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3.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4.xml" ContentType="application/vnd.openxmlformats-officedocument.drawingml.chartshapes+xml"/>
  <Override PartName="/ppt/notesSlides/notesSlide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37"/>
  </p:notesMasterIdLst>
  <p:handoutMasterIdLst>
    <p:handoutMasterId r:id="rId38"/>
  </p:handoutMasterIdLst>
  <p:sldIdLst>
    <p:sldId id="451" r:id="rId2"/>
    <p:sldId id="509" r:id="rId3"/>
    <p:sldId id="452" r:id="rId4"/>
    <p:sldId id="375" r:id="rId5"/>
    <p:sldId id="408" r:id="rId6"/>
    <p:sldId id="412" r:id="rId7"/>
    <p:sldId id="413" r:id="rId8"/>
    <p:sldId id="400" r:id="rId9"/>
    <p:sldId id="401" r:id="rId10"/>
    <p:sldId id="402" r:id="rId11"/>
    <p:sldId id="403" r:id="rId12"/>
    <p:sldId id="428" r:id="rId13"/>
    <p:sldId id="429" r:id="rId14"/>
    <p:sldId id="430" r:id="rId15"/>
    <p:sldId id="454" r:id="rId16"/>
    <p:sldId id="456" r:id="rId17"/>
    <p:sldId id="457" r:id="rId18"/>
    <p:sldId id="458" r:id="rId19"/>
    <p:sldId id="459" r:id="rId20"/>
    <p:sldId id="463" r:id="rId21"/>
    <p:sldId id="466" r:id="rId22"/>
    <p:sldId id="467" r:id="rId23"/>
    <p:sldId id="468" r:id="rId24"/>
    <p:sldId id="473" r:id="rId25"/>
    <p:sldId id="474" r:id="rId26"/>
    <p:sldId id="476" r:id="rId27"/>
    <p:sldId id="477" r:id="rId28"/>
    <p:sldId id="478" r:id="rId29"/>
    <p:sldId id="511" r:id="rId30"/>
    <p:sldId id="512" r:id="rId31"/>
    <p:sldId id="513" r:id="rId32"/>
    <p:sldId id="514" r:id="rId33"/>
    <p:sldId id="515" r:id="rId34"/>
    <p:sldId id="516" r:id="rId35"/>
    <p:sldId id="510" r:id="rId36"/>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藤原　幹" initials="藤原　幹" lastIdx="10" clrIdx="0">
    <p:extLst>
      <p:ext uri="{19B8F6BF-5375-455C-9EA6-DF929625EA0E}">
        <p15:presenceInfo xmlns:p15="http://schemas.microsoft.com/office/powerpoint/2012/main" userId="S-1-5-21-161959346-1900351369-444732941-14311" providerId="AD"/>
      </p:ext>
    </p:extLst>
  </p:cmAuthor>
  <p:cmAuthor id="2" name="周藤　英" initials="周藤　英" lastIdx="1" clrIdx="1">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46F"/>
    <a:srgbClr val="C55E5B"/>
    <a:srgbClr val="E6E6E6"/>
    <a:srgbClr val="FFFF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21" autoAdjust="0"/>
    <p:restoredTop sz="94665" autoAdjust="0"/>
  </p:normalViewPr>
  <p:slideViewPr>
    <p:cSldViewPr snapToGrid="0">
      <p:cViewPr varScale="1">
        <p:scale>
          <a:sx n="74" d="100"/>
          <a:sy n="74" d="100"/>
        </p:scale>
        <p:origin x="900" y="90"/>
      </p:cViewPr>
      <p:guideLst>
        <p:guide orient="horz" pos="2160"/>
        <p:guide pos="3120"/>
      </p:guideLst>
    </p:cSldViewPr>
  </p:slideViewPr>
  <p:notesTextViewPr>
    <p:cViewPr>
      <p:scale>
        <a:sx n="1" d="1"/>
        <a:sy n="1" d="1"/>
      </p:scale>
      <p:origin x="0" y="0"/>
    </p:cViewPr>
  </p:notesTextViewPr>
  <p:sorterViewPr>
    <p:cViewPr>
      <p:scale>
        <a:sx n="108" d="100"/>
        <a:sy n="10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周藤 英" userId="a90c06b5144558ef" providerId="LiveId" clId="{10768800-6BDC-4C83-ABA2-3189EA2EEC4B}"/>
    <pc:docChg chg="undo redo custSel addSld delSld modSld sldOrd">
      <pc:chgData name="周藤 英" userId="a90c06b5144558ef" providerId="LiveId" clId="{10768800-6BDC-4C83-ABA2-3189EA2EEC4B}" dt="2022-07-24T09:01:47.541" v="1799" actId="20577"/>
      <pc:docMkLst>
        <pc:docMk/>
      </pc:docMkLst>
      <pc:sldChg chg="modSp mod">
        <pc:chgData name="周藤 英" userId="a90c06b5144558ef" providerId="LiveId" clId="{10768800-6BDC-4C83-ABA2-3189EA2EEC4B}" dt="2022-07-23T05:13:25.705" v="4" actId="20577"/>
        <pc:sldMkLst>
          <pc:docMk/>
          <pc:sldMk cId="2909659405" sldId="256"/>
        </pc:sldMkLst>
        <pc:spChg chg="mod">
          <ac:chgData name="周藤 英" userId="a90c06b5144558ef" providerId="LiveId" clId="{10768800-6BDC-4C83-ABA2-3189EA2EEC4B}" dt="2022-07-23T05:13:25.705" v="4" actId="20577"/>
          <ac:spMkLst>
            <pc:docMk/>
            <pc:sldMk cId="2909659405" sldId="256"/>
            <ac:spMk id="7" creationId="{0D999BF5-0F6F-4598-A1B2-53BE7AE924B9}"/>
          </ac:spMkLst>
        </pc:spChg>
      </pc:sldChg>
      <pc:sldChg chg="modSp mod">
        <pc:chgData name="周藤 英" userId="a90c06b5144558ef" providerId="LiveId" clId="{10768800-6BDC-4C83-ABA2-3189EA2EEC4B}" dt="2022-07-24T08:52:18.436" v="1604" actId="1076"/>
        <pc:sldMkLst>
          <pc:docMk/>
          <pc:sldMk cId="788653176" sldId="268"/>
        </pc:sldMkLst>
        <pc:spChg chg="mod">
          <ac:chgData name="周藤 英" userId="a90c06b5144558ef" providerId="LiveId" clId="{10768800-6BDC-4C83-ABA2-3189EA2EEC4B}" dt="2022-07-24T08:52:18.436" v="1604" actId="1076"/>
          <ac:spMkLst>
            <pc:docMk/>
            <pc:sldMk cId="788653176" sldId="268"/>
            <ac:spMk id="5" creationId="{00000000-0000-0000-0000-000000000000}"/>
          </ac:spMkLst>
        </pc:spChg>
      </pc:sldChg>
      <pc:sldChg chg="addSp delSp modSp mod">
        <pc:chgData name="周藤 英" userId="a90c06b5144558ef" providerId="LiveId" clId="{10768800-6BDC-4C83-ABA2-3189EA2EEC4B}" dt="2022-07-24T08:57:26.915" v="1739" actId="20577"/>
        <pc:sldMkLst>
          <pc:docMk/>
          <pc:sldMk cId="3068142334" sldId="282"/>
        </pc:sldMkLst>
        <pc:spChg chg="del mod">
          <ac:chgData name="周藤 英" userId="a90c06b5144558ef" providerId="LiveId" clId="{10768800-6BDC-4C83-ABA2-3189EA2EEC4B}" dt="2022-07-23T07:29:18.047" v="984" actId="478"/>
          <ac:spMkLst>
            <pc:docMk/>
            <pc:sldMk cId="3068142334" sldId="282"/>
            <ac:spMk id="6" creationId="{00000000-0000-0000-0000-000000000000}"/>
          </ac:spMkLst>
        </pc:spChg>
        <pc:spChg chg="mod">
          <ac:chgData name="周藤 英" userId="a90c06b5144558ef" providerId="LiveId" clId="{10768800-6BDC-4C83-ABA2-3189EA2EEC4B}" dt="2022-07-23T07:29:09.072" v="982" actId="20577"/>
          <ac:spMkLst>
            <pc:docMk/>
            <pc:sldMk cId="3068142334" sldId="282"/>
            <ac:spMk id="8" creationId="{00000000-0000-0000-0000-000000000000}"/>
          </ac:spMkLst>
        </pc:spChg>
        <pc:spChg chg="del">
          <ac:chgData name="周藤 英" userId="a90c06b5144558ef" providerId="LiveId" clId="{10768800-6BDC-4C83-ABA2-3189EA2EEC4B}" dt="2022-07-23T07:29:18.047" v="984" actId="478"/>
          <ac:spMkLst>
            <pc:docMk/>
            <pc:sldMk cId="3068142334" sldId="282"/>
            <ac:spMk id="10" creationId="{70C32F0A-95BB-2EF6-777E-82EFCBA0C74F}"/>
          </ac:spMkLst>
        </pc:spChg>
        <pc:spChg chg="del">
          <ac:chgData name="周藤 英" userId="a90c06b5144558ef" providerId="LiveId" clId="{10768800-6BDC-4C83-ABA2-3189EA2EEC4B}" dt="2022-07-23T07:29:18.047" v="984" actId="478"/>
          <ac:spMkLst>
            <pc:docMk/>
            <pc:sldMk cId="3068142334" sldId="282"/>
            <ac:spMk id="12" creationId="{459DC63E-941F-D2E8-8F78-A4432A35E674}"/>
          </ac:spMkLst>
        </pc:spChg>
        <pc:spChg chg="del">
          <ac:chgData name="周藤 英" userId="a90c06b5144558ef" providerId="LiveId" clId="{10768800-6BDC-4C83-ABA2-3189EA2EEC4B}" dt="2022-07-23T07:29:18.047" v="984" actId="478"/>
          <ac:spMkLst>
            <pc:docMk/>
            <pc:sldMk cId="3068142334" sldId="282"/>
            <ac:spMk id="13" creationId="{DEEBEEDD-7816-E982-BCF0-29A231572A84}"/>
          </ac:spMkLst>
        </pc:spChg>
        <pc:spChg chg="add mod">
          <ac:chgData name="周藤 英" userId="a90c06b5144558ef" providerId="LiveId" clId="{10768800-6BDC-4C83-ABA2-3189EA2EEC4B}" dt="2022-07-24T08:56:04.756" v="1685" actId="1076"/>
          <ac:spMkLst>
            <pc:docMk/>
            <pc:sldMk cId="3068142334" sldId="282"/>
            <ac:spMk id="14" creationId="{DBEB7D4F-C525-CBFB-C596-4ECED74BC295}"/>
          </ac:spMkLst>
        </pc:spChg>
        <pc:spChg chg="add del mod">
          <ac:chgData name="周藤 英" userId="a90c06b5144558ef" providerId="LiveId" clId="{10768800-6BDC-4C83-ABA2-3189EA2EEC4B}" dt="2022-07-24T08:55:43.090" v="1682"/>
          <ac:spMkLst>
            <pc:docMk/>
            <pc:sldMk cId="3068142334" sldId="282"/>
            <ac:spMk id="15" creationId="{1198F0C4-95A1-6CC6-0658-44BF2A3EBD85}"/>
          </ac:spMkLst>
        </pc:spChg>
        <pc:spChg chg="add del mod">
          <ac:chgData name="周藤 英" userId="a90c06b5144558ef" providerId="LiveId" clId="{10768800-6BDC-4C83-ABA2-3189EA2EEC4B}" dt="2022-07-24T08:55:43.087" v="1680" actId="478"/>
          <ac:spMkLst>
            <pc:docMk/>
            <pc:sldMk cId="3068142334" sldId="282"/>
            <ac:spMk id="16" creationId="{3F744C75-F9D9-5396-2FC6-231A07F11081}"/>
          </ac:spMkLst>
        </pc:spChg>
        <pc:spChg chg="add mod">
          <ac:chgData name="周藤 英" userId="a90c06b5144558ef" providerId="LiveId" clId="{10768800-6BDC-4C83-ABA2-3189EA2EEC4B}" dt="2022-07-24T08:56:04.756" v="1685" actId="1076"/>
          <ac:spMkLst>
            <pc:docMk/>
            <pc:sldMk cId="3068142334" sldId="282"/>
            <ac:spMk id="17" creationId="{510E21F2-AD41-EAE3-8CAE-80B8B4D8C866}"/>
          </ac:spMkLst>
        </pc:spChg>
        <pc:spChg chg="add mod">
          <ac:chgData name="周藤 英" userId="a90c06b5144558ef" providerId="LiveId" clId="{10768800-6BDC-4C83-ABA2-3189EA2EEC4B}" dt="2022-07-24T08:57:26.915" v="1739" actId="20577"/>
          <ac:spMkLst>
            <pc:docMk/>
            <pc:sldMk cId="3068142334" sldId="282"/>
            <ac:spMk id="18" creationId="{6CCE3042-D6F4-AF9C-5FA5-318CF016AC5F}"/>
          </ac:spMkLst>
        </pc:spChg>
        <pc:spChg chg="add mod">
          <ac:chgData name="周藤 英" userId="a90c06b5144558ef" providerId="LiveId" clId="{10768800-6BDC-4C83-ABA2-3189EA2EEC4B}" dt="2022-07-24T08:55:52.534" v="1684" actId="1076"/>
          <ac:spMkLst>
            <pc:docMk/>
            <pc:sldMk cId="3068142334" sldId="282"/>
            <ac:spMk id="19" creationId="{F4490E61-D29E-A3B1-B96E-F481C6944A38}"/>
          </ac:spMkLst>
        </pc:spChg>
        <pc:graphicFrameChg chg="del">
          <ac:chgData name="周藤 英" userId="a90c06b5144558ef" providerId="LiveId" clId="{10768800-6BDC-4C83-ABA2-3189EA2EEC4B}" dt="2022-07-23T07:29:18.047" v="984" actId="478"/>
          <ac:graphicFrameMkLst>
            <pc:docMk/>
            <pc:sldMk cId="3068142334" sldId="282"/>
            <ac:graphicFrameMk id="11" creationId="{69B0C2E1-6477-2EAC-0752-ACBBFB3B45DD}"/>
          </ac:graphicFrameMkLst>
        </pc:graphicFrameChg>
      </pc:sldChg>
      <pc:sldChg chg="addSp delSp modSp mod">
        <pc:chgData name="周藤 英" userId="a90c06b5144558ef" providerId="LiveId" clId="{10768800-6BDC-4C83-ABA2-3189EA2EEC4B}" dt="2022-07-24T08:53:29.898" v="1607" actId="207"/>
        <pc:sldMkLst>
          <pc:docMk/>
          <pc:sldMk cId="3101462593" sldId="330"/>
        </pc:sldMkLst>
        <pc:spChg chg="add mod">
          <ac:chgData name="周藤 英" userId="a90c06b5144558ef" providerId="LiveId" clId="{10768800-6BDC-4C83-ABA2-3189EA2EEC4B}" dt="2022-07-23T06:37:01.304" v="762" actId="1076"/>
          <ac:spMkLst>
            <pc:docMk/>
            <pc:sldMk cId="3101462593" sldId="330"/>
            <ac:spMk id="8" creationId="{EAC76D7D-00E9-8CF0-F9BC-A7672931C467}"/>
          </ac:spMkLst>
        </pc:spChg>
        <pc:spChg chg="add mod">
          <ac:chgData name="周藤 英" userId="a90c06b5144558ef" providerId="LiveId" clId="{10768800-6BDC-4C83-ABA2-3189EA2EEC4B}" dt="2022-07-23T07:21:56.509" v="920" actId="1076"/>
          <ac:spMkLst>
            <pc:docMk/>
            <pc:sldMk cId="3101462593" sldId="330"/>
            <ac:spMk id="10" creationId="{F7D156CF-E5DD-CD98-E03D-583F6E21365E}"/>
          </ac:spMkLst>
        </pc:spChg>
        <pc:spChg chg="mod">
          <ac:chgData name="周藤 英" userId="a90c06b5144558ef" providerId="LiveId" clId="{10768800-6BDC-4C83-ABA2-3189EA2EEC4B}" dt="2022-07-23T06:35:46.043" v="757" actId="1076"/>
          <ac:spMkLst>
            <pc:docMk/>
            <pc:sldMk cId="3101462593" sldId="330"/>
            <ac:spMk id="12" creationId="{00000000-0000-0000-0000-000000000000}"/>
          </ac:spMkLst>
        </pc:spChg>
        <pc:spChg chg="del">
          <ac:chgData name="周藤 英" userId="a90c06b5144558ef" providerId="LiveId" clId="{10768800-6BDC-4C83-ABA2-3189EA2EEC4B}" dt="2022-07-23T06:33:51.060" v="684" actId="478"/>
          <ac:spMkLst>
            <pc:docMk/>
            <pc:sldMk cId="3101462593" sldId="330"/>
            <ac:spMk id="13" creationId="{70C32F0A-95BB-2EF6-777E-82EFCBA0C74F}"/>
          </ac:spMkLst>
        </pc:spChg>
        <pc:spChg chg="add mod">
          <ac:chgData name="周藤 英" userId="a90c06b5144558ef" providerId="LiveId" clId="{10768800-6BDC-4C83-ABA2-3189EA2EEC4B}" dt="2022-07-23T07:21:49.969" v="919" actId="1076"/>
          <ac:spMkLst>
            <pc:docMk/>
            <pc:sldMk cId="3101462593" sldId="330"/>
            <ac:spMk id="14" creationId="{4020906C-A58B-1FE0-E912-40507340EB3B}"/>
          </ac:spMkLst>
        </pc:spChg>
        <pc:spChg chg="add mod">
          <ac:chgData name="周藤 英" userId="a90c06b5144558ef" providerId="LiveId" clId="{10768800-6BDC-4C83-ABA2-3189EA2EEC4B}" dt="2022-07-23T07:21:49.969" v="919" actId="1076"/>
          <ac:spMkLst>
            <pc:docMk/>
            <pc:sldMk cId="3101462593" sldId="330"/>
            <ac:spMk id="15" creationId="{236FA480-62FA-12D8-06E0-DA1AD6D56244}"/>
          </ac:spMkLst>
        </pc:spChg>
        <pc:spChg chg="add mod">
          <ac:chgData name="周藤 英" userId="a90c06b5144558ef" providerId="LiveId" clId="{10768800-6BDC-4C83-ABA2-3189EA2EEC4B}" dt="2022-07-23T07:21:56.509" v="920" actId="1076"/>
          <ac:spMkLst>
            <pc:docMk/>
            <pc:sldMk cId="3101462593" sldId="330"/>
            <ac:spMk id="16" creationId="{76421555-5A1D-5FB0-1968-32BB13ADB03D}"/>
          </ac:spMkLst>
        </pc:spChg>
        <pc:spChg chg="mod">
          <ac:chgData name="周藤 英" userId="a90c06b5144558ef" providerId="LiveId" clId="{10768800-6BDC-4C83-ABA2-3189EA2EEC4B}" dt="2022-07-23T07:22:06.336" v="922" actId="20577"/>
          <ac:spMkLst>
            <pc:docMk/>
            <pc:sldMk cId="3101462593" sldId="330"/>
            <ac:spMk id="20" creationId="{4E867794-BBA6-4037-A4B7-796D97D71B11}"/>
          </ac:spMkLst>
        </pc:spChg>
        <pc:graphicFrameChg chg="mod modGraphic">
          <ac:chgData name="周藤 英" userId="a90c06b5144558ef" providerId="LiveId" clId="{10768800-6BDC-4C83-ABA2-3189EA2EEC4B}" dt="2022-07-24T08:53:29.898" v="1607" actId="207"/>
          <ac:graphicFrameMkLst>
            <pc:docMk/>
            <pc:sldMk cId="3101462593" sldId="330"/>
            <ac:graphicFrameMk id="9" creationId="{00000000-0000-0000-0000-000000000000}"/>
          </ac:graphicFrameMkLst>
        </pc:graphicFrameChg>
      </pc:sldChg>
      <pc:sldChg chg="delSp del mod">
        <pc:chgData name="周藤 英" userId="a90c06b5144558ef" providerId="LiveId" clId="{10768800-6BDC-4C83-ABA2-3189EA2EEC4B}" dt="2022-07-23T07:50:55.828" v="1602" actId="47"/>
        <pc:sldMkLst>
          <pc:docMk/>
          <pc:sldMk cId="1571713877" sldId="331"/>
        </pc:sldMkLst>
        <pc:spChg chg="del">
          <ac:chgData name="周藤 英" userId="a90c06b5144558ef" providerId="LiveId" clId="{10768800-6BDC-4C83-ABA2-3189EA2EEC4B}" dt="2022-07-23T07:44:21.100" v="1443" actId="478"/>
          <ac:spMkLst>
            <pc:docMk/>
            <pc:sldMk cId="1571713877" sldId="331"/>
            <ac:spMk id="9" creationId="{70C32F0A-95BB-2EF6-777E-82EFCBA0C74F}"/>
          </ac:spMkLst>
        </pc:spChg>
      </pc:sldChg>
      <pc:sldChg chg="modSp mod">
        <pc:chgData name="周藤 英" userId="a90c06b5144558ef" providerId="LiveId" clId="{10768800-6BDC-4C83-ABA2-3189EA2EEC4B}" dt="2022-07-24T09:01:40.174" v="1797" actId="20577"/>
        <pc:sldMkLst>
          <pc:docMk/>
          <pc:sldMk cId="746994515" sldId="342"/>
        </pc:sldMkLst>
        <pc:spChg chg="mod">
          <ac:chgData name="周藤 英" userId="a90c06b5144558ef" providerId="LiveId" clId="{10768800-6BDC-4C83-ABA2-3189EA2EEC4B}" dt="2022-07-24T09:01:40.174" v="1797" actId="20577"/>
          <ac:spMkLst>
            <pc:docMk/>
            <pc:sldMk cId="746994515" sldId="342"/>
            <ac:spMk id="18" creationId="{1A944DED-EB57-49F4-9ADB-C1D728803FDB}"/>
          </ac:spMkLst>
        </pc:spChg>
      </pc:sldChg>
      <pc:sldChg chg="modSp mod">
        <pc:chgData name="周藤 英" userId="a90c06b5144558ef" providerId="LiveId" clId="{10768800-6BDC-4C83-ABA2-3189EA2EEC4B}" dt="2022-07-23T07:43:28.105" v="1431" actId="20577"/>
        <pc:sldMkLst>
          <pc:docMk/>
          <pc:sldMk cId="3961283672" sldId="346"/>
        </pc:sldMkLst>
        <pc:spChg chg="mod">
          <ac:chgData name="周藤 英" userId="a90c06b5144558ef" providerId="LiveId" clId="{10768800-6BDC-4C83-ABA2-3189EA2EEC4B}" dt="2022-07-23T07:43:28.105" v="1431" actId="20577"/>
          <ac:spMkLst>
            <pc:docMk/>
            <pc:sldMk cId="3961283672" sldId="346"/>
            <ac:spMk id="26" creationId="{00000000-0000-0000-0000-000000000000}"/>
          </ac:spMkLst>
        </pc:spChg>
      </pc:sldChg>
      <pc:sldChg chg="modSp mod">
        <pc:chgData name="周藤 英" userId="a90c06b5144558ef" providerId="LiveId" clId="{10768800-6BDC-4C83-ABA2-3189EA2EEC4B}" dt="2022-07-23T07:43:47.504" v="1439" actId="20577"/>
        <pc:sldMkLst>
          <pc:docMk/>
          <pc:sldMk cId="4252479202" sldId="347"/>
        </pc:sldMkLst>
        <pc:spChg chg="mod">
          <ac:chgData name="周藤 英" userId="a90c06b5144558ef" providerId="LiveId" clId="{10768800-6BDC-4C83-ABA2-3189EA2EEC4B}" dt="2022-07-23T07:43:47.504" v="1439" actId="20577"/>
          <ac:spMkLst>
            <pc:docMk/>
            <pc:sldMk cId="4252479202" sldId="347"/>
            <ac:spMk id="21" creationId="{00000000-0000-0000-0000-000000000000}"/>
          </ac:spMkLst>
        </pc:spChg>
      </pc:sldChg>
      <pc:sldChg chg="modSp mod">
        <pc:chgData name="周藤 英" userId="a90c06b5144558ef" providerId="LiveId" clId="{10768800-6BDC-4C83-ABA2-3189EA2EEC4B}" dt="2022-07-23T07:43:21.629" v="1429" actId="20577"/>
        <pc:sldMkLst>
          <pc:docMk/>
          <pc:sldMk cId="1709394020" sldId="348"/>
        </pc:sldMkLst>
        <pc:spChg chg="mod">
          <ac:chgData name="周藤 英" userId="a90c06b5144558ef" providerId="LiveId" clId="{10768800-6BDC-4C83-ABA2-3189EA2EEC4B}" dt="2022-07-23T07:43:21.629" v="1429" actId="20577"/>
          <ac:spMkLst>
            <pc:docMk/>
            <pc:sldMk cId="1709394020" sldId="348"/>
            <ac:spMk id="25" creationId="{00000000-0000-0000-0000-000000000000}"/>
          </ac:spMkLst>
        </pc:spChg>
      </pc:sldChg>
      <pc:sldChg chg="modSp mod">
        <pc:chgData name="周藤 英" userId="a90c06b5144558ef" providerId="LiveId" clId="{10768800-6BDC-4C83-ABA2-3189EA2EEC4B}" dt="2022-07-23T07:43:33.417" v="1433" actId="20577"/>
        <pc:sldMkLst>
          <pc:docMk/>
          <pc:sldMk cId="923872846" sldId="349"/>
        </pc:sldMkLst>
        <pc:spChg chg="mod">
          <ac:chgData name="周藤 英" userId="a90c06b5144558ef" providerId="LiveId" clId="{10768800-6BDC-4C83-ABA2-3189EA2EEC4B}" dt="2022-07-23T07:43:33.417" v="1433" actId="20577"/>
          <ac:spMkLst>
            <pc:docMk/>
            <pc:sldMk cId="923872846" sldId="349"/>
            <ac:spMk id="20" creationId="{00000000-0000-0000-0000-000000000000}"/>
          </ac:spMkLst>
        </pc:spChg>
      </pc:sldChg>
      <pc:sldChg chg="modSp mod">
        <pc:chgData name="周藤 英" userId="a90c06b5144558ef" providerId="LiveId" clId="{10768800-6BDC-4C83-ABA2-3189EA2EEC4B}" dt="2022-07-23T07:43:52.793" v="1441" actId="20577"/>
        <pc:sldMkLst>
          <pc:docMk/>
          <pc:sldMk cId="3600037018" sldId="350"/>
        </pc:sldMkLst>
        <pc:spChg chg="mod">
          <ac:chgData name="周藤 英" userId="a90c06b5144558ef" providerId="LiveId" clId="{10768800-6BDC-4C83-ABA2-3189EA2EEC4B}" dt="2022-07-23T07:43:52.793" v="1441" actId="20577"/>
          <ac:spMkLst>
            <pc:docMk/>
            <pc:sldMk cId="3600037018" sldId="350"/>
            <ac:spMk id="30" creationId="{00000000-0000-0000-0000-000000000000}"/>
          </ac:spMkLst>
        </pc:spChg>
      </pc:sldChg>
      <pc:sldChg chg="del">
        <pc:chgData name="周藤 英" userId="a90c06b5144558ef" providerId="LiveId" clId="{10768800-6BDC-4C83-ABA2-3189EA2EEC4B}" dt="2022-07-23T07:50:57.774" v="1603" actId="47"/>
        <pc:sldMkLst>
          <pc:docMk/>
          <pc:sldMk cId="3112597940" sldId="351"/>
        </pc:sldMkLst>
      </pc:sldChg>
      <pc:sldChg chg="del">
        <pc:chgData name="周藤 英" userId="a90c06b5144558ef" providerId="LiveId" clId="{10768800-6BDC-4C83-ABA2-3189EA2EEC4B}" dt="2022-07-24T09:01:32.348" v="1795" actId="47"/>
        <pc:sldMkLst>
          <pc:docMk/>
          <pc:sldMk cId="3894045264" sldId="352"/>
        </pc:sldMkLst>
      </pc:sldChg>
      <pc:sldChg chg="addSp delSp modSp mod">
        <pc:chgData name="周藤 英" userId="a90c06b5144558ef" providerId="LiveId" clId="{10768800-6BDC-4C83-ABA2-3189EA2EEC4B}" dt="2022-07-24T09:00:35.796" v="1785" actId="6549"/>
        <pc:sldMkLst>
          <pc:docMk/>
          <pc:sldMk cId="430824721" sldId="353"/>
        </pc:sldMkLst>
        <pc:spChg chg="del">
          <ac:chgData name="周藤 英" userId="a90c06b5144558ef" providerId="LiveId" clId="{10768800-6BDC-4C83-ABA2-3189EA2EEC4B}" dt="2022-07-24T08:58:40.941" v="1741" actId="478"/>
          <ac:spMkLst>
            <pc:docMk/>
            <pc:sldMk cId="430824721" sldId="353"/>
            <ac:spMk id="6" creationId="{00000000-0000-0000-0000-000000000000}"/>
          </ac:spMkLst>
        </pc:spChg>
        <pc:spChg chg="del">
          <ac:chgData name="周藤 英" userId="a90c06b5144558ef" providerId="LiveId" clId="{10768800-6BDC-4C83-ABA2-3189EA2EEC4B}" dt="2022-07-24T08:58:40.941" v="1741" actId="478"/>
          <ac:spMkLst>
            <pc:docMk/>
            <pc:sldMk cId="430824721" sldId="353"/>
            <ac:spMk id="9" creationId="{70C32F0A-95BB-2EF6-777E-82EFCBA0C74F}"/>
          </ac:spMkLst>
        </pc:spChg>
        <pc:spChg chg="del">
          <ac:chgData name="周藤 英" userId="a90c06b5144558ef" providerId="LiveId" clId="{10768800-6BDC-4C83-ABA2-3189EA2EEC4B}" dt="2022-07-24T08:58:40.941" v="1741" actId="478"/>
          <ac:spMkLst>
            <pc:docMk/>
            <pc:sldMk cId="430824721" sldId="353"/>
            <ac:spMk id="12" creationId="{70C32F0A-95BB-2EF6-777E-82EFCBA0C74F}"/>
          </ac:spMkLst>
        </pc:spChg>
        <pc:spChg chg="del">
          <ac:chgData name="周藤 英" userId="a90c06b5144558ef" providerId="LiveId" clId="{10768800-6BDC-4C83-ABA2-3189EA2EEC4B}" dt="2022-07-24T08:58:40.941" v="1741" actId="478"/>
          <ac:spMkLst>
            <pc:docMk/>
            <pc:sldMk cId="430824721" sldId="353"/>
            <ac:spMk id="13" creationId="{00000000-0000-0000-0000-000000000000}"/>
          </ac:spMkLst>
        </pc:spChg>
        <pc:spChg chg="add mod">
          <ac:chgData name="周藤 英" userId="a90c06b5144558ef" providerId="LiveId" clId="{10768800-6BDC-4C83-ABA2-3189EA2EEC4B}" dt="2022-07-24T09:00:35.796" v="1785" actId="6549"/>
          <ac:spMkLst>
            <pc:docMk/>
            <pc:sldMk cId="430824721" sldId="353"/>
            <ac:spMk id="15" creationId="{2E11B3A4-4DC0-06F2-F2B9-91EE864AB684}"/>
          </ac:spMkLst>
        </pc:spChg>
        <pc:spChg chg="add mod">
          <ac:chgData name="周藤 英" userId="a90c06b5144558ef" providerId="LiveId" clId="{10768800-6BDC-4C83-ABA2-3189EA2EEC4B}" dt="2022-07-24T08:58:49.466" v="1742"/>
          <ac:spMkLst>
            <pc:docMk/>
            <pc:sldMk cId="430824721" sldId="353"/>
            <ac:spMk id="16" creationId="{115BDEC7-7CE7-C48F-2E10-3B9FCE6C40FA}"/>
          </ac:spMkLst>
        </pc:spChg>
        <pc:graphicFrameChg chg="del">
          <ac:chgData name="周藤 英" userId="a90c06b5144558ef" providerId="LiveId" clId="{10768800-6BDC-4C83-ABA2-3189EA2EEC4B}" dt="2022-07-24T08:58:40.941" v="1741" actId="478"/>
          <ac:graphicFrameMkLst>
            <pc:docMk/>
            <pc:sldMk cId="430824721" sldId="353"/>
            <ac:graphicFrameMk id="11" creationId="{00000000-0000-0000-0000-000000000000}"/>
          </ac:graphicFrameMkLst>
        </pc:graphicFrameChg>
        <pc:graphicFrameChg chg="del">
          <ac:chgData name="周藤 英" userId="a90c06b5144558ef" providerId="LiveId" clId="{10768800-6BDC-4C83-ABA2-3189EA2EEC4B}" dt="2022-07-24T08:58:40.941" v="1741" actId="478"/>
          <ac:graphicFrameMkLst>
            <pc:docMk/>
            <pc:sldMk cId="430824721" sldId="353"/>
            <ac:graphicFrameMk id="14" creationId="{00000000-0000-0000-0000-000000000000}"/>
          </ac:graphicFrameMkLst>
        </pc:graphicFrameChg>
      </pc:sldChg>
      <pc:sldChg chg="modSp mod">
        <pc:chgData name="周藤 英" userId="a90c06b5144558ef" providerId="LiveId" clId="{10768800-6BDC-4C83-ABA2-3189EA2EEC4B}" dt="2022-07-24T09:01:47.541" v="1799" actId="20577"/>
        <pc:sldMkLst>
          <pc:docMk/>
          <pc:sldMk cId="2237447305" sldId="354"/>
        </pc:sldMkLst>
        <pc:spChg chg="mod">
          <ac:chgData name="周藤 英" userId="a90c06b5144558ef" providerId="LiveId" clId="{10768800-6BDC-4C83-ABA2-3189EA2EEC4B}" dt="2022-07-24T09:01:47.541" v="1799" actId="20577"/>
          <ac:spMkLst>
            <pc:docMk/>
            <pc:sldMk cId="2237447305" sldId="354"/>
            <ac:spMk id="18" creationId="{1A944DED-EB57-49F4-9ADB-C1D728803FDB}"/>
          </ac:spMkLst>
        </pc:spChg>
      </pc:sldChg>
      <pc:sldChg chg="del">
        <pc:chgData name="周藤 英" userId="a90c06b5144558ef" providerId="LiveId" clId="{10768800-6BDC-4C83-ABA2-3189EA2EEC4B}" dt="2022-07-24T09:01:13.489" v="1787" actId="47"/>
        <pc:sldMkLst>
          <pc:docMk/>
          <pc:sldMk cId="4208495581" sldId="355"/>
        </pc:sldMkLst>
      </pc:sldChg>
      <pc:sldChg chg="del">
        <pc:chgData name="周藤 英" userId="a90c06b5144558ef" providerId="LiveId" clId="{10768800-6BDC-4C83-ABA2-3189EA2EEC4B}" dt="2022-07-24T09:01:17.021" v="1789" actId="47"/>
        <pc:sldMkLst>
          <pc:docMk/>
          <pc:sldMk cId="2819463022" sldId="356"/>
        </pc:sldMkLst>
      </pc:sldChg>
      <pc:sldChg chg="del">
        <pc:chgData name="周藤 英" userId="a90c06b5144558ef" providerId="LiveId" clId="{10768800-6BDC-4C83-ABA2-3189EA2EEC4B}" dt="2022-07-24T09:01:17.961" v="1791" actId="47"/>
        <pc:sldMkLst>
          <pc:docMk/>
          <pc:sldMk cId="2609482621" sldId="357"/>
        </pc:sldMkLst>
      </pc:sldChg>
      <pc:sldChg chg="del">
        <pc:chgData name="周藤 英" userId="a90c06b5144558ef" providerId="LiveId" clId="{10768800-6BDC-4C83-ABA2-3189EA2EEC4B}" dt="2022-07-24T09:01:18.941" v="1793" actId="47"/>
        <pc:sldMkLst>
          <pc:docMk/>
          <pc:sldMk cId="2178373010" sldId="358"/>
        </pc:sldMkLst>
      </pc:sldChg>
      <pc:sldChg chg="del">
        <pc:chgData name="周藤 英" userId="a90c06b5144558ef" providerId="LiveId" clId="{10768800-6BDC-4C83-ABA2-3189EA2EEC4B}" dt="2022-07-24T09:01:19.517" v="1794" actId="47"/>
        <pc:sldMkLst>
          <pc:docMk/>
          <pc:sldMk cId="1219842200" sldId="364"/>
        </pc:sldMkLst>
      </pc:sldChg>
      <pc:sldChg chg="addSp delSp modSp mod">
        <pc:chgData name="周藤 英" userId="a90c06b5144558ef" providerId="LiveId" clId="{10768800-6BDC-4C83-ABA2-3189EA2EEC4B}" dt="2022-07-23T07:50:42.384" v="1601" actId="20577"/>
        <pc:sldMkLst>
          <pc:docMk/>
          <pc:sldMk cId="2680573918" sldId="365"/>
        </pc:sldMkLst>
        <pc:spChg chg="del">
          <ac:chgData name="周藤 英" userId="a90c06b5144558ef" providerId="LiveId" clId="{10768800-6BDC-4C83-ABA2-3189EA2EEC4B}" dt="2022-07-23T07:46:58.997" v="1449" actId="478"/>
          <ac:spMkLst>
            <pc:docMk/>
            <pc:sldMk cId="2680573918" sldId="365"/>
            <ac:spMk id="6" creationId="{00000000-0000-0000-0000-000000000000}"/>
          </ac:spMkLst>
        </pc:spChg>
        <pc:spChg chg="mod">
          <ac:chgData name="周藤 英" userId="a90c06b5144558ef" providerId="LiveId" clId="{10768800-6BDC-4C83-ABA2-3189EA2EEC4B}" dt="2022-07-23T07:50:42.384" v="1601" actId="20577"/>
          <ac:spMkLst>
            <pc:docMk/>
            <pc:sldMk cId="2680573918" sldId="365"/>
            <ac:spMk id="8" creationId="{0E6D435A-722A-41A2-AB64-2D38F826B474}"/>
          </ac:spMkLst>
        </pc:spChg>
        <pc:spChg chg="del">
          <ac:chgData name="周藤 英" userId="a90c06b5144558ef" providerId="LiveId" clId="{10768800-6BDC-4C83-ABA2-3189EA2EEC4B}" dt="2022-07-23T07:45:06.757" v="1446" actId="478"/>
          <ac:spMkLst>
            <pc:docMk/>
            <pc:sldMk cId="2680573918" sldId="365"/>
            <ac:spMk id="11" creationId="{70C32F0A-95BB-2EF6-777E-82EFCBA0C74F}"/>
          </ac:spMkLst>
        </pc:spChg>
        <pc:spChg chg="add mod">
          <ac:chgData name="周藤 英" userId="a90c06b5144558ef" providerId="LiveId" clId="{10768800-6BDC-4C83-ABA2-3189EA2EEC4B}" dt="2022-07-23T07:49:29.007" v="1599" actId="13926"/>
          <ac:spMkLst>
            <pc:docMk/>
            <pc:sldMk cId="2680573918" sldId="365"/>
            <ac:spMk id="12" creationId="{14761885-1F26-7109-30AC-FF6033BBC8CE}"/>
          </ac:spMkLst>
        </pc:spChg>
        <pc:spChg chg="add mod">
          <ac:chgData name="周藤 英" userId="a90c06b5144558ef" providerId="LiveId" clId="{10768800-6BDC-4C83-ABA2-3189EA2EEC4B}" dt="2022-07-23T07:47:07.022" v="1451" actId="1076"/>
          <ac:spMkLst>
            <pc:docMk/>
            <pc:sldMk cId="2680573918" sldId="365"/>
            <ac:spMk id="13" creationId="{A7728E3F-5287-5173-BB37-3927C8ABB86E}"/>
          </ac:spMkLst>
        </pc:spChg>
        <pc:graphicFrameChg chg="del modGraphic">
          <ac:chgData name="周藤 英" userId="a90c06b5144558ef" providerId="LiveId" clId="{10768800-6BDC-4C83-ABA2-3189EA2EEC4B}" dt="2022-07-23T07:46:32.493" v="1448" actId="478"/>
          <ac:graphicFrameMkLst>
            <pc:docMk/>
            <pc:sldMk cId="2680573918" sldId="365"/>
            <ac:graphicFrameMk id="9" creationId="{00000000-0000-0000-0000-000000000000}"/>
          </ac:graphicFrameMkLst>
        </pc:graphicFrameChg>
      </pc:sldChg>
      <pc:sldChg chg="del">
        <pc:chgData name="周藤 英" userId="a90c06b5144558ef" providerId="LiveId" clId="{10768800-6BDC-4C83-ABA2-3189EA2EEC4B}" dt="2022-07-24T09:01:16.354" v="1788" actId="47"/>
        <pc:sldMkLst>
          <pc:docMk/>
          <pc:sldMk cId="3854982825" sldId="366"/>
        </pc:sldMkLst>
      </pc:sldChg>
      <pc:sldChg chg="del">
        <pc:chgData name="周藤 英" userId="a90c06b5144558ef" providerId="LiveId" clId="{10768800-6BDC-4C83-ABA2-3189EA2EEC4B}" dt="2022-07-24T09:01:17.502" v="1790" actId="47"/>
        <pc:sldMkLst>
          <pc:docMk/>
          <pc:sldMk cId="1642177113" sldId="367"/>
        </pc:sldMkLst>
      </pc:sldChg>
      <pc:sldChg chg="del">
        <pc:chgData name="周藤 英" userId="a90c06b5144558ef" providerId="LiveId" clId="{10768800-6BDC-4C83-ABA2-3189EA2EEC4B}" dt="2022-07-24T09:01:18.422" v="1792" actId="47"/>
        <pc:sldMkLst>
          <pc:docMk/>
          <pc:sldMk cId="2670156052" sldId="368"/>
        </pc:sldMkLst>
      </pc:sldChg>
      <pc:sldChg chg="addSp delSp modSp mod">
        <pc:chgData name="周藤 英" userId="a90c06b5144558ef" providerId="LiveId" clId="{10768800-6BDC-4C83-ABA2-3189EA2EEC4B}" dt="2022-07-24T08:53:20.132" v="1606" actId="207"/>
        <pc:sldMkLst>
          <pc:docMk/>
          <pc:sldMk cId="3181619895" sldId="369"/>
        </pc:sldMkLst>
        <pc:spChg chg="del">
          <ac:chgData name="周藤 英" userId="a90c06b5144558ef" providerId="LiveId" clId="{10768800-6BDC-4C83-ABA2-3189EA2EEC4B}" dt="2022-07-23T05:18:05.049" v="57" actId="478"/>
          <ac:spMkLst>
            <pc:docMk/>
            <pc:sldMk cId="3181619895" sldId="369"/>
            <ac:spMk id="8" creationId="{70C32F0A-95BB-2EF6-777E-82EFCBA0C74F}"/>
          </ac:spMkLst>
        </pc:spChg>
        <pc:spChg chg="add mod">
          <ac:chgData name="周藤 英" userId="a90c06b5144558ef" providerId="LiveId" clId="{10768800-6BDC-4C83-ABA2-3189EA2EEC4B}" dt="2022-07-23T05:33:26.392" v="364" actId="207"/>
          <ac:spMkLst>
            <pc:docMk/>
            <pc:sldMk cId="3181619895" sldId="369"/>
            <ac:spMk id="9" creationId="{FD384970-49EB-9064-C008-E7F23980861E}"/>
          </ac:spMkLst>
        </pc:spChg>
        <pc:spChg chg="mod">
          <ac:chgData name="周藤 英" userId="a90c06b5144558ef" providerId="LiveId" clId="{10768800-6BDC-4C83-ABA2-3189EA2EEC4B}" dt="2022-07-23T06:33:11.144" v="679" actId="20577"/>
          <ac:spMkLst>
            <pc:docMk/>
            <pc:sldMk cId="3181619895" sldId="369"/>
            <ac:spMk id="20" creationId="{4E867794-BBA6-4037-A4B7-796D97D71B11}"/>
          </ac:spMkLst>
        </pc:spChg>
        <pc:graphicFrameChg chg="mod modGraphic">
          <ac:chgData name="周藤 英" userId="a90c06b5144558ef" providerId="LiveId" clId="{10768800-6BDC-4C83-ABA2-3189EA2EEC4B}" dt="2022-07-24T08:53:20.132" v="1606" actId="207"/>
          <ac:graphicFrameMkLst>
            <pc:docMk/>
            <pc:sldMk cId="3181619895" sldId="369"/>
            <ac:graphicFrameMk id="10" creationId="{00000000-0000-0000-0000-000000000000}"/>
          </ac:graphicFrameMkLst>
        </pc:graphicFrameChg>
      </pc:sldChg>
      <pc:sldChg chg="addSp delSp modSp mod">
        <pc:chgData name="周藤 英" userId="a90c06b5144558ef" providerId="LiveId" clId="{10768800-6BDC-4C83-ABA2-3189EA2EEC4B}" dt="2022-07-23T07:29:31.514" v="985" actId="1076"/>
        <pc:sldMkLst>
          <pc:docMk/>
          <pc:sldMk cId="3804181853" sldId="370"/>
        </pc:sldMkLst>
        <pc:spChg chg="del mod">
          <ac:chgData name="周藤 英" userId="a90c06b5144558ef" providerId="LiveId" clId="{10768800-6BDC-4C83-ABA2-3189EA2EEC4B}" dt="2022-07-23T05:48:28.375" v="647" actId="478"/>
          <ac:spMkLst>
            <pc:docMk/>
            <pc:sldMk cId="3804181853" sldId="370"/>
            <ac:spMk id="9" creationId="{70C32F0A-95BB-2EF6-777E-82EFCBA0C74F}"/>
          </ac:spMkLst>
        </pc:spChg>
        <pc:spChg chg="del mod">
          <ac:chgData name="周藤 英" userId="a90c06b5144558ef" providerId="LiveId" clId="{10768800-6BDC-4C83-ABA2-3189EA2EEC4B}" dt="2022-07-23T05:48:28.375" v="647" actId="478"/>
          <ac:spMkLst>
            <pc:docMk/>
            <pc:sldMk cId="3804181853" sldId="370"/>
            <ac:spMk id="10" creationId="{9DE54DAE-5E67-5237-9526-3F6DA3D7F14F}"/>
          </ac:spMkLst>
        </pc:spChg>
        <pc:spChg chg="del mod">
          <ac:chgData name="周藤 英" userId="a90c06b5144558ef" providerId="LiveId" clId="{10768800-6BDC-4C83-ABA2-3189EA2EEC4B}" dt="2022-07-23T05:48:28.375" v="647" actId="478"/>
          <ac:spMkLst>
            <pc:docMk/>
            <pc:sldMk cId="3804181853" sldId="370"/>
            <ac:spMk id="12" creationId="{70C32F0A-95BB-2EF6-777E-82EFCBA0C74F}"/>
          </ac:spMkLst>
        </pc:spChg>
        <pc:spChg chg="del mod">
          <ac:chgData name="周藤 英" userId="a90c06b5144558ef" providerId="LiveId" clId="{10768800-6BDC-4C83-ABA2-3189EA2EEC4B}" dt="2022-07-23T05:48:28.375" v="647" actId="478"/>
          <ac:spMkLst>
            <pc:docMk/>
            <pc:sldMk cId="3804181853" sldId="370"/>
            <ac:spMk id="13" creationId="{00000000-0000-0000-0000-000000000000}"/>
          </ac:spMkLst>
        </pc:spChg>
        <pc:spChg chg="del">
          <ac:chgData name="周藤 英" userId="a90c06b5144558ef" providerId="LiveId" clId="{10768800-6BDC-4C83-ABA2-3189EA2EEC4B}" dt="2022-07-23T05:23:07.815" v="315" actId="478"/>
          <ac:spMkLst>
            <pc:docMk/>
            <pc:sldMk cId="3804181853" sldId="370"/>
            <ac:spMk id="14" creationId="{70C32F0A-95BB-2EF6-777E-82EFCBA0C74F}"/>
          </ac:spMkLst>
        </pc:spChg>
        <pc:spChg chg="add mod">
          <ac:chgData name="周藤 英" userId="a90c06b5144558ef" providerId="LiveId" clId="{10768800-6BDC-4C83-ABA2-3189EA2EEC4B}" dt="2022-07-23T05:49:53.997" v="674" actId="1076"/>
          <ac:spMkLst>
            <pc:docMk/>
            <pc:sldMk cId="3804181853" sldId="370"/>
            <ac:spMk id="15" creationId="{567C5FA0-0243-DE0D-FFA2-8DD5904ADD5A}"/>
          </ac:spMkLst>
        </pc:spChg>
        <pc:spChg chg="del mod">
          <ac:chgData name="周藤 英" userId="a90c06b5144558ef" providerId="LiveId" clId="{10768800-6BDC-4C83-ABA2-3189EA2EEC4B}" dt="2022-07-23T05:48:28.375" v="647" actId="478"/>
          <ac:spMkLst>
            <pc:docMk/>
            <pc:sldMk cId="3804181853" sldId="370"/>
            <ac:spMk id="16" creationId="{00000000-0000-0000-0000-000000000000}"/>
          </ac:spMkLst>
        </pc:spChg>
        <pc:spChg chg="del mod">
          <ac:chgData name="周藤 英" userId="a90c06b5144558ef" providerId="LiveId" clId="{10768800-6BDC-4C83-ABA2-3189EA2EEC4B}" dt="2022-07-23T05:48:28.375" v="647" actId="478"/>
          <ac:spMkLst>
            <pc:docMk/>
            <pc:sldMk cId="3804181853" sldId="370"/>
            <ac:spMk id="17" creationId="{00000000-0000-0000-0000-000000000000}"/>
          </ac:spMkLst>
        </pc:spChg>
        <pc:spChg chg="add mod">
          <ac:chgData name="周藤 英" userId="a90c06b5144558ef" providerId="LiveId" clId="{10768800-6BDC-4C83-ABA2-3189EA2EEC4B}" dt="2022-07-23T07:29:31.514" v="985" actId="1076"/>
          <ac:spMkLst>
            <pc:docMk/>
            <pc:sldMk cId="3804181853" sldId="370"/>
            <ac:spMk id="18" creationId="{04A15CAF-8A52-B25D-5747-8955DC5B1379}"/>
          </ac:spMkLst>
        </pc:spChg>
        <pc:spChg chg="add del mod">
          <ac:chgData name="周藤 英" userId="a90c06b5144558ef" providerId="LiveId" clId="{10768800-6BDC-4C83-ABA2-3189EA2EEC4B}" dt="2022-07-23T05:49:01.737" v="669" actId="478"/>
          <ac:spMkLst>
            <pc:docMk/>
            <pc:sldMk cId="3804181853" sldId="370"/>
            <ac:spMk id="19" creationId="{E5445034-DB49-33E4-F326-4E9CE7BC40D2}"/>
          </ac:spMkLst>
        </pc:spChg>
        <pc:spChg chg="mod">
          <ac:chgData name="周藤 英" userId="a90c06b5144558ef" providerId="LiveId" clId="{10768800-6BDC-4C83-ABA2-3189EA2EEC4B}" dt="2022-07-23T06:33:17.314" v="681" actId="20577"/>
          <ac:spMkLst>
            <pc:docMk/>
            <pc:sldMk cId="3804181853" sldId="370"/>
            <ac:spMk id="20" creationId="{4E867794-BBA6-4037-A4B7-796D97D71B11}"/>
          </ac:spMkLst>
        </pc:spChg>
        <pc:spChg chg="add del mod">
          <ac:chgData name="周藤 英" userId="a90c06b5144558ef" providerId="LiveId" clId="{10768800-6BDC-4C83-ABA2-3189EA2EEC4B}" dt="2022-07-23T05:46:32.614" v="615" actId="478"/>
          <ac:spMkLst>
            <pc:docMk/>
            <pc:sldMk cId="3804181853" sldId="370"/>
            <ac:spMk id="21" creationId="{B45D697F-CA36-FEBC-BC52-1B8ECFF014A5}"/>
          </ac:spMkLst>
        </pc:spChg>
        <pc:spChg chg="add mod">
          <ac:chgData name="周藤 英" userId="a90c06b5144558ef" providerId="LiveId" clId="{10768800-6BDC-4C83-ABA2-3189EA2EEC4B}" dt="2022-07-23T07:29:31.514" v="985" actId="1076"/>
          <ac:spMkLst>
            <pc:docMk/>
            <pc:sldMk cId="3804181853" sldId="370"/>
            <ac:spMk id="22" creationId="{887ADB6D-15C5-D5DD-A700-A48A37B06A41}"/>
          </ac:spMkLst>
        </pc:spChg>
        <pc:spChg chg="add mod">
          <ac:chgData name="周藤 英" userId="a90c06b5144558ef" providerId="LiveId" clId="{10768800-6BDC-4C83-ABA2-3189EA2EEC4B}" dt="2022-07-23T07:29:31.514" v="985" actId="1076"/>
          <ac:spMkLst>
            <pc:docMk/>
            <pc:sldMk cId="3804181853" sldId="370"/>
            <ac:spMk id="23" creationId="{A9E839AF-6167-3B3F-6086-E885CB2B77D8}"/>
          </ac:spMkLst>
        </pc:spChg>
      </pc:sldChg>
      <pc:sldChg chg="modSp mod">
        <pc:chgData name="周藤 英" userId="a90c06b5144558ef" providerId="LiveId" clId="{10768800-6BDC-4C83-ABA2-3189EA2EEC4B}" dt="2022-07-24T08:53:09.601" v="1605" actId="207"/>
        <pc:sldMkLst>
          <pc:docMk/>
          <pc:sldMk cId="1739083949" sldId="371"/>
        </pc:sldMkLst>
        <pc:spChg chg="mod">
          <ac:chgData name="周藤 英" userId="a90c06b5144558ef" providerId="LiveId" clId="{10768800-6BDC-4C83-ABA2-3189EA2EEC4B}" dt="2022-07-23T05:27:09.644" v="341" actId="207"/>
          <ac:spMkLst>
            <pc:docMk/>
            <pc:sldMk cId="1739083949" sldId="371"/>
            <ac:spMk id="8" creationId="{70C32F0A-95BB-2EF6-777E-82EFCBA0C74F}"/>
          </ac:spMkLst>
        </pc:spChg>
        <pc:spChg chg="mod">
          <ac:chgData name="周藤 英" userId="a90c06b5144558ef" providerId="LiveId" clId="{10768800-6BDC-4C83-ABA2-3189EA2EEC4B}" dt="2022-07-23T06:33:06.069" v="677" actId="20577"/>
          <ac:spMkLst>
            <pc:docMk/>
            <pc:sldMk cId="1739083949" sldId="371"/>
            <ac:spMk id="20" creationId="{4E867794-BBA6-4037-A4B7-796D97D71B11}"/>
          </ac:spMkLst>
        </pc:spChg>
        <pc:graphicFrameChg chg="modGraphic">
          <ac:chgData name="周藤 英" userId="a90c06b5144558ef" providerId="LiveId" clId="{10768800-6BDC-4C83-ABA2-3189EA2EEC4B}" dt="2022-07-24T08:53:09.601" v="1605" actId="207"/>
          <ac:graphicFrameMkLst>
            <pc:docMk/>
            <pc:sldMk cId="1739083949" sldId="371"/>
            <ac:graphicFrameMk id="18" creationId="{00000000-0000-0000-0000-000000000000}"/>
          </ac:graphicFrameMkLst>
        </pc:graphicFrameChg>
      </pc:sldChg>
      <pc:sldChg chg="addSp delSp modSp mod">
        <pc:chgData name="周藤 英" userId="a90c06b5144558ef" providerId="LiveId" clId="{10768800-6BDC-4C83-ABA2-3189EA2EEC4B}" dt="2022-07-24T08:53:40.887" v="1608" actId="207"/>
        <pc:sldMkLst>
          <pc:docMk/>
          <pc:sldMk cId="3481272330" sldId="372"/>
        </pc:sldMkLst>
        <pc:spChg chg="mod">
          <ac:chgData name="周藤 英" userId="a90c06b5144558ef" providerId="LiveId" clId="{10768800-6BDC-4C83-ABA2-3189EA2EEC4B}" dt="2022-07-23T07:24:13.562" v="950" actId="1076"/>
          <ac:spMkLst>
            <pc:docMk/>
            <pc:sldMk cId="3481272330" sldId="372"/>
            <ac:spMk id="6" creationId="{00000000-0000-0000-0000-000000000000}"/>
          </ac:spMkLst>
        </pc:spChg>
        <pc:spChg chg="add mod">
          <ac:chgData name="周藤 英" userId="a90c06b5144558ef" providerId="LiveId" clId="{10768800-6BDC-4C83-ABA2-3189EA2EEC4B}" dt="2022-07-23T07:24:23.273" v="952" actId="1076"/>
          <ac:spMkLst>
            <pc:docMk/>
            <pc:sldMk cId="3481272330" sldId="372"/>
            <ac:spMk id="8" creationId="{28E8D487-3270-D23B-5EB6-B0102B0CB72E}"/>
          </ac:spMkLst>
        </pc:spChg>
        <pc:spChg chg="add mod">
          <ac:chgData name="周藤 英" userId="a90c06b5144558ef" providerId="LiveId" clId="{10768800-6BDC-4C83-ABA2-3189EA2EEC4B}" dt="2022-07-23T07:28:33.408" v="979" actId="13926"/>
          <ac:spMkLst>
            <pc:docMk/>
            <pc:sldMk cId="3481272330" sldId="372"/>
            <ac:spMk id="9" creationId="{E3762F1C-8400-A387-2AF4-633469EBEEC4}"/>
          </ac:spMkLst>
        </pc:spChg>
        <pc:spChg chg="del">
          <ac:chgData name="周藤 英" userId="a90c06b5144558ef" providerId="LiveId" clId="{10768800-6BDC-4C83-ABA2-3189EA2EEC4B}" dt="2022-07-23T07:22:59.077" v="928" actId="478"/>
          <ac:spMkLst>
            <pc:docMk/>
            <pc:sldMk cId="3481272330" sldId="372"/>
            <ac:spMk id="10" creationId="{70C32F0A-95BB-2EF6-777E-82EFCBA0C74F}"/>
          </ac:spMkLst>
        </pc:spChg>
        <pc:spChg chg="add mod">
          <ac:chgData name="周藤 英" userId="a90c06b5144558ef" providerId="LiveId" clId="{10768800-6BDC-4C83-ABA2-3189EA2EEC4B}" dt="2022-07-23T07:24:54.987" v="967" actId="20577"/>
          <ac:spMkLst>
            <pc:docMk/>
            <pc:sldMk cId="3481272330" sldId="372"/>
            <ac:spMk id="12" creationId="{BEE817CE-6378-FA53-08E0-D88FED690A76}"/>
          </ac:spMkLst>
        </pc:spChg>
        <pc:spChg chg="add mod">
          <ac:chgData name="周藤 英" userId="a90c06b5144558ef" providerId="LiveId" clId="{10768800-6BDC-4C83-ABA2-3189EA2EEC4B}" dt="2022-07-23T07:24:27.775" v="953" actId="1076"/>
          <ac:spMkLst>
            <pc:docMk/>
            <pc:sldMk cId="3481272330" sldId="372"/>
            <ac:spMk id="13" creationId="{874A1DC5-6965-9C5E-25B1-FD8C2A87DD73}"/>
          </ac:spMkLst>
        </pc:spChg>
        <pc:spChg chg="add mod">
          <ac:chgData name="周藤 英" userId="a90c06b5144558ef" providerId="LiveId" clId="{10768800-6BDC-4C83-ABA2-3189EA2EEC4B}" dt="2022-07-23T07:25:00.891" v="968" actId="1076"/>
          <ac:spMkLst>
            <pc:docMk/>
            <pc:sldMk cId="3481272330" sldId="372"/>
            <ac:spMk id="15" creationId="{0FF6B6E5-FCA0-2CEF-1435-70354D45FB35}"/>
          </ac:spMkLst>
        </pc:spChg>
        <pc:spChg chg="mod">
          <ac:chgData name="周藤 英" userId="a90c06b5144558ef" providerId="LiveId" clId="{10768800-6BDC-4C83-ABA2-3189EA2EEC4B}" dt="2022-07-23T07:22:21.469" v="924" actId="20577"/>
          <ac:spMkLst>
            <pc:docMk/>
            <pc:sldMk cId="3481272330" sldId="372"/>
            <ac:spMk id="20" creationId="{4E867794-BBA6-4037-A4B7-796D97D71B11}"/>
          </ac:spMkLst>
        </pc:spChg>
        <pc:graphicFrameChg chg="mod modGraphic">
          <ac:chgData name="周藤 英" userId="a90c06b5144558ef" providerId="LiveId" clId="{10768800-6BDC-4C83-ABA2-3189EA2EEC4B}" dt="2022-07-24T08:53:40.887" v="1608" actId="207"/>
          <ac:graphicFrameMkLst>
            <pc:docMk/>
            <pc:sldMk cId="3481272330" sldId="372"/>
            <ac:graphicFrameMk id="14" creationId="{00000000-0000-0000-0000-000000000000}"/>
          </ac:graphicFrameMkLst>
        </pc:graphicFrameChg>
      </pc:sldChg>
      <pc:sldChg chg="addSp delSp modSp add mod ord">
        <pc:chgData name="周藤 英" userId="a90c06b5144558ef" providerId="LiveId" clId="{10768800-6BDC-4C83-ABA2-3189EA2EEC4B}" dt="2022-07-24T08:57:19.211" v="1738" actId="1076"/>
        <pc:sldMkLst>
          <pc:docMk/>
          <pc:sldMk cId="3447048306" sldId="373"/>
        </pc:sldMkLst>
        <pc:spChg chg="mod">
          <ac:chgData name="周藤 英" userId="a90c06b5144558ef" providerId="LiveId" clId="{10768800-6BDC-4C83-ABA2-3189EA2EEC4B}" dt="2022-07-23T07:43:40.996" v="1436" actId="20577"/>
          <ac:spMkLst>
            <pc:docMk/>
            <pc:sldMk cId="3447048306" sldId="373"/>
            <ac:spMk id="8" creationId="{00000000-0000-0000-0000-000000000000}"/>
          </ac:spMkLst>
        </pc:spChg>
        <pc:spChg chg="mod">
          <ac:chgData name="周藤 英" userId="a90c06b5144558ef" providerId="LiveId" clId="{10768800-6BDC-4C83-ABA2-3189EA2EEC4B}" dt="2022-07-23T07:44:06.222" v="1442" actId="20577"/>
          <ac:spMkLst>
            <pc:docMk/>
            <pc:sldMk cId="3447048306" sldId="373"/>
            <ac:spMk id="9" creationId="{FAC42C0D-C54F-4B24-BE4C-571C6601B73C}"/>
          </ac:spMkLst>
        </pc:spChg>
        <pc:spChg chg="add mod">
          <ac:chgData name="周藤 英" userId="a90c06b5144558ef" providerId="LiveId" clId="{10768800-6BDC-4C83-ABA2-3189EA2EEC4B}" dt="2022-07-24T08:56:16.891" v="1704" actId="20577"/>
          <ac:spMkLst>
            <pc:docMk/>
            <pc:sldMk cId="3447048306" sldId="373"/>
            <ac:spMk id="10" creationId="{9B9961CE-BEA2-6FC9-52C2-EDD412F19571}"/>
          </ac:spMkLst>
        </pc:spChg>
        <pc:spChg chg="mod">
          <ac:chgData name="周藤 英" userId="a90c06b5144558ef" providerId="LiveId" clId="{10768800-6BDC-4C83-ABA2-3189EA2EEC4B}" dt="2022-07-24T08:57:19.211" v="1738" actId="1076"/>
          <ac:spMkLst>
            <pc:docMk/>
            <pc:sldMk cId="3447048306" sldId="373"/>
            <ac:spMk id="14" creationId="{DBEB7D4F-C525-CBFB-C596-4ECED74BC295}"/>
          </ac:spMkLst>
        </pc:spChg>
        <pc:spChg chg="del mod">
          <ac:chgData name="周藤 英" userId="a90c06b5144558ef" providerId="LiveId" clId="{10768800-6BDC-4C83-ABA2-3189EA2EEC4B}" dt="2022-07-24T08:56:50.087" v="1733" actId="478"/>
          <ac:spMkLst>
            <pc:docMk/>
            <pc:sldMk cId="3447048306" sldId="373"/>
            <ac:spMk id="15" creationId="{1198F0C4-95A1-6CC6-0658-44BF2A3EBD85}"/>
          </ac:spMkLst>
        </pc:spChg>
        <pc:spChg chg="del mod">
          <ac:chgData name="周藤 英" userId="a90c06b5144558ef" providerId="LiveId" clId="{10768800-6BDC-4C83-ABA2-3189EA2EEC4B}" dt="2022-07-24T08:56:53.791" v="1734" actId="478"/>
          <ac:spMkLst>
            <pc:docMk/>
            <pc:sldMk cId="3447048306" sldId="373"/>
            <ac:spMk id="16" creationId="{3F744C75-F9D9-5396-2FC6-231A07F11081}"/>
          </ac:spMkLst>
        </pc:spChg>
        <pc:spChg chg="mod">
          <ac:chgData name="周藤 英" userId="a90c06b5144558ef" providerId="LiveId" clId="{10768800-6BDC-4C83-ABA2-3189EA2EEC4B}" dt="2022-07-24T08:57:19.211" v="1738" actId="1076"/>
          <ac:spMkLst>
            <pc:docMk/>
            <pc:sldMk cId="3447048306" sldId="373"/>
            <ac:spMk id="17" creationId="{510E21F2-AD41-EAE3-8CAE-80B8B4D8C866}"/>
          </ac:spMkLst>
        </pc:spChg>
        <pc:spChg chg="mod">
          <ac:chgData name="周藤 英" userId="a90c06b5144558ef" providerId="LiveId" clId="{10768800-6BDC-4C83-ABA2-3189EA2EEC4B}" dt="2022-07-24T08:57:05.977" v="1737" actId="20577"/>
          <ac:spMkLst>
            <pc:docMk/>
            <pc:sldMk cId="3447048306" sldId="373"/>
            <ac:spMk id="18" creationId="{6CCE3042-D6F4-AF9C-5FA5-318CF016AC5F}"/>
          </ac:spMkLst>
        </pc:spChg>
      </pc:sldChg>
      <pc:sldChg chg="add del">
        <pc:chgData name="周藤 英" userId="a90c06b5144558ef" providerId="LiveId" clId="{10768800-6BDC-4C83-ABA2-3189EA2EEC4B}" dt="2022-07-24T09:01:12.187" v="1786" actId="47"/>
        <pc:sldMkLst>
          <pc:docMk/>
          <pc:sldMk cId="3370386991" sldId="37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G0000sv0ns101\d11757$\doc\&#25391;&#33288;&#35506;&#25391;&#33288;G\11_&#22522;&#30990;&#33258;&#27835;&#27231;&#33021;&#12398;&#32173;&#25345;&#12539;&#20805;&#23455;&#12395;&#38306;&#12377;&#12427;&#21462;&#32068;&#12415;\57_&#21103;&#39318;&#37117;&#12499;&#12472;&#12519;&#12531;&#12398;&#12496;&#12540;&#12472;&#12519;&#12531;&#12450;&#12483;&#12503;\20220525_&#24847;&#35211;&#20132;&#25563;&#20250;&#65288;&#12498;&#12450;&#12522;&#12531;&#12464;&#65289;\&#36039;&#26009;&#20316;&#25104;\&#12493;&#12479;\&#22243;&#20307;&#21029;1990&#8594;2020&#24180;&#27604;&#36611;.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4.xml"/></Relationships>
</file>

<file path=ppt/charts/_rels/chart15.xml.rels><?xml version="1.0" encoding="UTF-8" standalone="yes"?>
<Relationships xmlns="http://schemas.openxmlformats.org/package/2006/relationships"><Relationship Id="rId3" Type="http://schemas.openxmlformats.org/officeDocument/2006/relationships/oleObject" Target="file:///D:\OueY\Desktop\&#36039;&#26009;&#65298;&#12288;&#24220;&#12363;&#12425;&#12398;&#25552;&#26696;&#35696;&#38988;&#12395;&#23550;&#12377;&#12427;&#24066;&#30010;&#26449;&#22238;&#31572;&#65288;&#24066;&#26449;&#20316;&#26989;&#20013;&#65289;.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OueY\Desktop\&#36039;&#26009;&#65298;&#12288;&#24220;&#12363;&#12425;&#12398;&#25552;&#26696;&#35696;&#38988;&#12395;&#23550;&#12377;&#12427;&#24066;&#30010;&#26449;&#22238;&#31572;&#65288;&#24066;&#26449;&#20316;&#26989;&#20013;&#65289;.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OueY\Desktop\&#36039;&#26009;&#65298;&#12288;&#24220;&#12363;&#12425;&#12398;&#25552;&#26696;&#35696;&#38988;&#12395;&#23550;&#12377;&#12427;&#24066;&#30010;&#26449;&#22238;&#31572;&#65288;&#24066;&#26449;&#20316;&#26989;&#20013;&#65289;.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b="1" dirty="0"/>
              <a:t>大阪府の人口推移と推計　</a:t>
            </a:r>
            <a:r>
              <a:rPr lang="en-US" altLang="ja-JP" sz="1200" b="1" dirty="0"/>
              <a:t>※</a:t>
            </a:r>
            <a:r>
              <a:rPr lang="ja-JP" altLang="en-US" sz="1200" b="1" dirty="0"/>
              <a:t>大阪市・堺市含む</a:t>
            </a:r>
            <a:endParaRPr lang="en-US" altLang="ja-JP" sz="1200" b="1" dirty="0"/>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col"/>
        <c:grouping val="stacked"/>
        <c:varyColors val="0"/>
        <c:ser>
          <c:idx val="0"/>
          <c:order val="0"/>
          <c:tx>
            <c:strRef>
              <c:f>'府人口　推移・推計'!$B$1</c:f>
              <c:strCache>
                <c:ptCount val="1"/>
                <c:pt idx="0">
                  <c:v>生産年齢人口</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推移・推計'!$B$2:$B$13</c:f>
              <c:numCache>
                <c:formatCode>General</c:formatCode>
                <c:ptCount val="12"/>
                <c:pt idx="0">
                  <c:v>634.75300000000004</c:v>
                </c:pt>
                <c:pt idx="1">
                  <c:v>641.19500000000005</c:v>
                </c:pt>
                <c:pt idx="2">
                  <c:v>622.41899999999998</c:v>
                </c:pt>
                <c:pt idx="3">
                  <c:v>591.35599999999999</c:v>
                </c:pt>
                <c:pt idx="4">
                  <c:v>564.80700000000002</c:v>
                </c:pt>
                <c:pt idx="5">
                  <c:v>534.16499999999996</c:v>
                </c:pt>
                <c:pt idx="6">
                  <c:v>519.95000000000005</c:v>
                </c:pt>
                <c:pt idx="7">
                  <c:v>514.84490000000005</c:v>
                </c:pt>
                <c:pt idx="8">
                  <c:v>492.94499999999999</c:v>
                </c:pt>
                <c:pt idx="9">
                  <c:v>460.77870000000001</c:v>
                </c:pt>
                <c:pt idx="10">
                  <c:v>419.22750000000002</c:v>
                </c:pt>
                <c:pt idx="11">
                  <c:v>391.0455</c:v>
                </c:pt>
              </c:numCache>
            </c:numRef>
          </c:val>
          <c:extLst>
            <c:ext xmlns:c16="http://schemas.microsoft.com/office/drawing/2014/chart" uri="{C3380CC4-5D6E-409C-BE32-E72D297353CC}">
              <c16:uniqueId val="{00000000-FB5F-4169-A12B-7C808BF9FF6D}"/>
            </c:ext>
          </c:extLst>
        </c:ser>
        <c:ser>
          <c:idx val="1"/>
          <c:order val="1"/>
          <c:tx>
            <c:strRef>
              <c:f>'府人口　推移・推計'!$C$1</c:f>
              <c:strCache>
                <c:ptCount val="1"/>
                <c:pt idx="0">
                  <c:v>年少人口</c:v>
                </c:pt>
              </c:strCache>
            </c:strRef>
          </c:tx>
          <c:spPr>
            <a:solidFill>
              <a:schemeClr val="accent6">
                <a:lumMod val="60000"/>
                <a:lumOff val="40000"/>
              </a:schemeClr>
            </a:solidFill>
            <a:ln>
              <a:noFill/>
            </a:ln>
            <a:effectLst>
              <a:outerShdw blurRad="50800" dist="38100" dir="2700000" algn="tl" rotWithShape="0">
                <a:prstClr val="black">
                  <a:alpha val="40000"/>
                </a:prstClr>
              </a:outerShdw>
            </a:effectLst>
          </c:spPr>
          <c:invertIfNegative val="0"/>
          <c:dLbls>
            <c:dLbl>
              <c:idx val="0"/>
              <c:layout>
                <c:manualLayout>
                  <c:x val="2.9568299337355787E-3"/>
                  <c:y val="-3.54016705128429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F71-43F5-ACAF-EBC2018FCE93}"/>
                </c:ext>
              </c:extLst>
            </c:dLbl>
            <c:dLbl>
              <c:idx val="5"/>
              <c:layout>
                <c:manualLayout>
                  <c:x val="2.9568299337355245E-3"/>
                  <c:y val="2.360111367522851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F71-43F5-ACAF-EBC2018FCE93}"/>
                </c:ext>
              </c:extLst>
            </c:dLbl>
            <c:dLbl>
              <c:idx val="6"/>
              <c:layout>
                <c:manualLayout>
                  <c:x val="1.4784149668677893E-3"/>
                  <c:y val="2.59612250427513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F71-43F5-ACAF-EBC2018FCE93}"/>
                </c:ext>
              </c:extLst>
            </c:dLbl>
            <c:dLbl>
              <c:idx val="9"/>
              <c:layout>
                <c:manualLayout>
                  <c:x val="2.9568299337355787E-3"/>
                  <c:y val="-2.124100230770583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F71-43F5-ACAF-EBC2018FCE93}"/>
                </c:ext>
              </c:extLst>
            </c:dLbl>
            <c:dLbl>
              <c:idx val="10"/>
              <c:layout>
                <c:manualLayout>
                  <c:x val="-1.0841584514120999E-16"/>
                  <c:y val="9.440445470091441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F71-43F5-ACAF-EBC2018FCE93}"/>
                </c:ext>
              </c:extLst>
            </c:dLbl>
            <c:dLbl>
              <c:idx val="11"/>
              <c:layout>
                <c:manualLayout>
                  <c:x val="0"/>
                  <c:y val="1.65207795726599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F71-43F5-ACAF-EBC2018FCE93}"/>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推移・推計'!$C$2:$C$13</c:f>
              <c:numCache>
                <c:formatCode>General</c:formatCode>
                <c:ptCount val="12"/>
                <c:pt idx="0">
                  <c:v>150.38900000000001</c:v>
                </c:pt>
                <c:pt idx="1">
                  <c:v>132.148</c:v>
                </c:pt>
                <c:pt idx="2">
                  <c:v>124.996</c:v>
                </c:pt>
                <c:pt idx="3">
                  <c:v>121.126</c:v>
                </c:pt>
                <c:pt idx="4">
                  <c:v>116.52</c:v>
                </c:pt>
                <c:pt idx="5">
                  <c:v>109.31100000000001</c:v>
                </c:pt>
                <c:pt idx="6">
                  <c:v>102.95</c:v>
                </c:pt>
                <c:pt idx="7">
                  <c:v>95.001800000000003</c:v>
                </c:pt>
                <c:pt idx="8">
                  <c:v>88.788200000000003</c:v>
                </c:pt>
                <c:pt idx="9">
                  <c:v>83.629599999999996</c:v>
                </c:pt>
                <c:pt idx="10">
                  <c:v>80.374700000000004</c:v>
                </c:pt>
                <c:pt idx="11">
                  <c:v>76.759500000000003</c:v>
                </c:pt>
              </c:numCache>
            </c:numRef>
          </c:val>
          <c:extLst>
            <c:ext xmlns:c16="http://schemas.microsoft.com/office/drawing/2014/chart" uri="{C3380CC4-5D6E-409C-BE32-E72D297353CC}">
              <c16:uniqueId val="{00000001-FB5F-4169-A12B-7C808BF9FF6D}"/>
            </c:ext>
          </c:extLst>
        </c:ser>
        <c:ser>
          <c:idx val="2"/>
          <c:order val="2"/>
          <c:tx>
            <c:strRef>
              <c:f>'府人口　推移・推計'!$D$1</c:f>
              <c:strCache>
                <c:ptCount val="1"/>
                <c:pt idx="0">
                  <c:v>高齢者人口</c:v>
                </c:pt>
              </c:strCache>
            </c:strRef>
          </c:tx>
          <c:spPr>
            <a:solidFill>
              <a:schemeClr val="accent4">
                <a:lumMod val="50000"/>
              </a:schemeClr>
            </a:solidFill>
            <a:ln>
              <a:noFill/>
            </a:ln>
            <a:effectLst>
              <a:outerShdw blurRad="50800" dist="38100" dir="2700000" algn="t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推移・推計'!$D$2:$D$13</c:f>
              <c:numCache>
                <c:formatCode>General</c:formatCode>
                <c:ptCount val="12"/>
                <c:pt idx="0">
                  <c:v>84.302000000000007</c:v>
                </c:pt>
                <c:pt idx="1">
                  <c:v>104.788</c:v>
                </c:pt>
                <c:pt idx="2">
                  <c:v>131.52099999999999</c:v>
                </c:pt>
                <c:pt idx="3">
                  <c:v>163.422</c:v>
                </c:pt>
                <c:pt idx="4">
                  <c:v>196.27500000000001</c:v>
                </c:pt>
                <c:pt idx="5">
                  <c:v>227.83199999999999</c:v>
                </c:pt>
                <c:pt idx="6">
                  <c:v>236.172</c:v>
                </c:pt>
                <c:pt idx="7">
                  <c:v>242.77350000000001</c:v>
                </c:pt>
                <c:pt idx="8">
                  <c:v>244.46969999999999</c:v>
                </c:pt>
                <c:pt idx="9">
                  <c:v>251.89</c:v>
                </c:pt>
                <c:pt idx="10">
                  <c:v>265.32069999999999</c:v>
                </c:pt>
                <c:pt idx="11">
                  <c:v>265.73020000000002</c:v>
                </c:pt>
              </c:numCache>
            </c:numRef>
          </c:val>
          <c:extLst>
            <c:ext xmlns:c16="http://schemas.microsoft.com/office/drawing/2014/chart" uri="{C3380CC4-5D6E-409C-BE32-E72D297353CC}">
              <c16:uniqueId val="{00000002-FB5F-4169-A12B-7C808BF9FF6D}"/>
            </c:ext>
          </c:extLst>
        </c:ser>
        <c:ser>
          <c:idx val="3"/>
          <c:order val="3"/>
          <c:tx>
            <c:strRef>
              <c:f>'府人口　推移・推計'!$E$1</c:f>
              <c:strCache>
                <c:ptCount val="1"/>
                <c:pt idx="0">
                  <c:v>年齢不詳</c:v>
                </c:pt>
              </c:strCache>
            </c:strRef>
          </c:tx>
          <c:spPr>
            <a:solidFill>
              <a:schemeClr val="bg2">
                <a:lumMod val="25000"/>
              </a:schemeClr>
            </a:solidFill>
            <a:ln>
              <a:noFill/>
            </a:ln>
            <a:effectLst>
              <a:outerShdw blurRad="50800" dist="38100" dir="2700000" algn="tl" rotWithShape="0">
                <a:prstClr val="black">
                  <a:alpha val="40000"/>
                </a:prstClr>
              </a:outerShdw>
            </a:effectLst>
          </c:spPr>
          <c:invertIfNegative val="0"/>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推移・推計'!$E$2:$E$13</c:f>
              <c:numCache>
                <c:formatCode>General</c:formatCode>
                <c:ptCount val="12"/>
                <c:pt idx="0">
                  <c:v>4.0075999999999254</c:v>
                </c:pt>
                <c:pt idx="1">
                  <c:v>1.5957999999999828</c:v>
                </c:pt>
                <c:pt idx="2">
                  <c:v>1.5721000000000629</c:v>
                </c:pt>
                <c:pt idx="3">
                  <c:v>5.8125999999999749</c:v>
                </c:pt>
                <c:pt idx="4">
                  <c:v>8.9224999999999852</c:v>
                </c:pt>
                <c:pt idx="5">
                  <c:v>12.638900000000064</c:v>
                </c:pt>
                <c:pt idx="6">
                  <c:v>24.696499999999986</c:v>
                </c:pt>
                <c:pt idx="7">
                  <c:v>0</c:v>
                </c:pt>
                <c:pt idx="8">
                  <c:v>0</c:v>
                </c:pt>
                <c:pt idx="9">
                  <c:v>0</c:v>
                </c:pt>
                <c:pt idx="10">
                  <c:v>0</c:v>
                </c:pt>
                <c:pt idx="11">
                  <c:v>0</c:v>
                </c:pt>
              </c:numCache>
            </c:numRef>
          </c:val>
          <c:extLst>
            <c:ext xmlns:c16="http://schemas.microsoft.com/office/drawing/2014/chart" uri="{C3380CC4-5D6E-409C-BE32-E72D297353CC}">
              <c16:uniqueId val="{00000000-BD80-49EC-8C1D-DB31610770BE}"/>
            </c:ext>
          </c:extLst>
        </c:ser>
        <c:dLbls>
          <c:showLegendKey val="0"/>
          <c:showVal val="0"/>
          <c:showCatName val="0"/>
          <c:showSerName val="0"/>
          <c:showPercent val="0"/>
          <c:showBubbleSize val="0"/>
        </c:dLbls>
        <c:gapWidth val="90"/>
        <c:overlap val="100"/>
        <c:axId val="1715601503"/>
        <c:axId val="1715594015"/>
      </c:barChart>
      <c:lineChart>
        <c:grouping val="stacked"/>
        <c:varyColors val="0"/>
        <c:ser>
          <c:idx val="4"/>
          <c:order val="4"/>
          <c:tx>
            <c:strRef>
              <c:f>'府人口　推移・推計'!$F$1</c:f>
              <c:strCache>
                <c:ptCount val="1"/>
                <c:pt idx="0">
                  <c:v>生産年齢人口割合</c:v>
                </c:pt>
              </c:strCache>
            </c:strRef>
          </c:tx>
          <c:spPr>
            <a:ln w="28575" cap="rnd">
              <a:solidFill>
                <a:srgbClr val="FF0000"/>
              </a:solidFill>
              <a:round/>
            </a:ln>
            <a:effectLst/>
          </c:spPr>
          <c:marker>
            <c:symbol val="circle"/>
            <c:size val="5"/>
            <c:spPr>
              <a:solidFill>
                <a:schemeClr val="accent5"/>
              </a:solidFill>
              <a:ln w="9525">
                <a:solidFill>
                  <a:srgbClr val="FF0000"/>
                </a:solidFill>
              </a:ln>
              <a:effectLst/>
            </c:spPr>
          </c:marker>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推移・推計'!$F$2:$F$13</c:f>
              <c:numCache>
                <c:formatCode>General</c:formatCode>
                <c:ptCount val="12"/>
                <c:pt idx="0">
                  <c:v>0.72671800017310639</c:v>
                </c:pt>
                <c:pt idx="1">
                  <c:v>0.72885695877401946</c:v>
                </c:pt>
                <c:pt idx="2">
                  <c:v>0.70688617174560908</c:v>
                </c:pt>
                <c:pt idx="3">
                  <c:v>0.67068715730201744</c:v>
                </c:pt>
                <c:pt idx="4">
                  <c:v>0.63710252790532018</c:v>
                </c:pt>
                <c:pt idx="5">
                  <c:v>0.60429534851018762</c:v>
                </c:pt>
                <c:pt idx="6">
                  <c:v>0.58833280434865021</c:v>
                </c:pt>
                <c:pt idx="7">
                  <c:v>0.60383849690635993</c:v>
                </c:pt>
                <c:pt idx="8">
                  <c:v>0.59663915486135422</c:v>
                </c:pt>
                <c:pt idx="9">
                  <c:v>0.57865086488317252</c:v>
                </c:pt>
                <c:pt idx="10">
                  <c:v>0.54806504028053027</c:v>
                </c:pt>
                <c:pt idx="11">
                  <c:v>0.53309711653919267</c:v>
                </c:pt>
              </c:numCache>
            </c:numRef>
          </c:val>
          <c:smooth val="0"/>
          <c:extLst>
            <c:ext xmlns:c16="http://schemas.microsoft.com/office/drawing/2014/chart" uri="{C3380CC4-5D6E-409C-BE32-E72D297353CC}">
              <c16:uniqueId val="{00000001-BD80-49EC-8C1D-DB31610770BE}"/>
            </c:ext>
          </c:extLst>
        </c:ser>
        <c:dLbls>
          <c:showLegendKey val="0"/>
          <c:showVal val="0"/>
          <c:showCatName val="0"/>
          <c:showSerName val="0"/>
          <c:showPercent val="0"/>
          <c:showBubbleSize val="0"/>
        </c:dLbls>
        <c:marker val="1"/>
        <c:smooth val="0"/>
        <c:axId val="1289992096"/>
        <c:axId val="1289991680"/>
      </c:lineChart>
      <c:catAx>
        <c:axId val="171560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715594015"/>
        <c:crosses val="autoZero"/>
        <c:auto val="1"/>
        <c:lblAlgn val="ctr"/>
        <c:lblOffset val="100"/>
        <c:noMultiLvlLbl val="0"/>
      </c:catAx>
      <c:valAx>
        <c:axId val="1715594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715601503"/>
        <c:crosses val="autoZero"/>
        <c:crossBetween val="between"/>
      </c:valAx>
      <c:valAx>
        <c:axId val="1289991680"/>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289992096"/>
        <c:crosses val="max"/>
        <c:crossBetween val="between"/>
      </c:valAx>
      <c:catAx>
        <c:axId val="1289992096"/>
        <c:scaling>
          <c:orientation val="minMax"/>
        </c:scaling>
        <c:delete val="1"/>
        <c:axPos val="b"/>
        <c:numFmt formatCode="General" sourceLinked="1"/>
        <c:majorTickMark val="out"/>
        <c:minorTickMark val="none"/>
        <c:tickLblPos val="nextTo"/>
        <c:crossAx val="1289991680"/>
        <c:crosses val="autoZero"/>
        <c:auto val="1"/>
        <c:lblAlgn val="ctr"/>
        <c:lblOffset val="100"/>
        <c:noMultiLvlLbl val="0"/>
      </c:catAx>
      <c:spPr>
        <a:noFill/>
        <a:ln>
          <a:noFill/>
        </a:ln>
        <a:effectLst/>
      </c:spPr>
    </c:plotArea>
    <c:legend>
      <c:legendPos val="b"/>
      <c:layout>
        <c:manualLayout>
          <c:xMode val="edge"/>
          <c:yMode val="edge"/>
          <c:x val="2.2599144312042876E-2"/>
          <c:y val="0.94607089774548037"/>
          <c:w val="0.78626240515298618"/>
          <c:h val="4.21285454169053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371592973955182E-2"/>
          <c:y val="0.11023571572784172"/>
          <c:w val="0.9272942424750098"/>
          <c:h val="0.81780161263625828"/>
        </c:manualLayout>
      </c:layout>
      <c:scatterChart>
        <c:scatterStyle val="lineMarker"/>
        <c:varyColors val="0"/>
        <c:ser>
          <c:idx val="0"/>
          <c:order val="0"/>
          <c:tx>
            <c:strRef>
              <c:f>生産年齢人口と個人住民税!$D$7</c:f>
              <c:strCache>
                <c:ptCount val="1"/>
                <c:pt idx="0">
                  <c:v>個人住民税</c:v>
                </c:pt>
              </c:strCache>
            </c:strRef>
          </c:tx>
          <c:spPr>
            <a:ln w="25400" cap="rnd">
              <a:noFill/>
              <a:round/>
            </a:ln>
            <a:effectLst/>
          </c:spPr>
          <c:marker>
            <c:symbol val="circle"/>
            <c:size val="6"/>
            <c:spPr>
              <a:solidFill>
                <a:schemeClr val="lt1"/>
              </a:solidFill>
              <a:ln w="38100">
                <a:solidFill>
                  <a:schemeClr val="accent1">
                    <a:alpha val="60000"/>
                  </a:schemeClr>
                </a:solidFill>
              </a:ln>
              <a:effectLst/>
            </c:spPr>
          </c:marker>
          <c:dLbls>
            <c:dLbl>
              <c:idx val="0"/>
              <c:layout/>
              <c:tx>
                <c:rich>
                  <a:bodyPr/>
                  <a:lstStyle/>
                  <a:p>
                    <a:fld id="{365ED608-50A8-4634-A76C-F478A9E69322}"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9A5A-488F-9C7F-01650EF07A4D}"/>
                </c:ext>
              </c:extLst>
            </c:dLbl>
            <c:dLbl>
              <c:idx val="1"/>
              <c:layout>
                <c:manualLayout>
                  <c:x val="5.2809610337169299E-2"/>
                  <c:y val="6.1388384144289654E-2"/>
                </c:manualLayout>
              </c:layout>
              <c:tx>
                <c:rich>
                  <a:bodyPr/>
                  <a:lstStyle/>
                  <a:p>
                    <a:fld id="{A23931C3-A4BA-4E38-A5FE-67FA8FFD52CD}"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9A5A-488F-9C7F-01650EF07A4D}"/>
                </c:ext>
              </c:extLst>
            </c:dLbl>
            <c:dLbl>
              <c:idx val="2"/>
              <c:layout>
                <c:manualLayout>
                  <c:x val="5.9574468085106386E-2"/>
                  <c:y val="0.13693693693693704"/>
                </c:manualLayout>
              </c:layout>
              <c:tx>
                <c:rich>
                  <a:bodyPr/>
                  <a:lstStyle/>
                  <a:p>
                    <a:fld id="{2E6C79FC-B37E-460D-AEC6-45A773C5C441}"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2-9A5A-488F-9C7F-01650EF07A4D}"/>
                </c:ext>
              </c:extLst>
            </c:dLbl>
            <c:dLbl>
              <c:idx val="3"/>
              <c:layout/>
              <c:tx>
                <c:rich>
                  <a:bodyPr/>
                  <a:lstStyle/>
                  <a:p>
                    <a:fld id="{C88D97A9-9E27-44C5-8C1C-A7E9B082632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9A5A-488F-9C7F-01650EF07A4D}"/>
                </c:ext>
              </c:extLst>
            </c:dLbl>
            <c:dLbl>
              <c:idx val="4"/>
              <c:layout>
                <c:manualLayout>
                  <c:x val="2.1276595744680851E-2"/>
                  <c:y val="-5.0450450450450449E-2"/>
                </c:manualLayout>
              </c:layout>
              <c:tx>
                <c:rich>
                  <a:bodyPr/>
                  <a:lstStyle/>
                  <a:p>
                    <a:fld id="{82BAB3C9-EE79-4F8E-80E4-591561EEB314}"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9A5A-488F-9C7F-01650EF07A4D}"/>
                </c:ext>
              </c:extLst>
            </c:dLbl>
            <c:dLbl>
              <c:idx val="5"/>
              <c:layout>
                <c:manualLayout>
                  <c:x val="1.5602836879432624E-2"/>
                  <c:y val="-6.7267267267267269E-2"/>
                </c:manualLayout>
              </c:layout>
              <c:tx>
                <c:rich>
                  <a:bodyPr/>
                  <a:lstStyle/>
                  <a:p>
                    <a:fld id="{5B4DD78C-0056-4B0D-849A-93B3C07718F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9A5A-488F-9C7F-01650EF07A4D}"/>
                </c:ext>
              </c:extLst>
            </c:dLbl>
            <c:dLbl>
              <c:idx val="6"/>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8626943-2421-4D8D-B824-3EEE5A00F37A}" type="CELLRANGE">
                      <a:rPr lang="ja-JP" altLang="en-US" b="0"/>
                      <a:pPr>
                        <a:defRPr b="1"/>
                      </a:pPr>
                      <a:t>[CELLRANGE]</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9A5A-488F-9C7F-01650EF07A4D}"/>
                </c:ext>
              </c:extLst>
            </c:dLbl>
            <c:dLbl>
              <c:idx val="7"/>
              <c:layout>
                <c:manualLayout>
                  <c:x val="-0.10354609929078014"/>
                  <c:y val="-8.8888888888888851E-2"/>
                </c:manualLayout>
              </c:layout>
              <c:tx>
                <c:rich>
                  <a:bodyPr/>
                  <a:lstStyle/>
                  <a:p>
                    <a:fld id="{59E87EE8-46AB-4213-A841-F24438CEFBB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9A5A-488F-9C7F-01650EF07A4D}"/>
                </c:ext>
              </c:extLst>
            </c:dLbl>
            <c:dLbl>
              <c:idx val="8"/>
              <c:layout/>
              <c:tx>
                <c:rich>
                  <a:bodyPr/>
                  <a:lstStyle/>
                  <a:p>
                    <a:fld id="{D90457E4-5525-4B12-BFAE-03A7793EAFB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9A5A-488F-9C7F-01650EF07A4D}"/>
                </c:ext>
              </c:extLst>
            </c:dLbl>
            <c:dLbl>
              <c:idx val="9"/>
              <c:layout/>
              <c:tx>
                <c:rich>
                  <a:bodyPr/>
                  <a:lstStyle/>
                  <a:p>
                    <a:fld id="{AFFEE974-BFB5-4C17-8F4B-C832C4D00E00}"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9A5A-488F-9C7F-01650EF07A4D}"/>
                </c:ext>
              </c:extLst>
            </c:dLbl>
            <c:dLbl>
              <c:idx val="10"/>
              <c:layout>
                <c:manualLayout>
                  <c:x val="-9.0780141843971637E-2"/>
                  <c:y val="-0.27387387387387391"/>
                </c:manualLayout>
              </c:layout>
              <c:tx>
                <c:rich>
                  <a:bodyPr/>
                  <a:lstStyle/>
                  <a:p>
                    <a:fld id="{F251ED60-50AD-4751-A896-6E16F5155AFF}"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9A5A-488F-9C7F-01650EF07A4D}"/>
                </c:ext>
              </c:extLst>
            </c:dLbl>
            <c:dLbl>
              <c:idx val="11"/>
              <c:layout>
                <c:manualLayout>
                  <c:x val="-8.3687943262411454E-2"/>
                  <c:y val="2.642642642642638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A30E01D-DB5D-49A1-9FDD-2838C8B7B719}" type="CELLRANGE">
                      <a:rPr lang="ja-JP" altLang="en-US" b="0"/>
                      <a:pPr>
                        <a:defRPr b="1"/>
                      </a:pPr>
                      <a:t>[CELLRANGE]</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B-9A5A-488F-9C7F-01650EF07A4D}"/>
                </c:ext>
              </c:extLst>
            </c:dLbl>
            <c:dLbl>
              <c:idx val="12"/>
              <c:layout>
                <c:manualLayout>
                  <c:x val="3.4042553191489362E-2"/>
                  <c:y val="-3.3633633633633635E-2"/>
                </c:manualLayout>
              </c:layout>
              <c:tx>
                <c:rich>
                  <a:bodyPr/>
                  <a:lstStyle/>
                  <a:p>
                    <a:fld id="{50A90263-9300-4502-AC7F-0F8E41172652}"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C-9A5A-488F-9C7F-01650EF07A4D}"/>
                </c:ext>
              </c:extLst>
            </c:dLbl>
            <c:dLbl>
              <c:idx val="13"/>
              <c:layout>
                <c:manualLayout>
                  <c:x val="-0.10921985815602837"/>
                  <c:y val="5.2852852852852766E-2"/>
                </c:manualLayout>
              </c:layout>
              <c:tx>
                <c:rich>
                  <a:bodyPr/>
                  <a:lstStyle/>
                  <a:p>
                    <a:fld id="{65548C12-5BC5-45A9-B49E-3681F9508F22}"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D-9A5A-488F-9C7F-01650EF07A4D}"/>
                </c:ext>
              </c:extLst>
            </c:dLbl>
            <c:dLbl>
              <c:idx val="14"/>
              <c:layout/>
              <c:tx>
                <c:rich>
                  <a:bodyPr/>
                  <a:lstStyle/>
                  <a:p>
                    <a:fld id="{5836E66E-76E0-453C-80EB-CE728252A204}"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E-9A5A-488F-9C7F-01650EF07A4D}"/>
                </c:ext>
              </c:extLst>
            </c:dLbl>
            <c:dLbl>
              <c:idx val="15"/>
              <c:layout>
                <c:manualLayout>
                  <c:x val="-0.10212765957446808"/>
                  <c:y val="-2.162162162162171E-2"/>
                </c:manualLayout>
              </c:layout>
              <c:tx>
                <c:rich>
                  <a:bodyPr/>
                  <a:lstStyle/>
                  <a:p>
                    <a:fld id="{12545AE6-9170-443E-9E83-FEFBD2B03A84}"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F-9A5A-488F-9C7F-01650EF07A4D}"/>
                </c:ext>
              </c:extLst>
            </c:dLbl>
            <c:dLbl>
              <c:idx val="16"/>
              <c:layout>
                <c:manualLayout>
                  <c:x val="-4.2553191489361757E-2"/>
                  <c:y val="-0.1033033033033033"/>
                </c:manualLayout>
              </c:layout>
              <c:tx>
                <c:rich>
                  <a:bodyPr/>
                  <a:lstStyle/>
                  <a:p>
                    <a:fld id="{78958E1B-ECC5-4E0D-96A4-80590D30BA60}"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0-9A5A-488F-9C7F-01650EF07A4D}"/>
                </c:ext>
              </c:extLst>
            </c:dLbl>
            <c:dLbl>
              <c:idx val="17"/>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9E12247-7A28-440B-8143-96E34133EE58}" type="CELLRANGE">
                      <a:rPr lang="ja-JP" altLang="en-US"/>
                      <a:pPr>
                        <a:defRPr b="1"/>
                      </a:pPr>
                      <a:t>[CELLRANGE]</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9A5A-488F-9C7F-01650EF07A4D}"/>
                </c:ext>
              </c:extLst>
            </c:dLbl>
            <c:dLbl>
              <c:idx val="18"/>
              <c:layout>
                <c:manualLayout>
                  <c:x val="0.10638297872340426"/>
                  <c:y val="3.8438438438438437E-2"/>
                </c:manualLayout>
              </c:layout>
              <c:tx>
                <c:rich>
                  <a:bodyPr/>
                  <a:lstStyle/>
                  <a:p>
                    <a:fld id="{2ACCC720-1E25-412D-9F6B-9CEED3BEDDAC}"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2-9A5A-488F-9C7F-01650EF07A4D}"/>
                </c:ext>
              </c:extLst>
            </c:dLbl>
            <c:dLbl>
              <c:idx val="19"/>
              <c:layout>
                <c:manualLayout>
                  <c:x val="-3.9716312056737639E-2"/>
                  <c:y val="5.5255255255255258E-2"/>
                </c:manualLayout>
              </c:layout>
              <c:tx>
                <c:rich>
                  <a:bodyPr/>
                  <a:lstStyle/>
                  <a:p>
                    <a:fld id="{0648B100-636A-4430-B0B7-0C2952499001}"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3-9A5A-488F-9C7F-01650EF07A4D}"/>
                </c:ext>
              </c:extLst>
            </c:dLbl>
            <c:dLbl>
              <c:idx val="20"/>
              <c:layout>
                <c:manualLayout>
                  <c:x val="-6.5248226950354607E-2"/>
                  <c:y val="5.5255255255255258E-2"/>
                </c:manualLayout>
              </c:layout>
              <c:tx>
                <c:rich>
                  <a:bodyPr/>
                  <a:lstStyle/>
                  <a:p>
                    <a:fld id="{0FC845DE-3BE1-4C4D-92D1-D9FDD5A6E50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4-9A5A-488F-9C7F-01650EF07A4D}"/>
                </c:ext>
              </c:extLst>
            </c:dLbl>
            <c:dLbl>
              <c:idx val="21"/>
              <c:layout>
                <c:manualLayout>
                  <c:x val="-0.10212765957446808"/>
                  <c:y val="1.9219219219219132E-2"/>
                </c:manualLayout>
              </c:layout>
              <c:tx>
                <c:rich>
                  <a:bodyPr/>
                  <a:lstStyle/>
                  <a:p>
                    <a:fld id="{8C6DB067-637E-446F-8E99-27962F6C2658}"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5-9A5A-488F-9C7F-01650EF07A4D}"/>
                </c:ext>
              </c:extLst>
            </c:dLbl>
            <c:dLbl>
              <c:idx val="22"/>
              <c:layout>
                <c:manualLayout>
                  <c:x val="-1.4184397163120567E-2"/>
                  <c:y val="-5.2852852852852898E-2"/>
                </c:manualLayout>
              </c:layout>
              <c:tx>
                <c:rich>
                  <a:bodyPr/>
                  <a:lstStyle/>
                  <a:p>
                    <a:fld id="{43365679-5F44-49C6-9593-8DA6A714C69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6-9A5A-488F-9C7F-01650EF07A4D}"/>
                </c:ext>
              </c:extLst>
            </c:dLbl>
            <c:dLbl>
              <c:idx val="23"/>
              <c:layout>
                <c:manualLayout>
                  <c:x val="-6.3829787234042604E-2"/>
                  <c:y val="8.8888888888888795E-2"/>
                </c:manualLayout>
              </c:layout>
              <c:tx>
                <c:rich>
                  <a:bodyPr/>
                  <a:lstStyle/>
                  <a:p>
                    <a:fld id="{5089B250-55FC-47B3-B655-2F57B3AADBDF}"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7-9A5A-488F-9C7F-01650EF07A4D}"/>
                </c:ext>
              </c:extLst>
            </c:dLbl>
            <c:dLbl>
              <c:idx val="24"/>
              <c:layout>
                <c:manualLayout>
                  <c:x val="-3.2624113475177359E-2"/>
                  <c:y val="7.6876876876876873E-2"/>
                </c:manualLayout>
              </c:layout>
              <c:tx>
                <c:rich>
                  <a:bodyPr/>
                  <a:lstStyle/>
                  <a:p>
                    <a:fld id="{2F500BDB-F421-4DBB-A0DD-DAF6C536F208}"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8-9A5A-488F-9C7F-01650EF07A4D}"/>
                </c:ext>
              </c:extLst>
            </c:dLbl>
            <c:dLbl>
              <c:idx val="25"/>
              <c:layout>
                <c:manualLayout>
                  <c:x val="-0.11721219462951746"/>
                  <c:y val="-0.18019180294770851"/>
                </c:manualLayout>
              </c:layout>
              <c:tx>
                <c:rich>
                  <a:bodyPr/>
                  <a:lstStyle/>
                  <a:p>
                    <a:fld id="{FEE84F60-63BF-4C16-B50A-5CE4F97A3A1F}"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9-9A5A-488F-9C7F-01650EF07A4D}"/>
                </c:ext>
              </c:extLst>
            </c:dLbl>
            <c:dLbl>
              <c:idx val="26"/>
              <c:layout>
                <c:manualLayout>
                  <c:x val="-2.553191489361702E-2"/>
                  <c:y val="0.16576576576576568"/>
                </c:manualLayout>
              </c:layout>
              <c:tx>
                <c:rich>
                  <a:bodyPr/>
                  <a:lstStyle/>
                  <a:p>
                    <a:fld id="{59FB3B1D-A450-43FB-A9AF-711BBF5F0CDD}"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A-9A5A-488F-9C7F-01650EF07A4D}"/>
                </c:ext>
              </c:extLst>
            </c:dLbl>
            <c:dLbl>
              <c:idx val="27"/>
              <c:layout>
                <c:manualLayout>
                  <c:x val="-7.0921985815602842E-2"/>
                  <c:y val="-3.6036036036036036E-2"/>
                </c:manualLayout>
              </c:layout>
              <c:tx>
                <c:rich>
                  <a:bodyPr/>
                  <a:lstStyle/>
                  <a:p>
                    <a:fld id="{02807A4E-B3D3-49FD-9A4C-4DEC3DA8B6A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B-9A5A-488F-9C7F-01650EF07A4D}"/>
                </c:ext>
              </c:extLst>
            </c:dLbl>
            <c:dLbl>
              <c:idx val="28"/>
              <c:layout/>
              <c:tx>
                <c:rich>
                  <a:bodyPr/>
                  <a:lstStyle/>
                  <a:p>
                    <a:fld id="{D27ED1E1-2626-40A3-AA3F-856CEB3294D8}"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C-9A5A-488F-9C7F-01650EF07A4D}"/>
                </c:ext>
              </c:extLst>
            </c:dLbl>
            <c:dLbl>
              <c:idx val="29"/>
              <c:layout>
                <c:manualLayout>
                  <c:x val="5.6737588652482164E-2"/>
                  <c:y val="1.2012012012012012E-2"/>
                </c:manualLayout>
              </c:layout>
              <c:tx>
                <c:rich>
                  <a:bodyPr/>
                  <a:lstStyle/>
                  <a:p>
                    <a:fld id="{9C82DDE2-31C1-4B44-B225-89B163DB8F31}"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D-9A5A-488F-9C7F-01650EF07A4D}"/>
                </c:ext>
              </c:extLst>
            </c:dLbl>
            <c:dLbl>
              <c:idx val="30"/>
              <c:layout>
                <c:manualLayout>
                  <c:x val="4.6808510638297871E-2"/>
                  <c:y val="-2.1621621621621623E-2"/>
                </c:manualLayout>
              </c:layout>
              <c:tx>
                <c:rich>
                  <a:bodyPr/>
                  <a:lstStyle/>
                  <a:p>
                    <a:fld id="{2C856086-6D3C-4A9D-815C-BDDC3A6C176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E-9A5A-488F-9C7F-01650EF07A4D}"/>
                </c:ext>
              </c:extLst>
            </c:dLbl>
            <c:dLbl>
              <c:idx val="31"/>
              <c:layout/>
              <c:tx>
                <c:rich>
                  <a:bodyPr/>
                  <a:lstStyle/>
                  <a:p>
                    <a:fld id="{3EDDBA57-0CA4-4EC6-AA96-CD67E11090D4}"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F-9A5A-488F-9C7F-01650EF07A4D}"/>
                </c:ext>
              </c:extLst>
            </c:dLbl>
            <c:dLbl>
              <c:idx val="32"/>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C05635B5-2E07-4538-8A5D-B514672BC7D8}" type="CELLRANGE">
                      <a:rPr lang="ja-JP" altLang="en-US"/>
                      <a:pPr>
                        <a:defRPr b="1"/>
                      </a:pPr>
                      <a:t>[CELLRANGE]</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0-9A5A-488F-9C7F-01650EF07A4D}"/>
                </c:ext>
              </c:extLst>
            </c:dLbl>
            <c:dLbl>
              <c:idx val="33"/>
              <c:layout>
                <c:manualLayout>
                  <c:x val="-1.4184397163120619E-2"/>
                  <c:y val="-8.6486486486486575E-2"/>
                </c:manualLayout>
              </c:layout>
              <c:tx>
                <c:rich>
                  <a:bodyPr/>
                  <a:lstStyle/>
                  <a:p>
                    <a:fld id="{B4161791-4037-4B18-B1B2-C0AC7913EE4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1-9A5A-488F-9C7F-01650EF07A4D}"/>
                </c:ext>
              </c:extLst>
            </c:dLbl>
            <c:dLbl>
              <c:idx val="34"/>
              <c:layout>
                <c:manualLayout>
                  <c:x val="-1.7021276595744681E-2"/>
                  <c:y val="-6.9669669669669712E-2"/>
                </c:manualLayout>
              </c:layout>
              <c:tx>
                <c:rich>
                  <a:bodyPr/>
                  <a:lstStyle/>
                  <a:p>
                    <a:fld id="{B4056F7B-3011-489F-99A3-F50693804EB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2-9A5A-488F-9C7F-01650EF07A4D}"/>
                </c:ext>
              </c:extLst>
            </c:dLbl>
            <c:dLbl>
              <c:idx val="35"/>
              <c:layout>
                <c:manualLayout>
                  <c:x val="3.6879432624113369E-2"/>
                  <c:y val="0"/>
                </c:manualLayout>
              </c:layout>
              <c:tx>
                <c:rich>
                  <a:bodyPr/>
                  <a:lstStyle/>
                  <a:p>
                    <a:fld id="{34E134D5-69F1-4F4B-B61E-364A12133329}"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3-9A5A-488F-9C7F-01650EF07A4D}"/>
                </c:ext>
              </c:extLst>
            </c:dLbl>
            <c:dLbl>
              <c:idx val="36"/>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F4E349B-19DF-4792-8179-821EA51695C7}" type="CELLRANGE">
                      <a:rPr lang="ja-JP" altLang="en-US"/>
                      <a:pPr>
                        <a:defRPr b="1"/>
                      </a:pPr>
                      <a:t>[CELLRANGE]</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4-9A5A-488F-9C7F-01650EF07A4D}"/>
                </c:ext>
              </c:extLst>
            </c:dLbl>
            <c:dLbl>
              <c:idx val="37"/>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8FC9F9F7-C5AA-4388-8B13-9990256B029D}" type="CELLRANGE">
                      <a:rPr lang="ja-JP" altLang="en-US"/>
                      <a:pPr>
                        <a:defRPr b="1"/>
                      </a:pPr>
                      <a:t>[CELLRANGE]</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5-9A5A-488F-9C7F-01650EF07A4D}"/>
                </c:ext>
              </c:extLst>
            </c:dLbl>
            <c:dLbl>
              <c:idx val="38"/>
              <c:layout>
                <c:manualLayout>
                  <c:x val="3.600646073086924E-3"/>
                  <c:y val="-1.5788915808600847E-2"/>
                </c:manualLayout>
              </c:layout>
              <c:tx>
                <c:rich>
                  <a:bodyPr/>
                  <a:lstStyle/>
                  <a:p>
                    <a:fld id="{249E6AD1-C0C4-4302-A6B1-7CED2D8E7AAD}"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6-9A5A-488F-9C7F-01650EF07A4D}"/>
                </c:ext>
              </c:extLst>
            </c:dLbl>
            <c:dLbl>
              <c:idx val="39"/>
              <c:layout/>
              <c:tx>
                <c:rich>
                  <a:bodyPr/>
                  <a:lstStyle/>
                  <a:p>
                    <a:fld id="{AA99154A-1FDD-46F1-84A4-3C235E8FA6A8}" type="CELLRANGE">
                      <a:rPr lang="ja-JP" altLang="en-US" b="0">
                        <a:solidFill>
                          <a:schemeClr val="tx1"/>
                        </a:solidFill>
                      </a:rPr>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7-9A5A-488F-9C7F-01650EF07A4D}"/>
                </c:ext>
              </c:extLst>
            </c:dLbl>
            <c:dLbl>
              <c:idx val="40"/>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5CA24CE4-0832-4D57-AFD0-38396C8908D3}" type="CELLRANGE">
                      <a:rPr lang="ja-JP" altLang="en-US"/>
                      <a:pPr>
                        <a:defRPr b="1"/>
                      </a:pPr>
                      <a:t>[CELLRANGE]</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8-9A5A-488F-9C7F-01650EF07A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a:solidFill>
                        <a:schemeClr val="tx1">
                          <a:lumMod val="35000"/>
                          <a:lumOff val="65000"/>
                        </a:schemeClr>
                      </a:solidFill>
                    </a:ln>
                    <a:effectLst/>
                  </c:spPr>
                </c15:leaderLines>
              </c:ext>
            </c:extLst>
          </c:dLbls>
          <c:trendline>
            <c:spPr>
              <a:ln w="15875" cap="rnd">
                <a:solidFill>
                  <a:schemeClr val="accent1"/>
                </a:solidFill>
              </a:ln>
              <a:effectLst/>
            </c:spPr>
            <c:trendlineType val="linear"/>
            <c:dispRSqr val="0"/>
            <c:dispEq val="0"/>
          </c:trendline>
          <c:trendline>
            <c:spPr>
              <a:ln w="15875" cap="rnd">
                <a:solidFill>
                  <a:schemeClr val="accent1"/>
                </a:solidFill>
              </a:ln>
              <a:effectLst/>
            </c:spPr>
            <c:trendlineType val="linear"/>
            <c:dispRSqr val="0"/>
            <c:dispEq val="1"/>
            <c:trendlineLbl>
              <c:layout>
                <c:manualLayout>
                  <c:x val="8.0485564304461854E-2"/>
                  <c:y val="0.52694915539403731"/>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trendlineLbl>
          </c:trendline>
          <c:xVal>
            <c:numRef>
              <c:f>生産年齢人口と個人住民税!$C$8:$C$48</c:f>
              <c:numCache>
                <c:formatCode>0.0%</c:formatCode>
                <c:ptCount val="41"/>
                <c:pt idx="0">
                  <c:v>-0.17560862612646277</c:v>
                </c:pt>
                <c:pt idx="1">
                  <c:v>-0.20417154150720151</c:v>
                </c:pt>
                <c:pt idx="2">
                  <c:v>-0.18936259914099762</c:v>
                </c:pt>
                <c:pt idx="3">
                  <c:v>-8.1860989573821041E-2</c:v>
                </c:pt>
                <c:pt idx="4">
                  <c:v>-5.8071912454403352E-2</c:v>
                </c:pt>
                <c:pt idx="5">
                  <c:v>-0.23998862882592631</c:v>
                </c:pt>
                <c:pt idx="6">
                  <c:v>-0.12080927916953554</c:v>
                </c:pt>
                <c:pt idx="7">
                  <c:v>-0.28629430295539016</c:v>
                </c:pt>
                <c:pt idx="8">
                  <c:v>-0.24852794605178519</c:v>
                </c:pt>
                <c:pt idx="9">
                  <c:v>-6.9111302380217676E-2</c:v>
                </c:pt>
                <c:pt idx="10">
                  <c:v>-0.2421740012971132</c:v>
                </c:pt>
                <c:pt idx="11">
                  <c:v>-3.8016084943671147E-2</c:v>
                </c:pt>
                <c:pt idx="12">
                  <c:v>-0.21132450664518732</c:v>
                </c:pt>
                <c:pt idx="13">
                  <c:v>-0.32233954516409502</c:v>
                </c:pt>
                <c:pt idx="14">
                  <c:v>-0.29354011224396781</c:v>
                </c:pt>
                <c:pt idx="15">
                  <c:v>-0.3315505353383158</c:v>
                </c:pt>
                <c:pt idx="16">
                  <c:v>-0.23484169250213349</c:v>
                </c:pt>
                <c:pt idx="17">
                  <c:v>6.5537369584609984E-2</c:v>
                </c:pt>
                <c:pt idx="18">
                  <c:v>-9.5734222272444769E-2</c:v>
                </c:pt>
                <c:pt idx="19">
                  <c:v>-0.27330196733818957</c:v>
                </c:pt>
                <c:pt idx="20">
                  <c:v>-0.24846558792848306</c:v>
                </c:pt>
                <c:pt idx="21">
                  <c:v>-0.33743789155325121</c:v>
                </c:pt>
                <c:pt idx="22">
                  <c:v>-0.19445344691883881</c:v>
                </c:pt>
                <c:pt idx="23">
                  <c:v>-0.30018790090926761</c:v>
                </c:pt>
                <c:pt idx="24">
                  <c:v>-0.22036470960261412</c:v>
                </c:pt>
                <c:pt idx="25">
                  <c:v>-0.25590041903142602</c:v>
                </c:pt>
                <c:pt idx="26">
                  <c:v>-0.19077920234659607</c:v>
                </c:pt>
                <c:pt idx="27">
                  <c:v>-0.116978374428235</c:v>
                </c:pt>
                <c:pt idx="28">
                  <c:v>-9.4737060557008257E-2</c:v>
                </c:pt>
                <c:pt idx="29">
                  <c:v>-0.16733328302266492</c:v>
                </c:pt>
                <c:pt idx="30">
                  <c:v>-0.24799915475844581</c:v>
                </c:pt>
                <c:pt idx="31">
                  <c:v>-0.15254965622612682</c:v>
                </c:pt>
                <c:pt idx="32">
                  <c:v>-0.48422606235778853</c:v>
                </c:pt>
                <c:pt idx="33">
                  <c:v>-0.3321178529754959</c:v>
                </c:pt>
                <c:pt idx="34">
                  <c:v>-0.22929785894206545</c:v>
                </c:pt>
                <c:pt idx="35">
                  <c:v>-0.10138783201072576</c:v>
                </c:pt>
                <c:pt idx="36">
                  <c:v>0.10775127768313464</c:v>
                </c:pt>
                <c:pt idx="37">
                  <c:v>-0.49735234215885948</c:v>
                </c:pt>
                <c:pt idx="38">
                  <c:v>-2.2489539748953957E-2</c:v>
                </c:pt>
                <c:pt idx="39">
                  <c:v>-0.17067770504428181</c:v>
                </c:pt>
                <c:pt idx="40">
                  <c:v>-0.56518390140573849</c:v>
                </c:pt>
              </c:numCache>
            </c:numRef>
          </c:xVal>
          <c:yVal>
            <c:numRef>
              <c:f>生産年齢人口と個人住民税!$D$8:$D$48</c:f>
              <c:numCache>
                <c:formatCode>0.0%</c:formatCode>
                <c:ptCount val="41"/>
                <c:pt idx="0">
                  <c:v>4.5372155351676602E-2</c:v>
                </c:pt>
                <c:pt idx="1">
                  <c:v>-0.10464437907851065</c:v>
                </c:pt>
                <c:pt idx="2">
                  <c:v>-0.1462750012062588</c:v>
                </c:pt>
                <c:pt idx="3">
                  <c:v>2.0237357745132023E-3</c:v>
                </c:pt>
                <c:pt idx="4">
                  <c:v>0.17584477701955814</c:v>
                </c:pt>
                <c:pt idx="5">
                  <c:v>-7.8526337436122917E-2</c:v>
                </c:pt>
                <c:pt idx="6">
                  <c:v>0.26458194507291655</c:v>
                </c:pt>
                <c:pt idx="7">
                  <c:v>-2.9284052709823372E-2</c:v>
                </c:pt>
                <c:pt idx="8">
                  <c:v>-0.11514263847220685</c:v>
                </c:pt>
                <c:pt idx="9">
                  <c:v>6.9247436752237101E-2</c:v>
                </c:pt>
                <c:pt idx="10">
                  <c:v>-9.6404890331841853E-2</c:v>
                </c:pt>
                <c:pt idx="11">
                  <c:v>0.15740711205643532</c:v>
                </c:pt>
                <c:pt idx="12">
                  <c:v>-5.3804855700934073E-2</c:v>
                </c:pt>
                <c:pt idx="13">
                  <c:v>-0.15148412530358402</c:v>
                </c:pt>
                <c:pt idx="14">
                  <c:v>-0.28473428007423329</c:v>
                </c:pt>
                <c:pt idx="15">
                  <c:v>-0.11015901406747575</c:v>
                </c:pt>
                <c:pt idx="16">
                  <c:v>3.610471173077956E-2</c:v>
                </c:pt>
                <c:pt idx="17">
                  <c:v>0.32591373719328232</c:v>
                </c:pt>
                <c:pt idx="18">
                  <c:v>-9.7719871660987834E-2</c:v>
                </c:pt>
                <c:pt idx="19">
                  <c:v>-8.7986133107637365E-2</c:v>
                </c:pt>
                <c:pt idx="20">
                  <c:v>-0.16304759228654808</c:v>
                </c:pt>
                <c:pt idx="21">
                  <c:v>-0.12877857202208354</c:v>
                </c:pt>
                <c:pt idx="22">
                  <c:v>5.2260416348670846E-2</c:v>
                </c:pt>
                <c:pt idx="23">
                  <c:v>-0.12631073050226904</c:v>
                </c:pt>
                <c:pt idx="24">
                  <c:v>-0.13240807442350444</c:v>
                </c:pt>
                <c:pt idx="25">
                  <c:v>-8.8252456160611281E-2</c:v>
                </c:pt>
                <c:pt idx="26">
                  <c:v>-0.13959125316418841</c:v>
                </c:pt>
                <c:pt idx="27">
                  <c:v>0.14882164426491551</c:v>
                </c:pt>
                <c:pt idx="28">
                  <c:v>4.2098454885145964E-2</c:v>
                </c:pt>
                <c:pt idx="29">
                  <c:v>-0.12343956839953729</c:v>
                </c:pt>
                <c:pt idx="30">
                  <c:v>-0.1007199576184753</c:v>
                </c:pt>
                <c:pt idx="31">
                  <c:v>-5.9540898290279864E-2</c:v>
                </c:pt>
                <c:pt idx="32">
                  <c:v>-0.43263813186509148</c:v>
                </c:pt>
                <c:pt idx="33">
                  <c:v>-8.9947005454582785E-2</c:v>
                </c:pt>
                <c:pt idx="34">
                  <c:v>1.5334987593052185E-2</c:v>
                </c:pt>
                <c:pt idx="35">
                  <c:v>-5.5880205135014016E-2</c:v>
                </c:pt>
                <c:pt idx="36">
                  <c:v>0.10492728847954136</c:v>
                </c:pt>
                <c:pt idx="37">
                  <c:v>-0.34478312242906806</c:v>
                </c:pt>
                <c:pt idx="38">
                  <c:v>0.16116942044989346</c:v>
                </c:pt>
                <c:pt idx="39">
                  <c:v>-9.7055316357866572E-2</c:v>
                </c:pt>
                <c:pt idx="40">
                  <c:v>-0.51827005220692923</c:v>
                </c:pt>
              </c:numCache>
            </c:numRef>
          </c:yVal>
          <c:smooth val="0"/>
          <c:extLst>
            <c:ext xmlns:c15="http://schemas.microsoft.com/office/drawing/2012/chart" uri="{02D57815-91ED-43cb-92C2-25804820EDAC}">
              <c15:datalabelsRange>
                <c15:f>生産年齢人口と個人住民税!$B$8:$B$48</c15:f>
                <c15:dlblRangeCache>
                  <c:ptCount val="41"/>
                  <c:pt idx="0">
                    <c:v>岸和田市</c:v>
                  </c:pt>
                  <c:pt idx="1">
                    <c:v>豊中市</c:v>
                  </c:pt>
                  <c:pt idx="2">
                    <c:v>池田市</c:v>
                  </c:pt>
                  <c:pt idx="3">
                    <c:v>吹田市</c:v>
                  </c:pt>
                  <c:pt idx="4">
                    <c:v>泉大津市</c:v>
                  </c:pt>
                  <c:pt idx="5">
                    <c:v>高槻市</c:v>
                  </c:pt>
                  <c:pt idx="6">
                    <c:v>貝塚市</c:v>
                  </c:pt>
                  <c:pt idx="7">
                    <c:v>守口市</c:v>
                  </c:pt>
                  <c:pt idx="8">
                    <c:v>枚方市</c:v>
                  </c:pt>
                  <c:pt idx="9">
                    <c:v>茨木市</c:v>
                  </c:pt>
                  <c:pt idx="10">
                    <c:v>八尾市</c:v>
                  </c:pt>
                  <c:pt idx="11">
                    <c:v>泉佐野市</c:v>
                  </c:pt>
                  <c:pt idx="12">
                    <c:v>富田林市</c:v>
                  </c:pt>
                  <c:pt idx="13">
                    <c:v>寝屋川市</c:v>
                  </c:pt>
                  <c:pt idx="14">
                    <c:v>河内長野市</c:v>
                  </c:pt>
                  <c:pt idx="15">
                    <c:v>松原市</c:v>
                  </c:pt>
                  <c:pt idx="16">
                    <c:v>大東市</c:v>
                  </c:pt>
                  <c:pt idx="17">
                    <c:v>和泉市</c:v>
                  </c:pt>
                  <c:pt idx="18">
                    <c:v>箕面市</c:v>
                  </c:pt>
                  <c:pt idx="19">
                    <c:v>柏原市</c:v>
                  </c:pt>
                  <c:pt idx="20">
                    <c:v>羽曳野市</c:v>
                  </c:pt>
                  <c:pt idx="21">
                    <c:v>門真市</c:v>
                  </c:pt>
                  <c:pt idx="22">
                    <c:v>摂津市</c:v>
                  </c:pt>
                  <c:pt idx="23">
                    <c:v>高石市</c:v>
                  </c:pt>
                  <c:pt idx="24">
                    <c:v>藤井寺市</c:v>
                  </c:pt>
                  <c:pt idx="25">
                    <c:v>東大阪市</c:v>
                  </c:pt>
                  <c:pt idx="26">
                    <c:v>泉南市</c:v>
                  </c:pt>
                  <c:pt idx="27">
                    <c:v>四條畷市</c:v>
                  </c:pt>
                  <c:pt idx="28">
                    <c:v>交野市</c:v>
                  </c:pt>
                  <c:pt idx="29">
                    <c:v>大阪狭山市</c:v>
                  </c:pt>
                  <c:pt idx="30">
                    <c:v>阪南市</c:v>
                  </c:pt>
                  <c:pt idx="31">
                    <c:v>島本町</c:v>
                  </c:pt>
                  <c:pt idx="32">
                    <c:v>豊能町</c:v>
                  </c:pt>
                  <c:pt idx="33">
                    <c:v>能勢町</c:v>
                  </c:pt>
                  <c:pt idx="34">
                    <c:v>忠岡町</c:v>
                  </c:pt>
                  <c:pt idx="35">
                    <c:v>熊取町</c:v>
                  </c:pt>
                  <c:pt idx="36">
                    <c:v>田尻町</c:v>
                  </c:pt>
                  <c:pt idx="37">
                    <c:v>岬町</c:v>
                  </c:pt>
                  <c:pt idx="38">
                    <c:v>太子町</c:v>
                  </c:pt>
                  <c:pt idx="39">
                    <c:v>河南町</c:v>
                  </c:pt>
                  <c:pt idx="40">
                    <c:v>千早赤阪村</c:v>
                  </c:pt>
                </c15:dlblRangeCache>
              </c15:datalabelsRange>
            </c:ext>
            <c:ext xmlns:c16="http://schemas.microsoft.com/office/drawing/2014/chart" uri="{C3380CC4-5D6E-409C-BE32-E72D297353CC}">
              <c16:uniqueId val="{00000029-9A5A-488F-9C7F-01650EF07A4D}"/>
            </c:ext>
          </c:extLst>
        </c:ser>
        <c:dLbls>
          <c:dLblPos val="r"/>
          <c:showLegendKey val="0"/>
          <c:showVal val="1"/>
          <c:showCatName val="0"/>
          <c:showSerName val="0"/>
          <c:showPercent val="0"/>
          <c:showBubbleSize val="0"/>
        </c:dLbls>
        <c:axId val="1140540783"/>
        <c:axId val="1140542031"/>
      </c:scatterChart>
      <c:valAx>
        <c:axId val="114054078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ja-JP"/>
                  <a:t>生産年齢人口　変化率</a:t>
                </a:r>
              </a:p>
            </c:rich>
          </c:tx>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ja-JP"/>
            </a:p>
          </c:txPr>
        </c:title>
        <c:numFmt formatCode="0.0%" sourceLinked="1"/>
        <c:majorTickMark val="none"/>
        <c:minorTickMark val="none"/>
        <c:tickLblPos val="nextTo"/>
        <c:spPr>
          <a:noFill/>
          <a:ln w="28575">
            <a:solidFill>
              <a:schemeClr val="tx1">
                <a:lumMod val="25000"/>
                <a:lumOff val="75000"/>
              </a:schemeClr>
            </a:solid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ja-JP"/>
          </a:p>
        </c:txPr>
        <c:crossAx val="1140542031"/>
        <c:crosses val="autoZero"/>
        <c:crossBetween val="midCat"/>
      </c:valAx>
      <c:valAx>
        <c:axId val="11405420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ja-JP"/>
                  <a:t>個人住民税　　変化率</a:t>
                </a:r>
              </a:p>
            </c:rich>
          </c:tx>
          <c:layout>
            <c:manualLayout>
              <c:xMode val="edge"/>
              <c:yMode val="edge"/>
              <c:x val="1.2275388653341414E-3"/>
              <c:y val="0.13312352782825221"/>
            </c:manualLayout>
          </c:layout>
          <c:overlay val="0"/>
          <c:spPr>
            <a:noFill/>
            <a:ln>
              <a:noFill/>
            </a:ln>
            <a:effectLst/>
          </c:spPr>
          <c:txPr>
            <a:bodyPr rot="0" spcFirstLastPara="1" vertOverflow="ellipsis" vert="eaVert"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ja-JP"/>
            </a:p>
          </c:txPr>
        </c:title>
        <c:numFmt formatCode="0.0%" sourceLinked="1"/>
        <c:majorTickMark val="none"/>
        <c:minorTickMark val="none"/>
        <c:tickLblPos val="nextTo"/>
        <c:spPr>
          <a:noFill/>
          <a:ln w="28575">
            <a:solidFill>
              <a:schemeClr val="tx1">
                <a:lumMod val="25000"/>
                <a:lumOff val="75000"/>
              </a:schemeClr>
            </a:solid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ja-JP"/>
          </a:p>
        </c:txPr>
        <c:crossAx val="1140540783"/>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21791829696162"/>
          <c:y val="0.17565367429946768"/>
          <c:w val="0.79993747807704951"/>
          <c:h val="0.69751051204089154"/>
        </c:manualLayout>
      </c:layout>
      <c:barChart>
        <c:barDir val="col"/>
        <c:grouping val="clustered"/>
        <c:varyColors val="0"/>
        <c:ser>
          <c:idx val="0"/>
          <c:order val="0"/>
          <c:tx>
            <c:strRef>
              <c:f>Sheet1!$B$1</c:f>
              <c:strCache>
                <c:ptCount val="1"/>
                <c:pt idx="0">
                  <c:v>扶助費支出額</c:v>
                </c:pt>
              </c:strCache>
            </c:strRef>
          </c:tx>
          <c:spPr>
            <a:solidFill>
              <a:schemeClr val="accent1">
                <a:lumMod val="75000"/>
              </a:schemeClr>
            </a:solidFill>
            <a:ln>
              <a:noFill/>
            </a:ln>
            <a:effectLst>
              <a:outerShdw blurRad="50800" dist="38100" dir="2700000" algn="tl" rotWithShape="0">
                <a:prstClr val="black">
                  <a:alpha val="40000"/>
                </a:prstClr>
              </a:outerShdw>
            </a:effectLst>
          </c:spPr>
          <c:invertIfNegative val="0"/>
          <c:dPt>
            <c:idx val="4"/>
            <c:invertIfNegative val="0"/>
            <c:bubble3D val="0"/>
            <c:spPr>
              <a:solidFill>
                <a:schemeClr val="accent1">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71B-4939-AF60-C04D6AEF4CAB}"/>
              </c:ext>
            </c:extLst>
          </c:dPt>
          <c:dPt>
            <c:idx val="5"/>
            <c:invertIfNegative val="0"/>
            <c:bubble3D val="0"/>
            <c:spPr>
              <a:solidFill>
                <a:schemeClr val="accent1">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71B-4939-AF60-C04D6AEF4CAB}"/>
              </c:ext>
            </c:extLst>
          </c:dPt>
          <c:dPt>
            <c:idx val="6"/>
            <c:invertIfNegative val="0"/>
            <c:bubble3D val="0"/>
            <c:spPr>
              <a:solidFill>
                <a:schemeClr val="accent1">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71B-4939-AF60-C04D6AEF4CAB}"/>
              </c:ext>
            </c:extLst>
          </c:dPt>
          <c:dPt>
            <c:idx val="7"/>
            <c:invertIfNegative val="0"/>
            <c:bubble3D val="0"/>
            <c:spPr>
              <a:solidFill>
                <a:schemeClr val="accent1">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E71B-4939-AF60-C04D6AEF4CA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Sheet1!$B$2:$B$8</c:f>
              <c:numCache>
                <c:formatCode>General</c:formatCode>
                <c:ptCount val="7"/>
                <c:pt idx="0" formatCode="#,##0_);[Red]\(#,##0\)">
                  <c:v>343</c:v>
                </c:pt>
                <c:pt idx="1">
                  <c:v>469</c:v>
                </c:pt>
                <c:pt idx="2">
                  <c:v>590</c:v>
                </c:pt>
                <c:pt idx="3">
                  <c:v>862</c:v>
                </c:pt>
                <c:pt idx="4">
                  <c:v>1370</c:v>
                </c:pt>
                <c:pt idx="5">
                  <c:v>1688</c:v>
                </c:pt>
                <c:pt idx="6">
                  <c:v>2030</c:v>
                </c:pt>
              </c:numCache>
            </c:numRef>
          </c:val>
          <c:extLst>
            <c:ext xmlns:c16="http://schemas.microsoft.com/office/drawing/2014/chart" uri="{C3380CC4-5D6E-409C-BE32-E72D297353CC}">
              <c16:uniqueId val="{00000000-E914-431D-A331-9853DEC45041}"/>
            </c:ext>
          </c:extLst>
        </c:ser>
        <c:dLbls>
          <c:showLegendKey val="0"/>
          <c:showVal val="0"/>
          <c:showCatName val="0"/>
          <c:showSerName val="0"/>
          <c:showPercent val="0"/>
          <c:showBubbleSize val="0"/>
        </c:dLbls>
        <c:gapWidth val="114"/>
        <c:overlap val="-23"/>
        <c:axId val="141755967"/>
        <c:axId val="141750975"/>
      </c:barChart>
      <c:lineChart>
        <c:grouping val="stacked"/>
        <c:varyColors val="0"/>
        <c:ser>
          <c:idx val="1"/>
          <c:order val="1"/>
          <c:tx>
            <c:strRef>
              <c:f>Sheet1!$C$1</c:f>
              <c:strCache>
                <c:ptCount val="1"/>
                <c:pt idx="0">
                  <c:v>歳出総額に占める割合</c:v>
                </c:pt>
              </c:strCache>
            </c:strRef>
          </c:tx>
          <c:spPr>
            <a:ln w="28575" cap="rnd">
              <a:solidFill>
                <a:srgbClr val="7030A0"/>
              </a:solidFill>
              <a:round/>
            </a:ln>
            <a:effectLst/>
          </c:spPr>
          <c:marker>
            <c:symbol val="circle"/>
            <c:size val="5"/>
            <c:spPr>
              <a:solidFill>
                <a:srgbClr val="7030A0"/>
              </a:solidFill>
              <a:ln w="9525">
                <a:solidFill>
                  <a:schemeClr val="bg1"/>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Sheet1!$C$2:$C$8</c:f>
              <c:numCache>
                <c:formatCode>0.00%</c:formatCode>
                <c:ptCount val="7"/>
                <c:pt idx="0">
                  <c:v>7.4999999999999997E-2</c:v>
                </c:pt>
                <c:pt idx="1">
                  <c:v>8.1000000000000003E-2</c:v>
                </c:pt>
                <c:pt idx="2">
                  <c:v>0.112</c:v>
                </c:pt>
                <c:pt idx="3">
                  <c:v>0.17100000000000001</c:v>
                </c:pt>
                <c:pt idx="4">
                  <c:v>0.25</c:v>
                </c:pt>
                <c:pt idx="5">
                  <c:v>0.27700000000000002</c:v>
                </c:pt>
                <c:pt idx="6">
                  <c:v>0.22900000000000001</c:v>
                </c:pt>
              </c:numCache>
            </c:numRef>
          </c:val>
          <c:smooth val="0"/>
          <c:extLst>
            <c:ext xmlns:c16="http://schemas.microsoft.com/office/drawing/2014/chart" uri="{C3380CC4-5D6E-409C-BE32-E72D297353CC}">
              <c16:uniqueId val="{00000008-741A-4D57-83DC-00ED3B855E20}"/>
            </c:ext>
          </c:extLst>
        </c:ser>
        <c:ser>
          <c:idx val="2"/>
          <c:order val="2"/>
          <c:tx>
            <c:strRef>
              <c:f>Sheet1!$D$1</c:f>
              <c:strCache>
                <c:ptCount val="1"/>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Sheet1!$D$2:$D$8</c:f>
              <c:numCache>
                <c:formatCode>General</c:formatCode>
                <c:ptCount val="7"/>
                <c:pt idx="0">
                  <c:v>343</c:v>
                </c:pt>
                <c:pt idx="1">
                  <c:v>469</c:v>
                </c:pt>
                <c:pt idx="2">
                  <c:v>590</c:v>
                </c:pt>
                <c:pt idx="3">
                  <c:v>862</c:v>
                </c:pt>
                <c:pt idx="4">
                  <c:v>1370</c:v>
                </c:pt>
                <c:pt idx="5">
                  <c:v>1688</c:v>
                </c:pt>
                <c:pt idx="6">
                  <c:v>2030</c:v>
                </c:pt>
              </c:numCache>
            </c:numRef>
          </c:val>
          <c:smooth val="0"/>
          <c:extLst>
            <c:ext xmlns:c16="http://schemas.microsoft.com/office/drawing/2014/chart" uri="{C3380CC4-5D6E-409C-BE32-E72D297353CC}">
              <c16:uniqueId val="{00000008-A3F9-42C5-B04E-20ABC66CAB48}"/>
            </c:ext>
          </c:extLst>
        </c:ser>
        <c:dLbls>
          <c:showLegendKey val="0"/>
          <c:showVal val="0"/>
          <c:showCatName val="0"/>
          <c:showSerName val="0"/>
          <c:showPercent val="0"/>
          <c:showBubbleSize val="0"/>
        </c:dLbls>
        <c:marker val="1"/>
        <c:smooth val="0"/>
        <c:axId val="1915371600"/>
        <c:axId val="1915368272"/>
      </c:lineChart>
      <c:catAx>
        <c:axId val="14175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0975"/>
        <c:crosses val="autoZero"/>
        <c:auto val="1"/>
        <c:lblAlgn val="ctr"/>
        <c:lblOffset val="100"/>
        <c:noMultiLvlLbl val="0"/>
      </c:catAx>
      <c:valAx>
        <c:axId val="141750975"/>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5967"/>
        <c:crosses val="autoZero"/>
        <c:crossBetween val="between"/>
      </c:valAx>
      <c:valAx>
        <c:axId val="1915368272"/>
        <c:scaling>
          <c:orientation val="minMax"/>
          <c:max val="0.60000000000000009"/>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915371600"/>
        <c:crosses val="max"/>
        <c:crossBetween val="between"/>
        <c:majorUnit val="0.1"/>
      </c:valAx>
      <c:catAx>
        <c:axId val="1915371600"/>
        <c:scaling>
          <c:orientation val="minMax"/>
        </c:scaling>
        <c:delete val="1"/>
        <c:axPos val="b"/>
        <c:numFmt formatCode="General" sourceLinked="1"/>
        <c:majorTickMark val="out"/>
        <c:minorTickMark val="none"/>
        <c:tickLblPos val="nextTo"/>
        <c:crossAx val="1915368272"/>
        <c:crosses val="autoZero"/>
        <c:auto val="1"/>
        <c:lblAlgn val="ctr"/>
        <c:lblOffset val="100"/>
        <c:noMultiLvlLbl val="0"/>
      </c:cat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21791829696162"/>
          <c:y val="0.17565367429946768"/>
          <c:w val="0.79993747807704951"/>
          <c:h val="0.69751051204089154"/>
        </c:manualLayout>
      </c:layout>
      <c:barChart>
        <c:barDir val="col"/>
        <c:grouping val="clustered"/>
        <c:varyColors val="0"/>
        <c:ser>
          <c:idx val="0"/>
          <c:order val="0"/>
          <c:tx>
            <c:strRef>
              <c:f>Sheet1!$B$1</c:f>
              <c:strCache>
                <c:ptCount val="1"/>
                <c:pt idx="0">
                  <c:v>扶助費支出額</c:v>
                </c:pt>
              </c:strCache>
            </c:strRef>
          </c:tx>
          <c:spPr>
            <a:solidFill>
              <a:schemeClr val="accent4"/>
            </a:solidFill>
            <a:ln>
              <a:noFill/>
            </a:ln>
            <a:effectLst>
              <a:outerShdw blurRad="50800" dist="38100" dir="2700000" algn="tl" rotWithShape="0">
                <a:prstClr val="black">
                  <a:alpha val="40000"/>
                </a:prstClr>
              </a:outerShdw>
            </a:effectLst>
          </c:spPr>
          <c:invertIfNegative val="0"/>
          <c:dPt>
            <c:idx val="4"/>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304-4C22-9F17-A590429A1009}"/>
              </c:ext>
            </c:extLst>
          </c:dPt>
          <c:dPt>
            <c:idx val="5"/>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304-4C22-9F17-A590429A1009}"/>
              </c:ext>
            </c:extLst>
          </c:dPt>
          <c:dPt>
            <c:idx val="6"/>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304-4C22-9F17-A590429A1009}"/>
              </c:ext>
            </c:extLst>
          </c:dPt>
          <c:dPt>
            <c:idx val="7"/>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7304-4C22-9F17-A590429A100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Sheet1!$B$2:$B$8</c:f>
              <c:numCache>
                <c:formatCode>General</c:formatCode>
                <c:ptCount val="7"/>
                <c:pt idx="0" formatCode="#,##0_);[Red]\(#,##0\)">
                  <c:v>687</c:v>
                </c:pt>
                <c:pt idx="1">
                  <c:v>870</c:v>
                </c:pt>
                <c:pt idx="2">
                  <c:v>1017</c:v>
                </c:pt>
                <c:pt idx="3">
                  <c:v>1476</c:v>
                </c:pt>
                <c:pt idx="4">
                  <c:v>2112</c:v>
                </c:pt>
                <c:pt idx="5">
                  <c:v>2486</c:v>
                </c:pt>
                <c:pt idx="6">
                  <c:v>2741</c:v>
                </c:pt>
              </c:numCache>
            </c:numRef>
          </c:val>
          <c:extLst>
            <c:ext xmlns:c16="http://schemas.microsoft.com/office/drawing/2014/chart" uri="{C3380CC4-5D6E-409C-BE32-E72D297353CC}">
              <c16:uniqueId val="{00000008-7304-4C22-9F17-A590429A1009}"/>
            </c:ext>
          </c:extLst>
        </c:ser>
        <c:dLbls>
          <c:showLegendKey val="0"/>
          <c:showVal val="0"/>
          <c:showCatName val="0"/>
          <c:showSerName val="0"/>
          <c:showPercent val="0"/>
          <c:showBubbleSize val="0"/>
        </c:dLbls>
        <c:gapWidth val="114"/>
        <c:overlap val="-23"/>
        <c:axId val="141755967"/>
        <c:axId val="141750975"/>
      </c:barChart>
      <c:lineChart>
        <c:grouping val="stacked"/>
        <c:varyColors val="0"/>
        <c:ser>
          <c:idx val="1"/>
          <c:order val="1"/>
          <c:tx>
            <c:strRef>
              <c:f>Sheet1!$C$1</c:f>
              <c:strCache>
                <c:ptCount val="1"/>
                <c:pt idx="0">
                  <c:v>歳出総額に占める割合</c:v>
                </c:pt>
              </c:strCache>
            </c:strRef>
          </c:tx>
          <c:spPr>
            <a:ln w="28575" cap="rnd">
              <a:solidFill>
                <a:srgbClr val="7030A0"/>
              </a:solidFill>
              <a:round/>
            </a:ln>
            <a:effectLst/>
          </c:spPr>
          <c:marker>
            <c:symbol val="circle"/>
            <c:size val="5"/>
            <c:spPr>
              <a:solidFill>
                <a:srgbClr val="7030A0"/>
              </a:solidFill>
              <a:ln w="9525">
                <a:solidFill>
                  <a:schemeClr val="bg1"/>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Sheet1!$C$2:$C$8</c:f>
              <c:numCache>
                <c:formatCode>0.00%</c:formatCode>
                <c:ptCount val="7"/>
                <c:pt idx="0">
                  <c:v>0.13</c:v>
                </c:pt>
                <c:pt idx="1">
                  <c:v>0.14000000000000001</c:v>
                </c:pt>
                <c:pt idx="2">
                  <c:v>0.16</c:v>
                </c:pt>
                <c:pt idx="3">
                  <c:v>0.23</c:v>
                </c:pt>
                <c:pt idx="4">
                  <c:v>0.31</c:v>
                </c:pt>
                <c:pt idx="5">
                  <c:v>0.33</c:v>
                </c:pt>
                <c:pt idx="6">
                  <c:v>0.27</c:v>
                </c:pt>
              </c:numCache>
            </c:numRef>
          </c:val>
          <c:smooth val="0"/>
          <c:extLst>
            <c:ext xmlns:c16="http://schemas.microsoft.com/office/drawing/2014/chart" uri="{C3380CC4-5D6E-409C-BE32-E72D297353CC}">
              <c16:uniqueId val="{00000009-7304-4C22-9F17-A590429A1009}"/>
            </c:ext>
          </c:extLst>
        </c:ser>
        <c:dLbls>
          <c:showLegendKey val="0"/>
          <c:showVal val="0"/>
          <c:showCatName val="0"/>
          <c:showSerName val="0"/>
          <c:showPercent val="0"/>
          <c:showBubbleSize val="0"/>
        </c:dLbls>
        <c:marker val="1"/>
        <c:smooth val="0"/>
        <c:axId val="1915371600"/>
        <c:axId val="1915368272"/>
      </c:lineChart>
      <c:catAx>
        <c:axId val="14175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0975"/>
        <c:crosses val="autoZero"/>
        <c:auto val="1"/>
        <c:lblAlgn val="ctr"/>
        <c:lblOffset val="100"/>
        <c:noMultiLvlLbl val="0"/>
      </c:catAx>
      <c:valAx>
        <c:axId val="141750975"/>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5967"/>
        <c:crosses val="autoZero"/>
        <c:crossBetween val="between"/>
      </c:valAx>
      <c:valAx>
        <c:axId val="1915368272"/>
        <c:scaling>
          <c:orientation val="minMax"/>
          <c:max val="0.60000000000000009"/>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915371600"/>
        <c:crosses val="max"/>
        <c:crossBetween val="between"/>
        <c:majorUnit val="0.1"/>
      </c:valAx>
      <c:catAx>
        <c:axId val="1915371600"/>
        <c:scaling>
          <c:orientation val="minMax"/>
        </c:scaling>
        <c:delete val="1"/>
        <c:axPos val="b"/>
        <c:numFmt formatCode="General" sourceLinked="1"/>
        <c:majorTickMark val="out"/>
        <c:minorTickMark val="none"/>
        <c:tickLblPos val="nextTo"/>
        <c:crossAx val="1915368272"/>
        <c:crosses val="autoZero"/>
        <c:auto val="1"/>
        <c:lblAlgn val="ctr"/>
        <c:lblOffset val="100"/>
        <c:noMultiLvlLbl val="0"/>
      </c:cat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21791829696162"/>
          <c:y val="0.17565367429946768"/>
          <c:w val="0.79993747807704951"/>
          <c:h val="0.69751051204089154"/>
        </c:manualLayout>
      </c:layout>
      <c:barChart>
        <c:barDir val="col"/>
        <c:grouping val="clustered"/>
        <c:varyColors val="0"/>
        <c:ser>
          <c:idx val="0"/>
          <c:order val="0"/>
          <c:tx>
            <c:strRef>
              <c:f>Sheet1!$B$1</c:f>
              <c:strCache>
                <c:ptCount val="1"/>
                <c:pt idx="0">
                  <c:v>扶助費支出額</c:v>
                </c:pt>
              </c:strCache>
            </c:strRef>
          </c:tx>
          <c:spPr>
            <a:solidFill>
              <a:schemeClr val="accent2"/>
            </a:solidFill>
            <a:ln>
              <a:noFill/>
            </a:ln>
            <a:effectLst>
              <a:outerShdw blurRad="50800" dist="38100" dir="2700000" algn="tl" rotWithShape="0">
                <a:prstClr val="black">
                  <a:alpha val="40000"/>
                </a:prstClr>
              </a:outerShdw>
            </a:effectLst>
          </c:spPr>
          <c:invertIfNegative val="0"/>
          <c:dPt>
            <c:idx val="4"/>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D52-4D33-9356-FB82BB2ADA84}"/>
              </c:ext>
            </c:extLst>
          </c:dPt>
          <c:dPt>
            <c:idx val="5"/>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D52-4D33-9356-FB82BB2ADA84}"/>
              </c:ext>
            </c:extLst>
          </c:dPt>
          <c:dPt>
            <c:idx val="6"/>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D52-4D33-9356-FB82BB2ADA84}"/>
              </c:ext>
            </c:extLst>
          </c:dPt>
          <c:dPt>
            <c:idx val="7"/>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3D52-4D33-9356-FB82BB2ADA84}"/>
              </c:ext>
            </c:extLst>
          </c:dPt>
          <c:dLbls>
            <c:dLbl>
              <c:idx val="0"/>
              <c:layout>
                <c:manualLayout>
                  <c:x val="0"/>
                  <c:y val="9.696081294388767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9E7-4CD8-A76E-43482FB33529}"/>
                </c:ext>
              </c:extLst>
            </c:dLbl>
            <c:dLbl>
              <c:idx val="1"/>
              <c:layout>
                <c:manualLayout>
                  <c:x val="0"/>
                  <c:y val="4.848040647194428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9E7-4CD8-A76E-43482FB335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Sheet1!$B$2:$B$8</c:f>
              <c:numCache>
                <c:formatCode>General</c:formatCode>
                <c:ptCount val="7"/>
                <c:pt idx="0" formatCode="#,##0_);[Red]\(#,##0\)">
                  <c:v>136</c:v>
                </c:pt>
                <c:pt idx="1">
                  <c:v>197</c:v>
                </c:pt>
                <c:pt idx="2">
                  <c:v>253</c:v>
                </c:pt>
                <c:pt idx="3">
                  <c:v>361</c:v>
                </c:pt>
                <c:pt idx="4">
                  <c:v>519</c:v>
                </c:pt>
                <c:pt idx="5">
                  <c:v>611</c:v>
                </c:pt>
                <c:pt idx="6">
                  <c:v>686</c:v>
                </c:pt>
              </c:numCache>
            </c:numRef>
          </c:val>
          <c:extLst>
            <c:ext xmlns:c16="http://schemas.microsoft.com/office/drawing/2014/chart" uri="{C3380CC4-5D6E-409C-BE32-E72D297353CC}">
              <c16:uniqueId val="{00000008-3D52-4D33-9356-FB82BB2ADA84}"/>
            </c:ext>
          </c:extLst>
        </c:ser>
        <c:dLbls>
          <c:showLegendKey val="0"/>
          <c:showVal val="0"/>
          <c:showCatName val="0"/>
          <c:showSerName val="0"/>
          <c:showPercent val="0"/>
          <c:showBubbleSize val="0"/>
        </c:dLbls>
        <c:gapWidth val="114"/>
        <c:overlap val="-23"/>
        <c:axId val="141755967"/>
        <c:axId val="141750975"/>
      </c:barChart>
      <c:lineChart>
        <c:grouping val="stacked"/>
        <c:varyColors val="0"/>
        <c:ser>
          <c:idx val="1"/>
          <c:order val="1"/>
          <c:tx>
            <c:strRef>
              <c:f>Sheet1!$C$1</c:f>
              <c:strCache>
                <c:ptCount val="1"/>
                <c:pt idx="0">
                  <c:v>歳出総額に占める割合</c:v>
                </c:pt>
              </c:strCache>
            </c:strRef>
          </c:tx>
          <c:spPr>
            <a:ln w="28575" cap="rnd">
              <a:solidFill>
                <a:srgbClr val="7030A0"/>
              </a:solidFill>
              <a:round/>
            </a:ln>
            <a:effectLst/>
          </c:spPr>
          <c:marker>
            <c:symbol val="circle"/>
            <c:size val="5"/>
            <c:spPr>
              <a:solidFill>
                <a:srgbClr val="7030A0"/>
              </a:solidFill>
              <a:ln w="9525">
                <a:solidFill>
                  <a:schemeClr val="bg1"/>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Sheet1!$C$2:$C$8</c:f>
              <c:numCache>
                <c:formatCode>0.00%</c:formatCode>
                <c:ptCount val="7"/>
                <c:pt idx="0">
                  <c:v>8.5389833999999998E-2</c:v>
                </c:pt>
                <c:pt idx="1">
                  <c:v>0.10278475199999999</c:v>
                </c:pt>
                <c:pt idx="2">
                  <c:v>0.122850815</c:v>
                </c:pt>
                <c:pt idx="3">
                  <c:v>0.19167398599999999</c:v>
                </c:pt>
                <c:pt idx="4">
                  <c:v>0.255293728</c:v>
                </c:pt>
                <c:pt idx="5">
                  <c:v>0.28985091200000002</c:v>
                </c:pt>
                <c:pt idx="6">
                  <c:v>0.23693054</c:v>
                </c:pt>
              </c:numCache>
            </c:numRef>
          </c:val>
          <c:smooth val="0"/>
          <c:extLst>
            <c:ext xmlns:c16="http://schemas.microsoft.com/office/drawing/2014/chart" uri="{C3380CC4-5D6E-409C-BE32-E72D297353CC}">
              <c16:uniqueId val="{00000009-3D52-4D33-9356-FB82BB2ADA84}"/>
            </c:ext>
          </c:extLst>
        </c:ser>
        <c:dLbls>
          <c:showLegendKey val="0"/>
          <c:showVal val="0"/>
          <c:showCatName val="0"/>
          <c:showSerName val="0"/>
          <c:showPercent val="0"/>
          <c:showBubbleSize val="0"/>
        </c:dLbls>
        <c:marker val="1"/>
        <c:smooth val="0"/>
        <c:axId val="1915371600"/>
        <c:axId val="1915368272"/>
      </c:lineChart>
      <c:catAx>
        <c:axId val="14175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0975"/>
        <c:crosses val="autoZero"/>
        <c:auto val="1"/>
        <c:lblAlgn val="ctr"/>
        <c:lblOffset val="100"/>
        <c:noMultiLvlLbl val="0"/>
      </c:catAx>
      <c:valAx>
        <c:axId val="141750975"/>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5967"/>
        <c:crosses val="autoZero"/>
        <c:crossBetween val="between"/>
      </c:valAx>
      <c:valAx>
        <c:axId val="1915368272"/>
        <c:scaling>
          <c:orientation val="minMax"/>
          <c:max val="0.60000000000000009"/>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915371600"/>
        <c:crosses val="max"/>
        <c:crossBetween val="between"/>
        <c:majorUnit val="0.1"/>
      </c:valAx>
      <c:catAx>
        <c:axId val="1915371600"/>
        <c:scaling>
          <c:orientation val="minMax"/>
        </c:scaling>
        <c:delete val="1"/>
        <c:axPos val="b"/>
        <c:numFmt formatCode="General" sourceLinked="1"/>
        <c:majorTickMark val="out"/>
        <c:minorTickMark val="none"/>
        <c:tickLblPos val="nextTo"/>
        <c:crossAx val="1915368272"/>
        <c:crosses val="autoZero"/>
        <c:auto val="1"/>
        <c:lblAlgn val="ctr"/>
        <c:lblOffset val="100"/>
        <c:noMultiLvlLbl val="0"/>
      </c:cat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21791829696162"/>
          <c:y val="0.17565367429946768"/>
          <c:w val="0.79993747807704951"/>
          <c:h val="0.69751051204089154"/>
        </c:manualLayout>
      </c:layout>
      <c:barChart>
        <c:barDir val="col"/>
        <c:grouping val="clustered"/>
        <c:varyColors val="0"/>
        <c:ser>
          <c:idx val="0"/>
          <c:order val="0"/>
          <c:tx>
            <c:strRef>
              <c:f>Sheet1!$B$1</c:f>
              <c:strCache>
                <c:ptCount val="1"/>
                <c:pt idx="0">
                  <c:v>扶助費支出額</c:v>
                </c:pt>
              </c:strCache>
            </c:strRef>
          </c:tx>
          <c:spPr>
            <a:solidFill>
              <a:schemeClr val="accent6">
                <a:lumMod val="75000"/>
              </a:schemeClr>
            </a:solidFill>
            <a:ln>
              <a:noFill/>
            </a:ln>
            <a:effectLst>
              <a:outerShdw blurRad="50800" dist="38100" dir="2700000" algn="tl" rotWithShape="0">
                <a:prstClr val="black">
                  <a:alpha val="40000"/>
                </a:prstClr>
              </a:outerShdw>
            </a:effectLst>
          </c:spPr>
          <c:invertIfNegative val="0"/>
          <c:dPt>
            <c:idx val="4"/>
            <c:invertIfNegative val="0"/>
            <c:bubble3D val="0"/>
            <c:spPr>
              <a:solidFill>
                <a:schemeClr val="accent6">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5F2-4B68-979B-3A572FD5F00E}"/>
              </c:ext>
            </c:extLst>
          </c:dPt>
          <c:dPt>
            <c:idx val="5"/>
            <c:invertIfNegative val="0"/>
            <c:bubble3D val="0"/>
            <c:spPr>
              <a:solidFill>
                <a:schemeClr val="accent6">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5F2-4B68-979B-3A572FD5F00E}"/>
              </c:ext>
            </c:extLst>
          </c:dPt>
          <c:dPt>
            <c:idx val="6"/>
            <c:invertIfNegative val="0"/>
            <c:bubble3D val="0"/>
            <c:spPr>
              <a:solidFill>
                <a:schemeClr val="accent6">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F5F2-4B68-979B-3A572FD5F00E}"/>
              </c:ext>
            </c:extLst>
          </c:dPt>
          <c:dPt>
            <c:idx val="7"/>
            <c:invertIfNegative val="0"/>
            <c:bubble3D val="0"/>
            <c:spPr>
              <a:solidFill>
                <a:schemeClr val="accent6">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F5F2-4B68-979B-3A572FD5F00E}"/>
              </c:ext>
            </c:extLst>
          </c:dPt>
          <c:dLbls>
            <c:dLbl>
              <c:idx val="0"/>
              <c:layout>
                <c:manualLayout>
                  <c:x val="0"/>
                  <c:y val="1.93921625887772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AE9-4F20-9934-BC046E49DA80}"/>
                </c:ext>
              </c:extLst>
            </c:dLbl>
            <c:dLbl>
              <c:idx val="1"/>
              <c:layout>
                <c:manualLayout>
                  <c:x val="-1.4913927847121644E-2"/>
                  <c:y val="-3.87843251775547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AE9-4F20-9934-BC046E49DA80}"/>
                </c:ext>
              </c:extLst>
            </c:dLbl>
            <c:dLbl>
              <c:idx val="2"/>
              <c:layout>
                <c:manualLayout>
                  <c:x val="-2.982785569424334E-3"/>
                  <c:y val="-5.33284471191378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AE9-4F20-9934-BC046E49DA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Sheet1!$B$2:$B$8</c:f>
              <c:numCache>
                <c:formatCode>General</c:formatCode>
                <c:ptCount val="7"/>
                <c:pt idx="0" formatCode="#,##0_);[Red]\(#,##0\)">
                  <c:v>217</c:v>
                </c:pt>
                <c:pt idx="1">
                  <c:v>309</c:v>
                </c:pt>
                <c:pt idx="2">
                  <c:v>372</c:v>
                </c:pt>
                <c:pt idx="3">
                  <c:v>538</c:v>
                </c:pt>
                <c:pt idx="4">
                  <c:v>779</c:v>
                </c:pt>
                <c:pt idx="5">
                  <c:v>926</c:v>
                </c:pt>
                <c:pt idx="6">
                  <c:v>1049</c:v>
                </c:pt>
              </c:numCache>
            </c:numRef>
          </c:val>
          <c:extLst>
            <c:ext xmlns:c16="http://schemas.microsoft.com/office/drawing/2014/chart" uri="{C3380CC4-5D6E-409C-BE32-E72D297353CC}">
              <c16:uniqueId val="{00000008-F5F2-4B68-979B-3A572FD5F00E}"/>
            </c:ext>
          </c:extLst>
        </c:ser>
        <c:dLbls>
          <c:showLegendKey val="0"/>
          <c:showVal val="0"/>
          <c:showCatName val="0"/>
          <c:showSerName val="0"/>
          <c:showPercent val="0"/>
          <c:showBubbleSize val="0"/>
        </c:dLbls>
        <c:gapWidth val="114"/>
        <c:overlap val="-23"/>
        <c:axId val="141755967"/>
        <c:axId val="141750975"/>
      </c:barChart>
      <c:lineChart>
        <c:grouping val="stacked"/>
        <c:varyColors val="0"/>
        <c:ser>
          <c:idx val="1"/>
          <c:order val="1"/>
          <c:tx>
            <c:strRef>
              <c:f>Sheet1!$C$1</c:f>
              <c:strCache>
                <c:ptCount val="1"/>
                <c:pt idx="0">
                  <c:v>歳出総額に占める割合</c:v>
                </c:pt>
              </c:strCache>
            </c:strRef>
          </c:tx>
          <c:spPr>
            <a:ln w="28575" cap="rnd">
              <a:solidFill>
                <a:srgbClr val="7030A0"/>
              </a:solidFill>
              <a:round/>
            </a:ln>
            <a:effectLst/>
          </c:spPr>
          <c:marker>
            <c:symbol val="circle"/>
            <c:size val="5"/>
            <c:spPr>
              <a:solidFill>
                <a:srgbClr val="7030A0"/>
              </a:solidFill>
              <a:ln w="9525">
                <a:solidFill>
                  <a:schemeClr val="bg1"/>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Sheet1!$C$2:$C$8</c:f>
              <c:numCache>
                <c:formatCode>0.00%</c:formatCode>
                <c:ptCount val="7"/>
                <c:pt idx="0">
                  <c:v>9.4399365999999998E-2</c:v>
                </c:pt>
                <c:pt idx="1">
                  <c:v>9.1574164999999999E-2</c:v>
                </c:pt>
                <c:pt idx="2">
                  <c:v>0.119793687</c:v>
                </c:pt>
                <c:pt idx="3">
                  <c:v>0.188267086</c:v>
                </c:pt>
                <c:pt idx="4">
                  <c:v>0.23242364400000001</c:v>
                </c:pt>
                <c:pt idx="5">
                  <c:v>0.26453014600000002</c:v>
                </c:pt>
                <c:pt idx="6">
                  <c:v>0.22581700099999999</c:v>
                </c:pt>
              </c:numCache>
            </c:numRef>
          </c:val>
          <c:smooth val="0"/>
          <c:extLst>
            <c:ext xmlns:c16="http://schemas.microsoft.com/office/drawing/2014/chart" uri="{C3380CC4-5D6E-409C-BE32-E72D297353CC}">
              <c16:uniqueId val="{00000009-F5F2-4B68-979B-3A572FD5F00E}"/>
            </c:ext>
          </c:extLst>
        </c:ser>
        <c:dLbls>
          <c:showLegendKey val="0"/>
          <c:showVal val="0"/>
          <c:showCatName val="0"/>
          <c:showSerName val="0"/>
          <c:showPercent val="0"/>
          <c:showBubbleSize val="0"/>
        </c:dLbls>
        <c:marker val="1"/>
        <c:smooth val="0"/>
        <c:axId val="1915371600"/>
        <c:axId val="1915368272"/>
      </c:lineChart>
      <c:catAx>
        <c:axId val="14175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0975"/>
        <c:crosses val="autoZero"/>
        <c:auto val="1"/>
        <c:lblAlgn val="ctr"/>
        <c:lblOffset val="100"/>
        <c:noMultiLvlLbl val="0"/>
      </c:catAx>
      <c:valAx>
        <c:axId val="141750975"/>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5967"/>
        <c:crosses val="autoZero"/>
        <c:crossBetween val="between"/>
      </c:valAx>
      <c:valAx>
        <c:axId val="1915368272"/>
        <c:scaling>
          <c:orientation val="minMax"/>
          <c:max val="0.60000000000000009"/>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915371600"/>
        <c:crosses val="max"/>
        <c:crossBetween val="between"/>
        <c:majorUnit val="0.1"/>
      </c:valAx>
      <c:catAx>
        <c:axId val="1915371600"/>
        <c:scaling>
          <c:orientation val="minMax"/>
        </c:scaling>
        <c:delete val="1"/>
        <c:axPos val="b"/>
        <c:numFmt formatCode="General" sourceLinked="1"/>
        <c:majorTickMark val="out"/>
        <c:minorTickMark val="none"/>
        <c:tickLblPos val="nextTo"/>
        <c:crossAx val="1915368272"/>
        <c:crosses val="autoZero"/>
        <c:auto val="1"/>
        <c:lblAlgn val="ctr"/>
        <c:lblOffset val="100"/>
        <c:noMultiLvlLbl val="0"/>
      </c:cat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ja-JP" dirty="0"/>
              <a:t>不足を感じる職種（団体数）</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18488367410417486"/>
          <c:y val="0.1438942779889899"/>
          <c:w val="0.79698080633218837"/>
          <c:h val="0.78521825740076678"/>
        </c:manualLayout>
      </c:layout>
      <c:barChart>
        <c:barDir val="bar"/>
        <c:grouping val="clustered"/>
        <c:varyColors val="0"/>
        <c:ser>
          <c:idx val="0"/>
          <c:order val="0"/>
          <c:tx>
            <c:strRef>
              <c:f>不足人材の職種!$F$145</c:f>
              <c:strCache>
                <c:ptCount val="1"/>
                <c:pt idx="0">
                  <c:v>該当団体数</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不足人材の職種!$E$146:$E$155</c:f>
              <c:strCache>
                <c:ptCount val="10"/>
                <c:pt idx="0">
                  <c:v>その他</c:v>
                </c:pt>
                <c:pt idx="1">
                  <c:v>不足を感じる職種はない</c:v>
                </c:pt>
                <c:pt idx="2">
                  <c:v>栄養士</c:v>
                </c:pt>
                <c:pt idx="3">
                  <c:v>文化財保護士・学芸員</c:v>
                </c:pt>
                <c:pt idx="4">
                  <c:v>教員（非常勤講師）</c:v>
                </c:pt>
                <c:pt idx="5">
                  <c:v>社会福祉士</c:v>
                </c:pt>
                <c:pt idx="6">
                  <c:v>デジタル人材</c:v>
                </c:pt>
                <c:pt idx="7">
                  <c:v>保健師</c:v>
                </c:pt>
                <c:pt idx="8">
                  <c:v>建築技師</c:v>
                </c:pt>
                <c:pt idx="9">
                  <c:v>土木技師</c:v>
                </c:pt>
              </c:strCache>
            </c:strRef>
          </c:cat>
          <c:val>
            <c:numRef>
              <c:f>不足人材の職種!$F$146:$F$155</c:f>
              <c:numCache>
                <c:formatCode>General</c:formatCode>
                <c:ptCount val="10"/>
                <c:pt idx="0">
                  <c:v>0</c:v>
                </c:pt>
                <c:pt idx="1">
                  <c:v>2</c:v>
                </c:pt>
                <c:pt idx="2">
                  <c:v>4</c:v>
                </c:pt>
                <c:pt idx="3">
                  <c:v>7</c:v>
                </c:pt>
                <c:pt idx="4">
                  <c:v>7</c:v>
                </c:pt>
                <c:pt idx="5">
                  <c:v>11</c:v>
                </c:pt>
                <c:pt idx="6">
                  <c:v>15</c:v>
                </c:pt>
                <c:pt idx="7">
                  <c:v>20</c:v>
                </c:pt>
                <c:pt idx="8">
                  <c:v>27</c:v>
                </c:pt>
                <c:pt idx="9">
                  <c:v>36</c:v>
                </c:pt>
              </c:numCache>
            </c:numRef>
          </c:val>
          <c:extLst>
            <c:ext xmlns:c16="http://schemas.microsoft.com/office/drawing/2014/chart" uri="{C3380CC4-5D6E-409C-BE32-E72D297353CC}">
              <c16:uniqueId val="{00000000-F456-4856-8C77-9BA8FADBEDA4}"/>
            </c:ext>
          </c:extLst>
        </c:ser>
        <c:dLbls>
          <c:dLblPos val="inEnd"/>
          <c:showLegendKey val="0"/>
          <c:showVal val="1"/>
          <c:showCatName val="0"/>
          <c:showSerName val="0"/>
          <c:showPercent val="0"/>
          <c:showBubbleSize val="0"/>
        </c:dLbls>
        <c:gapWidth val="65"/>
        <c:axId val="1539772496"/>
        <c:axId val="1539777072"/>
      </c:barChart>
      <c:catAx>
        <c:axId val="153977249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ja-JP"/>
          </a:p>
        </c:txPr>
        <c:crossAx val="1539777072"/>
        <c:crosses val="autoZero"/>
        <c:auto val="1"/>
        <c:lblAlgn val="ctr"/>
        <c:lblOffset val="100"/>
        <c:noMultiLvlLbl val="0"/>
      </c:catAx>
      <c:valAx>
        <c:axId val="153977707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ja-JP"/>
          </a:p>
        </c:txPr>
        <c:crossAx val="153977249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ja-JP"/>
              <a:t>表出している課題（団体数）</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ja-JP"/>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表出している課題!$C$153:$C$160</c:f>
              <c:strCache>
                <c:ptCount val="8"/>
                <c:pt idx="0">
                  <c:v>新採の早期離職がある</c:v>
                </c:pt>
                <c:pt idx="1">
                  <c:v>欠員をカバーする体制が組めない</c:v>
                </c:pt>
                <c:pt idx="2">
                  <c:v>中堅人材の離職が少なからずある</c:v>
                </c:pt>
                <c:pt idx="3">
                  <c:v>定年が相次ぐ</c:v>
                </c:pt>
                <c:pt idx="4">
                  <c:v>応募自体が定数に未達</c:v>
                </c:pt>
                <c:pt idx="5">
                  <c:v>質の高い応募者が集まらない</c:v>
                </c:pt>
                <c:pt idx="6">
                  <c:v>応募が目標数に未達</c:v>
                </c:pt>
                <c:pt idx="7">
                  <c:v>内定辞退がある</c:v>
                </c:pt>
              </c:strCache>
            </c:strRef>
          </c:cat>
          <c:val>
            <c:numRef>
              <c:f>表出している課題!$D$153:$D$160</c:f>
              <c:numCache>
                <c:formatCode>General</c:formatCode>
                <c:ptCount val="8"/>
                <c:pt idx="0">
                  <c:v>6</c:v>
                </c:pt>
                <c:pt idx="1">
                  <c:v>6</c:v>
                </c:pt>
                <c:pt idx="2">
                  <c:v>8</c:v>
                </c:pt>
                <c:pt idx="3">
                  <c:v>8</c:v>
                </c:pt>
                <c:pt idx="4">
                  <c:v>13</c:v>
                </c:pt>
                <c:pt idx="5">
                  <c:v>17</c:v>
                </c:pt>
                <c:pt idx="6">
                  <c:v>20</c:v>
                </c:pt>
                <c:pt idx="7">
                  <c:v>20</c:v>
                </c:pt>
              </c:numCache>
            </c:numRef>
          </c:val>
          <c:extLst>
            <c:ext xmlns:c16="http://schemas.microsoft.com/office/drawing/2014/chart" uri="{C3380CC4-5D6E-409C-BE32-E72D297353CC}">
              <c16:uniqueId val="{00000000-5641-4D33-9780-B4E9B3C6D27C}"/>
            </c:ext>
          </c:extLst>
        </c:ser>
        <c:dLbls>
          <c:dLblPos val="inEnd"/>
          <c:showLegendKey val="0"/>
          <c:showVal val="1"/>
          <c:showCatName val="0"/>
          <c:showSerName val="0"/>
          <c:showPercent val="0"/>
          <c:showBubbleSize val="0"/>
        </c:dLbls>
        <c:gapWidth val="65"/>
        <c:axId val="1535945264"/>
        <c:axId val="1535947760"/>
      </c:barChart>
      <c:catAx>
        <c:axId val="153594526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ja-JP"/>
          </a:p>
        </c:txPr>
        <c:crossAx val="1535947760"/>
        <c:crosses val="autoZero"/>
        <c:auto val="1"/>
        <c:lblAlgn val="ctr"/>
        <c:lblOffset val="100"/>
        <c:noMultiLvlLbl val="0"/>
      </c:catAx>
      <c:valAx>
        <c:axId val="153594776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ja-JP"/>
          </a:p>
        </c:txPr>
        <c:crossAx val="153594526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ja-JP" altLang="en-US" dirty="0"/>
              <a:t>採用難について、考えられる要因</a:t>
            </a:r>
          </a:p>
        </c:rich>
      </c:tx>
      <c:layout>
        <c:manualLayout>
          <c:xMode val="edge"/>
          <c:yMode val="edge"/>
          <c:x val="0.32246452785349827"/>
          <c:y val="7.415487218641761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21382878221127938"/>
          <c:y val="0.23203703703703704"/>
          <c:w val="0.76389337950969172"/>
          <c:h val="0.66056357538641008"/>
        </c:manualLayout>
      </c:layout>
      <c:barChart>
        <c:barDir val="bar"/>
        <c:grouping val="clustered"/>
        <c:varyColors val="0"/>
        <c:ser>
          <c:idx val="0"/>
          <c:order val="0"/>
          <c:tx>
            <c:strRef>
              <c:f>人材不足の原因!$D$143</c:f>
              <c:strCache>
                <c:ptCount val="1"/>
                <c:pt idx="0">
                  <c:v>考えられる要因</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人材不足の原因!$C$144:$C$151</c:f>
              <c:strCache>
                <c:ptCount val="8"/>
                <c:pt idx="0">
                  <c:v>通勤に難がある</c:v>
                </c:pt>
                <c:pt idx="1">
                  <c:v>採用試験にハードル</c:v>
                </c:pt>
                <c:pt idx="2">
                  <c:v>ｷｬﾘｱﾊﾟｽが描きにくい</c:v>
                </c:pt>
                <c:pt idx="3">
                  <c:v>過度に多忙な印象</c:v>
                </c:pt>
                <c:pt idx="4">
                  <c:v>募集人員が少ない</c:v>
                </c:pt>
                <c:pt idx="5">
                  <c:v>やりがいの不足</c:v>
                </c:pt>
                <c:pt idx="6">
                  <c:v>募集PRの不足</c:v>
                </c:pt>
                <c:pt idx="7">
                  <c:v>給与水準の課題</c:v>
                </c:pt>
              </c:strCache>
            </c:strRef>
          </c:cat>
          <c:val>
            <c:numRef>
              <c:f>人材不足の原因!$D$144:$D$151</c:f>
              <c:numCache>
                <c:formatCode>General</c:formatCode>
                <c:ptCount val="8"/>
                <c:pt idx="0">
                  <c:v>1</c:v>
                </c:pt>
                <c:pt idx="1">
                  <c:v>3</c:v>
                </c:pt>
                <c:pt idx="2">
                  <c:v>3</c:v>
                </c:pt>
                <c:pt idx="3">
                  <c:v>5</c:v>
                </c:pt>
                <c:pt idx="4">
                  <c:v>8</c:v>
                </c:pt>
                <c:pt idx="5">
                  <c:v>10</c:v>
                </c:pt>
                <c:pt idx="6">
                  <c:v>15</c:v>
                </c:pt>
                <c:pt idx="7">
                  <c:v>23</c:v>
                </c:pt>
              </c:numCache>
            </c:numRef>
          </c:val>
          <c:extLst>
            <c:ext xmlns:c16="http://schemas.microsoft.com/office/drawing/2014/chart" uri="{C3380CC4-5D6E-409C-BE32-E72D297353CC}">
              <c16:uniqueId val="{00000000-400C-414B-9945-998A61F6CB44}"/>
            </c:ext>
          </c:extLst>
        </c:ser>
        <c:dLbls>
          <c:dLblPos val="inEnd"/>
          <c:showLegendKey val="0"/>
          <c:showVal val="1"/>
          <c:showCatName val="0"/>
          <c:showSerName val="0"/>
          <c:showPercent val="0"/>
          <c:showBubbleSize val="0"/>
        </c:dLbls>
        <c:gapWidth val="65"/>
        <c:axId val="1535292400"/>
        <c:axId val="1535292816"/>
      </c:barChart>
      <c:catAx>
        <c:axId val="153529240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ja-JP"/>
          </a:p>
        </c:txPr>
        <c:crossAx val="1535292816"/>
        <c:crosses val="autoZero"/>
        <c:auto val="1"/>
        <c:lblAlgn val="ctr"/>
        <c:lblOffset val="100"/>
        <c:noMultiLvlLbl val="0"/>
      </c:catAx>
      <c:valAx>
        <c:axId val="153529281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ja-JP"/>
          </a:p>
        </c:txPr>
        <c:crossAx val="153529240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600" b="1" dirty="0"/>
              <a:t>三島・豊能地域（</a:t>
            </a:r>
            <a:r>
              <a:rPr lang="en-US" altLang="ja-JP" sz="1600" b="1" dirty="0"/>
              <a:t>7</a:t>
            </a:r>
            <a:r>
              <a:rPr lang="ja-JP" altLang="en-US" sz="1600" b="1" dirty="0"/>
              <a:t>市・</a:t>
            </a:r>
            <a:r>
              <a:rPr lang="en-US" altLang="ja-JP" sz="1600" b="1" dirty="0"/>
              <a:t>3</a:t>
            </a:r>
            <a:r>
              <a:rPr lang="ja-JP" altLang="en-US" sz="1600" b="1" dirty="0"/>
              <a:t>町）</a:t>
            </a:r>
            <a:endParaRPr lang="ja-JP"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6745311220178806E-2"/>
          <c:y val="0.1857238916280877"/>
          <c:w val="0.79566234764239174"/>
          <c:h val="0.71477775363526153"/>
        </c:manualLayout>
      </c:layout>
      <c:barChart>
        <c:barDir val="col"/>
        <c:grouping val="stacked"/>
        <c:varyColors val="0"/>
        <c:ser>
          <c:idx val="0"/>
          <c:order val="0"/>
          <c:tx>
            <c:strRef>
              <c:f>'府人口　推移・推計'!$B$1</c:f>
              <c:strCache>
                <c:ptCount val="1"/>
                <c:pt idx="0">
                  <c:v>生産年齢人口</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推移・推計'!$B$2:$B$13</c:f>
              <c:numCache>
                <c:formatCode>General</c:formatCode>
                <c:ptCount val="12"/>
                <c:pt idx="0">
                  <c:v>127.6251</c:v>
                </c:pt>
                <c:pt idx="1">
                  <c:v>129.18260000000001</c:v>
                </c:pt>
                <c:pt idx="2">
                  <c:v>124.9713</c:v>
                </c:pt>
                <c:pt idx="3">
                  <c:v>118.8502</c:v>
                </c:pt>
                <c:pt idx="4">
                  <c:v>113.32859999999999</c:v>
                </c:pt>
                <c:pt idx="5">
                  <c:v>107.4652</c:v>
                </c:pt>
                <c:pt idx="6">
                  <c:v>106.898</c:v>
                </c:pt>
                <c:pt idx="7">
                  <c:v>105.79649999999999</c:v>
                </c:pt>
                <c:pt idx="8">
                  <c:v>102.7786</c:v>
                </c:pt>
                <c:pt idx="9">
                  <c:v>97.535700000000006</c:v>
                </c:pt>
                <c:pt idx="10">
                  <c:v>90.311700000000002</c:v>
                </c:pt>
                <c:pt idx="11">
                  <c:v>85.447100000000006</c:v>
                </c:pt>
              </c:numCache>
            </c:numRef>
          </c:val>
          <c:extLst>
            <c:ext xmlns:c16="http://schemas.microsoft.com/office/drawing/2014/chart" uri="{C3380CC4-5D6E-409C-BE32-E72D297353CC}">
              <c16:uniqueId val="{00000000-FB5F-4169-A12B-7C808BF9FF6D}"/>
            </c:ext>
          </c:extLst>
        </c:ser>
        <c:ser>
          <c:idx val="1"/>
          <c:order val="1"/>
          <c:tx>
            <c:strRef>
              <c:f>'府人口　推移・推計'!$C$1</c:f>
              <c:strCache>
                <c:ptCount val="1"/>
                <c:pt idx="0">
                  <c:v>年少人口</c:v>
                </c:pt>
              </c:strCache>
            </c:strRef>
          </c:tx>
          <c:spPr>
            <a:solidFill>
              <a:schemeClr val="accent6">
                <a:lumMod val="60000"/>
                <a:lumOff val="40000"/>
              </a:schemeClr>
            </a:solidFill>
            <a:ln>
              <a:noFill/>
            </a:ln>
            <a:effectLst>
              <a:outerShdw blurRad="50800" dist="38100" dir="2700000" algn="t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推移・推計'!$C$2:$C$13</c:f>
              <c:numCache>
                <c:formatCode>General</c:formatCode>
                <c:ptCount val="12"/>
                <c:pt idx="0">
                  <c:v>32.045699999999997</c:v>
                </c:pt>
                <c:pt idx="1">
                  <c:v>27.038399999999999</c:v>
                </c:pt>
                <c:pt idx="2">
                  <c:v>24.882100000000001</c:v>
                </c:pt>
                <c:pt idx="3">
                  <c:v>24.278300000000002</c:v>
                </c:pt>
                <c:pt idx="4">
                  <c:v>24.396899999999999</c:v>
                </c:pt>
                <c:pt idx="5">
                  <c:v>24.068000000000001</c:v>
                </c:pt>
                <c:pt idx="6">
                  <c:v>23.965</c:v>
                </c:pt>
                <c:pt idx="7">
                  <c:v>22.328399999999998</c:v>
                </c:pt>
                <c:pt idx="8">
                  <c:v>21.176500000000001</c:v>
                </c:pt>
                <c:pt idx="9">
                  <c:v>20.2927</c:v>
                </c:pt>
                <c:pt idx="10">
                  <c:v>19.836099999999998</c:v>
                </c:pt>
                <c:pt idx="11">
                  <c:v>19.288900000000002</c:v>
                </c:pt>
              </c:numCache>
            </c:numRef>
          </c:val>
          <c:extLst>
            <c:ext xmlns:c16="http://schemas.microsoft.com/office/drawing/2014/chart" uri="{C3380CC4-5D6E-409C-BE32-E72D297353CC}">
              <c16:uniqueId val="{00000001-FB5F-4169-A12B-7C808BF9FF6D}"/>
            </c:ext>
          </c:extLst>
        </c:ser>
        <c:ser>
          <c:idx val="2"/>
          <c:order val="2"/>
          <c:tx>
            <c:strRef>
              <c:f>'府人口　推移・推計'!$D$1</c:f>
              <c:strCache>
                <c:ptCount val="1"/>
                <c:pt idx="0">
                  <c:v>高齢者人口</c:v>
                </c:pt>
              </c:strCache>
            </c:strRef>
          </c:tx>
          <c:spPr>
            <a:solidFill>
              <a:schemeClr val="accent4">
                <a:lumMod val="50000"/>
              </a:schemeClr>
            </a:solidFill>
            <a:ln>
              <a:noFill/>
            </a:ln>
            <a:effectLst>
              <a:outerShdw blurRad="50800" dist="38100" dir="2700000" algn="t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推移・推計'!$D$2:$D$13</c:f>
              <c:numCache>
                <c:formatCode>General</c:formatCode>
                <c:ptCount val="12"/>
                <c:pt idx="0">
                  <c:v>14.481999999999999</c:v>
                </c:pt>
                <c:pt idx="1">
                  <c:v>18.616099999999999</c:v>
                </c:pt>
                <c:pt idx="2">
                  <c:v>23.765499999999999</c:v>
                </c:pt>
                <c:pt idx="3">
                  <c:v>30.204499999999999</c:v>
                </c:pt>
                <c:pt idx="4">
                  <c:v>37.464799999999997</c:v>
                </c:pt>
                <c:pt idx="5">
                  <c:v>44.470500000000001</c:v>
                </c:pt>
                <c:pt idx="6">
                  <c:v>47.088999999999999</c:v>
                </c:pt>
                <c:pt idx="7">
                  <c:v>49.489800000000002</c:v>
                </c:pt>
                <c:pt idx="8">
                  <c:v>50.523099999999999</c:v>
                </c:pt>
                <c:pt idx="9">
                  <c:v>52.634099999999997</c:v>
                </c:pt>
                <c:pt idx="10">
                  <c:v>55.858499999999999</c:v>
                </c:pt>
                <c:pt idx="11">
                  <c:v>56.772199999999998</c:v>
                </c:pt>
              </c:numCache>
            </c:numRef>
          </c:val>
          <c:extLst>
            <c:ext xmlns:c16="http://schemas.microsoft.com/office/drawing/2014/chart" uri="{C3380CC4-5D6E-409C-BE32-E72D297353CC}">
              <c16:uniqueId val="{00000002-FB5F-4169-A12B-7C808BF9FF6D}"/>
            </c:ext>
          </c:extLst>
        </c:ser>
        <c:ser>
          <c:idx val="3"/>
          <c:order val="3"/>
          <c:tx>
            <c:strRef>
              <c:f>'府人口　推移・推計'!$E$1</c:f>
              <c:strCache>
                <c:ptCount val="1"/>
                <c:pt idx="0">
                  <c:v>年齢不詳</c:v>
                </c:pt>
              </c:strCache>
            </c:strRef>
          </c:tx>
          <c:spPr>
            <a:solidFill>
              <a:schemeClr val="bg2">
                <a:lumMod val="25000"/>
              </a:schemeClr>
            </a:solidFill>
            <a:ln>
              <a:noFill/>
            </a:ln>
            <a:effectLst>
              <a:outerShdw blurRad="50800" dist="38100" dir="2700000" algn="tl" rotWithShape="0">
                <a:prstClr val="black">
                  <a:alpha val="40000"/>
                </a:prstClr>
              </a:outerShdw>
            </a:effectLst>
          </c:spPr>
          <c:invertIfNegative val="0"/>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推移・推計'!$E$2:$E$13</c:f>
              <c:numCache>
                <c:formatCode>General</c:formatCode>
                <c:ptCount val="12"/>
                <c:pt idx="0">
                  <c:v>0.57479999999999998</c:v>
                </c:pt>
                <c:pt idx="1">
                  <c:v>0.37969999999999998</c:v>
                </c:pt>
                <c:pt idx="2">
                  <c:v>0.30640000000000001</c:v>
                </c:pt>
                <c:pt idx="3">
                  <c:v>0.66020000000000001</c:v>
                </c:pt>
                <c:pt idx="4">
                  <c:v>0.58350000000000002</c:v>
                </c:pt>
                <c:pt idx="5">
                  <c:v>2.3431999999999999</c:v>
                </c:pt>
                <c:pt idx="6">
                  <c:v>3.5640000000000001</c:v>
                </c:pt>
              </c:numCache>
            </c:numRef>
          </c:val>
          <c:extLst>
            <c:ext xmlns:c16="http://schemas.microsoft.com/office/drawing/2014/chart" uri="{C3380CC4-5D6E-409C-BE32-E72D297353CC}">
              <c16:uniqueId val="{00000000-155E-4648-B1A8-D4FCBDABDA1E}"/>
            </c:ext>
          </c:extLst>
        </c:ser>
        <c:dLbls>
          <c:showLegendKey val="0"/>
          <c:showVal val="0"/>
          <c:showCatName val="0"/>
          <c:showSerName val="0"/>
          <c:showPercent val="0"/>
          <c:showBubbleSize val="0"/>
        </c:dLbls>
        <c:gapWidth val="90"/>
        <c:overlap val="100"/>
        <c:axId val="1715601503"/>
        <c:axId val="1715594015"/>
      </c:barChart>
      <c:lineChart>
        <c:grouping val="stacked"/>
        <c:varyColors val="0"/>
        <c:ser>
          <c:idx val="4"/>
          <c:order val="4"/>
          <c:tx>
            <c:strRef>
              <c:f>'府人口　推移・推計'!$F$1</c:f>
              <c:strCache>
                <c:ptCount val="1"/>
                <c:pt idx="0">
                  <c:v>生産年齢人口割合</c:v>
                </c:pt>
              </c:strCache>
            </c:strRef>
          </c:tx>
          <c:spPr>
            <a:ln w="15875" cap="rnd">
              <a:solidFill>
                <a:srgbClr val="FF0000"/>
              </a:solidFill>
              <a:round/>
            </a:ln>
            <a:effectLst/>
          </c:spPr>
          <c:marker>
            <c:symbol val="circle"/>
            <c:size val="5"/>
            <c:spPr>
              <a:solidFill>
                <a:srgbClr val="FF0000"/>
              </a:solidFill>
              <a:ln w="0">
                <a:solidFill>
                  <a:schemeClr val="accent5"/>
                </a:solidFill>
              </a:ln>
              <a:effectLst/>
            </c:spPr>
          </c:marker>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推移・推計'!$F$2:$F$13</c:f>
              <c:numCache>
                <c:formatCode>General</c:formatCode>
                <c:ptCount val="12"/>
                <c:pt idx="0">
                  <c:v>0.73042324166302297</c:v>
                </c:pt>
                <c:pt idx="1">
                  <c:v>0.7372729099036166</c:v>
                </c:pt>
                <c:pt idx="2">
                  <c:v>0.71853433629264984</c:v>
                </c:pt>
                <c:pt idx="3">
                  <c:v>0.68307382127577398</c:v>
                </c:pt>
                <c:pt idx="4">
                  <c:v>0.64474113889555795</c:v>
                </c:pt>
                <c:pt idx="5">
                  <c:v>0.60256275830978845</c:v>
                </c:pt>
                <c:pt idx="6">
                  <c:v>0.58891778135260808</c:v>
                </c:pt>
                <c:pt idx="7">
                  <c:v>0.59565171126038552</c:v>
                </c:pt>
                <c:pt idx="8">
                  <c:v>0.5890627023891809</c:v>
                </c:pt>
                <c:pt idx="9">
                  <c:v>0.57218273813888687</c:v>
                </c:pt>
                <c:pt idx="10">
                  <c:v>0.54402573878220284</c:v>
                </c:pt>
                <c:pt idx="11">
                  <c:v>0.52905734817179573</c:v>
                </c:pt>
              </c:numCache>
            </c:numRef>
          </c:val>
          <c:smooth val="0"/>
          <c:extLst>
            <c:ext xmlns:c16="http://schemas.microsoft.com/office/drawing/2014/chart" uri="{C3380CC4-5D6E-409C-BE32-E72D297353CC}">
              <c16:uniqueId val="{00000001-155E-4648-B1A8-D4FCBDABDA1E}"/>
            </c:ext>
          </c:extLst>
        </c:ser>
        <c:dLbls>
          <c:showLegendKey val="0"/>
          <c:showVal val="0"/>
          <c:showCatName val="0"/>
          <c:showSerName val="0"/>
          <c:showPercent val="0"/>
          <c:showBubbleSize val="0"/>
        </c:dLbls>
        <c:marker val="1"/>
        <c:smooth val="0"/>
        <c:axId val="1354834112"/>
        <c:axId val="1354812064"/>
      </c:lineChart>
      <c:catAx>
        <c:axId val="171560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715594015"/>
        <c:crosses val="autoZero"/>
        <c:auto val="1"/>
        <c:lblAlgn val="ctr"/>
        <c:lblOffset val="100"/>
        <c:noMultiLvlLbl val="0"/>
      </c:catAx>
      <c:valAx>
        <c:axId val="1715594015"/>
        <c:scaling>
          <c:orientation val="minMax"/>
          <c:max val="25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715601503"/>
        <c:crosses val="autoZero"/>
        <c:crossBetween val="between"/>
        <c:majorUnit val="50"/>
      </c:valAx>
      <c:valAx>
        <c:axId val="1354812064"/>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354834112"/>
        <c:crosses val="max"/>
        <c:crossBetween val="between"/>
        <c:majorUnit val="0.2"/>
      </c:valAx>
      <c:catAx>
        <c:axId val="1354834112"/>
        <c:scaling>
          <c:orientation val="minMax"/>
        </c:scaling>
        <c:delete val="1"/>
        <c:axPos val="b"/>
        <c:numFmt formatCode="General" sourceLinked="1"/>
        <c:majorTickMark val="out"/>
        <c:minorTickMark val="none"/>
        <c:tickLblPos val="nextTo"/>
        <c:crossAx val="1354812064"/>
        <c:crosses val="autoZero"/>
        <c:auto val="1"/>
        <c:lblAlgn val="ctr"/>
        <c:lblOffset val="100"/>
        <c:noMultiLvlLbl val="0"/>
      </c:cat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600" b="1" dirty="0"/>
              <a:t>北河内・中河内地域</a:t>
            </a:r>
            <a:r>
              <a:rPr lang="ja-JP" altLang="ja-JP" sz="1600" b="1" i="0" u="none" strike="noStrike" baseline="0" dirty="0">
                <a:effectLst/>
              </a:rPr>
              <a:t>（</a:t>
            </a:r>
            <a:r>
              <a:rPr lang="ja-JP" altLang="en-US" sz="1600" b="1" i="0" u="none" strike="noStrike" baseline="0" dirty="0">
                <a:effectLst/>
              </a:rPr>
              <a:t>１０市</a:t>
            </a:r>
            <a:r>
              <a:rPr lang="ja-JP" altLang="ja-JP" sz="1600" b="1" i="0" u="none" strike="noStrike" baseline="0" dirty="0">
                <a:effectLst/>
              </a:rPr>
              <a:t>）</a:t>
            </a:r>
            <a:endParaRPr lang="ja-JP"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6745311220178806E-2"/>
          <c:y val="0.1857238916280877"/>
          <c:w val="0.79593128779740907"/>
          <c:h val="0.72039393280876618"/>
        </c:manualLayout>
      </c:layout>
      <c:barChart>
        <c:barDir val="col"/>
        <c:grouping val="stacked"/>
        <c:varyColors val="0"/>
        <c:ser>
          <c:idx val="0"/>
          <c:order val="0"/>
          <c:tx>
            <c:strRef>
              <c:f>'府人口　推移・推計'!$B$1</c:f>
              <c:strCache>
                <c:ptCount val="1"/>
                <c:pt idx="0">
                  <c:v>生産年齢人口</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推移・推計'!$B$2:$B$13</c:f>
              <c:numCache>
                <c:formatCode>General</c:formatCode>
                <c:ptCount val="12"/>
                <c:pt idx="0">
                  <c:v>151.2689</c:v>
                </c:pt>
                <c:pt idx="1">
                  <c:v>154.5</c:v>
                </c:pt>
                <c:pt idx="2">
                  <c:v>148.13839999999999</c:v>
                </c:pt>
                <c:pt idx="3">
                  <c:v>138.43350000000001</c:v>
                </c:pt>
                <c:pt idx="4">
                  <c:v>127.09529999999999</c:v>
                </c:pt>
                <c:pt idx="5">
                  <c:v>118.1155</c:v>
                </c:pt>
                <c:pt idx="6">
                  <c:v>111.943</c:v>
                </c:pt>
                <c:pt idx="7">
                  <c:v>110.166</c:v>
                </c:pt>
                <c:pt idx="8">
                  <c:v>103.1067</c:v>
                </c:pt>
                <c:pt idx="9">
                  <c:v>93.851699999999994</c:v>
                </c:pt>
                <c:pt idx="10">
                  <c:v>82.781700000000001</c:v>
                </c:pt>
                <c:pt idx="11">
                  <c:v>75.477800000000002</c:v>
                </c:pt>
              </c:numCache>
            </c:numRef>
          </c:val>
          <c:extLst>
            <c:ext xmlns:c16="http://schemas.microsoft.com/office/drawing/2014/chart" uri="{C3380CC4-5D6E-409C-BE32-E72D297353CC}">
              <c16:uniqueId val="{00000000-6EA3-4616-A22F-C499D0190D08}"/>
            </c:ext>
          </c:extLst>
        </c:ser>
        <c:ser>
          <c:idx val="1"/>
          <c:order val="1"/>
          <c:tx>
            <c:strRef>
              <c:f>'府人口　推移・推計'!$C$1</c:f>
              <c:strCache>
                <c:ptCount val="1"/>
                <c:pt idx="0">
                  <c:v>年少人口</c:v>
                </c:pt>
              </c:strCache>
            </c:strRef>
          </c:tx>
          <c:spPr>
            <a:solidFill>
              <a:schemeClr val="accent6">
                <a:lumMod val="60000"/>
                <a:lumOff val="40000"/>
              </a:schemeClr>
            </a:solidFill>
            <a:ln>
              <a:noFill/>
            </a:ln>
            <a:effectLst>
              <a:outerShdw blurRad="50800" dist="38100" dir="2700000" algn="t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推移・推計'!$C$2:$C$13</c:f>
              <c:numCache>
                <c:formatCode>General</c:formatCode>
                <c:ptCount val="12"/>
                <c:pt idx="0">
                  <c:v>36.526800000000001</c:v>
                </c:pt>
                <c:pt idx="1">
                  <c:v>32.029499999999999</c:v>
                </c:pt>
                <c:pt idx="2">
                  <c:v>30.491199999999999</c:v>
                </c:pt>
                <c:pt idx="3">
                  <c:v>29.2987</c:v>
                </c:pt>
                <c:pt idx="4">
                  <c:v>26.802099999999999</c:v>
                </c:pt>
                <c:pt idx="5">
                  <c:v>24.299600000000002</c:v>
                </c:pt>
                <c:pt idx="6">
                  <c:v>22.056000000000001</c:v>
                </c:pt>
                <c:pt idx="7">
                  <c:v>19.917400000000001</c:v>
                </c:pt>
                <c:pt idx="8">
                  <c:v>18.163699999999999</c:v>
                </c:pt>
                <c:pt idx="9">
                  <c:v>16.701000000000001</c:v>
                </c:pt>
                <c:pt idx="10">
                  <c:v>15.7453</c:v>
                </c:pt>
                <c:pt idx="11">
                  <c:v>14.7577</c:v>
                </c:pt>
              </c:numCache>
            </c:numRef>
          </c:val>
          <c:extLst>
            <c:ext xmlns:c16="http://schemas.microsoft.com/office/drawing/2014/chart" uri="{C3380CC4-5D6E-409C-BE32-E72D297353CC}">
              <c16:uniqueId val="{00000001-6EA3-4616-A22F-C499D0190D08}"/>
            </c:ext>
          </c:extLst>
        </c:ser>
        <c:ser>
          <c:idx val="2"/>
          <c:order val="2"/>
          <c:tx>
            <c:strRef>
              <c:f>'府人口　推移・推計'!$D$1</c:f>
              <c:strCache>
                <c:ptCount val="1"/>
                <c:pt idx="0">
                  <c:v>高齢者人口</c:v>
                </c:pt>
              </c:strCache>
            </c:strRef>
          </c:tx>
          <c:spPr>
            <a:solidFill>
              <a:schemeClr val="accent4">
                <a:lumMod val="50000"/>
              </a:schemeClr>
            </a:solidFill>
            <a:ln>
              <a:noFill/>
            </a:ln>
            <a:effectLst>
              <a:outerShdw blurRad="50800" dist="38100" dir="2700000" algn="t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推移・推計'!$D$2:$D$13</c:f>
              <c:numCache>
                <c:formatCode>General</c:formatCode>
                <c:ptCount val="12"/>
                <c:pt idx="0">
                  <c:v>17.279399999999999</c:v>
                </c:pt>
                <c:pt idx="1">
                  <c:v>21.7013</c:v>
                </c:pt>
                <c:pt idx="2">
                  <c:v>27.9679</c:v>
                </c:pt>
                <c:pt idx="3">
                  <c:v>36.235599999999998</c:v>
                </c:pt>
                <c:pt idx="4">
                  <c:v>45.503900000000002</c:v>
                </c:pt>
                <c:pt idx="5">
                  <c:v>53.841099999999997</c:v>
                </c:pt>
                <c:pt idx="6">
                  <c:v>55.363999999999997</c:v>
                </c:pt>
                <c:pt idx="7">
                  <c:v>56.851799999999997</c:v>
                </c:pt>
                <c:pt idx="8">
                  <c:v>56.405999999999999</c:v>
                </c:pt>
                <c:pt idx="9">
                  <c:v>57.368899999999996</c:v>
                </c:pt>
                <c:pt idx="10">
                  <c:v>59.806199999999997</c:v>
                </c:pt>
                <c:pt idx="11">
                  <c:v>58.924300000000002</c:v>
                </c:pt>
              </c:numCache>
            </c:numRef>
          </c:val>
          <c:extLst>
            <c:ext xmlns:c16="http://schemas.microsoft.com/office/drawing/2014/chart" uri="{C3380CC4-5D6E-409C-BE32-E72D297353CC}">
              <c16:uniqueId val="{00000002-6EA3-4616-A22F-C499D0190D08}"/>
            </c:ext>
          </c:extLst>
        </c:ser>
        <c:ser>
          <c:idx val="3"/>
          <c:order val="3"/>
          <c:tx>
            <c:strRef>
              <c:f>'府人口　推移・推計'!$E$1</c:f>
              <c:strCache>
                <c:ptCount val="1"/>
                <c:pt idx="0">
                  <c:v>年齢不詳</c:v>
                </c:pt>
              </c:strCache>
            </c:strRef>
          </c:tx>
          <c:spPr>
            <a:solidFill>
              <a:schemeClr val="bg2">
                <a:lumMod val="25000"/>
              </a:schemeClr>
            </a:solidFill>
            <a:ln>
              <a:noFill/>
            </a:ln>
            <a:effectLst>
              <a:outerShdw blurRad="50800" dist="38100" dir="2700000" algn="tl" rotWithShape="0">
                <a:prstClr val="black">
                  <a:alpha val="40000"/>
                </a:prstClr>
              </a:outerShdw>
            </a:effectLst>
          </c:spPr>
          <c:invertIfNegative val="0"/>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推移・推計'!$E$2:$E$13</c:f>
              <c:numCache>
                <c:formatCode>General</c:formatCode>
                <c:ptCount val="12"/>
                <c:pt idx="0">
                  <c:v>1.0739000000000001</c:v>
                </c:pt>
                <c:pt idx="1">
                  <c:v>0.32950000000000002</c:v>
                </c:pt>
                <c:pt idx="2">
                  <c:v>0.54100000000000004</c:v>
                </c:pt>
                <c:pt idx="3">
                  <c:v>1.1185</c:v>
                </c:pt>
                <c:pt idx="4">
                  <c:v>4.7687999999999997</c:v>
                </c:pt>
                <c:pt idx="5">
                  <c:v>4.4149000000000003</c:v>
                </c:pt>
                <c:pt idx="6">
                  <c:v>7.3177000000000003</c:v>
                </c:pt>
              </c:numCache>
            </c:numRef>
          </c:val>
          <c:extLst>
            <c:ext xmlns:c16="http://schemas.microsoft.com/office/drawing/2014/chart" uri="{C3380CC4-5D6E-409C-BE32-E72D297353CC}">
              <c16:uniqueId val="{00000000-32F6-4378-836B-7E22C3ACED9E}"/>
            </c:ext>
          </c:extLst>
        </c:ser>
        <c:dLbls>
          <c:showLegendKey val="0"/>
          <c:showVal val="0"/>
          <c:showCatName val="0"/>
          <c:showSerName val="0"/>
          <c:showPercent val="0"/>
          <c:showBubbleSize val="0"/>
        </c:dLbls>
        <c:gapWidth val="90"/>
        <c:overlap val="100"/>
        <c:axId val="1715601503"/>
        <c:axId val="1715594015"/>
      </c:barChart>
      <c:lineChart>
        <c:grouping val="stacked"/>
        <c:varyColors val="0"/>
        <c:ser>
          <c:idx val="4"/>
          <c:order val="4"/>
          <c:tx>
            <c:strRef>
              <c:f>'府人口　推移・推計'!$F$1</c:f>
              <c:strCache>
                <c:ptCount val="1"/>
                <c:pt idx="0">
                  <c:v>生産年齢人口割合</c:v>
                </c:pt>
              </c:strCache>
            </c:strRef>
          </c:tx>
          <c:spPr>
            <a:ln w="15875" cap="rnd">
              <a:solidFill>
                <a:srgbClr val="FF0000"/>
              </a:solidFill>
              <a:round/>
            </a:ln>
            <a:effectLst/>
          </c:spPr>
          <c:marker>
            <c:symbol val="circle"/>
            <c:size val="5"/>
            <c:spPr>
              <a:solidFill>
                <a:srgbClr val="FF0000"/>
              </a:solidFill>
              <a:ln w="3175">
                <a:solidFill>
                  <a:schemeClr val="accent5"/>
                </a:solidFill>
              </a:ln>
              <a:effectLst/>
            </c:spPr>
          </c:marker>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推移・推計'!$F$2:$F$13</c:f>
              <c:numCache>
                <c:formatCode>General</c:formatCode>
                <c:ptCount val="12"/>
                <c:pt idx="0">
                  <c:v>0.73378430164589681</c:v>
                </c:pt>
                <c:pt idx="1">
                  <c:v>0.74079295052797689</c:v>
                </c:pt>
                <c:pt idx="2">
                  <c:v>0.71516593969735232</c:v>
                </c:pt>
                <c:pt idx="3">
                  <c:v>0.67500120680903597</c:v>
                </c:pt>
                <c:pt idx="4">
                  <c:v>0.62249712372183785</c:v>
                </c:pt>
                <c:pt idx="5">
                  <c:v>0.58860244449748877</c:v>
                </c:pt>
                <c:pt idx="6">
                  <c:v>0.56916108189568171</c:v>
                </c:pt>
                <c:pt idx="7">
                  <c:v>0.5893272107125892</c:v>
                </c:pt>
                <c:pt idx="8">
                  <c:v>0.58030610705754959</c:v>
                </c:pt>
                <c:pt idx="9">
                  <c:v>0.55890189231165022</c:v>
                </c:pt>
                <c:pt idx="10">
                  <c:v>0.52283222975345667</c:v>
                </c:pt>
                <c:pt idx="11">
                  <c:v>0.50601971844960902</c:v>
                </c:pt>
              </c:numCache>
            </c:numRef>
          </c:val>
          <c:smooth val="0"/>
          <c:extLst>
            <c:ext xmlns:c16="http://schemas.microsoft.com/office/drawing/2014/chart" uri="{C3380CC4-5D6E-409C-BE32-E72D297353CC}">
              <c16:uniqueId val="{00000001-32F6-4378-836B-7E22C3ACED9E}"/>
            </c:ext>
          </c:extLst>
        </c:ser>
        <c:dLbls>
          <c:showLegendKey val="0"/>
          <c:showVal val="0"/>
          <c:showCatName val="0"/>
          <c:showSerName val="0"/>
          <c:showPercent val="0"/>
          <c:showBubbleSize val="0"/>
        </c:dLbls>
        <c:marker val="1"/>
        <c:smooth val="0"/>
        <c:axId val="1353628944"/>
        <c:axId val="1353625616"/>
      </c:lineChart>
      <c:catAx>
        <c:axId val="171560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715594015"/>
        <c:crosses val="autoZero"/>
        <c:auto val="1"/>
        <c:lblAlgn val="ctr"/>
        <c:lblOffset val="100"/>
        <c:noMultiLvlLbl val="0"/>
      </c:catAx>
      <c:valAx>
        <c:axId val="1715594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715601503"/>
        <c:crosses val="autoZero"/>
        <c:crossBetween val="between"/>
      </c:valAx>
      <c:valAx>
        <c:axId val="1353625616"/>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353628944"/>
        <c:crosses val="max"/>
        <c:crossBetween val="between"/>
        <c:majorUnit val="0.2"/>
      </c:valAx>
      <c:catAx>
        <c:axId val="1353628944"/>
        <c:scaling>
          <c:orientation val="minMax"/>
        </c:scaling>
        <c:delete val="1"/>
        <c:axPos val="b"/>
        <c:numFmt formatCode="General" sourceLinked="1"/>
        <c:majorTickMark val="out"/>
        <c:minorTickMark val="none"/>
        <c:tickLblPos val="nextTo"/>
        <c:crossAx val="1353625616"/>
        <c:crosses val="autoZero"/>
        <c:auto val="1"/>
        <c:lblAlgn val="ctr"/>
        <c:lblOffset val="100"/>
        <c:noMultiLvlLbl val="0"/>
      </c:cat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r>
              <a:rPr lang="ja-JP" altLang="en-US" sz="1600" b="1" dirty="0"/>
              <a:t>南河内地域（６市・２町１村）</a:t>
            </a:r>
            <a:r>
              <a:rPr lang="en-US" altLang="ja-JP" sz="1200" b="1" i="0" baseline="0" dirty="0">
                <a:effectLst/>
              </a:rPr>
              <a:t>※</a:t>
            </a:r>
            <a:r>
              <a:rPr lang="ja-JP" altLang="ja-JP" sz="1100" b="1" i="0" baseline="0" dirty="0">
                <a:effectLst/>
              </a:rPr>
              <a:t>美原町除く</a:t>
            </a:r>
            <a:endParaRPr lang="ja-JP" altLang="ja-JP" sz="11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600" b="1">
                <a:solidFill>
                  <a:prstClr val="black"/>
                </a:solidFill>
              </a:defRPr>
            </a:pPr>
            <a:endParaRPr lang="ja-JP" sz="1200" b="1" dirty="0"/>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626385036223295E-2"/>
          <c:y val="0.19737057221232532"/>
          <c:w val="0.79598347021554683"/>
          <c:h val="0.72436515633120302"/>
        </c:manualLayout>
      </c:layout>
      <c:barChart>
        <c:barDir val="col"/>
        <c:grouping val="stacked"/>
        <c:varyColors val="0"/>
        <c:ser>
          <c:idx val="0"/>
          <c:order val="0"/>
          <c:tx>
            <c:strRef>
              <c:f>'府人口　推移・推計'!$B$1</c:f>
              <c:strCache>
                <c:ptCount val="1"/>
                <c:pt idx="0">
                  <c:v>生産年齢人口</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推移・推計'!$B$2:$B$13</c:f>
              <c:numCache>
                <c:formatCode>General</c:formatCode>
                <c:ptCount val="12"/>
                <c:pt idx="0">
                  <c:v>44.932899999999997</c:v>
                </c:pt>
                <c:pt idx="1">
                  <c:v>46.8934</c:v>
                </c:pt>
                <c:pt idx="2">
                  <c:v>46.105499999999999</c:v>
                </c:pt>
                <c:pt idx="3">
                  <c:v>43.254399999999997</c:v>
                </c:pt>
                <c:pt idx="4">
                  <c:v>39.9148</c:v>
                </c:pt>
                <c:pt idx="5">
                  <c:v>36.078299999999999</c:v>
                </c:pt>
                <c:pt idx="6">
                  <c:v>33.43</c:v>
                </c:pt>
                <c:pt idx="7">
                  <c:v>31.1602</c:v>
                </c:pt>
                <c:pt idx="8">
                  <c:v>28.368400000000001</c:v>
                </c:pt>
                <c:pt idx="9">
                  <c:v>25.1905</c:v>
                </c:pt>
                <c:pt idx="10">
                  <c:v>21.641100000000002</c:v>
                </c:pt>
                <c:pt idx="11">
                  <c:v>19.247499999999999</c:v>
                </c:pt>
              </c:numCache>
            </c:numRef>
          </c:val>
          <c:extLst>
            <c:ext xmlns:c16="http://schemas.microsoft.com/office/drawing/2014/chart" uri="{C3380CC4-5D6E-409C-BE32-E72D297353CC}">
              <c16:uniqueId val="{00000000-51D4-4EB2-8F59-7073940A926D}"/>
            </c:ext>
          </c:extLst>
        </c:ser>
        <c:ser>
          <c:idx val="1"/>
          <c:order val="1"/>
          <c:tx>
            <c:strRef>
              <c:f>'府人口　推移・推計'!$C$1</c:f>
              <c:strCache>
                <c:ptCount val="1"/>
                <c:pt idx="0">
                  <c:v>年少人口</c:v>
                </c:pt>
              </c:strCache>
            </c:strRef>
          </c:tx>
          <c:spPr>
            <a:solidFill>
              <a:schemeClr val="accent6">
                <a:lumMod val="60000"/>
                <a:lumOff val="40000"/>
              </a:schemeClr>
            </a:solidFill>
            <a:ln>
              <a:noFill/>
            </a:ln>
            <a:effectLst>
              <a:outerShdw blurRad="50800" dist="38100" dir="2700000" algn="t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推移・推計'!$C$2:$C$13</c:f>
              <c:numCache>
                <c:formatCode>General</c:formatCode>
                <c:ptCount val="12"/>
                <c:pt idx="0">
                  <c:v>11.372199999999999</c:v>
                </c:pt>
                <c:pt idx="1">
                  <c:v>10.6233</c:v>
                </c:pt>
                <c:pt idx="2">
                  <c:v>10.2675</c:v>
                </c:pt>
                <c:pt idx="3">
                  <c:v>9.5315999999999992</c:v>
                </c:pt>
                <c:pt idx="4">
                  <c:v>8.6624999999999996</c:v>
                </c:pt>
                <c:pt idx="5">
                  <c:v>7.5080999999999998</c:v>
                </c:pt>
                <c:pt idx="6">
                  <c:v>6.6630000000000003</c:v>
                </c:pt>
                <c:pt idx="7">
                  <c:v>5.7544000000000004</c:v>
                </c:pt>
                <c:pt idx="8">
                  <c:v>5.0911999999999997</c:v>
                </c:pt>
                <c:pt idx="9">
                  <c:v>4.5476999999999999</c:v>
                </c:pt>
                <c:pt idx="10">
                  <c:v>4.1752000000000002</c:v>
                </c:pt>
                <c:pt idx="11">
                  <c:v>3.8134999999999999</c:v>
                </c:pt>
              </c:numCache>
            </c:numRef>
          </c:val>
          <c:extLst>
            <c:ext xmlns:c16="http://schemas.microsoft.com/office/drawing/2014/chart" uri="{C3380CC4-5D6E-409C-BE32-E72D297353CC}">
              <c16:uniqueId val="{00000001-51D4-4EB2-8F59-7073940A926D}"/>
            </c:ext>
          </c:extLst>
        </c:ser>
        <c:ser>
          <c:idx val="2"/>
          <c:order val="2"/>
          <c:tx>
            <c:strRef>
              <c:f>'府人口　推移・推計'!$D$1</c:f>
              <c:strCache>
                <c:ptCount val="1"/>
                <c:pt idx="0">
                  <c:v>高齢者人口</c:v>
                </c:pt>
              </c:strCache>
            </c:strRef>
          </c:tx>
          <c:spPr>
            <a:solidFill>
              <a:schemeClr val="accent4">
                <a:lumMod val="50000"/>
              </a:schemeClr>
            </a:solidFill>
            <a:ln>
              <a:noFill/>
            </a:ln>
            <a:effectLst>
              <a:outerShdw blurRad="50800" dist="38100" dir="2700000" algn="t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推移・推計'!$D$2:$D$13</c:f>
              <c:numCache>
                <c:formatCode>General</c:formatCode>
                <c:ptCount val="12"/>
                <c:pt idx="0">
                  <c:v>5.9382000000000001</c:v>
                </c:pt>
                <c:pt idx="1">
                  <c:v>7.6540999999999997</c:v>
                </c:pt>
                <c:pt idx="2">
                  <c:v>9.7386999999999997</c:v>
                </c:pt>
                <c:pt idx="3">
                  <c:v>12.156700000000001</c:v>
                </c:pt>
                <c:pt idx="4">
                  <c:v>14.8908</c:v>
                </c:pt>
                <c:pt idx="5">
                  <c:v>17.353100000000001</c:v>
                </c:pt>
                <c:pt idx="6">
                  <c:v>18.286000000000001</c:v>
                </c:pt>
                <c:pt idx="7">
                  <c:v>18.5029</c:v>
                </c:pt>
                <c:pt idx="8">
                  <c:v>18.436499999999999</c:v>
                </c:pt>
                <c:pt idx="9">
                  <c:v>18.494900000000001</c:v>
                </c:pt>
                <c:pt idx="10">
                  <c:v>18.768699999999999</c:v>
                </c:pt>
                <c:pt idx="11">
                  <c:v>18.0197</c:v>
                </c:pt>
              </c:numCache>
            </c:numRef>
          </c:val>
          <c:extLst>
            <c:ext xmlns:c16="http://schemas.microsoft.com/office/drawing/2014/chart" uri="{C3380CC4-5D6E-409C-BE32-E72D297353CC}">
              <c16:uniqueId val="{00000002-51D4-4EB2-8F59-7073940A926D}"/>
            </c:ext>
          </c:extLst>
        </c:ser>
        <c:ser>
          <c:idx val="3"/>
          <c:order val="3"/>
          <c:tx>
            <c:strRef>
              <c:f>'府人口　推移・推計'!$E$1</c:f>
              <c:strCache>
                <c:ptCount val="1"/>
                <c:pt idx="0">
                  <c:v>年齢不詳</c:v>
                </c:pt>
              </c:strCache>
            </c:strRef>
          </c:tx>
          <c:spPr>
            <a:solidFill>
              <a:schemeClr val="bg2">
                <a:lumMod val="25000"/>
              </a:schemeClr>
            </a:solidFill>
            <a:ln>
              <a:noFill/>
            </a:ln>
            <a:effectLst>
              <a:outerShdw blurRad="50800" dist="38100" dir="2700000" algn="tl" rotWithShape="0">
                <a:prstClr val="black">
                  <a:alpha val="40000"/>
                </a:prstClr>
              </a:outerShdw>
            </a:effectLst>
          </c:spPr>
          <c:invertIfNegative val="0"/>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推移・推計'!$E$2:$E$13</c:f>
              <c:numCache>
                <c:formatCode>General</c:formatCode>
                <c:ptCount val="12"/>
                <c:pt idx="0">
                  <c:v>9.9699999999999997E-2</c:v>
                </c:pt>
                <c:pt idx="1">
                  <c:v>1.35E-2</c:v>
                </c:pt>
                <c:pt idx="2">
                  <c:v>5.5800000000000002E-2</c:v>
                </c:pt>
                <c:pt idx="3">
                  <c:v>1.7399999999999999E-2</c:v>
                </c:pt>
                <c:pt idx="4">
                  <c:v>0.13270000000000001</c:v>
                </c:pt>
                <c:pt idx="5">
                  <c:v>0.34910000000000002</c:v>
                </c:pt>
                <c:pt idx="6">
                  <c:v>0.87180000000000002</c:v>
                </c:pt>
              </c:numCache>
            </c:numRef>
          </c:val>
          <c:extLst>
            <c:ext xmlns:c16="http://schemas.microsoft.com/office/drawing/2014/chart" uri="{C3380CC4-5D6E-409C-BE32-E72D297353CC}">
              <c16:uniqueId val="{00000001-D10D-464B-B1A5-7ACBEC171576}"/>
            </c:ext>
          </c:extLst>
        </c:ser>
        <c:dLbls>
          <c:showLegendKey val="0"/>
          <c:showVal val="0"/>
          <c:showCatName val="0"/>
          <c:showSerName val="0"/>
          <c:showPercent val="0"/>
          <c:showBubbleSize val="0"/>
        </c:dLbls>
        <c:gapWidth val="90"/>
        <c:overlap val="100"/>
        <c:axId val="1715601503"/>
        <c:axId val="1715594015"/>
      </c:barChart>
      <c:lineChart>
        <c:grouping val="stacked"/>
        <c:varyColors val="0"/>
        <c:ser>
          <c:idx val="4"/>
          <c:order val="4"/>
          <c:tx>
            <c:strRef>
              <c:f>'府人口　推移・推計'!$F$1</c:f>
              <c:strCache>
                <c:ptCount val="1"/>
                <c:pt idx="0">
                  <c:v>生産年齢人口割合</c:v>
                </c:pt>
              </c:strCache>
            </c:strRef>
          </c:tx>
          <c:spPr>
            <a:ln w="15875" cap="rnd">
              <a:solidFill>
                <a:srgbClr val="FF0000"/>
              </a:solidFill>
              <a:round/>
            </a:ln>
            <a:effectLst/>
          </c:spPr>
          <c:marker>
            <c:symbol val="circle"/>
            <c:size val="5"/>
            <c:spPr>
              <a:solidFill>
                <a:srgbClr val="FF0000"/>
              </a:solidFill>
              <a:ln w="9525">
                <a:solidFill>
                  <a:schemeClr val="accent5"/>
                </a:solidFill>
              </a:ln>
              <a:effectLst/>
            </c:spPr>
          </c:marker>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推移・推計'!$F$2:$F$13</c:f>
              <c:numCache>
                <c:formatCode>General</c:formatCode>
                <c:ptCount val="12"/>
                <c:pt idx="0">
                  <c:v>0.72073689107036876</c:v>
                </c:pt>
                <c:pt idx="1">
                  <c:v>0.71939715545000871</c:v>
                </c:pt>
                <c:pt idx="2">
                  <c:v>0.69679978841576296</c:v>
                </c:pt>
                <c:pt idx="3">
                  <c:v>0.66586104393312195</c:v>
                </c:pt>
                <c:pt idx="4">
                  <c:v>0.62758330083898317</c:v>
                </c:pt>
                <c:pt idx="5">
                  <c:v>0.58866249188266662</c:v>
                </c:pt>
                <c:pt idx="6">
                  <c:v>0.56421179123319853</c:v>
                </c:pt>
                <c:pt idx="7">
                  <c:v>0.56228086795687282</c:v>
                </c:pt>
                <c:pt idx="8">
                  <c:v>0.54663837937725568</c:v>
                </c:pt>
                <c:pt idx="9">
                  <c:v>0.52226582989689652</c:v>
                </c:pt>
                <c:pt idx="10">
                  <c:v>0.48538970505775486</c:v>
                </c:pt>
                <c:pt idx="11">
                  <c:v>0.4685290172757523</c:v>
                </c:pt>
              </c:numCache>
            </c:numRef>
          </c:val>
          <c:smooth val="0"/>
          <c:extLst>
            <c:ext xmlns:c16="http://schemas.microsoft.com/office/drawing/2014/chart" uri="{C3380CC4-5D6E-409C-BE32-E72D297353CC}">
              <c16:uniqueId val="{00000002-D10D-464B-B1A5-7ACBEC171576}"/>
            </c:ext>
          </c:extLst>
        </c:ser>
        <c:dLbls>
          <c:showLegendKey val="0"/>
          <c:showVal val="0"/>
          <c:showCatName val="0"/>
          <c:showSerName val="0"/>
          <c:showPercent val="0"/>
          <c:showBubbleSize val="0"/>
        </c:dLbls>
        <c:marker val="1"/>
        <c:smooth val="0"/>
        <c:axId val="1353623536"/>
        <c:axId val="1353627696"/>
      </c:lineChart>
      <c:catAx>
        <c:axId val="171560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715594015"/>
        <c:crosses val="autoZero"/>
        <c:auto val="1"/>
        <c:lblAlgn val="ctr"/>
        <c:lblOffset val="100"/>
        <c:noMultiLvlLbl val="0"/>
      </c:catAx>
      <c:valAx>
        <c:axId val="1715594015"/>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715601503"/>
        <c:crosses val="autoZero"/>
        <c:crossBetween val="between"/>
        <c:majorUnit val="50"/>
      </c:valAx>
      <c:valAx>
        <c:axId val="1353627696"/>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353623536"/>
        <c:crosses val="max"/>
        <c:crossBetween val="between"/>
        <c:majorUnit val="0.2"/>
      </c:valAx>
      <c:catAx>
        <c:axId val="1353623536"/>
        <c:scaling>
          <c:orientation val="minMax"/>
        </c:scaling>
        <c:delete val="1"/>
        <c:axPos val="b"/>
        <c:numFmt formatCode="General" sourceLinked="1"/>
        <c:majorTickMark val="out"/>
        <c:minorTickMark val="none"/>
        <c:tickLblPos val="nextTo"/>
        <c:crossAx val="1353627696"/>
        <c:crosses val="autoZero"/>
        <c:auto val="1"/>
        <c:lblAlgn val="ctr"/>
        <c:lblOffset val="100"/>
        <c:noMultiLvlLbl val="0"/>
      </c:cat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600" b="1" dirty="0"/>
              <a:t>泉北・泉南地域（８市・４町）</a:t>
            </a:r>
            <a:r>
              <a:rPr lang="en-US" altLang="ja-JP" sz="1100" b="1" dirty="0"/>
              <a:t>※</a:t>
            </a:r>
            <a:r>
              <a:rPr lang="ja-JP" altLang="en-US" sz="1100" b="1" dirty="0"/>
              <a:t>堺市除く</a:t>
            </a:r>
            <a:endParaRPr lang="ja-JP"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0759943259425338E-2"/>
          <c:y val="0.1947847529596444"/>
          <c:w val="0.81564799078735029"/>
          <c:h val="0.73336451764044241"/>
        </c:manualLayout>
      </c:layout>
      <c:barChart>
        <c:barDir val="col"/>
        <c:grouping val="stacked"/>
        <c:varyColors val="0"/>
        <c:ser>
          <c:idx val="0"/>
          <c:order val="0"/>
          <c:tx>
            <c:strRef>
              <c:f>'府人口　推移・推計'!$B$1</c:f>
              <c:strCache>
                <c:ptCount val="1"/>
                <c:pt idx="0">
                  <c:v>生産年齢人口</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推移・推計'!$B$2:$B$13</c:f>
              <c:numCache>
                <c:formatCode>General</c:formatCode>
                <c:ptCount val="12"/>
                <c:pt idx="0">
                  <c:v>59.102600000000002</c:v>
                </c:pt>
                <c:pt idx="1">
                  <c:v>61.301200000000001</c:v>
                </c:pt>
                <c:pt idx="2">
                  <c:v>62.235500000000002</c:v>
                </c:pt>
                <c:pt idx="3">
                  <c:v>60.486600000000003</c:v>
                </c:pt>
                <c:pt idx="4">
                  <c:v>57.892699999999998</c:v>
                </c:pt>
                <c:pt idx="5">
                  <c:v>54.63</c:v>
                </c:pt>
                <c:pt idx="6">
                  <c:v>51.837000000000003</c:v>
                </c:pt>
                <c:pt idx="7">
                  <c:v>50.664999999999999</c:v>
                </c:pt>
                <c:pt idx="8">
                  <c:v>47.604700000000001</c:v>
                </c:pt>
                <c:pt idx="9">
                  <c:v>43.738</c:v>
                </c:pt>
                <c:pt idx="10">
                  <c:v>39.0595</c:v>
                </c:pt>
                <c:pt idx="11">
                  <c:v>36.078200000000002</c:v>
                </c:pt>
              </c:numCache>
            </c:numRef>
          </c:val>
          <c:extLst>
            <c:ext xmlns:c16="http://schemas.microsoft.com/office/drawing/2014/chart" uri="{C3380CC4-5D6E-409C-BE32-E72D297353CC}">
              <c16:uniqueId val="{00000000-40D9-44F4-8CE7-9A0F60B420CC}"/>
            </c:ext>
          </c:extLst>
        </c:ser>
        <c:ser>
          <c:idx val="1"/>
          <c:order val="1"/>
          <c:tx>
            <c:strRef>
              <c:f>'府人口　推移・推計'!$C$1</c:f>
              <c:strCache>
                <c:ptCount val="1"/>
                <c:pt idx="0">
                  <c:v>年少人口</c:v>
                </c:pt>
              </c:strCache>
            </c:strRef>
          </c:tx>
          <c:spPr>
            <a:solidFill>
              <a:schemeClr val="accent6">
                <a:lumMod val="60000"/>
                <a:lumOff val="40000"/>
              </a:schemeClr>
            </a:solidFill>
            <a:ln>
              <a:noFill/>
            </a:ln>
            <a:effectLst>
              <a:outerShdw blurRad="50800" dist="38100" dir="2700000" algn="t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推移・推計'!$C$2:$C$13</c:f>
              <c:numCache>
                <c:formatCode>General</c:formatCode>
                <c:ptCount val="12"/>
                <c:pt idx="0">
                  <c:v>15.6554</c:v>
                </c:pt>
                <c:pt idx="1">
                  <c:v>14.428699999999999</c:v>
                </c:pt>
                <c:pt idx="2">
                  <c:v>14.754099999999999</c:v>
                </c:pt>
                <c:pt idx="3">
                  <c:v>14.7707</c:v>
                </c:pt>
                <c:pt idx="4">
                  <c:v>14.074199999999999</c:v>
                </c:pt>
                <c:pt idx="5">
                  <c:v>12.6092</c:v>
                </c:pt>
                <c:pt idx="6">
                  <c:v>10.992000000000001</c:v>
                </c:pt>
                <c:pt idx="7">
                  <c:v>10.048299999999999</c:v>
                </c:pt>
                <c:pt idx="8">
                  <c:v>9.2354000000000003</c:v>
                </c:pt>
                <c:pt idx="9">
                  <c:v>8.5500000000000007</c:v>
                </c:pt>
                <c:pt idx="10">
                  <c:v>8.1205999999999996</c:v>
                </c:pt>
                <c:pt idx="11">
                  <c:v>7.6756000000000002</c:v>
                </c:pt>
              </c:numCache>
            </c:numRef>
          </c:val>
          <c:extLst>
            <c:ext xmlns:c16="http://schemas.microsoft.com/office/drawing/2014/chart" uri="{C3380CC4-5D6E-409C-BE32-E72D297353CC}">
              <c16:uniqueId val="{00000001-40D9-44F4-8CE7-9A0F60B420CC}"/>
            </c:ext>
          </c:extLst>
        </c:ser>
        <c:ser>
          <c:idx val="2"/>
          <c:order val="2"/>
          <c:tx>
            <c:strRef>
              <c:f>'府人口　推移・推計'!$D$1</c:f>
              <c:strCache>
                <c:ptCount val="1"/>
                <c:pt idx="0">
                  <c:v>高齢者人口</c:v>
                </c:pt>
              </c:strCache>
            </c:strRef>
          </c:tx>
          <c:spPr>
            <a:solidFill>
              <a:schemeClr val="accent4">
                <a:lumMod val="50000"/>
              </a:schemeClr>
            </a:solidFill>
            <a:ln>
              <a:noFill/>
            </a:ln>
            <a:effectLst>
              <a:outerShdw blurRad="50800" dist="38100" dir="2700000" algn="t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推移・推計'!$D$2:$D$13</c:f>
              <c:numCache>
                <c:formatCode>General</c:formatCode>
                <c:ptCount val="12"/>
                <c:pt idx="0">
                  <c:v>8.4610000000000003</c:v>
                </c:pt>
                <c:pt idx="1">
                  <c:v>10.6418</c:v>
                </c:pt>
                <c:pt idx="2">
                  <c:v>13.2685</c:v>
                </c:pt>
                <c:pt idx="3">
                  <c:v>16.370100000000001</c:v>
                </c:pt>
                <c:pt idx="4">
                  <c:v>19.600000000000001</c:v>
                </c:pt>
                <c:pt idx="5">
                  <c:v>22.891500000000001</c:v>
                </c:pt>
                <c:pt idx="6">
                  <c:v>24.437000000000001</c:v>
                </c:pt>
                <c:pt idx="7">
                  <c:v>24.360600000000002</c:v>
                </c:pt>
                <c:pt idx="8">
                  <c:v>24.5962</c:v>
                </c:pt>
                <c:pt idx="9">
                  <c:v>25.3277</c:v>
                </c:pt>
                <c:pt idx="10">
                  <c:v>26.592400000000001</c:v>
                </c:pt>
                <c:pt idx="11">
                  <c:v>26.2193</c:v>
                </c:pt>
              </c:numCache>
            </c:numRef>
          </c:val>
          <c:extLst>
            <c:ext xmlns:c16="http://schemas.microsoft.com/office/drawing/2014/chart" uri="{C3380CC4-5D6E-409C-BE32-E72D297353CC}">
              <c16:uniqueId val="{00000002-40D9-44F4-8CE7-9A0F60B420CC}"/>
            </c:ext>
          </c:extLst>
        </c:ser>
        <c:ser>
          <c:idx val="3"/>
          <c:order val="3"/>
          <c:tx>
            <c:strRef>
              <c:f>'府人口　推移・推計'!$E$1</c:f>
              <c:strCache>
                <c:ptCount val="1"/>
                <c:pt idx="0">
                  <c:v>年齢不詳</c:v>
                </c:pt>
              </c:strCache>
            </c:strRef>
          </c:tx>
          <c:spPr>
            <a:solidFill>
              <a:schemeClr val="bg2">
                <a:lumMod val="25000"/>
              </a:schemeClr>
            </a:solidFill>
            <a:ln>
              <a:noFill/>
            </a:ln>
            <a:effectLst>
              <a:outerShdw blurRad="50800" dist="38100" dir="2700000" algn="tl" rotWithShape="0">
                <a:prstClr val="black">
                  <a:alpha val="40000"/>
                </a:prstClr>
              </a:outerShdw>
            </a:effectLst>
          </c:spPr>
          <c:invertIfNegative val="0"/>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推移・推計'!$E$2:$E$13</c:f>
              <c:numCache>
                <c:formatCode>General</c:formatCode>
                <c:ptCount val="12"/>
                <c:pt idx="0">
                  <c:v>0.14299999999999999</c:v>
                </c:pt>
                <c:pt idx="1">
                  <c:v>0.1132</c:v>
                </c:pt>
                <c:pt idx="2">
                  <c:v>0.1777</c:v>
                </c:pt>
                <c:pt idx="3">
                  <c:v>7.1900000000000006E-2</c:v>
                </c:pt>
                <c:pt idx="4">
                  <c:v>0.68489999999999995</c:v>
                </c:pt>
                <c:pt idx="5">
                  <c:v>0.46010000000000001</c:v>
                </c:pt>
                <c:pt idx="6">
                  <c:v>1.1972</c:v>
                </c:pt>
              </c:numCache>
            </c:numRef>
          </c:val>
          <c:extLst>
            <c:ext xmlns:c16="http://schemas.microsoft.com/office/drawing/2014/chart" uri="{C3380CC4-5D6E-409C-BE32-E72D297353CC}">
              <c16:uniqueId val="{00000000-3237-42DE-AF22-93205344359B}"/>
            </c:ext>
          </c:extLst>
        </c:ser>
        <c:dLbls>
          <c:showLegendKey val="0"/>
          <c:showVal val="0"/>
          <c:showCatName val="0"/>
          <c:showSerName val="0"/>
          <c:showPercent val="0"/>
          <c:showBubbleSize val="0"/>
        </c:dLbls>
        <c:gapWidth val="90"/>
        <c:overlap val="100"/>
        <c:axId val="1715601503"/>
        <c:axId val="1715594015"/>
      </c:barChart>
      <c:lineChart>
        <c:grouping val="stacked"/>
        <c:varyColors val="0"/>
        <c:ser>
          <c:idx val="4"/>
          <c:order val="4"/>
          <c:tx>
            <c:strRef>
              <c:f>'府人口　推移・推計'!$F$1</c:f>
              <c:strCache>
                <c:ptCount val="1"/>
                <c:pt idx="0">
                  <c:v>生産年齢人口割合</c:v>
                </c:pt>
              </c:strCache>
            </c:strRef>
          </c:tx>
          <c:spPr>
            <a:ln w="15875" cap="rnd">
              <a:solidFill>
                <a:srgbClr val="FF0000"/>
              </a:solidFill>
              <a:round/>
            </a:ln>
            <a:effectLst/>
          </c:spPr>
          <c:marker>
            <c:symbol val="circle"/>
            <c:size val="5"/>
            <c:spPr>
              <a:solidFill>
                <a:srgbClr val="FF0000"/>
              </a:solidFill>
              <a:ln w="9525">
                <a:solidFill>
                  <a:schemeClr val="accent5"/>
                </a:solidFill>
              </a:ln>
              <a:effectLst/>
            </c:spPr>
          </c:marker>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推移・推計'!$F$2:$F$13</c:f>
              <c:numCache>
                <c:formatCode>General</c:formatCode>
                <c:ptCount val="12"/>
                <c:pt idx="0">
                  <c:v>0.70898730836592205</c:v>
                </c:pt>
                <c:pt idx="1">
                  <c:v>0.70880812719908326</c:v>
                </c:pt>
                <c:pt idx="2">
                  <c:v>0.68817326766612341</c:v>
                </c:pt>
                <c:pt idx="3">
                  <c:v>0.65961899382001832</c:v>
                </c:pt>
                <c:pt idx="4">
                  <c:v>0.62755089873585113</c:v>
                </c:pt>
                <c:pt idx="5">
                  <c:v>0.60304136843917933</c:v>
                </c:pt>
                <c:pt idx="6">
                  <c:v>0.58597247216921844</c:v>
                </c:pt>
                <c:pt idx="7">
                  <c:v>0.595541053131454</c:v>
                </c:pt>
                <c:pt idx="8">
                  <c:v>0.58456364053867871</c:v>
                </c:pt>
                <c:pt idx="9">
                  <c:v>0.56352000948261749</c:v>
                </c:pt>
                <c:pt idx="10">
                  <c:v>0.52945880917686139</c:v>
                </c:pt>
                <c:pt idx="11">
                  <c:v>0.51560099523959924</c:v>
                </c:pt>
              </c:numCache>
            </c:numRef>
          </c:val>
          <c:smooth val="0"/>
          <c:extLst>
            <c:ext xmlns:c16="http://schemas.microsoft.com/office/drawing/2014/chart" uri="{C3380CC4-5D6E-409C-BE32-E72D297353CC}">
              <c16:uniqueId val="{00000001-3237-42DE-AF22-93205344359B}"/>
            </c:ext>
          </c:extLst>
        </c:ser>
        <c:dLbls>
          <c:showLegendKey val="0"/>
          <c:showVal val="0"/>
          <c:showCatName val="0"/>
          <c:showSerName val="0"/>
          <c:showPercent val="0"/>
          <c:showBubbleSize val="0"/>
        </c:dLbls>
        <c:marker val="1"/>
        <c:smooth val="0"/>
        <c:axId val="1348060688"/>
        <c:axId val="1348059856"/>
      </c:lineChart>
      <c:catAx>
        <c:axId val="171560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715594015"/>
        <c:crosses val="autoZero"/>
        <c:auto val="1"/>
        <c:lblAlgn val="ctr"/>
        <c:lblOffset val="100"/>
        <c:noMultiLvlLbl val="0"/>
      </c:catAx>
      <c:valAx>
        <c:axId val="1715594015"/>
        <c:scaling>
          <c:orientation val="minMax"/>
          <c:max val="2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715601503"/>
        <c:crosses val="autoZero"/>
        <c:crossBetween val="between"/>
        <c:majorUnit val="50"/>
      </c:valAx>
      <c:valAx>
        <c:axId val="1348059856"/>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348060688"/>
        <c:crosses val="max"/>
        <c:crossBetween val="between"/>
        <c:majorUnit val="0.2"/>
      </c:valAx>
      <c:catAx>
        <c:axId val="1348060688"/>
        <c:scaling>
          <c:orientation val="minMax"/>
        </c:scaling>
        <c:delete val="1"/>
        <c:axPos val="b"/>
        <c:numFmt formatCode="General" sourceLinked="1"/>
        <c:majorTickMark val="out"/>
        <c:minorTickMark val="none"/>
        <c:tickLblPos val="nextTo"/>
        <c:crossAx val="1348059856"/>
        <c:crosses val="autoZero"/>
        <c:auto val="1"/>
        <c:lblAlgn val="ctr"/>
        <c:lblOffset val="100"/>
        <c:noMultiLvlLbl val="0"/>
      </c:cat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21791829696162"/>
          <c:y val="0.19504583688824506"/>
          <c:w val="0.79993747807704951"/>
          <c:h val="0.67811834945211413"/>
        </c:manualLayout>
      </c:layout>
      <c:barChart>
        <c:barDir val="col"/>
        <c:grouping val="clustered"/>
        <c:varyColors val="0"/>
        <c:ser>
          <c:idx val="0"/>
          <c:order val="0"/>
          <c:tx>
            <c:strRef>
              <c:f>Sheet1!$B$1</c:f>
              <c:strCache>
                <c:ptCount val="1"/>
                <c:pt idx="0">
                  <c:v>列1</c:v>
                </c:pt>
              </c:strCache>
            </c:strRef>
          </c:tx>
          <c:spPr>
            <a:solidFill>
              <a:schemeClr val="accent2"/>
            </a:solidFill>
            <a:ln>
              <a:noFill/>
            </a:ln>
            <a:effectLst>
              <a:outerShdw blurRad="50800" dist="38100" dir="2700000" algn="tl" rotWithShape="0">
                <a:prstClr val="black">
                  <a:alpha val="40000"/>
                </a:prstClr>
              </a:outerShdw>
            </a:effectLst>
          </c:spPr>
          <c:invertIfNegative val="0"/>
          <c:dPt>
            <c:idx val="4"/>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1A4-44F8-82D3-A0141E3280BA}"/>
              </c:ext>
            </c:extLst>
          </c:dPt>
          <c:dPt>
            <c:idx val="5"/>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1A4-44F8-82D3-A0141E3280BA}"/>
              </c:ext>
            </c:extLst>
          </c:dPt>
          <c:dPt>
            <c:idx val="6"/>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1A4-44F8-82D3-A0141E3280BA}"/>
              </c:ext>
            </c:extLst>
          </c:dPt>
          <c:dPt>
            <c:idx val="7"/>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61A4-44F8-82D3-A0141E3280BA}"/>
              </c:ext>
            </c:extLst>
          </c:dPt>
          <c:dLbls>
            <c:dLbl>
              <c:idx val="1"/>
              <c:layout>
                <c:manualLayout>
                  <c:x val="5.9655711388486134E-3"/>
                  <c:y val="-0.1260490568270528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4F5-4B23-B9AC-E49E122C1F84}"/>
                </c:ext>
              </c:extLst>
            </c:dLbl>
            <c:dLbl>
              <c:idx val="2"/>
              <c:layout>
                <c:manualLayout>
                  <c:x val="0"/>
                  <c:y val="-8.7264731649498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4F5-4B23-B9AC-E49E122C1F84}"/>
                </c:ext>
              </c:extLst>
            </c:dLbl>
            <c:dLbl>
              <c:idx val="3"/>
              <c:layout>
                <c:manualLayout>
                  <c:x val="0"/>
                  <c:y val="-6.30245284135264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4F5-4B23-B9AC-E49E122C1F84}"/>
                </c:ext>
              </c:extLst>
            </c:dLbl>
            <c:dLbl>
              <c:idx val="4"/>
              <c:layout>
                <c:manualLayout>
                  <c:x val="2.982785569424334E-2"/>
                  <c:y val="-4.84804064719434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1A4-44F8-82D3-A0141E3280BA}"/>
                </c:ext>
              </c:extLst>
            </c:dLbl>
            <c:dLbl>
              <c:idx val="5"/>
              <c:layout>
                <c:manualLayout>
                  <c:x val="2.6845070124818897E-2"/>
                  <c:y val="-5.81764877663321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1A4-44F8-82D3-A0141E3280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Sheet1!$B$2:$B$8</c:f>
              <c:numCache>
                <c:formatCode>General</c:formatCode>
                <c:ptCount val="7"/>
                <c:pt idx="0">
                  <c:v>371</c:v>
                </c:pt>
                <c:pt idx="1">
                  <c:v>371</c:v>
                </c:pt>
                <c:pt idx="2">
                  <c:v>334</c:v>
                </c:pt>
                <c:pt idx="3">
                  <c:v>287</c:v>
                </c:pt>
                <c:pt idx="4">
                  <c:v>309</c:v>
                </c:pt>
                <c:pt idx="5">
                  <c:v>307</c:v>
                </c:pt>
                <c:pt idx="6">
                  <c:v>316</c:v>
                </c:pt>
              </c:numCache>
            </c:numRef>
          </c:val>
          <c:extLst>
            <c:ext xmlns:c16="http://schemas.microsoft.com/office/drawing/2014/chart" uri="{C3380CC4-5D6E-409C-BE32-E72D297353CC}">
              <c16:uniqueId val="{00000008-61A4-44F8-82D3-A0141E3280BA}"/>
            </c:ext>
          </c:extLst>
        </c:ser>
        <c:dLbls>
          <c:showLegendKey val="0"/>
          <c:showVal val="0"/>
          <c:showCatName val="0"/>
          <c:showSerName val="0"/>
          <c:showPercent val="0"/>
          <c:showBubbleSize val="0"/>
        </c:dLbls>
        <c:gapWidth val="114"/>
        <c:overlap val="-23"/>
        <c:axId val="141755967"/>
        <c:axId val="141750975"/>
      </c:barChart>
      <c:lineChart>
        <c:grouping val="stacked"/>
        <c:varyColors val="0"/>
        <c:ser>
          <c:idx val="1"/>
          <c:order val="1"/>
          <c:tx>
            <c:strRef>
              <c:f>Sheet1!$C$1</c:f>
              <c:strCache>
                <c:ptCount val="1"/>
                <c:pt idx="0">
                  <c:v>列2</c:v>
                </c:pt>
              </c:strCache>
            </c:strRef>
          </c:tx>
          <c:spPr>
            <a:ln w="28575" cap="rnd">
              <a:solidFill>
                <a:srgbClr val="7030A0"/>
              </a:solidFill>
              <a:round/>
            </a:ln>
            <a:effectLst/>
          </c:spPr>
          <c:marker>
            <c:symbol val="circle"/>
            <c:size val="5"/>
            <c:spPr>
              <a:solidFill>
                <a:srgbClr val="7030A0"/>
              </a:solidFill>
              <a:ln w="9525">
                <a:solidFill>
                  <a:schemeClr val="bg1"/>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Sheet1!$C$2:$C$8</c:f>
              <c:numCache>
                <c:formatCode>General</c:formatCode>
                <c:ptCount val="7"/>
                <c:pt idx="0">
                  <c:v>0.22587847799999999</c:v>
                </c:pt>
                <c:pt idx="1">
                  <c:v>0.19640476800000001</c:v>
                </c:pt>
                <c:pt idx="2">
                  <c:v>0.159465301</c:v>
                </c:pt>
                <c:pt idx="3">
                  <c:v>0.15127581000000001</c:v>
                </c:pt>
                <c:pt idx="4">
                  <c:v>0.14928034300000001</c:v>
                </c:pt>
                <c:pt idx="5">
                  <c:v>0.14364591800000001</c:v>
                </c:pt>
                <c:pt idx="6">
                  <c:v>0.108202175</c:v>
                </c:pt>
              </c:numCache>
            </c:numRef>
          </c:val>
          <c:smooth val="0"/>
          <c:extLst>
            <c:ext xmlns:c16="http://schemas.microsoft.com/office/drawing/2014/chart" uri="{C3380CC4-5D6E-409C-BE32-E72D297353CC}">
              <c16:uniqueId val="{00000009-61A4-44F8-82D3-A0141E3280BA}"/>
            </c:ext>
          </c:extLst>
        </c:ser>
        <c:dLbls>
          <c:showLegendKey val="0"/>
          <c:showVal val="0"/>
          <c:showCatName val="0"/>
          <c:showSerName val="0"/>
          <c:showPercent val="0"/>
          <c:showBubbleSize val="0"/>
        </c:dLbls>
        <c:marker val="1"/>
        <c:smooth val="0"/>
        <c:axId val="321550848"/>
        <c:axId val="321556256"/>
      </c:lineChart>
      <c:catAx>
        <c:axId val="14175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0975"/>
        <c:crosses val="autoZero"/>
        <c:auto val="1"/>
        <c:lblAlgn val="ctr"/>
        <c:lblOffset val="100"/>
        <c:noMultiLvlLbl val="0"/>
      </c:catAx>
      <c:valAx>
        <c:axId val="141750975"/>
        <c:scaling>
          <c:orientation val="minMax"/>
          <c:max val="14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5967"/>
        <c:crosses val="autoZero"/>
        <c:crossBetween val="between"/>
        <c:majorUnit val="200"/>
      </c:valAx>
      <c:valAx>
        <c:axId val="321556256"/>
        <c:scaling>
          <c:orientation val="minMax"/>
          <c:max val="0.5"/>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21550848"/>
        <c:crosses val="max"/>
        <c:crossBetween val="between"/>
        <c:majorUnit val="0.1"/>
      </c:valAx>
      <c:catAx>
        <c:axId val="321550848"/>
        <c:scaling>
          <c:orientation val="minMax"/>
        </c:scaling>
        <c:delete val="1"/>
        <c:axPos val="b"/>
        <c:numFmt formatCode="General" sourceLinked="1"/>
        <c:majorTickMark val="out"/>
        <c:minorTickMark val="none"/>
        <c:tickLblPos val="nextTo"/>
        <c:crossAx val="321556256"/>
        <c:crosses val="autoZero"/>
        <c:auto val="1"/>
        <c:lblAlgn val="ctr"/>
        <c:lblOffset val="100"/>
        <c:noMultiLvlLbl val="0"/>
      </c:cat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21791829696162"/>
          <c:y val="0.19504583688824506"/>
          <c:w val="0.79993747807704951"/>
          <c:h val="0.67811834945211413"/>
        </c:manualLayout>
      </c:layout>
      <c:barChart>
        <c:barDir val="col"/>
        <c:grouping val="clustered"/>
        <c:varyColors val="0"/>
        <c:ser>
          <c:idx val="0"/>
          <c:order val="0"/>
          <c:tx>
            <c:strRef>
              <c:f>Sheet1!$B$1</c:f>
              <c:strCache>
                <c:ptCount val="1"/>
                <c:pt idx="0">
                  <c:v>列1</c:v>
                </c:pt>
              </c:strCache>
            </c:strRef>
          </c:tx>
          <c:spPr>
            <a:solidFill>
              <a:schemeClr val="accent6">
                <a:lumMod val="75000"/>
              </a:schemeClr>
            </a:solidFill>
            <a:ln>
              <a:noFill/>
            </a:ln>
            <a:effectLst>
              <a:outerShdw blurRad="50800" dist="38100" dir="2700000" algn="tl" rotWithShape="0">
                <a:prstClr val="black">
                  <a:alpha val="40000"/>
                </a:prstClr>
              </a:outerShdw>
            </a:effectLst>
          </c:spPr>
          <c:invertIfNegative val="0"/>
          <c:dPt>
            <c:idx val="4"/>
            <c:invertIfNegative val="0"/>
            <c:bubble3D val="0"/>
            <c:spPr>
              <a:solidFill>
                <a:schemeClr val="accent6">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0AC-43D3-B568-C9FC856F3E88}"/>
              </c:ext>
            </c:extLst>
          </c:dPt>
          <c:dPt>
            <c:idx val="5"/>
            <c:invertIfNegative val="0"/>
            <c:bubble3D val="0"/>
            <c:spPr>
              <a:solidFill>
                <a:schemeClr val="accent6">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0AC-43D3-B568-C9FC856F3E88}"/>
              </c:ext>
            </c:extLst>
          </c:dPt>
          <c:dPt>
            <c:idx val="6"/>
            <c:invertIfNegative val="0"/>
            <c:bubble3D val="0"/>
            <c:spPr>
              <a:solidFill>
                <a:schemeClr val="accent6">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0AC-43D3-B568-C9FC856F3E88}"/>
              </c:ext>
            </c:extLst>
          </c:dPt>
          <c:dPt>
            <c:idx val="7"/>
            <c:invertIfNegative val="0"/>
            <c:bubble3D val="0"/>
            <c:spPr>
              <a:solidFill>
                <a:schemeClr val="accent6">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D0AC-43D3-B568-C9FC856F3E88}"/>
              </c:ext>
            </c:extLst>
          </c:dPt>
          <c:dLbls>
            <c:dLbl>
              <c:idx val="0"/>
              <c:layout>
                <c:manualLayout>
                  <c:x val="0"/>
                  <c:y val="-4.84804064719434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DF3-40EE-AE60-DAF5CE817323}"/>
                </c:ext>
              </c:extLst>
            </c:dLbl>
            <c:dLbl>
              <c:idx val="1"/>
              <c:layout>
                <c:manualLayout>
                  <c:x val="-2.982785569424334E-3"/>
                  <c:y val="-5.33284471191377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EDF3-40EE-AE60-DAF5CE817323}"/>
                </c:ext>
              </c:extLst>
            </c:dLbl>
            <c:dLbl>
              <c:idx val="2"/>
              <c:layout>
                <c:manualLayout>
                  <c:x val="2.9827855694242794E-3"/>
                  <c:y val="-2.90882438831660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DF3-40EE-AE60-DAF5CE817323}"/>
                </c:ext>
              </c:extLst>
            </c:dLbl>
            <c:dLbl>
              <c:idx val="3"/>
              <c:layout>
                <c:manualLayout>
                  <c:x val="0"/>
                  <c:y val="-4.3632365824748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DF3-40EE-AE60-DAF5CE817323}"/>
                </c:ext>
              </c:extLst>
            </c:dLbl>
            <c:dLbl>
              <c:idx val="4"/>
              <c:layout>
                <c:manualLayout>
                  <c:x val="1.1931142277697336E-2"/>
                  <c:y val="-4.3632365824749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0AC-43D3-B568-C9FC856F3E88}"/>
                </c:ext>
              </c:extLst>
            </c:dLbl>
            <c:dLbl>
              <c:idx val="5"/>
              <c:layout>
                <c:manualLayout>
                  <c:x val="-1.093675407890617E-16"/>
                  <c:y val="-4.84804064719433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0AC-43D3-B568-C9FC856F3E88}"/>
                </c:ext>
              </c:extLst>
            </c:dLbl>
            <c:dLbl>
              <c:idx val="6"/>
              <c:layout>
                <c:manualLayout>
                  <c:x val="2.9827855694242247E-3"/>
                  <c:y val="-6.30245284135265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0AC-43D3-B568-C9FC856F3E8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Sheet1!$B$2:$B$8</c:f>
              <c:numCache>
                <c:formatCode>General</c:formatCode>
                <c:ptCount val="7"/>
                <c:pt idx="0">
                  <c:v>413</c:v>
                </c:pt>
                <c:pt idx="1">
                  <c:v>417</c:v>
                </c:pt>
                <c:pt idx="2">
                  <c:v>388</c:v>
                </c:pt>
                <c:pt idx="3">
                  <c:v>335</c:v>
                </c:pt>
                <c:pt idx="4">
                  <c:v>404</c:v>
                </c:pt>
                <c:pt idx="5">
                  <c:v>422</c:v>
                </c:pt>
                <c:pt idx="6">
                  <c:v>447</c:v>
                </c:pt>
              </c:numCache>
            </c:numRef>
          </c:val>
          <c:extLst>
            <c:ext xmlns:c16="http://schemas.microsoft.com/office/drawing/2014/chart" uri="{C3380CC4-5D6E-409C-BE32-E72D297353CC}">
              <c16:uniqueId val="{00000008-D0AC-43D3-B568-C9FC856F3E88}"/>
            </c:ext>
          </c:extLst>
        </c:ser>
        <c:dLbls>
          <c:showLegendKey val="0"/>
          <c:showVal val="0"/>
          <c:showCatName val="0"/>
          <c:showSerName val="0"/>
          <c:showPercent val="0"/>
          <c:showBubbleSize val="0"/>
        </c:dLbls>
        <c:gapWidth val="114"/>
        <c:overlap val="-23"/>
        <c:axId val="141755967"/>
        <c:axId val="141750975"/>
      </c:barChart>
      <c:lineChart>
        <c:grouping val="stacked"/>
        <c:varyColors val="0"/>
        <c:ser>
          <c:idx val="1"/>
          <c:order val="1"/>
          <c:tx>
            <c:strRef>
              <c:f>Sheet1!$C$1</c:f>
              <c:strCache>
                <c:ptCount val="1"/>
                <c:pt idx="0">
                  <c:v>列2</c:v>
                </c:pt>
              </c:strCache>
            </c:strRef>
          </c:tx>
          <c:spPr>
            <a:ln w="28575" cap="rnd">
              <a:solidFill>
                <a:srgbClr val="7030A0"/>
              </a:solidFill>
              <a:round/>
            </a:ln>
            <a:effectLst/>
          </c:spPr>
          <c:marker>
            <c:symbol val="circle"/>
            <c:size val="5"/>
            <c:spPr>
              <a:solidFill>
                <a:srgbClr val="7030A0"/>
              </a:solidFill>
              <a:ln w="9525">
                <a:solidFill>
                  <a:schemeClr val="bg1"/>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Sheet1!$C$2:$C$8</c:f>
              <c:numCache>
                <c:formatCode>General</c:formatCode>
                <c:ptCount val="7"/>
                <c:pt idx="0">
                  <c:v>0.176254892</c:v>
                </c:pt>
                <c:pt idx="1">
                  <c:v>0.12519427699999999</c:v>
                </c:pt>
                <c:pt idx="2">
                  <c:v>0.126233866</c:v>
                </c:pt>
                <c:pt idx="3">
                  <c:v>0.117298243</c:v>
                </c:pt>
                <c:pt idx="4">
                  <c:v>0.119813354</c:v>
                </c:pt>
                <c:pt idx="5">
                  <c:v>0.119529095</c:v>
                </c:pt>
                <c:pt idx="6">
                  <c:v>9.5214313999999994E-2</c:v>
                </c:pt>
              </c:numCache>
            </c:numRef>
          </c:val>
          <c:smooth val="0"/>
          <c:extLst>
            <c:ext xmlns:c16="http://schemas.microsoft.com/office/drawing/2014/chart" uri="{C3380CC4-5D6E-409C-BE32-E72D297353CC}">
              <c16:uniqueId val="{00000009-D0AC-43D3-B568-C9FC856F3E88}"/>
            </c:ext>
          </c:extLst>
        </c:ser>
        <c:dLbls>
          <c:showLegendKey val="0"/>
          <c:showVal val="0"/>
          <c:showCatName val="0"/>
          <c:showSerName val="0"/>
          <c:showPercent val="0"/>
          <c:showBubbleSize val="0"/>
        </c:dLbls>
        <c:marker val="1"/>
        <c:smooth val="0"/>
        <c:axId val="321550848"/>
        <c:axId val="321556256"/>
      </c:lineChart>
      <c:catAx>
        <c:axId val="14175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0975"/>
        <c:crosses val="autoZero"/>
        <c:auto val="1"/>
        <c:lblAlgn val="ctr"/>
        <c:lblOffset val="100"/>
        <c:noMultiLvlLbl val="0"/>
      </c:catAx>
      <c:valAx>
        <c:axId val="141750975"/>
        <c:scaling>
          <c:orientation val="minMax"/>
          <c:max val="14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5967"/>
        <c:crosses val="autoZero"/>
        <c:crossBetween val="between"/>
        <c:majorUnit val="200"/>
      </c:valAx>
      <c:valAx>
        <c:axId val="321556256"/>
        <c:scaling>
          <c:orientation val="minMax"/>
          <c:max val="0.5"/>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21550848"/>
        <c:crosses val="max"/>
        <c:crossBetween val="between"/>
        <c:majorUnit val="0.1"/>
      </c:valAx>
      <c:catAx>
        <c:axId val="321550848"/>
        <c:scaling>
          <c:orientation val="minMax"/>
        </c:scaling>
        <c:delete val="1"/>
        <c:axPos val="b"/>
        <c:numFmt formatCode="General" sourceLinked="1"/>
        <c:majorTickMark val="out"/>
        <c:minorTickMark val="none"/>
        <c:tickLblPos val="nextTo"/>
        <c:crossAx val="321556256"/>
        <c:crosses val="autoZero"/>
        <c:auto val="1"/>
        <c:lblAlgn val="ctr"/>
        <c:lblOffset val="100"/>
        <c:noMultiLvlLbl val="0"/>
      </c:cat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13093489189751"/>
          <c:y val="0.19504583688824506"/>
          <c:w val="0.79993747807704951"/>
          <c:h val="0.67811834945211413"/>
        </c:manualLayout>
      </c:layout>
      <c:barChart>
        <c:barDir val="col"/>
        <c:grouping val="clustered"/>
        <c:varyColors val="0"/>
        <c:ser>
          <c:idx val="0"/>
          <c:order val="0"/>
          <c:tx>
            <c:strRef>
              <c:f>Sheet1!$B$1</c:f>
              <c:strCache>
                <c:ptCount val="1"/>
                <c:pt idx="0">
                  <c:v>列1</c:v>
                </c:pt>
              </c:strCache>
            </c:strRef>
          </c:tx>
          <c:spPr>
            <a:solidFill>
              <a:schemeClr val="accent1">
                <a:lumMod val="75000"/>
              </a:schemeClr>
            </a:solidFill>
            <a:ln>
              <a:noFill/>
            </a:ln>
            <a:effectLst>
              <a:outerShdw blurRad="50800" dist="38100" dir="2700000" algn="tl" rotWithShape="0">
                <a:prstClr val="black">
                  <a:alpha val="40000"/>
                </a:prstClr>
              </a:outerShdw>
            </a:effectLst>
          </c:spPr>
          <c:invertIfNegative val="0"/>
          <c:dPt>
            <c:idx val="4"/>
            <c:invertIfNegative val="0"/>
            <c:bubble3D val="0"/>
            <c:spPr>
              <a:solidFill>
                <a:schemeClr val="accent1">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585-47D9-A80E-F2815771733E}"/>
              </c:ext>
            </c:extLst>
          </c:dPt>
          <c:dPt>
            <c:idx val="5"/>
            <c:invertIfNegative val="0"/>
            <c:bubble3D val="0"/>
            <c:spPr>
              <a:solidFill>
                <a:schemeClr val="accent1">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585-47D9-A80E-F2815771733E}"/>
              </c:ext>
            </c:extLst>
          </c:dPt>
          <c:dPt>
            <c:idx val="6"/>
            <c:invertIfNegative val="0"/>
            <c:bubble3D val="0"/>
            <c:spPr>
              <a:solidFill>
                <a:schemeClr val="accent1">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585-47D9-A80E-F2815771733E}"/>
              </c:ext>
            </c:extLst>
          </c:dPt>
          <c:dPt>
            <c:idx val="7"/>
            <c:invertIfNegative val="0"/>
            <c:bubble3D val="0"/>
            <c:spPr>
              <a:solidFill>
                <a:schemeClr val="accent1">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6585-47D9-A80E-F2815771733E}"/>
              </c:ext>
            </c:extLst>
          </c:dPt>
          <c:dLbls>
            <c:dLbl>
              <c:idx val="1"/>
              <c:layout>
                <c:manualLayout>
                  <c:x val="-5.4683770394530848E-17"/>
                  <c:y val="-1.93921625887773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D25-48F1-B7E7-3C6A80D2D011}"/>
                </c:ext>
              </c:extLst>
            </c:dLbl>
            <c:dLbl>
              <c:idx val="2"/>
              <c:layout>
                <c:manualLayout>
                  <c:x val="0"/>
                  <c:y val="2.42402032359716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D25-48F1-B7E7-3C6A80D2D011}"/>
                </c:ext>
              </c:extLst>
            </c:dLbl>
            <c:dLbl>
              <c:idx val="4"/>
              <c:layout>
                <c:manualLayout>
                  <c:x val="0"/>
                  <c:y val="-7.27206097079151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585-47D9-A80E-F2815771733E}"/>
                </c:ext>
              </c:extLst>
            </c:dLbl>
            <c:dLbl>
              <c:idx val="5"/>
              <c:layout>
                <c:manualLayout>
                  <c:x val="-1.1931142277697336E-2"/>
                  <c:y val="-3.87843251775547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585-47D9-A80E-F2815771733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Sheet1!$B$2:$B$8</c:f>
              <c:numCache>
                <c:formatCode>General</c:formatCode>
                <c:ptCount val="7"/>
                <c:pt idx="0">
                  <c:v>1338</c:v>
                </c:pt>
                <c:pt idx="1">
                  <c:v>1251</c:v>
                </c:pt>
                <c:pt idx="2">
                  <c:v>1124</c:v>
                </c:pt>
                <c:pt idx="3">
                  <c:v>1010</c:v>
                </c:pt>
                <c:pt idx="4">
                  <c:v>1122</c:v>
                </c:pt>
                <c:pt idx="5">
                  <c:v>1175</c:v>
                </c:pt>
                <c:pt idx="6">
                  <c:v>1265</c:v>
                </c:pt>
              </c:numCache>
            </c:numRef>
          </c:val>
          <c:extLst>
            <c:ext xmlns:c16="http://schemas.microsoft.com/office/drawing/2014/chart" uri="{C3380CC4-5D6E-409C-BE32-E72D297353CC}">
              <c16:uniqueId val="{00000008-6585-47D9-A80E-F2815771733E}"/>
            </c:ext>
          </c:extLst>
        </c:ser>
        <c:dLbls>
          <c:showLegendKey val="0"/>
          <c:showVal val="0"/>
          <c:showCatName val="0"/>
          <c:showSerName val="0"/>
          <c:showPercent val="0"/>
          <c:showBubbleSize val="0"/>
        </c:dLbls>
        <c:gapWidth val="114"/>
        <c:overlap val="-23"/>
        <c:axId val="141755967"/>
        <c:axId val="141750975"/>
      </c:barChart>
      <c:lineChart>
        <c:grouping val="stacked"/>
        <c:varyColors val="0"/>
        <c:ser>
          <c:idx val="1"/>
          <c:order val="1"/>
          <c:tx>
            <c:strRef>
              <c:f>Sheet1!$C$1</c:f>
              <c:strCache>
                <c:ptCount val="1"/>
                <c:pt idx="0">
                  <c:v>列2</c:v>
                </c:pt>
              </c:strCache>
            </c:strRef>
          </c:tx>
          <c:spPr>
            <a:ln w="28575" cap="rnd">
              <a:solidFill>
                <a:srgbClr val="7030A0"/>
              </a:solidFill>
              <a:round/>
            </a:ln>
            <a:effectLst/>
          </c:spPr>
          <c:marker>
            <c:symbol val="circle"/>
            <c:size val="5"/>
            <c:spPr>
              <a:solidFill>
                <a:srgbClr val="7030A0"/>
              </a:solidFill>
              <a:ln w="9525">
                <a:solidFill>
                  <a:schemeClr val="bg1"/>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Sheet1!$C$2:$C$8</c:f>
              <c:numCache>
                <c:formatCode>General</c:formatCode>
                <c:ptCount val="7"/>
                <c:pt idx="0">
                  <c:v>0.285311278</c:v>
                </c:pt>
                <c:pt idx="1">
                  <c:v>0.22131382799999999</c:v>
                </c:pt>
                <c:pt idx="2">
                  <c:v>0.2109018</c:v>
                </c:pt>
                <c:pt idx="3">
                  <c:v>0.19854638299999999</c:v>
                </c:pt>
                <c:pt idx="4">
                  <c:v>0.20093508099999999</c:v>
                </c:pt>
                <c:pt idx="5">
                  <c:v>0.18902751000000001</c:v>
                </c:pt>
                <c:pt idx="6">
                  <c:v>0.13892231199999999</c:v>
                </c:pt>
              </c:numCache>
            </c:numRef>
          </c:val>
          <c:smooth val="0"/>
          <c:extLst>
            <c:ext xmlns:c16="http://schemas.microsoft.com/office/drawing/2014/chart" uri="{C3380CC4-5D6E-409C-BE32-E72D297353CC}">
              <c16:uniqueId val="{00000009-6585-47D9-A80E-F2815771733E}"/>
            </c:ext>
          </c:extLst>
        </c:ser>
        <c:ser>
          <c:idx val="2"/>
          <c:order val="2"/>
          <c:tx>
            <c:strRef>
              <c:f>Sheet1!$D$1</c:f>
              <c:strCache>
                <c:ptCount val="1"/>
                <c:pt idx="0">
                  <c:v>列3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Sheet1!$D$2:$D$8</c:f>
              <c:numCache>
                <c:formatCode>General</c:formatCode>
                <c:ptCount val="7"/>
                <c:pt idx="0">
                  <c:v>1338</c:v>
                </c:pt>
                <c:pt idx="1">
                  <c:v>1251</c:v>
                </c:pt>
                <c:pt idx="2">
                  <c:v>1124</c:v>
                </c:pt>
                <c:pt idx="3">
                  <c:v>1010</c:v>
                </c:pt>
                <c:pt idx="4">
                  <c:v>1122</c:v>
                </c:pt>
                <c:pt idx="5">
                  <c:v>1175</c:v>
                </c:pt>
                <c:pt idx="6">
                  <c:v>1265</c:v>
                </c:pt>
              </c:numCache>
            </c:numRef>
          </c:val>
          <c:smooth val="0"/>
          <c:extLst>
            <c:ext xmlns:c16="http://schemas.microsoft.com/office/drawing/2014/chart" uri="{C3380CC4-5D6E-409C-BE32-E72D297353CC}">
              <c16:uniqueId val="{0000000A-6585-47D9-A80E-F2815771733E}"/>
            </c:ext>
          </c:extLst>
        </c:ser>
        <c:ser>
          <c:idx val="3"/>
          <c:order val="3"/>
          <c:tx>
            <c:strRef>
              <c:f>Sheet1!$E$1</c:f>
              <c:strCache>
                <c:ptCount val="1"/>
                <c:pt idx="0">
                  <c:v>列4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Sheet1!$E$2:$E$8</c:f>
              <c:numCache>
                <c:formatCode>General</c:formatCode>
                <c:ptCount val="7"/>
              </c:numCache>
            </c:numRef>
          </c:val>
          <c:smooth val="0"/>
          <c:extLst>
            <c:ext xmlns:c16="http://schemas.microsoft.com/office/drawing/2014/chart" uri="{C3380CC4-5D6E-409C-BE32-E72D297353CC}">
              <c16:uniqueId val="{0000000B-6585-47D9-A80E-F2815771733E}"/>
            </c:ext>
          </c:extLst>
        </c:ser>
        <c:ser>
          <c:idx val="4"/>
          <c:order val="4"/>
          <c:tx>
            <c:strRef>
              <c:f>Sheet1!$F$1</c:f>
              <c:strCache>
                <c:ptCount val="1"/>
                <c:pt idx="0">
                  <c:v>列5</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Sheet1!$F$2:$F$8</c:f>
              <c:numCache>
                <c:formatCode>General</c:formatCode>
                <c:ptCount val="7"/>
                <c:pt idx="0">
                  <c:v>133808517</c:v>
                </c:pt>
                <c:pt idx="1">
                  <c:v>125090254</c:v>
                </c:pt>
                <c:pt idx="2">
                  <c:v>112403358</c:v>
                </c:pt>
                <c:pt idx="3">
                  <c:v>101026052</c:v>
                </c:pt>
                <c:pt idx="4">
                  <c:v>112186843</c:v>
                </c:pt>
                <c:pt idx="5">
                  <c:v>117490157</c:v>
                </c:pt>
                <c:pt idx="6">
                  <c:v>126503673</c:v>
                </c:pt>
              </c:numCache>
            </c:numRef>
          </c:val>
          <c:smooth val="0"/>
          <c:extLst>
            <c:ext xmlns:c16="http://schemas.microsoft.com/office/drawing/2014/chart" uri="{C3380CC4-5D6E-409C-BE32-E72D297353CC}">
              <c16:uniqueId val="{0000000C-6585-47D9-A80E-F2815771733E}"/>
            </c:ext>
          </c:extLst>
        </c:ser>
        <c:dLbls>
          <c:showLegendKey val="0"/>
          <c:showVal val="0"/>
          <c:showCatName val="0"/>
          <c:showSerName val="0"/>
          <c:showPercent val="0"/>
          <c:showBubbleSize val="0"/>
        </c:dLbls>
        <c:marker val="1"/>
        <c:smooth val="0"/>
        <c:axId val="321550848"/>
        <c:axId val="321556256"/>
      </c:lineChart>
      <c:catAx>
        <c:axId val="14175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0975"/>
        <c:crosses val="autoZero"/>
        <c:auto val="1"/>
        <c:lblAlgn val="ctr"/>
        <c:lblOffset val="100"/>
        <c:noMultiLvlLbl val="0"/>
      </c:catAx>
      <c:valAx>
        <c:axId val="141750975"/>
        <c:scaling>
          <c:orientation val="minMax"/>
          <c:max val="14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5967"/>
        <c:crosses val="autoZero"/>
        <c:crossBetween val="between"/>
        <c:majorUnit val="200"/>
      </c:valAx>
      <c:valAx>
        <c:axId val="321556256"/>
        <c:scaling>
          <c:orientation val="minMax"/>
          <c:max val="0.70000000000000007"/>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21550848"/>
        <c:crosses val="max"/>
        <c:crossBetween val="between"/>
        <c:majorUnit val="0.1"/>
      </c:valAx>
      <c:catAx>
        <c:axId val="321550848"/>
        <c:scaling>
          <c:orientation val="minMax"/>
        </c:scaling>
        <c:delete val="1"/>
        <c:axPos val="b"/>
        <c:numFmt formatCode="General" sourceLinked="1"/>
        <c:majorTickMark val="out"/>
        <c:minorTickMark val="none"/>
        <c:tickLblPos val="nextTo"/>
        <c:crossAx val="321556256"/>
        <c:crosses val="autoZero"/>
        <c:auto val="1"/>
        <c:lblAlgn val="ctr"/>
        <c:lblOffset val="100"/>
        <c:noMultiLvlLbl val="0"/>
      </c:cat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21791829696162"/>
          <c:y val="0.19504583688824506"/>
          <c:w val="0.79993747807704951"/>
          <c:h val="0.67811834945211413"/>
        </c:manualLayout>
      </c:layout>
      <c:barChart>
        <c:barDir val="col"/>
        <c:grouping val="clustered"/>
        <c:varyColors val="0"/>
        <c:ser>
          <c:idx val="0"/>
          <c:order val="0"/>
          <c:tx>
            <c:strRef>
              <c:f>Sheet1!$B$1</c:f>
              <c:strCache>
                <c:ptCount val="1"/>
                <c:pt idx="0">
                  <c:v>列1</c:v>
                </c:pt>
              </c:strCache>
            </c:strRef>
          </c:tx>
          <c:spPr>
            <a:solidFill>
              <a:schemeClr val="accent4"/>
            </a:solidFill>
            <a:ln>
              <a:noFill/>
            </a:ln>
            <a:effectLst>
              <a:outerShdw blurRad="50800" dist="38100" dir="2700000" algn="tl" rotWithShape="0">
                <a:prstClr val="black">
                  <a:alpha val="40000"/>
                </a:prstClr>
              </a:outerShdw>
            </a:effectLst>
          </c:spPr>
          <c:invertIfNegative val="0"/>
          <c:dPt>
            <c:idx val="4"/>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59D-4369-B5C2-098A2B5402F8}"/>
              </c:ext>
            </c:extLst>
          </c:dPt>
          <c:dPt>
            <c:idx val="5"/>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59D-4369-B5C2-098A2B5402F8}"/>
              </c:ext>
            </c:extLst>
          </c:dPt>
          <c:dPt>
            <c:idx val="6"/>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959D-4369-B5C2-098A2B5402F8}"/>
              </c:ext>
            </c:extLst>
          </c:dPt>
          <c:dPt>
            <c:idx val="7"/>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959D-4369-B5C2-098A2B5402F8}"/>
              </c:ext>
            </c:extLst>
          </c:dPt>
          <c:dLbls>
            <c:dLbl>
              <c:idx val="1"/>
              <c:layout>
                <c:manualLayout>
                  <c:x val="-5.9655711388486958E-3"/>
                  <c:y val="-9.696081294388678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131-4BBE-8114-C1B27DB4E442}"/>
                </c:ext>
              </c:extLst>
            </c:dLbl>
            <c:dLbl>
              <c:idx val="2"/>
              <c:layout>
                <c:manualLayout>
                  <c:x val="-8.9483567082730576E-3"/>
                  <c:y val="-7.75686503551094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131-4BBE-8114-C1B27DB4E442}"/>
                </c:ext>
              </c:extLst>
            </c:dLbl>
            <c:dLbl>
              <c:idx val="4"/>
              <c:layout>
                <c:manualLayout>
                  <c:x val="-1.1931142277697336E-2"/>
                  <c:y val="-6.78725690607207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59D-4369-B5C2-098A2B5402F8}"/>
                </c:ext>
              </c:extLst>
            </c:dLbl>
            <c:dLbl>
              <c:idx val="5"/>
              <c:layout>
                <c:manualLayout>
                  <c:x val="-2.982785569424334E-3"/>
                  <c:y val="-5.332844711913777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59D-4369-B5C2-098A2B5402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Sheet1!$B$2:$B$8</c:f>
              <c:numCache>
                <c:formatCode>General</c:formatCode>
                <c:ptCount val="7"/>
                <c:pt idx="0">
                  <c:v>1152</c:v>
                </c:pt>
                <c:pt idx="1">
                  <c:v>1129</c:v>
                </c:pt>
                <c:pt idx="2">
                  <c:v>993</c:v>
                </c:pt>
                <c:pt idx="3">
                  <c:v>842</c:v>
                </c:pt>
                <c:pt idx="4">
                  <c:v>958</c:v>
                </c:pt>
                <c:pt idx="5">
                  <c:v>987</c:v>
                </c:pt>
                <c:pt idx="6">
                  <c:v>1054</c:v>
                </c:pt>
              </c:numCache>
            </c:numRef>
          </c:val>
          <c:extLst>
            <c:ext xmlns:c16="http://schemas.microsoft.com/office/drawing/2014/chart" uri="{C3380CC4-5D6E-409C-BE32-E72D297353CC}">
              <c16:uniqueId val="{00000008-959D-4369-B5C2-098A2B5402F8}"/>
            </c:ext>
          </c:extLst>
        </c:ser>
        <c:dLbls>
          <c:showLegendKey val="0"/>
          <c:showVal val="0"/>
          <c:showCatName val="0"/>
          <c:showSerName val="0"/>
          <c:showPercent val="0"/>
          <c:showBubbleSize val="0"/>
        </c:dLbls>
        <c:gapWidth val="114"/>
        <c:overlap val="-23"/>
        <c:axId val="141755967"/>
        <c:axId val="141750975"/>
      </c:barChart>
      <c:lineChart>
        <c:grouping val="stacked"/>
        <c:varyColors val="0"/>
        <c:ser>
          <c:idx val="1"/>
          <c:order val="1"/>
          <c:tx>
            <c:strRef>
              <c:f>Sheet1!$C$1</c:f>
              <c:strCache>
                <c:ptCount val="1"/>
                <c:pt idx="0">
                  <c:v>列2</c:v>
                </c:pt>
              </c:strCache>
            </c:strRef>
          </c:tx>
          <c:spPr>
            <a:ln w="28575" cap="rnd">
              <a:solidFill>
                <a:srgbClr val="7030A0"/>
              </a:solidFill>
              <a:round/>
            </a:ln>
            <a:effectLst/>
          </c:spPr>
          <c:marker>
            <c:symbol val="circle"/>
            <c:size val="5"/>
            <c:spPr>
              <a:solidFill>
                <a:srgbClr val="7030A0"/>
              </a:solidFill>
              <a:ln w="9525">
                <a:solidFill>
                  <a:schemeClr val="bg1"/>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Sheet1!$C$2:$C$8</c:f>
              <c:numCache>
                <c:formatCode>General</c:formatCode>
                <c:ptCount val="7"/>
                <c:pt idx="0">
                  <c:v>0.21776237500000001</c:v>
                </c:pt>
                <c:pt idx="1">
                  <c:v>0.18269629000000001</c:v>
                </c:pt>
                <c:pt idx="2">
                  <c:v>0.159501913</c:v>
                </c:pt>
                <c:pt idx="3">
                  <c:v>0.134074679</c:v>
                </c:pt>
                <c:pt idx="4">
                  <c:v>0.14014617400000001</c:v>
                </c:pt>
                <c:pt idx="5">
                  <c:v>0.12961325000000001</c:v>
                </c:pt>
                <c:pt idx="6">
                  <c:v>0.10292488900000001</c:v>
                </c:pt>
              </c:numCache>
            </c:numRef>
          </c:val>
          <c:smooth val="0"/>
          <c:extLst>
            <c:ext xmlns:c16="http://schemas.microsoft.com/office/drawing/2014/chart" uri="{C3380CC4-5D6E-409C-BE32-E72D297353CC}">
              <c16:uniqueId val="{00000009-959D-4369-B5C2-098A2B5402F8}"/>
            </c:ext>
          </c:extLst>
        </c:ser>
        <c:ser>
          <c:idx val="2"/>
          <c:order val="2"/>
          <c:tx>
            <c:strRef>
              <c:f>Sheet1!$D$1</c:f>
              <c:strCache>
                <c:ptCount val="1"/>
                <c:pt idx="0">
                  <c:v>列3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Sheet1!$D$2:$D$8</c:f>
              <c:numCache>
                <c:formatCode>General</c:formatCode>
                <c:ptCount val="7"/>
                <c:pt idx="0">
                  <c:v>1338</c:v>
                </c:pt>
                <c:pt idx="1">
                  <c:v>1251</c:v>
                </c:pt>
                <c:pt idx="2">
                  <c:v>1124</c:v>
                </c:pt>
                <c:pt idx="3">
                  <c:v>1010</c:v>
                </c:pt>
                <c:pt idx="4">
                  <c:v>1122</c:v>
                </c:pt>
                <c:pt idx="5">
                  <c:v>1175</c:v>
                </c:pt>
                <c:pt idx="6">
                  <c:v>1265</c:v>
                </c:pt>
              </c:numCache>
            </c:numRef>
          </c:val>
          <c:smooth val="0"/>
          <c:extLst>
            <c:ext xmlns:c16="http://schemas.microsoft.com/office/drawing/2014/chart" uri="{C3380CC4-5D6E-409C-BE32-E72D297353CC}">
              <c16:uniqueId val="{0000000A-959D-4369-B5C2-098A2B5402F8}"/>
            </c:ext>
          </c:extLst>
        </c:ser>
        <c:ser>
          <c:idx val="3"/>
          <c:order val="3"/>
          <c:tx>
            <c:strRef>
              <c:f>Sheet1!$E$1</c:f>
              <c:strCache>
                <c:ptCount val="1"/>
                <c:pt idx="0">
                  <c:v>列4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Sheet1!$E$2:$E$8</c:f>
              <c:numCache>
                <c:formatCode>General</c:formatCode>
                <c:ptCount val="7"/>
              </c:numCache>
            </c:numRef>
          </c:val>
          <c:smooth val="0"/>
          <c:extLst>
            <c:ext xmlns:c16="http://schemas.microsoft.com/office/drawing/2014/chart" uri="{C3380CC4-5D6E-409C-BE32-E72D297353CC}">
              <c16:uniqueId val="{0000000B-959D-4369-B5C2-098A2B5402F8}"/>
            </c:ext>
          </c:extLst>
        </c:ser>
        <c:ser>
          <c:idx val="4"/>
          <c:order val="4"/>
          <c:tx>
            <c:strRef>
              <c:f>Sheet1!$F$1</c:f>
              <c:strCache>
                <c:ptCount val="1"/>
                <c:pt idx="0">
                  <c:v>列5</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Sheet1!$F$2:$F$8</c:f>
              <c:numCache>
                <c:formatCode>General</c:formatCode>
                <c:ptCount val="7"/>
                <c:pt idx="0">
                  <c:v>133808517</c:v>
                </c:pt>
                <c:pt idx="1">
                  <c:v>125090254</c:v>
                </c:pt>
                <c:pt idx="2">
                  <c:v>112403358</c:v>
                </c:pt>
                <c:pt idx="3">
                  <c:v>101026052</c:v>
                </c:pt>
                <c:pt idx="4">
                  <c:v>112186843</c:v>
                </c:pt>
                <c:pt idx="5">
                  <c:v>117490157</c:v>
                </c:pt>
                <c:pt idx="6">
                  <c:v>126503673</c:v>
                </c:pt>
              </c:numCache>
            </c:numRef>
          </c:val>
          <c:smooth val="0"/>
          <c:extLst>
            <c:ext xmlns:c16="http://schemas.microsoft.com/office/drawing/2014/chart" uri="{C3380CC4-5D6E-409C-BE32-E72D297353CC}">
              <c16:uniqueId val="{0000000C-959D-4369-B5C2-098A2B5402F8}"/>
            </c:ext>
          </c:extLst>
        </c:ser>
        <c:dLbls>
          <c:showLegendKey val="0"/>
          <c:showVal val="0"/>
          <c:showCatName val="0"/>
          <c:showSerName val="0"/>
          <c:showPercent val="0"/>
          <c:showBubbleSize val="0"/>
        </c:dLbls>
        <c:marker val="1"/>
        <c:smooth val="0"/>
        <c:axId val="321550848"/>
        <c:axId val="321556256"/>
      </c:lineChart>
      <c:catAx>
        <c:axId val="14175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0975"/>
        <c:crosses val="autoZero"/>
        <c:auto val="1"/>
        <c:lblAlgn val="ctr"/>
        <c:lblOffset val="100"/>
        <c:noMultiLvlLbl val="0"/>
      </c:catAx>
      <c:valAx>
        <c:axId val="141750975"/>
        <c:scaling>
          <c:orientation val="minMax"/>
          <c:max val="14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5967"/>
        <c:crosses val="autoZero"/>
        <c:crossBetween val="between"/>
        <c:majorUnit val="200"/>
      </c:valAx>
      <c:valAx>
        <c:axId val="321556256"/>
        <c:scaling>
          <c:orientation val="minMax"/>
          <c:max val="0.70000000000000007"/>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21550848"/>
        <c:crosses val="max"/>
        <c:crossBetween val="between"/>
        <c:majorUnit val="0.1"/>
      </c:valAx>
      <c:catAx>
        <c:axId val="321550848"/>
        <c:scaling>
          <c:orientation val="minMax"/>
        </c:scaling>
        <c:delete val="1"/>
        <c:axPos val="b"/>
        <c:numFmt formatCode="General" sourceLinked="1"/>
        <c:majorTickMark val="out"/>
        <c:minorTickMark val="none"/>
        <c:tickLblPos val="nextTo"/>
        <c:crossAx val="321556256"/>
        <c:crosses val="autoZero"/>
        <c:auto val="1"/>
        <c:lblAlgn val="ctr"/>
        <c:lblOffset val="100"/>
        <c:noMultiLvlLbl val="0"/>
      </c:cat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1197" kern="1200" spc="2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0.07945</cdr:x>
      <cdr:y>0.13766</cdr:y>
    </cdr:from>
    <cdr:to>
      <cdr:x>0.56558</cdr:x>
      <cdr:y>0.13766</cdr:y>
    </cdr:to>
    <cdr:cxnSp macro="">
      <cdr:nvCxnSpPr>
        <cdr:cNvPr id="3" name="直線矢印コネクタ 2">
          <a:extLst xmlns:a="http://schemas.openxmlformats.org/drawingml/2006/main">
            <a:ext uri="{FF2B5EF4-FFF2-40B4-BE49-F238E27FC236}">
              <a16:creationId xmlns:a16="http://schemas.microsoft.com/office/drawing/2014/main" id="{D2EF22F5-A0AC-4E17-A58F-B812324FF6DE}"/>
            </a:ext>
          </a:extLst>
        </cdr:cNvPr>
        <cdr:cNvCxnSpPr/>
      </cdr:nvCxnSpPr>
      <cdr:spPr>
        <a:xfrm xmlns:a="http://schemas.openxmlformats.org/drawingml/2006/main">
          <a:off x="682457" y="740763"/>
          <a:ext cx="4176000" cy="0"/>
        </a:xfrm>
        <a:prstGeom xmlns:a="http://schemas.openxmlformats.org/drawingml/2006/main" prst="straightConnector1">
          <a:avLst/>
        </a:prstGeom>
        <a:ln xmlns:a="http://schemas.openxmlformats.org/drawingml/2006/main" w="12700">
          <a:solidFill>
            <a:srgbClr val="0070C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0.58267</cdr:x>
      <cdr:y>0.13766</cdr:y>
    </cdr:from>
    <cdr:to>
      <cdr:x>0.90956</cdr:x>
      <cdr:y>0.13766</cdr:y>
    </cdr:to>
    <cdr:cxnSp macro="">
      <cdr:nvCxnSpPr>
        <cdr:cNvPr id="5" name="直線矢印コネクタ 4">
          <a:extLst xmlns:a="http://schemas.openxmlformats.org/drawingml/2006/main">
            <a:ext uri="{FF2B5EF4-FFF2-40B4-BE49-F238E27FC236}">
              <a16:creationId xmlns:a16="http://schemas.microsoft.com/office/drawing/2014/main" id="{8740D307-AB93-43A5-9DC6-FA8E15B1D1A9}"/>
            </a:ext>
          </a:extLst>
        </cdr:cNvPr>
        <cdr:cNvCxnSpPr/>
      </cdr:nvCxnSpPr>
      <cdr:spPr>
        <a:xfrm xmlns:a="http://schemas.openxmlformats.org/drawingml/2006/main">
          <a:off x="5005341" y="740738"/>
          <a:ext cx="2808000" cy="0"/>
        </a:xfrm>
        <a:prstGeom xmlns:a="http://schemas.openxmlformats.org/drawingml/2006/main" prst="straightConnector1">
          <a:avLst/>
        </a:prstGeom>
        <a:ln xmlns:a="http://schemas.openxmlformats.org/drawingml/2006/main" w="12700">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0.24084</cdr:x>
      <cdr:y>0.1163</cdr:y>
    </cdr:from>
    <cdr:to>
      <cdr:x>0.40153</cdr:x>
      <cdr:y>0.15901</cdr:y>
    </cdr:to>
    <cdr:sp macro="" textlink="">
      <cdr:nvSpPr>
        <cdr:cNvPr id="6" name="正方形/長方形 5">
          <a:extLst xmlns:a="http://schemas.openxmlformats.org/drawingml/2006/main">
            <a:ext uri="{FF2B5EF4-FFF2-40B4-BE49-F238E27FC236}">
              <a16:creationId xmlns:a16="http://schemas.microsoft.com/office/drawing/2014/main" id="{00C12D4E-B830-4639-B3D7-37778B05AD2C}"/>
            </a:ext>
          </a:extLst>
        </cdr:cNvPr>
        <cdr:cNvSpPr/>
      </cdr:nvSpPr>
      <cdr:spPr>
        <a:xfrm xmlns:a="http://schemas.openxmlformats.org/drawingml/2006/main">
          <a:off x="2068852" y="625824"/>
          <a:ext cx="1380372" cy="229827"/>
        </a:xfrm>
        <a:prstGeom xmlns:a="http://schemas.openxmlformats.org/drawingml/2006/main" prst="rect">
          <a:avLst/>
        </a:prstGeom>
        <a:solidFill xmlns:a="http://schemas.openxmlformats.org/drawingml/2006/main">
          <a:schemeClr val="bg1"/>
        </a:solidFill>
        <a:ln xmlns:a="http://schemas.openxmlformats.org/drawingml/2006/main" w="127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ja-JP" altLang="en-US" dirty="0">
              <a:solidFill>
                <a:schemeClr val="tx1"/>
              </a:solidFill>
              <a:latin typeface="BIZ UDPゴシック" panose="020B0400000000000000" pitchFamily="50" charset="-128"/>
              <a:ea typeface="BIZ UDPゴシック" panose="020B0400000000000000" pitchFamily="50" charset="-128"/>
            </a:rPr>
            <a:t>各年国勢調査</a:t>
          </a:r>
          <a:endParaRPr lang="ja-JP"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0.8179</cdr:x>
      <cdr:y>0.95364</cdr:y>
    </cdr:from>
    <cdr:to>
      <cdr:x>0.9524</cdr:x>
      <cdr:y>0.98112</cdr:y>
    </cdr:to>
    <cdr:sp macro="" textlink="">
      <cdr:nvSpPr>
        <cdr:cNvPr id="9" name="正方形/長方形 8"/>
        <cdr:cNvSpPr/>
      </cdr:nvSpPr>
      <cdr:spPr>
        <a:xfrm xmlns:a="http://schemas.openxmlformats.org/drawingml/2006/main">
          <a:off x="7025961" y="5131634"/>
          <a:ext cx="1155393" cy="14787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r>
            <a:rPr lang="ja-JP" altLang="en-US" sz="1200" dirty="0">
              <a:solidFill>
                <a:schemeClr val="tx1"/>
              </a:solidFill>
              <a:latin typeface="BIZ UDPゴシック" panose="020B0400000000000000" pitchFamily="50" charset="-128"/>
              <a:ea typeface="BIZ UDPゴシック" panose="020B0400000000000000" pitchFamily="50" charset="-128"/>
            </a:rPr>
            <a:t>人口ピーク</a:t>
          </a:r>
          <a:endParaRPr lang="ja-JP" sz="12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0.80963</cdr:x>
      <cdr:y>0.95393</cdr:y>
    </cdr:from>
    <cdr:to>
      <cdr:x>0.82595</cdr:x>
      <cdr:y>0.98112</cdr:y>
    </cdr:to>
    <cdr:pic>
      <cdr:nvPicPr>
        <cdr:cNvPr id="10" name="図 9">
          <a:extLst xmlns:a="http://schemas.openxmlformats.org/drawingml/2006/main">
            <a:ext uri="{FF2B5EF4-FFF2-40B4-BE49-F238E27FC236}">
              <a16:creationId xmlns:a16="http://schemas.microsoft.com/office/drawing/2014/main" id="{ECAA6A85-1B59-4B79-A829-169AD3FB264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954929" y="5133185"/>
          <a:ext cx="140220" cy="146317"/>
        </a:xfrm>
        <a:prstGeom xmlns:a="http://schemas.openxmlformats.org/drawingml/2006/main" prst="rect">
          <a:avLst/>
        </a:prstGeom>
      </cdr:spPr>
    </cdr:pic>
  </cdr:relSizeAnchor>
  <cdr:relSizeAnchor xmlns:cdr="http://schemas.openxmlformats.org/drawingml/2006/chartDrawing">
    <cdr:from>
      <cdr:x>0.32403</cdr:x>
      <cdr:y>0.51457</cdr:y>
    </cdr:from>
    <cdr:to>
      <cdr:x>0.50734</cdr:x>
      <cdr:y>0.63595</cdr:y>
    </cdr:to>
    <cdr:sp macro="" textlink="">
      <cdr:nvSpPr>
        <cdr:cNvPr id="2" name="角丸四角形 1"/>
        <cdr:cNvSpPr/>
      </cdr:nvSpPr>
      <cdr:spPr>
        <a:xfrm xmlns:a="http://schemas.openxmlformats.org/drawingml/2006/main">
          <a:off x="2783504" y="2768960"/>
          <a:ext cx="1574732" cy="653143"/>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2400" dirty="0">
              <a:solidFill>
                <a:srgbClr val="FF0000"/>
              </a:solidFill>
            </a:rPr>
            <a:t>▲</a:t>
          </a:r>
          <a:r>
            <a:rPr lang="en-US" altLang="ja-JP" sz="2400" dirty="0">
              <a:solidFill>
                <a:srgbClr val="FF0000"/>
              </a:solidFill>
            </a:rPr>
            <a:t>18.1</a:t>
          </a:r>
          <a:r>
            <a:rPr lang="ja-JP" altLang="en-US" sz="2400" dirty="0">
              <a:solidFill>
                <a:srgbClr val="FF0000"/>
              </a:solidFill>
            </a:rPr>
            <a:t>％</a:t>
          </a:r>
          <a:endParaRPr lang="ja-JP" sz="2400" dirty="0">
            <a:solidFill>
              <a:srgbClr val="FF00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0.79354</cdr:x>
      <cdr:y>0.75964</cdr:y>
    </cdr:from>
    <cdr:to>
      <cdr:x>0.94566</cdr:x>
      <cdr:y>0.81744</cdr:y>
    </cdr:to>
    <cdr:sp macro="" textlink="">
      <cdr:nvSpPr>
        <cdr:cNvPr id="3" name="正方形/長方形 2"/>
        <cdr:cNvSpPr/>
      </cdr:nvSpPr>
      <cdr:spPr>
        <a:xfrm xmlns:a="http://schemas.openxmlformats.org/drawingml/2006/main">
          <a:off x="7860847" y="4514967"/>
          <a:ext cx="1506814" cy="34354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900" dirty="0">
              <a:latin typeface="BIZ UDPゴシック" panose="020B0400000000000000" pitchFamily="50" charset="-128"/>
              <a:ea typeface="BIZ UDPゴシック" panose="020B0400000000000000" pitchFamily="50" charset="-128"/>
            </a:rPr>
            <a:t>相関係数　</a:t>
          </a:r>
          <a:r>
            <a:rPr lang="en-US" altLang="ja-JP" sz="900" dirty="0">
              <a:latin typeface="BIZ UDPゴシック" panose="020B0400000000000000" pitchFamily="50" charset="-128"/>
              <a:ea typeface="BIZ UDPゴシック" panose="020B0400000000000000" pitchFamily="50" charset="-128"/>
            </a:rPr>
            <a:t>0.8441</a:t>
          </a:r>
          <a:endParaRPr lang="ja-JP" sz="900" dirty="0">
            <a:latin typeface="BIZ UDPゴシック" panose="020B0400000000000000" pitchFamily="50" charset="-128"/>
            <a:ea typeface="BIZ UDPゴシック" panose="020B0400000000000000" pitchFamily="50" charset="-128"/>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0.34104</cdr:x>
      <cdr:y>0.02575</cdr:y>
    </cdr:from>
    <cdr:to>
      <cdr:x>0.65896</cdr:x>
      <cdr:y>0.14005</cdr:y>
    </cdr:to>
    <cdr:sp macro="" textlink="">
      <cdr:nvSpPr>
        <cdr:cNvPr id="2" name="テキスト ボックス 1">
          <a:extLst xmlns:a="http://schemas.openxmlformats.org/drawingml/2006/main">
            <a:ext uri="{FF2B5EF4-FFF2-40B4-BE49-F238E27FC236}">
              <a16:creationId xmlns:a16="http://schemas.microsoft.com/office/drawing/2014/main" id="{9C22F30B-B0CE-4C59-A929-5838021CE8A2}"/>
            </a:ext>
          </a:extLst>
        </cdr:cNvPr>
        <cdr:cNvSpPr txBox="1"/>
      </cdr:nvSpPr>
      <cdr:spPr>
        <a:xfrm xmlns:a="http://schemas.openxmlformats.org/drawingml/2006/main">
          <a:off x="1452068" y="67455"/>
          <a:ext cx="1353629" cy="2994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r>
            <a:rPr lang="ja-JP" altLang="en-US" sz="1600" b="1" dirty="0"/>
            <a:t>三島・豊能地域（</a:t>
          </a:r>
          <a:r>
            <a:rPr lang="en-US" altLang="ja-JP" sz="1600" b="1" dirty="0"/>
            <a:t>7</a:t>
          </a:r>
          <a:r>
            <a:rPr lang="ja-JP" altLang="en-US" sz="1600" b="1" dirty="0"/>
            <a:t>市・</a:t>
          </a:r>
          <a:r>
            <a:rPr lang="en-US" altLang="ja-JP" sz="1600" b="1" dirty="0"/>
            <a:t>3</a:t>
          </a:r>
          <a:r>
            <a:rPr lang="ja-JP" altLang="en-US" sz="1600" b="1" dirty="0"/>
            <a:t>町）</a:t>
          </a:r>
          <a:endParaRPr lang="ja-JP" altLang="ja-JP" sz="16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0.34104</cdr:x>
      <cdr:y>0.02575</cdr:y>
    </cdr:from>
    <cdr:to>
      <cdr:x>0.65896</cdr:x>
      <cdr:y>0.14005</cdr:y>
    </cdr:to>
    <cdr:sp macro="" textlink="">
      <cdr:nvSpPr>
        <cdr:cNvPr id="2" name="テキスト ボックス 1">
          <a:extLst xmlns:a="http://schemas.openxmlformats.org/drawingml/2006/main">
            <a:ext uri="{FF2B5EF4-FFF2-40B4-BE49-F238E27FC236}">
              <a16:creationId xmlns:a16="http://schemas.microsoft.com/office/drawing/2014/main" id="{9C22F30B-B0CE-4C59-A929-5838021CE8A2}"/>
            </a:ext>
          </a:extLst>
        </cdr:cNvPr>
        <cdr:cNvSpPr txBox="1"/>
      </cdr:nvSpPr>
      <cdr:spPr>
        <a:xfrm xmlns:a="http://schemas.openxmlformats.org/drawingml/2006/main">
          <a:off x="1452068" y="67455"/>
          <a:ext cx="1353629" cy="2994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r>
            <a:rPr lang="ja-JP" altLang="en-US" sz="1600" b="1" dirty="0"/>
            <a:t>北河内・中河内地域（１０市）</a:t>
          </a:r>
          <a:endParaRPr lang="ja-JP" altLang="ja-JP" sz="1600" b="1" dirty="0"/>
        </a:p>
      </cdr:txBody>
    </cdr:sp>
  </cdr:relSizeAnchor>
  <cdr:relSizeAnchor xmlns:cdr="http://schemas.openxmlformats.org/drawingml/2006/chartDrawing">
    <cdr:from>
      <cdr:x>0</cdr:x>
      <cdr:y>0.05781</cdr:y>
    </cdr:from>
    <cdr:to>
      <cdr:x>0.11566</cdr:x>
      <cdr:y>0.14005</cdr:y>
    </cdr:to>
    <cdr:sp macro="" textlink="">
      <cdr:nvSpPr>
        <cdr:cNvPr id="3" name="テキスト ボックス 10">
          <a:extLst xmlns:a="http://schemas.openxmlformats.org/drawingml/2006/main">
            <a:ext uri="{FF2B5EF4-FFF2-40B4-BE49-F238E27FC236}">
              <a16:creationId xmlns:a16="http://schemas.microsoft.com/office/drawing/2014/main" id="{9D76BEB9-BE54-4EBD-8D9F-F13233D626FB}"/>
            </a:ext>
          </a:extLst>
        </cdr:cNvPr>
        <cdr:cNvSpPr txBox="1"/>
      </cdr:nvSpPr>
      <cdr:spPr>
        <a:xfrm xmlns:a="http://schemas.openxmlformats.org/drawingml/2006/main">
          <a:off x="-5197324" y="151430"/>
          <a:ext cx="492443"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800" dirty="0">
              <a:latin typeface="BIZ UDPゴシック" panose="020B0400000000000000" pitchFamily="50" charset="-128"/>
              <a:ea typeface="BIZ UDPゴシック" panose="020B0400000000000000" pitchFamily="50" charset="-128"/>
            </a:rPr>
            <a:t>（億円）</a:t>
          </a:r>
        </a:p>
      </cdr:txBody>
    </cdr:sp>
  </cdr:relSizeAnchor>
</c:userShapes>
</file>

<file path=ppt/drawings/drawing13.xml><?xml version="1.0" encoding="utf-8"?>
<c:userShapes xmlns:c="http://schemas.openxmlformats.org/drawingml/2006/chart">
  <cdr:relSizeAnchor xmlns:cdr="http://schemas.openxmlformats.org/drawingml/2006/chartDrawing">
    <cdr:from>
      <cdr:x>0.34104</cdr:x>
      <cdr:y>0.02575</cdr:y>
    </cdr:from>
    <cdr:to>
      <cdr:x>0.65896</cdr:x>
      <cdr:y>0.22628</cdr:y>
    </cdr:to>
    <cdr:sp macro="" textlink="">
      <cdr:nvSpPr>
        <cdr:cNvPr id="2" name="テキスト ボックス 1">
          <a:extLst xmlns:a="http://schemas.openxmlformats.org/drawingml/2006/main">
            <a:ext uri="{FF2B5EF4-FFF2-40B4-BE49-F238E27FC236}">
              <a16:creationId xmlns:a16="http://schemas.microsoft.com/office/drawing/2014/main" id="{9C22F30B-B0CE-4C59-A929-5838021CE8A2}"/>
            </a:ext>
          </a:extLst>
        </cdr:cNvPr>
        <cdr:cNvSpPr txBox="1"/>
      </cdr:nvSpPr>
      <cdr:spPr>
        <a:xfrm xmlns:a="http://schemas.openxmlformats.org/drawingml/2006/main">
          <a:off x="1452068" y="67455"/>
          <a:ext cx="1353629" cy="5253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r>
            <a:rPr lang="ja-JP" altLang="en-US" sz="1600" b="1" dirty="0"/>
            <a:t>南河内地域（６市・２町１村）</a:t>
          </a:r>
          <a:r>
            <a:rPr lang="en-US" altLang="ja-JP" sz="1200" b="1" dirty="0"/>
            <a:t>※</a:t>
          </a:r>
          <a:r>
            <a:rPr lang="ja-JP" altLang="en-US" sz="1200" b="1" dirty="0"/>
            <a:t>美原町除く</a:t>
          </a:r>
          <a:endParaRPr lang="ja-JP" altLang="ja-JP" b="1" dirty="0"/>
        </a:p>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endParaRPr lang="ja-JP" altLang="ja-JP" sz="1600" b="1" dirty="0"/>
        </a:p>
      </cdr:txBody>
    </cdr:sp>
  </cdr:relSizeAnchor>
  <cdr:relSizeAnchor xmlns:cdr="http://schemas.openxmlformats.org/drawingml/2006/chartDrawing">
    <cdr:from>
      <cdr:x>0</cdr:x>
      <cdr:y>0.05146</cdr:y>
    </cdr:from>
    <cdr:to>
      <cdr:x>0.11566</cdr:x>
      <cdr:y>0.1337</cdr:y>
    </cdr:to>
    <cdr:sp macro="" textlink="">
      <cdr:nvSpPr>
        <cdr:cNvPr id="3" name="テキスト ボックス 10">
          <a:extLst xmlns:a="http://schemas.openxmlformats.org/drawingml/2006/main">
            <a:ext uri="{FF2B5EF4-FFF2-40B4-BE49-F238E27FC236}">
              <a16:creationId xmlns:a16="http://schemas.microsoft.com/office/drawing/2014/main" id="{9D76BEB9-BE54-4EBD-8D9F-F13233D626FB}"/>
            </a:ext>
          </a:extLst>
        </cdr:cNvPr>
        <cdr:cNvSpPr txBox="1"/>
      </cdr:nvSpPr>
      <cdr:spPr>
        <a:xfrm xmlns:a="http://schemas.openxmlformats.org/drawingml/2006/main">
          <a:off x="0" y="134795"/>
          <a:ext cx="492443"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800" dirty="0">
              <a:latin typeface="BIZ UDPゴシック" panose="020B0400000000000000" pitchFamily="50" charset="-128"/>
              <a:ea typeface="BIZ UDPゴシック" panose="020B0400000000000000" pitchFamily="50" charset="-128"/>
            </a:rPr>
            <a:t>（億円）</a:t>
          </a:r>
        </a:p>
      </cdr:txBody>
    </cdr:sp>
  </cdr:relSizeAnchor>
</c:userShapes>
</file>

<file path=ppt/drawings/drawing14.xml><?xml version="1.0" encoding="utf-8"?>
<c:userShapes xmlns:c="http://schemas.openxmlformats.org/drawingml/2006/chart">
  <cdr:relSizeAnchor xmlns:cdr="http://schemas.openxmlformats.org/drawingml/2006/chartDrawing">
    <cdr:from>
      <cdr:x>0.34104</cdr:x>
      <cdr:y>0.02575</cdr:y>
    </cdr:from>
    <cdr:to>
      <cdr:x>0.65896</cdr:x>
      <cdr:y>0.23719</cdr:y>
    </cdr:to>
    <cdr:sp macro="" textlink="">
      <cdr:nvSpPr>
        <cdr:cNvPr id="2" name="テキスト ボックス 1">
          <a:extLst xmlns:a="http://schemas.openxmlformats.org/drawingml/2006/main">
            <a:ext uri="{FF2B5EF4-FFF2-40B4-BE49-F238E27FC236}">
              <a16:creationId xmlns:a16="http://schemas.microsoft.com/office/drawing/2014/main" id="{9C22F30B-B0CE-4C59-A929-5838021CE8A2}"/>
            </a:ext>
          </a:extLst>
        </cdr:cNvPr>
        <cdr:cNvSpPr txBox="1"/>
      </cdr:nvSpPr>
      <cdr:spPr>
        <a:xfrm xmlns:a="http://schemas.openxmlformats.org/drawingml/2006/main">
          <a:off x="1452068" y="67455"/>
          <a:ext cx="1353629" cy="5538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r>
            <a:rPr lang="ja-JP" altLang="en-US" sz="1600" b="1" dirty="0"/>
            <a:t>泉北・泉南地域（８市・４町）</a:t>
          </a:r>
          <a:r>
            <a:rPr lang="en-US" altLang="ja-JP" sz="1200" b="1" dirty="0"/>
            <a:t>※</a:t>
          </a:r>
          <a:r>
            <a:rPr lang="ja-JP" altLang="en-US" sz="1200" b="1" dirty="0"/>
            <a:t>堺市除く</a:t>
          </a:r>
          <a:endParaRPr lang="ja-JP" altLang="ja-JP" sz="1600" b="1" dirty="0"/>
        </a:p>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endParaRPr lang="ja-JP" altLang="ja-JP" sz="1600" b="1" dirty="0"/>
        </a:p>
      </cdr:txBody>
    </cdr:sp>
  </cdr:relSizeAnchor>
  <cdr:relSizeAnchor xmlns:cdr="http://schemas.openxmlformats.org/drawingml/2006/chartDrawing">
    <cdr:from>
      <cdr:x>0</cdr:x>
      <cdr:y>0.06025</cdr:y>
    </cdr:from>
    <cdr:to>
      <cdr:x>0.11566</cdr:x>
      <cdr:y>0.1425</cdr:y>
    </cdr:to>
    <cdr:sp macro="" textlink="">
      <cdr:nvSpPr>
        <cdr:cNvPr id="3" name="テキスト ボックス 10">
          <a:extLst xmlns:a="http://schemas.openxmlformats.org/drawingml/2006/main">
            <a:ext uri="{FF2B5EF4-FFF2-40B4-BE49-F238E27FC236}">
              <a16:creationId xmlns:a16="http://schemas.microsoft.com/office/drawing/2014/main" id="{9D76BEB9-BE54-4EBD-8D9F-F13233D626FB}"/>
            </a:ext>
          </a:extLst>
        </cdr:cNvPr>
        <cdr:cNvSpPr txBox="1"/>
      </cdr:nvSpPr>
      <cdr:spPr>
        <a:xfrm xmlns:a="http://schemas.openxmlformats.org/drawingml/2006/main">
          <a:off x="-5197323" y="157842"/>
          <a:ext cx="492443"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dirty="0">
              <a:latin typeface="BIZ UDPゴシック" panose="020B0400000000000000" pitchFamily="50" charset="-128"/>
              <a:ea typeface="BIZ UDPゴシック" panose="020B0400000000000000" pitchFamily="50" charset="-128"/>
            </a:rPr>
            <a:t>（億円）</a:t>
          </a:r>
        </a:p>
      </cdr:txBody>
    </cdr:sp>
  </cdr:relSizeAnchor>
</c:userShapes>
</file>

<file path=ppt/drawings/drawing2.xml><?xml version="1.0" encoding="utf-8"?>
<c:userShapes xmlns:c="http://schemas.openxmlformats.org/drawingml/2006/chart">
  <cdr:relSizeAnchor xmlns:cdr="http://schemas.openxmlformats.org/drawingml/2006/chartDrawing">
    <cdr:from>
      <cdr:x>0.10982</cdr:x>
      <cdr:y>0.2216</cdr:y>
    </cdr:from>
    <cdr:to>
      <cdr:x>0.55939</cdr:x>
      <cdr:y>0.2216</cdr:y>
    </cdr:to>
    <cdr:cxnSp macro="">
      <cdr:nvCxnSpPr>
        <cdr:cNvPr id="3" name="直線矢印コネクタ 2">
          <a:extLst xmlns:a="http://schemas.openxmlformats.org/drawingml/2006/main">
            <a:ext uri="{FF2B5EF4-FFF2-40B4-BE49-F238E27FC236}">
              <a16:creationId xmlns:a16="http://schemas.microsoft.com/office/drawing/2014/main" id="{D2EF22F5-A0AC-4E17-A58F-B812324FF6DE}"/>
            </a:ext>
          </a:extLst>
        </cdr:cNvPr>
        <cdr:cNvCxnSpPr/>
      </cdr:nvCxnSpPr>
      <cdr:spPr>
        <a:xfrm xmlns:a="http://schemas.openxmlformats.org/drawingml/2006/main">
          <a:off x="492462" y="577246"/>
          <a:ext cx="2016000" cy="0"/>
        </a:xfrm>
        <a:prstGeom xmlns:a="http://schemas.openxmlformats.org/drawingml/2006/main" prst="straightConnector1">
          <a:avLst/>
        </a:prstGeom>
        <a:ln xmlns:a="http://schemas.openxmlformats.org/drawingml/2006/main" w="9525">
          <a:solidFill>
            <a:srgbClr val="0070C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0.55925</cdr:x>
      <cdr:y>0.22388</cdr:y>
    </cdr:from>
    <cdr:to>
      <cdr:x>0.88037</cdr:x>
      <cdr:y>0.22388</cdr:y>
    </cdr:to>
    <cdr:cxnSp macro="">
      <cdr:nvCxnSpPr>
        <cdr:cNvPr id="5" name="直線矢印コネクタ 4">
          <a:extLst xmlns:a="http://schemas.openxmlformats.org/drawingml/2006/main">
            <a:ext uri="{FF2B5EF4-FFF2-40B4-BE49-F238E27FC236}">
              <a16:creationId xmlns:a16="http://schemas.microsoft.com/office/drawing/2014/main" id="{8740D307-AB93-43A5-9DC6-FA8E15B1D1A9}"/>
            </a:ext>
          </a:extLst>
        </cdr:cNvPr>
        <cdr:cNvCxnSpPr/>
      </cdr:nvCxnSpPr>
      <cdr:spPr>
        <a:xfrm xmlns:a="http://schemas.openxmlformats.org/drawingml/2006/main">
          <a:off x="2507822" y="624602"/>
          <a:ext cx="1440000" cy="0"/>
        </a:xfrm>
        <a:prstGeom xmlns:a="http://schemas.openxmlformats.org/drawingml/2006/main" prst="straightConnector1">
          <a:avLst/>
        </a:prstGeom>
        <a:ln xmlns:a="http://schemas.openxmlformats.org/drawingml/2006/main" w="9525">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0.22411</cdr:x>
      <cdr:y>0.18376</cdr:y>
    </cdr:from>
    <cdr:to>
      <cdr:x>0.44869</cdr:x>
      <cdr:y>0.25943</cdr:y>
    </cdr:to>
    <cdr:sp macro="" textlink="">
      <cdr:nvSpPr>
        <cdr:cNvPr id="6" name="正方形/長方形 5">
          <a:extLst xmlns:a="http://schemas.openxmlformats.org/drawingml/2006/main">
            <a:ext uri="{FF2B5EF4-FFF2-40B4-BE49-F238E27FC236}">
              <a16:creationId xmlns:a16="http://schemas.microsoft.com/office/drawing/2014/main" id="{00C12D4E-B830-4639-B3D7-37778B05AD2C}"/>
            </a:ext>
          </a:extLst>
        </cdr:cNvPr>
        <cdr:cNvSpPr/>
      </cdr:nvSpPr>
      <cdr:spPr>
        <a:xfrm xmlns:a="http://schemas.openxmlformats.org/drawingml/2006/main">
          <a:off x="1004948" y="512686"/>
          <a:ext cx="1007078" cy="211115"/>
        </a:xfrm>
        <a:prstGeom xmlns:a="http://schemas.openxmlformats.org/drawingml/2006/main" prst="rect">
          <a:avLst/>
        </a:prstGeom>
        <a:solidFill xmlns:a="http://schemas.openxmlformats.org/drawingml/2006/main">
          <a:schemeClr val="bg1"/>
        </a:solidFill>
        <a:ln xmlns:a="http://schemas.openxmlformats.org/drawingml/2006/main" w="952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ja-JP" altLang="en-US" sz="800" dirty="0">
              <a:solidFill>
                <a:schemeClr val="tx1"/>
              </a:solidFill>
              <a:latin typeface="BIZ UDPゴシック" panose="020B0400000000000000" pitchFamily="50" charset="-128"/>
              <a:ea typeface="BIZ UDPゴシック" panose="020B0400000000000000" pitchFamily="50" charset="-128"/>
            </a:rPr>
            <a:t>各年国勢調査</a:t>
          </a:r>
          <a:endParaRPr lang="ja-JP" sz="8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0.12294</cdr:x>
      <cdr:y>0.5657</cdr:y>
    </cdr:from>
    <cdr:to>
      <cdr:x>0.53077</cdr:x>
      <cdr:y>0.63173</cdr:y>
    </cdr:to>
    <cdr:cxnSp macro="">
      <cdr:nvCxnSpPr>
        <cdr:cNvPr id="7" name="直線矢印コネクタ 6">
          <a:extLst xmlns:a="http://schemas.openxmlformats.org/drawingml/2006/main">
            <a:ext uri="{FF2B5EF4-FFF2-40B4-BE49-F238E27FC236}">
              <a16:creationId xmlns:a16="http://schemas.microsoft.com/office/drawing/2014/main" id="{8E11F937-C8CA-4864-8BDD-42C12EDAE0B1}"/>
            </a:ext>
          </a:extLst>
        </cdr:cNvPr>
        <cdr:cNvCxnSpPr/>
      </cdr:nvCxnSpPr>
      <cdr:spPr>
        <a:xfrm xmlns:a="http://schemas.openxmlformats.org/drawingml/2006/main">
          <a:off x="551317" y="1460393"/>
          <a:ext cx="1828800" cy="170460"/>
        </a:xfrm>
        <a:prstGeom xmlns:a="http://schemas.openxmlformats.org/drawingml/2006/main" prst="straightConnector1">
          <a:avLst/>
        </a:prstGeom>
        <a:ln xmlns:a="http://schemas.openxmlformats.org/drawingml/2006/main" w="317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0.32442</cdr:x>
      <cdr:y>0.59809</cdr:y>
    </cdr:from>
    <cdr:to>
      <cdr:x>0.67558</cdr:x>
      <cdr:y>0.8511</cdr:y>
    </cdr:to>
    <cdr:sp macro="" textlink="">
      <cdr:nvSpPr>
        <cdr:cNvPr id="8" name="角丸四角形 7"/>
        <cdr:cNvSpPr/>
      </cdr:nvSpPr>
      <cdr:spPr>
        <a:xfrm xmlns:a="http://schemas.openxmlformats.org/drawingml/2006/main">
          <a:off x="1454768" y="1544015"/>
          <a:ext cx="1574732" cy="653143"/>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600" dirty="0">
              <a:solidFill>
                <a:srgbClr val="FF0000"/>
              </a:solidFill>
            </a:rPr>
            <a:t>▲</a:t>
          </a:r>
          <a:r>
            <a:rPr lang="en-US" altLang="ja-JP" sz="1600" dirty="0">
              <a:solidFill>
                <a:srgbClr val="FF0000"/>
              </a:solidFill>
            </a:rPr>
            <a:t>16.2</a:t>
          </a:r>
          <a:r>
            <a:rPr lang="ja-JP" altLang="en-US" sz="1600" dirty="0">
              <a:solidFill>
                <a:srgbClr val="FF0000"/>
              </a:solidFill>
            </a:rPr>
            <a:t>％</a:t>
          </a:r>
          <a:endParaRPr lang="ja-JP" sz="1600" dirty="0">
            <a:solidFill>
              <a:srgbClr val="FF0000"/>
            </a:solidFill>
          </a:endParaRPr>
        </a:p>
      </cdr:txBody>
    </cdr:sp>
  </cdr:relSizeAnchor>
  <cdr:relSizeAnchor xmlns:cdr="http://schemas.openxmlformats.org/drawingml/2006/chartDrawing">
    <cdr:from>
      <cdr:x>0.08809</cdr:x>
      <cdr:y>0.28072</cdr:y>
    </cdr:from>
    <cdr:to>
      <cdr:x>0.19702</cdr:x>
      <cdr:y>0.37014</cdr:y>
    </cdr:to>
    <cdr:sp macro="" textlink="">
      <cdr:nvSpPr>
        <cdr:cNvPr id="9" name="テキスト ボックス 10"/>
        <cdr:cNvSpPr txBox="1"/>
      </cdr:nvSpPr>
      <cdr:spPr>
        <a:xfrm xmlns:a="http://schemas.openxmlformats.org/drawingml/2006/main">
          <a:off x="395018" y="724702"/>
          <a:ext cx="488463"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en-US" altLang="ja-JP" sz="900" dirty="0">
              <a:latin typeface="BIZ UDPゴシック" panose="020B0400000000000000" pitchFamily="50" charset="-128"/>
              <a:ea typeface="BIZ UDPゴシック" panose="020B0400000000000000" pitchFamily="50" charset="-128"/>
            </a:rPr>
            <a:t>175</a:t>
          </a:r>
          <a:endParaRPr kumimoji="1" lang="ja-JP" altLang="en-US" sz="900" dirty="0">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0.80443</cdr:x>
      <cdr:y>0.34657</cdr:y>
    </cdr:from>
    <cdr:to>
      <cdr:x>0.91335</cdr:x>
      <cdr:y>0.43598</cdr:y>
    </cdr:to>
    <cdr:sp macro="" textlink="">
      <cdr:nvSpPr>
        <cdr:cNvPr id="10" name="テキスト ボックス 10"/>
        <cdr:cNvSpPr txBox="1"/>
      </cdr:nvSpPr>
      <cdr:spPr>
        <a:xfrm xmlns:a="http://schemas.openxmlformats.org/drawingml/2006/main">
          <a:off x="3607259" y="894678"/>
          <a:ext cx="488463"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en-US" altLang="ja-JP" sz="900" dirty="0">
              <a:latin typeface="BIZ UDPゴシック" panose="020B0400000000000000" pitchFamily="50" charset="-128"/>
              <a:ea typeface="BIZ UDPゴシック" panose="020B0400000000000000" pitchFamily="50" charset="-128"/>
            </a:rPr>
            <a:t>162</a:t>
          </a:r>
          <a:endParaRPr kumimoji="1" lang="ja-JP" altLang="en-US" sz="900" dirty="0">
            <a:latin typeface="BIZ UDPゴシック" panose="020B0400000000000000" pitchFamily="50" charset="-128"/>
            <a:ea typeface="BIZ UDPゴシック" panose="020B0400000000000000"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0.10982</cdr:x>
      <cdr:y>0.2216</cdr:y>
    </cdr:from>
    <cdr:to>
      <cdr:x>0.55939</cdr:x>
      <cdr:y>0.2216</cdr:y>
    </cdr:to>
    <cdr:cxnSp macro="">
      <cdr:nvCxnSpPr>
        <cdr:cNvPr id="3" name="直線矢印コネクタ 2">
          <a:extLst xmlns:a="http://schemas.openxmlformats.org/drawingml/2006/main">
            <a:ext uri="{FF2B5EF4-FFF2-40B4-BE49-F238E27FC236}">
              <a16:creationId xmlns:a16="http://schemas.microsoft.com/office/drawing/2014/main" id="{D2EF22F5-A0AC-4E17-A58F-B812324FF6DE}"/>
            </a:ext>
          </a:extLst>
        </cdr:cNvPr>
        <cdr:cNvCxnSpPr/>
      </cdr:nvCxnSpPr>
      <cdr:spPr>
        <a:xfrm xmlns:a="http://schemas.openxmlformats.org/drawingml/2006/main">
          <a:off x="492462" y="618252"/>
          <a:ext cx="2016000" cy="0"/>
        </a:xfrm>
        <a:prstGeom xmlns:a="http://schemas.openxmlformats.org/drawingml/2006/main" prst="straightConnector1">
          <a:avLst/>
        </a:prstGeom>
        <a:ln xmlns:a="http://schemas.openxmlformats.org/drawingml/2006/main" w="9525">
          <a:solidFill>
            <a:srgbClr val="0070C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0.24587</cdr:x>
      <cdr:y>0.18376</cdr:y>
    </cdr:from>
    <cdr:to>
      <cdr:x>0.47045</cdr:x>
      <cdr:y>0.25943</cdr:y>
    </cdr:to>
    <cdr:sp macro="" textlink="">
      <cdr:nvSpPr>
        <cdr:cNvPr id="6" name="正方形/長方形 5">
          <a:extLst xmlns:a="http://schemas.openxmlformats.org/drawingml/2006/main">
            <a:ext uri="{FF2B5EF4-FFF2-40B4-BE49-F238E27FC236}">
              <a16:creationId xmlns:a16="http://schemas.microsoft.com/office/drawing/2014/main" id="{00C12D4E-B830-4639-B3D7-37778B05AD2C}"/>
            </a:ext>
          </a:extLst>
        </cdr:cNvPr>
        <cdr:cNvSpPr/>
      </cdr:nvSpPr>
      <cdr:spPr>
        <a:xfrm xmlns:a="http://schemas.openxmlformats.org/drawingml/2006/main">
          <a:off x="1102532" y="512686"/>
          <a:ext cx="1007077" cy="211115"/>
        </a:xfrm>
        <a:prstGeom xmlns:a="http://schemas.openxmlformats.org/drawingml/2006/main" prst="rect">
          <a:avLst/>
        </a:prstGeom>
        <a:solidFill xmlns:a="http://schemas.openxmlformats.org/drawingml/2006/main">
          <a:schemeClr val="bg1"/>
        </a:solidFill>
        <a:ln xmlns:a="http://schemas.openxmlformats.org/drawingml/2006/main" w="952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ja-JP" altLang="en-US" sz="800" dirty="0">
              <a:solidFill>
                <a:schemeClr val="tx1"/>
              </a:solidFill>
              <a:latin typeface="BIZ UDPゴシック" panose="020B0400000000000000" pitchFamily="50" charset="-128"/>
              <a:ea typeface="BIZ UDPゴシック" panose="020B0400000000000000" pitchFamily="50" charset="-128"/>
            </a:rPr>
            <a:t>各年国勢調査</a:t>
          </a:r>
          <a:endParaRPr lang="ja-JP" sz="8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0.56182</cdr:x>
      <cdr:y>0.22399</cdr:y>
    </cdr:from>
    <cdr:to>
      <cdr:x>0.89097</cdr:x>
      <cdr:y>0.22399</cdr:y>
    </cdr:to>
    <cdr:cxnSp macro="">
      <cdr:nvCxnSpPr>
        <cdr:cNvPr id="7" name="直線矢印コネクタ 6">
          <a:extLst xmlns:a="http://schemas.openxmlformats.org/drawingml/2006/main">
            <a:ext uri="{FF2B5EF4-FFF2-40B4-BE49-F238E27FC236}">
              <a16:creationId xmlns:a16="http://schemas.microsoft.com/office/drawing/2014/main" id="{8740D307-AB93-43A5-9DC6-FA8E15B1D1A9}"/>
            </a:ext>
          </a:extLst>
        </cdr:cNvPr>
        <cdr:cNvCxnSpPr/>
      </cdr:nvCxnSpPr>
      <cdr:spPr>
        <a:xfrm xmlns:a="http://schemas.openxmlformats.org/drawingml/2006/main">
          <a:off x="2519336" y="624924"/>
          <a:ext cx="1476000" cy="0"/>
        </a:xfrm>
        <a:prstGeom xmlns:a="http://schemas.openxmlformats.org/drawingml/2006/main" prst="straightConnector1">
          <a:avLst/>
        </a:prstGeom>
        <a:ln xmlns:a="http://schemas.openxmlformats.org/drawingml/2006/main" w="9525">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0.11216</cdr:x>
      <cdr:y>0.23964</cdr:y>
    </cdr:from>
    <cdr:to>
      <cdr:x>0.5537</cdr:x>
      <cdr:y>0.23964</cdr:y>
    </cdr:to>
    <cdr:cxnSp macro="">
      <cdr:nvCxnSpPr>
        <cdr:cNvPr id="3" name="直線矢印コネクタ 2">
          <a:extLst xmlns:a="http://schemas.openxmlformats.org/drawingml/2006/main">
            <a:ext uri="{FF2B5EF4-FFF2-40B4-BE49-F238E27FC236}">
              <a16:creationId xmlns:a16="http://schemas.microsoft.com/office/drawing/2014/main" id="{D2EF22F5-A0AC-4E17-A58F-B812324FF6DE}"/>
            </a:ext>
          </a:extLst>
        </cdr:cNvPr>
        <cdr:cNvCxnSpPr/>
      </cdr:nvCxnSpPr>
      <cdr:spPr>
        <a:xfrm xmlns:a="http://schemas.openxmlformats.org/drawingml/2006/main">
          <a:off x="502958" y="622950"/>
          <a:ext cx="1980000" cy="0"/>
        </a:xfrm>
        <a:prstGeom xmlns:a="http://schemas.openxmlformats.org/drawingml/2006/main" prst="straightConnector1">
          <a:avLst/>
        </a:prstGeom>
        <a:ln xmlns:a="http://schemas.openxmlformats.org/drawingml/2006/main" w="9525">
          <a:solidFill>
            <a:srgbClr val="0070C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0.21619</cdr:x>
      <cdr:y>0.20795</cdr:y>
    </cdr:from>
    <cdr:to>
      <cdr:x>0.44077</cdr:x>
      <cdr:y>0.28362</cdr:y>
    </cdr:to>
    <cdr:sp macro="" textlink="">
      <cdr:nvSpPr>
        <cdr:cNvPr id="6" name="正方形/長方形 5">
          <a:extLst xmlns:a="http://schemas.openxmlformats.org/drawingml/2006/main">
            <a:ext uri="{FF2B5EF4-FFF2-40B4-BE49-F238E27FC236}">
              <a16:creationId xmlns:a16="http://schemas.microsoft.com/office/drawing/2014/main" id="{00C12D4E-B830-4639-B3D7-37778B05AD2C}"/>
            </a:ext>
          </a:extLst>
        </cdr:cNvPr>
        <cdr:cNvSpPr/>
      </cdr:nvSpPr>
      <cdr:spPr>
        <a:xfrm xmlns:a="http://schemas.openxmlformats.org/drawingml/2006/main">
          <a:off x="969471" y="540592"/>
          <a:ext cx="1007077" cy="196710"/>
        </a:xfrm>
        <a:prstGeom xmlns:a="http://schemas.openxmlformats.org/drawingml/2006/main" prst="rect">
          <a:avLst/>
        </a:prstGeom>
        <a:solidFill xmlns:a="http://schemas.openxmlformats.org/drawingml/2006/main">
          <a:schemeClr val="bg1"/>
        </a:solidFill>
        <a:ln xmlns:a="http://schemas.openxmlformats.org/drawingml/2006/main" w="952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ja-JP" altLang="en-US" sz="800" dirty="0">
              <a:solidFill>
                <a:schemeClr val="tx1"/>
              </a:solidFill>
              <a:latin typeface="BIZ UDPゴシック" panose="020B0400000000000000" pitchFamily="50" charset="-128"/>
              <a:ea typeface="BIZ UDPゴシック" panose="020B0400000000000000" pitchFamily="50" charset="-128"/>
            </a:rPr>
            <a:t>各年国勢調査</a:t>
          </a:r>
          <a:endParaRPr lang="ja-JP" sz="8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0.56774</cdr:x>
      <cdr:y>0.23525</cdr:y>
    </cdr:from>
    <cdr:to>
      <cdr:x>0.89689</cdr:x>
      <cdr:y>0.23525</cdr:y>
    </cdr:to>
    <cdr:cxnSp macro="">
      <cdr:nvCxnSpPr>
        <cdr:cNvPr id="7" name="直線矢印コネクタ 6">
          <a:extLst xmlns:a="http://schemas.openxmlformats.org/drawingml/2006/main">
            <a:ext uri="{FF2B5EF4-FFF2-40B4-BE49-F238E27FC236}">
              <a16:creationId xmlns:a16="http://schemas.microsoft.com/office/drawing/2014/main" id="{8740D307-AB93-43A5-9DC6-FA8E15B1D1A9}"/>
            </a:ext>
          </a:extLst>
        </cdr:cNvPr>
        <cdr:cNvCxnSpPr/>
      </cdr:nvCxnSpPr>
      <cdr:spPr>
        <a:xfrm xmlns:a="http://schemas.openxmlformats.org/drawingml/2006/main">
          <a:off x="2545899" y="611554"/>
          <a:ext cx="1475997" cy="0"/>
        </a:xfrm>
        <a:prstGeom xmlns:a="http://schemas.openxmlformats.org/drawingml/2006/main" prst="straightConnector1">
          <a:avLst/>
        </a:prstGeom>
        <a:ln xmlns:a="http://schemas.openxmlformats.org/drawingml/2006/main" w="9525">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0.09089</cdr:x>
      <cdr:y>0.63834</cdr:y>
    </cdr:from>
    <cdr:to>
      <cdr:x>0.19981</cdr:x>
      <cdr:y>0.72714</cdr:y>
    </cdr:to>
    <cdr:sp macro="" textlink="">
      <cdr:nvSpPr>
        <cdr:cNvPr id="5" name="テキスト ボックス 10"/>
        <cdr:cNvSpPr txBox="1"/>
      </cdr:nvSpPr>
      <cdr:spPr>
        <a:xfrm xmlns:a="http://schemas.openxmlformats.org/drawingml/2006/main">
          <a:off x="407561" y="1659414"/>
          <a:ext cx="488463"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en-US" altLang="ja-JP" sz="900" dirty="0">
              <a:latin typeface="BIZ UDPゴシック" panose="020B0400000000000000" pitchFamily="50" charset="-128"/>
              <a:ea typeface="BIZ UDPゴシック" panose="020B0400000000000000" pitchFamily="50" charset="-128"/>
            </a:rPr>
            <a:t>62</a:t>
          </a:r>
          <a:endParaRPr kumimoji="1" lang="ja-JP" altLang="en-US" sz="900" dirty="0">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0.8197</cdr:x>
      <cdr:y>0.71363</cdr:y>
    </cdr:from>
    <cdr:to>
      <cdr:x>0.92863</cdr:x>
      <cdr:y>0.80243</cdr:y>
    </cdr:to>
    <cdr:sp macro="" textlink="">
      <cdr:nvSpPr>
        <cdr:cNvPr id="8" name="テキスト ボックス 10"/>
        <cdr:cNvSpPr txBox="1"/>
      </cdr:nvSpPr>
      <cdr:spPr>
        <a:xfrm xmlns:a="http://schemas.openxmlformats.org/drawingml/2006/main">
          <a:off x="3675752" y="1855148"/>
          <a:ext cx="488463"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en-US" altLang="ja-JP" sz="900" dirty="0">
              <a:latin typeface="BIZ UDPゴシック" panose="020B0400000000000000" pitchFamily="50" charset="-128"/>
              <a:ea typeface="BIZ UDPゴシック" panose="020B0400000000000000" pitchFamily="50" charset="-128"/>
            </a:rPr>
            <a:t>41</a:t>
          </a:r>
          <a:endParaRPr kumimoji="1" lang="ja-JP" altLang="en-US" sz="900" dirty="0">
            <a:latin typeface="BIZ UDPゴシック" panose="020B0400000000000000" pitchFamily="50" charset="-128"/>
            <a:ea typeface="BIZ UDPゴシック" panose="020B0400000000000000"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0.11236</cdr:x>
      <cdr:y>0.20157</cdr:y>
    </cdr:from>
    <cdr:to>
      <cdr:x>0.56996</cdr:x>
      <cdr:y>0.20157</cdr:y>
    </cdr:to>
    <cdr:cxnSp macro="">
      <cdr:nvCxnSpPr>
        <cdr:cNvPr id="3" name="直線矢印コネクタ 2">
          <a:extLst xmlns:a="http://schemas.openxmlformats.org/drawingml/2006/main">
            <a:ext uri="{FF2B5EF4-FFF2-40B4-BE49-F238E27FC236}">
              <a16:creationId xmlns:a16="http://schemas.microsoft.com/office/drawing/2014/main" id="{D2EF22F5-A0AC-4E17-A58F-B812324FF6DE}"/>
            </a:ext>
          </a:extLst>
        </cdr:cNvPr>
        <cdr:cNvCxnSpPr/>
      </cdr:nvCxnSpPr>
      <cdr:spPr>
        <a:xfrm xmlns:a="http://schemas.openxmlformats.org/drawingml/2006/main">
          <a:off x="503846" y="521843"/>
          <a:ext cx="2052000" cy="0"/>
        </a:xfrm>
        <a:prstGeom xmlns:a="http://schemas.openxmlformats.org/drawingml/2006/main" prst="straightConnector1">
          <a:avLst/>
        </a:prstGeom>
        <a:ln xmlns:a="http://schemas.openxmlformats.org/drawingml/2006/main" w="9525">
          <a:solidFill>
            <a:srgbClr val="0070C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0.2396</cdr:x>
      <cdr:y>0.15983</cdr:y>
    </cdr:from>
    <cdr:to>
      <cdr:x>0.46418</cdr:x>
      <cdr:y>0.2355</cdr:y>
    </cdr:to>
    <cdr:sp macro="" textlink="">
      <cdr:nvSpPr>
        <cdr:cNvPr id="6" name="正方形/長方形 5">
          <a:extLst xmlns:a="http://schemas.openxmlformats.org/drawingml/2006/main">
            <a:ext uri="{FF2B5EF4-FFF2-40B4-BE49-F238E27FC236}">
              <a16:creationId xmlns:a16="http://schemas.microsoft.com/office/drawing/2014/main" id="{00C12D4E-B830-4639-B3D7-37778B05AD2C}"/>
            </a:ext>
          </a:extLst>
        </cdr:cNvPr>
        <cdr:cNvSpPr/>
      </cdr:nvSpPr>
      <cdr:spPr>
        <a:xfrm xmlns:a="http://schemas.openxmlformats.org/drawingml/2006/main">
          <a:off x="1074416" y="413778"/>
          <a:ext cx="1007077" cy="195902"/>
        </a:xfrm>
        <a:prstGeom xmlns:a="http://schemas.openxmlformats.org/drawingml/2006/main" prst="rect">
          <a:avLst/>
        </a:prstGeom>
        <a:solidFill xmlns:a="http://schemas.openxmlformats.org/drawingml/2006/main">
          <a:schemeClr val="bg1"/>
        </a:solidFill>
        <a:ln xmlns:a="http://schemas.openxmlformats.org/drawingml/2006/main" w="952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ja-JP" altLang="en-US" sz="800" dirty="0">
              <a:solidFill>
                <a:schemeClr val="tx1"/>
              </a:solidFill>
              <a:latin typeface="BIZ UDPゴシック" panose="020B0400000000000000" pitchFamily="50" charset="-128"/>
              <a:ea typeface="BIZ UDPゴシック" panose="020B0400000000000000" pitchFamily="50" charset="-128"/>
            </a:rPr>
            <a:t>各年国勢調査</a:t>
          </a:r>
          <a:endParaRPr lang="ja-JP" sz="8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0.57408</cdr:x>
      <cdr:y>0.20383</cdr:y>
    </cdr:from>
    <cdr:to>
      <cdr:x>0.90323</cdr:x>
      <cdr:y>0.20383</cdr:y>
    </cdr:to>
    <cdr:cxnSp macro="">
      <cdr:nvCxnSpPr>
        <cdr:cNvPr id="7" name="直線矢印コネクタ 6">
          <a:extLst xmlns:a="http://schemas.openxmlformats.org/drawingml/2006/main">
            <a:ext uri="{FF2B5EF4-FFF2-40B4-BE49-F238E27FC236}">
              <a16:creationId xmlns:a16="http://schemas.microsoft.com/office/drawing/2014/main" id="{8740D307-AB93-43A5-9DC6-FA8E15B1D1A9}"/>
            </a:ext>
          </a:extLst>
        </cdr:cNvPr>
        <cdr:cNvCxnSpPr/>
      </cdr:nvCxnSpPr>
      <cdr:spPr>
        <a:xfrm xmlns:a="http://schemas.openxmlformats.org/drawingml/2006/main">
          <a:off x="2574330" y="527707"/>
          <a:ext cx="1476000" cy="0"/>
        </a:xfrm>
        <a:prstGeom xmlns:a="http://schemas.openxmlformats.org/drawingml/2006/main" prst="straightConnector1">
          <a:avLst/>
        </a:prstGeom>
        <a:ln xmlns:a="http://schemas.openxmlformats.org/drawingml/2006/main" w="9525">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0.08378</cdr:x>
      <cdr:y>0.582</cdr:y>
    </cdr:from>
    <cdr:to>
      <cdr:x>0.19271</cdr:x>
      <cdr:y>0.67116</cdr:y>
    </cdr:to>
    <cdr:sp macro="" textlink="">
      <cdr:nvSpPr>
        <cdr:cNvPr id="5" name="テキスト ボックス 10"/>
        <cdr:cNvSpPr txBox="1"/>
      </cdr:nvSpPr>
      <cdr:spPr>
        <a:xfrm xmlns:a="http://schemas.openxmlformats.org/drawingml/2006/main">
          <a:off x="375697" y="1506753"/>
          <a:ext cx="488463"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en-US" altLang="ja-JP" sz="900" dirty="0">
              <a:latin typeface="BIZ UDPゴシック" panose="020B0400000000000000" pitchFamily="50" charset="-128"/>
              <a:ea typeface="BIZ UDPゴシック" panose="020B0400000000000000" pitchFamily="50" charset="-128"/>
            </a:rPr>
            <a:t>83</a:t>
          </a:r>
          <a:endParaRPr kumimoji="1" lang="ja-JP" altLang="en-US" sz="900" dirty="0">
            <a:latin typeface="BIZ UDPゴシック" panose="020B0400000000000000" pitchFamily="50" charset="-128"/>
            <a:ea typeface="BIZ UDPゴシック" panose="020B0400000000000000"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0.34104</cdr:x>
      <cdr:y>0.02575</cdr:y>
    </cdr:from>
    <cdr:to>
      <cdr:x>0.65896</cdr:x>
      <cdr:y>0.1304</cdr:y>
    </cdr:to>
    <cdr:sp macro="" textlink="">
      <cdr:nvSpPr>
        <cdr:cNvPr id="2" name="テキスト ボックス 1">
          <a:extLst xmlns:a="http://schemas.openxmlformats.org/drawingml/2006/main">
            <a:ext uri="{FF2B5EF4-FFF2-40B4-BE49-F238E27FC236}">
              <a16:creationId xmlns:a16="http://schemas.microsoft.com/office/drawing/2014/main" id="{9C22F30B-B0CE-4C59-A929-5838021CE8A2}"/>
            </a:ext>
          </a:extLst>
        </cdr:cNvPr>
        <cdr:cNvSpPr txBox="1"/>
      </cdr:nvSpPr>
      <cdr:spPr>
        <a:xfrm xmlns:a="http://schemas.openxmlformats.org/drawingml/2006/main">
          <a:off x="1358122" y="67455"/>
          <a:ext cx="1266093" cy="2741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r>
            <a:rPr lang="ja-JP" altLang="en-US" sz="1600" b="1" dirty="0"/>
            <a:t>南河内地域（６市・２町１村）</a:t>
          </a:r>
          <a:r>
            <a:rPr lang="en-US" altLang="ja-JP" sz="1200" b="1" dirty="0"/>
            <a:t>※</a:t>
          </a:r>
          <a:r>
            <a:rPr lang="ja-JP" altLang="en-US" sz="1200" b="1" dirty="0"/>
            <a:t>美原町除く</a:t>
          </a:r>
          <a:endParaRPr lang="ja-JP" altLang="ja-JP" sz="1600" b="1" dirty="0"/>
        </a:p>
      </cdr:txBody>
    </cdr:sp>
  </cdr:relSizeAnchor>
  <cdr:relSizeAnchor xmlns:cdr="http://schemas.openxmlformats.org/drawingml/2006/chartDrawing">
    <cdr:from>
      <cdr:x>0</cdr:x>
      <cdr:y>0.07812</cdr:y>
    </cdr:from>
    <cdr:to>
      <cdr:x>0.11566</cdr:x>
      <cdr:y>0.16036</cdr:y>
    </cdr:to>
    <cdr:sp macro="" textlink="">
      <cdr:nvSpPr>
        <cdr:cNvPr id="3" name="テキスト ボックス 10">
          <a:extLst xmlns:a="http://schemas.openxmlformats.org/drawingml/2006/main">
            <a:ext uri="{FF2B5EF4-FFF2-40B4-BE49-F238E27FC236}">
              <a16:creationId xmlns:a16="http://schemas.microsoft.com/office/drawing/2014/main" id="{9D76BEB9-BE54-4EBD-8D9F-F13233D626FB}"/>
            </a:ext>
          </a:extLst>
        </cdr:cNvPr>
        <cdr:cNvSpPr txBox="1"/>
      </cdr:nvSpPr>
      <cdr:spPr>
        <a:xfrm xmlns:a="http://schemas.openxmlformats.org/drawingml/2006/main">
          <a:off x="-428534" y="204638"/>
          <a:ext cx="492443"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800" dirty="0">
              <a:latin typeface="BIZ UDPゴシック" panose="020B0400000000000000" pitchFamily="50" charset="-128"/>
              <a:ea typeface="BIZ UDPゴシック" panose="020B0400000000000000" pitchFamily="50" charset="-128"/>
            </a:rPr>
            <a:t>（億円）</a:t>
          </a:r>
        </a:p>
      </cdr:txBody>
    </cdr:sp>
  </cdr:relSizeAnchor>
</c:userShapes>
</file>

<file path=ppt/drawings/drawing7.xml><?xml version="1.0" encoding="utf-8"?>
<c:userShapes xmlns:c="http://schemas.openxmlformats.org/drawingml/2006/chart">
  <cdr:relSizeAnchor xmlns:cdr="http://schemas.openxmlformats.org/drawingml/2006/chartDrawing">
    <cdr:from>
      <cdr:x>0.34104</cdr:x>
      <cdr:y>0.02575</cdr:y>
    </cdr:from>
    <cdr:to>
      <cdr:x>0.65896</cdr:x>
      <cdr:y>0.1304</cdr:y>
    </cdr:to>
    <cdr:sp macro="" textlink="">
      <cdr:nvSpPr>
        <cdr:cNvPr id="2" name="テキスト ボックス 1">
          <a:extLst xmlns:a="http://schemas.openxmlformats.org/drawingml/2006/main">
            <a:ext uri="{FF2B5EF4-FFF2-40B4-BE49-F238E27FC236}">
              <a16:creationId xmlns:a16="http://schemas.microsoft.com/office/drawing/2014/main" id="{9C22F30B-B0CE-4C59-A929-5838021CE8A2}"/>
            </a:ext>
          </a:extLst>
        </cdr:cNvPr>
        <cdr:cNvSpPr txBox="1"/>
      </cdr:nvSpPr>
      <cdr:spPr>
        <a:xfrm xmlns:a="http://schemas.openxmlformats.org/drawingml/2006/main">
          <a:off x="1358122" y="67455"/>
          <a:ext cx="1266093" cy="2741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r>
            <a:rPr lang="ja-JP" altLang="en-US" sz="1600" b="1" dirty="0"/>
            <a:t>泉北・泉南地域（８市・４町）</a:t>
          </a:r>
          <a:r>
            <a:rPr lang="en-US" altLang="ja-JP" sz="1200" b="1" dirty="0"/>
            <a:t>※</a:t>
          </a:r>
          <a:r>
            <a:rPr lang="ja-JP" altLang="en-US" sz="1200" b="1" dirty="0"/>
            <a:t>堺市除く</a:t>
          </a:r>
          <a:endParaRPr lang="ja-JP" altLang="ja-JP" sz="1600" b="1" dirty="0"/>
        </a:p>
      </cdr:txBody>
    </cdr:sp>
  </cdr:relSizeAnchor>
  <cdr:relSizeAnchor xmlns:cdr="http://schemas.openxmlformats.org/drawingml/2006/chartDrawing">
    <cdr:from>
      <cdr:x>0</cdr:x>
      <cdr:y>0.06344</cdr:y>
    </cdr:from>
    <cdr:to>
      <cdr:x>0.11566</cdr:x>
      <cdr:y>0.14569</cdr:y>
    </cdr:to>
    <cdr:sp macro="" textlink="">
      <cdr:nvSpPr>
        <cdr:cNvPr id="3" name="テキスト ボックス 10">
          <a:extLst xmlns:a="http://schemas.openxmlformats.org/drawingml/2006/main">
            <a:ext uri="{FF2B5EF4-FFF2-40B4-BE49-F238E27FC236}">
              <a16:creationId xmlns:a16="http://schemas.microsoft.com/office/drawing/2014/main" id="{9D76BEB9-BE54-4EBD-8D9F-F13233D626FB}"/>
            </a:ext>
          </a:extLst>
        </cdr:cNvPr>
        <cdr:cNvSpPr txBox="1"/>
      </cdr:nvSpPr>
      <cdr:spPr>
        <a:xfrm xmlns:a="http://schemas.openxmlformats.org/drawingml/2006/main">
          <a:off x="-5265163" y="166197"/>
          <a:ext cx="492443"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800" dirty="0">
              <a:latin typeface="BIZ UDPゴシック" panose="020B0400000000000000" pitchFamily="50" charset="-128"/>
              <a:ea typeface="BIZ UDPゴシック" panose="020B0400000000000000" pitchFamily="50" charset="-128"/>
            </a:rPr>
            <a:t>（億円）</a:t>
          </a:r>
        </a:p>
      </cdr:txBody>
    </cdr:sp>
  </cdr:relSizeAnchor>
</c:userShapes>
</file>

<file path=ppt/drawings/drawing8.xml><?xml version="1.0" encoding="utf-8"?>
<c:userShapes xmlns:c="http://schemas.openxmlformats.org/drawingml/2006/chart">
  <cdr:relSizeAnchor xmlns:cdr="http://schemas.openxmlformats.org/drawingml/2006/chartDrawing">
    <cdr:from>
      <cdr:x>0.34104</cdr:x>
      <cdr:y>0.02575</cdr:y>
    </cdr:from>
    <cdr:to>
      <cdr:x>0.65896</cdr:x>
      <cdr:y>0.1304</cdr:y>
    </cdr:to>
    <cdr:sp macro="" textlink="">
      <cdr:nvSpPr>
        <cdr:cNvPr id="2" name="テキスト ボックス 1">
          <a:extLst xmlns:a="http://schemas.openxmlformats.org/drawingml/2006/main">
            <a:ext uri="{FF2B5EF4-FFF2-40B4-BE49-F238E27FC236}">
              <a16:creationId xmlns:a16="http://schemas.microsoft.com/office/drawing/2014/main" id="{9C22F30B-B0CE-4C59-A929-5838021CE8A2}"/>
            </a:ext>
          </a:extLst>
        </cdr:cNvPr>
        <cdr:cNvSpPr txBox="1"/>
      </cdr:nvSpPr>
      <cdr:spPr>
        <a:xfrm xmlns:a="http://schemas.openxmlformats.org/drawingml/2006/main">
          <a:off x="1358122" y="67455"/>
          <a:ext cx="1266093" cy="2741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r>
            <a:rPr lang="ja-JP" altLang="en-US" sz="1600" b="1" dirty="0"/>
            <a:t>三島・豊能地域（</a:t>
          </a:r>
          <a:r>
            <a:rPr lang="en-US" altLang="ja-JP" sz="1600" b="1" dirty="0"/>
            <a:t>7</a:t>
          </a:r>
          <a:r>
            <a:rPr lang="ja-JP" altLang="en-US" sz="1600" b="1" dirty="0"/>
            <a:t>市・</a:t>
          </a:r>
          <a:r>
            <a:rPr lang="en-US" altLang="ja-JP" sz="1600" b="1" dirty="0"/>
            <a:t>3</a:t>
          </a:r>
          <a:r>
            <a:rPr lang="ja-JP" altLang="en-US" sz="1600" b="1" dirty="0"/>
            <a:t>町）</a:t>
          </a:r>
          <a:endParaRPr lang="ja-JP" altLang="ja-JP" sz="16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0.34104</cdr:x>
      <cdr:y>0.02575</cdr:y>
    </cdr:from>
    <cdr:to>
      <cdr:x>0.65896</cdr:x>
      <cdr:y>0.1304</cdr:y>
    </cdr:to>
    <cdr:sp macro="" textlink="">
      <cdr:nvSpPr>
        <cdr:cNvPr id="2" name="テキスト ボックス 1">
          <a:extLst xmlns:a="http://schemas.openxmlformats.org/drawingml/2006/main">
            <a:ext uri="{FF2B5EF4-FFF2-40B4-BE49-F238E27FC236}">
              <a16:creationId xmlns:a16="http://schemas.microsoft.com/office/drawing/2014/main" id="{9C22F30B-B0CE-4C59-A929-5838021CE8A2}"/>
            </a:ext>
          </a:extLst>
        </cdr:cNvPr>
        <cdr:cNvSpPr txBox="1"/>
      </cdr:nvSpPr>
      <cdr:spPr>
        <a:xfrm xmlns:a="http://schemas.openxmlformats.org/drawingml/2006/main">
          <a:off x="1358122" y="67455"/>
          <a:ext cx="1266093" cy="2741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r>
            <a:rPr lang="ja-JP" altLang="en-US" sz="1600" b="1" dirty="0"/>
            <a:t>北河内・中河内地域</a:t>
          </a:r>
          <a:r>
            <a:rPr lang="ja-JP" altLang="ja-JP" sz="1600" b="1" dirty="0"/>
            <a:t>（</a:t>
          </a:r>
          <a:r>
            <a:rPr lang="ja-JP" altLang="en-US" sz="1600" b="1" dirty="0"/>
            <a:t>１０市</a:t>
          </a:r>
          <a:r>
            <a:rPr lang="ja-JP" altLang="ja-JP" sz="1600" b="1" dirty="0"/>
            <a:t>）</a:t>
          </a:r>
        </a:p>
      </cdr:txBody>
    </cdr:sp>
  </cdr:relSizeAnchor>
  <cdr:relSizeAnchor xmlns:cdr="http://schemas.openxmlformats.org/drawingml/2006/chartDrawing">
    <cdr:from>
      <cdr:x>0.0038</cdr:x>
      <cdr:y>0.06946</cdr:y>
    </cdr:from>
    <cdr:to>
      <cdr:x>0.11946</cdr:x>
      <cdr:y>0.1517</cdr:y>
    </cdr:to>
    <cdr:sp macro="" textlink="">
      <cdr:nvSpPr>
        <cdr:cNvPr id="3" name="テキスト ボックス 10">
          <a:extLst xmlns:a="http://schemas.openxmlformats.org/drawingml/2006/main">
            <a:ext uri="{FF2B5EF4-FFF2-40B4-BE49-F238E27FC236}">
              <a16:creationId xmlns:a16="http://schemas.microsoft.com/office/drawing/2014/main" id="{9D76BEB9-BE54-4EBD-8D9F-F13233D626FB}"/>
            </a:ext>
          </a:extLst>
        </cdr:cNvPr>
        <cdr:cNvSpPr txBox="1"/>
      </cdr:nvSpPr>
      <cdr:spPr>
        <a:xfrm xmlns:a="http://schemas.openxmlformats.org/drawingml/2006/main">
          <a:off x="16160" y="181949"/>
          <a:ext cx="492453" cy="21543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dirty="0">
              <a:latin typeface="BIZ UDPゴシック" panose="020B0400000000000000" pitchFamily="50" charset="-128"/>
              <a:ea typeface="BIZ UDPゴシック" panose="020B0400000000000000" pitchFamily="50" charset="-128"/>
            </a:rPr>
            <a:t>（億円）</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0" y="2"/>
            <a:ext cx="2949787" cy="498693"/>
          </a:xfrm>
          <a:prstGeom prst="rect">
            <a:avLst/>
          </a:prstGeom>
        </p:spPr>
        <p:txBody>
          <a:bodyPr vert="horz" lIns="91425" tIns="45714" rIns="91425" bIns="45714" rtlCol="0"/>
          <a:lstStyle>
            <a:lvl1pPr algn="r">
              <a:defRPr sz="1200"/>
            </a:lvl1pPr>
          </a:lstStyle>
          <a:p>
            <a:fld id="{6E3A60CE-7E8D-4390-9820-C09E755C9BD4}" type="datetimeFigureOut">
              <a:rPr kumimoji="1" lang="ja-JP" altLang="en-US" smtClean="0"/>
              <a:t>2023/5/12</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25" tIns="45714" rIns="91425"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0" y="9440647"/>
            <a:ext cx="2949787" cy="498692"/>
          </a:xfrm>
          <a:prstGeom prst="rect">
            <a:avLst/>
          </a:prstGeom>
        </p:spPr>
        <p:txBody>
          <a:bodyPr vert="horz" lIns="91425" tIns="45714" rIns="91425" bIns="45714" rtlCol="0" anchor="b"/>
          <a:lstStyle>
            <a:lvl1pPr algn="r">
              <a:defRPr sz="1200"/>
            </a:lvl1pPr>
          </a:lstStyle>
          <a:p>
            <a:fld id="{427EC32B-E128-43F1-BA54-52B0ABAE8CC0}" type="slidenum">
              <a:rPr kumimoji="1" lang="ja-JP" altLang="en-US" smtClean="0"/>
              <a:t>‹#›</a:t>
            </a:fld>
            <a:endParaRPr kumimoji="1" lang="ja-JP" altLang="en-US"/>
          </a:p>
        </p:txBody>
      </p:sp>
    </p:spTree>
    <p:extLst>
      <p:ext uri="{BB962C8B-B14F-4D97-AF65-F5344CB8AC3E}">
        <p14:creationId xmlns:p14="http://schemas.microsoft.com/office/powerpoint/2010/main" val="3703262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4" rIns="91425" bIns="45714" rtlCol="0"/>
          <a:lstStyle>
            <a:lvl1pPr algn="r">
              <a:defRPr sz="1200"/>
            </a:lvl1pPr>
          </a:lstStyle>
          <a:p>
            <a:fld id="{6A22FB6E-5550-4A84-95FC-6C5FC37CCEBE}" type="datetimeFigureOut">
              <a:rPr kumimoji="1" lang="ja-JP" altLang="en-US" smtClean="0"/>
              <a:t>2023/5/12</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5" tIns="45714" rIns="91425" bIns="45714" rtlCol="0" anchor="b"/>
          <a:lstStyle>
            <a:lvl1pPr algn="r">
              <a:defRPr sz="1200"/>
            </a:lvl1pPr>
          </a:lstStyle>
          <a:p>
            <a:fld id="{E030FFAA-3710-4C18-AE2B-D295A7E2953F}" type="slidenum">
              <a:rPr kumimoji="1" lang="ja-JP" altLang="en-US" smtClean="0"/>
              <a:t>‹#›</a:t>
            </a:fld>
            <a:endParaRPr kumimoji="1" lang="ja-JP" altLang="en-US"/>
          </a:p>
        </p:txBody>
      </p:sp>
    </p:spTree>
    <p:extLst>
      <p:ext uri="{BB962C8B-B14F-4D97-AF65-F5344CB8AC3E}">
        <p14:creationId xmlns:p14="http://schemas.microsoft.com/office/powerpoint/2010/main" val="17387734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5</a:t>
            </a:fld>
            <a:endParaRPr kumimoji="1" lang="ja-JP" altLang="en-US"/>
          </a:p>
        </p:txBody>
      </p:sp>
      <p:sp>
        <p:nvSpPr>
          <p:cNvPr id="5" name="ノート プレースホルダー 4"/>
          <p:cNvSpPr>
            <a:spLocks noGrp="1"/>
          </p:cNvSpPr>
          <p:nvPr>
            <p:ph type="body" sz="quarter" idx="11"/>
          </p:nvPr>
        </p:nvSpPr>
        <p:spPr/>
        <p:txBody>
          <a:bodyPr/>
          <a:lstStyle/>
          <a:p>
            <a:pPr>
              <a:lnSpc>
                <a:spcPts val="1400"/>
              </a:lnSpc>
            </a:pPr>
            <a:r>
              <a:rPr lang="ja-JP" altLang="en-US">
                <a:latin typeface="BIZ UDPゴシック" panose="020B0400000000000000" pitchFamily="50" charset="-128"/>
                <a:ea typeface="BIZ UDPゴシック" panose="020B0400000000000000" pitchFamily="50" charset="-128"/>
              </a:rPr>
              <a:t>・</a:t>
            </a:r>
            <a:r>
              <a:rPr lang="en-US" altLang="ja-JP">
                <a:latin typeface="BIZ UDPゴシック" panose="020B0400000000000000" pitchFamily="50" charset="-128"/>
                <a:ea typeface="BIZ UDPゴシック" panose="020B0400000000000000" pitchFamily="50" charset="-128"/>
              </a:rPr>
              <a:t>1990</a:t>
            </a:r>
            <a:r>
              <a:rPr lang="ja-JP" altLang="en-US">
                <a:latin typeface="BIZ UDPゴシック" panose="020B0400000000000000" pitchFamily="50" charset="-128"/>
                <a:ea typeface="BIZ UDPゴシック" panose="020B0400000000000000" pitchFamily="50" charset="-128"/>
              </a:rPr>
              <a:t>年→</a:t>
            </a:r>
            <a:r>
              <a:rPr lang="en-US" altLang="ja-JP">
                <a:latin typeface="BIZ UDPゴシック" panose="020B0400000000000000" pitchFamily="50" charset="-128"/>
                <a:ea typeface="BIZ UDPゴシック" panose="020B0400000000000000" pitchFamily="50" charset="-128"/>
              </a:rPr>
              <a:t>2020</a:t>
            </a:r>
            <a:r>
              <a:rPr lang="ja-JP" altLang="en-US">
                <a:latin typeface="BIZ UDPゴシック" panose="020B0400000000000000" pitchFamily="50" charset="-128"/>
                <a:ea typeface="BIZ UDPゴシック" panose="020B0400000000000000" pitchFamily="50" charset="-128"/>
              </a:rPr>
              <a:t>年の人口変化は</a:t>
            </a:r>
            <a:r>
              <a:rPr lang="en-US" altLang="ja-JP">
                <a:latin typeface="BIZ UDPゴシック" panose="020B0400000000000000" pitchFamily="50" charset="-128"/>
                <a:ea typeface="BIZ UDPゴシック" panose="020B0400000000000000" pitchFamily="50" charset="-128"/>
              </a:rPr>
              <a:t>+1.2%</a:t>
            </a:r>
            <a:r>
              <a:rPr lang="ja-JP" altLang="en-US">
                <a:latin typeface="BIZ UDPゴシック" panose="020B0400000000000000" pitchFamily="50" charset="-128"/>
                <a:ea typeface="BIZ UDPゴシック" panose="020B0400000000000000" pitchFamily="50" charset="-128"/>
              </a:rPr>
              <a:t>、生産年齢人口は▲</a:t>
            </a:r>
            <a:r>
              <a:rPr lang="en-US" altLang="ja-JP">
                <a:latin typeface="BIZ UDPゴシック" panose="020B0400000000000000" pitchFamily="50" charset="-128"/>
                <a:ea typeface="BIZ UDPゴシック" panose="020B0400000000000000" pitchFamily="50" charset="-128"/>
              </a:rPr>
              <a:t>18.1</a:t>
            </a:r>
            <a:r>
              <a:rPr lang="ja-JP" altLang="en-US">
                <a:latin typeface="BIZ UDPゴシック" panose="020B0400000000000000" pitchFamily="50" charset="-128"/>
                <a:ea typeface="BIZ UDPゴシック" panose="020B0400000000000000" pitchFamily="50" charset="-128"/>
              </a:rPr>
              <a:t>％であった。</a:t>
            </a:r>
            <a:endParaRPr lang="en-US" altLang="ja-JP">
              <a:latin typeface="BIZ UDPゴシック" panose="020B0400000000000000" pitchFamily="50" charset="-128"/>
              <a:ea typeface="BIZ UDPゴシック" panose="020B0400000000000000" pitchFamily="50" charset="-128"/>
            </a:endParaRPr>
          </a:p>
          <a:p>
            <a:pPr>
              <a:lnSpc>
                <a:spcPts val="1400"/>
              </a:lnSpc>
            </a:pPr>
            <a:r>
              <a:rPr lang="ja-JP" altLang="en-US">
                <a:latin typeface="BIZ UDPゴシック" panose="020B0400000000000000" pitchFamily="50" charset="-128"/>
                <a:ea typeface="BIZ UDPゴシック" panose="020B0400000000000000" pitchFamily="50" charset="-128"/>
              </a:rPr>
              <a:t>・推計期間を含めた</a:t>
            </a:r>
            <a:r>
              <a:rPr lang="en-US" altLang="ja-JP">
                <a:latin typeface="BIZ UDPゴシック" panose="020B0400000000000000" pitchFamily="50" charset="-128"/>
                <a:ea typeface="BIZ UDPゴシック" panose="020B0400000000000000" pitchFamily="50" charset="-128"/>
              </a:rPr>
              <a:t>1990</a:t>
            </a:r>
            <a:r>
              <a:rPr lang="ja-JP" altLang="en-US">
                <a:latin typeface="BIZ UDPゴシック" panose="020B0400000000000000" pitchFamily="50" charset="-128"/>
                <a:ea typeface="BIZ UDPゴシック" panose="020B0400000000000000" pitchFamily="50" charset="-128"/>
              </a:rPr>
              <a:t>年→</a:t>
            </a:r>
            <a:r>
              <a:rPr lang="en-US" altLang="ja-JP">
                <a:latin typeface="BIZ UDPゴシック" panose="020B0400000000000000" pitchFamily="50" charset="-128"/>
                <a:ea typeface="BIZ UDPゴシック" panose="020B0400000000000000" pitchFamily="50" charset="-128"/>
              </a:rPr>
              <a:t>2045</a:t>
            </a:r>
            <a:r>
              <a:rPr lang="ja-JP" altLang="en-US">
                <a:latin typeface="BIZ UDPゴシック" panose="020B0400000000000000" pitchFamily="50" charset="-128"/>
                <a:ea typeface="BIZ UDPゴシック" panose="020B0400000000000000" pitchFamily="50" charset="-128"/>
              </a:rPr>
              <a:t>年の人口変化予想は▲</a:t>
            </a:r>
            <a:r>
              <a:rPr lang="en-US" altLang="ja-JP">
                <a:latin typeface="BIZ UDPゴシック" panose="020B0400000000000000" pitchFamily="50" charset="-128"/>
                <a:ea typeface="BIZ UDPゴシック" panose="020B0400000000000000" pitchFamily="50" charset="-128"/>
              </a:rPr>
              <a:t>16.0</a:t>
            </a:r>
            <a:r>
              <a:rPr lang="ja-JP" altLang="en-US">
                <a:latin typeface="BIZ UDPゴシック" panose="020B0400000000000000" pitchFamily="50" charset="-128"/>
                <a:ea typeface="BIZ UDPゴシック" panose="020B0400000000000000" pitchFamily="50" charset="-128"/>
              </a:rPr>
              <a:t>％である一方、生産年齢人口の変化は▲</a:t>
            </a:r>
            <a:r>
              <a:rPr lang="en-US" altLang="ja-JP">
                <a:latin typeface="BIZ UDPゴシック" panose="020B0400000000000000" pitchFamily="50" charset="-128"/>
                <a:ea typeface="BIZ UDPゴシック" panose="020B0400000000000000" pitchFamily="50" charset="-128"/>
              </a:rPr>
              <a:t>38.4</a:t>
            </a:r>
            <a:r>
              <a:rPr lang="ja-JP" altLang="en-US">
                <a:latin typeface="BIZ UDPゴシック" panose="020B0400000000000000" pitchFamily="50" charset="-128"/>
                <a:ea typeface="BIZ UDPゴシック" panose="020B0400000000000000" pitchFamily="50" charset="-128"/>
              </a:rPr>
              <a:t>％。</a:t>
            </a:r>
            <a:endParaRPr lang="en-US" altLang="ja-JP">
              <a:latin typeface="BIZ UDPゴシック" panose="020B0400000000000000" pitchFamily="50" charset="-128"/>
              <a:ea typeface="BIZ UDPゴシック" panose="020B0400000000000000" pitchFamily="50" charset="-128"/>
            </a:endParaRPr>
          </a:p>
          <a:p>
            <a:pPr>
              <a:lnSpc>
                <a:spcPts val="1400"/>
              </a:lnSpc>
            </a:pPr>
            <a:r>
              <a:rPr lang="ja-JP" altLang="en-US">
                <a:latin typeface="BIZ UDPゴシック" panose="020B0400000000000000" pitchFamily="50" charset="-128"/>
                <a:ea typeface="BIZ UDPゴシック" panose="020B0400000000000000" pitchFamily="50" charset="-128"/>
              </a:rPr>
              <a:t>・年齢構成は大きく変化し、少子高齢化が顕著に。（同期間の生産年齢人口割合変化は</a:t>
            </a:r>
            <a:r>
              <a:rPr lang="en-US" altLang="ja-JP">
                <a:latin typeface="BIZ UDPゴシック" panose="020B0400000000000000" pitchFamily="50" charset="-128"/>
                <a:ea typeface="BIZ UDPゴシック" panose="020B0400000000000000" pitchFamily="50" charset="-128"/>
              </a:rPr>
              <a:t>72.7</a:t>
            </a:r>
            <a:r>
              <a:rPr lang="ja-JP" altLang="en-US">
                <a:latin typeface="BIZ UDPゴシック" panose="020B0400000000000000" pitchFamily="50" charset="-128"/>
                <a:ea typeface="BIZ UDPゴシック" panose="020B0400000000000000" pitchFamily="50" charset="-128"/>
              </a:rPr>
              <a:t>％→</a:t>
            </a:r>
            <a:r>
              <a:rPr lang="en-US" altLang="ja-JP">
                <a:latin typeface="BIZ UDPゴシック" panose="020B0400000000000000" pitchFamily="50" charset="-128"/>
                <a:ea typeface="BIZ UDPゴシック" panose="020B0400000000000000" pitchFamily="50" charset="-128"/>
              </a:rPr>
              <a:t>53.3</a:t>
            </a:r>
            <a:r>
              <a:rPr lang="ja-JP" altLang="en-US">
                <a:latin typeface="BIZ UDPゴシック" panose="020B0400000000000000" pitchFamily="50" charset="-128"/>
                <a:ea typeface="BIZ UDPゴシック" panose="020B0400000000000000" pitchFamily="50" charset="-128"/>
              </a:rPr>
              <a:t>％、高齢者人口割合</a:t>
            </a:r>
            <a:r>
              <a:rPr lang="en-US" altLang="ja-JP">
                <a:latin typeface="BIZ UDPゴシック" panose="020B0400000000000000" pitchFamily="50" charset="-128"/>
                <a:ea typeface="BIZ UDPゴシック" panose="020B0400000000000000" pitchFamily="50" charset="-128"/>
              </a:rPr>
              <a:t>9.7</a:t>
            </a:r>
            <a:r>
              <a:rPr lang="ja-JP" altLang="en-US">
                <a:latin typeface="BIZ UDPゴシック" panose="020B0400000000000000" pitchFamily="50" charset="-128"/>
                <a:ea typeface="BIZ UDPゴシック" panose="020B0400000000000000" pitchFamily="50" charset="-128"/>
              </a:rPr>
              <a:t>％→</a:t>
            </a:r>
            <a:r>
              <a:rPr lang="en-US" altLang="ja-JP">
                <a:latin typeface="BIZ UDPゴシック" panose="020B0400000000000000" pitchFamily="50" charset="-128"/>
                <a:ea typeface="BIZ UDPゴシック" panose="020B0400000000000000" pitchFamily="50" charset="-128"/>
              </a:rPr>
              <a:t>36.2</a:t>
            </a:r>
            <a:r>
              <a:rPr lang="ja-JP" altLang="en-US">
                <a:latin typeface="BIZ UDPゴシック" panose="020B0400000000000000" pitchFamily="50" charset="-128"/>
                <a:ea typeface="BIZ UDPゴシック" panose="020B0400000000000000" pitchFamily="50" charset="-128"/>
              </a:rPr>
              <a:t>％）</a:t>
            </a:r>
            <a:endParaRPr lang="en-US" altLang="ja-JP">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6711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6</a:t>
            </a:fld>
            <a:endParaRPr kumimoji="1" lang="ja-JP" altLang="en-US"/>
          </a:p>
        </p:txBody>
      </p:sp>
      <p:sp>
        <p:nvSpPr>
          <p:cNvPr id="5" name="ノート プレースホルダー 4"/>
          <p:cNvSpPr>
            <a:spLocks noGrp="1"/>
          </p:cNvSpPr>
          <p:nvPr>
            <p:ph type="body" sz="quarter" idx="11"/>
          </p:nvPr>
        </p:nvSpPr>
        <p:spPr/>
        <p:txBody>
          <a:bodyPr/>
          <a:lstStyle/>
          <a:p>
            <a:pPr>
              <a:lnSpc>
                <a:spcPts val="1400"/>
              </a:lnSpc>
            </a:pPr>
            <a:r>
              <a:rPr lang="ja-JP" altLang="en-US">
                <a:latin typeface="BIZ UDPゴシック" panose="020B0400000000000000" pitchFamily="50" charset="-128"/>
                <a:ea typeface="BIZ UDPゴシック" panose="020B0400000000000000" pitchFamily="50" charset="-128"/>
              </a:rPr>
              <a:t>・</a:t>
            </a:r>
            <a:r>
              <a:rPr lang="en-US" altLang="ja-JP">
                <a:latin typeface="BIZ UDPゴシック" panose="020B0400000000000000" pitchFamily="50" charset="-128"/>
                <a:ea typeface="BIZ UDPゴシック" panose="020B0400000000000000" pitchFamily="50" charset="-128"/>
              </a:rPr>
              <a:t>1990</a:t>
            </a:r>
            <a:r>
              <a:rPr lang="ja-JP" altLang="en-US">
                <a:latin typeface="BIZ UDPゴシック" panose="020B0400000000000000" pitchFamily="50" charset="-128"/>
                <a:ea typeface="BIZ UDPゴシック" panose="020B0400000000000000" pitchFamily="50" charset="-128"/>
              </a:rPr>
              <a:t>年→</a:t>
            </a:r>
            <a:r>
              <a:rPr lang="en-US" altLang="ja-JP">
                <a:latin typeface="BIZ UDPゴシック" panose="020B0400000000000000" pitchFamily="50" charset="-128"/>
                <a:ea typeface="BIZ UDPゴシック" panose="020B0400000000000000" pitchFamily="50" charset="-128"/>
              </a:rPr>
              <a:t>2020</a:t>
            </a:r>
            <a:r>
              <a:rPr lang="ja-JP" altLang="en-US">
                <a:latin typeface="BIZ UDPゴシック" panose="020B0400000000000000" pitchFamily="50" charset="-128"/>
                <a:ea typeface="BIZ UDPゴシック" panose="020B0400000000000000" pitchFamily="50" charset="-128"/>
              </a:rPr>
              <a:t>年の人口変化は、三島・豊能</a:t>
            </a:r>
            <a:r>
              <a:rPr lang="en-US" altLang="ja-JP">
                <a:latin typeface="BIZ UDPゴシック" panose="020B0400000000000000" pitchFamily="50" charset="-128"/>
                <a:ea typeface="BIZ UDPゴシック" panose="020B0400000000000000" pitchFamily="50" charset="-128"/>
              </a:rPr>
              <a:t>+3.9</a:t>
            </a:r>
            <a:r>
              <a:rPr lang="ja-JP" altLang="en-US">
                <a:latin typeface="BIZ UDPゴシック" panose="020B0400000000000000" pitchFamily="50" charset="-128"/>
                <a:ea typeface="BIZ UDPゴシック" panose="020B0400000000000000" pitchFamily="50" charset="-128"/>
              </a:rPr>
              <a:t>％、北河内・中河内▲</a:t>
            </a:r>
            <a:r>
              <a:rPr lang="en-US" altLang="ja-JP">
                <a:latin typeface="BIZ UDPゴシック" panose="020B0400000000000000" pitchFamily="50" charset="-128"/>
                <a:ea typeface="BIZ UDPゴシック" panose="020B0400000000000000" pitchFamily="50" charset="-128"/>
              </a:rPr>
              <a:t>4.6</a:t>
            </a:r>
            <a:r>
              <a:rPr lang="ja-JP" altLang="en-US">
                <a:latin typeface="BIZ UDPゴシック" panose="020B0400000000000000" pitchFamily="50" charset="-128"/>
                <a:ea typeface="BIZ UDPゴシック" panose="020B0400000000000000" pitchFamily="50" charset="-128"/>
              </a:rPr>
              <a:t>％、南河内▲</a:t>
            </a:r>
            <a:r>
              <a:rPr lang="en-US" altLang="ja-JP">
                <a:latin typeface="BIZ UDPゴシック" panose="020B0400000000000000" pitchFamily="50" charset="-128"/>
                <a:ea typeface="BIZ UDPゴシック" panose="020B0400000000000000" pitchFamily="50" charset="-128"/>
              </a:rPr>
              <a:t>5.0</a:t>
            </a:r>
            <a:r>
              <a:rPr lang="ja-JP" altLang="en-US">
                <a:latin typeface="BIZ UDPゴシック" panose="020B0400000000000000" pitchFamily="50" charset="-128"/>
                <a:ea typeface="BIZ UDPゴシック" panose="020B0400000000000000" pitchFamily="50" charset="-128"/>
              </a:rPr>
              <a:t>％、泉北・泉南</a:t>
            </a:r>
            <a:r>
              <a:rPr lang="en-US" altLang="ja-JP">
                <a:latin typeface="BIZ UDPゴシック" panose="020B0400000000000000" pitchFamily="50" charset="-128"/>
                <a:ea typeface="BIZ UDPゴシック" panose="020B0400000000000000" pitchFamily="50" charset="-128"/>
              </a:rPr>
              <a:t>+6.1</a:t>
            </a:r>
            <a:r>
              <a:rPr lang="ja-JP" altLang="en-US">
                <a:latin typeface="BIZ UDPゴシック" panose="020B0400000000000000" pitchFamily="50" charset="-128"/>
                <a:ea typeface="BIZ UDPゴシック" panose="020B0400000000000000" pitchFamily="50" charset="-128"/>
              </a:rPr>
              <a:t>％。</a:t>
            </a:r>
            <a:endParaRPr lang="en-US" altLang="ja-JP">
              <a:latin typeface="BIZ UDPゴシック" panose="020B0400000000000000" pitchFamily="50" charset="-128"/>
              <a:ea typeface="BIZ UDPゴシック" panose="020B0400000000000000" pitchFamily="50" charset="-128"/>
            </a:endParaRPr>
          </a:p>
          <a:p>
            <a:pPr>
              <a:lnSpc>
                <a:spcPts val="1400"/>
              </a:lnSpc>
            </a:pPr>
            <a:r>
              <a:rPr lang="ja-JP" altLang="en-US">
                <a:latin typeface="BIZ UDPゴシック" panose="020B0400000000000000" pitchFamily="50" charset="-128"/>
                <a:ea typeface="BIZ UDPゴシック" panose="020B0400000000000000" pitchFamily="50" charset="-128"/>
              </a:rPr>
              <a:t>・生産年齢人口の変化は、三島・豊能▲</a:t>
            </a:r>
            <a:r>
              <a:rPr lang="en-US" altLang="ja-JP">
                <a:latin typeface="BIZ UDPゴシック" panose="020B0400000000000000" pitchFamily="50" charset="-128"/>
                <a:ea typeface="BIZ UDPゴシック" panose="020B0400000000000000" pitchFamily="50" charset="-128"/>
              </a:rPr>
              <a:t>16.2</a:t>
            </a:r>
            <a:r>
              <a:rPr lang="ja-JP" altLang="en-US">
                <a:latin typeface="BIZ UDPゴシック" panose="020B0400000000000000" pitchFamily="50" charset="-128"/>
                <a:ea typeface="BIZ UDPゴシック" panose="020B0400000000000000" pitchFamily="50" charset="-128"/>
              </a:rPr>
              <a:t>％、北河内・中河内▲</a:t>
            </a:r>
            <a:r>
              <a:rPr lang="en-US" altLang="ja-JP">
                <a:latin typeface="BIZ UDPゴシック" panose="020B0400000000000000" pitchFamily="50" charset="-128"/>
                <a:ea typeface="BIZ UDPゴシック" panose="020B0400000000000000" pitchFamily="50" charset="-128"/>
              </a:rPr>
              <a:t>26.0</a:t>
            </a:r>
            <a:r>
              <a:rPr lang="ja-JP" altLang="en-US">
                <a:latin typeface="BIZ UDPゴシック" panose="020B0400000000000000" pitchFamily="50" charset="-128"/>
                <a:ea typeface="BIZ UDPゴシック" panose="020B0400000000000000" pitchFamily="50" charset="-128"/>
              </a:rPr>
              <a:t>％、南河内▲</a:t>
            </a:r>
            <a:r>
              <a:rPr lang="en-US" altLang="ja-JP">
                <a:latin typeface="BIZ UDPゴシック" panose="020B0400000000000000" pitchFamily="50" charset="-128"/>
                <a:ea typeface="BIZ UDPゴシック" panose="020B0400000000000000" pitchFamily="50" charset="-128"/>
              </a:rPr>
              <a:t>25.6</a:t>
            </a:r>
            <a:r>
              <a:rPr lang="ja-JP" altLang="en-US">
                <a:latin typeface="BIZ UDPゴシック" panose="020B0400000000000000" pitchFamily="50" charset="-128"/>
                <a:ea typeface="BIZ UDPゴシック" panose="020B0400000000000000" pitchFamily="50" charset="-128"/>
              </a:rPr>
              <a:t>％、泉北・泉南▲</a:t>
            </a:r>
            <a:r>
              <a:rPr lang="en-US" altLang="ja-JP">
                <a:latin typeface="BIZ UDPゴシック" panose="020B0400000000000000" pitchFamily="50" charset="-128"/>
                <a:ea typeface="BIZ UDPゴシック" panose="020B0400000000000000" pitchFamily="50" charset="-128"/>
              </a:rPr>
              <a:t>12.3</a:t>
            </a:r>
            <a:r>
              <a:rPr lang="ja-JP" altLang="en-US">
                <a:latin typeface="BIZ UDPゴシック" panose="020B0400000000000000" pitchFamily="50" charset="-128"/>
                <a:ea typeface="BIZ UDPゴシック" panose="020B0400000000000000" pitchFamily="50" charset="-128"/>
              </a:rPr>
              <a:t>％。</a:t>
            </a:r>
            <a:endParaRPr lang="en-US" altLang="ja-JP">
              <a:latin typeface="BIZ UDPゴシック" panose="020B0400000000000000" pitchFamily="50" charset="-128"/>
              <a:ea typeface="BIZ UDPゴシック" panose="020B0400000000000000" pitchFamily="50" charset="-128"/>
            </a:endParaRPr>
          </a:p>
          <a:p>
            <a:pPr>
              <a:lnSpc>
                <a:spcPts val="1400"/>
              </a:lnSpc>
            </a:pPr>
            <a:r>
              <a:rPr lang="ja-JP" altLang="en-US">
                <a:latin typeface="BIZ UDPゴシック" panose="020B0400000000000000" pitchFamily="50" charset="-128"/>
                <a:ea typeface="BIZ UDPゴシック" panose="020B0400000000000000" pitchFamily="50" charset="-128"/>
              </a:rPr>
              <a:t>・三島・豊能地域は国土軸に位置し、鉄道や高速道路網の発展、マンション開発等が進んだ地域。</a:t>
            </a:r>
            <a:endParaRPr lang="en-US" altLang="ja-JP">
              <a:latin typeface="BIZ UDPゴシック" panose="020B0400000000000000" pitchFamily="50" charset="-128"/>
              <a:ea typeface="BIZ UDPゴシック" panose="020B0400000000000000" pitchFamily="50" charset="-128"/>
            </a:endParaRPr>
          </a:p>
          <a:p>
            <a:pPr>
              <a:lnSpc>
                <a:spcPts val="1400"/>
              </a:lnSpc>
            </a:pPr>
            <a:r>
              <a:rPr lang="ja-JP" altLang="en-US">
                <a:latin typeface="BIZ UDPゴシック" panose="020B0400000000000000" pitchFamily="50" charset="-128"/>
                <a:ea typeface="BIZ UDPゴシック" panose="020B0400000000000000" pitchFamily="50" charset="-128"/>
              </a:rPr>
              <a:t>　泉北・泉南地域は、この間生産年齢人口が増加した和泉市や田尻町が下支えとなり、地域全体としても生産年齢人口の減少は緩やかであった。</a:t>
            </a:r>
            <a:endParaRPr lang="en-US" altLang="ja-JP">
              <a:latin typeface="BIZ UDPゴシック" panose="020B0400000000000000" pitchFamily="50" charset="-128"/>
              <a:ea typeface="BIZ UDPゴシック" panose="020B0400000000000000" pitchFamily="50" charset="-128"/>
            </a:endParaRPr>
          </a:p>
          <a:p>
            <a:pPr>
              <a:lnSpc>
                <a:spcPts val="1400"/>
              </a:lnSpc>
            </a:pPr>
            <a:r>
              <a:rPr lang="ja-JP" altLang="en-US">
                <a:latin typeface="BIZ UDPゴシック" panose="020B0400000000000000" pitchFamily="50" charset="-128"/>
                <a:ea typeface="BIZ UDPゴシック" panose="020B0400000000000000" pitchFamily="50" charset="-128"/>
              </a:rPr>
              <a:t>・</a:t>
            </a:r>
            <a:r>
              <a:rPr lang="en-US" altLang="ja-JP">
                <a:latin typeface="BIZ UDPゴシック" panose="020B0400000000000000" pitchFamily="50" charset="-128"/>
                <a:ea typeface="BIZ UDPゴシック" panose="020B0400000000000000" pitchFamily="50" charset="-128"/>
              </a:rPr>
              <a:t>1990</a:t>
            </a:r>
            <a:r>
              <a:rPr lang="ja-JP" altLang="en-US">
                <a:latin typeface="BIZ UDPゴシック" panose="020B0400000000000000" pitchFamily="50" charset="-128"/>
                <a:ea typeface="BIZ UDPゴシック" panose="020B0400000000000000" pitchFamily="50" charset="-128"/>
              </a:rPr>
              <a:t>年→</a:t>
            </a:r>
            <a:r>
              <a:rPr lang="en-US" altLang="ja-JP">
                <a:latin typeface="BIZ UDPゴシック" panose="020B0400000000000000" pitchFamily="50" charset="-128"/>
                <a:ea typeface="BIZ UDPゴシック" panose="020B0400000000000000" pitchFamily="50" charset="-128"/>
              </a:rPr>
              <a:t>2045</a:t>
            </a:r>
            <a:r>
              <a:rPr lang="ja-JP" altLang="en-US">
                <a:latin typeface="BIZ UDPゴシック" panose="020B0400000000000000" pitchFamily="50" charset="-128"/>
                <a:ea typeface="BIZ UDPゴシック" panose="020B0400000000000000" pitchFamily="50" charset="-128"/>
              </a:rPr>
              <a:t>年では、生産年齢人口の府全体減少ペース（▲</a:t>
            </a:r>
            <a:r>
              <a:rPr lang="en-US" altLang="ja-JP">
                <a:latin typeface="BIZ UDPゴシック" panose="020B0400000000000000" pitchFamily="50" charset="-128"/>
                <a:ea typeface="BIZ UDPゴシック" panose="020B0400000000000000" pitchFamily="50" charset="-128"/>
              </a:rPr>
              <a:t>38.4</a:t>
            </a:r>
            <a:r>
              <a:rPr lang="ja-JP" altLang="en-US">
                <a:latin typeface="BIZ UDPゴシック" panose="020B0400000000000000" pitchFamily="50" charset="-128"/>
                <a:ea typeface="BIZ UDPゴシック" panose="020B0400000000000000" pitchFamily="50" charset="-128"/>
              </a:rPr>
              <a:t>％）を上回る北河内・中河内▲</a:t>
            </a:r>
            <a:r>
              <a:rPr lang="en-US" altLang="ja-JP">
                <a:latin typeface="BIZ UDPゴシック" panose="020B0400000000000000" pitchFamily="50" charset="-128"/>
                <a:ea typeface="BIZ UDPゴシック" panose="020B0400000000000000" pitchFamily="50" charset="-128"/>
              </a:rPr>
              <a:t>50.1</a:t>
            </a:r>
            <a:r>
              <a:rPr lang="ja-JP" altLang="en-US">
                <a:latin typeface="BIZ UDPゴシック" panose="020B0400000000000000" pitchFamily="50" charset="-128"/>
                <a:ea typeface="BIZ UDPゴシック" panose="020B0400000000000000" pitchFamily="50" charset="-128"/>
              </a:rPr>
              <a:t>％、南河内▲</a:t>
            </a:r>
            <a:r>
              <a:rPr lang="en-US" altLang="ja-JP">
                <a:latin typeface="BIZ UDPゴシック" panose="020B0400000000000000" pitchFamily="50" charset="-128"/>
                <a:ea typeface="BIZ UDPゴシック" panose="020B0400000000000000" pitchFamily="50" charset="-128"/>
              </a:rPr>
              <a:t>57.2</a:t>
            </a:r>
            <a:r>
              <a:rPr lang="ja-JP" altLang="en-US">
                <a:latin typeface="BIZ UDPゴシック" panose="020B0400000000000000" pitchFamily="50" charset="-128"/>
                <a:ea typeface="BIZ UDPゴシック" panose="020B0400000000000000" pitchFamily="50" charset="-128"/>
              </a:rPr>
              <a:t>％が特に厳しい予想。</a:t>
            </a:r>
            <a:endParaRPr lang="en-US" altLang="ja-JP">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7313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7</a:t>
            </a:fld>
            <a:endParaRPr kumimoji="1" lang="ja-JP" altLang="en-US"/>
          </a:p>
        </p:txBody>
      </p:sp>
      <p:sp>
        <p:nvSpPr>
          <p:cNvPr id="5" name="ノート プレースホルダー 4"/>
          <p:cNvSpPr>
            <a:spLocks noGrp="1"/>
          </p:cNvSpPr>
          <p:nvPr>
            <p:ph type="body" sz="quarter" idx="11"/>
          </p:nvPr>
        </p:nvSpPr>
        <p:spPr/>
        <p:txBody>
          <a:bodyPr/>
          <a:lstStyle/>
          <a:p>
            <a:pPr>
              <a:lnSpc>
                <a:spcPts val="1400"/>
              </a:lnSpc>
            </a:pPr>
            <a:r>
              <a:rPr lang="ja-JP" altLang="en-US">
                <a:latin typeface="BIZ UDPゴシック" panose="020B0400000000000000" pitchFamily="50" charset="-128"/>
                <a:ea typeface="BIZ UDPゴシック" panose="020B0400000000000000" pitchFamily="50" charset="-128"/>
              </a:rPr>
              <a:t>・</a:t>
            </a:r>
            <a:r>
              <a:rPr lang="en-US" altLang="ja-JP">
                <a:latin typeface="BIZ UDPゴシック" panose="020B0400000000000000" pitchFamily="50" charset="-128"/>
                <a:ea typeface="BIZ UDPゴシック" panose="020B0400000000000000" pitchFamily="50" charset="-128"/>
              </a:rPr>
              <a:t>1990</a:t>
            </a:r>
            <a:r>
              <a:rPr lang="ja-JP" altLang="en-US">
                <a:latin typeface="BIZ UDPゴシック" panose="020B0400000000000000" pitchFamily="50" charset="-128"/>
                <a:ea typeface="BIZ UDPゴシック" panose="020B0400000000000000" pitchFamily="50" charset="-128"/>
              </a:rPr>
              <a:t>年→</a:t>
            </a:r>
            <a:r>
              <a:rPr lang="en-US" altLang="ja-JP">
                <a:latin typeface="BIZ UDPゴシック" panose="020B0400000000000000" pitchFamily="50" charset="-128"/>
                <a:ea typeface="BIZ UDPゴシック" panose="020B0400000000000000" pitchFamily="50" charset="-128"/>
              </a:rPr>
              <a:t>2020</a:t>
            </a:r>
            <a:r>
              <a:rPr lang="ja-JP" altLang="en-US">
                <a:latin typeface="BIZ UDPゴシック" panose="020B0400000000000000" pitchFamily="50" charset="-128"/>
                <a:ea typeface="BIZ UDPゴシック" panose="020B0400000000000000" pitchFamily="50" charset="-128"/>
              </a:rPr>
              <a:t>年の変化は、三島・豊能▲</a:t>
            </a:r>
            <a:r>
              <a:rPr lang="en-US" altLang="ja-JP">
                <a:latin typeface="BIZ UDPゴシック" panose="020B0400000000000000" pitchFamily="50" charset="-128"/>
                <a:ea typeface="BIZ UDPゴシック" panose="020B0400000000000000" pitchFamily="50" charset="-128"/>
              </a:rPr>
              <a:t>20.4</a:t>
            </a:r>
            <a:r>
              <a:rPr lang="ja-JP" altLang="en-US">
                <a:latin typeface="BIZ UDPゴシック" panose="020B0400000000000000" pitchFamily="50" charset="-128"/>
                <a:ea typeface="BIZ UDPゴシック" panose="020B0400000000000000" pitchFamily="50" charset="-128"/>
              </a:rPr>
              <a:t>％、北河内・中河内▲</a:t>
            </a:r>
            <a:r>
              <a:rPr lang="en-US" altLang="ja-JP">
                <a:latin typeface="BIZ UDPゴシック" panose="020B0400000000000000" pitchFamily="50" charset="-128"/>
                <a:ea typeface="BIZ UDPゴシック" panose="020B0400000000000000" pitchFamily="50" charset="-128"/>
              </a:rPr>
              <a:t>24.1</a:t>
            </a:r>
            <a:r>
              <a:rPr lang="ja-JP" altLang="en-US">
                <a:latin typeface="BIZ UDPゴシック" panose="020B0400000000000000" pitchFamily="50" charset="-128"/>
                <a:ea typeface="BIZ UDPゴシック" panose="020B0400000000000000" pitchFamily="50" charset="-128"/>
              </a:rPr>
              <a:t>％、南河内▲</a:t>
            </a:r>
            <a:r>
              <a:rPr lang="en-US" altLang="ja-JP">
                <a:latin typeface="BIZ UDPゴシック" panose="020B0400000000000000" pitchFamily="50" charset="-128"/>
                <a:ea typeface="BIZ UDPゴシック" panose="020B0400000000000000" pitchFamily="50" charset="-128"/>
              </a:rPr>
              <a:t>22.3</a:t>
            </a:r>
            <a:r>
              <a:rPr lang="ja-JP" altLang="en-US">
                <a:latin typeface="BIZ UDPゴシック" panose="020B0400000000000000" pitchFamily="50" charset="-128"/>
                <a:ea typeface="BIZ UDPゴシック" panose="020B0400000000000000" pitchFamily="50" charset="-128"/>
              </a:rPr>
              <a:t>％、泉北・泉南▲</a:t>
            </a:r>
            <a:r>
              <a:rPr lang="en-US" altLang="ja-JP">
                <a:latin typeface="BIZ UDPゴシック" panose="020B0400000000000000" pitchFamily="50" charset="-128"/>
                <a:ea typeface="BIZ UDPゴシック" panose="020B0400000000000000" pitchFamily="50" charset="-128"/>
              </a:rPr>
              <a:t>10.2</a:t>
            </a:r>
            <a:r>
              <a:rPr lang="ja-JP" altLang="en-US">
                <a:latin typeface="BIZ UDPゴシック" panose="020B0400000000000000" pitchFamily="50" charset="-128"/>
                <a:ea typeface="BIZ UDPゴシック" panose="020B0400000000000000" pitchFamily="50" charset="-128"/>
              </a:rPr>
              <a:t>％といずれも低下。</a:t>
            </a:r>
            <a:endParaRPr lang="en-US" altLang="ja-JP">
              <a:latin typeface="BIZ UDPゴシック" panose="020B0400000000000000" pitchFamily="50" charset="-128"/>
              <a:ea typeface="BIZ UDPゴシック" panose="020B0400000000000000" pitchFamily="50" charset="-128"/>
            </a:endParaRPr>
          </a:p>
          <a:p>
            <a:pPr>
              <a:lnSpc>
                <a:spcPts val="1400"/>
              </a:lnSpc>
            </a:pPr>
            <a:r>
              <a:rPr lang="ja-JP" altLang="en-US">
                <a:latin typeface="BIZ UDPゴシック" panose="020B0400000000000000" pitchFamily="50" charset="-128"/>
                <a:ea typeface="BIZ UDPゴシック" panose="020B0400000000000000" pitchFamily="50" charset="-128"/>
              </a:rPr>
              <a:t>・</a:t>
            </a:r>
            <a:r>
              <a:rPr lang="en-US" altLang="ja-JP">
                <a:latin typeface="BIZ UDPゴシック" panose="020B0400000000000000" pitchFamily="50" charset="-128"/>
                <a:ea typeface="BIZ UDPゴシック" panose="020B0400000000000000" pitchFamily="50" charset="-128"/>
              </a:rPr>
              <a:t>2020</a:t>
            </a:r>
            <a:r>
              <a:rPr lang="ja-JP" altLang="en-US">
                <a:latin typeface="BIZ UDPゴシック" panose="020B0400000000000000" pitchFamily="50" charset="-128"/>
                <a:ea typeface="BIZ UDPゴシック" panose="020B0400000000000000" pitchFamily="50" charset="-128"/>
              </a:rPr>
              <a:t>年では三島・豊能地域が</a:t>
            </a:r>
            <a:r>
              <a:rPr lang="en-US" altLang="ja-JP">
                <a:latin typeface="BIZ UDPゴシック" panose="020B0400000000000000" pitchFamily="50" charset="-128"/>
                <a:ea typeface="BIZ UDPゴシック" panose="020B0400000000000000" pitchFamily="50" charset="-128"/>
              </a:rPr>
              <a:t>0.9</a:t>
            </a:r>
            <a:r>
              <a:rPr lang="ja-JP" altLang="en-US">
                <a:latin typeface="BIZ UDPゴシック" panose="020B0400000000000000" pitchFamily="50" charset="-128"/>
                <a:ea typeface="BIZ UDPゴシック" panose="020B0400000000000000" pitchFamily="50" charset="-128"/>
              </a:rPr>
              <a:t>を上回る水準を保つ一方、南河内地域は</a:t>
            </a:r>
            <a:r>
              <a:rPr lang="en-US" altLang="ja-JP">
                <a:latin typeface="BIZ UDPゴシック" panose="020B0400000000000000" pitchFamily="50" charset="-128"/>
                <a:ea typeface="BIZ UDPゴシック" panose="020B0400000000000000" pitchFamily="50" charset="-128"/>
              </a:rPr>
              <a:t>0.6</a:t>
            </a:r>
            <a:r>
              <a:rPr lang="ja-JP" altLang="en-US">
                <a:latin typeface="BIZ UDPゴシック" panose="020B0400000000000000" pitchFamily="50" charset="-128"/>
                <a:ea typeface="BIZ UDPゴシック" panose="020B0400000000000000" pitchFamily="50" charset="-128"/>
              </a:rPr>
              <a:t>を下回り、地域間格差が存在。</a:t>
            </a:r>
            <a:endParaRPr lang="en-US" altLang="ja-JP">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0679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8</a:t>
            </a:fld>
            <a:endParaRPr kumimoji="1" lang="ja-JP" altLang="en-US"/>
          </a:p>
        </p:txBody>
      </p:sp>
      <p:sp>
        <p:nvSpPr>
          <p:cNvPr id="5" name="ノート プレースホルダー 4"/>
          <p:cNvSpPr>
            <a:spLocks noGrp="1"/>
          </p:cNvSpPr>
          <p:nvPr>
            <p:ph type="body" sz="quarter" idx="11"/>
          </p:nvPr>
        </p:nvSpPr>
        <p:spPr/>
        <p:txBody>
          <a:bodyPr/>
          <a:lstStyle/>
          <a:p>
            <a:pPr>
              <a:lnSpc>
                <a:spcPts val="1400"/>
              </a:lnSpc>
            </a:pP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1990</a:t>
            </a:r>
            <a:r>
              <a:rPr lang="ja-JP" altLang="en-US" dirty="0">
                <a:latin typeface="BIZ UDPゴシック" panose="020B0400000000000000" pitchFamily="50" charset="-128"/>
                <a:ea typeface="BIZ UDPゴシック" panose="020B0400000000000000" pitchFamily="50" charset="-128"/>
              </a:rPr>
              <a:t>年→</a:t>
            </a:r>
            <a:r>
              <a:rPr lang="en-US" altLang="ja-JP" dirty="0">
                <a:latin typeface="BIZ UDPゴシック" panose="020B0400000000000000" pitchFamily="50" charset="-128"/>
                <a:ea typeface="BIZ UDPゴシック" panose="020B0400000000000000" pitchFamily="50" charset="-128"/>
              </a:rPr>
              <a:t>2020</a:t>
            </a:r>
            <a:r>
              <a:rPr lang="ja-JP" altLang="en-US" dirty="0">
                <a:latin typeface="BIZ UDPゴシック" panose="020B0400000000000000" pitchFamily="50" charset="-128"/>
                <a:ea typeface="BIZ UDPゴシック" panose="020B0400000000000000" pitchFamily="50" charset="-128"/>
              </a:rPr>
              <a:t>年の変化は、三島・豊能▲</a:t>
            </a:r>
            <a:r>
              <a:rPr lang="en-US" altLang="ja-JP" dirty="0">
                <a:latin typeface="BIZ UDPゴシック" panose="020B0400000000000000" pitchFamily="50" charset="-128"/>
                <a:ea typeface="BIZ UDPゴシック" panose="020B0400000000000000" pitchFamily="50" charset="-128"/>
              </a:rPr>
              <a:t>5.5</a:t>
            </a:r>
            <a:r>
              <a:rPr lang="ja-JP" altLang="en-US" dirty="0">
                <a:latin typeface="BIZ UDPゴシック" panose="020B0400000000000000" pitchFamily="50" charset="-128"/>
                <a:ea typeface="BIZ UDPゴシック" panose="020B0400000000000000" pitchFamily="50" charset="-128"/>
              </a:rPr>
              <a:t>％、北河内・中河内▲</a:t>
            </a:r>
            <a:r>
              <a:rPr lang="en-US" altLang="ja-JP" dirty="0">
                <a:latin typeface="BIZ UDPゴシック" panose="020B0400000000000000" pitchFamily="50" charset="-128"/>
                <a:ea typeface="BIZ UDPゴシック" panose="020B0400000000000000" pitchFamily="50" charset="-128"/>
              </a:rPr>
              <a:t>8.5</a:t>
            </a:r>
            <a:r>
              <a:rPr lang="ja-JP" altLang="en-US" dirty="0">
                <a:latin typeface="BIZ UDPゴシック" panose="020B0400000000000000" pitchFamily="50" charset="-128"/>
                <a:ea typeface="BIZ UDPゴシック" panose="020B0400000000000000" pitchFamily="50" charset="-128"/>
              </a:rPr>
              <a:t>％、南河内▲</a:t>
            </a:r>
            <a:r>
              <a:rPr lang="en-US" altLang="ja-JP" dirty="0">
                <a:latin typeface="BIZ UDPゴシック" panose="020B0400000000000000" pitchFamily="50" charset="-128"/>
                <a:ea typeface="BIZ UDPゴシック" panose="020B0400000000000000" pitchFamily="50" charset="-128"/>
              </a:rPr>
              <a:t>14.9</a:t>
            </a:r>
            <a:r>
              <a:rPr lang="ja-JP" altLang="en-US" dirty="0">
                <a:latin typeface="BIZ UDPゴシック" panose="020B0400000000000000" pitchFamily="50" charset="-128"/>
                <a:ea typeface="BIZ UDPゴシック" panose="020B0400000000000000" pitchFamily="50" charset="-128"/>
              </a:rPr>
              <a:t>％、泉北・泉南</a:t>
            </a:r>
            <a:r>
              <a:rPr lang="en-US" altLang="ja-JP" dirty="0">
                <a:latin typeface="BIZ UDPゴシック" panose="020B0400000000000000" pitchFamily="50" charset="-128"/>
                <a:ea typeface="BIZ UDPゴシック" panose="020B0400000000000000" pitchFamily="50" charset="-128"/>
              </a:rPr>
              <a:t>+8.3</a:t>
            </a:r>
            <a:r>
              <a:rPr lang="ja-JP" altLang="en-US" dirty="0">
                <a:latin typeface="BIZ UDPゴシック" panose="020B0400000000000000" pitchFamily="50" charset="-128"/>
                <a:ea typeface="BIZ UDPゴシック" panose="020B0400000000000000" pitchFamily="50" charset="-128"/>
              </a:rPr>
              <a:t>％。</a:t>
            </a:r>
            <a:endParaRPr lang="en-US" altLang="ja-JP" dirty="0">
              <a:latin typeface="BIZ UDPゴシック" panose="020B0400000000000000" pitchFamily="50" charset="-128"/>
              <a:ea typeface="BIZ UDPゴシック" panose="020B0400000000000000" pitchFamily="50" charset="-128"/>
            </a:endParaRPr>
          </a:p>
          <a:p>
            <a:pPr>
              <a:lnSpc>
                <a:spcPts val="1400"/>
              </a:lnSpc>
            </a:pPr>
            <a:r>
              <a:rPr lang="ja-JP" altLang="en-US" dirty="0">
                <a:latin typeface="BIZ UDPゴシック" panose="020B0400000000000000" pitchFamily="50" charset="-128"/>
                <a:ea typeface="BIZ UDPゴシック" panose="020B0400000000000000" pitchFamily="50" charset="-128"/>
              </a:rPr>
              <a:t>・生産年齢人口の減少に伴い、各地域とも</a:t>
            </a:r>
            <a:r>
              <a:rPr lang="en-US" altLang="ja-JP" dirty="0">
                <a:latin typeface="BIZ UDPゴシック" panose="020B0400000000000000" pitchFamily="50" charset="-128"/>
                <a:ea typeface="BIZ UDPゴシック" panose="020B0400000000000000" pitchFamily="50" charset="-128"/>
              </a:rPr>
              <a:t>2005</a:t>
            </a:r>
            <a:r>
              <a:rPr lang="ja-JP" altLang="en-US" dirty="0">
                <a:latin typeface="BIZ UDPゴシック" panose="020B0400000000000000" pitchFamily="50" charset="-128"/>
                <a:ea typeface="BIZ UDPゴシック" panose="020B0400000000000000" pitchFamily="50" charset="-128"/>
              </a:rPr>
              <a:t>年まで減少傾向にあるが、</a:t>
            </a:r>
            <a:r>
              <a:rPr lang="en-US" altLang="ja-JP" dirty="0">
                <a:latin typeface="BIZ UDPゴシック" panose="020B0400000000000000" pitchFamily="50" charset="-128"/>
                <a:ea typeface="BIZ UDPゴシック" panose="020B0400000000000000" pitchFamily="50" charset="-128"/>
              </a:rPr>
              <a:t>2007</a:t>
            </a:r>
            <a:r>
              <a:rPr lang="ja-JP" altLang="en-US" dirty="0">
                <a:latin typeface="BIZ UDPゴシック" panose="020B0400000000000000" pitchFamily="50" charset="-128"/>
                <a:ea typeface="BIZ UDPゴシック" panose="020B0400000000000000" pitchFamily="50" charset="-128"/>
              </a:rPr>
              <a:t>年の三位一体の改革による所得税からの税源移譲により、回復。</a:t>
            </a:r>
            <a:endParaRPr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86153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9</a:t>
            </a:fld>
            <a:endParaRPr kumimoji="1" lang="ja-JP" altLang="en-US"/>
          </a:p>
        </p:txBody>
      </p:sp>
      <p:sp>
        <p:nvSpPr>
          <p:cNvPr id="5" name="ノート プレースホルダー 4"/>
          <p:cNvSpPr>
            <a:spLocks noGrp="1"/>
          </p:cNvSpPr>
          <p:nvPr>
            <p:ph type="body" sz="quarter" idx="11"/>
          </p:nvPr>
        </p:nvSpPr>
        <p:spPr/>
        <p:txBody>
          <a:bodyPr/>
          <a:lstStyle/>
          <a:p>
            <a:pPr>
              <a:lnSpc>
                <a:spcPts val="1400"/>
              </a:lnSpc>
            </a:pPr>
            <a:r>
              <a:rPr lang="ja-JP" altLang="en-US">
                <a:latin typeface="BIZ UDPゴシック" panose="020B0400000000000000" pitchFamily="50" charset="-128"/>
                <a:ea typeface="BIZ UDPゴシック" panose="020B0400000000000000" pitchFamily="50" charset="-128"/>
              </a:rPr>
              <a:t>・市町村ごとに、過去</a:t>
            </a:r>
            <a:r>
              <a:rPr lang="en-US" altLang="ja-JP">
                <a:latin typeface="BIZ UDPゴシック" panose="020B0400000000000000" pitchFamily="50" charset="-128"/>
                <a:ea typeface="BIZ UDPゴシック" panose="020B0400000000000000" pitchFamily="50" charset="-128"/>
              </a:rPr>
              <a:t>30</a:t>
            </a:r>
            <a:r>
              <a:rPr lang="ja-JP" altLang="en-US">
                <a:latin typeface="BIZ UDPゴシック" panose="020B0400000000000000" pitchFamily="50" charset="-128"/>
                <a:ea typeface="BIZ UDPゴシック" panose="020B0400000000000000" pitchFamily="50" charset="-128"/>
              </a:rPr>
              <a:t>年間の個人住民税の変化率を縦軸、生産年齢人口の変化率を横軸としてプロットし、近似曲線を引くと、相関係数は</a:t>
            </a:r>
            <a:r>
              <a:rPr lang="en-US" altLang="ja-JP">
                <a:latin typeface="BIZ UDPゴシック" panose="020B0400000000000000" pitchFamily="50" charset="-128"/>
                <a:ea typeface="BIZ UDPゴシック" panose="020B0400000000000000" pitchFamily="50" charset="-128"/>
              </a:rPr>
              <a:t>0.8</a:t>
            </a:r>
            <a:r>
              <a:rPr lang="ja-JP" altLang="en-US">
                <a:latin typeface="BIZ UDPゴシック" panose="020B0400000000000000" pitchFamily="50" charset="-128"/>
                <a:ea typeface="BIZ UDPゴシック" panose="020B0400000000000000" pitchFamily="50" charset="-128"/>
              </a:rPr>
              <a:t>を</a:t>
            </a:r>
            <a:endParaRPr lang="en-US" altLang="ja-JP">
              <a:latin typeface="BIZ UDPゴシック" panose="020B0400000000000000" pitchFamily="50" charset="-128"/>
              <a:ea typeface="BIZ UDPゴシック" panose="020B0400000000000000" pitchFamily="50" charset="-128"/>
            </a:endParaRPr>
          </a:p>
          <a:p>
            <a:pPr>
              <a:lnSpc>
                <a:spcPts val="1400"/>
              </a:lnSpc>
            </a:pPr>
            <a:r>
              <a:rPr lang="ja-JP" altLang="en-US">
                <a:latin typeface="BIZ UDPゴシック" panose="020B0400000000000000" pitchFamily="50" charset="-128"/>
                <a:ea typeface="BIZ UDPゴシック" panose="020B0400000000000000" pitchFamily="50" charset="-128"/>
              </a:rPr>
              <a:t> 上回り、一定の相関関係がある。</a:t>
            </a:r>
            <a:endParaRPr lang="en-US" altLang="ja-JP">
              <a:latin typeface="BIZ UDPゴシック" panose="020B0400000000000000" pitchFamily="50" charset="-128"/>
              <a:ea typeface="BIZ UDPゴシック" panose="020B0400000000000000" pitchFamily="50" charset="-128"/>
            </a:endParaRPr>
          </a:p>
          <a:p>
            <a:pPr>
              <a:lnSpc>
                <a:spcPts val="1400"/>
              </a:lnSpc>
            </a:pPr>
            <a:r>
              <a:rPr lang="ja-JP" altLang="en-US">
                <a:latin typeface="BIZ UDPゴシック" panose="020B0400000000000000" pitchFamily="50" charset="-128"/>
                <a:ea typeface="BIZ UDPゴシック" panose="020B0400000000000000" pitchFamily="50" charset="-128"/>
              </a:rPr>
              <a:t>・生産年齢人口が増加した和泉市や田尻町は、個人住民税も増加している。</a:t>
            </a:r>
            <a:endParaRPr lang="en-US" altLang="ja-JP">
              <a:latin typeface="BIZ UDPゴシック" panose="020B0400000000000000" pitchFamily="50" charset="-128"/>
              <a:ea typeface="BIZ UDPゴシック" panose="020B0400000000000000" pitchFamily="50" charset="-128"/>
            </a:endParaRPr>
          </a:p>
          <a:p>
            <a:pPr>
              <a:lnSpc>
                <a:spcPts val="1400"/>
              </a:lnSpc>
            </a:pPr>
            <a:r>
              <a:rPr lang="ja-JP" altLang="en-US">
                <a:latin typeface="BIZ UDPゴシック" panose="020B0400000000000000" pitchFamily="50" charset="-128"/>
                <a:ea typeface="BIZ UDPゴシック" panose="020B0400000000000000" pitchFamily="50" charset="-128"/>
              </a:rPr>
              <a:t>・一方、千早赤阪村、豊能町、岬町など町村部では、生産年齢人口の減少に伴い、個人住民税も大きく減少している。</a:t>
            </a:r>
            <a:endParaRPr lang="en-US" altLang="ja-JP">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1110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10</a:t>
            </a:fld>
            <a:endParaRPr kumimoji="1" lang="ja-JP" altLang="en-US"/>
          </a:p>
        </p:txBody>
      </p:sp>
      <p:sp>
        <p:nvSpPr>
          <p:cNvPr id="5" name="ノート プレースホルダー 4"/>
          <p:cNvSpPr>
            <a:spLocks noGrp="1"/>
          </p:cNvSpPr>
          <p:nvPr>
            <p:ph type="body" sz="quarter" idx="11"/>
          </p:nvPr>
        </p:nvSpPr>
        <p:spPr/>
        <p:txBody>
          <a:bodyPr/>
          <a:lstStyle/>
          <a:p>
            <a:pPr>
              <a:lnSpc>
                <a:spcPts val="1400"/>
              </a:lnSpc>
            </a:pPr>
            <a:r>
              <a:rPr lang="ja-JP" altLang="en-US">
                <a:latin typeface="BIZ UDPゴシック" panose="020B0400000000000000" pitchFamily="50" charset="-128"/>
                <a:ea typeface="BIZ UDPゴシック" panose="020B0400000000000000" pitchFamily="50" charset="-128"/>
              </a:rPr>
              <a:t>・児童福祉費や社会福祉費などで構成される扶助費は、各地域とも、過去</a:t>
            </a:r>
            <a:r>
              <a:rPr lang="en-US" altLang="ja-JP">
                <a:latin typeface="BIZ UDPゴシック" panose="020B0400000000000000" pitchFamily="50" charset="-128"/>
                <a:ea typeface="BIZ UDPゴシック" panose="020B0400000000000000" pitchFamily="50" charset="-128"/>
              </a:rPr>
              <a:t>30</a:t>
            </a:r>
            <a:r>
              <a:rPr lang="ja-JP" altLang="en-US">
                <a:latin typeface="BIZ UDPゴシック" panose="020B0400000000000000" pitchFamily="50" charset="-128"/>
                <a:ea typeface="BIZ UDPゴシック" panose="020B0400000000000000" pitchFamily="50" charset="-128"/>
              </a:rPr>
              <a:t>年間で大幅な伸びとなり、歳出総額に占める割合も上昇。</a:t>
            </a:r>
            <a:endParaRPr lang="en-US" altLang="ja-JP">
              <a:latin typeface="BIZ UDPゴシック" panose="020B0400000000000000" pitchFamily="50" charset="-128"/>
              <a:ea typeface="BIZ UDPゴシック" panose="020B0400000000000000" pitchFamily="50" charset="-128"/>
            </a:endParaRPr>
          </a:p>
          <a:p>
            <a:pPr>
              <a:lnSpc>
                <a:spcPts val="1400"/>
              </a:lnSpc>
            </a:pPr>
            <a:r>
              <a:rPr lang="ja-JP" altLang="en-US">
                <a:latin typeface="BIZ UDPゴシック" panose="020B0400000000000000" pitchFamily="50" charset="-128"/>
                <a:ea typeface="BIZ UDPゴシック" panose="020B0400000000000000" pitchFamily="50" charset="-128"/>
              </a:rPr>
              <a:t>・</a:t>
            </a:r>
            <a:r>
              <a:rPr lang="en-US" altLang="ja-JP">
                <a:latin typeface="BIZ UDPゴシック" panose="020B0400000000000000" pitchFamily="50" charset="-128"/>
                <a:ea typeface="BIZ UDPゴシック" panose="020B0400000000000000" pitchFamily="50" charset="-128"/>
              </a:rPr>
              <a:t>2020</a:t>
            </a:r>
            <a:r>
              <a:rPr lang="ja-JP" altLang="en-US">
                <a:latin typeface="BIZ UDPゴシック" panose="020B0400000000000000" pitchFamily="50" charset="-128"/>
                <a:ea typeface="BIZ UDPゴシック" panose="020B0400000000000000" pitchFamily="50" charset="-128"/>
              </a:rPr>
              <a:t>年に歳出総額に占める割合が低下したのは、新型コロナウィルスへの対応により歳入歳出規模が一時的に膨らんだことが要因。</a:t>
            </a:r>
            <a:endParaRPr lang="en-US" altLang="ja-JP">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5169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・まずは、不足を感じる職種について、大阪市を除く</a:t>
            </a:r>
            <a:r>
              <a:rPr kumimoji="1" lang="en-US" altLang="ja-JP" dirty="0"/>
              <a:t>42</a:t>
            </a:r>
            <a:r>
              <a:rPr kumimoji="1" lang="ja-JP" altLang="en-US" dirty="0"/>
              <a:t>団体にアンケート</a:t>
            </a:r>
            <a:r>
              <a:rPr lang="ja-JP" altLang="en-US" dirty="0"/>
              <a:t>した結果を紹介したい</a:t>
            </a:r>
            <a:endParaRPr lang="en-US" altLang="ja-JP" dirty="0"/>
          </a:p>
          <a:p>
            <a:r>
              <a:rPr kumimoji="1" lang="ja-JP" altLang="en-US" dirty="0"/>
              <a:t>・土木、建築といったインフラ系技術職の不足が上位にあるほか、コロナ対応で多忙を極めている保健師の職種も不足感が強い</a:t>
            </a:r>
            <a:endParaRPr kumimoji="1" lang="en-US" altLang="ja-JP" dirty="0"/>
          </a:p>
          <a:p>
            <a:r>
              <a:rPr lang="ja-JP" altLang="en-US" dirty="0"/>
              <a:t>・またデジタル人材、これは定義を一律に決めることは難しいが、そもそも官民挙げて確保に走っているところもあり、不足している状況である</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030FFAA-3710-4C18-AE2B-D295A7E2953F}" type="slidenum">
              <a:rPr kumimoji="1" lang="ja-JP" altLang="en-US" smtClean="0"/>
              <a:t>11</a:t>
            </a:fld>
            <a:endParaRPr kumimoji="1" lang="ja-JP" altLang="en-US"/>
          </a:p>
        </p:txBody>
      </p:sp>
    </p:spTree>
    <p:extLst>
      <p:ext uri="{BB962C8B-B14F-4D97-AF65-F5344CB8AC3E}">
        <p14:creationId xmlns:p14="http://schemas.microsoft.com/office/powerpoint/2010/main" val="2443050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・次に、人材確保の難しさを感じる場面について聞いた。</a:t>
            </a:r>
            <a:endParaRPr kumimoji="1" lang="en-US" altLang="ja-JP" dirty="0"/>
          </a:p>
          <a:p>
            <a:r>
              <a:rPr lang="ja-JP" altLang="en-US" dirty="0"/>
              <a:t>・上位には、内定辞退、募集しても応募が目標数に届かない、質が確保できないといった、採用に関する声が多い。</a:t>
            </a:r>
            <a:endParaRPr lang="en-US" altLang="ja-JP" dirty="0"/>
          </a:p>
          <a:p>
            <a:r>
              <a:rPr kumimoji="1" lang="ja-JP" altLang="en-US" dirty="0"/>
              <a:t>・また、定年や中途退職</a:t>
            </a:r>
            <a:r>
              <a:rPr kumimoji="1" lang="ja-JP" altLang="en-US"/>
              <a:t>、例えば男女問わず育休</a:t>
            </a:r>
            <a:r>
              <a:rPr kumimoji="1" lang="ja-JP" altLang="en-US" dirty="0"/>
              <a:t>などに入る際に、残った人員だけでは体制が組めないといった、支障も生じていることがわかる</a:t>
            </a:r>
          </a:p>
          <a:p>
            <a:endParaRPr kumimoji="1" lang="ja-JP" altLang="en-US" dirty="0"/>
          </a:p>
        </p:txBody>
      </p:sp>
      <p:sp>
        <p:nvSpPr>
          <p:cNvPr id="4" name="スライド番号プレースホルダー 3"/>
          <p:cNvSpPr>
            <a:spLocks noGrp="1"/>
          </p:cNvSpPr>
          <p:nvPr>
            <p:ph type="sldNum" sz="quarter" idx="10"/>
          </p:nvPr>
        </p:nvSpPr>
        <p:spPr/>
        <p:txBody>
          <a:bodyPr/>
          <a:lstStyle/>
          <a:p>
            <a:fld id="{E030FFAA-3710-4C18-AE2B-D295A7E2953F}" type="slidenum">
              <a:rPr kumimoji="1" lang="ja-JP" altLang="en-US" smtClean="0"/>
              <a:t>12</a:t>
            </a:fld>
            <a:endParaRPr kumimoji="1" lang="ja-JP" altLang="en-US"/>
          </a:p>
        </p:txBody>
      </p:sp>
    </p:spTree>
    <p:extLst>
      <p:ext uri="{BB962C8B-B14F-4D97-AF65-F5344CB8AC3E}">
        <p14:creationId xmlns:p14="http://schemas.microsoft.com/office/powerpoint/2010/main" val="2123040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lang="ja-JP" altLang="en-US" dirty="0"/>
              <a:t>次に、今</a:t>
            </a:r>
            <a:r>
              <a:rPr kumimoji="1" lang="ja-JP" altLang="en-US" dirty="0"/>
              <a:t>のスライドで、上位にあった採用難の課題を取り上げる。</a:t>
            </a:r>
            <a:endParaRPr kumimoji="1" lang="en-US" altLang="ja-JP" dirty="0"/>
          </a:p>
          <a:p>
            <a:r>
              <a:rPr lang="ja-JP" altLang="en-US" dirty="0"/>
              <a:t>・採用難に直面している要因について聞くと、給料要因が最も大きい。国の基準から逸脱できないために、民間に競り負けてしまう構図。</a:t>
            </a:r>
            <a:endParaRPr lang="en-US" altLang="ja-JP" dirty="0"/>
          </a:p>
          <a:p>
            <a:r>
              <a:rPr lang="ja-JP" altLang="en-US" dirty="0"/>
              <a:t>・募集ＰＲについても課題があり、情報が対象者に届いていない可能性を感じている</a:t>
            </a:r>
            <a:endParaRPr lang="en-US" altLang="ja-JP" dirty="0"/>
          </a:p>
          <a:p>
            <a:r>
              <a:rPr kumimoji="1" lang="ja-JP" altLang="en-US" dirty="0"/>
              <a:t>・やりがいについては、土木や建築など、行政が実施するビックプロジェクトが都市部に集中し、過去の建設ラッシュ時に比べて、大きな仕事が少ない、経験・キャリアを描きにくいと感じられている可能性がある</a:t>
            </a:r>
            <a:endParaRPr kumimoji="1" lang="en-US" altLang="ja-JP" dirty="0"/>
          </a:p>
          <a:p>
            <a:r>
              <a:rPr lang="ja-JP" altLang="en-US" dirty="0"/>
              <a:t>・また、募集人員自体も、</a:t>
            </a:r>
            <a:r>
              <a:rPr lang="en-US" altLang="ja-JP" dirty="0"/>
              <a:t>1</a:t>
            </a:r>
            <a:r>
              <a:rPr lang="ja-JP" altLang="en-US" dirty="0"/>
              <a:t>名の募集や若干名の募集となっている求人が多く、応募側から敬遠されている可能性がある</a:t>
            </a:r>
            <a:endParaRPr kumimoji="1" lang="ja-JP" altLang="en-US" b="1" dirty="0"/>
          </a:p>
          <a:p>
            <a:endParaRPr kumimoji="1" lang="ja-JP" altLang="en-US" dirty="0"/>
          </a:p>
        </p:txBody>
      </p:sp>
      <p:sp>
        <p:nvSpPr>
          <p:cNvPr id="4" name="スライド番号プレースホルダー 3"/>
          <p:cNvSpPr>
            <a:spLocks noGrp="1"/>
          </p:cNvSpPr>
          <p:nvPr>
            <p:ph type="sldNum" sz="quarter" idx="10"/>
          </p:nvPr>
        </p:nvSpPr>
        <p:spPr/>
        <p:txBody>
          <a:bodyPr/>
          <a:lstStyle/>
          <a:p>
            <a:fld id="{E030FFAA-3710-4C18-AE2B-D295A7E2953F}" type="slidenum">
              <a:rPr kumimoji="1" lang="ja-JP" altLang="en-US" smtClean="0"/>
              <a:t>13</a:t>
            </a:fld>
            <a:endParaRPr kumimoji="1" lang="ja-JP" altLang="en-US"/>
          </a:p>
        </p:txBody>
      </p:sp>
    </p:spTree>
    <p:extLst>
      <p:ext uri="{BB962C8B-B14F-4D97-AF65-F5344CB8AC3E}">
        <p14:creationId xmlns:p14="http://schemas.microsoft.com/office/powerpoint/2010/main" val="12481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8D6212-96C9-41D3-8E6B-E3D9ABE9871E}"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06937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5419FC-0020-489B-93BD-52EF9DFE2BE8}"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64160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5A6C17-7DC2-4726-A511-85C76F0BCB45}"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84708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70646-9FDD-4CE6-A2A1-8CE3717DBF7D}"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1507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2FF767-7590-42C7-BB8E-A314D8D2FD5C}"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7159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27FF62-28A4-44D8-9651-8BC671C7BC1C}" type="datetime1">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712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0BBD65-545E-402E-9A81-768BAF244330}" type="datetime1">
              <a:rPr kumimoji="1" lang="ja-JP" altLang="en-US" smtClean="0"/>
              <a:t>2023/5/12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56702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EE6590-0AFF-4C21-8D3D-813D36BA5861}" type="datetime1">
              <a:rPr kumimoji="1" lang="ja-JP" altLang="en-US" smtClean="0"/>
              <a:t>2023/5/12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0450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CA5C9-3C66-48F2-A7DA-50A8AAD99DFC}" type="datetime1">
              <a:rPr kumimoji="1" lang="ja-JP" altLang="en-US" smtClean="0"/>
              <a:t>2023/5/12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729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B57542-95D7-4C99-B020-CFE99BF6E3ED}" type="datetime1">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5983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EA7526-BBC7-44F0-9201-29D57E6CFCF0}" type="datetime1">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64929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4105B-2D9C-4C60-86CE-F7C448738759}" type="datetime1">
              <a:rPr kumimoji="1" lang="ja-JP" altLang="en-US" smtClean="0"/>
              <a:t>2023/5/12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949951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city.kochi.kochi.jp/soshiki/14/ssnougyou.htm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city.toyonaka.osaka.jp/joho/sainyukakuho/saikennunnyou.files/saikennunnyousennryau.pdf" TargetMode="External"/><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hyperlink" Target="https://www.city.kunisaki.oita.jp/soshiki/kaikei/koukinkanri.html" TargetMode="External"/><Relationship Id="rId4" Type="http://schemas.openxmlformats.org/officeDocument/2006/relationships/hyperlink" Target="https://www.city.kawachinagano.lg.jp/static/reiki/reiki_honbun/l700RG00001647.html"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realpublicestate.jp/"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city.hannan.lg.jp/kakuka/mirai/seisaku/5359.html" TargetMode="External"/><Relationship Id="rId2" Type="http://schemas.openxmlformats.org/officeDocument/2006/relationships/hyperlink" Target="https://www.city.kawachinagano.lg.jp/static/reiki/reiki_honbun/l700RG00001647.html"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844756"/>
            <a:ext cx="9923440" cy="1263075"/>
          </a:xfrm>
          <a:prstGeom prst="rect">
            <a:avLst/>
          </a:prstGeom>
          <a:gradFill flip="none" rotWithShape="1">
            <a:gsLst>
              <a:gs pos="0">
                <a:srgbClr val="002060"/>
              </a:gs>
              <a:gs pos="50000">
                <a:schemeClr val="tx2"/>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ctrTitle"/>
          </p:nvPr>
        </p:nvSpPr>
        <p:spPr>
          <a:xfrm>
            <a:off x="216724" y="2141185"/>
            <a:ext cx="9489990" cy="797557"/>
          </a:xfrm>
        </p:spPr>
        <p:txBody>
          <a:bodyPr>
            <a:noAutofit/>
          </a:bodyPr>
          <a:lstStyle/>
          <a:p>
            <a:r>
              <a:rPr lang="ja-JP" altLang="en-US" sz="3200" b="1" dirty="0">
                <a:ln w="12700">
                  <a:solidFill>
                    <a:schemeClr val="bg1">
                      <a:lumMod val="75000"/>
                    </a:schemeClr>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町村の将来のあり方に関する勉強会</a:t>
            </a:r>
            <a:r>
              <a:rPr lang="en-US" altLang="ja-JP" sz="3200" b="1" dirty="0">
                <a:ln w="12700">
                  <a:solidFill>
                    <a:schemeClr val="bg1">
                      <a:lumMod val="75000"/>
                    </a:schemeClr>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r>
            <a:br>
              <a:rPr lang="en-US" altLang="ja-JP" sz="3200" b="1" dirty="0">
                <a:ln w="12700">
                  <a:solidFill>
                    <a:schemeClr val="bg1">
                      <a:lumMod val="75000"/>
                    </a:schemeClr>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br>
            <a:r>
              <a:rPr lang="ja-JP" altLang="en-US" sz="3200" b="1" dirty="0">
                <a:ln w="12700">
                  <a:solidFill>
                    <a:schemeClr val="bg1">
                      <a:lumMod val="75000"/>
                    </a:schemeClr>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南河内地域「将来課題の対応方策の検討」</a:t>
            </a:r>
          </a:p>
        </p:txBody>
      </p:sp>
      <p:sp>
        <p:nvSpPr>
          <p:cNvPr id="9" name="サブタイトル 2"/>
          <p:cNvSpPr>
            <a:spLocks noGrp="1"/>
          </p:cNvSpPr>
          <p:nvPr>
            <p:ph type="subTitle" idx="1"/>
          </p:nvPr>
        </p:nvSpPr>
        <p:spPr>
          <a:xfrm>
            <a:off x="2083755" y="5493314"/>
            <a:ext cx="7429500" cy="946516"/>
          </a:xfrm>
        </p:spPr>
        <p:txBody>
          <a:bodyPr>
            <a:normAutofit/>
          </a:bodyPr>
          <a:lstStyle/>
          <a:p>
            <a:pPr algn="r"/>
            <a:r>
              <a:rPr lang="ja-JP" altLang="en-US" dirty="0">
                <a:latin typeface="BIZ UDPゴシック" panose="020B0400000000000000" pitchFamily="50" charset="-128"/>
                <a:ea typeface="BIZ UDPゴシック" panose="020B0400000000000000" pitchFamily="50" charset="-128"/>
              </a:rPr>
              <a:t>　　　　　　　　　　　　　　　　　　　　　　　　　 </a:t>
            </a:r>
            <a:r>
              <a:rPr kumimoji="1" lang="ja-JP" altLang="en-US" dirty="0" smtClean="0">
                <a:latin typeface="BIZ UDPゴシック" panose="020B0400000000000000" pitchFamily="50" charset="-128"/>
                <a:ea typeface="BIZ UDPゴシック" panose="020B0400000000000000" pitchFamily="50" charset="-128"/>
              </a:rPr>
              <a:t>令和５年</a:t>
            </a:r>
            <a:r>
              <a:rPr lang="en-US" altLang="ja-JP" dirty="0">
                <a:latin typeface="BIZ UDPゴシック" panose="020B0400000000000000" pitchFamily="50" charset="-128"/>
                <a:ea typeface="BIZ UDPゴシック" panose="020B0400000000000000" pitchFamily="50" charset="-128"/>
              </a:rPr>
              <a:t>5</a:t>
            </a:r>
            <a:r>
              <a:rPr kumimoji="1" lang="ja-JP" altLang="en-US" dirty="0" smtClean="0">
                <a:latin typeface="BIZ UDPゴシック" panose="020B0400000000000000" pitchFamily="50" charset="-128"/>
                <a:ea typeface="BIZ UDPゴシック" panose="020B0400000000000000" pitchFamily="50" charset="-128"/>
              </a:rPr>
              <a:t>月</a:t>
            </a:r>
            <a:r>
              <a:rPr kumimoji="1" lang="ja-JP" altLang="en-US" dirty="0">
                <a:latin typeface="BIZ UDPゴシック" panose="020B0400000000000000" pitchFamily="50" charset="-128"/>
                <a:ea typeface="BIZ UDPゴシック" panose="020B0400000000000000" pitchFamily="50" charset="-128"/>
              </a:rPr>
              <a:t>　　</a:t>
            </a:r>
            <a:endParaRPr kumimoji="1" lang="en-US" altLang="ja-JP" dirty="0">
              <a:latin typeface="BIZ UDPゴシック" panose="020B0400000000000000" pitchFamily="50" charset="-128"/>
              <a:ea typeface="BIZ UDPゴシック" panose="020B0400000000000000" pitchFamily="50" charset="-128"/>
            </a:endParaRPr>
          </a:p>
          <a:p>
            <a:pPr algn="r"/>
            <a:r>
              <a:rPr kumimoji="1" lang="ja-JP" altLang="en-US" dirty="0">
                <a:latin typeface="BIZ UDPゴシック" panose="020B0400000000000000" pitchFamily="50" charset="-128"/>
                <a:ea typeface="BIZ UDPゴシック" panose="020B0400000000000000" pitchFamily="50" charset="-128"/>
              </a:rPr>
              <a:t>大阪府</a:t>
            </a:r>
            <a:r>
              <a:rPr kumimoji="1"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太子</a:t>
            </a:r>
            <a:r>
              <a:rPr kumimoji="1" lang="ja-JP" altLang="en-US" dirty="0">
                <a:latin typeface="BIZ UDPゴシック" panose="020B0400000000000000" pitchFamily="50" charset="-128"/>
                <a:ea typeface="BIZ UDPゴシック" panose="020B0400000000000000" pitchFamily="50" charset="-128"/>
              </a:rPr>
              <a:t>町</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河南町</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千早赤阪村</a:t>
            </a:r>
          </a:p>
        </p:txBody>
      </p:sp>
      <p:sp>
        <p:nvSpPr>
          <p:cNvPr id="6" name="テキスト ボックス 5">
            <a:extLst>
              <a:ext uri="{FF2B5EF4-FFF2-40B4-BE49-F238E27FC236}">
                <a16:creationId xmlns:a16="http://schemas.microsoft.com/office/drawing/2014/main" id="{2587880C-F3BB-46B6-B96D-7480C70ECC19}"/>
              </a:ext>
            </a:extLst>
          </p:cNvPr>
          <p:cNvSpPr txBox="1"/>
          <p:nvPr/>
        </p:nvSpPr>
        <p:spPr>
          <a:xfrm>
            <a:off x="3838340" y="1078961"/>
            <a:ext cx="2277019" cy="523220"/>
          </a:xfrm>
          <a:prstGeom prst="rect">
            <a:avLst/>
          </a:prstGeom>
          <a:noFill/>
          <a:ln w="38100">
            <a:solidFill>
              <a:schemeClr val="tx2"/>
            </a:solidFill>
          </a:ln>
        </p:spPr>
        <p:txBody>
          <a:bodyPr wrap="square" rtlCol="0">
            <a:spAutoFit/>
          </a:bodyPr>
          <a:lstStyle/>
          <a:p>
            <a:pPr algn="ctr"/>
            <a:r>
              <a:rPr kumimoji="1" lang="ja-JP" altLang="en-US" sz="2800" b="1" smtClean="0">
                <a:latin typeface="BIZ UDPゴシック" panose="020B0400000000000000" pitchFamily="50" charset="-128"/>
                <a:ea typeface="BIZ UDPゴシック" panose="020B0400000000000000" pitchFamily="50" charset="-128"/>
              </a:rPr>
              <a:t>資料編</a:t>
            </a:r>
            <a:endParaRPr kumimoji="1" lang="ja-JP" altLang="en-US" sz="2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98187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p14="http://schemas.microsoft.com/office/powerpoint/2010/main" val="3377460440"/>
              </p:ext>
            </p:extLst>
          </p:nvPr>
        </p:nvGraphicFramePr>
        <p:xfrm>
          <a:off x="78059" y="925310"/>
          <a:ext cx="9906000"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880FD9E5-70BF-4987-9C14-B7C79600AF5C}"/>
              </a:ext>
            </a:extLst>
          </p:cNvPr>
          <p:cNvSpPr txBox="1"/>
          <p:nvPr/>
        </p:nvSpPr>
        <p:spPr>
          <a:xfrm>
            <a:off x="0" y="564295"/>
            <a:ext cx="9906000" cy="80902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400"/>
              </a:lnSpc>
            </a:pPr>
            <a:r>
              <a:rPr kumimoji="1" lang="ja-JP" altLang="en-US" sz="1200" dirty="0">
                <a:latin typeface="BIZ UDPゴシック" panose="020B0400000000000000" pitchFamily="50" charset="-128"/>
                <a:ea typeface="BIZ UDPゴシック" panose="020B0400000000000000" pitchFamily="50" charset="-128"/>
              </a:rPr>
              <a:t>・市町村ごとに、過去</a:t>
            </a:r>
            <a:r>
              <a:rPr kumimoji="1" lang="en-US" altLang="ja-JP" sz="1200" dirty="0">
                <a:latin typeface="BIZ UDPゴシック" panose="020B0400000000000000" pitchFamily="50" charset="-128"/>
                <a:ea typeface="BIZ UDPゴシック" panose="020B0400000000000000" pitchFamily="50" charset="-128"/>
              </a:rPr>
              <a:t>30</a:t>
            </a:r>
            <a:r>
              <a:rPr kumimoji="1" lang="ja-JP" altLang="en-US" sz="1200" dirty="0">
                <a:latin typeface="BIZ UDPゴシック" panose="020B0400000000000000" pitchFamily="50" charset="-128"/>
                <a:ea typeface="BIZ UDPゴシック" panose="020B0400000000000000" pitchFamily="50" charset="-128"/>
              </a:rPr>
              <a:t>年間の個人住民税の変化率を縦軸、生産年齢人口の変化率を横軸としてプロットし、近似曲線を引くと、相関係数は</a:t>
            </a:r>
            <a:r>
              <a:rPr kumimoji="1" lang="en-US" altLang="ja-JP" sz="1200" dirty="0">
                <a:latin typeface="BIZ UDPゴシック" panose="020B0400000000000000" pitchFamily="50" charset="-128"/>
                <a:ea typeface="BIZ UDPゴシック" panose="020B0400000000000000" pitchFamily="50" charset="-128"/>
              </a:rPr>
              <a:t>0.8</a:t>
            </a:r>
            <a:r>
              <a:rPr kumimoji="1" lang="ja-JP" altLang="en-US" sz="1200" dirty="0">
                <a:latin typeface="BIZ UDPゴシック" panose="020B0400000000000000" pitchFamily="50" charset="-128"/>
                <a:ea typeface="BIZ UDPゴシック" panose="020B0400000000000000" pitchFamily="50" charset="-128"/>
              </a:rPr>
              <a:t>を</a:t>
            </a:r>
            <a:endParaRPr kumimoji="1" lang="en-US" altLang="ja-JP"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dirty="0">
                <a:latin typeface="BIZ UDPゴシック" panose="020B0400000000000000" pitchFamily="50" charset="-128"/>
                <a:ea typeface="BIZ UDPゴシック" panose="020B0400000000000000" pitchFamily="50" charset="-128"/>
              </a:rPr>
              <a:t> 上回り、一定の相関関係がある。</a:t>
            </a:r>
            <a:endParaRPr kumimoji="1" lang="en-US" altLang="ja-JP"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dirty="0">
                <a:latin typeface="BIZ UDPゴシック" panose="020B0400000000000000" pitchFamily="50" charset="-128"/>
                <a:ea typeface="BIZ UDPゴシック" panose="020B0400000000000000" pitchFamily="50" charset="-128"/>
              </a:rPr>
              <a:t>・生産年齢人口が増加した和泉市や田尻町は、個人住民税も増加している。</a:t>
            </a:r>
            <a:endParaRPr kumimoji="1" lang="en-US" altLang="ja-JP"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dirty="0">
                <a:latin typeface="BIZ UDPゴシック" panose="020B0400000000000000" pitchFamily="50" charset="-128"/>
                <a:ea typeface="BIZ UDPゴシック" panose="020B0400000000000000" pitchFamily="50" charset="-128"/>
              </a:rPr>
              <a:t>・一方、千早赤阪村、豊能町、岬町など町村部では、生産年齢人口の減少に伴い、個人住民税も大きく減少している。</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3" name="楕円 12"/>
          <p:cNvSpPr/>
          <p:nvPr/>
        </p:nvSpPr>
        <p:spPr>
          <a:xfrm>
            <a:off x="78059" y="4814877"/>
            <a:ext cx="3268183" cy="1640114"/>
          </a:xfrm>
          <a:prstGeom prst="ellipse">
            <a:avLst/>
          </a:prstGeom>
          <a:noFill/>
          <a:ln w="349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楕円 14"/>
          <p:cNvSpPr/>
          <p:nvPr/>
        </p:nvSpPr>
        <p:spPr>
          <a:xfrm>
            <a:off x="7782279" y="1572412"/>
            <a:ext cx="1830827" cy="1761803"/>
          </a:xfrm>
          <a:prstGeom prst="ellipse">
            <a:avLst/>
          </a:prstGeom>
          <a:noFill/>
          <a:ln w="349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正方形/長方形 15"/>
          <p:cNvSpPr/>
          <p:nvPr/>
        </p:nvSpPr>
        <p:spPr>
          <a:xfrm>
            <a:off x="7782280" y="5053520"/>
            <a:ext cx="1244516" cy="1125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00" dirty="0">
                <a:latin typeface="BIZ UDPゴシック" panose="020B0400000000000000" pitchFamily="50" charset="-128"/>
                <a:ea typeface="BIZ UDPゴシック" panose="020B0400000000000000" pitchFamily="50" charset="-128"/>
              </a:rPr>
              <a:t>近似曲線</a:t>
            </a:r>
            <a:endParaRPr lang="ja-JP" sz="9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7683968" y="5044764"/>
            <a:ext cx="1683693" cy="7584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8059" y="-2569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（参考）個人住民税と生産年齢人口の変化率</a:t>
            </a:r>
            <a:r>
              <a:rPr lang="ja-JP" altLang="en-US" sz="16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a:t>
            </a:r>
            <a:r>
              <a:rPr lang="en-US" altLang="ja-JP" sz="16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1990</a:t>
            </a:r>
            <a:r>
              <a:rPr lang="ja-JP" altLang="en-US" sz="16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年→</a:t>
            </a:r>
            <a:r>
              <a:rPr lang="en-US" altLang="ja-JP" sz="16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2020</a:t>
            </a:r>
            <a:r>
              <a:rPr lang="ja-JP" altLang="en-US" sz="16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年）</a:t>
            </a:r>
            <a:endParaRPr lang="ja-JP" altLang="en-US" sz="16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4"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9</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51102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402494" y="1084806"/>
          <a:ext cx="4257765" cy="2619615"/>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9D76BEB9-BE54-4EBD-8D9F-F13233D626FB}"/>
              </a:ext>
            </a:extLst>
          </p:cNvPr>
          <p:cNvSpPr txBox="1"/>
          <p:nvPr/>
        </p:nvSpPr>
        <p:spPr>
          <a:xfrm>
            <a:off x="403135" y="1133145"/>
            <a:ext cx="492443"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（億円）</a:t>
            </a:r>
          </a:p>
        </p:txBody>
      </p:sp>
      <p:graphicFrame>
        <p:nvGraphicFramePr>
          <p:cNvPr id="13" name="グラフ 12"/>
          <p:cNvGraphicFramePr/>
          <p:nvPr/>
        </p:nvGraphicFramePr>
        <p:xfrm>
          <a:off x="5171283" y="1084806"/>
          <a:ext cx="4257765" cy="26196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p:cNvGraphicFramePr/>
          <p:nvPr/>
        </p:nvGraphicFramePr>
        <p:xfrm>
          <a:off x="403135" y="3792046"/>
          <a:ext cx="4257765" cy="26196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p:cNvGraphicFramePr/>
          <p:nvPr/>
        </p:nvGraphicFramePr>
        <p:xfrm>
          <a:off x="5171923" y="3792045"/>
          <a:ext cx="4257765" cy="2619615"/>
        </p:xfrm>
        <a:graphic>
          <a:graphicData uri="http://schemas.openxmlformats.org/drawingml/2006/chart">
            <c:chart xmlns:c="http://schemas.openxmlformats.org/drawingml/2006/chart" xmlns:r="http://schemas.openxmlformats.org/officeDocument/2006/relationships" r:id="rId6"/>
          </a:graphicData>
        </a:graphic>
      </p:graphicFrame>
      <p:sp>
        <p:nvSpPr>
          <p:cNvPr id="16" name="正方形/長方形 15"/>
          <p:cNvSpPr/>
          <p:nvPr/>
        </p:nvSpPr>
        <p:spPr>
          <a:xfrm rot="10800000" flipV="1">
            <a:off x="2761795" y="6485020"/>
            <a:ext cx="1699079" cy="28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扶助費支出額合計</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p:txBody>
      </p:sp>
      <p:cxnSp>
        <p:nvCxnSpPr>
          <p:cNvPr id="3" name="直線コネクタ 2"/>
          <p:cNvCxnSpPr/>
          <p:nvPr/>
        </p:nvCxnSpPr>
        <p:spPr>
          <a:xfrm>
            <a:off x="4863463" y="6648232"/>
            <a:ext cx="720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rot="10800000" flipV="1">
            <a:off x="5512299" y="6472320"/>
            <a:ext cx="2052707"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bg2">
                    <a:lumMod val="10000"/>
                  </a:schemeClr>
                </a:solidFill>
                <a:latin typeface="BIZ UDPゴシック" panose="020B0400000000000000" pitchFamily="50" charset="-128"/>
                <a:ea typeface="BIZ UDPゴシック" panose="020B0400000000000000" pitchFamily="50" charset="-128"/>
              </a:rPr>
              <a:t>歳出総額に占める扶助費の割合</a:t>
            </a:r>
            <a:endParaRPr kumimoji="1" lang="en-US" altLang="ja-JP" sz="1000" dirty="0">
              <a:solidFill>
                <a:schemeClr val="bg2">
                  <a:lumMod val="10000"/>
                </a:schemeClr>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F5006B51-4D82-4776-98AE-830F7A9AA545}"/>
              </a:ext>
            </a:extLst>
          </p:cNvPr>
          <p:cNvSpPr txBox="1"/>
          <p:nvPr/>
        </p:nvSpPr>
        <p:spPr>
          <a:xfrm>
            <a:off x="1" y="535079"/>
            <a:ext cx="9906000" cy="43763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400"/>
              </a:lnSpc>
            </a:pPr>
            <a:r>
              <a:rPr kumimoji="1" lang="ja-JP" altLang="en-US" sz="1200" dirty="0">
                <a:latin typeface="BIZ UDPゴシック" panose="020B0400000000000000" pitchFamily="50" charset="-128"/>
                <a:ea typeface="BIZ UDPゴシック" panose="020B0400000000000000" pitchFamily="50" charset="-128"/>
              </a:rPr>
              <a:t>・児童福祉費や社会福祉費などで構成される扶助費は、各地域とも、過去</a:t>
            </a:r>
            <a:r>
              <a:rPr kumimoji="1" lang="en-US" altLang="ja-JP" sz="1200" dirty="0">
                <a:latin typeface="BIZ UDPゴシック" panose="020B0400000000000000" pitchFamily="50" charset="-128"/>
                <a:ea typeface="BIZ UDPゴシック" panose="020B0400000000000000" pitchFamily="50" charset="-128"/>
              </a:rPr>
              <a:t>30</a:t>
            </a:r>
            <a:r>
              <a:rPr kumimoji="1" lang="ja-JP" altLang="en-US" sz="1200" dirty="0">
                <a:latin typeface="BIZ UDPゴシック" panose="020B0400000000000000" pitchFamily="50" charset="-128"/>
                <a:ea typeface="BIZ UDPゴシック" panose="020B0400000000000000" pitchFamily="50" charset="-128"/>
              </a:rPr>
              <a:t>年間で大幅な伸びとなり、歳出総額に占める割合も上昇。</a:t>
            </a:r>
            <a:endParaRPr kumimoji="1" lang="en-US" altLang="ja-JP"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2020</a:t>
            </a:r>
            <a:r>
              <a:rPr kumimoji="1" lang="ja-JP" altLang="en-US" sz="1200" dirty="0">
                <a:latin typeface="BIZ UDPゴシック" panose="020B0400000000000000" pitchFamily="50" charset="-128"/>
                <a:ea typeface="BIZ UDPゴシック" panose="020B0400000000000000" pitchFamily="50" charset="-128"/>
              </a:rPr>
              <a:t>年に歳出総額に占める割合が低下したのは、新型コロナウィルスへの対応により歳入歳出規模が一時的に膨らんだことが要因。</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8" name="正方形/長方形 17"/>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60537" y="-46596"/>
            <a:ext cx="8999443"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財政状況　－</a:t>
            </a:r>
            <a:r>
              <a:rPr kumimoji="1" lang="ja-JP" altLang="en-US" sz="2400" b="1" u="sng"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扶助費の推移</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10</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1981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460373"/>
            <a:ext cx="9189720" cy="400110"/>
          </a:xfrm>
          <a:prstGeom prst="rect">
            <a:avLst/>
          </a:prstGeom>
          <a:noFill/>
        </p:spPr>
        <p:txBody>
          <a:bodyPr wrap="squar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不足を感じる職種</a:t>
            </a:r>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府内市町村（大阪市を除く）</a:t>
            </a:r>
            <a:r>
              <a:rPr kumimoji="1" lang="en-US" altLang="ja-JP"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42</a:t>
            </a:r>
            <a:r>
              <a:rPr kumimoji="1" lang="ja-JP" altLang="en-US"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団体へのアンケート結果</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4268449537"/>
              </p:ext>
            </p:extLst>
          </p:nvPr>
        </p:nvGraphicFramePr>
        <p:xfrm>
          <a:off x="771049" y="972827"/>
          <a:ext cx="8447479" cy="4775314"/>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890711" y="5845598"/>
            <a:ext cx="8208157" cy="78358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2500"/>
              </a:lnSpc>
            </a:pPr>
            <a:r>
              <a:rPr kumimoji="1" lang="ja-JP" altLang="en-US" dirty="0">
                <a:latin typeface="UD デジタル 教科書体 NK-B" panose="02020700000000000000" pitchFamily="18" charset="-128"/>
                <a:ea typeface="UD デジタル 教科書体 NK-B" panose="02020700000000000000" pitchFamily="18" charset="-128"/>
              </a:rPr>
              <a:t>・土木技師、建築技師、保健師に不足感を感じる団体が多数</a:t>
            </a:r>
            <a:endParaRPr kumimoji="1" lang="en-US" altLang="ja-JP" dirty="0">
              <a:latin typeface="UD デジタル 教科書体 NK-B" panose="02020700000000000000" pitchFamily="18" charset="-128"/>
              <a:ea typeface="UD デジタル 教科書体 NK-B" panose="02020700000000000000" pitchFamily="18" charset="-128"/>
            </a:endParaRPr>
          </a:p>
          <a:p>
            <a:pPr>
              <a:lnSpc>
                <a:spcPts val="2500"/>
              </a:lnSpc>
            </a:pPr>
            <a:r>
              <a:rPr kumimoji="1" lang="ja-JP" altLang="en-US" dirty="0">
                <a:latin typeface="UD デジタル 教科書体 NK-B" panose="02020700000000000000" pitchFamily="18" charset="-128"/>
                <a:ea typeface="UD デジタル 教科書体 NK-B" panose="02020700000000000000" pitchFamily="18" charset="-128"/>
              </a:rPr>
              <a:t>・デジタル人材の確保にも課題感が大きい</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8924" y="-2569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1"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11</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71204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8059" y="738365"/>
            <a:ext cx="9080308" cy="400110"/>
          </a:xfrm>
          <a:prstGeom prst="rect">
            <a:avLst/>
          </a:prstGeom>
          <a:noFill/>
        </p:spPr>
        <p:txBody>
          <a:bodyPr wrap="squar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人材確保の難しさを</a:t>
            </a:r>
            <a:r>
              <a:rPr kumimoji="1" lang="ja-JP" altLang="en-US" sz="20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感じる場面　</a:t>
            </a:r>
            <a:r>
              <a:rPr kumimoji="1" lang="ja-JP" altLang="en-US"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府内市町村（大阪市を除く）</a:t>
            </a:r>
            <a:r>
              <a:rPr kumimoji="1" lang="en-US" altLang="ja-JP"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42</a:t>
            </a:r>
            <a:r>
              <a:rPr kumimoji="1" lang="ja-JP" altLang="en-US"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団体へのアンケート結果</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491184" y="5700180"/>
            <a:ext cx="8733469" cy="46915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gn="ctr">
              <a:lnSpc>
                <a:spcPts val="2500"/>
              </a:lnSpc>
            </a:pPr>
            <a:r>
              <a:rPr kumimoji="1" lang="ja-JP" altLang="en-US" sz="1600" dirty="0">
                <a:latin typeface="UD デジタル 教科書体 NK-B" panose="02020700000000000000" pitchFamily="18" charset="-128"/>
                <a:ea typeface="UD デジタル 教科書体 NK-B" panose="02020700000000000000" pitchFamily="18" charset="-128"/>
              </a:rPr>
              <a:t>採用応募数の確保自体に課題がある中、定年や中堅の退職などが発生し、体制維持が困難に。</a:t>
            </a:r>
            <a:endParaRPr kumimoji="1" lang="en-US" altLang="ja-JP" sz="1600" dirty="0">
              <a:latin typeface="UD デジタル 教科書体 NK-B" panose="02020700000000000000" pitchFamily="18" charset="-128"/>
              <a:ea typeface="UD デジタル 教科書体 NK-B" panose="02020700000000000000" pitchFamily="18" charset="-128"/>
            </a:endParaRPr>
          </a:p>
        </p:txBody>
      </p:sp>
      <p:graphicFrame>
        <p:nvGraphicFramePr>
          <p:cNvPr id="9" name="グラフ 8"/>
          <p:cNvGraphicFramePr>
            <a:graphicFrameLocks/>
          </p:cNvGraphicFramePr>
          <p:nvPr/>
        </p:nvGraphicFramePr>
        <p:xfrm>
          <a:off x="491183" y="1361797"/>
          <a:ext cx="8733469" cy="4115061"/>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58924" y="-2569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1"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12</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83418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8059" y="720030"/>
            <a:ext cx="9234383" cy="400110"/>
          </a:xfrm>
          <a:prstGeom prst="rect">
            <a:avLst/>
          </a:prstGeom>
          <a:noFill/>
        </p:spPr>
        <p:txBody>
          <a:bodyPr wrap="squar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採用難について</a:t>
            </a:r>
            <a:r>
              <a:rPr kumimoji="1" lang="ja-JP" altLang="en-US" sz="20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考えられる要因　</a:t>
            </a:r>
            <a:r>
              <a:rPr kumimoji="1" lang="ja-JP" altLang="en-US"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府内市町村（大阪市を除く）</a:t>
            </a:r>
            <a:r>
              <a:rPr kumimoji="1" lang="en-US" altLang="ja-JP"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42</a:t>
            </a:r>
            <a:r>
              <a:rPr kumimoji="1" lang="ja-JP" altLang="en-US"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団体へのアンケート結果</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13" name="グラフ 12"/>
          <p:cNvGraphicFramePr>
            <a:graphicFrameLocks/>
          </p:cNvGraphicFramePr>
          <p:nvPr/>
        </p:nvGraphicFramePr>
        <p:xfrm>
          <a:off x="559619" y="1341232"/>
          <a:ext cx="8870340" cy="4207739"/>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696490" y="5804837"/>
            <a:ext cx="8733469" cy="50541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gn="ctr">
              <a:lnSpc>
                <a:spcPts val="2500"/>
              </a:lnSpc>
            </a:pPr>
            <a:r>
              <a:rPr kumimoji="1" lang="ja-JP" altLang="en-US" sz="1600" dirty="0">
                <a:latin typeface="UD デジタル 教科書体 NK-B" panose="02020700000000000000" pitchFamily="18" charset="-128"/>
                <a:ea typeface="UD デジタル 教科書体 NK-B" panose="02020700000000000000" pitchFamily="18" charset="-128"/>
              </a:rPr>
              <a:t>待遇ややりがいの面で、民間企業等に対する採用競争力が不足。募集ＰＲにも課題。</a:t>
            </a:r>
            <a:endParaRPr kumimoji="1"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8924" y="-2569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1"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13</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6015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090029033"/>
              </p:ext>
            </p:extLst>
          </p:nvPr>
        </p:nvGraphicFramePr>
        <p:xfrm>
          <a:off x="283512" y="1770304"/>
          <a:ext cx="9143822" cy="4187487"/>
        </p:xfrm>
        <a:graphic>
          <a:graphicData uri="http://schemas.openxmlformats.org/drawingml/2006/table">
            <a:tbl>
              <a:tblPr firstRow="1" bandRow="1">
                <a:tableStyleId>{6E25E649-3F16-4E02-A733-19D2CDBF48F0}</a:tableStyleId>
              </a:tblPr>
              <a:tblGrid>
                <a:gridCol w="918365">
                  <a:extLst>
                    <a:ext uri="{9D8B030D-6E8A-4147-A177-3AD203B41FA5}">
                      <a16:colId xmlns:a16="http://schemas.microsoft.com/office/drawing/2014/main" val="1445734648"/>
                    </a:ext>
                  </a:extLst>
                </a:gridCol>
                <a:gridCol w="2741819">
                  <a:extLst>
                    <a:ext uri="{9D8B030D-6E8A-4147-A177-3AD203B41FA5}">
                      <a16:colId xmlns:a16="http://schemas.microsoft.com/office/drawing/2014/main" val="3367036703"/>
                    </a:ext>
                  </a:extLst>
                </a:gridCol>
                <a:gridCol w="2741819">
                  <a:extLst>
                    <a:ext uri="{9D8B030D-6E8A-4147-A177-3AD203B41FA5}">
                      <a16:colId xmlns:a16="http://schemas.microsoft.com/office/drawing/2014/main" val="1230004219"/>
                    </a:ext>
                  </a:extLst>
                </a:gridCol>
                <a:gridCol w="2741819">
                  <a:extLst>
                    <a:ext uri="{9D8B030D-6E8A-4147-A177-3AD203B41FA5}">
                      <a16:colId xmlns:a16="http://schemas.microsoft.com/office/drawing/2014/main" val="3950729794"/>
                    </a:ext>
                  </a:extLst>
                </a:gridCol>
              </a:tblGrid>
              <a:tr h="497524">
                <a:tc>
                  <a:txBody>
                    <a:bodyPr/>
                    <a:lstStyle/>
                    <a:p>
                      <a:endParaRPr kumimoji="1" lang="ja-JP" altLang="en-US" dirty="0"/>
                    </a:p>
                  </a:txBody>
                  <a:tcPr anchor="ctr" anchorCtr="1"/>
                </a:tc>
                <a:tc>
                  <a:txBody>
                    <a:bodyPr/>
                    <a:lstStyle/>
                    <a:p>
                      <a:r>
                        <a:rPr kumimoji="1" lang="ja-JP" altLang="en-US" dirty="0" smtClean="0"/>
                        <a:t>太子町</a:t>
                      </a:r>
                      <a:endParaRPr kumimoji="1" lang="ja-JP" altLang="en-US" dirty="0"/>
                    </a:p>
                  </a:txBody>
                  <a:tcPr anchor="ctr" anchorCtr="1"/>
                </a:tc>
                <a:tc>
                  <a:txBody>
                    <a:bodyPr/>
                    <a:lstStyle/>
                    <a:p>
                      <a:r>
                        <a:rPr kumimoji="1" lang="ja-JP" altLang="en-US" dirty="0" smtClean="0"/>
                        <a:t>河南町</a:t>
                      </a:r>
                      <a:endParaRPr kumimoji="1" lang="ja-JP" altLang="en-US" dirty="0"/>
                    </a:p>
                  </a:txBody>
                  <a:tcPr anchor="ctr" anchorCtr="1"/>
                </a:tc>
                <a:tc>
                  <a:txBody>
                    <a:bodyPr/>
                    <a:lstStyle/>
                    <a:p>
                      <a:r>
                        <a:rPr kumimoji="1" lang="ja-JP" altLang="en-US" dirty="0" smtClean="0"/>
                        <a:t>千早赤阪村</a:t>
                      </a:r>
                      <a:endParaRPr kumimoji="1" lang="ja-JP" altLang="en-US" dirty="0"/>
                    </a:p>
                  </a:txBody>
                  <a:tcPr anchor="ctr" anchorCtr="1"/>
                </a:tc>
                <a:extLst>
                  <a:ext uri="{0D108BD9-81ED-4DB2-BD59-A6C34878D82A}">
                    <a16:rowId xmlns:a16="http://schemas.microsoft.com/office/drawing/2014/main" val="2410367324"/>
                  </a:ext>
                </a:extLst>
              </a:tr>
              <a:tr h="631065">
                <a:tc>
                  <a:txBody>
                    <a:bodyPr/>
                    <a:lstStyle/>
                    <a:p>
                      <a:r>
                        <a:rPr kumimoji="1" lang="ja-JP" altLang="en-US" dirty="0" smtClean="0"/>
                        <a:t>年齢</a:t>
                      </a:r>
                      <a:endParaRPr kumimoji="1" lang="ja-JP" altLang="en-US" dirty="0"/>
                    </a:p>
                  </a:txBody>
                  <a:tcPr anchor="ctr" anchorCtr="1">
                    <a:lnB w="12700" cap="flat" cmpd="sng" algn="ctr">
                      <a:solidFill>
                        <a:schemeClr val="tx1"/>
                      </a:solidFill>
                      <a:prstDash val="solid"/>
                      <a:round/>
                      <a:headEnd type="none" w="med" len="med"/>
                      <a:tailEnd type="none" w="med" len="med"/>
                    </a:lnB>
                  </a:tcPr>
                </a:tc>
                <a:tc>
                  <a:txBody>
                    <a:bodyPr/>
                    <a:lstStyle/>
                    <a:p>
                      <a:r>
                        <a:rPr kumimoji="1" lang="en-US" altLang="ja-JP" dirty="0" smtClean="0"/>
                        <a:t>18</a:t>
                      </a:r>
                      <a:r>
                        <a:rPr kumimoji="1" lang="ja-JP" altLang="en-US" dirty="0" smtClean="0"/>
                        <a:t>～</a:t>
                      </a:r>
                      <a:r>
                        <a:rPr kumimoji="1" lang="en-US" altLang="ja-JP" dirty="0" smtClean="0"/>
                        <a:t>45</a:t>
                      </a:r>
                      <a:r>
                        <a:rPr kumimoji="1" lang="ja-JP" altLang="en-US" dirty="0" smtClean="0"/>
                        <a:t>歳</a:t>
                      </a:r>
                      <a:endParaRPr kumimoji="1" lang="ja-JP" altLang="en-US" dirty="0"/>
                    </a:p>
                  </a:txBody>
                  <a:tcPr anchor="ctr" anchorCtr="1">
                    <a:lnB w="12700" cap="flat" cmpd="sng" algn="ctr">
                      <a:solidFill>
                        <a:schemeClr val="tx1"/>
                      </a:solidFill>
                      <a:prstDash val="solid"/>
                      <a:round/>
                      <a:headEnd type="none" w="med" len="med"/>
                      <a:tailEnd type="none" w="med" len="med"/>
                    </a:lnB>
                  </a:tcPr>
                </a:tc>
                <a:tc>
                  <a:txBody>
                    <a:bodyPr/>
                    <a:lstStyle/>
                    <a:p>
                      <a:r>
                        <a:rPr kumimoji="1" lang="ja-JP" altLang="en-US" dirty="0" smtClean="0"/>
                        <a:t>大卒～</a:t>
                      </a:r>
                      <a:r>
                        <a:rPr kumimoji="1" lang="en-US" altLang="ja-JP" dirty="0" smtClean="0"/>
                        <a:t>35</a:t>
                      </a:r>
                      <a:r>
                        <a:rPr kumimoji="1" lang="ja-JP" altLang="en-US" dirty="0" smtClean="0"/>
                        <a:t>歳</a:t>
                      </a:r>
                      <a:endParaRPr kumimoji="1" lang="ja-JP" altLang="en-US" dirty="0"/>
                    </a:p>
                  </a:txBody>
                  <a:tcPr anchor="ctr" anchorCtr="1">
                    <a:lnB w="12700" cap="flat" cmpd="sng" algn="ctr">
                      <a:solidFill>
                        <a:schemeClr val="tx1"/>
                      </a:solidFill>
                      <a:prstDash val="solid"/>
                      <a:round/>
                      <a:headEnd type="none" w="med" len="med"/>
                      <a:tailEnd type="none" w="med" len="med"/>
                    </a:lnB>
                  </a:tcPr>
                </a:tc>
                <a:tc>
                  <a:txBody>
                    <a:bodyPr/>
                    <a:lstStyle/>
                    <a:p>
                      <a:r>
                        <a:rPr kumimoji="1" lang="ja-JP" altLang="en-US" dirty="0" smtClean="0"/>
                        <a:t>大卒～</a:t>
                      </a:r>
                      <a:r>
                        <a:rPr kumimoji="1" lang="en-US" altLang="ja-JP" dirty="0" smtClean="0"/>
                        <a:t>35</a:t>
                      </a:r>
                      <a:r>
                        <a:rPr kumimoji="1" lang="ja-JP" altLang="en-US" dirty="0" smtClean="0"/>
                        <a:t>歳</a:t>
                      </a:r>
                      <a:endParaRPr kumimoji="1" lang="ja-JP" altLang="en-US" dirty="0"/>
                    </a:p>
                  </a:txBody>
                  <a:tcPr anchor="ctr" anchorCtr="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801676"/>
                  </a:ext>
                </a:extLst>
              </a:tr>
              <a:tr h="1595858">
                <a:tc>
                  <a:txBody>
                    <a:bodyPr/>
                    <a:lstStyle/>
                    <a:p>
                      <a:r>
                        <a:rPr kumimoji="1" lang="ja-JP" altLang="en-US" dirty="0" smtClean="0"/>
                        <a:t>試験</a:t>
                      </a:r>
                      <a:endParaRPr kumimoji="1" lang="en-US" altLang="ja-JP" dirty="0" smtClean="0"/>
                    </a:p>
                    <a:p>
                      <a:r>
                        <a:rPr kumimoji="1" lang="ja-JP" altLang="en-US" dirty="0" smtClean="0"/>
                        <a:t>内容</a:t>
                      </a:r>
                      <a:endParaRPr kumimoji="1" lang="ja-JP" altLang="en-US" dirty="0"/>
                    </a:p>
                  </a:txBody>
                  <a:tcPr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600" dirty="0" smtClean="0">
                          <a:latin typeface="BIZ UDPゴシック" panose="020B0400000000000000" pitchFamily="50" charset="-128"/>
                          <a:ea typeface="BIZ UDPゴシック" panose="020B0400000000000000" pitchFamily="50" charset="-128"/>
                        </a:rPr>
                        <a:t>【</a:t>
                      </a:r>
                      <a:r>
                        <a:rPr kumimoji="1" lang="ja-JP" altLang="en-US" sz="1600" dirty="0" smtClean="0">
                          <a:latin typeface="BIZ UDPゴシック" panose="020B0400000000000000" pitchFamily="50" charset="-128"/>
                          <a:ea typeface="BIZ UDPゴシック" panose="020B0400000000000000" pitchFamily="50" charset="-128"/>
                        </a:rPr>
                        <a:t>１次</a:t>
                      </a:r>
                      <a:r>
                        <a:rPr kumimoji="1" lang="en-US" altLang="ja-JP" sz="1600" dirty="0" smtClean="0">
                          <a:latin typeface="BIZ UDPゴシック" panose="020B0400000000000000" pitchFamily="50" charset="-128"/>
                          <a:ea typeface="BIZ UDPゴシック" panose="020B0400000000000000" pitchFamily="50" charset="-128"/>
                        </a:rPr>
                        <a:t>】</a:t>
                      </a:r>
                    </a:p>
                    <a:p>
                      <a:pPr algn="l"/>
                      <a:r>
                        <a:rPr kumimoji="1" lang="ja-JP" altLang="en-US" sz="1600" dirty="0" smtClean="0">
                          <a:latin typeface="BIZ UDPゴシック" panose="020B0400000000000000" pitchFamily="50" charset="-128"/>
                          <a:ea typeface="BIZ UDPゴシック" panose="020B0400000000000000" pitchFamily="50" charset="-128"/>
                        </a:rPr>
                        <a:t>　　面接、小論文、性格検査</a:t>
                      </a:r>
                      <a:endParaRPr kumimoji="1" lang="en-US" altLang="ja-JP" sz="1600" dirty="0" smtClean="0">
                        <a:latin typeface="BIZ UDPゴシック" panose="020B0400000000000000" pitchFamily="50" charset="-128"/>
                        <a:ea typeface="BIZ UDPゴシック" panose="020B0400000000000000" pitchFamily="50" charset="-128"/>
                      </a:endParaRPr>
                    </a:p>
                    <a:p>
                      <a:pPr algn="l"/>
                      <a:r>
                        <a:rPr kumimoji="1" lang="en-US" altLang="ja-JP" sz="1600" dirty="0" smtClean="0">
                          <a:latin typeface="BIZ UDPゴシック" panose="020B0400000000000000" pitchFamily="50" charset="-128"/>
                          <a:ea typeface="BIZ UDPゴシック" panose="020B0400000000000000" pitchFamily="50" charset="-128"/>
                        </a:rPr>
                        <a:t>【</a:t>
                      </a:r>
                      <a:r>
                        <a:rPr kumimoji="1" lang="ja-JP" altLang="en-US" sz="1600" dirty="0" smtClean="0">
                          <a:latin typeface="BIZ UDPゴシック" panose="020B0400000000000000" pitchFamily="50" charset="-128"/>
                          <a:ea typeface="BIZ UDPゴシック" panose="020B0400000000000000" pitchFamily="50" charset="-128"/>
                        </a:rPr>
                        <a:t>２次</a:t>
                      </a:r>
                      <a:r>
                        <a:rPr kumimoji="1" lang="en-US" altLang="ja-JP" sz="1600" dirty="0" smtClean="0">
                          <a:latin typeface="BIZ UDPゴシック" panose="020B0400000000000000" pitchFamily="50" charset="-128"/>
                          <a:ea typeface="BIZ UDPゴシック" panose="020B0400000000000000" pitchFamily="50" charset="-128"/>
                        </a:rPr>
                        <a:t>】</a:t>
                      </a:r>
                    </a:p>
                    <a:p>
                      <a:pPr algn="l"/>
                      <a:r>
                        <a:rPr kumimoji="1" lang="ja-JP" altLang="en-US" sz="1600" dirty="0" smtClean="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面接</a:t>
                      </a:r>
                      <a:endParaRPr kumimoji="1" lang="en-US" altLang="ja-JP" sz="1600" dirty="0" smtClean="0">
                        <a:latin typeface="BIZ UDPゴシック" panose="020B0400000000000000" pitchFamily="50" charset="-128"/>
                        <a:ea typeface="BIZ UDPゴシック" panose="020B0400000000000000" pitchFamily="50" charset="-128"/>
                      </a:endParaRPr>
                    </a:p>
                  </a:txBody>
                  <a:tcPr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600" dirty="0" smtClean="0">
                          <a:latin typeface="BIZ UDPゴシック" panose="020B0400000000000000" pitchFamily="50" charset="-128"/>
                          <a:ea typeface="BIZ UDPゴシック" panose="020B0400000000000000" pitchFamily="50" charset="-128"/>
                        </a:rPr>
                        <a:t>【</a:t>
                      </a:r>
                      <a:r>
                        <a:rPr kumimoji="1" lang="zh-TW" altLang="en-US" sz="1600" dirty="0" smtClean="0">
                          <a:latin typeface="BIZ UDPゴシック" panose="020B0400000000000000" pitchFamily="50" charset="-128"/>
                          <a:ea typeface="BIZ UDPゴシック" panose="020B0400000000000000" pitchFamily="50" charset="-128"/>
                        </a:rPr>
                        <a:t>１次</a:t>
                      </a:r>
                      <a:r>
                        <a:rPr kumimoji="1" lang="en-US" altLang="zh-TW" sz="1600" dirty="0" smtClean="0">
                          <a:latin typeface="BIZ UDPゴシック" panose="020B0400000000000000" pitchFamily="50" charset="-128"/>
                          <a:ea typeface="BIZ UDPゴシック" panose="020B0400000000000000" pitchFamily="50" charset="-128"/>
                        </a:rPr>
                        <a:t>】</a:t>
                      </a:r>
                    </a:p>
                    <a:p>
                      <a:pPr algn="l"/>
                      <a:r>
                        <a:rPr kumimoji="1" lang="zh-TW" altLang="en-US" sz="1600" dirty="0" smtClean="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テストセンター方式</a:t>
                      </a:r>
                      <a:endParaRPr kumimoji="1" lang="en-US" altLang="ja-JP" sz="1600" dirty="0" smtClean="0">
                        <a:latin typeface="BIZ UDPゴシック" panose="020B0400000000000000" pitchFamily="50" charset="-128"/>
                        <a:ea typeface="BIZ UDPゴシック" panose="020B0400000000000000" pitchFamily="50" charset="-128"/>
                      </a:endParaRPr>
                    </a:p>
                    <a:p>
                      <a:pPr algn="l"/>
                      <a:r>
                        <a:rPr kumimoji="1" lang="en-US" altLang="zh-TW" sz="1600" dirty="0" smtClean="0">
                          <a:latin typeface="BIZ UDPゴシック" panose="020B0400000000000000" pitchFamily="50" charset="-128"/>
                          <a:ea typeface="BIZ UDPゴシック" panose="020B0400000000000000" pitchFamily="50" charset="-128"/>
                        </a:rPr>
                        <a:t>【</a:t>
                      </a:r>
                      <a:r>
                        <a:rPr kumimoji="1" lang="zh-TW" altLang="en-US" sz="1600" dirty="0" smtClean="0">
                          <a:latin typeface="BIZ UDPゴシック" panose="020B0400000000000000" pitchFamily="50" charset="-128"/>
                          <a:ea typeface="BIZ UDPゴシック" panose="020B0400000000000000" pitchFamily="50" charset="-128"/>
                        </a:rPr>
                        <a:t>２次</a:t>
                      </a:r>
                      <a:r>
                        <a:rPr kumimoji="1" lang="en-US" altLang="zh-TW" sz="1600" dirty="0" smtClean="0">
                          <a:latin typeface="BIZ UDPゴシック" panose="020B0400000000000000" pitchFamily="50" charset="-128"/>
                          <a:ea typeface="BIZ UDPゴシック" panose="020B0400000000000000" pitchFamily="50" charset="-128"/>
                        </a:rPr>
                        <a:t>】</a:t>
                      </a:r>
                    </a:p>
                    <a:p>
                      <a:pPr algn="l"/>
                      <a:r>
                        <a:rPr kumimoji="1" lang="zh-TW" altLang="en-US" sz="1600" dirty="0" smtClean="0">
                          <a:latin typeface="BIZ UDPゴシック" panose="020B0400000000000000" pitchFamily="50" charset="-128"/>
                          <a:ea typeface="BIZ UDPゴシック" panose="020B0400000000000000" pitchFamily="50" charset="-128"/>
                        </a:rPr>
                        <a:t>　　</a:t>
                      </a:r>
                      <a:r>
                        <a:rPr kumimoji="1" lang="ja-JP" altLang="en-US" sz="1600" b="1" dirty="0" smtClean="0">
                          <a:latin typeface="BIZ UDPゴシック" panose="020B0400000000000000" pitchFamily="50" charset="-128"/>
                          <a:ea typeface="BIZ UDPゴシック" panose="020B0400000000000000" pitchFamily="50" charset="-128"/>
                        </a:rPr>
                        <a:t>専門試験</a:t>
                      </a:r>
                      <a:r>
                        <a:rPr kumimoji="1" lang="ja-JP" altLang="en-US" sz="1600" dirty="0" smtClean="0">
                          <a:latin typeface="BIZ UDPゴシック" panose="020B0400000000000000" pitchFamily="50" charset="-128"/>
                          <a:ea typeface="BIZ UDPゴシック" panose="020B0400000000000000" pitchFamily="50" charset="-128"/>
                        </a:rPr>
                        <a:t>、論文、集団討論</a:t>
                      </a:r>
                      <a:endParaRPr kumimoji="1" lang="en-US" altLang="ja-JP" sz="1600" dirty="0" smtClean="0">
                        <a:latin typeface="BIZ UDPゴシック" panose="020B0400000000000000" pitchFamily="50" charset="-128"/>
                        <a:ea typeface="BIZ UDPゴシック" panose="020B0400000000000000" pitchFamily="50" charset="-128"/>
                      </a:endParaRPr>
                    </a:p>
                    <a:p>
                      <a:pPr algn="l"/>
                      <a:r>
                        <a:rPr kumimoji="1" lang="en-US" altLang="ja-JP" sz="1600" dirty="0" smtClean="0">
                          <a:latin typeface="BIZ UDPゴシック" panose="020B0400000000000000" pitchFamily="50" charset="-128"/>
                          <a:ea typeface="BIZ UDPゴシック" panose="020B0400000000000000" pitchFamily="50" charset="-128"/>
                        </a:rPr>
                        <a:t>【</a:t>
                      </a:r>
                      <a:r>
                        <a:rPr kumimoji="1" lang="ja-JP" altLang="en-US" sz="1600" dirty="0" smtClean="0">
                          <a:latin typeface="BIZ UDPゴシック" panose="020B0400000000000000" pitchFamily="50" charset="-128"/>
                          <a:ea typeface="BIZ UDPゴシック" panose="020B0400000000000000" pitchFamily="50" charset="-128"/>
                        </a:rPr>
                        <a:t>３次</a:t>
                      </a:r>
                      <a:r>
                        <a:rPr kumimoji="1" lang="en-US" altLang="ja-JP" sz="1600" dirty="0" smtClean="0">
                          <a:latin typeface="BIZ UDPゴシック" panose="020B0400000000000000" pitchFamily="50" charset="-128"/>
                          <a:ea typeface="BIZ UDPゴシック" panose="020B0400000000000000" pitchFamily="50" charset="-128"/>
                        </a:rPr>
                        <a:t>】</a:t>
                      </a:r>
                      <a:endParaRPr kumimoji="1" lang="zh-TW" altLang="en-US" sz="1600" dirty="0" smtClean="0">
                        <a:latin typeface="BIZ UDPゴシック" panose="020B0400000000000000" pitchFamily="50" charset="-128"/>
                        <a:ea typeface="BIZ UDPゴシック" panose="020B0400000000000000" pitchFamily="50" charset="-128"/>
                      </a:endParaRPr>
                    </a:p>
                    <a:p>
                      <a:pPr algn="l"/>
                      <a:r>
                        <a:rPr kumimoji="1" lang="ja-JP" altLang="en-US" sz="1600" dirty="0" smtClean="0">
                          <a:latin typeface="BIZ UDPゴシック" panose="020B0400000000000000" pitchFamily="50" charset="-128"/>
                          <a:ea typeface="BIZ UDPゴシック" panose="020B0400000000000000" pitchFamily="50" charset="-128"/>
                        </a:rPr>
                        <a:t>　　面接</a:t>
                      </a:r>
                      <a:endParaRPr kumimoji="1" lang="ja-JP" altLang="en-US" sz="1600" dirty="0">
                        <a:latin typeface="BIZ UDPゴシック" panose="020B0400000000000000" pitchFamily="50" charset="-128"/>
                        <a:ea typeface="BIZ UDPゴシック" panose="020B0400000000000000" pitchFamily="50" charset="-128"/>
                      </a:endParaRPr>
                    </a:p>
                  </a:txBody>
                  <a:tcPr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600" dirty="0" smtClean="0">
                          <a:latin typeface="BIZ UDPゴシック" panose="020B0400000000000000" pitchFamily="50" charset="-128"/>
                          <a:ea typeface="BIZ UDPゴシック" panose="020B0400000000000000" pitchFamily="50" charset="-128"/>
                        </a:rPr>
                        <a:t>【1</a:t>
                      </a:r>
                      <a:r>
                        <a:rPr kumimoji="1" lang="ja-JP" altLang="en-US" sz="1600" dirty="0" smtClean="0">
                          <a:latin typeface="BIZ UDPゴシック" panose="020B0400000000000000" pitchFamily="50" charset="-128"/>
                          <a:ea typeface="BIZ UDPゴシック" panose="020B0400000000000000" pitchFamily="50" charset="-128"/>
                        </a:rPr>
                        <a:t>次</a:t>
                      </a:r>
                      <a:r>
                        <a:rPr kumimoji="1" lang="en-US" altLang="ja-JP" sz="1600" dirty="0" smtClean="0">
                          <a:latin typeface="BIZ UDPゴシック" panose="020B0400000000000000" pitchFamily="50" charset="-128"/>
                          <a:ea typeface="BIZ UDPゴシック" panose="020B0400000000000000" pitchFamily="50" charset="-128"/>
                        </a:rPr>
                        <a:t>】</a:t>
                      </a:r>
                    </a:p>
                    <a:p>
                      <a:pPr algn="l"/>
                      <a:r>
                        <a:rPr kumimoji="1" lang="ja-JP" altLang="en-US" sz="1600" dirty="0" smtClean="0">
                          <a:latin typeface="BIZ UDPゴシック" panose="020B0400000000000000" pitchFamily="50" charset="-128"/>
                          <a:ea typeface="BIZ UDPゴシック" panose="020B0400000000000000" pitchFamily="50" charset="-128"/>
                        </a:rPr>
                        <a:t>　　</a:t>
                      </a:r>
                      <a:r>
                        <a:rPr kumimoji="1" lang="zh-TW" altLang="en-US" sz="1600" dirty="0" smtClean="0">
                          <a:latin typeface="BIZ UDPゴシック" panose="020B0400000000000000" pitchFamily="50" charset="-128"/>
                          <a:ea typeface="BIZ UDPゴシック" panose="020B0400000000000000" pitchFamily="50" charset="-128"/>
                        </a:rPr>
                        <a:t>事務、</a:t>
                      </a:r>
                      <a:r>
                        <a:rPr kumimoji="1" lang="ja-JP" altLang="en-US" sz="1600" dirty="0" smtClean="0">
                          <a:latin typeface="BIZ UDPゴシック" panose="020B0400000000000000" pitchFamily="50" charset="-128"/>
                          <a:ea typeface="BIZ UDPゴシック" panose="020B0400000000000000" pitchFamily="50" charset="-128"/>
                        </a:rPr>
                        <a:t>学力考査</a:t>
                      </a:r>
                      <a:endParaRPr kumimoji="1" lang="zh-TW" altLang="en-US" sz="1600" dirty="0" smtClean="0">
                        <a:latin typeface="BIZ UDPゴシック" panose="020B0400000000000000" pitchFamily="50" charset="-128"/>
                        <a:ea typeface="BIZ UDPゴシック" panose="020B0400000000000000" pitchFamily="50" charset="-128"/>
                      </a:endParaRPr>
                    </a:p>
                    <a:p>
                      <a:pPr algn="l"/>
                      <a:r>
                        <a:rPr kumimoji="1" lang="en-US" altLang="ja-JP" sz="1600" dirty="0" smtClean="0">
                          <a:latin typeface="BIZ UDPゴシック" panose="020B0400000000000000" pitchFamily="50" charset="-128"/>
                          <a:ea typeface="BIZ UDPゴシック" panose="020B0400000000000000" pitchFamily="50" charset="-128"/>
                        </a:rPr>
                        <a:t>【2</a:t>
                      </a:r>
                      <a:r>
                        <a:rPr kumimoji="1" lang="ja-JP" altLang="en-US" sz="1600" dirty="0" smtClean="0">
                          <a:latin typeface="BIZ UDPゴシック" panose="020B0400000000000000" pitchFamily="50" charset="-128"/>
                          <a:ea typeface="BIZ UDPゴシック" panose="020B0400000000000000" pitchFamily="50" charset="-128"/>
                        </a:rPr>
                        <a:t>次</a:t>
                      </a:r>
                      <a:r>
                        <a:rPr kumimoji="1" lang="en-US" altLang="ja-JP" sz="1600" dirty="0" smtClean="0">
                          <a:latin typeface="BIZ UDPゴシック" panose="020B0400000000000000" pitchFamily="50" charset="-128"/>
                          <a:ea typeface="BIZ UDPゴシック" panose="020B0400000000000000" pitchFamily="50" charset="-128"/>
                        </a:rPr>
                        <a:t>】</a:t>
                      </a:r>
                    </a:p>
                    <a:p>
                      <a:pPr algn="l"/>
                      <a:r>
                        <a:rPr kumimoji="1" lang="ja-JP" altLang="en-US" sz="1600" dirty="0" smtClean="0">
                          <a:latin typeface="BIZ UDPゴシック" panose="020B0400000000000000" pitchFamily="50" charset="-128"/>
                          <a:ea typeface="BIZ UDPゴシック" panose="020B0400000000000000" pitchFamily="50" charset="-128"/>
                        </a:rPr>
                        <a:t>　　面接</a:t>
                      </a:r>
                    </a:p>
                    <a:p>
                      <a:pPr algn="l"/>
                      <a:r>
                        <a:rPr kumimoji="1" lang="en-US" altLang="ja-JP" sz="1600" dirty="0" smtClean="0">
                          <a:latin typeface="BIZ UDPゴシック" panose="020B0400000000000000" pitchFamily="50" charset="-128"/>
                          <a:ea typeface="BIZ UDPゴシック" panose="020B0400000000000000" pitchFamily="50" charset="-128"/>
                        </a:rPr>
                        <a:t>【3</a:t>
                      </a:r>
                      <a:r>
                        <a:rPr kumimoji="1" lang="ja-JP" altLang="en-US" sz="1600" dirty="0" smtClean="0">
                          <a:latin typeface="BIZ UDPゴシック" panose="020B0400000000000000" pitchFamily="50" charset="-128"/>
                          <a:ea typeface="BIZ UDPゴシック" panose="020B0400000000000000" pitchFamily="50" charset="-128"/>
                        </a:rPr>
                        <a:t>次</a:t>
                      </a:r>
                      <a:r>
                        <a:rPr kumimoji="1" lang="en-US" altLang="ja-JP" sz="1600" dirty="0" smtClean="0">
                          <a:latin typeface="BIZ UDPゴシック" panose="020B0400000000000000" pitchFamily="50" charset="-128"/>
                          <a:ea typeface="BIZ UDPゴシック" panose="020B0400000000000000" pitchFamily="50" charset="-128"/>
                        </a:rPr>
                        <a:t>】</a:t>
                      </a:r>
                    </a:p>
                    <a:p>
                      <a:pPr algn="l"/>
                      <a:r>
                        <a:rPr kumimoji="1" lang="ja-JP" altLang="en-US" sz="1600" dirty="0" smtClean="0">
                          <a:latin typeface="BIZ UDPゴシック" panose="020B0400000000000000" pitchFamily="50" charset="-128"/>
                          <a:ea typeface="BIZ UDPゴシック" panose="020B0400000000000000" pitchFamily="50" charset="-128"/>
                        </a:rPr>
                        <a:t>　　⾯接、⼩論⽂</a:t>
                      </a:r>
                      <a:endParaRPr kumimoji="1" lang="ja-JP" altLang="en-US" sz="1600" dirty="0">
                        <a:latin typeface="BIZ UDPゴシック" panose="020B0400000000000000" pitchFamily="50" charset="-128"/>
                        <a:ea typeface="BIZ UDPゴシック" panose="020B0400000000000000" pitchFamily="50" charset="-128"/>
                      </a:endParaRPr>
                    </a:p>
                  </a:txBody>
                  <a:tcPr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6916787"/>
                  </a:ext>
                </a:extLst>
              </a:tr>
              <a:tr h="1288314">
                <a:tc>
                  <a:txBody>
                    <a:bodyPr/>
                    <a:lstStyle/>
                    <a:p>
                      <a:pPr algn="ctr"/>
                      <a:r>
                        <a:rPr kumimoji="1" lang="ja-JP" altLang="en-US" dirty="0" smtClean="0"/>
                        <a:t>採用</a:t>
                      </a:r>
                      <a:endParaRPr kumimoji="1" lang="en-US" altLang="ja-JP" dirty="0" smtClean="0"/>
                    </a:p>
                    <a:p>
                      <a:pPr algn="ctr"/>
                      <a:r>
                        <a:rPr kumimoji="1" lang="ja-JP" altLang="en-US" dirty="0" smtClean="0"/>
                        <a:t>試験日</a:t>
                      </a:r>
                      <a:endParaRPr kumimoji="1" lang="en-US" altLang="ja-JP" dirty="0" smtClean="0"/>
                    </a:p>
                  </a:txBody>
                  <a:tcPr anchor="ctr" anchorCtr="1">
                    <a:lnT w="12700" cap="flat" cmpd="sng" algn="ctr">
                      <a:solidFill>
                        <a:schemeClr val="tx1"/>
                      </a:solidFill>
                      <a:prstDash val="solid"/>
                      <a:round/>
                      <a:headEnd type="none" w="med" len="med"/>
                      <a:tailEnd type="none" w="med" len="med"/>
                    </a:lnT>
                  </a:tcPr>
                </a:tc>
                <a:tc>
                  <a:txBody>
                    <a:bodyPr/>
                    <a:lstStyle/>
                    <a:p>
                      <a:r>
                        <a:rPr kumimoji="1" lang="en-US" altLang="ja-JP" dirty="0" smtClean="0"/>
                        <a:t>【</a:t>
                      </a:r>
                      <a:r>
                        <a:rPr kumimoji="1" lang="ja-JP" altLang="en-US" dirty="0" smtClean="0"/>
                        <a:t>１次</a:t>
                      </a:r>
                      <a:r>
                        <a:rPr kumimoji="1" lang="en-US" altLang="ja-JP" dirty="0" smtClean="0"/>
                        <a:t>】</a:t>
                      </a:r>
                      <a:r>
                        <a:rPr kumimoji="1" lang="ja-JP" altLang="en-US" dirty="0" smtClean="0"/>
                        <a:t>７月</a:t>
                      </a:r>
                      <a:endParaRPr kumimoji="1" lang="en-US" altLang="ja-JP" dirty="0" smtClean="0"/>
                    </a:p>
                    <a:p>
                      <a:r>
                        <a:rPr kumimoji="1" lang="en-US" altLang="ja-JP" dirty="0" smtClean="0"/>
                        <a:t>【</a:t>
                      </a:r>
                      <a:r>
                        <a:rPr kumimoji="1" lang="ja-JP" altLang="en-US" dirty="0" smtClean="0"/>
                        <a:t>２次</a:t>
                      </a:r>
                      <a:r>
                        <a:rPr kumimoji="1" lang="en-US" altLang="ja-JP" dirty="0" smtClean="0"/>
                        <a:t>】</a:t>
                      </a:r>
                      <a:r>
                        <a:rPr kumimoji="1" lang="ja-JP" altLang="en-US" dirty="0" smtClean="0"/>
                        <a:t>８月</a:t>
                      </a:r>
                      <a:endParaRPr kumimoji="1" lang="en-US" altLang="ja-JP" dirty="0" smtClean="0"/>
                    </a:p>
                    <a:p>
                      <a:r>
                        <a:rPr kumimoji="1" lang="en-US" altLang="ja-JP" dirty="0" smtClean="0"/>
                        <a:t>【</a:t>
                      </a:r>
                      <a:r>
                        <a:rPr kumimoji="1" lang="ja-JP" altLang="en-US" dirty="0" smtClean="0"/>
                        <a:t>発表</a:t>
                      </a:r>
                      <a:r>
                        <a:rPr kumimoji="1" lang="en-US" altLang="ja-JP" dirty="0" smtClean="0"/>
                        <a:t>】</a:t>
                      </a:r>
                      <a:r>
                        <a:rPr kumimoji="1" lang="ja-JP" altLang="en-US" dirty="0" smtClean="0"/>
                        <a:t>８月</a:t>
                      </a:r>
                      <a:endParaRPr kumimoji="1" lang="en-US" altLang="ja-JP" dirty="0" smtClean="0"/>
                    </a:p>
                    <a:p>
                      <a:r>
                        <a:rPr kumimoji="1" lang="en-US" altLang="ja-JP" dirty="0" smtClean="0"/>
                        <a:t>※R4.10</a:t>
                      </a:r>
                      <a:r>
                        <a:rPr kumimoji="1" lang="ja-JP" altLang="en-US" dirty="0" smtClean="0"/>
                        <a:t>月採用</a:t>
                      </a:r>
                      <a:endParaRPr kumimoji="1" lang="ja-JP" altLang="en-US" dirty="0"/>
                    </a:p>
                  </a:txBody>
                  <a:tcPr anchor="ctr" anchorCtr="1">
                    <a:lnT w="12700" cap="flat" cmpd="sng" algn="ctr">
                      <a:solidFill>
                        <a:schemeClr val="tx1"/>
                      </a:solidFill>
                      <a:prstDash val="solid"/>
                      <a:round/>
                      <a:headEnd type="none" w="med" len="med"/>
                      <a:tailEnd type="none" w="med" len="med"/>
                    </a:lnT>
                  </a:tcPr>
                </a:tc>
                <a:tc>
                  <a:txBody>
                    <a:bodyPr/>
                    <a:lstStyle/>
                    <a:p>
                      <a:r>
                        <a:rPr kumimoji="1" lang="en-US" altLang="ja-JP" dirty="0" smtClean="0"/>
                        <a:t>【</a:t>
                      </a:r>
                      <a:r>
                        <a:rPr kumimoji="1" lang="ja-JP" altLang="en-US" dirty="0" smtClean="0"/>
                        <a:t>１次</a:t>
                      </a:r>
                      <a:r>
                        <a:rPr kumimoji="1" lang="en-US" altLang="ja-JP" dirty="0" smtClean="0"/>
                        <a:t>】</a:t>
                      </a:r>
                      <a:r>
                        <a:rPr kumimoji="1" lang="ja-JP" altLang="en-US" dirty="0" smtClean="0"/>
                        <a:t>９月</a:t>
                      </a:r>
                      <a:endParaRPr kumimoji="1" lang="en-US" altLang="ja-JP" dirty="0" smtClean="0"/>
                    </a:p>
                    <a:p>
                      <a:r>
                        <a:rPr kumimoji="1" lang="en-US" altLang="ja-JP" dirty="0" smtClean="0"/>
                        <a:t>【</a:t>
                      </a:r>
                      <a:r>
                        <a:rPr kumimoji="1" lang="ja-JP" altLang="en-US" dirty="0" smtClean="0"/>
                        <a:t>２次</a:t>
                      </a:r>
                      <a:r>
                        <a:rPr kumimoji="1" lang="en-US" altLang="ja-JP" dirty="0" smtClean="0"/>
                        <a:t>】</a:t>
                      </a:r>
                      <a:r>
                        <a:rPr kumimoji="1" lang="ja-JP" altLang="en-US" dirty="0" smtClean="0"/>
                        <a:t>１０月</a:t>
                      </a:r>
                      <a:endParaRPr kumimoji="1" lang="en-US" altLang="ja-JP" dirty="0" smtClean="0"/>
                    </a:p>
                    <a:p>
                      <a:r>
                        <a:rPr kumimoji="1" lang="en-US" altLang="ja-JP" dirty="0" smtClean="0"/>
                        <a:t>【</a:t>
                      </a:r>
                      <a:r>
                        <a:rPr kumimoji="1" lang="ja-JP" altLang="en-US" dirty="0" smtClean="0"/>
                        <a:t>３次</a:t>
                      </a:r>
                      <a:r>
                        <a:rPr kumimoji="1" lang="en-US" altLang="ja-JP" dirty="0" smtClean="0"/>
                        <a:t>】</a:t>
                      </a:r>
                      <a:r>
                        <a:rPr kumimoji="1" lang="ja-JP" altLang="en-US" dirty="0" smtClean="0"/>
                        <a:t>１１月</a:t>
                      </a:r>
                      <a:endParaRPr kumimoji="1" lang="en-US" altLang="ja-JP" dirty="0" smtClean="0"/>
                    </a:p>
                    <a:p>
                      <a:r>
                        <a:rPr kumimoji="1" lang="en-US" altLang="ja-JP" dirty="0" smtClean="0"/>
                        <a:t>【</a:t>
                      </a:r>
                      <a:r>
                        <a:rPr kumimoji="1" lang="ja-JP" altLang="en-US" dirty="0" smtClean="0"/>
                        <a:t>発表</a:t>
                      </a:r>
                      <a:r>
                        <a:rPr kumimoji="1" lang="en-US" altLang="ja-JP" dirty="0" smtClean="0"/>
                        <a:t>】</a:t>
                      </a:r>
                      <a:r>
                        <a:rPr kumimoji="1" lang="ja-JP" altLang="en-US" dirty="0" smtClean="0"/>
                        <a:t>１２月</a:t>
                      </a:r>
                      <a:endParaRPr kumimoji="1" lang="en-US" altLang="ja-JP" dirty="0" smtClean="0"/>
                    </a:p>
                    <a:p>
                      <a:r>
                        <a:rPr kumimoji="1" lang="en-US" altLang="ja-JP" dirty="0" smtClean="0"/>
                        <a:t>※R4.4</a:t>
                      </a:r>
                      <a:r>
                        <a:rPr kumimoji="1" lang="ja-JP" altLang="en-US" dirty="0" smtClean="0"/>
                        <a:t>月採用</a:t>
                      </a:r>
                    </a:p>
                  </a:txBody>
                  <a:tcPr anchor="ctr" anchorCtr="1">
                    <a:lnT w="12700" cap="flat" cmpd="sng" algn="ctr">
                      <a:solidFill>
                        <a:schemeClr val="tx1"/>
                      </a:solidFill>
                      <a:prstDash val="solid"/>
                      <a:round/>
                      <a:headEnd type="none" w="med" len="med"/>
                      <a:tailEnd type="none" w="med" len="med"/>
                    </a:lnT>
                  </a:tcPr>
                </a:tc>
                <a:tc>
                  <a:txBody>
                    <a:bodyPr/>
                    <a:lstStyle/>
                    <a:p>
                      <a:r>
                        <a:rPr kumimoji="1" lang="en-US" altLang="ja-JP" dirty="0" smtClean="0"/>
                        <a:t>【</a:t>
                      </a:r>
                      <a:r>
                        <a:rPr kumimoji="1" lang="ja-JP" altLang="en-US" dirty="0" smtClean="0"/>
                        <a:t>１次</a:t>
                      </a:r>
                      <a:r>
                        <a:rPr kumimoji="1" lang="en-US" altLang="ja-JP" dirty="0" smtClean="0"/>
                        <a:t>】</a:t>
                      </a:r>
                      <a:r>
                        <a:rPr kumimoji="1" lang="ja-JP" altLang="en-US" dirty="0" smtClean="0"/>
                        <a:t>８月</a:t>
                      </a:r>
                      <a:endParaRPr kumimoji="1" lang="en-US" altLang="ja-JP" dirty="0" smtClean="0"/>
                    </a:p>
                    <a:p>
                      <a:r>
                        <a:rPr kumimoji="1" lang="en-US" altLang="ja-JP" dirty="0" smtClean="0"/>
                        <a:t>【</a:t>
                      </a:r>
                      <a:r>
                        <a:rPr kumimoji="1" lang="ja-JP" altLang="en-US" dirty="0" smtClean="0"/>
                        <a:t>２次</a:t>
                      </a:r>
                      <a:r>
                        <a:rPr kumimoji="1" lang="en-US" altLang="ja-JP" dirty="0" smtClean="0"/>
                        <a:t>】</a:t>
                      </a:r>
                      <a:r>
                        <a:rPr kumimoji="1" lang="ja-JP" altLang="en-US" dirty="0" smtClean="0"/>
                        <a:t>９月</a:t>
                      </a:r>
                      <a:endParaRPr kumimoji="1" lang="en-US" altLang="ja-JP" dirty="0" smtClean="0"/>
                    </a:p>
                    <a:p>
                      <a:r>
                        <a:rPr kumimoji="1" lang="en-US" altLang="ja-JP" dirty="0" smtClean="0"/>
                        <a:t>【</a:t>
                      </a:r>
                      <a:r>
                        <a:rPr kumimoji="1" lang="ja-JP" altLang="en-US" dirty="0" smtClean="0"/>
                        <a:t>３次</a:t>
                      </a:r>
                      <a:r>
                        <a:rPr kumimoji="1" lang="en-US" altLang="ja-JP" dirty="0" smtClean="0"/>
                        <a:t>】</a:t>
                      </a:r>
                      <a:r>
                        <a:rPr kumimoji="1" lang="ja-JP" altLang="en-US" dirty="0" smtClean="0"/>
                        <a:t>１０月</a:t>
                      </a:r>
                      <a:endParaRPr kumimoji="1" lang="en-US" altLang="ja-JP" dirty="0" smtClean="0"/>
                    </a:p>
                    <a:p>
                      <a:r>
                        <a:rPr kumimoji="1" lang="en-US" altLang="ja-JP" dirty="0" smtClean="0"/>
                        <a:t>【</a:t>
                      </a:r>
                      <a:r>
                        <a:rPr kumimoji="1" lang="ja-JP" altLang="en-US" dirty="0" smtClean="0"/>
                        <a:t>発表</a:t>
                      </a:r>
                      <a:r>
                        <a:rPr kumimoji="1" lang="en-US" altLang="ja-JP" dirty="0" smtClean="0"/>
                        <a:t>】</a:t>
                      </a:r>
                      <a:r>
                        <a:rPr kumimoji="1" lang="ja-JP" altLang="en-US" dirty="0" smtClean="0"/>
                        <a:t>１０月</a:t>
                      </a:r>
                      <a:endParaRPr kumimoji="1" lang="en-US" altLang="ja-JP" dirty="0" smtClean="0"/>
                    </a:p>
                    <a:p>
                      <a:r>
                        <a:rPr kumimoji="1" lang="en-US" altLang="ja-JP" dirty="0" smtClean="0"/>
                        <a:t>※R4.4</a:t>
                      </a:r>
                      <a:r>
                        <a:rPr kumimoji="1" lang="ja-JP" altLang="en-US" dirty="0" smtClean="0"/>
                        <a:t>月採用</a:t>
                      </a:r>
                      <a:endParaRPr kumimoji="1" lang="en-US" altLang="ja-JP" dirty="0" smtClean="0"/>
                    </a:p>
                  </a:txBody>
                  <a:tcPr anchor="ctr" anchorCtr="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91232694"/>
                  </a:ext>
                </a:extLst>
              </a:tr>
            </a:tbl>
          </a:graphicData>
        </a:graphic>
      </p:graphicFrame>
      <p:sp>
        <p:nvSpPr>
          <p:cNvPr id="4" name="正方形/長方形 3"/>
          <p:cNvSpPr/>
          <p:nvPr/>
        </p:nvSpPr>
        <p:spPr>
          <a:xfrm>
            <a:off x="283512" y="1086330"/>
            <a:ext cx="5262843" cy="466918"/>
          </a:xfrm>
          <a:prstGeom prst="rect">
            <a:avLst/>
          </a:prstGeom>
          <a:solidFill>
            <a:schemeClr val="accent1">
              <a:lumMod val="40000"/>
              <a:lumOff val="60000"/>
            </a:schemeClr>
          </a:solidFill>
          <a:ln>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土木職　採用試験の状況（令和４年度採用）</a:t>
            </a:r>
            <a:endParaRPr kumimoji="1" lang="ja-JP" altLang="en-US" b="1" dirty="0"/>
          </a:p>
        </p:txBody>
      </p:sp>
      <p:grpSp>
        <p:nvGrpSpPr>
          <p:cNvPr id="8" name="グループ化 7"/>
          <p:cNvGrpSpPr/>
          <p:nvPr/>
        </p:nvGrpSpPr>
        <p:grpSpPr>
          <a:xfrm>
            <a:off x="0" y="-25699"/>
            <a:ext cx="9906000" cy="461665"/>
            <a:chOff x="0" y="-25699"/>
            <a:chExt cx="9906000" cy="461665"/>
          </a:xfrm>
        </p:grpSpPr>
        <p:sp>
          <p:nvSpPr>
            <p:cNvPr id="11" name="正方形/長方形 10"/>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14"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14</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3" y="555708"/>
            <a:ext cx="9879628"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■具体的な対応方策①　</a:t>
            </a:r>
            <a:r>
              <a:rPr lang="ja-JP" altLang="en-US" sz="2000" b="1" dirty="0">
                <a:solidFill>
                  <a:schemeClr val="accent1"/>
                </a:solidFill>
                <a:ea typeface="BIZ UDPゴシック" panose="020B0400000000000000" pitchFamily="50" charset="-128"/>
                <a:cs typeface="Times New Roman" panose="02020603050405020304" pitchFamily="18" charset="0"/>
              </a:rPr>
              <a:t>採用試験の見直し</a:t>
            </a:r>
            <a:r>
              <a:rPr lang="ja-JP" altLang="en-US" sz="2000" b="1" dirty="0" smtClean="0">
                <a:solidFill>
                  <a:schemeClr val="accent1"/>
                </a:solidFill>
                <a:ea typeface="BIZ UDPゴシック" panose="020B0400000000000000" pitchFamily="50" charset="-128"/>
                <a:cs typeface="Times New Roman" panose="02020603050405020304" pitchFamily="18" charset="0"/>
              </a:rPr>
              <a:t>（</a:t>
            </a:r>
            <a:r>
              <a:rPr lang="ja-JP" altLang="en-US" sz="2000" b="1" dirty="0">
                <a:solidFill>
                  <a:schemeClr val="accent1"/>
                </a:solidFill>
                <a:ea typeface="BIZ UDPゴシック" panose="020B0400000000000000" pitchFamily="50" charset="-128"/>
                <a:cs typeface="Times New Roman" panose="02020603050405020304" pitchFamily="18" charset="0"/>
              </a:rPr>
              <a:t>試験内容</a:t>
            </a:r>
            <a:r>
              <a:rPr lang="ja-JP" altLang="en-US" sz="2000" b="1" dirty="0" smtClean="0">
                <a:solidFill>
                  <a:schemeClr val="accent1"/>
                </a:solidFill>
                <a:ea typeface="BIZ UDPゴシック" panose="020B0400000000000000" pitchFamily="50" charset="-128"/>
                <a:cs typeface="Times New Roman" panose="02020603050405020304" pitchFamily="18" charset="0"/>
              </a:rPr>
              <a:t>の見直し・採用試験の共同実施） </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36650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3" y="555708"/>
            <a:ext cx="9879628"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■具体的な対応方策①　</a:t>
            </a:r>
            <a:r>
              <a:rPr lang="ja-JP" altLang="en-US" sz="2000" b="1" dirty="0">
                <a:solidFill>
                  <a:schemeClr val="accent1"/>
                </a:solidFill>
                <a:ea typeface="BIZ UDPゴシック" panose="020B0400000000000000" pitchFamily="50" charset="-128"/>
                <a:cs typeface="Times New Roman" panose="02020603050405020304" pitchFamily="18" charset="0"/>
              </a:rPr>
              <a:t>採用試験の見直し</a:t>
            </a:r>
            <a:r>
              <a:rPr lang="ja-JP" altLang="en-US" sz="2000" b="1" dirty="0" smtClean="0">
                <a:solidFill>
                  <a:schemeClr val="accent1"/>
                </a:solidFill>
                <a:ea typeface="BIZ UDPゴシック" panose="020B0400000000000000" pitchFamily="50" charset="-128"/>
                <a:cs typeface="Times New Roman" panose="02020603050405020304" pitchFamily="18" charset="0"/>
              </a:rPr>
              <a:t>（</a:t>
            </a:r>
            <a:r>
              <a:rPr lang="ja-JP" altLang="en-US" sz="2000" b="1" dirty="0">
                <a:solidFill>
                  <a:schemeClr val="accent1"/>
                </a:solidFill>
                <a:ea typeface="BIZ UDPゴシック" panose="020B0400000000000000" pitchFamily="50" charset="-128"/>
                <a:cs typeface="Times New Roman" panose="02020603050405020304" pitchFamily="18" charset="0"/>
              </a:rPr>
              <a:t>試験内容</a:t>
            </a:r>
            <a:r>
              <a:rPr lang="ja-JP" altLang="en-US" sz="2000" b="1" dirty="0" smtClean="0">
                <a:solidFill>
                  <a:schemeClr val="accent1"/>
                </a:solidFill>
                <a:ea typeface="BIZ UDPゴシック" panose="020B0400000000000000" pitchFamily="50" charset="-128"/>
                <a:cs typeface="Times New Roman" panose="02020603050405020304" pitchFamily="18" charset="0"/>
              </a:rPr>
              <a:t>の見直し・採用試験の共同実施） </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43" name="グループ化 42"/>
          <p:cNvGrpSpPr/>
          <p:nvPr/>
        </p:nvGrpSpPr>
        <p:grpSpPr>
          <a:xfrm>
            <a:off x="-1" y="2159837"/>
            <a:ext cx="9906002" cy="1754533"/>
            <a:chOff x="-2" y="986118"/>
            <a:chExt cx="12192003" cy="1754533"/>
          </a:xfrm>
        </p:grpSpPr>
        <p:sp>
          <p:nvSpPr>
            <p:cNvPr id="44" name="正方形/長方形 43"/>
            <p:cNvSpPr/>
            <p:nvPr/>
          </p:nvSpPr>
          <p:spPr>
            <a:xfrm>
              <a:off x="0" y="986119"/>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BIZ UDPゴシック" panose="020B0400000000000000" pitchFamily="50" charset="-128"/>
                <a:ea typeface="BIZ UDPゴシック" panose="020B0400000000000000" pitchFamily="50" charset="-128"/>
              </a:endParaRPr>
            </a:p>
          </p:txBody>
        </p:sp>
        <p:sp>
          <p:nvSpPr>
            <p:cNvPr id="45" name="正方形/長方形 44"/>
            <p:cNvSpPr/>
            <p:nvPr/>
          </p:nvSpPr>
          <p:spPr>
            <a:xfrm>
              <a:off x="-2" y="986118"/>
              <a:ext cx="6343252" cy="690282"/>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solidFill>
                    <a:schemeClr val="bg1"/>
                  </a:solidFill>
                  <a:latin typeface="BIZ UDPゴシック" panose="020B0400000000000000" pitchFamily="50" charset="-128"/>
                  <a:ea typeface="BIZ UDPゴシック" panose="020B0400000000000000" pitchFamily="50" charset="-128"/>
                </a:rPr>
                <a:t>事例１</a:t>
              </a:r>
              <a:r>
                <a:rPr kumimoji="1" lang="ja-JP" altLang="en-US" dirty="0">
                  <a:solidFill>
                    <a:schemeClr val="bg1"/>
                  </a:solidFill>
                  <a:latin typeface="BIZ UDPゴシック" panose="020B0400000000000000" pitchFamily="50" charset="-128"/>
                  <a:ea typeface="BIZ UDPゴシック" panose="020B0400000000000000" pitchFamily="50" charset="-128"/>
                </a:rPr>
                <a:t>：採用試験の早期実施（十勝町村会</a:t>
              </a:r>
              <a:r>
                <a:rPr kumimoji="1" lang="ja-JP" altLang="en-US" sz="1400" dirty="0">
                  <a:solidFill>
                    <a:schemeClr val="bg1"/>
                  </a:solidFill>
                  <a:latin typeface="BIZ UDPゴシック" panose="020B0400000000000000" pitchFamily="50" charset="-128"/>
                  <a:ea typeface="BIZ UDPゴシック" panose="020B0400000000000000" pitchFamily="50" charset="-128"/>
                </a:rPr>
                <a:t>（北海道）</a:t>
              </a:r>
              <a:r>
                <a:rPr kumimoji="1" lang="ja-JP" altLang="en-US" dirty="0">
                  <a:solidFill>
                    <a:schemeClr val="bg1"/>
                  </a:solidFill>
                  <a:latin typeface="BIZ UDPゴシック" panose="020B0400000000000000" pitchFamily="50" charset="-128"/>
                  <a:ea typeface="BIZ UDPゴシック" panose="020B0400000000000000" pitchFamily="50" charset="-128"/>
                </a:rPr>
                <a:t>）</a:t>
              </a:r>
            </a:p>
          </p:txBody>
        </p:sp>
        <p:sp>
          <p:nvSpPr>
            <p:cNvPr id="46" name="正方形/長方形 45"/>
            <p:cNvSpPr/>
            <p:nvPr/>
          </p:nvSpPr>
          <p:spPr>
            <a:xfrm>
              <a:off x="0" y="1676399"/>
              <a:ext cx="12192001" cy="1064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b="1" dirty="0" smtClean="0">
                  <a:solidFill>
                    <a:schemeClr val="bg1"/>
                  </a:solidFill>
                  <a:latin typeface="BIZ UDPゴシック" panose="020B0400000000000000" pitchFamily="50" charset="-128"/>
                  <a:ea typeface="BIZ UDPゴシック" panose="020B0400000000000000" pitchFamily="50" charset="-128"/>
                </a:rPr>
                <a:t>■前期試験　一般技術</a:t>
              </a:r>
              <a:r>
                <a:rPr lang="en-US" altLang="ja-JP" sz="2000" b="1" dirty="0" smtClean="0">
                  <a:solidFill>
                    <a:schemeClr val="bg1"/>
                  </a:solidFill>
                  <a:latin typeface="BIZ UDPゴシック" panose="020B0400000000000000" pitchFamily="50" charset="-128"/>
                  <a:ea typeface="BIZ UDPゴシック" panose="020B0400000000000000" pitchFamily="50" charset="-128"/>
                </a:rPr>
                <a:t>C</a:t>
              </a:r>
              <a:r>
                <a:rPr lang="ja-JP" altLang="en-US" sz="2000" b="1" dirty="0">
                  <a:solidFill>
                    <a:schemeClr val="bg1"/>
                  </a:solidFill>
                  <a:latin typeface="BIZ UDPゴシック" panose="020B0400000000000000" pitchFamily="50" charset="-128"/>
                  <a:ea typeface="BIZ UDPゴシック" panose="020B0400000000000000" pitchFamily="50" charset="-128"/>
                </a:rPr>
                <a:t>（年齢区分なし）</a:t>
              </a:r>
              <a:endParaRPr lang="en-US" altLang="ja-JP" sz="2000" b="1" dirty="0" smtClean="0">
                <a:solidFill>
                  <a:schemeClr val="bg1"/>
                </a:solidFill>
                <a:latin typeface="BIZ UDPゴシック" panose="020B0400000000000000" pitchFamily="50" charset="-128"/>
                <a:ea typeface="BIZ UDPゴシック" panose="020B0400000000000000" pitchFamily="50" charset="-128"/>
              </a:endParaRPr>
            </a:p>
            <a:p>
              <a:pPr lvl="1"/>
              <a:r>
                <a:rPr lang="ja-JP" altLang="en-US" sz="2000" dirty="0">
                  <a:solidFill>
                    <a:schemeClr val="bg1"/>
                  </a:solidFill>
                  <a:latin typeface="BIZ UDPゴシック" panose="020B0400000000000000" pitchFamily="50" charset="-128"/>
                  <a:ea typeface="BIZ UDPゴシック" panose="020B0400000000000000" pitchFamily="50" charset="-128"/>
                </a:rPr>
                <a:t>３月に試験案内を公開。６月～</a:t>
              </a:r>
              <a:r>
                <a:rPr lang="en-US" altLang="ja-JP" sz="2000" dirty="0">
                  <a:solidFill>
                    <a:schemeClr val="bg1"/>
                  </a:solidFill>
                  <a:latin typeface="BIZ UDPゴシック" panose="020B0400000000000000" pitchFamily="50" charset="-128"/>
                  <a:ea typeface="BIZ UDPゴシック" panose="020B0400000000000000" pitchFamily="50" charset="-128"/>
                </a:rPr>
                <a:t>7</a:t>
              </a:r>
              <a:r>
                <a:rPr lang="ja-JP" altLang="en-US" sz="2000" dirty="0">
                  <a:solidFill>
                    <a:schemeClr val="bg1"/>
                  </a:solidFill>
                  <a:latin typeface="BIZ UDPゴシック" panose="020B0400000000000000" pitchFamily="50" charset="-128"/>
                  <a:ea typeface="BIZ UDPゴシック" panose="020B0400000000000000" pitchFamily="50" charset="-128"/>
                </a:rPr>
                <a:t>月に１～</a:t>
              </a:r>
              <a:r>
                <a:rPr lang="en-US" altLang="ja-JP" sz="2000" dirty="0">
                  <a:solidFill>
                    <a:schemeClr val="bg1"/>
                  </a:solidFill>
                  <a:latin typeface="BIZ UDPゴシック" panose="020B0400000000000000" pitchFamily="50" charset="-128"/>
                  <a:ea typeface="BIZ UDPゴシック" panose="020B0400000000000000" pitchFamily="50" charset="-128"/>
                </a:rPr>
                <a:t>2</a:t>
              </a:r>
              <a:r>
                <a:rPr lang="ja-JP" altLang="en-US" sz="2000">
                  <a:solidFill>
                    <a:schemeClr val="bg1"/>
                  </a:solidFill>
                  <a:latin typeface="BIZ UDPゴシック" panose="020B0400000000000000" pitchFamily="50" charset="-128"/>
                  <a:ea typeface="BIZ UDPゴシック" panose="020B0400000000000000" pitchFamily="50" charset="-128"/>
                </a:rPr>
                <a:t>次試験を実施し、早期の募集告知・採用の決定を可能にし、広く民間企業併願者等の申込者数の確保を見込む。</a:t>
              </a:r>
              <a:endParaRPr lang="ja-JP" altLang="en-US" sz="2000" dirty="0">
                <a:solidFill>
                  <a:schemeClr val="bg1"/>
                </a:solidFill>
                <a:latin typeface="BIZ UDPゴシック" panose="020B0400000000000000" pitchFamily="50" charset="-128"/>
                <a:ea typeface="BIZ UDPゴシック" panose="020B0400000000000000" pitchFamily="50" charset="-128"/>
              </a:endParaRPr>
            </a:p>
          </p:txBody>
        </p:sp>
      </p:grpSp>
      <p:sp>
        <p:nvSpPr>
          <p:cNvPr id="2" name="1 つの角を切り取った四角形 1"/>
          <p:cNvSpPr/>
          <p:nvPr/>
        </p:nvSpPr>
        <p:spPr>
          <a:xfrm>
            <a:off x="-1144" y="1221522"/>
            <a:ext cx="9904856" cy="749696"/>
          </a:xfrm>
          <a:prstGeom prst="snip1Rect">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smtClean="0">
                <a:solidFill>
                  <a:schemeClr val="bg1"/>
                </a:solidFill>
              </a:rPr>
              <a:t>【</a:t>
            </a:r>
            <a:r>
              <a:rPr kumimoji="1" lang="ja-JP" altLang="en-US" sz="2000" b="1" dirty="0" smtClean="0">
                <a:solidFill>
                  <a:schemeClr val="bg1"/>
                </a:solidFill>
              </a:rPr>
              <a:t>採用試験内容の見直し</a:t>
            </a:r>
            <a:r>
              <a:rPr kumimoji="1" lang="en-US" altLang="ja-JP" sz="2000" b="1" dirty="0" smtClean="0">
                <a:solidFill>
                  <a:schemeClr val="bg1"/>
                </a:solidFill>
              </a:rPr>
              <a:t>】</a:t>
            </a:r>
            <a:r>
              <a:rPr kumimoji="1" lang="ja-JP" altLang="en-US" sz="2000" b="1" dirty="0" smtClean="0">
                <a:solidFill>
                  <a:schemeClr val="bg1"/>
                </a:solidFill>
              </a:rPr>
              <a:t>　</a:t>
            </a:r>
            <a:r>
              <a:rPr kumimoji="1" lang="ja-JP" altLang="en-US" sz="2000" b="1" dirty="0">
                <a:solidFill>
                  <a:schemeClr val="bg1"/>
                </a:solidFill>
              </a:rPr>
              <a:t>試験日程の見直しに係る</a:t>
            </a:r>
            <a:r>
              <a:rPr kumimoji="1" lang="ja-JP" altLang="en-US" sz="2000" b="1" dirty="0" smtClean="0">
                <a:solidFill>
                  <a:schemeClr val="bg1"/>
                </a:solidFill>
              </a:rPr>
              <a:t>全国事例（参考）</a:t>
            </a:r>
            <a:endParaRPr kumimoji="1" lang="ja-JP" altLang="en-US" sz="2000" b="1" dirty="0">
              <a:solidFill>
                <a:schemeClr val="bg1"/>
              </a:solidFill>
            </a:endParaRPr>
          </a:p>
        </p:txBody>
      </p:sp>
      <p:grpSp>
        <p:nvGrpSpPr>
          <p:cNvPr id="18" name="グループ化 17"/>
          <p:cNvGrpSpPr/>
          <p:nvPr/>
        </p:nvGrpSpPr>
        <p:grpSpPr>
          <a:xfrm>
            <a:off x="0" y="-25699"/>
            <a:ext cx="9906000" cy="461665"/>
            <a:chOff x="0" y="-25699"/>
            <a:chExt cx="9906000" cy="461665"/>
          </a:xfrm>
        </p:grpSpPr>
        <p:sp>
          <p:nvSpPr>
            <p:cNvPr id="20" name="正方形/長方形 19"/>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grpSp>
        <p:nvGrpSpPr>
          <p:cNvPr id="23" name="グループ化 22"/>
          <p:cNvGrpSpPr/>
          <p:nvPr/>
        </p:nvGrpSpPr>
        <p:grpSpPr>
          <a:xfrm>
            <a:off x="0" y="4439760"/>
            <a:ext cx="9906001" cy="1673954"/>
            <a:chOff x="-1" y="986118"/>
            <a:chExt cx="12192002" cy="1673954"/>
          </a:xfrm>
        </p:grpSpPr>
        <p:sp>
          <p:nvSpPr>
            <p:cNvPr id="24" name="正方形/長方形 23"/>
            <p:cNvSpPr/>
            <p:nvPr/>
          </p:nvSpPr>
          <p:spPr>
            <a:xfrm>
              <a:off x="0" y="986119"/>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1" y="986118"/>
              <a:ext cx="4977189" cy="690282"/>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solidFill>
                    <a:schemeClr val="bg1"/>
                  </a:solidFill>
                  <a:latin typeface="BIZ UDPゴシック" panose="020B0400000000000000" pitchFamily="50" charset="-128"/>
                  <a:ea typeface="BIZ UDPゴシック" panose="020B0400000000000000" pitchFamily="50" charset="-128"/>
                </a:rPr>
                <a:t>事例２：試験の複数回実施（岸和田市）</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1" y="1676399"/>
              <a:ext cx="12192000" cy="983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b="1" dirty="0" smtClean="0">
                  <a:solidFill>
                    <a:schemeClr val="bg1"/>
                  </a:solidFill>
                  <a:latin typeface="BIZ UDPゴシック" panose="020B0400000000000000" pitchFamily="50" charset="-128"/>
                  <a:ea typeface="BIZ UDPゴシック" panose="020B0400000000000000" pitchFamily="50" charset="-128"/>
                </a:rPr>
                <a:t>■採用試験</a:t>
              </a:r>
              <a:r>
                <a:rPr lang="en-US" altLang="ja-JP" sz="2000" b="1" dirty="0" smtClean="0">
                  <a:solidFill>
                    <a:schemeClr val="bg1"/>
                  </a:solidFill>
                  <a:latin typeface="BIZ UDPゴシック" panose="020B0400000000000000" pitchFamily="50" charset="-128"/>
                  <a:ea typeface="BIZ UDPゴシック" panose="020B0400000000000000" pitchFamily="50" charset="-128"/>
                </a:rPr>
                <a:t>A</a:t>
              </a:r>
              <a:r>
                <a:rPr lang="ja-JP" altLang="en-US" sz="2000" b="1" dirty="0" smtClean="0">
                  <a:solidFill>
                    <a:schemeClr val="bg1"/>
                  </a:solidFill>
                  <a:latin typeface="BIZ UDPゴシック" panose="020B0400000000000000" pitchFamily="50" charset="-128"/>
                  <a:ea typeface="BIZ UDPゴシック" panose="020B0400000000000000" pitchFamily="50" charset="-128"/>
                </a:rPr>
                <a:t>～</a:t>
              </a:r>
              <a:r>
                <a:rPr lang="en-US" altLang="ja-JP" sz="2000" b="1" dirty="0" smtClean="0">
                  <a:solidFill>
                    <a:schemeClr val="bg1"/>
                  </a:solidFill>
                  <a:latin typeface="BIZ UDPゴシック" panose="020B0400000000000000" pitchFamily="50" charset="-128"/>
                  <a:ea typeface="BIZ UDPゴシック" panose="020B0400000000000000" pitchFamily="50" charset="-128"/>
                </a:rPr>
                <a:t>D</a:t>
              </a:r>
              <a:r>
                <a:rPr lang="ja-JP" altLang="en-US" sz="2000" b="1" dirty="0" smtClean="0">
                  <a:solidFill>
                    <a:schemeClr val="bg1"/>
                  </a:solidFill>
                  <a:latin typeface="BIZ UDPゴシック" panose="020B0400000000000000" pitchFamily="50" charset="-128"/>
                  <a:ea typeface="BIZ UDPゴシック" panose="020B0400000000000000" pitchFamily="50" charset="-128"/>
                </a:rPr>
                <a:t>日程</a:t>
              </a:r>
              <a:endParaRPr lang="en-US" altLang="ja-JP" sz="2000" b="1" dirty="0" smtClean="0">
                <a:solidFill>
                  <a:schemeClr val="bg1"/>
                </a:solidFill>
                <a:latin typeface="BIZ UDPゴシック" panose="020B0400000000000000" pitchFamily="50" charset="-128"/>
                <a:ea typeface="BIZ UDPゴシック" panose="020B0400000000000000" pitchFamily="50" charset="-128"/>
              </a:endParaRPr>
            </a:p>
            <a:p>
              <a:pPr lvl="1"/>
              <a:r>
                <a:rPr lang="ja-JP" altLang="en-US" dirty="0" smtClean="0">
                  <a:solidFill>
                    <a:schemeClr val="bg1"/>
                  </a:solidFill>
                  <a:latin typeface="BIZ UDPゴシック" panose="020B0400000000000000" pitchFamily="50" charset="-128"/>
                  <a:ea typeface="BIZ UDPゴシック" panose="020B0400000000000000" pitchFamily="50" charset="-128"/>
                </a:rPr>
                <a:t>令和３年度では、土木職の採用試験を３回行っている。（</a:t>
              </a:r>
              <a:r>
                <a:rPr lang="en-US" altLang="ja-JP" dirty="0" smtClean="0">
                  <a:solidFill>
                    <a:schemeClr val="bg1"/>
                  </a:solidFill>
                  <a:latin typeface="BIZ UDPゴシック" panose="020B0400000000000000" pitchFamily="50" charset="-128"/>
                  <a:ea typeface="BIZ UDPゴシック" panose="020B0400000000000000" pitchFamily="50" charset="-128"/>
                </a:rPr>
                <a:t>A</a:t>
              </a:r>
              <a:r>
                <a:rPr lang="ja-JP" altLang="en-US" dirty="0" smtClean="0">
                  <a:solidFill>
                    <a:schemeClr val="bg1"/>
                  </a:solidFill>
                  <a:latin typeface="BIZ UDPゴシック" panose="020B0400000000000000" pitchFamily="50" charset="-128"/>
                  <a:ea typeface="BIZ UDPゴシック" panose="020B0400000000000000" pitchFamily="50" charset="-128"/>
                </a:rPr>
                <a:t>・</a:t>
              </a:r>
              <a:r>
                <a:rPr lang="en-US" altLang="ja-JP" dirty="0" smtClean="0">
                  <a:solidFill>
                    <a:schemeClr val="bg1"/>
                  </a:solidFill>
                  <a:latin typeface="BIZ UDPゴシック" panose="020B0400000000000000" pitchFamily="50" charset="-128"/>
                  <a:ea typeface="BIZ UDPゴシック" panose="020B0400000000000000" pitchFamily="50" charset="-128"/>
                </a:rPr>
                <a:t>B</a:t>
              </a:r>
              <a:r>
                <a:rPr lang="ja-JP" altLang="en-US" dirty="0" smtClean="0">
                  <a:solidFill>
                    <a:schemeClr val="bg1"/>
                  </a:solidFill>
                  <a:latin typeface="BIZ UDPゴシック" panose="020B0400000000000000" pitchFamily="50" charset="-128"/>
                  <a:ea typeface="BIZ UDPゴシック" panose="020B0400000000000000" pitchFamily="50" charset="-128"/>
                </a:rPr>
                <a:t>・</a:t>
              </a:r>
              <a:r>
                <a:rPr lang="en-US" altLang="ja-JP" dirty="0">
                  <a:solidFill>
                    <a:schemeClr val="bg1"/>
                  </a:solidFill>
                  <a:latin typeface="BIZ UDPゴシック" panose="020B0400000000000000" pitchFamily="50" charset="-128"/>
                  <a:ea typeface="BIZ UDPゴシック" panose="020B0400000000000000" pitchFamily="50" charset="-128"/>
                </a:rPr>
                <a:t>D</a:t>
              </a:r>
              <a:r>
                <a:rPr lang="ja-JP" altLang="en-US" dirty="0" smtClean="0">
                  <a:solidFill>
                    <a:schemeClr val="bg1"/>
                  </a:solidFill>
                  <a:latin typeface="BIZ UDPゴシック" panose="020B0400000000000000" pitchFamily="50" charset="-128"/>
                  <a:ea typeface="BIZ UDPゴシック" panose="020B0400000000000000" pitchFamily="50" charset="-128"/>
                </a:rPr>
                <a:t>日程）</a:t>
              </a:r>
              <a:endParaRPr lang="en-US" altLang="ja-JP" dirty="0" smtClean="0">
                <a:solidFill>
                  <a:schemeClr val="bg1"/>
                </a:solidFill>
                <a:latin typeface="BIZ UDPゴシック" panose="020B0400000000000000" pitchFamily="50" charset="-128"/>
                <a:ea typeface="BIZ UDPゴシック" panose="020B0400000000000000" pitchFamily="50" charset="-128"/>
              </a:endParaRPr>
            </a:p>
            <a:p>
              <a:pPr lvl="1"/>
              <a:r>
                <a:rPr lang="ja-JP" altLang="en-US" dirty="0" smtClean="0">
                  <a:solidFill>
                    <a:schemeClr val="bg1"/>
                  </a:solidFill>
                  <a:latin typeface="BIZ UDPゴシック" panose="020B0400000000000000" pitchFamily="50" charset="-128"/>
                  <a:ea typeface="BIZ UDPゴシック" panose="020B0400000000000000" pitchFamily="50" charset="-128"/>
                </a:rPr>
                <a:t>チャレンジ機会の増加により、応募数・採用者数の確保を可能としている。</a:t>
              </a:r>
              <a:endParaRPr lang="en-US" altLang="ja-JP" dirty="0" smtClean="0">
                <a:solidFill>
                  <a:schemeClr val="bg1"/>
                </a:solidFill>
                <a:latin typeface="BIZ UDPゴシック" panose="020B0400000000000000" pitchFamily="50" charset="-128"/>
                <a:ea typeface="BIZ UDPゴシック" panose="020B0400000000000000" pitchFamily="50" charset="-128"/>
              </a:endParaRPr>
            </a:p>
          </p:txBody>
        </p:sp>
      </p:grpSp>
      <p:sp>
        <p:nvSpPr>
          <p:cNvPr id="17"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15</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6850040" y="3941513"/>
            <a:ext cx="3538016" cy="215444"/>
          </a:xfrm>
          <a:prstGeom prst="rect">
            <a:avLst/>
          </a:prstGeom>
          <a:noFill/>
        </p:spPr>
        <p:txBody>
          <a:bodyPr wrap="square" rtlCol="0">
            <a:spAutoFit/>
          </a:bodyPr>
          <a:lstStyle/>
          <a:p>
            <a:r>
              <a:rPr kumimoji="1" lang="ja-JP" altLang="en-US" sz="800" dirty="0" smtClean="0">
                <a:latin typeface="BIZ UDゴシック" panose="020B0400000000000000" pitchFamily="49" charset="-128"/>
                <a:ea typeface="BIZ UDゴシック" panose="020B0400000000000000" pitchFamily="49" charset="-128"/>
              </a:rPr>
              <a:t>出典：</a:t>
            </a:r>
            <a:r>
              <a:rPr kumimoji="1" lang="zh-TW" altLang="en-US" sz="800" dirty="0" smtClean="0">
                <a:latin typeface="BIZ UDゴシック" panose="020B0400000000000000" pitchFamily="49" charset="-128"/>
                <a:ea typeface="BIZ UDゴシック" panose="020B0400000000000000" pitchFamily="49" charset="-128"/>
              </a:rPr>
              <a:t>十勝町村会</a:t>
            </a:r>
            <a:r>
              <a:rPr kumimoji="1" lang="ja-JP" altLang="en-US" sz="800" dirty="0" err="1" smtClean="0">
                <a:latin typeface="BIZ UDゴシック" panose="020B0400000000000000" pitchFamily="49" charset="-128"/>
                <a:ea typeface="BIZ UDゴシック" panose="020B0400000000000000" pitchFamily="49" charset="-128"/>
              </a:rPr>
              <a:t>への</a:t>
            </a:r>
            <a:r>
              <a:rPr kumimoji="1" lang="ja-JP" altLang="en-US" sz="800" dirty="0" smtClean="0">
                <a:latin typeface="BIZ UDゴシック" panose="020B0400000000000000" pitchFamily="49" charset="-128"/>
                <a:ea typeface="BIZ UDゴシック" panose="020B0400000000000000" pitchFamily="49" charset="-128"/>
              </a:rPr>
              <a:t>ヒアリングをもとに府市町村局にて作成</a:t>
            </a:r>
            <a:endParaRPr kumimoji="1" lang="ja-JP" altLang="en-US" sz="800" dirty="0">
              <a:latin typeface="BIZ UDゴシック" panose="020B0400000000000000" pitchFamily="49" charset="-128"/>
              <a:ea typeface="BIZ UDゴシック" panose="020B0400000000000000" pitchFamily="49" charset="-128"/>
            </a:endParaRPr>
          </a:p>
        </p:txBody>
      </p:sp>
      <p:sp>
        <p:nvSpPr>
          <p:cNvPr id="22" name="テキスト ボックス 21"/>
          <p:cNvSpPr txBox="1"/>
          <p:nvPr/>
        </p:nvSpPr>
        <p:spPr>
          <a:xfrm>
            <a:off x="7593368" y="6167786"/>
            <a:ext cx="2413687" cy="215444"/>
          </a:xfrm>
          <a:prstGeom prst="rect">
            <a:avLst/>
          </a:prstGeom>
          <a:noFill/>
        </p:spPr>
        <p:txBody>
          <a:bodyPr wrap="square" rtlCol="0">
            <a:spAutoFit/>
          </a:bodyPr>
          <a:lstStyle/>
          <a:p>
            <a:r>
              <a:rPr kumimoji="1" lang="ja-JP" altLang="en-US" sz="800" dirty="0" smtClean="0">
                <a:latin typeface="BIZ UDゴシック" panose="020B0400000000000000" pitchFamily="49" charset="-128"/>
                <a:ea typeface="BIZ UDゴシック" panose="020B0400000000000000" pitchFamily="49" charset="-128"/>
              </a:rPr>
              <a:t>出典：岸和田市</a:t>
            </a:r>
            <a:r>
              <a:rPr kumimoji="1" lang="en-US" altLang="ja-JP" sz="800" dirty="0" smtClean="0">
                <a:latin typeface="BIZ UDゴシック" panose="020B0400000000000000" pitchFamily="49" charset="-128"/>
                <a:ea typeface="BIZ UDゴシック" panose="020B0400000000000000" pitchFamily="49" charset="-128"/>
              </a:rPr>
              <a:t>HP</a:t>
            </a:r>
            <a:r>
              <a:rPr kumimoji="1" lang="ja-JP" altLang="en-US" sz="800" dirty="0" smtClean="0">
                <a:latin typeface="BIZ UDゴシック" panose="020B0400000000000000" pitchFamily="49" charset="-128"/>
                <a:ea typeface="BIZ UDゴシック" panose="020B0400000000000000" pitchFamily="49" charset="-128"/>
              </a:rPr>
              <a:t>をもとに府市町村局にて作成</a:t>
            </a:r>
            <a:endParaRPr kumimoji="1" lang="ja-JP" altLang="en-US" sz="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03114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3" y="555708"/>
            <a:ext cx="9982220"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■具体的な対応方策①　</a:t>
            </a:r>
            <a:r>
              <a:rPr lang="ja-JP" altLang="en-US" sz="2000" b="1" dirty="0">
                <a:solidFill>
                  <a:schemeClr val="accent1"/>
                </a:solidFill>
                <a:ea typeface="BIZ UDPゴシック" panose="020B0400000000000000" pitchFamily="50" charset="-128"/>
                <a:cs typeface="Times New Roman" panose="02020603050405020304" pitchFamily="18" charset="0"/>
              </a:rPr>
              <a:t>採用試験の見直し</a:t>
            </a:r>
            <a:r>
              <a:rPr lang="ja-JP" altLang="en-US" sz="2000" b="1" dirty="0" smtClean="0">
                <a:solidFill>
                  <a:schemeClr val="accent1"/>
                </a:solidFill>
                <a:ea typeface="BIZ UDPゴシック" panose="020B0400000000000000" pitchFamily="50" charset="-128"/>
                <a:cs typeface="Times New Roman" panose="02020603050405020304" pitchFamily="18" charset="0"/>
              </a:rPr>
              <a:t>（試験内容の見直し・採用試験の共同実施） </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7" name="1 つの角を切り取った四角形 16"/>
          <p:cNvSpPr/>
          <p:nvPr/>
        </p:nvSpPr>
        <p:spPr>
          <a:xfrm>
            <a:off x="-1144" y="1221522"/>
            <a:ext cx="9904856" cy="749696"/>
          </a:xfrm>
          <a:prstGeom prst="snip1Rect">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smtClean="0">
                <a:solidFill>
                  <a:schemeClr val="bg1"/>
                </a:solidFill>
              </a:rPr>
              <a:t>【</a:t>
            </a:r>
            <a:r>
              <a:rPr kumimoji="1" lang="ja-JP" altLang="en-US" sz="2000" b="1" dirty="0" smtClean="0">
                <a:solidFill>
                  <a:schemeClr val="bg1"/>
                </a:solidFill>
              </a:rPr>
              <a:t>採用試験内容の見直し</a:t>
            </a:r>
            <a:r>
              <a:rPr kumimoji="1" lang="en-US" altLang="ja-JP" sz="2000" b="1" dirty="0" smtClean="0">
                <a:solidFill>
                  <a:schemeClr val="bg1"/>
                </a:solidFill>
              </a:rPr>
              <a:t>】</a:t>
            </a:r>
            <a:r>
              <a:rPr kumimoji="1" lang="ja-JP" altLang="en-US" sz="2000" b="1" dirty="0" smtClean="0">
                <a:solidFill>
                  <a:schemeClr val="bg1"/>
                </a:solidFill>
              </a:rPr>
              <a:t>　</a:t>
            </a:r>
            <a:r>
              <a:rPr kumimoji="1" lang="ja-JP" altLang="en-US" sz="2000" b="1" dirty="0">
                <a:solidFill>
                  <a:schemeClr val="bg1"/>
                </a:solidFill>
              </a:rPr>
              <a:t>試験内容の見直しに係る</a:t>
            </a:r>
            <a:r>
              <a:rPr kumimoji="1" lang="ja-JP" altLang="en-US" sz="2000" b="1" dirty="0" smtClean="0">
                <a:solidFill>
                  <a:schemeClr val="bg1"/>
                </a:solidFill>
              </a:rPr>
              <a:t>全国事例（参考）</a:t>
            </a:r>
            <a:endParaRPr kumimoji="1" lang="ja-JP" altLang="en-US" sz="2000" b="1" dirty="0">
              <a:solidFill>
                <a:schemeClr val="bg1"/>
              </a:solidFill>
            </a:endParaRPr>
          </a:p>
        </p:txBody>
      </p:sp>
      <p:grpSp>
        <p:nvGrpSpPr>
          <p:cNvPr id="18" name="グループ化 17"/>
          <p:cNvGrpSpPr/>
          <p:nvPr/>
        </p:nvGrpSpPr>
        <p:grpSpPr>
          <a:xfrm>
            <a:off x="-2289" y="4331127"/>
            <a:ext cx="9906001" cy="2314372"/>
            <a:chOff x="-1" y="986118"/>
            <a:chExt cx="12192002" cy="2314372"/>
          </a:xfrm>
        </p:grpSpPr>
        <p:sp>
          <p:nvSpPr>
            <p:cNvPr id="20" name="正方形/長方形 19"/>
            <p:cNvSpPr/>
            <p:nvPr/>
          </p:nvSpPr>
          <p:spPr>
            <a:xfrm>
              <a:off x="0" y="986119"/>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1" y="986118"/>
              <a:ext cx="4869050" cy="690282"/>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solidFill>
                    <a:schemeClr val="bg1"/>
                  </a:solidFill>
                  <a:latin typeface="BIZ UDPゴシック" panose="020B0400000000000000" pitchFamily="50" charset="-128"/>
                  <a:ea typeface="BIZ UDPゴシック" panose="020B0400000000000000" pitchFamily="50" charset="-128"/>
                </a:rPr>
                <a:t>事例４：</a:t>
              </a:r>
              <a:r>
                <a:rPr kumimoji="1" lang="en-US" altLang="ja-JP" dirty="0" smtClean="0">
                  <a:solidFill>
                    <a:schemeClr val="bg1"/>
                  </a:solidFill>
                  <a:latin typeface="BIZ UDPゴシック" panose="020B0400000000000000" pitchFamily="50" charset="-128"/>
                  <a:ea typeface="BIZ UDPゴシック" panose="020B0400000000000000" pitchFamily="50" charset="-128"/>
                </a:rPr>
                <a:t>WEB</a:t>
              </a:r>
              <a:r>
                <a:rPr kumimoji="1" lang="ja-JP" altLang="en-US" dirty="0" smtClean="0">
                  <a:solidFill>
                    <a:schemeClr val="bg1"/>
                  </a:solidFill>
                  <a:latin typeface="BIZ UDPゴシック" panose="020B0400000000000000" pitchFamily="50" charset="-128"/>
                  <a:ea typeface="BIZ UDPゴシック" panose="020B0400000000000000" pitchFamily="50" charset="-128"/>
                </a:rPr>
                <a:t>面接の導入（四條畷市）</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1" y="1676399"/>
              <a:ext cx="12192000" cy="1624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b="1" dirty="0" smtClean="0">
                  <a:solidFill>
                    <a:schemeClr val="bg1"/>
                  </a:solidFill>
                  <a:latin typeface="BIZ UDPゴシック" panose="020B0400000000000000" pitchFamily="50" charset="-128"/>
                  <a:ea typeface="BIZ UDPゴシック" panose="020B0400000000000000" pitchFamily="50" charset="-128"/>
                </a:rPr>
                <a:t>■動画選考・</a:t>
              </a:r>
              <a:r>
                <a:rPr lang="en-US" altLang="ja-JP" sz="2000" b="1" dirty="0" smtClean="0">
                  <a:solidFill>
                    <a:schemeClr val="bg1"/>
                  </a:solidFill>
                  <a:latin typeface="BIZ UDPゴシック" panose="020B0400000000000000" pitchFamily="50" charset="-128"/>
                  <a:ea typeface="BIZ UDPゴシック" panose="020B0400000000000000" pitchFamily="50" charset="-128"/>
                </a:rPr>
                <a:t>WEB</a:t>
              </a:r>
              <a:r>
                <a:rPr lang="ja-JP" altLang="en-US" sz="2000" b="1" dirty="0" smtClean="0">
                  <a:solidFill>
                    <a:schemeClr val="bg1"/>
                  </a:solidFill>
                  <a:latin typeface="BIZ UDPゴシック" panose="020B0400000000000000" pitchFamily="50" charset="-128"/>
                  <a:ea typeface="BIZ UDPゴシック" panose="020B0400000000000000" pitchFamily="50" charset="-128"/>
                </a:rPr>
                <a:t>面接の導入</a:t>
              </a:r>
              <a:endParaRPr lang="en-US" altLang="ja-JP" sz="2000" b="1" dirty="0" smtClean="0">
                <a:solidFill>
                  <a:schemeClr val="bg1"/>
                </a:solidFill>
                <a:latin typeface="BIZ UDPゴシック" panose="020B0400000000000000" pitchFamily="50" charset="-128"/>
                <a:ea typeface="BIZ UDPゴシック" panose="020B0400000000000000" pitchFamily="50" charset="-128"/>
              </a:endParaRPr>
            </a:p>
            <a:p>
              <a:pPr lvl="1"/>
              <a:r>
                <a:rPr lang="ja-JP" altLang="en-US" dirty="0" smtClean="0">
                  <a:solidFill>
                    <a:schemeClr val="bg1"/>
                  </a:solidFill>
                  <a:latin typeface="BIZ UDPゴシック" panose="020B0400000000000000" pitchFamily="50" charset="-128"/>
                  <a:ea typeface="BIZ UDPゴシック" panose="020B0400000000000000" pitchFamily="50" charset="-128"/>
                </a:rPr>
                <a:t>１次試験では、自己</a:t>
              </a:r>
              <a:r>
                <a:rPr lang="en-US" altLang="ja-JP" dirty="0" smtClean="0">
                  <a:solidFill>
                    <a:schemeClr val="bg1"/>
                  </a:solidFill>
                  <a:latin typeface="BIZ UDPゴシック" panose="020B0400000000000000" pitchFamily="50" charset="-128"/>
                  <a:ea typeface="BIZ UDPゴシック" panose="020B0400000000000000" pitchFamily="50" charset="-128"/>
                </a:rPr>
                <a:t>PR</a:t>
              </a:r>
              <a:r>
                <a:rPr lang="ja-JP" altLang="en-US" dirty="0" smtClean="0">
                  <a:solidFill>
                    <a:schemeClr val="bg1"/>
                  </a:solidFill>
                  <a:latin typeface="BIZ UDPゴシック" panose="020B0400000000000000" pitchFamily="50" charset="-128"/>
                  <a:ea typeface="BIZ UDPゴシック" panose="020B0400000000000000" pitchFamily="50" charset="-128"/>
                </a:rPr>
                <a:t>等の録画動画を受験者が市に送付。</a:t>
              </a:r>
              <a:endParaRPr lang="en-US" altLang="ja-JP" dirty="0" smtClean="0">
                <a:solidFill>
                  <a:schemeClr val="bg1"/>
                </a:solidFill>
                <a:latin typeface="BIZ UDPゴシック" panose="020B0400000000000000" pitchFamily="50" charset="-128"/>
                <a:ea typeface="BIZ UDPゴシック" panose="020B0400000000000000" pitchFamily="50" charset="-128"/>
              </a:endParaRPr>
            </a:p>
            <a:p>
              <a:pPr lvl="1"/>
              <a:r>
                <a:rPr lang="ja-JP" altLang="en-US" dirty="0" smtClean="0">
                  <a:solidFill>
                    <a:schemeClr val="bg1"/>
                  </a:solidFill>
                  <a:latin typeface="BIZ UDPゴシック" panose="020B0400000000000000" pitchFamily="50" charset="-128"/>
                  <a:ea typeface="BIZ UDPゴシック" panose="020B0400000000000000" pitchFamily="50" charset="-128"/>
                </a:rPr>
                <a:t>２次試験では、実際にリアルタイムでの</a:t>
              </a:r>
              <a:r>
                <a:rPr lang="en-US" altLang="ja-JP" dirty="0" smtClean="0">
                  <a:solidFill>
                    <a:schemeClr val="bg1"/>
                  </a:solidFill>
                  <a:latin typeface="BIZ UDPゴシック" panose="020B0400000000000000" pitchFamily="50" charset="-128"/>
                  <a:ea typeface="BIZ UDPゴシック" panose="020B0400000000000000" pitchFamily="50" charset="-128"/>
                </a:rPr>
                <a:t>WEB</a:t>
              </a:r>
              <a:r>
                <a:rPr lang="ja-JP" altLang="en-US" dirty="0" smtClean="0">
                  <a:solidFill>
                    <a:schemeClr val="bg1"/>
                  </a:solidFill>
                  <a:latin typeface="BIZ UDPゴシック" panose="020B0400000000000000" pitchFamily="50" charset="-128"/>
                  <a:ea typeface="BIZ UDPゴシック" panose="020B0400000000000000" pitchFamily="50" charset="-128"/>
                </a:rPr>
                <a:t>面接を行う。</a:t>
              </a:r>
              <a:endParaRPr lang="en-US" altLang="ja-JP" dirty="0" smtClean="0">
                <a:solidFill>
                  <a:schemeClr val="bg1"/>
                </a:solidFill>
                <a:latin typeface="BIZ UDPゴシック" panose="020B0400000000000000" pitchFamily="50" charset="-128"/>
                <a:ea typeface="BIZ UDPゴシック" panose="020B0400000000000000" pitchFamily="50" charset="-128"/>
              </a:endParaRPr>
            </a:p>
            <a:p>
              <a:pPr lvl="1"/>
              <a:r>
                <a:rPr lang="ja-JP" altLang="en-US" dirty="0" smtClean="0">
                  <a:solidFill>
                    <a:schemeClr val="bg1"/>
                  </a:solidFill>
                  <a:latin typeface="BIZ UDPゴシック" panose="020B0400000000000000" pitchFamily="50" charset="-128"/>
                  <a:ea typeface="BIZ UDPゴシック" panose="020B0400000000000000" pitchFamily="50" charset="-128"/>
                </a:rPr>
                <a:t>新型コロナウイルス感染症の影響を受けないこと・時間を気にせず、遠方からの受験が可能であり、Ｕターン就職を検討している学生などの獲得にもつながる。</a:t>
              </a:r>
              <a:endParaRPr lang="en-US" altLang="ja-JP" dirty="0" smtClean="0">
                <a:solidFill>
                  <a:schemeClr val="bg1"/>
                </a:solidFill>
                <a:latin typeface="BIZ UDPゴシック" panose="020B0400000000000000" pitchFamily="50" charset="-128"/>
                <a:ea typeface="BIZ UDPゴシック" panose="020B0400000000000000" pitchFamily="50" charset="-128"/>
              </a:endParaRPr>
            </a:p>
          </p:txBody>
        </p:sp>
      </p:grpSp>
      <p:grpSp>
        <p:nvGrpSpPr>
          <p:cNvPr id="16" name="グループ化 15"/>
          <p:cNvGrpSpPr/>
          <p:nvPr/>
        </p:nvGrpSpPr>
        <p:grpSpPr>
          <a:xfrm>
            <a:off x="0" y="-25699"/>
            <a:ext cx="9906000" cy="461665"/>
            <a:chOff x="0" y="-25699"/>
            <a:chExt cx="9906000" cy="461665"/>
          </a:xfrm>
        </p:grpSpPr>
        <p:sp>
          <p:nvSpPr>
            <p:cNvPr id="23" name="正方形/長方形 22"/>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grpSp>
        <p:nvGrpSpPr>
          <p:cNvPr id="27" name="グループ化 26"/>
          <p:cNvGrpSpPr/>
          <p:nvPr/>
        </p:nvGrpSpPr>
        <p:grpSpPr>
          <a:xfrm>
            <a:off x="0" y="2177858"/>
            <a:ext cx="9906001" cy="1921476"/>
            <a:chOff x="-1" y="986118"/>
            <a:chExt cx="12192002" cy="1921476"/>
          </a:xfrm>
        </p:grpSpPr>
        <p:sp>
          <p:nvSpPr>
            <p:cNvPr id="28" name="正方形/長方形 27"/>
            <p:cNvSpPr/>
            <p:nvPr/>
          </p:nvSpPr>
          <p:spPr>
            <a:xfrm>
              <a:off x="0" y="986119"/>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 y="986118"/>
              <a:ext cx="4628469" cy="690282"/>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solidFill>
                    <a:schemeClr val="bg1"/>
                  </a:solidFill>
                  <a:latin typeface="BIZ UDPゴシック" panose="020B0400000000000000" pitchFamily="50" charset="-128"/>
                  <a:ea typeface="BIZ UDPゴシック" panose="020B0400000000000000" pitchFamily="50" charset="-128"/>
                </a:rPr>
                <a:t>事例３：専門試験の廃止（奈良県）</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30" name="正方形/長方形 29"/>
            <p:cNvSpPr/>
            <p:nvPr/>
          </p:nvSpPr>
          <p:spPr>
            <a:xfrm>
              <a:off x="1" y="1676399"/>
              <a:ext cx="12192000" cy="1231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b="1" dirty="0" smtClean="0">
                  <a:solidFill>
                    <a:schemeClr val="bg1"/>
                  </a:solidFill>
                  <a:latin typeface="BIZ UDPゴシック" panose="020B0400000000000000" pitchFamily="50" charset="-128"/>
                  <a:ea typeface="BIZ UDPゴシック" panose="020B0400000000000000" pitchFamily="50" charset="-128"/>
                </a:rPr>
                <a:t>■技術職チャレンジ試験</a:t>
              </a:r>
              <a:endParaRPr lang="en-US" altLang="ja-JP" sz="2000" b="1" dirty="0" smtClean="0">
                <a:solidFill>
                  <a:schemeClr val="bg1"/>
                </a:solidFill>
                <a:latin typeface="BIZ UDPゴシック" panose="020B0400000000000000" pitchFamily="50" charset="-128"/>
                <a:ea typeface="BIZ UDPゴシック" panose="020B0400000000000000" pitchFamily="50" charset="-128"/>
              </a:endParaRPr>
            </a:p>
            <a:p>
              <a:pPr lvl="1"/>
              <a:r>
                <a:rPr lang="ja-JP" altLang="en-US" dirty="0" smtClean="0">
                  <a:solidFill>
                    <a:schemeClr val="bg1"/>
                  </a:solidFill>
                  <a:latin typeface="BIZ UDPゴシック" panose="020B0400000000000000" pitchFamily="50" charset="-128"/>
                  <a:ea typeface="BIZ UDPゴシック" panose="020B0400000000000000" pitchFamily="50" charset="-128"/>
                </a:rPr>
                <a:t>専門試験を廃止する代わりに、</a:t>
              </a:r>
              <a:r>
                <a:rPr lang="ja-JP" altLang="en-US" b="1" dirty="0" smtClean="0">
                  <a:solidFill>
                    <a:schemeClr val="bg1"/>
                  </a:solidFill>
                  <a:latin typeface="BIZ UDPゴシック" panose="020B0400000000000000" pitchFamily="50" charset="-128"/>
                  <a:ea typeface="BIZ UDPゴシック" panose="020B0400000000000000" pitchFamily="50" charset="-128"/>
                </a:rPr>
                <a:t>専門性を書類選考時や面接等で確認</a:t>
              </a:r>
              <a:r>
                <a:rPr lang="ja-JP" altLang="en-US" dirty="0" smtClean="0">
                  <a:solidFill>
                    <a:schemeClr val="bg1"/>
                  </a:solidFill>
                  <a:latin typeface="BIZ UDPゴシック" panose="020B0400000000000000" pitchFamily="50" charset="-128"/>
                  <a:ea typeface="BIZ UDPゴシック" panose="020B0400000000000000" pitchFamily="50" charset="-128"/>
                </a:rPr>
                <a:t>する方式を導入。</a:t>
              </a:r>
              <a:endParaRPr lang="en-US" altLang="ja-JP" dirty="0" smtClean="0">
                <a:solidFill>
                  <a:schemeClr val="bg1"/>
                </a:solidFill>
                <a:latin typeface="BIZ UDPゴシック" panose="020B0400000000000000" pitchFamily="50" charset="-128"/>
                <a:ea typeface="BIZ UDPゴシック" panose="020B0400000000000000" pitchFamily="50" charset="-128"/>
              </a:endParaRPr>
            </a:p>
            <a:p>
              <a:pPr lvl="1"/>
              <a:r>
                <a:rPr lang="ja-JP" altLang="en-US" dirty="0" smtClean="0">
                  <a:solidFill>
                    <a:schemeClr val="bg1"/>
                  </a:solidFill>
                  <a:latin typeface="BIZ UDPゴシック" panose="020B0400000000000000" pitchFamily="50" charset="-128"/>
                  <a:ea typeface="BIZ UDPゴシック" panose="020B0400000000000000" pitchFamily="50" charset="-128"/>
                </a:rPr>
                <a:t>定型的な公務員試験を廃止しながらも、専門性を別の方法で確認することで、応募数・専門性の確保が可能としている。</a:t>
              </a:r>
              <a:endParaRPr lang="en-US" altLang="ja-JP" dirty="0" smtClean="0">
                <a:solidFill>
                  <a:schemeClr val="bg1"/>
                </a:solidFill>
                <a:latin typeface="BIZ UDPゴシック" panose="020B0400000000000000" pitchFamily="50" charset="-128"/>
                <a:ea typeface="BIZ UDPゴシック" panose="020B0400000000000000" pitchFamily="50" charset="-128"/>
              </a:endParaRPr>
            </a:p>
          </p:txBody>
        </p:sp>
      </p:grpSp>
      <p:sp>
        <p:nvSpPr>
          <p:cNvPr id="25" name="スライド番号プレースホルダー 2"/>
          <p:cNvSpPr>
            <a:spLocks noGrp="1"/>
          </p:cNvSpPr>
          <p:nvPr>
            <p:ph type="sldNum" sz="quarter" idx="12"/>
          </p:nvPr>
        </p:nvSpPr>
        <p:spPr>
          <a:xfrm>
            <a:off x="9484989" y="6619251"/>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16</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7490056" y="4115683"/>
            <a:ext cx="2978725" cy="215444"/>
          </a:xfrm>
          <a:prstGeom prst="rect">
            <a:avLst/>
          </a:prstGeom>
          <a:noFill/>
        </p:spPr>
        <p:txBody>
          <a:bodyPr wrap="square" rtlCol="0">
            <a:spAutoFit/>
          </a:bodyPr>
          <a:lstStyle/>
          <a:p>
            <a:r>
              <a:rPr kumimoji="1" lang="ja-JP" altLang="en-US" sz="800" dirty="0" smtClean="0">
                <a:latin typeface="BIZ UDゴシック" panose="020B0400000000000000" pitchFamily="49" charset="-128"/>
                <a:ea typeface="BIZ UDゴシック" panose="020B0400000000000000" pitchFamily="49" charset="-128"/>
              </a:rPr>
              <a:t>出典：奈良県</a:t>
            </a:r>
            <a:r>
              <a:rPr kumimoji="1" lang="en-US" altLang="ja-JP" sz="800" dirty="0" smtClean="0">
                <a:latin typeface="BIZ UDゴシック" panose="020B0400000000000000" pitchFamily="49" charset="-128"/>
                <a:ea typeface="BIZ UDゴシック" panose="020B0400000000000000" pitchFamily="49" charset="-128"/>
              </a:rPr>
              <a:t>HP</a:t>
            </a:r>
            <a:r>
              <a:rPr kumimoji="1" lang="ja-JP" altLang="en-US" sz="800" dirty="0" smtClean="0">
                <a:latin typeface="BIZ UDゴシック" panose="020B0400000000000000" pitchFamily="49" charset="-128"/>
                <a:ea typeface="BIZ UDゴシック" panose="020B0400000000000000" pitchFamily="49" charset="-128"/>
              </a:rPr>
              <a:t>を</a:t>
            </a:r>
            <a:r>
              <a:rPr kumimoji="1" lang="ja-JP" altLang="en-US" sz="800" dirty="0">
                <a:latin typeface="BIZ UDゴシック" panose="020B0400000000000000" pitchFamily="49" charset="-128"/>
                <a:ea typeface="BIZ UDゴシック" panose="020B0400000000000000" pitchFamily="49" charset="-128"/>
              </a:rPr>
              <a:t>もとに府市町村局にて作成</a:t>
            </a:r>
          </a:p>
        </p:txBody>
      </p:sp>
      <p:sp>
        <p:nvSpPr>
          <p:cNvPr id="26" name="テキスト ボックス 25"/>
          <p:cNvSpPr txBox="1"/>
          <p:nvPr/>
        </p:nvSpPr>
        <p:spPr>
          <a:xfrm>
            <a:off x="7261455" y="6642556"/>
            <a:ext cx="2978725" cy="215444"/>
          </a:xfrm>
          <a:prstGeom prst="rect">
            <a:avLst/>
          </a:prstGeom>
          <a:noFill/>
        </p:spPr>
        <p:txBody>
          <a:bodyPr wrap="square" rtlCol="0">
            <a:spAutoFit/>
          </a:bodyPr>
          <a:lstStyle/>
          <a:p>
            <a:r>
              <a:rPr kumimoji="1" lang="ja-JP" altLang="en-US" sz="800" dirty="0" smtClean="0">
                <a:latin typeface="BIZ UDゴシック" panose="020B0400000000000000" pitchFamily="49" charset="-128"/>
                <a:ea typeface="BIZ UDゴシック" panose="020B0400000000000000" pitchFamily="49" charset="-128"/>
              </a:rPr>
              <a:t>出典：四條畷市</a:t>
            </a:r>
            <a:r>
              <a:rPr kumimoji="1" lang="en-US" altLang="ja-JP" sz="800" dirty="0" smtClean="0">
                <a:latin typeface="BIZ UDゴシック" panose="020B0400000000000000" pitchFamily="49" charset="-128"/>
                <a:ea typeface="BIZ UDゴシック" panose="020B0400000000000000" pitchFamily="49" charset="-128"/>
              </a:rPr>
              <a:t>HP</a:t>
            </a:r>
            <a:r>
              <a:rPr kumimoji="1" lang="ja-JP" altLang="en-US" sz="800" dirty="0" smtClean="0">
                <a:latin typeface="BIZ UDゴシック" panose="020B0400000000000000" pitchFamily="49" charset="-128"/>
                <a:ea typeface="BIZ UDゴシック" panose="020B0400000000000000" pitchFamily="49" charset="-128"/>
              </a:rPr>
              <a:t>をもとに府市町村局にて作成</a:t>
            </a:r>
            <a:endParaRPr kumimoji="1" lang="ja-JP" altLang="en-US" sz="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98480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3" y="555708"/>
            <a:ext cx="9879628"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■具体的な対応方策①　</a:t>
            </a:r>
            <a:r>
              <a:rPr lang="ja-JP" altLang="en-US" sz="2000" b="1" dirty="0">
                <a:solidFill>
                  <a:schemeClr val="accent1"/>
                </a:solidFill>
                <a:ea typeface="BIZ UDPゴシック" panose="020B0400000000000000" pitchFamily="50" charset="-128"/>
                <a:cs typeface="Times New Roman" panose="02020603050405020304" pitchFamily="18" charset="0"/>
              </a:rPr>
              <a:t>採用試験の見直し</a:t>
            </a:r>
            <a:r>
              <a:rPr lang="ja-JP" altLang="en-US" sz="2000" b="1" dirty="0" smtClean="0">
                <a:solidFill>
                  <a:schemeClr val="accent1"/>
                </a:solidFill>
                <a:ea typeface="BIZ UDPゴシック" panose="020B0400000000000000" pitchFamily="50" charset="-128"/>
                <a:cs typeface="Times New Roman" panose="02020603050405020304" pitchFamily="18" charset="0"/>
              </a:rPr>
              <a:t>（試験内容の見直し・採用試験の共同実施） </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7" name="1 つの角を切り取った四角形 16"/>
          <p:cNvSpPr/>
          <p:nvPr/>
        </p:nvSpPr>
        <p:spPr>
          <a:xfrm>
            <a:off x="-1144" y="1221522"/>
            <a:ext cx="9904856" cy="749696"/>
          </a:xfrm>
          <a:prstGeom prst="snip1Rect">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smtClean="0">
                <a:solidFill>
                  <a:schemeClr val="bg1"/>
                </a:solidFill>
              </a:rPr>
              <a:t>【</a:t>
            </a:r>
            <a:r>
              <a:rPr kumimoji="1" lang="ja-JP" altLang="en-US" sz="2000" b="1" dirty="0" smtClean="0">
                <a:solidFill>
                  <a:schemeClr val="bg1"/>
                </a:solidFill>
              </a:rPr>
              <a:t>採用試験の共同実施</a:t>
            </a:r>
            <a:r>
              <a:rPr kumimoji="1" lang="en-US" altLang="ja-JP" sz="2000" b="1" dirty="0" smtClean="0">
                <a:solidFill>
                  <a:schemeClr val="bg1"/>
                </a:solidFill>
              </a:rPr>
              <a:t>】</a:t>
            </a:r>
            <a:r>
              <a:rPr kumimoji="1" lang="ja-JP" altLang="en-US" sz="2000" b="1" dirty="0" smtClean="0">
                <a:solidFill>
                  <a:schemeClr val="bg1"/>
                </a:solidFill>
              </a:rPr>
              <a:t>　全国事例（参考）</a:t>
            </a:r>
            <a:endParaRPr kumimoji="1" lang="ja-JP" altLang="en-US" sz="2000" b="1" dirty="0">
              <a:solidFill>
                <a:schemeClr val="bg1"/>
              </a:solidFill>
            </a:endParaRPr>
          </a:p>
        </p:txBody>
      </p:sp>
      <p:grpSp>
        <p:nvGrpSpPr>
          <p:cNvPr id="18" name="グループ化 17"/>
          <p:cNvGrpSpPr/>
          <p:nvPr/>
        </p:nvGrpSpPr>
        <p:grpSpPr>
          <a:xfrm>
            <a:off x="0" y="2236922"/>
            <a:ext cx="9906001" cy="2041508"/>
            <a:chOff x="-1" y="986118"/>
            <a:chExt cx="12192002" cy="1924418"/>
          </a:xfrm>
        </p:grpSpPr>
        <p:sp>
          <p:nvSpPr>
            <p:cNvPr id="20" name="正方形/長方形 19"/>
            <p:cNvSpPr/>
            <p:nvPr/>
          </p:nvSpPr>
          <p:spPr>
            <a:xfrm>
              <a:off x="0" y="986118"/>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1" y="986118"/>
              <a:ext cx="7053661" cy="690282"/>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事例１：県と市町村との採用試験の共同実施（奈良県）</a:t>
              </a:r>
              <a:endParaRPr kumimoji="1" lang="ja-JP" altLang="en-US"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1" y="1676399"/>
              <a:ext cx="12192000" cy="1234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b="1" dirty="0" smtClean="0">
                  <a:latin typeface="BIZ UDPゴシック" panose="020B0400000000000000" pitchFamily="50" charset="-128"/>
                  <a:ea typeface="BIZ UDPゴシック" panose="020B0400000000000000" pitchFamily="50" charset="-128"/>
                </a:rPr>
                <a:t>■奈良県・市町村土木職員採用試験の共同実施</a:t>
              </a:r>
              <a:endParaRPr lang="en-US" altLang="ja-JP" sz="2000" b="1" dirty="0" smtClean="0">
                <a:latin typeface="BIZ UDPゴシック" panose="020B0400000000000000" pitchFamily="50" charset="-128"/>
                <a:ea typeface="BIZ UDPゴシック" panose="020B0400000000000000" pitchFamily="50" charset="-128"/>
              </a:endParaRPr>
            </a:p>
            <a:p>
              <a:pPr lvl="1"/>
              <a:r>
                <a:rPr lang="ja-JP" altLang="en-US" dirty="0" smtClean="0">
                  <a:latin typeface="BIZ UDPゴシック" panose="020B0400000000000000" pitchFamily="50" charset="-128"/>
                  <a:ea typeface="BIZ UDPゴシック" panose="020B0400000000000000" pitchFamily="50" charset="-128"/>
                </a:rPr>
                <a:t>１次試験を県と市町村が合同で実施し、２次試験から各自治体が個別に面接等を実施。</a:t>
              </a:r>
              <a:endParaRPr lang="en-US" altLang="ja-JP" dirty="0" smtClean="0">
                <a:latin typeface="BIZ UDPゴシック" panose="020B0400000000000000" pitchFamily="50" charset="-128"/>
                <a:ea typeface="BIZ UDPゴシック" panose="020B0400000000000000" pitchFamily="50" charset="-128"/>
              </a:endParaRPr>
            </a:p>
            <a:p>
              <a:pPr lvl="1"/>
              <a:r>
                <a:rPr lang="ja-JP" altLang="en-US" dirty="0" smtClean="0">
                  <a:latin typeface="BIZ UDPゴシック" panose="020B0400000000000000" pitchFamily="50" charset="-128"/>
                  <a:ea typeface="BIZ UDPゴシック" panose="020B0400000000000000" pitchFamily="50" charset="-128"/>
                </a:rPr>
                <a:t>志願者は、志望自治体を第３志望まで選択して申し込むことができ、１次試験の結果により、</a:t>
              </a:r>
              <a:endParaRPr lang="en-US" altLang="ja-JP" dirty="0" smtClean="0">
                <a:latin typeface="BIZ UDPゴシック" panose="020B0400000000000000" pitchFamily="50" charset="-128"/>
                <a:ea typeface="BIZ UDPゴシック" panose="020B0400000000000000" pitchFamily="50" charset="-128"/>
              </a:endParaRPr>
            </a:p>
            <a:p>
              <a:pPr lvl="1"/>
              <a:r>
                <a:rPr lang="ja-JP" altLang="en-US" dirty="0" smtClean="0">
                  <a:latin typeface="BIZ UDPゴシック" panose="020B0400000000000000" pitchFamily="50" charset="-128"/>
                  <a:ea typeface="BIZ UDPゴシック" panose="020B0400000000000000" pitchFamily="50" charset="-128"/>
                </a:rPr>
                <a:t>２次試験以降の受験可能な自治体が決定される。</a:t>
              </a:r>
              <a:endParaRPr lang="en-US" altLang="ja-JP" dirty="0" smtClean="0">
                <a:latin typeface="BIZ UDPゴシック" panose="020B0400000000000000" pitchFamily="50" charset="-128"/>
                <a:ea typeface="BIZ UDPゴシック" panose="020B0400000000000000" pitchFamily="50" charset="-128"/>
              </a:endParaRPr>
            </a:p>
            <a:p>
              <a:pPr lvl="1"/>
              <a:endParaRPr lang="en-US" altLang="ja-JP" dirty="0" smtClean="0">
                <a:latin typeface="BIZ UDPゴシック" panose="020B0400000000000000" pitchFamily="50" charset="-128"/>
                <a:ea typeface="BIZ UDPゴシック" panose="020B0400000000000000" pitchFamily="50" charset="-128"/>
              </a:endParaRPr>
            </a:p>
          </p:txBody>
        </p:sp>
      </p:grpSp>
      <p:grpSp>
        <p:nvGrpSpPr>
          <p:cNvPr id="16" name="グループ化 15"/>
          <p:cNvGrpSpPr/>
          <p:nvPr/>
        </p:nvGrpSpPr>
        <p:grpSpPr>
          <a:xfrm>
            <a:off x="0" y="-25699"/>
            <a:ext cx="9906000" cy="461665"/>
            <a:chOff x="0" y="-25699"/>
            <a:chExt cx="9906000" cy="461665"/>
          </a:xfrm>
        </p:grpSpPr>
        <p:sp>
          <p:nvSpPr>
            <p:cNvPr id="23" name="正方形/長方形 22"/>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14"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17</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7521896" y="4289011"/>
            <a:ext cx="2978725" cy="215444"/>
          </a:xfrm>
          <a:prstGeom prst="rect">
            <a:avLst/>
          </a:prstGeom>
          <a:noFill/>
        </p:spPr>
        <p:txBody>
          <a:bodyPr wrap="square" rtlCol="0">
            <a:spAutoFit/>
          </a:bodyPr>
          <a:lstStyle/>
          <a:p>
            <a:r>
              <a:rPr kumimoji="1" lang="ja-JP" altLang="en-US" sz="800" dirty="0" smtClean="0">
                <a:latin typeface="BIZ UDゴシック" panose="020B0400000000000000" pitchFamily="49" charset="-128"/>
                <a:ea typeface="BIZ UDゴシック" panose="020B0400000000000000" pitchFamily="49" charset="-128"/>
              </a:rPr>
              <a:t>出典：奈良県</a:t>
            </a:r>
            <a:r>
              <a:rPr kumimoji="1" lang="en-US" altLang="ja-JP" sz="800" dirty="0" smtClean="0">
                <a:latin typeface="BIZ UDゴシック" panose="020B0400000000000000" pitchFamily="49" charset="-128"/>
                <a:ea typeface="BIZ UDゴシック" panose="020B0400000000000000" pitchFamily="49" charset="-128"/>
              </a:rPr>
              <a:t>HP</a:t>
            </a:r>
            <a:r>
              <a:rPr kumimoji="1" lang="ja-JP" altLang="en-US" sz="800" dirty="0" smtClean="0">
                <a:latin typeface="BIZ UDゴシック" panose="020B0400000000000000" pitchFamily="49" charset="-128"/>
                <a:ea typeface="BIZ UDゴシック" panose="020B0400000000000000" pitchFamily="49" charset="-128"/>
              </a:rPr>
              <a:t>を</a:t>
            </a:r>
            <a:r>
              <a:rPr kumimoji="1" lang="ja-JP" altLang="en-US" sz="800" dirty="0">
                <a:latin typeface="BIZ UDゴシック" panose="020B0400000000000000" pitchFamily="49" charset="-128"/>
                <a:ea typeface="BIZ UDゴシック" panose="020B0400000000000000" pitchFamily="49" charset="-128"/>
              </a:rPr>
              <a:t>もとに府市町村局にて作成</a:t>
            </a:r>
          </a:p>
        </p:txBody>
      </p:sp>
    </p:spTree>
    <p:extLst>
      <p:ext uri="{BB962C8B-B14F-4D97-AF65-F5344CB8AC3E}">
        <p14:creationId xmlns:p14="http://schemas.microsoft.com/office/powerpoint/2010/main" val="2802103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94932" y="584769"/>
            <a:ext cx="5743880"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■具体的な対応方策②　</a:t>
            </a:r>
            <a:r>
              <a:rPr kumimoji="1" lang="ja-JP" altLang="en-US" sz="2000" b="1" dirty="0" smtClean="0">
                <a:solidFill>
                  <a:schemeClr val="accent2"/>
                </a:solidFill>
                <a:latin typeface="BIZ UDPゴシック" panose="020B0400000000000000" pitchFamily="50" charset="-128"/>
                <a:ea typeface="BIZ UDPゴシック" panose="020B0400000000000000" pitchFamily="50" charset="-128"/>
              </a:rPr>
              <a:t>　</a:t>
            </a:r>
            <a:r>
              <a:rPr kumimoji="1" lang="ja-JP" altLang="en-US" sz="2000" b="1" dirty="0" smtClean="0">
                <a:solidFill>
                  <a:schemeClr val="accent1"/>
                </a:solidFill>
                <a:latin typeface="BIZ UDPゴシック" panose="020B0400000000000000" pitchFamily="50" charset="-128"/>
                <a:ea typeface="BIZ UDPゴシック" panose="020B0400000000000000" pitchFamily="50" charset="-128"/>
              </a:rPr>
              <a:t>専門職員の有効活用</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69" name="表 68"/>
          <p:cNvGraphicFramePr>
            <a:graphicFrameLocks noGrp="1"/>
          </p:cNvGraphicFramePr>
          <p:nvPr>
            <p:extLst>
              <p:ext uri="{D42A27DB-BD31-4B8C-83A1-F6EECF244321}">
                <p14:modId xmlns:p14="http://schemas.microsoft.com/office/powerpoint/2010/main" val="3851989921"/>
              </p:ext>
            </p:extLst>
          </p:nvPr>
        </p:nvGraphicFramePr>
        <p:xfrm>
          <a:off x="194933" y="2128856"/>
          <a:ext cx="4415703" cy="3011815"/>
        </p:xfrm>
        <a:graphic>
          <a:graphicData uri="http://schemas.openxmlformats.org/drawingml/2006/table">
            <a:tbl>
              <a:tblPr firstRow="1" bandRow="1">
                <a:tableStyleId>{6E25E649-3F16-4E02-A733-19D2CDBF48F0}</a:tableStyleId>
              </a:tblPr>
              <a:tblGrid>
                <a:gridCol w="726828">
                  <a:extLst>
                    <a:ext uri="{9D8B030D-6E8A-4147-A177-3AD203B41FA5}">
                      <a16:colId xmlns:a16="http://schemas.microsoft.com/office/drawing/2014/main" val="1445734648"/>
                    </a:ext>
                  </a:extLst>
                </a:gridCol>
                <a:gridCol w="1231446">
                  <a:extLst>
                    <a:ext uri="{9D8B030D-6E8A-4147-A177-3AD203B41FA5}">
                      <a16:colId xmlns:a16="http://schemas.microsoft.com/office/drawing/2014/main" val="3367036703"/>
                    </a:ext>
                  </a:extLst>
                </a:gridCol>
                <a:gridCol w="1227805">
                  <a:extLst>
                    <a:ext uri="{9D8B030D-6E8A-4147-A177-3AD203B41FA5}">
                      <a16:colId xmlns:a16="http://schemas.microsoft.com/office/drawing/2014/main" val="1230004219"/>
                    </a:ext>
                  </a:extLst>
                </a:gridCol>
                <a:gridCol w="1229624">
                  <a:extLst>
                    <a:ext uri="{9D8B030D-6E8A-4147-A177-3AD203B41FA5}">
                      <a16:colId xmlns:a16="http://schemas.microsoft.com/office/drawing/2014/main" val="3950729794"/>
                    </a:ext>
                  </a:extLst>
                </a:gridCol>
              </a:tblGrid>
              <a:tr h="487555">
                <a:tc>
                  <a:txBody>
                    <a:bodyPr/>
                    <a:lstStyle/>
                    <a:p>
                      <a:endParaRPr kumimoji="1" lang="ja-JP" altLang="en-US" dirty="0"/>
                    </a:p>
                  </a:txBody>
                  <a:tcPr anchor="ctr" anchorCtr="1"/>
                </a:tc>
                <a:tc>
                  <a:txBody>
                    <a:bodyPr/>
                    <a:lstStyle/>
                    <a:p>
                      <a:r>
                        <a:rPr kumimoji="1" lang="ja-JP" altLang="en-US" dirty="0" smtClean="0"/>
                        <a:t>太子町</a:t>
                      </a:r>
                      <a:endParaRPr kumimoji="1" lang="ja-JP" altLang="en-US" dirty="0"/>
                    </a:p>
                  </a:txBody>
                  <a:tcPr anchor="ctr" anchorCtr="1"/>
                </a:tc>
                <a:tc>
                  <a:txBody>
                    <a:bodyPr/>
                    <a:lstStyle/>
                    <a:p>
                      <a:r>
                        <a:rPr kumimoji="1" lang="ja-JP" altLang="en-US" dirty="0" smtClean="0"/>
                        <a:t>河南町</a:t>
                      </a:r>
                      <a:endParaRPr kumimoji="1" lang="ja-JP" altLang="en-US" dirty="0"/>
                    </a:p>
                  </a:txBody>
                  <a:tcPr anchor="ctr" anchorCtr="1"/>
                </a:tc>
                <a:tc>
                  <a:txBody>
                    <a:bodyPr/>
                    <a:lstStyle/>
                    <a:p>
                      <a:r>
                        <a:rPr kumimoji="1" lang="ja-JP" altLang="en-US" sz="1600" dirty="0" smtClean="0"/>
                        <a:t>千早赤阪村</a:t>
                      </a:r>
                      <a:endParaRPr kumimoji="1" lang="ja-JP" altLang="en-US" sz="1600" dirty="0"/>
                    </a:p>
                  </a:txBody>
                  <a:tcPr anchor="ctr" anchorCtr="1"/>
                </a:tc>
                <a:extLst>
                  <a:ext uri="{0D108BD9-81ED-4DB2-BD59-A6C34878D82A}">
                    <a16:rowId xmlns:a16="http://schemas.microsoft.com/office/drawing/2014/main" val="2410367324"/>
                  </a:ext>
                </a:extLst>
              </a:tr>
              <a:tr h="631065">
                <a:tc>
                  <a:txBody>
                    <a:bodyPr/>
                    <a:lstStyle/>
                    <a:p>
                      <a:r>
                        <a:rPr kumimoji="1" lang="en-US" altLang="ja-JP" dirty="0" smtClean="0"/>
                        <a:t>20</a:t>
                      </a:r>
                      <a:r>
                        <a:rPr kumimoji="1" lang="ja-JP" altLang="en-US" dirty="0" smtClean="0"/>
                        <a:t>代</a:t>
                      </a:r>
                      <a:endParaRPr kumimoji="1" lang="ja-JP" altLang="en-US" dirty="0"/>
                    </a:p>
                  </a:txBody>
                  <a:tcPr anchor="ctr" anchorCtr="1"/>
                </a:tc>
                <a:tc>
                  <a:txBody>
                    <a:bodyPr/>
                    <a:lstStyle/>
                    <a:p>
                      <a:endParaRPr kumimoji="1" lang="ja-JP" altLang="en-US" dirty="0"/>
                    </a:p>
                  </a:txBody>
                  <a:tcPr anchor="ctr" anchorCtr="1"/>
                </a:tc>
                <a:tc>
                  <a:txBody>
                    <a:bodyPr/>
                    <a:lstStyle/>
                    <a:p>
                      <a:endParaRPr kumimoji="1" lang="ja-JP" altLang="en-US" dirty="0"/>
                    </a:p>
                  </a:txBody>
                  <a:tcPr anchor="ctr" anchorCtr="1"/>
                </a:tc>
                <a:tc>
                  <a:txBody>
                    <a:bodyPr/>
                    <a:lstStyle/>
                    <a:p>
                      <a:endParaRPr kumimoji="1" lang="ja-JP" altLang="en-US" dirty="0"/>
                    </a:p>
                  </a:txBody>
                  <a:tcPr anchor="ctr" anchorCtr="1"/>
                </a:tc>
                <a:extLst>
                  <a:ext uri="{0D108BD9-81ED-4DB2-BD59-A6C34878D82A}">
                    <a16:rowId xmlns:a16="http://schemas.microsoft.com/office/drawing/2014/main" val="79801676"/>
                  </a:ext>
                </a:extLst>
              </a:tr>
              <a:tr h="631065">
                <a:tc>
                  <a:txBody>
                    <a:bodyPr/>
                    <a:lstStyle/>
                    <a:p>
                      <a:r>
                        <a:rPr kumimoji="1" lang="en-US" altLang="ja-JP" dirty="0" smtClean="0"/>
                        <a:t>30</a:t>
                      </a:r>
                      <a:r>
                        <a:rPr kumimoji="1" lang="ja-JP" altLang="en-US" dirty="0" smtClean="0"/>
                        <a:t>代</a:t>
                      </a:r>
                      <a:endParaRPr kumimoji="1" lang="ja-JP" altLang="en-US" dirty="0"/>
                    </a:p>
                  </a:txBody>
                  <a:tcPr anchor="ctr" anchorCtr="1"/>
                </a:tc>
                <a:tc>
                  <a:txBody>
                    <a:bodyPr/>
                    <a:lstStyle/>
                    <a:p>
                      <a:r>
                        <a:rPr kumimoji="1" lang="ja-JP" altLang="en-US" sz="2400" dirty="0" smtClean="0"/>
                        <a:t>１</a:t>
                      </a:r>
                      <a:r>
                        <a:rPr kumimoji="1" lang="en-US" altLang="ja-JP" sz="1100" dirty="0" smtClean="0"/>
                        <a:t>※</a:t>
                      </a:r>
                      <a:endParaRPr kumimoji="1" lang="ja-JP" altLang="en-US" sz="2400" dirty="0"/>
                    </a:p>
                  </a:txBody>
                  <a:tcPr anchor="ctr" anchorCtr="1"/>
                </a:tc>
                <a:tc>
                  <a:txBody>
                    <a:bodyPr/>
                    <a:lstStyle/>
                    <a:p>
                      <a:endParaRPr kumimoji="1" lang="ja-JP" altLang="en-US" sz="2400" dirty="0"/>
                    </a:p>
                  </a:txBody>
                  <a:tcPr anchor="ctr" anchorCtr="1"/>
                </a:tc>
                <a:tc>
                  <a:txBody>
                    <a:bodyPr/>
                    <a:lstStyle/>
                    <a:p>
                      <a:endParaRPr kumimoji="1" lang="ja-JP" altLang="en-US" sz="2800" dirty="0"/>
                    </a:p>
                  </a:txBody>
                  <a:tcPr anchor="ctr" anchorCtr="1"/>
                </a:tc>
                <a:extLst>
                  <a:ext uri="{0D108BD9-81ED-4DB2-BD59-A6C34878D82A}">
                    <a16:rowId xmlns:a16="http://schemas.microsoft.com/office/drawing/2014/main" val="387665155"/>
                  </a:ext>
                </a:extLst>
              </a:tr>
              <a:tr h="631065">
                <a:tc>
                  <a:txBody>
                    <a:bodyPr/>
                    <a:lstStyle/>
                    <a:p>
                      <a:r>
                        <a:rPr kumimoji="1" lang="en-US" altLang="ja-JP" dirty="0" smtClean="0"/>
                        <a:t>40</a:t>
                      </a:r>
                      <a:r>
                        <a:rPr kumimoji="1" lang="ja-JP" altLang="en-US" dirty="0" smtClean="0"/>
                        <a:t>代</a:t>
                      </a:r>
                      <a:endParaRPr kumimoji="1" lang="ja-JP" altLang="en-US" dirty="0"/>
                    </a:p>
                  </a:txBody>
                  <a:tcPr anchor="ctr" anchorCtr="1"/>
                </a:tc>
                <a:tc>
                  <a:txBody>
                    <a:bodyPr/>
                    <a:lstStyle/>
                    <a:p>
                      <a:endParaRPr kumimoji="1" lang="ja-JP" altLang="en-US" sz="2400" dirty="0"/>
                    </a:p>
                  </a:txBody>
                  <a:tcPr anchor="ctr" anchorCtr="1"/>
                </a:tc>
                <a:tc>
                  <a:txBody>
                    <a:bodyPr/>
                    <a:lstStyle/>
                    <a:p>
                      <a:r>
                        <a:rPr kumimoji="1" lang="ja-JP" altLang="en-US" sz="2400" dirty="0" smtClean="0"/>
                        <a:t>１</a:t>
                      </a:r>
                      <a:endParaRPr kumimoji="1" lang="ja-JP" altLang="en-US" sz="2400" dirty="0"/>
                    </a:p>
                  </a:txBody>
                  <a:tcPr anchor="ctr" anchorCtr="1"/>
                </a:tc>
                <a:tc>
                  <a:txBody>
                    <a:bodyPr/>
                    <a:lstStyle/>
                    <a:p>
                      <a:endParaRPr kumimoji="1" lang="ja-JP" altLang="en-US" sz="2800" dirty="0"/>
                    </a:p>
                  </a:txBody>
                  <a:tcPr anchor="ctr" anchorCtr="1"/>
                </a:tc>
                <a:extLst>
                  <a:ext uri="{0D108BD9-81ED-4DB2-BD59-A6C34878D82A}">
                    <a16:rowId xmlns:a16="http://schemas.microsoft.com/office/drawing/2014/main" val="1867016961"/>
                  </a:ext>
                </a:extLst>
              </a:tr>
              <a:tr h="631065">
                <a:tc>
                  <a:txBody>
                    <a:bodyPr/>
                    <a:lstStyle/>
                    <a:p>
                      <a:r>
                        <a:rPr kumimoji="1" lang="en-US" altLang="ja-JP" dirty="0" smtClean="0"/>
                        <a:t>50</a:t>
                      </a:r>
                      <a:r>
                        <a:rPr kumimoji="1" lang="ja-JP" altLang="en-US" dirty="0" smtClean="0"/>
                        <a:t>代</a:t>
                      </a:r>
                      <a:endParaRPr kumimoji="1" lang="ja-JP" altLang="en-US" dirty="0"/>
                    </a:p>
                  </a:txBody>
                  <a:tcPr anchor="ctr" anchorCtr="1">
                    <a:lnB w="12700" cap="flat" cmpd="sng" algn="ctr">
                      <a:solidFill>
                        <a:schemeClr val="tx1"/>
                      </a:solidFill>
                      <a:prstDash val="solid"/>
                      <a:round/>
                      <a:headEnd type="none" w="med" len="med"/>
                      <a:tailEnd type="none" w="med" len="med"/>
                    </a:lnB>
                  </a:tcPr>
                </a:tc>
                <a:tc>
                  <a:txBody>
                    <a:bodyPr/>
                    <a:lstStyle/>
                    <a:p>
                      <a:r>
                        <a:rPr kumimoji="1" lang="ja-JP" altLang="en-US" sz="2400" dirty="0" smtClean="0"/>
                        <a:t>２</a:t>
                      </a:r>
                      <a:endParaRPr kumimoji="1" lang="ja-JP" altLang="en-US" sz="2400" dirty="0"/>
                    </a:p>
                  </a:txBody>
                  <a:tcPr anchor="ctr" anchorCtr="1">
                    <a:lnB w="12700" cap="flat" cmpd="sng" algn="ctr">
                      <a:solidFill>
                        <a:schemeClr val="tx1"/>
                      </a:solidFill>
                      <a:prstDash val="solid"/>
                      <a:round/>
                      <a:headEnd type="none" w="med" len="med"/>
                      <a:tailEnd type="none" w="med" len="med"/>
                    </a:lnB>
                  </a:tcPr>
                </a:tc>
                <a:tc>
                  <a:txBody>
                    <a:bodyPr/>
                    <a:lstStyle/>
                    <a:p>
                      <a:endParaRPr kumimoji="1" lang="ja-JP" altLang="en-US" sz="2400" dirty="0"/>
                    </a:p>
                  </a:txBody>
                  <a:tcPr anchor="ctr" anchorCtr="1">
                    <a:lnB w="12700" cap="flat" cmpd="sng" algn="ctr">
                      <a:solidFill>
                        <a:schemeClr val="tx1"/>
                      </a:solidFill>
                      <a:prstDash val="solid"/>
                      <a:round/>
                      <a:headEnd type="none" w="med" len="med"/>
                      <a:tailEnd type="none" w="med" len="med"/>
                    </a:lnB>
                  </a:tcPr>
                </a:tc>
                <a:tc>
                  <a:txBody>
                    <a:bodyPr/>
                    <a:lstStyle/>
                    <a:p>
                      <a:endParaRPr kumimoji="1" lang="ja-JP" altLang="en-US" sz="2800" dirty="0"/>
                    </a:p>
                  </a:txBody>
                  <a:tcPr anchor="ctr" anchorCtr="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7952664"/>
                  </a:ext>
                </a:extLst>
              </a:tr>
            </a:tbl>
          </a:graphicData>
        </a:graphic>
      </p:graphicFrame>
      <p:sp>
        <p:nvSpPr>
          <p:cNvPr id="70" name="正方形/長方形 69"/>
          <p:cNvSpPr/>
          <p:nvPr/>
        </p:nvSpPr>
        <p:spPr>
          <a:xfrm>
            <a:off x="194932" y="1614302"/>
            <a:ext cx="4415704" cy="368188"/>
          </a:xfrm>
          <a:prstGeom prst="rect">
            <a:avLst/>
          </a:prstGeom>
          <a:solidFill>
            <a:schemeClr val="accent1">
              <a:lumMod val="40000"/>
              <a:lumOff val="60000"/>
            </a:schemeClr>
          </a:solidFill>
          <a:ln>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nchorCtr="1"/>
          <a:lstStyle/>
          <a:p>
            <a:pPr algn="ctr"/>
            <a:r>
              <a:rPr kumimoji="1" lang="ja-JP" altLang="en-US" b="1" dirty="0" smtClean="0"/>
              <a:t>文化財専門職員の配置状況</a:t>
            </a:r>
            <a:r>
              <a:rPr kumimoji="1" lang="ja-JP" altLang="en-US" sz="1400" dirty="0" smtClean="0"/>
              <a:t>（</a:t>
            </a:r>
            <a:r>
              <a:rPr kumimoji="1" lang="en-US" altLang="ja-JP" sz="1400" dirty="0" smtClean="0"/>
              <a:t>R4.4.1</a:t>
            </a:r>
            <a:r>
              <a:rPr kumimoji="1" lang="ja-JP" altLang="en-US" sz="1400" dirty="0" smtClean="0"/>
              <a:t>時点）</a:t>
            </a:r>
            <a:endParaRPr kumimoji="1" lang="ja-JP" altLang="en-US" sz="1400" dirty="0"/>
          </a:p>
        </p:txBody>
      </p:sp>
      <p:graphicFrame>
        <p:nvGraphicFramePr>
          <p:cNvPr id="8" name="表 7"/>
          <p:cNvGraphicFramePr>
            <a:graphicFrameLocks noGrp="1"/>
          </p:cNvGraphicFramePr>
          <p:nvPr>
            <p:extLst>
              <p:ext uri="{D42A27DB-BD31-4B8C-83A1-F6EECF244321}">
                <p14:modId xmlns:p14="http://schemas.microsoft.com/office/powerpoint/2010/main" val="1388690697"/>
              </p:ext>
            </p:extLst>
          </p:nvPr>
        </p:nvGraphicFramePr>
        <p:xfrm>
          <a:off x="5163236" y="2128856"/>
          <a:ext cx="4415703" cy="1749685"/>
        </p:xfrm>
        <a:graphic>
          <a:graphicData uri="http://schemas.openxmlformats.org/drawingml/2006/table">
            <a:tbl>
              <a:tblPr firstRow="1" bandRow="1">
                <a:tableStyleId>{6E25E649-3F16-4E02-A733-19D2CDBF48F0}</a:tableStyleId>
              </a:tblPr>
              <a:tblGrid>
                <a:gridCol w="726828">
                  <a:extLst>
                    <a:ext uri="{9D8B030D-6E8A-4147-A177-3AD203B41FA5}">
                      <a16:colId xmlns:a16="http://schemas.microsoft.com/office/drawing/2014/main" val="1445734648"/>
                    </a:ext>
                  </a:extLst>
                </a:gridCol>
                <a:gridCol w="1231446">
                  <a:extLst>
                    <a:ext uri="{9D8B030D-6E8A-4147-A177-3AD203B41FA5}">
                      <a16:colId xmlns:a16="http://schemas.microsoft.com/office/drawing/2014/main" val="3367036703"/>
                    </a:ext>
                  </a:extLst>
                </a:gridCol>
                <a:gridCol w="1227805">
                  <a:extLst>
                    <a:ext uri="{9D8B030D-6E8A-4147-A177-3AD203B41FA5}">
                      <a16:colId xmlns:a16="http://schemas.microsoft.com/office/drawing/2014/main" val="1230004219"/>
                    </a:ext>
                  </a:extLst>
                </a:gridCol>
                <a:gridCol w="1229624">
                  <a:extLst>
                    <a:ext uri="{9D8B030D-6E8A-4147-A177-3AD203B41FA5}">
                      <a16:colId xmlns:a16="http://schemas.microsoft.com/office/drawing/2014/main" val="3950729794"/>
                    </a:ext>
                  </a:extLst>
                </a:gridCol>
              </a:tblGrid>
              <a:tr h="487555">
                <a:tc>
                  <a:txBody>
                    <a:bodyPr/>
                    <a:lstStyle/>
                    <a:p>
                      <a:endParaRPr kumimoji="1" lang="ja-JP" altLang="en-US" dirty="0"/>
                    </a:p>
                  </a:txBody>
                  <a:tcPr anchor="ctr" anchorCtr="1"/>
                </a:tc>
                <a:tc>
                  <a:txBody>
                    <a:bodyPr/>
                    <a:lstStyle/>
                    <a:p>
                      <a:r>
                        <a:rPr kumimoji="1" lang="ja-JP" altLang="en-US" dirty="0" smtClean="0"/>
                        <a:t>太子町</a:t>
                      </a:r>
                      <a:endParaRPr kumimoji="1" lang="ja-JP" altLang="en-US" dirty="0"/>
                    </a:p>
                  </a:txBody>
                  <a:tcPr anchor="ctr" anchorCtr="1"/>
                </a:tc>
                <a:tc>
                  <a:txBody>
                    <a:bodyPr/>
                    <a:lstStyle/>
                    <a:p>
                      <a:r>
                        <a:rPr kumimoji="1" lang="ja-JP" altLang="en-US" dirty="0" smtClean="0"/>
                        <a:t>河南町</a:t>
                      </a:r>
                      <a:endParaRPr kumimoji="1" lang="ja-JP" altLang="en-US" dirty="0"/>
                    </a:p>
                  </a:txBody>
                  <a:tcPr anchor="ctr" anchorCtr="1"/>
                </a:tc>
                <a:tc>
                  <a:txBody>
                    <a:bodyPr/>
                    <a:lstStyle/>
                    <a:p>
                      <a:r>
                        <a:rPr kumimoji="1" lang="ja-JP" altLang="en-US" sz="1600" dirty="0" smtClean="0"/>
                        <a:t>千早赤阪村</a:t>
                      </a:r>
                      <a:endParaRPr kumimoji="1" lang="ja-JP" altLang="en-US" sz="1600" dirty="0"/>
                    </a:p>
                  </a:txBody>
                  <a:tcPr anchor="ctr" anchorCtr="1"/>
                </a:tc>
                <a:extLst>
                  <a:ext uri="{0D108BD9-81ED-4DB2-BD59-A6C34878D82A}">
                    <a16:rowId xmlns:a16="http://schemas.microsoft.com/office/drawing/2014/main" val="2410367324"/>
                  </a:ext>
                </a:extLst>
              </a:tr>
              <a:tr h="631065">
                <a:tc>
                  <a:txBody>
                    <a:bodyPr/>
                    <a:lstStyle/>
                    <a:p>
                      <a:r>
                        <a:rPr kumimoji="1" lang="ja-JP" altLang="en-US" dirty="0" smtClean="0"/>
                        <a:t>土木</a:t>
                      </a:r>
                      <a:endParaRPr kumimoji="1" lang="ja-JP" altLang="en-US" dirty="0"/>
                    </a:p>
                  </a:txBody>
                  <a:tcPr anchor="ctr" anchorCtr="1"/>
                </a:tc>
                <a:tc>
                  <a:txBody>
                    <a:bodyPr/>
                    <a:lstStyle/>
                    <a:p>
                      <a:endParaRPr kumimoji="1" lang="ja-JP" altLang="en-US" dirty="0"/>
                    </a:p>
                  </a:txBody>
                  <a:tcPr anchor="ctr" anchorCtr="1"/>
                </a:tc>
                <a:tc>
                  <a:txBody>
                    <a:bodyPr/>
                    <a:lstStyle/>
                    <a:p>
                      <a:r>
                        <a:rPr kumimoji="1" lang="ja-JP" altLang="en-US" sz="2400" dirty="0" smtClean="0"/>
                        <a:t>１</a:t>
                      </a:r>
                      <a:endParaRPr kumimoji="1" lang="ja-JP" altLang="en-US" sz="2400" dirty="0"/>
                    </a:p>
                  </a:txBody>
                  <a:tcPr anchor="ctr" anchorCtr="1"/>
                </a:tc>
                <a:tc>
                  <a:txBody>
                    <a:bodyPr/>
                    <a:lstStyle/>
                    <a:p>
                      <a:r>
                        <a:rPr kumimoji="1" lang="ja-JP" altLang="en-US" sz="2400" dirty="0" smtClean="0"/>
                        <a:t>１</a:t>
                      </a:r>
                      <a:endParaRPr kumimoji="1" lang="ja-JP" altLang="en-US" sz="2400" dirty="0"/>
                    </a:p>
                  </a:txBody>
                  <a:tcPr anchor="ctr" anchorCtr="1"/>
                </a:tc>
                <a:extLst>
                  <a:ext uri="{0D108BD9-81ED-4DB2-BD59-A6C34878D82A}">
                    <a16:rowId xmlns:a16="http://schemas.microsoft.com/office/drawing/2014/main" val="79801676"/>
                  </a:ext>
                </a:extLst>
              </a:tr>
              <a:tr h="631065">
                <a:tc>
                  <a:txBody>
                    <a:bodyPr/>
                    <a:lstStyle/>
                    <a:p>
                      <a:r>
                        <a:rPr kumimoji="1" lang="ja-JP" altLang="en-US" dirty="0" smtClean="0"/>
                        <a:t>農工</a:t>
                      </a:r>
                      <a:endParaRPr kumimoji="1" lang="ja-JP" altLang="en-US" dirty="0"/>
                    </a:p>
                  </a:txBody>
                  <a:tcPr anchor="ctr" anchorCtr="1"/>
                </a:tc>
                <a:tc>
                  <a:txBody>
                    <a:bodyPr/>
                    <a:lstStyle/>
                    <a:p>
                      <a:endParaRPr kumimoji="1" lang="ja-JP" altLang="en-US" sz="2400" dirty="0"/>
                    </a:p>
                  </a:txBody>
                  <a:tcPr anchor="ctr" anchorCtr="1"/>
                </a:tc>
                <a:tc>
                  <a:txBody>
                    <a:bodyPr/>
                    <a:lstStyle/>
                    <a:p>
                      <a:r>
                        <a:rPr kumimoji="1" lang="ja-JP" altLang="en-US" sz="2400" dirty="0" smtClean="0"/>
                        <a:t>１</a:t>
                      </a:r>
                      <a:endParaRPr kumimoji="1" lang="ja-JP" altLang="en-US" sz="2400" dirty="0"/>
                    </a:p>
                  </a:txBody>
                  <a:tcPr anchor="ctr" anchorCtr="1"/>
                </a:tc>
                <a:tc>
                  <a:txBody>
                    <a:bodyPr/>
                    <a:lstStyle/>
                    <a:p>
                      <a:endParaRPr kumimoji="1" lang="ja-JP" altLang="en-US" sz="2800" dirty="0"/>
                    </a:p>
                  </a:txBody>
                  <a:tcPr anchor="ctr" anchorCtr="1"/>
                </a:tc>
                <a:extLst>
                  <a:ext uri="{0D108BD9-81ED-4DB2-BD59-A6C34878D82A}">
                    <a16:rowId xmlns:a16="http://schemas.microsoft.com/office/drawing/2014/main" val="1867016961"/>
                  </a:ext>
                </a:extLst>
              </a:tr>
            </a:tbl>
          </a:graphicData>
        </a:graphic>
      </p:graphicFrame>
      <p:sp>
        <p:nvSpPr>
          <p:cNvPr id="11" name="正方形/長方形 10"/>
          <p:cNvSpPr/>
          <p:nvPr/>
        </p:nvSpPr>
        <p:spPr>
          <a:xfrm>
            <a:off x="5169370" y="1614302"/>
            <a:ext cx="4415704" cy="368188"/>
          </a:xfrm>
          <a:prstGeom prst="rect">
            <a:avLst/>
          </a:prstGeom>
          <a:solidFill>
            <a:schemeClr val="accent1">
              <a:lumMod val="40000"/>
              <a:lumOff val="60000"/>
            </a:schemeClr>
          </a:solidFill>
          <a:ln>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nchorCtr="1"/>
          <a:lstStyle/>
          <a:p>
            <a:pPr algn="ctr"/>
            <a:r>
              <a:rPr kumimoji="1" lang="ja-JP" altLang="en-US" b="1" dirty="0" smtClean="0"/>
              <a:t>府職員（専門職員）の派遣状況</a:t>
            </a:r>
            <a:r>
              <a:rPr kumimoji="1" lang="ja-JP" altLang="en-US" sz="1400" dirty="0" smtClean="0"/>
              <a:t>（</a:t>
            </a:r>
            <a:r>
              <a:rPr kumimoji="1" lang="en-US" altLang="ja-JP" sz="1400" dirty="0" smtClean="0"/>
              <a:t>R4</a:t>
            </a:r>
            <a:r>
              <a:rPr kumimoji="1" lang="ja-JP" altLang="en-US" sz="1400" dirty="0" smtClean="0"/>
              <a:t>年度）</a:t>
            </a:r>
            <a:endParaRPr kumimoji="1" lang="ja-JP" altLang="en-US" sz="1400" dirty="0"/>
          </a:p>
        </p:txBody>
      </p:sp>
      <p:sp>
        <p:nvSpPr>
          <p:cNvPr id="2" name="正方形/長方形 1"/>
          <p:cNvSpPr/>
          <p:nvPr/>
        </p:nvSpPr>
        <p:spPr>
          <a:xfrm>
            <a:off x="194932" y="5253099"/>
            <a:ext cx="4409569" cy="480000"/>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sz="1400" dirty="0" smtClean="0">
                <a:solidFill>
                  <a:schemeClr val="bg1"/>
                </a:solidFill>
                <a:latin typeface="BIZ UDPゴシック" panose="020B0400000000000000" pitchFamily="50" charset="-128"/>
                <a:ea typeface="BIZ UDPゴシック" panose="020B0400000000000000" pitchFamily="50" charset="-128"/>
              </a:rPr>
              <a:t>実際の発掘調査業務は</a:t>
            </a:r>
            <a:r>
              <a:rPr kumimoji="1" lang="en-US" altLang="ja-JP" sz="1400" dirty="0" smtClean="0">
                <a:solidFill>
                  <a:schemeClr val="bg1"/>
                </a:solidFill>
                <a:latin typeface="BIZ UDPゴシック" panose="020B0400000000000000" pitchFamily="50" charset="-128"/>
                <a:ea typeface="BIZ UDPゴシック" panose="020B0400000000000000" pitchFamily="50" charset="-128"/>
              </a:rPr>
              <a:t>30</a:t>
            </a:r>
            <a:r>
              <a:rPr kumimoji="1" lang="ja-JP" altLang="en-US" sz="1400" dirty="0" smtClean="0">
                <a:solidFill>
                  <a:schemeClr val="bg1"/>
                </a:solidFill>
                <a:latin typeface="BIZ UDPゴシック" panose="020B0400000000000000" pitchFamily="50" charset="-128"/>
                <a:ea typeface="BIZ UDPゴシック" panose="020B0400000000000000" pitchFamily="50" charset="-128"/>
              </a:rPr>
              <a:t>代職員１名が行っている。</a:t>
            </a:r>
            <a:endParaRPr kumimoji="1" lang="en-US" altLang="ja-JP" sz="1400" dirty="0" smtClean="0">
              <a:solidFill>
                <a:schemeClr val="bg1"/>
              </a:solidFill>
              <a:latin typeface="BIZ UDPゴシック" panose="020B0400000000000000" pitchFamily="50" charset="-128"/>
              <a:ea typeface="BIZ UDPゴシック" panose="020B0400000000000000" pitchFamily="50" charset="-128"/>
            </a:endParaRPr>
          </a:p>
        </p:txBody>
      </p:sp>
      <p:grpSp>
        <p:nvGrpSpPr>
          <p:cNvPr id="13" name="グループ化 12"/>
          <p:cNvGrpSpPr/>
          <p:nvPr/>
        </p:nvGrpSpPr>
        <p:grpSpPr>
          <a:xfrm>
            <a:off x="0" y="-25699"/>
            <a:ext cx="9906000" cy="461665"/>
            <a:chOff x="0" y="-25699"/>
            <a:chExt cx="9906000" cy="461665"/>
          </a:xfrm>
        </p:grpSpPr>
        <p:sp>
          <p:nvSpPr>
            <p:cNvPr id="14" name="正方形/長方形 13"/>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17" name="正方形/長方形 16"/>
          <p:cNvSpPr/>
          <p:nvPr/>
        </p:nvSpPr>
        <p:spPr>
          <a:xfrm>
            <a:off x="5163236" y="4140991"/>
            <a:ext cx="4409569" cy="480000"/>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原則と</a:t>
            </a:r>
            <a:r>
              <a:rPr kumimoji="1" lang="ja-JP" altLang="en-US" sz="1400" dirty="0" smtClean="0">
                <a:solidFill>
                  <a:schemeClr val="bg1"/>
                </a:solidFill>
                <a:latin typeface="BIZ UDPゴシック" panose="020B0400000000000000" pitchFamily="50" charset="-128"/>
                <a:ea typeface="BIZ UDPゴシック" panose="020B0400000000000000" pitchFamily="50" charset="-128"/>
              </a:rPr>
              <a:t>して２年間</a:t>
            </a:r>
            <a:r>
              <a:rPr kumimoji="1" lang="ja-JP" altLang="en-US" sz="1400" dirty="0">
                <a:solidFill>
                  <a:schemeClr val="bg1"/>
                </a:solidFill>
                <a:latin typeface="BIZ UDPゴシック" panose="020B0400000000000000" pitchFamily="50" charset="-128"/>
                <a:ea typeface="BIZ UDPゴシック" panose="020B0400000000000000" pitchFamily="50" charset="-128"/>
              </a:rPr>
              <a:t>派遣される</a:t>
            </a:r>
            <a:r>
              <a:rPr kumimoji="1" lang="ja-JP" altLang="en-US" sz="1400" dirty="0" smtClean="0">
                <a:solidFill>
                  <a:schemeClr val="bg1"/>
                </a:solidFill>
                <a:latin typeface="BIZ UDPゴシック" panose="020B0400000000000000" pitchFamily="50" charset="-128"/>
                <a:ea typeface="BIZ UDPゴシック" panose="020B0400000000000000" pitchFamily="50" charset="-128"/>
              </a:rPr>
              <a:t>。</a:t>
            </a:r>
            <a:endParaRPr kumimoji="1" lang="en-US" altLang="ja-JP" sz="1400" dirty="0" smtClean="0">
              <a:solidFill>
                <a:schemeClr val="bg1"/>
              </a:solidFill>
              <a:latin typeface="BIZ UDPゴシック" panose="020B0400000000000000" pitchFamily="50" charset="-128"/>
              <a:ea typeface="BIZ UDPゴシック" panose="020B0400000000000000" pitchFamily="50" charset="-128"/>
            </a:endParaRPr>
          </a:p>
        </p:txBody>
      </p:sp>
      <p:sp>
        <p:nvSpPr>
          <p:cNvPr id="18"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18</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79343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33406" y="-2569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目次</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315022" y="1190000"/>
            <a:ext cx="9275956" cy="4093428"/>
          </a:xfrm>
          <a:prstGeom prst="rect">
            <a:avLst/>
          </a:prstGeom>
          <a:noFill/>
        </p:spPr>
        <p:txBody>
          <a:bodyPr wrap="square" spcCol="360000" rtlCol="0">
            <a:spAutoFit/>
          </a:bodyPr>
          <a:lstStyle/>
          <a:p>
            <a:pPr>
              <a:lnSpc>
                <a:spcPts val="2400"/>
              </a:lnSpc>
              <a:spcAft>
                <a:spcPts val="2400"/>
              </a:spcAft>
            </a:pP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スケジュール</a:t>
            </a:r>
            <a:r>
              <a:rPr kumimoji="1" lang="ja-JP" altLang="en-US"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Ｐ２</a:t>
            </a:r>
            <a:endParaRPr kumimoji="1" lang="en-US" altLang="ja-JP"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400"/>
              </a:lnSpc>
              <a:spcAft>
                <a:spcPts val="2400"/>
              </a:spcAft>
            </a:pP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町村の特性（南河内地域以外）</a:t>
            </a:r>
            <a:r>
              <a:rPr kumimoji="1" lang="ja-JP" altLang="en-US"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Ｐ３ </a:t>
            </a:r>
            <a:r>
              <a:rPr kumimoji="1" lang="ja-JP" altLang="en-US"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endParaRPr kumimoji="1" lang="en-US" altLang="ja-JP"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400"/>
              </a:lnSpc>
              <a:spcAft>
                <a:spcPts val="2400"/>
              </a:spcAft>
            </a:pP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人口・財政状況　　　　　　　　</a:t>
            </a:r>
            <a:r>
              <a:rPr kumimoji="1" lang="ja-JP" altLang="en-US"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Ｐ５</a:t>
            </a:r>
            <a:endParaRPr kumimoji="1" lang="en-US" altLang="ja-JP"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400"/>
              </a:lnSpc>
              <a:spcAft>
                <a:spcPts val="2400"/>
              </a:spcAft>
            </a:pP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検討</a:t>
            </a:r>
            <a:r>
              <a:rPr kumimoji="1" lang="ja-JP" altLang="en-US"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テーマ①（専門人材の確保）　　　　</a:t>
            </a: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Ｐ</a:t>
            </a:r>
            <a:r>
              <a:rPr kumimoji="1" lang="en-US" altLang="ja-JP"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11</a:t>
            </a:r>
            <a:endParaRPr kumimoji="1" lang="en-US" altLang="ja-JP"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400"/>
              </a:lnSpc>
              <a:spcAft>
                <a:spcPts val="2400"/>
              </a:spcAft>
            </a:pP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検討</a:t>
            </a:r>
            <a:r>
              <a:rPr kumimoji="1" lang="ja-JP" altLang="en-US"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テーマ②（公共施設の最適配置）　　</a:t>
            </a: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Ｐ</a:t>
            </a:r>
            <a:r>
              <a:rPr kumimoji="1" lang="en-US" altLang="ja-JP"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23</a:t>
            </a:r>
            <a:endParaRPr kumimoji="1" lang="en-US" altLang="ja-JP"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400"/>
              </a:lnSpc>
              <a:spcAft>
                <a:spcPts val="2400"/>
              </a:spcAft>
            </a:pP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検討</a:t>
            </a:r>
            <a:r>
              <a:rPr kumimoji="1" lang="ja-JP" altLang="en-US"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テーマ③（自主財源の確保）　　　　</a:t>
            </a: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Ｐ</a:t>
            </a:r>
            <a:r>
              <a:rPr kumimoji="1" lang="en-US" altLang="ja-JP"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28</a:t>
            </a:r>
          </a:p>
          <a:p>
            <a:pPr>
              <a:lnSpc>
                <a:spcPts val="2400"/>
              </a:lnSpc>
              <a:spcAft>
                <a:spcPts val="2400"/>
              </a:spcAft>
            </a:pPr>
            <a:r>
              <a:rPr kumimoji="1" lang="ja-JP" altLang="en-US"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検討</a:t>
            </a: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テーマ④（その他）　　　　</a:t>
            </a:r>
            <a:r>
              <a:rPr kumimoji="1" lang="ja-JP" altLang="en-US"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　</a:t>
            </a:r>
            <a:r>
              <a:rPr kumimoji="1" lang="ja-JP" altLang="en-US"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Ｐ</a:t>
            </a:r>
            <a:r>
              <a:rPr kumimoji="1" lang="en-US" altLang="ja-JP" sz="2800" b="1" dirty="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34</a:t>
            </a:r>
            <a:endParaRPr kumimoji="1" lang="en-US" altLang="ja-JP" sz="28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5"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41685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94932" y="584769"/>
            <a:ext cx="5009705"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■具体的な対応方策④　</a:t>
            </a:r>
            <a:r>
              <a:rPr kumimoji="1" lang="ja-JP" altLang="en-US" sz="2000" b="1" dirty="0" smtClean="0">
                <a:solidFill>
                  <a:schemeClr val="accent2"/>
                </a:solidFill>
                <a:latin typeface="BIZ UDPゴシック" panose="020B0400000000000000" pitchFamily="50" charset="-128"/>
                <a:ea typeface="BIZ UDPゴシック" panose="020B0400000000000000" pitchFamily="50" charset="-128"/>
              </a:rPr>
              <a:t>　</a:t>
            </a:r>
            <a:r>
              <a:rPr kumimoji="1" lang="en-US" altLang="ja-JP" sz="2000" b="1" dirty="0" smtClean="0">
                <a:solidFill>
                  <a:schemeClr val="accent1"/>
                </a:solidFill>
                <a:latin typeface="BIZ UDPゴシック" panose="020B0400000000000000" pitchFamily="50" charset="-128"/>
                <a:ea typeface="BIZ UDPゴシック" panose="020B0400000000000000" pitchFamily="50" charset="-128"/>
              </a:rPr>
              <a:t>IT</a:t>
            </a:r>
            <a:r>
              <a:rPr kumimoji="1" lang="ja-JP" altLang="en-US" sz="2000" b="1" dirty="0" smtClean="0">
                <a:solidFill>
                  <a:schemeClr val="accent1"/>
                </a:solidFill>
                <a:latin typeface="BIZ UDPゴシック" panose="020B0400000000000000" pitchFamily="50" charset="-128"/>
                <a:ea typeface="BIZ UDPゴシック" panose="020B0400000000000000" pitchFamily="50" charset="-128"/>
              </a:rPr>
              <a:t>人材の確保</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8" name="グループ化 7"/>
          <p:cNvGrpSpPr/>
          <p:nvPr/>
        </p:nvGrpSpPr>
        <p:grpSpPr>
          <a:xfrm>
            <a:off x="0" y="-25699"/>
            <a:ext cx="9906000" cy="461665"/>
            <a:chOff x="0" y="-25699"/>
            <a:chExt cx="9906000" cy="461665"/>
          </a:xfrm>
        </p:grpSpPr>
        <p:sp>
          <p:nvSpPr>
            <p:cNvPr id="11" name="正方形/長方形 10"/>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2" name="正方形/長方形 1"/>
          <p:cNvSpPr/>
          <p:nvPr/>
        </p:nvSpPr>
        <p:spPr>
          <a:xfrm>
            <a:off x="854413" y="1469420"/>
            <a:ext cx="8226267" cy="429023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1071392" y="1596584"/>
            <a:ext cx="7875139" cy="50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現状</a:t>
            </a:r>
            <a:r>
              <a:rPr kumimoji="1" lang="en-US" altLang="ja-JP" sz="1400" b="1"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　市町村が</a:t>
            </a:r>
            <a:r>
              <a:rPr kumimoji="1" lang="en-US" altLang="ja-JP" sz="1400" b="1" dirty="0" smtClean="0">
                <a:solidFill>
                  <a:schemeClr val="tx1"/>
                </a:solidFill>
                <a:latin typeface="BIZ UDPゴシック" panose="020B0400000000000000" pitchFamily="50" charset="-128"/>
                <a:ea typeface="BIZ UDPゴシック" panose="020B0400000000000000" pitchFamily="50" charset="-128"/>
              </a:rPr>
              <a:t>DX</a:t>
            </a: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推進を図るうえで、デジタル人材の確保に特に苦戦している</a:t>
            </a:r>
          </a:p>
        </p:txBody>
      </p:sp>
      <p:pic>
        <p:nvPicPr>
          <p:cNvPr id="3" name="図 2"/>
          <p:cNvPicPr>
            <a:picLocks noChangeAspect="1"/>
          </p:cNvPicPr>
          <p:nvPr/>
        </p:nvPicPr>
        <p:blipFill rotWithShape="1">
          <a:blip r:embed="rId2"/>
          <a:srcRect b="16596"/>
          <a:stretch/>
        </p:blipFill>
        <p:spPr>
          <a:xfrm>
            <a:off x="1588257" y="2156212"/>
            <a:ext cx="6089100" cy="3376799"/>
          </a:xfrm>
          <a:prstGeom prst="rect">
            <a:avLst/>
          </a:prstGeom>
        </p:spPr>
      </p:pic>
      <p:sp>
        <p:nvSpPr>
          <p:cNvPr id="14" name="テキスト ボックス 13"/>
          <p:cNvSpPr txBox="1"/>
          <p:nvPr/>
        </p:nvSpPr>
        <p:spPr>
          <a:xfrm>
            <a:off x="5947411" y="5431581"/>
            <a:ext cx="3324949" cy="307777"/>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参考：令和２年</a:t>
            </a:r>
            <a:r>
              <a:rPr kumimoji="1" lang="en-US" altLang="ja-JP" sz="800" dirty="0">
                <a:latin typeface="BIZ UDPゴシック" panose="020B0400000000000000" pitchFamily="50" charset="-128"/>
                <a:ea typeface="BIZ UDPゴシック" panose="020B0400000000000000" pitchFamily="50" charset="-128"/>
              </a:rPr>
              <a:t>11</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日　</a:t>
            </a:r>
            <a:r>
              <a:rPr kumimoji="1" lang="ja-JP" altLang="en-US" sz="800" dirty="0" smtClean="0">
                <a:latin typeface="BIZ UDPゴシック" panose="020B0400000000000000" pitchFamily="50" charset="-128"/>
                <a:ea typeface="BIZ UDPゴシック" panose="020B0400000000000000" pitchFamily="50" charset="-128"/>
              </a:rPr>
              <a:t>デジタル</a:t>
            </a:r>
            <a:r>
              <a:rPr kumimoji="1" lang="ja-JP" altLang="en-US" sz="800" dirty="0">
                <a:latin typeface="BIZ UDPゴシック" panose="020B0400000000000000" pitchFamily="50" charset="-128"/>
                <a:ea typeface="BIZ UDPゴシック" panose="020B0400000000000000" pitchFamily="50" charset="-128"/>
              </a:rPr>
              <a:t>人材確保支援に</a:t>
            </a:r>
            <a:r>
              <a:rPr kumimoji="1" lang="ja-JP" altLang="en-US" sz="800" dirty="0" smtClean="0">
                <a:latin typeface="BIZ UDPゴシック" panose="020B0400000000000000" pitchFamily="50" charset="-128"/>
                <a:ea typeface="BIZ UDPゴシック" panose="020B0400000000000000" pitchFamily="50" charset="-128"/>
              </a:rPr>
              <a:t>ついて（総務省）</a:t>
            </a:r>
            <a:r>
              <a:rPr kumimoji="1" lang="ja-JP" altLang="en-US" sz="14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1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5"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19</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58362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94932" y="584769"/>
            <a:ext cx="5009705"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■具体的な対応方策④　</a:t>
            </a:r>
            <a:r>
              <a:rPr kumimoji="1" lang="ja-JP" altLang="en-US" sz="2000" b="1" dirty="0" smtClean="0">
                <a:solidFill>
                  <a:schemeClr val="accent2"/>
                </a:solidFill>
                <a:latin typeface="BIZ UDPゴシック" panose="020B0400000000000000" pitchFamily="50" charset="-128"/>
                <a:ea typeface="BIZ UDPゴシック" panose="020B0400000000000000" pitchFamily="50" charset="-128"/>
              </a:rPr>
              <a:t>　</a:t>
            </a:r>
            <a:r>
              <a:rPr kumimoji="1" lang="en-US" altLang="ja-JP" sz="2000" b="1" dirty="0" smtClean="0">
                <a:solidFill>
                  <a:schemeClr val="accent1"/>
                </a:solidFill>
                <a:latin typeface="BIZ UDPゴシック" panose="020B0400000000000000" pitchFamily="50" charset="-128"/>
                <a:ea typeface="BIZ UDPゴシック" panose="020B0400000000000000" pitchFamily="50" charset="-128"/>
              </a:rPr>
              <a:t>IT</a:t>
            </a:r>
            <a:r>
              <a:rPr kumimoji="1" lang="ja-JP" altLang="en-US" sz="2000" b="1" dirty="0" smtClean="0">
                <a:solidFill>
                  <a:schemeClr val="accent1"/>
                </a:solidFill>
                <a:latin typeface="BIZ UDPゴシック" panose="020B0400000000000000" pitchFamily="50" charset="-128"/>
                <a:ea typeface="BIZ UDPゴシック" panose="020B0400000000000000" pitchFamily="50" charset="-128"/>
              </a:rPr>
              <a:t>人材の確保</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7" name="グループ化 6"/>
          <p:cNvGrpSpPr/>
          <p:nvPr/>
        </p:nvGrpSpPr>
        <p:grpSpPr>
          <a:xfrm>
            <a:off x="-1145" y="2216294"/>
            <a:ext cx="9906002" cy="1673954"/>
            <a:chOff x="-2" y="986118"/>
            <a:chExt cx="12192003" cy="1673954"/>
          </a:xfrm>
        </p:grpSpPr>
        <p:sp>
          <p:nvSpPr>
            <p:cNvPr id="11" name="正方形/長方形 10"/>
            <p:cNvSpPr/>
            <p:nvPr/>
          </p:nvSpPr>
          <p:spPr>
            <a:xfrm>
              <a:off x="0" y="986119"/>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2" y="986118"/>
              <a:ext cx="7534596" cy="690282"/>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事例１：民間データバンクの活用（備後圏域</a:t>
              </a:r>
              <a:r>
                <a:rPr kumimoji="1" lang="ja-JP" altLang="en-US" dirty="0">
                  <a:latin typeface="BIZ UDPゴシック" panose="020B0400000000000000" pitchFamily="50" charset="-128"/>
                  <a:ea typeface="BIZ UDPゴシック" panose="020B0400000000000000" pitchFamily="50" charset="-128"/>
                </a:rPr>
                <a:t>連携中枢都市圏）</a:t>
              </a:r>
            </a:p>
          </p:txBody>
        </p:sp>
        <p:sp>
          <p:nvSpPr>
            <p:cNvPr id="13" name="正方形/長方形 12"/>
            <p:cNvSpPr/>
            <p:nvPr/>
          </p:nvSpPr>
          <p:spPr>
            <a:xfrm>
              <a:off x="1" y="1676399"/>
              <a:ext cx="12192000" cy="983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b="1" dirty="0">
                  <a:latin typeface="BIZ UDPゴシック" panose="020B0400000000000000" pitchFamily="50" charset="-128"/>
                  <a:ea typeface="BIZ UDPゴシック" panose="020B0400000000000000" pitchFamily="50" charset="-128"/>
                </a:rPr>
                <a:t>■びんご兼業・副業人材</a:t>
              </a:r>
              <a:r>
                <a:rPr lang="ja-JP" altLang="en-US" sz="2000" b="1" dirty="0" smtClean="0">
                  <a:latin typeface="BIZ UDPゴシック" panose="020B0400000000000000" pitchFamily="50" charset="-128"/>
                  <a:ea typeface="BIZ UDPゴシック" panose="020B0400000000000000" pitchFamily="50" charset="-128"/>
                </a:rPr>
                <a:t>バンク</a:t>
              </a:r>
              <a:endParaRPr lang="en-US" altLang="ja-JP" sz="2000" b="1" dirty="0" smtClean="0">
                <a:latin typeface="BIZ UDPゴシック" panose="020B0400000000000000" pitchFamily="50" charset="-128"/>
                <a:ea typeface="BIZ UDPゴシック" panose="020B0400000000000000" pitchFamily="50" charset="-128"/>
              </a:endParaRPr>
            </a:p>
            <a:p>
              <a:pPr lvl="1"/>
              <a:r>
                <a:rPr lang="ja-JP" altLang="en-US" dirty="0" smtClean="0">
                  <a:latin typeface="BIZ UDPゴシック" panose="020B0400000000000000" pitchFamily="50" charset="-128"/>
                  <a:ea typeface="BIZ UDPゴシック" panose="020B0400000000000000" pitchFamily="50" charset="-128"/>
                </a:rPr>
                <a:t>民間データバンクを利用し、高度</a:t>
              </a:r>
              <a:r>
                <a:rPr lang="ja-JP" altLang="en-US" dirty="0">
                  <a:latin typeface="BIZ UDPゴシック" panose="020B0400000000000000" pitchFamily="50" charset="-128"/>
                  <a:ea typeface="BIZ UDPゴシック" panose="020B0400000000000000" pitchFamily="50" charset="-128"/>
                </a:rPr>
                <a:t>専門人材（首都圏等の兼業・副業人材）の情報を備後圏域</a:t>
              </a:r>
              <a:r>
                <a:rPr lang="ja-JP" altLang="en-US" dirty="0" smtClean="0">
                  <a:latin typeface="BIZ UDPゴシック" panose="020B0400000000000000" pitchFamily="50" charset="-128"/>
                  <a:ea typeface="BIZ UDPゴシック" panose="020B0400000000000000" pitchFamily="50" charset="-128"/>
                </a:rPr>
                <a:t>の町</a:t>
              </a:r>
              <a:r>
                <a:rPr lang="ja-JP" altLang="en-US" dirty="0">
                  <a:latin typeface="BIZ UDPゴシック" panose="020B0400000000000000" pitchFamily="50" charset="-128"/>
                  <a:ea typeface="BIZ UDPゴシック" panose="020B0400000000000000" pitchFamily="50" charset="-128"/>
                </a:rPr>
                <a:t>で共有し、備後圏域の市町の課題に対して、迅速に高度専門人材</a:t>
              </a:r>
              <a:r>
                <a:rPr lang="ja-JP" altLang="en-US" dirty="0" smtClean="0">
                  <a:latin typeface="BIZ UDPゴシック" panose="020B0400000000000000" pitchFamily="50" charset="-128"/>
                  <a:ea typeface="BIZ UDPゴシック" panose="020B0400000000000000" pitchFamily="50" charset="-128"/>
                </a:rPr>
                <a:t>をマッチングする取組。</a:t>
              </a:r>
              <a:endParaRPr lang="en-US" altLang="ja-JP" dirty="0" smtClean="0">
                <a:latin typeface="BIZ UDPゴシック" panose="020B0400000000000000" pitchFamily="50" charset="-128"/>
                <a:ea typeface="BIZ UDPゴシック" panose="020B0400000000000000" pitchFamily="50" charset="-128"/>
              </a:endParaRPr>
            </a:p>
          </p:txBody>
        </p:sp>
      </p:grpSp>
      <p:grpSp>
        <p:nvGrpSpPr>
          <p:cNvPr id="14" name="グループ化 13"/>
          <p:cNvGrpSpPr/>
          <p:nvPr/>
        </p:nvGrpSpPr>
        <p:grpSpPr>
          <a:xfrm>
            <a:off x="-2290" y="4219805"/>
            <a:ext cx="9906002" cy="1667553"/>
            <a:chOff x="-2" y="986118"/>
            <a:chExt cx="12192003" cy="1589646"/>
          </a:xfrm>
        </p:grpSpPr>
        <p:sp>
          <p:nvSpPr>
            <p:cNvPr id="15" name="正方形/長方形 14"/>
            <p:cNvSpPr/>
            <p:nvPr/>
          </p:nvSpPr>
          <p:spPr>
            <a:xfrm>
              <a:off x="0" y="986120"/>
              <a:ext cx="12192001" cy="1535252"/>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2" y="986118"/>
              <a:ext cx="8007534" cy="690282"/>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事例２：圏域での専門人材の確保・シェア（岡山連携中枢都市圏）</a:t>
              </a:r>
              <a:endParaRPr kumimoji="1" lang="ja-JP" altLang="en-US"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0" y="1676398"/>
              <a:ext cx="12192001" cy="899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b="1" dirty="0">
                  <a:latin typeface="BIZ UDPゴシック" panose="020B0400000000000000" pitchFamily="50" charset="-128"/>
                  <a:ea typeface="BIZ UDPゴシック" panose="020B0400000000000000" pitchFamily="50" charset="-128"/>
                </a:rPr>
                <a:t>■岡山連携中枢都市圏　外部専門人材の</a:t>
              </a:r>
              <a:r>
                <a:rPr lang="ja-JP" altLang="en-US" sz="2000" b="1" dirty="0" smtClean="0">
                  <a:latin typeface="BIZ UDPゴシック" panose="020B0400000000000000" pitchFamily="50" charset="-128"/>
                  <a:ea typeface="BIZ UDPゴシック" panose="020B0400000000000000" pitchFamily="50" charset="-128"/>
                </a:rPr>
                <a:t>活用</a:t>
              </a:r>
              <a:endParaRPr lang="en-US" altLang="ja-JP" sz="2000" b="1" dirty="0" smtClean="0">
                <a:latin typeface="BIZ UDPゴシック" panose="020B0400000000000000" pitchFamily="50" charset="-128"/>
                <a:ea typeface="BIZ UDPゴシック" panose="020B0400000000000000" pitchFamily="50" charset="-128"/>
              </a:endParaRPr>
            </a:p>
            <a:p>
              <a:pPr lvl="1"/>
              <a:r>
                <a:rPr lang="ja-JP" altLang="en-US" dirty="0">
                  <a:latin typeface="BIZ UDPゴシック" panose="020B0400000000000000" pitchFamily="50" charset="-128"/>
                  <a:ea typeface="BIZ UDPゴシック" panose="020B0400000000000000" pitchFamily="50" charset="-128"/>
                </a:rPr>
                <a:t>岡山市が委嘱した外部専門人材を圏域市町でシェアし、研修等により各市町の課題を解決する取組。</a:t>
              </a:r>
              <a:endParaRPr lang="en-US" altLang="ja-JP" dirty="0" smtClean="0">
                <a:latin typeface="BIZ UDPゴシック" panose="020B0400000000000000" pitchFamily="50" charset="-128"/>
                <a:ea typeface="BIZ UDPゴシック" panose="020B0400000000000000" pitchFamily="50" charset="-128"/>
              </a:endParaRPr>
            </a:p>
          </p:txBody>
        </p:sp>
      </p:grpSp>
      <p:sp>
        <p:nvSpPr>
          <p:cNvPr id="18" name="1 つの角を切り取った四角形 17"/>
          <p:cNvSpPr/>
          <p:nvPr/>
        </p:nvSpPr>
        <p:spPr>
          <a:xfrm>
            <a:off x="-1144" y="1221522"/>
            <a:ext cx="9904856" cy="749696"/>
          </a:xfrm>
          <a:prstGeom prst="snip1Rect">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smtClean="0">
                <a:solidFill>
                  <a:schemeClr val="bg1"/>
                </a:solidFill>
              </a:rPr>
              <a:t>【IT</a:t>
            </a:r>
            <a:r>
              <a:rPr kumimoji="1" lang="ja-JP" altLang="en-US" sz="2000" b="1" dirty="0" smtClean="0">
                <a:solidFill>
                  <a:schemeClr val="bg1"/>
                </a:solidFill>
              </a:rPr>
              <a:t>人材の共同確保</a:t>
            </a:r>
            <a:r>
              <a:rPr kumimoji="1" lang="en-US" altLang="ja-JP" sz="2000" b="1" dirty="0" smtClean="0">
                <a:solidFill>
                  <a:schemeClr val="bg1"/>
                </a:solidFill>
              </a:rPr>
              <a:t>】</a:t>
            </a:r>
            <a:r>
              <a:rPr kumimoji="1" lang="ja-JP" altLang="en-US" sz="2000" b="1" dirty="0" smtClean="0">
                <a:solidFill>
                  <a:schemeClr val="bg1"/>
                </a:solidFill>
              </a:rPr>
              <a:t>　全国事例（参考）</a:t>
            </a:r>
            <a:endParaRPr kumimoji="1" lang="ja-JP" altLang="en-US" sz="2000" b="1" dirty="0">
              <a:solidFill>
                <a:schemeClr val="bg1"/>
              </a:solidFill>
            </a:endParaRPr>
          </a:p>
        </p:txBody>
      </p:sp>
      <p:grpSp>
        <p:nvGrpSpPr>
          <p:cNvPr id="19" name="グループ化 18"/>
          <p:cNvGrpSpPr/>
          <p:nvPr/>
        </p:nvGrpSpPr>
        <p:grpSpPr>
          <a:xfrm>
            <a:off x="0" y="-25699"/>
            <a:ext cx="9906000" cy="461665"/>
            <a:chOff x="0" y="-25699"/>
            <a:chExt cx="9906000" cy="461665"/>
          </a:xfrm>
        </p:grpSpPr>
        <p:sp>
          <p:nvSpPr>
            <p:cNvPr id="20" name="正方形/長方形 19"/>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23"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20</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5063320" y="3947304"/>
            <a:ext cx="4842680" cy="215444"/>
          </a:xfrm>
          <a:prstGeom prst="rect">
            <a:avLst/>
          </a:prstGeom>
          <a:noFill/>
        </p:spPr>
        <p:txBody>
          <a:bodyPr wrap="square" rtlCol="0">
            <a:spAutoFit/>
          </a:bodyPr>
          <a:lstStyle/>
          <a:p>
            <a:r>
              <a:rPr kumimoji="1" lang="ja-JP" altLang="en-US" sz="800" dirty="0" smtClean="0">
                <a:latin typeface="BIZ UDゴシック" panose="020B0400000000000000" pitchFamily="49" charset="-128"/>
                <a:ea typeface="BIZ UDゴシック" panose="020B0400000000000000" pitchFamily="49" charset="-128"/>
              </a:rPr>
              <a:t>出典：総務省 「自治体</a:t>
            </a:r>
            <a:r>
              <a:rPr kumimoji="1" lang="en-US" altLang="ja-JP" sz="800" dirty="0">
                <a:latin typeface="BIZ UDゴシック" panose="020B0400000000000000" pitchFamily="49" charset="-128"/>
                <a:ea typeface="BIZ UDゴシック" panose="020B0400000000000000" pitchFamily="49" charset="-128"/>
              </a:rPr>
              <a:t>DX</a:t>
            </a:r>
            <a:r>
              <a:rPr kumimoji="1" lang="ja-JP" altLang="en-US" sz="800" dirty="0">
                <a:latin typeface="BIZ UDゴシック" panose="020B0400000000000000" pitchFamily="49" charset="-128"/>
                <a:ea typeface="BIZ UDゴシック" panose="020B0400000000000000" pitchFamily="49" charset="-128"/>
              </a:rPr>
              <a:t>推進のためのデジタル人材の確保の</a:t>
            </a:r>
            <a:r>
              <a:rPr kumimoji="1" lang="ja-JP" altLang="en-US" sz="800" dirty="0" smtClean="0">
                <a:latin typeface="BIZ UDゴシック" panose="020B0400000000000000" pitchFamily="49" charset="-128"/>
                <a:ea typeface="BIZ UDゴシック" panose="020B0400000000000000" pitchFamily="49" charset="-128"/>
              </a:rPr>
              <a:t>取組」をもとに府市町村局にて作成</a:t>
            </a:r>
            <a:endParaRPr kumimoji="1" lang="en-US" altLang="ja-JP" sz="800" dirty="0" smtClean="0">
              <a:latin typeface="BIZ UDゴシック" panose="020B0400000000000000" pitchFamily="49" charset="-128"/>
              <a:ea typeface="BIZ UDゴシック" panose="020B0400000000000000" pitchFamily="49" charset="-128"/>
            </a:endParaRPr>
          </a:p>
        </p:txBody>
      </p:sp>
      <p:sp>
        <p:nvSpPr>
          <p:cNvPr id="24" name="テキスト ボックス 23"/>
          <p:cNvSpPr txBox="1"/>
          <p:nvPr/>
        </p:nvSpPr>
        <p:spPr>
          <a:xfrm>
            <a:off x="6503831" y="5944415"/>
            <a:ext cx="3402170" cy="215444"/>
          </a:xfrm>
          <a:prstGeom prst="rect">
            <a:avLst/>
          </a:prstGeom>
          <a:noFill/>
        </p:spPr>
        <p:txBody>
          <a:bodyPr wrap="square" rtlCol="0">
            <a:spAutoFit/>
          </a:bodyPr>
          <a:lstStyle/>
          <a:p>
            <a:r>
              <a:rPr kumimoji="1" lang="ja-JP" altLang="en-US" sz="800" dirty="0" smtClean="0">
                <a:latin typeface="BIZ UDゴシック" panose="020B0400000000000000" pitchFamily="49" charset="-128"/>
                <a:ea typeface="BIZ UDゴシック" panose="020B0400000000000000" pitchFamily="49" charset="-128"/>
              </a:rPr>
              <a:t>出典</a:t>
            </a:r>
            <a:r>
              <a:rPr kumimoji="1" lang="ja-JP" altLang="en-US" sz="800" dirty="0">
                <a:latin typeface="BIZ UDゴシック" panose="020B0400000000000000" pitchFamily="49" charset="-128"/>
                <a:ea typeface="BIZ UDゴシック" panose="020B0400000000000000" pitchFamily="49" charset="-128"/>
              </a:rPr>
              <a:t>：第</a:t>
            </a:r>
            <a:r>
              <a:rPr kumimoji="1" lang="en-US" altLang="ja-JP" sz="800" dirty="0">
                <a:latin typeface="BIZ UDゴシック" panose="020B0400000000000000" pitchFamily="49" charset="-128"/>
                <a:ea typeface="BIZ UDゴシック" panose="020B0400000000000000" pitchFamily="49" charset="-128"/>
              </a:rPr>
              <a:t>2</a:t>
            </a:r>
            <a:r>
              <a:rPr kumimoji="1" lang="ja-JP" altLang="en-US" sz="800" dirty="0">
                <a:latin typeface="BIZ UDゴシック" panose="020B0400000000000000" pitchFamily="49" charset="-128"/>
                <a:ea typeface="BIZ UDゴシック" panose="020B0400000000000000" pitchFamily="49" charset="-128"/>
              </a:rPr>
              <a:t>期岡山連携中枢都市圏</a:t>
            </a:r>
            <a:r>
              <a:rPr kumimoji="1" lang="ja-JP" altLang="en-US" sz="800" dirty="0" smtClean="0">
                <a:latin typeface="BIZ UDゴシック" panose="020B0400000000000000" pitchFamily="49" charset="-128"/>
                <a:ea typeface="BIZ UDゴシック" panose="020B0400000000000000" pitchFamily="49" charset="-128"/>
              </a:rPr>
              <a:t>ビジョンをもとに府市町村局にて作成</a:t>
            </a:r>
            <a:endParaRPr kumimoji="1" lang="ja-JP" altLang="en-US" sz="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31694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つの角を切り取った四角形 16"/>
          <p:cNvSpPr/>
          <p:nvPr/>
        </p:nvSpPr>
        <p:spPr>
          <a:xfrm>
            <a:off x="-1144" y="1221522"/>
            <a:ext cx="9904856" cy="749696"/>
          </a:xfrm>
          <a:prstGeom prst="snip1Rect">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smtClean="0">
                <a:solidFill>
                  <a:schemeClr val="bg1"/>
                </a:solidFill>
              </a:rPr>
              <a:t>【IT</a:t>
            </a:r>
            <a:r>
              <a:rPr kumimoji="1" lang="ja-JP" altLang="en-US" sz="2000" b="1" dirty="0" smtClean="0">
                <a:solidFill>
                  <a:schemeClr val="bg1"/>
                </a:solidFill>
              </a:rPr>
              <a:t>人材の確保</a:t>
            </a:r>
            <a:r>
              <a:rPr kumimoji="1" lang="en-US" altLang="ja-JP" sz="2000" b="1" dirty="0" smtClean="0">
                <a:solidFill>
                  <a:schemeClr val="bg1"/>
                </a:solidFill>
              </a:rPr>
              <a:t>】</a:t>
            </a:r>
            <a:r>
              <a:rPr kumimoji="1" lang="ja-JP" altLang="en-US" sz="2000" b="1" dirty="0" smtClean="0">
                <a:solidFill>
                  <a:schemeClr val="bg1"/>
                </a:solidFill>
              </a:rPr>
              <a:t>　国の制度（参考）</a:t>
            </a:r>
            <a:endParaRPr kumimoji="1" lang="ja-JP" altLang="en-US" sz="2000" b="1" dirty="0">
              <a:solidFill>
                <a:schemeClr val="bg1"/>
              </a:solidFill>
            </a:endParaRPr>
          </a:p>
        </p:txBody>
      </p:sp>
      <p:sp>
        <p:nvSpPr>
          <p:cNvPr id="15" name="テキスト ボックス 14"/>
          <p:cNvSpPr txBox="1"/>
          <p:nvPr/>
        </p:nvSpPr>
        <p:spPr>
          <a:xfrm>
            <a:off x="194932" y="584769"/>
            <a:ext cx="5009705"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■具体的な対応方策④　</a:t>
            </a:r>
            <a:r>
              <a:rPr kumimoji="1" lang="ja-JP" altLang="en-US" sz="2000" b="1" dirty="0" smtClean="0">
                <a:solidFill>
                  <a:schemeClr val="accent2"/>
                </a:solidFill>
                <a:latin typeface="BIZ UDPゴシック" panose="020B0400000000000000" pitchFamily="50" charset="-128"/>
                <a:ea typeface="BIZ UDPゴシック" panose="020B0400000000000000" pitchFamily="50" charset="-128"/>
              </a:rPr>
              <a:t>　</a:t>
            </a:r>
            <a:r>
              <a:rPr kumimoji="1" lang="en-US" altLang="ja-JP" sz="2000" b="1" dirty="0" smtClean="0">
                <a:solidFill>
                  <a:schemeClr val="accent1"/>
                </a:solidFill>
                <a:latin typeface="BIZ UDPゴシック" panose="020B0400000000000000" pitchFamily="50" charset="-128"/>
                <a:ea typeface="BIZ UDPゴシック" panose="020B0400000000000000" pitchFamily="50" charset="-128"/>
              </a:rPr>
              <a:t>IT</a:t>
            </a:r>
            <a:r>
              <a:rPr kumimoji="1" lang="ja-JP" altLang="en-US" sz="2000" b="1" dirty="0" smtClean="0">
                <a:solidFill>
                  <a:schemeClr val="accent1"/>
                </a:solidFill>
                <a:latin typeface="BIZ UDPゴシック" panose="020B0400000000000000" pitchFamily="50" charset="-128"/>
                <a:ea typeface="BIZ UDPゴシック" panose="020B0400000000000000" pitchFamily="50" charset="-128"/>
              </a:rPr>
              <a:t>人材の確保</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5" name="グループ化 4"/>
          <p:cNvGrpSpPr/>
          <p:nvPr/>
        </p:nvGrpSpPr>
        <p:grpSpPr>
          <a:xfrm>
            <a:off x="1" y="2236922"/>
            <a:ext cx="9906000" cy="2039004"/>
            <a:chOff x="1" y="2236922"/>
            <a:chExt cx="9906000" cy="2039004"/>
          </a:xfrm>
        </p:grpSpPr>
        <p:grpSp>
          <p:nvGrpSpPr>
            <p:cNvPr id="18" name="グループ化 17"/>
            <p:cNvGrpSpPr/>
            <p:nvPr/>
          </p:nvGrpSpPr>
          <p:grpSpPr>
            <a:xfrm>
              <a:off x="1" y="2236922"/>
              <a:ext cx="9906000" cy="2039004"/>
              <a:chOff x="0" y="986118"/>
              <a:chExt cx="12192001" cy="2039004"/>
            </a:xfrm>
          </p:grpSpPr>
          <p:sp>
            <p:nvSpPr>
              <p:cNvPr id="20" name="正方形/長方形 19"/>
              <p:cNvSpPr/>
              <p:nvPr/>
            </p:nvSpPr>
            <p:spPr>
              <a:xfrm>
                <a:off x="0" y="986118"/>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0" y="986118"/>
                <a:ext cx="6578132" cy="690282"/>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制度１：</a:t>
                </a:r>
                <a:r>
                  <a:rPr kumimoji="1" lang="en-US" altLang="ja-JP" dirty="0" smtClean="0">
                    <a:latin typeface="BIZ UDPゴシック" panose="020B0400000000000000" pitchFamily="50" charset="-128"/>
                    <a:ea typeface="BIZ UDPゴシック" panose="020B0400000000000000" pitchFamily="50" charset="-128"/>
                  </a:rPr>
                  <a:t>CIO</a:t>
                </a:r>
                <a:r>
                  <a:rPr kumimoji="1" lang="ja-JP" altLang="en-US" dirty="0" smtClean="0">
                    <a:latin typeface="BIZ UDPゴシック" panose="020B0400000000000000" pitchFamily="50" charset="-128"/>
                    <a:ea typeface="BIZ UDPゴシック" panose="020B0400000000000000" pitchFamily="50" charset="-128"/>
                  </a:rPr>
                  <a:t>補佐官として外部人材の任用（総務省）</a:t>
                </a:r>
                <a:endParaRPr kumimoji="1" lang="ja-JP" altLang="en-US"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1" y="1676400"/>
                <a:ext cx="12192000" cy="134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smtClean="0">
                  <a:latin typeface="BIZ UDPゴシック" panose="020B0400000000000000" pitchFamily="50" charset="-128"/>
                  <a:ea typeface="BIZ UDPゴシック" panose="020B0400000000000000" pitchFamily="50" charset="-128"/>
                </a:endParaRPr>
              </a:p>
            </p:txBody>
          </p:sp>
        </p:grpSp>
        <p:sp>
          <p:nvSpPr>
            <p:cNvPr id="3" name="角丸四角形 2"/>
            <p:cNvSpPr/>
            <p:nvPr/>
          </p:nvSpPr>
          <p:spPr>
            <a:xfrm>
              <a:off x="194932" y="3113059"/>
              <a:ext cx="1247502" cy="3992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概要</a:t>
              </a:r>
            </a:p>
          </p:txBody>
        </p:sp>
        <p:sp>
          <p:nvSpPr>
            <p:cNvPr id="31" name="角丸四角形 30"/>
            <p:cNvSpPr/>
            <p:nvPr/>
          </p:nvSpPr>
          <p:spPr>
            <a:xfrm>
              <a:off x="194932" y="3803341"/>
              <a:ext cx="1247502" cy="3992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補助</a:t>
              </a:r>
            </a:p>
          </p:txBody>
        </p:sp>
        <p:sp>
          <p:nvSpPr>
            <p:cNvPr id="4" name="テキスト ボックス 3"/>
            <p:cNvSpPr txBox="1"/>
            <p:nvPr/>
          </p:nvSpPr>
          <p:spPr>
            <a:xfrm>
              <a:off x="1534330" y="3017277"/>
              <a:ext cx="8086185" cy="646331"/>
            </a:xfrm>
            <a:prstGeom prst="rect">
              <a:avLst/>
            </a:prstGeom>
            <a:noFill/>
          </p:spPr>
          <p:txBody>
            <a:bodyPr wrap="square" rtlCol="0">
              <a:spAutoFit/>
            </a:bodyPr>
            <a:lstStyle/>
            <a:p>
              <a:r>
                <a:rPr kumimoji="1" lang="ja-JP" altLang="en-US" b="1" dirty="0" smtClean="0">
                  <a:solidFill>
                    <a:schemeClr val="bg1"/>
                  </a:solidFill>
                  <a:latin typeface="BIZ UDPゴシック" panose="020B0400000000000000" pitchFamily="50" charset="-128"/>
                  <a:ea typeface="BIZ UDPゴシック" panose="020B0400000000000000" pitchFamily="50" charset="-128"/>
                </a:rPr>
                <a:t>自治体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DX</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を推進するにあたって全庁的に指揮を行う</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CIO</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（副長等）を補佐</a:t>
              </a:r>
              <a:endParaRPr kumimoji="1" lang="en-US" altLang="ja-JP" b="1" dirty="0" smtClean="0">
                <a:solidFill>
                  <a:schemeClr val="bg1"/>
                </a:solidFill>
                <a:latin typeface="BIZ UDPゴシック" panose="020B0400000000000000" pitchFamily="50" charset="-128"/>
                <a:ea typeface="BIZ UDPゴシック" panose="020B0400000000000000" pitchFamily="50" charset="-128"/>
              </a:endParaRPr>
            </a:p>
            <a:p>
              <a:r>
                <a:rPr kumimoji="1" lang="ja-JP" altLang="en-US" b="1" dirty="0" smtClean="0">
                  <a:solidFill>
                    <a:schemeClr val="bg1"/>
                  </a:solidFill>
                  <a:latin typeface="BIZ UDPゴシック" panose="020B0400000000000000" pitchFamily="50" charset="-128"/>
                  <a:ea typeface="BIZ UDPゴシック" panose="020B0400000000000000" pitchFamily="50" charset="-128"/>
                </a:rPr>
                <a:t>する人材を任用について支援を実施（令和３～７年）</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1534331" y="3814044"/>
              <a:ext cx="8086185" cy="369332"/>
            </a:xfrm>
            <a:prstGeom prst="rect">
              <a:avLst/>
            </a:prstGeom>
            <a:noFill/>
          </p:spPr>
          <p:txBody>
            <a:bodyPr wrap="square" rtlCol="0">
              <a:spAutoFit/>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市町村が支出した対象経費の合計額に</a:t>
              </a:r>
              <a:r>
                <a:rPr kumimoji="1" lang="en-US" altLang="ja-JP" dirty="0">
                  <a:solidFill>
                    <a:schemeClr val="bg1"/>
                  </a:solidFill>
                  <a:latin typeface="BIZ UDPゴシック" panose="020B0400000000000000" pitchFamily="50" charset="-128"/>
                  <a:ea typeface="BIZ UDPゴシック" panose="020B0400000000000000" pitchFamily="50" charset="-128"/>
                </a:rPr>
                <a:t>0.5</a:t>
              </a:r>
              <a:r>
                <a:rPr kumimoji="1" lang="ja-JP" altLang="en-US" dirty="0">
                  <a:solidFill>
                    <a:schemeClr val="bg1"/>
                  </a:solidFill>
                  <a:latin typeface="BIZ UDPゴシック" panose="020B0400000000000000" pitchFamily="50" charset="-128"/>
                  <a:ea typeface="BIZ UDPゴシック" panose="020B0400000000000000" pitchFamily="50" charset="-128"/>
                </a:rPr>
                <a:t>を乗じて得た額</a:t>
              </a:r>
            </a:p>
          </p:txBody>
        </p:sp>
      </p:grpSp>
      <p:grpSp>
        <p:nvGrpSpPr>
          <p:cNvPr id="33" name="グループ化 32"/>
          <p:cNvGrpSpPr/>
          <p:nvPr/>
        </p:nvGrpSpPr>
        <p:grpSpPr>
          <a:xfrm>
            <a:off x="0" y="4427722"/>
            <a:ext cx="9906000" cy="2039004"/>
            <a:chOff x="1" y="2236922"/>
            <a:chExt cx="9906000" cy="2039004"/>
          </a:xfrm>
        </p:grpSpPr>
        <p:grpSp>
          <p:nvGrpSpPr>
            <p:cNvPr id="34" name="グループ化 33"/>
            <p:cNvGrpSpPr/>
            <p:nvPr/>
          </p:nvGrpSpPr>
          <p:grpSpPr>
            <a:xfrm>
              <a:off x="1" y="2236922"/>
              <a:ext cx="9906000" cy="2039004"/>
              <a:chOff x="0" y="986118"/>
              <a:chExt cx="12192001" cy="2039004"/>
            </a:xfrm>
          </p:grpSpPr>
          <p:sp>
            <p:nvSpPr>
              <p:cNvPr id="39" name="正方形/長方形 38"/>
              <p:cNvSpPr/>
              <p:nvPr/>
            </p:nvSpPr>
            <p:spPr>
              <a:xfrm>
                <a:off x="0" y="986118"/>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0" name="正方形/長方形 39"/>
              <p:cNvSpPr/>
              <p:nvPr/>
            </p:nvSpPr>
            <p:spPr>
              <a:xfrm>
                <a:off x="0" y="986118"/>
                <a:ext cx="5928245" cy="690282"/>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制度２：</a:t>
                </a:r>
                <a:r>
                  <a:rPr kumimoji="1" lang="ja-JP" altLang="en-US" dirty="0">
                    <a:latin typeface="BIZ UDPゴシック" panose="020B0400000000000000" pitchFamily="50" charset="-128"/>
                    <a:ea typeface="BIZ UDPゴシック" panose="020B0400000000000000" pitchFamily="50" charset="-128"/>
                  </a:rPr>
                  <a:t>地域情報化アドバイザー制度（</a:t>
                </a:r>
                <a:r>
                  <a:rPr kumimoji="1" lang="ja-JP" altLang="en-US" dirty="0" smtClean="0">
                    <a:latin typeface="BIZ UDPゴシック" panose="020B0400000000000000" pitchFamily="50" charset="-128"/>
                    <a:ea typeface="BIZ UDPゴシック" panose="020B0400000000000000" pitchFamily="50" charset="-128"/>
                  </a:rPr>
                  <a:t>総務省）</a:t>
                </a:r>
                <a:endParaRPr kumimoji="1" lang="ja-JP" altLang="en-US" dirty="0">
                  <a:latin typeface="BIZ UDPゴシック" panose="020B0400000000000000" pitchFamily="50" charset="-128"/>
                  <a:ea typeface="BIZ UDPゴシック" panose="020B0400000000000000" pitchFamily="50" charset="-128"/>
                </a:endParaRPr>
              </a:p>
            </p:txBody>
          </p:sp>
          <p:sp>
            <p:nvSpPr>
              <p:cNvPr id="41" name="正方形/長方形 40"/>
              <p:cNvSpPr/>
              <p:nvPr/>
            </p:nvSpPr>
            <p:spPr>
              <a:xfrm>
                <a:off x="1" y="1676400"/>
                <a:ext cx="12192000" cy="134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smtClean="0">
                  <a:latin typeface="BIZ UDPゴシック" panose="020B0400000000000000" pitchFamily="50" charset="-128"/>
                  <a:ea typeface="BIZ UDPゴシック" panose="020B0400000000000000" pitchFamily="50" charset="-128"/>
                </a:endParaRPr>
              </a:p>
            </p:txBody>
          </p:sp>
        </p:grpSp>
        <p:sp>
          <p:nvSpPr>
            <p:cNvPr id="35" name="角丸四角形 34"/>
            <p:cNvSpPr/>
            <p:nvPr/>
          </p:nvSpPr>
          <p:spPr>
            <a:xfrm>
              <a:off x="194932" y="3113059"/>
              <a:ext cx="1247502" cy="3992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概要</a:t>
              </a:r>
            </a:p>
          </p:txBody>
        </p:sp>
        <p:sp>
          <p:nvSpPr>
            <p:cNvPr id="36" name="角丸四角形 35"/>
            <p:cNvSpPr/>
            <p:nvPr/>
          </p:nvSpPr>
          <p:spPr>
            <a:xfrm>
              <a:off x="194932" y="3803341"/>
              <a:ext cx="1247502" cy="3992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補助</a:t>
              </a:r>
            </a:p>
          </p:txBody>
        </p:sp>
        <p:sp>
          <p:nvSpPr>
            <p:cNvPr id="37" name="テキスト ボックス 36"/>
            <p:cNvSpPr txBox="1"/>
            <p:nvPr/>
          </p:nvSpPr>
          <p:spPr>
            <a:xfrm>
              <a:off x="1534332" y="3054554"/>
              <a:ext cx="8086185" cy="369332"/>
            </a:xfrm>
            <a:prstGeom prst="rect">
              <a:avLst/>
            </a:prstGeom>
            <a:noFill/>
          </p:spPr>
          <p:txBody>
            <a:bodyPr wrap="square" rtlCol="0">
              <a:spAutoFit/>
            </a:bodyPr>
            <a:lstStyle/>
            <a:p>
              <a:endParaRPr kumimoji="1" lang="ja-JP" altLang="en-US" b="1" dirty="0">
                <a:solidFill>
                  <a:schemeClr val="bg1"/>
                </a:solidFill>
              </a:endParaRPr>
            </a:p>
          </p:txBody>
        </p:sp>
        <p:sp>
          <p:nvSpPr>
            <p:cNvPr id="38" name="テキスト ボックス 37"/>
            <p:cNvSpPr txBox="1"/>
            <p:nvPr/>
          </p:nvSpPr>
          <p:spPr>
            <a:xfrm>
              <a:off x="1534331" y="3826923"/>
              <a:ext cx="8086185" cy="369332"/>
            </a:xfrm>
            <a:prstGeom prst="rect">
              <a:avLst/>
            </a:prstGeom>
            <a:noFill/>
          </p:spPr>
          <p:txBody>
            <a:bodyPr wrap="square" rtlCol="0">
              <a:spAutoFit/>
            </a:bodyPr>
            <a:lstStyle/>
            <a:p>
              <a:r>
                <a:rPr kumimoji="1" lang="ja-JP" altLang="en-US" dirty="0" smtClean="0">
                  <a:solidFill>
                    <a:schemeClr val="bg1"/>
                  </a:solidFill>
                  <a:latin typeface="BIZ UDPゴシック" panose="020B0400000000000000" pitchFamily="50" charset="-128"/>
                  <a:ea typeface="BIZ UDPゴシック" panose="020B0400000000000000" pitchFamily="50" charset="-128"/>
                </a:rPr>
                <a:t>市町村の負担なし</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sp>
        <p:nvSpPr>
          <p:cNvPr id="8" name="正方形/長方形 7"/>
          <p:cNvSpPr/>
          <p:nvPr/>
        </p:nvSpPr>
        <p:spPr>
          <a:xfrm>
            <a:off x="1534330" y="5195854"/>
            <a:ext cx="7957394" cy="646331"/>
          </a:xfrm>
          <a:prstGeom prst="rect">
            <a:avLst/>
          </a:prstGeom>
        </p:spPr>
        <p:txBody>
          <a:bodyPr wrap="square">
            <a:spAutoFit/>
          </a:bodyPr>
          <a:lstStyle/>
          <a:p>
            <a:r>
              <a:rPr lang="ja-JP" altLang="en-US" b="1" dirty="0">
                <a:solidFill>
                  <a:schemeClr val="bg1"/>
                </a:solidFill>
                <a:latin typeface="BIZ UDPゴシック" panose="020B0400000000000000" pitchFamily="50" charset="-128"/>
                <a:ea typeface="BIZ UDPゴシック" panose="020B0400000000000000" pitchFamily="50" charset="-128"/>
              </a:rPr>
              <a:t>情報通信技術（</a:t>
            </a:r>
            <a:r>
              <a:rPr lang="en-US" altLang="ja-JP" b="1" dirty="0">
                <a:solidFill>
                  <a:schemeClr val="bg1"/>
                </a:solidFill>
                <a:latin typeface="BIZ UDPゴシック" panose="020B0400000000000000" pitchFamily="50" charset="-128"/>
                <a:ea typeface="BIZ UDPゴシック" panose="020B0400000000000000" pitchFamily="50" charset="-128"/>
              </a:rPr>
              <a:t>ICT</a:t>
            </a:r>
            <a:r>
              <a:rPr lang="ja-JP" altLang="en-US" b="1" dirty="0">
                <a:solidFill>
                  <a:schemeClr val="bg1"/>
                </a:solidFill>
                <a:latin typeface="BIZ UDPゴシック" panose="020B0400000000000000" pitchFamily="50" charset="-128"/>
                <a:ea typeface="BIZ UDPゴシック" panose="020B0400000000000000" pitchFamily="50" charset="-128"/>
              </a:rPr>
              <a:t>）やデータ活用を</a:t>
            </a:r>
            <a:r>
              <a:rPr lang="ja-JP" altLang="en-US" b="1" dirty="0" smtClean="0">
                <a:solidFill>
                  <a:schemeClr val="bg1"/>
                </a:solidFill>
                <a:latin typeface="BIZ UDPゴシック" panose="020B0400000000000000" pitchFamily="50" charset="-128"/>
                <a:ea typeface="BIZ UDPゴシック" panose="020B0400000000000000" pitchFamily="50" charset="-128"/>
              </a:rPr>
              <a:t>通じた地域</a:t>
            </a:r>
            <a:r>
              <a:rPr lang="ja-JP" altLang="en-US" b="1" dirty="0">
                <a:solidFill>
                  <a:schemeClr val="bg1"/>
                </a:solidFill>
                <a:latin typeface="BIZ UDPゴシック" panose="020B0400000000000000" pitchFamily="50" charset="-128"/>
                <a:ea typeface="BIZ UDPゴシック" panose="020B0400000000000000" pitchFamily="50" charset="-128"/>
              </a:rPr>
              <a:t>課題解決に精通した専門家に「地域情報化アドバイザー</a:t>
            </a:r>
            <a:r>
              <a:rPr lang="ja-JP" altLang="en-US" b="1" dirty="0" smtClean="0">
                <a:solidFill>
                  <a:schemeClr val="bg1"/>
                </a:solidFill>
                <a:latin typeface="BIZ UDPゴシック" panose="020B0400000000000000" pitchFamily="50" charset="-128"/>
                <a:ea typeface="BIZ UDPゴシック" panose="020B0400000000000000" pitchFamily="50" charset="-128"/>
              </a:rPr>
              <a:t>」を派遣。現地派遣で最長３日。</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grpSp>
        <p:nvGrpSpPr>
          <p:cNvPr id="25" name="グループ化 24"/>
          <p:cNvGrpSpPr/>
          <p:nvPr/>
        </p:nvGrpSpPr>
        <p:grpSpPr>
          <a:xfrm>
            <a:off x="0" y="-25699"/>
            <a:ext cx="9906000" cy="461665"/>
            <a:chOff x="0" y="-25699"/>
            <a:chExt cx="9906000" cy="461665"/>
          </a:xfrm>
        </p:grpSpPr>
        <p:sp>
          <p:nvSpPr>
            <p:cNvPr id="26" name="正方形/長方形 25"/>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29"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21</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8" name="テキスト ボックス 27"/>
          <p:cNvSpPr txBox="1"/>
          <p:nvPr/>
        </p:nvSpPr>
        <p:spPr>
          <a:xfrm>
            <a:off x="7505700" y="4243422"/>
            <a:ext cx="2400301" cy="215444"/>
          </a:xfrm>
          <a:prstGeom prst="rect">
            <a:avLst/>
          </a:prstGeom>
          <a:noFill/>
        </p:spPr>
        <p:txBody>
          <a:bodyPr wrap="square" rtlCol="0">
            <a:spAutoFit/>
          </a:bodyPr>
          <a:lstStyle/>
          <a:p>
            <a:r>
              <a:rPr kumimoji="1" lang="ja-JP" altLang="en-US" sz="800" dirty="0" smtClean="0">
                <a:latin typeface="BIZ UDゴシック" panose="020B0400000000000000" pitchFamily="49" charset="-128"/>
                <a:ea typeface="BIZ UDゴシック" panose="020B0400000000000000" pitchFamily="49" charset="-128"/>
              </a:rPr>
              <a:t>出典：総務省</a:t>
            </a:r>
            <a:r>
              <a:rPr kumimoji="1" lang="en-US" altLang="ja-JP" sz="800" dirty="0" smtClean="0">
                <a:latin typeface="BIZ UDゴシック" panose="020B0400000000000000" pitchFamily="49" charset="-128"/>
                <a:ea typeface="BIZ UDゴシック" panose="020B0400000000000000" pitchFamily="49" charset="-128"/>
              </a:rPr>
              <a:t>HP</a:t>
            </a:r>
            <a:r>
              <a:rPr kumimoji="1" lang="ja-JP" altLang="en-US" sz="800" dirty="0" smtClean="0">
                <a:latin typeface="BIZ UDゴシック" panose="020B0400000000000000" pitchFamily="49" charset="-128"/>
                <a:ea typeface="BIZ UDゴシック" panose="020B0400000000000000" pitchFamily="49" charset="-128"/>
              </a:rPr>
              <a:t>をもとに府市町村局にて作成</a:t>
            </a:r>
            <a:endParaRPr kumimoji="1" lang="ja-JP" altLang="en-US" sz="800" dirty="0">
              <a:latin typeface="BIZ UDゴシック" panose="020B0400000000000000" pitchFamily="49" charset="-128"/>
              <a:ea typeface="BIZ UDゴシック" panose="020B0400000000000000" pitchFamily="49" charset="-128"/>
            </a:endParaRPr>
          </a:p>
        </p:txBody>
      </p:sp>
      <p:sp>
        <p:nvSpPr>
          <p:cNvPr id="42" name="テキスト ボックス 41"/>
          <p:cNvSpPr txBox="1"/>
          <p:nvPr/>
        </p:nvSpPr>
        <p:spPr>
          <a:xfrm>
            <a:off x="7376800" y="6483333"/>
            <a:ext cx="2400301" cy="215444"/>
          </a:xfrm>
          <a:prstGeom prst="rect">
            <a:avLst/>
          </a:prstGeom>
          <a:noFill/>
        </p:spPr>
        <p:txBody>
          <a:bodyPr wrap="square" rtlCol="0">
            <a:spAutoFit/>
          </a:bodyPr>
          <a:lstStyle/>
          <a:p>
            <a:r>
              <a:rPr kumimoji="1" lang="ja-JP" altLang="en-US" sz="800" dirty="0" smtClean="0">
                <a:latin typeface="BIZ UDゴシック" panose="020B0400000000000000" pitchFamily="49" charset="-128"/>
                <a:ea typeface="BIZ UDゴシック" panose="020B0400000000000000" pitchFamily="49" charset="-128"/>
              </a:rPr>
              <a:t>出典：総務省</a:t>
            </a:r>
            <a:r>
              <a:rPr kumimoji="1" lang="en-US" altLang="ja-JP" sz="800" dirty="0" smtClean="0">
                <a:latin typeface="BIZ UDゴシック" panose="020B0400000000000000" pitchFamily="49" charset="-128"/>
                <a:ea typeface="BIZ UDゴシック" panose="020B0400000000000000" pitchFamily="49" charset="-128"/>
              </a:rPr>
              <a:t>HP</a:t>
            </a:r>
            <a:r>
              <a:rPr kumimoji="1" lang="ja-JP" altLang="en-US" sz="800" dirty="0" smtClean="0">
                <a:latin typeface="BIZ UDゴシック" panose="020B0400000000000000" pitchFamily="49" charset="-128"/>
                <a:ea typeface="BIZ UDゴシック" panose="020B0400000000000000" pitchFamily="49" charset="-128"/>
              </a:rPr>
              <a:t>をもとに府市町村局にて作成</a:t>
            </a:r>
            <a:endParaRPr kumimoji="1" lang="ja-JP" altLang="en-US" sz="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96841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つの角を切り取った四角形 16"/>
          <p:cNvSpPr/>
          <p:nvPr/>
        </p:nvSpPr>
        <p:spPr>
          <a:xfrm>
            <a:off x="-1144" y="1221522"/>
            <a:ext cx="9904856" cy="749696"/>
          </a:xfrm>
          <a:prstGeom prst="snip1Rect">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smtClean="0">
                <a:solidFill>
                  <a:schemeClr val="bg1"/>
                </a:solidFill>
              </a:rPr>
              <a:t>【IT</a:t>
            </a:r>
            <a:r>
              <a:rPr kumimoji="1" lang="ja-JP" altLang="en-US" sz="2000" b="1" dirty="0" smtClean="0">
                <a:solidFill>
                  <a:schemeClr val="bg1"/>
                </a:solidFill>
              </a:rPr>
              <a:t>人材の確保</a:t>
            </a:r>
            <a:r>
              <a:rPr kumimoji="1" lang="en-US" altLang="ja-JP" sz="2000" b="1" dirty="0" smtClean="0">
                <a:solidFill>
                  <a:schemeClr val="bg1"/>
                </a:solidFill>
              </a:rPr>
              <a:t>】</a:t>
            </a:r>
            <a:r>
              <a:rPr kumimoji="1" lang="ja-JP" altLang="en-US" sz="2000" b="1" dirty="0" smtClean="0">
                <a:solidFill>
                  <a:schemeClr val="bg1"/>
                </a:solidFill>
              </a:rPr>
              <a:t>　国の制度（参考）</a:t>
            </a:r>
            <a:endParaRPr kumimoji="1" lang="ja-JP" altLang="en-US" sz="2000" b="1" dirty="0">
              <a:solidFill>
                <a:schemeClr val="bg1"/>
              </a:solidFill>
            </a:endParaRPr>
          </a:p>
        </p:txBody>
      </p:sp>
      <p:sp>
        <p:nvSpPr>
          <p:cNvPr id="15" name="テキスト ボックス 14"/>
          <p:cNvSpPr txBox="1"/>
          <p:nvPr/>
        </p:nvSpPr>
        <p:spPr>
          <a:xfrm>
            <a:off x="194932" y="584769"/>
            <a:ext cx="5009705"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■具体的な対応方策④　</a:t>
            </a:r>
            <a:r>
              <a:rPr kumimoji="1" lang="ja-JP" altLang="en-US" sz="2000" b="1" dirty="0" smtClean="0">
                <a:solidFill>
                  <a:schemeClr val="accent2"/>
                </a:solidFill>
                <a:latin typeface="BIZ UDPゴシック" panose="020B0400000000000000" pitchFamily="50" charset="-128"/>
                <a:ea typeface="BIZ UDPゴシック" panose="020B0400000000000000" pitchFamily="50" charset="-128"/>
              </a:rPr>
              <a:t>　</a:t>
            </a:r>
            <a:r>
              <a:rPr kumimoji="1" lang="en-US" altLang="ja-JP" sz="2000" b="1" dirty="0" smtClean="0">
                <a:solidFill>
                  <a:schemeClr val="accent1"/>
                </a:solidFill>
                <a:latin typeface="BIZ UDPゴシック" panose="020B0400000000000000" pitchFamily="50" charset="-128"/>
                <a:ea typeface="BIZ UDPゴシック" panose="020B0400000000000000" pitchFamily="50" charset="-128"/>
              </a:rPr>
              <a:t>IT</a:t>
            </a:r>
            <a:r>
              <a:rPr kumimoji="1" lang="ja-JP" altLang="en-US" sz="2000" b="1" dirty="0" smtClean="0">
                <a:solidFill>
                  <a:schemeClr val="accent1"/>
                </a:solidFill>
                <a:latin typeface="BIZ UDPゴシック" panose="020B0400000000000000" pitchFamily="50" charset="-128"/>
                <a:ea typeface="BIZ UDPゴシック" panose="020B0400000000000000" pitchFamily="50" charset="-128"/>
              </a:rPr>
              <a:t>人材の確保</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5" name="グループ化 4"/>
          <p:cNvGrpSpPr/>
          <p:nvPr/>
        </p:nvGrpSpPr>
        <p:grpSpPr>
          <a:xfrm>
            <a:off x="1" y="2236922"/>
            <a:ext cx="9906000" cy="2039004"/>
            <a:chOff x="1" y="2236922"/>
            <a:chExt cx="9906000" cy="2039004"/>
          </a:xfrm>
        </p:grpSpPr>
        <p:grpSp>
          <p:nvGrpSpPr>
            <p:cNvPr id="18" name="グループ化 17"/>
            <p:cNvGrpSpPr/>
            <p:nvPr/>
          </p:nvGrpSpPr>
          <p:grpSpPr>
            <a:xfrm>
              <a:off x="1" y="2236922"/>
              <a:ext cx="9906000" cy="2039004"/>
              <a:chOff x="0" y="986118"/>
              <a:chExt cx="12192001" cy="2039004"/>
            </a:xfrm>
          </p:grpSpPr>
          <p:sp>
            <p:nvSpPr>
              <p:cNvPr id="20" name="正方形/長方形 19"/>
              <p:cNvSpPr/>
              <p:nvPr/>
            </p:nvSpPr>
            <p:spPr>
              <a:xfrm>
                <a:off x="0" y="986118"/>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0" y="986118"/>
                <a:ext cx="4660170" cy="690282"/>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制度３：</a:t>
                </a:r>
                <a:r>
                  <a:rPr kumimoji="1" lang="zh-TW" altLang="en-US" dirty="0">
                    <a:latin typeface="BIZ UDPゴシック" panose="020B0400000000000000" pitchFamily="50" charset="-128"/>
                    <a:ea typeface="BIZ UDPゴシック" panose="020B0400000000000000" pitchFamily="50" charset="-128"/>
                  </a:rPr>
                  <a:t>地域活性化起業人</a:t>
                </a:r>
                <a:r>
                  <a:rPr kumimoji="1" lang="ja-JP" altLang="en-US" dirty="0" smtClean="0">
                    <a:latin typeface="BIZ UDPゴシック" panose="020B0400000000000000" pitchFamily="50" charset="-128"/>
                    <a:ea typeface="BIZ UDPゴシック" panose="020B0400000000000000" pitchFamily="50" charset="-128"/>
                  </a:rPr>
                  <a:t>（総務省）</a:t>
                </a:r>
                <a:endParaRPr kumimoji="1" lang="ja-JP" altLang="en-US"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1" y="1676400"/>
                <a:ext cx="12192000" cy="134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smtClean="0">
                  <a:latin typeface="BIZ UDPゴシック" panose="020B0400000000000000" pitchFamily="50" charset="-128"/>
                  <a:ea typeface="BIZ UDPゴシック" panose="020B0400000000000000" pitchFamily="50" charset="-128"/>
                </a:endParaRPr>
              </a:p>
            </p:txBody>
          </p:sp>
        </p:grpSp>
        <p:sp>
          <p:nvSpPr>
            <p:cNvPr id="3" name="角丸四角形 2"/>
            <p:cNvSpPr/>
            <p:nvPr/>
          </p:nvSpPr>
          <p:spPr>
            <a:xfrm>
              <a:off x="194932" y="3113059"/>
              <a:ext cx="1247502" cy="3992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概要</a:t>
              </a:r>
            </a:p>
          </p:txBody>
        </p:sp>
        <p:sp>
          <p:nvSpPr>
            <p:cNvPr id="31" name="角丸四角形 30"/>
            <p:cNvSpPr/>
            <p:nvPr/>
          </p:nvSpPr>
          <p:spPr>
            <a:xfrm>
              <a:off x="194932" y="3803341"/>
              <a:ext cx="1247502" cy="3992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補助</a:t>
              </a:r>
            </a:p>
          </p:txBody>
        </p:sp>
        <p:sp>
          <p:nvSpPr>
            <p:cNvPr id="4" name="テキスト ボックス 3"/>
            <p:cNvSpPr txBox="1"/>
            <p:nvPr/>
          </p:nvSpPr>
          <p:spPr>
            <a:xfrm>
              <a:off x="1534330" y="3017277"/>
              <a:ext cx="8086185" cy="646331"/>
            </a:xfrm>
            <a:prstGeom prst="rect">
              <a:avLst/>
            </a:prstGeom>
            <a:noFill/>
          </p:spPr>
          <p:txBody>
            <a:bodyPr wrap="square" rtlCol="0">
              <a:spAutoFit/>
            </a:bodyPr>
            <a:lstStyle/>
            <a:p>
              <a:r>
                <a:rPr kumimoji="1" lang="ja-JP" altLang="en-US" b="1" dirty="0" smtClean="0">
                  <a:solidFill>
                    <a:schemeClr val="bg1"/>
                  </a:solidFill>
                  <a:latin typeface="BIZ UDPゴシック" panose="020B0400000000000000" pitchFamily="50" charset="-128"/>
                  <a:ea typeface="BIZ UDPゴシック" panose="020B0400000000000000" pitchFamily="50" charset="-128"/>
                </a:rPr>
                <a:t>自治体が三大都市圏に所在する民間企業の人材を半年～３年間受入れ、専門的な知見から業務に従事してもらう。</a:t>
              </a:r>
              <a:r>
                <a:rPr kumimoji="1" lang="en-US" altLang="ja-JP" sz="1400"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sz="1400" b="1" dirty="0" smtClean="0">
                  <a:solidFill>
                    <a:schemeClr val="bg1"/>
                  </a:solidFill>
                  <a:latin typeface="BIZ UDPゴシック" panose="020B0400000000000000" pitchFamily="50" charset="-128"/>
                  <a:ea typeface="BIZ UDPゴシック" panose="020B0400000000000000" pitchFamily="50" charset="-128"/>
                </a:rPr>
                <a:t>３町村のうち、千早赤阪村のみ対象</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1534331" y="3814044"/>
              <a:ext cx="8086185" cy="369332"/>
            </a:xfrm>
            <a:prstGeom prst="rect">
              <a:avLst/>
            </a:prstGeom>
            <a:noFill/>
          </p:spPr>
          <p:txBody>
            <a:bodyPr wrap="square" rtlCol="0">
              <a:spAutoFit/>
            </a:bodyPr>
            <a:lstStyle/>
            <a:p>
              <a:r>
                <a:rPr kumimoji="1" lang="ja-JP" altLang="en-US" dirty="0" smtClean="0">
                  <a:solidFill>
                    <a:schemeClr val="bg1"/>
                  </a:solidFill>
                  <a:latin typeface="BIZ UDPゴシック" panose="020B0400000000000000" pitchFamily="50" charset="-128"/>
                  <a:ea typeface="BIZ UDPゴシック" panose="020B0400000000000000" pitchFamily="50" charset="-128"/>
                </a:rPr>
                <a:t>起業人</a:t>
              </a:r>
              <a:r>
                <a:rPr kumimoji="1" lang="ja-JP" altLang="en-US" dirty="0">
                  <a:solidFill>
                    <a:schemeClr val="bg1"/>
                  </a:solidFill>
                  <a:latin typeface="BIZ UDPゴシック" panose="020B0400000000000000" pitchFamily="50" charset="-128"/>
                  <a:ea typeface="BIZ UDPゴシック" panose="020B0400000000000000" pitchFamily="50" charset="-128"/>
                </a:rPr>
                <a:t>の受入に要する経費 上限額 年間５６０万円／</a:t>
              </a:r>
              <a:r>
                <a:rPr kumimoji="1" lang="ja-JP" altLang="en-US" dirty="0" smtClean="0">
                  <a:solidFill>
                    <a:schemeClr val="bg1"/>
                  </a:solidFill>
                  <a:latin typeface="BIZ UDPゴシック" panose="020B0400000000000000" pitchFamily="50" charset="-128"/>
                  <a:ea typeface="BIZ UDPゴシック" panose="020B0400000000000000" pitchFamily="50" charset="-128"/>
                </a:rPr>
                <a:t>人　等</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33" name="グループ化 32"/>
          <p:cNvGrpSpPr/>
          <p:nvPr/>
        </p:nvGrpSpPr>
        <p:grpSpPr>
          <a:xfrm>
            <a:off x="0" y="4427722"/>
            <a:ext cx="9906000" cy="2039004"/>
            <a:chOff x="1" y="2236922"/>
            <a:chExt cx="9906000" cy="2039004"/>
          </a:xfrm>
        </p:grpSpPr>
        <p:grpSp>
          <p:nvGrpSpPr>
            <p:cNvPr id="34" name="グループ化 33"/>
            <p:cNvGrpSpPr/>
            <p:nvPr/>
          </p:nvGrpSpPr>
          <p:grpSpPr>
            <a:xfrm>
              <a:off x="1" y="2236922"/>
              <a:ext cx="9906000" cy="2039004"/>
              <a:chOff x="0" y="986118"/>
              <a:chExt cx="12192001" cy="2039004"/>
            </a:xfrm>
          </p:grpSpPr>
          <p:sp>
            <p:nvSpPr>
              <p:cNvPr id="39" name="正方形/長方形 38"/>
              <p:cNvSpPr/>
              <p:nvPr/>
            </p:nvSpPr>
            <p:spPr>
              <a:xfrm>
                <a:off x="0" y="986118"/>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0" name="正方形/長方形 39"/>
              <p:cNvSpPr/>
              <p:nvPr/>
            </p:nvSpPr>
            <p:spPr>
              <a:xfrm>
                <a:off x="0" y="986118"/>
                <a:ext cx="5246655" cy="690282"/>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制度４：</a:t>
                </a:r>
                <a:r>
                  <a:rPr kumimoji="1" lang="zh-TW" altLang="en-US" dirty="0">
                    <a:latin typeface="BIZ UDPゴシック" panose="020B0400000000000000" pitchFamily="50" charset="-128"/>
                    <a:ea typeface="BIZ UDPゴシック" panose="020B0400000000000000" pitchFamily="50" charset="-128"/>
                  </a:rPr>
                  <a:t>地方創生人材支援制度</a:t>
                </a:r>
                <a:r>
                  <a:rPr kumimoji="1" lang="ja-JP" altLang="en-US" dirty="0" smtClean="0">
                    <a:latin typeface="BIZ UDPゴシック" panose="020B0400000000000000" pitchFamily="50" charset="-128"/>
                    <a:ea typeface="BIZ UDPゴシック" panose="020B0400000000000000" pitchFamily="50" charset="-128"/>
                  </a:rPr>
                  <a:t>（内閣府）</a:t>
                </a:r>
                <a:endParaRPr kumimoji="1" lang="ja-JP" altLang="en-US" dirty="0">
                  <a:latin typeface="BIZ UDPゴシック" panose="020B0400000000000000" pitchFamily="50" charset="-128"/>
                  <a:ea typeface="BIZ UDPゴシック" panose="020B0400000000000000" pitchFamily="50" charset="-128"/>
                </a:endParaRPr>
              </a:p>
            </p:txBody>
          </p:sp>
          <p:sp>
            <p:nvSpPr>
              <p:cNvPr id="41" name="正方形/長方形 40"/>
              <p:cNvSpPr/>
              <p:nvPr/>
            </p:nvSpPr>
            <p:spPr>
              <a:xfrm>
                <a:off x="1" y="1676400"/>
                <a:ext cx="12192000" cy="134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smtClean="0">
                  <a:latin typeface="BIZ UDPゴシック" panose="020B0400000000000000" pitchFamily="50" charset="-128"/>
                  <a:ea typeface="BIZ UDPゴシック" panose="020B0400000000000000" pitchFamily="50" charset="-128"/>
                </a:endParaRPr>
              </a:p>
            </p:txBody>
          </p:sp>
        </p:grpSp>
        <p:sp>
          <p:nvSpPr>
            <p:cNvPr id="35" name="角丸四角形 34"/>
            <p:cNvSpPr/>
            <p:nvPr/>
          </p:nvSpPr>
          <p:spPr>
            <a:xfrm>
              <a:off x="194932" y="3113059"/>
              <a:ext cx="1247502" cy="3992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概要</a:t>
              </a:r>
            </a:p>
          </p:txBody>
        </p:sp>
        <p:sp>
          <p:nvSpPr>
            <p:cNvPr id="36" name="角丸四角形 35"/>
            <p:cNvSpPr/>
            <p:nvPr/>
          </p:nvSpPr>
          <p:spPr>
            <a:xfrm>
              <a:off x="194932" y="3803341"/>
              <a:ext cx="1247502" cy="39924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補助</a:t>
              </a:r>
            </a:p>
          </p:txBody>
        </p:sp>
        <p:sp>
          <p:nvSpPr>
            <p:cNvPr id="37" name="テキスト ボックス 36"/>
            <p:cNvSpPr txBox="1"/>
            <p:nvPr/>
          </p:nvSpPr>
          <p:spPr>
            <a:xfrm>
              <a:off x="1534332" y="3054554"/>
              <a:ext cx="8086185" cy="369332"/>
            </a:xfrm>
            <a:prstGeom prst="rect">
              <a:avLst/>
            </a:prstGeom>
            <a:noFill/>
          </p:spPr>
          <p:txBody>
            <a:bodyPr wrap="square" rtlCol="0">
              <a:spAutoFit/>
            </a:bodyPr>
            <a:lstStyle/>
            <a:p>
              <a:endParaRPr kumimoji="1" lang="ja-JP" altLang="en-US" b="1" dirty="0">
                <a:solidFill>
                  <a:schemeClr val="bg1"/>
                </a:solidFill>
              </a:endParaRPr>
            </a:p>
          </p:txBody>
        </p:sp>
        <p:sp>
          <p:nvSpPr>
            <p:cNvPr id="38" name="テキスト ボックス 37"/>
            <p:cNvSpPr txBox="1"/>
            <p:nvPr/>
          </p:nvSpPr>
          <p:spPr>
            <a:xfrm>
              <a:off x="1534331" y="3826923"/>
              <a:ext cx="8086185" cy="369332"/>
            </a:xfrm>
            <a:prstGeom prst="rect">
              <a:avLst/>
            </a:prstGeom>
            <a:noFill/>
          </p:spPr>
          <p:txBody>
            <a:bodyPr wrap="square" rtlCol="0">
              <a:spAutoFit/>
            </a:bodyPr>
            <a:lstStyle/>
            <a:p>
              <a:r>
                <a:rPr kumimoji="1" lang="ja-JP" altLang="en-US" dirty="0" smtClean="0">
                  <a:solidFill>
                    <a:schemeClr val="bg1"/>
                  </a:solidFill>
                  <a:latin typeface="BIZ UDPゴシック" panose="020B0400000000000000" pitchFamily="50" charset="-128"/>
                  <a:ea typeface="BIZ UDPゴシック" panose="020B0400000000000000" pitchFamily="50" charset="-128"/>
                </a:rPr>
                <a:t>派遣元企業と市町村との間で決定</a:t>
              </a:r>
              <a:r>
                <a:rPr kumimoji="1" lang="ja-JP" altLang="en-US" sz="1600" dirty="0" smtClean="0">
                  <a:solidFill>
                    <a:schemeClr val="bg1"/>
                  </a:solidFill>
                  <a:latin typeface="BIZ UDPゴシック" panose="020B0400000000000000" pitchFamily="50" charset="-128"/>
                  <a:ea typeface="BIZ UDPゴシック" panose="020B0400000000000000" pitchFamily="50" charset="-128"/>
                </a:rPr>
                <a:t>（地域活性化企業人との併用も可）</a:t>
              </a:r>
              <a:endParaRPr kumimoji="1" lang="ja-JP" altLang="en-US" sz="1600" dirty="0">
                <a:solidFill>
                  <a:schemeClr val="bg1"/>
                </a:solidFill>
                <a:latin typeface="BIZ UDPゴシック" panose="020B0400000000000000" pitchFamily="50" charset="-128"/>
                <a:ea typeface="BIZ UDPゴシック" panose="020B0400000000000000" pitchFamily="50" charset="-128"/>
              </a:endParaRPr>
            </a:p>
          </p:txBody>
        </p:sp>
      </p:grpSp>
      <p:sp>
        <p:nvSpPr>
          <p:cNvPr id="8" name="正方形/長方形 7"/>
          <p:cNvSpPr/>
          <p:nvPr/>
        </p:nvSpPr>
        <p:spPr>
          <a:xfrm>
            <a:off x="1534330" y="5195854"/>
            <a:ext cx="7957394" cy="646331"/>
          </a:xfrm>
          <a:prstGeom prst="rect">
            <a:avLst/>
          </a:prstGeom>
        </p:spPr>
        <p:txBody>
          <a:bodyPr wrap="square">
            <a:spAutoFit/>
          </a:bodyPr>
          <a:lstStyle/>
          <a:p>
            <a:r>
              <a:rPr lang="ja-JP" altLang="en-US" b="1" dirty="0" smtClean="0">
                <a:solidFill>
                  <a:schemeClr val="bg1"/>
                </a:solidFill>
                <a:latin typeface="BIZ UDPゴシック" panose="020B0400000000000000" pitchFamily="50" charset="-128"/>
                <a:ea typeface="BIZ UDPゴシック" panose="020B0400000000000000" pitchFamily="50" charset="-128"/>
              </a:rPr>
              <a:t>市町村からの希望に基づき、地方創生に積極的に取り組む市町村に対して、専門人材を派遣する。</a:t>
            </a:r>
            <a:r>
              <a:rPr lang="en-US" altLang="ja-JP" sz="1400" b="1" dirty="0" smtClean="0">
                <a:solidFill>
                  <a:schemeClr val="bg1"/>
                </a:solidFill>
                <a:latin typeface="BIZ UDPゴシック" panose="020B0400000000000000" pitchFamily="50" charset="-128"/>
                <a:ea typeface="BIZ UDPゴシック" panose="020B0400000000000000" pitchFamily="50" charset="-128"/>
              </a:rPr>
              <a:t>※</a:t>
            </a:r>
            <a:r>
              <a:rPr lang="ja-JP" altLang="en-US" sz="1400" b="1" dirty="0" smtClean="0">
                <a:solidFill>
                  <a:schemeClr val="bg1"/>
                </a:solidFill>
                <a:latin typeface="BIZ UDPゴシック" panose="020B0400000000000000" pitchFamily="50" charset="-128"/>
                <a:ea typeface="BIZ UDPゴシック" panose="020B0400000000000000" pitchFamily="50" charset="-128"/>
              </a:rPr>
              <a:t>１～２年間</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grpSp>
        <p:nvGrpSpPr>
          <p:cNvPr id="25" name="グループ化 24"/>
          <p:cNvGrpSpPr/>
          <p:nvPr/>
        </p:nvGrpSpPr>
        <p:grpSpPr>
          <a:xfrm>
            <a:off x="0" y="-25699"/>
            <a:ext cx="9906000" cy="461665"/>
            <a:chOff x="0" y="-25699"/>
            <a:chExt cx="9906000" cy="461665"/>
          </a:xfrm>
        </p:grpSpPr>
        <p:sp>
          <p:nvSpPr>
            <p:cNvPr id="26" name="正方形/長方形 25"/>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29"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22</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42" name="テキスト ボックス 41"/>
          <p:cNvSpPr txBox="1"/>
          <p:nvPr/>
        </p:nvSpPr>
        <p:spPr>
          <a:xfrm>
            <a:off x="7661655" y="4255973"/>
            <a:ext cx="2400301" cy="215444"/>
          </a:xfrm>
          <a:prstGeom prst="rect">
            <a:avLst/>
          </a:prstGeom>
          <a:noFill/>
        </p:spPr>
        <p:txBody>
          <a:bodyPr wrap="square" rtlCol="0">
            <a:spAutoFit/>
          </a:bodyPr>
          <a:lstStyle/>
          <a:p>
            <a:r>
              <a:rPr kumimoji="1" lang="ja-JP" altLang="en-US" sz="800" dirty="0" smtClean="0">
                <a:latin typeface="BIZ UDゴシック" panose="020B0400000000000000" pitchFamily="49" charset="-128"/>
                <a:ea typeface="BIZ UDゴシック" panose="020B0400000000000000" pitchFamily="49" charset="-128"/>
              </a:rPr>
              <a:t>出典：総務省</a:t>
            </a:r>
            <a:r>
              <a:rPr kumimoji="1" lang="en-US" altLang="ja-JP" sz="800" dirty="0" smtClean="0">
                <a:latin typeface="BIZ UDゴシック" panose="020B0400000000000000" pitchFamily="49" charset="-128"/>
                <a:ea typeface="BIZ UDゴシック" panose="020B0400000000000000" pitchFamily="49" charset="-128"/>
              </a:rPr>
              <a:t>HP</a:t>
            </a:r>
            <a:r>
              <a:rPr kumimoji="1" lang="ja-JP" altLang="en-US" sz="800" dirty="0" smtClean="0">
                <a:latin typeface="BIZ UDゴシック" panose="020B0400000000000000" pitchFamily="49" charset="-128"/>
                <a:ea typeface="BIZ UDゴシック" panose="020B0400000000000000" pitchFamily="49" charset="-128"/>
              </a:rPr>
              <a:t>をもとに府市町村局にて作成</a:t>
            </a:r>
            <a:endParaRPr kumimoji="1" lang="ja-JP" altLang="en-US" sz="800" dirty="0">
              <a:latin typeface="BIZ UDゴシック" panose="020B0400000000000000" pitchFamily="49" charset="-128"/>
              <a:ea typeface="BIZ UDゴシック" panose="020B0400000000000000" pitchFamily="49" charset="-128"/>
            </a:endParaRPr>
          </a:p>
        </p:txBody>
      </p:sp>
      <p:sp>
        <p:nvSpPr>
          <p:cNvPr id="43" name="テキスト ボックス 42"/>
          <p:cNvSpPr txBox="1"/>
          <p:nvPr/>
        </p:nvSpPr>
        <p:spPr>
          <a:xfrm>
            <a:off x="7236394" y="6516986"/>
            <a:ext cx="2400301" cy="215444"/>
          </a:xfrm>
          <a:prstGeom prst="rect">
            <a:avLst/>
          </a:prstGeom>
          <a:noFill/>
        </p:spPr>
        <p:txBody>
          <a:bodyPr wrap="square" rtlCol="0">
            <a:spAutoFit/>
          </a:bodyPr>
          <a:lstStyle/>
          <a:p>
            <a:r>
              <a:rPr kumimoji="1" lang="ja-JP" altLang="en-US" sz="800" dirty="0" smtClean="0">
                <a:latin typeface="BIZ UDゴシック" panose="020B0400000000000000" pitchFamily="49" charset="-128"/>
                <a:ea typeface="BIZ UDゴシック" panose="020B0400000000000000" pitchFamily="49" charset="-128"/>
              </a:rPr>
              <a:t>出典：総務省</a:t>
            </a:r>
            <a:r>
              <a:rPr kumimoji="1" lang="en-US" altLang="ja-JP" sz="800" dirty="0" smtClean="0">
                <a:latin typeface="BIZ UDゴシック" panose="020B0400000000000000" pitchFamily="49" charset="-128"/>
                <a:ea typeface="BIZ UDゴシック" panose="020B0400000000000000" pitchFamily="49" charset="-128"/>
              </a:rPr>
              <a:t>HP</a:t>
            </a:r>
            <a:r>
              <a:rPr kumimoji="1" lang="ja-JP" altLang="en-US" sz="800" dirty="0" smtClean="0">
                <a:latin typeface="BIZ UDゴシック" panose="020B0400000000000000" pitchFamily="49" charset="-128"/>
                <a:ea typeface="BIZ UDゴシック" panose="020B0400000000000000" pitchFamily="49" charset="-128"/>
              </a:rPr>
              <a:t>をもとに府市町村局にて作成</a:t>
            </a:r>
            <a:endParaRPr kumimoji="1" lang="ja-JP" altLang="en-US" sz="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18336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700"/>
            <a:ext cx="9906000" cy="669187"/>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4" name="テキスト ボックス 3"/>
          <p:cNvSpPr txBox="1"/>
          <p:nvPr/>
        </p:nvSpPr>
        <p:spPr>
          <a:xfrm>
            <a:off x="0" y="850588"/>
            <a:ext cx="8815909" cy="387286"/>
          </a:xfrm>
          <a:prstGeom prst="rect">
            <a:avLst/>
          </a:prstGeom>
          <a:noFill/>
        </p:spPr>
        <p:txBody>
          <a:bodyPr wrap="square" rtlCol="0">
            <a:spAutoFit/>
          </a:bodyPr>
          <a:lstStyle/>
          <a:p>
            <a:pPr>
              <a:lnSpc>
                <a:spcPts val="2275"/>
              </a:lnSpc>
            </a:pPr>
            <a:r>
              <a:rPr lang="ja-JP" altLang="en-US" sz="1625" dirty="0">
                <a:latin typeface="BIZ UDPゴシック" panose="020B0400000000000000" pitchFamily="50" charset="-128"/>
                <a:ea typeface="BIZ UDPゴシック" panose="020B0400000000000000" pitchFamily="50" charset="-128"/>
                <a:cs typeface="Times New Roman" panose="02020603050405020304" pitchFamily="18" charset="0"/>
              </a:rPr>
              <a:t>〇対策事例①：善通寺市、琴平町、多度津町による学校給食センターの共同整備（香川県</a:t>
            </a:r>
            <a:r>
              <a:rPr lang="en-US" altLang="ja-JP" sz="1625"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en-US" sz="1625"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167071" y="1444973"/>
            <a:ext cx="5727313" cy="1780680"/>
          </a:xfrm>
          <a:prstGeom prst="rect">
            <a:avLst/>
          </a:prstGeom>
          <a:solidFill>
            <a:schemeClr val="bg1">
              <a:lumMod val="95000"/>
            </a:schemeClr>
          </a:solidFill>
          <a:ln w="9525">
            <a:solidFill>
              <a:schemeClr val="tx1"/>
            </a:solidFill>
            <a:prstDash val="sysDot"/>
          </a:ln>
        </p:spPr>
        <p:txBody>
          <a:bodyPr wrap="square" rtlCol="0">
            <a:spAutoFit/>
          </a:bodyPr>
          <a:lstStyle/>
          <a:p>
            <a:pPr>
              <a:lnSpc>
                <a:spcPct val="150000"/>
              </a:lnSpc>
            </a:pPr>
            <a:r>
              <a:rPr lang="ja-JP" altLang="en-US" sz="1300" b="1" u="sng" dirty="0">
                <a:latin typeface="BIZ UDPゴシック" panose="020B0400000000000000" pitchFamily="50" charset="-128"/>
                <a:ea typeface="BIZ UDPゴシック" panose="020B0400000000000000" pitchFamily="50" charset="-128"/>
              </a:rPr>
              <a:t>１</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共同整備に至った経緯及び課題</a:t>
            </a:r>
            <a:endParaRPr lang="en-US" altLang="ja-JP" sz="1300" b="1" u="sng"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50000"/>
              </a:lnSpc>
            </a:pPr>
            <a:r>
              <a:rPr kumimoji="1"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善通寺市、琴平町、多度津町は、それぞれ竣工後</a:t>
            </a:r>
            <a:r>
              <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年以上経過し、老朽化による多額の修繕費用が毎年発生していた。また、</a:t>
            </a:r>
            <a:r>
              <a:rPr lang="ja-JP" altLang="en-US" sz="1300"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食の安全性の向上</a:t>
            </a:r>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、少子化等に伴う児童数の減少など、</a:t>
            </a:r>
            <a:r>
              <a:rPr lang="ja-JP" altLang="en-US" sz="1300"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社会情勢変化への対応</a:t>
            </a:r>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も急務であったことから、財政負担の縮減及びスケールメリットによる効率化の観点から共通の課題があった</a:t>
            </a:r>
            <a:r>
              <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市</a:t>
            </a:r>
            <a:r>
              <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町共同で整備することとした。</a:t>
            </a:r>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テキスト ボックス 10"/>
          <p:cNvSpPr txBox="1"/>
          <p:nvPr/>
        </p:nvSpPr>
        <p:spPr>
          <a:xfrm>
            <a:off x="6217062" y="3432753"/>
            <a:ext cx="3500252" cy="2568011"/>
          </a:xfrm>
          <a:prstGeom prst="rect">
            <a:avLst/>
          </a:prstGeom>
          <a:solidFill>
            <a:schemeClr val="accent5">
              <a:lumMod val="20000"/>
              <a:lumOff val="80000"/>
            </a:schemeClr>
          </a:solidFill>
          <a:ln>
            <a:solidFill>
              <a:schemeClr val="tx1"/>
            </a:solidFill>
          </a:ln>
        </p:spPr>
        <p:txBody>
          <a:bodyPr wrap="square" rtlCol="0">
            <a:spAutoFit/>
          </a:bodyPr>
          <a:lstStyle/>
          <a:p>
            <a:pPr>
              <a:lnSpc>
                <a:spcPct val="150000"/>
              </a:lnSpc>
            </a:pPr>
            <a:r>
              <a:rPr lang="en-US" altLang="ja-JP" sz="975"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975" b="1" dirty="0">
                <a:latin typeface="BIZ UDPゴシック" panose="020B0400000000000000" pitchFamily="50" charset="-128"/>
                <a:ea typeface="BIZ UDPゴシック" panose="020B0400000000000000" pitchFamily="50" charset="-128"/>
                <a:cs typeface="Times New Roman" panose="02020603050405020304" pitchFamily="18" charset="0"/>
              </a:rPr>
              <a:t>施設情報</a:t>
            </a:r>
            <a:r>
              <a:rPr lang="en-US" altLang="ja-JP" sz="975" b="1" dirty="0">
                <a:latin typeface="BIZ UDPゴシック" panose="020B0400000000000000" pitchFamily="50" charset="-128"/>
                <a:ea typeface="BIZ UDPゴシック" panose="020B0400000000000000" pitchFamily="50" charset="-128"/>
                <a:cs typeface="Times New Roman" panose="02020603050405020304" pitchFamily="18" charset="0"/>
              </a:rPr>
              <a:t>】</a:t>
            </a:r>
          </a:p>
          <a:p>
            <a:pPr>
              <a:lnSpc>
                <a:spcPct val="150000"/>
              </a:lnSpc>
            </a:pPr>
            <a:r>
              <a:rPr lang="ja-JP" altLang="en-US" sz="975" dirty="0">
                <a:latin typeface="BIZ UDPゴシック" panose="020B0400000000000000" pitchFamily="50" charset="-128"/>
                <a:ea typeface="BIZ UDPゴシック" panose="020B0400000000000000" pitchFamily="50" charset="-128"/>
              </a:rPr>
              <a:t> </a:t>
            </a:r>
            <a:r>
              <a:rPr lang="ja-JP" altLang="en-US" sz="975" b="1" dirty="0">
                <a:latin typeface="BIZ UDPゴシック" panose="020B0400000000000000" pitchFamily="50" charset="-128"/>
                <a:ea typeface="BIZ UDPゴシック" panose="020B0400000000000000" pitchFamily="50" charset="-128"/>
              </a:rPr>
              <a:t>名称</a:t>
            </a:r>
            <a:r>
              <a:rPr lang="ja-JP" altLang="en-US" sz="975" dirty="0">
                <a:latin typeface="BIZ UDPゴシック" panose="020B0400000000000000" pitchFamily="50" charset="-128"/>
                <a:ea typeface="BIZ UDPゴシック" panose="020B0400000000000000" pitchFamily="50" charset="-128"/>
              </a:rPr>
              <a:t>：善通寺市・琴平町・多度津町学校給食センター</a:t>
            </a:r>
            <a:endParaRPr lang="en-US" altLang="ja-JP" sz="975" b="1"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50000"/>
              </a:lnSpc>
            </a:pPr>
            <a:r>
              <a:rPr kumimoji="1" lang="ja-JP" altLang="en-US" sz="975" dirty="0">
                <a:latin typeface="BIZ UDPゴシック" panose="020B0400000000000000" pitchFamily="50" charset="-128"/>
                <a:ea typeface="BIZ UDPゴシック" panose="020B0400000000000000" pitchFamily="50" charset="-128"/>
              </a:rPr>
              <a:t> </a:t>
            </a:r>
            <a:r>
              <a:rPr kumimoji="1" lang="ja-JP" altLang="en-US" sz="975" b="1" dirty="0">
                <a:latin typeface="BIZ UDPゴシック" panose="020B0400000000000000" pitchFamily="50" charset="-128"/>
                <a:ea typeface="BIZ UDPゴシック" panose="020B0400000000000000" pitchFamily="50" charset="-128"/>
              </a:rPr>
              <a:t>延床面積</a:t>
            </a:r>
            <a:r>
              <a:rPr kumimoji="1" lang="ja-JP" altLang="en-US" sz="975" dirty="0">
                <a:latin typeface="BIZ UDPゴシック" panose="020B0400000000000000" pitchFamily="50" charset="-128"/>
                <a:ea typeface="BIZ UDPゴシック" panose="020B0400000000000000" pitchFamily="50" charset="-128"/>
              </a:rPr>
              <a:t>：</a:t>
            </a:r>
            <a:r>
              <a:rPr kumimoji="1" lang="en-US" altLang="ja-JP" sz="975" dirty="0">
                <a:latin typeface="BIZ UDPゴシック" panose="020B0400000000000000" pitchFamily="50" charset="-128"/>
                <a:ea typeface="BIZ UDPゴシック" panose="020B0400000000000000" pitchFamily="50" charset="-128"/>
              </a:rPr>
              <a:t>3,394.30</a:t>
            </a:r>
            <a:r>
              <a:rPr kumimoji="1" lang="ja-JP" altLang="en-US" sz="975" dirty="0">
                <a:latin typeface="BIZ UDPゴシック" panose="020B0400000000000000" pitchFamily="50" charset="-128"/>
                <a:ea typeface="BIZ UDPゴシック" panose="020B0400000000000000" pitchFamily="50" charset="-128"/>
              </a:rPr>
              <a:t>㎡</a:t>
            </a:r>
            <a:endParaRPr kumimoji="1" lang="en-US" altLang="ja-JP" sz="975" dirty="0">
              <a:latin typeface="BIZ UDPゴシック" panose="020B0400000000000000" pitchFamily="50" charset="-128"/>
              <a:ea typeface="BIZ UDPゴシック" panose="020B0400000000000000" pitchFamily="50" charset="-128"/>
            </a:endParaRPr>
          </a:p>
          <a:p>
            <a:pPr>
              <a:lnSpc>
                <a:spcPct val="150000"/>
              </a:lnSpc>
            </a:pPr>
            <a:r>
              <a:rPr lang="ja-JP" altLang="en-US" sz="975" dirty="0">
                <a:latin typeface="BIZ UDPゴシック" panose="020B0400000000000000" pitchFamily="50" charset="-128"/>
                <a:ea typeface="BIZ UDPゴシック" panose="020B0400000000000000" pitchFamily="50" charset="-128"/>
              </a:rPr>
              <a:t> </a:t>
            </a:r>
            <a:r>
              <a:rPr lang="ja-JP" altLang="en-US" sz="975" b="1" dirty="0">
                <a:latin typeface="BIZ UDPゴシック" panose="020B0400000000000000" pitchFamily="50" charset="-128"/>
                <a:ea typeface="BIZ UDPゴシック" panose="020B0400000000000000" pitchFamily="50" charset="-128"/>
              </a:rPr>
              <a:t>調理能力</a:t>
            </a:r>
            <a:r>
              <a:rPr lang="ja-JP" altLang="en-US" sz="975" dirty="0">
                <a:latin typeface="BIZ UDPゴシック" panose="020B0400000000000000" pitchFamily="50" charset="-128"/>
                <a:ea typeface="BIZ UDPゴシック" panose="020B0400000000000000" pitchFamily="50" charset="-128"/>
              </a:rPr>
              <a:t>：</a:t>
            </a:r>
            <a:r>
              <a:rPr lang="en-US" altLang="ja-JP" sz="975" dirty="0">
                <a:latin typeface="BIZ UDPゴシック" panose="020B0400000000000000" pitchFamily="50" charset="-128"/>
                <a:ea typeface="BIZ UDPゴシック" panose="020B0400000000000000" pitchFamily="50" charset="-128"/>
              </a:rPr>
              <a:t>6,500</a:t>
            </a:r>
            <a:r>
              <a:rPr lang="ja-JP" altLang="en-US" sz="975" dirty="0">
                <a:latin typeface="BIZ UDPゴシック" panose="020B0400000000000000" pitchFamily="50" charset="-128"/>
                <a:ea typeface="BIZ UDPゴシック" panose="020B0400000000000000" pitchFamily="50" charset="-128"/>
              </a:rPr>
              <a:t>食</a:t>
            </a:r>
            <a:r>
              <a:rPr lang="en-US" altLang="ja-JP" sz="975" dirty="0">
                <a:latin typeface="BIZ UDPゴシック" panose="020B0400000000000000" pitchFamily="50" charset="-128"/>
                <a:ea typeface="BIZ UDPゴシック" panose="020B0400000000000000" pitchFamily="50" charset="-128"/>
              </a:rPr>
              <a:t>/</a:t>
            </a:r>
            <a:r>
              <a:rPr lang="ja-JP" altLang="en-US" sz="975" dirty="0">
                <a:latin typeface="BIZ UDPゴシック" panose="020B0400000000000000" pitchFamily="50" charset="-128"/>
                <a:ea typeface="BIZ UDPゴシック" panose="020B0400000000000000" pitchFamily="50" charset="-128"/>
              </a:rPr>
              <a:t>日</a:t>
            </a:r>
            <a:r>
              <a:rPr kumimoji="1" lang="ja-JP" altLang="en-US" sz="975" dirty="0">
                <a:latin typeface="BIZ UDPゴシック" panose="020B0400000000000000" pitchFamily="50" charset="-128"/>
                <a:ea typeface="BIZ UDPゴシック" panose="020B0400000000000000" pitchFamily="50" charset="-128"/>
              </a:rPr>
              <a:t> </a:t>
            </a:r>
            <a:r>
              <a:rPr kumimoji="1" lang="en-US" altLang="ja-JP" sz="975" dirty="0">
                <a:latin typeface="BIZ UDPゴシック" panose="020B0400000000000000" pitchFamily="50" charset="-128"/>
                <a:ea typeface="BIZ UDPゴシック" panose="020B0400000000000000" pitchFamily="50" charset="-128"/>
              </a:rPr>
              <a:t>(</a:t>
            </a:r>
            <a:r>
              <a:rPr kumimoji="1" lang="ja-JP" altLang="en-US" sz="975" dirty="0">
                <a:latin typeface="BIZ UDPゴシック" panose="020B0400000000000000" pitchFamily="50" charset="-128"/>
                <a:ea typeface="BIZ UDPゴシック" panose="020B0400000000000000" pitchFamily="50" charset="-128"/>
              </a:rPr>
              <a:t>うちアレルギー</a:t>
            </a:r>
            <a:r>
              <a:rPr kumimoji="1" lang="en-US" altLang="ja-JP" sz="975" dirty="0">
                <a:latin typeface="BIZ UDPゴシック" panose="020B0400000000000000" pitchFamily="50" charset="-128"/>
                <a:ea typeface="BIZ UDPゴシック" panose="020B0400000000000000" pitchFamily="50" charset="-128"/>
              </a:rPr>
              <a:t>65</a:t>
            </a:r>
            <a:r>
              <a:rPr kumimoji="1" lang="ja-JP" altLang="en-US" sz="975" dirty="0">
                <a:latin typeface="BIZ UDPゴシック" panose="020B0400000000000000" pitchFamily="50" charset="-128"/>
                <a:ea typeface="BIZ UDPゴシック" panose="020B0400000000000000" pitchFamily="50" charset="-128"/>
              </a:rPr>
              <a:t>食</a:t>
            </a:r>
            <a:r>
              <a:rPr kumimoji="1" lang="en-US" altLang="ja-JP" sz="975" dirty="0">
                <a:latin typeface="BIZ UDPゴシック" panose="020B0400000000000000" pitchFamily="50" charset="-128"/>
                <a:ea typeface="BIZ UDPゴシック" panose="020B0400000000000000" pitchFamily="50" charset="-128"/>
              </a:rPr>
              <a:t>/</a:t>
            </a:r>
            <a:r>
              <a:rPr kumimoji="1" lang="ja-JP" altLang="en-US" sz="975" dirty="0">
                <a:latin typeface="BIZ UDPゴシック" panose="020B0400000000000000" pitchFamily="50" charset="-128"/>
                <a:ea typeface="BIZ UDPゴシック" panose="020B0400000000000000" pitchFamily="50" charset="-128"/>
              </a:rPr>
              <a:t>日</a:t>
            </a:r>
            <a:r>
              <a:rPr kumimoji="1" lang="en-US" altLang="ja-JP" sz="975" dirty="0">
                <a:latin typeface="BIZ UDPゴシック" panose="020B0400000000000000" pitchFamily="50" charset="-128"/>
                <a:ea typeface="BIZ UDPゴシック" panose="020B0400000000000000" pitchFamily="50" charset="-128"/>
              </a:rPr>
              <a:t>)</a:t>
            </a:r>
          </a:p>
          <a:p>
            <a:pPr>
              <a:lnSpc>
                <a:spcPct val="150000"/>
              </a:lnSpc>
            </a:pPr>
            <a:r>
              <a:rPr lang="ja-JP" altLang="en-US" sz="975" dirty="0">
                <a:latin typeface="BIZ UDPゴシック" panose="020B0400000000000000" pitchFamily="50" charset="-128"/>
                <a:ea typeface="BIZ UDPゴシック" panose="020B0400000000000000" pitchFamily="50" charset="-128"/>
              </a:rPr>
              <a:t> </a:t>
            </a:r>
            <a:r>
              <a:rPr lang="ja-JP" altLang="en-US" sz="975" b="1" dirty="0">
                <a:latin typeface="BIZ UDPゴシック" panose="020B0400000000000000" pitchFamily="50" charset="-128"/>
                <a:ea typeface="BIZ UDPゴシック" panose="020B0400000000000000" pitchFamily="50" charset="-128"/>
              </a:rPr>
              <a:t>配送対象校</a:t>
            </a:r>
            <a:r>
              <a:rPr lang="ja-JP" altLang="en-US" sz="975" dirty="0">
                <a:latin typeface="BIZ UDPゴシック" panose="020B0400000000000000" pitchFamily="50" charset="-128"/>
                <a:ea typeface="BIZ UDPゴシック" panose="020B0400000000000000" pitchFamily="50" charset="-128"/>
              </a:rPr>
              <a:t>：</a:t>
            </a:r>
            <a:r>
              <a:rPr kumimoji="1" lang="ja-JP" altLang="en-US" sz="975" dirty="0">
                <a:latin typeface="BIZ UDPゴシック" panose="020B0400000000000000" pitchFamily="50" charset="-128"/>
                <a:ea typeface="BIZ UDPゴシック" panose="020B0400000000000000" pitchFamily="50" charset="-128"/>
              </a:rPr>
              <a:t>幼稚園</a:t>
            </a:r>
            <a:r>
              <a:rPr kumimoji="1" lang="en-US" altLang="ja-JP" sz="975" dirty="0">
                <a:latin typeface="BIZ UDPゴシック" panose="020B0400000000000000" pitchFamily="50" charset="-128"/>
                <a:ea typeface="BIZ UDPゴシック" panose="020B0400000000000000" pitchFamily="50" charset="-128"/>
              </a:rPr>
              <a:t>11</a:t>
            </a:r>
            <a:r>
              <a:rPr kumimoji="1" lang="ja-JP" altLang="en-US" sz="975" dirty="0">
                <a:latin typeface="BIZ UDPゴシック" panose="020B0400000000000000" pitchFamily="50" charset="-128"/>
                <a:ea typeface="BIZ UDPゴシック" panose="020B0400000000000000" pitchFamily="50" charset="-128"/>
              </a:rPr>
              <a:t>園</a:t>
            </a:r>
            <a:r>
              <a:rPr lang="ja-JP" altLang="en-US" sz="975" dirty="0">
                <a:latin typeface="BIZ UDPゴシック" panose="020B0400000000000000" pitchFamily="50" charset="-128"/>
                <a:ea typeface="BIZ UDPゴシック" panose="020B0400000000000000" pitchFamily="50" charset="-128"/>
              </a:rPr>
              <a:t> 、小学校</a:t>
            </a:r>
            <a:r>
              <a:rPr lang="en-US" altLang="ja-JP" sz="975" dirty="0">
                <a:latin typeface="BIZ UDPゴシック" panose="020B0400000000000000" pitchFamily="50" charset="-128"/>
                <a:ea typeface="BIZ UDPゴシック" panose="020B0400000000000000" pitchFamily="50" charset="-128"/>
              </a:rPr>
              <a:t>15</a:t>
            </a:r>
            <a:r>
              <a:rPr lang="ja-JP" altLang="en-US" sz="975" dirty="0">
                <a:latin typeface="BIZ UDPゴシック" panose="020B0400000000000000" pitchFamily="50" charset="-128"/>
                <a:ea typeface="BIZ UDPゴシック" panose="020B0400000000000000" pitchFamily="50" charset="-128"/>
              </a:rPr>
              <a:t>校、</a:t>
            </a:r>
            <a:r>
              <a:rPr kumimoji="1" lang="ja-JP" altLang="en-US" sz="975" dirty="0">
                <a:latin typeface="BIZ UDPゴシック" panose="020B0400000000000000" pitchFamily="50" charset="-128"/>
                <a:ea typeface="BIZ UDPゴシック" panose="020B0400000000000000" pitchFamily="50" charset="-128"/>
              </a:rPr>
              <a:t>中学校４</a:t>
            </a:r>
            <a:r>
              <a:rPr lang="ja-JP" altLang="en-US" sz="975" dirty="0">
                <a:latin typeface="BIZ UDPゴシック" panose="020B0400000000000000" pitchFamily="50" charset="-128"/>
                <a:ea typeface="BIZ UDPゴシック" panose="020B0400000000000000" pitchFamily="50" charset="-128"/>
              </a:rPr>
              <a:t>校</a:t>
            </a:r>
            <a:endParaRPr lang="en-US" altLang="ja-JP" sz="975" dirty="0">
              <a:latin typeface="BIZ UDPゴシック" panose="020B0400000000000000" pitchFamily="50" charset="-128"/>
              <a:ea typeface="BIZ UDPゴシック" panose="020B0400000000000000" pitchFamily="50" charset="-128"/>
            </a:endParaRPr>
          </a:p>
          <a:p>
            <a:pPr>
              <a:lnSpc>
                <a:spcPct val="150000"/>
              </a:lnSpc>
            </a:pPr>
            <a:endParaRPr lang="en-US" altLang="ja-JP" sz="975" dirty="0">
              <a:latin typeface="BIZ UDPゴシック" panose="020B0400000000000000" pitchFamily="50" charset="-128"/>
              <a:ea typeface="BIZ UDPゴシック" panose="020B0400000000000000" pitchFamily="50" charset="-128"/>
            </a:endParaRPr>
          </a:p>
          <a:p>
            <a:pPr>
              <a:lnSpc>
                <a:spcPct val="150000"/>
              </a:lnSpc>
            </a:pPr>
            <a:r>
              <a:rPr lang="en-US" altLang="ja-JP" sz="975" b="1" dirty="0">
                <a:latin typeface="BIZ UDPゴシック" panose="020B0400000000000000" pitchFamily="50" charset="-128"/>
                <a:ea typeface="BIZ UDPゴシック" panose="020B0400000000000000" pitchFamily="50" charset="-128"/>
              </a:rPr>
              <a:t>【</a:t>
            </a:r>
            <a:r>
              <a:rPr lang="ja-JP" altLang="en-US" sz="975" b="1" dirty="0">
                <a:latin typeface="BIZ UDPゴシック" panose="020B0400000000000000" pitchFamily="50" charset="-128"/>
                <a:ea typeface="BIZ UDPゴシック" panose="020B0400000000000000" pitchFamily="50" charset="-128"/>
              </a:rPr>
              <a:t>主な施設の特徴</a:t>
            </a:r>
            <a:r>
              <a:rPr lang="en-US" altLang="ja-JP" sz="975" b="1" dirty="0">
                <a:latin typeface="BIZ UDPゴシック" panose="020B0400000000000000" pitchFamily="50" charset="-128"/>
                <a:ea typeface="BIZ UDPゴシック" panose="020B0400000000000000" pitchFamily="50" charset="-128"/>
              </a:rPr>
              <a:t>】</a:t>
            </a:r>
          </a:p>
          <a:p>
            <a:pPr>
              <a:lnSpc>
                <a:spcPct val="150000"/>
              </a:lnSpc>
            </a:pPr>
            <a:r>
              <a:rPr lang="ja-JP" altLang="en-US" sz="975" dirty="0">
                <a:latin typeface="BIZ UDPゴシック" panose="020B0400000000000000" pitchFamily="50" charset="-128"/>
                <a:ea typeface="BIZ UDPゴシック" panose="020B0400000000000000" pitchFamily="50" charset="-128"/>
              </a:rPr>
              <a:t>・地産地消に配慮し、調理工程見学のための専門通路や研修室を設け、生徒の学べる環境を整備。</a:t>
            </a:r>
            <a:endParaRPr lang="en-US" altLang="ja-JP" sz="975" dirty="0">
              <a:latin typeface="BIZ UDPゴシック" panose="020B0400000000000000" pitchFamily="50" charset="-128"/>
              <a:ea typeface="BIZ UDPゴシック" panose="020B0400000000000000" pitchFamily="50" charset="-128"/>
            </a:endParaRPr>
          </a:p>
          <a:p>
            <a:pPr>
              <a:lnSpc>
                <a:spcPct val="150000"/>
              </a:lnSpc>
            </a:pPr>
            <a:r>
              <a:rPr lang="ja-JP" altLang="en-US" sz="975" dirty="0">
                <a:latin typeface="BIZ UDPゴシック" panose="020B0400000000000000" pitchFamily="50" charset="-128"/>
                <a:ea typeface="BIZ UDPゴシック" panose="020B0400000000000000" pitchFamily="50" charset="-128"/>
              </a:rPr>
              <a:t>・自家発電設備やかまどベンチ等を有し、緊急時の炊き出し等にも対応。</a:t>
            </a:r>
            <a:endParaRPr lang="en-US" altLang="ja-JP" sz="975"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7847166" y="1057687"/>
            <a:ext cx="2260164" cy="387286"/>
          </a:xfrm>
          <a:prstGeom prst="rect">
            <a:avLst/>
          </a:prstGeom>
          <a:noFill/>
          <a:ln>
            <a:noFill/>
          </a:ln>
        </p:spPr>
        <p:txBody>
          <a:bodyPr wrap="square" rtlCol="0">
            <a:spAutoFit/>
          </a:bodyPr>
          <a:lstStyle/>
          <a:p>
            <a:pPr>
              <a:lnSpc>
                <a:spcPts val="2275"/>
              </a:lnSpc>
            </a:pPr>
            <a:r>
              <a:rPr lang="en-US" altLang="ja-JP" sz="975"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令和元年</a:t>
            </a:r>
            <a:r>
              <a:rPr lang="en-US" altLang="ja-JP" sz="975" dirty="0">
                <a:latin typeface="BIZ UDPゴシック" panose="020B0400000000000000" pitchFamily="50" charset="-128"/>
                <a:ea typeface="BIZ UDPゴシック" panose="020B0400000000000000" pitchFamily="50" charset="-128"/>
                <a:cs typeface="Times New Roman" panose="02020603050405020304" pitchFamily="18" charset="0"/>
              </a:rPr>
              <a:t>8</a:t>
            </a:r>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月より給食提供開始</a:t>
            </a:r>
            <a:endParaRPr kumimoji="1" lang="ja-JP" altLang="en-US" sz="975" dirty="0"/>
          </a:p>
        </p:txBody>
      </p:sp>
      <p:sp>
        <p:nvSpPr>
          <p:cNvPr id="26" name="テキスト ボックス 25"/>
          <p:cNvSpPr txBox="1"/>
          <p:nvPr/>
        </p:nvSpPr>
        <p:spPr>
          <a:xfrm>
            <a:off x="167071" y="4746503"/>
            <a:ext cx="5727313" cy="1255280"/>
          </a:xfrm>
          <a:prstGeom prst="rect">
            <a:avLst/>
          </a:prstGeom>
          <a:solidFill>
            <a:schemeClr val="bg1">
              <a:lumMod val="95000"/>
            </a:schemeClr>
          </a:solidFill>
          <a:ln>
            <a:solidFill>
              <a:schemeClr val="tx1"/>
            </a:solidFill>
            <a:prstDash val="sysDot"/>
          </a:ln>
        </p:spPr>
        <p:txBody>
          <a:bodyPr wrap="square" rtlCol="0">
            <a:spAutoFit/>
          </a:bodyPr>
          <a:lstStyle/>
          <a:p>
            <a:pPr>
              <a:lnSpc>
                <a:spcPct val="150000"/>
              </a:lnSpc>
            </a:pPr>
            <a:r>
              <a:rPr lang="ja-JP" altLang="en-US" sz="1300" b="1" u="sng" dirty="0">
                <a:latin typeface="BIZ UDPゴシック" panose="020B0400000000000000" pitchFamily="50" charset="-128"/>
                <a:ea typeface="BIZ UDPゴシック" panose="020B0400000000000000" pitchFamily="50" charset="-128"/>
                <a:cs typeface="Times New Roman" panose="02020603050405020304" pitchFamily="18" charset="0"/>
              </a:rPr>
              <a:t>３</a:t>
            </a:r>
            <a:r>
              <a:rPr lang="en-US" altLang="ja-JP" sz="1300" b="1" u="sng"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300" b="1" u="sng" dirty="0">
                <a:latin typeface="BIZ UDPゴシック" panose="020B0400000000000000" pitchFamily="50" charset="-128"/>
                <a:ea typeface="BIZ UDPゴシック" panose="020B0400000000000000" pitchFamily="50" charset="-128"/>
                <a:cs typeface="Times New Roman" panose="02020603050405020304" pitchFamily="18" charset="0"/>
              </a:rPr>
              <a:t>期待する効果</a:t>
            </a:r>
            <a:endParaRPr lang="en-US" altLang="ja-JP" sz="1300" b="1" u="sng"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50000"/>
              </a:lnSpc>
            </a:pPr>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975" dirty="0">
                <a:solidFill>
                  <a:srgbClr val="C00000"/>
                </a:solidFill>
                <a:latin typeface="BIZ UDPゴシック" panose="020B0400000000000000" pitchFamily="50" charset="-128"/>
                <a:ea typeface="BIZ UDPゴシック" panose="020B0400000000000000" pitchFamily="50" charset="-128"/>
              </a:rPr>
              <a:t> </a:t>
            </a:r>
            <a:r>
              <a:rPr lang="ja-JP" altLang="en-US" sz="1138" dirty="0">
                <a:latin typeface="BIZ UDPゴシック" panose="020B0400000000000000" pitchFamily="50" charset="-128"/>
                <a:ea typeface="BIZ UDPゴシック" panose="020B0400000000000000" pitchFamily="50" charset="-128"/>
              </a:rPr>
              <a:t>効果的な健康教育・食育等のニーズに対応できる施設を整備したことで、長期にわたって安全でおいしい給食を提供するとともに、良好な施設の維持管理等、</a:t>
            </a:r>
            <a:r>
              <a:rPr lang="ja-JP" altLang="en-US" sz="1300" b="1" dirty="0">
                <a:solidFill>
                  <a:srgbClr val="C00000"/>
                </a:solidFill>
                <a:latin typeface="BIZ UDPゴシック" panose="020B0400000000000000" pitchFamily="50" charset="-128"/>
                <a:ea typeface="BIZ UDPゴシック" panose="020B0400000000000000" pitchFamily="50" charset="-128"/>
              </a:rPr>
              <a:t>給食の質の確保と運営コストの縮減</a:t>
            </a:r>
            <a:r>
              <a:rPr lang="ja-JP" altLang="en-US" sz="1138" dirty="0">
                <a:solidFill>
                  <a:srgbClr val="C00000"/>
                </a:solidFill>
                <a:latin typeface="BIZ UDPゴシック" panose="020B0400000000000000" pitchFamily="50" charset="-128"/>
                <a:ea typeface="BIZ UDPゴシック" panose="020B0400000000000000" pitchFamily="50" charset="-128"/>
              </a:rPr>
              <a:t>。</a:t>
            </a:r>
            <a:endParaRPr lang="en-US" altLang="ja-JP" sz="1138"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2" name="図 1"/>
          <p:cNvPicPr>
            <a:picLocks noChangeAspect="1"/>
          </p:cNvPicPr>
          <p:nvPr/>
        </p:nvPicPr>
        <p:blipFill>
          <a:blip r:embed="rId2"/>
          <a:stretch>
            <a:fillRect/>
          </a:stretch>
        </p:blipFill>
        <p:spPr>
          <a:xfrm>
            <a:off x="6217061" y="1444974"/>
            <a:ext cx="3500252" cy="1904898"/>
          </a:xfrm>
          <a:prstGeom prst="rect">
            <a:avLst/>
          </a:prstGeom>
          <a:ln>
            <a:solidFill>
              <a:schemeClr val="tx1"/>
            </a:solidFill>
          </a:ln>
        </p:spPr>
      </p:pic>
      <p:sp>
        <p:nvSpPr>
          <p:cNvPr id="22" name="テキスト ボックス 21"/>
          <p:cNvSpPr txBox="1"/>
          <p:nvPr/>
        </p:nvSpPr>
        <p:spPr>
          <a:xfrm>
            <a:off x="167071" y="3432752"/>
            <a:ext cx="5727313" cy="992579"/>
          </a:xfrm>
          <a:prstGeom prst="rect">
            <a:avLst/>
          </a:prstGeom>
          <a:solidFill>
            <a:schemeClr val="bg1">
              <a:lumMod val="95000"/>
            </a:schemeClr>
          </a:solidFill>
          <a:ln>
            <a:solidFill>
              <a:schemeClr val="tx1"/>
            </a:solidFill>
            <a:prstDash val="sysDot"/>
          </a:ln>
        </p:spPr>
        <p:txBody>
          <a:bodyPr wrap="square" rtlCol="0">
            <a:spAutoFit/>
          </a:bodyPr>
          <a:lstStyle/>
          <a:p>
            <a:pPr>
              <a:lnSpc>
                <a:spcPct val="150000"/>
              </a:lnSpc>
            </a:pPr>
            <a:r>
              <a:rPr lang="ja-JP" altLang="en-US" sz="1300" b="1" u="sng" dirty="0">
                <a:latin typeface="BIZ UDPゴシック" panose="020B0400000000000000" pitchFamily="50" charset="-128"/>
                <a:ea typeface="BIZ UDPゴシック" panose="020B0400000000000000" pitchFamily="50" charset="-128"/>
              </a:rPr>
              <a:t>２</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対策</a:t>
            </a:r>
            <a:endParaRPr lang="en-US" altLang="ja-JP" sz="1300" b="1" u="sng" dirty="0">
              <a:latin typeface="BIZ UDPゴシック" panose="020B0400000000000000" pitchFamily="50" charset="-128"/>
              <a:ea typeface="BIZ UDPゴシック" panose="020B0400000000000000" pitchFamily="50" charset="-128"/>
            </a:endParaRPr>
          </a:p>
          <a:p>
            <a:pPr>
              <a:lnSpc>
                <a:spcPct val="150000"/>
              </a:lnSpc>
            </a:pPr>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　財政資金の効率的かつ、効果的な活用を図るため、</a:t>
            </a:r>
            <a:r>
              <a:rPr lang="en-US" altLang="ja-JP" sz="1300"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PFI</a:t>
            </a:r>
            <a:r>
              <a:rPr lang="ja-JP" altLang="en-US" sz="1300"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法に基づき</a:t>
            </a:r>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、施設の設計、建設、維持管理及び運営の一部の業務を</a:t>
            </a:r>
            <a:r>
              <a:rPr lang="ja-JP" altLang="en-US" sz="1300"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長期的に民間事業者へ共同で委託</a:t>
            </a:r>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4"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23</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0" y="67080"/>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dirty="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テーマ②（公共施設の最適配置）</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7338893" y="5949720"/>
            <a:ext cx="2567107" cy="330155"/>
          </a:xfrm>
          <a:prstGeom prst="rect">
            <a:avLst/>
          </a:prstGeom>
          <a:noFill/>
          <a:ln>
            <a:noFill/>
          </a:ln>
        </p:spPr>
        <p:txBody>
          <a:bodyPr wrap="square" rtlCol="0">
            <a:spAutoFit/>
          </a:bodyPr>
          <a:lstStyle/>
          <a:p>
            <a:pPr>
              <a:lnSpc>
                <a:spcPts val="2275"/>
              </a:lnSpc>
            </a:pPr>
            <a:r>
              <a:rPr lang="ja-JP" altLang="en-US" sz="900" dirty="0" smtClean="0">
                <a:solidFill>
                  <a:schemeClr val="accent1">
                    <a:lumMod val="7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参考</a:t>
            </a:r>
            <a:r>
              <a:rPr lang="en-US" altLang="ja-JP" sz="900" dirty="0" smtClean="0">
                <a:solidFill>
                  <a:schemeClr val="accent1">
                    <a:lumMod val="7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URL</a:t>
            </a:r>
            <a:r>
              <a:rPr lang="ja-JP" altLang="en-US" sz="900" dirty="0" smtClean="0">
                <a:solidFill>
                  <a:schemeClr val="accent1">
                    <a:lumMod val="7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900" dirty="0" smtClean="0">
                <a:solidFill>
                  <a:schemeClr val="accent1">
                    <a:lumMod val="75000"/>
                  </a:schemeClr>
                </a:solidFill>
                <a:latin typeface="BIZ UDPゴシック" panose="020B0400000000000000" pitchFamily="50" charset="-128"/>
                <a:ea typeface="BIZ UDPゴシック" panose="020B0400000000000000" pitchFamily="50" charset="-128"/>
              </a:rPr>
              <a:t>https</a:t>
            </a:r>
            <a:r>
              <a:rPr lang="en-US" altLang="ja-JP" sz="900" dirty="0">
                <a:solidFill>
                  <a:schemeClr val="accent1">
                    <a:lumMod val="75000"/>
                  </a:schemeClr>
                </a:solidFill>
                <a:latin typeface="BIZ UDPゴシック" panose="020B0400000000000000" pitchFamily="50" charset="-128"/>
                <a:ea typeface="BIZ UDPゴシック" panose="020B0400000000000000" pitchFamily="50" charset="-128"/>
              </a:rPr>
              <a:t>://zkt-kyushoku.jp/</a:t>
            </a:r>
            <a:endParaRPr lang="ja-JP" altLang="en-US" sz="900"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4741445" y="6301993"/>
            <a:ext cx="5194896" cy="243143"/>
          </a:xfrm>
          <a:prstGeom prst="rect">
            <a:avLst/>
          </a:prstGeom>
          <a:noFill/>
          <a:ln>
            <a:noFill/>
          </a:ln>
        </p:spPr>
        <p:txBody>
          <a:bodyPr wrap="square" rtlCol="0">
            <a:spAutoFit/>
          </a:bodyPr>
          <a:lstStyle/>
          <a:p>
            <a:r>
              <a:rPr lang="ja-JP" altLang="en-US" sz="980" b="1" dirty="0">
                <a:latin typeface="BIZ UDPゴシック" panose="020B0400000000000000" pitchFamily="50" charset="-128"/>
                <a:ea typeface="BIZ UDPゴシック" panose="020B0400000000000000" pitchFamily="50" charset="-128"/>
                <a:cs typeface="Times New Roman" panose="02020603050405020304" pitchFamily="18" charset="0"/>
              </a:rPr>
              <a:t>出典</a:t>
            </a:r>
            <a:r>
              <a:rPr lang="ja-JP" altLang="en-US" sz="980" b="1"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980" b="1" dirty="0">
                <a:latin typeface="BIZ UDPゴシック" panose="020B0400000000000000" pitchFamily="50" charset="-128"/>
                <a:ea typeface="BIZ UDPゴシック" panose="020B0400000000000000" pitchFamily="50" charset="-128"/>
                <a:cs typeface="Times New Roman" panose="02020603050405020304" pitchFamily="18" charset="0"/>
              </a:rPr>
              <a:t>善通寺市・琴平町・多度津町学校給食センター</a:t>
            </a:r>
            <a:r>
              <a:rPr lang="en-US" altLang="ja-JP" sz="980" b="1" dirty="0" smtClean="0">
                <a:latin typeface="BIZ UDPゴシック" panose="020B0400000000000000" pitchFamily="50" charset="-128"/>
                <a:ea typeface="BIZ UDPゴシック" panose="020B0400000000000000" pitchFamily="50" charset="-128"/>
                <a:cs typeface="Times New Roman" panose="02020603050405020304" pitchFamily="18" charset="0"/>
              </a:rPr>
              <a:t>HP</a:t>
            </a:r>
            <a:r>
              <a:rPr lang="ja-JP" altLang="en-US" sz="980" b="1" dirty="0" smtClean="0">
                <a:latin typeface="BIZ UDPゴシック" panose="020B0400000000000000" pitchFamily="50" charset="-128"/>
                <a:ea typeface="BIZ UDPゴシック" panose="020B0400000000000000" pitchFamily="50" charset="-128"/>
                <a:cs typeface="Times New Roman" panose="02020603050405020304" pitchFamily="18" charset="0"/>
              </a:rPr>
              <a:t>等</a:t>
            </a:r>
            <a:r>
              <a:rPr lang="ja-JP" altLang="en-US" sz="980" b="1" dirty="0" smtClean="0">
                <a:latin typeface="BIZ UDPゴシック" panose="020B0400000000000000" pitchFamily="50" charset="-128"/>
                <a:ea typeface="BIZ UDPゴシック" panose="020B0400000000000000" pitchFamily="50" charset="-128"/>
              </a:rPr>
              <a:t>をもとに府市町村局にて作成</a:t>
            </a:r>
            <a:endParaRPr lang="en-US" altLang="ja-JP" sz="980" b="1" dirty="0" smtClean="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21714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8925" y="690987"/>
            <a:ext cx="5675313" cy="387286"/>
          </a:xfrm>
          <a:prstGeom prst="rect">
            <a:avLst/>
          </a:prstGeom>
          <a:noFill/>
        </p:spPr>
        <p:txBody>
          <a:bodyPr wrap="square" rtlCol="0">
            <a:spAutoFit/>
          </a:bodyPr>
          <a:lstStyle/>
          <a:p>
            <a:pPr>
              <a:lnSpc>
                <a:spcPts val="2275"/>
              </a:lnSpc>
            </a:pPr>
            <a:r>
              <a:rPr lang="ja-JP" altLang="en-US" sz="1625" dirty="0">
                <a:latin typeface="BIZ UDPゴシック" panose="020B0400000000000000" pitchFamily="50" charset="-128"/>
                <a:ea typeface="BIZ UDPゴシック" panose="020B0400000000000000" pitchFamily="50" charset="-128"/>
                <a:cs typeface="Times New Roman" panose="02020603050405020304" pitchFamily="18" charset="0"/>
              </a:rPr>
              <a:t>〇対策事例➁：北空知圏学校給食組合（北海道）</a:t>
            </a:r>
            <a:endParaRPr kumimoji="1" lang="ja-JP" altLang="en-US" sz="1625"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167070" y="1272867"/>
            <a:ext cx="5727313" cy="1555362"/>
          </a:xfrm>
          <a:prstGeom prst="rect">
            <a:avLst/>
          </a:prstGeom>
          <a:solidFill>
            <a:schemeClr val="bg1">
              <a:lumMod val="95000"/>
            </a:schemeClr>
          </a:solidFill>
          <a:ln w="9525">
            <a:solidFill>
              <a:schemeClr val="tx1"/>
            </a:solidFill>
            <a:prstDash val="sysDot"/>
          </a:ln>
        </p:spPr>
        <p:txBody>
          <a:bodyPr wrap="square" rtlCol="0">
            <a:spAutoFit/>
          </a:bodyPr>
          <a:lstStyle/>
          <a:p>
            <a:pPr>
              <a:lnSpc>
                <a:spcPct val="150000"/>
              </a:lnSpc>
            </a:pPr>
            <a:r>
              <a:rPr lang="ja-JP" altLang="en-US" sz="1300" b="1" u="sng" dirty="0">
                <a:latin typeface="BIZ UDPゴシック" panose="020B0400000000000000" pitchFamily="50" charset="-128"/>
                <a:ea typeface="BIZ UDPゴシック" panose="020B0400000000000000" pitchFamily="50" charset="-128"/>
              </a:rPr>
              <a:t>１</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一部事務組合の立ち上げに至った経緯及び課題</a:t>
            </a:r>
            <a:endParaRPr lang="en-US" altLang="ja-JP" sz="1300" b="1" u="sng"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50000"/>
              </a:lnSpc>
            </a:pPr>
            <a:r>
              <a:rPr kumimoji="1"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138" dirty="0">
                <a:latin typeface="BIZ UDPゴシック" panose="020B0400000000000000" pitchFamily="50" charset="-128"/>
                <a:ea typeface="BIZ UDPゴシック" panose="020B0400000000000000" pitchFamily="50" charset="-128"/>
              </a:rPr>
              <a:t>一つの圏域内に深川市学校給食センター及び北空知学校給食センターが併設されており、それぞれ開設後４４年以上が経過していることから</a:t>
            </a:r>
            <a:r>
              <a:rPr lang="ja-JP" altLang="en-US" sz="1300" b="1" dirty="0">
                <a:solidFill>
                  <a:srgbClr val="C00000"/>
                </a:solidFill>
                <a:latin typeface="BIZ UDPゴシック" panose="020B0400000000000000" pitchFamily="50" charset="-128"/>
                <a:ea typeface="BIZ UDPゴシック" panose="020B0400000000000000" pitchFamily="50" charset="-128"/>
              </a:rPr>
              <a:t>施設の老朽化</a:t>
            </a:r>
            <a:r>
              <a:rPr lang="ja-JP" altLang="en-US" sz="1138" dirty="0">
                <a:latin typeface="BIZ UDPゴシック" panose="020B0400000000000000" pitchFamily="50" charset="-128"/>
                <a:ea typeface="BIZ UDPゴシック" panose="020B0400000000000000" pitchFamily="50" charset="-128"/>
              </a:rPr>
              <a:t>も著しく、今後より強化される学校給食衛生管理の衛生基準にも個々に対応する必要があった。 また、</a:t>
            </a:r>
            <a:r>
              <a:rPr lang="ja-JP" altLang="en-US" sz="1300" b="1" dirty="0">
                <a:solidFill>
                  <a:srgbClr val="C00000"/>
                </a:solidFill>
                <a:latin typeface="BIZ UDPゴシック" panose="020B0400000000000000" pitchFamily="50" charset="-128"/>
                <a:ea typeface="BIZ UDPゴシック" panose="020B0400000000000000" pitchFamily="50" charset="-128"/>
              </a:rPr>
              <a:t>事務処理の効率性</a:t>
            </a:r>
            <a:r>
              <a:rPr lang="ja-JP" altLang="en-US" sz="1138" dirty="0">
                <a:latin typeface="BIZ UDPゴシック" panose="020B0400000000000000" pitchFamily="50" charset="-128"/>
                <a:ea typeface="BIZ UDPゴシック" panose="020B0400000000000000" pitchFamily="50" charset="-128"/>
              </a:rPr>
              <a:t>の面から改善を要することから広域化に向けた検討に至る。</a:t>
            </a:r>
            <a:endParaRPr lang="en-US" altLang="ja-JP" sz="1138" dirty="0">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6217061" y="3829997"/>
            <a:ext cx="3500252" cy="2342949"/>
          </a:xfrm>
          <a:prstGeom prst="rect">
            <a:avLst/>
          </a:prstGeom>
          <a:solidFill>
            <a:schemeClr val="accent5">
              <a:lumMod val="20000"/>
              <a:lumOff val="80000"/>
            </a:schemeClr>
          </a:solidFill>
          <a:ln>
            <a:solidFill>
              <a:schemeClr val="tx1"/>
            </a:solidFill>
          </a:ln>
        </p:spPr>
        <p:txBody>
          <a:bodyPr wrap="square" rtlCol="0">
            <a:spAutoFit/>
          </a:bodyPr>
          <a:lstStyle/>
          <a:p>
            <a:pPr>
              <a:lnSpc>
                <a:spcPct val="150000"/>
              </a:lnSpc>
            </a:pPr>
            <a:r>
              <a:rPr lang="en-US" altLang="ja-JP" sz="975"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975" b="1" dirty="0">
                <a:latin typeface="BIZ UDPゴシック" panose="020B0400000000000000" pitchFamily="50" charset="-128"/>
                <a:ea typeface="BIZ UDPゴシック" panose="020B0400000000000000" pitchFamily="50" charset="-128"/>
                <a:cs typeface="Times New Roman" panose="02020603050405020304" pitchFamily="18" charset="0"/>
              </a:rPr>
              <a:t>施設情報</a:t>
            </a:r>
            <a:r>
              <a:rPr lang="en-US" altLang="ja-JP" sz="975" b="1" dirty="0">
                <a:latin typeface="BIZ UDPゴシック" panose="020B0400000000000000" pitchFamily="50" charset="-128"/>
                <a:ea typeface="BIZ UDPゴシック" panose="020B0400000000000000" pitchFamily="50" charset="-128"/>
                <a:cs typeface="Times New Roman" panose="02020603050405020304" pitchFamily="18" charset="0"/>
              </a:rPr>
              <a:t>】</a:t>
            </a:r>
          </a:p>
          <a:p>
            <a:pPr>
              <a:lnSpc>
                <a:spcPct val="150000"/>
              </a:lnSpc>
            </a:pPr>
            <a:r>
              <a:rPr lang="ja-JP" altLang="en-US" sz="975" dirty="0">
                <a:latin typeface="BIZ UDPゴシック" panose="020B0400000000000000" pitchFamily="50" charset="-128"/>
                <a:ea typeface="BIZ UDPゴシック" panose="020B0400000000000000" pitchFamily="50" charset="-128"/>
              </a:rPr>
              <a:t> 名称：</a:t>
            </a:r>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北空知圏</a:t>
            </a:r>
            <a:r>
              <a:rPr lang="ja-JP" altLang="en-US" sz="975" dirty="0">
                <a:latin typeface="BIZ UDPゴシック" panose="020B0400000000000000" pitchFamily="50" charset="-128"/>
                <a:ea typeface="BIZ UDPゴシック" panose="020B0400000000000000" pitchFamily="50" charset="-128"/>
              </a:rPr>
              <a:t>学校給食センター</a:t>
            </a:r>
            <a:r>
              <a:rPr lang="en-US" altLang="ja-JP" sz="975" dirty="0">
                <a:latin typeface="BIZ UDPゴシック" panose="020B0400000000000000" pitchFamily="50" charset="-128"/>
                <a:ea typeface="BIZ UDPゴシック" panose="020B0400000000000000" pitchFamily="50" charset="-128"/>
              </a:rPr>
              <a:t>(</a:t>
            </a:r>
            <a:r>
              <a:rPr lang="ja-JP" altLang="en-US" sz="975" dirty="0">
                <a:latin typeface="BIZ UDPゴシック" panose="020B0400000000000000" pitchFamily="50" charset="-128"/>
                <a:ea typeface="BIZ UDPゴシック" panose="020B0400000000000000" pitchFamily="50" charset="-128"/>
              </a:rPr>
              <a:t>直接建設</a:t>
            </a:r>
            <a:r>
              <a:rPr lang="en-US" altLang="ja-JP" sz="975" dirty="0">
                <a:latin typeface="BIZ UDPゴシック" panose="020B0400000000000000" pitchFamily="50" charset="-128"/>
                <a:ea typeface="BIZ UDPゴシック" panose="020B0400000000000000" pitchFamily="50" charset="-128"/>
              </a:rPr>
              <a:t>)</a:t>
            </a:r>
          </a:p>
          <a:p>
            <a:pPr>
              <a:lnSpc>
                <a:spcPct val="150000"/>
              </a:lnSpc>
            </a:pPr>
            <a:r>
              <a:rPr lang="ja-JP" altLang="en-US" sz="975" dirty="0">
                <a:latin typeface="BIZ UDPゴシック" panose="020B0400000000000000" pitchFamily="50" charset="-128"/>
                <a:ea typeface="BIZ UDPゴシック" panose="020B0400000000000000" pitchFamily="50" charset="-128"/>
              </a:rPr>
              <a:t> 運営：民間</a:t>
            </a:r>
            <a:r>
              <a:rPr lang="ja-JP" altLang="en-US" sz="975" dirty="0" smtClean="0">
                <a:latin typeface="BIZ UDPゴシック" panose="020B0400000000000000" pitchFamily="50" charset="-128"/>
                <a:ea typeface="BIZ UDPゴシック" panose="020B0400000000000000" pitchFamily="50" charset="-128"/>
              </a:rPr>
              <a:t>企業</a:t>
            </a:r>
            <a:endParaRPr lang="en-US" altLang="ja-JP" sz="975" dirty="0" smtClean="0">
              <a:latin typeface="BIZ UDPゴシック" panose="020B0400000000000000" pitchFamily="50" charset="-128"/>
              <a:ea typeface="BIZ UDPゴシック" panose="020B0400000000000000" pitchFamily="50" charset="-128"/>
            </a:endParaRPr>
          </a:p>
          <a:p>
            <a:pPr>
              <a:lnSpc>
                <a:spcPct val="150000"/>
              </a:lnSpc>
            </a:pPr>
            <a:r>
              <a:rPr lang="ja-JP" altLang="en-US" sz="975" dirty="0" smtClean="0">
                <a:latin typeface="BIZ UDPゴシック" panose="020B0400000000000000" pitchFamily="50" charset="-128"/>
                <a:ea typeface="BIZ UDPゴシック" panose="020B0400000000000000" pitchFamily="50" charset="-128"/>
              </a:rPr>
              <a:t> 献立</a:t>
            </a:r>
            <a:r>
              <a:rPr lang="ja-JP" altLang="en-US" sz="975" dirty="0">
                <a:latin typeface="BIZ UDPゴシック" panose="020B0400000000000000" pitchFamily="50" charset="-128"/>
                <a:ea typeface="BIZ UDPゴシック" panose="020B0400000000000000" pitchFamily="50" charset="-128"/>
              </a:rPr>
              <a:t>作成及び食材調達は</a:t>
            </a:r>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組合で実施</a:t>
            </a:r>
            <a:endParaRPr lang="en-US" altLang="ja-JP" sz="975"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50000"/>
              </a:lnSpc>
            </a:pPr>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 職員体制：構成団体からの職員派遣</a:t>
            </a:r>
            <a:endParaRPr lang="en-US" altLang="ja-JP" sz="975"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50000"/>
              </a:lnSpc>
            </a:pPr>
            <a:r>
              <a:rPr kumimoji="1" lang="ja-JP" altLang="en-US" sz="975" dirty="0">
                <a:latin typeface="BIZ UDPゴシック" panose="020B0400000000000000" pitchFamily="50" charset="-128"/>
                <a:ea typeface="BIZ UDPゴシック" panose="020B0400000000000000" pitchFamily="50" charset="-128"/>
              </a:rPr>
              <a:t> 延床面積：</a:t>
            </a:r>
            <a:r>
              <a:rPr kumimoji="1" lang="en-US" altLang="ja-JP" sz="975" dirty="0">
                <a:latin typeface="BIZ UDPゴシック" panose="020B0400000000000000" pitchFamily="50" charset="-128"/>
                <a:ea typeface="BIZ UDPゴシック" panose="020B0400000000000000" pitchFamily="50" charset="-128"/>
              </a:rPr>
              <a:t>1,745</a:t>
            </a:r>
            <a:r>
              <a:rPr kumimoji="1" lang="ja-JP" altLang="en-US" sz="975" dirty="0">
                <a:latin typeface="BIZ UDPゴシック" panose="020B0400000000000000" pitchFamily="50" charset="-128"/>
                <a:ea typeface="BIZ UDPゴシック" panose="020B0400000000000000" pitchFamily="50" charset="-128"/>
              </a:rPr>
              <a:t>㎡</a:t>
            </a:r>
            <a:endParaRPr kumimoji="1" lang="en-US" altLang="ja-JP" sz="975" dirty="0">
              <a:latin typeface="BIZ UDPゴシック" panose="020B0400000000000000" pitchFamily="50" charset="-128"/>
              <a:ea typeface="BIZ UDPゴシック" panose="020B0400000000000000" pitchFamily="50" charset="-128"/>
            </a:endParaRPr>
          </a:p>
          <a:p>
            <a:pPr>
              <a:lnSpc>
                <a:spcPct val="150000"/>
              </a:lnSpc>
            </a:pPr>
            <a:r>
              <a:rPr lang="ja-JP" altLang="en-US" sz="975" dirty="0">
                <a:latin typeface="BIZ UDPゴシック" panose="020B0400000000000000" pitchFamily="50" charset="-128"/>
                <a:ea typeface="BIZ UDPゴシック" panose="020B0400000000000000" pitchFamily="50" charset="-128"/>
              </a:rPr>
              <a:t> 調理能力：</a:t>
            </a:r>
            <a:r>
              <a:rPr lang="en-US" altLang="ja-JP" sz="975" dirty="0">
                <a:latin typeface="BIZ UDPゴシック" panose="020B0400000000000000" pitchFamily="50" charset="-128"/>
                <a:ea typeface="BIZ UDPゴシック" panose="020B0400000000000000" pitchFamily="50" charset="-128"/>
              </a:rPr>
              <a:t>2,200</a:t>
            </a:r>
            <a:r>
              <a:rPr lang="ja-JP" altLang="en-US" sz="975" dirty="0">
                <a:latin typeface="BIZ UDPゴシック" panose="020B0400000000000000" pitchFamily="50" charset="-128"/>
                <a:ea typeface="BIZ UDPゴシック" panose="020B0400000000000000" pitchFamily="50" charset="-128"/>
              </a:rPr>
              <a:t>食</a:t>
            </a:r>
            <a:r>
              <a:rPr lang="en-US" altLang="ja-JP" sz="975" dirty="0">
                <a:latin typeface="BIZ UDPゴシック" panose="020B0400000000000000" pitchFamily="50" charset="-128"/>
                <a:ea typeface="BIZ UDPゴシック" panose="020B0400000000000000" pitchFamily="50" charset="-128"/>
              </a:rPr>
              <a:t>/</a:t>
            </a:r>
            <a:r>
              <a:rPr lang="ja-JP" altLang="en-US" sz="975" dirty="0">
                <a:latin typeface="BIZ UDPゴシック" panose="020B0400000000000000" pitchFamily="50" charset="-128"/>
                <a:ea typeface="BIZ UDPゴシック" panose="020B0400000000000000" pitchFamily="50" charset="-128"/>
              </a:rPr>
              <a:t>日</a:t>
            </a:r>
            <a:endParaRPr kumimoji="1" lang="en-US" altLang="ja-JP" sz="975" dirty="0">
              <a:latin typeface="BIZ UDPゴシック" panose="020B0400000000000000" pitchFamily="50" charset="-128"/>
              <a:ea typeface="BIZ UDPゴシック" panose="020B0400000000000000" pitchFamily="50" charset="-128"/>
            </a:endParaRPr>
          </a:p>
          <a:p>
            <a:pPr>
              <a:lnSpc>
                <a:spcPct val="150000"/>
              </a:lnSpc>
            </a:pPr>
            <a:r>
              <a:rPr lang="ja-JP" altLang="en-US" sz="975" dirty="0">
                <a:latin typeface="BIZ UDPゴシック" panose="020B0400000000000000" pitchFamily="50" charset="-128"/>
                <a:ea typeface="BIZ UDPゴシック" panose="020B0400000000000000" pitchFamily="50" charset="-128"/>
              </a:rPr>
              <a:t> 配送対象校</a:t>
            </a:r>
            <a:endParaRPr lang="en-US" altLang="ja-JP" sz="975"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975" dirty="0">
                <a:latin typeface="BIZ UDPゴシック" panose="020B0400000000000000" pitchFamily="50" charset="-128"/>
                <a:ea typeface="BIZ UDPゴシック" panose="020B0400000000000000" pitchFamily="50" charset="-128"/>
              </a:rPr>
              <a:t>　 ・</a:t>
            </a:r>
            <a:r>
              <a:rPr lang="ja-JP" altLang="en-US" sz="975" dirty="0">
                <a:latin typeface="BIZ UDPゴシック" panose="020B0400000000000000" pitchFamily="50" charset="-128"/>
                <a:ea typeface="BIZ UDPゴシック" panose="020B0400000000000000" pitchFamily="50" charset="-128"/>
              </a:rPr>
              <a:t>小学校</a:t>
            </a:r>
            <a:r>
              <a:rPr lang="en-US" altLang="ja-JP" sz="975" dirty="0">
                <a:latin typeface="BIZ UDPゴシック" panose="020B0400000000000000" pitchFamily="50" charset="-128"/>
                <a:ea typeface="BIZ UDPゴシック" panose="020B0400000000000000" pitchFamily="50" charset="-128"/>
              </a:rPr>
              <a:t>10</a:t>
            </a:r>
            <a:r>
              <a:rPr lang="ja-JP" altLang="en-US" sz="975" dirty="0">
                <a:latin typeface="BIZ UDPゴシック" panose="020B0400000000000000" pitchFamily="50" charset="-128"/>
                <a:ea typeface="BIZ UDPゴシック" panose="020B0400000000000000" pitchFamily="50" charset="-128"/>
              </a:rPr>
              <a:t>校</a:t>
            </a:r>
            <a:endParaRPr lang="en-US" altLang="ja-JP" sz="975" dirty="0">
              <a:latin typeface="BIZ UDPゴシック" panose="020B0400000000000000" pitchFamily="50" charset="-128"/>
              <a:ea typeface="BIZ UDPゴシック" panose="020B0400000000000000" pitchFamily="50" charset="-128"/>
            </a:endParaRPr>
          </a:p>
          <a:p>
            <a:pPr>
              <a:lnSpc>
                <a:spcPct val="150000"/>
              </a:lnSpc>
            </a:pPr>
            <a:r>
              <a:rPr lang="ja-JP" altLang="en-US" sz="975" dirty="0">
                <a:latin typeface="BIZ UDPゴシック" panose="020B0400000000000000" pitchFamily="50" charset="-128"/>
                <a:ea typeface="BIZ UDPゴシック" panose="020B0400000000000000" pitchFamily="50" charset="-128"/>
              </a:rPr>
              <a:t> </a:t>
            </a:r>
            <a:r>
              <a:rPr kumimoji="1" lang="ja-JP" altLang="en-US" sz="975" dirty="0">
                <a:latin typeface="BIZ UDPゴシック" panose="020B0400000000000000" pitchFamily="50" charset="-128"/>
                <a:ea typeface="BIZ UDPゴシック" panose="020B0400000000000000" pitchFamily="50" charset="-128"/>
              </a:rPr>
              <a:t>　・中学校</a:t>
            </a:r>
            <a:r>
              <a:rPr kumimoji="1" lang="en-US" altLang="ja-JP" sz="975" dirty="0">
                <a:latin typeface="BIZ UDPゴシック" panose="020B0400000000000000" pitchFamily="50" charset="-128"/>
                <a:ea typeface="BIZ UDPゴシック" panose="020B0400000000000000" pitchFamily="50" charset="-128"/>
              </a:rPr>
              <a:t>6</a:t>
            </a:r>
            <a:r>
              <a:rPr lang="ja-JP" altLang="en-US" sz="975" dirty="0">
                <a:latin typeface="BIZ UDPゴシック" panose="020B0400000000000000" pitchFamily="50" charset="-128"/>
                <a:ea typeface="BIZ UDPゴシック" panose="020B0400000000000000" pitchFamily="50" charset="-128"/>
              </a:rPr>
              <a:t>校</a:t>
            </a:r>
            <a:endParaRPr lang="en-US" altLang="ja-JP" sz="975"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7645836" y="920222"/>
            <a:ext cx="2260164" cy="387286"/>
          </a:xfrm>
          <a:prstGeom prst="rect">
            <a:avLst/>
          </a:prstGeom>
          <a:noFill/>
          <a:ln>
            <a:noFill/>
          </a:ln>
        </p:spPr>
        <p:txBody>
          <a:bodyPr wrap="square" rtlCol="0">
            <a:spAutoFit/>
          </a:bodyPr>
          <a:lstStyle/>
          <a:p>
            <a:pPr>
              <a:lnSpc>
                <a:spcPts val="2275"/>
              </a:lnSpc>
            </a:pPr>
            <a:r>
              <a:rPr lang="en-US" altLang="ja-JP" sz="975"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平成</a:t>
            </a:r>
            <a:r>
              <a:rPr lang="en-US" altLang="ja-JP" sz="975" dirty="0">
                <a:latin typeface="BIZ UDPゴシック" panose="020B0400000000000000" pitchFamily="50" charset="-128"/>
                <a:ea typeface="BIZ UDPゴシック" panose="020B0400000000000000" pitchFamily="50" charset="-128"/>
                <a:cs typeface="Times New Roman" panose="02020603050405020304" pitchFamily="18" charset="0"/>
              </a:rPr>
              <a:t>27</a:t>
            </a:r>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975" dirty="0">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月より給食提供開始</a:t>
            </a:r>
            <a:endParaRPr kumimoji="1" lang="ja-JP" altLang="en-US" sz="975" dirty="0"/>
          </a:p>
        </p:txBody>
      </p:sp>
      <p:sp>
        <p:nvSpPr>
          <p:cNvPr id="26" name="テキスト ボックス 25"/>
          <p:cNvSpPr txBox="1"/>
          <p:nvPr/>
        </p:nvSpPr>
        <p:spPr>
          <a:xfrm>
            <a:off x="167070" y="4917794"/>
            <a:ext cx="5727313" cy="1255280"/>
          </a:xfrm>
          <a:prstGeom prst="rect">
            <a:avLst/>
          </a:prstGeom>
          <a:solidFill>
            <a:schemeClr val="bg1">
              <a:lumMod val="95000"/>
            </a:schemeClr>
          </a:solidFill>
          <a:ln>
            <a:solidFill>
              <a:schemeClr val="tx1"/>
            </a:solidFill>
            <a:prstDash val="sysDot"/>
          </a:ln>
        </p:spPr>
        <p:txBody>
          <a:bodyPr wrap="square" rtlCol="0">
            <a:spAutoFit/>
          </a:bodyPr>
          <a:lstStyle/>
          <a:p>
            <a:pPr>
              <a:lnSpc>
                <a:spcPct val="150000"/>
              </a:lnSpc>
            </a:pPr>
            <a:r>
              <a:rPr lang="ja-JP" altLang="en-US" sz="1300" b="1" u="sng" dirty="0">
                <a:latin typeface="BIZ UDPゴシック" panose="020B0400000000000000" pitchFamily="50" charset="-128"/>
                <a:ea typeface="BIZ UDPゴシック" panose="020B0400000000000000" pitchFamily="50" charset="-128"/>
                <a:cs typeface="Times New Roman" panose="02020603050405020304" pitchFamily="18" charset="0"/>
              </a:rPr>
              <a:t>３</a:t>
            </a:r>
            <a:r>
              <a:rPr lang="en-US" altLang="ja-JP" sz="1300" b="1" u="sng"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300" b="1" u="sng" dirty="0">
                <a:latin typeface="BIZ UDPゴシック" panose="020B0400000000000000" pitchFamily="50" charset="-128"/>
                <a:ea typeface="BIZ UDPゴシック" panose="020B0400000000000000" pitchFamily="50" charset="-128"/>
                <a:cs typeface="Times New Roman" panose="02020603050405020304" pitchFamily="18" charset="0"/>
              </a:rPr>
              <a:t>期待する効果</a:t>
            </a:r>
            <a:endParaRPr lang="en-US" altLang="ja-JP" sz="1300" b="1" u="sng"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50000"/>
              </a:lnSpc>
            </a:pPr>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138" dirty="0">
                <a:latin typeface="BIZ UDPゴシック" panose="020B0400000000000000" pitchFamily="50" charset="-128"/>
                <a:ea typeface="BIZ UDPゴシック" panose="020B0400000000000000" pitchFamily="50" charset="-128"/>
              </a:rPr>
              <a:t> 少子化に伴う財政負担の増加や給食数の減少が見込まれていたが、圏域内での学校給食の広域処理によって、</a:t>
            </a:r>
            <a:r>
              <a:rPr lang="ja-JP" altLang="en-US" sz="1300" b="1" dirty="0">
                <a:solidFill>
                  <a:srgbClr val="C00000"/>
                </a:solidFill>
                <a:latin typeface="BIZ UDPゴシック" panose="020B0400000000000000" pitchFamily="50" charset="-128"/>
                <a:ea typeface="BIZ UDPゴシック" panose="020B0400000000000000" pitchFamily="50" charset="-128"/>
              </a:rPr>
              <a:t>事務及び財政面での効率化</a:t>
            </a:r>
            <a:r>
              <a:rPr lang="ja-JP" altLang="en-US" sz="1138" dirty="0">
                <a:latin typeface="BIZ UDPゴシック" panose="020B0400000000000000" pitchFamily="50" charset="-128"/>
                <a:ea typeface="BIZ UDPゴシック" panose="020B0400000000000000" pitchFamily="50" charset="-128"/>
              </a:rPr>
              <a:t>、また</a:t>
            </a:r>
            <a:r>
              <a:rPr lang="ja-JP" altLang="en-US" sz="1300" b="1" dirty="0">
                <a:solidFill>
                  <a:srgbClr val="C00000"/>
                </a:solidFill>
                <a:latin typeface="BIZ UDPゴシック" panose="020B0400000000000000" pitchFamily="50" charset="-128"/>
                <a:ea typeface="BIZ UDPゴシック" panose="020B0400000000000000" pitchFamily="50" charset="-128"/>
              </a:rPr>
              <a:t>圏域全体として一定の給食提供能力を確保</a:t>
            </a:r>
            <a:r>
              <a:rPr lang="ja-JP" altLang="en-US" sz="1138" dirty="0">
                <a:latin typeface="BIZ UDPゴシック" panose="020B0400000000000000" pitchFamily="50" charset="-128"/>
                <a:ea typeface="BIZ UDPゴシック" panose="020B0400000000000000" pitchFamily="50" charset="-128"/>
              </a:rPr>
              <a:t>。</a:t>
            </a:r>
            <a:endParaRPr lang="en-US" altLang="ja-JP" sz="975" dirty="0">
              <a:solidFill>
                <a:schemeClr val="accent6">
                  <a:lumMod val="75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2" name="テキスト ボックス 21"/>
          <p:cNvSpPr txBox="1"/>
          <p:nvPr/>
        </p:nvSpPr>
        <p:spPr>
          <a:xfrm>
            <a:off x="167070" y="3095330"/>
            <a:ext cx="5727313" cy="1555362"/>
          </a:xfrm>
          <a:prstGeom prst="rect">
            <a:avLst/>
          </a:prstGeom>
          <a:solidFill>
            <a:schemeClr val="bg1">
              <a:lumMod val="95000"/>
            </a:schemeClr>
          </a:solidFill>
          <a:ln>
            <a:solidFill>
              <a:schemeClr val="tx1"/>
            </a:solidFill>
            <a:prstDash val="sysDot"/>
          </a:ln>
        </p:spPr>
        <p:txBody>
          <a:bodyPr wrap="square" rtlCol="0">
            <a:spAutoFit/>
          </a:bodyPr>
          <a:lstStyle/>
          <a:p>
            <a:pPr>
              <a:lnSpc>
                <a:spcPct val="150000"/>
              </a:lnSpc>
            </a:pPr>
            <a:r>
              <a:rPr lang="ja-JP" altLang="en-US" sz="1300" b="1" u="sng" dirty="0">
                <a:latin typeface="BIZ UDPゴシック" panose="020B0400000000000000" pitchFamily="50" charset="-128"/>
                <a:ea typeface="BIZ UDPゴシック" panose="020B0400000000000000" pitchFamily="50" charset="-128"/>
              </a:rPr>
              <a:t>２</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対策</a:t>
            </a:r>
            <a:endParaRPr lang="en-US" altLang="ja-JP" sz="1300" b="1" u="sng" dirty="0">
              <a:latin typeface="BIZ UDPゴシック" panose="020B0400000000000000" pitchFamily="50" charset="-128"/>
              <a:ea typeface="BIZ UDPゴシック" panose="020B0400000000000000" pitchFamily="50" charset="-128"/>
            </a:endParaRPr>
          </a:p>
          <a:p>
            <a:pPr>
              <a:lnSpc>
                <a:spcPct val="150000"/>
              </a:lnSpc>
            </a:pPr>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　深川市、妹背牛町、秩父別町、北竜町、沼田町の１市４町による</a:t>
            </a:r>
            <a:r>
              <a:rPr lang="ja-JP" altLang="en-US" sz="1300"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一部事務組合</a:t>
            </a:r>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を立ち上げ、</a:t>
            </a:r>
            <a:r>
              <a:rPr lang="ja-JP" altLang="en-US" sz="1138" dirty="0">
                <a:latin typeface="BIZ UDPゴシック" panose="020B0400000000000000" pitchFamily="50" charset="-128"/>
                <a:ea typeface="BIZ UDPゴシック" panose="020B0400000000000000" pitchFamily="50" charset="-128"/>
              </a:rPr>
              <a:t>これからの学校給食の安全・安心でおいしい給食の提供、食育の推進、食を通した地域の連携などの実現のため、学校給食の広域処理を目指す</a:t>
            </a:r>
            <a:r>
              <a:rPr lang="ja-JP" altLang="en-US" sz="1300"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共同による給食センターの整備及び運営</a:t>
            </a:r>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を検討。</a:t>
            </a:r>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3" name="図 2"/>
          <p:cNvPicPr>
            <a:picLocks noChangeAspect="1"/>
          </p:cNvPicPr>
          <p:nvPr/>
        </p:nvPicPr>
        <p:blipFill>
          <a:blip r:embed="rId2"/>
          <a:stretch>
            <a:fillRect/>
          </a:stretch>
        </p:blipFill>
        <p:spPr>
          <a:xfrm>
            <a:off x="6217061" y="1272868"/>
            <a:ext cx="3500252" cy="2300014"/>
          </a:xfrm>
          <a:prstGeom prst="rect">
            <a:avLst/>
          </a:prstGeom>
          <a:ln>
            <a:solidFill>
              <a:schemeClr val="tx1"/>
            </a:solidFill>
          </a:ln>
        </p:spPr>
      </p:pic>
      <p:sp>
        <p:nvSpPr>
          <p:cNvPr id="14"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24</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0" y="25205"/>
            <a:ext cx="9906000" cy="593275"/>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15" name="テキスト ボックス 14"/>
          <p:cNvSpPr txBox="1"/>
          <p:nvPr/>
        </p:nvSpPr>
        <p:spPr>
          <a:xfrm>
            <a:off x="0" y="25205"/>
            <a:ext cx="4958366"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dirty="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テーマ②（公共施設の最適配置）</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4382616" y="6505238"/>
            <a:ext cx="5044718" cy="246221"/>
          </a:xfrm>
          <a:prstGeom prst="rect">
            <a:avLst/>
          </a:prstGeom>
          <a:noFill/>
          <a:ln>
            <a:noFill/>
          </a:ln>
        </p:spPr>
        <p:txBody>
          <a:bodyPr wrap="square" rtlCol="0">
            <a:spAutoFit/>
          </a:bodyPr>
          <a:lstStyle/>
          <a:p>
            <a:r>
              <a:rPr lang="ja-JP" altLang="en-US" sz="980" b="1" dirty="0">
                <a:latin typeface="BIZ UDPゴシック" panose="020B0400000000000000" pitchFamily="50" charset="-128"/>
                <a:ea typeface="BIZ UDPゴシック" panose="020B0400000000000000" pitchFamily="50" charset="-128"/>
                <a:cs typeface="Times New Roman" panose="02020603050405020304" pitchFamily="18" charset="0"/>
              </a:rPr>
              <a:t>出典</a:t>
            </a:r>
            <a:r>
              <a:rPr lang="ja-JP" altLang="en-US" sz="980" b="1"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000" b="1" dirty="0">
                <a:latin typeface="BIZ UDPゴシック" panose="020B0400000000000000" pitchFamily="50" charset="-128"/>
                <a:ea typeface="BIZ UDPゴシック" panose="020B0400000000000000" pitchFamily="50" charset="-128"/>
                <a:cs typeface="Times New Roman" panose="02020603050405020304" pitchFamily="18" charset="0"/>
              </a:rPr>
              <a:t>北空知圏学校給食組合</a:t>
            </a:r>
            <a:r>
              <a:rPr lang="en-US" altLang="ja-JP" sz="1000" b="1" dirty="0" smtClean="0">
                <a:latin typeface="BIZ UDPゴシック" panose="020B0400000000000000" pitchFamily="50" charset="-128"/>
                <a:ea typeface="BIZ UDPゴシック" panose="020B0400000000000000" pitchFamily="50" charset="-128"/>
                <a:cs typeface="Times New Roman" panose="02020603050405020304" pitchFamily="18" charset="0"/>
              </a:rPr>
              <a:t>HP</a:t>
            </a:r>
            <a:r>
              <a:rPr lang="ja-JP" altLang="en-US" sz="980" b="1" dirty="0" err="1"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980" b="1" dirty="0" smtClean="0">
                <a:latin typeface="BIZ UDPゴシック" panose="020B0400000000000000" pitchFamily="50" charset="-128"/>
                <a:ea typeface="BIZ UDPゴシック" panose="020B0400000000000000" pitchFamily="50" charset="-128"/>
              </a:rPr>
              <a:t>基本</a:t>
            </a:r>
            <a:r>
              <a:rPr lang="ja-JP" altLang="ja-JP" sz="980" b="1" dirty="0">
                <a:latin typeface="BIZ UDPゴシック" panose="020B0400000000000000" pitchFamily="50" charset="-128"/>
                <a:ea typeface="BIZ UDPゴシック" panose="020B0400000000000000" pitchFamily="50" charset="-128"/>
              </a:rPr>
              <a:t>構想及び基本</a:t>
            </a:r>
            <a:r>
              <a:rPr lang="ja-JP" altLang="ja-JP" sz="980" b="1" dirty="0" smtClean="0">
                <a:latin typeface="BIZ UDPゴシック" panose="020B0400000000000000" pitchFamily="50" charset="-128"/>
                <a:ea typeface="BIZ UDPゴシック" panose="020B0400000000000000" pitchFamily="50" charset="-128"/>
              </a:rPr>
              <a:t>計画</a:t>
            </a:r>
            <a:r>
              <a:rPr lang="ja-JP" altLang="en-US" sz="980" b="1" dirty="0" smtClean="0">
                <a:latin typeface="BIZ UDPゴシック" panose="020B0400000000000000" pitchFamily="50" charset="-128"/>
                <a:ea typeface="BIZ UDPゴシック" panose="020B0400000000000000" pitchFamily="50" charset="-128"/>
              </a:rPr>
              <a:t>等をもとに府市町村局にて作成</a:t>
            </a:r>
            <a:endParaRPr lang="en-US" altLang="ja-JP" sz="980" b="1" dirty="0" smtClean="0">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a:off x="6648621" y="6062431"/>
            <a:ext cx="4980325" cy="330155"/>
          </a:xfrm>
          <a:prstGeom prst="rect">
            <a:avLst/>
          </a:prstGeom>
          <a:noFill/>
          <a:ln>
            <a:noFill/>
          </a:ln>
        </p:spPr>
        <p:txBody>
          <a:bodyPr wrap="square" rtlCol="0">
            <a:spAutoFit/>
          </a:bodyPr>
          <a:lstStyle/>
          <a:p>
            <a:pPr>
              <a:lnSpc>
                <a:spcPts val="2275"/>
              </a:lnSpc>
            </a:pPr>
            <a:r>
              <a:rPr lang="ja-JP" altLang="en-US" sz="900" dirty="0" smtClean="0">
                <a:solidFill>
                  <a:schemeClr val="accent1">
                    <a:lumMod val="7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参考</a:t>
            </a:r>
            <a:r>
              <a:rPr lang="en-US" altLang="ja-JP" sz="900" dirty="0" smtClean="0">
                <a:solidFill>
                  <a:schemeClr val="accent1">
                    <a:lumMod val="7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URL</a:t>
            </a:r>
            <a:r>
              <a:rPr lang="ja-JP" altLang="en-US" sz="900" dirty="0" smtClean="0">
                <a:solidFill>
                  <a:schemeClr val="accent1">
                    <a:lumMod val="7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900" dirty="0" smtClean="0">
                <a:solidFill>
                  <a:schemeClr val="accent1">
                    <a:lumMod val="7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900" dirty="0">
                <a:solidFill>
                  <a:schemeClr val="accent1">
                    <a:lumMod val="7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http://www.kitasorachi.hokkaido.jp/</a:t>
            </a:r>
            <a:endParaRPr lang="en-US" altLang="ja-JP" sz="980" dirty="0" smtClean="0">
              <a:solidFill>
                <a:schemeClr val="accent1">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03364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26048" y="4700582"/>
            <a:ext cx="5239738" cy="1830373"/>
          </a:xfrm>
          <a:prstGeom prst="rect">
            <a:avLst/>
          </a:prstGeom>
          <a:solidFill>
            <a:schemeClr val="bg1"/>
          </a:solidFill>
          <a:ln>
            <a:solidFill>
              <a:schemeClr val="tx1"/>
            </a:solidFill>
            <a:prstDash val="sysDot"/>
          </a:ln>
        </p:spPr>
        <p:txBody>
          <a:bodyPr wrap="square" rtlCol="0">
            <a:spAutoFit/>
          </a:bodyPr>
          <a:lstStyle/>
          <a:p>
            <a:r>
              <a:rPr lang="ja-JP" altLang="en-US" sz="1300" b="1" u="sng" dirty="0">
                <a:latin typeface="BIZ UDPゴシック" panose="020B0400000000000000" pitchFamily="50" charset="-128"/>
                <a:ea typeface="BIZ UDPゴシック" panose="020B0400000000000000" pitchFamily="50" charset="-128"/>
              </a:rPr>
              <a:t>２</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効果</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メリット</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・課題</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デメリット</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の想定</a:t>
            </a:r>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endParaRPr lang="ja-JP" altLang="en-US" sz="894" b="1"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37446" y="646319"/>
            <a:ext cx="8815909" cy="387286"/>
          </a:xfrm>
          <a:prstGeom prst="rect">
            <a:avLst/>
          </a:prstGeom>
          <a:noFill/>
        </p:spPr>
        <p:txBody>
          <a:bodyPr wrap="square" rtlCol="0">
            <a:spAutoFit/>
          </a:bodyPr>
          <a:lstStyle/>
          <a:p>
            <a:pPr>
              <a:lnSpc>
                <a:spcPts val="2275"/>
              </a:lnSpc>
            </a:pPr>
            <a:r>
              <a:rPr lang="ja-JP" altLang="en-US" sz="1625" b="1" dirty="0">
                <a:latin typeface="BIZ UDPゴシック" panose="020B0400000000000000" pitchFamily="50" charset="-128"/>
                <a:ea typeface="BIZ UDPゴシック" panose="020B0400000000000000" pitchFamily="50" charset="-128"/>
                <a:cs typeface="Times New Roman" panose="02020603050405020304" pitchFamily="18" charset="0"/>
              </a:rPr>
              <a:t>〇事例①：千葉県佐倉市における学校プールの再編事業</a:t>
            </a:r>
            <a:endParaRPr kumimoji="1" lang="ja-JP" altLang="en-US" sz="1625" b="1"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126048" y="1102973"/>
            <a:ext cx="5817553" cy="3494290"/>
          </a:xfrm>
          <a:prstGeom prst="rect">
            <a:avLst/>
          </a:prstGeom>
          <a:solidFill>
            <a:schemeClr val="bg1"/>
          </a:solidFill>
          <a:ln w="9525" cmpd="sng">
            <a:solidFill>
              <a:schemeClr val="tx1"/>
            </a:solidFill>
            <a:prstDash val="sysDot"/>
          </a:ln>
        </p:spPr>
        <p:txBody>
          <a:bodyPr wrap="square" rtlCol="0">
            <a:spAutoFit/>
          </a:bodyPr>
          <a:lstStyle/>
          <a:p>
            <a:r>
              <a:rPr lang="ja-JP" altLang="en-US" sz="1300" b="1" u="sng" dirty="0">
                <a:latin typeface="BIZ UDPゴシック" panose="020B0400000000000000" pitchFamily="50" charset="-128"/>
                <a:ea typeface="BIZ UDPゴシック" panose="020B0400000000000000" pitchFamily="50" charset="-128"/>
              </a:rPr>
              <a:t>１</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学校プール、市民プール再編に至った背景</a:t>
            </a:r>
            <a:endParaRPr lang="en-US" altLang="ja-JP" sz="1300" b="1" u="sng" dirty="0">
              <a:latin typeface="BIZ UDPゴシック" panose="020B0400000000000000" pitchFamily="50" charset="-128"/>
              <a:ea typeface="BIZ UDPゴシック" panose="020B0400000000000000" pitchFamily="50" charset="-128"/>
            </a:endParaRPr>
          </a:p>
          <a:p>
            <a:r>
              <a:rPr kumimoji="1"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老朽化の進む学校プールや市民プールの再編・再整備を通じて、</a:t>
            </a:r>
            <a:r>
              <a:rPr kumimoji="1" lang="ja-JP" altLang="en-US" sz="13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300"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財政負担等の軽減</a:t>
            </a:r>
            <a:r>
              <a:rPr kumimoji="1" lang="ja-JP" altLang="en-US" sz="13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及び</a:t>
            </a:r>
            <a:r>
              <a:rPr kumimoji="1" lang="ja-JP" altLang="en-US" sz="13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300"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市民満足度向上</a:t>
            </a:r>
            <a:r>
              <a:rPr kumimoji="1" lang="ja-JP" altLang="en-US" sz="13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の両立を可能とする事業モデルの構築</a:t>
            </a:r>
            <a:r>
              <a:rPr lang="ja-JP" altLang="en-US" sz="1138"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138"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138"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138"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3" name="図 2"/>
          <p:cNvPicPr>
            <a:picLocks noChangeAspect="1"/>
          </p:cNvPicPr>
          <p:nvPr/>
        </p:nvPicPr>
        <p:blipFill rotWithShape="1">
          <a:blip r:embed="rId2"/>
          <a:srcRect l="15976" t="30126" r="39626" b="10409"/>
          <a:stretch/>
        </p:blipFill>
        <p:spPr>
          <a:xfrm>
            <a:off x="6055108" y="1102973"/>
            <a:ext cx="3790948" cy="3494290"/>
          </a:xfrm>
          <a:prstGeom prst="rect">
            <a:avLst/>
          </a:prstGeom>
        </p:spPr>
      </p:pic>
      <p:sp>
        <p:nvSpPr>
          <p:cNvPr id="13" name="右矢印 12"/>
          <p:cNvSpPr/>
          <p:nvPr/>
        </p:nvSpPr>
        <p:spPr>
          <a:xfrm rot="5400000">
            <a:off x="615473" y="2329942"/>
            <a:ext cx="220274" cy="183605"/>
          </a:xfrm>
          <a:prstGeom prst="rightArrow">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 name="テキスト ボックス 13"/>
          <p:cNvSpPr txBox="1"/>
          <p:nvPr/>
        </p:nvSpPr>
        <p:spPr>
          <a:xfrm>
            <a:off x="218917" y="1912543"/>
            <a:ext cx="2631376" cy="317395"/>
          </a:xfrm>
          <a:prstGeom prst="rect">
            <a:avLst/>
          </a:prstGeom>
          <a:solidFill>
            <a:schemeClr val="accent5">
              <a:lumMod val="20000"/>
              <a:lumOff val="80000"/>
            </a:schemeClr>
          </a:solidFill>
          <a:ln>
            <a:solidFill>
              <a:schemeClr val="tx1"/>
            </a:solidFill>
            <a:prstDash val="solid"/>
          </a:ln>
        </p:spPr>
        <p:txBody>
          <a:bodyPr wrap="square" rtlCol="0">
            <a:spAutoFit/>
          </a:bodyPr>
          <a:lstStyle/>
          <a:p>
            <a:pPr>
              <a:lnSpc>
                <a:spcPct val="150000"/>
              </a:lnSpc>
            </a:pPr>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水泳指導補助の民間委託の開始（小学校</a:t>
            </a:r>
            <a:r>
              <a:rPr lang="en-US" altLang="ja-JP" sz="975" dirty="0">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校</a:t>
            </a:r>
            <a:r>
              <a:rPr lang="en-US" altLang="ja-JP" sz="975"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894"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テキスト ボックス 17"/>
          <p:cNvSpPr txBox="1"/>
          <p:nvPr/>
        </p:nvSpPr>
        <p:spPr>
          <a:xfrm>
            <a:off x="242311" y="3922331"/>
            <a:ext cx="4930369" cy="392415"/>
          </a:xfrm>
          <a:prstGeom prst="rect">
            <a:avLst/>
          </a:prstGeom>
          <a:solidFill>
            <a:schemeClr val="accent5">
              <a:lumMod val="20000"/>
              <a:lumOff val="80000"/>
            </a:schemeClr>
          </a:solidFill>
          <a:ln>
            <a:solidFill>
              <a:schemeClr val="tx1"/>
            </a:solidFill>
            <a:prstDash val="solid"/>
          </a:ln>
        </p:spPr>
        <p:txBody>
          <a:bodyPr wrap="square" rtlCol="0">
            <a:spAutoFit/>
          </a:bodyPr>
          <a:lstStyle/>
          <a:p>
            <a:r>
              <a:rPr lang="ja-JP" altLang="en-US" sz="975" dirty="0">
                <a:latin typeface="BIZ UDPゴシック" panose="020B0400000000000000" pitchFamily="50" charset="-128"/>
                <a:ea typeface="BIZ UDPゴシック" panose="020B0400000000000000" pitchFamily="50" charset="-128"/>
              </a:rPr>
              <a:t>・学校プールを廃止し、通年利用できる温水プール整備の検討</a:t>
            </a:r>
            <a:endParaRPr lang="en-US" altLang="ja-JP" sz="975" dirty="0">
              <a:latin typeface="BIZ UDPゴシック" panose="020B0400000000000000" pitchFamily="50" charset="-128"/>
              <a:ea typeface="BIZ UDPゴシック" panose="020B0400000000000000" pitchFamily="50" charset="-128"/>
            </a:endParaRPr>
          </a:p>
          <a:p>
            <a:r>
              <a:rPr lang="ja-JP" altLang="en-US" sz="975" dirty="0">
                <a:latin typeface="BIZ UDPゴシック" panose="020B0400000000000000" pitchFamily="50" charset="-128"/>
                <a:ea typeface="BIZ UDPゴシック" panose="020B0400000000000000" pitchFamily="50" charset="-128"/>
              </a:rPr>
              <a:t>・学校プールに費やす維持管理・改修コストを財源とし、新たな市民プールの整備の検討</a:t>
            </a:r>
            <a:endParaRPr lang="ja-JP" altLang="en-US" sz="813" dirty="0">
              <a:latin typeface="BIZ UDPゴシック" panose="020B0400000000000000" pitchFamily="50" charset="-128"/>
              <a:ea typeface="BIZ UDPゴシック" panose="020B0400000000000000" pitchFamily="50" charset="-128"/>
            </a:endParaRPr>
          </a:p>
        </p:txBody>
      </p:sp>
      <p:sp>
        <p:nvSpPr>
          <p:cNvPr id="21" name="テキスト ボックス 20"/>
          <p:cNvSpPr txBox="1"/>
          <p:nvPr/>
        </p:nvSpPr>
        <p:spPr>
          <a:xfrm>
            <a:off x="261182" y="3054847"/>
            <a:ext cx="3653995" cy="667555"/>
          </a:xfrm>
          <a:prstGeom prst="rect">
            <a:avLst/>
          </a:prstGeom>
          <a:solidFill>
            <a:schemeClr val="accent5">
              <a:lumMod val="20000"/>
              <a:lumOff val="80000"/>
            </a:schemeClr>
          </a:solidFill>
          <a:ln>
            <a:solidFill>
              <a:schemeClr val="tx1"/>
            </a:solidFill>
            <a:prstDash val="sysDot"/>
          </a:ln>
        </p:spPr>
        <p:txBody>
          <a:bodyPr wrap="square" rtlCol="0">
            <a:spAutoFit/>
          </a:bodyPr>
          <a:lstStyle/>
          <a:p>
            <a:endParaRPr lang="en-US" altLang="ja-JP" sz="975" dirty="0">
              <a:latin typeface="BIZ UDPゴシック" panose="020B0400000000000000" pitchFamily="50" charset="-128"/>
              <a:ea typeface="BIZ UDPゴシック" panose="020B0400000000000000" pitchFamily="50" charset="-128"/>
            </a:endParaRPr>
          </a:p>
          <a:p>
            <a:r>
              <a:rPr lang="ja-JP" altLang="en-US" sz="975" dirty="0">
                <a:latin typeface="BIZ UDPゴシック" panose="020B0400000000000000" pitchFamily="50" charset="-128"/>
                <a:ea typeface="BIZ UDPゴシック" panose="020B0400000000000000" pitchFamily="50" charset="-128"/>
              </a:rPr>
              <a:t>　　　　　　　　　　　　　　　</a:t>
            </a:r>
            <a:r>
              <a:rPr lang="ja-JP" altLang="en-US" sz="975" dirty="0" smtClean="0">
                <a:latin typeface="BIZ UDPゴシック" panose="020B0400000000000000" pitchFamily="50" charset="-128"/>
                <a:ea typeface="BIZ UDPゴシック" panose="020B0400000000000000" pitchFamily="50" charset="-128"/>
              </a:rPr>
              <a:t>　　・</a:t>
            </a:r>
            <a:r>
              <a:rPr lang="ja-JP" altLang="en-US" sz="975" dirty="0">
                <a:latin typeface="BIZ UDPゴシック" panose="020B0400000000000000" pitchFamily="50" charset="-128"/>
                <a:ea typeface="BIZ UDPゴシック" panose="020B0400000000000000" pitchFamily="50" charset="-128"/>
              </a:rPr>
              <a:t>学校プールの老朽化対策</a:t>
            </a:r>
            <a:endParaRPr lang="en-US" altLang="ja-JP" sz="975" dirty="0">
              <a:latin typeface="BIZ UDPゴシック" panose="020B0400000000000000" pitchFamily="50" charset="-128"/>
              <a:ea typeface="BIZ UDPゴシック" panose="020B0400000000000000" pitchFamily="50" charset="-128"/>
            </a:endParaRPr>
          </a:p>
          <a:p>
            <a:r>
              <a:rPr lang="ja-JP" altLang="en-US" sz="975" dirty="0">
                <a:latin typeface="BIZ UDPゴシック" panose="020B0400000000000000" pitchFamily="50" charset="-128"/>
                <a:ea typeface="BIZ UDPゴシック" panose="020B0400000000000000" pitchFamily="50" charset="-128"/>
              </a:rPr>
              <a:t>　　　　　　　　　　　　　　　</a:t>
            </a:r>
            <a:r>
              <a:rPr lang="ja-JP" altLang="en-US" sz="975" dirty="0" smtClean="0">
                <a:latin typeface="BIZ UDPゴシック" panose="020B0400000000000000" pitchFamily="50" charset="-128"/>
                <a:ea typeface="BIZ UDPゴシック" panose="020B0400000000000000" pitchFamily="50" charset="-128"/>
              </a:rPr>
              <a:t>　　・</a:t>
            </a:r>
            <a:r>
              <a:rPr lang="ja-JP" altLang="en-US" sz="975" dirty="0">
                <a:latin typeface="BIZ UDPゴシック" panose="020B0400000000000000" pitchFamily="50" charset="-128"/>
                <a:ea typeface="BIZ UDPゴシック" panose="020B0400000000000000" pitchFamily="50" charset="-128"/>
              </a:rPr>
              <a:t>維持コスト負担軽減の必要性</a:t>
            </a:r>
            <a:endParaRPr lang="en-US" altLang="ja-JP" sz="975" dirty="0">
              <a:latin typeface="BIZ UDPゴシック" panose="020B0400000000000000" pitchFamily="50" charset="-128"/>
              <a:ea typeface="BIZ UDPゴシック" panose="020B0400000000000000" pitchFamily="50" charset="-128"/>
            </a:endParaRPr>
          </a:p>
          <a:p>
            <a:endParaRPr lang="ja-JP" altLang="en-US" sz="813" dirty="0">
              <a:latin typeface="BIZ UDPゴシック" panose="020B0400000000000000" pitchFamily="50" charset="-128"/>
              <a:ea typeface="BIZ UDPゴシック" panose="020B0400000000000000" pitchFamily="50" charset="-128"/>
            </a:endParaRPr>
          </a:p>
        </p:txBody>
      </p:sp>
      <p:sp>
        <p:nvSpPr>
          <p:cNvPr id="20" name="右矢印 19"/>
          <p:cNvSpPr/>
          <p:nvPr/>
        </p:nvSpPr>
        <p:spPr>
          <a:xfrm>
            <a:off x="5205123" y="2488814"/>
            <a:ext cx="865681" cy="480377"/>
          </a:xfrm>
          <a:prstGeom prst="rightArrow">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 name="テキスト ボックス 14"/>
          <p:cNvSpPr txBox="1"/>
          <p:nvPr/>
        </p:nvSpPr>
        <p:spPr>
          <a:xfrm>
            <a:off x="241213" y="2622177"/>
            <a:ext cx="2253709" cy="317395"/>
          </a:xfrm>
          <a:prstGeom prst="rect">
            <a:avLst/>
          </a:prstGeom>
          <a:solidFill>
            <a:schemeClr val="accent2">
              <a:lumMod val="20000"/>
              <a:lumOff val="80000"/>
            </a:schemeClr>
          </a:solidFill>
          <a:ln w="6350">
            <a:solidFill>
              <a:schemeClr val="tx1"/>
            </a:solidFill>
            <a:prstDash val="solid"/>
          </a:ln>
        </p:spPr>
        <p:txBody>
          <a:bodyPr wrap="square" rtlCol="0">
            <a:spAutoFit/>
          </a:bodyPr>
          <a:lstStyle/>
          <a:p>
            <a:pPr>
              <a:lnSpc>
                <a:spcPct val="150000"/>
              </a:lnSpc>
            </a:pPr>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教職員、児童から高評・高い満足度</a:t>
            </a:r>
            <a:endParaRPr lang="en-US" altLang="ja-JP" sz="894"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3" name="正方形/長方形 22"/>
          <p:cNvSpPr/>
          <p:nvPr/>
        </p:nvSpPr>
        <p:spPr>
          <a:xfrm>
            <a:off x="893887" y="2281737"/>
            <a:ext cx="2767418" cy="280013"/>
          </a:xfrm>
          <a:prstGeom prst="rect">
            <a:avLst/>
          </a:prstGeom>
        </p:spPr>
        <p:txBody>
          <a:bodyPr wrap="square">
            <a:spAutoFit/>
          </a:bodyPr>
          <a:lstStyle/>
          <a:p>
            <a:pPr>
              <a:lnSpc>
                <a:spcPct val="150000"/>
              </a:lnSpc>
            </a:pPr>
            <a:r>
              <a:rPr lang="en-US" altLang="ja-JP" sz="813" dirty="0">
                <a:latin typeface="BIZ UDPゴシック" panose="020B0400000000000000" pitchFamily="50" charset="-128"/>
                <a:ea typeface="BIZ UDPゴシック" panose="020B0400000000000000" pitchFamily="50" charset="-128"/>
              </a:rPr>
              <a:t>※</a:t>
            </a:r>
            <a:r>
              <a:rPr lang="ja-JP" altLang="en-US" sz="813" dirty="0">
                <a:latin typeface="BIZ UDPゴシック" panose="020B0400000000000000" pitchFamily="50" charset="-128"/>
                <a:ea typeface="BIZ UDPゴシック" panose="020B0400000000000000" pitchFamily="50" charset="-128"/>
              </a:rPr>
              <a:t>耐震改修工事に伴うプール廃止の代替措置として</a:t>
            </a:r>
          </a:p>
        </p:txBody>
      </p:sp>
      <p:sp>
        <p:nvSpPr>
          <p:cNvPr id="17" name="テキスト ボックス 16"/>
          <p:cNvSpPr txBox="1"/>
          <p:nvPr/>
        </p:nvSpPr>
        <p:spPr>
          <a:xfrm>
            <a:off x="261182" y="3227328"/>
            <a:ext cx="1288947" cy="298736"/>
          </a:xfrm>
          <a:prstGeom prst="rect">
            <a:avLst/>
          </a:prstGeom>
          <a:solidFill>
            <a:schemeClr val="accent2">
              <a:lumMod val="20000"/>
              <a:lumOff val="80000"/>
            </a:schemeClr>
          </a:solidFill>
          <a:ln w="6350">
            <a:solidFill>
              <a:schemeClr val="tx1"/>
            </a:solidFill>
            <a:prstDash val="solid"/>
          </a:ln>
        </p:spPr>
        <p:txBody>
          <a:bodyPr wrap="square" rtlCol="0">
            <a:spAutoFit/>
          </a:bodyPr>
          <a:lstStyle/>
          <a:p>
            <a:pPr>
              <a:lnSpc>
                <a:spcPct val="150000"/>
              </a:lnSpc>
            </a:pPr>
            <a:r>
              <a:rPr lang="ja-JP" altLang="en-US" sz="894" dirty="0">
                <a:latin typeface="BIZ UDPゴシック" panose="020B0400000000000000" pitchFamily="50" charset="-128"/>
                <a:ea typeface="BIZ UDPゴシック" panose="020B0400000000000000" pitchFamily="50" charset="-128"/>
                <a:cs typeface="Times New Roman" panose="02020603050405020304" pitchFamily="18" charset="0"/>
              </a:rPr>
              <a:t>全校拡大の検討</a:t>
            </a:r>
            <a:endParaRPr lang="en-US" altLang="ja-JP" sz="894"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右矢印 15"/>
          <p:cNvSpPr/>
          <p:nvPr/>
        </p:nvSpPr>
        <p:spPr>
          <a:xfrm rot="5400000">
            <a:off x="615472" y="2987526"/>
            <a:ext cx="220274" cy="183605"/>
          </a:xfrm>
          <a:prstGeom prst="rightArrow">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9" name="右矢印 18"/>
          <p:cNvSpPr/>
          <p:nvPr/>
        </p:nvSpPr>
        <p:spPr>
          <a:xfrm rot="5400000">
            <a:off x="615471" y="3630419"/>
            <a:ext cx="220274" cy="183605"/>
          </a:xfrm>
          <a:prstGeom prst="rightArrow">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aphicFrame>
        <p:nvGraphicFramePr>
          <p:cNvPr id="7" name="表 6"/>
          <p:cNvGraphicFramePr>
            <a:graphicFrameLocks noGrp="1"/>
          </p:cNvGraphicFramePr>
          <p:nvPr>
            <p:extLst>
              <p:ext uri="{D42A27DB-BD31-4B8C-83A1-F6EECF244321}">
                <p14:modId xmlns:p14="http://schemas.microsoft.com/office/powerpoint/2010/main" val="353600998"/>
              </p:ext>
            </p:extLst>
          </p:nvPr>
        </p:nvGraphicFramePr>
        <p:xfrm>
          <a:off x="186823" y="5074836"/>
          <a:ext cx="5118187" cy="1272653"/>
        </p:xfrm>
        <a:graphic>
          <a:graphicData uri="http://schemas.openxmlformats.org/drawingml/2006/table">
            <a:tbl>
              <a:tblPr firstRow="1" bandRow="1">
                <a:tableStyleId>{7DF18680-E054-41AD-8BC1-D1AEF772440D}</a:tableStyleId>
              </a:tblPr>
              <a:tblGrid>
                <a:gridCol w="417136">
                  <a:extLst>
                    <a:ext uri="{9D8B030D-6E8A-4147-A177-3AD203B41FA5}">
                      <a16:colId xmlns:a16="http://schemas.microsoft.com/office/drawing/2014/main" val="2933955730"/>
                    </a:ext>
                  </a:extLst>
                </a:gridCol>
                <a:gridCol w="2484511">
                  <a:extLst>
                    <a:ext uri="{9D8B030D-6E8A-4147-A177-3AD203B41FA5}">
                      <a16:colId xmlns:a16="http://schemas.microsoft.com/office/drawing/2014/main" val="3633315638"/>
                    </a:ext>
                  </a:extLst>
                </a:gridCol>
                <a:gridCol w="2216540">
                  <a:extLst>
                    <a:ext uri="{9D8B030D-6E8A-4147-A177-3AD203B41FA5}">
                      <a16:colId xmlns:a16="http://schemas.microsoft.com/office/drawing/2014/main" val="3130822564"/>
                    </a:ext>
                  </a:extLst>
                </a:gridCol>
              </a:tblGrid>
              <a:tr h="227923">
                <a:tc>
                  <a:txBody>
                    <a:bodyPr/>
                    <a:lstStyle/>
                    <a:p>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00" dirty="0" smtClean="0">
                          <a:latin typeface="BIZ UDPゴシック" panose="020B0400000000000000" pitchFamily="50" charset="-128"/>
                          <a:ea typeface="BIZ UDPゴシック" panose="020B0400000000000000" pitchFamily="50" charset="-128"/>
                        </a:rPr>
                        <a:t>民間屋内プールの利用</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00" dirty="0" smtClean="0">
                          <a:latin typeface="BIZ UDPゴシック" panose="020B0400000000000000" pitchFamily="50" charset="-128"/>
                          <a:ea typeface="BIZ UDPゴシック" panose="020B0400000000000000" pitchFamily="50" charset="-128"/>
                        </a:rPr>
                        <a:t>水泳指導補助の民間委託</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2119276924"/>
                  </a:ext>
                </a:extLst>
              </a:tr>
              <a:tr h="535064">
                <a:tc>
                  <a:txBody>
                    <a:bodyPr/>
                    <a:lstStyle/>
                    <a:p>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b="1" dirty="0" smtClean="0">
                          <a:latin typeface="BIZ UDPゴシック" panose="020B0400000000000000" pitchFamily="50" charset="-128"/>
                          <a:ea typeface="BIZ UDPゴシック" panose="020B0400000000000000" pitchFamily="50" charset="-128"/>
                        </a:rPr>
                        <a:t>効果</a:t>
                      </a:r>
                      <a:endParaRPr kumimoji="1" lang="ja-JP" altLang="en-US" sz="1000" b="1"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00" dirty="0" smtClean="0">
                          <a:latin typeface="BIZ UDPゴシック" panose="020B0400000000000000" pitchFamily="50" charset="-128"/>
                          <a:ea typeface="BIZ UDPゴシック" panose="020B0400000000000000" pitchFamily="50" charset="-128"/>
                        </a:rPr>
                        <a:t>・学校プール維持管理経費等の負担軽減</a:t>
                      </a:r>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・快適環境での計画的な授業</a:t>
                      </a:r>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・学校教員のプール維持管理負担減</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00" dirty="0" smtClean="0">
                          <a:latin typeface="BIZ UDPゴシック" panose="020B0400000000000000" pitchFamily="50" charset="-128"/>
                          <a:ea typeface="BIZ UDPゴシック" panose="020B0400000000000000" pitchFamily="50" charset="-128"/>
                        </a:rPr>
                        <a:t>・専門指導者による効果的な指導</a:t>
                      </a:r>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・安全管理の向上</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95406334"/>
                  </a:ext>
                </a:extLst>
              </a:tr>
              <a:tr h="509666">
                <a:tc>
                  <a:txBody>
                    <a:bodyPr/>
                    <a:lstStyle/>
                    <a:p>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b="1" dirty="0" smtClean="0">
                          <a:latin typeface="BIZ UDPゴシック" panose="020B0400000000000000" pitchFamily="50" charset="-128"/>
                          <a:ea typeface="BIZ UDPゴシック" panose="020B0400000000000000" pitchFamily="50" charset="-128"/>
                        </a:rPr>
                        <a:t>課題</a:t>
                      </a:r>
                      <a:endParaRPr kumimoji="1" lang="ja-JP" altLang="en-US" sz="1000" b="1"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00" dirty="0" smtClean="0">
                          <a:latin typeface="BIZ UDPゴシック" panose="020B0400000000000000" pitchFamily="50" charset="-128"/>
                          <a:ea typeface="BIZ UDPゴシック" panose="020B0400000000000000" pitchFamily="50" charset="-128"/>
                        </a:rPr>
                        <a:t>・バス移動時間、コストの増</a:t>
                      </a:r>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・夏休み期間の地域開放に利用できない</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00" dirty="0" smtClean="0">
                          <a:latin typeface="BIZ UDPゴシック" panose="020B0400000000000000" pitchFamily="50" charset="-128"/>
                          <a:ea typeface="BIZ UDPゴシック" panose="020B0400000000000000" pitchFamily="50" charset="-128"/>
                        </a:rPr>
                        <a:t>・指導委託料の増</a:t>
                      </a:r>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・事故時の責任問題</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2086423611"/>
                  </a:ext>
                </a:extLst>
              </a:tr>
            </a:tbl>
          </a:graphicData>
        </a:graphic>
      </p:graphicFrame>
      <p:sp>
        <p:nvSpPr>
          <p:cNvPr id="25" name="テキスト ボックス 24"/>
          <p:cNvSpPr txBox="1"/>
          <p:nvPr/>
        </p:nvSpPr>
        <p:spPr>
          <a:xfrm>
            <a:off x="5475107" y="4700581"/>
            <a:ext cx="4370950" cy="1830373"/>
          </a:xfrm>
          <a:prstGeom prst="rect">
            <a:avLst/>
          </a:prstGeom>
          <a:solidFill>
            <a:schemeClr val="bg1"/>
          </a:solidFill>
          <a:ln>
            <a:solidFill>
              <a:schemeClr val="tx1"/>
            </a:solidFill>
            <a:prstDash val="sysDot"/>
          </a:ln>
        </p:spPr>
        <p:txBody>
          <a:bodyPr wrap="square" rtlCol="0">
            <a:spAutoFit/>
          </a:bodyPr>
          <a:lstStyle/>
          <a:p>
            <a:r>
              <a:rPr lang="en-US" altLang="ja-JP" sz="1300" b="1" u="sng" dirty="0">
                <a:latin typeface="BIZ UDPゴシック" panose="020B0400000000000000" pitchFamily="50" charset="-128"/>
                <a:ea typeface="BIZ UDPゴシック" panose="020B0400000000000000" pitchFamily="50" charset="-128"/>
              </a:rPr>
              <a:t>3.</a:t>
            </a:r>
            <a:r>
              <a:rPr lang="ja-JP" altLang="en-US" sz="1300" b="1" u="sng" dirty="0">
                <a:latin typeface="BIZ UDPゴシック" panose="020B0400000000000000" pitchFamily="50" charset="-128"/>
                <a:ea typeface="BIZ UDPゴシック" panose="020B0400000000000000" pitchFamily="50" charset="-128"/>
              </a:rPr>
              <a:t>課題について業務を通じて明らかになったこと</a:t>
            </a:r>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endParaRPr lang="en-US" altLang="ja-JP" sz="1300" b="1" dirty="0">
              <a:latin typeface="BIZ UDPゴシック" panose="020B0400000000000000" pitchFamily="50" charset="-128"/>
              <a:ea typeface="BIZ UDPゴシック" panose="020B0400000000000000" pitchFamily="50" charset="-128"/>
            </a:endParaRPr>
          </a:p>
          <a:p>
            <a:endParaRPr lang="ja-JP" altLang="en-US" sz="894" b="1" dirty="0">
              <a:latin typeface="BIZ UDPゴシック" panose="020B0400000000000000" pitchFamily="50" charset="-128"/>
              <a:ea typeface="BIZ UDPゴシック" panose="020B0400000000000000"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1032447081"/>
              </p:ext>
            </p:extLst>
          </p:nvPr>
        </p:nvGraphicFramePr>
        <p:xfrm>
          <a:off x="5575921" y="5074836"/>
          <a:ext cx="4222801" cy="672926"/>
        </p:xfrm>
        <a:graphic>
          <a:graphicData uri="http://schemas.openxmlformats.org/drawingml/2006/table">
            <a:tbl>
              <a:tblPr firstRow="1" bandRow="1">
                <a:tableStyleId>{7DF18680-E054-41AD-8BC1-D1AEF772440D}</a:tableStyleId>
              </a:tblPr>
              <a:tblGrid>
                <a:gridCol w="4222801">
                  <a:extLst>
                    <a:ext uri="{9D8B030D-6E8A-4147-A177-3AD203B41FA5}">
                      <a16:colId xmlns:a16="http://schemas.microsoft.com/office/drawing/2014/main" val="3633315638"/>
                    </a:ext>
                  </a:extLst>
                </a:gridCol>
              </a:tblGrid>
              <a:tr h="222885">
                <a:tc>
                  <a:txBody>
                    <a:bodyPr/>
                    <a:lstStyle/>
                    <a:p>
                      <a:r>
                        <a:rPr kumimoji="1" lang="ja-JP" altLang="en-US" sz="1000" dirty="0" smtClean="0">
                          <a:latin typeface="BIZ UDPゴシック" panose="020B0400000000000000" pitchFamily="50" charset="-128"/>
                          <a:ea typeface="BIZ UDPゴシック" panose="020B0400000000000000" pitchFamily="50" charset="-128"/>
                        </a:rPr>
                        <a:t>民間屋内プールの利用</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2119276924"/>
                  </a:ext>
                </a:extLst>
              </a:tr>
              <a:tr h="446230">
                <a:tc>
                  <a:txBody>
                    <a:bodyPr/>
                    <a:lstStyle/>
                    <a:p>
                      <a:r>
                        <a:rPr kumimoji="1" lang="ja-JP" altLang="en-US" sz="1000" dirty="0" smtClean="0">
                          <a:latin typeface="BIZ UDPゴシック" panose="020B0400000000000000" pitchFamily="50" charset="-128"/>
                          <a:ea typeface="BIZ UDPゴシック" panose="020B0400000000000000" pitchFamily="50" charset="-128"/>
                        </a:rPr>
                        <a:t>・廃止したプールの維持更新費用を原資として実質負担なしで実施</a:t>
                      </a:r>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・市内全校が</a:t>
                      </a:r>
                      <a:r>
                        <a:rPr kumimoji="1" lang="en-US" altLang="ja-JP" sz="1000" dirty="0" smtClean="0">
                          <a:latin typeface="BIZ UDPゴシック" panose="020B0400000000000000" pitchFamily="50" charset="-128"/>
                          <a:ea typeface="BIZ UDPゴシック" panose="020B0400000000000000" pitchFamily="50" charset="-128"/>
                        </a:rPr>
                        <a:t>20</a:t>
                      </a:r>
                      <a:r>
                        <a:rPr kumimoji="1" lang="ja-JP" altLang="en-US" sz="1000" dirty="0" smtClean="0">
                          <a:latin typeface="BIZ UDPゴシック" panose="020B0400000000000000" pitchFamily="50" charset="-128"/>
                          <a:ea typeface="BIZ UDPゴシック" panose="020B0400000000000000" pitchFamily="50" charset="-128"/>
                        </a:rPr>
                        <a:t>分以内の移動時間で実施可能</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2086423611"/>
                  </a:ext>
                </a:extLst>
              </a:tr>
            </a:tbl>
          </a:graphicData>
        </a:graphic>
      </p:graphicFrame>
      <p:graphicFrame>
        <p:nvGraphicFramePr>
          <p:cNvPr id="30" name="表 29"/>
          <p:cNvGraphicFramePr>
            <a:graphicFrameLocks noGrp="1"/>
          </p:cNvGraphicFramePr>
          <p:nvPr>
            <p:extLst>
              <p:ext uri="{D42A27DB-BD31-4B8C-83A1-F6EECF244321}">
                <p14:modId xmlns:p14="http://schemas.microsoft.com/office/powerpoint/2010/main" val="2697425205"/>
              </p:ext>
            </p:extLst>
          </p:nvPr>
        </p:nvGraphicFramePr>
        <p:xfrm>
          <a:off x="5575920" y="5785554"/>
          <a:ext cx="4222801" cy="672926"/>
        </p:xfrm>
        <a:graphic>
          <a:graphicData uri="http://schemas.openxmlformats.org/drawingml/2006/table">
            <a:tbl>
              <a:tblPr firstRow="1" bandRow="1">
                <a:tableStyleId>{7DF18680-E054-41AD-8BC1-D1AEF772440D}</a:tableStyleId>
              </a:tblPr>
              <a:tblGrid>
                <a:gridCol w="4222801">
                  <a:extLst>
                    <a:ext uri="{9D8B030D-6E8A-4147-A177-3AD203B41FA5}">
                      <a16:colId xmlns:a16="http://schemas.microsoft.com/office/drawing/2014/main" val="3633315638"/>
                    </a:ext>
                  </a:extLst>
                </a:gridCol>
              </a:tblGrid>
              <a:tr h="222885">
                <a:tc>
                  <a:txBody>
                    <a:bodyPr/>
                    <a:lstStyle/>
                    <a:p>
                      <a:r>
                        <a:rPr kumimoji="1" lang="ja-JP" altLang="en-US" sz="1000" dirty="0" smtClean="0">
                          <a:latin typeface="BIZ UDPゴシック" panose="020B0400000000000000" pitchFamily="50" charset="-128"/>
                          <a:ea typeface="BIZ UDPゴシック" panose="020B0400000000000000" pitchFamily="50" charset="-128"/>
                        </a:rPr>
                        <a:t>水泳指導補助の民間委託</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2119276924"/>
                  </a:ext>
                </a:extLst>
              </a:tr>
              <a:tr h="446230">
                <a:tc>
                  <a:txBody>
                    <a:bodyPr/>
                    <a:lstStyle/>
                    <a:p>
                      <a:r>
                        <a:rPr kumimoji="1" lang="ja-JP" altLang="en-US" sz="1000" dirty="0" smtClean="0">
                          <a:latin typeface="BIZ UDPゴシック" panose="020B0400000000000000" pitchFamily="50" charset="-128"/>
                          <a:ea typeface="BIZ UDPゴシック" panose="020B0400000000000000" pitchFamily="50" charset="-128"/>
                        </a:rPr>
                        <a:t>・指導時などの事故の責任分担について従来と同様に対応可能</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2086423611"/>
                  </a:ext>
                </a:extLst>
              </a:tr>
            </a:tbl>
          </a:graphicData>
        </a:graphic>
      </p:graphicFrame>
      <p:sp>
        <p:nvSpPr>
          <p:cNvPr id="26" name="スライド番号プレースホルダー 2"/>
          <p:cNvSpPr>
            <a:spLocks noGrp="1"/>
          </p:cNvSpPr>
          <p:nvPr>
            <p:ph type="sldNum" sz="quarter" idx="12"/>
          </p:nvPr>
        </p:nvSpPr>
        <p:spPr>
          <a:xfrm>
            <a:off x="9427334" y="6518081"/>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25</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0" y="-25699"/>
            <a:ext cx="9906000" cy="553080"/>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28" name="テキスト ボックス 27"/>
          <p:cNvSpPr txBox="1"/>
          <p:nvPr/>
        </p:nvSpPr>
        <p:spPr>
          <a:xfrm>
            <a:off x="37446" y="13054"/>
            <a:ext cx="4796453"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dirty="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テーマ②（公共施設の最適配置）</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3367669" y="6549137"/>
            <a:ext cx="6094972" cy="243143"/>
          </a:xfrm>
          <a:prstGeom prst="rect">
            <a:avLst/>
          </a:prstGeom>
          <a:noFill/>
        </p:spPr>
        <p:txBody>
          <a:bodyPr wrap="square" rtlCol="0">
            <a:spAutoFit/>
          </a:bodyPr>
          <a:lstStyle/>
          <a:p>
            <a:r>
              <a:rPr lang="ja-JP" altLang="en-US" sz="980" b="1" dirty="0" smtClean="0">
                <a:latin typeface="BIZ UDPゴシック" panose="020B0400000000000000" pitchFamily="50" charset="-128"/>
                <a:ea typeface="BIZ UDPゴシック" panose="020B0400000000000000" pitchFamily="50" charset="-128"/>
              </a:rPr>
              <a:t>出典：</a:t>
            </a:r>
            <a:r>
              <a:rPr lang="ja-JP" altLang="en-US" sz="980" b="1" dirty="0">
                <a:latin typeface="BIZ UDPゴシック" panose="020B0400000000000000" pitchFamily="50" charset="-128"/>
                <a:ea typeface="BIZ UDPゴシック" panose="020B0400000000000000" pitchFamily="50" charset="-128"/>
              </a:rPr>
              <a:t>佐倉市学校プール･市民プール再編に向けた調査業務</a:t>
            </a:r>
            <a:r>
              <a:rPr lang="ja-JP" altLang="en-US" sz="980" b="1" dirty="0" smtClean="0">
                <a:latin typeface="BIZ UDPゴシック" panose="020B0400000000000000" pitchFamily="50" charset="-128"/>
                <a:ea typeface="BIZ UDPゴシック" panose="020B0400000000000000" pitchFamily="50" charset="-128"/>
              </a:rPr>
              <a:t>委託報告書概要版を</a:t>
            </a:r>
            <a:r>
              <a:rPr lang="ja-JP" altLang="ja-JP" sz="980" b="1" dirty="0" smtClean="0">
                <a:latin typeface="BIZ UDPゴシック" panose="020B0400000000000000" pitchFamily="50" charset="-128"/>
                <a:ea typeface="BIZ UDPゴシック" panose="020B0400000000000000" pitchFamily="50" charset="-128"/>
              </a:rPr>
              <a:t>もとに</a:t>
            </a:r>
            <a:r>
              <a:rPr lang="ja-JP" altLang="en-US" sz="980" b="1" dirty="0" smtClean="0">
                <a:latin typeface="BIZ UDPゴシック" panose="020B0400000000000000" pitchFamily="50" charset="-128"/>
                <a:ea typeface="BIZ UDPゴシック" panose="020B0400000000000000" pitchFamily="50" charset="-128"/>
              </a:rPr>
              <a:t>府</a:t>
            </a:r>
            <a:r>
              <a:rPr lang="ja-JP" altLang="ja-JP" sz="980" b="1" dirty="0" smtClean="0">
                <a:latin typeface="BIZ UDPゴシック" panose="020B0400000000000000" pitchFamily="50" charset="-128"/>
                <a:ea typeface="BIZ UDPゴシック" panose="020B0400000000000000" pitchFamily="50" charset="-128"/>
              </a:rPr>
              <a:t>市町村局にて作成</a:t>
            </a:r>
            <a:endParaRPr lang="ja-JP" altLang="en-US" sz="98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68605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26378" y="1199546"/>
            <a:ext cx="9453244" cy="992579"/>
          </a:xfrm>
          <a:prstGeom prst="rect">
            <a:avLst/>
          </a:prstGeom>
          <a:solidFill>
            <a:schemeClr val="bg1">
              <a:lumMod val="95000"/>
            </a:schemeClr>
          </a:solidFill>
          <a:ln>
            <a:solidFill>
              <a:schemeClr val="tx1"/>
            </a:solidFill>
            <a:prstDash val="sysDot"/>
          </a:ln>
        </p:spPr>
        <p:txBody>
          <a:bodyPr wrap="square" rtlCol="0">
            <a:spAutoFit/>
          </a:bodyPr>
          <a:lstStyle/>
          <a:p>
            <a:pPr>
              <a:lnSpc>
                <a:spcPct val="150000"/>
              </a:lnSpc>
            </a:pPr>
            <a:r>
              <a:rPr lang="ja-JP" altLang="en-US" sz="1300" b="1" u="sng" dirty="0">
                <a:latin typeface="BIZ UDPゴシック" panose="020B0400000000000000" pitchFamily="50" charset="-128"/>
                <a:ea typeface="BIZ UDPゴシック" panose="020B0400000000000000" pitchFamily="50" charset="-128"/>
              </a:rPr>
              <a:t>１</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 学校水泳授業の民間屋内プール活用に至った背景</a:t>
            </a: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50000"/>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50000"/>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テキスト ボックス 6"/>
          <p:cNvSpPr txBox="1"/>
          <p:nvPr/>
        </p:nvSpPr>
        <p:spPr>
          <a:xfrm>
            <a:off x="0" y="734567"/>
            <a:ext cx="9218858" cy="387286"/>
          </a:xfrm>
          <a:prstGeom prst="rect">
            <a:avLst/>
          </a:prstGeom>
          <a:noFill/>
        </p:spPr>
        <p:txBody>
          <a:bodyPr wrap="square" rtlCol="0">
            <a:spAutoFit/>
          </a:bodyPr>
          <a:lstStyle/>
          <a:p>
            <a:pPr>
              <a:lnSpc>
                <a:spcPts val="2275"/>
              </a:lnSpc>
            </a:pPr>
            <a:r>
              <a:rPr lang="ja-JP" altLang="en-US" sz="1625" b="1" dirty="0">
                <a:latin typeface="BIZ UDPゴシック" panose="020B0400000000000000" pitchFamily="50" charset="-128"/>
                <a:ea typeface="BIZ UDPゴシック" panose="020B0400000000000000" pitchFamily="50" charset="-128"/>
                <a:cs typeface="Times New Roman" panose="02020603050405020304" pitchFamily="18" charset="0"/>
              </a:rPr>
              <a:t>〇事例➁：大阪府和泉市における学校水泳授業の民間屋内プール活用事業（コナミスポーツ光明池</a:t>
            </a:r>
            <a:r>
              <a:rPr lang="en-US" altLang="ja-JP" sz="1625" b="1"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en-US" sz="1625" b="1" dirty="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226377" y="1571079"/>
            <a:ext cx="4315036" cy="617670"/>
          </a:xfrm>
          <a:prstGeom prst="rect">
            <a:avLst/>
          </a:prstGeom>
          <a:noFill/>
          <a:ln>
            <a:noFill/>
            <a:prstDash val="sysDot"/>
          </a:ln>
        </p:spPr>
        <p:txBody>
          <a:bodyPr wrap="square" rtlCol="0">
            <a:spAutoFit/>
          </a:bodyPr>
          <a:lstStyle/>
          <a:p>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138" b="1" dirty="0">
                <a:latin typeface="BIZ UDPゴシック" panose="020B0400000000000000" pitchFamily="50" charset="-128"/>
                <a:ea typeface="BIZ UDPゴシック" panose="020B0400000000000000" pitchFamily="50" charset="-128"/>
                <a:cs typeface="Times New Roman" panose="02020603050405020304" pitchFamily="18" charset="0"/>
              </a:rPr>
              <a:t>●気候等、外的要因による不安定な水泳授業</a:t>
            </a:r>
            <a:endParaRPr lang="en-US" altLang="ja-JP" sz="1138" b="1"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　　・プールサイトや水温上昇による熱中症の危険</a:t>
            </a:r>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　　・雨天等悪天候及び暑さ指数</a:t>
            </a:r>
            <a:r>
              <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rPr>
              <a:t>31</a:t>
            </a:r>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℃を超えた場合の授業の中止</a:t>
            </a:r>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テキスト ボックス 8"/>
          <p:cNvSpPr txBox="1"/>
          <p:nvPr/>
        </p:nvSpPr>
        <p:spPr>
          <a:xfrm>
            <a:off x="226377" y="2591491"/>
            <a:ext cx="5047521" cy="655116"/>
          </a:xfrm>
          <a:prstGeom prst="rect">
            <a:avLst/>
          </a:prstGeom>
          <a:noFill/>
          <a:ln>
            <a:noFill/>
            <a:prstDash val="sysDot"/>
          </a:ln>
        </p:spPr>
        <p:txBody>
          <a:bodyPr wrap="square" rtlCol="0">
            <a:spAutoFit/>
          </a:bodyPr>
          <a:lstStyle/>
          <a:p>
            <a:pPr>
              <a:lnSpc>
                <a:spcPct val="150000"/>
              </a:lnSpc>
            </a:pPr>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民間等の屋内プールを活用し、</a:t>
            </a:r>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50000"/>
              </a:lnSpc>
            </a:pPr>
            <a:r>
              <a:rPr lang="ja-JP" altLang="en-US" sz="1300"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「安全性」</a:t>
            </a:r>
            <a:r>
              <a:rPr lang="ja-JP" altLang="en-US" sz="13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300"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「快適性」</a:t>
            </a:r>
            <a:r>
              <a:rPr lang="ja-JP" altLang="en-US" sz="13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300"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「専門性」</a:t>
            </a:r>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の３つの観点で新しい水泳授業を推進。</a:t>
            </a:r>
            <a:endParaRPr lang="en-US" altLang="ja-JP" sz="1138" b="1" u="sng"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4" name="右矢印 13"/>
          <p:cNvSpPr/>
          <p:nvPr/>
        </p:nvSpPr>
        <p:spPr>
          <a:xfrm rot="5400000">
            <a:off x="1813788" y="2141934"/>
            <a:ext cx="330220" cy="608806"/>
          </a:xfrm>
          <a:prstGeom prst="rightArrow">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 name="テキスト ボックス 14"/>
          <p:cNvSpPr txBox="1"/>
          <p:nvPr/>
        </p:nvSpPr>
        <p:spPr>
          <a:xfrm>
            <a:off x="4609429" y="1570106"/>
            <a:ext cx="4159725" cy="617670"/>
          </a:xfrm>
          <a:prstGeom prst="rect">
            <a:avLst/>
          </a:prstGeom>
          <a:noFill/>
          <a:ln>
            <a:noFill/>
            <a:prstDash val="sysDot"/>
          </a:ln>
        </p:spPr>
        <p:txBody>
          <a:bodyPr wrap="square" rtlCol="0">
            <a:spAutoFit/>
          </a:bodyPr>
          <a:lstStyle/>
          <a:p>
            <a:r>
              <a:rPr lang="ja-JP" altLang="en-US" sz="1138"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138" b="1" dirty="0">
                <a:latin typeface="BIZ UDPゴシック" panose="020B0400000000000000" pitchFamily="50" charset="-128"/>
                <a:ea typeface="BIZ UDPゴシック" panose="020B0400000000000000" pitchFamily="50" charset="-128"/>
                <a:cs typeface="Times New Roman" panose="02020603050405020304" pitchFamily="18" charset="0"/>
              </a:rPr>
              <a:t>●プール施設の老朽化</a:t>
            </a:r>
            <a:endParaRPr lang="en-US" altLang="ja-JP" sz="1138" b="1"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　　・小規模、中規模の改修対応が必要</a:t>
            </a:r>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138" dirty="0">
                <a:latin typeface="BIZ UDPゴシック" panose="020B0400000000000000" pitchFamily="50" charset="-128"/>
                <a:ea typeface="BIZ UDPゴシック" panose="020B0400000000000000" pitchFamily="50" charset="-128"/>
                <a:cs typeface="Times New Roman" panose="02020603050405020304" pitchFamily="18" charset="0"/>
              </a:rPr>
              <a:t>　　・更新時期を迎えるプールの改修に要する多額のコスト</a:t>
            </a:r>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テキスト ボックス 15"/>
          <p:cNvSpPr txBox="1"/>
          <p:nvPr/>
        </p:nvSpPr>
        <p:spPr>
          <a:xfrm>
            <a:off x="226377" y="3229314"/>
            <a:ext cx="3126423" cy="717569"/>
          </a:xfrm>
          <a:prstGeom prst="rect">
            <a:avLst/>
          </a:prstGeom>
          <a:solidFill>
            <a:schemeClr val="accent1">
              <a:lumMod val="20000"/>
              <a:lumOff val="80000"/>
            </a:schemeClr>
          </a:solidFill>
          <a:ln>
            <a:solidFill>
              <a:schemeClr val="tx1"/>
            </a:solidFill>
            <a:prstDash val="sysDot"/>
          </a:ln>
        </p:spPr>
        <p:txBody>
          <a:bodyPr wrap="square" rtlCol="0">
            <a:spAutoFit/>
          </a:bodyPr>
          <a:lstStyle/>
          <a:p>
            <a:r>
              <a:rPr lang="ja-JP" altLang="en-US" sz="1138" b="1"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138"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138" b="1" dirty="0">
                <a:latin typeface="BIZ UDPゴシック" panose="020B0400000000000000" pitchFamily="50" charset="-128"/>
                <a:ea typeface="BIZ UDPゴシック" panose="020B0400000000000000" pitchFamily="50" charset="-128"/>
                <a:cs typeface="Times New Roman" panose="02020603050405020304" pitchFamily="18" charset="0"/>
              </a:rPr>
              <a:t>安全性</a:t>
            </a:r>
            <a:r>
              <a:rPr lang="en-US" altLang="ja-JP" sz="1138" b="1" dirty="0">
                <a:latin typeface="BIZ UDPゴシック" panose="020B0400000000000000" pitchFamily="50" charset="-128"/>
                <a:ea typeface="BIZ UDPゴシック" panose="020B0400000000000000" pitchFamily="50" charset="-128"/>
                <a:cs typeface="Times New Roman" panose="02020603050405020304" pitchFamily="18" charset="0"/>
              </a:rPr>
              <a:t>】</a:t>
            </a:r>
          </a:p>
          <a:p>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・猛暑に伴う熱中症等の事故を防止</a:t>
            </a:r>
            <a:endParaRPr lang="en-US" altLang="ja-JP" sz="975"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・心肺蘇生法等のライセンスを保持した監視員の配置</a:t>
            </a:r>
            <a:endParaRPr lang="en-US" altLang="ja-JP" sz="975"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・指導員１名につき子ども指導人数基準の設定</a:t>
            </a:r>
            <a:endParaRPr lang="en-US" altLang="ja-JP" sz="975"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7" name="テキスト ボックス 16"/>
          <p:cNvSpPr txBox="1"/>
          <p:nvPr/>
        </p:nvSpPr>
        <p:spPr>
          <a:xfrm>
            <a:off x="3543776" y="3229313"/>
            <a:ext cx="2972435" cy="717569"/>
          </a:xfrm>
          <a:prstGeom prst="rect">
            <a:avLst/>
          </a:prstGeom>
          <a:solidFill>
            <a:schemeClr val="accent1">
              <a:lumMod val="20000"/>
              <a:lumOff val="80000"/>
            </a:schemeClr>
          </a:solidFill>
          <a:ln>
            <a:solidFill>
              <a:schemeClr val="tx1"/>
            </a:solidFill>
            <a:prstDash val="sysDot"/>
          </a:ln>
        </p:spPr>
        <p:txBody>
          <a:bodyPr wrap="square" rtlCol="0">
            <a:spAutoFit/>
          </a:bodyPr>
          <a:lstStyle/>
          <a:p>
            <a:r>
              <a:rPr lang="ja-JP" altLang="en-US" sz="1138" b="1"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138"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138" b="1" dirty="0">
                <a:latin typeface="BIZ UDPゴシック" panose="020B0400000000000000" pitchFamily="50" charset="-128"/>
                <a:ea typeface="BIZ UDPゴシック" panose="020B0400000000000000" pitchFamily="50" charset="-128"/>
                <a:cs typeface="Times New Roman" panose="02020603050405020304" pitchFamily="18" charset="0"/>
              </a:rPr>
              <a:t>快適性</a:t>
            </a:r>
            <a:r>
              <a:rPr lang="en-US" altLang="ja-JP" sz="1138" b="1" dirty="0">
                <a:latin typeface="BIZ UDPゴシック" panose="020B0400000000000000" pitchFamily="50" charset="-128"/>
                <a:ea typeface="BIZ UDPゴシック" panose="020B0400000000000000" pitchFamily="50" charset="-128"/>
                <a:cs typeface="Times New Roman" panose="02020603050405020304" pitchFamily="18" charset="0"/>
              </a:rPr>
              <a:t>】</a:t>
            </a:r>
          </a:p>
          <a:p>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・天候や気温に左右されない快適な環境</a:t>
            </a:r>
            <a:endParaRPr lang="en-US" altLang="ja-JP" sz="975"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・清潔な更衣室、シャワーブース、採暖室の完備</a:t>
            </a:r>
            <a:endParaRPr lang="en-US" altLang="ja-JP" sz="975"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・高い衛生面の安全性</a:t>
            </a:r>
            <a:endParaRPr lang="en-US" altLang="ja-JP" sz="975"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テキスト ボックス 17"/>
          <p:cNvSpPr txBox="1"/>
          <p:nvPr/>
        </p:nvSpPr>
        <p:spPr>
          <a:xfrm>
            <a:off x="6707187" y="3232207"/>
            <a:ext cx="2972435" cy="717569"/>
          </a:xfrm>
          <a:prstGeom prst="rect">
            <a:avLst/>
          </a:prstGeom>
          <a:solidFill>
            <a:schemeClr val="accent1">
              <a:lumMod val="20000"/>
              <a:lumOff val="80000"/>
            </a:schemeClr>
          </a:solidFill>
          <a:ln>
            <a:solidFill>
              <a:schemeClr val="tx1"/>
            </a:solidFill>
            <a:prstDash val="sysDot"/>
          </a:ln>
        </p:spPr>
        <p:txBody>
          <a:bodyPr wrap="square" rtlCol="0">
            <a:spAutoFit/>
          </a:bodyPr>
          <a:lstStyle/>
          <a:p>
            <a:r>
              <a:rPr lang="ja-JP" altLang="en-US" sz="1138" b="1"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138"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138" b="1" dirty="0">
                <a:latin typeface="BIZ UDPゴシック" panose="020B0400000000000000" pitchFamily="50" charset="-128"/>
                <a:ea typeface="BIZ UDPゴシック" panose="020B0400000000000000" pitchFamily="50" charset="-128"/>
                <a:cs typeface="Times New Roman" panose="02020603050405020304" pitchFamily="18" charset="0"/>
              </a:rPr>
              <a:t>専門性</a:t>
            </a:r>
            <a:r>
              <a:rPr lang="en-US" altLang="ja-JP" sz="1138" b="1" dirty="0">
                <a:latin typeface="BIZ UDPゴシック" panose="020B0400000000000000" pitchFamily="50" charset="-128"/>
                <a:ea typeface="BIZ UDPゴシック" panose="020B0400000000000000" pitchFamily="50" charset="-128"/>
                <a:cs typeface="Times New Roman" panose="02020603050405020304" pitchFamily="18" charset="0"/>
              </a:rPr>
              <a:t>】</a:t>
            </a:r>
          </a:p>
          <a:p>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・民間独自の運動カリキュラム</a:t>
            </a:r>
            <a:endParaRPr lang="en-US" altLang="ja-JP" sz="975"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・教育的指導に加え専門的指導による指導効果向上</a:t>
            </a:r>
            <a:endParaRPr lang="en-US" altLang="ja-JP" sz="975"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975" dirty="0">
                <a:latin typeface="BIZ UDPゴシック" panose="020B0400000000000000" pitchFamily="50" charset="-128"/>
                <a:ea typeface="BIZ UDPゴシック" panose="020B0400000000000000" pitchFamily="50" charset="-128"/>
                <a:cs typeface="Times New Roman" panose="02020603050405020304" pitchFamily="18" charset="0"/>
              </a:rPr>
              <a:t>・水の事故防止に関する安全教育</a:t>
            </a:r>
            <a:endParaRPr lang="en-US" altLang="ja-JP" sz="1138"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テキスト ボックス 19"/>
          <p:cNvSpPr txBox="1"/>
          <p:nvPr/>
        </p:nvSpPr>
        <p:spPr>
          <a:xfrm>
            <a:off x="226377" y="4465790"/>
            <a:ext cx="4576638" cy="2092881"/>
          </a:xfrm>
          <a:prstGeom prst="rect">
            <a:avLst/>
          </a:prstGeom>
          <a:solidFill>
            <a:schemeClr val="bg1"/>
          </a:solidFill>
          <a:ln>
            <a:solidFill>
              <a:schemeClr val="tx1"/>
            </a:solidFill>
            <a:prstDash val="sysDot"/>
          </a:ln>
        </p:spPr>
        <p:txBody>
          <a:bodyPr wrap="square" rtlCol="0">
            <a:spAutoFit/>
          </a:bodyPr>
          <a:lstStyle/>
          <a:p>
            <a:r>
              <a:rPr lang="ja-JP" altLang="en-US" sz="1300" b="1" u="sng" dirty="0">
                <a:latin typeface="BIZ UDPゴシック" panose="020B0400000000000000" pitchFamily="50" charset="-128"/>
                <a:ea typeface="BIZ UDPゴシック" panose="020B0400000000000000" pitchFamily="50" charset="-128"/>
              </a:rPr>
              <a:t>２</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効果</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メリット</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・課題</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デメリット</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の</a:t>
            </a:r>
            <a:r>
              <a:rPr lang="ja-JP" altLang="en-US" sz="1300" b="1" u="sng" dirty="0" smtClean="0">
                <a:latin typeface="BIZ UDPゴシック" panose="020B0400000000000000" pitchFamily="50" charset="-128"/>
                <a:ea typeface="BIZ UDPゴシック" panose="020B0400000000000000" pitchFamily="50" charset="-128"/>
              </a:rPr>
              <a:t>想定</a:t>
            </a:r>
            <a:endParaRPr lang="en-US" altLang="ja-JP" sz="1300" b="1" u="sng" dirty="0" smtClean="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4134125987"/>
              </p:ext>
            </p:extLst>
          </p:nvPr>
        </p:nvGraphicFramePr>
        <p:xfrm>
          <a:off x="316732" y="4899593"/>
          <a:ext cx="4290836" cy="1442088"/>
        </p:xfrm>
        <a:graphic>
          <a:graphicData uri="http://schemas.openxmlformats.org/drawingml/2006/table">
            <a:tbl>
              <a:tblPr firstRow="1" bandRow="1">
                <a:tableStyleId>{7DF18680-E054-41AD-8BC1-D1AEF772440D}</a:tableStyleId>
              </a:tblPr>
              <a:tblGrid>
                <a:gridCol w="505480">
                  <a:extLst>
                    <a:ext uri="{9D8B030D-6E8A-4147-A177-3AD203B41FA5}">
                      <a16:colId xmlns:a16="http://schemas.microsoft.com/office/drawing/2014/main" val="2933955730"/>
                    </a:ext>
                  </a:extLst>
                </a:gridCol>
                <a:gridCol w="3785356">
                  <a:extLst>
                    <a:ext uri="{9D8B030D-6E8A-4147-A177-3AD203B41FA5}">
                      <a16:colId xmlns:a16="http://schemas.microsoft.com/office/drawing/2014/main" val="3633315638"/>
                    </a:ext>
                  </a:extLst>
                </a:gridCol>
              </a:tblGrid>
              <a:tr h="222885">
                <a:tc>
                  <a:txBody>
                    <a:bodyPr/>
                    <a:lstStyle/>
                    <a:p>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00" dirty="0" smtClean="0">
                          <a:latin typeface="BIZ UDPゴシック" panose="020B0400000000000000" pitchFamily="50" charset="-128"/>
                          <a:ea typeface="BIZ UDPゴシック" panose="020B0400000000000000" pitchFamily="50" charset="-128"/>
                        </a:rPr>
                        <a:t>民間屋内プールの利用</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2119276924"/>
                  </a:ext>
                </a:extLst>
              </a:tr>
              <a:tr h="668655">
                <a:tc>
                  <a:txBody>
                    <a:bodyPr/>
                    <a:lstStyle/>
                    <a:p>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b="1" dirty="0" smtClean="0">
                          <a:latin typeface="BIZ UDPゴシック" panose="020B0400000000000000" pitchFamily="50" charset="-128"/>
                          <a:ea typeface="BIZ UDPゴシック" panose="020B0400000000000000" pitchFamily="50" charset="-128"/>
                        </a:rPr>
                        <a:t>効果</a:t>
                      </a:r>
                      <a:endParaRPr kumimoji="1" lang="ja-JP" altLang="en-US" sz="1000" b="1"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00" dirty="0" smtClean="0">
                          <a:latin typeface="BIZ UDPゴシック" panose="020B0400000000000000" pitchFamily="50" charset="-128"/>
                          <a:ea typeface="BIZ UDPゴシック" panose="020B0400000000000000" pitchFamily="50" charset="-128"/>
                        </a:rPr>
                        <a:t>・建替、大規模改修等の維持管理が不要</a:t>
                      </a:r>
                      <a:r>
                        <a:rPr kumimoji="1" lang="en-US" altLang="ja-JP" sz="1000" dirty="0" smtClean="0">
                          <a:latin typeface="BIZ UDPゴシック" panose="020B0400000000000000" pitchFamily="50" charset="-128"/>
                          <a:ea typeface="BIZ UDPゴシック" panose="020B0400000000000000" pitchFamily="50" charset="-128"/>
                        </a:rPr>
                        <a:t>(</a:t>
                      </a:r>
                      <a:r>
                        <a:rPr kumimoji="1" lang="ja-JP" altLang="en-US" sz="1000" dirty="0" smtClean="0">
                          <a:latin typeface="BIZ UDPゴシック" panose="020B0400000000000000" pitchFamily="50" charset="-128"/>
                          <a:ea typeface="BIZ UDPゴシック" panose="020B0400000000000000" pitchFamily="50" charset="-128"/>
                        </a:rPr>
                        <a:t>コストの縮減</a:t>
                      </a:r>
                      <a:r>
                        <a:rPr kumimoji="1" lang="en-US" altLang="ja-JP" sz="1000" dirty="0" smtClean="0">
                          <a:latin typeface="BIZ UDPゴシック" panose="020B0400000000000000" pitchFamily="50" charset="-128"/>
                          <a:ea typeface="BIZ UDPゴシック" panose="020B0400000000000000" pitchFamily="50" charset="-128"/>
                        </a:rPr>
                        <a:t>)</a:t>
                      </a:r>
                    </a:p>
                    <a:p>
                      <a:r>
                        <a:rPr kumimoji="1" lang="ja-JP" altLang="en-US" sz="1000" dirty="0" smtClean="0">
                          <a:latin typeface="BIZ UDPゴシック" panose="020B0400000000000000" pitchFamily="50" charset="-128"/>
                          <a:ea typeface="BIZ UDPゴシック" panose="020B0400000000000000" pitchFamily="50" charset="-128"/>
                        </a:rPr>
                        <a:t>・学校教員に加え、専門指導員による指導の充実、泳力の向上</a:t>
                      </a:r>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・外的要因に左右されない快適な環境での通年授業</a:t>
                      </a:r>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・学校教職員の負担軽減</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95406334"/>
                  </a:ext>
                </a:extLst>
              </a:tr>
              <a:tr h="520065">
                <a:tc>
                  <a:txBody>
                    <a:bodyPr/>
                    <a:lstStyle/>
                    <a:p>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b="1" dirty="0" smtClean="0">
                          <a:latin typeface="BIZ UDPゴシック" panose="020B0400000000000000" pitchFamily="50" charset="-128"/>
                          <a:ea typeface="BIZ UDPゴシック" panose="020B0400000000000000" pitchFamily="50" charset="-128"/>
                        </a:rPr>
                        <a:t>課題</a:t>
                      </a:r>
                      <a:endParaRPr kumimoji="1" lang="ja-JP" altLang="en-US" sz="1000" b="1"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00" dirty="0" smtClean="0">
                          <a:latin typeface="BIZ UDPゴシック" panose="020B0400000000000000" pitchFamily="50" charset="-128"/>
                          <a:ea typeface="BIZ UDPゴシック" panose="020B0400000000000000" pitchFamily="50" charset="-128"/>
                        </a:rPr>
                        <a:t>・継続的な民間施設の確保が必要</a:t>
                      </a:r>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・移動手段、移動時間の確保</a:t>
                      </a:r>
                      <a:r>
                        <a:rPr kumimoji="1" lang="en-US" altLang="ja-JP" sz="1000" dirty="0" smtClean="0">
                          <a:latin typeface="BIZ UDPゴシック" panose="020B0400000000000000" pitchFamily="50" charset="-128"/>
                          <a:ea typeface="BIZ UDPゴシック" panose="020B0400000000000000" pitchFamily="50" charset="-128"/>
                        </a:rPr>
                        <a:t>(</a:t>
                      </a:r>
                      <a:r>
                        <a:rPr kumimoji="1" lang="ja-JP" altLang="en-US" sz="1000" dirty="0" smtClean="0">
                          <a:latin typeface="BIZ UDPゴシック" panose="020B0400000000000000" pitchFamily="50" charset="-128"/>
                          <a:ea typeface="BIZ UDPゴシック" panose="020B0400000000000000" pitchFamily="50" charset="-128"/>
                        </a:rPr>
                        <a:t>安全面・財政面</a:t>
                      </a:r>
                      <a:r>
                        <a:rPr kumimoji="1" lang="en-US" altLang="ja-JP" sz="1000" dirty="0" smtClean="0">
                          <a:latin typeface="BIZ UDPゴシック" panose="020B0400000000000000" pitchFamily="50" charset="-128"/>
                          <a:ea typeface="BIZ UDPゴシック" panose="020B0400000000000000" pitchFamily="50" charset="-128"/>
                        </a:rPr>
                        <a:t>)</a:t>
                      </a:r>
                    </a:p>
                    <a:p>
                      <a:r>
                        <a:rPr kumimoji="1" lang="ja-JP" altLang="en-US" sz="1000" dirty="0" smtClean="0">
                          <a:latin typeface="BIZ UDPゴシック" panose="020B0400000000000000" pitchFamily="50" charset="-128"/>
                          <a:ea typeface="BIZ UDPゴシック" panose="020B0400000000000000" pitchFamily="50" charset="-128"/>
                        </a:rPr>
                        <a:t>・大規模校では学年を分割する為、経費負担が増加する</a:t>
                      </a:r>
                      <a:endParaRPr kumimoji="1" lang="en-US" altLang="ja-JP" sz="1000" dirty="0" smtClean="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2086423611"/>
                  </a:ext>
                </a:extLst>
              </a:tr>
            </a:tbl>
          </a:graphicData>
        </a:graphic>
      </p:graphicFrame>
      <p:sp>
        <p:nvSpPr>
          <p:cNvPr id="23" name="テキスト ボックス 22"/>
          <p:cNvSpPr txBox="1"/>
          <p:nvPr/>
        </p:nvSpPr>
        <p:spPr>
          <a:xfrm>
            <a:off x="4991369" y="4465790"/>
            <a:ext cx="4688253" cy="1292662"/>
          </a:xfrm>
          <a:prstGeom prst="rect">
            <a:avLst/>
          </a:prstGeom>
          <a:solidFill>
            <a:schemeClr val="bg1"/>
          </a:solidFill>
          <a:ln>
            <a:solidFill>
              <a:schemeClr val="tx1"/>
            </a:solidFill>
            <a:prstDash val="sysDot"/>
          </a:ln>
        </p:spPr>
        <p:txBody>
          <a:bodyPr wrap="square" rtlCol="0">
            <a:spAutoFit/>
          </a:bodyPr>
          <a:lstStyle/>
          <a:p>
            <a:r>
              <a:rPr lang="en-US" altLang="ja-JP" sz="1300" b="1" u="sng" dirty="0">
                <a:latin typeface="BIZ UDPゴシック" panose="020B0400000000000000" pitchFamily="50" charset="-128"/>
                <a:ea typeface="BIZ UDPゴシック" panose="020B0400000000000000" pitchFamily="50" charset="-128"/>
              </a:rPr>
              <a:t>3.</a:t>
            </a:r>
            <a:r>
              <a:rPr lang="ja-JP" altLang="en-US" sz="1300" b="1" u="sng" dirty="0">
                <a:latin typeface="BIZ UDPゴシック" panose="020B0400000000000000" pitchFamily="50" charset="-128"/>
                <a:ea typeface="BIZ UDPゴシック" panose="020B0400000000000000" pitchFamily="50" charset="-128"/>
              </a:rPr>
              <a:t>効果測定</a:t>
            </a:r>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u="sng" dirty="0" smtClean="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a:p>
            <a:endParaRPr lang="en-US" altLang="ja-JP" sz="1300" b="1" u="sng" dirty="0">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6373353" y="4217527"/>
            <a:ext cx="3640102" cy="280013"/>
          </a:xfrm>
          <a:prstGeom prst="rect">
            <a:avLst/>
          </a:prstGeom>
          <a:noFill/>
          <a:ln>
            <a:noFill/>
            <a:prstDash val="sysDot"/>
          </a:ln>
        </p:spPr>
        <p:txBody>
          <a:bodyPr wrap="square" rtlCol="0">
            <a:spAutoFit/>
          </a:bodyPr>
          <a:lstStyle/>
          <a:p>
            <a:pPr>
              <a:lnSpc>
                <a:spcPct val="150000"/>
              </a:lnSpc>
            </a:pPr>
            <a:r>
              <a:rPr lang="ja-JP" altLang="en-US" sz="813" dirty="0">
                <a:latin typeface="BIZ UDPゴシック" panose="020B0400000000000000" pitchFamily="50" charset="-128"/>
                <a:ea typeface="BIZ UDPゴシック" panose="020B0400000000000000" pitchFamily="50" charset="-128"/>
                <a:cs typeface="Times New Roman" panose="02020603050405020304" pitchFamily="18" charset="0"/>
              </a:rPr>
              <a:t>モデル校：光明台南小学校</a:t>
            </a:r>
            <a:r>
              <a:rPr lang="en-US" altLang="ja-JP" sz="813"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813" dirty="0">
                <a:latin typeface="BIZ UDPゴシック" panose="020B0400000000000000" pitchFamily="50" charset="-128"/>
                <a:ea typeface="BIZ UDPゴシック" panose="020B0400000000000000" pitchFamily="50" charset="-128"/>
                <a:cs typeface="Times New Roman" panose="02020603050405020304" pitchFamily="18" charset="0"/>
              </a:rPr>
              <a:t>児童数</a:t>
            </a:r>
            <a:r>
              <a:rPr lang="en-US" altLang="ja-JP" sz="813" dirty="0">
                <a:latin typeface="BIZ UDPゴシック" panose="020B0400000000000000" pitchFamily="50" charset="-128"/>
                <a:ea typeface="BIZ UDPゴシック" panose="020B0400000000000000" pitchFamily="50" charset="-128"/>
                <a:cs typeface="Times New Roman" panose="02020603050405020304" pitchFamily="18" charset="0"/>
              </a:rPr>
              <a:t>369</a:t>
            </a:r>
            <a:r>
              <a:rPr lang="ja-JP" altLang="en-US" sz="813" dirty="0">
                <a:latin typeface="BIZ UDPゴシック" panose="020B0400000000000000" pitchFamily="50" charset="-128"/>
                <a:ea typeface="BIZ UDPゴシック" panose="020B0400000000000000" pitchFamily="50" charset="-128"/>
                <a:cs typeface="Times New Roman" panose="02020603050405020304" pitchFamily="18" charset="0"/>
              </a:rPr>
              <a:t>名</a:t>
            </a:r>
            <a:r>
              <a:rPr lang="en-US" altLang="ja-JP" sz="813"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813" dirty="0" err="1">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813" dirty="0">
                <a:latin typeface="BIZ UDPゴシック" panose="020B0400000000000000" pitchFamily="50" charset="-128"/>
                <a:ea typeface="BIZ UDPゴシック" panose="020B0400000000000000" pitchFamily="50" charset="-128"/>
                <a:cs typeface="Times New Roman" panose="02020603050405020304" pitchFamily="18" charset="0"/>
              </a:rPr>
              <a:t>槇尾中学校</a:t>
            </a:r>
            <a:r>
              <a:rPr lang="en-US" altLang="ja-JP" sz="813"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813" dirty="0">
                <a:latin typeface="BIZ UDPゴシック" panose="020B0400000000000000" pitchFamily="50" charset="-128"/>
                <a:ea typeface="BIZ UDPゴシック" panose="020B0400000000000000" pitchFamily="50" charset="-128"/>
                <a:cs typeface="Times New Roman" panose="02020603050405020304" pitchFamily="18" charset="0"/>
              </a:rPr>
              <a:t>生徒数</a:t>
            </a:r>
            <a:r>
              <a:rPr lang="en-US" altLang="ja-JP" sz="813" dirty="0">
                <a:latin typeface="BIZ UDPゴシック" panose="020B0400000000000000" pitchFamily="50" charset="-128"/>
                <a:ea typeface="BIZ UDPゴシック" panose="020B0400000000000000" pitchFamily="50" charset="-128"/>
                <a:cs typeface="Times New Roman" panose="02020603050405020304" pitchFamily="18" charset="0"/>
              </a:rPr>
              <a:t>132</a:t>
            </a:r>
            <a:r>
              <a:rPr lang="ja-JP" altLang="en-US" sz="813" dirty="0">
                <a:latin typeface="BIZ UDPゴシック" panose="020B0400000000000000" pitchFamily="50" charset="-128"/>
                <a:ea typeface="BIZ UDPゴシック" panose="020B0400000000000000" pitchFamily="50" charset="-128"/>
                <a:cs typeface="Times New Roman" panose="02020603050405020304" pitchFamily="18" charset="0"/>
              </a:rPr>
              <a:t>名</a:t>
            </a:r>
            <a:r>
              <a:rPr lang="en-US" altLang="ja-JP" sz="813" dirty="0">
                <a:latin typeface="BIZ UDPゴシック" panose="020B0400000000000000" pitchFamily="50" charset="-128"/>
                <a:ea typeface="BIZ UDPゴシック" panose="020B0400000000000000" pitchFamily="50" charset="-128"/>
                <a:cs typeface="Times New Roman" panose="02020603050405020304" pitchFamily="18" charset="0"/>
              </a:rPr>
              <a:t>)</a:t>
            </a:r>
          </a:p>
        </p:txBody>
      </p:sp>
      <p:graphicFrame>
        <p:nvGraphicFramePr>
          <p:cNvPr id="26" name="表 25"/>
          <p:cNvGraphicFramePr>
            <a:graphicFrameLocks noGrp="1"/>
          </p:cNvGraphicFramePr>
          <p:nvPr>
            <p:extLst>
              <p:ext uri="{D42A27DB-BD31-4B8C-83A1-F6EECF244321}">
                <p14:modId xmlns:p14="http://schemas.microsoft.com/office/powerpoint/2010/main" val="3816010105"/>
              </p:ext>
            </p:extLst>
          </p:nvPr>
        </p:nvGraphicFramePr>
        <p:xfrm>
          <a:off x="5132704" y="4862445"/>
          <a:ext cx="4405582" cy="758192"/>
        </p:xfrm>
        <a:graphic>
          <a:graphicData uri="http://schemas.openxmlformats.org/drawingml/2006/table">
            <a:tbl>
              <a:tblPr firstRow="1" bandRow="1">
                <a:tableStyleId>{7DF18680-E054-41AD-8BC1-D1AEF772440D}</a:tableStyleId>
              </a:tblPr>
              <a:tblGrid>
                <a:gridCol w="518997">
                  <a:extLst>
                    <a:ext uri="{9D8B030D-6E8A-4147-A177-3AD203B41FA5}">
                      <a16:colId xmlns:a16="http://schemas.microsoft.com/office/drawing/2014/main" val="2933955730"/>
                    </a:ext>
                  </a:extLst>
                </a:gridCol>
                <a:gridCol w="3886585">
                  <a:extLst>
                    <a:ext uri="{9D8B030D-6E8A-4147-A177-3AD203B41FA5}">
                      <a16:colId xmlns:a16="http://schemas.microsoft.com/office/drawing/2014/main" val="3633315638"/>
                    </a:ext>
                  </a:extLst>
                </a:gridCol>
              </a:tblGrid>
              <a:tr h="222885">
                <a:tc>
                  <a:txBody>
                    <a:bodyPr/>
                    <a:lstStyle/>
                    <a:p>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00" dirty="0" smtClean="0">
                          <a:latin typeface="BIZ UDPゴシック" panose="020B0400000000000000" pitchFamily="50" charset="-128"/>
                          <a:ea typeface="BIZ UDPゴシック" panose="020B0400000000000000" pitchFamily="50" charset="-128"/>
                        </a:rPr>
                        <a:t>実施期間：令和３年度５月下旬～</a:t>
                      </a:r>
                      <a:r>
                        <a:rPr kumimoji="1" lang="en-US" altLang="ja-JP" sz="1000" dirty="0" smtClean="0">
                          <a:latin typeface="BIZ UDPゴシック" panose="020B0400000000000000" pitchFamily="50" charset="-128"/>
                          <a:ea typeface="BIZ UDPゴシック" panose="020B0400000000000000" pitchFamily="50" charset="-128"/>
                        </a:rPr>
                        <a:t>12</a:t>
                      </a:r>
                      <a:r>
                        <a:rPr kumimoji="1" lang="ja-JP" altLang="en-US" sz="1000" dirty="0" smtClean="0">
                          <a:latin typeface="BIZ UDPゴシック" panose="020B0400000000000000" pitchFamily="50" charset="-128"/>
                          <a:ea typeface="BIZ UDPゴシック" panose="020B0400000000000000" pitchFamily="50" charset="-128"/>
                        </a:rPr>
                        <a:t>月上旬</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2119276924"/>
                  </a:ext>
                </a:extLst>
              </a:tr>
              <a:tr h="520065">
                <a:tc>
                  <a:txBody>
                    <a:bodyPr/>
                    <a:lstStyle/>
                    <a:p>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b="1" dirty="0" smtClean="0">
                          <a:latin typeface="BIZ UDPゴシック" panose="020B0400000000000000" pitchFamily="50" charset="-128"/>
                          <a:ea typeface="BIZ UDPゴシック" panose="020B0400000000000000" pitchFamily="50" charset="-128"/>
                        </a:rPr>
                        <a:t>結果</a:t>
                      </a:r>
                      <a:endParaRPr kumimoji="1" lang="ja-JP" altLang="en-US" sz="1000" b="1"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00" dirty="0" smtClean="0">
                          <a:latin typeface="BIZ UDPゴシック" panose="020B0400000000000000" pitchFamily="50" charset="-128"/>
                          <a:ea typeface="BIZ UDPゴシック" panose="020B0400000000000000" pitchFamily="50" charset="-128"/>
                        </a:rPr>
                        <a:t>・小学２年生以外の全ての学年で泳力が向上</a:t>
                      </a:r>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・児童生徒、教職員、保護者の</a:t>
                      </a:r>
                      <a:r>
                        <a:rPr kumimoji="1" lang="en-US" altLang="ja-JP" sz="1000" dirty="0" smtClean="0">
                          <a:latin typeface="BIZ UDPゴシック" panose="020B0400000000000000" pitchFamily="50" charset="-128"/>
                          <a:ea typeface="BIZ UDPゴシック" panose="020B0400000000000000" pitchFamily="50" charset="-128"/>
                        </a:rPr>
                        <a:t>90</a:t>
                      </a:r>
                      <a:r>
                        <a:rPr kumimoji="1" lang="ja-JP" altLang="en-US" sz="1000" dirty="0" smtClean="0">
                          <a:latin typeface="BIZ UDPゴシック" panose="020B0400000000000000" pitchFamily="50" charset="-128"/>
                          <a:ea typeface="BIZ UDPゴシック" panose="020B0400000000000000" pitchFamily="50" charset="-128"/>
                        </a:rPr>
                        <a:t>％が肯定的な意見</a:t>
                      </a:r>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・全学年で事後の水泳授業の肯定的な評価が向上</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95406334"/>
                  </a:ext>
                </a:extLst>
              </a:tr>
            </a:tbl>
          </a:graphicData>
        </a:graphic>
      </p:graphicFrame>
      <p:sp>
        <p:nvSpPr>
          <p:cNvPr id="27" name="テキスト ボックス 26"/>
          <p:cNvSpPr txBox="1"/>
          <p:nvPr/>
        </p:nvSpPr>
        <p:spPr>
          <a:xfrm>
            <a:off x="4991368" y="5817412"/>
            <a:ext cx="4688253" cy="742511"/>
          </a:xfrm>
          <a:prstGeom prst="rect">
            <a:avLst/>
          </a:prstGeom>
          <a:solidFill>
            <a:schemeClr val="bg1">
              <a:lumMod val="95000"/>
            </a:schemeClr>
          </a:solidFill>
          <a:ln>
            <a:solidFill>
              <a:schemeClr val="tx1"/>
            </a:solidFill>
            <a:prstDash val="sysDot"/>
          </a:ln>
        </p:spPr>
        <p:txBody>
          <a:bodyPr wrap="square" rtlCol="0">
            <a:spAutoFit/>
          </a:bodyPr>
          <a:lstStyle/>
          <a:p>
            <a:r>
              <a:rPr lang="ja-JP" altLang="en-US" sz="1300" b="1" u="sng" dirty="0">
                <a:latin typeface="BIZ UDPゴシック" panose="020B0400000000000000" pitchFamily="50" charset="-128"/>
                <a:ea typeface="BIZ UDPゴシック" panose="020B0400000000000000" pitchFamily="50" charset="-128"/>
              </a:rPr>
              <a:t>４</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今後の展開</a:t>
            </a:r>
            <a:endParaRPr lang="en-US" altLang="ja-JP" sz="1300" b="1" u="sng" dirty="0">
              <a:latin typeface="BIZ UDPゴシック" panose="020B0400000000000000" pitchFamily="50" charset="-128"/>
              <a:ea typeface="BIZ UDPゴシック" panose="020B0400000000000000" pitchFamily="50" charset="-128"/>
            </a:endParaRPr>
          </a:p>
          <a:p>
            <a:r>
              <a:rPr lang="ja-JP" altLang="en-US" sz="975" dirty="0">
                <a:latin typeface="BIZ UDPゴシック" panose="020B0400000000000000" pitchFamily="50" charset="-128"/>
                <a:ea typeface="BIZ UDPゴシック" panose="020B0400000000000000" pitchFamily="50" charset="-128"/>
              </a:rPr>
              <a:t>　●モデル校を２校⇒５校（令和４年度</a:t>
            </a:r>
            <a:r>
              <a:rPr lang="en-US" altLang="ja-JP" sz="975" dirty="0">
                <a:latin typeface="BIZ UDPゴシック" panose="020B0400000000000000" pitchFamily="50" charset="-128"/>
                <a:ea typeface="BIZ UDPゴシック" panose="020B0400000000000000" pitchFamily="50" charset="-128"/>
              </a:rPr>
              <a:t>)</a:t>
            </a:r>
          </a:p>
          <a:p>
            <a:r>
              <a:rPr lang="ja-JP" altLang="en-US" sz="975" dirty="0">
                <a:latin typeface="BIZ UDPゴシック" panose="020B0400000000000000" pitchFamily="50" charset="-128"/>
                <a:ea typeface="BIZ UDPゴシック" panose="020B0400000000000000" pitchFamily="50" charset="-128"/>
              </a:rPr>
              <a:t>　●民間屋内プール施設を１施設⇒４施設</a:t>
            </a:r>
            <a:r>
              <a:rPr lang="en-US" altLang="ja-JP" sz="975" dirty="0">
                <a:latin typeface="BIZ UDPゴシック" panose="020B0400000000000000" pitchFamily="50" charset="-128"/>
                <a:ea typeface="BIZ UDPゴシック" panose="020B0400000000000000" pitchFamily="50" charset="-128"/>
              </a:rPr>
              <a:t>(</a:t>
            </a:r>
            <a:r>
              <a:rPr lang="ja-JP" altLang="en-US" sz="975" dirty="0">
                <a:latin typeface="BIZ UDPゴシック" panose="020B0400000000000000" pitchFamily="50" charset="-128"/>
                <a:ea typeface="BIZ UDPゴシック" panose="020B0400000000000000" pitchFamily="50" charset="-128"/>
              </a:rPr>
              <a:t>令和４年度</a:t>
            </a:r>
            <a:r>
              <a:rPr lang="en-US" altLang="ja-JP" sz="975" dirty="0">
                <a:latin typeface="BIZ UDPゴシック" panose="020B0400000000000000" pitchFamily="50" charset="-128"/>
                <a:ea typeface="BIZ UDPゴシック" panose="020B0400000000000000" pitchFamily="50" charset="-128"/>
              </a:rPr>
              <a:t>)</a:t>
            </a:r>
          </a:p>
          <a:p>
            <a:r>
              <a:rPr lang="en-US" altLang="ja-JP" sz="975" dirty="0">
                <a:latin typeface="BIZ UDPゴシック" panose="020B0400000000000000" pitchFamily="50" charset="-128"/>
                <a:ea typeface="BIZ UDPゴシック" panose="020B0400000000000000" pitchFamily="50" charset="-128"/>
              </a:rPr>
              <a:t>※</a:t>
            </a:r>
            <a:r>
              <a:rPr lang="ja-JP" altLang="en-US" sz="975" dirty="0">
                <a:latin typeface="BIZ UDPゴシック" panose="020B0400000000000000" pitchFamily="50" charset="-128"/>
                <a:ea typeface="BIZ UDPゴシック" panose="020B0400000000000000" pitchFamily="50" charset="-128"/>
              </a:rPr>
              <a:t>モデル実施の結果を踏まえ、令和４年度中に令和５年度以降の全体計画策定予定</a:t>
            </a:r>
            <a:endParaRPr lang="en-US" altLang="ja-JP" sz="1300" b="1" u="sng" dirty="0">
              <a:latin typeface="BIZ UDPゴシック" panose="020B0400000000000000" pitchFamily="50" charset="-128"/>
              <a:ea typeface="BIZ UDPゴシック" panose="020B0400000000000000" pitchFamily="50" charset="-128"/>
            </a:endParaRPr>
          </a:p>
        </p:txBody>
      </p:sp>
      <p:sp>
        <p:nvSpPr>
          <p:cNvPr id="22" name="スライド番号プレースホルダー 2"/>
          <p:cNvSpPr>
            <a:spLocks noGrp="1"/>
          </p:cNvSpPr>
          <p:nvPr>
            <p:ph type="sldNum" sz="quarter" idx="12"/>
          </p:nvPr>
        </p:nvSpPr>
        <p:spPr>
          <a:xfrm>
            <a:off x="9425999" y="652294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26</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0" y="-25699"/>
            <a:ext cx="9906000" cy="6635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28" name="テキスト ボックス 27"/>
          <p:cNvSpPr txBox="1"/>
          <p:nvPr/>
        </p:nvSpPr>
        <p:spPr>
          <a:xfrm>
            <a:off x="0" y="40258"/>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dirty="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テーマ②（公共施設の最適配置）</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30" name="テキスト ボックス 29"/>
          <p:cNvSpPr txBox="1"/>
          <p:nvPr/>
        </p:nvSpPr>
        <p:spPr>
          <a:xfrm>
            <a:off x="4803015" y="6584995"/>
            <a:ext cx="5480110" cy="243143"/>
          </a:xfrm>
          <a:prstGeom prst="rect">
            <a:avLst/>
          </a:prstGeom>
          <a:noFill/>
        </p:spPr>
        <p:txBody>
          <a:bodyPr wrap="square" rtlCol="0">
            <a:spAutoFit/>
          </a:bodyPr>
          <a:lstStyle/>
          <a:p>
            <a:r>
              <a:rPr lang="ja-JP" altLang="en-US" sz="980" b="1" dirty="0" smtClean="0">
                <a:latin typeface="BIZ UDPゴシック" panose="020B0400000000000000" pitchFamily="50" charset="-128"/>
                <a:ea typeface="BIZ UDPゴシック" panose="020B0400000000000000" pitchFamily="50" charset="-128"/>
              </a:rPr>
              <a:t>出典：和泉市教育委員会学校教育室へのヒアリング等を</a:t>
            </a:r>
            <a:r>
              <a:rPr lang="ja-JP" altLang="ja-JP" sz="980" b="1" dirty="0" smtClean="0">
                <a:latin typeface="BIZ UDPゴシック" panose="020B0400000000000000" pitchFamily="50" charset="-128"/>
                <a:ea typeface="BIZ UDPゴシック" panose="020B0400000000000000" pitchFamily="50" charset="-128"/>
              </a:rPr>
              <a:t>もとに</a:t>
            </a:r>
            <a:r>
              <a:rPr lang="ja-JP" altLang="en-US" sz="980" b="1" dirty="0" smtClean="0">
                <a:latin typeface="BIZ UDPゴシック" panose="020B0400000000000000" pitchFamily="50" charset="-128"/>
                <a:ea typeface="BIZ UDPゴシック" panose="020B0400000000000000" pitchFamily="50" charset="-128"/>
              </a:rPr>
              <a:t>府</a:t>
            </a:r>
            <a:r>
              <a:rPr lang="ja-JP" altLang="ja-JP" sz="980" b="1" dirty="0" smtClean="0">
                <a:latin typeface="BIZ UDPゴシック" panose="020B0400000000000000" pitchFamily="50" charset="-128"/>
                <a:ea typeface="BIZ UDPゴシック" panose="020B0400000000000000" pitchFamily="50" charset="-128"/>
              </a:rPr>
              <a:t>市町村局にて作成</a:t>
            </a:r>
            <a:endParaRPr lang="ja-JP" altLang="en-US" sz="98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10456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846912"/>
            <a:ext cx="8815909" cy="387286"/>
          </a:xfrm>
          <a:prstGeom prst="rect">
            <a:avLst/>
          </a:prstGeom>
          <a:noFill/>
        </p:spPr>
        <p:txBody>
          <a:bodyPr wrap="square" rtlCol="0">
            <a:spAutoFit/>
          </a:bodyPr>
          <a:lstStyle/>
          <a:p>
            <a:pPr>
              <a:lnSpc>
                <a:spcPts val="2275"/>
              </a:lnSpc>
            </a:pPr>
            <a:r>
              <a:rPr lang="ja-JP" altLang="en-US" sz="1625" b="1" dirty="0">
                <a:latin typeface="BIZ UDPゴシック" panose="020B0400000000000000" pitchFamily="50" charset="-128"/>
                <a:ea typeface="BIZ UDPゴシック" panose="020B0400000000000000" pitchFamily="50" charset="-128"/>
                <a:cs typeface="Times New Roman" panose="02020603050405020304" pitchFamily="18" charset="0"/>
              </a:rPr>
              <a:t>〇事例➁：大阪府和泉市（実施例）</a:t>
            </a:r>
            <a:endParaRPr kumimoji="1" lang="ja-JP" altLang="en-US" sz="1625" b="1" dirty="0">
              <a:latin typeface="BIZ UDPゴシック" panose="020B0400000000000000" pitchFamily="50" charset="-128"/>
              <a:ea typeface="BIZ UDPゴシック" panose="020B04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1492096"/>
              </p:ext>
            </p:extLst>
          </p:nvPr>
        </p:nvGraphicFramePr>
        <p:xfrm>
          <a:off x="135379" y="1690020"/>
          <a:ext cx="3071053" cy="1817953"/>
        </p:xfrm>
        <a:graphic>
          <a:graphicData uri="http://schemas.openxmlformats.org/drawingml/2006/table">
            <a:tbl>
              <a:tblPr firstRow="1" bandRow="1">
                <a:tableStyleId>{5C22544A-7EE6-4342-B048-85BDC9FD1C3A}</a:tableStyleId>
              </a:tblPr>
              <a:tblGrid>
                <a:gridCol w="687327">
                  <a:extLst>
                    <a:ext uri="{9D8B030D-6E8A-4147-A177-3AD203B41FA5}">
                      <a16:colId xmlns:a16="http://schemas.microsoft.com/office/drawing/2014/main" val="4278762076"/>
                    </a:ext>
                  </a:extLst>
                </a:gridCol>
                <a:gridCol w="467841">
                  <a:extLst>
                    <a:ext uri="{9D8B030D-6E8A-4147-A177-3AD203B41FA5}">
                      <a16:colId xmlns:a16="http://schemas.microsoft.com/office/drawing/2014/main" val="251679575"/>
                    </a:ext>
                  </a:extLst>
                </a:gridCol>
                <a:gridCol w="710048">
                  <a:extLst>
                    <a:ext uri="{9D8B030D-6E8A-4147-A177-3AD203B41FA5}">
                      <a16:colId xmlns:a16="http://schemas.microsoft.com/office/drawing/2014/main" val="919067814"/>
                    </a:ext>
                  </a:extLst>
                </a:gridCol>
                <a:gridCol w="734987">
                  <a:extLst>
                    <a:ext uri="{9D8B030D-6E8A-4147-A177-3AD203B41FA5}">
                      <a16:colId xmlns:a16="http://schemas.microsoft.com/office/drawing/2014/main" val="2505370894"/>
                    </a:ext>
                  </a:extLst>
                </a:gridCol>
                <a:gridCol w="470850">
                  <a:extLst>
                    <a:ext uri="{9D8B030D-6E8A-4147-A177-3AD203B41FA5}">
                      <a16:colId xmlns:a16="http://schemas.microsoft.com/office/drawing/2014/main" val="3572582461"/>
                    </a:ext>
                  </a:extLst>
                </a:gridCol>
              </a:tblGrid>
              <a:tr h="222885">
                <a:tc gridSpan="5">
                  <a:txBody>
                    <a:bodyPr/>
                    <a:lstStyle/>
                    <a:p>
                      <a:pPr algn="ctr"/>
                      <a:r>
                        <a:rPr kumimoji="1" lang="ja-JP" altLang="en-US" sz="1000" dirty="0" smtClean="0">
                          <a:latin typeface="BIZ UDPゴシック" panose="020B0400000000000000" pitchFamily="50" charset="-128"/>
                          <a:ea typeface="BIZ UDPゴシック" panose="020B0400000000000000" pitchFamily="50" charset="-128"/>
                        </a:rPr>
                        <a:t>水　泳　授　業（午前①）</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733558948"/>
                  </a:ext>
                </a:extLst>
              </a:tr>
              <a:tr h="222885">
                <a:tc rowSpan="6">
                  <a:txBody>
                    <a:bodyPr/>
                    <a:lstStyle/>
                    <a:p>
                      <a:pPr algn="ctr"/>
                      <a:r>
                        <a:rPr kumimoji="1" lang="ja-JP" altLang="en-US" sz="1000" dirty="0" smtClean="0">
                          <a:latin typeface="BIZ UDPゴシック" panose="020B0400000000000000" pitchFamily="50" charset="-128"/>
                          <a:ea typeface="BIZ UDPゴシック" panose="020B0400000000000000" pitchFamily="50" charset="-128"/>
                        </a:rPr>
                        <a:t>　</a:t>
                      </a:r>
                      <a:endParaRPr kumimoji="1" lang="en-US" altLang="ja-JP" sz="1000" dirty="0" smtClean="0">
                        <a:latin typeface="BIZ UDPゴシック" panose="020B0400000000000000" pitchFamily="50" charset="-128"/>
                        <a:ea typeface="BIZ UDPゴシック" panose="020B0400000000000000" pitchFamily="50" charset="-128"/>
                      </a:endParaRPr>
                    </a:p>
                    <a:p>
                      <a:pPr algn="ctr"/>
                      <a:endParaRPr kumimoji="1" lang="en-US" altLang="ja-JP" sz="1000" dirty="0" smtClean="0">
                        <a:latin typeface="BIZ UDPゴシック" panose="020B0400000000000000" pitchFamily="50" charset="-128"/>
                        <a:ea typeface="BIZ UDPゴシック" panose="020B0400000000000000" pitchFamily="50" charset="-128"/>
                      </a:endParaRPr>
                    </a:p>
                    <a:p>
                      <a:pPr algn="ctr"/>
                      <a:endParaRPr kumimoji="1" lang="en-US" altLang="ja-JP" sz="1000" dirty="0" smtClean="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b="1" dirty="0" smtClean="0">
                          <a:solidFill>
                            <a:schemeClr val="bg1"/>
                          </a:solidFill>
                          <a:latin typeface="BIZ UDPゴシック" panose="020B0400000000000000" pitchFamily="50" charset="-128"/>
                          <a:ea typeface="BIZ UDPゴシック" panose="020B0400000000000000" pitchFamily="50" charset="-128"/>
                        </a:rPr>
                        <a:t>水　泳</a:t>
                      </a:r>
                      <a:endParaRPr kumimoji="1" lang="en-US" altLang="ja-JP" sz="1000" b="1" dirty="0" smtClean="0">
                        <a:solidFill>
                          <a:schemeClr val="bg1"/>
                        </a:solidFill>
                        <a:latin typeface="BIZ UDPゴシック" panose="020B0400000000000000" pitchFamily="50" charset="-128"/>
                        <a:ea typeface="BIZ UDPゴシック" panose="020B0400000000000000" pitchFamily="50" charset="-128"/>
                      </a:endParaRPr>
                    </a:p>
                    <a:p>
                      <a:pPr algn="ctr"/>
                      <a:endParaRPr kumimoji="1" lang="en-US" altLang="ja-JP" sz="1000" b="1" dirty="0" smtClean="0">
                        <a:solidFill>
                          <a:schemeClr val="bg1"/>
                        </a:solidFill>
                        <a:latin typeface="BIZ UDPゴシック" panose="020B0400000000000000" pitchFamily="50" charset="-128"/>
                        <a:ea typeface="BIZ UDPゴシック" panose="020B0400000000000000" pitchFamily="50" charset="-128"/>
                      </a:endParaRPr>
                    </a:p>
                    <a:p>
                      <a:pPr algn="ctr"/>
                      <a:r>
                        <a:rPr kumimoji="1" lang="en-US" altLang="ja-JP" sz="1000" b="1" dirty="0" smtClean="0">
                          <a:solidFill>
                            <a:schemeClr val="bg1"/>
                          </a:solidFill>
                          <a:latin typeface="BIZ UDPゴシック" panose="020B0400000000000000" pitchFamily="50" charset="-128"/>
                          <a:ea typeface="BIZ UDPゴシック" panose="020B0400000000000000" pitchFamily="50" charset="-128"/>
                        </a:rPr>
                        <a:t>1</a:t>
                      </a:r>
                      <a:r>
                        <a:rPr kumimoji="1" lang="ja-JP" altLang="en-US" sz="1000" b="1" dirty="0" smtClean="0">
                          <a:solidFill>
                            <a:schemeClr val="bg1"/>
                          </a:solidFill>
                          <a:latin typeface="BIZ UDPゴシック" panose="020B0400000000000000" pitchFamily="50" charset="-128"/>
                          <a:ea typeface="BIZ UDPゴシック" panose="020B0400000000000000" pitchFamily="50" charset="-128"/>
                        </a:rPr>
                        <a:t>コマ目</a:t>
                      </a:r>
                      <a:endParaRPr kumimoji="1" lang="ja-JP" altLang="en-US" sz="1000" b="1" dirty="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solidFill>
                      <a:schemeClr val="accent1">
                        <a:lumMod val="75000"/>
                      </a:schemeClr>
                    </a:solidFill>
                  </a:tcPr>
                </a:tc>
                <a:tc>
                  <a:txBody>
                    <a:bodyPr/>
                    <a:lstStyle/>
                    <a:p>
                      <a:r>
                        <a:rPr kumimoji="1" lang="ja-JP" altLang="en-US" sz="1000" dirty="0" smtClean="0">
                          <a:latin typeface="BIZ UDPゴシック" panose="020B0400000000000000" pitchFamily="50" charset="-128"/>
                          <a:ea typeface="BIZ UDPゴシック" panose="020B0400000000000000" pitchFamily="50" charset="-128"/>
                        </a:rPr>
                        <a:t>準備</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8</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40</a:t>
                      </a: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8</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50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分</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3707910972"/>
                  </a:ext>
                </a:extLst>
              </a:tr>
              <a:tr h="222885">
                <a:tc vMerge="1">
                  <a:txBody>
                    <a:bodyPr/>
                    <a:lstStyle/>
                    <a:p>
                      <a:endParaRPr kumimoji="1" lang="ja-JP" altLang="en-US" sz="1400" dirty="0"/>
                    </a:p>
                  </a:txBody>
                  <a:tcPr/>
                </a:tc>
                <a:tc>
                  <a:txBody>
                    <a:bodyPr/>
                    <a:lstStyle/>
                    <a:p>
                      <a:r>
                        <a:rPr kumimoji="1" lang="ja-JP" altLang="en-US" sz="1000" dirty="0" smtClean="0">
                          <a:latin typeface="BIZ UDPゴシック" panose="020B0400000000000000" pitchFamily="50" charset="-128"/>
                          <a:ea typeface="BIZ UDPゴシック" panose="020B0400000000000000" pitchFamily="50" charset="-128"/>
                        </a:rPr>
                        <a:t>移動</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8</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50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9</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00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分</a:t>
                      </a:r>
                    </a:p>
                  </a:txBody>
                  <a:tcPr marL="74295" marR="74295" marT="37148" marB="37148"/>
                </a:tc>
                <a:extLst>
                  <a:ext uri="{0D108BD9-81ED-4DB2-BD59-A6C34878D82A}">
                    <a16:rowId xmlns:a16="http://schemas.microsoft.com/office/drawing/2014/main" val="3851381641"/>
                  </a:ext>
                </a:extLst>
              </a:tr>
              <a:tr h="222885">
                <a:tc vMerge="1">
                  <a:txBody>
                    <a:bodyPr/>
                    <a:lstStyle/>
                    <a:p>
                      <a:endParaRPr kumimoji="1" lang="ja-JP" altLang="en-US" sz="1400" dirty="0"/>
                    </a:p>
                  </a:txBody>
                  <a:tcPr/>
                </a:tc>
                <a:tc>
                  <a:txBody>
                    <a:bodyPr/>
                    <a:lstStyle/>
                    <a:p>
                      <a:r>
                        <a:rPr kumimoji="1" lang="ja-JP" altLang="en-US" sz="1000" dirty="0" smtClean="0">
                          <a:latin typeface="BIZ UDPゴシック" panose="020B0400000000000000" pitchFamily="50" charset="-128"/>
                          <a:ea typeface="BIZ UDPゴシック" panose="020B0400000000000000" pitchFamily="50" charset="-128"/>
                        </a:rPr>
                        <a:t>着替</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9</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00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9</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10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分</a:t>
                      </a:r>
                    </a:p>
                  </a:txBody>
                  <a:tcPr marL="74295" marR="74295" marT="37148" marB="37148"/>
                </a:tc>
                <a:extLst>
                  <a:ext uri="{0D108BD9-81ED-4DB2-BD59-A6C34878D82A}">
                    <a16:rowId xmlns:a16="http://schemas.microsoft.com/office/drawing/2014/main" val="176048557"/>
                  </a:ext>
                </a:extLst>
              </a:tr>
              <a:tr h="457777">
                <a:tc vMerge="1">
                  <a:txBody>
                    <a:bodyPr/>
                    <a:lstStyle/>
                    <a:p>
                      <a:endParaRPr kumimoji="1" lang="ja-JP" altLang="en-US" sz="1400" dirty="0"/>
                    </a:p>
                  </a:txBody>
                  <a:tcPr/>
                </a:tc>
                <a:tc>
                  <a:txBody>
                    <a:bodyPr/>
                    <a:lstStyle/>
                    <a:p>
                      <a:endParaRPr kumimoji="1" lang="en-US" altLang="ja-JP" sz="1000" b="1" smtClean="0">
                        <a:latin typeface="BIZ UDPゴシック" panose="020B0400000000000000" pitchFamily="50" charset="-128"/>
                        <a:ea typeface="BIZ UDPゴシック" panose="020B0400000000000000" pitchFamily="50" charset="-128"/>
                      </a:endParaRPr>
                    </a:p>
                    <a:p>
                      <a:r>
                        <a:rPr kumimoji="1" lang="ja-JP" altLang="en-US" sz="1000" b="1" smtClean="0">
                          <a:latin typeface="BIZ UDPゴシック" panose="020B0400000000000000" pitchFamily="50" charset="-128"/>
                          <a:ea typeface="BIZ UDPゴシック" panose="020B0400000000000000" pitchFamily="50" charset="-128"/>
                        </a:rPr>
                        <a:t>授業</a:t>
                      </a:r>
                      <a:endParaRPr kumimoji="1" lang="ja-JP" altLang="en-US" sz="1000" b="1" dirty="0">
                        <a:latin typeface="BIZ UDPゴシック" panose="020B0400000000000000" pitchFamily="50" charset="-128"/>
                        <a:ea typeface="BIZ UDPゴシック" panose="020B0400000000000000" pitchFamily="50" charset="-128"/>
                      </a:endParaRPr>
                    </a:p>
                  </a:txBody>
                  <a:tcPr marL="74295" marR="74295" marT="37148" marB="37148">
                    <a:solidFill>
                      <a:schemeClr val="accent4">
                        <a:lumMod val="60000"/>
                        <a:lumOff val="40000"/>
                      </a:schemeClr>
                    </a:solidFill>
                  </a:tcPr>
                </a:tc>
                <a:tc>
                  <a:txBody>
                    <a:bodyPr/>
                    <a:lstStyle/>
                    <a:p>
                      <a:pPr algn="ctr"/>
                      <a:endParaRPr kumimoji="1" lang="en-US" altLang="ja-JP" sz="1000" b="1" dirty="0" smtClean="0">
                        <a:latin typeface="BIZ UDPゴシック" panose="020B0400000000000000" pitchFamily="50" charset="-128"/>
                        <a:ea typeface="BIZ UDPゴシック" panose="020B0400000000000000" pitchFamily="50" charset="-128"/>
                      </a:endParaRPr>
                    </a:p>
                    <a:p>
                      <a:pPr algn="ctr"/>
                      <a:r>
                        <a:rPr kumimoji="1" lang="en-US" altLang="ja-JP" sz="1000" b="1" dirty="0" smtClean="0">
                          <a:latin typeface="BIZ UDPゴシック" panose="020B0400000000000000" pitchFamily="50" charset="-128"/>
                          <a:ea typeface="BIZ UDPゴシック" panose="020B0400000000000000" pitchFamily="50" charset="-128"/>
                        </a:rPr>
                        <a:t>9</a:t>
                      </a:r>
                      <a:r>
                        <a:rPr kumimoji="1" lang="ja-JP" altLang="en-US" sz="1000" b="1" dirty="0" smtClean="0">
                          <a:latin typeface="BIZ UDPゴシック" panose="020B0400000000000000" pitchFamily="50" charset="-128"/>
                          <a:ea typeface="BIZ UDPゴシック" panose="020B0400000000000000" pitchFamily="50" charset="-128"/>
                        </a:rPr>
                        <a:t>：</a:t>
                      </a:r>
                      <a:r>
                        <a:rPr kumimoji="1" lang="en-US" altLang="ja-JP" sz="1000" b="1" dirty="0" smtClean="0">
                          <a:latin typeface="BIZ UDPゴシック" panose="020B0400000000000000" pitchFamily="50" charset="-128"/>
                          <a:ea typeface="BIZ UDPゴシック" panose="020B0400000000000000" pitchFamily="50" charset="-128"/>
                        </a:rPr>
                        <a:t>10</a:t>
                      </a:r>
                      <a:endParaRPr kumimoji="1" lang="ja-JP" altLang="en-US" sz="1000" b="1" dirty="0">
                        <a:latin typeface="BIZ UDPゴシック" panose="020B0400000000000000" pitchFamily="50" charset="-128"/>
                        <a:ea typeface="BIZ UDPゴシック" panose="020B0400000000000000" pitchFamily="50" charset="-128"/>
                      </a:endParaRPr>
                    </a:p>
                  </a:txBody>
                  <a:tcPr marL="74295" marR="74295" marT="37148" marB="37148">
                    <a:solidFill>
                      <a:schemeClr val="accent4">
                        <a:lumMod val="60000"/>
                        <a:lumOff val="40000"/>
                      </a:schemeClr>
                    </a:solidFill>
                  </a:tcPr>
                </a:tc>
                <a:tc>
                  <a:txBody>
                    <a:bodyPr/>
                    <a:lstStyle/>
                    <a:p>
                      <a:pPr algn="ctr"/>
                      <a:endParaRPr kumimoji="1" lang="en-US" altLang="ja-JP" sz="1000" b="1" dirty="0" smtClean="0">
                        <a:latin typeface="BIZ UDPゴシック" panose="020B0400000000000000" pitchFamily="50" charset="-128"/>
                        <a:ea typeface="BIZ UDPゴシック" panose="020B0400000000000000" pitchFamily="50" charset="-128"/>
                      </a:endParaRPr>
                    </a:p>
                    <a:p>
                      <a:pPr algn="ctr"/>
                      <a:r>
                        <a:rPr kumimoji="1" lang="en-US" altLang="ja-JP" sz="1000" b="1" dirty="0" smtClean="0">
                          <a:latin typeface="BIZ UDPゴシック" panose="020B0400000000000000" pitchFamily="50" charset="-128"/>
                          <a:ea typeface="BIZ UDPゴシック" panose="020B0400000000000000" pitchFamily="50" charset="-128"/>
                        </a:rPr>
                        <a:t>10</a:t>
                      </a:r>
                      <a:r>
                        <a:rPr kumimoji="1" lang="ja-JP" altLang="en-US" sz="1000" b="1" dirty="0" smtClean="0">
                          <a:latin typeface="BIZ UDPゴシック" panose="020B0400000000000000" pitchFamily="50" charset="-128"/>
                          <a:ea typeface="BIZ UDPゴシック" panose="020B0400000000000000" pitchFamily="50" charset="-128"/>
                        </a:rPr>
                        <a:t>：</a:t>
                      </a:r>
                      <a:r>
                        <a:rPr kumimoji="1" lang="en-US" altLang="ja-JP" sz="1000" b="1" dirty="0" smtClean="0">
                          <a:latin typeface="BIZ UDPゴシック" panose="020B0400000000000000" pitchFamily="50" charset="-128"/>
                          <a:ea typeface="BIZ UDPゴシック" panose="020B0400000000000000" pitchFamily="50" charset="-128"/>
                        </a:rPr>
                        <a:t>10</a:t>
                      </a:r>
                      <a:endParaRPr kumimoji="1" lang="ja-JP" altLang="en-US" sz="1000" b="1" dirty="0">
                        <a:latin typeface="BIZ UDPゴシック" panose="020B0400000000000000" pitchFamily="50" charset="-128"/>
                        <a:ea typeface="BIZ UDPゴシック" panose="020B0400000000000000" pitchFamily="50" charset="-128"/>
                      </a:endParaRPr>
                    </a:p>
                  </a:txBody>
                  <a:tcPr marL="74295" marR="74295" marT="37148" marB="37148">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dirty="0" smtClean="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smtClean="0">
                          <a:latin typeface="BIZ UDPゴシック" panose="020B0400000000000000" pitchFamily="50" charset="-128"/>
                          <a:ea typeface="BIZ UDPゴシック" panose="020B0400000000000000" pitchFamily="50" charset="-128"/>
                        </a:rPr>
                        <a:t>60</a:t>
                      </a:r>
                      <a:r>
                        <a:rPr kumimoji="1" lang="ja-JP" altLang="en-US" sz="1000" b="1" dirty="0" smtClean="0">
                          <a:latin typeface="BIZ UDPゴシック" panose="020B0400000000000000" pitchFamily="50" charset="-128"/>
                          <a:ea typeface="BIZ UDPゴシック" panose="020B0400000000000000" pitchFamily="50" charset="-128"/>
                        </a:rPr>
                        <a:t>分</a:t>
                      </a:r>
                    </a:p>
                  </a:txBody>
                  <a:tcPr marL="74295" marR="74295" marT="37148" marB="37148">
                    <a:solidFill>
                      <a:schemeClr val="accent4">
                        <a:lumMod val="60000"/>
                        <a:lumOff val="40000"/>
                      </a:schemeClr>
                    </a:solidFill>
                  </a:tcPr>
                </a:tc>
                <a:extLst>
                  <a:ext uri="{0D108BD9-81ED-4DB2-BD59-A6C34878D82A}">
                    <a16:rowId xmlns:a16="http://schemas.microsoft.com/office/drawing/2014/main" val="4268880355"/>
                  </a:ext>
                </a:extLst>
              </a:tr>
              <a:tr h="222885">
                <a:tc vMerge="1">
                  <a:txBody>
                    <a:bodyPr/>
                    <a:lstStyle/>
                    <a:p>
                      <a:endParaRPr kumimoji="1" lang="ja-JP" altLang="en-US" sz="1400" dirty="0"/>
                    </a:p>
                  </a:txBody>
                  <a:tcPr/>
                </a:tc>
                <a:tc>
                  <a:txBody>
                    <a:bodyPr/>
                    <a:lstStyle/>
                    <a:p>
                      <a:r>
                        <a:rPr kumimoji="1" lang="ja-JP" altLang="en-US" sz="1000" dirty="0" smtClean="0">
                          <a:latin typeface="BIZ UDPゴシック" panose="020B0400000000000000" pitchFamily="50" charset="-128"/>
                          <a:ea typeface="BIZ UDPゴシック" panose="020B0400000000000000" pitchFamily="50" charset="-128"/>
                        </a:rPr>
                        <a:t>着替</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10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20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分</a:t>
                      </a:r>
                    </a:p>
                  </a:txBody>
                  <a:tcPr marL="74295" marR="74295" marT="37148" marB="37148"/>
                </a:tc>
                <a:extLst>
                  <a:ext uri="{0D108BD9-81ED-4DB2-BD59-A6C34878D82A}">
                    <a16:rowId xmlns:a16="http://schemas.microsoft.com/office/drawing/2014/main" val="1139594768"/>
                  </a:ext>
                </a:extLst>
              </a:tr>
              <a:tr h="222885">
                <a:tc vMerge="1">
                  <a:txBody>
                    <a:bodyPr/>
                    <a:lstStyle/>
                    <a:p>
                      <a:endParaRPr kumimoji="1" lang="ja-JP" altLang="en-US" sz="1400" dirty="0"/>
                    </a:p>
                  </a:txBody>
                  <a:tcPr/>
                </a:tc>
                <a:tc>
                  <a:txBody>
                    <a:bodyPr/>
                    <a:lstStyle/>
                    <a:p>
                      <a:r>
                        <a:rPr kumimoji="1" lang="ja-JP" altLang="en-US" sz="1000" dirty="0" smtClean="0">
                          <a:latin typeface="BIZ UDPゴシック" panose="020B0400000000000000" pitchFamily="50" charset="-128"/>
                          <a:ea typeface="BIZ UDPゴシック" panose="020B0400000000000000" pitchFamily="50" charset="-128"/>
                        </a:rPr>
                        <a:t>移動</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20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30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分</a:t>
                      </a:r>
                    </a:p>
                  </a:txBody>
                  <a:tcPr marL="74295" marR="74295" marT="37148" marB="37148"/>
                </a:tc>
                <a:extLst>
                  <a:ext uri="{0D108BD9-81ED-4DB2-BD59-A6C34878D82A}">
                    <a16:rowId xmlns:a16="http://schemas.microsoft.com/office/drawing/2014/main" val="1286282967"/>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434000770"/>
              </p:ext>
            </p:extLst>
          </p:nvPr>
        </p:nvGraphicFramePr>
        <p:xfrm>
          <a:off x="3342771" y="1692997"/>
          <a:ext cx="3059532" cy="1814976"/>
        </p:xfrm>
        <a:graphic>
          <a:graphicData uri="http://schemas.openxmlformats.org/drawingml/2006/table">
            <a:tbl>
              <a:tblPr firstRow="1" bandRow="1">
                <a:tableStyleId>{5C22544A-7EE6-4342-B048-85BDC9FD1C3A}</a:tableStyleId>
              </a:tblPr>
              <a:tblGrid>
                <a:gridCol w="649727">
                  <a:extLst>
                    <a:ext uri="{9D8B030D-6E8A-4147-A177-3AD203B41FA5}">
                      <a16:colId xmlns:a16="http://schemas.microsoft.com/office/drawing/2014/main" val="4278762076"/>
                    </a:ext>
                  </a:extLst>
                </a:gridCol>
                <a:gridCol w="519852">
                  <a:extLst>
                    <a:ext uri="{9D8B030D-6E8A-4147-A177-3AD203B41FA5}">
                      <a16:colId xmlns:a16="http://schemas.microsoft.com/office/drawing/2014/main" val="251679575"/>
                    </a:ext>
                  </a:extLst>
                </a:gridCol>
                <a:gridCol w="686880">
                  <a:extLst>
                    <a:ext uri="{9D8B030D-6E8A-4147-A177-3AD203B41FA5}">
                      <a16:colId xmlns:a16="http://schemas.microsoft.com/office/drawing/2014/main" val="919067814"/>
                    </a:ext>
                  </a:extLst>
                </a:gridCol>
                <a:gridCol w="730872">
                  <a:extLst>
                    <a:ext uri="{9D8B030D-6E8A-4147-A177-3AD203B41FA5}">
                      <a16:colId xmlns:a16="http://schemas.microsoft.com/office/drawing/2014/main" val="2505370894"/>
                    </a:ext>
                  </a:extLst>
                </a:gridCol>
                <a:gridCol w="472201">
                  <a:extLst>
                    <a:ext uri="{9D8B030D-6E8A-4147-A177-3AD203B41FA5}">
                      <a16:colId xmlns:a16="http://schemas.microsoft.com/office/drawing/2014/main" val="3572582461"/>
                    </a:ext>
                  </a:extLst>
                </a:gridCol>
              </a:tblGrid>
              <a:tr h="222885">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BIZ UDPゴシック" panose="020B0400000000000000" pitchFamily="50" charset="-128"/>
                          <a:ea typeface="BIZ UDPゴシック" panose="020B0400000000000000" pitchFamily="50" charset="-128"/>
                        </a:rPr>
                        <a:t>水　泳　授　業（午前➁）</a:t>
                      </a:r>
                    </a:p>
                  </a:txBody>
                  <a:tcPr marL="74295" marR="74295" marT="37148" marB="37148"/>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733558948"/>
                  </a:ext>
                </a:extLst>
              </a:tr>
              <a:tr h="222885">
                <a:tc rowSpan="6">
                  <a:txBody>
                    <a:bodyPr/>
                    <a:lstStyle/>
                    <a:p>
                      <a:pPr algn="ctr"/>
                      <a:endParaRPr kumimoji="1" lang="en-US" altLang="ja-JP" sz="1000" b="1" dirty="0" smtClean="0">
                        <a:latin typeface="BIZ UDPゴシック" panose="020B0400000000000000" pitchFamily="50" charset="-128"/>
                        <a:ea typeface="BIZ UDPゴシック" panose="020B0400000000000000" pitchFamily="50" charset="-128"/>
                      </a:endParaRPr>
                    </a:p>
                    <a:p>
                      <a:pPr algn="ctr"/>
                      <a:endParaRPr kumimoji="1" lang="en-US" altLang="ja-JP" sz="1000" b="1" dirty="0" smtClean="0">
                        <a:latin typeface="BIZ UDPゴシック" panose="020B0400000000000000" pitchFamily="50" charset="-128"/>
                        <a:ea typeface="BIZ UDPゴシック" panose="020B0400000000000000" pitchFamily="50" charset="-128"/>
                      </a:endParaRPr>
                    </a:p>
                    <a:p>
                      <a:pPr algn="ctr"/>
                      <a:endParaRPr kumimoji="1" lang="en-US" altLang="ja-JP" sz="1000" b="1" dirty="0" smtClean="0">
                        <a:latin typeface="BIZ UDPゴシック" panose="020B0400000000000000" pitchFamily="50" charset="-128"/>
                        <a:ea typeface="BIZ UDPゴシック" panose="020B0400000000000000" pitchFamily="50" charset="-128"/>
                      </a:endParaRPr>
                    </a:p>
                    <a:p>
                      <a:pPr algn="ctr"/>
                      <a:r>
                        <a:rPr kumimoji="1" lang="ja-JP" altLang="en-US" sz="1000" b="1" dirty="0" smtClean="0">
                          <a:solidFill>
                            <a:schemeClr val="bg1"/>
                          </a:solidFill>
                          <a:latin typeface="BIZ UDPゴシック" panose="020B0400000000000000" pitchFamily="50" charset="-128"/>
                          <a:ea typeface="BIZ UDPゴシック" panose="020B0400000000000000" pitchFamily="50" charset="-128"/>
                        </a:rPr>
                        <a:t>水　泳</a:t>
                      </a:r>
                      <a:endParaRPr kumimoji="1" lang="en-US" altLang="ja-JP" sz="1000" b="1" dirty="0" smtClean="0">
                        <a:solidFill>
                          <a:schemeClr val="bg1"/>
                        </a:solidFill>
                        <a:latin typeface="BIZ UDPゴシック" panose="020B0400000000000000" pitchFamily="50" charset="-128"/>
                        <a:ea typeface="BIZ UDPゴシック" panose="020B0400000000000000" pitchFamily="50" charset="-128"/>
                      </a:endParaRPr>
                    </a:p>
                    <a:p>
                      <a:pPr algn="ctr"/>
                      <a:endParaRPr kumimoji="1" lang="en-US" altLang="ja-JP" sz="1000" b="1" dirty="0" smtClean="0">
                        <a:solidFill>
                          <a:schemeClr val="bg1"/>
                        </a:solidFill>
                        <a:latin typeface="BIZ UDPゴシック" panose="020B0400000000000000" pitchFamily="50" charset="-128"/>
                        <a:ea typeface="BIZ UDPゴシック" panose="020B0400000000000000" pitchFamily="50" charset="-128"/>
                      </a:endParaRPr>
                    </a:p>
                    <a:p>
                      <a:pPr algn="ctr"/>
                      <a:r>
                        <a:rPr kumimoji="1" lang="en-US" altLang="ja-JP" sz="1000" b="1" dirty="0" smtClean="0">
                          <a:solidFill>
                            <a:schemeClr val="bg1"/>
                          </a:solidFill>
                          <a:latin typeface="BIZ UDPゴシック" panose="020B0400000000000000" pitchFamily="50" charset="-128"/>
                          <a:ea typeface="BIZ UDPゴシック" panose="020B0400000000000000" pitchFamily="50" charset="-128"/>
                        </a:rPr>
                        <a:t>2</a:t>
                      </a:r>
                      <a:r>
                        <a:rPr kumimoji="1" lang="ja-JP" altLang="en-US" sz="1000" b="1" dirty="0" smtClean="0">
                          <a:solidFill>
                            <a:schemeClr val="bg1"/>
                          </a:solidFill>
                          <a:latin typeface="BIZ UDPゴシック" panose="020B0400000000000000" pitchFamily="50" charset="-128"/>
                          <a:ea typeface="BIZ UDPゴシック" panose="020B0400000000000000" pitchFamily="50" charset="-128"/>
                        </a:rPr>
                        <a:t>コマ目</a:t>
                      </a:r>
                    </a:p>
                    <a:p>
                      <a:endParaRPr kumimoji="1" lang="ja-JP" altLang="en-US" sz="1000" dirty="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solidFill>
                      <a:schemeClr val="accent6"/>
                    </a:solidFill>
                  </a:tcPr>
                </a:tc>
                <a:tc>
                  <a:txBody>
                    <a:bodyPr/>
                    <a:lstStyle/>
                    <a:p>
                      <a:r>
                        <a:rPr kumimoji="1" lang="ja-JP" altLang="en-US" sz="1000" dirty="0" smtClean="0">
                          <a:latin typeface="BIZ UDPゴシック" panose="020B0400000000000000" pitchFamily="50" charset="-128"/>
                          <a:ea typeface="BIZ UDPゴシック" panose="020B0400000000000000" pitchFamily="50" charset="-128"/>
                        </a:rPr>
                        <a:t>準備</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30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40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分</a:t>
                      </a:r>
                    </a:p>
                  </a:txBody>
                  <a:tcPr marL="74295" marR="74295" marT="37148" marB="37148"/>
                </a:tc>
                <a:extLst>
                  <a:ext uri="{0D108BD9-81ED-4DB2-BD59-A6C34878D82A}">
                    <a16:rowId xmlns:a16="http://schemas.microsoft.com/office/drawing/2014/main" val="3185769351"/>
                  </a:ext>
                </a:extLst>
              </a:tr>
              <a:tr h="222885">
                <a:tc vMerge="1">
                  <a:txBody>
                    <a:bodyPr/>
                    <a:lstStyle/>
                    <a:p>
                      <a:endParaRPr kumimoji="1" lang="ja-JP" altLang="en-US" sz="1400" dirty="0"/>
                    </a:p>
                  </a:txBody>
                  <a:tcPr/>
                </a:tc>
                <a:tc>
                  <a:txBody>
                    <a:bodyPr/>
                    <a:lstStyle/>
                    <a:p>
                      <a:r>
                        <a:rPr kumimoji="1" lang="ja-JP" altLang="en-US" sz="1000" dirty="0" smtClean="0">
                          <a:latin typeface="BIZ UDPゴシック" panose="020B0400000000000000" pitchFamily="50" charset="-128"/>
                          <a:ea typeface="BIZ UDPゴシック" panose="020B0400000000000000" pitchFamily="50" charset="-128"/>
                        </a:rPr>
                        <a:t>移動</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40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50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分</a:t>
                      </a:r>
                    </a:p>
                  </a:txBody>
                  <a:tcPr marL="74295" marR="74295" marT="37148" marB="37148"/>
                </a:tc>
                <a:extLst>
                  <a:ext uri="{0D108BD9-81ED-4DB2-BD59-A6C34878D82A}">
                    <a16:rowId xmlns:a16="http://schemas.microsoft.com/office/drawing/2014/main" val="862894259"/>
                  </a:ext>
                </a:extLst>
              </a:tr>
              <a:tr h="222885">
                <a:tc vMerge="1">
                  <a:txBody>
                    <a:bodyPr/>
                    <a:lstStyle/>
                    <a:p>
                      <a:endParaRPr kumimoji="1" lang="ja-JP" altLang="en-US" sz="1400" dirty="0"/>
                    </a:p>
                  </a:txBody>
                  <a:tcPr/>
                </a:tc>
                <a:tc>
                  <a:txBody>
                    <a:bodyPr/>
                    <a:lstStyle/>
                    <a:p>
                      <a:r>
                        <a:rPr kumimoji="1" lang="ja-JP" altLang="en-US" sz="1000" dirty="0" smtClean="0">
                          <a:latin typeface="BIZ UDPゴシック" panose="020B0400000000000000" pitchFamily="50" charset="-128"/>
                          <a:ea typeface="BIZ UDPゴシック" panose="020B0400000000000000" pitchFamily="50" charset="-128"/>
                        </a:rPr>
                        <a:t>着替</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50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11</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00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分</a:t>
                      </a:r>
                    </a:p>
                  </a:txBody>
                  <a:tcPr marL="74295" marR="74295" marT="37148" marB="37148"/>
                </a:tc>
                <a:extLst>
                  <a:ext uri="{0D108BD9-81ED-4DB2-BD59-A6C34878D82A}">
                    <a16:rowId xmlns:a16="http://schemas.microsoft.com/office/drawing/2014/main" val="697935683"/>
                  </a:ext>
                </a:extLst>
              </a:tr>
              <a:tr h="454800">
                <a:tc vMerge="1">
                  <a:txBody>
                    <a:bodyPr/>
                    <a:lstStyle/>
                    <a:p>
                      <a:endParaRPr kumimoji="1" lang="ja-JP" altLang="en-US" sz="1400" dirty="0"/>
                    </a:p>
                  </a:txBody>
                  <a:tcPr/>
                </a:tc>
                <a:tc>
                  <a:txBody>
                    <a:bodyPr/>
                    <a:lstStyle/>
                    <a:p>
                      <a:endParaRPr kumimoji="1" lang="en-US" altLang="ja-JP" sz="1000" b="1" dirty="0" smtClean="0">
                        <a:latin typeface="BIZ UDPゴシック" panose="020B0400000000000000" pitchFamily="50" charset="-128"/>
                        <a:ea typeface="BIZ UDPゴシック" panose="020B0400000000000000" pitchFamily="50" charset="-128"/>
                      </a:endParaRPr>
                    </a:p>
                    <a:p>
                      <a:r>
                        <a:rPr kumimoji="1" lang="ja-JP" altLang="en-US" sz="1000" b="1" dirty="0" smtClean="0">
                          <a:latin typeface="BIZ UDPゴシック" panose="020B0400000000000000" pitchFamily="50" charset="-128"/>
                          <a:ea typeface="BIZ UDPゴシック" panose="020B0400000000000000" pitchFamily="50" charset="-128"/>
                        </a:rPr>
                        <a:t>授業</a:t>
                      </a:r>
                      <a:endParaRPr kumimoji="1" lang="ja-JP" altLang="en-US" sz="1000" b="1" dirty="0">
                        <a:latin typeface="BIZ UDPゴシック" panose="020B0400000000000000" pitchFamily="50" charset="-128"/>
                        <a:ea typeface="BIZ UDPゴシック" panose="020B0400000000000000" pitchFamily="50" charset="-128"/>
                      </a:endParaRPr>
                    </a:p>
                  </a:txBody>
                  <a:tcPr marL="74295" marR="74295" marT="37148" marB="37148">
                    <a:solidFill>
                      <a:schemeClr val="accent4">
                        <a:lumMod val="60000"/>
                        <a:lumOff val="40000"/>
                      </a:schemeClr>
                    </a:solidFill>
                  </a:tcPr>
                </a:tc>
                <a:tc>
                  <a:txBody>
                    <a:bodyPr/>
                    <a:lstStyle/>
                    <a:p>
                      <a:pPr algn="ctr"/>
                      <a:endParaRPr kumimoji="1" lang="en-US" altLang="ja-JP" sz="1000" b="1" dirty="0" smtClean="0">
                        <a:latin typeface="BIZ UDPゴシック" panose="020B0400000000000000" pitchFamily="50" charset="-128"/>
                        <a:ea typeface="BIZ UDPゴシック" panose="020B0400000000000000" pitchFamily="50" charset="-128"/>
                      </a:endParaRPr>
                    </a:p>
                    <a:p>
                      <a:pPr algn="ctr"/>
                      <a:r>
                        <a:rPr kumimoji="1" lang="en-US" altLang="ja-JP" sz="1000" b="1" dirty="0" smtClean="0">
                          <a:latin typeface="BIZ UDPゴシック" panose="020B0400000000000000" pitchFamily="50" charset="-128"/>
                          <a:ea typeface="BIZ UDPゴシック" panose="020B0400000000000000" pitchFamily="50" charset="-128"/>
                        </a:rPr>
                        <a:t>11</a:t>
                      </a:r>
                      <a:r>
                        <a:rPr kumimoji="1" lang="ja-JP" altLang="en-US" sz="1000" b="1" dirty="0" smtClean="0">
                          <a:latin typeface="BIZ UDPゴシック" panose="020B0400000000000000" pitchFamily="50" charset="-128"/>
                          <a:ea typeface="BIZ UDPゴシック" panose="020B0400000000000000" pitchFamily="50" charset="-128"/>
                        </a:rPr>
                        <a:t>：</a:t>
                      </a:r>
                      <a:r>
                        <a:rPr kumimoji="1" lang="en-US" altLang="ja-JP" sz="1000" b="1" dirty="0" smtClean="0">
                          <a:latin typeface="BIZ UDPゴシック" panose="020B0400000000000000" pitchFamily="50" charset="-128"/>
                          <a:ea typeface="BIZ UDPゴシック" panose="020B0400000000000000" pitchFamily="50" charset="-128"/>
                        </a:rPr>
                        <a:t>00</a:t>
                      </a:r>
                      <a:endParaRPr kumimoji="1" lang="ja-JP" altLang="en-US" sz="1000" b="1" dirty="0">
                        <a:latin typeface="BIZ UDPゴシック" panose="020B0400000000000000" pitchFamily="50" charset="-128"/>
                        <a:ea typeface="BIZ UDPゴシック" panose="020B0400000000000000" pitchFamily="50" charset="-128"/>
                      </a:endParaRPr>
                    </a:p>
                  </a:txBody>
                  <a:tcPr marL="74295" marR="74295" marT="37148" marB="37148">
                    <a:solidFill>
                      <a:schemeClr val="accent4">
                        <a:lumMod val="60000"/>
                        <a:lumOff val="40000"/>
                      </a:schemeClr>
                    </a:solidFill>
                  </a:tcPr>
                </a:tc>
                <a:tc>
                  <a:txBody>
                    <a:bodyPr/>
                    <a:lstStyle/>
                    <a:p>
                      <a:pPr algn="ctr"/>
                      <a:endParaRPr kumimoji="1" lang="en-US" altLang="ja-JP" sz="1000" b="1" dirty="0" smtClean="0">
                        <a:latin typeface="BIZ UDPゴシック" panose="020B0400000000000000" pitchFamily="50" charset="-128"/>
                        <a:ea typeface="BIZ UDPゴシック" panose="020B0400000000000000" pitchFamily="50" charset="-128"/>
                      </a:endParaRPr>
                    </a:p>
                    <a:p>
                      <a:pPr algn="ctr"/>
                      <a:r>
                        <a:rPr kumimoji="1" lang="en-US" altLang="ja-JP" sz="1000" b="1" dirty="0" smtClean="0">
                          <a:latin typeface="BIZ UDPゴシック" panose="020B0400000000000000" pitchFamily="50" charset="-128"/>
                          <a:ea typeface="BIZ UDPゴシック" panose="020B0400000000000000" pitchFamily="50" charset="-128"/>
                        </a:rPr>
                        <a:t>12</a:t>
                      </a:r>
                      <a:r>
                        <a:rPr kumimoji="1" lang="ja-JP" altLang="en-US" sz="1000" b="1" dirty="0" smtClean="0">
                          <a:latin typeface="BIZ UDPゴシック" panose="020B0400000000000000" pitchFamily="50" charset="-128"/>
                          <a:ea typeface="BIZ UDPゴシック" panose="020B0400000000000000" pitchFamily="50" charset="-128"/>
                        </a:rPr>
                        <a:t>：</a:t>
                      </a:r>
                      <a:r>
                        <a:rPr kumimoji="1" lang="en-US" altLang="ja-JP" sz="1000" b="1" dirty="0" smtClean="0">
                          <a:latin typeface="BIZ UDPゴシック" panose="020B0400000000000000" pitchFamily="50" charset="-128"/>
                          <a:ea typeface="BIZ UDPゴシック" panose="020B0400000000000000" pitchFamily="50" charset="-128"/>
                        </a:rPr>
                        <a:t>00</a:t>
                      </a:r>
                      <a:endParaRPr kumimoji="1" lang="ja-JP" altLang="en-US" sz="1000" b="1" dirty="0">
                        <a:latin typeface="BIZ UDPゴシック" panose="020B0400000000000000" pitchFamily="50" charset="-128"/>
                        <a:ea typeface="BIZ UDPゴシック" panose="020B0400000000000000" pitchFamily="50" charset="-128"/>
                      </a:endParaRPr>
                    </a:p>
                  </a:txBody>
                  <a:tcPr marL="74295" marR="74295" marT="37148" marB="37148">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dirty="0" smtClean="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smtClean="0">
                          <a:latin typeface="BIZ UDPゴシック" panose="020B0400000000000000" pitchFamily="50" charset="-128"/>
                          <a:ea typeface="BIZ UDPゴシック" panose="020B0400000000000000" pitchFamily="50" charset="-128"/>
                        </a:rPr>
                        <a:t>60</a:t>
                      </a:r>
                      <a:r>
                        <a:rPr kumimoji="1" lang="ja-JP" altLang="en-US" sz="1000" b="1" dirty="0" smtClean="0">
                          <a:latin typeface="BIZ UDPゴシック" panose="020B0400000000000000" pitchFamily="50" charset="-128"/>
                          <a:ea typeface="BIZ UDPゴシック" panose="020B0400000000000000" pitchFamily="50" charset="-128"/>
                        </a:rPr>
                        <a:t>分</a:t>
                      </a:r>
                    </a:p>
                  </a:txBody>
                  <a:tcPr marL="74295" marR="74295" marT="37148" marB="37148">
                    <a:solidFill>
                      <a:schemeClr val="accent4">
                        <a:lumMod val="60000"/>
                        <a:lumOff val="40000"/>
                      </a:schemeClr>
                    </a:solidFill>
                  </a:tcPr>
                </a:tc>
                <a:extLst>
                  <a:ext uri="{0D108BD9-81ED-4DB2-BD59-A6C34878D82A}">
                    <a16:rowId xmlns:a16="http://schemas.microsoft.com/office/drawing/2014/main" val="3300105929"/>
                  </a:ext>
                </a:extLst>
              </a:tr>
              <a:tr h="222885">
                <a:tc vMerge="1">
                  <a:txBody>
                    <a:bodyPr/>
                    <a:lstStyle/>
                    <a:p>
                      <a:endParaRPr kumimoji="1" lang="ja-JP" altLang="en-US" sz="1400" dirty="0"/>
                    </a:p>
                  </a:txBody>
                  <a:tcPr/>
                </a:tc>
                <a:tc>
                  <a:txBody>
                    <a:bodyPr/>
                    <a:lstStyle/>
                    <a:p>
                      <a:r>
                        <a:rPr kumimoji="1" lang="ja-JP" altLang="en-US" sz="1000" dirty="0" smtClean="0">
                          <a:latin typeface="BIZ UDPゴシック" panose="020B0400000000000000" pitchFamily="50" charset="-128"/>
                          <a:ea typeface="BIZ UDPゴシック" panose="020B0400000000000000" pitchFamily="50" charset="-128"/>
                        </a:rPr>
                        <a:t>着替</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12</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00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12</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10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分</a:t>
                      </a:r>
                    </a:p>
                  </a:txBody>
                  <a:tcPr marL="74295" marR="74295" marT="37148" marB="37148"/>
                </a:tc>
                <a:extLst>
                  <a:ext uri="{0D108BD9-81ED-4DB2-BD59-A6C34878D82A}">
                    <a16:rowId xmlns:a16="http://schemas.microsoft.com/office/drawing/2014/main" val="587236333"/>
                  </a:ext>
                </a:extLst>
              </a:tr>
              <a:tr h="222885">
                <a:tc vMerge="1">
                  <a:txBody>
                    <a:bodyPr/>
                    <a:lstStyle/>
                    <a:p>
                      <a:endParaRPr kumimoji="1" lang="ja-JP" altLang="en-US" sz="1400" dirty="0"/>
                    </a:p>
                  </a:txBody>
                  <a:tcPr/>
                </a:tc>
                <a:tc>
                  <a:txBody>
                    <a:bodyPr/>
                    <a:lstStyle/>
                    <a:p>
                      <a:r>
                        <a:rPr kumimoji="1" lang="ja-JP" altLang="en-US" sz="1000" dirty="0" smtClean="0">
                          <a:latin typeface="BIZ UDPゴシック" panose="020B0400000000000000" pitchFamily="50" charset="-128"/>
                          <a:ea typeface="BIZ UDPゴシック" panose="020B0400000000000000" pitchFamily="50" charset="-128"/>
                        </a:rPr>
                        <a:t>移動</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12</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10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12</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20</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分</a:t>
                      </a:r>
                    </a:p>
                  </a:txBody>
                  <a:tcPr marL="74295" marR="74295" marT="37148" marB="37148"/>
                </a:tc>
                <a:extLst>
                  <a:ext uri="{0D108BD9-81ED-4DB2-BD59-A6C34878D82A}">
                    <a16:rowId xmlns:a16="http://schemas.microsoft.com/office/drawing/2014/main" val="1550435670"/>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2971219888"/>
              </p:ext>
            </p:extLst>
          </p:nvPr>
        </p:nvGraphicFramePr>
        <p:xfrm>
          <a:off x="6538642" y="1690020"/>
          <a:ext cx="3059533" cy="1806384"/>
        </p:xfrm>
        <a:graphic>
          <a:graphicData uri="http://schemas.openxmlformats.org/drawingml/2006/table">
            <a:tbl>
              <a:tblPr firstRow="1" bandRow="1">
                <a:tableStyleId>{5C22544A-7EE6-4342-B048-85BDC9FD1C3A}</a:tableStyleId>
              </a:tblPr>
              <a:tblGrid>
                <a:gridCol w="644032">
                  <a:extLst>
                    <a:ext uri="{9D8B030D-6E8A-4147-A177-3AD203B41FA5}">
                      <a16:colId xmlns:a16="http://schemas.microsoft.com/office/drawing/2014/main" val="4278762076"/>
                    </a:ext>
                  </a:extLst>
                </a:gridCol>
                <a:gridCol w="515296">
                  <a:extLst>
                    <a:ext uri="{9D8B030D-6E8A-4147-A177-3AD203B41FA5}">
                      <a16:colId xmlns:a16="http://schemas.microsoft.com/office/drawing/2014/main" val="251679575"/>
                    </a:ext>
                  </a:extLst>
                </a:gridCol>
                <a:gridCol w="680860">
                  <a:extLst>
                    <a:ext uri="{9D8B030D-6E8A-4147-A177-3AD203B41FA5}">
                      <a16:colId xmlns:a16="http://schemas.microsoft.com/office/drawing/2014/main" val="919067814"/>
                    </a:ext>
                  </a:extLst>
                </a:gridCol>
                <a:gridCol w="724466">
                  <a:extLst>
                    <a:ext uri="{9D8B030D-6E8A-4147-A177-3AD203B41FA5}">
                      <a16:colId xmlns:a16="http://schemas.microsoft.com/office/drawing/2014/main" val="2505370894"/>
                    </a:ext>
                  </a:extLst>
                </a:gridCol>
                <a:gridCol w="494879">
                  <a:extLst>
                    <a:ext uri="{9D8B030D-6E8A-4147-A177-3AD203B41FA5}">
                      <a16:colId xmlns:a16="http://schemas.microsoft.com/office/drawing/2014/main" val="3572582461"/>
                    </a:ext>
                  </a:extLst>
                </a:gridCol>
              </a:tblGrid>
              <a:tr h="226920">
                <a:tc gridSpan="5">
                  <a:txBody>
                    <a:bodyPr/>
                    <a:lstStyle/>
                    <a:p>
                      <a:pPr algn="ctr"/>
                      <a:r>
                        <a:rPr kumimoji="1" lang="ja-JP" altLang="en-US" sz="1000" dirty="0" smtClean="0">
                          <a:latin typeface="BIZ UDPゴシック" panose="020B0400000000000000" pitchFamily="50" charset="-128"/>
                          <a:ea typeface="BIZ UDPゴシック" panose="020B0400000000000000" pitchFamily="50" charset="-128"/>
                        </a:rPr>
                        <a:t>水　泳　授　業（午後①）</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733558948"/>
                  </a:ext>
                </a:extLst>
              </a:tr>
              <a:tr h="226920">
                <a:tc rowSpan="6">
                  <a:txBody>
                    <a:bodyPr/>
                    <a:lstStyle/>
                    <a:p>
                      <a:pPr algn="ctr"/>
                      <a:endParaRPr kumimoji="1" lang="en-US" altLang="ja-JP" sz="1000" b="1" dirty="0" smtClean="0">
                        <a:latin typeface="BIZ UDPゴシック" panose="020B0400000000000000" pitchFamily="50" charset="-128"/>
                        <a:ea typeface="BIZ UDPゴシック" panose="020B0400000000000000" pitchFamily="50" charset="-128"/>
                      </a:endParaRPr>
                    </a:p>
                    <a:p>
                      <a:pPr algn="ctr"/>
                      <a:endParaRPr kumimoji="1" lang="en-US" altLang="ja-JP" sz="1000" b="1" dirty="0" smtClean="0">
                        <a:latin typeface="BIZ UDPゴシック" panose="020B0400000000000000" pitchFamily="50" charset="-128"/>
                        <a:ea typeface="BIZ UDPゴシック" panose="020B0400000000000000" pitchFamily="50" charset="-128"/>
                      </a:endParaRPr>
                    </a:p>
                    <a:p>
                      <a:pPr algn="ctr"/>
                      <a:endParaRPr kumimoji="1" lang="en-US" altLang="ja-JP" sz="1000" b="1" dirty="0" smtClean="0">
                        <a:latin typeface="BIZ UDPゴシック" panose="020B0400000000000000" pitchFamily="50" charset="-128"/>
                        <a:ea typeface="BIZ UDPゴシック" panose="020B0400000000000000" pitchFamily="50" charset="-128"/>
                      </a:endParaRPr>
                    </a:p>
                    <a:p>
                      <a:pPr algn="ctr"/>
                      <a:r>
                        <a:rPr kumimoji="1" lang="ja-JP" altLang="en-US" sz="1000" b="1" dirty="0" smtClean="0">
                          <a:solidFill>
                            <a:schemeClr val="bg1"/>
                          </a:solidFill>
                          <a:latin typeface="BIZ UDPゴシック" panose="020B0400000000000000" pitchFamily="50" charset="-128"/>
                          <a:ea typeface="BIZ UDPゴシック" panose="020B0400000000000000" pitchFamily="50" charset="-128"/>
                        </a:rPr>
                        <a:t>水　泳</a:t>
                      </a:r>
                      <a:endParaRPr kumimoji="1" lang="en-US" altLang="ja-JP" sz="1000" b="1" dirty="0" smtClean="0">
                        <a:solidFill>
                          <a:schemeClr val="bg1"/>
                        </a:solidFill>
                        <a:latin typeface="BIZ UDPゴシック" panose="020B0400000000000000" pitchFamily="50" charset="-128"/>
                        <a:ea typeface="BIZ UDPゴシック" panose="020B0400000000000000" pitchFamily="50" charset="-128"/>
                      </a:endParaRPr>
                    </a:p>
                    <a:p>
                      <a:pPr algn="ctr"/>
                      <a:endParaRPr kumimoji="1" lang="en-US" altLang="ja-JP" sz="1000" b="1" dirty="0" smtClean="0">
                        <a:solidFill>
                          <a:schemeClr val="bg1"/>
                        </a:solidFill>
                        <a:latin typeface="BIZ UDPゴシック" panose="020B0400000000000000" pitchFamily="50" charset="-128"/>
                        <a:ea typeface="BIZ UDPゴシック" panose="020B0400000000000000" pitchFamily="50" charset="-128"/>
                      </a:endParaRPr>
                    </a:p>
                    <a:p>
                      <a:pPr algn="ctr"/>
                      <a:r>
                        <a:rPr kumimoji="1" lang="en-US" altLang="ja-JP" sz="1000" b="1" dirty="0" smtClean="0">
                          <a:solidFill>
                            <a:schemeClr val="bg1"/>
                          </a:solidFill>
                          <a:latin typeface="BIZ UDPゴシック" panose="020B0400000000000000" pitchFamily="50" charset="-128"/>
                          <a:ea typeface="BIZ UDPゴシック" panose="020B0400000000000000" pitchFamily="50" charset="-128"/>
                        </a:rPr>
                        <a:t>3</a:t>
                      </a:r>
                      <a:r>
                        <a:rPr kumimoji="1" lang="ja-JP" altLang="en-US" sz="1000" b="1" dirty="0" smtClean="0">
                          <a:solidFill>
                            <a:schemeClr val="bg1"/>
                          </a:solidFill>
                          <a:latin typeface="BIZ UDPゴシック" panose="020B0400000000000000" pitchFamily="50" charset="-128"/>
                          <a:ea typeface="BIZ UDPゴシック" panose="020B0400000000000000" pitchFamily="50" charset="-128"/>
                        </a:rPr>
                        <a:t>コマ目</a:t>
                      </a:r>
                    </a:p>
                    <a:p>
                      <a:endParaRPr kumimoji="1" lang="ja-JP" altLang="en-US" sz="1000" dirty="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solidFill>
                      <a:schemeClr val="accent4"/>
                    </a:solidFill>
                  </a:tcPr>
                </a:tc>
                <a:tc>
                  <a:txBody>
                    <a:bodyPr/>
                    <a:lstStyle/>
                    <a:p>
                      <a:r>
                        <a:rPr kumimoji="1" lang="ja-JP" altLang="en-US" sz="1000" dirty="0" smtClean="0">
                          <a:latin typeface="BIZ UDPゴシック" panose="020B0400000000000000" pitchFamily="50" charset="-128"/>
                          <a:ea typeface="BIZ UDPゴシック" panose="020B0400000000000000" pitchFamily="50" charset="-128"/>
                        </a:rPr>
                        <a:t>準備</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13</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35</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13</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45</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分</a:t>
                      </a:r>
                    </a:p>
                  </a:txBody>
                  <a:tcPr marL="74295" marR="74295" marT="37148" marB="37148"/>
                </a:tc>
                <a:extLst>
                  <a:ext uri="{0D108BD9-81ED-4DB2-BD59-A6C34878D82A}">
                    <a16:rowId xmlns:a16="http://schemas.microsoft.com/office/drawing/2014/main" val="3185769351"/>
                  </a:ext>
                </a:extLst>
              </a:tr>
              <a:tr h="226920">
                <a:tc vMerge="1">
                  <a:txBody>
                    <a:bodyPr/>
                    <a:lstStyle/>
                    <a:p>
                      <a:endParaRPr kumimoji="1" lang="ja-JP" altLang="en-US" sz="1400" dirty="0"/>
                    </a:p>
                  </a:txBody>
                  <a:tcPr/>
                </a:tc>
                <a:tc>
                  <a:txBody>
                    <a:bodyPr/>
                    <a:lstStyle/>
                    <a:p>
                      <a:r>
                        <a:rPr kumimoji="1" lang="ja-JP" altLang="en-US" sz="1000" dirty="0" smtClean="0">
                          <a:latin typeface="BIZ UDPゴシック" panose="020B0400000000000000" pitchFamily="50" charset="-128"/>
                          <a:ea typeface="BIZ UDPゴシック" panose="020B0400000000000000" pitchFamily="50" charset="-128"/>
                        </a:rPr>
                        <a:t>移動</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13</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45</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13</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55</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分</a:t>
                      </a:r>
                    </a:p>
                  </a:txBody>
                  <a:tcPr marL="74295" marR="74295" marT="37148" marB="37148"/>
                </a:tc>
                <a:extLst>
                  <a:ext uri="{0D108BD9-81ED-4DB2-BD59-A6C34878D82A}">
                    <a16:rowId xmlns:a16="http://schemas.microsoft.com/office/drawing/2014/main" val="862894259"/>
                  </a:ext>
                </a:extLst>
              </a:tr>
              <a:tr h="226920">
                <a:tc vMerge="1">
                  <a:txBody>
                    <a:bodyPr/>
                    <a:lstStyle/>
                    <a:p>
                      <a:endParaRPr kumimoji="1" lang="ja-JP" altLang="en-US" sz="1400" dirty="0"/>
                    </a:p>
                  </a:txBody>
                  <a:tcPr/>
                </a:tc>
                <a:tc>
                  <a:txBody>
                    <a:bodyPr/>
                    <a:lstStyle/>
                    <a:p>
                      <a:r>
                        <a:rPr kumimoji="1" lang="ja-JP" altLang="en-US" sz="1000" dirty="0" smtClean="0">
                          <a:latin typeface="BIZ UDPゴシック" panose="020B0400000000000000" pitchFamily="50" charset="-128"/>
                          <a:ea typeface="BIZ UDPゴシック" panose="020B0400000000000000" pitchFamily="50" charset="-128"/>
                        </a:rPr>
                        <a:t>着替</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13</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55</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14</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05</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分</a:t>
                      </a:r>
                    </a:p>
                  </a:txBody>
                  <a:tcPr marL="74295" marR="74295" marT="37148" marB="37148"/>
                </a:tc>
                <a:extLst>
                  <a:ext uri="{0D108BD9-81ED-4DB2-BD59-A6C34878D82A}">
                    <a16:rowId xmlns:a16="http://schemas.microsoft.com/office/drawing/2014/main" val="697935683"/>
                  </a:ext>
                </a:extLst>
              </a:tr>
              <a:tr h="444864">
                <a:tc vMerge="1">
                  <a:txBody>
                    <a:bodyPr/>
                    <a:lstStyle/>
                    <a:p>
                      <a:endParaRPr kumimoji="1" lang="ja-JP" altLang="en-US" sz="1400" dirty="0"/>
                    </a:p>
                  </a:txBody>
                  <a:tcPr/>
                </a:tc>
                <a:tc>
                  <a:txBody>
                    <a:bodyPr/>
                    <a:lstStyle/>
                    <a:p>
                      <a:endParaRPr kumimoji="1" lang="en-US" altLang="ja-JP" sz="1000" b="1" dirty="0" smtClean="0">
                        <a:latin typeface="BIZ UDPゴシック" panose="020B0400000000000000" pitchFamily="50" charset="-128"/>
                        <a:ea typeface="BIZ UDPゴシック" panose="020B0400000000000000" pitchFamily="50" charset="-128"/>
                      </a:endParaRPr>
                    </a:p>
                    <a:p>
                      <a:r>
                        <a:rPr kumimoji="1" lang="ja-JP" altLang="en-US" sz="1000" b="1" dirty="0" smtClean="0">
                          <a:latin typeface="BIZ UDPゴシック" panose="020B0400000000000000" pitchFamily="50" charset="-128"/>
                          <a:ea typeface="BIZ UDPゴシック" panose="020B0400000000000000" pitchFamily="50" charset="-128"/>
                        </a:rPr>
                        <a:t>授業</a:t>
                      </a:r>
                      <a:endParaRPr kumimoji="1" lang="ja-JP" altLang="en-US" sz="1000" b="1" dirty="0">
                        <a:latin typeface="BIZ UDPゴシック" panose="020B0400000000000000" pitchFamily="50" charset="-128"/>
                        <a:ea typeface="BIZ UDPゴシック" panose="020B0400000000000000" pitchFamily="50" charset="-128"/>
                      </a:endParaRPr>
                    </a:p>
                  </a:txBody>
                  <a:tcPr marL="74295" marR="74295" marT="37148" marB="37148">
                    <a:solidFill>
                      <a:schemeClr val="accent4">
                        <a:lumMod val="60000"/>
                        <a:lumOff val="40000"/>
                      </a:schemeClr>
                    </a:solidFill>
                  </a:tcPr>
                </a:tc>
                <a:tc>
                  <a:txBody>
                    <a:bodyPr/>
                    <a:lstStyle/>
                    <a:p>
                      <a:pPr algn="ctr"/>
                      <a:endParaRPr kumimoji="1" lang="en-US" altLang="ja-JP" sz="1000" b="1" dirty="0" smtClean="0">
                        <a:latin typeface="BIZ UDPゴシック" panose="020B0400000000000000" pitchFamily="50" charset="-128"/>
                        <a:ea typeface="BIZ UDPゴシック" panose="020B0400000000000000" pitchFamily="50" charset="-128"/>
                      </a:endParaRPr>
                    </a:p>
                    <a:p>
                      <a:pPr algn="ctr"/>
                      <a:r>
                        <a:rPr kumimoji="1" lang="en-US" altLang="ja-JP" sz="1000" b="1" dirty="0" smtClean="0">
                          <a:latin typeface="BIZ UDPゴシック" panose="020B0400000000000000" pitchFamily="50" charset="-128"/>
                          <a:ea typeface="BIZ UDPゴシック" panose="020B0400000000000000" pitchFamily="50" charset="-128"/>
                        </a:rPr>
                        <a:t>14</a:t>
                      </a:r>
                      <a:r>
                        <a:rPr kumimoji="1" lang="ja-JP" altLang="en-US" sz="1000" b="1" dirty="0" smtClean="0">
                          <a:latin typeface="BIZ UDPゴシック" panose="020B0400000000000000" pitchFamily="50" charset="-128"/>
                          <a:ea typeface="BIZ UDPゴシック" panose="020B0400000000000000" pitchFamily="50" charset="-128"/>
                        </a:rPr>
                        <a:t>：</a:t>
                      </a:r>
                      <a:r>
                        <a:rPr kumimoji="1" lang="en-US" altLang="ja-JP" sz="1000" b="1" dirty="0" smtClean="0">
                          <a:latin typeface="BIZ UDPゴシック" panose="020B0400000000000000" pitchFamily="50" charset="-128"/>
                          <a:ea typeface="BIZ UDPゴシック" panose="020B0400000000000000" pitchFamily="50" charset="-128"/>
                        </a:rPr>
                        <a:t>05</a:t>
                      </a:r>
                      <a:endParaRPr kumimoji="1" lang="ja-JP" altLang="en-US" sz="1000" b="1" dirty="0">
                        <a:latin typeface="BIZ UDPゴシック" panose="020B0400000000000000" pitchFamily="50" charset="-128"/>
                        <a:ea typeface="BIZ UDPゴシック" panose="020B0400000000000000" pitchFamily="50" charset="-128"/>
                      </a:endParaRPr>
                    </a:p>
                  </a:txBody>
                  <a:tcPr marL="74295" marR="74295" marT="37148" marB="37148">
                    <a:solidFill>
                      <a:schemeClr val="accent4">
                        <a:lumMod val="60000"/>
                        <a:lumOff val="40000"/>
                      </a:schemeClr>
                    </a:solidFill>
                  </a:tcPr>
                </a:tc>
                <a:tc>
                  <a:txBody>
                    <a:bodyPr/>
                    <a:lstStyle/>
                    <a:p>
                      <a:pPr algn="ctr"/>
                      <a:endParaRPr kumimoji="1" lang="en-US" altLang="ja-JP" sz="1000" b="1" dirty="0" smtClean="0">
                        <a:latin typeface="BIZ UDPゴシック" panose="020B0400000000000000" pitchFamily="50" charset="-128"/>
                        <a:ea typeface="BIZ UDPゴシック" panose="020B0400000000000000" pitchFamily="50" charset="-128"/>
                      </a:endParaRPr>
                    </a:p>
                    <a:p>
                      <a:pPr algn="ctr"/>
                      <a:r>
                        <a:rPr kumimoji="1" lang="en-US" altLang="ja-JP" sz="1000" b="1" dirty="0" smtClean="0">
                          <a:latin typeface="BIZ UDPゴシック" panose="020B0400000000000000" pitchFamily="50" charset="-128"/>
                          <a:ea typeface="BIZ UDPゴシック" panose="020B0400000000000000" pitchFamily="50" charset="-128"/>
                        </a:rPr>
                        <a:t>15</a:t>
                      </a:r>
                      <a:r>
                        <a:rPr kumimoji="1" lang="ja-JP" altLang="en-US" sz="1000" b="1" dirty="0" smtClean="0">
                          <a:latin typeface="BIZ UDPゴシック" panose="020B0400000000000000" pitchFamily="50" charset="-128"/>
                          <a:ea typeface="BIZ UDPゴシック" panose="020B0400000000000000" pitchFamily="50" charset="-128"/>
                        </a:rPr>
                        <a:t>：</a:t>
                      </a:r>
                      <a:r>
                        <a:rPr kumimoji="1" lang="en-US" altLang="ja-JP" sz="1000" b="1" dirty="0" smtClean="0">
                          <a:latin typeface="BIZ UDPゴシック" panose="020B0400000000000000" pitchFamily="50" charset="-128"/>
                          <a:ea typeface="BIZ UDPゴシック" panose="020B0400000000000000" pitchFamily="50" charset="-128"/>
                        </a:rPr>
                        <a:t>05</a:t>
                      </a:r>
                      <a:endParaRPr kumimoji="1" lang="ja-JP" altLang="en-US" sz="1000" b="1" dirty="0">
                        <a:latin typeface="BIZ UDPゴシック" panose="020B0400000000000000" pitchFamily="50" charset="-128"/>
                        <a:ea typeface="BIZ UDPゴシック" panose="020B0400000000000000" pitchFamily="50" charset="-128"/>
                      </a:endParaRPr>
                    </a:p>
                  </a:txBody>
                  <a:tcPr marL="74295" marR="74295" marT="37148" marB="37148">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dirty="0" smtClean="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smtClean="0">
                          <a:latin typeface="BIZ UDPゴシック" panose="020B0400000000000000" pitchFamily="50" charset="-128"/>
                          <a:ea typeface="BIZ UDPゴシック" panose="020B0400000000000000" pitchFamily="50" charset="-128"/>
                        </a:rPr>
                        <a:t>60</a:t>
                      </a:r>
                      <a:r>
                        <a:rPr kumimoji="1" lang="ja-JP" altLang="en-US" sz="1000" b="1" dirty="0" smtClean="0">
                          <a:latin typeface="BIZ UDPゴシック" panose="020B0400000000000000" pitchFamily="50" charset="-128"/>
                          <a:ea typeface="BIZ UDPゴシック" panose="020B0400000000000000" pitchFamily="50" charset="-128"/>
                        </a:rPr>
                        <a:t>分</a:t>
                      </a:r>
                    </a:p>
                  </a:txBody>
                  <a:tcPr marL="74295" marR="74295" marT="37148" marB="37148">
                    <a:solidFill>
                      <a:schemeClr val="accent4">
                        <a:lumMod val="60000"/>
                        <a:lumOff val="40000"/>
                      </a:schemeClr>
                    </a:solidFill>
                  </a:tcPr>
                </a:tc>
                <a:extLst>
                  <a:ext uri="{0D108BD9-81ED-4DB2-BD59-A6C34878D82A}">
                    <a16:rowId xmlns:a16="http://schemas.microsoft.com/office/drawing/2014/main" val="3300105929"/>
                  </a:ext>
                </a:extLst>
              </a:tr>
              <a:tr h="226920">
                <a:tc vMerge="1">
                  <a:txBody>
                    <a:bodyPr/>
                    <a:lstStyle/>
                    <a:p>
                      <a:endParaRPr kumimoji="1" lang="ja-JP" altLang="en-US" sz="1400" dirty="0"/>
                    </a:p>
                  </a:txBody>
                  <a:tcPr/>
                </a:tc>
                <a:tc>
                  <a:txBody>
                    <a:bodyPr/>
                    <a:lstStyle/>
                    <a:p>
                      <a:r>
                        <a:rPr kumimoji="1" lang="ja-JP" altLang="en-US" sz="1000" dirty="0" smtClean="0">
                          <a:latin typeface="BIZ UDPゴシック" panose="020B0400000000000000" pitchFamily="50" charset="-128"/>
                          <a:ea typeface="BIZ UDPゴシック" panose="020B0400000000000000" pitchFamily="50" charset="-128"/>
                        </a:rPr>
                        <a:t>着替</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15</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05</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15</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15</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分</a:t>
                      </a:r>
                    </a:p>
                  </a:txBody>
                  <a:tcPr marL="74295" marR="74295" marT="37148" marB="37148"/>
                </a:tc>
                <a:extLst>
                  <a:ext uri="{0D108BD9-81ED-4DB2-BD59-A6C34878D82A}">
                    <a16:rowId xmlns:a16="http://schemas.microsoft.com/office/drawing/2014/main" val="587236333"/>
                  </a:ext>
                </a:extLst>
              </a:tr>
              <a:tr h="226920">
                <a:tc vMerge="1">
                  <a:txBody>
                    <a:bodyPr/>
                    <a:lstStyle/>
                    <a:p>
                      <a:endParaRPr kumimoji="1" lang="ja-JP" altLang="en-US" sz="1400" dirty="0"/>
                    </a:p>
                  </a:txBody>
                  <a:tcPr/>
                </a:tc>
                <a:tc>
                  <a:txBody>
                    <a:bodyPr/>
                    <a:lstStyle/>
                    <a:p>
                      <a:r>
                        <a:rPr kumimoji="1" lang="ja-JP" altLang="en-US" sz="1000" dirty="0" smtClean="0">
                          <a:latin typeface="BIZ UDPゴシック" panose="020B0400000000000000" pitchFamily="50" charset="-128"/>
                          <a:ea typeface="BIZ UDPゴシック" panose="020B0400000000000000" pitchFamily="50" charset="-128"/>
                        </a:rPr>
                        <a:t>移動</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15</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15</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15</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25</a:t>
                      </a:r>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BIZ UDPゴシック" panose="020B0400000000000000" pitchFamily="50" charset="-128"/>
                          <a:ea typeface="BIZ UDPゴシック" panose="020B0400000000000000" pitchFamily="50" charset="-128"/>
                        </a:rPr>
                        <a:t>10</a:t>
                      </a:r>
                      <a:r>
                        <a:rPr kumimoji="1" lang="ja-JP" altLang="en-US" sz="1000" dirty="0" smtClean="0">
                          <a:latin typeface="BIZ UDPゴシック" panose="020B0400000000000000" pitchFamily="50" charset="-128"/>
                          <a:ea typeface="BIZ UDPゴシック" panose="020B0400000000000000" pitchFamily="50" charset="-128"/>
                        </a:rPr>
                        <a:t>分</a:t>
                      </a:r>
                    </a:p>
                  </a:txBody>
                  <a:tcPr marL="74295" marR="74295" marT="37148" marB="37148"/>
                </a:tc>
                <a:extLst>
                  <a:ext uri="{0D108BD9-81ED-4DB2-BD59-A6C34878D82A}">
                    <a16:rowId xmlns:a16="http://schemas.microsoft.com/office/drawing/2014/main" val="1550435670"/>
                  </a:ext>
                </a:extLst>
              </a:tr>
            </a:tbl>
          </a:graphicData>
        </a:graphic>
      </p:graphicFrame>
      <p:sp>
        <p:nvSpPr>
          <p:cNvPr id="14" name="テキスト ボックス 13"/>
          <p:cNvSpPr txBox="1"/>
          <p:nvPr/>
        </p:nvSpPr>
        <p:spPr>
          <a:xfrm>
            <a:off x="135379" y="1259055"/>
            <a:ext cx="4737158" cy="387286"/>
          </a:xfrm>
          <a:prstGeom prst="rect">
            <a:avLst/>
          </a:prstGeom>
          <a:noFill/>
        </p:spPr>
        <p:txBody>
          <a:bodyPr wrap="square" rtlCol="0">
            <a:spAutoFit/>
          </a:bodyPr>
          <a:lstStyle/>
          <a:p>
            <a:pPr>
              <a:lnSpc>
                <a:spcPts val="2275"/>
              </a:lnSpc>
            </a:pPr>
            <a:r>
              <a:rPr lang="en-US" altLang="ja-JP" sz="1300"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300" b="1" dirty="0">
                <a:latin typeface="BIZ UDPゴシック" panose="020B0400000000000000" pitchFamily="50" charset="-128"/>
                <a:ea typeface="BIZ UDPゴシック" panose="020B0400000000000000" pitchFamily="50" charset="-128"/>
                <a:cs typeface="Times New Roman" panose="02020603050405020304" pitchFamily="18" charset="0"/>
              </a:rPr>
              <a:t>時間配分</a:t>
            </a:r>
            <a:r>
              <a:rPr lang="en-US" altLang="ja-JP" sz="1300"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300" b="1"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975" b="1" dirty="0">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975" b="1" dirty="0">
                <a:latin typeface="BIZ UDPゴシック" panose="020B0400000000000000" pitchFamily="50" charset="-128"/>
                <a:ea typeface="BIZ UDPゴシック" panose="020B0400000000000000" pitchFamily="50" charset="-128"/>
                <a:cs typeface="Times New Roman" panose="02020603050405020304" pitchFamily="18" charset="0"/>
              </a:rPr>
              <a:t>回を</a:t>
            </a:r>
            <a:r>
              <a:rPr lang="en-US" altLang="ja-JP" sz="975" b="1" dirty="0">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975" b="1" dirty="0">
                <a:latin typeface="BIZ UDPゴシック" panose="020B0400000000000000" pitchFamily="50" charset="-128"/>
                <a:ea typeface="BIZ UDPゴシック" panose="020B0400000000000000" pitchFamily="50" charset="-128"/>
                <a:cs typeface="Times New Roman" panose="02020603050405020304" pitchFamily="18" charset="0"/>
              </a:rPr>
              <a:t>時間授業</a:t>
            </a:r>
            <a:r>
              <a:rPr lang="en-US" altLang="ja-JP" sz="975"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975" b="1" dirty="0">
                <a:latin typeface="BIZ UDPゴシック" panose="020B0400000000000000" pitchFamily="50" charset="-128"/>
                <a:ea typeface="BIZ UDPゴシック" panose="020B0400000000000000" pitchFamily="50" charset="-128"/>
                <a:cs typeface="Times New Roman" panose="02020603050405020304" pitchFamily="18" charset="0"/>
              </a:rPr>
              <a:t>休み時間として実施（授業時間は</a:t>
            </a:r>
            <a:r>
              <a:rPr lang="en-US" altLang="ja-JP" sz="975" b="1" dirty="0">
                <a:latin typeface="BIZ UDPゴシック" panose="020B0400000000000000" pitchFamily="50" charset="-128"/>
                <a:ea typeface="BIZ UDPゴシック" panose="020B0400000000000000" pitchFamily="50" charset="-128"/>
                <a:cs typeface="Times New Roman" panose="02020603050405020304" pitchFamily="18" charset="0"/>
              </a:rPr>
              <a:t>60</a:t>
            </a:r>
            <a:r>
              <a:rPr lang="ja-JP" altLang="en-US" sz="975" b="1" dirty="0">
                <a:latin typeface="BIZ UDPゴシック" panose="020B0400000000000000" pitchFamily="50" charset="-128"/>
                <a:ea typeface="BIZ UDPゴシック" panose="020B0400000000000000" pitchFamily="50" charset="-128"/>
                <a:cs typeface="Times New Roman" panose="02020603050405020304" pitchFamily="18" charset="0"/>
              </a:rPr>
              <a:t>分）</a:t>
            </a:r>
            <a:endParaRPr kumimoji="1" lang="ja-JP" altLang="en-US" sz="975" b="1" dirty="0">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4536293" y="1259055"/>
            <a:ext cx="1539737" cy="387286"/>
          </a:xfrm>
          <a:prstGeom prst="rect">
            <a:avLst/>
          </a:prstGeom>
          <a:noFill/>
        </p:spPr>
        <p:txBody>
          <a:bodyPr wrap="square" rtlCol="0">
            <a:spAutoFit/>
          </a:bodyPr>
          <a:lstStyle/>
          <a:p>
            <a:pPr>
              <a:lnSpc>
                <a:spcPts val="2275"/>
              </a:lnSpc>
            </a:pPr>
            <a:r>
              <a:rPr lang="en-US" altLang="ja-JP" sz="975" b="1" dirty="0">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975" b="1" dirty="0">
                <a:latin typeface="BIZ UDPゴシック" panose="020B0400000000000000" pitchFamily="50" charset="-128"/>
                <a:ea typeface="BIZ UDPゴシック" panose="020B0400000000000000" pitchFamily="50" charset="-128"/>
                <a:cs typeface="Times New Roman" panose="02020603050405020304" pitchFamily="18" charset="0"/>
              </a:rPr>
              <a:t>日</a:t>
            </a:r>
            <a:r>
              <a:rPr lang="en-US" altLang="ja-JP" sz="975" b="1" dirty="0">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sz="975" b="1" dirty="0">
                <a:latin typeface="BIZ UDPゴシック" panose="020B0400000000000000" pitchFamily="50" charset="-128"/>
                <a:ea typeface="BIZ UDPゴシック" panose="020B0400000000000000" pitchFamily="50" charset="-128"/>
                <a:cs typeface="Times New Roman" panose="02020603050405020304" pitchFamily="18" charset="0"/>
              </a:rPr>
              <a:t>回まで実施可能</a:t>
            </a:r>
            <a:endParaRPr kumimoji="1" lang="ja-JP" altLang="en-US" sz="975" b="1"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126076" y="3549346"/>
            <a:ext cx="3790509" cy="387286"/>
          </a:xfrm>
          <a:prstGeom prst="rect">
            <a:avLst/>
          </a:prstGeom>
          <a:noFill/>
          <a:ln>
            <a:noFill/>
            <a:prstDash val="sysDot"/>
          </a:ln>
        </p:spPr>
        <p:txBody>
          <a:bodyPr wrap="square" rtlCol="0">
            <a:spAutoFit/>
          </a:bodyPr>
          <a:lstStyle/>
          <a:p>
            <a:pPr>
              <a:lnSpc>
                <a:spcPts val="2275"/>
              </a:lnSpc>
            </a:pPr>
            <a:r>
              <a:rPr lang="en-US" altLang="ja-JP" sz="1300"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300" b="1" dirty="0">
                <a:latin typeface="BIZ UDPゴシック" panose="020B0400000000000000" pitchFamily="50" charset="-128"/>
                <a:ea typeface="BIZ UDPゴシック" panose="020B0400000000000000" pitchFamily="50" charset="-128"/>
                <a:cs typeface="Times New Roman" panose="02020603050405020304" pitchFamily="18" charset="0"/>
              </a:rPr>
              <a:t>実施内容</a:t>
            </a:r>
            <a:r>
              <a:rPr lang="en-US" altLang="ja-JP" sz="1300"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300" b="1"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1" lang="ja-JP" altLang="en-US" sz="975" b="1" dirty="0">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194815" y="3841298"/>
            <a:ext cx="4128215" cy="792781"/>
          </a:xfrm>
          <a:prstGeom prst="rect">
            <a:avLst/>
          </a:prstGeom>
          <a:noFill/>
        </p:spPr>
        <p:txBody>
          <a:bodyPr wrap="square" rtlCol="0">
            <a:spAutoFit/>
          </a:bodyPr>
          <a:lstStyle/>
          <a:p>
            <a:r>
              <a:rPr kumimoji="1" lang="ja-JP" altLang="en-US" sz="1138" b="1" dirty="0">
                <a:latin typeface="BIZ UDPゴシック" panose="020B0400000000000000" pitchFamily="50" charset="-128"/>
                <a:ea typeface="BIZ UDPゴシック" panose="020B0400000000000000" pitchFamily="50" charset="-128"/>
              </a:rPr>
              <a:t>・各学年</a:t>
            </a:r>
            <a:r>
              <a:rPr kumimoji="1" lang="en-US" altLang="ja-JP" sz="1138" b="1" dirty="0">
                <a:latin typeface="BIZ UDPゴシック" panose="020B0400000000000000" pitchFamily="50" charset="-128"/>
                <a:ea typeface="BIZ UDPゴシック" panose="020B0400000000000000" pitchFamily="50" charset="-128"/>
              </a:rPr>
              <a:t>5</a:t>
            </a:r>
            <a:r>
              <a:rPr kumimoji="1" lang="ja-JP" altLang="en-US" sz="1138" b="1" dirty="0">
                <a:latin typeface="BIZ UDPゴシック" panose="020B0400000000000000" pitchFamily="50" charset="-128"/>
                <a:ea typeface="BIZ UDPゴシック" panose="020B0400000000000000" pitchFamily="50" charset="-128"/>
              </a:rPr>
              <a:t>回実施（</a:t>
            </a:r>
            <a:r>
              <a:rPr kumimoji="1" lang="en-US" altLang="ja-JP" sz="1138" b="1" dirty="0">
                <a:latin typeface="BIZ UDPゴシック" panose="020B0400000000000000" pitchFamily="50" charset="-128"/>
                <a:ea typeface="BIZ UDPゴシック" panose="020B0400000000000000" pitchFamily="50" charset="-128"/>
              </a:rPr>
              <a:t>1</a:t>
            </a:r>
            <a:r>
              <a:rPr kumimoji="1" lang="ja-JP" altLang="en-US" sz="1138" b="1" dirty="0">
                <a:latin typeface="BIZ UDPゴシック" panose="020B0400000000000000" pitchFamily="50" charset="-128"/>
                <a:ea typeface="BIZ UDPゴシック" panose="020B0400000000000000" pitchFamily="50" charset="-128"/>
              </a:rPr>
              <a:t>回あたり</a:t>
            </a:r>
            <a:r>
              <a:rPr kumimoji="1" lang="en-US" altLang="ja-JP" sz="1138" b="1" dirty="0">
                <a:latin typeface="BIZ UDPゴシック" panose="020B0400000000000000" pitchFamily="50" charset="-128"/>
                <a:ea typeface="BIZ UDPゴシック" panose="020B0400000000000000" pitchFamily="50" charset="-128"/>
              </a:rPr>
              <a:t>2</a:t>
            </a:r>
            <a:r>
              <a:rPr kumimoji="1" lang="ja-JP" altLang="en-US" sz="1138" b="1" dirty="0">
                <a:latin typeface="BIZ UDPゴシック" panose="020B0400000000000000" pitchFamily="50" charset="-128"/>
                <a:ea typeface="BIZ UDPゴシック" panose="020B0400000000000000" pitchFamily="50" charset="-128"/>
              </a:rPr>
              <a:t>授業時間</a:t>
            </a:r>
            <a:r>
              <a:rPr kumimoji="1" lang="en-US" altLang="ja-JP" sz="1138" b="1" dirty="0">
                <a:latin typeface="BIZ UDPゴシック" panose="020B0400000000000000" pitchFamily="50" charset="-128"/>
                <a:ea typeface="BIZ UDPゴシック" panose="020B0400000000000000" pitchFamily="50" charset="-128"/>
              </a:rPr>
              <a:t>)</a:t>
            </a:r>
          </a:p>
          <a:p>
            <a:r>
              <a:rPr lang="ja-JP" altLang="en-US" sz="1138" b="1" dirty="0">
                <a:latin typeface="BIZ UDPゴシック" panose="020B0400000000000000" pitchFamily="50" charset="-128"/>
                <a:ea typeface="BIZ UDPゴシック" panose="020B0400000000000000" pitchFamily="50" charset="-128"/>
              </a:rPr>
              <a:t>・民間プールへの移動はバス</a:t>
            </a:r>
            <a:r>
              <a:rPr lang="ja-JP" altLang="en-US" sz="1138" b="1" dirty="0" smtClean="0">
                <a:latin typeface="BIZ UDPゴシック" panose="020B0400000000000000" pitchFamily="50" charset="-128"/>
                <a:ea typeface="BIZ UDPゴシック" panose="020B0400000000000000" pitchFamily="50" charset="-128"/>
              </a:rPr>
              <a:t>（</a:t>
            </a:r>
            <a:r>
              <a:rPr lang="en-US" altLang="ja-JP" sz="1138" b="1" dirty="0" smtClean="0">
                <a:latin typeface="BIZ UDPゴシック" panose="020B0400000000000000" pitchFamily="50" charset="-128"/>
                <a:ea typeface="BIZ UDPゴシック" panose="020B0400000000000000" pitchFamily="50" charset="-128"/>
              </a:rPr>
              <a:t>10</a:t>
            </a:r>
            <a:r>
              <a:rPr lang="ja-JP" altLang="en-US" sz="1138" b="1" dirty="0">
                <a:latin typeface="BIZ UDPゴシック" panose="020B0400000000000000" pitchFamily="50" charset="-128"/>
                <a:ea typeface="BIZ UDPゴシック" panose="020B0400000000000000" pitchFamily="50" charset="-128"/>
              </a:rPr>
              <a:t>分程度</a:t>
            </a:r>
            <a:r>
              <a:rPr lang="en-US" altLang="ja-JP" sz="1138" b="1" dirty="0">
                <a:latin typeface="BIZ UDPゴシック" panose="020B0400000000000000" pitchFamily="50" charset="-128"/>
                <a:ea typeface="BIZ UDPゴシック" panose="020B0400000000000000" pitchFamily="50" charset="-128"/>
              </a:rPr>
              <a:t>)</a:t>
            </a:r>
            <a:endParaRPr kumimoji="1" lang="en-US" altLang="ja-JP" sz="1138" b="1" dirty="0">
              <a:latin typeface="BIZ UDPゴシック" panose="020B0400000000000000" pitchFamily="50" charset="-128"/>
              <a:ea typeface="BIZ UDPゴシック" panose="020B0400000000000000" pitchFamily="50" charset="-128"/>
            </a:endParaRPr>
          </a:p>
          <a:p>
            <a:r>
              <a:rPr kumimoji="1" lang="ja-JP" altLang="en-US" sz="1138" b="1" dirty="0">
                <a:latin typeface="BIZ UDPゴシック" panose="020B0400000000000000" pitchFamily="50" charset="-128"/>
                <a:ea typeface="BIZ UDPゴシック" panose="020B0400000000000000" pitchFamily="50" charset="-128"/>
              </a:rPr>
              <a:t>・インストラクター、監視員が授業に参加</a:t>
            </a:r>
            <a:endParaRPr kumimoji="1" lang="en-US" altLang="ja-JP" sz="1138" b="1" dirty="0">
              <a:latin typeface="BIZ UDPゴシック" panose="020B0400000000000000" pitchFamily="50" charset="-128"/>
              <a:ea typeface="BIZ UDPゴシック" panose="020B0400000000000000" pitchFamily="50" charset="-128"/>
            </a:endParaRPr>
          </a:p>
          <a:p>
            <a:r>
              <a:rPr lang="ja-JP" altLang="en-US" sz="1138" b="1" dirty="0">
                <a:latin typeface="BIZ UDPゴシック" panose="020B0400000000000000" pitchFamily="50" charset="-128"/>
                <a:ea typeface="BIZ UDPゴシック" panose="020B0400000000000000" pitchFamily="50" charset="-128"/>
              </a:rPr>
              <a:t>・授業者は教員（インストラクターのみではない。</a:t>
            </a:r>
            <a:r>
              <a:rPr lang="en-US" altLang="ja-JP" sz="1138" b="1" dirty="0">
                <a:latin typeface="BIZ UDPゴシック" panose="020B0400000000000000" pitchFamily="50" charset="-128"/>
                <a:ea typeface="BIZ UDPゴシック" panose="020B0400000000000000" pitchFamily="50" charset="-128"/>
              </a:rPr>
              <a:t>)</a:t>
            </a:r>
            <a:endParaRPr kumimoji="1" lang="ja-JP" altLang="en-US" sz="1138" b="1" dirty="0">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135379" y="5024776"/>
            <a:ext cx="3522221" cy="1318118"/>
          </a:xfrm>
          <a:prstGeom prst="rect">
            <a:avLst/>
          </a:prstGeom>
          <a:noFill/>
          <a:ln>
            <a:solidFill>
              <a:schemeClr val="tx1"/>
            </a:solidFill>
            <a:prstDash val="sysDot"/>
          </a:ln>
        </p:spPr>
        <p:txBody>
          <a:bodyPr wrap="square" rtlCol="0">
            <a:spAutoFit/>
          </a:bodyPr>
          <a:lstStyle/>
          <a:p>
            <a:endParaRPr kumimoji="1" lang="en-US" altLang="ja-JP" sz="1138" b="1" dirty="0">
              <a:latin typeface="BIZ UDPゴシック" panose="020B0400000000000000" pitchFamily="50" charset="-128"/>
              <a:ea typeface="BIZ UDPゴシック" panose="020B0400000000000000" pitchFamily="50" charset="-128"/>
            </a:endParaRPr>
          </a:p>
          <a:p>
            <a:r>
              <a:rPr kumimoji="1" lang="ja-JP" altLang="en-US" sz="1138" b="1" dirty="0">
                <a:latin typeface="BIZ UDPゴシック" panose="020B0400000000000000" pitchFamily="50" charset="-128"/>
                <a:ea typeface="BIZ UDPゴシック" panose="020B0400000000000000" pitchFamily="50" charset="-128"/>
              </a:rPr>
              <a:t>教員・・・引率、健康観察、授業進行、見学者の対応</a:t>
            </a:r>
            <a:endParaRPr kumimoji="1" lang="en-US" altLang="ja-JP" sz="1138" b="1" dirty="0">
              <a:latin typeface="BIZ UDPゴシック" panose="020B0400000000000000" pitchFamily="50" charset="-128"/>
              <a:ea typeface="BIZ UDPゴシック" panose="020B0400000000000000" pitchFamily="50" charset="-128"/>
            </a:endParaRPr>
          </a:p>
          <a:p>
            <a:r>
              <a:rPr lang="ja-JP" altLang="en-US" sz="1138" b="1" dirty="0">
                <a:latin typeface="BIZ UDPゴシック" panose="020B0400000000000000" pitchFamily="50" charset="-128"/>
                <a:ea typeface="BIZ UDPゴシック" panose="020B0400000000000000" pitchFamily="50" charset="-128"/>
              </a:rPr>
              <a:t>　　　　　 </a:t>
            </a:r>
            <a:r>
              <a:rPr lang="ja-JP" altLang="en-US" sz="1138" b="1" dirty="0" smtClean="0">
                <a:latin typeface="BIZ UDPゴシック" panose="020B0400000000000000" pitchFamily="50" charset="-128"/>
                <a:ea typeface="BIZ UDPゴシック" panose="020B0400000000000000" pitchFamily="50" charset="-128"/>
              </a:rPr>
              <a:t>児童生徒</a:t>
            </a:r>
            <a:r>
              <a:rPr lang="ja-JP" altLang="en-US" sz="1138" b="1" dirty="0">
                <a:latin typeface="BIZ UDPゴシック" panose="020B0400000000000000" pitchFamily="50" charset="-128"/>
                <a:ea typeface="BIZ UDPゴシック" panose="020B0400000000000000" pitchFamily="50" charset="-128"/>
              </a:rPr>
              <a:t>への指示・指導・評価など</a:t>
            </a:r>
            <a:endParaRPr lang="en-US" altLang="ja-JP" sz="1138" b="1" dirty="0">
              <a:latin typeface="BIZ UDPゴシック" panose="020B0400000000000000" pitchFamily="50" charset="-128"/>
              <a:ea typeface="BIZ UDPゴシック" panose="020B0400000000000000" pitchFamily="50" charset="-128"/>
            </a:endParaRPr>
          </a:p>
          <a:p>
            <a:r>
              <a:rPr kumimoji="1" lang="ja-JP" altLang="en-US" sz="1138" b="1" dirty="0">
                <a:latin typeface="BIZ UDPゴシック" panose="020B0400000000000000" pitchFamily="50" charset="-128"/>
                <a:ea typeface="BIZ UDPゴシック" panose="020B0400000000000000" pitchFamily="50" charset="-128"/>
              </a:rPr>
              <a:t>　　　　　 </a:t>
            </a:r>
            <a:r>
              <a:rPr kumimoji="1" lang="en-US" altLang="ja-JP" sz="1138" b="1" dirty="0" smtClean="0">
                <a:latin typeface="BIZ UDPゴシック" panose="020B0400000000000000" pitchFamily="50" charset="-128"/>
                <a:ea typeface="BIZ UDPゴシック" panose="020B0400000000000000" pitchFamily="50" charset="-128"/>
              </a:rPr>
              <a:t>※</a:t>
            </a:r>
            <a:r>
              <a:rPr kumimoji="1" lang="ja-JP" altLang="en-US" sz="1138" b="1" dirty="0" smtClean="0">
                <a:latin typeface="BIZ UDPゴシック" panose="020B0400000000000000" pitchFamily="50" charset="-128"/>
                <a:ea typeface="BIZ UDPゴシック" panose="020B0400000000000000" pitchFamily="50" charset="-128"/>
              </a:rPr>
              <a:t>担任や体育</a:t>
            </a:r>
            <a:r>
              <a:rPr kumimoji="1" lang="ja-JP" altLang="en-US" sz="1138" b="1" dirty="0">
                <a:latin typeface="BIZ UDPゴシック" panose="020B0400000000000000" pitchFamily="50" charset="-128"/>
                <a:ea typeface="BIZ UDPゴシック" panose="020B0400000000000000" pitchFamily="50" charset="-128"/>
              </a:rPr>
              <a:t>教員以外</a:t>
            </a:r>
            <a:r>
              <a:rPr kumimoji="1" lang="ja-JP" altLang="en-US" sz="1138" b="1" dirty="0" smtClean="0">
                <a:latin typeface="BIZ UDPゴシック" panose="020B0400000000000000" pitchFamily="50" charset="-128"/>
                <a:ea typeface="BIZ UDPゴシック" panose="020B0400000000000000" pitchFamily="50" charset="-128"/>
              </a:rPr>
              <a:t>に数名</a:t>
            </a:r>
            <a:r>
              <a:rPr kumimoji="1" lang="ja-JP" altLang="en-US" sz="1138" b="1" dirty="0">
                <a:latin typeface="BIZ UDPゴシック" panose="020B0400000000000000" pitchFamily="50" charset="-128"/>
                <a:ea typeface="BIZ UDPゴシック" panose="020B0400000000000000" pitchFamily="50" charset="-128"/>
              </a:rPr>
              <a:t>は帯同</a:t>
            </a:r>
            <a:endParaRPr lang="en-US" altLang="ja-JP" sz="1138" b="1" dirty="0">
              <a:latin typeface="BIZ UDPゴシック" panose="020B0400000000000000" pitchFamily="50" charset="-128"/>
              <a:ea typeface="BIZ UDPゴシック" panose="020B0400000000000000" pitchFamily="50" charset="-128"/>
            </a:endParaRPr>
          </a:p>
          <a:p>
            <a:endParaRPr kumimoji="1" lang="en-US" altLang="ja-JP" sz="1138" b="1" dirty="0">
              <a:latin typeface="BIZ UDPゴシック" panose="020B0400000000000000" pitchFamily="50" charset="-128"/>
              <a:ea typeface="BIZ UDPゴシック" panose="020B0400000000000000" pitchFamily="50" charset="-128"/>
            </a:endParaRPr>
          </a:p>
          <a:p>
            <a:r>
              <a:rPr lang="ja-JP" altLang="en-US" sz="1138" b="1" dirty="0">
                <a:latin typeface="BIZ UDPゴシック" panose="020B0400000000000000" pitchFamily="50" charset="-128"/>
                <a:ea typeface="BIZ UDPゴシック" panose="020B0400000000000000" pitchFamily="50" charset="-128"/>
              </a:rPr>
              <a:t>インストラクター・・・実技指導</a:t>
            </a:r>
            <a:endParaRPr lang="en-US" altLang="ja-JP" sz="1138" b="1" dirty="0">
              <a:latin typeface="BIZ UDPゴシック" panose="020B0400000000000000" pitchFamily="50" charset="-128"/>
              <a:ea typeface="BIZ UDPゴシック" panose="020B0400000000000000" pitchFamily="50" charset="-128"/>
            </a:endParaRPr>
          </a:p>
          <a:p>
            <a:r>
              <a:rPr kumimoji="1" lang="ja-JP" altLang="en-US" sz="1138" b="1" dirty="0">
                <a:latin typeface="BIZ UDPゴシック" panose="020B0400000000000000" pitchFamily="50" charset="-128"/>
                <a:ea typeface="BIZ UDPゴシック" panose="020B0400000000000000" pitchFamily="50" charset="-128"/>
              </a:rPr>
              <a:t>監視員・・</a:t>
            </a:r>
            <a:r>
              <a:rPr kumimoji="1" lang="ja-JP" altLang="en-US" sz="1138" b="1" dirty="0" smtClean="0">
                <a:latin typeface="BIZ UDPゴシック" panose="020B0400000000000000" pitchFamily="50" charset="-128"/>
                <a:ea typeface="BIZ UDPゴシック" panose="020B0400000000000000" pitchFamily="50" charset="-128"/>
              </a:rPr>
              <a:t>・児童生徒</a:t>
            </a:r>
            <a:r>
              <a:rPr kumimoji="1" lang="ja-JP" altLang="en-US" sz="1138" b="1" dirty="0">
                <a:latin typeface="BIZ UDPゴシック" panose="020B0400000000000000" pitchFamily="50" charset="-128"/>
                <a:ea typeface="BIZ UDPゴシック" panose="020B0400000000000000" pitchFamily="50" charset="-128"/>
              </a:rPr>
              <a:t>の様子をプールサイドより監視</a:t>
            </a:r>
          </a:p>
        </p:txBody>
      </p:sp>
      <p:sp>
        <p:nvSpPr>
          <p:cNvPr id="18" name="テキスト ボックス 17"/>
          <p:cNvSpPr txBox="1"/>
          <p:nvPr/>
        </p:nvSpPr>
        <p:spPr>
          <a:xfrm>
            <a:off x="126076" y="4732388"/>
            <a:ext cx="1167465" cy="292388"/>
          </a:xfrm>
          <a:prstGeom prst="rect">
            <a:avLst/>
          </a:prstGeom>
          <a:solidFill>
            <a:schemeClr val="bg1"/>
          </a:solidFill>
          <a:ln>
            <a:noFill/>
          </a:ln>
        </p:spPr>
        <p:txBody>
          <a:bodyPr wrap="square" rtlCol="0">
            <a:spAutoFit/>
          </a:bodyPr>
          <a:lstStyle/>
          <a:p>
            <a:r>
              <a:rPr lang="ja-JP" altLang="en-US" sz="1300" b="1" dirty="0">
                <a:latin typeface="BIZ UDPゴシック" panose="020B0400000000000000" pitchFamily="50" charset="-128"/>
                <a:ea typeface="BIZ UDPゴシック" panose="020B0400000000000000" pitchFamily="50" charset="-128"/>
              </a:rPr>
              <a:t>（主な役割）</a:t>
            </a:r>
            <a:endParaRPr kumimoji="1" lang="ja-JP" altLang="en-US" sz="1300" b="1" dirty="0">
              <a:latin typeface="BIZ UDPゴシック" panose="020B0400000000000000" pitchFamily="50" charset="-128"/>
              <a:ea typeface="BIZ UDPゴシック" panose="020B0400000000000000"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1219428963"/>
              </p:ext>
            </p:extLst>
          </p:nvPr>
        </p:nvGraphicFramePr>
        <p:xfrm>
          <a:off x="4001264" y="4255432"/>
          <a:ext cx="5769356" cy="2097408"/>
        </p:xfrm>
        <a:graphic>
          <a:graphicData uri="http://schemas.openxmlformats.org/drawingml/2006/table">
            <a:tbl>
              <a:tblPr firstRow="1" bandRow="1">
                <a:tableStyleId>{21E4AEA4-8DFA-4A89-87EB-49C32662AFE0}</a:tableStyleId>
              </a:tblPr>
              <a:tblGrid>
                <a:gridCol w="579371">
                  <a:extLst>
                    <a:ext uri="{9D8B030D-6E8A-4147-A177-3AD203B41FA5}">
                      <a16:colId xmlns:a16="http://schemas.microsoft.com/office/drawing/2014/main" val="2933955730"/>
                    </a:ext>
                  </a:extLst>
                </a:gridCol>
                <a:gridCol w="5189985">
                  <a:extLst>
                    <a:ext uri="{9D8B030D-6E8A-4147-A177-3AD203B41FA5}">
                      <a16:colId xmlns:a16="http://schemas.microsoft.com/office/drawing/2014/main" val="3633315638"/>
                    </a:ext>
                  </a:extLst>
                </a:gridCol>
              </a:tblGrid>
              <a:tr h="272415">
                <a:tc>
                  <a:txBody>
                    <a:bodyPr/>
                    <a:lstStyle/>
                    <a:p>
                      <a:endParaRPr kumimoji="1" lang="ja-JP" altLang="en-US" sz="100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lang="ja-JP" altLang="en-US" sz="1300" dirty="0" smtClean="0">
                          <a:latin typeface="BIZ UDPゴシック" panose="020B0400000000000000" pitchFamily="50" charset="-128"/>
                          <a:ea typeface="BIZ UDPゴシック" panose="020B0400000000000000" pitchFamily="50" charset="-128"/>
                        </a:rPr>
                        <a:t>モデル事業実施後のアンケート結果　</a:t>
                      </a:r>
                      <a:r>
                        <a:rPr lang="ja-JP" altLang="en-US" sz="900" dirty="0" smtClean="0">
                          <a:latin typeface="BIZ UDPゴシック" panose="020B0400000000000000" pitchFamily="50" charset="-128"/>
                          <a:ea typeface="BIZ UDPゴシック" panose="020B0400000000000000" pitchFamily="50" charset="-128"/>
                        </a:rPr>
                        <a:t>（一部抜粋</a:t>
                      </a:r>
                      <a:r>
                        <a:rPr lang="en-US" altLang="ja-JP" sz="900" dirty="0" smtClean="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2119276924"/>
                  </a:ext>
                </a:extLst>
              </a:tr>
              <a:tr h="965835">
                <a:tc>
                  <a:txBody>
                    <a:bodyPr/>
                    <a:lstStyle/>
                    <a:p>
                      <a:endParaRPr kumimoji="1" lang="en-US" altLang="ja-JP" sz="1000" dirty="0" smtClean="0">
                        <a:latin typeface="BIZ UDPゴシック" panose="020B0400000000000000" pitchFamily="50" charset="-128"/>
                        <a:ea typeface="BIZ UDPゴシック" panose="020B0400000000000000" pitchFamily="50" charset="-128"/>
                      </a:endParaRPr>
                    </a:p>
                    <a:p>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教職員</a:t>
                      </a:r>
                      <a:endParaRPr kumimoji="1" lang="ja-JP" altLang="en-US" sz="1000" b="1"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00" dirty="0" smtClean="0">
                          <a:latin typeface="BIZ UDPゴシック" panose="020B0400000000000000" pitchFamily="50" charset="-128"/>
                          <a:ea typeface="BIZ UDPゴシック" panose="020B0400000000000000" pitchFamily="50" charset="-128"/>
                        </a:rPr>
                        <a:t>・病弱、肢体不自由の児童も温水プールで体調管理がしやすかった。</a:t>
                      </a:r>
                      <a:endParaRPr kumimoji="1" lang="en-US" altLang="ja-JP" sz="1000" dirty="0" smtClean="0">
                        <a:latin typeface="BIZ UDPゴシック" panose="020B0400000000000000" pitchFamily="50" charset="-128"/>
                        <a:ea typeface="BIZ UDPゴシック" panose="020B0400000000000000" pitchFamily="50" charset="-128"/>
                      </a:endParaRPr>
                    </a:p>
                    <a:p>
                      <a:r>
                        <a:rPr lang="ja-JP" altLang="en-US" sz="1000" dirty="0" smtClean="0">
                          <a:latin typeface="BIZ UDPゴシック" panose="020B0400000000000000" pitchFamily="50" charset="-128"/>
                          <a:ea typeface="BIZ UDPゴシック" panose="020B0400000000000000" pitchFamily="50" charset="-128"/>
                        </a:rPr>
                        <a:t>・</a:t>
                      </a:r>
                      <a:r>
                        <a:rPr lang="en-US" altLang="ja-JP" sz="1000" dirty="0" smtClean="0">
                          <a:latin typeface="BIZ UDPゴシック" panose="020B0400000000000000" pitchFamily="50" charset="-128"/>
                          <a:ea typeface="BIZ UDPゴシック" panose="020B0400000000000000" pitchFamily="50" charset="-128"/>
                        </a:rPr>
                        <a:t>10</a:t>
                      </a:r>
                      <a:r>
                        <a:rPr lang="ja-JP" altLang="en-US" sz="1000" dirty="0" smtClean="0">
                          <a:latin typeface="BIZ UDPゴシック" panose="020B0400000000000000" pitchFamily="50" charset="-128"/>
                          <a:ea typeface="BIZ UDPゴシック" panose="020B0400000000000000" pitchFamily="50" charset="-128"/>
                        </a:rPr>
                        <a:t>分程度の移動時間は、学校プールでの実施と大差ないように感じる。</a:t>
                      </a:r>
                      <a:endParaRPr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・教員の負担軽減に</a:t>
                      </a:r>
                      <a:r>
                        <a:rPr lang="ja-JP" altLang="en-US" sz="1000" dirty="0" smtClean="0">
                          <a:latin typeface="BIZ UDPゴシック" panose="020B0400000000000000" pitchFamily="50" charset="-128"/>
                          <a:ea typeface="BIZ UDPゴシック" panose="020B0400000000000000" pitchFamily="50" charset="-128"/>
                        </a:rPr>
                        <a:t>繋がった。</a:t>
                      </a:r>
                      <a:endParaRPr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・指導と評価について、インストラクターと調整し、さらに良い取組への改善余地あり。</a:t>
                      </a:r>
                      <a:endParaRPr kumimoji="1" lang="en-US" altLang="ja-JP" sz="1000" dirty="0" smtClean="0">
                        <a:latin typeface="BIZ UDPゴシック" panose="020B0400000000000000" pitchFamily="50" charset="-128"/>
                        <a:ea typeface="BIZ UDPゴシック" panose="020B0400000000000000" pitchFamily="50" charset="-128"/>
                      </a:endParaRPr>
                    </a:p>
                    <a:p>
                      <a:r>
                        <a:rPr lang="ja-JP" altLang="en-US" sz="1000" dirty="0" smtClean="0">
                          <a:latin typeface="BIZ UDPゴシック" panose="020B0400000000000000" pitchFamily="50" charset="-128"/>
                          <a:ea typeface="BIZ UDPゴシック" panose="020B0400000000000000" pitchFamily="50" charset="-128"/>
                        </a:rPr>
                        <a:t>・教員の引率等、中学校では体育科以外の負担が増える懸念がある。</a:t>
                      </a:r>
                      <a:endParaRPr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・見学した子どもの補習授業の検討が必要。</a:t>
                      </a:r>
                      <a:endParaRPr kumimoji="1" lang="ja-JP" altLang="en-US" sz="1000" b="0" dirty="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95406334"/>
                  </a:ext>
                </a:extLst>
              </a:tr>
              <a:tr h="817245">
                <a:tc>
                  <a:txBody>
                    <a:bodyPr/>
                    <a:lstStyle/>
                    <a:p>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児　童</a:t>
                      </a:r>
                      <a:endParaRPr kumimoji="1" lang="en-US" altLang="ja-JP" sz="1000" dirty="0" smtClean="0">
                        <a:latin typeface="BIZ UDPゴシック" panose="020B0400000000000000" pitchFamily="50" charset="-128"/>
                        <a:ea typeface="BIZ UDPゴシック" panose="020B0400000000000000" pitchFamily="50" charset="-128"/>
                      </a:endParaRPr>
                    </a:p>
                    <a:p>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生　徒</a:t>
                      </a:r>
                      <a:endParaRPr kumimoji="1" lang="ja-JP" altLang="en-US" sz="1000" b="1"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00" dirty="0" smtClean="0">
                          <a:latin typeface="BIZ UDPゴシック" panose="020B0400000000000000" pitchFamily="50" charset="-128"/>
                          <a:ea typeface="BIZ UDPゴシック" panose="020B0400000000000000" pitchFamily="50" charset="-128"/>
                        </a:rPr>
                        <a:t>・インストラクターの教え方や説明が分かりやすかった。</a:t>
                      </a:r>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・バスの移動の時間にも泳ぎ方の説明があり良かった。</a:t>
                      </a:r>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・暑さ寒さも関係なく、日焼けや虫も心配せず快適に泳げて良かった。</a:t>
                      </a:r>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・髪の毛を乾かす時間が少なかった。</a:t>
                      </a:r>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・プールや更衣室は暖かかったが、冬場は外に出ると寒く風邪の心配をした。</a:t>
                      </a:r>
                      <a:endParaRPr kumimoji="1" lang="en-US" altLang="ja-JP" sz="1000" dirty="0" smtClean="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2086423611"/>
                  </a:ext>
                </a:extLst>
              </a:tr>
            </a:tbl>
          </a:graphicData>
        </a:graphic>
      </p:graphicFrame>
      <p:sp>
        <p:nvSpPr>
          <p:cNvPr id="23" name="テキスト ボックス 22"/>
          <p:cNvSpPr txBox="1"/>
          <p:nvPr/>
        </p:nvSpPr>
        <p:spPr>
          <a:xfrm>
            <a:off x="5548029" y="3922107"/>
            <a:ext cx="5526529" cy="387286"/>
          </a:xfrm>
          <a:prstGeom prst="rect">
            <a:avLst/>
          </a:prstGeom>
          <a:noFill/>
        </p:spPr>
        <p:txBody>
          <a:bodyPr wrap="square" rtlCol="0">
            <a:spAutoFit/>
          </a:bodyPr>
          <a:lstStyle/>
          <a:p>
            <a:pPr>
              <a:lnSpc>
                <a:spcPts val="2275"/>
              </a:lnSpc>
            </a:pPr>
            <a:r>
              <a:rPr lang="en-US" altLang="ja-JP" sz="975"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975" b="1" dirty="0">
                <a:latin typeface="BIZ UDPゴシック" panose="020B0400000000000000" pitchFamily="50" charset="-128"/>
                <a:ea typeface="BIZ UDPゴシック" panose="020B0400000000000000" pitchFamily="50" charset="-128"/>
                <a:cs typeface="Times New Roman" panose="02020603050405020304" pitchFamily="18" charset="0"/>
              </a:rPr>
              <a:t>児童、生徒・教職員の全ての項目で約</a:t>
            </a:r>
            <a:r>
              <a:rPr lang="en-US" altLang="ja-JP" sz="975" b="1" dirty="0">
                <a:latin typeface="BIZ UDPゴシック" panose="020B0400000000000000" pitchFamily="50" charset="-128"/>
                <a:ea typeface="BIZ UDPゴシック" panose="020B0400000000000000" pitchFamily="50" charset="-128"/>
                <a:cs typeface="Times New Roman" panose="02020603050405020304" pitchFamily="18" charset="0"/>
              </a:rPr>
              <a:t>90%</a:t>
            </a:r>
            <a:r>
              <a:rPr lang="ja-JP" altLang="en-US" sz="975" b="1" dirty="0">
                <a:latin typeface="BIZ UDPゴシック" panose="020B0400000000000000" pitchFamily="50" charset="-128"/>
                <a:ea typeface="BIZ UDPゴシック" panose="020B0400000000000000" pitchFamily="50" charset="-128"/>
                <a:cs typeface="Times New Roman" panose="02020603050405020304" pitchFamily="18" charset="0"/>
              </a:rPr>
              <a:t>が肯定的な回答結果となった。</a:t>
            </a:r>
            <a:endParaRPr kumimoji="1" lang="ja-JP" altLang="en-US" sz="975" b="1" dirty="0">
              <a:latin typeface="BIZ UDPゴシック" panose="020B0400000000000000" pitchFamily="50" charset="-128"/>
              <a:ea typeface="BIZ UDPゴシック" panose="020B0400000000000000" pitchFamily="50" charset="-128"/>
            </a:endParaRPr>
          </a:p>
        </p:txBody>
      </p:sp>
      <p:sp>
        <p:nvSpPr>
          <p:cNvPr id="21"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27</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0" y="-25699"/>
            <a:ext cx="9906000" cy="631640"/>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24" name="テキスト ボックス 23"/>
          <p:cNvSpPr txBox="1"/>
          <p:nvPr/>
        </p:nvSpPr>
        <p:spPr>
          <a:xfrm>
            <a:off x="36554" y="2700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dirty="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テーマ②（公共施設の最適配置）</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25" name="テキスト ボックス 24"/>
          <p:cNvSpPr txBox="1"/>
          <p:nvPr/>
        </p:nvSpPr>
        <p:spPr>
          <a:xfrm>
            <a:off x="4872537" y="6555713"/>
            <a:ext cx="5580335" cy="243143"/>
          </a:xfrm>
          <a:prstGeom prst="rect">
            <a:avLst/>
          </a:prstGeom>
          <a:noFill/>
        </p:spPr>
        <p:txBody>
          <a:bodyPr wrap="square" rtlCol="0">
            <a:spAutoFit/>
          </a:bodyPr>
          <a:lstStyle/>
          <a:p>
            <a:r>
              <a:rPr lang="ja-JP" altLang="en-US" sz="980" b="1" dirty="0" smtClean="0">
                <a:latin typeface="BIZ UDPゴシック" panose="020B0400000000000000" pitchFamily="50" charset="-128"/>
                <a:ea typeface="BIZ UDPゴシック" panose="020B0400000000000000" pitchFamily="50" charset="-128"/>
              </a:rPr>
              <a:t>出典：和泉市教育委員会学校教育室へのヒアリング等を</a:t>
            </a:r>
            <a:r>
              <a:rPr lang="ja-JP" altLang="ja-JP" sz="980" b="1" dirty="0" smtClean="0">
                <a:latin typeface="BIZ UDPゴシック" panose="020B0400000000000000" pitchFamily="50" charset="-128"/>
                <a:ea typeface="BIZ UDPゴシック" panose="020B0400000000000000" pitchFamily="50" charset="-128"/>
              </a:rPr>
              <a:t>もとに</a:t>
            </a:r>
            <a:r>
              <a:rPr lang="ja-JP" altLang="en-US" sz="980" b="1" dirty="0" smtClean="0">
                <a:latin typeface="BIZ UDPゴシック" panose="020B0400000000000000" pitchFamily="50" charset="-128"/>
                <a:ea typeface="BIZ UDPゴシック" panose="020B0400000000000000" pitchFamily="50" charset="-128"/>
              </a:rPr>
              <a:t>府</a:t>
            </a:r>
            <a:r>
              <a:rPr lang="ja-JP" altLang="ja-JP" sz="980" b="1" dirty="0" smtClean="0">
                <a:latin typeface="BIZ UDPゴシック" panose="020B0400000000000000" pitchFamily="50" charset="-128"/>
                <a:ea typeface="BIZ UDPゴシック" panose="020B0400000000000000" pitchFamily="50" charset="-128"/>
              </a:rPr>
              <a:t>市町村局にて作成</a:t>
            </a:r>
            <a:endParaRPr lang="ja-JP" altLang="en-US" sz="98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28920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94932" y="584769"/>
            <a:ext cx="4887877"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■具体的な対応方策①　</a:t>
            </a:r>
            <a:r>
              <a:rPr lang="ja-JP" altLang="en-US" sz="2000" b="1" dirty="0" smtClean="0">
                <a:ea typeface="BIZ UDPゴシック" panose="020B0400000000000000" pitchFamily="50" charset="-128"/>
                <a:cs typeface="Times New Roman" panose="02020603050405020304" pitchFamily="18" charset="0"/>
              </a:rPr>
              <a:t>償却資産の</a:t>
            </a:r>
            <a:r>
              <a:rPr lang="ja-JP" altLang="en-US" sz="2000" b="1" dirty="0">
                <a:ea typeface="BIZ UDPゴシック" panose="020B0400000000000000" pitchFamily="50" charset="-128"/>
                <a:cs typeface="Times New Roman" panose="02020603050405020304" pitchFamily="18" charset="0"/>
              </a:rPr>
              <a:t>課税</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9" name="グループ化 8"/>
          <p:cNvGrpSpPr/>
          <p:nvPr/>
        </p:nvGrpSpPr>
        <p:grpSpPr>
          <a:xfrm>
            <a:off x="0" y="1034920"/>
            <a:ext cx="9906003" cy="2133284"/>
            <a:chOff x="-3" y="986118"/>
            <a:chExt cx="12192004" cy="1673954"/>
          </a:xfrm>
        </p:grpSpPr>
        <p:sp>
          <p:nvSpPr>
            <p:cNvPr id="10" name="正方形/長方形 9"/>
            <p:cNvSpPr/>
            <p:nvPr/>
          </p:nvSpPr>
          <p:spPr>
            <a:xfrm>
              <a:off x="0" y="986119"/>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3" y="986118"/>
              <a:ext cx="7307278" cy="415625"/>
            </a:xfrm>
            <a:prstGeom prst="rect">
              <a:avLst/>
            </a:prstGeom>
            <a:solidFill>
              <a:schemeClr val="accent6">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dirty="0" smtClean="0">
                  <a:solidFill>
                    <a:srgbClr val="FFFF00"/>
                  </a:solidFill>
                  <a:latin typeface="BIZ UDPゴシック" panose="020B0400000000000000" pitchFamily="50" charset="-128"/>
                  <a:ea typeface="BIZ UDPゴシック" panose="020B0400000000000000" pitchFamily="50" charset="-128"/>
                </a:rPr>
                <a:t>　事例１</a:t>
              </a:r>
              <a:r>
                <a:rPr kumimoji="1" lang="ja-JP" altLang="en-US" dirty="0" smtClean="0">
                  <a:latin typeface="BIZ UDPゴシック" panose="020B0400000000000000" pitchFamily="50" charset="-128"/>
                  <a:ea typeface="BIZ UDPゴシック" panose="020B0400000000000000" pitchFamily="50" charset="-128"/>
                </a:rPr>
                <a:t>：わかりやすい広報（高知市ほか）</a:t>
              </a:r>
              <a:endParaRPr kumimoji="1" lang="ja-JP" altLang="en-US" dirty="0">
                <a:solidFill>
                  <a:srgbClr val="FF0000"/>
                </a:solidFill>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1" y="1401744"/>
              <a:ext cx="12192002" cy="125832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dirty="0" smtClean="0">
                  <a:solidFill>
                    <a:schemeClr val="tx1"/>
                  </a:solidFill>
                  <a:latin typeface="BIZ UDPゴシック" panose="020B0400000000000000" pitchFamily="50" charset="-128"/>
                  <a:ea typeface="BIZ UDPゴシック" panose="020B0400000000000000" pitchFamily="50" charset="-128"/>
                </a:rPr>
                <a:t>■地域の産業に応じて、償却資産の申告について解説する</a:t>
              </a:r>
              <a:r>
                <a:rPr lang="en-US" altLang="ja-JP" sz="2000" dirty="0" smtClean="0">
                  <a:solidFill>
                    <a:schemeClr val="tx1"/>
                  </a:solidFill>
                  <a:latin typeface="BIZ UDPゴシック" panose="020B0400000000000000" pitchFamily="50" charset="-128"/>
                  <a:ea typeface="BIZ UDPゴシック" panose="020B0400000000000000" pitchFamily="50" charset="-128"/>
                </a:rPr>
                <a:t>Q</a:t>
              </a:r>
              <a:r>
                <a:rPr lang="ja-JP" altLang="en-US" sz="2000" dirty="0" smtClean="0">
                  <a:solidFill>
                    <a:schemeClr val="tx1"/>
                  </a:solidFill>
                  <a:latin typeface="BIZ UDPゴシック" panose="020B0400000000000000" pitchFamily="50" charset="-128"/>
                  <a:ea typeface="BIZ UDPゴシック" panose="020B0400000000000000" pitchFamily="50" charset="-128"/>
                </a:rPr>
                <a:t>＆</a:t>
              </a:r>
              <a:r>
                <a:rPr lang="en-US" altLang="ja-JP" sz="2000" dirty="0" smtClean="0">
                  <a:solidFill>
                    <a:schemeClr val="tx1"/>
                  </a:solidFill>
                  <a:latin typeface="BIZ UDPゴシック" panose="020B0400000000000000" pitchFamily="50" charset="-128"/>
                  <a:ea typeface="BIZ UDPゴシック" panose="020B0400000000000000" pitchFamily="50" charset="-128"/>
                </a:rPr>
                <a:t>A</a:t>
              </a:r>
              <a:r>
                <a:rPr lang="ja-JP" altLang="en-US" sz="2000" dirty="0" smtClean="0">
                  <a:solidFill>
                    <a:schemeClr val="tx1"/>
                  </a:solidFill>
                  <a:latin typeface="BIZ UDPゴシック" panose="020B0400000000000000" pitchFamily="50" charset="-128"/>
                  <a:ea typeface="BIZ UDPゴシック" panose="020B0400000000000000" pitchFamily="50" charset="-128"/>
                </a:rPr>
                <a:t>を作成し、</a:t>
              </a:r>
              <a:r>
                <a:rPr lang="en-US" altLang="ja-JP" sz="2000" dirty="0" smtClean="0">
                  <a:solidFill>
                    <a:schemeClr val="tx1"/>
                  </a:solidFill>
                  <a:latin typeface="BIZ UDPゴシック" panose="020B0400000000000000" pitchFamily="50" charset="-128"/>
                  <a:ea typeface="BIZ UDPゴシック" panose="020B0400000000000000" pitchFamily="50" charset="-128"/>
                </a:rPr>
                <a:t>HP</a:t>
              </a:r>
              <a:r>
                <a:rPr lang="ja-JP" altLang="en-US" sz="2000" dirty="0" smtClean="0">
                  <a:solidFill>
                    <a:schemeClr val="tx1"/>
                  </a:solidFill>
                  <a:latin typeface="BIZ UDPゴシック" panose="020B0400000000000000" pitchFamily="50" charset="-128"/>
                  <a:ea typeface="BIZ UDPゴシック" panose="020B0400000000000000" pitchFamily="50" charset="-128"/>
                </a:rPr>
                <a:t>で公開。</a:t>
              </a:r>
              <a:endParaRPr lang="en-US" altLang="ja-JP" sz="20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2000" dirty="0" smtClean="0">
                  <a:solidFill>
                    <a:schemeClr val="tx1"/>
                  </a:solidFill>
                  <a:latin typeface="BIZ UDPゴシック" panose="020B0400000000000000" pitchFamily="50" charset="-128"/>
                  <a:ea typeface="BIZ UDPゴシック" panose="020B0400000000000000" pitchFamily="50" charset="-128"/>
                </a:rPr>
                <a:t>　 具体的な償却資産の例を挙げ、償却資産の所有者をターゲットに申告を促している。</a:t>
              </a:r>
              <a:endParaRPr lang="en-US" altLang="ja-JP" sz="20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2000" dirty="0">
                  <a:solidFill>
                    <a:schemeClr val="tx1"/>
                  </a:solidFill>
                  <a:latin typeface="BIZ UDPゴシック" panose="020B0400000000000000" pitchFamily="50" charset="-128"/>
                  <a:ea typeface="BIZ UDPゴシック" panose="020B0400000000000000" pitchFamily="50" charset="-128"/>
                </a:rPr>
                <a:t>　</a:t>
              </a:r>
              <a:r>
                <a:rPr lang="ja-JP" altLang="en-US" sz="2000" dirty="0" smtClean="0">
                  <a:solidFill>
                    <a:schemeClr val="tx1"/>
                  </a:solidFill>
                  <a:latin typeface="BIZ UDPゴシック" panose="020B0400000000000000" pitchFamily="50" charset="-128"/>
                  <a:ea typeface="BIZ UDPゴシック" panose="020B0400000000000000" pitchFamily="50" charset="-128"/>
                </a:rPr>
                <a:t>　　 </a:t>
              </a:r>
              <a:endParaRPr lang="en-US" altLang="ja-JP" sz="20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2000" dirty="0">
                  <a:solidFill>
                    <a:schemeClr val="tx1"/>
                  </a:solidFill>
                  <a:latin typeface="BIZ UDPゴシック" panose="020B0400000000000000" pitchFamily="50" charset="-128"/>
                  <a:ea typeface="BIZ UDPゴシック" panose="020B0400000000000000" pitchFamily="50" charset="-128"/>
                </a:rPr>
                <a:t>　</a:t>
              </a:r>
              <a:r>
                <a:rPr lang="ja-JP" altLang="en-US" sz="2000" dirty="0" smtClean="0">
                  <a:solidFill>
                    <a:schemeClr val="tx1"/>
                  </a:solidFill>
                  <a:latin typeface="BIZ UDPゴシック" panose="020B0400000000000000" pitchFamily="50" charset="-128"/>
                  <a:ea typeface="BIZ UDPゴシック" panose="020B0400000000000000" pitchFamily="50" charset="-128"/>
                </a:rPr>
                <a:t>　</a:t>
              </a:r>
              <a:r>
                <a:rPr lang="ja-JP" altLang="en-US" u="sng" dirty="0" smtClean="0">
                  <a:solidFill>
                    <a:schemeClr val="accent1">
                      <a:lumMod val="75000"/>
                    </a:schemeClr>
                  </a:solidFill>
                  <a:latin typeface="BIZ UDPゴシック" panose="020B0400000000000000" pitchFamily="50" charset="-128"/>
                  <a:ea typeface="BIZ UDPゴシック" panose="020B0400000000000000" pitchFamily="50" charset="-128"/>
                </a:rPr>
                <a:t>参考</a:t>
              </a:r>
              <a:r>
                <a:rPr lang="en-US" altLang="ja-JP" dirty="0" smtClean="0">
                  <a:solidFill>
                    <a:schemeClr val="tx1"/>
                  </a:solidFill>
                  <a:latin typeface="BIZ UDPゴシック" panose="020B0400000000000000" pitchFamily="50" charset="-128"/>
                  <a:ea typeface="BIZ UDPゴシック" panose="020B0400000000000000" pitchFamily="50" charset="-128"/>
                  <a:hlinkClick r:id="rId2"/>
                </a:rPr>
                <a:t>URL:https://www.city.kochi.kochi.jp/soshiki/14/ssnougyou.html</a:t>
              </a:r>
              <a:endParaRPr lang="en-US" altLang="ja-JP" dirty="0" smtClean="0">
                <a:solidFill>
                  <a:schemeClr val="tx1"/>
                </a:solidFill>
                <a:latin typeface="BIZ UDPゴシック" panose="020B0400000000000000" pitchFamily="50" charset="-128"/>
                <a:ea typeface="BIZ UDPゴシック" panose="020B0400000000000000" pitchFamily="50" charset="-128"/>
              </a:endParaRPr>
            </a:p>
            <a:p>
              <a:pPr algn="r"/>
              <a:r>
                <a:rPr lang="ja-JP" altLang="en-US" sz="1200" dirty="0" smtClean="0">
                  <a:solidFill>
                    <a:schemeClr val="tx1"/>
                  </a:solidFill>
                  <a:latin typeface="BIZ UDPゴシック" panose="020B0400000000000000" pitchFamily="50" charset="-128"/>
                  <a:ea typeface="BIZ UDPゴシック" panose="020B0400000000000000" pitchFamily="50" charset="-128"/>
                </a:rPr>
                <a:t>出典：高知市</a:t>
              </a:r>
              <a:r>
                <a:rPr lang="en-US" altLang="ja-JP" sz="1200" dirty="0" smtClean="0">
                  <a:solidFill>
                    <a:schemeClr val="tx1"/>
                  </a:solidFill>
                  <a:latin typeface="BIZ UDPゴシック" panose="020B0400000000000000" pitchFamily="50" charset="-128"/>
                  <a:ea typeface="BIZ UDPゴシック" panose="020B0400000000000000" pitchFamily="50" charset="-128"/>
                </a:rPr>
                <a:t>HP</a:t>
              </a:r>
              <a:r>
                <a:rPr lang="ja-JP" altLang="en-US" sz="1200" dirty="0" smtClean="0">
                  <a:solidFill>
                    <a:schemeClr val="tx1"/>
                  </a:solidFill>
                  <a:latin typeface="BIZ UDPゴシック" panose="020B0400000000000000" pitchFamily="50" charset="-128"/>
                  <a:ea typeface="BIZ UDPゴシック" panose="020B0400000000000000" pitchFamily="50" charset="-128"/>
                </a:rPr>
                <a:t>をもとに府市町村局にて作成</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p:txBody>
        </p:sp>
      </p:grpSp>
      <p:grpSp>
        <p:nvGrpSpPr>
          <p:cNvPr id="20" name="グループ化 19"/>
          <p:cNvGrpSpPr/>
          <p:nvPr/>
        </p:nvGrpSpPr>
        <p:grpSpPr>
          <a:xfrm>
            <a:off x="6440" y="3354884"/>
            <a:ext cx="9874541" cy="1848903"/>
            <a:chOff x="-2" y="986117"/>
            <a:chExt cx="12192003" cy="1673955"/>
          </a:xfrm>
        </p:grpSpPr>
        <p:sp>
          <p:nvSpPr>
            <p:cNvPr id="21" name="正方形/長方形 20"/>
            <p:cNvSpPr/>
            <p:nvPr/>
          </p:nvSpPr>
          <p:spPr>
            <a:xfrm>
              <a:off x="0" y="986119"/>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2" y="986117"/>
              <a:ext cx="4889688" cy="434968"/>
            </a:xfrm>
            <a:prstGeom prst="rect">
              <a:avLst/>
            </a:prstGeom>
            <a:solidFill>
              <a:schemeClr val="accent6">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dirty="0" smtClean="0">
                  <a:solidFill>
                    <a:srgbClr val="FFFF00"/>
                  </a:solidFill>
                  <a:latin typeface="BIZ UDPゴシック" panose="020B0400000000000000" pitchFamily="50" charset="-128"/>
                  <a:ea typeface="BIZ UDPゴシック" panose="020B0400000000000000" pitchFamily="50" charset="-128"/>
                </a:rPr>
                <a:t>　事例２</a:t>
              </a:r>
              <a:r>
                <a:rPr kumimoji="1" lang="ja-JP" altLang="en-US" dirty="0" smtClean="0">
                  <a:latin typeface="BIZ UDPゴシック" panose="020B0400000000000000" pitchFamily="50" charset="-128"/>
                  <a:ea typeface="BIZ UDPゴシック" panose="020B0400000000000000" pitchFamily="50" charset="-128"/>
                </a:rPr>
                <a:t>：償却資産の調査</a:t>
              </a:r>
              <a:r>
                <a:rPr kumimoji="1" lang="ja-JP" altLang="en-US" dirty="0">
                  <a:latin typeface="BIZ UDPゴシック" panose="020B0400000000000000" pitchFamily="50" charset="-128"/>
                  <a:ea typeface="BIZ UDPゴシック" panose="020B0400000000000000" pitchFamily="50" charset="-128"/>
                </a:rPr>
                <a:t>に向けて</a:t>
              </a:r>
              <a:endParaRPr kumimoji="1" lang="ja-JP" altLang="en-US" dirty="0">
                <a:solidFill>
                  <a:srgbClr val="FF0000"/>
                </a:solidFill>
                <a:latin typeface="BIZ UDPゴシック" panose="020B0400000000000000" pitchFamily="50" charset="-128"/>
                <a:ea typeface="BIZ UDPゴシック" panose="020B0400000000000000" pitchFamily="50" charset="-128"/>
              </a:endParaRPr>
            </a:p>
          </p:txBody>
        </p:sp>
        <p:sp>
          <p:nvSpPr>
            <p:cNvPr id="23" name="正方形/長方形 22"/>
            <p:cNvSpPr/>
            <p:nvPr/>
          </p:nvSpPr>
          <p:spPr>
            <a:xfrm>
              <a:off x="-1" y="1401744"/>
              <a:ext cx="12192002" cy="125832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dirty="0" smtClean="0">
                  <a:solidFill>
                    <a:schemeClr val="tx1"/>
                  </a:solidFill>
                  <a:latin typeface="BIZ UDPゴシック" panose="020B0400000000000000" pitchFamily="50" charset="-128"/>
                  <a:ea typeface="BIZ UDPゴシック" panose="020B0400000000000000" pitchFamily="50" charset="-128"/>
                </a:rPr>
                <a:t>■償却資産</a:t>
              </a:r>
              <a:r>
                <a:rPr lang="ja-JP" altLang="en-US" sz="2000" dirty="0">
                  <a:solidFill>
                    <a:schemeClr val="tx1"/>
                  </a:solidFill>
                  <a:latin typeface="BIZ UDPゴシック" panose="020B0400000000000000" pitchFamily="50" charset="-128"/>
                  <a:ea typeface="BIZ UDPゴシック" panose="020B0400000000000000" pitchFamily="50" charset="-128"/>
                </a:rPr>
                <a:t>について</a:t>
              </a:r>
              <a:r>
                <a:rPr lang="ja-JP" altLang="en-US" sz="2000" dirty="0" smtClean="0">
                  <a:solidFill>
                    <a:schemeClr val="tx1"/>
                  </a:solidFill>
                  <a:latin typeface="BIZ UDPゴシック" panose="020B0400000000000000" pitchFamily="50" charset="-128"/>
                  <a:ea typeface="BIZ UDPゴシック" panose="020B0400000000000000" pitchFamily="50" charset="-128"/>
                </a:rPr>
                <a:t>、課税捕捉の対応支援業務等を委託する業者を公募（神戸市）。</a:t>
              </a:r>
              <a:endParaRPr lang="en-US" altLang="ja-JP" sz="2000" dirty="0" smtClean="0">
                <a:solidFill>
                  <a:schemeClr val="tx1"/>
                </a:solidFill>
                <a:latin typeface="BIZ UDPゴシック" panose="020B0400000000000000" pitchFamily="50" charset="-128"/>
                <a:ea typeface="BIZ UDPゴシック" panose="020B0400000000000000" pitchFamily="50" charset="-128"/>
              </a:endParaRPr>
            </a:p>
            <a:p>
              <a:pPr algn="r"/>
              <a:r>
                <a:rPr lang="ja-JP" altLang="en-US" sz="2000" dirty="0" smtClean="0">
                  <a:solidFill>
                    <a:schemeClr val="tx1"/>
                  </a:solidFill>
                  <a:latin typeface="BIZ UDPゴシック" panose="020B0400000000000000" pitchFamily="50" charset="-128"/>
                  <a:ea typeface="BIZ UDPゴシック" panose="020B0400000000000000" pitchFamily="50" charset="-128"/>
                </a:rPr>
                <a:t>　</a:t>
              </a:r>
              <a:r>
                <a:rPr lang="ja-JP" altLang="en-US" sz="20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出典</a:t>
              </a:r>
              <a:r>
                <a:rPr lang="ja-JP" altLang="en-US" sz="1200" dirty="0" smtClean="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神戸</a:t>
              </a:r>
              <a:r>
                <a:rPr lang="ja-JP" altLang="en-US" sz="1200" dirty="0" smtClean="0">
                  <a:solidFill>
                    <a:schemeClr val="tx1"/>
                  </a:solidFill>
                  <a:latin typeface="BIZ UDPゴシック" panose="020B0400000000000000" pitchFamily="50" charset="-128"/>
                  <a:ea typeface="BIZ UDPゴシック" panose="020B0400000000000000" pitchFamily="50" charset="-128"/>
                </a:rPr>
                <a:t>市</a:t>
              </a:r>
              <a:r>
                <a:rPr lang="en-US" altLang="ja-JP" sz="1200" dirty="0">
                  <a:solidFill>
                    <a:schemeClr val="tx1"/>
                  </a:solidFill>
                  <a:latin typeface="BIZ UDPゴシック" panose="020B0400000000000000" pitchFamily="50" charset="-128"/>
                  <a:ea typeface="BIZ UDPゴシック" panose="020B0400000000000000" pitchFamily="50" charset="-128"/>
                </a:rPr>
                <a:t>HP</a:t>
              </a:r>
              <a:r>
                <a:rPr lang="ja-JP" altLang="en-US" sz="1200" dirty="0">
                  <a:solidFill>
                    <a:schemeClr val="tx1"/>
                  </a:solidFill>
                  <a:latin typeface="BIZ UDPゴシック" panose="020B0400000000000000" pitchFamily="50" charset="-128"/>
                  <a:ea typeface="BIZ UDPゴシック" panose="020B0400000000000000" pitchFamily="50" charset="-128"/>
                </a:rPr>
                <a:t>をもとに府市町村局にて作成</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2000" dirty="0" smtClean="0">
                  <a:solidFill>
                    <a:schemeClr val="tx1"/>
                  </a:solidFill>
                  <a:latin typeface="BIZ UDPゴシック" panose="020B0400000000000000" pitchFamily="50" charset="-128"/>
                  <a:ea typeface="BIZ UDPゴシック" panose="020B0400000000000000" pitchFamily="50" charset="-128"/>
                </a:rPr>
                <a:t>■</a:t>
              </a:r>
              <a:r>
                <a:rPr lang="ja-JP" altLang="en-US" sz="2000" dirty="0">
                  <a:solidFill>
                    <a:schemeClr val="tx1"/>
                  </a:solidFill>
                  <a:latin typeface="BIZ UDPゴシック" panose="020B0400000000000000" pitchFamily="50" charset="-128"/>
                  <a:ea typeface="BIZ UDPゴシック" panose="020B0400000000000000" pitchFamily="50" charset="-128"/>
                </a:rPr>
                <a:t>毎年、大阪府市町村局が主催で償却資産実務担当者意見交換会を実施。</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r>
                <a:rPr lang="ja-JP" altLang="en-US" sz="2000" dirty="0" smtClean="0">
                  <a:solidFill>
                    <a:schemeClr val="tx1"/>
                  </a:solidFill>
                  <a:latin typeface="BIZ UDPゴシック" panose="020B0400000000000000" pitchFamily="50" charset="-128"/>
                  <a:ea typeface="BIZ UDPゴシック" panose="020B0400000000000000" pitchFamily="50" charset="-128"/>
                </a:rPr>
                <a:t>　 他</a:t>
              </a:r>
              <a:r>
                <a:rPr lang="ja-JP" altLang="en-US" sz="2000" dirty="0">
                  <a:solidFill>
                    <a:schemeClr val="tx1"/>
                  </a:solidFill>
                  <a:latin typeface="BIZ UDPゴシック" panose="020B0400000000000000" pitchFamily="50" charset="-128"/>
                  <a:ea typeface="BIZ UDPゴシック" panose="020B0400000000000000" pitchFamily="50" charset="-128"/>
                </a:rPr>
                <a:t>団体の取組みについて意見交換することで、ノウハウ不足に</a:t>
              </a:r>
              <a:r>
                <a:rPr lang="ja-JP" altLang="en-US" sz="2000" dirty="0" smtClean="0">
                  <a:solidFill>
                    <a:schemeClr val="tx1"/>
                  </a:solidFill>
                  <a:latin typeface="BIZ UDPゴシック" panose="020B0400000000000000" pitchFamily="50" charset="-128"/>
                  <a:ea typeface="BIZ UDPゴシック" panose="020B0400000000000000" pitchFamily="50" charset="-128"/>
                </a:rPr>
                <a:t>対応。</a:t>
              </a:r>
            </a:p>
            <a:p>
              <a:endParaRPr lang="en-US" altLang="ja-JP" sz="2000" dirty="0" smtClean="0">
                <a:solidFill>
                  <a:schemeClr val="tx1"/>
                </a:solidFill>
                <a:latin typeface="BIZ UDPゴシック" panose="020B0400000000000000" pitchFamily="50" charset="-128"/>
                <a:ea typeface="BIZ UDPゴシック" panose="020B0400000000000000" pitchFamily="50" charset="-128"/>
              </a:endParaRPr>
            </a:p>
          </p:txBody>
        </p:sp>
      </p:grpSp>
      <p:sp>
        <p:nvSpPr>
          <p:cNvPr id="14"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28</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0" y="0"/>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19406" y="-24407"/>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07088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33406" y="-2569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趣旨・目的、スケジュール</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133406" y="868892"/>
            <a:ext cx="2491388" cy="400110"/>
          </a:xfrm>
          <a:prstGeom prst="rect">
            <a:avLst/>
          </a:prstGeom>
          <a:noFill/>
        </p:spPr>
        <p:txBody>
          <a:bodyPr wrap="non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検討スケジュール</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79543605"/>
              </p:ext>
            </p:extLst>
          </p:nvPr>
        </p:nvGraphicFramePr>
        <p:xfrm>
          <a:off x="406759" y="1519705"/>
          <a:ext cx="9092482" cy="2756082"/>
        </p:xfrm>
        <a:graphic>
          <a:graphicData uri="http://schemas.openxmlformats.org/drawingml/2006/table">
            <a:tbl>
              <a:tblPr firstRow="1" bandRow="1">
                <a:tableStyleId>{5C22544A-7EE6-4342-B048-85BDC9FD1C3A}</a:tableStyleId>
              </a:tblPr>
              <a:tblGrid>
                <a:gridCol w="2047456">
                  <a:extLst>
                    <a:ext uri="{9D8B030D-6E8A-4147-A177-3AD203B41FA5}">
                      <a16:colId xmlns:a16="http://schemas.microsoft.com/office/drawing/2014/main" val="3923725805"/>
                    </a:ext>
                  </a:extLst>
                </a:gridCol>
                <a:gridCol w="7045026">
                  <a:extLst>
                    <a:ext uri="{9D8B030D-6E8A-4147-A177-3AD203B41FA5}">
                      <a16:colId xmlns:a16="http://schemas.microsoft.com/office/drawing/2014/main" val="3606354627"/>
                    </a:ext>
                  </a:extLst>
                </a:gridCol>
              </a:tblGrid>
              <a:tr h="459347">
                <a:tc>
                  <a:txBody>
                    <a:bodyPr/>
                    <a:lstStyle/>
                    <a:p>
                      <a:pPr algn="ctr"/>
                      <a:r>
                        <a:rPr kumimoji="1" lang="ja-JP" altLang="en-US" sz="1400" dirty="0">
                          <a:latin typeface="BIZ UDPゴシック" panose="020B0400000000000000" pitchFamily="50" charset="-128"/>
                          <a:ea typeface="BIZ UDPゴシック" panose="020B0400000000000000" pitchFamily="50" charset="-128"/>
                        </a:rPr>
                        <a:t>日</a:t>
                      </a:r>
                    </a:p>
                  </a:txBody>
                  <a:tcPr/>
                </a:tc>
                <a:tc>
                  <a:txBody>
                    <a:bodyPr/>
                    <a:lstStyle/>
                    <a:p>
                      <a:pPr algn="ctr"/>
                      <a:r>
                        <a:rPr kumimoji="1" lang="ja-JP" altLang="en-US" sz="1400">
                          <a:latin typeface="BIZ UDPゴシック" panose="020B0400000000000000" pitchFamily="50" charset="-128"/>
                          <a:ea typeface="BIZ UDPゴシック" panose="020B0400000000000000" pitchFamily="50" charset="-128"/>
                        </a:rPr>
                        <a:t>内　　容</a:t>
                      </a:r>
                    </a:p>
                  </a:txBody>
                  <a:tcPr/>
                </a:tc>
                <a:extLst>
                  <a:ext uri="{0D108BD9-81ED-4DB2-BD59-A6C34878D82A}">
                    <a16:rowId xmlns:a16="http://schemas.microsoft.com/office/drawing/2014/main" val="3526002016"/>
                  </a:ext>
                </a:extLst>
              </a:tr>
              <a:tr h="459347">
                <a:tc>
                  <a:txBody>
                    <a:bodyPr/>
                    <a:lstStyle/>
                    <a:p>
                      <a:r>
                        <a:rPr kumimoji="1" lang="ja-JP" altLang="en-US" sz="1400">
                          <a:latin typeface="BIZ UDPゴシック" panose="020B0400000000000000" pitchFamily="50" charset="-128"/>
                          <a:ea typeface="BIZ UDPゴシック" panose="020B0400000000000000" pitchFamily="50" charset="-128"/>
                        </a:rPr>
                        <a:t>６月２７日</a:t>
                      </a:r>
                    </a:p>
                  </a:txBody>
                  <a:tcPr/>
                </a:tc>
                <a:tc>
                  <a:txBody>
                    <a:bodyPr/>
                    <a:lstStyle/>
                    <a:p>
                      <a:pPr algn="just">
                        <a:spcAft>
                          <a:spcPts val="0"/>
                        </a:spcAft>
                      </a:pPr>
                      <a:r>
                        <a:rPr lang="ja-JP" sz="1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第１回</a:t>
                      </a:r>
                      <a:r>
                        <a:rPr lang="ja-JP" altLang="en-US" sz="1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勉強会</a:t>
                      </a:r>
                      <a:r>
                        <a:rPr lang="ja-JP" sz="1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（スケジュール、</a:t>
                      </a: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各テーマの現状</a:t>
                      </a:r>
                      <a:r>
                        <a:rPr lang="ja-JP" sz="1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認識</a:t>
                      </a:r>
                      <a:r>
                        <a:rPr lang="ja-JP" altLang="en-US" sz="1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など</a:t>
                      </a:r>
                      <a:r>
                        <a:rPr lang="ja-JP" sz="1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80544850"/>
                  </a:ext>
                </a:extLst>
              </a:tr>
              <a:tr h="459347">
                <a:tc>
                  <a:txBody>
                    <a:bodyPr/>
                    <a:lstStyle/>
                    <a:p>
                      <a:r>
                        <a:rPr kumimoji="1" lang="ja-JP" altLang="en-US" sz="1400" dirty="0">
                          <a:latin typeface="BIZ UDPゴシック" panose="020B0400000000000000" pitchFamily="50" charset="-128"/>
                          <a:ea typeface="BIZ UDPゴシック" panose="020B0400000000000000" pitchFamily="50" charset="-128"/>
                        </a:rPr>
                        <a:t>７月２７日</a:t>
                      </a:r>
                    </a:p>
                  </a:txBody>
                  <a:tcPr/>
                </a:tc>
                <a:tc>
                  <a:txBody>
                    <a:bodyPr/>
                    <a:lstStyle/>
                    <a:p>
                      <a:pPr algn="just">
                        <a:spcAft>
                          <a:spcPts val="0"/>
                        </a:spcAft>
                      </a:pPr>
                      <a:r>
                        <a:rPr lang="ja-JP" sz="1400" kern="100" smtClean="0">
                          <a:effectLst/>
                          <a:latin typeface="游明朝" panose="02020400000000000000" pitchFamily="18" charset="-128"/>
                          <a:ea typeface="BIZ UDPゴシック" panose="020B0400000000000000" pitchFamily="50" charset="-128"/>
                          <a:cs typeface="Times New Roman" panose="02020603050405020304" pitchFamily="18" charset="0"/>
                        </a:rPr>
                        <a:t>第２回</a:t>
                      </a:r>
                      <a:r>
                        <a:rPr lang="ja-JP" altLang="en-US" sz="1400" kern="100" smtClean="0">
                          <a:effectLst/>
                          <a:latin typeface="游明朝" panose="02020400000000000000" pitchFamily="18" charset="-128"/>
                          <a:ea typeface="BIZ UDPゴシック" panose="020B0400000000000000" pitchFamily="50" charset="-128"/>
                          <a:cs typeface="Times New Roman" panose="02020603050405020304" pitchFamily="18" charset="0"/>
                        </a:rPr>
                        <a:t>勉強会</a:t>
                      </a:r>
                      <a:r>
                        <a:rPr lang="ja-JP" sz="1400" kern="100" smtClean="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各テーマの</a:t>
                      </a:r>
                      <a:r>
                        <a:rPr lang="ja-JP" sz="1400" kern="100">
                          <a:effectLst/>
                          <a:latin typeface="游明朝" panose="02020400000000000000" pitchFamily="18" charset="-128"/>
                          <a:ea typeface="BIZ UDPゴシック" panose="020B0400000000000000" pitchFamily="50" charset="-128"/>
                          <a:cs typeface="Times New Roman" panose="02020603050405020304" pitchFamily="18" charset="0"/>
                        </a:rPr>
                        <a:t>課題</a:t>
                      </a:r>
                      <a:r>
                        <a:rPr lang="ja-JP" sz="1400" kern="100" smtClean="0">
                          <a:effectLst/>
                          <a:latin typeface="游明朝" panose="02020400000000000000" pitchFamily="18" charset="-128"/>
                          <a:ea typeface="BIZ UDPゴシック" panose="020B0400000000000000" pitchFamily="50" charset="-128"/>
                          <a:cs typeface="Times New Roman" panose="02020603050405020304" pitchFamily="18" charset="0"/>
                        </a:rPr>
                        <a:t>深掘り</a:t>
                      </a:r>
                      <a:r>
                        <a:rPr lang="ja-JP" altLang="en-US" sz="1400" kern="100">
                          <a:effectLst/>
                          <a:latin typeface="游明朝" panose="02020400000000000000" pitchFamily="18" charset="-128"/>
                          <a:ea typeface="BIZ UDPゴシック" panose="020B0400000000000000" pitchFamily="50" charset="-128"/>
                          <a:cs typeface="Times New Roman" panose="02020603050405020304" pitchFamily="18" charset="0"/>
                        </a:rPr>
                        <a:t>など</a:t>
                      </a:r>
                      <a:r>
                        <a:rPr lang="ja-JP" sz="1400" kern="100" smtClean="0">
                          <a:effectLst/>
                          <a:latin typeface="游明朝" panose="02020400000000000000" pitchFamily="18" charset="-128"/>
                          <a:ea typeface="BIZ UDPゴシック" panose="020B0400000000000000" pitchFamily="50" charset="-128"/>
                          <a:cs typeface="Times New Roman" panose="02020603050405020304" pitchFamily="18" charset="0"/>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14238987"/>
                  </a:ext>
                </a:extLst>
              </a:tr>
              <a:tr h="459347">
                <a:tc>
                  <a:txBody>
                    <a:bodyPr/>
                    <a:lstStyle/>
                    <a:p>
                      <a:r>
                        <a:rPr kumimoji="1" lang="ja-JP" altLang="en-US" sz="1400">
                          <a:latin typeface="BIZ UDPゴシック" panose="020B0400000000000000" pitchFamily="50" charset="-128"/>
                          <a:ea typeface="BIZ UDPゴシック" panose="020B0400000000000000" pitchFamily="50" charset="-128"/>
                        </a:rPr>
                        <a:t>８月２６日</a:t>
                      </a:r>
                    </a:p>
                  </a:txBody>
                  <a:tcPr/>
                </a:tc>
                <a:tc>
                  <a:txBody>
                    <a:bodyPr/>
                    <a:lstStyle/>
                    <a:p>
                      <a:pPr algn="just">
                        <a:spcAft>
                          <a:spcPts val="0"/>
                        </a:spcAft>
                      </a:pPr>
                      <a:r>
                        <a:rPr lang="ja-JP" sz="1400" kern="100" smtClean="0">
                          <a:effectLst/>
                          <a:latin typeface="游明朝" panose="02020400000000000000" pitchFamily="18" charset="-128"/>
                          <a:ea typeface="BIZ UDPゴシック" panose="020B0400000000000000" pitchFamily="50" charset="-128"/>
                          <a:cs typeface="Times New Roman" panose="02020603050405020304" pitchFamily="18" charset="0"/>
                        </a:rPr>
                        <a:t>第３回</a:t>
                      </a:r>
                      <a:r>
                        <a:rPr lang="ja-JP" altLang="en-US" sz="1400" kern="100" smtClean="0">
                          <a:effectLst/>
                          <a:latin typeface="游明朝" panose="02020400000000000000" pitchFamily="18" charset="-128"/>
                          <a:ea typeface="BIZ UDPゴシック" panose="020B0400000000000000" pitchFamily="50" charset="-128"/>
                          <a:cs typeface="Times New Roman" panose="02020603050405020304" pitchFamily="18" charset="0"/>
                        </a:rPr>
                        <a:t>勉強会</a:t>
                      </a:r>
                      <a:r>
                        <a:rPr lang="ja-JP" sz="1400" kern="100" smtClean="0">
                          <a:effectLst/>
                          <a:latin typeface="游明朝" panose="02020400000000000000" pitchFamily="18" charset="-128"/>
                          <a:ea typeface="BIZ UDPゴシック" panose="020B0400000000000000" pitchFamily="50" charset="-128"/>
                          <a:cs typeface="Times New Roman" panose="02020603050405020304" pitchFamily="18" charset="0"/>
                        </a:rPr>
                        <a:t>（中間</a:t>
                      </a:r>
                      <a:r>
                        <a:rPr lang="ja-JP" altLang="en-US" sz="1400" kern="100" smtClean="0">
                          <a:effectLst/>
                          <a:latin typeface="游明朝" panose="02020400000000000000" pitchFamily="18" charset="-128"/>
                          <a:ea typeface="BIZ UDPゴシック" panose="020B0400000000000000" pitchFamily="50" charset="-128"/>
                          <a:cs typeface="Times New Roman" panose="02020603050405020304" pitchFamily="18" charset="0"/>
                        </a:rPr>
                        <a:t>とりまとめ案など</a:t>
                      </a:r>
                      <a:r>
                        <a:rPr lang="ja-JP" sz="1400" kern="100" smtClean="0">
                          <a:effectLst/>
                          <a:latin typeface="游明朝" panose="02020400000000000000" pitchFamily="18" charset="-128"/>
                          <a:ea typeface="BIZ UDPゴシック" panose="020B0400000000000000" pitchFamily="50" charset="-128"/>
                          <a:cs typeface="Times New Roman" panose="02020603050405020304" pitchFamily="18" charset="0"/>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29237453"/>
                  </a:ext>
                </a:extLst>
              </a:tr>
              <a:tr h="459347">
                <a:tc>
                  <a:txBody>
                    <a:bodyPr/>
                    <a:lstStyle/>
                    <a:p>
                      <a:r>
                        <a:rPr kumimoji="1" lang="ja-JP" altLang="en-US" sz="1400" dirty="0" smtClean="0">
                          <a:latin typeface="BIZ UDPゴシック" panose="020B0400000000000000" pitchFamily="50" charset="-128"/>
                          <a:ea typeface="BIZ UDPゴシック" panose="020B0400000000000000" pitchFamily="50" charset="-128"/>
                        </a:rPr>
                        <a:t>１１月１日</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just">
                        <a:spcAft>
                          <a:spcPts val="0"/>
                        </a:spcAft>
                      </a:pPr>
                      <a:r>
                        <a:rPr lang="ja-JP" sz="1400" kern="100" smtClean="0">
                          <a:effectLst/>
                          <a:latin typeface="游明朝" panose="02020400000000000000" pitchFamily="18" charset="-128"/>
                          <a:ea typeface="BIZ UDPゴシック" panose="020B0400000000000000" pitchFamily="50" charset="-128"/>
                          <a:cs typeface="Times New Roman" panose="02020603050405020304" pitchFamily="18" charset="0"/>
                        </a:rPr>
                        <a:t>第４回</a:t>
                      </a:r>
                      <a:r>
                        <a:rPr lang="ja-JP" altLang="en-US" sz="1400" kern="100" smtClean="0">
                          <a:effectLst/>
                          <a:latin typeface="游明朝" panose="02020400000000000000" pitchFamily="18" charset="-128"/>
                          <a:ea typeface="BIZ UDPゴシック" panose="020B0400000000000000" pitchFamily="50" charset="-128"/>
                          <a:cs typeface="Times New Roman" panose="02020603050405020304" pitchFamily="18" charset="0"/>
                        </a:rPr>
                        <a:t>勉強会</a:t>
                      </a:r>
                      <a:r>
                        <a:rPr lang="ja-JP" sz="1400" kern="100" smtClean="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1400" kern="100">
                          <a:effectLst/>
                          <a:latin typeface="游明朝" panose="02020400000000000000" pitchFamily="18" charset="-128"/>
                          <a:ea typeface="BIZ UDPゴシック" panose="020B0400000000000000" pitchFamily="50" charset="-128"/>
                          <a:cs typeface="Times New Roman" panose="02020603050405020304" pitchFamily="18" charset="0"/>
                        </a:rPr>
                        <a:t>意見</a:t>
                      </a: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交換を踏まえた対応方策の検討）</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13204909"/>
                  </a:ext>
                </a:extLst>
              </a:tr>
              <a:tr h="459347">
                <a:tc>
                  <a:txBody>
                    <a:bodyPr/>
                    <a:lstStyle/>
                    <a:p>
                      <a:r>
                        <a:rPr kumimoji="1" lang="ja-JP" altLang="en-US" sz="1400" dirty="0" smtClean="0">
                          <a:latin typeface="BIZ UDPゴシック" panose="020B0400000000000000" pitchFamily="50" charset="-128"/>
                          <a:ea typeface="BIZ UDPゴシック" panose="020B0400000000000000" pitchFamily="50" charset="-128"/>
                        </a:rPr>
                        <a:t>１１月３０日</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just">
                        <a:spcAft>
                          <a:spcPts val="0"/>
                        </a:spcAft>
                      </a:pPr>
                      <a:r>
                        <a:rPr lang="ja-JP" sz="1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第５回</a:t>
                      </a:r>
                      <a:r>
                        <a:rPr lang="ja-JP" altLang="en-US" sz="1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勉強会</a:t>
                      </a:r>
                      <a:r>
                        <a:rPr lang="ja-JP" sz="1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（報告</a:t>
                      </a:r>
                      <a:r>
                        <a:rPr lang="ja-JP" altLang="en-US" sz="1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書</a:t>
                      </a:r>
                      <a:r>
                        <a:rPr lang="ja-JP" sz="1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案）</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43090825"/>
                  </a:ext>
                </a:extLst>
              </a:tr>
            </a:tbl>
          </a:graphicData>
        </a:graphic>
      </p:graphicFrame>
      <p:sp>
        <p:nvSpPr>
          <p:cNvPr id="13"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59365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6194" y="719910"/>
            <a:ext cx="9852517" cy="1107542"/>
            <a:chOff x="-3" y="986118"/>
            <a:chExt cx="12192004" cy="1766937"/>
          </a:xfrm>
        </p:grpSpPr>
        <p:sp>
          <p:nvSpPr>
            <p:cNvPr id="5" name="正方形/長方形 4"/>
            <p:cNvSpPr/>
            <p:nvPr/>
          </p:nvSpPr>
          <p:spPr>
            <a:xfrm>
              <a:off x="-3" y="986118"/>
              <a:ext cx="12192004" cy="440637"/>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2" y="986118"/>
              <a:ext cx="12183546" cy="453041"/>
            </a:xfrm>
            <a:prstGeom prst="rect">
              <a:avLst/>
            </a:prstGeom>
            <a:solidFill>
              <a:schemeClr val="accent6">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sz="1400" dirty="0" smtClean="0">
                  <a:solidFill>
                    <a:srgbClr val="FFFF00"/>
                  </a:solidFill>
                  <a:latin typeface="BIZ UDPゴシック" panose="020B0400000000000000" pitchFamily="50" charset="-128"/>
                  <a:ea typeface="BIZ UDPゴシック" panose="020B0400000000000000" pitchFamily="50" charset="-128"/>
                </a:rPr>
                <a:t>　事例１</a:t>
              </a:r>
              <a:r>
                <a:rPr kumimoji="1" lang="ja-JP" altLang="en-US" sz="1400" dirty="0" smtClean="0">
                  <a:latin typeface="BIZ UDPゴシック" panose="020B0400000000000000" pitchFamily="50" charset="-128"/>
                  <a:ea typeface="BIZ UDPゴシック" panose="020B0400000000000000" pitchFamily="50" charset="-128"/>
                </a:rPr>
                <a:t>：豊中市</a:t>
              </a:r>
              <a:r>
                <a:rPr lang="zh-TW" altLang="en-US" sz="1400" dirty="0">
                  <a:latin typeface="BIZ UDPゴシック" panose="020B0400000000000000" pitchFamily="50" charset="-128"/>
                  <a:ea typeface="BIZ UDPゴシック" panose="020B0400000000000000" pitchFamily="50" charset="-128"/>
                </a:rPr>
                <a:t>債券運用</a:t>
              </a:r>
              <a:r>
                <a:rPr lang="zh-TW" altLang="en-US" sz="1400" dirty="0" smtClean="0">
                  <a:latin typeface="BIZ UDPゴシック" panose="020B0400000000000000" pitchFamily="50" charset="-128"/>
                  <a:ea typeface="BIZ UDPゴシック" panose="020B0400000000000000" pitchFamily="50" charset="-128"/>
                </a:rPr>
                <a:t>戦略</a:t>
              </a:r>
              <a:endParaRPr kumimoji="1" lang="ja-JP" altLang="en-US" sz="1400" dirty="0">
                <a:solidFill>
                  <a:srgbClr val="FF0000"/>
                </a:solidFill>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1" y="1439159"/>
              <a:ext cx="12192002" cy="131389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dirty="0" smtClean="0">
                  <a:solidFill>
                    <a:schemeClr val="tx1"/>
                  </a:solidFill>
                  <a:latin typeface="BIZ UDPゴシック" panose="020B0400000000000000" pitchFamily="50" charset="-128"/>
                  <a:ea typeface="BIZ UDPゴシック" panose="020B0400000000000000" pitchFamily="50" charset="-128"/>
                </a:rPr>
                <a:t>豊中市では、積立</a:t>
              </a:r>
              <a:r>
                <a:rPr lang="ja-JP" altLang="en-US" sz="1400" dirty="0">
                  <a:solidFill>
                    <a:schemeClr val="tx1"/>
                  </a:solidFill>
                  <a:latin typeface="BIZ UDPゴシック" panose="020B0400000000000000" pitchFamily="50" charset="-128"/>
                  <a:ea typeface="BIZ UDPゴシック" panose="020B0400000000000000" pitchFamily="50" charset="-128"/>
                </a:rPr>
                <a:t>基金を確実かつ効率的に運用するため、</a:t>
              </a: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豊中市公金管理基準</a:t>
              </a: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第</a:t>
              </a:r>
              <a:r>
                <a:rPr lang="en-US" altLang="ja-JP" sz="1400" dirty="0">
                  <a:solidFill>
                    <a:schemeClr val="tx1"/>
                  </a:solidFill>
                  <a:latin typeface="BIZ UDPゴシック" panose="020B0400000000000000" pitchFamily="50" charset="-128"/>
                  <a:ea typeface="BIZ UDPゴシック" panose="020B0400000000000000" pitchFamily="50" charset="-128"/>
                </a:rPr>
                <a:t>6</a:t>
              </a:r>
              <a:r>
                <a:rPr lang="ja-JP" altLang="en-US" sz="1400" dirty="0">
                  <a:solidFill>
                    <a:schemeClr val="tx1"/>
                  </a:solidFill>
                  <a:latin typeface="BIZ UDPゴシック" panose="020B0400000000000000" pitchFamily="50" charset="-128"/>
                  <a:ea typeface="BIZ UDPゴシック" panose="020B0400000000000000" pitchFamily="50" charset="-128"/>
                </a:rPr>
                <a:t>に定める「市長の決定した運用方針」</a:t>
              </a:r>
              <a:r>
                <a:rPr lang="ja-JP" altLang="en-US" sz="1400" dirty="0" smtClean="0">
                  <a:solidFill>
                    <a:schemeClr val="tx1"/>
                  </a:solidFill>
                  <a:latin typeface="BIZ UDPゴシック" panose="020B0400000000000000" pitchFamily="50" charset="-128"/>
                  <a:ea typeface="BIZ UDPゴシック" panose="020B0400000000000000" pitchFamily="50" charset="-128"/>
                </a:rPr>
                <a:t>として</a:t>
              </a:r>
              <a:r>
                <a:rPr lang="ja-JP" altLang="en-US" sz="1400" dirty="0">
                  <a:solidFill>
                    <a:schemeClr val="tx1"/>
                  </a:solidFill>
                  <a:latin typeface="BIZ UDPゴシック" panose="020B0400000000000000" pitchFamily="50" charset="-128"/>
                  <a:ea typeface="BIZ UDPゴシック" panose="020B0400000000000000" pitchFamily="50" charset="-128"/>
                </a:rPr>
                <a:t>、（仮称）</a:t>
              </a: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債券運用戦略</a:t>
              </a: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を</a:t>
              </a:r>
              <a:r>
                <a:rPr lang="ja-JP" altLang="en-US" sz="1400" dirty="0" smtClean="0">
                  <a:solidFill>
                    <a:schemeClr val="tx1"/>
                  </a:solidFill>
                  <a:latin typeface="BIZ UDPゴシック" panose="020B0400000000000000" pitchFamily="50" charset="-128"/>
                  <a:ea typeface="BIZ UDPゴシック" panose="020B0400000000000000" pitchFamily="50" charset="-128"/>
                </a:rPr>
                <a:t>定め公表</a:t>
              </a:r>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smtClean="0">
                  <a:solidFill>
                    <a:schemeClr val="tx1"/>
                  </a:solidFill>
                  <a:latin typeface="BIZ UDPゴシック" panose="020B0400000000000000" pitchFamily="50" charset="-128"/>
                  <a:ea typeface="BIZ UDPゴシック" panose="020B0400000000000000" pitchFamily="50" charset="-128"/>
                </a:rPr>
                <a:t>　　　　　　　　　　　　　　　　　　　　　　　　　</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p:txBody>
        </p:sp>
      </p:grpSp>
      <p:sp>
        <p:nvSpPr>
          <p:cNvPr id="8" name="正方形/長方形 7"/>
          <p:cNvSpPr/>
          <p:nvPr/>
        </p:nvSpPr>
        <p:spPr>
          <a:xfrm>
            <a:off x="0" y="0"/>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9406" y="-24407"/>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0" y="291522"/>
            <a:ext cx="6413935" cy="541174"/>
          </a:xfrm>
          <a:prstGeom prst="rect">
            <a:avLst/>
          </a:prstGeom>
          <a:noFill/>
        </p:spPr>
        <p:txBody>
          <a:bodyPr wrap="none" rtlCol="0">
            <a:spAutoFit/>
          </a:bodyPr>
          <a:lstStyle/>
          <a:p>
            <a:pPr>
              <a:lnSpc>
                <a:spcPts val="3500"/>
              </a:lnSpc>
            </a:pP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■具体的な取組み提案②　</a:t>
            </a:r>
            <a:r>
              <a:rPr kumimoji="1" lang="ja-JP" altLang="en-US" sz="2000" b="1" dirty="0">
                <a:solidFill>
                  <a:prstClr val="black"/>
                </a:solidFill>
                <a:latin typeface="BIZ UDPゴシック" panose="020B0400000000000000" pitchFamily="50" charset="-128"/>
                <a:ea typeface="BIZ UDPゴシック" panose="020B0400000000000000" pitchFamily="50" charset="-128"/>
              </a:rPr>
              <a:t>有価証券による</a:t>
            </a:r>
            <a:r>
              <a:rPr lang="ja-JP" altLang="en-US" sz="2000" b="1" dirty="0" smtClean="0">
                <a:ea typeface="BIZ UDPゴシック" panose="020B0400000000000000" pitchFamily="50" charset="-128"/>
                <a:cs typeface="Times New Roman" panose="02020603050405020304" pitchFamily="18" charset="0"/>
              </a:rPr>
              <a:t>基金の運用</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11" name="グループ化 10"/>
          <p:cNvGrpSpPr/>
          <p:nvPr/>
        </p:nvGrpSpPr>
        <p:grpSpPr>
          <a:xfrm>
            <a:off x="26568" y="1684551"/>
            <a:ext cx="9852517" cy="783880"/>
            <a:chOff x="-3" y="986118"/>
            <a:chExt cx="12192004" cy="1378799"/>
          </a:xfrm>
        </p:grpSpPr>
        <p:sp>
          <p:nvSpPr>
            <p:cNvPr id="12" name="正方形/長方形 11"/>
            <p:cNvSpPr/>
            <p:nvPr/>
          </p:nvSpPr>
          <p:spPr>
            <a:xfrm>
              <a:off x="-3" y="986118"/>
              <a:ext cx="12192004" cy="440637"/>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2" y="986118"/>
              <a:ext cx="12192003" cy="440637"/>
            </a:xfrm>
            <a:prstGeom prst="rect">
              <a:avLst/>
            </a:prstGeom>
            <a:solidFill>
              <a:schemeClr val="accent6">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sz="1400" dirty="0" smtClean="0">
                  <a:solidFill>
                    <a:srgbClr val="FFFF00"/>
                  </a:solidFill>
                  <a:latin typeface="BIZ UDPゴシック" panose="020B0400000000000000" pitchFamily="50" charset="-128"/>
                  <a:ea typeface="BIZ UDPゴシック" panose="020B0400000000000000" pitchFamily="50" charset="-128"/>
                </a:rPr>
                <a:t>　事例２</a:t>
              </a:r>
              <a:r>
                <a:rPr kumimoji="1" lang="ja-JP" altLang="en-US" sz="1400" dirty="0">
                  <a:latin typeface="BIZ UDPゴシック" panose="020B0400000000000000" pitchFamily="50" charset="-128"/>
                  <a:ea typeface="BIZ UDPゴシック" panose="020B0400000000000000" pitchFamily="50" charset="-128"/>
                </a:rPr>
                <a:t>：河内長野市基金に属する現金の一括運用により生ずる収益の処理に関する条例</a:t>
              </a:r>
              <a:endParaRPr kumimoji="1" lang="ja-JP" altLang="en-US" sz="1400" dirty="0">
                <a:solidFill>
                  <a:srgbClr val="FF0000"/>
                </a:solidFill>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0" y="1439160"/>
              <a:ext cx="12192001" cy="92575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dirty="0" smtClean="0">
                  <a:solidFill>
                    <a:schemeClr val="tx1"/>
                  </a:solidFill>
                  <a:latin typeface="BIZ UDPゴシック" panose="020B0400000000000000" pitchFamily="50" charset="-128"/>
                  <a:ea typeface="BIZ UDPゴシック" panose="020B0400000000000000" pitchFamily="50" charset="-128"/>
                </a:rPr>
                <a:t>河内長野市で</a:t>
              </a:r>
              <a:r>
                <a:rPr lang="ja-JP" altLang="en-US" sz="1400" dirty="0">
                  <a:solidFill>
                    <a:schemeClr val="tx1"/>
                  </a:solidFill>
                  <a:latin typeface="BIZ UDPゴシック" panose="020B0400000000000000" pitchFamily="50" charset="-128"/>
                  <a:ea typeface="BIZ UDPゴシック" panose="020B0400000000000000" pitchFamily="50" charset="-128"/>
                </a:rPr>
                <a:t>は、一括</a:t>
              </a:r>
              <a:r>
                <a:rPr lang="ja-JP" altLang="en-US" sz="1400" dirty="0" smtClean="0">
                  <a:solidFill>
                    <a:schemeClr val="tx1"/>
                  </a:solidFill>
                  <a:latin typeface="BIZ UDPゴシック" panose="020B0400000000000000" pitchFamily="50" charset="-128"/>
                  <a:ea typeface="BIZ UDPゴシック" panose="020B0400000000000000" pitchFamily="50" charset="-128"/>
                </a:rPr>
                <a:t>運用により生</a:t>
              </a:r>
              <a:r>
                <a:rPr lang="ja-JP" altLang="en-US" sz="1400" dirty="0">
                  <a:solidFill>
                    <a:schemeClr val="tx1"/>
                  </a:solidFill>
                  <a:latin typeface="BIZ UDPゴシック" panose="020B0400000000000000" pitchFamily="50" charset="-128"/>
                  <a:ea typeface="BIZ UDPゴシック" panose="020B0400000000000000" pitchFamily="50" charset="-128"/>
                </a:rPr>
                <a:t>じる</a:t>
              </a:r>
              <a:r>
                <a:rPr lang="ja-JP" altLang="en-US" sz="1400" dirty="0" smtClean="0">
                  <a:solidFill>
                    <a:schemeClr val="tx1"/>
                  </a:solidFill>
                  <a:latin typeface="BIZ UDPゴシック" panose="020B0400000000000000" pitchFamily="50" charset="-128"/>
                  <a:ea typeface="BIZ UDPゴシック" panose="020B0400000000000000" pitchFamily="50" charset="-128"/>
                </a:rPr>
                <a:t>収益</a:t>
              </a:r>
              <a:r>
                <a:rPr lang="ja-JP" altLang="en-US" sz="1400" dirty="0">
                  <a:solidFill>
                    <a:schemeClr val="tx1"/>
                  </a:solidFill>
                  <a:latin typeface="BIZ UDPゴシック" panose="020B0400000000000000" pitchFamily="50" charset="-128"/>
                  <a:ea typeface="BIZ UDPゴシック" panose="020B0400000000000000" pitchFamily="50" charset="-128"/>
                </a:rPr>
                <a:t>の処理に関し必要な事項を</a:t>
              </a:r>
              <a:r>
                <a:rPr lang="ja-JP" altLang="en-US" sz="1400" dirty="0" smtClean="0">
                  <a:solidFill>
                    <a:schemeClr val="tx1"/>
                  </a:solidFill>
                  <a:latin typeface="BIZ UDPゴシック" panose="020B0400000000000000" pitchFamily="50" charset="-128"/>
                  <a:ea typeface="BIZ UDPゴシック" panose="020B0400000000000000" pitchFamily="50" charset="-128"/>
                </a:rPr>
                <a:t>定めるため本条例を制定</a:t>
              </a:r>
              <a:endParaRPr lang="en-US" altLang="ja-JP" sz="1400" dirty="0" smtClean="0">
                <a:solidFill>
                  <a:schemeClr val="tx1"/>
                </a:solidFill>
                <a:latin typeface="BIZ UDPゴシック" panose="020B0400000000000000" pitchFamily="50" charset="-128"/>
                <a:ea typeface="BIZ UDPゴシック" panose="020B0400000000000000" pitchFamily="50" charset="-128"/>
              </a:endParaRPr>
            </a:p>
            <a:p>
              <a:endParaRPr lang="en-US" altLang="ja-JP" sz="700" dirty="0" smtClean="0">
                <a:solidFill>
                  <a:schemeClr val="tx1"/>
                </a:solidFill>
                <a:latin typeface="BIZ UDPゴシック" panose="020B0400000000000000" pitchFamily="50" charset="-128"/>
                <a:ea typeface="BIZ UDPゴシック" panose="020B0400000000000000" pitchFamily="50" charset="-128"/>
              </a:endParaRPr>
            </a:p>
            <a:p>
              <a:pPr algn="r"/>
              <a:r>
                <a:rPr lang="ja-JP" altLang="en-US" sz="700" dirty="0">
                  <a:solidFill>
                    <a:schemeClr val="tx1"/>
                  </a:solidFill>
                  <a:latin typeface="BIZ UDPゴシック" panose="020B0400000000000000" pitchFamily="50" charset="-128"/>
                  <a:ea typeface="BIZ UDPゴシック" panose="020B0400000000000000" pitchFamily="50" charset="-128"/>
                </a:rPr>
                <a:t>　</a:t>
              </a:r>
              <a:endParaRPr lang="ja-JP" altLang="en-US" sz="1400" dirty="0">
                <a:solidFill>
                  <a:schemeClr val="tx1"/>
                </a:solidFill>
                <a:latin typeface="BIZ UDPゴシック" panose="020B0400000000000000" pitchFamily="50" charset="-128"/>
                <a:ea typeface="BIZ UDPゴシック" panose="020B0400000000000000" pitchFamily="50" charset="-128"/>
              </a:endParaRPr>
            </a:p>
            <a:p>
              <a:endParaRPr lang="en-US" altLang="ja-JP" sz="1400" dirty="0" smtClean="0">
                <a:solidFill>
                  <a:schemeClr val="tx1"/>
                </a:solidFill>
                <a:latin typeface="BIZ UDPゴシック" panose="020B0400000000000000" pitchFamily="50" charset="-128"/>
                <a:ea typeface="BIZ UDPゴシック" panose="020B0400000000000000" pitchFamily="50" charset="-128"/>
              </a:endParaRPr>
            </a:p>
          </p:txBody>
        </p:sp>
      </p:grpSp>
      <p:grpSp>
        <p:nvGrpSpPr>
          <p:cNvPr id="19" name="グループ化 18"/>
          <p:cNvGrpSpPr/>
          <p:nvPr/>
        </p:nvGrpSpPr>
        <p:grpSpPr>
          <a:xfrm>
            <a:off x="26194" y="2477873"/>
            <a:ext cx="9852911" cy="2907913"/>
            <a:chOff x="-3" y="986118"/>
            <a:chExt cx="12192004" cy="1802626"/>
          </a:xfrm>
        </p:grpSpPr>
        <p:sp>
          <p:nvSpPr>
            <p:cNvPr id="20" name="正方形/長方形 19"/>
            <p:cNvSpPr/>
            <p:nvPr/>
          </p:nvSpPr>
          <p:spPr>
            <a:xfrm>
              <a:off x="-3" y="986118"/>
              <a:ext cx="12192004" cy="440637"/>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3" y="998523"/>
              <a:ext cx="12192003" cy="203249"/>
            </a:xfrm>
            <a:prstGeom prst="rect">
              <a:avLst/>
            </a:prstGeom>
            <a:solidFill>
              <a:schemeClr val="accent6">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sz="1400" dirty="0" smtClean="0">
                  <a:solidFill>
                    <a:srgbClr val="FFFF00"/>
                  </a:solidFill>
                  <a:latin typeface="BIZ UDPゴシック" panose="020B0400000000000000" pitchFamily="50" charset="-128"/>
                  <a:ea typeface="BIZ UDPゴシック" panose="020B0400000000000000" pitchFamily="50" charset="-128"/>
                </a:rPr>
                <a:t>　事例３</a:t>
              </a:r>
              <a:r>
                <a:rPr kumimoji="1" lang="ja-JP" altLang="en-US" sz="1400" dirty="0" smtClean="0">
                  <a:latin typeface="BIZ UDPゴシック" panose="020B0400000000000000" pitchFamily="50" charset="-128"/>
                  <a:ea typeface="BIZ UDPゴシック" panose="020B0400000000000000" pitchFamily="50" charset="-128"/>
                </a:rPr>
                <a:t>：川崎市の事例</a:t>
              </a:r>
              <a:endParaRPr kumimoji="1" lang="ja-JP" altLang="en-US" sz="1400" dirty="0">
                <a:solidFill>
                  <a:srgbClr val="FF0000"/>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1" y="1205088"/>
              <a:ext cx="12192002" cy="15836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BIZ UDPゴシック" panose="020B0400000000000000" pitchFamily="50" charset="-128"/>
                <a:ea typeface="BIZ UDPゴシック" panose="020B0400000000000000" pitchFamily="50" charset="-128"/>
              </a:endParaRPr>
            </a:p>
            <a:p>
              <a:endParaRPr lang="ja-JP" altLang="en-US" sz="1400"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smtClean="0">
                <a:solidFill>
                  <a:schemeClr val="tx1"/>
                </a:solidFill>
                <a:latin typeface="BIZ UDPゴシック" panose="020B0400000000000000" pitchFamily="50" charset="-128"/>
                <a:ea typeface="BIZ UDPゴシック" panose="020B0400000000000000" pitchFamily="50" charset="-128"/>
              </a:endParaRPr>
            </a:p>
          </p:txBody>
        </p:sp>
      </p:grpSp>
      <p:pic>
        <p:nvPicPr>
          <p:cNvPr id="23" name="図 22"/>
          <p:cNvPicPr>
            <a:picLocks noChangeAspect="1"/>
          </p:cNvPicPr>
          <p:nvPr/>
        </p:nvPicPr>
        <p:blipFill>
          <a:blip r:embed="rId2"/>
          <a:stretch>
            <a:fillRect/>
          </a:stretch>
        </p:blipFill>
        <p:spPr>
          <a:xfrm>
            <a:off x="1110529" y="2847437"/>
            <a:ext cx="7502773" cy="2538349"/>
          </a:xfrm>
          <a:prstGeom prst="rect">
            <a:avLst/>
          </a:prstGeom>
        </p:spPr>
      </p:pic>
      <p:grpSp>
        <p:nvGrpSpPr>
          <p:cNvPr id="25" name="グループ化 24"/>
          <p:cNvGrpSpPr/>
          <p:nvPr/>
        </p:nvGrpSpPr>
        <p:grpSpPr>
          <a:xfrm>
            <a:off x="26567" y="5375224"/>
            <a:ext cx="9852517" cy="1174244"/>
            <a:chOff x="-3" y="986118"/>
            <a:chExt cx="12192004" cy="1378799"/>
          </a:xfrm>
        </p:grpSpPr>
        <p:sp>
          <p:nvSpPr>
            <p:cNvPr id="26" name="正方形/長方形 25"/>
            <p:cNvSpPr/>
            <p:nvPr/>
          </p:nvSpPr>
          <p:spPr>
            <a:xfrm>
              <a:off x="-3" y="986118"/>
              <a:ext cx="12192004" cy="440637"/>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2" y="986119"/>
              <a:ext cx="12192003" cy="427167"/>
            </a:xfrm>
            <a:prstGeom prst="rect">
              <a:avLst/>
            </a:prstGeom>
            <a:solidFill>
              <a:schemeClr val="accent6">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sz="1400" dirty="0" smtClean="0">
                  <a:solidFill>
                    <a:srgbClr val="FFFF00"/>
                  </a:solidFill>
                  <a:latin typeface="BIZ UDPゴシック" panose="020B0400000000000000" pitchFamily="50" charset="-128"/>
                  <a:ea typeface="BIZ UDPゴシック" panose="020B0400000000000000" pitchFamily="50" charset="-128"/>
                </a:rPr>
                <a:t>　事例４</a:t>
              </a:r>
              <a:r>
                <a:rPr kumimoji="1" lang="ja-JP" altLang="en-US" sz="1400" dirty="0" smtClean="0">
                  <a:latin typeface="BIZ UDPゴシック" panose="020B0400000000000000" pitchFamily="50" charset="-128"/>
                  <a:ea typeface="BIZ UDPゴシック" panose="020B0400000000000000" pitchFamily="50" charset="-128"/>
                </a:rPr>
                <a:t>：国東市の事例</a:t>
              </a:r>
              <a:endParaRPr kumimoji="1" lang="ja-JP" altLang="en-US" sz="1400" dirty="0">
                <a:solidFill>
                  <a:srgbClr val="FF0000"/>
                </a:solidFill>
                <a:latin typeface="BIZ UDPゴシック" panose="020B0400000000000000" pitchFamily="50" charset="-128"/>
                <a:ea typeface="BIZ UDPゴシック" panose="020B0400000000000000" pitchFamily="50" charset="-128"/>
              </a:endParaRPr>
            </a:p>
          </p:txBody>
        </p:sp>
        <p:sp>
          <p:nvSpPr>
            <p:cNvPr id="28" name="正方形/長方形 27"/>
            <p:cNvSpPr/>
            <p:nvPr/>
          </p:nvSpPr>
          <p:spPr>
            <a:xfrm>
              <a:off x="0" y="1439160"/>
              <a:ext cx="12192001" cy="92575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smtClean="0">
                  <a:solidFill>
                    <a:prstClr val="black"/>
                  </a:solidFill>
                  <a:latin typeface="BIZ UDPゴシック" panose="020B0400000000000000" pitchFamily="50" charset="-128"/>
                  <a:ea typeface="BIZ UDPゴシック" panose="020B0400000000000000" pitchFamily="50" charset="-128"/>
                </a:rPr>
                <a:t>大分県</a:t>
              </a:r>
              <a:r>
                <a:rPr kumimoji="1" lang="ja-JP" altLang="en-US" sz="1400" dirty="0">
                  <a:solidFill>
                    <a:prstClr val="black"/>
                  </a:solidFill>
                  <a:latin typeface="BIZ UDPゴシック" panose="020B0400000000000000" pitchFamily="50" charset="-128"/>
                  <a:ea typeface="BIZ UDPゴシック" panose="020B0400000000000000" pitchFamily="50" charset="-128"/>
                </a:rPr>
                <a:t>国東市（</a:t>
              </a:r>
              <a:r>
                <a:rPr kumimoji="1" lang="en-US" altLang="ja-JP" sz="1400" dirty="0">
                  <a:solidFill>
                    <a:prstClr val="black"/>
                  </a:solidFill>
                  <a:latin typeface="BIZ UDPゴシック" panose="020B0400000000000000" pitchFamily="50" charset="-128"/>
                  <a:ea typeface="BIZ UDPゴシック" panose="020B0400000000000000" pitchFamily="50" charset="-128"/>
                </a:rPr>
                <a:t>R2</a:t>
              </a:r>
              <a:r>
                <a:rPr kumimoji="1" lang="ja-JP" altLang="en-US" sz="1400" dirty="0">
                  <a:solidFill>
                    <a:prstClr val="black"/>
                  </a:solidFill>
                  <a:latin typeface="BIZ UDPゴシック" panose="020B0400000000000000" pitchFamily="50" charset="-128"/>
                  <a:ea typeface="BIZ UDPゴシック" panose="020B0400000000000000" pitchFamily="50" charset="-128"/>
                </a:rPr>
                <a:t>国調人口：</a:t>
              </a:r>
              <a:r>
                <a:rPr kumimoji="1" lang="en-US" altLang="ja-JP" sz="1400" dirty="0">
                  <a:solidFill>
                    <a:prstClr val="black"/>
                  </a:solidFill>
                  <a:latin typeface="BIZ UDPゴシック" panose="020B0400000000000000" pitchFamily="50" charset="-128"/>
                  <a:ea typeface="BIZ UDPゴシック" panose="020B0400000000000000" pitchFamily="50" charset="-128"/>
                </a:rPr>
                <a:t>26,232</a:t>
              </a:r>
              <a:r>
                <a:rPr kumimoji="1" lang="ja-JP" altLang="en-US" sz="1400" dirty="0">
                  <a:solidFill>
                    <a:prstClr val="black"/>
                  </a:solidFill>
                  <a:latin typeface="BIZ UDPゴシック" panose="020B0400000000000000" pitchFamily="50" charset="-128"/>
                  <a:ea typeface="BIZ UDPゴシック" panose="020B0400000000000000" pitchFamily="50" charset="-128"/>
                </a:rPr>
                <a:t>人、</a:t>
              </a:r>
              <a:r>
                <a:rPr kumimoji="1" lang="en-US" altLang="ja-JP" sz="1400" dirty="0">
                  <a:solidFill>
                    <a:prstClr val="black"/>
                  </a:solidFill>
                  <a:latin typeface="BIZ UDPゴシック" panose="020B0400000000000000" pitchFamily="50" charset="-128"/>
                  <a:ea typeface="BIZ UDPゴシック" panose="020B0400000000000000" pitchFamily="50" charset="-128"/>
                </a:rPr>
                <a:t>R2</a:t>
              </a:r>
              <a:r>
                <a:rPr kumimoji="1" lang="ja-JP" altLang="en-US" sz="1400" dirty="0">
                  <a:solidFill>
                    <a:prstClr val="black"/>
                  </a:solidFill>
                  <a:latin typeface="BIZ UDPゴシック" panose="020B0400000000000000" pitchFamily="50" charset="-128"/>
                  <a:ea typeface="BIZ UDPゴシック" panose="020B0400000000000000" pitchFamily="50" charset="-128"/>
                </a:rPr>
                <a:t>標財規模</a:t>
              </a:r>
              <a:r>
                <a:rPr kumimoji="1" lang="en-US" altLang="ja-JP" sz="1400" dirty="0">
                  <a:solidFill>
                    <a:prstClr val="black"/>
                  </a:solidFill>
                  <a:latin typeface="BIZ UDPゴシック" panose="020B0400000000000000" pitchFamily="50" charset="-128"/>
                  <a:ea typeface="BIZ UDPゴシック" panose="020B0400000000000000" pitchFamily="50" charset="-128"/>
                </a:rPr>
                <a:t>11,988,859</a:t>
              </a:r>
              <a:r>
                <a:rPr kumimoji="1" lang="ja-JP" altLang="en-US" sz="1400" dirty="0">
                  <a:solidFill>
                    <a:prstClr val="black"/>
                  </a:solidFill>
                  <a:latin typeface="BIZ UDPゴシック" panose="020B0400000000000000" pitchFamily="50" charset="-128"/>
                  <a:ea typeface="BIZ UDPゴシック" panose="020B0400000000000000" pitchFamily="50" charset="-128"/>
                </a:rPr>
                <a:t>千円）は、戦略的に運用に取組んでおり、</a:t>
              </a:r>
              <a:r>
                <a:rPr kumimoji="1" lang="en-US" altLang="ja-JP" sz="1400" dirty="0">
                  <a:solidFill>
                    <a:prstClr val="black"/>
                  </a:solidFill>
                  <a:latin typeface="BIZ UDPゴシック" panose="020B0400000000000000" pitchFamily="50" charset="-128"/>
                  <a:ea typeface="BIZ UDPゴシック" panose="020B0400000000000000" pitchFamily="50" charset="-128"/>
                </a:rPr>
                <a:t>2012</a:t>
              </a:r>
              <a:r>
                <a:rPr kumimoji="1" lang="ja-JP" altLang="en-US" sz="1400" dirty="0">
                  <a:solidFill>
                    <a:prstClr val="black"/>
                  </a:solidFill>
                  <a:latin typeface="BIZ UDPゴシック" panose="020B0400000000000000" pitchFamily="50" charset="-128"/>
                  <a:ea typeface="BIZ UDPゴシック" panose="020B0400000000000000" pitchFamily="50" charset="-128"/>
                </a:rPr>
                <a:t>年度から目覚ましい運用実績を挙げている。基金だけでなく歳計現金でも長期運用を実施し、</a:t>
              </a:r>
              <a:r>
                <a:rPr kumimoji="1" lang="en-US" altLang="ja-JP" sz="1400" dirty="0">
                  <a:solidFill>
                    <a:prstClr val="black"/>
                  </a:solidFill>
                  <a:latin typeface="BIZ UDPゴシック" panose="020B0400000000000000" pitchFamily="50" charset="-128"/>
                  <a:ea typeface="BIZ UDPゴシック" panose="020B0400000000000000" pitchFamily="50" charset="-128"/>
                </a:rPr>
                <a:t>R2</a:t>
              </a:r>
              <a:r>
                <a:rPr kumimoji="1" lang="ja-JP" altLang="en-US" sz="1400" dirty="0">
                  <a:solidFill>
                    <a:prstClr val="black"/>
                  </a:solidFill>
                  <a:latin typeface="BIZ UDPゴシック" panose="020B0400000000000000" pitchFamily="50" charset="-128"/>
                  <a:ea typeface="BIZ UDPゴシック" panose="020B0400000000000000" pitchFamily="50" charset="-128"/>
                </a:rPr>
                <a:t>運用収益は</a:t>
              </a:r>
              <a:r>
                <a:rPr kumimoji="1" lang="en-US" altLang="ja-JP" sz="1400" dirty="0">
                  <a:solidFill>
                    <a:prstClr val="black"/>
                  </a:solidFill>
                  <a:latin typeface="BIZ UDPゴシック" panose="020B0400000000000000" pitchFamily="50" charset="-128"/>
                  <a:ea typeface="BIZ UDPゴシック" panose="020B0400000000000000" pitchFamily="50" charset="-128"/>
                </a:rPr>
                <a:t>116,211,435</a:t>
              </a:r>
              <a:r>
                <a:rPr kumimoji="1" lang="ja-JP" altLang="en-US" sz="1400" dirty="0">
                  <a:solidFill>
                    <a:prstClr val="black"/>
                  </a:solidFill>
                  <a:latin typeface="BIZ UDPゴシック" panose="020B0400000000000000" pitchFamily="50" charset="-128"/>
                  <a:ea typeface="BIZ UDPゴシック" panose="020B0400000000000000" pitchFamily="50" charset="-128"/>
                </a:rPr>
                <a:t>円（利回り</a:t>
              </a:r>
              <a:r>
                <a:rPr kumimoji="1" lang="en-US" altLang="ja-JP" sz="1400" dirty="0">
                  <a:solidFill>
                    <a:prstClr val="black"/>
                  </a:solidFill>
                  <a:latin typeface="BIZ UDPゴシック" panose="020B0400000000000000" pitchFamily="50" charset="-128"/>
                  <a:ea typeface="BIZ UDPゴシック" panose="020B0400000000000000" pitchFamily="50" charset="-128"/>
                </a:rPr>
                <a:t>0.613</a:t>
              </a:r>
              <a:r>
                <a:rPr kumimoji="1" lang="ja-JP" altLang="en-US" sz="1400" dirty="0">
                  <a:solidFill>
                    <a:prstClr val="black"/>
                  </a:solidFill>
                  <a:latin typeface="BIZ UDPゴシック" panose="020B0400000000000000" pitchFamily="50" charset="-128"/>
                  <a:ea typeface="BIZ UDPゴシック" panose="020B0400000000000000" pitchFamily="50" charset="-128"/>
                </a:rPr>
                <a:t>％）となっている。　　</a:t>
              </a:r>
              <a:r>
                <a:rPr kumimoji="1" lang="ja-JP" altLang="en-US" sz="1400" dirty="0" smtClean="0">
                  <a:solidFill>
                    <a:prstClr val="black"/>
                  </a:solidFill>
                  <a:latin typeface="BIZ UDPゴシック" panose="020B0400000000000000" pitchFamily="50" charset="-128"/>
                  <a:ea typeface="BIZ UDPゴシック" panose="020B0400000000000000" pitchFamily="50" charset="-128"/>
                </a:rPr>
                <a:t>　　　　　　　　　　　　　　　</a:t>
              </a:r>
              <a:endParaRPr lang="ja-JP" altLang="en-US" sz="1400" dirty="0">
                <a:solidFill>
                  <a:schemeClr val="tx1"/>
                </a:solidFill>
                <a:latin typeface="BIZ UDPゴシック" panose="020B0400000000000000" pitchFamily="50" charset="-128"/>
                <a:ea typeface="BIZ UDPゴシック" panose="020B0400000000000000" pitchFamily="50" charset="-128"/>
              </a:endParaRPr>
            </a:p>
            <a:p>
              <a:endParaRPr lang="en-US" altLang="ja-JP" sz="1400" dirty="0" smtClean="0">
                <a:solidFill>
                  <a:schemeClr val="tx1"/>
                </a:solidFill>
                <a:latin typeface="BIZ UDPゴシック" panose="020B0400000000000000" pitchFamily="50" charset="-128"/>
                <a:ea typeface="BIZ UDPゴシック" panose="020B0400000000000000" pitchFamily="50" charset="-128"/>
              </a:endParaRPr>
            </a:p>
          </p:txBody>
        </p:sp>
      </p:grpSp>
      <p:sp>
        <p:nvSpPr>
          <p:cNvPr id="24"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29</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1221805" y="1481161"/>
            <a:ext cx="8102600" cy="215444"/>
          </a:xfrm>
          <a:prstGeom prst="rect">
            <a:avLst/>
          </a:prstGeom>
        </p:spPr>
        <p:txBody>
          <a:bodyPr wrap="square">
            <a:spAutoFit/>
          </a:bodyPr>
          <a:lstStyle/>
          <a:p>
            <a:pPr algn="r"/>
            <a:r>
              <a:rPr lang="ja-JP" altLang="en-US" sz="800" dirty="0">
                <a:latin typeface="BIZ UDPゴシック" panose="020B0400000000000000" pitchFamily="50" charset="-128"/>
                <a:ea typeface="BIZ UDPゴシック" panose="020B0400000000000000" pitchFamily="50" charset="-128"/>
              </a:rPr>
              <a:t>　</a:t>
            </a:r>
            <a:r>
              <a:rPr lang="ja-JP" altLang="en-US" sz="800" dirty="0" smtClean="0">
                <a:solidFill>
                  <a:schemeClr val="accent1">
                    <a:lumMod val="75000"/>
                  </a:schemeClr>
                </a:solidFill>
                <a:latin typeface="BIZ UDPゴシック" panose="020B0400000000000000" pitchFamily="50" charset="-128"/>
                <a:ea typeface="BIZ UDPゴシック" panose="020B0400000000000000" pitchFamily="50" charset="-128"/>
              </a:rPr>
              <a:t>参考</a:t>
            </a:r>
            <a:r>
              <a:rPr lang="en-US" altLang="ja-JP" sz="800" dirty="0" smtClean="0">
                <a:solidFill>
                  <a:schemeClr val="accent1">
                    <a:lumMod val="75000"/>
                  </a:schemeClr>
                </a:solidFill>
                <a:latin typeface="BIZ UDPゴシック" panose="020B0400000000000000" pitchFamily="50" charset="-128"/>
                <a:ea typeface="BIZ UDPゴシック" panose="020B0400000000000000" pitchFamily="50" charset="-128"/>
              </a:rPr>
              <a:t>URL</a:t>
            </a:r>
            <a:r>
              <a:rPr lang="ja-JP" altLang="en-US" sz="800" dirty="0" smtClean="0">
                <a:solidFill>
                  <a:schemeClr val="accent1">
                    <a:lumMod val="75000"/>
                  </a:schemeClr>
                </a:solidFill>
                <a:latin typeface="BIZ UDPゴシック" panose="020B0400000000000000" pitchFamily="50" charset="-128"/>
                <a:ea typeface="BIZ UDPゴシック" panose="020B0400000000000000" pitchFamily="50" charset="-128"/>
              </a:rPr>
              <a:t>：</a:t>
            </a:r>
            <a:r>
              <a:rPr lang="en-US" altLang="ja-JP" sz="800" u="sng" dirty="0" smtClean="0">
                <a:solidFill>
                  <a:schemeClr val="accent1">
                    <a:lumMod val="75000"/>
                  </a:schemeClr>
                </a:solidFill>
                <a:latin typeface="BIZ UDPゴシック" panose="020B0400000000000000" pitchFamily="50" charset="-128"/>
                <a:ea typeface="BIZ UDPゴシック" panose="020B0400000000000000" pitchFamily="50" charset="-128"/>
                <a:hlinkClick r:id="rId3"/>
              </a:rPr>
              <a:t>https</a:t>
            </a:r>
            <a:r>
              <a:rPr lang="en-US" altLang="ja-JP" sz="800" u="sng" dirty="0">
                <a:solidFill>
                  <a:schemeClr val="accent1">
                    <a:lumMod val="75000"/>
                  </a:schemeClr>
                </a:solidFill>
                <a:latin typeface="BIZ UDPゴシック" panose="020B0400000000000000" pitchFamily="50" charset="-128"/>
                <a:ea typeface="BIZ UDPゴシック" panose="020B0400000000000000" pitchFamily="50" charset="-128"/>
                <a:hlinkClick r:id="rId3"/>
              </a:rPr>
              <a:t>://www.city.toyonaka.osaka.jp/joho/sainyukakuho/saikennunnyou.files/saikennunnyousennryau.pdf</a:t>
            </a:r>
            <a:endParaRPr lang="ja-JP" altLang="en-US" sz="800"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7342179" y="1479901"/>
            <a:ext cx="2658100" cy="230832"/>
          </a:xfrm>
          <a:prstGeom prst="rect">
            <a:avLst/>
          </a:prstGeom>
        </p:spPr>
        <p:txBody>
          <a:bodyPr wrap="none">
            <a:spAutoFit/>
          </a:bodyPr>
          <a:lstStyle/>
          <a:p>
            <a:r>
              <a:rPr lang="ja-JP" altLang="en-US" sz="900" dirty="0" smtClean="0">
                <a:latin typeface="BIZ UDPゴシック" panose="020B0400000000000000" pitchFamily="50" charset="-128"/>
                <a:ea typeface="BIZ UDPゴシック" panose="020B0400000000000000" pitchFamily="50" charset="-128"/>
              </a:rPr>
              <a:t>出典</a:t>
            </a:r>
            <a:r>
              <a:rPr lang="ja-JP" altLang="en-US" sz="900" dirty="0">
                <a:latin typeface="BIZ UDPゴシック" panose="020B0400000000000000" pitchFamily="50" charset="-128"/>
                <a:ea typeface="BIZ UDPゴシック" panose="020B0400000000000000" pitchFamily="50" charset="-128"/>
              </a:rPr>
              <a:t>：豊中市</a:t>
            </a:r>
            <a:r>
              <a:rPr lang="en-US" altLang="ja-JP" sz="900" dirty="0">
                <a:latin typeface="BIZ UDPゴシック" panose="020B0400000000000000" pitchFamily="50" charset="-128"/>
                <a:ea typeface="BIZ UDPゴシック" panose="020B0400000000000000" pitchFamily="50" charset="-128"/>
              </a:rPr>
              <a:t>HP</a:t>
            </a:r>
            <a:r>
              <a:rPr lang="ja-JP" altLang="en-US" sz="900" dirty="0">
                <a:latin typeface="BIZ UDPゴシック" panose="020B0400000000000000" pitchFamily="50" charset="-128"/>
                <a:ea typeface="BIZ UDPゴシック" panose="020B0400000000000000" pitchFamily="50" charset="-128"/>
              </a:rPr>
              <a:t>をもとに府市町村局にて作成　 </a:t>
            </a:r>
            <a:endParaRPr lang="ja-JP" altLang="en-US" sz="900" dirty="0"/>
          </a:p>
        </p:txBody>
      </p:sp>
      <p:sp>
        <p:nvSpPr>
          <p:cNvPr id="29" name="正方形/長方形 28"/>
          <p:cNvSpPr/>
          <p:nvPr/>
        </p:nvSpPr>
        <p:spPr>
          <a:xfrm>
            <a:off x="-2247651" y="2245726"/>
            <a:ext cx="8102600" cy="215444"/>
          </a:xfrm>
          <a:prstGeom prst="rect">
            <a:avLst/>
          </a:prstGeom>
        </p:spPr>
        <p:txBody>
          <a:bodyPr wrap="square">
            <a:spAutoFit/>
          </a:bodyPr>
          <a:lstStyle/>
          <a:p>
            <a:pPr algn="r"/>
            <a:r>
              <a:rPr lang="ja-JP" altLang="en-US" sz="800" dirty="0">
                <a:latin typeface="BIZ UDPゴシック" panose="020B0400000000000000" pitchFamily="50" charset="-128"/>
                <a:ea typeface="BIZ UDPゴシック" panose="020B0400000000000000" pitchFamily="50" charset="-128"/>
              </a:rPr>
              <a:t>　</a:t>
            </a:r>
            <a:r>
              <a:rPr lang="ja-JP" altLang="en-US" sz="800" dirty="0" smtClean="0">
                <a:solidFill>
                  <a:schemeClr val="accent1">
                    <a:lumMod val="75000"/>
                  </a:schemeClr>
                </a:solidFill>
                <a:latin typeface="BIZ UDPゴシック" panose="020B0400000000000000" pitchFamily="50" charset="-128"/>
                <a:ea typeface="BIZ UDPゴシック" panose="020B0400000000000000" pitchFamily="50" charset="-128"/>
              </a:rPr>
              <a:t>参考</a:t>
            </a:r>
            <a:r>
              <a:rPr lang="en-US" altLang="ja-JP" sz="800" dirty="0" smtClean="0">
                <a:solidFill>
                  <a:schemeClr val="accent1">
                    <a:lumMod val="75000"/>
                  </a:schemeClr>
                </a:solidFill>
                <a:latin typeface="BIZ UDPゴシック" panose="020B0400000000000000" pitchFamily="50" charset="-128"/>
                <a:ea typeface="BIZ UDPゴシック" panose="020B0400000000000000" pitchFamily="50" charset="-128"/>
              </a:rPr>
              <a:t>URL</a:t>
            </a:r>
            <a:r>
              <a:rPr lang="ja-JP" altLang="en-US" sz="800" dirty="0" smtClean="0">
                <a:solidFill>
                  <a:schemeClr val="accent1">
                    <a:lumMod val="75000"/>
                  </a:schemeClr>
                </a:solidFill>
                <a:latin typeface="BIZ UDPゴシック" panose="020B0400000000000000" pitchFamily="50" charset="-128"/>
                <a:ea typeface="BIZ UDPゴシック" panose="020B0400000000000000" pitchFamily="50" charset="-128"/>
              </a:rPr>
              <a:t>：</a:t>
            </a:r>
            <a:r>
              <a:rPr lang="en-US" altLang="ja-JP" sz="800" u="sng" dirty="0">
                <a:latin typeface="BIZ UDPゴシック" panose="020B0400000000000000" pitchFamily="50" charset="-128"/>
                <a:ea typeface="BIZ UDPゴシック" panose="020B0400000000000000" pitchFamily="50" charset="-128"/>
                <a:hlinkClick r:id="rId4"/>
              </a:rPr>
              <a:t> https://www.city.kawachinagano.lg.jp/static/reiki/reiki_honbun/l700RG00001647.htm</a:t>
            </a:r>
            <a:r>
              <a:rPr lang="en-US" altLang="ja-JP" sz="800" dirty="0">
                <a:latin typeface="BIZ UDPゴシック" panose="020B0400000000000000" pitchFamily="50" charset="-128"/>
                <a:ea typeface="BIZ UDPゴシック" panose="020B0400000000000000" pitchFamily="50" charset="-128"/>
                <a:hlinkClick r:id="rId4"/>
              </a:rPr>
              <a:t>l</a:t>
            </a:r>
            <a:endParaRPr lang="ja-JP" altLang="en-US" sz="800"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34" name="正方形/長方形 33"/>
          <p:cNvSpPr/>
          <p:nvPr/>
        </p:nvSpPr>
        <p:spPr>
          <a:xfrm>
            <a:off x="7115934" y="2249627"/>
            <a:ext cx="2821606" cy="230832"/>
          </a:xfrm>
          <a:prstGeom prst="rect">
            <a:avLst/>
          </a:prstGeom>
        </p:spPr>
        <p:txBody>
          <a:bodyPr wrap="none">
            <a:spAutoFit/>
          </a:bodyPr>
          <a:lstStyle/>
          <a:p>
            <a:r>
              <a:rPr lang="ja-JP" altLang="en-US" sz="900" dirty="0" smtClean="0">
                <a:latin typeface="BIZ UDPゴシック" panose="020B0400000000000000" pitchFamily="50" charset="-128"/>
                <a:ea typeface="BIZ UDPゴシック" panose="020B0400000000000000" pitchFamily="50" charset="-128"/>
              </a:rPr>
              <a:t>出典：</a:t>
            </a:r>
            <a:r>
              <a:rPr lang="ja-JP" altLang="en-US" sz="900" dirty="0">
                <a:latin typeface="BIZ UDPゴシック" panose="020B0400000000000000" pitchFamily="50" charset="-128"/>
                <a:ea typeface="BIZ UDPゴシック" panose="020B0400000000000000" pitchFamily="50" charset="-128"/>
              </a:rPr>
              <a:t>河内長野市</a:t>
            </a:r>
            <a:r>
              <a:rPr lang="en-US" altLang="ja-JP" sz="900" dirty="0" smtClean="0">
                <a:latin typeface="BIZ UDPゴシック" panose="020B0400000000000000" pitchFamily="50" charset="-128"/>
                <a:ea typeface="BIZ UDPゴシック" panose="020B0400000000000000" pitchFamily="50" charset="-128"/>
              </a:rPr>
              <a:t>HP</a:t>
            </a:r>
            <a:r>
              <a:rPr lang="ja-JP" altLang="en-US" sz="900" dirty="0">
                <a:latin typeface="BIZ UDPゴシック" panose="020B0400000000000000" pitchFamily="50" charset="-128"/>
                <a:ea typeface="BIZ UDPゴシック" panose="020B0400000000000000" pitchFamily="50" charset="-128"/>
              </a:rPr>
              <a:t>をもとに府市町村局にて作成　 </a:t>
            </a:r>
            <a:endParaRPr lang="ja-JP" altLang="en-US" sz="900" dirty="0"/>
          </a:p>
        </p:txBody>
      </p:sp>
      <p:sp>
        <p:nvSpPr>
          <p:cNvPr id="35" name="正方形/長方形 34"/>
          <p:cNvSpPr/>
          <p:nvPr/>
        </p:nvSpPr>
        <p:spPr>
          <a:xfrm>
            <a:off x="-1324764" y="6262829"/>
            <a:ext cx="8102600" cy="215444"/>
          </a:xfrm>
          <a:prstGeom prst="rect">
            <a:avLst/>
          </a:prstGeom>
        </p:spPr>
        <p:txBody>
          <a:bodyPr wrap="square">
            <a:spAutoFit/>
          </a:bodyPr>
          <a:lstStyle/>
          <a:p>
            <a:pPr algn="r"/>
            <a:r>
              <a:rPr lang="ja-JP" altLang="en-US" sz="800" dirty="0">
                <a:latin typeface="BIZ UDPゴシック" panose="020B0400000000000000" pitchFamily="50" charset="-128"/>
                <a:ea typeface="BIZ UDPゴシック" panose="020B0400000000000000" pitchFamily="50" charset="-128"/>
              </a:rPr>
              <a:t>　</a:t>
            </a:r>
            <a:r>
              <a:rPr lang="ja-JP" altLang="en-US" sz="800" dirty="0" smtClean="0">
                <a:solidFill>
                  <a:schemeClr val="accent1">
                    <a:lumMod val="75000"/>
                  </a:schemeClr>
                </a:solidFill>
                <a:latin typeface="BIZ UDPゴシック" panose="020B0400000000000000" pitchFamily="50" charset="-128"/>
                <a:ea typeface="BIZ UDPゴシック" panose="020B0400000000000000" pitchFamily="50" charset="-128"/>
              </a:rPr>
              <a:t>参考</a:t>
            </a:r>
            <a:r>
              <a:rPr lang="en-US" altLang="ja-JP" sz="800" dirty="0" smtClean="0">
                <a:solidFill>
                  <a:schemeClr val="accent1">
                    <a:lumMod val="75000"/>
                  </a:schemeClr>
                </a:solidFill>
                <a:latin typeface="BIZ UDPゴシック" panose="020B0400000000000000" pitchFamily="50" charset="-128"/>
                <a:ea typeface="BIZ UDPゴシック" panose="020B0400000000000000" pitchFamily="50" charset="-128"/>
              </a:rPr>
              <a:t>URL</a:t>
            </a:r>
            <a:r>
              <a:rPr lang="ja-JP" altLang="en-US" sz="800" dirty="0" smtClean="0">
                <a:solidFill>
                  <a:schemeClr val="accent1">
                    <a:lumMod val="75000"/>
                  </a:schemeClr>
                </a:solidFill>
                <a:latin typeface="BIZ UDPゴシック" panose="020B0400000000000000" pitchFamily="50" charset="-128"/>
                <a:ea typeface="BIZ UDPゴシック" panose="020B0400000000000000" pitchFamily="50" charset="-128"/>
              </a:rPr>
              <a:t>：</a:t>
            </a:r>
            <a:r>
              <a:rPr lang="en-US" altLang="ja-JP" sz="800" u="sng" dirty="0">
                <a:latin typeface="BIZ UDPゴシック" panose="020B0400000000000000" pitchFamily="50" charset="-128"/>
                <a:ea typeface="BIZ UDPゴシック" panose="020B0400000000000000" pitchFamily="50" charset="-128"/>
                <a:hlinkClick r:id="rId4"/>
              </a:rPr>
              <a:t> </a:t>
            </a:r>
            <a:r>
              <a:rPr kumimoji="1" lang="en-US" altLang="ja-JP" sz="800" dirty="0">
                <a:solidFill>
                  <a:prstClr val="black"/>
                </a:solidFill>
                <a:latin typeface="BIZ UDPゴシック" panose="020B0400000000000000" pitchFamily="50" charset="-128"/>
                <a:ea typeface="BIZ UDPゴシック" panose="020B0400000000000000" pitchFamily="50" charset="-128"/>
                <a:hlinkClick r:id="rId5"/>
              </a:rPr>
              <a:t>https://www.city.kunisaki.oita.jp/soshiki/kaikei/koukinkanri.html</a:t>
            </a:r>
            <a:endParaRPr lang="ja-JP" altLang="en-US" sz="800"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36" name="正方形/長方形 35"/>
          <p:cNvSpPr/>
          <p:nvPr/>
        </p:nvSpPr>
        <p:spPr>
          <a:xfrm>
            <a:off x="7409505" y="6288308"/>
            <a:ext cx="2590774" cy="230832"/>
          </a:xfrm>
          <a:prstGeom prst="rect">
            <a:avLst/>
          </a:prstGeom>
        </p:spPr>
        <p:txBody>
          <a:bodyPr wrap="none">
            <a:spAutoFit/>
          </a:bodyPr>
          <a:lstStyle/>
          <a:p>
            <a:r>
              <a:rPr lang="ja-JP" altLang="en-US" sz="900" dirty="0" smtClean="0">
                <a:latin typeface="BIZ UDPゴシック" panose="020B0400000000000000" pitchFamily="50" charset="-128"/>
                <a:ea typeface="BIZ UDPゴシック" panose="020B0400000000000000" pitchFamily="50" charset="-128"/>
              </a:rPr>
              <a:t>出典：</a:t>
            </a:r>
            <a:r>
              <a:rPr kumimoji="1" lang="ja-JP" altLang="en-US" sz="900" dirty="0">
                <a:solidFill>
                  <a:prstClr val="black"/>
                </a:solidFill>
                <a:latin typeface="BIZ UDPゴシック" panose="020B0400000000000000" pitchFamily="50" charset="-128"/>
                <a:ea typeface="BIZ UDPゴシック" panose="020B0400000000000000" pitchFamily="50" charset="-128"/>
              </a:rPr>
              <a:t>国東市</a:t>
            </a:r>
            <a:r>
              <a:rPr kumimoji="1" lang="en-US" altLang="ja-JP" sz="900" dirty="0">
                <a:solidFill>
                  <a:prstClr val="black"/>
                </a:solidFill>
                <a:latin typeface="BIZ UDPゴシック" panose="020B0400000000000000" pitchFamily="50" charset="-128"/>
                <a:ea typeface="BIZ UDPゴシック" panose="020B0400000000000000" pitchFamily="50" charset="-128"/>
              </a:rPr>
              <a:t>HP</a:t>
            </a:r>
            <a:r>
              <a:rPr lang="ja-JP" altLang="en-US" sz="900" dirty="0" smtClean="0">
                <a:latin typeface="BIZ UDPゴシック" panose="020B0400000000000000" pitchFamily="50" charset="-128"/>
                <a:ea typeface="BIZ UDPゴシック" panose="020B0400000000000000" pitchFamily="50" charset="-128"/>
              </a:rPr>
              <a:t>を</a:t>
            </a:r>
            <a:r>
              <a:rPr lang="ja-JP" altLang="en-US" sz="900" dirty="0">
                <a:latin typeface="BIZ UDPゴシック" panose="020B0400000000000000" pitchFamily="50" charset="-128"/>
                <a:ea typeface="BIZ UDPゴシック" panose="020B0400000000000000" pitchFamily="50" charset="-128"/>
              </a:rPr>
              <a:t>もとに府市町村局にて作成　 </a:t>
            </a:r>
            <a:endParaRPr lang="ja-JP" altLang="en-US" sz="900" dirty="0"/>
          </a:p>
        </p:txBody>
      </p:sp>
    </p:spTree>
    <p:extLst>
      <p:ext uri="{BB962C8B-B14F-4D97-AF65-F5344CB8AC3E}">
        <p14:creationId xmlns:p14="http://schemas.microsoft.com/office/powerpoint/2010/main" val="3806937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94932" y="584769"/>
            <a:ext cx="5101076"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■具体的な対応方策③　</a:t>
            </a:r>
            <a:r>
              <a:rPr lang="ja-JP" altLang="en-US" sz="2000" b="1" dirty="0">
                <a:ea typeface="BIZ UDPゴシック" panose="020B0400000000000000" pitchFamily="50" charset="-128"/>
                <a:cs typeface="Times New Roman" panose="02020603050405020304" pitchFamily="18" charset="0"/>
              </a:rPr>
              <a:t>公有地の貸付・</a:t>
            </a:r>
            <a:r>
              <a:rPr lang="ja-JP" altLang="en-US" sz="2000" b="1" dirty="0" smtClean="0">
                <a:ea typeface="BIZ UDPゴシック" panose="020B0400000000000000" pitchFamily="50" charset="-128"/>
                <a:cs typeface="Times New Roman" panose="02020603050405020304" pitchFamily="18" charset="0"/>
              </a:rPr>
              <a:t>売却</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4"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30</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0" y="0"/>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19406" y="-24407"/>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grpSp>
        <p:nvGrpSpPr>
          <p:cNvPr id="15" name="グループ化 14"/>
          <p:cNvGrpSpPr/>
          <p:nvPr/>
        </p:nvGrpSpPr>
        <p:grpSpPr>
          <a:xfrm>
            <a:off x="-3" y="1365147"/>
            <a:ext cx="9906005" cy="1399305"/>
            <a:chOff x="-3" y="986118"/>
            <a:chExt cx="12192006" cy="2029916"/>
          </a:xfrm>
        </p:grpSpPr>
        <p:sp>
          <p:nvSpPr>
            <p:cNvPr id="16" name="正方形/長方形 15"/>
            <p:cNvSpPr/>
            <p:nvPr/>
          </p:nvSpPr>
          <p:spPr>
            <a:xfrm>
              <a:off x="-1" y="986118"/>
              <a:ext cx="12192000" cy="2029916"/>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3" y="986118"/>
              <a:ext cx="8194928" cy="551649"/>
            </a:xfrm>
            <a:prstGeom prst="rect">
              <a:avLst/>
            </a:prstGeom>
            <a:solidFill>
              <a:schemeClr val="accent6">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dirty="0" smtClean="0">
                  <a:solidFill>
                    <a:srgbClr val="FFFF00"/>
                  </a:solidFill>
                  <a:latin typeface="BIZ UDPゴシック" panose="020B0400000000000000" pitchFamily="50" charset="-128"/>
                  <a:ea typeface="BIZ UDPゴシック" panose="020B0400000000000000" pitchFamily="50" charset="-128"/>
                </a:rPr>
                <a:t>　事例１</a:t>
              </a:r>
              <a:r>
                <a:rPr kumimoji="1" lang="ja-JP" altLang="en-US" dirty="0" smtClean="0">
                  <a:latin typeface="BIZ UDPゴシック" panose="020B0400000000000000" pitchFamily="50" charset="-128"/>
                  <a:ea typeface="BIZ UDPゴシック" panose="020B0400000000000000" pitchFamily="50" charset="-128"/>
                </a:rPr>
                <a:t>：サウンディング型市場調査の活用（大阪府ほか）</a:t>
              </a:r>
              <a:endParaRPr kumimoji="1" lang="ja-JP" altLang="en-US" dirty="0">
                <a:solidFill>
                  <a:srgbClr val="FF0000"/>
                </a:solidFill>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1" y="1553603"/>
              <a:ext cx="12192004" cy="146243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chemeClr val="tx1"/>
                  </a:solidFill>
                  <a:latin typeface="BIZ UDPゴシック" panose="020B0400000000000000" pitchFamily="50" charset="-128"/>
                  <a:ea typeface="BIZ UDPゴシック" panose="020B0400000000000000" pitchFamily="50" charset="-128"/>
                </a:rPr>
                <a:t>■大阪府では、指定管理者フェアとして、関係部局の担当者を一堂に集め、管理施設ごとにブース　</a:t>
              </a:r>
              <a:endParaRPr lang="en-US" altLang="ja-JP" dirty="0" smtClean="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　</a:t>
              </a:r>
              <a:r>
                <a:rPr lang="ja-JP" altLang="en-US" dirty="0" smtClean="0">
                  <a:solidFill>
                    <a:schemeClr val="tx1"/>
                  </a:solidFill>
                  <a:latin typeface="BIZ UDPゴシック" panose="020B0400000000000000" pitchFamily="50" charset="-128"/>
                  <a:ea typeface="BIZ UDPゴシック" panose="020B0400000000000000" pitchFamily="50" charset="-128"/>
                </a:rPr>
                <a:t> を設置し民間企業との対話を実施。</a:t>
              </a:r>
              <a:endParaRPr lang="en-US" altLang="ja-JP" dirty="0" smtClean="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　</a:t>
              </a:r>
              <a:r>
                <a:rPr lang="ja-JP" altLang="en-US" dirty="0" smtClean="0">
                  <a:solidFill>
                    <a:schemeClr val="tx1"/>
                  </a:solidFill>
                  <a:latin typeface="BIZ UDPゴシック" panose="020B0400000000000000" pitchFamily="50" charset="-128"/>
                  <a:ea typeface="BIZ UDPゴシック" panose="020B0400000000000000" pitchFamily="50" charset="-128"/>
                </a:rPr>
                <a:t> 検討対象となる施設を増やすことで参加企業の増につながる。</a:t>
              </a:r>
              <a:endParaRPr lang="en-US" altLang="ja-JP" dirty="0" smtClean="0">
                <a:solidFill>
                  <a:schemeClr val="tx1"/>
                </a:solidFill>
                <a:latin typeface="BIZ UDPゴシック" panose="020B0400000000000000" pitchFamily="50" charset="-128"/>
                <a:ea typeface="BIZ UDPゴシック" panose="020B0400000000000000" pitchFamily="50" charset="-128"/>
              </a:endParaRPr>
            </a:p>
          </p:txBody>
        </p:sp>
      </p:grpSp>
      <p:grpSp>
        <p:nvGrpSpPr>
          <p:cNvPr id="26" name="グループ化 25"/>
          <p:cNvGrpSpPr/>
          <p:nvPr/>
        </p:nvGrpSpPr>
        <p:grpSpPr>
          <a:xfrm>
            <a:off x="0" y="3064501"/>
            <a:ext cx="9906002" cy="1932502"/>
            <a:chOff x="-2" y="986118"/>
            <a:chExt cx="12192003" cy="1673954"/>
          </a:xfrm>
        </p:grpSpPr>
        <p:sp>
          <p:nvSpPr>
            <p:cNvPr id="27" name="正方形/長方形 26"/>
            <p:cNvSpPr/>
            <p:nvPr/>
          </p:nvSpPr>
          <p:spPr>
            <a:xfrm>
              <a:off x="0" y="986119"/>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8" name="正方形/長方形 27"/>
            <p:cNvSpPr/>
            <p:nvPr/>
          </p:nvSpPr>
          <p:spPr>
            <a:xfrm>
              <a:off x="-2" y="986118"/>
              <a:ext cx="10316311" cy="500368"/>
            </a:xfrm>
            <a:prstGeom prst="rect">
              <a:avLst/>
            </a:prstGeom>
            <a:solidFill>
              <a:schemeClr val="accent6">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dirty="0" smtClean="0">
                  <a:solidFill>
                    <a:srgbClr val="FFFF00"/>
                  </a:solidFill>
                  <a:latin typeface="BIZ UDPゴシック" panose="020B0400000000000000" pitchFamily="50" charset="-128"/>
                  <a:ea typeface="BIZ UDPゴシック" panose="020B0400000000000000" pitchFamily="50" charset="-128"/>
                </a:rPr>
                <a:t>　事例２</a:t>
              </a:r>
              <a:r>
                <a:rPr kumimoji="1" lang="ja-JP" altLang="en-US" dirty="0" smtClean="0">
                  <a:latin typeface="BIZ UDPゴシック" panose="020B0400000000000000" pitchFamily="50" charset="-128"/>
                  <a:ea typeface="BIZ UDPゴシック" panose="020B0400000000000000" pitchFamily="50" charset="-128"/>
                </a:rPr>
                <a:t>：</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公共</a:t>
              </a:r>
              <a:r>
                <a:rPr lang="en-US" altLang="ja-JP" dirty="0" smtClean="0">
                  <a:latin typeface="Meiryo UI" panose="020B0604030504040204" pitchFamily="50" charset="-128"/>
                  <a:ea typeface="Meiryo UI" panose="020B0604030504040204" pitchFamily="50" charset="-128"/>
                </a:rPr>
                <a:t>R</a:t>
              </a:r>
              <a:r>
                <a:rPr lang="ja-JP" altLang="en-US" dirty="0" smtClean="0">
                  <a:latin typeface="Meiryo UI" panose="020B0604030504040204" pitchFamily="50" charset="-128"/>
                  <a:ea typeface="Meiryo UI" panose="020B0604030504040204" pitchFamily="50" charset="-128"/>
                </a:rPr>
                <a:t>不動産</a:t>
              </a:r>
              <a:r>
                <a:rPr lang="ja-JP" altLang="en-US" dirty="0">
                  <a:latin typeface="Meiryo UI" panose="020B0604030504040204" pitchFamily="50" charset="-128"/>
                  <a:ea typeface="Meiryo UI" panose="020B0604030504040204" pitchFamily="50" charset="-128"/>
                </a:rPr>
                <a:t>（マッチングサイト）」の</a:t>
              </a:r>
              <a:r>
                <a:rPr lang="ja-JP" altLang="en-US" dirty="0" smtClean="0">
                  <a:latin typeface="Meiryo UI" panose="020B0604030504040204" pitchFamily="50" charset="-128"/>
                  <a:ea typeface="Meiryo UI" panose="020B0604030504040204" pitchFamily="50" charset="-128"/>
                </a:rPr>
                <a:t>活用</a:t>
              </a:r>
              <a:r>
                <a:rPr kumimoji="1" lang="ja-JP" altLang="en-US" dirty="0" smtClean="0">
                  <a:latin typeface="BIZ UDPゴシック" panose="020B0400000000000000" pitchFamily="50" charset="-128"/>
                  <a:ea typeface="BIZ UDPゴシック" panose="020B0400000000000000" pitchFamily="50" charset="-128"/>
                </a:rPr>
                <a:t>（群馬県）　　</a:t>
              </a:r>
              <a:endParaRPr kumimoji="1" lang="ja-JP" altLang="en-US" dirty="0">
                <a:solidFill>
                  <a:srgbClr val="FF0000"/>
                </a:solidFill>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0" y="1482656"/>
              <a:ext cx="12192001" cy="117741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dirty="0" smtClean="0">
                  <a:solidFill>
                    <a:schemeClr val="tx1"/>
                  </a:solidFill>
                  <a:latin typeface="BIZ UDPゴシック" panose="020B0400000000000000" pitchFamily="50" charset="-128"/>
                  <a:ea typeface="BIZ UDPゴシック" panose="020B0400000000000000" pitchFamily="50" charset="-128"/>
                </a:rPr>
                <a:t>■</a:t>
              </a:r>
              <a:r>
                <a:rPr lang="ja-JP" altLang="en-US" dirty="0" smtClean="0">
                  <a:solidFill>
                    <a:schemeClr val="tx1"/>
                  </a:solidFill>
                  <a:latin typeface="BIZ UDPゴシック" panose="020B0400000000000000" pitchFamily="50" charset="-128"/>
                  <a:ea typeface="BIZ UDPゴシック" panose="020B0400000000000000" pitchFamily="50" charset="-128"/>
                </a:rPr>
                <a:t>群馬県内で公共不動産活用を進めていくための取り組みとして、遊休化した県有施設を活用</a:t>
              </a:r>
              <a:endParaRPr lang="en-US" altLang="ja-JP" dirty="0" smtClean="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　</a:t>
              </a:r>
              <a:r>
                <a:rPr lang="ja-JP" altLang="en-US" dirty="0" smtClean="0">
                  <a:solidFill>
                    <a:schemeClr val="tx1"/>
                  </a:solidFill>
                  <a:latin typeface="BIZ UDPゴシック" panose="020B0400000000000000" pitchFamily="50" charset="-128"/>
                  <a:ea typeface="BIZ UDPゴシック" panose="020B0400000000000000" pitchFamily="50" charset="-128"/>
                </a:rPr>
                <a:t> する「ぐんまトライアルサウンディング」を開始。活用可能な物件の整理や、活用を考えたい民間</a:t>
              </a:r>
              <a:endParaRPr lang="en-US" altLang="ja-JP" dirty="0" smtClean="0">
                <a:solidFill>
                  <a:schemeClr val="tx1"/>
                </a:solidFill>
                <a:latin typeface="BIZ UDPゴシック" panose="020B0400000000000000" pitchFamily="50" charset="-128"/>
                <a:ea typeface="BIZ UDPゴシック" panose="020B0400000000000000" pitchFamily="50" charset="-128"/>
              </a:endParaRPr>
            </a:p>
            <a:p>
              <a:r>
                <a:rPr lang="ja-JP" altLang="en-US" dirty="0" smtClean="0">
                  <a:solidFill>
                    <a:schemeClr val="tx1"/>
                  </a:solidFill>
                  <a:latin typeface="BIZ UDPゴシック" panose="020B0400000000000000" pitchFamily="50" charset="-128"/>
                  <a:ea typeface="BIZ UDPゴシック" panose="020B0400000000000000" pitchFamily="50" charset="-128"/>
                </a:rPr>
                <a:t>　 事業者と県側のコーディネート等についてもサポートしている。</a:t>
              </a:r>
            </a:p>
            <a:p>
              <a:pPr algn="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algn="r"/>
              <a:r>
                <a:rPr lang="ja-JP" altLang="en-US" sz="1200" dirty="0" smtClean="0">
                  <a:solidFill>
                    <a:schemeClr val="tx1"/>
                  </a:solidFill>
                  <a:latin typeface="BIZ UDPゴシック" panose="020B0400000000000000" pitchFamily="50" charset="-128"/>
                  <a:ea typeface="BIZ UDPゴシック" panose="020B0400000000000000" pitchFamily="50" charset="-128"/>
                </a:rPr>
                <a:t>出典：公共</a:t>
              </a:r>
              <a:r>
                <a:rPr lang="en-US" altLang="ja-JP" sz="1200" dirty="0" smtClean="0">
                  <a:solidFill>
                    <a:schemeClr val="tx1"/>
                  </a:solidFill>
                  <a:latin typeface="BIZ UDPゴシック" panose="020B0400000000000000" pitchFamily="50" charset="-128"/>
                  <a:ea typeface="BIZ UDPゴシック" panose="020B0400000000000000" pitchFamily="50" charset="-128"/>
                </a:rPr>
                <a:t>R</a:t>
              </a:r>
              <a:r>
                <a:rPr lang="ja-JP" altLang="en-US" sz="1200" dirty="0" smtClean="0">
                  <a:solidFill>
                    <a:schemeClr val="tx1"/>
                  </a:solidFill>
                  <a:latin typeface="BIZ UDPゴシック" panose="020B0400000000000000" pitchFamily="50" charset="-128"/>
                  <a:ea typeface="BIZ UDPゴシック" panose="020B0400000000000000" pitchFamily="50" charset="-128"/>
                </a:rPr>
                <a:t>不動産</a:t>
              </a:r>
              <a:r>
                <a:rPr lang="en-US" altLang="ja-JP" sz="1200" dirty="0" smtClean="0">
                  <a:solidFill>
                    <a:schemeClr val="tx1"/>
                  </a:solidFill>
                  <a:latin typeface="BIZ UDPゴシック" panose="020B0400000000000000" pitchFamily="50" charset="-128"/>
                  <a:ea typeface="BIZ UDPゴシック" panose="020B0400000000000000" pitchFamily="50" charset="-128"/>
                </a:rPr>
                <a:t>HP</a:t>
              </a:r>
              <a:r>
                <a:rPr lang="ja-JP" altLang="en-US" sz="1200" dirty="0" smtClean="0">
                  <a:solidFill>
                    <a:schemeClr val="tx1"/>
                  </a:solidFill>
                  <a:latin typeface="BIZ UDPゴシック" panose="020B0400000000000000" pitchFamily="50" charset="-128"/>
                  <a:ea typeface="BIZ UDPゴシック" panose="020B0400000000000000" pitchFamily="50" charset="-128"/>
                </a:rPr>
                <a:t>をもとに府市町村局にて作成</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p:txBody>
        </p:sp>
      </p:grpSp>
      <p:sp>
        <p:nvSpPr>
          <p:cNvPr id="21" name="正方形/長方形 20"/>
          <p:cNvSpPr/>
          <p:nvPr/>
        </p:nvSpPr>
        <p:spPr>
          <a:xfrm>
            <a:off x="-601390" y="4665649"/>
            <a:ext cx="4712539" cy="276999"/>
          </a:xfrm>
          <a:prstGeom prst="rect">
            <a:avLst/>
          </a:prstGeom>
        </p:spPr>
        <p:txBody>
          <a:bodyPr wrap="square">
            <a:spAutoFit/>
          </a:bodyPr>
          <a:lstStyle/>
          <a:p>
            <a:pPr algn="r"/>
            <a:r>
              <a:rPr lang="ja-JP" altLang="en-US" sz="1200" dirty="0">
                <a:latin typeface="BIZ UDPゴシック" panose="020B0400000000000000" pitchFamily="50" charset="-128"/>
                <a:ea typeface="BIZ UDPゴシック" panose="020B0400000000000000" pitchFamily="50" charset="-128"/>
              </a:rPr>
              <a:t>　</a:t>
            </a:r>
            <a:r>
              <a:rPr lang="ja-JP" altLang="en-US" sz="1200" dirty="0" smtClean="0">
                <a:solidFill>
                  <a:schemeClr val="accent1">
                    <a:lumMod val="75000"/>
                  </a:schemeClr>
                </a:solidFill>
                <a:latin typeface="BIZ UDPゴシック" panose="020B0400000000000000" pitchFamily="50" charset="-128"/>
                <a:ea typeface="BIZ UDPゴシック" panose="020B0400000000000000" pitchFamily="50" charset="-128"/>
              </a:rPr>
              <a:t>参考</a:t>
            </a:r>
            <a:r>
              <a:rPr lang="en-US" altLang="ja-JP" sz="1200" dirty="0" smtClean="0">
                <a:solidFill>
                  <a:schemeClr val="accent1">
                    <a:lumMod val="75000"/>
                  </a:schemeClr>
                </a:solidFill>
                <a:latin typeface="BIZ UDPゴシック" panose="020B0400000000000000" pitchFamily="50" charset="-128"/>
                <a:ea typeface="BIZ UDPゴシック" panose="020B0400000000000000" pitchFamily="50" charset="-128"/>
              </a:rPr>
              <a:t>URL</a:t>
            </a:r>
            <a:r>
              <a:rPr lang="ja-JP" altLang="en-US" sz="1200" dirty="0" smtClean="0">
                <a:solidFill>
                  <a:schemeClr val="accent1">
                    <a:lumMod val="75000"/>
                  </a:schemeClr>
                </a:solidFill>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 </a:t>
            </a:r>
            <a:r>
              <a:rPr lang="en-US" altLang="ja-JP" sz="1200" dirty="0" smtClean="0">
                <a:latin typeface="BIZ UDPゴシック" panose="020B0400000000000000" pitchFamily="50" charset="-128"/>
                <a:ea typeface="BIZ UDPゴシック" panose="020B0400000000000000" pitchFamily="50" charset="-128"/>
                <a:hlinkClick r:id="rId2"/>
              </a:rPr>
              <a:t>https</a:t>
            </a:r>
            <a:r>
              <a:rPr lang="en-US" altLang="ja-JP" sz="1200" dirty="0">
                <a:latin typeface="BIZ UDPゴシック" panose="020B0400000000000000" pitchFamily="50" charset="-128"/>
                <a:ea typeface="BIZ UDPゴシック" panose="020B0400000000000000" pitchFamily="50" charset="-128"/>
                <a:hlinkClick r:id="rId2"/>
              </a:rPr>
              <a:t>://www.realpublicestate.jp/</a:t>
            </a:r>
            <a:endParaRPr lang="ja-JP" altLang="en-US" sz="1200"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4761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82232" y="559369"/>
            <a:ext cx="5016117" cy="400110"/>
          </a:xfrm>
          <a:prstGeom prst="rect">
            <a:avLst/>
          </a:prstGeom>
          <a:noFill/>
        </p:spPr>
        <p:txBody>
          <a:bodyPr wrap="non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方策③</a:t>
            </a:r>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000" b="1" dirty="0">
                <a:ea typeface="BIZ UDPゴシック" panose="020B0400000000000000" pitchFamily="50" charset="-128"/>
                <a:cs typeface="Times New Roman" panose="02020603050405020304" pitchFamily="18" charset="0"/>
              </a:rPr>
              <a:t>公有地の貸付・売却</a:t>
            </a:r>
            <a:r>
              <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9" name="グループ化 8"/>
          <p:cNvGrpSpPr/>
          <p:nvPr/>
        </p:nvGrpSpPr>
        <p:grpSpPr>
          <a:xfrm>
            <a:off x="-3" y="970136"/>
            <a:ext cx="9906000" cy="2801643"/>
            <a:chOff x="-3" y="986118"/>
            <a:chExt cx="12192001" cy="3370038"/>
          </a:xfrm>
        </p:grpSpPr>
        <p:sp>
          <p:nvSpPr>
            <p:cNvPr id="10" name="正方形/長方形 9"/>
            <p:cNvSpPr/>
            <p:nvPr/>
          </p:nvSpPr>
          <p:spPr>
            <a:xfrm>
              <a:off x="-3" y="1501810"/>
              <a:ext cx="12192001" cy="2854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smtClean="0">
                  <a:solidFill>
                    <a:schemeClr val="tx1"/>
                  </a:solidFill>
                  <a:latin typeface="BIZ UDPゴシック" panose="020B0400000000000000" pitchFamily="50" charset="-128"/>
                  <a:ea typeface="BIZ UDPゴシック" panose="020B0400000000000000" pitchFamily="50" charset="-128"/>
                </a:rPr>
                <a:t>◆民間事業者との意見交換等を通し、事業に対して様々なアイデア</a:t>
              </a:r>
              <a:r>
                <a:rPr kumimoji="1" lang="ja-JP" altLang="en-US" smtClean="0">
                  <a:solidFill>
                    <a:schemeClr val="tx1"/>
                  </a:solidFill>
                  <a:latin typeface="BIZ UDPゴシック" panose="020B0400000000000000" pitchFamily="50" charset="-128"/>
                  <a:ea typeface="BIZ UDPゴシック" panose="020B0400000000000000" pitchFamily="50" charset="-128"/>
                </a:rPr>
                <a:t>や意見を把握</a:t>
              </a:r>
              <a:r>
                <a:rPr kumimoji="1" lang="ja-JP" altLang="en-US" dirty="0" smtClean="0">
                  <a:solidFill>
                    <a:schemeClr val="tx1"/>
                  </a:solidFill>
                  <a:latin typeface="BIZ UDPゴシック" panose="020B0400000000000000" pitchFamily="50" charset="-128"/>
                  <a:ea typeface="BIZ UDPゴシック" panose="020B0400000000000000" pitchFamily="50" charset="-128"/>
                </a:rPr>
                <a:t>をする調査</a:t>
              </a:r>
              <a:endParaRPr kumimoji="1" lang="en-US" altLang="ja-JP" dirty="0" smtClean="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3" y="986118"/>
              <a:ext cx="4786983" cy="480355"/>
            </a:xfrm>
            <a:prstGeom prst="rect">
              <a:avLst/>
            </a:prstGeom>
            <a:solidFill>
              <a:schemeClr val="accent6">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dirty="0" smtClean="0">
                  <a:solidFill>
                    <a:srgbClr val="FFFF00"/>
                  </a:solidFill>
                  <a:latin typeface="BIZ UDPゴシック" panose="020B0400000000000000" pitchFamily="50" charset="-128"/>
                  <a:ea typeface="BIZ UDPゴシック" panose="020B0400000000000000" pitchFamily="50" charset="-128"/>
                </a:rPr>
                <a:t>　</a:t>
              </a:r>
              <a:r>
                <a:rPr kumimoji="1" lang="ja-JP" altLang="en-US" dirty="0" smtClean="0">
                  <a:latin typeface="BIZ UDPゴシック" panose="020B0400000000000000" pitchFamily="50" charset="-128"/>
                  <a:ea typeface="BIZ UDPゴシック" panose="020B0400000000000000" pitchFamily="50" charset="-128"/>
                </a:rPr>
                <a:t>サウンディング型市場調査</a:t>
              </a:r>
              <a:r>
                <a:rPr kumimoji="1" lang="ja-JP" altLang="en-US" dirty="0">
                  <a:latin typeface="BIZ UDPゴシック" panose="020B0400000000000000" pitchFamily="50" charset="-128"/>
                  <a:ea typeface="BIZ UDPゴシック" panose="020B0400000000000000" pitchFamily="50" charset="-128"/>
                </a:rPr>
                <a:t>とは</a:t>
              </a:r>
              <a:endParaRPr kumimoji="1" lang="ja-JP" altLang="en-US" dirty="0">
                <a:solidFill>
                  <a:srgbClr val="FF0000"/>
                </a:solidFill>
                <a:latin typeface="BIZ UDPゴシック" panose="020B0400000000000000" pitchFamily="50" charset="-128"/>
                <a:ea typeface="BIZ UDPゴシック" panose="020B0400000000000000" pitchFamily="50" charset="-128"/>
              </a:endParaRPr>
            </a:p>
          </p:txBody>
        </p:sp>
      </p:grpSp>
      <p:sp>
        <p:nvSpPr>
          <p:cNvPr id="3" name="ホームベース 2"/>
          <p:cNvSpPr/>
          <p:nvPr/>
        </p:nvSpPr>
        <p:spPr>
          <a:xfrm>
            <a:off x="42532" y="1813244"/>
            <a:ext cx="1841679" cy="605307"/>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事業発案</a:t>
            </a:r>
          </a:p>
        </p:txBody>
      </p:sp>
      <p:sp>
        <p:nvSpPr>
          <p:cNvPr id="20" name="ホームベース 19"/>
          <p:cNvSpPr/>
          <p:nvPr/>
        </p:nvSpPr>
        <p:spPr>
          <a:xfrm>
            <a:off x="1884211" y="1813244"/>
            <a:ext cx="1841679" cy="605307"/>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事業化検討</a:t>
            </a:r>
          </a:p>
        </p:txBody>
      </p:sp>
      <p:sp>
        <p:nvSpPr>
          <p:cNvPr id="21" name="ホームベース 20"/>
          <p:cNvSpPr/>
          <p:nvPr/>
        </p:nvSpPr>
        <p:spPr>
          <a:xfrm>
            <a:off x="3725890" y="1813244"/>
            <a:ext cx="1841679" cy="605307"/>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事業者選定</a:t>
            </a:r>
          </a:p>
        </p:txBody>
      </p:sp>
      <p:sp>
        <p:nvSpPr>
          <p:cNvPr id="22" name="ホームベース 21"/>
          <p:cNvSpPr/>
          <p:nvPr/>
        </p:nvSpPr>
        <p:spPr>
          <a:xfrm>
            <a:off x="5585135" y="1812472"/>
            <a:ext cx="1841679" cy="605307"/>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事業実施</a:t>
            </a:r>
          </a:p>
        </p:txBody>
      </p:sp>
      <p:sp>
        <p:nvSpPr>
          <p:cNvPr id="5" name="右大かっこ 4"/>
          <p:cNvSpPr/>
          <p:nvPr/>
        </p:nvSpPr>
        <p:spPr>
          <a:xfrm rot="5400000">
            <a:off x="1808981" y="1934298"/>
            <a:ext cx="244699" cy="1390918"/>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正方形/長方形 5"/>
          <p:cNvSpPr/>
          <p:nvPr/>
        </p:nvSpPr>
        <p:spPr>
          <a:xfrm>
            <a:off x="645590" y="2874853"/>
            <a:ext cx="2723879" cy="6828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民間事業者との対話</a:t>
            </a:r>
            <a:endParaRPr kumimoji="1" lang="en-US" altLang="ja-JP"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（サウンディング）</a:t>
            </a:r>
          </a:p>
        </p:txBody>
      </p:sp>
      <p:sp>
        <p:nvSpPr>
          <p:cNvPr id="7" name="テキスト ボックス 6"/>
          <p:cNvSpPr txBox="1"/>
          <p:nvPr/>
        </p:nvSpPr>
        <p:spPr>
          <a:xfrm>
            <a:off x="4319789" y="2520811"/>
            <a:ext cx="5403762" cy="1169551"/>
          </a:xfrm>
          <a:prstGeom prst="rect">
            <a:avLst/>
          </a:prstGeom>
          <a:noFill/>
        </p:spPr>
        <p:txBody>
          <a:bodyPr wrap="square" rtlCol="0">
            <a:spAutoFit/>
          </a:bodyPr>
          <a:lstStyle/>
          <a:p>
            <a:r>
              <a:rPr kumimoji="1" lang="ja-JP" altLang="en-US" sz="1400" dirty="0" smtClean="0"/>
              <a:t>・　市場性の有無や実現可能性の把握</a:t>
            </a:r>
            <a:endParaRPr kumimoji="1" lang="en-US" altLang="ja-JP" sz="1400" dirty="0" smtClean="0"/>
          </a:p>
          <a:p>
            <a:r>
              <a:rPr kumimoji="1" lang="ja-JP" altLang="en-US" sz="1400" dirty="0" smtClean="0"/>
              <a:t>・　アイデアの収集</a:t>
            </a:r>
            <a:endParaRPr kumimoji="1" lang="en-US" altLang="ja-JP" sz="1400" dirty="0" smtClean="0"/>
          </a:p>
          <a:p>
            <a:r>
              <a:rPr kumimoji="1" lang="ja-JP" altLang="en-US" sz="1400" dirty="0" smtClean="0"/>
              <a:t>・　行政だけでは気づきにくい課題の把握</a:t>
            </a:r>
            <a:endParaRPr kumimoji="1" lang="en-US" altLang="ja-JP" sz="1400" dirty="0" smtClean="0"/>
          </a:p>
          <a:p>
            <a:r>
              <a:rPr kumimoji="1" lang="ja-JP" altLang="en-US" sz="1400" dirty="0" smtClean="0"/>
              <a:t>・　民間事業者の参入意欲の把握</a:t>
            </a:r>
            <a:endParaRPr kumimoji="1" lang="en-US" altLang="ja-JP" sz="1400" dirty="0" smtClean="0"/>
          </a:p>
          <a:p>
            <a:r>
              <a:rPr kumimoji="1" lang="ja-JP" altLang="en-US" sz="1400" dirty="0" smtClean="0"/>
              <a:t>・　民間事業者が参入しやすい公募条件の把握</a:t>
            </a:r>
            <a:endParaRPr kumimoji="1" lang="ja-JP" altLang="en-US" sz="1400" dirty="0"/>
          </a:p>
        </p:txBody>
      </p:sp>
      <p:sp>
        <p:nvSpPr>
          <p:cNvPr id="25" name="正方形/長方形 24"/>
          <p:cNvSpPr/>
          <p:nvPr/>
        </p:nvSpPr>
        <p:spPr>
          <a:xfrm>
            <a:off x="-12140" y="3728237"/>
            <a:ext cx="4429594" cy="399600"/>
          </a:xfrm>
          <a:prstGeom prst="rect">
            <a:avLst/>
          </a:prstGeom>
          <a:solidFill>
            <a:schemeClr val="accent6">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dirty="0" smtClean="0">
                <a:solidFill>
                  <a:srgbClr val="FFFF00"/>
                </a:solidFill>
                <a:latin typeface="BIZ UDPゴシック" panose="020B0400000000000000" pitchFamily="50" charset="-128"/>
                <a:ea typeface="BIZ UDPゴシック" panose="020B0400000000000000" pitchFamily="50" charset="-128"/>
              </a:rPr>
              <a:t>　</a:t>
            </a:r>
            <a:r>
              <a:rPr kumimoji="1" lang="ja-JP" altLang="en-US" dirty="0" smtClean="0">
                <a:latin typeface="BIZ UDPゴシック" panose="020B0400000000000000" pitchFamily="50" charset="-128"/>
                <a:ea typeface="BIZ UDPゴシック" panose="020B0400000000000000" pitchFamily="50" charset="-128"/>
              </a:rPr>
              <a:t>サウンディング実施の流れとポイント</a:t>
            </a:r>
            <a:endParaRPr kumimoji="1" lang="ja-JP" altLang="en-US" dirty="0">
              <a:solidFill>
                <a:srgbClr val="FF0000"/>
              </a:solidFill>
              <a:latin typeface="BIZ UDPゴシック" panose="020B0400000000000000" pitchFamily="50" charset="-128"/>
              <a:ea typeface="BIZ UDPゴシック" panose="020B0400000000000000" pitchFamily="50" charset="-128"/>
            </a:endParaRPr>
          </a:p>
        </p:txBody>
      </p:sp>
      <p:grpSp>
        <p:nvGrpSpPr>
          <p:cNvPr id="42" name="グループ化 41"/>
          <p:cNvGrpSpPr/>
          <p:nvPr/>
        </p:nvGrpSpPr>
        <p:grpSpPr>
          <a:xfrm>
            <a:off x="17132" y="4187470"/>
            <a:ext cx="9598768" cy="753311"/>
            <a:chOff x="182232" y="4651924"/>
            <a:chExt cx="9598768" cy="753311"/>
          </a:xfrm>
        </p:grpSpPr>
        <p:sp>
          <p:nvSpPr>
            <p:cNvPr id="34" name="ホームベース 33"/>
            <p:cNvSpPr/>
            <p:nvPr/>
          </p:nvSpPr>
          <p:spPr>
            <a:xfrm>
              <a:off x="182232" y="4652696"/>
              <a:ext cx="1572978" cy="752539"/>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実施要領の</a:t>
              </a:r>
              <a:endParaRPr kumimoji="1" lang="en-US" altLang="ja-JP"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作成・公表</a:t>
              </a:r>
            </a:p>
          </p:txBody>
        </p:sp>
        <p:sp>
          <p:nvSpPr>
            <p:cNvPr id="35" name="ホームベース 34"/>
            <p:cNvSpPr/>
            <p:nvPr/>
          </p:nvSpPr>
          <p:spPr>
            <a:xfrm>
              <a:off x="1766689" y="4652696"/>
              <a:ext cx="1572978" cy="752539"/>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現地見</a:t>
              </a:r>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学会・</a:t>
              </a:r>
              <a:endParaRPr kumimoji="1" lang="en-US" altLang="ja-JP"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説明会等</a:t>
              </a:r>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の開催</a:t>
              </a:r>
            </a:p>
          </p:txBody>
        </p:sp>
        <p:sp>
          <p:nvSpPr>
            <p:cNvPr id="36" name="ホームベース 35"/>
            <p:cNvSpPr/>
            <p:nvPr/>
          </p:nvSpPr>
          <p:spPr>
            <a:xfrm>
              <a:off x="3364767" y="4652696"/>
              <a:ext cx="1572978" cy="752539"/>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対話の</a:t>
              </a:r>
              <a:endParaRPr kumimoji="1" lang="en-US" altLang="ja-JP"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申込・受付</a:t>
              </a:r>
            </a:p>
          </p:txBody>
        </p:sp>
        <p:sp>
          <p:nvSpPr>
            <p:cNvPr id="37" name="ホームベース 36"/>
            <p:cNvSpPr/>
            <p:nvPr/>
          </p:nvSpPr>
          <p:spPr>
            <a:xfrm>
              <a:off x="4976203" y="4651924"/>
              <a:ext cx="1572978" cy="752539"/>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提案書</a:t>
              </a:r>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等</a:t>
              </a:r>
              <a:endParaRPr kumimoji="1" lang="en-US" altLang="ja-JP"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200" b="1" dirty="0" err="1" smtClean="0">
                  <a:solidFill>
                    <a:schemeClr val="tx1">
                      <a:lumMod val="75000"/>
                      <a:lumOff val="25000"/>
                    </a:schemeClr>
                  </a:solidFill>
                  <a:latin typeface="BIZ UDPゴシック" panose="020B0400000000000000" pitchFamily="50" charset="-128"/>
                  <a:ea typeface="BIZ UDPゴシック" panose="020B0400000000000000" pitchFamily="50" charset="-128"/>
                </a:rPr>
                <a:t>の提</a:t>
              </a:r>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出</a:t>
              </a:r>
            </a:p>
          </p:txBody>
        </p:sp>
        <p:sp>
          <p:nvSpPr>
            <p:cNvPr id="38" name="ホームベース 37"/>
            <p:cNvSpPr/>
            <p:nvPr/>
          </p:nvSpPr>
          <p:spPr>
            <a:xfrm>
              <a:off x="6593472" y="4652696"/>
              <a:ext cx="1572978" cy="752539"/>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サウンディング</a:t>
              </a:r>
              <a:endParaRPr kumimoji="1" lang="en-US" altLang="ja-JP"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の実施</a:t>
              </a:r>
            </a:p>
          </p:txBody>
        </p:sp>
        <p:sp>
          <p:nvSpPr>
            <p:cNvPr id="39" name="ホームベース 38"/>
            <p:cNvSpPr/>
            <p:nvPr/>
          </p:nvSpPr>
          <p:spPr>
            <a:xfrm>
              <a:off x="8208022" y="4651924"/>
              <a:ext cx="1572978" cy="752539"/>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結果</a:t>
              </a:r>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の公表</a:t>
              </a:r>
            </a:p>
          </p:txBody>
        </p:sp>
      </p:grpSp>
      <p:sp>
        <p:nvSpPr>
          <p:cNvPr id="8" name="正方形/長方形 7"/>
          <p:cNvSpPr/>
          <p:nvPr/>
        </p:nvSpPr>
        <p:spPr>
          <a:xfrm>
            <a:off x="1614289" y="4999481"/>
            <a:ext cx="1564680" cy="57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・より実情に即した提案</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を求めるために有効</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・必要に応じて開催</a:t>
            </a:r>
          </a:p>
        </p:txBody>
      </p:sp>
      <p:sp>
        <p:nvSpPr>
          <p:cNvPr id="40" name="正方形/長方形 39"/>
          <p:cNvSpPr/>
          <p:nvPr/>
        </p:nvSpPr>
        <p:spPr>
          <a:xfrm>
            <a:off x="17311" y="5609468"/>
            <a:ext cx="3169956" cy="12223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・ホームページ等で公表し広く周知</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・解決すべき事項や民間事業者から意見を求めた</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050" b="1" dirty="0" err="1" smtClean="0">
                <a:solidFill>
                  <a:schemeClr val="tx1">
                    <a:lumMod val="75000"/>
                    <a:lumOff val="25000"/>
                  </a:schemeClr>
                </a:solidFill>
                <a:latin typeface="BIZ UDPゴシック" panose="020B0400000000000000" pitchFamily="50" charset="-128"/>
                <a:ea typeface="BIZ UDPゴシック" panose="020B0400000000000000" pitchFamily="50" charset="-128"/>
              </a:rPr>
              <a:t>い</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事項を明記</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・適切なインセンティブを個別に検討</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・十分な情報提供や事前相談への対応</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・庁内における情報共有・合意形成に留意</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・公平性・透明性に留意</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4" name="正方形/長方形 43"/>
          <p:cNvSpPr/>
          <p:nvPr/>
        </p:nvSpPr>
        <p:spPr>
          <a:xfrm>
            <a:off x="3218851" y="5002529"/>
            <a:ext cx="1564680" cy="18313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・エントリーシート</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 の受付</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・日程調整し、日時・</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 会場を連絡</a:t>
            </a:r>
          </a:p>
        </p:txBody>
      </p:sp>
      <p:sp>
        <p:nvSpPr>
          <p:cNvPr id="45" name="正方形/長方形 44"/>
          <p:cNvSpPr/>
          <p:nvPr/>
        </p:nvSpPr>
        <p:spPr>
          <a:xfrm>
            <a:off x="4814832" y="5004959"/>
            <a:ext cx="1564680" cy="18313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・必要に応じて提案書</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の提出を求める</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・民間事業者の負担軽</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減に留意</a:t>
            </a:r>
          </a:p>
        </p:txBody>
      </p:sp>
      <p:sp>
        <p:nvSpPr>
          <p:cNvPr id="46" name="正方形/長方形 45"/>
          <p:cNvSpPr/>
          <p:nvPr/>
        </p:nvSpPr>
        <p:spPr>
          <a:xfrm>
            <a:off x="6420613" y="5004646"/>
            <a:ext cx="1564680" cy="18313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・民間事業者からの提</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案</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内容</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や独自ノウハウ</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に関して、知的財産の</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観点から情報保護が必</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 要</a:t>
            </a:r>
          </a:p>
        </p:txBody>
      </p:sp>
      <p:sp>
        <p:nvSpPr>
          <p:cNvPr id="47" name="正方形/長方形 46"/>
          <p:cNvSpPr/>
          <p:nvPr/>
        </p:nvSpPr>
        <p:spPr>
          <a:xfrm>
            <a:off x="8031937" y="5012360"/>
            <a:ext cx="1503770" cy="18313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・対話結果の概要を作</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成し、ホームページで</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公表</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・参加事業者の事前確</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認が必要</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・その後の検討におい</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て、個別に追加質問も</a:t>
            </a:r>
            <a:endPar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有効</a:t>
            </a:r>
          </a:p>
        </p:txBody>
      </p:sp>
      <p:sp>
        <p:nvSpPr>
          <p:cNvPr id="48" name="正方形/長方形 47"/>
          <p:cNvSpPr/>
          <p:nvPr/>
        </p:nvSpPr>
        <p:spPr>
          <a:xfrm>
            <a:off x="9540276" y="3874039"/>
            <a:ext cx="361565" cy="11383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事業成立</a:t>
            </a:r>
          </a:p>
        </p:txBody>
      </p:sp>
      <p:sp>
        <p:nvSpPr>
          <p:cNvPr id="2" name="テキスト ボックス 1"/>
          <p:cNvSpPr txBox="1"/>
          <p:nvPr/>
        </p:nvSpPr>
        <p:spPr>
          <a:xfrm>
            <a:off x="4168966" y="1062446"/>
            <a:ext cx="5570756" cy="415498"/>
          </a:xfrm>
          <a:prstGeom prst="rect">
            <a:avLst/>
          </a:prstGeom>
          <a:noFill/>
        </p:spPr>
        <p:txBody>
          <a:bodyPr wrap="none" rtlCol="0">
            <a:spAutoFit/>
          </a:bodyPr>
          <a:lstStyle/>
          <a:p>
            <a:r>
              <a:rPr kumimoji="1" lang="en-US" altLang="ja-JP" sz="1050" dirty="0" smtClean="0">
                <a:solidFill>
                  <a:srgbClr val="FF0000"/>
                </a:solidFill>
              </a:rPr>
              <a:t>※</a:t>
            </a:r>
            <a:r>
              <a:rPr kumimoji="1" lang="ja-JP" altLang="en-US" sz="1050" dirty="0" smtClean="0">
                <a:solidFill>
                  <a:srgbClr val="FF0000"/>
                </a:solidFill>
              </a:rPr>
              <a:t>出典：国土交通省作成「地方公共団体のサウンディング型市場調査の手引き（概要）」</a:t>
            </a:r>
            <a:endParaRPr kumimoji="1" lang="en-US" altLang="ja-JP" sz="1050" dirty="0" smtClean="0">
              <a:solidFill>
                <a:srgbClr val="FF0000"/>
              </a:solidFill>
            </a:endParaRPr>
          </a:p>
          <a:p>
            <a:r>
              <a:rPr kumimoji="1" lang="ja-JP" altLang="en-US" sz="1050" dirty="0">
                <a:solidFill>
                  <a:srgbClr val="FF0000"/>
                </a:solidFill>
              </a:rPr>
              <a:t>　</a:t>
            </a:r>
            <a:r>
              <a:rPr kumimoji="1" lang="ja-JP" altLang="en-US" sz="1050" dirty="0" smtClean="0">
                <a:solidFill>
                  <a:srgbClr val="FF0000"/>
                </a:solidFill>
              </a:rPr>
              <a:t>　　　を基に府市町村局で作成</a:t>
            </a:r>
            <a:endParaRPr kumimoji="1" lang="ja-JP" altLang="en-US" sz="1050" dirty="0">
              <a:solidFill>
                <a:srgbClr val="FF0000"/>
              </a:solidFill>
            </a:endParaRPr>
          </a:p>
        </p:txBody>
      </p:sp>
      <p:sp>
        <p:nvSpPr>
          <p:cNvPr id="32" name="スライド番号プレースホルダー 2"/>
          <p:cNvSpPr>
            <a:spLocks noGrp="1"/>
          </p:cNvSpPr>
          <p:nvPr>
            <p:ph type="sldNum" sz="quarter" idx="12"/>
          </p:nvPr>
        </p:nvSpPr>
        <p:spPr>
          <a:xfrm>
            <a:off x="9493958" y="6523887"/>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31</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33" name="正方形/長方形 32"/>
          <p:cNvSpPr/>
          <p:nvPr/>
        </p:nvSpPr>
        <p:spPr>
          <a:xfrm>
            <a:off x="0" y="0"/>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19406" y="-24407"/>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40169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94932" y="584769"/>
            <a:ext cx="4203395"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■具体的な対応方策④</a:t>
            </a:r>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000" b="1" dirty="0">
                <a:ea typeface="BIZ UDPゴシック" panose="020B0400000000000000" pitchFamily="50" charset="-128"/>
                <a:cs typeface="Times New Roman" panose="02020603050405020304" pitchFamily="18" charset="0"/>
              </a:rPr>
              <a:t>寄附の</a:t>
            </a:r>
            <a:r>
              <a:rPr lang="ja-JP" altLang="en-US" sz="2000" b="1" dirty="0" smtClean="0">
                <a:ea typeface="BIZ UDPゴシック" panose="020B0400000000000000" pitchFamily="50" charset="-128"/>
                <a:cs typeface="Times New Roman" panose="02020603050405020304" pitchFamily="18" charset="0"/>
              </a:rPr>
              <a:t>活用</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4"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32</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0" y="0"/>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19406" y="-24407"/>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grpSp>
        <p:nvGrpSpPr>
          <p:cNvPr id="20" name="グループ化 19"/>
          <p:cNvGrpSpPr/>
          <p:nvPr/>
        </p:nvGrpSpPr>
        <p:grpSpPr>
          <a:xfrm>
            <a:off x="248079" y="1106631"/>
            <a:ext cx="9409841" cy="2907071"/>
            <a:chOff x="-4" y="986118"/>
            <a:chExt cx="12192004" cy="1376133"/>
          </a:xfrm>
        </p:grpSpPr>
        <p:sp>
          <p:nvSpPr>
            <p:cNvPr id="21" name="正方形/長方形 20"/>
            <p:cNvSpPr/>
            <p:nvPr/>
          </p:nvSpPr>
          <p:spPr>
            <a:xfrm>
              <a:off x="0" y="986119"/>
              <a:ext cx="12192000" cy="1376132"/>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662">
                <a:solidFill>
                  <a:prstClr val="white"/>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4" y="986118"/>
              <a:ext cx="9279945" cy="266307"/>
            </a:xfrm>
            <a:prstGeom prst="rect">
              <a:avLst/>
            </a:prstGeom>
            <a:solidFill>
              <a:schemeClr val="accent6">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422041">
                <a:defRPr/>
              </a:pPr>
              <a:r>
                <a:rPr kumimoji="1" lang="ja-JP" altLang="en-US" sz="1662" dirty="0">
                  <a:solidFill>
                    <a:srgbClr val="FFFF00"/>
                  </a:solidFill>
                  <a:latin typeface="BIZ UDPゴシック" panose="020B0400000000000000" pitchFamily="50" charset="-128"/>
                  <a:ea typeface="BIZ UDPゴシック" panose="020B0400000000000000" pitchFamily="50" charset="-128"/>
                </a:rPr>
                <a:t>　</a:t>
              </a:r>
              <a:r>
                <a:rPr kumimoji="1" lang="ja-JP" altLang="en-US" sz="1662" dirty="0" smtClean="0">
                  <a:solidFill>
                    <a:srgbClr val="FFFF00"/>
                  </a:solidFill>
                  <a:latin typeface="BIZ UDPゴシック" panose="020B0400000000000000" pitchFamily="50" charset="-128"/>
                  <a:ea typeface="BIZ UDPゴシック" panose="020B0400000000000000" pitchFamily="50" charset="-128"/>
                </a:rPr>
                <a:t>事例</a:t>
              </a:r>
              <a:r>
                <a:rPr kumimoji="1" lang="ja-JP" altLang="en-US" sz="1662" dirty="0" smtClean="0">
                  <a:solidFill>
                    <a:prstClr val="white"/>
                  </a:solidFill>
                  <a:latin typeface="BIZ UDPゴシック" panose="020B0400000000000000" pitchFamily="50" charset="-128"/>
                  <a:ea typeface="BIZ UDPゴシック" panose="020B0400000000000000" pitchFamily="50" charset="-128"/>
                </a:rPr>
                <a:t>：旅行先での寄附（京都府福知山市ほか、静岡県御殿場市）</a:t>
              </a:r>
              <a:endParaRPr kumimoji="1" lang="ja-JP" altLang="en-US" sz="1662" dirty="0">
                <a:solidFill>
                  <a:srgbClr val="FF0000"/>
                </a:solidFill>
                <a:latin typeface="BIZ UDPゴシック" panose="020B0400000000000000" pitchFamily="50" charset="-128"/>
                <a:ea typeface="BIZ UDPゴシック" panose="020B0400000000000000" pitchFamily="50" charset="-128"/>
              </a:endParaRPr>
            </a:p>
          </p:txBody>
        </p:sp>
        <p:sp>
          <p:nvSpPr>
            <p:cNvPr id="23" name="正方形/長方形 22"/>
            <p:cNvSpPr/>
            <p:nvPr/>
          </p:nvSpPr>
          <p:spPr>
            <a:xfrm>
              <a:off x="-4" y="1252425"/>
              <a:ext cx="12192001" cy="110982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422041">
                <a:defRPr/>
              </a:pPr>
              <a:r>
                <a:rPr lang="ja-JP" altLang="en-US" sz="1660" dirty="0" smtClean="0">
                  <a:solidFill>
                    <a:schemeClr val="tx1"/>
                  </a:solidFill>
                  <a:latin typeface="BIZ UDPゴシック" panose="020B0400000000000000" pitchFamily="50" charset="-128"/>
                  <a:ea typeface="BIZ UDPゴシック" panose="020B0400000000000000" pitchFamily="50" charset="-128"/>
                </a:rPr>
                <a:t>＜京都府福知山市ほか７町村＞　</a:t>
              </a:r>
              <a:endParaRPr lang="en-US" altLang="ja-JP" sz="1660" dirty="0" smtClean="0">
                <a:solidFill>
                  <a:schemeClr val="tx1"/>
                </a:solidFill>
                <a:latin typeface="BIZ UDPゴシック" panose="020B0400000000000000" pitchFamily="50" charset="-128"/>
                <a:ea typeface="BIZ UDPゴシック" panose="020B0400000000000000" pitchFamily="50" charset="-128"/>
              </a:endParaRPr>
            </a:p>
            <a:p>
              <a:pPr defTabSz="422041">
                <a:defRPr/>
              </a:pPr>
              <a:r>
                <a:rPr lang="ja-JP" altLang="en-US" sz="1660" dirty="0" smtClean="0">
                  <a:solidFill>
                    <a:schemeClr val="tx1"/>
                  </a:solidFill>
                  <a:latin typeface="BIZ UDPゴシック" panose="020B0400000000000000" pitchFamily="50" charset="-128"/>
                  <a:ea typeface="BIZ UDPゴシック" panose="020B0400000000000000" pitchFamily="50" charset="-128"/>
                </a:rPr>
                <a:t>○　旅行先の自治体にスマートフォンでふるさと納税をすると、返礼品として即座に電子商品券が</a:t>
              </a:r>
              <a:endParaRPr lang="en-US" altLang="ja-JP" sz="1660" dirty="0" smtClean="0">
                <a:solidFill>
                  <a:schemeClr val="tx1"/>
                </a:solidFill>
                <a:latin typeface="BIZ UDPゴシック" panose="020B0400000000000000" pitchFamily="50" charset="-128"/>
                <a:ea typeface="BIZ UDPゴシック" panose="020B0400000000000000" pitchFamily="50" charset="-128"/>
              </a:endParaRPr>
            </a:p>
            <a:p>
              <a:pPr defTabSz="422041">
                <a:defRPr/>
              </a:pPr>
              <a:r>
                <a:rPr lang="ja-JP" altLang="en-US" sz="1660" dirty="0">
                  <a:solidFill>
                    <a:schemeClr val="tx1"/>
                  </a:solidFill>
                  <a:latin typeface="BIZ UDPゴシック" panose="020B0400000000000000" pitchFamily="50" charset="-128"/>
                  <a:ea typeface="BIZ UDPゴシック" panose="020B0400000000000000" pitchFamily="50" charset="-128"/>
                </a:rPr>
                <a:t>　</a:t>
              </a:r>
              <a:r>
                <a:rPr lang="ja-JP" altLang="en-US" sz="1660" dirty="0" smtClean="0">
                  <a:solidFill>
                    <a:schemeClr val="tx1"/>
                  </a:solidFill>
                  <a:latin typeface="BIZ UDPゴシック" panose="020B0400000000000000" pitchFamily="50" charset="-128"/>
                  <a:ea typeface="BIZ UDPゴシック" panose="020B0400000000000000" pitchFamily="50" charset="-128"/>
                </a:rPr>
                <a:t>　 発行される「旅先納税」を</a:t>
              </a:r>
              <a:r>
                <a:rPr lang="ja-JP" altLang="en-US" sz="1660" u="sng" dirty="0" smtClean="0">
                  <a:solidFill>
                    <a:schemeClr val="tx1"/>
                  </a:solidFill>
                  <a:latin typeface="BIZ UDPゴシック" panose="020B0400000000000000" pitchFamily="50" charset="-128"/>
                  <a:ea typeface="BIZ UDPゴシック" panose="020B0400000000000000" pitchFamily="50" charset="-128"/>
                </a:rPr>
                <a:t>京都府北部の７市町で実施</a:t>
              </a:r>
              <a:r>
                <a:rPr lang="ja-JP" altLang="en-US" sz="1660" dirty="0" smtClean="0">
                  <a:solidFill>
                    <a:schemeClr val="tx1"/>
                  </a:solidFill>
                  <a:latin typeface="BIZ UDPゴシック" panose="020B0400000000000000" pitchFamily="50" charset="-128"/>
                  <a:ea typeface="BIZ UDPゴシック" panose="020B0400000000000000" pitchFamily="50" charset="-128"/>
                </a:rPr>
                <a:t>。返礼品の電子商品券を</a:t>
              </a:r>
              <a:r>
                <a:rPr lang="ja-JP" altLang="en-US" sz="1660" u="sng" dirty="0" smtClean="0">
                  <a:solidFill>
                    <a:schemeClr val="tx1"/>
                  </a:solidFill>
                  <a:latin typeface="BIZ UDPゴシック" panose="020B0400000000000000" pitchFamily="50" charset="-128"/>
                  <a:ea typeface="BIZ UDPゴシック" panose="020B0400000000000000" pitchFamily="50" charset="-128"/>
                </a:rPr>
                <a:t>複数自治体で</a:t>
              </a:r>
              <a:endParaRPr lang="en-US" altLang="ja-JP" sz="1660" u="sng" dirty="0" smtClean="0">
                <a:solidFill>
                  <a:schemeClr val="tx1"/>
                </a:solidFill>
                <a:latin typeface="BIZ UDPゴシック" panose="020B0400000000000000" pitchFamily="50" charset="-128"/>
                <a:ea typeface="BIZ UDPゴシック" panose="020B0400000000000000" pitchFamily="50" charset="-128"/>
              </a:endParaRPr>
            </a:p>
            <a:p>
              <a:pPr algn="r" defTabSz="422041">
                <a:defRPr/>
              </a:pPr>
              <a:r>
                <a:rPr lang="ja-JP" altLang="en-US" sz="1660" dirty="0">
                  <a:solidFill>
                    <a:schemeClr val="tx1"/>
                  </a:solidFill>
                  <a:latin typeface="BIZ UDPゴシック" panose="020B0400000000000000" pitchFamily="50" charset="-128"/>
                  <a:ea typeface="BIZ UDPゴシック" panose="020B0400000000000000" pitchFamily="50" charset="-128"/>
                </a:rPr>
                <a:t>　</a:t>
              </a:r>
              <a:r>
                <a:rPr lang="ja-JP" altLang="en-US" sz="1660" dirty="0" smtClean="0">
                  <a:solidFill>
                    <a:schemeClr val="tx1"/>
                  </a:solidFill>
                  <a:latin typeface="BIZ UDPゴシック" panose="020B0400000000000000" pitchFamily="50" charset="-128"/>
                  <a:ea typeface="BIZ UDPゴシック" panose="020B0400000000000000" pitchFamily="50" charset="-128"/>
                </a:rPr>
                <a:t>　 </a:t>
              </a:r>
              <a:r>
                <a:rPr lang="ja-JP" altLang="en-US" sz="1660" u="sng" dirty="0" smtClean="0">
                  <a:solidFill>
                    <a:schemeClr val="tx1"/>
                  </a:solidFill>
                  <a:latin typeface="BIZ UDPゴシック" panose="020B0400000000000000" pitchFamily="50" charset="-128"/>
                  <a:ea typeface="BIZ UDPゴシック" panose="020B0400000000000000" pitchFamily="50" charset="-128"/>
                </a:rPr>
                <a:t>共通で利用できる</a:t>
              </a:r>
              <a:r>
                <a:rPr lang="ja-JP" altLang="en-US" sz="1660" dirty="0" smtClean="0">
                  <a:solidFill>
                    <a:schemeClr val="tx1"/>
                  </a:solidFill>
                  <a:latin typeface="BIZ UDPゴシック" panose="020B0400000000000000" pitchFamily="50" charset="-128"/>
                  <a:ea typeface="BIZ UDPゴシック" panose="020B0400000000000000" pitchFamily="50" charset="-128"/>
                </a:rPr>
                <a:t>仕組み。　　　　　　　　　　　　　　　　　　　　</a:t>
              </a:r>
              <a:r>
                <a:rPr lang="ja-JP" altLang="en-US" sz="1200" dirty="0" smtClean="0">
                  <a:solidFill>
                    <a:schemeClr val="tx1"/>
                  </a:solidFill>
                  <a:latin typeface="BIZ UDPゴシック" panose="020B0400000000000000" pitchFamily="50" charset="-128"/>
                  <a:ea typeface="BIZ UDPゴシック" panose="020B0400000000000000" pitchFamily="50" charset="-128"/>
                </a:rPr>
                <a:t>出典：海の京都コイン</a:t>
              </a:r>
              <a:r>
                <a:rPr lang="en-US" altLang="ja-JP" sz="1200" dirty="0" smtClean="0">
                  <a:solidFill>
                    <a:schemeClr val="tx1"/>
                  </a:solidFill>
                  <a:latin typeface="BIZ UDPゴシック" panose="020B0400000000000000" pitchFamily="50" charset="-128"/>
                  <a:ea typeface="BIZ UDPゴシック" panose="020B0400000000000000" pitchFamily="50" charset="-128"/>
                </a:rPr>
                <a:t>HP</a:t>
              </a:r>
              <a:r>
                <a:rPr lang="ja-JP" altLang="en-US" sz="1200" dirty="0" smtClean="0">
                  <a:solidFill>
                    <a:schemeClr val="tx1"/>
                  </a:solidFill>
                  <a:latin typeface="BIZ UDPゴシック" panose="020B0400000000000000" pitchFamily="50" charset="-128"/>
                  <a:ea typeface="BIZ UDPゴシック" panose="020B0400000000000000" pitchFamily="50" charset="-128"/>
                </a:rPr>
                <a:t>をもとに府市町村局にて作成</a:t>
              </a:r>
              <a:endParaRPr lang="en-US" altLang="ja-JP" sz="3200" dirty="0" smtClean="0">
                <a:solidFill>
                  <a:schemeClr val="tx1"/>
                </a:solidFill>
                <a:latin typeface="BIZ UDPゴシック" panose="020B0400000000000000" pitchFamily="50" charset="-128"/>
                <a:ea typeface="BIZ UDPゴシック" panose="020B0400000000000000" pitchFamily="50" charset="-128"/>
              </a:endParaRPr>
            </a:p>
            <a:p>
              <a:pPr defTabSz="422041">
                <a:defRPr/>
              </a:pPr>
              <a:endParaRPr lang="en-US" altLang="ja-JP" sz="1660" dirty="0">
                <a:solidFill>
                  <a:schemeClr val="tx1"/>
                </a:solidFill>
                <a:latin typeface="BIZ UDPゴシック" panose="020B0400000000000000" pitchFamily="50" charset="-128"/>
                <a:ea typeface="BIZ UDPゴシック" panose="020B0400000000000000" pitchFamily="50" charset="-128"/>
              </a:endParaRPr>
            </a:p>
            <a:p>
              <a:pPr defTabSz="422041">
                <a:defRPr/>
              </a:pPr>
              <a:r>
                <a:rPr lang="ja-JP" altLang="en-US" sz="1660" dirty="0" smtClean="0">
                  <a:solidFill>
                    <a:schemeClr val="tx1"/>
                  </a:solidFill>
                  <a:latin typeface="BIZ UDPゴシック" panose="020B0400000000000000" pitchFamily="50" charset="-128"/>
                  <a:ea typeface="BIZ UDPゴシック" panose="020B0400000000000000" pitchFamily="50" charset="-128"/>
                </a:rPr>
                <a:t>＜静岡県御殿場市＞</a:t>
              </a:r>
              <a:endParaRPr lang="en-US" altLang="ja-JP" sz="1660" dirty="0" smtClean="0">
                <a:solidFill>
                  <a:schemeClr val="tx1"/>
                </a:solidFill>
                <a:latin typeface="BIZ UDPゴシック" panose="020B0400000000000000" pitchFamily="50" charset="-128"/>
                <a:ea typeface="BIZ UDPゴシック" panose="020B0400000000000000" pitchFamily="50" charset="-128"/>
              </a:endParaRPr>
            </a:p>
            <a:p>
              <a:pPr defTabSz="422041">
                <a:defRPr/>
              </a:pPr>
              <a:r>
                <a:rPr lang="ja-JP" altLang="en-US" sz="1660" dirty="0" smtClean="0">
                  <a:solidFill>
                    <a:schemeClr val="tx1"/>
                  </a:solidFill>
                  <a:latin typeface="BIZ UDPゴシック" panose="020B0400000000000000" pitchFamily="50" charset="-128"/>
                  <a:ea typeface="BIZ UDPゴシック" panose="020B0400000000000000" pitchFamily="50" charset="-128"/>
                </a:rPr>
                <a:t>○　ふるさと納税ができる自動販売機を市内のゴルフ場等に設置。市外在住者が寄附をすると、</a:t>
              </a:r>
              <a:endParaRPr lang="en-US" altLang="ja-JP" sz="1660" dirty="0" smtClean="0">
                <a:solidFill>
                  <a:schemeClr val="tx1"/>
                </a:solidFill>
                <a:latin typeface="BIZ UDPゴシック" panose="020B0400000000000000" pitchFamily="50" charset="-128"/>
                <a:ea typeface="BIZ UDPゴシック" panose="020B0400000000000000" pitchFamily="50" charset="-128"/>
              </a:endParaRPr>
            </a:p>
            <a:p>
              <a:pPr defTabSz="422041">
                <a:defRPr/>
              </a:pPr>
              <a:r>
                <a:rPr lang="ja-JP" altLang="en-US" sz="1660" dirty="0">
                  <a:solidFill>
                    <a:schemeClr val="tx1"/>
                  </a:solidFill>
                  <a:latin typeface="BIZ UDPゴシック" panose="020B0400000000000000" pitchFamily="50" charset="-128"/>
                  <a:ea typeface="BIZ UDPゴシック" panose="020B0400000000000000" pitchFamily="50" charset="-128"/>
                </a:rPr>
                <a:t>　</a:t>
              </a:r>
              <a:r>
                <a:rPr lang="ja-JP" altLang="en-US" sz="1660" dirty="0" smtClean="0">
                  <a:solidFill>
                    <a:schemeClr val="tx1"/>
                  </a:solidFill>
                  <a:latin typeface="BIZ UDPゴシック" panose="020B0400000000000000" pitchFamily="50" charset="-128"/>
                  <a:ea typeface="BIZ UDPゴシック" panose="020B0400000000000000" pitchFamily="50" charset="-128"/>
                </a:rPr>
                <a:t>　 返礼品として</a:t>
              </a:r>
              <a:r>
                <a:rPr lang="ja-JP" altLang="en-US" sz="1660" dirty="0">
                  <a:solidFill>
                    <a:schemeClr val="tx1"/>
                  </a:solidFill>
                  <a:latin typeface="BIZ UDPゴシック" panose="020B0400000000000000" pitchFamily="50" charset="-128"/>
                  <a:ea typeface="BIZ UDPゴシック" panose="020B0400000000000000" pitchFamily="50" charset="-128"/>
                </a:rPr>
                <a:t>寄附</a:t>
              </a:r>
              <a:r>
                <a:rPr lang="ja-JP" altLang="en-US" sz="1660" dirty="0" smtClean="0">
                  <a:solidFill>
                    <a:schemeClr val="tx1"/>
                  </a:solidFill>
                  <a:latin typeface="BIZ UDPゴシック" panose="020B0400000000000000" pitchFamily="50" charset="-128"/>
                  <a:ea typeface="BIZ UDPゴシック" panose="020B0400000000000000" pitchFamily="50" charset="-128"/>
                </a:rPr>
                <a:t>額の３割相当のゴルフプレー補助券等を受け取ることが可能。</a:t>
              </a:r>
              <a:endParaRPr lang="en-US" altLang="ja-JP" sz="1660" dirty="0" smtClean="0">
                <a:solidFill>
                  <a:schemeClr val="tx1"/>
                </a:solidFill>
                <a:latin typeface="BIZ UDPゴシック" panose="020B0400000000000000" pitchFamily="50" charset="-128"/>
                <a:ea typeface="BIZ UDPゴシック" panose="020B0400000000000000" pitchFamily="50" charset="-128"/>
              </a:endParaRPr>
            </a:p>
            <a:p>
              <a:pPr algn="r" defTabSz="422041">
                <a:defRPr/>
              </a:pPr>
              <a:r>
                <a:rPr lang="ja-JP" altLang="en-US" sz="1200" dirty="0">
                  <a:solidFill>
                    <a:schemeClr val="tx1"/>
                  </a:solidFill>
                  <a:latin typeface="BIZ UDPゴシック" panose="020B0400000000000000" pitchFamily="50" charset="-128"/>
                  <a:ea typeface="BIZ UDPゴシック" panose="020B0400000000000000" pitchFamily="50" charset="-128"/>
                </a:rPr>
                <a:t>出典</a:t>
              </a:r>
              <a:r>
                <a:rPr lang="ja-JP" altLang="en-US" sz="1200" dirty="0" smtClean="0">
                  <a:solidFill>
                    <a:schemeClr val="tx1"/>
                  </a:solidFill>
                  <a:latin typeface="BIZ UDPゴシック" panose="020B0400000000000000" pitchFamily="50" charset="-128"/>
                  <a:ea typeface="BIZ UDPゴシック" panose="020B0400000000000000" pitchFamily="50" charset="-128"/>
                </a:rPr>
                <a:t>：御殿場市</a:t>
              </a:r>
              <a:r>
                <a:rPr lang="en-US" altLang="ja-JP" sz="1200" dirty="0" smtClean="0">
                  <a:solidFill>
                    <a:schemeClr val="tx1"/>
                  </a:solidFill>
                  <a:latin typeface="BIZ UDPゴシック" panose="020B0400000000000000" pitchFamily="50" charset="-128"/>
                  <a:ea typeface="BIZ UDPゴシック" panose="020B0400000000000000" pitchFamily="50" charset="-128"/>
                </a:rPr>
                <a:t>HP</a:t>
              </a:r>
              <a:r>
                <a:rPr lang="ja-JP" altLang="en-US" sz="1200" dirty="0">
                  <a:solidFill>
                    <a:schemeClr val="tx1"/>
                  </a:solidFill>
                  <a:latin typeface="BIZ UDPゴシック" panose="020B0400000000000000" pitchFamily="50" charset="-128"/>
                  <a:ea typeface="BIZ UDPゴシック" panose="020B0400000000000000" pitchFamily="50" charset="-128"/>
                </a:rPr>
                <a:t>をもとに府市町村局にて</a:t>
              </a:r>
              <a:r>
                <a:rPr lang="ja-JP" altLang="en-US" sz="1200" dirty="0" smtClean="0">
                  <a:solidFill>
                    <a:schemeClr val="tx1"/>
                  </a:solidFill>
                  <a:latin typeface="BIZ UDPゴシック" panose="020B0400000000000000" pitchFamily="50" charset="-128"/>
                  <a:ea typeface="BIZ UDPゴシック" panose="020B0400000000000000" pitchFamily="50" charset="-128"/>
                </a:rPr>
                <a:t>作成</a:t>
              </a:r>
              <a:endParaRPr lang="en-US" altLang="ja-JP" sz="3600" dirty="0">
                <a:solidFill>
                  <a:schemeClr val="tx1"/>
                </a:solidFill>
                <a:latin typeface="BIZ UDPゴシック" panose="020B0400000000000000" pitchFamily="50" charset="-128"/>
                <a:ea typeface="BIZ UDPゴシック" panose="020B0400000000000000" pitchFamily="50" charset="-128"/>
              </a:endParaRPr>
            </a:p>
          </p:txBody>
        </p:sp>
      </p:grpSp>
      <p:sp>
        <p:nvSpPr>
          <p:cNvPr id="30" name="テキスト ボックス 29"/>
          <p:cNvSpPr txBox="1"/>
          <p:nvPr/>
        </p:nvSpPr>
        <p:spPr>
          <a:xfrm>
            <a:off x="244211" y="4142493"/>
            <a:ext cx="437491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ED7D3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■具体的な取組み提案</a:t>
            </a:r>
            <a:r>
              <a:rPr kumimoji="1" lang="ja-JP" altLang="en-US" sz="2000" b="1" noProof="0" dirty="0" smtClean="0">
                <a:solidFill>
                  <a:srgbClr val="ED7D3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⑤</a:t>
            </a:r>
            <a:r>
              <a:rPr kumimoji="1" lang="ja-JP" altLang="en-US" sz="2000" b="1" i="0" u="none" strike="noStrike" kern="1200" cap="none" spc="0" normalizeH="0" baseline="0" noProof="0" dirty="0">
                <a:ln>
                  <a:noFill/>
                </a:ln>
                <a:uLnTx/>
                <a:uFillTx/>
                <a:latin typeface="BIZ UDPゴシック" panose="020B0400000000000000" pitchFamily="50" charset="-128"/>
                <a:ea typeface="BIZ UDPゴシック" panose="020B0400000000000000" pitchFamily="50" charset="-128"/>
                <a:cs typeface="+mn-cs"/>
              </a:rPr>
              <a:t>　</a:t>
            </a:r>
            <a:r>
              <a:rPr kumimoji="1" lang="ja-JP" altLang="en-US" sz="2000" b="1" i="0" u="none" strike="noStrike" kern="1200" cap="none" spc="0" normalizeH="0" baseline="0" noProof="0" dirty="0" smtClean="0">
                <a:ln>
                  <a:noFill/>
                </a:ln>
                <a:uLnTx/>
                <a:uFillTx/>
                <a:latin typeface="BIZ UDPゴシック" panose="020B0400000000000000" pitchFamily="50" charset="-128"/>
                <a:ea typeface="BIZ UDPゴシック" panose="020B0400000000000000" pitchFamily="50" charset="-128"/>
                <a:cs typeface="+mn-cs"/>
              </a:rPr>
              <a:t>広告収入</a:t>
            </a:r>
            <a:r>
              <a:rPr kumimoji="1" lang="ja-JP"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　</a:t>
            </a:r>
            <a:endParaRPr kumimoji="1"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1" name="正方形/長方形 30"/>
          <p:cNvSpPr/>
          <p:nvPr/>
        </p:nvSpPr>
        <p:spPr>
          <a:xfrm>
            <a:off x="172762" y="4676737"/>
            <a:ext cx="9575217" cy="791557"/>
          </a:xfrm>
          <a:prstGeom prst="rect">
            <a:avLst/>
          </a:prstGeom>
          <a:ln w="38100">
            <a:solidFill>
              <a:schemeClr val="accent6"/>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b="1" dirty="0" smtClean="0">
                <a:solidFill>
                  <a:prstClr val="black"/>
                </a:solidFill>
                <a:latin typeface="BIZ UDPゴシック" panose="020B0400000000000000" pitchFamily="50" charset="-128"/>
                <a:ea typeface="BIZ UDPゴシック" panose="020B0400000000000000" pitchFamily="50" charset="-128"/>
              </a:rPr>
              <a:t>事例１</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＞公用車への広告掲載（大阪府泉南市）　　　　　　　　　　　　　　　</a:t>
            </a:r>
            <a:r>
              <a:rPr kumimoji="1" lang="ja-JP" altLang="en-US" sz="8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出典：泉南市</a:t>
            </a:r>
            <a:r>
              <a:rPr kumimoji="1" lang="en-US" altLang="ja-JP" sz="8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HP</a:t>
            </a:r>
            <a:r>
              <a:rPr kumimoji="1" lang="ja-JP" altLang="en-US" sz="8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をもとに府市町村局にて作成</a:t>
            </a:r>
            <a:endParaRPr kumimoji="1" lang="en-US" altLang="ja-JP" sz="18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solidFill>
                  <a:prstClr val="black"/>
                </a:solidFill>
                <a:latin typeface="BIZ UDPゴシック" panose="020B0400000000000000" pitchFamily="50" charset="-128"/>
                <a:ea typeface="BIZ UDPゴシック" panose="020B0400000000000000" pitchFamily="50" charset="-128"/>
              </a:rPr>
              <a:t>　掲載車両：普通乗用、軽貨物、軽乗用</a:t>
            </a:r>
            <a:r>
              <a:rPr kumimoji="1" lang="ja-JP" altLang="en-US" sz="1600" dirty="0" smtClean="0">
                <a:solidFill>
                  <a:prstClr val="black"/>
                </a:solidFill>
                <a:latin typeface="BIZ UDPゴシック" panose="020B0400000000000000" pitchFamily="50" charset="-128"/>
                <a:ea typeface="BIZ UDPゴシック" panose="020B0400000000000000" pitchFamily="50" charset="-128"/>
              </a:rPr>
              <a:t>（</a:t>
            </a:r>
            <a:r>
              <a:rPr kumimoji="1" lang="en-US" altLang="ja-JP" sz="1600" dirty="0" smtClean="0">
                <a:solidFill>
                  <a:prstClr val="black"/>
                </a:solidFill>
                <a:latin typeface="BIZ UDPゴシック" panose="020B0400000000000000" pitchFamily="50" charset="-128"/>
                <a:ea typeface="BIZ UDPゴシック" panose="020B0400000000000000" pitchFamily="50" charset="-128"/>
              </a:rPr>
              <a:t>R4</a:t>
            </a:r>
            <a:r>
              <a:rPr kumimoji="1" lang="ja-JP" altLang="en-US" sz="1600" dirty="0" smtClean="0">
                <a:solidFill>
                  <a:prstClr val="black"/>
                </a:solidFill>
                <a:latin typeface="BIZ UDPゴシック" panose="020B0400000000000000" pitchFamily="50" charset="-128"/>
                <a:ea typeface="BIZ UDPゴシック" panose="020B0400000000000000" pitchFamily="50" charset="-128"/>
              </a:rPr>
              <a:t>年</a:t>
            </a:r>
            <a:r>
              <a:rPr kumimoji="1" lang="en-US" altLang="ja-JP" sz="1600" dirty="0" smtClean="0">
                <a:solidFill>
                  <a:prstClr val="black"/>
                </a:solidFill>
                <a:latin typeface="BIZ UDPゴシック" panose="020B0400000000000000" pitchFamily="50" charset="-128"/>
                <a:ea typeface="BIZ UDPゴシック" panose="020B0400000000000000" pitchFamily="50" charset="-128"/>
              </a:rPr>
              <a:t>10</a:t>
            </a:r>
            <a:r>
              <a:rPr kumimoji="1" lang="ja-JP" altLang="en-US" sz="1600" dirty="0" smtClean="0">
                <a:solidFill>
                  <a:prstClr val="black"/>
                </a:solidFill>
                <a:latin typeface="BIZ UDPゴシック" panose="020B0400000000000000" pitchFamily="50" charset="-128"/>
                <a:ea typeface="BIZ UDPゴシック" panose="020B0400000000000000" pitchFamily="50" charset="-128"/>
              </a:rPr>
              <a:t>月時点で、すべての募集車両（</a:t>
            </a:r>
            <a:r>
              <a:rPr kumimoji="1" lang="en-US" altLang="ja-JP" sz="1600" dirty="0" smtClean="0">
                <a:solidFill>
                  <a:prstClr val="black"/>
                </a:solidFill>
                <a:latin typeface="BIZ UDPゴシック" panose="020B0400000000000000" pitchFamily="50" charset="-128"/>
                <a:ea typeface="BIZ UDPゴシック" panose="020B0400000000000000" pitchFamily="50" charset="-128"/>
              </a:rPr>
              <a:t>10</a:t>
            </a:r>
            <a:r>
              <a:rPr kumimoji="1" lang="ja-JP" altLang="en-US" sz="1600" dirty="0" smtClean="0">
                <a:solidFill>
                  <a:prstClr val="black"/>
                </a:solidFill>
                <a:latin typeface="BIZ UDPゴシック" panose="020B0400000000000000" pitchFamily="50" charset="-128"/>
                <a:ea typeface="BIZ UDPゴシック" panose="020B0400000000000000" pitchFamily="50" charset="-128"/>
              </a:rPr>
              <a:t>台）に広告掲載）</a:t>
            </a:r>
            <a:endParaRPr kumimoji="1" lang="en-US" altLang="ja-JP" sz="1600" dirty="0" smtClean="0">
              <a:solidFill>
                <a:prstClr val="black"/>
              </a:solidFill>
              <a:latin typeface="BIZ UDPゴシック" panose="020B0400000000000000" pitchFamily="50" charset="-128"/>
              <a:ea typeface="BIZ UDPゴシック" panose="020B0400000000000000" pitchFamily="50" charset="-128"/>
            </a:endParaRPr>
          </a:p>
        </p:txBody>
      </p:sp>
      <p:sp>
        <p:nvSpPr>
          <p:cNvPr id="32" name="正方形/長方形 31"/>
          <p:cNvSpPr/>
          <p:nvPr/>
        </p:nvSpPr>
        <p:spPr>
          <a:xfrm>
            <a:off x="172761" y="5627354"/>
            <a:ext cx="9575218" cy="735849"/>
          </a:xfrm>
          <a:prstGeom prst="rect">
            <a:avLst/>
          </a:prstGeom>
          <a:ln w="38100">
            <a:solidFill>
              <a:schemeClr val="accent6"/>
            </a:solidFill>
          </a:ln>
        </p:spPr>
        <p:style>
          <a:lnRef idx="2">
            <a:schemeClr val="accent6"/>
          </a:lnRef>
          <a:fillRef idx="1">
            <a:schemeClr val="lt1"/>
          </a:fillRef>
          <a:effectRef idx="0">
            <a:schemeClr val="accent6"/>
          </a:effectRef>
          <a:fontRef idx="minor">
            <a:schemeClr val="dk1"/>
          </a:fontRef>
        </p:style>
        <p:txBody>
          <a:bodyPr rtlCol="0" anchor="t"/>
          <a:lstStyle/>
          <a:p>
            <a:pPr>
              <a:defRPr/>
            </a:pP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b="1" dirty="0" smtClean="0">
                <a:solidFill>
                  <a:prstClr val="black"/>
                </a:solidFill>
                <a:latin typeface="BIZ UDPゴシック" panose="020B0400000000000000" pitchFamily="50" charset="-128"/>
                <a:ea typeface="BIZ UDPゴシック" panose="020B0400000000000000" pitchFamily="50" charset="-128"/>
              </a:rPr>
              <a:t>事例２</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＞ネーミングライツ契約（沖縄県読谷村）　　　　　　　　　　　　　　</a:t>
            </a:r>
            <a:r>
              <a:rPr kumimoji="1" lang="ja-JP" altLang="en-US" sz="800" dirty="0" smtClean="0">
                <a:solidFill>
                  <a:prstClr val="black"/>
                </a:solidFill>
                <a:latin typeface="BIZ UDPゴシック" panose="020B0400000000000000" pitchFamily="50" charset="-128"/>
                <a:ea typeface="BIZ UDPゴシック" panose="020B0400000000000000" pitchFamily="50" charset="-128"/>
              </a:rPr>
              <a:t>出典：読谷村</a:t>
            </a:r>
            <a:r>
              <a:rPr kumimoji="1" lang="en-US" altLang="ja-JP" sz="800" dirty="0" smtClean="0">
                <a:solidFill>
                  <a:prstClr val="black"/>
                </a:solidFill>
                <a:latin typeface="BIZ UDPゴシック" panose="020B0400000000000000" pitchFamily="50" charset="-128"/>
                <a:ea typeface="BIZ UDPゴシック" panose="020B0400000000000000" pitchFamily="50" charset="-128"/>
              </a:rPr>
              <a:t>HP</a:t>
            </a:r>
            <a:r>
              <a:rPr kumimoji="1" lang="ja-JP" altLang="en-US" sz="800" dirty="0" smtClean="0">
                <a:solidFill>
                  <a:prstClr val="black"/>
                </a:solidFill>
                <a:latin typeface="BIZ UDPゴシック" panose="020B0400000000000000" pitchFamily="50" charset="-128"/>
                <a:ea typeface="BIZ UDPゴシック" panose="020B0400000000000000" pitchFamily="50" charset="-128"/>
              </a:rPr>
              <a:t>をもとに府市町村局にて作成</a:t>
            </a:r>
            <a:endParaRPr kumimoji="1" lang="en-US" altLang="ja-JP" sz="18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solidFill>
                  <a:prstClr val="black"/>
                </a:solidFill>
                <a:latin typeface="BIZ UDPゴシック" panose="020B0400000000000000" pitchFamily="50" charset="-128"/>
                <a:ea typeface="BIZ UDPゴシック" panose="020B0400000000000000" pitchFamily="50" charset="-128"/>
              </a:rPr>
              <a:t>　村内の</a:t>
            </a:r>
            <a:r>
              <a:rPr kumimoji="1" lang="ja-JP" altLang="en-US" dirty="0">
                <a:solidFill>
                  <a:prstClr val="black"/>
                </a:solidFill>
                <a:latin typeface="BIZ UDPゴシック" panose="020B0400000000000000" pitchFamily="50" charset="-128"/>
                <a:ea typeface="BIZ UDPゴシック" panose="020B0400000000000000" pitchFamily="50" charset="-128"/>
              </a:rPr>
              <a:t>２</a:t>
            </a:r>
            <a:r>
              <a:rPr kumimoji="1" lang="ja-JP" altLang="en-US" dirty="0" smtClean="0">
                <a:solidFill>
                  <a:prstClr val="black"/>
                </a:solidFill>
                <a:latin typeface="BIZ UDPゴシック" panose="020B0400000000000000" pitchFamily="50" charset="-128"/>
                <a:ea typeface="BIZ UDPゴシック" panose="020B0400000000000000" pitchFamily="50" charset="-128"/>
              </a:rPr>
              <a:t>施設について、それぞれ</a:t>
            </a:r>
            <a:r>
              <a:rPr kumimoji="1" lang="ja-JP" altLang="en-US" dirty="0">
                <a:solidFill>
                  <a:prstClr val="black"/>
                </a:solidFill>
                <a:latin typeface="BIZ UDPゴシック" panose="020B0400000000000000" pitchFamily="50" charset="-128"/>
                <a:ea typeface="BIZ UDPゴシック" panose="020B0400000000000000" pitchFamily="50" charset="-128"/>
              </a:rPr>
              <a:t>村内</a:t>
            </a:r>
            <a:r>
              <a:rPr kumimoji="1" lang="ja-JP" altLang="en-US" dirty="0" smtClean="0">
                <a:solidFill>
                  <a:prstClr val="black"/>
                </a:solidFill>
                <a:latin typeface="BIZ UDPゴシック" panose="020B0400000000000000" pitchFamily="50" charset="-128"/>
                <a:ea typeface="BIZ UDPゴシック" panose="020B0400000000000000" pitchFamily="50" charset="-128"/>
              </a:rPr>
              <a:t>企業とネーミングライツ契約を締結</a:t>
            </a:r>
            <a:r>
              <a:rPr kumimoji="1" lang="ja-JP" altLang="en-US" sz="1600" dirty="0" smtClean="0">
                <a:solidFill>
                  <a:prstClr val="black"/>
                </a:solidFill>
                <a:latin typeface="BIZ UDPゴシック" panose="020B0400000000000000" pitchFamily="50" charset="-128"/>
                <a:ea typeface="BIZ UDPゴシック" panose="020B0400000000000000" pitchFamily="50" charset="-128"/>
              </a:rPr>
              <a:t>（年間計</a:t>
            </a:r>
            <a:r>
              <a:rPr kumimoji="1" lang="en-US" altLang="ja-JP" sz="1600" dirty="0" smtClean="0">
                <a:solidFill>
                  <a:prstClr val="black"/>
                </a:solidFill>
                <a:latin typeface="BIZ UDPゴシック" panose="020B0400000000000000" pitchFamily="50" charset="-128"/>
                <a:ea typeface="BIZ UDPゴシック" panose="020B0400000000000000" pitchFamily="50" charset="-128"/>
              </a:rPr>
              <a:t>450</a:t>
            </a:r>
            <a:r>
              <a:rPr kumimoji="1" lang="ja-JP" altLang="en-US" sz="1600" dirty="0" smtClean="0">
                <a:solidFill>
                  <a:prstClr val="black"/>
                </a:solidFill>
                <a:latin typeface="BIZ UDPゴシック" panose="020B0400000000000000" pitchFamily="50" charset="-128"/>
                <a:ea typeface="BIZ UDPゴシック" panose="020B0400000000000000" pitchFamily="50" charset="-128"/>
              </a:rPr>
              <a:t>万円）</a:t>
            </a:r>
            <a:endParaRPr kumimoji="1" lang="en-US" altLang="ja-JP"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15968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560939" y="803558"/>
            <a:ext cx="3631122" cy="376385"/>
          </a:xfrm>
          <a:prstGeom prst="rect">
            <a:avLst/>
          </a:prstGeom>
          <a:noFill/>
        </p:spPr>
        <p:txBody>
          <a:bodyPr wrap="none" rtlCol="0">
            <a:spAutoFit/>
          </a:bodyPr>
          <a:lstStyle/>
          <a:p>
            <a:r>
              <a:rPr kumimoji="1" lang="ja-JP" altLang="en-US" sz="1846" b="1" dirty="0">
                <a:solidFill>
                  <a:srgbClr val="ED7D3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a:t>
            </a:r>
            <a:r>
              <a:rPr kumimoji="1" lang="ja-JP" altLang="en-US" sz="1846" b="1" dirty="0" smtClean="0">
                <a:solidFill>
                  <a:srgbClr val="ED7D3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方策④</a:t>
            </a:r>
            <a:r>
              <a:rPr kumimoji="1" lang="ja-JP" altLang="en-US" sz="1846" b="1" dirty="0">
                <a:solidFill>
                  <a:srgbClr val="ED7D3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b="1" dirty="0">
                <a:ea typeface="BIZ UDPゴシック" panose="020B0400000000000000" pitchFamily="50" charset="-128"/>
                <a:cs typeface="Times New Roman" panose="02020603050405020304" pitchFamily="18" charset="0"/>
              </a:rPr>
              <a:t>寄附の活用</a:t>
            </a:r>
            <a:endParaRPr kumimoji="1"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9" name="グループ化 8"/>
          <p:cNvGrpSpPr/>
          <p:nvPr/>
        </p:nvGrpSpPr>
        <p:grpSpPr>
          <a:xfrm>
            <a:off x="380998" y="1390919"/>
            <a:ext cx="9144004" cy="4159875"/>
            <a:chOff x="-4" y="986118"/>
            <a:chExt cx="12192005" cy="1754533"/>
          </a:xfrm>
        </p:grpSpPr>
        <p:sp>
          <p:nvSpPr>
            <p:cNvPr id="10" name="正方形/長方形 9"/>
            <p:cNvSpPr/>
            <p:nvPr/>
          </p:nvSpPr>
          <p:spPr>
            <a:xfrm>
              <a:off x="0" y="986119"/>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662">
                <a:solidFill>
                  <a:prstClr val="white"/>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4" y="986118"/>
              <a:ext cx="9279945" cy="357582"/>
            </a:xfrm>
            <a:prstGeom prst="rect">
              <a:avLst/>
            </a:prstGeom>
            <a:solidFill>
              <a:schemeClr val="accent6">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422041">
                <a:defRPr/>
              </a:pPr>
              <a:r>
                <a:rPr kumimoji="1" lang="ja-JP" altLang="en-US" sz="1662" dirty="0">
                  <a:solidFill>
                    <a:srgbClr val="FFFF00"/>
                  </a:solidFill>
                  <a:latin typeface="BIZ UDPゴシック" panose="020B0400000000000000" pitchFamily="50" charset="-128"/>
                  <a:ea typeface="BIZ UDPゴシック" panose="020B0400000000000000" pitchFamily="50" charset="-128"/>
                </a:rPr>
                <a:t>　事例</a:t>
              </a:r>
              <a:r>
                <a:rPr kumimoji="1" lang="ja-JP" altLang="en-US" sz="1662" dirty="0" smtClean="0">
                  <a:solidFill>
                    <a:prstClr val="white"/>
                  </a:solidFill>
                  <a:latin typeface="BIZ UDPゴシック" panose="020B0400000000000000" pitchFamily="50" charset="-128"/>
                  <a:ea typeface="BIZ UDPゴシック" panose="020B0400000000000000" pitchFamily="50" charset="-128"/>
                </a:rPr>
                <a:t>：人材派遣型ふるさと納税・マッチング会等の活用（大阪府阪南市）</a:t>
              </a:r>
              <a:endParaRPr kumimoji="1" lang="ja-JP" altLang="en-US" sz="1662" dirty="0">
                <a:solidFill>
                  <a:srgbClr val="FF0000"/>
                </a:solidFill>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0" y="1343700"/>
              <a:ext cx="12192001" cy="139695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422041">
                <a:defRPr/>
              </a:pPr>
              <a:endParaRPr lang="en-US" altLang="ja-JP" sz="1660" dirty="0">
                <a:solidFill>
                  <a:prstClr val="white"/>
                </a:solidFill>
                <a:latin typeface="BIZ UDPゴシック" panose="020B0400000000000000" pitchFamily="50" charset="-128"/>
                <a:ea typeface="BIZ UDPゴシック" panose="020B0400000000000000" pitchFamily="50" charset="-128"/>
              </a:endParaRPr>
            </a:p>
            <a:p>
              <a:pPr defTabSz="422041">
                <a:defRPr/>
              </a:pPr>
              <a:r>
                <a:rPr lang="ja-JP" altLang="en-US" sz="1660" dirty="0" smtClean="0">
                  <a:solidFill>
                    <a:schemeClr val="tx1"/>
                  </a:solidFill>
                  <a:latin typeface="BIZ UDPゴシック" panose="020B0400000000000000" pitchFamily="50" charset="-128"/>
                  <a:ea typeface="BIZ UDPゴシック" panose="020B0400000000000000" pitchFamily="50" charset="-128"/>
                </a:rPr>
                <a:t>○　市独自の企業版ふるさと納税パンフレットを作成</a:t>
              </a:r>
              <a:r>
                <a:rPr lang="ja-JP" altLang="en-US" sz="1660" dirty="0">
                  <a:solidFill>
                    <a:schemeClr val="tx1"/>
                  </a:solidFill>
                  <a:latin typeface="BIZ UDPゴシック" panose="020B0400000000000000" pitchFamily="50" charset="-128"/>
                  <a:ea typeface="BIZ UDPゴシック" panose="020B0400000000000000" pitchFamily="50" charset="-128"/>
                </a:rPr>
                <a:t>　</a:t>
              </a:r>
              <a:endParaRPr lang="en-US" altLang="ja-JP" sz="1660" dirty="0">
                <a:solidFill>
                  <a:schemeClr val="tx1"/>
                </a:solidFill>
                <a:latin typeface="BIZ UDPゴシック" panose="020B0400000000000000" pitchFamily="50" charset="-128"/>
                <a:ea typeface="BIZ UDPゴシック" panose="020B0400000000000000" pitchFamily="50" charset="-128"/>
              </a:endParaRPr>
            </a:p>
            <a:p>
              <a:pPr defTabSz="422041">
                <a:defRPr/>
              </a:pPr>
              <a:r>
                <a:rPr lang="ja-JP" altLang="en-US" sz="1660" dirty="0">
                  <a:solidFill>
                    <a:prstClr val="black"/>
                  </a:solidFill>
                  <a:latin typeface="BIZ UDPゴシック" panose="020B0400000000000000" pitchFamily="50" charset="-128"/>
                  <a:ea typeface="BIZ UDPゴシック" panose="020B0400000000000000" pitchFamily="50" charset="-128"/>
                </a:rPr>
                <a:t>　</a:t>
              </a:r>
              <a:endParaRPr lang="en-US" altLang="ja-JP" sz="1660" dirty="0" smtClean="0">
                <a:solidFill>
                  <a:prstClr val="black"/>
                </a:solidFill>
                <a:latin typeface="BIZ UDPゴシック" panose="020B0400000000000000" pitchFamily="50" charset="-128"/>
                <a:ea typeface="BIZ UDPゴシック" panose="020B0400000000000000" pitchFamily="50" charset="-128"/>
              </a:endParaRPr>
            </a:p>
            <a:p>
              <a:pPr defTabSz="422041">
                <a:defRPr/>
              </a:pPr>
              <a:r>
                <a:rPr lang="ja-JP" altLang="en-US" sz="1660" dirty="0">
                  <a:solidFill>
                    <a:prstClr val="black"/>
                  </a:solidFill>
                  <a:latin typeface="BIZ UDPゴシック" panose="020B0400000000000000" pitchFamily="50" charset="-128"/>
                  <a:ea typeface="BIZ UDPゴシック" panose="020B0400000000000000" pitchFamily="50" charset="-128"/>
                </a:rPr>
                <a:t>○　内閣府主催マッチング会へ複</a:t>
              </a:r>
              <a:r>
                <a:rPr lang="ja-JP" altLang="en-US" sz="1660" dirty="0" smtClean="0">
                  <a:solidFill>
                    <a:prstClr val="black"/>
                  </a:solidFill>
                  <a:latin typeface="BIZ UDPゴシック" panose="020B0400000000000000" pitchFamily="50" charset="-128"/>
                  <a:ea typeface="BIZ UDPゴシック" panose="020B0400000000000000" pitchFamily="50" charset="-128"/>
                </a:rPr>
                <a:t>数回参加。</a:t>
              </a:r>
              <a:endParaRPr lang="en-US" altLang="ja-JP" sz="1660" dirty="0" smtClean="0">
                <a:solidFill>
                  <a:prstClr val="black"/>
                </a:solidFill>
                <a:latin typeface="BIZ UDPゴシック" panose="020B0400000000000000" pitchFamily="50" charset="-128"/>
                <a:ea typeface="BIZ UDPゴシック" panose="020B0400000000000000" pitchFamily="50" charset="-128"/>
              </a:endParaRPr>
            </a:p>
            <a:p>
              <a:pPr defTabSz="422041">
                <a:defRPr/>
              </a:pPr>
              <a:r>
                <a:rPr lang="ja-JP" altLang="en-US" sz="1660" dirty="0">
                  <a:solidFill>
                    <a:prstClr val="black"/>
                  </a:solidFill>
                  <a:latin typeface="BIZ UDPゴシック" panose="020B0400000000000000" pitchFamily="50" charset="-128"/>
                  <a:ea typeface="BIZ UDPゴシック" panose="020B0400000000000000" pitchFamily="50" charset="-128"/>
                </a:rPr>
                <a:t>　</a:t>
              </a:r>
              <a:r>
                <a:rPr lang="ja-JP" altLang="en-US" sz="1660" dirty="0" smtClean="0">
                  <a:solidFill>
                    <a:prstClr val="black"/>
                  </a:solidFill>
                  <a:latin typeface="BIZ UDPゴシック" panose="020B0400000000000000" pitchFamily="50" charset="-128"/>
                  <a:ea typeface="BIZ UDPゴシック" panose="020B0400000000000000" pitchFamily="50" charset="-128"/>
                </a:rPr>
                <a:t>　 阪南市が掲げる寄附対象事業について説明。市長自らトッププロモーションも実施。</a:t>
              </a:r>
              <a:endParaRPr lang="en-US" altLang="ja-JP" sz="1660" dirty="0">
                <a:solidFill>
                  <a:prstClr val="black"/>
                </a:solidFill>
                <a:latin typeface="BIZ UDPゴシック" panose="020B0400000000000000" pitchFamily="50" charset="-128"/>
                <a:ea typeface="BIZ UDPゴシック" panose="020B0400000000000000" pitchFamily="50" charset="-128"/>
              </a:endParaRPr>
            </a:p>
            <a:p>
              <a:pPr defTabSz="422041">
                <a:defRPr/>
              </a:pPr>
              <a:endParaRPr lang="en-US" altLang="ja-JP" sz="1660" dirty="0">
                <a:solidFill>
                  <a:prstClr val="black"/>
                </a:solidFill>
                <a:latin typeface="BIZ UDPゴシック" panose="020B0400000000000000" pitchFamily="50" charset="-128"/>
                <a:ea typeface="BIZ UDPゴシック" panose="020B0400000000000000" pitchFamily="50" charset="-128"/>
              </a:endParaRPr>
            </a:p>
            <a:p>
              <a:pPr defTabSz="422041">
                <a:defRPr/>
              </a:pPr>
              <a:r>
                <a:rPr lang="ja-JP" altLang="en-US" sz="1660" dirty="0" smtClean="0">
                  <a:solidFill>
                    <a:prstClr val="black"/>
                  </a:solidFill>
                  <a:latin typeface="BIZ UDPゴシック" panose="020B0400000000000000" pitchFamily="50" charset="-128"/>
                  <a:ea typeface="BIZ UDPゴシック" panose="020B0400000000000000" pitchFamily="50" charset="-128"/>
                </a:rPr>
                <a:t>○　マッチング会</a:t>
              </a:r>
              <a:r>
                <a:rPr lang="ja-JP" altLang="en-US" sz="1660" dirty="0">
                  <a:solidFill>
                    <a:prstClr val="black"/>
                  </a:solidFill>
                  <a:latin typeface="BIZ UDPゴシック" panose="020B0400000000000000" pitchFamily="50" charset="-128"/>
                  <a:ea typeface="BIZ UDPゴシック" panose="020B0400000000000000" pitchFamily="50" charset="-128"/>
                </a:rPr>
                <a:t>のあと、阪南市に対して複数の企業からアプローチあり</a:t>
              </a:r>
              <a:r>
                <a:rPr lang="ja-JP" altLang="en-US" sz="1660" dirty="0" smtClean="0">
                  <a:solidFill>
                    <a:prstClr val="black"/>
                  </a:solidFill>
                  <a:latin typeface="BIZ UDPゴシック" panose="020B0400000000000000" pitchFamily="50" charset="-128"/>
                  <a:ea typeface="BIZ UDPゴシック" panose="020B0400000000000000" pitchFamily="50" charset="-128"/>
                </a:rPr>
                <a:t>。</a:t>
              </a:r>
              <a:endParaRPr lang="en-US" altLang="ja-JP" sz="1660" dirty="0" smtClean="0">
                <a:solidFill>
                  <a:prstClr val="black"/>
                </a:solidFill>
                <a:latin typeface="BIZ UDPゴシック" panose="020B0400000000000000" pitchFamily="50" charset="-128"/>
                <a:ea typeface="BIZ UDPゴシック" panose="020B0400000000000000" pitchFamily="50" charset="-128"/>
              </a:endParaRPr>
            </a:p>
            <a:p>
              <a:pPr defTabSz="422041">
                <a:defRPr/>
              </a:pPr>
              <a:r>
                <a:rPr lang="ja-JP" altLang="en-US" sz="1660" dirty="0">
                  <a:solidFill>
                    <a:prstClr val="black"/>
                  </a:solidFill>
                  <a:latin typeface="BIZ UDPゴシック" panose="020B0400000000000000" pitchFamily="50" charset="-128"/>
                  <a:ea typeface="BIZ UDPゴシック" panose="020B0400000000000000" pitchFamily="50" charset="-128"/>
                </a:rPr>
                <a:t>　</a:t>
              </a:r>
              <a:r>
                <a:rPr lang="ja-JP" altLang="en-US" sz="1660" dirty="0" smtClean="0">
                  <a:solidFill>
                    <a:prstClr val="black"/>
                  </a:solidFill>
                  <a:latin typeface="BIZ UDPゴシック" panose="020B0400000000000000" pitchFamily="50" charset="-128"/>
                  <a:ea typeface="BIZ UDPゴシック" panose="020B0400000000000000" pitchFamily="50" charset="-128"/>
                </a:rPr>
                <a:t>　・　シティプロモーション事業への寄附受け入れ（株式会社サイバーレコード）。</a:t>
              </a:r>
              <a:endParaRPr lang="en-US" altLang="ja-JP" sz="1660" dirty="0">
                <a:solidFill>
                  <a:prstClr val="black"/>
                </a:solidFill>
                <a:latin typeface="BIZ UDPゴシック" panose="020B0400000000000000" pitchFamily="50" charset="-128"/>
                <a:ea typeface="BIZ UDPゴシック" panose="020B0400000000000000" pitchFamily="50" charset="-128"/>
              </a:endParaRPr>
            </a:p>
            <a:p>
              <a:pPr defTabSz="422041">
                <a:defRPr/>
              </a:pPr>
              <a:r>
                <a:rPr lang="ja-JP" altLang="en-US" sz="1660" dirty="0" smtClean="0">
                  <a:solidFill>
                    <a:prstClr val="black"/>
                  </a:solidFill>
                  <a:latin typeface="BIZ UDPゴシック" panose="020B0400000000000000" pitchFamily="50" charset="-128"/>
                  <a:ea typeface="BIZ UDPゴシック" panose="020B0400000000000000" pitchFamily="50" charset="-128"/>
                </a:rPr>
                <a:t>　　・　スマートウェルネスシティの推進事業に対し、人材</a:t>
              </a:r>
              <a:r>
                <a:rPr lang="ja-JP" altLang="en-US" sz="1660" dirty="0">
                  <a:solidFill>
                    <a:prstClr val="black"/>
                  </a:solidFill>
                  <a:latin typeface="BIZ UDPゴシック" panose="020B0400000000000000" pitchFamily="50" charset="-128"/>
                  <a:ea typeface="BIZ UDPゴシック" panose="020B0400000000000000" pitchFamily="50" charset="-128"/>
                </a:rPr>
                <a:t>派遣型のスキームを活用</a:t>
              </a:r>
              <a:r>
                <a:rPr lang="ja-JP" altLang="en-US" sz="1660" dirty="0" smtClean="0">
                  <a:solidFill>
                    <a:prstClr val="black"/>
                  </a:solidFill>
                  <a:latin typeface="BIZ UDPゴシック" panose="020B0400000000000000" pitchFamily="50" charset="-128"/>
                  <a:ea typeface="BIZ UDPゴシック" panose="020B0400000000000000" pitchFamily="50" charset="-128"/>
                </a:rPr>
                <a:t>して寄附を</a:t>
              </a:r>
              <a:endParaRPr lang="en-US" altLang="ja-JP" sz="1660" dirty="0" smtClean="0">
                <a:solidFill>
                  <a:prstClr val="black"/>
                </a:solidFill>
                <a:latin typeface="BIZ UDPゴシック" panose="020B0400000000000000" pitchFamily="50" charset="-128"/>
                <a:ea typeface="BIZ UDPゴシック" panose="020B0400000000000000" pitchFamily="50" charset="-128"/>
              </a:endParaRPr>
            </a:p>
            <a:p>
              <a:pPr defTabSz="422041">
                <a:defRPr/>
              </a:pPr>
              <a:r>
                <a:rPr lang="ja-JP" altLang="en-US" sz="1660" dirty="0">
                  <a:solidFill>
                    <a:prstClr val="black"/>
                  </a:solidFill>
                  <a:latin typeface="BIZ UDPゴシック" panose="020B0400000000000000" pitchFamily="50" charset="-128"/>
                  <a:ea typeface="BIZ UDPゴシック" panose="020B0400000000000000" pitchFamily="50" charset="-128"/>
                </a:rPr>
                <a:t>　</a:t>
              </a:r>
              <a:r>
                <a:rPr lang="ja-JP" altLang="en-US" sz="1660" dirty="0" smtClean="0">
                  <a:solidFill>
                    <a:prstClr val="black"/>
                  </a:solidFill>
                  <a:latin typeface="BIZ UDPゴシック" panose="020B0400000000000000" pitchFamily="50" charset="-128"/>
                  <a:ea typeface="BIZ UDPゴシック" panose="020B0400000000000000" pitchFamily="50" charset="-128"/>
                </a:rPr>
                <a:t>　　　受け入れる予定（第一生命保険株式会社）。</a:t>
              </a:r>
              <a:endParaRPr lang="en-US" altLang="ja-JP" sz="1660" dirty="0">
                <a:solidFill>
                  <a:prstClr val="black"/>
                </a:solidFill>
                <a:latin typeface="BIZ UDPゴシック" panose="020B0400000000000000" pitchFamily="50" charset="-128"/>
                <a:ea typeface="BIZ UDPゴシック" panose="020B0400000000000000" pitchFamily="50" charset="-128"/>
              </a:endParaRPr>
            </a:p>
            <a:p>
              <a:pPr defTabSz="422041">
                <a:defRPr/>
              </a:pPr>
              <a:endParaRPr lang="en-US" altLang="ja-JP" sz="1660" dirty="0" smtClean="0">
                <a:solidFill>
                  <a:prstClr val="black"/>
                </a:solidFill>
                <a:latin typeface="BIZ UDPゴシック" panose="020B0400000000000000" pitchFamily="50" charset="-128"/>
                <a:ea typeface="BIZ UDPゴシック" panose="020B0400000000000000" pitchFamily="50" charset="-128"/>
              </a:endParaRPr>
            </a:p>
            <a:p>
              <a:pPr algn="r" defTabSz="422041">
                <a:defRPr/>
              </a:pP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900" dirty="0" smtClean="0">
                <a:solidFill>
                  <a:prstClr val="black"/>
                </a:solidFill>
                <a:latin typeface="BIZ UDPゴシック" panose="020B0400000000000000" pitchFamily="50" charset="-128"/>
                <a:ea typeface="BIZ UDPゴシック" panose="020B0400000000000000" pitchFamily="50" charset="-128"/>
              </a:endParaRPr>
            </a:p>
          </p:txBody>
        </p:sp>
      </p:grpSp>
      <p:sp>
        <p:nvSpPr>
          <p:cNvPr id="13"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33</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0" y="0"/>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19406" y="-24407"/>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675239" y="4945494"/>
            <a:ext cx="5573161" cy="246221"/>
          </a:xfrm>
          <a:prstGeom prst="rect">
            <a:avLst/>
          </a:prstGeom>
        </p:spPr>
        <p:txBody>
          <a:bodyPr wrap="square">
            <a:spAutoFit/>
          </a:bodyPr>
          <a:lstStyle/>
          <a:p>
            <a:pPr algn="r"/>
            <a:r>
              <a:rPr lang="ja-JP" altLang="en-US" sz="1000" dirty="0">
                <a:latin typeface="BIZ UDPゴシック" panose="020B0400000000000000" pitchFamily="50" charset="-128"/>
                <a:ea typeface="BIZ UDPゴシック" panose="020B0400000000000000" pitchFamily="50" charset="-128"/>
              </a:rPr>
              <a:t>　</a:t>
            </a:r>
            <a:r>
              <a:rPr lang="ja-JP" altLang="en-US" sz="1000" dirty="0" smtClean="0">
                <a:solidFill>
                  <a:schemeClr val="accent1">
                    <a:lumMod val="75000"/>
                  </a:schemeClr>
                </a:solidFill>
                <a:latin typeface="BIZ UDPゴシック" panose="020B0400000000000000" pitchFamily="50" charset="-128"/>
                <a:ea typeface="BIZ UDPゴシック" panose="020B0400000000000000" pitchFamily="50" charset="-128"/>
              </a:rPr>
              <a:t>参考</a:t>
            </a:r>
            <a:r>
              <a:rPr lang="en-US" altLang="ja-JP" sz="1000" dirty="0" smtClean="0">
                <a:solidFill>
                  <a:schemeClr val="accent1">
                    <a:lumMod val="75000"/>
                  </a:schemeClr>
                </a:solidFill>
                <a:latin typeface="BIZ UDPゴシック" panose="020B0400000000000000" pitchFamily="50" charset="-128"/>
                <a:ea typeface="BIZ UDPゴシック" panose="020B0400000000000000" pitchFamily="50" charset="-128"/>
              </a:rPr>
              <a:t>URL</a:t>
            </a:r>
            <a:r>
              <a:rPr lang="ja-JP" altLang="en-US" sz="1000" dirty="0" smtClean="0">
                <a:solidFill>
                  <a:schemeClr val="accent1">
                    <a:lumMod val="75000"/>
                  </a:schemeClr>
                </a:solidFill>
                <a:latin typeface="BIZ UDPゴシック" panose="020B0400000000000000" pitchFamily="50" charset="-128"/>
                <a:ea typeface="BIZ UDPゴシック" panose="020B0400000000000000" pitchFamily="50" charset="-128"/>
              </a:rPr>
              <a:t>：</a:t>
            </a:r>
            <a:r>
              <a:rPr lang="en-US" altLang="ja-JP" sz="1000" u="sng" dirty="0">
                <a:latin typeface="BIZ UDPゴシック" panose="020B0400000000000000" pitchFamily="50" charset="-128"/>
                <a:ea typeface="BIZ UDPゴシック" panose="020B0400000000000000" pitchFamily="50" charset="-128"/>
                <a:hlinkClick r:id="rId2"/>
              </a:rPr>
              <a:t> </a:t>
            </a:r>
            <a:r>
              <a:rPr lang="en-US" altLang="ja-JP" sz="1000" dirty="0">
                <a:latin typeface="BIZ UDPゴシック" panose="020B0400000000000000" pitchFamily="50" charset="-128"/>
                <a:ea typeface="BIZ UDPゴシック" panose="020B0400000000000000" pitchFamily="50" charset="-128"/>
                <a:hlinkClick r:id="rId3"/>
              </a:rPr>
              <a:t>https://www.city.hannan.lg.jp/kakuka/mirai/seisaku/5359.html</a:t>
            </a:r>
            <a:endParaRPr lang="ja-JP" altLang="en-US" sz="1000"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7045921" y="5283892"/>
            <a:ext cx="2590774" cy="230832"/>
          </a:xfrm>
          <a:prstGeom prst="rect">
            <a:avLst/>
          </a:prstGeom>
        </p:spPr>
        <p:txBody>
          <a:bodyPr wrap="none">
            <a:spAutoFit/>
          </a:bodyPr>
          <a:lstStyle/>
          <a:p>
            <a:r>
              <a:rPr lang="ja-JP" altLang="en-US" sz="900" dirty="0" smtClean="0">
                <a:latin typeface="BIZ UDPゴシック" panose="020B0400000000000000" pitchFamily="50" charset="-128"/>
                <a:ea typeface="BIZ UDPゴシック" panose="020B0400000000000000" pitchFamily="50" charset="-128"/>
              </a:rPr>
              <a:t>出典：</a:t>
            </a:r>
            <a:r>
              <a:rPr lang="ja-JP" altLang="en-US" sz="900" dirty="0">
                <a:solidFill>
                  <a:prstClr val="black"/>
                </a:solidFill>
                <a:latin typeface="BIZ UDPゴシック" panose="020B0400000000000000" pitchFamily="50" charset="-128"/>
                <a:ea typeface="BIZ UDPゴシック" panose="020B0400000000000000" pitchFamily="50" charset="-128"/>
              </a:rPr>
              <a:t>阪南市</a:t>
            </a:r>
            <a:r>
              <a:rPr lang="en-US" altLang="ja-JP" sz="900" dirty="0" smtClean="0">
                <a:latin typeface="BIZ UDPゴシック" panose="020B0400000000000000" pitchFamily="50" charset="-128"/>
                <a:ea typeface="BIZ UDPゴシック" panose="020B0400000000000000" pitchFamily="50" charset="-128"/>
              </a:rPr>
              <a:t>HP</a:t>
            </a:r>
            <a:r>
              <a:rPr lang="ja-JP" altLang="en-US" sz="900" dirty="0">
                <a:latin typeface="BIZ UDPゴシック" panose="020B0400000000000000" pitchFamily="50" charset="-128"/>
                <a:ea typeface="BIZ UDPゴシック" panose="020B0400000000000000" pitchFamily="50" charset="-128"/>
              </a:rPr>
              <a:t>をもとに府市町村局にて作成　 </a:t>
            </a:r>
            <a:endParaRPr lang="ja-JP" altLang="en-US" sz="900" dirty="0"/>
          </a:p>
        </p:txBody>
      </p:sp>
    </p:spTree>
    <p:extLst>
      <p:ext uri="{BB962C8B-B14F-4D97-AF65-F5344CB8AC3E}">
        <p14:creationId xmlns:p14="http://schemas.microsoft.com/office/powerpoint/2010/main" val="793046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8924" y="-25699"/>
            <a:ext cx="8999443"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検討テーマ④（</a:t>
            </a:r>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その他） －</a:t>
            </a:r>
            <a:r>
              <a:rPr kumimoji="1" lang="ja-JP" altLang="en-US" sz="2400" b="1" u="sng">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地域</a:t>
            </a:r>
            <a:r>
              <a:rPr kumimoji="1" lang="ja-JP" altLang="en-US" sz="2400" b="1" u="sng" smtClean="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ブランドの創出</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21DD74AC-53AA-4772-812D-098627797C26}"/>
              </a:ext>
            </a:extLst>
          </p:cNvPr>
          <p:cNvSpPr/>
          <p:nvPr/>
        </p:nvSpPr>
        <p:spPr>
          <a:xfrm>
            <a:off x="9429048" y="6372559"/>
            <a:ext cx="476952"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41" name="テキスト ボックス 40"/>
          <p:cNvSpPr txBox="1"/>
          <p:nvPr/>
        </p:nvSpPr>
        <p:spPr>
          <a:xfrm>
            <a:off x="0" y="664689"/>
            <a:ext cx="7558479" cy="400110"/>
          </a:xfrm>
          <a:prstGeom prst="rect">
            <a:avLst/>
          </a:prstGeom>
          <a:noFill/>
        </p:spPr>
        <p:txBody>
          <a:bodyPr wrap="non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府内市町村における大阪・関西万博機運醸成に向けた取組み例</a:t>
            </a:r>
            <a:endPar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42" name="表 41"/>
          <p:cNvGraphicFramePr>
            <a:graphicFrameLocks noGrp="1"/>
          </p:cNvGraphicFramePr>
          <p:nvPr>
            <p:extLst>
              <p:ext uri="{D42A27DB-BD31-4B8C-83A1-F6EECF244321}">
                <p14:modId xmlns:p14="http://schemas.microsoft.com/office/powerpoint/2010/main" val="550756432"/>
              </p:ext>
            </p:extLst>
          </p:nvPr>
        </p:nvGraphicFramePr>
        <p:xfrm>
          <a:off x="264064" y="1244457"/>
          <a:ext cx="9403460" cy="2174240"/>
        </p:xfrm>
        <a:graphic>
          <a:graphicData uri="http://schemas.openxmlformats.org/drawingml/2006/table">
            <a:tbl>
              <a:tblPr firstRow="1" bandRow="1">
                <a:tableStyleId>{5C22544A-7EE6-4342-B048-85BDC9FD1C3A}</a:tableStyleId>
              </a:tblPr>
              <a:tblGrid>
                <a:gridCol w="1664623">
                  <a:extLst>
                    <a:ext uri="{9D8B030D-6E8A-4147-A177-3AD203B41FA5}">
                      <a16:colId xmlns:a16="http://schemas.microsoft.com/office/drawing/2014/main" val="3859636921"/>
                    </a:ext>
                  </a:extLst>
                </a:gridCol>
                <a:gridCol w="7738837">
                  <a:extLst>
                    <a:ext uri="{9D8B030D-6E8A-4147-A177-3AD203B41FA5}">
                      <a16:colId xmlns:a16="http://schemas.microsoft.com/office/drawing/2014/main" val="2057948078"/>
                    </a:ext>
                  </a:extLst>
                </a:gridCol>
              </a:tblGrid>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BIZ UDPゴシック" panose="020B0400000000000000" pitchFamily="50" charset="-128"/>
                          <a:ea typeface="BIZ UDPゴシック" panose="020B0400000000000000" pitchFamily="50" charset="-128"/>
                        </a:rPr>
                        <a:t>大阪市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2400" marR="0" lvl="0" indent="-152400" algn="just" defTabSz="914400" rtl="0" eaLnBrk="1" fontAlgn="auto" latinLnBrk="0" hangingPunct="1">
                        <a:lnSpc>
                          <a:spcPct val="100000"/>
                        </a:lnSpc>
                        <a:spcBef>
                          <a:spcPts val="0"/>
                        </a:spcBef>
                        <a:spcAft>
                          <a:spcPts val="0"/>
                        </a:spcAft>
                        <a:buClrTx/>
                        <a:buSzTx/>
                        <a:buFontTx/>
                        <a:buNone/>
                        <a:tabLst>
                          <a:tab pos="1638300" algn="l"/>
                        </a:tabLst>
                        <a:defRPr/>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公式キャラクター入りナンバープレートの交付</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152400" marR="0" lvl="0" indent="-152400" algn="just" defTabSz="914400" rtl="0" eaLnBrk="1" fontAlgn="auto" latinLnBrk="0" hangingPunct="1">
                        <a:lnSpc>
                          <a:spcPct val="100000"/>
                        </a:lnSpc>
                        <a:spcBef>
                          <a:spcPts val="0"/>
                        </a:spcBef>
                        <a:spcAft>
                          <a:spcPts val="0"/>
                        </a:spcAft>
                        <a:buClrTx/>
                        <a:buSzTx/>
                        <a:buFontTx/>
                        <a:buNone/>
                        <a:tabLst>
                          <a:tab pos="1638300" algn="l"/>
                        </a:tabLst>
                        <a:defRPr/>
                      </a:pPr>
                      <a:r>
                        <a:rPr kumimoji="1" lang="ja-JP" altLang="en-US" sz="900" b="0" dirty="0" smtClean="0">
                          <a:solidFill>
                            <a:schemeClr val="tx1"/>
                          </a:solidFill>
                          <a:latin typeface="BIZ UDPゴシック" panose="020B0400000000000000" pitchFamily="50" charset="-128"/>
                          <a:ea typeface="BIZ UDPゴシック" panose="020B0400000000000000" pitchFamily="50" charset="-128"/>
                        </a:rPr>
                        <a:t>ミャクミャクがデザインされた原動機付自転車用ナンバープレートを交付</a:t>
                      </a:r>
                      <a:endParaRPr kumimoji="1" lang="en-US" altLang="ja-JP" sz="900" b="0" dirty="0" smtClean="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8533455"/>
                  </a:ext>
                </a:extLst>
              </a:tr>
              <a:tr h="213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BIZ UDPゴシック" panose="020B0400000000000000" pitchFamily="50" charset="-128"/>
                          <a:ea typeface="BIZ UDPゴシック" panose="020B0400000000000000" pitchFamily="50" charset="-128"/>
                          <a:cs typeface="+mn-cs"/>
                        </a:rPr>
                        <a:t>枚方市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2400" indent="-152400" algn="just">
                        <a:lnSpc>
                          <a:spcPct val="100000"/>
                        </a:lnSpc>
                        <a:spcAft>
                          <a:spcPts val="0"/>
                        </a:spcAft>
                        <a:tabLst>
                          <a:tab pos="1638300" algn="l"/>
                        </a:tabLst>
                      </a:pPr>
                      <a:r>
                        <a:rPr kumimoji="1" lang="ja-JP" altLang="en-US" sz="1100" b="0" kern="1200" dirty="0" smtClean="0">
                          <a:solidFill>
                            <a:schemeClr val="tx1"/>
                          </a:solidFill>
                          <a:latin typeface="BIZ UDPゴシック" panose="020B0400000000000000" pitchFamily="50" charset="-128"/>
                          <a:ea typeface="BIZ UDPゴシック" panose="020B0400000000000000" pitchFamily="50" charset="-128"/>
                          <a:cs typeface="+mn-cs"/>
                        </a:rPr>
                        <a:t>公民共創！ひらかた万博＜</a:t>
                      </a:r>
                      <a:r>
                        <a:rPr kumimoji="1" lang="en-US" altLang="ja-JP" sz="1100" b="0" kern="1200" dirty="0" smtClean="0">
                          <a:solidFill>
                            <a:schemeClr val="tx1"/>
                          </a:solidFill>
                          <a:latin typeface="BIZ UDPゴシック" panose="020B0400000000000000" pitchFamily="50" charset="-128"/>
                          <a:ea typeface="BIZ UDPゴシック" panose="020B0400000000000000" pitchFamily="50" charset="-128"/>
                          <a:cs typeface="+mn-cs"/>
                        </a:rPr>
                        <a:t>HIRAKATA EXPO</a:t>
                      </a:r>
                      <a:r>
                        <a:rPr kumimoji="1" lang="ja-JP" altLang="en-US" sz="1100" b="0" kern="1200" dirty="0" smtClean="0">
                          <a:solidFill>
                            <a:schemeClr val="tx1"/>
                          </a:solidFill>
                          <a:latin typeface="BIZ UDPゴシック" panose="020B0400000000000000" pitchFamily="50" charset="-128"/>
                          <a:ea typeface="BIZ UDPゴシック" panose="020B0400000000000000" pitchFamily="50" charset="-128"/>
                          <a:cs typeface="+mn-cs"/>
                        </a:rPr>
                        <a:t>＞の開催</a:t>
                      </a:r>
                      <a:endParaRPr kumimoji="1" lang="en-US" altLang="ja-JP" sz="1100" b="0" kern="1200" dirty="0" smtClean="0">
                        <a:solidFill>
                          <a:schemeClr val="tx1"/>
                        </a:solidFill>
                        <a:latin typeface="BIZ UDPゴシック" panose="020B0400000000000000" pitchFamily="50" charset="-128"/>
                        <a:ea typeface="BIZ UDPゴシック" panose="020B0400000000000000" pitchFamily="50" charset="-128"/>
                        <a:cs typeface="+mn-cs"/>
                      </a:endParaRPr>
                    </a:p>
                    <a:p>
                      <a:pPr marL="152400" indent="-152400" algn="just">
                        <a:lnSpc>
                          <a:spcPct val="100000"/>
                        </a:lnSpc>
                        <a:spcAft>
                          <a:spcPts val="0"/>
                        </a:spcAft>
                        <a:tabLst>
                          <a:tab pos="1638300" algn="l"/>
                        </a:tabLst>
                      </a:pPr>
                      <a:r>
                        <a:rPr kumimoji="1" lang="ja-JP" altLang="en-US" sz="900" b="0" kern="1200" dirty="0" smtClean="0">
                          <a:solidFill>
                            <a:schemeClr val="tx1"/>
                          </a:solidFill>
                          <a:latin typeface="BIZ UDPゴシック" panose="020B0400000000000000" pitchFamily="50" charset="-128"/>
                          <a:ea typeface="BIZ UDPゴシック" panose="020B0400000000000000" pitchFamily="50" charset="-128"/>
                          <a:cs typeface="+mn-cs"/>
                        </a:rPr>
                        <a:t>ＴＥＡＭ　ＥＸＰＯ共創パートナーとして、市内企業や団体等が実施する取組みの支援や万博に向けた機運醸成</a:t>
                      </a:r>
                      <a:endParaRPr kumimoji="1" lang="en-US" altLang="ja-JP" sz="900" b="0" kern="1200" dirty="0" smtClean="0">
                        <a:solidFill>
                          <a:schemeClr val="tx1"/>
                        </a:solidFill>
                        <a:latin typeface="BIZ UDPゴシック" panose="020B0400000000000000" pitchFamily="50" charset="-128"/>
                        <a:ea typeface="BIZ UDPゴシック" panose="020B04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2481781"/>
                  </a:ext>
                </a:extLst>
              </a:tr>
              <a:tr h="137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BIZ UDPゴシック" panose="020B0400000000000000" pitchFamily="50" charset="-128"/>
                          <a:ea typeface="BIZ UDPゴシック" panose="020B0400000000000000" pitchFamily="50" charset="-128"/>
                          <a:cs typeface="+mn-cs"/>
                        </a:rPr>
                        <a:t>箕面市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2400" indent="-152400" algn="just">
                        <a:lnSpc>
                          <a:spcPct val="100000"/>
                        </a:lnSpc>
                        <a:spcAft>
                          <a:spcPts val="0"/>
                        </a:spcAft>
                        <a:tabLst>
                          <a:tab pos="1638300" algn="l"/>
                        </a:tabLst>
                      </a:pP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1000</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日前イベント「</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Road to 2025!!</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TEAM EXPO FES</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」の開催</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152400" indent="-152400" algn="just">
                        <a:lnSpc>
                          <a:spcPct val="100000"/>
                        </a:lnSpc>
                        <a:spcAft>
                          <a:spcPts val="0"/>
                        </a:spcAft>
                        <a:tabLst>
                          <a:tab pos="1638300" algn="l"/>
                        </a:tabLst>
                      </a:pPr>
                      <a:r>
                        <a:rPr kumimoji="1" lang="ja-JP" altLang="en-US" sz="900" b="0" kern="1200" dirty="0" smtClean="0">
                          <a:solidFill>
                            <a:schemeClr val="tx1"/>
                          </a:solidFill>
                          <a:latin typeface="BIZ UDPゴシック" panose="020B0400000000000000" pitchFamily="50" charset="-128"/>
                          <a:ea typeface="BIZ UDPゴシック" panose="020B0400000000000000" pitchFamily="50" charset="-128"/>
                          <a:cs typeface="+mn-cs"/>
                        </a:rPr>
                        <a:t>ほぼ</a:t>
                      </a:r>
                      <a:r>
                        <a:rPr kumimoji="1" lang="en-US" altLang="ja-JP" sz="900" b="0" kern="1200" dirty="0" smtClean="0">
                          <a:solidFill>
                            <a:schemeClr val="tx1"/>
                          </a:solidFill>
                          <a:latin typeface="BIZ UDPゴシック" panose="020B0400000000000000" pitchFamily="50" charset="-128"/>
                          <a:ea typeface="BIZ UDPゴシック" panose="020B0400000000000000" pitchFamily="50" charset="-128"/>
                          <a:cs typeface="+mn-cs"/>
                        </a:rPr>
                        <a:t>1000</a:t>
                      </a:r>
                      <a:r>
                        <a:rPr kumimoji="1" lang="ja-JP" altLang="en-US" sz="900" b="0" kern="1200" dirty="0" smtClean="0">
                          <a:solidFill>
                            <a:schemeClr val="tx1"/>
                          </a:solidFill>
                          <a:latin typeface="BIZ UDPゴシック" panose="020B0400000000000000" pitchFamily="50" charset="-128"/>
                          <a:ea typeface="BIZ UDPゴシック" panose="020B0400000000000000" pitchFamily="50" charset="-128"/>
                          <a:cs typeface="+mn-cs"/>
                        </a:rPr>
                        <a:t>日前のイベントとしてミャクミャクが登場するブースや公式ライセンスショップによる出張販売を実施</a:t>
                      </a:r>
                      <a:endParaRPr kumimoji="1" lang="en-US" altLang="ja-JP" sz="900" b="0" kern="1200" dirty="0" smtClean="0">
                        <a:solidFill>
                          <a:schemeClr val="tx1"/>
                        </a:solidFill>
                        <a:latin typeface="BIZ UDPゴシック" panose="020B0400000000000000" pitchFamily="50" charset="-128"/>
                        <a:ea typeface="BIZ UDPゴシック" panose="020B04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7032667"/>
                  </a:ext>
                </a:extLst>
              </a:tr>
              <a:tr h="137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BIZ UDPゴシック" panose="020B0400000000000000" pitchFamily="50" charset="-128"/>
                          <a:ea typeface="BIZ UDPゴシック" panose="020B0400000000000000" pitchFamily="50" charset="-128"/>
                          <a:cs typeface="+mn-cs"/>
                        </a:rPr>
                        <a:t>東大阪市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2400" indent="-152400" algn="just">
                        <a:lnSpc>
                          <a:spcPct val="100000"/>
                        </a:lnSpc>
                        <a:spcAft>
                          <a:spcPts val="0"/>
                        </a:spcAft>
                        <a:tabLst>
                          <a:tab pos="1638300" algn="l"/>
                        </a:tabLst>
                      </a:pPr>
                      <a:r>
                        <a:rPr kumimoji="1" lang="en-US" altLang="ja-JP" sz="1050" b="0" kern="1200" dirty="0" smtClean="0">
                          <a:solidFill>
                            <a:schemeClr val="tx1"/>
                          </a:solidFill>
                          <a:latin typeface="BIZ UDPゴシック" panose="020B0400000000000000" pitchFamily="50" charset="-128"/>
                          <a:ea typeface="BIZ UDPゴシック" panose="020B0400000000000000" pitchFamily="50" charset="-128"/>
                          <a:cs typeface="+mn-cs"/>
                        </a:rPr>
                        <a:t>HANAZONO EXPO</a:t>
                      </a:r>
                      <a:r>
                        <a:rPr kumimoji="1" lang="ja-JP" altLang="en-US" sz="1050" b="0" kern="1200" dirty="0" smtClean="0">
                          <a:solidFill>
                            <a:schemeClr val="tx1"/>
                          </a:solidFill>
                          <a:latin typeface="BIZ UDPゴシック" panose="020B0400000000000000" pitchFamily="50" charset="-128"/>
                          <a:ea typeface="BIZ UDPゴシック" panose="020B0400000000000000" pitchFamily="50" charset="-128"/>
                          <a:cs typeface="+mn-cs"/>
                        </a:rPr>
                        <a:t>　いのち輝く未来社会にふれてみよう </a:t>
                      </a:r>
                      <a:r>
                        <a:rPr kumimoji="1" lang="en-US" altLang="ja-JP" sz="1050" b="0" kern="1200" dirty="0" smtClean="0">
                          <a:solidFill>
                            <a:schemeClr val="tx1"/>
                          </a:solidFill>
                          <a:latin typeface="BIZ UDPゴシック" panose="020B0400000000000000" pitchFamily="50" charset="-128"/>
                          <a:ea typeface="BIZ UDPゴシック" panose="020B0400000000000000" pitchFamily="50" charset="-128"/>
                          <a:cs typeface="+mn-cs"/>
                        </a:rPr>
                        <a:t>Road to </a:t>
                      </a:r>
                      <a:r>
                        <a:rPr kumimoji="1" lang="ja-JP" altLang="en-US" sz="1050" b="0" kern="1200" dirty="0" smtClean="0">
                          <a:solidFill>
                            <a:schemeClr val="tx1"/>
                          </a:solidFill>
                          <a:latin typeface="BIZ UDPゴシック" panose="020B0400000000000000" pitchFamily="50" charset="-128"/>
                          <a:ea typeface="BIZ UDPゴシック" panose="020B0400000000000000" pitchFamily="50" charset="-128"/>
                          <a:cs typeface="+mn-cs"/>
                        </a:rPr>
                        <a:t>大阪・関西万博</a:t>
                      </a:r>
                      <a:endParaRPr kumimoji="1" lang="en-US" altLang="ja-JP" sz="1050" b="0" kern="1200" dirty="0" smtClean="0">
                        <a:solidFill>
                          <a:schemeClr val="tx1"/>
                        </a:solidFill>
                        <a:latin typeface="BIZ UDPゴシック" panose="020B0400000000000000" pitchFamily="50" charset="-128"/>
                        <a:ea typeface="BIZ UDPゴシック" panose="020B0400000000000000" pitchFamily="50" charset="-128"/>
                        <a:cs typeface="+mn-cs"/>
                      </a:endParaRPr>
                    </a:p>
                    <a:p>
                      <a:pPr marL="152400" indent="-152400" algn="just">
                        <a:lnSpc>
                          <a:spcPct val="100000"/>
                        </a:lnSpc>
                        <a:spcAft>
                          <a:spcPts val="0"/>
                        </a:spcAft>
                        <a:tabLst>
                          <a:tab pos="1638300" algn="l"/>
                        </a:tabLst>
                      </a:pPr>
                      <a:r>
                        <a:rPr kumimoji="1" lang="ja-JP" altLang="en-US" sz="900" b="0" kern="1200" dirty="0" smtClean="0">
                          <a:solidFill>
                            <a:schemeClr val="tx1"/>
                          </a:solidFill>
                          <a:latin typeface="BIZ UDPゴシック" panose="020B0400000000000000" pitchFamily="50" charset="-128"/>
                          <a:ea typeface="BIZ UDPゴシック" panose="020B0400000000000000" pitchFamily="50" charset="-128"/>
                          <a:cs typeface="+mn-cs"/>
                        </a:rPr>
                        <a:t>花園中央公園にて空飛ぶクルマやＳＤＧｓ関連のコンテンツにより機運醸成を実施</a:t>
                      </a:r>
                      <a:endParaRPr kumimoji="1" lang="en-US" altLang="ja-JP" sz="900" b="0" kern="1200" dirty="0" smtClean="0">
                        <a:solidFill>
                          <a:schemeClr val="tx1"/>
                        </a:solidFill>
                        <a:latin typeface="BIZ UDPゴシック" panose="020B0400000000000000" pitchFamily="50" charset="-128"/>
                        <a:ea typeface="BIZ UDPゴシック" panose="020B04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832445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泉州</a:t>
                      </a:r>
                      <a:r>
                        <a:rPr kumimoji="1" lang="ja-JP" altLang="en-US" sz="1200" b="0" dirty="0" smtClean="0">
                          <a:solidFill>
                            <a:schemeClr val="tx1"/>
                          </a:solidFill>
                          <a:latin typeface="BIZ UDPゴシック" panose="020B0400000000000000" pitchFamily="50" charset="-128"/>
                          <a:ea typeface="BIZ UDPゴシック" panose="020B0400000000000000" pitchFamily="50" charset="-128"/>
                        </a:rPr>
                        <a:t>地域</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smtClean="0">
                          <a:solidFill>
                            <a:schemeClr val="tx1"/>
                          </a:solidFill>
                          <a:latin typeface="BIZ UDPゴシック" panose="020B0400000000000000" pitchFamily="50" charset="-128"/>
                          <a:ea typeface="BIZ UDPゴシック" panose="020B0400000000000000" pitchFamily="50" charset="-128"/>
                        </a:rPr>
                        <a:t>（岸和田市・和泉市・高石市・泉南市・阪南市・熊取町・田尻町・岬町）</a:t>
                      </a:r>
                      <a:endParaRPr kumimoji="1" lang="en-US" altLang="ja-JP" sz="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泉州</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美食</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EXPO</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の</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実施</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a:lnSpc>
                          <a:spcPts val="500"/>
                        </a:lnSpc>
                      </a:pP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900" b="0" kern="1200" dirty="0" smtClean="0">
                          <a:solidFill>
                            <a:schemeClr val="tx1"/>
                          </a:solidFill>
                          <a:latin typeface="BIZ UDPゴシック" panose="020B0400000000000000" pitchFamily="50" charset="-128"/>
                          <a:ea typeface="BIZ UDPゴシック" panose="020B0400000000000000" pitchFamily="50" charset="-128"/>
                          <a:cs typeface="+mn-cs"/>
                        </a:rPr>
                        <a:t>大阪調理製菓専門学校を拠点に、トップシェフや地元企業などの産業界、各市町や関連団体と産官学</a:t>
                      </a:r>
                      <a:r>
                        <a:rPr kumimoji="1" lang="en-US" altLang="ja-JP" sz="900" b="0" kern="1200" dirty="0" smtClean="0">
                          <a:solidFill>
                            <a:schemeClr val="tx1"/>
                          </a:solidFill>
                          <a:latin typeface="BIZ UDPゴシック" panose="020B0400000000000000" pitchFamily="50" charset="-128"/>
                          <a:ea typeface="BIZ UDPゴシック" panose="020B0400000000000000" pitchFamily="50" charset="-128"/>
                          <a:cs typeface="+mn-cs"/>
                        </a:rPr>
                        <a:t>3</a:t>
                      </a:r>
                      <a:r>
                        <a:rPr kumimoji="1" lang="ja-JP" altLang="en-US" sz="900" b="0" kern="1200" dirty="0" smtClean="0">
                          <a:solidFill>
                            <a:schemeClr val="tx1"/>
                          </a:solidFill>
                          <a:latin typeface="BIZ UDPゴシック" panose="020B0400000000000000" pitchFamily="50" charset="-128"/>
                          <a:ea typeface="BIZ UDPゴシック" panose="020B0400000000000000" pitchFamily="50" charset="-128"/>
                          <a:cs typeface="+mn-cs"/>
                        </a:rPr>
                        <a:t>者が連携することで、泉州地域の地元食材を活かし、「美食」を観光資源とした地域の活性化を促進</a:t>
                      </a:r>
                      <a:endParaRPr kumimoji="1" lang="en-US" altLang="ja-JP" sz="900" b="0" kern="1200" dirty="0" smtClean="0">
                        <a:solidFill>
                          <a:schemeClr val="tx1"/>
                        </a:solidFill>
                        <a:latin typeface="BIZ UDPゴシック" panose="020B0400000000000000" pitchFamily="50" charset="-128"/>
                        <a:ea typeface="BIZ UDPゴシック" panose="020B04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1452601"/>
                  </a:ext>
                </a:extLst>
              </a:tr>
            </a:tbl>
          </a:graphicData>
        </a:graphic>
      </p:graphicFrame>
      <p:sp>
        <p:nvSpPr>
          <p:cNvPr id="24" name="テキスト ボックス 23"/>
          <p:cNvSpPr txBox="1"/>
          <p:nvPr/>
        </p:nvSpPr>
        <p:spPr>
          <a:xfrm>
            <a:off x="0" y="3862146"/>
            <a:ext cx="6789038" cy="400110"/>
          </a:xfrm>
          <a:prstGeom prst="rect">
            <a:avLst/>
          </a:prstGeom>
          <a:noFill/>
        </p:spPr>
        <p:txBody>
          <a:bodyPr wrap="non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国</a:t>
            </a:r>
            <a:r>
              <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等</a:t>
            </a:r>
            <a:r>
              <a:rPr kumimoji="1" lang="ja-JP" altLang="en-US" sz="20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における大阪・関西万博機運醸成に向けた取組み例</a:t>
            </a:r>
            <a:endPar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3310749651"/>
              </p:ext>
            </p:extLst>
          </p:nvPr>
        </p:nvGraphicFramePr>
        <p:xfrm>
          <a:off x="264064" y="4377800"/>
          <a:ext cx="9403460" cy="792480"/>
        </p:xfrm>
        <a:graphic>
          <a:graphicData uri="http://schemas.openxmlformats.org/drawingml/2006/table">
            <a:tbl>
              <a:tblPr firstRow="1" bandRow="1">
                <a:tableStyleId>{5C22544A-7EE6-4342-B048-85BDC9FD1C3A}</a:tableStyleId>
              </a:tblPr>
              <a:tblGrid>
                <a:gridCol w="1664623">
                  <a:extLst>
                    <a:ext uri="{9D8B030D-6E8A-4147-A177-3AD203B41FA5}">
                      <a16:colId xmlns:a16="http://schemas.microsoft.com/office/drawing/2014/main" val="3859636921"/>
                    </a:ext>
                  </a:extLst>
                </a:gridCol>
                <a:gridCol w="7738837">
                  <a:extLst>
                    <a:ext uri="{9D8B030D-6E8A-4147-A177-3AD203B41FA5}">
                      <a16:colId xmlns:a16="http://schemas.microsoft.com/office/drawing/2014/main" val="2057948078"/>
                    </a:ext>
                  </a:extLst>
                </a:gridCol>
              </a:tblGrid>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BIZ UDPゴシック" panose="020B0400000000000000" pitchFamily="50" charset="-128"/>
                          <a:ea typeface="BIZ UDPゴシック" panose="020B0400000000000000" pitchFamily="50" charset="-128"/>
                        </a:rPr>
                        <a:t>国土交通省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特別仕様ナンバープレートの交付</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BIZ UDPゴシック" panose="020B0400000000000000" pitchFamily="50" charset="-128"/>
                          <a:ea typeface="BIZ UDPゴシック" panose="020B0400000000000000" pitchFamily="50" charset="-128"/>
                        </a:rPr>
                        <a:t>全国の希望者を対象に公式ロゴマーク等がデザインされた自家用登録車等用のナンバープレートを交付</a:t>
                      </a:r>
                      <a:endParaRPr kumimoji="1" lang="en-US" altLang="ja-JP" sz="900" b="0" dirty="0" smtClean="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8533455"/>
                  </a:ext>
                </a:extLst>
              </a:tr>
              <a:tr h="228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BIZ UDPゴシック" panose="020B0400000000000000" pitchFamily="50" charset="-128"/>
                          <a:ea typeface="BIZ UDPゴシック" panose="020B0400000000000000" pitchFamily="50" charset="-128"/>
                          <a:cs typeface="+mn-cs"/>
                        </a:rPr>
                        <a:t>万博首長連合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2400" indent="-152400" algn="just">
                        <a:lnSpc>
                          <a:spcPct val="100000"/>
                        </a:lnSpc>
                        <a:spcAft>
                          <a:spcPts val="0"/>
                        </a:spcAft>
                        <a:tabLst>
                          <a:tab pos="1638300" algn="l"/>
                        </a:tabLst>
                      </a:pPr>
                      <a:r>
                        <a:rPr kumimoji="1" lang="ja-JP" altLang="en-US" sz="1100" b="0" kern="1200" dirty="0" smtClean="0">
                          <a:solidFill>
                            <a:schemeClr val="tx1"/>
                          </a:solidFill>
                          <a:latin typeface="BIZ UDPゴシック" panose="020B0400000000000000" pitchFamily="50" charset="-128"/>
                          <a:ea typeface="BIZ UDPゴシック" panose="020B0400000000000000" pitchFamily="50" charset="-128"/>
                          <a:cs typeface="+mn-cs"/>
                        </a:rPr>
                        <a:t>トークイベントの開催</a:t>
                      </a:r>
                      <a:endParaRPr kumimoji="1" lang="en-US" altLang="ja-JP" sz="1100" b="0" kern="1200" dirty="0" smtClean="0">
                        <a:solidFill>
                          <a:schemeClr val="tx1"/>
                        </a:solidFill>
                        <a:latin typeface="BIZ UDPゴシック" panose="020B0400000000000000" pitchFamily="50" charset="-128"/>
                        <a:ea typeface="BIZ UDPゴシック" panose="020B0400000000000000" pitchFamily="50" charset="-128"/>
                        <a:cs typeface="+mn-cs"/>
                      </a:endParaRPr>
                    </a:p>
                    <a:p>
                      <a:pPr marL="152400" indent="-152400" algn="just">
                        <a:lnSpc>
                          <a:spcPct val="100000"/>
                        </a:lnSpc>
                        <a:spcAft>
                          <a:spcPts val="0"/>
                        </a:spcAft>
                        <a:tabLst>
                          <a:tab pos="1638300" algn="l"/>
                        </a:tabLst>
                      </a:pPr>
                      <a:r>
                        <a:rPr kumimoji="1" lang="ja-JP" altLang="en-US" sz="900" b="0" kern="1200" dirty="0" smtClean="0">
                          <a:solidFill>
                            <a:schemeClr val="tx1"/>
                          </a:solidFill>
                          <a:latin typeface="BIZ UDPゴシック" panose="020B0400000000000000" pitchFamily="50" charset="-128"/>
                          <a:ea typeface="BIZ UDPゴシック" panose="020B0400000000000000" pitchFamily="50" charset="-128"/>
                          <a:cs typeface="+mn-cs"/>
                        </a:rPr>
                        <a:t>著名人を招き、万博を知り、万博について考えるトークイベントを開催</a:t>
                      </a:r>
                      <a:endParaRPr kumimoji="1" lang="en-US" altLang="ja-JP" sz="900" b="0" kern="1200" dirty="0" smtClean="0">
                        <a:solidFill>
                          <a:schemeClr val="tx1"/>
                        </a:solidFill>
                        <a:latin typeface="BIZ UDPゴシック" panose="020B0400000000000000" pitchFamily="50" charset="-128"/>
                        <a:ea typeface="BIZ UDPゴシック" panose="020B04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2481781"/>
                  </a:ext>
                </a:extLst>
              </a:tr>
            </a:tbl>
          </a:graphicData>
        </a:graphic>
      </p:graphicFrame>
      <p:sp>
        <p:nvSpPr>
          <p:cNvPr id="28"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34</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264064" y="3423500"/>
            <a:ext cx="2449710" cy="253916"/>
          </a:xfrm>
          <a:prstGeom prst="rect">
            <a:avLst/>
          </a:prstGeom>
          <a:noFill/>
        </p:spPr>
        <p:txBody>
          <a:bodyPr wrap="none" rtlCol="0">
            <a:spAutoFit/>
          </a:bodyPr>
          <a:lstStyle/>
          <a:p>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市町村</a:t>
            </a:r>
            <a:r>
              <a:rPr kumimoji="1" lang="ja-JP" altLang="en-US" sz="1050" dirty="0" smtClean="0">
                <a:latin typeface="BIZ UDPゴシック" panose="020B0400000000000000" pitchFamily="50" charset="-128"/>
                <a:ea typeface="BIZ UDPゴシック" panose="020B0400000000000000" pitchFamily="50" charset="-128"/>
              </a:rPr>
              <a:t>以外</a:t>
            </a:r>
            <a:r>
              <a:rPr kumimoji="1" lang="ja-JP" altLang="en-US" sz="1050" dirty="0">
                <a:latin typeface="BIZ UDPゴシック" panose="020B0400000000000000" pitchFamily="50" charset="-128"/>
                <a:ea typeface="BIZ UDPゴシック" panose="020B0400000000000000" pitchFamily="50" charset="-128"/>
              </a:rPr>
              <a:t>が</a:t>
            </a:r>
            <a:r>
              <a:rPr kumimoji="1" lang="ja-JP" altLang="en-US" sz="1050" dirty="0" smtClean="0">
                <a:latin typeface="BIZ UDPゴシック" panose="020B0400000000000000" pitchFamily="50" charset="-128"/>
                <a:ea typeface="BIZ UDPゴシック" panose="020B0400000000000000" pitchFamily="50" charset="-128"/>
              </a:rPr>
              <a:t>主催する取組み</a:t>
            </a:r>
            <a:r>
              <a:rPr kumimoji="1" lang="ja-JP" altLang="en-US" sz="1050" dirty="0">
                <a:latin typeface="BIZ UDPゴシック" panose="020B0400000000000000" pitchFamily="50" charset="-128"/>
                <a:ea typeface="BIZ UDPゴシック" panose="020B0400000000000000" pitchFamily="50" charset="-128"/>
              </a:rPr>
              <a:t>も</a:t>
            </a:r>
            <a:r>
              <a:rPr kumimoji="1" lang="ja-JP" altLang="en-US" sz="1050" dirty="0" smtClean="0">
                <a:latin typeface="BIZ UDPゴシック" panose="020B0400000000000000" pitchFamily="50" charset="-128"/>
                <a:ea typeface="BIZ UDPゴシック" panose="020B0400000000000000" pitchFamily="50" charset="-128"/>
              </a:rPr>
              <a:t>含む</a:t>
            </a:r>
            <a:endParaRPr kumimoji="1" lang="ja-JP" altLang="en-US" dirty="0">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7879239" y="1271117"/>
            <a:ext cx="2751799" cy="338554"/>
          </a:xfrm>
          <a:prstGeom prst="rect">
            <a:avLst/>
          </a:prstGeom>
          <a:noFill/>
          <a:ln>
            <a:noFill/>
          </a:ln>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cs typeface="Times New Roman" panose="02020603050405020304" pitchFamily="18" charset="0"/>
              </a:rPr>
              <a:t>出典</a:t>
            </a:r>
            <a:r>
              <a:rPr lang="ja-JP" altLang="en-US" sz="800" dirty="0" smtClean="0">
                <a:latin typeface="BIZ UDPゴシック" panose="020B0400000000000000" pitchFamily="50" charset="-128"/>
                <a:ea typeface="BIZ UDPゴシック" panose="020B0400000000000000" pitchFamily="50" charset="-128"/>
                <a:cs typeface="Times New Roman" panose="02020603050405020304" pitchFamily="18" charset="0"/>
              </a:rPr>
              <a:t>：大阪市</a:t>
            </a:r>
            <a:r>
              <a:rPr lang="en-US" altLang="ja-JP" sz="800" dirty="0" smtClean="0">
                <a:latin typeface="BIZ UDPゴシック" panose="020B0400000000000000" pitchFamily="50" charset="-128"/>
                <a:ea typeface="BIZ UDPゴシック" panose="020B0400000000000000" pitchFamily="50" charset="-128"/>
                <a:cs typeface="Times New Roman" panose="02020603050405020304" pitchFamily="18" charset="0"/>
              </a:rPr>
              <a:t>HP</a:t>
            </a:r>
            <a:r>
              <a:rPr lang="ja-JP" altLang="en-US" sz="800" dirty="0" smtClean="0">
                <a:latin typeface="BIZ UDPゴシック" panose="020B0400000000000000" pitchFamily="50" charset="-128"/>
                <a:ea typeface="BIZ UDPゴシック" panose="020B0400000000000000" pitchFamily="50" charset="-128"/>
              </a:rPr>
              <a:t>をもとに</a:t>
            </a:r>
            <a:endParaRPr lang="en-US" altLang="ja-JP" sz="800" dirty="0" smtClean="0">
              <a:latin typeface="BIZ UDPゴシック" panose="020B0400000000000000" pitchFamily="50" charset="-128"/>
              <a:ea typeface="BIZ UDPゴシック" panose="020B0400000000000000" pitchFamily="50" charset="-128"/>
            </a:endParaRPr>
          </a:p>
          <a:p>
            <a:r>
              <a:rPr lang="en-US" altLang="ja-JP" sz="800" dirty="0">
                <a:latin typeface="BIZ UDPゴシック" panose="020B0400000000000000" pitchFamily="50" charset="-128"/>
                <a:ea typeface="BIZ UDPゴシック" panose="020B0400000000000000" pitchFamily="50" charset="-128"/>
              </a:rPr>
              <a:t> </a:t>
            </a:r>
            <a:r>
              <a:rPr lang="en-US" altLang="ja-JP" sz="800" dirty="0" smtClean="0">
                <a:latin typeface="BIZ UDPゴシック" panose="020B0400000000000000" pitchFamily="50" charset="-128"/>
                <a:ea typeface="BIZ UDPゴシック" panose="020B0400000000000000" pitchFamily="50" charset="-128"/>
              </a:rPr>
              <a:t>      </a:t>
            </a:r>
            <a:r>
              <a:rPr lang="ja-JP" altLang="en-US" sz="800" dirty="0" smtClean="0">
                <a:latin typeface="BIZ UDPゴシック" panose="020B0400000000000000" pitchFamily="50" charset="-128"/>
                <a:ea typeface="BIZ UDPゴシック" panose="020B0400000000000000" pitchFamily="50" charset="-128"/>
              </a:rPr>
              <a:t>府市町村局にて作成</a:t>
            </a:r>
            <a:endParaRPr lang="en-US" altLang="ja-JP" sz="800" dirty="0" smtClean="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7888764" y="1675762"/>
            <a:ext cx="2081495" cy="338554"/>
          </a:xfrm>
          <a:prstGeom prst="rect">
            <a:avLst/>
          </a:prstGeom>
          <a:noFill/>
          <a:ln>
            <a:noFill/>
          </a:ln>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cs typeface="Times New Roman" panose="02020603050405020304" pitchFamily="18" charset="0"/>
              </a:rPr>
              <a:t>出典</a:t>
            </a:r>
            <a:r>
              <a:rPr lang="ja-JP" altLang="en-US" sz="800" dirty="0" smtClean="0">
                <a:latin typeface="BIZ UDPゴシック" panose="020B0400000000000000" pitchFamily="50" charset="-128"/>
                <a:ea typeface="BIZ UDPゴシック" panose="020B0400000000000000" pitchFamily="50" charset="-128"/>
                <a:cs typeface="Times New Roman" panose="02020603050405020304" pitchFamily="18" charset="0"/>
              </a:rPr>
              <a:t>：枚方市プレスリリース資料</a:t>
            </a:r>
            <a:endParaRPr lang="en-US" altLang="ja-JP" sz="8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sz="8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800" dirty="0" smtClean="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800" dirty="0" smtClean="0">
                <a:latin typeface="BIZ UDPゴシック" panose="020B0400000000000000" pitchFamily="50" charset="-128"/>
                <a:ea typeface="BIZ UDPゴシック" panose="020B0400000000000000" pitchFamily="50" charset="-128"/>
              </a:rPr>
              <a:t>をもとに府市町村局にて作成</a:t>
            </a:r>
            <a:endParaRPr lang="en-US" altLang="ja-JP" sz="800" dirty="0" smtClean="0">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7905398" y="2446178"/>
            <a:ext cx="2751799" cy="338554"/>
          </a:xfrm>
          <a:prstGeom prst="rect">
            <a:avLst/>
          </a:prstGeom>
          <a:noFill/>
          <a:ln>
            <a:noFill/>
          </a:ln>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cs typeface="Times New Roman" panose="02020603050405020304" pitchFamily="18" charset="0"/>
              </a:rPr>
              <a:t>出典</a:t>
            </a:r>
            <a:r>
              <a:rPr lang="ja-JP" altLang="en-US" sz="800" dirty="0" smtClean="0">
                <a:latin typeface="BIZ UDPゴシック" panose="020B0400000000000000" pitchFamily="50" charset="-128"/>
                <a:ea typeface="BIZ UDPゴシック" panose="020B0400000000000000" pitchFamily="50" charset="-128"/>
                <a:cs typeface="Times New Roman" panose="02020603050405020304" pitchFamily="18" charset="0"/>
              </a:rPr>
              <a:t>：東大阪市</a:t>
            </a:r>
            <a:r>
              <a:rPr lang="en-US" altLang="ja-JP" sz="800" dirty="0" smtClean="0">
                <a:latin typeface="BIZ UDPゴシック" panose="020B0400000000000000" pitchFamily="50" charset="-128"/>
                <a:ea typeface="BIZ UDPゴシック" panose="020B0400000000000000" pitchFamily="50" charset="-128"/>
                <a:cs typeface="Times New Roman" panose="02020603050405020304" pitchFamily="18" charset="0"/>
              </a:rPr>
              <a:t>HP</a:t>
            </a:r>
            <a:r>
              <a:rPr lang="ja-JP" altLang="en-US" sz="800" dirty="0" smtClean="0">
                <a:latin typeface="BIZ UDPゴシック" panose="020B0400000000000000" pitchFamily="50" charset="-128"/>
                <a:ea typeface="BIZ UDPゴシック" panose="020B0400000000000000" pitchFamily="50" charset="-128"/>
              </a:rPr>
              <a:t>をもとに</a:t>
            </a:r>
            <a:endParaRPr lang="en-US" altLang="ja-JP" sz="800" dirty="0" smtClean="0">
              <a:latin typeface="BIZ UDPゴシック" panose="020B0400000000000000" pitchFamily="50" charset="-128"/>
              <a:ea typeface="BIZ UDPゴシック" panose="020B0400000000000000" pitchFamily="50" charset="-128"/>
            </a:endParaRPr>
          </a:p>
          <a:p>
            <a:r>
              <a:rPr lang="en-US" altLang="ja-JP" sz="800" dirty="0">
                <a:latin typeface="BIZ UDPゴシック" panose="020B0400000000000000" pitchFamily="50" charset="-128"/>
                <a:ea typeface="BIZ UDPゴシック" panose="020B0400000000000000" pitchFamily="50" charset="-128"/>
              </a:rPr>
              <a:t> </a:t>
            </a:r>
            <a:r>
              <a:rPr lang="en-US" altLang="ja-JP" sz="800" dirty="0" smtClean="0">
                <a:latin typeface="BIZ UDPゴシック" panose="020B0400000000000000" pitchFamily="50" charset="-128"/>
                <a:ea typeface="BIZ UDPゴシック" panose="020B0400000000000000" pitchFamily="50" charset="-128"/>
              </a:rPr>
              <a:t>      </a:t>
            </a:r>
            <a:r>
              <a:rPr lang="ja-JP" altLang="en-US" sz="800" dirty="0" smtClean="0">
                <a:latin typeface="BIZ UDPゴシック" panose="020B0400000000000000" pitchFamily="50" charset="-128"/>
                <a:ea typeface="BIZ UDPゴシック" panose="020B0400000000000000" pitchFamily="50" charset="-128"/>
              </a:rPr>
              <a:t>府市町村局にて作成</a:t>
            </a:r>
            <a:endParaRPr lang="en-US" altLang="ja-JP" sz="800" dirty="0" smtClean="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7902956" y="2809308"/>
            <a:ext cx="1895475" cy="338554"/>
          </a:xfrm>
          <a:prstGeom prst="rect">
            <a:avLst/>
          </a:prstGeom>
          <a:noFill/>
          <a:ln>
            <a:noFill/>
          </a:ln>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cs typeface="Times New Roman" panose="02020603050405020304" pitchFamily="18" charset="0"/>
              </a:rPr>
              <a:t>出典</a:t>
            </a:r>
            <a:r>
              <a:rPr lang="ja-JP" altLang="en-US" sz="8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800" dirty="0" smtClean="0">
                <a:latin typeface="BIZ UDPゴシック" panose="020B0400000000000000" pitchFamily="50" charset="-128"/>
                <a:ea typeface="BIZ UDPゴシック" panose="020B0400000000000000" pitchFamily="50" charset="-128"/>
                <a:cs typeface="Times New Roman" panose="02020603050405020304" pitchFamily="18" charset="0"/>
              </a:rPr>
              <a:t>2025</a:t>
            </a:r>
            <a:r>
              <a:rPr lang="ja-JP" altLang="en-US" sz="800" dirty="0" smtClean="0">
                <a:latin typeface="BIZ UDPゴシック" panose="020B0400000000000000" pitchFamily="50" charset="-128"/>
                <a:ea typeface="BIZ UDPゴシック" panose="020B0400000000000000" pitchFamily="50" charset="-128"/>
                <a:cs typeface="Times New Roman" panose="02020603050405020304" pitchFamily="18" charset="0"/>
              </a:rPr>
              <a:t>日本国際博覧会協会</a:t>
            </a:r>
            <a:r>
              <a:rPr lang="en-US" altLang="ja-JP" sz="800" dirty="0" smtClean="0">
                <a:latin typeface="BIZ UDPゴシック" panose="020B0400000000000000" pitchFamily="50" charset="-128"/>
                <a:ea typeface="BIZ UDPゴシック" panose="020B0400000000000000" pitchFamily="50" charset="-128"/>
                <a:cs typeface="Times New Roman" panose="02020603050405020304" pitchFamily="18" charset="0"/>
              </a:rPr>
              <a:t>HP</a:t>
            </a:r>
          </a:p>
          <a:p>
            <a:r>
              <a:rPr lang="ja-JP" altLang="en-US" sz="8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800" dirty="0" smtClean="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800" dirty="0" smtClean="0">
                <a:latin typeface="BIZ UDPゴシック" panose="020B0400000000000000" pitchFamily="50" charset="-128"/>
                <a:ea typeface="BIZ UDPゴシック" panose="020B0400000000000000" pitchFamily="50" charset="-128"/>
              </a:rPr>
              <a:t>をもとに府市町村局にて作成</a:t>
            </a:r>
            <a:endParaRPr lang="en-US" altLang="ja-JP" sz="800" dirty="0" smtClean="0">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7884858" y="2079608"/>
            <a:ext cx="2751799" cy="338554"/>
          </a:xfrm>
          <a:prstGeom prst="rect">
            <a:avLst/>
          </a:prstGeom>
          <a:noFill/>
          <a:ln>
            <a:noFill/>
          </a:ln>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cs typeface="Times New Roman" panose="02020603050405020304" pitchFamily="18" charset="0"/>
              </a:rPr>
              <a:t>出典</a:t>
            </a:r>
            <a:r>
              <a:rPr lang="ja-JP" altLang="en-US" sz="800" dirty="0" smtClean="0">
                <a:latin typeface="BIZ UDPゴシック" panose="020B0400000000000000" pitchFamily="50" charset="-128"/>
                <a:ea typeface="BIZ UDPゴシック" panose="020B0400000000000000" pitchFamily="50" charset="-128"/>
                <a:cs typeface="Times New Roman" panose="02020603050405020304" pitchFamily="18" charset="0"/>
              </a:rPr>
              <a:t>：主催団体</a:t>
            </a:r>
            <a:r>
              <a:rPr lang="en-US" altLang="ja-JP" sz="800" dirty="0" smtClean="0">
                <a:latin typeface="BIZ UDPゴシック" panose="020B0400000000000000" pitchFamily="50" charset="-128"/>
                <a:ea typeface="BIZ UDPゴシック" panose="020B0400000000000000" pitchFamily="50" charset="-128"/>
                <a:cs typeface="Times New Roman" panose="02020603050405020304" pitchFamily="18" charset="0"/>
              </a:rPr>
              <a:t>HP</a:t>
            </a:r>
            <a:r>
              <a:rPr lang="ja-JP" altLang="en-US" sz="800" dirty="0" smtClean="0">
                <a:latin typeface="BIZ UDPゴシック" panose="020B0400000000000000" pitchFamily="50" charset="-128"/>
                <a:ea typeface="BIZ UDPゴシック" panose="020B0400000000000000" pitchFamily="50" charset="-128"/>
              </a:rPr>
              <a:t>をもとに</a:t>
            </a:r>
            <a:endParaRPr lang="en-US" altLang="ja-JP" sz="800" dirty="0" smtClean="0">
              <a:latin typeface="BIZ UDPゴシック" panose="020B0400000000000000" pitchFamily="50" charset="-128"/>
              <a:ea typeface="BIZ UDPゴシック" panose="020B0400000000000000" pitchFamily="50" charset="-128"/>
            </a:endParaRPr>
          </a:p>
          <a:p>
            <a:r>
              <a:rPr lang="en-US" altLang="ja-JP" sz="800" dirty="0">
                <a:latin typeface="BIZ UDPゴシック" panose="020B0400000000000000" pitchFamily="50" charset="-128"/>
                <a:ea typeface="BIZ UDPゴシック" panose="020B0400000000000000" pitchFamily="50" charset="-128"/>
              </a:rPr>
              <a:t> </a:t>
            </a:r>
            <a:r>
              <a:rPr lang="en-US" altLang="ja-JP" sz="800" dirty="0" smtClean="0">
                <a:latin typeface="BIZ UDPゴシック" panose="020B0400000000000000" pitchFamily="50" charset="-128"/>
                <a:ea typeface="BIZ UDPゴシック" panose="020B0400000000000000" pitchFamily="50" charset="-128"/>
              </a:rPr>
              <a:t>      </a:t>
            </a:r>
            <a:r>
              <a:rPr lang="ja-JP" altLang="en-US" sz="800" dirty="0" smtClean="0">
                <a:latin typeface="BIZ UDPゴシック" panose="020B0400000000000000" pitchFamily="50" charset="-128"/>
                <a:ea typeface="BIZ UDPゴシック" panose="020B0400000000000000" pitchFamily="50" charset="-128"/>
              </a:rPr>
              <a:t>府市町村局にて作成</a:t>
            </a:r>
            <a:endParaRPr lang="en-US" altLang="ja-JP" sz="800" dirty="0" smtClean="0">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7965709" y="4415858"/>
            <a:ext cx="2751799" cy="338554"/>
          </a:xfrm>
          <a:prstGeom prst="rect">
            <a:avLst/>
          </a:prstGeom>
          <a:noFill/>
          <a:ln>
            <a:noFill/>
          </a:ln>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cs typeface="Times New Roman" panose="02020603050405020304" pitchFamily="18" charset="0"/>
              </a:rPr>
              <a:t>出典</a:t>
            </a:r>
            <a:r>
              <a:rPr lang="ja-JP" altLang="en-US" sz="800" dirty="0" smtClean="0">
                <a:latin typeface="BIZ UDPゴシック" panose="020B0400000000000000" pitchFamily="50" charset="-128"/>
                <a:ea typeface="BIZ UDPゴシック" panose="020B0400000000000000" pitchFamily="50" charset="-128"/>
                <a:cs typeface="Times New Roman" panose="02020603050405020304" pitchFamily="18" charset="0"/>
              </a:rPr>
              <a:t>：国土交通省チラシ</a:t>
            </a:r>
            <a:r>
              <a:rPr lang="ja-JP" altLang="en-US" sz="800" dirty="0" smtClean="0">
                <a:latin typeface="BIZ UDPゴシック" panose="020B0400000000000000" pitchFamily="50" charset="-128"/>
                <a:ea typeface="BIZ UDPゴシック" panose="020B0400000000000000" pitchFamily="50" charset="-128"/>
              </a:rPr>
              <a:t>をもとに</a:t>
            </a:r>
            <a:endParaRPr lang="en-US" altLang="ja-JP" sz="800" dirty="0" smtClean="0">
              <a:latin typeface="BIZ UDPゴシック" panose="020B0400000000000000" pitchFamily="50" charset="-128"/>
              <a:ea typeface="BIZ UDPゴシック" panose="020B0400000000000000" pitchFamily="50" charset="-128"/>
            </a:endParaRPr>
          </a:p>
          <a:p>
            <a:r>
              <a:rPr lang="en-US" altLang="ja-JP" sz="800" dirty="0">
                <a:latin typeface="BIZ UDPゴシック" panose="020B0400000000000000" pitchFamily="50" charset="-128"/>
                <a:ea typeface="BIZ UDPゴシック" panose="020B0400000000000000" pitchFamily="50" charset="-128"/>
              </a:rPr>
              <a:t> </a:t>
            </a:r>
            <a:r>
              <a:rPr lang="en-US" altLang="ja-JP" sz="800" dirty="0" smtClean="0">
                <a:latin typeface="BIZ UDPゴシック" panose="020B0400000000000000" pitchFamily="50" charset="-128"/>
                <a:ea typeface="BIZ UDPゴシック" panose="020B0400000000000000" pitchFamily="50" charset="-128"/>
              </a:rPr>
              <a:t>      </a:t>
            </a:r>
            <a:r>
              <a:rPr lang="ja-JP" altLang="en-US" sz="800" dirty="0" smtClean="0">
                <a:latin typeface="BIZ UDPゴシック" panose="020B0400000000000000" pitchFamily="50" charset="-128"/>
                <a:ea typeface="BIZ UDPゴシック" panose="020B0400000000000000" pitchFamily="50" charset="-128"/>
              </a:rPr>
              <a:t>府市町村局にて作成</a:t>
            </a:r>
            <a:endParaRPr lang="en-US" altLang="ja-JP" sz="800" dirty="0" smtClean="0">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7965709" y="4804067"/>
            <a:ext cx="2751799" cy="338554"/>
          </a:xfrm>
          <a:prstGeom prst="rect">
            <a:avLst/>
          </a:prstGeom>
          <a:noFill/>
          <a:ln>
            <a:noFill/>
          </a:ln>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cs typeface="Times New Roman" panose="02020603050405020304" pitchFamily="18" charset="0"/>
              </a:rPr>
              <a:t>出典</a:t>
            </a:r>
            <a:r>
              <a:rPr lang="ja-JP" altLang="en-US" sz="800" dirty="0" smtClean="0">
                <a:latin typeface="BIZ UDPゴシック" panose="020B0400000000000000" pitchFamily="50" charset="-128"/>
                <a:ea typeface="BIZ UDPゴシック" panose="020B0400000000000000" pitchFamily="50" charset="-128"/>
                <a:cs typeface="Times New Roman" panose="02020603050405020304" pitchFamily="18" charset="0"/>
              </a:rPr>
              <a:t>：万博首長連合</a:t>
            </a:r>
            <a:r>
              <a:rPr lang="en-US" altLang="ja-JP" sz="800" dirty="0" smtClean="0">
                <a:latin typeface="BIZ UDPゴシック" panose="020B0400000000000000" pitchFamily="50" charset="-128"/>
                <a:ea typeface="BIZ UDPゴシック" panose="020B0400000000000000" pitchFamily="50" charset="-128"/>
                <a:cs typeface="Times New Roman" panose="02020603050405020304" pitchFamily="18" charset="0"/>
              </a:rPr>
              <a:t>HP</a:t>
            </a:r>
            <a:r>
              <a:rPr lang="ja-JP" altLang="en-US" sz="800" dirty="0" smtClean="0">
                <a:latin typeface="BIZ UDPゴシック" panose="020B0400000000000000" pitchFamily="50" charset="-128"/>
                <a:ea typeface="BIZ UDPゴシック" panose="020B0400000000000000" pitchFamily="50" charset="-128"/>
              </a:rPr>
              <a:t>をもとに</a:t>
            </a:r>
            <a:endParaRPr lang="en-US" altLang="ja-JP" sz="800" dirty="0" smtClean="0">
              <a:latin typeface="BIZ UDPゴシック" panose="020B0400000000000000" pitchFamily="50" charset="-128"/>
              <a:ea typeface="BIZ UDPゴシック" panose="020B0400000000000000" pitchFamily="50" charset="-128"/>
            </a:endParaRPr>
          </a:p>
          <a:p>
            <a:r>
              <a:rPr lang="en-US" altLang="ja-JP" sz="800" dirty="0">
                <a:latin typeface="BIZ UDPゴシック" panose="020B0400000000000000" pitchFamily="50" charset="-128"/>
                <a:ea typeface="BIZ UDPゴシック" panose="020B0400000000000000" pitchFamily="50" charset="-128"/>
              </a:rPr>
              <a:t> </a:t>
            </a:r>
            <a:r>
              <a:rPr lang="en-US" altLang="ja-JP" sz="800" dirty="0" smtClean="0">
                <a:latin typeface="BIZ UDPゴシック" panose="020B0400000000000000" pitchFamily="50" charset="-128"/>
                <a:ea typeface="BIZ UDPゴシック" panose="020B0400000000000000" pitchFamily="50" charset="-128"/>
              </a:rPr>
              <a:t>      </a:t>
            </a:r>
            <a:r>
              <a:rPr lang="ja-JP" altLang="en-US" sz="800" dirty="0" smtClean="0">
                <a:latin typeface="BIZ UDPゴシック" panose="020B0400000000000000" pitchFamily="50" charset="-128"/>
                <a:ea typeface="BIZ UDPゴシック" panose="020B0400000000000000" pitchFamily="50" charset="-128"/>
              </a:rPr>
              <a:t>府市町村局にて作成</a:t>
            </a:r>
            <a:endParaRPr lang="en-US" altLang="ja-JP" sz="800" dirty="0" smtClean="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5539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062958995"/>
              </p:ext>
            </p:extLst>
          </p:nvPr>
        </p:nvGraphicFramePr>
        <p:xfrm>
          <a:off x="423326" y="453491"/>
          <a:ext cx="9042407" cy="6074120"/>
        </p:xfrm>
        <a:graphic>
          <a:graphicData uri="http://schemas.openxmlformats.org/drawingml/2006/table">
            <a:tbl>
              <a:tblPr firstRow="1" bandRow="1">
                <a:tableStyleId>{5C22544A-7EE6-4342-B048-85BDC9FD1C3A}</a:tableStyleId>
              </a:tblPr>
              <a:tblGrid>
                <a:gridCol w="1348116">
                  <a:extLst>
                    <a:ext uri="{9D8B030D-6E8A-4147-A177-3AD203B41FA5}">
                      <a16:colId xmlns:a16="http://schemas.microsoft.com/office/drawing/2014/main" val="3164408231"/>
                    </a:ext>
                  </a:extLst>
                </a:gridCol>
                <a:gridCol w="2501840">
                  <a:extLst>
                    <a:ext uri="{9D8B030D-6E8A-4147-A177-3AD203B41FA5}">
                      <a16:colId xmlns:a16="http://schemas.microsoft.com/office/drawing/2014/main" val="1788653758"/>
                    </a:ext>
                  </a:extLst>
                </a:gridCol>
                <a:gridCol w="2592404">
                  <a:extLst>
                    <a:ext uri="{9D8B030D-6E8A-4147-A177-3AD203B41FA5}">
                      <a16:colId xmlns:a16="http://schemas.microsoft.com/office/drawing/2014/main" val="2811575869"/>
                    </a:ext>
                  </a:extLst>
                </a:gridCol>
                <a:gridCol w="2600047">
                  <a:extLst>
                    <a:ext uri="{9D8B030D-6E8A-4147-A177-3AD203B41FA5}">
                      <a16:colId xmlns:a16="http://schemas.microsoft.com/office/drawing/2014/main" val="2318557540"/>
                    </a:ext>
                  </a:extLst>
                </a:gridCol>
              </a:tblGrid>
              <a:tr h="288000">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島本町</a:t>
                      </a: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豊能町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能勢町</a:t>
                      </a:r>
                      <a:endParaRPr kumimoji="1" lang="ja-JP" altLang="en-US"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347022767"/>
                  </a:ext>
                </a:extLst>
              </a:tr>
              <a:tr h="684000">
                <a:tc>
                  <a:txBody>
                    <a:bodyPr/>
                    <a:lstStyle/>
                    <a:p>
                      <a:r>
                        <a:rPr kumimoji="1" lang="ja-JP" altLang="en-US" sz="1200" b="1" dirty="0">
                          <a:latin typeface="BIZ UDPゴシック" panose="020B0400000000000000" pitchFamily="50" charset="-128"/>
                          <a:ea typeface="BIZ UDPゴシック" panose="020B0400000000000000" pitchFamily="50" charset="-128"/>
                        </a:rPr>
                        <a:t>沿革</a:t>
                      </a:r>
                      <a:endParaRPr kumimoji="1" lang="ja-JP" altLang="en-US" sz="1200" b="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１９４０（昭</a:t>
                      </a:r>
                      <a:r>
                        <a:rPr kumimoji="1" lang="en-US" altLang="ja-JP" sz="1050" dirty="0">
                          <a:latin typeface="BIZ UDPゴシック" panose="020B0400000000000000" pitchFamily="50" charset="-128"/>
                          <a:ea typeface="BIZ UDPゴシック" panose="020B0400000000000000" pitchFamily="50" charset="-128"/>
                        </a:rPr>
                        <a:t>15</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4 </a:t>
                      </a:r>
                      <a:r>
                        <a:rPr kumimoji="1" lang="ja-JP" altLang="en-US" sz="1050" dirty="0">
                          <a:latin typeface="BIZ UDPゴシック" panose="020B0400000000000000" pitchFamily="50" charset="-128"/>
                          <a:ea typeface="BIZ UDPゴシック" panose="020B0400000000000000" pitchFamily="50" charset="-128"/>
                        </a:rPr>
                        <a:t>町制施行</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050" dirty="0">
                          <a:latin typeface="BIZ UDPゴシック" panose="020B0400000000000000" pitchFamily="50" charset="-128"/>
                          <a:ea typeface="BIZ UDPゴシック" panose="020B0400000000000000" pitchFamily="50" charset="-128"/>
                        </a:rPr>
                        <a:t>1956(</a:t>
                      </a:r>
                      <a:r>
                        <a:rPr kumimoji="1" lang="ja-JP" altLang="en-US" sz="1050" dirty="0">
                          <a:latin typeface="BIZ UDPゴシック" panose="020B0400000000000000" pitchFamily="50" charset="-128"/>
                          <a:ea typeface="BIZ UDPゴシック" panose="020B0400000000000000" pitchFamily="50" charset="-128"/>
                        </a:rPr>
                        <a:t>昭</a:t>
                      </a:r>
                      <a:r>
                        <a:rPr kumimoji="1" lang="en-US" altLang="ja-JP" sz="1050" dirty="0">
                          <a:latin typeface="BIZ UDPゴシック" panose="020B0400000000000000" pitchFamily="50" charset="-128"/>
                          <a:ea typeface="BIZ UDPゴシック" panose="020B0400000000000000" pitchFamily="50" charset="-128"/>
                        </a:rPr>
                        <a:t>31</a:t>
                      </a:r>
                      <a:r>
                        <a:rPr kumimoji="1" lang="ja-JP" altLang="en-US" sz="1050" dirty="0">
                          <a:latin typeface="BIZ UDPゴシック" panose="020B0400000000000000" pitchFamily="50" charset="-128"/>
                          <a:ea typeface="BIZ UDPゴシック" panose="020B0400000000000000" pitchFamily="50" charset="-128"/>
                        </a:rPr>
                        <a:t>）．９ 合体（東能勢村・吉川村）</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en-US" altLang="ja-JP" sz="1050" dirty="0">
                          <a:latin typeface="BIZ UDPゴシック" panose="020B0400000000000000" pitchFamily="50" charset="-128"/>
                          <a:ea typeface="BIZ UDPゴシック" panose="020B0400000000000000" pitchFamily="50" charset="-128"/>
                        </a:rPr>
                        <a:t>1958(</a:t>
                      </a:r>
                      <a:r>
                        <a:rPr kumimoji="1" lang="ja-JP" altLang="en-US" sz="1050" dirty="0">
                          <a:latin typeface="BIZ UDPゴシック" panose="020B0400000000000000" pitchFamily="50" charset="-128"/>
                          <a:ea typeface="BIZ UDPゴシック" panose="020B0400000000000000" pitchFamily="50" charset="-128"/>
                        </a:rPr>
                        <a:t>昭</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３）．４</a:t>
                      </a:r>
                      <a:r>
                        <a:rPr kumimoji="1" lang="ja-JP" altLang="en-US" sz="1050" baseline="0" dirty="0">
                          <a:latin typeface="BIZ UDPゴシック" panose="020B0400000000000000" pitchFamily="50" charset="-128"/>
                          <a:ea typeface="BIZ UDPゴシック" panose="020B0400000000000000" pitchFamily="50" charset="-128"/>
                        </a:rPr>
                        <a:t> 境界変更</a:t>
                      </a:r>
                      <a:endParaRPr kumimoji="1" lang="en-US" altLang="ja-JP" sz="1050" baseline="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（京都府亀岡市西別院町の一部）</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１９７７（昭</a:t>
                      </a:r>
                      <a:r>
                        <a:rPr kumimoji="1" lang="en-US" altLang="ja-JP" sz="1050" dirty="0">
                          <a:latin typeface="BIZ UDPゴシック" panose="020B0400000000000000" pitchFamily="50" charset="-128"/>
                          <a:ea typeface="BIZ UDPゴシック" panose="020B0400000000000000" pitchFamily="50" charset="-128"/>
                        </a:rPr>
                        <a:t>52</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4 </a:t>
                      </a:r>
                      <a:r>
                        <a:rPr kumimoji="1" lang="ja-JP" altLang="en-US" sz="1050" dirty="0">
                          <a:latin typeface="BIZ UDPゴシック" panose="020B0400000000000000" pitchFamily="50" charset="-128"/>
                          <a:ea typeface="BIZ UDPゴシック" panose="020B0400000000000000" pitchFamily="50" charset="-128"/>
                        </a:rPr>
                        <a:t>町制施行</a:t>
                      </a:r>
                      <a:endParaRPr kumimoji="1" lang="en-US" altLang="ja-JP" sz="1050" dirty="0">
                        <a:latin typeface="BIZ UDPゴシック" panose="020B0400000000000000" pitchFamily="50" charset="-128"/>
                        <a:ea typeface="BIZ UDPゴシック" panose="020B0400000000000000" pitchFamily="50" charset="-128"/>
                      </a:endParaRPr>
                    </a:p>
                  </a:txBody>
                  <a:tcPr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１９５６（昭</a:t>
                      </a:r>
                      <a:r>
                        <a:rPr kumimoji="1" lang="en-US" altLang="ja-JP" sz="1050">
                          <a:latin typeface="BIZ UDPゴシック" panose="020B0400000000000000" pitchFamily="50" charset="-128"/>
                          <a:ea typeface="BIZ UDPゴシック" panose="020B0400000000000000" pitchFamily="50" charset="-128"/>
                        </a:rPr>
                        <a:t>31</a:t>
                      </a:r>
                      <a:r>
                        <a:rPr kumimoji="1" lang="ja-JP" altLang="en-US" sz="1050">
                          <a:latin typeface="BIZ UDPゴシック" panose="020B0400000000000000" pitchFamily="50" charset="-128"/>
                          <a:ea typeface="BIZ UDPゴシック" panose="020B0400000000000000" pitchFamily="50" charset="-128"/>
                        </a:rPr>
                        <a:t>）．</a:t>
                      </a:r>
                      <a:r>
                        <a:rPr kumimoji="1" lang="en-US" altLang="ja-JP" sz="1050">
                          <a:latin typeface="BIZ UDPゴシック" panose="020B0400000000000000" pitchFamily="50" charset="-128"/>
                          <a:ea typeface="BIZ UDPゴシック" panose="020B0400000000000000" pitchFamily="50" charset="-128"/>
                        </a:rPr>
                        <a:t>9 </a:t>
                      </a:r>
                      <a:r>
                        <a:rPr kumimoji="1" lang="ja-JP" altLang="en-US" sz="1050">
                          <a:latin typeface="BIZ UDPゴシック" panose="020B0400000000000000" pitchFamily="50" charset="-128"/>
                          <a:ea typeface="BIZ UDPゴシック" panose="020B0400000000000000" pitchFamily="50" charset="-128"/>
                        </a:rPr>
                        <a:t>合体・町制</a:t>
                      </a:r>
                      <a:r>
                        <a:rPr kumimoji="1" lang="ja-JP" altLang="en-US" sz="1050" smtClean="0">
                          <a:latin typeface="BIZ UDPゴシック" panose="020B0400000000000000" pitchFamily="50" charset="-128"/>
                          <a:ea typeface="BIZ UDPゴシック" panose="020B0400000000000000" pitchFamily="50" charset="-128"/>
                        </a:rPr>
                        <a:t>施行</a:t>
                      </a:r>
                      <a:endParaRPr kumimoji="1" lang="en-US" altLang="ja-JP" sz="1050" smtClean="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mtClean="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西能勢村・歌垣村・田尻村）</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１９５９（昭</a:t>
                      </a:r>
                      <a:r>
                        <a:rPr kumimoji="1" lang="en-US" altLang="ja-JP" sz="1050">
                          <a:latin typeface="BIZ UDPゴシック" panose="020B0400000000000000" pitchFamily="50" charset="-128"/>
                          <a:ea typeface="BIZ UDPゴシック" panose="020B0400000000000000" pitchFamily="50" charset="-128"/>
                        </a:rPr>
                        <a:t>34</a:t>
                      </a:r>
                      <a:r>
                        <a:rPr kumimoji="1" lang="ja-JP" altLang="en-US" sz="1050">
                          <a:latin typeface="BIZ UDPゴシック" panose="020B0400000000000000" pitchFamily="50" charset="-128"/>
                          <a:ea typeface="BIZ UDPゴシック" panose="020B0400000000000000" pitchFamily="50" charset="-128"/>
                        </a:rPr>
                        <a:t>）．</a:t>
                      </a:r>
                      <a:r>
                        <a:rPr kumimoji="1" lang="en-US" altLang="ja-JP" sz="1050">
                          <a:latin typeface="BIZ UDPゴシック" panose="020B0400000000000000" pitchFamily="50" charset="-128"/>
                          <a:ea typeface="BIZ UDPゴシック" panose="020B0400000000000000" pitchFamily="50" charset="-128"/>
                        </a:rPr>
                        <a:t>5 </a:t>
                      </a:r>
                      <a:r>
                        <a:rPr kumimoji="1" lang="ja-JP" altLang="en-US" sz="1050">
                          <a:latin typeface="BIZ UDPゴシック" panose="020B0400000000000000" pitchFamily="50" charset="-128"/>
                          <a:ea typeface="BIZ UDPゴシック" panose="020B0400000000000000" pitchFamily="50" charset="-128"/>
                        </a:rPr>
                        <a:t>編入（東郷村）</a:t>
                      </a: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062737597"/>
                  </a:ext>
                </a:extLst>
              </a:tr>
              <a:tr h="288000">
                <a:tc>
                  <a:txBody>
                    <a:bodyPr/>
                    <a:lstStyle/>
                    <a:p>
                      <a:r>
                        <a:rPr kumimoji="1" lang="ja-JP" altLang="en-US" sz="1200" b="1">
                          <a:latin typeface="BIZ UDPゴシック" panose="020B0400000000000000" pitchFamily="50" charset="-128"/>
                          <a:ea typeface="BIZ UDPゴシック" panose="020B0400000000000000" pitchFamily="50" charset="-128"/>
                        </a:rPr>
                        <a:t>行政区域面積</a:t>
                      </a:r>
                      <a:endParaRPr kumimoji="1" lang="en-US" altLang="ja-JP" sz="1200" b="1">
                        <a:latin typeface="BIZ UDPゴシック" panose="020B0400000000000000" pitchFamily="50" charset="-128"/>
                        <a:ea typeface="BIZ UDPゴシック" panose="020B0400000000000000" pitchFamily="50" charset="-128"/>
                      </a:endParaRPr>
                    </a:p>
                    <a:p>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２０２１</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.3.31)</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050" dirty="0">
                          <a:latin typeface="BIZ UDPゴシック" panose="020B0400000000000000" pitchFamily="50" charset="-128"/>
                          <a:ea typeface="BIZ UDPゴシック" panose="020B0400000000000000" pitchFamily="50" charset="-128"/>
                        </a:rPr>
                        <a:t>16.81㎢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34.34㎢</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98.75㎢</a:t>
                      </a: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329686945"/>
                  </a:ext>
                </a:extLst>
              </a:tr>
              <a:tr h="288000">
                <a:tc>
                  <a:txBody>
                    <a:bodyPr/>
                    <a:lstStyle/>
                    <a:p>
                      <a:r>
                        <a:rPr kumimoji="1" lang="ja-JP" altLang="en-US" sz="1200" b="1">
                          <a:latin typeface="BIZ UDPゴシック" panose="020B0400000000000000" pitchFamily="50" charset="-128"/>
                          <a:ea typeface="BIZ UDPゴシック" panose="020B0400000000000000" pitchFamily="50" charset="-128"/>
                        </a:rPr>
                        <a:t>人口</a:t>
                      </a:r>
                      <a:endParaRPr kumimoji="1" lang="en-US" altLang="ja-JP" sz="1200" b="1">
                        <a:latin typeface="BIZ UDPゴシック" panose="020B0400000000000000" pitchFamily="50" charset="-128"/>
                        <a:ea typeface="BIZ UDPゴシック" panose="020B0400000000000000" pitchFamily="50" charset="-128"/>
                      </a:endParaRPr>
                    </a:p>
                    <a:p>
                      <a:r>
                        <a:rPr kumimoji="1" lang="en-US" altLang="ja-JP" sz="1000" b="0">
                          <a:latin typeface="BIZ UDPゴシック" panose="020B0400000000000000" pitchFamily="50" charset="-128"/>
                          <a:ea typeface="BIZ UDPゴシック" panose="020B0400000000000000" pitchFamily="50" charset="-128"/>
                        </a:rPr>
                        <a:t>(</a:t>
                      </a:r>
                      <a:r>
                        <a:rPr kumimoji="1" lang="ja-JP" altLang="en-US" sz="1000" b="0">
                          <a:latin typeface="BIZ UDPゴシック" panose="020B0400000000000000" pitchFamily="50" charset="-128"/>
                          <a:ea typeface="BIZ UDPゴシック" panose="020B0400000000000000" pitchFamily="50" charset="-128"/>
                        </a:rPr>
                        <a:t>２０２０国調</a:t>
                      </a:r>
                      <a:r>
                        <a:rPr kumimoji="1" lang="en-US" altLang="ja-JP" sz="1000" b="0">
                          <a:latin typeface="BIZ UDPゴシック" panose="020B0400000000000000" pitchFamily="50" charset="-128"/>
                          <a:ea typeface="BIZ UDPゴシック" panose="020B0400000000000000" pitchFamily="50" charset="-128"/>
                        </a:rPr>
                        <a:t>)</a:t>
                      </a:r>
                      <a:endParaRPr kumimoji="1" lang="ja-JP" altLang="en-US" sz="1200" b="0"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050" dirty="0">
                          <a:latin typeface="BIZ UDPゴシック" panose="020B0400000000000000" pitchFamily="50" charset="-128"/>
                          <a:ea typeface="BIZ UDPゴシック" panose="020B0400000000000000" pitchFamily="50" charset="-128"/>
                        </a:rPr>
                        <a:t>30,927</a:t>
                      </a:r>
                      <a:r>
                        <a:rPr kumimoji="1" lang="ja-JP" altLang="en-US" sz="1050" dirty="0">
                          <a:latin typeface="BIZ UDPゴシック" panose="020B0400000000000000" pitchFamily="50" charset="-128"/>
                          <a:ea typeface="BIZ UDPゴシック" panose="020B0400000000000000" pitchFamily="50" charset="-128"/>
                        </a:rPr>
                        <a:t>人</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050">
                          <a:latin typeface="BIZ UDPゴシック" panose="020B0400000000000000" pitchFamily="50" charset="-128"/>
                          <a:ea typeface="BIZ UDPゴシック" panose="020B0400000000000000" pitchFamily="50" charset="-128"/>
                        </a:rPr>
                        <a:t>18,279</a:t>
                      </a:r>
                      <a:r>
                        <a:rPr kumimoji="1" lang="ja-JP" altLang="en-US" sz="1050">
                          <a:latin typeface="BIZ UDPゴシック" panose="020B0400000000000000" pitchFamily="50" charset="-128"/>
                          <a:ea typeface="BIZ UDPゴシック" panose="020B0400000000000000" pitchFamily="50" charset="-128"/>
                        </a:rPr>
                        <a:t>人</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050">
                          <a:latin typeface="BIZ UDPゴシック" panose="020B0400000000000000" pitchFamily="50" charset="-128"/>
                          <a:ea typeface="BIZ UDPゴシック" panose="020B0400000000000000" pitchFamily="50" charset="-128"/>
                        </a:rPr>
                        <a:t>9,079</a:t>
                      </a:r>
                      <a:r>
                        <a:rPr kumimoji="1" lang="ja-JP" altLang="en-US" sz="1050">
                          <a:latin typeface="BIZ UDPゴシック" panose="020B0400000000000000" pitchFamily="50" charset="-128"/>
                          <a:ea typeface="BIZ UDPゴシック" panose="020B0400000000000000" pitchFamily="50" charset="-128"/>
                        </a:rPr>
                        <a:t>人</a:t>
                      </a:r>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62186330"/>
                  </a:ext>
                </a:extLst>
              </a:tr>
              <a:tr h="370840">
                <a:tc>
                  <a:txBody>
                    <a:bodyPr/>
                    <a:lstStyle/>
                    <a:p>
                      <a:r>
                        <a:rPr kumimoji="1" lang="ja-JP" altLang="en-US" sz="1200" b="1">
                          <a:latin typeface="BIZ UDPゴシック" panose="020B0400000000000000" pitchFamily="50" charset="-128"/>
                          <a:ea typeface="BIZ UDPゴシック" panose="020B0400000000000000" pitchFamily="50" charset="-128"/>
                        </a:rPr>
                        <a:t>人口の推移</a:t>
                      </a:r>
                      <a:endParaRPr kumimoji="1" lang="en-US" altLang="ja-JP" sz="1200" b="1">
                        <a:latin typeface="BIZ UDPゴシック" panose="020B0400000000000000" pitchFamily="50" charset="-128"/>
                        <a:ea typeface="BIZ UDPゴシック" panose="020B0400000000000000" pitchFamily="50" charset="-128"/>
                      </a:endParaRPr>
                    </a:p>
                    <a:p>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国調・社人研</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２０１５年　</a:t>
                      </a:r>
                      <a:r>
                        <a:rPr kumimoji="1" lang="en-US" altLang="ja-JP" sz="1050" dirty="0">
                          <a:latin typeface="BIZ UDPゴシック" panose="020B0400000000000000" pitchFamily="50" charset="-128"/>
                          <a:ea typeface="BIZ UDPゴシック" panose="020B0400000000000000" pitchFamily="50" charset="-128"/>
                        </a:rPr>
                        <a:t>29,983</a:t>
                      </a:r>
                      <a:r>
                        <a:rPr kumimoji="1" lang="ja-JP" altLang="en-US" sz="1050" dirty="0">
                          <a:latin typeface="BIZ UDPゴシック" panose="020B0400000000000000" pitchFamily="50" charset="-128"/>
                          <a:ea typeface="BIZ UDPゴシック" panose="020B0400000000000000" pitchFamily="50" charset="-128"/>
                        </a:rPr>
                        <a:t>人</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en-US" altLang="ja-JP" sz="1050" dirty="0">
                          <a:latin typeface="BIZ UDPゴシック" panose="020B0400000000000000" pitchFamily="50" charset="-128"/>
                          <a:ea typeface="BIZ UDPゴシック" panose="020B0400000000000000" pitchFamily="50" charset="-128"/>
                        </a:rPr>
                        <a:t>204</a:t>
                      </a:r>
                      <a:r>
                        <a:rPr kumimoji="1" lang="ja-JP" altLang="en-US" sz="1050" dirty="0">
                          <a:latin typeface="BIZ UDPゴシック" panose="020B0400000000000000" pitchFamily="50" charset="-128"/>
                          <a:ea typeface="BIZ UDPゴシック" panose="020B0400000000000000" pitchFamily="50" charset="-128"/>
                        </a:rPr>
                        <a:t>５年　</a:t>
                      </a:r>
                      <a:r>
                        <a:rPr kumimoji="1" lang="en-US" altLang="ja-JP" sz="1050" dirty="0">
                          <a:latin typeface="BIZ UDPゴシック" panose="020B0400000000000000" pitchFamily="50" charset="-128"/>
                          <a:ea typeface="BIZ UDPゴシック" panose="020B0400000000000000" pitchFamily="50" charset="-128"/>
                        </a:rPr>
                        <a:t>24,213</a:t>
                      </a:r>
                      <a:r>
                        <a:rPr kumimoji="1" lang="ja-JP" altLang="en-US" sz="1050" dirty="0">
                          <a:latin typeface="BIZ UDPゴシック" panose="020B0400000000000000" pitchFamily="50" charset="-128"/>
                          <a:ea typeface="BIZ UDPゴシック" panose="020B0400000000000000" pitchFamily="50" charset="-128"/>
                        </a:rPr>
                        <a:t>人</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algn="l" defTabSz="914400" rtl="0" eaLnBrk="1" latinLnBrk="0" hangingPunct="1"/>
                      <a:r>
                        <a:rPr kumimoji="1" lang="en-US" altLang="zh-TW" sz="1050" kern="1200" dirty="0">
                          <a:solidFill>
                            <a:schemeClr val="dk1"/>
                          </a:solidFill>
                          <a:latin typeface="BIZ UDPゴシック" panose="020B0400000000000000" pitchFamily="50" charset="-128"/>
                          <a:ea typeface="BIZ UDPゴシック" panose="020B0400000000000000" pitchFamily="50" charset="-128"/>
                          <a:cs typeface="+mn-cs"/>
                        </a:rPr>
                        <a:t>2015</a:t>
                      </a:r>
                      <a:r>
                        <a:rPr kumimoji="1" lang="zh-TW" altLang="en-US" sz="1050" kern="1200" dirty="0">
                          <a:solidFill>
                            <a:schemeClr val="dk1"/>
                          </a:solidFill>
                          <a:latin typeface="BIZ UDPゴシック" panose="020B0400000000000000" pitchFamily="50" charset="-128"/>
                          <a:ea typeface="BIZ UDPゴシック" panose="020B0400000000000000" pitchFamily="50" charset="-128"/>
                          <a:cs typeface="+mn-cs"/>
                        </a:rPr>
                        <a:t>年　</a:t>
                      </a:r>
                      <a:r>
                        <a:rPr kumimoji="1" lang="en-US" altLang="zh-TW" sz="1050" kern="1200" dirty="0">
                          <a:solidFill>
                            <a:schemeClr val="dk1"/>
                          </a:solidFill>
                          <a:latin typeface="BIZ UDPゴシック" panose="020B0400000000000000" pitchFamily="50" charset="-128"/>
                          <a:ea typeface="BIZ UDPゴシック" panose="020B0400000000000000" pitchFamily="50" charset="-128"/>
                          <a:cs typeface="+mn-cs"/>
                        </a:rPr>
                        <a:t>19,934</a:t>
                      </a:r>
                      <a:r>
                        <a:rPr kumimoji="1" lang="zh-TW" altLang="en-US" sz="1050" kern="1200" dirty="0">
                          <a:solidFill>
                            <a:schemeClr val="dk1"/>
                          </a:solidFill>
                          <a:latin typeface="BIZ UDPゴシック" panose="020B0400000000000000" pitchFamily="50" charset="-128"/>
                          <a:ea typeface="BIZ UDPゴシック" panose="020B0400000000000000" pitchFamily="50" charset="-128"/>
                          <a:cs typeface="+mn-cs"/>
                        </a:rPr>
                        <a:t>人</a:t>
                      </a:r>
                    </a:p>
                    <a:p>
                      <a:pPr marL="0" algn="l" defTabSz="914400" rtl="0" eaLnBrk="1" latinLnBrk="0" hangingPunct="1"/>
                      <a:r>
                        <a:rPr kumimoji="1" lang="en-US" altLang="zh-TW" sz="1050" kern="1200" dirty="0">
                          <a:solidFill>
                            <a:schemeClr val="dk1"/>
                          </a:solidFill>
                          <a:latin typeface="BIZ UDPゴシック" panose="020B0400000000000000" pitchFamily="50" charset="-128"/>
                          <a:ea typeface="BIZ UDPゴシック" panose="020B0400000000000000" pitchFamily="50" charset="-128"/>
                          <a:cs typeface="+mn-cs"/>
                        </a:rPr>
                        <a:t>2045</a:t>
                      </a:r>
                      <a:r>
                        <a:rPr kumimoji="1" lang="zh-TW" altLang="en-US" sz="1050" kern="1200" dirty="0">
                          <a:solidFill>
                            <a:schemeClr val="dk1"/>
                          </a:solidFill>
                          <a:latin typeface="BIZ UDPゴシック" panose="020B0400000000000000" pitchFamily="50" charset="-128"/>
                          <a:ea typeface="BIZ UDPゴシック" panose="020B0400000000000000" pitchFamily="50" charset="-128"/>
                          <a:cs typeface="+mn-cs"/>
                        </a:rPr>
                        <a:t>年　</a:t>
                      </a:r>
                      <a:r>
                        <a:rPr kumimoji="1" lang="en-US" altLang="zh-TW" sz="1050" kern="1200" dirty="0">
                          <a:solidFill>
                            <a:schemeClr val="dk1"/>
                          </a:solidFill>
                          <a:latin typeface="BIZ UDPゴシック" panose="020B0400000000000000" pitchFamily="50" charset="-128"/>
                          <a:ea typeface="BIZ UDPゴシック" panose="020B0400000000000000" pitchFamily="50" charset="-128"/>
                          <a:cs typeface="+mn-cs"/>
                        </a:rPr>
                        <a:t>8,612</a:t>
                      </a:r>
                      <a:r>
                        <a:rPr kumimoji="1" lang="zh-TW" altLang="en-US" sz="1050" kern="1200" dirty="0">
                          <a:solidFill>
                            <a:schemeClr val="dk1"/>
                          </a:solidFill>
                          <a:latin typeface="BIZ UDPゴシック" panose="020B0400000000000000" pitchFamily="50" charset="-128"/>
                          <a:ea typeface="BIZ UDPゴシック" panose="020B0400000000000000" pitchFamily="50" charset="-128"/>
                          <a:cs typeface="+mn-cs"/>
                        </a:rPr>
                        <a:t>人</a:t>
                      </a:r>
                      <a:endParaRPr kumimoji="1" lang="en-US" altLang="ja-JP" sz="1050" kern="1200" dirty="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algn="l"/>
                      <a:r>
                        <a:rPr kumimoji="1" lang="en-US" altLang="zh-TW" sz="1050">
                          <a:latin typeface="BIZ UDPゴシック" panose="020B0400000000000000" pitchFamily="50" charset="-128"/>
                          <a:ea typeface="BIZ UDPゴシック" panose="020B0400000000000000" pitchFamily="50" charset="-128"/>
                        </a:rPr>
                        <a:t>2015</a:t>
                      </a:r>
                      <a:r>
                        <a:rPr kumimoji="1" lang="zh-TW" altLang="en-US" sz="1050">
                          <a:latin typeface="BIZ UDPゴシック" panose="020B0400000000000000" pitchFamily="50" charset="-128"/>
                          <a:ea typeface="BIZ UDPゴシック" panose="020B0400000000000000" pitchFamily="50" charset="-128"/>
                        </a:rPr>
                        <a:t>年　</a:t>
                      </a:r>
                      <a:r>
                        <a:rPr kumimoji="1" lang="en-US" altLang="zh-TW" sz="1050">
                          <a:latin typeface="BIZ UDPゴシック" panose="020B0400000000000000" pitchFamily="50" charset="-128"/>
                          <a:ea typeface="BIZ UDPゴシック" panose="020B0400000000000000" pitchFamily="50" charset="-128"/>
                        </a:rPr>
                        <a:t>10,256</a:t>
                      </a:r>
                      <a:r>
                        <a:rPr kumimoji="1" lang="zh-TW" altLang="en-US" sz="1050">
                          <a:latin typeface="BIZ UDPゴシック" panose="020B0400000000000000" pitchFamily="50" charset="-128"/>
                          <a:ea typeface="BIZ UDPゴシック" panose="020B0400000000000000" pitchFamily="50" charset="-128"/>
                        </a:rPr>
                        <a:t>人</a:t>
                      </a:r>
                    </a:p>
                    <a:p>
                      <a:pPr algn="l"/>
                      <a:r>
                        <a:rPr kumimoji="1" lang="en-US" altLang="zh-TW" sz="1050">
                          <a:latin typeface="BIZ UDPゴシック" panose="020B0400000000000000" pitchFamily="50" charset="-128"/>
                          <a:ea typeface="BIZ UDPゴシック" panose="020B0400000000000000" pitchFamily="50" charset="-128"/>
                        </a:rPr>
                        <a:t>2045</a:t>
                      </a:r>
                      <a:r>
                        <a:rPr kumimoji="1" lang="zh-TW" altLang="en-US" sz="1050">
                          <a:latin typeface="BIZ UDPゴシック" panose="020B0400000000000000" pitchFamily="50" charset="-128"/>
                          <a:ea typeface="BIZ UDPゴシック" panose="020B0400000000000000" pitchFamily="50" charset="-128"/>
                        </a:rPr>
                        <a:t>年　</a:t>
                      </a:r>
                      <a:r>
                        <a:rPr kumimoji="1" lang="en-US" altLang="zh-TW" sz="1050">
                          <a:latin typeface="BIZ UDPゴシック" panose="020B0400000000000000" pitchFamily="50" charset="-128"/>
                          <a:ea typeface="BIZ UDPゴシック" panose="020B0400000000000000" pitchFamily="50" charset="-128"/>
                        </a:rPr>
                        <a:t>4,295</a:t>
                      </a:r>
                      <a:r>
                        <a:rPr kumimoji="1" lang="zh-TW" altLang="en-US" sz="1050">
                          <a:latin typeface="BIZ UDPゴシック" panose="020B0400000000000000" pitchFamily="50" charset="-128"/>
                          <a:ea typeface="BIZ UDPゴシック" panose="020B0400000000000000" pitchFamily="50" charset="-128"/>
                        </a:rPr>
                        <a:t>人</a:t>
                      </a: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71991542"/>
                  </a:ext>
                </a:extLst>
              </a:tr>
              <a:tr h="370840">
                <a:tc>
                  <a:txBody>
                    <a:bodyPr/>
                    <a:lstStyle/>
                    <a:p>
                      <a:r>
                        <a:rPr kumimoji="1" lang="ja-JP" altLang="en-US" sz="1200" b="1">
                          <a:latin typeface="BIZ UDPゴシック" panose="020B0400000000000000" pitchFamily="50" charset="-128"/>
                          <a:ea typeface="BIZ UDPゴシック" panose="020B0400000000000000" pitchFamily="50" charset="-128"/>
                        </a:rPr>
                        <a:t>産業構造</a:t>
                      </a:r>
                      <a:endParaRPr kumimoji="1" lang="en-US" altLang="ja-JP" sz="1200" b="1">
                        <a:latin typeface="BIZ UDPゴシック" panose="020B0400000000000000" pitchFamily="50" charset="-128"/>
                        <a:ea typeface="BIZ UDPゴシック" panose="020B0400000000000000" pitchFamily="50" charset="-128"/>
                      </a:endParaRPr>
                    </a:p>
                    <a:p>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０国調</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第一次　第二次　　第三次</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en-US" altLang="ja-JP" sz="1050" dirty="0">
                          <a:latin typeface="BIZ UDPゴシック" panose="020B0400000000000000" pitchFamily="50" charset="-128"/>
                          <a:ea typeface="BIZ UDPゴシック" panose="020B0400000000000000" pitchFamily="50" charset="-128"/>
                        </a:rPr>
                        <a:t>0.5</a:t>
                      </a: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50" baseline="0" dirty="0">
                          <a:latin typeface="BIZ UDPゴシック" panose="020B0400000000000000" pitchFamily="50" charset="-128"/>
                          <a:ea typeface="BIZ UDPゴシック" panose="020B0400000000000000" pitchFamily="50" charset="-128"/>
                        </a:rPr>
                        <a:t> </a:t>
                      </a:r>
                      <a:r>
                        <a:rPr kumimoji="1" lang="en-US" altLang="ja-JP" sz="1050" baseline="0" dirty="0">
                          <a:latin typeface="BIZ UDPゴシック" panose="020B0400000000000000" pitchFamily="50" charset="-128"/>
                          <a:ea typeface="BIZ UDPゴシック" panose="020B0400000000000000" pitchFamily="50" charset="-128"/>
                        </a:rPr>
                        <a:t>2</a:t>
                      </a:r>
                      <a:r>
                        <a:rPr kumimoji="1" lang="ja-JP" altLang="en-US" sz="1050" baseline="0" dirty="0">
                          <a:latin typeface="BIZ UDPゴシック" panose="020B0400000000000000" pitchFamily="50" charset="-128"/>
                          <a:ea typeface="BIZ UDPゴシック" panose="020B0400000000000000" pitchFamily="50" charset="-128"/>
                        </a:rPr>
                        <a:t>１</a:t>
                      </a:r>
                      <a:r>
                        <a:rPr kumimoji="1" lang="en-US" altLang="ja-JP" sz="1050" baseline="0" dirty="0">
                          <a:latin typeface="BIZ UDPゴシック" panose="020B0400000000000000" pitchFamily="50" charset="-128"/>
                          <a:ea typeface="BIZ UDPゴシック" panose="020B0400000000000000" pitchFamily="50" charset="-128"/>
                        </a:rPr>
                        <a:t>.</a:t>
                      </a:r>
                      <a:r>
                        <a:rPr kumimoji="1" lang="ja-JP" altLang="en-US" sz="1050" baseline="0" dirty="0">
                          <a:latin typeface="BIZ UDPゴシック" panose="020B0400000000000000" pitchFamily="50" charset="-128"/>
                          <a:ea typeface="BIZ UDPゴシック" panose="020B0400000000000000" pitchFamily="50" charset="-128"/>
                        </a:rPr>
                        <a:t>５</a:t>
                      </a:r>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7</a:t>
                      </a:r>
                      <a:r>
                        <a:rPr kumimoji="1" lang="ja-JP" altLang="en-US" sz="1050" dirty="0">
                          <a:latin typeface="BIZ UDPゴシック" panose="020B0400000000000000" pitchFamily="50" charset="-128"/>
                          <a:ea typeface="BIZ UDPゴシック" panose="020B0400000000000000" pitchFamily="50" charset="-128"/>
                        </a:rPr>
                        <a:t>７</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９％</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第一次　第二次　　第三次</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２</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３％　</a:t>
                      </a:r>
                      <a:r>
                        <a:rPr kumimoji="1" lang="ja-JP" altLang="en-US" sz="1050" baseline="0" dirty="0">
                          <a:latin typeface="BIZ UDPゴシック" panose="020B0400000000000000" pitchFamily="50" charset="-128"/>
                          <a:ea typeface="BIZ UDPゴシック" panose="020B0400000000000000" pitchFamily="50" charset="-128"/>
                        </a:rPr>
                        <a:t> １７</a:t>
                      </a:r>
                      <a:r>
                        <a:rPr kumimoji="1" lang="en-US" altLang="ja-JP" sz="1050" baseline="0" dirty="0">
                          <a:latin typeface="BIZ UDPゴシック" panose="020B0400000000000000" pitchFamily="50" charset="-128"/>
                          <a:ea typeface="BIZ UDPゴシック" panose="020B0400000000000000" pitchFamily="50" charset="-128"/>
                        </a:rPr>
                        <a:t>.</a:t>
                      </a:r>
                      <a:r>
                        <a:rPr kumimoji="1" lang="ja-JP" altLang="en-US" sz="1050" baseline="0" dirty="0">
                          <a:latin typeface="BIZ UDPゴシック" panose="020B0400000000000000" pitchFamily="50" charset="-128"/>
                          <a:ea typeface="BIZ UDPゴシック" panose="020B0400000000000000" pitchFamily="50" charset="-128"/>
                        </a:rPr>
                        <a:t>２</a:t>
                      </a:r>
                      <a:r>
                        <a:rPr kumimoji="1" lang="ja-JP" altLang="en-US" sz="1050" dirty="0">
                          <a:latin typeface="BIZ UDPゴシック" panose="020B0400000000000000" pitchFamily="50" charset="-128"/>
                          <a:ea typeface="BIZ UDPゴシック" panose="020B0400000000000000" pitchFamily="50" charset="-128"/>
                        </a:rPr>
                        <a:t>％　 ８０</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３％</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第一次　第二次　　第三次</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１１</a:t>
                      </a:r>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２％　</a:t>
                      </a:r>
                      <a:r>
                        <a:rPr kumimoji="1" lang="ja-JP" altLang="en-US" sz="1050" baseline="0">
                          <a:latin typeface="BIZ UDPゴシック" panose="020B0400000000000000" pitchFamily="50" charset="-128"/>
                          <a:ea typeface="BIZ UDPゴシック" panose="020B0400000000000000" pitchFamily="50" charset="-128"/>
                        </a:rPr>
                        <a:t>２１</a:t>
                      </a:r>
                      <a:r>
                        <a:rPr kumimoji="1" lang="en-US" altLang="ja-JP" sz="1050" baseline="0">
                          <a:latin typeface="BIZ UDPゴシック" panose="020B0400000000000000" pitchFamily="50" charset="-128"/>
                          <a:ea typeface="BIZ UDPゴシック" panose="020B0400000000000000" pitchFamily="50" charset="-128"/>
                        </a:rPr>
                        <a:t>.</a:t>
                      </a:r>
                      <a:r>
                        <a:rPr kumimoji="1" lang="ja-JP" altLang="en-US" sz="1050" baseline="0">
                          <a:latin typeface="BIZ UDPゴシック" panose="020B0400000000000000" pitchFamily="50" charset="-128"/>
                          <a:ea typeface="BIZ UDPゴシック" panose="020B0400000000000000" pitchFamily="50" charset="-128"/>
                        </a:rPr>
                        <a:t>３</a:t>
                      </a:r>
                      <a:r>
                        <a:rPr kumimoji="1" lang="ja-JP" altLang="en-US" sz="1050">
                          <a:latin typeface="BIZ UDPゴシック" panose="020B0400000000000000" pitchFamily="50" charset="-128"/>
                          <a:ea typeface="BIZ UDPゴシック" panose="020B0400000000000000" pitchFamily="50" charset="-128"/>
                        </a:rPr>
                        <a:t>％　 ６７</a:t>
                      </a:r>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４％</a:t>
                      </a: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32060835"/>
                  </a:ext>
                </a:extLst>
              </a:tr>
              <a:tr h="370840">
                <a:tc>
                  <a:txBody>
                    <a:bodyPr/>
                    <a:lstStyle/>
                    <a:p>
                      <a:r>
                        <a:rPr kumimoji="1" lang="ja-JP" altLang="en-US" sz="1200" b="1">
                          <a:latin typeface="BIZ UDPゴシック" panose="020B0400000000000000" pitchFamily="50" charset="-128"/>
                          <a:ea typeface="BIZ UDPゴシック" panose="020B0400000000000000" pitchFamily="50" charset="-128"/>
                        </a:rPr>
                        <a:t>小・中学校</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a:t>
                      </a:r>
                      <a:r>
                        <a:rPr kumimoji="1" lang="zh-CN" altLang="en-US" sz="1050" dirty="0">
                          <a:latin typeface="BIZ UDPゴシック" panose="020B0400000000000000" pitchFamily="50" charset="-128"/>
                          <a:ea typeface="BIZ UDPゴシック" panose="020B0400000000000000" pitchFamily="50" charset="-128"/>
                        </a:rPr>
                        <a:t>町立</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zh-CN" altLang="en-US" sz="1050" dirty="0">
                          <a:latin typeface="BIZ UDPゴシック" panose="020B0400000000000000" pitchFamily="50" charset="-128"/>
                          <a:ea typeface="BIZ UDPゴシック" panose="020B0400000000000000" pitchFamily="50" charset="-128"/>
                        </a:rPr>
                        <a:t>第一小</a:t>
                      </a:r>
                      <a:r>
                        <a:rPr kumimoji="1" lang="ja-JP" altLang="en-US" sz="1050" dirty="0">
                          <a:latin typeface="BIZ UDPゴシック" panose="020B0400000000000000" pitchFamily="50" charset="-128"/>
                          <a:ea typeface="BIZ UDPゴシック" panose="020B0400000000000000" pitchFamily="50" charset="-128"/>
                        </a:rPr>
                        <a:t>、</a:t>
                      </a:r>
                      <a:r>
                        <a:rPr kumimoji="1" lang="zh-CN" altLang="en-US" sz="1050" dirty="0">
                          <a:latin typeface="BIZ UDPゴシック" panose="020B0400000000000000" pitchFamily="50" charset="-128"/>
                          <a:ea typeface="BIZ UDPゴシック" panose="020B0400000000000000" pitchFamily="50" charset="-128"/>
                        </a:rPr>
                        <a:t>第二小</a:t>
                      </a:r>
                      <a:r>
                        <a:rPr kumimoji="1" lang="ja-JP" altLang="en-US" sz="1050" dirty="0">
                          <a:latin typeface="BIZ UDPゴシック" panose="020B0400000000000000" pitchFamily="50" charset="-128"/>
                          <a:ea typeface="BIZ UDPゴシック" panose="020B0400000000000000" pitchFamily="50" charset="-128"/>
                        </a:rPr>
                        <a:t>、</a:t>
                      </a:r>
                      <a:r>
                        <a:rPr kumimoji="1" lang="zh-CN" altLang="en-US" sz="1050" dirty="0">
                          <a:latin typeface="BIZ UDPゴシック" panose="020B0400000000000000" pitchFamily="50" charset="-128"/>
                          <a:ea typeface="BIZ UDPゴシック" panose="020B0400000000000000" pitchFamily="50" charset="-128"/>
                        </a:rPr>
                        <a:t>第三小</a:t>
                      </a:r>
                      <a:r>
                        <a:rPr kumimoji="1" lang="ja-JP" altLang="en-US" sz="1050" dirty="0">
                          <a:latin typeface="BIZ UDPゴシック" panose="020B0400000000000000" pitchFamily="50" charset="-128"/>
                          <a:ea typeface="BIZ UDPゴシック" panose="020B0400000000000000" pitchFamily="50" charset="-128"/>
                        </a:rPr>
                        <a:t>、</a:t>
                      </a:r>
                      <a:r>
                        <a:rPr kumimoji="1" lang="zh-CN" altLang="en-US" sz="1050" dirty="0">
                          <a:latin typeface="BIZ UDPゴシック" panose="020B0400000000000000" pitchFamily="50" charset="-128"/>
                          <a:ea typeface="BIZ UDPゴシック" panose="020B0400000000000000" pitchFamily="50" charset="-128"/>
                        </a:rPr>
                        <a:t>第四小</a:t>
                      </a:r>
                      <a:r>
                        <a:rPr kumimoji="1" lang="ja-JP" altLang="en-US" sz="1050" dirty="0">
                          <a:latin typeface="BIZ UDPゴシック" panose="020B0400000000000000" pitchFamily="50" charset="-128"/>
                          <a:ea typeface="BIZ UDPゴシック" panose="020B0400000000000000" pitchFamily="50" charset="-128"/>
                        </a:rPr>
                        <a:t>、</a:t>
                      </a:r>
                      <a:endParaRPr kumimoji="1" lang="zh-CN" altLang="en-US" sz="1050" dirty="0">
                        <a:latin typeface="BIZ UDPゴシック" panose="020B0400000000000000" pitchFamily="50" charset="-128"/>
                        <a:ea typeface="BIZ UDPゴシック" panose="020B0400000000000000" pitchFamily="50" charset="-128"/>
                      </a:endParaRPr>
                    </a:p>
                    <a:p>
                      <a:pPr algn="l"/>
                      <a:r>
                        <a:rPr kumimoji="1" lang="zh-CN" altLang="en-US" sz="1050" dirty="0">
                          <a:latin typeface="BIZ UDPゴシック" panose="020B0400000000000000" pitchFamily="50" charset="-128"/>
                          <a:ea typeface="BIZ UDPゴシック" panose="020B0400000000000000" pitchFamily="50" charset="-128"/>
                        </a:rPr>
                        <a:t>第一中</a:t>
                      </a:r>
                      <a:r>
                        <a:rPr kumimoji="1" lang="ja-JP" altLang="en-US" sz="1050" dirty="0">
                          <a:latin typeface="BIZ UDPゴシック" panose="020B0400000000000000" pitchFamily="50" charset="-128"/>
                          <a:ea typeface="BIZ UDPゴシック" panose="020B0400000000000000" pitchFamily="50" charset="-128"/>
                        </a:rPr>
                        <a:t>、</a:t>
                      </a:r>
                      <a:r>
                        <a:rPr kumimoji="1" lang="zh-CN" altLang="en-US" sz="1050" dirty="0">
                          <a:latin typeface="BIZ UDPゴシック" panose="020B0400000000000000" pitchFamily="50" charset="-128"/>
                          <a:ea typeface="BIZ UDPゴシック" panose="020B0400000000000000" pitchFamily="50" charset="-128"/>
                        </a:rPr>
                        <a:t>第二中</a:t>
                      </a:r>
                      <a:endParaRPr kumimoji="1" lang="en-US" altLang="zh-CN"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（私立）</a:t>
                      </a:r>
                      <a:r>
                        <a:rPr kumimoji="1" lang="zh-CN" altLang="en-US" sz="1050" dirty="0">
                          <a:latin typeface="BIZ UDPゴシック" panose="020B0400000000000000" pitchFamily="50" charset="-128"/>
                          <a:ea typeface="BIZ UDPゴシック" panose="020B0400000000000000" pitchFamily="50" charset="-128"/>
                        </a:rPr>
                        <a:t>大阪青凌中</a:t>
                      </a: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a:t>
                      </a:r>
                      <a:r>
                        <a:rPr kumimoji="1" lang="zh-CN" altLang="en-US" sz="1050" dirty="0">
                          <a:latin typeface="BIZ UDPゴシック" panose="020B0400000000000000" pitchFamily="50" charset="-128"/>
                          <a:ea typeface="BIZ UDPゴシック" panose="020B0400000000000000" pitchFamily="50" charset="-128"/>
                        </a:rPr>
                        <a:t>町立</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東能勢</a:t>
                      </a:r>
                      <a:r>
                        <a:rPr kumimoji="1" lang="zh-CN" altLang="en-US" sz="1050" dirty="0">
                          <a:latin typeface="BIZ UDPゴシック" panose="020B0400000000000000" pitchFamily="50" charset="-128"/>
                          <a:ea typeface="BIZ UDPゴシック" panose="020B0400000000000000" pitchFamily="50" charset="-128"/>
                        </a:rPr>
                        <a:t>小</a:t>
                      </a:r>
                      <a:r>
                        <a:rPr kumimoji="1" lang="ja-JP" altLang="en-US" sz="1050" dirty="0" err="1">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吉川</a:t>
                      </a:r>
                      <a:r>
                        <a:rPr kumimoji="1" lang="zh-CN" altLang="en-US" sz="1050" dirty="0">
                          <a:latin typeface="BIZ UDPゴシック" panose="020B0400000000000000" pitchFamily="50" charset="-128"/>
                          <a:ea typeface="BIZ UDPゴシック" panose="020B0400000000000000" pitchFamily="50" charset="-128"/>
                        </a:rPr>
                        <a:t>小</a:t>
                      </a:r>
                      <a:r>
                        <a:rPr kumimoji="1" lang="ja-JP" altLang="en-US" sz="1050" dirty="0" err="1">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光風台</a:t>
                      </a:r>
                      <a:r>
                        <a:rPr kumimoji="1" lang="zh-CN" altLang="en-US" sz="1050" dirty="0">
                          <a:latin typeface="BIZ UDPゴシック" panose="020B0400000000000000" pitchFamily="50" charset="-128"/>
                          <a:ea typeface="BIZ UDPゴシック" panose="020B0400000000000000" pitchFamily="50" charset="-128"/>
                        </a:rPr>
                        <a:t>小</a:t>
                      </a:r>
                      <a:r>
                        <a:rPr kumimoji="1" lang="ja-JP" altLang="en-US" sz="1050" dirty="0" err="1">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東ときわ台</a:t>
                      </a:r>
                      <a:r>
                        <a:rPr kumimoji="1" lang="zh-CN" altLang="en-US" sz="1050" dirty="0">
                          <a:latin typeface="BIZ UDPゴシック" panose="020B0400000000000000" pitchFamily="50" charset="-128"/>
                          <a:ea typeface="BIZ UDPゴシック" panose="020B0400000000000000" pitchFamily="50" charset="-128"/>
                        </a:rPr>
                        <a:t>小</a:t>
                      </a:r>
                      <a:r>
                        <a:rPr kumimoji="1" lang="ja-JP" altLang="en-US" sz="1050" dirty="0" err="1">
                          <a:latin typeface="BIZ UDPゴシック" panose="020B0400000000000000" pitchFamily="50" charset="-128"/>
                          <a:ea typeface="BIZ UDPゴシック" panose="020B0400000000000000" pitchFamily="50" charset="-128"/>
                        </a:rPr>
                        <a:t>、</a:t>
                      </a:r>
                      <a:endParaRPr kumimoji="1" lang="zh-CN" altLang="en-US"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東能勢</a:t>
                      </a:r>
                      <a:r>
                        <a:rPr kumimoji="1" lang="zh-CN" altLang="en-US" sz="1050" dirty="0">
                          <a:latin typeface="BIZ UDPゴシック" panose="020B0400000000000000" pitchFamily="50" charset="-128"/>
                          <a:ea typeface="BIZ UDPゴシック" panose="020B0400000000000000" pitchFamily="50" charset="-128"/>
                        </a:rPr>
                        <a:t>中</a:t>
                      </a:r>
                      <a:r>
                        <a:rPr kumimoji="1" lang="ja-JP" altLang="en-US" sz="1050" dirty="0" err="1">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吉川</a:t>
                      </a:r>
                      <a:r>
                        <a:rPr kumimoji="1" lang="zh-CN" altLang="en-US" sz="1050" dirty="0">
                          <a:latin typeface="BIZ UDPゴシック" panose="020B0400000000000000" pitchFamily="50" charset="-128"/>
                          <a:ea typeface="BIZ UDPゴシック" panose="020B0400000000000000" pitchFamily="50" charset="-128"/>
                        </a:rPr>
                        <a:t>中</a:t>
                      </a: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a:t>
                      </a:r>
                      <a:r>
                        <a:rPr kumimoji="1" lang="zh-CN" altLang="en-US" sz="1050">
                          <a:latin typeface="BIZ UDPゴシック" panose="020B0400000000000000" pitchFamily="50" charset="-128"/>
                          <a:ea typeface="BIZ UDPゴシック" panose="020B0400000000000000" pitchFamily="50" charset="-128"/>
                        </a:rPr>
                        <a:t>町立</a:t>
                      </a:r>
                      <a:r>
                        <a:rPr kumimoji="1" lang="ja-JP" altLang="en-US" sz="1050">
                          <a:latin typeface="BIZ UDPゴシック" panose="020B0400000000000000" pitchFamily="50" charset="-128"/>
                          <a:ea typeface="BIZ UDPゴシック" panose="020B0400000000000000" pitchFamily="50" charset="-128"/>
                        </a:rPr>
                        <a:t>）</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能勢ささゆり学園</a:t>
                      </a:r>
                      <a:endParaRPr kumimoji="1" lang="en-US" altLang="ja-JP" sz="105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35299353"/>
                  </a:ext>
                </a:extLst>
              </a:tr>
              <a:tr h="370840">
                <a:tc>
                  <a:txBody>
                    <a:bodyPr/>
                    <a:lstStyle/>
                    <a:p>
                      <a:r>
                        <a:rPr kumimoji="1" lang="ja-JP" altLang="en-US" sz="1200" b="1">
                          <a:latin typeface="BIZ UDPゴシック" panose="020B0400000000000000" pitchFamily="50" charset="-128"/>
                          <a:ea typeface="BIZ UDPゴシック" panose="020B0400000000000000" pitchFamily="50" charset="-128"/>
                        </a:rPr>
                        <a:t>高校</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府立島本高</a:t>
                      </a:r>
                    </a:p>
                    <a:p>
                      <a:pPr algn="l"/>
                      <a:r>
                        <a:rPr kumimoji="1" lang="ja-JP" altLang="en-US" sz="1050">
                          <a:latin typeface="BIZ UDPゴシック" panose="020B0400000000000000" pitchFamily="50" charset="-128"/>
                          <a:ea typeface="BIZ UDPゴシック" panose="020B0400000000000000" pitchFamily="50" charset="-128"/>
                        </a:rPr>
                        <a:t>私立大阪青凌高</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zh-TW" altLang="en-US" sz="1050">
                          <a:latin typeface="BIZ UDPゴシック" panose="020B0400000000000000" pitchFamily="50" charset="-128"/>
                          <a:ea typeface="BIZ UDPゴシック" panose="020B0400000000000000" pitchFamily="50" charset="-128"/>
                        </a:rPr>
                        <a:t>府立豊中高能勢分校</a:t>
                      </a:r>
                      <a:endParaRPr kumimoji="1" lang="zh-CN"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96207474"/>
                  </a:ext>
                </a:extLst>
              </a:tr>
              <a:tr h="370840">
                <a:tc>
                  <a:txBody>
                    <a:bodyPr/>
                    <a:lstStyle/>
                    <a:p>
                      <a:r>
                        <a:rPr kumimoji="1" lang="ja-JP" altLang="en-US" sz="1200" b="1">
                          <a:latin typeface="BIZ UDPゴシック" panose="020B0400000000000000" pitchFamily="50" charset="-128"/>
                          <a:ea typeface="BIZ UDPゴシック" panose="020B0400000000000000" pitchFamily="50" charset="-128"/>
                        </a:rPr>
                        <a:t>大学</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8029025"/>
                  </a:ext>
                </a:extLst>
              </a:tr>
              <a:tr h="370840">
                <a:tc>
                  <a:txBody>
                    <a:bodyPr/>
                    <a:lstStyle/>
                    <a:p>
                      <a:r>
                        <a:rPr kumimoji="1" lang="ja-JP" altLang="en-US" sz="1200" b="1" smtClean="0">
                          <a:latin typeface="BIZ UDPゴシック" panose="020B0400000000000000" pitchFamily="50" charset="-128"/>
                          <a:ea typeface="BIZ UDPゴシック" panose="020B0400000000000000" pitchFamily="50" charset="-128"/>
                        </a:rPr>
                        <a:t>鉄道駅</a:t>
                      </a:r>
                      <a:r>
                        <a:rPr kumimoji="1" lang="en-US" altLang="ja-JP" sz="1200" b="1" dirty="0">
                          <a:latin typeface="BIZ UDPゴシック" panose="020B0400000000000000" pitchFamily="50" charset="-128"/>
                          <a:ea typeface="BIZ UDPゴシック" panose="020B0400000000000000" pitchFamily="50" charset="-128"/>
                        </a:rPr>
                        <a:t>(※)</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島本駅、水無瀬駅</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光風台駅、ときわ台駅</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山下駅</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兵庫県川西市</a:t>
                      </a:r>
                      <a:r>
                        <a:rPr kumimoji="1" lang="en-US" altLang="ja-JP" sz="1050" dirty="0">
                          <a:latin typeface="BIZ UDPゴシック" panose="020B0400000000000000" pitchFamily="50" charset="-128"/>
                          <a:ea typeface="BIZ UDPゴシック" panose="020B0400000000000000" pitchFamily="50" charset="-128"/>
                        </a:rPr>
                        <a:t>)</a:t>
                      </a:r>
                      <a:endParaRPr kumimoji="1" lang="zh-CN"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94344639"/>
                  </a:ext>
                </a:extLst>
              </a:tr>
              <a:tr h="370840">
                <a:tc>
                  <a:txBody>
                    <a:bodyPr/>
                    <a:lstStyle/>
                    <a:p>
                      <a:r>
                        <a:rPr kumimoji="1" lang="ja-JP" altLang="en-US" sz="1200" b="1">
                          <a:latin typeface="BIZ UDPゴシック" panose="020B0400000000000000" pitchFamily="50" charset="-128"/>
                          <a:ea typeface="BIZ UDPゴシック" panose="020B0400000000000000" pitchFamily="50" charset="-128"/>
                        </a:rPr>
                        <a:t>特徴</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marL="72000" indent="-72000" algn="l">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北部を中心に、町全体の７割が山岳・丘陵地。</a:t>
                      </a:r>
                      <a:endParaRPr kumimoji="1" lang="en-US" altLang="ja-JP" sz="100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鉄道網をはじめとした交通インフラが充実しており、サントリー山崎蒸留所や大阪府内で唯一全国名水百選に選ばれた離宮の水など、観光資源が豊富な地域。</a:t>
                      </a:r>
                    </a:p>
                  </a:txBody>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標高</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500</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600m</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ほどの山地が連なり、町域の約７割が山林に占められ、自然が豊か。</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また、高山右近生誕の地として有名であるとともに、「豊能みかげ石」が取れる石の町として、史跡や石仏など歴史文化資源も豊富。</a:t>
                      </a:r>
                      <a:endPar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町の四方を深山、剣尾山、妙見山、三草山、歌垣山などの山々が囲み</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、特別</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天然記念物のオオサンショウウオなど希少な生き物が見られる。</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三白（米、寒天、高野豆腐）・三黒（栗、炭、牛）などの生産地で知られ、特に能勢栗が食の魅力として代表的。</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500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600m</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ほどの山地が連なり、町域の</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約</a:t>
                      </a:r>
                      <a:r>
                        <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割</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が山林に占められ、自然が豊か。</a:t>
                      </a:r>
                    </a:p>
                  </a:txBody>
                  <a:tcPr/>
                </a:tc>
                <a:extLst>
                  <a:ext uri="{0D108BD9-81ED-4DB2-BD59-A6C34878D82A}">
                    <a16:rowId xmlns:a16="http://schemas.microsoft.com/office/drawing/2014/main" val="2054362970"/>
                  </a:ext>
                </a:extLst>
              </a:tr>
            </a:tbl>
          </a:graphicData>
        </a:graphic>
      </p:graphicFrame>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29688" y="-46933"/>
            <a:ext cx="8999443"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各町村の特性　－</a:t>
            </a:r>
            <a:r>
              <a:rPr kumimoji="1" lang="ja-JP" altLang="en-US" sz="2400" b="1" u="sng"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三島・豊能地域</a:t>
            </a:r>
            <a:endParaRPr lang="ja-JP" altLang="en-US" sz="2400" b="1" u="sng" spc="-150" dirty="0">
              <a:ln>
                <a:solidFill>
                  <a:schemeClr val="bg1"/>
                </a:solidFill>
              </a:ln>
              <a:solidFill>
                <a:srgbClr val="E6E6E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9F6EE4B5-EA56-446A-9C9A-FB491DC24332}"/>
              </a:ext>
            </a:extLst>
          </p:cNvPr>
          <p:cNvSpPr/>
          <p:nvPr/>
        </p:nvSpPr>
        <p:spPr>
          <a:xfrm>
            <a:off x="331983" y="6545136"/>
            <a:ext cx="4747016" cy="2397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自団体区域内に駅がない場合、公共バスで役場と連絡する駅を明記。</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93040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942236985"/>
              </p:ext>
            </p:extLst>
          </p:nvPr>
        </p:nvGraphicFramePr>
        <p:xfrm>
          <a:off x="122252" y="460373"/>
          <a:ext cx="9723803" cy="6178260"/>
        </p:xfrm>
        <a:graphic>
          <a:graphicData uri="http://schemas.openxmlformats.org/drawingml/2006/table">
            <a:tbl>
              <a:tblPr firstRow="1" bandRow="1">
                <a:tableStyleId>{5C22544A-7EE6-4342-B048-85BDC9FD1C3A}</a:tableStyleId>
              </a:tblPr>
              <a:tblGrid>
                <a:gridCol w="1180508">
                  <a:extLst>
                    <a:ext uri="{9D8B030D-6E8A-4147-A177-3AD203B41FA5}">
                      <a16:colId xmlns:a16="http://schemas.microsoft.com/office/drawing/2014/main" val="3164408231"/>
                    </a:ext>
                  </a:extLst>
                </a:gridCol>
                <a:gridCol w="1955595">
                  <a:extLst>
                    <a:ext uri="{9D8B030D-6E8A-4147-A177-3AD203B41FA5}">
                      <a16:colId xmlns:a16="http://schemas.microsoft.com/office/drawing/2014/main" val="1788653758"/>
                    </a:ext>
                  </a:extLst>
                </a:gridCol>
                <a:gridCol w="2240924">
                  <a:extLst>
                    <a:ext uri="{9D8B030D-6E8A-4147-A177-3AD203B41FA5}">
                      <a16:colId xmlns:a16="http://schemas.microsoft.com/office/drawing/2014/main" val="2811575869"/>
                    </a:ext>
                  </a:extLst>
                </a:gridCol>
                <a:gridCol w="2112135">
                  <a:extLst>
                    <a:ext uri="{9D8B030D-6E8A-4147-A177-3AD203B41FA5}">
                      <a16:colId xmlns:a16="http://schemas.microsoft.com/office/drawing/2014/main" val="3711091208"/>
                    </a:ext>
                  </a:extLst>
                </a:gridCol>
                <a:gridCol w="2234641">
                  <a:extLst>
                    <a:ext uri="{9D8B030D-6E8A-4147-A177-3AD203B41FA5}">
                      <a16:colId xmlns:a16="http://schemas.microsoft.com/office/drawing/2014/main" val="2318557540"/>
                    </a:ext>
                  </a:extLst>
                </a:gridCol>
              </a:tblGrid>
              <a:tr h="288000">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忠岡町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熊取町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田尻町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岬町</a:t>
                      </a:r>
                      <a:endParaRPr kumimoji="1" lang="ja-JP" altLang="en-US"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347022767"/>
                  </a:ext>
                </a:extLst>
              </a:tr>
              <a:tr h="809510">
                <a:tc>
                  <a:txBody>
                    <a:bodyPr/>
                    <a:lstStyle/>
                    <a:p>
                      <a:r>
                        <a:rPr kumimoji="1" lang="ja-JP" altLang="en-US" sz="1200" b="1">
                          <a:latin typeface="BIZ UDPゴシック" panose="020B0400000000000000" pitchFamily="50" charset="-128"/>
                          <a:ea typeface="BIZ UDPゴシック" panose="020B0400000000000000" pitchFamily="50" charset="-128"/>
                        </a:rPr>
                        <a:t>沿革</a:t>
                      </a:r>
                      <a:endParaRPr kumimoji="1" lang="ja-JP" altLang="en-US" sz="1200" b="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１９３９（昭</a:t>
                      </a:r>
                      <a:r>
                        <a:rPr kumimoji="1" lang="en-US" altLang="ja-JP" sz="1050" dirty="0">
                          <a:latin typeface="BIZ UDPゴシック" panose="020B0400000000000000" pitchFamily="50" charset="-128"/>
                          <a:ea typeface="BIZ UDPゴシック" panose="020B0400000000000000" pitchFamily="50" charset="-128"/>
                        </a:rPr>
                        <a:t>14</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10 </a:t>
                      </a:r>
                      <a:r>
                        <a:rPr kumimoji="1" lang="ja-JP" altLang="en-US" sz="1050" dirty="0">
                          <a:latin typeface="BIZ UDPゴシック" panose="020B0400000000000000" pitchFamily="50" charset="-128"/>
                          <a:ea typeface="BIZ UDPゴシック" panose="020B0400000000000000" pitchFamily="50" charset="-128"/>
                        </a:rPr>
                        <a:t>町制施行</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１９５１（昭</a:t>
                      </a:r>
                      <a:r>
                        <a:rPr kumimoji="1" lang="en-US" altLang="ja-JP" sz="1050">
                          <a:latin typeface="BIZ UDPゴシック" panose="020B0400000000000000" pitchFamily="50" charset="-128"/>
                          <a:ea typeface="BIZ UDPゴシック" panose="020B0400000000000000" pitchFamily="50" charset="-128"/>
                        </a:rPr>
                        <a:t>26</a:t>
                      </a:r>
                      <a:r>
                        <a:rPr kumimoji="1" lang="ja-JP" altLang="en-US" sz="1050">
                          <a:latin typeface="BIZ UDPゴシック" panose="020B0400000000000000" pitchFamily="50" charset="-128"/>
                          <a:ea typeface="BIZ UDPゴシック" panose="020B0400000000000000" pitchFamily="50" charset="-128"/>
                        </a:rPr>
                        <a:t>）．</a:t>
                      </a:r>
                      <a:r>
                        <a:rPr kumimoji="1" lang="en-US" altLang="ja-JP" sz="1050">
                          <a:latin typeface="BIZ UDPゴシック" panose="020B0400000000000000" pitchFamily="50" charset="-128"/>
                          <a:ea typeface="BIZ UDPゴシック" panose="020B0400000000000000" pitchFamily="50" charset="-128"/>
                        </a:rPr>
                        <a:t>11 </a:t>
                      </a:r>
                      <a:r>
                        <a:rPr kumimoji="1" lang="ja-JP" altLang="en-US" sz="1050">
                          <a:latin typeface="BIZ UDPゴシック" panose="020B0400000000000000" pitchFamily="50" charset="-128"/>
                          <a:ea typeface="BIZ UDPゴシック" panose="020B0400000000000000" pitchFamily="50" charset="-128"/>
                        </a:rPr>
                        <a:t>町制施行</a:t>
                      </a:r>
                    </a:p>
                    <a:p>
                      <a:pPr algn="l"/>
                      <a:r>
                        <a:rPr kumimoji="1" lang="ja-JP" altLang="en-US" sz="1050">
                          <a:latin typeface="BIZ UDPゴシック" panose="020B0400000000000000" pitchFamily="50" charset="-128"/>
                          <a:ea typeface="BIZ UDPゴシック" panose="020B0400000000000000" pitchFamily="50" charset="-128"/>
                        </a:rPr>
                        <a:t>１９８０（昭</a:t>
                      </a:r>
                      <a:r>
                        <a:rPr kumimoji="1" lang="en-US" altLang="ja-JP" sz="1050">
                          <a:latin typeface="BIZ UDPゴシック" panose="020B0400000000000000" pitchFamily="50" charset="-128"/>
                          <a:ea typeface="BIZ UDPゴシック" panose="020B0400000000000000" pitchFamily="50" charset="-128"/>
                        </a:rPr>
                        <a:t>55</a:t>
                      </a:r>
                      <a:r>
                        <a:rPr kumimoji="1" lang="ja-JP" altLang="en-US" sz="1050">
                          <a:latin typeface="BIZ UDPゴシック" panose="020B0400000000000000" pitchFamily="50" charset="-128"/>
                          <a:ea typeface="BIZ UDPゴシック" panose="020B0400000000000000" pitchFamily="50" charset="-128"/>
                        </a:rPr>
                        <a:t>）．</a:t>
                      </a:r>
                      <a:r>
                        <a:rPr kumimoji="1" lang="en-US" altLang="ja-JP" sz="1050">
                          <a:latin typeface="BIZ UDPゴシック" panose="020B0400000000000000" pitchFamily="50" charset="-128"/>
                          <a:ea typeface="BIZ UDPゴシック" panose="020B0400000000000000" pitchFamily="50" charset="-128"/>
                        </a:rPr>
                        <a:t>5 </a:t>
                      </a:r>
                      <a:r>
                        <a:rPr kumimoji="1" lang="ja-JP" altLang="en-US" sz="1050">
                          <a:latin typeface="BIZ UDPゴシック" panose="020B0400000000000000" pitchFamily="50" charset="-128"/>
                          <a:ea typeface="BIZ UDPゴシック" panose="020B0400000000000000" pitchFamily="50" charset="-128"/>
                        </a:rPr>
                        <a:t>境界変更</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 （泉佐野市鶴原、上瓦屋の一部）</a:t>
                      </a:r>
                    </a:p>
                    <a:p>
                      <a:pPr algn="l"/>
                      <a:r>
                        <a:rPr kumimoji="1" lang="ja-JP" altLang="en-US" sz="1050">
                          <a:latin typeface="BIZ UDPゴシック" panose="020B0400000000000000" pitchFamily="50" charset="-128"/>
                          <a:ea typeface="BIZ UDPゴシック" panose="020B0400000000000000" pitchFamily="50" charset="-128"/>
                        </a:rPr>
                        <a:t>２０１３（平</a:t>
                      </a:r>
                      <a:r>
                        <a:rPr kumimoji="1" lang="en-US" altLang="ja-JP" sz="1050">
                          <a:latin typeface="BIZ UDPゴシック" panose="020B0400000000000000" pitchFamily="50" charset="-128"/>
                          <a:ea typeface="BIZ UDPゴシック" panose="020B0400000000000000" pitchFamily="50" charset="-128"/>
                        </a:rPr>
                        <a:t>25</a:t>
                      </a:r>
                      <a:r>
                        <a:rPr kumimoji="1" lang="ja-JP" altLang="en-US" sz="1050">
                          <a:latin typeface="BIZ UDPゴシック" panose="020B0400000000000000" pitchFamily="50" charset="-128"/>
                          <a:ea typeface="BIZ UDPゴシック" panose="020B0400000000000000" pitchFamily="50" charset="-128"/>
                        </a:rPr>
                        <a:t>）．</a:t>
                      </a:r>
                      <a:r>
                        <a:rPr kumimoji="1" lang="en-US" altLang="ja-JP" sz="1050">
                          <a:latin typeface="BIZ UDPゴシック" panose="020B0400000000000000" pitchFamily="50" charset="-128"/>
                          <a:ea typeface="BIZ UDPゴシック" panose="020B0400000000000000" pitchFamily="50" charset="-128"/>
                        </a:rPr>
                        <a:t>7 </a:t>
                      </a:r>
                      <a:r>
                        <a:rPr kumimoji="1" lang="ja-JP" altLang="en-US" sz="1050">
                          <a:latin typeface="BIZ UDPゴシック" panose="020B0400000000000000" pitchFamily="50" charset="-128"/>
                          <a:ea typeface="BIZ UDPゴシック" panose="020B0400000000000000" pitchFamily="50" charset="-128"/>
                        </a:rPr>
                        <a:t>境界変更</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 （貝塚市三ツ松の一部）</a:t>
                      </a:r>
                      <a:endParaRPr kumimoji="1" lang="en-US" altLang="ja-JP" sz="1050" dirty="0">
                        <a:latin typeface="BIZ UDPゴシック" panose="020B0400000000000000" pitchFamily="50" charset="-128"/>
                        <a:ea typeface="BIZ UDPゴシック" panose="020B0400000000000000" pitchFamily="50" charset="-128"/>
                      </a:endParaRPr>
                    </a:p>
                  </a:txBody>
                  <a:tcPr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１９５３（昭</a:t>
                      </a:r>
                      <a:r>
                        <a:rPr kumimoji="1" lang="en-US" altLang="ja-JP" sz="1050">
                          <a:latin typeface="BIZ UDPゴシック" panose="020B0400000000000000" pitchFamily="50" charset="-128"/>
                          <a:ea typeface="BIZ UDPゴシック" panose="020B0400000000000000" pitchFamily="50" charset="-128"/>
                        </a:rPr>
                        <a:t>28</a:t>
                      </a:r>
                      <a:r>
                        <a:rPr kumimoji="1" lang="ja-JP" altLang="en-US" sz="1050">
                          <a:latin typeface="BIZ UDPゴシック" panose="020B0400000000000000" pitchFamily="50" charset="-128"/>
                          <a:ea typeface="BIZ UDPゴシック" panose="020B0400000000000000" pitchFamily="50" charset="-128"/>
                        </a:rPr>
                        <a:t>）．</a:t>
                      </a:r>
                      <a:r>
                        <a:rPr kumimoji="1" lang="en-US" altLang="ja-JP" sz="1050">
                          <a:latin typeface="BIZ UDPゴシック" panose="020B0400000000000000" pitchFamily="50" charset="-128"/>
                          <a:ea typeface="BIZ UDPゴシック" panose="020B0400000000000000" pitchFamily="50" charset="-128"/>
                        </a:rPr>
                        <a:t>5 </a:t>
                      </a:r>
                      <a:r>
                        <a:rPr kumimoji="1" lang="ja-JP" altLang="en-US" sz="1050">
                          <a:latin typeface="BIZ UDPゴシック" panose="020B0400000000000000" pitchFamily="50" charset="-128"/>
                          <a:ea typeface="BIZ UDPゴシック" panose="020B0400000000000000" pitchFamily="50" charset="-128"/>
                        </a:rPr>
                        <a:t>町制施行</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１９５５（昭</a:t>
                      </a:r>
                      <a:r>
                        <a:rPr kumimoji="1" lang="en-US" altLang="ja-JP" sz="1050">
                          <a:latin typeface="BIZ UDPゴシック" panose="020B0400000000000000" pitchFamily="50" charset="-128"/>
                          <a:ea typeface="BIZ UDPゴシック" panose="020B0400000000000000" pitchFamily="50" charset="-128"/>
                        </a:rPr>
                        <a:t>30</a:t>
                      </a:r>
                      <a:r>
                        <a:rPr kumimoji="1" lang="ja-JP" altLang="en-US" sz="1050">
                          <a:latin typeface="BIZ UDPゴシック" panose="020B0400000000000000" pitchFamily="50" charset="-128"/>
                          <a:ea typeface="BIZ UDPゴシック" panose="020B0400000000000000" pitchFamily="50" charset="-128"/>
                        </a:rPr>
                        <a:t>）．</a:t>
                      </a:r>
                      <a:r>
                        <a:rPr kumimoji="1" lang="en-US" altLang="ja-JP" sz="1050">
                          <a:latin typeface="BIZ UDPゴシック" panose="020B0400000000000000" pitchFamily="50" charset="-128"/>
                          <a:ea typeface="BIZ UDPゴシック" panose="020B0400000000000000" pitchFamily="50" charset="-128"/>
                        </a:rPr>
                        <a:t>4 </a:t>
                      </a:r>
                      <a:r>
                        <a:rPr kumimoji="1" lang="ja-JP" altLang="en-US" sz="1050">
                          <a:latin typeface="BIZ UDPゴシック" panose="020B0400000000000000" pitchFamily="50" charset="-128"/>
                          <a:ea typeface="BIZ UDPゴシック" panose="020B0400000000000000" pitchFamily="50" charset="-128"/>
                        </a:rPr>
                        <a:t>合体・町制施行</a:t>
                      </a:r>
                      <a:endParaRPr kumimoji="1" lang="en-US" altLang="ja-JP" sz="105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 </a:t>
                      </a:r>
                      <a:r>
                        <a:rPr kumimoji="1" lang="ja-JP" altLang="en-US" sz="1050">
                          <a:latin typeface="BIZ UDPゴシック" panose="020B0400000000000000" pitchFamily="50" charset="-128"/>
                          <a:ea typeface="BIZ UDPゴシック" panose="020B0400000000000000" pitchFamily="50" charset="-128"/>
                        </a:rPr>
                        <a:t>（深日町・淡輪村・多奈川町・孝子村）</a:t>
                      </a: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062737597"/>
                  </a:ext>
                </a:extLst>
              </a:tr>
              <a:tr h="343116">
                <a:tc>
                  <a:txBody>
                    <a:bodyPr/>
                    <a:lstStyle/>
                    <a:p>
                      <a:r>
                        <a:rPr kumimoji="1" lang="ja-JP" altLang="en-US" sz="1200" b="1">
                          <a:latin typeface="BIZ UDPゴシック" panose="020B0400000000000000" pitchFamily="50" charset="-128"/>
                          <a:ea typeface="BIZ UDPゴシック" panose="020B0400000000000000" pitchFamily="50" charset="-128"/>
                        </a:rPr>
                        <a:t>行政区域面積</a:t>
                      </a:r>
                      <a:endParaRPr kumimoji="1" lang="en-US" altLang="ja-JP" sz="1200" b="1">
                        <a:latin typeface="BIZ UDPゴシック" panose="020B0400000000000000" pitchFamily="50" charset="-128"/>
                        <a:ea typeface="BIZ UDPゴシック" panose="020B0400000000000000" pitchFamily="50" charset="-128"/>
                      </a:endParaRPr>
                    </a:p>
                    <a:p>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２０２１</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.3.31)</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050">
                          <a:latin typeface="BIZ UDPゴシック" panose="020B0400000000000000" pitchFamily="50" charset="-128"/>
                          <a:ea typeface="BIZ UDPゴシック" panose="020B0400000000000000" pitchFamily="50" charset="-128"/>
                        </a:rPr>
                        <a:t>3.97㎢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17.24㎢</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5.62㎢</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49.18㎢</a:t>
                      </a: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329686945"/>
                  </a:ext>
                </a:extLst>
              </a:tr>
              <a:tr h="248489">
                <a:tc>
                  <a:txBody>
                    <a:bodyPr/>
                    <a:lstStyle/>
                    <a:p>
                      <a:r>
                        <a:rPr kumimoji="1" lang="ja-JP" altLang="en-US" sz="1200" b="1">
                          <a:latin typeface="BIZ UDPゴシック" panose="020B0400000000000000" pitchFamily="50" charset="-128"/>
                          <a:ea typeface="BIZ UDPゴシック" panose="020B0400000000000000" pitchFamily="50" charset="-128"/>
                        </a:rPr>
                        <a:t>人口</a:t>
                      </a:r>
                      <a:endParaRPr kumimoji="1" lang="en-US" altLang="ja-JP" sz="1200" b="1">
                        <a:latin typeface="BIZ UDPゴシック" panose="020B0400000000000000" pitchFamily="50" charset="-128"/>
                        <a:ea typeface="BIZ UDPゴシック" panose="020B0400000000000000" pitchFamily="50" charset="-128"/>
                      </a:endParaRPr>
                    </a:p>
                    <a:p>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２０２０国調</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00" b="0"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050">
                          <a:latin typeface="BIZ UDPゴシック" panose="020B0400000000000000" pitchFamily="50" charset="-128"/>
                          <a:ea typeface="BIZ UDPゴシック" panose="020B0400000000000000" pitchFamily="50" charset="-128"/>
                        </a:rPr>
                        <a:t>16,567</a:t>
                      </a:r>
                      <a:r>
                        <a:rPr kumimoji="1" lang="ja-JP" altLang="en-US" sz="1050">
                          <a:latin typeface="BIZ UDPゴシック" panose="020B0400000000000000" pitchFamily="50" charset="-128"/>
                          <a:ea typeface="BIZ UDPゴシック" panose="020B0400000000000000" pitchFamily="50" charset="-128"/>
                        </a:rPr>
                        <a:t>人</a:t>
                      </a:r>
                      <a:endParaRPr kumimoji="1" lang="en-US" altLang="ja-JP" sz="105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050">
                          <a:latin typeface="BIZ UDPゴシック" panose="020B0400000000000000" pitchFamily="50" charset="-128"/>
                          <a:ea typeface="BIZ UDPゴシック" panose="020B0400000000000000" pitchFamily="50" charset="-128"/>
                        </a:rPr>
                        <a:t>43,763</a:t>
                      </a:r>
                      <a:r>
                        <a:rPr kumimoji="1" lang="ja-JP" altLang="en-US" sz="1050">
                          <a:latin typeface="BIZ UDPゴシック" panose="020B0400000000000000" pitchFamily="50" charset="-128"/>
                          <a:ea typeface="BIZ UDPゴシック" panose="020B0400000000000000" pitchFamily="50" charset="-128"/>
                        </a:rPr>
                        <a:t>人</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050">
                          <a:latin typeface="BIZ UDPゴシック" panose="020B0400000000000000" pitchFamily="50" charset="-128"/>
                          <a:ea typeface="BIZ UDPゴシック" panose="020B0400000000000000" pitchFamily="50" charset="-128"/>
                        </a:rPr>
                        <a:t>8,434</a:t>
                      </a:r>
                      <a:r>
                        <a:rPr kumimoji="1" lang="ja-JP" altLang="en-US" sz="1050">
                          <a:latin typeface="BIZ UDPゴシック" panose="020B0400000000000000" pitchFamily="50" charset="-128"/>
                          <a:ea typeface="BIZ UDPゴシック" panose="020B0400000000000000" pitchFamily="50" charset="-128"/>
                        </a:rPr>
                        <a:t>人</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050">
                          <a:latin typeface="BIZ UDPゴシック" panose="020B0400000000000000" pitchFamily="50" charset="-128"/>
                          <a:ea typeface="BIZ UDPゴシック" panose="020B0400000000000000" pitchFamily="50" charset="-128"/>
                        </a:rPr>
                        <a:t>14,741</a:t>
                      </a:r>
                      <a:r>
                        <a:rPr kumimoji="1" lang="ja-JP" altLang="en-US" sz="1050">
                          <a:latin typeface="BIZ UDPゴシック" panose="020B0400000000000000" pitchFamily="50" charset="-128"/>
                          <a:ea typeface="BIZ UDPゴシック" panose="020B0400000000000000" pitchFamily="50" charset="-128"/>
                        </a:rPr>
                        <a:t>人</a:t>
                      </a:r>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62186330"/>
                  </a:ext>
                </a:extLst>
              </a:tr>
              <a:tr h="370840">
                <a:tc>
                  <a:txBody>
                    <a:bodyPr/>
                    <a:lstStyle/>
                    <a:p>
                      <a:r>
                        <a:rPr kumimoji="1" lang="ja-JP" altLang="en-US" sz="1200" b="1">
                          <a:latin typeface="BIZ UDPゴシック" panose="020B0400000000000000" pitchFamily="50" charset="-128"/>
                          <a:ea typeface="BIZ UDPゴシック" panose="020B0400000000000000" pitchFamily="50" charset="-128"/>
                        </a:rPr>
                        <a:t>人口の推移</a:t>
                      </a:r>
                      <a:endParaRPr kumimoji="1" lang="en-US" altLang="ja-JP" sz="1200" b="1">
                        <a:latin typeface="BIZ UDPゴシック" panose="020B0400000000000000" pitchFamily="50" charset="-128"/>
                        <a:ea typeface="BIZ UDPゴシック" panose="020B0400000000000000" pitchFamily="50" charset="-128"/>
                      </a:endParaRPr>
                    </a:p>
                    <a:p>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国調・社人研</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zh-TW" sz="1050">
                          <a:latin typeface="BIZ UDPゴシック" panose="020B0400000000000000" pitchFamily="50" charset="-128"/>
                          <a:ea typeface="BIZ UDPゴシック" panose="020B0400000000000000" pitchFamily="50" charset="-128"/>
                        </a:rPr>
                        <a:t>2015</a:t>
                      </a:r>
                      <a:r>
                        <a:rPr kumimoji="1" lang="zh-TW" altLang="en-US" sz="1050">
                          <a:latin typeface="BIZ UDPゴシック" panose="020B0400000000000000" pitchFamily="50" charset="-128"/>
                          <a:ea typeface="BIZ UDPゴシック" panose="020B0400000000000000" pitchFamily="50" charset="-128"/>
                        </a:rPr>
                        <a:t>年　</a:t>
                      </a:r>
                      <a:r>
                        <a:rPr kumimoji="1" lang="en-US" altLang="zh-TW" sz="1050">
                          <a:latin typeface="BIZ UDPゴシック" panose="020B0400000000000000" pitchFamily="50" charset="-128"/>
                          <a:ea typeface="BIZ UDPゴシック" panose="020B0400000000000000" pitchFamily="50" charset="-128"/>
                        </a:rPr>
                        <a:t>17,298</a:t>
                      </a:r>
                      <a:r>
                        <a:rPr kumimoji="1" lang="zh-TW" altLang="en-US" sz="1050">
                          <a:latin typeface="BIZ UDPゴシック" panose="020B0400000000000000" pitchFamily="50" charset="-128"/>
                          <a:ea typeface="BIZ UDPゴシック" panose="020B0400000000000000" pitchFamily="50" charset="-128"/>
                        </a:rPr>
                        <a:t>人</a:t>
                      </a:r>
                    </a:p>
                    <a:p>
                      <a:pPr algn="l"/>
                      <a:r>
                        <a:rPr kumimoji="1" lang="en-US" altLang="zh-TW" sz="1050">
                          <a:latin typeface="BIZ UDPゴシック" panose="020B0400000000000000" pitchFamily="50" charset="-128"/>
                          <a:ea typeface="BIZ UDPゴシック" panose="020B0400000000000000" pitchFamily="50" charset="-128"/>
                        </a:rPr>
                        <a:t>2045</a:t>
                      </a:r>
                      <a:r>
                        <a:rPr kumimoji="1" lang="zh-TW" altLang="en-US" sz="1050">
                          <a:latin typeface="BIZ UDPゴシック" panose="020B0400000000000000" pitchFamily="50" charset="-128"/>
                          <a:ea typeface="BIZ UDPゴシック" panose="020B0400000000000000" pitchFamily="50" charset="-128"/>
                        </a:rPr>
                        <a:t>年　</a:t>
                      </a:r>
                      <a:r>
                        <a:rPr kumimoji="1" lang="en-US" altLang="zh-TW" sz="1050">
                          <a:latin typeface="BIZ UDPゴシック" panose="020B0400000000000000" pitchFamily="50" charset="-128"/>
                          <a:ea typeface="BIZ UDPゴシック" panose="020B0400000000000000" pitchFamily="50" charset="-128"/>
                        </a:rPr>
                        <a:t>13,273</a:t>
                      </a:r>
                      <a:r>
                        <a:rPr kumimoji="1" lang="zh-TW" altLang="en-US" sz="1050">
                          <a:latin typeface="BIZ UDPゴシック" panose="020B0400000000000000" pitchFamily="50" charset="-128"/>
                          <a:ea typeface="BIZ UDPゴシック" panose="020B0400000000000000" pitchFamily="50" charset="-128"/>
                        </a:rPr>
                        <a:t>人</a:t>
                      </a:r>
                      <a:endParaRPr kumimoji="1" lang="en-US" altLang="ja-JP" sz="1050">
                        <a:latin typeface="BIZ UDPゴシック" panose="020B0400000000000000" pitchFamily="50" charset="-128"/>
                        <a:ea typeface="BIZ UDPゴシック" panose="020B0400000000000000" pitchFamily="50" charset="-128"/>
                      </a:endParaRPr>
                    </a:p>
                  </a:txBody>
                  <a:tcPr/>
                </a:tc>
                <a:tc>
                  <a:txBody>
                    <a:bodyPr/>
                    <a:lstStyle/>
                    <a:p>
                      <a:pPr marL="0" algn="l" defTabSz="914400" rtl="0" eaLnBrk="1" latinLnBrk="0" hangingPunct="1"/>
                      <a:r>
                        <a:rPr kumimoji="1" lang="en-US" altLang="zh-TW" sz="1050" kern="1200">
                          <a:solidFill>
                            <a:schemeClr val="dk1"/>
                          </a:solidFill>
                          <a:latin typeface="BIZ UDPゴシック" panose="020B0400000000000000" pitchFamily="50" charset="-128"/>
                          <a:ea typeface="BIZ UDPゴシック" panose="020B0400000000000000" pitchFamily="50" charset="-128"/>
                          <a:cs typeface="+mn-cs"/>
                        </a:rPr>
                        <a:t>2015</a:t>
                      </a:r>
                      <a:r>
                        <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rPr>
                        <a:t>年　</a:t>
                      </a:r>
                      <a:r>
                        <a:rPr kumimoji="1" lang="en-US" altLang="zh-TW" sz="1050" kern="1200">
                          <a:solidFill>
                            <a:schemeClr val="dk1"/>
                          </a:solidFill>
                          <a:latin typeface="BIZ UDPゴシック" panose="020B0400000000000000" pitchFamily="50" charset="-128"/>
                          <a:ea typeface="BIZ UDPゴシック" panose="020B0400000000000000" pitchFamily="50" charset="-128"/>
                          <a:cs typeface="+mn-cs"/>
                        </a:rPr>
                        <a:t>44,435</a:t>
                      </a:r>
                      <a:r>
                        <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rPr>
                        <a:t>人</a:t>
                      </a:r>
                    </a:p>
                    <a:p>
                      <a:pPr marL="0" algn="l" defTabSz="914400" rtl="0" eaLnBrk="1" latinLnBrk="0" hangingPunct="1"/>
                      <a:r>
                        <a:rPr kumimoji="1" lang="en-US" altLang="zh-TW" sz="1050" kern="1200">
                          <a:solidFill>
                            <a:schemeClr val="dk1"/>
                          </a:solidFill>
                          <a:latin typeface="BIZ UDPゴシック" panose="020B0400000000000000" pitchFamily="50" charset="-128"/>
                          <a:ea typeface="BIZ UDPゴシック" panose="020B0400000000000000" pitchFamily="50" charset="-128"/>
                          <a:cs typeface="+mn-cs"/>
                        </a:rPr>
                        <a:t>2045</a:t>
                      </a:r>
                      <a:r>
                        <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rPr>
                        <a:t>年　</a:t>
                      </a:r>
                      <a:r>
                        <a:rPr kumimoji="1" lang="en-US" altLang="zh-TW" sz="1050" kern="1200">
                          <a:solidFill>
                            <a:schemeClr val="dk1"/>
                          </a:solidFill>
                          <a:latin typeface="BIZ UDPゴシック" panose="020B0400000000000000" pitchFamily="50" charset="-128"/>
                          <a:ea typeface="BIZ UDPゴシック" panose="020B0400000000000000" pitchFamily="50" charset="-128"/>
                          <a:cs typeface="+mn-cs"/>
                        </a:rPr>
                        <a:t>33,135</a:t>
                      </a:r>
                      <a:r>
                        <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rPr>
                        <a:t>人</a:t>
                      </a:r>
                      <a:endParaRPr kumimoji="1" lang="en-US" altLang="ja-JP" sz="1050" kern="1200" dirty="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algn="l"/>
                      <a:r>
                        <a:rPr kumimoji="1" lang="en-US" altLang="zh-TW" sz="1050">
                          <a:latin typeface="BIZ UDPゴシック" panose="020B0400000000000000" pitchFamily="50" charset="-128"/>
                          <a:ea typeface="BIZ UDPゴシック" panose="020B0400000000000000" pitchFamily="50" charset="-128"/>
                        </a:rPr>
                        <a:t>2015</a:t>
                      </a:r>
                      <a:r>
                        <a:rPr kumimoji="1" lang="zh-TW" altLang="en-US" sz="1050">
                          <a:latin typeface="BIZ UDPゴシック" panose="020B0400000000000000" pitchFamily="50" charset="-128"/>
                          <a:ea typeface="BIZ UDPゴシック" panose="020B0400000000000000" pitchFamily="50" charset="-128"/>
                        </a:rPr>
                        <a:t>年　</a:t>
                      </a:r>
                      <a:r>
                        <a:rPr kumimoji="1" lang="en-US" altLang="zh-TW" sz="1050">
                          <a:latin typeface="BIZ UDPゴシック" panose="020B0400000000000000" pitchFamily="50" charset="-128"/>
                          <a:ea typeface="BIZ UDPゴシック" panose="020B0400000000000000" pitchFamily="50" charset="-128"/>
                        </a:rPr>
                        <a:t>8,417</a:t>
                      </a:r>
                      <a:r>
                        <a:rPr kumimoji="1" lang="zh-TW" altLang="en-US" sz="1050">
                          <a:latin typeface="BIZ UDPゴシック" panose="020B0400000000000000" pitchFamily="50" charset="-128"/>
                          <a:ea typeface="BIZ UDPゴシック" panose="020B0400000000000000" pitchFamily="50" charset="-128"/>
                        </a:rPr>
                        <a:t>人</a:t>
                      </a:r>
                    </a:p>
                    <a:p>
                      <a:pPr algn="l"/>
                      <a:r>
                        <a:rPr kumimoji="1" lang="en-US" altLang="zh-TW" sz="1050">
                          <a:latin typeface="BIZ UDPゴシック" panose="020B0400000000000000" pitchFamily="50" charset="-128"/>
                          <a:ea typeface="BIZ UDPゴシック" panose="020B0400000000000000" pitchFamily="50" charset="-128"/>
                        </a:rPr>
                        <a:t>2045</a:t>
                      </a:r>
                      <a:r>
                        <a:rPr kumimoji="1" lang="zh-TW" altLang="en-US" sz="1050">
                          <a:latin typeface="BIZ UDPゴシック" panose="020B0400000000000000" pitchFamily="50" charset="-128"/>
                          <a:ea typeface="BIZ UDPゴシック" panose="020B0400000000000000" pitchFamily="50" charset="-128"/>
                        </a:rPr>
                        <a:t>年　</a:t>
                      </a:r>
                      <a:r>
                        <a:rPr kumimoji="1" lang="en-US" altLang="zh-TW" sz="1050">
                          <a:latin typeface="BIZ UDPゴシック" panose="020B0400000000000000" pitchFamily="50" charset="-128"/>
                          <a:ea typeface="BIZ UDPゴシック" panose="020B0400000000000000" pitchFamily="50" charset="-128"/>
                        </a:rPr>
                        <a:t>7,441</a:t>
                      </a:r>
                      <a:r>
                        <a:rPr kumimoji="1" lang="zh-TW" altLang="en-US" sz="1050">
                          <a:latin typeface="BIZ UDPゴシック" panose="020B0400000000000000" pitchFamily="50" charset="-128"/>
                          <a:ea typeface="BIZ UDPゴシック" panose="020B0400000000000000" pitchFamily="50" charset="-128"/>
                        </a:rPr>
                        <a:t>人</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zh-TW" sz="1050">
                          <a:latin typeface="BIZ UDPゴシック" panose="020B0400000000000000" pitchFamily="50" charset="-128"/>
                          <a:ea typeface="BIZ UDPゴシック" panose="020B0400000000000000" pitchFamily="50" charset="-128"/>
                        </a:rPr>
                        <a:t>2015</a:t>
                      </a:r>
                      <a:r>
                        <a:rPr kumimoji="1" lang="zh-TW" altLang="en-US" sz="1050">
                          <a:latin typeface="BIZ UDPゴシック" panose="020B0400000000000000" pitchFamily="50" charset="-128"/>
                          <a:ea typeface="BIZ UDPゴシック" panose="020B0400000000000000" pitchFamily="50" charset="-128"/>
                        </a:rPr>
                        <a:t>年　</a:t>
                      </a:r>
                      <a:r>
                        <a:rPr kumimoji="1" lang="en-US" altLang="zh-TW" sz="1050">
                          <a:latin typeface="BIZ UDPゴシック" panose="020B0400000000000000" pitchFamily="50" charset="-128"/>
                          <a:ea typeface="BIZ UDPゴシック" panose="020B0400000000000000" pitchFamily="50" charset="-128"/>
                        </a:rPr>
                        <a:t>15,938</a:t>
                      </a:r>
                      <a:r>
                        <a:rPr kumimoji="1" lang="zh-TW" altLang="en-US" sz="1050">
                          <a:latin typeface="BIZ UDPゴシック" panose="020B0400000000000000" pitchFamily="50" charset="-128"/>
                          <a:ea typeface="BIZ UDPゴシック" panose="020B0400000000000000" pitchFamily="50" charset="-128"/>
                        </a:rPr>
                        <a:t>人</a:t>
                      </a:r>
                    </a:p>
                    <a:p>
                      <a:pPr algn="l"/>
                      <a:r>
                        <a:rPr kumimoji="1" lang="en-US" altLang="zh-TW" sz="1050">
                          <a:latin typeface="BIZ UDPゴシック" panose="020B0400000000000000" pitchFamily="50" charset="-128"/>
                          <a:ea typeface="BIZ UDPゴシック" panose="020B0400000000000000" pitchFamily="50" charset="-128"/>
                        </a:rPr>
                        <a:t>2045</a:t>
                      </a:r>
                      <a:r>
                        <a:rPr kumimoji="1" lang="zh-TW" altLang="en-US" sz="1050">
                          <a:latin typeface="BIZ UDPゴシック" panose="020B0400000000000000" pitchFamily="50" charset="-128"/>
                          <a:ea typeface="BIZ UDPゴシック" panose="020B0400000000000000" pitchFamily="50" charset="-128"/>
                        </a:rPr>
                        <a:t>年　</a:t>
                      </a:r>
                      <a:r>
                        <a:rPr kumimoji="1" lang="en-US" altLang="zh-TW" sz="1050">
                          <a:latin typeface="BIZ UDPゴシック" panose="020B0400000000000000" pitchFamily="50" charset="-128"/>
                          <a:ea typeface="BIZ UDPゴシック" panose="020B0400000000000000" pitchFamily="50" charset="-128"/>
                        </a:rPr>
                        <a:t>7,395</a:t>
                      </a:r>
                      <a:r>
                        <a:rPr kumimoji="1" lang="zh-TW" altLang="en-US" sz="1050">
                          <a:latin typeface="BIZ UDPゴシック" panose="020B0400000000000000" pitchFamily="50" charset="-128"/>
                          <a:ea typeface="BIZ UDPゴシック" panose="020B0400000000000000" pitchFamily="50" charset="-128"/>
                        </a:rPr>
                        <a:t>人</a:t>
                      </a: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71991542"/>
                  </a:ext>
                </a:extLst>
              </a:tr>
              <a:tr h="370840">
                <a:tc>
                  <a:txBody>
                    <a:bodyPr/>
                    <a:lstStyle/>
                    <a:p>
                      <a:r>
                        <a:rPr kumimoji="1" lang="ja-JP" altLang="en-US" sz="1200" b="1" dirty="0">
                          <a:latin typeface="BIZ UDPゴシック" panose="020B0400000000000000" pitchFamily="50" charset="-128"/>
                          <a:ea typeface="BIZ UDPゴシック" panose="020B0400000000000000" pitchFamily="50" charset="-128"/>
                        </a:rPr>
                        <a:t>産業構造</a:t>
                      </a:r>
                      <a:endParaRPr kumimoji="1" lang="en-US" altLang="ja-JP" sz="1200" b="1" dirty="0">
                        <a:latin typeface="BIZ UDPゴシック" panose="020B0400000000000000" pitchFamily="50" charset="-128"/>
                        <a:ea typeface="BIZ UDPゴシック" panose="020B0400000000000000" pitchFamily="50" charset="-128"/>
                      </a:endParaRPr>
                    </a:p>
                    <a:p>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０国調</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第一次　第二次　　第三次</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en-US" altLang="ja-JP" sz="1050">
                          <a:latin typeface="BIZ UDPゴシック" panose="020B0400000000000000" pitchFamily="50" charset="-128"/>
                          <a:ea typeface="BIZ UDPゴシック" panose="020B0400000000000000" pitchFamily="50" charset="-128"/>
                        </a:rPr>
                        <a:t>0.</a:t>
                      </a:r>
                      <a:r>
                        <a:rPr kumimoji="1" lang="ja-JP" altLang="en-US" sz="1050">
                          <a:latin typeface="BIZ UDPゴシック" panose="020B0400000000000000" pitchFamily="50" charset="-128"/>
                          <a:ea typeface="BIZ UDPゴシック" panose="020B0400000000000000" pitchFamily="50" charset="-128"/>
                        </a:rPr>
                        <a:t>６％</a:t>
                      </a: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50" baseline="0">
                          <a:latin typeface="BIZ UDPゴシック" panose="020B0400000000000000" pitchFamily="50" charset="-128"/>
                          <a:ea typeface="BIZ UDPゴシック" panose="020B0400000000000000" pitchFamily="50" charset="-128"/>
                        </a:rPr>
                        <a:t> </a:t>
                      </a:r>
                      <a:r>
                        <a:rPr kumimoji="1" lang="en-US" altLang="ja-JP" sz="1050" baseline="0">
                          <a:latin typeface="BIZ UDPゴシック" panose="020B0400000000000000" pitchFamily="50" charset="-128"/>
                          <a:ea typeface="BIZ UDPゴシック" panose="020B0400000000000000" pitchFamily="50" charset="-128"/>
                        </a:rPr>
                        <a:t>2</a:t>
                      </a:r>
                      <a:r>
                        <a:rPr kumimoji="1" lang="ja-JP" altLang="en-US" sz="1050" baseline="0">
                          <a:latin typeface="BIZ UDPゴシック" panose="020B0400000000000000" pitchFamily="50" charset="-128"/>
                          <a:ea typeface="BIZ UDPゴシック" panose="020B0400000000000000" pitchFamily="50" charset="-128"/>
                        </a:rPr>
                        <a:t>６</a:t>
                      </a:r>
                      <a:r>
                        <a:rPr kumimoji="1" lang="en-US" altLang="ja-JP" sz="1050" baseline="0">
                          <a:latin typeface="BIZ UDPゴシック" panose="020B0400000000000000" pitchFamily="50" charset="-128"/>
                          <a:ea typeface="BIZ UDPゴシック" panose="020B0400000000000000" pitchFamily="50" charset="-128"/>
                        </a:rPr>
                        <a:t>.</a:t>
                      </a:r>
                      <a:r>
                        <a:rPr kumimoji="1" lang="ja-JP" altLang="en-US" sz="1050" baseline="0">
                          <a:latin typeface="BIZ UDPゴシック" panose="020B0400000000000000" pitchFamily="50" charset="-128"/>
                          <a:ea typeface="BIZ UDPゴシック" panose="020B0400000000000000" pitchFamily="50" charset="-128"/>
                        </a:rPr>
                        <a:t>３</a:t>
                      </a:r>
                      <a:r>
                        <a:rPr kumimoji="1" lang="ja-JP" altLang="en-US" sz="105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50">
                          <a:latin typeface="BIZ UDPゴシック" panose="020B0400000000000000" pitchFamily="50" charset="-128"/>
                          <a:ea typeface="BIZ UDPゴシック" panose="020B0400000000000000" pitchFamily="50" charset="-128"/>
                        </a:rPr>
                        <a:t> </a:t>
                      </a:r>
                      <a:r>
                        <a:rPr kumimoji="1" lang="en-US" altLang="ja-JP" sz="1050">
                          <a:latin typeface="BIZ UDPゴシック" panose="020B0400000000000000" pitchFamily="50" charset="-128"/>
                          <a:ea typeface="BIZ UDPゴシック" panose="020B0400000000000000" pitchFamily="50" charset="-128"/>
                        </a:rPr>
                        <a:t>7</a:t>
                      </a:r>
                      <a:r>
                        <a:rPr kumimoji="1" lang="ja-JP" altLang="en-US" sz="1050">
                          <a:latin typeface="BIZ UDPゴシック" panose="020B0400000000000000" pitchFamily="50" charset="-128"/>
                          <a:ea typeface="BIZ UDPゴシック" panose="020B0400000000000000" pitchFamily="50" charset="-128"/>
                        </a:rPr>
                        <a:t>３</a:t>
                      </a:r>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０％</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第一次　第二次　　第三次</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１</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３％　</a:t>
                      </a:r>
                      <a:r>
                        <a:rPr kumimoji="1" lang="ja-JP" altLang="en-US" sz="1050" baseline="0" dirty="0">
                          <a:latin typeface="BIZ UDPゴシック" panose="020B0400000000000000" pitchFamily="50" charset="-128"/>
                          <a:ea typeface="BIZ UDPゴシック" panose="020B0400000000000000" pitchFamily="50" charset="-128"/>
                        </a:rPr>
                        <a:t> </a:t>
                      </a:r>
                      <a:r>
                        <a:rPr kumimoji="1" lang="en-US" altLang="ja-JP" sz="1050" baseline="0" dirty="0">
                          <a:latin typeface="BIZ UDPゴシック" panose="020B0400000000000000" pitchFamily="50" charset="-128"/>
                          <a:ea typeface="BIZ UDPゴシック" panose="020B0400000000000000" pitchFamily="50" charset="-128"/>
                        </a:rPr>
                        <a:t>2</a:t>
                      </a:r>
                      <a:r>
                        <a:rPr kumimoji="1" lang="ja-JP" altLang="en-US" sz="1050" baseline="0" dirty="0">
                          <a:latin typeface="BIZ UDPゴシック" panose="020B0400000000000000" pitchFamily="50" charset="-128"/>
                          <a:ea typeface="BIZ UDPゴシック" panose="020B0400000000000000" pitchFamily="50" charset="-128"/>
                        </a:rPr>
                        <a:t>１</a:t>
                      </a:r>
                      <a:r>
                        <a:rPr kumimoji="1" lang="en-US" altLang="ja-JP" sz="1050" baseline="0" dirty="0">
                          <a:latin typeface="BIZ UDPゴシック" panose="020B0400000000000000" pitchFamily="50" charset="-128"/>
                          <a:ea typeface="BIZ UDPゴシック" panose="020B0400000000000000" pitchFamily="50" charset="-128"/>
                        </a:rPr>
                        <a:t>.</a:t>
                      </a:r>
                      <a:r>
                        <a:rPr kumimoji="1" lang="ja-JP" altLang="en-US" sz="1050" baseline="0" dirty="0">
                          <a:latin typeface="BIZ UDPゴシック" panose="020B0400000000000000" pitchFamily="50" charset="-128"/>
                          <a:ea typeface="BIZ UDPゴシック" panose="020B0400000000000000" pitchFamily="50" charset="-128"/>
                        </a:rPr>
                        <a:t>９</a:t>
                      </a:r>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7</a:t>
                      </a:r>
                      <a:r>
                        <a:rPr kumimoji="1" lang="ja-JP" altLang="en-US" sz="1050" dirty="0">
                          <a:latin typeface="BIZ UDPゴシック" panose="020B0400000000000000" pitchFamily="50" charset="-128"/>
                          <a:ea typeface="BIZ UDPゴシック" panose="020B0400000000000000" pitchFamily="50" charset="-128"/>
                        </a:rPr>
                        <a:t>６</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６％</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第一次　第二次　　第三次</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１</a:t>
                      </a:r>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３％　</a:t>
                      </a:r>
                      <a:r>
                        <a:rPr kumimoji="1" lang="ja-JP" altLang="en-US" sz="1050" baseline="0">
                          <a:latin typeface="BIZ UDPゴシック" panose="020B0400000000000000" pitchFamily="50" charset="-128"/>
                          <a:ea typeface="BIZ UDPゴシック" panose="020B0400000000000000" pitchFamily="50" charset="-128"/>
                        </a:rPr>
                        <a:t> １６</a:t>
                      </a:r>
                      <a:r>
                        <a:rPr kumimoji="1" lang="en-US" altLang="ja-JP" sz="1050" baseline="0">
                          <a:latin typeface="BIZ UDPゴシック" panose="020B0400000000000000" pitchFamily="50" charset="-128"/>
                          <a:ea typeface="BIZ UDPゴシック" panose="020B0400000000000000" pitchFamily="50" charset="-128"/>
                        </a:rPr>
                        <a:t>.</a:t>
                      </a:r>
                      <a:r>
                        <a:rPr kumimoji="1" lang="ja-JP" altLang="en-US" sz="1050" baseline="0">
                          <a:latin typeface="BIZ UDPゴシック" panose="020B0400000000000000" pitchFamily="50" charset="-128"/>
                          <a:ea typeface="BIZ UDPゴシック" panose="020B0400000000000000" pitchFamily="50" charset="-128"/>
                        </a:rPr>
                        <a:t>８</a:t>
                      </a:r>
                      <a:r>
                        <a:rPr kumimoji="1" lang="ja-JP" altLang="en-US" sz="1050">
                          <a:latin typeface="BIZ UDPゴシック" panose="020B0400000000000000" pitchFamily="50" charset="-128"/>
                          <a:ea typeface="BIZ UDPゴシック" panose="020B0400000000000000" pitchFamily="50" charset="-128"/>
                        </a:rPr>
                        <a:t>％　 ８１</a:t>
                      </a:r>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７％</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第一次　第二次　　第三次</a:t>
                      </a:r>
                      <a:endParaRPr kumimoji="1" lang="en-US" altLang="ja-JP" sz="1050">
                        <a:latin typeface="BIZ UDPゴシック" panose="020B0400000000000000" pitchFamily="50" charset="-128"/>
                        <a:ea typeface="BIZ UDPゴシック" panose="020B0400000000000000" pitchFamily="50" charset="-128"/>
                      </a:endParaRPr>
                    </a:p>
                    <a:p>
                      <a:pPr algn="l"/>
                      <a:r>
                        <a:rPr kumimoji="1" lang="en-US" altLang="ja-JP" sz="1050">
                          <a:latin typeface="BIZ UDPゴシック" panose="020B0400000000000000" pitchFamily="50" charset="-128"/>
                          <a:ea typeface="BIZ UDPゴシック" panose="020B0400000000000000" pitchFamily="50" charset="-128"/>
                        </a:rPr>
                        <a:t>2.</a:t>
                      </a:r>
                      <a:r>
                        <a:rPr kumimoji="1" lang="ja-JP" altLang="en-US" sz="1050">
                          <a:latin typeface="BIZ UDPゴシック" panose="020B0400000000000000" pitchFamily="50" charset="-128"/>
                          <a:ea typeface="BIZ UDPゴシック" panose="020B0400000000000000" pitchFamily="50" charset="-128"/>
                        </a:rPr>
                        <a:t>３％　</a:t>
                      </a:r>
                      <a:r>
                        <a:rPr kumimoji="1" lang="ja-JP" altLang="en-US" sz="1050" baseline="0">
                          <a:latin typeface="BIZ UDPゴシック" panose="020B0400000000000000" pitchFamily="50" charset="-128"/>
                          <a:ea typeface="BIZ UDPゴシック" panose="020B0400000000000000" pitchFamily="50" charset="-128"/>
                        </a:rPr>
                        <a:t> </a:t>
                      </a:r>
                      <a:r>
                        <a:rPr kumimoji="1" lang="en-US" altLang="ja-JP" sz="1050" baseline="0">
                          <a:latin typeface="BIZ UDPゴシック" panose="020B0400000000000000" pitchFamily="50" charset="-128"/>
                          <a:ea typeface="BIZ UDPゴシック" panose="020B0400000000000000" pitchFamily="50" charset="-128"/>
                        </a:rPr>
                        <a:t>20.</a:t>
                      </a:r>
                      <a:r>
                        <a:rPr kumimoji="1" lang="ja-JP" altLang="en-US" sz="1050" baseline="0">
                          <a:latin typeface="BIZ UDPゴシック" panose="020B0400000000000000" pitchFamily="50" charset="-128"/>
                          <a:ea typeface="BIZ UDPゴシック" panose="020B0400000000000000" pitchFamily="50" charset="-128"/>
                        </a:rPr>
                        <a:t>４</a:t>
                      </a:r>
                      <a:r>
                        <a:rPr kumimoji="1" lang="ja-JP" altLang="en-US" sz="1050">
                          <a:latin typeface="BIZ UDPゴシック" panose="020B0400000000000000" pitchFamily="50" charset="-128"/>
                          <a:ea typeface="BIZ UDPゴシック" panose="020B0400000000000000" pitchFamily="50" charset="-128"/>
                        </a:rPr>
                        <a:t>％　 ７７</a:t>
                      </a:r>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１％</a:t>
                      </a: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32060835"/>
                  </a:ext>
                </a:extLst>
              </a:tr>
              <a:tr h="343432">
                <a:tc>
                  <a:txBody>
                    <a:bodyPr/>
                    <a:lstStyle/>
                    <a:p>
                      <a:r>
                        <a:rPr kumimoji="1" lang="ja-JP" altLang="en-US" sz="1200" b="1">
                          <a:latin typeface="BIZ UDPゴシック" panose="020B0400000000000000" pitchFamily="50" charset="-128"/>
                          <a:ea typeface="BIZ UDPゴシック" panose="020B0400000000000000" pitchFamily="50" charset="-128"/>
                        </a:rPr>
                        <a:t>小・中学校</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a:t>
                      </a:r>
                      <a:r>
                        <a:rPr kumimoji="1" lang="zh-TW" altLang="en-US" sz="1050">
                          <a:latin typeface="BIZ UDPゴシック" panose="020B0400000000000000" pitchFamily="50" charset="-128"/>
                          <a:ea typeface="BIZ UDPゴシック" panose="020B0400000000000000" pitchFamily="50" charset="-128"/>
                        </a:rPr>
                        <a:t>町立</a:t>
                      </a:r>
                      <a:r>
                        <a:rPr kumimoji="1" lang="ja-JP" altLang="en-US" sz="1050">
                          <a:latin typeface="BIZ UDPゴシック" panose="020B0400000000000000" pitchFamily="50" charset="-128"/>
                          <a:ea typeface="BIZ UDPゴシック" panose="020B0400000000000000" pitchFamily="50" charset="-128"/>
                        </a:rPr>
                        <a:t>）</a:t>
                      </a:r>
                      <a:endParaRPr kumimoji="1" lang="en-US" altLang="ja-JP" sz="1050">
                        <a:latin typeface="BIZ UDPゴシック" panose="020B0400000000000000" pitchFamily="50" charset="-128"/>
                        <a:ea typeface="BIZ UDPゴシック" panose="020B0400000000000000" pitchFamily="50" charset="-128"/>
                      </a:endParaRPr>
                    </a:p>
                    <a:p>
                      <a:pPr algn="l"/>
                      <a:r>
                        <a:rPr kumimoji="1" lang="zh-TW" altLang="en-US" sz="1050">
                          <a:latin typeface="BIZ UDPゴシック" panose="020B0400000000000000" pitchFamily="50" charset="-128"/>
                          <a:ea typeface="BIZ UDPゴシック" panose="020B0400000000000000" pitchFamily="50" charset="-128"/>
                        </a:rPr>
                        <a:t>忠岡小</a:t>
                      </a:r>
                      <a:r>
                        <a:rPr kumimoji="1" lang="ja-JP" altLang="en-US" sz="1050">
                          <a:latin typeface="BIZ UDPゴシック" panose="020B0400000000000000" pitchFamily="50" charset="-128"/>
                          <a:ea typeface="BIZ UDPゴシック" panose="020B0400000000000000" pitchFamily="50" charset="-128"/>
                        </a:rPr>
                        <a:t>、</a:t>
                      </a:r>
                      <a:r>
                        <a:rPr kumimoji="1" lang="zh-TW" altLang="en-US" sz="1050">
                          <a:latin typeface="BIZ UDPゴシック" panose="020B0400000000000000" pitchFamily="50" charset="-128"/>
                          <a:ea typeface="BIZ UDPゴシック" panose="020B0400000000000000" pitchFamily="50" charset="-128"/>
                        </a:rPr>
                        <a:t>東忠岡小</a:t>
                      </a:r>
                    </a:p>
                    <a:p>
                      <a:pPr algn="l"/>
                      <a:r>
                        <a:rPr kumimoji="1" lang="zh-TW" altLang="en-US" sz="1050">
                          <a:latin typeface="BIZ UDPゴシック" panose="020B0400000000000000" pitchFamily="50" charset="-128"/>
                          <a:ea typeface="BIZ UDPゴシック" panose="020B0400000000000000" pitchFamily="50" charset="-128"/>
                        </a:rPr>
                        <a:t>忠岡中</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a:t>
                      </a:r>
                      <a:r>
                        <a:rPr kumimoji="1" lang="zh-CN" altLang="en-US" sz="1050" dirty="0">
                          <a:latin typeface="BIZ UDPゴシック" panose="020B0400000000000000" pitchFamily="50" charset="-128"/>
                          <a:ea typeface="BIZ UDPゴシック" panose="020B0400000000000000" pitchFamily="50" charset="-128"/>
                        </a:rPr>
                        <a:t>町立</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zh-CN" altLang="en-US" sz="1050" dirty="0">
                          <a:latin typeface="BIZ UDPゴシック" panose="020B0400000000000000" pitchFamily="50" charset="-128"/>
                          <a:ea typeface="BIZ UDPゴシック" panose="020B0400000000000000" pitchFamily="50" charset="-128"/>
                        </a:rPr>
                        <a:t>中央小</a:t>
                      </a:r>
                      <a:r>
                        <a:rPr kumimoji="1" lang="ja-JP" altLang="en-US" sz="1050" dirty="0">
                          <a:latin typeface="BIZ UDPゴシック" panose="020B0400000000000000" pitchFamily="50" charset="-128"/>
                          <a:ea typeface="BIZ UDPゴシック" panose="020B0400000000000000" pitchFamily="50" charset="-128"/>
                        </a:rPr>
                        <a:t>、</a:t>
                      </a:r>
                      <a:r>
                        <a:rPr kumimoji="1" lang="zh-CN" altLang="en-US" sz="1050" dirty="0">
                          <a:latin typeface="BIZ UDPゴシック" panose="020B0400000000000000" pitchFamily="50" charset="-128"/>
                          <a:ea typeface="BIZ UDPゴシック" panose="020B0400000000000000" pitchFamily="50" charset="-128"/>
                        </a:rPr>
                        <a:t>西小</a:t>
                      </a:r>
                      <a:r>
                        <a:rPr kumimoji="1" lang="ja-JP" altLang="en-US" sz="1050" dirty="0">
                          <a:latin typeface="BIZ UDPゴシック" panose="020B0400000000000000" pitchFamily="50" charset="-128"/>
                          <a:ea typeface="BIZ UDPゴシック" panose="020B0400000000000000" pitchFamily="50" charset="-128"/>
                        </a:rPr>
                        <a:t>、</a:t>
                      </a:r>
                      <a:r>
                        <a:rPr kumimoji="1" lang="zh-CN" altLang="en-US" sz="1050" dirty="0">
                          <a:latin typeface="BIZ UDPゴシック" panose="020B0400000000000000" pitchFamily="50" charset="-128"/>
                          <a:ea typeface="BIZ UDPゴシック" panose="020B0400000000000000" pitchFamily="50" charset="-128"/>
                        </a:rPr>
                        <a:t>南小</a:t>
                      </a:r>
                      <a:r>
                        <a:rPr kumimoji="1" lang="ja-JP" altLang="en-US" sz="1050" dirty="0">
                          <a:latin typeface="BIZ UDPゴシック" panose="020B0400000000000000" pitchFamily="50" charset="-128"/>
                          <a:ea typeface="BIZ UDPゴシック" panose="020B0400000000000000" pitchFamily="50" charset="-128"/>
                        </a:rPr>
                        <a:t>、</a:t>
                      </a:r>
                      <a:r>
                        <a:rPr kumimoji="1" lang="zh-CN" altLang="en-US" sz="1050" dirty="0">
                          <a:latin typeface="BIZ UDPゴシック" panose="020B0400000000000000" pitchFamily="50" charset="-128"/>
                          <a:ea typeface="BIZ UDPゴシック" panose="020B0400000000000000" pitchFamily="50" charset="-128"/>
                        </a:rPr>
                        <a:t>北小</a:t>
                      </a:r>
                      <a:r>
                        <a:rPr kumimoji="1" lang="ja-JP" altLang="en-US" sz="1050" dirty="0">
                          <a:latin typeface="BIZ UDPゴシック" panose="020B0400000000000000" pitchFamily="50" charset="-128"/>
                          <a:ea typeface="BIZ UDPゴシック" panose="020B0400000000000000" pitchFamily="50" charset="-128"/>
                        </a:rPr>
                        <a:t>、</a:t>
                      </a:r>
                      <a:r>
                        <a:rPr kumimoji="1" lang="zh-CN" altLang="en-US" sz="1050" dirty="0">
                          <a:latin typeface="BIZ UDPゴシック" panose="020B0400000000000000" pitchFamily="50" charset="-128"/>
                          <a:ea typeface="BIZ UDPゴシック" panose="020B0400000000000000" pitchFamily="50" charset="-128"/>
                        </a:rPr>
                        <a:t>東小</a:t>
                      </a:r>
                    </a:p>
                    <a:p>
                      <a:pPr algn="l"/>
                      <a:r>
                        <a:rPr kumimoji="1" lang="zh-CN" altLang="en-US" sz="1050" dirty="0">
                          <a:latin typeface="BIZ UDPゴシック" panose="020B0400000000000000" pitchFamily="50" charset="-128"/>
                          <a:ea typeface="BIZ UDPゴシック" panose="020B0400000000000000" pitchFamily="50" charset="-128"/>
                        </a:rPr>
                        <a:t>熊取中</a:t>
                      </a:r>
                      <a:r>
                        <a:rPr kumimoji="1" lang="ja-JP" altLang="en-US" sz="1050" dirty="0">
                          <a:latin typeface="BIZ UDPゴシック" panose="020B0400000000000000" pitchFamily="50" charset="-128"/>
                          <a:ea typeface="BIZ UDPゴシック" panose="020B0400000000000000" pitchFamily="50" charset="-128"/>
                        </a:rPr>
                        <a:t>、</a:t>
                      </a:r>
                      <a:r>
                        <a:rPr kumimoji="1" lang="zh-CN" altLang="en-US" sz="1050" dirty="0">
                          <a:latin typeface="BIZ UDPゴシック" panose="020B0400000000000000" pitchFamily="50" charset="-128"/>
                          <a:ea typeface="BIZ UDPゴシック" panose="020B0400000000000000" pitchFamily="50" charset="-128"/>
                        </a:rPr>
                        <a:t>熊取北中</a:t>
                      </a:r>
                      <a:r>
                        <a:rPr kumimoji="1" lang="ja-JP" altLang="en-US" sz="1050" dirty="0">
                          <a:latin typeface="BIZ UDPゴシック" panose="020B0400000000000000" pitchFamily="50" charset="-128"/>
                          <a:ea typeface="BIZ UDPゴシック" panose="020B0400000000000000" pitchFamily="50" charset="-128"/>
                        </a:rPr>
                        <a:t>、</a:t>
                      </a:r>
                      <a:r>
                        <a:rPr kumimoji="1" lang="zh-CN" altLang="en-US" sz="1050" dirty="0">
                          <a:latin typeface="BIZ UDPゴシック" panose="020B0400000000000000" pitchFamily="50" charset="-128"/>
                          <a:ea typeface="BIZ UDPゴシック" panose="020B0400000000000000" pitchFamily="50" charset="-128"/>
                        </a:rPr>
                        <a:t>熊取南中</a:t>
                      </a:r>
                      <a:endParaRPr kumimoji="1" lang="en-US" altLang="zh-CN"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（私立） </a:t>
                      </a:r>
                      <a:r>
                        <a:rPr kumimoji="1" lang="zh-CN" altLang="en-US" sz="1050" dirty="0">
                          <a:latin typeface="BIZ UDPゴシック" panose="020B0400000000000000" pitchFamily="50" charset="-128"/>
                          <a:ea typeface="BIZ UDPゴシック" panose="020B0400000000000000" pitchFamily="50" charset="-128"/>
                        </a:rPr>
                        <a:t>大阪体育大学浪商中</a:t>
                      </a: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a:t>
                      </a:r>
                      <a:r>
                        <a:rPr kumimoji="1" lang="zh-CN" altLang="en-US" sz="1050">
                          <a:latin typeface="BIZ UDPゴシック" panose="020B0400000000000000" pitchFamily="50" charset="-128"/>
                          <a:ea typeface="BIZ UDPゴシック" panose="020B0400000000000000" pitchFamily="50" charset="-128"/>
                        </a:rPr>
                        <a:t>町立</a:t>
                      </a:r>
                      <a:r>
                        <a:rPr kumimoji="1" lang="ja-JP" altLang="en-US" sz="1050">
                          <a:latin typeface="BIZ UDPゴシック" panose="020B0400000000000000" pitchFamily="50" charset="-128"/>
                          <a:ea typeface="BIZ UDPゴシック" panose="020B0400000000000000" pitchFamily="50" charset="-128"/>
                        </a:rPr>
                        <a:t>）</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町立</a:t>
                      </a:r>
                      <a:r>
                        <a:rPr kumimoji="1" lang="zh-CN" altLang="en-US" sz="1050">
                          <a:latin typeface="BIZ UDPゴシック" panose="020B0400000000000000" pitchFamily="50" charset="-128"/>
                          <a:ea typeface="BIZ UDPゴシック" panose="020B0400000000000000" pitchFamily="50" charset="-128"/>
                        </a:rPr>
                        <a:t>小</a:t>
                      </a:r>
                    </a:p>
                    <a:p>
                      <a:pPr algn="l"/>
                      <a:r>
                        <a:rPr kumimoji="1" lang="ja-JP" altLang="en-US" sz="1050">
                          <a:latin typeface="BIZ UDPゴシック" panose="020B0400000000000000" pitchFamily="50" charset="-128"/>
                          <a:ea typeface="BIZ UDPゴシック" panose="020B0400000000000000" pitchFamily="50" charset="-128"/>
                        </a:rPr>
                        <a:t>町立</a:t>
                      </a:r>
                      <a:r>
                        <a:rPr kumimoji="1" lang="zh-CN" altLang="en-US" sz="1050">
                          <a:latin typeface="BIZ UDPゴシック" panose="020B0400000000000000" pitchFamily="50" charset="-128"/>
                          <a:ea typeface="BIZ UDPゴシック" panose="020B0400000000000000" pitchFamily="50" charset="-128"/>
                        </a:rPr>
                        <a:t>中</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a:t>
                      </a:r>
                      <a:r>
                        <a:rPr kumimoji="1" lang="zh-CN" altLang="en-US" sz="1050" dirty="0">
                          <a:latin typeface="BIZ UDPゴシック" panose="020B0400000000000000" pitchFamily="50" charset="-128"/>
                          <a:ea typeface="BIZ UDPゴシック" panose="020B0400000000000000" pitchFamily="50" charset="-128"/>
                        </a:rPr>
                        <a:t>町立</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zh-CN" altLang="en-US" sz="1050" dirty="0">
                          <a:latin typeface="BIZ UDPゴシック" panose="020B0400000000000000" pitchFamily="50" charset="-128"/>
                          <a:ea typeface="BIZ UDPゴシック" panose="020B0400000000000000" pitchFamily="50" charset="-128"/>
                        </a:rPr>
                        <a:t>多奈川小</a:t>
                      </a:r>
                      <a:r>
                        <a:rPr kumimoji="1" lang="ja-JP" altLang="en-US" sz="1050" dirty="0" err="1">
                          <a:latin typeface="BIZ UDPゴシック" panose="020B0400000000000000" pitchFamily="50" charset="-128"/>
                          <a:ea typeface="BIZ UDPゴシック" panose="020B0400000000000000" pitchFamily="50" charset="-128"/>
                        </a:rPr>
                        <a:t>、</a:t>
                      </a:r>
                      <a:r>
                        <a:rPr kumimoji="1" lang="zh-CN" altLang="en-US" sz="1050" dirty="0">
                          <a:latin typeface="BIZ UDPゴシック" panose="020B0400000000000000" pitchFamily="50" charset="-128"/>
                          <a:ea typeface="BIZ UDPゴシック" panose="020B0400000000000000" pitchFamily="50" charset="-128"/>
                        </a:rPr>
                        <a:t>淡輪小</a:t>
                      </a:r>
                      <a:r>
                        <a:rPr kumimoji="1" lang="ja-JP" altLang="en-US" sz="1050" dirty="0" err="1">
                          <a:latin typeface="BIZ UDPゴシック" panose="020B0400000000000000" pitchFamily="50" charset="-128"/>
                          <a:ea typeface="BIZ UDPゴシック" panose="020B0400000000000000" pitchFamily="50" charset="-128"/>
                        </a:rPr>
                        <a:t>、</a:t>
                      </a:r>
                      <a:r>
                        <a:rPr kumimoji="1" lang="zh-CN" altLang="en-US" sz="1050" dirty="0">
                          <a:latin typeface="BIZ UDPゴシック" panose="020B0400000000000000" pitchFamily="50" charset="-128"/>
                          <a:ea typeface="BIZ UDPゴシック" panose="020B0400000000000000" pitchFamily="50" charset="-128"/>
                        </a:rPr>
                        <a:t>深日小</a:t>
                      </a:r>
                    </a:p>
                    <a:p>
                      <a:pPr algn="l"/>
                      <a:r>
                        <a:rPr kumimoji="1" lang="zh-CN" altLang="en-US" sz="1050" dirty="0">
                          <a:latin typeface="BIZ UDPゴシック" panose="020B0400000000000000" pitchFamily="50" charset="-128"/>
                          <a:ea typeface="BIZ UDPゴシック" panose="020B0400000000000000" pitchFamily="50" charset="-128"/>
                        </a:rPr>
                        <a:t>岬中</a:t>
                      </a:r>
                    </a:p>
                  </a:txBody>
                  <a:tcPr/>
                </a:tc>
                <a:extLst>
                  <a:ext uri="{0D108BD9-81ED-4DB2-BD59-A6C34878D82A}">
                    <a16:rowId xmlns:a16="http://schemas.microsoft.com/office/drawing/2014/main" val="1435299353"/>
                  </a:ext>
                </a:extLst>
              </a:tr>
              <a:tr h="265823">
                <a:tc>
                  <a:txBody>
                    <a:bodyPr/>
                    <a:lstStyle/>
                    <a:p>
                      <a:r>
                        <a:rPr kumimoji="1" lang="ja-JP" altLang="en-US" sz="1200" b="1">
                          <a:latin typeface="BIZ UDPゴシック" panose="020B0400000000000000" pitchFamily="50" charset="-128"/>
                          <a:ea typeface="BIZ UDPゴシック" panose="020B0400000000000000" pitchFamily="50" charset="-128"/>
                        </a:rPr>
                        <a:t>高校</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zh-CN" altLang="en-US" sz="1050">
                          <a:latin typeface="BIZ UDPゴシック" panose="020B0400000000000000" pitchFamily="50" charset="-128"/>
                          <a:ea typeface="BIZ UDPゴシック" panose="020B0400000000000000" pitchFamily="50" charset="-128"/>
                        </a:rPr>
                        <a:t>私立大阪体育大学浪商高</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zh-CN" altLang="en-US" sz="1050">
                          <a:latin typeface="BIZ UDPゴシック" panose="020B0400000000000000" pitchFamily="50" charset="-128"/>
                          <a:ea typeface="BIZ UDPゴシック" panose="020B0400000000000000" pitchFamily="50" charset="-128"/>
                        </a:rPr>
                        <a:t>府立岬</a:t>
                      </a:r>
                      <a:r>
                        <a:rPr kumimoji="1" lang="zh-CN" altLang="en-US" sz="1050" smtClean="0">
                          <a:latin typeface="BIZ UDPゴシック" panose="020B0400000000000000" pitchFamily="50" charset="-128"/>
                          <a:ea typeface="BIZ UDPゴシック" panose="020B0400000000000000" pitchFamily="50" charset="-128"/>
                        </a:rPr>
                        <a:t>高</a:t>
                      </a:r>
                      <a:endParaRPr kumimoji="1" lang="zh-CN"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96207474"/>
                  </a:ext>
                </a:extLst>
              </a:tr>
              <a:tr h="331976">
                <a:tc>
                  <a:txBody>
                    <a:bodyPr/>
                    <a:lstStyle/>
                    <a:p>
                      <a:r>
                        <a:rPr kumimoji="1" lang="ja-JP" altLang="en-US" sz="1200" b="1">
                          <a:latin typeface="BIZ UDPゴシック" panose="020B0400000000000000" pitchFamily="50" charset="-128"/>
                          <a:ea typeface="BIZ UDPゴシック" panose="020B0400000000000000" pitchFamily="50" charset="-128"/>
                        </a:rPr>
                        <a:t>大学</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zh-CN" altLang="en-US" sz="1050">
                          <a:latin typeface="BIZ UDPゴシック" panose="020B0400000000000000" pitchFamily="50" charset="-128"/>
                          <a:ea typeface="BIZ UDPゴシック" panose="020B0400000000000000" pitchFamily="50" charset="-128"/>
                        </a:rPr>
                        <a:t>大阪体育大学</a:t>
                      </a:r>
                      <a:r>
                        <a:rPr kumimoji="1" lang="ja-JP" altLang="en-US" sz="1050">
                          <a:latin typeface="BIZ UDPゴシック" panose="020B0400000000000000" pitchFamily="50" charset="-128"/>
                          <a:ea typeface="BIZ UDPゴシック" panose="020B0400000000000000" pitchFamily="50" charset="-128"/>
                        </a:rPr>
                        <a:t>、</a:t>
                      </a:r>
                      <a:r>
                        <a:rPr kumimoji="1" lang="zh-CN" altLang="en-US" sz="1050">
                          <a:latin typeface="BIZ UDPゴシック" panose="020B0400000000000000" pitchFamily="50" charset="-128"/>
                          <a:ea typeface="BIZ UDPゴシック" panose="020B0400000000000000" pitchFamily="50" charset="-128"/>
                        </a:rPr>
                        <a:t>大阪観光大学</a:t>
                      </a:r>
                      <a:r>
                        <a:rPr kumimoji="1" lang="ja-JP" altLang="en-US" sz="1050">
                          <a:latin typeface="BIZ UDPゴシック" panose="020B0400000000000000" pitchFamily="50" charset="-128"/>
                          <a:ea typeface="BIZ UDPゴシック" panose="020B0400000000000000" pitchFamily="50" charset="-128"/>
                        </a:rPr>
                        <a:t>、</a:t>
                      </a:r>
                      <a:endParaRPr kumimoji="1" lang="zh-CN" altLang="en-US" sz="1050">
                        <a:latin typeface="BIZ UDPゴシック" panose="020B0400000000000000" pitchFamily="50" charset="-128"/>
                        <a:ea typeface="BIZ UDPゴシック" panose="020B0400000000000000" pitchFamily="50" charset="-128"/>
                      </a:endParaRPr>
                    </a:p>
                    <a:p>
                      <a:pPr algn="l"/>
                      <a:r>
                        <a:rPr kumimoji="1" lang="zh-CN" altLang="en-US" sz="1050">
                          <a:latin typeface="BIZ UDPゴシック" panose="020B0400000000000000" pitchFamily="50" charset="-128"/>
                          <a:ea typeface="BIZ UDPゴシック" panose="020B0400000000000000" pitchFamily="50" charset="-128"/>
                        </a:rPr>
                        <a:t>関西医療大学</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776001316"/>
                  </a:ext>
                </a:extLst>
              </a:tr>
              <a:tr h="272833">
                <a:tc>
                  <a:txBody>
                    <a:bodyPr/>
                    <a:lstStyle/>
                    <a:p>
                      <a:r>
                        <a:rPr kumimoji="1" lang="ja-JP" altLang="en-US" sz="1200" b="1" smtClean="0">
                          <a:latin typeface="BIZ UDPゴシック" panose="020B0400000000000000" pitchFamily="50" charset="-128"/>
                          <a:ea typeface="BIZ UDPゴシック" panose="020B0400000000000000" pitchFamily="50" charset="-128"/>
                        </a:rPr>
                        <a:t>鉄道駅</a:t>
                      </a:r>
                      <a:r>
                        <a:rPr kumimoji="1" lang="en-US" altLang="ja-JP" sz="1200" b="1" dirty="0">
                          <a:latin typeface="BIZ UDPゴシック" panose="020B0400000000000000" pitchFamily="50" charset="-128"/>
                          <a:ea typeface="BIZ UDPゴシック" panose="020B0400000000000000" pitchFamily="50" charset="-128"/>
                        </a:rPr>
                        <a:t>(※)</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忠岡駅</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熊取駅</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吉見ノ里駅</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淡輪駅、みさき公園駅、孝子駅</a:t>
                      </a:r>
                    </a:p>
                    <a:p>
                      <a:pPr algn="l"/>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深日町駅、深日港駅、多奈川駅</a:t>
                      </a:r>
                      <a:endParaRPr kumimoji="1" lang="zh-CN" altLang="en-US" sz="105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97333865"/>
                  </a:ext>
                </a:extLst>
              </a:tr>
              <a:tr h="370840">
                <a:tc>
                  <a:txBody>
                    <a:bodyPr/>
                    <a:lstStyle/>
                    <a:p>
                      <a:r>
                        <a:rPr kumimoji="1" lang="ja-JP" altLang="en-US" sz="1200" b="1">
                          <a:latin typeface="BIZ UDPゴシック" panose="020B0400000000000000" pitchFamily="50" charset="-128"/>
                          <a:ea typeface="BIZ UDPゴシック" panose="020B0400000000000000" pitchFamily="50" charset="-128"/>
                        </a:rPr>
                        <a:t>特徴</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marL="72000" indent="-72000" algn="l">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大阪湾に面する平野部に位置し、面積</a:t>
                      </a:r>
                      <a:r>
                        <a:rPr kumimoji="1" lang="en-US" altLang="ja-JP" sz="1000">
                          <a:latin typeface="BIZ UDPゴシック" panose="020B0400000000000000" pitchFamily="50" charset="-128"/>
                          <a:ea typeface="BIZ UDPゴシック" panose="020B0400000000000000" pitchFamily="50" charset="-128"/>
                        </a:rPr>
                        <a:t>3.97㎢</a:t>
                      </a:r>
                      <a:r>
                        <a:rPr kumimoji="1" lang="ja-JP" altLang="en-US" sz="1000">
                          <a:latin typeface="BIZ UDPゴシック" panose="020B0400000000000000" pitchFamily="50" charset="-128"/>
                          <a:ea typeface="BIZ UDPゴシック" panose="020B0400000000000000" pitchFamily="50" charset="-128"/>
                        </a:rPr>
                        <a:t>は町としては全国最小の面積。</a:t>
                      </a:r>
                    </a:p>
                    <a:p>
                      <a:pPr marL="72000" indent="-72000" algn="l">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かつて漁業や毛布・ニット産業が盛んであったが、近年は、工場跡地や田畑がまとまった住宅地や大型商業施設に変わりつつあり、中小繊維工業の町から文教住宅都市として変貌。</a:t>
                      </a:r>
                      <a:endParaRPr kumimoji="1" lang="en-US" altLang="ja-JP" sz="1000">
                        <a:latin typeface="BIZ UDPゴシック" panose="020B0400000000000000" pitchFamily="50" charset="-128"/>
                        <a:ea typeface="BIZ UDPゴシック" panose="020B0400000000000000" pitchFamily="50" charset="-128"/>
                      </a:endParaRPr>
                    </a:p>
                  </a:txBody>
                  <a:tcPr/>
                </a:tc>
                <a:tc>
                  <a:txBody>
                    <a:bodyPr/>
                    <a:lstStyle/>
                    <a:p>
                      <a:pPr marL="72000" indent="-72000" algn="l">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南方には、和泉山脈の一部である奥山雨山自然公園があり、和泉平野、大阪湾を隔て淡路島も遠望できる。</a:t>
                      </a:r>
                    </a:p>
                    <a:p>
                      <a:pPr marL="72000" indent="-72000" algn="l">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水なす、玉ねぎなどが栽培され、特産野菜として全国の市場へ出荷。繊維産業では、綿スフ織物とタオル生産が中心で、高付加価値な製品づくりに力が注がれている。</a:t>
                      </a:r>
                      <a:endParaRPr kumimoji="1" lang="en-US" altLang="ja-JP" sz="1000">
                        <a:latin typeface="BIZ UDPゴシック" panose="020B0400000000000000" pitchFamily="50" charset="-128"/>
                        <a:ea typeface="BIZ UDPゴシック" panose="020B0400000000000000" pitchFamily="50" charset="-128"/>
                      </a:endParaRPr>
                    </a:p>
                  </a:txBody>
                  <a:tcPr/>
                </a:tc>
                <a:tc>
                  <a:txBody>
                    <a:bodyPr/>
                    <a:lstStyle/>
                    <a:p>
                      <a:pPr marL="72000" indent="-72000" algn="l">
                        <a:buFont typeface="Arial" panose="020B0604020202020204" pitchFamily="34" charset="0"/>
                        <a:buChar char="•"/>
                      </a:pPr>
                      <a:r>
                        <a:rPr kumimoji="1" lang="ja-JP" altLang="en-US" sz="1000" dirty="0">
                          <a:latin typeface="BIZ UDPゴシック" panose="020B0400000000000000" pitchFamily="50" charset="-128"/>
                          <a:ea typeface="BIZ UDPゴシック" panose="020B0400000000000000" pitchFamily="50" charset="-128"/>
                        </a:rPr>
                        <a:t>府南部に位置し、本土部分と、大阪湾の沖合５キロメートルの関西国際空港の一部から成る。</a:t>
                      </a:r>
                    </a:p>
                    <a:p>
                      <a:pPr marL="72000" indent="-72000" algn="l">
                        <a:buFont typeface="Arial" panose="020B0604020202020204" pitchFamily="34" charset="0"/>
                        <a:buChar char="•"/>
                      </a:pPr>
                      <a:r>
                        <a:rPr kumimoji="1" lang="ja-JP" altLang="en-US" sz="1000" dirty="0">
                          <a:latin typeface="BIZ UDPゴシック" panose="020B0400000000000000" pitchFamily="50" charset="-128"/>
                          <a:ea typeface="BIZ UDPゴシック" panose="020B0400000000000000" pitchFamily="50" charset="-128"/>
                        </a:rPr>
                        <a:t>泉州黄たまねぎや水なすが特産品として有名な他、日曜</a:t>
                      </a:r>
                      <a:r>
                        <a:rPr kumimoji="1" lang="ja-JP" altLang="en-US" sz="1000" dirty="0" smtClean="0">
                          <a:latin typeface="BIZ UDPゴシック" panose="020B0400000000000000" pitchFamily="50" charset="-128"/>
                          <a:ea typeface="BIZ UDPゴシック" panose="020B0400000000000000" pitchFamily="50" charset="-128"/>
                        </a:rPr>
                        <a:t>朝市や</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田尻歴史館</a:t>
                      </a:r>
                      <a:r>
                        <a:rPr kumimoji="1" lang="ja-JP" altLang="en-US" sz="1000" dirty="0" smtClean="0">
                          <a:latin typeface="BIZ UDPゴシック" panose="020B0400000000000000" pitchFamily="50" charset="-128"/>
                          <a:ea typeface="BIZ UDPゴシック" panose="020B0400000000000000" pitchFamily="50" charset="-128"/>
                        </a:rPr>
                        <a:t>が</a:t>
                      </a:r>
                      <a:r>
                        <a:rPr kumimoji="1" lang="ja-JP" altLang="en-US" sz="1000" dirty="0">
                          <a:latin typeface="BIZ UDPゴシック" panose="020B0400000000000000" pitchFamily="50" charset="-128"/>
                          <a:ea typeface="BIZ UDPゴシック" panose="020B0400000000000000" pitchFamily="50" charset="-128"/>
                        </a:rPr>
                        <a:t>魅力的な観光資源として挙げられる。</a:t>
                      </a:r>
                      <a:endParaRPr kumimoji="1" lang="en-US" altLang="ja-JP" sz="1000" dirty="0">
                        <a:latin typeface="BIZ UDPゴシック" panose="020B0400000000000000" pitchFamily="50" charset="-128"/>
                        <a:ea typeface="BIZ UDPゴシック" panose="020B0400000000000000" pitchFamily="50" charset="-128"/>
                      </a:endParaRPr>
                    </a:p>
                  </a:txBody>
                  <a:tcPr/>
                </a:tc>
                <a:tc>
                  <a:txBody>
                    <a:bodyPr/>
                    <a:lstStyle/>
                    <a:p>
                      <a:pPr marL="72000" indent="-72000" algn="l">
                        <a:buFont typeface="Arial" panose="020B0604020202020204" pitchFamily="34" charset="0"/>
                        <a:buChar char="•"/>
                      </a:pPr>
                      <a:r>
                        <a:rPr kumimoji="1" lang="ja-JP" altLang="en-US" sz="1000" dirty="0">
                          <a:solidFill>
                            <a:schemeClr val="tx1"/>
                          </a:solidFill>
                          <a:latin typeface="BIZ UDPゴシック" panose="020B0400000000000000" pitchFamily="50" charset="-128"/>
                          <a:ea typeface="BIZ UDPゴシック" panose="020B0400000000000000" pitchFamily="50" charset="-128"/>
                        </a:rPr>
                        <a:t>町全体の約</a:t>
                      </a:r>
                      <a:r>
                        <a:rPr kumimoji="1" lang="en-US" altLang="ja-JP" sz="1000" dirty="0">
                          <a:solidFill>
                            <a:schemeClr val="tx1"/>
                          </a:solidFill>
                          <a:latin typeface="BIZ UDPゴシック" panose="020B0400000000000000" pitchFamily="50" charset="-128"/>
                          <a:ea typeface="BIZ UDPゴシック" panose="020B0400000000000000" pitchFamily="50" charset="-128"/>
                        </a:rPr>
                        <a:t>80</a:t>
                      </a:r>
                      <a:r>
                        <a:rPr kumimoji="1" lang="ja-JP" altLang="en-US" sz="1000" dirty="0">
                          <a:solidFill>
                            <a:schemeClr val="tx1"/>
                          </a:solidFill>
                          <a:latin typeface="BIZ UDPゴシック" panose="020B0400000000000000" pitchFamily="50" charset="-128"/>
                          <a:ea typeface="BIZ UDPゴシック" panose="020B0400000000000000" pitchFamily="50" charset="-128"/>
                        </a:rPr>
                        <a:t>％が山地から成る。</a:t>
                      </a:r>
                    </a:p>
                    <a:p>
                      <a:pPr marL="72000" indent="-72000" algn="l">
                        <a:buFont typeface="Arial" panose="020B0604020202020204" pitchFamily="34" charset="0"/>
                        <a:buChar char="•"/>
                      </a:pPr>
                      <a:r>
                        <a:rPr kumimoji="1" lang="ja-JP" altLang="en-US" sz="1000" strike="noStrike" dirty="0" smtClean="0">
                          <a:solidFill>
                            <a:schemeClr val="tx1"/>
                          </a:solidFill>
                          <a:latin typeface="BIZ UDPゴシック" panose="020B0400000000000000" pitchFamily="50" charset="-128"/>
                          <a:ea typeface="BIZ UDPゴシック" panose="020B0400000000000000" pitchFamily="50" charset="-128"/>
                        </a:rPr>
                        <a:t>豊かな海の幸に恵まれ、大阪府で唯一の自然海岸、日本の夕陽百選に選ばれた夕陽、日本で唯一の常設ビーチバレーコート、そして、遠方からの人気も高い海釣り公園がある一方、春にはあたご山につつじや桜が咲き乱れ、秋には多目的公園の紅葉が美しく立ち並ぶ風光明媚な町である。</a:t>
                      </a:r>
                      <a:endParaRPr kumimoji="1" lang="en-US" altLang="ja-JP" sz="1000" strike="noStrike"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599592513"/>
                  </a:ext>
                </a:extLst>
              </a:tr>
            </a:tbl>
          </a:graphicData>
        </a:graphic>
      </p:graphicFrame>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22254" y="-25699"/>
            <a:ext cx="8999443"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各町村の特性　－</a:t>
            </a:r>
            <a:r>
              <a:rPr kumimoji="1" lang="ja-JP" altLang="en-US" sz="2400" b="1" u="sng"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泉北・泉南地域</a:t>
            </a:r>
            <a:endParaRPr lang="ja-JP" altLang="en-US" sz="2400" b="1" u="sng" spc="-150" dirty="0">
              <a:ln>
                <a:solidFill>
                  <a:schemeClr val="bg1"/>
                </a:solidFill>
              </a:ln>
              <a:solidFill>
                <a:srgbClr val="E6E6E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992201BD-D4EF-421D-B844-238E00D5804F}"/>
              </a:ext>
            </a:extLst>
          </p:cNvPr>
          <p:cNvSpPr/>
          <p:nvPr/>
        </p:nvSpPr>
        <p:spPr>
          <a:xfrm>
            <a:off x="205984" y="6621118"/>
            <a:ext cx="4747016" cy="2397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自団体区域内に駅がない場合、公共バスで役場と連絡する駅を明記。</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2"/>
          <p:cNvSpPr>
            <a:spLocks noGrp="1"/>
          </p:cNvSpPr>
          <p:nvPr>
            <p:ph type="sldNum" sz="quarter" idx="12"/>
          </p:nvPr>
        </p:nvSpPr>
        <p:spPr>
          <a:xfrm>
            <a:off x="9427333" y="6548389"/>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4</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46703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2238288341"/>
              </p:ext>
            </p:extLst>
          </p:nvPr>
        </p:nvGraphicFramePr>
        <p:xfrm>
          <a:off x="657859" y="1309811"/>
          <a:ext cx="8590281" cy="5381102"/>
        </p:xfrm>
        <a:graphic>
          <a:graphicData uri="http://schemas.openxmlformats.org/drawingml/2006/chart">
            <c:chart xmlns:c="http://schemas.openxmlformats.org/drawingml/2006/chart" xmlns:r="http://schemas.openxmlformats.org/officeDocument/2006/relationships" r:id="rId3"/>
          </a:graphicData>
        </a:graphic>
      </p:graphicFrame>
      <p:sp>
        <p:nvSpPr>
          <p:cNvPr id="100" name="テキスト ボックス 99"/>
          <p:cNvSpPr txBox="1"/>
          <p:nvPr/>
        </p:nvSpPr>
        <p:spPr>
          <a:xfrm>
            <a:off x="657859" y="1444180"/>
            <a:ext cx="607859"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（万人）</a:t>
            </a:r>
          </a:p>
        </p:txBody>
      </p:sp>
      <p:sp>
        <p:nvSpPr>
          <p:cNvPr id="10" name="正方形/長方形 9">
            <a:extLst>
              <a:ext uri="{FF2B5EF4-FFF2-40B4-BE49-F238E27FC236}">
                <a16:creationId xmlns:a16="http://schemas.microsoft.com/office/drawing/2014/main" id="{9C70C6C2-F9A1-476B-BC24-8C99C4A1BEB2}"/>
              </a:ext>
            </a:extLst>
          </p:cNvPr>
          <p:cNvSpPr/>
          <p:nvPr/>
        </p:nvSpPr>
        <p:spPr>
          <a:xfrm>
            <a:off x="6257813" y="1922371"/>
            <a:ext cx="1645085" cy="229804"/>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dirty="0">
                <a:solidFill>
                  <a:schemeClr val="tx1"/>
                </a:solidFill>
                <a:latin typeface="BIZ UDPゴシック" panose="020B0400000000000000" pitchFamily="50" charset="-128"/>
                <a:ea typeface="BIZ UDPゴシック" panose="020B0400000000000000" pitchFamily="50" charset="-128"/>
              </a:rPr>
              <a:t>2015</a:t>
            </a:r>
            <a:r>
              <a:rPr lang="ja-JP" altLang="en-US" dirty="0">
                <a:solidFill>
                  <a:schemeClr val="tx1"/>
                </a:solidFill>
                <a:latin typeface="BIZ UDPゴシック" panose="020B0400000000000000" pitchFamily="50" charset="-128"/>
                <a:ea typeface="BIZ UDPゴシック" panose="020B0400000000000000" pitchFamily="50" charset="-128"/>
              </a:rPr>
              <a:t>年社人研推計</a:t>
            </a:r>
            <a:endParaRPr lang="ja-JP" dirty="0">
              <a:solidFill>
                <a:schemeClr val="tx1"/>
              </a:solidFill>
              <a:latin typeface="BIZ UDPゴシック" panose="020B0400000000000000" pitchFamily="50" charset="-128"/>
              <a:ea typeface="BIZ UDPゴシック" panose="020B0400000000000000" pitchFamily="50" charset="-128"/>
            </a:endParaRPr>
          </a:p>
        </p:txBody>
      </p:sp>
      <p:cxnSp>
        <p:nvCxnSpPr>
          <p:cNvPr id="3" name="直線コネクタ 2">
            <a:extLst>
              <a:ext uri="{FF2B5EF4-FFF2-40B4-BE49-F238E27FC236}">
                <a16:creationId xmlns:a16="http://schemas.microsoft.com/office/drawing/2014/main" id="{4B45C958-E02F-4854-A808-F56BE7B2B9DC}"/>
              </a:ext>
            </a:extLst>
          </p:cNvPr>
          <p:cNvCxnSpPr/>
          <p:nvPr/>
        </p:nvCxnSpPr>
        <p:spPr>
          <a:xfrm>
            <a:off x="5596222" y="1574985"/>
            <a:ext cx="0" cy="43258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星 5 6"/>
          <p:cNvSpPr>
            <a:spLocks noChangeAspect="1"/>
          </p:cNvSpPr>
          <p:nvPr/>
        </p:nvSpPr>
        <p:spPr>
          <a:xfrm>
            <a:off x="3933236" y="2141416"/>
            <a:ext cx="178853"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a:off x="1523886" y="3429497"/>
            <a:ext cx="3932197" cy="6167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1579014" y="3147353"/>
            <a:ext cx="6831805" cy="10617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6634815" y="4209143"/>
            <a:ext cx="1574732" cy="653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400" dirty="0">
                <a:solidFill>
                  <a:srgbClr val="FF0000"/>
                </a:solidFill>
              </a:rPr>
              <a:t>▲</a:t>
            </a:r>
            <a:r>
              <a:rPr lang="en-US" altLang="ja-JP" sz="2400" dirty="0">
                <a:solidFill>
                  <a:srgbClr val="FF0000"/>
                </a:solidFill>
              </a:rPr>
              <a:t>38.4</a:t>
            </a:r>
            <a:r>
              <a:rPr lang="ja-JP" altLang="en-US" sz="2400" dirty="0">
                <a:solidFill>
                  <a:srgbClr val="FF0000"/>
                </a:solidFill>
              </a:rPr>
              <a:t>％</a:t>
            </a:r>
            <a:endParaRPr lang="ja-JP" sz="2400" dirty="0">
              <a:solidFill>
                <a:srgbClr val="FF0000"/>
              </a:solidFill>
            </a:endParaRPr>
          </a:p>
        </p:txBody>
      </p:sp>
      <p:sp>
        <p:nvSpPr>
          <p:cNvPr id="19" name="テキスト ボックス 18">
            <a:extLst>
              <a:ext uri="{FF2B5EF4-FFF2-40B4-BE49-F238E27FC236}">
                <a16:creationId xmlns:a16="http://schemas.microsoft.com/office/drawing/2014/main" id="{E7BC9E50-555C-41EA-A7C8-D790C94564AF}"/>
              </a:ext>
            </a:extLst>
          </p:cNvPr>
          <p:cNvSpPr txBox="1"/>
          <p:nvPr/>
        </p:nvSpPr>
        <p:spPr>
          <a:xfrm>
            <a:off x="-1" y="508229"/>
            <a:ext cx="9906000" cy="62967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400"/>
              </a:lnSpc>
            </a:pPr>
            <a:r>
              <a:rPr kumimoji="1" lang="ja-JP" altLang="en-US" sz="1200" dirty="0">
                <a:latin typeface="BIZ UDPゴシック" panose="020B0400000000000000" pitchFamily="50" charset="-128"/>
                <a:ea typeface="BIZ UDPゴシック" panose="020B0400000000000000" pitchFamily="50" charset="-128"/>
              </a:rPr>
              <a:t>・１９９０年→</a:t>
            </a:r>
            <a:r>
              <a:rPr kumimoji="1" lang="en-US" altLang="ja-JP" sz="1200" dirty="0">
                <a:latin typeface="BIZ UDPゴシック" panose="020B0400000000000000" pitchFamily="50" charset="-128"/>
                <a:ea typeface="BIZ UDPゴシック" panose="020B0400000000000000" pitchFamily="50" charset="-128"/>
              </a:rPr>
              <a:t>2020</a:t>
            </a:r>
            <a:r>
              <a:rPr kumimoji="1" lang="ja-JP" altLang="en-US" sz="1200" dirty="0">
                <a:latin typeface="BIZ UDPゴシック" panose="020B0400000000000000" pitchFamily="50" charset="-128"/>
                <a:ea typeface="BIZ UDPゴシック" panose="020B0400000000000000" pitchFamily="50" charset="-128"/>
              </a:rPr>
              <a:t>年の人口変化は</a:t>
            </a:r>
            <a:r>
              <a:rPr kumimoji="1" lang="en-US" altLang="ja-JP" sz="1200" dirty="0">
                <a:latin typeface="BIZ UDPゴシック" panose="020B0400000000000000" pitchFamily="50" charset="-128"/>
                <a:ea typeface="BIZ UDPゴシック" panose="020B0400000000000000" pitchFamily="50" charset="-128"/>
              </a:rPr>
              <a:t>+1.2%</a:t>
            </a:r>
            <a:r>
              <a:rPr kumimoji="1" lang="ja-JP" altLang="en-US" sz="1200" dirty="0" err="1">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生産年齢人口は▲</a:t>
            </a:r>
            <a:r>
              <a:rPr kumimoji="1" lang="en-US" altLang="ja-JP" sz="1200">
                <a:latin typeface="BIZ UDPゴシック" panose="020B0400000000000000" pitchFamily="50" charset="-128"/>
                <a:ea typeface="BIZ UDPゴシック" panose="020B0400000000000000" pitchFamily="50" charset="-128"/>
              </a:rPr>
              <a:t>18.1</a:t>
            </a:r>
            <a:r>
              <a:rPr kumimoji="1" lang="ja-JP" altLang="en-US" sz="1200" smtClean="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dirty="0">
                <a:latin typeface="BIZ UDPゴシック" panose="020B0400000000000000" pitchFamily="50" charset="-128"/>
                <a:ea typeface="BIZ UDPゴシック" panose="020B0400000000000000" pitchFamily="50" charset="-128"/>
              </a:rPr>
              <a:t>・推計期間を含めた１９９０年→</a:t>
            </a:r>
            <a:r>
              <a:rPr kumimoji="1" lang="en-US" altLang="ja-JP" sz="1200" dirty="0">
                <a:latin typeface="BIZ UDPゴシック" panose="020B0400000000000000" pitchFamily="50" charset="-128"/>
                <a:ea typeface="BIZ UDPゴシック" panose="020B0400000000000000" pitchFamily="50" charset="-128"/>
              </a:rPr>
              <a:t>2045</a:t>
            </a:r>
            <a:r>
              <a:rPr kumimoji="1" lang="ja-JP" altLang="en-US" sz="1200" dirty="0">
                <a:latin typeface="BIZ UDPゴシック" panose="020B0400000000000000" pitchFamily="50" charset="-128"/>
                <a:ea typeface="BIZ UDPゴシック" panose="020B0400000000000000" pitchFamily="50" charset="-128"/>
              </a:rPr>
              <a:t>年の</a:t>
            </a:r>
            <a:r>
              <a:rPr kumimoji="1" lang="ja-JP" altLang="en-US" sz="1200">
                <a:latin typeface="BIZ UDPゴシック" panose="020B0400000000000000" pitchFamily="50" charset="-128"/>
                <a:ea typeface="BIZ UDPゴシック" panose="020B0400000000000000" pitchFamily="50" charset="-128"/>
              </a:rPr>
              <a:t>人口</a:t>
            </a:r>
            <a:r>
              <a:rPr kumimoji="1" lang="ja-JP" altLang="en-US" sz="1200" smtClean="0">
                <a:latin typeface="BIZ UDPゴシック" panose="020B0400000000000000" pitchFamily="50" charset="-128"/>
                <a:ea typeface="BIZ UDPゴシック" panose="020B0400000000000000" pitchFamily="50" charset="-128"/>
              </a:rPr>
              <a:t>変化は</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16.0</a:t>
            </a:r>
            <a:r>
              <a:rPr kumimoji="1" lang="ja-JP" altLang="en-US" sz="1200" dirty="0">
                <a:latin typeface="BIZ UDPゴシック" panose="020B0400000000000000" pitchFamily="50" charset="-128"/>
                <a:ea typeface="BIZ UDPゴシック" panose="020B0400000000000000" pitchFamily="50" charset="-128"/>
              </a:rPr>
              <a:t>％である一方、生産年齢人口</a:t>
            </a:r>
            <a:r>
              <a:rPr kumimoji="1" lang="ja-JP" altLang="en-US" sz="1200">
                <a:latin typeface="BIZ UDPゴシック" panose="020B0400000000000000" pitchFamily="50" charset="-128"/>
                <a:ea typeface="BIZ UDPゴシック" panose="020B0400000000000000" pitchFamily="50" charset="-128"/>
              </a:rPr>
              <a:t>の</a:t>
            </a:r>
            <a:r>
              <a:rPr kumimoji="1" lang="ja-JP" altLang="en-US" sz="1200" smtClean="0">
                <a:latin typeface="BIZ UDPゴシック" panose="020B0400000000000000" pitchFamily="50" charset="-128"/>
                <a:ea typeface="BIZ UDPゴシック" panose="020B0400000000000000" pitchFamily="50" charset="-128"/>
              </a:rPr>
              <a:t>変化は</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38.4</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dirty="0">
                <a:latin typeface="BIZ UDPゴシック" panose="020B0400000000000000" pitchFamily="50" charset="-128"/>
                <a:ea typeface="BIZ UDPゴシック" panose="020B0400000000000000" pitchFamily="50" charset="-128"/>
              </a:rPr>
              <a:t>・年齢構成は大きく変化し、少子高齢化が顕著に。（同期間の生産年齢人口割合変化は</a:t>
            </a:r>
            <a:r>
              <a:rPr kumimoji="1" lang="en-US" altLang="ja-JP" sz="1200" dirty="0">
                <a:latin typeface="BIZ UDPゴシック" panose="020B0400000000000000" pitchFamily="50" charset="-128"/>
                <a:ea typeface="BIZ UDPゴシック" panose="020B0400000000000000" pitchFamily="50" charset="-128"/>
              </a:rPr>
              <a:t>72.7</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53.3</a:t>
            </a:r>
            <a:r>
              <a:rPr kumimoji="1" lang="ja-JP" altLang="en-US" sz="1200" dirty="0">
                <a:latin typeface="BIZ UDPゴシック" panose="020B0400000000000000" pitchFamily="50" charset="-128"/>
                <a:ea typeface="BIZ UDPゴシック" panose="020B0400000000000000" pitchFamily="50" charset="-128"/>
              </a:rPr>
              <a:t>％、高齢者人口割合</a:t>
            </a:r>
            <a:r>
              <a:rPr kumimoji="1" lang="en-US" altLang="ja-JP" sz="1200" dirty="0">
                <a:latin typeface="BIZ UDPゴシック" panose="020B0400000000000000" pitchFamily="50" charset="-128"/>
                <a:ea typeface="BIZ UDPゴシック" panose="020B0400000000000000" pitchFamily="50" charset="-128"/>
              </a:rPr>
              <a:t>9.7</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36.2</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1351470" y="2074731"/>
            <a:ext cx="66944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873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3" name="テキスト ボックス 22"/>
          <p:cNvSpPr txBox="1"/>
          <p:nvPr/>
        </p:nvSpPr>
        <p:spPr>
          <a:xfrm>
            <a:off x="8020677" y="2667824"/>
            <a:ext cx="66944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734</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a:off x="4994916" y="2057807"/>
            <a:ext cx="669443" cy="261610"/>
          </a:xfrm>
          <a:prstGeom prst="rect">
            <a:avLst/>
          </a:prstGeom>
          <a:noFill/>
        </p:spPr>
        <p:txBody>
          <a:bodyPr wrap="square" rtlCol="0">
            <a:spAutoFit/>
          </a:bodyPr>
          <a:lstStyle/>
          <a:p>
            <a:r>
              <a:rPr kumimoji="1" lang="en-US" altLang="ja-JP" sz="1100">
                <a:latin typeface="BIZ UDPゴシック" panose="020B0400000000000000" pitchFamily="50" charset="-128"/>
                <a:ea typeface="BIZ UDPゴシック" panose="020B0400000000000000" pitchFamily="50" charset="-128"/>
              </a:rPr>
              <a:t>8</a:t>
            </a:r>
            <a:r>
              <a:rPr kumimoji="1" lang="ja-JP" altLang="en-US" sz="1100">
                <a:latin typeface="BIZ UDPゴシック" panose="020B0400000000000000" pitchFamily="50" charset="-128"/>
                <a:ea typeface="BIZ UDPゴシック" panose="020B0400000000000000" pitchFamily="50" charset="-128"/>
              </a:rPr>
              <a:t>８４</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33406" y="-2569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人口動態　－</a:t>
            </a:r>
            <a:r>
              <a:rPr kumimoji="1" lang="ja-JP" altLang="en-US" sz="2400" b="1" u="sng">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府の人口推移・推計</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7"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5</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4365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3443926730"/>
              </p:ext>
            </p:extLst>
          </p:nvPr>
        </p:nvGraphicFramePr>
        <p:xfrm>
          <a:off x="159787" y="1324492"/>
          <a:ext cx="4484269" cy="2581558"/>
        </p:xfrm>
        <a:graphic>
          <a:graphicData uri="http://schemas.openxmlformats.org/drawingml/2006/chart">
            <c:chart xmlns:c="http://schemas.openxmlformats.org/drawingml/2006/chart" xmlns:r="http://schemas.openxmlformats.org/officeDocument/2006/relationships" r:id="rId3"/>
          </a:graphicData>
        </a:graphic>
      </p:graphicFrame>
      <p:sp>
        <p:nvSpPr>
          <p:cNvPr id="100" name="テキスト ボックス 99"/>
          <p:cNvSpPr txBox="1"/>
          <p:nvPr/>
        </p:nvSpPr>
        <p:spPr>
          <a:xfrm>
            <a:off x="159787" y="1365734"/>
            <a:ext cx="492443"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（万人）</a:t>
            </a:r>
          </a:p>
        </p:txBody>
      </p:sp>
      <p:sp>
        <p:nvSpPr>
          <p:cNvPr id="10" name="正方形/長方形 9">
            <a:extLst>
              <a:ext uri="{FF2B5EF4-FFF2-40B4-BE49-F238E27FC236}">
                <a16:creationId xmlns:a16="http://schemas.microsoft.com/office/drawing/2014/main" id="{9C70C6C2-F9A1-476B-BC24-8C99C4A1BEB2}"/>
              </a:ext>
            </a:extLst>
          </p:cNvPr>
          <p:cNvSpPr/>
          <p:nvPr/>
        </p:nvSpPr>
        <p:spPr>
          <a:xfrm>
            <a:off x="2832205" y="1791237"/>
            <a:ext cx="1099961" cy="211109"/>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00" dirty="0">
                <a:solidFill>
                  <a:schemeClr val="tx1"/>
                </a:solidFill>
                <a:latin typeface="BIZ UDPゴシック" panose="020B0400000000000000" pitchFamily="50" charset="-128"/>
                <a:ea typeface="BIZ UDPゴシック" panose="020B0400000000000000" pitchFamily="50" charset="-128"/>
              </a:rPr>
              <a:t>2015</a:t>
            </a:r>
            <a:r>
              <a:rPr lang="ja-JP" altLang="en-US" sz="800" dirty="0">
                <a:solidFill>
                  <a:schemeClr val="tx1"/>
                </a:solidFill>
                <a:latin typeface="BIZ UDPゴシック" panose="020B0400000000000000" pitchFamily="50" charset="-128"/>
                <a:ea typeface="BIZ UDPゴシック" panose="020B0400000000000000" pitchFamily="50" charset="-128"/>
              </a:rPr>
              <a:t>年社人研推計</a:t>
            </a:r>
            <a:endParaRPr lang="ja-JP" sz="800" dirty="0">
              <a:solidFill>
                <a:schemeClr val="tx1"/>
              </a:solidFill>
              <a:latin typeface="BIZ UDPゴシック" panose="020B0400000000000000" pitchFamily="50" charset="-128"/>
              <a:ea typeface="BIZ UDPゴシック" panose="020B0400000000000000" pitchFamily="50" charset="-128"/>
            </a:endParaRPr>
          </a:p>
        </p:txBody>
      </p:sp>
      <p:cxnSp>
        <p:nvCxnSpPr>
          <p:cNvPr id="3" name="直線コネクタ 2">
            <a:extLst>
              <a:ext uri="{FF2B5EF4-FFF2-40B4-BE49-F238E27FC236}">
                <a16:creationId xmlns:a16="http://schemas.microsoft.com/office/drawing/2014/main" id="{4B45C958-E02F-4854-A808-F56BE7B2B9DC}"/>
              </a:ext>
            </a:extLst>
          </p:cNvPr>
          <p:cNvCxnSpPr/>
          <p:nvPr/>
        </p:nvCxnSpPr>
        <p:spPr>
          <a:xfrm>
            <a:off x="2663412" y="1675577"/>
            <a:ext cx="0" cy="187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4" name="グラフ 13">
            <a:extLst>
              <a:ext uri="{FF2B5EF4-FFF2-40B4-BE49-F238E27FC236}">
                <a16:creationId xmlns:a16="http://schemas.microsoft.com/office/drawing/2014/main" id="{645EE142-4C30-4A85-BB56-6C744A46E3EE}"/>
              </a:ext>
            </a:extLst>
          </p:cNvPr>
          <p:cNvGraphicFramePr/>
          <p:nvPr/>
        </p:nvGraphicFramePr>
        <p:xfrm>
          <a:off x="4975041" y="1324492"/>
          <a:ext cx="4484269" cy="2581557"/>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a:extLst>
              <a:ext uri="{FF2B5EF4-FFF2-40B4-BE49-F238E27FC236}">
                <a16:creationId xmlns:a16="http://schemas.microsoft.com/office/drawing/2014/main" id="{4BAD21C4-ED5D-43FB-99B6-94F36FFE362B}"/>
              </a:ext>
            </a:extLst>
          </p:cNvPr>
          <p:cNvSpPr txBox="1"/>
          <p:nvPr/>
        </p:nvSpPr>
        <p:spPr>
          <a:xfrm>
            <a:off x="4971294" y="1358863"/>
            <a:ext cx="492443"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（万人）</a:t>
            </a:r>
          </a:p>
        </p:txBody>
      </p:sp>
      <p:sp>
        <p:nvSpPr>
          <p:cNvPr id="17" name="正方形/長方形 16">
            <a:extLst>
              <a:ext uri="{FF2B5EF4-FFF2-40B4-BE49-F238E27FC236}">
                <a16:creationId xmlns:a16="http://schemas.microsoft.com/office/drawing/2014/main" id="{7BCCBE13-C647-4B1C-8E68-4A88F5816761}"/>
              </a:ext>
            </a:extLst>
          </p:cNvPr>
          <p:cNvSpPr/>
          <p:nvPr/>
        </p:nvSpPr>
        <p:spPr>
          <a:xfrm>
            <a:off x="7682536" y="1804177"/>
            <a:ext cx="1099961" cy="211109"/>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00" dirty="0">
                <a:solidFill>
                  <a:schemeClr val="tx1"/>
                </a:solidFill>
                <a:latin typeface="BIZ UDPゴシック" panose="020B0400000000000000" pitchFamily="50" charset="-128"/>
                <a:ea typeface="BIZ UDPゴシック" panose="020B0400000000000000" pitchFamily="50" charset="-128"/>
              </a:rPr>
              <a:t>2015</a:t>
            </a:r>
            <a:r>
              <a:rPr lang="ja-JP" altLang="en-US" sz="800" dirty="0">
                <a:solidFill>
                  <a:schemeClr val="tx1"/>
                </a:solidFill>
                <a:latin typeface="BIZ UDPゴシック" panose="020B0400000000000000" pitchFamily="50" charset="-128"/>
                <a:ea typeface="BIZ UDPゴシック" panose="020B0400000000000000" pitchFamily="50" charset="-128"/>
              </a:rPr>
              <a:t>年社人研推計</a:t>
            </a:r>
            <a:endParaRPr lang="ja-JP" sz="800" dirty="0">
              <a:solidFill>
                <a:schemeClr val="tx1"/>
              </a:solidFill>
              <a:latin typeface="BIZ UDPゴシック" panose="020B0400000000000000" pitchFamily="50" charset="-128"/>
              <a:ea typeface="BIZ UDPゴシック" panose="020B0400000000000000" pitchFamily="50" charset="-128"/>
            </a:endParaRPr>
          </a:p>
        </p:txBody>
      </p:sp>
      <p:cxnSp>
        <p:nvCxnSpPr>
          <p:cNvPr id="18" name="直線コネクタ 17">
            <a:extLst>
              <a:ext uri="{FF2B5EF4-FFF2-40B4-BE49-F238E27FC236}">
                <a16:creationId xmlns:a16="http://schemas.microsoft.com/office/drawing/2014/main" id="{BEAF8A34-9BFA-4422-B3BF-D5539A58A41A}"/>
              </a:ext>
            </a:extLst>
          </p:cNvPr>
          <p:cNvCxnSpPr/>
          <p:nvPr/>
        </p:nvCxnSpPr>
        <p:spPr>
          <a:xfrm>
            <a:off x="7499507" y="1679145"/>
            <a:ext cx="0" cy="183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9" name="グラフ 18">
            <a:extLst>
              <a:ext uri="{FF2B5EF4-FFF2-40B4-BE49-F238E27FC236}">
                <a16:creationId xmlns:a16="http://schemas.microsoft.com/office/drawing/2014/main" id="{B755FCE4-2E6E-4225-BE0E-B68A2640BF83}"/>
              </a:ext>
            </a:extLst>
          </p:cNvPr>
          <p:cNvGraphicFramePr/>
          <p:nvPr/>
        </p:nvGraphicFramePr>
        <p:xfrm>
          <a:off x="159787" y="3940840"/>
          <a:ext cx="4484269" cy="2599577"/>
        </p:xfrm>
        <a:graphic>
          <a:graphicData uri="http://schemas.openxmlformats.org/drawingml/2006/chart">
            <c:chart xmlns:c="http://schemas.openxmlformats.org/drawingml/2006/chart" xmlns:r="http://schemas.openxmlformats.org/officeDocument/2006/relationships" r:id="rId5"/>
          </a:graphicData>
        </a:graphic>
      </p:graphicFrame>
      <p:sp>
        <p:nvSpPr>
          <p:cNvPr id="21" name="テキスト ボックス 20">
            <a:extLst>
              <a:ext uri="{FF2B5EF4-FFF2-40B4-BE49-F238E27FC236}">
                <a16:creationId xmlns:a16="http://schemas.microsoft.com/office/drawing/2014/main" id="{5AEC527A-45AD-45A3-938A-F3CE443A5598}"/>
              </a:ext>
            </a:extLst>
          </p:cNvPr>
          <p:cNvSpPr txBox="1"/>
          <p:nvPr/>
        </p:nvSpPr>
        <p:spPr>
          <a:xfrm>
            <a:off x="159787" y="4062760"/>
            <a:ext cx="492443"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（万人）</a:t>
            </a:r>
          </a:p>
        </p:txBody>
      </p:sp>
      <p:sp>
        <p:nvSpPr>
          <p:cNvPr id="22" name="正方形/長方形 21">
            <a:extLst>
              <a:ext uri="{FF2B5EF4-FFF2-40B4-BE49-F238E27FC236}">
                <a16:creationId xmlns:a16="http://schemas.microsoft.com/office/drawing/2014/main" id="{8ECBFE95-1BCC-4E4F-A2B5-61BE7FD92C43}"/>
              </a:ext>
            </a:extLst>
          </p:cNvPr>
          <p:cNvSpPr/>
          <p:nvPr/>
        </p:nvSpPr>
        <p:spPr>
          <a:xfrm>
            <a:off x="2897462" y="4432109"/>
            <a:ext cx="1099961" cy="211109"/>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00" dirty="0">
                <a:solidFill>
                  <a:schemeClr val="tx1"/>
                </a:solidFill>
                <a:latin typeface="BIZ UDPゴシック" panose="020B0400000000000000" pitchFamily="50" charset="-128"/>
                <a:ea typeface="BIZ UDPゴシック" panose="020B0400000000000000" pitchFamily="50" charset="-128"/>
              </a:rPr>
              <a:t>2015</a:t>
            </a:r>
            <a:r>
              <a:rPr lang="ja-JP" altLang="en-US" sz="800" dirty="0">
                <a:solidFill>
                  <a:schemeClr val="tx1"/>
                </a:solidFill>
                <a:latin typeface="BIZ UDPゴシック" panose="020B0400000000000000" pitchFamily="50" charset="-128"/>
                <a:ea typeface="BIZ UDPゴシック" panose="020B0400000000000000" pitchFamily="50" charset="-128"/>
              </a:rPr>
              <a:t>年社人研推計</a:t>
            </a:r>
            <a:endParaRPr lang="ja-JP" sz="800" dirty="0">
              <a:solidFill>
                <a:schemeClr val="tx1"/>
              </a:solidFill>
              <a:latin typeface="BIZ UDPゴシック" panose="020B0400000000000000" pitchFamily="50" charset="-128"/>
              <a:ea typeface="BIZ UDPゴシック" panose="020B0400000000000000" pitchFamily="50" charset="-128"/>
            </a:endParaRPr>
          </a:p>
        </p:txBody>
      </p:sp>
      <p:cxnSp>
        <p:nvCxnSpPr>
          <p:cNvPr id="23" name="直線コネクタ 22">
            <a:extLst>
              <a:ext uri="{FF2B5EF4-FFF2-40B4-BE49-F238E27FC236}">
                <a16:creationId xmlns:a16="http://schemas.microsoft.com/office/drawing/2014/main" id="{FCCC1B1D-2928-4C15-BB21-2A4972274BB9}"/>
              </a:ext>
            </a:extLst>
          </p:cNvPr>
          <p:cNvCxnSpPr/>
          <p:nvPr/>
        </p:nvCxnSpPr>
        <p:spPr>
          <a:xfrm>
            <a:off x="2663412" y="4571389"/>
            <a:ext cx="0" cy="183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4" name="グラフ 23">
            <a:extLst>
              <a:ext uri="{FF2B5EF4-FFF2-40B4-BE49-F238E27FC236}">
                <a16:creationId xmlns:a16="http://schemas.microsoft.com/office/drawing/2014/main" id="{6EBAEE68-0371-4040-8EEC-45866F8C93C2}"/>
              </a:ext>
            </a:extLst>
          </p:cNvPr>
          <p:cNvGraphicFramePr/>
          <p:nvPr/>
        </p:nvGraphicFramePr>
        <p:xfrm>
          <a:off x="4975041" y="3951508"/>
          <a:ext cx="4484269" cy="2588909"/>
        </p:xfrm>
        <a:graphic>
          <a:graphicData uri="http://schemas.openxmlformats.org/drawingml/2006/chart">
            <c:chart xmlns:c="http://schemas.openxmlformats.org/drawingml/2006/chart" xmlns:r="http://schemas.openxmlformats.org/officeDocument/2006/relationships" r:id="rId6"/>
          </a:graphicData>
        </a:graphic>
      </p:graphicFrame>
      <p:sp>
        <p:nvSpPr>
          <p:cNvPr id="26" name="テキスト ボックス 25">
            <a:extLst>
              <a:ext uri="{FF2B5EF4-FFF2-40B4-BE49-F238E27FC236}">
                <a16:creationId xmlns:a16="http://schemas.microsoft.com/office/drawing/2014/main" id="{8DC435EB-2C89-4A8D-B979-DF1FDDBDA447}"/>
              </a:ext>
            </a:extLst>
          </p:cNvPr>
          <p:cNvSpPr txBox="1"/>
          <p:nvPr/>
        </p:nvSpPr>
        <p:spPr>
          <a:xfrm>
            <a:off x="4971294" y="4060186"/>
            <a:ext cx="492443"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（万人）</a:t>
            </a:r>
          </a:p>
        </p:txBody>
      </p:sp>
      <p:sp>
        <p:nvSpPr>
          <p:cNvPr id="27" name="正方形/長方形 26">
            <a:extLst>
              <a:ext uri="{FF2B5EF4-FFF2-40B4-BE49-F238E27FC236}">
                <a16:creationId xmlns:a16="http://schemas.microsoft.com/office/drawing/2014/main" id="{D740E729-F66C-4C7C-9F3E-A91202986044}"/>
              </a:ext>
            </a:extLst>
          </p:cNvPr>
          <p:cNvSpPr/>
          <p:nvPr/>
        </p:nvSpPr>
        <p:spPr>
          <a:xfrm>
            <a:off x="7764525" y="4360280"/>
            <a:ext cx="1099961" cy="211109"/>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00" dirty="0">
                <a:solidFill>
                  <a:schemeClr val="tx1"/>
                </a:solidFill>
                <a:latin typeface="BIZ UDPゴシック" panose="020B0400000000000000" pitchFamily="50" charset="-128"/>
                <a:ea typeface="BIZ UDPゴシック" panose="020B0400000000000000" pitchFamily="50" charset="-128"/>
              </a:rPr>
              <a:t>2015</a:t>
            </a:r>
            <a:r>
              <a:rPr lang="ja-JP" altLang="en-US" sz="800" dirty="0">
                <a:solidFill>
                  <a:schemeClr val="tx1"/>
                </a:solidFill>
                <a:latin typeface="BIZ UDPゴシック" panose="020B0400000000000000" pitchFamily="50" charset="-128"/>
                <a:ea typeface="BIZ UDPゴシック" panose="020B0400000000000000" pitchFamily="50" charset="-128"/>
              </a:rPr>
              <a:t>年社人研推計</a:t>
            </a:r>
            <a:endParaRPr lang="ja-JP" sz="800" dirty="0">
              <a:solidFill>
                <a:schemeClr val="tx1"/>
              </a:solidFill>
              <a:latin typeface="BIZ UDPゴシック" panose="020B0400000000000000" pitchFamily="50" charset="-128"/>
              <a:ea typeface="BIZ UDPゴシック" panose="020B0400000000000000" pitchFamily="50" charset="-128"/>
            </a:endParaRPr>
          </a:p>
        </p:txBody>
      </p:sp>
      <p:cxnSp>
        <p:nvCxnSpPr>
          <p:cNvPr id="28" name="直線コネクタ 27">
            <a:extLst>
              <a:ext uri="{FF2B5EF4-FFF2-40B4-BE49-F238E27FC236}">
                <a16:creationId xmlns:a16="http://schemas.microsoft.com/office/drawing/2014/main" id="{BBBA8639-4825-4D6B-B25A-ECC242BB4E4E}"/>
              </a:ext>
            </a:extLst>
          </p:cNvPr>
          <p:cNvCxnSpPr/>
          <p:nvPr/>
        </p:nvCxnSpPr>
        <p:spPr>
          <a:xfrm>
            <a:off x="7527140" y="4522261"/>
            <a:ext cx="0" cy="187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星 5 24"/>
          <p:cNvSpPr>
            <a:spLocks noChangeAspect="1"/>
          </p:cNvSpPr>
          <p:nvPr/>
        </p:nvSpPr>
        <p:spPr>
          <a:xfrm>
            <a:off x="2415212" y="2096734"/>
            <a:ext cx="208802" cy="21014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7"/>
          <a:srcRect l="19952" t="79825" r="53216" b="17602"/>
          <a:stretch/>
        </p:blipFill>
        <p:spPr>
          <a:xfrm>
            <a:off x="780161" y="6602592"/>
            <a:ext cx="8217598" cy="255408"/>
          </a:xfrm>
          <a:prstGeom prst="rect">
            <a:avLst/>
          </a:prstGeom>
        </p:spPr>
      </p:pic>
      <p:cxnSp>
        <p:nvCxnSpPr>
          <p:cNvPr id="30" name="直線矢印コネクタ 29"/>
          <p:cNvCxnSpPr/>
          <p:nvPr/>
        </p:nvCxnSpPr>
        <p:spPr>
          <a:xfrm>
            <a:off x="5512592" y="2573670"/>
            <a:ext cx="1815691" cy="3138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角丸四角形 30"/>
          <p:cNvSpPr/>
          <p:nvPr/>
        </p:nvSpPr>
        <p:spPr>
          <a:xfrm>
            <a:off x="6216518" y="2775942"/>
            <a:ext cx="1574732" cy="653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600" dirty="0">
                <a:solidFill>
                  <a:srgbClr val="FF0000"/>
                </a:solidFill>
              </a:rPr>
              <a:t>▲</a:t>
            </a:r>
            <a:r>
              <a:rPr lang="en-US" altLang="ja-JP" sz="1600" dirty="0">
                <a:solidFill>
                  <a:srgbClr val="FF0000"/>
                </a:solidFill>
              </a:rPr>
              <a:t>26.0</a:t>
            </a:r>
            <a:r>
              <a:rPr lang="ja-JP" altLang="en-US" sz="1600" dirty="0">
                <a:solidFill>
                  <a:srgbClr val="FF0000"/>
                </a:solidFill>
              </a:rPr>
              <a:t>％</a:t>
            </a:r>
            <a:endParaRPr lang="ja-JP" sz="1600" dirty="0">
              <a:solidFill>
                <a:srgbClr val="FF0000"/>
              </a:solidFill>
            </a:endParaRPr>
          </a:p>
        </p:txBody>
      </p:sp>
      <p:cxnSp>
        <p:nvCxnSpPr>
          <p:cNvPr id="32" name="直線矢印コネクタ 31"/>
          <p:cNvCxnSpPr/>
          <p:nvPr/>
        </p:nvCxnSpPr>
        <p:spPr>
          <a:xfrm>
            <a:off x="750047" y="6001076"/>
            <a:ext cx="1814286" cy="1016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5516925" y="5906793"/>
            <a:ext cx="1982582" cy="7541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1735626" y="5297978"/>
            <a:ext cx="1574732" cy="653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600" dirty="0">
                <a:solidFill>
                  <a:srgbClr val="FF0000"/>
                </a:solidFill>
              </a:rPr>
              <a:t>▲</a:t>
            </a:r>
            <a:r>
              <a:rPr lang="en-US" altLang="ja-JP" sz="1600" dirty="0">
                <a:solidFill>
                  <a:srgbClr val="FF0000"/>
                </a:solidFill>
              </a:rPr>
              <a:t>25.6</a:t>
            </a:r>
            <a:r>
              <a:rPr lang="ja-JP" altLang="en-US" sz="1600" dirty="0">
                <a:solidFill>
                  <a:srgbClr val="FF0000"/>
                </a:solidFill>
              </a:rPr>
              <a:t>％</a:t>
            </a:r>
            <a:endParaRPr lang="ja-JP" sz="1600" dirty="0">
              <a:solidFill>
                <a:srgbClr val="FF0000"/>
              </a:solidFill>
            </a:endParaRPr>
          </a:p>
        </p:txBody>
      </p:sp>
      <p:sp>
        <p:nvSpPr>
          <p:cNvPr id="35" name="角丸四角形 34"/>
          <p:cNvSpPr/>
          <p:nvPr/>
        </p:nvSpPr>
        <p:spPr>
          <a:xfrm>
            <a:off x="6739774" y="5219539"/>
            <a:ext cx="1574732" cy="653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600" dirty="0">
                <a:solidFill>
                  <a:srgbClr val="FF0000"/>
                </a:solidFill>
              </a:rPr>
              <a:t>▲</a:t>
            </a:r>
            <a:r>
              <a:rPr lang="en-US" altLang="ja-JP" sz="1600" dirty="0">
                <a:solidFill>
                  <a:srgbClr val="FF0000"/>
                </a:solidFill>
              </a:rPr>
              <a:t>12.3</a:t>
            </a:r>
            <a:r>
              <a:rPr lang="ja-JP" altLang="en-US" sz="1600" dirty="0">
                <a:solidFill>
                  <a:srgbClr val="FF0000"/>
                </a:solidFill>
              </a:rPr>
              <a:t>％</a:t>
            </a:r>
            <a:endParaRPr lang="ja-JP" sz="1600" dirty="0">
              <a:solidFill>
                <a:srgbClr val="FF0000"/>
              </a:solidFill>
            </a:endParaRPr>
          </a:p>
        </p:txBody>
      </p:sp>
      <p:cxnSp>
        <p:nvCxnSpPr>
          <p:cNvPr id="11" name="直線コネクタ 10"/>
          <p:cNvCxnSpPr/>
          <p:nvPr/>
        </p:nvCxnSpPr>
        <p:spPr>
          <a:xfrm flipH="1">
            <a:off x="2032211" y="5594076"/>
            <a:ext cx="167309" cy="47336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6873332" y="5513475"/>
            <a:ext cx="89848" cy="39124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星 5 37"/>
          <p:cNvSpPr>
            <a:spLocks noChangeAspect="1"/>
          </p:cNvSpPr>
          <p:nvPr/>
        </p:nvSpPr>
        <p:spPr>
          <a:xfrm>
            <a:off x="1223272" y="5571991"/>
            <a:ext cx="208802" cy="21014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星 5 38"/>
          <p:cNvSpPr>
            <a:spLocks noChangeAspect="1"/>
          </p:cNvSpPr>
          <p:nvPr/>
        </p:nvSpPr>
        <p:spPr>
          <a:xfrm>
            <a:off x="5714496" y="1886592"/>
            <a:ext cx="208802" cy="21014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星 5 39"/>
          <p:cNvSpPr>
            <a:spLocks noChangeAspect="1"/>
          </p:cNvSpPr>
          <p:nvPr/>
        </p:nvSpPr>
        <p:spPr>
          <a:xfrm>
            <a:off x="6650714" y="5384318"/>
            <a:ext cx="208802" cy="21014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BD86CD5D-1DC6-4C33-870A-C195F0ABFF60}"/>
              </a:ext>
            </a:extLst>
          </p:cNvPr>
          <p:cNvSpPr txBox="1"/>
          <p:nvPr/>
        </p:nvSpPr>
        <p:spPr>
          <a:xfrm>
            <a:off x="-24452" y="529186"/>
            <a:ext cx="9991492" cy="65922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400"/>
              </a:lnSpc>
            </a:pPr>
            <a:r>
              <a:rPr kumimoji="1" lang="ja-JP" altLang="en-US" sz="1200" dirty="0">
                <a:latin typeface="BIZ UDPゴシック" panose="020B0400000000000000" pitchFamily="50" charset="-128"/>
                <a:ea typeface="BIZ UDPゴシック" panose="020B0400000000000000" pitchFamily="50" charset="-128"/>
              </a:rPr>
              <a:t>・１９９０年→</a:t>
            </a:r>
            <a:r>
              <a:rPr kumimoji="1" lang="en-US" altLang="ja-JP" sz="1200" dirty="0">
                <a:latin typeface="BIZ UDPゴシック" panose="020B0400000000000000" pitchFamily="50" charset="-128"/>
                <a:ea typeface="BIZ UDPゴシック" panose="020B0400000000000000" pitchFamily="50" charset="-128"/>
              </a:rPr>
              <a:t>2020</a:t>
            </a:r>
            <a:r>
              <a:rPr kumimoji="1" lang="ja-JP" altLang="en-US" sz="1200" dirty="0">
                <a:latin typeface="BIZ UDPゴシック" panose="020B0400000000000000" pitchFamily="50" charset="-128"/>
                <a:ea typeface="BIZ UDPゴシック" panose="020B0400000000000000" pitchFamily="50" charset="-128"/>
              </a:rPr>
              <a:t>年の人口変化は、三島・豊能</a:t>
            </a:r>
            <a:r>
              <a:rPr kumimoji="1" lang="en-US" altLang="ja-JP" sz="1200" dirty="0">
                <a:latin typeface="BIZ UDPゴシック" panose="020B0400000000000000" pitchFamily="50" charset="-128"/>
                <a:ea typeface="BIZ UDPゴシック" panose="020B0400000000000000" pitchFamily="50" charset="-128"/>
              </a:rPr>
              <a:t>+3.9</a:t>
            </a:r>
            <a:r>
              <a:rPr kumimoji="1" lang="ja-JP" altLang="en-US" sz="1200" dirty="0">
                <a:latin typeface="BIZ UDPゴシック" panose="020B0400000000000000" pitchFamily="50" charset="-128"/>
                <a:ea typeface="BIZ UDPゴシック" panose="020B0400000000000000" pitchFamily="50" charset="-128"/>
              </a:rPr>
              <a:t>％、北河内・中河内▲</a:t>
            </a:r>
            <a:r>
              <a:rPr kumimoji="1" lang="en-US" altLang="ja-JP" sz="1200" dirty="0">
                <a:latin typeface="BIZ UDPゴシック" panose="020B0400000000000000" pitchFamily="50" charset="-128"/>
                <a:ea typeface="BIZ UDPゴシック" panose="020B0400000000000000" pitchFamily="50" charset="-128"/>
              </a:rPr>
              <a:t>4.6</a:t>
            </a:r>
            <a:r>
              <a:rPr kumimoji="1" lang="ja-JP" altLang="en-US" sz="1200" dirty="0">
                <a:latin typeface="BIZ UDPゴシック" panose="020B0400000000000000" pitchFamily="50" charset="-128"/>
                <a:ea typeface="BIZ UDPゴシック" panose="020B0400000000000000" pitchFamily="50" charset="-128"/>
              </a:rPr>
              <a:t>％、南河内▲</a:t>
            </a:r>
            <a:r>
              <a:rPr kumimoji="1" lang="en-US" altLang="ja-JP" sz="1200" dirty="0">
                <a:latin typeface="BIZ UDPゴシック" panose="020B0400000000000000" pitchFamily="50" charset="-128"/>
                <a:ea typeface="BIZ UDPゴシック" panose="020B0400000000000000" pitchFamily="50" charset="-128"/>
              </a:rPr>
              <a:t>5.0</a:t>
            </a:r>
            <a:r>
              <a:rPr kumimoji="1" lang="ja-JP" altLang="en-US" sz="1200" dirty="0">
                <a:latin typeface="BIZ UDPゴシック" panose="020B0400000000000000" pitchFamily="50" charset="-128"/>
                <a:ea typeface="BIZ UDPゴシック" panose="020B0400000000000000" pitchFamily="50" charset="-128"/>
              </a:rPr>
              <a:t>％、泉北・泉南</a:t>
            </a:r>
            <a:r>
              <a:rPr kumimoji="1" lang="en-US" altLang="ja-JP" sz="1200" dirty="0">
                <a:latin typeface="BIZ UDPゴシック" panose="020B0400000000000000" pitchFamily="50" charset="-128"/>
                <a:ea typeface="BIZ UDPゴシック" panose="020B0400000000000000" pitchFamily="50" charset="-128"/>
              </a:rPr>
              <a:t>+6.1</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dirty="0">
                <a:latin typeface="BIZ UDPゴシック" panose="020B0400000000000000" pitchFamily="50" charset="-128"/>
                <a:ea typeface="BIZ UDPゴシック" panose="020B0400000000000000" pitchFamily="50" charset="-128"/>
              </a:rPr>
              <a:t>・生産年齢人口の変化は、三島・豊能▲</a:t>
            </a:r>
            <a:r>
              <a:rPr kumimoji="1" lang="en-US" altLang="ja-JP" sz="1200" dirty="0">
                <a:latin typeface="BIZ UDPゴシック" panose="020B0400000000000000" pitchFamily="50" charset="-128"/>
                <a:ea typeface="BIZ UDPゴシック" panose="020B0400000000000000" pitchFamily="50" charset="-128"/>
              </a:rPr>
              <a:t>16.2</a:t>
            </a:r>
            <a:r>
              <a:rPr kumimoji="1" lang="ja-JP" altLang="en-US" sz="1200" dirty="0">
                <a:latin typeface="BIZ UDPゴシック" panose="020B0400000000000000" pitchFamily="50" charset="-128"/>
                <a:ea typeface="BIZ UDPゴシック" panose="020B0400000000000000" pitchFamily="50" charset="-128"/>
              </a:rPr>
              <a:t>％、北河内・中河内▲</a:t>
            </a:r>
            <a:r>
              <a:rPr kumimoji="1" lang="en-US" altLang="ja-JP" sz="1200" dirty="0">
                <a:latin typeface="BIZ UDPゴシック" panose="020B0400000000000000" pitchFamily="50" charset="-128"/>
                <a:ea typeface="BIZ UDPゴシック" panose="020B0400000000000000" pitchFamily="50" charset="-128"/>
              </a:rPr>
              <a:t>26.0</a:t>
            </a:r>
            <a:r>
              <a:rPr kumimoji="1" lang="ja-JP" altLang="en-US" sz="1200" dirty="0">
                <a:latin typeface="BIZ UDPゴシック" panose="020B0400000000000000" pitchFamily="50" charset="-128"/>
                <a:ea typeface="BIZ UDPゴシック" panose="020B0400000000000000" pitchFamily="50" charset="-128"/>
              </a:rPr>
              <a:t>％、南河内▲</a:t>
            </a:r>
            <a:r>
              <a:rPr kumimoji="1" lang="en-US" altLang="ja-JP" sz="1200" dirty="0">
                <a:latin typeface="BIZ UDPゴシック" panose="020B0400000000000000" pitchFamily="50" charset="-128"/>
                <a:ea typeface="BIZ UDPゴシック" panose="020B0400000000000000" pitchFamily="50" charset="-128"/>
              </a:rPr>
              <a:t>25.6</a:t>
            </a:r>
            <a:r>
              <a:rPr kumimoji="1" lang="ja-JP" altLang="en-US" sz="1200" dirty="0">
                <a:latin typeface="BIZ UDPゴシック" panose="020B0400000000000000" pitchFamily="50" charset="-128"/>
                <a:ea typeface="BIZ UDPゴシック" panose="020B0400000000000000" pitchFamily="50" charset="-128"/>
              </a:rPr>
              <a:t>％、泉北・泉南▲</a:t>
            </a:r>
            <a:r>
              <a:rPr kumimoji="1" lang="en-US" altLang="ja-JP" sz="1200" dirty="0">
                <a:latin typeface="BIZ UDPゴシック" panose="020B0400000000000000" pitchFamily="50" charset="-128"/>
                <a:ea typeface="BIZ UDPゴシック" panose="020B0400000000000000" pitchFamily="50" charset="-128"/>
              </a:rPr>
              <a:t>12.3</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1990</a:t>
            </a:r>
            <a:r>
              <a:rPr kumimoji="1" lang="ja-JP" altLang="en-US" sz="1200">
                <a:latin typeface="BIZ UDPゴシック" panose="020B0400000000000000" pitchFamily="50" charset="-128"/>
                <a:ea typeface="BIZ UDPゴシック" panose="020B0400000000000000" pitchFamily="50" charset="-128"/>
              </a:rPr>
              <a:t>年→</a:t>
            </a:r>
            <a:r>
              <a:rPr kumimoji="1" lang="en-US" altLang="ja-JP" sz="1200">
                <a:latin typeface="BIZ UDPゴシック" panose="020B0400000000000000" pitchFamily="50" charset="-128"/>
                <a:ea typeface="BIZ UDPゴシック" panose="020B0400000000000000" pitchFamily="50" charset="-128"/>
              </a:rPr>
              <a:t>2045</a:t>
            </a:r>
            <a:r>
              <a:rPr kumimoji="1" lang="ja-JP" altLang="en-US" sz="1200">
                <a:latin typeface="BIZ UDPゴシック" panose="020B0400000000000000" pitchFamily="50" charset="-128"/>
                <a:ea typeface="BIZ UDPゴシック" panose="020B0400000000000000" pitchFamily="50" charset="-128"/>
              </a:rPr>
              <a:t>年</a:t>
            </a:r>
            <a:r>
              <a:rPr kumimoji="1" lang="ja-JP" altLang="en-US" sz="1200" dirty="0">
                <a:latin typeface="BIZ UDPゴシック" panose="020B0400000000000000" pitchFamily="50" charset="-128"/>
                <a:ea typeface="BIZ UDPゴシック" panose="020B0400000000000000" pitchFamily="50" charset="-128"/>
              </a:rPr>
              <a:t>では、生産年齢人口の府全体減少ペース（▲</a:t>
            </a:r>
            <a:r>
              <a:rPr kumimoji="1" lang="en-US" altLang="ja-JP" sz="1200" dirty="0">
                <a:latin typeface="BIZ UDPゴシック" panose="020B0400000000000000" pitchFamily="50" charset="-128"/>
                <a:ea typeface="BIZ UDPゴシック" panose="020B0400000000000000" pitchFamily="50" charset="-128"/>
              </a:rPr>
              <a:t>38.4</a:t>
            </a:r>
            <a:r>
              <a:rPr kumimoji="1" lang="ja-JP" altLang="en-US" sz="1200" dirty="0">
                <a:latin typeface="BIZ UDPゴシック" panose="020B0400000000000000" pitchFamily="50" charset="-128"/>
                <a:ea typeface="BIZ UDPゴシック" panose="020B0400000000000000" pitchFamily="50" charset="-128"/>
              </a:rPr>
              <a:t>％）を上回る北河内・中河内▲</a:t>
            </a:r>
            <a:r>
              <a:rPr kumimoji="1" lang="en-US" altLang="ja-JP" sz="1200" dirty="0">
                <a:latin typeface="BIZ UDPゴシック" panose="020B0400000000000000" pitchFamily="50" charset="-128"/>
                <a:ea typeface="BIZ UDPゴシック" panose="020B0400000000000000" pitchFamily="50" charset="-128"/>
              </a:rPr>
              <a:t>50.1</a:t>
            </a:r>
            <a:r>
              <a:rPr kumimoji="1" lang="ja-JP" altLang="en-US" sz="1200" dirty="0">
                <a:latin typeface="BIZ UDPゴシック" panose="020B0400000000000000" pitchFamily="50" charset="-128"/>
                <a:ea typeface="BIZ UDPゴシック" panose="020B0400000000000000" pitchFamily="50" charset="-128"/>
              </a:rPr>
              <a:t>％、南河内▲</a:t>
            </a:r>
            <a:r>
              <a:rPr kumimoji="1" lang="en-US" altLang="ja-JP" sz="1200" dirty="0">
                <a:latin typeface="BIZ UDPゴシック" panose="020B0400000000000000" pitchFamily="50" charset="-128"/>
                <a:ea typeface="BIZ UDPゴシック" panose="020B0400000000000000" pitchFamily="50" charset="-128"/>
              </a:rPr>
              <a:t>57.2</a:t>
            </a:r>
            <a:r>
              <a:rPr kumimoji="1" lang="ja-JP" altLang="en-US" sz="1200" dirty="0">
                <a:latin typeface="BIZ UDPゴシック" panose="020B0400000000000000" pitchFamily="50" charset="-128"/>
                <a:ea typeface="BIZ UDPゴシック" panose="020B0400000000000000" pitchFamily="50" charset="-128"/>
              </a:rPr>
              <a:t>％が特に厳しい予想。</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46" name="テキスト ボックス 10"/>
          <p:cNvSpPr txBox="1"/>
          <p:nvPr/>
        </p:nvSpPr>
        <p:spPr>
          <a:xfrm>
            <a:off x="5258453" y="1900852"/>
            <a:ext cx="48846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900" dirty="0">
                <a:latin typeface="BIZ UDPゴシック" panose="020B0400000000000000" pitchFamily="50" charset="-128"/>
                <a:ea typeface="BIZ UDPゴシック" panose="020B0400000000000000" pitchFamily="50" charset="-128"/>
              </a:rPr>
              <a:t>206</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47" name="テキスト ボックス 10"/>
          <p:cNvSpPr txBox="1"/>
          <p:nvPr/>
        </p:nvSpPr>
        <p:spPr>
          <a:xfrm>
            <a:off x="8565975" y="2288727"/>
            <a:ext cx="48846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900" dirty="0">
                <a:latin typeface="BIZ UDPゴシック" panose="020B0400000000000000" pitchFamily="50" charset="-128"/>
                <a:ea typeface="BIZ UDPゴシック" panose="020B0400000000000000" pitchFamily="50" charset="-128"/>
              </a:rPr>
              <a:t>150</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49" name="テキスト ボックス 10"/>
          <p:cNvSpPr txBox="1"/>
          <p:nvPr/>
        </p:nvSpPr>
        <p:spPr>
          <a:xfrm>
            <a:off x="8696684" y="5599925"/>
            <a:ext cx="60215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900" dirty="0">
                <a:latin typeface="BIZ UDPゴシック" panose="020B0400000000000000" pitchFamily="50" charset="-128"/>
                <a:ea typeface="BIZ UDPゴシック" panose="020B0400000000000000" pitchFamily="50" charset="-128"/>
              </a:rPr>
              <a:t>70</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44" name="テキスト ボックス 10"/>
          <p:cNvSpPr txBox="1"/>
          <p:nvPr/>
        </p:nvSpPr>
        <p:spPr>
          <a:xfrm>
            <a:off x="2290537" y="1919137"/>
            <a:ext cx="488472" cy="2308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900">
                <a:latin typeface="BIZ UDPゴシック" panose="020B0400000000000000" pitchFamily="50" charset="-128"/>
                <a:ea typeface="BIZ UDPゴシック" panose="020B0400000000000000" pitchFamily="50" charset="-128"/>
              </a:rPr>
              <a:t>182</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45" name="テキスト ボックス 10"/>
          <p:cNvSpPr txBox="1"/>
          <p:nvPr/>
        </p:nvSpPr>
        <p:spPr>
          <a:xfrm>
            <a:off x="7103096" y="1970973"/>
            <a:ext cx="48846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900">
                <a:latin typeface="BIZ UDPゴシック" panose="020B0400000000000000" pitchFamily="50" charset="-128"/>
                <a:ea typeface="BIZ UDPゴシック" panose="020B0400000000000000" pitchFamily="50" charset="-128"/>
              </a:rPr>
              <a:t>197</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48" name="テキスト ボックス 10"/>
          <p:cNvSpPr txBox="1"/>
          <p:nvPr/>
        </p:nvSpPr>
        <p:spPr>
          <a:xfrm>
            <a:off x="2343778" y="5666717"/>
            <a:ext cx="488427" cy="2308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900">
                <a:latin typeface="BIZ UDPゴシック" panose="020B0400000000000000" pitchFamily="50" charset="-128"/>
                <a:ea typeface="BIZ UDPゴシック" panose="020B0400000000000000" pitchFamily="50" charset="-128"/>
              </a:rPr>
              <a:t>59</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50" name="テキスト ボックス 10"/>
          <p:cNvSpPr txBox="1"/>
          <p:nvPr/>
        </p:nvSpPr>
        <p:spPr>
          <a:xfrm>
            <a:off x="7202233" y="5467285"/>
            <a:ext cx="488471" cy="23082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900">
                <a:latin typeface="BIZ UDPゴシック" panose="020B0400000000000000" pitchFamily="50" charset="-128"/>
                <a:ea typeface="BIZ UDPゴシック" panose="020B0400000000000000" pitchFamily="50" charset="-128"/>
              </a:rPr>
              <a:t>88</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51" name="正方形/長方形 50"/>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99428" y="-38480"/>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人口動態　－</a:t>
            </a:r>
            <a:r>
              <a:rPr kumimoji="1" lang="ja-JP" altLang="en-US" sz="2400" b="1" u="sng">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地域別の人口推移・推計</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43"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6</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5769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6433888" y="6601474"/>
            <a:ext cx="723900" cy="0"/>
          </a:xfrm>
          <a:prstGeom prst="line">
            <a:avLst/>
          </a:prstGeom>
          <a:ln w="19050">
            <a:solidFill>
              <a:srgbClr val="C55E5B"/>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150100" y="6458076"/>
            <a:ext cx="2170404"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府内市町村</a:t>
            </a:r>
            <a:r>
              <a:rPr kumimoji="1" lang="ja-JP" altLang="en-US" sz="1100" dirty="0" smtClean="0">
                <a:latin typeface="BIZ UDPゴシック" panose="020B0400000000000000" pitchFamily="50" charset="-128"/>
                <a:ea typeface="BIZ UDPゴシック" panose="020B0400000000000000" pitchFamily="50" charset="-128"/>
              </a:rPr>
              <a:t>平均（政令市除く）</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2FECCA8C-A4E3-40AA-9F78-A5D837828109}"/>
              </a:ext>
            </a:extLst>
          </p:cNvPr>
          <p:cNvSpPr txBox="1"/>
          <p:nvPr/>
        </p:nvSpPr>
        <p:spPr>
          <a:xfrm>
            <a:off x="0" y="508926"/>
            <a:ext cx="9906000" cy="49334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400"/>
              </a:lnSpc>
            </a:pPr>
            <a:r>
              <a:rPr kumimoji="1" lang="ja-JP" altLang="en-US" sz="1200" dirty="0">
                <a:latin typeface="BIZ UDPゴシック" panose="020B0400000000000000" pitchFamily="50" charset="-128"/>
                <a:ea typeface="BIZ UDPゴシック" panose="020B0400000000000000" pitchFamily="50" charset="-128"/>
              </a:rPr>
              <a:t>・１９９０年→</a:t>
            </a:r>
            <a:r>
              <a:rPr kumimoji="1" lang="en-US" altLang="ja-JP" sz="1200" dirty="0">
                <a:latin typeface="BIZ UDPゴシック" panose="020B0400000000000000" pitchFamily="50" charset="-128"/>
                <a:ea typeface="BIZ UDPゴシック" panose="020B0400000000000000" pitchFamily="50" charset="-128"/>
              </a:rPr>
              <a:t>2020</a:t>
            </a:r>
            <a:r>
              <a:rPr kumimoji="1" lang="ja-JP" altLang="en-US" sz="1200" dirty="0">
                <a:latin typeface="BIZ UDPゴシック" panose="020B0400000000000000" pitchFamily="50" charset="-128"/>
                <a:ea typeface="BIZ UDPゴシック" panose="020B0400000000000000" pitchFamily="50" charset="-128"/>
              </a:rPr>
              <a:t>年の変化は、三島・豊能</a:t>
            </a:r>
            <a:r>
              <a:rPr kumimoji="1" lang="ja-JP" altLang="en-US" sz="1200" dirty="0" smtClean="0">
                <a:latin typeface="BIZ UDPゴシック" panose="020B0400000000000000" pitchFamily="50" charset="-128"/>
                <a:ea typeface="BIZ UDPゴシック" panose="020B0400000000000000" pitchFamily="50" charset="-128"/>
              </a:rPr>
              <a:t>▲</a:t>
            </a:r>
            <a:r>
              <a:rPr kumimoji="1" lang="en-US" altLang="ja-JP" sz="1200" dirty="0" smtClean="0">
                <a:latin typeface="BIZ UDPゴシック" panose="020B0400000000000000" pitchFamily="50" charset="-128"/>
                <a:ea typeface="BIZ UDPゴシック" panose="020B0400000000000000" pitchFamily="50" charset="-128"/>
              </a:rPr>
              <a:t>16.4</a:t>
            </a:r>
            <a:r>
              <a:rPr kumimoji="1" lang="ja-JP" altLang="en-US"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、北河内・中河内</a:t>
            </a:r>
            <a:r>
              <a:rPr kumimoji="1" lang="ja-JP" altLang="en-US" sz="1200" dirty="0" smtClean="0">
                <a:latin typeface="BIZ UDPゴシック" panose="020B0400000000000000" pitchFamily="50" charset="-128"/>
                <a:ea typeface="BIZ UDPゴシック" panose="020B0400000000000000" pitchFamily="50" charset="-128"/>
              </a:rPr>
              <a:t>▲</a:t>
            </a:r>
            <a:r>
              <a:rPr kumimoji="1" lang="en-US" altLang="ja-JP" sz="1200" dirty="0" smtClean="0">
                <a:latin typeface="BIZ UDPゴシック" panose="020B0400000000000000" pitchFamily="50" charset="-128"/>
                <a:ea typeface="BIZ UDPゴシック" panose="020B0400000000000000" pitchFamily="50" charset="-128"/>
              </a:rPr>
              <a:t>20.7</a:t>
            </a:r>
            <a:r>
              <a:rPr kumimoji="1" lang="ja-JP" altLang="en-US"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、南河内</a:t>
            </a:r>
            <a:r>
              <a:rPr kumimoji="1" lang="ja-JP" altLang="en-US" sz="1200" dirty="0" smtClean="0">
                <a:latin typeface="BIZ UDPゴシック" panose="020B0400000000000000" pitchFamily="50" charset="-128"/>
                <a:ea typeface="BIZ UDPゴシック" panose="020B0400000000000000" pitchFamily="50" charset="-128"/>
              </a:rPr>
              <a:t>▲</a:t>
            </a:r>
            <a:r>
              <a:rPr kumimoji="1" lang="en-US" altLang="ja-JP" sz="1200" dirty="0" smtClean="0">
                <a:latin typeface="BIZ UDPゴシック" panose="020B0400000000000000" pitchFamily="50" charset="-128"/>
                <a:ea typeface="BIZ UDPゴシック" panose="020B0400000000000000" pitchFamily="50" charset="-128"/>
              </a:rPr>
              <a:t>19.0</a:t>
            </a:r>
            <a:r>
              <a:rPr kumimoji="1" lang="ja-JP" altLang="en-US"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、泉北・泉南</a:t>
            </a:r>
            <a:r>
              <a:rPr kumimoji="1" lang="ja-JP" altLang="en-US" sz="1200" dirty="0" smtClean="0">
                <a:latin typeface="BIZ UDPゴシック" panose="020B0400000000000000" pitchFamily="50" charset="-128"/>
                <a:ea typeface="BIZ UDPゴシック" panose="020B0400000000000000" pitchFamily="50" charset="-128"/>
              </a:rPr>
              <a:t>▲</a:t>
            </a:r>
            <a:r>
              <a:rPr kumimoji="1" lang="en-US" altLang="ja-JP" sz="1200" dirty="0" smtClean="0">
                <a:latin typeface="BIZ UDPゴシック" panose="020B0400000000000000" pitchFamily="50" charset="-128"/>
                <a:ea typeface="BIZ UDPゴシック" panose="020B0400000000000000" pitchFamily="50" charset="-128"/>
              </a:rPr>
              <a:t>17.5</a:t>
            </a:r>
            <a:r>
              <a:rPr kumimoji="1" lang="ja-JP" altLang="en-US"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といずれも低下。</a:t>
            </a:r>
            <a:endParaRPr kumimoji="1" lang="en-US" altLang="ja-JP"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2020</a:t>
            </a:r>
            <a:r>
              <a:rPr kumimoji="1" lang="ja-JP" altLang="en-US" sz="1200" dirty="0">
                <a:latin typeface="BIZ UDPゴシック" panose="020B0400000000000000" pitchFamily="50" charset="-128"/>
                <a:ea typeface="BIZ UDPゴシック" panose="020B0400000000000000" pitchFamily="50" charset="-128"/>
              </a:rPr>
              <a:t>年では三島・豊能地域が</a:t>
            </a:r>
            <a:r>
              <a:rPr kumimoji="1" lang="en-US" altLang="ja-JP" sz="1200" dirty="0" smtClean="0">
                <a:latin typeface="BIZ UDPゴシック" panose="020B0400000000000000" pitchFamily="50" charset="-128"/>
                <a:ea typeface="BIZ UDPゴシック" panose="020B0400000000000000" pitchFamily="50" charset="-128"/>
              </a:rPr>
              <a:t>0.</a:t>
            </a:r>
            <a:r>
              <a:rPr kumimoji="1" lang="ja-JP" altLang="en-US" sz="1200" dirty="0" smtClean="0">
                <a:latin typeface="BIZ UDPゴシック" panose="020B0400000000000000" pitchFamily="50" charset="-128"/>
                <a:ea typeface="BIZ UDPゴシック" panose="020B0400000000000000" pitchFamily="50" charset="-128"/>
              </a:rPr>
              <a:t>８を</a:t>
            </a:r>
            <a:r>
              <a:rPr kumimoji="1" lang="ja-JP" altLang="en-US" sz="1200" dirty="0">
                <a:latin typeface="BIZ UDPゴシック" panose="020B0400000000000000" pitchFamily="50" charset="-128"/>
                <a:ea typeface="BIZ UDPゴシック" panose="020B0400000000000000" pitchFamily="50" charset="-128"/>
              </a:rPr>
              <a:t>上回る水準を保つ一方、南河内地域は</a:t>
            </a:r>
            <a:r>
              <a:rPr kumimoji="1" lang="en-US" altLang="ja-JP" sz="1200" dirty="0">
                <a:latin typeface="BIZ UDPゴシック" panose="020B0400000000000000" pitchFamily="50" charset="-128"/>
                <a:ea typeface="BIZ UDPゴシック" panose="020B0400000000000000" pitchFamily="50" charset="-128"/>
              </a:rPr>
              <a:t>0.6</a:t>
            </a:r>
            <a:r>
              <a:rPr kumimoji="1" lang="ja-JP" altLang="en-US" sz="1200" dirty="0">
                <a:latin typeface="BIZ UDPゴシック" panose="020B0400000000000000" pitchFamily="50" charset="-128"/>
                <a:ea typeface="BIZ UDPゴシック" panose="020B0400000000000000" pitchFamily="50" charset="-128"/>
              </a:rPr>
              <a:t>を下回り、地域間格差が存在。</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40" name="正方形/長方形 39"/>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17861" y="-2612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財政状況　－</a:t>
            </a:r>
            <a:r>
              <a:rPr kumimoji="1" lang="ja-JP" altLang="en-US" sz="2400" b="1" u="sng">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財政力指数の推移</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36"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7</a:t>
            </a:fld>
            <a:endParaRPr kumimoji="1" lang="ja-JP" altLang="en-US" b="1" dirty="0">
              <a:latin typeface="BIZ UDPゴシック" panose="020B0400000000000000" pitchFamily="50" charset="-128"/>
              <a:ea typeface="BIZ UDPゴシック" panose="020B0400000000000000" pitchFamily="50" charset="-128"/>
            </a:endParaRPr>
          </a:p>
        </p:txBody>
      </p:sp>
      <p:pic>
        <p:nvPicPr>
          <p:cNvPr id="10" name="図 9"/>
          <p:cNvPicPr>
            <a:picLocks/>
          </p:cNvPicPr>
          <p:nvPr/>
        </p:nvPicPr>
        <p:blipFill>
          <a:blip r:embed="rId3">
            <a:extLst>
              <a:ext uri="{28A0092B-C50C-407E-A947-70E740481C1C}">
                <a14:useLocalDpi xmlns:a14="http://schemas.microsoft.com/office/drawing/2010/main" val="0"/>
              </a:ext>
            </a:extLst>
          </a:blip>
          <a:stretch>
            <a:fillRect/>
          </a:stretch>
        </p:blipFill>
        <p:spPr>
          <a:xfrm>
            <a:off x="294563" y="1116454"/>
            <a:ext cx="4258800" cy="2620800"/>
          </a:xfrm>
          <a:prstGeom prst="rect">
            <a:avLst/>
          </a:prstGeom>
          <a:ln w="19050">
            <a:solidFill>
              <a:schemeClr val="accent5">
                <a:lumMod val="50000"/>
              </a:schemeClr>
            </a:solidFill>
          </a:ln>
          <a:effectLst>
            <a:outerShdw blurRad="50800" dist="38100" dir="2700000" algn="tl" rotWithShape="0">
              <a:prstClr val="black">
                <a:alpha val="40000"/>
              </a:prstClr>
            </a:outerShdw>
          </a:effectLst>
        </p:spPr>
      </p:pic>
      <p:pic>
        <p:nvPicPr>
          <p:cNvPr id="11" name="図 10"/>
          <p:cNvPicPr>
            <a:picLocks/>
          </p:cNvPicPr>
          <p:nvPr/>
        </p:nvPicPr>
        <p:blipFill>
          <a:blip r:embed="rId4">
            <a:extLst>
              <a:ext uri="{28A0092B-C50C-407E-A947-70E740481C1C}">
                <a14:useLocalDpi xmlns:a14="http://schemas.microsoft.com/office/drawing/2010/main" val="0"/>
              </a:ext>
            </a:extLst>
          </a:blip>
          <a:stretch>
            <a:fillRect/>
          </a:stretch>
        </p:blipFill>
        <p:spPr>
          <a:xfrm>
            <a:off x="5052106" y="1115326"/>
            <a:ext cx="4258799" cy="2620800"/>
          </a:xfrm>
          <a:prstGeom prst="rect">
            <a:avLst/>
          </a:prstGeom>
          <a:ln w="19050">
            <a:solidFill>
              <a:schemeClr val="accent5">
                <a:lumMod val="50000"/>
              </a:schemeClr>
            </a:solidFill>
          </a:ln>
          <a:effectLst>
            <a:outerShdw blurRad="50800" dist="38100" dir="2700000" algn="tl" rotWithShape="0">
              <a:prstClr val="black">
                <a:alpha val="40000"/>
              </a:prstClr>
            </a:outerShdw>
          </a:effectLst>
        </p:spPr>
      </p:pic>
      <p:pic>
        <p:nvPicPr>
          <p:cNvPr id="13" name="図 12"/>
          <p:cNvPicPr>
            <a:picLocks/>
          </p:cNvPicPr>
          <p:nvPr/>
        </p:nvPicPr>
        <p:blipFill>
          <a:blip r:embed="rId5">
            <a:extLst>
              <a:ext uri="{28A0092B-C50C-407E-A947-70E740481C1C}">
                <a14:useLocalDpi xmlns:a14="http://schemas.microsoft.com/office/drawing/2010/main" val="0"/>
              </a:ext>
            </a:extLst>
          </a:blip>
          <a:stretch>
            <a:fillRect/>
          </a:stretch>
        </p:blipFill>
        <p:spPr>
          <a:xfrm>
            <a:off x="282597" y="3819810"/>
            <a:ext cx="4258800" cy="2620800"/>
          </a:xfrm>
          <a:prstGeom prst="rect">
            <a:avLst/>
          </a:prstGeom>
          <a:ln w="19050">
            <a:solidFill>
              <a:schemeClr val="accent5">
                <a:lumMod val="50000"/>
              </a:schemeClr>
            </a:solidFill>
          </a:ln>
          <a:effectLst>
            <a:outerShdw blurRad="50800" dist="38100" dir="2700000" algn="tl" rotWithShape="0">
              <a:prstClr val="black">
                <a:alpha val="40000"/>
              </a:prstClr>
            </a:outerShdw>
          </a:effectLst>
        </p:spPr>
      </p:pic>
      <p:pic>
        <p:nvPicPr>
          <p:cNvPr id="14" name="図 13"/>
          <p:cNvPicPr>
            <a:picLocks/>
          </p:cNvPicPr>
          <p:nvPr/>
        </p:nvPicPr>
        <p:blipFill>
          <a:blip r:embed="rId6">
            <a:extLst>
              <a:ext uri="{28A0092B-C50C-407E-A947-70E740481C1C}">
                <a14:useLocalDpi xmlns:a14="http://schemas.microsoft.com/office/drawing/2010/main" val="0"/>
              </a:ext>
            </a:extLst>
          </a:blip>
          <a:stretch>
            <a:fillRect/>
          </a:stretch>
        </p:blipFill>
        <p:spPr>
          <a:xfrm>
            <a:off x="5051569" y="3819810"/>
            <a:ext cx="4258800" cy="2620800"/>
          </a:xfrm>
          <a:prstGeom prst="rect">
            <a:avLst/>
          </a:prstGeom>
          <a:ln w="19050">
            <a:solidFill>
              <a:schemeClr val="accent5">
                <a:lumMod val="50000"/>
              </a:schemeClr>
            </a:solidFill>
          </a:ln>
          <a:effectLst>
            <a:outerShdw blurRad="50800" dist="38100" dir="2700000" algn="tl" rotWithShape="0">
              <a:prstClr val="black">
                <a:alpha val="40000"/>
              </a:prstClr>
            </a:outerShdw>
          </a:effectLst>
        </p:spPr>
      </p:pic>
      <p:sp>
        <p:nvSpPr>
          <p:cNvPr id="52" name="下矢印 51"/>
          <p:cNvSpPr/>
          <p:nvPr/>
        </p:nvSpPr>
        <p:spPr>
          <a:xfrm>
            <a:off x="4070529" y="1676579"/>
            <a:ext cx="180000" cy="54724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3" name="下矢印 52"/>
          <p:cNvSpPr/>
          <p:nvPr/>
        </p:nvSpPr>
        <p:spPr>
          <a:xfrm>
            <a:off x="8756650" y="1995822"/>
            <a:ext cx="180000" cy="6480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4" name="下矢印 53"/>
          <p:cNvSpPr/>
          <p:nvPr/>
        </p:nvSpPr>
        <p:spPr>
          <a:xfrm>
            <a:off x="4034908" y="5435598"/>
            <a:ext cx="180000" cy="5040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5" name="下矢印 54"/>
          <p:cNvSpPr/>
          <p:nvPr/>
        </p:nvSpPr>
        <p:spPr>
          <a:xfrm>
            <a:off x="5481763" y="4940300"/>
            <a:ext cx="182437" cy="5760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6" name="テキスト ボックス 55"/>
          <p:cNvSpPr txBox="1"/>
          <p:nvPr/>
        </p:nvSpPr>
        <p:spPr>
          <a:xfrm>
            <a:off x="3118834" y="1702333"/>
            <a:ext cx="1060450" cy="369332"/>
          </a:xfrm>
          <a:prstGeom prst="rect">
            <a:avLst/>
          </a:prstGeom>
          <a:noFill/>
        </p:spPr>
        <p:txBody>
          <a:bodyPr wrap="square" rtlCol="0">
            <a:spAutoFit/>
          </a:bodyPr>
          <a:lstStyle/>
          <a:p>
            <a:r>
              <a:rPr kumimoji="1" lang="ja-JP" altLang="en-US" dirty="0" smtClean="0"/>
              <a:t>▲</a:t>
            </a:r>
            <a:r>
              <a:rPr kumimoji="1" lang="en-US" altLang="ja-JP" dirty="0" smtClean="0"/>
              <a:t>16.4</a:t>
            </a:r>
            <a:r>
              <a:rPr kumimoji="1" lang="ja-JP" altLang="en-US" dirty="0" smtClean="0"/>
              <a:t>％</a:t>
            </a:r>
            <a:endParaRPr kumimoji="1" lang="ja-JP" altLang="en-US" dirty="0"/>
          </a:p>
        </p:txBody>
      </p:sp>
      <p:sp>
        <p:nvSpPr>
          <p:cNvPr id="57" name="テキスト ボックス 56"/>
          <p:cNvSpPr txBox="1"/>
          <p:nvPr/>
        </p:nvSpPr>
        <p:spPr>
          <a:xfrm>
            <a:off x="7814887" y="2060588"/>
            <a:ext cx="1060450" cy="369332"/>
          </a:xfrm>
          <a:prstGeom prst="rect">
            <a:avLst/>
          </a:prstGeom>
          <a:noFill/>
        </p:spPr>
        <p:txBody>
          <a:bodyPr wrap="square" rtlCol="0">
            <a:spAutoFit/>
          </a:bodyPr>
          <a:lstStyle/>
          <a:p>
            <a:r>
              <a:rPr kumimoji="1" lang="ja-JP" altLang="en-US" dirty="0" smtClean="0"/>
              <a:t>▲</a:t>
            </a:r>
            <a:r>
              <a:rPr kumimoji="1" lang="en-US" altLang="ja-JP" dirty="0" smtClean="0"/>
              <a:t>20.7</a:t>
            </a:r>
            <a:r>
              <a:rPr kumimoji="1" lang="ja-JP" altLang="en-US" dirty="0" smtClean="0"/>
              <a:t>％</a:t>
            </a:r>
            <a:endParaRPr kumimoji="1" lang="ja-JP" altLang="en-US" dirty="0"/>
          </a:p>
        </p:txBody>
      </p:sp>
      <p:sp>
        <p:nvSpPr>
          <p:cNvPr id="58" name="テキスト ボックス 57"/>
          <p:cNvSpPr txBox="1"/>
          <p:nvPr/>
        </p:nvSpPr>
        <p:spPr>
          <a:xfrm>
            <a:off x="3104634" y="5422900"/>
            <a:ext cx="1060450" cy="369332"/>
          </a:xfrm>
          <a:prstGeom prst="rect">
            <a:avLst/>
          </a:prstGeom>
          <a:noFill/>
        </p:spPr>
        <p:txBody>
          <a:bodyPr wrap="square" rtlCol="0">
            <a:spAutoFit/>
          </a:bodyPr>
          <a:lstStyle/>
          <a:p>
            <a:r>
              <a:rPr kumimoji="1" lang="ja-JP" altLang="en-US" dirty="0" smtClean="0"/>
              <a:t>▲</a:t>
            </a:r>
            <a:r>
              <a:rPr kumimoji="1" lang="en-US" altLang="ja-JP" dirty="0" smtClean="0"/>
              <a:t>19.0</a:t>
            </a:r>
            <a:r>
              <a:rPr kumimoji="1" lang="ja-JP" altLang="en-US" dirty="0" smtClean="0"/>
              <a:t>％</a:t>
            </a:r>
            <a:endParaRPr kumimoji="1" lang="ja-JP" altLang="en-US" dirty="0"/>
          </a:p>
        </p:txBody>
      </p:sp>
      <p:sp>
        <p:nvSpPr>
          <p:cNvPr id="59" name="テキスト ボックス 58"/>
          <p:cNvSpPr txBox="1"/>
          <p:nvPr/>
        </p:nvSpPr>
        <p:spPr>
          <a:xfrm>
            <a:off x="5626089" y="5522462"/>
            <a:ext cx="1060450" cy="369332"/>
          </a:xfrm>
          <a:prstGeom prst="rect">
            <a:avLst/>
          </a:prstGeom>
          <a:noFill/>
        </p:spPr>
        <p:txBody>
          <a:bodyPr wrap="square" rtlCol="0">
            <a:spAutoFit/>
          </a:bodyPr>
          <a:lstStyle/>
          <a:p>
            <a:r>
              <a:rPr kumimoji="1" lang="ja-JP" altLang="en-US" dirty="0" smtClean="0"/>
              <a:t>▲</a:t>
            </a:r>
            <a:r>
              <a:rPr kumimoji="1" lang="en-US" altLang="ja-JP" dirty="0" smtClean="0"/>
              <a:t>17.5</a:t>
            </a:r>
            <a:r>
              <a:rPr kumimoji="1" lang="ja-JP" altLang="en-US" dirty="0" smtClean="0"/>
              <a:t>％</a:t>
            </a:r>
            <a:endParaRPr kumimoji="1" lang="ja-JP" altLang="en-US" dirty="0"/>
          </a:p>
        </p:txBody>
      </p:sp>
      <p:cxnSp>
        <p:nvCxnSpPr>
          <p:cNvPr id="61" name="直線コネクタ 60"/>
          <p:cNvCxnSpPr/>
          <p:nvPr/>
        </p:nvCxnSpPr>
        <p:spPr>
          <a:xfrm>
            <a:off x="1016000" y="1663700"/>
            <a:ext cx="314908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740400" y="1983123"/>
            <a:ext cx="314908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1030200" y="5424823"/>
            <a:ext cx="314908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5575558" y="5509941"/>
            <a:ext cx="33120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8056854" y="4540190"/>
            <a:ext cx="1060450" cy="400110"/>
          </a:xfrm>
          <a:prstGeom prst="rect">
            <a:avLst/>
          </a:prstGeom>
          <a:noFill/>
        </p:spPr>
        <p:txBody>
          <a:bodyPr wrap="square" rtlCol="0">
            <a:spAutoFit/>
          </a:bodyPr>
          <a:lstStyle/>
          <a:p>
            <a:r>
              <a:rPr kumimoji="1" lang="ja-JP" altLang="en-US" sz="1000" dirty="0" smtClean="0">
                <a:latin typeface="BIZ UDPゴシック" panose="020B0400000000000000" pitchFamily="50" charset="-128"/>
                <a:ea typeface="BIZ UDPゴシック" panose="020B0400000000000000" pitchFamily="50" charset="-128"/>
              </a:rPr>
              <a:t>不交付団体を含む地域平均</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70" name="テキスト ボックス 69"/>
          <p:cNvSpPr txBox="1"/>
          <p:nvPr/>
        </p:nvSpPr>
        <p:spPr>
          <a:xfrm>
            <a:off x="7977669" y="5707128"/>
            <a:ext cx="1296953" cy="400110"/>
          </a:xfrm>
          <a:prstGeom prst="rect">
            <a:avLst/>
          </a:prstGeom>
          <a:noFill/>
        </p:spPr>
        <p:txBody>
          <a:bodyPr wrap="square" rtlCol="0">
            <a:spAutoFit/>
          </a:bodyPr>
          <a:lstStyle/>
          <a:p>
            <a:r>
              <a:rPr kumimoji="1" lang="ja-JP" altLang="en-US" sz="1000" dirty="0" smtClean="0">
                <a:latin typeface="BIZ UDPゴシック" panose="020B0400000000000000" pitchFamily="50" charset="-128"/>
                <a:ea typeface="BIZ UDPゴシック" panose="020B0400000000000000" pitchFamily="50" charset="-128"/>
              </a:rPr>
              <a:t>不交付団体を</a:t>
            </a:r>
            <a:endParaRPr kumimoji="1"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含まない地域平均</a:t>
            </a:r>
            <a:endParaRPr kumimoji="1" lang="ja-JP" altLang="en-US" sz="1000" dirty="0">
              <a:latin typeface="BIZ UDPゴシック" panose="020B0400000000000000" pitchFamily="50" charset="-128"/>
              <a:ea typeface="BIZ UDPゴシック" panose="020B0400000000000000" pitchFamily="50" charset="-128"/>
            </a:endParaRPr>
          </a:p>
        </p:txBody>
      </p:sp>
      <p:cxnSp>
        <p:nvCxnSpPr>
          <p:cNvPr id="73" name="直線コネクタ 72"/>
          <p:cNvCxnSpPr/>
          <p:nvPr/>
        </p:nvCxnSpPr>
        <p:spPr>
          <a:xfrm>
            <a:off x="8724642" y="4940300"/>
            <a:ext cx="149483" cy="160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H="1">
            <a:off x="8862458" y="5512070"/>
            <a:ext cx="38830" cy="280162"/>
          </a:xfrm>
          <a:prstGeom prst="line">
            <a:avLst/>
          </a:prstGeom>
          <a:ln>
            <a:solidFill>
              <a:srgbClr val="A8C46F"/>
            </a:solidFill>
          </a:ln>
        </p:spPr>
        <p:style>
          <a:lnRef idx="1">
            <a:schemeClr val="accent1"/>
          </a:lnRef>
          <a:fillRef idx="0">
            <a:schemeClr val="accent1"/>
          </a:fillRef>
          <a:effectRef idx="0">
            <a:schemeClr val="accent1"/>
          </a:effectRef>
          <a:fontRef idx="minor">
            <a:schemeClr val="tx1"/>
          </a:fontRef>
        </p:style>
      </p:cxnSp>
      <p:pic>
        <p:nvPicPr>
          <p:cNvPr id="78" name="図 77"/>
          <p:cNvPicPr>
            <a:picLocks noChangeAspect="1"/>
          </p:cNvPicPr>
          <p:nvPr/>
        </p:nvPicPr>
        <p:blipFill>
          <a:blip r:embed="rId7"/>
          <a:stretch>
            <a:fillRect/>
          </a:stretch>
        </p:blipFill>
        <p:spPr>
          <a:xfrm>
            <a:off x="3390642" y="6525422"/>
            <a:ext cx="664522" cy="152413"/>
          </a:xfrm>
          <a:prstGeom prst="rect">
            <a:avLst/>
          </a:prstGeom>
        </p:spPr>
      </p:pic>
      <p:sp>
        <p:nvSpPr>
          <p:cNvPr id="79" name="テキスト ボックス 78"/>
          <p:cNvSpPr txBox="1"/>
          <p:nvPr/>
        </p:nvSpPr>
        <p:spPr>
          <a:xfrm>
            <a:off x="4013200" y="6465552"/>
            <a:ext cx="2260599" cy="261610"/>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各地域市町村平均（政令市除く）</a:t>
            </a:r>
            <a:endParaRPr kumimoji="1" lang="ja-JP" altLang="en-US"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26296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9D76BEB9-BE54-4EBD-8D9F-F13233D626FB}"/>
              </a:ext>
            </a:extLst>
          </p:cNvPr>
          <p:cNvSpPr txBox="1"/>
          <p:nvPr/>
        </p:nvSpPr>
        <p:spPr>
          <a:xfrm>
            <a:off x="428533" y="1264436"/>
            <a:ext cx="492443"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（億円）</a:t>
            </a:r>
          </a:p>
        </p:txBody>
      </p:sp>
      <p:graphicFrame>
        <p:nvGraphicFramePr>
          <p:cNvPr id="21" name="グラフ 20"/>
          <p:cNvGraphicFramePr/>
          <p:nvPr/>
        </p:nvGraphicFramePr>
        <p:xfrm>
          <a:off x="428534" y="3831845"/>
          <a:ext cx="4257765" cy="26196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p:nvPr/>
        </p:nvGraphicFramePr>
        <p:xfrm>
          <a:off x="5265163" y="3831845"/>
          <a:ext cx="4257765" cy="2619615"/>
        </p:xfrm>
        <a:graphic>
          <a:graphicData uri="http://schemas.openxmlformats.org/drawingml/2006/chart">
            <c:chart xmlns:c="http://schemas.openxmlformats.org/drawingml/2006/chart" xmlns:r="http://schemas.openxmlformats.org/officeDocument/2006/relationships" r:id="rId4"/>
          </a:graphicData>
        </a:graphic>
      </p:graphicFrame>
      <p:sp>
        <p:nvSpPr>
          <p:cNvPr id="15" name="正方形/長方形 14"/>
          <p:cNvSpPr/>
          <p:nvPr/>
        </p:nvSpPr>
        <p:spPr>
          <a:xfrm rot="10800000" flipV="1">
            <a:off x="2787195" y="6521098"/>
            <a:ext cx="1699079" cy="28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個人住民税収入額合計</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p:txBody>
      </p:sp>
      <p:cxnSp>
        <p:nvCxnSpPr>
          <p:cNvPr id="16" name="直線コネクタ 15"/>
          <p:cNvCxnSpPr/>
          <p:nvPr/>
        </p:nvCxnSpPr>
        <p:spPr>
          <a:xfrm>
            <a:off x="4888863" y="6657096"/>
            <a:ext cx="720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rot="10800000" flipV="1">
            <a:off x="5537698" y="6506584"/>
            <a:ext cx="2329951"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bg2">
                    <a:lumMod val="10000"/>
                  </a:schemeClr>
                </a:solidFill>
                <a:latin typeface="BIZ UDPゴシック" panose="020B0400000000000000" pitchFamily="50" charset="-128"/>
                <a:ea typeface="BIZ UDPゴシック" panose="020B0400000000000000" pitchFamily="50" charset="-128"/>
              </a:rPr>
              <a:t>歳入総額に占める個人住民税の割合</a:t>
            </a:r>
            <a:endParaRPr kumimoji="1" lang="en-US" altLang="ja-JP" sz="1000" dirty="0">
              <a:solidFill>
                <a:schemeClr val="bg2">
                  <a:lumMod val="10000"/>
                </a:schemeClr>
              </a:solidFill>
              <a:latin typeface="BIZ UDPゴシック" panose="020B0400000000000000" pitchFamily="50" charset="-128"/>
              <a:ea typeface="BIZ UDPゴシック" panose="020B0400000000000000" pitchFamily="50" charset="-128"/>
            </a:endParaRPr>
          </a:p>
        </p:txBody>
      </p:sp>
      <p:graphicFrame>
        <p:nvGraphicFramePr>
          <p:cNvPr id="17" name="グラフ 16"/>
          <p:cNvGraphicFramePr/>
          <p:nvPr>
            <p:extLst>
              <p:ext uri="{D42A27DB-BD31-4B8C-83A1-F6EECF244321}">
                <p14:modId xmlns:p14="http://schemas.microsoft.com/office/powerpoint/2010/main" val="2861856095"/>
              </p:ext>
            </p:extLst>
          </p:nvPr>
        </p:nvGraphicFramePr>
        <p:xfrm>
          <a:off x="428533" y="1087440"/>
          <a:ext cx="4257765" cy="26196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グラフ 17"/>
          <p:cNvGraphicFramePr/>
          <p:nvPr/>
        </p:nvGraphicFramePr>
        <p:xfrm>
          <a:off x="5265163" y="1079505"/>
          <a:ext cx="4257765" cy="2619615"/>
        </p:xfrm>
        <a:graphic>
          <a:graphicData uri="http://schemas.openxmlformats.org/drawingml/2006/chart">
            <c:chart xmlns:c="http://schemas.openxmlformats.org/drawingml/2006/chart" xmlns:r="http://schemas.openxmlformats.org/officeDocument/2006/relationships" r:id="rId6"/>
          </a:graphicData>
        </a:graphic>
      </p:graphicFrame>
      <p:cxnSp>
        <p:nvCxnSpPr>
          <p:cNvPr id="19" name="直線矢印コネクタ 18"/>
          <p:cNvCxnSpPr/>
          <p:nvPr/>
        </p:nvCxnSpPr>
        <p:spPr>
          <a:xfrm>
            <a:off x="1161143" y="1683580"/>
            <a:ext cx="2902857" cy="11611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2081594" y="1415065"/>
            <a:ext cx="1574732" cy="653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600" dirty="0">
                <a:solidFill>
                  <a:srgbClr val="FF0000"/>
                </a:solidFill>
              </a:rPr>
              <a:t>▲</a:t>
            </a:r>
            <a:r>
              <a:rPr lang="en-US" altLang="ja-JP" sz="1600" dirty="0">
                <a:solidFill>
                  <a:srgbClr val="FF0000"/>
                </a:solidFill>
              </a:rPr>
              <a:t>5.5</a:t>
            </a:r>
            <a:r>
              <a:rPr lang="ja-JP" altLang="en-US" sz="1600" dirty="0">
                <a:solidFill>
                  <a:srgbClr val="FF0000"/>
                </a:solidFill>
              </a:rPr>
              <a:t>％</a:t>
            </a:r>
            <a:endParaRPr lang="ja-JP" sz="1600" dirty="0">
              <a:solidFill>
                <a:srgbClr val="FF0000"/>
              </a:solidFill>
            </a:endParaRPr>
          </a:p>
        </p:txBody>
      </p:sp>
      <p:cxnSp>
        <p:nvCxnSpPr>
          <p:cNvPr id="25" name="直線矢印コネクタ 24"/>
          <p:cNvCxnSpPr/>
          <p:nvPr/>
        </p:nvCxnSpPr>
        <p:spPr>
          <a:xfrm>
            <a:off x="6074229" y="1887545"/>
            <a:ext cx="2794000" cy="18792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7051255" y="1474653"/>
            <a:ext cx="1574732" cy="653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600" dirty="0">
                <a:solidFill>
                  <a:srgbClr val="FF0000"/>
                </a:solidFill>
              </a:rPr>
              <a:t>▲</a:t>
            </a:r>
            <a:r>
              <a:rPr lang="en-US" altLang="ja-JP" sz="1600" dirty="0">
                <a:solidFill>
                  <a:srgbClr val="FF0000"/>
                </a:solidFill>
              </a:rPr>
              <a:t>8.5</a:t>
            </a:r>
            <a:r>
              <a:rPr lang="ja-JP" altLang="en-US" sz="1600" dirty="0">
                <a:solidFill>
                  <a:srgbClr val="FF0000"/>
                </a:solidFill>
              </a:rPr>
              <a:t>％</a:t>
            </a:r>
            <a:endParaRPr lang="ja-JP" sz="1600" dirty="0">
              <a:solidFill>
                <a:srgbClr val="FF0000"/>
              </a:solidFill>
            </a:endParaRPr>
          </a:p>
        </p:txBody>
      </p:sp>
      <p:cxnSp>
        <p:nvCxnSpPr>
          <p:cNvPr id="27" name="直線コネクタ 26"/>
          <p:cNvCxnSpPr/>
          <p:nvPr/>
        </p:nvCxnSpPr>
        <p:spPr>
          <a:xfrm flipH="1">
            <a:off x="7286171" y="1765003"/>
            <a:ext cx="161956" cy="20198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1177820" y="5658900"/>
            <a:ext cx="2902857" cy="11611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2658729" y="4786576"/>
            <a:ext cx="1574732" cy="653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600" dirty="0">
                <a:solidFill>
                  <a:srgbClr val="FF0000"/>
                </a:solidFill>
              </a:rPr>
              <a:t>▲</a:t>
            </a:r>
            <a:r>
              <a:rPr lang="en-US" altLang="ja-JP" sz="1600" dirty="0">
                <a:solidFill>
                  <a:srgbClr val="FF0000"/>
                </a:solidFill>
              </a:rPr>
              <a:t>14.9</a:t>
            </a:r>
            <a:r>
              <a:rPr lang="ja-JP" altLang="en-US" sz="1600" dirty="0">
                <a:solidFill>
                  <a:srgbClr val="FF0000"/>
                </a:solidFill>
              </a:rPr>
              <a:t>％</a:t>
            </a:r>
            <a:endParaRPr lang="ja-JP" sz="1600" dirty="0">
              <a:solidFill>
                <a:srgbClr val="FF0000"/>
              </a:solidFill>
            </a:endParaRPr>
          </a:p>
        </p:txBody>
      </p:sp>
      <p:cxnSp>
        <p:nvCxnSpPr>
          <p:cNvPr id="30" name="直線コネクタ 29"/>
          <p:cNvCxnSpPr/>
          <p:nvPr/>
        </p:nvCxnSpPr>
        <p:spPr>
          <a:xfrm flipH="1">
            <a:off x="2868960" y="5141652"/>
            <a:ext cx="232138" cy="54321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6074229" y="5529865"/>
            <a:ext cx="2808514" cy="12333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605486" y="5040587"/>
            <a:ext cx="101600" cy="53643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7242839" y="4726091"/>
            <a:ext cx="1574732" cy="653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600" dirty="0">
                <a:solidFill>
                  <a:srgbClr val="FF0000"/>
                </a:solidFill>
              </a:rPr>
              <a:t>+8.3</a:t>
            </a:r>
            <a:r>
              <a:rPr lang="ja-JP" altLang="en-US" sz="1600" dirty="0">
                <a:solidFill>
                  <a:srgbClr val="FF0000"/>
                </a:solidFill>
              </a:rPr>
              <a:t>％</a:t>
            </a:r>
            <a:endParaRPr lang="ja-JP" sz="1600" dirty="0">
              <a:solidFill>
                <a:srgbClr val="FF0000"/>
              </a:solidFill>
            </a:endParaRPr>
          </a:p>
        </p:txBody>
      </p:sp>
      <p:sp>
        <p:nvSpPr>
          <p:cNvPr id="24" name="テキスト ボックス 23">
            <a:extLst>
              <a:ext uri="{FF2B5EF4-FFF2-40B4-BE49-F238E27FC236}">
                <a16:creationId xmlns:a16="http://schemas.microsoft.com/office/drawing/2014/main" id="{5E3AC74B-72CC-4644-8569-BFB0E32542E3}"/>
              </a:ext>
            </a:extLst>
          </p:cNvPr>
          <p:cNvSpPr txBox="1"/>
          <p:nvPr/>
        </p:nvSpPr>
        <p:spPr>
          <a:xfrm>
            <a:off x="0" y="497332"/>
            <a:ext cx="9906000" cy="49995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400"/>
              </a:lnSpc>
            </a:pPr>
            <a:r>
              <a:rPr kumimoji="1" lang="ja-JP" altLang="en-US" sz="1200" dirty="0">
                <a:latin typeface="BIZ UDPゴシック" panose="020B0400000000000000" pitchFamily="50" charset="-128"/>
                <a:ea typeface="BIZ UDPゴシック" panose="020B0400000000000000" pitchFamily="50" charset="-128"/>
              </a:rPr>
              <a:t>・１９９０年→</a:t>
            </a:r>
            <a:r>
              <a:rPr kumimoji="1" lang="en-US" altLang="ja-JP" sz="1200" dirty="0">
                <a:latin typeface="BIZ UDPゴシック" panose="020B0400000000000000" pitchFamily="50" charset="-128"/>
                <a:ea typeface="BIZ UDPゴシック" panose="020B0400000000000000" pitchFamily="50" charset="-128"/>
              </a:rPr>
              <a:t>2020</a:t>
            </a:r>
            <a:r>
              <a:rPr kumimoji="1" lang="ja-JP" altLang="en-US" sz="1200" dirty="0">
                <a:latin typeface="BIZ UDPゴシック" panose="020B0400000000000000" pitchFamily="50" charset="-128"/>
                <a:ea typeface="BIZ UDPゴシック" panose="020B0400000000000000" pitchFamily="50" charset="-128"/>
              </a:rPr>
              <a:t>年の変化は、三島・豊能▲</a:t>
            </a:r>
            <a:r>
              <a:rPr kumimoji="1" lang="en-US" altLang="ja-JP" sz="1200" dirty="0">
                <a:latin typeface="BIZ UDPゴシック" panose="020B0400000000000000" pitchFamily="50" charset="-128"/>
                <a:ea typeface="BIZ UDPゴシック" panose="020B0400000000000000" pitchFamily="50" charset="-128"/>
              </a:rPr>
              <a:t>5.5</a:t>
            </a:r>
            <a:r>
              <a:rPr kumimoji="1" lang="ja-JP" altLang="en-US" sz="1200" dirty="0">
                <a:latin typeface="BIZ UDPゴシック" panose="020B0400000000000000" pitchFamily="50" charset="-128"/>
                <a:ea typeface="BIZ UDPゴシック" panose="020B0400000000000000" pitchFamily="50" charset="-128"/>
              </a:rPr>
              <a:t>％、北河内・中河内▲</a:t>
            </a:r>
            <a:r>
              <a:rPr kumimoji="1" lang="en-US" altLang="ja-JP" sz="1200" dirty="0">
                <a:latin typeface="BIZ UDPゴシック" panose="020B0400000000000000" pitchFamily="50" charset="-128"/>
                <a:ea typeface="BIZ UDPゴシック" panose="020B0400000000000000" pitchFamily="50" charset="-128"/>
              </a:rPr>
              <a:t>8.5</a:t>
            </a:r>
            <a:r>
              <a:rPr kumimoji="1" lang="ja-JP" altLang="en-US" sz="1200" dirty="0">
                <a:latin typeface="BIZ UDPゴシック" panose="020B0400000000000000" pitchFamily="50" charset="-128"/>
                <a:ea typeface="BIZ UDPゴシック" panose="020B0400000000000000" pitchFamily="50" charset="-128"/>
              </a:rPr>
              <a:t>％、南河内▲</a:t>
            </a:r>
            <a:r>
              <a:rPr kumimoji="1" lang="en-US" altLang="ja-JP" sz="1200" dirty="0">
                <a:latin typeface="BIZ UDPゴシック" panose="020B0400000000000000" pitchFamily="50" charset="-128"/>
                <a:ea typeface="BIZ UDPゴシック" panose="020B0400000000000000" pitchFamily="50" charset="-128"/>
              </a:rPr>
              <a:t>14.9</a:t>
            </a:r>
            <a:r>
              <a:rPr kumimoji="1" lang="ja-JP" altLang="en-US" sz="1200" dirty="0">
                <a:latin typeface="BIZ UDPゴシック" panose="020B0400000000000000" pitchFamily="50" charset="-128"/>
                <a:ea typeface="BIZ UDPゴシック" panose="020B0400000000000000" pitchFamily="50" charset="-128"/>
              </a:rPr>
              <a:t>％、泉北・泉南</a:t>
            </a:r>
            <a:r>
              <a:rPr kumimoji="1" lang="en-US" altLang="ja-JP" sz="1200" dirty="0">
                <a:latin typeface="BIZ UDPゴシック" panose="020B0400000000000000" pitchFamily="50" charset="-128"/>
                <a:ea typeface="BIZ UDPゴシック" panose="020B0400000000000000" pitchFamily="50" charset="-128"/>
              </a:rPr>
              <a:t>+8.3</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dirty="0">
                <a:latin typeface="BIZ UDPゴシック" panose="020B0400000000000000" pitchFamily="50" charset="-128"/>
                <a:ea typeface="BIZ UDPゴシック" panose="020B0400000000000000" pitchFamily="50" charset="-128"/>
              </a:rPr>
              <a:t>・生産年齢人口の減少に伴い、各地域とも</a:t>
            </a:r>
            <a:r>
              <a:rPr kumimoji="1" lang="en-US" altLang="ja-JP" sz="1200" dirty="0">
                <a:latin typeface="BIZ UDPゴシック" panose="020B0400000000000000" pitchFamily="50" charset="-128"/>
                <a:ea typeface="BIZ UDPゴシック" panose="020B0400000000000000" pitchFamily="50" charset="-128"/>
              </a:rPr>
              <a:t>2005</a:t>
            </a:r>
            <a:r>
              <a:rPr kumimoji="1" lang="ja-JP" altLang="en-US" sz="1200" dirty="0">
                <a:latin typeface="BIZ UDPゴシック" panose="020B0400000000000000" pitchFamily="50" charset="-128"/>
                <a:ea typeface="BIZ UDPゴシック" panose="020B0400000000000000" pitchFamily="50" charset="-128"/>
              </a:rPr>
              <a:t>年まで減少傾向にあるが、</a:t>
            </a:r>
            <a:r>
              <a:rPr kumimoji="1" lang="en-US" altLang="ja-JP" sz="1200" dirty="0">
                <a:latin typeface="BIZ UDPゴシック" panose="020B0400000000000000" pitchFamily="50" charset="-128"/>
                <a:ea typeface="BIZ UDPゴシック" panose="020B0400000000000000" pitchFamily="50" charset="-128"/>
              </a:rPr>
              <a:t>2007</a:t>
            </a:r>
            <a:r>
              <a:rPr kumimoji="1" lang="ja-JP" altLang="en-US" sz="1200" dirty="0">
                <a:latin typeface="BIZ UDPゴシック" panose="020B0400000000000000" pitchFamily="50" charset="-128"/>
                <a:ea typeface="BIZ UDPゴシック" panose="020B0400000000000000" pitchFamily="50" charset="-128"/>
              </a:rPr>
              <a:t>年の三位一体の改革による所得税からの税源移譲により、回復。</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99952" y="-49397"/>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財政状況　－</a:t>
            </a:r>
            <a:r>
              <a:rPr kumimoji="1" lang="ja-JP" altLang="en-US" sz="2400" b="1" u="sng">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個人住民税の推移</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36"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8</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645770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24797</TotalTime>
  <Words>9166</Words>
  <Application>Microsoft Office PowerPoint</Application>
  <PresentationFormat>A4 210 x 297 mm</PresentationFormat>
  <Paragraphs>1066</Paragraphs>
  <Slides>35</Slides>
  <Notes>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35</vt:i4>
      </vt:variant>
    </vt:vector>
  </HeadingPairs>
  <TitlesOfParts>
    <vt:vector size="47" baseType="lpstr">
      <vt:lpstr>BIZ UDPゴシック</vt:lpstr>
      <vt:lpstr>BIZ UDゴシック</vt:lpstr>
      <vt:lpstr>Meiryo UI</vt:lpstr>
      <vt:lpstr>UD デジタル 教科書体 NK-B</vt:lpstr>
      <vt:lpstr>游ゴシック</vt:lpstr>
      <vt:lpstr>游ゴシック Light</vt:lpstr>
      <vt:lpstr>游明朝</vt:lpstr>
      <vt:lpstr>Arial</vt:lpstr>
      <vt:lpstr>Calibri</vt:lpstr>
      <vt:lpstr>Calibri Light</vt:lpstr>
      <vt:lpstr>Times New Roman</vt:lpstr>
      <vt:lpstr>Office テーマ</vt:lpstr>
      <vt:lpstr>町村の将来のあり方に関する勉強会 南河内地域「将来課題の対応方策の検討」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「今後の人口減少・高齢化を見据えてー」</dc:title>
  <dc:creator>大阪府市町村局</dc:creator>
  <cp:lastModifiedBy>大植　勇輝</cp:lastModifiedBy>
  <cp:revision>1068</cp:revision>
  <cp:lastPrinted>2023-04-14T07:38:14Z</cp:lastPrinted>
  <dcterms:created xsi:type="dcterms:W3CDTF">2020-12-07T04:45:01Z</dcterms:created>
  <dcterms:modified xsi:type="dcterms:W3CDTF">2023-05-12T05:36:24Z</dcterms:modified>
</cp:coreProperties>
</file>