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&#65279;<?xml version="1.0" encoding="utf-8" standalone="yes"?>
<Relationships xmlns="http://schemas.openxmlformats.org/package/2006/relationships">
  <Relationship Id="rId1" Type="http://schemas.openxmlformats.org/officeDocument/2006/relationships/officeDocument" Target="ppt/presentation.xml" />
  <Relationship Id="rId4" Type="http://schemas.openxmlformats.org/officeDocument/2006/relationships/custom-properties" Target="docProps/custom.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0"/>
  </p:notesMasterIdLst>
  <p:sldIdLst>
    <p:sldId id="499" r:id="rId5"/>
    <p:sldId id="753" r:id="rId6"/>
    <p:sldId id="766" r:id="rId7"/>
    <p:sldId id="764" r:id="rId8"/>
    <p:sldId id="767" r:id="rId9"/>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南　威史" initials="南　威史" lastIdx="0" clrIdx="0">
    <p:extLst/>
  </p:cmAuthor>
  <p:cmAuthor id="2" name="岩間　真樹" initials="岩間　真樹" lastIdx="1" clrIdx="1">
    <p:extLst>
      <p:ext uri="{19B8F6BF-5375-455C-9EA6-DF929625EA0E}">
        <p15:presenceInfo xmlns:p15="http://schemas.microsoft.com/office/powerpoint/2012/main" userId="岩間　真樹"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CC00"/>
    <a:srgbClr val="FFFF99"/>
    <a:srgbClr val="0066CC"/>
    <a:srgbClr val="99FF99"/>
    <a:srgbClr val="CC0000"/>
    <a:srgbClr val="FAC090"/>
    <a:srgbClr val="00B050"/>
    <a:srgbClr val="CC0066"/>
    <a:srgbClr val="FCF8A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94" autoAdjust="0"/>
    <p:restoredTop sz="91921" autoAdjust="0"/>
  </p:normalViewPr>
  <p:slideViewPr>
    <p:cSldViewPr>
      <p:cViewPr varScale="1">
        <p:scale>
          <a:sx n="68" d="100"/>
          <a:sy n="68" d="100"/>
        </p:scale>
        <p:origin x="163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&#65279;<?xml version="1.0" encoding="utf-8" standalone="yes"?>
<Relationships xmlns="http://schemas.openxmlformats.org/package/2006/relationships">
  <Relationship Id="rId8" Type="http://schemas.openxmlformats.org/officeDocument/2006/relationships/slide" Target="slides/slide4.xml" />
  <Relationship Id="rId13" Type="http://schemas.openxmlformats.org/officeDocument/2006/relationships/viewProps" Target="viewProps.xml" />
  <Relationship Id="rId3" Type="http://schemas.openxmlformats.org/officeDocument/2006/relationships/customXml" Target="../customXml/item3.xml" />
  <Relationship Id="rId7" Type="http://schemas.openxmlformats.org/officeDocument/2006/relationships/slide" Target="slides/slide3.xml" />
  <Relationship Id="rId12" Type="http://schemas.openxmlformats.org/officeDocument/2006/relationships/presProps" Target="presProps.xml" />
  <Relationship Id="rId2" Type="http://schemas.openxmlformats.org/officeDocument/2006/relationships/customXml" Target="../customXml/item2.xml" />
  <Relationship Id="rId1" Type="http://schemas.openxmlformats.org/officeDocument/2006/relationships/customXml" Target="../customXml/item1.xml" />
  <Relationship Id="rId6" Type="http://schemas.openxmlformats.org/officeDocument/2006/relationships/slide" Target="slides/slide2.xml" />
  <Relationship Id="rId11" Type="http://schemas.openxmlformats.org/officeDocument/2006/relationships/commentAuthors" Target="commentAuthors.xml" />
  <Relationship Id="rId5" Type="http://schemas.openxmlformats.org/officeDocument/2006/relationships/slide" Target="slides/slide1.xml" />
  <Relationship Id="rId15" Type="http://schemas.openxmlformats.org/officeDocument/2006/relationships/tableStyles" Target="tableStyles.xml" />
  <Relationship Id="rId10" Type="http://schemas.openxmlformats.org/officeDocument/2006/relationships/notesMaster" Target="notesMasters/notesMaster1.xml" />
  <Relationship Id="rId4" Type="http://schemas.openxmlformats.org/officeDocument/2006/relationships/slideMaster" Target="slideMasters/slideMaster1.xml" />
  <Relationship Id="rId9" Type="http://schemas.openxmlformats.org/officeDocument/2006/relationships/slide" Target="slides/slide5.xml" />
  <Relationship Id="rId14" Type="http://schemas.openxmlformats.org/officeDocument/2006/relationships/theme" Target="theme/theme1.xml" />
</Relationships>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9" y="3"/>
            <a:ext cx="2949787" cy="496967"/>
          </a:xfrm>
          <a:prstGeom prst="rect">
            <a:avLst/>
          </a:prstGeom>
        </p:spPr>
        <p:txBody>
          <a:bodyPr vert="horz" lIns="91367" tIns="45681" rIns="91367" bIns="45681"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5847" y="3"/>
            <a:ext cx="2949787" cy="496967"/>
          </a:xfrm>
          <a:prstGeom prst="rect">
            <a:avLst/>
          </a:prstGeom>
        </p:spPr>
        <p:txBody>
          <a:bodyPr vert="horz" lIns="91367" tIns="45681" rIns="91367" bIns="45681" rtlCol="0"/>
          <a:lstStyle>
            <a:lvl1pPr algn="r">
              <a:defRPr sz="1200"/>
            </a:lvl1pPr>
          </a:lstStyle>
          <a:p>
            <a:fld id="{3D16FDEC-560D-45FF-95E3-45F1DE396D79}" type="datetimeFigureOut">
              <a:rPr kumimoji="1" lang="ja-JP" altLang="en-US" smtClean="0"/>
              <a:t>2021/4/7</a:t>
            </a:fld>
            <a:endParaRPr kumimoji="1" lang="ja-JP" altLang="en-US" dirty="0"/>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367" tIns="45681" rIns="91367" bIns="45681" rtlCol="0" anchor="ctr"/>
          <a:lstStyle/>
          <a:p>
            <a:endParaRPr lang="ja-JP" altLang="en-US" dirty="0"/>
          </a:p>
        </p:txBody>
      </p:sp>
      <p:sp>
        <p:nvSpPr>
          <p:cNvPr id="5" name="ノート プレースホルダー 4"/>
          <p:cNvSpPr>
            <a:spLocks noGrp="1"/>
          </p:cNvSpPr>
          <p:nvPr>
            <p:ph type="body" sz="quarter" idx="3"/>
          </p:nvPr>
        </p:nvSpPr>
        <p:spPr>
          <a:xfrm>
            <a:off x="680721" y="4721194"/>
            <a:ext cx="5445760" cy="4472702"/>
          </a:xfrm>
          <a:prstGeom prst="rect">
            <a:avLst/>
          </a:prstGeom>
        </p:spPr>
        <p:txBody>
          <a:bodyPr vert="horz" lIns="91367" tIns="45681" rIns="91367" bIns="45681"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9" y="9440648"/>
            <a:ext cx="2949787" cy="496967"/>
          </a:xfrm>
          <a:prstGeom prst="rect">
            <a:avLst/>
          </a:prstGeom>
        </p:spPr>
        <p:txBody>
          <a:bodyPr vert="horz" lIns="91367" tIns="45681" rIns="91367" bIns="45681"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5847" y="9440648"/>
            <a:ext cx="2949787" cy="496967"/>
          </a:xfrm>
          <a:prstGeom prst="rect">
            <a:avLst/>
          </a:prstGeom>
        </p:spPr>
        <p:txBody>
          <a:bodyPr vert="horz" lIns="91367" tIns="45681" rIns="91367" bIns="45681" rtlCol="0" anchor="b"/>
          <a:lstStyle>
            <a:lvl1pPr algn="r">
              <a:defRPr sz="1200"/>
            </a:lvl1pPr>
          </a:lstStyle>
          <a:p>
            <a:fld id="{7DFC286C-5495-4B3F-9CAF-8B4C2DB5627F}" type="slidenum">
              <a:rPr kumimoji="1" lang="ja-JP" altLang="en-US" smtClean="0"/>
              <a:t>‹#›</a:t>
            </a:fld>
            <a:endParaRPr kumimoji="1" lang="ja-JP" altLang="en-US" dirty="0"/>
          </a:p>
        </p:txBody>
      </p:sp>
    </p:spTree>
    <p:extLst>
      <p:ext uri="{BB962C8B-B14F-4D97-AF65-F5344CB8AC3E}">
        <p14:creationId xmlns:p14="http://schemas.microsoft.com/office/powerpoint/2010/main" val="423514427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&#65279;<?xml version="1.0" encoding="utf-8" standalone="yes"?>
<Relationships xmlns="http://schemas.openxmlformats.org/package/2006/relationships">
  <Relationship Id="rId2" Type="http://schemas.openxmlformats.org/officeDocument/2006/relationships/slide" Target="../slides/slide2.xml" />
  <Relationship Id="rId1" Type="http://schemas.openxmlformats.org/officeDocument/2006/relationships/notesMaster" Target="../notesMasters/notesMaster1.xml" />
</Relationships>
</file>

<file path=ppt/notesSlides/_rels/notesSlide2.xml.rels>&#65279;<?xml version="1.0" encoding="utf-8" standalone="yes"?>
<Relationships xmlns="http://schemas.openxmlformats.org/package/2006/relationships">
  <Relationship Id="rId2" Type="http://schemas.openxmlformats.org/officeDocument/2006/relationships/slide" Target="../slides/slide3.xml" />
  <Relationship Id="rId1" Type="http://schemas.openxmlformats.org/officeDocument/2006/relationships/notesMaster" Target="../notesMasters/notesMaster1.xml" />
</Relationships>
</file>

<file path=ppt/notesSlides/_rels/notesSlide3.xml.rels>&#65279;<?xml version="1.0" encoding="utf-8" standalone="yes"?>
<Relationships xmlns="http://schemas.openxmlformats.org/package/2006/relationships">
  <Relationship Id="rId2" Type="http://schemas.openxmlformats.org/officeDocument/2006/relationships/slide" Target="../slides/slide4.xml" />
  <Relationship Id="rId1" Type="http://schemas.openxmlformats.org/officeDocument/2006/relationships/notesMaster" Target="../notesMasters/notesMaster1.xml" />
</Relationships>
</file>

<file path=ppt/notesSlides/_rels/notesSlide4.xml.rels>&#65279;<?xml version="1.0" encoding="utf-8" standalone="yes"?>
<Relationships xmlns="http://schemas.openxmlformats.org/package/2006/relationships">
  <Relationship Id="rId2" Type="http://schemas.openxmlformats.org/officeDocument/2006/relationships/slide" Target="../slides/slide5.xml" />
  <Relationship Id="rId1" Type="http://schemas.openxmlformats.org/officeDocument/2006/relationships/notesMaster" Target="../notesMasters/notesMaster1.xml" />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22286">
              <a:defRPr/>
            </a:pPr>
            <a:fld id="{A0C3B56F-56AB-411F-8724-511B22958D15}" type="slidenum">
              <a:rPr lang="ja-JP" altLang="en-US">
                <a:solidFill>
                  <a:prstClr val="black"/>
                </a:solidFill>
                <a:latin typeface="Calibri"/>
                <a:ea typeface="ＭＳ Ｐゴシック" panose="020B0600070205080204" pitchFamily="50" charset="-128"/>
              </a:rPr>
              <a:pPr defTabSz="922286">
                <a:defRPr/>
              </a:pPr>
              <a:t>2</a:t>
            </a:fld>
            <a:endParaRPr lang="ja-JP" altLang="en-US" dirty="0">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692899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22286">
              <a:defRPr/>
            </a:pPr>
            <a:fld id="{A0C3B56F-56AB-411F-8724-511B22958D15}" type="slidenum">
              <a:rPr lang="ja-JP" altLang="en-US">
                <a:solidFill>
                  <a:prstClr val="black"/>
                </a:solidFill>
                <a:latin typeface="Calibri"/>
                <a:ea typeface="ＭＳ Ｐゴシック" panose="020B0600070205080204" pitchFamily="50" charset="-128"/>
              </a:rPr>
              <a:pPr defTabSz="922286">
                <a:defRPr/>
              </a:pPr>
              <a:t>3</a:t>
            </a:fld>
            <a:endParaRPr lang="ja-JP" altLang="en-US" dirty="0">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29040149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22286">
              <a:defRPr/>
            </a:pPr>
            <a:fld id="{A0C3B56F-56AB-411F-8724-511B22958D15}" type="slidenum">
              <a:rPr lang="ja-JP" altLang="en-US">
                <a:solidFill>
                  <a:prstClr val="black"/>
                </a:solidFill>
                <a:latin typeface="Calibri"/>
                <a:ea typeface="ＭＳ Ｐゴシック" panose="020B0600070205080204" pitchFamily="50" charset="-128"/>
              </a:rPr>
              <a:pPr defTabSz="922286">
                <a:defRPr/>
              </a:pPr>
              <a:t>4</a:t>
            </a:fld>
            <a:endParaRPr lang="ja-JP" altLang="en-US" dirty="0">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16505432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22286">
              <a:defRPr/>
            </a:pPr>
            <a:fld id="{A0C3B56F-56AB-411F-8724-511B22958D15}" type="slidenum">
              <a:rPr lang="ja-JP" altLang="en-US">
                <a:solidFill>
                  <a:prstClr val="black"/>
                </a:solidFill>
                <a:latin typeface="Calibri"/>
                <a:ea typeface="ＭＳ Ｐゴシック" panose="020B0600070205080204" pitchFamily="50" charset="-128"/>
              </a:rPr>
              <a:pPr defTabSz="922286">
                <a:defRPr/>
              </a:pPr>
              <a:t>5</a:t>
            </a:fld>
            <a:endParaRPr lang="ja-JP" altLang="en-US" dirty="0">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2602312042"/>
      </p:ext>
    </p:extLst>
  </p:cSld>
  <p:clrMapOvr>
    <a:masterClrMapping/>
  </p:clrMapOvr>
</p:notes>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A5CEB61-D550-49C6-B080-48169EB2B425}" type="datetime1">
              <a:rPr kumimoji="1" lang="ja-JP" altLang="en-US" smtClean="0"/>
              <a:t>2021/4/7</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5140C1E9-C3A9-49FF-89BE-D69ADEA35F5B}" type="datetime1">
              <a:rPr kumimoji="1" lang="ja-JP" altLang="en-US" smtClean="0"/>
              <a:t>2021/4/7</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834FADCD-D22A-4C29-BE4D-8A6D79E6B0A0}" type="datetime1">
              <a:rPr kumimoji="1" lang="ja-JP" altLang="en-US" smtClean="0"/>
              <a:t>2021/4/7</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18DAAF27-DC6A-41D9-B75F-12D67A6EDC02}" type="datetime1">
              <a:rPr kumimoji="1" lang="ja-JP" altLang="en-US" smtClean="0"/>
              <a:t>2021/4/7</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7A11114B-564A-49C4-B6C3-E3643FDCAEA0}" type="datetime1">
              <a:rPr kumimoji="1" lang="ja-JP" altLang="en-US" smtClean="0"/>
              <a:t>2021/4/7</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477898C5-5400-4D50-9E93-3E65605B6A2D}" type="datetime1">
              <a:rPr kumimoji="1" lang="ja-JP" altLang="en-US" smtClean="0"/>
              <a:t>2021/4/7</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B59A288A-4375-4E53-9EB4-F10B32466F00}" type="datetime1">
              <a:rPr kumimoji="1" lang="ja-JP" altLang="en-US" smtClean="0"/>
              <a:t>2021/4/7</a:t>
            </a:fld>
            <a:endParaRPr kumimoji="1" lang="ja-JP" altLang="en-US" dirty="0"/>
          </a:p>
        </p:txBody>
      </p:sp>
      <p:sp>
        <p:nvSpPr>
          <p:cNvPr id="8" name="フッター プレースホルダ 7"/>
          <p:cNvSpPr>
            <a:spLocks noGrp="1"/>
          </p:cNvSpPr>
          <p:nvPr>
            <p:ph type="ftr" sz="quarter" idx="11"/>
          </p:nvPr>
        </p:nvSpPr>
        <p:spPr/>
        <p:txBody>
          <a:bodyPr/>
          <a:lstStyle/>
          <a:p>
            <a:endParaRPr kumimoji="1" lang="ja-JP" altLang="en-US" dirty="0"/>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D68DE6ED-CCC1-4377-BCFB-63FE6A18BC68}" type="datetime1">
              <a:rPr kumimoji="1" lang="ja-JP" altLang="en-US" smtClean="0"/>
              <a:t>2021/4/7</a:t>
            </a:fld>
            <a:endParaRPr kumimoji="1" lang="ja-JP" altLang="en-US" dirty="0"/>
          </a:p>
        </p:txBody>
      </p:sp>
      <p:sp>
        <p:nvSpPr>
          <p:cNvPr id="4" name="フッター プレースホルダ 3"/>
          <p:cNvSpPr>
            <a:spLocks noGrp="1"/>
          </p:cNvSpPr>
          <p:nvPr>
            <p:ph type="ftr" sz="quarter" idx="11"/>
          </p:nvPr>
        </p:nvSpPr>
        <p:spPr/>
        <p:txBody>
          <a:bodyPr/>
          <a:lstStyle/>
          <a:p>
            <a:endParaRPr kumimoji="1" lang="ja-JP" altLang="en-US" dirty="0"/>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67A1FE72-98B6-42D6-8BCD-D4F7C0308C0F}" type="datetime1">
              <a:rPr kumimoji="1" lang="ja-JP" altLang="en-US" smtClean="0"/>
              <a:t>2021/4/7</a:t>
            </a:fld>
            <a:endParaRPr kumimoji="1" lang="ja-JP" altLang="en-US" dirty="0"/>
          </a:p>
        </p:txBody>
      </p:sp>
      <p:sp>
        <p:nvSpPr>
          <p:cNvPr id="3" name="フッター プレースホルダ 2"/>
          <p:cNvSpPr>
            <a:spLocks noGrp="1"/>
          </p:cNvSpPr>
          <p:nvPr>
            <p:ph type="ftr" sz="quarter" idx="11"/>
          </p:nvPr>
        </p:nvSpPr>
        <p:spPr/>
        <p:txBody>
          <a:bodyPr/>
          <a:lstStyle/>
          <a:p>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631BA953-9211-4D14-9964-C9843E55E6E8}" type="datetime1">
              <a:rPr kumimoji="1" lang="ja-JP" altLang="en-US" smtClean="0"/>
              <a:t>2021/4/7</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59A0B567-58AB-4E59-813A-F1599F8C5AD7}" type="datetime1">
              <a:rPr kumimoji="1" lang="ja-JP" altLang="en-US" smtClean="0"/>
              <a:t>2021/4/7</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timing>
    <p:tnLst>
      <p:par>
        <p:cTn id="1" dur="indefinite" restart="never" nodeType="tmRoot"/>
      </p:par>
    </p:tnLst>
  </p:timing>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526C0B-08FA-45FD-BCFA-B0A9D35959AD}" type="datetime1">
              <a:rPr kumimoji="1" lang="ja-JP" altLang="en-US" smtClean="0"/>
              <a:t>2021/4/7</a:t>
            </a:fld>
            <a:endParaRPr kumimoji="1" lang="ja-JP" altLang="en-US" dirty="0"/>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1" Type="http://schemas.openxmlformats.org/officeDocument/2006/relationships/slideLayout" Target="../slideLayouts/slideLayout1.xml" />
</Relationships>
</file>

<file path=ppt/slides/_rels/slide2.xml.rels>&#65279;<?xml version="1.0" encoding="utf-8" standalone="yes"?>
<Relationships xmlns="http://schemas.openxmlformats.org/package/2006/relationships">
  <Relationship Id="rId2" Type="http://schemas.openxmlformats.org/officeDocument/2006/relationships/notesSlide" Target="../notesSlides/notesSlide1.xml" />
  <Relationship Id="rId1" Type="http://schemas.openxmlformats.org/officeDocument/2006/relationships/slideLayout" Target="../slideLayouts/slideLayout7.xml" />
</Relationships>
</file>

<file path=ppt/slides/_rels/slide3.xml.rels>&#65279;<?xml version="1.0" encoding="utf-8" standalone="yes"?>
<Relationships xmlns="http://schemas.openxmlformats.org/package/2006/relationships">
  <Relationship Id="rId2" Type="http://schemas.openxmlformats.org/officeDocument/2006/relationships/notesSlide" Target="../notesSlides/notesSlide2.xml" />
  <Relationship Id="rId1" Type="http://schemas.openxmlformats.org/officeDocument/2006/relationships/slideLayout" Target="../slideLayouts/slideLayout7.xml" />
</Relationships>
</file>

<file path=ppt/slides/_rels/slide4.xml.rels>&#65279;<?xml version="1.0" encoding="utf-8" standalone="yes"?>
<Relationships xmlns="http://schemas.openxmlformats.org/package/2006/relationships">
  <Relationship Id="rId2" Type="http://schemas.openxmlformats.org/officeDocument/2006/relationships/notesSlide" Target="../notesSlides/notesSlide3.xml" />
  <Relationship Id="rId1" Type="http://schemas.openxmlformats.org/officeDocument/2006/relationships/slideLayout" Target="../slideLayouts/slideLayout7.xml" />
</Relationships>
</file>

<file path=ppt/slides/_rels/slide5.xml.rels>&#65279;<?xml version="1.0" encoding="utf-8" standalone="yes"?>
<Relationships xmlns="http://schemas.openxmlformats.org/package/2006/relationships">
  <Relationship Id="rId2" Type="http://schemas.openxmlformats.org/officeDocument/2006/relationships/notesSlide" Target="../notesSlides/notesSlide4.xml" />
  <Relationship Id="rId1" Type="http://schemas.openxmlformats.org/officeDocument/2006/relationships/slideLayout" Target="../slideLayouts/slideLayout7.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2492896"/>
            <a:ext cx="9144000" cy="1093912"/>
          </a:xfrm>
        </p:spPr>
        <p:txBody>
          <a:bodyPr>
            <a:normAutofit/>
          </a:bodyPr>
          <a:lstStyle/>
          <a:p>
            <a:pPr>
              <a:spcBef>
                <a:spcPts val="600"/>
              </a:spcBef>
            </a:pP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事務委託に係る規約（案）骨子について</a:t>
            </a:r>
            <a:r>
              <a:rPr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（都市</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計画の決定に関する</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事務</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2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p:cNvSpPr/>
          <p:nvPr/>
        </p:nvSpPr>
        <p:spPr>
          <a:xfrm>
            <a:off x="0" y="0"/>
            <a:ext cx="9144000" cy="3600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cxnSp>
        <p:nvCxnSpPr>
          <p:cNvPr id="6" name="直線コネクタ 5"/>
          <p:cNvCxnSpPr/>
          <p:nvPr/>
        </p:nvCxnSpPr>
        <p:spPr>
          <a:xfrm>
            <a:off x="522000" y="3645024"/>
            <a:ext cx="81000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サブタイトル 4"/>
          <p:cNvSpPr>
            <a:spLocks noGrp="1"/>
          </p:cNvSpPr>
          <p:nvPr>
            <p:ph type="subTitle" idx="1"/>
          </p:nvPr>
        </p:nvSpPr>
        <p:spPr>
          <a:xfrm>
            <a:off x="1359069" y="4221088"/>
            <a:ext cx="6400800" cy="1752600"/>
          </a:xfrm>
        </p:spPr>
        <p:txBody>
          <a:bodyPr>
            <a:normAutofit/>
          </a:bodyPr>
          <a:lstStyle/>
          <a:p>
            <a:endParaRPr lang="en-US" altLang="ja-JP" sz="2400" dirty="0">
              <a:solidFill>
                <a:srgbClr val="002060"/>
              </a:solidFill>
            </a:endParaRPr>
          </a:p>
          <a:p>
            <a:endParaRPr kumimoji="1" lang="en-US" altLang="ja-JP" sz="2400" dirty="0" smtClean="0">
              <a:solidFill>
                <a:srgbClr val="002060"/>
              </a:solidFill>
            </a:endParaRPr>
          </a:p>
          <a:p>
            <a:r>
              <a:rPr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副首都</a:t>
            </a:r>
            <a:r>
              <a:rPr lang="ja-JP" altLang="en-US"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推進局</a:t>
            </a:r>
            <a:endParaRPr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2400" dirty="0">
              <a:solidFill>
                <a:srgbClr val="002060"/>
              </a:solidFill>
            </a:endParaRPr>
          </a:p>
        </p:txBody>
      </p:sp>
      <p:sp>
        <p:nvSpPr>
          <p:cNvPr id="8" name="正方形/長方形 7"/>
          <p:cNvSpPr/>
          <p:nvPr/>
        </p:nvSpPr>
        <p:spPr>
          <a:xfrm>
            <a:off x="7256766" y="949388"/>
            <a:ext cx="1503325" cy="412884"/>
          </a:xfrm>
          <a:prstGeom prst="rect">
            <a:avLst/>
          </a:prstGeom>
          <a:noFill/>
          <a:ln w="9525">
            <a:solidFill>
              <a:schemeClr val="tx1"/>
            </a:solidFill>
          </a:ln>
        </p:spPr>
        <p:style>
          <a:lnRef idx="2">
            <a:schemeClr val="dk1"/>
          </a:lnRef>
          <a:fillRef idx="1">
            <a:schemeClr val="lt1"/>
          </a:fillRef>
          <a:effectRef idx="0">
            <a:schemeClr val="dk1"/>
          </a:effectRef>
          <a:fontRef idx="minor">
            <a:schemeClr val="dk1"/>
          </a:fontRef>
        </p:style>
        <p:txBody>
          <a:bodyPr wrap="none" rtlCol="0" anchor="ctr"/>
          <a:lstStyle/>
          <a:p>
            <a:pPr algn="ct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資料</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５</a:t>
            </a:r>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6"/>
          <p:cNvSpPr txBox="1"/>
          <p:nvPr/>
        </p:nvSpPr>
        <p:spPr>
          <a:xfrm>
            <a:off x="5728227" y="373325"/>
            <a:ext cx="3415773" cy="523220"/>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2021</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4</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８</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第１回</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副首都推進</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本部（大阪府市）会議</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206340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角丸四角形 20"/>
          <p:cNvSpPr/>
          <p:nvPr/>
        </p:nvSpPr>
        <p:spPr>
          <a:xfrm>
            <a:off x="52156" y="2606508"/>
            <a:ext cx="9046823" cy="4237424"/>
          </a:xfrm>
          <a:prstGeom prst="roundRect">
            <a:avLst>
              <a:gd name="adj" fmla="val 2850"/>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171450">
              <a:defRPr/>
            </a:pPr>
            <a:endParaRPr kumimoji="1" lang="ja-JP" altLang="en-US" sz="18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sp>
        <p:nvSpPr>
          <p:cNvPr id="18" name="正方形/長方形 17"/>
          <p:cNvSpPr/>
          <p:nvPr/>
        </p:nvSpPr>
        <p:spPr>
          <a:xfrm>
            <a:off x="32812" y="118571"/>
            <a:ext cx="9066167" cy="577110"/>
          </a:xfrm>
          <a:prstGeom prst="rect">
            <a:avLst/>
          </a:prstGeom>
          <a:noFill/>
          <a:ln w="19050" cap="flat" cmpd="sng" algn="ctr">
            <a:noFill/>
            <a:prstDash val="sysDot"/>
          </a:ln>
          <a:effectLst/>
        </p:spPr>
        <p:txBody>
          <a:bodyPr rtlCol="0" anchor="ctr"/>
          <a:lstStyle/>
          <a:p>
            <a:pPr lvl="0" defTabSz="844083">
              <a:defRPr/>
            </a:pPr>
            <a:r>
              <a:rPr lang="ja-JP" altLang="en-US" sz="1600" b="1" dirty="0">
                <a:latin typeface="Meiryo UI" panose="020B0604030504040204" pitchFamily="50" charset="-128"/>
                <a:ea typeface="Meiryo UI" panose="020B0604030504040204" pitchFamily="50" charset="-128"/>
              </a:rPr>
              <a:t>広域的な観点からのまちづくり等に</a:t>
            </a:r>
            <a:r>
              <a:rPr lang="ja-JP" altLang="en-US" sz="1600" b="1" dirty="0" smtClean="0">
                <a:latin typeface="Meiryo UI" panose="020B0604030504040204" pitchFamily="50" charset="-128"/>
                <a:ea typeface="Meiryo UI" panose="020B0604030504040204" pitchFamily="50" charset="-128"/>
              </a:rPr>
              <a:t>係る都市</a:t>
            </a:r>
            <a:r>
              <a:rPr lang="ja-JP" altLang="en-US" sz="1600" b="1" dirty="0">
                <a:latin typeface="Meiryo UI" panose="020B0604030504040204" pitchFamily="50" charset="-128"/>
                <a:ea typeface="Meiryo UI" panose="020B0604030504040204" pitchFamily="50" charset="-128"/>
              </a:rPr>
              <a:t>計画に関する事務の委託に関する</a:t>
            </a:r>
            <a:r>
              <a:rPr lang="ja-JP" altLang="en-US" sz="1600" b="1" dirty="0" smtClean="0">
                <a:latin typeface="Meiryo UI" panose="020B0604030504040204" pitchFamily="50" charset="-128"/>
                <a:ea typeface="Meiryo UI" panose="020B0604030504040204" pitchFamily="50" charset="-128"/>
              </a:rPr>
              <a:t>規約（案）骨子</a:t>
            </a:r>
            <a:endParaRPr lang="ja-JP" altLang="en-US" sz="1600" b="1" dirty="0">
              <a:latin typeface="Meiryo UI" panose="020B0604030504040204" pitchFamily="50" charset="-128"/>
              <a:ea typeface="Meiryo UI" panose="020B0604030504040204" pitchFamily="50" charset="-128"/>
            </a:endParaRPr>
          </a:p>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rPr>
              <a:t>　</a:t>
            </a:r>
            <a:endParaRPr kumimoji="0" lang="ja-JP" altLang="en-US" sz="1600" b="1" i="0" u="none" strike="noStrike" kern="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endParaRPr>
          </a:p>
        </p:txBody>
      </p:sp>
      <p:cxnSp>
        <p:nvCxnSpPr>
          <p:cNvPr id="19" name="直線コネクタ 18"/>
          <p:cNvCxnSpPr/>
          <p:nvPr/>
        </p:nvCxnSpPr>
        <p:spPr>
          <a:xfrm>
            <a:off x="33106" y="548680"/>
            <a:ext cx="9144000" cy="0"/>
          </a:xfrm>
          <a:prstGeom prst="line">
            <a:avLst/>
          </a:prstGeom>
          <a:ln w="47625">
            <a:gradFill flip="none" rotWithShape="1">
              <a:gsLst>
                <a:gs pos="0">
                  <a:schemeClr val="accent1">
                    <a:lumMod val="40000"/>
                    <a:lumOff val="60000"/>
                  </a:schemeClr>
                </a:gs>
                <a:gs pos="46000">
                  <a:schemeClr val="accent1">
                    <a:lumMod val="95000"/>
                    <a:lumOff val="5000"/>
                  </a:schemeClr>
                </a:gs>
                <a:gs pos="100000">
                  <a:schemeClr val="accent1">
                    <a:lumMod val="60000"/>
                  </a:schemeClr>
                </a:gs>
              </a:gsLst>
              <a:path path="circle">
                <a:fillToRect l="100000" b="100000"/>
              </a:path>
              <a:tileRect t="-100000" r="-100000"/>
            </a:gradFill>
          </a:ln>
        </p:spPr>
        <p:style>
          <a:lnRef idx="1">
            <a:schemeClr val="accent1"/>
          </a:lnRef>
          <a:fillRef idx="0">
            <a:schemeClr val="accent1"/>
          </a:fillRef>
          <a:effectRef idx="0">
            <a:schemeClr val="accent1"/>
          </a:effectRef>
          <a:fontRef idx="minor">
            <a:schemeClr val="tx1"/>
          </a:fontRef>
        </p:style>
      </p:cxnSp>
      <p:sp>
        <p:nvSpPr>
          <p:cNvPr id="20" name="正方形/長方形 19"/>
          <p:cNvSpPr/>
          <p:nvPr/>
        </p:nvSpPr>
        <p:spPr>
          <a:xfrm>
            <a:off x="8773140" y="-139064"/>
            <a:ext cx="479380" cy="4717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b="1" i="0" u="none" strike="noStrike" kern="120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 </a:t>
            </a:r>
            <a:r>
              <a:rPr kumimoji="1" lang="en-US" altLang="ja-JP" sz="2000" b="1" i="0" u="none" strike="noStrike" kern="120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1</a:t>
            </a:r>
            <a:endParaRPr kumimoji="1" lang="ja-JP" altLang="en-US" sz="2000" b="1" i="0" u="none" strike="noStrike" kern="120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p:txBody>
      </p:sp>
      <p:grpSp>
        <p:nvGrpSpPr>
          <p:cNvPr id="35" name="グループ化 34"/>
          <p:cNvGrpSpPr/>
          <p:nvPr/>
        </p:nvGrpSpPr>
        <p:grpSpPr>
          <a:xfrm>
            <a:off x="189645" y="2473829"/>
            <a:ext cx="3518259" cy="342713"/>
            <a:chOff x="418456" y="-271028"/>
            <a:chExt cx="3814335" cy="468000"/>
          </a:xfrm>
        </p:grpSpPr>
        <p:sp>
          <p:nvSpPr>
            <p:cNvPr id="36" name="正方形/長方形 35"/>
            <p:cNvSpPr/>
            <p:nvPr/>
          </p:nvSpPr>
          <p:spPr>
            <a:xfrm>
              <a:off x="661404" y="-271028"/>
              <a:ext cx="3571387" cy="468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dirty="0">
                  <a:solidFill>
                    <a:prstClr val="white"/>
                  </a:solidFill>
                  <a:latin typeface="Meiryo UI" panose="020B0604030504040204" pitchFamily="50" charset="-128"/>
                  <a:ea typeface="Meiryo UI" panose="020B0604030504040204" pitchFamily="50" charset="-128"/>
                </a:rPr>
                <a:t>　</a:t>
              </a:r>
              <a:r>
                <a:rPr lang="ja-JP" altLang="en-US" sz="1600" b="1" dirty="0" smtClean="0">
                  <a:solidFill>
                    <a:prstClr val="white"/>
                  </a:solidFill>
                  <a:latin typeface="Meiryo UI" panose="020B0604030504040204" pitchFamily="50" charset="-128"/>
                  <a:ea typeface="Meiryo UI" panose="020B0604030504040204" pitchFamily="50" charset="-128"/>
                </a:rPr>
                <a:t>　事務委託の対象となる都市計画</a:t>
              </a:r>
              <a:endPar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37" name="ホームベース 36"/>
            <p:cNvSpPr/>
            <p:nvPr/>
          </p:nvSpPr>
          <p:spPr>
            <a:xfrm>
              <a:off x="418456" y="-271025"/>
              <a:ext cx="540000" cy="467997"/>
            </a:xfrm>
            <a:prstGeom prst="homePlat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rPr>
                <a:t>２</a:t>
              </a:r>
              <a:endParaRPr kumimoji="1" lang="ja-JP" altLang="en-US" sz="1400" b="1"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grpSp>
      <p:sp>
        <p:nvSpPr>
          <p:cNvPr id="24" name="正方形/長方形 23"/>
          <p:cNvSpPr/>
          <p:nvPr/>
        </p:nvSpPr>
        <p:spPr>
          <a:xfrm>
            <a:off x="257881" y="2912386"/>
            <a:ext cx="8616028" cy="572726"/>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r>
              <a:rPr lang="ja-JP" altLang="en-US" sz="1400" dirty="0">
                <a:solidFill>
                  <a:schemeClr val="tx1"/>
                </a:solidFill>
                <a:latin typeface="+mj-ea"/>
                <a:ea typeface="+mj-ea"/>
              </a:rPr>
              <a:t>・</a:t>
            </a:r>
            <a:r>
              <a:rPr lang="ja-JP" altLang="en-US" sz="1400" dirty="0" smtClean="0">
                <a:solidFill>
                  <a:schemeClr val="tx1"/>
                </a:solidFill>
                <a:latin typeface="+mj-ea"/>
                <a:ea typeface="+mj-ea"/>
              </a:rPr>
              <a:t>大阪市</a:t>
            </a:r>
            <a:r>
              <a:rPr lang="ja-JP" altLang="en-US" sz="1400" dirty="0">
                <a:solidFill>
                  <a:schemeClr val="tx1"/>
                </a:solidFill>
                <a:latin typeface="+mj-ea"/>
                <a:ea typeface="+mj-ea"/>
              </a:rPr>
              <a:t>は、次</a:t>
            </a:r>
            <a:r>
              <a:rPr lang="ja-JP" altLang="en-US" sz="1400" dirty="0" smtClean="0">
                <a:solidFill>
                  <a:schemeClr val="tx1"/>
                </a:solidFill>
                <a:latin typeface="+mj-ea"/>
                <a:ea typeface="+mj-ea"/>
              </a:rPr>
              <a:t>の都市計画の</a:t>
            </a:r>
            <a:r>
              <a:rPr lang="ja-JP" altLang="en-US" sz="1400" dirty="0">
                <a:solidFill>
                  <a:schemeClr val="tx1"/>
                </a:solidFill>
                <a:latin typeface="+mj-ea"/>
                <a:ea typeface="+mj-ea"/>
              </a:rPr>
              <a:t>決定に関する</a:t>
            </a:r>
            <a:r>
              <a:rPr lang="ja-JP" altLang="en-US" sz="1400" dirty="0" smtClean="0">
                <a:solidFill>
                  <a:schemeClr val="tx1"/>
                </a:solidFill>
                <a:latin typeface="+mj-ea"/>
                <a:ea typeface="+mj-ea"/>
              </a:rPr>
              <a:t>事務の</a:t>
            </a:r>
            <a:r>
              <a:rPr lang="ja-JP" altLang="en-US" sz="1400" dirty="0">
                <a:solidFill>
                  <a:schemeClr val="tx1"/>
                </a:solidFill>
                <a:latin typeface="+mj-ea"/>
                <a:ea typeface="+mj-ea"/>
              </a:rPr>
              <a:t>管理及び執行を地方自治法第</a:t>
            </a:r>
            <a:r>
              <a:rPr lang="en-US" altLang="ja-JP" sz="1400" dirty="0">
                <a:solidFill>
                  <a:schemeClr val="tx1"/>
                </a:solidFill>
                <a:latin typeface="+mj-ea"/>
                <a:ea typeface="+mj-ea"/>
              </a:rPr>
              <a:t>252</a:t>
            </a:r>
            <a:r>
              <a:rPr lang="ja-JP" altLang="en-US" sz="1400" dirty="0">
                <a:solidFill>
                  <a:schemeClr val="tx1"/>
                </a:solidFill>
                <a:latin typeface="+mj-ea"/>
                <a:ea typeface="+mj-ea"/>
              </a:rPr>
              <a:t>条の</a:t>
            </a:r>
            <a:r>
              <a:rPr lang="en-US" altLang="ja-JP" sz="1400" dirty="0">
                <a:solidFill>
                  <a:schemeClr val="tx1"/>
                </a:solidFill>
                <a:latin typeface="+mj-ea"/>
                <a:ea typeface="+mj-ea"/>
              </a:rPr>
              <a:t>14</a:t>
            </a:r>
            <a:r>
              <a:rPr lang="ja-JP" altLang="en-US" sz="1400" dirty="0">
                <a:solidFill>
                  <a:schemeClr val="tx1"/>
                </a:solidFill>
                <a:latin typeface="+mj-ea"/>
                <a:ea typeface="+mj-ea"/>
              </a:rPr>
              <a:t>の規定により大阪府</a:t>
            </a:r>
            <a:r>
              <a:rPr lang="ja-JP" altLang="en-US" sz="1400" dirty="0" smtClean="0">
                <a:solidFill>
                  <a:schemeClr val="tx1"/>
                </a:solidFill>
                <a:latin typeface="+mj-ea"/>
                <a:ea typeface="+mj-ea"/>
              </a:rPr>
              <a:t>に委託する</a:t>
            </a:r>
            <a:endParaRPr lang="en-US" altLang="ja-JP" sz="300" dirty="0" smtClean="0">
              <a:solidFill>
                <a:schemeClr val="tx1"/>
              </a:solidFill>
            </a:endParaRPr>
          </a:p>
        </p:txBody>
      </p:sp>
      <p:graphicFrame>
        <p:nvGraphicFramePr>
          <p:cNvPr id="28" name="表 27"/>
          <p:cNvGraphicFramePr>
            <a:graphicFrameLocks noGrp="1"/>
          </p:cNvGraphicFramePr>
          <p:nvPr>
            <p:extLst>
              <p:ext uri="{D42A27DB-BD31-4B8C-83A1-F6EECF244321}">
                <p14:modId xmlns:p14="http://schemas.microsoft.com/office/powerpoint/2010/main" val="1685031205"/>
              </p:ext>
            </p:extLst>
          </p:nvPr>
        </p:nvGraphicFramePr>
        <p:xfrm>
          <a:off x="257881" y="3566302"/>
          <a:ext cx="8616028" cy="3178553"/>
        </p:xfrm>
        <a:graphic>
          <a:graphicData uri="http://schemas.openxmlformats.org/drawingml/2006/table">
            <a:tbl>
              <a:tblPr/>
              <a:tblGrid>
                <a:gridCol w="1607911">
                  <a:extLst>
                    <a:ext uri="{9D8B030D-6E8A-4147-A177-3AD203B41FA5}">
                      <a16:colId xmlns:a16="http://schemas.microsoft.com/office/drawing/2014/main" val="1277667976"/>
                    </a:ext>
                  </a:extLst>
                </a:gridCol>
                <a:gridCol w="7008117">
                  <a:extLst>
                    <a:ext uri="{9D8B030D-6E8A-4147-A177-3AD203B41FA5}">
                      <a16:colId xmlns:a16="http://schemas.microsoft.com/office/drawing/2014/main" val="2016617371"/>
                    </a:ext>
                  </a:extLst>
                </a:gridCol>
              </a:tblGrid>
              <a:tr h="309427">
                <a:tc gridSpan="2">
                  <a:txBody>
                    <a:bodyPr/>
                    <a:lstStyle/>
                    <a:p>
                      <a:pPr algn="l" fontAlgn="ctr"/>
                      <a:r>
                        <a:rPr lang="ja-JP" altLang="en-US" sz="1400" b="0" i="0" u="none" strike="noStrike" dirty="0" smtClean="0">
                          <a:solidFill>
                            <a:srgbClr val="000000"/>
                          </a:solidFill>
                          <a:effectLst/>
                          <a:latin typeface="+mj-ea"/>
                          <a:ea typeface="+mj-ea"/>
                        </a:rPr>
                        <a:t>　</a:t>
                      </a:r>
                      <a:r>
                        <a:rPr lang="ja-JP" sz="1400" b="0" i="0" u="none" strike="noStrike" dirty="0" smtClean="0">
                          <a:solidFill>
                            <a:srgbClr val="000000"/>
                          </a:solidFill>
                          <a:effectLst/>
                          <a:latin typeface="+mj-ea"/>
                          <a:ea typeface="+mj-ea"/>
                        </a:rPr>
                        <a:t>都市</a:t>
                      </a:r>
                      <a:r>
                        <a:rPr lang="ja-JP" sz="1400" b="0" i="0" u="none" strike="noStrike" dirty="0">
                          <a:solidFill>
                            <a:srgbClr val="000000"/>
                          </a:solidFill>
                          <a:effectLst/>
                          <a:latin typeface="+mj-ea"/>
                          <a:ea typeface="+mj-ea"/>
                        </a:rPr>
                        <a:t>計画区域の整備・開発及び保全の</a:t>
                      </a:r>
                      <a:r>
                        <a:rPr lang="ja-JP" sz="1400" b="0" i="0" u="none" strike="noStrike" dirty="0" smtClean="0">
                          <a:solidFill>
                            <a:srgbClr val="000000"/>
                          </a:solidFill>
                          <a:effectLst/>
                          <a:latin typeface="+mj-ea"/>
                          <a:ea typeface="+mj-ea"/>
                        </a:rPr>
                        <a:t>方針</a:t>
                      </a:r>
                      <a:r>
                        <a:rPr lang="ja-JP" altLang="en-US" sz="1000" b="0" i="0" u="none" strike="noStrike" dirty="0" smtClean="0">
                          <a:solidFill>
                            <a:srgbClr val="000000"/>
                          </a:solidFill>
                          <a:effectLst/>
                          <a:latin typeface="+mj-ea"/>
                          <a:ea typeface="+mj-ea"/>
                        </a:rPr>
                        <a:t>　（都市計画</a:t>
                      </a:r>
                      <a:r>
                        <a:rPr kumimoji="1" lang="ja-JP" altLang="ja-JP" sz="1000" kern="1200" dirty="0" smtClean="0">
                          <a:solidFill>
                            <a:schemeClr val="tx1"/>
                          </a:solidFill>
                          <a:effectLst/>
                          <a:latin typeface="+mn-lt"/>
                          <a:ea typeface="+mn-ea"/>
                          <a:cs typeface="+mn-cs"/>
                        </a:rPr>
                        <a:t>法第６条の２第１項</a:t>
                      </a:r>
                      <a:r>
                        <a:rPr kumimoji="1" lang="ja-JP" altLang="en-US" sz="1000" kern="1200" dirty="0" smtClean="0">
                          <a:solidFill>
                            <a:schemeClr val="tx1"/>
                          </a:solidFill>
                          <a:effectLst/>
                          <a:latin typeface="+mn-lt"/>
                          <a:ea typeface="+mn-ea"/>
                          <a:cs typeface="+mn-cs"/>
                        </a:rPr>
                        <a:t>）</a:t>
                      </a:r>
                      <a:endParaRPr lang="ja-JP" sz="1000" b="0" i="0" u="none" strike="noStrike" dirty="0">
                        <a:solidFill>
                          <a:srgbClr val="000000"/>
                        </a:solidFill>
                        <a:effectLst/>
                        <a:latin typeface="+mj-ea"/>
                        <a:ea typeface="+mj-ea"/>
                      </a:endParaRPr>
                    </a:p>
                  </a:txBody>
                  <a:tcPr marL="7724" marR="7724" marT="77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1100188177"/>
                  </a:ext>
                </a:extLst>
              </a:tr>
              <a:tr h="329741">
                <a:tc gridSpan="2">
                  <a:txBody>
                    <a:bodyPr/>
                    <a:lstStyle/>
                    <a:p>
                      <a:pPr algn="l" fontAlgn="ctr"/>
                      <a:r>
                        <a:rPr lang="ja-JP" altLang="en-US" sz="1400" b="0" i="0" u="none" strike="noStrike" dirty="0" smtClean="0">
                          <a:solidFill>
                            <a:srgbClr val="000000"/>
                          </a:solidFill>
                          <a:effectLst/>
                          <a:latin typeface="+mj-ea"/>
                          <a:ea typeface="+mj-ea"/>
                        </a:rPr>
                        <a:t>　</a:t>
                      </a:r>
                      <a:r>
                        <a:rPr lang="ja-JP" sz="1400" b="0" i="0" u="none" strike="noStrike" dirty="0" smtClean="0">
                          <a:solidFill>
                            <a:srgbClr val="000000"/>
                          </a:solidFill>
                          <a:effectLst/>
                          <a:latin typeface="+mj-ea"/>
                          <a:ea typeface="+mj-ea"/>
                        </a:rPr>
                        <a:t>区域区分</a:t>
                      </a:r>
                      <a:r>
                        <a:rPr lang="ja-JP" altLang="en-US" sz="1400" b="0" i="0" u="none" strike="noStrike" dirty="0" smtClean="0">
                          <a:solidFill>
                            <a:srgbClr val="000000"/>
                          </a:solidFill>
                          <a:effectLst/>
                          <a:latin typeface="+mj-ea"/>
                          <a:ea typeface="+mj-ea"/>
                        </a:rPr>
                        <a:t>　</a:t>
                      </a:r>
                      <a:r>
                        <a:rPr lang="ja-JP" altLang="en-US" sz="1000" b="0" i="0" u="none" strike="noStrike" dirty="0" smtClean="0">
                          <a:solidFill>
                            <a:srgbClr val="000000"/>
                          </a:solidFill>
                          <a:effectLst/>
                          <a:latin typeface="+mj-ea"/>
                          <a:ea typeface="+mj-ea"/>
                        </a:rPr>
                        <a:t>（都市計画</a:t>
                      </a:r>
                      <a:r>
                        <a:rPr kumimoji="1" lang="ja-JP" altLang="ja-JP" sz="1000" kern="1200" dirty="0" smtClean="0">
                          <a:solidFill>
                            <a:schemeClr val="tx1"/>
                          </a:solidFill>
                          <a:effectLst/>
                          <a:latin typeface="+mn-lt"/>
                          <a:ea typeface="+mn-ea"/>
                          <a:cs typeface="+mn-cs"/>
                        </a:rPr>
                        <a:t>法第７条第１項</a:t>
                      </a:r>
                      <a:r>
                        <a:rPr kumimoji="1" lang="ja-JP" altLang="en-US" sz="1000" kern="1200" dirty="0" smtClean="0">
                          <a:solidFill>
                            <a:schemeClr val="tx1"/>
                          </a:solidFill>
                          <a:effectLst/>
                          <a:latin typeface="+mn-lt"/>
                          <a:ea typeface="+mn-ea"/>
                          <a:cs typeface="+mn-cs"/>
                        </a:rPr>
                        <a:t>）</a:t>
                      </a:r>
                      <a:endParaRPr lang="ja-JP" sz="1000" b="0" i="0" u="none" strike="noStrike" dirty="0">
                        <a:solidFill>
                          <a:srgbClr val="000000"/>
                        </a:solidFill>
                        <a:effectLst/>
                        <a:latin typeface="+mj-ea"/>
                        <a:ea typeface="+mj-ea"/>
                      </a:endParaRPr>
                    </a:p>
                  </a:txBody>
                  <a:tcPr marL="7724" marR="7724" marT="77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3968552521"/>
                  </a:ext>
                </a:extLst>
              </a:tr>
              <a:tr h="359562">
                <a:tc gridSpan="2">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400" b="0" i="0" u="none" strike="noStrike" dirty="0" smtClean="0">
                          <a:solidFill>
                            <a:srgbClr val="000000"/>
                          </a:solidFill>
                          <a:effectLst/>
                          <a:latin typeface="+mj-ea"/>
                          <a:ea typeface="+mj-ea"/>
                        </a:rPr>
                        <a:t>　</a:t>
                      </a:r>
                      <a:r>
                        <a:rPr lang="ja-JP" sz="1400" b="0" i="0" u="none" strike="noStrike" dirty="0" smtClean="0">
                          <a:solidFill>
                            <a:srgbClr val="000000"/>
                          </a:solidFill>
                          <a:effectLst/>
                          <a:latin typeface="+mj-ea"/>
                          <a:ea typeface="+mj-ea"/>
                        </a:rPr>
                        <a:t>都市</a:t>
                      </a:r>
                      <a:r>
                        <a:rPr lang="ja-JP" sz="1400" b="0" i="0" u="none" strike="noStrike" dirty="0">
                          <a:solidFill>
                            <a:srgbClr val="000000"/>
                          </a:solidFill>
                          <a:effectLst/>
                          <a:latin typeface="+mj-ea"/>
                          <a:ea typeface="+mj-ea"/>
                        </a:rPr>
                        <a:t>再生特別</a:t>
                      </a:r>
                      <a:r>
                        <a:rPr lang="ja-JP" sz="1400" b="0" i="0" u="none" strike="noStrike" dirty="0" smtClean="0">
                          <a:solidFill>
                            <a:srgbClr val="000000"/>
                          </a:solidFill>
                          <a:effectLst/>
                          <a:latin typeface="+mj-ea"/>
                          <a:ea typeface="+mj-ea"/>
                        </a:rPr>
                        <a:t>地区</a:t>
                      </a:r>
                      <a:r>
                        <a:rPr lang="ja-JP" altLang="en-US" sz="1400" b="0" i="0" u="none" strike="noStrike" dirty="0" smtClean="0">
                          <a:solidFill>
                            <a:srgbClr val="000000"/>
                          </a:solidFill>
                          <a:effectLst/>
                          <a:latin typeface="+mj-ea"/>
                          <a:ea typeface="+mj-ea"/>
                        </a:rPr>
                        <a:t>　</a:t>
                      </a:r>
                      <a:r>
                        <a:rPr lang="ja-JP" altLang="en-US" sz="1000" b="0" i="0" u="none" strike="noStrike" dirty="0" smtClean="0">
                          <a:solidFill>
                            <a:srgbClr val="000000"/>
                          </a:solidFill>
                          <a:effectLst/>
                          <a:latin typeface="+mj-ea"/>
                          <a:ea typeface="+mj-ea"/>
                        </a:rPr>
                        <a:t>（都市計画</a:t>
                      </a:r>
                      <a:r>
                        <a:rPr kumimoji="1" lang="ja-JP" altLang="ja-JP" sz="1000" kern="1200" dirty="0" smtClean="0">
                          <a:solidFill>
                            <a:schemeClr val="tx1"/>
                          </a:solidFill>
                          <a:effectLst/>
                          <a:latin typeface="+mn-lt"/>
                          <a:ea typeface="+mn-ea"/>
                          <a:cs typeface="+mn-cs"/>
                        </a:rPr>
                        <a:t>法第８条第１項第４号の２に掲げる地域地区（都市再生特別措置法第</a:t>
                      </a:r>
                      <a:r>
                        <a:rPr kumimoji="1" lang="en-US" altLang="ja-JP" sz="1000" kern="1200" dirty="0" smtClean="0">
                          <a:solidFill>
                            <a:schemeClr val="tx1"/>
                          </a:solidFill>
                          <a:effectLst/>
                          <a:latin typeface="+mn-lt"/>
                          <a:ea typeface="+mn-ea"/>
                          <a:cs typeface="+mn-cs"/>
                        </a:rPr>
                        <a:t>36</a:t>
                      </a:r>
                      <a:r>
                        <a:rPr kumimoji="1" lang="ja-JP" altLang="ja-JP" sz="1000" kern="1200" dirty="0" smtClean="0">
                          <a:solidFill>
                            <a:schemeClr val="tx1"/>
                          </a:solidFill>
                          <a:effectLst/>
                          <a:latin typeface="+mn-lt"/>
                          <a:ea typeface="+mn-ea"/>
                          <a:cs typeface="+mn-cs"/>
                        </a:rPr>
                        <a:t>条第１項の都市再生特別地区に限る。）</a:t>
                      </a:r>
                      <a:endParaRPr lang="ja-JP" sz="1000" b="0" i="0" u="none" strike="noStrike" dirty="0">
                        <a:solidFill>
                          <a:srgbClr val="000000"/>
                        </a:solidFill>
                        <a:effectLst/>
                        <a:latin typeface="+mj-ea"/>
                        <a:ea typeface="+mj-ea"/>
                      </a:endParaRPr>
                    </a:p>
                  </a:txBody>
                  <a:tcPr marL="7724" marR="7724" marT="77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4257709453"/>
                  </a:ext>
                </a:extLst>
              </a:tr>
              <a:tr h="346887">
                <a:tc gridSpan="2">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400" b="0" i="0" u="none" strike="noStrike" dirty="0" smtClean="0">
                          <a:solidFill>
                            <a:srgbClr val="000000"/>
                          </a:solidFill>
                          <a:effectLst/>
                          <a:latin typeface="+mj-ea"/>
                          <a:ea typeface="+mj-ea"/>
                        </a:rPr>
                        <a:t>　</a:t>
                      </a:r>
                      <a:r>
                        <a:rPr lang="ja-JP" sz="1400" b="0" i="0" u="none" strike="noStrike" dirty="0" smtClean="0">
                          <a:solidFill>
                            <a:srgbClr val="000000"/>
                          </a:solidFill>
                          <a:effectLst/>
                          <a:latin typeface="+mj-ea"/>
                          <a:ea typeface="+mj-ea"/>
                        </a:rPr>
                        <a:t>臨港地区</a:t>
                      </a:r>
                      <a:r>
                        <a:rPr lang="ja-JP" altLang="en-US" sz="1400" b="0" i="0" u="none" strike="noStrike" dirty="0" smtClean="0">
                          <a:solidFill>
                            <a:srgbClr val="000000"/>
                          </a:solidFill>
                          <a:effectLst/>
                          <a:latin typeface="+mj-ea"/>
                          <a:ea typeface="+mj-ea"/>
                        </a:rPr>
                        <a:t>　</a:t>
                      </a:r>
                      <a:r>
                        <a:rPr lang="ja-JP" sz="1000" b="0" i="0" u="none" strike="noStrike" dirty="0" smtClean="0">
                          <a:solidFill>
                            <a:srgbClr val="000000"/>
                          </a:solidFill>
                          <a:effectLst/>
                          <a:latin typeface="+mj-ea"/>
                          <a:ea typeface="+mj-ea"/>
                        </a:rPr>
                        <a:t>（</a:t>
                      </a:r>
                      <a:r>
                        <a:rPr lang="ja-JP" altLang="en-US" sz="1000" b="0" i="0" u="none" strike="noStrike" dirty="0" smtClean="0">
                          <a:solidFill>
                            <a:srgbClr val="000000"/>
                          </a:solidFill>
                          <a:effectLst/>
                          <a:latin typeface="+mj-ea"/>
                          <a:ea typeface="+mj-ea"/>
                        </a:rPr>
                        <a:t>都市計画法</a:t>
                      </a:r>
                      <a:r>
                        <a:rPr kumimoji="1" lang="ja-JP" altLang="ja-JP" sz="1000" kern="1200" dirty="0" smtClean="0">
                          <a:solidFill>
                            <a:schemeClr val="tx1"/>
                          </a:solidFill>
                          <a:effectLst/>
                          <a:latin typeface="+mn-lt"/>
                          <a:ea typeface="+mn-ea"/>
                          <a:cs typeface="+mn-cs"/>
                        </a:rPr>
                        <a:t>第８条第１項第９号に掲げる地域地区（港湾法第２条第２項に規定する国際戦略港湾に係るものに限る。）</a:t>
                      </a:r>
                    </a:p>
                  </a:txBody>
                  <a:tcPr marL="7724" marR="7724" marT="77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732524959"/>
                  </a:ext>
                </a:extLst>
              </a:tr>
              <a:tr h="324464">
                <a:tc rowSpan="5">
                  <a:txBody>
                    <a:bodyPr/>
                    <a:lstStyle/>
                    <a:p>
                      <a:pPr algn="ctr"/>
                      <a:r>
                        <a:rPr lang="ja-JP" altLang="en-US" sz="1400" b="0" dirty="0" smtClean="0">
                          <a:latin typeface="+mj-ea"/>
                          <a:ea typeface="+mj-ea"/>
                        </a:rPr>
                        <a:t>都　市　施　設</a:t>
                      </a:r>
                      <a:endParaRPr lang="en-US" altLang="ja-JP" sz="1400" b="0" dirty="0" smtClean="0">
                        <a:latin typeface="+mj-ea"/>
                        <a:ea typeface="+mj-ea"/>
                      </a:endParaRPr>
                    </a:p>
                    <a:p>
                      <a:pPr algn="ctr"/>
                      <a:endParaRPr lang="en-US" altLang="ja-JP" sz="1400" b="0" dirty="0" smtClean="0">
                        <a:latin typeface="+mj-ea"/>
                        <a:ea typeface="+mj-ea"/>
                      </a:endParaRPr>
                    </a:p>
                    <a:p>
                      <a:pPr algn="ctr"/>
                      <a:r>
                        <a:rPr lang="ja-JP" altLang="en-US" sz="1000" b="0" dirty="0" smtClean="0">
                          <a:latin typeface="+mj-ea"/>
                          <a:ea typeface="+mj-ea"/>
                        </a:rPr>
                        <a:t>（都市計画法第</a:t>
                      </a:r>
                      <a:r>
                        <a:rPr lang="en-US" altLang="ja-JP" sz="1000" b="0" dirty="0" smtClean="0">
                          <a:latin typeface="+mj-ea"/>
                          <a:ea typeface="+mj-ea"/>
                        </a:rPr>
                        <a:t>11</a:t>
                      </a:r>
                      <a:r>
                        <a:rPr lang="ja-JP" altLang="en-US" sz="1000" b="0" dirty="0" smtClean="0">
                          <a:latin typeface="+mj-ea"/>
                          <a:ea typeface="+mj-ea"/>
                        </a:rPr>
                        <a:t>条第</a:t>
                      </a:r>
                      <a:r>
                        <a:rPr lang="en-US" altLang="ja-JP" sz="1000" b="0" dirty="0" smtClean="0">
                          <a:latin typeface="+mj-ea"/>
                          <a:ea typeface="+mj-ea"/>
                        </a:rPr>
                        <a:t>1</a:t>
                      </a:r>
                      <a:r>
                        <a:rPr lang="ja-JP" altLang="en-US" sz="1000" b="0" dirty="0" smtClean="0">
                          <a:latin typeface="+mj-ea"/>
                          <a:ea typeface="+mj-ea"/>
                        </a:rPr>
                        <a:t>項）</a:t>
                      </a:r>
                      <a:endParaRPr lang="ja-JP" altLang="en-US" sz="1000" b="0" dirty="0">
                        <a:latin typeface="+mj-ea"/>
                        <a:ea typeface="+mj-ea"/>
                      </a:endParaRPr>
                    </a:p>
                  </a:txBody>
                  <a:tcPr marL="7724" marR="7724" marT="772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400" b="0" i="0" u="none" strike="noStrike" dirty="0" smtClean="0">
                          <a:solidFill>
                            <a:srgbClr val="000000"/>
                          </a:solidFill>
                          <a:effectLst/>
                          <a:latin typeface="+mj-ea"/>
                          <a:ea typeface="+mj-ea"/>
                        </a:rPr>
                        <a:t>　</a:t>
                      </a:r>
                      <a:r>
                        <a:rPr lang="ja-JP" sz="1400" b="0" i="0" u="none" strike="noStrike" dirty="0" smtClean="0">
                          <a:solidFill>
                            <a:srgbClr val="000000"/>
                          </a:solidFill>
                          <a:effectLst/>
                          <a:latin typeface="+mj-ea"/>
                          <a:ea typeface="+mj-ea"/>
                        </a:rPr>
                        <a:t>高速</a:t>
                      </a:r>
                      <a:r>
                        <a:rPr lang="ja-JP" sz="1400" b="0" i="0" u="none" strike="noStrike" dirty="0">
                          <a:solidFill>
                            <a:srgbClr val="000000"/>
                          </a:solidFill>
                          <a:effectLst/>
                          <a:latin typeface="+mj-ea"/>
                          <a:ea typeface="+mj-ea"/>
                        </a:rPr>
                        <a:t>自動車</a:t>
                      </a:r>
                      <a:r>
                        <a:rPr lang="ja-JP" sz="1400" b="0" i="0" u="none" strike="noStrike" dirty="0" smtClean="0">
                          <a:solidFill>
                            <a:srgbClr val="000000"/>
                          </a:solidFill>
                          <a:effectLst/>
                          <a:latin typeface="+mj-ea"/>
                          <a:ea typeface="+mj-ea"/>
                        </a:rPr>
                        <a:t>国道</a:t>
                      </a:r>
                      <a:r>
                        <a:rPr lang="ja-JP" altLang="en-US" sz="1400" b="0" i="0" u="none" strike="noStrike" dirty="0" smtClean="0">
                          <a:solidFill>
                            <a:srgbClr val="000000"/>
                          </a:solidFill>
                          <a:effectLst/>
                          <a:latin typeface="+mj-ea"/>
                          <a:ea typeface="+mj-ea"/>
                        </a:rPr>
                        <a:t>　</a:t>
                      </a:r>
                      <a:r>
                        <a:rPr lang="ja-JP" altLang="en-US" sz="1000" b="0" i="0" u="none" strike="noStrike" dirty="0" smtClean="0">
                          <a:solidFill>
                            <a:srgbClr val="000000"/>
                          </a:solidFill>
                          <a:effectLst/>
                          <a:latin typeface="+mj-ea"/>
                          <a:ea typeface="+mj-ea"/>
                        </a:rPr>
                        <a:t>（</a:t>
                      </a:r>
                      <a:r>
                        <a:rPr kumimoji="1" lang="ja-JP" altLang="ja-JP" sz="1000" kern="1200" dirty="0" smtClean="0">
                          <a:solidFill>
                            <a:schemeClr val="tx1"/>
                          </a:solidFill>
                          <a:effectLst/>
                          <a:latin typeface="+mn-lt"/>
                          <a:ea typeface="+mn-ea"/>
                          <a:cs typeface="+mn-cs"/>
                        </a:rPr>
                        <a:t>道路法第３条第１号</a:t>
                      </a:r>
                      <a:r>
                        <a:rPr kumimoji="1" lang="ja-JP" altLang="en-US" sz="1000" kern="1200" dirty="0" smtClean="0">
                          <a:solidFill>
                            <a:schemeClr val="tx1"/>
                          </a:solidFill>
                          <a:effectLst/>
                          <a:latin typeface="+mn-lt"/>
                          <a:ea typeface="+mn-ea"/>
                          <a:cs typeface="+mn-cs"/>
                        </a:rPr>
                        <a:t>）</a:t>
                      </a:r>
                      <a:endParaRPr lang="ja-JP" sz="1000" b="0" i="0" u="none" strike="noStrike" dirty="0">
                        <a:solidFill>
                          <a:srgbClr val="000000"/>
                        </a:solidFill>
                        <a:effectLst/>
                        <a:latin typeface="+mj-ea"/>
                        <a:ea typeface="+mj-ea"/>
                      </a:endParaRPr>
                    </a:p>
                  </a:txBody>
                  <a:tcPr marL="7724" marR="7724" marT="7724"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extLst>
                  <a:ext uri="{0D108BD9-81ED-4DB2-BD59-A6C34878D82A}">
                    <a16:rowId xmlns:a16="http://schemas.microsoft.com/office/drawing/2014/main" val="31451738"/>
                  </a:ext>
                </a:extLst>
              </a:tr>
              <a:tr h="307005">
                <a:tc vMerge="1">
                  <a:txBody>
                    <a:bodyPr/>
                    <a:lstStyle/>
                    <a:p>
                      <a:endParaRPr lang="ja-JP" altLang="en-US" dirty="0"/>
                    </a:p>
                  </a:txBody>
                  <a:tcPr marL="7724" marR="7724" marT="772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400" b="0" i="0" u="none" strike="noStrike" dirty="0" smtClean="0">
                          <a:solidFill>
                            <a:srgbClr val="000000"/>
                          </a:solidFill>
                          <a:effectLst/>
                          <a:latin typeface="+mj-ea"/>
                          <a:ea typeface="+mj-ea"/>
                        </a:rPr>
                        <a:t>　</a:t>
                      </a:r>
                      <a:r>
                        <a:rPr lang="ja-JP" sz="1400" b="0" i="0" u="none" strike="noStrike" dirty="0" smtClean="0">
                          <a:solidFill>
                            <a:srgbClr val="000000"/>
                          </a:solidFill>
                          <a:effectLst/>
                          <a:latin typeface="+mj-ea"/>
                          <a:ea typeface="+mj-ea"/>
                        </a:rPr>
                        <a:t>一般国道</a:t>
                      </a:r>
                      <a:r>
                        <a:rPr lang="ja-JP" altLang="en-US" sz="1000" b="0" i="0" u="none" strike="noStrike" dirty="0" smtClean="0">
                          <a:solidFill>
                            <a:srgbClr val="000000"/>
                          </a:solidFill>
                          <a:effectLst/>
                          <a:latin typeface="+mj-ea"/>
                          <a:ea typeface="+mj-ea"/>
                        </a:rPr>
                        <a:t>　（</a:t>
                      </a:r>
                      <a:r>
                        <a:rPr kumimoji="1" lang="ja-JP" altLang="ja-JP" sz="1000" kern="1200" dirty="0" smtClean="0">
                          <a:solidFill>
                            <a:schemeClr val="tx1"/>
                          </a:solidFill>
                          <a:effectLst/>
                          <a:latin typeface="+mn-lt"/>
                          <a:ea typeface="+mn-ea"/>
                          <a:cs typeface="+mn-cs"/>
                        </a:rPr>
                        <a:t>道路法第３条第２号</a:t>
                      </a:r>
                      <a:r>
                        <a:rPr kumimoji="1" lang="ja-JP" altLang="en-US" sz="1000" kern="1200" dirty="0" smtClean="0">
                          <a:solidFill>
                            <a:schemeClr val="tx1"/>
                          </a:solidFill>
                          <a:effectLst/>
                          <a:latin typeface="+mn-lt"/>
                          <a:ea typeface="+mn-ea"/>
                          <a:cs typeface="+mn-cs"/>
                        </a:rPr>
                        <a:t>）</a:t>
                      </a:r>
                      <a:endParaRPr lang="ja-JP" sz="1000" b="0" i="0" u="none" strike="noStrike" dirty="0">
                        <a:solidFill>
                          <a:srgbClr val="000000"/>
                        </a:solidFill>
                        <a:effectLst/>
                        <a:latin typeface="+mj-ea"/>
                        <a:ea typeface="+mj-ea"/>
                      </a:endParaRPr>
                    </a:p>
                  </a:txBody>
                  <a:tcPr marL="7724" marR="7724" marT="7724"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extLst>
                  <a:ext uri="{0D108BD9-81ED-4DB2-BD59-A6C34878D82A}">
                    <a16:rowId xmlns:a16="http://schemas.microsoft.com/office/drawing/2014/main" val="3648896009"/>
                  </a:ext>
                </a:extLst>
              </a:tr>
              <a:tr h="289544">
                <a:tc vMerge="1">
                  <a:txBody>
                    <a:bodyPr/>
                    <a:lstStyle/>
                    <a:p>
                      <a:endParaRPr lang="ja-JP" altLang="en-US" dirty="0"/>
                    </a:p>
                  </a:txBody>
                  <a:tcPr marL="7724" marR="7724" marT="772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ja-JP" altLang="en-US" sz="1400" b="0" i="0" u="none" strike="noStrike" dirty="0" smtClean="0">
                          <a:solidFill>
                            <a:srgbClr val="000000"/>
                          </a:solidFill>
                          <a:effectLst/>
                          <a:latin typeface="+mj-ea"/>
                          <a:ea typeface="+mj-ea"/>
                        </a:rPr>
                        <a:t>　</a:t>
                      </a:r>
                      <a:r>
                        <a:rPr lang="ja-JP" sz="1400" b="0" i="0" u="none" strike="noStrike" dirty="0" smtClean="0">
                          <a:solidFill>
                            <a:srgbClr val="000000"/>
                          </a:solidFill>
                          <a:effectLst/>
                          <a:latin typeface="+mj-ea"/>
                          <a:ea typeface="+mj-ea"/>
                        </a:rPr>
                        <a:t>阪神</a:t>
                      </a:r>
                      <a:r>
                        <a:rPr lang="ja-JP" sz="1400" b="0" i="0" u="none" strike="noStrike" dirty="0">
                          <a:solidFill>
                            <a:srgbClr val="000000"/>
                          </a:solidFill>
                          <a:effectLst/>
                          <a:latin typeface="+mj-ea"/>
                          <a:ea typeface="+mj-ea"/>
                        </a:rPr>
                        <a:t>高速</a:t>
                      </a:r>
                      <a:r>
                        <a:rPr lang="ja-JP" sz="1400" b="0" i="0" u="none" strike="noStrike" dirty="0" smtClean="0">
                          <a:solidFill>
                            <a:srgbClr val="000000"/>
                          </a:solidFill>
                          <a:effectLst/>
                          <a:latin typeface="+mj-ea"/>
                          <a:ea typeface="+mj-ea"/>
                        </a:rPr>
                        <a:t>道路</a:t>
                      </a:r>
                      <a:r>
                        <a:rPr lang="ja-JP" altLang="en-US" sz="1000" b="0" i="0" u="none" strike="noStrike" dirty="0" smtClean="0">
                          <a:solidFill>
                            <a:srgbClr val="000000"/>
                          </a:solidFill>
                          <a:effectLst/>
                          <a:latin typeface="+mj-ea"/>
                          <a:ea typeface="+mj-ea"/>
                        </a:rPr>
                        <a:t>　（</a:t>
                      </a:r>
                      <a:r>
                        <a:rPr kumimoji="1" lang="ja-JP" altLang="ja-JP" sz="1000" kern="1200" dirty="0" smtClean="0">
                          <a:solidFill>
                            <a:schemeClr val="tx1"/>
                          </a:solidFill>
                          <a:effectLst/>
                          <a:latin typeface="+mn-lt"/>
                          <a:ea typeface="+mn-ea"/>
                          <a:cs typeface="+mn-cs"/>
                        </a:rPr>
                        <a:t>独立行政法人日本高速道路保有・債務返済機構法第</a:t>
                      </a:r>
                      <a:r>
                        <a:rPr kumimoji="1" lang="en-US" altLang="ja-JP" sz="1000" kern="1200" dirty="0" smtClean="0">
                          <a:solidFill>
                            <a:schemeClr val="tx1"/>
                          </a:solidFill>
                          <a:effectLst/>
                          <a:latin typeface="+mn-lt"/>
                          <a:ea typeface="+mn-ea"/>
                          <a:cs typeface="+mn-cs"/>
                        </a:rPr>
                        <a:t>12</a:t>
                      </a:r>
                      <a:r>
                        <a:rPr kumimoji="1" lang="ja-JP" altLang="ja-JP" sz="1000" kern="1200" dirty="0" smtClean="0">
                          <a:solidFill>
                            <a:schemeClr val="tx1"/>
                          </a:solidFill>
                          <a:effectLst/>
                          <a:latin typeface="+mn-lt"/>
                          <a:ea typeface="+mn-ea"/>
                          <a:cs typeface="+mn-cs"/>
                        </a:rPr>
                        <a:t>条第１項第４号</a:t>
                      </a:r>
                      <a:r>
                        <a:rPr kumimoji="1" lang="ja-JP" altLang="en-US" sz="1000" kern="1200" dirty="0" smtClean="0">
                          <a:solidFill>
                            <a:schemeClr val="tx1"/>
                          </a:solidFill>
                          <a:effectLst/>
                          <a:latin typeface="+mn-lt"/>
                          <a:ea typeface="+mn-ea"/>
                          <a:cs typeface="+mn-cs"/>
                        </a:rPr>
                        <a:t>）</a:t>
                      </a:r>
                      <a:endParaRPr lang="ja-JP" sz="1000" b="0" i="0" u="none" strike="noStrike" dirty="0">
                        <a:solidFill>
                          <a:srgbClr val="000000"/>
                        </a:solidFill>
                        <a:effectLst/>
                        <a:latin typeface="+mj-ea"/>
                        <a:ea typeface="+mj-ea"/>
                      </a:endParaRPr>
                    </a:p>
                  </a:txBody>
                  <a:tcPr marL="7724" marR="7724" marT="7724"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extLst>
                  <a:ext uri="{0D108BD9-81ED-4DB2-BD59-A6C34878D82A}">
                    <a16:rowId xmlns:a16="http://schemas.microsoft.com/office/drawing/2014/main" val="369120837"/>
                  </a:ext>
                </a:extLst>
              </a:tr>
              <a:tr h="272083">
                <a:tc vMerge="1">
                  <a:txBody>
                    <a:bodyPr/>
                    <a:lstStyle/>
                    <a:p>
                      <a:endParaRPr lang="ja-JP" altLang="en-US" dirty="0"/>
                    </a:p>
                  </a:txBody>
                  <a:tcPr marL="7724" marR="7724" marT="772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r>
                        <a:rPr lang="ja-JP" altLang="en-US" sz="1400" b="0" i="0" u="none" strike="noStrike" dirty="0" smtClean="0">
                          <a:solidFill>
                            <a:srgbClr val="000000"/>
                          </a:solidFill>
                          <a:effectLst/>
                          <a:latin typeface="+mj-ea"/>
                          <a:ea typeface="+mj-ea"/>
                        </a:rPr>
                        <a:t>　</a:t>
                      </a:r>
                      <a:r>
                        <a:rPr lang="ja-JP" sz="1400" b="0" i="0" u="none" strike="noStrike" dirty="0" smtClean="0">
                          <a:solidFill>
                            <a:srgbClr val="000000"/>
                          </a:solidFill>
                          <a:effectLst/>
                          <a:latin typeface="+mj-ea"/>
                          <a:ea typeface="+mj-ea"/>
                        </a:rPr>
                        <a:t>都市</a:t>
                      </a:r>
                      <a:r>
                        <a:rPr lang="ja-JP" sz="1400" b="0" i="0" u="none" strike="noStrike" dirty="0">
                          <a:solidFill>
                            <a:srgbClr val="000000"/>
                          </a:solidFill>
                          <a:effectLst/>
                          <a:latin typeface="+mj-ea"/>
                          <a:ea typeface="+mj-ea"/>
                        </a:rPr>
                        <a:t>高速</a:t>
                      </a:r>
                      <a:r>
                        <a:rPr lang="ja-JP" sz="1400" b="0" i="0" u="none" strike="noStrike" dirty="0" smtClean="0">
                          <a:solidFill>
                            <a:srgbClr val="000000"/>
                          </a:solidFill>
                          <a:effectLst/>
                          <a:latin typeface="+mj-ea"/>
                          <a:ea typeface="+mj-ea"/>
                        </a:rPr>
                        <a:t>鉄道</a:t>
                      </a:r>
                      <a:r>
                        <a:rPr lang="ja-JP" altLang="en-US" sz="1400" b="0" i="0" u="none" strike="noStrike" dirty="0" smtClean="0">
                          <a:solidFill>
                            <a:srgbClr val="000000"/>
                          </a:solidFill>
                          <a:effectLst/>
                          <a:latin typeface="+mj-ea"/>
                          <a:ea typeface="+mj-ea"/>
                        </a:rPr>
                        <a:t>　</a:t>
                      </a:r>
                      <a:r>
                        <a:rPr lang="ja-JP" altLang="en-US" sz="1000" b="0" i="0" u="none" strike="noStrike" dirty="0" smtClean="0">
                          <a:solidFill>
                            <a:srgbClr val="000000"/>
                          </a:solidFill>
                          <a:effectLst/>
                          <a:latin typeface="+mj-ea"/>
                          <a:ea typeface="+mj-ea"/>
                        </a:rPr>
                        <a:t>（都市計画法</a:t>
                      </a:r>
                      <a:r>
                        <a:rPr kumimoji="1" lang="ja-JP" altLang="ja-JP" sz="1000" kern="1200" dirty="0" smtClean="0">
                          <a:solidFill>
                            <a:schemeClr val="tx1"/>
                          </a:solidFill>
                          <a:effectLst/>
                          <a:latin typeface="+mn-lt"/>
                          <a:ea typeface="+mn-ea"/>
                          <a:cs typeface="+mn-cs"/>
                        </a:rPr>
                        <a:t>第</a:t>
                      </a:r>
                      <a:r>
                        <a:rPr kumimoji="1" lang="en-US" altLang="ja-JP" sz="1000" kern="1200" dirty="0" smtClean="0">
                          <a:solidFill>
                            <a:schemeClr val="tx1"/>
                          </a:solidFill>
                          <a:effectLst/>
                          <a:latin typeface="+mn-lt"/>
                          <a:ea typeface="+mn-ea"/>
                          <a:cs typeface="+mn-cs"/>
                        </a:rPr>
                        <a:t>11</a:t>
                      </a:r>
                      <a:r>
                        <a:rPr kumimoji="1" lang="ja-JP" altLang="ja-JP" sz="1000" kern="1200" dirty="0" smtClean="0">
                          <a:solidFill>
                            <a:schemeClr val="tx1"/>
                          </a:solidFill>
                          <a:effectLst/>
                          <a:latin typeface="+mn-lt"/>
                          <a:ea typeface="+mn-ea"/>
                          <a:cs typeface="+mn-cs"/>
                        </a:rPr>
                        <a:t>条第１項第１号</a:t>
                      </a:r>
                      <a:r>
                        <a:rPr kumimoji="1" lang="ja-JP" altLang="en-US" sz="1000" kern="1200" dirty="0" smtClean="0">
                          <a:solidFill>
                            <a:schemeClr val="tx1"/>
                          </a:solidFill>
                          <a:effectLst/>
                          <a:latin typeface="+mn-lt"/>
                          <a:ea typeface="+mn-ea"/>
                          <a:cs typeface="+mn-cs"/>
                        </a:rPr>
                        <a:t>）</a:t>
                      </a:r>
                      <a:endParaRPr lang="ja-JP" sz="1400" b="0" i="0" u="none" strike="noStrike" dirty="0">
                        <a:solidFill>
                          <a:srgbClr val="000000"/>
                        </a:solidFill>
                        <a:effectLst/>
                        <a:latin typeface="+mj-ea"/>
                        <a:ea typeface="+mj-ea"/>
                      </a:endParaRPr>
                    </a:p>
                  </a:txBody>
                  <a:tcPr marL="7724" marR="7724" marT="7724"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extLst>
                  <a:ext uri="{0D108BD9-81ED-4DB2-BD59-A6C34878D82A}">
                    <a16:rowId xmlns:a16="http://schemas.microsoft.com/office/drawing/2014/main" val="698839235"/>
                  </a:ext>
                </a:extLst>
              </a:tr>
              <a:tr h="359714">
                <a:tc vMerge="1">
                  <a:txBody>
                    <a:bodyPr/>
                    <a:lstStyle/>
                    <a:p>
                      <a:endParaRPr lang="ja-JP" altLang="en-US" dirty="0"/>
                    </a:p>
                  </a:txBody>
                  <a:tcPr marL="7724" marR="7724" marT="772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ja-JP" altLang="en-US" sz="1400" b="0" i="0" u="none" strike="noStrike" dirty="0" smtClean="0">
                          <a:solidFill>
                            <a:srgbClr val="000000"/>
                          </a:solidFill>
                          <a:effectLst/>
                          <a:latin typeface="+mj-ea"/>
                          <a:ea typeface="+mj-ea"/>
                        </a:rPr>
                        <a:t>　</a:t>
                      </a:r>
                      <a:r>
                        <a:rPr lang="ja-JP" sz="1400" b="0" i="0" u="none" strike="noStrike" dirty="0" smtClean="0">
                          <a:solidFill>
                            <a:srgbClr val="000000"/>
                          </a:solidFill>
                          <a:effectLst/>
                          <a:latin typeface="+mj-ea"/>
                          <a:ea typeface="+mj-ea"/>
                        </a:rPr>
                        <a:t>一</a:t>
                      </a:r>
                      <a:r>
                        <a:rPr lang="ja-JP" sz="1400" b="0" i="0" u="none" strike="noStrike" dirty="0">
                          <a:solidFill>
                            <a:srgbClr val="000000"/>
                          </a:solidFill>
                          <a:effectLst/>
                          <a:latin typeface="+mj-ea"/>
                          <a:ea typeface="+mj-ea"/>
                        </a:rPr>
                        <a:t>団地の官公庁</a:t>
                      </a:r>
                      <a:r>
                        <a:rPr lang="ja-JP" sz="1400" b="0" i="0" u="none" strike="noStrike" dirty="0" smtClean="0">
                          <a:solidFill>
                            <a:srgbClr val="000000"/>
                          </a:solidFill>
                          <a:effectLst/>
                          <a:latin typeface="+mj-ea"/>
                          <a:ea typeface="+mj-ea"/>
                        </a:rPr>
                        <a:t>施設</a:t>
                      </a:r>
                      <a:r>
                        <a:rPr lang="ja-JP" altLang="en-US" sz="1400" b="0" i="0" u="none" strike="noStrike" dirty="0" smtClean="0">
                          <a:solidFill>
                            <a:srgbClr val="000000"/>
                          </a:solidFill>
                          <a:effectLst/>
                          <a:latin typeface="+mj-ea"/>
                          <a:ea typeface="+mj-ea"/>
                        </a:rPr>
                        <a:t>　</a:t>
                      </a:r>
                      <a:r>
                        <a:rPr lang="ja-JP" altLang="en-US" sz="1000" b="0" i="0" u="none" strike="noStrike" dirty="0" smtClean="0">
                          <a:solidFill>
                            <a:srgbClr val="000000"/>
                          </a:solidFill>
                          <a:effectLst/>
                          <a:latin typeface="+mj-ea"/>
                          <a:ea typeface="+mj-ea"/>
                        </a:rPr>
                        <a:t>（都市計画法第</a:t>
                      </a:r>
                      <a:r>
                        <a:rPr lang="en-US" altLang="ja-JP" sz="1000" b="0" i="0" u="none" strike="noStrike" dirty="0" smtClean="0">
                          <a:solidFill>
                            <a:srgbClr val="000000"/>
                          </a:solidFill>
                          <a:effectLst/>
                          <a:latin typeface="+mj-ea"/>
                          <a:ea typeface="+mj-ea"/>
                        </a:rPr>
                        <a:t>11</a:t>
                      </a:r>
                      <a:r>
                        <a:rPr lang="ja-JP" altLang="en-US" sz="1000" b="0" i="0" u="none" strike="noStrike" dirty="0" smtClean="0">
                          <a:solidFill>
                            <a:srgbClr val="000000"/>
                          </a:solidFill>
                          <a:effectLst/>
                          <a:latin typeface="+mj-ea"/>
                          <a:ea typeface="+mj-ea"/>
                        </a:rPr>
                        <a:t>条第１項第９号）</a:t>
                      </a:r>
                      <a:endParaRPr lang="ja-JP" sz="1000" b="0" i="0" u="none" strike="noStrike" dirty="0">
                        <a:solidFill>
                          <a:srgbClr val="000000"/>
                        </a:solidFill>
                        <a:effectLst/>
                        <a:latin typeface="+mj-ea"/>
                        <a:ea typeface="+mj-ea"/>
                      </a:endParaRPr>
                    </a:p>
                  </a:txBody>
                  <a:tcPr marL="7724" marR="7724" marT="7724"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31852931"/>
                  </a:ext>
                </a:extLst>
              </a:tr>
              <a:tr h="280126">
                <a:tc gridSpan="2">
                  <a:txBody>
                    <a:bodyPr/>
                    <a:lstStyle/>
                    <a:p>
                      <a:pPr algn="l" fontAlgn="ctr"/>
                      <a:r>
                        <a:rPr lang="ja-JP" altLang="en-US" sz="1400" b="0" i="0" u="none" strike="noStrike" dirty="0" smtClean="0">
                          <a:solidFill>
                            <a:srgbClr val="000000"/>
                          </a:solidFill>
                          <a:effectLst/>
                          <a:latin typeface="+mj-ea"/>
                          <a:ea typeface="+mj-ea"/>
                        </a:rPr>
                        <a:t>　一団地の官公庁施設</a:t>
                      </a:r>
                      <a:r>
                        <a:rPr lang="ja-JP" sz="1400" b="0" i="0" u="none" strike="noStrike" dirty="0" smtClean="0">
                          <a:solidFill>
                            <a:srgbClr val="000000"/>
                          </a:solidFill>
                          <a:effectLst/>
                          <a:latin typeface="+mj-ea"/>
                          <a:ea typeface="+mj-ea"/>
                        </a:rPr>
                        <a:t>の</a:t>
                      </a:r>
                      <a:r>
                        <a:rPr lang="ja-JP" sz="1400" b="0" i="0" u="none" strike="noStrike" dirty="0">
                          <a:solidFill>
                            <a:srgbClr val="000000"/>
                          </a:solidFill>
                          <a:effectLst/>
                          <a:latin typeface="+mj-ea"/>
                          <a:ea typeface="+mj-ea"/>
                        </a:rPr>
                        <a:t>予定</a:t>
                      </a:r>
                      <a:r>
                        <a:rPr lang="ja-JP" sz="1400" b="0" i="0" u="none" strike="noStrike" dirty="0" smtClean="0">
                          <a:solidFill>
                            <a:srgbClr val="000000"/>
                          </a:solidFill>
                          <a:effectLst/>
                          <a:latin typeface="+mj-ea"/>
                          <a:ea typeface="+mj-ea"/>
                        </a:rPr>
                        <a:t>区域</a:t>
                      </a:r>
                      <a:r>
                        <a:rPr lang="ja-JP" altLang="en-US" sz="1000" b="0" i="0" u="none" strike="noStrike" dirty="0" smtClean="0">
                          <a:solidFill>
                            <a:srgbClr val="000000"/>
                          </a:solidFill>
                          <a:effectLst/>
                          <a:latin typeface="+mj-ea"/>
                          <a:ea typeface="+mj-ea"/>
                        </a:rPr>
                        <a:t>　（都市計画法第</a:t>
                      </a:r>
                      <a:r>
                        <a:rPr lang="en-US" altLang="ja-JP" sz="1000" b="0" i="0" u="none" strike="noStrike" dirty="0" smtClean="0">
                          <a:solidFill>
                            <a:srgbClr val="000000"/>
                          </a:solidFill>
                          <a:effectLst/>
                          <a:latin typeface="+mj-ea"/>
                          <a:ea typeface="+mj-ea"/>
                        </a:rPr>
                        <a:t>12</a:t>
                      </a:r>
                      <a:r>
                        <a:rPr lang="ja-JP" altLang="en-US" sz="1000" b="0" i="0" u="none" strike="noStrike" dirty="0" smtClean="0">
                          <a:solidFill>
                            <a:srgbClr val="000000"/>
                          </a:solidFill>
                          <a:effectLst/>
                          <a:latin typeface="+mj-ea"/>
                          <a:ea typeface="+mj-ea"/>
                        </a:rPr>
                        <a:t>条の２第１項第５号）</a:t>
                      </a:r>
                      <a:endParaRPr lang="ja-JP" sz="1000" b="0" i="0" u="none" strike="noStrike" dirty="0">
                        <a:solidFill>
                          <a:srgbClr val="000000"/>
                        </a:solidFill>
                        <a:effectLst/>
                        <a:latin typeface="+mj-ea"/>
                        <a:ea typeface="+mj-ea"/>
                      </a:endParaRPr>
                    </a:p>
                  </a:txBody>
                  <a:tcPr marL="7724" marR="7724" marT="77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3163833542"/>
                  </a:ext>
                </a:extLst>
              </a:tr>
            </a:tbl>
          </a:graphicData>
        </a:graphic>
      </p:graphicFrame>
      <p:sp>
        <p:nvSpPr>
          <p:cNvPr id="14" name="角丸四角形 13"/>
          <p:cNvSpPr/>
          <p:nvPr/>
        </p:nvSpPr>
        <p:spPr>
          <a:xfrm>
            <a:off x="52156" y="826943"/>
            <a:ext cx="9032405" cy="1547100"/>
          </a:xfrm>
          <a:prstGeom prst="roundRect">
            <a:avLst>
              <a:gd name="adj" fmla="val 10085"/>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171450">
              <a:defRPr/>
            </a:pPr>
            <a:endParaRPr kumimoji="1" lang="ja-JP" altLang="en-US" sz="18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sp>
        <p:nvSpPr>
          <p:cNvPr id="17" name="正方形/長方形 16"/>
          <p:cNvSpPr/>
          <p:nvPr/>
        </p:nvSpPr>
        <p:spPr>
          <a:xfrm>
            <a:off x="257881" y="1042709"/>
            <a:ext cx="8616028" cy="1157799"/>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r>
              <a:rPr lang="ja-JP" altLang="en-US" sz="1400" dirty="0" smtClean="0">
                <a:solidFill>
                  <a:schemeClr val="tx1"/>
                </a:solidFill>
              </a:rPr>
              <a:t>・府市一体条例に</a:t>
            </a:r>
            <a:r>
              <a:rPr lang="ja-JP" altLang="en-US" sz="1400" dirty="0">
                <a:solidFill>
                  <a:schemeClr val="tx1"/>
                </a:solidFill>
              </a:rPr>
              <a:t>基づき</a:t>
            </a:r>
            <a:r>
              <a:rPr lang="ja-JP" altLang="en-US" sz="1400" dirty="0" smtClean="0">
                <a:solidFill>
                  <a:schemeClr val="tx1"/>
                </a:solidFill>
              </a:rPr>
              <a:t>、府市一体で広域的</a:t>
            </a:r>
            <a:r>
              <a:rPr lang="ja-JP" altLang="en-US" sz="1400" dirty="0">
                <a:solidFill>
                  <a:schemeClr val="tx1"/>
                </a:solidFill>
              </a:rPr>
              <a:t>なまちづくりや交通基盤の整備を進めるため、広域的</a:t>
            </a:r>
            <a:r>
              <a:rPr lang="ja-JP" altLang="en-US" sz="1400" dirty="0" smtClean="0">
                <a:solidFill>
                  <a:schemeClr val="tx1"/>
                </a:solidFill>
              </a:rPr>
              <a:t>で成長</a:t>
            </a:r>
            <a:r>
              <a:rPr lang="ja-JP" altLang="en-US" sz="1400" dirty="0">
                <a:solidFill>
                  <a:schemeClr val="tx1"/>
                </a:solidFill>
              </a:rPr>
              <a:t>の重要な基盤となる都市計画の決定に関する事務について、大阪市から大阪府に委託するために必要な事項</a:t>
            </a:r>
            <a:r>
              <a:rPr lang="ja-JP" altLang="en-US" sz="1400" dirty="0" smtClean="0">
                <a:solidFill>
                  <a:schemeClr val="tx1"/>
                </a:solidFill>
              </a:rPr>
              <a:t>を定める</a:t>
            </a:r>
            <a:endParaRPr lang="en-US" altLang="ja-JP" sz="1400" dirty="0" smtClean="0">
              <a:solidFill>
                <a:schemeClr val="tx1"/>
              </a:solidFill>
            </a:endParaRPr>
          </a:p>
          <a:p>
            <a:endParaRPr lang="en-US" altLang="ja-JP" sz="500" dirty="0" smtClean="0">
              <a:solidFill>
                <a:schemeClr val="tx1"/>
              </a:solidFill>
            </a:endParaRPr>
          </a:p>
          <a:p>
            <a:r>
              <a:rPr lang="ja-JP" altLang="en-US" sz="1400" dirty="0" smtClean="0">
                <a:solidFill>
                  <a:schemeClr val="tx1"/>
                </a:solidFill>
              </a:rPr>
              <a:t>・事務の執行</a:t>
            </a:r>
            <a:r>
              <a:rPr lang="ja-JP" altLang="en-US" sz="1400" dirty="0">
                <a:solidFill>
                  <a:schemeClr val="tx1"/>
                </a:solidFill>
              </a:rPr>
              <a:t>においては、副首都推進本部（大阪府市）会議において合意されたまちづくり等の</a:t>
            </a:r>
            <a:r>
              <a:rPr lang="ja-JP" altLang="en-US" sz="1400" dirty="0" smtClean="0">
                <a:solidFill>
                  <a:schemeClr val="tx1"/>
                </a:solidFill>
              </a:rPr>
              <a:t>方向性を踏まえ、　　府市で連携調整</a:t>
            </a:r>
            <a:r>
              <a:rPr lang="ja-JP" altLang="en-US" sz="1400" dirty="0">
                <a:solidFill>
                  <a:schemeClr val="tx1"/>
                </a:solidFill>
              </a:rPr>
              <a:t>を図り、都市</a:t>
            </a:r>
            <a:r>
              <a:rPr lang="ja-JP" altLang="en-US" sz="1400" dirty="0" smtClean="0">
                <a:solidFill>
                  <a:schemeClr val="tx1"/>
                </a:solidFill>
              </a:rPr>
              <a:t>計画に関する事務</a:t>
            </a:r>
            <a:r>
              <a:rPr lang="ja-JP" altLang="en-US" sz="1400" dirty="0">
                <a:solidFill>
                  <a:schemeClr val="tx1"/>
                </a:solidFill>
              </a:rPr>
              <a:t>を円滑に</a:t>
            </a:r>
            <a:r>
              <a:rPr lang="ja-JP" altLang="en-US" sz="1400" dirty="0" smtClean="0">
                <a:solidFill>
                  <a:schemeClr val="tx1"/>
                </a:solidFill>
              </a:rPr>
              <a:t>進める</a:t>
            </a:r>
            <a:endParaRPr lang="en-US" altLang="ja-JP" sz="1400" dirty="0">
              <a:solidFill>
                <a:schemeClr val="tx1"/>
              </a:solidFill>
            </a:endParaRPr>
          </a:p>
          <a:p>
            <a:endParaRPr lang="en-US" altLang="ja-JP" sz="500" dirty="0" smtClean="0">
              <a:solidFill>
                <a:schemeClr val="tx1"/>
              </a:solidFill>
            </a:endParaRPr>
          </a:p>
        </p:txBody>
      </p:sp>
      <p:grpSp>
        <p:nvGrpSpPr>
          <p:cNvPr id="22" name="グループ化 21"/>
          <p:cNvGrpSpPr/>
          <p:nvPr/>
        </p:nvGrpSpPr>
        <p:grpSpPr>
          <a:xfrm>
            <a:off x="165924" y="673064"/>
            <a:ext cx="1309732" cy="301382"/>
            <a:chOff x="418456" y="-271025"/>
            <a:chExt cx="921931" cy="467997"/>
          </a:xfrm>
        </p:grpSpPr>
        <p:sp>
          <p:nvSpPr>
            <p:cNvPr id="23" name="正方形/長方形 22"/>
            <p:cNvSpPr/>
            <p:nvPr/>
          </p:nvSpPr>
          <p:spPr>
            <a:xfrm>
              <a:off x="661404" y="-271025"/>
              <a:ext cx="678983" cy="467997"/>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dirty="0">
                  <a:solidFill>
                    <a:prstClr val="white"/>
                  </a:solidFill>
                  <a:latin typeface="Meiryo UI" panose="020B0604030504040204" pitchFamily="50" charset="-128"/>
                  <a:ea typeface="Meiryo UI" panose="020B0604030504040204" pitchFamily="50" charset="-128"/>
                </a:rPr>
                <a:t>　</a:t>
              </a:r>
              <a:r>
                <a:rPr lang="ja-JP" altLang="en-US" sz="1600" b="1" dirty="0" smtClean="0">
                  <a:solidFill>
                    <a:prstClr val="white"/>
                  </a:solidFill>
                  <a:latin typeface="Meiryo UI" panose="020B0604030504040204" pitchFamily="50" charset="-128"/>
                  <a:ea typeface="Meiryo UI" panose="020B0604030504040204" pitchFamily="50" charset="-128"/>
                </a:rPr>
                <a:t>　趣旨</a:t>
              </a:r>
              <a:endPar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25" name="ホームベース 24"/>
            <p:cNvSpPr/>
            <p:nvPr/>
          </p:nvSpPr>
          <p:spPr>
            <a:xfrm>
              <a:off x="418456" y="-271025"/>
              <a:ext cx="367303" cy="467997"/>
            </a:xfrm>
            <a:prstGeom prst="homePlat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rPr>
                <a:t>１</a:t>
              </a:r>
              <a:endParaRPr kumimoji="1" lang="ja-JP" altLang="en-US" sz="1400" b="1"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grpSp>
    </p:spTree>
    <p:extLst>
      <p:ext uri="{BB962C8B-B14F-4D97-AF65-F5344CB8AC3E}">
        <p14:creationId xmlns:p14="http://schemas.microsoft.com/office/powerpoint/2010/main" val="30389278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角丸四角形 15"/>
          <p:cNvSpPr/>
          <p:nvPr/>
        </p:nvSpPr>
        <p:spPr>
          <a:xfrm>
            <a:off x="61494" y="332656"/>
            <a:ext cx="9003391" cy="3685977"/>
          </a:xfrm>
          <a:prstGeom prst="roundRect">
            <a:avLst>
              <a:gd name="adj" fmla="val 2850"/>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171450">
              <a:defRPr/>
            </a:pPr>
            <a:endParaRPr kumimoji="1" lang="ja-JP" altLang="en-US" sz="18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sp>
        <p:nvSpPr>
          <p:cNvPr id="20" name="正方形/長方形 19"/>
          <p:cNvSpPr/>
          <p:nvPr/>
        </p:nvSpPr>
        <p:spPr>
          <a:xfrm>
            <a:off x="8773140" y="6485672"/>
            <a:ext cx="479380" cy="4717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b="1"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 </a:t>
            </a:r>
            <a:r>
              <a:rPr kumimoji="1" lang="en-US" altLang="ja-JP" sz="2000" b="1" i="0" u="none" strike="noStrike" kern="1200" cap="none" spc="0" normalizeH="0" baseline="0" noProof="0" dirty="0" smtClean="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2</a:t>
            </a:r>
            <a:endParaRPr kumimoji="1" lang="ja-JP" altLang="en-US" sz="2000" b="1"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5" name="正方形/長方形 14"/>
          <p:cNvSpPr/>
          <p:nvPr/>
        </p:nvSpPr>
        <p:spPr>
          <a:xfrm>
            <a:off x="420634" y="191905"/>
            <a:ext cx="1843883" cy="289836"/>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　　</a:t>
            </a:r>
            <a:r>
              <a:rPr lang="ja-JP" altLang="en-US" sz="1400" b="1" dirty="0" smtClean="0">
                <a:solidFill>
                  <a:prstClr val="white"/>
                </a:solidFill>
                <a:latin typeface="Meiryo UI" panose="020B0604030504040204" pitchFamily="50" charset="-128"/>
                <a:ea typeface="Meiryo UI" panose="020B0604030504040204" pitchFamily="50" charset="-128"/>
              </a:rPr>
              <a:t>委託事務の</a:t>
            </a:r>
            <a:r>
              <a:rPr kumimoji="1" lang="ja-JP" altLang="en-US" sz="14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rPr>
              <a:t>手続き</a:t>
            </a:r>
            <a:endPar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17" name="ホームベース 16"/>
          <p:cNvSpPr/>
          <p:nvPr/>
        </p:nvSpPr>
        <p:spPr>
          <a:xfrm>
            <a:off x="181153" y="179240"/>
            <a:ext cx="498084" cy="302502"/>
          </a:xfrm>
          <a:prstGeom prst="homePlat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b="1" dirty="0" smtClean="0">
                <a:solidFill>
                  <a:srgbClr val="002060"/>
                </a:solidFill>
                <a:latin typeface="Meiryo UI" panose="020B0604030504040204" pitchFamily="50" charset="-128"/>
                <a:ea typeface="Meiryo UI" panose="020B0604030504040204" pitchFamily="50" charset="-128"/>
              </a:rPr>
              <a:t>３</a:t>
            </a:r>
            <a:endParaRPr kumimoji="1" lang="ja-JP" altLang="en-US" sz="1400" b="1"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sp useBgFill="1">
        <p:nvSpPr>
          <p:cNvPr id="23" name="角丸四角形 22"/>
          <p:cNvSpPr/>
          <p:nvPr/>
        </p:nvSpPr>
        <p:spPr>
          <a:xfrm>
            <a:off x="4596641" y="4281187"/>
            <a:ext cx="4403865" cy="245330"/>
          </a:xfrm>
          <a:prstGeom prst="roundRect">
            <a:avLst>
              <a:gd name="adj" fmla="val 15875"/>
            </a:avLst>
          </a:prstGeom>
          <a:ln>
            <a:solidFill>
              <a:schemeClr val="tx1"/>
            </a:solidFill>
          </a:ln>
        </p:spPr>
        <p:style>
          <a:lnRef idx="1">
            <a:schemeClr val="accent1"/>
          </a:lnRef>
          <a:fillRef idx="2">
            <a:schemeClr val="accent1"/>
          </a:fillRef>
          <a:effectRef idx="1">
            <a:schemeClr val="accent1"/>
          </a:effectRef>
          <a:fontRef idx="minor">
            <a:schemeClr val="dk1"/>
          </a:fontRef>
        </p:style>
        <p:txBody>
          <a:bodyPr wrap="none" lIns="0" tIns="0" rIns="0" bIns="0" rtlCol="0" anchor="ctr"/>
          <a:lstStyle/>
          <a:p>
            <a:pPr algn="ctr">
              <a:spcBef>
                <a:spcPts val="600"/>
              </a:spcBef>
            </a:pPr>
            <a:r>
              <a:rPr lang="ja-JP" altLang="en-US" sz="1100" dirty="0" smtClean="0">
                <a:solidFill>
                  <a:schemeClr val="tx1"/>
                </a:solidFill>
                <a:latin typeface="+mj-ea"/>
                <a:ea typeface="+mj-ea"/>
              </a:rPr>
              <a:t>都市計画法第１９条の市町村</a:t>
            </a:r>
            <a:r>
              <a:rPr lang="ja-JP" altLang="en-US" sz="1100" dirty="0">
                <a:solidFill>
                  <a:schemeClr val="tx1"/>
                </a:solidFill>
                <a:latin typeface="+mj-ea"/>
                <a:ea typeface="+mj-ea"/>
              </a:rPr>
              <a:t>の都市計画の</a:t>
            </a:r>
            <a:r>
              <a:rPr lang="ja-JP" altLang="en-US" sz="1100" dirty="0" smtClean="0">
                <a:solidFill>
                  <a:schemeClr val="tx1"/>
                </a:solidFill>
                <a:latin typeface="+mj-ea"/>
                <a:ea typeface="+mj-ea"/>
              </a:rPr>
              <a:t>決定等の規定に基づき実施</a:t>
            </a:r>
            <a:endParaRPr lang="ja-JP" altLang="en-US" sz="1100" dirty="0">
              <a:solidFill>
                <a:schemeClr val="tx1"/>
              </a:solidFill>
              <a:latin typeface="+mj-ea"/>
              <a:ea typeface="+mj-ea"/>
            </a:endParaRPr>
          </a:p>
        </p:txBody>
      </p:sp>
      <p:sp>
        <p:nvSpPr>
          <p:cNvPr id="26" name="右矢印 25"/>
          <p:cNvSpPr/>
          <p:nvPr/>
        </p:nvSpPr>
        <p:spPr>
          <a:xfrm>
            <a:off x="2360932" y="4990410"/>
            <a:ext cx="750209" cy="216000"/>
          </a:xfrm>
          <a:prstGeom prst="rightArrow">
            <a:avLst/>
          </a:prstGeom>
          <a:ln/>
        </p:spPr>
        <p:style>
          <a:lnRef idx="2">
            <a:schemeClr val="accent1"/>
          </a:lnRef>
          <a:fillRef idx="1">
            <a:schemeClr val="lt1"/>
          </a:fillRef>
          <a:effectRef idx="0">
            <a:schemeClr val="accent1"/>
          </a:effectRef>
          <a:fontRef idx="minor">
            <a:schemeClr val="dk1"/>
          </a:fontRef>
        </p:style>
        <p:txBody>
          <a:bodyPr wrap="none" lIns="0" tIns="0" rIns="0" bIns="0" rtlCol="0" anchor="ctr"/>
          <a:lstStyle/>
          <a:p>
            <a:pPr algn="ctr"/>
            <a:endParaRPr lang="ja-JP" altLang="en-US" dirty="0">
              <a:solidFill>
                <a:srgbClr val="002060"/>
              </a:solidFill>
            </a:endParaRPr>
          </a:p>
        </p:txBody>
      </p:sp>
      <p:sp>
        <p:nvSpPr>
          <p:cNvPr id="27" name="右矢印 26"/>
          <p:cNvSpPr/>
          <p:nvPr/>
        </p:nvSpPr>
        <p:spPr>
          <a:xfrm>
            <a:off x="4526600" y="4988905"/>
            <a:ext cx="467637" cy="184515"/>
          </a:xfrm>
          <a:prstGeom prst="rightArrow">
            <a:avLst/>
          </a:prstGeom>
          <a:ln/>
        </p:spPr>
        <p:style>
          <a:lnRef idx="2">
            <a:schemeClr val="accent1"/>
          </a:lnRef>
          <a:fillRef idx="1">
            <a:schemeClr val="lt1"/>
          </a:fillRef>
          <a:effectRef idx="0">
            <a:schemeClr val="accent1"/>
          </a:effectRef>
          <a:fontRef idx="minor">
            <a:schemeClr val="dk1"/>
          </a:fontRef>
        </p:style>
        <p:txBody>
          <a:bodyPr wrap="none" lIns="0" tIns="0" rIns="0" bIns="0" rtlCol="0" anchor="ctr"/>
          <a:lstStyle/>
          <a:p>
            <a:pPr algn="ctr"/>
            <a:endParaRPr lang="ja-JP" altLang="en-US" dirty="0">
              <a:solidFill>
                <a:srgbClr val="002060"/>
              </a:solidFill>
            </a:endParaRPr>
          </a:p>
        </p:txBody>
      </p:sp>
      <p:sp>
        <p:nvSpPr>
          <p:cNvPr id="29" name="右矢印 28"/>
          <p:cNvSpPr/>
          <p:nvPr/>
        </p:nvSpPr>
        <p:spPr>
          <a:xfrm>
            <a:off x="7665411" y="4973163"/>
            <a:ext cx="233287" cy="216000"/>
          </a:xfrm>
          <a:prstGeom prst="rightArrow">
            <a:avLst/>
          </a:prstGeom>
          <a:ln/>
        </p:spPr>
        <p:style>
          <a:lnRef idx="2">
            <a:schemeClr val="accent1"/>
          </a:lnRef>
          <a:fillRef idx="1">
            <a:schemeClr val="lt1"/>
          </a:fillRef>
          <a:effectRef idx="0">
            <a:schemeClr val="accent1"/>
          </a:effectRef>
          <a:fontRef idx="minor">
            <a:schemeClr val="dk1"/>
          </a:fontRef>
        </p:style>
        <p:txBody>
          <a:bodyPr wrap="none" lIns="0" tIns="0" rIns="0" bIns="0" rtlCol="0" anchor="ctr"/>
          <a:lstStyle/>
          <a:p>
            <a:pPr algn="ctr"/>
            <a:endParaRPr lang="ja-JP" altLang="en-US" dirty="0">
              <a:solidFill>
                <a:srgbClr val="002060"/>
              </a:solidFill>
            </a:endParaRPr>
          </a:p>
        </p:txBody>
      </p:sp>
      <p:sp>
        <p:nvSpPr>
          <p:cNvPr id="30" name="屈折矢印 29"/>
          <p:cNvSpPr/>
          <p:nvPr/>
        </p:nvSpPr>
        <p:spPr>
          <a:xfrm>
            <a:off x="5155988" y="5545623"/>
            <a:ext cx="819088" cy="767029"/>
          </a:xfrm>
          <a:prstGeom prst="bentUpArrow">
            <a:avLst>
              <a:gd name="adj1" fmla="val 25000"/>
              <a:gd name="adj2" fmla="val 26386"/>
              <a:gd name="adj3" fmla="val 25000"/>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200" dirty="0" smtClean="0">
                <a:solidFill>
                  <a:schemeClr val="tx1"/>
                </a:solidFill>
              </a:rPr>
              <a:t>　</a:t>
            </a:r>
            <a:r>
              <a:rPr lang="ja-JP" altLang="en-US" sz="1100" b="1" dirty="0" smtClean="0">
                <a:solidFill>
                  <a:schemeClr val="tx1"/>
                </a:solidFill>
              </a:rPr>
              <a:t>意見書の</a:t>
            </a:r>
            <a:r>
              <a:rPr lang="ja-JP" altLang="en-US" sz="1100" b="1" dirty="0">
                <a:solidFill>
                  <a:schemeClr val="tx1"/>
                </a:solidFill>
              </a:rPr>
              <a:t>要旨</a:t>
            </a:r>
            <a:r>
              <a:rPr lang="ja-JP" altLang="en-US" sz="1100" dirty="0">
                <a:solidFill>
                  <a:schemeClr val="tx1"/>
                </a:solidFill>
              </a:rPr>
              <a:t>　法１９②</a:t>
            </a:r>
          </a:p>
        </p:txBody>
      </p:sp>
      <p:sp>
        <p:nvSpPr>
          <p:cNvPr id="31" name="右矢印 30"/>
          <p:cNvSpPr/>
          <p:nvPr/>
        </p:nvSpPr>
        <p:spPr>
          <a:xfrm rot="16200000">
            <a:off x="6991695" y="5508869"/>
            <a:ext cx="216000" cy="233287"/>
          </a:xfrm>
          <a:prstGeom prst="rightArrow">
            <a:avLst/>
          </a:prstGeom>
          <a:ln/>
        </p:spPr>
        <p:style>
          <a:lnRef idx="2">
            <a:schemeClr val="accent1"/>
          </a:lnRef>
          <a:fillRef idx="1">
            <a:schemeClr val="lt1"/>
          </a:fillRef>
          <a:effectRef idx="0">
            <a:schemeClr val="accent1"/>
          </a:effectRef>
          <a:fontRef idx="minor">
            <a:schemeClr val="dk1"/>
          </a:fontRef>
        </p:style>
        <p:txBody>
          <a:bodyPr wrap="none" lIns="0" tIns="0" rIns="0" bIns="0" rtlCol="0" anchor="ctr"/>
          <a:lstStyle/>
          <a:p>
            <a:pPr algn="ctr"/>
            <a:endParaRPr lang="ja-JP" altLang="en-US" dirty="0">
              <a:solidFill>
                <a:srgbClr val="002060"/>
              </a:solidFill>
            </a:endParaRPr>
          </a:p>
        </p:txBody>
      </p:sp>
      <p:sp>
        <p:nvSpPr>
          <p:cNvPr id="32" name="楕円 31"/>
          <p:cNvSpPr/>
          <p:nvPr/>
        </p:nvSpPr>
        <p:spPr>
          <a:xfrm>
            <a:off x="1095432" y="4712599"/>
            <a:ext cx="1198507" cy="792000"/>
          </a:xfrm>
          <a:prstGeom prst="ellipse">
            <a:avLst/>
          </a:prstGeom>
          <a:gradFill>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ja-JP" altLang="en-US" sz="1100" b="1" dirty="0">
                <a:solidFill>
                  <a:schemeClr val="tx1"/>
                </a:solidFill>
                <a:latin typeface="MS UI Gothic" panose="020B0600070205080204" pitchFamily="50" charset="-128"/>
                <a:ea typeface="MS UI Gothic" panose="020B0600070205080204" pitchFamily="50" charset="-128"/>
              </a:rPr>
              <a:t>都市</a:t>
            </a:r>
            <a:r>
              <a:rPr lang="ja-JP" altLang="en-US" sz="1100" b="1" dirty="0" smtClean="0">
                <a:solidFill>
                  <a:schemeClr val="tx1"/>
                </a:solidFill>
                <a:latin typeface="MS UI Gothic" panose="020B0600070205080204" pitchFamily="50" charset="-128"/>
                <a:ea typeface="MS UI Gothic" panose="020B0600070205080204" pitchFamily="50" charset="-128"/>
              </a:rPr>
              <a:t>計画の案</a:t>
            </a:r>
            <a:endParaRPr lang="en-US" altLang="ja-JP" sz="1100" b="1" dirty="0">
              <a:solidFill>
                <a:schemeClr val="tx1"/>
              </a:solidFill>
              <a:latin typeface="MS UI Gothic" panose="020B0600070205080204" pitchFamily="50" charset="-128"/>
              <a:ea typeface="MS UI Gothic" panose="020B0600070205080204" pitchFamily="50" charset="-128"/>
            </a:endParaRPr>
          </a:p>
          <a:p>
            <a:pPr algn="ctr"/>
            <a:r>
              <a:rPr lang="ja-JP" altLang="en-US" sz="1100" b="1" dirty="0" smtClean="0">
                <a:solidFill>
                  <a:schemeClr val="tx1"/>
                </a:solidFill>
                <a:latin typeface="MS UI Gothic" panose="020B0600070205080204" pitchFamily="50" charset="-128"/>
                <a:ea typeface="MS UI Gothic" panose="020B0600070205080204" pitchFamily="50" charset="-128"/>
              </a:rPr>
              <a:t>（原案）の</a:t>
            </a:r>
            <a:r>
              <a:rPr lang="ja-JP" altLang="en-US" sz="1100" b="1" dirty="0">
                <a:solidFill>
                  <a:schemeClr val="tx1"/>
                </a:solidFill>
                <a:latin typeface="MS UI Gothic" panose="020B0600070205080204" pitchFamily="50" charset="-128"/>
                <a:ea typeface="MS UI Gothic" panose="020B0600070205080204" pitchFamily="50" charset="-128"/>
              </a:rPr>
              <a:t>作成</a:t>
            </a:r>
            <a:endParaRPr lang="en-US" altLang="ja-JP" sz="1100" b="1" dirty="0">
              <a:solidFill>
                <a:schemeClr val="tx1"/>
              </a:solidFill>
              <a:latin typeface="MS UI Gothic" panose="020B0600070205080204" pitchFamily="50" charset="-128"/>
              <a:ea typeface="MS UI Gothic" panose="020B0600070205080204" pitchFamily="50" charset="-128"/>
            </a:endParaRPr>
          </a:p>
        </p:txBody>
      </p:sp>
      <p:sp>
        <p:nvSpPr>
          <p:cNvPr id="34" name="楕円 33"/>
          <p:cNvSpPr/>
          <p:nvPr/>
        </p:nvSpPr>
        <p:spPr>
          <a:xfrm>
            <a:off x="1057370" y="5756465"/>
            <a:ext cx="1150979" cy="792000"/>
          </a:xfrm>
          <a:prstGeom prst="ellipse">
            <a:avLst/>
          </a:prstGeom>
          <a:gradFill>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ja-JP" altLang="en-US" sz="1100" b="1" dirty="0">
                <a:solidFill>
                  <a:schemeClr val="tx1"/>
                </a:solidFill>
                <a:latin typeface="MS UI Gothic" panose="020B0600070205080204" pitchFamily="50" charset="-128"/>
                <a:ea typeface="MS UI Gothic" panose="020B0600070205080204" pitchFamily="50" charset="-128"/>
              </a:rPr>
              <a:t>公聴会の</a:t>
            </a:r>
            <a:endParaRPr lang="en-US" altLang="ja-JP" sz="1100" b="1" dirty="0">
              <a:solidFill>
                <a:schemeClr val="tx1"/>
              </a:solidFill>
              <a:latin typeface="MS UI Gothic" panose="020B0600070205080204" pitchFamily="50" charset="-128"/>
              <a:ea typeface="MS UI Gothic" panose="020B0600070205080204" pitchFamily="50" charset="-128"/>
            </a:endParaRPr>
          </a:p>
          <a:p>
            <a:pPr algn="ctr"/>
            <a:r>
              <a:rPr lang="ja-JP" altLang="en-US" sz="1100" b="1" dirty="0">
                <a:solidFill>
                  <a:schemeClr val="tx1"/>
                </a:solidFill>
                <a:latin typeface="MS UI Gothic" panose="020B0600070205080204" pitchFamily="50" charset="-128"/>
                <a:ea typeface="MS UI Gothic" panose="020B0600070205080204" pitchFamily="50" charset="-128"/>
              </a:rPr>
              <a:t>開催等による</a:t>
            </a:r>
            <a:endParaRPr lang="en-US" altLang="ja-JP" sz="1100" b="1" dirty="0">
              <a:solidFill>
                <a:schemeClr val="tx1"/>
              </a:solidFill>
              <a:latin typeface="MS UI Gothic" panose="020B0600070205080204" pitchFamily="50" charset="-128"/>
              <a:ea typeface="MS UI Gothic" panose="020B0600070205080204" pitchFamily="50" charset="-128"/>
            </a:endParaRPr>
          </a:p>
          <a:p>
            <a:pPr algn="ctr"/>
            <a:r>
              <a:rPr lang="ja-JP" altLang="en-US" sz="1100" b="1" dirty="0">
                <a:solidFill>
                  <a:schemeClr val="tx1"/>
                </a:solidFill>
                <a:latin typeface="MS UI Gothic" panose="020B0600070205080204" pitchFamily="50" charset="-128"/>
                <a:ea typeface="MS UI Gothic" panose="020B0600070205080204" pitchFamily="50" charset="-128"/>
              </a:rPr>
              <a:t>住民意見の反映</a:t>
            </a:r>
            <a:endParaRPr lang="en-US" altLang="ja-JP" sz="1100" b="1" dirty="0">
              <a:solidFill>
                <a:schemeClr val="tx1"/>
              </a:solidFill>
              <a:latin typeface="MS UI Gothic" panose="020B0600070205080204" pitchFamily="50" charset="-128"/>
              <a:ea typeface="MS UI Gothic" panose="020B0600070205080204" pitchFamily="50" charset="-128"/>
            </a:endParaRPr>
          </a:p>
          <a:p>
            <a:pPr algn="ctr"/>
            <a:r>
              <a:rPr lang="ja-JP" altLang="en-US" sz="1100" dirty="0">
                <a:solidFill>
                  <a:schemeClr val="tx1"/>
                </a:solidFill>
                <a:latin typeface="MS UI Gothic" panose="020B0600070205080204" pitchFamily="50" charset="-128"/>
                <a:ea typeface="MS UI Gothic" panose="020B0600070205080204" pitchFamily="50" charset="-128"/>
              </a:rPr>
              <a:t>法１６①</a:t>
            </a:r>
            <a:endParaRPr lang="en-US" altLang="ja-JP" sz="1100" dirty="0">
              <a:solidFill>
                <a:schemeClr val="tx1"/>
              </a:solidFill>
              <a:latin typeface="MS UI Gothic" panose="020B0600070205080204" pitchFamily="50" charset="-128"/>
              <a:ea typeface="MS UI Gothic" panose="020B0600070205080204" pitchFamily="50" charset="-128"/>
            </a:endParaRPr>
          </a:p>
        </p:txBody>
      </p:sp>
      <p:sp>
        <p:nvSpPr>
          <p:cNvPr id="35" name="右矢印 34"/>
          <p:cNvSpPr/>
          <p:nvPr/>
        </p:nvSpPr>
        <p:spPr>
          <a:xfrm rot="10800000">
            <a:off x="7730467" y="5994305"/>
            <a:ext cx="216000" cy="216000"/>
          </a:xfrm>
          <a:prstGeom prst="rightArrow">
            <a:avLst/>
          </a:prstGeom>
          <a:ln/>
        </p:spPr>
        <p:style>
          <a:lnRef idx="2">
            <a:schemeClr val="accent1"/>
          </a:lnRef>
          <a:fillRef idx="1">
            <a:schemeClr val="lt1"/>
          </a:fillRef>
          <a:effectRef idx="0">
            <a:schemeClr val="accent1"/>
          </a:effectRef>
          <a:fontRef idx="minor">
            <a:schemeClr val="dk1"/>
          </a:fontRef>
        </p:style>
        <p:txBody>
          <a:bodyPr wrap="none" lIns="0" tIns="0" rIns="0" bIns="0" rtlCol="0" anchor="ctr"/>
          <a:lstStyle/>
          <a:p>
            <a:pPr algn="ctr"/>
            <a:endParaRPr lang="ja-JP" altLang="en-US" dirty="0">
              <a:solidFill>
                <a:srgbClr val="002060"/>
              </a:solidFill>
            </a:endParaRPr>
          </a:p>
        </p:txBody>
      </p:sp>
      <p:sp>
        <p:nvSpPr>
          <p:cNvPr id="36" name="右矢印 35"/>
          <p:cNvSpPr/>
          <p:nvPr/>
        </p:nvSpPr>
        <p:spPr>
          <a:xfrm rot="18732221">
            <a:off x="1952620" y="5361884"/>
            <a:ext cx="689750" cy="247314"/>
          </a:xfrm>
          <a:prstGeom prst="rightArrow">
            <a:avLst/>
          </a:prstGeom>
          <a:ln/>
        </p:spPr>
        <p:style>
          <a:lnRef idx="2">
            <a:schemeClr val="accent1"/>
          </a:lnRef>
          <a:fillRef idx="1">
            <a:schemeClr val="lt1"/>
          </a:fillRef>
          <a:effectRef idx="0">
            <a:schemeClr val="accent1"/>
          </a:effectRef>
          <a:fontRef idx="minor">
            <a:schemeClr val="dk1"/>
          </a:fontRef>
        </p:style>
        <p:txBody>
          <a:bodyPr wrap="none" lIns="0" tIns="0" rIns="0" bIns="0" rtlCol="0" anchor="ctr"/>
          <a:lstStyle/>
          <a:p>
            <a:pPr algn="ctr"/>
            <a:endParaRPr lang="ja-JP" altLang="en-US" dirty="0">
              <a:solidFill>
                <a:srgbClr val="002060"/>
              </a:solidFill>
            </a:endParaRPr>
          </a:p>
        </p:txBody>
      </p:sp>
      <p:sp>
        <p:nvSpPr>
          <p:cNvPr id="37" name="楕円 36"/>
          <p:cNvSpPr/>
          <p:nvPr/>
        </p:nvSpPr>
        <p:spPr>
          <a:xfrm>
            <a:off x="3212689" y="4673698"/>
            <a:ext cx="1248324" cy="807155"/>
          </a:xfrm>
          <a:prstGeom prst="ellipse">
            <a:avLst/>
          </a:prstGeom>
          <a:gradFill>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ja-JP" altLang="en-US" sz="1100" b="1" dirty="0">
                <a:solidFill>
                  <a:schemeClr val="tx1"/>
                </a:solidFill>
                <a:latin typeface="MS UI Gothic" panose="020B0600070205080204" pitchFamily="50" charset="-128"/>
                <a:ea typeface="MS UI Gothic" panose="020B0600070205080204" pitchFamily="50" charset="-128"/>
              </a:rPr>
              <a:t>都市計画の案の</a:t>
            </a:r>
            <a:endParaRPr lang="en-US" altLang="ja-JP" sz="1100" b="1" dirty="0">
              <a:solidFill>
                <a:schemeClr val="tx1"/>
              </a:solidFill>
              <a:latin typeface="MS UI Gothic" panose="020B0600070205080204" pitchFamily="50" charset="-128"/>
              <a:ea typeface="MS UI Gothic" panose="020B0600070205080204" pitchFamily="50" charset="-128"/>
            </a:endParaRPr>
          </a:p>
          <a:p>
            <a:pPr algn="ctr"/>
            <a:r>
              <a:rPr lang="ja-JP" altLang="en-US" sz="1100" b="1" dirty="0">
                <a:solidFill>
                  <a:schemeClr val="tx1"/>
                </a:solidFill>
                <a:latin typeface="MS UI Gothic" panose="020B0600070205080204" pitchFamily="50" charset="-128"/>
                <a:ea typeface="MS UI Gothic" panose="020B0600070205080204" pitchFamily="50" charset="-128"/>
              </a:rPr>
              <a:t>公告及び縦覧</a:t>
            </a:r>
            <a:endParaRPr lang="en-US" altLang="ja-JP" sz="1100" b="1" dirty="0">
              <a:solidFill>
                <a:schemeClr val="tx1"/>
              </a:solidFill>
              <a:latin typeface="MS UI Gothic" panose="020B0600070205080204" pitchFamily="50" charset="-128"/>
              <a:ea typeface="MS UI Gothic" panose="020B0600070205080204" pitchFamily="50" charset="-128"/>
            </a:endParaRPr>
          </a:p>
          <a:p>
            <a:pPr algn="ctr"/>
            <a:r>
              <a:rPr lang="ja-JP" altLang="en-US" sz="1100" b="1" dirty="0">
                <a:solidFill>
                  <a:schemeClr val="tx1"/>
                </a:solidFill>
                <a:latin typeface="MS UI Gothic" panose="020B0600070205080204" pitchFamily="50" charset="-128"/>
                <a:ea typeface="MS UI Gothic" panose="020B0600070205080204" pitchFamily="50" charset="-128"/>
              </a:rPr>
              <a:t>（</a:t>
            </a:r>
            <a:r>
              <a:rPr lang="en-US" altLang="ja-JP" sz="1100" b="1" dirty="0">
                <a:solidFill>
                  <a:schemeClr val="tx1"/>
                </a:solidFill>
                <a:latin typeface="MS UI Gothic" panose="020B0600070205080204" pitchFamily="50" charset="-128"/>
                <a:ea typeface="MS UI Gothic" panose="020B0600070205080204" pitchFamily="50" charset="-128"/>
              </a:rPr>
              <a:t>2</a:t>
            </a:r>
            <a:r>
              <a:rPr lang="ja-JP" altLang="en-US" sz="1100" b="1" dirty="0">
                <a:solidFill>
                  <a:schemeClr val="tx1"/>
                </a:solidFill>
                <a:latin typeface="MS UI Gothic" panose="020B0600070205080204" pitchFamily="50" charset="-128"/>
                <a:ea typeface="MS UI Gothic" panose="020B0600070205080204" pitchFamily="50" charset="-128"/>
              </a:rPr>
              <a:t>週間）</a:t>
            </a:r>
            <a:r>
              <a:rPr lang="ja-JP" altLang="en-US" sz="1100" dirty="0">
                <a:solidFill>
                  <a:schemeClr val="tx1"/>
                </a:solidFill>
                <a:latin typeface="MS UI Gothic" panose="020B0600070205080204" pitchFamily="50" charset="-128"/>
                <a:ea typeface="MS UI Gothic" panose="020B0600070205080204" pitchFamily="50" charset="-128"/>
              </a:rPr>
              <a:t>法１７①</a:t>
            </a:r>
            <a:endParaRPr lang="en-US" altLang="ja-JP" sz="1100" dirty="0">
              <a:solidFill>
                <a:schemeClr val="tx1"/>
              </a:solidFill>
              <a:latin typeface="MS UI Gothic" panose="020B0600070205080204" pitchFamily="50" charset="-128"/>
              <a:ea typeface="MS UI Gothic" panose="020B0600070205080204" pitchFamily="50" charset="-128"/>
            </a:endParaRPr>
          </a:p>
        </p:txBody>
      </p:sp>
      <p:sp>
        <p:nvSpPr>
          <p:cNvPr id="38" name="楕円 37"/>
          <p:cNvSpPr/>
          <p:nvPr/>
        </p:nvSpPr>
        <p:spPr>
          <a:xfrm>
            <a:off x="2411806" y="5764100"/>
            <a:ext cx="1136653" cy="816615"/>
          </a:xfrm>
          <a:prstGeom prst="ellipse">
            <a:avLst/>
          </a:prstGeom>
          <a:solidFill>
            <a:schemeClr val="bg1"/>
          </a:solidFill>
          <a:ln w="19050" cmpd="sng">
            <a:solidFill>
              <a:schemeClr val="accent2"/>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ja-JP" altLang="en-US" sz="1200" b="1" dirty="0">
                <a:solidFill>
                  <a:schemeClr val="tx1"/>
                </a:solidFill>
                <a:latin typeface="Meiryo UI" panose="020B0604030504040204" pitchFamily="50" charset="-128"/>
                <a:ea typeface="Meiryo UI" panose="020B0604030504040204" pitchFamily="50" charset="-128"/>
              </a:rPr>
              <a:t>大阪市</a:t>
            </a:r>
            <a:r>
              <a:rPr lang="ja-JP" altLang="en-US" sz="1200" b="1" dirty="0" smtClean="0">
                <a:solidFill>
                  <a:schemeClr val="tx1"/>
                </a:solidFill>
                <a:latin typeface="Meiryo UI" panose="020B0604030504040204" pitchFamily="50" charset="-128"/>
                <a:ea typeface="Meiryo UI" panose="020B0604030504040204" pitchFamily="50" charset="-128"/>
              </a:rPr>
              <a:t>の</a:t>
            </a:r>
            <a:endParaRPr lang="en-US" altLang="ja-JP" sz="1200" b="1" dirty="0">
              <a:solidFill>
                <a:schemeClr val="tx1"/>
              </a:solidFill>
              <a:latin typeface="Meiryo UI" panose="020B0604030504040204" pitchFamily="50" charset="-128"/>
              <a:ea typeface="Meiryo UI" panose="020B0604030504040204" pitchFamily="50" charset="-128"/>
            </a:endParaRPr>
          </a:p>
          <a:p>
            <a:pPr algn="ctr"/>
            <a:r>
              <a:rPr lang="ja-JP" altLang="en-US" sz="1200" b="1" dirty="0">
                <a:solidFill>
                  <a:schemeClr val="tx1"/>
                </a:solidFill>
                <a:latin typeface="Meiryo UI" panose="020B0604030504040204" pitchFamily="50" charset="-128"/>
                <a:ea typeface="Meiryo UI" panose="020B0604030504040204" pitchFamily="50" charset="-128"/>
              </a:rPr>
              <a:t>意見</a:t>
            </a:r>
            <a:r>
              <a:rPr lang="ja-JP" altLang="en-US" sz="1200" b="1" dirty="0" smtClean="0">
                <a:solidFill>
                  <a:schemeClr val="tx1"/>
                </a:solidFill>
                <a:latin typeface="Meiryo UI" panose="020B0604030504040204" pitchFamily="50" charset="-128"/>
                <a:ea typeface="Meiryo UI" panose="020B0604030504040204" pitchFamily="50" charset="-128"/>
              </a:rPr>
              <a:t>聴取</a:t>
            </a:r>
            <a:r>
              <a:rPr lang="en-US" altLang="ja-JP" sz="1200" b="1" dirty="0" smtClean="0">
                <a:solidFill>
                  <a:schemeClr val="tx1"/>
                </a:solidFill>
                <a:latin typeface="Meiryo UI" panose="020B0604030504040204" pitchFamily="50" charset="-128"/>
                <a:ea typeface="Meiryo UI" panose="020B0604030504040204" pitchFamily="50" charset="-128"/>
              </a:rPr>
              <a:t>※</a:t>
            </a:r>
          </a:p>
        </p:txBody>
      </p:sp>
      <p:sp>
        <p:nvSpPr>
          <p:cNvPr id="40" name="楕円 39"/>
          <p:cNvSpPr/>
          <p:nvPr/>
        </p:nvSpPr>
        <p:spPr>
          <a:xfrm>
            <a:off x="5107152" y="4706116"/>
            <a:ext cx="1138272" cy="815377"/>
          </a:xfrm>
          <a:prstGeom prst="ellipse">
            <a:avLst/>
          </a:prstGeom>
          <a:ln/>
        </p:spPr>
        <p:style>
          <a:lnRef idx="1">
            <a:schemeClr val="accent1"/>
          </a:lnRef>
          <a:fillRef idx="2">
            <a:schemeClr val="accent1"/>
          </a:fillRef>
          <a:effectRef idx="1">
            <a:schemeClr val="accent1"/>
          </a:effectRef>
          <a:fontRef idx="minor">
            <a:schemeClr val="dk1"/>
          </a:fontRef>
        </p:style>
        <p:txBody>
          <a:bodyPr wrap="none" lIns="0" tIns="0" rIns="0" bIns="0" rtlCol="0" anchor="ctr"/>
          <a:lstStyle/>
          <a:p>
            <a:pPr algn="ctr"/>
            <a:r>
              <a:rPr lang="ja-JP" altLang="en-US" sz="1100" b="1" dirty="0" smtClean="0">
                <a:solidFill>
                  <a:schemeClr val="tx1"/>
                </a:solidFill>
                <a:latin typeface="MS UI Gothic" panose="020B0600070205080204" pitchFamily="50" charset="-128"/>
                <a:ea typeface="MS UI Gothic" panose="020B0600070205080204" pitchFamily="50" charset="-128"/>
              </a:rPr>
              <a:t>大阪府</a:t>
            </a:r>
            <a:endParaRPr lang="en-US" altLang="ja-JP" sz="1100" b="1" dirty="0">
              <a:solidFill>
                <a:schemeClr val="tx1"/>
              </a:solidFill>
              <a:latin typeface="MS UI Gothic" panose="020B0600070205080204" pitchFamily="50" charset="-128"/>
              <a:ea typeface="MS UI Gothic" panose="020B0600070205080204" pitchFamily="50" charset="-128"/>
            </a:endParaRPr>
          </a:p>
          <a:p>
            <a:pPr algn="ctr"/>
            <a:r>
              <a:rPr lang="ja-JP" altLang="en-US" sz="1100" b="1" dirty="0">
                <a:solidFill>
                  <a:schemeClr val="tx1"/>
                </a:solidFill>
                <a:latin typeface="MS UI Gothic" panose="020B0600070205080204" pitchFamily="50" charset="-128"/>
                <a:ea typeface="MS UI Gothic" panose="020B0600070205080204" pitchFamily="50" charset="-128"/>
              </a:rPr>
              <a:t>都市計画審議会</a:t>
            </a:r>
            <a:endParaRPr lang="en-US" altLang="ja-JP" sz="1100" b="1" dirty="0">
              <a:solidFill>
                <a:schemeClr val="tx1"/>
              </a:solidFill>
              <a:latin typeface="MS UI Gothic" panose="020B0600070205080204" pitchFamily="50" charset="-128"/>
              <a:ea typeface="MS UI Gothic" panose="020B0600070205080204" pitchFamily="50" charset="-128"/>
            </a:endParaRPr>
          </a:p>
          <a:p>
            <a:pPr algn="ctr"/>
            <a:r>
              <a:rPr lang="ja-JP" altLang="en-US" sz="1100" dirty="0" smtClean="0">
                <a:solidFill>
                  <a:schemeClr val="tx1"/>
                </a:solidFill>
                <a:latin typeface="MS UI Gothic" panose="020B0600070205080204" pitchFamily="50" charset="-128"/>
                <a:ea typeface="MS UI Gothic" panose="020B0600070205080204" pitchFamily="50" charset="-128"/>
              </a:rPr>
              <a:t>法１</a:t>
            </a:r>
            <a:r>
              <a:rPr lang="ja-JP" altLang="en-US" sz="1100" dirty="0">
                <a:solidFill>
                  <a:schemeClr val="tx1"/>
                </a:solidFill>
                <a:latin typeface="MS UI Gothic" panose="020B0600070205080204" pitchFamily="50" charset="-128"/>
                <a:ea typeface="MS UI Gothic" panose="020B0600070205080204" pitchFamily="50" charset="-128"/>
              </a:rPr>
              <a:t>９</a:t>
            </a:r>
            <a:r>
              <a:rPr lang="ja-JP" altLang="en-US" sz="1100" dirty="0" smtClean="0">
                <a:solidFill>
                  <a:schemeClr val="tx1"/>
                </a:solidFill>
                <a:latin typeface="MS UI Gothic" panose="020B0600070205080204" pitchFamily="50" charset="-128"/>
                <a:ea typeface="MS UI Gothic" panose="020B0600070205080204" pitchFamily="50" charset="-128"/>
              </a:rPr>
              <a:t>①</a:t>
            </a:r>
            <a:r>
              <a:rPr lang="en-US" altLang="ja-JP" sz="1100" dirty="0" smtClean="0">
                <a:solidFill>
                  <a:schemeClr val="tx1"/>
                </a:solidFill>
                <a:latin typeface="MS UI Gothic" panose="020B0600070205080204" pitchFamily="50" charset="-128"/>
                <a:ea typeface="MS UI Gothic" panose="020B0600070205080204" pitchFamily="50" charset="-128"/>
              </a:rPr>
              <a:t>※</a:t>
            </a:r>
            <a:endParaRPr lang="ja-JP" altLang="en-US" sz="1100" dirty="0">
              <a:solidFill>
                <a:schemeClr val="tx1"/>
              </a:solidFill>
              <a:latin typeface="MS UI Gothic" panose="020B0600070205080204" pitchFamily="50" charset="-128"/>
              <a:ea typeface="MS UI Gothic" panose="020B0600070205080204" pitchFamily="50" charset="-128"/>
            </a:endParaRPr>
          </a:p>
        </p:txBody>
      </p:sp>
      <p:sp>
        <p:nvSpPr>
          <p:cNvPr id="42" name="楕円 41"/>
          <p:cNvSpPr/>
          <p:nvPr/>
        </p:nvSpPr>
        <p:spPr>
          <a:xfrm>
            <a:off x="6584039" y="5751166"/>
            <a:ext cx="1106643" cy="792000"/>
          </a:xfrm>
          <a:prstGeom prst="ellipse">
            <a:avLst/>
          </a:prstGeom>
          <a:ln/>
        </p:spPr>
        <p:style>
          <a:lnRef idx="1">
            <a:schemeClr val="accent1"/>
          </a:lnRef>
          <a:fillRef idx="2">
            <a:schemeClr val="accent1"/>
          </a:fillRef>
          <a:effectRef idx="1">
            <a:schemeClr val="accent1"/>
          </a:effectRef>
          <a:fontRef idx="minor">
            <a:schemeClr val="dk1"/>
          </a:fontRef>
        </p:style>
        <p:txBody>
          <a:bodyPr wrap="none" lIns="0" tIns="0" rIns="0" bIns="0" rtlCol="0" anchor="ctr"/>
          <a:lstStyle/>
          <a:p>
            <a:pPr algn="ctr"/>
            <a:r>
              <a:rPr lang="ja-JP" altLang="en-US" sz="1100" b="1" dirty="0">
                <a:solidFill>
                  <a:schemeClr val="tx1"/>
                </a:solidFill>
                <a:latin typeface="MS UI Gothic" panose="020B0600070205080204" pitchFamily="50" charset="-128"/>
                <a:ea typeface="MS UI Gothic" panose="020B0600070205080204" pitchFamily="50" charset="-128"/>
              </a:rPr>
              <a:t>国土交通</a:t>
            </a:r>
            <a:endParaRPr lang="en-US" altLang="ja-JP" sz="1100" b="1" dirty="0">
              <a:solidFill>
                <a:schemeClr val="tx1"/>
              </a:solidFill>
              <a:latin typeface="MS UI Gothic" panose="020B0600070205080204" pitchFamily="50" charset="-128"/>
              <a:ea typeface="MS UI Gothic" panose="020B0600070205080204" pitchFamily="50" charset="-128"/>
            </a:endParaRPr>
          </a:p>
          <a:p>
            <a:pPr algn="ctr"/>
            <a:r>
              <a:rPr lang="ja-JP" altLang="en-US" sz="1100" b="1" dirty="0">
                <a:solidFill>
                  <a:schemeClr val="tx1"/>
                </a:solidFill>
                <a:latin typeface="MS UI Gothic" panose="020B0600070205080204" pitchFamily="50" charset="-128"/>
                <a:ea typeface="MS UI Gothic" panose="020B0600070205080204" pitchFamily="50" charset="-128"/>
              </a:rPr>
              <a:t>大臣の同意</a:t>
            </a:r>
            <a:endParaRPr lang="en-US" altLang="ja-JP" sz="1100" b="1" dirty="0">
              <a:solidFill>
                <a:schemeClr val="tx1"/>
              </a:solidFill>
              <a:latin typeface="MS UI Gothic" panose="020B0600070205080204" pitchFamily="50" charset="-128"/>
              <a:ea typeface="MS UI Gothic" panose="020B0600070205080204" pitchFamily="50" charset="-128"/>
            </a:endParaRPr>
          </a:p>
          <a:p>
            <a:pPr algn="ctr"/>
            <a:r>
              <a:rPr lang="ja-JP" altLang="en-US" sz="1100" dirty="0" smtClean="0">
                <a:solidFill>
                  <a:schemeClr val="tx1"/>
                </a:solidFill>
                <a:latin typeface="MS UI Gothic" panose="020B0600070205080204" pitchFamily="50" charset="-128"/>
                <a:ea typeface="MS UI Gothic" panose="020B0600070205080204" pitchFamily="50" charset="-128"/>
              </a:rPr>
              <a:t>法８７の２④</a:t>
            </a:r>
            <a:endParaRPr lang="ja-JP" altLang="en-US" sz="1100" dirty="0">
              <a:solidFill>
                <a:schemeClr val="tx1"/>
              </a:solidFill>
              <a:latin typeface="MS UI Gothic" panose="020B0600070205080204" pitchFamily="50" charset="-128"/>
              <a:ea typeface="MS UI Gothic" panose="020B0600070205080204" pitchFamily="50" charset="-128"/>
            </a:endParaRPr>
          </a:p>
        </p:txBody>
      </p:sp>
      <p:sp>
        <p:nvSpPr>
          <p:cNvPr id="43" name="楕円 42"/>
          <p:cNvSpPr/>
          <p:nvPr/>
        </p:nvSpPr>
        <p:spPr>
          <a:xfrm>
            <a:off x="6585122" y="4713770"/>
            <a:ext cx="1047048" cy="800070"/>
          </a:xfrm>
          <a:prstGeom prst="ellipse">
            <a:avLst/>
          </a:prstGeom>
          <a:gradFill>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ja-JP" altLang="en-US" sz="1100" b="1" dirty="0">
                <a:solidFill>
                  <a:schemeClr val="tx1"/>
                </a:solidFill>
                <a:latin typeface="MS UI Gothic" panose="020B0600070205080204" pitchFamily="50" charset="-128"/>
                <a:ea typeface="MS UI Gothic" panose="020B0600070205080204" pitchFamily="50" charset="-128"/>
              </a:rPr>
              <a:t>都市計画の決定</a:t>
            </a:r>
            <a:endParaRPr lang="en-US" altLang="ja-JP" sz="1100" b="1" dirty="0">
              <a:solidFill>
                <a:schemeClr val="tx1"/>
              </a:solidFill>
              <a:latin typeface="MS UI Gothic" panose="020B0600070205080204" pitchFamily="50" charset="-128"/>
              <a:ea typeface="MS UI Gothic" panose="020B0600070205080204" pitchFamily="50" charset="-128"/>
            </a:endParaRPr>
          </a:p>
          <a:p>
            <a:pPr algn="ctr"/>
            <a:r>
              <a:rPr lang="ja-JP" altLang="en-US" sz="1100" dirty="0" smtClean="0">
                <a:solidFill>
                  <a:schemeClr val="tx1"/>
                </a:solidFill>
                <a:latin typeface="MS UI Gothic" panose="020B0600070205080204" pitchFamily="50" charset="-128"/>
                <a:ea typeface="MS UI Gothic" panose="020B0600070205080204" pitchFamily="50" charset="-128"/>
              </a:rPr>
              <a:t>法１９①</a:t>
            </a:r>
            <a:endParaRPr lang="ja-JP" altLang="en-US" sz="1100" dirty="0">
              <a:solidFill>
                <a:schemeClr val="tx1"/>
              </a:solidFill>
              <a:latin typeface="MS UI Gothic" panose="020B0600070205080204" pitchFamily="50" charset="-128"/>
              <a:ea typeface="MS UI Gothic" panose="020B0600070205080204" pitchFamily="50" charset="-128"/>
            </a:endParaRPr>
          </a:p>
        </p:txBody>
      </p:sp>
      <p:sp>
        <p:nvSpPr>
          <p:cNvPr id="44" name="楕円 43"/>
          <p:cNvSpPr/>
          <p:nvPr/>
        </p:nvSpPr>
        <p:spPr>
          <a:xfrm>
            <a:off x="7946253" y="4725512"/>
            <a:ext cx="1056735" cy="792000"/>
          </a:xfrm>
          <a:prstGeom prst="ellipse">
            <a:avLst/>
          </a:prstGeom>
          <a:gradFill>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ja-JP" altLang="en-US" sz="1100" b="1" dirty="0">
                <a:solidFill>
                  <a:schemeClr val="tx1"/>
                </a:solidFill>
                <a:latin typeface="MS UI Gothic" panose="020B0600070205080204" pitchFamily="50" charset="-128"/>
                <a:ea typeface="MS UI Gothic" panose="020B0600070205080204" pitchFamily="50" charset="-128"/>
              </a:rPr>
              <a:t>告示縦覧</a:t>
            </a:r>
            <a:endParaRPr lang="en-US" altLang="ja-JP" sz="1100" b="1" dirty="0">
              <a:solidFill>
                <a:schemeClr val="tx1"/>
              </a:solidFill>
              <a:latin typeface="MS UI Gothic" panose="020B0600070205080204" pitchFamily="50" charset="-128"/>
              <a:ea typeface="MS UI Gothic" panose="020B0600070205080204" pitchFamily="50" charset="-128"/>
            </a:endParaRPr>
          </a:p>
          <a:p>
            <a:pPr algn="ctr"/>
            <a:r>
              <a:rPr lang="ja-JP" altLang="en-US" sz="1100" dirty="0">
                <a:solidFill>
                  <a:schemeClr val="tx1"/>
                </a:solidFill>
                <a:latin typeface="MS UI Gothic" panose="020B0600070205080204" pitchFamily="50" charset="-128"/>
                <a:ea typeface="MS UI Gothic" panose="020B0600070205080204" pitchFamily="50" charset="-128"/>
              </a:rPr>
              <a:t>法２０</a:t>
            </a:r>
          </a:p>
        </p:txBody>
      </p:sp>
      <p:sp>
        <p:nvSpPr>
          <p:cNvPr id="45" name="楕円 44"/>
          <p:cNvSpPr/>
          <p:nvPr/>
        </p:nvSpPr>
        <p:spPr>
          <a:xfrm>
            <a:off x="7966721" y="5733513"/>
            <a:ext cx="1036268" cy="792000"/>
          </a:xfrm>
          <a:prstGeom prst="ellipse">
            <a:avLst/>
          </a:prstGeom>
          <a:ln/>
        </p:spPr>
        <p:style>
          <a:lnRef idx="1">
            <a:schemeClr val="accent1"/>
          </a:lnRef>
          <a:fillRef idx="2">
            <a:schemeClr val="accent1"/>
          </a:fillRef>
          <a:effectRef idx="1">
            <a:schemeClr val="accent1"/>
          </a:effectRef>
          <a:fontRef idx="minor">
            <a:schemeClr val="dk1"/>
          </a:fontRef>
        </p:style>
        <p:txBody>
          <a:bodyPr wrap="none" lIns="0" tIns="0" rIns="0" bIns="0" rtlCol="0" anchor="ctr"/>
          <a:lstStyle/>
          <a:p>
            <a:pPr algn="ctr"/>
            <a:r>
              <a:rPr lang="ja-JP" altLang="en-US" sz="1100" b="1" dirty="0">
                <a:solidFill>
                  <a:schemeClr val="tx1"/>
                </a:solidFill>
                <a:latin typeface="MS UI Gothic" panose="020B0600070205080204" pitchFamily="50" charset="-128"/>
                <a:ea typeface="MS UI Gothic" panose="020B0600070205080204" pitchFamily="50" charset="-128"/>
              </a:rPr>
              <a:t>知事の</a:t>
            </a:r>
            <a:endParaRPr lang="en-US" altLang="ja-JP" sz="1100" b="1" dirty="0">
              <a:solidFill>
                <a:schemeClr val="tx1"/>
              </a:solidFill>
              <a:latin typeface="MS UI Gothic" panose="020B0600070205080204" pitchFamily="50" charset="-128"/>
              <a:ea typeface="MS UI Gothic" panose="020B0600070205080204" pitchFamily="50" charset="-128"/>
            </a:endParaRPr>
          </a:p>
          <a:p>
            <a:pPr algn="ctr"/>
            <a:r>
              <a:rPr lang="ja-JP" altLang="en-US" sz="1100" b="1" dirty="0">
                <a:solidFill>
                  <a:schemeClr val="tx1"/>
                </a:solidFill>
                <a:latin typeface="MS UI Gothic" panose="020B0600070205080204" pitchFamily="50" charset="-128"/>
                <a:ea typeface="MS UI Gothic" panose="020B0600070205080204" pitchFamily="50" charset="-128"/>
              </a:rPr>
              <a:t>意見の添付</a:t>
            </a:r>
            <a:endParaRPr lang="en-US" altLang="ja-JP" sz="1100" b="1" dirty="0">
              <a:solidFill>
                <a:schemeClr val="tx1"/>
              </a:solidFill>
              <a:latin typeface="MS UI Gothic" panose="020B0600070205080204" pitchFamily="50" charset="-128"/>
              <a:ea typeface="MS UI Gothic" panose="020B0600070205080204" pitchFamily="50" charset="-128"/>
            </a:endParaRPr>
          </a:p>
          <a:p>
            <a:pPr algn="ctr"/>
            <a:r>
              <a:rPr lang="ja-JP" altLang="en-US" sz="1100" dirty="0" smtClean="0">
                <a:solidFill>
                  <a:schemeClr val="tx1"/>
                </a:solidFill>
                <a:latin typeface="MS UI Gothic" panose="020B0600070205080204" pitchFamily="50" charset="-128"/>
                <a:ea typeface="MS UI Gothic" panose="020B0600070205080204" pitchFamily="50" charset="-128"/>
              </a:rPr>
              <a:t>法</a:t>
            </a:r>
            <a:r>
              <a:rPr lang="ja-JP" altLang="en-US" sz="1100" dirty="0">
                <a:solidFill>
                  <a:schemeClr val="tx1"/>
                </a:solidFill>
                <a:latin typeface="MS UI Gothic" panose="020B0600070205080204" pitchFamily="50" charset="-128"/>
                <a:ea typeface="MS UI Gothic" panose="020B0600070205080204" pitchFamily="50" charset="-128"/>
              </a:rPr>
              <a:t>８７の２⑥</a:t>
            </a:r>
            <a:endParaRPr lang="en-US" altLang="ja-JP" sz="1100" dirty="0">
              <a:solidFill>
                <a:schemeClr val="tx1"/>
              </a:solidFill>
              <a:latin typeface="MS UI Gothic" panose="020B0600070205080204" pitchFamily="50" charset="-128"/>
              <a:ea typeface="MS UI Gothic" panose="020B0600070205080204" pitchFamily="50" charset="-128"/>
            </a:endParaRPr>
          </a:p>
        </p:txBody>
      </p:sp>
      <p:grpSp>
        <p:nvGrpSpPr>
          <p:cNvPr id="46" name="グループ化 45"/>
          <p:cNvGrpSpPr/>
          <p:nvPr/>
        </p:nvGrpSpPr>
        <p:grpSpPr>
          <a:xfrm>
            <a:off x="125774" y="4231741"/>
            <a:ext cx="3528390" cy="308638"/>
            <a:chOff x="371306" y="1537247"/>
            <a:chExt cx="2647012" cy="468000"/>
          </a:xfrm>
        </p:grpSpPr>
        <p:sp>
          <p:nvSpPr>
            <p:cNvPr id="47" name="正方形/長方形 46"/>
            <p:cNvSpPr/>
            <p:nvPr/>
          </p:nvSpPr>
          <p:spPr>
            <a:xfrm>
              <a:off x="606154" y="1537247"/>
              <a:ext cx="2412164" cy="468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　　</a:t>
              </a:r>
              <a:r>
                <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　</a:t>
              </a:r>
              <a:r>
                <a:rPr kumimoji="1" lang="ja-JP" altLang="en-US" sz="14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rPr>
                <a:t>基本的な都市計画手続きのフロー</a:t>
              </a:r>
              <a:endPar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48" name="ホームベース 47"/>
            <p:cNvSpPr/>
            <p:nvPr/>
          </p:nvSpPr>
          <p:spPr>
            <a:xfrm>
              <a:off x="371306" y="1537248"/>
              <a:ext cx="469469" cy="467999"/>
            </a:xfrm>
            <a:prstGeom prst="homePlat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b="1" noProof="0" dirty="0">
                  <a:solidFill>
                    <a:srgbClr val="002060"/>
                  </a:solidFill>
                  <a:latin typeface="Meiryo UI" panose="020B0604030504040204" pitchFamily="50" charset="-128"/>
                  <a:ea typeface="Meiryo UI" panose="020B0604030504040204" pitchFamily="50" charset="-128"/>
                </a:rPr>
                <a:t>参考</a:t>
              </a:r>
              <a:endParaRPr kumimoji="1" lang="ja-JP" altLang="en-US" sz="1400" b="1"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grpSp>
      <p:sp>
        <p:nvSpPr>
          <p:cNvPr id="49" name="右矢印 48"/>
          <p:cNvSpPr/>
          <p:nvPr/>
        </p:nvSpPr>
        <p:spPr>
          <a:xfrm rot="16200000">
            <a:off x="2540986" y="5359649"/>
            <a:ext cx="524381" cy="179134"/>
          </a:xfrm>
          <a:prstGeom prst="rightArrow">
            <a:avLst/>
          </a:prstGeom>
          <a:ln/>
        </p:spPr>
        <p:style>
          <a:lnRef idx="2">
            <a:schemeClr val="accent1"/>
          </a:lnRef>
          <a:fillRef idx="1">
            <a:schemeClr val="lt1"/>
          </a:fillRef>
          <a:effectRef idx="0">
            <a:schemeClr val="accent1"/>
          </a:effectRef>
          <a:fontRef idx="minor">
            <a:schemeClr val="dk1"/>
          </a:fontRef>
        </p:style>
        <p:txBody>
          <a:bodyPr wrap="none" lIns="0" tIns="0" rIns="0" bIns="0" rtlCol="0" anchor="ctr"/>
          <a:lstStyle/>
          <a:p>
            <a:pPr algn="ctr"/>
            <a:endParaRPr lang="ja-JP" altLang="en-US" dirty="0">
              <a:solidFill>
                <a:srgbClr val="002060"/>
              </a:solidFill>
            </a:endParaRPr>
          </a:p>
        </p:txBody>
      </p:sp>
      <p:sp>
        <p:nvSpPr>
          <p:cNvPr id="3" name="テキスト ボックス 2"/>
          <p:cNvSpPr txBox="1"/>
          <p:nvPr/>
        </p:nvSpPr>
        <p:spPr>
          <a:xfrm>
            <a:off x="966111" y="4634589"/>
            <a:ext cx="482290" cy="261610"/>
          </a:xfrm>
          <a:prstGeom prst="rect">
            <a:avLst/>
          </a:prstGeom>
          <a:noFill/>
        </p:spPr>
        <p:txBody>
          <a:bodyPr wrap="square" rtlCol="0">
            <a:spAutoFit/>
          </a:bodyPr>
          <a:lstStyle/>
          <a:p>
            <a:r>
              <a:rPr kumimoji="1" lang="en-US" altLang="ja-JP" sz="1100" b="1" dirty="0" smtClean="0"/>
              <a:t>(1)</a:t>
            </a:r>
            <a:endParaRPr kumimoji="1" lang="ja-JP" altLang="en-US" sz="1100" b="1" dirty="0"/>
          </a:p>
        </p:txBody>
      </p:sp>
      <p:sp>
        <p:nvSpPr>
          <p:cNvPr id="50" name="テキスト ボックス 49"/>
          <p:cNvSpPr txBox="1"/>
          <p:nvPr/>
        </p:nvSpPr>
        <p:spPr>
          <a:xfrm>
            <a:off x="966111" y="5645350"/>
            <a:ext cx="482290" cy="261610"/>
          </a:xfrm>
          <a:prstGeom prst="rect">
            <a:avLst/>
          </a:prstGeom>
          <a:noFill/>
        </p:spPr>
        <p:txBody>
          <a:bodyPr wrap="square" rtlCol="0">
            <a:spAutoFit/>
          </a:bodyPr>
          <a:lstStyle/>
          <a:p>
            <a:r>
              <a:rPr kumimoji="1" lang="en-US" altLang="ja-JP" sz="1100" b="1" dirty="0" smtClean="0"/>
              <a:t>(2)</a:t>
            </a:r>
            <a:endParaRPr kumimoji="1" lang="ja-JP" altLang="en-US" sz="1100" b="1" dirty="0"/>
          </a:p>
        </p:txBody>
      </p:sp>
      <p:sp>
        <p:nvSpPr>
          <p:cNvPr id="51" name="テキスト ボックス 50"/>
          <p:cNvSpPr txBox="1"/>
          <p:nvPr/>
        </p:nvSpPr>
        <p:spPr>
          <a:xfrm>
            <a:off x="2264517" y="5663705"/>
            <a:ext cx="447006" cy="261610"/>
          </a:xfrm>
          <a:prstGeom prst="rect">
            <a:avLst/>
          </a:prstGeom>
          <a:noFill/>
        </p:spPr>
        <p:txBody>
          <a:bodyPr wrap="square" rtlCol="0">
            <a:spAutoFit/>
          </a:bodyPr>
          <a:lstStyle/>
          <a:p>
            <a:r>
              <a:rPr kumimoji="1" lang="en-US" altLang="ja-JP" sz="1100" b="1" dirty="0" smtClean="0"/>
              <a:t>(2)</a:t>
            </a:r>
            <a:endParaRPr kumimoji="1" lang="ja-JP" altLang="en-US" sz="1100" b="1" dirty="0"/>
          </a:p>
        </p:txBody>
      </p:sp>
      <p:sp>
        <p:nvSpPr>
          <p:cNvPr id="52" name="テキスト ボックス 51"/>
          <p:cNvSpPr txBox="1"/>
          <p:nvPr/>
        </p:nvSpPr>
        <p:spPr>
          <a:xfrm>
            <a:off x="2916970" y="4630166"/>
            <a:ext cx="420817" cy="261610"/>
          </a:xfrm>
          <a:prstGeom prst="rect">
            <a:avLst/>
          </a:prstGeom>
          <a:noFill/>
        </p:spPr>
        <p:txBody>
          <a:bodyPr wrap="square" rtlCol="0">
            <a:spAutoFit/>
          </a:bodyPr>
          <a:lstStyle/>
          <a:p>
            <a:r>
              <a:rPr kumimoji="1" lang="en-US" altLang="ja-JP" sz="1100" b="1" dirty="0" smtClean="0"/>
              <a:t>(3)</a:t>
            </a:r>
            <a:endParaRPr kumimoji="1" lang="ja-JP" altLang="en-US" sz="1100" b="1" dirty="0"/>
          </a:p>
        </p:txBody>
      </p:sp>
      <p:sp>
        <p:nvSpPr>
          <p:cNvPr id="53" name="テキスト ボックス 52"/>
          <p:cNvSpPr txBox="1"/>
          <p:nvPr/>
        </p:nvSpPr>
        <p:spPr>
          <a:xfrm>
            <a:off x="3645612" y="5679224"/>
            <a:ext cx="420817" cy="261610"/>
          </a:xfrm>
          <a:prstGeom prst="rect">
            <a:avLst/>
          </a:prstGeom>
          <a:noFill/>
        </p:spPr>
        <p:txBody>
          <a:bodyPr wrap="square" rtlCol="0">
            <a:spAutoFit/>
          </a:bodyPr>
          <a:lstStyle/>
          <a:p>
            <a:r>
              <a:rPr kumimoji="1" lang="en-US" altLang="ja-JP" sz="1100" b="1" dirty="0" smtClean="0"/>
              <a:t>(3)</a:t>
            </a:r>
            <a:endParaRPr kumimoji="1" lang="ja-JP" altLang="en-US" sz="1100" b="1" dirty="0"/>
          </a:p>
        </p:txBody>
      </p:sp>
      <p:sp>
        <p:nvSpPr>
          <p:cNvPr id="54" name="テキスト ボックス 53"/>
          <p:cNvSpPr txBox="1"/>
          <p:nvPr/>
        </p:nvSpPr>
        <p:spPr>
          <a:xfrm>
            <a:off x="4784694" y="4651323"/>
            <a:ext cx="420817" cy="261610"/>
          </a:xfrm>
          <a:prstGeom prst="rect">
            <a:avLst/>
          </a:prstGeom>
          <a:noFill/>
        </p:spPr>
        <p:txBody>
          <a:bodyPr wrap="square" rtlCol="0">
            <a:spAutoFit/>
          </a:bodyPr>
          <a:lstStyle/>
          <a:p>
            <a:r>
              <a:rPr kumimoji="1" lang="en-US" altLang="ja-JP" sz="1100" dirty="0" smtClean="0"/>
              <a:t>(4)</a:t>
            </a:r>
            <a:endParaRPr kumimoji="1" lang="ja-JP" altLang="en-US" sz="1100" dirty="0"/>
          </a:p>
        </p:txBody>
      </p:sp>
      <p:sp>
        <p:nvSpPr>
          <p:cNvPr id="55" name="テキスト ボックス 54"/>
          <p:cNvSpPr txBox="1"/>
          <p:nvPr/>
        </p:nvSpPr>
        <p:spPr>
          <a:xfrm>
            <a:off x="6475953" y="4635169"/>
            <a:ext cx="420817" cy="261610"/>
          </a:xfrm>
          <a:prstGeom prst="rect">
            <a:avLst/>
          </a:prstGeom>
          <a:noFill/>
        </p:spPr>
        <p:txBody>
          <a:bodyPr wrap="square" rtlCol="0">
            <a:spAutoFit/>
          </a:bodyPr>
          <a:lstStyle/>
          <a:p>
            <a:r>
              <a:rPr kumimoji="1" lang="en-US" altLang="ja-JP" sz="1100" b="1" dirty="0" smtClean="0"/>
              <a:t>(5)</a:t>
            </a:r>
            <a:endParaRPr kumimoji="1" lang="ja-JP" altLang="en-US" sz="1100" b="1" dirty="0"/>
          </a:p>
        </p:txBody>
      </p:sp>
      <p:sp>
        <p:nvSpPr>
          <p:cNvPr id="56" name="テキスト ボックス 55"/>
          <p:cNvSpPr txBox="1"/>
          <p:nvPr/>
        </p:nvSpPr>
        <p:spPr>
          <a:xfrm>
            <a:off x="6464395" y="5638861"/>
            <a:ext cx="420817" cy="261610"/>
          </a:xfrm>
          <a:prstGeom prst="rect">
            <a:avLst/>
          </a:prstGeom>
          <a:noFill/>
        </p:spPr>
        <p:txBody>
          <a:bodyPr wrap="square" rtlCol="0">
            <a:spAutoFit/>
          </a:bodyPr>
          <a:lstStyle/>
          <a:p>
            <a:r>
              <a:rPr kumimoji="1" lang="en-US" altLang="ja-JP" sz="1100" b="1" dirty="0" smtClean="0"/>
              <a:t>(5)</a:t>
            </a:r>
            <a:endParaRPr kumimoji="1" lang="ja-JP" altLang="en-US" sz="1100" b="1" dirty="0"/>
          </a:p>
        </p:txBody>
      </p:sp>
      <p:sp>
        <p:nvSpPr>
          <p:cNvPr id="57" name="テキスト ボックス 56"/>
          <p:cNvSpPr txBox="1"/>
          <p:nvPr/>
        </p:nvSpPr>
        <p:spPr>
          <a:xfrm>
            <a:off x="7886359" y="5633488"/>
            <a:ext cx="420817" cy="261610"/>
          </a:xfrm>
          <a:prstGeom prst="rect">
            <a:avLst/>
          </a:prstGeom>
          <a:noFill/>
        </p:spPr>
        <p:txBody>
          <a:bodyPr wrap="square" rtlCol="0">
            <a:spAutoFit/>
          </a:bodyPr>
          <a:lstStyle/>
          <a:p>
            <a:r>
              <a:rPr kumimoji="1" lang="en-US" altLang="ja-JP" sz="1100" b="1" dirty="0" smtClean="0"/>
              <a:t>(5)</a:t>
            </a:r>
            <a:endParaRPr kumimoji="1" lang="ja-JP" altLang="en-US" sz="1100" b="1" dirty="0"/>
          </a:p>
        </p:txBody>
      </p:sp>
      <p:sp>
        <p:nvSpPr>
          <p:cNvPr id="58" name="テキスト ボックス 57"/>
          <p:cNvSpPr txBox="1"/>
          <p:nvPr/>
        </p:nvSpPr>
        <p:spPr>
          <a:xfrm>
            <a:off x="7862699" y="4635169"/>
            <a:ext cx="420817" cy="261610"/>
          </a:xfrm>
          <a:prstGeom prst="rect">
            <a:avLst/>
          </a:prstGeom>
          <a:noFill/>
        </p:spPr>
        <p:txBody>
          <a:bodyPr wrap="square" rtlCol="0">
            <a:spAutoFit/>
          </a:bodyPr>
          <a:lstStyle/>
          <a:p>
            <a:r>
              <a:rPr kumimoji="1" lang="en-US" altLang="ja-JP" sz="1100" b="1" dirty="0" smtClean="0"/>
              <a:t>(6)</a:t>
            </a:r>
            <a:endParaRPr kumimoji="1" lang="ja-JP" altLang="en-US" sz="1100" b="1" dirty="0"/>
          </a:p>
        </p:txBody>
      </p:sp>
      <p:sp>
        <p:nvSpPr>
          <p:cNvPr id="59" name="角丸四角形 58"/>
          <p:cNvSpPr/>
          <p:nvPr/>
        </p:nvSpPr>
        <p:spPr>
          <a:xfrm>
            <a:off x="136506" y="4673698"/>
            <a:ext cx="540000" cy="1869468"/>
          </a:xfrm>
          <a:prstGeom prst="roundRec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vert="eaVert" tIns="108000" bIns="0" rtlCol="0" anchor="ctr"/>
          <a:lstStyle/>
          <a:p>
            <a:pPr algn="dist"/>
            <a:r>
              <a:rPr lang="ja-JP" altLang="en-US" sz="1200" b="1" dirty="0" smtClean="0">
                <a:solidFill>
                  <a:schemeClr val="tx1"/>
                </a:solidFill>
                <a:latin typeface="+mj-ea"/>
                <a:ea typeface="+mj-ea"/>
              </a:rPr>
              <a:t>副首都推進本部会議</a:t>
            </a:r>
            <a:endParaRPr lang="en-US" altLang="ja-JP" sz="1200" b="1" dirty="0">
              <a:solidFill>
                <a:schemeClr val="tx1"/>
              </a:solidFill>
              <a:latin typeface="+mj-ea"/>
              <a:ea typeface="+mj-ea"/>
            </a:endParaRPr>
          </a:p>
        </p:txBody>
      </p:sp>
      <p:sp>
        <p:nvSpPr>
          <p:cNvPr id="2" name="二等辺三角形 1"/>
          <p:cNvSpPr/>
          <p:nvPr/>
        </p:nvSpPr>
        <p:spPr>
          <a:xfrm rot="5400000">
            <a:off x="357563" y="5485111"/>
            <a:ext cx="1008260" cy="187142"/>
          </a:xfrm>
          <a:prstGeom prst="triangle">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002060"/>
              </a:solidFill>
            </a:endParaRPr>
          </a:p>
        </p:txBody>
      </p:sp>
      <p:sp>
        <p:nvSpPr>
          <p:cNvPr id="4" name="正方形/長方形 3"/>
          <p:cNvSpPr/>
          <p:nvPr/>
        </p:nvSpPr>
        <p:spPr>
          <a:xfrm>
            <a:off x="1992668" y="6566937"/>
            <a:ext cx="2159294" cy="246221"/>
          </a:xfrm>
          <a:prstGeom prst="rect">
            <a:avLst/>
          </a:prstGeom>
          <a:noFill/>
          <a:ln>
            <a:noFill/>
          </a:ln>
        </p:spPr>
        <p:txBody>
          <a:bodyPr wrap="square">
            <a:spAutoFit/>
          </a:bodyPr>
          <a:lstStyle/>
          <a:p>
            <a:pPr algn="ctr"/>
            <a:r>
              <a:rPr lang="en-US" altLang="ja-JP" sz="1000" dirty="0" smtClean="0">
                <a:latin typeface="Meiryo UI" panose="020B0604030504040204" pitchFamily="50" charset="-128"/>
                <a:ea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rPr>
              <a:t>大阪市は市都計審の意見</a:t>
            </a:r>
            <a:r>
              <a:rPr lang="ja-JP" altLang="en-US" sz="1000" dirty="0">
                <a:latin typeface="Meiryo UI" panose="020B0604030504040204" pitchFamily="50" charset="-128"/>
                <a:ea typeface="Meiryo UI" panose="020B0604030504040204" pitchFamily="50" charset="-128"/>
              </a:rPr>
              <a:t>を聴く</a:t>
            </a:r>
          </a:p>
        </p:txBody>
      </p:sp>
      <p:sp>
        <p:nvSpPr>
          <p:cNvPr id="60" name="右矢印 59"/>
          <p:cNvSpPr/>
          <p:nvPr/>
        </p:nvSpPr>
        <p:spPr>
          <a:xfrm>
            <a:off x="6304280" y="4966552"/>
            <a:ext cx="233287" cy="216000"/>
          </a:xfrm>
          <a:prstGeom prst="rightArrow">
            <a:avLst/>
          </a:prstGeom>
          <a:ln/>
        </p:spPr>
        <p:style>
          <a:lnRef idx="2">
            <a:schemeClr val="accent1"/>
          </a:lnRef>
          <a:fillRef idx="1">
            <a:schemeClr val="lt1"/>
          </a:fillRef>
          <a:effectRef idx="0">
            <a:schemeClr val="accent1"/>
          </a:effectRef>
          <a:fontRef idx="minor">
            <a:schemeClr val="dk1"/>
          </a:fontRef>
        </p:style>
        <p:txBody>
          <a:bodyPr wrap="none" lIns="0" tIns="0" rIns="0" bIns="0" rtlCol="0" anchor="ctr"/>
          <a:lstStyle/>
          <a:p>
            <a:pPr algn="ctr"/>
            <a:endParaRPr lang="ja-JP" altLang="en-US" dirty="0">
              <a:solidFill>
                <a:srgbClr val="002060"/>
              </a:solidFill>
            </a:endParaRPr>
          </a:p>
        </p:txBody>
      </p:sp>
      <p:sp>
        <p:nvSpPr>
          <p:cNvPr id="39" name="楕円 38"/>
          <p:cNvSpPr/>
          <p:nvPr/>
        </p:nvSpPr>
        <p:spPr>
          <a:xfrm>
            <a:off x="3904940" y="5776155"/>
            <a:ext cx="1068988" cy="847795"/>
          </a:xfrm>
          <a:prstGeom prst="ellipse">
            <a:avLst/>
          </a:prstGeom>
          <a:gradFill>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ja-JP" altLang="en-US" sz="1100" b="1" dirty="0" smtClean="0">
                <a:solidFill>
                  <a:schemeClr val="tx1"/>
                </a:solidFill>
                <a:latin typeface="MS UI Gothic" panose="020B0600070205080204" pitchFamily="50" charset="-128"/>
                <a:ea typeface="MS UI Gothic" panose="020B0600070205080204" pitchFamily="50" charset="-128"/>
              </a:rPr>
              <a:t>（</a:t>
            </a:r>
            <a:r>
              <a:rPr lang="ja-JP" altLang="en-US" sz="1100" b="1" dirty="0">
                <a:solidFill>
                  <a:schemeClr val="tx1"/>
                </a:solidFill>
                <a:latin typeface="MS UI Gothic" panose="020B0600070205080204" pitchFamily="50" charset="-128"/>
                <a:ea typeface="MS UI Gothic" panose="020B0600070205080204" pitchFamily="50" charset="-128"/>
              </a:rPr>
              <a:t>住民等</a:t>
            </a:r>
            <a:r>
              <a:rPr lang="ja-JP" altLang="en-US" sz="1100" b="1" dirty="0" smtClean="0">
                <a:solidFill>
                  <a:schemeClr val="tx1"/>
                </a:solidFill>
                <a:latin typeface="MS UI Gothic" panose="020B0600070205080204" pitchFamily="50" charset="-128"/>
                <a:ea typeface="MS UI Gothic" panose="020B0600070205080204" pitchFamily="50" charset="-128"/>
              </a:rPr>
              <a:t>）意見書</a:t>
            </a:r>
            <a:r>
              <a:rPr lang="ja-JP" altLang="en-US" sz="1100" b="1" dirty="0">
                <a:solidFill>
                  <a:schemeClr val="tx1"/>
                </a:solidFill>
                <a:latin typeface="MS UI Gothic" panose="020B0600070205080204" pitchFamily="50" charset="-128"/>
                <a:ea typeface="MS UI Gothic" panose="020B0600070205080204" pitchFamily="50" charset="-128"/>
              </a:rPr>
              <a:t>の提出</a:t>
            </a:r>
            <a:endParaRPr lang="en-US" altLang="ja-JP" sz="1100" b="1" dirty="0">
              <a:solidFill>
                <a:schemeClr val="tx1"/>
              </a:solidFill>
              <a:latin typeface="MS UI Gothic" panose="020B0600070205080204" pitchFamily="50" charset="-128"/>
              <a:ea typeface="MS UI Gothic" panose="020B0600070205080204" pitchFamily="50" charset="-128"/>
            </a:endParaRPr>
          </a:p>
          <a:p>
            <a:pPr algn="ctr"/>
            <a:r>
              <a:rPr lang="ja-JP" altLang="en-US" sz="1100" b="1" dirty="0">
                <a:solidFill>
                  <a:schemeClr val="tx1"/>
                </a:solidFill>
                <a:latin typeface="MS UI Gothic" panose="020B0600070205080204" pitchFamily="50" charset="-128"/>
                <a:ea typeface="MS UI Gothic" panose="020B0600070205080204" pitchFamily="50" charset="-128"/>
              </a:rPr>
              <a:t>（縦覧期間中）</a:t>
            </a:r>
            <a:endParaRPr lang="en-US" altLang="ja-JP" sz="1100" b="1" dirty="0">
              <a:solidFill>
                <a:schemeClr val="tx1"/>
              </a:solidFill>
              <a:latin typeface="MS UI Gothic" panose="020B0600070205080204" pitchFamily="50" charset="-128"/>
              <a:ea typeface="MS UI Gothic" panose="020B0600070205080204" pitchFamily="50" charset="-128"/>
            </a:endParaRPr>
          </a:p>
          <a:p>
            <a:pPr algn="ctr"/>
            <a:r>
              <a:rPr lang="ja-JP" altLang="en-US" sz="1100" dirty="0">
                <a:solidFill>
                  <a:schemeClr val="tx1"/>
                </a:solidFill>
                <a:latin typeface="MS UI Gothic" panose="020B0600070205080204" pitchFamily="50" charset="-128"/>
                <a:ea typeface="MS UI Gothic" panose="020B0600070205080204" pitchFamily="50" charset="-128"/>
              </a:rPr>
              <a:t>法１７②</a:t>
            </a:r>
          </a:p>
        </p:txBody>
      </p:sp>
      <p:sp>
        <p:nvSpPr>
          <p:cNvPr id="61" name="右矢印 60"/>
          <p:cNvSpPr/>
          <p:nvPr/>
        </p:nvSpPr>
        <p:spPr>
          <a:xfrm rot="14185845">
            <a:off x="3952547" y="5530714"/>
            <a:ext cx="326912" cy="205547"/>
          </a:xfrm>
          <a:prstGeom prst="rightArrow">
            <a:avLst/>
          </a:prstGeom>
          <a:ln/>
        </p:spPr>
        <p:style>
          <a:lnRef idx="2">
            <a:schemeClr val="accent1"/>
          </a:lnRef>
          <a:fillRef idx="1">
            <a:schemeClr val="lt1"/>
          </a:fillRef>
          <a:effectRef idx="0">
            <a:schemeClr val="accent1"/>
          </a:effectRef>
          <a:fontRef idx="minor">
            <a:schemeClr val="dk1"/>
          </a:fontRef>
        </p:style>
        <p:txBody>
          <a:bodyPr wrap="none" lIns="0" tIns="0" rIns="0" bIns="0" rtlCol="0" anchor="ctr"/>
          <a:lstStyle/>
          <a:p>
            <a:pPr algn="ctr"/>
            <a:endParaRPr lang="ja-JP" altLang="en-US" dirty="0">
              <a:solidFill>
                <a:srgbClr val="002060"/>
              </a:solidFill>
            </a:endParaRPr>
          </a:p>
        </p:txBody>
      </p:sp>
      <p:sp>
        <p:nvSpPr>
          <p:cNvPr id="62" name="正方形/長方形 61"/>
          <p:cNvSpPr/>
          <p:nvPr/>
        </p:nvSpPr>
        <p:spPr>
          <a:xfrm>
            <a:off x="263195" y="615060"/>
            <a:ext cx="8599987" cy="3187595"/>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endParaRPr lang="en-US" altLang="ja-JP" sz="1400" dirty="0" smtClean="0">
              <a:solidFill>
                <a:schemeClr val="tx1"/>
              </a:solidFill>
              <a:latin typeface="+mj-ea"/>
              <a:ea typeface="+mj-ea"/>
            </a:endParaRPr>
          </a:p>
          <a:p>
            <a:r>
              <a:rPr lang="ja-JP" altLang="en-US" sz="1400" dirty="0" smtClean="0">
                <a:solidFill>
                  <a:schemeClr val="tx1"/>
                </a:solidFill>
                <a:latin typeface="+mj-ea"/>
                <a:ea typeface="+mj-ea"/>
              </a:rPr>
              <a:t>（</a:t>
            </a:r>
            <a:r>
              <a:rPr lang="ja-JP" altLang="en-US" sz="1400" dirty="0">
                <a:solidFill>
                  <a:schemeClr val="tx1"/>
                </a:solidFill>
                <a:latin typeface="+mj-ea"/>
                <a:ea typeface="+mj-ea"/>
              </a:rPr>
              <a:t>１</a:t>
            </a:r>
            <a:r>
              <a:rPr lang="ja-JP" altLang="en-US" sz="1400" dirty="0" smtClean="0">
                <a:solidFill>
                  <a:schemeClr val="tx1"/>
                </a:solidFill>
                <a:latin typeface="+mj-ea"/>
                <a:ea typeface="+mj-ea"/>
              </a:rPr>
              <a:t>）</a:t>
            </a:r>
            <a:r>
              <a:rPr lang="zh-TW" altLang="en-US" sz="1400" dirty="0" smtClean="0">
                <a:solidFill>
                  <a:schemeClr val="tx1"/>
                </a:solidFill>
                <a:latin typeface="+mj-ea"/>
                <a:ea typeface="+mj-ea"/>
              </a:rPr>
              <a:t>副首都</a:t>
            </a:r>
            <a:r>
              <a:rPr lang="zh-TW" altLang="en-US" sz="1400" dirty="0">
                <a:solidFill>
                  <a:schemeClr val="tx1"/>
                </a:solidFill>
                <a:latin typeface="+mj-ea"/>
                <a:ea typeface="+mj-ea"/>
              </a:rPr>
              <a:t>推進本部（大阪府市）</a:t>
            </a:r>
            <a:r>
              <a:rPr lang="zh-TW" altLang="en-US" sz="1400" dirty="0" smtClean="0">
                <a:solidFill>
                  <a:schemeClr val="tx1"/>
                </a:solidFill>
                <a:latin typeface="+mj-ea"/>
                <a:ea typeface="+mj-ea"/>
              </a:rPr>
              <a:t>会議</a:t>
            </a:r>
            <a:r>
              <a:rPr lang="ja-JP" altLang="en-US" sz="1400" dirty="0" smtClean="0">
                <a:solidFill>
                  <a:schemeClr val="tx1"/>
                </a:solidFill>
                <a:latin typeface="+mj-ea"/>
                <a:ea typeface="+mj-ea"/>
              </a:rPr>
              <a:t>において合意されたまちづくり等の方向性を踏まえ、都市計画法第１９条の　</a:t>
            </a:r>
            <a:endParaRPr lang="en-US" altLang="ja-JP" sz="1400" dirty="0" smtClean="0">
              <a:solidFill>
                <a:schemeClr val="tx1"/>
              </a:solidFill>
              <a:latin typeface="+mj-ea"/>
              <a:ea typeface="+mj-ea"/>
            </a:endParaRPr>
          </a:p>
          <a:p>
            <a:r>
              <a:rPr lang="ja-JP" altLang="en-US" sz="1400" dirty="0">
                <a:solidFill>
                  <a:schemeClr val="tx1"/>
                </a:solidFill>
                <a:latin typeface="+mj-ea"/>
                <a:ea typeface="+mj-ea"/>
              </a:rPr>
              <a:t>　</a:t>
            </a:r>
            <a:r>
              <a:rPr lang="ja-JP" altLang="en-US" sz="1400" dirty="0" smtClean="0">
                <a:solidFill>
                  <a:schemeClr val="tx1"/>
                </a:solidFill>
                <a:latin typeface="+mj-ea"/>
                <a:ea typeface="+mj-ea"/>
              </a:rPr>
              <a:t>市町村</a:t>
            </a:r>
            <a:r>
              <a:rPr lang="ja-JP" altLang="en-US" sz="1400" dirty="0">
                <a:solidFill>
                  <a:schemeClr val="tx1"/>
                </a:solidFill>
                <a:latin typeface="+mj-ea"/>
                <a:ea typeface="+mj-ea"/>
              </a:rPr>
              <a:t>の都市計画の決定</a:t>
            </a:r>
            <a:r>
              <a:rPr lang="ja-JP" altLang="en-US" sz="1400" dirty="0" smtClean="0">
                <a:solidFill>
                  <a:schemeClr val="tx1"/>
                </a:solidFill>
                <a:latin typeface="+mj-ea"/>
                <a:ea typeface="+mj-ea"/>
              </a:rPr>
              <a:t>等の規定に</a:t>
            </a:r>
            <a:r>
              <a:rPr lang="ja-JP" altLang="en-US" sz="1400" dirty="0">
                <a:solidFill>
                  <a:schemeClr val="tx1"/>
                </a:solidFill>
                <a:latin typeface="+mj-ea"/>
                <a:ea typeface="+mj-ea"/>
              </a:rPr>
              <a:t>基づき</a:t>
            </a:r>
            <a:r>
              <a:rPr lang="ja-JP" altLang="en-US" sz="1400" dirty="0" smtClean="0">
                <a:solidFill>
                  <a:schemeClr val="tx1"/>
                </a:solidFill>
                <a:latin typeface="+mj-ea"/>
                <a:ea typeface="+mj-ea"/>
              </a:rPr>
              <a:t>実施する</a:t>
            </a:r>
            <a:endParaRPr lang="en-US" altLang="ja-JP" sz="1400" dirty="0" smtClean="0">
              <a:solidFill>
                <a:schemeClr val="tx1"/>
              </a:solidFill>
              <a:latin typeface="+mj-ea"/>
              <a:ea typeface="+mj-ea"/>
            </a:endParaRPr>
          </a:p>
          <a:p>
            <a:pPr>
              <a:lnSpc>
                <a:spcPts val="1200"/>
              </a:lnSpc>
            </a:pPr>
            <a:endParaRPr lang="en-US" altLang="ja-JP" sz="1400" dirty="0" smtClean="0">
              <a:solidFill>
                <a:schemeClr val="tx1"/>
              </a:solidFill>
              <a:latin typeface="+mj-ea"/>
              <a:ea typeface="+mj-ea"/>
            </a:endParaRPr>
          </a:p>
          <a:p>
            <a:r>
              <a:rPr lang="ja-JP" altLang="en-US" sz="1400" dirty="0" smtClean="0">
                <a:solidFill>
                  <a:schemeClr val="tx1"/>
                </a:solidFill>
                <a:latin typeface="+mj-ea"/>
                <a:ea typeface="+mj-ea"/>
              </a:rPr>
              <a:t>（</a:t>
            </a:r>
            <a:r>
              <a:rPr lang="ja-JP" altLang="en-US" sz="1400" dirty="0">
                <a:solidFill>
                  <a:schemeClr val="tx1"/>
                </a:solidFill>
                <a:latin typeface="+mj-ea"/>
                <a:ea typeface="+mj-ea"/>
              </a:rPr>
              <a:t>２</a:t>
            </a:r>
            <a:r>
              <a:rPr lang="ja-JP" altLang="en-US" sz="1400" dirty="0" smtClean="0">
                <a:solidFill>
                  <a:schemeClr val="tx1"/>
                </a:solidFill>
                <a:latin typeface="+mj-ea"/>
                <a:ea typeface="+mj-ea"/>
              </a:rPr>
              <a:t>）都市計画</a:t>
            </a:r>
            <a:r>
              <a:rPr lang="ja-JP" altLang="en-US" sz="1400" dirty="0">
                <a:solidFill>
                  <a:schemeClr val="tx1"/>
                </a:solidFill>
                <a:latin typeface="+mj-ea"/>
                <a:ea typeface="+mj-ea"/>
              </a:rPr>
              <a:t>の</a:t>
            </a:r>
            <a:r>
              <a:rPr lang="ja-JP" altLang="en-US" sz="1400" dirty="0" smtClean="0">
                <a:solidFill>
                  <a:schemeClr val="tx1"/>
                </a:solidFill>
                <a:latin typeface="+mj-ea"/>
                <a:ea typeface="+mj-ea"/>
              </a:rPr>
              <a:t>案を作成しようとするときは、公聴会の開催</a:t>
            </a:r>
            <a:r>
              <a:rPr lang="ja-JP" altLang="en-US" sz="1400" dirty="0">
                <a:solidFill>
                  <a:schemeClr val="tx1"/>
                </a:solidFill>
                <a:latin typeface="+mj-ea"/>
                <a:ea typeface="+mj-ea"/>
              </a:rPr>
              <a:t>等に</a:t>
            </a:r>
            <a:r>
              <a:rPr lang="ja-JP" altLang="en-US" sz="1400" dirty="0" smtClean="0">
                <a:solidFill>
                  <a:schemeClr val="tx1"/>
                </a:solidFill>
                <a:latin typeface="+mj-ea"/>
                <a:ea typeface="+mj-ea"/>
              </a:rPr>
              <a:t>より住民意見を反映する（法</a:t>
            </a:r>
            <a:r>
              <a:rPr lang="ja-JP" altLang="en-US" sz="1400" dirty="0">
                <a:solidFill>
                  <a:schemeClr val="tx1"/>
                </a:solidFill>
                <a:latin typeface="+mj-ea"/>
                <a:ea typeface="+mj-ea"/>
              </a:rPr>
              <a:t>１６</a:t>
            </a:r>
            <a:r>
              <a:rPr lang="ja-JP" altLang="en-US" sz="1400" dirty="0" smtClean="0">
                <a:solidFill>
                  <a:schemeClr val="tx1"/>
                </a:solidFill>
                <a:latin typeface="+mj-ea"/>
                <a:ea typeface="+mj-ea"/>
              </a:rPr>
              <a:t>①）。併せて、　　</a:t>
            </a:r>
            <a:endParaRPr lang="en-US" altLang="ja-JP" sz="1400" dirty="0" smtClean="0">
              <a:solidFill>
                <a:schemeClr val="tx1"/>
              </a:solidFill>
              <a:latin typeface="+mj-ea"/>
              <a:ea typeface="+mj-ea"/>
            </a:endParaRPr>
          </a:p>
          <a:p>
            <a:r>
              <a:rPr lang="ja-JP" altLang="en-US" sz="1400" dirty="0">
                <a:solidFill>
                  <a:schemeClr val="tx1"/>
                </a:solidFill>
                <a:latin typeface="+mj-ea"/>
                <a:ea typeface="+mj-ea"/>
              </a:rPr>
              <a:t>　</a:t>
            </a:r>
            <a:r>
              <a:rPr lang="ja-JP" altLang="en-US" sz="1400" dirty="0" smtClean="0">
                <a:solidFill>
                  <a:schemeClr val="tx1"/>
                </a:solidFill>
                <a:latin typeface="+mj-ea"/>
                <a:ea typeface="+mj-ea"/>
              </a:rPr>
              <a:t>大阪市の意見聴取を行うこととし、大阪市はあらかじめ大阪市</a:t>
            </a:r>
            <a:r>
              <a:rPr lang="ja-JP" altLang="en-US" sz="1400" dirty="0">
                <a:solidFill>
                  <a:schemeClr val="tx1"/>
                </a:solidFill>
                <a:latin typeface="+mj-ea"/>
                <a:ea typeface="+mj-ea"/>
              </a:rPr>
              <a:t>都市計画審議会の意見を</a:t>
            </a:r>
            <a:r>
              <a:rPr lang="ja-JP" altLang="en-US" sz="1400" dirty="0" smtClean="0">
                <a:solidFill>
                  <a:schemeClr val="tx1"/>
                </a:solidFill>
                <a:latin typeface="+mj-ea"/>
                <a:ea typeface="+mj-ea"/>
              </a:rPr>
              <a:t>聴くものとする</a:t>
            </a:r>
            <a:endParaRPr lang="en-US" altLang="ja-JP" sz="1400" dirty="0" smtClean="0">
              <a:solidFill>
                <a:schemeClr val="tx1"/>
              </a:solidFill>
              <a:latin typeface="+mj-ea"/>
              <a:ea typeface="+mj-ea"/>
            </a:endParaRPr>
          </a:p>
          <a:p>
            <a:pPr>
              <a:lnSpc>
                <a:spcPts val="1200"/>
              </a:lnSpc>
            </a:pPr>
            <a:endParaRPr lang="en-US" altLang="ja-JP" sz="1400" u="sng" dirty="0" smtClean="0">
              <a:solidFill>
                <a:schemeClr val="tx1"/>
              </a:solidFill>
              <a:latin typeface="+mj-ea"/>
              <a:ea typeface="+mj-ea"/>
            </a:endParaRPr>
          </a:p>
          <a:p>
            <a:r>
              <a:rPr lang="ja-JP" altLang="en-US" sz="1400" dirty="0" smtClean="0">
                <a:solidFill>
                  <a:schemeClr val="tx1"/>
                </a:solidFill>
                <a:latin typeface="+mj-ea"/>
                <a:ea typeface="+mj-ea"/>
              </a:rPr>
              <a:t>（</a:t>
            </a:r>
            <a:r>
              <a:rPr lang="ja-JP" altLang="en-US" sz="1400" dirty="0">
                <a:solidFill>
                  <a:schemeClr val="tx1"/>
                </a:solidFill>
                <a:latin typeface="+mj-ea"/>
                <a:ea typeface="+mj-ea"/>
              </a:rPr>
              <a:t>３</a:t>
            </a:r>
            <a:r>
              <a:rPr lang="ja-JP" altLang="en-US" sz="1400" dirty="0" smtClean="0">
                <a:solidFill>
                  <a:schemeClr val="tx1"/>
                </a:solidFill>
                <a:latin typeface="+mj-ea"/>
                <a:ea typeface="+mj-ea"/>
              </a:rPr>
              <a:t>）都市</a:t>
            </a:r>
            <a:r>
              <a:rPr lang="ja-JP" altLang="en-US" sz="1400" dirty="0">
                <a:solidFill>
                  <a:schemeClr val="tx1"/>
                </a:solidFill>
                <a:latin typeface="+mj-ea"/>
                <a:ea typeface="+mj-ea"/>
              </a:rPr>
              <a:t>計画の案</a:t>
            </a:r>
            <a:r>
              <a:rPr lang="ja-JP" altLang="en-US" sz="1400" dirty="0" smtClean="0">
                <a:solidFill>
                  <a:schemeClr val="tx1"/>
                </a:solidFill>
                <a:latin typeface="+mj-ea"/>
                <a:ea typeface="+mj-ea"/>
              </a:rPr>
              <a:t>の公告</a:t>
            </a:r>
            <a:r>
              <a:rPr lang="ja-JP" altLang="en-US" sz="1400" dirty="0">
                <a:solidFill>
                  <a:schemeClr val="tx1"/>
                </a:solidFill>
                <a:latin typeface="+mj-ea"/>
                <a:ea typeface="+mj-ea"/>
              </a:rPr>
              <a:t>及び</a:t>
            </a:r>
            <a:r>
              <a:rPr lang="ja-JP" altLang="en-US" sz="1400" dirty="0" smtClean="0">
                <a:solidFill>
                  <a:schemeClr val="tx1"/>
                </a:solidFill>
                <a:latin typeface="+mj-ea"/>
                <a:ea typeface="+mj-ea"/>
              </a:rPr>
              <a:t>縦覧（</a:t>
            </a:r>
            <a:r>
              <a:rPr lang="en-US" altLang="ja-JP" sz="1400" dirty="0">
                <a:solidFill>
                  <a:schemeClr val="tx1"/>
                </a:solidFill>
                <a:latin typeface="+mj-ea"/>
                <a:ea typeface="+mj-ea"/>
              </a:rPr>
              <a:t>2</a:t>
            </a:r>
            <a:r>
              <a:rPr lang="ja-JP" altLang="en-US" sz="1400" dirty="0">
                <a:solidFill>
                  <a:schemeClr val="tx1"/>
                </a:solidFill>
                <a:latin typeface="+mj-ea"/>
                <a:ea typeface="+mj-ea"/>
              </a:rPr>
              <a:t>週間</a:t>
            </a:r>
            <a:r>
              <a:rPr lang="ja-JP" altLang="en-US" sz="1400" dirty="0" smtClean="0">
                <a:solidFill>
                  <a:schemeClr val="tx1"/>
                </a:solidFill>
                <a:latin typeface="+mj-ea"/>
                <a:ea typeface="+mj-ea"/>
              </a:rPr>
              <a:t>）（法</a:t>
            </a:r>
            <a:r>
              <a:rPr lang="ja-JP" altLang="en-US" sz="1400" dirty="0">
                <a:solidFill>
                  <a:schemeClr val="tx1"/>
                </a:solidFill>
                <a:latin typeface="+mj-ea"/>
                <a:ea typeface="+mj-ea"/>
              </a:rPr>
              <a:t>１７</a:t>
            </a:r>
            <a:r>
              <a:rPr lang="ja-JP" altLang="en-US" sz="1400" dirty="0" smtClean="0">
                <a:solidFill>
                  <a:schemeClr val="tx1"/>
                </a:solidFill>
                <a:latin typeface="+mj-ea"/>
                <a:ea typeface="+mj-ea"/>
              </a:rPr>
              <a:t>①）、（</a:t>
            </a:r>
            <a:r>
              <a:rPr lang="ja-JP" altLang="en-US" sz="1400" dirty="0">
                <a:solidFill>
                  <a:schemeClr val="tx1"/>
                </a:solidFill>
                <a:latin typeface="+mj-ea"/>
                <a:ea typeface="+mj-ea"/>
              </a:rPr>
              <a:t>住民等）意見書</a:t>
            </a:r>
            <a:r>
              <a:rPr lang="ja-JP" altLang="en-US" sz="1400" dirty="0" smtClean="0">
                <a:solidFill>
                  <a:schemeClr val="tx1"/>
                </a:solidFill>
                <a:latin typeface="+mj-ea"/>
                <a:ea typeface="+mj-ea"/>
              </a:rPr>
              <a:t>の受理（</a:t>
            </a:r>
            <a:r>
              <a:rPr lang="ja-JP" altLang="en-US" sz="1400" dirty="0">
                <a:solidFill>
                  <a:schemeClr val="tx1"/>
                </a:solidFill>
                <a:latin typeface="+mj-ea"/>
                <a:ea typeface="+mj-ea"/>
              </a:rPr>
              <a:t>縦覧期間中</a:t>
            </a:r>
            <a:r>
              <a:rPr lang="ja-JP" altLang="en-US" sz="1400" dirty="0" smtClean="0">
                <a:solidFill>
                  <a:schemeClr val="tx1"/>
                </a:solidFill>
                <a:latin typeface="+mj-ea"/>
                <a:ea typeface="+mj-ea"/>
              </a:rPr>
              <a:t>）（法</a:t>
            </a:r>
            <a:r>
              <a:rPr lang="ja-JP" altLang="en-US" sz="1400" dirty="0">
                <a:solidFill>
                  <a:schemeClr val="tx1"/>
                </a:solidFill>
                <a:latin typeface="+mj-ea"/>
                <a:ea typeface="+mj-ea"/>
              </a:rPr>
              <a:t>１７</a:t>
            </a:r>
            <a:r>
              <a:rPr lang="ja-JP" altLang="en-US" sz="1400" dirty="0" smtClean="0">
                <a:solidFill>
                  <a:schemeClr val="tx1"/>
                </a:solidFill>
                <a:latin typeface="+mj-ea"/>
                <a:ea typeface="+mj-ea"/>
              </a:rPr>
              <a:t>②）を行う</a:t>
            </a:r>
            <a:endParaRPr lang="en-US" altLang="ja-JP" sz="1400" dirty="0" smtClean="0">
              <a:solidFill>
                <a:schemeClr val="tx1"/>
              </a:solidFill>
              <a:latin typeface="+mj-ea"/>
              <a:ea typeface="+mj-ea"/>
            </a:endParaRPr>
          </a:p>
          <a:p>
            <a:pPr>
              <a:lnSpc>
                <a:spcPts val="1200"/>
              </a:lnSpc>
            </a:pPr>
            <a:endParaRPr lang="en-US" altLang="ja-JP" sz="1400" dirty="0" smtClean="0">
              <a:solidFill>
                <a:schemeClr val="tx1"/>
              </a:solidFill>
              <a:latin typeface="+mj-ea"/>
              <a:ea typeface="+mj-ea"/>
            </a:endParaRPr>
          </a:p>
          <a:p>
            <a:r>
              <a:rPr lang="ja-JP" altLang="en-US" sz="1400" dirty="0" smtClean="0">
                <a:solidFill>
                  <a:schemeClr val="tx1"/>
                </a:solidFill>
                <a:latin typeface="+mj-ea"/>
                <a:ea typeface="+mj-ea"/>
              </a:rPr>
              <a:t>（</a:t>
            </a:r>
            <a:r>
              <a:rPr lang="ja-JP" altLang="en-US" sz="1400" dirty="0">
                <a:solidFill>
                  <a:schemeClr val="tx1"/>
                </a:solidFill>
                <a:latin typeface="+mj-ea"/>
                <a:ea typeface="+mj-ea"/>
              </a:rPr>
              <a:t>４</a:t>
            </a:r>
            <a:r>
              <a:rPr lang="ja-JP" altLang="en-US" sz="1400" dirty="0" smtClean="0">
                <a:solidFill>
                  <a:schemeClr val="tx1"/>
                </a:solidFill>
                <a:latin typeface="+mj-ea"/>
                <a:ea typeface="+mj-ea"/>
              </a:rPr>
              <a:t>）大阪府</a:t>
            </a:r>
            <a:r>
              <a:rPr lang="ja-JP" altLang="en-US" sz="1400" dirty="0">
                <a:solidFill>
                  <a:schemeClr val="tx1"/>
                </a:solidFill>
                <a:latin typeface="+mj-ea"/>
                <a:ea typeface="+mj-ea"/>
              </a:rPr>
              <a:t>都市計画審議会において</a:t>
            </a:r>
            <a:r>
              <a:rPr lang="ja-JP" altLang="en-US" sz="1400" dirty="0" smtClean="0">
                <a:solidFill>
                  <a:schemeClr val="tx1"/>
                </a:solidFill>
                <a:latin typeface="+mj-ea"/>
                <a:ea typeface="+mj-ea"/>
              </a:rPr>
              <a:t>審議（案件</a:t>
            </a:r>
            <a:r>
              <a:rPr lang="ja-JP" altLang="en-US" sz="1400" dirty="0">
                <a:solidFill>
                  <a:schemeClr val="tx1"/>
                </a:solidFill>
                <a:latin typeface="+mj-ea"/>
                <a:ea typeface="+mj-ea"/>
              </a:rPr>
              <a:t>ごと</a:t>
            </a:r>
            <a:r>
              <a:rPr lang="ja-JP" altLang="en-US" sz="1400" dirty="0" smtClean="0">
                <a:solidFill>
                  <a:schemeClr val="tx1"/>
                </a:solidFill>
                <a:latin typeface="+mj-ea"/>
                <a:ea typeface="+mj-ea"/>
              </a:rPr>
              <a:t>に市都計審委員（市会議員）３名を</a:t>
            </a:r>
            <a:r>
              <a:rPr lang="ja-JP" altLang="en-US" sz="1400" dirty="0">
                <a:solidFill>
                  <a:schemeClr val="tx1"/>
                </a:solidFill>
                <a:latin typeface="+mj-ea"/>
                <a:ea typeface="+mj-ea"/>
              </a:rPr>
              <a:t>臨時委員として</a:t>
            </a:r>
            <a:r>
              <a:rPr lang="ja-JP" altLang="en-US" sz="1400" dirty="0" smtClean="0">
                <a:solidFill>
                  <a:schemeClr val="tx1"/>
                </a:solidFill>
                <a:latin typeface="+mj-ea"/>
                <a:ea typeface="+mj-ea"/>
              </a:rPr>
              <a:t>任命する）</a:t>
            </a:r>
            <a:endParaRPr lang="en-US" altLang="ja-JP" sz="1400" dirty="0" smtClean="0">
              <a:solidFill>
                <a:schemeClr val="tx1"/>
              </a:solidFill>
              <a:latin typeface="+mj-ea"/>
              <a:ea typeface="+mj-ea"/>
            </a:endParaRPr>
          </a:p>
          <a:p>
            <a:pPr>
              <a:lnSpc>
                <a:spcPts val="1200"/>
              </a:lnSpc>
            </a:pPr>
            <a:endParaRPr lang="en-US" altLang="ja-JP" sz="1400" u="sng" dirty="0">
              <a:solidFill>
                <a:schemeClr val="tx1"/>
              </a:solidFill>
              <a:latin typeface="+mj-ea"/>
              <a:ea typeface="+mj-ea"/>
            </a:endParaRPr>
          </a:p>
          <a:p>
            <a:r>
              <a:rPr lang="ja-JP" altLang="en-US" sz="1400" dirty="0" smtClean="0">
                <a:solidFill>
                  <a:schemeClr val="tx1"/>
                </a:solidFill>
                <a:latin typeface="+mj-ea"/>
                <a:ea typeface="+mj-ea"/>
              </a:rPr>
              <a:t>（</a:t>
            </a:r>
            <a:r>
              <a:rPr lang="ja-JP" altLang="en-US" sz="1400" dirty="0">
                <a:solidFill>
                  <a:schemeClr val="tx1"/>
                </a:solidFill>
                <a:latin typeface="+mj-ea"/>
                <a:ea typeface="+mj-ea"/>
              </a:rPr>
              <a:t>５</a:t>
            </a:r>
            <a:r>
              <a:rPr lang="ja-JP" altLang="en-US" sz="1400" dirty="0" smtClean="0">
                <a:solidFill>
                  <a:schemeClr val="tx1"/>
                </a:solidFill>
                <a:latin typeface="+mj-ea"/>
                <a:ea typeface="+mj-ea"/>
              </a:rPr>
              <a:t>）都市</a:t>
            </a:r>
            <a:r>
              <a:rPr lang="ja-JP" altLang="en-US" sz="1400" dirty="0">
                <a:solidFill>
                  <a:schemeClr val="tx1"/>
                </a:solidFill>
                <a:latin typeface="+mj-ea"/>
                <a:ea typeface="+mj-ea"/>
              </a:rPr>
              <a:t>計画の</a:t>
            </a:r>
            <a:r>
              <a:rPr lang="ja-JP" altLang="en-US" sz="1400" dirty="0" smtClean="0">
                <a:solidFill>
                  <a:schemeClr val="tx1"/>
                </a:solidFill>
                <a:latin typeface="+mj-ea"/>
                <a:ea typeface="+mj-ea"/>
              </a:rPr>
              <a:t>決定（法</a:t>
            </a:r>
            <a:r>
              <a:rPr lang="ja-JP" altLang="en-US" sz="1400" dirty="0">
                <a:solidFill>
                  <a:schemeClr val="tx1"/>
                </a:solidFill>
                <a:latin typeface="+mj-ea"/>
                <a:ea typeface="+mj-ea"/>
              </a:rPr>
              <a:t>１９</a:t>
            </a:r>
            <a:r>
              <a:rPr lang="ja-JP" altLang="en-US" sz="1400" dirty="0" smtClean="0">
                <a:solidFill>
                  <a:schemeClr val="tx1"/>
                </a:solidFill>
                <a:latin typeface="+mj-ea"/>
                <a:ea typeface="+mj-ea"/>
              </a:rPr>
              <a:t>①）を</a:t>
            </a:r>
            <a:r>
              <a:rPr lang="ja-JP" altLang="en-US" sz="1400" dirty="0">
                <a:solidFill>
                  <a:schemeClr val="tx1"/>
                </a:solidFill>
                <a:latin typeface="+mj-ea"/>
                <a:ea typeface="+mj-ea"/>
              </a:rPr>
              <a:t>行い、　</a:t>
            </a:r>
            <a:r>
              <a:rPr lang="ja-JP" altLang="en-US" sz="1400" dirty="0" smtClean="0">
                <a:solidFill>
                  <a:schemeClr val="tx1"/>
                </a:solidFill>
                <a:latin typeface="+mj-ea"/>
                <a:ea typeface="+mj-ea"/>
              </a:rPr>
              <a:t>知事意見を添付</a:t>
            </a:r>
            <a:r>
              <a:rPr lang="ja-JP" altLang="en-US" sz="1400" dirty="0">
                <a:solidFill>
                  <a:schemeClr val="tx1"/>
                </a:solidFill>
                <a:latin typeface="+mj-ea"/>
                <a:ea typeface="+mj-ea"/>
              </a:rPr>
              <a:t>（法８７の２</a:t>
            </a:r>
            <a:r>
              <a:rPr lang="ja-JP" altLang="en-US" sz="1400" dirty="0" smtClean="0">
                <a:solidFill>
                  <a:schemeClr val="tx1"/>
                </a:solidFill>
                <a:latin typeface="+mj-ea"/>
                <a:ea typeface="+mj-ea"/>
              </a:rPr>
              <a:t>）し、国土交通大臣</a:t>
            </a:r>
            <a:r>
              <a:rPr lang="ja-JP" altLang="en-US" sz="1400" dirty="0">
                <a:solidFill>
                  <a:schemeClr val="tx1"/>
                </a:solidFill>
                <a:latin typeface="+mj-ea"/>
                <a:ea typeface="+mj-ea"/>
              </a:rPr>
              <a:t>の</a:t>
            </a:r>
            <a:r>
              <a:rPr lang="ja-JP" altLang="en-US" sz="1400" dirty="0" smtClean="0">
                <a:solidFill>
                  <a:schemeClr val="tx1"/>
                </a:solidFill>
                <a:latin typeface="+mj-ea"/>
                <a:ea typeface="+mj-ea"/>
              </a:rPr>
              <a:t>同意（法</a:t>
            </a:r>
            <a:r>
              <a:rPr lang="ja-JP" altLang="en-US" sz="1400" dirty="0">
                <a:solidFill>
                  <a:schemeClr val="tx1"/>
                </a:solidFill>
                <a:latin typeface="+mj-ea"/>
                <a:ea typeface="+mj-ea"/>
              </a:rPr>
              <a:t>８７の２</a:t>
            </a:r>
            <a:r>
              <a:rPr lang="ja-JP" altLang="en-US" sz="1400" dirty="0" smtClean="0">
                <a:solidFill>
                  <a:schemeClr val="tx1"/>
                </a:solidFill>
                <a:latin typeface="+mj-ea"/>
                <a:ea typeface="+mj-ea"/>
              </a:rPr>
              <a:t>④）を</a:t>
            </a:r>
            <a:endParaRPr lang="en-US" altLang="ja-JP" sz="1400" dirty="0" smtClean="0">
              <a:solidFill>
                <a:schemeClr val="tx1"/>
              </a:solidFill>
              <a:latin typeface="+mj-ea"/>
              <a:ea typeface="+mj-ea"/>
            </a:endParaRPr>
          </a:p>
          <a:p>
            <a:r>
              <a:rPr lang="ja-JP" altLang="en-US" sz="1400" dirty="0">
                <a:solidFill>
                  <a:schemeClr val="tx1"/>
                </a:solidFill>
                <a:latin typeface="+mj-ea"/>
                <a:ea typeface="+mj-ea"/>
              </a:rPr>
              <a:t>　</a:t>
            </a:r>
            <a:r>
              <a:rPr lang="ja-JP" altLang="en-US" sz="1400" dirty="0" smtClean="0">
                <a:solidFill>
                  <a:schemeClr val="tx1"/>
                </a:solidFill>
                <a:latin typeface="+mj-ea"/>
                <a:ea typeface="+mj-ea"/>
              </a:rPr>
              <a:t>得る</a:t>
            </a:r>
            <a:endParaRPr lang="en-US" altLang="ja-JP" sz="1400" dirty="0" smtClean="0">
              <a:solidFill>
                <a:schemeClr val="tx1"/>
              </a:solidFill>
              <a:latin typeface="+mj-ea"/>
              <a:ea typeface="+mj-ea"/>
            </a:endParaRPr>
          </a:p>
          <a:p>
            <a:pPr>
              <a:lnSpc>
                <a:spcPts val="1200"/>
              </a:lnSpc>
            </a:pPr>
            <a:endParaRPr lang="en-US" altLang="ja-JP" sz="1400" dirty="0" smtClean="0">
              <a:solidFill>
                <a:schemeClr val="tx1"/>
              </a:solidFill>
              <a:latin typeface="+mj-ea"/>
              <a:ea typeface="+mj-ea"/>
            </a:endParaRPr>
          </a:p>
          <a:p>
            <a:r>
              <a:rPr lang="ja-JP" altLang="en-US" sz="1400" dirty="0" smtClean="0">
                <a:solidFill>
                  <a:schemeClr val="tx1"/>
                </a:solidFill>
                <a:latin typeface="+mj-ea"/>
                <a:ea typeface="+mj-ea"/>
              </a:rPr>
              <a:t>（</a:t>
            </a:r>
            <a:r>
              <a:rPr lang="ja-JP" altLang="en-US" sz="1400" dirty="0">
                <a:solidFill>
                  <a:schemeClr val="tx1"/>
                </a:solidFill>
                <a:latin typeface="+mj-ea"/>
                <a:ea typeface="+mj-ea"/>
              </a:rPr>
              <a:t>６</a:t>
            </a:r>
            <a:r>
              <a:rPr lang="ja-JP" altLang="en-US" sz="1400" dirty="0" smtClean="0">
                <a:solidFill>
                  <a:schemeClr val="tx1"/>
                </a:solidFill>
                <a:latin typeface="+mj-ea"/>
                <a:ea typeface="+mj-ea"/>
              </a:rPr>
              <a:t>）告示縦覧を行う（法２０）</a:t>
            </a:r>
          </a:p>
          <a:p>
            <a:endParaRPr lang="ja-JP" altLang="en-US" sz="1400" dirty="0">
              <a:solidFill>
                <a:schemeClr val="tx1"/>
              </a:solidFill>
              <a:latin typeface="+mj-ea"/>
              <a:ea typeface="+mj-ea"/>
            </a:endParaRPr>
          </a:p>
        </p:txBody>
      </p:sp>
      <p:sp>
        <p:nvSpPr>
          <p:cNvPr id="63" name="正方形/長方形 62"/>
          <p:cNvSpPr/>
          <p:nvPr/>
        </p:nvSpPr>
        <p:spPr>
          <a:xfrm>
            <a:off x="4596641" y="6550160"/>
            <a:ext cx="2386410" cy="246221"/>
          </a:xfrm>
          <a:prstGeom prst="rect">
            <a:avLst/>
          </a:prstGeom>
          <a:noFill/>
          <a:ln>
            <a:noFill/>
          </a:ln>
        </p:spPr>
        <p:txBody>
          <a:bodyPr wrap="square">
            <a:spAutoFit/>
          </a:bodyPr>
          <a:lstStyle/>
          <a:p>
            <a:pPr algn="ctr"/>
            <a:r>
              <a:rPr lang="en-US" altLang="ja-JP" sz="1000" dirty="0" smtClean="0">
                <a:latin typeface="Meiryo UI" panose="020B0604030504040204" pitchFamily="50" charset="-128"/>
                <a:ea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rPr>
              <a:t>市都計審委員を臨時委員に任命</a:t>
            </a:r>
            <a:endParaRPr lang="ja-JP" altLang="en-US" sz="1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8822713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正方形/長方形 19"/>
          <p:cNvSpPr/>
          <p:nvPr/>
        </p:nvSpPr>
        <p:spPr>
          <a:xfrm>
            <a:off x="8773140" y="-139064"/>
            <a:ext cx="479380" cy="4717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b="1"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 </a:t>
            </a:r>
            <a:r>
              <a:rPr lang="en-US" altLang="ja-JP" sz="2000" b="1" dirty="0">
                <a:solidFill>
                  <a:schemeClr val="tx1"/>
                </a:solidFill>
                <a:latin typeface="ＭＳ Ｐゴシック" panose="020B0600070205080204" pitchFamily="50" charset="-128"/>
                <a:ea typeface="ＭＳ Ｐゴシック" panose="020B0600070205080204" pitchFamily="50" charset="-128"/>
              </a:rPr>
              <a:t>3</a:t>
            </a:r>
            <a:endParaRPr kumimoji="1" lang="ja-JP" altLang="en-US" sz="2000" b="1"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endParaRPr>
          </a:p>
        </p:txBody>
      </p:sp>
      <p:sp>
        <p:nvSpPr>
          <p:cNvPr id="36" name="角丸四角形 35"/>
          <p:cNvSpPr/>
          <p:nvPr/>
        </p:nvSpPr>
        <p:spPr>
          <a:xfrm>
            <a:off x="64731" y="5175299"/>
            <a:ext cx="9079269" cy="1422053"/>
          </a:xfrm>
          <a:prstGeom prst="roundRect">
            <a:avLst>
              <a:gd name="adj" fmla="val 2850"/>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171450">
              <a:defRPr/>
            </a:pPr>
            <a:endParaRPr kumimoji="1" lang="ja-JP" altLang="en-US" sz="18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grpSp>
        <p:nvGrpSpPr>
          <p:cNvPr id="37" name="グループ化 36"/>
          <p:cNvGrpSpPr/>
          <p:nvPr/>
        </p:nvGrpSpPr>
        <p:grpSpPr>
          <a:xfrm>
            <a:off x="245191" y="4869160"/>
            <a:ext cx="2573159" cy="333002"/>
            <a:chOff x="413045" y="969983"/>
            <a:chExt cx="2701450" cy="504944"/>
          </a:xfrm>
        </p:grpSpPr>
        <p:sp>
          <p:nvSpPr>
            <p:cNvPr id="38" name="正方形/長方形 37"/>
            <p:cNvSpPr/>
            <p:nvPr/>
          </p:nvSpPr>
          <p:spPr>
            <a:xfrm>
              <a:off x="665536" y="973495"/>
              <a:ext cx="2448959" cy="501432"/>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　　</a:t>
              </a:r>
              <a:r>
                <a:rPr kumimoji="1" lang="ja-JP" altLang="en-US" sz="14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rPr>
                <a:t>経費負担等・予算決算</a:t>
              </a:r>
              <a:endPar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39" name="ホームベース 38"/>
            <p:cNvSpPr/>
            <p:nvPr/>
          </p:nvSpPr>
          <p:spPr>
            <a:xfrm>
              <a:off x="413045" y="969983"/>
              <a:ext cx="540000" cy="504942"/>
            </a:xfrm>
            <a:prstGeom prst="homePlat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400" b="1" noProof="0" dirty="0">
                  <a:solidFill>
                    <a:srgbClr val="002060"/>
                  </a:solidFill>
                  <a:latin typeface="Meiryo UI" panose="020B0604030504040204" pitchFamily="50" charset="-128"/>
                  <a:ea typeface="Meiryo UI" panose="020B0604030504040204" pitchFamily="50" charset="-128"/>
                </a:rPr>
                <a:t>6</a:t>
              </a:r>
              <a:endParaRPr kumimoji="1" lang="ja-JP" altLang="en-US" sz="1400" b="1"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grpSp>
      <p:sp>
        <p:nvSpPr>
          <p:cNvPr id="43" name="正方形/長方形 42"/>
          <p:cNvSpPr/>
          <p:nvPr/>
        </p:nvSpPr>
        <p:spPr>
          <a:xfrm>
            <a:off x="302670" y="5357216"/>
            <a:ext cx="8570170" cy="438007"/>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r>
              <a:rPr lang="ja-JP" altLang="en-US" sz="1400" dirty="0" smtClean="0">
                <a:solidFill>
                  <a:schemeClr val="tx1"/>
                </a:solidFill>
              </a:rPr>
              <a:t>・委託事務に要する</a:t>
            </a:r>
            <a:r>
              <a:rPr lang="ja-JP" altLang="en-US" sz="1400" dirty="0">
                <a:solidFill>
                  <a:schemeClr val="tx1"/>
                </a:solidFill>
              </a:rPr>
              <a:t>経費は市の負担とし、その</a:t>
            </a:r>
            <a:r>
              <a:rPr lang="ja-JP" altLang="en-US" sz="1400" dirty="0" smtClean="0">
                <a:solidFill>
                  <a:schemeClr val="tx1"/>
                </a:solidFill>
              </a:rPr>
              <a:t>細目は</a:t>
            </a:r>
            <a:r>
              <a:rPr lang="ja-JP" altLang="en-US" sz="1400" dirty="0">
                <a:solidFill>
                  <a:schemeClr val="tx1"/>
                </a:solidFill>
              </a:rPr>
              <a:t>、知事と市長が協議の上、別に</a:t>
            </a:r>
            <a:r>
              <a:rPr lang="ja-JP" altLang="en-US" sz="1400" dirty="0" smtClean="0">
                <a:solidFill>
                  <a:schemeClr val="tx1"/>
                </a:solidFill>
              </a:rPr>
              <a:t>定める</a:t>
            </a:r>
            <a:endParaRPr lang="ja-JP" altLang="en-US" sz="1400" dirty="0">
              <a:solidFill>
                <a:schemeClr val="tx1"/>
              </a:solidFill>
            </a:endParaRPr>
          </a:p>
        </p:txBody>
      </p:sp>
      <p:sp>
        <p:nvSpPr>
          <p:cNvPr id="54" name="角丸四角形 53"/>
          <p:cNvSpPr/>
          <p:nvPr/>
        </p:nvSpPr>
        <p:spPr>
          <a:xfrm>
            <a:off x="86060" y="2795512"/>
            <a:ext cx="9003391" cy="1869140"/>
          </a:xfrm>
          <a:prstGeom prst="roundRect">
            <a:avLst>
              <a:gd name="adj" fmla="val 2850"/>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171450">
              <a:defRPr/>
            </a:pPr>
            <a:endParaRPr kumimoji="1" lang="ja-JP" altLang="en-US" sz="18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sp>
        <p:nvSpPr>
          <p:cNvPr id="55" name="正方形/長方形 54"/>
          <p:cNvSpPr/>
          <p:nvPr/>
        </p:nvSpPr>
        <p:spPr>
          <a:xfrm>
            <a:off x="302670" y="3091829"/>
            <a:ext cx="8570170" cy="625203"/>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r>
              <a:rPr lang="ja-JP" altLang="en-US" sz="1400" dirty="0" smtClean="0">
                <a:solidFill>
                  <a:schemeClr val="tx1"/>
                </a:solidFill>
              </a:rPr>
              <a:t>・都市計画の原案作成から都市計画決定に至るまで</a:t>
            </a:r>
            <a:r>
              <a:rPr lang="ja-JP" altLang="en-US" sz="1400" dirty="0">
                <a:solidFill>
                  <a:schemeClr val="tx1"/>
                </a:solidFill>
              </a:rPr>
              <a:t>、</a:t>
            </a:r>
            <a:r>
              <a:rPr lang="ja-JP" altLang="en-US" sz="1400" dirty="0" smtClean="0">
                <a:solidFill>
                  <a:schemeClr val="tx1"/>
                </a:solidFill>
              </a:rPr>
              <a:t>府市連絡会議を設置する等、府市一体で連携調整の体制を構築する</a:t>
            </a:r>
            <a:endParaRPr lang="ja-JP" altLang="en-US" sz="1400" dirty="0">
              <a:solidFill>
                <a:schemeClr val="tx1"/>
              </a:solidFill>
            </a:endParaRPr>
          </a:p>
        </p:txBody>
      </p:sp>
      <p:sp>
        <p:nvSpPr>
          <p:cNvPr id="56" name="正方形/長方形 55"/>
          <p:cNvSpPr/>
          <p:nvPr/>
        </p:nvSpPr>
        <p:spPr>
          <a:xfrm>
            <a:off x="302670" y="3965168"/>
            <a:ext cx="8570170" cy="399936"/>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r>
              <a:rPr lang="ja-JP" altLang="en-US" sz="1400" dirty="0" smtClean="0">
                <a:solidFill>
                  <a:schemeClr val="tx1"/>
                </a:solidFill>
                <a:latin typeface="+mj-ea"/>
              </a:rPr>
              <a:t>・民間事業者へのワンストップ窓口の設置</a:t>
            </a:r>
            <a:r>
              <a:rPr lang="ja-JP" altLang="en-US" sz="1400" dirty="0">
                <a:solidFill>
                  <a:schemeClr val="tx1"/>
                </a:solidFill>
                <a:latin typeface="+mj-ea"/>
              </a:rPr>
              <a:t>等</a:t>
            </a:r>
            <a:r>
              <a:rPr lang="ja-JP" altLang="en-US" sz="1400" dirty="0" smtClean="0">
                <a:solidFill>
                  <a:schemeClr val="tx1"/>
                </a:solidFill>
                <a:latin typeface="+mj-ea"/>
              </a:rPr>
              <a:t>、府市の連携調整の仕組みを整備する</a:t>
            </a:r>
            <a:endParaRPr lang="ja-JP" altLang="en-US" sz="1400" dirty="0">
              <a:solidFill>
                <a:schemeClr val="tx1"/>
              </a:solidFill>
              <a:latin typeface="+mj-ea"/>
            </a:endParaRPr>
          </a:p>
        </p:txBody>
      </p:sp>
      <p:sp>
        <p:nvSpPr>
          <p:cNvPr id="57" name="正方形/長方形 56"/>
          <p:cNvSpPr/>
          <p:nvPr/>
        </p:nvSpPr>
        <p:spPr>
          <a:xfrm>
            <a:off x="467994" y="2641365"/>
            <a:ext cx="3323570" cy="287517"/>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　　</a:t>
            </a:r>
            <a:r>
              <a:rPr kumimoji="1" lang="ja-JP" altLang="en-US" sz="14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rPr>
              <a:t>円滑な実施に向けた府市の連携体制</a:t>
            </a:r>
            <a:endPar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58" name="ホームベース 57"/>
          <p:cNvSpPr/>
          <p:nvPr/>
        </p:nvSpPr>
        <p:spPr>
          <a:xfrm>
            <a:off x="228513" y="2626381"/>
            <a:ext cx="498084" cy="302502"/>
          </a:xfrm>
          <a:prstGeom prst="homePlat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400" b="1" dirty="0">
                <a:solidFill>
                  <a:srgbClr val="002060"/>
                </a:solidFill>
                <a:latin typeface="Meiryo UI" panose="020B0604030504040204" pitchFamily="50" charset="-128"/>
                <a:ea typeface="Meiryo UI" panose="020B0604030504040204" pitchFamily="50" charset="-128"/>
              </a:rPr>
              <a:t>5</a:t>
            </a:r>
            <a:endParaRPr kumimoji="1" lang="ja-JP" altLang="en-US" sz="1400" b="1"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sp>
        <p:nvSpPr>
          <p:cNvPr id="59" name="正方形/長方形 58"/>
          <p:cNvSpPr/>
          <p:nvPr/>
        </p:nvSpPr>
        <p:spPr>
          <a:xfrm>
            <a:off x="290864" y="6029388"/>
            <a:ext cx="8581976" cy="435464"/>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r>
              <a:rPr lang="ja-JP" altLang="en-US" sz="1400" dirty="0" smtClean="0">
                <a:solidFill>
                  <a:schemeClr val="tx1"/>
                </a:solidFill>
              </a:rPr>
              <a:t>・知事</a:t>
            </a:r>
            <a:r>
              <a:rPr lang="ja-JP" altLang="en-US" sz="1400" dirty="0">
                <a:solidFill>
                  <a:schemeClr val="tx1"/>
                </a:solidFill>
              </a:rPr>
              <a:t>は、管理・執行に</a:t>
            </a:r>
            <a:r>
              <a:rPr lang="ja-JP" altLang="en-US" sz="1400" dirty="0" smtClean="0">
                <a:solidFill>
                  <a:schemeClr val="tx1"/>
                </a:solidFill>
              </a:rPr>
              <a:t>係る予算を分別</a:t>
            </a:r>
            <a:r>
              <a:rPr lang="ja-JP" altLang="en-US" sz="1400" dirty="0">
                <a:solidFill>
                  <a:schemeClr val="tx1"/>
                </a:solidFill>
              </a:rPr>
              <a:t>して計上</a:t>
            </a:r>
            <a:r>
              <a:rPr lang="ja-JP" altLang="en-US" sz="1400" dirty="0" smtClean="0">
                <a:solidFill>
                  <a:schemeClr val="tx1"/>
                </a:solidFill>
              </a:rPr>
              <a:t>するとともに、決算を</a:t>
            </a:r>
            <a:r>
              <a:rPr lang="ja-JP" altLang="en-US" sz="1400" dirty="0">
                <a:solidFill>
                  <a:schemeClr val="tx1"/>
                </a:solidFill>
              </a:rPr>
              <a:t>公表したとき</a:t>
            </a:r>
            <a:r>
              <a:rPr lang="ja-JP" altLang="en-US" sz="1400" dirty="0" smtClean="0">
                <a:solidFill>
                  <a:schemeClr val="tx1"/>
                </a:solidFill>
              </a:rPr>
              <a:t>は大阪</a:t>
            </a:r>
            <a:r>
              <a:rPr lang="ja-JP" altLang="en-US" sz="1400" dirty="0">
                <a:solidFill>
                  <a:schemeClr val="tx1"/>
                </a:solidFill>
              </a:rPr>
              <a:t>市長に通知</a:t>
            </a:r>
            <a:r>
              <a:rPr lang="ja-JP" altLang="en-US" sz="1400" dirty="0" smtClean="0">
                <a:solidFill>
                  <a:schemeClr val="tx1"/>
                </a:solidFill>
              </a:rPr>
              <a:t>する</a:t>
            </a:r>
            <a:endParaRPr lang="ja-JP" altLang="en-US" sz="1400" dirty="0">
              <a:solidFill>
                <a:schemeClr val="tx1"/>
              </a:solidFill>
            </a:endParaRPr>
          </a:p>
        </p:txBody>
      </p:sp>
      <p:sp>
        <p:nvSpPr>
          <p:cNvPr id="60" name="角丸四角形 59"/>
          <p:cNvSpPr/>
          <p:nvPr/>
        </p:nvSpPr>
        <p:spPr>
          <a:xfrm>
            <a:off x="86060" y="419164"/>
            <a:ext cx="9003391" cy="1971577"/>
          </a:xfrm>
          <a:prstGeom prst="roundRect">
            <a:avLst>
              <a:gd name="adj" fmla="val 2850"/>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171450">
              <a:defRPr/>
            </a:pPr>
            <a:endParaRPr kumimoji="1" lang="ja-JP" altLang="en-US" sz="18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sp>
        <p:nvSpPr>
          <p:cNvPr id="61" name="正方形/長方形 60"/>
          <p:cNvSpPr/>
          <p:nvPr/>
        </p:nvSpPr>
        <p:spPr>
          <a:xfrm>
            <a:off x="302670" y="1174508"/>
            <a:ext cx="8570170" cy="579880"/>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endParaRPr lang="en-US" altLang="ja-JP" sz="800" dirty="0" smtClean="0">
              <a:solidFill>
                <a:schemeClr val="tx1"/>
              </a:solidFill>
            </a:endParaRPr>
          </a:p>
          <a:p>
            <a:r>
              <a:rPr lang="ja-JP" altLang="en-US" sz="1400" dirty="0" smtClean="0">
                <a:solidFill>
                  <a:schemeClr val="tx1"/>
                </a:solidFill>
              </a:rPr>
              <a:t>・委託事務の執行については、大阪府都市計画法施行条例・大阪府都市計画審議会条例のほか府の条例・規則</a:t>
            </a:r>
            <a:r>
              <a:rPr lang="ja-JP" altLang="en-US" sz="1400" dirty="0">
                <a:solidFill>
                  <a:schemeClr val="tx1"/>
                </a:solidFill>
              </a:rPr>
              <a:t>その他の</a:t>
            </a:r>
            <a:r>
              <a:rPr lang="ja-JP" altLang="en-US" sz="1400" dirty="0" smtClean="0">
                <a:solidFill>
                  <a:schemeClr val="tx1"/>
                </a:solidFill>
              </a:rPr>
              <a:t>規程に</a:t>
            </a:r>
            <a:r>
              <a:rPr lang="ja-JP" altLang="en-US" sz="1400" dirty="0">
                <a:solidFill>
                  <a:schemeClr val="tx1"/>
                </a:solidFill>
              </a:rPr>
              <a:t>よる</a:t>
            </a:r>
          </a:p>
          <a:p>
            <a:endParaRPr lang="en-US" altLang="ja-JP" sz="800" dirty="0" smtClean="0">
              <a:solidFill>
                <a:schemeClr val="tx1"/>
              </a:solidFill>
            </a:endParaRPr>
          </a:p>
        </p:txBody>
      </p:sp>
      <p:sp>
        <p:nvSpPr>
          <p:cNvPr id="62" name="正方形/長方形 61"/>
          <p:cNvSpPr/>
          <p:nvPr/>
        </p:nvSpPr>
        <p:spPr>
          <a:xfrm>
            <a:off x="302670" y="1872921"/>
            <a:ext cx="8570170" cy="382246"/>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r>
              <a:rPr lang="ja-JP" altLang="en-US" sz="1400" dirty="0" smtClean="0">
                <a:solidFill>
                  <a:schemeClr val="tx1"/>
                </a:solidFill>
              </a:rPr>
              <a:t>・知事</a:t>
            </a:r>
            <a:r>
              <a:rPr lang="ja-JP" altLang="en-US" sz="1400" dirty="0">
                <a:solidFill>
                  <a:schemeClr val="tx1"/>
                </a:solidFill>
              </a:rPr>
              <a:t>は、委託事務に適用される条例等を新たに制定・改廃した場合は、直ちに市長に通知</a:t>
            </a:r>
            <a:r>
              <a:rPr lang="ja-JP" altLang="en-US" sz="1400" dirty="0" smtClean="0">
                <a:solidFill>
                  <a:schemeClr val="tx1"/>
                </a:solidFill>
              </a:rPr>
              <a:t>する</a:t>
            </a:r>
            <a:endParaRPr lang="ja-JP" altLang="en-US" sz="1400" dirty="0">
              <a:solidFill>
                <a:schemeClr val="tx1"/>
              </a:solidFill>
            </a:endParaRPr>
          </a:p>
        </p:txBody>
      </p:sp>
      <p:sp>
        <p:nvSpPr>
          <p:cNvPr id="63" name="正方形/長方形 62"/>
          <p:cNvSpPr/>
          <p:nvPr/>
        </p:nvSpPr>
        <p:spPr>
          <a:xfrm>
            <a:off x="467994" y="251909"/>
            <a:ext cx="2231798" cy="288176"/>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　　</a:t>
            </a:r>
            <a:r>
              <a:rPr kumimoji="1" lang="ja-JP" altLang="en-US" sz="14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rPr>
              <a:t>委託事務の実施主体</a:t>
            </a:r>
            <a:endPar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64" name="ホームベース 63"/>
          <p:cNvSpPr/>
          <p:nvPr/>
        </p:nvSpPr>
        <p:spPr>
          <a:xfrm>
            <a:off x="228513" y="237584"/>
            <a:ext cx="498084" cy="302502"/>
          </a:xfrm>
          <a:prstGeom prst="homePlat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b="1" dirty="0" smtClean="0">
                <a:solidFill>
                  <a:srgbClr val="002060"/>
                </a:solidFill>
                <a:latin typeface="Meiryo UI" panose="020B0604030504040204" pitchFamily="50" charset="-128"/>
                <a:ea typeface="Meiryo UI" panose="020B0604030504040204" pitchFamily="50" charset="-128"/>
              </a:rPr>
              <a:t>４</a:t>
            </a:r>
            <a:endParaRPr kumimoji="1" lang="ja-JP" altLang="en-US" sz="1400" b="1"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sp>
        <p:nvSpPr>
          <p:cNvPr id="21" name="正方形/長方形 20"/>
          <p:cNvSpPr/>
          <p:nvPr/>
        </p:nvSpPr>
        <p:spPr>
          <a:xfrm>
            <a:off x="290864" y="669788"/>
            <a:ext cx="8581976" cy="382912"/>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r>
              <a:rPr lang="ja-JP" altLang="en-US" sz="1400" dirty="0" smtClean="0">
                <a:solidFill>
                  <a:schemeClr val="tx1"/>
                </a:solidFill>
              </a:rPr>
              <a:t>・委託事務の執行は、大阪府都市整備部で行う（大阪府都市計画審議会に付議する。）</a:t>
            </a:r>
            <a:endParaRPr lang="en-US" altLang="ja-JP" sz="1400" dirty="0" smtClean="0">
              <a:solidFill>
                <a:schemeClr val="tx1"/>
              </a:solidFill>
            </a:endParaRPr>
          </a:p>
        </p:txBody>
      </p:sp>
    </p:spTree>
    <p:extLst>
      <p:ext uri="{BB962C8B-B14F-4D97-AF65-F5344CB8AC3E}">
        <p14:creationId xmlns:p14="http://schemas.microsoft.com/office/powerpoint/2010/main" val="14984000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正方形/長方形 19"/>
          <p:cNvSpPr/>
          <p:nvPr/>
        </p:nvSpPr>
        <p:spPr>
          <a:xfrm>
            <a:off x="8773140" y="6413664"/>
            <a:ext cx="479380" cy="4717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b="1"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 </a:t>
            </a:r>
            <a:r>
              <a:rPr lang="ja-JP" altLang="en-US" sz="2000" b="1" noProof="0" dirty="0">
                <a:solidFill>
                  <a:schemeClr val="tx1"/>
                </a:solidFill>
                <a:latin typeface="ＭＳ Ｐゴシック" panose="020B0600070205080204" pitchFamily="50" charset="-128"/>
                <a:ea typeface="ＭＳ Ｐゴシック" panose="020B0600070205080204" pitchFamily="50" charset="-128"/>
              </a:rPr>
              <a:t>４</a:t>
            </a:r>
            <a:endParaRPr kumimoji="1" lang="ja-JP" altLang="en-US" sz="2000" b="1"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endParaRPr>
          </a:p>
        </p:txBody>
      </p:sp>
      <p:sp>
        <p:nvSpPr>
          <p:cNvPr id="34" name="角丸四角形 33"/>
          <p:cNvSpPr/>
          <p:nvPr/>
        </p:nvSpPr>
        <p:spPr>
          <a:xfrm>
            <a:off x="91706" y="656849"/>
            <a:ext cx="9032405" cy="1115967"/>
          </a:xfrm>
          <a:prstGeom prst="roundRect">
            <a:avLst>
              <a:gd name="adj" fmla="val 10085"/>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171450">
              <a:defRPr/>
            </a:pPr>
            <a:endParaRPr kumimoji="1" lang="ja-JP" altLang="en-US" sz="18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sp>
        <p:nvSpPr>
          <p:cNvPr id="41" name="正方形/長方形 40"/>
          <p:cNvSpPr/>
          <p:nvPr/>
        </p:nvSpPr>
        <p:spPr>
          <a:xfrm>
            <a:off x="413127" y="332656"/>
            <a:ext cx="3090685" cy="384796"/>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　　</a:t>
            </a:r>
            <a:r>
              <a:rPr lang="ja-JP" altLang="en-US" sz="1400" b="1" noProof="0" dirty="0" smtClean="0">
                <a:solidFill>
                  <a:prstClr val="white"/>
                </a:solidFill>
                <a:latin typeface="Meiryo UI" panose="020B0604030504040204" pitchFamily="50" charset="-128"/>
                <a:ea typeface="Meiryo UI" panose="020B0604030504040204" pitchFamily="50" charset="-128"/>
              </a:rPr>
              <a:t>委託</a:t>
            </a:r>
            <a:r>
              <a:rPr lang="ja-JP" altLang="en-US" sz="1400" b="1" noProof="0" dirty="0">
                <a:solidFill>
                  <a:prstClr val="white"/>
                </a:solidFill>
                <a:latin typeface="Meiryo UI" panose="020B0604030504040204" pitchFamily="50" charset="-128"/>
                <a:ea typeface="Meiryo UI" panose="020B0604030504040204" pitchFamily="50" charset="-128"/>
              </a:rPr>
              <a:t>事務</a:t>
            </a:r>
            <a:r>
              <a:rPr lang="ja-JP" altLang="en-US" sz="1400" b="1" noProof="0" dirty="0" smtClean="0">
                <a:solidFill>
                  <a:prstClr val="white"/>
                </a:solidFill>
                <a:latin typeface="Meiryo UI" panose="020B0604030504040204" pitchFamily="50" charset="-128"/>
                <a:ea typeface="Meiryo UI" panose="020B0604030504040204" pitchFamily="50" charset="-128"/>
              </a:rPr>
              <a:t>の変更又は廃止の協議</a:t>
            </a:r>
            <a:endPar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42" name="ホームベース 41"/>
          <p:cNvSpPr/>
          <p:nvPr/>
        </p:nvSpPr>
        <p:spPr>
          <a:xfrm>
            <a:off x="184424" y="330014"/>
            <a:ext cx="498084" cy="387438"/>
          </a:xfrm>
          <a:prstGeom prst="homePlat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b="1" dirty="0" smtClean="0">
                <a:solidFill>
                  <a:srgbClr val="002060"/>
                </a:solidFill>
                <a:latin typeface="Meiryo UI" panose="020B0604030504040204" pitchFamily="50" charset="-128"/>
                <a:ea typeface="Meiryo UI" panose="020B0604030504040204" pitchFamily="50" charset="-128"/>
              </a:rPr>
              <a:t>７</a:t>
            </a:r>
            <a:endParaRPr kumimoji="1" lang="ja-JP" altLang="en-US" sz="1400" b="1"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sp>
        <p:nvSpPr>
          <p:cNvPr id="23" name="正方形/長方形 22"/>
          <p:cNvSpPr/>
          <p:nvPr/>
        </p:nvSpPr>
        <p:spPr>
          <a:xfrm>
            <a:off x="255519" y="881372"/>
            <a:ext cx="8716673" cy="599797"/>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r>
              <a:rPr lang="ja-JP" altLang="en-US" sz="1400" dirty="0" smtClean="0">
                <a:solidFill>
                  <a:schemeClr val="tx1"/>
                </a:solidFill>
              </a:rPr>
              <a:t>・委託事務の状況の変化に適切に対応できるよう、規約の変更又は廃止に係る申出があった場合には、当該申出に対し、副首都推進本部会議において誠実に協議す</a:t>
            </a:r>
            <a:r>
              <a:rPr lang="ja-JP" altLang="en-US" sz="1400" dirty="0">
                <a:solidFill>
                  <a:schemeClr val="tx1"/>
                </a:solidFill>
              </a:rPr>
              <a:t>る</a:t>
            </a:r>
            <a:endParaRPr lang="en-US" altLang="ja-JP" sz="1400" dirty="0" smtClean="0">
              <a:solidFill>
                <a:schemeClr val="tx1"/>
              </a:solidFill>
            </a:endParaRPr>
          </a:p>
        </p:txBody>
      </p:sp>
      <p:sp>
        <p:nvSpPr>
          <p:cNvPr id="36" name="角丸四角形 35"/>
          <p:cNvSpPr/>
          <p:nvPr/>
        </p:nvSpPr>
        <p:spPr>
          <a:xfrm>
            <a:off x="107504" y="2346845"/>
            <a:ext cx="9026098" cy="1010148"/>
          </a:xfrm>
          <a:prstGeom prst="roundRect">
            <a:avLst>
              <a:gd name="adj" fmla="val 2850"/>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171450">
              <a:defRPr/>
            </a:pPr>
            <a:endParaRPr kumimoji="1" lang="ja-JP" altLang="en-US" sz="18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grpSp>
        <p:nvGrpSpPr>
          <p:cNvPr id="37" name="グループ化 36"/>
          <p:cNvGrpSpPr/>
          <p:nvPr/>
        </p:nvGrpSpPr>
        <p:grpSpPr>
          <a:xfrm>
            <a:off x="184424" y="2171137"/>
            <a:ext cx="1507257" cy="323821"/>
            <a:chOff x="395536" y="1006039"/>
            <a:chExt cx="1369922" cy="468888"/>
          </a:xfrm>
        </p:grpSpPr>
        <p:sp>
          <p:nvSpPr>
            <p:cNvPr id="38" name="正方形/長方形 37"/>
            <p:cNvSpPr/>
            <p:nvPr/>
          </p:nvSpPr>
          <p:spPr>
            <a:xfrm>
              <a:off x="665536" y="1006039"/>
              <a:ext cx="1099922" cy="468888"/>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　</a:t>
              </a:r>
              <a:r>
                <a:rPr lang="ja-JP" altLang="en-US" sz="1600" b="1" dirty="0">
                  <a:solidFill>
                    <a:prstClr val="white"/>
                  </a:solidFill>
                  <a:latin typeface="Meiryo UI" panose="020B0604030504040204" pitchFamily="50" charset="-128"/>
                  <a:ea typeface="Meiryo UI" panose="020B0604030504040204" pitchFamily="50" charset="-128"/>
                </a:rPr>
                <a:t>　</a:t>
              </a:r>
              <a:r>
                <a:rPr lang="ja-JP" altLang="en-US" sz="1600" b="1" dirty="0" smtClean="0">
                  <a:solidFill>
                    <a:prstClr val="white"/>
                  </a:solidFill>
                  <a:latin typeface="Meiryo UI" panose="020B0604030504040204" pitchFamily="50" charset="-128"/>
                  <a:ea typeface="Meiryo UI" panose="020B0604030504040204" pitchFamily="50" charset="-128"/>
                </a:rPr>
                <a:t>委任等</a:t>
              </a:r>
              <a:endPar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39" name="ホームベース 38"/>
            <p:cNvSpPr/>
            <p:nvPr/>
          </p:nvSpPr>
          <p:spPr>
            <a:xfrm>
              <a:off x="395536" y="1006450"/>
              <a:ext cx="540000" cy="468000"/>
            </a:xfrm>
            <a:prstGeom prst="homePlat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400" b="1" noProof="0" dirty="0">
                  <a:solidFill>
                    <a:srgbClr val="002060"/>
                  </a:solidFill>
                  <a:latin typeface="Meiryo UI" panose="020B0604030504040204" pitchFamily="50" charset="-128"/>
                  <a:ea typeface="Meiryo UI" panose="020B0604030504040204" pitchFamily="50" charset="-128"/>
                </a:rPr>
                <a:t>8</a:t>
              </a:r>
              <a:endParaRPr kumimoji="1" lang="ja-JP" altLang="en-US" sz="1400" b="1"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grpSp>
      <p:sp>
        <p:nvSpPr>
          <p:cNvPr id="44" name="正方形/長方形 43"/>
          <p:cNvSpPr/>
          <p:nvPr/>
        </p:nvSpPr>
        <p:spPr>
          <a:xfrm>
            <a:off x="232517" y="2659399"/>
            <a:ext cx="8710583" cy="409561"/>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r>
              <a:rPr lang="ja-JP" altLang="en-US" sz="1400" dirty="0" smtClean="0">
                <a:solidFill>
                  <a:schemeClr val="tx1"/>
                </a:solidFill>
              </a:rPr>
              <a:t>・規約に定めのない事項や規約に関する疑義が生じたときは、知事</a:t>
            </a:r>
            <a:r>
              <a:rPr lang="ja-JP" altLang="en-US" sz="1400" dirty="0">
                <a:solidFill>
                  <a:schemeClr val="tx1"/>
                </a:solidFill>
              </a:rPr>
              <a:t>と市長が協議して</a:t>
            </a:r>
            <a:r>
              <a:rPr lang="ja-JP" altLang="en-US" sz="1400" dirty="0" smtClean="0">
                <a:solidFill>
                  <a:schemeClr val="tx1"/>
                </a:solidFill>
              </a:rPr>
              <a:t>定める</a:t>
            </a:r>
            <a:endParaRPr lang="en-US" altLang="ja-JP" sz="1400" dirty="0" smtClean="0">
              <a:solidFill>
                <a:schemeClr val="tx1"/>
              </a:solidFill>
            </a:endParaRPr>
          </a:p>
        </p:txBody>
      </p:sp>
      <p:sp>
        <p:nvSpPr>
          <p:cNvPr id="46" name="角丸四角形 45"/>
          <p:cNvSpPr/>
          <p:nvPr/>
        </p:nvSpPr>
        <p:spPr>
          <a:xfrm>
            <a:off x="98013" y="4032178"/>
            <a:ext cx="9026098" cy="1125014"/>
          </a:xfrm>
          <a:prstGeom prst="roundRect">
            <a:avLst>
              <a:gd name="adj" fmla="val 2850"/>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171450">
              <a:defRPr/>
            </a:pPr>
            <a:endParaRPr kumimoji="1" lang="ja-JP" altLang="en-US" sz="18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grpSp>
        <p:nvGrpSpPr>
          <p:cNvPr id="47" name="グループ化 46"/>
          <p:cNvGrpSpPr/>
          <p:nvPr/>
        </p:nvGrpSpPr>
        <p:grpSpPr>
          <a:xfrm>
            <a:off x="155949" y="3840802"/>
            <a:ext cx="1823763" cy="399540"/>
            <a:chOff x="395536" y="1006450"/>
            <a:chExt cx="1643491" cy="468477"/>
          </a:xfrm>
        </p:grpSpPr>
        <p:sp>
          <p:nvSpPr>
            <p:cNvPr id="48" name="正方形/長方形 47"/>
            <p:cNvSpPr/>
            <p:nvPr/>
          </p:nvSpPr>
          <p:spPr>
            <a:xfrm>
              <a:off x="665536" y="1006450"/>
              <a:ext cx="1373491" cy="468477"/>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　</a:t>
              </a:r>
              <a:r>
                <a:rPr lang="ja-JP" altLang="en-US" sz="1600" b="1" dirty="0">
                  <a:solidFill>
                    <a:prstClr val="white"/>
                  </a:solidFill>
                  <a:latin typeface="Meiryo UI" panose="020B0604030504040204" pitchFamily="50" charset="-128"/>
                  <a:ea typeface="Meiryo UI" panose="020B0604030504040204" pitchFamily="50" charset="-128"/>
                </a:rPr>
                <a:t>　</a:t>
              </a:r>
              <a:r>
                <a:rPr lang="ja-JP" altLang="en-US" sz="1600" b="1" dirty="0" smtClean="0">
                  <a:solidFill>
                    <a:prstClr val="white"/>
                  </a:solidFill>
                  <a:latin typeface="Meiryo UI" panose="020B0604030504040204" pitchFamily="50" charset="-128"/>
                  <a:ea typeface="Meiryo UI" panose="020B0604030504040204" pitchFamily="50" charset="-128"/>
                </a:rPr>
                <a:t>施行期日等</a:t>
              </a:r>
              <a:endPar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49" name="ホームベース 48"/>
            <p:cNvSpPr/>
            <p:nvPr/>
          </p:nvSpPr>
          <p:spPr>
            <a:xfrm>
              <a:off x="395536" y="1006450"/>
              <a:ext cx="540000" cy="468000"/>
            </a:xfrm>
            <a:prstGeom prst="homePlat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b="1" noProof="0" dirty="0">
                  <a:solidFill>
                    <a:srgbClr val="002060"/>
                  </a:solidFill>
                  <a:latin typeface="Meiryo UI" panose="020B0604030504040204" pitchFamily="50" charset="-128"/>
                  <a:ea typeface="Meiryo UI" panose="020B0604030504040204" pitchFamily="50" charset="-128"/>
                </a:rPr>
                <a:t>９</a:t>
              </a:r>
              <a:endParaRPr kumimoji="1" lang="ja-JP" altLang="en-US" sz="1400" b="1"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grpSp>
      <p:sp>
        <p:nvSpPr>
          <p:cNvPr id="40" name="正方形/長方形 39"/>
          <p:cNvSpPr/>
          <p:nvPr/>
        </p:nvSpPr>
        <p:spPr>
          <a:xfrm>
            <a:off x="243169" y="4320680"/>
            <a:ext cx="8699931" cy="595777"/>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r>
              <a:rPr lang="ja-JP" altLang="en-US" sz="1400" dirty="0">
                <a:solidFill>
                  <a:schemeClr val="tx1"/>
                </a:solidFill>
              </a:rPr>
              <a:t>・</a:t>
            </a:r>
            <a:r>
              <a:rPr lang="ja-JP" altLang="en-US" sz="1400" dirty="0" smtClean="0">
                <a:solidFill>
                  <a:schemeClr val="tx1"/>
                </a:solidFill>
              </a:rPr>
              <a:t>住民、事</a:t>
            </a:r>
            <a:r>
              <a:rPr lang="ja-JP" altLang="en-US" sz="1400" dirty="0">
                <a:solidFill>
                  <a:schemeClr val="tx1"/>
                </a:solidFill>
              </a:rPr>
              <a:t>業者</a:t>
            </a:r>
            <a:r>
              <a:rPr lang="ja-JP" altLang="en-US" sz="1400" dirty="0" smtClean="0">
                <a:solidFill>
                  <a:schemeClr val="tx1"/>
                </a:solidFill>
              </a:rPr>
              <a:t>等に対する周知や事務執行の準備が整い次第、速やかに施行する</a:t>
            </a:r>
            <a:endParaRPr lang="en-US" altLang="ja-JP" sz="1400" dirty="0" smtClean="0">
              <a:solidFill>
                <a:schemeClr val="tx1"/>
              </a:solidFill>
            </a:endParaRPr>
          </a:p>
          <a:p>
            <a:r>
              <a:rPr lang="ja-JP" altLang="en-US" sz="1400" dirty="0" smtClean="0">
                <a:solidFill>
                  <a:schemeClr val="tx1"/>
                </a:solidFill>
              </a:rPr>
              <a:t>・規約の施行日において都市計画の案の公告が行われている案件については、従前どおり大阪市で実施する</a:t>
            </a:r>
            <a:endParaRPr lang="en-US" altLang="ja-JP" sz="1400" dirty="0">
              <a:solidFill>
                <a:schemeClr val="tx1"/>
              </a:solidFill>
            </a:endParaRPr>
          </a:p>
        </p:txBody>
      </p:sp>
    </p:spTree>
    <p:extLst>
      <p:ext uri="{BB962C8B-B14F-4D97-AF65-F5344CB8AC3E}">
        <p14:creationId xmlns:p14="http://schemas.microsoft.com/office/powerpoint/2010/main" val="18681388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lumMod val="85000"/>
          </a:schemeClr>
        </a:solidFill>
        <a:ln>
          <a:noFill/>
        </a:ln>
      </a:spPr>
      <a:bodyPr rtlCol="0" anchor="ctr"/>
      <a:lstStyle>
        <a:defPPr algn="ctr">
          <a:defRPr kumimoji="1" dirty="0">
            <a:solidFill>
              <a:srgbClr val="002060"/>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&#65279;<?xml version="1.0" encoding="utf-8" standalone="yes"?>
<Relationships xmlns="http://schemas.openxmlformats.org/package/2006/relationships">
  <Relationship Id="rId1" Type="http://schemas.openxmlformats.org/officeDocument/2006/relationships/customXmlProps" Target="itemProps1.xml" />
</Relationships>
</file>

<file path=customXml/_rels/item2.xml.rels>&#65279;<?xml version="1.0" encoding="utf-8" standalone="yes"?>
<Relationships xmlns="http://schemas.openxmlformats.org/package/2006/relationships">
  <Relationship Id="rId1" Type="http://schemas.openxmlformats.org/officeDocument/2006/relationships/customXmlProps" Target="itemProps2.xml" />
</Relationships>
</file>

<file path=customXml/_rels/item3.xml.rels>&#65279;<?xml version="1.0" encoding="utf-8" standalone="yes"?>
<Relationships xmlns="http://schemas.openxmlformats.org/package/2006/relationships">
  <Relationship Id="rId1" Type="http://schemas.openxmlformats.org/officeDocument/2006/relationships/customXmlProps" Target="itemProps3.xml" />
</Relationships>
</file>

<file path=customXml/item1.xml><?xml version="1.0" encoding="utf-8"?>
<ct:contentTypeSchema xmlns:ct="http://schemas.microsoft.com/office/2006/metadata/contentType" xmlns:ma="http://schemas.microsoft.com/office/2006/metadata/properties/metaAttributes" ct:_="" ma:_="" ma:contentTypeName="チームサイト用共有ライブラリ" ma:contentTypeID="0x01010016B13BF77A90F249889FB5DD587B167C0039D37C264BF6024199D1523A07C22F7B" ma:contentTypeVersion="" ma:contentTypeDescription="" ma:contentTypeScope="" ma:versionID="2fd4aecbf0a67636e045d890bab3e494">
  <xsd:schema xmlns:xsd="http://www.w3.org/2001/XMLSchema" xmlns:xs="http://www.w3.org/2001/XMLSchema" xmlns:p="http://schemas.microsoft.com/office/2006/metadata/properties" xmlns:ns2="2be2acaf-88a6-4029-b366-c28176c79890" targetNamespace="http://schemas.microsoft.com/office/2006/metadata/properties" ma:root="true" ma:fieldsID="2f1a7762e99f23df00567060dae6aafc" ns2:_="">
    <xsd:import namespace="2be2acaf-88a6-4029-b366-c28176c79890"/>
    <xsd:element name="properties">
      <xsd:complexType>
        <xsd:sequence>
          <xsd:element name="documentManagement">
            <xsd:complexType>
              <xsd:all>
                <xsd:element ref="ns2:コメント_x300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e2acaf-88a6-4029-b366-c28176c79890" elementFormDefault="qualified">
    <xsd:import namespace="http://schemas.microsoft.com/office/2006/documentManagement/types"/>
    <xsd:import namespace="http://schemas.microsoft.com/office/infopath/2007/PartnerControls"/>
    <xsd:element name="コメント_x3000_" ma:index="8" nillable="true" ma:displayName="コメント　" ma:internalName="_x30b3__x30e1__x30f3__x30c8__x3000_">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コメント_x3000_ xmlns="2be2acaf-88a6-4029-b366-c28176c79890"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7DF86EC-0CBD-4103-891C-B753F36B5D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be2acaf-88a6-4029-b366-c28176c798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55A2863-7785-469C-B3B1-F2A678251D79}">
  <ds:schemaRefs>
    <ds:schemaRef ds:uri="http://purl.org/dc/elements/1.1/"/>
    <ds:schemaRef ds:uri="http://purl.org/dc/dcmitype/"/>
    <ds:schemaRef ds:uri="http://www.w3.org/XML/1998/namespace"/>
    <ds:schemaRef ds:uri="http://schemas.microsoft.com/office/infopath/2007/PartnerControls"/>
    <ds:schemaRef ds:uri="http://schemas.openxmlformats.org/package/2006/metadata/core-properties"/>
    <ds:schemaRef ds:uri="http://schemas.microsoft.com/office/2006/documentManagement/types"/>
    <ds:schemaRef ds:uri="2be2acaf-88a6-4029-b366-c28176c79890"/>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A30C22DA-4779-43C0-9BAC-08E3D8A497EB}">
  <ds:schemaRefs>
    <ds:schemaRef ds:uri="http://schemas.microsoft.com/sharepoint/v3/contenttype/forms"/>
  </ds:schemaRefs>
</ds:datastoreItem>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0x01010016B13BF77A90F249889FB5DD587B167C0039D37C264BF6024199D1523A07C22F7B</vt:lpwstr>
  </property>
</Properties>
</file>