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16" r:id="rId1"/>
  </p:sldMasterIdLst>
  <p:notesMasterIdLst>
    <p:notesMasterId r:id="rId8"/>
  </p:notesMasterIdLst>
  <p:handoutMasterIdLst>
    <p:handoutMasterId r:id="rId9"/>
  </p:handoutMasterIdLst>
  <p:sldIdLst>
    <p:sldId id="398" r:id="rId2"/>
    <p:sldId id="256" r:id="rId3"/>
    <p:sldId id="368" r:id="rId4"/>
    <p:sldId id="396" r:id="rId5"/>
    <p:sldId id="397" r:id="rId6"/>
    <p:sldId id="339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F0FB"/>
    <a:srgbClr val="FF66CC"/>
    <a:srgbClr val="FF9900"/>
    <a:srgbClr val="0066FF"/>
    <a:srgbClr val="FFCCFF"/>
    <a:srgbClr val="FFFFCC"/>
    <a:srgbClr val="FFFF99"/>
    <a:srgbClr val="9CEAFA"/>
    <a:srgbClr val="0BC1E5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76" autoAdjust="0"/>
    <p:restoredTop sz="94622" autoAdjust="0"/>
  </p:normalViewPr>
  <p:slideViewPr>
    <p:cSldViewPr>
      <p:cViewPr varScale="1">
        <p:scale>
          <a:sx n="78" d="100"/>
          <a:sy n="78" d="100"/>
        </p:scale>
        <p:origin x="9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80" d="100"/>
          <a:sy n="80" d="100"/>
        </p:scale>
        <p:origin x="-2556" y="-7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rgbClr val="FF66CC"/>
            </a:solidFill>
            <a:ln w="38100">
              <a:solidFill>
                <a:srgbClr val="0070C0"/>
              </a:solidFill>
            </a:ln>
          </c:spPr>
          <c:invertIfNegative val="0"/>
          <c:cat>
            <c:strRef>
              <c:f>人口ｓ15から!$Q$60:$Q$77</c:f>
              <c:strCache>
                <c:ptCount val="18"/>
                <c:pt idx="0">
                  <c:v>昭和15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45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  <c:pt idx="10">
                  <c:v>平成2</c:v>
                </c:pt>
                <c:pt idx="11">
                  <c:v>7</c:v>
                </c:pt>
                <c:pt idx="12">
                  <c:v>12</c:v>
                </c:pt>
                <c:pt idx="13">
                  <c:v>17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25年</c:v>
                </c:pt>
              </c:strCache>
            </c:strRef>
          </c:cat>
          <c:val>
            <c:numRef>
              <c:f>人口ｓ15から!$R$60:$R$77</c:f>
              <c:numCache>
                <c:formatCode>General</c:formatCode>
                <c:ptCount val="18"/>
                <c:pt idx="0">
                  <c:v>4.7929659999999998</c:v>
                </c:pt>
                <c:pt idx="1">
                  <c:v>2.8009580000000001</c:v>
                </c:pt>
                <c:pt idx="2">
                  <c:v>3.8570470000000001</c:v>
                </c:pt>
                <c:pt idx="3">
                  <c:v>4.6183079999999999</c:v>
                </c:pt>
                <c:pt idx="4">
                  <c:v>5.5047459999999999</c:v>
                </c:pt>
                <c:pt idx="5">
                  <c:v>6.6571889999999998</c:v>
                </c:pt>
                <c:pt idx="6">
                  <c:v>7.6204799999999997</c:v>
                </c:pt>
                <c:pt idx="7">
                  <c:v>8.2789249999999992</c:v>
                </c:pt>
                <c:pt idx="8">
                  <c:v>8.4734459999999991</c:v>
                </c:pt>
                <c:pt idx="9">
                  <c:v>8.6680949999999992</c:v>
                </c:pt>
                <c:pt idx="10">
                  <c:v>8.7345159999999993</c:v>
                </c:pt>
                <c:pt idx="11">
                  <c:v>8.7972680000000008</c:v>
                </c:pt>
                <c:pt idx="12">
                  <c:v>8.8050809999999995</c:v>
                </c:pt>
                <c:pt idx="13">
                  <c:v>8.8171660000000003</c:v>
                </c:pt>
                <c:pt idx="14">
                  <c:v>8.8652449999999998</c:v>
                </c:pt>
                <c:pt idx="15">
                  <c:v>8.8654480000000007</c:v>
                </c:pt>
                <c:pt idx="16">
                  <c:v>8.8633240000000004</c:v>
                </c:pt>
                <c:pt idx="17">
                  <c:v>8.8602799999999995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D-450D-9877-7AE798D7F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778816"/>
        <c:axId val="134114112"/>
      </c:barChart>
      <c:catAx>
        <c:axId val="31778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134114112"/>
        <c:crosses val="autoZero"/>
        <c:auto val="1"/>
        <c:lblAlgn val="ctr"/>
        <c:lblOffset val="100"/>
        <c:noMultiLvlLbl val="0"/>
      </c:catAx>
      <c:valAx>
        <c:axId val="13411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crossAx val="3177881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 b="1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611370180669152E-2"/>
          <c:y val="0.10075910578966968"/>
          <c:w val="0.93032311495043685"/>
          <c:h val="0.79727647154746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出生・死亡!$O$84</c:f>
              <c:strCache>
                <c:ptCount val="1"/>
                <c:pt idx="0">
                  <c:v>出生</c:v>
                </c:pt>
              </c:strCache>
            </c:strRef>
          </c:tx>
          <c:spPr>
            <a:solidFill>
              <a:srgbClr val="FFC000"/>
            </a:solidFill>
            <a:ln w="25400">
              <a:solidFill>
                <a:sysClr val="windowText" lastClr="000000"/>
              </a:solidFill>
            </a:ln>
          </c:spPr>
          <c:invertIfNegative val="0"/>
          <c:cat>
            <c:strRef>
              <c:f>出生・死亡!$N$85:$N$107</c:f>
              <c:strCache>
                <c:ptCount val="23"/>
                <c:pt idx="0">
                  <c:v>平成3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25年</c:v>
                </c:pt>
              </c:strCache>
            </c:strRef>
          </c:cat>
          <c:val>
            <c:numRef>
              <c:f>出生・死亡!$O$85:$O$107</c:f>
              <c:numCache>
                <c:formatCode>General</c:formatCode>
                <c:ptCount val="23"/>
                <c:pt idx="0">
                  <c:v>8.6795000000000009</c:v>
                </c:pt>
                <c:pt idx="1">
                  <c:v>8.6658000000000008</c:v>
                </c:pt>
                <c:pt idx="2">
                  <c:v>8.4151000000000007</c:v>
                </c:pt>
                <c:pt idx="3">
                  <c:v>8.8419000000000008</c:v>
                </c:pt>
                <c:pt idx="4">
                  <c:v>8.6075999999999997</c:v>
                </c:pt>
                <c:pt idx="5">
                  <c:v>8.9291</c:v>
                </c:pt>
                <c:pt idx="6">
                  <c:v>8.9042999999999992</c:v>
                </c:pt>
                <c:pt idx="7">
                  <c:v>9.0324000000000009</c:v>
                </c:pt>
                <c:pt idx="8">
                  <c:v>8.8384999999999998</c:v>
                </c:pt>
                <c:pt idx="9">
                  <c:v>8.8163</c:v>
                </c:pt>
                <c:pt idx="10">
                  <c:v>8.6</c:v>
                </c:pt>
                <c:pt idx="11">
                  <c:v>8.3882999999999992</c:v>
                </c:pt>
                <c:pt idx="12">
                  <c:v>8.1000999999999994</c:v>
                </c:pt>
                <c:pt idx="13">
                  <c:v>7.9718999999999998</c:v>
                </c:pt>
                <c:pt idx="14">
                  <c:v>7.6111000000000004</c:v>
                </c:pt>
                <c:pt idx="15">
                  <c:v>7.7641</c:v>
                </c:pt>
                <c:pt idx="16">
                  <c:v>7.6913999999999998</c:v>
                </c:pt>
                <c:pt idx="17">
                  <c:v>7.74</c:v>
                </c:pt>
                <c:pt idx="18">
                  <c:v>7.5250000000000004</c:v>
                </c:pt>
                <c:pt idx="19">
                  <c:v>7.508</c:v>
                </c:pt>
                <c:pt idx="20">
                  <c:v>7.3918999999999997</c:v>
                </c:pt>
                <c:pt idx="21">
                  <c:v>7.3011999999999997</c:v>
                </c:pt>
                <c:pt idx="22">
                  <c:v>7.2053000000000003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E1-42BB-8B8B-991E66C3B5AE}"/>
            </c:ext>
          </c:extLst>
        </c:ser>
        <c:ser>
          <c:idx val="1"/>
          <c:order val="1"/>
          <c:tx>
            <c:strRef>
              <c:f>出生・死亡!$P$84</c:f>
              <c:strCache>
                <c:ptCount val="1"/>
                <c:pt idx="0">
                  <c:v>死亡</c:v>
                </c:pt>
              </c:strCache>
            </c:strRef>
          </c:tx>
          <c:spPr>
            <a:solidFill>
              <a:srgbClr val="0070C0"/>
            </a:solidFill>
            <a:ln w="25400">
              <a:solidFill>
                <a:sysClr val="windowText" lastClr="000000"/>
              </a:solidFill>
            </a:ln>
          </c:spPr>
          <c:invertIfNegative val="0"/>
          <c:cat>
            <c:strRef>
              <c:f>出生・死亡!$N$85:$N$107</c:f>
              <c:strCache>
                <c:ptCount val="23"/>
                <c:pt idx="0">
                  <c:v>平成3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  <c:pt idx="16">
                  <c:v>19</c:v>
                </c:pt>
                <c:pt idx="17">
                  <c:v>20</c:v>
                </c:pt>
                <c:pt idx="18">
                  <c:v>21</c:v>
                </c:pt>
                <c:pt idx="19">
                  <c:v>22</c:v>
                </c:pt>
                <c:pt idx="20">
                  <c:v>23</c:v>
                </c:pt>
                <c:pt idx="21">
                  <c:v>24</c:v>
                </c:pt>
                <c:pt idx="22">
                  <c:v>25年</c:v>
                </c:pt>
              </c:strCache>
            </c:strRef>
          </c:cat>
          <c:val>
            <c:numRef>
              <c:f>出生・死亡!$P$85:$P$107</c:f>
              <c:numCache>
                <c:formatCode>General</c:formatCode>
                <c:ptCount val="23"/>
                <c:pt idx="0">
                  <c:v>5.3109999999999999</c:v>
                </c:pt>
                <c:pt idx="1">
                  <c:v>5.4913999999999996</c:v>
                </c:pt>
                <c:pt idx="2">
                  <c:v>5.6441999999999997</c:v>
                </c:pt>
                <c:pt idx="3">
                  <c:v>5.5740999999999996</c:v>
                </c:pt>
                <c:pt idx="4">
                  <c:v>5.8254999999999999</c:v>
                </c:pt>
                <c:pt idx="5">
                  <c:v>5.7187000000000001</c:v>
                </c:pt>
                <c:pt idx="6">
                  <c:v>5.7864000000000004</c:v>
                </c:pt>
                <c:pt idx="7">
                  <c:v>5.9646999999999997</c:v>
                </c:pt>
                <c:pt idx="8">
                  <c:v>6.1723999999999997</c:v>
                </c:pt>
                <c:pt idx="9">
                  <c:v>6.1315</c:v>
                </c:pt>
                <c:pt idx="10">
                  <c:v>6.1707999999999998</c:v>
                </c:pt>
                <c:pt idx="11">
                  <c:v>6.2099000000000002</c:v>
                </c:pt>
                <c:pt idx="12">
                  <c:v>6.4405000000000001</c:v>
                </c:pt>
                <c:pt idx="13">
                  <c:v>6.516</c:v>
                </c:pt>
                <c:pt idx="14">
                  <c:v>6.8647999999999998</c:v>
                </c:pt>
                <c:pt idx="15">
                  <c:v>6.9006999999999996</c:v>
                </c:pt>
                <c:pt idx="16">
                  <c:v>7.0282999999999998</c:v>
                </c:pt>
                <c:pt idx="17">
                  <c:v>7.2930000000000001</c:v>
                </c:pt>
                <c:pt idx="18">
                  <c:v>7.3135000000000003</c:v>
                </c:pt>
                <c:pt idx="19">
                  <c:v>7.6555999999999997</c:v>
                </c:pt>
                <c:pt idx="20">
                  <c:v>7.8952</c:v>
                </c:pt>
                <c:pt idx="21">
                  <c:v>8.0472000000000001</c:v>
                </c:pt>
                <c:pt idx="22">
                  <c:v>8.1858000000000004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E1-42BB-8B8B-991E66C3B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27488"/>
        <c:axId val="134328256"/>
      </c:barChart>
      <c:catAx>
        <c:axId val="33727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990" b="1" baseline="0"/>
            </a:pPr>
            <a:endParaRPr lang="ja-JP"/>
          </a:p>
        </c:txPr>
        <c:crossAx val="134328256"/>
        <c:crosses val="autoZero"/>
        <c:auto val="1"/>
        <c:lblAlgn val="ctr"/>
        <c:lblOffset val="100"/>
        <c:noMultiLvlLbl val="0"/>
      </c:catAx>
      <c:valAx>
        <c:axId val="1343282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600" b="1" baseline="0"/>
                </a:pPr>
                <a:r>
                  <a:rPr lang="ja-JP" sz="1600" b="1" baseline="0" dirty="0"/>
                  <a:t>（万人）</a:t>
                </a:r>
              </a:p>
            </c:rich>
          </c:tx>
          <c:layout>
            <c:manualLayout>
              <c:xMode val="edge"/>
              <c:yMode val="edge"/>
              <c:x val="9.7922911712681558E-3"/>
              <c:y val="2.075844376262940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400" b="1" baseline="0"/>
            </a:pPr>
            <a:endParaRPr lang="ja-JP"/>
          </a:p>
        </c:txPr>
        <c:crossAx val="33727488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txPr>
    <a:bodyPr/>
    <a:lstStyle/>
    <a:p>
      <a:pPr>
        <a:defRPr sz="900" baseline="0"/>
      </a:pPr>
      <a:endParaRPr lang="ja-JP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83615-44D2-4395-B445-8960769A37D9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3F792-A88F-43C3-ABEB-151F5A83EE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908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2EF96-DF06-439E-A4B7-92CF0766E305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66FCB-CB11-45F2-A6FC-2C7E5383A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39775" y="720725"/>
            <a:ext cx="5391150" cy="4043363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628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67296" y="577181"/>
            <a:ext cx="5376597" cy="4032448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967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82650" y="649288"/>
            <a:ext cx="4965700" cy="3725862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55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31863" y="865188"/>
            <a:ext cx="4991100" cy="3744912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2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66FCB-CB11-45F2-A6FC-2C7E5383A4D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37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09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8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9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42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02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83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73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30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0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13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538FC-03DC-4003-ABE7-90EAD0271BE0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07454-3FDC-4A45-B316-57BEE90286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5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34563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＊次ページからの</a:t>
            </a:r>
            <a:r>
              <a:rPr lang="ja-JP" altLang="en-US" sz="2800" dirty="0" smtClean="0"/>
              <a:t>５ページ分（表紙を含む）</a:t>
            </a:r>
            <a:r>
              <a:rPr kumimoji="1" lang="ja-JP" altLang="en-US" sz="2800" dirty="0" smtClean="0"/>
              <a:t>のワークシート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　は、</a:t>
            </a:r>
            <a:r>
              <a:rPr lang="ja-JP" altLang="en-US" sz="2800" dirty="0" smtClean="0"/>
              <a:t>生徒全員に配付し、主にスライドの内容を机上でも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確認してもらうために</a:t>
            </a:r>
            <a:r>
              <a:rPr lang="ja-JP" altLang="en-US" sz="2800" dirty="0" smtClean="0">
                <a:solidFill>
                  <a:prstClr val="black"/>
                </a:solidFill>
              </a:rPr>
              <a:t>使用するものです。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altLang="ja-JP" sz="28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＊「大阪府</a:t>
            </a:r>
            <a:r>
              <a:rPr lang="ja-JP" altLang="en-US" sz="2800" dirty="0"/>
              <a:t>の出生数</a:t>
            </a:r>
            <a:r>
              <a:rPr lang="ja-JP" altLang="en-US" sz="2800" dirty="0" smtClean="0"/>
              <a:t>と死亡数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移り変わり」のシートのみ、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凡例のよみが</a:t>
            </a:r>
            <a:r>
              <a:rPr lang="ja-JP" altLang="en-US" sz="2800" dirty="0" err="1" smtClean="0"/>
              <a:t>な</a:t>
            </a:r>
            <a:r>
              <a:rPr lang="ja-JP" altLang="en-US" sz="2800" dirty="0" smtClean="0"/>
              <a:t>（はんれい）を書き込む欄を設けています。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7034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" y="649498"/>
            <a:ext cx="5364088" cy="126733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統計</a:t>
            </a:r>
            <a:r>
              <a:rPr lang="ja-JP" alt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に親しもう！</a:t>
            </a:r>
            <a:endParaRPr kumimoji="1" lang="ja-JP" alt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07553" y="6118041"/>
            <a:ext cx="4199626" cy="648072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b="1" dirty="0" smtClean="0">
                <a:solidFill>
                  <a:srgbClr val="002060"/>
                </a:solidFill>
              </a:rPr>
              <a:t>大阪府 総務部 統計課</a:t>
            </a:r>
            <a:endParaRPr kumimoji="1" lang="ja-JP" altLang="en-US" b="1" dirty="0">
              <a:solidFill>
                <a:srgbClr val="002060"/>
              </a:solidFill>
            </a:endParaRPr>
          </a:p>
        </p:txBody>
      </p:sp>
      <p:pic>
        <p:nvPicPr>
          <p:cNvPr id="6" name="Picture 3" descr="C:\Users\SawaiM\AppData\Local\Microsoft\Windows\Temporary Internet Files\Content.IE5\6112ORML\MC90044170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72815"/>
            <a:ext cx="2743200" cy="19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サブタイトル 2"/>
          <p:cNvSpPr txBox="1">
            <a:spLocks/>
          </p:cNvSpPr>
          <p:nvPr/>
        </p:nvSpPr>
        <p:spPr>
          <a:xfrm>
            <a:off x="-21554" y="70972"/>
            <a:ext cx="6012160" cy="598412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1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3200" b="1" dirty="0" smtClean="0"/>
              <a:t>統計学習出前講座   ワークシート</a:t>
            </a:r>
            <a:endParaRPr lang="ja-JP" altLang="en-US" sz="3200" b="1" dirty="0"/>
          </a:p>
        </p:txBody>
      </p:sp>
      <p:pic>
        <p:nvPicPr>
          <p:cNvPr id="8196" name="Picture 4" descr="X:\01情報\☆統計課キャラクター\ねこカット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260" y="2317803"/>
            <a:ext cx="2557412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X:\01情報\☆統計課キャラクター\うさカット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422828"/>
            <a:ext cx="2234987" cy="234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X:\01情報\☆統計課キャラクター\ねずカット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66" y="1916832"/>
            <a:ext cx="2513500" cy="220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X:\01情報\☆統計課キャラクター\ひつじカット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4" y="4033293"/>
            <a:ext cx="2418036" cy="206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雲形吹き出し 12"/>
          <p:cNvSpPr/>
          <p:nvPr/>
        </p:nvSpPr>
        <p:spPr>
          <a:xfrm>
            <a:off x="5148064" y="3370316"/>
            <a:ext cx="3849147" cy="1958338"/>
          </a:xfrm>
          <a:prstGeom prst="cloudCallout">
            <a:avLst>
              <a:gd name="adj1" fmla="val -60747"/>
              <a:gd name="adj2" fmla="val 59248"/>
            </a:avLst>
          </a:prstGeom>
          <a:solidFill>
            <a:srgbClr val="FFCCFF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いっしょ</a:t>
            </a:r>
            <a:r>
              <a:rPr lang="ja-JP" altLang="en-US" sz="2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に楽しく</a:t>
            </a:r>
            <a:endParaRPr lang="en-US" altLang="ja-JP" sz="22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2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勉強しようね！</a:t>
            </a:r>
            <a:endParaRPr kumimoji="1" lang="en-US" altLang="ja-JP" sz="22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5691672" y="60339"/>
            <a:ext cx="3108590" cy="432048"/>
          </a:xfrm>
          <a:prstGeom prst="rect">
            <a:avLst/>
          </a:prstGeom>
        </p:spPr>
        <p:txBody>
          <a:bodyPr tIns="0">
            <a:normAutofit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1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/>
            <a:r>
              <a:rPr lang="ja-JP" altLang="en-US" b="1" dirty="0" smtClean="0"/>
              <a:t>平成</a:t>
            </a:r>
            <a:r>
              <a:rPr lang="en-US" altLang="ja-JP" b="1" dirty="0" smtClean="0"/>
              <a:t>26</a:t>
            </a:r>
            <a:r>
              <a:rPr lang="ja-JP" altLang="en-US" b="1" dirty="0" smtClean="0"/>
              <a:t>年</a:t>
            </a:r>
            <a:r>
              <a:rPr lang="en-US" altLang="ja-JP" b="1" dirty="0"/>
              <a:t>6</a:t>
            </a:r>
            <a:r>
              <a:rPr lang="ja-JP" altLang="en-US" b="1" dirty="0" smtClean="0"/>
              <a:t>月</a:t>
            </a:r>
            <a:r>
              <a:rPr lang="ja-JP" altLang="en-US" b="1" dirty="0"/>
              <a:t>○</a:t>
            </a:r>
            <a:r>
              <a:rPr lang="ja-JP" altLang="en-US" b="1" dirty="0" smtClean="0"/>
              <a:t>日</a:t>
            </a:r>
            <a:endParaRPr lang="ja-JP" altLang="en-US" b="1" dirty="0"/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4716016" y="5517232"/>
            <a:ext cx="4281195" cy="576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650" b="1" dirty="0" smtClean="0">
                <a:solidFill>
                  <a:srgbClr val="002060"/>
                </a:solidFill>
              </a:rPr>
              <a:t>於 大手前本館中学校</a:t>
            </a:r>
            <a:endParaRPr lang="en-US" altLang="ja-JP" sz="2650" b="1" dirty="0" smtClean="0">
              <a:solidFill>
                <a:srgbClr val="002060"/>
              </a:solidFill>
            </a:endParaRPr>
          </a:p>
          <a:p>
            <a:pPr algn="r"/>
            <a:endParaRPr lang="ja-JP" altLang="en-US" sz="2650" b="1" dirty="0">
              <a:solidFill>
                <a:srgbClr val="002060"/>
              </a:solidFill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0" y="6239745"/>
            <a:ext cx="2987824" cy="4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 smtClean="0">
                <a:solidFill>
                  <a:srgbClr val="002060"/>
                </a:solidFill>
              </a:rPr>
              <a:t>＜おおさか統計調査隊＞</a:t>
            </a:r>
            <a:endParaRPr lang="ja-JP" altLang="en-US" b="1" dirty="0">
              <a:solidFill>
                <a:srgbClr val="002060"/>
              </a:solidFill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1265228" y="2180390"/>
            <a:ext cx="936104" cy="274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ちゅうず</a:t>
            </a: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4085946" y="2304479"/>
            <a:ext cx="1116124" cy="274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なんに</a:t>
            </a:r>
            <a:r>
              <a:rPr lang="ja-JP" altLang="en-US" b="1" dirty="0" err="1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ゃん</a:t>
            </a:r>
            <a:endParaRPr lang="ja-JP" altLang="en-US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137374" y="5752255"/>
            <a:ext cx="936104" cy="274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めぇーく</a:t>
            </a:r>
            <a:endParaRPr lang="ja-JP" altLang="en-US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3447645" y="4788469"/>
            <a:ext cx="936104" cy="274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 err="1">
                <a:solidFill>
                  <a:srgbClr val="002060"/>
                </a:solidFill>
              </a:rPr>
              <a:t>しら</a:t>
            </a:r>
            <a:r>
              <a:rPr lang="ja-JP" altLang="en-US" b="1" dirty="0" err="1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び</a:t>
            </a:r>
            <a:r>
              <a:rPr lang="ja-JP" altLang="en-US" b="1" dirty="0" err="1">
                <a:solidFill>
                  <a:srgbClr val="002060"/>
                </a:solidFill>
              </a:rPr>
              <a:t>っ</a:t>
            </a:r>
            <a:r>
              <a:rPr lang="ja-JP" altLang="en-US" b="1" dirty="0">
                <a:solidFill>
                  <a:srgbClr val="002060"/>
                </a:solidFill>
              </a:rPr>
              <a:t>と</a:t>
            </a:r>
          </a:p>
        </p:txBody>
      </p:sp>
      <p:sp>
        <p:nvSpPr>
          <p:cNvPr id="22" name="サブタイトル 2"/>
          <p:cNvSpPr txBox="1">
            <a:spLocks/>
          </p:cNvSpPr>
          <p:nvPr/>
        </p:nvSpPr>
        <p:spPr>
          <a:xfrm>
            <a:off x="5508104" y="492387"/>
            <a:ext cx="2664296" cy="598412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1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3200" b="1" dirty="0" smtClean="0"/>
              <a:t>１年（　　）組</a:t>
            </a:r>
            <a:endParaRPr lang="ja-JP" altLang="en-US" sz="3200" b="1" dirty="0"/>
          </a:p>
        </p:txBody>
      </p:sp>
      <p:sp>
        <p:nvSpPr>
          <p:cNvPr id="23" name="サブタイトル 2"/>
          <p:cNvSpPr txBox="1">
            <a:spLocks/>
          </p:cNvSpPr>
          <p:nvPr/>
        </p:nvSpPr>
        <p:spPr>
          <a:xfrm>
            <a:off x="5508105" y="1090799"/>
            <a:ext cx="3635896" cy="598412"/>
          </a:xfrm>
          <a:prstGeom prst="rect">
            <a:avLst/>
          </a:prstGeom>
        </p:spPr>
        <p:txBody>
          <a:bodyPr tIns="0">
            <a:normAutofit fontScale="925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1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ja-JP" altLang="en-US" sz="3200" b="1" dirty="0"/>
              <a:t>名前</a:t>
            </a:r>
            <a:r>
              <a:rPr lang="ja-JP" altLang="en-US" sz="3200" b="1" dirty="0" smtClean="0"/>
              <a:t>（　                  　）</a:t>
            </a:r>
            <a:endParaRPr lang="ja-JP" altLang="en-US" sz="3200" b="1" dirty="0"/>
          </a:p>
        </p:txBody>
      </p:sp>
      <p:sp>
        <p:nvSpPr>
          <p:cNvPr id="24" name="サブタイトル 2"/>
          <p:cNvSpPr txBox="1">
            <a:spLocks/>
          </p:cNvSpPr>
          <p:nvPr/>
        </p:nvSpPr>
        <p:spPr>
          <a:xfrm>
            <a:off x="8028384" y="6669361"/>
            <a:ext cx="1143037" cy="1886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  <a:r>
              <a:rPr lang="ja-JP" altLang="en-US" sz="9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表紙</a:t>
            </a:r>
          </a:p>
        </p:txBody>
      </p:sp>
    </p:spTree>
    <p:extLst>
      <p:ext uri="{BB962C8B-B14F-4D97-AF65-F5344CB8AC3E}">
        <p14:creationId xmlns:p14="http://schemas.microsoft.com/office/powerpoint/2010/main" val="166174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38120"/>
            <a:ext cx="6048672" cy="510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2296064" y="3897052"/>
            <a:ext cx="2520279" cy="576064"/>
          </a:xfrm>
          <a:prstGeom prst="wedgeRoundRectCallout">
            <a:avLst>
              <a:gd name="adj1" fmla="val -1276"/>
              <a:gd name="adj2" fmla="val -146851"/>
              <a:gd name="adj3" fmla="val 16667"/>
            </a:avLst>
          </a:prstGeom>
          <a:solidFill>
            <a:srgbClr val="FFFF66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700" b="1" kern="100" dirty="0"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２６日～２８日</a:t>
            </a:r>
            <a:r>
              <a:rPr lang="ja-JP" sz="1700" b="1" kern="100" dirty="0" smtClean="0"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の</a:t>
            </a:r>
            <a:endParaRPr lang="en-US" altLang="ja-JP" sz="1700" b="1" kern="100" dirty="0" smtClean="0">
              <a:effectLst/>
              <a:latin typeface="ＭＳ ゴシック" pitchFamily="49" charset="-128"/>
              <a:ea typeface="ＭＳ ゴシック" pitchFamily="49" charset="-128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sz="1700" b="1" kern="100" dirty="0" smtClean="0"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平均使</a:t>
            </a:r>
            <a:r>
              <a:rPr lang="ja-JP" sz="1700" b="1" kern="100" dirty="0"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用量</a:t>
            </a:r>
          </a:p>
        </p:txBody>
      </p:sp>
      <p:sp>
        <p:nvSpPr>
          <p:cNvPr id="6" name="角丸四角形吹き出し 5"/>
          <p:cNvSpPr/>
          <p:nvPr/>
        </p:nvSpPr>
        <p:spPr>
          <a:xfrm>
            <a:off x="2368073" y="1638121"/>
            <a:ext cx="1188131" cy="478358"/>
          </a:xfrm>
          <a:prstGeom prst="wedgeRoundRectCallout">
            <a:avLst>
              <a:gd name="adj1" fmla="val 53386"/>
              <a:gd name="adj2" fmla="val 131005"/>
              <a:gd name="adj3" fmla="val 16667"/>
            </a:avLst>
          </a:prstGeom>
          <a:solidFill>
            <a:srgbClr val="0BC1E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b="1" kern="100" dirty="0">
                <a:solidFill>
                  <a:schemeClr val="bg1"/>
                </a:solidFill>
                <a:effectLst/>
                <a:ea typeface="ＭＳ ゴシック"/>
                <a:cs typeface="Times New Roman"/>
              </a:rPr>
              <a:t>２９日</a:t>
            </a:r>
            <a:endParaRPr lang="ja-JP" b="1" kern="100" dirty="0">
              <a:solidFill>
                <a:schemeClr val="bg1"/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348368" y="116633"/>
            <a:ext cx="6624736" cy="59430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2" name="テキスト ボックス 6"/>
          <p:cNvSpPr txBox="1"/>
          <p:nvPr/>
        </p:nvSpPr>
        <p:spPr>
          <a:xfrm>
            <a:off x="1547664" y="274045"/>
            <a:ext cx="6336704" cy="36004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000"/>
              </a:lnSpc>
              <a:spcAft>
                <a:spcPts val="0"/>
              </a:spcAft>
            </a:pPr>
            <a:r>
              <a:rPr lang="ja-JP" sz="2400" b="1" kern="100" dirty="0">
                <a:solidFill>
                  <a:srgbClr val="0070C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このグラフを見て</a:t>
            </a:r>
            <a:r>
              <a:rPr lang="ja-JP" sz="2400" b="1" kern="100" dirty="0" smtClean="0">
                <a:solidFill>
                  <a:srgbClr val="0070C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、気</a:t>
            </a:r>
            <a:r>
              <a:rPr lang="ja-JP" sz="2400" b="1" kern="100" dirty="0">
                <a:solidFill>
                  <a:srgbClr val="0070C0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/>
              </a:rPr>
              <a:t>がつくことは・・・？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48368" y="807123"/>
            <a:ext cx="662473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９月</a:t>
            </a:r>
            <a:r>
              <a:rPr lang="ja-JP" altLang="en-US" sz="2400" b="1" dirty="0" smtClean="0"/>
              <a:t>２９日の</a:t>
            </a:r>
            <a:r>
              <a:rPr lang="ja-JP" altLang="en-US" sz="2400" b="1" dirty="0"/>
              <a:t>大阪</a:t>
            </a:r>
            <a:r>
              <a:rPr lang="ja-JP" altLang="en-US" sz="2400" b="1" dirty="0" smtClean="0"/>
              <a:t>市の上水道使用量</a:t>
            </a:r>
            <a:endParaRPr kumimoji="1" lang="ja-JP" altLang="en-US" sz="24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92280" y="5934670"/>
            <a:ext cx="1584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大阪</a:t>
            </a:r>
            <a:r>
              <a:rPr kumimoji="1" lang="ja-JP" altLang="en-US" b="1" dirty="0" smtClean="0"/>
              <a:t>市水道局配水課　 調べ</a:t>
            </a:r>
            <a:endParaRPr kumimoji="1" lang="en-US" altLang="ja-JP" b="1" dirty="0" smtClean="0"/>
          </a:p>
        </p:txBody>
      </p:sp>
      <p:sp>
        <p:nvSpPr>
          <p:cNvPr id="2" name="雲形吹き出し 1"/>
          <p:cNvSpPr/>
          <p:nvPr/>
        </p:nvSpPr>
        <p:spPr>
          <a:xfrm>
            <a:off x="6012160" y="3356992"/>
            <a:ext cx="3131840" cy="2232248"/>
          </a:xfrm>
          <a:prstGeom prst="cloudCallout">
            <a:avLst>
              <a:gd name="adj1" fmla="val -61920"/>
              <a:gd name="adj2" fmla="val 30410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1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29</a:t>
            </a:r>
            <a:r>
              <a:rPr kumimoji="1" lang="ja-JP" altLang="en-US" sz="21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日の</a:t>
            </a:r>
            <a:r>
              <a:rPr kumimoji="1" lang="en-US" altLang="ja-JP" sz="21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21:00</a:t>
            </a:r>
          </a:p>
          <a:p>
            <a:r>
              <a:rPr kumimoji="1" lang="ja-JP" altLang="en-US" sz="21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頃</a:t>
            </a:r>
            <a:r>
              <a:rPr lang="ja-JP" altLang="en-US" sz="21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に・・・</a:t>
            </a:r>
            <a:endParaRPr kumimoji="1" lang="en-US" altLang="ja-JP" sz="21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3743907" y="1236197"/>
            <a:ext cx="5050883" cy="1976779"/>
            <a:chOff x="3743907" y="1236197"/>
            <a:chExt cx="5050883" cy="1976779"/>
          </a:xfrm>
        </p:grpSpPr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D2FFD2"/>
                </a:clrFrom>
                <a:clrTo>
                  <a:srgbClr val="D2FFD2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2280" y="1394757"/>
              <a:ext cx="1702510" cy="1818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雲形吹き出し 13"/>
            <p:cNvSpPr/>
            <p:nvPr/>
          </p:nvSpPr>
          <p:spPr>
            <a:xfrm>
              <a:off x="3743907" y="1236197"/>
              <a:ext cx="3276365" cy="880282"/>
            </a:xfrm>
            <a:prstGeom prst="cloudCallout">
              <a:avLst>
                <a:gd name="adj1" fmla="val 58302"/>
                <a:gd name="adj2" fmla="val 63553"/>
              </a:avLst>
            </a:prstGeom>
            <a:noFill/>
            <a:ln w="3810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b="1" dirty="0">
                  <a:solidFill>
                    <a:schemeClr val="tx1"/>
                  </a:solidFill>
                  <a:latin typeface="+mj-ea"/>
                  <a:ea typeface="+mj-ea"/>
                </a:rPr>
                <a:t>何</a:t>
              </a:r>
              <a:r>
                <a:rPr lang="ja-JP" altLang="en-US" sz="2000" b="1" dirty="0" smtClean="0">
                  <a:solidFill>
                    <a:schemeClr val="tx1"/>
                  </a:solidFill>
                  <a:latin typeface="+mj-ea"/>
                  <a:ea typeface="+mj-ea"/>
                </a:rPr>
                <a:t>が起きたの</a:t>
              </a:r>
              <a:endParaRPr lang="en-US" altLang="ja-JP" sz="2000" b="1" dirty="0" smtClean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lang="ja-JP" altLang="en-US" sz="2000" b="1" dirty="0" smtClean="0">
                  <a:solidFill>
                    <a:schemeClr val="tx1"/>
                  </a:solidFill>
                  <a:latin typeface="+mj-ea"/>
                  <a:ea typeface="+mj-ea"/>
                </a:rPr>
                <a:t>かな・・・？</a:t>
              </a:r>
              <a:endParaRPr kumimoji="1" lang="en-US" altLang="ja-JP" sz="2000" b="1" dirty="0" smtClean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cxnSp>
        <p:nvCxnSpPr>
          <p:cNvPr id="4" name="直線コネクタ 3"/>
          <p:cNvCxnSpPr/>
          <p:nvPr/>
        </p:nvCxnSpPr>
        <p:spPr>
          <a:xfrm>
            <a:off x="2118612" y="1638121"/>
            <a:ext cx="5116" cy="46241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187625" y="1268788"/>
            <a:ext cx="905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  （㎥）</a:t>
            </a:r>
            <a:endParaRPr kumimoji="1" lang="ja-JP" altLang="en-US" sz="2000" b="1" dirty="0">
              <a:solidFill>
                <a:srgbClr val="0070C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8347874" y="6669361"/>
            <a:ext cx="823547" cy="214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  <a:r>
              <a:rPr lang="en-US" altLang="ja-JP" sz="9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endParaRPr lang="ja-JP" altLang="en-US" sz="9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719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12" grpId="0" animBg="1"/>
      <p:bldP spid="18" grpId="0" animBg="1"/>
      <p:bldP spid="20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480640"/>
              </p:ext>
            </p:extLst>
          </p:nvPr>
        </p:nvGraphicFramePr>
        <p:xfrm>
          <a:off x="-19284" y="1880207"/>
          <a:ext cx="9271804" cy="454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24790" y="1695541"/>
            <a:ext cx="1116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prstClr val="black"/>
                </a:solidFill>
              </a:rPr>
              <a:t>（</a:t>
            </a:r>
            <a:r>
              <a:rPr lang="ja-JP" altLang="en-US" b="1" dirty="0" smtClean="0">
                <a:solidFill>
                  <a:prstClr val="black"/>
                </a:solidFill>
              </a:rPr>
              <a:t>百万人）</a:t>
            </a:r>
            <a:endParaRPr lang="ja-JP" altLang="en-US" b="1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1"/>
          <p:cNvSpPr txBox="1"/>
          <p:nvPr/>
        </p:nvSpPr>
        <p:spPr>
          <a:xfrm>
            <a:off x="5724128" y="6426283"/>
            <a:ext cx="3024337" cy="40466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solidFill>
                  <a:prstClr val="black"/>
                </a:solidFill>
                <a:latin typeface="ＭＳ Ｐゴシック"/>
              </a:rPr>
              <a:t>「平成</a:t>
            </a:r>
            <a:r>
              <a:rPr lang="ja-JP" altLang="en-US" sz="1400" b="1" dirty="0">
                <a:solidFill>
                  <a:prstClr val="black"/>
                </a:solidFill>
                <a:latin typeface="ＭＳ Ｐゴシック"/>
              </a:rPr>
              <a:t>２５</a:t>
            </a:r>
            <a:r>
              <a:rPr lang="ja-JP" altLang="en-US" sz="1400" b="1" dirty="0" smtClean="0">
                <a:solidFill>
                  <a:prstClr val="black"/>
                </a:solidFill>
                <a:latin typeface="ＭＳ Ｐゴシック"/>
              </a:rPr>
              <a:t>年度　大阪府統計年鑑」より</a:t>
            </a:r>
            <a:endParaRPr lang="ja-JP" altLang="en-US" sz="1400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691680" y="987655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0066FF"/>
                </a:solidFill>
              </a:rPr>
              <a:t> </a:t>
            </a:r>
            <a:r>
              <a:rPr lang="ja-JP" altLang="en-US" sz="3600" b="1" dirty="0" smtClean="0">
                <a:solidFill>
                  <a:prstClr val="black"/>
                </a:solidFill>
              </a:rPr>
              <a:t>大阪府の人口の移り変わり</a:t>
            </a:r>
            <a:endParaRPr lang="ja-JP" altLang="en-US" sz="3600" b="1" dirty="0">
              <a:solidFill>
                <a:prstClr val="black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7241"/>
            <a:ext cx="1330308" cy="114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雲形吹き出し 6"/>
          <p:cNvSpPr/>
          <p:nvPr/>
        </p:nvSpPr>
        <p:spPr>
          <a:xfrm>
            <a:off x="-19284" y="67241"/>
            <a:ext cx="7350268" cy="907027"/>
          </a:xfrm>
          <a:prstGeom prst="cloudCallout">
            <a:avLst>
              <a:gd name="adj1" fmla="val 56478"/>
              <a:gd name="adj2" fmla="val 58874"/>
            </a:avLst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大阪府</a:t>
            </a:r>
            <a:r>
              <a:rPr lang="ja-JP" altLang="en-US" sz="16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の人口は、どのように移り変わって</a:t>
            </a:r>
            <a:endParaRPr lang="en-US" altLang="ja-JP" sz="16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きている</a:t>
            </a:r>
            <a:r>
              <a:rPr lang="ja-JP" altLang="en-US" sz="16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かな？</a:t>
            </a:r>
            <a:endParaRPr lang="en-US" altLang="ja-JP" sz="16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5508104" y="1611718"/>
            <a:ext cx="3357461" cy="624391"/>
          </a:xfrm>
          <a:prstGeom prst="wedgeRoundRectCallout">
            <a:avLst>
              <a:gd name="adj1" fmla="val 51241"/>
              <a:gd name="adj2" fmla="val 92403"/>
              <a:gd name="adj3" fmla="val 16667"/>
            </a:avLst>
          </a:prstGeom>
          <a:solidFill>
            <a:srgbClr val="FF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4400" b="1" dirty="0" smtClean="0">
                <a:solidFill>
                  <a:prstClr val="black"/>
                </a:solidFill>
                <a:latin typeface="ＭＳ Ｐゴシック"/>
              </a:rPr>
              <a:t>8,860,280</a:t>
            </a:r>
            <a:r>
              <a:rPr lang="ja-JP" altLang="ja-JP" sz="4000" b="1" dirty="0" smtClean="0">
                <a:solidFill>
                  <a:prstClr val="black"/>
                </a:solidFill>
                <a:latin typeface="ＭＳ Ｐゴシック"/>
              </a:rPr>
              <a:t>人</a:t>
            </a:r>
            <a:endParaRPr lang="ja-JP" altLang="en-US" sz="4000" b="1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8347874" y="6669361"/>
            <a:ext cx="823547" cy="214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  <a:r>
              <a:rPr lang="en-US" altLang="ja-JP" sz="9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endParaRPr lang="ja-JP" altLang="en-US" sz="9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2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7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グラフ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368980"/>
              </p:ext>
            </p:extLst>
          </p:nvPr>
        </p:nvGraphicFramePr>
        <p:xfrm>
          <a:off x="0" y="1215916"/>
          <a:ext cx="9036496" cy="571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5" name="直線コネクタ 34"/>
          <p:cNvCxnSpPr/>
          <p:nvPr/>
        </p:nvCxnSpPr>
        <p:spPr>
          <a:xfrm>
            <a:off x="4054531" y="1215916"/>
            <a:ext cx="114228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483768" y="1215916"/>
            <a:ext cx="120874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718962" y="730884"/>
            <a:ext cx="69204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>
                <a:solidFill>
                  <a:srgbClr val="0070C0"/>
                </a:solidFill>
              </a:rPr>
              <a:t>大阪府</a:t>
            </a:r>
            <a:r>
              <a:rPr lang="ja-JP" altLang="en-US" sz="3200" b="1" dirty="0" smtClean="0">
                <a:solidFill>
                  <a:srgbClr val="0070C0"/>
                </a:solidFill>
              </a:rPr>
              <a:t>の出生数と死亡数の移り変わり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5" name="テキスト 6"/>
          <p:cNvSpPr txBox="1">
            <a:spLocks noChangeArrowheads="1"/>
          </p:cNvSpPr>
          <p:nvPr/>
        </p:nvSpPr>
        <p:spPr bwMode="auto">
          <a:xfrm>
            <a:off x="4196453" y="3052944"/>
            <a:ext cx="953081" cy="261610"/>
          </a:xfrm>
          <a:prstGeom prst="rect">
            <a:avLst/>
          </a:prstGeom>
          <a:solidFill>
            <a:srgbClr val="CCFFFF"/>
          </a:solidFill>
          <a:ln w="25400">
            <a:solidFill>
              <a:srgbClr val="0066FF"/>
            </a:solidFill>
            <a:miter lim="800000"/>
            <a:headEnd/>
            <a:tailEnd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none" lIns="27432" tIns="22860" rIns="27432" bIns="22860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dist">
              <a:defRPr sz="1000"/>
            </a:pPr>
            <a:r>
              <a:rPr lang="ja-JP" altLang="en-US" sz="1400" b="1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自然増減数</a:t>
            </a:r>
          </a:p>
        </p:txBody>
      </p:sp>
      <p:sp>
        <p:nvSpPr>
          <p:cNvPr id="16" name="AutoShape 79"/>
          <p:cNvSpPr>
            <a:spLocks/>
          </p:cNvSpPr>
          <p:nvPr/>
        </p:nvSpPr>
        <p:spPr bwMode="auto">
          <a:xfrm>
            <a:off x="3347365" y="2285594"/>
            <a:ext cx="114300" cy="1298575"/>
          </a:xfrm>
          <a:prstGeom prst="rightBrace">
            <a:avLst>
              <a:gd name="adj1" fmla="val 93056"/>
              <a:gd name="adj2" fmla="val 50000"/>
            </a:avLst>
          </a:prstGeom>
          <a:noFill/>
          <a:ln w="381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cxnSp>
        <p:nvCxnSpPr>
          <p:cNvPr id="23" name="直線矢印コネクタ 22"/>
          <p:cNvCxnSpPr>
            <a:stCxn id="15" idx="1"/>
            <a:endCxn id="16" idx="1"/>
          </p:cNvCxnSpPr>
          <p:nvPr/>
        </p:nvCxnSpPr>
        <p:spPr>
          <a:xfrm flipH="1" flipV="1">
            <a:off x="3461665" y="2934882"/>
            <a:ext cx="734788" cy="24886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107505" y="1471427"/>
            <a:ext cx="7568548" cy="3109701"/>
          </a:xfrm>
          <a:prstGeom prst="ellipse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7679158" y="2439483"/>
            <a:ext cx="1357338" cy="788218"/>
          </a:xfrm>
          <a:prstGeom prst="ellipse">
            <a:avLst/>
          </a:prstGeom>
          <a:solidFill>
            <a:srgbClr val="CCFFFF">
              <a:alpha val="50000"/>
            </a:srgbClr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1052580" y="1561670"/>
            <a:ext cx="1431188" cy="557979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b="1" u="heavy" dirty="0" smtClean="0">
                <a:solidFill>
                  <a:srgbClr val="FF0000"/>
                </a:solidFill>
                <a:latin typeface="ＭＳ Ｐゴシック"/>
              </a:rPr>
              <a:t>自然増</a:t>
            </a:r>
            <a:r>
              <a:rPr lang="ja-JP" altLang="en-US" u="heavy" dirty="0" smtClean="0">
                <a:solidFill>
                  <a:srgbClr val="0070C0"/>
                </a:solidFill>
              </a:rPr>
              <a:t>　　　</a:t>
            </a:r>
            <a:endParaRPr lang="en-US" altLang="ja-JP" u="heavy" dirty="0" smtClean="0">
              <a:solidFill>
                <a:prstClr val="black"/>
              </a:solidFill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7660704" y="1610055"/>
            <a:ext cx="1431188" cy="548988"/>
          </a:xfrm>
          <a:prstGeom prst="rect">
            <a:avLst/>
          </a:prstGeom>
          <a:solidFill>
            <a:schemeClr val="bg1"/>
          </a:solidFill>
          <a:ln w="38100">
            <a:solidFill>
              <a:srgbClr val="0066FF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b="1" u="heavy" dirty="0" smtClean="0">
                <a:solidFill>
                  <a:srgbClr val="0066FF"/>
                </a:solidFill>
                <a:latin typeface="ＭＳ Ｐゴシック"/>
              </a:rPr>
              <a:t>自然減</a:t>
            </a:r>
            <a:r>
              <a:rPr lang="ja-JP" altLang="en-US" u="heavy" dirty="0" smtClean="0">
                <a:solidFill>
                  <a:srgbClr val="0070C0"/>
                </a:solidFill>
              </a:rPr>
              <a:t>　　　</a:t>
            </a:r>
            <a:endParaRPr lang="en-US" altLang="ja-JP" u="heavy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4" name="直線矢印コネクタ 3"/>
          <p:cNvCxnSpPr>
            <a:stCxn id="20" idx="2"/>
          </p:cNvCxnSpPr>
          <p:nvPr/>
        </p:nvCxnSpPr>
        <p:spPr>
          <a:xfrm>
            <a:off x="8376298" y="2159043"/>
            <a:ext cx="23080" cy="280440"/>
          </a:xfrm>
          <a:prstGeom prst="straightConnector1">
            <a:avLst/>
          </a:prstGeom>
          <a:ln w="38100">
            <a:solidFill>
              <a:srgbClr val="00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6"/>
          <p:cNvSpPr txBox="1">
            <a:spLocks noChangeArrowheads="1"/>
          </p:cNvSpPr>
          <p:nvPr/>
        </p:nvSpPr>
        <p:spPr bwMode="auto">
          <a:xfrm>
            <a:off x="6637442" y="1851146"/>
            <a:ext cx="126364" cy="247936"/>
          </a:xfrm>
          <a:prstGeom prst="rect">
            <a:avLst/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 lIns="27432" tIns="22860" rIns="27432" bIns="22860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dist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786597" y="1824700"/>
            <a:ext cx="7377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 sz="1000"/>
            </a:pPr>
            <a:r>
              <a:rPr lang="ja-JP" altLang="en-US" sz="1400" b="1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出生数</a:t>
            </a:r>
            <a:endParaRPr lang="ja-JP" altLang="en-US" sz="14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4" name="テキスト 6"/>
          <p:cNvSpPr txBox="1">
            <a:spLocks noChangeArrowheads="1"/>
          </p:cNvSpPr>
          <p:nvPr/>
        </p:nvSpPr>
        <p:spPr bwMode="auto">
          <a:xfrm>
            <a:off x="6637442" y="2302249"/>
            <a:ext cx="126363" cy="2744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>
            <a:solidFill>
              <a:srgbClr val="002060"/>
            </a:solidFill>
            <a:miter lim="800000"/>
            <a:headEnd/>
            <a:tailEnd/>
          </a:ln>
          <a:effectLst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 lIns="27432" tIns="22860" rIns="27432" bIns="22860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dist">
              <a:defRPr sz="1000"/>
            </a:pPr>
            <a:endParaRPr lang="ja-JP" altLang="en-US" sz="14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786597" y="2285594"/>
            <a:ext cx="7377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 sz="1000"/>
            </a:pPr>
            <a:r>
              <a:rPr lang="ja-JP" altLang="en-US" sz="1400" b="1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死亡数</a:t>
            </a:r>
            <a:endParaRPr lang="ja-JP" altLang="en-US" sz="1400" b="1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5" name="テキスト 6"/>
          <p:cNvSpPr txBox="1">
            <a:spLocks noChangeArrowheads="1"/>
          </p:cNvSpPr>
          <p:nvPr/>
        </p:nvSpPr>
        <p:spPr bwMode="auto">
          <a:xfrm>
            <a:off x="5303034" y="6593343"/>
            <a:ext cx="3096344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 lIns="27432" tIns="22860" rIns="27432" bIns="22860" anchor="ctr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dist">
              <a:defRPr sz="1000"/>
            </a:pPr>
            <a:r>
              <a:rPr lang="ja-JP" altLang="en-US" sz="1400" b="1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厚生労働省「人口動態統計」より</a:t>
            </a:r>
            <a:endParaRPr lang="en-US" altLang="ja-JP" sz="1400" b="1" dirty="0" smtClean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3442644" y="1471427"/>
            <a:ext cx="2394208" cy="700505"/>
          </a:xfrm>
          <a:prstGeom prst="wedgeRectCallout">
            <a:avLst>
              <a:gd name="adj1" fmla="val 74828"/>
              <a:gd name="adj2" fmla="val 47948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凡例（　　　　 　　）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2FFC7"/>
              </a:clrFrom>
              <a:clrTo>
                <a:srgbClr val="E2FFC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88639"/>
            <a:ext cx="1512168" cy="1325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雲形吹き出し 44"/>
          <p:cNvSpPr/>
          <p:nvPr/>
        </p:nvSpPr>
        <p:spPr>
          <a:xfrm>
            <a:off x="-1" y="67241"/>
            <a:ext cx="7350269" cy="663643"/>
          </a:xfrm>
          <a:prstGeom prst="cloudCallout">
            <a:avLst>
              <a:gd name="adj1" fmla="val 55769"/>
              <a:gd name="adj2" fmla="val 67909"/>
            </a:avLst>
          </a:prstGeom>
          <a:solidFill>
            <a:schemeClr val="bg1"/>
          </a:solidFill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ふた</a:t>
            </a:r>
            <a:r>
              <a:rPr lang="ja-JP" altLang="en-US" sz="2000" b="1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つのグラフをひとつに表すと・・・</a:t>
            </a:r>
            <a:endParaRPr lang="en-US" altLang="ja-JP" sz="2000" b="1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フリーフォーム 10"/>
          <p:cNvSpPr/>
          <p:nvPr/>
        </p:nvSpPr>
        <p:spPr>
          <a:xfrm>
            <a:off x="691116" y="2232440"/>
            <a:ext cx="8038214" cy="829737"/>
          </a:xfrm>
          <a:custGeom>
            <a:avLst/>
            <a:gdLst>
              <a:gd name="connsiteX0" fmla="*/ 0 w 8038214"/>
              <a:gd name="connsiteY0" fmla="*/ 159886 h 829737"/>
              <a:gd name="connsiteX1" fmla="*/ 361507 w 8038214"/>
              <a:gd name="connsiteY1" fmla="*/ 159886 h 829737"/>
              <a:gd name="connsiteX2" fmla="*/ 723014 w 8038214"/>
              <a:gd name="connsiteY2" fmla="*/ 276844 h 829737"/>
              <a:gd name="connsiteX3" fmla="*/ 1095154 w 8038214"/>
              <a:gd name="connsiteY3" fmla="*/ 85458 h 829737"/>
              <a:gd name="connsiteX4" fmla="*/ 1456661 w 8038214"/>
              <a:gd name="connsiteY4" fmla="*/ 191783 h 829737"/>
              <a:gd name="connsiteX5" fmla="*/ 1818168 w 8038214"/>
              <a:gd name="connsiteY5" fmla="*/ 53560 h 829737"/>
              <a:gd name="connsiteX6" fmla="*/ 2190307 w 8038214"/>
              <a:gd name="connsiteY6" fmla="*/ 53560 h 829737"/>
              <a:gd name="connsiteX7" fmla="*/ 2551814 w 8038214"/>
              <a:gd name="connsiteY7" fmla="*/ 397 h 829737"/>
              <a:gd name="connsiteX8" fmla="*/ 2923954 w 8038214"/>
              <a:gd name="connsiteY8" fmla="*/ 85458 h 829737"/>
              <a:gd name="connsiteX9" fmla="*/ 3285461 w 8038214"/>
              <a:gd name="connsiteY9" fmla="*/ 96090 h 829737"/>
              <a:gd name="connsiteX10" fmla="*/ 3646968 w 8038214"/>
              <a:gd name="connsiteY10" fmla="*/ 191783 h 829737"/>
              <a:gd name="connsiteX11" fmla="*/ 4019107 w 8038214"/>
              <a:gd name="connsiteY11" fmla="*/ 287476 h 829737"/>
              <a:gd name="connsiteX12" fmla="*/ 4380614 w 8038214"/>
              <a:gd name="connsiteY12" fmla="*/ 425700 h 829737"/>
              <a:gd name="connsiteX13" fmla="*/ 4742121 w 8038214"/>
              <a:gd name="connsiteY13" fmla="*/ 478862 h 829737"/>
              <a:gd name="connsiteX14" fmla="*/ 5114261 w 8038214"/>
              <a:gd name="connsiteY14" fmla="*/ 638351 h 829737"/>
              <a:gd name="connsiteX15" fmla="*/ 5475768 w 8038214"/>
              <a:gd name="connsiteY15" fmla="*/ 574555 h 829737"/>
              <a:gd name="connsiteX16" fmla="*/ 5837275 w 8038214"/>
              <a:gd name="connsiteY16" fmla="*/ 606453 h 829737"/>
              <a:gd name="connsiteX17" fmla="*/ 6209414 w 8038214"/>
              <a:gd name="connsiteY17" fmla="*/ 585188 h 829737"/>
              <a:gd name="connsiteX18" fmla="*/ 6570921 w 8038214"/>
              <a:gd name="connsiteY18" fmla="*/ 680881 h 829737"/>
              <a:gd name="connsiteX19" fmla="*/ 6943061 w 8038214"/>
              <a:gd name="connsiteY19" fmla="*/ 691513 h 829737"/>
              <a:gd name="connsiteX20" fmla="*/ 7304568 w 8038214"/>
              <a:gd name="connsiteY20" fmla="*/ 744676 h 829737"/>
              <a:gd name="connsiteX21" fmla="*/ 7666075 w 8038214"/>
              <a:gd name="connsiteY21" fmla="*/ 787207 h 829737"/>
              <a:gd name="connsiteX22" fmla="*/ 8038214 w 8038214"/>
              <a:gd name="connsiteY22" fmla="*/ 829737 h 82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038214" h="829737">
                <a:moveTo>
                  <a:pt x="0" y="159886"/>
                </a:moveTo>
                <a:cubicBezTo>
                  <a:pt x="120502" y="150139"/>
                  <a:pt x="241005" y="140393"/>
                  <a:pt x="361507" y="159886"/>
                </a:cubicBezTo>
                <a:cubicBezTo>
                  <a:pt x="482009" y="179379"/>
                  <a:pt x="600740" y="289249"/>
                  <a:pt x="723014" y="276844"/>
                </a:cubicBezTo>
                <a:cubicBezTo>
                  <a:pt x="845288" y="264439"/>
                  <a:pt x="972880" y="99635"/>
                  <a:pt x="1095154" y="85458"/>
                </a:cubicBezTo>
                <a:cubicBezTo>
                  <a:pt x="1217428" y="71281"/>
                  <a:pt x="1336159" y="197099"/>
                  <a:pt x="1456661" y="191783"/>
                </a:cubicBezTo>
                <a:cubicBezTo>
                  <a:pt x="1577163" y="186467"/>
                  <a:pt x="1695894" y="76597"/>
                  <a:pt x="1818168" y="53560"/>
                </a:cubicBezTo>
                <a:cubicBezTo>
                  <a:pt x="1940442" y="30523"/>
                  <a:pt x="2068033" y="62420"/>
                  <a:pt x="2190307" y="53560"/>
                </a:cubicBezTo>
                <a:cubicBezTo>
                  <a:pt x="2312581" y="44700"/>
                  <a:pt x="2429539" y="-4919"/>
                  <a:pt x="2551814" y="397"/>
                </a:cubicBezTo>
                <a:cubicBezTo>
                  <a:pt x="2674089" y="5713"/>
                  <a:pt x="2801680" y="69509"/>
                  <a:pt x="2923954" y="85458"/>
                </a:cubicBezTo>
                <a:cubicBezTo>
                  <a:pt x="3046229" y="101407"/>
                  <a:pt x="3164959" y="78369"/>
                  <a:pt x="3285461" y="96090"/>
                </a:cubicBezTo>
                <a:cubicBezTo>
                  <a:pt x="3405963" y="113811"/>
                  <a:pt x="3646968" y="191783"/>
                  <a:pt x="3646968" y="191783"/>
                </a:cubicBezTo>
                <a:cubicBezTo>
                  <a:pt x="3769242" y="223681"/>
                  <a:pt x="3896833" y="248490"/>
                  <a:pt x="4019107" y="287476"/>
                </a:cubicBezTo>
                <a:cubicBezTo>
                  <a:pt x="4141381" y="326462"/>
                  <a:pt x="4260112" y="393802"/>
                  <a:pt x="4380614" y="425700"/>
                </a:cubicBezTo>
                <a:cubicBezTo>
                  <a:pt x="4501116" y="457598"/>
                  <a:pt x="4619847" y="443420"/>
                  <a:pt x="4742121" y="478862"/>
                </a:cubicBezTo>
                <a:cubicBezTo>
                  <a:pt x="4864395" y="514304"/>
                  <a:pt x="4991987" y="622402"/>
                  <a:pt x="5114261" y="638351"/>
                </a:cubicBezTo>
                <a:cubicBezTo>
                  <a:pt x="5236536" y="654300"/>
                  <a:pt x="5355266" y="579871"/>
                  <a:pt x="5475768" y="574555"/>
                </a:cubicBezTo>
                <a:cubicBezTo>
                  <a:pt x="5596270" y="569239"/>
                  <a:pt x="5715001" y="604681"/>
                  <a:pt x="5837275" y="606453"/>
                </a:cubicBezTo>
                <a:cubicBezTo>
                  <a:pt x="5959549" y="608225"/>
                  <a:pt x="6087140" y="572783"/>
                  <a:pt x="6209414" y="585188"/>
                </a:cubicBezTo>
                <a:cubicBezTo>
                  <a:pt x="6331688" y="597593"/>
                  <a:pt x="6448647" y="663160"/>
                  <a:pt x="6570921" y="680881"/>
                </a:cubicBezTo>
                <a:cubicBezTo>
                  <a:pt x="6693196" y="698602"/>
                  <a:pt x="6820787" y="680881"/>
                  <a:pt x="6943061" y="691513"/>
                </a:cubicBezTo>
                <a:cubicBezTo>
                  <a:pt x="7065335" y="702145"/>
                  <a:pt x="7184066" y="728727"/>
                  <a:pt x="7304568" y="744676"/>
                </a:cubicBezTo>
                <a:cubicBezTo>
                  <a:pt x="7425070" y="760625"/>
                  <a:pt x="7666075" y="787207"/>
                  <a:pt x="7666075" y="787207"/>
                </a:cubicBezTo>
                <a:lnTo>
                  <a:pt x="8038214" y="829737"/>
                </a:lnTo>
              </a:path>
            </a:pathLst>
          </a:custGeom>
          <a:noFill/>
          <a:ln w="381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786809" y="2615609"/>
            <a:ext cx="8048847" cy="1307805"/>
          </a:xfrm>
          <a:custGeom>
            <a:avLst/>
            <a:gdLst>
              <a:gd name="connsiteX0" fmla="*/ 0 w 8048847"/>
              <a:gd name="connsiteY0" fmla="*/ 1307805 h 1307805"/>
              <a:gd name="connsiteX1" fmla="*/ 372140 w 8048847"/>
              <a:gd name="connsiteY1" fmla="*/ 1222744 h 1307805"/>
              <a:gd name="connsiteX2" fmla="*/ 733647 w 8048847"/>
              <a:gd name="connsiteY2" fmla="*/ 1158949 h 1307805"/>
              <a:gd name="connsiteX3" fmla="*/ 1105786 w 8048847"/>
              <a:gd name="connsiteY3" fmla="*/ 1190847 h 1307805"/>
              <a:gd name="connsiteX4" fmla="*/ 1467293 w 8048847"/>
              <a:gd name="connsiteY4" fmla="*/ 1073889 h 1307805"/>
              <a:gd name="connsiteX5" fmla="*/ 1828800 w 8048847"/>
              <a:gd name="connsiteY5" fmla="*/ 1127051 h 1307805"/>
              <a:gd name="connsiteX6" fmla="*/ 2200940 w 8048847"/>
              <a:gd name="connsiteY6" fmla="*/ 1095154 h 1307805"/>
              <a:gd name="connsiteX7" fmla="*/ 2573079 w 8048847"/>
              <a:gd name="connsiteY7" fmla="*/ 1010093 h 1307805"/>
              <a:gd name="connsiteX8" fmla="*/ 2934586 w 8048847"/>
              <a:gd name="connsiteY8" fmla="*/ 914400 h 1307805"/>
              <a:gd name="connsiteX9" fmla="*/ 3296093 w 8048847"/>
              <a:gd name="connsiteY9" fmla="*/ 935665 h 1307805"/>
              <a:gd name="connsiteX10" fmla="*/ 3657600 w 8048847"/>
              <a:gd name="connsiteY10" fmla="*/ 914400 h 1307805"/>
              <a:gd name="connsiteX11" fmla="*/ 4029740 w 8048847"/>
              <a:gd name="connsiteY11" fmla="*/ 893135 h 1307805"/>
              <a:gd name="connsiteX12" fmla="*/ 4391247 w 8048847"/>
              <a:gd name="connsiteY12" fmla="*/ 797442 h 1307805"/>
              <a:gd name="connsiteX13" fmla="*/ 4752754 w 8048847"/>
              <a:gd name="connsiteY13" fmla="*/ 765544 h 1307805"/>
              <a:gd name="connsiteX14" fmla="*/ 5124893 w 8048847"/>
              <a:gd name="connsiteY14" fmla="*/ 595424 h 1307805"/>
              <a:gd name="connsiteX15" fmla="*/ 5486400 w 8048847"/>
              <a:gd name="connsiteY15" fmla="*/ 584791 h 1307805"/>
              <a:gd name="connsiteX16" fmla="*/ 5858540 w 8048847"/>
              <a:gd name="connsiteY16" fmla="*/ 520996 h 1307805"/>
              <a:gd name="connsiteX17" fmla="*/ 6220047 w 8048847"/>
              <a:gd name="connsiteY17" fmla="*/ 414670 h 1307805"/>
              <a:gd name="connsiteX18" fmla="*/ 6581554 w 8048847"/>
              <a:gd name="connsiteY18" fmla="*/ 393405 h 1307805"/>
              <a:gd name="connsiteX19" fmla="*/ 6953693 w 8048847"/>
              <a:gd name="connsiteY19" fmla="*/ 255182 h 1307805"/>
              <a:gd name="connsiteX20" fmla="*/ 7315200 w 8048847"/>
              <a:gd name="connsiteY20" fmla="*/ 127591 h 1307805"/>
              <a:gd name="connsiteX21" fmla="*/ 7676707 w 8048847"/>
              <a:gd name="connsiteY21" fmla="*/ 63796 h 1307805"/>
              <a:gd name="connsiteX22" fmla="*/ 8048847 w 8048847"/>
              <a:gd name="connsiteY22" fmla="*/ 0 h 130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048847" h="1307805">
                <a:moveTo>
                  <a:pt x="0" y="1307805"/>
                </a:moveTo>
                <a:cubicBezTo>
                  <a:pt x="124932" y="1277679"/>
                  <a:pt x="249865" y="1247553"/>
                  <a:pt x="372140" y="1222744"/>
                </a:cubicBezTo>
                <a:cubicBezTo>
                  <a:pt x="494415" y="1197935"/>
                  <a:pt x="611373" y="1164265"/>
                  <a:pt x="733647" y="1158949"/>
                </a:cubicBezTo>
                <a:cubicBezTo>
                  <a:pt x="855921" y="1153633"/>
                  <a:pt x="983512" y="1205024"/>
                  <a:pt x="1105786" y="1190847"/>
                </a:cubicBezTo>
                <a:cubicBezTo>
                  <a:pt x="1228060" y="1176670"/>
                  <a:pt x="1346791" y="1084522"/>
                  <a:pt x="1467293" y="1073889"/>
                </a:cubicBezTo>
                <a:cubicBezTo>
                  <a:pt x="1587795" y="1063256"/>
                  <a:pt x="1706526" y="1123507"/>
                  <a:pt x="1828800" y="1127051"/>
                </a:cubicBezTo>
                <a:cubicBezTo>
                  <a:pt x="1951074" y="1130595"/>
                  <a:pt x="2076894" y="1114647"/>
                  <a:pt x="2200940" y="1095154"/>
                </a:cubicBezTo>
                <a:cubicBezTo>
                  <a:pt x="2324986" y="1075661"/>
                  <a:pt x="2450805" y="1040219"/>
                  <a:pt x="2573079" y="1010093"/>
                </a:cubicBezTo>
                <a:cubicBezTo>
                  <a:pt x="2695353" y="979967"/>
                  <a:pt x="2814084" y="926805"/>
                  <a:pt x="2934586" y="914400"/>
                </a:cubicBezTo>
                <a:cubicBezTo>
                  <a:pt x="3055088" y="901995"/>
                  <a:pt x="3175591" y="935665"/>
                  <a:pt x="3296093" y="935665"/>
                </a:cubicBezTo>
                <a:cubicBezTo>
                  <a:pt x="3416595" y="935665"/>
                  <a:pt x="3657600" y="914400"/>
                  <a:pt x="3657600" y="914400"/>
                </a:cubicBezTo>
                <a:cubicBezTo>
                  <a:pt x="3779875" y="907312"/>
                  <a:pt x="3907465" y="912628"/>
                  <a:pt x="4029740" y="893135"/>
                </a:cubicBezTo>
                <a:cubicBezTo>
                  <a:pt x="4152015" y="873642"/>
                  <a:pt x="4270745" y="818707"/>
                  <a:pt x="4391247" y="797442"/>
                </a:cubicBezTo>
                <a:cubicBezTo>
                  <a:pt x="4511749" y="776177"/>
                  <a:pt x="4630480" y="799214"/>
                  <a:pt x="4752754" y="765544"/>
                </a:cubicBezTo>
                <a:cubicBezTo>
                  <a:pt x="4875028" y="731874"/>
                  <a:pt x="5002619" y="625549"/>
                  <a:pt x="5124893" y="595424"/>
                </a:cubicBezTo>
                <a:cubicBezTo>
                  <a:pt x="5247167" y="565298"/>
                  <a:pt x="5364126" y="597196"/>
                  <a:pt x="5486400" y="584791"/>
                </a:cubicBezTo>
                <a:cubicBezTo>
                  <a:pt x="5608674" y="572386"/>
                  <a:pt x="5736265" y="549350"/>
                  <a:pt x="5858540" y="520996"/>
                </a:cubicBezTo>
                <a:cubicBezTo>
                  <a:pt x="5980815" y="492642"/>
                  <a:pt x="6099545" y="435935"/>
                  <a:pt x="6220047" y="414670"/>
                </a:cubicBezTo>
                <a:cubicBezTo>
                  <a:pt x="6340549" y="393405"/>
                  <a:pt x="6459280" y="419986"/>
                  <a:pt x="6581554" y="393405"/>
                </a:cubicBezTo>
                <a:cubicBezTo>
                  <a:pt x="6703828" y="366824"/>
                  <a:pt x="6953693" y="255182"/>
                  <a:pt x="6953693" y="255182"/>
                </a:cubicBezTo>
                <a:cubicBezTo>
                  <a:pt x="7075967" y="210880"/>
                  <a:pt x="7194698" y="159489"/>
                  <a:pt x="7315200" y="127591"/>
                </a:cubicBezTo>
                <a:cubicBezTo>
                  <a:pt x="7435702" y="95693"/>
                  <a:pt x="7676707" y="63796"/>
                  <a:pt x="7676707" y="63796"/>
                </a:cubicBezTo>
                <a:lnTo>
                  <a:pt x="8048847" y="0"/>
                </a:ln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444207" y="1613954"/>
            <a:ext cx="1080121" cy="1037045"/>
          </a:xfrm>
          <a:prstGeom prst="roundRect">
            <a:avLst/>
          </a:prstGeom>
          <a:noFill/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8347874" y="6669361"/>
            <a:ext cx="823547" cy="214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  <a:r>
              <a:rPr lang="en-US" altLang="ja-JP" sz="9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endParaRPr lang="ja-JP" altLang="en-US" sz="9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62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6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8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>
        <p:bldSub>
          <a:bldChart bld="series"/>
        </p:bldSub>
      </p:bldGraphic>
      <p:bldP spid="8" grpId="0"/>
      <p:bldP spid="15" grpId="0" animBg="1"/>
      <p:bldP spid="16" grpId="0" animBg="1"/>
      <p:bldP spid="31" grpId="0" animBg="1"/>
      <p:bldP spid="17" grpId="0" animBg="1"/>
      <p:bldP spid="18" grpId="0" animBg="1"/>
      <p:bldP spid="20" grpId="0" animBg="1"/>
      <p:bldP spid="22" grpId="0" animBg="1"/>
      <p:bldP spid="2" grpId="0"/>
      <p:bldP spid="24" grpId="0" animBg="1"/>
      <p:bldP spid="3" grpId="0"/>
      <p:bldP spid="25" grpId="0"/>
      <p:bldP spid="6" grpId="0" animBg="1"/>
      <p:bldP spid="6" grpId="1" animBg="1"/>
      <p:bldP spid="45" grpId="0" animBg="1"/>
      <p:bldP spid="11" grpId="0" animBg="1"/>
      <p:bldP spid="13" grpId="0" animBg="1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8640"/>
            <a:ext cx="7593038" cy="840469"/>
          </a:xfrm>
        </p:spPr>
        <p:txBody>
          <a:bodyPr/>
          <a:lstStyle/>
          <a:p>
            <a:r>
              <a:rPr kumimoji="1" lang="ja-JP" altLang="en-US" dirty="0" smtClean="0"/>
              <a:t>統計をいかすために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52736"/>
            <a:ext cx="8769152" cy="5472608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lang="ja-JP" altLang="en-US" dirty="0" smtClean="0"/>
              <a:t>と</a:t>
            </a:r>
            <a:r>
              <a:rPr lang="ja-JP" altLang="en-US" sz="1900" dirty="0" smtClean="0"/>
              <a:t> </a:t>
            </a:r>
            <a:r>
              <a:rPr lang="ja-JP" altLang="en-US" dirty="0" smtClean="0"/>
              <a:t>ら</a:t>
            </a:r>
            <a:r>
              <a:rPr lang="ja-JP" altLang="en-US" sz="1900" dirty="0" smtClean="0"/>
              <a:t> </a:t>
            </a:r>
            <a:r>
              <a:rPr lang="ja-JP" altLang="en-US" dirty="0" smtClean="0"/>
              <a:t>え</a:t>
            </a:r>
            <a:r>
              <a:rPr lang="ja-JP" altLang="en-US" sz="1900" dirty="0" smtClean="0"/>
              <a:t> </a:t>
            </a:r>
            <a:r>
              <a:rPr lang="ja-JP" altLang="en-US" dirty="0" err="1" smtClean="0"/>
              <a:t>る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疑問に思うことは何か、</a:t>
            </a:r>
            <a:r>
              <a:rPr lang="ja-JP" altLang="en-US" dirty="0"/>
              <a:t>問題は何</a:t>
            </a:r>
            <a:r>
              <a:rPr lang="ja-JP" altLang="en-US" dirty="0" smtClean="0"/>
              <a:t>か</a:t>
            </a:r>
            <a:r>
              <a:rPr lang="ja-JP" altLang="en-US" dirty="0"/>
              <a:t>を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 　　</a:t>
            </a:r>
            <a:r>
              <a:rPr lang="ja-JP" altLang="en-US" sz="2000" dirty="0" smtClean="0"/>
              <a:t> 　　　</a:t>
            </a:r>
            <a:r>
              <a:rPr lang="ja-JP" altLang="en-US" sz="2300" dirty="0" smtClean="0"/>
              <a:t>　</a:t>
            </a:r>
            <a:r>
              <a:rPr lang="ja-JP" altLang="en-US" dirty="0" smtClean="0"/>
              <a:t>とらえる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ja-JP" altLang="en-US" dirty="0" smtClean="0"/>
              <a:t>  ↓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lang="ja-JP" altLang="en-US" dirty="0"/>
              <a:t>あつめる</a:t>
            </a:r>
            <a:r>
              <a:rPr kumimoji="1" lang="en-US" altLang="ja-JP" dirty="0" smtClean="0"/>
              <a:t>】</a:t>
            </a:r>
            <a:r>
              <a:rPr lang="ja-JP" altLang="en-US" dirty="0" smtClean="0"/>
              <a:t>必要</a:t>
            </a:r>
            <a:r>
              <a:rPr lang="ja-JP" altLang="en-US" dirty="0"/>
              <a:t>な情報</a:t>
            </a:r>
            <a:r>
              <a:rPr lang="ja-JP" altLang="en-US" dirty="0" smtClean="0"/>
              <a:t>を</a:t>
            </a:r>
            <a:r>
              <a:rPr lang="ja-JP" altLang="en-US" dirty="0"/>
              <a:t>あつめる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  　↓　　　　　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つ </a:t>
            </a:r>
            <a:r>
              <a:rPr lang="ja-JP" altLang="en-US" sz="2300" dirty="0" smtClean="0"/>
              <a:t> </a:t>
            </a:r>
            <a:r>
              <a:rPr lang="ja-JP" altLang="en-US" dirty="0" smtClean="0"/>
              <a:t>か </a:t>
            </a:r>
            <a:r>
              <a:rPr lang="ja-JP" altLang="en-US" sz="2300" dirty="0" smtClean="0"/>
              <a:t> </a:t>
            </a:r>
            <a:r>
              <a:rPr lang="ja-JP" altLang="en-US" dirty="0" err="1" smtClean="0"/>
              <a:t>む</a:t>
            </a:r>
            <a:r>
              <a:rPr lang="en-US" altLang="ja-JP" dirty="0" smtClean="0"/>
              <a:t>】</a:t>
            </a:r>
            <a:r>
              <a:rPr lang="ja-JP" altLang="en-US" dirty="0"/>
              <a:t>傾向を</a:t>
            </a:r>
            <a:r>
              <a:rPr lang="ja-JP" altLang="en-US" dirty="0" smtClean="0"/>
              <a:t>つかむ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 ↓</a:t>
            </a:r>
            <a:r>
              <a:rPr lang="ja-JP" altLang="en-US" dirty="0"/>
              <a:t>　　　　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【</a:t>
            </a:r>
            <a:r>
              <a:rPr lang="ja-JP" altLang="en-US" dirty="0" smtClean="0"/>
              <a:t>よみとる、いかす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傾向から読み取った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　　　　　　　　 ことを、</a:t>
            </a:r>
            <a:r>
              <a:rPr lang="ja-JP" altLang="en-US" dirty="0" smtClean="0"/>
              <a:t>生活にいかす</a:t>
            </a:r>
            <a:endParaRPr kumimoji="1" lang="en-US" altLang="ja-JP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2FFD2"/>
              </a:clrFrom>
              <a:clrTo>
                <a:srgbClr val="D2FFD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09838"/>
            <a:ext cx="1436863" cy="1534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2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DFFFDF"/>
              </a:clrFrom>
              <a:clrTo>
                <a:srgbClr val="DFFFD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008" y="2420888"/>
            <a:ext cx="1883191" cy="145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D3FEDD"/>
              </a:clrFrom>
              <a:clrTo>
                <a:srgbClr val="D3FED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645024"/>
            <a:ext cx="1440160" cy="174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D2FFD2"/>
              </a:clrFrom>
              <a:clrTo>
                <a:srgbClr val="D2FFD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039" y="4900789"/>
            <a:ext cx="1440160" cy="1857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サブタイトル 2"/>
          <p:cNvSpPr txBox="1">
            <a:spLocks/>
          </p:cNvSpPr>
          <p:nvPr/>
        </p:nvSpPr>
        <p:spPr>
          <a:xfrm>
            <a:off x="8347874" y="6669361"/>
            <a:ext cx="823547" cy="2145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ワークシート</a:t>
            </a:r>
            <a:r>
              <a:rPr lang="en-US" altLang="ja-JP" sz="9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endParaRPr lang="ja-JP" altLang="en-US" sz="9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745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0</TotalTime>
  <Words>382</Words>
  <Application>Microsoft Office PowerPoint</Application>
  <PresentationFormat>画面に合わせる (4:3)</PresentationFormat>
  <Paragraphs>68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HGP創英角ｺﾞｼｯｸUB</vt:lpstr>
      <vt:lpstr>HG丸ｺﾞｼｯｸM-PRO</vt:lpstr>
      <vt:lpstr>ＭＳ Ｐゴシック</vt:lpstr>
      <vt:lpstr>ＭＳ ゴシック</vt:lpstr>
      <vt:lpstr>ＭＳ 明朝</vt:lpstr>
      <vt:lpstr>Arial</vt:lpstr>
      <vt:lpstr>Calibri</vt:lpstr>
      <vt:lpstr>Times New Roman</vt:lpstr>
      <vt:lpstr>Wingdings 2</vt:lpstr>
      <vt:lpstr>Office ​​テーマ</vt:lpstr>
      <vt:lpstr>PowerPoint プレゼンテーション</vt:lpstr>
      <vt:lpstr>統計に親しもう！</vt:lpstr>
      <vt:lpstr>PowerPoint プレゼンテーション</vt:lpstr>
      <vt:lpstr>PowerPoint プレゼンテーション</vt:lpstr>
      <vt:lpstr>PowerPoint プレゼンテーション</vt:lpstr>
      <vt:lpstr>統計をいかすために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2020-12-22T01:43:07Z</dcterms:created>
  <dcterms:modified xsi:type="dcterms:W3CDTF">2020-12-22T01:43:14Z</dcterms:modified>
</cp:coreProperties>
</file>