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6" r:id="rId1"/>
  </p:sldMasterIdLst>
  <p:notesMasterIdLst>
    <p:notesMasterId r:id="rId11"/>
  </p:notesMasterIdLst>
  <p:handoutMasterIdLst>
    <p:handoutMasterId r:id="rId12"/>
  </p:handoutMasterIdLst>
  <p:sldIdLst>
    <p:sldId id="385" r:id="rId2"/>
    <p:sldId id="386" r:id="rId3"/>
    <p:sldId id="387" r:id="rId4"/>
    <p:sldId id="384" r:id="rId5"/>
    <p:sldId id="378" r:id="rId6"/>
    <p:sldId id="380" r:id="rId7"/>
    <p:sldId id="344" r:id="rId8"/>
    <p:sldId id="390" r:id="rId9"/>
    <p:sldId id="391"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16E1F6"/>
    <a:srgbClr val="FFCCCC"/>
    <a:srgbClr val="CCCCFF"/>
    <a:srgbClr val="0000FF"/>
    <a:srgbClr val="0066FF"/>
    <a:srgbClr val="FFFFCC"/>
    <a:srgbClr val="FFFF99"/>
    <a:srgbClr val="B7F0FB"/>
    <a:srgbClr val="9CE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96" autoAdjust="0"/>
    <p:restoredTop sz="99688" autoAdjust="0"/>
  </p:normalViewPr>
  <p:slideViewPr>
    <p:cSldViewPr>
      <p:cViewPr varScale="1">
        <p:scale>
          <a:sx n="78" d="100"/>
          <a:sy n="78" d="100"/>
        </p:scale>
        <p:origin x="78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18" d="100"/>
          <a:sy n="118" d="100"/>
        </p:scale>
        <p:origin x="-1158" y="108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2F280A-CFCD-48A2-9829-92B7D94DE9D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kumimoji="1" lang="ja-JP" altLang="en-US"/>
        </a:p>
      </dgm:t>
    </dgm:pt>
    <dgm:pt modelId="{9F8EE6FE-A98E-46DB-8EB1-E9F3C6702352}">
      <dgm:prSet phldrT="[テキスト]"/>
      <dgm:spPr>
        <a:solidFill>
          <a:srgbClr val="16E1F6"/>
        </a:solidFill>
      </dgm:spPr>
      <dgm:t>
        <a:bodyPr/>
        <a:lstStyle/>
        <a:p>
          <a:r>
            <a:rPr kumimoji="1" lang="ja-JP" altLang="en-US" baseline="0" dirty="0" smtClean="0">
              <a:solidFill>
                <a:schemeClr val="tx1"/>
              </a:solidFill>
            </a:rPr>
            <a:t>問題の発見</a:t>
          </a:r>
          <a:endParaRPr kumimoji="1" lang="en-US" altLang="ja-JP" baseline="0" dirty="0" smtClean="0">
            <a:solidFill>
              <a:schemeClr val="tx1"/>
            </a:solidFill>
          </a:endParaRPr>
        </a:p>
        <a:p>
          <a:r>
            <a:rPr kumimoji="1" lang="en-US" altLang="ja-JP" baseline="0" dirty="0" smtClean="0">
              <a:solidFill>
                <a:schemeClr val="tx1"/>
              </a:solidFill>
            </a:rPr>
            <a:t>Problem</a:t>
          </a:r>
          <a:endParaRPr kumimoji="1" lang="ja-JP" altLang="en-US" baseline="0" dirty="0">
            <a:solidFill>
              <a:schemeClr val="tx1"/>
            </a:solidFill>
          </a:endParaRPr>
        </a:p>
      </dgm:t>
    </dgm:pt>
    <dgm:pt modelId="{FC72202C-39C0-40C5-91F7-BC03894130DF}" type="parTrans" cxnId="{F09FF7F7-8378-4F42-AD3B-17E62A625913}">
      <dgm:prSet/>
      <dgm:spPr/>
      <dgm:t>
        <a:bodyPr/>
        <a:lstStyle/>
        <a:p>
          <a:endParaRPr kumimoji="1" lang="ja-JP" altLang="en-US"/>
        </a:p>
      </dgm:t>
    </dgm:pt>
    <dgm:pt modelId="{48E4CB99-D5BC-4CA5-ABE9-F452E159A67C}" type="sibTrans" cxnId="{F09FF7F7-8378-4F42-AD3B-17E62A625913}">
      <dgm:prSet/>
      <dgm:spPr>
        <a:solidFill>
          <a:srgbClr val="FF0000"/>
        </a:solidFill>
      </dgm:spPr>
      <dgm:t>
        <a:bodyPr/>
        <a:lstStyle/>
        <a:p>
          <a:endParaRPr kumimoji="1" lang="ja-JP" altLang="en-US"/>
        </a:p>
      </dgm:t>
    </dgm:pt>
    <dgm:pt modelId="{94530F60-7F22-4A4E-93BA-A79851683DBF}">
      <dgm:prSet phldrT="[テキスト]"/>
      <dgm:spPr>
        <a:solidFill>
          <a:srgbClr val="16E1F6"/>
        </a:solidFill>
      </dgm:spPr>
      <dgm:t>
        <a:bodyPr/>
        <a:lstStyle/>
        <a:p>
          <a:r>
            <a:rPr kumimoji="1" lang="ja-JP" altLang="en-US" baseline="0" dirty="0" smtClean="0">
              <a:solidFill>
                <a:schemeClr val="tx1"/>
              </a:solidFill>
            </a:rPr>
            <a:t>調査の計画</a:t>
          </a:r>
          <a:endParaRPr kumimoji="1" lang="en-US" altLang="ja-JP" baseline="0" dirty="0" smtClean="0">
            <a:solidFill>
              <a:schemeClr val="tx1"/>
            </a:solidFill>
          </a:endParaRPr>
        </a:p>
        <a:p>
          <a:r>
            <a:rPr kumimoji="1" lang="en-US" altLang="ja-JP" baseline="0" dirty="0" smtClean="0">
              <a:solidFill>
                <a:schemeClr val="tx1"/>
              </a:solidFill>
            </a:rPr>
            <a:t>Plan</a:t>
          </a:r>
          <a:endParaRPr kumimoji="1" lang="ja-JP" altLang="en-US" baseline="0" dirty="0">
            <a:solidFill>
              <a:schemeClr val="tx1"/>
            </a:solidFill>
          </a:endParaRPr>
        </a:p>
      </dgm:t>
    </dgm:pt>
    <dgm:pt modelId="{11C90E8C-AC92-4992-85CA-09C2CA77B073}" type="parTrans" cxnId="{BB87F21F-1316-4656-834F-1BC2CEAA0B5D}">
      <dgm:prSet/>
      <dgm:spPr/>
      <dgm:t>
        <a:bodyPr/>
        <a:lstStyle/>
        <a:p>
          <a:endParaRPr kumimoji="1" lang="ja-JP" altLang="en-US"/>
        </a:p>
      </dgm:t>
    </dgm:pt>
    <dgm:pt modelId="{C03A1D9C-69B0-4A3A-AC4A-638198910029}" type="sibTrans" cxnId="{BB87F21F-1316-4656-834F-1BC2CEAA0B5D}">
      <dgm:prSet/>
      <dgm:spPr/>
      <dgm:t>
        <a:bodyPr/>
        <a:lstStyle/>
        <a:p>
          <a:endParaRPr kumimoji="1" lang="ja-JP" altLang="en-US"/>
        </a:p>
      </dgm:t>
    </dgm:pt>
    <dgm:pt modelId="{34744684-72D0-4EC9-BCD8-C0315C72FE77}">
      <dgm:prSet phldrT="[テキスト]"/>
      <dgm:spPr>
        <a:solidFill>
          <a:srgbClr val="16E1F6"/>
        </a:solidFill>
      </dgm:spPr>
      <dgm:t>
        <a:bodyPr/>
        <a:lstStyle/>
        <a:p>
          <a:r>
            <a:rPr kumimoji="1" lang="ja-JP" altLang="en-US" baseline="0" dirty="0" smtClean="0">
              <a:solidFill>
                <a:schemeClr val="tx1"/>
              </a:solidFill>
            </a:rPr>
            <a:t>データの収集</a:t>
          </a:r>
          <a:endParaRPr kumimoji="1" lang="en-US" altLang="ja-JP" baseline="0" dirty="0" smtClean="0">
            <a:solidFill>
              <a:schemeClr val="tx1"/>
            </a:solidFill>
          </a:endParaRPr>
        </a:p>
        <a:p>
          <a:r>
            <a:rPr kumimoji="1" lang="en-US" altLang="ja-JP" baseline="0" dirty="0" smtClean="0">
              <a:solidFill>
                <a:schemeClr val="tx1"/>
              </a:solidFill>
            </a:rPr>
            <a:t>Data</a:t>
          </a:r>
          <a:endParaRPr kumimoji="1" lang="ja-JP" altLang="en-US" baseline="0" dirty="0">
            <a:solidFill>
              <a:schemeClr val="tx1"/>
            </a:solidFill>
          </a:endParaRPr>
        </a:p>
      </dgm:t>
    </dgm:pt>
    <dgm:pt modelId="{B4A4B9FD-B6A9-4A3B-9323-4629115116F3}" type="parTrans" cxnId="{E96BF2B3-581E-4A62-99A9-A1360F553730}">
      <dgm:prSet/>
      <dgm:spPr/>
      <dgm:t>
        <a:bodyPr/>
        <a:lstStyle/>
        <a:p>
          <a:endParaRPr kumimoji="1" lang="ja-JP" altLang="en-US"/>
        </a:p>
      </dgm:t>
    </dgm:pt>
    <dgm:pt modelId="{CA83BA63-5533-421D-B28A-D75F96151707}" type="sibTrans" cxnId="{E96BF2B3-581E-4A62-99A9-A1360F553730}">
      <dgm:prSet/>
      <dgm:spPr/>
      <dgm:t>
        <a:bodyPr/>
        <a:lstStyle/>
        <a:p>
          <a:endParaRPr kumimoji="1" lang="ja-JP" altLang="en-US"/>
        </a:p>
      </dgm:t>
    </dgm:pt>
    <dgm:pt modelId="{2F3701B7-1DA0-42F7-B854-4FDB472A44C5}">
      <dgm:prSet phldrT="[テキスト]"/>
      <dgm:spPr>
        <a:solidFill>
          <a:srgbClr val="16E1F6"/>
        </a:solidFill>
      </dgm:spPr>
      <dgm:t>
        <a:bodyPr/>
        <a:lstStyle/>
        <a:p>
          <a:r>
            <a:rPr kumimoji="1" lang="ja-JP" altLang="en-US" baseline="0" dirty="0" smtClean="0">
              <a:solidFill>
                <a:schemeClr val="tx1"/>
              </a:solidFill>
            </a:rPr>
            <a:t>分析</a:t>
          </a:r>
          <a:endParaRPr kumimoji="1" lang="en-US" altLang="ja-JP" baseline="0" dirty="0" smtClean="0">
            <a:solidFill>
              <a:schemeClr val="tx1"/>
            </a:solidFill>
          </a:endParaRPr>
        </a:p>
        <a:p>
          <a:r>
            <a:rPr kumimoji="1" lang="en-US" altLang="ja-JP" baseline="0" dirty="0" smtClean="0">
              <a:solidFill>
                <a:schemeClr val="tx1"/>
              </a:solidFill>
            </a:rPr>
            <a:t>Analysis</a:t>
          </a:r>
          <a:endParaRPr kumimoji="1" lang="ja-JP" altLang="en-US" baseline="0" dirty="0">
            <a:solidFill>
              <a:schemeClr val="tx1"/>
            </a:solidFill>
          </a:endParaRPr>
        </a:p>
      </dgm:t>
    </dgm:pt>
    <dgm:pt modelId="{5D113037-C292-4DC3-AC79-FD7C73017611}" type="parTrans" cxnId="{7AF3D259-5F5A-4580-8F10-D605B05008C5}">
      <dgm:prSet/>
      <dgm:spPr/>
      <dgm:t>
        <a:bodyPr/>
        <a:lstStyle/>
        <a:p>
          <a:endParaRPr kumimoji="1" lang="ja-JP" altLang="en-US"/>
        </a:p>
      </dgm:t>
    </dgm:pt>
    <dgm:pt modelId="{3CD0FDD0-3358-4BBC-835F-FC8052DB748A}" type="sibTrans" cxnId="{7AF3D259-5F5A-4580-8F10-D605B05008C5}">
      <dgm:prSet/>
      <dgm:spPr/>
      <dgm:t>
        <a:bodyPr/>
        <a:lstStyle/>
        <a:p>
          <a:endParaRPr kumimoji="1" lang="ja-JP" altLang="en-US"/>
        </a:p>
      </dgm:t>
    </dgm:pt>
    <dgm:pt modelId="{7F7C5BA1-34EF-46F0-B4E9-2E2B86DF5142}">
      <dgm:prSet phldrT="[テキスト]"/>
      <dgm:spPr>
        <a:solidFill>
          <a:srgbClr val="16E1F6"/>
        </a:solidFill>
      </dgm:spPr>
      <dgm:t>
        <a:bodyPr/>
        <a:lstStyle/>
        <a:p>
          <a:r>
            <a:rPr kumimoji="1" lang="ja-JP" altLang="en-US" baseline="0" dirty="0" smtClean="0">
              <a:solidFill>
                <a:schemeClr val="tx1"/>
              </a:solidFill>
            </a:rPr>
            <a:t>結論</a:t>
          </a:r>
          <a:endParaRPr kumimoji="1" lang="en-US" altLang="ja-JP" baseline="0" dirty="0" smtClean="0">
            <a:solidFill>
              <a:schemeClr val="tx1"/>
            </a:solidFill>
          </a:endParaRPr>
        </a:p>
        <a:p>
          <a:r>
            <a:rPr kumimoji="1" lang="en-US" altLang="ja-JP" baseline="0" dirty="0" smtClean="0">
              <a:solidFill>
                <a:schemeClr val="tx1"/>
              </a:solidFill>
            </a:rPr>
            <a:t>Conclusion</a:t>
          </a:r>
          <a:endParaRPr kumimoji="1" lang="ja-JP" altLang="en-US" baseline="0" dirty="0">
            <a:solidFill>
              <a:schemeClr val="tx1"/>
            </a:solidFill>
          </a:endParaRPr>
        </a:p>
      </dgm:t>
    </dgm:pt>
    <dgm:pt modelId="{24DE7435-56CA-4004-8C20-6B3634A0654E}" type="parTrans" cxnId="{BD3AECF9-B243-4463-88A8-A6FE3BFEDEB1}">
      <dgm:prSet/>
      <dgm:spPr/>
      <dgm:t>
        <a:bodyPr/>
        <a:lstStyle/>
        <a:p>
          <a:endParaRPr kumimoji="1" lang="ja-JP" altLang="en-US"/>
        </a:p>
      </dgm:t>
    </dgm:pt>
    <dgm:pt modelId="{90B8F578-61CD-49A8-B7F5-D3CD9FFE7E8F}" type="sibTrans" cxnId="{BD3AECF9-B243-4463-88A8-A6FE3BFEDEB1}">
      <dgm:prSet/>
      <dgm:spPr/>
      <dgm:t>
        <a:bodyPr/>
        <a:lstStyle/>
        <a:p>
          <a:endParaRPr kumimoji="1" lang="ja-JP" altLang="en-US"/>
        </a:p>
      </dgm:t>
    </dgm:pt>
    <dgm:pt modelId="{1E39FF0F-19E8-40F6-A81F-42831D8FAD1C}" type="pres">
      <dgm:prSet presAssocID="{522F280A-CFCD-48A2-9829-92B7D94DE9D0}" presName="Name0" presStyleCnt="0">
        <dgm:presLayoutVars>
          <dgm:dir/>
          <dgm:resizeHandles val="exact"/>
        </dgm:presLayoutVars>
      </dgm:prSet>
      <dgm:spPr/>
      <dgm:t>
        <a:bodyPr/>
        <a:lstStyle/>
        <a:p>
          <a:endParaRPr kumimoji="1" lang="ja-JP" altLang="en-US"/>
        </a:p>
      </dgm:t>
    </dgm:pt>
    <dgm:pt modelId="{03BCA2DB-8257-4F13-9E69-11A81A71C3A0}" type="pres">
      <dgm:prSet presAssocID="{522F280A-CFCD-48A2-9829-92B7D94DE9D0}" presName="cycle" presStyleCnt="0"/>
      <dgm:spPr/>
    </dgm:pt>
    <dgm:pt modelId="{FBAA5064-240A-4BF8-A77D-1DEFCC49CB09}" type="pres">
      <dgm:prSet presAssocID="{9F8EE6FE-A98E-46DB-8EB1-E9F3C6702352}" presName="nodeFirstNode" presStyleLbl="node1" presStyleIdx="0" presStyleCnt="5">
        <dgm:presLayoutVars>
          <dgm:bulletEnabled val="1"/>
        </dgm:presLayoutVars>
      </dgm:prSet>
      <dgm:spPr/>
      <dgm:t>
        <a:bodyPr/>
        <a:lstStyle/>
        <a:p>
          <a:endParaRPr kumimoji="1" lang="ja-JP" altLang="en-US"/>
        </a:p>
      </dgm:t>
    </dgm:pt>
    <dgm:pt modelId="{B2712A3D-2D82-44BE-BC0D-2E131209DD5C}" type="pres">
      <dgm:prSet presAssocID="{48E4CB99-D5BC-4CA5-ABE9-F452E159A67C}" presName="sibTransFirstNode" presStyleLbl="bgShp" presStyleIdx="0" presStyleCnt="1"/>
      <dgm:spPr/>
      <dgm:t>
        <a:bodyPr/>
        <a:lstStyle/>
        <a:p>
          <a:endParaRPr kumimoji="1" lang="ja-JP" altLang="en-US"/>
        </a:p>
      </dgm:t>
    </dgm:pt>
    <dgm:pt modelId="{248E738E-80C2-426C-A3F5-65FF5539F2D5}" type="pres">
      <dgm:prSet presAssocID="{94530F60-7F22-4A4E-93BA-A79851683DBF}" presName="nodeFollowingNodes" presStyleLbl="node1" presStyleIdx="1" presStyleCnt="5">
        <dgm:presLayoutVars>
          <dgm:bulletEnabled val="1"/>
        </dgm:presLayoutVars>
      </dgm:prSet>
      <dgm:spPr/>
      <dgm:t>
        <a:bodyPr/>
        <a:lstStyle/>
        <a:p>
          <a:endParaRPr kumimoji="1" lang="ja-JP" altLang="en-US"/>
        </a:p>
      </dgm:t>
    </dgm:pt>
    <dgm:pt modelId="{53753D8C-8C08-41FD-B621-DCA844675532}" type="pres">
      <dgm:prSet presAssocID="{34744684-72D0-4EC9-BCD8-C0315C72FE77}" presName="nodeFollowingNodes" presStyleLbl="node1" presStyleIdx="2" presStyleCnt="5">
        <dgm:presLayoutVars>
          <dgm:bulletEnabled val="1"/>
        </dgm:presLayoutVars>
      </dgm:prSet>
      <dgm:spPr/>
      <dgm:t>
        <a:bodyPr/>
        <a:lstStyle/>
        <a:p>
          <a:endParaRPr kumimoji="1" lang="ja-JP" altLang="en-US"/>
        </a:p>
      </dgm:t>
    </dgm:pt>
    <dgm:pt modelId="{E14D4329-E6D0-4AF7-911D-70A5E5F2C040}" type="pres">
      <dgm:prSet presAssocID="{2F3701B7-1DA0-42F7-B854-4FDB472A44C5}" presName="nodeFollowingNodes" presStyleLbl="node1" presStyleIdx="3" presStyleCnt="5">
        <dgm:presLayoutVars>
          <dgm:bulletEnabled val="1"/>
        </dgm:presLayoutVars>
      </dgm:prSet>
      <dgm:spPr/>
      <dgm:t>
        <a:bodyPr/>
        <a:lstStyle/>
        <a:p>
          <a:endParaRPr kumimoji="1" lang="ja-JP" altLang="en-US"/>
        </a:p>
      </dgm:t>
    </dgm:pt>
    <dgm:pt modelId="{F4D9CC16-62A6-401D-B6F8-F0D062E3F652}" type="pres">
      <dgm:prSet presAssocID="{7F7C5BA1-34EF-46F0-B4E9-2E2B86DF5142}" presName="nodeFollowingNodes" presStyleLbl="node1" presStyleIdx="4" presStyleCnt="5">
        <dgm:presLayoutVars>
          <dgm:bulletEnabled val="1"/>
        </dgm:presLayoutVars>
      </dgm:prSet>
      <dgm:spPr/>
      <dgm:t>
        <a:bodyPr/>
        <a:lstStyle/>
        <a:p>
          <a:endParaRPr kumimoji="1" lang="ja-JP" altLang="en-US"/>
        </a:p>
      </dgm:t>
    </dgm:pt>
  </dgm:ptLst>
  <dgm:cxnLst>
    <dgm:cxn modelId="{76D0205B-7E45-4547-A94D-137DBAC18BAE}" type="presOf" srcId="{2F3701B7-1DA0-42F7-B854-4FDB472A44C5}" destId="{E14D4329-E6D0-4AF7-911D-70A5E5F2C040}" srcOrd="0" destOrd="0" presId="urn:microsoft.com/office/officeart/2005/8/layout/cycle3"/>
    <dgm:cxn modelId="{BD3AECF9-B243-4463-88A8-A6FE3BFEDEB1}" srcId="{522F280A-CFCD-48A2-9829-92B7D94DE9D0}" destId="{7F7C5BA1-34EF-46F0-B4E9-2E2B86DF5142}" srcOrd="4" destOrd="0" parTransId="{24DE7435-56CA-4004-8C20-6B3634A0654E}" sibTransId="{90B8F578-61CD-49A8-B7F5-D3CD9FFE7E8F}"/>
    <dgm:cxn modelId="{2956954B-F9D1-4F53-9A9D-7E66963E6EE9}" type="presOf" srcId="{522F280A-CFCD-48A2-9829-92B7D94DE9D0}" destId="{1E39FF0F-19E8-40F6-A81F-42831D8FAD1C}" srcOrd="0" destOrd="0" presId="urn:microsoft.com/office/officeart/2005/8/layout/cycle3"/>
    <dgm:cxn modelId="{F4B1BFAC-A049-43B5-A5F1-6B8FD9E2305F}" type="presOf" srcId="{7F7C5BA1-34EF-46F0-B4E9-2E2B86DF5142}" destId="{F4D9CC16-62A6-401D-B6F8-F0D062E3F652}" srcOrd="0" destOrd="0" presId="urn:microsoft.com/office/officeart/2005/8/layout/cycle3"/>
    <dgm:cxn modelId="{7AF3D259-5F5A-4580-8F10-D605B05008C5}" srcId="{522F280A-CFCD-48A2-9829-92B7D94DE9D0}" destId="{2F3701B7-1DA0-42F7-B854-4FDB472A44C5}" srcOrd="3" destOrd="0" parTransId="{5D113037-C292-4DC3-AC79-FD7C73017611}" sibTransId="{3CD0FDD0-3358-4BBC-835F-FC8052DB748A}"/>
    <dgm:cxn modelId="{BB87F21F-1316-4656-834F-1BC2CEAA0B5D}" srcId="{522F280A-CFCD-48A2-9829-92B7D94DE9D0}" destId="{94530F60-7F22-4A4E-93BA-A79851683DBF}" srcOrd="1" destOrd="0" parTransId="{11C90E8C-AC92-4992-85CA-09C2CA77B073}" sibTransId="{C03A1D9C-69B0-4A3A-AC4A-638198910029}"/>
    <dgm:cxn modelId="{F09FF7F7-8378-4F42-AD3B-17E62A625913}" srcId="{522F280A-CFCD-48A2-9829-92B7D94DE9D0}" destId="{9F8EE6FE-A98E-46DB-8EB1-E9F3C6702352}" srcOrd="0" destOrd="0" parTransId="{FC72202C-39C0-40C5-91F7-BC03894130DF}" sibTransId="{48E4CB99-D5BC-4CA5-ABE9-F452E159A67C}"/>
    <dgm:cxn modelId="{1BFFBD6B-1849-45DE-B0ED-8E16FF117E1A}" type="presOf" srcId="{48E4CB99-D5BC-4CA5-ABE9-F452E159A67C}" destId="{B2712A3D-2D82-44BE-BC0D-2E131209DD5C}" srcOrd="0" destOrd="0" presId="urn:microsoft.com/office/officeart/2005/8/layout/cycle3"/>
    <dgm:cxn modelId="{D12D88EB-1302-4571-B5E1-C1CCE40CC830}" type="presOf" srcId="{9F8EE6FE-A98E-46DB-8EB1-E9F3C6702352}" destId="{FBAA5064-240A-4BF8-A77D-1DEFCC49CB09}" srcOrd="0" destOrd="0" presId="urn:microsoft.com/office/officeart/2005/8/layout/cycle3"/>
    <dgm:cxn modelId="{B261F324-2CA1-4C5C-97E4-BC8813F60AC4}" type="presOf" srcId="{34744684-72D0-4EC9-BCD8-C0315C72FE77}" destId="{53753D8C-8C08-41FD-B621-DCA844675532}" srcOrd="0" destOrd="0" presId="urn:microsoft.com/office/officeart/2005/8/layout/cycle3"/>
    <dgm:cxn modelId="{E96BF2B3-581E-4A62-99A9-A1360F553730}" srcId="{522F280A-CFCD-48A2-9829-92B7D94DE9D0}" destId="{34744684-72D0-4EC9-BCD8-C0315C72FE77}" srcOrd="2" destOrd="0" parTransId="{B4A4B9FD-B6A9-4A3B-9323-4629115116F3}" sibTransId="{CA83BA63-5533-421D-B28A-D75F96151707}"/>
    <dgm:cxn modelId="{2392340B-1081-4F25-9B7D-87F2F6E99DC0}" type="presOf" srcId="{94530F60-7F22-4A4E-93BA-A79851683DBF}" destId="{248E738E-80C2-426C-A3F5-65FF5539F2D5}" srcOrd="0" destOrd="0" presId="urn:microsoft.com/office/officeart/2005/8/layout/cycle3"/>
    <dgm:cxn modelId="{687B65C3-4AFF-4498-9462-88648C95FBC7}" type="presParOf" srcId="{1E39FF0F-19E8-40F6-A81F-42831D8FAD1C}" destId="{03BCA2DB-8257-4F13-9E69-11A81A71C3A0}" srcOrd="0" destOrd="0" presId="urn:microsoft.com/office/officeart/2005/8/layout/cycle3"/>
    <dgm:cxn modelId="{8FC8BDA7-A1E7-4461-8B61-B9EB996A1FCC}" type="presParOf" srcId="{03BCA2DB-8257-4F13-9E69-11A81A71C3A0}" destId="{FBAA5064-240A-4BF8-A77D-1DEFCC49CB09}" srcOrd="0" destOrd="0" presId="urn:microsoft.com/office/officeart/2005/8/layout/cycle3"/>
    <dgm:cxn modelId="{C3979631-1394-4B3A-9353-C8B3E72FB64F}" type="presParOf" srcId="{03BCA2DB-8257-4F13-9E69-11A81A71C3A0}" destId="{B2712A3D-2D82-44BE-BC0D-2E131209DD5C}" srcOrd="1" destOrd="0" presId="urn:microsoft.com/office/officeart/2005/8/layout/cycle3"/>
    <dgm:cxn modelId="{F5262921-73F6-40FB-B040-3667E3107A5E}" type="presParOf" srcId="{03BCA2DB-8257-4F13-9E69-11A81A71C3A0}" destId="{248E738E-80C2-426C-A3F5-65FF5539F2D5}" srcOrd="2" destOrd="0" presId="urn:microsoft.com/office/officeart/2005/8/layout/cycle3"/>
    <dgm:cxn modelId="{6C5BAEB9-4DF4-458E-9554-E14A328FE4EB}" type="presParOf" srcId="{03BCA2DB-8257-4F13-9E69-11A81A71C3A0}" destId="{53753D8C-8C08-41FD-B621-DCA844675532}" srcOrd="3" destOrd="0" presId="urn:microsoft.com/office/officeart/2005/8/layout/cycle3"/>
    <dgm:cxn modelId="{ACC2C500-1086-44A9-B2CD-DBA01C2AF68E}" type="presParOf" srcId="{03BCA2DB-8257-4F13-9E69-11A81A71C3A0}" destId="{E14D4329-E6D0-4AF7-911D-70A5E5F2C040}" srcOrd="4" destOrd="0" presId="urn:microsoft.com/office/officeart/2005/8/layout/cycle3"/>
    <dgm:cxn modelId="{6CBB0FA2-F000-4164-8A80-8CF320593316}" type="presParOf" srcId="{03BCA2DB-8257-4F13-9E69-11A81A71C3A0}" destId="{F4D9CC16-62A6-401D-B6F8-F0D062E3F652}"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42DA58-86DC-4F46-BD21-71DE73029F92}" type="doc">
      <dgm:prSet loTypeId="urn:microsoft.com/office/officeart/2005/8/layout/process1" loCatId="process" qsTypeId="urn:microsoft.com/office/officeart/2005/8/quickstyle/simple1" qsCatId="simple" csTypeId="urn:microsoft.com/office/officeart/2005/8/colors/accent1_2" csCatId="accent1" phldr="1"/>
      <dgm:spPr/>
    </dgm:pt>
    <dgm:pt modelId="{58B2FA68-AA58-4E98-88E8-AEE1B31FF818}">
      <dgm:prSet phldrT="[テキスト]"/>
      <dgm:spPr>
        <a:solidFill>
          <a:srgbClr val="16E1F6"/>
        </a:solidFill>
      </dgm:spPr>
      <dgm:t>
        <a:bodyPr/>
        <a:lstStyle/>
        <a:p>
          <a:r>
            <a:rPr kumimoji="1" lang="ja-JP" altLang="en-US" baseline="0" dirty="0" smtClean="0">
              <a:solidFill>
                <a:schemeClr val="tx1"/>
              </a:solidFill>
            </a:rPr>
            <a:t>調査の</a:t>
          </a:r>
          <a:endParaRPr kumimoji="1" lang="en-US" altLang="ja-JP" baseline="0" dirty="0" smtClean="0">
            <a:solidFill>
              <a:schemeClr val="tx1"/>
            </a:solidFill>
          </a:endParaRPr>
        </a:p>
        <a:p>
          <a:r>
            <a:rPr kumimoji="1" lang="ja-JP" altLang="en-US" baseline="0" dirty="0" smtClean="0">
              <a:solidFill>
                <a:schemeClr val="tx1"/>
              </a:solidFill>
            </a:rPr>
            <a:t>概要を作成</a:t>
          </a:r>
          <a:endParaRPr kumimoji="1" lang="ja-JP" altLang="en-US" baseline="0" dirty="0">
            <a:solidFill>
              <a:schemeClr val="tx1"/>
            </a:solidFill>
          </a:endParaRPr>
        </a:p>
      </dgm:t>
    </dgm:pt>
    <dgm:pt modelId="{0DC41DF0-51FB-4ADC-995C-8BFB68DDA10F}" type="parTrans" cxnId="{D9B3F66D-6A12-4E39-BB74-867F8C7F1FC6}">
      <dgm:prSet/>
      <dgm:spPr/>
      <dgm:t>
        <a:bodyPr/>
        <a:lstStyle/>
        <a:p>
          <a:endParaRPr kumimoji="1" lang="ja-JP" altLang="en-US"/>
        </a:p>
      </dgm:t>
    </dgm:pt>
    <dgm:pt modelId="{C29988C3-3C3A-4648-BEAD-A4D0809E73E1}" type="sibTrans" cxnId="{D9B3F66D-6A12-4E39-BB74-867F8C7F1FC6}">
      <dgm:prSet/>
      <dgm:spPr/>
      <dgm:t>
        <a:bodyPr/>
        <a:lstStyle/>
        <a:p>
          <a:endParaRPr kumimoji="1" lang="ja-JP" altLang="en-US"/>
        </a:p>
      </dgm:t>
    </dgm:pt>
    <dgm:pt modelId="{99D7C65A-81FE-45E2-A8A1-8E404ECDFA96}">
      <dgm:prSet phldrT="[テキスト]"/>
      <dgm:spPr>
        <a:solidFill>
          <a:srgbClr val="16E1F6"/>
        </a:solidFill>
      </dgm:spPr>
      <dgm:t>
        <a:bodyPr/>
        <a:lstStyle/>
        <a:p>
          <a:r>
            <a:rPr kumimoji="1" lang="ja-JP" altLang="en-US" baseline="0" dirty="0" smtClean="0">
              <a:solidFill>
                <a:schemeClr val="tx1"/>
              </a:solidFill>
            </a:rPr>
            <a:t>調査票の</a:t>
          </a:r>
          <a:endParaRPr kumimoji="1" lang="en-US" altLang="ja-JP" baseline="0" dirty="0" smtClean="0">
            <a:solidFill>
              <a:schemeClr val="tx1"/>
            </a:solidFill>
          </a:endParaRPr>
        </a:p>
        <a:p>
          <a:r>
            <a:rPr kumimoji="1" lang="ja-JP" altLang="en-US" baseline="0" dirty="0" smtClean="0">
              <a:solidFill>
                <a:schemeClr val="tx1"/>
              </a:solidFill>
            </a:rPr>
            <a:t>作成</a:t>
          </a:r>
          <a:endParaRPr kumimoji="1" lang="ja-JP" altLang="en-US" baseline="0" dirty="0">
            <a:solidFill>
              <a:schemeClr val="tx1"/>
            </a:solidFill>
          </a:endParaRPr>
        </a:p>
      </dgm:t>
    </dgm:pt>
    <dgm:pt modelId="{F896C678-5968-4175-B9C7-2BE3D6D6CD67}" type="parTrans" cxnId="{45DA98C7-281D-4BBB-B44C-2A5C3AC2D9D8}">
      <dgm:prSet/>
      <dgm:spPr/>
      <dgm:t>
        <a:bodyPr/>
        <a:lstStyle/>
        <a:p>
          <a:endParaRPr kumimoji="1" lang="ja-JP" altLang="en-US"/>
        </a:p>
      </dgm:t>
    </dgm:pt>
    <dgm:pt modelId="{E5197407-BCED-47E3-BB00-92259CADA1ED}" type="sibTrans" cxnId="{45DA98C7-281D-4BBB-B44C-2A5C3AC2D9D8}">
      <dgm:prSet/>
      <dgm:spPr/>
      <dgm:t>
        <a:bodyPr/>
        <a:lstStyle/>
        <a:p>
          <a:endParaRPr kumimoji="1" lang="ja-JP" altLang="en-US"/>
        </a:p>
      </dgm:t>
    </dgm:pt>
    <dgm:pt modelId="{D43450E7-961A-4EF1-A7FD-BD3041946B50}" type="pres">
      <dgm:prSet presAssocID="{D442DA58-86DC-4F46-BD21-71DE73029F92}" presName="Name0" presStyleCnt="0">
        <dgm:presLayoutVars>
          <dgm:dir/>
          <dgm:resizeHandles val="exact"/>
        </dgm:presLayoutVars>
      </dgm:prSet>
      <dgm:spPr/>
    </dgm:pt>
    <dgm:pt modelId="{A13FA2F0-CDD8-4EF1-AADD-F14223C6CE40}" type="pres">
      <dgm:prSet presAssocID="{58B2FA68-AA58-4E98-88E8-AEE1B31FF818}" presName="node" presStyleLbl="node1" presStyleIdx="0" presStyleCnt="2" custLinFactNeighborX="-117" custLinFactNeighborY="-59437">
        <dgm:presLayoutVars>
          <dgm:bulletEnabled val="1"/>
        </dgm:presLayoutVars>
      </dgm:prSet>
      <dgm:spPr/>
      <dgm:t>
        <a:bodyPr/>
        <a:lstStyle/>
        <a:p>
          <a:endParaRPr kumimoji="1" lang="ja-JP" altLang="en-US"/>
        </a:p>
      </dgm:t>
    </dgm:pt>
    <dgm:pt modelId="{4AC17CBF-3005-4848-8814-10C0165F64CD}" type="pres">
      <dgm:prSet presAssocID="{C29988C3-3C3A-4648-BEAD-A4D0809E73E1}" presName="sibTrans" presStyleLbl="sibTrans2D1" presStyleIdx="0" presStyleCnt="1"/>
      <dgm:spPr/>
      <dgm:t>
        <a:bodyPr/>
        <a:lstStyle/>
        <a:p>
          <a:endParaRPr kumimoji="1" lang="ja-JP" altLang="en-US"/>
        </a:p>
      </dgm:t>
    </dgm:pt>
    <dgm:pt modelId="{FCA999D2-5DD1-4415-AE42-6FD5FA8A56C3}" type="pres">
      <dgm:prSet presAssocID="{C29988C3-3C3A-4648-BEAD-A4D0809E73E1}" presName="connectorText" presStyleLbl="sibTrans2D1" presStyleIdx="0" presStyleCnt="1"/>
      <dgm:spPr/>
      <dgm:t>
        <a:bodyPr/>
        <a:lstStyle/>
        <a:p>
          <a:endParaRPr kumimoji="1" lang="ja-JP" altLang="en-US"/>
        </a:p>
      </dgm:t>
    </dgm:pt>
    <dgm:pt modelId="{F86630A4-D7F8-4716-A7E0-D6CFFBB8C3CF}" type="pres">
      <dgm:prSet presAssocID="{99D7C65A-81FE-45E2-A8A1-8E404ECDFA96}" presName="node" presStyleLbl="node1" presStyleIdx="1" presStyleCnt="2" custLinFactNeighborX="-2288" custLinFactNeighborY="-59437">
        <dgm:presLayoutVars>
          <dgm:bulletEnabled val="1"/>
        </dgm:presLayoutVars>
      </dgm:prSet>
      <dgm:spPr/>
      <dgm:t>
        <a:bodyPr/>
        <a:lstStyle/>
        <a:p>
          <a:endParaRPr kumimoji="1" lang="ja-JP" altLang="en-US"/>
        </a:p>
      </dgm:t>
    </dgm:pt>
  </dgm:ptLst>
  <dgm:cxnLst>
    <dgm:cxn modelId="{58DD2508-7390-42B6-A4E7-C197799EE5BE}" type="presOf" srcId="{C29988C3-3C3A-4648-BEAD-A4D0809E73E1}" destId="{4AC17CBF-3005-4848-8814-10C0165F64CD}" srcOrd="0" destOrd="0" presId="urn:microsoft.com/office/officeart/2005/8/layout/process1"/>
    <dgm:cxn modelId="{4E8F87D8-DC81-4B6E-9CBB-FB234811699C}" type="presOf" srcId="{C29988C3-3C3A-4648-BEAD-A4D0809E73E1}" destId="{FCA999D2-5DD1-4415-AE42-6FD5FA8A56C3}" srcOrd="1" destOrd="0" presId="urn:microsoft.com/office/officeart/2005/8/layout/process1"/>
    <dgm:cxn modelId="{5452C5CC-70E7-4141-AD8B-ACB42203615A}" type="presOf" srcId="{99D7C65A-81FE-45E2-A8A1-8E404ECDFA96}" destId="{F86630A4-D7F8-4716-A7E0-D6CFFBB8C3CF}" srcOrd="0" destOrd="0" presId="urn:microsoft.com/office/officeart/2005/8/layout/process1"/>
    <dgm:cxn modelId="{62C4155D-4ADD-4F2F-92A6-C3A4333C52FE}" type="presOf" srcId="{58B2FA68-AA58-4E98-88E8-AEE1B31FF818}" destId="{A13FA2F0-CDD8-4EF1-AADD-F14223C6CE40}" srcOrd="0" destOrd="0" presId="urn:microsoft.com/office/officeart/2005/8/layout/process1"/>
    <dgm:cxn modelId="{D9B3F66D-6A12-4E39-BB74-867F8C7F1FC6}" srcId="{D442DA58-86DC-4F46-BD21-71DE73029F92}" destId="{58B2FA68-AA58-4E98-88E8-AEE1B31FF818}" srcOrd="0" destOrd="0" parTransId="{0DC41DF0-51FB-4ADC-995C-8BFB68DDA10F}" sibTransId="{C29988C3-3C3A-4648-BEAD-A4D0809E73E1}"/>
    <dgm:cxn modelId="{45DA98C7-281D-4BBB-B44C-2A5C3AC2D9D8}" srcId="{D442DA58-86DC-4F46-BD21-71DE73029F92}" destId="{99D7C65A-81FE-45E2-A8A1-8E404ECDFA96}" srcOrd="1" destOrd="0" parTransId="{F896C678-5968-4175-B9C7-2BE3D6D6CD67}" sibTransId="{E5197407-BCED-47E3-BB00-92259CADA1ED}"/>
    <dgm:cxn modelId="{DD218633-6493-4C86-8641-34D2F6DB4762}" type="presOf" srcId="{D442DA58-86DC-4F46-BD21-71DE73029F92}" destId="{D43450E7-961A-4EF1-A7FD-BD3041946B50}" srcOrd="0" destOrd="0" presId="urn:microsoft.com/office/officeart/2005/8/layout/process1"/>
    <dgm:cxn modelId="{617D2133-0150-4B4C-84B4-0774761775FB}" type="presParOf" srcId="{D43450E7-961A-4EF1-A7FD-BD3041946B50}" destId="{A13FA2F0-CDD8-4EF1-AADD-F14223C6CE40}" srcOrd="0" destOrd="0" presId="urn:microsoft.com/office/officeart/2005/8/layout/process1"/>
    <dgm:cxn modelId="{EDF764D4-1D97-45A3-9D04-10F89F04A2E2}" type="presParOf" srcId="{D43450E7-961A-4EF1-A7FD-BD3041946B50}" destId="{4AC17CBF-3005-4848-8814-10C0165F64CD}" srcOrd="1" destOrd="0" presId="urn:microsoft.com/office/officeart/2005/8/layout/process1"/>
    <dgm:cxn modelId="{1DDE2FD0-812B-4B1B-B7C2-2D6A550C34DC}" type="presParOf" srcId="{4AC17CBF-3005-4848-8814-10C0165F64CD}" destId="{FCA999D2-5DD1-4415-AE42-6FD5FA8A56C3}" srcOrd="0" destOrd="0" presId="urn:microsoft.com/office/officeart/2005/8/layout/process1"/>
    <dgm:cxn modelId="{D113B635-930C-46B7-9A77-E9751470319D}" type="presParOf" srcId="{D43450E7-961A-4EF1-A7FD-BD3041946B50}" destId="{F86630A4-D7F8-4716-A7E0-D6CFFBB8C3CF}"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12A3D-2D82-44BE-BC0D-2E131209DD5C}">
      <dsp:nvSpPr>
        <dsp:cNvPr id="0" name=""/>
        <dsp:cNvSpPr/>
      </dsp:nvSpPr>
      <dsp:spPr>
        <a:xfrm>
          <a:off x="1310088" y="-30051"/>
          <a:ext cx="4940663" cy="4940663"/>
        </a:xfrm>
        <a:prstGeom prst="circularArrow">
          <a:avLst>
            <a:gd name="adj1" fmla="val 5544"/>
            <a:gd name="adj2" fmla="val 330680"/>
            <a:gd name="adj3" fmla="val 13778384"/>
            <a:gd name="adj4" fmla="val 17384468"/>
            <a:gd name="adj5" fmla="val 5757"/>
          </a:avLst>
        </a:prstGeom>
        <a:solidFill>
          <a:srgbClr val="FF0000"/>
        </a:solidFill>
        <a:ln>
          <a:noFill/>
        </a:ln>
        <a:effectLst/>
      </dsp:spPr>
      <dsp:style>
        <a:lnRef idx="0">
          <a:scrgbClr r="0" g="0" b="0"/>
        </a:lnRef>
        <a:fillRef idx="1">
          <a:scrgbClr r="0" g="0" b="0"/>
        </a:fillRef>
        <a:effectRef idx="0">
          <a:scrgbClr r="0" g="0" b="0"/>
        </a:effectRef>
        <a:fontRef idx="minor"/>
      </dsp:style>
    </dsp:sp>
    <dsp:sp modelId="{FBAA5064-240A-4BF8-A77D-1DEFCC49CB09}">
      <dsp:nvSpPr>
        <dsp:cNvPr id="0" name=""/>
        <dsp:cNvSpPr/>
      </dsp:nvSpPr>
      <dsp:spPr>
        <a:xfrm>
          <a:off x="2624881" y="804"/>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問題の発見</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Problem</a:t>
          </a:r>
          <a:endParaRPr kumimoji="1" lang="ja-JP" altLang="en-US" sz="2400" kern="1200" baseline="0" dirty="0">
            <a:solidFill>
              <a:schemeClr val="tx1"/>
            </a:solidFill>
          </a:endParaRPr>
        </a:p>
      </dsp:txBody>
      <dsp:txXfrm>
        <a:off x="2681290" y="57213"/>
        <a:ext cx="2198259" cy="1042720"/>
      </dsp:txXfrm>
    </dsp:sp>
    <dsp:sp modelId="{248E738E-80C2-426C-A3F5-65FF5539F2D5}">
      <dsp:nvSpPr>
        <dsp:cNvPr id="0" name=""/>
        <dsp:cNvSpPr/>
      </dsp:nvSpPr>
      <dsp:spPr>
        <a:xfrm>
          <a:off x="4628655" y="1456631"/>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調査の計画</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Plan</a:t>
          </a:r>
          <a:endParaRPr kumimoji="1" lang="ja-JP" altLang="en-US" sz="2400" kern="1200" baseline="0" dirty="0">
            <a:solidFill>
              <a:schemeClr val="tx1"/>
            </a:solidFill>
          </a:endParaRPr>
        </a:p>
      </dsp:txBody>
      <dsp:txXfrm>
        <a:off x="4685064" y="1513040"/>
        <a:ext cx="2198259" cy="1042720"/>
      </dsp:txXfrm>
    </dsp:sp>
    <dsp:sp modelId="{53753D8C-8C08-41FD-B621-DCA844675532}">
      <dsp:nvSpPr>
        <dsp:cNvPr id="0" name=""/>
        <dsp:cNvSpPr/>
      </dsp:nvSpPr>
      <dsp:spPr>
        <a:xfrm>
          <a:off x="3863281" y="3812209"/>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データの収集</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Data</a:t>
          </a:r>
          <a:endParaRPr kumimoji="1" lang="ja-JP" altLang="en-US" sz="2400" kern="1200" baseline="0" dirty="0">
            <a:solidFill>
              <a:schemeClr val="tx1"/>
            </a:solidFill>
          </a:endParaRPr>
        </a:p>
      </dsp:txBody>
      <dsp:txXfrm>
        <a:off x="3919690" y="3868618"/>
        <a:ext cx="2198259" cy="1042720"/>
      </dsp:txXfrm>
    </dsp:sp>
    <dsp:sp modelId="{E14D4329-E6D0-4AF7-911D-70A5E5F2C040}">
      <dsp:nvSpPr>
        <dsp:cNvPr id="0" name=""/>
        <dsp:cNvSpPr/>
      </dsp:nvSpPr>
      <dsp:spPr>
        <a:xfrm>
          <a:off x="1386480" y="3812209"/>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分析</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Analysis</a:t>
          </a:r>
          <a:endParaRPr kumimoji="1" lang="ja-JP" altLang="en-US" sz="2400" kern="1200" baseline="0" dirty="0">
            <a:solidFill>
              <a:schemeClr val="tx1"/>
            </a:solidFill>
          </a:endParaRPr>
        </a:p>
      </dsp:txBody>
      <dsp:txXfrm>
        <a:off x="1442889" y="3868618"/>
        <a:ext cx="2198259" cy="1042720"/>
      </dsp:txXfrm>
    </dsp:sp>
    <dsp:sp modelId="{F4D9CC16-62A6-401D-B6F8-F0D062E3F652}">
      <dsp:nvSpPr>
        <dsp:cNvPr id="0" name=""/>
        <dsp:cNvSpPr/>
      </dsp:nvSpPr>
      <dsp:spPr>
        <a:xfrm>
          <a:off x="621107" y="1456631"/>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結論</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Conclusion</a:t>
          </a:r>
          <a:endParaRPr kumimoji="1" lang="ja-JP" altLang="en-US" sz="2400" kern="1200" baseline="0" dirty="0">
            <a:solidFill>
              <a:schemeClr val="tx1"/>
            </a:solidFill>
          </a:endParaRPr>
        </a:p>
      </dsp:txBody>
      <dsp:txXfrm>
        <a:off x="677516" y="1513040"/>
        <a:ext cx="2198259" cy="1042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FA2F0-CDD8-4EF1-AADD-F14223C6CE40}">
      <dsp:nvSpPr>
        <dsp:cNvPr id="0" name=""/>
        <dsp:cNvSpPr/>
      </dsp:nvSpPr>
      <dsp:spPr>
        <a:xfrm>
          <a:off x="3" y="288026"/>
          <a:ext cx="3269085" cy="1961451"/>
        </a:xfrm>
        <a:prstGeom prst="roundRect">
          <a:avLst>
            <a:gd name="adj" fmla="val 10000"/>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baseline="0" dirty="0" smtClean="0">
              <a:solidFill>
                <a:schemeClr val="tx1"/>
              </a:solidFill>
            </a:rPr>
            <a:t>調査の</a:t>
          </a:r>
          <a:endParaRPr kumimoji="1" lang="en-US" altLang="ja-JP" sz="4200" kern="1200" baseline="0" dirty="0" smtClean="0">
            <a:solidFill>
              <a:schemeClr val="tx1"/>
            </a:solidFill>
          </a:endParaRPr>
        </a:p>
        <a:p>
          <a:pPr lvl="0" algn="ctr" defTabSz="1866900">
            <a:lnSpc>
              <a:spcPct val="90000"/>
            </a:lnSpc>
            <a:spcBef>
              <a:spcPct val="0"/>
            </a:spcBef>
            <a:spcAft>
              <a:spcPct val="35000"/>
            </a:spcAft>
          </a:pPr>
          <a:r>
            <a:rPr kumimoji="1" lang="ja-JP" altLang="en-US" sz="4200" kern="1200" baseline="0" dirty="0" smtClean="0">
              <a:solidFill>
                <a:schemeClr val="tx1"/>
              </a:solidFill>
            </a:rPr>
            <a:t>概要を作成</a:t>
          </a:r>
          <a:endParaRPr kumimoji="1" lang="ja-JP" altLang="en-US" sz="4200" kern="1200" baseline="0" dirty="0">
            <a:solidFill>
              <a:schemeClr val="tx1"/>
            </a:solidFill>
          </a:endParaRPr>
        </a:p>
      </dsp:txBody>
      <dsp:txXfrm>
        <a:off x="57452" y="345475"/>
        <a:ext cx="3154187" cy="1846553"/>
      </dsp:txXfrm>
    </dsp:sp>
    <dsp:sp modelId="{4AC17CBF-3005-4848-8814-10C0165F64CD}">
      <dsp:nvSpPr>
        <dsp:cNvPr id="0" name=""/>
        <dsp:cNvSpPr/>
      </dsp:nvSpPr>
      <dsp:spPr>
        <a:xfrm>
          <a:off x="3588900" y="863385"/>
          <a:ext cx="678000" cy="8107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kumimoji="1" lang="ja-JP" altLang="en-US" sz="3400" kern="1200"/>
        </a:p>
      </dsp:txBody>
      <dsp:txXfrm>
        <a:off x="3588900" y="1025532"/>
        <a:ext cx="474600" cy="486439"/>
      </dsp:txXfrm>
    </dsp:sp>
    <dsp:sp modelId="{F86630A4-D7F8-4716-A7E0-D6CFFBB8C3CF}">
      <dsp:nvSpPr>
        <dsp:cNvPr id="0" name=""/>
        <dsp:cNvSpPr/>
      </dsp:nvSpPr>
      <dsp:spPr>
        <a:xfrm>
          <a:off x="4548334" y="288026"/>
          <a:ext cx="3269085" cy="1961451"/>
        </a:xfrm>
        <a:prstGeom prst="roundRect">
          <a:avLst>
            <a:gd name="adj" fmla="val 10000"/>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baseline="0" dirty="0" smtClean="0">
              <a:solidFill>
                <a:schemeClr val="tx1"/>
              </a:solidFill>
            </a:rPr>
            <a:t>調査票の</a:t>
          </a:r>
          <a:endParaRPr kumimoji="1" lang="en-US" altLang="ja-JP" sz="4200" kern="1200" baseline="0" dirty="0" smtClean="0">
            <a:solidFill>
              <a:schemeClr val="tx1"/>
            </a:solidFill>
          </a:endParaRPr>
        </a:p>
        <a:p>
          <a:pPr lvl="0" algn="ctr" defTabSz="1866900">
            <a:lnSpc>
              <a:spcPct val="90000"/>
            </a:lnSpc>
            <a:spcBef>
              <a:spcPct val="0"/>
            </a:spcBef>
            <a:spcAft>
              <a:spcPct val="35000"/>
            </a:spcAft>
          </a:pPr>
          <a:r>
            <a:rPr kumimoji="1" lang="ja-JP" altLang="en-US" sz="4200" kern="1200" baseline="0" dirty="0" smtClean="0">
              <a:solidFill>
                <a:schemeClr val="tx1"/>
              </a:solidFill>
            </a:rPr>
            <a:t>作成</a:t>
          </a:r>
          <a:endParaRPr kumimoji="1" lang="ja-JP" altLang="en-US" sz="4200" kern="1200" baseline="0" dirty="0">
            <a:solidFill>
              <a:schemeClr val="tx1"/>
            </a:solidFill>
          </a:endParaRPr>
        </a:p>
      </dsp:txBody>
      <dsp:txXfrm>
        <a:off x="4605783" y="345475"/>
        <a:ext cx="3154187" cy="184655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40" tIns="45720" rIns="91440" bIns="45720" rtlCol="0"/>
          <a:lstStyle>
            <a:lvl1pPr algn="r">
              <a:defRPr sz="1200"/>
            </a:lvl1pPr>
          </a:lstStyle>
          <a:p>
            <a:fld id="{8DD83615-44D2-4395-B445-8960769A37D9}" type="datetimeFigureOut">
              <a:rPr kumimoji="1" lang="ja-JP" altLang="en-US" smtClean="0"/>
              <a:t>2020/12/22</a:t>
            </a:fld>
            <a:endParaRPr kumimoji="1" lang="ja-JP" altLang="en-US"/>
          </a:p>
        </p:txBody>
      </p:sp>
      <p:sp>
        <p:nvSpPr>
          <p:cNvPr id="4" name="フッター プレースホルダー 3"/>
          <p:cNvSpPr>
            <a:spLocks noGrp="1"/>
          </p:cNvSpPr>
          <p:nvPr>
            <p:ph type="ftr" sz="quarter" idx="2"/>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5" cy="496887"/>
          </a:xfrm>
          <a:prstGeom prst="rect">
            <a:avLst/>
          </a:prstGeom>
        </p:spPr>
        <p:txBody>
          <a:bodyPr vert="horz" lIns="91440" tIns="45720" rIns="91440" bIns="45720" rtlCol="0" anchor="b"/>
          <a:lstStyle>
            <a:lvl1pPr algn="r">
              <a:defRPr sz="1200"/>
            </a:lvl1pPr>
          </a:lstStyle>
          <a:p>
            <a:fld id="{56D3F792-A88F-43C3-ABEB-151F5A83EEBB}" type="slidenum">
              <a:rPr kumimoji="1" lang="ja-JP" altLang="en-US" smtClean="0"/>
              <a:t>‹#›</a:t>
            </a:fld>
            <a:endParaRPr kumimoji="1" lang="ja-JP" altLang="en-US"/>
          </a:p>
        </p:txBody>
      </p:sp>
    </p:spTree>
    <p:extLst>
      <p:ext uri="{BB962C8B-B14F-4D97-AF65-F5344CB8AC3E}">
        <p14:creationId xmlns:p14="http://schemas.microsoft.com/office/powerpoint/2010/main" val="2025908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40" tIns="45720" rIns="91440" bIns="45720" rtlCol="0"/>
          <a:lstStyle>
            <a:lvl1pPr algn="r">
              <a:defRPr sz="1200"/>
            </a:lvl1pPr>
          </a:lstStyle>
          <a:p>
            <a:fld id="{C892EF96-DF06-439E-A4B7-92CF0766E305}" type="datetimeFigureOut">
              <a:rPr kumimoji="1" lang="ja-JP" altLang="en-US" smtClean="0"/>
              <a:t>2020/12/22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5" cy="496887"/>
          </a:xfrm>
          <a:prstGeom prst="rect">
            <a:avLst/>
          </a:prstGeom>
        </p:spPr>
        <p:txBody>
          <a:bodyPr vert="horz" lIns="91440" tIns="45720" rIns="91440" bIns="45720" rtlCol="0" anchor="b"/>
          <a:lstStyle>
            <a:lvl1pPr algn="r">
              <a:defRPr sz="1200"/>
            </a:lvl1pPr>
          </a:lstStyle>
          <a:p>
            <a:fld id="{83566FCB-CB11-45F2-A6FC-2C7E5383A4D9}" type="slidenum">
              <a:rPr kumimoji="1" lang="ja-JP" altLang="en-US" smtClean="0"/>
              <a:t>‹#›</a:t>
            </a:fld>
            <a:endParaRPr kumimoji="1" lang="ja-JP" altLang="en-US"/>
          </a:p>
        </p:txBody>
      </p:sp>
    </p:spTree>
    <p:extLst>
      <p:ext uri="{BB962C8B-B14F-4D97-AF65-F5344CB8AC3E}">
        <p14:creationId xmlns:p14="http://schemas.microsoft.com/office/powerpoint/2010/main" val="200904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www.e-stat.go.jp/SG1/estat/NewList.do?tid=000001039448" TargetMode="External"/><Relationship Id="rId3" Type="http://schemas.openxmlformats.org/officeDocument/2006/relationships/hyperlink" Target="http://www.stat.go.jp/koukou/index.htm" TargetMode="External"/><Relationship Id="rId7" Type="http://schemas.openxmlformats.org/officeDocument/2006/relationships/hyperlink" Target="http://www.stat.go.jp/data/kokusei/2010/index2.htm"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stat.go.jp/data/kokusei/2010/index.htm" TargetMode="External"/><Relationship Id="rId5" Type="http://schemas.openxmlformats.org/officeDocument/2006/relationships/hyperlink" Target="http://www.stat.go.jp/koukou/data/stat.htm" TargetMode="External"/><Relationship Id="rId4" Type="http://schemas.openxmlformats.org/officeDocument/2006/relationships/hyperlink" Target="http://www.stat.go.jp/koukou/data/index.ht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8188" y="428625"/>
            <a:ext cx="5391150" cy="4043363"/>
          </a:xfrm>
        </p:spPr>
      </p:sp>
      <p:sp>
        <p:nvSpPr>
          <p:cNvPr id="3" name="ノート プレースホルダー 2"/>
          <p:cNvSpPr>
            <a:spLocks noGrp="1"/>
          </p:cNvSpPr>
          <p:nvPr>
            <p:ph type="body" idx="1"/>
          </p:nvPr>
        </p:nvSpPr>
        <p:spPr>
          <a:xfrm>
            <a:off x="688402" y="5905773"/>
            <a:ext cx="5445125" cy="1371928"/>
          </a:xfrm>
        </p:spPr>
        <p:txBody>
          <a:bodyPr/>
          <a:lstStyle/>
          <a:p>
            <a:pPr lvl="0"/>
            <a:r>
              <a:rPr lang="ja-JP" altLang="en-US" sz="900" dirty="0" smtClean="0">
                <a:solidFill>
                  <a:prstClr val="black"/>
                </a:solidFill>
              </a:rPr>
              <a:t>（</a:t>
            </a:r>
            <a:r>
              <a:rPr lang="ja-JP" altLang="en-US" sz="900" dirty="0">
                <a:solidFill>
                  <a:prstClr val="black"/>
                </a:solidFill>
              </a:rPr>
              <a:t>授業の開始にあたって）</a:t>
            </a:r>
            <a:endParaRPr lang="en-US" altLang="ja-JP" sz="900" dirty="0">
              <a:solidFill>
                <a:prstClr val="black"/>
              </a:solidFill>
            </a:endParaRPr>
          </a:p>
          <a:p>
            <a:pPr lvl="0"/>
            <a:endParaRPr lang="en-US" altLang="ja-JP" sz="900" dirty="0" smtClean="0"/>
          </a:p>
          <a:p>
            <a:pPr lvl="0"/>
            <a:r>
              <a:rPr lang="ja-JP" altLang="en-US" sz="900" dirty="0" smtClean="0">
                <a:solidFill>
                  <a:prstClr val="black"/>
                </a:solidFill>
              </a:rPr>
              <a:t>○</a:t>
            </a:r>
            <a:r>
              <a:rPr lang="ja-JP" altLang="en-US" sz="900" dirty="0">
                <a:solidFill>
                  <a:prstClr val="black"/>
                </a:solidFill>
              </a:rPr>
              <a:t>導入は次のスライドで行うため、簡潔な言葉で授業を開始する</a:t>
            </a:r>
            <a:r>
              <a:rPr lang="ja-JP" altLang="en-US" sz="900" dirty="0" smtClean="0">
                <a:solidFill>
                  <a:prstClr val="black"/>
                </a:solidFill>
              </a:rPr>
              <a:t>。</a:t>
            </a:r>
            <a:endParaRPr lang="en-US" altLang="ja-JP" sz="900" dirty="0">
              <a:solidFill>
                <a:prstClr val="black"/>
              </a:solidFill>
            </a:endParaRPr>
          </a:p>
          <a:p>
            <a:endParaRPr lang="en-US" altLang="ja-JP" sz="900" dirty="0"/>
          </a:p>
          <a:p>
            <a:r>
              <a:rPr lang="ja-JP" altLang="en-US" sz="900" dirty="0" smtClean="0"/>
              <a:t>指導者</a:t>
            </a:r>
            <a:r>
              <a:rPr lang="ja-JP" altLang="en-US" sz="900" dirty="0" smtClean="0">
                <a:solidFill>
                  <a:prstClr val="black"/>
                </a:solidFill>
              </a:rPr>
              <a:t>（</a:t>
            </a:r>
            <a:r>
              <a:rPr lang="ja-JP" altLang="en-US" sz="900" dirty="0" smtClean="0"/>
              <a:t>以下「Ｔ」）</a:t>
            </a:r>
            <a:r>
              <a:rPr lang="ja-JP" altLang="en-US" sz="900" dirty="0">
                <a:solidFill>
                  <a:prstClr val="black"/>
                </a:solidFill>
              </a:rPr>
              <a:t> ： </a:t>
            </a:r>
            <a:r>
              <a:rPr lang="ja-JP" altLang="en-US" sz="900" dirty="0" smtClean="0"/>
              <a:t>「この時間は、フィールドワークで行う調査について基本的なこととその結果を統計として表現するために必要なことを、</a:t>
            </a:r>
            <a:r>
              <a:rPr lang="en-US" altLang="ja-JP" sz="900" dirty="0" smtClean="0"/>
              <a:t>『</a:t>
            </a:r>
            <a:r>
              <a:rPr lang="ja-JP" altLang="en-US" sz="900" dirty="0" smtClean="0"/>
              <a:t>統計に親しもう！</a:t>
            </a:r>
            <a:r>
              <a:rPr lang="en-US" altLang="ja-JP" sz="900" dirty="0" smtClean="0"/>
              <a:t>』</a:t>
            </a:r>
            <a:r>
              <a:rPr lang="ja-JP" altLang="en-US" sz="900" dirty="0" smtClean="0"/>
              <a:t>というテーマで学習します。」</a:t>
            </a:r>
            <a:endParaRPr kumimoji="1" lang="ja-JP" altLang="en-US" sz="900"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1</a:t>
            </a:fld>
            <a:endParaRPr kumimoji="1" lang="ja-JP" altLang="en-US"/>
          </a:p>
        </p:txBody>
      </p:sp>
      <p:sp>
        <p:nvSpPr>
          <p:cNvPr id="5" name="正方形/長方形 4"/>
          <p:cNvSpPr/>
          <p:nvPr/>
        </p:nvSpPr>
        <p:spPr>
          <a:xfrm>
            <a:off x="716984" y="4621354"/>
            <a:ext cx="5387962" cy="4923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smtClean="0">
                <a:solidFill>
                  <a:prstClr val="black"/>
                </a:solidFill>
              </a:rPr>
              <a:t>・本時のテーマを</a:t>
            </a:r>
            <a:r>
              <a:rPr lang="ja-JP" altLang="en-US" sz="1200" dirty="0">
                <a:solidFill>
                  <a:prstClr val="black"/>
                </a:solidFill>
              </a:rPr>
              <a:t>知り</a:t>
            </a:r>
            <a:r>
              <a:rPr lang="ja-JP" altLang="en-US" sz="1200" dirty="0" smtClean="0">
                <a:solidFill>
                  <a:prstClr val="black"/>
                </a:solidFill>
              </a:rPr>
              <a:t>、「統計」は身近にあることに気付く。</a:t>
            </a:r>
            <a:r>
              <a:rPr lang="ja-JP" altLang="en-US" sz="1200" dirty="0">
                <a:solidFill>
                  <a:prstClr val="black"/>
                </a:solidFill>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en-US" altLang="ja-JP" sz="1200" dirty="0" smtClean="0">
                <a:solidFill>
                  <a:prstClr val="black"/>
                </a:solidFill>
                <a:latin typeface="ＭＳ ゴシック" panose="020B0609070205080204" pitchFamily="49" charset="-128"/>
                <a:ea typeface="ＭＳ ゴシック" panose="020B0609070205080204" pitchFamily="49" charset="-128"/>
              </a:rPr>
              <a:t>0.5</a:t>
            </a:r>
            <a:r>
              <a:rPr lang="ja-JP" altLang="en-US" sz="1200" dirty="0" smtClean="0">
                <a:solidFill>
                  <a:prstClr val="black"/>
                </a:solidFill>
                <a:latin typeface="ＭＳ ゴシック" panose="020B0609070205080204" pitchFamily="49" charset="-128"/>
                <a:ea typeface="ＭＳ ゴシック" panose="020B0609070205080204" pitchFamily="49" charset="-128"/>
              </a:rPr>
              <a:t>分</a:t>
            </a:r>
            <a:r>
              <a:rPr lang="ja-JP" altLang="en-US" sz="1200" dirty="0">
                <a:solidFill>
                  <a:prstClr val="black"/>
                </a:solidFill>
                <a:latin typeface="ＭＳ ゴシック" panose="020B0609070205080204" pitchFamily="49" charset="-128"/>
                <a:ea typeface="ＭＳ ゴシック" panose="020B0609070205080204" pitchFamily="49" charset="-128"/>
              </a:rPr>
              <a:t>）</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lvl="0"/>
            <a:endParaRPr lang="en-US" altLang="ja-JP" sz="1200" dirty="0" smtClean="0">
              <a:solidFill>
                <a:prstClr val="black"/>
              </a:solidFill>
            </a:endParaRPr>
          </a:p>
        </p:txBody>
      </p:sp>
      <p:sp>
        <p:nvSpPr>
          <p:cNvPr id="6" name="正方形/長方形 5"/>
          <p:cNvSpPr/>
          <p:nvPr/>
        </p:nvSpPr>
        <p:spPr>
          <a:xfrm>
            <a:off x="716984" y="5113685"/>
            <a:ext cx="2520280"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rPr>
              <a:t>【</a:t>
            </a:r>
            <a:r>
              <a:rPr lang="ja-JP" altLang="en-US" sz="1200" dirty="0" smtClean="0">
                <a:solidFill>
                  <a:schemeClr val="tx1"/>
                </a:solidFill>
              </a:rPr>
              <a:t>生徒 の学習活動</a:t>
            </a:r>
            <a:r>
              <a:rPr lang="en-US" altLang="ja-JP" sz="1200" dirty="0" smtClean="0">
                <a:solidFill>
                  <a:schemeClr val="tx1"/>
                </a:solidFill>
              </a:rPr>
              <a:t>】</a:t>
            </a:r>
          </a:p>
          <a:p>
            <a:pPr lvl="0"/>
            <a:r>
              <a:rPr lang="ja-JP" altLang="en-US" sz="1200" kern="100" dirty="0" smtClean="0">
                <a:solidFill>
                  <a:schemeClr val="tx1"/>
                </a:solidFill>
                <a:latin typeface="Century"/>
                <a:ea typeface="ＭＳ ゴシック"/>
                <a:cs typeface="Times New Roman"/>
              </a:rPr>
              <a:t> ・本時のテーマを知る。</a:t>
            </a:r>
            <a:r>
              <a:rPr lang="ja-JP" altLang="en-US" sz="1200" kern="100" dirty="0">
                <a:solidFill>
                  <a:schemeClr val="tx1"/>
                </a:solidFill>
                <a:latin typeface="Century"/>
                <a:ea typeface="ＭＳ ゴシック"/>
                <a:cs typeface="Times New Roman"/>
              </a:rPr>
              <a:t>　</a:t>
            </a:r>
            <a:endParaRPr lang="en-US" altLang="ja-JP" sz="1200" kern="100" dirty="0" smtClean="0">
              <a:solidFill>
                <a:schemeClr val="tx1"/>
              </a:solidFill>
              <a:latin typeface="Century"/>
              <a:ea typeface="ＭＳ ゴシック"/>
              <a:cs typeface="Times New Roman"/>
            </a:endParaRPr>
          </a:p>
        </p:txBody>
      </p:sp>
      <p:sp>
        <p:nvSpPr>
          <p:cNvPr id="7" name="正方形/長方形 6"/>
          <p:cNvSpPr/>
          <p:nvPr/>
        </p:nvSpPr>
        <p:spPr>
          <a:xfrm>
            <a:off x="3311756" y="5113685"/>
            <a:ext cx="2795674" cy="7101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ea typeface="ＭＳ ゴシック"/>
                <a:cs typeface="Times New Roman"/>
              </a:rPr>
              <a:t>【</a:t>
            </a:r>
            <a:r>
              <a:rPr lang="ja-JP" altLang="ja-JP" sz="1200" dirty="0" smtClean="0">
                <a:solidFill>
                  <a:schemeClr val="tx1"/>
                </a:solidFill>
                <a:ea typeface="ＭＳ ゴシック"/>
                <a:cs typeface="Times New Roman"/>
              </a:rPr>
              <a:t>指 </a:t>
            </a:r>
            <a:r>
              <a:rPr lang="ja-JP" altLang="ja-JP" sz="1200" dirty="0">
                <a:solidFill>
                  <a:schemeClr val="tx1"/>
                </a:solidFill>
                <a:ea typeface="ＭＳ ゴシック"/>
                <a:cs typeface="Times New Roman"/>
              </a:rPr>
              <a:t>導 </a:t>
            </a:r>
            <a:r>
              <a:rPr lang="ja-JP" altLang="en-US" sz="1200" dirty="0" smtClean="0">
                <a:solidFill>
                  <a:schemeClr val="tx1"/>
                </a:solidFill>
                <a:ea typeface="ＭＳ ゴシック"/>
                <a:cs typeface="Times New Roman"/>
              </a:rPr>
              <a:t>上の</a:t>
            </a:r>
            <a:r>
              <a:rPr lang="ja-JP" altLang="ja-JP" sz="1200" dirty="0" smtClean="0">
                <a:solidFill>
                  <a:schemeClr val="tx1"/>
                </a:solidFill>
                <a:ea typeface="ＭＳ ゴシック"/>
                <a:cs typeface="Times New Roman"/>
              </a:rPr>
              <a:t>留 </a:t>
            </a:r>
            <a:r>
              <a:rPr lang="ja-JP" altLang="ja-JP" sz="1200" dirty="0">
                <a:solidFill>
                  <a:schemeClr val="tx1"/>
                </a:solidFill>
                <a:ea typeface="ＭＳ ゴシック"/>
                <a:cs typeface="Times New Roman"/>
              </a:rPr>
              <a:t>意 </a:t>
            </a:r>
            <a:r>
              <a:rPr lang="ja-JP" altLang="ja-JP" sz="1200" dirty="0" smtClean="0">
                <a:solidFill>
                  <a:schemeClr val="tx1"/>
                </a:solidFill>
                <a:ea typeface="ＭＳ ゴシック"/>
                <a:cs typeface="Times New Roman"/>
              </a:rPr>
              <a:t>点</a:t>
            </a:r>
            <a:r>
              <a:rPr lang="en-US" altLang="ja-JP" sz="1200" dirty="0" smtClean="0">
                <a:solidFill>
                  <a:schemeClr val="tx1"/>
                </a:solidFill>
                <a:ea typeface="ＭＳ ゴシック"/>
                <a:cs typeface="Times New Roman"/>
              </a:rPr>
              <a:t>】</a:t>
            </a:r>
            <a:endParaRPr lang="en-US" altLang="ja-JP" sz="1200" dirty="0">
              <a:solidFill>
                <a:prstClr val="black"/>
              </a:solidFill>
            </a:endParaRPr>
          </a:p>
          <a:p>
            <a:pPr algn="just">
              <a:spcAft>
                <a:spcPts val="0"/>
              </a:spcAft>
            </a:pPr>
            <a:r>
              <a:rPr lang="ja-JP" altLang="en-US" sz="1200" kern="100" dirty="0">
                <a:solidFill>
                  <a:schemeClr val="tx1"/>
                </a:solidFill>
                <a:latin typeface="Century"/>
                <a:ea typeface="ＭＳ ゴシック"/>
                <a:cs typeface="Times New Roman"/>
              </a:rPr>
              <a:t>・</a:t>
            </a:r>
            <a:r>
              <a:rPr lang="ja-JP" altLang="en-US" sz="1200" kern="100" dirty="0" smtClean="0">
                <a:solidFill>
                  <a:schemeClr val="tx1"/>
                </a:solidFill>
                <a:latin typeface="Century"/>
                <a:ea typeface="ＭＳ ゴシック"/>
                <a:cs typeface="Times New Roman"/>
              </a:rPr>
              <a:t>本時は「統計に親しもう」の</a:t>
            </a:r>
            <a:endParaRPr lang="en-US" altLang="ja-JP" sz="1200" kern="100" dirty="0" smtClean="0">
              <a:solidFill>
                <a:schemeClr val="tx1"/>
              </a:solidFill>
              <a:latin typeface="Century"/>
              <a:ea typeface="ＭＳ ゴシック"/>
              <a:cs typeface="Times New Roman"/>
            </a:endParaRPr>
          </a:p>
          <a:p>
            <a:pPr algn="just">
              <a:spcAft>
                <a:spcPts val="0"/>
              </a:spcAft>
            </a:pPr>
            <a:r>
              <a:rPr lang="ja-JP" altLang="en-US" sz="1200" kern="100" dirty="0">
                <a:solidFill>
                  <a:schemeClr val="tx1"/>
                </a:solidFill>
                <a:latin typeface="Century"/>
                <a:ea typeface="ＭＳ ゴシック"/>
                <a:cs typeface="Times New Roman"/>
              </a:rPr>
              <a:t>　</a:t>
            </a:r>
            <a:r>
              <a:rPr lang="ja-JP" altLang="en-US" sz="1200" kern="100" dirty="0" smtClean="0">
                <a:solidFill>
                  <a:schemeClr val="tx1"/>
                </a:solidFill>
                <a:latin typeface="Century"/>
                <a:ea typeface="ＭＳ ゴシック"/>
                <a:cs typeface="Times New Roman"/>
              </a:rPr>
              <a:t>テーマで学習することを伝える。　</a:t>
            </a:r>
            <a:endParaRPr lang="en-US" altLang="ja-JP" sz="1200" kern="100" dirty="0" smtClean="0">
              <a:solidFill>
                <a:schemeClr val="tx1"/>
              </a:solidFill>
              <a:latin typeface="Century"/>
              <a:ea typeface="ＭＳ ゴシック"/>
              <a:cs typeface="Times New Roman"/>
            </a:endParaRPr>
          </a:p>
        </p:txBody>
      </p:sp>
    </p:spTree>
    <p:extLst>
      <p:ext uri="{BB962C8B-B14F-4D97-AF65-F5344CB8AC3E}">
        <p14:creationId xmlns:p14="http://schemas.microsoft.com/office/powerpoint/2010/main" val="3189628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60425" y="579438"/>
            <a:ext cx="5191125" cy="3892550"/>
          </a:xfrm>
        </p:spPr>
      </p:sp>
      <p:sp>
        <p:nvSpPr>
          <p:cNvPr id="3" name="ノート プレースホルダー 2"/>
          <p:cNvSpPr>
            <a:spLocks noGrp="1"/>
          </p:cNvSpPr>
          <p:nvPr>
            <p:ph type="body" idx="1"/>
          </p:nvPr>
        </p:nvSpPr>
        <p:spPr>
          <a:xfrm>
            <a:off x="681039" y="6697860"/>
            <a:ext cx="5445125" cy="1296145"/>
          </a:xfrm>
        </p:spPr>
        <p:txBody>
          <a:bodyPr/>
          <a:lstStyle/>
          <a:p>
            <a:r>
              <a:rPr lang="ja-JP" altLang="en-US" dirty="0"/>
              <a:t>　</a:t>
            </a:r>
            <a:r>
              <a:rPr kumimoji="1" lang="ja-JP" altLang="en-US" sz="900" dirty="0" smtClean="0"/>
              <a:t>Ｔ：「皆さんは、</a:t>
            </a:r>
            <a:r>
              <a:rPr kumimoji="1" lang="en-US" altLang="ja-JP" sz="900" dirty="0" smtClean="0"/>
              <a:t>『</a:t>
            </a:r>
            <a:r>
              <a:rPr kumimoji="1" lang="ja-JP" altLang="en-US" sz="900" dirty="0" smtClean="0"/>
              <a:t>統計</a:t>
            </a:r>
            <a:r>
              <a:rPr lang="en-US" altLang="ja-JP" sz="900" dirty="0" smtClean="0"/>
              <a:t>』</a:t>
            </a:r>
            <a:r>
              <a:rPr kumimoji="1" lang="ja-JP" altLang="en-US" sz="900" dirty="0" smtClean="0"/>
              <a:t>と聞いて、何が思い浮かぶでしょう？」</a:t>
            </a:r>
            <a:endParaRPr kumimoji="1" lang="en-US" altLang="ja-JP" sz="900" dirty="0" smtClean="0"/>
          </a:p>
          <a:p>
            <a:endParaRPr lang="en-US" altLang="ja-JP" sz="900" dirty="0"/>
          </a:p>
          <a:p>
            <a:pPr lvl="0"/>
            <a:r>
              <a:rPr lang="en-US" altLang="ja-JP" sz="900" dirty="0" smtClean="0"/>
              <a:t>※</a:t>
            </a:r>
            <a:r>
              <a:rPr lang="ja-JP" altLang="en-US" sz="900" dirty="0" smtClean="0"/>
              <a:t>生徒の発言例： </a:t>
            </a:r>
            <a:r>
              <a:rPr lang="ja-JP" altLang="en-US" sz="900" dirty="0" smtClean="0">
                <a:solidFill>
                  <a:prstClr val="black"/>
                </a:solidFill>
              </a:rPr>
              <a:t>「</a:t>
            </a:r>
            <a:r>
              <a:rPr lang="ja-JP" altLang="en-US" sz="900" dirty="0">
                <a:solidFill>
                  <a:prstClr val="black"/>
                </a:solidFill>
              </a:rPr>
              <a:t>数字</a:t>
            </a:r>
            <a:r>
              <a:rPr lang="ja-JP" altLang="en-US" sz="900" dirty="0" smtClean="0">
                <a:solidFill>
                  <a:prstClr val="black"/>
                </a:solidFill>
              </a:rPr>
              <a:t>」、 「</a:t>
            </a:r>
            <a:r>
              <a:rPr lang="ja-JP" altLang="en-US" sz="900" dirty="0">
                <a:solidFill>
                  <a:prstClr val="black"/>
                </a:solidFill>
              </a:rPr>
              <a:t>数字が並んでいる表</a:t>
            </a:r>
            <a:r>
              <a:rPr lang="ja-JP" altLang="en-US" sz="900" dirty="0" smtClean="0">
                <a:solidFill>
                  <a:prstClr val="black"/>
                </a:solidFill>
              </a:rPr>
              <a:t>」、「平均」、「偏差値」、「</a:t>
            </a:r>
            <a:r>
              <a:rPr lang="ja-JP" altLang="en-US" sz="900" dirty="0">
                <a:solidFill>
                  <a:prstClr val="black"/>
                </a:solidFill>
              </a:rPr>
              <a:t>グラフ」</a:t>
            </a:r>
            <a:endParaRPr lang="en-US" altLang="ja-JP" sz="900" dirty="0">
              <a:solidFill>
                <a:prstClr val="black"/>
              </a:solidFill>
            </a:endParaRPr>
          </a:p>
          <a:p>
            <a:endParaRPr lang="en-US" altLang="ja-JP" sz="900" dirty="0" smtClean="0"/>
          </a:p>
          <a:p>
            <a:r>
              <a:rPr lang="ja-JP" altLang="en-US" sz="900" dirty="0" smtClean="0">
                <a:solidFill>
                  <a:prstClr val="black"/>
                </a:solidFill>
              </a:rPr>
              <a:t>Ｔ</a:t>
            </a:r>
            <a:r>
              <a:rPr lang="ja-JP" altLang="en-US" sz="900" dirty="0">
                <a:solidFill>
                  <a:prstClr val="black"/>
                </a:solidFill>
              </a:rPr>
              <a:t>： </a:t>
            </a:r>
            <a:r>
              <a:rPr lang="ja-JP" altLang="en-US" sz="900" dirty="0" smtClean="0"/>
              <a:t>「</a:t>
            </a:r>
            <a:r>
              <a:rPr lang="en-US" altLang="ja-JP" sz="900" dirty="0" smtClean="0"/>
              <a:t>『</a:t>
            </a:r>
            <a:r>
              <a:rPr lang="ja-JP" altLang="en-US" sz="900" dirty="0" smtClean="0"/>
              <a:t>統計</a:t>
            </a:r>
            <a:r>
              <a:rPr lang="en-US" altLang="ja-JP" sz="900" dirty="0" smtClean="0"/>
              <a:t>』</a:t>
            </a:r>
            <a:r>
              <a:rPr lang="ja-JP" altLang="en-US" sz="900" dirty="0" smtClean="0"/>
              <a:t>という言葉から、身のまわりで見かける表やグラフを思い浮かべる人</a:t>
            </a:r>
            <a:endParaRPr lang="en-US" altLang="ja-JP" sz="900" dirty="0" smtClean="0"/>
          </a:p>
          <a:p>
            <a:r>
              <a:rPr lang="ja-JP" altLang="en-US" sz="900" dirty="0"/>
              <a:t>　</a:t>
            </a:r>
            <a:r>
              <a:rPr lang="ja-JP" altLang="en-US" sz="900" dirty="0" smtClean="0"/>
              <a:t>   がいるようですね。それでいいと思います。</a:t>
            </a:r>
            <a:endParaRPr lang="en-US" altLang="ja-JP" sz="900" dirty="0" smtClean="0"/>
          </a:p>
          <a:p>
            <a:r>
              <a:rPr lang="ja-JP" altLang="en-US" sz="900" dirty="0" smtClean="0"/>
              <a:t>　　そのイメージで学習を進めていきましょう。」</a:t>
            </a:r>
            <a:endParaRPr lang="en-US" altLang="ja-JP" sz="9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2</a:t>
            </a:fld>
            <a:endParaRPr kumimoji="1" lang="ja-JP" altLang="en-US"/>
          </a:p>
        </p:txBody>
      </p:sp>
      <p:sp>
        <p:nvSpPr>
          <p:cNvPr id="5" name="正方形/長方形 4"/>
          <p:cNvSpPr/>
          <p:nvPr/>
        </p:nvSpPr>
        <p:spPr>
          <a:xfrm>
            <a:off x="699438" y="4753645"/>
            <a:ext cx="5584482"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rPr>
              <a:t>　</a:t>
            </a:r>
            <a:r>
              <a:rPr lang="ja-JP" altLang="en-US" sz="1200" dirty="0" smtClean="0">
                <a:solidFill>
                  <a:prstClr val="black"/>
                </a:solidFill>
              </a:rPr>
              <a:t>本時</a:t>
            </a:r>
            <a:r>
              <a:rPr lang="ja-JP" altLang="en-US" sz="1200" dirty="0">
                <a:solidFill>
                  <a:prstClr val="black"/>
                </a:solidFill>
              </a:rPr>
              <a:t>のテーマを知り、「統計」は身近にあることに気付く</a:t>
            </a:r>
            <a:r>
              <a:rPr lang="ja-JP" altLang="en-US" sz="1200" dirty="0" smtClean="0">
                <a:solidFill>
                  <a:prstClr val="black"/>
                </a:solidFill>
              </a:rPr>
              <a:t>。　（</a:t>
            </a:r>
            <a:r>
              <a:rPr lang="en-US" altLang="ja-JP" sz="1200" dirty="0" smtClean="0">
                <a:solidFill>
                  <a:prstClr val="black"/>
                </a:solidFill>
                <a:latin typeface="ＭＳ ゴシック" panose="020B0609070205080204" pitchFamily="49" charset="-128"/>
                <a:ea typeface="ＭＳ ゴシック" panose="020B0609070205080204" pitchFamily="49" charset="-128"/>
              </a:rPr>
              <a:t>1</a:t>
            </a:r>
            <a:r>
              <a:rPr lang="ja-JP" altLang="en-US" sz="1200" dirty="0" smtClean="0">
                <a:solidFill>
                  <a:prstClr val="black"/>
                </a:solidFill>
              </a:rPr>
              <a:t>分</a:t>
            </a:r>
            <a:r>
              <a:rPr lang="ja-JP" altLang="en-US" sz="1200" dirty="0">
                <a:solidFill>
                  <a:prstClr val="black"/>
                </a:solidFill>
              </a:rPr>
              <a:t>）</a:t>
            </a:r>
            <a:endParaRPr lang="en-US" altLang="ja-JP" sz="1200" dirty="0">
              <a:solidFill>
                <a:prstClr val="black"/>
              </a:solidFill>
            </a:endParaRPr>
          </a:p>
          <a:p>
            <a:pPr lvl="0"/>
            <a:endParaRPr lang="en-US" altLang="ja-JP" sz="1200" dirty="0">
              <a:solidFill>
                <a:prstClr val="black"/>
              </a:solidFill>
            </a:endParaRPr>
          </a:p>
        </p:txBody>
      </p:sp>
      <p:sp>
        <p:nvSpPr>
          <p:cNvPr id="7" name="正方形/長方形 6"/>
          <p:cNvSpPr/>
          <p:nvPr/>
        </p:nvSpPr>
        <p:spPr>
          <a:xfrm>
            <a:off x="685747" y="5545733"/>
            <a:ext cx="2700300" cy="10745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rPr>
              <a:t>【</a:t>
            </a:r>
            <a:r>
              <a:rPr lang="ja-JP" altLang="en-US" sz="1200" dirty="0" smtClean="0">
                <a:solidFill>
                  <a:schemeClr val="tx1"/>
                </a:solidFill>
              </a:rPr>
              <a:t>生徒 の学習活動</a:t>
            </a:r>
            <a:r>
              <a:rPr lang="en-US" altLang="ja-JP" sz="1200" dirty="0" smtClean="0">
                <a:solidFill>
                  <a:schemeClr val="tx1"/>
                </a:solidFill>
              </a:rPr>
              <a:t>】</a:t>
            </a:r>
            <a:r>
              <a:rPr lang="ja-JP" altLang="en-US" sz="1200" dirty="0">
                <a:solidFill>
                  <a:prstClr val="black"/>
                </a:solidFill>
              </a:rPr>
              <a:t> </a:t>
            </a:r>
            <a:endParaRPr lang="en-US" altLang="ja-JP" sz="1200" dirty="0" smtClean="0">
              <a:solidFill>
                <a:prstClr val="black"/>
              </a:solidFill>
            </a:endParaRPr>
          </a:p>
          <a:p>
            <a:pPr lvl="0"/>
            <a:r>
              <a:rPr lang="ja-JP" altLang="en-US" sz="1200" kern="100" dirty="0" smtClean="0">
                <a:solidFill>
                  <a:schemeClr val="tx1"/>
                </a:solidFill>
                <a:latin typeface="Century"/>
                <a:ea typeface="ＭＳ ゴシック"/>
                <a:cs typeface="Times New Roman"/>
              </a:rPr>
              <a:t>・「統計」と聞いて、思い浮かぶ</a:t>
            </a:r>
            <a:endParaRPr lang="en-US" altLang="ja-JP" sz="1200" kern="100" dirty="0" smtClean="0">
              <a:solidFill>
                <a:schemeClr val="tx1"/>
              </a:solidFill>
              <a:latin typeface="Century"/>
              <a:ea typeface="ＭＳ ゴシック"/>
              <a:cs typeface="Times New Roman"/>
            </a:endParaRPr>
          </a:p>
          <a:p>
            <a:pPr algn="just">
              <a:spcAft>
                <a:spcPts val="0"/>
              </a:spcAft>
            </a:pPr>
            <a:r>
              <a:rPr lang="ja-JP" altLang="en-US" sz="1200" kern="100" dirty="0" smtClean="0">
                <a:solidFill>
                  <a:schemeClr val="tx1"/>
                </a:solidFill>
                <a:latin typeface="Century"/>
                <a:ea typeface="ＭＳ ゴシック"/>
                <a:cs typeface="Times New Roman"/>
              </a:rPr>
              <a:t>　 ものを発言する。</a:t>
            </a:r>
            <a:endParaRPr lang="en-US" altLang="ja-JP" sz="1200" kern="100" dirty="0" smtClean="0">
              <a:solidFill>
                <a:schemeClr val="tx1"/>
              </a:solidFill>
              <a:latin typeface="Century"/>
              <a:ea typeface="ＭＳ ゴシック"/>
              <a:cs typeface="Times New Roman"/>
            </a:endParaRPr>
          </a:p>
        </p:txBody>
      </p:sp>
      <p:sp>
        <p:nvSpPr>
          <p:cNvPr id="8" name="正方形/長方形 7"/>
          <p:cNvSpPr/>
          <p:nvPr/>
        </p:nvSpPr>
        <p:spPr>
          <a:xfrm>
            <a:off x="3426966" y="5545733"/>
            <a:ext cx="2856954" cy="106461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ea typeface="ＭＳ ゴシック"/>
                <a:cs typeface="Times New Roman"/>
              </a:rPr>
              <a:t>【</a:t>
            </a:r>
            <a:r>
              <a:rPr lang="ja-JP" altLang="ja-JP" sz="1200" dirty="0" smtClean="0">
                <a:solidFill>
                  <a:schemeClr val="tx1"/>
                </a:solidFill>
                <a:ea typeface="ＭＳ ゴシック"/>
                <a:cs typeface="Times New Roman"/>
              </a:rPr>
              <a:t>指 </a:t>
            </a:r>
            <a:r>
              <a:rPr lang="ja-JP" altLang="ja-JP" sz="1200" dirty="0">
                <a:solidFill>
                  <a:schemeClr val="tx1"/>
                </a:solidFill>
                <a:ea typeface="ＭＳ ゴシック"/>
                <a:cs typeface="Times New Roman"/>
              </a:rPr>
              <a:t>導 </a:t>
            </a:r>
            <a:r>
              <a:rPr lang="ja-JP" altLang="en-US" sz="1200" dirty="0" smtClean="0">
                <a:solidFill>
                  <a:schemeClr val="tx1"/>
                </a:solidFill>
                <a:ea typeface="ＭＳ ゴシック"/>
                <a:cs typeface="Times New Roman"/>
              </a:rPr>
              <a:t>上の</a:t>
            </a:r>
            <a:r>
              <a:rPr lang="ja-JP" altLang="ja-JP" sz="1200" dirty="0" smtClean="0">
                <a:solidFill>
                  <a:schemeClr val="tx1"/>
                </a:solidFill>
                <a:ea typeface="ＭＳ ゴシック"/>
                <a:cs typeface="Times New Roman"/>
              </a:rPr>
              <a:t>留 </a:t>
            </a:r>
            <a:r>
              <a:rPr lang="ja-JP" altLang="ja-JP" sz="1200" dirty="0">
                <a:solidFill>
                  <a:schemeClr val="tx1"/>
                </a:solidFill>
                <a:ea typeface="ＭＳ ゴシック"/>
                <a:cs typeface="Times New Roman"/>
              </a:rPr>
              <a:t>意 </a:t>
            </a:r>
            <a:r>
              <a:rPr lang="ja-JP" altLang="ja-JP" sz="1200" dirty="0" smtClean="0">
                <a:solidFill>
                  <a:schemeClr val="tx1"/>
                </a:solidFill>
                <a:ea typeface="ＭＳ ゴシック"/>
                <a:cs typeface="Times New Roman"/>
              </a:rPr>
              <a:t>点</a:t>
            </a:r>
            <a:r>
              <a:rPr lang="en-US" altLang="ja-JP" sz="1200" dirty="0" smtClean="0">
                <a:solidFill>
                  <a:schemeClr val="tx1"/>
                </a:solidFill>
                <a:ea typeface="ＭＳ ゴシック"/>
                <a:cs typeface="Times New Roman"/>
              </a:rPr>
              <a:t>】</a:t>
            </a:r>
            <a:r>
              <a:rPr lang="ja-JP" altLang="en-US" sz="1200" dirty="0" smtClean="0">
                <a:solidFill>
                  <a:prstClr val="black"/>
                </a:solidFill>
              </a:rPr>
              <a:t> </a:t>
            </a:r>
            <a:endParaRPr lang="en-US" altLang="ja-JP" sz="1200" dirty="0" smtClean="0">
              <a:solidFill>
                <a:prstClr val="black"/>
              </a:solidFill>
            </a:endParaRPr>
          </a:p>
          <a:p>
            <a:pPr lvl="0"/>
            <a:r>
              <a:rPr lang="ja-JP" altLang="en-US" sz="1200" kern="100" dirty="0">
                <a:solidFill>
                  <a:schemeClr val="tx1"/>
                </a:solidFill>
                <a:latin typeface="Century"/>
                <a:ea typeface="ＭＳ ゴシック"/>
                <a:cs typeface="Times New Roman"/>
              </a:rPr>
              <a:t>・</a:t>
            </a:r>
            <a:r>
              <a:rPr lang="ja-JP" altLang="en-US" sz="1200" kern="100" dirty="0" smtClean="0">
                <a:solidFill>
                  <a:schemeClr val="tx1"/>
                </a:solidFill>
                <a:latin typeface="Century"/>
                <a:ea typeface="ＭＳ ゴシック"/>
                <a:cs typeface="Times New Roman"/>
              </a:rPr>
              <a:t>生徒の発言を肯定的に受けとめた</a:t>
            </a:r>
            <a:endParaRPr lang="en-US" altLang="ja-JP" sz="1200" kern="100" dirty="0" smtClean="0">
              <a:solidFill>
                <a:schemeClr val="tx1"/>
              </a:solidFill>
              <a:latin typeface="Century"/>
              <a:ea typeface="ＭＳ ゴシック"/>
              <a:cs typeface="Times New Roman"/>
            </a:endParaRPr>
          </a:p>
          <a:p>
            <a:pPr algn="just">
              <a:spcAft>
                <a:spcPts val="0"/>
              </a:spcAft>
            </a:pPr>
            <a:r>
              <a:rPr lang="en-US" altLang="ja-JP" sz="1200" kern="100" dirty="0">
                <a:solidFill>
                  <a:schemeClr val="tx1"/>
                </a:solidFill>
                <a:latin typeface="Century"/>
                <a:ea typeface="ＭＳ ゴシック"/>
                <a:cs typeface="Times New Roman"/>
              </a:rPr>
              <a:t> </a:t>
            </a:r>
            <a:r>
              <a:rPr lang="en-US" altLang="ja-JP" sz="1200" kern="100" dirty="0" smtClean="0">
                <a:solidFill>
                  <a:schemeClr val="tx1"/>
                </a:solidFill>
                <a:latin typeface="Century"/>
                <a:ea typeface="ＭＳ ゴシック"/>
                <a:cs typeface="Times New Roman"/>
              </a:rPr>
              <a:t>   </a:t>
            </a:r>
            <a:r>
              <a:rPr lang="ja-JP" altLang="en-US" sz="1200" kern="100" dirty="0" smtClean="0">
                <a:solidFill>
                  <a:schemeClr val="tx1"/>
                </a:solidFill>
                <a:latin typeface="Century"/>
                <a:ea typeface="ＭＳ ゴシック"/>
                <a:cs typeface="Times New Roman"/>
              </a:rPr>
              <a:t>上で、「統計」は身の回りにある</a:t>
            </a:r>
            <a:endParaRPr lang="en-US" altLang="ja-JP" sz="1200" kern="100" dirty="0" smtClean="0">
              <a:solidFill>
                <a:schemeClr val="tx1"/>
              </a:solidFill>
              <a:latin typeface="Century"/>
              <a:ea typeface="ＭＳ ゴシック"/>
              <a:cs typeface="Times New Roman"/>
            </a:endParaRPr>
          </a:p>
          <a:p>
            <a:pPr algn="just">
              <a:spcAft>
                <a:spcPts val="0"/>
              </a:spcAft>
            </a:pPr>
            <a:r>
              <a:rPr lang="ja-JP" altLang="en-US" sz="1200" kern="100" dirty="0" smtClean="0">
                <a:solidFill>
                  <a:schemeClr val="tx1"/>
                </a:solidFill>
                <a:latin typeface="Century"/>
                <a:ea typeface="ＭＳ ゴシック"/>
                <a:cs typeface="Times New Roman"/>
              </a:rPr>
              <a:t>　ものだということを知らせ、安心</a:t>
            </a:r>
            <a:endParaRPr lang="en-US" altLang="ja-JP" sz="1200" kern="100" dirty="0" smtClean="0">
              <a:solidFill>
                <a:schemeClr val="tx1"/>
              </a:solidFill>
              <a:latin typeface="Century"/>
              <a:ea typeface="ＭＳ ゴシック"/>
              <a:cs typeface="Times New Roman"/>
            </a:endParaRPr>
          </a:p>
          <a:p>
            <a:pPr algn="just">
              <a:spcAft>
                <a:spcPts val="0"/>
              </a:spcAft>
            </a:pPr>
            <a:r>
              <a:rPr lang="ja-JP" altLang="en-US" sz="1200" kern="100" dirty="0">
                <a:solidFill>
                  <a:schemeClr val="tx1"/>
                </a:solidFill>
                <a:latin typeface="Century"/>
                <a:ea typeface="ＭＳ ゴシック"/>
                <a:cs typeface="Times New Roman"/>
              </a:rPr>
              <a:t>　</a:t>
            </a:r>
            <a:r>
              <a:rPr lang="ja-JP" altLang="en-US" sz="1200" kern="100" dirty="0" smtClean="0">
                <a:solidFill>
                  <a:schemeClr val="tx1"/>
                </a:solidFill>
                <a:latin typeface="Century"/>
                <a:ea typeface="ＭＳ ゴシック"/>
                <a:cs typeface="Times New Roman"/>
              </a:rPr>
              <a:t>して取り組めるようにする。</a:t>
            </a:r>
            <a:endParaRPr lang="en-US" altLang="ja-JP" sz="1200" dirty="0" smtClean="0">
              <a:solidFill>
                <a:prstClr val="black"/>
              </a:solidFill>
            </a:endParaRPr>
          </a:p>
        </p:txBody>
      </p:sp>
    </p:spTree>
    <p:extLst>
      <p:ext uri="{BB962C8B-B14F-4D97-AF65-F5344CB8AC3E}">
        <p14:creationId xmlns:p14="http://schemas.microsoft.com/office/powerpoint/2010/main" val="337446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3763" y="144463"/>
            <a:ext cx="4800600" cy="3600450"/>
          </a:xfrm>
        </p:spPr>
      </p:sp>
      <p:sp>
        <p:nvSpPr>
          <p:cNvPr id="3" name="ノート プレースホルダー 2"/>
          <p:cNvSpPr>
            <a:spLocks noGrp="1"/>
          </p:cNvSpPr>
          <p:nvPr>
            <p:ph type="body" idx="1"/>
          </p:nvPr>
        </p:nvSpPr>
        <p:spPr>
          <a:xfrm>
            <a:off x="681039" y="3817542"/>
            <a:ext cx="5445125" cy="5688631"/>
          </a:xfrm>
        </p:spPr>
        <p:txBody>
          <a:bodyPr/>
          <a:lstStyle/>
          <a:p>
            <a:pPr lvl="0"/>
            <a:endParaRPr lang="en-US" altLang="ja-JP" dirty="0" smtClean="0">
              <a:solidFill>
                <a:prstClr val="black"/>
              </a:solidFill>
            </a:endParaRPr>
          </a:p>
          <a:p>
            <a:pPr lvl="0"/>
            <a:endParaRPr lang="en-US" altLang="ja-JP" dirty="0">
              <a:solidFill>
                <a:prstClr val="black"/>
              </a:solidFill>
            </a:endParaRPr>
          </a:p>
          <a:p>
            <a:pPr lvl="0"/>
            <a:endParaRPr lang="en-US" altLang="ja-JP" dirty="0" smtClean="0">
              <a:solidFill>
                <a:prstClr val="black"/>
              </a:solidFill>
            </a:endParaRPr>
          </a:p>
          <a:p>
            <a:pPr lvl="0"/>
            <a:endParaRPr lang="en-US" altLang="ja-JP" dirty="0">
              <a:solidFill>
                <a:prstClr val="black"/>
              </a:solidFill>
            </a:endParaRPr>
          </a:p>
          <a:p>
            <a:pPr lvl="0"/>
            <a:endParaRPr lang="en-US" altLang="ja-JP" dirty="0" smtClean="0">
              <a:solidFill>
                <a:prstClr val="black"/>
              </a:solidFill>
            </a:endParaRPr>
          </a:p>
          <a:p>
            <a:pPr lvl="0"/>
            <a:endParaRPr lang="en-US" altLang="ja-JP" dirty="0">
              <a:solidFill>
                <a:prstClr val="black"/>
              </a:solidFill>
            </a:endParaRPr>
          </a:p>
          <a:p>
            <a:pPr lvl="0"/>
            <a:endParaRPr lang="en-US" altLang="ja-JP" sz="900" dirty="0" smtClean="0"/>
          </a:p>
          <a:p>
            <a:pPr lvl="0"/>
            <a:r>
              <a:rPr lang="ja-JP" altLang="en-US" sz="900" dirty="0" smtClean="0"/>
              <a:t>    Ｔ：「</a:t>
            </a:r>
            <a:r>
              <a:rPr kumimoji="1" lang="ja-JP" altLang="en-US" sz="900" dirty="0" smtClean="0"/>
              <a:t>早速ですが、このグラフを見てみましょう。</a:t>
            </a:r>
            <a:endParaRPr kumimoji="1" lang="en-US" altLang="ja-JP" sz="900" dirty="0" smtClean="0"/>
          </a:p>
          <a:p>
            <a:r>
              <a:rPr lang="ja-JP" altLang="en-US" sz="900" dirty="0"/>
              <a:t>　</a:t>
            </a:r>
            <a:r>
              <a:rPr lang="ja-JP" altLang="en-US" sz="900" dirty="0" smtClean="0"/>
              <a:t>　      </a:t>
            </a:r>
            <a:r>
              <a:rPr kumimoji="1" lang="ja-JP" altLang="en-US" sz="900" dirty="0" smtClean="0"/>
              <a:t>このグラフは、</a:t>
            </a:r>
            <a:r>
              <a:rPr kumimoji="1" lang="en-US" altLang="ja-JP" sz="900" dirty="0" smtClean="0"/>
              <a:t>2005</a:t>
            </a:r>
            <a:r>
              <a:rPr kumimoji="1" lang="ja-JP" altLang="en-US" sz="900" dirty="0" smtClean="0"/>
              <a:t>年（平成</a:t>
            </a:r>
            <a:r>
              <a:rPr kumimoji="1" lang="en-US" altLang="ja-JP" sz="900" dirty="0" smtClean="0"/>
              <a:t>17</a:t>
            </a:r>
            <a:r>
              <a:rPr kumimoji="1" lang="ja-JP" altLang="en-US" sz="900" dirty="0" smtClean="0"/>
              <a:t>年）の９月２９日の大阪市の上水道使用量を表しています。</a:t>
            </a:r>
            <a:endParaRPr kumimoji="1" lang="en-US" altLang="ja-JP" sz="900" dirty="0" smtClean="0"/>
          </a:p>
          <a:p>
            <a:r>
              <a:rPr lang="ja-JP" altLang="en-US" sz="900" dirty="0"/>
              <a:t>　</a:t>
            </a:r>
            <a:r>
              <a:rPr lang="ja-JP" altLang="en-US" sz="900" dirty="0" smtClean="0"/>
              <a:t>　      </a:t>
            </a:r>
            <a:r>
              <a:rPr kumimoji="1" lang="ja-JP" altLang="en-US" sz="900" dirty="0" smtClean="0"/>
              <a:t>細い折れ線は、</a:t>
            </a:r>
            <a:r>
              <a:rPr lang="ja-JP" altLang="en-US" sz="900" dirty="0" smtClean="0"/>
              <a:t>２６日～２８日の平均の使用量を表しています</a:t>
            </a:r>
            <a:r>
              <a:rPr lang="ja-JP" altLang="en-US" sz="900" dirty="0"/>
              <a:t>。</a:t>
            </a:r>
            <a:r>
              <a:rPr lang="ja-JP" altLang="en-US" sz="900" dirty="0" smtClean="0"/>
              <a:t>つまり、普段の</a:t>
            </a:r>
            <a:r>
              <a:rPr kumimoji="1" lang="ja-JP" altLang="en-US" sz="900" dirty="0" smtClean="0"/>
              <a:t>大阪市民の上水道使用</a:t>
            </a:r>
            <a:endParaRPr kumimoji="1" lang="en-US" altLang="ja-JP" sz="900" dirty="0" smtClean="0"/>
          </a:p>
          <a:p>
            <a:r>
              <a:rPr kumimoji="1" lang="ja-JP" altLang="en-US" sz="900" dirty="0" smtClean="0"/>
              <a:t>　　　　量を表していると考えてください。太い折れ線は、９月２９日の上水道使用量を表しています。</a:t>
            </a:r>
            <a:r>
              <a:rPr lang="ja-JP" altLang="en-US" sz="900" dirty="0" smtClean="0"/>
              <a:t>普段の使</a:t>
            </a:r>
            <a:endParaRPr lang="en-US" altLang="ja-JP" sz="900" dirty="0" smtClean="0"/>
          </a:p>
          <a:p>
            <a:r>
              <a:rPr lang="ja-JP" altLang="en-US" sz="900" dirty="0" smtClean="0"/>
              <a:t>　　　　用量の変化と</a:t>
            </a:r>
            <a:r>
              <a:rPr lang="en-US" altLang="ja-JP" sz="900" dirty="0" smtClean="0"/>
              <a:t> </a:t>
            </a:r>
            <a:r>
              <a:rPr lang="ja-JP" altLang="en-US" sz="900" dirty="0" smtClean="0"/>
              <a:t>比べると、どんなことに気付き</a:t>
            </a:r>
            <a:r>
              <a:rPr lang="ja-JP" altLang="en-US" sz="900" dirty="0"/>
              <a:t>ます</a:t>
            </a:r>
            <a:r>
              <a:rPr lang="ja-JP" altLang="en-US" sz="900" dirty="0" smtClean="0"/>
              <a:t>か？</a:t>
            </a:r>
            <a:r>
              <a:rPr lang="ja-JP" altLang="en-US" sz="900" dirty="0"/>
              <a:t>」</a:t>
            </a:r>
            <a:endParaRPr lang="en-US" altLang="ja-JP" sz="900" dirty="0" smtClean="0"/>
          </a:p>
          <a:p>
            <a:endParaRPr lang="en-US" altLang="ja-JP" sz="900" dirty="0"/>
          </a:p>
          <a:p>
            <a:r>
              <a:rPr lang="en-US" altLang="ja-JP" sz="900" dirty="0">
                <a:solidFill>
                  <a:prstClr val="black"/>
                </a:solidFill>
              </a:rPr>
              <a:t> </a:t>
            </a:r>
            <a:r>
              <a:rPr lang="en-US" altLang="ja-JP" sz="900" dirty="0" smtClean="0">
                <a:solidFill>
                  <a:prstClr val="black"/>
                </a:solidFill>
              </a:rPr>
              <a:t>   ※</a:t>
            </a:r>
            <a:r>
              <a:rPr lang="ja-JP" altLang="en-US" sz="900" dirty="0" smtClean="0"/>
              <a:t>生徒の発言例</a:t>
            </a:r>
            <a:endParaRPr lang="en-US" altLang="ja-JP" sz="900" dirty="0" smtClean="0"/>
          </a:p>
          <a:p>
            <a:r>
              <a:rPr kumimoji="1" lang="ja-JP" altLang="en-US" sz="900" dirty="0" smtClean="0"/>
              <a:t>           「２１：００の使用量が減っている」</a:t>
            </a:r>
            <a:r>
              <a:rPr lang="ja-JP" altLang="en-US" sz="900" dirty="0" smtClean="0"/>
              <a:t>「２１：００の前後の使用量が増えている」</a:t>
            </a:r>
            <a:endParaRPr lang="en-US" altLang="ja-JP" sz="900" dirty="0" smtClean="0"/>
          </a:p>
          <a:p>
            <a:endParaRPr lang="en-US" altLang="ja-JP" sz="900" dirty="0"/>
          </a:p>
          <a:p>
            <a:r>
              <a:rPr lang="ja-JP" altLang="en-US" sz="900" dirty="0" smtClean="0">
                <a:solidFill>
                  <a:prstClr val="black"/>
                </a:solidFill>
              </a:rPr>
              <a:t>    Ｔ：「</a:t>
            </a:r>
            <a:r>
              <a:rPr lang="ja-JP" altLang="en-US" sz="900" dirty="0" smtClean="0"/>
              <a:t> では、この２１：００（午後９：００）頃に何が起きたのでしょう？」</a:t>
            </a:r>
            <a:endParaRPr lang="en-US" altLang="ja-JP" sz="900" dirty="0" smtClean="0"/>
          </a:p>
          <a:p>
            <a:endParaRPr lang="en-US" altLang="ja-JP" sz="900" dirty="0" smtClean="0"/>
          </a:p>
          <a:p>
            <a:r>
              <a:rPr lang="ja-JP" altLang="en-US" sz="900" dirty="0" smtClean="0"/>
              <a:t>　　（２･３分間、生徒に考えさせる。隣の人と意見交換させる。）</a:t>
            </a:r>
            <a:endParaRPr lang="en-US" altLang="ja-JP" sz="900" dirty="0" smtClean="0"/>
          </a:p>
          <a:p>
            <a:endParaRPr lang="en-US" altLang="ja-JP" sz="900" dirty="0"/>
          </a:p>
          <a:p>
            <a:r>
              <a:rPr lang="en-US" altLang="ja-JP" sz="900" dirty="0">
                <a:solidFill>
                  <a:prstClr val="black"/>
                </a:solidFill>
              </a:rPr>
              <a:t>※</a:t>
            </a:r>
            <a:r>
              <a:rPr lang="ja-JP" altLang="en-US" sz="900" dirty="0"/>
              <a:t>生徒の発言例</a:t>
            </a:r>
            <a:endParaRPr lang="en-US" altLang="ja-JP" sz="900" dirty="0"/>
          </a:p>
          <a:p>
            <a:r>
              <a:rPr lang="ja-JP" altLang="en-US" sz="900" dirty="0"/>
              <a:t>           </a:t>
            </a:r>
            <a:r>
              <a:rPr lang="ja-JP" altLang="en-US" sz="900" dirty="0" smtClean="0"/>
              <a:t>「地震が起こった。」「水道管が壊れて、復旧した。」「ワールドカップのようなイベントがあった。」</a:t>
            </a:r>
            <a:endParaRPr lang="en-US" altLang="ja-JP" sz="900" dirty="0"/>
          </a:p>
          <a:p>
            <a:endParaRPr lang="en-US" altLang="ja-JP" sz="900" dirty="0" smtClean="0"/>
          </a:p>
          <a:p>
            <a:r>
              <a:rPr lang="ja-JP" altLang="en-US" sz="900" dirty="0" smtClean="0"/>
              <a:t>（生徒に対して、肯定的な反応を行う。</a:t>
            </a:r>
            <a:r>
              <a:rPr lang="ja-JP" altLang="en-US" sz="900" dirty="0"/>
              <a:t>）</a:t>
            </a:r>
            <a:endParaRPr lang="en-US" altLang="ja-JP" sz="900" dirty="0"/>
          </a:p>
          <a:p>
            <a:endParaRPr lang="en-US" altLang="ja-JP" sz="900" dirty="0" smtClean="0"/>
          </a:p>
          <a:p>
            <a:r>
              <a:rPr lang="ja-JP" altLang="en-US" sz="900" dirty="0" smtClean="0"/>
              <a:t>　　Ｔ</a:t>
            </a:r>
            <a:r>
              <a:rPr lang="ja-JP" altLang="en-US" sz="900" dirty="0"/>
              <a:t>：</a:t>
            </a:r>
            <a:r>
              <a:rPr lang="ja-JP" altLang="en-US" sz="900" dirty="0" smtClean="0"/>
              <a:t>「</a:t>
            </a:r>
            <a:r>
              <a:rPr lang="en-US" altLang="ja-JP" sz="900" dirty="0" smtClean="0"/>
              <a:t> </a:t>
            </a:r>
            <a:r>
              <a:rPr lang="ja-JP" altLang="en-US" sz="900" dirty="0"/>
              <a:t>２９日の夜９：００頃に上水道の使用量が激減しているのは、・・・</a:t>
            </a:r>
            <a:endParaRPr lang="en-US" altLang="ja-JP" sz="900" dirty="0"/>
          </a:p>
          <a:p>
            <a:r>
              <a:rPr lang="en-US" altLang="ja-JP" sz="900" dirty="0"/>
              <a:t>       </a:t>
            </a:r>
            <a:r>
              <a:rPr lang="ja-JP" altLang="en-US" sz="900" dirty="0" smtClean="0"/>
              <a:t>　　２００５年</a:t>
            </a:r>
            <a:r>
              <a:rPr lang="ja-JP" altLang="en-US" sz="900" dirty="0"/>
              <a:t>（</a:t>
            </a:r>
            <a:r>
              <a:rPr lang="ja-JP" altLang="en-US" sz="900" dirty="0" smtClean="0"/>
              <a:t>平成１７年）に阪神タイガースが対巨人戦で優勝</a:t>
            </a:r>
            <a:r>
              <a:rPr lang="ja-JP" altLang="en-US" sz="900" dirty="0"/>
              <a:t>したからでした</a:t>
            </a:r>
            <a:r>
              <a:rPr lang="ja-JP" altLang="en-US" sz="900" dirty="0" smtClean="0"/>
              <a:t>。</a:t>
            </a:r>
            <a:endParaRPr lang="en-US" altLang="ja-JP" sz="900" dirty="0"/>
          </a:p>
          <a:p>
            <a:r>
              <a:rPr lang="ja-JP" altLang="en-US" sz="900" dirty="0" smtClean="0"/>
              <a:t>　　　　夜</a:t>
            </a:r>
            <a:r>
              <a:rPr lang="ja-JP" altLang="en-US" sz="900" dirty="0"/>
              <a:t>９：００頃に優勝が決まったので、たくさんの大阪市民がお風呂もトイレ</a:t>
            </a:r>
            <a:r>
              <a:rPr lang="ja-JP" altLang="en-US" sz="900" dirty="0" smtClean="0"/>
              <a:t>も水仕事</a:t>
            </a:r>
            <a:r>
              <a:rPr lang="ja-JP" altLang="en-US" sz="900" dirty="0"/>
              <a:t>もそっちのけにして</a:t>
            </a:r>
            <a:r>
              <a:rPr lang="ja-JP" altLang="en-US" sz="900" dirty="0" smtClean="0"/>
              <a:t>、</a:t>
            </a:r>
            <a:endParaRPr lang="en-US" altLang="ja-JP" sz="900" dirty="0" smtClean="0"/>
          </a:p>
          <a:p>
            <a:r>
              <a:rPr lang="ja-JP" altLang="en-US" sz="900" dirty="0" smtClean="0"/>
              <a:t>　　　　当時の</a:t>
            </a:r>
            <a:r>
              <a:rPr lang="ja-JP" altLang="en-US" sz="900" dirty="0"/>
              <a:t>岡田監督の胴上げを見るため、テレビ</a:t>
            </a:r>
            <a:r>
              <a:rPr lang="ja-JP" altLang="en-US" sz="900" dirty="0" smtClean="0"/>
              <a:t>にかじりついて</a:t>
            </a:r>
            <a:r>
              <a:rPr lang="ja-JP" altLang="en-US" sz="900" dirty="0"/>
              <a:t>いた様子が伺われます</a:t>
            </a:r>
            <a:r>
              <a:rPr lang="ja-JP" altLang="en-US" sz="900" dirty="0" smtClean="0"/>
              <a:t>。</a:t>
            </a:r>
            <a:r>
              <a:rPr lang="en-US" altLang="ja-JP" sz="900" dirty="0" smtClean="0"/>
              <a:t>       </a:t>
            </a:r>
            <a:endParaRPr lang="en-US" altLang="ja-JP" sz="900" dirty="0"/>
          </a:p>
          <a:p>
            <a:r>
              <a:rPr lang="ja-JP" altLang="en-US" sz="900" dirty="0" smtClean="0">
                <a:solidFill>
                  <a:prstClr val="black"/>
                </a:solidFill>
              </a:rPr>
              <a:t>　　　　</a:t>
            </a:r>
            <a:r>
              <a:rPr lang="ja-JP" altLang="en-US" sz="900" dirty="0" smtClean="0"/>
              <a:t>夜</a:t>
            </a:r>
            <a:r>
              <a:rPr lang="ja-JP" altLang="en-US" sz="900" dirty="0"/>
              <a:t>９：００を過ぎると、水道使用量は急激に増え、普段の使用量を</a:t>
            </a:r>
            <a:r>
              <a:rPr lang="ja-JP" altLang="en-US" sz="900" dirty="0" smtClean="0"/>
              <a:t>ずっと上回って</a:t>
            </a:r>
            <a:r>
              <a:rPr lang="ja-JP" altLang="en-US" sz="900" dirty="0"/>
              <a:t>いることから、優勝</a:t>
            </a:r>
            <a:r>
              <a:rPr lang="ja-JP" altLang="en-US" sz="900" dirty="0" smtClean="0"/>
              <a:t>を見</a:t>
            </a:r>
            <a:endParaRPr lang="en-US" altLang="ja-JP" sz="900" dirty="0" smtClean="0"/>
          </a:p>
          <a:p>
            <a:r>
              <a:rPr lang="ja-JP" altLang="en-US" sz="900" dirty="0"/>
              <a:t>　</a:t>
            </a:r>
            <a:r>
              <a:rPr lang="ja-JP" altLang="en-US" sz="900" dirty="0" smtClean="0"/>
              <a:t>　　　届けて</a:t>
            </a:r>
            <a:r>
              <a:rPr lang="ja-JP" altLang="en-US" sz="900" dirty="0"/>
              <a:t>安心した大阪市民が、後回し</a:t>
            </a:r>
            <a:r>
              <a:rPr lang="ja-JP" altLang="en-US" sz="900" dirty="0" smtClean="0"/>
              <a:t>にして</a:t>
            </a:r>
            <a:r>
              <a:rPr lang="ja-JP" altLang="en-US" sz="900" dirty="0"/>
              <a:t>いたお風呂やトイレに行った様子が伺われます</a:t>
            </a:r>
            <a:r>
              <a:rPr lang="ja-JP" altLang="en-US" sz="900" dirty="0" smtClean="0"/>
              <a:t>。</a:t>
            </a:r>
            <a:endParaRPr lang="en-US" altLang="ja-JP" sz="900" dirty="0"/>
          </a:p>
          <a:p>
            <a:r>
              <a:rPr lang="ja-JP" altLang="en-US" sz="900" dirty="0">
                <a:solidFill>
                  <a:prstClr val="black"/>
                </a:solidFill>
              </a:rPr>
              <a:t> 　</a:t>
            </a:r>
            <a:r>
              <a:rPr lang="ja-JP" altLang="en-US" sz="900" dirty="0" smtClean="0">
                <a:solidFill>
                  <a:prstClr val="black"/>
                </a:solidFill>
              </a:rPr>
              <a:t>　　　</a:t>
            </a:r>
            <a:r>
              <a:rPr lang="ja-JP" altLang="en-US" sz="900" dirty="0" smtClean="0"/>
              <a:t>さらに</a:t>
            </a:r>
            <a:r>
              <a:rPr lang="ja-JP" altLang="en-US" sz="900" dirty="0"/>
              <a:t>詳しく見ると、夜７：００～８：００頃にも、使用量が普段を上回って</a:t>
            </a:r>
            <a:r>
              <a:rPr lang="ja-JP" altLang="en-US" sz="900" dirty="0" smtClean="0"/>
              <a:t>いること</a:t>
            </a:r>
            <a:r>
              <a:rPr lang="ja-JP" altLang="en-US" sz="900" dirty="0"/>
              <a:t>がわかります。この</a:t>
            </a:r>
            <a:r>
              <a:rPr lang="ja-JP" altLang="en-US" sz="900" dirty="0" smtClean="0"/>
              <a:t>こと</a:t>
            </a:r>
            <a:endParaRPr lang="en-US" altLang="ja-JP" sz="900" dirty="0" smtClean="0"/>
          </a:p>
          <a:p>
            <a:r>
              <a:rPr lang="en-US" altLang="ja-JP" sz="900" dirty="0"/>
              <a:t> </a:t>
            </a:r>
            <a:r>
              <a:rPr lang="en-US" altLang="ja-JP" sz="900" dirty="0" smtClean="0"/>
              <a:t>           </a:t>
            </a:r>
            <a:r>
              <a:rPr lang="ja-JP" altLang="en-US" sz="900" dirty="0" smtClean="0"/>
              <a:t>から、テレビ</a:t>
            </a:r>
            <a:r>
              <a:rPr lang="ja-JP" altLang="en-US" sz="900" dirty="0"/>
              <a:t>中継の予定があって、優勝を</a:t>
            </a:r>
            <a:r>
              <a:rPr lang="ja-JP" altLang="en-US" sz="900" dirty="0" smtClean="0"/>
              <a:t>見られそうだ</a:t>
            </a:r>
            <a:r>
              <a:rPr lang="ja-JP" altLang="en-US" sz="900" dirty="0"/>
              <a:t>ということで、先に入浴やトイレを済ませて</a:t>
            </a:r>
            <a:r>
              <a:rPr lang="ja-JP" altLang="en-US" sz="900" dirty="0" smtClean="0"/>
              <a:t>おこう</a:t>
            </a:r>
            <a:endParaRPr lang="en-US" altLang="ja-JP" sz="900" dirty="0" smtClean="0"/>
          </a:p>
          <a:p>
            <a:r>
              <a:rPr lang="ja-JP" altLang="en-US" sz="900" dirty="0"/>
              <a:t>　</a:t>
            </a:r>
            <a:r>
              <a:rPr lang="ja-JP" altLang="en-US" sz="900" dirty="0" smtClean="0"/>
              <a:t>　　　と</a:t>
            </a:r>
            <a:r>
              <a:rPr lang="ja-JP" altLang="en-US" sz="900" dirty="0"/>
              <a:t>した人</a:t>
            </a:r>
            <a:r>
              <a:rPr lang="ja-JP" altLang="en-US" sz="900" dirty="0" smtClean="0"/>
              <a:t>が多かったこと</a:t>
            </a:r>
            <a:r>
              <a:rPr lang="ja-JP" altLang="en-US" sz="900" dirty="0"/>
              <a:t>も伺えます</a:t>
            </a:r>
            <a:r>
              <a:rPr lang="ja-JP" altLang="en-US" sz="900" dirty="0" smtClean="0"/>
              <a:t>。」</a:t>
            </a:r>
            <a:endParaRPr lang="en-US" altLang="ja-JP" sz="900" dirty="0"/>
          </a:p>
          <a:p>
            <a:endParaRPr lang="en-US" altLang="ja-JP" sz="900" dirty="0"/>
          </a:p>
          <a:p>
            <a:r>
              <a:rPr lang="ja-JP" altLang="en-US" sz="900" dirty="0" smtClean="0">
                <a:solidFill>
                  <a:prstClr val="black"/>
                </a:solidFill>
              </a:rPr>
              <a:t>　 </a:t>
            </a:r>
            <a:r>
              <a:rPr lang="ja-JP" altLang="en-US" sz="900" dirty="0">
                <a:solidFill>
                  <a:prstClr val="black"/>
                </a:solidFill>
              </a:rPr>
              <a:t>Ｔ： </a:t>
            </a:r>
            <a:r>
              <a:rPr lang="ja-JP" altLang="en-US" sz="900" dirty="0"/>
              <a:t>「このグラフの例から</a:t>
            </a:r>
            <a:r>
              <a:rPr lang="ja-JP" altLang="en-US" sz="900" dirty="0" smtClean="0"/>
              <a:t>、グラフの持っている数値や統計</a:t>
            </a:r>
            <a:r>
              <a:rPr lang="ja-JP" altLang="en-US" sz="900" dirty="0"/>
              <a:t>グラフが、私たちの生活と深く関わっていること</a:t>
            </a:r>
            <a:r>
              <a:rPr lang="ja-JP" altLang="en-US" sz="900" dirty="0" smtClean="0"/>
              <a:t>が</a:t>
            </a:r>
            <a:endParaRPr lang="en-US" altLang="ja-JP" sz="900" dirty="0" smtClean="0"/>
          </a:p>
          <a:p>
            <a:r>
              <a:rPr lang="ja-JP" altLang="en-US" sz="900" dirty="0"/>
              <a:t>　</a:t>
            </a:r>
            <a:r>
              <a:rPr lang="ja-JP" altLang="en-US" sz="900" dirty="0" smtClean="0"/>
              <a:t>　　わかります</a:t>
            </a:r>
            <a:r>
              <a:rPr lang="ja-JP" altLang="en-US" sz="900" dirty="0"/>
              <a:t>ね。」</a:t>
            </a:r>
            <a:endParaRPr lang="en-US" altLang="ja-JP" sz="900" dirty="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3</a:t>
            </a:fld>
            <a:endParaRPr kumimoji="1" lang="ja-JP" altLang="en-US"/>
          </a:p>
        </p:txBody>
      </p:sp>
      <p:sp>
        <p:nvSpPr>
          <p:cNvPr id="5" name="正方形/長方形 4"/>
          <p:cNvSpPr/>
          <p:nvPr/>
        </p:nvSpPr>
        <p:spPr>
          <a:xfrm>
            <a:off x="688438" y="3817541"/>
            <a:ext cx="5523474"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smtClean="0">
                <a:solidFill>
                  <a:prstClr val="black"/>
                </a:solidFill>
              </a:rPr>
              <a:t>・　</a:t>
            </a:r>
            <a:r>
              <a:rPr lang="en-US" altLang="ja-JP" sz="900" dirty="0" smtClean="0">
                <a:solidFill>
                  <a:prstClr val="black"/>
                </a:solidFill>
              </a:rPr>
              <a:t>2005</a:t>
            </a:r>
            <a:r>
              <a:rPr lang="ja-JP" altLang="en-US" sz="900" dirty="0" smtClean="0">
                <a:solidFill>
                  <a:prstClr val="black"/>
                </a:solidFill>
              </a:rPr>
              <a:t>年の「９月２９日の大阪市の上水道使用量」の変化を表した折れ線グラフを見て、特徴を考える。</a:t>
            </a:r>
            <a:r>
              <a:rPr lang="en-US" altLang="ja-JP" sz="900" dirty="0">
                <a:solidFill>
                  <a:prstClr val="black"/>
                </a:solidFill>
              </a:rPr>
              <a:t> </a:t>
            </a:r>
            <a:r>
              <a:rPr lang="ja-JP" altLang="en-US" sz="900" dirty="0" smtClean="0">
                <a:solidFill>
                  <a:prstClr val="black"/>
                </a:solidFill>
              </a:rPr>
              <a:t>（</a:t>
            </a:r>
            <a:r>
              <a:rPr lang="en-US" altLang="ja-JP" sz="900" dirty="0" smtClean="0">
                <a:solidFill>
                  <a:prstClr val="black"/>
                </a:solidFill>
              </a:rPr>
              <a:t>5</a:t>
            </a:r>
            <a:r>
              <a:rPr lang="ja-JP" altLang="en-US" sz="900" dirty="0" smtClean="0">
                <a:solidFill>
                  <a:prstClr val="black"/>
                </a:solidFill>
              </a:rPr>
              <a:t>分</a:t>
            </a:r>
            <a:r>
              <a:rPr lang="ja-JP" altLang="en-US" sz="900" dirty="0">
                <a:solidFill>
                  <a:prstClr val="black"/>
                </a:solidFill>
              </a:rPr>
              <a:t>）</a:t>
            </a:r>
            <a:endParaRPr lang="en-US" altLang="ja-JP" sz="900" dirty="0">
              <a:solidFill>
                <a:prstClr val="black"/>
              </a:solidFill>
            </a:endParaRPr>
          </a:p>
          <a:p>
            <a:pPr lvl="0"/>
            <a:endParaRPr lang="en-US" altLang="ja-JP" sz="900" dirty="0">
              <a:solidFill>
                <a:prstClr val="black"/>
              </a:solidFill>
            </a:endParaRPr>
          </a:p>
        </p:txBody>
      </p:sp>
      <p:sp>
        <p:nvSpPr>
          <p:cNvPr id="6" name="正方形/長方形 5"/>
          <p:cNvSpPr/>
          <p:nvPr/>
        </p:nvSpPr>
        <p:spPr>
          <a:xfrm>
            <a:off x="687378" y="4321597"/>
            <a:ext cx="2700300" cy="646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rPr>
              <a:t>【</a:t>
            </a:r>
            <a:r>
              <a:rPr lang="ja-JP" altLang="en-US" sz="900" dirty="0" smtClean="0">
                <a:solidFill>
                  <a:schemeClr val="tx1"/>
                </a:solidFill>
              </a:rPr>
              <a:t>生徒 の学習活動</a:t>
            </a:r>
            <a:r>
              <a:rPr lang="en-US" altLang="ja-JP" sz="900" dirty="0" smtClean="0">
                <a:solidFill>
                  <a:schemeClr val="tx1"/>
                </a:solidFill>
              </a:rPr>
              <a:t>】</a:t>
            </a:r>
          </a:p>
          <a:p>
            <a:pPr lvl="0"/>
            <a:r>
              <a:rPr lang="ja-JP" altLang="en-US" sz="900" kern="100" dirty="0" smtClean="0">
                <a:solidFill>
                  <a:schemeClr val="tx1"/>
                </a:solidFill>
                <a:latin typeface="Century"/>
                <a:ea typeface="ＭＳ ゴシック"/>
                <a:cs typeface="Times New Roman"/>
              </a:rPr>
              <a:t>・</a:t>
            </a:r>
            <a:r>
              <a:rPr lang="ja-JP" altLang="ja-JP" sz="900" kern="100" dirty="0" smtClean="0">
                <a:solidFill>
                  <a:schemeClr val="tx1"/>
                </a:solidFill>
                <a:latin typeface="Century"/>
                <a:ea typeface="ＭＳ ゴシック"/>
                <a:cs typeface="Times New Roman"/>
              </a:rPr>
              <a:t>提示</a:t>
            </a:r>
            <a:r>
              <a:rPr lang="ja-JP" altLang="ja-JP" sz="900" kern="100" dirty="0">
                <a:solidFill>
                  <a:schemeClr val="tx1"/>
                </a:solidFill>
                <a:latin typeface="Century"/>
                <a:ea typeface="ＭＳ ゴシック"/>
                <a:cs typeface="Times New Roman"/>
              </a:rPr>
              <a:t>されたグラフを見て、</a:t>
            </a:r>
            <a:r>
              <a:rPr lang="ja-JP" altLang="ja-JP" sz="900" kern="100" dirty="0" smtClean="0">
                <a:solidFill>
                  <a:schemeClr val="tx1"/>
                </a:solidFill>
                <a:latin typeface="Century"/>
                <a:ea typeface="ＭＳ ゴシック"/>
                <a:cs typeface="Times New Roman"/>
              </a:rPr>
              <a:t>特徴を考</a:t>
            </a:r>
            <a:r>
              <a:rPr lang="ja-JP" altLang="ja-JP" sz="900" dirty="0" smtClean="0">
                <a:solidFill>
                  <a:schemeClr val="tx1"/>
                </a:solidFill>
                <a:ea typeface="ＭＳ ゴシック"/>
                <a:cs typeface="Times New Roman"/>
              </a:rPr>
              <a:t>える。</a:t>
            </a:r>
            <a:endParaRPr lang="en-US" altLang="ja-JP" sz="900" dirty="0" smtClean="0">
              <a:solidFill>
                <a:schemeClr val="tx1"/>
              </a:solidFill>
              <a:ea typeface="ＭＳ ゴシック"/>
              <a:cs typeface="Times New Roman"/>
            </a:endParaRPr>
          </a:p>
        </p:txBody>
      </p:sp>
      <p:sp>
        <p:nvSpPr>
          <p:cNvPr id="7" name="正方形/長方形 6"/>
          <p:cNvSpPr/>
          <p:nvPr/>
        </p:nvSpPr>
        <p:spPr>
          <a:xfrm>
            <a:off x="3450174" y="4319777"/>
            <a:ext cx="2761737"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ea typeface="ＭＳ ゴシック"/>
                <a:cs typeface="Times New Roman"/>
              </a:rPr>
              <a:t>【</a:t>
            </a:r>
            <a:r>
              <a:rPr lang="ja-JP" altLang="ja-JP" sz="900" dirty="0" smtClean="0">
                <a:solidFill>
                  <a:schemeClr val="tx1"/>
                </a:solidFill>
                <a:ea typeface="ＭＳ ゴシック"/>
                <a:cs typeface="Times New Roman"/>
              </a:rPr>
              <a:t>指 </a:t>
            </a:r>
            <a:r>
              <a:rPr lang="ja-JP" altLang="ja-JP" sz="900" dirty="0">
                <a:solidFill>
                  <a:schemeClr val="tx1"/>
                </a:solidFill>
                <a:ea typeface="ＭＳ ゴシック"/>
                <a:cs typeface="Times New Roman"/>
              </a:rPr>
              <a:t>導 </a:t>
            </a:r>
            <a:r>
              <a:rPr lang="ja-JP" altLang="en-US" sz="900" dirty="0" smtClean="0">
                <a:solidFill>
                  <a:schemeClr val="tx1"/>
                </a:solidFill>
                <a:ea typeface="ＭＳ ゴシック"/>
                <a:cs typeface="Times New Roman"/>
              </a:rPr>
              <a:t>上の</a:t>
            </a:r>
            <a:r>
              <a:rPr lang="ja-JP" altLang="ja-JP" sz="900" dirty="0" smtClean="0">
                <a:solidFill>
                  <a:schemeClr val="tx1"/>
                </a:solidFill>
                <a:ea typeface="ＭＳ ゴシック"/>
                <a:cs typeface="Times New Roman"/>
              </a:rPr>
              <a:t>留 </a:t>
            </a:r>
            <a:r>
              <a:rPr lang="ja-JP" altLang="ja-JP" sz="900" dirty="0">
                <a:solidFill>
                  <a:schemeClr val="tx1"/>
                </a:solidFill>
                <a:ea typeface="ＭＳ ゴシック"/>
                <a:cs typeface="Times New Roman"/>
              </a:rPr>
              <a:t>意 </a:t>
            </a:r>
            <a:r>
              <a:rPr lang="ja-JP" altLang="ja-JP" sz="900" dirty="0" smtClean="0">
                <a:solidFill>
                  <a:schemeClr val="tx1"/>
                </a:solidFill>
                <a:ea typeface="ＭＳ ゴシック"/>
                <a:cs typeface="Times New Roman"/>
              </a:rPr>
              <a:t>点</a:t>
            </a:r>
            <a:r>
              <a:rPr lang="en-US" altLang="ja-JP" sz="900" dirty="0" smtClean="0">
                <a:solidFill>
                  <a:schemeClr val="tx1"/>
                </a:solidFill>
                <a:ea typeface="ＭＳ ゴシック"/>
                <a:cs typeface="Times New Roman"/>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優勝</a:t>
            </a:r>
            <a:r>
              <a:rPr lang="ja-JP" altLang="en-US" sz="900" kern="100" dirty="0">
                <a:solidFill>
                  <a:schemeClr val="tx1"/>
                </a:solidFill>
                <a:latin typeface="Century"/>
                <a:ea typeface="ＭＳ ゴシック"/>
                <a:cs typeface="Times New Roman"/>
              </a:rPr>
              <a:t>が決まった</a:t>
            </a:r>
            <a:r>
              <a:rPr lang="ja-JP" altLang="en-US" sz="900" dirty="0">
                <a:solidFill>
                  <a:prstClr val="black"/>
                </a:solidFill>
              </a:rPr>
              <a:t>夜９：００頃だけ</a:t>
            </a:r>
            <a:r>
              <a:rPr lang="ja-JP" altLang="en-US" sz="900" dirty="0" smtClean="0">
                <a:solidFill>
                  <a:prstClr val="black"/>
                </a:solidFill>
              </a:rPr>
              <a:t>では</a:t>
            </a:r>
            <a:r>
              <a:rPr lang="ja-JP" altLang="en-US" sz="900" dirty="0">
                <a:solidFill>
                  <a:prstClr val="black"/>
                </a:solidFill>
              </a:rPr>
              <a:t>なく、その前後の、使用量</a:t>
            </a:r>
            <a:r>
              <a:rPr lang="ja-JP" altLang="en-US" sz="900" dirty="0" smtClean="0">
                <a:solidFill>
                  <a:prstClr val="black"/>
                </a:solidFill>
              </a:rPr>
              <a:t>がふだん</a:t>
            </a:r>
            <a:r>
              <a:rPr lang="ja-JP" altLang="en-US" sz="900" dirty="0">
                <a:solidFill>
                  <a:prstClr val="black"/>
                </a:solidFill>
              </a:rPr>
              <a:t>より多くなっている時間帯に</a:t>
            </a:r>
            <a:r>
              <a:rPr lang="ja-JP" altLang="en-US" sz="900" dirty="0" smtClean="0">
                <a:solidFill>
                  <a:prstClr val="black"/>
                </a:solidFill>
              </a:rPr>
              <a:t>も</a:t>
            </a:r>
            <a:r>
              <a:rPr lang="en-US" altLang="ja-JP" sz="900" dirty="0" smtClean="0">
                <a:solidFill>
                  <a:prstClr val="black"/>
                </a:solidFill>
              </a:rPr>
              <a:t>     </a:t>
            </a:r>
            <a:r>
              <a:rPr lang="ja-JP" altLang="en-US" sz="900" dirty="0">
                <a:solidFill>
                  <a:prstClr val="black"/>
                </a:solidFill>
              </a:rPr>
              <a:t>注目できるようにする。</a:t>
            </a:r>
            <a:endParaRPr lang="en-US" altLang="ja-JP" sz="900" dirty="0">
              <a:solidFill>
                <a:prstClr val="black"/>
              </a:solidFill>
            </a:endParaRPr>
          </a:p>
        </p:txBody>
      </p:sp>
    </p:spTree>
    <p:extLst>
      <p:ext uri="{BB962C8B-B14F-4D97-AF65-F5344CB8AC3E}">
        <p14:creationId xmlns:p14="http://schemas.microsoft.com/office/powerpoint/2010/main" val="905967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9" y="5692438"/>
            <a:ext cx="5445125" cy="3500776"/>
          </a:xfrm>
        </p:spPr>
        <p:txBody>
          <a:bodyPr/>
          <a:lstStyle/>
          <a:p>
            <a:endParaRPr kumimoji="1" lang="en-US" altLang="ja-JP" dirty="0" smtClean="0"/>
          </a:p>
          <a:p>
            <a:r>
              <a:rPr lang="ja-JP" altLang="en-US" sz="900" dirty="0" smtClean="0"/>
              <a:t>Ｔ</a:t>
            </a:r>
            <a:r>
              <a:rPr lang="ja-JP" altLang="en-US" sz="900" dirty="0"/>
              <a:t>：</a:t>
            </a:r>
            <a:r>
              <a:rPr lang="ja-JP" altLang="en-US" sz="900" dirty="0" smtClean="0"/>
              <a:t>「</a:t>
            </a:r>
            <a:r>
              <a:rPr lang="ja-JP" altLang="en-US" sz="900" dirty="0"/>
              <a:t>水道の使用量の</a:t>
            </a:r>
            <a:r>
              <a:rPr lang="ja-JP" altLang="en-US" sz="900" dirty="0" smtClean="0"/>
              <a:t>グラフから、統計</a:t>
            </a:r>
            <a:r>
              <a:rPr lang="ja-JP" altLang="en-US" sz="900" dirty="0"/>
              <a:t>は、社会や生活に関係していることが実感してもらえたでしょうか</a:t>
            </a:r>
            <a:r>
              <a:rPr lang="ja-JP" altLang="en-US" sz="900" dirty="0" smtClean="0"/>
              <a:t>。</a:t>
            </a:r>
            <a:endParaRPr lang="en-US" altLang="ja-JP" sz="900" dirty="0" smtClean="0"/>
          </a:p>
          <a:p>
            <a:r>
              <a:rPr lang="ja-JP" altLang="en-US" sz="900" dirty="0"/>
              <a:t>　</a:t>
            </a:r>
            <a:r>
              <a:rPr lang="ja-JP" altLang="en-US" sz="900" dirty="0" smtClean="0"/>
              <a:t>　社会や生活で得られる統計結果の数字をグラフ化すると、このように市民生活や社会の現象が目に見えて</a:t>
            </a:r>
            <a:endParaRPr lang="en-US" altLang="ja-JP" sz="900" dirty="0" smtClean="0"/>
          </a:p>
          <a:p>
            <a:r>
              <a:rPr lang="ja-JP" altLang="en-US" sz="900" dirty="0"/>
              <a:t>　</a:t>
            </a:r>
            <a:r>
              <a:rPr lang="ja-JP" altLang="en-US" sz="900" dirty="0" smtClean="0"/>
              <a:t>　きます。</a:t>
            </a:r>
            <a:endParaRPr lang="en-US" altLang="ja-JP" sz="900" dirty="0" smtClean="0"/>
          </a:p>
          <a:p>
            <a:r>
              <a:rPr lang="ja-JP" altLang="en-US" sz="900" dirty="0"/>
              <a:t>　</a:t>
            </a:r>
            <a:r>
              <a:rPr lang="ja-JP" altLang="en-US" sz="900" dirty="0" smtClean="0"/>
              <a:t>　</a:t>
            </a:r>
            <a:r>
              <a:rPr lang="ja-JP" altLang="en-US" sz="900" b="1" dirty="0" smtClean="0"/>
              <a:t>統計は、今まで見えていない世界と会話をする簡単な道具のひとつです。</a:t>
            </a:r>
            <a:r>
              <a:rPr lang="ja-JP" altLang="en-US" sz="900" dirty="0" smtClean="0"/>
              <a:t>」</a:t>
            </a:r>
            <a:endParaRPr lang="en-US" altLang="ja-JP" sz="900" dirty="0"/>
          </a:p>
          <a:p>
            <a:endParaRPr lang="en-US" altLang="ja-JP" dirty="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4</a:t>
            </a:fld>
            <a:endParaRPr kumimoji="1" lang="ja-JP" altLang="en-US"/>
          </a:p>
        </p:txBody>
      </p:sp>
      <p:sp>
        <p:nvSpPr>
          <p:cNvPr id="5" name="正方形/長方形 4"/>
          <p:cNvSpPr/>
          <p:nvPr/>
        </p:nvSpPr>
        <p:spPr>
          <a:xfrm>
            <a:off x="693025" y="4753645"/>
            <a:ext cx="5523474"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rPr>
              <a:t>・社会や生活の中で統計がどのように利用されているかを説明する。 </a:t>
            </a:r>
            <a:r>
              <a:rPr lang="ja-JP" altLang="en-US" sz="900" dirty="0">
                <a:solidFill>
                  <a:prstClr val="black"/>
                </a:solidFill>
              </a:rPr>
              <a:t>（１分）</a:t>
            </a:r>
            <a:endParaRPr lang="en-US" altLang="ja-JP" sz="900" dirty="0">
              <a:solidFill>
                <a:prstClr val="black"/>
              </a:solidFill>
            </a:endParaRPr>
          </a:p>
          <a:p>
            <a:pPr lvl="0"/>
            <a:endParaRPr lang="en-US" altLang="ja-JP" sz="900" dirty="0">
              <a:solidFill>
                <a:prstClr val="black"/>
              </a:solidFill>
            </a:endParaRPr>
          </a:p>
        </p:txBody>
      </p:sp>
      <p:sp>
        <p:nvSpPr>
          <p:cNvPr id="6" name="正方形/長方形 5"/>
          <p:cNvSpPr/>
          <p:nvPr/>
        </p:nvSpPr>
        <p:spPr>
          <a:xfrm>
            <a:off x="677684" y="5188382"/>
            <a:ext cx="2700300"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rPr>
              <a:t>【</a:t>
            </a:r>
            <a:r>
              <a:rPr lang="ja-JP" altLang="en-US" sz="900" dirty="0" smtClean="0">
                <a:solidFill>
                  <a:schemeClr val="tx1"/>
                </a:solidFill>
              </a:rPr>
              <a:t>生徒 の学習活動</a:t>
            </a:r>
            <a:r>
              <a:rPr lang="en-US" altLang="ja-JP" sz="900" dirty="0" smtClean="0">
                <a:solidFill>
                  <a:schemeClr val="tx1"/>
                </a:solidFill>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社会や生活の中の統計に関心を持つ。</a:t>
            </a:r>
            <a:endParaRPr lang="en-US" altLang="ja-JP" sz="900" dirty="0" smtClean="0">
              <a:solidFill>
                <a:schemeClr val="tx1"/>
              </a:solidFill>
              <a:ea typeface="ＭＳ ゴシック"/>
              <a:cs typeface="Times New Roman"/>
            </a:endParaRPr>
          </a:p>
        </p:txBody>
      </p:sp>
      <p:sp>
        <p:nvSpPr>
          <p:cNvPr id="7" name="正方形/長方形 6"/>
          <p:cNvSpPr/>
          <p:nvPr/>
        </p:nvSpPr>
        <p:spPr>
          <a:xfrm>
            <a:off x="3426780" y="5188382"/>
            <a:ext cx="2761737"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ea typeface="ＭＳ ゴシック"/>
                <a:cs typeface="Times New Roman"/>
              </a:rPr>
              <a:t>【</a:t>
            </a:r>
            <a:r>
              <a:rPr lang="ja-JP" altLang="ja-JP" sz="900" dirty="0" smtClean="0">
                <a:solidFill>
                  <a:schemeClr val="tx1"/>
                </a:solidFill>
                <a:ea typeface="ＭＳ ゴシック"/>
                <a:cs typeface="Times New Roman"/>
              </a:rPr>
              <a:t>指 </a:t>
            </a:r>
            <a:r>
              <a:rPr lang="ja-JP" altLang="ja-JP" sz="900" dirty="0">
                <a:solidFill>
                  <a:schemeClr val="tx1"/>
                </a:solidFill>
                <a:ea typeface="ＭＳ ゴシック"/>
                <a:cs typeface="Times New Roman"/>
              </a:rPr>
              <a:t>導 </a:t>
            </a:r>
            <a:r>
              <a:rPr lang="ja-JP" altLang="en-US" sz="900" dirty="0" smtClean="0">
                <a:solidFill>
                  <a:schemeClr val="tx1"/>
                </a:solidFill>
                <a:ea typeface="ＭＳ ゴシック"/>
                <a:cs typeface="Times New Roman"/>
              </a:rPr>
              <a:t>上の</a:t>
            </a:r>
            <a:r>
              <a:rPr lang="ja-JP" altLang="ja-JP" sz="900" dirty="0" smtClean="0">
                <a:solidFill>
                  <a:schemeClr val="tx1"/>
                </a:solidFill>
                <a:ea typeface="ＭＳ ゴシック"/>
                <a:cs typeface="Times New Roman"/>
              </a:rPr>
              <a:t>留 </a:t>
            </a:r>
            <a:r>
              <a:rPr lang="ja-JP" altLang="ja-JP" sz="900" dirty="0">
                <a:solidFill>
                  <a:schemeClr val="tx1"/>
                </a:solidFill>
                <a:ea typeface="ＭＳ ゴシック"/>
                <a:cs typeface="Times New Roman"/>
              </a:rPr>
              <a:t>意 </a:t>
            </a:r>
            <a:r>
              <a:rPr lang="ja-JP" altLang="ja-JP" sz="900" dirty="0" smtClean="0">
                <a:solidFill>
                  <a:schemeClr val="tx1"/>
                </a:solidFill>
                <a:ea typeface="ＭＳ ゴシック"/>
                <a:cs typeface="Times New Roman"/>
              </a:rPr>
              <a:t>点</a:t>
            </a:r>
            <a:r>
              <a:rPr lang="en-US" altLang="ja-JP" sz="900" dirty="0" smtClean="0">
                <a:solidFill>
                  <a:schemeClr val="tx1"/>
                </a:solidFill>
                <a:ea typeface="ＭＳ ゴシック"/>
                <a:cs typeface="Times New Roman"/>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社会や生活の中で統計が活用されていることに関心を持たせる。</a:t>
            </a:r>
            <a:endParaRPr lang="en-US" altLang="ja-JP" sz="900" dirty="0">
              <a:solidFill>
                <a:prstClr val="black"/>
              </a:solidFill>
            </a:endParaRPr>
          </a:p>
        </p:txBody>
      </p:sp>
    </p:spTree>
    <p:extLst>
      <p:ext uri="{BB962C8B-B14F-4D97-AF65-F5344CB8AC3E}">
        <p14:creationId xmlns:p14="http://schemas.microsoft.com/office/powerpoint/2010/main" val="268940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9" y="5833765"/>
            <a:ext cx="5535460" cy="3816423"/>
          </a:xfrm>
        </p:spPr>
        <p:txBody>
          <a:bodyPr/>
          <a:lstStyle/>
          <a:p>
            <a:r>
              <a:rPr lang="ja-JP" altLang="en-US" sz="900" dirty="0" smtClean="0"/>
              <a:t>・すべてＴからの説明</a:t>
            </a:r>
            <a:endParaRPr lang="en-US" altLang="ja-JP" sz="900" dirty="0" smtClean="0"/>
          </a:p>
          <a:p>
            <a:r>
              <a:rPr lang="ja-JP" altLang="en-US" sz="900" dirty="0"/>
              <a:t>・</a:t>
            </a:r>
            <a:r>
              <a:rPr lang="ja-JP" altLang="en-US" sz="900" dirty="0" smtClean="0"/>
              <a:t>問題の発見（</a:t>
            </a:r>
            <a:r>
              <a:rPr lang="en-US" altLang="ja-JP" sz="900" dirty="0" smtClean="0"/>
              <a:t>Problem)</a:t>
            </a:r>
          </a:p>
          <a:p>
            <a:r>
              <a:rPr lang="ja-JP" altLang="en-US" sz="900" dirty="0"/>
              <a:t>　</a:t>
            </a:r>
            <a:r>
              <a:rPr lang="ja-JP" altLang="en-US" sz="900" dirty="0" smtClean="0"/>
              <a:t>問題</a:t>
            </a:r>
            <a:r>
              <a:rPr lang="ja-JP" altLang="en-US" sz="900" dirty="0"/>
              <a:t>解決や研究を行っていくには、まずその問題を明確にしていかなければなりません</a:t>
            </a:r>
            <a:r>
              <a:rPr lang="ja-JP" altLang="en-US" sz="900" dirty="0" smtClean="0"/>
              <a:t>。フィールドワークの調査研究</a:t>
            </a:r>
            <a:r>
              <a:rPr lang="ja-JP" altLang="en-US" sz="900" dirty="0"/>
              <a:t>の目的は何か、問題点は何か、問題を捉えているデータは何であるかなどに</a:t>
            </a:r>
            <a:r>
              <a:rPr lang="ja-JP" altLang="en-US" sz="900" dirty="0" smtClean="0"/>
              <a:t>ついて予想し、それを具体化</a:t>
            </a:r>
            <a:r>
              <a:rPr lang="ja-JP" altLang="en-US" sz="900" dirty="0"/>
              <a:t>していき、着目すべき現象を絞り込んだ上で、中立・公平な立場で正確に把握していくことが</a:t>
            </a:r>
            <a:r>
              <a:rPr lang="ja-JP" altLang="en-US" sz="900" dirty="0" smtClean="0"/>
              <a:t>重要です</a:t>
            </a:r>
            <a:r>
              <a:rPr lang="ja-JP" altLang="en-US" sz="900" dirty="0"/>
              <a:t>。</a:t>
            </a:r>
          </a:p>
          <a:p>
            <a:r>
              <a:rPr lang="ja-JP" altLang="en-US" sz="900" dirty="0"/>
              <a:t>　問題や課題を明確化することは、正確で説得力のある分析を行うだけでなく、その問題に対して何らかの対策を実行するときに、目標の設定や達成度の把握が可能となり、次のステップに進むための重要な指標を作成することができるようになります</a:t>
            </a:r>
            <a:r>
              <a:rPr lang="ja-JP" altLang="en-US" sz="900" dirty="0" smtClean="0"/>
              <a:t>。</a:t>
            </a:r>
            <a:endParaRPr lang="en-US" altLang="ja-JP" sz="900" dirty="0" smtClean="0"/>
          </a:p>
          <a:p>
            <a:r>
              <a:rPr lang="ja-JP" altLang="en-US" sz="900" dirty="0" smtClean="0"/>
              <a:t>・調査の計画</a:t>
            </a:r>
            <a:r>
              <a:rPr lang="en-US" altLang="ja-JP" sz="900" dirty="0" smtClean="0"/>
              <a:t>(Plan)</a:t>
            </a:r>
          </a:p>
          <a:p>
            <a:r>
              <a:rPr lang="ja-JP" altLang="en-US" sz="900" dirty="0" smtClean="0"/>
              <a:t>　問題</a:t>
            </a:r>
            <a:r>
              <a:rPr lang="ja-JP" altLang="en-US" sz="900" dirty="0"/>
              <a:t>や課題が明確化できたら、それについて調査・分析を行うための計画を立てましょう。無計画に調査・研究を行ってしまうと、有用なデータが集められず、再度調査しなければならなくなったり、場合によっては、間違った分析を行ってしまったりしてしまいます</a:t>
            </a:r>
            <a:r>
              <a:rPr lang="ja-JP" altLang="en-US" sz="900" dirty="0" smtClean="0"/>
              <a:t>。問題点、課題や調査についての不明な点は図書館等で調べて見ましょう。</a:t>
            </a:r>
            <a:endParaRPr lang="en-US" altLang="ja-JP" sz="900" dirty="0" smtClean="0"/>
          </a:p>
          <a:p>
            <a:r>
              <a:rPr lang="ja-JP" altLang="en-US" sz="900" dirty="0" smtClean="0"/>
              <a:t>・データの収集</a:t>
            </a:r>
            <a:r>
              <a:rPr lang="en-US" altLang="ja-JP" sz="900" dirty="0" smtClean="0"/>
              <a:t>(Data)</a:t>
            </a:r>
          </a:p>
          <a:p>
            <a:r>
              <a:rPr lang="ja-JP" altLang="en-US" sz="900" dirty="0" smtClean="0"/>
              <a:t>　調査</a:t>
            </a:r>
            <a:r>
              <a:rPr lang="ja-JP" altLang="en-US" sz="900" dirty="0"/>
              <a:t>計画で検討した調査方法により、調査票の配布、回収を行った後、調査票の情報を集計・加工して、統計表にデータをまとめます</a:t>
            </a:r>
            <a:r>
              <a:rPr lang="ja-JP" altLang="en-US" sz="900" dirty="0" smtClean="0"/>
              <a:t>。</a:t>
            </a:r>
            <a:r>
              <a:rPr lang="ja-JP" altLang="en-US" sz="900" dirty="0"/>
              <a:t/>
            </a:r>
            <a:br>
              <a:rPr lang="ja-JP" altLang="en-US" sz="900" dirty="0"/>
            </a:br>
            <a:r>
              <a:rPr lang="ja-JP" altLang="en-US" sz="900" dirty="0"/>
              <a:t>　</a:t>
            </a:r>
            <a:r>
              <a:rPr lang="ja-JP" altLang="en-US" sz="900" dirty="0" smtClean="0"/>
              <a:t>・分析</a:t>
            </a:r>
            <a:r>
              <a:rPr lang="en-US" altLang="ja-JP" sz="900" dirty="0" smtClean="0"/>
              <a:t>(Analysis)</a:t>
            </a:r>
          </a:p>
          <a:p>
            <a:r>
              <a:rPr lang="ja-JP" altLang="en-US" sz="900" dirty="0"/>
              <a:t>統計表を作成したら、いよいよ統計の分析を行っていきましょう。分析は、データやデータセットの種類を踏まえて、基本統計量の算出やグラフの作成を行っていくことから始まります</a:t>
            </a:r>
            <a:r>
              <a:rPr lang="ja-JP" altLang="en-US" sz="900" dirty="0" smtClean="0"/>
              <a:t>。</a:t>
            </a:r>
            <a:endParaRPr lang="en-US" altLang="ja-JP" sz="900" dirty="0" smtClean="0"/>
          </a:p>
          <a:p>
            <a:r>
              <a:rPr lang="ja-JP" altLang="en-US" sz="900" dirty="0"/>
              <a:t>統計データをグラフに表すことによって、数値の比較や分布などが視覚化され、その特徴を容易に把握することができるようになったり、新たな発見に結びつくことがあります。ここでは、</a:t>
            </a:r>
            <a:r>
              <a:rPr lang="en-US" altLang="ja-JP" sz="900" dirty="0"/>
              <a:t>Excel</a:t>
            </a:r>
            <a:r>
              <a:rPr lang="ja-JP" altLang="en-US" sz="900" dirty="0"/>
              <a:t>を使用</a:t>
            </a:r>
            <a:r>
              <a:rPr lang="ja-JP" altLang="en-US" sz="900" dirty="0" smtClean="0"/>
              <a:t>し、統計グラフを作成しましょう。</a:t>
            </a:r>
            <a:endParaRPr lang="en-US" altLang="ja-JP" sz="900" dirty="0" smtClean="0"/>
          </a:p>
          <a:p>
            <a:r>
              <a:rPr lang="ja-JP" altLang="en-US" sz="900" dirty="0" smtClean="0"/>
              <a:t>・結論（</a:t>
            </a:r>
            <a:r>
              <a:rPr lang="en-US" altLang="ja-JP" sz="900" dirty="0" smtClean="0"/>
              <a:t>Conclusion)</a:t>
            </a:r>
            <a:endParaRPr lang="ja-JP" altLang="en-US" sz="900" dirty="0"/>
          </a:p>
          <a:p>
            <a:r>
              <a:rPr lang="ja-JP" altLang="en-US" sz="900" dirty="0"/>
              <a:t>　データの分析を行なったら、結果を取りまとめて、結論を作成しましょう。また、分析結果から、更に考察を深めると、新たな発見や課題が見つかるでしょう</a:t>
            </a:r>
            <a:r>
              <a:rPr lang="ja-JP" altLang="en-US" sz="900" dirty="0" smtClean="0"/>
              <a:t>。</a:t>
            </a:r>
            <a:endParaRPr lang="en-US" altLang="ja-JP" sz="900" dirty="0" smtClean="0"/>
          </a:p>
          <a:p>
            <a:r>
              <a:rPr lang="ja-JP" altLang="en-US" sz="900" dirty="0"/>
              <a:t>分析結果について考察を深めたり、他の人の質問等から浮かんできた新たな発見や課題、次の研究テーマ等をまとめましょう。また、何らかの障害により分析ができなかった場合は、どのようにすればその問題が解決するのかを考察してみましょう</a:t>
            </a:r>
            <a:r>
              <a:rPr lang="ja-JP" altLang="en-US" sz="900" dirty="0" smtClean="0"/>
              <a:t>。　　　　　　　　　　　　　　　　　　　（以上　「なるほど統計学園高等部」を参考に作成）</a:t>
            </a:r>
            <a:endParaRPr kumimoji="1" lang="ja-JP" altLang="en-US"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5</a:t>
            </a:fld>
            <a:endParaRPr kumimoji="1" lang="ja-JP" altLang="en-US"/>
          </a:p>
        </p:txBody>
      </p:sp>
      <p:sp>
        <p:nvSpPr>
          <p:cNvPr id="5" name="正方形/長方形 4"/>
          <p:cNvSpPr/>
          <p:nvPr/>
        </p:nvSpPr>
        <p:spPr>
          <a:xfrm>
            <a:off x="693025" y="4753645"/>
            <a:ext cx="5523474"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a:solidFill>
                  <a:prstClr val="black"/>
                </a:solidFill>
              </a:rPr>
              <a:t>・</a:t>
            </a:r>
            <a:r>
              <a:rPr lang="ja-JP" altLang="en-US" sz="900" dirty="0" smtClean="0">
                <a:solidFill>
                  <a:prstClr val="black"/>
                </a:solidFill>
              </a:rPr>
              <a:t>統計を使った問題の発見から解決までのサイクルを説明する。</a:t>
            </a:r>
            <a:r>
              <a:rPr lang="ja-JP" altLang="en-US" sz="1200" dirty="0">
                <a:solidFill>
                  <a:prstClr val="black"/>
                </a:solidFill>
              </a:rPr>
              <a:t>　</a:t>
            </a:r>
            <a:r>
              <a:rPr lang="ja-JP" altLang="en-US" sz="900" dirty="0" smtClean="0">
                <a:solidFill>
                  <a:prstClr val="black"/>
                </a:solidFill>
              </a:rPr>
              <a:t>  （</a:t>
            </a:r>
            <a:r>
              <a:rPr lang="en-US" altLang="ja-JP" sz="900" dirty="0" smtClean="0">
                <a:solidFill>
                  <a:prstClr val="black"/>
                </a:solidFill>
              </a:rPr>
              <a:t>10</a:t>
            </a:r>
            <a:r>
              <a:rPr lang="ja-JP" altLang="en-US" sz="900" dirty="0" smtClean="0">
                <a:solidFill>
                  <a:prstClr val="black"/>
                </a:solidFill>
              </a:rPr>
              <a:t>分）</a:t>
            </a:r>
            <a:endParaRPr lang="en-US" altLang="ja-JP" sz="900" dirty="0">
              <a:solidFill>
                <a:prstClr val="black"/>
              </a:solidFill>
            </a:endParaRPr>
          </a:p>
        </p:txBody>
      </p:sp>
      <p:sp>
        <p:nvSpPr>
          <p:cNvPr id="6" name="正方形/長方形 5"/>
          <p:cNvSpPr/>
          <p:nvPr/>
        </p:nvSpPr>
        <p:spPr>
          <a:xfrm>
            <a:off x="693025" y="5113685"/>
            <a:ext cx="2700300" cy="646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rPr>
              <a:t>【</a:t>
            </a:r>
            <a:r>
              <a:rPr lang="ja-JP" altLang="en-US" sz="900" dirty="0" smtClean="0">
                <a:solidFill>
                  <a:schemeClr val="tx1"/>
                </a:solidFill>
              </a:rPr>
              <a:t>生徒 の学習活動</a:t>
            </a:r>
            <a:r>
              <a:rPr lang="en-US" altLang="ja-JP" sz="900" dirty="0" smtClean="0">
                <a:solidFill>
                  <a:schemeClr val="tx1"/>
                </a:solidFill>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問題を把握し、調査を行い、その結果を分析することで、課題の解決あるいは結論を導き出す手順を理解する。</a:t>
            </a:r>
            <a:endParaRPr lang="en-US" altLang="ja-JP" sz="900" dirty="0" smtClean="0">
              <a:solidFill>
                <a:schemeClr val="tx1"/>
              </a:solidFill>
              <a:ea typeface="ＭＳ ゴシック"/>
              <a:cs typeface="Times New Roman"/>
            </a:endParaRPr>
          </a:p>
        </p:txBody>
      </p:sp>
      <p:sp>
        <p:nvSpPr>
          <p:cNvPr id="7" name="正方形/長方形 6"/>
          <p:cNvSpPr/>
          <p:nvPr/>
        </p:nvSpPr>
        <p:spPr>
          <a:xfrm>
            <a:off x="3402149" y="5113685"/>
            <a:ext cx="2814350"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ea typeface="ＭＳ ゴシック"/>
                <a:cs typeface="Times New Roman"/>
              </a:rPr>
              <a:t>【</a:t>
            </a:r>
            <a:r>
              <a:rPr lang="ja-JP" altLang="ja-JP" sz="900" dirty="0" smtClean="0">
                <a:solidFill>
                  <a:schemeClr val="tx1"/>
                </a:solidFill>
                <a:ea typeface="ＭＳ ゴシック"/>
                <a:cs typeface="Times New Roman"/>
              </a:rPr>
              <a:t>指 </a:t>
            </a:r>
            <a:r>
              <a:rPr lang="ja-JP" altLang="ja-JP" sz="900" dirty="0">
                <a:solidFill>
                  <a:schemeClr val="tx1"/>
                </a:solidFill>
                <a:ea typeface="ＭＳ ゴシック"/>
                <a:cs typeface="Times New Roman"/>
              </a:rPr>
              <a:t>導 </a:t>
            </a:r>
            <a:r>
              <a:rPr lang="ja-JP" altLang="en-US" sz="900" dirty="0" smtClean="0">
                <a:solidFill>
                  <a:schemeClr val="tx1"/>
                </a:solidFill>
                <a:ea typeface="ＭＳ ゴシック"/>
                <a:cs typeface="Times New Roman"/>
              </a:rPr>
              <a:t>上の</a:t>
            </a:r>
            <a:r>
              <a:rPr lang="ja-JP" altLang="ja-JP" sz="900" dirty="0" smtClean="0">
                <a:solidFill>
                  <a:schemeClr val="tx1"/>
                </a:solidFill>
                <a:ea typeface="ＭＳ ゴシック"/>
                <a:cs typeface="Times New Roman"/>
              </a:rPr>
              <a:t>留 </a:t>
            </a:r>
            <a:r>
              <a:rPr lang="ja-JP" altLang="ja-JP" sz="900" dirty="0">
                <a:solidFill>
                  <a:schemeClr val="tx1"/>
                </a:solidFill>
                <a:ea typeface="ＭＳ ゴシック"/>
                <a:cs typeface="Times New Roman"/>
              </a:rPr>
              <a:t>意 </a:t>
            </a:r>
            <a:r>
              <a:rPr lang="ja-JP" altLang="ja-JP" sz="900" dirty="0" smtClean="0">
                <a:solidFill>
                  <a:schemeClr val="tx1"/>
                </a:solidFill>
                <a:ea typeface="ＭＳ ゴシック"/>
                <a:cs typeface="Times New Roman"/>
              </a:rPr>
              <a:t>点</a:t>
            </a:r>
            <a:r>
              <a:rPr lang="en-US" altLang="ja-JP" sz="900" dirty="0" smtClean="0">
                <a:solidFill>
                  <a:schemeClr val="tx1"/>
                </a:solidFill>
                <a:ea typeface="ＭＳ ゴシック"/>
                <a:cs typeface="Times New Roman"/>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問題を把握し解決するための手法は、</a:t>
            </a:r>
            <a:r>
              <a:rPr lang="en-US" altLang="ja-JP" sz="900" kern="100" dirty="0" smtClean="0">
                <a:solidFill>
                  <a:schemeClr val="tx1"/>
                </a:solidFill>
                <a:latin typeface="Century"/>
                <a:ea typeface="ＭＳ ゴシック"/>
                <a:cs typeface="Times New Roman"/>
              </a:rPr>
              <a:t>PPDAC</a:t>
            </a:r>
            <a:r>
              <a:rPr lang="ja-JP" altLang="en-US" sz="900" kern="100" dirty="0" smtClean="0">
                <a:solidFill>
                  <a:schemeClr val="tx1"/>
                </a:solidFill>
                <a:latin typeface="Century"/>
                <a:ea typeface="ＭＳ ゴシック"/>
                <a:cs typeface="Times New Roman"/>
              </a:rPr>
              <a:t>サイクルが一般的であることを理解させる。</a:t>
            </a:r>
            <a:endParaRPr lang="en-US" altLang="ja-JP" sz="900" kern="100" dirty="0" smtClean="0">
              <a:solidFill>
                <a:schemeClr val="tx1"/>
              </a:solidFill>
              <a:latin typeface="Century"/>
              <a:ea typeface="ＭＳ ゴシック"/>
              <a:cs typeface="Times New Roman"/>
            </a:endParaRPr>
          </a:p>
          <a:p>
            <a:pPr algn="just">
              <a:spcAft>
                <a:spcPts val="0"/>
              </a:spcAft>
            </a:pPr>
            <a:r>
              <a:rPr lang="ja-JP" altLang="en-US" sz="900" kern="100" dirty="0">
                <a:solidFill>
                  <a:schemeClr val="tx1"/>
                </a:solidFill>
                <a:latin typeface="Century"/>
                <a:ea typeface="ＭＳ ゴシック"/>
                <a:cs typeface="Times New Roman"/>
              </a:rPr>
              <a:t>　</a:t>
            </a:r>
            <a:r>
              <a:rPr lang="ja-JP" altLang="en-US" sz="900" kern="100" dirty="0" smtClean="0">
                <a:solidFill>
                  <a:schemeClr val="tx1"/>
                </a:solidFill>
                <a:latin typeface="Century"/>
                <a:ea typeface="ＭＳ ゴシック"/>
                <a:cs typeface="Times New Roman"/>
              </a:rPr>
              <a:t>簡単な事例も交える。</a:t>
            </a:r>
            <a:endParaRPr lang="en-US" altLang="ja-JP" sz="900" dirty="0">
              <a:solidFill>
                <a:prstClr val="black"/>
              </a:solidFill>
            </a:endParaRPr>
          </a:p>
        </p:txBody>
      </p:sp>
    </p:spTree>
    <p:extLst>
      <p:ext uri="{BB962C8B-B14F-4D97-AF65-F5344CB8AC3E}">
        <p14:creationId xmlns:p14="http://schemas.microsoft.com/office/powerpoint/2010/main" val="343670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93025" y="5761757"/>
            <a:ext cx="5445125" cy="3287441"/>
          </a:xfrm>
        </p:spPr>
        <p:txBody>
          <a:bodyPr/>
          <a:lstStyle/>
          <a:p>
            <a:r>
              <a:rPr lang="ja-JP" altLang="en-US" sz="900" dirty="0" smtClean="0"/>
              <a:t>・</a:t>
            </a:r>
            <a:r>
              <a:rPr lang="ja-JP" altLang="en-US" sz="900" dirty="0"/>
              <a:t>すべてＴからの説明</a:t>
            </a:r>
            <a:endParaRPr lang="en-US" altLang="ja-JP" sz="900" dirty="0"/>
          </a:p>
          <a:p>
            <a:r>
              <a:rPr lang="ja-JP" altLang="en-US" sz="900" dirty="0" smtClean="0"/>
              <a:t>・調査</a:t>
            </a:r>
            <a:r>
              <a:rPr lang="ja-JP" altLang="en-US" sz="900" dirty="0"/>
              <a:t>を計画するには、調査の概要を作成する必要があります。</a:t>
            </a:r>
            <a:br>
              <a:rPr lang="ja-JP" altLang="en-US" sz="900" dirty="0"/>
            </a:br>
            <a:r>
              <a:rPr lang="ja-JP" altLang="en-US" sz="900" dirty="0"/>
              <a:t>　以下では、調査計画のベースとなる調査の</a:t>
            </a:r>
            <a:r>
              <a:rPr lang="ja-JP" altLang="en-US" sz="900" dirty="0" smtClean="0"/>
              <a:t>概要と調査票の作成について</a:t>
            </a:r>
            <a:r>
              <a:rPr lang="ja-JP" altLang="en-US" sz="900" dirty="0"/>
              <a:t>、みていきましょう</a:t>
            </a:r>
            <a:r>
              <a:rPr lang="ja-JP" altLang="en-US" sz="900" dirty="0" smtClean="0"/>
              <a:t>。</a:t>
            </a:r>
            <a:endParaRPr lang="en-US" altLang="ja-JP" sz="900" dirty="0" smtClean="0"/>
          </a:p>
          <a:p>
            <a:r>
              <a:rPr lang="ja-JP" altLang="en-US" sz="900" dirty="0" smtClean="0"/>
              <a:t>　</a:t>
            </a:r>
            <a:endParaRPr lang="en-US" altLang="ja-JP" sz="900" dirty="0" smtClean="0"/>
          </a:p>
          <a:p>
            <a:r>
              <a:rPr lang="ja-JP" altLang="en-US" sz="900" dirty="0"/>
              <a:t>　</a:t>
            </a:r>
            <a:r>
              <a:rPr lang="ja-JP" altLang="en-US" sz="900" dirty="0" smtClean="0"/>
              <a:t>別紙</a:t>
            </a:r>
            <a:r>
              <a:rPr lang="ja-JP" altLang="en-US" sz="900" dirty="0"/>
              <a:t>の「調査分析の方法」という資料を見てください</a:t>
            </a:r>
            <a:r>
              <a:rPr lang="ja-JP" altLang="en-US" sz="900" dirty="0" smtClean="0"/>
              <a:t>。</a:t>
            </a:r>
            <a:endParaRPr lang="en-US" altLang="ja-JP" sz="900" dirty="0" smtClean="0"/>
          </a:p>
          <a:p>
            <a:r>
              <a:rPr lang="ja-JP" altLang="en-US" sz="900" dirty="0"/>
              <a:t>　</a:t>
            </a:r>
            <a:r>
              <a:rPr lang="ja-JP" altLang="en-US" sz="900" dirty="0" smtClean="0"/>
              <a:t>　（調査分析の方法のレジュメを説明）</a:t>
            </a:r>
            <a:endParaRPr lang="en-US" altLang="ja-JP" sz="900" dirty="0"/>
          </a:p>
          <a:p>
            <a:endParaRPr lang="en-US" altLang="ja-JP" sz="900" dirty="0"/>
          </a:p>
          <a:p>
            <a:r>
              <a:rPr lang="ja-JP" altLang="en-US" sz="900" dirty="0"/>
              <a:t>　</a:t>
            </a:r>
            <a:r>
              <a:rPr lang="ja-JP" altLang="en-US" sz="900" dirty="0" smtClean="0"/>
              <a:t>また、調査</a:t>
            </a:r>
            <a:r>
              <a:rPr lang="ja-JP" altLang="en-US" sz="900" dirty="0"/>
              <a:t>の計画とともに仮説の検討を行っておきましょう。仮説を検討する事で、分析の意義や目的をより明確にできるだけでなく、結果の発表を聞いている人や、分析を行っている自分自身の興味を引き立てることができます。</a:t>
            </a:r>
            <a:br>
              <a:rPr lang="ja-JP" altLang="en-US" sz="900" dirty="0"/>
            </a:br>
            <a:r>
              <a:rPr lang="ja-JP" altLang="en-US" sz="900" dirty="0"/>
              <a:t>　ただし、仮説の正否にこだわりすぎて、仮説のとおりの結果になるように調査の方法等を変更してしまっては、正しいデータが得られなくなってしまいますので注意しましょう。仮説が間違っていたという結果も、重要な発見であり、次の分析への出発点となります。</a:t>
            </a:r>
            <a:endParaRPr lang="en-US" altLang="ja-JP" sz="900" dirty="0"/>
          </a:p>
          <a:p>
            <a:endParaRPr lang="en-US" altLang="ja-JP" dirty="0" smtClean="0"/>
          </a:p>
          <a:p>
            <a:endParaRPr lang="en-US" altLang="ja-JP" dirty="0" smtClean="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6</a:t>
            </a:fld>
            <a:endParaRPr kumimoji="1" lang="ja-JP" altLang="en-US"/>
          </a:p>
        </p:txBody>
      </p:sp>
      <p:sp>
        <p:nvSpPr>
          <p:cNvPr id="5" name="正方形/長方形 4"/>
          <p:cNvSpPr/>
          <p:nvPr/>
        </p:nvSpPr>
        <p:spPr>
          <a:xfrm>
            <a:off x="693025" y="4753645"/>
            <a:ext cx="5523474"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smtClean="0">
                <a:solidFill>
                  <a:prstClr val="black"/>
                </a:solidFill>
              </a:rPr>
              <a:t>調査の計画について具体的に説明する。</a:t>
            </a:r>
            <a:r>
              <a:rPr lang="ja-JP" altLang="en-US" sz="1200" dirty="0">
                <a:solidFill>
                  <a:prstClr val="black"/>
                </a:solidFill>
              </a:rPr>
              <a:t>　</a:t>
            </a:r>
            <a:r>
              <a:rPr lang="ja-JP" altLang="en-US" sz="900" dirty="0" smtClean="0">
                <a:solidFill>
                  <a:prstClr val="black"/>
                </a:solidFill>
              </a:rPr>
              <a:t>  （</a:t>
            </a:r>
            <a:r>
              <a:rPr lang="en-US" altLang="ja-JP" sz="900" dirty="0" smtClean="0">
                <a:solidFill>
                  <a:prstClr val="black"/>
                </a:solidFill>
              </a:rPr>
              <a:t>20</a:t>
            </a:r>
            <a:r>
              <a:rPr lang="ja-JP" altLang="en-US" sz="900" dirty="0" smtClean="0">
                <a:solidFill>
                  <a:prstClr val="black"/>
                </a:solidFill>
              </a:rPr>
              <a:t>分）</a:t>
            </a:r>
            <a:endParaRPr lang="en-US" altLang="ja-JP" sz="900" dirty="0">
              <a:solidFill>
                <a:prstClr val="black"/>
              </a:solidFill>
            </a:endParaRPr>
          </a:p>
        </p:txBody>
      </p:sp>
      <p:sp>
        <p:nvSpPr>
          <p:cNvPr id="6" name="正方形/長方形 5"/>
          <p:cNvSpPr/>
          <p:nvPr/>
        </p:nvSpPr>
        <p:spPr>
          <a:xfrm>
            <a:off x="693025" y="5113685"/>
            <a:ext cx="2700300" cy="646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rPr>
              <a:t>【</a:t>
            </a:r>
            <a:r>
              <a:rPr lang="ja-JP" altLang="en-US" sz="900" dirty="0" smtClean="0">
                <a:solidFill>
                  <a:schemeClr val="tx1"/>
                </a:solidFill>
              </a:rPr>
              <a:t>生徒 の学習活動</a:t>
            </a:r>
            <a:r>
              <a:rPr lang="en-US" altLang="ja-JP" sz="900" dirty="0" smtClean="0">
                <a:solidFill>
                  <a:schemeClr val="tx1"/>
                </a:solidFill>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調査票の重要性を理解し、調査方法・調査票が適切でないと有用なデータが回収できないことを理解する。</a:t>
            </a:r>
            <a:endParaRPr lang="en-US" altLang="ja-JP" sz="900" dirty="0" smtClean="0">
              <a:solidFill>
                <a:schemeClr val="tx1"/>
              </a:solidFill>
              <a:ea typeface="ＭＳ ゴシック"/>
              <a:cs typeface="Times New Roman"/>
            </a:endParaRPr>
          </a:p>
        </p:txBody>
      </p:sp>
      <p:sp>
        <p:nvSpPr>
          <p:cNvPr id="7" name="正方形/長方形 6"/>
          <p:cNvSpPr/>
          <p:nvPr/>
        </p:nvSpPr>
        <p:spPr>
          <a:xfrm>
            <a:off x="3402149" y="5113685"/>
            <a:ext cx="2814350"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ea typeface="ＭＳ ゴシック"/>
                <a:cs typeface="Times New Roman"/>
              </a:rPr>
              <a:t>【</a:t>
            </a:r>
            <a:r>
              <a:rPr lang="ja-JP" altLang="ja-JP" sz="900" dirty="0" smtClean="0">
                <a:solidFill>
                  <a:schemeClr val="tx1"/>
                </a:solidFill>
                <a:ea typeface="ＭＳ ゴシック"/>
                <a:cs typeface="Times New Roman"/>
              </a:rPr>
              <a:t>指 </a:t>
            </a:r>
            <a:r>
              <a:rPr lang="ja-JP" altLang="ja-JP" sz="900" dirty="0">
                <a:solidFill>
                  <a:schemeClr val="tx1"/>
                </a:solidFill>
                <a:ea typeface="ＭＳ ゴシック"/>
                <a:cs typeface="Times New Roman"/>
              </a:rPr>
              <a:t>導 </a:t>
            </a:r>
            <a:r>
              <a:rPr lang="ja-JP" altLang="en-US" sz="900" dirty="0" smtClean="0">
                <a:solidFill>
                  <a:schemeClr val="tx1"/>
                </a:solidFill>
                <a:ea typeface="ＭＳ ゴシック"/>
                <a:cs typeface="Times New Roman"/>
              </a:rPr>
              <a:t>上の</a:t>
            </a:r>
            <a:r>
              <a:rPr lang="ja-JP" altLang="ja-JP" sz="900" dirty="0" smtClean="0">
                <a:solidFill>
                  <a:schemeClr val="tx1"/>
                </a:solidFill>
                <a:ea typeface="ＭＳ ゴシック"/>
                <a:cs typeface="Times New Roman"/>
              </a:rPr>
              <a:t>留 </a:t>
            </a:r>
            <a:r>
              <a:rPr lang="ja-JP" altLang="ja-JP" sz="900" dirty="0">
                <a:solidFill>
                  <a:schemeClr val="tx1"/>
                </a:solidFill>
                <a:ea typeface="ＭＳ ゴシック"/>
                <a:cs typeface="Times New Roman"/>
              </a:rPr>
              <a:t>意 </a:t>
            </a:r>
            <a:r>
              <a:rPr lang="ja-JP" altLang="ja-JP" sz="900" dirty="0" smtClean="0">
                <a:solidFill>
                  <a:schemeClr val="tx1"/>
                </a:solidFill>
                <a:ea typeface="ＭＳ ゴシック"/>
                <a:cs typeface="Times New Roman"/>
              </a:rPr>
              <a:t>点</a:t>
            </a:r>
            <a:r>
              <a:rPr lang="en-US" altLang="ja-JP" sz="900" dirty="0" smtClean="0">
                <a:solidFill>
                  <a:schemeClr val="tx1"/>
                </a:solidFill>
                <a:ea typeface="ＭＳ ゴシック"/>
                <a:cs typeface="Times New Roman"/>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調査票を作成するのに、仮設の検討が必要であることを理解させる。</a:t>
            </a:r>
            <a:endParaRPr lang="en-US" altLang="ja-JP" sz="900" dirty="0">
              <a:solidFill>
                <a:prstClr val="black"/>
              </a:solidFill>
            </a:endParaRPr>
          </a:p>
        </p:txBody>
      </p:sp>
    </p:spTree>
    <p:extLst>
      <p:ext uri="{BB962C8B-B14F-4D97-AF65-F5344CB8AC3E}">
        <p14:creationId xmlns:p14="http://schemas.microsoft.com/office/powerpoint/2010/main" val="405319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9" y="5819621"/>
            <a:ext cx="5674889" cy="3902575"/>
          </a:xfrm>
        </p:spPr>
        <p:txBody>
          <a:bodyPr/>
          <a:lstStyle/>
          <a:p>
            <a:r>
              <a:rPr lang="en-US" altLang="ja-JP" sz="900" dirty="0" smtClean="0"/>
              <a:t>T:</a:t>
            </a:r>
            <a:r>
              <a:rPr lang="ja-JP" altLang="en-US" sz="900" dirty="0" smtClean="0">
                <a:solidFill>
                  <a:prstClr val="black"/>
                </a:solidFill>
              </a:rPr>
              <a:t>「フィールドワークでの調査結果を充実させたり、分析したりするために、“公的な統計”データがあれば、それ</a:t>
            </a:r>
            <a:endParaRPr lang="en-US" altLang="ja-JP" sz="900" dirty="0" smtClean="0">
              <a:solidFill>
                <a:prstClr val="black"/>
              </a:solidFill>
            </a:endParaRPr>
          </a:p>
          <a:p>
            <a:r>
              <a:rPr lang="ja-JP" altLang="en-US" sz="900" dirty="0">
                <a:solidFill>
                  <a:prstClr val="black"/>
                </a:solidFill>
              </a:rPr>
              <a:t>　</a:t>
            </a:r>
            <a:r>
              <a:rPr lang="ja-JP" altLang="en-US" sz="900" dirty="0" smtClean="0">
                <a:solidFill>
                  <a:prstClr val="black"/>
                </a:solidFill>
              </a:rPr>
              <a:t>　らが充実します。その検索方法や例を学習しましょう。」統計</a:t>
            </a:r>
            <a:r>
              <a:rPr lang="ja-JP" altLang="en-US" sz="900" dirty="0">
                <a:solidFill>
                  <a:prstClr val="black"/>
                </a:solidFill>
              </a:rPr>
              <a:t>を活かすためには、次のような学習の流れを</a:t>
            </a:r>
            <a:r>
              <a:rPr lang="ja-JP" altLang="en-US" sz="900" dirty="0" smtClean="0">
                <a:solidFill>
                  <a:prstClr val="black"/>
                </a:solidFill>
              </a:rPr>
              <a:t>意</a:t>
            </a:r>
            <a:endParaRPr lang="en-US" altLang="ja-JP" sz="900" dirty="0" smtClean="0">
              <a:solidFill>
                <a:prstClr val="black"/>
              </a:solidFill>
            </a:endParaRPr>
          </a:p>
          <a:p>
            <a:r>
              <a:rPr lang="ja-JP" altLang="en-US" sz="900" dirty="0">
                <a:solidFill>
                  <a:prstClr val="black"/>
                </a:solidFill>
              </a:rPr>
              <a:t>　</a:t>
            </a:r>
            <a:r>
              <a:rPr lang="ja-JP" altLang="en-US" sz="900" dirty="0" smtClean="0">
                <a:solidFill>
                  <a:prstClr val="black"/>
                </a:solidFill>
              </a:rPr>
              <a:t>　</a:t>
            </a:r>
            <a:r>
              <a:rPr lang="ja-JP" altLang="en-US" sz="900" dirty="0" err="1" smtClean="0">
                <a:solidFill>
                  <a:prstClr val="black"/>
                </a:solidFill>
              </a:rPr>
              <a:t>識</a:t>
            </a:r>
            <a:r>
              <a:rPr lang="ja-JP" altLang="en-US" sz="900" dirty="0" err="1">
                <a:solidFill>
                  <a:prstClr val="black"/>
                </a:solidFill>
              </a:rPr>
              <a:t>して</a:t>
            </a:r>
            <a:r>
              <a:rPr lang="ja-JP" altLang="en-US" sz="900" dirty="0">
                <a:solidFill>
                  <a:prstClr val="black"/>
                </a:solidFill>
              </a:rPr>
              <a:t>ください。</a:t>
            </a:r>
            <a:r>
              <a:rPr lang="ja-JP" altLang="en-US" sz="900" dirty="0" smtClean="0">
                <a:solidFill>
                  <a:prstClr val="black"/>
                </a:solidFill>
              </a:rPr>
              <a:t>」</a:t>
            </a:r>
            <a:endParaRPr lang="en-US" altLang="ja-JP" sz="900" dirty="0" smtClean="0">
              <a:solidFill>
                <a:prstClr val="black"/>
              </a:solidFill>
            </a:endParaRPr>
          </a:p>
          <a:p>
            <a:r>
              <a:rPr lang="ja-JP" altLang="en-US" sz="900" dirty="0" smtClean="0"/>
              <a:t>　</a:t>
            </a:r>
            <a:r>
              <a:rPr lang="ja-JP" altLang="en-US" sz="900" dirty="0">
                <a:solidFill>
                  <a:prstClr val="black"/>
                </a:solidFill>
              </a:rPr>
              <a:t>　</a:t>
            </a:r>
            <a:r>
              <a:rPr lang="ja-JP" altLang="en-US" sz="900" dirty="0" smtClean="0">
                <a:solidFill>
                  <a:prstClr val="black"/>
                </a:solidFill>
              </a:rPr>
              <a:t>「みなさんのパソコンで“大阪　統計”で検索してください。」</a:t>
            </a:r>
            <a:endParaRPr lang="en-US" altLang="ja-JP" sz="900" dirty="0">
              <a:solidFill>
                <a:prstClr val="black"/>
              </a:solidFill>
            </a:endParaRPr>
          </a:p>
          <a:p>
            <a:endParaRPr lang="en-US" altLang="ja-JP" sz="900" dirty="0">
              <a:solidFill>
                <a:prstClr val="black"/>
              </a:solidFill>
            </a:endParaRPr>
          </a:p>
          <a:p>
            <a:pPr lvl="0"/>
            <a:r>
              <a:rPr lang="en-US" altLang="ja-JP" sz="900" dirty="0" smtClean="0">
                <a:solidFill>
                  <a:prstClr val="black"/>
                </a:solidFill>
              </a:rPr>
              <a:t>※</a:t>
            </a:r>
            <a:r>
              <a:rPr lang="ja-JP" altLang="en-US" sz="900" dirty="0" smtClean="0">
                <a:solidFill>
                  <a:prstClr val="black"/>
                </a:solidFill>
              </a:rPr>
              <a:t>　生徒のパソコンで“大阪府の統計情報”を表示させる。以下、生徒のパソコンの操作状況を見ながら、説明</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　　する。</a:t>
            </a:r>
            <a:r>
              <a:rPr lang="en-US" altLang="ja-JP" sz="900" dirty="0" smtClean="0">
                <a:solidFill>
                  <a:prstClr val="black"/>
                </a:solidFill>
              </a:rPr>
              <a:t>(http</a:t>
            </a:r>
            <a:r>
              <a:rPr lang="en-US" altLang="ja-JP" sz="900" dirty="0">
                <a:solidFill>
                  <a:prstClr val="black"/>
                </a:solidFill>
              </a:rPr>
              <a:t>://</a:t>
            </a:r>
            <a:r>
              <a:rPr lang="en-US" altLang="ja-JP" sz="900" dirty="0" smtClean="0">
                <a:solidFill>
                  <a:prstClr val="black"/>
                </a:solidFill>
              </a:rPr>
              <a:t>www.pref.osaka.lg.jp/toukei/top/index.html)</a:t>
            </a:r>
          </a:p>
          <a:p>
            <a:pPr lvl="0"/>
            <a:endParaRPr lang="en-US" altLang="ja-JP" sz="900" dirty="0">
              <a:solidFill>
                <a:prstClr val="black"/>
              </a:solidFill>
            </a:endParaRPr>
          </a:p>
          <a:p>
            <a:r>
              <a:rPr lang="en-US" altLang="ja-JP" sz="900" dirty="0" smtClean="0">
                <a:solidFill>
                  <a:prstClr val="black"/>
                </a:solidFill>
              </a:rPr>
              <a:t>T:</a:t>
            </a:r>
            <a:r>
              <a:rPr lang="ja-JP" altLang="en-US" sz="900" dirty="0" smtClean="0">
                <a:solidFill>
                  <a:prstClr val="black"/>
                </a:solidFill>
              </a:rPr>
              <a:t>  「</a:t>
            </a:r>
            <a:r>
              <a:rPr lang="ja-JP" altLang="en-US" sz="900" dirty="0"/>
              <a:t>大阪府の統計情報が一番上に出てくると思いますので、それをクリックして</a:t>
            </a:r>
            <a:r>
              <a:rPr lang="ja-JP" altLang="en-US" sz="900" dirty="0" smtClean="0"/>
              <a:t>ください。</a:t>
            </a:r>
            <a:r>
              <a:rPr lang="ja-JP" altLang="en-US" sz="900" dirty="0"/>
              <a:t>大阪府の統計情報</a:t>
            </a:r>
            <a:r>
              <a:rPr lang="ja-JP" altLang="en-US" sz="900" dirty="0" smtClean="0"/>
              <a:t>の　</a:t>
            </a:r>
            <a:endParaRPr lang="en-US" altLang="ja-JP" sz="900" dirty="0" smtClean="0"/>
          </a:p>
          <a:p>
            <a:r>
              <a:rPr lang="ja-JP" altLang="en-US" sz="900" dirty="0"/>
              <a:t>　</a:t>
            </a:r>
            <a:r>
              <a:rPr lang="ja-JP" altLang="en-US" sz="900" dirty="0" smtClean="0"/>
              <a:t>　トップページ</a:t>
            </a:r>
            <a:r>
              <a:rPr lang="ja-JP" altLang="en-US" sz="900" dirty="0"/>
              <a:t>に</a:t>
            </a:r>
            <a:r>
              <a:rPr lang="ja-JP" altLang="en-US" sz="900" dirty="0" smtClean="0"/>
              <a:t>なります。」</a:t>
            </a:r>
            <a:endParaRPr lang="en-US" altLang="ja-JP" sz="900" dirty="0" smtClean="0"/>
          </a:p>
          <a:p>
            <a:pPr lvl="0"/>
            <a:endParaRPr lang="en-US" altLang="ja-JP" sz="900" dirty="0" smtClean="0">
              <a:solidFill>
                <a:prstClr val="black"/>
              </a:solidFill>
            </a:endParaRPr>
          </a:p>
          <a:p>
            <a:pPr lvl="0"/>
            <a:r>
              <a:rPr lang="en-US" altLang="ja-JP" sz="900" dirty="0" smtClean="0">
                <a:solidFill>
                  <a:prstClr val="black"/>
                </a:solidFill>
              </a:rPr>
              <a:t>※</a:t>
            </a:r>
            <a:r>
              <a:rPr lang="ja-JP" altLang="en-US" sz="900" dirty="0">
                <a:solidFill>
                  <a:prstClr val="black"/>
                </a:solidFill>
              </a:rPr>
              <a:t>　</a:t>
            </a:r>
            <a:r>
              <a:rPr lang="ja-JP" altLang="en-US" sz="900" dirty="0" smtClean="0">
                <a:solidFill>
                  <a:prstClr val="black"/>
                </a:solidFill>
              </a:rPr>
              <a:t>スクリーンをスライドからインターネット検索の表示に変更し、生徒</a:t>
            </a:r>
            <a:r>
              <a:rPr lang="ja-JP" altLang="en-US" sz="900" dirty="0">
                <a:solidFill>
                  <a:prstClr val="black"/>
                </a:solidFill>
              </a:rPr>
              <a:t>の</a:t>
            </a:r>
            <a:r>
              <a:rPr lang="ja-JP" altLang="en-US" sz="900" dirty="0" smtClean="0">
                <a:solidFill>
                  <a:prstClr val="black"/>
                </a:solidFill>
              </a:rPr>
              <a:t>パソコン操作に合わせて、指導者が操</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　　</a:t>
            </a:r>
            <a:r>
              <a:rPr lang="ja-JP" altLang="en-US" sz="900" dirty="0" err="1" smtClean="0">
                <a:solidFill>
                  <a:prstClr val="black"/>
                </a:solidFill>
              </a:rPr>
              <a:t>作する</a:t>
            </a:r>
            <a:r>
              <a:rPr lang="ja-JP" altLang="en-US" sz="900" dirty="0" smtClean="0">
                <a:solidFill>
                  <a:prstClr val="black"/>
                </a:solidFill>
              </a:rPr>
              <a:t>。適宜、生徒からの操作に関する質問を受け、教える。</a:t>
            </a:r>
            <a:endParaRPr lang="en-US" altLang="ja-JP" sz="900" dirty="0">
              <a:solidFill>
                <a:prstClr val="black"/>
              </a:solidFill>
            </a:endParaRPr>
          </a:p>
          <a:p>
            <a:endParaRPr lang="en-US" altLang="ja-JP" sz="900" dirty="0" smtClean="0"/>
          </a:p>
          <a:p>
            <a:r>
              <a:rPr lang="en-US" altLang="ja-JP" sz="900" dirty="0" smtClean="0"/>
              <a:t>T:</a:t>
            </a:r>
            <a:r>
              <a:rPr lang="ja-JP" altLang="en-US" sz="900" dirty="0" smtClean="0"/>
              <a:t>「メニューの中の“統計</a:t>
            </a:r>
            <a:r>
              <a:rPr lang="ja-JP" altLang="en-US" sz="900" dirty="0"/>
              <a:t>学習</a:t>
            </a:r>
            <a:r>
              <a:rPr lang="ja-JP" altLang="en-US" sz="900" dirty="0" smtClean="0"/>
              <a:t>サイト”の“なるほど</a:t>
            </a:r>
            <a:r>
              <a:rPr lang="ja-JP" altLang="en-US" sz="900" dirty="0"/>
              <a:t>統計学園</a:t>
            </a:r>
            <a:r>
              <a:rPr lang="ja-JP" altLang="en-US" sz="900" dirty="0" smtClean="0"/>
              <a:t>高等部”を選択し、その中の“主要</a:t>
            </a:r>
            <a:r>
              <a:rPr lang="ja-JP" altLang="en-US" sz="900" dirty="0"/>
              <a:t>統計</a:t>
            </a:r>
            <a:r>
              <a:rPr lang="ja-JP" altLang="en-US" sz="900" dirty="0" smtClean="0"/>
              <a:t>データ”のタ</a:t>
            </a:r>
            <a:endParaRPr lang="en-US" altLang="ja-JP" sz="900" dirty="0" smtClean="0"/>
          </a:p>
          <a:p>
            <a:r>
              <a:rPr lang="ja-JP" altLang="en-US" sz="900" dirty="0"/>
              <a:t>　</a:t>
            </a:r>
            <a:r>
              <a:rPr lang="ja-JP" altLang="en-US" sz="900" dirty="0" smtClean="0"/>
              <a:t>　グ</a:t>
            </a:r>
            <a:r>
              <a:rPr lang="ja-JP" altLang="en-US" sz="900" dirty="0"/>
              <a:t>を</a:t>
            </a:r>
            <a:r>
              <a:rPr lang="ja-JP" altLang="en-US" sz="900" dirty="0" smtClean="0"/>
              <a:t>選択　→</a:t>
            </a:r>
            <a:r>
              <a:rPr lang="ja-JP" altLang="en-US" sz="900" dirty="0"/>
              <a:t>　</a:t>
            </a:r>
            <a:r>
              <a:rPr lang="ja-JP" altLang="en-US" sz="900" dirty="0" smtClean="0"/>
              <a:t>“統計</a:t>
            </a:r>
            <a:r>
              <a:rPr lang="ja-JP" altLang="en-US" sz="900" dirty="0"/>
              <a:t>調査みち</a:t>
            </a:r>
            <a:r>
              <a:rPr lang="ja-JP" altLang="en-US" sz="900" dirty="0" smtClean="0"/>
              <a:t>あんない”を選択　　→　“統計局</a:t>
            </a:r>
            <a:r>
              <a:rPr lang="ja-JP" altLang="en-US" sz="900" dirty="0"/>
              <a:t>の</a:t>
            </a:r>
            <a:r>
              <a:rPr lang="ja-JP" altLang="en-US" sz="900" dirty="0" smtClean="0"/>
              <a:t>データ”と</a:t>
            </a:r>
            <a:r>
              <a:rPr lang="ja-JP" altLang="en-US" sz="900" dirty="0"/>
              <a:t>して、人口や事業所に関する</a:t>
            </a:r>
            <a:r>
              <a:rPr lang="ja-JP" altLang="en-US" sz="900" dirty="0" smtClean="0"/>
              <a:t>主　　</a:t>
            </a:r>
            <a:endParaRPr lang="en-US" altLang="ja-JP" sz="900" dirty="0" smtClean="0"/>
          </a:p>
          <a:p>
            <a:r>
              <a:rPr lang="ja-JP" altLang="en-US" sz="900" dirty="0"/>
              <a:t>　</a:t>
            </a:r>
            <a:r>
              <a:rPr lang="ja-JP" altLang="en-US" sz="900" dirty="0" smtClean="0"/>
              <a:t>なデータ</a:t>
            </a:r>
            <a:r>
              <a:rPr lang="ja-JP" altLang="en-US" sz="900" dirty="0"/>
              <a:t>を</a:t>
            </a:r>
            <a:r>
              <a:rPr lang="ja-JP" altLang="en-US" sz="900" dirty="0" smtClean="0"/>
              <a:t>見る</a:t>
            </a:r>
            <a:r>
              <a:rPr lang="ja-JP" altLang="en-US" sz="900" dirty="0"/>
              <a:t>ことが</a:t>
            </a:r>
            <a:r>
              <a:rPr lang="ja-JP" altLang="en-US" sz="900" dirty="0" smtClean="0"/>
              <a:t>できます。」</a:t>
            </a:r>
            <a:endParaRPr lang="en-US" altLang="ja-JP" sz="900" dirty="0" smtClean="0"/>
          </a:p>
          <a:p>
            <a:r>
              <a:rPr lang="en-US" altLang="ja-JP" sz="900" dirty="0" smtClean="0"/>
              <a:t>( </a:t>
            </a:r>
            <a:r>
              <a:rPr lang="ja-JP" altLang="en-US" sz="900" dirty="0" smtClean="0"/>
              <a:t>表示したサイトは以下の順である。</a:t>
            </a:r>
            <a:endParaRPr lang="en-US" altLang="ja-JP" sz="900" dirty="0" smtClean="0">
              <a:hlinkClick r:id="rId3"/>
            </a:endParaRPr>
          </a:p>
          <a:p>
            <a:r>
              <a:rPr lang="en-US" altLang="ja-JP" sz="900" dirty="0" smtClean="0">
                <a:hlinkClick r:id="rId3"/>
              </a:rPr>
              <a:t>http</a:t>
            </a:r>
            <a:r>
              <a:rPr lang="en-US" altLang="ja-JP" sz="900" dirty="0">
                <a:hlinkClick r:id="rId3"/>
              </a:rPr>
              <a:t>://</a:t>
            </a:r>
            <a:r>
              <a:rPr lang="en-US" altLang="ja-JP" sz="900" dirty="0" smtClean="0">
                <a:hlinkClick r:id="rId3"/>
              </a:rPr>
              <a:t>www.stat.go.jp/koukou/index.htm</a:t>
            </a:r>
            <a:endParaRPr lang="en-US" altLang="ja-JP" sz="900" dirty="0" smtClean="0"/>
          </a:p>
          <a:p>
            <a:r>
              <a:rPr lang="en-US" altLang="ja-JP" sz="900" dirty="0">
                <a:hlinkClick r:id="rId4"/>
              </a:rPr>
              <a:t>http://</a:t>
            </a:r>
            <a:r>
              <a:rPr lang="en-US" altLang="ja-JP" sz="900" dirty="0" smtClean="0">
                <a:hlinkClick r:id="rId4"/>
              </a:rPr>
              <a:t>www.stat.go.jp/koukou/data/index.htm</a:t>
            </a:r>
            <a:r>
              <a:rPr lang="ja-JP" altLang="en-US" sz="900" dirty="0" smtClean="0"/>
              <a:t>　　　</a:t>
            </a:r>
            <a:r>
              <a:rPr lang="en-US" altLang="ja-JP" sz="900" dirty="0" smtClean="0"/>
              <a:t>  </a:t>
            </a:r>
            <a:r>
              <a:rPr lang="en-US" altLang="ja-JP" sz="900" dirty="0">
                <a:hlinkClick r:id="rId5"/>
              </a:rPr>
              <a:t>http://</a:t>
            </a:r>
            <a:r>
              <a:rPr lang="en-US" altLang="ja-JP" sz="900" dirty="0" smtClean="0">
                <a:hlinkClick r:id="rId5"/>
              </a:rPr>
              <a:t>www.stat.go.jp/koukou/data/stat.htm</a:t>
            </a:r>
            <a:endParaRPr lang="en-US" altLang="ja-JP" sz="900" dirty="0" smtClean="0"/>
          </a:p>
          <a:p>
            <a:r>
              <a:rPr lang="en-US" altLang="ja-JP" sz="900" dirty="0">
                <a:hlinkClick r:id="rId6"/>
              </a:rPr>
              <a:t>http://</a:t>
            </a:r>
            <a:r>
              <a:rPr lang="en-US" altLang="ja-JP" sz="900" dirty="0" smtClean="0">
                <a:hlinkClick r:id="rId6"/>
              </a:rPr>
              <a:t>www.stat.go.jp/data/kokusei/2010/index.htm</a:t>
            </a:r>
            <a:r>
              <a:rPr lang="en-US" altLang="ja-JP" sz="900" dirty="0" smtClean="0"/>
              <a:t> </a:t>
            </a:r>
            <a:r>
              <a:rPr lang="en-US" altLang="ja-JP" sz="900" dirty="0">
                <a:hlinkClick r:id="rId7"/>
              </a:rPr>
              <a:t>http://</a:t>
            </a:r>
            <a:r>
              <a:rPr lang="en-US" altLang="ja-JP" sz="900" dirty="0" smtClean="0">
                <a:hlinkClick r:id="rId7"/>
              </a:rPr>
              <a:t>www.stat.go.jp/data/kokusei/2010/index2.htm#kekkagai</a:t>
            </a:r>
            <a:endParaRPr lang="en-US" altLang="ja-JP" sz="900" dirty="0" smtClean="0"/>
          </a:p>
          <a:p>
            <a:r>
              <a:rPr lang="en-US" altLang="ja-JP" sz="900" dirty="0">
                <a:hlinkClick r:id="rId8"/>
              </a:rPr>
              <a:t>http://</a:t>
            </a:r>
            <a:r>
              <a:rPr lang="en-US" altLang="ja-JP" sz="900" dirty="0" smtClean="0">
                <a:hlinkClick r:id="rId8"/>
              </a:rPr>
              <a:t>www.e-stat.go.jp/SG1/estat/NewList.do?tid=000001039448</a:t>
            </a:r>
            <a:r>
              <a:rPr lang="en-US" altLang="ja-JP" sz="900" dirty="0"/>
              <a:t> </a:t>
            </a:r>
            <a:r>
              <a:rPr lang="en-US" altLang="ja-JP" sz="900" dirty="0" smtClean="0"/>
              <a:t> )</a:t>
            </a:r>
          </a:p>
          <a:p>
            <a:endParaRPr lang="en-US" altLang="ja-JP" sz="900" dirty="0"/>
          </a:p>
          <a:p>
            <a:r>
              <a:rPr lang="en-US" altLang="ja-JP" sz="900" dirty="0" smtClean="0"/>
              <a:t>T:</a:t>
            </a:r>
            <a:r>
              <a:rPr lang="ja-JP" altLang="en-US" sz="900" dirty="0" smtClean="0"/>
              <a:t>「例えば、“国勢調査”をクリックすると、調査の内容が出てきます。その画面の中の“調査の結果”をクリック、</a:t>
            </a:r>
            <a:endParaRPr lang="en-US" altLang="ja-JP" sz="900" dirty="0" smtClean="0"/>
          </a:p>
          <a:p>
            <a:r>
              <a:rPr lang="ja-JP" altLang="en-US" sz="900" dirty="0"/>
              <a:t>　</a:t>
            </a:r>
            <a:r>
              <a:rPr lang="ja-JP" altLang="en-US" sz="900" dirty="0" smtClean="0"/>
              <a:t>　統計表の欄の“</a:t>
            </a:r>
            <a:r>
              <a:rPr lang="en-US" altLang="ja-JP" sz="900" dirty="0" smtClean="0"/>
              <a:t>e-stat</a:t>
            </a:r>
            <a:r>
              <a:rPr lang="ja-JP" altLang="en-US" sz="900" dirty="0" smtClean="0"/>
              <a:t>”のアイコンをクリックすると各種統計表が表示されます。」</a:t>
            </a:r>
            <a:endParaRPr lang="en-US" altLang="ja-JP" sz="900" dirty="0" smtClean="0"/>
          </a:p>
          <a:p>
            <a:r>
              <a:rPr lang="ja-JP" altLang="en-US" sz="900" dirty="0"/>
              <a:t>　</a:t>
            </a:r>
            <a:r>
              <a:rPr lang="ja-JP" altLang="en-US" sz="900" dirty="0" smtClean="0"/>
              <a:t>「必要な統計データはこのように“</a:t>
            </a:r>
            <a:r>
              <a:rPr lang="en-US" altLang="ja-JP" sz="900" dirty="0" smtClean="0"/>
              <a:t>e-stat</a:t>
            </a:r>
            <a:r>
              <a:rPr lang="ja-JP" altLang="en-US" sz="900" dirty="0" smtClean="0"/>
              <a:t>”のホームページにあり、そこから取り出せますので、各種統計につい</a:t>
            </a:r>
            <a:endParaRPr lang="en-US" altLang="ja-JP" sz="900" dirty="0" smtClean="0"/>
          </a:p>
          <a:p>
            <a:r>
              <a:rPr lang="ja-JP" altLang="en-US" sz="900" dirty="0"/>
              <a:t>　</a:t>
            </a:r>
            <a:r>
              <a:rPr lang="ja-JP" altLang="en-US" sz="900" dirty="0" smtClean="0"/>
              <a:t>　て、このような操作を行ってください。統計内容によって、データの存在する場所が異なりますが、だいたい</a:t>
            </a:r>
            <a:r>
              <a:rPr lang="ja-JP" altLang="en-US" sz="900" dirty="0" err="1" smtClean="0"/>
              <a:t>こ</a:t>
            </a:r>
            <a:endParaRPr lang="en-US" altLang="ja-JP" sz="900" dirty="0" smtClean="0"/>
          </a:p>
          <a:p>
            <a:r>
              <a:rPr lang="ja-JP" altLang="en-US" sz="900" dirty="0"/>
              <a:t>　</a:t>
            </a:r>
            <a:r>
              <a:rPr lang="ja-JP" altLang="en-US" sz="900" dirty="0" smtClean="0"/>
              <a:t>　のような操作で取り出せます。」</a:t>
            </a:r>
            <a:endParaRPr lang="en-US" altLang="ja-JP" dirty="0" smtClean="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7</a:t>
            </a:fld>
            <a:endParaRPr kumimoji="1" lang="ja-JP" altLang="en-US"/>
          </a:p>
        </p:txBody>
      </p:sp>
      <p:sp>
        <p:nvSpPr>
          <p:cNvPr id="5" name="正方形/長方形 4"/>
          <p:cNvSpPr/>
          <p:nvPr/>
        </p:nvSpPr>
        <p:spPr>
          <a:xfrm>
            <a:off x="611619" y="4609629"/>
            <a:ext cx="5808891"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ja-JP" altLang="en-US" sz="1200" dirty="0" smtClean="0">
                <a:solidFill>
                  <a:prstClr val="black"/>
                </a:solidFill>
              </a:rPr>
              <a:t>・統計データの検索方法を知る</a:t>
            </a:r>
            <a:r>
              <a:rPr lang="ja-JP" altLang="en-US" sz="1200" dirty="0">
                <a:solidFill>
                  <a:prstClr val="black"/>
                </a:solidFill>
              </a:rPr>
              <a:t>。</a:t>
            </a:r>
            <a:r>
              <a:rPr lang="ja-JP" altLang="en-US" sz="1200" dirty="0" smtClean="0">
                <a:solidFill>
                  <a:prstClr val="black"/>
                </a:solidFill>
              </a:rPr>
              <a:t>（</a:t>
            </a:r>
            <a:r>
              <a:rPr lang="en-US" altLang="ja-JP" sz="1200" dirty="0" smtClean="0">
                <a:solidFill>
                  <a:prstClr val="black"/>
                </a:solidFill>
              </a:rPr>
              <a:t>10</a:t>
            </a:r>
            <a:r>
              <a:rPr lang="ja-JP" altLang="en-US" sz="1200" dirty="0" smtClean="0">
                <a:solidFill>
                  <a:prstClr val="black"/>
                </a:solidFill>
              </a:rPr>
              <a:t>分</a:t>
            </a:r>
            <a:r>
              <a:rPr lang="ja-JP" altLang="en-US" sz="1200" dirty="0">
                <a:solidFill>
                  <a:prstClr val="black"/>
                </a:solidFill>
              </a:rPr>
              <a:t>）</a:t>
            </a:r>
            <a:endParaRPr lang="en-US" altLang="ja-JP" sz="1200" dirty="0" smtClean="0">
              <a:solidFill>
                <a:prstClr val="black"/>
              </a:solidFill>
              <a:ea typeface="ＭＳ ゴシック"/>
              <a:cs typeface="Times New Roman"/>
            </a:endParaRPr>
          </a:p>
        </p:txBody>
      </p:sp>
      <p:sp>
        <p:nvSpPr>
          <p:cNvPr id="6" name="正方形/長方形 5"/>
          <p:cNvSpPr/>
          <p:nvPr/>
        </p:nvSpPr>
        <p:spPr>
          <a:xfrm>
            <a:off x="599742" y="5113685"/>
            <a:ext cx="2863665" cy="705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rPr>
              <a:t>【</a:t>
            </a:r>
            <a:r>
              <a:rPr lang="ja-JP" altLang="en-US" sz="1200" dirty="0" smtClean="0">
                <a:solidFill>
                  <a:schemeClr val="tx1"/>
                </a:solidFill>
              </a:rPr>
              <a:t>生徒 の学習活動</a:t>
            </a:r>
            <a:r>
              <a:rPr lang="en-US" altLang="ja-JP" sz="1200" dirty="0" smtClean="0">
                <a:solidFill>
                  <a:schemeClr val="tx1"/>
                </a:solidFill>
              </a:rPr>
              <a:t>】</a:t>
            </a:r>
            <a:r>
              <a:rPr lang="ja-JP" altLang="en-US" sz="1200" dirty="0">
                <a:solidFill>
                  <a:prstClr val="black"/>
                </a:solidFill>
                <a:ea typeface="ＭＳ ゴシック"/>
                <a:cs typeface="Times New Roman"/>
              </a:rPr>
              <a:t> </a:t>
            </a:r>
            <a:endParaRPr lang="en-US" altLang="ja-JP" sz="1200" dirty="0" smtClean="0">
              <a:solidFill>
                <a:schemeClr val="tx1"/>
              </a:solidFill>
              <a:ea typeface="ＭＳ ゴシック"/>
              <a:cs typeface="Times New Roman"/>
            </a:endParaRPr>
          </a:p>
          <a:p>
            <a:pPr lvl="0" algn="just"/>
            <a:r>
              <a:rPr lang="en-US" altLang="ja-JP" sz="1200" dirty="0" smtClean="0">
                <a:solidFill>
                  <a:prstClr val="black"/>
                </a:solidFill>
                <a:ea typeface="ＭＳ ゴシック"/>
                <a:cs typeface="Times New Roman"/>
              </a:rPr>
              <a:t>  </a:t>
            </a:r>
            <a:r>
              <a:rPr lang="ja-JP" altLang="en-US" sz="1200" dirty="0" smtClean="0">
                <a:solidFill>
                  <a:prstClr val="black"/>
                </a:solidFill>
                <a:ea typeface="ＭＳ ゴシック"/>
                <a:cs typeface="Times New Roman"/>
              </a:rPr>
              <a:t>・ フィールドワークの分析に必要な</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統計データの見つけ方を学習する。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7" name="正方形/長方形 6"/>
          <p:cNvSpPr/>
          <p:nvPr/>
        </p:nvSpPr>
        <p:spPr>
          <a:xfrm>
            <a:off x="3516065" y="5114523"/>
            <a:ext cx="2904445" cy="7050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prstClr val="black"/>
                </a:solidFill>
              </a:rPr>
              <a:t>【</a:t>
            </a:r>
            <a:r>
              <a:rPr lang="ja-JP" altLang="en-US" sz="1200" dirty="0" smtClean="0">
                <a:solidFill>
                  <a:prstClr val="black"/>
                </a:solidFill>
              </a:rPr>
              <a:t>指導上の留意点</a:t>
            </a:r>
            <a:r>
              <a:rPr lang="en-US" altLang="ja-JP" sz="1200" dirty="0" smtClean="0">
                <a:solidFill>
                  <a:prstClr val="black"/>
                </a:solidFill>
              </a:rPr>
              <a:t>】</a:t>
            </a:r>
            <a:endParaRPr lang="en-US" altLang="ja-JP" sz="1200" kern="100" dirty="0">
              <a:solidFill>
                <a:prstClr val="black"/>
              </a:solidFill>
              <a:latin typeface="Century"/>
              <a:ea typeface="ＭＳ ゴシック"/>
              <a:cs typeface="Times New Roman"/>
            </a:endParaRPr>
          </a:p>
          <a:p>
            <a:pPr lvl="0" algn="just"/>
            <a:r>
              <a:rPr lang="ja-JP" altLang="en-US" sz="1200" kern="100" dirty="0" smtClean="0">
                <a:solidFill>
                  <a:schemeClr val="tx1"/>
                </a:solidFill>
                <a:latin typeface="Century"/>
                <a:ea typeface="ＭＳ ゴシック"/>
                <a:cs typeface="Times New Roman"/>
              </a:rPr>
              <a:t>・</a:t>
            </a:r>
            <a:r>
              <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公的統計のデータの検索方法を習得させる。</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Tree>
    <p:extLst>
      <p:ext uri="{BB962C8B-B14F-4D97-AF65-F5344CB8AC3E}">
        <p14:creationId xmlns:p14="http://schemas.microsoft.com/office/powerpoint/2010/main" val="183636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11619" y="5905773"/>
            <a:ext cx="5808891" cy="3287441"/>
          </a:xfrm>
        </p:spPr>
        <p:txBody>
          <a:bodyPr/>
          <a:lstStyle/>
          <a:p>
            <a:r>
              <a:rPr lang="ja-JP" altLang="en-US" sz="900" dirty="0" smtClean="0"/>
              <a:t>・</a:t>
            </a:r>
            <a:r>
              <a:rPr lang="ja-JP" altLang="en-US" sz="900" dirty="0"/>
              <a:t>すべてＴからの説明</a:t>
            </a:r>
            <a:endParaRPr lang="en-US" altLang="ja-JP" sz="900" dirty="0"/>
          </a:p>
          <a:p>
            <a:pPr lvl="0"/>
            <a:r>
              <a:rPr lang="ja-JP" altLang="en-US" sz="900" dirty="0">
                <a:solidFill>
                  <a:prstClr val="black"/>
                </a:solidFill>
              </a:rPr>
              <a:t>・</a:t>
            </a:r>
            <a:r>
              <a:rPr lang="ja-JP" altLang="en-US" sz="900" dirty="0" smtClean="0">
                <a:solidFill>
                  <a:prstClr val="black"/>
                </a:solidFill>
              </a:rPr>
              <a:t>「統計を活かすためには、次のような学習の流れを意識してください。」</a:t>
            </a:r>
            <a:endParaRPr lang="en-US" altLang="ja-JP" sz="900" dirty="0" smtClean="0">
              <a:solidFill>
                <a:prstClr val="black"/>
              </a:solidFill>
            </a:endParaRPr>
          </a:p>
          <a:p>
            <a:pPr lvl="0"/>
            <a:r>
              <a:rPr lang="ja-JP" altLang="en-US" sz="900" dirty="0" smtClean="0">
                <a:solidFill>
                  <a:prstClr val="black"/>
                </a:solidFill>
              </a:rPr>
              <a:t>・  「まず、身の回りの物事で、疑問に思うことは何か、問題は何かを捉えます。　前の“問題の発見”にあたります。」</a:t>
            </a:r>
            <a:endParaRPr lang="en-US" altLang="ja-JP" sz="900" dirty="0" smtClean="0">
              <a:solidFill>
                <a:prstClr val="black"/>
              </a:solidFill>
            </a:endParaRPr>
          </a:p>
          <a:p>
            <a:pPr lvl="0"/>
            <a:endParaRPr lang="en-US" altLang="ja-JP" sz="900" dirty="0">
              <a:solidFill>
                <a:prstClr val="black"/>
              </a:solidFill>
            </a:endParaRPr>
          </a:p>
          <a:p>
            <a:pPr lvl="0"/>
            <a:r>
              <a:rPr lang="ja-JP" altLang="en-US" sz="900" dirty="0" smtClean="0">
                <a:solidFill>
                  <a:prstClr val="black"/>
                </a:solidFill>
              </a:rPr>
              <a:t>・  「次に、解決するために必要な情報を集めます。</a:t>
            </a:r>
            <a:endParaRPr lang="en-US" altLang="ja-JP" sz="900" dirty="0" smtClean="0">
              <a:solidFill>
                <a:prstClr val="black"/>
              </a:solidFill>
            </a:endParaRPr>
          </a:p>
          <a:p>
            <a:pPr lvl="0"/>
            <a:r>
              <a:rPr lang="en-US" altLang="ja-JP" sz="900" dirty="0">
                <a:solidFill>
                  <a:prstClr val="black"/>
                </a:solidFill>
              </a:rPr>
              <a:t> </a:t>
            </a:r>
            <a:r>
              <a:rPr lang="en-US" altLang="ja-JP" sz="900" dirty="0" smtClean="0">
                <a:solidFill>
                  <a:prstClr val="black"/>
                </a:solidFill>
              </a:rPr>
              <a:t>      </a:t>
            </a:r>
            <a:r>
              <a:rPr lang="ja-JP" altLang="en-US" sz="900" dirty="0" smtClean="0">
                <a:solidFill>
                  <a:prstClr val="black"/>
                </a:solidFill>
              </a:rPr>
              <a:t>都道府県や国が調査したデータをインターネット等から引き出すことも出来ますが、自分で調査してデータをつかむ</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　方がふさわしい場合もあります。どちらも大切なことです。前の“調査の計画”“データの収集”にあたります。」</a:t>
            </a:r>
            <a:endParaRPr lang="en-US" altLang="ja-JP" sz="900" dirty="0" smtClean="0">
              <a:solidFill>
                <a:prstClr val="black"/>
              </a:solidFill>
            </a:endParaRPr>
          </a:p>
          <a:p>
            <a:pPr lvl="0"/>
            <a:endParaRPr lang="en-US" altLang="ja-JP" sz="900" dirty="0">
              <a:solidFill>
                <a:prstClr val="black"/>
              </a:solidFill>
            </a:endParaRPr>
          </a:p>
          <a:p>
            <a:pPr lvl="0"/>
            <a:r>
              <a:rPr lang="en-US" altLang="ja-JP" sz="900" dirty="0" smtClean="0">
                <a:solidFill>
                  <a:prstClr val="black"/>
                </a:solidFill>
              </a:rPr>
              <a:t> </a:t>
            </a:r>
            <a:r>
              <a:rPr lang="ja-JP" altLang="en-US" sz="900" dirty="0" smtClean="0">
                <a:solidFill>
                  <a:prstClr val="black"/>
                </a:solidFill>
              </a:rPr>
              <a:t>・ 「そして、集めた情報をもとにグラフに表し、傾向をつかみます。前の“分析”にあたります。」</a:t>
            </a:r>
            <a:endParaRPr lang="en-US" altLang="ja-JP" sz="900" dirty="0" smtClean="0">
              <a:solidFill>
                <a:prstClr val="black"/>
              </a:solidFill>
            </a:endParaRPr>
          </a:p>
          <a:p>
            <a:pPr lvl="0"/>
            <a:endParaRPr lang="en-US" altLang="ja-JP" sz="900" dirty="0">
              <a:solidFill>
                <a:prstClr val="black"/>
              </a:solidFill>
            </a:endParaRPr>
          </a:p>
          <a:p>
            <a:pPr lvl="0"/>
            <a:r>
              <a:rPr lang="ja-JP" altLang="en-US" sz="900" dirty="0" smtClean="0">
                <a:solidFill>
                  <a:prstClr val="black"/>
                </a:solidFill>
              </a:rPr>
              <a:t>・  「さらに、傾向から読み取ったことを、ぜひ、生活に活かすという意識をもって</a:t>
            </a:r>
            <a:r>
              <a:rPr lang="ja-JP" altLang="en-US" sz="900" dirty="0">
                <a:solidFill>
                  <a:prstClr val="black"/>
                </a:solidFill>
              </a:rPr>
              <a:t>ください</a:t>
            </a:r>
            <a:r>
              <a:rPr lang="ja-JP" altLang="en-US" sz="900" dirty="0" smtClean="0">
                <a:solidFill>
                  <a:prstClr val="black"/>
                </a:solidFill>
              </a:rPr>
              <a:t>。ここは前</a:t>
            </a:r>
            <a:r>
              <a:rPr lang="ja-JP" altLang="en-US" sz="900" dirty="0">
                <a:solidFill>
                  <a:prstClr val="black"/>
                </a:solidFill>
              </a:rPr>
              <a:t>の</a:t>
            </a:r>
            <a:r>
              <a:rPr lang="ja-JP" altLang="en-US" sz="900" dirty="0" smtClean="0">
                <a:solidFill>
                  <a:prstClr val="black"/>
                </a:solidFill>
              </a:rPr>
              <a:t>“結論”</a:t>
            </a:r>
            <a:r>
              <a:rPr lang="ja-JP" altLang="en-US" sz="900" dirty="0">
                <a:solidFill>
                  <a:prstClr val="black"/>
                </a:solidFill>
              </a:rPr>
              <a:t>に</a:t>
            </a:r>
            <a:r>
              <a:rPr lang="ja-JP" altLang="en-US" sz="900" dirty="0" smtClean="0">
                <a:solidFill>
                  <a:prstClr val="black"/>
                </a:solidFill>
              </a:rPr>
              <a:t>あたり</a:t>
            </a:r>
            <a:r>
              <a:rPr lang="ja-JP" altLang="en-US" sz="900" dirty="0" err="1" smtClean="0">
                <a:solidFill>
                  <a:prstClr val="black"/>
                </a:solidFill>
              </a:rPr>
              <a:t>ま</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　す。 </a:t>
            </a:r>
            <a:r>
              <a:rPr lang="ja-JP" altLang="en-US" sz="900" dirty="0" smtClean="0"/>
              <a:t>この</a:t>
            </a:r>
            <a:r>
              <a:rPr lang="ja-JP" altLang="en-US" sz="900" dirty="0"/>
              <a:t>ように、統計を活かすために</a:t>
            </a:r>
            <a:r>
              <a:rPr lang="ja-JP" altLang="en-US" sz="900" dirty="0" smtClean="0"/>
              <a:t>は、まず</a:t>
            </a:r>
            <a:r>
              <a:rPr lang="ja-JP" altLang="en-US" sz="900" dirty="0"/>
              <a:t>、疑問や問題を</a:t>
            </a:r>
            <a:r>
              <a:rPr lang="ja-JP" altLang="en-US" sz="900" dirty="0" smtClean="0"/>
              <a:t>とらえ、次</a:t>
            </a:r>
            <a:r>
              <a:rPr lang="ja-JP" altLang="en-US" sz="900" dirty="0"/>
              <a:t>に、図書館で調べたり、アンケートを</a:t>
            </a:r>
            <a:r>
              <a:rPr lang="ja-JP" altLang="en-US" sz="900" dirty="0" smtClean="0"/>
              <a:t>とった</a:t>
            </a:r>
            <a:endParaRPr lang="en-US" altLang="ja-JP" sz="900" dirty="0" smtClean="0"/>
          </a:p>
          <a:p>
            <a:pPr lvl="0"/>
            <a:r>
              <a:rPr lang="ja-JP" altLang="en-US" sz="900" dirty="0"/>
              <a:t>　</a:t>
            </a:r>
            <a:r>
              <a:rPr lang="ja-JP" altLang="en-US" sz="900" dirty="0" smtClean="0"/>
              <a:t>　り</a:t>
            </a:r>
            <a:r>
              <a:rPr lang="ja-JP" altLang="en-US" sz="900" dirty="0"/>
              <a:t>して、必要な情報を</a:t>
            </a:r>
            <a:r>
              <a:rPr lang="ja-JP" altLang="en-US" sz="900" dirty="0" smtClean="0"/>
              <a:t>集め、その</a:t>
            </a:r>
            <a:r>
              <a:rPr lang="ja-JP" altLang="en-US" sz="900" dirty="0"/>
              <a:t>結果から傾向を</a:t>
            </a:r>
            <a:r>
              <a:rPr lang="ja-JP" altLang="en-US" sz="900" dirty="0" smtClean="0"/>
              <a:t>つかみ、傾向</a:t>
            </a:r>
            <a:r>
              <a:rPr lang="ja-JP" altLang="en-US" sz="900" dirty="0"/>
              <a:t>から読み取ったことを、活かすことが大切</a:t>
            </a:r>
            <a:r>
              <a:rPr lang="ja-JP" altLang="en-US" sz="900" dirty="0" smtClean="0"/>
              <a:t>です。」</a:t>
            </a:r>
            <a:endParaRPr lang="en-US" altLang="ja-JP" sz="900" dirty="0" smtClean="0"/>
          </a:p>
          <a:p>
            <a:pPr lvl="0"/>
            <a:endParaRPr lang="en-US" altLang="ja-JP" sz="900" dirty="0"/>
          </a:p>
          <a:p>
            <a:pPr lvl="0"/>
            <a:r>
              <a:rPr lang="ja-JP" altLang="en-US" sz="900" dirty="0" smtClean="0"/>
              <a:t>・「また、皆さんがお店の店長等になった場合、商品の売れ行き向上を検討したり、あるいは、会社勤めをしても、会社</a:t>
            </a:r>
            <a:endParaRPr lang="en-US" altLang="ja-JP" sz="900" dirty="0" smtClean="0"/>
          </a:p>
          <a:p>
            <a:pPr lvl="0"/>
            <a:r>
              <a:rPr lang="ja-JP" altLang="en-US" sz="900" dirty="0"/>
              <a:t>　</a:t>
            </a:r>
            <a:r>
              <a:rPr lang="ja-JP" altLang="en-US" sz="900" dirty="0" smtClean="0"/>
              <a:t>の社内資料作成についてもこのサイクルに基づいて行っています。ここで学んだことは社会にでても必要なことなの</a:t>
            </a:r>
            <a:endParaRPr lang="en-US" altLang="ja-JP" sz="900" dirty="0" smtClean="0"/>
          </a:p>
          <a:p>
            <a:pPr lvl="0"/>
            <a:r>
              <a:rPr lang="ja-JP" altLang="en-US" sz="900" dirty="0"/>
              <a:t>　</a:t>
            </a:r>
            <a:r>
              <a:rPr lang="ja-JP" altLang="en-US" sz="900" dirty="0" smtClean="0"/>
              <a:t>で覚えておいてください。」</a:t>
            </a:r>
            <a:endParaRPr lang="en-US" altLang="ja-JP" sz="900" dirty="0"/>
          </a:p>
          <a:p>
            <a:endParaRPr lang="en-US" altLang="ja-JP" sz="900" dirty="0" smtClean="0"/>
          </a:p>
          <a:p>
            <a:r>
              <a:rPr lang="ja-JP" altLang="en-US" sz="900" dirty="0" smtClean="0"/>
              <a:t>・「もちろん、みなさん</a:t>
            </a:r>
            <a:r>
              <a:rPr lang="ja-JP" altLang="en-US" sz="900" dirty="0"/>
              <a:t>にも</a:t>
            </a:r>
            <a:r>
              <a:rPr lang="ja-JP" altLang="en-US" sz="900" dirty="0" smtClean="0"/>
              <a:t>、フィールドワーク調査に向け</a:t>
            </a:r>
            <a:r>
              <a:rPr lang="ja-JP" altLang="en-US" sz="900" dirty="0"/>
              <a:t>、図書館やアンケートで調べた結果を分析し</a:t>
            </a:r>
            <a:r>
              <a:rPr lang="ja-JP" altLang="en-US" sz="900" dirty="0" smtClean="0"/>
              <a:t>、レポート作成に</a:t>
            </a:r>
            <a:endParaRPr lang="en-US" altLang="ja-JP" sz="900" dirty="0" smtClean="0"/>
          </a:p>
          <a:p>
            <a:r>
              <a:rPr lang="ja-JP" altLang="en-US" sz="900" dirty="0"/>
              <a:t>　</a:t>
            </a:r>
            <a:r>
              <a:rPr lang="ja-JP" altLang="en-US" sz="900" dirty="0" smtClean="0"/>
              <a:t>活かして</a:t>
            </a:r>
            <a:r>
              <a:rPr lang="ja-JP" altLang="en-US" sz="900" dirty="0"/>
              <a:t>ほしいと</a:t>
            </a:r>
            <a:r>
              <a:rPr lang="ja-JP" altLang="en-US" sz="900" dirty="0" smtClean="0"/>
              <a:t>思います。」</a:t>
            </a:r>
            <a:endParaRPr lang="ja-JP" altLang="en-US" sz="900" dirty="0"/>
          </a:p>
          <a:p>
            <a:pPr lvl="0"/>
            <a:endParaRPr lang="en-US" altLang="ja-JP" sz="900" dirty="0">
              <a:solidFill>
                <a:prstClr val="black"/>
              </a:solidFill>
            </a:endParaRPr>
          </a:p>
          <a:p>
            <a:pPr lvl="0"/>
            <a:endParaRPr lang="en-US" altLang="ja-JP" sz="900" dirty="0">
              <a:solidFill>
                <a:prstClr val="black"/>
              </a:solidFill>
            </a:endParaRPr>
          </a:p>
          <a:p>
            <a:endParaRPr kumimoji="1" lang="ja-JP" altLang="en-US" sz="900"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8</a:t>
            </a:fld>
            <a:endParaRPr kumimoji="1" lang="ja-JP" altLang="en-US"/>
          </a:p>
        </p:txBody>
      </p:sp>
      <p:sp>
        <p:nvSpPr>
          <p:cNvPr id="5" name="正方形/長方形 4"/>
          <p:cNvSpPr/>
          <p:nvPr/>
        </p:nvSpPr>
        <p:spPr>
          <a:xfrm>
            <a:off x="611619" y="4609629"/>
            <a:ext cx="5808891"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ja-JP" altLang="en-US" sz="1200" dirty="0" smtClean="0">
                <a:solidFill>
                  <a:prstClr val="black"/>
                </a:solidFill>
              </a:rPr>
              <a:t>・統計を活かすための過程を知る</a:t>
            </a:r>
            <a:r>
              <a:rPr lang="ja-JP" altLang="en-US" sz="1200" dirty="0">
                <a:solidFill>
                  <a:prstClr val="black"/>
                </a:solidFill>
              </a:rPr>
              <a:t>。</a:t>
            </a:r>
            <a:r>
              <a:rPr lang="ja-JP" altLang="en-US" sz="1200" dirty="0" smtClean="0">
                <a:solidFill>
                  <a:prstClr val="black"/>
                </a:solidFill>
              </a:rPr>
              <a:t>（１分</a:t>
            </a:r>
            <a:r>
              <a:rPr lang="ja-JP" altLang="en-US" sz="1200" dirty="0">
                <a:solidFill>
                  <a:prstClr val="black"/>
                </a:solidFill>
              </a:rPr>
              <a:t>）</a:t>
            </a:r>
            <a:endParaRPr lang="en-US" altLang="ja-JP" sz="1200" dirty="0" smtClean="0">
              <a:solidFill>
                <a:prstClr val="black"/>
              </a:solidFill>
              <a:ea typeface="ＭＳ ゴシック"/>
              <a:cs typeface="Times New Roman"/>
            </a:endParaRPr>
          </a:p>
        </p:txBody>
      </p:sp>
      <p:sp>
        <p:nvSpPr>
          <p:cNvPr id="6" name="正方形/長方形 5"/>
          <p:cNvSpPr/>
          <p:nvPr/>
        </p:nvSpPr>
        <p:spPr>
          <a:xfrm>
            <a:off x="599742" y="5112847"/>
            <a:ext cx="2863665" cy="705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rPr>
              <a:t>【</a:t>
            </a:r>
            <a:r>
              <a:rPr lang="ja-JP" altLang="en-US" sz="1200" dirty="0" smtClean="0">
                <a:solidFill>
                  <a:schemeClr val="tx1"/>
                </a:solidFill>
              </a:rPr>
              <a:t>生徒 の学習活動</a:t>
            </a:r>
            <a:r>
              <a:rPr lang="en-US" altLang="ja-JP" sz="1200" dirty="0" smtClean="0">
                <a:solidFill>
                  <a:schemeClr val="tx1"/>
                </a:solidFill>
              </a:rPr>
              <a:t>】</a:t>
            </a:r>
            <a:r>
              <a:rPr lang="ja-JP" altLang="en-US" sz="1200" dirty="0">
                <a:solidFill>
                  <a:prstClr val="black"/>
                </a:solidFill>
                <a:ea typeface="ＭＳ ゴシック"/>
                <a:cs typeface="Times New Roman"/>
              </a:rPr>
              <a:t> </a:t>
            </a:r>
            <a:endParaRPr lang="en-US" altLang="ja-JP" sz="1200" dirty="0" smtClean="0">
              <a:solidFill>
                <a:schemeClr val="tx1"/>
              </a:solidFill>
              <a:ea typeface="ＭＳ ゴシック"/>
              <a:cs typeface="Times New Roman"/>
            </a:endParaRPr>
          </a:p>
          <a:p>
            <a:pPr lvl="0" algn="just"/>
            <a:r>
              <a:rPr lang="en-US" altLang="ja-JP" sz="1200" dirty="0" smtClean="0">
                <a:solidFill>
                  <a:prstClr val="black"/>
                </a:solidFill>
                <a:ea typeface="ＭＳ ゴシック"/>
                <a:cs typeface="Times New Roman"/>
              </a:rPr>
              <a:t>  </a:t>
            </a:r>
            <a:r>
              <a:rPr lang="ja-JP" altLang="en-US" sz="1200" dirty="0" smtClean="0">
                <a:solidFill>
                  <a:prstClr val="black"/>
                </a:solidFill>
                <a:ea typeface="ＭＳ ゴシック"/>
                <a:cs typeface="Times New Roman"/>
              </a:rPr>
              <a:t>・ </a:t>
            </a:r>
            <a:r>
              <a:rPr lang="ja-JP" altLang="en-US" sz="1200" dirty="0">
                <a:solidFill>
                  <a:prstClr val="black"/>
                </a:solidFill>
                <a:latin typeface="ＭＳ ゴシック" panose="020B0609070205080204" pitchFamily="49" charset="-128"/>
                <a:ea typeface="ＭＳ ゴシック" panose="020B0609070205080204" pitchFamily="49" charset="-128"/>
                <a:cs typeface="Times New Roman"/>
              </a:rPr>
              <a:t>統計</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を活かすための過程を知る。</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7" name="正方形/長方形 6"/>
          <p:cNvSpPr/>
          <p:nvPr/>
        </p:nvSpPr>
        <p:spPr>
          <a:xfrm>
            <a:off x="3516065" y="5113685"/>
            <a:ext cx="2904445" cy="7050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prstClr val="black"/>
                </a:solidFill>
              </a:rPr>
              <a:t>【</a:t>
            </a:r>
            <a:r>
              <a:rPr lang="ja-JP" altLang="en-US" sz="1200" dirty="0" smtClean="0">
                <a:solidFill>
                  <a:prstClr val="black"/>
                </a:solidFill>
              </a:rPr>
              <a:t>指導上の留意点</a:t>
            </a:r>
            <a:r>
              <a:rPr lang="en-US" altLang="ja-JP" sz="1200" dirty="0" smtClean="0">
                <a:solidFill>
                  <a:prstClr val="black"/>
                </a:solidFill>
              </a:rPr>
              <a:t>】</a:t>
            </a:r>
            <a:endParaRPr lang="en-US" altLang="ja-JP" sz="1200" kern="100" dirty="0">
              <a:solidFill>
                <a:prstClr val="black"/>
              </a:solidFill>
              <a:latin typeface="Century"/>
              <a:ea typeface="ＭＳ ゴシック"/>
              <a:cs typeface="Times New Roman"/>
            </a:endParaRPr>
          </a:p>
          <a:p>
            <a:pPr lvl="0" algn="just"/>
            <a:r>
              <a:rPr lang="ja-JP" altLang="en-US" sz="1200" kern="100" dirty="0" smtClean="0">
                <a:solidFill>
                  <a:schemeClr val="tx1"/>
                </a:solidFill>
                <a:latin typeface="Century"/>
                <a:ea typeface="ＭＳ ゴシック"/>
                <a:cs typeface="Times New Roman"/>
              </a:rPr>
              <a:t>・</a:t>
            </a:r>
            <a:r>
              <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dirty="0">
                <a:solidFill>
                  <a:prstClr val="black"/>
                </a:solidFill>
                <a:latin typeface="ＭＳ ゴシック" panose="020B0609070205080204" pitchFamily="49" charset="-128"/>
                <a:ea typeface="ＭＳ ゴシック" panose="020B0609070205080204" pitchFamily="49" charset="-128"/>
                <a:cs typeface="Times New Roman"/>
              </a:rPr>
              <a:t>統計</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を活かすための問題解決の流れ</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lvl="0" algn="just"/>
            <a:r>
              <a:rPr lang="en-US" altLang="ja-JP" sz="1200" dirty="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を解説する。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Tree>
    <p:extLst>
      <p:ext uri="{BB962C8B-B14F-4D97-AF65-F5344CB8AC3E}">
        <p14:creationId xmlns:p14="http://schemas.microsoft.com/office/powerpoint/2010/main" val="2680373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9</a:t>
            </a:fld>
            <a:endParaRPr kumimoji="1" lang="ja-JP" altLang="en-US"/>
          </a:p>
        </p:txBody>
      </p:sp>
      <p:sp>
        <p:nvSpPr>
          <p:cNvPr id="5" name="正方形/長方形 4"/>
          <p:cNvSpPr/>
          <p:nvPr/>
        </p:nvSpPr>
        <p:spPr>
          <a:xfrm>
            <a:off x="611618" y="4825653"/>
            <a:ext cx="5808891"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a:solidFill>
                  <a:prstClr val="black"/>
                </a:solidFill>
              </a:rPr>
              <a:t>統計</a:t>
            </a:r>
            <a:r>
              <a:rPr lang="ja-JP" altLang="en-US" sz="1200" dirty="0" smtClean="0">
                <a:solidFill>
                  <a:prstClr val="black"/>
                </a:solidFill>
              </a:rPr>
              <a:t>に</a:t>
            </a:r>
            <a:r>
              <a:rPr lang="ja-JP" altLang="en-US" sz="1200" dirty="0">
                <a:solidFill>
                  <a:prstClr val="black"/>
                </a:solidFill>
              </a:rPr>
              <a:t>親しみましょう</a:t>
            </a:r>
            <a:r>
              <a:rPr lang="ja-JP" altLang="en-US" sz="1200" dirty="0" smtClean="0">
                <a:solidFill>
                  <a:prstClr val="black"/>
                </a:solidFill>
              </a:rPr>
              <a:t>（</a:t>
            </a:r>
            <a:r>
              <a:rPr lang="en-US" altLang="ja-JP" sz="1200" dirty="0" smtClean="0">
                <a:solidFill>
                  <a:prstClr val="black"/>
                </a:solidFill>
                <a:latin typeface="ＭＳ ゴシック" panose="020B0609070205080204" pitchFamily="49" charset="-128"/>
                <a:ea typeface="ＭＳ ゴシック" panose="020B0609070205080204" pitchFamily="49" charset="-128"/>
              </a:rPr>
              <a:t>0.5</a:t>
            </a:r>
            <a:r>
              <a:rPr lang="ja-JP" altLang="en-US" sz="1200" dirty="0" smtClean="0">
                <a:solidFill>
                  <a:prstClr val="black"/>
                </a:solidFill>
              </a:rPr>
              <a:t>分）</a:t>
            </a:r>
            <a:endParaRPr lang="en-US" altLang="ja-JP" sz="1200" dirty="0" smtClean="0">
              <a:solidFill>
                <a:prstClr val="black"/>
              </a:solidFill>
            </a:endParaRPr>
          </a:p>
        </p:txBody>
      </p:sp>
      <p:sp>
        <p:nvSpPr>
          <p:cNvPr id="10" name="ノート プレースホルダー 9"/>
          <p:cNvSpPr>
            <a:spLocks noGrp="1"/>
          </p:cNvSpPr>
          <p:nvPr>
            <p:ph type="body" sz="quarter" idx="11"/>
          </p:nvPr>
        </p:nvSpPr>
        <p:spPr>
          <a:xfrm>
            <a:off x="611619" y="5257701"/>
            <a:ext cx="5808891" cy="1008112"/>
          </a:xfrm>
        </p:spPr>
        <p:txBody>
          <a:bodyPr/>
          <a:lstStyle/>
          <a:p>
            <a:pPr lvl="0"/>
            <a:endParaRPr lang="en-US" altLang="ja-JP" dirty="0" smtClean="0">
              <a:solidFill>
                <a:prstClr val="black"/>
              </a:solidFill>
            </a:endParaRPr>
          </a:p>
          <a:p>
            <a:pPr lvl="0"/>
            <a:r>
              <a:rPr lang="ja-JP" altLang="en-US" sz="900" dirty="0" smtClean="0">
                <a:solidFill>
                  <a:prstClr val="black"/>
                </a:solidFill>
              </a:rPr>
              <a:t>Ｔ</a:t>
            </a:r>
            <a:r>
              <a:rPr lang="ja-JP" altLang="en-US" sz="900" dirty="0">
                <a:solidFill>
                  <a:prstClr val="black"/>
                </a:solidFill>
              </a:rPr>
              <a:t>：</a:t>
            </a:r>
            <a:r>
              <a:rPr lang="ja-JP" altLang="en-US" sz="900" dirty="0" smtClean="0">
                <a:solidFill>
                  <a:prstClr val="black"/>
                </a:solidFill>
              </a:rPr>
              <a:t>「</a:t>
            </a:r>
            <a:r>
              <a:rPr lang="ja-JP" altLang="en-US" sz="900" dirty="0">
                <a:solidFill>
                  <a:prstClr val="black"/>
                </a:solidFill>
              </a:rPr>
              <a:t>今日</a:t>
            </a:r>
            <a:r>
              <a:rPr lang="ja-JP" altLang="en-US" sz="900" dirty="0" smtClean="0">
                <a:solidFill>
                  <a:prstClr val="black"/>
                </a:solidFill>
              </a:rPr>
              <a:t>の授業をきっかけにして、これからも、ぜひ、統計に親しんでいきましょう。</a:t>
            </a:r>
            <a:r>
              <a:rPr lang="ja-JP" altLang="en-US" sz="900" dirty="0">
                <a:solidFill>
                  <a:prstClr val="black"/>
                </a:solidFill>
              </a:rPr>
              <a:t>」</a:t>
            </a:r>
            <a:endParaRPr lang="en-US" altLang="ja-JP" sz="900" dirty="0">
              <a:solidFill>
                <a:prstClr val="black"/>
              </a:solidFill>
            </a:endParaRPr>
          </a:p>
          <a:p>
            <a:endParaRPr kumimoji="1" lang="ja-JP" altLang="en-US" dirty="0"/>
          </a:p>
        </p:txBody>
      </p:sp>
    </p:spTree>
    <p:extLst>
      <p:ext uri="{BB962C8B-B14F-4D97-AF65-F5344CB8AC3E}">
        <p14:creationId xmlns:p14="http://schemas.microsoft.com/office/powerpoint/2010/main" val="884340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286709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4994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132979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11604202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43802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46283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154973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82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46630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17603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C538FC-03DC-4003-ABE7-90EAD0271BE0}" type="datetimeFigureOut">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28613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538FC-03DC-4003-ABE7-90EAD0271BE0}" type="datetimeFigureOut">
              <a:rPr kumimoji="1" lang="ja-JP" altLang="en-US" smtClean="0"/>
              <a:t>2020/12/22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111175879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7"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5.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7039" y="775878"/>
            <a:ext cx="6984776" cy="1472184"/>
          </a:xfrm>
        </p:spPr>
        <p:txBody>
          <a:bodyPr>
            <a:normAutofit/>
          </a:bodyPr>
          <a:lstStyle/>
          <a:p>
            <a:pPr algn="l"/>
            <a:r>
              <a:rPr kumimoji="1" lang="ja-JP" altLang="en-US" sz="6000" b="1" dirty="0" smtClean="0">
                <a:solidFill>
                  <a:srgbClr val="0070C0"/>
                </a:solidFill>
                <a:effectLst>
                  <a:outerShdw blurRad="38100" dist="38100" dir="2700000" algn="tl">
                    <a:srgbClr val="000000">
                      <a:alpha val="43137"/>
                    </a:srgbClr>
                  </a:outerShdw>
                </a:effectLst>
              </a:rPr>
              <a:t>統計</a:t>
            </a:r>
            <a:r>
              <a:rPr lang="ja-JP" altLang="en-US" sz="6000" b="1" dirty="0" smtClean="0">
                <a:solidFill>
                  <a:srgbClr val="0070C0"/>
                </a:solidFill>
                <a:effectLst>
                  <a:outerShdw blurRad="38100" dist="38100" dir="2700000" algn="tl">
                    <a:srgbClr val="000000">
                      <a:alpha val="43137"/>
                    </a:srgbClr>
                  </a:outerShdw>
                </a:effectLst>
              </a:rPr>
              <a:t>に親しもう！</a:t>
            </a:r>
            <a:endParaRPr kumimoji="1" lang="ja-JP" altLang="en-US" sz="6000" b="1" dirty="0">
              <a:solidFill>
                <a:srgbClr val="0070C0"/>
              </a:solidFill>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4797585" y="6076181"/>
            <a:ext cx="4199626" cy="648072"/>
          </a:xfrm>
        </p:spPr>
        <p:txBody>
          <a:bodyPr>
            <a:normAutofit/>
          </a:bodyPr>
          <a:lstStyle/>
          <a:p>
            <a:pPr algn="r"/>
            <a:r>
              <a:rPr kumimoji="1" lang="ja-JP" altLang="en-US" b="1" dirty="0" smtClean="0">
                <a:solidFill>
                  <a:srgbClr val="002060"/>
                </a:solidFill>
              </a:rPr>
              <a:t>大阪府 総務部 統計課</a:t>
            </a:r>
            <a:endParaRPr kumimoji="1" lang="ja-JP" altLang="en-US" b="1" dirty="0">
              <a:solidFill>
                <a:srgbClr val="002060"/>
              </a:solidFill>
            </a:endParaRPr>
          </a:p>
        </p:txBody>
      </p:sp>
      <p:pic>
        <p:nvPicPr>
          <p:cNvPr id="6" name="Picture 3" descr="C:\Users\SawaiM\AppData\Local\Microsoft\Windows\Temporary Internet Files\Content.IE5\6112ORML\MC90044170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932879"/>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10" name="サブタイトル 2"/>
          <p:cNvSpPr txBox="1">
            <a:spLocks/>
          </p:cNvSpPr>
          <p:nvPr/>
        </p:nvSpPr>
        <p:spPr>
          <a:xfrm>
            <a:off x="179512" y="476672"/>
            <a:ext cx="3869578" cy="59841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1"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1"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1"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1"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1"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1"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9pPr>
            <a:extLst/>
          </a:lstStyle>
          <a:p>
            <a:r>
              <a:rPr lang="ja-JP" altLang="en-US" sz="3200" b="1" dirty="0" smtClean="0"/>
              <a:t>統計学習出前講座</a:t>
            </a:r>
            <a:endParaRPr lang="ja-JP" altLang="en-US" sz="3200" b="1" dirty="0"/>
          </a:p>
        </p:txBody>
      </p:sp>
      <p:pic>
        <p:nvPicPr>
          <p:cNvPr id="8196" name="Picture 4" descr="X:\01情報\☆統計課キャラクター\ねこカット.JPG"/>
          <p:cNvPicPr>
            <a:picLocks noChangeAspect="1" noChangeArrowheads="1"/>
          </p:cNvPicPr>
          <p:nvPr/>
        </p:nvPicPr>
        <p:blipFill>
          <a:blip r:embed="rId4">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3134260" y="2317803"/>
            <a:ext cx="2557412" cy="2105025"/>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X:\01情報\☆統計課キャラクター\うさカット.JPG"/>
          <p:cNvPicPr>
            <a:picLocks noChangeAspect="1" noChangeArrowheads="1"/>
          </p:cNvPicPr>
          <p:nvPr/>
        </p:nvPicPr>
        <p:blipFill>
          <a:blip r:embed="rId5">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2771800" y="4422828"/>
            <a:ext cx="2234987" cy="234749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X:\01情報\☆統計課キャラクター\ねずカット.JPG"/>
          <p:cNvPicPr>
            <a:picLocks noChangeAspect="1" noChangeArrowheads="1"/>
          </p:cNvPicPr>
          <p:nvPr/>
        </p:nvPicPr>
        <p:blipFill>
          <a:blip r:embed="rId6">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648066" y="1916832"/>
            <a:ext cx="2513500" cy="2206976"/>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X:\01情報\☆統計課キャラクター\ひつじカット.JPG"/>
          <p:cNvPicPr>
            <a:picLocks noChangeAspect="1" noChangeArrowheads="1"/>
          </p:cNvPicPr>
          <p:nvPr/>
        </p:nvPicPr>
        <p:blipFill>
          <a:blip r:embed="rId7">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353764" y="4033293"/>
            <a:ext cx="2418036" cy="2060003"/>
          </a:xfrm>
          <a:prstGeom prst="rect">
            <a:avLst/>
          </a:prstGeom>
          <a:noFill/>
          <a:extLst>
            <a:ext uri="{909E8E84-426E-40DD-AFC4-6F175D3DCCD1}">
              <a14:hiddenFill xmlns:a14="http://schemas.microsoft.com/office/drawing/2010/main">
                <a:solidFill>
                  <a:srgbClr val="FFFFFF"/>
                </a:solidFill>
              </a14:hiddenFill>
            </a:ext>
          </a:extLst>
        </p:spPr>
      </p:pic>
      <p:sp>
        <p:nvSpPr>
          <p:cNvPr id="13" name="雲形吹き出し 12"/>
          <p:cNvSpPr/>
          <p:nvPr/>
        </p:nvSpPr>
        <p:spPr>
          <a:xfrm>
            <a:off x="5538398" y="3623134"/>
            <a:ext cx="3443982" cy="1440160"/>
          </a:xfrm>
          <a:prstGeom prst="cloudCallout">
            <a:avLst>
              <a:gd name="adj1" fmla="val -64983"/>
              <a:gd name="adj2" fmla="val 60008"/>
            </a:avLst>
          </a:prstGeom>
          <a:solidFill>
            <a:srgbClr val="FFCCFF"/>
          </a:solid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HG丸ｺﾞｼｯｸM-PRO" pitchFamily="50" charset="-128"/>
                <a:ea typeface="HG丸ｺﾞｼｯｸM-PRO" pitchFamily="50" charset="-128"/>
              </a:rPr>
              <a:t>統計と調査について</a:t>
            </a:r>
            <a:endParaRPr lang="en-US" altLang="ja-JP" sz="1600" b="1" dirty="0" smtClean="0">
              <a:solidFill>
                <a:schemeClr val="tx1"/>
              </a:solidFill>
              <a:latin typeface="HG丸ｺﾞｼｯｸM-PRO" pitchFamily="50" charset="-128"/>
              <a:ea typeface="HG丸ｺﾞｼｯｸM-PRO" pitchFamily="50" charset="-128"/>
            </a:endParaRPr>
          </a:p>
          <a:p>
            <a:pPr algn="ctr"/>
            <a:r>
              <a:rPr lang="ja-JP" altLang="en-US" sz="1600" b="1" dirty="0" smtClean="0">
                <a:solidFill>
                  <a:schemeClr val="tx1"/>
                </a:solidFill>
                <a:latin typeface="HG丸ｺﾞｼｯｸM-PRO" pitchFamily="50" charset="-128"/>
                <a:ea typeface="HG丸ｺﾞｼｯｸM-PRO" pitchFamily="50" charset="-128"/>
              </a:rPr>
              <a:t>勉強しよう！</a:t>
            </a:r>
            <a:endParaRPr kumimoji="1" lang="en-US" altLang="ja-JP" sz="1600" b="1" dirty="0" smtClean="0">
              <a:solidFill>
                <a:schemeClr val="tx1"/>
              </a:solidFill>
              <a:latin typeface="HG丸ｺﾞｼｯｸM-PRO" pitchFamily="50" charset="-128"/>
              <a:ea typeface="HG丸ｺﾞｼｯｸM-PRO" pitchFamily="50" charset="-128"/>
            </a:endParaRPr>
          </a:p>
        </p:txBody>
      </p:sp>
      <p:sp>
        <p:nvSpPr>
          <p:cNvPr id="14" name="サブタイトル 2"/>
          <p:cNvSpPr txBox="1">
            <a:spLocks/>
          </p:cNvSpPr>
          <p:nvPr/>
        </p:nvSpPr>
        <p:spPr>
          <a:xfrm>
            <a:off x="5691672" y="60339"/>
            <a:ext cx="3108590" cy="432048"/>
          </a:xfrm>
          <a:prstGeom prst="rect">
            <a:avLst/>
          </a:prstGeom>
        </p:spPr>
        <p:txBody>
          <a:bodyPr tIns="0">
            <a:normAutofit fontScale="92500"/>
          </a:bodyPr>
          <a:lstStyle>
            <a:lvl1pPr marL="27432" indent="0" algn="l" rtl="0" eaLnBrk="1" latinLnBrk="0" hangingPunct="1">
              <a:lnSpc>
                <a:spcPct val="100000"/>
              </a:lnSpc>
              <a:spcBef>
                <a:spcPts val="600"/>
              </a:spcBef>
              <a:buClr>
                <a:schemeClr val="accent1"/>
              </a:buClr>
              <a:buSzPct val="80000"/>
              <a:buFont typeface="Wingdings 2"/>
              <a:buNone/>
              <a:defRPr kumimoji="1"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1"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1"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1"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1"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1"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9pPr>
            <a:extLst/>
          </a:lstStyle>
          <a:p>
            <a:pPr algn="r"/>
            <a:r>
              <a:rPr lang="ja-JP" altLang="en-US" b="1" dirty="0" smtClean="0"/>
              <a:t>平成○○年</a:t>
            </a:r>
            <a:r>
              <a:rPr lang="ja-JP" altLang="en-US" b="1" dirty="0"/>
              <a:t>○</a:t>
            </a:r>
            <a:r>
              <a:rPr lang="ja-JP" altLang="en-US" b="1" dirty="0" smtClean="0"/>
              <a:t>月</a:t>
            </a:r>
            <a:r>
              <a:rPr lang="ja-JP" altLang="en-US" b="1" dirty="0"/>
              <a:t>○</a:t>
            </a:r>
            <a:r>
              <a:rPr lang="ja-JP" altLang="en-US" b="1" dirty="0" smtClean="0"/>
              <a:t>日</a:t>
            </a:r>
            <a:endParaRPr lang="ja-JP" altLang="en-US" b="1" dirty="0"/>
          </a:p>
        </p:txBody>
      </p:sp>
      <p:sp>
        <p:nvSpPr>
          <p:cNvPr id="15" name="サブタイトル 2"/>
          <p:cNvSpPr txBox="1">
            <a:spLocks/>
          </p:cNvSpPr>
          <p:nvPr/>
        </p:nvSpPr>
        <p:spPr>
          <a:xfrm>
            <a:off x="4716016" y="5313604"/>
            <a:ext cx="4281195" cy="5760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r>
              <a:rPr lang="ja-JP" altLang="en-US" sz="2650" b="1" dirty="0" smtClean="0">
                <a:solidFill>
                  <a:srgbClr val="002060"/>
                </a:solidFill>
              </a:rPr>
              <a:t>於 大手前本館高等学校</a:t>
            </a:r>
            <a:endParaRPr lang="en-US" altLang="ja-JP" sz="2650" b="1" dirty="0" smtClean="0">
              <a:solidFill>
                <a:srgbClr val="002060"/>
              </a:solidFill>
            </a:endParaRPr>
          </a:p>
          <a:p>
            <a:pPr algn="r"/>
            <a:endParaRPr lang="ja-JP" altLang="en-US" sz="2650" b="1" dirty="0">
              <a:solidFill>
                <a:srgbClr val="002060"/>
              </a:solidFill>
            </a:endParaRPr>
          </a:p>
        </p:txBody>
      </p:sp>
      <p:sp>
        <p:nvSpPr>
          <p:cNvPr id="16" name="サブタイトル 2"/>
          <p:cNvSpPr txBox="1">
            <a:spLocks/>
          </p:cNvSpPr>
          <p:nvPr/>
        </p:nvSpPr>
        <p:spPr>
          <a:xfrm>
            <a:off x="0" y="6239745"/>
            <a:ext cx="2987824" cy="40466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smtClean="0">
                <a:solidFill>
                  <a:srgbClr val="002060"/>
                </a:solidFill>
              </a:rPr>
              <a:t>＜おおさか統計調査隊＞</a:t>
            </a:r>
            <a:endParaRPr lang="ja-JP" altLang="en-US" b="1" dirty="0">
              <a:solidFill>
                <a:srgbClr val="002060"/>
              </a:solidFill>
            </a:endParaRPr>
          </a:p>
        </p:txBody>
      </p:sp>
      <p:sp>
        <p:nvSpPr>
          <p:cNvPr id="17" name="サブタイトル 2"/>
          <p:cNvSpPr txBox="1">
            <a:spLocks/>
          </p:cNvSpPr>
          <p:nvPr/>
        </p:nvSpPr>
        <p:spPr>
          <a:xfrm>
            <a:off x="1265228" y="2180390"/>
            <a:ext cx="936104" cy="274825"/>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a:solidFill>
                  <a:srgbClr val="002060"/>
                </a:solidFill>
                <a:latin typeface="HG丸ｺﾞｼｯｸM-PRO" panose="020F0600000000000000" pitchFamily="50" charset="-128"/>
                <a:ea typeface="HG丸ｺﾞｼｯｸM-PRO" panose="020F0600000000000000" pitchFamily="50" charset="-128"/>
              </a:rPr>
              <a:t>ちゅうず</a:t>
            </a:r>
          </a:p>
        </p:txBody>
      </p:sp>
      <p:sp>
        <p:nvSpPr>
          <p:cNvPr id="18" name="サブタイトル 2"/>
          <p:cNvSpPr txBox="1">
            <a:spLocks/>
          </p:cNvSpPr>
          <p:nvPr/>
        </p:nvSpPr>
        <p:spPr>
          <a:xfrm>
            <a:off x="4085946" y="2304479"/>
            <a:ext cx="1116124" cy="274825"/>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a:solidFill>
                  <a:srgbClr val="002060"/>
                </a:solidFill>
                <a:latin typeface="HG丸ｺﾞｼｯｸM-PRO" panose="020F0600000000000000" pitchFamily="50" charset="-128"/>
                <a:ea typeface="HG丸ｺﾞｼｯｸM-PRO" panose="020F0600000000000000" pitchFamily="50" charset="-128"/>
              </a:rPr>
              <a:t>なんに</a:t>
            </a:r>
            <a:r>
              <a:rPr lang="ja-JP" altLang="en-US" b="1" dirty="0" err="1">
                <a:solidFill>
                  <a:srgbClr val="002060"/>
                </a:solidFill>
                <a:latin typeface="HG丸ｺﾞｼｯｸM-PRO" panose="020F0600000000000000" pitchFamily="50" charset="-128"/>
                <a:ea typeface="HG丸ｺﾞｼｯｸM-PRO" panose="020F0600000000000000" pitchFamily="50" charset="-128"/>
              </a:rPr>
              <a:t>ゃん</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19" name="サブタイトル 2"/>
          <p:cNvSpPr txBox="1">
            <a:spLocks/>
          </p:cNvSpPr>
          <p:nvPr/>
        </p:nvSpPr>
        <p:spPr>
          <a:xfrm>
            <a:off x="137374" y="5752255"/>
            <a:ext cx="936104" cy="274825"/>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smtClean="0">
                <a:solidFill>
                  <a:srgbClr val="002060"/>
                </a:solidFill>
                <a:latin typeface="HG丸ｺﾞｼｯｸM-PRO" panose="020F0600000000000000" pitchFamily="50" charset="-128"/>
                <a:ea typeface="HG丸ｺﾞｼｯｸM-PRO" panose="020F0600000000000000" pitchFamily="50" charset="-128"/>
              </a:rPr>
              <a:t>めぇーく</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20" name="サブタイトル 2"/>
          <p:cNvSpPr txBox="1">
            <a:spLocks/>
          </p:cNvSpPr>
          <p:nvPr/>
        </p:nvSpPr>
        <p:spPr>
          <a:xfrm>
            <a:off x="3447645" y="4788469"/>
            <a:ext cx="936104" cy="274825"/>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err="1">
                <a:solidFill>
                  <a:srgbClr val="002060"/>
                </a:solidFill>
              </a:rPr>
              <a:t>しら</a:t>
            </a:r>
            <a:r>
              <a:rPr lang="ja-JP" altLang="en-US" b="1" dirty="0" err="1">
                <a:solidFill>
                  <a:srgbClr val="002060"/>
                </a:solidFill>
                <a:latin typeface="HG丸ｺﾞｼｯｸM-PRO" panose="020F0600000000000000" pitchFamily="50" charset="-128"/>
                <a:ea typeface="HG丸ｺﾞｼｯｸM-PRO" panose="020F0600000000000000" pitchFamily="50" charset="-128"/>
              </a:rPr>
              <a:t>び</a:t>
            </a:r>
            <a:r>
              <a:rPr lang="ja-JP" altLang="en-US" b="1" dirty="0" err="1">
                <a:solidFill>
                  <a:srgbClr val="002060"/>
                </a:solidFill>
              </a:rPr>
              <a:t>っ</a:t>
            </a:r>
            <a:r>
              <a:rPr lang="ja-JP" altLang="en-US" b="1" dirty="0">
                <a:solidFill>
                  <a:srgbClr val="002060"/>
                </a:solidFill>
              </a:rPr>
              <a:t>と</a:t>
            </a:r>
          </a:p>
        </p:txBody>
      </p:sp>
      <p:sp>
        <p:nvSpPr>
          <p:cNvPr id="21"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smtClean="0">
                <a:solidFill>
                  <a:srgbClr val="002060"/>
                </a:solidFill>
                <a:latin typeface="HG丸ｺﾞｼｯｸM-PRO" panose="020F0600000000000000" pitchFamily="50" charset="-128"/>
                <a:ea typeface="HG丸ｺﾞｼｯｸM-PRO" panose="020F0600000000000000" pitchFamily="50" charset="-128"/>
              </a:rPr>
              <a:t>1</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896365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fltVal val="0"/>
                                          </p:val>
                                        </p:tav>
                                        <p:tav tm="100000">
                                          <p:val>
                                            <p:strVal val="#ppt_w"/>
                                          </p:val>
                                        </p:tav>
                                      </p:tavLst>
                                    </p:anim>
                                    <p:anim calcmode="lin" valueType="num">
                                      <p:cBhvr>
                                        <p:cTn id="18" dur="1000" fill="hold"/>
                                        <p:tgtEl>
                                          <p:spTgt spid="17"/>
                                        </p:tgtEl>
                                        <p:attrNameLst>
                                          <p:attrName>ppt_h</p:attrName>
                                        </p:attrNameLst>
                                      </p:cBhvr>
                                      <p:tavLst>
                                        <p:tav tm="0">
                                          <p:val>
                                            <p:fltVal val="0"/>
                                          </p:val>
                                        </p:tav>
                                        <p:tav tm="100000">
                                          <p:val>
                                            <p:strVal val="#ppt_h"/>
                                          </p:val>
                                        </p:tav>
                                      </p:tavLst>
                                    </p:anim>
                                    <p:anim calcmode="lin" valueType="num">
                                      <p:cBhvr>
                                        <p:cTn id="19" dur="1000" fill="hold"/>
                                        <p:tgtEl>
                                          <p:spTgt spid="17"/>
                                        </p:tgtEl>
                                        <p:attrNameLst>
                                          <p:attrName>style.rotation</p:attrName>
                                        </p:attrNameLst>
                                      </p:cBhvr>
                                      <p:tavLst>
                                        <p:tav tm="0">
                                          <p:val>
                                            <p:fltVal val="90"/>
                                          </p:val>
                                        </p:tav>
                                        <p:tav tm="100000">
                                          <p:val>
                                            <p:fltVal val="0"/>
                                          </p:val>
                                        </p:tav>
                                      </p:tavLst>
                                    </p:anim>
                                    <p:animEffect transition="in" filter="fade">
                                      <p:cBhvr>
                                        <p:cTn id="20" dur="1000"/>
                                        <p:tgtEl>
                                          <p:spTgt spid="17"/>
                                        </p:tgtEl>
                                      </p:cBhvr>
                                    </p:animEffect>
                                  </p:childTnLst>
                                </p:cTn>
                              </p:par>
                              <p:par>
                                <p:cTn id="21" presetID="31" presetClass="entr" presetSubtype="0" fill="hold" nodeType="withEffect">
                                  <p:stCondLst>
                                    <p:cond delay="0"/>
                                  </p:stCondLst>
                                  <p:childTnLst>
                                    <p:set>
                                      <p:cBhvr>
                                        <p:cTn id="22" dur="1" fill="hold">
                                          <p:stCondLst>
                                            <p:cond delay="0"/>
                                          </p:stCondLst>
                                        </p:cTn>
                                        <p:tgtEl>
                                          <p:spTgt spid="8198"/>
                                        </p:tgtEl>
                                        <p:attrNameLst>
                                          <p:attrName>style.visibility</p:attrName>
                                        </p:attrNameLst>
                                      </p:cBhvr>
                                      <p:to>
                                        <p:strVal val="visible"/>
                                      </p:to>
                                    </p:set>
                                    <p:anim calcmode="lin" valueType="num">
                                      <p:cBhvr>
                                        <p:cTn id="23" dur="1000" fill="hold"/>
                                        <p:tgtEl>
                                          <p:spTgt spid="8198"/>
                                        </p:tgtEl>
                                        <p:attrNameLst>
                                          <p:attrName>ppt_w</p:attrName>
                                        </p:attrNameLst>
                                      </p:cBhvr>
                                      <p:tavLst>
                                        <p:tav tm="0">
                                          <p:val>
                                            <p:fltVal val="0"/>
                                          </p:val>
                                        </p:tav>
                                        <p:tav tm="100000">
                                          <p:val>
                                            <p:strVal val="#ppt_w"/>
                                          </p:val>
                                        </p:tav>
                                      </p:tavLst>
                                    </p:anim>
                                    <p:anim calcmode="lin" valueType="num">
                                      <p:cBhvr>
                                        <p:cTn id="24" dur="1000" fill="hold"/>
                                        <p:tgtEl>
                                          <p:spTgt spid="8198"/>
                                        </p:tgtEl>
                                        <p:attrNameLst>
                                          <p:attrName>ppt_h</p:attrName>
                                        </p:attrNameLst>
                                      </p:cBhvr>
                                      <p:tavLst>
                                        <p:tav tm="0">
                                          <p:val>
                                            <p:fltVal val="0"/>
                                          </p:val>
                                        </p:tav>
                                        <p:tav tm="100000">
                                          <p:val>
                                            <p:strVal val="#ppt_h"/>
                                          </p:val>
                                        </p:tav>
                                      </p:tavLst>
                                    </p:anim>
                                    <p:anim calcmode="lin" valueType="num">
                                      <p:cBhvr>
                                        <p:cTn id="25" dur="1000" fill="hold"/>
                                        <p:tgtEl>
                                          <p:spTgt spid="8198"/>
                                        </p:tgtEl>
                                        <p:attrNameLst>
                                          <p:attrName>style.rotation</p:attrName>
                                        </p:attrNameLst>
                                      </p:cBhvr>
                                      <p:tavLst>
                                        <p:tav tm="0">
                                          <p:val>
                                            <p:fltVal val="90"/>
                                          </p:val>
                                        </p:tav>
                                        <p:tav tm="100000">
                                          <p:val>
                                            <p:fltVal val="0"/>
                                          </p:val>
                                        </p:tav>
                                      </p:tavLst>
                                    </p:anim>
                                    <p:animEffect transition="in" filter="fade">
                                      <p:cBhvr>
                                        <p:cTn id="26" dur="1000"/>
                                        <p:tgtEl>
                                          <p:spTgt spid="819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1000" fill="hold"/>
                                        <p:tgtEl>
                                          <p:spTgt spid="18"/>
                                        </p:tgtEl>
                                        <p:attrNameLst>
                                          <p:attrName>ppt_w</p:attrName>
                                        </p:attrNameLst>
                                      </p:cBhvr>
                                      <p:tavLst>
                                        <p:tav tm="0">
                                          <p:val>
                                            <p:fltVal val="0"/>
                                          </p:val>
                                        </p:tav>
                                        <p:tav tm="100000">
                                          <p:val>
                                            <p:strVal val="#ppt_w"/>
                                          </p:val>
                                        </p:tav>
                                      </p:tavLst>
                                    </p:anim>
                                    <p:anim calcmode="lin" valueType="num">
                                      <p:cBhvr>
                                        <p:cTn id="32" dur="1000" fill="hold"/>
                                        <p:tgtEl>
                                          <p:spTgt spid="18"/>
                                        </p:tgtEl>
                                        <p:attrNameLst>
                                          <p:attrName>ppt_h</p:attrName>
                                        </p:attrNameLst>
                                      </p:cBhvr>
                                      <p:tavLst>
                                        <p:tav tm="0">
                                          <p:val>
                                            <p:fltVal val="0"/>
                                          </p:val>
                                        </p:tav>
                                        <p:tav tm="100000">
                                          <p:val>
                                            <p:strVal val="#ppt_h"/>
                                          </p:val>
                                        </p:tav>
                                      </p:tavLst>
                                    </p:anim>
                                    <p:anim calcmode="lin" valueType="num">
                                      <p:cBhvr>
                                        <p:cTn id="33" dur="1000" fill="hold"/>
                                        <p:tgtEl>
                                          <p:spTgt spid="18"/>
                                        </p:tgtEl>
                                        <p:attrNameLst>
                                          <p:attrName>style.rotation</p:attrName>
                                        </p:attrNameLst>
                                      </p:cBhvr>
                                      <p:tavLst>
                                        <p:tav tm="0">
                                          <p:val>
                                            <p:fltVal val="90"/>
                                          </p:val>
                                        </p:tav>
                                        <p:tav tm="100000">
                                          <p:val>
                                            <p:fltVal val="0"/>
                                          </p:val>
                                        </p:tav>
                                      </p:tavLst>
                                    </p:anim>
                                    <p:animEffect transition="in" filter="fade">
                                      <p:cBhvr>
                                        <p:cTn id="34" dur="1000"/>
                                        <p:tgtEl>
                                          <p:spTgt spid="18"/>
                                        </p:tgtEl>
                                      </p:cBhvr>
                                    </p:animEffect>
                                  </p:childTnLst>
                                </p:cTn>
                              </p:par>
                              <p:par>
                                <p:cTn id="35" presetID="31" presetClass="entr" presetSubtype="0" fill="hold" nodeType="withEffect">
                                  <p:stCondLst>
                                    <p:cond delay="0"/>
                                  </p:stCondLst>
                                  <p:childTnLst>
                                    <p:set>
                                      <p:cBhvr>
                                        <p:cTn id="36" dur="1" fill="hold">
                                          <p:stCondLst>
                                            <p:cond delay="0"/>
                                          </p:stCondLst>
                                        </p:cTn>
                                        <p:tgtEl>
                                          <p:spTgt spid="8196"/>
                                        </p:tgtEl>
                                        <p:attrNameLst>
                                          <p:attrName>style.visibility</p:attrName>
                                        </p:attrNameLst>
                                      </p:cBhvr>
                                      <p:to>
                                        <p:strVal val="visible"/>
                                      </p:to>
                                    </p:set>
                                    <p:anim calcmode="lin" valueType="num">
                                      <p:cBhvr>
                                        <p:cTn id="37" dur="1000" fill="hold"/>
                                        <p:tgtEl>
                                          <p:spTgt spid="8196"/>
                                        </p:tgtEl>
                                        <p:attrNameLst>
                                          <p:attrName>ppt_w</p:attrName>
                                        </p:attrNameLst>
                                      </p:cBhvr>
                                      <p:tavLst>
                                        <p:tav tm="0">
                                          <p:val>
                                            <p:fltVal val="0"/>
                                          </p:val>
                                        </p:tav>
                                        <p:tav tm="100000">
                                          <p:val>
                                            <p:strVal val="#ppt_w"/>
                                          </p:val>
                                        </p:tav>
                                      </p:tavLst>
                                    </p:anim>
                                    <p:anim calcmode="lin" valueType="num">
                                      <p:cBhvr>
                                        <p:cTn id="38" dur="1000" fill="hold"/>
                                        <p:tgtEl>
                                          <p:spTgt spid="8196"/>
                                        </p:tgtEl>
                                        <p:attrNameLst>
                                          <p:attrName>ppt_h</p:attrName>
                                        </p:attrNameLst>
                                      </p:cBhvr>
                                      <p:tavLst>
                                        <p:tav tm="0">
                                          <p:val>
                                            <p:fltVal val="0"/>
                                          </p:val>
                                        </p:tav>
                                        <p:tav tm="100000">
                                          <p:val>
                                            <p:strVal val="#ppt_h"/>
                                          </p:val>
                                        </p:tav>
                                      </p:tavLst>
                                    </p:anim>
                                    <p:anim calcmode="lin" valueType="num">
                                      <p:cBhvr>
                                        <p:cTn id="39" dur="1000" fill="hold"/>
                                        <p:tgtEl>
                                          <p:spTgt spid="8196"/>
                                        </p:tgtEl>
                                        <p:attrNameLst>
                                          <p:attrName>style.rotation</p:attrName>
                                        </p:attrNameLst>
                                      </p:cBhvr>
                                      <p:tavLst>
                                        <p:tav tm="0">
                                          <p:val>
                                            <p:fltVal val="90"/>
                                          </p:val>
                                        </p:tav>
                                        <p:tav tm="100000">
                                          <p:val>
                                            <p:fltVal val="0"/>
                                          </p:val>
                                        </p:tav>
                                      </p:tavLst>
                                    </p:anim>
                                    <p:animEffect transition="in" filter="fade">
                                      <p:cBhvr>
                                        <p:cTn id="40" dur="1000"/>
                                        <p:tgtEl>
                                          <p:spTgt spid="8196"/>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1000" fill="hold"/>
                                        <p:tgtEl>
                                          <p:spTgt spid="19"/>
                                        </p:tgtEl>
                                        <p:attrNameLst>
                                          <p:attrName>ppt_w</p:attrName>
                                        </p:attrNameLst>
                                      </p:cBhvr>
                                      <p:tavLst>
                                        <p:tav tm="0">
                                          <p:val>
                                            <p:fltVal val="0"/>
                                          </p:val>
                                        </p:tav>
                                        <p:tav tm="100000">
                                          <p:val>
                                            <p:strVal val="#ppt_w"/>
                                          </p:val>
                                        </p:tav>
                                      </p:tavLst>
                                    </p:anim>
                                    <p:anim calcmode="lin" valueType="num">
                                      <p:cBhvr>
                                        <p:cTn id="46" dur="1000" fill="hold"/>
                                        <p:tgtEl>
                                          <p:spTgt spid="19"/>
                                        </p:tgtEl>
                                        <p:attrNameLst>
                                          <p:attrName>ppt_h</p:attrName>
                                        </p:attrNameLst>
                                      </p:cBhvr>
                                      <p:tavLst>
                                        <p:tav tm="0">
                                          <p:val>
                                            <p:fltVal val="0"/>
                                          </p:val>
                                        </p:tav>
                                        <p:tav tm="100000">
                                          <p:val>
                                            <p:strVal val="#ppt_h"/>
                                          </p:val>
                                        </p:tav>
                                      </p:tavLst>
                                    </p:anim>
                                    <p:anim calcmode="lin" valueType="num">
                                      <p:cBhvr>
                                        <p:cTn id="47" dur="1000" fill="hold"/>
                                        <p:tgtEl>
                                          <p:spTgt spid="19"/>
                                        </p:tgtEl>
                                        <p:attrNameLst>
                                          <p:attrName>style.rotation</p:attrName>
                                        </p:attrNameLst>
                                      </p:cBhvr>
                                      <p:tavLst>
                                        <p:tav tm="0">
                                          <p:val>
                                            <p:fltVal val="90"/>
                                          </p:val>
                                        </p:tav>
                                        <p:tav tm="100000">
                                          <p:val>
                                            <p:fltVal val="0"/>
                                          </p:val>
                                        </p:tav>
                                      </p:tavLst>
                                    </p:anim>
                                    <p:animEffect transition="in" filter="fade">
                                      <p:cBhvr>
                                        <p:cTn id="48" dur="1000"/>
                                        <p:tgtEl>
                                          <p:spTgt spid="19"/>
                                        </p:tgtEl>
                                      </p:cBhvr>
                                    </p:animEffect>
                                  </p:childTnLst>
                                </p:cTn>
                              </p:par>
                              <p:par>
                                <p:cTn id="49" presetID="31" presetClass="entr" presetSubtype="0" fill="hold" nodeType="withEffect">
                                  <p:stCondLst>
                                    <p:cond delay="0"/>
                                  </p:stCondLst>
                                  <p:childTnLst>
                                    <p:set>
                                      <p:cBhvr>
                                        <p:cTn id="50" dur="1" fill="hold">
                                          <p:stCondLst>
                                            <p:cond delay="0"/>
                                          </p:stCondLst>
                                        </p:cTn>
                                        <p:tgtEl>
                                          <p:spTgt spid="8195"/>
                                        </p:tgtEl>
                                        <p:attrNameLst>
                                          <p:attrName>style.visibility</p:attrName>
                                        </p:attrNameLst>
                                      </p:cBhvr>
                                      <p:to>
                                        <p:strVal val="visible"/>
                                      </p:to>
                                    </p:set>
                                    <p:anim calcmode="lin" valueType="num">
                                      <p:cBhvr>
                                        <p:cTn id="51" dur="1000" fill="hold"/>
                                        <p:tgtEl>
                                          <p:spTgt spid="8195"/>
                                        </p:tgtEl>
                                        <p:attrNameLst>
                                          <p:attrName>ppt_w</p:attrName>
                                        </p:attrNameLst>
                                      </p:cBhvr>
                                      <p:tavLst>
                                        <p:tav tm="0">
                                          <p:val>
                                            <p:fltVal val="0"/>
                                          </p:val>
                                        </p:tav>
                                        <p:tav tm="100000">
                                          <p:val>
                                            <p:strVal val="#ppt_w"/>
                                          </p:val>
                                        </p:tav>
                                      </p:tavLst>
                                    </p:anim>
                                    <p:anim calcmode="lin" valueType="num">
                                      <p:cBhvr>
                                        <p:cTn id="52" dur="1000" fill="hold"/>
                                        <p:tgtEl>
                                          <p:spTgt spid="8195"/>
                                        </p:tgtEl>
                                        <p:attrNameLst>
                                          <p:attrName>ppt_h</p:attrName>
                                        </p:attrNameLst>
                                      </p:cBhvr>
                                      <p:tavLst>
                                        <p:tav tm="0">
                                          <p:val>
                                            <p:fltVal val="0"/>
                                          </p:val>
                                        </p:tav>
                                        <p:tav tm="100000">
                                          <p:val>
                                            <p:strVal val="#ppt_h"/>
                                          </p:val>
                                        </p:tav>
                                      </p:tavLst>
                                    </p:anim>
                                    <p:anim calcmode="lin" valueType="num">
                                      <p:cBhvr>
                                        <p:cTn id="53" dur="1000" fill="hold"/>
                                        <p:tgtEl>
                                          <p:spTgt spid="8195"/>
                                        </p:tgtEl>
                                        <p:attrNameLst>
                                          <p:attrName>style.rotation</p:attrName>
                                        </p:attrNameLst>
                                      </p:cBhvr>
                                      <p:tavLst>
                                        <p:tav tm="0">
                                          <p:val>
                                            <p:fltVal val="90"/>
                                          </p:val>
                                        </p:tav>
                                        <p:tav tm="100000">
                                          <p:val>
                                            <p:fltVal val="0"/>
                                          </p:val>
                                        </p:tav>
                                      </p:tavLst>
                                    </p:anim>
                                    <p:animEffect transition="in" filter="fade">
                                      <p:cBhvr>
                                        <p:cTn id="54" dur="1000"/>
                                        <p:tgtEl>
                                          <p:spTgt spid="8195"/>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1000" fill="hold"/>
                                        <p:tgtEl>
                                          <p:spTgt spid="20"/>
                                        </p:tgtEl>
                                        <p:attrNameLst>
                                          <p:attrName>ppt_w</p:attrName>
                                        </p:attrNameLst>
                                      </p:cBhvr>
                                      <p:tavLst>
                                        <p:tav tm="0">
                                          <p:val>
                                            <p:fltVal val="0"/>
                                          </p:val>
                                        </p:tav>
                                        <p:tav tm="100000">
                                          <p:val>
                                            <p:strVal val="#ppt_w"/>
                                          </p:val>
                                        </p:tav>
                                      </p:tavLst>
                                    </p:anim>
                                    <p:anim calcmode="lin" valueType="num">
                                      <p:cBhvr>
                                        <p:cTn id="60" dur="1000" fill="hold"/>
                                        <p:tgtEl>
                                          <p:spTgt spid="20"/>
                                        </p:tgtEl>
                                        <p:attrNameLst>
                                          <p:attrName>ppt_h</p:attrName>
                                        </p:attrNameLst>
                                      </p:cBhvr>
                                      <p:tavLst>
                                        <p:tav tm="0">
                                          <p:val>
                                            <p:fltVal val="0"/>
                                          </p:val>
                                        </p:tav>
                                        <p:tav tm="100000">
                                          <p:val>
                                            <p:strVal val="#ppt_h"/>
                                          </p:val>
                                        </p:tav>
                                      </p:tavLst>
                                    </p:anim>
                                    <p:anim calcmode="lin" valueType="num">
                                      <p:cBhvr>
                                        <p:cTn id="61" dur="1000" fill="hold"/>
                                        <p:tgtEl>
                                          <p:spTgt spid="20"/>
                                        </p:tgtEl>
                                        <p:attrNameLst>
                                          <p:attrName>style.rotation</p:attrName>
                                        </p:attrNameLst>
                                      </p:cBhvr>
                                      <p:tavLst>
                                        <p:tav tm="0">
                                          <p:val>
                                            <p:fltVal val="90"/>
                                          </p:val>
                                        </p:tav>
                                        <p:tav tm="100000">
                                          <p:val>
                                            <p:fltVal val="0"/>
                                          </p:val>
                                        </p:tav>
                                      </p:tavLst>
                                    </p:anim>
                                    <p:animEffect transition="in" filter="fade">
                                      <p:cBhvr>
                                        <p:cTn id="62" dur="1000"/>
                                        <p:tgtEl>
                                          <p:spTgt spid="20"/>
                                        </p:tgtEl>
                                      </p:cBhvr>
                                    </p:animEffect>
                                  </p:childTnLst>
                                </p:cTn>
                              </p:par>
                              <p:par>
                                <p:cTn id="63" presetID="31" presetClass="entr" presetSubtype="0" fill="hold" nodeType="withEffect">
                                  <p:stCondLst>
                                    <p:cond delay="0"/>
                                  </p:stCondLst>
                                  <p:childTnLst>
                                    <p:set>
                                      <p:cBhvr>
                                        <p:cTn id="64" dur="1" fill="hold">
                                          <p:stCondLst>
                                            <p:cond delay="0"/>
                                          </p:stCondLst>
                                        </p:cTn>
                                        <p:tgtEl>
                                          <p:spTgt spid="8197"/>
                                        </p:tgtEl>
                                        <p:attrNameLst>
                                          <p:attrName>style.visibility</p:attrName>
                                        </p:attrNameLst>
                                      </p:cBhvr>
                                      <p:to>
                                        <p:strVal val="visible"/>
                                      </p:to>
                                    </p:set>
                                    <p:anim calcmode="lin" valueType="num">
                                      <p:cBhvr>
                                        <p:cTn id="65" dur="1000" fill="hold"/>
                                        <p:tgtEl>
                                          <p:spTgt spid="8197"/>
                                        </p:tgtEl>
                                        <p:attrNameLst>
                                          <p:attrName>ppt_w</p:attrName>
                                        </p:attrNameLst>
                                      </p:cBhvr>
                                      <p:tavLst>
                                        <p:tav tm="0">
                                          <p:val>
                                            <p:fltVal val="0"/>
                                          </p:val>
                                        </p:tav>
                                        <p:tav tm="100000">
                                          <p:val>
                                            <p:strVal val="#ppt_w"/>
                                          </p:val>
                                        </p:tav>
                                      </p:tavLst>
                                    </p:anim>
                                    <p:anim calcmode="lin" valueType="num">
                                      <p:cBhvr>
                                        <p:cTn id="66" dur="1000" fill="hold"/>
                                        <p:tgtEl>
                                          <p:spTgt spid="8197"/>
                                        </p:tgtEl>
                                        <p:attrNameLst>
                                          <p:attrName>ppt_h</p:attrName>
                                        </p:attrNameLst>
                                      </p:cBhvr>
                                      <p:tavLst>
                                        <p:tav tm="0">
                                          <p:val>
                                            <p:fltVal val="0"/>
                                          </p:val>
                                        </p:tav>
                                        <p:tav tm="100000">
                                          <p:val>
                                            <p:strVal val="#ppt_h"/>
                                          </p:val>
                                        </p:tav>
                                      </p:tavLst>
                                    </p:anim>
                                    <p:anim calcmode="lin" valueType="num">
                                      <p:cBhvr>
                                        <p:cTn id="67" dur="1000" fill="hold"/>
                                        <p:tgtEl>
                                          <p:spTgt spid="8197"/>
                                        </p:tgtEl>
                                        <p:attrNameLst>
                                          <p:attrName>style.rotation</p:attrName>
                                        </p:attrNameLst>
                                      </p:cBhvr>
                                      <p:tavLst>
                                        <p:tav tm="0">
                                          <p:val>
                                            <p:fltVal val="90"/>
                                          </p:val>
                                        </p:tav>
                                        <p:tav tm="100000">
                                          <p:val>
                                            <p:fltVal val="0"/>
                                          </p:val>
                                        </p:tav>
                                      </p:tavLst>
                                    </p:anim>
                                    <p:animEffect transition="in" filter="fade">
                                      <p:cBhvr>
                                        <p:cTn id="68" dur="1000"/>
                                        <p:tgtEl>
                                          <p:spTgt spid="8197"/>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circle(in)">
                                      <p:cBhvr>
                                        <p:cTn id="71" dur="20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p:cTn id="76" dur="1000" fill="hold"/>
                                        <p:tgtEl>
                                          <p:spTgt spid="16"/>
                                        </p:tgtEl>
                                        <p:attrNameLst>
                                          <p:attrName>ppt_w</p:attrName>
                                        </p:attrNameLst>
                                      </p:cBhvr>
                                      <p:tavLst>
                                        <p:tav tm="0">
                                          <p:val>
                                            <p:fltVal val="0"/>
                                          </p:val>
                                        </p:tav>
                                        <p:tav tm="100000">
                                          <p:val>
                                            <p:strVal val="#ppt_w"/>
                                          </p:val>
                                        </p:tav>
                                      </p:tavLst>
                                    </p:anim>
                                    <p:anim calcmode="lin" valueType="num">
                                      <p:cBhvr>
                                        <p:cTn id="77" dur="1000" fill="hold"/>
                                        <p:tgtEl>
                                          <p:spTgt spid="16"/>
                                        </p:tgtEl>
                                        <p:attrNameLst>
                                          <p:attrName>ppt_h</p:attrName>
                                        </p:attrNameLst>
                                      </p:cBhvr>
                                      <p:tavLst>
                                        <p:tav tm="0">
                                          <p:val>
                                            <p:fltVal val="0"/>
                                          </p:val>
                                        </p:tav>
                                        <p:tav tm="100000">
                                          <p:val>
                                            <p:strVal val="#ppt_h"/>
                                          </p:val>
                                        </p:tav>
                                      </p:tavLst>
                                    </p:anim>
                                    <p:anim calcmode="lin" valueType="num">
                                      <p:cBhvr>
                                        <p:cTn id="78" dur="1000" fill="hold"/>
                                        <p:tgtEl>
                                          <p:spTgt spid="16"/>
                                        </p:tgtEl>
                                        <p:attrNameLst>
                                          <p:attrName>style.rotation</p:attrName>
                                        </p:attrNameLst>
                                      </p:cBhvr>
                                      <p:tavLst>
                                        <p:tav tm="0">
                                          <p:val>
                                            <p:fltVal val="90"/>
                                          </p:val>
                                        </p:tav>
                                        <p:tav tm="100000">
                                          <p:val>
                                            <p:fltVal val="0"/>
                                          </p:val>
                                        </p:tav>
                                      </p:tavLst>
                                    </p:anim>
                                    <p:animEffect transition="in" filter="fade">
                                      <p:cBhvr>
                                        <p:cTn id="7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6" grpId="0"/>
      <p:bldP spid="17" grpId="0"/>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484784"/>
            <a:ext cx="8229600" cy="3312368"/>
          </a:xfrm>
        </p:spPr>
        <p:txBody>
          <a:bodyPr>
            <a:normAutofit/>
          </a:bodyPr>
          <a:lstStyle/>
          <a:p>
            <a:pPr algn="l"/>
            <a:r>
              <a:rPr lang="ja-JP" altLang="en-US" sz="4800" dirty="0" smtClean="0">
                <a:solidFill>
                  <a:srgbClr val="FF0000"/>
                </a:solidFill>
                <a:latin typeface="HGS創英角ﾎﾟｯﾌﾟ体" pitchFamily="50" charset="-128"/>
                <a:ea typeface="HGS創英角ﾎﾟｯﾌﾟ体" pitchFamily="50" charset="-128"/>
              </a:rPr>
              <a:t> 「統計」</a:t>
            </a:r>
            <a:r>
              <a:rPr lang="ja-JP" altLang="en-US" sz="4800" dirty="0" smtClean="0">
                <a:solidFill>
                  <a:srgbClr val="0070C0"/>
                </a:solidFill>
                <a:latin typeface="HGS創英角ﾎﾟｯﾌﾟ体" pitchFamily="50" charset="-128"/>
                <a:ea typeface="HGS創英角ﾎﾟｯﾌﾟ体" pitchFamily="50" charset="-128"/>
              </a:rPr>
              <a:t>と聞いて、</a:t>
            </a:r>
            <a:r>
              <a:rPr lang="en-US" altLang="ja-JP" sz="4800" dirty="0" smtClean="0">
                <a:solidFill>
                  <a:srgbClr val="0070C0"/>
                </a:solidFill>
                <a:latin typeface="HGS創英角ﾎﾟｯﾌﾟ体" pitchFamily="50" charset="-128"/>
                <a:ea typeface="HGS創英角ﾎﾟｯﾌﾟ体" pitchFamily="50" charset="-128"/>
              </a:rPr>
              <a:t/>
            </a:r>
            <a:br>
              <a:rPr lang="en-US" altLang="ja-JP" sz="4800" dirty="0" smtClean="0">
                <a:solidFill>
                  <a:srgbClr val="0070C0"/>
                </a:solidFill>
                <a:latin typeface="HGS創英角ﾎﾟｯﾌﾟ体" pitchFamily="50" charset="-128"/>
                <a:ea typeface="HGS創英角ﾎﾟｯﾌﾟ体" pitchFamily="50" charset="-128"/>
              </a:rPr>
            </a:br>
            <a:r>
              <a:rPr lang="ja-JP" altLang="en-US" sz="4800" dirty="0" smtClean="0">
                <a:solidFill>
                  <a:srgbClr val="0070C0"/>
                </a:solidFill>
                <a:latin typeface="HGS創英角ﾎﾟｯﾌﾟ体" pitchFamily="50" charset="-128"/>
                <a:ea typeface="HGS創英角ﾎﾟｯﾌﾟ体" pitchFamily="50" charset="-128"/>
              </a:rPr>
              <a:t>  何が思い浮かぶでしょう？</a:t>
            </a:r>
            <a:endParaRPr kumimoji="1" lang="ja-JP" altLang="en-US" sz="4800" dirty="0">
              <a:solidFill>
                <a:srgbClr val="0070C0"/>
              </a:solidFill>
              <a:latin typeface="HGS創英角ﾎﾟｯﾌﾟ体" pitchFamily="50" charset="-128"/>
              <a:ea typeface="HGS創英角ﾎﾟｯﾌﾟ体" pitchFamily="50" charset="-128"/>
            </a:endParaRPr>
          </a:p>
        </p:txBody>
      </p:sp>
      <p:sp>
        <p:nvSpPr>
          <p:cNvPr id="4" name="タイトル 1"/>
          <p:cNvSpPr txBox="1">
            <a:spLocks/>
          </p:cNvSpPr>
          <p:nvPr/>
        </p:nvSpPr>
        <p:spPr>
          <a:xfrm>
            <a:off x="395536" y="20608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dirty="0"/>
          </a:p>
        </p:txBody>
      </p:sp>
      <p:sp>
        <p:nvSpPr>
          <p:cNvPr id="5"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a:solidFill>
                  <a:srgbClr val="002060"/>
                </a:solidFill>
                <a:latin typeface="HG丸ｺﾞｼｯｸM-PRO" panose="020F0600000000000000" pitchFamily="50" charset="-128"/>
                <a:ea typeface="HG丸ｺﾞｼｯｸM-PRO" panose="020F0600000000000000" pitchFamily="50" charset="-128"/>
              </a:rPr>
              <a:t>2</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3011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638120"/>
            <a:ext cx="6048672" cy="510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吹き出し 4"/>
          <p:cNvSpPr/>
          <p:nvPr/>
        </p:nvSpPr>
        <p:spPr>
          <a:xfrm>
            <a:off x="2296064" y="3897052"/>
            <a:ext cx="2520279" cy="576064"/>
          </a:xfrm>
          <a:prstGeom prst="wedgeRoundRectCallout">
            <a:avLst>
              <a:gd name="adj1" fmla="val -1276"/>
              <a:gd name="adj2" fmla="val -146851"/>
              <a:gd name="adj3" fmla="val 16667"/>
            </a:avLst>
          </a:prstGeom>
          <a:solidFill>
            <a:srgbClr val="FFFF66"/>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700" b="1" kern="100" dirty="0">
                <a:effectLst/>
                <a:latin typeface="ＭＳ ゴシック" pitchFamily="49" charset="-128"/>
                <a:ea typeface="ＭＳ ゴシック" pitchFamily="49" charset="-128"/>
                <a:cs typeface="Times New Roman"/>
              </a:rPr>
              <a:t>２６日～２８日</a:t>
            </a:r>
            <a:r>
              <a:rPr lang="ja-JP" sz="1700" b="1" kern="100" dirty="0" smtClean="0">
                <a:effectLst/>
                <a:latin typeface="ＭＳ ゴシック" pitchFamily="49" charset="-128"/>
                <a:ea typeface="ＭＳ ゴシック" pitchFamily="49" charset="-128"/>
                <a:cs typeface="Times New Roman"/>
              </a:rPr>
              <a:t>の</a:t>
            </a:r>
            <a:endParaRPr lang="en-US" altLang="ja-JP" sz="1700" b="1" kern="100" dirty="0" smtClean="0">
              <a:effectLst/>
              <a:latin typeface="ＭＳ ゴシック" pitchFamily="49" charset="-128"/>
              <a:ea typeface="ＭＳ ゴシック" pitchFamily="49" charset="-128"/>
              <a:cs typeface="Times New Roman"/>
            </a:endParaRPr>
          </a:p>
          <a:p>
            <a:pPr algn="ctr">
              <a:spcAft>
                <a:spcPts val="0"/>
              </a:spcAft>
            </a:pPr>
            <a:r>
              <a:rPr lang="ja-JP" sz="1700" b="1" kern="100" dirty="0" smtClean="0">
                <a:effectLst/>
                <a:latin typeface="ＭＳ ゴシック" pitchFamily="49" charset="-128"/>
                <a:ea typeface="ＭＳ ゴシック" pitchFamily="49" charset="-128"/>
                <a:cs typeface="Times New Roman"/>
              </a:rPr>
              <a:t>平均使</a:t>
            </a:r>
            <a:r>
              <a:rPr lang="ja-JP" sz="1700" b="1" kern="100" dirty="0">
                <a:effectLst/>
                <a:latin typeface="ＭＳ ゴシック" pitchFamily="49" charset="-128"/>
                <a:ea typeface="ＭＳ ゴシック" pitchFamily="49" charset="-128"/>
                <a:cs typeface="Times New Roman"/>
              </a:rPr>
              <a:t>用量</a:t>
            </a:r>
          </a:p>
        </p:txBody>
      </p:sp>
      <p:sp>
        <p:nvSpPr>
          <p:cNvPr id="6" name="角丸四角形吹き出し 5"/>
          <p:cNvSpPr/>
          <p:nvPr/>
        </p:nvSpPr>
        <p:spPr>
          <a:xfrm>
            <a:off x="2368073" y="1638121"/>
            <a:ext cx="1188131" cy="478358"/>
          </a:xfrm>
          <a:prstGeom prst="wedgeRoundRectCallout">
            <a:avLst>
              <a:gd name="adj1" fmla="val 53386"/>
              <a:gd name="adj2" fmla="val 131005"/>
              <a:gd name="adj3" fmla="val 16667"/>
            </a:avLst>
          </a:prstGeom>
          <a:solidFill>
            <a:srgbClr val="0BC1E5"/>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a:solidFill>
                  <a:schemeClr val="bg1"/>
                </a:solidFill>
                <a:effectLst/>
                <a:ea typeface="ＭＳ ゴシック"/>
                <a:cs typeface="Times New Roman"/>
              </a:rPr>
              <a:t>２９日</a:t>
            </a:r>
            <a:endParaRPr lang="ja-JP" b="1" kern="100" dirty="0">
              <a:solidFill>
                <a:schemeClr val="bg1"/>
              </a:solidFill>
              <a:effectLst/>
              <a:ea typeface="ＭＳ 明朝"/>
              <a:cs typeface="Times New Roman"/>
            </a:endParaRPr>
          </a:p>
        </p:txBody>
      </p:sp>
      <p:sp>
        <p:nvSpPr>
          <p:cNvPr id="11" name="角丸四角形 10"/>
          <p:cNvSpPr/>
          <p:nvPr/>
        </p:nvSpPr>
        <p:spPr>
          <a:xfrm>
            <a:off x="1348368" y="116633"/>
            <a:ext cx="6624736" cy="59430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テキスト ボックス 6"/>
          <p:cNvSpPr txBox="1"/>
          <p:nvPr/>
        </p:nvSpPr>
        <p:spPr>
          <a:xfrm>
            <a:off x="1547664" y="274045"/>
            <a:ext cx="6336704" cy="3600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000"/>
              </a:lnSpc>
              <a:spcAft>
                <a:spcPts val="0"/>
              </a:spcAft>
            </a:pPr>
            <a:r>
              <a:rPr lang="ja-JP" sz="2400" b="1" kern="100" dirty="0">
                <a:solidFill>
                  <a:srgbClr val="0070C0"/>
                </a:solidFill>
                <a:effectLst/>
                <a:latin typeface="ＭＳ ゴシック" pitchFamily="49" charset="-128"/>
                <a:ea typeface="ＭＳ ゴシック" pitchFamily="49" charset="-128"/>
                <a:cs typeface="Times New Roman"/>
              </a:rPr>
              <a:t>このグラフを見て</a:t>
            </a:r>
            <a:r>
              <a:rPr lang="ja-JP" sz="2400" b="1" kern="100" dirty="0" smtClean="0">
                <a:solidFill>
                  <a:srgbClr val="0070C0"/>
                </a:solidFill>
                <a:effectLst/>
                <a:latin typeface="ＭＳ ゴシック" pitchFamily="49" charset="-128"/>
                <a:ea typeface="ＭＳ ゴシック" pitchFamily="49" charset="-128"/>
                <a:cs typeface="Times New Roman"/>
              </a:rPr>
              <a:t>、気</a:t>
            </a:r>
            <a:r>
              <a:rPr lang="ja-JP" sz="2400" b="1" kern="100" dirty="0">
                <a:solidFill>
                  <a:srgbClr val="0070C0"/>
                </a:solidFill>
                <a:effectLst/>
                <a:latin typeface="ＭＳ ゴシック" pitchFamily="49" charset="-128"/>
                <a:ea typeface="ＭＳ ゴシック" pitchFamily="49" charset="-128"/>
                <a:cs typeface="Times New Roman"/>
              </a:rPr>
              <a:t>がつくことは・・・？</a:t>
            </a:r>
          </a:p>
        </p:txBody>
      </p:sp>
      <p:sp>
        <p:nvSpPr>
          <p:cNvPr id="18" name="テキスト ボックス 17"/>
          <p:cNvSpPr txBox="1"/>
          <p:nvPr/>
        </p:nvSpPr>
        <p:spPr>
          <a:xfrm>
            <a:off x="1348368" y="807123"/>
            <a:ext cx="6624737" cy="461665"/>
          </a:xfrm>
          <a:prstGeom prst="rect">
            <a:avLst/>
          </a:prstGeom>
          <a:noFill/>
          <a:ln>
            <a:solidFill>
              <a:schemeClr val="tx1"/>
            </a:solidFill>
          </a:ln>
        </p:spPr>
        <p:txBody>
          <a:bodyPr wrap="square" rtlCol="0">
            <a:spAutoFit/>
          </a:bodyPr>
          <a:lstStyle/>
          <a:p>
            <a:pPr algn="ctr"/>
            <a:r>
              <a:rPr kumimoji="1" lang="ja-JP" altLang="en-US" sz="2400" b="1" dirty="0" smtClean="0"/>
              <a:t>９月</a:t>
            </a:r>
            <a:r>
              <a:rPr lang="ja-JP" altLang="en-US" sz="2400" b="1" dirty="0" smtClean="0"/>
              <a:t>２９日の</a:t>
            </a:r>
            <a:r>
              <a:rPr lang="ja-JP" altLang="en-US" sz="2400" b="1" dirty="0"/>
              <a:t>大阪</a:t>
            </a:r>
            <a:r>
              <a:rPr lang="ja-JP" altLang="en-US" sz="2400" b="1" dirty="0" smtClean="0"/>
              <a:t>市の上水道使用量</a:t>
            </a:r>
            <a:endParaRPr kumimoji="1" lang="ja-JP" altLang="en-US" sz="2400" b="1" dirty="0"/>
          </a:p>
        </p:txBody>
      </p:sp>
      <p:sp>
        <p:nvSpPr>
          <p:cNvPr id="20" name="テキスト ボックス 19"/>
          <p:cNvSpPr txBox="1"/>
          <p:nvPr/>
        </p:nvSpPr>
        <p:spPr>
          <a:xfrm>
            <a:off x="7092280" y="5934670"/>
            <a:ext cx="1584175" cy="646331"/>
          </a:xfrm>
          <a:prstGeom prst="rect">
            <a:avLst/>
          </a:prstGeom>
          <a:noFill/>
        </p:spPr>
        <p:txBody>
          <a:bodyPr wrap="square" rtlCol="0">
            <a:spAutoFit/>
          </a:bodyPr>
          <a:lstStyle/>
          <a:p>
            <a:r>
              <a:rPr lang="ja-JP" altLang="en-US" b="1" dirty="0" smtClean="0"/>
              <a:t>大阪</a:t>
            </a:r>
            <a:r>
              <a:rPr kumimoji="1" lang="ja-JP" altLang="en-US" b="1" dirty="0" smtClean="0"/>
              <a:t>市水道局配水課　 調べ</a:t>
            </a:r>
            <a:endParaRPr kumimoji="1" lang="en-US" altLang="ja-JP" b="1" dirty="0" smtClean="0"/>
          </a:p>
        </p:txBody>
      </p:sp>
      <p:sp>
        <p:nvSpPr>
          <p:cNvPr id="2" name="雲形吹き出し 1"/>
          <p:cNvSpPr/>
          <p:nvPr/>
        </p:nvSpPr>
        <p:spPr>
          <a:xfrm>
            <a:off x="6012160" y="3356992"/>
            <a:ext cx="3131840" cy="2232248"/>
          </a:xfrm>
          <a:prstGeom prst="cloudCallout">
            <a:avLst>
              <a:gd name="adj1" fmla="val -61920"/>
              <a:gd name="adj2" fmla="val 30410"/>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100" b="1" dirty="0" smtClean="0">
                <a:solidFill>
                  <a:schemeClr val="tx1"/>
                </a:solidFill>
                <a:latin typeface="HG丸ｺﾞｼｯｸM-PRO" pitchFamily="50" charset="-128"/>
                <a:ea typeface="HG丸ｺﾞｼｯｸM-PRO" pitchFamily="50" charset="-128"/>
              </a:rPr>
              <a:t>29</a:t>
            </a:r>
            <a:r>
              <a:rPr kumimoji="1" lang="ja-JP" altLang="en-US" sz="2100" b="1" dirty="0" smtClean="0">
                <a:solidFill>
                  <a:schemeClr val="tx1"/>
                </a:solidFill>
                <a:latin typeface="HG丸ｺﾞｼｯｸM-PRO" pitchFamily="50" charset="-128"/>
                <a:ea typeface="HG丸ｺﾞｼｯｸM-PRO" pitchFamily="50" charset="-128"/>
              </a:rPr>
              <a:t>日の</a:t>
            </a:r>
            <a:r>
              <a:rPr kumimoji="1" lang="en-US" altLang="ja-JP" sz="2100" b="1" dirty="0" smtClean="0">
                <a:solidFill>
                  <a:schemeClr val="tx1"/>
                </a:solidFill>
                <a:latin typeface="HG丸ｺﾞｼｯｸM-PRO" pitchFamily="50" charset="-128"/>
                <a:ea typeface="HG丸ｺﾞｼｯｸM-PRO" pitchFamily="50" charset="-128"/>
              </a:rPr>
              <a:t>21:00</a:t>
            </a:r>
          </a:p>
          <a:p>
            <a:r>
              <a:rPr kumimoji="1" lang="ja-JP" altLang="en-US" sz="2100" b="1" dirty="0" smtClean="0">
                <a:solidFill>
                  <a:schemeClr val="tx1"/>
                </a:solidFill>
                <a:latin typeface="HG丸ｺﾞｼｯｸM-PRO" pitchFamily="50" charset="-128"/>
                <a:ea typeface="HG丸ｺﾞｼｯｸM-PRO" pitchFamily="50" charset="-128"/>
              </a:rPr>
              <a:t>頃</a:t>
            </a:r>
            <a:r>
              <a:rPr lang="ja-JP" altLang="en-US" sz="2100" b="1" dirty="0" smtClean="0">
                <a:solidFill>
                  <a:schemeClr val="tx1"/>
                </a:solidFill>
                <a:latin typeface="HG丸ｺﾞｼｯｸM-PRO" pitchFamily="50" charset="-128"/>
                <a:ea typeface="HG丸ｺﾞｼｯｸM-PRO" pitchFamily="50" charset="-128"/>
              </a:rPr>
              <a:t>に・・・</a:t>
            </a:r>
            <a:endParaRPr kumimoji="1" lang="en-US" altLang="ja-JP" sz="2100" b="1" dirty="0" smtClean="0">
              <a:solidFill>
                <a:schemeClr val="tx1"/>
              </a:solidFill>
              <a:latin typeface="HG丸ｺﾞｼｯｸM-PRO" pitchFamily="50" charset="-128"/>
              <a:ea typeface="HG丸ｺﾞｼｯｸM-PRO" pitchFamily="50" charset="-128"/>
            </a:endParaRPr>
          </a:p>
          <a:p>
            <a:pPr algn="ctr"/>
            <a:endParaRPr kumimoji="1" lang="ja-JP" altLang="en-US" dirty="0"/>
          </a:p>
        </p:txBody>
      </p:sp>
      <p:grpSp>
        <p:nvGrpSpPr>
          <p:cNvPr id="3" name="グループ化 2"/>
          <p:cNvGrpSpPr/>
          <p:nvPr/>
        </p:nvGrpSpPr>
        <p:grpSpPr>
          <a:xfrm>
            <a:off x="3743907" y="1236197"/>
            <a:ext cx="5050883" cy="1976779"/>
            <a:chOff x="3743907" y="1236197"/>
            <a:chExt cx="5050883" cy="1976779"/>
          </a:xfrm>
        </p:grpSpPr>
        <p:pic>
          <p:nvPicPr>
            <p:cNvPr id="9219" name="Picture 3"/>
            <p:cNvPicPr>
              <a:picLocks noChangeAspect="1" noChangeArrowheads="1"/>
            </p:cNvPicPr>
            <p:nvPr/>
          </p:nvPicPr>
          <p:blipFill>
            <a:blip r:embed="rId4" cstate="print">
              <a:clrChange>
                <a:clrFrom>
                  <a:srgbClr val="D2FFD2"/>
                </a:clrFrom>
                <a:clrTo>
                  <a:srgbClr val="D2FFD2">
                    <a:alpha val="0"/>
                  </a:srgbClr>
                </a:clrTo>
              </a:clrChange>
              <a:extLst>
                <a:ext uri="{28A0092B-C50C-407E-A947-70E740481C1C}">
                  <a14:useLocalDpi xmlns:a14="http://schemas.microsoft.com/office/drawing/2010/main" val="0"/>
                </a:ext>
              </a:extLst>
            </a:blip>
            <a:srcRect/>
            <a:stretch>
              <a:fillRect/>
            </a:stretch>
          </p:blipFill>
          <p:spPr bwMode="auto">
            <a:xfrm>
              <a:off x="7092280" y="1394757"/>
              <a:ext cx="1702510" cy="1818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雲形吹き出し 13"/>
            <p:cNvSpPr/>
            <p:nvPr/>
          </p:nvSpPr>
          <p:spPr>
            <a:xfrm>
              <a:off x="3743907" y="1236197"/>
              <a:ext cx="3276365" cy="880282"/>
            </a:xfrm>
            <a:prstGeom prst="cloudCallout">
              <a:avLst>
                <a:gd name="adj1" fmla="val 58302"/>
                <a:gd name="adj2" fmla="val 63553"/>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j-ea"/>
                  <a:ea typeface="+mj-ea"/>
                </a:rPr>
                <a:t>何</a:t>
              </a:r>
              <a:r>
                <a:rPr lang="ja-JP" altLang="en-US" sz="2000" b="1" dirty="0" smtClean="0">
                  <a:solidFill>
                    <a:schemeClr val="tx1"/>
                  </a:solidFill>
                  <a:latin typeface="+mj-ea"/>
                  <a:ea typeface="+mj-ea"/>
                </a:rPr>
                <a:t>が起きたの</a:t>
              </a:r>
              <a:endParaRPr lang="en-US" altLang="ja-JP" sz="2000" b="1" dirty="0" smtClean="0">
                <a:solidFill>
                  <a:schemeClr val="tx1"/>
                </a:solidFill>
                <a:latin typeface="+mj-ea"/>
                <a:ea typeface="+mj-ea"/>
              </a:endParaRPr>
            </a:p>
            <a:p>
              <a:pPr algn="ctr"/>
              <a:r>
                <a:rPr lang="ja-JP" altLang="en-US" sz="2000" b="1" dirty="0" smtClean="0">
                  <a:solidFill>
                    <a:schemeClr val="tx1"/>
                  </a:solidFill>
                  <a:latin typeface="+mj-ea"/>
                  <a:ea typeface="+mj-ea"/>
                </a:rPr>
                <a:t>かな・・・？</a:t>
              </a:r>
              <a:endParaRPr kumimoji="1" lang="en-US" altLang="ja-JP" sz="2000" b="1" dirty="0" smtClean="0">
                <a:solidFill>
                  <a:schemeClr val="tx1"/>
                </a:solidFill>
                <a:latin typeface="+mj-ea"/>
                <a:ea typeface="+mj-ea"/>
              </a:endParaRPr>
            </a:p>
          </p:txBody>
        </p:sp>
      </p:grpSp>
      <p:cxnSp>
        <p:nvCxnSpPr>
          <p:cNvPr id="4" name="直線コネクタ 3"/>
          <p:cNvCxnSpPr/>
          <p:nvPr/>
        </p:nvCxnSpPr>
        <p:spPr>
          <a:xfrm>
            <a:off x="2118612" y="1638121"/>
            <a:ext cx="5116" cy="4624198"/>
          </a:xfrm>
          <a:prstGeom prst="line">
            <a:avLst/>
          </a:prstGeom>
          <a:ln w="28575"/>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1187625" y="1268788"/>
            <a:ext cx="905886" cy="400110"/>
          </a:xfrm>
          <a:prstGeom prst="rect">
            <a:avLst/>
          </a:prstGeom>
          <a:noFill/>
        </p:spPr>
        <p:txBody>
          <a:bodyPr wrap="square" rtlCol="0">
            <a:spAutoFit/>
          </a:bodyPr>
          <a:lstStyle/>
          <a:p>
            <a:r>
              <a:rPr kumimoji="1" lang="ja-JP" altLang="en-US" sz="2000" b="1" dirty="0" smtClean="0"/>
              <a:t>  （㎥）</a:t>
            </a:r>
            <a:endParaRPr kumimoji="1" lang="ja-JP" altLang="en-US" sz="2000" b="1" dirty="0">
              <a:solidFill>
                <a:srgbClr val="0070C0"/>
              </a:solidFill>
              <a:latin typeface="HGP創英角ｺﾞｼｯｸUB" pitchFamily="50" charset="-128"/>
              <a:ea typeface="HGP創英角ｺﾞｼｯｸUB" pitchFamily="50" charset="-128"/>
            </a:endParaRPr>
          </a:p>
        </p:txBody>
      </p:sp>
      <p:sp>
        <p:nvSpPr>
          <p:cNvPr id="15"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smtClean="0">
                <a:solidFill>
                  <a:srgbClr val="002060"/>
                </a:solidFill>
                <a:latin typeface="HG丸ｺﾞｼｯｸM-PRO" panose="020F0600000000000000" pitchFamily="50" charset="-128"/>
                <a:ea typeface="HG丸ｺﾞｼｯｸM-PRO" panose="020F0600000000000000" pitchFamily="50" charset="-128"/>
              </a:rPr>
              <a:t>3</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16423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 presetClass="entr" presetSubtype="2"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1+#ppt_w/2"/>
                                          </p:val>
                                        </p:tav>
                                        <p:tav tm="100000">
                                          <p:val>
                                            <p:strVal val="#ppt_x"/>
                                          </p:val>
                                        </p:tav>
                                      </p:tavLst>
                                    </p:anim>
                                    <p:anim calcmode="lin" valueType="num">
                                      <p:cBhvr additive="base">
                                        <p:cTn id="27" dur="500" fill="hold"/>
                                        <p:tgtEl>
                                          <p:spTgt spid="11"/>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circle(in)">
                                      <p:cBhvr>
                                        <p:cTn id="36" dur="1000"/>
                                        <p:tgtEl>
                                          <p:spTgt spid="2"/>
                                        </p:tgtEl>
                                      </p:cBhvr>
                                    </p:animEffect>
                                  </p:childTnLst>
                                </p:cTn>
                              </p:par>
                            </p:childTnLst>
                          </p:cTn>
                        </p:par>
                        <p:par>
                          <p:cTn id="37" fill="hold">
                            <p:stCondLst>
                              <p:cond delay="1000"/>
                            </p:stCondLst>
                            <p:childTnLst>
                              <p:par>
                                <p:cTn id="38" presetID="6" presetClass="entr" presetSubtype="16"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circle(in)">
                                      <p:cBhvr>
                                        <p:cTn id="4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P spid="12" grpId="0" animBg="1"/>
      <p:bldP spid="18" grpId="0" animBg="1"/>
      <p:bldP spid="20"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928390"/>
            <a:ext cx="7786265" cy="4277072"/>
          </a:xfrm>
        </p:spPr>
        <p:txBody>
          <a:bodyPr/>
          <a:lstStyle/>
          <a:p>
            <a:pPr marL="0" indent="0">
              <a:buNone/>
            </a:pPr>
            <a:endParaRPr lang="en-US" altLang="ja-JP" sz="4800" dirty="0" smtClean="0"/>
          </a:p>
          <a:p>
            <a:pPr marL="0" indent="0" algn="ctr">
              <a:buNone/>
            </a:pPr>
            <a:r>
              <a:rPr lang="ja-JP" altLang="en-US" sz="4800" dirty="0" smtClean="0"/>
              <a:t>社会や生活の中で</a:t>
            </a:r>
            <a:endParaRPr lang="en-US" altLang="ja-JP" sz="4800" dirty="0" smtClean="0"/>
          </a:p>
          <a:p>
            <a:pPr marL="0" indent="0" algn="ctr">
              <a:buNone/>
            </a:pPr>
            <a:r>
              <a:rPr lang="ja-JP" altLang="en-US" sz="4800" dirty="0" smtClean="0"/>
              <a:t>統計は</a:t>
            </a:r>
            <a:r>
              <a:rPr lang="ja-JP" altLang="en-US" sz="4800" dirty="0"/>
              <a:t>どのよう</a:t>
            </a:r>
            <a:r>
              <a:rPr lang="ja-JP" altLang="en-US" sz="4800" dirty="0" smtClean="0"/>
              <a:t>に</a:t>
            </a:r>
            <a:endParaRPr lang="en-US" altLang="ja-JP" sz="4800" dirty="0" smtClean="0"/>
          </a:p>
          <a:p>
            <a:pPr marL="0" indent="0" algn="ctr">
              <a:buNone/>
            </a:pPr>
            <a:r>
              <a:rPr lang="ja-JP" altLang="en-US" sz="4800" dirty="0" smtClean="0"/>
              <a:t>利用されているでしょう</a:t>
            </a:r>
            <a:endParaRPr kumimoji="1" lang="ja-JP"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4437112"/>
            <a:ext cx="1438275"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b="1" dirty="0">
                <a:solidFill>
                  <a:srgbClr val="002060"/>
                </a:solidFill>
                <a:latin typeface="HG丸ｺﾞｼｯｸM-PRO" panose="020F0600000000000000" pitchFamily="50" charset="-128"/>
                <a:ea typeface="HG丸ｺﾞｼｯｸM-PRO" panose="020F0600000000000000" pitchFamily="50" charset="-128"/>
              </a:rPr>
              <a:t>４</a:t>
            </a:r>
          </a:p>
        </p:txBody>
      </p:sp>
    </p:spTree>
    <p:extLst>
      <p:ext uri="{BB962C8B-B14F-4D97-AF65-F5344CB8AC3E}">
        <p14:creationId xmlns:p14="http://schemas.microsoft.com/office/powerpoint/2010/main" val="3973297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図表 8"/>
          <p:cNvGraphicFramePr/>
          <p:nvPr>
            <p:extLst>
              <p:ext uri="{D42A27DB-BD31-4B8C-83A1-F6EECF244321}">
                <p14:modId xmlns:p14="http://schemas.microsoft.com/office/powerpoint/2010/main" val="3163511938"/>
              </p:ext>
            </p:extLst>
          </p:nvPr>
        </p:nvGraphicFramePr>
        <p:xfrm>
          <a:off x="539552" y="1445724"/>
          <a:ext cx="756084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p:cNvSpPr>
            <a:spLocks noGrp="1"/>
          </p:cNvSpPr>
          <p:nvPr>
            <p:ph type="title"/>
          </p:nvPr>
        </p:nvSpPr>
        <p:spPr>
          <a:xfrm>
            <a:off x="457200" y="274638"/>
            <a:ext cx="8363272" cy="1143000"/>
          </a:xfrm>
        </p:spPr>
        <p:txBody>
          <a:bodyPr>
            <a:normAutofit/>
          </a:bodyPr>
          <a:lstStyle/>
          <a:p>
            <a:r>
              <a:rPr lang="ja-JP" altLang="en-US" sz="3600" dirty="0"/>
              <a:t>統計を使った問題の発見から解決まで </a:t>
            </a:r>
            <a:endParaRPr kumimoji="1" lang="ja-JP" altLang="en-US" sz="3600" dirty="0"/>
          </a:p>
        </p:txBody>
      </p:sp>
      <p:sp>
        <p:nvSpPr>
          <p:cNvPr id="4" name="テキスト ボックス 3"/>
          <p:cNvSpPr txBox="1"/>
          <p:nvPr/>
        </p:nvSpPr>
        <p:spPr>
          <a:xfrm>
            <a:off x="2558208" y="4120107"/>
            <a:ext cx="3456384" cy="707886"/>
          </a:xfrm>
          <a:prstGeom prst="rect">
            <a:avLst/>
          </a:prstGeom>
          <a:noFill/>
          <a:ln w="38100">
            <a:solidFill>
              <a:srgbClr val="0000FF"/>
            </a:solidFill>
          </a:ln>
        </p:spPr>
        <p:txBody>
          <a:bodyPr wrap="square" rtlCol="0">
            <a:spAutoFit/>
          </a:bodyPr>
          <a:lstStyle/>
          <a:p>
            <a:r>
              <a:rPr kumimoji="1" lang="en-US" altLang="ja-JP" sz="4000" dirty="0" smtClean="0">
                <a:solidFill>
                  <a:srgbClr val="FF0000"/>
                </a:solidFill>
              </a:rPr>
              <a:t>PPDAC</a:t>
            </a:r>
            <a:r>
              <a:rPr kumimoji="1" lang="ja-JP" altLang="en-US" sz="4000" dirty="0" smtClean="0">
                <a:solidFill>
                  <a:srgbClr val="FF0000"/>
                </a:solidFill>
              </a:rPr>
              <a:t>サイクル</a:t>
            </a:r>
            <a:endParaRPr kumimoji="1" lang="ja-JP" altLang="en-US" sz="4000" dirty="0">
              <a:solidFill>
                <a:srgbClr val="FF0000"/>
              </a:solidFill>
            </a:endParaRPr>
          </a:p>
        </p:txBody>
      </p:sp>
      <p:sp>
        <p:nvSpPr>
          <p:cNvPr id="10" name="フローチャート : 代替処理 9"/>
          <p:cNvSpPr/>
          <p:nvPr/>
        </p:nvSpPr>
        <p:spPr>
          <a:xfrm>
            <a:off x="5004048" y="2056195"/>
            <a:ext cx="3816424" cy="726177"/>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・問題の把握と明確化</a:t>
            </a:r>
            <a:endParaRPr kumimoji="1" lang="en-US" altLang="ja-JP" sz="1600" dirty="0" smtClean="0">
              <a:solidFill>
                <a:schemeClr val="tx1"/>
              </a:solidFill>
            </a:endParaRPr>
          </a:p>
          <a:p>
            <a:r>
              <a:rPr lang="ja-JP" altLang="en-US" sz="1600" dirty="0" smtClean="0">
                <a:solidFill>
                  <a:schemeClr val="tx1"/>
                </a:solidFill>
              </a:rPr>
              <a:t>・分析すべきデータと仮説の予想。</a:t>
            </a:r>
            <a:endParaRPr kumimoji="1" lang="ja-JP" altLang="en-US" sz="1600" dirty="0">
              <a:solidFill>
                <a:schemeClr val="tx1"/>
              </a:solidFill>
            </a:endParaRPr>
          </a:p>
        </p:txBody>
      </p:sp>
      <p:sp>
        <p:nvSpPr>
          <p:cNvPr id="12" name="フローチャート : 代替処理 11"/>
          <p:cNvSpPr/>
          <p:nvPr/>
        </p:nvSpPr>
        <p:spPr>
          <a:xfrm>
            <a:off x="6047656" y="3914536"/>
            <a:ext cx="2953344" cy="1078252"/>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・研究計画の作成</a:t>
            </a:r>
            <a:endParaRPr kumimoji="1" lang="en-US" altLang="ja-JP" sz="1600" dirty="0" smtClean="0">
              <a:solidFill>
                <a:schemeClr val="tx1"/>
              </a:solidFill>
            </a:endParaRPr>
          </a:p>
          <a:p>
            <a:r>
              <a:rPr lang="ja-JP" altLang="en-US" sz="1600" dirty="0" smtClean="0">
                <a:solidFill>
                  <a:schemeClr val="tx1"/>
                </a:solidFill>
              </a:rPr>
              <a:t>・既存のデータか新たに調査か</a:t>
            </a:r>
            <a:endParaRPr kumimoji="1" lang="en-US" altLang="ja-JP" sz="1600" dirty="0" smtClean="0">
              <a:solidFill>
                <a:schemeClr val="tx1"/>
              </a:solidFill>
            </a:endParaRPr>
          </a:p>
          <a:p>
            <a:r>
              <a:rPr lang="ja-JP" altLang="en-US" sz="1600" dirty="0" smtClean="0">
                <a:solidFill>
                  <a:schemeClr val="tx1"/>
                </a:solidFill>
              </a:rPr>
              <a:t>・不足している知識の習得</a:t>
            </a:r>
            <a:endParaRPr lang="en-US" altLang="ja-JP" sz="1600" dirty="0" smtClean="0">
              <a:solidFill>
                <a:schemeClr val="tx1"/>
              </a:solidFill>
            </a:endParaRPr>
          </a:p>
          <a:p>
            <a:r>
              <a:rPr kumimoji="1" lang="ja-JP" altLang="en-US" sz="1600" dirty="0" smtClean="0">
                <a:solidFill>
                  <a:schemeClr val="tx1"/>
                </a:solidFill>
              </a:rPr>
              <a:t>・アンケート用紙の作成</a:t>
            </a:r>
            <a:endParaRPr kumimoji="1" lang="ja-JP" altLang="en-US" sz="1600" dirty="0">
              <a:solidFill>
                <a:schemeClr val="tx1"/>
              </a:solidFill>
            </a:endParaRPr>
          </a:p>
        </p:txBody>
      </p:sp>
      <p:sp>
        <p:nvSpPr>
          <p:cNvPr id="13" name="フローチャート : 代替処理 12"/>
          <p:cNvSpPr/>
          <p:nvPr/>
        </p:nvSpPr>
        <p:spPr>
          <a:xfrm>
            <a:off x="6516216" y="5805264"/>
            <a:ext cx="1872208" cy="864096"/>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・データの収集</a:t>
            </a:r>
            <a:endParaRPr kumimoji="1" lang="en-US" altLang="ja-JP" sz="1600" dirty="0" smtClean="0">
              <a:solidFill>
                <a:schemeClr val="tx1"/>
              </a:solidFill>
            </a:endParaRPr>
          </a:p>
          <a:p>
            <a:r>
              <a:rPr lang="ja-JP" altLang="en-US" sz="1600" dirty="0" smtClean="0">
                <a:solidFill>
                  <a:schemeClr val="tx1"/>
                </a:solidFill>
              </a:rPr>
              <a:t>・データの整理</a:t>
            </a:r>
            <a:endParaRPr kumimoji="1" lang="en-US" altLang="ja-JP" sz="1600" dirty="0" smtClean="0">
              <a:solidFill>
                <a:schemeClr val="tx1"/>
              </a:solidFill>
            </a:endParaRPr>
          </a:p>
          <a:p>
            <a:r>
              <a:rPr lang="ja-JP" altLang="en-US" sz="1600" dirty="0" smtClean="0">
                <a:solidFill>
                  <a:schemeClr val="tx1"/>
                </a:solidFill>
              </a:rPr>
              <a:t>・統計表の作成</a:t>
            </a:r>
            <a:endParaRPr kumimoji="1" lang="ja-JP" altLang="en-US" sz="1600" dirty="0">
              <a:solidFill>
                <a:schemeClr val="tx1"/>
              </a:solidFill>
            </a:endParaRPr>
          </a:p>
        </p:txBody>
      </p:sp>
      <p:sp>
        <p:nvSpPr>
          <p:cNvPr id="14" name="フローチャート : 代替処理 13"/>
          <p:cNvSpPr/>
          <p:nvPr/>
        </p:nvSpPr>
        <p:spPr>
          <a:xfrm>
            <a:off x="611560" y="5877272"/>
            <a:ext cx="1667314" cy="760308"/>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・グラフの作成</a:t>
            </a:r>
            <a:endParaRPr kumimoji="1" lang="en-US" altLang="ja-JP" sz="1600" dirty="0" smtClean="0">
              <a:solidFill>
                <a:schemeClr val="tx1"/>
              </a:solidFill>
            </a:endParaRPr>
          </a:p>
          <a:p>
            <a:r>
              <a:rPr lang="ja-JP" altLang="en-US" sz="1600" dirty="0" smtClean="0">
                <a:solidFill>
                  <a:schemeClr val="tx1"/>
                </a:solidFill>
              </a:rPr>
              <a:t>・問題点の分析</a:t>
            </a:r>
            <a:endParaRPr kumimoji="1" lang="ja-JP" altLang="en-US" sz="1600" dirty="0">
              <a:solidFill>
                <a:schemeClr val="tx1"/>
              </a:solidFill>
            </a:endParaRPr>
          </a:p>
        </p:txBody>
      </p:sp>
      <p:sp>
        <p:nvSpPr>
          <p:cNvPr id="15" name="フローチャート : 代替処理 14"/>
          <p:cNvSpPr/>
          <p:nvPr/>
        </p:nvSpPr>
        <p:spPr>
          <a:xfrm>
            <a:off x="307424" y="3934924"/>
            <a:ext cx="2176344" cy="1222268"/>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・分析結果の解釈</a:t>
            </a:r>
            <a:endParaRPr kumimoji="1" lang="en-US" altLang="ja-JP" sz="1600" dirty="0" smtClean="0">
              <a:solidFill>
                <a:schemeClr val="tx1"/>
              </a:solidFill>
            </a:endParaRPr>
          </a:p>
          <a:p>
            <a:r>
              <a:rPr lang="ja-JP" altLang="en-US" sz="1600" dirty="0" smtClean="0">
                <a:solidFill>
                  <a:schemeClr val="tx1"/>
                </a:solidFill>
              </a:rPr>
              <a:t>・レポート作成</a:t>
            </a:r>
            <a:endParaRPr lang="en-US" altLang="ja-JP" sz="1600" dirty="0" smtClean="0">
              <a:solidFill>
                <a:schemeClr val="tx1"/>
              </a:solidFill>
            </a:endParaRPr>
          </a:p>
          <a:p>
            <a:r>
              <a:rPr lang="ja-JP" altLang="en-US" sz="1600" dirty="0" smtClean="0">
                <a:solidFill>
                  <a:schemeClr val="tx1"/>
                </a:solidFill>
              </a:rPr>
              <a:t>・発表と討論</a:t>
            </a:r>
            <a:endParaRPr lang="en-US" altLang="ja-JP" sz="1600" dirty="0" smtClean="0">
              <a:solidFill>
                <a:schemeClr val="tx1"/>
              </a:solidFill>
            </a:endParaRPr>
          </a:p>
          <a:p>
            <a:r>
              <a:rPr kumimoji="1" lang="ja-JP" altLang="en-US" sz="1600" dirty="0" smtClean="0">
                <a:solidFill>
                  <a:schemeClr val="tx1"/>
                </a:solidFill>
              </a:rPr>
              <a:t>・新たな課題と問題点</a:t>
            </a:r>
            <a:endParaRPr kumimoji="1" lang="ja-JP" altLang="en-US" sz="1600" dirty="0">
              <a:solidFill>
                <a:schemeClr val="tx1"/>
              </a:solidFill>
            </a:endParaRPr>
          </a:p>
        </p:txBody>
      </p:sp>
      <p:pic>
        <p:nvPicPr>
          <p:cNvPr id="11" name="Picture 3"/>
          <p:cNvPicPr>
            <a:picLocks noChangeAspect="1" noChangeArrowheads="1"/>
          </p:cNvPicPr>
          <p:nvPr/>
        </p:nvPicPr>
        <p:blipFill>
          <a:blip r:embed="rId8">
            <a:clrChange>
              <a:clrFrom>
                <a:srgbClr val="EAF8C0"/>
              </a:clrFrom>
              <a:clrTo>
                <a:srgbClr val="EAF8C0">
                  <a:alpha val="0"/>
                </a:srgbClr>
              </a:clrTo>
            </a:clrChange>
            <a:extLst>
              <a:ext uri="{28A0092B-C50C-407E-A947-70E740481C1C}">
                <a14:useLocalDpi xmlns:a14="http://schemas.microsoft.com/office/drawing/2010/main" val="0"/>
              </a:ext>
            </a:extLst>
          </a:blip>
          <a:srcRect/>
          <a:stretch>
            <a:fillRect/>
          </a:stretch>
        </p:blipFill>
        <p:spPr bwMode="auto">
          <a:xfrm>
            <a:off x="6974" y="1217117"/>
            <a:ext cx="1982616" cy="1565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b="1" dirty="0">
                <a:solidFill>
                  <a:srgbClr val="002060"/>
                </a:solidFill>
                <a:latin typeface="HG丸ｺﾞｼｯｸM-PRO" panose="020F0600000000000000" pitchFamily="50" charset="-128"/>
                <a:ea typeface="HG丸ｺﾞｼｯｸM-PRO" panose="020F0600000000000000" pitchFamily="50" charset="-128"/>
              </a:rPr>
              <a:t>５</a:t>
            </a:r>
          </a:p>
        </p:txBody>
      </p:sp>
    </p:spTree>
    <p:extLst>
      <p:ext uri="{BB962C8B-B14F-4D97-AF65-F5344CB8AC3E}">
        <p14:creationId xmlns:p14="http://schemas.microsoft.com/office/powerpoint/2010/main" val="142824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90"/>
                                          </p:val>
                                        </p:tav>
                                        <p:tav tm="100000">
                                          <p:val>
                                            <p:fltVal val="0"/>
                                          </p:val>
                                        </p:tav>
                                      </p:tavLst>
                                    </p:anim>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9">
                                            <p:graphicEl>
                                              <a:dgm id="{FBAA5064-240A-4BF8-A77D-1DEFCC49CB09}"/>
                                            </p:graphicEl>
                                          </p:spTgt>
                                        </p:tgtEl>
                                        <p:attrNameLst>
                                          <p:attrName>style.visibility</p:attrName>
                                        </p:attrNameLst>
                                      </p:cBhvr>
                                      <p:to>
                                        <p:strVal val="visible"/>
                                      </p:to>
                                    </p:set>
                                    <p:animEffect transition="in" filter="wipe(down)">
                                      <p:cBhvr>
                                        <p:cTn id="20" dur="500"/>
                                        <p:tgtEl>
                                          <p:spTgt spid="9">
                                            <p:graphicEl>
                                              <a:dgm id="{FBAA5064-240A-4BF8-A77D-1DEFCC49CB09}"/>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graphicEl>
                                              <a:dgm id="{B2712A3D-2D82-44BE-BC0D-2E131209DD5C}"/>
                                            </p:graphicEl>
                                          </p:spTgt>
                                        </p:tgtEl>
                                        <p:attrNameLst>
                                          <p:attrName>style.visibility</p:attrName>
                                        </p:attrNameLst>
                                      </p:cBhvr>
                                      <p:to>
                                        <p:strVal val="visible"/>
                                      </p:to>
                                    </p:set>
                                    <p:animEffect transition="in" filter="wipe(down)">
                                      <p:cBhvr>
                                        <p:cTn id="29" dur="500"/>
                                        <p:tgtEl>
                                          <p:spTgt spid="9">
                                            <p:graphicEl>
                                              <a:dgm id="{B2712A3D-2D82-44BE-BC0D-2E131209DD5C}"/>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graphicEl>
                                              <a:dgm id="{248E738E-80C2-426C-A3F5-65FF5539F2D5}"/>
                                            </p:graphicEl>
                                          </p:spTgt>
                                        </p:tgtEl>
                                        <p:attrNameLst>
                                          <p:attrName>style.visibility</p:attrName>
                                        </p:attrNameLst>
                                      </p:cBhvr>
                                      <p:to>
                                        <p:strVal val="visible"/>
                                      </p:to>
                                    </p:set>
                                    <p:animEffect transition="in" filter="wipe(down)">
                                      <p:cBhvr>
                                        <p:cTn id="34" dur="500"/>
                                        <p:tgtEl>
                                          <p:spTgt spid="9">
                                            <p:graphicEl>
                                              <a:dgm id="{248E738E-80C2-426C-A3F5-65FF5539F2D5}"/>
                                            </p:graphicEl>
                                          </p:spTgt>
                                        </p:tgtEl>
                                      </p:cBhvr>
                                    </p:animEffect>
                                  </p:childTnLst>
                                </p:cTn>
                              </p:par>
                            </p:childTnLst>
                          </p:cTn>
                        </p:par>
                        <p:par>
                          <p:cTn id="35" fill="hold">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9">
                                            <p:graphicEl>
                                              <a:dgm id="{53753D8C-8C08-41FD-B621-DCA844675532}"/>
                                            </p:graphicEl>
                                          </p:spTgt>
                                        </p:tgtEl>
                                        <p:attrNameLst>
                                          <p:attrName>style.visibility</p:attrName>
                                        </p:attrNameLst>
                                      </p:cBhvr>
                                      <p:to>
                                        <p:strVal val="visible"/>
                                      </p:to>
                                    </p:set>
                                    <p:animEffect transition="in" filter="wipe(down)">
                                      <p:cBhvr>
                                        <p:cTn id="43" dur="500"/>
                                        <p:tgtEl>
                                          <p:spTgt spid="9">
                                            <p:graphicEl>
                                              <a:dgm id="{53753D8C-8C08-41FD-B621-DCA844675532}"/>
                                            </p:graphicEl>
                                          </p:spTgt>
                                        </p:tgtEl>
                                      </p:cBhvr>
                                    </p:animEffec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9">
                                            <p:graphicEl>
                                              <a:dgm id="{E14D4329-E6D0-4AF7-911D-70A5E5F2C040}"/>
                                            </p:graphicEl>
                                          </p:spTgt>
                                        </p:tgtEl>
                                        <p:attrNameLst>
                                          <p:attrName>style.visibility</p:attrName>
                                        </p:attrNameLst>
                                      </p:cBhvr>
                                      <p:to>
                                        <p:strVal val="visible"/>
                                      </p:to>
                                    </p:set>
                                    <p:animEffect transition="in" filter="wipe(down)">
                                      <p:cBhvr>
                                        <p:cTn id="52" dur="500"/>
                                        <p:tgtEl>
                                          <p:spTgt spid="9">
                                            <p:graphicEl>
                                              <a:dgm id="{E14D4329-E6D0-4AF7-911D-70A5E5F2C040}"/>
                                            </p:graphicEl>
                                          </p:spTgt>
                                        </p:tgtEl>
                                      </p:cBhvr>
                                    </p:animEffect>
                                  </p:childTnLst>
                                </p:cTn>
                              </p:par>
                            </p:childTnLst>
                          </p:cTn>
                        </p:par>
                        <p:par>
                          <p:cTn id="53" fill="hold">
                            <p:stCondLst>
                              <p:cond delay="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9">
                                            <p:graphicEl>
                                              <a:dgm id="{F4D9CC16-62A6-401D-B6F8-F0D062E3F652}"/>
                                            </p:graphicEl>
                                          </p:spTgt>
                                        </p:tgtEl>
                                        <p:attrNameLst>
                                          <p:attrName>style.visibility</p:attrName>
                                        </p:attrNameLst>
                                      </p:cBhvr>
                                      <p:to>
                                        <p:strVal val="visible"/>
                                      </p:to>
                                    </p:set>
                                    <p:animEffect transition="in" filter="wipe(down)">
                                      <p:cBhvr>
                                        <p:cTn id="61" dur="500"/>
                                        <p:tgtEl>
                                          <p:spTgt spid="9">
                                            <p:graphicEl>
                                              <a:dgm id="{F4D9CC16-62A6-401D-B6F8-F0D062E3F652}"/>
                                            </p:graphicEl>
                                          </p:spTgt>
                                        </p:tgtEl>
                                      </p:cBhvr>
                                    </p:animEffect>
                                  </p:childTnLst>
                                </p:cTn>
                              </p:par>
                            </p:childTnLst>
                          </p:cTn>
                        </p:par>
                        <p:par>
                          <p:cTn id="62" fill="hold">
                            <p:stCondLst>
                              <p:cond delay="500"/>
                            </p:stCondLst>
                            <p:childTnLst>
                              <p:par>
                                <p:cTn id="63" presetID="22" presetClass="entr" presetSubtype="4"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down)">
                                      <p:cBhvr>
                                        <p:cTn id="65" dur="5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fade">
                                      <p:cBhvr>
                                        <p:cTn id="70" dur="1000"/>
                                        <p:tgtEl>
                                          <p:spTgt spid="4"/>
                                        </p:tgtEl>
                                      </p:cBhvr>
                                    </p:animEffect>
                                    <p:anim calcmode="lin" valueType="num">
                                      <p:cBhvr>
                                        <p:cTn id="71" dur="1000" fill="hold"/>
                                        <p:tgtEl>
                                          <p:spTgt spid="4"/>
                                        </p:tgtEl>
                                        <p:attrNameLst>
                                          <p:attrName>ppt_x</p:attrName>
                                        </p:attrNameLst>
                                      </p:cBhvr>
                                      <p:tavLst>
                                        <p:tav tm="0">
                                          <p:val>
                                            <p:strVal val="#ppt_x"/>
                                          </p:val>
                                        </p:tav>
                                        <p:tav tm="100000">
                                          <p:val>
                                            <p:strVal val="#ppt_x"/>
                                          </p:val>
                                        </p:tav>
                                      </p:tavLst>
                                    </p:anim>
                                    <p:anim calcmode="lin" valueType="num">
                                      <p:cBhvr>
                                        <p:cTn id="7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one"/>
        </p:bldSub>
      </p:bldGraphic>
      <p:bldP spid="2" grpId="0"/>
      <p:bldP spid="4" grpId="0" animBg="1"/>
      <p:bldP spid="10" grpId="0" uiExpand="1" animBg="1"/>
      <p:bldP spid="12" grpId="0" uiExpand="1"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調査の計画</a:t>
            </a:r>
            <a:endParaRPr kumimoji="1" lang="ja-JP" altLang="en-US" dirty="0"/>
          </a:p>
        </p:txBody>
      </p:sp>
      <p:graphicFrame>
        <p:nvGraphicFramePr>
          <p:cNvPr id="4" name="図表 3"/>
          <p:cNvGraphicFramePr/>
          <p:nvPr>
            <p:extLst>
              <p:ext uri="{D42A27DB-BD31-4B8C-83A1-F6EECF244321}">
                <p14:modId xmlns:p14="http://schemas.microsoft.com/office/powerpoint/2010/main" val="1796567830"/>
              </p:ext>
            </p:extLst>
          </p:nvPr>
        </p:nvGraphicFramePr>
        <p:xfrm>
          <a:off x="467544" y="1303165"/>
          <a:ext cx="7848872" cy="48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4"/>
          <p:cNvSpPr/>
          <p:nvPr/>
        </p:nvSpPr>
        <p:spPr>
          <a:xfrm>
            <a:off x="1403648" y="3600550"/>
            <a:ext cx="2160240" cy="1152128"/>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・目的、対象、時期、方法等の検討</a:t>
            </a:r>
            <a:endParaRPr kumimoji="1" lang="ja-JP" altLang="en-US" dirty="0">
              <a:solidFill>
                <a:schemeClr val="tx1"/>
              </a:solidFill>
            </a:endParaRPr>
          </a:p>
        </p:txBody>
      </p:sp>
      <p:sp>
        <p:nvSpPr>
          <p:cNvPr id="7" name="正方形/長方形 6"/>
          <p:cNvSpPr/>
          <p:nvPr/>
        </p:nvSpPr>
        <p:spPr>
          <a:xfrm>
            <a:off x="5724128" y="3737745"/>
            <a:ext cx="2304256" cy="1008112"/>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・質問項目の検討</a:t>
            </a:r>
            <a:endParaRPr kumimoji="1" lang="en-US" altLang="ja-JP" dirty="0" smtClean="0">
              <a:solidFill>
                <a:schemeClr val="tx1"/>
              </a:solidFill>
            </a:endParaRPr>
          </a:p>
          <a:p>
            <a:r>
              <a:rPr lang="ja-JP" altLang="en-US" dirty="0" smtClean="0">
                <a:solidFill>
                  <a:schemeClr val="tx1"/>
                </a:solidFill>
              </a:rPr>
              <a:t>・質問文の作成</a:t>
            </a:r>
            <a:endParaRPr lang="en-US" altLang="ja-JP" dirty="0" smtClean="0">
              <a:solidFill>
                <a:schemeClr val="tx1"/>
              </a:solidFill>
            </a:endParaRPr>
          </a:p>
          <a:p>
            <a:r>
              <a:rPr kumimoji="1" lang="ja-JP" altLang="en-US" dirty="0" smtClean="0">
                <a:solidFill>
                  <a:schemeClr val="tx1"/>
                </a:solidFill>
              </a:rPr>
              <a:t>・回答方式</a:t>
            </a:r>
            <a:endParaRPr kumimoji="1" lang="ja-JP" altLang="en-US" dirty="0">
              <a:solidFill>
                <a:schemeClr val="tx1"/>
              </a:solidFill>
            </a:endParaRPr>
          </a:p>
        </p:txBody>
      </p:sp>
      <p:sp>
        <p:nvSpPr>
          <p:cNvPr id="3" name="右矢印 2"/>
          <p:cNvSpPr/>
          <p:nvPr/>
        </p:nvSpPr>
        <p:spPr>
          <a:xfrm>
            <a:off x="1619672" y="4869160"/>
            <a:ext cx="6120680" cy="1008112"/>
          </a:xfrm>
          <a:prstGeom prst="right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HGP創英ﾌﾟﾚｾﾞﾝｽEB" pitchFamily="18" charset="-128"/>
                <a:ea typeface="HGP創英ﾌﾟﾚｾﾞﾝｽEB" pitchFamily="18" charset="-128"/>
              </a:rPr>
              <a:t>仮説の検討</a:t>
            </a:r>
            <a:endParaRPr kumimoji="1" lang="ja-JP" altLang="en-US" sz="3600" dirty="0">
              <a:solidFill>
                <a:schemeClr val="tx1"/>
              </a:solidFill>
              <a:latin typeface="HGP創英ﾌﾟﾚｾﾞﾝｽEB" pitchFamily="18" charset="-128"/>
              <a:ea typeface="HGP創英ﾌﾟﾚｾﾞﾝｽEB" pitchFamily="18" charset="-128"/>
            </a:endParaRPr>
          </a:p>
        </p:txBody>
      </p:sp>
      <p:pic>
        <p:nvPicPr>
          <p:cNvPr id="8" name="Picture 2"/>
          <p:cNvPicPr>
            <a:picLocks noChangeAspect="1" noChangeArrowheads="1"/>
          </p:cNvPicPr>
          <p:nvPr/>
        </p:nvPicPr>
        <p:blipFill>
          <a:blip r:embed="rId8" cstate="print">
            <a:clrChange>
              <a:clrFrom>
                <a:srgbClr val="D3FEDD"/>
              </a:clrFrom>
              <a:clrTo>
                <a:srgbClr val="D3FEDD">
                  <a:alpha val="0"/>
                </a:srgbClr>
              </a:clrTo>
            </a:clrChange>
            <a:extLst>
              <a:ext uri="{28A0092B-C50C-407E-A947-70E740481C1C}">
                <a14:useLocalDpi xmlns:a14="http://schemas.microsoft.com/office/drawing/2010/main" val="0"/>
              </a:ext>
            </a:extLst>
          </a:blip>
          <a:srcRect/>
          <a:stretch>
            <a:fillRect/>
          </a:stretch>
        </p:blipFill>
        <p:spPr bwMode="auto">
          <a:xfrm>
            <a:off x="323528" y="5108629"/>
            <a:ext cx="1440160" cy="1749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9" cstate="print">
            <a:clrChange>
              <a:clrFrom>
                <a:srgbClr val="D2FFD2"/>
              </a:clrFrom>
              <a:clrTo>
                <a:srgbClr val="D2FFD2">
                  <a:alpha val="0"/>
                </a:srgbClr>
              </a:clrTo>
            </a:clrChange>
            <a:extLst>
              <a:ext uri="{28A0092B-C50C-407E-A947-70E740481C1C}">
                <a14:useLocalDpi xmlns:a14="http://schemas.microsoft.com/office/drawing/2010/main" val="0"/>
              </a:ext>
            </a:extLst>
          </a:blip>
          <a:srcRect/>
          <a:stretch>
            <a:fillRect/>
          </a:stretch>
        </p:blipFill>
        <p:spPr bwMode="auto">
          <a:xfrm>
            <a:off x="7592375" y="4869160"/>
            <a:ext cx="1440160" cy="185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smtClean="0">
                <a:solidFill>
                  <a:srgbClr val="002060"/>
                </a:solidFill>
                <a:latin typeface="HG丸ｺﾞｼｯｸM-PRO" panose="020F0600000000000000" pitchFamily="50" charset="-128"/>
                <a:ea typeface="HG丸ｺﾞｼｯｸM-PRO" panose="020F0600000000000000" pitchFamily="50" charset="-128"/>
              </a:rPr>
              <a:t>6</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307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7"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064896" cy="1143000"/>
          </a:xfrm>
        </p:spPr>
        <p:txBody>
          <a:bodyPr>
            <a:normAutofit fontScale="90000"/>
          </a:bodyPr>
          <a:lstStyle/>
          <a:p>
            <a:r>
              <a:rPr lang="ja-JP" altLang="en-US" dirty="0" smtClean="0"/>
              <a:t>ホームページ「大阪府の統計情報」</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7280" y="1340768"/>
            <a:ext cx="6833845" cy="5220000"/>
          </a:xfrm>
        </p:spPr>
      </p:pic>
      <p:pic>
        <p:nvPicPr>
          <p:cNvPr id="5" name="Picture 124"/>
          <p:cNvPicPr>
            <a:picLocks noChangeAspect="1" noChangeArrowheads="1"/>
          </p:cNvPicPr>
          <p:nvPr/>
        </p:nvPicPr>
        <p:blipFill>
          <a:blip r:embed="rId4" cstate="print">
            <a:clrChange>
              <a:clrFrom>
                <a:srgbClr val="DFFFDF"/>
              </a:clrFrom>
              <a:clrTo>
                <a:srgbClr val="DFFFDF">
                  <a:alpha val="0"/>
                </a:srgbClr>
              </a:clrTo>
            </a:clrChange>
            <a:extLst>
              <a:ext uri="{28A0092B-C50C-407E-A947-70E740481C1C}">
                <a14:useLocalDpi xmlns:a14="http://schemas.microsoft.com/office/drawing/2010/main" val="0"/>
              </a:ext>
            </a:extLst>
          </a:blip>
          <a:srcRect/>
          <a:stretch>
            <a:fillRect/>
          </a:stretch>
        </p:blipFill>
        <p:spPr bwMode="auto">
          <a:xfrm>
            <a:off x="7021125" y="4293097"/>
            <a:ext cx="2109742" cy="1633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雲形吹き出し 5"/>
          <p:cNvSpPr/>
          <p:nvPr/>
        </p:nvSpPr>
        <p:spPr>
          <a:xfrm>
            <a:off x="6732240" y="1844824"/>
            <a:ext cx="2398627" cy="2203649"/>
          </a:xfrm>
          <a:prstGeom prst="cloudCallout">
            <a:avLst>
              <a:gd name="adj1" fmla="val -7603"/>
              <a:gd name="adj2" fmla="val 70563"/>
            </a:avLst>
          </a:prstGeom>
          <a:solidFill>
            <a:schemeClr val="bg1"/>
          </a:solid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HG丸ｺﾞｼｯｸM-PRO" pitchFamily="50" charset="-128"/>
                <a:ea typeface="HG丸ｺﾞｼｯｸM-PRO" pitchFamily="50" charset="-128"/>
              </a:rPr>
              <a:t>情報を集めるに</a:t>
            </a:r>
            <a:r>
              <a:rPr lang="ja-JP" altLang="en-US" b="1" dirty="0" err="1" smtClean="0">
                <a:solidFill>
                  <a:schemeClr val="tx1"/>
                </a:solidFill>
                <a:latin typeface="HG丸ｺﾞｼｯｸM-PRO" pitchFamily="50" charset="-128"/>
                <a:ea typeface="HG丸ｺﾞｼｯｸM-PRO" pitchFamily="50" charset="-128"/>
              </a:rPr>
              <a:t>ゃ</a:t>
            </a:r>
            <a:r>
              <a:rPr lang="ja-JP" altLang="en-US" b="1" dirty="0" smtClean="0">
                <a:solidFill>
                  <a:schemeClr val="tx1"/>
                </a:solidFill>
                <a:latin typeface="HG丸ｺﾞｼｯｸM-PRO" pitchFamily="50" charset="-128"/>
                <a:ea typeface="HG丸ｺﾞｼｯｸM-PRO" pitchFamily="50" charset="-128"/>
              </a:rPr>
              <a:t>ー！</a:t>
            </a:r>
            <a:endParaRPr lang="en-US" altLang="ja-JP" b="1" dirty="0">
              <a:solidFill>
                <a:schemeClr val="tx1"/>
              </a:solidFill>
              <a:latin typeface="HG丸ｺﾞｼｯｸM-PRO" pitchFamily="50" charset="-128"/>
              <a:ea typeface="HG丸ｺﾞｼｯｸM-PRO" pitchFamily="50" charset="-128"/>
            </a:endParaRPr>
          </a:p>
        </p:txBody>
      </p:sp>
      <p:sp>
        <p:nvSpPr>
          <p:cNvPr id="7"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b="1" dirty="0" smtClean="0">
                <a:solidFill>
                  <a:srgbClr val="002060"/>
                </a:solidFill>
                <a:latin typeface="HG丸ｺﾞｼｯｸM-PRO" panose="020F0600000000000000" pitchFamily="50" charset="-128"/>
                <a:ea typeface="HG丸ｺﾞｼｯｸM-PRO" panose="020F0600000000000000" pitchFamily="50" charset="-128"/>
              </a:rPr>
              <a:t>７</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85910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2"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7593038" cy="840469"/>
          </a:xfrm>
        </p:spPr>
        <p:txBody>
          <a:bodyPr/>
          <a:lstStyle/>
          <a:p>
            <a:r>
              <a:rPr kumimoji="1" lang="ja-JP" altLang="en-US" dirty="0" smtClean="0"/>
              <a:t>統計をいかすために</a:t>
            </a:r>
            <a:endParaRPr kumimoji="1" lang="ja-JP" altLang="en-US" dirty="0"/>
          </a:p>
        </p:txBody>
      </p:sp>
      <p:sp>
        <p:nvSpPr>
          <p:cNvPr id="3" name="コンテンツ プレースホルダー 2"/>
          <p:cNvSpPr>
            <a:spLocks noGrp="1"/>
          </p:cNvSpPr>
          <p:nvPr>
            <p:ph idx="1"/>
          </p:nvPr>
        </p:nvSpPr>
        <p:spPr>
          <a:xfrm>
            <a:off x="0" y="1052736"/>
            <a:ext cx="8769152" cy="5472608"/>
          </a:xfrm>
          <a:noFill/>
        </p:spPr>
        <p:txBody>
          <a:bodyPr>
            <a:normAutofit lnSpcReduction="10000"/>
          </a:bodyPr>
          <a:lstStyle/>
          <a:p>
            <a:pPr marL="0" indent="0">
              <a:buNone/>
            </a:pPr>
            <a:endParaRPr kumimoji="1" lang="en-US" altLang="ja-JP" dirty="0" smtClean="0"/>
          </a:p>
          <a:p>
            <a:pPr marL="0" indent="0">
              <a:buNone/>
            </a:pPr>
            <a:r>
              <a:rPr kumimoji="1" lang="en-US" altLang="ja-JP" dirty="0" smtClean="0"/>
              <a:t>【</a:t>
            </a:r>
            <a:r>
              <a:rPr lang="ja-JP" altLang="en-US" dirty="0" smtClean="0"/>
              <a:t>と</a:t>
            </a:r>
            <a:r>
              <a:rPr lang="ja-JP" altLang="en-US" sz="1900" dirty="0" smtClean="0"/>
              <a:t> </a:t>
            </a:r>
            <a:r>
              <a:rPr lang="ja-JP" altLang="en-US" dirty="0" smtClean="0"/>
              <a:t>ら</a:t>
            </a:r>
            <a:r>
              <a:rPr lang="ja-JP" altLang="en-US" sz="1900" dirty="0" smtClean="0"/>
              <a:t> </a:t>
            </a:r>
            <a:r>
              <a:rPr lang="ja-JP" altLang="en-US" dirty="0" smtClean="0"/>
              <a:t>え</a:t>
            </a:r>
            <a:r>
              <a:rPr lang="ja-JP" altLang="en-US" sz="1900" dirty="0" smtClean="0"/>
              <a:t> </a:t>
            </a:r>
            <a:r>
              <a:rPr lang="ja-JP" altLang="en-US" dirty="0" err="1" smtClean="0"/>
              <a:t>る</a:t>
            </a:r>
            <a:r>
              <a:rPr kumimoji="1" lang="en-US" altLang="ja-JP" dirty="0" smtClean="0"/>
              <a:t>】</a:t>
            </a:r>
            <a:r>
              <a:rPr kumimoji="1" lang="ja-JP" altLang="en-US" dirty="0" smtClean="0"/>
              <a:t>疑問に思うことは何か、</a:t>
            </a:r>
            <a:r>
              <a:rPr lang="ja-JP" altLang="en-US" dirty="0"/>
              <a:t>問題は何</a:t>
            </a:r>
            <a:r>
              <a:rPr lang="ja-JP" altLang="en-US" dirty="0" smtClean="0"/>
              <a:t>か</a:t>
            </a:r>
            <a:r>
              <a:rPr lang="ja-JP" altLang="en-US" dirty="0"/>
              <a:t>を</a:t>
            </a:r>
            <a:r>
              <a:rPr kumimoji="1" lang="ja-JP" altLang="en-US" dirty="0" smtClean="0"/>
              <a:t>　</a:t>
            </a:r>
            <a:endParaRPr kumimoji="1" lang="en-US" altLang="ja-JP" dirty="0" smtClean="0"/>
          </a:p>
          <a:p>
            <a:pPr marL="0" indent="0">
              <a:buNone/>
            </a:pPr>
            <a:r>
              <a:rPr lang="ja-JP" altLang="en-US" dirty="0" smtClean="0"/>
              <a:t>　　 　　</a:t>
            </a:r>
            <a:r>
              <a:rPr lang="ja-JP" altLang="en-US" sz="2000" dirty="0" smtClean="0"/>
              <a:t> 　　　</a:t>
            </a:r>
            <a:r>
              <a:rPr lang="ja-JP" altLang="en-US" sz="2300" dirty="0" smtClean="0"/>
              <a:t>　</a:t>
            </a:r>
            <a:r>
              <a:rPr lang="ja-JP" altLang="en-US" dirty="0" smtClean="0"/>
              <a:t>とらえる</a:t>
            </a:r>
            <a:endParaRPr lang="en-US" altLang="ja-JP" dirty="0" smtClean="0"/>
          </a:p>
          <a:p>
            <a:pPr marL="0" indent="0">
              <a:buNone/>
            </a:pPr>
            <a:r>
              <a:rPr lang="ja-JP" altLang="en-US" dirty="0"/>
              <a:t>　　</a:t>
            </a:r>
            <a:r>
              <a:rPr lang="ja-JP" altLang="en-US" dirty="0" smtClean="0"/>
              <a:t>  ↓</a:t>
            </a:r>
            <a:endParaRPr lang="en-US" altLang="ja-JP" dirty="0"/>
          </a:p>
          <a:p>
            <a:pPr marL="0" indent="0">
              <a:buNone/>
            </a:pPr>
            <a:r>
              <a:rPr kumimoji="1" lang="en-US" altLang="ja-JP" dirty="0" smtClean="0"/>
              <a:t>【</a:t>
            </a:r>
            <a:r>
              <a:rPr lang="ja-JP" altLang="en-US" dirty="0"/>
              <a:t>あつめる</a:t>
            </a:r>
            <a:r>
              <a:rPr kumimoji="1" lang="en-US" altLang="ja-JP" dirty="0" smtClean="0"/>
              <a:t>】</a:t>
            </a:r>
            <a:r>
              <a:rPr lang="ja-JP" altLang="en-US" dirty="0" smtClean="0"/>
              <a:t>必要</a:t>
            </a:r>
            <a:r>
              <a:rPr lang="ja-JP" altLang="en-US" dirty="0"/>
              <a:t>な情報</a:t>
            </a:r>
            <a:r>
              <a:rPr lang="ja-JP" altLang="en-US" dirty="0" smtClean="0"/>
              <a:t>を</a:t>
            </a:r>
            <a:r>
              <a:rPr lang="ja-JP" altLang="en-US" dirty="0"/>
              <a:t>あつめる</a:t>
            </a:r>
            <a:endParaRPr kumimoji="1" lang="en-US" altLang="ja-JP" dirty="0" smtClean="0"/>
          </a:p>
          <a:p>
            <a:pPr marL="0" indent="0">
              <a:buNone/>
            </a:pPr>
            <a:r>
              <a:rPr lang="ja-JP" altLang="en-US" dirty="0"/>
              <a:t>　</a:t>
            </a:r>
            <a:r>
              <a:rPr lang="ja-JP" altLang="en-US" dirty="0" smtClean="0"/>
              <a:t>  　↓　　　　　</a:t>
            </a:r>
            <a:endParaRPr lang="en-US" altLang="ja-JP" dirty="0" smtClean="0"/>
          </a:p>
          <a:p>
            <a:pPr marL="0" indent="0">
              <a:buNone/>
            </a:pPr>
            <a:r>
              <a:rPr lang="en-US" altLang="ja-JP" dirty="0" smtClean="0"/>
              <a:t>【</a:t>
            </a:r>
            <a:r>
              <a:rPr lang="ja-JP" altLang="en-US" dirty="0" smtClean="0"/>
              <a:t>つ </a:t>
            </a:r>
            <a:r>
              <a:rPr lang="ja-JP" altLang="en-US" sz="2300" dirty="0" smtClean="0"/>
              <a:t> </a:t>
            </a:r>
            <a:r>
              <a:rPr lang="ja-JP" altLang="en-US" dirty="0" smtClean="0"/>
              <a:t>か </a:t>
            </a:r>
            <a:r>
              <a:rPr lang="ja-JP" altLang="en-US" sz="2300" dirty="0" smtClean="0"/>
              <a:t> </a:t>
            </a:r>
            <a:r>
              <a:rPr lang="ja-JP" altLang="en-US" dirty="0" err="1" smtClean="0"/>
              <a:t>む</a:t>
            </a:r>
            <a:r>
              <a:rPr lang="en-US" altLang="ja-JP" dirty="0" smtClean="0"/>
              <a:t>】</a:t>
            </a:r>
            <a:r>
              <a:rPr lang="ja-JP" altLang="en-US" dirty="0"/>
              <a:t>傾向を</a:t>
            </a:r>
            <a:r>
              <a:rPr lang="ja-JP" altLang="en-US" dirty="0" smtClean="0"/>
              <a:t>つかむ</a:t>
            </a:r>
            <a:endParaRPr lang="en-US" altLang="ja-JP" dirty="0" smtClean="0"/>
          </a:p>
          <a:p>
            <a:pPr marL="0" indent="0">
              <a:buNone/>
            </a:pPr>
            <a:r>
              <a:rPr lang="ja-JP" altLang="en-US" dirty="0"/>
              <a:t>　</a:t>
            </a:r>
            <a:r>
              <a:rPr lang="ja-JP" altLang="en-US" dirty="0" smtClean="0"/>
              <a:t>　  ↓</a:t>
            </a:r>
            <a:r>
              <a:rPr lang="ja-JP" altLang="en-US" dirty="0"/>
              <a:t>　　　　</a:t>
            </a:r>
            <a:endParaRPr lang="en-US" altLang="ja-JP" dirty="0"/>
          </a:p>
          <a:p>
            <a:pPr marL="0" indent="0">
              <a:buNone/>
            </a:pPr>
            <a:r>
              <a:rPr kumimoji="1" lang="en-US" altLang="ja-JP" dirty="0" smtClean="0"/>
              <a:t>【</a:t>
            </a:r>
            <a:r>
              <a:rPr lang="ja-JP" altLang="en-US" dirty="0" smtClean="0"/>
              <a:t>よみとる、いかす</a:t>
            </a:r>
            <a:r>
              <a:rPr kumimoji="1" lang="en-US" altLang="ja-JP" dirty="0" smtClean="0"/>
              <a:t>】</a:t>
            </a:r>
            <a:r>
              <a:rPr kumimoji="1" lang="ja-JP" altLang="en-US" dirty="0" smtClean="0"/>
              <a:t>傾向から読み取った</a:t>
            </a:r>
            <a:endParaRPr kumimoji="1" lang="en-US" altLang="ja-JP" dirty="0" smtClean="0"/>
          </a:p>
          <a:p>
            <a:pPr marL="0" indent="0">
              <a:buNone/>
            </a:pPr>
            <a:r>
              <a:rPr kumimoji="1" lang="ja-JP" altLang="en-US" dirty="0" smtClean="0"/>
              <a:t>　　　　　　　　　　　　 ことを、</a:t>
            </a:r>
            <a:r>
              <a:rPr lang="ja-JP" altLang="en-US" dirty="0" smtClean="0"/>
              <a:t>生活にいかす</a:t>
            </a:r>
            <a:endParaRPr kumimoji="1" lang="en-US" altLang="ja-JP" dirty="0" smtClean="0"/>
          </a:p>
        </p:txBody>
      </p:sp>
      <p:pic>
        <p:nvPicPr>
          <p:cNvPr id="5" name="Picture 3"/>
          <p:cNvPicPr>
            <a:picLocks noChangeAspect="1" noChangeArrowheads="1"/>
          </p:cNvPicPr>
          <p:nvPr/>
        </p:nvPicPr>
        <p:blipFill>
          <a:blip r:embed="rId3" cstate="print">
            <a:clrChange>
              <a:clrFrom>
                <a:srgbClr val="D2FFD2"/>
              </a:clrFrom>
              <a:clrTo>
                <a:srgbClr val="D2FFD2">
                  <a:alpha val="0"/>
                </a:srgbClr>
              </a:clrTo>
            </a:clrChange>
            <a:extLst>
              <a:ext uri="{28A0092B-C50C-407E-A947-70E740481C1C}">
                <a14:useLocalDpi xmlns:a14="http://schemas.microsoft.com/office/drawing/2010/main" val="0"/>
              </a:ext>
            </a:extLst>
          </a:blip>
          <a:srcRect/>
          <a:stretch>
            <a:fillRect/>
          </a:stretch>
        </p:blipFill>
        <p:spPr bwMode="auto">
          <a:xfrm>
            <a:off x="7596336" y="109838"/>
            <a:ext cx="1436863" cy="1534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24"/>
          <p:cNvPicPr>
            <a:picLocks noChangeAspect="1" noChangeArrowheads="1"/>
          </p:cNvPicPr>
          <p:nvPr/>
        </p:nvPicPr>
        <p:blipFill>
          <a:blip r:embed="rId4" cstate="print">
            <a:clrChange>
              <a:clrFrom>
                <a:srgbClr val="DFFFDF"/>
              </a:clrFrom>
              <a:clrTo>
                <a:srgbClr val="DFFFDF">
                  <a:alpha val="0"/>
                </a:srgbClr>
              </a:clrTo>
            </a:clrChange>
            <a:extLst>
              <a:ext uri="{28A0092B-C50C-407E-A947-70E740481C1C}">
                <a14:useLocalDpi xmlns:a14="http://schemas.microsoft.com/office/drawing/2010/main" val="0"/>
              </a:ext>
            </a:extLst>
          </a:blip>
          <a:srcRect/>
          <a:stretch>
            <a:fillRect/>
          </a:stretch>
        </p:blipFill>
        <p:spPr bwMode="auto">
          <a:xfrm>
            <a:off x="7150008" y="2420888"/>
            <a:ext cx="1883191" cy="1457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5" cstate="print">
            <a:clrChange>
              <a:clrFrom>
                <a:srgbClr val="D3FEDD"/>
              </a:clrFrom>
              <a:clrTo>
                <a:srgbClr val="D3FEDD">
                  <a:alpha val="0"/>
                </a:srgbClr>
              </a:clrTo>
            </a:clrChange>
            <a:extLst>
              <a:ext uri="{28A0092B-C50C-407E-A947-70E740481C1C}">
                <a14:useLocalDpi xmlns:a14="http://schemas.microsoft.com/office/drawing/2010/main" val="0"/>
              </a:ext>
            </a:extLst>
          </a:blip>
          <a:srcRect/>
          <a:stretch>
            <a:fillRect/>
          </a:stretch>
        </p:blipFill>
        <p:spPr bwMode="auto">
          <a:xfrm>
            <a:off x="5580112" y="3645024"/>
            <a:ext cx="1440160" cy="1749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6" cstate="print">
            <a:clrChange>
              <a:clrFrom>
                <a:srgbClr val="D2FFD2"/>
              </a:clrFrom>
              <a:clrTo>
                <a:srgbClr val="D2FFD2">
                  <a:alpha val="0"/>
                </a:srgbClr>
              </a:clrTo>
            </a:clrChange>
            <a:extLst>
              <a:ext uri="{28A0092B-C50C-407E-A947-70E740481C1C}">
                <a14:useLocalDpi xmlns:a14="http://schemas.microsoft.com/office/drawing/2010/main" val="0"/>
              </a:ext>
            </a:extLst>
          </a:blip>
          <a:srcRect/>
          <a:stretch>
            <a:fillRect/>
          </a:stretch>
        </p:blipFill>
        <p:spPr bwMode="auto">
          <a:xfrm>
            <a:off x="7593039" y="4900789"/>
            <a:ext cx="1440160" cy="185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サブタイトル 2"/>
          <p:cNvSpPr txBox="1">
            <a:spLocks/>
          </p:cNvSpPr>
          <p:nvPr/>
        </p:nvSpPr>
        <p:spPr>
          <a:xfrm>
            <a:off x="8703878" y="6609105"/>
            <a:ext cx="467544"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smtClean="0">
                <a:solidFill>
                  <a:srgbClr val="002060"/>
                </a:solidFill>
                <a:latin typeface="HG丸ｺﾞｼｯｸM-PRO" panose="020F0600000000000000" pitchFamily="50" charset="-128"/>
                <a:ea typeface="HG丸ｺﾞｼｯｸM-PRO" panose="020F0600000000000000" pitchFamily="50" charset="-128"/>
              </a:rPr>
              <a:t>8</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32868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1000"/>
                                        <p:tgtEl>
                                          <p:spTgt spid="7"/>
                                        </p:tgtEl>
                                      </p:cBhvr>
                                    </p:animEffect>
                                    <p:anim calcmode="lin" valueType="num">
                                      <p:cBhvr>
                                        <p:cTn id="59" dur="1000" fill="hold"/>
                                        <p:tgtEl>
                                          <p:spTgt spid="7"/>
                                        </p:tgtEl>
                                        <p:attrNameLst>
                                          <p:attrName>ppt_x</p:attrName>
                                        </p:attrNameLst>
                                      </p:cBhvr>
                                      <p:tavLst>
                                        <p:tav tm="0">
                                          <p:val>
                                            <p:strVal val="#ppt_x"/>
                                          </p:val>
                                        </p:tav>
                                        <p:tav tm="100000">
                                          <p:val>
                                            <p:strVal val="#ppt_x"/>
                                          </p:val>
                                        </p:tav>
                                      </p:tavLst>
                                    </p:anim>
                                    <p:anim calcmode="lin" valueType="num">
                                      <p:cBhvr>
                                        <p:cTn id="6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1000"/>
                                        <p:tgtEl>
                                          <p:spTgt spid="3">
                                            <p:txEl>
                                              <p:pRg st="7" end="7"/>
                                            </p:txEl>
                                          </p:spTgt>
                                        </p:tgtEl>
                                      </p:cBhvr>
                                    </p:animEffect>
                                    <p:anim calcmode="lin" valueType="num">
                                      <p:cBhvr>
                                        <p:cTn id="6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78" presetID="47" presetClass="entr" presetSubtype="0" fill="hold" nodeType="with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fade">
                                      <p:cBhvr>
                                        <p:cTn id="80" dur="1000"/>
                                        <p:tgtEl>
                                          <p:spTgt spid="8"/>
                                        </p:tgtEl>
                                      </p:cBhvr>
                                    </p:animEffect>
                                    <p:anim calcmode="lin" valueType="num">
                                      <p:cBhvr>
                                        <p:cTn id="81" dur="1000" fill="hold"/>
                                        <p:tgtEl>
                                          <p:spTgt spid="8"/>
                                        </p:tgtEl>
                                        <p:attrNameLst>
                                          <p:attrName>ppt_x</p:attrName>
                                        </p:attrNameLst>
                                      </p:cBhvr>
                                      <p:tavLst>
                                        <p:tav tm="0">
                                          <p:val>
                                            <p:strVal val="#ppt_x"/>
                                          </p:val>
                                        </p:tav>
                                        <p:tav tm="100000">
                                          <p:val>
                                            <p:strVal val="#ppt_x"/>
                                          </p:val>
                                        </p:tav>
                                      </p:tavLst>
                                    </p:anim>
                                    <p:anim calcmode="lin" valueType="num">
                                      <p:cBhvr>
                                        <p:cTn id="8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73216"/>
            <a:ext cx="9144000" cy="1484784"/>
          </a:xfrm>
          <a:prstGeom prst="rect">
            <a:avLst/>
          </a:prstGeom>
        </p:spPr>
      </p:pic>
      <p:pic>
        <p:nvPicPr>
          <p:cNvPr id="8" name="Picture 5" descr="X:\01情報\☆統計課キャラクター\うさカット.JPG"/>
          <p:cNvPicPr>
            <a:picLocks noChangeAspect="1" noChangeArrowheads="1"/>
          </p:cNvPicPr>
          <p:nvPr/>
        </p:nvPicPr>
        <p:blipFill>
          <a:blip r:embed="rId4">
            <a:clrChange>
              <a:clrFrom>
                <a:srgbClr val="E1FFC9"/>
              </a:clrFrom>
              <a:clrTo>
                <a:srgbClr val="E1FFC9">
                  <a:alpha val="0"/>
                </a:srgbClr>
              </a:clrTo>
            </a:clrChange>
            <a:extLst>
              <a:ext uri="{28A0092B-C50C-407E-A947-70E740481C1C}">
                <a14:useLocalDpi xmlns:a14="http://schemas.microsoft.com/office/drawing/2010/main" val="0"/>
              </a:ext>
            </a:extLst>
          </a:blip>
          <a:srcRect/>
          <a:stretch>
            <a:fillRect/>
          </a:stretch>
        </p:blipFill>
        <p:spPr bwMode="auto">
          <a:xfrm>
            <a:off x="5724128" y="3140968"/>
            <a:ext cx="2056971" cy="21605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X:\01情報\☆統計課キャラクター\ひつじカット.JPG"/>
          <p:cNvPicPr>
            <a:picLocks noChangeAspect="1" noChangeArrowheads="1"/>
          </p:cNvPicPr>
          <p:nvPr/>
        </p:nvPicPr>
        <p:blipFill>
          <a:blip r:embed="rId5">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1259632" y="3175800"/>
            <a:ext cx="2418036" cy="20600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X:\01情報\☆統計課キャラクター\ねこカット.JPG"/>
          <p:cNvPicPr>
            <a:picLocks noChangeAspect="1" noChangeArrowheads="1"/>
          </p:cNvPicPr>
          <p:nvPr/>
        </p:nvPicPr>
        <p:blipFill>
          <a:blip r:embed="rId6">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4716016" y="212838"/>
            <a:ext cx="2485404" cy="204575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X:\01情報\☆統計課キャラクター\ねずカット.JPG"/>
          <p:cNvPicPr>
            <a:picLocks noChangeAspect="1" noChangeArrowheads="1"/>
          </p:cNvPicPr>
          <p:nvPr/>
        </p:nvPicPr>
        <p:blipFill>
          <a:blip r:embed="rId7">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755576" y="120312"/>
            <a:ext cx="2405990" cy="2112577"/>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395536" y="1972828"/>
            <a:ext cx="8123265" cy="1472184"/>
          </a:xfrm>
        </p:spPr>
        <p:txBody>
          <a:bodyPr>
            <a:normAutofit/>
          </a:bodyPr>
          <a:lstStyle/>
          <a:p>
            <a:r>
              <a:rPr kumimoji="1" lang="ja-JP" altLang="en-US" sz="6000" dirty="0" smtClean="0">
                <a:solidFill>
                  <a:srgbClr val="0070C0"/>
                </a:solidFill>
              </a:rPr>
              <a:t>統計</a:t>
            </a:r>
            <a:r>
              <a:rPr lang="ja-JP" altLang="en-US" sz="6000" dirty="0" smtClean="0">
                <a:solidFill>
                  <a:srgbClr val="0070C0"/>
                </a:solidFill>
              </a:rPr>
              <a:t>に親しみましょう。</a:t>
            </a:r>
            <a:endParaRPr kumimoji="1" lang="ja-JP" altLang="en-US" sz="6000" dirty="0">
              <a:solidFill>
                <a:srgbClr val="0070C0"/>
              </a:solidFill>
            </a:endParaRPr>
          </a:p>
        </p:txBody>
      </p:sp>
      <p:sp>
        <p:nvSpPr>
          <p:cNvPr id="9" name="サブタイトル 2"/>
          <p:cNvSpPr txBox="1">
            <a:spLocks/>
          </p:cNvSpPr>
          <p:nvPr/>
        </p:nvSpPr>
        <p:spPr>
          <a:xfrm>
            <a:off x="8676456" y="5098391"/>
            <a:ext cx="467544"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a:solidFill>
                  <a:srgbClr val="002060"/>
                </a:solidFill>
                <a:latin typeface="HG丸ｺﾞｼｯｸM-PRO" panose="020F0600000000000000" pitchFamily="50" charset="-128"/>
                <a:ea typeface="HG丸ｺﾞｼｯｸM-PRO" panose="020F0600000000000000" pitchFamily="50" charset="-128"/>
              </a:rPr>
              <a:t>9</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501763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2"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0</TotalTime>
  <Words>3293</Words>
  <Application>Microsoft Office PowerPoint</Application>
  <PresentationFormat>画面に合わせる (4:3)</PresentationFormat>
  <Paragraphs>272</Paragraphs>
  <Slides>9</Slides>
  <Notes>9</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9</vt:i4>
      </vt:variant>
    </vt:vector>
  </HeadingPairs>
  <TitlesOfParts>
    <vt:vector size="22" baseType="lpstr">
      <vt:lpstr>HGP創英ﾌﾟﾚｾﾞﾝｽEB</vt:lpstr>
      <vt:lpstr>HGP創英角ｺﾞｼｯｸUB</vt:lpstr>
      <vt:lpstr>HGS創英角ﾎﾟｯﾌﾟ体</vt:lpstr>
      <vt:lpstr>HG丸ｺﾞｼｯｸM-PRO</vt:lpstr>
      <vt:lpstr>ＭＳ Ｐゴシック</vt:lpstr>
      <vt:lpstr>ＭＳ ゴシック</vt:lpstr>
      <vt:lpstr>ＭＳ 明朝</vt:lpstr>
      <vt:lpstr>Arial</vt:lpstr>
      <vt:lpstr>Calibri</vt:lpstr>
      <vt:lpstr>Century</vt:lpstr>
      <vt:lpstr>Times New Roman</vt:lpstr>
      <vt:lpstr>Wingdings 2</vt:lpstr>
      <vt:lpstr>Office ​​テーマ</vt:lpstr>
      <vt:lpstr>統計に親しもう！</vt:lpstr>
      <vt:lpstr> 「統計」と聞いて、   何が思い浮かぶでしょう？</vt:lpstr>
      <vt:lpstr>PowerPoint プレゼンテーション</vt:lpstr>
      <vt:lpstr>PowerPoint プレゼンテーション</vt:lpstr>
      <vt:lpstr>統計を使った問題の発見から解決まで </vt:lpstr>
      <vt:lpstr>調査の計画</vt:lpstr>
      <vt:lpstr>ホームページ「大阪府の統計情報」</vt:lpstr>
      <vt:lpstr>統計をいかすために</vt:lpstr>
      <vt:lpstr>統計に親しみましょう。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2020-12-22T01:48:20Z</dcterms:created>
  <dcterms:modified xsi:type="dcterms:W3CDTF">2020-12-22T01:48:24Z</dcterms:modified>
</cp:coreProperties>
</file>