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sldIdLst>
    <p:sldId id="354" r:id="rId2"/>
    <p:sldId id="442" r:id="rId3"/>
    <p:sldId id="503" r:id="rId4"/>
    <p:sldId id="504" r:id="rId5"/>
    <p:sldId id="543" r:id="rId6"/>
    <p:sldId id="470" r:id="rId7"/>
    <p:sldId id="394" r:id="rId8"/>
    <p:sldId id="439" r:id="rId9"/>
    <p:sldId id="395" r:id="rId10"/>
    <p:sldId id="471" r:id="rId11"/>
    <p:sldId id="544" r:id="rId12"/>
    <p:sldId id="460" r:id="rId13"/>
    <p:sldId id="398" r:id="rId14"/>
    <p:sldId id="403" r:id="rId15"/>
    <p:sldId id="397" r:id="rId16"/>
    <p:sldId id="404" r:id="rId17"/>
    <p:sldId id="545" r:id="rId18"/>
    <p:sldId id="399" r:id="rId19"/>
    <p:sldId id="405" r:id="rId20"/>
    <p:sldId id="400" r:id="rId21"/>
    <p:sldId id="436" r:id="rId22"/>
    <p:sldId id="501" r:id="rId23"/>
    <p:sldId id="437" r:id="rId24"/>
    <p:sldId id="438" r:id="rId25"/>
    <p:sldId id="498" r:id="rId26"/>
    <p:sldId id="563" r:id="rId27"/>
    <p:sldId id="547" r:id="rId28"/>
    <p:sldId id="493" r:id="rId29"/>
    <p:sldId id="474" r:id="rId30"/>
    <p:sldId id="555" r:id="rId31"/>
    <p:sldId id="497" r:id="rId32"/>
    <p:sldId id="496" r:id="rId33"/>
    <p:sldId id="495" r:id="rId34"/>
    <p:sldId id="478" r:id="rId35"/>
    <p:sldId id="520" r:id="rId36"/>
    <p:sldId id="548" r:id="rId37"/>
    <p:sldId id="463" r:id="rId38"/>
    <p:sldId id="506" r:id="rId39"/>
    <p:sldId id="507" r:id="rId40"/>
    <p:sldId id="509" r:id="rId41"/>
    <p:sldId id="511" r:id="rId42"/>
    <p:sldId id="513" r:id="rId43"/>
    <p:sldId id="515" r:id="rId44"/>
    <p:sldId id="546" r:id="rId45"/>
    <p:sldId id="516" r:id="rId46"/>
    <p:sldId id="518" r:id="rId47"/>
    <p:sldId id="522" r:id="rId48"/>
    <p:sldId id="523" r:id="rId49"/>
    <p:sldId id="524" r:id="rId50"/>
    <p:sldId id="525" r:id="rId51"/>
    <p:sldId id="527" r:id="rId52"/>
    <p:sldId id="529" r:id="rId53"/>
    <p:sldId id="531" r:id="rId54"/>
    <p:sldId id="533" r:id="rId55"/>
    <p:sldId id="534" r:id="rId56"/>
    <p:sldId id="535" r:id="rId57"/>
    <p:sldId id="536" r:id="rId58"/>
    <p:sldId id="538" r:id="rId59"/>
    <p:sldId id="459" r:id="rId60"/>
    <p:sldId id="542" r:id="rId61"/>
    <p:sldId id="370" r:id="rId62"/>
    <p:sldId id="539" r:id="rId63"/>
    <p:sldId id="540" r:id="rId64"/>
    <p:sldId id="541" r:id="rId65"/>
    <p:sldId id="556" r:id="rId66"/>
    <p:sldId id="557" r:id="rId67"/>
    <p:sldId id="558" r:id="rId68"/>
    <p:sldId id="559" r:id="rId69"/>
    <p:sldId id="560" r:id="rId70"/>
    <p:sldId id="561" r:id="rId71"/>
  </p:sldIdLst>
  <p:sldSz cx="17068800" cy="12801600"/>
  <p:notesSz cx="6807200" cy="9939338"/>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002060"/>
    <a:srgbClr val="0574FB"/>
    <a:srgbClr val="FFFF00"/>
    <a:srgbClr val="2E75B6"/>
    <a:srgbClr val="9DC3E6"/>
    <a:srgbClr val="99FF66"/>
    <a:srgbClr val="00B0F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snapToGrid="0">
      <p:cViewPr varScale="1">
        <p:scale>
          <a:sx n="34" d="100"/>
          <a:sy n="34"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49575" cy="498475"/>
          </a:xfrm>
          <a:prstGeom prst="rect">
            <a:avLst/>
          </a:prstGeom>
        </p:spPr>
        <p:txBody>
          <a:bodyPr vert="horz" lIns="92485" tIns="46244" rIns="92485" bIns="462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5"/>
            <a:ext cx="2949575" cy="498475"/>
          </a:xfrm>
          <a:prstGeom prst="rect">
            <a:avLst/>
          </a:prstGeom>
        </p:spPr>
        <p:txBody>
          <a:bodyPr vert="horz" lIns="92485" tIns="46244" rIns="92485" bIns="46244" rtlCol="0"/>
          <a:lstStyle>
            <a:lvl1pPr algn="r">
              <a:defRPr sz="1200"/>
            </a:lvl1pPr>
          </a:lstStyle>
          <a:p>
            <a:fld id="{E4D37FB2-447F-4B55-9B4B-E503434F240D}" type="datetimeFigureOut">
              <a:rPr kumimoji="1" lang="ja-JP" altLang="en-US" smtClean="0"/>
              <a:t>2021/3/26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2485" tIns="46244" rIns="92485" bIns="4624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8"/>
          </a:xfrm>
          <a:prstGeom prst="rect">
            <a:avLst/>
          </a:prstGeom>
        </p:spPr>
        <p:txBody>
          <a:bodyPr vert="horz" lIns="92485" tIns="46244" rIns="92485" bIns="462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864"/>
            <a:ext cx="2949575" cy="498475"/>
          </a:xfrm>
          <a:prstGeom prst="rect">
            <a:avLst/>
          </a:prstGeom>
        </p:spPr>
        <p:txBody>
          <a:bodyPr vert="horz" lIns="92485" tIns="46244" rIns="92485" bIns="462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4"/>
            <a:ext cx="2949575" cy="498475"/>
          </a:xfrm>
          <a:prstGeom prst="rect">
            <a:avLst/>
          </a:prstGeom>
        </p:spPr>
        <p:txBody>
          <a:bodyPr vert="horz" lIns="92485" tIns="46244" rIns="92485" bIns="46244" rtlCol="0" anchor="b"/>
          <a:lstStyle>
            <a:lvl1pPr algn="r">
              <a:defRPr sz="1200"/>
            </a:lvl1pPr>
          </a:lstStyle>
          <a:p>
            <a:fld id="{E8A05757-696C-438C-BD5A-166A092F0A6D}" type="slidenum">
              <a:rPr kumimoji="1" lang="ja-JP" altLang="en-US" smtClean="0"/>
              <a:t>‹#›</a:t>
            </a:fld>
            <a:endParaRPr kumimoji="1" lang="ja-JP" altLang="en-US"/>
          </a:p>
        </p:txBody>
      </p:sp>
    </p:spTree>
    <p:extLst>
      <p:ext uri="{BB962C8B-B14F-4D97-AF65-F5344CB8AC3E}">
        <p14:creationId xmlns:p14="http://schemas.microsoft.com/office/powerpoint/2010/main" val="2897824441"/>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26</a:t>
            </a:fld>
            <a:endParaRPr kumimoji="1" lang="ja-JP" altLang="en-US"/>
          </a:p>
        </p:txBody>
      </p:sp>
    </p:spTree>
    <p:extLst>
      <p:ext uri="{BB962C8B-B14F-4D97-AF65-F5344CB8AC3E}">
        <p14:creationId xmlns:p14="http://schemas.microsoft.com/office/powerpoint/2010/main" val="45248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63650"/>
            <a:ext cx="4546600" cy="340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36</a:t>
            </a:fld>
            <a:endParaRPr kumimoji="1" lang="ja-JP" altLang="en-US"/>
          </a:p>
        </p:txBody>
      </p:sp>
    </p:spTree>
    <p:extLst>
      <p:ext uri="{BB962C8B-B14F-4D97-AF65-F5344CB8AC3E}">
        <p14:creationId xmlns:p14="http://schemas.microsoft.com/office/powerpoint/2010/main" val="428929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37</a:t>
            </a:fld>
            <a:endParaRPr kumimoji="1" lang="ja-JP" altLang="en-US"/>
          </a:p>
        </p:txBody>
      </p:sp>
    </p:spTree>
    <p:extLst>
      <p:ext uri="{BB962C8B-B14F-4D97-AF65-F5344CB8AC3E}">
        <p14:creationId xmlns:p14="http://schemas.microsoft.com/office/powerpoint/2010/main" val="341470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45</a:t>
            </a:fld>
            <a:endParaRPr kumimoji="1" lang="ja-JP" altLang="en-US"/>
          </a:p>
        </p:txBody>
      </p:sp>
    </p:spTree>
    <p:extLst>
      <p:ext uri="{BB962C8B-B14F-4D97-AF65-F5344CB8AC3E}">
        <p14:creationId xmlns:p14="http://schemas.microsoft.com/office/powerpoint/2010/main" val="266037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47</a:t>
            </a:fld>
            <a:endParaRPr kumimoji="1" lang="ja-JP" altLang="en-US"/>
          </a:p>
        </p:txBody>
      </p:sp>
    </p:spTree>
    <p:extLst>
      <p:ext uri="{BB962C8B-B14F-4D97-AF65-F5344CB8AC3E}">
        <p14:creationId xmlns:p14="http://schemas.microsoft.com/office/powerpoint/2010/main" val="140037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55</a:t>
            </a:fld>
            <a:endParaRPr kumimoji="1" lang="ja-JP" altLang="en-US"/>
          </a:p>
        </p:txBody>
      </p:sp>
    </p:spTree>
    <p:extLst>
      <p:ext uri="{BB962C8B-B14F-4D97-AF65-F5344CB8AC3E}">
        <p14:creationId xmlns:p14="http://schemas.microsoft.com/office/powerpoint/2010/main" val="235310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59</a:t>
            </a:fld>
            <a:endParaRPr kumimoji="1" lang="ja-JP" altLang="en-US"/>
          </a:p>
        </p:txBody>
      </p:sp>
    </p:spTree>
    <p:extLst>
      <p:ext uri="{BB962C8B-B14F-4D97-AF65-F5344CB8AC3E}">
        <p14:creationId xmlns:p14="http://schemas.microsoft.com/office/powerpoint/2010/main" val="329585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27</a:t>
            </a:fld>
            <a:endParaRPr kumimoji="1" lang="ja-JP" altLang="en-US"/>
          </a:p>
        </p:txBody>
      </p:sp>
    </p:spTree>
    <p:extLst>
      <p:ext uri="{BB962C8B-B14F-4D97-AF65-F5344CB8AC3E}">
        <p14:creationId xmlns:p14="http://schemas.microsoft.com/office/powerpoint/2010/main" val="403494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28</a:t>
            </a:fld>
            <a:endParaRPr kumimoji="1" lang="ja-JP" altLang="en-US"/>
          </a:p>
        </p:txBody>
      </p:sp>
    </p:spTree>
    <p:extLst>
      <p:ext uri="{BB962C8B-B14F-4D97-AF65-F5344CB8AC3E}">
        <p14:creationId xmlns:p14="http://schemas.microsoft.com/office/powerpoint/2010/main" val="189778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29</a:t>
            </a:fld>
            <a:endParaRPr kumimoji="1" lang="ja-JP" altLang="en-US"/>
          </a:p>
        </p:txBody>
      </p:sp>
    </p:spTree>
    <p:extLst>
      <p:ext uri="{BB962C8B-B14F-4D97-AF65-F5344CB8AC3E}">
        <p14:creationId xmlns:p14="http://schemas.microsoft.com/office/powerpoint/2010/main" val="323343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30</a:t>
            </a:fld>
            <a:endParaRPr kumimoji="1" lang="ja-JP" altLang="en-US"/>
          </a:p>
        </p:txBody>
      </p:sp>
    </p:spTree>
    <p:extLst>
      <p:ext uri="{BB962C8B-B14F-4D97-AF65-F5344CB8AC3E}">
        <p14:creationId xmlns:p14="http://schemas.microsoft.com/office/powerpoint/2010/main" val="248201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31</a:t>
            </a:fld>
            <a:endParaRPr kumimoji="1" lang="ja-JP" altLang="en-US"/>
          </a:p>
        </p:txBody>
      </p:sp>
    </p:spTree>
    <p:extLst>
      <p:ext uri="{BB962C8B-B14F-4D97-AF65-F5344CB8AC3E}">
        <p14:creationId xmlns:p14="http://schemas.microsoft.com/office/powerpoint/2010/main" val="178898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32</a:t>
            </a:fld>
            <a:endParaRPr kumimoji="1" lang="ja-JP" altLang="en-US"/>
          </a:p>
        </p:txBody>
      </p:sp>
    </p:spTree>
    <p:extLst>
      <p:ext uri="{BB962C8B-B14F-4D97-AF65-F5344CB8AC3E}">
        <p14:creationId xmlns:p14="http://schemas.microsoft.com/office/powerpoint/2010/main" val="317045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33</a:t>
            </a:fld>
            <a:endParaRPr kumimoji="1" lang="ja-JP" altLang="en-US"/>
          </a:p>
        </p:txBody>
      </p:sp>
    </p:spTree>
    <p:extLst>
      <p:ext uri="{BB962C8B-B14F-4D97-AF65-F5344CB8AC3E}">
        <p14:creationId xmlns:p14="http://schemas.microsoft.com/office/powerpoint/2010/main" val="271534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63650"/>
            <a:ext cx="4546600" cy="340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35</a:t>
            </a:fld>
            <a:endParaRPr kumimoji="1" lang="ja-JP" altLang="en-US"/>
          </a:p>
        </p:txBody>
      </p:sp>
    </p:spTree>
    <p:extLst>
      <p:ext uri="{BB962C8B-B14F-4D97-AF65-F5344CB8AC3E}">
        <p14:creationId xmlns:p14="http://schemas.microsoft.com/office/powerpoint/2010/main" val="375998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095079"/>
            <a:ext cx="14508480" cy="4456853"/>
          </a:xfrm>
        </p:spPr>
        <p:txBody>
          <a:bodyPr anchor="b"/>
          <a:lstStyle>
            <a:lvl1pPr algn="ctr">
              <a:defRPr sz="11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133600" y="6723805"/>
            <a:ext cx="12801600" cy="3090756"/>
          </a:xfrm>
        </p:spPr>
        <p:txBody>
          <a:bodyPr/>
          <a:lstStyle>
            <a:lvl1pPr marL="0" indent="0" algn="ctr">
              <a:buNone/>
              <a:defRPr sz="4480"/>
            </a:lvl1pPr>
            <a:lvl2pPr marL="853433" indent="0" algn="ctr">
              <a:buNone/>
              <a:defRPr sz="3733"/>
            </a:lvl2pPr>
            <a:lvl3pPr marL="1706868" indent="0" algn="ctr">
              <a:buNone/>
              <a:defRPr sz="3360"/>
            </a:lvl3pPr>
            <a:lvl4pPr marL="2560303" indent="0" algn="ctr">
              <a:buNone/>
              <a:defRPr sz="2987"/>
            </a:lvl4pPr>
            <a:lvl5pPr marL="3413736" indent="0" algn="ctr">
              <a:buNone/>
              <a:defRPr sz="2987"/>
            </a:lvl5pPr>
            <a:lvl6pPr marL="4267169" indent="0" algn="ctr">
              <a:buNone/>
              <a:defRPr sz="2987"/>
            </a:lvl6pPr>
            <a:lvl7pPr marL="5120603" indent="0" algn="ctr">
              <a:buNone/>
              <a:defRPr sz="2987"/>
            </a:lvl7pPr>
            <a:lvl8pPr marL="5974037" indent="0" algn="ctr">
              <a:buNone/>
              <a:defRPr sz="2987"/>
            </a:lvl8pPr>
            <a:lvl9pPr marL="6827472" indent="0" algn="ctr">
              <a:buNone/>
              <a:defRPr sz="298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6A37F3C-719E-404E-8685-3501C4D2DBC9}" type="datetime1">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76820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954589-1F58-4476-AD38-195D0E1EF415}" type="datetime1">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6704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2" y="681567"/>
            <a:ext cx="3680460" cy="108487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3482" y="681567"/>
            <a:ext cx="10828020" cy="108487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2E3BA3-EF1C-4E0E-B4E2-FCF74F1713DB}" type="datetime1">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4048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3CE7D5-3F2A-4542-B54A-7226507E3A2A}" type="datetime1">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3956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64591" y="3191515"/>
            <a:ext cx="14721840" cy="5325109"/>
          </a:xfrm>
        </p:spPr>
        <p:txBody>
          <a:bodyPr anchor="b"/>
          <a:lstStyle>
            <a:lvl1pPr>
              <a:defRPr sz="11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64591" y="8567000"/>
            <a:ext cx="14721840" cy="2800349"/>
          </a:xfrm>
        </p:spPr>
        <p:txBody>
          <a:bodyPr/>
          <a:lstStyle>
            <a:lvl1pPr marL="0" indent="0">
              <a:buNone/>
              <a:defRPr sz="4480">
                <a:solidFill>
                  <a:schemeClr val="tx1"/>
                </a:solidFill>
              </a:defRPr>
            </a:lvl1pPr>
            <a:lvl2pPr marL="853433" indent="0">
              <a:buNone/>
              <a:defRPr sz="3733">
                <a:solidFill>
                  <a:schemeClr val="tx1">
                    <a:tint val="75000"/>
                  </a:schemeClr>
                </a:solidFill>
              </a:defRPr>
            </a:lvl2pPr>
            <a:lvl3pPr marL="1706868" indent="0">
              <a:buNone/>
              <a:defRPr sz="3360">
                <a:solidFill>
                  <a:schemeClr val="tx1">
                    <a:tint val="75000"/>
                  </a:schemeClr>
                </a:solidFill>
              </a:defRPr>
            </a:lvl3pPr>
            <a:lvl4pPr marL="2560303" indent="0">
              <a:buNone/>
              <a:defRPr sz="2987">
                <a:solidFill>
                  <a:schemeClr val="tx1">
                    <a:tint val="75000"/>
                  </a:schemeClr>
                </a:solidFill>
              </a:defRPr>
            </a:lvl4pPr>
            <a:lvl5pPr marL="3413736" indent="0">
              <a:buNone/>
              <a:defRPr sz="2987">
                <a:solidFill>
                  <a:schemeClr val="tx1">
                    <a:tint val="75000"/>
                  </a:schemeClr>
                </a:solidFill>
              </a:defRPr>
            </a:lvl5pPr>
            <a:lvl6pPr marL="4267169" indent="0">
              <a:buNone/>
              <a:defRPr sz="2987">
                <a:solidFill>
                  <a:schemeClr val="tx1">
                    <a:tint val="75000"/>
                  </a:schemeClr>
                </a:solidFill>
              </a:defRPr>
            </a:lvl6pPr>
            <a:lvl7pPr marL="5120603" indent="0">
              <a:buNone/>
              <a:defRPr sz="2987">
                <a:solidFill>
                  <a:schemeClr val="tx1">
                    <a:tint val="75000"/>
                  </a:schemeClr>
                </a:solidFill>
              </a:defRPr>
            </a:lvl7pPr>
            <a:lvl8pPr marL="5974037" indent="0">
              <a:buNone/>
              <a:defRPr sz="2987">
                <a:solidFill>
                  <a:schemeClr val="tx1">
                    <a:tint val="75000"/>
                  </a:schemeClr>
                </a:solidFill>
              </a:defRPr>
            </a:lvl8pPr>
            <a:lvl9pPr marL="6827472" indent="0">
              <a:buNone/>
              <a:defRPr sz="298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9118D7-F0BD-4C68-B66A-DAD09560BE33}" type="datetime1">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144071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734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86410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26F44E-0945-48DE-8CED-179555E55F70}" type="datetime1">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2673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75703" y="681571"/>
            <a:ext cx="14721840" cy="247438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5706" y="3138173"/>
            <a:ext cx="7220901"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4" name="Content Placeholder 3"/>
          <p:cNvSpPr>
            <a:spLocks noGrp="1"/>
          </p:cNvSpPr>
          <p:nvPr>
            <p:ph sz="half" idx="2"/>
          </p:nvPr>
        </p:nvSpPr>
        <p:spPr>
          <a:xfrm>
            <a:off x="1175706" y="4676140"/>
            <a:ext cx="7220901"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8641082" y="3138173"/>
            <a:ext cx="7256463"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6" name="Content Placeholder 5"/>
          <p:cNvSpPr>
            <a:spLocks noGrp="1"/>
          </p:cNvSpPr>
          <p:nvPr>
            <p:ph sz="quarter" idx="4"/>
          </p:nvPr>
        </p:nvSpPr>
        <p:spPr>
          <a:xfrm>
            <a:off x="8641082" y="4676140"/>
            <a:ext cx="7256463"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A2E811A-E916-49DD-9BC4-61ECA39E0A0A}" type="datetime1">
              <a:rPr kumimoji="1" lang="ja-JP" altLang="en-US" smtClean="0"/>
              <a:t>2021/3/26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08195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C53188-3FC3-4334-B84A-4E9771759994}" type="datetime1">
              <a:rPr kumimoji="1" lang="ja-JP" altLang="en-US" smtClean="0"/>
              <a:t>2021/3/26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24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AD628-F871-42B6-A3C6-D801BD4403C2}" type="datetime1">
              <a:rPr kumimoji="1" lang="ja-JP" altLang="en-US" smtClean="0"/>
              <a:t>2021/3/26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445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256463" y="1843197"/>
            <a:ext cx="8641080" cy="9097433"/>
          </a:xfrm>
        </p:spPr>
        <p:txBody>
          <a:bodyPr/>
          <a:lstStyle>
            <a:lvl1pPr>
              <a:defRPr sz="5973"/>
            </a:lvl1pPr>
            <a:lvl2pPr>
              <a:defRPr sz="5227"/>
            </a:lvl2pPr>
            <a:lvl3pPr>
              <a:defRPr sz="4480"/>
            </a:lvl3pPr>
            <a:lvl4pPr>
              <a:defRPr sz="3733"/>
            </a:lvl4pPr>
            <a:lvl5pPr>
              <a:defRPr sz="3733"/>
            </a:lvl5pPr>
            <a:lvl6pPr>
              <a:defRPr sz="3733"/>
            </a:lvl6pPr>
            <a:lvl7pPr>
              <a:defRPr sz="3733"/>
            </a:lvl7pPr>
            <a:lvl8pPr>
              <a:defRPr sz="3733"/>
            </a:lvl8pPr>
            <a:lvl9pPr>
              <a:defRPr sz="373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1944F4-5E03-4C21-A825-9B1B5915030F}" type="datetime1">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41838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256463" y="1843197"/>
            <a:ext cx="8641080" cy="9097433"/>
          </a:xfrm>
        </p:spPr>
        <p:txBody>
          <a:bodyPr anchor="t"/>
          <a:lstStyle>
            <a:lvl1pPr marL="0" indent="0">
              <a:buNone/>
              <a:defRPr sz="5973"/>
            </a:lvl1pPr>
            <a:lvl2pPr marL="853433" indent="0">
              <a:buNone/>
              <a:defRPr sz="5227"/>
            </a:lvl2pPr>
            <a:lvl3pPr marL="1706868" indent="0">
              <a:buNone/>
              <a:defRPr sz="4480"/>
            </a:lvl3pPr>
            <a:lvl4pPr marL="2560303" indent="0">
              <a:buNone/>
              <a:defRPr sz="3733"/>
            </a:lvl4pPr>
            <a:lvl5pPr marL="3413736" indent="0">
              <a:buNone/>
              <a:defRPr sz="3733"/>
            </a:lvl5pPr>
            <a:lvl6pPr marL="4267169" indent="0">
              <a:buNone/>
              <a:defRPr sz="3733"/>
            </a:lvl6pPr>
            <a:lvl7pPr marL="5120603" indent="0">
              <a:buNone/>
              <a:defRPr sz="3733"/>
            </a:lvl7pPr>
            <a:lvl8pPr marL="5974037" indent="0">
              <a:buNone/>
              <a:defRPr sz="3733"/>
            </a:lvl8pPr>
            <a:lvl9pPr marL="6827472" indent="0">
              <a:buNone/>
              <a:defRPr sz="3733"/>
            </a:lvl9pPr>
          </a:lstStyle>
          <a:p>
            <a:r>
              <a:rPr lang="ja-JP" altLang="en-US" smtClean="0"/>
              <a:t>図を追加</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F52D57-981E-4F74-83D0-253D1306E475}" type="datetime1">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963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0" y="681571"/>
            <a:ext cx="14721840" cy="247438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3480" y="3407833"/>
            <a:ext cx="14721840" cy="812249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73480" y="11865190"/>
            <a:ext cx="3840480" cy="681567"/>
          </a:xfrm>
          <a:prstGeom prst="rect">
            <a:avLst/>
          </a:prstGeom>
        </p:spPr>
        <p:txBody>
          <a:bodyPr vert="horz" lIns="91440" tIns="45720" rIns="91440" bIns="45720" rtlCol="0" anchor="ctr"/>
          <a:lstStyle>
            <a:lvl1pPr algn="l">
              <a:defRPr sz="2240">
                <a:solidFill>
                  <a:schemeClr val="tx1">
                    <a:tint val="75000"/>
                  </a:schemeClr>
                </a:solidFill>
              </a:defRPr>
            </a:lvl1pPr>
          </a:lstStyle>
          <a:p>
            <a:fld id="{D8874719-07EA-4B2F-9DCE-F0BADC033763}" type="datetime1">
              <a:rPr kumimoji="1" lang="ja-JP" altLang="en-US" smtClean="0"/>
              <a:t>2021/3/26</a:t>
            </a:fld>
            <a:endParaRPr kumimoji="1" lang="ja-JP" altLang="en-US"/>
          </a:p>
        </p:txBody>
      </p:sp>
      <p:sp>
        <p:nvSpPr>
          <p:cNvPr id="5" name="Footer Placeholder 4"/>
          <p:cNvSpPr>
            <a:spLocks noGrp="1"/>
          </p:cNvSpPr>
          <p:nvPr>
            <p:ph type="ftr" sz="quarter" idx="3"/>
          </p:nvPr>
        </p:nvSpPr>
        <p:spPr>
          <a:xfrm>
            <a:off x="5654040" y="11865190"/>
            <a:ext cx="5760720" cy="681567"/>
          </a:xfrm>
          <a:prstGeom prst="rect">
            <a:avLst/>
          </a:prstGeom>
        </p:spPr>
        <p:txBody>
          <a:bodyPr vert="horz" lIns="91440" tIns="45720" rIns="91440" bIns="45720" rtlCol="0" anchor="ctr"/>
          <a:lstStyle>
            <a:lvl1pPr algn="ctr">
              <a:defRPr sz="224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2054840" y="11865190"/>
            <a:ext cx="3840480" cy="681567"/>
          </a:xfrm>
          <a:prstGeom prst="rect">
            <a:avLst/>
          </a:prstGeom>
        </p:spPr>
        <p:txBody>
          <a:bodyPr vert="horz" lIns="91440" tIns="45720" rIns="91440" bIns="45720" rtlCol="0" anchor="ctr"/>
          <a:lstStyle>
            <a:lvl1pPr algn="r">
              <a:defRPr sz="2240">
                <a:solidFill>
                  <a:schemeClr val="tx1">
                    <a:tint val="75000"/>
                  </a:schemeClr>
                </a:solidFill>
              </a:defRPr>
            </a:lvl1p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848586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706868" rtl="0" eaLnBrk="1" latinLnBrk="0" hangingPunct="1">
        <a:lnSpc>
          <a:spcPct val="90000"/>
        </a:lnSpc>
        <a:spcBef>
          <a:spcPct val="0"/>
        </a:spcBef>
        <a:buNone/>
        <a:defRPr kumimoji="1" sz="8213" kern="1200">
          <a:solidFill>
            <a:schemeClr val="tx1"/>
          </a:solidFill>
          <a:latin typeface="+mj-lt"/>
          <a:ea typeface="+mj-ea"/>
          <a:cs typeface="+mj-cs"/>
        </a:defRPr>
      </a:lvl1pPr>
    </p:titleStyle>
    <p:bodyStyle>
      <a:lvl1pPr marL="426717" indent="-426717" algn="l" defTabSz="1706868" rtl="0" eaLnBrk="1" latinLnBrk="0" hangingPunct="1">
        <a:lnSpc>
          <a:spcPct val="90000"/>
        </a:lnSpc>
        <a:spcBef>
          <a:spcPts val="1867"/>
        </a:spcBef>
        <a:buFont typeface="Arial" panose="020B0604020202020204" pitchFamily="34" charset="0"/>
        <a:buChar char="•"/>
        <a:defRPr kumimoji="1" sz="5227" kern="1200">
          <a:solidFill>
            <a:schemeClr val="tx1"/>
          </a:solidFill>
          <a:latin typeface="+mn-lt"/>
          <a:ea typeface="+mn-ea"/>
          <a:cs typeface="+mn-cs"/>
        </a:defRPr>
      </a:lvl1pPr>
      <a:lvl2pPr marL="1280151" indent="-426717" algn="l" defTabSz="1706868" rtl="0" eaLnBrk="1" latinLnBrk="0" hangingPunct="1">
        <a:lnSpc>
          <a:spcPct val="90000"/>
        </a:lnSpc>
        <a:spcBef>
          <a:spcPts val="933"/>
        </a:spcBef>
        <a:buFont typeface="Arial" panose="020B0604020202020204" pitchFamily="34" charset="0"/>
        <a:buChar char="•"/>
        <a:defRPr kumimoji="1" sz="4480" kern="1200">
          <a:solidFill>
            <a:schemeClr val="tx1"/>
          </a:solidFill>
          <a:latin typeface="+mn-lt"/>
          <a:ea typeface="+mn-ea"/>
          <a:cs typeface="+mn-cs"/>
        </a:defRPr>
      </a:lvl2pPr>
      <a:lvl3pPr marL="2133585" indent="-426717" algn="l" defTabSz="1706868" rtl="0" eaLnBrk="1" latinLnBrk="0" hangingPunct="1">
        <a:lnSpc>
          <a:spcPct val="90000"/>
        </a:lnSpc>
        <a:spcBef>
          <a:spcPts val="933"/>
        </a:spcBef>
        <a:buFont typeface="Arial" panose="020B0604020202020204" pitchFamily="34" charset="0"/>
        <a:buChar char="•"/>
        <a:defRPr kumimoji="1" sz="3733" kern="1200">
          <a:solidFill>
            <a:schemeClr val="tx1"/>
          </a:solidFill>
          <a:latin typeface="+mn-lt"/>
          <a:ea typeface="+mn-ea"/>
          <a:cs typeface="+mn-cs"/>
        </a:defRPr>
      </a:lvl3pPr>
      <a:lvl4pPr marL="298701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4pPr>
      <a:lvl5pPr marL="3840453"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5pPr>
      <a:lvl6pPr marL="4693887"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6pPr>
      <a:lvl7pPr marL="5547320"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7pPr>
      <a:lvl8pPr marL="6400755"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8pPr>
      <a:lvl9pPr marL="725418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9pPr>
    </p:bodyStyle>
    <p:otherStyle>
      <a:defPPr>
        <a:defRPr lang="en-US"/>
      </a:defPPr>
      <a:lvl1pPr marL="0" algn="l" defTabSz="1706868" rtl="0" eaLnBrk="1" latinLnBrk="0" hangingPunct="1">
        <a:defRPr kumimoji="1" sz="3360" kern="1200">
          <a:solidFill>
            <a:schemeClr val="tx1"/>
          </a:solidFill>
          <a:latin typeface="+mn-lt"/>
          <a:ea typeface="+mn-ea"/>
          <a:cs typeface="+mn-cs"/>
        </a:defRPr>
      </a:lvl1pPr>
      <a:lvl2pPr marL="853433" algn="l" defTabSz="1706868" rtl="0" eaLnBrk="1" latinLnBrk="0" hangingPunct="1">
        <a:defRPr kumimoji="1" sz="3360" kern="1200">
          <a:solidFill>
            <a:schemeClr val="tx1"/>
          </a:solidFill>
          <a:latin typeface="+mn-lt"/>
          <a:ea typeface="+mn-ea"/>
          <a:cs typeface="+mn-cs"/>
        </a:defRPr>
      </a:lvl2pPr>
      <a:lvl3pPr marL="1706868" algn="l" defTabSz="1706868" rtl="0" eaLnBrk="1" latinLnBrk="0" hangingPunct="1">
        <a:defRPr kumimoji="1" sz="3360" kern="1200">
          <a:solidFill>
            <a:schemeClr val="tx1"/>
          </a:solidFill>
          <a:latin typeface="+mn-lt"/>
          <a:ea typeface="+mn-ea"/>
          <a:cs typeface="+mn-cs"/>
        </a:defRPr>
      </a:lvl3pPr>
      <a:lvl4pPr marL="2560303" algn="l" defTabSz="1706868" rtl="0" eaLnBrk="1" latinLnBrk="0" hangingPunct="1">
        <a:defRPr kumimoji="1" sz="3360" kern="1200">
          <a:solidFill>
            <a:schemeClr val="tx1"/>
          </a:solidFill>
          <a:latin typeface="+mn-lt"/>
          <a:ea typeface="+mn-ea"/>
          <a:cs typeface="+mn-cs"/>
        </a:defRPr>
      </a:lvl4pPr>
      <a:lvl5pPr marL="3413736" algn="l" defTabSz="1706868" rtl="0" eaLnBrk="1" latinLnBrk="0" hangingPunct="1">
        <a:defRPr kumimoji="1" sz="3360" kern="1200">
          <a:solidFill>
            <a:schemeClr val="tx1"/>
          </a:solidFill>
          <a:latin typeface="+mn-lt"/>
          <a:ea typeface="+mn-ea"/>
          <a:cs typeface="+mn-cs"/>
        </a:defRPr>
      </a:lvl5pPr>
      <a:lvl6pPr marL="4267169" algn="l" defTabSz="1706868" rtl="0" eaLnBrk="1" latinLnBrk="0" hangingPunct="1">
        <a:defRPr kumimoji="1" sz="3360" kern="1200">
          <a:solidFill>
            <a:schemeClr val="tx1"/>
          </a:solidFill>
          <a:latin typeface="+mn-lt"/>
          <a:ea typeface="+mn-ea"/>
          <a:cs typeface="+mn-cs"/>
        </a:defRPr>
      </a:lvl6pPr>
      <a:lvl7pPr marL="5120603" algn="l" defTabSz="1706868" rtl="0" eaLnBrk="1" latinLnBrk="0" hangingPunct="1">
        <a:defRPr kumimoji="1" sz="3360" kern="1200">
          <a:solidFill>
            <a:schemeClr val="tx1"/>
          </a:solidFill>
          <a:latin typeface="+mn-lt"/>
          <a:ea typeface="+mn-ea"/>
          <a:cs typeface="+mn-cs"/>
        </a:defRPr>
      </a:lvl7pPr>
      <a:lvl8pPr marL="5974037" algn="l" defTabSz="1706868" rtl="0" eaLnBrk="1" latinLnBrk="0" hangingPunct="1">
        <a:defRPr kumimoji="1" sz="3360" kern="1200">
          <a:solidFill>
            <a:schemeClr val="tx1"/>
          </a:solidFill>
          <a:latin typeface="+mn-lt"/>
          <a:ea typeface="+mn-ea"/>
          <a:cs typeface="+mn-cs"/>
        </a:defRPr>
      </a:lvl8pPr>
      <a:lvl9pPr marL="6827472" algn="l" defTabSz="1706868" rtl="0" eaLnBrk="1" latinLnBrk="0" hangingPunct="1">
        <a:defRPr kumimoji="1"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3" Type="http://schemas.openxmlformats.org/officeDocument/2006/relationships/image" Target="../media/image37.png"/><Relationship Id="rId21" Type="http://schemas.openxmlformats.org/officeDocument/2006/relationships/image" Target="../media/image55.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 Type="http://schemas.openxmlformats.org/officeDocument/2006/relationships/notesSlide" Target="../notesSlides/notesSlide6.xml"/><Relationship Id="rId16" Type="http://schemas.openxmlformats.org/officeDocument/2006/relationships/image" Target="../media/image50.jpeg"/><Relationship Id="rId20"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0.emf"/><Relationship Id="rId11" Type="http://schemas.openxmlformats.org/officeDocument/2006/relationships/image" Target="../media/image45.jpeg"/><Relationship Id="rId5" Type="http://schemas.openxmlformats.org/officeDocument/2006/relationships/image" Target="../media/image39.png"/><Relationship Id="rId15" Type="http://schemas.openxmlformats.org/officeDocument/2006/relationships/image" Target="../media/image49.jpeg"/><Relationship Id="rId10" Type="http://schemas.openxmlformats.org/officeDocument/2006/relationships/image" Target="../media/image44.jpeg"/><Relationship Id="rId19" Type="http://schemas.openxmlformats.org/officeDocument/2006/relationships/image" Target="../media/image53.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675583"/>
            <a:ext cx="17068800" cy="1508105"/>
          </a:xfrm>
          <a:prstGeom prst="rect">
            <a:avLst/>
          </a:prstGeom>
          <a:noFill/>
        </p:spPr>
        <p:txBody>
          <a:bodyPr wrap="square" rtlCol="0" anchor="ctr">
            <a:spAutoFit/>
          </a:bodyPr>
          <a:lstStyle/>
          <a:p>
            <a:pPr algn="ctr"/>
            <a:r>
              <a:rPr kumimoji="1" lang="ja-JP" altLang="en-US" sz="5200" b="1" dirty="0" smtClean="0"/>
              <a:t>大阪</a:t>
            </a:r>
            <a:r>
              <a:rPr kumimoji="1" lang="ja-JP" altLang="en-US" sz="5200" b="1" dirty="0"/>
              <a:t>の再生・成長に</a:t>
            </a:r>
            <a:r>
              <a:rPr kumimoji="1" lang="ja-JP" altLang="en-US" sz="5200" b="1" dirty="0" smtClean="0"/>
              <a:t>向けた新戦略</a:t>
            </a:r>
            <a:endParaRPr kumimoji="1" lang="en-US" altLang="ja-JP" sz="5200" b="1" dirty="0" smtClean="0"/>
          </a:p>
          <a:p>
            <a:pPr algn="ctr"/>
            <a:r>
              <a:rPr kumimoji="1" lang="ja-JP" altLang="en-US" sz="4000" b="1" dirty="0" smtClean="0"/>
              <a:t>（ウィズコロナからポストコロナへ）</a:t>
            </a:r>
            <a:endParaRPr kumimoji="1" lang="ja-JP" altLang="en-US" sz="4000" b="1" dirty="0"/>
          </a:p>
        </p:txBody>
      </p:sp>
      <p:sp>
        <p:nvSpPr>
          <p:cNvPr id="13" name="テキスト ボックス 12"/>
          <p:cNvSpPr txBox="1"/>
          <p:nvPr/>
        </p:nvSpPr>
        <p:spPr>
          <a:xfrm>
            <a:off x="2235200" y="8320573"/>
            <a:ext cx="12369800" cy="830997"/>
          </a:xfrm>
          <a:prstGeom prst="rect">
            <a:avLst/>
          </a:prstGeom>
          <a:noFill/>
        </p:spPr>
        <p:txBody>
          <a:bodyPr wrap="square" rtlCol="0">
            <a:spAutoFit/>
          </a:bodyPr>
          <a:lstStyle/>
          <a:p>
            <a:pPr algn="ctr"/>
            <a:r>
              <a:rPr kumimoji="1" lang="en-US" altLang="ja-JP" sz="4800" b="1" dirty="0" smtClean="0">
                <a:latin typeface="+mn-ea"/>
              </a:rPr>
              <a:t>2020</a:t>
            </a:r>
            <a:r>
              <a:rPr kumimoji="1" lang="ja-JP" altLang="en-US" sz="4800" b="1" dirty="0" smtClean="0">
                <a:latin typeface="+mn-ea"/>
              </a:rPr>
              <a:t>年（令和２年）</a:t>
            </a:r>
            <a:r>
              <a:rPr kumimoji="1" lang="en-US" altLang="ja-JP" sz="4800" b="1" dirty="0">
                <a:latin typeface="+mn-ea"/>
              </a:rPr>
              <a:t>12</a:t>
            </a:r>
            <a:r>
              <a:rPr kumimoji="1" lang="ja-JP" altLang="en-US" sz="4800" b="1" dirty="0" smtClean="0">
                <a:latin typeface="+mn-ea"/>
              </a:rPr>
              <a:t>月</a:t>
            </a:r>
            <a:r>
              <a:rPr kumimoji="1" lang="ja-JP" altLang="en-US" sz="4800" b="1" dirty="0">
                <a:latin typeface="+mn-ea"/>
              </a:rPr>
              <a:t>　</a:t>
            </a:r>
            <a:r>
              <a:rPr lang="ja-JP" altLang="en-US" sz="4800" b="1" dirty="0" smtClean="0">
                <a:latin typeface="+mn-ea"/>
              </a:rPr>
              <a:t>大阪府・大阪市</a:t>
            </a:r>
            <a:endParaRPr kumimoji="1" lang="ja-JP" altLang="en-US" sz="4800" b="1" dirty="0">
              <a:latin typeface="+mn-ea"/>
            </a:endParaRPr>
          </a:p>
        </p:txBody>
      </p:sp>
      <p:sp>
        <p:nvSpPr>
          <p:cNvPr id="5" name="スライド番号プレースホルダー 4"/>
          <p:cNvSpPr>
            <a:spLocks noGrp="1"/>
          </p:cNvSpPr>
          <p:nvPr>
            <p:ph type="sldNum" sz="quarter" idx="12"/>
          </p:nvPr>
        </p:nvSpPr>
        <p:spPr>
          <a:xfrm>
            <a:off x="13228320" y="12120033"/>
            <a:ext cx="3840480" cy="681567"/>
          </a:xfrm>
        </p:spPr>
        <p:txBody>
          <a:bodyPr/>
          <a:lstStyle/>
          <a:p>
            <a:fld id="{32FC0F36-3C46-41F7-AAFA-E711EECF0ACA}" type="slidenum">
              <a:rPr kumimoji="1" lang="ja-JP" altLang="en-US" smtClean="0"/>
              <a:t>1</a:t>
            </a:fld>
            <a:endParaRPr kumimoji="1" lang="ja-JP" altLang="en-US"/>
          </a:p>
        </p:txBody>
      </p:sp>
      <p:sp>
        <p:nvSpPr>
          <p:cNvPr id="2" name="正方形/長方形 1"/>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07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1214847" cy="584775"/>
          </a:xfrm>
          <a:prstGeom prst="rect">
            <a:avLst/>
          </a:prstGeom>
          <a:noFill/>
        </p:spPr>
        <p:txBody>
          <a:bodyPr wrap="square" rtlCol="0">
            <a:spAutoFit/>
          </a:bodyPr>
          <a:lstStyle/>
          <a:p>
            <a:r>
              <a:rPr kumimoji="1" lang="ja-JP" altLang="en-US" sz="3200" b="1" dirty="0" smtClean="0"/>
              <a:t>（１）コロナ以前の大阪　②社会・くらし</a:t>
            </a:r>
            <a:endParaRPr kumimoji="1" lang="ja-JP" altLang="en-US" sz="3200" b="1" dirty="0"/>
          </a:p>
        </p:txBody>
      </p:sp>
      <p:sp>
        <p:nvSpPr>
          <p:cNvPr id="7" name="テキスト ボックス 6"/>
          <p:cNvSpPr txBox="1"/>
          <p:nvPr/>
        </p:nvSpPr>
        <p:spPr>
          <a:xfrm>
            <a:off x="266006" y="2312561"/>
            <a:ext cx="9642976" cy="10148255"/>
          </a:xfrm>
          <a:prstGeom prst="rect">
            <a:avLst/>
          </a:prstGeom>
          <a:noFill/>
          <a:ln w="9525">
            <a:noFill/>
          </a:ln>
        </p:spPr>
        <p:txBody>
          <a:bodyPr wrap="square" rtlCol="0" anchor="t" anchorCtr="0">
            <a:noAutofit/>
          </a:bodyPr>
          <a:lstStyle/>
          <a:p>
            <a:pPr marL="288000" indent="-457200">
              <a:lnSpc>
                <a:spcPts val="3000"/>
              </a:lnSpc>
            </a:pPr>
            <a:r>
              <a:rPr lang="en-US" altLang="ja-JP" sz="2000" b="1" dirty="0" smtClean="0">
                <a:latin typeface="+mn-ea"/>
              </a:rPr>
              <a:t>【</a:t>
            </a:r>
            <a:r>
              <a:rPr lang="ja-JP" altLang="en-US" sz="2000" b="1" dirty="0">
                <a:latin typeface="+mn-ea"/>
              </a:rPr>
              <a:t>都市インフラの充実</a:t>
            </a:r>
            <a:r>
              <a:rPr lang="en-US" altLang="ja-JP" sz="2000" b="1" dirty="0">
                <a:latin typeface="+mn-ea"/>
              </a:rPr>
              <a:t>】</a:t>
            </a:r>
          </a:p>
          <a:p>
            <a:pPr marL="288000" indent="-457200">
              <a:lnSpc>
                <a:spcPts val="3000"/>
              </a:lnSpc>
            </a:pPr>
            <a:r>
              <a:rPr lang="ja-JP" altLang="en-US" sz="2000" dirty="0">
                <a:latin typeface="+mn-ea"/>
              </a:rPr>
              <a:t>○</a:t>
            </a:r>
            <a:r>
              <a:rPr lang="ja-JP" altLang="en-US" sz="2000" dirty="0" smtClean="0">
                <a:latin typeface="+mn-ea"/>
              </a:rPr>
              <a:t>淀川</a:t>
            </a:r>
            <a:r>
              <a:rPr lang="ja-JP" altLang="en-US" sz="2000" dirty="0">
                <a:latin typeface="+mn-ea"/>
              </a:rPr>
              <a:t>左岸線をはじめとする高速道路ネットワークの強化や、なにわ筋線などの鉄道ネットワークの充実・機能強化を</a:t>
            </a:r>
            <a:r>
              <a:rPr lang="ja-JP" altLang="en-US" sz="2000" dirty="0" smtClean="0">
                <a:latin typeface="+mn-ea"/>
              </a:rPr>
              <a:t>推進。さらに、関西３空港の一体運営のなかで関西国際空港の成長を促すとともに、港湾管理の一元化による港湾機能</a:t>
            </a:r>
            <a:r>
              <a:rPr lang="ja-JP" altLang="en-US" sz="2000" dirty="0">
                <a:latin typeface="+mn-ea"/>
              </a:rPr>
              <a:t>の強化に向けた取組みを</a:t>
            </a:r>
            <a:r>
              <a:rPr lang="ja-JP" altLang="en-US" sz="2000" dirty="0" smtClean="0">
                <a:latin typeface="+mn-ea"/>
              </a:rPr>
              <a:t>推進するなど、府民のくらしや、グローバル競争を支える都市インフラの基盤を</a:t>
            </a:r>
            <a:r>
              <a:rPr lang="ja-JP" altLang="en-US" sz="2000" dirty="0">
                <a:latin typeface="+mn-ea"/>
              </a:rPr>
              <a:t>整備</a:t>
            </a:r>
            <a:r>
              <a:rPr lang="ja-JP" altLang="en-US" sz="2000" dirty="0" smtClean="0">
                <a:latin typeface="+mn-ea"/>
              </a:rPr>
              <a:t>。</a:t>
            </a:r>
            <a:endParaRPr lang="en-US" altLang="ja-JP" sz="2000" dirty="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新たなまちづくりの推進</a:t>
            </a:r>
            <a:r>
              <a:rPr lang="en-US" altLang="ja-JP" sz="2000" b="1" dirty="0" smtClean="0">
                <a:latin typeface="+mn-ea"/>
              </a:rPr>
              <a:t>】</a:t>
            </a:r>
          </a:p>
          <a:p>
            <a:pPr marL="288000" indent="-457200">
              <a:lnSpc>
                <a:spcPts val="3000"/>
              </a:lnSpc>
            </a:pPr>
            <a:r>
              <a:rPr lang="ja-JP" altLang="en-US" sz="2000" dirty="0" smtClean="0">
                <a:latin typeface="+mn-ea"/>
              </a:rPr>
              <a:t>○「みどり」と「イノベーション」の融合拠点実現をめざす「うめきた２期」や、大学とともに成長するイノベーション・フィールドシティの形成に向けた「大阪城東部地区」、スマートリゾートシティをコンセプトに新たな国際観光拠点形成に向けた「夢洲」、スーパー・メガリージョンの形成に向けた「新大阪駅周辺」など、都心エリアにおいて、新たなまちづくりが進展。</a:t>
            </a:r>
            <a:endParaRPr lang="en-US" altLang="ja-JP" sz="2000"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健康寿命の延伸と「</a:t>
            </a:r>
            <a:r>
              <a:rPr lang="en-US" altLang="ja-JP" sz="2000" b="1" dirty="0" smtClean="0">
                <a:latin typeface="+mn-ea"/>
              </a:rPr>
              <a:t>10</a:t>
            </a:r>
            <a:r>
              <a:rPr lang="ja-JP" altLang="en-US" sz="2000" b="1" dirty="0" smtClean="0">
                <a:latin typeface="+mn-ea"/>
              </a:rPr>
              <a:t>歳若返り」の推進</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〇全国トップクラスの受動喫煙対策をはじめ、</a:t>
            </a:r>
            <a:r>
              <a:rPr lang="ja-JP" altLang="en-US" sz="2000" dirty="0">
                <a:solidFill>
                  <a:srgbClr val="FF0000"/>
                </a:solidFill>
                <a:latin typeface="+mn-ea"/>
              </a:rPr>
              <a:t> </a:t>
            </a:r>
            <a:r>
              <a:rPr lang="ja-JP" altLang="en-US" sz="2000" dirty="0">
                <a:latin typeface="+mn-ea"/>
              </a:rPr>
              <a:t>「健活</a:t>
            </a:r>
            <a:r>
              <a:rPr lang="en-US" altLang="ja-JP" sz="2000" dirty="0">
                <a:latin typeface="+mn-ea"/>
              </a:rPr>
              <a:t>10</a:t>
            </a:r>
            <a:r>
              <a:rPr lang="ja-JP" altLang="en-US" sz="2000" dirty="0">
                <a:latin typeface="+mn-ea"/>
              </a:rPr>
              <a:t>」や健康アプリ「アスマイル」</a:t>
            </a:r>
            <a:r>
              <a:rPr lang="ja-JP" altLang="en-US" sz="2000" dirty="0" smtClean="0">
                <a:latin typeface="+mn-ea"/>
              </a:rPr>
              <a:t>などの健康づくりの取組みを通じて、健康寿命の延伸を推進するとともに、「</a:t>
            </a:r>
            <a:r>
              <a:rPr lang="en-US" altLang="ja-JP" sz="2000" dirty="0" smtClean="0">
                <a:latin typeface="+mn-ea"/>
              </a:rPr>
              <a:t>『</a:t>
            </a:r>
            <a:r>
              <a:rPr lang="ja-JP" altLang="en-US" sz="2000" dirty="0" smtClean="0">
                <a:latin typeface="+mn-ea"/>
              </a:rPr>
              <a:t>いのち輝く未来社会</a:t>
            </a:r>
            <a:r>
              <a:rPr lang="en-US" altLang="ja-JP" sz="2000" dirty="0" smtClean="0">
                <a:latin typeface="+mn-ea"/>
              </a:rPr>
              <a:t>』</a:t>
            </a:r>
            <a:r>
              <a:rPr lang="ja-JP" altLang="en-US" sz="2000" dirty="0" smtClean="0">
                <a:latin typeface="+mn-ea"/>
              </a:rPr>
              <a:t>をめざすビジョン」を策定し、誰もが健康でいきいきと活躍できる「</a:t>
            </a:r>
            <a:r>
              <a:rPr lang="en-US" altLang="ja-JP" sz="2000" dirty="0" smtClean="0">
                <a:latin typeface="+mn-ea"/>
              </a:rPr>
              <a:t>10</a:t>
            </a:r>
            <a:r>
              <a:rPr lang="ja-JP" altLang="en-US" sz="2000" dirty="0" smtClean="0">
                <a:latin typeface="+mn-ea"/>
              </a:rPr>
              <a:t>歳若返り」に向けた取組みを推進。</a:t>
            </a: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教育環境の向上</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○全国に先駆けた私立高校等の授業料無償化や、府立大学・市立大学における授業料等支援制度化など、子どもたちが、</a:t>
            </a:r>
            <a:r>
              <a:rPr lang="ja-JP" altLang="en-US" sz="2000" dirty="0" smtClean="0"/>
              <a:t>経済的な事情等によって進学</a:t>
            </a:r>
            <a:r>
              <a:rPr lang="ja-JP" altLang="en-US" sz="2000" dirty="0"/>
              <a:t>を諦めることなくチャレンジ</a:t>
            </a:r>
            <a:r>
              <a:rPr lang="ja-JP" altLang="en-US" sz="2000" dirty="0" smtClean="0"/>
              <a:t>できる教育環境を整備。</a:t>
            </a:r>
            <a:endParaRPr lang="en-US" altLang="ja-JP" sz="2000" dirty="0" smtClean="0"/>
          </a:p>
          <a:p>
            <a:pPr marL="288000" indent="-457200">
              <a:lnSpc>
                <a:spcPts val="3000"/>
              </a:lnSpc>
            </a:pPr>
            <a:r>
              <a:rPr lang="ja-JP" altLang="en-US" sz="2000" dirty="0">
                <a:latin typeface="+mn-ea"/>
              </a:rPr>
              <a:t>○また、公設民営</a:t>
            </a:r>
            <a:r>
              <a:rPr lang="ja-JP" altLang="en-US" sz="2000" dirty="0" smtClean="0">
                <a:latin typeface="+mn-ea"/>
              </a:rPr>
              <a:t>による中高一貫教育校の設置や府立高校におけるグローバルリーダーズハイスクールの設置や英語教育の充実など特色ある教育を推進。</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p:txBody>
      </p:sp>
      <p:pic>
        <p:nvPicPr>
          <p:cNvPr id="8" name="図 7"/>
          <p:cNvPicPr>
            <a:picLocks noChangeAspect="1"/>
          </p:cNvPicPr>
          <p:nvPr/>
        </p:nvPicPr>
        <p:blipFill>
          <a:blip r:embed="rId2"/>
          <a:stretch>
            <a:fillRect/>
          </a:stretch>
        </p:blipFill>
        <p:spPr>
          <a:xfrm>
            <a:off x="10854845" y="9176654"/>
            <a:ext cx="6056977" cy="2943379"/>
          </a:xfrm>
          <a:prstGeom prst="rect">
            <a:avLst/>
          </a:prstGeom>
        </p:spPr>
      </p:pic>
      <p:pic>
        <p:nvPicPr>
          <p:cNvPr id="9" name="図 8"/>
          <p:cNvPicPr>
            <a:picLocks noChangeAspect="1"/>
          </p:cNvPicPr>
          <p:nvPr/>
        </p:nvPicPr>
        <p:blipFill>
          <a:blip r:embed="rId3"/>
          <a:stretch>
            <a:fillRect/>
          </a:stretch>
        </p:blipFill>
        <p:spPr>
          <a:xfrm>
            <a:off x="10854845" y="7971916"/>
            <a:ext cx="3388327" cy="1204738"/>
          </a:xfrm>
          <a:prstGeom prst="rect">
            <a:avLst/>
          </a:prstGeom>
        </p:spPr>
      </p:pic>
      <p:sp>
        <p:nvSpPr>
          <p:cNvPr id="15" name="ホームベース 14"/>
          <p:cNvSpPr/>
          <p:nvPr/>
        </p:nvSpPr>
        <p:spPr>
          <a:xfrm>
            <a:off x="266521" y="1529300"/>
            <a:ext cx="6663668" cy="500794"/>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latin typeface="+mn-ea"/>
              </a:rPr>
              <a:t>経済・くらしの向上に向けた主な取組み</a:t>
            </a:r>
            <a:endParaRPr kumimoji="1" lang="ja-JP" altLang="en-US" sz="2800" b="1" dirty="0">
              <a:latin typeface="+mn-ea"/>
            </a:endParaRPr>
          </a:p>
        </p:txBody>
      </p:sp>
      <p:sp>
        <p:nvSpPr>
          <p:cNvPr id="13" name="正方形/長方形 12"/>
          <p:cNvSpPr/>
          <p:nvPr/>
        </p:nvSpPr>
        <p:spPr>
          <a:xfrm>
            <a:off x="13952550" y="7290349"/>
            <a:ext cx="3116250"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4" name="図 3"/>
          <p:cNvPicPr>
            <a:picLocks noChangeAspect="1"/>
          </p:cNvPicPr>
          <p:nvPr/>
        </p:nvPicPr>
        <p:blipFill>
          <a:blip r:embed="rId4"/>
          <a:stretch>
            <a:fillRect/>
          </a:stretch>
        </p:blipFill>
        <p:spPr>
          <a:xfrm>
            <a:off x="10968683" y="1651549"/>
            <a:ext cx="5829300" cy="5638800"/>
          </a:xfrm>
          <a:prstGeom prst="rect">
            <a:avLst/>
          </a:prstGeom>
        </p:spPr>
      </p:pic>
    </p:spTree>
    <p:extLst>
      <p:ext uri="{BB962C8B-B14F-4D97-AF65-F5344CB8AC3E}">
        <p14:creationId xmlns:p14="http://schemas.microsoft.com/office/powerpoint/2010/main" val="422291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235288" y="10637956"/>
            <a:ext cx="2306451" cy="1948707"/>
          </a:xfrm>
          <a:prstGeom prst="roundRect">
            <a:avLst>
              <a:gd name="adj" fmla="val 4679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1"/>
              </a:solidFill>
            </a:endParaRPr>
          </a:p>
        </p:txBody>
      </p:sp>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34" name="テキスト ボックス 33"/>
          <p:cNvSpPr txBox="1"/>
          <p:nvPr/>
        </p:nvSpPr>
        <p:spPr>
          <a:xfrm>
            <a:off x="377571" y="1610416"/>
            <a:ext cx="16442574" cy="754848"/>
          </a:xfrm>
          <a:prstGeom prst="rect">
            <a:avLst/>
          </a:prstGeom>
          <a:noFill/>
          <a:ln w="9525">
            <a:solidFill>
              <a:schemeClr val="tx1"/>
            </a:solidFill>
          </a:ln>
        </p:spPr>
        <p:txBody>
          <a:bodyPr wrap="square" rtlCol="0" anchor="ctr" anchorCtr="0">
            <a:noAutofit/>
          </a:bodyPr>
          <a:lstStyle/>
          <a:p>
            <a:pPr marL="288000" indent="-457200"/>
            <a:r>
              <a:rPr lang="ja-JP" altLang="en-US" sz="2400" b="1" dirty="0" smtClean="0">
                <a:latin typeface="+mn-ea"/>
              </a:rPr>
              <a:t>〇経済（産業・雇用）や社会・くらし、東京一極集中リスクの観点から、コロナがもたらした影響や新たな潮流を分析。</a:t>
            </a:r>
            <a:endParaRPr lang="en-US" altLang="ja-JP" sz="2400" b="1" dirty="0" smtClean="0">
              <a:latin typeface="+mn-ea"/>
            </a:endParaRPr>
          </a:p>
        </p:txBody>
      </p:sp>
      <p:sp>
        <p:nvSpPr>
          <p:cNvPr id="35" name="テキスト ボックス 34"/>
          <p:cNvSpPr txBox="1"/>
          <p:nvPr/>
        </p:nvSpPr>
        <p:spPr>
          <a:xfrm>
            <a:off x="272912" y="2632695"/>
            <a:ext cx="2972963" cy="706912"/>
          </a:xfrm>
          <a:prstGeom prst="rect">
            <a:avLst/>
          </a:prstGeom>
          <a:noFill/>
          <a:ln w="9525">
            <a:noFill/>
          </a:ln>
        </p:spPr>
        <p:txBody>
          <a:bodyPr wrap="square" rtlCol="0" anchor="ctr" anchorCtr="0">
            <a:noAutofit/>
          </a:bodyPr>
          <a:lstStyle/>
          <a:p>
            <a:pPr marL="288000" indent="-457200"/>
            <a:r>
              <a:rPr lang="en-US" altLang="ja-JP" sz="2800" b="1" dirty="0" smtClean="0">
                <a:latin typeface="+mn-ea"/>
              </a:rPr>
              <a:t>【</a:t>
            </a:r>
            <a:r>
              <a:rPr lang="ja-JP" altLang="en-US" sz="2800" b="1" dirty="0" smtClean="0">
                <a:latin typeface="+mn-ea"/>
              </a:rPr>
              <a:t>全体項目</a:t>
            </a:r>
            <a:r>
              <a:rPr lang="en-US" altLang="ja-JP" sz="2800" b="1" dirty="0" smtClean="0">
                <a:latin typeface="+mn-ea"/>
              </a:rPr>
              <a:t>】</a:t>
            </a:r>
          </a:p>
        </p:txBody>
      </p:sp>
      <p:cxnSp>
        <p:nvCxnSpPr>
          <p:cNvPr id="7" name="直線コネクタ 6"/>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a:t>
            </a:r>
            <a:endParaRPr kumimoji="1" lang="ja-JP" altLang="en-US" sz="3200" b="1" dirty="0"/>
          </a:p>
        </p:txBody>
      </p:sp>
      <p:sp>
        <p:nvSpPr>
          <p:cNvPr id="9" name="角丸四角形 8"/>
          <p:cNvSpPr/>
          <p:nvPr/>
        </p:nvSpPr>
        <p:spPr>
          <a:xfrm>
            <a:off x="143124" y="3884230"/>
            <a:ext cx="2490781" cy="3040258"/>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0" name="角丸四角形 9"/>
          <p:cNvSpPr/>
          <p:nvPr/>
        </p:nvSpPr>
        <p:spPr>
          <a:xfrm>
            <a:off x="2792817" y="3424359"/>
            <a:ext cx="6876000" cy="3960000"/>
          </a:xfrm>
          <a:prstGeom prst="roundRect">
            <a:avLst>
              <a:gd name="adj" fmla="val 71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rPr>
              <a:t>◇実質成長率の大幅な低下予測</a:t>
            </a:r>
          </a:p>
          <a:p>
            <a:pPr marL="265113" indent="-265113">
              <a:lnSpc>
                <a:spcPct val="150000"/>
              </a:lnSpc>
            </a:pPr>
            <a:r>
              <a:rPr kumimoji="1" lang="ja-JP" altLang="en-US" sz="2400" b="1" dirty="0">
                <a:solidFill>
                  <a:schemeClr val="tx1"/>
                </a:solidFill>
              </a:rPr>
              <a:t>◇大阪の成長の柱の一つであったインバウンド需要の消失</a:t>
            </a:r>
          </a:p>
          <a:p>
            <a:pPr>
              <a:lnSpc>
                <a:spcPct val="150000"/>
              </a:lnSpc>
            </a:pPr>
            <a:r>
              <a:rPr kumimoji="1" lang="ja-JP" altLang="en-US" sz="2400" b="1" dirty="0">
                <a:solidFill>
                  <a:schemeClr val="tx1"/>
                </a:solidFill>
              </a:rPr>
              <a:t>◇宿泊、飲食業等を中心とした国内消費の減少</a:t>
            </a:r>
          </a:p>
          <a:p>
            <a:pPr>
              <a:lnSpc>
                <a:spcPct val="150000"/>
              </a:lnSpc>
            </a:pPr>
            <a:r>
              <a:rPr kumimoji="1" lang="ja-JP" altLang="en-US" sz="2400" b="1" dirty="0">
                <a:solidFill>
                  <a:schemeClr val="tx1"/>
                </a:solidFill>
              </a:rPr>
              <a:t>◇貿易額（輸出・輸入）の減少</a:t>
            </a:r>
          </a:p>
          <a:p>
            <a:pPr>
              <a:lnSpc>
                <a:spcPct val="150000"/>
              </a:lnSpc>
            </a:pPr>
            <a:r>
              <a:rPr kumimoji="1" lang="ja-JP" altLang="en-US" sz="2400" b="1" dirty="0">
                <a:solidFill>
                  <a:schemeClr val="tx1"/>
                </a:solidFill>
              </a:rPr>
              <a:t>◇企業業績の悪化、倒産増加の恐れ</a:t>
            </a:r>
          </a:p>
          <a:p>
            <a:pPr>
              <a:lnSpc>
                <a:spcPct val="150000"/>
              </a:lnSpc>
            </a:pPr>
            <a:r>
              <a:rPr kumimoji="1" lang="ja-JP" altLang="en-US" sz="2400" b="1" dirty="0">
                <a:solidFill>
                  <a:schemeClr val="tx1"/>
                </a:solidFill>
              </a:rPr>
              <a:t>◇雇用環境や外国人材の受入環境の</a:t>
            </a:r>
            <a:r>
              <a:rPr kumimoji="1" lang="ja-JP" altLang="en-US" sz="2400" b="1" dirty="0" smtClean="0">
                <a:solidFill>
                  <a:schemeClr val="tx1"/>
                </a:solidFill>
              </a:rPr>
              <a:t>悪化</a:t>
            </a:r>
            <a:endParaRPr kumimoji="1" lang="ja-JP" altLang="en-US" sz="2400" b="1" dirty="0">
              <a:solidFill>
                <a:schemeClr val="tx1"/>
              </a:solidFill>
            </a:endParaRPr>
          </a:p>
        </p:txBody>
      </p:sp>
      <p:sp>
        <p:nvSpPr>
          <p:cNvPr id="11" name="角丸四角形 10"/>
          <p:cNvSpPr/>
          <p:nvPr/>
        </p:nvSpPr>
        <p:spPr>
          <a:xfrm>
            <a:off x="9852791" y="3424359"/>
            <a:ext cx="6948000" cy="3960000"/>
          </a:xfrm>
          <a:prstGeom prst="roundRect">
            <a:avLst>
              <a:gd name="adj" fmla="val 5610"/>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bg1"/>
                </a:solidFill>
              </a:rPr>
              <a:t>◆ＥＣの拡大など消費行動の変化</a:t>
            </a:r>
          </a:p>
          <a:p>
            <a:pPr>
              <a:lnSpc>
                <a:spcPct val="150000"/>
              </a:lnSpc>
            </a:pPr>
            <a:r>
              <a:rPr kumimoji="1" lang="ja-JP" altLang="en-US" sz="2400" b="1" dirty="0">
                <a:solidFill>
                  <a:schemeClr val="bg1"/>
                </a:solidFill>
              </a:rPr>
              <a:t>◆テレワークなど、働き方の変化</a:t>
            </a:r>
          </a:p>
          <a:p>
            <a:pPr>
              <a:lnSpc>
                <a:spcPct val="150000"/>
              </a:lnSpc>
            </a:pPr>
            <a:r>
              <a:rPr kumimoji="1" lang="ja-JP" altLang="en-US" sz="2400" b="1" dirty="0">
                <a:solidFill>
                  <a:schemeClr val="bg1"/>
                </a:solidFill>
              </a:rPr>
              <a:t>◆オンラインによるイベント等の開催</a:t>
            </a:r>
          </a:p>
          <a:p>
            <a:pPr>
              <a:lnSpc>
                <a:spcPct val="150000"/>
              </a:lnSpc>
            </a:pPr>
            <a:r>
              <a:rPr kumimoji="1" lang="ja-JP" altLang="en-US" sz="2400" b="1" dirty="0">
                <a:solidFill>
                  <a:schemeClr val="bg1"/>
                </a:solidFill>
              </a:rPr>
              <a:t>◆ポストコロナを見据えた成長</a:t>
            </a:r>
            <a:r>
              <a:rPr kumimoji="1" lang="ja-JP" altLang="en-US" sz="2400" b="1" dirty="0" smtClean="0">
                <a:solidFill>
                  <a:schemeClr val="bg1"/>
                </a:solidFill>
              </a:rPr>
              <a:t>産業</a:t>
            </a:r>
            <a:endParaRPr kumimoji="1" lang="en-US" altLang="ja-JP" sz="2400" b="1" dirty="0" smtClean="0">
              <a:solidFill>
                <a:schemeClr val="bg1"/>
              </a:solidFill>
            </a:endParaRPr>
          </a:p>
          <a:p>
            <a:pPr>
              <a:lnSpc>
                <a:spcPct val="150000"/>
              </a:lnSpc>
            </a:pPr>
            <a:r>
              <a:rPr kumimoji="1" lang="ja-JP" altLang="en-US" sz="2400" b="1" dirty="0" smtClean="0">
                <a:solidFill>
                  <a:schemeClr val="bg1"/>
                </a:solidFill>
              </a:rPr>
              <a:t>◆国際金融体制・市場の変化</a:t>
            </a:r>
            <a:endParaRPr kumimoji="1" lang="en-US" altLang="ja-JP" sz="2400" b="1" dirty="0" smtClean="0">
              <a:solidFill>
                <a:schemeClr val="bg1"/>
              </a:solidFill>
            </a:endParaRPr>
          </a:p>
        </p:txBody>
      </p:sp>
      <p:sp>
        <p:nvSpPr>
          <p:cNvPr id="12" name="角丸四角形 11"/>
          <p:cNvSpPr/>
          <p:nvPr/>
        </p:nvSpPr>
        <p:spPr>
          <a:xfrm>
            <a:off x="9852791" y="2712921"/>
            <a:ext cx="6948000" cy="576000"/>
          </a:xfrm>
          <a:prstGeom prst="roundRect">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新</a:t>
            </a:r>
            <a:r>
              <a:rPr kumimoji="1" lang="ja-JP" altLang="en-US" sz="2800" b="1" dirty="0" smtClean="0">
                <a:solidFill>
                  <a:schemeClr val="bg1"/>
                </a:solidFill>
              </a:rPr>
              <a:t>たな潮流</a:t>
            </a:r>
            <a:endParaRPr kumimoji="1" lang="ja-JP" altLang="en-US" sz="2800" b="1" dirty="0">
              <a:solidFill>
                <a:schemeClr val="bg1"/>
              </a:solidFill>
            </a:endParaRPr>
          </a:p>
        </p:txBody>
      </p:sp>
      <p:sp>
        <p:nvSpPr>
          <p:cNvPr id="13" name="角丸四角形 12"/>
          <p:cNvSpPr/>
          <p:nvPr/>
        </p:nvSpPr>
        <p:spPr>
          <a:xfrm>
            <a:off x="2792817" y="2712921"/>
            <a:ext cx="6876000" cy="57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影響</a:t>
            </a:r>
          </a:p>
        </p:txBody>
      </p:sp>
      <p:sp>
        <p:nvSpPr>
          <p:cNvPr id="14" name="角丸四角形 13"/>
          <p:cNvSpPr/>
          <p:nvPr/>
        </p:nvSpPr>
        <p:spPr>
          <a:xfrm>
            <a:off x="2792817" y="7540596"/>
            <a:ext cx="6876000" cy="2916000"/>
          </a:xfrm>
          <a:prstGeom prst="roundRect">
            <a:avLst>
              <a:gd name="adj" fmla="val 87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rPr>
              <a:t>◇所得の低下</a:t>
            </a:r>
          </a:p>
          <a:p>
            <a:pPr>
              <a:lnSpc>
                <a:spcPct val="150000"/>
              </a:lnSpc>
            </a:pPr>
            <a:r>
              <a:rPr kumimoji="1" lang="ja-JP" altLang="en-US" sz="2400" b="1" dirty="0">
                <a:solidFill>
                  <a:schemeClr val="tx1"/>
                </a:solidFill>
              </a:rPr>
              <a:t>◇社会的つながりの喪失や自殺者の増加の懸念</a:t>
            </a:r>
          </a:p>
          <a:p>
            <a:pPr>
              <a:lnSpc>
                <a:spcPct val="150000"/>
              </a:lnSpc>
            </a:pPr>
            <a:r>
              <a:rPr kumimoji="1" lang="ja-JP" altLang="en-US" sz="2400" b="1" dirty="0">
                <a:solidFill>
                  <a:schemeClr val="tx1"/>
                </a:solidFill>
              </a:rPr>
              <a:t>◇感染者や医療従事者等に対する人権侵害事象</a:t>
            </a:r>
          </a:p>
          <a:p>
            <a:pPr>
              <a:lnSpc>
                <a:spcPct val="150000"/>
              </a:lnSpc>
            </a:pPr>
            <a:r>
              <a:rPr kumimoji="1" lang="ja-JP" altLang="en-US" sz="2400" b="1" dirty="0">
                <a:solidFill>
                  <a:schemeClr val="tx1"/>
                </a:solidFill>
              </a:rPr>
              <a:t>　の発生</a:t>
            </a:r>
          </a:p>
          <a:p>
            <a:pPr>
              <a:lnSpc>
                <a:spcPct val="150000"/>
              </a:lnSpc>
            </a:pPr>
            <a:r>
              <a:rPr kumimoji="1" lang="ja-JP" altLang="en-US" sz="2400" b="1" dirty="0">
                <a:solidFill>
                  <a:schemeClr val="tx1"/>
                </a:solidFill>
              </a:rPr>
              <a:t>◇長期間の</a:t>
            </a:r>
            <a:r>
              <a:rPr kumimoji="1" lang="ja-JP" altLang="en-US" sz="2400" b="1" dirty="0" smtClean="0">
                <a:solidFill>
                  <a:schemeClr val="tx1"/>
                </a:solidFill>
              </a:rPr>
              <a:t>休校</a:t>
            </a:r>
            <a:endParaRPr kumimoji="1" lang="ja-JP" altLang="en-US" sz="2400" b="1" dirty="0">
              <a:solidFill>
                <a:schemeClr val="tx1"/>
              </a:solidFill>
            </a:endParaRPr>
          </a:p>
        </p:txBody>
      </p:sp>
      <p:sp>
        <p:nvSpPr>
          <p:cNvPr id="15" name="角丸四角形 14"/>
          <p:cNvSpPr/>
          <p:nvPr/>
        </p:nvSpPr>
        <p:spPr>
          <a:xfrm>
            <a:off x="9852791" y="7540596"/>
            <a:ext cx="6948000" cy="2916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kumimoji="1" lang="ja-JP" altLang="en-US" sz="2400" b="1" dirty="0">
                <a:solidFill>
                  <a:schemeClr val="bg1"/>
                </a:solidFill>
              </a:rPr>
              <a:t>◆社会全体のデジタル化の加速</a:t>
            </a:r>
          </a:p>
          <a:p>
            <a:pPr>
              <a:lnSpc>
                <a:spcPts val="3200"/>
              </a:lnSpc>
            </a:pPr>
            <a:r>
              <a:rPr kumimoji="1" lang="ja-JP" altLang="en-US" sz="2400" b="1" dirty="0">
                <a:solidFill>
                  <a:schemeClr val="bg1"/>
                </a:solidFill>
              </a:rPr>
              <a:t>◆新しい生活スタイルや意識の変化</a:t>
            </a:r>
          </a:p>
          <a:p>
            <a:pPr>
              <a:lnSpc>
                <a:spcPts val="3200"/>
              </a:lnSpc>
            </a:pPr>
            <a:r>
              <a:rPr kumimoji="1" lang="ja-JP" altLang="en-US" sz="2400" b="1" dirty="0">
                <a:solidFill>
                  <a:schemeClr val="bg1"/>
                </a:solidFill>
              </a:rPr>
              <a:t>◆健康意識の高まり</a:t>
            </a:r>
          </a:p>
          <a:p>
            <a:pPr marL="268288" indent="-268288">
              <a:lnSpc>
                <a:spcPts val="3200"/>
              </a:lnSpc>
            </a:pPr>
            <a:r>
              <a:rPr kumimoji="1" lang="ja-JP" altLang="en-US" sz="2400" b="1" dirty="0">
                <a:solidFill>
                  <a:schemeClr val="bg1"/>
                </a:solidFill>
              </a:rPr>
              <a:t>◆持続可能なより良い社会をめざす国際的な</a:t>
            </a:r>
            <a:endParaRPr kumimoji="1" lang="en-US" altLang="ja-JP" sz="2400" b="1" dirty="0">
              <a:solidFill>
                <a:schemeClr val="bg1"/>
              </a:solidFill>
            </a:endParaRPr>
          </a:p>
          <a:p>
            <a:pPr marL="268288" indent="-268288">
              <a:lnSpc>
                <a:spcPts val="3200"/>
              </a:lnSpc>
            </a:pPr>
            <a:r>
              <a:rPr kumimoji="1" lang="ja-JP" altLang="en-US" sz="2400" b="1" dirty="0">
                <a:solidFill>
                  <a:schemeClr val="bg1"/>
                </a:solidFill>
              </a:rPr>
              <a:t>　グリーンリカバリーの</a:t>
            </a:r>
            <a:r>
              <a:rPr kumimoji="1" lang="ja-JP" altLang="en-US" sz="2400" b="1" dirty="0" smtClean="0">
                <a:solidFill>
                  <a:schemeClr val="bg1"/>
                </a:solidFill>
              </a:rPr>
              <a:t>議論</a:t>
            </a:r>
            <a:endParaRPr kumimoji="1" lang="en-US" altLang="ja-JP" sz="2400" b="1" dirty="0" smtClean="0">
              <a:solidFill>
                <a:schemeClr val="bg1"/>
              </a:solidFill>
            </a:endParaRPr>
          </a:p>
          <a:p>
            <a:pPr marL="268288" indent="-268288">
              <a:lnSpc>
                <a:spcPts val="3200"/>
              </a:lnSpc>
            </a:pPr>
            <a:r>
              <a:rPr kumimoji="1" lang="ja-JP" altLang="en-US" sz="2400" b="1" dirty="0" smtClean="0">
                <a:solidFill>
                  <a:schemeClr val="bg1"/>
                </a:solidFill>
              </a:rPr>
              <a:t>◆ゆとりある都市空間へのニーズの高まり</a:t>
            </a:r>
            <a:endParaRPr kumimoji="1" lang="ja-JP" altLang="en-US" sz="2400" b="1" dirty="0">
              <a:solidFill>
                <a:schemeClr val="bg1"/>
              </a:solidFill>
            </a:endParaRPr>
          </a:p>
        </p:txBody>
      </p:sp>
      <p:sp>
        <p:nvSpPr>
          <p:cNvPr id="16" name="角丸四角形 15"/>
          <p:cNvSpPr/>
          <p:nvPr/>
        </p:nvSpPr>
        <p:spPr>
          <a:xfrm>
            <a:off x="182941" y="7674386"/>
            <a:ext cx="2450962" cy="2648421"/>
          </a:xfrm>
          <a:prstGeom prst="roundRect">
            <a:avLst>
              <a:gd name="adj" fmla="val 4679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社会</a:t>
            </a:r>
            <a:endParaRPr kumimoji="1" lang="en-US" altLang="ja-JP" sz="3200" b="1" dirty="0" smtClean="0">
              <a:solidFill>
                <a:schemeClr val="tx1"/>
              </a:solidFill>
            </a:endParaRPr>
          </a:p>
          <a:p>
            <a:pPr algn="ctr"/>
            <a:r>
              <a:rPr kumimoji="1" lang="ja-JP" altLang="en-US" sz="3200" b="1" dirty="0" smtClean="0">
                <a:solidFill>
                  <a:schemeClr val="tx1"/>
                </a:solidFill>
              </a:rPr>
              <a:t>・</a:t>
            </a:r>
            <a:endParaRPr kumimoji="1" lang="en-US" altLang="ja-JP" sz="3200" b="1" dirty="0" smtClean="0">
              <a:solidFill>
                <a:schemeClr val="tx1"/>
              </a:solidFill>
            </a:endParaRPr>
          </a:p>
          <a:p>
            <a:pPr algn="ctr"/>
            <a:r>
              <a:rPr kumimoji="1" lang="ja-JP" altLang="en-US" sz="3200" b="1" dirty="0">
                <a:solidFill>
                  <a:schemeClr val="tx1"/>
                </a:solidFill>
              </a:rPr>
              <a:t>く</a:t>
            </a:r>
            <a:r>
              <a:rPr kumimoji="1" lang="ja-JP" altLang="en-US" sz="3200" b="1" dirty="0" smtClean="0">
                <a:solidFill>
                  <a:schemeClr val="tx1"/>
                </a:solidFill>
              </a:rPr>
              <a:t>らし</a:t>
            </a:r>
            <a:endParaRPr kumimoji="1" lang="ja-JP" altLang="en-US" sz="3200" b="1" dirty="0">
              <a:solidFill>
                <a:schemeClr val="tx1"/>
              </a:solidFill>
            </a:endParaRPr>
          </a:p>
        </p:txBody>
      </p:sp>
      <p:sp>
        <p:nvSpPr>
          <p:cNvPr id="17" name="角丸四角形 16"/>
          <p:cNvSpPr/>
          <p:nvPr/>
        </p:nvSpPr>
        <p:spPr>
          <a:xfrm>
            <a:off x="235288" y="4707720"/>
            <a:ext cx="2306451" cy="10709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経済</a:t>
            </a:r>
            <a:endParaRPr kumimoji="1" lang="en-US" altLang="ja-JP" sz="3200" b="1" dirty="0" smtClean="0">
              <a:solidFill>
                <a:schemeClr val="tx1"/>
              </a:solidFill>
            </a:endParaRPr>
          </a:p>
          <a:p>
            <a:pPr algn="ctr"/>
            <a:r>
              <a:rPr kumimoji="1" lang="ja-JP" altLang="en-US" sz="2000" b="1" dirty="0" smtClean="0">
                <a:solidFill>
                  <a:schemeClr val="tx1"/>
                </a:solidFill>
              </a:rPr>
              <a:t>（</a:t>
            </a:r>
            <a:r>
              <a:rPr kumimoji="1" lang="ja-JP" altLang="en-US" sz="2000" b="1" dirty="0">
                <a:solidFill>
                  <a:schemeClr val="tx1"/>
                </a:solidFill>
              </a:rPr>
              <a:t>産業・雇用</a:t>
            </a:r>
            <a:r>
              <a:rPr kumimoji="1" lang="ja-JP" altLang="en-US" sz="2000" b="1" dirty="0" smtClean="0">
                <a:solidFill>
                  <a:schemeClr val="tx1"/>
                </a:solidFill>
              </a:rPr>
              <a:t>）</a:t>
            </a:r>
            <a:endParaRPr kumimoji="1" lang="ja-JP" altLang="en-US" sz="2000" b="1" dirty="0">
              <a:solidFill>
                <a:schemeClr val="tx1"/>
              </a:solidFill>
            </a:endParaRPr>
          </a:p>
        </p:txBody>
      </p:sp>
      <p:sp>
        <p:nvSpPr>
          <p:cNvPr id="19" name="角丸四角形 18"/>
          <p:cNvSpPr/>
          <p:nvPr/>
        </p:nvSpPr>
        <p:spPr>
          <a:xfrm>
            <a:off x="103305" y="11076854"/>
            <a:ext cx="2490781" cy="10709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東京一極</a:t>
            </a:r>
            <a:endParaRPr kumimoji="1" lang="en-US" altLang="ja-JP" sz="3200" b="1" dirty="0" smtClean="0">
              <a:solidFill>
                <a:schemeClr val="tx1"/>
              </a:solidFill>
            </a:endParaRPr>
          </a:p>
          <a:p>
            <a:pPr algn="ctr"/>
            <a:r>
              <a:rPr kumimoji="1" lang="ja-JP" altLang="en-US" sz="3200" b="1" dirty="0" smtClean="0">
                <a:solidFill>
                  <a:schemeClr val="tx1"/>
                </a:solidFill>
              </a:rPr>
              <a:t>集中リスク</a:t>
            </a:r>
            <a:endParaRPr kumimoji="1" lang="ja-JP" altLang="en-US" b="1" dirty="0">
              <a:solidFill>
                <a:schemeClr val="tx1"/>
              </a:solidFill>
            </a:endParaRPr>
          </a:p>
        </p:txBody>
      </p:sp>
      <p:sp>
        <p:nvSpPr>
          <p:cNvPr id="21" name="角丸四角形 20"/>
          <p:cNvSpPr/>
          <p:nvPr/>
        </p:nvSpPr>
        <p:spPr>
          <a:xfrm>
            <a:off x="2792817" y="10640309"/>
            <a:ext cx="6876000" cy="1944000"/>
          </a:xfrm>
          <a:prstGeom prst="roundRect">
            <a:avLst>
              <a:gd name="adj" fmla="val 87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360363">
              <a:lnSpc>
                <a:spcPct val="150000"/>
              </a:lnSpc>
            </a:pPr>
            <a:r>
              <a:rPr kumimoji="1" lang="ja-JP" altLang="en-US" sz="2400" b="1" dirty="0" smtClean="0">
                <a:solidFill>
                  <a:schemeClr val="tx1"/>
                </a:solidFill>
              </a:rPr>
              <a:t>◇東京</a:t>
            </a:r>
            <a:r>
              <a:rPr kumimoji="1" lang="ja-JP" altLang="en-US" sz="2400" b="1" dirty="0">
                <a:solidFill>
                  <a:schemeClr val="tx1"/>
                </a:solidFill>
              </a:rPr>
              <a:t>を中心とした感染拡大による日本全体の経済機能の低下等の</a:t>
            </a:r>
            <a:r>
              <a:rPr kumimoji="1" lang="ja-JP" altLang="en-US" sz="2400" b="1" dirty="0" smtClean="0">
                <a:solidFill>
                  <a:schemeClr val="tx1"/>
                </a:solidFill>
              </a:rPr>
              <a:t>懸念</a:t>
            </a:r>
            <a:endParaRPr kumimoji="1" lang="ja-JP" altLang="en-US" sz="2400" b="1" dirty="0">
              <a:solidFill>
                <a:schemeClr val="tx1"/>
              </a:solidFill>
            </a:endParaRPr>
          </a:p>
        </p:txBody>
      </p:sp>
      <p:sp>
        <p:nvSpPr>
          <p:cNvPr id="22" name="角丸四角形 21"/>
          <p:cNvSpPr/>
          <p:nvPr/>
        </p:nvSpPr>
        <p:spPr>
          <a:xfrm>
            <a:off x="9852791" y="10640309"/>
            <a:ext cx="6948000" cy="1944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lnSpc>
                <a:spcPct val="150000"/>
              </a:lnSpc>
            </a:pPr>
            <a:r>
              <a:rPr kumimoji="1" lang="ja-JP" altLang="en-US" sz="2400" b="1" dirty="0">
                <a:solidFill>
                  <a:schemeClr val="bg1"/>
                </a:solidFill>
              </a:rPr>
              <a:t>◆</a:t>
            </a:r>
            <a:r>
              <a:rPr kumimoji="1" lang="ja-JP" altLang="en-US" sz="2400" b="1" dirty="0" smtClean="0">
                <a:solidFill>
                  <a:schemeClr val="bg1"/>
                </a:solidFill>
              </a:rPr>
              <a:t>国</a:t>
            </a:r>
            <a:r>
              <a:rPr kumimoji="1" lang="ja-JP" altLang="en-US" sz="2400" b="1" dirty="0">
                <a:solidFill>
                  <a:schemeClr val="bg1"/>
                </a:solidFill>
              </a:rPr>
              <a:t>等における東京一極集中リスクの是正議論の</a:t>
            </a:r>
            <a:r>
              <a:rPr kumimoji="1" lang="ja-JP" altLang="en-US" sz="2400" b="1" dirty="0" smtClean="0">
                <a:solidFill>
                  <a:schemeClr val="bg1"/>
                </a:solidFill>
              </a:rPr>
              <a:t>活発化（一極集中から多極連携型へ）</a:t>
            </a:r>
            <a:endParaRPr kumimoji="1" lang="ja-JP" altLang="en-US" sz="2400" b="1" dirty="0">
              <a:solidFill>
                <a:schemeClr val="bg1"/>
              </a:solidFill>
            </a:endParaRPr>
          </a:p>
          <a:p>
            <a:pPr>
              <a:lnSpc>
                <a:spcPct val="150000"/>
              </a:lnSpc>
            </a:pPr>
            <a:r>
              <a:rPr kumimoji="1" lang="ja-JP" altLang="en-US" sz="2400" b="1" dirty="0">
                <a:solidFill>
                  <a:schemeClr val="bg1"/>
                </a:solidFill>
              </a:rPr>
              <a:t>◆東京からの人口</a:t>
            </a:r>
            <a:r>
              <a:rPr kumimoji="1" lang="ja-JP" altLang="en-US" sz="2400" b="1" dirty="0" smtClean="0">
                <a:solidFill>
                  <a:schemeClr val="bg1"/>
                </a:solidFill>
              </a:rPr>
              <a:t>流出</a:t>
            </a:r>
            <a:endParaRPr kumimoji="1" lang="ja-JP" altLang="en-US" sz="2400" b="1" dirty="0">
              <a:solidFill>
                <a:schemeClr val="bg1"/>
              </a:solidFill>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871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10" name="テキスト ボックス 9"/>
          <p:cNvSpPr txBox="1"/>
          <p:nvPr/>
        </p:nvSpPr>
        <p:spPr>
          <a:xfrm>
            <a:off x="2373550" y="10254079"/>
            <a:ext cx="7873109" cy="1631216"/>
          </a:xfrm>
          <a:prstGeom prst="rect">
            <a:avLst/>
          </a:prstGeom>
          <a:noFill/>
          <a:ln>
            <a:solidFill>
              <a:srgbClr val="2E75B6"/>
            </a:solidFill>
          </a:ln>
        </p:spPr>
        <p:txBody>
          <a:bodyPr wrap="square" rtlCol="0">
            <a:spAutoFit/>
          </a:bodyPr>
          <a:lstStyle/>
          <a:p>
            <a:pPr marL="268288" indent="-268288"/>
            <a:r>
              <a:rPr kumimoji="1" lang="ja-JP" altLang="en-US" sz="2000" b="1" dirty="0" smtClean="0">
                <a:latin typeface="+mn-ea"/>
              </a:rPr>
              <a:t>☑観光関連産業の再生に向け、国内旅行需要の取り込みや、消費喚起を促す対策が必要。</a:t>
            </a:r>
            <a:endParaRPr kumimoji="1" lang="en-US" altLang="ja-JP" sz="2000" b="1" dirty="0" smtClean="0">
              <a:latin typeface="+mn-ea"/>
            </a:endParaRPr>
          </a:p>
          <a:p>
            <a:pPr marL="268288" indent="-268288"/>
            <a:r>
              <a:rPr kumimoji="1" lang="ja-JP" altLang="en-US" sz="2000" b="1" dirty="0" smtClean="0">
                <a:latin typeface="+mn-ea"/>
              </a:rPr>
              <a:t>☑さらに、海外における日本への旅行ニーズを捉え、インバウンド需要の回復に向け、新たな都市魅力の創出や受入環境の整備を引き続き促進するなど、ポストコロナを見据えた取組みが必要</a:t>
            </a:r>
            <a:endParaRPr kumimoji="1" lang="en-US" altLang="ja-JP" sz="2000" b="1" dirty="0" smtClean="0">
              <a:latin typeface="+mn-ea"/>
            </a:endParaRPr>
          </a:p>
        </p:txBody>
      </p:sp>
      <p:sp>
        <p:nvSpPr>
          <p:cNvPr id="20" name="V 字形矢印 19"/>
          <p:cNvSpPr/>
          <p:nvPr/>
        </p:nvSpPr>
        <p:spPr>
          <a:xfrm>
            <a:off x="1461607" y="10548206"/>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1"/>
            <a:ext cx="16353863" cy="1188000"/>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〇コロナの感染</a:t>
            </a:r>
            <a:r>
              <a:rPr lang="ja-JP" altLang="en-US" sz="2400" b="1" dirty="0">
                <a:latin typeface="+mn-ea"/>
              </a:rPr>
              <a:t>拡大防止に向けた、世界的な人・モノの移動</a:t>
            </a:r>
            <a:r>
              <a:rPr lang="ja-JP" altLang="en-US" sz="2400" b="1" dirty="0" smtClean="0">
                <a:latin typeface="+mn-ea"/>
              </a:rPr>
              <a:t>制限によるインバウンドの消失、</a:t>
            </a:r>
            <a:r>
              <a:rPr lang="ja-JP" altLang="en-US" sz="2400" b="1" dirty="0">
                <a:latin typeface="+mn-ea"/>
              </a:rPr>
              <a:t>さらには、国内における不要不急の外出自粛</a:t>
            </a:r>
            <a:r>
              <a:rPr lang="ja-JP" altLang="en-US" sz="2400" b="1" dirty="0" smtClean="0">
                <a:latin typeface="+mn-ea"/>
              </a:rPr>
              <a:t>や飲食店等の各店舗、施設</a:t>
            </a:r>
            <a:r>
              <a:rPr lang="ja-JP" altLang="en-US" sz="2400" b="1" dirty="0">
                <a:latin typeface="+mn-ea"/>
              </a:rPr>
              <a:t>への営業自粛の</a:t>
            </a:r>
            <a:r>
              <a:rPr lang="ja-JP" altLang="en-US" sz="2400" b="1" dirty="0" smtClean="0">
                <a:latin typeface="+mn-ea"/>
              </a:rPr>
              <a:t>要請等に</a:t>
            </a:r>
            <a:r>
              <a:rPr lang="ja-JP" altLang="en-US" sz="2400" b="1" dirty="0">
                <a:latin typeface="+mn-ea"/>
              </a:rPr>
              <a:t>より</a:t>
            </a:r>
            <a:r>
              <a:rPr lang="ja-JP" altLang="en-US" sz="2400" b="1" dirty="0" smtClean="0">
                <a:latin typeface="+mn-ea"/>
              </a:rPr>
              <a:t>、消費</a:t>
            </a:r>
            <a:r>
              <a:rPr lang="ja-JP" altLang="en-US" sz="2400" b="1" dirty="0">
                <a:latin typeface="+mn-ea"/>
              </a:rPr>
              <a:t>の</a:t>
            </a:r>
            <a:r>
              <a:rPr lang="ja-JP" altLang="en-US" sz="2400" b="1" dirty="0" smtClean="0">
                <a:latin typeface="+mn-ea"/>
              </a:rPr>
              <a:t>大きな落ち込みが見られるなど、大阪経済は多大なダメージ。</a:t>
            </a:r>
            <a:endParaRPr lang="en-US" altLang="ja-JP" sz="2400" b="1" dirty="0">
              <a:latin typeface="+mn-ea"/>
            </a:endParaRPr>
          </a:p>
        </p:txBody>
      </p:sp>
      <p:sp>
        <p:nvSpPr>
          <p:cNvPr id="19" name="テキスト ボックス 18"/>
          <p:cNvSpPr txBox="1"/>
          <p:nvPr/>
        </p:nvSpPr>
        <p:spPr>
          <a:xfrm>
            <a:off x="266521" y="8423277"/>
            <a:ext cx="9980139" cy="1631216"/>
          </a:xfrm>
          <a:prstGeom prst="rect">
            <a:avLst/>
          </a:prstGeom>
          <a:noFill/>
        </p:spPr>
        <p:txBody>
          <a:bodyPr wrap="square" rtlCol="0">
            <a:spAutoFit/>
          </a:bodyPr>
          <a:lstStyle/>
          <a:p>
            <a:r>
              <a:rPr kumimoji="1" lang="ja-JP" altLang="en-US" sz="2000" b="1" u="sng" dirty="0" smtClean="0">
                <a:latin typeface="+mn-ea"/>
              </a:rPr>
              <a:t>◇大阪の成長の柱の一つであったインバウンド需要の消失</a:t>
            </a:r>
            <a:endParaRPr kumimoji="1" lang="en-US" altLang="ja-JP" sz="2000" b="1" u="sng" dirty="0">
              <a:latin typeface="+mn-ea"/>
            </a:endParaRPr>
          </a:p>
          <a:p>
            <a:pPr marL="457200" indent="-457200"/>
            <a:r>
              <a:rPr kumimoji="1" lang="ja-JP" altLang="en-US" sz="2000" b="1" dirty="0">
                <a:latin typeface="+mn-ea"/>
              </a:rPr>
              <a:t>　</a:t>
            </a:r>
            <a:r>
              <a:rPr kumimoji="1" lang="ja-JP" altLang="en-US" sz="2000" dirty="0">
                <a:latin typeface="+mn-ea"/>
              </a:rPr>
              <a:t>・訪日外客数は</a:t>
            </a:r>
            <a:r>
              <a:rPr kumimoji="1" lang="ja-JP" altLang="en-US" sz="2000" dirty="0" smtClean="0">
                <a:latin typeface="+mn-ea"/>
              </a:rPr>
              <a:t>、</a:t>
            </a:r>
            <a:r>
              <a:rPr kumimoji="1" lang="en-US" altLang="ja-JP" sz="2000" dirty="0" smtClean="0">
                <a:latin typeface="+mn-ea"/>
              </a:rPr>
              <a:t>2020</a:t>
            </a:r>
            <a:r>
              <a:rPr kumimoji="1" lang="ja-JP" altLang="en-US" sz="2000" dirty="0" smtClean="0">
                <a:latin typeface="+mn-ea"/>
              </a:rPr>
              <a:t>年</a:t>
            </a:r>
            <a:r>
              <a:rPr kumimoji="1" lang="en-US" altLang="ja-JP" sz="2000" dirty="0" smtClean="0">
                <a:latin typeface="+mn-ea"/>
              </a:rPr>
              <a:t>4</a:t>
            </a:r>
            <a:r>
              <a:rPr kumimoji="1" lang="ja-JP" altLang="en-US" sz="2000" dirty="0">
                <a:latin typeface="+mn-ea"/>
              </a:rPr>
              <a:t>月以降</a:t>
            </a:r>
            <a:r>
              <a:rPr kumimoji="1" lang="ja-JP" altLang="en-US" sz="2000" dirty="0" smtClean="0">
                <a:latin typeface="+mn-ea"/>
              </a:rPr>
              <a:t>、対前</a:t>
            </a:r>
            <a:r>
              <a:rPr kumimoji="1" lang="ja-JP" altLang="en-US" sz="2000" dirty="0">
                <a:latin typeface="+mn-ea"/>
              </a:rPr>
              <a:t>年度比▲</a:t>
            </a:r>
            <a:r>
              <a:rPr kumimoji="1" lang="en-US" altLang="ja-JP" sz="2000" dirty="0" smtClean="0">
                <a:latin typeface="+mn-ea"/>
              </a:rPr>
              <a:t>99%</a:t>
            </a:r>
            <a:r>
              <a:rPr kumimoji="1" lang="ja-JP" altLang="en-US" sz="2000" dirty="0">
                <a:latin typeface="+mn-ea"/>
              </a:rPr>
              <a:t>のまま</a:t>
            </a:r>
            <a:r>
              <a:rPr kumimoji="1" lang="ja-JP" altLang="en-US" sz="2000" dirty="0" smtClean="0">
                <a:latin typeface="+mn-ea"/>
              </a:rPr>
              <a:t>推移しており、宿泊業、飲食業等を中心に売上が大幅</a:t>
            </a:r>
            <a:r>
              <a:rPr kumimoji="1" lang="ja-JP" altLang="en-US" sz="2000" dirty="0">
                <a:latin typeface="+mn-ea"/>
              </a:rPr>
              <a:t>に</a:t>
            </a:r>
            <a:r>
              <a:rPr kumimoji="1" lang="ja-JP" altLang="en-US" sz="2000" dirty="0" smtClean="0">
                <a:latin typeface="+mn-ea"/>
              </a:rPr>
              <a:t>減少するなど大きな影響。</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・一方で、コロナ終息後に観光旅行したい国・地域のランキングでは、日本はアジアでトップ、欧米豪でも２位の人気。</a:t>
            </a:r>
            <a:endParaRPr kumimoji="1" lang="en-US" altLang="ja-JP" sz="2000" dirty="0" smtClean="0">
              <a:latin typeface="+mn-ea"/>
            </a:endParaRPr>
          </a:p>
        </p:txBody>
      </p:sp>
      <p:sp>
        <p:nvSpPr>
          <p:cNvPr id="18" name="V 字形矢印 17"/>
          <p:cNvSpPr/>
          <p:nvPr/>
        </p:nvSpPr>
        <p:spPr>
          <a:xfrm>
            <a:off x="1525850" y="5545167"/>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373551" y="5503223"/>
            <a:ext cx="8122031" cy="2554545"/>
          </a:xfrm>
          <a:prstGeom prst="rect">
            <a:avLst/>
          </a:prstGeom>
          <a:noFill/>
          <a:ln>
            <a:solidFill>
              <a:srgbClr val="0070C0"/>
            </a:solidFill>
          </a:ln>
        </p:spPr>
        <p:txBody>
          <a:bodyPr wrap="square" rtlCol="0">
            <a:spAutoFit/>
          </a:bodyPr>
          <a:lstStyle/>
          <a:p>
            <a:pPr marL="268288" indent="-268288"/>
            <a:r>
              <a:rPr kumimoji="1" lang="ja-JP" altLang="en-US" sz="2000" b="1" dirty="0">
                <a:latin typeface="+mn-ea"/>
              </a:rPr>
              <a:t>☑</a:t>
            </a:r>
            <a:r>
              <a:rPr kumimoji="1" lang="ja-JP" altLang="en-US" sz="2000" b="1" dirty="0" smtClean="0">
                <a:latin typeface="+mn-ea"/>
              </a:rPr>
              <a:t>大阪経済全体の立て直しに向け、インバウンド需要の回復に加え、彩都や健都、中之島</a:t>
            </a:r>
            <a:r>
              <a:rPr kumimoji="1" lang="ja-JP" altLang="en-US" sz="2000" b="1" dirty="0">
                <a:latin typeface="+mn-ea"/>
              </a:rPr>
              <a:t>、うめ</a:t>
            </a:r>
            <a:r>
              <a:rPr kumimoji="1" lang="ja-JP" altLang="en-US" sz="2000" b="1" dirty="0" smtClean="0">
                <a:latin typeface="+mn-ea"/>
              </a:rPr>
              <a:t>きたなどの拠点</a:t>
            </a:r>
            <a:r>
              <a:rPr kumimoji="1" lang="ja-JP" altLang="en-US" sz="2000" b="1" dirty="0">
                <a:latin typeface="+mn-ea"/>
              </a:rPr>
              <a:t>を活かし、大阪の強み</a:t>
            </a:r>
            <a:r>
              <a:rPr kumimoji="1" lang="ja-JP" altLang="en-US" sz="2000" b="1" dirty="0" smtClean="0">
                <a:latin typeface="+mn-ea"/>
              </a:rPr>
              <a:t>である</a:t>
            </a:r>
            <a:r>
              <a:rPr kumimoji="1" lang="ja-JP" altLang="en-US" sz="2000" b="1" dirty="0">
                <a:latin typeface="+mn-ea"/>
              </a:rPr>
              <a:t>健康・医療などのライフサイエンスの産業の</a:t>
            </a:r>
            <a:r>
              <a:rPr kumimoji="1" lang="ja-JP" altLang="en-US" sz="2000" b="1" dirty="0" smtClean="0">
                <a:latin typeface="+mn-ea"/>
              </a:rPr>
              <a:t>成長を促進することが必要。</a:t>
            </a:r>
            <a:endParaRPr kumimoji="1" lang="en-US" altLang="ja-JP" sz="2000" b="1" dirty="0" smtClean="0">
              <a:latin typeface="+mn-ea"/>
            </a:endParaRPr>
          </a:p>
          <a:p>
            <a:pPr marL="268288" indent="-268288"/>
            <a:r>
              <a:rPr kumimoji="1" lang="ja-JP" altLang="en-US" sz="2000" b="1" dirty="0" smtClean="0">
                <a:latin typeface="+mn-ea"/>
              </a:rPr>
              <a:t>☑さらには</a:t>
            </a:r>
            <a:r>
              <a:rPr kumimoji="1" lang="ja-JP" altLang="en-US" sz="2000" b="1" dirty="0">
                <a:latin typeface="+mn-ea"/>
              </a:rPr>
              <a:t>、大阪</a:t>
            </a:r>
            <a:r>
              <a:rPr kumimoji="1" lang="ja-JP" altLang="en-US" sz="2000" b="1" dirty="0" smtClean="0">
                <a:latin typeface="+mn-ea"/>
              </a:rPr>
              <a:t>の</a:t>
            </a:r>
            <a:r>
              <a:rPr kumimoji="1" lang="ja-JP" altLang="en-US" sz="2000" b="1" dirty="0">
                <a:latin typeface="+mn-ea"/>
              </a:rPr>
              <a:t>経済</a:t>
            </a:r>
            <a:r>
              <a:rPr kumimoji="1" lang="ja-JP" altLang="en-US" sz="2000" b="1" dirty="0" smtClean="0">
                <a:latin typeface="+mn-ea"/>
              </a:rPr>
              <a:t>成長の一翼を</a:t>
            </a:r>
            <a:r>
              <a:rPr kumimoji="1" lang="ja-JP" altLang="en-US" sz="2000" b="1" dirty="0">
                <a:latin typeface="+mn-ea"/>
              </a:rPr>
              <a:t>担う</a:t>
            </a:r>
            <a:r>
              <a:rPr kumimoji="1" lang="ja-JP" altLang="en-US" sz="2000" b="1" dirty="0" smtClean="0">
                <a:latin typeface="+mn-ea"/>
              </a:rPr>
              <a:t>スタートアップの</a:t>
            </a:r>
            <a:r>
              <a:rPr kumimoji="1" lang="ja-JP" altLang="en-US" sz="2000" b="1" dirty="0">
                <a:latin typeface="+mn-ea"/>
              </a:rPr>
              <a:t>創出、今後市場の拡大が見込まれる介護関連産業の</a:t>
            </a:r>
            <a:r>
              <a:rPr kumimoji="1" lang="ja-JP" altLang="en-US" sz="2000" b="1" dirty="0" smtClean="0">
                <a:latin typeface="+mn-ea"/>
              </a:rPr>
              <a:t>育成が必要。</a:t>
            </a:r>
            <a:endParaRPr kumimoji="1" lang="en-US" altLang="ja-JP" sz="2000" b="1" dirty="0" smtClean="0">
              <a:latin typeface="+mn-ea"/>
            </a:endParaRPr>
          </a:p>
          <a:p>
            <a:pPr marL="268288" indent="-268288"/>
            <a:r>
              <a:rPr kumimoji="1" lang="ja-JP" altLang="en-US" sz="2000" b="1" dirty="0" smtClean="0">
                <a:latin typeface="+mn-ea"/>
              </a:rPr>
              <a:t>☑大阪</a:t>
            </a:r>
            <a:r>
              <a:rPr kumimoji="1" lang="ja-JP" altLang="en-US" sz="2000" b="1" dirty="0">
                <a:latin typeface="+mn-ea"/>
              </a:rPr>
              <a:t>・関西万博に</a:t>
            </a:r>
            <a:r>
              <a:rPr kumimoji="1" lang="ja-JP" altLang="en-US" sz="2000" b="1" dirty="0" smtClean="0">
                <a:latin typeface="+mn-ea"/>
              </a:rPr>
              <a:t>向けて、スーパーシティの区域指定獲得</a:t>
            </a:r>
            <a:r>
              <a:rPr kumimoji="1" lang="ja-JP" altLang="en-US" sz="2000" b="1" dirty="0">
                <a:latin typeface="+mn-ea"/>
              </a:rPr>
              <a:t>などを通じたイノベーションの創出環境の整備が必要</a:t>
            </a:r>
            <a:r>
              <a:rPr kumimoji="1" lang="ja-JP" altLang="en-US" sz="2000" b="1" dirty="0" smtClean="0">
                <a:latin typeface="+mn-ea"/>
              </a:rPr>
              <a:t>。</a:t>
            </a:r>
            <a:endParaRPr kumimoji="1" lang="ja-JP" altLang="en-US" sz="2000" b="1" dirty="0">
              <a:latin typeface="+mn-ea"/>
            </a:endParaRPr>
          </a:p>
        </p:txBody>
      </p:sp>
      <p:sp>
        <p:nvSpPr>
          <p:cNvPr id="28" name="テキスト ボックス 27"/>
          <p:cNvSpPr txBox="1"/>
          <p:nvPr/>
        </p:nvSpPr>
        <p:spPr>
          <a:xfrm>
            <a:off x="11588072" y="3673819"/>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関西経済予測（実質</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GRP</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成長率と寄与度）</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004965" y="8018573"/>
            <a:ext cx="5716606"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effectLst/>
                <a:uLnTx/>
                <a:uFillTx/>
                <a:latin typeface="+mn-ea"/>
              </a:rPr>
              <a:t>出典：</a:t>
            </a:r>
            <a:r>
              <a:rPr kumimoji="1" lang="en-US" altLang="ja-JP" sz="1400" b="0" i="0" u="none" strike="noStrike" kern="1200" cap="none" spc="0" normalizeH="0" baseline="0" noProof="0" dirty="0" smtClean="0">
                <a:ln>
                  <a:noFill/>
                </a:ln>
                <a:effectLst/>
                <a:uLnTx/>
                <a:uFillTx/>
                <a:latin typeface="+mn-ea"/>
              </a:rPr>
              <a:t>APIR</a:t>
            </a:r>
            <a:r>
              <a:rPr kumimoji="1" lang="ja-JP" altLang="en-US" sz="1400" b="0" i="0" u="none" strike="noStrike" kern="1200" cap="none" spc="0" normalizeH="0" baseline="0" noProof="0" dirty="0" smtClean="0">
                <a:ln>
                  <a:noFill/>
                </a:ln>
                <a:effectLst/>
                <a:uLnTx/>
                <a:uFillTx/>
                <a:latin typeface="+mn-ea"/>
              </a:rPr>
              <a:t>「</a:t>
            </a:r>
            <a:r>
              <a:rPr kumimoji="1" lang="ja-JP" altLang="en-US" sz="1400" dirty="0" smtClean="0">
                <a:latin typeface="+mn-ea"/>
              </a:rPr>
              <a:t>関西</a:t>
            </a:r>
            <a:r>
              <a:rPr kumimoji="1" lang="ja-JP" altLang="en-US" sz="1400" dirty="0">
                <a:latin typeface="+mn-ea"/>
              </a:rPr>
              <a:t>経済</a:t>
            </a:r>
            <a:r>
              <a:rPr kumimoji="1" lang="ja-JP" altLang="en-US" sz="1400" dirty="0" smtClean="0">
                <a:latin typeface="+mn-ea"/>
              </a:rPr>
              <a:t>の現況と予測</a:t>
            </a:r>
            <a:r>
              <a:rPr kumimoji="1" lang="en-US" altLang="ja-JP" sz="1400" dirty="0" smtClean="0">
                <a:latin typeface="+mn-ea"/>
              </a:rPr>
              <a:t>No.51</a:t>
            </a:r>
            <a:r>
              <a:rPr kumimoji="1" lang="ja-JP" altLang="en-US" sz="1400" dirty="0" smtClean="0">
                <a:latin typeface="+mn-ea"/>
              </a:rPr>
              <a:t>」（</a:t>
            </a:r>
            <a:r>
              <a:rPr kumimoji="1" lang="en-US" altLang="ja-JP" sz="1400" dirty="0" smtClean="0">
                <a:latin typeface="+mn-ea"/>
              </a:rPr>
              <a:t>11/26</a:t>
            </a:r>
            <a:r>
              <a:rPr kumimoji="1" lang="ja-JP" altLang="en-US" sz="1400" dirty="0" smtClean="0">
                <a:latin typeface="+mn-ea"/>
              </a:rPr>
              <a:t>公表）より引用</a:t>
            </a:r>
            <a:endParaRPr kumimoji="1" lang="ja-JP" altLang="en-US" sz="1400" b="0" i="0" u="none" strike="noStrike" kern="1200" cap="none" spc="0" normalizeH="0" baseline="0" noProof="0" dirty="0">
              <a:ln>
                <a:noFill/>
              </a:ln>
              <a:effectLst/>
              <a:uLnTx/>
              <a:uFillTx/>
              <a:latin typeface="+mn-ea"/>
            </a:endParaRPr>
          </a:p>
        </p:txBody>
      </p:sp>
      <p:sp>
        <p:nvSpPr>
          <p:cNvPr id="30" name="テキスト ボックス 29"/>
          <p:cNvSpPr txBox="1"/>
          <p:nvPr/>
        </p:nvSpPr>
        <p:spPr>
          <a:xfrm>
            <a:off x="266521" y="4068898"/>
            <a:ext cx="10483511" cy="1323439"/>
          </a:xfrm>
          <a:prstGeom prst="rect">
            <a:avLst/>
          </a:prstGeom>
          <a:noFill/>
        </p:spPr>
        <p:txBody>
          <a:bodyPr wrap="square" rtlCol="0">
            <a:spAutoFit/>
          </a:bodyPr>
          <a:lstStyle/>
          <a:p>
            <a:r>
              <a:rPr kumimoji="1" lang="ja-JP" altLang="en-US" sz="2000" b="1" u="sng" dirty="0">
                <a:latin typeface="+mn-ea"/>
              </a:rPr>
              <a:t>◇</a:t>
            </a:r>
            <a:r>
              <a:rPr kumimoji="1" lang="ja-JP" altLang="en-US" sz="2000" b="1" u="sng" dirty="0" smtClean="0">
                <a:latin typeface="+mn-ea"/>
              </a:rPr>
              <a:t>実質成長率の大幅な低下予測</a:t>
            </a:r>
            <a:endParaRPr kumimoji="1" lang="en-US" altLang="ja-JP" sz="2000" b="1" u="sng" dirty="0" smtClean="0">
              <a:latin typeface="+mn-ea"/>
            </a:endParaRPr>
          </a:p>
          <a:p>
            <a:r>
              <a:rPr kumimoji="1" lang="ja-JP" altLang="en-US" sz="2000" dirty="0">
                <a:latin typeface="+mn-ea"/>
              </a:rPr>
              <a:t>　</a:t>
            </a:r>
            <a:r>
              <a:rPr kumimoji="1" lang="ja-JP" altLang="en-US" sz="2000" dirty="0" smtClean="0">
                <a:latin typeface="+mn-ea"/>
              </a:rPr>
              <a:t>・コロナ禍の影響により、関西の</a:t>
            </a:r>
            <a:r>
              <a:rPr kumimoji="1" lang="en-US" altLang="ja-JP" sz="2000" dirty="0" smtClean="0">
                <a:latin typeface="+mn-ea"/>
              </a:rPr>
              <a:t>2020</a:t>
            </a:r>
            <a:r>
              <a:rPr kumimoji="1" lang="ja-JP" altLang="en-US" sz="2000" dirty="0" smtClean="0">
                <a:latin typeface="+mn-ea"/>
              </a:rPr>
              <a:t>年度成長率は、▲</a:t>
            </a:r>
            <a:r>
              <a:rPr kumimoji="1" lang="en-US" altLang="ja-JP" sz="2000" dirty="0" smtClean="0">
                <a:latin typeface="+mn-ea"/>
              </a:rPr>
              <a:t>5.2%</a:t>
            </a:r>
            <a:r>
              <a:rPr kumimoji="1" lang="ja-JP" altLang="en-US" sz="2000" dirty="0" smtClean="0">
                <a:latin typeface="+mn-ea"/>
              </a:rPr>
              <a:t>との試算あり。</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インバウンド消費のＧＲＰへの寄与度などが高い大阪においては、関西全体よりも経済が大きく落ち込む見通し。</a:t>
            </a:r>
            <a:endParaRPr kumimoji="1" lang="en-US" altLang="ja-JP" sz="2000" dirty="0" smtClean="0">
              <a:latin typeface="+mn-ea"/>
            </a:endParaRPr>
          </a:p>
        </p:txBody>
      </p:sp>
      <p:sp>
        <p:nvSpPr>
          <p:cNvPr id="31" name="テキスト ボックス 30"/>
          <p:cNvSpPr txBox="1"/>
          <p:nvPr/>
        </p:nvSpPr>
        <p:spPr>
          <a:xfrm>
            <a:off x="11106151" y="12476278"/>
            <a:ext cx="5514234" cy="307777"/>
          </a:xfrm>
          <a:prstGeom prst="rect">
            <a:avLst/>
          </a:prstGeom>
          <a:noFill/>
        </p:spPr>
        <p:txBody>
          <a:bodyPr wrap="square" rtlCol="0">
            <a:spAutoFit/>
          </a:bodyPr>
          <a:lstStyle/>
          <a:p>
            <a:r>
              <a:rPr kumimoji="1" lang="ja-JP" altLang="en-US" sz="1400" dirty="0">
                <a:latin typeface="+mn-ea"/>
              </a:rPr>
              <a:t>出典</a:t>
            </a:r>
            <a:r>
              <a:rPr kumimoji="1" lang="ja-JP" altLang="en-US" sz="1400" dirty="0" smtClean="0">
                <a:latin typeface="+mn-ea"/>
              </a:rPr>
              <a:t>：日本政府観光局（</a:t>
            </a:r>
            <a:r>
              <a:rPr kumimoji="1" lang="en-US" altLang="ja-JP" sz="1400" dirty="0" smtClean="0">
                <a:latin typeface="+mn-ea"/>
              </a:rPr>
              <a:t>JNTO</a:t>
            </a:r>
            <a:r>
              <a:rPr kumimoji="1" lang="ja-JP" altLang="en-US" sz="1400" dirty="0" smtClean="0">
                <a:latin typeface="+mn-ea"/>
              </a:rPr>
              <a:t>）「訪日外客数」</a:t>
            </a:r>
            <a:endParaRPr kumimoji="1" lang="en-US" altLang="ja-JP" sz="1400" dirty="0">
              <a:latin typeface="+mn-ea"/>
            </a:endParaRPr>
          </a:p>
        </p:txBody>
      </p:sp>
      <p:pic>
        <p:nvPicPr>
          <p:cNvPr id="7" name="図 6"/>
          <p:cNvPicPr>
            <a:picLocks noChangeAspect="1"/>
          </p:cNvPicPr>
          <p:nvPr/>
        </p:nvPicPr>
        <p:blipFill>
          <a:blip r:embed="rId2"/>
          <a:stretch>
            <a:fillRect/>
          </a:stretch>
        </p:blipFill>
        <p:spPr>
          <a:xfrm>
            <a:off x="10246659" y="8808351"/>
            <a:ext cx="6992833" cy="3479710"/>
          </a:xfrm>
          <a:prstGeom prst="rect">
            <a:avLst/>
          </a:prstGeom>
        </p:spPr>
      </p:pic>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531" y="4009002"/>
            <a:ext cx="5975088" cy="3958701"/>
          </a:xfrm>
          <a:prstGeom prst="rect">
            <a:avLst/>
          </a:prstGeom>
        </p:spPr>
      </p:pic>
    </p:spTree>
    <p:extLst>
      <p:ext uri="{BB962C8B-B14F-4D97-AF65-F5344CB8AC3E}">
        <p14:creationId xmlns:p14="http://schemas.microsoft.com/office/powerpoint/2010/main" val="355707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11" name="テキスト ボックス 10"/>
          <p:cNvSpPr txBox="1"/>
          <p:nvPr/>
        </p:nvSpPr>
        <p:spPr>
          <a:xfrm>
            <a:off x="2333674" y="3729328"/>
            <a:ext cx="14246833" cy="707886"/>
          </a:xfrm>
          <a:prstGeom prst="rect">
            <a:avLst/>
          </a:prstGeom>
          <a:noFill/>
          <a:ln>
            <a:solidFill>
              <a:srgbClr val="0574FB"/>
            </a:solidFill>
          </a:ln>
        </p:spPr>
        <p:txBody>
          <a:bodyPr wrap="square" rtlCol="0">
            <a:spAutoFit/>
          </a:bodyPr>
          <a:lstStyle/>
          <a:p>
            <a:pPr marL="188913" indent="-188913"/>
            <a:r>
              <a:rPr kumimoji="1" lang="ja-JP" altLang="en-US" sz="2000" b="1" dirty="0">
                <a:latin typeface="+mn-ea"/>
              </a:rPr>
              <a:t>☑</a:t>
            </a:r>
            <a:r>
              <a:rPr kumimoji="1" lang="ja-JP" altLang="en-US" sz="2000" b="1" dirty="0" smtClean="0">
                <a:latin typeface="+mn-ea"/>
              </a:rPr>
              <a:t>消費の落ち込みによる影響が大きい宿泊業、飲食業等を中心とした消費喚起対策が必要。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また、雇用の確保を図ることにより、家計所得の落ち込みを支えることが必要。</a:t>
            </a:r>
            <a:endParaRPr kumimoji="1" lang="en-US" altLang="ja-JP" sz="2000" b="1" dirty="0">
              <a:latin typeface="+mn-ea"/>
            </a:endParaRPr>
          </a:p>
        </p:txBody>
      </p:sp>
      <p:sp>
        <p:nvSpPr>
          <p:cNvPr id="14" name="V 字形矢印 13"/>
          <p:cNvSpPr/>
          <p:nvPr/>
        </p:nvSpPr>
        <p:spPr>
          <a:xfrm>
            <a:off x="1461606" y="6686425"/>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325436" y="6761457"/>
            <a:ext cx="14246832" cy="1323439"/>
          </a:xfrm>
          <a:prstGeom prst="rect">
            <a:avLst/>
          </a:prstGeom>
          <a:noFill/>
          <a:ln>
            <a:solidFill>
              <a:srgbClr val="0070C0"/>
            </a:solidFill>
          </a:ln>
        </p:spPr>
        <p:txBody>
          <a:bodyPr wrap="square" rtlCol="0">
            <a:spAutoFit/>
          </a:bodyPr>
          <a:lstStyle/>
          <a:p>
            <a:pPr marL="268288" indent="-268288"/>
            <a:r>
              <a:rPr kumimoji="1" lang="ja-JP" altLang="en-US" sz="2000" b="1" dirty="0" smtClean="0">
                <a:latin typeface="+mn-ea"/>
              </a:rPr>
              <a:t>☑サプライチェーンの脆弱性が顕在化した中、リスク分散を図り、事業継続性を確保するため、サプライチェーンの複線化やＢＣＰの作成に向けた中小企業等への支援が必要。</a:t>
            </a:r>
            <a:endParaRPr kumimoji="1" lang="en-US" altLang="ja-JP" sz="2000" b="1" dirty="0" smtClean="0">
              <a:latin typeface="+mn-ea"/>
            </a:endParaRPr>
          </a:p>
          <a:p>
            <a:pPr marL="268288" indent="-268288"/>
            <a:r>
              <a:rPr kumimoji="1" lang="ja-JP" altLang="en-US" sz="2000" b="1" dirty="0" smtClean="0">
                <a:latin typeface="+mn-ea"/>
              </a:rPr>
              <a:t>☑</a:t>
            </a:r>
            <a:r>
              <a:rPr kumimoji="1" lang="ja-JP" altLang="en-US" sz="2000" b="1" dirty="0">
                <a:latin typeface="+mn-ea"/>
              </a:rPr>
              <a:t>引き続</a:t>
            </a:r>
            <a:r>
              <a:rPr kumimoji="1" lang="ja-JP" altLang="en-US" sz="2000" b="1" dirty="0" smtClean="0">
                <a:latin typeface="+mn-ea"/>
              </a:rPr>
              <a:t>き、関西</a:t>
            </a:r>
            <a:r>
              <a:rPr kumimoji="1" lang="ja-JP" altLang="en-US" sz="2000" b="1" dirty="0">
                <a:latin typeface="+mn-ea"/>
              </a:rPr>
              <a:t>国際空港における</a:t>
            </a:r>
            <a:r>
              <a:rPr kumimoji="1" lang="ja-JP" altLang="en-US" sz="2000" b="1" dirty="0" smtClean="0">
                <a:latin typeface="+mn-ea"/>
              </a:rPr>
              <a:t>医薬品物流の拠点としての強み等を活かすとともに、</a:t>
            </a:r>
            <a:r>
              <a:rPr kumimoji="1" lang="ja-JP" altLang="en-US" sz="2000" b="1" dirty="0">
                <a:latin typeface="+mn-ea"/>
              </a:rPr>
              <a:t>国際コンテナ戦略港湾の一翼を担う大阪港の港湾</a:t>
            </a:r>
            <a:r>
              <a:rPr kumimoji="1" lang="ja-JP" altLang="en-US" sz="2000" b="1" dirty="0" smtClean="0">
                <a:latin typeface="+mn-ea"/>
              </a:rPr>
              <a:t>施設や堺泉北港の</a:t>
            </a:r>
            <a:r>
              <a:rPr kumimoji="1" lang="ja-JP" altLang="en-US" sz="2000" b="1" dirty="0">
                <a:latin typeface="+mn-ea"/>
              </a:rPr>
              <a:t>機能強化を図り</a:t>
            </a:r>
            <a:r>
              <a:rPr kumimoji="1" lang="ja-JP" altLang="en-US" sz="2000" b="1" dirty="0" smtClean="0">
                <a:latin typeface="+mn-ea"/>
              </a:rPr>
              <a:t>、貨物取扱量の増加に取り組むことが必要。</a:t>
            </a:r>
            <a:endParaRPr kumimoji="1" lang="en-US" altLang="ja-JP" sz="2000" b="1" dirty="0" smtClean="0">
              <a:latin typeface="+mn-ea"/>
            </a:endParaRPr>
          </a:p>
        </p:txBody>
      </p:sp>
      <p:sp>
        <p:nvSpPr>
          <p:cNvPr id="21" name="V 字形矢印 20"/>
          <p:cNvSpPr/>
          <p:nvPr/>
        </p:nvSpPr>
        <p:spPr>
          <a:xfrm>
            <a:off x="1461607" y="3729328"/>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6521" y="2567217"/>
            <a:ext cx="16305747" cy="1015663"/>
          </a:xfrm>
          <a:prstGeom prst="rect">
            <a:avLst/>
          </a:prstGeom>
          <a:noFill/>
        </p:spPr>
        <p:txBody>
          <a:bodyPr wrap="square" rtlCol="0">
            <a:spAutoFit/>
          </a:bodyPr>
          <a:lstStyle/>
          <a:p>
            <a:r>
              <a:rPr kumimoji="1" lang="ja-JP" altLang="en-US" sz="2000" b="1" u="sng" dirty="0" smtClean="0">
                <a:latin typeface="+mn-ea"/>
              </a:rPr>
              <a:t>◇宿泊、飲食業</a:t>
            </a:r>
            <a:r>
              <a:rPr kumimoji="1" lang="ja-JP" altLang="en-US" sz="2000" b="1" u="sng" dirty="0">
                <a:latin typeface="+mn-ea"/>
              </a:rPr>
              <a:t>等</a:t>
            </a:r>
            <a:r>
              <a:rPr kumimoji="1" lang="ja-JP" altLang="en-US" sz="2000" b="1" u="sng" dirty="0" smtClean="0">
                <a:latin typeface="+mn-ea"/>
              </a:rPr>
              <a:t>を中心とした国内消費</a:t>
            </a:r>
            <a:r>
              <a:rPr kumimoji="1" lang="ja-JP" altLang="en-US" sz="2000" b="1" u="sng" dirty="0">
                <a:latin typeface="+mn-ea"/>
              </a:rPr>
              <a:t>の</a:t>
            </a:r>
            <a:r>
              <a:rPr kumimoji="1" lang="ja-JP" altLang="en-US" sz="2000" b="1" u="sng" dirty="0" smtClean="0">
                <a:latin typeface="+mn-ea"/>
              </a:rPr>
              <a:t>減少</a:t>
            </a:r>
            <a:endParaRPr kumimoji="1" lang="en-US" altLang="ja-JP" sz="2000" b="1" u="sng" dirty="0">
              <a:latin typeface="+mn-ea"/>
            </a:endParaRPr>
          </a:p>
          <a:p>
            <a:pPr marL="538163" indent="-538163"/>
            <a:r>
              <a:rPr kumimoji="1" lang="ja-JP" altLang="en-US" sz="2000" dirty="0" smtClean="0">
                <a:latin typeface="+mn-ea"/>
              </a:rPr>
              <a:t>　・外出自粛の影響や家計所得の減少等により、消費は低調。特に、家計消費においては、教養・娯楽、交通部門等の落ち込みが大きい。その一方で、巣ごもり消費やマスク等の衛生用品の需要の高まりにより、食料品や医療関係の消費は増加。</a:t>
            </a:r>
            <a:endParaRPr kumimoji="1" lang="en-US" altLang="ja-JP" sz="2000" dirty="0" smtClean="0">
              <a:latin typeface="+mn-ea"/>
            </a:endParaRPr>
          </a:p>
        </p:txBody>
      </p:sp>
      <p:sp>
        <p:nvSpPr>
          <p:cNvPr id="26" name="テキスト ボックス 25"/>
          <p:cNvSpPr txBox="1"/>
          <p:nvPr/>
        </p:nvSpPr>
        <p:spPr>
          <a:xfrm>
            <a:off x="274760" y="5288857"/>
            <a:ext cx="16305747" cy="1323439"/>
          </a:xfrm>
          <a:prstGeom prst="rect">
            <a:avLst/>
          </a:prstGeom>
          <a:noFill/>
        </p:spPr>
        <p:txBody>
          <a:bodyPr wrap="square" rtlCol="0">
            <a:spAutoFit/>
          </a:bodyPr>
          <a:lstStyle/>
          <a:p>
            <a:r>
              <a:rPr kumimoji="1" lang="ja-JP" altLang="en-US" sz="2000" b="1" u="sng" dirty="0" smtClean="0">
                <a:latin typeface="+mn-ea"/>
              </a:rPr>
              <a:t>◇貿易額（輸出・輸入）の減少</a:t>
            </a:r>
            <a:endParaRPr kumimoji="1" lang="en-US" altLang="ja-JP" sz="2000" b="1" u="sng" dirty="0">
              <a:latin typeface="+mn-ea"/>
            </a:endParaRPr>
          </a:p>
          <a:p>
            <a:pPr marL="538163" indent="-538163"/>
            <a:r>
              <a:rPr kumimoji="1" lang="ja-JP" altLang="en-US" sz="2000" b="1" dirty="0" smtClean="0">
                <a:latin typeface="+mn-ea"/>
              </a:rPr>
              <a:t>　</a:t>
            </a:r>
            <a:r>
              <a:rPr kumimoji="1" lang="ja-JP" altLang="en-US" sz="2000" dirty="0" smtClean="0">
                <a:latin typeface="+mn-ea"/>
              </a:rPr>
              <a:t>・世界的なコロナの感染拡大によるサプライチェーンへの影響や世界経済の悪化により、貿易額が減少。</a:t>
            </a:r>
            <a:endParaRPr kumimoji="1" lang="en-US" altLang="ja-JP" sz="2000" dirty="0" smtClean="0">
              <a:latin typeface="+mn-ea"/>
            </a:endParaRPr>
          </a:p>
          <a:p>
            <a:pPr marL="538163" indent="-538163"/>
            <a:r>
              <a:rPr kumimoji="1" lang="ja-JP" altLang="en-US" sz="2000" dirty="0">
                <a:latin typeface="+mn-ea"/>
              </a:rPr>
              <a:t>　・大阪・関西においては、中国</a:t>
            </a:r>
            <a:r>
              <a:rPr kumimoji="1" lang="ja-JP" altLang="en-US" sz="2000" dirty="0" smtClean="0">
                <a:latin typeface="+mn-ea"/>
              </a:rPr>
              <a:t>をはじめアジアとの取引が大きなウエイトを占めており、一早く経済活動を再開した中国向けの半導体等電子部品の輸出が増加するなど、全国に比べ回復が早い状況。</a:t>
            </a:r>
            <a:endParaRPr kumimoji="1" lang="en-US" altLang="ja-JP" sz="2000" dirty="0" smtClean="0">
              <a:latin typeface="+mn-ea"/>
            </a:endParaRPr>
          </a:p>
        </p:txBody>
      </p:sp>
      <p:sp>
        <p:nvSpPr>
          <p:cNvPr id="18" name="テキスト ボックス 17"/>
          <p:cNvSpPr txBox="1"/>
          <p:nvPr/>
        </p:nvSpPr>
        <p:spPr>
          <a:xfrm>
            <a:off x="2325436" y="9993640"/>
            <a:ext cx="14240137" cy="707886"/>
          </a:xfrm>
          <a:prstGeom prst="rect">
            <a:avLst/>
          </a:prstGeom>
          <a:noFill/>
          <a:ln>
            <a:solidFill>
              <a:srgbClr val="0070C0"/>
            </a:solidFill>
          </a:ln>
        </p:spPr>
        <p:txBody>
          <a:bodyPr wrap="square" rtlCol="0">
            <a:spAutoFit/>
          </a:bodyPr>
          <a:lstStyle/>
          <a:p>
            <a:r>
              <a:rPr kumimoji="1" lang="ja-JP" altLang="en-US" sz="2000" b="1" dirty="0">
                <a:latin typeface="+mn-ea"/>
              </a:rPr>
              <a:t>☑</a:t>
            </a:r>
            <a:r>
              <a:rPr kumimoji="1" lang="ja-JP" altLang="en-US" sz="2000" b="1" dirty="0" smtClean="0">
                <a:latin typeface="+mn-ea"/>
              </a:rPr>
              <a:t>打撃を受けている産業を中心に、雇用の維持と倒産の防止を図るための支援が必要。</a:t>
            </a:r>
            <a:endParaRPr kumimoji="1" lang="en-US" altLang="ja-JP" sz="2000" b="1" dirty="0" smtClean="0">
              <a:latin typeface="+mn-ea"/>
            </a:endParaRPr>
          </a:p>
          <a:p>
            <a:r>
              <a:rPr kumimoji="1" lang="ja-JP" altLang="en-US" sz="2000" b="1" dirty="0">
                <a:latin typeface="+mn-ea"/>
              </a:rPr>
              <a:t>☑</a:t>
            </a:r>
            <a:r>
              <a:rPr kumimoji="1" lang="ja-JP" altLang="en-US" sz="2000" b="1" dirty="0" smtClean="0">
                <a:latin typeface="+mn-ea"/>
              </a:rPr>
              <a:t>また、後継者不足を理由とした廃業、倒産等を防止するため、事業承継の支援</a:t>
            </a:r>
            <a:r>
              <a:rPr kumimoji="1" lang="ja-JP" altLang="en-US" sz="2000" b="1" dirty="0">
                <a:latin typeface="+mn-ea"/>
              </a:rPr>
              <a:t>が</a:t>
            </a:r>
            <a:r>
              <a:rPr kumimoji="1" lang="ja-JP" altLang="en-US" sz="2000" b="1" dirty="0" smtClean="0">
                <a:latin typeface="+mn-ea"/>
              </a:rPr>
              <a:t>必要。</a:t>
            </a:r>
            <a:endParaRPr kumimoji="1" lang="en-US" altLang="ja-JP" sz="2000" b="1" dirty="0" smtClean="0">
              <a:latin typeface="+mn-ea"/>
            </a:endParaRPr>
          </a:p>
        </p:txBody>
      </p:sp>
      <p:sp>
        <p:nvSpPr>
          <p:cNvPr id="22" name="V 字形矢印 21"/>
          <p:cNvSpPr/>
          <p:nvPr/>
        </p:nvSpPr>
        <p:spPr>
          <a:xfrm>
            <a:off x="1513857" y="10024866"/>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59826" y="8619998"/>
            <a:ext cx="16305748" cy="1323439"/>
          </a:xfrm>
          <a:prstGeom prst="rect">
            <a:avLst/>
          </a:prstGeom>
          <a:noFill/>
        </p:spPr>
        <p:txBody>
          <a:bodyPr wrap="square" rtlCol="0">
            <a:spAutoFit/>
          </a:bodyPr>
          <a:lstStyle/>
          <a:p>
            <a:r>
              <a:rPr kumimoji="1" lang="ja-JP" altLang="en-US" sz="2000" b="1" u="sng" dirty="0">
                <a:latin typeface="+mn-ea"/>
              </a:rPr>
              <a:t>◇企業業績の悪化</a:t>
            </a:r>
            <a:r>
              <a:rPr kumimoji="1" lang="en-US" altLang="ja-JP" sz="2000" b="1" u="sng" dirty="0">
                <a:latin typeface="+mn-ea"/>
              </a:rPr>
              <a:t>､</a:t>
            </a:r>
            <a:r>
              <a:rPr kumimoji="1" lang="ja-JP" altLang="en-US" sz="2000" b="1" u="sng" dirty="0">
                <a:latin typeface="+mn-ea"/>
              </a:rPr>
              <a:t>倒産増加の恐れ</a:t>
            </a:r>
            <a:endParaRPr kumimoji="1" lang="en-US" altLang="ja-JP" sz="2000" b="1" u="sng" dirty="0">
              <a:latin typeface="+mn-ea"/>
            </a:endParaRPr>
          </a:p>
          <a:p>
            <a:pPr marL="468000" indent="-457200"/>
            <a:r>
              <a:rPr kumimoji="1" lang="ja-JP" altLang="en-US" sz="2000" dirty="0">
                <a:latin typeface="+mn-ea"/>
              </a:rPr>
              <a:t>　・府内企業の７割超が売上</a:t>
            </a:r>
            <a:r>
              <a:rPr kumimoji="1" lang="ja-JP" altLang="en-US" sz="2000" dirty="0" smtClean="0">
                <a:latin typeface="+mn-ea"/>
              </a:rPr>
              <a:t>減少。特</a:t>
            </a:r>
            <a:r>
              <a:rPr kumimoji="1" lang="ja-JP" altLang="en-US" sz="2000" dirty="0">
                <a:latin typeface="+mn-ea"/>
              </a:rPr>
              <a:t>に、</a:t>
            </a:r>
            <a:r>
              <a:rPr kumimoji="1" lang="ja-JP" altLang="en-US" sz="2000" spc="-150" dirty="0">
                <a:latin typeface="+mn-ea"/>
              </a:rPr>
              <a:t>宿泊・飲食サービスや生活関連サービス・娯楽業などの売上の減少幅が大きい。</a:t>
            </a:r>
            <a:endParaRPr kumimoji="1" lang="en-US" altLang="ja-JP" sz="2000" spc="-150" dirty="0">
              <a:latin typeface="+mn-ea"/>
            </a:endParaRPr>
          </a:p>
          <a:p>
            <a:pPr marL="468000" indent="-457200"/>
            <a:r>
              <a:rPr kumimoji="1" lang="ja-JP" altLang="en-US" sz="2000" spc="-150" dirty="0">
                <a:latin typeface="+mn-ea"/>
              </a:rPr>
              <a:t>　・倒産</a:t>
            </a:r>
            <a:r>
              <a:rPr kumimoji="1" lang="ja-JP" altLang="en-US" sz="2000" spc="-150" dirty="0" smtClean="0">
                <a:latin typeface="+mn-ea"/>
              </a:rPr>
              <a:t>件数は</a:t>
            </a:r>
            <a:r>
              <a:rPr kumimoji="1" lang="ja-JP" altLang="en-US" sz="2000" spc="-150" dirty="0">
                <a:latin typeface="+mn-ea"/>
              </a:rPr>
              <a:t>、売上の減少の影響等により、今後増加する</a:t>
            </a:r>
            <a:r>
              <a:rPr kumimoji="1" lang="ja-JP" altLang="en-US" sz="2000" spc="-150" dirty="0" smtClean="0">
                <a:latin typeface="+mn-ea"/>
              </a:rPr>
              <a:t>恐れ</a:t>
            </a:r>
            <a:r>
              <a:rPr kumimoji="1" lang="ja-JP" altLang="en-US" sz="2000" dirty="0" smtClean="0">
                <a:latin typeface="+mn-ea"/>
              </a:rPr>
              <a:t>。</a:t>
            </a:r>
            <a:endParaRPr kumimoji="1" lang="en-US" altLang="ja-JP" sz="2000" dirty="0" smtClean="0">
              <a:latin typeface="+mn-ea"/>
            </a:endParaRPr>
          </a:p>
          <a:p>
            <a:pPr marL="468000" indent="-457200"/>
            <a:r>
              <a:rPr kumimoji="1" lang="ja-JP" altLang="en-US" sz="2000" dirty="0">
                <a:latin typeface="+mn-ea"/>
              </a:rPr>
              <a:t>　</a:t>
            </a:r>
            <a:r>
              <a:rPr kumimoji="1" lang="ja-JP" altLang="en-US" sz="2000" dirty="0" smtClean="0">
                <a:latin typeface="+mn-ea"/>
              </a:rPr>
              <a:t>・また、経営者が</a:t>
            </a:r>
            <a:r>
              <a:rPr kumimoji="1" lang="en-US" altLang="ja-JP" sz="2000" dirty="0" smtClean="0">
                <a:latin typeface="+mn-ea"/>
              </a:rPr>
              <a:t>60</a:t>
            </a:r>
            <a:r>
              <a:rPr kumimoji="1" lang="ja-JP" altLang="en-US" sz="2000" dirty="0" smtClean="0">
                <a:latin typeface="+mn-ea"/>
              </a:rPr>
              <a:t>代以上で後継者が不在の企業が府内で約</a:t>
            </a:r>
            <a:r>
              <a:rPr kumimoji="1" lang="en-US" altLang="ja-JP" sz="2000" dirty="0" smtClean="0">
                <a:latin typeface="+mn-ea"/>
              </a:rPr>
              <a:t>16%</a:t>
            </a:r>
            <a:r>
              <a:rPr kumimoji="1" lang="ja-JP" altLang="en-US" sz="2000" dirty="0" smtClean="0">
                <a:latin typeface="+mn-ea"/>
              </a:rPr>
              <a:t>存在しており、コロナ禍の影響により廃業につながることも懸念。</a:t>
            </a:r>
            <a:endParaRPr kumimoji="1" lang="en-US" altLang="ja-JP" sz="2000" dirty="0" smtClean="0">
              <a:latin typeface="+mn-ea"/>
            </a:endParaRPr>
          </a:p>
        </p:txBody>
      </p:sp>
    </p:spTree>
    <p:extLst>
      <p:ext uri="{BB962C8B-B14F-4D97-AF65-F5344CB8AC3E}">
        <p14:creationId xmlns:p14="http://schemas.microsoft.com/office/powerpoint/2010/main" val="3852206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0359871" y="1706482"/>
            <a:ext cx="6548507" cy="4231014"/>
          </a:xfrm>
          <a:prstGeom prst="rect">
            <a:avLst/>
          </a:prstGeom>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11" name="テキスト ボックス 10"/>
          <p:cNvSpPr txBox="1"/>
          <p:nvPr/>
        </p:nvSpPr>
        <p:spPr>
          <a:xfrm>
            <a:off x="2377595" y="5428970"/>
            <a:ext cx="7680805" cy="2246769"/>
          </a:xfrm>
          <a:prstGeom prst="rect">
            <a:avLst/>
          </a:prstGeom>
          <a:noFill/>
          <a:ln>
            <a:solidFill>
              <a:srgbClr val="0070C0"/>
            </a:solidFill>
          </a:ln>
        </p:spPr>
        <p:txBody>
          <a:bodyPr wrap="square" rtlCol="0">
            <a:spAutoFit/>
          </a:bodyPr>
          <a:lstStyle/>
          <a:p>
            <a:pPr marL="188913" indent="-188913"/>
            <a:r>
              <a:rPr kumimoji="1" lang="ja-JP" altLang="en-US" sz="2000" b="1" dirty="0">
                <a:latin typeface="+mn-ea"/>
              </a:rPr>
              <a:t>☑</a:t>
            </a:r>
            <a:r>
              <a:rPr kumimoji="1" lang="ja-JP" altLang="en-US" sz="2000" b="1" dirty="0" smtClean="0">
                <a:latin typeface="+mn-ea"/>
              </a:rPr>
              <a:t>コロナ禍による影響を受けた、非正規雇用労働者、若者、高齢者、女性の雇用の確保を図ることが必要。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また、雇用確保対策を通じた人手不足分野の解消に向けたマッチング支援や、介護職場等における労働環境の改善につながるＩＣＴ化の促進などが必要。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コロナ終息後の外国人材の受入れ再開を見据え、外国人材が働き暮らしやすい生活環境の整備が必要。</a:t>
            </a:r>
            <a:endParaRPr kumimoji="1" lang="en-US" altLang="ja-JP" sz="2000" b="1" dirty="0" smtClean="0">
              <a:latin typeface="+mn-ea"/>
            </a:endParaRPr>
          </a:p>
        </p:txBody>
      </p:sp>
      <p:sp>
        <p:nvSpPr>
          <p:cNvPr id="21" name="V 字形矢印 20"/>
          <p:cNvSpPr/>
          <p:nvPr/>
        </p:nvSpPr>
        <p:spPr>
          <a:xfrm>
            <a:off x="1527077" y="5587873"/>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6522" y="2429110"/>
            <a:ext cx="10084704" cy="2554545"/>
          </a:xfrm>
          <a:prstGeom prst="rect">
            <a:avLst/>
          </a:prstGeom>
          <a:noFill/>
        </p:spPr>
        <p:txBody>
          <a:bodyPr wrap="square" rtlCol="0">
            <a:spAutoFit/>
          </a:bodyPr>
          <a:lstStyle/>
          <a:p>
            <a:r>
              <a:rPr kumimoji="1" lang="ja-JP" altLang="en-US" sz="2000" b="1" u="sng" dirty="0" smtClean="0">
                <a:latin typeface="+mn-ea"/>
              </a:rPr>
              <a:t>◇雇用環境や外国人材の受入環境の悪化</a:t>
            </a:r>
            <a:endParaRPr kumimoji="1" lang="en-US" altLang="ja-JP" sz="2000" b="1" u="sng" dirty="0">
              <a:latin typeface="+mn-ea"/>
            </a:endParaRPr>
          </a:p>
          <a:p>
            <a:pPr marL="538163" indent="-538163"/>
            <a:r>
              <a:rPr kumimoji="1" lang="ja-JP" altLang="en-US" sz="2000" dirty="0" smtClean="0">
                <a:latin typeface="+mn-ea"/>
              </a:rPr>
              <a:t>　・失業率の悪化や、有効</a:t>
            </a:r>
            <a:r>
              <a:rPr kumimoji="1" lang="ja-JP" altLang="en-US" sz="2000" dirty="0">
                <a:latin typeface="+mn-ea"/>
              </a:rPr>
              <a:t>求人</a:t>
            </a:r>
            <a:r>
              <a:rPr kumimoji="1" lang="ja-JP" altLang="en-US" sz="2000" dirty="0" smtClean="0">
                <a:latin typeface="+mn-ea"/>
              </a:rPr>
              <a:t>倍率が</a:t>
            </a:r>
            <a:r>
              <a:rPr kumimoji="1" lang="en-US" altLang="ja-JP" sz="2000" dirty="0" smtClean="0">
                <a:latin typeface="+mn-ea"/>
              </a:rPr>
              <a:t>1</a:t>
            </a:r>
            <a:r>
              <a:rPr kumimoji="1" lang="ja-JP" altLang="en-US" sz="2000" dirty="0">
                <a:latin typeface="+mn-ea"/>
              </a:rPr>
              <a:t>月</a:t>
            </a:r>
            <a:r>
              <a:rPr kumimoji="1" lang="ja-JP" altLang="en-US" sz="2000" dirty="0" smtClean="0">
                <a:latin typeface="+mn-ea"/>
              </a:rPr>
              <a:t>以降</a:t>
            </a:r>
            <a:r>
              <a:rPr kumimoji="1" lang="en-US" altLang="ja-JP" sz="2000" dirty="0" smtClean="0">
                <a:latin typeface="+mn-ea"/>
              </a:rPr>
              <a:t>10</a:t>
            </a:r>
            <a:r>
              <a:rPr kumimoji="1" lang="ja-JP" altLang="en-US" sz="2000" dirty="0" smtClean="0">
                <a:latin typeface="+mn-ea"/>
              </a:rPr>
              <a:t>カ月</a:t>
            </a:r>
            <a:r>
              <a:rPr kumimoji="1" lang="ja-JP" altLang="en-US" sz="2000" dirty="0">
                <a:latin typeface="+mn-ea"/>
              </a:rPr>
              <a:t>連続で</a:t>
            </a:r>
            <a:r>
              <a:rPr kumimoji="1" lang="ja-JP" altLang="en-US" sz="2000" dirty="0" smtClean="0">
                <a:latin typeface="+mn-ea"/>
              </a:rPr>
              <a:t>低下するなど、雇用環境が悪化。</a:t>
            </a:r>
            <a:endParaRPr kumimoji="1" lang="ja-JP" altLang="en-US" sz="2000" dirty="0">
              <a:latin typeface="+mn-ea"/>
            </a:endParaRPr>
          </a:p>
          <a:p>
            <a:pPr marL="538163" indent="-538163"/>
            <a:r>
              <a:rPr kumimoji="1" lang="ja-JP" altLang="en-US" sz="2000" dirty="0">
                <a:latin typeface="+mn-ea"/>
              </a:rPr>
              <a:t>　</a:t>
            </a:r>
            <a:r>
              <a:rPr kumimoji="1" lang="ja-JP" altLang="en-US" sz="2000" dirty="0" smtClean="0">
                <a:latin typeface="+mn-ea"/>
              </a:rPr>
              <a:t>・特に、若者</a:t>
            </a:r>
            <a:r>
              <a:rPr kumimoji="1" lang="ja-JP" altLang="en-US" sz="2000" dirty="0">
                <a:latin typeface="+mn-ea"/>
              </a:rPr>
              <a:t>（</a:t>
            </a:r>
            <a:r>
              <a:rPr kumimoji="1" lang="en-US" altLang="ja-JP" sz="2000" dirty="0">
                <a:latin typeface="+mn-ea"/>
              </a:rPr>
              <a:t>15~24</a:t>
            </a:r>
            <a:r>
              <a:rPr kumimoji="1" lang="ja-JP" altLang="en-US" sz="2000" dirty="0">
                <a:latin typeface="+mn-ea"/>
              </a:rPr>
              <a:t>歳）、高齢者（</a:t>
            </a:r>
            <a:r>
              <a:rPr kumimoji="1" lang="en-US" altLang="ja-JP" sz="2000" dirty="0">
                <a:latin typeface="+mn-ea"/>
              </a:rPr>
              <a:t>65</a:t>
            </a:r>
            <a:r>
              <a:rPr kumimoji="1" lang="ja-JP" altLang="en-US" sz="2000" dirty="0">
                <a:latin typeface="+mn-ea"/>
              </a:rPr>
              <a:t>歳以上）、女性の就業者の減少が</a:t>
            </a:r>
            <a:r>
              <a:rPr kumimoji="1" lang="ja-JP" altLang="en-US" sz="2000" dirty="0" smtClean="0">
                <a:latin typeface="+mn-ea"/>
              </a:rPr>
              <a:t>大きく、非正規雇用労働者は、正規雇用労働者と比較して大きく減少している。</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・一方で、介護分野や建設分野等における人手不足は依然として解消されていない状況。</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・また、世界的な渡航制限により、外国人材の受入れが停滞。</a:t>
            </a:r>
            <a:endParaRPr kumimoji="1" lang="ja-JP" altLang="en-US" sz="2000" dirty="0">
              <a:latin typeface="+mn-ea"/>
            </a:endParaRPr>
          </a:p>
        </p:txBody>
      </p:sp>
      <p:sp>
        <p:nvSpPr>
          <p:cNvPr id="26" name="ホームベース 25"/>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2" name="正方形/長方形 21"/>
          <p:cNvSpPr/>
          <p:nvPr/>
        </p:nvSpPr>
        <p:spPr>
          <a:xfrm>
            <a:off x="10351226" y="5915067"/>
            <a:ext cx="4719305" cy="338554"/>
          </a:xfrm>
          <a:prstGeom prst="rect">
            <a:avLst/>
          </a:prstGeom>
        </p:spPr>
        <p:txBody>
          <a:bodyPr wrap="square">
            <a:spAutoFit/>
          </a:bodyPr>
          <a:lstStyle/>
          <a:p>
            <a:pPr marL="248923" indent="-248923" algn="r">
              <a:defRPr/>
            </a:pPr>
            <a:r>
              <a:rPr lang="ja-JP" altLang="en-US" sz="1600" dirty="0">
                <a:solidFill>
                  <a:prstClr val="black"/>
                </a:solidFill>
                <a:latin typeface="+mn-ea"/>
                <a:cs typeface="Meiryo UI" panose="020B0604030504040204" pitchFamily="50" charset="-128"/>
              </a:rPr>
              <a:t>出典</a:t>
            </a:r>
            <a:r>
              <a:rPr lang="ja-JP" altLang="en-US" sz="1600" dirty="0" smtClean="0">
                <a:solidFill>
                  <a:prstClr val="black"/>
                </a:solidFill>
                <a:latin typeface="+mn-ea"/>
                <a:cs typeface="Meiryo UI" panose="020B0604030504040204" pitchFamily="50" charset="-128"/>
              </a:rPr>
              <a:t>：厚生労働省 </a:t>
            </a:r>
            <a:r>
              <a:rPr lang="en-US" altLang="ja-JP" sz="1600" dirty="0" smtClean="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一般職業紹介状況</a:t>
            </a:r>
            <a:r>
              <a:rPr lang="en-US" altLang="ja-JP" sz="1600" dirty="0" smtClean="0">
                <a:solidFill>
                  <a:prstClr val="black"/>
                </a:solidFill>
                <a:latin typeface="+mn-ea"/>
                <a:cs typeface="Meiryo UI" panose="020B0604030504040204" pitchFamily="50" charset="-128"/>
              </a:rPr>
              <a:t>』 </a:t>
            </a:r>
            <a:endParaRPr lang="ja-JP" altLang="en-US" sz="1600" dirty="0">
              <a:solidFill>
                <a:prstClr val="black"/>
              </a:solidFill>
              <a:latin typeface="+mn-ea"/>
              <a:cs typeface="Meiryo UI" panose="020B0604030504040204" pitchFamily="50" charset="-128"/>
            </a:endParaRPr>
          </a:p>
        </p:txBody>
      </p:sp>
      <p:sp>
        <p:nvSpPr>
          <p:cNvPr id="4" name="四角形吹き出し 3"/>
          <p:cNvSpPr/>
          <p:nvPr/>
        </p:nvSpPr>
        <p:spPr>
          <a:xfrm>
            <a:off x="12860997" y="4397153"/>
            <a:ext cx="833718" cy="369241"/>
          </a:xfrm>
          <a:prstGeom prst="wedgeRectCallout">
            <a:avLst>
              <a:gd name="adj1" fmla="val -10381"/>
              <a:gd name="adj2" fmla="val -1397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全国</a:t>
            </a:r>
            <a:endParaRPr kumimoji="1" lang="ja-JP" altLang="en-US" sz="1600" dirty="0">
              <a:solidFill>
                <a:schemeClr val="tx1"/>
              </a:solidFill>
            </a:endParaRPr>
          </a:p>
        </p:txBody>
      </p:sp>
      <p:sp>
        <p:nvSpPr>
          <p:cNvPr id="13" name="四角形吹き出し 12"/>
          <p:cNvSpPr/>
          <p:nvPr/>
        </p:nvSpPr>
        <p:spPr>
          <a:xfrm>
            <a:off x="11387693" y="2936727"/>
            <a:ext cx="833718" cy="311753"/>
          </a:xfrm>
          <a:prstGeom prst="wedgeRectCallout">
            <a:avLst>
              <a:gd name="adj1" fmla="val 39421"/>
              <a:gd name="adj2" fmla="val 842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大阪</a:t>
            </a:r>
          </a:p>
        </p:txBody>
      </p:sp>
      <p:sp>
        <p:nvSpPr>
          <p:cNvPr id="14" name="四角形吹き出し 13"/>
          <p:cNvSpPr/>
          <p:nvPr/>
        </p:nvSpPr>
        <p:spPr>
          <a:xfrm>
            <a:off x="12444138" y="2449276"/>
            <a:ext cx="833718" cy="369241"/>
          </a:xfrm>
          <a:prstGeom prst="wedgeRectCallout">
            <a:avLst>
              <a:gd name="adj1" fmla="val 29743"/>
              <a:gd name="adj2" fmla="val 886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東京</a:t>
            </a:r>
            <a:endParaRPr kumimoji="1" lang="ja-JP" altLang="en-US" sz="1600" dirty="0">
              <a:solidFill>
                <a:schemeClr val="tx1"/>
              </a:solidFill>
            </a:endParaRPr>
          </a:p>
        </p:txBody>
      </p:sp>
    </p:spTree>
    <p:extLst>
      <p:ext uri="{BB962C8B-B14F-4D97-AF65-F5344CB8AC3E}">
        <p14:creationId xmlns:p14="http://schemas.microsoft.com/office/powerpoint/2010/main" val="4087378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7" name="テキスト ボックス 6"/>
          <p:cNvSpPr txBox="1"/>
          <p:nvPr/>
        </p:nvSpPr>
        <p:spPr>
          <a:xfrm>
            <a:off x="266521" y="2228301"/>
            <a:ext cx="16353863" cy="1463542"/>
          </a:xfrm>
          <a:prstGeom prst="rect">
            <a:avLst/>
          </a:prstGeom>
          <a:solidFill>
            <a:schemeClr val="accent5">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〇外出自粛等の影響により、いわゆる「巣ごもり消費」といった消費行動の変化や、企業におけるテレワークやオンランイン会議の導入など、働き方の変化が生じている。</a:t>
            </a:r>
            <a:endParaRPr lang="en-US" altLang="ja-JP" sz="2400" b="1" dirty="0" smtClean="0">
              <a:latin typeface="+mn-ea"/>
            </a:endParaRPr>
          </a:p>
          <a:p>
            <a:pPr marL="288000" indent="-457200"/>
            <a:r>
              <a:rPr lang="ja-JP" altLang="en-US" sz="2400" b="1" dirty="0" smtClean="0">
                <a:latin typeface="+mn-ea"/>
              </a:rPr>
              <a:t>〇また、健康意識の高まりや、社会全体のＤＸ（デジタルトランスフォーメーション）の加速を受け、健康・医療関連産業やデジタル関連産業における新たな市場拡大が期待。</a:t>
            </a:r>
            <a:endParaRPr lang="en-US" altLang="ja-JP" sz="2400" b="1" dirty="0">
              <a:latin typeface="+mn-ea"/>
            </a:endParaRPr>
          </a:p>
        </p:txBody>
      </p:sp>
      <p:sp>
        <p:nvSpPr>
          <p:cNvPr id="14" name="V 字形矢印 13"/>
          <p:cNvSpPr/>
          <p:nvPr/>
        </p:nvSpPr>
        <p:spPr>
          <a:xfrm>
            <a:off x="1447990" y="5648314"/>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252764" y="5693300"/>
            <a:ext cx="14166726" cy="707886"/>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コロナ禍による消費</a:t>
            </a:r>
            <a:r>
              <a:rPr lang="ja-JP" altLang="en-US" sz="2000" b="1" dirty="0">
                <a:latin typeface="+mn-ea"/>
              </a:rPr>
              <a:t>行動の</a:t>
            </a:r>
            <a:r>
              <a:rPr lang="ja-JP" altLang="en-US" sz="2000" b="1" dirty="0" smtClean="0">
                <a:latin typeface="+mn-ea"/>
              </a:rPr>
              <a:t>変化や、今後のＥＣ市場の拡大を見据え、府内企業のＩＣＴ化を進め、新たな事業</a:t>
            </a:r>
            <a:r>
              <a:rPr lang="ja-JP" altLang="en-US" sz="2000" b="1" dirty="0">
                <a:latin typeface="+mn-ea"/>
              </a:rPr>
              <a:t>展開を促進していくことが</a:t>
            </a:r>
            <a:r>
              <a:rPr lang="ja-JP" altLang="en-US" sz="2000" b="1" dirty="0" smtClean="0">
                <a:latin typeface="+mn-ea"/>
              </a:rPr>
              <a:t>必要。</a:t>
            </a:r>
            <a:endParaRPr lang="en-US" altLang="ja-JP" sz="2000" b="1" dirty="0">
              <a:latin typeface="+mn-ea"/>
            </a:endParaRPr>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21" name="テキスト ボックス 20"/>
          <p:cNvSpPr txBox="1"/>
          <p:nvPr/>
        </p:nvSpPr>
        <p:spPr>
          <a:xfrm>
            <a:off x="2252764" y="9782585"/>
            <a:ext cx="5062436" cy="1938992"/>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68288">
              <a:buNone/>
            </a:pPr>
            <a:r>
              <a:rPr lang="ja-JP" altLang="en-US" sz="2000" dirty="0">
                <a:latin typeface="+mn-ea"/>
                <a:ea typeface="+mn-ea"/>
              </a:rPr>
              <a:t>☑</a:t>
            </a:r>
            <a:r>
              <a:rPr lang="ja-JP" altLang="en-US" sz="2000" dirty="0" smtClean="0">
                <a:latin typeface="+mn-ea"/>
                <a:ea typeface="+mn-ea"/>
              </a:rPr>
              <a:t>テレワーク導入などＩＣＴ化を促進し、生産性の向上を図るととともに、多様な働き方を実現していくことが必要。</a:t>
            </a:r>
            <a:endParaRPr lang="en-US" altLang="ja-JP" sz="2000" dirty="0" smtClean="0">
              <a:latin typeface="+mn-ea"/>
              <a:ea typeface="+mn-ea"/>
            </a:endParaRPr>
          </a:p>
          <a:p>
            <a:pPr marL="268288" indent="-268288">
              <a:buNone/>
            </a:pPr>
            <a:r>
              <a:rPr lang="ja-JP" altLang="en-US" sz="2000" dirty="0">
                <a:latin typeface="+mn-ea"/>
                <a:ea typeface="+mn-ea"/>
              </a:rPr>
              <a:t>☑</a:t>
            </a:r>
            <a:r>
              <a:rPr lang="ja-JP" altLang="en-US" sz="2000" dirty="0" smtClean="0">
                <a:latin typeface="+mn-ea"/>
                <a:ea typeface="+mn-ea"/>
              </a:rPr>
              <a:t>また、多様な働き方を通じて、女性や高齢者、障がい者などの雇用機会を創出していくことが必要。</a:t>
            </a:r>
            <a:endParaRPr lang="en-US" altLang="ja-JP" sz="2000" dirty="0" smtClean="0">
              <a:latin typeface="+mn-ea"/>
              <a:ea typeface="+mn-ea"/>
            </a:endParaRPr>
          </a:p>
        </p:txBody>
      </p:sp>
      <p:sp>
        <p:nvSpPr>
          <p:cNvPr id="16" name="テキスト ボックス 15"/>
          <p:cNvSpPr txBox="1"/>
          <p:nvPr/>
        </p:nvSpPr>
        <p:spPr>
          <a:xfrm>
            <a:off x="341107" y="4103928"/>
            <a:ext cx="16279276"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◆ＥＣ拡大など消費</a:t>
            </a:r>
            <a:r>
              <a:rPr lang="ja-JP" altLang="en-US" sz="2000" u="sng" dirty="0">
                <a:latin typeface="+mn-ea"/>
                <a:ea typeface="+mn-ea"/>
              </a:rPr>
              <a:t>行動の</a:t>
            </a:r>
            <a:r>
              <a:rPr lang="ja-JP" altLang="en-US" sz="2000" u="sng" dirty="0" smtClean="0">
                <a:latin typeface="+mn-ea"/>
                <a:ea typeface="+mn-ea"/>
              </a:rPr>
              <a:t>変化</a:t>
            </a:r>
            <a:endParaRPr lang="en-US" altLang="ja-JP" sz="2000" u="sng" dirty="0">
              <a:latin typeface="+mn-ea"/>
              <a:ea typeface="+mn-ea"/>
            </a:endParaRPr>
          </a:p>
          <a:p>
            <a:pPr marL="468000" indent="-457200">
              <a:buNone/>
            </a:pPr>
            <a:r>
              <a:rPr lang="ja-JP" altLang="en-US" sz="2000" dirty="0">
                <a:latin typeface="+mn-ea"/>
                <a:ea typeface="+mn-ea"/>
              </a:rPr>
              <a:t>　</a:t>
            </a:r>
            <a:r>
              <a:rPr lang="ja-JP" altLang="en-US" sz="2000" b="0" dirty="0" smtClean="0">
                <a:latin typeface="+mn-ea"/>
                <a:ea typeface="+mn-ea"/>
              </a:rPr>
              <a:t>・外出自粛等の影響により、ネットショッピング</a:t>
            </a:r>
            <a:r>
              <a:rPr lang="ja-JP" altLang="en-US" sz="2000" b="0" dirty="0">
                <a:latin typeface="+mn-ea"/>
                <a:ea typeface="+mn-ea"/>
              </a:rPr>
              <a:t>やコンテンツ</a:t>
            </a:r>
            <a:r>
              <a:rPr lang="ja-JP" altLang="en-US" sz="2000" b="0" dirty="0" smtClean="0">
                <a:latin typeface="+mn-ea"/>
                <a:ea typeface="+mn-ea"/>
              </a:rPr>
              <a:t>配信に</a:t>
            </a:r>
            <a:r>
              <a:rPr lang="ja-JP" altLang="en-US" sz="2000" b="0" dirty="0">
                <a:latin typeface="+mn-ea"/>
                <a:ea typeface="+mn-ea"/>
              </a:rPr>
              <a:t>よる</a:t>
            </a:r>
            <a:r>
              <a:rPr lang="ja-JP" altLang="en-US" sz="2000" b="0" dirty="0" smtClean="0">
                <a:latin typeface="+mn-ea"/>
                <a:ea typeface="+mn-ea"/>
              </a:rPr>
              <a:t>購買など、いわゆる「巣ごもり消費」が増加。世界的なインターネットの普及により、コロナ以前からＥＣ市場は拡大が予想されており、今後さらに市場拡大する見込み。</a:t>
            </a:r>
            <a:endParaRPr lang="en-US" altLang="ja-JP" sz="2000" b="0" dirty="0" smtClean="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・府内企業においても、約４分の１の企業が、今後、ＥＣサイト等でのオンライン販売の強化等を検討。</a:t>
            </a:r>
            <a:endParaRPr lang="en-US" altLang="ja-JP" sz="2000" b="0" dirty="0" smtClean="0">
              <a:latin typeface="+mn-ea"/>
              <a:ea typeface="+mn-ea"/>
            </a:endParaRPr>
          </a:p>
        </p:txBody>
      </p:sp>
      <p:sp>
        <p:nvSpPr>
          <p:cNvPr id="17" name="テキスト ボックス 16"/>
          <p:cNvSpPr txBox="1"/>
          <p:nvPr/>
        </p:nvSpPr>
        <p:spPr>
          <a:xfrm>
            <a:off x="380084" y="7258452"/>
            <a:ext cx="7230951"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◆テレワークなど</a:t>
            </a:r>
            <a:r>
              <a:rPr lang="en-US" altLang="ja-JP" sz="2000" u="sng" dirty="0" smtClean="0">
                <a:latin typeface="+mn-ea"/>
                <a:ea typeface="+mn-ea"/>
              </a:rPr>
              <a:t>､</a:t>
            </a:r>
            <a:r>
              <a:rPr lang="ja-JP" altLang="en-US" sz="2000" u="sng" dirty="0" smtClean="0">
                <a:latin typeface="+mn-ea"/>
                <a:ea typeface="+mn-ea"/>
              </a:rPr>
              <a:t>働き方</a:t>
            </a:r>
            <a:r>
              <a:rPr lang="ja-JP" altLang="en-US" sz="2000" u="sng" dirty="0">
                <a:latin typeface="+mn-ea"/>
                <a:ea typeface="+mn-ea"/>
              </a:rPr>
              <a:t>の</a:t>
            </a:r>
            <a:r>
              <a:rPr lang="ja-JP" altLang="en-US" sz="2000" u="sng" dirty="0" smtClean="0">
                <a:latin typeface="+mn-ea"/>
                <a:ea typeface="+mn-ea"/>
              </a:rPr>
              <a:t>変化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・府内企業においても、大企業を中心にテレワーク</a:t>
            </a:r>
            <a:r>
              <a:rPr lang="ja-JP" altLang="en-US" sz="2000" b="0" dirty="0">
                <a:latin typeface="+mn-ea"/>
                <a:ea typeface="+mn-ea"/>
              </a:rPr>
              <a:t>や、オンラインでの社内</a:t>
            </a:r>
            <a:r>
              <a:rPr lang="ja-JP" altLang="en-US" sz="2000" b="0" dirty="0" smtClean="0">
                <a:latin typeface="+mn-ea"/>
                <a:ea typeface="+mn-ea"/>
              </a:rPr>
              <a:t>会議、営業活動などの導入が進展。一方で、中小企業や小規模事業者においては、テレワーク等の導入率が低い状況。</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・国において、副業・兼業による働き方のルールの明確化など、多様な働き方を促進するため議論</a:t>
            </a:r>
            <a:r>
              <a:rPr lang="ja-JP" altLang="en-US" sz="2000" b="0" dirty="0">
                <a:latin typeface="+mn-ea"/>
                <a:ea typeface="+mn-ea"/>
              </a:rPr>
              <a:t>が</a:t>
            </a:r>
            <a:r>
              <a:rPr lang="ja-JP" altLang="en-US" sz="2000" b="0" dirty="0" smtClean="0">
                <a:latin typeface="+mn-ea"/>
                <a:ea typeface="+mn-ea"/>
              </a:rPr>
              <a:t>加速。</a:t>
            </a:r>
            <a:endParaRPr lang="en-US" altLang="ja-JP" sz="2000" b="0" dirty="0" smtClean="0">
              <a:latin typeface="+mn-ea"/>
              <a:ea typeface="+mn-ea"/>
            </a:endParaRPr>
          </a:p>
        </p:txBody>
      </p:sp>
      <p:sp>
        <p:nvSpPr>
          <p:cNvPr id="18" name="V 字形矢印 17"/>
          <p:cNvSpPr/>
          <p:nvPr/>
        </p:nvSpPr>
        <p:spPr>
          <a:xfrm>
            <a:off x="1447990" y="1033906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573583" y="11472485"/>
            <a:ext cx="8068054" cy="338554"/>
          </a:xfrm>
          <a:prstGeom prst="rect">
            <a:avLst/>
          </a:prstGeom>
          <a:noFill/>
        </p:spPr>
        <p:txBody>
          <a:bodyPr wrap="square" rtlCol="0">
            <a:spAutoFit/>
          </a:bodyPr>
          <a:lstStyle/>
          <a:p>
            <a:r>
              <a:rPr kumimoji="1" lang="ja-JP" altLang="en-US" sz="1600" dirty="0" smtClean="0">
                <a:latin typeface="+mn-ea"/>
              </a:rPr>
              <a:t>出典：大阪府</a:t>
            </a:r>
            <a:r>
              <a:rPr lang="ja-JP" altLang="en-US" sz="1600" dirty="0" smtClean="0"/>
              <a:t>「</a:t>
            </a:r>
            <a:r>
              <a:rPr lang="ja-JP" altLang="en-US" sz="1600" dirty="0"/>
              <a:t>新型コロナウイルス感染症に関する府内企業の実態</a:t>
            </a:r>
            <a:r>
              <a:rPr lang="ja-JP" altLang="en-US" sz="1600" dirty="0" smtClean="0"/>
              <a:t>調査（</a:t>
            </a:r>
            <a:r>
              <a:rPr lang="en-US" altLang="ja-JP" sz="1600" dirty="0" smtClean="0"/>
              <a:t>8/31</a:t>
            </a:r>
            <a:r>
              <a:rPr lang="ja-JP" altLang="en-US" sz="1600" dirty="0" smtClean="0"/>
              <a:t>）」</a:t>
            </a:r>
            <a:endParaRPr kumimoji="1" lang="ja-JP" altLang="en-US" sz="1600" dirty="0">
              <a:latin typeface="+mn-ea"/>
            </a:endParaRPr>
          </a:p>
        </p:txBody>
      </p:sp>
      <p:pic>
        <p:nvPicPr>
          <p:cNvPr id="24" name="図 23"/>
          <p:cNvPicPr>
            <a:picLocks noChangeAspect="1"/>
          </p:cNvPicPr>
          <p:nvPr/>
        </p:nvPicPr>
        <p:blipFill>
          <a:blip r:embed="rId2"/>
          <a:stretch>
            <a:fillRect/>
          </a:stretch>
        </p:blipFill>
        <p:spPr>
          <a:xfrm>
            <a:off x="7630207" y="8381836"/>
            <a:ext cx="4568559" cy="2781655"/>
          </a:xfrm>
          <a:prstGeom prst="rect">
            <a:avLst/>
          </a:prstGeom>
        </p:spPr>
      </p:pic>
      <p:sp>
        <p:nvSpPr>
          <p:cNvPr id="25" name="テキスト ボックス 24"/>
          <p:cNvSpPr txBox="1"/>
          <p:nvPr/>
        </p:nvSpPr>
        <p:spPr>
          <a:xfrm>
            <a:off x="8005424" y="769118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府内企業のテレワーク導入状況</a:t>
            </a:r>
            <a:endParaRPr kumimoji="1" lang="ja-JP" altLang="en-US" sz="1600" b="0" i="0" u="none" strike="noStrike" kern="1200" cap="none" spc="0" normalizeH="0" baseline="0" noProof="0" dirty="0">
              <a:ln>
                <a:noFill/>
              </a:ln>
              <a:solidFill>
                <a:prstClr val="black"/>
              </a:solidFill>
              <a:effectLst/>
              <a:uLnTx/>
              <a:uFillTx/>
              <a:latin typeface="+mn-ea"/>
            </a:endParaRPr>
          </a:p>
        </p:txBody>
      </p:sp>
      <p:pic>
        <p:nvPicPr>
          <p:cNvPr id="8" name="図 7"/>
          <p:cNvPicPr>
            <a:picLocks noChangeAspect="1"/>
          </p:cNvPicPr>
          <p:nvPr/>
        </p:nvPicPr>
        <p:blipFill>
          <a:blip r:embed="rId3"/>
          <a:stretch>
            <a:fillRect/>
          </a:stretch>
        </p:blipFill>
        <p:spPr>
          <a:xfrm>
            <a:off x="12198766" y="8468577"/>
            <a:ext cx="4839794" cy="2614865"/>
          </a:xfrm>
          <a:prstGeom prst="rect">
            <a:avLst/>
          </a:prstGeom>
        </p:spPr>
      </p:pic>
      <p:sp>
        <p:nvSpPr>
          <p:cNvPr id="20" name="テキスト ボックス 19"/>
          <p:cNvSpPr txBox="1"/>
          <p:nvPr/>
        </p:nvSpPr>
        <p:spPr>
          <a:xfrm>
            <a:off x="12190290" y="769118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オンラインでの会議・社内研修</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743074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521" y="7959238"/>
            <a:ext cx="4604615" cy="440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4" name="V 字形矢印 3"/>
          <p:cNvSpPr/>
          <p:nvPr/>
        </p:nvSpPr>
        <p:spPr>
          <a:xfrm>
            <a:off x="1290320" y="7567674"/>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20" name="テキスト ボックス 19"/>
          <p:cNvSpPr txBox="1"/>
          <p:nvPr/>
        </p:nvSpPr>
        <p:spPr>
          <a:xfrm>
            <a:off x="457468" y="4865018"/>
            <a:ext cx="16162916"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◆ポストコロナを見据えた成長産業</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・健康意識の高まり</a:t>
            </a:r>
            <a:r>
              <a:rPr lang="ja-JP" altLang="en-US" sz="2000" b="0" dirty="0">
                <a:latin typeface="+mn-ea"/>
                <a:ea typeface="+mn-ea"/>
              </a:rPr>
              <a:t>や、新たな生活</a:t>
            </a:r>
            <a:r>
              <a:rPr lang="ja-JP" altLang="en-US" sz="2000" b="0" dirty="0" smtClean="0">
                <a:latin typeface="+mn-ea"/>
                <a:ea typeface="+mn-ea"/>
              </a:rPr>
              <a:t>様式の推奨、</a:t>
            </a:r>
            <a:r>
              <a:rPr lang="en-US" altLang="ja-JP" sz="2000" b="0" dirty="0" smtClean="0">
                <a:latin typeface="+mn-ea"/>
                <a:ea typeface="+mn-ea"/>
              </a:rPr>
              <a:t>DX</a:t>
            </a:r>
            <a:r>
              <a:rPr lang="ja-JP" altLang="en-US" sz="2000" b="0" dirty="0">
                <a:latin typeface="+mn-ea"/>
                <a:ea typeface="+mn-ea"/>
              </a:rPr>
              <a:t>の</a:t>
            </a:r>
            <a:r>
              <a:rPr lang="ja-JP" altLang="en-US" sz="2000" b="0" dirty="0" smtClean="0">
                <a:latin typeface="+mn-ea"/>
                <a:ea typeface="+mn-ea"/>
              </a:rPr>
              <a:t>加速などを受け、健康・医療産業やデジタル</a:t>
            </a:r>
            <a:r>
              <a:rPr lang="ja-JP" altLang="en-US" sz="2000" b="0" dirty="0">
                <a:latin typeface="+mn-ea"/>
                <a:ea typeface="+mn-ea"/>
              </a:rPr>
              <a:t>関連</a:t>
            </a:r>
            <a:r>
              <a:rPr lang="ja-JP" altLang="en-US" sz="2000" b="0" dirty="0" smtClean="0">
                <a:latin typeface="+mn-ea"/>
                <a:ea typeface="+mn-ea"/>
              </a:rPr>
              <a:t>産業は、コロナ禍においても業績が安定。</a:t>
            </a:r>
            <a:endParaRPr lang="en-US" altLang="ja-JP" sz="2000" b="0" dirty="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・また、コロナ禍においては、リモートワーク、非接触対応などのデジタル関連で新規事業開発に関する期待が</a:t>
            </a:r>
            <a:r>
              <a:rPr lang="ja-JP" altLang="en-US" sz="2000" b="0" dirty="0">
                <a:latin typeface="+mn-ea"/>
                <a:ea typeface="+mn-ea"/>
              </a:rPr>
              <a:t>高</a:t>
            </a:r>
            <a:r>
              <a:rPr lang="ja-JP" altLang="en-US" sz="2000" b="0" dirty="0" smtClean="0">
                <a:latin typeface="+mn-ea"/>
                <a:ea typeface="+mn-ea"/>
              </a:rPr>
              <a:t>まっており、今後、こうした分野でイノベーションの加速が予想される。</a:t>
            </a:r>
            <a:endParaRPr lang="en-US" altLang="ja-JP" sz="2000" b="0" dirty="0" smtClean="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・コロナ以前からの世界的</a:t>
            </a:r>
            <a:r>
              <a:rPr lang="ja-JP" altLang="en-US" sz="2000" b="0" dirty="0">
                <a:latin typeface="+mn-ea"/>
                <a:ea typeface="+mn-ea"/>
              </a:rPr>
              <a:t>な高齢化</a:t>
            </a:r>
            <a:r>
              <a:rPr lang="ja-JP" altLang="en-US" sz="2000" b="0" dirty="0" smtClean="0">
                <a:latin typeface="+mn-ea"/>
                <a:ea typeface="+mn-ea"/>
              </a:rPr>
              <a:t>の急速な進展の影響もあり、健康・医療</a:t>
            </a:r>
            <a:r>
              <a:rPr lang="ja-JP" altLang="en-US" sz="2000" b="0" dirty="0">
                <a:latin typeface="+mn-ea"/>
                <a:ea typeface="+mn-ea"/>
              </a:rPr>
              <a:t>・介護関連産業の</a:t>
            </a:r>
            <a:r>
              <a:rPr lang="ja-JP" altLang="en-US" sz="2000" b="0" dirty="0" smtClean="0">
                <a:latin typeface="+mn-ea"/>
                <a:ea typeface="+mn-ea"/>
              </a:rPr>
              <a:t>市場は、今後拡大の見込み。</a:t>
            </a:r>
            <a:endParaRPr lang="en-US" altLang="ja-JP" sz="2000" b="0" dirty="0" smtClean="0">
              <a:latin typeface="+mn-ea"/>
              <a:ea typeface="+mn-ea"/>
            </a:endParaRPr>
          </a:p>
        </p:txBody>
      </p:sp>
      <p:sp>
        <p:nvSpPr>
          <p:cNvPr id="22" name="テキスト ボックス 21"/>
          <p:cNvSpPr txBox="1"/>
          <p:nvPr/>
        </p:nvSpPr>
        <p:spPr>
          <a:xfrm>
            <a:off x="2174144" y="6992298"/>
            <a:ext cx="4158088" cy="5632311"/>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349250" indent="-339725">
              <a:buNone/>
            </a:pPr>
            <a:r>
              <a:rPr lang="ja-JP" altLang="en-US" sz="2000" dirty="0" smtClean="0">
                <a:latin typeface="+mn-ea"/>
                <a:ea typeface="+mn-ea"/>
              </a:rPr>
              <a:t>☑健康</a:t>
            </a:r>
            <a:r>
              <a:rPr lang="ja-JP" altLang="en-US" sz="2000" dirty="0">
                <a:latin typeface="+mn-ea"/>
                <a:ea typeface="+mn-ea"/>
              </a:rPr>
              <a:t>・医療関連産業の集積や、「スタートアップ・エコシステム　グローバル拠点都市</a:t>
            </a:r>
            <a:r>
              <a:rPr lang="ja-JP" altLang="en-US" sz="2000" dirty="0" smtClean="0">
                <a:latin typeface="+mn-ea"/>
                <a:ea typeface="+mn-ea"/>
              </a:rPr>
              <a:t>」としての大阪の強みを</a:t>
            </a:r>
            <a:r>
              <a:rPr lang="ja-JP" altLang="en-US" sz="2000" dirty="0">
                <a:latin typeface="+mn-ea"/>
                <a:ea typeface="+mn-ea"/>
              </a:rPr>
              <a:t>活かし、今後</a:t>
            </a:r>
            <a:r>
              <a:rPr lang="ja-JP" altLang="en-US" sz="2000" dirty="0" smtClean="0">
                <a:latin typeface="+mn-ea"/>
                <a:ea typeface="+mn-ea"/>
              </a:rPr>
              <a:t>、市場拡大が見込まれる健康・医療・介護関連産業を育成していくことが必要。</a:t>
            </a:r>
            <a:endParaRPr lang="en-US" altLang="ja-JP" sz="2000" dirty="0" smtClean="0">
              <a:latin typeface="+mn-ea"/>
              <a:ea typeface="+mn-ea"/>
            </a:endParaRPr>
          </a:p>
          <a:p>
            <a:pPr marL="349250" indent="-339725">
              <a:buNone/>
            </a:pPr>
            <a:r>
              <a:rPr lang="ja-JP" altLang="en-US" sz="2000" dirty="0">
                <a:latin typeface="+mn-ea"/>
                <a:ea typeface="+mn-ea"/>
              </a:rPr>
              <a:t>☑</a:t>
            </a:r>
            <a:r>
              <a:rPr lang="ja-JP" altLang="en-US" sz="2000" dirty="0" smtClean="0">
                <a:latin typeface="+mn-ea"/>
                <a:ea typeface="+mn-ea"/>
              </a:rPr>
              <a:t>また、社会全体のデジタル化の加速といった新たな潮流も捉え、ヘルスケア分野におけるビッグデータを活用した新たなビジネスの創出などを促進していくことが必要。</a:t>
            </a:r>
            <a:endParaRPr lang="en-US" altLang="ja-JP" sz="2000" dirty="0" smtClean="0">
              <a:latin typeface="+mn-ea"/>
              <a:ea typeface="+mn-ea"/>
            </a:endParaRPr>
          </a:p>
          <a:p>
            <a:pPr marL="349250" indent="-339725">
              <a:buNone/>
            </a:pPr>
            <a:r>
              <a:rPr lang="ja-JP" altLang="en-US" sz="2000" dirty="0">
                <a:latin typeface="+mn-ea"/>
                <a:ea typeface="+mn-ea"/>
              </a:rPr>
              <a:t>☑</a:t>
            </a:r>
            <a:r>
              <a:rPr lang="ja-JP" altLang="en-US" sz="2000" dirty="0" smtClean="0">
                <a:latin typeface="+mn-ea"/>
                <a:ea typeface="+mn-ea"/>
              </a:rPr>
              <a:t>「未来社会の実験場」となる大阪・関西万博に向け、コロナによる新たな潮流を捉え、イノベーションを加速させていくことが必要。</a:t>
            </a:r>
            <a:endParaRPr lang="en-US" altLang="ja-JP" sz="2000" dirty="0">
              <a:latin typeface="+mn-ea"/>
              <a:ea typeface="+mn-ea"/>
            </a:endParaRPr>
          </a:p>
        </p:txBody>
      </p:sp>
      <p:pic>
        <p:nvPicPr>
          <p:cNvPr id="33" name="図 32"/>
          <p:cNvPicPr>
            <a:picLocks noChangeAspect="1"/>
          </p:cNvPicPr>
          <p:nvPr/>
        </p:nvPicPr>
        <p:blipFill>
          <a:blip r:embed="rId3"/>
          <a:stretch>
            <a:fillRect/>
          </a:stretch>
        </p:blipFill>
        <p:spPr>
          <a:xfrm>
            <a:off x="10852483" y="8065395"/>
            <a:ext cx="6177667" cy="3742229"/>
          </a:xfrm>
          <a:prstGeom prst="rect">
            <a:avLst/>
          </a:prstGeom>
        </p:spPr>
      </p:pic>
      <p:sp>
        <p:nvSpPr>
          <p:cNvPr id="35" name="正方形/長方形 34"/>
          <p:cNvSpPr/>
          <p:nvPr/>
        </p:nvSpPr>
        <p:spPr>
          <a:xfrm>
            <a:off x="11123348" y="11833794"/>
            <a:ext cx="5945452" cy="707886"/>
          </a:xfrm>
          <a:prstGeom prst="rect">
            <a:avLst/>
          </a:prstGeom>
          <a:noFill/>
        </p:spPr>
        <p:txBody>
          <a:bodyPr wrap="square">
            <a:spAutoFit/>
          </a:bodyPr>
          <a:lstStyle/>
          <a:p>
            <a:pPr marL="306367" indent="-306367">
              <a:lnSpc>
                <a:spcPts val="2412"/>
              </a:lnSpc>
              <a:defRPr/>
            </a:pPr>
            <a:r>
              <a:rPr kumimoji="1" lang="ja-JP" altLang="en-US" sz="1600" dirty="0">
                <a:solidFill>
                  <a:prstClr val="black"/>
                </a:solidFill>
                <a:latin typeface="+mn-ea"/>
                <a:cs typeface="Meiryo UI" panose="020B0604030504040204" pitchFamily="50" charset="-128"/>
              </a:rPr>
              <a:t>出典：デロイト・トーマツ </a:t>
            </a:r>
            <a:r>
              <a:rPr kumimoji="1" lang="en-US" altLang="ja-JP" sz="1600" dirty="0">
                <a:solidFill>
                  <a:prstClr val="black"/>
                </a:solidFill>
                <a:latin typeface="+mn-ea"/>
                <a:cs typeface="Meiryo UI" panose="020B0604030504040204" pitchFamily="50" charset="-128"/>
              </a:rPr>
              <a:t>『</a:t>
            </a:r>
            <a:r>
              <a:rPr kumimoji="1" lang="ja-JP" altLang="en-US" sz="1600" dirty="0">
                <a:solidFill>
                  <a:prstClr val="black"/>
                </a:solidFill>
                <a:latin typeface="+mn-ea"/>
                <a:cs typeface="Meiryo UI" panose="020B0604030504040204" pitchFamily="50" charset="-128"/>
              </a:rPr>
              <a:t>ライフサイエンス・ヘルスケア 第</a:t>
            </a:r>
            <a:r>
              <a:rPr kumimoji="1" lang="en-US" altLang="ja-JP" sz="1600" dirty="0">
                <a:solidFill>
                  <a:prstClr val="black"/>
                </a:solidFill>
                <a:latin typeface="+mn-ea"/>
                <a:cs typeface="Meiryo UI" panose="020B0604030504040204" pitchFamily="50" charset="-128"/>
              </a:rPr>
              <a:t>5</a:t>
            </a:r>
            <a:r>
              <a:rPr kumimoji="1" lang="ja-JP" altLang="en-US" sz="1600" dirty="0">
                <a:solidFill>
                  <a:prstClr val="black"/>
                </a:solidFill>
                <a:latin typeface="+mn-ea"/>
                <a:cs typeface="Meiryo UI" panose="020B0604030504040204" pitchFamily="50" charset="-128"/>
              </a:rPr>
              <a:t>回 国内介護市場の動向について</a:t>
            </a:r>
            <a:r>
              <a:rPr kumimoji="1" lang="en-US" altLang="ja-JP" sz="1600" dirty="0">
                <a:solidFill>
                  <a:prstClr val="black"/>
                </a:solidFill>
                <a:latin typeface="+mn-ea"/>
                <a:cs typeface="Meiryo UI" panose="020B0604030504040204" pitchFamily="50" charset="-128"/>
              </a:rPr>
              <a:t>』</a:t>
            </a:r>
            <a:endParaRPr kumimoji="1" lang="ja-JP" altLang="en-US" sz="1600" dirty="0">
              <a:solidFill>
                <a:prstClr val="black"/>
              </a:solidFill>
              <a:latin typeface="+mn-ea"/>
              <a:cs typeface="Meiryo UI" panose="020B0604030504040204" pitchFamily="50" charset="-128"/>
            </a:endParaRPr>
          </a:p>
        </p:txBody>
      </p:sp>
      <p:sp>
        <p:nvSpPr>
          <p:cNvPr id="38" name="テキスト ボックス 37"/>
          <p:cNvSpPr txBox="1"/>
          <p:nvPr/>
        </p:nvSpPr>
        <p:spPr>
          <a:xfrm>
            <a:off x="11458943" y="7597444"/>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国内介護市場規模</a:t>
            </a:r>
            <a:r>
              <a:rPr kumimoji="1" lang="ja-JP" altLang="en-US" sz="1600" dirty="0">
                <a:solidFill>
                  <a:prstClr val="black"/>
                </a:solidFill>
                <a:latin typeface="+mn-ea"/>
              </a:rPr>
              <a:t>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18" name="テキスト ボックス 17"/>
          <p:cNvSpPr txBox="1"/>
          <p:nvPr/>
        </p:nvSpPr>
        <p:spPr>
          <a:xfrm>
            <a:off x="457468" y="2345799"/>
            <a:ext cx="16162916" cy="1015663"/>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◆オンラインによるイベント等の開催</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・感染拡大防止の観点から、オンラインを活用した</a:t>
            </a:r>
            <a:r>
              <a:rPr lang="ja-JP" altLang="en-US" sz="2000" b="0" dirty="0">
                <a:latin typeface="+mn-ea"/>
                <a:ea typeface="+mn-ea"/>
              </a:rPr>
              <a:t>イベント</a:t>
            </a:r>
            <a:r>
              <a:rPr lang="ja-JP" altLang="en-US" sz="2000" b="0" dirty="0" smtClean="0">
                <a:latin typeface="+mn-ea"/>
                <a:ea typeface="+mn-ea"/>
              </a:rPr>
              <a:t>等の開催や、バーチャルを活用した観光コンテンツの創出など新たな事業展開、ＭＩＣＥのＷＥＢ開催への移行などの動きも見られる。</a:t>
            </a:r>
            <a:endParaRPr lang="en-US" altLang="ja-JP" sz="2000" b="0" dirty="0" smtClean="0">
              <a:latin typeface="+mn-ea"/>
              <a:ea typeface="+mn-ea"/>
            </a:endParaRPr>
          </a:p>
        </p:txBody>
      </p:sp>
      <p:sp>
        <p:nvSpPr>
          <p:cNvPr id="21" name="V 字形矢印 20"/>
          <p:cNvSpPr/>
          <p:nvPr/>
        </p:nvSpPr>
        <p:spPr>
          <a:xfrm>
            <a:off x="1290628" y="3569541"/>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174144" y="3468362"/>
            <a:ext cx="14446240" cy="1015663"/>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58763">
              <a:buNone/>
            </a:pPr>
            <a:r>
              <a:rPr lang="ja-JP" altLang="en-US" sz="2000" dirty="0" smtClean="0">
                <a:latin typeface="+mn-ea"/>
                <a:ea typeface="+mn-ea"/>
              </a:rPr>
              <a:t>☑ポストコロナにおけるインバウンド観光需要増等を見据え、バーチャル空間における魅力発信など、先端技術を活用した都市魅力の発信創出が必要。</a:t>
            </a:r>
            <a:endParaRPr lang="en-US" altLang="ja-JP" sz="2000" dirty="0" smtClean="0">
              <a:latin typeface="+mn-ea"/>
              <a:ea typeface="+mn-ea"/>
            </a:endParaRPr>
          </a:p>
          <a:p>
            <a:pPr marL="268288" indent="-258763">
              <a:buNone/>
            </a:pPr>
            <a:r>
              <a:rPr lang="ja-JP" altLang="en-US" sz="2000" dirty="0" smtClean="0">
                <a:latin typeface="+mn-ea"/>
                <a:ea typeface="+mn-ea"/>
              </a:rPr>
              <a:t>☑</a:t>
            </a:r>
            <a:r>
              <a:rPr lang="ja-JP" altLang="en-US" sz="2000" dirty="0">
                <a:latin typeface="+mn-ea"/>
                <a:ea typeface="+mn-ea"/>
              </a:rPr>
              <a:t>新たな</a:t>
            </a:r>
            <a:r>
              <a:rPr lang="en-US" altLang="ja-JP" sz="2000" dirty="0">
                <a:latin typeface="+mn-ea"/>
                <a:ea typeface="+mn-ea"/>
              </a:rPr>
              <a:t>MICE</a:t>
            </a:r>
            <a:r>
              <a:rPr lang="ja-JP" altLang="en-US" sz="2000" dirty="0">
                <a:latin typeface="+mn-ea"/>
                <a:ea typeface="+mn-ea"/>
              </a:rPr>
              <a:t>戦略の策定</a:t>
            </a:r>
            <a:r>
              <a:rPr lang="ja-JP" altLang="en-US" sz="2000" dirty="0" smtClean="0">
                <a:latin typeface="+mn-ea"/>
                <a:ea typeface="+mn-ea"/>
              </a:rPr>
              <a:t>や受入</a:t>
            </a:r>
            <a:r>
              <a:rPr lang="ja-JP" altLang="en-US" sz="2000" dirty="0">
                <a:latin typeface="+mn-ea"/>
                <a:ea typeface="+mn-ea"/>
              </a:rPr>
              <a:t>体制の充実により、官民一体となった</a:t>
            </a:r>
            <a:r>
              <a:rPr lang="en-US" altLang="ja-JP" sz="2000" dirty="0">
                <a:latin typeface="+mn-ea"/>
                <a:ea typeface="+mn-ea"/>
              </a:rPr>
              <a:t>MICE</a:t>
            </a:r>
            <a:r>
              <a:rPr lang="ja-JP" altLang="en-US" sz="2000" dirty="0">
                <a:latin typeface="+mn-ea"/>
                <a:ea typeface="+mn-ea"/>
              </a:rPr>
              <a:t>誘致の推進が必要</a:t>
            </a:r>
            <a:r>
              <a:rPr lang="ja-JP" altLang="en-US" sz="2000" dirty="0" smtClean="0">
                <a:latin typeface="+mn-ea"/>
                <a:ea typeface="+mn-ea"/>
              </a:rPr>
              <a:t>。</a:t>
            </a:r>
            <a:endParaRPr lang="en-US" altLang="ja-JP" sz="2000" dirty="0">
              <a:latin typeface="+mn-ea"/>
              <a:ea typeface="+mn-ea"/>
            </a:endParaRPr>
          </a:p>
        </p:txBody>
      </p:sp>
      <p:sp>
        <p:nvSpPr>
          <p:cNvPr id="17" name="正方形/長方形 16"/>
          <p:cNvSpPr/>
          <p:nvPr/>
        </p:nvSpPr>
        <p:spPr>
          <a:xfrm>
            <a:off x="6987608" y="7624788"/>
            <a:ext cx="3262432" cy="338554"/>
          </a:xfrm>
          <a:prstGeom prst="rect">
            <a:avLst/>
          </a:prstGeom>
        </p:spPr>
        <p:txBody>
          <a:bodyPr wrap="none">
            <a:spAutoFit/>
          </a:bodyPr>
          <a:lstStyle/>
          <a:p>
            <a:r>
              <a:rPr kumimoji="0" lang="ja-JP" altLang="en-US" sz="1600" kern="0" dirty="0" smtClean="0">
                <a:solidFill>
                  <a:srgbClr val="000000"/>
                </a:solidFill>
                <a:latin typeface="+mn-ea"/>
                <a:cs typeface="Meiryo UI" panose="020B0604030504040204" pitchFamily="50" charset="-128"/>
              </a:rPr>
              <a:t>関西の健康・医療</a:t>
            </a:r>
            <a:r>
              <a:rPr kumimoji="0" lang="ja-JP" altLang="en-US" sz="1600" kern="0" dirty="0">
                <a:solidFill>
                  <a:srgbClr val="000000"/>
                </a:solidFill>
                <a:latin typeface="+mn-ea"/>
                <a:cs typeface="Meiryo UI" panose="020B0604030504040204" pitchFamily="50" charset="-128"/>
              </a:rPr>
              <a:t>関連産業の拡大</a:t>
            </a:r>
            <a:endParaRPr lang="ja-JP" altLang="en-US" sz="1600" dirty="0">
              <a:latin typeface="+mn-ea"/>
              <a:cs typeface="Meiryo UI" panose="020B0604030504040204" pitchFamily="50" charset="-128"/>
            </a:endParaRPr>
          </a:p>
        </p:txBody>
      </p:sp>
      <p:sp>
        <p:nvSpPr>
          <p:cNvPr id="24" name="正方形/長方形 23"/>
          <p:cNvSpPr/>
          <p:nvPr/>
        </p:nvSpPr>
        <p:spPr>
          <a:xfrm>
            <a:off x="6500444" y="12379584"/>
            <a:ext cx="5427927" cy="307777"/>
          </a:xfrm>
          <a:prstGeom prst="rect">
            <a:avLst/>
          </a:prstGeom>
        </p:spPr>
        <p:txBody>
          <a:bodyPr wrap="square">
            <a:spAutoFit/>
          </a:bodyPr>
          <a:lstStyle/>
          <a:p>
            <a:pPr marL="177800" indent="-177800"/>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出典：一般財団法人アジア太平洋研究所作成資料</a:t>
            </a:r>
            <a:endParaRPr lang="ja-JP" altLang="en-US" sz="1400" dirty="0">
              <a:latin typeface="+mn-ea"/>
              <a:cs typeface="Meiryo UI" panose="020B0604030504040204" pitchFamily="50" charset="-128"/>
            </a:endParaRPr>
          </a:p>
        </p:txBody>
      </p:sp>
    </p:spTree>
    <p:extLst>
      <p:ext uri="{BB962C8B-B14F-4D97-AF65-F5344CB8AC3E}">
        <p14:creationId xmlns:p14="http://schemas.microsoft.com/office/powerpoint/2010/main" val="1085701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8" name="テキスト ボックス 17"/>
          <p:cNvSpPr txBox="1"/>
          <p:nvPr/>
        </p:nvSpPr>
        <p:spPr>
          <a:xfrm>
            <a:off x="457468" y="2345799"/>
            <a:ext cx="16162916"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◆国際金融体制・市場の変化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・アジアで国際金融都市と</a:t>
            </a:r>
            <a:r>
              <a:rPr lang="ja-JP" altLang="en-US" sz="2000" b="0" dirty="0">
                <a:latin typeface="+mn-ea"/>
                <a:ea typeface="+mn-ea"/>
              </a:rPr>
              <a:t>して存在感が</a:t>
            </a:r>
            <a:r>
              <a:rPr lang="ja-JP" altLang="en-US" sz="2000" b="0" dirty="0" smtClean="0">
                <a:latin typeface="+mn-ea"/>
                <a:ea typeface="+mn-ea"/>
              </a:rPr>
              <a:t>大きい香港における香港国家安全維持法の成立や、英国のＥＵ離脱など、国際金融を取り巻く情勢が変化。</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・ま</a:t>
            </a:r>
            <a:r>
              <a:rPr lang="ja-JP" altLang="en-US" sz="2000" b="0" dirty="0">
                <a:latin typeface="+mn-ea"/>
                <a:ea typeface="+mn-ea"/>
              </a:rPr>
              <a:t>た</a:t>
            </a:r>
            <a:r>
              <a:rPr lang="ja-JP" altLang="en-US" sz="2000" b="0" dirty="0" smtClean="0">
                <a:latin typeface="+mn-ea"/>
                <a:ea typeface="+mn-ea"/>
              </a:rPr>
              <a:t>、こうした情勢の変化に加え、コロナの影響によって、金融</a:t>
            </a:r>
            <a:r>
              <a:rPr lang="ja-JP" altLang="en-US" sz="2000" b="0" dirty="0">
                <a:latin typeface="+mn-ea"/>
                <a:ea typeface="+mn-ea"/>
              </a:rPr>
              <a:t>業務や金融取引のリモート化の</a:t>
            </a:r>
            <a:r>
              <a:rPr lang="ja-JP" altLang="en-US" sz="2000" b="0" dirty="0" smtClean="0">
                <a:latin typeface="+mn-ea"/>
                <a:ea typeface="+mn-ea"/>
              </a:rPr>
              <a:t>進展や、ＥＳＧ市場のさらなる拡大が見込まれるなど、国際金融体制・市場に変化の兆し。</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・今後、国際金融都市は、一極集中から多極連携型の道をたどる可能性が高いと考えられ、それぞれの中核的な都市が特色を持ちつつ相互に競争しあい補完しあうことが重要になるものと想定。</a:t>
            </a:r>
            <a:endParaRPr lang="en-US" altLang="ja-JP" sz="2000" b="0" dirty="0" smtClean="0">
              <a:latin typeface="+mn-ea"/>
              <a:ea typeface="+mn-ea"/>
            </a:endParaRPr>
          </a:p>
        </p:txBody>
      </p:sp>
      <p:sp>
        <p:nvSpPr>
          <p:cNvPr id="21" name="V 字形矢印 20"/>
          <p:cNvSpPr/>
          <p:nvPr/>
        </p:nvSpPr>
        <p:spPr>
          <a:xfrm>
            <a:off x="1290628" y="507230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3" name="テキスト ボックス 22"/>
          <p:cNvSpPr txBox="1"/>
          <p:nvPr/>
        </p:nvSpPr>
        <p:spPr>
          <a:xfrm>
            <a:off x="2174144" y="4971128"/>
            <a:ext cx="14446240" cy="1015663"/>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58763">
              <a:buNone/>
            </a:pPr>
            <a:r>
              <a:rPr lang="ja-JP" altLang="en-US" sz="2000" dirty="0" smtClean="0">
                <a:latin typeface="+mn-ea"/>
                <a:ea typeface="+mn-ea"/>
              </a:rPr>
              <a:t>☑金融・商品のデリバティブを扱う国内唯一の総合取引所である大阪取引所を有する大阪の強みや、万博やＩＲなどの国内外の投資を呼び込む世界的なビッグプロジェクトの進展、スタートアップ拠点形成などのポテンシャルを活かし、東京とは異なる</a:t>
            </a:r>
            <a:r>
              <a:rPr lang="ja-JP" altLang="en-US" sz="2000" dirty="0">
                <a:latin typeface="+mn-ea"/>
                <a:ea typeface="+mn-ea"/>
              </a:rPr>
              <a:t>個性</a:t>
            </a:r>
            <a:r>
              <a:rPr lang="ja-JP" altLang="en-US" sz="2000" dirty="0" smtClean="0">
                <a:latin typeface="+mn-ea"/>
                <a:ea typeface="+mn-ea"/>
              </a:rPr>
              <a:t>・機能を持った国際金融都市の実現に向けた取組みを推進することが必要。</a:t>
            </a:r>
            <a:endParaRPr lang="en-US" altLang="ja-JP" sz="2000" dirty="0">
              <a:latin typeface="+mn-ea"/>
              <a:ea typeface="+mn-ea"/>
            </a:endParaRPr>
          </a:p>
        </p:txBody>
      </p:sp>
      <p:pic>
        <p:nvPicPr>
          <p:cNvPr id="4" name="図 3"/>
          <p:cNvPicPr>
            <a:picLocks noChangeAspect="1"/>
          </p:cNvPicPr>
          <p:nvPr/>
        </p:nvPicPr>
        <p:blipFill>
          <a:blip r:embed="rId2"/>
          <a:stretch>
            <a:fillRect/>
          </a:stretch>
        </p:blipFill>
        <p:spPr>
          <a:xfrm>
            <a:off x="9857634" y="6765907"/>
            <a:ext cx="6762750" cy="4411235"/>
          </a:xfrm>
          <a:prstGeom prst="rect">
            <a:avLst/>
          </a:prstGeom>
        </p:spPr>
      </p:pic>
      <p:pic>
        <p:nvPicPr>
          <p:cNvPr id="7" name="図 6"/>
          <p:cNvPicPr>
            <a:picLocks noChangeAspect="1"/>
          </p:cNvPicPr>
          <p:nvPr/>
        </p:nvPicPr>
        <p:blipFill>
          <a:blip r:embed="rId3"/>
          <a:stretch>
            <a:fillRect/>
          </a:stretch>
        </p:blipFill>
        <p:spPr>
          <a:xfrm>
            <a:off x="10086234" y="11239980"/>
            <a:ext cx="6762750" cy="342900"/>
          </a:xfrm>
          <a:prstGeom prst="rect">
            <a:avLst/>
          </a:prstGeom>
        </p:spPr>
      </p:pic>
      <p:sp>
        <p:nvSpPr>
          <p:cNvPr id="12" name="正方形/長方形 11"/>
          <p:cNvSpPr/>
          <p:nvPr/>
        </p:nvSpPr>
        <p:spPr>
          <a:xfrm>
            <a:off x="9857634" y="11697568"/>
            <a:ext cx="5427927" cy="307777"/>
          </a:xfrm>
          <a:prstGeom prst="rect">
            <a:avLst/>
          </a:prstGeom>
        </p:spPr>
        <p:txBody>
          <a:bodyPr wrap="square">
            <a:spAutoFit/>
          </a:bodyPr>
          <a:lstStyle/>
          <a:p>
            <a:pPr marL="177800" indent="-177800"/>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出典：成長戦略会議（第２回）資料</a:t>
            </a:r>
            <a:endParaRPr lang="ja-JP" altLang="en-US" sz="1400" dirty="0">
              <a:latin typeface="+mn-ea"/>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355479898"/>
              </p:ext>
            </p:extLst>
          </p:nvPr>
        </p:nvGraphicFramePr>
        <p:xfrm>
          <a:off x="1087428" y="7114181"/>
          <a:ext cx="7053798" cy="3714685"/>
        </p:xfrm>
        <a:graphic>
          <a:graphicData uri="http://schemas.openxmlformats.org/drawingml/2006/table">
            <a:tbl>
              <a:tblPr firstRow="1" bandRow="1">
                <a:tableStyleId>{5940675A-B579-460E-94D1-54222C63F5DA}</a:tableStyleId>
              </a:tblPr>
              <a:tblGrid>
                <a:gridCol w="855006">
                  <a:extLst>
                    <a:ext uri="{9D8B030D-6E8A-4147-A177-3AD203B41FA5}">
                      <a16:colId xmlns:a16="http://schemas.microsoft.com/office/drawing/2014/main" val="3328768580"/>
                    </a:ext>
                  </a:extLst>
                </a:gridCol>
                <a:gridCol w="2066264">
                  <a:extLst>
                    <a:ext uri="{9D8B030D-6E8A-4147-A177-3AD203B41FA5}">
                      <a16:colId xmlns:a16="http://schemas.microsoft.com/office/drawing/2014/main" val="438710236"/>
                    </a:ext>
                  </a:extLst>
                </a:gridCol>
                <a:gridCol w="2066264">
                  <a:extLst>
                    <a:ext uri="{9D8B030D-6E8A-4147-A177-3AD203B41FA5}">
                      <a16:colId xmlns:a16="http://schemas.microsoft.com/office/drawing/2014/main" val="2807464932"/>
                    </a:ext>
                  </a:extLst>
                </a:gridCol>
                <a:gridCol w="2066264">
                  <a:extLst>
                    <a:ext uri="{9D8B030D-6E8A-4147-A177-3AD203B41FA5}">
                      <a16:colId xmlns:a16="http://schemas.microsoft.com/office/drawing/2014/main" val="2141303298"/>
                    </a:ext>
                  </a:extLst>
                </a:gridCol>
              </a:tblGrid>
              <a:tr h="341678">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2019</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3</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06637">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06637">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06637">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306637">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805550542"/>
                  </a:ext>
                </a:extLst>
              </a:tr>
              <a:tr h="306637">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981283209"/>
                  </a:ext>
                </a:extLst>
              </a:tr>
              <a:tr h="306637">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7</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535750441"/>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8</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ドバイ</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kern="100" dirty="0" smtClean="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9</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ジュネーブ</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919482248"/>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10</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シドニー</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06637">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27</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59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14" name="テキスト ボックス 13"/>
          <p:cNvSpPr txBox="1"/>
          <p:nvPr/>
        </p:nvSpPr>
        <p:spPr>
          <a:xfrm>
            <a:off x="1671747" y="671427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15" name="Rectangle 1"/>
          <p:cNvSpPr>
            <a:spLocks noChangeArrowheads="1"/>
          </p:cNvSpPr>
          <p:nvPr/>
        </p:nvSpPr>
        <p:spPr bwMode="auto">
          <a:xfrm>
            <a:off x="817017" y="10867072"/>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666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948704" y="3914808"/>
            <a:ext cx="7128520" cy="3287744"/>
          </a:xfrm>
          <a:prstGeom prst="rect">
            <a:avLst/>
          </a:prstGeom>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0" name="V 字形矢印 19"/>
          <p:cNvSpPr/>
          <p:nvPr/>
        </p:nvSpPr>
        <p:spPr>
          <a:xfrm>
            <a:off x="1475590" y="6102318"/>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V 字形矢印 21"/>
          <p:cNvSpPr/>
          <p:nvPr/>
        </p:nvSpPr>
        <p:spPr>
          <a:xfrm>
            <a:off x="1475590" y="10132292"/>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0"/>
            <a:ext cx="16353863" cy="1515133"/>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〇コロナの感染拡大に</a:t>
            </a:r>
            <a:r>
              <a:rPr lang="ja-JP" altLang="en-US" sz="2400" b="1" dirty="0">
                <a:latin typeface="+mn-ea"/>
              </a:rPr>
              <a:t>伴い、非正規雇用者を中心に収入が</a:t>
            </a:r>
            <a:r>
              <a:rPr lang="ja-JP" altLang="en-US" sz="2400" b="1" dirty="0" smtClean="0">
                <a:latin typeface="+mn-ea"/>
              </a:rPr>
              <a:t>減少しており、名目賃金では全国平均を下回っている。</a:t>
            </a:r>
            <a:endParaRPr lang="en-US" altLang="ja-JP" sz="2400" b="1" dirty="0" smtClean="0">
              <a:latin typeface="+mn-ea"/>
            </a:endParaRPr>
          </a:p>
          <a:p>
            <a:pPr marL="288000" indent="-457200"/>
            <a:r>
              <a:rPr lang="ja-JP" altLang="en-US" sz="2400" b="1" dirty="0" smtClean="0">
                <a:latin typeface="+mn-ea"/>
              </a:rPr>
              <a:t>〇また、外出自粛等により、地域における社会的つながりの喪失や児童虐待、自殺者の増加等が懸念される。</a:t>
            </a:r>
            <a:endParaRPr lang="en-US" altLang="ja-JP" sz="2400" b="1" dirty="0" smtClean="0">
              <a:latin typeface="+mn-ea"/>
            </a:endParaRPr>
          </a:p>
          <a:p>
            <a:pPr marL="288000" indent="-457200"/>
            <a:r>
              <a:rPr lang="ja-JP" altLang="en-US" sz="2400" b="1" dirty="0" smtClean="0">
                <a:latin typeface="+mn-ea"/>
              </a:rPr>
              <a:t>〇各学校等においては、長期間の休校が実施され、児童・生徒への学習面や健康面での影響等が懸念されるとともに、保護者の働き方にも影響が生じている。</a:t>
            </a:r>
            <a:endParaRPr lang="en-US" altLang="ja-JP" sz="2400" b="1" dirty="0">
              <a:latin typeface="+mn-ea"/>
            </a:endParaRPr>
          </a:p>
        </p:txBody>
      </p:sp>
      <p:sp>
        <p:nvSpPr>
          <p:cNvPr id="25" name="テキスト ボックス 24"/>
          <p:cNvSpPr txBox="1"/>
          <p:nvPr/>
        </p:nvSpPr>
        <p:spPr>
          <a:xfrm>
            <a:off x="266520" y="7772401"/>
            <a:ext cx="8330479"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a:t>
            </a:r>
            <a:r>
              <a:rPr lang="ja-JP" altLang="en-US" sz="2000" u="sng" spc="-200" dirty="0" smtClean="0">
                <a:latin typeface="+mn-ea"/>
                <a:ea typeface="+mn-ea"/>
              </a:rPr>
              <a:t>社会的</a:t>
            </a:r>
            <a:r>
              <a:rPr lang="ja-JP" altLang="en-US" sz="2000" u="sng" spc="-200" dirty="0">
                <a:latin typeface="+mn-ea"/>
                <a:ea typeface="+mn-ea"/>
              </a:rPr>
              <a:t>つながりの喪失</a:t>
            </a:r>
            <a:r>
              <a:rPr lang="ja-JP" altLang="en-US" sz="2000" u="sng" spc="-200" dirty="0" smtClean="0">
                <a:latin typeface="+mn-ea"/>
                <a:ea typeface="+mn-ea"/>
              </a:rPr>
              <a:t>や自殺者の増加の懸念</a:t>
            </a:r>
            <a:endParaRPr lang="en-US" altLang="ja-JP" sz="2000" u="sng" dirty="0">
              <a:latin typeface="+mn-ea"/>
              <a:ea typeface="+mn-ea"/>
            </a:endParaRPr>
          </a:p>
          <a:p>
            <a:pPr marL="538163" indent="-538163">
              <a:buNone/>
            </a:pPr>
            <a:r>
              <a:rPr lang="ja-JP" altLang="en-US" sz="2000" dirty="0">
                <a:latin typeface="+mn-ea"/>
                <a:ea typeface="+mn-ea"/>
              </a:rPr>
              <a:t>　</a:t>
            </a:r>
            <a:r>
              <a:rPr lang="ja-JP" altLang="en-US" sz="2000" b="0" dirty="0">
                <a:latin typeface="+mn-ea"/>
                <a:ea typeface="+mn-ea"/>
              </a:rPr>
              <a:t>・外出</a:t>
            </a:r>
            <a:r>
              <a:rPr lang="ja-JP" altLang="en-US" sz="2000" b="0" dirty="0" smtClean="0">
                <a:latin typeface="+mn-ea"/>
                <a:ea typeface="+mn-ea"/>
              </a:rPr>
              <a:t>自粛等により、地域コミュニティにおける活動が休止されるなど、社会的</a:t>
            </a:r>
            <a:r>
              <a:rPr lang="ja-JP" altLang="en-US" sz="2000" b="0" dirty="0">
                <a:latin typeface="+mn-ea"/>
                <a:ea typeface="+mn-ea"/>
              </a:rPr>
              <a:t>つながりが</a:t>
            </a:r>
            <a:r>
              <a:rPr lang="ja-JP" altLang="en-US" sz="2000" b="0" dirty="0" smtClean="0">
                <a:latin typeface="+mn-ea"/>
                <a:ea typeface="+mn-ea"/>
              </a:rPr>
              <a:t>喪失。また、コロナ禍において、運動不足やストレスを感じる高齢者が増加しており、健康面等での不安が高まっている。</a:t>
            </a:r>
            <a:endParaRPr lang="en-US" altLang="ja-JP" sz="2000" b="0" dirty="0">
              <a:latin typeface="+mn-ea"/>
              <a:ea typeface="+mn-ea"/>
            </a:endParaRPr>
          </a:p>
          <a:p>
            <a:pPr marL="519113" indent="-688975">
              <a:buNone/>
            </a:pPr>
            <a:r>
              <a:rPr lang="ja-JP" altLang="en-US" sz="2000" b="0" dirty="0">
                <a:latin typeface="+mn-ea"/>
                <a:ea typeface="+mn-ea"/>
              </a:rPr>
              <a:t>　</a:t>
            </a:r>
            <a:r>
              <a:rPr lang="ja-JP" altLang="en-US" sz="2000" b="0" dirty="0" smtClean="0">
                <a:latin typeface="+mn-ea"/>
                <a:ea typeface="+mn-ea"/>
              </a:rPr>
              <a:t>・さらに、外出自粛</a:t>
            </a:r>
            <a:r>
              <a:rPr lang="ja-JP" altLang="en-US" sz="2000" b="0" dirty="0">
                <a:latin typeface="+mn-ea"/>
                <a:ea typeface="+mn-ea"/>
              </a:rPr>
              <a:t>による児童虐待や</a:t>
            </a:r>
            <a:r>
              <a:rPr lang="ja-JP" altLang="en-US" sz="2000" b="0" dirty="0" smtClean="0">
                <a:latin typeface="+mn-ea"/>
                <a:ea typeface="+mn-ea"/>
              </a:rPr>
              <a:t>ＤＶなどの増加の懸念や、所得の低下や失業率の悪化などの影響によって、自殺者増加も懸念。</a:t>
            </a:r>
            <a:endParaRPr lang="en-US" altLang="ja-JP" sz="2000" b="0" dirty="0">
              <a:latin typeface="+mn-ea"/>
              <a:ea typeface="+mn-ea"/>
            </a:endParaRPr>
          </a:p>
        </p:txBody>
      </p:sp>
      <p:sp>
        <p:nvSpPr>
          <p:cNvPr id="26" name="テキスト ボックス 25"/>
          <p:cNvSpPr txBox="1"/>
          <p:nvPr/>
        </p:nvSpPr>
        <p:spPr>
          <a:xfrm>
            <a:off x="2408630" y="10132292"/>
            <a:ext cx="7342323" cy="1938992"/>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オンラインを活用した新たな地域のつながりの創出など、地域活動を支える取組みが必要。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高齢者をはじめ、府民の健康を守るため、ＩＣＴなど新たな技術も導入した健康づくりを推進することが必要。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児童虐待やＤＶ、自殺などを防止するため、相談体制の充実や雇用の確保を図るなど、総合的な対策を講じることが必要。</a:t>
            </a:r>
            <a:endParaRPr lang="en-US" altLang="ja-JP" sz="2000" b="1" dirty="0">
              <a:latin typeface="+mn-ea"/>
            </a:endParaRPr>
          </a:p>
        </p:txBody>
      </p:sp>
      <p:sp>
        <p:nvSpPr>
          <p:cNvPr id="27" name="テキスト ボックス 26"/>
          <p:cNvSpPr txBox="1"/>
          <p:nvPr/>
        </p:nvSpPr>
        <p:spPr>
          <a:xfrm>
            <a:off x="266520" y="4088361"/>
            <a:ext cx="9764986"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a:t>
            </a:r>
            <a:r>
              <a:rPr lang="ja-JP" altLang="en-US" sz="2000" u="sng" dirty="0" smtClean="0">
                <a:latin typeface="+mn-ea"/>
                <a:ea typeface="+mn-ea"/>
              </a:rPr>
              <a:t>所得</a:t>
            </a:r>
            <a:r>
              <a:rPr lang="ja-JP" altLang="en-US" sz="2000" u="sng" dirty="0">
                <a:latin typeface="+mn-ea"/>
                <a:ea typeface="+mn-ea"/>
              </a:rPr>
              <a:t>の</a:t>
            </a:r>
            <a:r>
              <a:rPr lang="ja-JP" altLang="en-US" sz="2000" u="sng" dirty="0" smtClean="0">
                <a:latin typeface="+mn-ea"/>
                <a:ea typeface="+mn-ea"/>
              </a:rPr>
              <a:t>低下</a:t>
            </a:r>
            <a:endParaRPr lang="en-US" altLang="ja-JP" sz="2000" u="sng" dirty="0" smtClean="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・全国に比べ、名目賃金指数が低い水準で推移するなど、府民の所得は減少。雇用形態別でみた場合には、非正規雇用者において、収入が減少している割合が高い。</a:t>
            </a:r>
            <a:endParaRPr lang="en-US" altLang="ja-JP" sz="2000" b="0" dirty="0" smtClean="0">
              <a:latin typeface="+mn-ea"/>
              <a:ea typeface="+mn-ea"/>
            </a:endParaRPr>
          </a:p>
          <a:p>
            <a:pPr marL="528638" indent="-528638">
              <a:buNone/>
            </a:pPr>
            <a:r>
              <a:rPr lang="ja-JP" altLang="en-US" sz="2000" b="0" dirty="0">
                <a:latin typeface="+mn-ea"/>
                <a:ea typeface="+mn-ea"/>
              </a:rPr>
              <a:t>　・生活保護開始世帯数は減少傾向が見られるものの、感染拡大の第一波に見舞われた４月には大阪市内を中心に大きく増加しており注視が必要</a:t>
            </a:r>
            <a:r>
              <a:rPr lang="ja-JP" altLang="en-US" sz="2000" b="0" dirty="0" smtClean="0">
                <a:latin typeface="+mn-ea"/>
                <a:ea typeface="+mn-ea"/>
              </a:rPr>
              <a:t>。</a:t>
            </a:r>
            <a:endParaRPr lang="ja-JP" altLang="en-US" sz="2000" b="0" dirty="0">
              <a:latin typeface="+mn-ea"/>
              <a:ea typeface="+mn-ea"/>
            </a:endParaRPr>
          </a:p>
        </p:txBody>
      </p:sp>
      <p:sp>
        <p:nvSpPr>
          <p:cNvPr id="29" name="テキスト ボックス 28"/>
          <p:cNvSpPr txBox="1"/>
          <p:nvPr/>
        </p:nvSpPr>
        <p:spPr>
          <a:xfrm>
            <a:off x="2400620" y="6093679"/>
            <a:ext cx="7342323" cy="707886"/>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生活困窮者への支援が必要。</a:t>
            </a:r>
            <a:endParaRPr lang="en-US" altLang="ja-JP" sz="2000" b="1" dirty="0" smtClean="0">
              <a:latin typeface="+mn-ea"/>
            </a:endParaRPr>
          </a:p>
          <a:p>
            <a:pPr marL="268288" indent="-268288"/>
            <a:r>
              <a:rPr lang="ja-JP" altLang="en-US" sz="2000" b="1" dirty="0" smtClean="0">
                <a:latin typeface="+mn-ea"/>
              </a:rPr>
              <a:t>☑雇用を守る又はつなげるなど対策が必要</a:t>
            </a:r>
            <a:r>
              <a:rPr lang="ja-JP" altLang="en-US" sz="2000" dirty="0">
                <a:latin typeface="+mn-ea"/>
              </a:rPr>
              <a:t>。</a:t>
            </a:r>
            <a:endParaRPr lang="en-US" altLang="ja-JP" sz="2000" dirty="0" smtClean="0">
              <a:latin typeface="+mn-ea"/>
            </a:endParaRPr>
          </a:p>
        </p:txBody>
      </p:sp>
      <p:sp>
        <p:nvSpPr>
          <p:cNvPr id="30" name="テキスト ボックス 29"/>
          <p:cNvSpPr txBox="1"/>
          <p:nvPr/>
        </p:nvSpPr>
        <p:spPr>
          <a:xfrm>
            <a:off x="10031506" y="7763089"/>
            <a:ext cx="7130289" cy="307777"/>
          </a:xfrm>
          <a:prstGeom prst="rect">
            <a:avLst/>
          </a:prstGeom>
          <a:noFill/>
        </p:spPr>
        <p:txBody>
          <a:bodyPr wrap="square" rtlCol="0">
            <a:spAutoFit/>
          </a:bodyPr>
          <a:lstStyle/>
          <a:p>
            <a:r>
              <a:rPr kumimoji="1" lang="ja-JP" altLang="en-US" sz="1400" dirty="0" smtClean="0">
                <a:latin typeface="+mn-ea"/>
              </a:rPr>
              <a:t>出典</a:t>
            </a:r>
            <a:r>
              <a:rPr kumimoji="1" lang="ja-JP" altLang="en-US" sz="1400" dirty="0">
                <a:latin typeface="+mn-ea"/>
              </a:rPr>
              <a:t>：大阪産業経済リサーチ＆</a:t>
            </a:r>
            <a:r>
              <a:rPr kumimoji="1" lang="ja-JP" altLang="en-US" sz="1400" dirty="0" smtClean="0">
                <a:latin typeface="+mn-ea"/>
              </a:rPr>
              <a:t>デザインセンター </a:t>
            </a:r>
            <a:r>
              <a:rPr kumimoji="1" lang="en-US" altLang="ja-JP" sz="1400" dirty="0" smtClean="0">
                <a:latin typeface="+mn-ea"/>
              </a:rPr>
              <a:t>『</a:t>
            </a:r>
            <a:r>
              <a:rPr kumimoji="1" lang="ja-JP" altLang="en-US" sz="1400" dirty="0" smtClean="0">
                <a:latin typeface="+mn-ea"/>
              </a:rPr>
              <a:t>大阪経済の情勢（</a:t>
            </a:r>
            <a:r>
              <a:rPr kumimoji="1" lang="en-US" altLang="ja-JP" sz="1400" dirty="0" smtClean="0">
                <a:latin typeface="+mn-ea"/>
              </a:rPr>
              <a:t>2020</a:t>
            </a:r>
            <a:r>
              <a:rPr kumimoji="1" lang="ja-JP" altLang="en-US" sz="1400" dirty="0" smtClean="0">
                <a:latin typeface="+mn-ea"/>
              </a:rPr>
              <a:t>年</a:t>
            </a:r>
            <a:r>
              <a:rPr kumimoji="1" lang="en-US" altLang="ja-JP" sz="1400" smtClean="0">
                <a:latin typeface="+mn-ea"/>
              </a:rPr>
              <a:t>12</a:t>
            </a:r>
            <a:r>
              <a:rPr kumimoji="1" lang="ja-JP" altLang="en-US" sz="1400" smtClean="0">
                <a:latin typeface="+mn-ea"/>
              </a:rPr>
              <a:t>月</a:t>
            </a:r>
            <a:r>
              <a:rPr kumimoji="1" lang="ja-JP" altLang="en-US" sz="1400" dirty="0" smtClean="0">
                <a:latin typeface="+mn-ea"/>
              </a:rPr>
              <a:t>）</a:t>
            </a:r>
            <a:r>
              <a:rPr kumimoji="1" lang="en-US" altLang="ja-JP" sz="1400" dirty="0" smtClean="0">
                <a:latin typeface="+mn-ea"/>
              </a:rPr>
              <a:t>』</a:t>
            </a:r>
            <a:endParaRPr kumimoji="1" lang="en-US" altLang="zh-TW" sz="1400" dirty="0" smtClean="0">
              <a:latin typeface="+mn-ea"/>
            </a:endParaRPr>
          </a:p>
        </p:txBody>
      </p:sp>
      <p:sp>
        <p:nvSpPr>
          <p:cNvPr id="31" name="正方形/長方形 30"/>
          <p:cNvSpPr/>
          <p:nvPr/>
        </p:nvSpPr>
        <p:spPr>
          <a:xfrm>
            <a:off x="9818894" y="7335287"/>
            <a:ext cx="7848000" cy="400110"/>
          </a:xfrm>
          <a:prstGeom prst="rect">
            <a:avLst/>
          </a:prstGeom>
        </p:spPr>
        <p:txBody>
          <a:bodyPr wrap="square">
            <a:spAutoFit/>
          </a:bodyPr>
          <a:lstStyle/>
          <a:p>
            <a:pPr indent="342900" algn="just">
              <a:lnSpc>
                <a:spcPts val="1200"/>
              </a:lnSpc>
              <a:spcAft>
                <a:spcPts val="0"/>
              </a:spcAft>
            </a:pPr>
            <a:r>
              <a:rPr lang="ja-JP" altLang="ja-JP" sz="10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000" kern="100" dirty="0">
              <a:latin typeface="+mn-ea"/>
              <a:cs typeface="Century" panose="02040604050505020304" pitchFamily="18" charset="0"/>
            </a:endParaRPr>
          </a:p>
          <a:p>
            <a:pPr marL="400050" algn="just">
              <a:lnSpc>
                <a:spcPts val="1200"/>
              </a:lnSpc>
              <a:spcAft>
                <a:spcPts val="0"/>
              </a:spcAft>
            </a:pPr>
            <a:r>
              <a:rPr lang="ja-JP" altLang="ja-JP" sz="1000" kern="100" dirty="0" smtClean="0">
                <a:solidFill>
                  <a:srgbClr val="000000"/>
                </a:solidFill>
                <a:latin typeface="+mn-ea"/>
                <a:cs typeface="HGPｺﾞｼｯｸE" panose="020B0900000000000000" pitchFamily="50" charset="-128"/>
              </a:rPr>
              <a:t>※</a:t>
            </a:r>
            <a:r>
              <a:rPr lang="ja-JP" altLang="ja-JP" sz="1000" kern="100" dirty="0">
                <a:solidFill>
                  <a:srgbClr val="000000"/>
                </a:solidFill>
                <a:latin typeface="+mn-ea"/>
                <a:cs typeface="HGPｺﾞｼｯｸE" panose="020B0900000000000000" pitchFamily="50" charset="-128"/>
              </a:rPr>
              <a:t>事業所規模５人以上、前年同月比は名目賃金指数（</a:t>
            </a:r>
            <a:r>
              <a:rPr lang="en-US" altLang="ja-JP" sz="1000" kern="100" dirty="0">
                <a:solidFill>
                  <a:srgbClr val="000000"/>
                </a:solidFill>
                <a:latin typeface="+mn-ea"/>
                <a:cs typeface="HGPｺﾞｼｯｸE" panose="020B0900000000000000" pitchFamily="50" charset="-128"/>
              </a:rPr>
              <a:t>2015</a:t>
            </a:r>
            <a:r>
              <a:rPr lang="ja-JP" altLang="ja-JP" sz="1000" kern="100" dirty="0">
                <a:solidFill>
                  <a:srgbClr val="000000"/>
                </a:solidFill>
                <a:latin typeface="+mn-ea"/>
                <a:cs typeface="HGPｺﾞｼｯｸE" panose="020B0900000000000000" pitchFamily="50" charset="-128"/>
              </a:rPr>
              <a:t>年＝</a:t>
            </a:r>
            <a:r>
              <a:rPr lang="en-US" altLang="ja-JP" sz="1000" kern="100" dirty="0">
                <a:solidFill>
                  <a:srgbClr val="000000"/>
                </a:solidFill>
                <a:latin typeface="+mn-ea"/>
                <a:cs typeface="HGPｺﾞｼｯｸE" panose="020B0900000000000000" pitchFamily="50" charset="-128"/>
              </a:rPr>
              <a:t>100</a:t>
            </a:r>
            <a:r>
              <a:rPr lang="ja-JP" altLang="ja-JP" sz="1000" kern="100" dirty="0">
                <a:solidFill>
                  <a:srgbClr val="000000"/>
                </a:solidFill>
                <a:latin typeface="+mn-ea"/>
                <a:cs typeface="HGPｺﾞｼｯｸE" panose="020B0900000000000000" pitchFamily="50" charset="-128"/>
              </a:rPr>
              <a:t>）による</a:t>
            </a:r>
            <a:r>
              <a:rPr lang="ja-JP" altLang="ja-JP" sz="1000" kern="100" dirty="0" smtClean="0">
                <a:solidFill>
                  <a:srgbClr val="000000"/>
                </a:solidFill>
                <a:latin typeface="+mn-ea"/>
                <a:cs typeface="HGPｺﾞｼｯｸE" panose="020B0900000000000000" pitchFamily="50" charset="-128"/>
              </a:rPr>
              <a:t>。</a:t>
            </a:r>
            <a:endParaRPr lang="ja-JP" altLang="ja-JP" sz="1000" kern="100" dirty="0">
              <a:latin typeface="+mn-ea"/>
              <a:cs typeface="Century" panose="02040604050505020304" pitchFamily="18" charset="0"/>
            </a:endParaRPr>
          </a:p>
        </p:txBody>
      </p:sp>
      <p:sp>
        <p:nvSpPr>
          <p:cNvPr id="36" name="角丸四角形 35"/>
          <p:cNvSpPr/>
          <p:nvPr/>
        </p:nvSpPr>
        <p:spPr>
          <a:xfrm>
            <a:off x="12419464" y="9814549"/>
            <a:ext cx="3643952" cy="1186234"/>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sp>
        <p:nvSpPr>
          <p:cNvPr id="21" name="テキスト ボックス 20"/>
          <p:cNvSpPr txBox="1"/>
          <p:nvPr/>
        </p:nvSpPr>
        <p:spPr>
          <a:xfrm>
            <a:off x="15248676" y="4131199"/>
            <a:ext cx="1816777" cy="738664"/>
          </a:xfrm>
          <a:prstGeom prst="rect">
            <a:avLst/>
          </a:prstGeom>
          <a:noFill/>
        </p:spPr>
        <p:txBody>
          <a:bodyPr wrap="square" rtlCol="0">
            <a:spAutoFit/>
          </a:bodyPr>
          <a:lstStyle/>
          <a:p>
            <a:r>
              <a:rPr kumimoji="1" lang="en-US" altLang="ja-JP" sz="1400" dirty="0" smtClean="0">
                <a:latin typeface="+mn-ea"/>
              </a:rPr>
              <a:t>※</a:t>
            </a:r>
            <a:r>
              <a:rPr kumimoji="1" lang="ja-JP" altLang="en-US" sz="1400" dirty="0" smtClean="0">
                <a:latin typeface="+mn-ea"/>
              </a:rPr>
              <a:t>名目賃金</a:t>
            </a:r>
            <a:endParaRPr kumimoji="1" lang="en-US" altLang="ja-JP" sz="1400" dirty="0" smtClean="0">
              <a:latin typeface="+mn-ea"/>
            </a:endParaRPr>
          </a:p>
          <a:p>
            <a:r>
              <a:rPr kumimoji="1" lang="ja-JP" altLang="en-US" sz="1400" dirty="0" smtClean="0">
                <a:latin typeface="+mn-ea"/>
              </a:rPr>
              <a:t>→実際に受け取る</a:t>
            </a:r>
            <a:endParaRPr kumimoji="1" lang="en-US" altLang="ja-JP" sz="1400" dirty="0" smtClean="0">
              <a:latin typeface="+mn-ea"/>
            </a:endParaRPr>
          </a:p>
          <a:p>
            <a:r>
              <a:rPr kumimoji="1" lang="ja-JP" altLang="en-US" sz="1400" dirty="0">
                <a:latin typeface="+mn-ea"/>
              </a:rPr>
              <a:t>　</a:t>
            </a:r>
            <a:r>
              <a:rPr kumimoji="1" lang="ja-JP" altLang="en-US" sz="1400" dirty="0" smtClean="0">
                <a:latin typeface="+mn-ea"/>
              </a:rPr>
              <a:t>給与等の総額</a:t>
            </a:r>
            <a:endParaRPr kumimoji="1" lang="en-US" altLang="zh-TW" sz="1400" dirty="0" smtClean="0">
              <a:latin typeface="+mn-ea"/>
            </a:endParaRPr>
          </a:p>
        </p:txBody>
      </p:sp>
      <p:pic>
        <p:nvPicPr>
          <p:cNvPr id="28" name="図 27"/>
          <p:cNvPicPr>
            <a:picLocks noChangeAspect="1"/>
          </p:cNvPicPr>
          <p:nvPr/>
        </p:nvPicPr>
        <p:blipFill>
          <a:blip r:embed="rId3"/>
          <a:stretch>
            <a:fillRect/>
          </a:stretch>
        </p:blipFill>
        <p:spPr>
          <a:xfrm>
            <a:off x="11425455" y="8385714"/>
            <a:ext cx="4764803" cy="4244340"/>
          </a:xfrm>
          <a:prstGeom prst="rect">
            <a:avLst/>
          </a:prstGeom>
        </p:spPr>
      </p:pic>
      <p:sp>
        <p:nvSpPr>
          <p:cNvPr id="37" name="四角形吹き出し 36"/>
          <p:cNvSpPr/>
          <p:nvPr/>
        </p:nvSpPr>
        <p:spPr>
          <a:xfrm>
            <a:off x="10378830" y="9784602"/>
            <a:ext cx="1830503" cy="1090519"/>
          </a:xfrm>
          <a:prstGeom prst="wedgeRectCallout">
            <a:avLst>
              <a:gd name="adj1" fmla="val 57651"/>
              <a:gd name="adj2" fmla="val 15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コロナ禍により、ストレスや運動不足等を感じる高齢者が増加</a:t>
            </a:r>
            <a:endParaRPr kumimoji="1" lang="ja-JP" altLang="en-US" sz="1600" dirty="0">
              <a:solidFill>
                <a:schemeClr val="tx1"/>
              </a:solidFill>
            </a:endParaRPr>
          </a:p>
        </p:txBody>
      </p:sp>
      <p:sp>
        <p:nvSpPr>
          <p:cNvPr id="23" name="テキスト ボックス 22"/>
          <p:cNvSpPr txBox="1"/>
          <p:nvPr/>
        </p:nvSpPr>
        <p:spPr>
          <a:xfrm>
            <a:off x="14135100" y="11781479"/>
            <a:ext cx="2893345" cy="338554"/>
          </a:xfrm>
          <a:prstGeom prst="rect">
            <a:avLst/>
          </a:prstGeom>
          <a:noFill/>
        </p:spPr>
        <p:txBody>
          <a:bodyPr wrap="square" rtlCol="0">
            <a:spAutoFit/>
          </a:bodyPr>
          <a:lstStyle/>
          <a:p>
            <a:pPr algn="r"/>
            <a:r>
              <a:rPr kumimoji="1" lang="ja-JP" altLang="en-US" sz="1600" dirty="0" smtClean="0">
                <a:latin typeface="+mn-ea"/>
              </a:rPr>
              <a:t>出典：シニアライフ総研調査</a:t>
            </a:r>
            <a:endParaRPr kumimoji="1" lang="ja-JP" altLang="en-US" sz="1600" dirty="0">
              <a:latin typeface="+mn-ea"/>
            </a:endParaRPr>
          </a:p>
        </p:txBody>
      </p:sp>
    </p:spTree>
    <p:extLst>
      <p:ext uri="{BB962C8B-B14F-4D97-AF65-F5344CB8AC3E}">
        <p14:creationId xmlns:p14="http://schemas.microsoft.com/office/powerpoint/2010/main" val="3931672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3" name="V 字形矢印 22"/>
          <p:cNvSpPr/>
          <p:nvPr/>
        </p:nvSpPr>
        <p:spPr>
          <a:xfrm>
            <a:off x="1667120" y="6600390"/>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75639" y="4897827"/>
            <a:ext cx="16362982"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smtClean="0">
                <a:latin typeface="+mn-ea"/>
                <a:ea typeface="+mn-ea"/>
              </a:rPr>
              <a:t>◇長期間の休校</a:t>
            </a:r>
            <a:endParaRPr lang="en-US" altLang="ja-JP" sz="2000" u="sng" spc="-200" dirty="0" smtClean="0">
              <a:latin typeface="+mn-ea"/>
              <a:ea typeface="+mn-ea"/>
            </a:endParaRPr>
          </a:p>
          <a:p>
            <a:pPr marL="0" indent="0">
              <a:buNone/>
            </a:pPr>
            <a:r>
              <a:rPr lang="ja-JP" altLang="en-US" sz="2000" b="0" dirty="0" smtClean="0">
                <a:latin typeface="+mn-ea"/>
                <a:ea typeface="+mn-ea"/>
              </a:rPr>
              <a:t>　・長期間</a:t>
            </a:r>
            <a:r>
              <a:rPr lang="ja-JP" altLang="en-US" sz="2000" b="0" dirty="0">
                <a:latin typeface="+mn-ea"/>
                <a:ea typeface="+mn-ea"/>
              </a:rPr>
              <a:t>の休校に伴う学力の低下やストレス、健康面など</a:t>
            </a:r>
            <a:r>
              <a:rPr lang="ja-JP" altLang="en-US" sz="2000" b="0" dirty="0" smtClean="0">
                <a:latin typeface="+mn-ea"/>
                <a:ea typeface="+mn-ea"/>
              </a:rPr>
              <a:t>児童生徒へ</a:t>
            </a:r>
            <a:r>
              <a:rPr lang="ja-JP" altLang="en-US" sz="2000" b="0" dirty="0">
                <a:latin typeface="+mn-ea"/>
                <a:ea typeface="+mn-ea"/>
              </a:rPr>
              <a:t>の影響が懸念。</a:t>
            </a:r>
          </a:p>
          <a:p>
            <a:pPr marL="0" indent="0">
              <a:buNone/>
            </a:pPr>
            <a:r>
              <a:rPr lang="ja-JP" altLang="en-US" sz="2000" b="0" dirty="0">
                <a:latin typeface="+mn-ea"/>
                <a:ea typeface="+mn-ea"/>
              </a:rPr>
              <a:t>　</a:t>
            </a:r>
            <a:r>
              <a:rPr lang="ja-JP" altLang="en-US" sz="2000" b="0" dirty="0" smtClean="0">
                <a:latin typeface="+mn-ea"/>
                <a:ea typeface="+mn-ea"/>
              </a:rPr>
              <a:t>・各学校において</a:t>
            </a:r>
            <a:r>
              <a:rPr lang="ja-JP" altLang="en-US" sz="2000" b="0" dirty="0">
                <a:latin typeface="+mn-ea"/>
                <a:ea typeface="+mn-ea"/>
              </a:rPr>
              <a:t>、家庭学習等を支援</a:t>
            </a:r>
            <a:r>
              <a:rPr lang="ja-JP" altLang="en-US" sz="2000" b="0" dirty="0" smtClean="0">
                <a:latin typeface="+mn-ea"/>
                <a:ea typeface="+mn-ea"/>
              </a:rPr>
              <a:t>するオンライン</a:t>
            </a:r>
            <a:r>
              <a:rPr lang="ja-JP" altLang="en-US" sz="2000" b="0" dirty="0">
                <a:latin typeface="+mn-ea"/>
                <a:ea typeface="+mn-ea"/>
              </a:rPr>
              <a:t>学習</a:t>
            </a:r>
            <a:r>
              <a:rPr lang="ja-JP" altLang="en-US" sz="2000" b="0" dirty="0" smtClean="0">
                <a:latin typeface="+mn-ea"/>
                <a:ea typeface="+mn-ea"/>
              </a:rPr>
              <a:t>環境の脆弱性が顕在化。</a:t>
            </a:r>
            <a:endParaRPr lang="en-US" altLang="ja-JP" sz="2000" b="0" dirty="0" smtClean="0">
              <a:latin typeface="+mn-ea"/>
              <a:ea typeface="+mn-ea"/>
            </a:endParaRPr>
          </a:p>
          <a:p>
            <a:pPr marL="0" indent="0">
              <a:buNone/>
            </a:pPr>
            <a:r>
              <a:rPr lang="ja-JP" altLang="en-US" sz="2000" b="0" dirty="0">
                <a:latin typeface="+mn-ea"/>
                <a:ea typeface="+mn-ea"/>
              </a:rPr>
              <a:t>　</a:t>
            </a:r>
            <a:r>
              <a:rPr lang="ja-JP" altLang="en-US" sz="2000" b="0" dirty="0" smtClean="0">
                <a:latin typeface="+mn-ea"/>
                <a:ea typeface="+mn-ea"/>
              </a:rPr>
              <a:t>・また、長期間の休校により、保護者が働けない状態が続くなど、働き方へも影響。</a:t>
            </a:r>
            <a:endParaRPr lang="en-US" altLang="ja-JP" sz="2000" b="0" dirty="0" smtClean="0">
              <a:latin typeface="+mn-ea"/>
              <a:ea typeface="+mn-ea"/>
            </a:endParaRPr>
          </a:p>
        </p:txBody>
      </p:sp>
      <p:sp>
        <p:nvSpPr>
          <p:cNvPr id="28" name="テキスト ボックス 27"/>
          <p:cNvSpPr txBox="1"/>
          <p:nvPr/>
        </p:nvSpPr>
        <p:spPr>
          <a:xfrm>
            <a:off x="2429360" y="6516929"/>
            <a:ext cx="14209261" cy="1015663"/>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☑感染症の拡大など危機事象発生時等における学びを保障するためのオンライン学習等の環境整備が</a:t>
            </a:r>
            <a:r>
              <a:rPr lang="ja-JP" altLang="en-US" sz="2000" b="1" dirty="0">
                <a:latin typeface="+mn-ea"/>
              </a:rPr>
              <a:t>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児童生徒への学習状況や心身の状態等に関する不安への相談体制の充実などの対応が必要。</a:t>
            </a:r>
            <a:endParaRPr lang="en-US" altLang="ja-JP" sz="2000" b="1" dirty="0" smtClean="0">
              <a:latin typeface="+mn-ea"/>
            </a:endParaRPr>
          </a:p>
          <a:p>
            <a:pPr marL="268288" indent="-268288"/>
            <a:r>
              <a:rPr lang="ja-JP" altLang="en-US" sz="2000" b="1" dirty="0" smtClean="0">
                <a:latin typeface="+mn-ea"/>
              </a:rPr>
              <a:t>☑子育てをサポートする観点からも、テレワークなど多様な働き方の導入促進が必要。</a:t>
            </a:r>
            <a:endParaRPr lang="en-US" altLang="ja-JP" sz="2000" b="1" dirty="0">
              <a:latin typeface="+mn-ea"/>
            </a:endParaRPr>
          </a:p>
        </p:txBody>
      </p:sp>
      <p:sp>
        <p:nvSpPr>
          <p:cNvPr id="10" name="V 字形矢印 9"/>
          <p:cNvSpPr/>
          <p:nvPr/>
        </p:nvSpPr>
        <p:spPr>
          <a:xfrm>
            <a:off x="1487201" y="3488581"/>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5639" y="2643566"/>
            <a:ext cx="16353864" cy="707886"/>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smtClean="0">
                <a:latin typeface="+mn-ea"/>
                <a:ea typeface="+mn-ea"/>
              </a:rPr>
              <a:t>◇感染者や医療従事者等に対する人権侵害事象の発生</a:t>
            </a:r>
            <a:endParaRPr lang="en-US" altLang="ja-JP" sz="2000" u="sng" dirty="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・感染者や</a:t>
            </a:r>
            <a:r>
              <a:rPr lang="ja-JP" altLang="en-US" sz="2000" b="0" dirty="0">
                <a:latin typeface="+mn-ea"/>
                <a:ea typeface="+mn-ea"/>
              </a:rPr>
              <a:t>その家族、医療従事者等に対する誹謗中傷やインターネット上への心ない書込みがなされるなど、人権を侵害する事象</a:t>
            </a:r>
            <a:r>
              <a:rPr lang="ja-JP" altLang="en-US" sz="2000" b="0" dirty="0" smtClean="0">
                <a:latin typeface="+mn-ea"/>
                <a:ea typeface="+mn-ea"/>
              </a:rPr>
              <a:t>が発生。</a:t>
            </a:r>
            <a:endParaRPr lang="en-US" altLang="ja-JP" sz="2000" b="0" dirty="0">
              <a:latin typeface="+mn-ea"/>
              <a:ea typeface="+mn-ea"/>
            </a:endParaRPr>
          </a:p>
        </p:txBody>
      </p:sp>
      <p:sp>
        <p:nvSpPr>
          <p:cNvPr id="12" name="テキスト ボックス 11"/>
          <p:cNvSpPr txBox="1"/>
          <p:nvPr/>
        </p:nvSpPr>
        <p:spPr>
          <a:xfrm>
            <a:off x="2420242" y="3638150"/>
            <a:ext cx="14209261" cy="400110"/>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人権</a:t>
            </a:r>
            <a:r>
              <a:rPr lang="ja-JP" altLang="en-US" sz="2000" b="1" dirty="0">
                <a:latin typeface="+mn-ea"/>
              </a:rPr>
              <a:t>侵害事象の</a:t>
            </a:r>
            <a:r>
              <a:rPr lang="ja-JP" altLang="en-US" sz="2000" b="1" dirty="0" smtClean="0">
                <a:latin typeface="+mn-ea"/>
              </a:rPr>
              <a:t>防止を図るとともに、不当</a:t>
            </a:r>
            <a:r>
              <a:rPr lang="ja-JP" altLang="en-US" sz="2000" b="1" dirty="0">
                <a:latin typeface="+mn-ea"/>
              </a:rPr>
              <a:t>な差別や偏見</a:t>
            </a:r>
            <a:r>
              <a:rPr lang="ja-JP" altLang="en-US" sz="2000" b="1" dirty="0" smtClean="0">
                <a:latin typeface="+mn-ea"/>
              </a:rPr>
              <a:t>等を受けた方への相談体制の充実などが必要。</a:t>
            </a:r>
            <a:endParaRPr lang="en-US" altLang="ja-JP" sz="2000" b="1" dirty="0">
              <a:latin typeface="+mn-ea"/>
            </a:endParaRPr>
          </a:p>
        </p:txBody>
      </p:sp>
      <p:pic>
        <p:nvPicPr>
          <p:cNvPr id="13" name="図 12"/>
          <p:cNvPicPr>
            <a:picLocks noChangeAspect="1"/>
          </p:cNvPicPr>
          <p:nvPr/>
        </p:nvPicPr>
        <p:blipFill>
          <a:blip r:embed="rId2"/>
          <a:stretch>
            <a:fillRect/>
          </a:stretch>
        </p:blipFill>
        <p:spPr>
          <a:xfrm>
            <a:off x="8531352" y="8556154"/>
            <a:ext cx="7825812" cy="2540316"/>
          </a:xfrm>
          <a:prstGeom prst="rect">
            <a:avLst/>
          </a:prstGeom>
        </p:spPr>
      </p:pic>
      <p:sp>
        <p:nvSpPr>
          <p:cNvPr id="14" name="テキスト ボックス 13">
            <a:extLst>
              <a:ext uri="{FF2B5EF4-FFF2-40B4-BE49-F238E27FC236}">
                <a16:creationId xmlns:a16="http://schemas.microsoft.com/office/drawing/2014/main" id="{34CF59F8-A367-4EC1-83BF-5D400B8A4CCC}"/>
              </a:ext>
            </a:extLst>
          </p:cNvPr>
          <p:cNvSpPr txBox="1"/>
          <p:nvPr/>
        </p:nvSpPr>
        <p:spPr>
          <a:xfrm>
            <a:off x="9204158" y="11129507"/>
            <a:ext cx="7834402" cy="338554"/>
          </a:xfrm>
          <a:prstGeom prst="rect">
            <a:avLst/>
          </a:prstGeom>
          <a:noFill/>
          <a:ln>
            <a:noFill/>
          </a:ln>
        </p:spPr>
        <p:txBody>
          <a:bodyPr wrap="square" rtlCol="0">
            <a:spAutoFit/>
          </a:bodyPr>
          <a:lstStyle/>
          <a:p>
            <a:pPr marL="217984" indent="-217984"/>
            <a:r>
              <a:rPr lang="ja-JP" altLang="en-US" sz="1600" dirty="0">
                <a:latin typeface="+mn-ea"/>
              </a:rPr>
              <a:t>出典</a:t>
            </a:r>
            <a:r>
              <a:rPr lang="ja-JP" altLang="en-US" sz="1600" dirty="0" smtClean="0">
                <a:latin typeface="+mn-ea"/>
              </a:rPr>
              <a:t>：「コロナ</a:t>
            </a:r>
            <a:r>
              <a:rPr lang="en-US" altLang="ja-JP" sz="1600" dirty="0" smtClean="0">
                <a:latin typeface="+mn-ea"/>
              </a:rPr>
              <a:t>×</a:t>
            </a:r>
            <a:r>
              <a:rPr lang="ja-JP" altLang="en-US" sz="1600" dirty="0" smtClean="0">
                <a:latin typeface="+mn-ea"/>
              </a:rPr>
              <a:t>こどもアンケート第２回調査」（国立成育医療研究センター）</a:t>
            </a:r>
            <a:endParaRPr lang="en-US" altLang="ja-JP" sz="1600" dirty="0">
              <a:latin typeface="+mn-ea"/>
            </a:endParaRPr>
          </a:p>
        </p:txBody>
      </p:sp>
      <p:pic>
        <p:nvPicPr>
          <p:cNvPr id="15" name="図 14"/>
          <p:cNvPicPr>
            <a:picLocks noChangeAspect="1"/>
          </p:cNvPicPr>
          <p:nvPr/>
        </p:nvPicPr>
        <p:blipFill>
          <a:blip r:embed="rId3"/>
          <a:stretch>
            <a:fillRect/>
          </a:stretch>
        </p:blipFill>
        <p:spPr>
          <a:xfrm>
            <a:off x="12526026" y="7964829"/>
            <a:ext cx="3790950" cy="733425"/>
          </a:xfrm>
          <a:prstGeom prst="rect">
            <a:avLst/>
          </a:prstGeom>
        </p:spPr>
      </p:pic>
    </p:spTree>
    <p:extLst>
      <p:ext uri="{BB962C8B-B14F-4D97-AF65-F5344CB8AC3E}">
        <p14:creationId xmlns:p14="http://schemas.microsoft.com/office/powerpoint/2010/main" val="276441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055393" y="989801"/>
            <a:ext cx="9172927" cy="830997"/>
          </a:xfrm>
          <a:prstGeom prst="rect">
            <a:avLst/>
          </a:prstGeom>
          <a:noFill/>
        </p:spPr>
        <p:txBody>
          <a:bodyPr wrap="square" rtlCol="0">
            <a:spAutoFit/>
          </a:bodyPr>
          <a:lstStyle/>
          <a:p>
            <a:pPr algn="ctr"/>
            <a:r>
              <a:rPr kumimoji="1" lang="ja-JP" altLang="en-US" sz="4800" b="1" u="sng" dirty="0">
                <a:latin typeface="+mn-ea"/>
              </a:rPr>
              <a:t>目　　次</a:t>
            </a:r>
          </a:p>
        </p:txBody>
      </p:sp>
      <p:sp>
        <p:nvSpPr>
          <p:cNvPr id="4" name="テキスト ボックス 3"/>
          <p:cNvSpPr txBox="1"/>
          <p:nvPr/>
        </p:nvSpPr>
        <p:spPr>
          <a:xfrm>
            <a:off x="691416" y="2200979"/>
            <a:ext cx="12536904" cy="9694962"/>
          </a:xfrm>
          <a:prstGeom prst="rect">
            <a:avLst/>
          </a:prstGeom>
          <a:noFill/>
          <a:ln>
            <a:noFill/>
          </a:ln>
        </p:spPr>
        <p:txBody>
          <a:bodyPr wrap="square" rtlCol="0">
            <a:spAutoFit/>
          </a:bodyPr>
          <a:lstStyle/>
          <a:p>
            <a:pPr>
              <a:lnSpc>
                <a:spcPct val="150000"/>
              </a:lnSpc>
            </a:pPr>
            <a:r>
              <a:rPr kumimoji="1" lang="ja-JP" altLang="en-US" sz="3200" b="1" dirty="0" smtClean="0">
                <a:latin typeface="+mn-ea"/>
              </a:rPr>
              <a:t>１　本戦略の策定趣旨</a:t>
            </a:r>
            <a:endParaRPr kumimoji="1" lang="en-US" altLang="ja-JP" sz="3200" b="1" dirty="0">
              <a:latin typeface="+mn-ea"/>
            </a:endParaRPr>
          </a:p>
          <a:p>
            <a:pPr>
              <a:lnSpc>
                <a:spcPct val="150000"/>
              </a:lnSpc>
            </a:pPr>
            <a:r>
              <a:rPr kumimoji="1" lang="ja-JP" altLang="en-US" sz="3200" b="1" dirty="0" smtClean="0">
                <a:latin typeface="+mn-ea"/>
              </a:rPr>
              <a:t>２　戦略の全体イメージ</a:t>
            </a:r>
            <a:endParaRPr kumimoji="1" lang="en-US" altLang="ja-JP" sz="3200" b="1" dirty="0" smtClean="0">
              <a:latin typeface="+mn-ea"/>
            </a:endParaRPr>
          </a:p>
          <a:p>
            <a:pPr>
              <a:lnSpc>
                <a:spcPct val="150000"/>
              </a:lnSpc>
            </a:pPr>
            <a:r>
              <a:rPr kumimoji="1" lang="ja-JP" altLang="en-US" sz="3200" b="1" dirty="0" smtClean="0">
                <a:latin typeface="+mn-ea"/>
              </a:rPr>
              <a:t>３</a:t>
            </a:r>
            <a:r>
              <a:rPr kumimoji="1" lang="ja-JP" altLang="en-US" sz="3200" b="1" dirty="0">
                <a:latin typeface="+mn-ea"/>
              </a:rPr>
              <a:t>　</a:t>
            </a:r>
            <a:r>
              <a:rPr kumimoji="1" lang="ja-JP" altLang="en-US" sz="3200" b="1" dirty="0" smtClean="0">
                <a:latin typeface="+mn-ea"/>
              </a:rPr>
              <a:t>新型コロナウイルスの感染拡大による影響分析</a:t>
            </a:r>
            <a:endParaRPr kumimoji="1" lang="en-US" altLang="ja-JP" sz="3200" b="1" dirty="0" smtClean="0">
              <a:latin typeface="+mn-ea"/>
            </a:endParaRPr>
          </a:p>
          <a:p>
            <a:pPr>
              <a:lnSpc>
                <a:spcPct val="150000"/>
              </a:lnSpc>
            </a:pPr>
            <a:r>
              <a:rPr kumimoji="1" lang="ja-JP" altLang="en-US" sz="3200" b="1" dirty="0" smtClean="0">
                <a:latin typeface="+mn-ea"/>
              </a:rPr>
              <a:t>（１）コロナ以前の大阪</a:t>
            </a:r>
            <a:endParaRPr kumimoji="1" lang="en-US" altLang="ja-JP" sz="3200" b="1" dirty="0" smtClean="0">
              <a:latin typeface="+mn-ea"/>
            </a:endParaRPr>
          </a:p>
          <a:p>
            <a:pPr>
              <a:lnSpc>
                <a:spcPct val="150000"/>
              </a:lnSpc>
            </a:pPr>
            <a:r>
              <a:rPr kumimoji="1" lang="ja-JP" altLang="en-US" sz="3200" b="1" dirty="0" smtClean="0">
                <a:latin typeface="+mn-ea"/>
              </a:rPr>
              <a:t>（２）コロナによる影響と新たな潮流</a:t>
            </a:r>
            <a:endParaRPr kumimoji="1" lang="en-US" altLang="ja-JP" sz="3200" b="1" dirty="0">
              <a:latin typeface="+mn-ea"/>
            </a:endParaRPr>
          </a:p>
          <a:p>
            <a:pPr>
              <a:lnSpc>
                <a:spcPct val="150000"/>
              </a:lnSpc>
            </a:pPr>
            <a:r>
              <a:rPr kumimoji="1" lang="ja-JP" altLang="en-US" sz="3200" b="1" dirty="0" smtClean="0">
                <a:latin typeface="+mn-ea"/>
              </a:rPr>
              <a:t>４　ポストコロナに向けて大阪がめざす姿</a:t>
            </a:r>
            <a:endParaRPr kumimoji="1" lang="en-US" altLang="ja-JP" sz="3200" b="1" dirty="0" smtClean="0">
              <a:latin typeface="+mn-ea"/>
            </a:endParaRPr>
          </a:p>
          <a:p>
            <a:pPr>
              <a:lnSpc>
                <a:spcPct val="150000"/>
              </a:lnSpc>
            </a:pPr>
            <a:r>
              <a:rPr kumimoji="1" lang="ja-JP" altLang="en-US" sz="3200" b="1" dirty="0" smtClean="0">
                <a:latin typeface="+mn-ea"/>
              </a:rPr>
              <a:t>５　戦略の目標</a:t>
            </a:r>
            <a:endParaRPr kumimoji="1" lang="en-US" altLang="ja-JP" sz="3200" b="1" dirty="0" smtClean="0">
              <a:latin typeface="+mn-ea"/>
            </a:endParaRPr>
          </a:p>
          <a:p>
            <a:pPr>
              <a:lnSpc>
                <a:spcPct val="150000"/>
              </a:lnSpc>
            </a:pPr>
            <a:r>
              <a:rPr kumimoji="1" lang="ja-JP" altLang="en-US" sz="3200" b="1" dirty="0" smtClean="0">
                <a:latin typeface="+mn-ea"/>
              </a:rPr>
              <a:t>６　取組方向の概要</a:t>
            </a:r>
            <a:endParaRPr kumimoji="1" lang="en-US" altLang="ja-JP" sz="3200" b="1" dirty="0" smtClean="0">
              <a:latin typeface="+mn-ea"/>
            </a:endParaRPr>
          </a:p>
          <a:p>
            <a:pPr>
              <a:lnSpc>
                <a:spcPct val="150000"/>
              </a:lnSpc>
            </a:pPr>
            <a:r>
              <a:rPr kumimoji="1" lang="ja-JP" altLang="en-US" sz="3200" b="1" dirty="0" smtClean="0">
                <a:latin typeface="+mn-ea"/>
              </a:rPr>
              <a:t>（１）ウィズコロナ</a:t>
            </a:r>
            <a:r>
              <a:rPr kumimoji="1" lang="ja-JP" altLang="en-US" sz="3200" b="1" dirty="0">
                <a:latin typeface="+mn-ea"/>
              </a:rPr>
              <a:t>における緊急</a:t>
            </a:r>
            <a:r>
              <a:rPr kumimoji="1" lang="ja-JP" altLang="en-US" sz="3200" b="1" dirty="0" smtClean="0">
                <a:latin typeface="+mn-ea"/>
              </a:rPr>
              <a:t>対策</a:t>
            </a:r>
            <a:endParaRPr kumimoji="1" lang="en-US" altLang="ja-JP" sz="3200" b="1" dirty="0" smtClean="0">
              <a:latin typeface="+mn-ea"/>
            </a:endParaRPr>
          </a:p>
          <a:p>
            <a:pPr>
              <a:lnSpc>
                <a:spcPct val="150000"/>
              </a:lnSpc>
            </a:pPr>
            <a:r>
              <a:rPr kumimoji="1" lang="ja-JP" altLang="en-US" sz="3200" b="1" dirty="0" smtClean="0">
                <a:latin typeface="+mn-ea"/>
              </a:rPr>
              <a:t>（２）ポストコロナに向けた大阪の再生・成長</a:t>
            </a:r>
            <a:endParaRPr kumimoji="1" lang="en-US" altLang="ja-JP" sz="3200" b="1" dirty="0" smtClean="0">
              <a:latin typeface="+mn-ea"/>
            </a:endParaRPr>
          </a:p>
          <a:p>
            <a:pPr>
              <a:lnSpc>
                <a:spcPct val="150000"/>
              </a:lnSpc>
            </a:pPr>
            <a:r>
              <a:rPr kumimoji="1" lang="ja-JP" altLang="en-US" sz="3200" b="1" dirty="0">
                <a:latin typeface="+mn-ea"/>
              </a:rPr>
              <a:t>７</a:t>
            </a:r>
            <a:r>
              <a:rPr kumimoji="1" lang="ja-JP" altLang="en-US" sz="3200" b="1" dirty="0" smtClean="0">
                <a:latin typeface="+mn-ea"/>
              </a:rPr>
              <a:t>　各柱建ての取組みの方向性等</a:t>
            </a:r>
            <a:endParaRPr kumimoji="1" lang="en-US" altLang="ja-JP" sz="3200" b="1" dirty="0" smtClean="0">
              <a:latin typeface="+mn-ea"/>
            </a:endParaRPr>
          </a:p>
          <a:p>
            <a:pPr>
              <a:lnSpc>
                <a:spcPct val="150000"/>
              </a:lnSpc>
            </a:pPr>
            <a:r>
              <a:rPr kumimoji="1" lang="ja-JP" altLang="en-US" sz="3200" b="1" dirty="0" smtClean="0">
                <a:latin typeface="+mn-ea"/>
              </a:rPr>
              <a:t>８　戦略の推進に向けて</a:t>
            </a:r>
            <a:endParaRPr kumimoji="1" lang="en-US" altLang="ja-JP" sz="3200" b="1" dirty="0" smtClean="0">
              <a:latin typeface="+mn-ea"/>
            </a:endParaRPr>
          </a:p>
          <a:p>
            <a:pPr>
              <a:lnSpc>
                <a:spcPct val="150000"/>
              </a:lnSpc>
            </a:pPr>
            <a:r>
              <a:rPr kumimoji="1" lang="ja-JP" altLang="en-US" sz="3200" b="1" dirty="0" smtClean="0">
                <a:latin typeface="+mn-ea"/>
              </a:rPr>
              <a:t>（参考）</a:t>
            </a:r>
            <a:endParaRPr kumimoji="1" lang="en-US" altLang="ja-JP" sz="3200" b="1" dirty="0">
              <a:latin typeface="+mn-ea"/>
            </a:endParaRPr>
          </a:p>
        </p:txBody>
      </p:sp>
      <p:sp>
        <p:nvSpPr>
          <p:cNvPr id="5" name="テキスト ボックス 4"/>
          <p:cNvSpPr txBox="1"/>
          <p:nvPr/>
        </p:nvSpPr>
        <p:spPr>
          <a:xfrm>
            <a:off x="13228320" y="2200979"/>
            <a:ext cx="3224464" cy="8956298"/>
          </a:xfrm>
          <a:prstGeom prst="rect">
            <a:avLst/>
          </a:prstGeom>
          <a:noFill/>
          <a:ln>
            <a:noFill/>
          </a:ln>
        </p:spPr>
        <p:txBody>
          <a:bodyPr wrap="square" rtlCol="0">
            <a:spAutoFit/>
          </a:bodyPr>
          <a:lstStyle/>
          <a:p>
            <a:pPr>
              <a:lnSpc>
                <a:spcPct val="150000"/>
              </a:lnSpc>
            </a:pPr>
            <a:r>
              <a:rPr kumimoji="1" lang="ja-JP" altLang="en-US" sz="3200" b="1" dirty="0" smtClean="0">
                <a:latin typeface="+mn-ea"/>
              </a:rPr>
              <a:t>Ｐ３</a:t>
            </a:r>
            <a:endParaRPr kumimoji="1" lang="en-US" altLang="ja-JP" sz="3200" b="1" dirty="0">
              <a:latin typeface="+mn-ea"/>
            </a:endParaRPr>
          </a:p>
          <a:p>
            <a:pPr>
              <a:lnSpc>
                <a:spcPct val="150000"/>
              </a:lnSpc>
            </a:pPr>
            <a:r>
              <a:rPr kumimoji="1" lang="ja-JP" altLang="en-US" sz="3200" b="1" dirty="0" smtClean="0">
                <a:latin typeface="+mn-ea"/>
              </a:rPr>
              <a:t>Ｐ４</a:t>
            </a:r>
            <a:endParaRPr kumimoji="1" lang="en-US" altLang="ja-JP" sz="3200" b="1" dirty="0">
              <a:latin typeface="+mn-ea"/>
            </a:endParaRPr>
          </a:p>
          <a:p>
            <a:pPr>
              <a:lnSpc>
                <a:spcPct val="150000"/>
              </a:lnSpc>
            </a:pPr>
            <a:r>
              <a:rPr kumimoji="1" lang="ja-JP" altLang="en-US" sz="3200" b="1" dirty="0" smtClean="0">
                <a:latin typeface="+mn-ea"/>
              </a:rPr>
              <a:t>Ｐ６</a:t>
            </a:r>
            <a:endParaRPr kumimoji="1" lang="en-US" altLang="ja-JP" sz="3200" b="1" dirty="0">
              <a:latin typeface="+mn-ea"/>
            </a:endParaRPr>
          </a:p>
          <a:p>
            <a:pPr>
              <a:lnSpc>
                <a:spcPct val="150000"/>
              </a:lnSpc>
            </a:pPr>
            <a:r>
              <a:rPr kumimoji="1" lang="ja-JP" altLang="en-US" sz="3200" b="1" dirty="0" smtClean="0">
                <a:latin typeface="+mn-ea"/>
              </a:rPr>
              <a:t>Ｐ６</a:t>
            </a:r>
            <a:endParaRPr kumimoji="1" lang="en-US" altLang="ja-JP" sz="3200" b="1" dirty="0">
              <a:latin typeface="+mn-ea"/>
            </a:endParaRPr>
          </a:p>
          <a:p>
            <a:pPr>
              <a:lnSpc>
                <a:spcPct val="150000"/>
              </a:lnSpc>
            </a:pPr>
            <a:r>
              <a:rPr kumimoji="1" lang="ja-JP" altLang="en-US" sz="3200" b="1" dirty="0" smtClean="0">
                <a:latin typeface="+mn-ea"/>
              </a:rPr>
              <a:t>Ｐ</a:t>
            </a:r>
            <a:r>
              <a:rPr kumimoji="1" lang="en-US" altLang="ja-JP" sz="3200" b="1" dirty="0">
                <a:latin typeface="+mn-ea"/>
              </a:rPr>
              <a:t>11</a:t>
            </a:r>
          </a:p>
          <a:p>
            <a:pPr>
              <a:lnSpc>
                <a:spcPct val="150000"/>
              </a:lnSpc>
            </a:pPr>
            <a:r>
              <a:rPr kumimoji="1" lang="ja-JP" altLang="en-US" sz="3200" b="1" dirty="0" smtClean="0">
                <a:latin typeface="+mn-ea"/>
              </a:rPr>
              <a:t>Ｐ</a:t>
            </a:r>
            <a:r>
              <a:rPr kumimoji="1" lang="en-US" altLang="ja-JP" sz="3200" b="1" dirty="0">
                <a:latin typeface="+mn-ea"/>
              </a:rPr>
              <a:t>25</a:t>
            </a:r>
          </a:p>
          <a:p>
            <a:pPr>
              <a:lnSpc>
                <a:spcPct val="150000"/>
              </a:lnSpc>
            </a:pPr>
            <a:r>
              <a:rPr kumimoji="1" lang="ja-JP" altLang="en-US" sz="3200" b="1" dirty="0" smtClean="0">
                <a:latin typeface="+mn-ea"/>
              </a:rPr>
              <a:t>Ｐ</a:t>
            </a:r>
            <a:r>
              <a:rPr kumimoji="1" lang="en-US" altLang="ja-JP" sz="3200" b="1" dirty="0">
                <a:latin typeface="+mn-ea"/>
              </a:rPr>
              <a:t>26</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28</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28</a:t>
            </a:r>
          </a:p>
          <a:p>
            <a:pPr>
              <a:lnSpc>
                <a:spcPct val="150000"/>
              </a:lnSpc>
            </a:pPr>
            <a:r>
              <a:rPr kumimoji="1" lang="ja-JP" altLang="en-US" sz="3200" b="1" dirty="0" smtClean="0">
                <a:latin typeface="+mn-ea"/>
              </a:rPr>
              <a:t>Ｐ</a:t>
            </a:r>
            <a:r>
              <a:rPr kumimoji="1" lang="en-US" altLang="ja-JP" sz="3200" b="1" dirty="0">
                <a:latin typeface="+mn-ea"/>
              </a:rPr>
              <a:t>29</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34</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59</a:t>
            </a:r>
            <a:endParaRPr kumimoji="1" lang="en-US" altLang="ja-JP" sz="3200" b="1" dirty="0" smtClean="0">
              <a:latin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751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6521" y="2228301"/>
            <a:ext cx="16353863" cy="146354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新しい生活様式」の実践などにより、非対面・非接触を前提とした新たなサービスやビジネスが進展するなど、社会全体におけるデジタル化が加速。一方で、特に行政分野等を中心にデジタル化の対応の遅れなどの課題が顕在化。</a:t>
            </a:r>
            <a:endParaRPr lang="en-US" altLang="ja-JP" sz="2400" b="1" dirty="0" smtClean="0">
              <a:latin typeface="+mn-ea"/>
            </a:endParaRPr>
          </a:p>
          <a:p>
            <a:pPr marL="288000" indent="-457200"/>
            <a:r>
              <a:rPr lang="ja-JP" altLang="en-US" sz="2400" b="1" dirty="0" smtClean="0">
                <a:latin typeface="+mn-ea"/>
              </a:rPr>
              <a:t>〇また、外出自粛や働き方の変化等に伴い、仕事や暮らしへの意識の変化が生まれ、ワークライフバランスや職住融合など、ライフスタイルの変化が生じている。</a:t>
            </a:r>
            <a:endParaRPr lang="en-US" altLang="ja-JP" sz="2400" b="1" dirty="0" smtClean="0">
              <a:solidFill>
                <a:srgbClr val="FF0000"/>
              </a:solidFill>
              <a:latin typeface="+mn-ea"/>
            </a:endParaRPr>
          </a:p>
        </p:txBody>
      </p:sp>
      <p:sp>
        <p:nvSpPr>
          <p:cNvPr id="14" name="V 字形矢印 13"/>
          <p:cNvSpPr/>
          <p:nvPr/>
        </p:nvSpPr>
        <p:spPr>
          <a:xfrm>
            <a:off x="1568200" y="567110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19" y="4051671"/>
            <a:ext cx="16353863"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a:latin typeface="+mn-ea"/>
                <a:ea typeface="+mn-ea"/>
              </a:rPr>
              <a:t>◆</a:t>
            </a:r>
            <a:r>
              <a:rPr lang="ja-JP" altLang="en-US" sz="2000" u="sng" dirty="0" smtClean="0">
                <a:latin typeface="+mn-ea"/>
                <a:ea typeface="+mn-ea"/>
              </a:rPr>
              <a:t>社会</a:t>
            </a:r>
            <a:r>
              <a:rPr lang="ja-JP" altLang="en-US" sz="2000" u="sng" dirty="0">
                <a:latin typeface="+mn-ea"/>
                <a:ea typeface="+mn-ea"/>
              </a:rPr>
              <a:t>全体のデジタル化の</a:t>
            </a:r>
            <a:r>
              <a:rPr lang="ja-JP" altLang="en-US" sz="2000" u="sng" dirty="0" smtClean="0">
                <a:latin typeface="+mn-ea"/>
                <a:ea typeface="+mn-ea"/>
              </a:rPr>
              <a:t>加速</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・非接触・非対面に対応した新たなサービスやビジネスが創出されるとともに、テレワークなどオンラインによる新たな働き方が進展するなど、社会全体でのデジタル化が加速。</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・行政分野や教育分野においてもオンライン化が進展するが、デジタル化対応の遅れなどの課題が顕在化。</a:t>
            </a:r>
            <a:endParaRPr lang="en-US" altLang="ja-JP" sz="2000" b="0" dirty="0" smtClean="0">
              <a:latin typeface="+mn-ea"/>
              <a:ea typeface="+mn-ea"/>
            </a:endParaRPr>
          </a:p>
        </p:txBody>
      </p:sp>
      <p:sp>
        <p:nvSpPr>
          <p:cNvPr id="18" name="テキスト ボックス 17"/>
          <p:cNvSpPr txBox="1"/>
          <p:nvPr/>
        </p:nvSpPr>
        <p:spPr>
          <a:xfrm>
            <a:off x="266520" y="8046741"/>
            <a:ext cx="9166238"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◆新しい生活</a:t>
            </a:r>
            <a:r>
              <a:rPr lang="ja-JP" altLang="en-US" sz="2000" u="sng" dirty="0">
                <a:latin typeface="+mn-ea"/>
                <a:ea typeface="+mn-ea"/>
              </a:rPr>
              <a:t>スタイルや意識の</a:t>
            </a:r>
            <a:r>
              <a:rPr lang="ja-JP" altLang="en-US" sz="2000" u="sng" dirty="0" smtClean="0">
                <a:latin typeface="+mn-ea"/>
                <a:ea typeface="+mn-ea"/>
              </a:rPr>
              <a:t>変化</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・コロナ禍を契機に、「家族の重要性を、より意識するようになった」、「生活を重視するように変化した」といったワークライフバランスへの意識の変化が生じている。</a:t>
            </a:r>
            <a:endParaRPr lang="ja-JP" altLang="en-US" sz="2000" b="0" dirty="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また、テレワークなどを契機と</a:t>
            </a:r>
            <a:r>
              <a:rPr lang="ja-JP" altLang="en-US" sz="2000" b="0" dirty="0" smtClean="0">
                <a:latin typeface="+mn-ea"/>
                <a:ea typeface="+mn-ea"/>
              </a:rPr>
              <a:t>して、地方移住への関心の高まりや、郊外型サテライトオフィスの設置の動き、職住</a:t>
            </a:r>
            <a:r>
              <a:rPr lang="ja-JP" altLang="en-US" sz="2000" b="0" dirty="0">
                <a:latin typeface="+mn-ea"/>
                <a:ea typeface="+mn-ea"/>
              </a:rPr>
              <a:t>融合型の新しい</a:t>
            </a:r>
            <a:r>
              <a:rPr lang="ja-JP" altLang="en-US" sz="2000" b="0" dirty="0" smtClean="0">
                <a:latin typeface="+mn-ea"/>
                <a:ea typeface="+mn-ea"/>
              </a:rPr>
              <a:t>ライフスタイルなどへの意識の変化も生まれている。</a:t>
            </a:r>
            <a:endParaRPr lang="ja-JP" altLang="en-US" sz="2000" b="0" dirty="0">
              <a:latin typeface="+mn-ea"/>
              <a:ea typeface="+mn-ea"/>
            </a:endParaRPr>
          </a:p>
        </p:txBody>
      </p:sp>
      <p:sp>
        <p:nvSpPr>
          <p:cNvPr id="23" name="テキスト ボックス 22"/>
          <p:cNvSpPr txBox="1"/>
          <p:nvPr/>
        </p:nvSpPr>
        <p:spPr>
          <a:xfrm>
            <a:off x="2411121" y="5382095"/>
            <a:ext cx="14209261" cy="1938992"/>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デジタル化の加速に対応するため、中小企業等におけるＩＣＴ化の促進やサイバーセキュリティの確保など対策が必要。</a:t>
            </a:r>
            <a:endParaRPr lang="en-US" altLang="ja-JP" sz="2000" b="1" dirty="0" smtClean="0">
              <a:latin typeface="+mn-ea"/>
            </a:endParaRPr>
          </a:p>
          <a:p>
            <a:pPr marL="268288" indent="-268288"/>
            <a:r>
              <a:rPr lang="ja-JP" altLang="en-US" sz="2000" b="1" dirty="0" smtClean="0">
                <a:latin typeface="+mn-ea"/>
              </a:rPr>
              <a:t>☑社会全体のＤＸの加速に対応し、新たな成長産業を生み出すため、スーパーシティの区域指定獲得などを通じて、大胆な規制緩和によるデータの利活用等の促進を図るなど、イノベーションの創出環境を整備することが必要。また、ヘルスケア</a:t>
            </a:r>
            <a:r>
              <a:rPr lang="ja-JP" altLang="en-US" sz="2000" b="1" dirty="0">
                <a:latin typeface="+mn-ea"/>
              </a:rPr>
              <a:t>分野におけるビッグデータを活用した新たなビジネスの創出などを促進していくことが必要。</a:t>
            </a:r>
          </a:p>
          <a:p>
            <a:pPr marL="268288" indent="-268288"/>
            <a:r>
              <a:rPr lang="ja-JP" altLang="en-US" sz="2000" b="1" dirty="0">
                <a:latin typeface="+mn-ea"/>
              </a:rPr>
              <a:t>☑</a:t>
            </a:r>
            <a:r>
              <a:rPr lang="ja-JP" altLang="en-US" sz="2000" b="1" dirty="0" smtClean="0">
                <a:latin typeface="+mn-ea"/>
              </a:rPr>
              <a:t>行政手続のオンライン化等を推進するとともに、デジタル化を社会全体に浸透させ、新たな地域のつながりの構築や、介護、子育て</a:t>
            </a:r>
            <a:r>
              <a:rPr lang="ja-JP" altLang="en-US" sz="2000" b="1" dirty="0">
                <a:latin typeface="+mn-ea"/>
              </a:rPr>
              <a:t>、</a:t>
            </a:r>
            <a:r>
              <a:rPr lang="ja-JP" altLang="en-US" sz="2000" b="1" dirty="0" smtClean="0">
                <a:latin typeface="+mn-ea"/>
              </a:rPr>
              <a:t>健康づくり、高齢者の生活支援など社会課題を解決する新たなサービスの創出等が必要。</a:t>
            </a:r>
            <a:endParaRPr lang="en-US" altLang="ja-JP" sz="2000" b="1" dirty="0" smtClean="0">
              <a:latin typeface="+mn-ea"/>
            </a:endParaRPr>
          </a:p>
        </p:txBody>
      </p:sp>
      <p:sp>
        <p:nvSpPr>
          <p:cNvPr id="24" name="V 字形矢印 23"/>
          <p:cNvSpPr/>
          <p:nvPr/>
        </p:nvSpPr>
        <p:spPr>
          <a:xfrm>
            <a:off x="1568199" y="10605178"/>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11121" y="10488817"/>
            <a:ext cx="7334458" cy="1938992"/>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☑ワークライフバランスを重視す</a:t>
            </a:r>
            <a:r>
              <a:rPr lang="ja-JP" altLang="en-US" sz="2000" b="1" dirty="0">
                <a:latin typeface="+mn-ea"/>
              </a:rPr>
              <a:t>る</a:t>
            </a:r>
            <a:r>
              <a:rPr lang="ja-JP" altLang="en-US" sz="2000" b="1" dirty="0" smtClean="0">
                <a:latin typeface="+mn-ea"/>
              </a:rPr>
              <a:t>意識の変化などに対応するため、テレワークなど多様な働き方を促進することが必要。</a:t>
            </a:r>
            <a:endParaRPr lang="en-US" altLang="ja-JP" sz="2000" b="1" dirty="0" smtClean="0">
              <a:latin typeface="+mn-ea"/>
            </a:endParaRPr>
          </a:p>
          <a:p>
            <a:pPr marL="268288" indent="-268288"/>
            <a:r>
              <a:rPr lang="ja-JP" altLang="en-US" sz="2000" b="1" dirty="0" smtClean="0">
                <a:latin typeface="+mn-ea"/>
              </a:rPr>
              <a:t>☑住まい・くらしに係る意識の変化を踏まえ、新しい生活スタイルにも配慮した都市・地域づくりや住環境</a:t>
            </a:r>
            <a:r>
              <a:rPr lang="ja-JP" altLang="en-US" sz="2000" b="1" dirty="0">
                <a:latin typeface="+mn-ea"/>
              </a:rPr>
              <a:t>の整備、ニュータウンの</a:t>
            </a:r>
            <a:r>
              <a:rPr lang="ja-JP" altLang="en-US" sz="2000" b="1" dirty="0" smtClean="0">
                <a:latin typeface="+mn-ea"/>
              </a:rPr>
              <a:t>再生など、多様な人を惹きつける魅力あるまちづくりを進めることが必要。</a:t>
            </a:r>
            <a:endParaRPr lang="en-US" altLang="ja-JP" sz="2000" b="1" dirty="0" smtClean="0">
              <a:latin typeface="+mn-ea"/>
            </a:endParaRPr>
          </a:p>
        </p:txBody>
      </p:sp>
      <p:sp>
        <p:nvSpPr>
          <p:cNvPr id="26" name="テキスト ボックス 25"/>
          <p:cNvSpPr txBox="1"/>
          <p:nvPr/>
        </p:nvSpPr>
        <p:spPr>
          <a:xfrm>
            <a:off x="10446952" y="11937596"/>
            <a:ext cx="6496048" cy="523220"/>
          </a:xfrm>
          <a:prstGeom prst="rect">
            <a:avLst/>
          </a:prstGeom>
          <a:noFill/>
        </p:spPr>
        <p:txBody>
          <a:bodyPr wrap="square" rtlCol="0">
            <a:spAutoFit/>
          </a:bodyPr>
          <a:lstStyle/>
          <a:p>
            <a:r>
              <a:rPr lang="ja-JP" altLang="en-US" sz="1400" dirty="0" smtClean="0">
                <a:latin typeface="+mn-ea"/>
              </a:rPr>
              <a:t>出典：内閣府 </a:t>
            </a:r>
            <a:r>
              <a:rPr lang="en-US" altLang="ja-JP" sz="1400" dirty="0" smtClean="0">
                <a:latin typeface="+mn-ea"/>
              </a:rPr>
              <a:t>『</a:t>
            </a:r>
            <a:r>
              <a:rPr lang="ja-JP" altLang="en-US" sz="1400" dirty="0" smtClean="0">
                <a:latin typeface="+mn-ea"/>
              </a:rPr>
              <a:t>新型コロナウイルス感染症の影響下における 生活意識・行動の変化に関する調査</a:t>
            </a:r>
            <a:r>
              <a:rPr lang="en-US" altLang="ja-JP" sz="1400" dirty="0" smtClean="0">
                <a:latin typeface="+mn-ea"/>
              </a:rPr>
              <a:t>』</a:t>
            </a:r>
            <a:endParaRPr kumimoji="1" lang="ja-JP" altLang="en-US" sz="1400" dirty="0">
              <a:latin typeface="+mn-ea"/>
            </a:endParaRPr>
          </a:p>
        </p:txBody>
      </p:sp>
      <p:pic>
        <p:nvPicPr>
          <p:cNvPr id="27" name="図 26"/>
          <p:cNvPicPr>
            <a:picLocks noChangeAspect="1"/>
          </p:cNvPicPr>
          <p:nvPr/>
        </p:nvPicPr>
        <p:blipFill>
          <a:blip r:embed="rId2"/>
          <a:stretch>
            <a:fillRect/>
          </a:stretch>
        </p:blipFill>
        <p:spPr>
          <a:xfrm>
            <a:off x="10194997" y="7639305"/>
            <a:ext cx="6580588" cy="4144674"/>
          </a:xfrm>
          <a:prstGeom prst="rect">
            <a:avLst/>
          </a:prstGeom>
        </p:spPr>
      </p:pic>
    </p:spTree>
    <p:extLst>
      <p:ext uri="{BB962C8B-B14F-4D97-AF65-F5344CB8AC3E}">
        <p14:creationId xmlns:p14="http://schemas.microsoft.com/office/powerpoint/2010/main" val="1067040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V 字形矢印 13"/>
          <p:cNvSpPr/>
          <p:nvPr/>
        </p:nvSpPr>
        <p:spPr>
          <a:xfrm>
            <a:off x="1541153" y="3969385"/>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20" y="2494880"/>
            <a:ext cx="9479060"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◆健康意識の高まり</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・外出自粛等の影響により、高齢者を中心として健康への影響等の懸念が生じる一方で、感染防止を契機とした日常生活における健康意識の高まりが見られる。</a:t>
            </a:r>
            <a:endParaRPr lang="en-US" altLang="ja-JP" sz="2000" b="0" dirty="0" smtClean="0">
              <a:latin typeface="+mn-ea"/>
              <a:ea typeface="+mn-ea"/>
            </a:endParaRPr>
          </a:p>
        </p:txBody>
      </p:sp>
      <p:sp>
        <p:nvSpPr>
          <p:cNvPr id="18" name="テキスト ボックス 17"/>
          <p:cNvSpPr txBox="1"/>
          <p:nvPr/>
        </p:nvSpPr>
        <p:spPr>
          <a:xfrm>
            <a:off x="266520" y="7589402"/>
            <a:ext cx="16216744"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◆持続</a:t>
            </a:r>
            <a:r>
              <a:rPr lang="ja-JP" altLang="en-US" sz="2000" u="sng" dirty="0">
                <a:latin typeface="+mn-ea"/>
                <a:ea typeface="+mn-ea"/>
              </a:rPr>
              <a:t>可能なより良い社会をめざす国際的</a:t>
            </a:r>
            <a:r>
              <a:rPr lang="ja-JP" altLang="en-US" sz="2000" u="sng" dirty="0" smtClean="0">
                <a:latin typeface="+mn-ea"/>
                <a:ea typeface="+mn-ea"/>
              </a:rPr>
              <a:t>なグリーンリカバリーの議論</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地球温暖化対策の国際協定であるパリ協定や、ＳＤＧｓの達成にも一致した形で、「より良い持続可能な社会」をつくり、コロナ禍からの復興をめざすという「グリーンリカバリー」といった考え方が世界的に拡大。</a:t>
            </a:r>
            <a:endParaRPr lang="en-US" altLang="ja-JP" sz="2000" b="0" dirty="0" smtClean="0">
              <a:latin typeface="+mn-ea"/>
              <a:ea typeface="+mn-ea"/>
            </a:endParaRPr>
          </a:p>
          <a:p>
            <a:pPr marL="528638" indent="-528638">
              <a:buNone/>
            </a:pPr>
            <a:r>
              <a:rPr lang="ja-JP" altLang="en-US" sz="2000" b="0" dirty="0" smtClean="0">
                <a:latin typeface="+mn-ea"/>
                <a:ea typeface="+mn-ea"/>
              </a:rPr>
              <a:t>　・温暖化対策と経済回復をトレードオフと捉えるのではなく、テレワーク等の推進により人の移動を減らし、ＣＯ２排出を抑制するなど、脱炭素社会に向けた取組みを推進するとともに、異常気象による災害の発生など、感染症の拡大との複合的なリスクも低減することにより、人々にとって、かつ地球環境にとっても、持続可能なより良い社会をめざすといった議論が国際的に高まっている。</a:t>
            </a:r>
            <a:endParaRPr lang="ja-JP" altLang="en-US" sz="2000" b="0" dirty="0">
              <a:latin typeface="+mn-ea"/>
              <a:ea typeface="+mn-ea"/>
            </a:endParaRPr>
          </a:p>
        </p:txBody>
      </p:sp>
      <p:sp>
        <p:nvSpPr>
          <p:cNvPr id="23" name="テキスト ボックス 22"/>
          <p:cNvSpPr txBox="1"/>
          <p:nvPr/>
        </p:nvSpPr>
        <p:spPr>
          <a:xfrm>
            <a:off x="2411124" y="3778322"/>
            <a:ext cx="7334456" cy="1015663"/>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☑健康意識の高まりを受け、府民や企業、行政が一体となってオール大阪で</a:t>
            </a:r>
            <a:r>
              <a:rPr lang="ja-JP" altLang="en-US" sz="2000" b="1" dirty="0">
                <a:latin typeface="+mn-ea"/>
              </a:rPr>
              <a:t>、健康データの活用も含め、さらに</a:t>
            </a:r>
            <a:r>
              <a:rPr lang="ja-JP" altLang="en-US" sz="2000" b="1" dirty="0" smtClean="0">
                <a:latin typeface="+mn-ea"/>
              </a:rPr>
              <a:t>健康づくりの取組みを進めていくことが必要。</a:t>
            </a:r>
            <a:endParaRPr lang="en-US" altLang="ja-JP" sz="2000" b="1" dirty="0" smtClean="0">
              <a:latin typeface="+mn-ea"/>
            </a:endParaRPr>
          </a:p>
        </p:txBody>
      </p:sp>
      <p:sp>
        <p:nvSpPr>
          <p:cNvPr id="24" name="V 字形矢印 23"/>
          <p:cNvSpPr/>
          <p:nvPr/>
        </p:nvSpPr>
        <p:spPr>
          <a:xfrm>
            <a:off x="1541153" y="989586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2"/>
          <a:stretch>
            <a:fillRect/>
          </a:stretch>
        </p:blipFill>
        <p:spPr>
          <a:xfrm>
            <a:off x="10194997" y="1799300"/>
            <a:ext cx="7021303" cy="4899705"/>
          </a:xfrm>
          <a:prstGeom prst="rect">
            <a:avLst/>
          </a:prstGeom>
        </p:spPr>
      </p:pic>
      <p:sp>
        <p:nvSpPr>
          <p:cNvPr id="21" name="テキスト ボックス 20"/>
          <p:cNvSpPr txBox="1"/>
          <p:nvPr/>
        </p:nvSpPr>
        <p:spPr>
          <a:xfrm>
            <a:off x="10457624" y="6649014"/>
            <a:ext cx="6496048" cy="584775"/>
          </a:xfrm>
          <a:prstGeom prst="rect">
            <a:avLst/>
          </a:prstGeom>
          <a:noFill/>
        </p:spPr>
        <p:txBody>
          <a:bodyPr wrap="square" rtlCol="0">
            <a:spAutoFit/>
          </a:bodyPr>
          <a:lstStyle/>
          <a:p>
            <a:r>
              <a:rPr kumimoji="1" lang="ja-JP" altLang="en-US" sz="1600" dirty="0">
                <a:latin typeface="+mn-ea"/>
              </a:rPr>
              <a:t>出典：大阪府</a:t>
            </a:r>
            <a:r>
              <a:rPr kumimoji="1" lang="zh-TW" altLang="en-US" sz="1600" dirty="0">
                <a:latin typeface="+mn-ea"/>
              </a:rPr>
              <a:t> </a:t>
            </a:r>
            <a:r>
              <a:rPr kumimoji="1" lang="en-US" altLang="ja-JP" sz="1600" dirty="0">
                <a:latin typeface="+mn-ea"/>
              </a:rPr>
              <a:t>『</a:t>
            </a:r>
            <a:r>
              <a:rPr kumimoji="1" lang="ja-JP" altLang="en-US" sz="1600" dirty="0">
                <a:latin typeface="+mn-ea"/>
              </a:rPr>
              <a:t>新型コロナウイルス感染症の影響に関する府民アンケート（速報値）</a:t>
            </a:r>
            <a:r>
              <a:rPr kumimoji="1" lang="en-US" altLang="ja-JP" sz="1600" dirty="0" smtClean="0">
                <a:latin typeface="+mn-ea"/>
              </a:rPr>
              <a:t>』</a:t>
            </a:r>
            <a:endParaRPr kumimoji="1" lang="en-US" altLang="ja-JP" sz="1600" dirty="0">
              <a:latin typeface="+mn-ea"/>
            </a:endParaRPr>
          </a:p>
        </p:txBody>
      </p:sp>
      <p:sp>
        <p:nvSpPr>
          <p:cNvPr id="15" name="テキスト ボックス 14"/>
          <p:cNvSpPr txBox="1"/>
          <p:nvPr/>
        </p:nvSpPr>
        <p:spPr>
          <a:xfrm>
            <a:off x="2411123" y="9808368"/>
            <a:ext cx="14209261"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☑「大阪</a:t>
            </a:r>
            <a:r>
              <a:rPr lang="ja-JP" altLang="en-US" sz="2000" b="1" dirty="0" smtClean="0">
                <a:latin typeface="+mn-ea"/>
              </a:rPr>
              <a:t>ブルー・オーシャン・ビジョン</a:t>
            </a:r>
            <a:r>
              <a:rPr lang="ja-JP" altLang="en-US" sz="2000" b="1" dirty="0">
                <a:latin typeface="+mn-ea"/>
              </a:rPr>
              <a:t>」の実現や、「</a:t>
            </a:r>
            <a:r>
              <a:rPr lang="en-US" altLang="ja-JP" sz="2000" b="1" dirty="0">
                <a:latin typeface="+mn-ea"/>
              </a:rPr>
              <a:t>2050</a:t>
            </a:r>
            <a:r>
              <a:rPr lang="ja-JP" altLang="en-US" sz="2000" b="1" dirty="0">
                <a:latin typeface="+mn-ea"/>
              </a:rPr>
              <a:t>年ＣＯ２排出量実質ゼロ」をめざした取組みなど、持続可能な脱炭素社会をめざした</a:t>
            </a:r>
            <a:r>
              <a:rPr lang="ja-JP" altLang="en-US" sz="2000" b="1" dirty="0" smtClean="0">
                <a:latin typeface="+mn-ea"/>
              </a:rPr>
              <a:t>取組みの推進が必要。</a:t>
            </a:r>
            <a:endParaRPr lang="en-US" altLang="ja-JP" sz="2000" b="1" dirty="0" smtClean="0">
              <a:latin typeface="+mn-ea"/>
            </a:endParaRPr>
          </a:p>
          <a:p>
            <a:pPr marL="268288" indent="-268288"/>
            <a:r>
              <a:rPr lang="ja-JP" altLang="en-US" sz="2000" b="1" dirty="0" smtClean="0">
                <a:latin typeface="+mn-ea"/>
              </a:rPr>
              <a:t>☑歩行空間やサイクルロードの整備など、環境や人々の健康にも配慮された地域のまちづくりを推進していくことが必要。</a:t>
            </a:r>
            <a:endParaRPr lang="ja-JP" altLang="en-US" sz="2000" b="1" dirty="0">
              <a:latin typeface="+mn-ea"/>
            </a:endParaRPr>
          </a:p>
        </p:txBody>
      </p:sp>
      <p:sp>
        <p:nvSpPr>
          <p:cNvPr id="22" name="角丸四角形 21"/>
          <p:cNvSpPr/>
          <p:nvPr/>
        </p:nvSpPr>
        <p:spPr>
          <a:xfrm>
            <a:off x="12129863" y="2229018"/>
            <a:ext cx="4060395" cy="405605"/>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5" name="テキスト ボックス 24"/>
          <p:cNvSpPr txBox="1"/>
          <p:nvPr/>
        </p:nvSpPr>
        <p:spPr>
          <a:xfrm>
            <a:off x="11103821" y="1617349"/>
            <a:ext cx="5080939" cy="58477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コロナの感染拡大の前後で興味関心が</a:t>
            </a:r>
            <a:endParaRPr kumimoji="1"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高まったものや</a:t>
            </a:r>
            <a:r>
              <a:rPr kumimoji="1" lang="ja-JP" altLang="en-US" sz="1600" dirty="0" smtClean="0">
                <a:solidFill>
                  <a:prstClr val="black"/>
                </a:solidFill>
                <a:latin typeface="+mn-ea"/>
              </a:rPr>
              <a:t>不安を感じていること</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01313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V 字形矢印 13"/>
          <p:cNvSpPr/>
          <p:nvPr/>
        </p:nvSpPr>
        <p:spPr>
          <a:xfrm>
            <a:off x="1541153" y="459434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20" y="2816035"/>
            <a:ext cx="9479060"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a:latin typeface="+mn-ea"/>
                <a:ea typeface="+mn-ea"/>
              </a:rPr>
              <a:t>◆ゆとりある都市空間へのニーズの高まり</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a:latin typeface="+mn-ea"/>
                <a:ea typeface="+mn-ea"/>
              </a:rPr>
              <a:t>・コロナの感染拡大防止としてテレワークが進展するなど、自宅近くで過ごす時間が増えている。また、公園や道路など３密を回避できる場所の利用が増加しており、身近な憩いの空間の重要性が再認識されている。</a:t>
            </a:r>
            <a:endParaRPr lang="en-US" altLang="ja-JP" sz="2000" b="0" dirty="0" smtClean="0">
              <a:latin typeface="+mn-ea"/>
              <a:ea typeface="+mn-ea"/>
            </a:endParaRPr>
          </a:p>
        </p:txBody>
      </p:sp>
      <p:sp>
        <p:nvSpPr>
          <p:cNvPr id="23" name="テキスト ボックス 22"/>
          <p:cNvSpPr txBox="1"/>
          <p:nvPr/>
        </p:nvSpPr>
        <p:spPr>
          <a:xfrm>
            <a:off x="2411124" y="4403284"/>
            <a:ext cx="7334456"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☑ゆとりある都市空間へのニーズの高まりを受け、</a:t>
            </a:r>
            <a:r>
              <a:rPr lang="ja-JP" altLang="en-US" sz="2000" b="1" dirty="0" smtClean="0">
                <a:latin typeface="+mn-ea"/>
              </a:rPr>
              <a:t>インフラを充実・有効活用し</a:t>
            </a:r>
            <a:r>
              <a:rPr lang="ja-JP" altLang="en-US" sz="2000" b="1" dirty="0">
                <a:latin typeface="+mn-ea"/>
              </a:rPr>
              <a:t>、自転車や徒歩で回遊できる空間など、安全・快適でゆとりある都市空間を創出することが</a:t>
            </a:r>
            <a:r>
              <a:rPr lang="ja-JP" altLang="en-US" sz="2000" b="1" dirty="0" smtClean="0">
                <a:latin typeface="+mn-ea"/>
              </a:rPr>
              <a:t>必要。</a:t>
            </a:r>
            <a:endParaRPr lang="en-US" altLang="ja-JP" sz="2000" b="1" dirty="0" smtClean="0">
              <a:latin typeface="+mn-ea"/>
            </a:endParaRPr>
          </a:p>
        </p:txBody>
      </p:sp>
      <p:pic>
        <p:nvPicPr>
          <p:cNvPr id="26" name="図 25"/>
          <p:cNvPicPr>
            <a:picLocks noChangeAspect="1"/>
          </p:cNvPicPr>
          <p:nvPr/>
        </p:nvPicPr>
        <p:blipFill rotWithShape="1">
          <a:blip r:embed="rId2"/>
          <a:srcRect l="2466" t="4469" r="23248" b="4933"/>
          <a:stretch/>
        </p:blipFill>
        <p:spPr>
          <a:xfrm>
            <a:off x="10659290" y="3167584"/>
            <a:ext cx="5696519" cy="3437879"/>
          </a:xfrm>
          <a:prstGeom prst="rect">
            <a:avLst/>
          </a:prstGeom>
        </p:spPr>
      </p:pic>
      <p:sp>
        <p:nvSpPr>
          <p:cNvPr id="27" name="テキスト ボックス 26"/>
          <p:cNvSpPr txBox="1"/>
          <p:nvPr/>
        </p:nvSpPr>
        <p:spPr>
          <a:xfrm>
            <a:off x="10867674" y="6847091"/>
            <a:ext cx="4904167" cy="800219"/>
          </a:xfrm>
          <a:prstGeom prst="rect">
            <a:avLst/>
          </a:prstGeom>
          <a:noFill/>
        </p:spPr>
        <p:txBody>
          <a:bodyPr wrap="square" rtlCol="0">
            <a:spAutoFit/>
          </a:bodyPr>
          <a:lstStyle/>
          <a:p>
            <a:pPr>
              <a:spcBef>
                <a:spcPts val="600"/>
              </a:spcBef>
            </a:pPr>
            <a:r>
              <a:rPr lang="ja-JP" altLang="en-US" sz="1200" dirty="0" smtClean="0">
                <a:latin typeface="+mn-ea"/>
              </a:rPr>
              <a:t>出典：国交省・日立</a:t>
            </a:r>
            <a:r>
              <a:rPr lang="ja-JP" altLang="en-US" sz="1200" dirty="0">
                <a:latin typeface="+mn-ea"/>
              </a:rPr>
              <a:t>東</a:t>
            </a:r>
            <a:r>
              <a:rPr lang="ja-JP" altLang="en-US" sz="1200" dirty="0" smtClean="0">
                <a:latin typeface="+mn-ea"/>
              </a:rPr>
              <a:t>大ラボ「新型コロナ生活行動調査」</a:t>
            </a:r>
            <a:endParaRPr lang="en-US" altLang="ja-JP" sz="1200" dirty="0" smtClean="0">
              <a:latin typeface="+mn-ea"/>
            </a:endParaRPr>
          </a:p>
          <a:p>
            <a:pPr>
              <a:spcBef>
                <a:spcPts val="600"/>
              </a:spcBef>
            </a:pPr>
            <a:r>
              <a:rPr lang="ja-JP" altLang="en-US" sz="1200" dirty="0" smtClean="0">
                <a:latin typeface="+mn-ea"/>
              </a:rPr>
              <a:t>　　　～</a:t>
            </a:r>
            <a:r>
              <a:rPr lang="en-US" altLang="ja-JP" sz="1200" dirty="0" smtClean="0">
                <a:latin typeface="+mn-ea"/>
              </a:rPr>
              <a:t>WEB</a:t>
            </a:r>
            <a:r>
              <a:rPr lang="ja-JP" altLang="en-US" sz="1200" dirty="0">
                <a:latin typeface="+mn-ea"/>
              </a:rPr>
              <a:t>調査会社モニターへのアンケート調査 </a:t>
            </a:r>
            <a:endParaRPr lang="en-US" altLang="ja-JP" sz="1200" dirty="0" smtClean="0">
              <a:latin typeface="+mn-ea"/>
            </a:endParaRPr>
          </a:p>
          <a:p>
            <a:pPr>
              <a:spcBef>
                <a:spcPts val="600"/>
              </a:spcBef>
            </a:pPr>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調査期間：令和</a:t>
            </a:r>
            <a:r>
              <a:rPr lang="en-US" altLang="ja-JP" sz="1200" dirty="0">
                <a:latin typeface="+mn-ea"/>
              </a:rPr>
              <a:t>2</a:t>
            </a:r>
            <a:r>
              <a:rPr lang="ja-JP" altLang="en-US" sz="1200" dirty="0">
                <a:latin typeface="+mn-ea"/>
              </a:rPr>
              <a:t>年</a:t>
            </a:r>
            <a:r>
              <a:rPr lang="en-US" altLang="ja-JP" sz="1200" dirty="0">
                <a:latin typeface="+mn-ea"/>
              </a:rPr>
              <a:t>8</a:t>
            </a:r>
            <a:r>
              <a:rPr lang="ja-JP" altLang="en-US" sz="1200" dirty="0">
                <a:latin typeface="+mn-ea"/>
              </a:rPr>
              <a:t>月</a:t>
            </a:r>
            <a:r>
              <a:rPr lang="en-US" altLang="ja-JP" sz="1200" dirty="0">
                <a:latin typeface="+mn-ea"/>
              </a:rPr>
              <a:t>3</a:t>
            </a:r>
            <a:r>
              <a:rPr lang="ja-JP" altLang="en-US" sz="1200" dirty="0">
                <a:latin typeface="+mn-ea"/>
              </a:rPr>
              <a:t>～</a:t>
            </a:r>
            <a:r>
              <a:rPr lang="en-US" altLang="ja-JP" sz="1200" dirty="0">
                <a:latin typeface="+mn-ea"/>
              </a:rPr>
              <a:t>25</a:t>
            </a:r>
            <a:r>
              <a:rPr lang="ja-JP" altLang="en-US" sz="1200" dirty="0" smtClean="0">
                <a:latin typeface="+mn-ea"/>
              </a:rPr>
              <a:t>日　回収</a:t>
            </a:r>
            <a:r>
              <a:rPr lang="ja-JP" altLang="en-US" sz="1200" dirty="0">
                <a:latin typeface="+mn-ea"/>
              </a:rPr>
              <a:t>サンプル：</a:t>
            </a:r>
            <a:r>
              <a:rPr lang="en-US" altLang="ja-JP" sz="1200" dirty="0">
                <a:latin typeface="+mn-ea"/>
              </a:rPr>
              <a:t>12,872</a:t>
            </a:r>
            <a:r>
              <a:rPr lang="en-US" altLang="ja-JP" sz="1200" dirty="0" smtClean="0">
                <a:latin typeface="+mn-ea"/>
              </a:rPr>
              <a:t>)</a:t>
            </a:r>
            <a:endParaRPr lang="en-US" altLang="ja-JP" sz="1200" dirty="0">
              <a:latin typeface="+mn-ea"/>
            </a:endParaRPr>
          </a:p>
        </p:txBody>
      </p:sp>
      <p:sp>
        <p:nvSpPr>
          <p:cNvPr id="28" name="テキスト ボックス 27"/>
          <p:cNvSpPr txBox="1"/>
          <p:nvPr/>
        </p:nvSpPr>
        <p:spPr>
          <a:xfrm>
            <a:off x="10659289" y="2582148"/>
            <a:ext cx="5320939" cy="374461"/>
          </a:xfrm>
          <a:prstGeom prst="rect">
            <a:avLst/>
          </a:prstGeom>
          <a:noFill/>
        </p:spPr>
        <p:txBody>
          <a:bodyPr wrap="square" rtlCol="0">
            <a:spAutoFit/>
          </a:bodyPr>
          <a:lstStyle/>
          <a:p>
            <a:pPr>
              <a:lnSpc>
                <a:spcPts val="2200"/>
              </a:lnSpc>
            </a:pPr>
            <a:r>
              <a:rPr lang="en-US" altLang="ja-JP" sz="1600" dirty="0" smtClean="0">
                <a:latin typeface="+mn-ea"/>
              </a:rPr>
              <a:t>【</a:t>
            </a:r>
            <a:r>
              <a:rPr lang="ja-JP" altLang="en-US" sz="1600" dirty="0" smtClean="0">
                <a:latin typeface="+mn-ea"/>
              </a:rPr>
              <a:t>都市</a:t>
            </a:r>
            <a:r>
              <a:rPr lang="ja-JP" altLang="en-US" sz="1600" dirty="0">
                <a:latin typeface="+mn-ea"/>
              </a:rPr>
              <a:t>空間に対する意識（充実してほしい空間</a:t>
            </a:r>
            <a:r>
              <a:rPr lang="ja-JP" altLang="en-US" sz="1600" dirty="0" smtClean="0">
                <a:latin typeface="+mn-ea"/>
              </a:rPr>
              <a:t>）</a:t>
            </a:r>
            <a:r>
              <a:rPr lang="en-US" altLang="ja-JP" sz="1600" dirty="0">
                <a:latin typeface="+mn-ea"/>
              </a:rPr>
              <a:t>】</a:t>
            </a:r>
            <a:endParaRPr kumimoji="1" lang="ja-JP" altLang="en-US" sz="1600" dirty="0">
              <a:latin typeface="+mn-ea"/>
            </a:endParaRPr>
          </a:p>
        </p:txBody>
      </p:sp>
      <p:sp>
        <p:nvSpPr>
          <p:cNvPr id="1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Tree>
    <p:extLst>
      <p:ext uri="{BB962C8B-B14F-4D97-AF65-F5344CB8AC3E}">
        <p14:creationId xmlns:p14="http://schemas.microsoft.com/office/powerpoint/2010/main" val="430018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③東京一極集中リスク</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0" name="V 字形矢印 19"/>
          <p:cNvSpPr/>
          <p:nvPr/>
        </p:nvSpPr>
        <p:spPr>
          <a:xfrm>
            <a:off x="1658002" y="5713181"/>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1"/>
            <a:ext cx="16353863" cy="1188000"/>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日本は、他の先進国に比べ、政治・経済・人口が過度に東京に一極集中。こうした中、人口が過密する東京において、コロナが感染拡大したことにより、あらためて、危機事象発生時における東京一極集中のリスクが顕在化。</a:t>
            </a:r>
            <a:endParaRPr lang="en-US" altLang="ja-JP" sz="2400" b="1" dirty="0">
              <a:latin typeface="+mn-ea"/>
            </a:endParaRPr>
          </a:p>
        </p:txBody>
      </p:sp>
      <p:sp>
        <p:nvSpPr>
          <p:cNvPr id="27" name="テキスト ボックス 26"/>
          <p:cNvSpPr txBox="1"/>
          <p:nvPr/>
        </p:nvSpPr>
        <p:spPr>
          <a:xfrm>
            <a:off x="266520" y="3792527"/>
            <a:ext cx="16353864"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◇東京を中心とした感染</a:t>
            </a:r>
            <a:r>
              <a:rPr lang="ja-JP" altLang="en-US" sz="2000" u="sng" spc="-200" dirty="0" smtClean="0">
                <a:latin typeface="+mn-ea"/>
                <a:ea typeface="+mn-ea"/>
              </a:rPr>
              <a:t>拡大による日本</a:t>
            </a:r>
            <a:r>
              <a:rPr lang="ja-JP" altLang="en-US" sz="2000" u="sng" spc="-200" dirty="0">
                <a:latin typeface="+mn-ea"/>
                <a:ea typeface="+mn-ea"/>
              </a:rPr>
              <a:t>全体の経済機能等の低下の懸念</a:t>
            </a:r>
            <a:endParaRPr lang="en-US" altLang="ja-JP" sz="2000" u="sng" dirty="0" smtClean="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・東京に人口が一極集中（</a:t>
            </a:r>
            <a:r>
              <a:rPr lang="ja-JP" altLang="en-US" sz="2000" b="0" dirty="0">
                <a:latin typeface="+mn-ea"/>
                <a:ea typeface="+mn-ea"/>
              </a:rPr>
              <a:t>日本全土の</a:t>
            </a:r>
            <a:r>
              <a:rPr lang="en-US" altLang="ja-JP" sz="2000" b="0" dirty="0">
                <a:latin typeface="+mn-ea"/>
                <a:ea typeface="+mn-ea"/>
              </a:rPr>
              <a:t>0.58%</a:t>
            </a:r>
            <a:r>
              <a:rPr lang="ja-JP" altLang="en-US" sz="2000" b="0" dirty="0">
                <a:latin typeface="+mn-ea"/>
                <a:ea typeface="+mn-ea"/>
              </a:rPr>
              <a:t>の面積に、全人口の約</a:t>
            </a:r>
            <a:r>
              <a:rPr lang="en-US" altLang="ja-JP" sz="2000" b="0" dirty="0">
                <a:latin typeface="+mn-ea"/>
                <a:ea typeface="+mn-ea"/>
              </a:rPr>
              <a:t>11%</a:t>
            </a:r>
            <a:r>
              <a:rPr lang="ja-JP" altLang="en-US" sz="2000" b="0" dirty="0">
                <a:latin typeface="+mn-ea"/>
                <a:ea typeface="+mn-ea"/>
              </a:rPr>
              <a:t>が集中</a:t>
            </a:r>
            <a:r>
              <a:rPr lang="ja-JP" altLang="en-US" sz="2000" b="0" dirty="0" smtClean="0">
                <a:latin typeface="+mn-ea"/>
                <a:ea typeface="+mn-ea"/>
              </a:rPr>
              <a:t>）。人口が過密することにより、東京を中心にコロナ感染者が多く発生。</a:t>
            </a:r>
            <a:endParaRPr lang="ja-JP" altLang="en-US" sz="2000" b="0" dirty="0">
              <a:latin typeface="+mn-ea"/>
              <a:ea typeface="+mn-ea"/>
            </a:endParaRPr>
          </a:p>
          <a:p>
            <a:pPr marL="538163" indent="-538163">
              <a:buNone/>
            </a:pPr>
            <a:r>
              <a:rPr lang="ja-JP" altLang="en-US" sz="2000" b="0" dirty="0">
                <a:latin typeface="+mn-ea"/>
                <a:ea typeface="+mn-ea"/>
              </a:rPr>
              <a:t>　</a:t>
            </a:r>
            <a:r>
              <a:rPr lang="ja-JP" altLang="en-US" sz="2000" b="0" dirty="0" smtClean="0">
                <a:latin typeface="+mn-ea"/>
                <a:ea typeface="+mn-ea"/>
              </a:rPr>
              <a:t>・また、日本</a:t>
            </a:r>
            <a:r>
              <a:rPr lang="ja-JP" altLang="en-US" sz="2000" b="0" dirty="0">
                <a:latin typeface="+mn-ea"/>
                <a:ea typeface="+mn-ea"/>
              </a:rPr>
              <a:t>においては</a:t>
            </a:r>
            <a:r>
              <a:rPr lang="ja-JP" altLang="en-US" sz="2000" b="0" dirty="0" smtClean="0">
                <a:latin typeface="+mn-ea"/>
                <a:ea typeface="+mn-ea"/>
              </a:rPr>
              <a:t>、政治・経済機能</a:t>
            </a:r>
            <a:r>
              <a:rPr lang="ja-JP" altLang="en-US" sz="2000" b="0" dirty="0">
                <a:latin typeface="+mn-ea"/>
                <a:ea typeface="+mn-ea"/>
              </a:rPr>
              <a:t>ともに、東京に一極集中しており</a:t>
            </a:r>
            <a:r>
              <a:rPr lang="ja-JP" altLang="en-US" sz="2000" b="0" dirty="0" smtClean="0">
                <a:latin typeface="+mn-ea"/>
                <a:ea typeface="+mn-ea"/>
              </a:rPr>
              <a:t>、コロナ禍において、企業倒産や家計消費の減少、失業率の</a:t>
            </a:r>
            <a:r>
              <a:rPr lang="ja-JP" altLang="en-US" sz="2000" b="0" dirty="0">
                <a:latin typeface="+mn-ea"/>
                <a:ea typeface="+mn-ea"/>
              </a:rPr>
              <a:t>悪化</a:t>
            </a:r>
            <a:r>
              <a:rPr lang="ja-JP" altLang="en-US" sz="2000" b="0" dirty="0" smtClean="0">
                <a:latin typeface="+mn-ea"/>
                <a:ea typeface="+mn-ea"/>
              </a:rPr>
              <a:t>など、他</a:t>
            </a:r>
            <a:r>
              <a:rPr lang="ja-JP" altLang="en-US" sz="2000" b="0" dirty="0">
                <a:latin typeface="+mn-ea"/>
                <a:ea typeface="+mn-ea"/>
              </a:rPr>
              <a:t>の都市に</a:t>
            </a:r>
            <a:r>
              <a:rPr lang="ja-JP" altLang="en-US" sz="2000" b="0" dirty="0" smtClean="0">
                <a:latin typeface="+mn-ea"/>
                <a:ea typeface="+mn-ea"/>
              </a:rPr>
              <a:t>比べ東京への影響が大きい。仮に、東京</a:t>
            </a:r>
            <a:r>
              <a:rPr lang="ja-JP" altLang="en-US" sz="2000" b="0" dirty="0">
                <a:latin typeface="+mn-ea"/>
                <a:ea typeface="+mn-ea"/>
              </a:rPr>
              <a:t>において、海外のような都市封鎖（ロックダウン）が行われた場合には、日本全体に甚大な影響</a:t>
            </a:r>
            <a:r>
              <a:rPr lang="ja-JP" altLang="en-US" sz="2000" b="0" dirty="0" smtClean="0">
                <a:latin typeface="+mn-ea"/>
                <a:ea typeface="+mn-ea"/>
              </a:rPr>
              <a:t>が及ぶことが</a:t>
            </a:r>
            <a:r>
              <a:rPr lang="ja-JP" altLang="en-US" sz="2000" b="0" dirty="0">
                <a:latin typeface="+mn-ea"/>
                <a:ea typeface="+mn-ea"/>
              </a:rPr>
              <a:t>懸念</a:t>
            </a:r>
            <a:r>
              <a:rPr lang="ja-JP" altLang="en-US" sz="2000" b="0" dirty="0" smtClean="0">
                <a:latin typeface="+mn-ea"/>
                <a:ea typeface="+mn-ea"/>
              </a:rPr>
              <a:t>。</a:t>
            </a:r>
            <a:endParaRPr lang="en-US" altLang="ja-JP" sz="2000" b="0" dirty="0" smtClean="0">
              <a:latin typeface="+mn-ea"/>
              <a:ea typeface="+mn-ea"/>
            </a:endParaRPr>
          </a:p>
        </p:txBody>
      </p:sp>
      <p:sp>
        <p:nvSpPr>
          <p:cNvPr id="29" name="テキスト ボックス 28"/>
          <p:cNvSpPr txBox="1"/>
          <p:nvPr/>
        </p:nvSpPr>
        <p:spPr>
          <a:xfrm>
            <a:off x="2420242" y="5814974"/>
            <a:ext cx="14200142" cy="707886"/>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東京一極集中を是正するとともに、日本全体の成長・発展や国土強靭化に寄与し、地方分権の流れを加速させていくため、東西二極の一極となる「副首都・大阪」の確立・発展に向けた取組みを推進することが必要。</a:t>
            </a:r>
            <a:endParaRPr lang="en-US" altLang="ja-JP" sz="2000" b="1" dirty="0">
              <a:solidFill>
                <a:srgbClr val="FF0000"/>
              </a:solidFill>
              <a:latin typeface="+mn-ea"/>
            </a:endParaRPr>
          </a:p>
        </p:txBody>
      </p:sp>
      <p:pic>
        <p:nvPicPr>
          <p:cNvPr id="21" name="図 20"/>
          <p:cNvPicPr>
            <a:picLocks noChangeAspect="1"/>
          </p:cNvPicPr>
          <p:nvPr/>
        </p:nvPicPr>
        <p:blipFill>
          <a:blip r:embed="rId2"/>
          <a:stretch>
            <a:fillRect/>
          </a:stretch>
        </p:blipFill>
        <p:spPr>
          <a:xfrm>
            <a:off x="612781" y="7576420"/>
            <a:ext cx="8517096" cy="3303156"/>
          </a:xfrm>
          <a:prstGeom prst="rect">
            <a:avLst/>
          </a:prstGeom>
        </p:spPr>
      </p:pic>
      <p:sp>
        <p:nvSpPr>
          <p:cNvPr id="23" name="テキスト ボックス 22">
            <a:extLst>
              <a:ext uri="{FF2B5EF4-FFF2-40B4-BE49-F238E27FC236}">
                <a16:creationId xmlns:a16="http://schemas.microsoft.com/office/drawing/2014/main" id="{34CF59F8-A367-4EC1-83BF-5D400B8A4CCC}"/>
              </a:ext>
            </a:extLst>
          </p:cNvPr>
          <p:cNvSpPr txBox="1"/>
          <p:nvPr/>
        </p:nvSpPr>
        <p:spPr>
          <a:xfrm>
            <a:off x="437310" y="11805146"/>
            <a:ext cx="2797792"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国内</a:t>
            </a:r>
            <a:r>
              <a:rPr lang="en-US" altLang="ja-JP" sz="1050" dirty="0" smtClean="0"/>
              <a:t>GDP</a:t>
            </a:r>
            <a:r>
              <a:rPr lang="ja-JP" altLang="en-US" sz="1050" dirty="0" smtClean="0"/>
              <a:t>は、県民経済計算を参照</a:t>
            </a:r>
            <a:endParaRPr lang="en-US" altLang="ja-JP" sz="1050" dirty="0" smtClean="0"/>
          </a:p>
        </p:txBody>
      </p:sp>
      <p:sp>
        <p:nvSpPr>
          <p:cNvPr id="28" name="角丸四角形 27"/>
          <p:cNvSpPr/>
          <p:nvPr/>
        </p:nvSpPr>
        <p:spPr>
          <a:xfrm>
            <a:off x="266520" y="8674400"/>
            <a:ext cx="1054507" cy="4934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ＧＤＰ</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シェア</a:t>
            </a:r>
            <a:endParaRPr kumimoji="1" lang="ja-JP" altLang="en-US" sz="1400" b="1" dirty="0">
              <a:latin typeface="Meiryo UI" panose="020B0604030504040204" pitchFamily="50" charset="-128"/>
              <a:ea typeface="Meiryo UI" panose="020B0604030504040204" pitchFamily="50" charset="-128"/>
            </a:endParaRPr>
          </a:p>
        </p:txBody>
      </p:sp>
      <p:sp>
        <p:nvSpPr>
          <p:cNvPr id="36" name="角丸四角形 35"/>
          <p:cNvSpPr/>
          <p:nvPr/>
        </p:nvSpPr>
        <p:spPr>
          <a:xfrm>
            <a:off x="1649512" y="7576419"/>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日本</a:t>
            </a:r>
            <a:endParaRPr kumimoji="1" lang="ja-JP" altLang="en-US" sz="1400" b="1" dirty="0">
              <a:latin typeface="Meiryo UI" panose="020B0604030504040204" pitchFamily="50" charset="-128"/>
              <a:ea typeface="Meiryo UI" panose="020B0604030504040204" pitchFamily="50" charset="-128"/>
            </a:endParaRPr>
          </a:p>
        </p:txBody>
      </p:sp>
      <p:sp>
        <p:nvSpPr>
          <p:cNvPr id="37" name="角丸四角形 36"/>
          <p:cNvSpPr/>
          <p:nvPr/>
        </p:nvSpPr>
        <p:spPr>
          <a:xfrm>
            <a:off x="4040631" y="7569872"/>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アメリカ</a:t>
            </a:r>
            <a:endParaRPr kumimoji="1" lang="ja-JP" altLang="en-US" sz="1400" b="1" dirty="0">
              <a:latin typeface="Meiryo UI" panose="020B0604030504040204" pitchFamily="50" charset="-128"/>
              <a:ea typeface="Meiryo UI" panose="020B0604030504040204" pitchFamily="50" charset="-128"/>
            </a:endParaRPr>
          </a:p>
        </p:txBody>
      </p:sp>
      <p:sp>
        <p:nvSpPr>
          <p:cNvPr id="38" name="角丸四角形 37"/>
          <p:cNvSpPr/>
          <p:nvPr/>
        </p:nvSpPr>
        <p:spPr>
          <a:xfrm>
            <a:off x="6571721" y="7603855"/>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ドイツ</a:t>
            </a:r>
            <a:endParaRPr kumimoji="1" lang="ja-JP" altLang="en-US" sz="14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28652" y="8215130"/>
            <a:ext cx="869182" cy="369332"/>
          </a:xfrm>
          <a:prstGeom prst="rect">
            <a:avLst/>
          </a:prstGeom>
          <a:noFill/>
        </p:spPr>
        <p:txBody>
          <a:bodyPr wrap="square" rtlCol="0">
            <a:spAutoFit/>
          </a:bodyPr>
          <a:lstStyle/>
          <a:p>
            <a:r>
              <a:rPr kumimoji="1" lang="en-US" altLang="ja-JP" u="sng" dirty="0" smtClean="0">
                <a:solidFill>
                  <a:schemeClr val="bg1"/>
                </a:solidFill>
              </a:rPr>
              <a:t>19.6%</a:t>
            </a:r>
          </a:p>
        </p:txBody>
      </p:sp>
      <p:sp>
        <p:nvSpPr>
          <p:cNvPr id="40" name="テキスト ボックス 39"/>
          <p:cNvSpPr txBox="1"/>
          <p:nvPr/>
        </p:nvSpPr>
        <p:spPr>
          <a:xfrm>
            <a:off x="4807274" y="7976282"/>
            <a:ext cx="582697" cy="276999"/>
          </a:xfrm>
          <a:prstGeom prst="rect">
            <a:avLst/>
          </a:prstGeom>
          <a:noFill/>
        </p:spPr>
        <p:txBody>
          <a:bodyPr wrap="square" rtlCol="0">
            <a:spAutoFit/>
          </a:bodyPr>
          <a:lstStyle/>
          <a:p>
            <a:r>
              <a:rPr kumimoji="1" lang="en-US" altLang="ja-JP" sz="1200" b="1" u="sng" dirty="0">
                <a:solidFill>
                  <a:schemeClr val="bg1"/>
                </a:solidFill>
              </a:rPr>
              <a:t>8.1</a:t>
            </a:r>
            <a:r>
              <a:rPr kumimoji="1" lang="en-US" altLang="ja-JP" sz="1200" b="1" u="sng" dirty="0" smtClean="0">
                <a:solidFill>
                  <a:schemeClr val="bg1"/>
                </a:solidFill>
              </a:rPr>
              <a:t>%</a:t>
            </a:r>
          </a:p>
        </p:txBody>
      </p:sp>
      <p:sp>
        <p:nvSpPr>
          <p:cNvPr id="41" name="テキスト ボックス 40"/>
          <p:cNvSpPr txBox="1"/>
          <p:nvPr/>
        </p:nvSpPr>
        <p:spPr>
          <a:xfrm>
            <a:off x="7410476" y="8060985"/>
            <a:ext cx="679636" cy="276999"/>
          </a:xfrm>
          <a:prstGeom prst="rect">
            <a:avLst/>
          </a:prstGeom>
          <a:noFill/>
        </p:spPr>
        <p:txBody>
          <a:bodyPr wrap="square" rtlCol="0">
            <a:spAutoFit/>
          </a:bodyPr>
          <a:lstStyle/>
          <a:p>
            <a:r>
              <a:rPr kumimoji="1" lang="en-US" altLang="ja-JP" sz="1200" b="1" u="sng" dirty="0">
                <a:solidFill>
                  <a:schemeClr val="bg1"/>
                </a:solidFill>
              </a:rPr>
              <a:t>12.5</a:t>
            </a:r>
            <a:r>
              <a:rPr kumimoji="1" lang="en-US" altLang="ja-JP" sz="1200" b="1" u="sng" dirty="0" smtClean="0">
                <a:solidFill>
                  <a:schemeClr val="bg1"/>
                </a:solidFill>
              </a:rPr>
              <a:t>%</a:t>
            </a:r>
          </a:p>
        </p:txBody>
      </p:sp>
      <p:sp>
        <p:nvSpPr>
          <p:cNvPr id="42" name="テキスト ボックス 41"/>
          <p:cNvSpPr txBox="1"/>
          <p:nvPr/>
        </p:nvSpPr>
        <p:spPr>
          <a:xfrm>
            <a:off x="2963243" y="8733359"/>
            <a:ext cx="869182" cy="307777"/>
          </a:xfrm>
          <a:prstGeom prst="rect">
            <a:avLst/>
          </a:prstGeom>
          <a:noFill/>
        </p:spPr>
        <p:txBody>
          <a:bodyPr wrap="square" rtlCol="0">
            <a:spAutoFit/>
          </a:bodyPr>
          <a:lstStyle/>
          <a:p>
            <a:r>
              <a:rPr kumimoji="1" lang="en-US" altLang="ja-JP" sz="1400" dirty="0" smtClean="0"/>
              <a:t>7.2%</a:t>
            </a:r>
          </a:p>
        </p:txBody>
      </p:sp>
      <p:sp>
        <p:nvSpPr>
          <p:cNvPr id="43" name="テキスト ボックス 42"/>
          <p:cNvSpPr txBox="1"/>
          <p:nvPr/>
        </p:nvSpPr>
        <p:spPr>
          <a:xfrm>
            <a:off x="5177954" y="8079389"/>
            <a:ext cx="869182" cy="276999"/>
          </a:xfrm>
          <a:prstGeom prst="rect">
            <a:avLst/>
          </a:prstGeom>
          <a:noFill/>
        </p:spPr>
        <p:txBody>
          <a:bodyPr wrap="square" rtlCol="0">
            <a:spAutoFit/>
          </a:bodyPr>
          <a:lstStyle/>
          <a:p>
            <a:r>
              <a:rPr kumimoji="1" lang="en-US" altLang="ja-JP" sz="1200" dirty="0"/>
              <a:t>4.9</a:t>
            </a:r>
            <a:r>
              <a:rPr kumimoji="1" lang="en-US" altLang="ja-JP" sz="1200" dirty="0" smtClean="0"/>
              <a:t>%</a:t>
            </a:r>
          </a:p>
        </p:txBody>
      </p:sp>
      <p:sp>
        <p:nvSpPr>
          <p:cNvPr id="44" name="テキスト ボックス 43"/>
          <p:cNvSpPr txBox="1"/>
          <p:nvPr/>
        </p:nvSpPr>
        <p:spPr>
          <a:xfrm>
            <a:off x="7856601" y="8372010"/>
            <a:ext cx="869182" cy="276999"/>
          </a:xfrm>
          <a:prstGeom prst="rect">
            <a:avLst/>
          </a:prstGeom>
          <a:noFill/>
        </p:spPr>
        <p:txBody>
          <a:bodyPr wrap="square" rtlCol="0">
            <a:spAutoFit/>
          </a:bodyPr>
          <a:lstStyle/>
          <a:p>
            <a:r>
              <a:rPr kumimoji="1" lang="en-US" altLang="ja-JP" sz="1200" dirty="0"/>
              <a:t>5.9</a:t>
            </a:r>
            <a:r>
              <a:rPr kumimoji="1" lang="en-US" altLang="ja-JP" sz="1200" dirty="0" smtClean="0"/>
              <a:t>%</a:t>
            </a:r>
          </a:p>
        </p:txBody>
      </p:sp>
      <p:graphicFrame>
        <p:nvGraphicFramePr>
          <p:cNvPr id="45" name="表 44"/>
          <p:cNvGraphicFramePr>
            <a:graphicFrameLocks noGrp="1"/>
          </p:cNvGraphicFramePr>
          <p:nvPr>
            <p:extLst>
              <p:ext uri="{D42A27DB-BD31-4B8C-83A1-F6EECF244321}">
                <p14:modId xmlns:p14="http://schemas.microsoft.com/office/powerpoint/2010/main" val="2707383306"/>
              </p:ext>
            </p:extLst>
          </p:nvPr>
        </p:nvGraphicFramePr>
        <p:xfrm>
          <a:off x="547745" y="10589910"/>
          <a:ext cx="7609277" cy="1135117"/>
        </p:xfrm>
        <a:graphic>
          <a:graphicData uri="http://schemas.openxmlformats.org/drawingml/2006/table">
            <a:tbl>
              <a:tblPr firstRow="1" bandRow="1">
                <a:tableStyleId>{5940675A-B579-460E-94D1-54222C63F5DA}</a:tableStyleId>
              </a:tblPr>
              <a:tblGrid>
                <a:gridCol w="2675327">
                  <a:extLst>
                    <a:ext uri="{9D8B030D-6E8A-4147-A177-3AD203B41FA5}">
                      <a16:colId xmlns:a16="http://schemas.microsoft.com/office/drawing/2014/main" val="3505604759"/>
                    </a:ext>
                  </a:extLst>
                </a:gridCol>
                <a:gridCol w="1644650">
                  <a:extLst>
                    <a:ext uri="{9D8B030D-6E8A-4147-A177-3AD203B41FA5}">
                      <a16:colId xmlns:a16="http://schemas.microsoft.com/office/drawing/2014/main" val="1560884482"/>
                    </a:ext>
                  </a:extLst>
                </a:gridCol>
                <a:gridCol w="1644650">
                  <a:extLst>
                    <a:ext uri="{9D8B030D-6E8A-4147-A177-3AD203B41FA5}">
                      <a16:colId xmlns:a16="http://schemas.microsoft.com/office/drawing/2014/main" val="4207018923"/>
                    </a:ext>
                  </a:extLst>
                </a:gridCol>
                <a:gridCol w="1644650">
                  <a:extLst>
                    <a:ext uri="{9D8B030D-6E8A-4147-A177-3AD203B41FA5}">
                      <a16:colId xmlns:a16="http://schemas.microsoft.com/office/drawing/2014/main" val="1998994896"/>
                    </a:ext>
                  </a:extLst>
                </a:gridCol>
              </a:tblGrid>
              <a:tr h="247518">
                <a:tc>
                  <a:txBody>
                    <a:bodyPr/>
                    <a:lstStyle/>
                    <a:p>
                      <a:endParaRPr kumimoji="1" lang="ja-JP" altLang="en-US" sz="1400" b="1" dirty="0"/>
                    </a:p>
                  </a:txBody>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400" b="1" dirty="0" smtClean="0"/>
                        <a:t>経済の一極集中の割合</a:t>
                      </a:r>
                      <a:endParaRPr kumimoji="1" lang="en-US" altLang="ja-JP" sz="1400" b="1" dirty="0" smtClean="0"/>
                    </a:p>
                    <a:p>
                      <a:r>
                        <a:rPr kumimoji="1" lang="ja-JP" altLang="en-US" sz="1000" b="0" spc="-100" baseline="0" dirty="0" smtClean="0"/>
                        <a:t>（国内総生産に占める第１都市のＧＤＰ比率）</a:t>
                      </a:r>
                      <a:endParaRPr kumimoji="1" lang="ja-JP" altLang="en-US" sz="1000" b="0" spc="-100" baseline="0" dirty="0"/>
                    </a:p>
                  </a:txBody>
                  <a:tcPr anchor="ctr"/>
                </a:tc>
                <a:tc>
                  <a:txBody>
                    <a:bodyPr/>
                    <a:lstStyle/>
                    <a:p>
                      <a:pPr algn="ctr"/>
                      <a:r>
                        <a:rPr kumimoji="1" lang="ja-JP" altLang="en-US" sz="1600" b="1" dirty="0" smtClean="0">
                          <a:solidFill>
                            <a:schemeClr val="tx1"/>
                          </a:solidFill>
                        </a:rPr>
                        <a:t>１９．６％</a:t>
                      </a:r>
                      <a:endParaRPr kumimoji="1" lang="ja-JP" altLang="en-US" sz="1600" b="1" dirty="0">
                        <a:solidFill>
                          <a:schemeClr val="tx1"/>
                        </a:solidFill>
                      </a:endParaRPr>
                    </a:p>
                  </a:txBody>
                  <a:tcPr anchor="ctr">
                    <a:noFill/>
                  </a:tcPr>
                </a:tc>
                <a:tc>
                  <a:txBody>
                    <a:bodyPr/>
                    <a:lstStyle/>
                    <a:p>
                      <a:pPr algn="ctr"/>
                      <a:r>
                        <a:rPr kumimoji="1" lang="ja-JP" altLang="en-US" sz="1400" dirty="0" smtClean="0"/>
                        <a:t>８．１％</a:t>
                      </a:r>
                      <a:endParaRPr kumimoji="1" lang="ja-JP" altLang="en-US" sz="1400" dirty="0"/>
                    </a:p>
                  </a:txBody>
                  <a:tcPr anchor="ctr"/>
                </a:tc>
                <a:tc>
                  <a:txBody>
                    <a:bodyPr/>
                    <a:lstStyle/>
                    <a:p>
                      <a:pPr algn="ctr"/>
                      <a:r>
                        <a:rPr kumimoji="1" lang="ja-JP" altLang="en-US" sz="1400" dirty="0" smtClean="0"/>
                        <a:t>１２．５％</a:t>
                      </a:r>
                      <a:endParaRPr kumimoji="1" lang="ja-JP" altLang="en-US" sz="1400" dirty="0"/>
                    </a:p>
                  </a:txBody>
                  <a:tcPr anchor="ctr"/>
                </a:tc>
                <a:extLst>
                  <a:ext uri="{0D108BD9-81ED-4DB2-BD59-A6C34878D82A}">
                    <a16:rowId xmlns:a16="http://schemas.microsoft.com/office/drawing/2014/main" val="3883039706"/>
                  </a:ext>
                </a:extLst>
              </a:tr>
              <a:tr h="272270">
                <a:tc>
                  <a:txBody>
                    <a:bodyPr/>
                    <a:lstStyle/>
                    <a:p>
                      <a:r>
                        <a:rPr kumimoji="1" lang="ja-JP" altLang="en-US" sz="1400" b="1" dirty="0" smtClean="0"/>
                        <a:t>第１・第２都市の比率</a:t>
                      </a:r>
                      <a:endParaRPr kumimoji="1" lang="ja-JP" altLang="en-US" sz="1400" b="1" dirty="0"/>
                    </a:p>
                  </a:txBody>
                  <a:tcPr anchor="ctr"/>
                </a:tc>
                <a:tc>
                  <a:txBody>
                    <a:bodyPr/>
                    <a:lstStyle/>
                    <a:p>
                      <a:pPr algn="ctr"/>
                      <a:r>
                        <a:rPr kumimoji="1" lang="ja-JP" altLang="en-US" sz="1600" b="1" dirty="0" smtClean="0">
                          <a:solidFill>
                            <a:schemeClr val="tx1"/>
                          </a:solidFill>
                        </a:rPr>
                        <a:t>３：１</a:t>
                      </a:r>
                      <a:endParaRPr kumimoji="1" lang="ja-JP" altLang="en-US" sz="1600" b="1" dirty="0">
                        <a:solidFill>
                          <a:schemeClr val="tx1"/>
                        </a:solidFill>
                      </a:endParaRPr>
                    </a:p>
                  </a:txBody>
                  <a:tcPr anchor="ctr">
                    <a:noFill/>
                  </a:tcPr>
                </a:tc>
                <a:tc>
                  <a:txBody>
                    <a:bodyPr/>
                    <a:lstStyle/>
                    <a:p>
                      <a:pPr algn="ctr"/>
                      <a:r>
                        <a:rPr kumimoji="1" lang="ja-JP" altLang="en-US" sz="1400" dirty="0" smtClean="0"/>
                        <a:t>２：１</a:t>
                      </a:r>
                      <a:endParaRPr kumimoji="1" lang="ja-JP" altLang="en-US" sz="1400" dirty="0"/>
                    </a:p>
                  </a:txBody>
                  <a:tcPr anchor="ctr"/>
                </a:tc>
                <a:tc>
                  <a:txBody>
                    <a:bodyPr/>
                    <a:lstStyle/>
                    <a:p>
                      <a:pPr algn="ctr"/>
                      <a:r>
                        <a:rPr kumimoji="1" lang="ja-JP" altLang="en-US" sz="1400" dirty="0" smtClean="0"/>
                        <a:t>２：１</a:t>
                      </a:r>
                      <a:endParaRPr kumimoji="1" lang="ja-JP" altLang="en-US" sz="1400" dirty="0"/>
                    </a:p>
                  </a:txBody>
                  <a:tcPr anchor="ctr"/>
                </a:tc>
                <a:extLst>
                  <a:ext uri="{0D108BD9-81ED-4DB2-BD59-A6C34878D82A}">
                    <a16:rowId xmlns:a16="http://schemas.microsoft.com/office/drawing/2014/main" val="3627088023"/>
                  </a:ext>
                </a:extLst>
              </a:tr>
            </a:tbl>
          </a:graphicData>
        </a:graphic>
      </p:graphicFrame>
      <p:sp>
        <p:nvSpPr>
          <p:cNvPr id="46" name="角丸四角形 45"/>
          <p:cNvSpPr/>
          <p:nvPr/>
        </p:nvSpPr>
        <p:spPr>
          <a:xfrm>
            <a:off x="3235102" y="10563496"/>
            <a:ext cx="1693713" cy="1207864"/>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47" name="テキスト ボックス 46">
            <a:extLst>
              <a:ext uri="{FF2B5EF4-FFF2-40B4-BE49-F238E27FC236}">
                <a16:creationId xmlns:a16="http://schemas.microsoft.com/office/drawing/2014/main" id="{34CF59F8-A367-4EC1-83BF-5D400B8A4CCC}"/>
              </a:ext>
            </a:extLst>
          </p:cNvPr>
          <p:cNvSpPr txBox="1"/>
          <p:nvPr/>
        </p:nvSpPr>
        <p:spPr>
          <a:xfrm>
            <a:off x="437310" y="12016813"/>
            <a:ext cx="6106564"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アメリカ・ドイツの国単位はＯＥＣＤ、都市別はブルッキングス研究所の公表値</a:t>
            </a:r>
            <a:endParaRPr lang="en-US" altLang="ja-JP" sz="1050" dirty="0" smtClean="0"/>
          </a:p>
        </p:txBody>
      </p:sp>
      <p:sp>
        <p:nvSpPr>
          <p:cNvPr id="48" name="テキスト ボックス 47">
            <a:extLst>
              <a:ext uri="{FF2B5EF4-FFF2-40B4-BE49-F238E27FC236}">
                <a16:creationId xmlns:a16="http://schemas.microsoft.com/office/drawing/2014/main" id="{34CF59F8-A367-4EC1-83BF-5D400B8A4CCC}"/>
              </a:ext>
            </a:extLst>
          </p:cNvPr>
          <p:cNvSpPr txBox="1"/>
          <p:nvPr/>
        </p:nvSpPr>
        <p:spPr>
          <a:xfrm>
            <a:off x="8706922" y="11594177"/>
            <a:ext cx="7093354" cy="430887"/>
          </a:xfrm>
          <a:prstGeom prst="rect">
            <a:avLst/>
          </a:prstGeom>
          <a:noFill/>
          <a:ln>
            <a:noFill/>
          </a:ln>
        </p:spPr>
        <p:txBody>
          <a:bodyPr wrap="square" rtlCol="0">
            <a:spAutoFit/>
          </a:bodyPr>
          <a:lstStyle/>
          <a:p>
            <a:pPr marL="217984" indent="-217984"/>
            <a:r>
              <a:rPr lang="ja-JP" altLang="en-US" sz="1100" dirty="0" smtClean="0"/>
              <a:t>　</a:t>
            </a:r>
            <a:r>
              <a:rPr lang="en-US" altLang="ja-JP" sz="1100" dirty="0" smtClean="0"/>
              <a:t>※</a:t>
            </a:r>
            <a:r>
              <a:rPr lang="ja-JP" altLang="en-US" sz="1100" dirty="0" smtClean="0"/>
              <a:t>出典：第１回副首都推進本部会議資料（平成</a:t>
            </a:r>
            <a:r>
              <a:rPr lang="en-US" altLang="ja-JP" sz="1100" dirty="0" smtClean="0"/>
              <a:t>27</a:t>
            </a:r>
            <a:r>
              <a:rPr lang="ja-JP" altLang="en-US" sz="1100" dirty="0" smtClean="0"/>
              <a:t>年</a:t>
            </a:r>
            <a:r>
              <a:rPr lang="en-US" altLang="ja-JP" sz="1100" dirty="0" smtClean="0"/>
              <a:t>12</a:t>
            </a:r>
            <a:r>
              <a:rPr lang="ja-JP" altLang="en-US" sz="1100" dirty="0" smtClean="0"/>
              <a:t>月）、</a:t>
            </a:r>
            <a:r>
              <a:rPr lang="ja-JP" altLang="en-US" sz="1100" dirty="0"/>
              <a:t>「</a:t>
            </a:r>
            <a:r>
              <a:rPr lang="en-US" altLang="ja-JP" sz="1100" dirty="0"/>
              <a:t>2019</a:t>
            </a:r>
            <a:r>
              <a:rPr lang="ja-JP" altLang="en-US" sz="1100" dirty="0"/>
              <a:t>年の「世界の都市総合力ランキング」</a:t>
            </a:r>
            <a:r>
              <a:rPr lang="ja-JP" altLang="en-US" sz="1100" dirty="0" smtClean="0"/>
              <a:t>」</a:t>
            </a:r>
            <a:endParaRPr lang="en-US" altLang="ja-JP" sz="1100" dirty="0" smtClean="0"/>
          </a:p>
          <a:p>
            <a:pPr marL="217984" indent="-217984"/>
            <a:r>
              <a:rPr lang="ja-JP" altLang="en-US" sz="1100" dirty="0"/>
              <a:t>　</a:t>
            </a:r>
            <a:r>
              <a:rPr lang="ja-JP" altLang="en-US" sz="1100" dirty="0" smtClean="0"/>
              <a:t>　　　　（</a:t>
            </a:r>
            <a:r>
              <a:rPr lang="zh-TW" altLang="en-US" sz="1100" dirty="0"/>
              <a:t>森記念財団都市戦略研究所</a:t>
            </a:r>
            <a:r>
              <a:rPr lang="ja-JP" altLang="en-US" sz="1100" dirty="0" smtClean="0"/>
              <a:t>）</a:t>
            </a:r>
            <a:endParaRPr lang="ja-JP" altLang="en-US" sz="1100" dirty="0"/>
          </a:p>
        </p:txBody>
      </p:sp>
      <p:graphicFrame>
        <p:nvGraphicFramePr>
          <p:cNvPr id="49" name="表 48"/>
          <p:cNvGraphicFramePr>
            <a:graphicFrameLocks noGrp="1"/>
          </p:cNvGraphicFramePr>
          <p:nvPr>
            <p:extLst>
              <p:ext uri="{D42A27DB-BD31-4B8C-83A1-F6EECF244321}">
                <p14:modId xmlns:p14="http://schemas.microsoft.com/office/powerpoint/2010/main" val="2188039584"/>
              </p:ext>
            </p:extLst>
          </p:nvPr>
        </p:nvGraphicFramePr>
        <p:xfrm>
          <a:off x="8875157" y="7540470"/>
          <a:ext cx="7970098" cy="3870960"/>
        </p:xfrm>
        <a:graphic>
          <a:graphicData uri="http://schemas.openxmlformats.org/drawingml/2006/table">
            <a:tbl>
              <a:tblPr firstRow="1" bandRow="1">
                <a:tableStyleId>{5940675A-B579-460E-94D1-54222C63F5DA}</a:tableStyleId>
              </a:tblPr>
              <a:tblGrid>
                <a:gridCol w="2510578">
                  <a:extLst>
                    <a:ext uri="{9D8B030D-6E8A-4147-A177-3AD203B41FA5}">
                      <a16:colId xmlns:a16="http://schemas.microsoft.com/office/drawing/2014/main" val="3505604759"/>
                    </a:ext>
                  </a:extLst>
                </a:gridCol>
                <a:gridCol w="1581088">
                  <a:extLst>
                    <a:ext uri="{9D8B030D-6E8A-4147-A177-3AD203B41FA5}">
                      <a16:colId xmlns:a16="http://schemas.microsoft.com/office/drawing/2014/main" val="274684534"/>
                    </a:ext>
                  </a:extLst>
                </a:gridCol>
                <a:gridCol w="1939216">
                  <a:extLst>
                    <a:ext uri="{9D8B030D-6E8A-4147-A177-3AD203B41FA5}">
                      <a16:colId xmlns:a16="http://schemas.microsoft.com/office/drawing/2014/main" val="4207018923"/>
                    </a:ext>
                  </a:extLst>
                </a:gridCol>
                <a:gridCol w="1939216">
                  <a:extLst>
                    <a:ext uri="{9D8B030D-6E8A-4147-A177-3AD203B41FA5}">
                      <a16:colId xmlns:a16="http://schemas.microsoft.com/office/drawing/2014/main" val="1998994896"/>
                    </a:ext>
                  </a:extLst>
                </a:gridCol>
              </a:tblGrid>
              <a:tr h="296530">
                <a:tc>
                  <a:txBody>
                    <a:bodyPr/>
                    <a:lstStyle/>
                    <a:p>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91786104"/>
                  </a:ext>
                </a:extLst>
              </a:tr>
              <a:tr h="512189">
                <a:tc>
                  <a:txBody>
                    <a:bodyPr/>
                    <a:lstStyle/>
                    <a:p>
                      <a:r>
                        <a:rPr kumimoji="1" lang="ja-JP" altLang="en-US" sz="1400" dirty="0" smtClean="0"/>
                        <a:t>ＧＤＰ１位の都市</a:t>
                      </a:r>
                      <a:endParaRPr kumimoji="1" lang="en-US" altLang="ja-JP" sz="1400" dirty="0" smtClean="0"/>
                    </a:p>
                    <a:p>
                      <a:r>
                        <a:rPr kumimoji="1" lang="en-US" altLang="ja-JP" sz="1000" dirty="0" smtClean="0"/>
                        <a:t>※</a:t>
                      </a:r>
                      <a:r>
                        <a:rPr kumimoji="1" lang="ja-JP" altLang="en-US" sz="1000" dirty="0" smtClean="0"/>
                        <a:t>ブルッキングス研究所公表値より</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ケルン・デュッセルドルフ</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04220"/>
                  </a:ext>
                </a:extLst>
              </a:tr>
              <a:tr h="296530">
                <a:tc gridSpan="4">
                  <a:txBody>
                    <a:bodyPr/>
                    <a:lstStyle/>
                    <a:p>
                      <a:r>
                        <a:rPr kumimoji="1" lang="ja-JP" altLang="en-US" sz="1400" b="1" dirty="0" smtClean="0"/>
                        <a:t>≪政治機能等≫</a:t>
                      </a:r>
                      <a:endParaRPr kumimoji="1" lang="ja-JP" alt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356780"/>
                  </a:ext>
                </a:extLst>
              </a:tr>
              <a:tr h="296530">
                <a:tc>
                  <a:txBody>
                    <a:bodyPr/>
                    <a:lstStyle/>
                    <a:p>
                      <a:r>
                        <a:rPr kumimoji="1" lang="ja-JP" altLang="en-US" sz="1400" dirty="0" smtClean="0"/>
                        <a:t>首都</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039706"/>
                  </a:ext>
                </a:extLst>
              </a:tr>
              <a:tr h="296530">
                <a:tc>
                  <a:txBody>
                    <a:bodyPr/>
                    <a:lstStyle/>
                    <a:p>
                      <a:r>
                        <a:rPr kumimoji="1" lang="ja-JP" altLang="en-US" sz="1400" dirty="0" smtClean="0"/>
                        <a:t>王宮・大統領府</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088023"/>
                  </a:ext>
                </a:extLst>
              </a:tr>
              <a:tr h="296530">
                <a:tc>
                  <a:txBody>
                    <a:bodyPr/>
                    <a:lstStyle/>
                    <a:p>
                      <a:r>
                        <a:rPr kumimoji="1" lang="ja-JP" altLang="en-US" sz="1400" dirty="0" smtClean="0"/>
                        <a:t>国会</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784241"/>
                  </a:ext>
                </a:extLst>
              </a:tr>
              <a:tr h="296530">
                <a:tc>
                  <a:txBody>
                    <a:bodyPr/>
                    <a:lstStyle/>
                    <a:p>
                      <a:r>
                        <a:rPr kumimoji="1" lang="ja-JP" altLang="en-US" sz="1400" dirty="0" smtClean="0"/>
                        <a:t>中央官庁</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ベルリン、ボン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195032"/>
                  </a:ext>
                </a:extLst>
              </a:tr>
              <a:tr h="296530">
                <a:tc>
                  <a:txBody>
                    <a:bodyPr/>
                    <a:lstStyle/>
                    <a:p>
                      <a:r>
                        <a:rPr kumimoji="1" lang="ja-JP" altLang="en-US" sz="1400" dirty="0" smtClean="0"/>
                        <a:t>最高裁判所</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カールスルーエ</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473001"/>
                  </a:ext>
                </a:extLst>
              </a:tr>
              <a:tr h="296530">
                <a:tc>
                  <a:txBody>
                    <a:bodyPr/>
                    <a:lstStyle/>
                    <a:p>
                      <a:r>
                        <a:rPr kumimoji="1" lang="ja-JP" altLang="en-US" sz="1400" dirty="0" smtClean="0"/>
                        <a:t>各国大使館</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124787"/>
                  </a:ext>
                </a:extLst>
              </a:tr>
              <a:tr h="296530">
                <a:tc gridSpan="4">
                  <a:txBody>
                    <a:bodyPr/>
                    <a:lstStyle/>
                    <a:p>
                      <a:r>
                        <a:rPr lang="ja-JP" altLang="en-US" sz="1400" b="1" dirty="0" smtClean="0"/>
                        <a:t>≪文化面≫</a:t>
                      </a:r>
                      <a:r>
                        <a:rPr lang="en-US" altLang="ja-JP" sz="1200" b="0" dirty="0" smtClean="0"/>
                        <a:t>※</a:t>
                      </a:r>
                      <a:r>
                        <a:rPr lang="ja-JP" altLang="en-US" sz="1200" b="0" dirty="0" smtClean="0"/>
                        <a:t>国内１位の都市</a:t>
                      </a:r>
                      <a:endParaRPr lang="ja-JP" altLang="en-US" sz="1200" b="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525324"/>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文化イベント開催件数</a:t>
                      </a: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サンフランシスコ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762107"/>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劇場・コンサートホール数</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07390"/>
                  </a:ext>
                </a:extLst>
              </a:tr>
            </a:tbl>
          </a:graphicData>
        </a:graphic>
      </p:graphicFrame>
      <p:sp>
        <p:nvSpPr>
          <p:cNvPr id="30" name="テキスト ボックス 29"/>
          <p:cNvSpPr txBox="1"/>
          <p:nvPr/>
        </p:nvSpPr>
        <p:spPr>
          <a:xfrm>
            <a:off x="2309602" y="6956208"/>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海外主要都市におけるＧＤＰ比較</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31" name="テキスト ボックス 30"/>
          <p:cNvSpPr txBox="1"/>
          <p:nvPr/>
        </p:nvSpPr>
        <p:spPr>
          <a:xfrm>
            <a:off x="10339638" y="6952955"/>
            <a:ext cx="506172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海外主要都市における政治機能等の集中度の比較</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1565441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6521" y="2228301"/>
            <a:ext cx="16353863" cy="146354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〇東京一極集中のリスクの顕在化に伴い、国において、「分散型社会」、「多核連携型社会」の議論が加速するとともに、東京から人口流出する動きも見られるようになった。</a:t>
            </a:r>
            <a:endParaRPr lang="en-US" altLang="ja-JP" sz="2400" b="1" dirty="0" smtClean="0">
              <a:solidFill>
                <a:srgbClr val="FF0000"/>
              </a:solidFill>
              <a:latin typeface="+mn-ea"/>
            </a:endParaRPr>
          </a:p>
        </p:txBody>
      </p:sp>
      <p:sp>
        <p:nvSpPr>
          <p:cNvPr id="14" name="V 字形矢印 13"/>
          <p:cNvSpPr/>
          <p:nvPr/>
        </p:nvSpPr>
        <p:spPr>
          <a:xfrm>
            <a:off x="1541306" y="612921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a:t>
            </a:r>
            <a:r>
              <a:rPr kumimoji="1" lang="ja-JP" altLang="en-US" sz="3200" b="1" dirty="0"/>
              <a:t>③</a:t>
            </a:r>
            <a:r>
              <a:rPr kumimoji="1" lang="ja-JP" altLang="en-US" sz="3200" b="1" dirty="0" smtClean="0"/>
              <a:t>東京一極集中リスク</a:t>
            </a:r>
            <a:endParaRPr kumimoji="1" lang="ja-JP" altLang="en-US" sz="3200" b="1" dirty="0"/>
          </a:p>
        </p:txBody>
      </p:sp>
      <p:sp>
        <p:nvSpPr>
          <p:cNvPr id="17" name="テキスト ボックス 16"/>
          <p:cNvSpPr txBox="1"/>
          <p:nvPr/>
        </p:nvSpPr>
        <p:spPr>
          <a:xfrm>
            <a:off x="266519" y="4051671"/>
            <a:ext cx="16585495"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◆国等における東京</a:t>
            </a:r>
            <a:r>
              <a:rPr lang="ja-JP" altLang="en-US" sz="2000" u="sng" dirty="0">
                <a:latin typeface="+mn-ea"/>
                <a:ea typeface="+mn-ea"/>
              </a:rPr>
              <a:t>一極集中リスクの</a:t>
            </a:r>
            <a:r>
              <a:rPr lang="ja-JP" altLang="en-US" sz="2000" u="sng" dirty="0" smtClean="0">
                <a:latin typeface="+mn-ea"/>
                <a:ea typeface="+mn-ea"/>
              </a:rPr>
              <a:t>是正議論</a:t>
            </a:r>
            <a:r>
              <a:rPr lang="ja-JP" altLang="en-US" sz="2000" u="sng" dirty="0">
                <a:latin typeface="+mn-ea"/>
                <a:ea typeface="+mn-ea"/>
              </a:rPr>
              <a:t>の</a:t>
            </a:r>
            <a:r>
              <a:rPr lang="ja-JP" altLang="en-US" sz="2000" u="sng" dirty="0" smtClean="0">
                <a:latin typeface="+mn-ea"/>
                <a:ea typeface="+mn-ea"/>
              </a:rPr>
              <a:t>活発化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・東京を中心とするコロナ</a:t>
            </a:r>
            <a:r>
              <a:rPr lang="ja-JP" altLang="en-US" sz="2000" b="0" dirty="0">
                <a:latin typeface="+mn-ea"/>
                <a:ea typeface="+mn-ea"/>
              </a:rPr>
              <a:t>の感染拡大を受け</a:t>
            </a:r>
            <a:r>
              <a:rPr lang="ja-JP" altLang="en-US" sz="2000" b="0" dirty="0" smtClean="0">
                <a:latin typeface="+mn-ea"/>
                <a:ea typeface="+mn-ea"/>
              </a:rPr>
              <a:t>、以前にも増して「東京一極集中型」から「多核連携型」の国づくりへの議論が活発化。</a:t>
            </a:r>
            <a:endParaRPr lang="ja-JP" altLang="en-US" sz="2000" b="0" dirty="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経済財政運営と改革の基本方針</a:t>
            </a:r>
            <a:r>
              <a:rPr lang="en-US" altLang="ja-JP" sz="2000" b="0" dirty="0">
                <a:latin typeface="+mn-ea"/>
                <a:ea typeface="+mn-ea"/>
              </a:rPr>
              <a:t>2020</a:t>
            </a:r>
            <a:r>
              <a:rPr lang="ja-JP" altLang="en-US" sz="2000" b="0" dirty="0" smtClean="0">
                <a:latin typeface="+mn-ea"/>
                <a:ea typeface="+mn-ea"/>
              </a:rPr>
              <a:t>」：東京</a:t>
            </a:r>
            <a:r>
              <a:rPr lang="ja-JP" altLang="en-US" sz="2000" b="0" dirty="0">
                <a:latin typeface="+mn-ea"/>
                <a:ea typeface="+mn-ea"/>
              </a:rPr>
              <a:t>一極集中型から多核連携型の国づくりへ</a:t>
            </a: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まち・ひと・しごと創生基本方針</a:t>
            </a:r>
            <a:r>
              <a:rPr lang="en-US" altLang="ja-JP" sz="2000" b="0" dirty="0">
                <a:latin typeface="+mn-ea"/>
                <a:ea typeface="+mn-ea"/>
              </a:rPr>
              <a:t>2020</a:t>
            </a:r>
            <a:r>
              <a:rPr lang="ja-JP" altLang="en-US" sz="2000" b="0" dirty="0" smtClean="0">
                <a:latin typeface="+mn-ea"/>
                <a:ea typeface="+mn-ea"/>
              </a:rPr>
              <a:t>」：新た</a:t>
            </a:r>
            <a:r>
              <a:rPr lang="ja-JP" altLang="en-US" sz="2000" b="0" dirty="0">
                <a:latin typeface="+mn-ea"/>
                <a:ea typeface="+mn-ea"/>
              </a:rPr>
              <a:t>な日常に対応した地域経済の構築と東京圏への</a:t>
            </a:r>
            <a:r>
              <a:rPr lang="ja-JP" altLang="en-US" sz="2000" b="0" dirty="0" smtClean="0">
                <a:latin typeface="+mn-ea"/>
                <a:ea typeface="+mn-ea"/>
              </a:rPr>
              <a:t>一極集中</a:t>
            </a:r>
            <a:r>
              <a:rPr lang="ja-JP" altLang="en-US" sz="2000" b="0" dirty="0">
                <a:latin typeface="+mn-ea"/>
                <a:ea typeface="+mn-ea"/>
              </a:rPr>
              <a:t>の</a:t>
            </a:r>
            <a:r>
              <a:rPr lang="ja-JP" altLang="en-US" sz="2000" b="0" dirty="0" smtClean="0">
                <a:latin typeface="+mn-ea"/>
                <a:ea typeface="+mn-ea"/>
              </a:rPr>
              <a:t>是正</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・また、金融業務・取引についても、コロナ</a:t>
            </a:r>
            <a:r>
              <a:rPr lang="ja-JP" altLang="en-US" sz="2000" b="0" dirty="0">
                <a:latin typeface="+mn-ea"/>
                <a:ea typeface="+mn-ea"/>
              </a:rPr>
              <a:t>禍への対応に</a:t>
            </a:r>
            <a:r>
              <a:rPr lang="ja-JP" altLang="en-US" sz="2000" b="0" dirty="0" smtClean="0">
                <a:latin typeface="+mn-ea"/>
                <a:ea typeface="+mn-ea"/>
              </a:rPr>
              <a:t>伴うリモート化</a:t>
            </a:r>
            <a:r>
              <a:rPr lang="ja-JP" altLang="en-US" sz="2000" b="0" dirty="0">
                <a:latin typeface="+mn-ea"/>
                <a:ea typeface="+mn-ea"/>
              </a:rPr>
              <a:t>の</a:t>
            </a:r>
            <a:r>
              <a:rPr lang="ja-JP" altLang="en-US" sz="2000" b="0" dirty="0" smtClean="0">
                <a:latin typeface="+mn-ea"/>
                <a:ea typeface="+mn-ea"/>
              </a:rPr>
              <a:t>進展や、東京</a:t>
            </a:r>
            <a:r>
              <a:rPr lang="ja-JP" altLang="en-US" sz="2000" b="0" dirty="0">
                <a:latin typeface="+mn-ea"/>
                <a:ea typeface="+mn-ea"/>
              </a:rPr>
              <a:t>証券取引所に</a:t>
            </a:r>
            <a:r>
              <a:rPr lang="ja-JP" altLang="en-US" sz="2000" b="0" dirty="0" smtClean="0">
                <a:latin typeface="+mn-ea"/>
                <a:ea typeface="+mn-ea"/>
              </a:rPr>
              <a:t>おけるシステム障害などによって東京一極</a:t>
            </a:r>
            <a:r>
              <a:rPr lang="ja-JP" altLang="en-US" sz="2000" b="0" dirty="0">
                <a:latin typeface="+mn-ea"/>
                <a:ea typeface="+mn-ea"/>
              </a:rPr>
              <a:t>集中の</a:t>
            </a:r>
            <a:r>
              <a:rPr lang="ja-JP" altLang="en-US" sz="2000" b="0" dirty="0" smtClean="0">
                <a:latin typeface="+mn-ea"/>
                <a:ea typeface="+mn-ea"/>
              </a:rPr>
              <a:t>リスクが顕在化する中で、分散化・多極連携型の議論が活発化。</a:t>
            </a:r>
            <a:endParaRPr lang="en-US" altLang="ja-JP" sz="2000" b="0" dirty="0" smtClean="0">
              <a:latin typeface="+mn-ea"/>
              <a:ea typeface="+mn-ea"/>
            </a:endParaRPr>
          </a:p>
        </p:txBody>
      </p:sp>
      <p:sp>
        <p:nvSpPr>
          <p:cNvPr id="18" name="テキスト ボックス 17"/>
          <p:cNvSpPr txBox="1"/>
          <p:nvPr/>
        </p:nvSpPr>
        <p:spPr>
          <a:xfrm>
            <a:off x="266519" y="7599330"/>
            <a:ext cx="9166238"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◆東京からの人口流出</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・コロナの感染</a:t>
            </a:r>
            <a:r>
              <a:rPr lang="ja-JP" altLang="en-US" sz="2000" b="0" dirty="0">
                <a:latin typeface="+mn-ea"/>
                <a:ea typeface="+mn-ea"/>
              </a:rPr>
              <a:t>拡大以降、東京では５月に、</a:t>
            </a:r>
            <a:r>
              <a:rPr lang="en-US" altLang="ja-JP" sz="2000" b="0" dirty="0">
                <a:latin typeface="+mn-ea"/>
                <a:ea typeface="+mn-ea"/>
              </a:rPr>
              <a:t>2013</a:t>
            </a:r>
            <a:r>
              <a:rPr lang="ja-JP" altLang="en-US" sz="2000" b="0" dirty="0">
                <a:latin typeface="+mn-ea"/>
                <a:ea typeface="+mn-ea"/>
              </a:rPr>
              <a:t>年</a:t>
            </a:r>
            <a:r>
              <a:rPr lang="en-US" altLang="ja-JP" sz="2000" b="0" dirty="0">
                <a:latin typeface="+mn-ea"/>
                <a:ea typeface="+mn-ea"/>
              </a:rPr>
              <a:t>7</a:t>
            </a:r>
            <a:r>
              <a:rPr lang="ja-JP" altLang="en-US" sz="2000" b="0" dirty="0">
                <a:latin typeface="+mn-ea"/>
                <a:ea typeface="+mn-ea"/>
              </a:rPr>
              <a:t>月以来となる約</a:t>
            </a:r>
            <a:r>
              <a:rPr lang="en-US" altLang="ja-JP" sz="2000" b="0" dirty="0">
                <a:latin typeface="+mn-ea"/>
                <a:ea typeface="+mn-ea"/>
              </a:rPr>
              <a:t>1000</a:t>
            </a:r>
            <a:r>
              <a:rPr lang="ja-JP" altLang="en-US" sz="2000" b="0" dirty="0">
                <a:latin typeface="+mn-ea"/>
                <a:ea typeface="+mn-ea"/>
              </a:rPr>
              <a:t>名の転出超過を</a:t>
            </a:r>
            <a:r>
              <a:rPr lang="ja-JP" altLang="en-US" sz="2000" b="0" dirty="0" smtClean="0">
                <a:latin typeface="+mn-ea"/>
                <a:ea typeface="+mn-ea"/>
              </a:rPr>
              <a:t>記録。その後、７月</a:t>
            </a:r>
            <a:r>
              <a:rPr lang="ja-JP" altLang="en-US" sz="2000" b="0" dirty="0">
                <a:latin typeface="+mn-ea"/>
                <a:ea typeface="+mn-ea"/>
              </a:rPr>
              <a:t>約</a:t>
            </a:r>
            <a:r>
              <a:rPr lang="en-US" altLang="ja-JP" sz="2000" b="0" dirty="0">
                <a:latin typeface="+mn-ea"/>
                <a:ea typeface="+mn-ea"/>
              </a:rPr>
              <a:t>2500</a:t>
            </a:r>
            <a:r>
              <a:rPr lang="ja-JP" altLang="en-US" sz="2000" b="0" dirty="0">
                <a:latin typeface="+mn-ea"/>
                <a:ea typeface="+mn-ea"/>
              </a:rPr>
              <a:t>名、８月約</a:t>
            </a:r>
            <a:r>
              <a:rPr lang="en-US" altLang="ja-JP" sz="2000" b="0" dirty="0">
                <a:latin typeface="+mn-ea"/>
                <a:ea typeface="+mn-ea"/>
              </a:rPr>
              <a:t>4500</a:t>
            </a:r>
            <a:r>
              <a:rPr lang="ja-JP" altLang="en-US" sz="2000" b="0" dirty="0">
                <a:latin typeface="+mn-ea"/>
                <a:ea typeface="+mn-ea"/>
              </a:rPr>
              <a:t>名、９月約</a:t>
            </a:r>
            <a:r>
              <a:rPr lang="en-US" altLang="ja-JP" sz="2000" b="0" dirty="0">
                <a:latin typeface="+mn-ea"/>
                <a:ea typeface="+mn-ea"/>
              </a:rPr>
              <a:t>3600</a:t>
            </a:r>
            <a:r>
              <a:rPr lang="ja-JP" altLang="en-US" sz="2000" b="0" dirty="0">
                <a:latin typeface="+mn-ea"/>
                <a:ea typeface="+mn-ea"/>
              </a:rPr>
              <a:t>名、 </a:t>
            </a:r>
            <a:r>
              <a:rPr lang="en-US" altLang="ja-JP" sz="2000" b="0" dirty="0">
                <a:latin typeface="+mn-ea"/>
                <a:ea typeface="+mn-ea"/>
              </a:rPr>
              <a:t>10</a:t>
            </a:r>
            <a:r>
              <a:rPr lang="ja-JP" altLang="en-US" sz="2000" b="0" dirty="0">
                <a:latin typeface="+mn-ea"/>
                <a:ea typeface="+mn-ea"/>
              </a:rPr>
              <a:t>月約</a:t>
            </a:r>
            <a:r>
              <a:rPr lang="en-US" altLang="ja-JP" sz="2000" b="0" dirty="0">
                <a:latin typeface="+mn-ea"/>
                <a:ea typeface="+mn-ea"/>
              </a:rPr>
              <a:t>2700</a:t>
            </a:r>
            <a:r>
              <a:rPr lang="ja-JP" altLang="en-US" sz="2000" b="0" dirty="0" smtClean="0">
                <a:latin typeface="+mn-ea"/>
                <a:ea typeface="+mn-ea"/>
              </a:rPr>
              <a:t>名の転出超過。</a:t>
            </a:r>
            <a:endParaRPr lang="ja-JP" altLang="en-US" sz="2000" b="0" dirty="0">
              <a:latin typeface="+mn-ea"/>
              <a:ea typeface="+mn-ea"/>
            </a:endParaRPr>
          </a:p>
          <a:p>
            <a:pPr marL="528638" indent="-528638">
              <a:buNone/>
            </a:pPr>
            <a:r>
              <a:rPr lang="ja-JP" altLang="en-US" sz="2000" b="0" dirty="0">
                <a:latin typeface="+mn-ea"/>
                <a:ea typeface="+mn-ea"/>
              </a:rPr>
              <a:t>　</a:t>
            </a:r>
            <a:r>
              <a:rPr lang="ja-JP" altLang="en-US" sz="2000" b="0" dirty="0" smtClean="0">
                <a:latin typeface="+mn-ea"/>
                <a:ea typeface="+mn-ea"/>
              </a:rPr>
              <a:t>・また、首都圏</a:t>
            </a:r>
            <a:r>
              <a:rPr lang="ja-JP" altLang="en-US" sz="2000" b="0" dirty="0">
                <a:latin typeface="+mn-ea"/>
                <a:ea typeface="+mn-ea"/>
              </a:rPr>
              <a:t>の若者を</a:t>
            </a:r>
            <a:r>
              <a:rPr lang="ja-JP" altLang="en-US" sz="2000" b="0" dirty="0" smtClean="0">
                <a:latin typeface="+mn-ea"/>
                <a:ea typeface="+mn-ea"/>
              </a:rPr>
              <a:t>中心に、地方</a:t>
            </a:r>
            <a:r>
              <a:rPr lang="ja-JP" altLang="en-US" sz="2000" b="0" dirty="0">
                <a:latin typeface="+mn-ea"/>
                <a:ea typeface="+mn-ea"/>
              </a:rPr>
              <a:t>移住への</a:t>
            </a:r>
            <a:r>
              <a:rPr lang="ja-JP" altLang="en-US" sz="2000" b="0" dirty="0" smtClean="0">
                <a:latin typeface="+mn-ea"/>
                <a:ea typeface="+mn-ea"/>
              </a:rPr>
              <a:t>関心が高まっており、人の流れに関する変化が見られる。</a:t>
            </a:r>
            <a:endParaRPr lang="ja-JP" altLang="en-US" sz="2000" b="0" dirty="0">
              <a:latin typeface="+mn-ea"/>
              <a:ea typeface="+mn-ea"/>
            </a:endParaRPr>
          </a:p>
        </p:txBody>
      </p:sp>
      <p:sp>
        <p:nvSpPr>
          <p:cNvPr id="23" name="テキスト ボックス 22"/>
          <p:cNvSpPr txBox="1"/>
          <p:nvPr/>
        </p:nvSpPr>
        <p:spPr>
          <a:xfrm>
            <a:off x="2411121" y="6159281"/>
            <a:ext cx="14209261"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☑東京一極集中を是正するとともに、日本全体の成長・発展や国土強靭化に寄与し、地方分権の流れを加速させていくため、東西二極の一極と</a:t>
            </a:r>
            <a:r>
              <a:rPr lang="ja-JP" altLang="en-US" sz="2000" b="1" dirty="0" smtClean="0">
                <a:latin typeface="+mn-ea"/>
              </a:rPr>
              <a:t>なる「</a:t>
            </a:r>
            <a:r>
              <a:rPr lang="ja-JP" altLang="en-US" sz="2000" b="1" dirty="0">
                <a:latin typeface="+mn-ea"/>
              </a:rPr>
              <a:t>副首都・大阪」の</a:t>
            </a:r>
            <a:r>
              <a:rPr lang="ja-JP" altLang="en-US" sz="2000" b="1" dirty="0" smtClean="0">
                <a:latin typeface="+mn-ea"/>
              </a:rPr>
              <a:t>確立・発展に</a:t>
            </a:r>
            <a:r>
              <a:rPr lang="ja-JP" altLang="en-US" sz="2000" b="1" dirty="0">
                <a:latin typeface="+mn-ea"/>
              </a:rPr>
              <a:t>向けた取組みを推進することが必要</a:t>
            </a:r>
            <a:r>
              <a:rPr lang="ja-JP" altLang="en-US" sz="2000" b="1" dirty="0" smtClean="0">
                <a:latin typeface="+mn-ea"/>
              </a:rPr>
              <a:t>。</a:t>
            </a:r>
            <a:endParaRPr lang="en-US" altLang="ja-JP" sz="2000" b="1" dirty="0" smtClean="0">
              <a:latin typeface="+mn-ea"/>
            </a:endParaRPr>
          </a:p>
          <a:p>
            <a:pPr marL="268288" indent="-268288"/>
            <a:r>
              <a:rPr lang="ja-JP" altLang="en-US" sz="2000" b="1" dirty="0">
                <a:latin typeface="+mn-ea"/>
              </a:rPr>
              <a:t>☑東京とは</a:t>
            </a:r>
            <a:r>
              <a:rPr lang="ja-JP" altLang="en-US" sz="2000" b="1" dirty="0" smtClean="0">
                <a:latin typeface="+mn-ea"/>
              </a:rPr>
              <a:t>異なる</a:t>
            </a:r>
            <a:r>
              <a:rPr lang="ja-JP" altLang="en-US" sz="2000" b="1" dirty="0">
                <a:latin typeface="+mn-ea"/>
              </a:rPr>
              <a:t>個性</a:t>
            </a:r>
            <a:r>
              <a:rPr lang="ja-JP" altLang="en-US" sz="2000" b="1" dirty="0" smtClean="0">
                <a:latin typeface="+mn-ea"/>
              </a:rPr>
              <a:t>・</a:t>
            </a:r>
            <a:r>
              <a:rPr lang="ja-JP" altLang="en-US" sz="2000" b="1" dirty="0">
                <a:latin typeface="+mn-ea"/>
              </a:rPr>
              <a:t>機能を持った国際金融都市の実現に向けた</a:t>
            </a:r>
            <a:r>
              <a:rPr lang="ja-JP" altLang="en-US" sz="2000" b="1" dirty="0" smtClean="0">
                <a:latin typeface="+mn-ea"/>
              </a:rPr>
              <a:t>取組みを推進することが</a:t>
            </a:r>
            <a:r>
              <a:rPr lang="ja-JP" altLang="en-US" sz="2000" b="1" dirty="0">
                <a:latin typeface="+mn-ea"/>
              </a:rPr>
              <a:t>必要。</a:t>
            </a:r>
            <a:endParaRPr lang="en-US" altLang="ja-JP" sz="2000" b="1" dirty="0">
              <a:latin typeface="+mn-ea"/>
            </a:endParaRPr>
          </a:p>
        </p:txBody>
      </p:sp>
      <p:sp>
        <p:nvSpPr>
          <p:cNvPr id="24" name="V 字形矢印 23"/>
          <p:cNvSpPr/>
          <p:nvPr/>
        </p:nvSpPr>
        <p:spPr>
          <a:xfrm>
            <a:off x="1541306" y="9619438"/>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11121" y="9538322"/>
            <a:ext cx="7021636" cy="3170099"/>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☑これまでの首都圏を中心とした、人の集中の流れの変化を捉え、働きやすさと住みやすさの両方を実現する新しい都市型のライフスタイルを大阪から提案していくことが必要。</a:t>
            </a:r>
            <a:endParaRPr lang="en-US" altLang="ja-JP" sz="2000" b="1" dirty="0" smtClean="0">
              <a:latin typeface="+mn-ea"/>
            </a:endParaRPr>
          </a:p>
          <a:p>
            <a:pPr marL="268288" indent="-268288"/>
            <a:r>
              <a:rPr lang="ja-JP" altLang="en-US" sz="2000" b="1" dirty="0">
                <a:latin typeface="+mn-ea"/>
              </a:rPr>
              <a:t>☑郊外型のサテライトオフィスの設置や半農半</a:t>
            </a:r>
            <a:r>
              <a:rPr lang="ja-JP" altLang="en-US" sz="2000" b="1" dirty="0" smtClean="0">
                <a:latin typeface="+mn-ea"/>
              </a:rPr>
              <a:t>Ｘ（半自給的な農業とやりたい仕事を両立させる生き方）を</a:t>
            </a:r>
            <a:r>
              <a:rPr lang="ja-JP" altLang="en-US" sz="2000" b="1" dirty="0">
                <a:latin typeface="+mn-ea"/>
              </a:rPr>
              <a:t>はじめとした多様な働き方などを促進することにより、地域において新たに働く場を創出するほか、人材確保とリスクヘッジの観点からの企業移転など、地域の活性化のインパクトに</a:t>
            </a:r>
            <a:r>
              <a:rPr lang="ja-JP" altLang="en-US" sz="2000" b="1" dirty="0" smtClean="0">
                <a:latin typeface="+mn-ea"/>
              </a:rPr>
              <a:t>つなげていく</a:t>
            </a:r>
            <a:r>
              <a:rPr lang="ja-JP" altLang="en-US" sz="2000" b="1" dirty="0">
                <a:latin typeface="+mn-ea"/>
              </a:rPr>
              <a:t>ことが必要</a:t>
            </a:r>
            <a:r>
              <a:rPr lang="ja-JP" altLang="en-US" sz="2000" b="1" dirty="0" smtClean="0">
                <a:latin typeface="+mn-ea"/>
              </a:rPr>
              <a:t>。</a:t>
            </a:r>
            <a:endParaRPr lang="ja-JP" altLang="en-US" sz="2000" b="1" dirty="0">
              <a:latin typeface="+mn-ea"/>
            </a:endParaRPr>
          </a:p>
        </p:txBody>
      </p:sp>
      <p:sp>
        <p:nvSpPr>
          <p:cNvPr id="21" name="テキスト ボックス 20"/>
          <p:cNvSpPr txBox="1"/>
          <p:nvPr/>
        </p:nvSpPr>
        <p:spPr>
          <a:xfrm>
            <a:off x="10144180" y="12382146"/>
            <a:ext cx="5827056" cy="307777"/>
          </a:xfrm>
          <a:prstGeom prst="rect">
            <a:avLst/>
          </a:prstGeom>
          <a:noFill/>
        </p:spPr>
        <p:txBody>
          <a:bodyPr wrap="square" rtlCol="0">
            <a:spAutoFit/>
          </a:bodyPr>
          <a:lstStyle/>
          <a:p>
            <a:pPr algn="r"/>
            <a:r>
              <a:rPr kumimoji="1" lang="ja-JP" altLang="en-US" sz="1400" dirty="0" smtClean="0">
                <a:latin typeface="+mn-ea"/>
              </a:rPr>
              <a:t>出典：総務省</a:t>
            </a:r>
            <a:r>
              <a:rPr kumimoji="1" lang="en-US" altLang="ja-JP" sz="1400" dirty="0" smtClean="0">
                <a:latin typeface="+mn-ea"/>
              </a:rPr>
              <a:t>『</a:t>
            </a:r>
            <a:r>
              <a:rPr kumimoji="1" lang="ja-JP" altLang="en-US" sz="1400" dirty="0" smtClean="0">
                <a:latin typeface="+mn-ea"/>
              </a:rPr>
              <a:t>住民基本台帳人口移動報告</a:t>
            </a:r>
            <a:r>
              <a:rPr kumimoji="1" lang="en-US" altLang="ja-JP" sz="1400" dirty="0" smtClean="0">
                <a:latin typeface="+mn-ea"/>
              </a:rPr>
              <a:t>』</a:t>
            </a:r>
            <a:r>
              <a:rPr kumimoji="1" lang="ja-JP" altLang="en-US" sz="1400" dirty="0" smtClean="0">
                <a:latin typeface="+mn-ea"/>
              </a:rPr>
              <a:t>より大阪府企画室が作成</a:t>
            </a:r>
            <a:endParaRPr kumimoji="1" lang="ja-JP" altLang="en-US" sz="1400" dirty="0">
              <a:latin typeface="+mn-ea"/>
            </a:endParaRPr>
          </a:p>
        </p:txBody>
      </p:sp>
      <p:pic>
        <p:nvPicPr>
          <p:cNvPr id="9" name="図 8"/>
          <p:cNvPicPr>
            <a:picLocks noChangeAspect="1"/>
          </p:cNvPicPr>
          <p:nvPr/>
        </p:nvPicPr>
        <p:blipFill>
          <a:blip r:embed="rId2"/>
          <a:stretch>
            <a:fillRect/>
          </a:stretch>
        </p:blipFill>
        <p:spPr>
          <a:xfrm>
            <a:off x="9695274" y="8197791"/>
            <a:ext cx="7355237" cy="4182218"/>
          </a:xfrm>
          <a:prstGeom prst="rect">
            <a:avLst/>
          </a:prstGeom>
        </p:spPr>
      </p:pic>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909509" y="7858169"/>
            <a:ext cx="506172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rPr>
              <a:t>東京都の転入超過数（マイナスは転出超過）</a:t>
            </a:r>
            <a:endParaRPr kumimoji="1" lang="ja-JP" altLang="en-US" sz="1600" b="0" i="0" u="none" strike="noStrike" kern="1200" cap="none" spc="0" normalizeH="0" baseline="0" noProof="0" dirty="0">
              <a:ln>
                <a:noFill/>
              </a:ln>
              <a:effectLst/>
              <a:uLnTx/>
              <a:uFillTx/>
              <a:latin typeface="+mn-ea"/>
            </a:endParaRPr>
          </a:p>
        </p:txBody>
      </p:sp>
      <p:sp>
        <p:nvSpPr>
          <p:cNvPr id="29" name="テキスト ボックス 3"/>
          <p:cNvSpPr txBox="1"/>
          <p:nvPr/>
        </p:nvSpPr>
        <p:spPr>
          <a:xfrm>
            <a:off x="9711646" y="8009301"/>
            <a:ext cx="59074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smtClean="0"/>
              <a:t>（人）</a:t>
            </a:r>
            <a:endParaRPr kumimoji="1" lang="ja-JP" altLang="en-US" sz="900" dirty="0"/>
          </a:p>
        </p:txBody>
      </p:sp>
    </p:spTree>
    <p:extLst>
      <p:ext uri="{BB962C8B-B14F-4D97-AF65-F5344CB8AC3E}">
        <p14:creationId xmlns:p14="http://schemas.microsoft.com/office/powerpoint/2010/main" val="3055492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1179279" y="7381873"/>
            <a:ext cx="14465437" cy="3690772"/>
          </a:xfrm>
          <a:prstGeom prst="roundRect">
            <a:avLst>
              <a:gd name="adj" fmla="val 87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p:cNvSpPr/>
          <p:nvPr/>
        </p:nvSpPr>
        <p:spPr>
          <a:xfrm>
            <a:off x="3576428" y="4949436"/>
            <a:ext cx="10174299" cy="895726"/>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４</a:t>
            </a:r>
            <a:r>
              <a:rPr lang="ja-JP" altLang="en-US" sz="3600" b="1" dirty="0" smtClean="0">
                <a:solidFill>
                  <a:schemeClr val="bg1"/>
                </a:solidFill>
                <a:latin typeface="+mn-ea"/>
                <a:ea typeface="+mn-ea"/>
              </a:rPr>
              <a:t>．ポストコロナに向けて大阪がめざす姿</a:t>
            </a:r>
            <a:endParaRPr lang="ja-JP" altLang="en-US" sz="3600" b="1" dirty="0">
              <a:solidFill>
                <a:schemeClr val="bg1"/>
              </a:solidFill>
              <a:latin typeface="+mn-ea"/>
              <a:ea typeface="+mn-ea"/>
            </a:endParaRPr>
          </a:p>
        </p:txBody>
      </p:sp>
      <p:sp>
        <p:nvSpPr>
          <p:cNvPr id="14"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4012" y="821480"/>
            <a:ext cx="16754676" cy="3144451"/>
          </a:xfrm>
          <a:prstGeom prst="rect">
            <a:avLst/>
          </a:prstGeom>
          <a:noFill/>
          <a:ln w="57150" cmpd="dbl">
            <a:solidFill>
              <a:srgbClr val="00B0F0"/>
            </a:solidFill>
            <a:prstDash val="solid"/>
          </a:ln>
        </p:spPr>
        <p:txBody>
          <a:bodyPr wrap="square" rtlCol="0">
            <a:spAutoFit/>
          </a:bodyPr>
          <a:lstStyle/>
          <a:p>
            <a:pPr marL="265113" indent="-265113">
              <a:lnSpc>
                <a:spcPts val="3400"/>
              </a:lnSpc>
            </a:pPr>
            <a:r>
              <a:rPr kumimoji="1" lang="ja-JP" altLang="en-US" sz="2000" dirty="0" smtClean="0">
                <a:latin typeface="+mn-ea"/>
              </a:rPr>
              <a:t>○前述の影響分析により明らかとなった</a:t>
            </a:r>
            <a:r>
              <a:rPr kumimoji="1" lang="ja-JP" altLang="en-US" sz="2000" b="1" dirty="0" smtClean="0">
                <a:latin typeface="+mn-ea"/>
              </a:rPr>
              <a:t>大阪経済や府民生活への影響、</a:t>
            </a:r>
            <a:r>
              <a:rPr kumimoji="1" lang="ja-JP" altLang="en-US" sz="2000" dirty="0" smtClean="0">
                <a:latin typeface="+mn-ea"/>
              </a:rPr>
              <a:t>さらには</a:t>
            </a:r>
            <a:r>
              <a:rPr kumimoji="1" lang="ja-JP" altLang="en-US" sz="2000" b="1" dirty="0" smtClean="0">
                <a:latin typeface="+mn-ea"/>
              </a:rPr>
              <a:t>東京一極集中といった課題に対応</a:t>
            </a:r>
            <a:r>
              <a:rPr kumimoji="1" lang="ja-JP" altLang="en-US" sz="2000" dirty="0" smtClean="0">
                <a:latin typeface="+mn-ea"/>
              </a:rPr>
              <a:t>し、また、</a:t>
            </a:r>
            <a:r>
              <a:rPr kumimoji="1" lang="ja-JP" altLang="en-US" sz="2000" b="1" dirty="0" smtClean="0">
                <a:latin typeface="+mn-ea"/>
              </a:rPr>
              <a:t>デジタル化の加速、働き方の変化や健康意識の高まりなど新たな潮流を捉え、</a:t>
            </a:r>
            <a:r>
              <a:rPr kumimoji="1" lang="ja-JP" altLang="en-US" sz="2000" b="1" dirty="0">
                <a:latin typeface="+mn-ea"/>
              </a:rPr>
              <a:t>大阪の再生・</a:t>
            </a:r>
            <a:r>
              <a:rPr kumimoji="1" lang="ja-JP" altLang="en-US" sz="2000" b="1" dirty="0" smtClean="0">
                <a:latin typeface="+mn-ea"/>
              </a:rPr>
              <a:t>成長を図っていくため、万博のインパクトも活かしながら、</a:t>
            </a:r>
            <a:r>
              <a:rPr lang="ja-JP" altLang="en-US" sz="2000" b="1" dirty="0">
                <a:latin typeface="+mn-ea"/>
              </a:rPr>
              <a:t>５</a:t>
            </a:r>
            <a:r>
              <a:rPr lang="ja-JP" altLang="en-US" sz="2000" b="1" dirty="0" smtClean="0">
                <a:latin typeface="+mn-ea"/>
              </a:rPr>
              <a:t>つの</a:t>
            </a:r>
            <a:r>
              <a:rPr lang="ja-JP" altLang="en-US" sz="2000" b="1" dirty="0">
                <a:latin typeface="+mn-ea"/>
              </a:rPr>
              <a:t>重点分野を中心とした経済成長面からの取組み</a:t>
            </a:r>
            <a:r>
              <a:rPr lang="ja-JP" altLang="en-US" sz="2000" dirty="0">
                <a:latin typeface="+mn-ea"/>
              </a:rPr>
              <a:t>に加え、</a:t>
            </a:r>
            <a:r>
              <a:rPr lang="ja-JP" altLang="en-US" sz="2000" b="1" dirty="0">
                <a:latin typeface="+mn-ea"/>
              </a:rPr>
              <a:t>くらし、安全・安心といった観点</a:t>
            </a:r>
            <a:r>
              <a:rPr lang="ja-JP" altLang="en-US" sz="2000" b="1" dirty="0" smtClean="0">
                <a:latin typeface="+mn-ea"/>
              </a:rPr>
              <a:t>からの取組み</a:t>
            </a:r>
            <a:r>
              <a:rPr lang="ja-JP" altLang="en-US" sz="2000" dirty="0">
                <a:latin typeface="+mn-ea"/>
              </a:rPr>
              <a:t>を</a:t>
            </a:r>
            <a:r>
              <a:rPr lang="ja-JP" altLang="en-US" sz="2000" dirty="0" smtClean="0">
                <a:latin typeface="+mn-ea"/>
              </a:rPr>
              <a:t>進めること</a:t>
            </a:r>
            <a:r>
              <a:rPr lang="ja-JP" altLang="en-US" sz="2000" dirty="0">
                <a:latin typeface="+mn-ea"/>
              </a:rPr>
              <a:t>で、</a:t>
            </a:r>
            <a:r>
              <a:rPr lang="ja-JP" altLang="en-US" sz="2000" b="1" dirty="0">
                <a:latin typeface="+mn-ea"/>
              </a:rPr>
              <a:t>世界の課題解決に貢献し、誰もが輝く活力ある大阪の</a:t>
            </a:r>
            <a:r>
              <a:rPr lang="ja-JP" altLang="en-US" sz="2000" b="1" dirty="0" smtClean="0">
                <a:latin typeface="+mn-ea"/>
              </a:rPr>
              <a:t>実現</a:t>
            </a:r>
            <a:r>
              <a:rPr kumimoji="1" lang="ja-JP" altLang="en-US" sz="2000" dirty="0" smtClean="0">
                <a:latin typeface="+mn-ea"/>
              </a:rPr>
              <a:t>を</a:t>
            </a:r>
            <a:r>
              <a:rPr kumimoji="1" lang="ja-JP" altLang="en-US" sz="2000" dirty="0">
                <a:latin typeface="+mn-ea"/>
              </a:rPr>
              <a:t>めざす</a:t>
            </a:r>
            <a:r>
              <a:rPr kumimoji="1" lang="ja-JP" altLang="en-US" sz="2000" dirty="0" smtClean="0">
                <a:latin typeface="+mn-ea"/>
              </a:rPr>
              <a:t>。</a:t>
            </a:r>
            <a:endParaRPr kumimoji="1" lang="en-US" altLang="ja-JP" sz="2000" dirty="0" smtClean="0">
              <a:latin typeface="+mn-ea"/>
            </a:endParaRPr>
          </a:p>
          <a:p>
            <a:pPr marL="265113" indent="-265113">
              <a:lnSpc>
                <a:spcPts val="3400"/>
              </a:lnSpc>
            </a:pPr>
            <a:r>
              <a:rPr kumimoji="1" lang="ja-JP" altLang="en-US" sz="2000" dirty="0">
                <a:latin typeface="+mn-ea"/>
              </a:rPr>
              <a:t>○</a:t>
            </a:r>
            <a:r>
              <a:rPr kumimoji="1" lang="ja-JP" altLang="en-US" sz="2000" dirty="0" smtClean="0">
                <a:latin typeface="+mn-ea"/>
              </a:rPr>
              <a:t>さらに</a:t>
            </a:r>
            <a:r>
              <a:rPr kumimoji="1" lang="ja-JP" altLang="en-US" sz="2000" dirty="0">
                <a:latin typeface="+mn-ea"/>
              </a:rPr>
              <a:t>は、コロナの世界的な感染拡大を受け、まさに</a:t>
            </a:r>
            <a:r>
              <a:rPr kumimoji="1" lang="ja-JP" altLang="en-US" sz="2000" b="1" dirty="0">
                <a:latin typeface="+mn-ea"/>
              </a:rPr>
              <a:t>いのちとの向き合い方が世界中で問われている中</a:t>
            </a:r>
            <a:r>
              <a:rPr kumimoji="1" lang="ja-JP" altLang="en-US" sz="2000" dirty="0" smtClean="0">
                <a:latin typeface="+mn-ea"/>
              </a:rPr>
              <a:t>、この戦略における取組み</a:t>
            </a:r>
            <a:r>
              <a:rPr kumimoji="1" lang="ja-JP" altLang="en-US" sz="2000" dirty="0">
                <a:latin typeface="+mn-ea"/>
              </a:rPr>
              <a:t>の成果を活かし、</a:t>
            </a:r>
            <a:r>
              <a:rPr kumimoji="1" lang="ja-JP" altLang="en-US" sz="2000" b="1" dirty="0">
                <a:latin typeface="+mn-ea"/>
              </a:rPr>
              <a:t>「いのち輝く未来社会のデザイン」をテーマとする大阪・関西万博の成功へと導いていく</a:t>
            </a:r>
            <a:r>
              <a:rPr kumimoji="1" lang="ja-JP" altLang="en-US" sz="2000" dirty="0">
                <a:latin typeface="+mn-ea"/>
              </a:rPr>
              <a:t>。</a:t>
            </a:r>
          </a:p>
          <a:p>
            <a:pPr marL="360363" indent="-360363">
              <a:lnSpc>
                <a:spcPts val="3400"/>
              </a:lnSpc>
            </a:pPr>
            <a:r>
              <a:rPr kumimoji="1" lang="ja-JP" altLang="en-US" sz="2000" dirty="0">
                <a:latin typeface="+mn-ea"/>
              </a:rPr>
              <a:t>○そして、我が国全体の成長・発展や国土強靭化に寄与する</a:t>
            </a:r>
            <a:r>
              <a:rPr kumimoji="1" lang="ja-JP" altLang="en-US" sz="2000" b="1" dirty="0">
                <a:latin typeface="+mn-ea"/>
              </a:rPr>
              <a:t>東西二極の一極と</a:t>
            </a:r>
            <a:r>
              <a:rPr kumimoji="1" lang="ja-JP" altLang="en-US" sz="2000" b="1" dirty="0" smtClean="0">
                <a:latin typeface="+mn-ea"/>
              </a:rPr>
              <a:t>なる「</a:t>
            </a:r>
            <a:r>
              <a:rPr kumimoji="1" lang="ja-JP" altLang="en-US" sz="2000" b="1" dirty="0">
                <a:latin typeface="+mn-ea"/>
              </a:rPr>
              <a:t>副首都・大阪」の確立・発展</a:t>
            </a:r>
            <a:r>
              <a:rPr kumimoji="1" lang="ja-JP" altLang="en-US" sz="2000" dirty="0">
                <a:latin typeface="+mn-ea"/>
              </a:rPr>
              <a:t>へとつなげていく</a:t>
            </a:r>
            <a:r>
              <a:rPr kumimoji="1" lang="ja-JP" altLang="en-US" sz="2000" dirty="0" smtClean="0">
                <a:latin typeface="+mn-ea"/>
              </a:rPr>
              <a:t>。</a:t>
            </a:r>
            <a:endParaRPr kumimoji="1" lang="ja-JP" altLang="en-US" sz="2000" dirty="0">
              <a:latin typeface="+mn-ea"/>
            </a:endParaRPr>
          </a:p>
        </p:txBody>
      </p:sp>
      <p:sp>
        <p:nvSpPr>
          <p:cNvPr id="41" name="角丸四角形 40"/>
          <p:cNvSpPr/>
          <p:nvPr/>
        </p:nvSpPr>
        <p:spPr>
          <a:xfrm>
            <a:off x="1632820" y="7712344"/>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p:cNvSpPr txBox="1"/>
          <p:nvPr/>
        </p:nvSpPr>
        <p:spPr>
          <a:xfrm>
            <a:off x="1462483" y="7085992"/>
            <a:ext cx="13947724" cy="523220"/>
          </a:xfrm>
          <a:prstGeom prst="rect">
            <a:avLst/>
          </a:prstGeom>
          <a:solidFill>
            <a:srgbClr val="DEEBF7"/>
          </a:solidFill>
        </p:spPr>
        <p:txBody>
          <a:bodyPr wrap="square" rtlCol="0">
            <a:spAutoFit/>
          </a:bodyPr>
          <a:lstStyle/>
          <a:p>
            <a:r>
              <a:rPr kumimoji="1" lang="en-US" altLang="ja-JP" sz="2800" b="1" dirty="0" smtClean="0">
                <a:latin typeface="+mn-ea"/>
              </a:rPr>
              <a:t>【</a:t>
            </a:r>
            <a:r>
              <a:rPr kumimoji="1" lang="ja-JP" altLang="en-US" sz="2800" b="1" dirty="0" smtClean="0">
                <a:latin typeface="+mn-ea"/>
              </a:rPr>
              <a:t>経済</a:t>
            </a:r>
            <a:r>
              <a:rPr kumimoji="1" lang="en-US" altLang="ja-JP" sz="2800" b="1" dirty="0" smtClean="0">
                <a:latin typeface="+mn-ea"/>
              </a:rPr>
              <a:t>】</a:t>
            </a:r>
            <a:r>
              <a:rPr kumimoji="1" lang="ja-JP" altLang="en-US" sz="2800" b="1" dirty="0">
                <a:latin typeface="+mn-ea"/>
              </a:rPr>
              <a:t>５</a:t>
            </a:r>
            <a:r>
              <a:rPr kumimoji="1" lang="ja-JP" altLang="en-US" sz="2800" b="1" dirty="0" smtClean="0">
                <a:latin typeface="+mn-ea"/>
              </a:rPr>
              <a:t>つの重点分野から取組みを推進</a:t>
            </a:r>
            <a:endParaRPr kumimoji="1" lang="ja-JP" altLang="en-US" sz="2800" b="1" dirty="0">
              <a:latin typeface="+mn-ea"/>
            </a:endParaRPr>
          </a:p>
        </p:txBody>
      </p:sp>
      <p:sp>
        <p:nvSpPr>
          <p:cNvPr id="51" name="テキスト ボックス 50"/>
          <p:cNvSpPr txBox="1"/>
          <p:nvPr/>
        </p:nvSpPr>
        <p:spPr>
          <a:xfrm>
            <a:off x="1288993" y="7909410"/>
            <a:ext cx="7311654" cy="461665"/>
          </a:xfrm>
          <a:prstGeom prst="rect">
            <a:avLst/>
          </a:prstGeom>
          <a:noFill/>
        </p:spPr>
        <p:txBody>
          <a:bodyPr wrap="square" rtlCol="0">
            <a:spAutoFit/>
          </a:bodyPr>
          <a:lstStyle/>
          <a:p>
            <a:pPr algn="ctr"/>
            <a:r>
              <a:rPr kumimoji="1" lang="ja-JP" altLang="en-US" sz="2400" b="1" dirty="0">
                <a:latin typeface="+mn-ea"/>
              </a:rPr>
              <a:t>①</a:t>
            </a:r>
            <a:r>
              <a:rPr kumimoji="1" lang="ja-JP" altLang="en-US" sz="2400" b="1" dirty="0" smtClean="0">
                <a:latin typeface="+mn-ea"/>
              </a:rPr>
              <a:t>健康・医療関連産業のリーディング産業化</a:t>
            </a:r>
            <a:endParaRPr kumimoji="1" lang="ja-JP" altLang="en-US" sz="2400" b="1" dirty="0">
              <a:latin typeface="+mn-ea"/>
            </a:endParaRPr>
          </a:p>
        </p:txBody>
      </p:sp>
      <p:sp>
        <p:nvSpPr>
          <p:cNvPr id="52" name="角丸四角形 51"/>
          <p:cNvSpPr/>
          <p:nvPr/>
        </p:nvSpPr>
        <p:spPr>
          <a:xfrm>
            <a:off x="1632820" y="8600897"/>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角丸四角形 54"/>
          <p:cNvSpPr/>
          <p:nvPr/>
        </p:nvSpPr>
        <p:spPr>
          <a:xfrm>
            <a:off x="8871567" y="7712344"/>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6" name="テキスト ボックス 55"/>
          <p:cNvSpPr txBox="1"/>
          <p:nvPr/>
        </p:nvSpPr>
        <p:spPr>
          <a:xfrm>
            <a:off x="9154771" y="7884010"/>
            <a:ext cx="6057592" cy="461665"/>
          </a:xfrm>
          <a:prstGeom prst="rect">
            <a:avLst/>
          </a:prstGeom>
          <a:noFill/>
        </p:spPr>
        <p:txBody>
          <a:bodyPr wrap="square" rtlCol="0">
            <a:spAutoFit/>
          </a:bodyPr>
          <a:lstStyle/>
          <a:p>
            <a:pPr algn="ctr"/>
            <a:r>
              <a:rPr kumimoji="1" lang="ja-JP" altLang="en-US" sz="2400" b="1" dirty="0">
                <a:latin typeface="+mn-ea"/>
              </a:rPr>
              <a:t>②</a:t>
            </a:r>
            <a:r>
              <a:rPr kumimoji="1" lang="ja-JP" altLang="en-US" sz="2400" b="1" dirty="0" smtClean="0">
                <a:latin typeface="+mn-ea"/>
              </a:rPr>
              <a:t>国内外の観光需要の取り込みの強化</a:t>
            </a:r>
            <a:endParaRPr kumimoji="1" lang="ja-JP" altLang="en-US" sz="2400" b="1" dirty="0">
              <a:latin typeface="+mn-ea"/>
            </a:endParaRPr>
          </a:p>
        </p:txBody>
      </p:sp>
      <p:sp>
        <p:nvSpPr>
          <p:cNvPr id="58" name="角丸四角形 57"/>
          <p:cNvSpPr/>
          <p:nvPr/>
        </p:nvSpPr>
        <p:spPr>
          <a:xfrm>
            <a:off x="8871567" y="8600897"/>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9" name="テキスト ボックス 58"/>
          <p:cNvSpPr txBox="1"/>
          <p:nvPr/>
        </p:nvSpPr>
        <p:spPr>
          <a:xfrm>
            <a:off x="9447907" y="8587897"/>
            <a:ext cx="5471321" cy="830997"/>
          </a:xfrm>
          <a:prstGeom prst="rect">
            <a:avLst/>
          </a:prstGeom>
          <a:noFill/>
        </p:spPr>
        <p:txBody>
          <a:bodyPr wrap="square" rtlCol="0">
            <a:spAutoFit/>
          </a:bodyPr>
          <a:lstStyle/>
          <a:p>
            <a:pPr algn="ctr"/>
            <a:r>
              <a:rPr kumimoji="1" lang="ja-JP" altLang="en-US" sz="2400" b="1" dirty="0">
                <a:latin typeface="+mn-ea"/>
              </a:rPr>
              <a:t>④</a:t>
            </a:r>
            <a:r>
              <a:rPr kumimoji="1" lang="ja-JP" altLang="en-US" sz="2400" b="1" dirty="0" smtClean="0">
                <a:latin typeface="+mn-ea"/>
              </a:rPr>
              <a:t>新たな働き方等を通じた</a:t>
            </a:r>
            <a:endParaRPr kumimoji="1" lang="en-US" altLang="ja-JP" sz="2400" b="1" dirty="0" smtClean="0">
              <a:latin typeface="+mn-ea"/>
            </a:endParaRPr>
          </a:p>
          <a:p>
            <a:pPr algn="ctr"/>
            <a:r>
              <a:rPr kumimoji="1" lang="ja-JP" altLang="en-US" sz="2400" b="1" dirty="0" smtClean="0">
                <a:latin typeface="+mn-ea"/>
              </a:rPr>
              <a:t>多様な人材の活躍促進</a:t>
            </a:r>
            <a:endParaRPr kumimoji="1" lang="ja-JP" altLang="en-US" sz="2400" b="1" dirty="0">
              <a:latin typeface="+mn-ea"/>
            </a:endParaRPr>
          </a:p>
        </p:txBody>
      </p:sp>
      <p:sp>
        <p:nvSpPr>
          <p:cNvPr id="62" name="テキスト ボックス 61"/>
          <p:cNvSpPr txBox="1"/>
          <p:nvPr/>
        </p:nvSpPr>
        <p:spPr>
          <a:xfrm>
            <a:off x="1848820" y="8772563"/>
            <a:ext cx="6192000" cy="461665"/>
          </a:xfrm>
          <a:prstGeom prst="rect">
            <a:avLst/>
          </a:prstGeom>
          <a:noFill/>
        </p:spPr>
        <p:txBody>
          <a:bodyPr wrap="square" rtlCol="0">
            <a:spAutoFit/>
          </a:bodyPr>
          <a:lstStyle/>
          <a:p>
            <a:pPr algn="ctr"/>
            <a:r>
              <a:rPr kumimoji="1" lang="ja-JP" altLang="en-US" sz="2400" b="1" dirty="0">
                <a:latin typeface="+mn-ea"/>
              </a:rPr>
              <a:t>③</a:t>
            </a:r>
            <a:r>
              <a:rPr kumimoji="1" lang="ja-JP" altLang="en-US" sz="2400" b="1" dirty="0" smtClean="0">
                <a:latin typeface="+mn-ea"/>
              </a:rPr>
              <a:t>スタートアップ、イノベーションの創出</a:t>
            </a:r>
            <a:endParaRPr kumimoji="1" lang="ja-JP" altLang="en-US" sz="2400" b="1" dirty="0">
              <a:latin typeface="+mn-ea"/>
            </a:endParaRPr>
          </a:p>
        </p:txBody>
      </p:sp>
      <p:sp>
        <p:nvSpPr>
          <p:cNvPr id="64" name="楕円 63"/>
          <p:cNvSpPr/>
          <p:nvPr/>
        </p:nvSpPr>
        <p:spPr>
          <a:xfrm rot="10800000" flipV="1">
            <a:off x="2417218" y="10353212"/>
            <a:ext cx="12428407" cy="601795"/>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3349197" y="10428345"/>
            <a:ext cx="10174298" cy="523220"/>
          </a:xfrm>
          <a:prstGeom prst="rect">
            <a:avLst/>
          </a:prstGeom>
          <a:noFill/>
        </p:spPr>
        <p:txBody>
          <a:bodyPr wrap="square" rtlCol="0">
            <a:spAutoFit/>
          </a:bodyPr>
          <a:lstStyle/>
          <a:p>
            <a:pPr algn="ctr"/>
            <a:r>
              <a:rPr kumimoji="1" lang="ja-JP" altLang="en-US" sz="2800" b="1" dirty="0" smtClean="0">
                <a:latin typeface="+mn-ea"/>
              </a:rPr>
              <a:t>成長を支える都市インフラの整備</a:t>
            </a:r>
            <a:endParaRPr kumimoji="1" lang="ja-JP" altLang="en-US" sz="2800" b="1" dirty="0">
              <a:latin typeface="+mn-ea"/>
            </a:endParaRPr>
          </a:p>
        </p:txBody>
      </p:sp>
      <p:sp>
        <p:nvSpPr>
          <p:cNvPr id="66" name="テキスト ボックス 65"/>
          <p:cNvSpPr txBox="1"/>
          <p:nvPr/>
        </p:nvSpPr>
        <p:spPr>
          <a:xfrm>
            <a:off x="1179279" y="11473980"/>
            <a:ext cx="14549534" cy="52322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r>
              <a:rPr kumimoji="1" lang="en-US" altLang="ja-JP" sz="2800" b="1" dirty="0" smtClean="0">
                <a:latin typeface="+mn-ea"/>
              </a:rPr>
              <a:t>【</a:t>
            </a:r>
            <a:r>
              <a:rPr kumimoji="1" lang="ja-JP" altLang="en-US" sz="2800" b="1" dirty="0" smtClean="0">
                <a:latin typeface="+mn-ea"/>
              </a:rPr>
              <a:t>くらし</a:t>
            </a:r>
            <a:r>
              <a:rPr kumimoji="1" lang="en-US" altLang="ja-JP" sz="2800" b="1" dirty="0" smtClean="0">
                <a:latin typeface="+mn-ea"/>
              </a:rPr>
              <a:t>】</a:t>
            </a:r>
            <a:r>
              <a:rPr kumimoji="1" lang="ja-JP" altLang="en-US" sz="2800" b="1" dirty="0" smtClean="0">
                <a:latin typeface="+mn-ea"/>
              </a:rPr>
              <a:t>　　　</a:t>
            </a:r>
            <a:r>
              <a:rPr kumimoji="1" lang="ja-JP" altLang="en-US" sz="2800" b="1" dirty="0">
                <a:latin typeface="+mn-ea"/>
              </a:rPr>
              <a:t>　働きやすく</a:t>
            </a:r>
            <a:r>
              <a:rPr kumimoji="1" lang="ja-JP" altLang="en-US" sz="2800" b="1" dirty="0" smtClean="0">
                <a:latin typeface="+mn-ea"/>
              </a:rPr>
              <a:t>住みやすい、健康で快適な質の高いくらしの実現</a:t>
            </a:r>
            <a:endParaRPr kumimoji="1" lang="ja-JP" altLang="en-US" sz="2800" b="1" dirty="0">
              <a:latin typeface="+mn-ea"/>
            </a:endParaRPr>
          </a:p>
        </p:txBody>
      </p:sp>
      <p:sp>
        <p:nvSpPr>
          <p:cNvPr id="68" name="テキスト ボックス 67"/>
          <p:cNvSpPr txBox="1"/>
          <p:nvPr/>
        </p:nvSpPr>
        <p:spPr>
          <a:xfrm>
            <a:off x="1179280" y="12192520"/>
            <a:ext cx="14549534" cy="52322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kumimoji="1" lang="en-US" altLang="ja-JP" sz="2800" b="1" dirty="0" smtClean="0">
                <a:latin typeface="+mn-ea"/>
              </a:rPr>
              <a:t>【</a:t>
            </a:r>
            <a:r>
              <a:rPr kumimoji="1" lang="ja-JP" altLang="en-US" sz="2800" b="1" dirty="0" smtClean="0">
                <a:latin typeface="+mn-ea"/>
              </a:rPr>
              <a:t>安全・安心</a:t>
            </a:r>
            <a:r>
              <a:rPr kumimoji="1" lang="en-US" altLang="ja-JP" sz="2800" b="1" dirty="0" smtClean="0">
                <a:latin typeface="+mn-ea"/>
              </a:rPr>
              <a:t>】</a:t>
            </a:r>
            <a:r>
              <a:rPr kumimoji="1" lang="ja-JP" altLang="en-US" sz="2800" b="1" dirty="0" smtClean="0">
                <a:latin typeface="+mn-ea"/>
              </a:rPr>
              <a:t>　　　　経済とくらしを支える安全・安心な基盤整備</a:t>
            </a:r>
            <a:endParaRPr kumimoji="1" lang="ja-JP" altLang="en-US" sz="2800" b="1" dirty="0">
              <a:latin typeface="+mn-ea"/>
            </a:endParaRPr>
          </a:p>
        </p:txBody>
      </p:sp>
      <p:sp>
        <p:nvSpPr>
          <p:cNvPr id="69" name="二等辺三角形 68"/>
          <p:cNvSpPr/>
          <p:nvPr/>
        </p:nvSpPr>
        <p:spPr>
          <a:xfrm>
            <a:off x="3349196" y="6622543"/>
            <a:ext cx="10174299" cy="414212"/>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楕円 70"/>
          <p:cNvSpPr/>
          <p:nvPr/>
        </p:nvSpPr>
        <p:spPr>
          <a:xfrm rot="10800000">
            <a:off x="2693084" y="5117719"/>
            <a:ext cx="11940988" cy="55975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801041" y="5186291"/>
            <a:ext cx="5366859" cy="507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3200" b="1" dirty="0" smtClean="0">
                <a:solidFill>
                  <a:schemeClr val="tx1"/>
                </a:solidFill>
                <a:latin typeface="+mn-ea"/>
              </a:rPr>
              <a:t>大阪・関西万博</a:t>
            </a:r>
            <a:r>
              <a:rPr kumimoji="1" lang="ja-JP" altLang="en-US" sz="3200" b="1" dirty="0">
                <a:solidFill>
                  <a:schemeClr val="tx1"/>
                </a:solidFill>
                <a:latin typeface="+mn-ea"/>
              </a:rPr>
              <a:t>の成功　</a:t>
            </a:r>
            <a:endParaRPr kumimoji="1" lang="en-US" altLang="ja-JP" sz="3200" b="1" dirty="0">
              <a:solidFill>
                <a:schemeClr val="tx1"/>
              </a:solidFill>
              <a:latin typeface="+mn-ea"/>
            </a:endParaRPr>
          </a:p>
        </p:txBody>
      </p:sp>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2767" y="4556726"/>
            <a:ext cx="1690862" cy="1690862"/>
          </a:xfrm>
          <a:prstGeom prst="rect">
            <a:avLst/>
          </a:prstGeom>
        </p:spPr>
      </p:pic>
      <p:sp>
        <p:nvSpPr>
          <p:cNvPr id="8" name="角丸四角形 7"/>
          <p:cNvSpPr/>
          <p:nvPr/>
        </p:nvSpPr>
        <p:spPr>
          <a:xfrm>
            <a:off x="929537" y="5947930"/>
            <a:ext cx="15109866" cy="62726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3" name="テキスト ボックス 72"/>
          <p:cNvSpPr txBox="1"/>
          <p:nvPr/>
        </p:nvSpPr>
        <p:spPr bwMode="white">
          <a:xfrm>
            <a:off x="1095182" y="5972602"/>
            <a:ext cx="14549534" cy="584775"/>
          </a:xfrm>
          <a:prstGeom prst="rect">
            <a:avLst/>
          </a:prstGeom>
          <a:noFill/>
        </p:spPr>
        <p:txBody>
          <a:bodyPr wrap="square" rtlCol="0">
            <a:spAutoFit/>
          </a:bodyPr>
          <a:lstStyle/>
          <a:p>
            <a:pPr algn="ctr"/>
            <a:r>
              <a:rPr kumimoji="1" lang="ja-JP" altLang="en-US" sz="3200" b="1" dirty="0" smtClean="0">
                <a:solidFill>
                  <a:schemeClr val="bg1"/>
                </a:solidFill>
                <a:latin typeface="+mn-ea"/>
              </a:rPr>
              <a:t>世界の課題解決に貢献し、誰もが輝く活力ある大阪の実現</a:t>
            </a:r>
            <a:endParaRPr kumimoji="1" lang="ja-JP" altLang="en-US" sz="3200" b="1" dirty="0">
              <a:solidFill>
                <a:schemeClr val="bg1"/>
              </a:solidFill>
              <a:latin typeface="+mn-ea"/>
            </a:endParaRPr>
          </a:p>
        </p:txBody>
      </p:sp>
      <p:sp>
        <p:nvSpPr>
          <p:cNvPr id="29" name="正方形/長方形 28"/>
          <p:cNvSpPr/>
          <p:nvPr/>
        </p:nvSpPr>
        <p:spPr>
          <a:xfrm>
            <a:off x="1264520" y="4193209"/>
            <a:ext cx="14439900" cy="732666"/>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bg1"/>
                </a:solidFill>
                <a:latin typeface="+mn-ea"/>
              </a:rPr>
              <a:t>日本の成長をけん</a:t>
            </a:r>
            <a:r>
              <a:rPr kumimoji="1" lang="ja-JP" altLang="en-US" sz="2800" b="1" spc="71" dirty="0">
                <a:solidFill>
                  <a:schemeClr val="bg1"/>
                </a:solidFill>
                <a:latin typeface="+mn-ea"/>
              </a:rPr>
              <a:t>引</a:t>
            </a:r>
            <a:r>
              <a:rPr kumimoji="1" lang="ja-JP" altLang="en-US" sz="2800" b="1" spc="71" dirty="0" smtClean="0">
                <a:solidFill>
                  <a:schemeClr val="bg1"/>
                </a:solidFill>
                <a:latin typeface="+mn-ea"/>
              </a:rPr>
              <a:t>する東西二極の一極となる「副首都・大阪」を確立・発展</a:t>
            </a:r>
            <a:endParaRPr kumimoji="1" lang="en-US" altLang="ja-JP" sz="2800" b="1" spc="71" dirty="0">
              <a:solidFill>
                <a:schemeClr val="bg1"/>
              </a:solidFill>
              <a:latin typeface="+mn-ea"/>
            </a:endParaRPr>
          </a:p>
        </p:txBody>
      </p:sp>
      <p:sp>
        <p:nvSpPr>
          <p:cNvPr id="28" name="角丸四角形 27"/>
          <p:cNvSpPr/>
          <p:nvPr/>
        </p:nvSpPr>
        <p:spPr>
          <a:xfrm>
            <a:off x="5250629" y="9502672"/>
            <a:ext cx="6624000" cy="7362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30" name="テキスト ボックス 29"/>
          <p:cNvSpPr txBox="1"/>
          <p:nvPr/>
        </p:nvSpPr>
        <p:spPr>
          <a:xfrm>
            <a:off x="4874841" y="9650571"/>
            <a:ext cx="7333784" cy="461665"/>
          </a:xfrm>
          <a:prstGeom prst="rect">
            <a:avLst/>
          </a:prstGeom>
          <a:noFill/>
        </p:spPr>
        <p:txBody>
          <a:bodyPr wrap="square" rtlCol="0">
            <a:spAutoFit/>
          </a:bodyPr>
          <a:lstStyle/>
          <a:p>
            <a:pPr algn="ctr"/>
            <a:r>
              <a:rPr kumimoji="1" lang="ja-JP" altLang="en-US" sz="2400" b="1" dirty="0" smtClean="0">
                <a:latin typeface="+mn-ea"/>
              </a:rPr>
              <a:t>⑤国際</a:t>
            </a:r>
            <a:r>
              <a:rPr kumimoji="1" lang="ja-JP" altLang="en-US" sz="2400" b="1" dirty="0">
                <a:latin typeface="+mn-ea"/>
              </a:rPr>
              <a:t>金融</a:t>
            </a:r>
            <a:r>
              <a:rPr kumimoji="1" lang="ja-JP" altLang="en-US" sz="2400" b="1" dirty="0" smtClean="0">
                <a:latin typeface="+mn-ea"/>
              </a:rPr>
              <a:t>都市の</a:t>
            </a:r>
            <a:r>
              <a:rPr kumimoji="1" lang="ja-JP" altLang="en-US" sz="2400" b="1" dirty="0">
                <a:latin typeface="+mn-ea"/>
              </a:rPr>
              <a:t>実現に向けた</a:t>
            </a:r>
            <a:r>
              <a:rPr kumimoji="1" lang="ja-JP" altLang="en-US" sz="2400" b="1" dirty="0" smtClean="0">
                <a:latin typeface="+mn-ea"/>
              </a:rPr>
              <a:t>挑戦</a:t>
            </a:r>
            <a:endParaRPr kumimoji="1" lang="ja-JP" altLang="en-US" sz="2400" b="1" dirty="0">
              <a:latin typeface="+mn-ea"/>
            </a:endParaRPr>
          </a:p>
        </p:txBody>
      </p:sp>
      <p:pic>
        <p:nvPicPr>
          <p:cNvPr id="2" name="図 1"/>
          <p:cNvPicPr>
            <a:picLocks noChangeAspect="1"/>
          </p:cNvPicPr>
          <p:nvPr/>
        </p:nvPicPr>
        <p:blipFill>
          <a:blip r:embed="rId3"/>
          <a:stretch>
            <a:fillRect/>
          </a:stretch>
        </p:blipFill>
        <p:spPr>
          <a:xfrm>
            <a:off x="167847" y="4354516"/>
            <a:ext cx="929640" cy="1371600"/>
          </a:xfrm>
          <a:prstGeom prst="rect">
            <a:avLst/>
          </a:prstGeom>
        </p:spPr>
      </p:pic>
    </p:spTree>
    <p:extLst>
      <p:ext uri="{BB962C8B-B14F-4D97-AF65-F5344CB8AC3E}">
        <p14:creationId xmlns:p14="http://schemas.microsoft.com/office/powerpoint/2010/main" val="79879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6095" y="7418"/>
            <a:ext cx="17074895" cy="648000"/>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smtClean="0">
                <a:solidFill>
                  <a:schemeClr val="bg1"/>
                </a:solidFill>
                <a:latin typeface="+mn-ea"/>
                <a:ea typeface="+mn-ea"/>
              </a:rPr>
              <a:t>５．戦略の目標</a:t>
            </a:r>
            <a:endParaRPr lang="zh-TW" altLang="en-US" sz="3200" b="1" dirty="0">
              <a:solidFill>
                <a:schemeClr val="bg1"/>
              </a:solidFill>
              <a:latin typeface="+mn-ea"/>
              <a:ea typeface="+mn-ea"/>
            </a:endParaRPr>
          </a:p>
        </p:txBody>
      </p:sp>
      <p:sp>
        <p:nvSpPr>
          <p:cNvPr id="5" name="テキスト ボックス 4"/>
          <p:cNvSpPr txBox="1"/>
          <p:nvPr/>
        </p:nvSpPr>
        <p:spPr>
          <a:xfrm>
            <a:off x="290586" y="857878"/>
            <a:ext cx="16508566" cy="106231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〇大阪の再生・成長に向けて</a:t>
            </a:r>
            <a:r>
              <a:rPr lang="ja-JP" altLang="en-US" sz="2400" b="1" dirty="0">
                <a:latin typeface="+mn-ea"/>
              </a:rPr>
              <a:t>、目標となる指標を</a:t>
            </a:r>
            <a:r>
              <a:rPr lang="ja-JP" altLang="en-US" sz="2400" b="1" dirty="0" smtClean="0">
                <a:latin typeface="+mn-ea"/>
              </a:rPr>
              <a:t>設定し、５つの重点分野を中心とした経済成長面からの取組みや、くらし、安全</a:t>
            </a:r>
            <a:r>
              <a:rPr lang="ja-JP" altLang="en-US" sz="2400" b="1" dirty="0">
                <a:latin typeface="+mn-ea"/>
              </a:rPr>
              <a:t>・</a:t>
            </a:r>
            <a:r>
              <a:rPr lang="ja-JP" altLang="en-US" sz="2400" b="1" dirty="0" smtClean="0">
                <a:latin typeface="+mn-ea"/>
              </a:rPr>
              <a:t>安心の</a:t>
            </a:r>
            <a:r>
              <a:rPr lang="ja-JP" altLang="en-US" sz="2400" b="1" dirty="0">
                <a:latin typeface="+mn-ea"/>
              </a:rPr>
              <a:t>取組みを</a:t>
            </a:r>
            <a:r>
              <a:rPr lang="ja-JP" altLang="en-US" sz="2400" b="1" dirty="0" smtClean="0">
                <a:latin typeface="+mn-ea"/>
              </a:rPr>
              <a:t>推進。（目標年は</a:t>
            </a:r>
            <a:r>
              <a:rPr lang="en-US" altLang="ja-JP" sz="2400" b="1" dirty="0" smtClean="0">
                <a:latin typeface="+mn-ea"/>
              </a:rPr>
              <a:t>2025</a:t>
            </a:r>
            <a:r>
              <a:rPr lang="ja-JP" altLang="en-US" sz="2400" b="1" dirty="0" smtClean="0">
                <a:latin typeface="+mn-ea"/>
              </a:rPr>
              <a:t>年（一部除く））</a:t>
            </a:r>
            <a:endParaRPr lang="en-US" altLang="ja-JP" sz="2400" b="1" dirty="0" smtClean="0">
              <a:latin typeface="+mn-ea"/>
            </a:endParaRPr>
          </a:p>
        </p:txBody>
      </p:sp>
      <p:sp>
        <p:nvSpPr>
          <p:cNvPr id="7" name="角丸四角形 6"/>
          <p:cNvSpPr/>
          <p:nvPr/>
        </p:nvSpPr>
        <p:spPr>
          <a:xfrm>
            <a:off x="415667" y="2581634"/>
            <a:ext cx="4536000" cy="7233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実質成長率</a:t>
            </a:r>
            <a:endParaRPr kumimoji="1" lang="ja-JP" altLang="en-US" sz="3200" b="1" dirty="0">
              <a:solidFill>
                <a:schemeClr val="tx1"/>
              </a:solidFill>
            </a:endParaRPr>
          </a:p>
        </p:txBody>
      </p:sp>
      <p:sp>
        <p:nvSpPr>
          <p:cNvPr id="8" name="角丸四角形 7"/>
          <p:cNvSpPr/>
          <p:nvPr/>
        </p:nvSpPr>
        <p:spPr>
          <a:xfrm>
            <a:off x="415667" y="4605053"/>
            <a:ext cx="4536000" cy="74361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内外からの誘客</a:t>
            </a:r>
            <a:endParaRPr kumimoji="1" lang="ja-JP" altLang="en-US" sz="2400" dirty="0">
              <a:solidFill>
                <a:schemeClr val="tx1"/>
              </a:solidFill>
              <a:latin typeface="ＭＳ 明朝" panose="02020609040205080304" pitchFamily="17" charset="-128"/>
              <a:ea typeface="ＭＳ 明朝" panose="02020609040205080304" pitchFamily="17" charset="-128"/>
            </a:endParaRPr>
          </a:p>
        </p:txBody>
      </p:sp>
      <p:sp>
        <p:nvSpPr>
          <p:cNvPr id="9" name="角丸四角形 8"/>
          <p:cNvSpPr/>
          <p:nvPr/>
        </p:nvSpPr>
        <p:spPr>
          <a:xfrm>
            <a:off x="415667" y="8766920"/>
            <a:ext cx="4536000" cy="59921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雇用創出数</a:t>
            </a:r>
            <a:endParaRPr kumimoji="1" lang="ja-JP" altLang="en-US" sz="3200" b="1" dirty="0">
              <a:solidFill>
                <a:schemeClr val="tx1"/>
              </a:solidFill>
            </a:endParaRPr>
          </a:p>
        </p:txBody>
      </p:sp>
      <p:sp>
        <p:nvSpPr>
          <p:cNvPr id="16" name="角丸四角形 15"/>
          <p:cNvSpPr/>
          <p:nvPr/>
        </p:nvSpPr>
        <p:spPr>
          <a:xfrm>
            <a:off x="415667" y="6820240"/>
            <a:ext cx="4536000" cy="75626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スタートアップ創出数</a:t>
            </a:r>
            <a:endParaRPr kumimoji="1" lang="en-US" altLang="ja-JP" sz="3200" b="1" dirty="0" smtClean="0">
              <a:solidFill>
                <a:schemeClr val="tx1"/>
              </a:solidFill>
            </a:endParaRPr>
          </a:p>
        </p:txBody>
      </p:sp>
      <p:sp>
        <p:nvSpPr>
          <p:cNvPr id="18" name="角丸四角形 17"/>
          <p:cNvSpPr/>
          <p:nvPr/>
        </p:nvSpPr>
        <p:spPr>
          <a:xfrm>
            <a:off x="415667" y="10641795"/>
            <a:ext cx="4536000" cy="62407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府内へ</a:t>
            </a:r>
            <a:r>
              <a:rPr kumimoji="1" lang="ja-JP" altLang="en-US" sz="3200" b="1" dirty="0">
                <a:solidFill>
                  <a:schemeClr val="tx1"/>
                </a:solidFill>
              </a:rPr>
              <a:t>の</a:t>
            </a:r>
            <a:r>
              <a:rPr kumimoji="1" lang="ja-JP" altLang="en-US" sz="3200" b="1" dirty="0" smtClean="0">
                <a:solidFill>
                  <a:schemeClr val="tx1"/>
                </a:solidFill>
              </a:rPr>
              <a:t>転入超過数</a:t>
            </a:r>
            <a:endParaRPr kumimoji="1" lang="ja-JP" altLang="en-US" sz="3200" b="1" dirty="0">
              <a:solidFill>
                <a:schemeClr val="tx1"/>
              </a:solidFill>
            </a:endParaRPr>
          </a:p>
        </p:txBody>
      </p:sp>
      <p:sp>
        <p:nvSpPr>
          <p:cNvPr id="19" name="V 字形矢印 18"/>
          <p:cNvSpPr/>
          <p:nvPr/>
        </p:nvSpPr>
        <p:spPr>
          <a:xfrm>
            <a:off x="5178082" y="2630339"/>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V 字形矢印 19"/>
          <p:cNvSpPr/>
          <p:nvPr/>
        </p:nvSpPr>
        <p:spPr>
          <a:xfrm>
            <a:off x="5178082" y="4652638"/>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V 字形矢印 20"/>
          <p:cNvSpPr/>
          <p:nvPr/>
        </p:nvSpPr>
        <p:spPr>
          <a:xfrm>
            <a:off x="5178082" y="6848750"/>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V 字形矢印 21"/>
          <p:cNvSpPr/>
          <p:nvPr/>
        </p:nvSpPr>
        <p:spPr>
          <a:xfrm>
            <a:off x="5178082" y="8766919"/>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V 字形矢印 24"/>
          <p:cNvSpPr/>
          <p:nvPr/>
        </p:nvSpPr>
        <p:spPr>
          <a:xfrm>
            <a:off x="5178082" y="10604209"/>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988659" y="10525513"/>
            <a:ext cx="7187528" cy="14551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b="1" u="sng" dirty="0">
              <a:solidFill>
                <a:schemeClr val="tx1"/>
              </a:solidFill>
            </a:endParaRPr>
          </a:p>
        </p:txBody>
      </p:sp>
      <p:sp>
        <p:nvSpPr>
          <p:cNvPr id="32" name="角丸四角形 31"/>
          <p:cNvSpPr/>
          <p:nvPr/>
        </p:nvSpPr>
        <p:spPr>
          <a:xfrm>
            <a:off x="5736059" y="10600228"/>
            <a:ext cx="10062750" cy="70720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ja-JP" altLang="en-US" sz="2800" b="1" u="sng" dirty="0" smtClean="0">
                <a:solidFill>
                  <a:schemeClr val="tx1"/>
                </a:solidFill>
              </a:rPr>
              <a:t>生産年齢人口の転入超過数　年１万人以上</a:t>
            </a:r>
            <a:endParaRPr kumimoji="1" lang="en-US" altLang="ja-JP" sz="2000" b="1" u="sng" dirty="0" smtClean="0">
              <a:solidFill>
                <a:schemeClr val="tx1"/>
              </a:solidFill>
            </a:endParaRPr>
          </a:p>
        </p:txBody>
      </p:sp>
      <p:sp>
        <p:nvSpPr>
          <p:cNvPr id="38" name="角丸四角形 37"/>
          <p:cNvSpPr/>
          <p:nvPr/>
        </p:nvSpPr>
        <p:spPr>
          <a:xfrm>
            <a:off x="955559" y="3411073"/>
            <a:ext cx="14459707" cy="5924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a:solidFill>
                  <a:prstClr val="black"/>
                </a:solidFill>
                <a:latin typeface="+mn-ea"/>
              </a:rPr>
              <a:t>➤</a:t>
            </a:r>
            <a:r>
              <a:rPr lang="ja-JP" altLang="en-US" dirty="0" smtClean="0">
                <a:solidFill>
                  <a:prstClr val="black"/>
                </a:solidFill>
                <a:latin typeface="+mn-ea"/>
              </a:rPr>
              <a:t>大阪経済の再生・成長を測る総括的な指標として、実質経済成長率を目標として設定。</a:t>
            </a:r>
            <a:endParaRPr lang="en-US" altLang="ja-JP" dirty="0" smtClean="0">
              <a:solidFill>
                <a:prstClr val="black"/>
              </a:solidFill>
              <a:latin typeface="+mn-ea"/>
            </a:endParaRPr>
          </a:p>
        </p:txBody>
      </p:sp>
      <p:sp>
        <p:nvSpPr>
          <p:cNvPr id="41" name="角丸四角形 40"/>
          <p:cNvSpPr/>
          <p:nvPr/>
        </p:nvSpPr>
        <p:spPr>
          <a:xfrm>
            <a:off x="955559" y="5877429"/>
            <a:ext cx="13161773" cy="4242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smtClean="0">
                <a:solidFill>
                  <a:prstClr val="black"/>
                </a:solidFill>
                <a:latin typeface="+mn-ea"/>
              </a:rPr>
              <a:t>➤経済や雇用への波及効果が高い内外からの誘客に関して、</a:t>
            </a:r>
            <a:r>
              <a:rPr lang="ja-JP" altLang="en-US" dirty="0" smtClean="0">
                <a:solidFill>
                  <a:schemeClr val="tx1"/>
                </a:solidFill>
                <a:latin typeface="+mn-ea"/>
              </a:rPr>
              <a:t>日本人</a:t>
            </a:r>
            <a:r>
              <a:rPr lang="ja-JP" altLang="en-US" dirty="0">
                <a:solidFill>
                  <a:schemeClr val="tx1"/>
                </a:solidFill>
                <a:latin typeface="+mn-ea"/>
              </a:rPr>
              <a:t>延べ宿泊者数と来阪外国人旅行者数を目標</a:t>
            </a:r>
            <a:r>
              <a:rPr lang="ja-JP" altLang="en-US" dirty="0" smtClean="0">
                <a:solidFill>
                  <a:prstClr val="black"/>
                </a:solidFill>
                <a:latin typeface="+mn-ea"/>
              </a:rPr>
              <a:t>として設定。</a:t>
            </a:r>
            <a:endParaRPr lang="en-US" altLang="ja-JP" dirty="0" smtClean="0">
              <a:solidFill>
                <a:prstClr val="black"/>
              </a:solidFill>
              <a:latin typeface="+mn-ea"/>
            </a:endParaRPr>
          </a:p>
        </p:txBody>
      </p:sp>
      <p:sp>
        <p:nvSpPr>
          <p:cNvPr id="45" name="角丸四角形 44"/>
          <p:cNvSpPr/>
          <p:nvPr/>
        </p:nvSpPr>
        <p:spPr>
          <a:xfrm>
            <a:off x="955559" y="11452132"/>
            <a:ext cx="14688138" cy="7462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a:solidFill>
                  <a:prstClr val="black"/>
                </a:solidFill>
                <a:latin typeface="+mn-ea"/>
              </a:rPr>
              <a:t>➤大阪の魅力や働きやすさ、住みやすさの向上を通じて、国内外から若者や外国人など生産年齢人口を呼び込むため、府内への生産年齢人口の転入超過数を目標として設定。</a:t>
            </a:r>
            <a:endParaRPr lang="en-US" altLang="ja-JP" dirty="0" smtClean="0">
              <a:solidFill>
                <a:prstClr val="black"/>
              </a:solidFill>
              <a:latin typeface="+mn-ea"/>
            </a:endParaRPr>
          </a:p>
        </p:txBody>
      </p:sp>
      <p:sp>
        <p:nvSpPr>
          <p:cNvPr id="37" name="角丸四角形 36"/>
          <p:cNvSpPr/>
          <p:nvPr/>
        </p:nvSpPr>
        <p:spPr>
          <a:xfrm>
            <a:off x="5634459" y="5271732"/>
            <a:ext cx="10555800" cy="6075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latin typeface="ＭＳ 明朝" panose="02020609040205080304" pitchFamily="17" charset="-128"/>
              <a:ea typeface="ＭＳ 明朝" panose="02020609040205080304" pitchFamily="17" charset="-128"/>
            </a:endParaRPr>
          </a:p>
        </p:txBody>
      </p:sp>
      <p:sp>
        <p:nvSpPr>
          <p:cNvPr id="33" name="角丸四角形 32"/>
          <p:cNvSpPr/>
          <p:nvPr/>
        </p:nvSpPr>
        <p:spPr>
          <a:xfrm>
            <a:off x="5685259" y="2292634"/>
            <a:ext cx="10017690" cy="1374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en-US" altLang="ja-JP" sz="2800" b="1" u="sng" dirty="0" smtClean="0">
                <a:solidFill>
                  <a:schemeClr val="tx1"/>
                </a:solidFill>
              </a:rPr>
              <a:t>2022</a:t>
            </a:r>
            <a:r>
              <a:rPr kumimoji="1" lang="ja-JP" altLang="en-US" sz="2800" b="1" u="sng" dirty="0" smtClean="0">
                <a:solidFill>
                  <a:schemeClr val="tx1"/>
                </a:solidFill>
              </a:rPr>
              <a:t>年度に府内総生産（実質）をコロナ前の水準に戻す</a:t>
            </a:r>
            <a:endParaRPr kumimoji="1" lang="en-US" altLang="ja-JP" sz="2800" b="1" u="sng" dirty="0" smtClean="0">
              <a:solidFill>
                <a:schemeClr val="tx1"/>
              </a:solidFill>
            </a:endParaRPr>
          </a:p>
          <a:p>
            <a:pPr marL="457200" indent="-457200">
              <a:buFont typeface="Wingdings" panose="05000000000000000000" pitchFamily="2" charset="2"/>
              <a:buChar char="l"/>
            </a:pPr>
            <a:r>
              <a:rPr kumimoji="1" lang="ja-JP" altLang="en-US" sz="2800" b="1" u="sng" dirty="0" smtClean="0">
                <a:solidFill>
                  <a:schemeClr val="tx1"/>
                </a:solidFill>
              </a:rPr>
              <a:t>それを踏まえ、年平均２</a:t>
            </a:r>
            <a:r>
              <a:rPr kumimoji="1" lang="en-US" altLang="ja-JP" sz="2800" b="1" u="sng" dirty="0" smtClean="0">
                <a:solidFill>
                  <a:schemeClr val="tx1"/>
                </a:solidFill>
              </a:rPr>
              <a:t>%</a:t>
            </a:r>
            <a:r>
              <a:rPr kumimoji="1" lang="ja-JP" altLang="en-US" sz="2800" b="1" u="sng" dirty="0" smtClean="0">
                <a:solidFill>
                  <a:schemeClr val="tx1"/>
                </a:solidFill>
              </a:rPr>
              <a:t>以上</a:t>
            </a:r>
            <a:endParaRPr kumimoji="1" lang="ja-JP" altLang="en-US" sz="2800" b="1" u="sng" dirty="0">
              <a:solidFill>
                <a:schemeClr val="tx1"/>
              </a:solidFill>
            </a:endParaRPr>
          </a:p>
        </p:txBody>
      </p:sp>
      <p:sp>
        <p:nvSpPr>
          <p:cNvPr id="34" name="角丸四角形 33"/>
          <p:cNvSpPr/>
          <p:nvPr/>
        </p:nvSpPr>
        <p:spPr>
          <a:xfrm>
            <a:off x="5772001" y="4329201"/>
            <a:ext cx="11136993" cy="171552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ja-JP" altLang="en-US" sz="2800" b="1" u="sng" dirty="0" smtClean="0">
                <a:solidFill>
                  <a:schemeClr val="tx1"/>
                </a:solidFill>
              </a:rPr>
              <a:t>日本人延べ宿泊者数　</a:t>
            </a:r>
            <a:r>
              <a:rPr kumimoji="1" lang="en-US" altLang="ja-JP" sz="2800" b="1" u="sng" dirty="0" smtClean="0">
                <a:solidFill>
                  <a:schemeClr val="tx1"/>
                </a:solidFill>
              </a:rPr>
              <a:t>2022</a:t>
            </a:r>
            <a:r>
              <a:rPr kumimoji="1" lang="ja-JP" altLang="en-US" sz="2800" b="1" u="sng" dirty="0" smtClean="0">
                <a:solidFill>
                  <a:schemeClr val="tx1"/>
                </a:solidFill>
              </a:rPr>
              <a:t>年にコロナ前の水準を上回る　</a:t>
            </a:r>
            <a:endParaRPr kumimoji="1" lang="en-US" altLang="ja-JP" sz="2800" b="1" u="sng" dirty="0" smtClean="0">
              <a:solidFill>
                <a:schemeClr val="tx1"/>
              </a:solidFill>
            </a:endParaRPr>
          </a:p>
          <a:p>
            <a:pPr marL="457200" indent="-457200">
              <a:buFont typeface="Wingdings" panose="05000000000000000000" pitchFamily="2" charset="2"/>
              <a:buChar char="l"/>
            </a:pPr>
            <a:r>
              <a:rPr kumimoji="1" lang="ja-JP" altLang="en-US" sz="2800" b="1" u="sng" dirty="0" smtClean="0">
                <a:solidFill>
                  <a:schemeClr val="tx1"/>
                </a:solidFill>
              </a:rPr>
              <a:t>来阪外国人旅行者数　入国規制解除から</a:t>
            </a:r>
            <a:r>
              <a:rPr kumimoji="1" lang="ja-JP" altLang="en-US" sz="2800" b="1" u="sng" dirty="0">
                <a:solidFill>
                  <a:schemeClr val="tx1"/>
                </a:solidFill>
              </a:rPr>
              <a:t>２</a:t>
            </a:r>
            <a:r>
              <a:rPr kumimoji="1" lang="ja-JP" altLang="en-US" sz="2800" b="1" u="sng" dirty="0" smtClean="0">
                <a:solidFill>
                  <a:schemeClr val="tx1"/>
                </a:solidFill>
              </a:rPr>
              <a:t>年後</a:t>
            </a:r>
            <a:r>
              <a:rPr kumimoji="1" lang="en-US" altLang="ja-JP" b="1" u="sng" dirty="0" smtClean="0">
                <a:solidFill>
                  <a:schemeClr val="tx1"/>
                </a:solidFill>
              </a:rPr>
              <a:t>(※)</a:t>
            </a:r>
            <a:r>
              <a:rPr kumimoji="1" lang="ja-JP" altLang="en-US" sz="2800" b="1" u="sng" dirty="0" smtClean="0">
                <a:solidFill>
                  <a:schemeClr val="tx1"/>
                </a:solidFill>
              </a:rPr>
              <a:t>にコロナ前の　水準を上回る</a:t>
            </a:r>
            <a:endParaRPr kumimoji="1" lang="en-US" altLang="ja-JP" sz="2800" b="1" u="sng" dirty="0" smtClean="0">
              <a:solidFill>
                <a:schemeClr val="tx1"/>
              </a:solidFill>
            </a:endParaRPr>
          </a:p>
        </p:txBody>
      </p:sp>
      <p:sp>
        <p:nvSpPr>
          <p:cNvPr id="35" name="角丸四角形 34"/>
          <p:cNvSpPr/>
          <p:nvPr/>
        </p:nvSpPr>
        <p:spPr>
          <a:xfrm>
            <a:off x="5736059" y="6691852"/>
            <a:ext cx="8381273" cy="10130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en-US" altLang="ja-JP" sz="2800" b="1" u="sng" dirty="0" smtClean="0">
                <a:solidFill>
                  <a:schemeClr val="tx1"/>
                </a:solidFill>
              </a:rPr>
              <a:t>300</a:t>
            </a:r>
            <a:r>
              <a:rPr kumimoji="1" lang="ja-JP" altLang="en-US" sz="2800" b="1" u="sng" dirty="0" smtClean="0">
                <a:solidFill>
                  <a:schemeClr val="tx1"/>
                </a:solidFill>
              </a:rPr>
              <a:t>社創出（うち大学発</a:t>
            </a:r>
            <a:r>
              <a:rPr kumimoji="1" lang="en-US" altLang="ja-JP" sz="2800" b="1" u="sng" dirty="0" smtClean="0">
                <a:solidFill>
                  <a:schemeClr val="tx1"/>
                </a:solidFill>
              </a:rPr>
              <a:t>100</a:t>
            </a:r>
            <a:r>
              <a:rPr kumimoji="1" lang="ja-JP" altLang="en-US" sz="2800" b="1" u="sng" dirty="0" smtClean="0">
                <a:solidFill>
                  <a:schemeClr val="tx1"/>
                </a:solidFill>
              </a:rPr>
              <a:t>社） （</a:t>
            </a:r>
            <a:r>
              <a:rPr kumimoji="1" lang="en-US" altLang="ja-JP" sz="2800" b="1" u="sng" dirty="0" smtClean="0">
                <a:solidFill>
                  <a:schemeClr val="tx1"/>
                </a:solidFill>
              </a:rPr>
              <a:t>2024</a:t>
            </a:r>
            <a:r>
              <a:rPr kumimoji="1" lang="ja-JP" altLang="en-US" sz="2800" b="1" u="sng" dirty="0" smtClean="0">
                <a:solidFill>
                  <a:schemeClr val="tx1"/>
                </a:solidFill>
              </a:rPr>
              <a:t>年）</a:t>
            </a:r>
            <a:endParaRPr kumimoji="1" lang="ja-JP" altLang="en-US" sz="2800" b="1" u="sng" dirty="0">
              <a:solidFill>
                <a:schemeClr val="tx1"/>
              </a:solidFill>
            </a:endParaRPr>
          </a:p>
        </p:txBody>
      </p:sp>
      <p:sp>
        <p:nvSpPr>
          <p:cNvPr id="36" name="角丸四角形 35"/>
          <p:cNvSpPr/>
          <p:nvPr/>
        </p:nvSpPr>
        <p:spPr>
          <a:xfrm>
            <a:off x="955559" y="7621635"/>
            <a:ext cx="16324729" cy="802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indent="-265113"/>
            <a:r>
              <a:rPr lang="ja-JP" altLang="en-US" dirty="0">
                <a:solidFill>
                  <a:prstClr val="black"/>
                </a:solidFill>
                <a:latin typeface="+mn-ea"/>
              </a:rPr>
              <a:t>➤グローバル拠点都市の強みを活かし、大阪経済をけん引する</a:t>
            </a:r>
            <a:r>
              <a:rPr lang="ja-JP" altLang="en-US" dirty="0" smtClean="0">
                <a:solidFill>
                  <a:prstClr val="black"/>
                </a:solidFill>
                <a:latin typeface="+mn-ea"/>
              </a:rPr>
              <a:t>イノベーションの創出をめざす観点</a:t>
            </a:r>
            <a:r>
              <a:rPr lang="ja-JP" altLang="en-US" dirty="0">
                <a:solidFill>
                  <a:prstClr val="black"/>
                </a:solidFill>
                <a:latin typeface="+mn-ea"/>
              </a:rPr>
              <a:t>から、スタートアップ創出数を目標として</a:t>
            </a:r>
            <a:r>
              <a:rPr lang="ja-JP" altLang="en-US" dirty="0" smtClean="0">
                <a:solidFill>
                  <a:prstClr val="black"/>
                </a:solidFill>
                <a:latin typeface="+mn-ea"/>
              </a:rPr>
              <a:t>設定。</a:t>
            </a:r>
            <a:endParaRPr lang="ja-JP" altLang="en-US" dirty="0">
              <a:solidFill>
                <a:prstClr val="black"/>
              </a:solidFill>
              <a:latin typeface="+mn-ea"/>
            </a:endParaRPr>
          </a:p>
        </p:txBody>
      </p:sp>
      <p:sp>
        <p:nvSpPr>
          <p:cNvPr id="40" name="角丸四角形 39"/>
          <p:cNvSpPr/>
          <p:nvPr/>
        </p:nvSpPr>
        <p:spPr>
          <a:xfrm>
            <a:off x="5736059" y="8514169"/>
            <a:ext cx="9854601" cy="11539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en-US" altLang="ja-JP" sz="2800" b="1" u="sng" dirty="0" smtClean="0">
                <a:solidFill>
                  <a:schemeClr val="tx1"/>
                </a:solidFill>
              </a:rPr>
              <a:t>2022</a:t>
            </a:r>
            <a:r>
              <a:rPr lang="ja-JP" altLang="en-US" sz="2800" b="1" u="sng" dirty="0" smtClean="0">
                <a:solidFill>
                  <a:schemeClr val="tx1"/>
                </a:solidFill>
              </a:rPr>
              <a:t>年にコロナ前の水準に戻す</a:t>
            </a:r>
            <a:endParaRPr lang="en-US" altLang="ja-JP" sz="2800" b="1" u="sng" dirty="0" smtClean="0">
              <a:solidFill>
                <a:schemeClr val="tx1"/>
              </a:solidFill>
            </a:endParaRPr>
          </a:p>
          <a:p>
            <a:pPr marL="457200" indent="-457200">
              <a:buFont typeface="Wingdings" panose="05000000000000000000" pitchFamily="2" charset="2"/>
              <a:buChar char="l"/>
            </a:pPr>
            <a:r>
              <a:rPr lang="en-US" altLang="ja-JP" sz="2800" b="1" u="sng" dirty="0" smtClean="0">
                <a:solidFill>
                  <a:schemeClr val="tx1"/>
                </a:solidFill>
              </a:rPr>
              <a:t>2022</a:t>
            </a:r>
            <a:r>
              <a:rPr lang="ja-JP" altLang="en-US" sz="2800" b="1" u="sng" dirty="0" smtClean="0">
                <a:solidFill>
                  <a:schemeClr val="tx1"/>
                </a:solidFill>
              </a:rPr>
              <a:t>年以降、年平均２万人以上</a:t>
            </a:r>
            <a:endParaRPr lang="ja-JP" altLang="en-US" sz="2800" b="1" u="sng" dirty="0">
              <a:solidFill>
                <a:schemeClr val="tx1"/>
              </a:solidFill>
            </a:endParaRPr>
          </a:p>
        </p:txBody>
      </p:sp>
      <p:sp>
        <p:nvSpPr>
          <p:cNvPr id="46" name="角丸四角形 45"/>
          <p:cNvSpPr/>
          <p:nvPr/>
        </p:nvSpPr>
        <p:spPr>
          <a:xfrm>
            <a:off x="955559" y="9559450"/>
            <a:ext cx="13854844" cy="6027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indent="-265113"/>
            <a:r>
              <a:rPr lang="ja-JP" altLang="en-US" dirty="0">
                <a:solidFill>
                  <a:prstClr val="black"/>
                </a:solidFill>
                <a:latin typeface="+mn-ea"/>
              </a:rPr>
              <a:t>➤コロナ禍により雇用情勢が悪化する中、大阪経済の再生・成長、さらには府民のくらしの観点から、雇用創出数を目標として</a:t>
            </a:r>
            <a:r>
              <a:rPr lang="ja-JP" altLang="en-US" dirty="0" smtClean="0">
                <a:solidFill>
                  <a:prstClr val="black"/>
                </a:solidFill>
                <a:latin typeface="+mn-ea"/>
              </a:rPr>
              <a:t>設定。</a:t>
            </a:r>
            <a:endParaRPr lang="en-US" altLang="ja-JP" dirty="0">
              <a:solidFill>
                <a:prstClr val="black"/>
              </a:solidFill>
              <a:latin typeface="+mn-ea"/>
            </a:endParaRPr>
          </a:p>
        </p:txBody>
      </p:sp>
      <p:sp>
        <p:nvSpPr>
          <p:cNvPr id="27" name="角丸四角形 26"/>
          <p:cNvSpPr/>
          <p:nvPr/>
        </p:nvSpPr>
        <p:spPr>
          <a:xfrm>
            <a:off x="8603541" y="5488267"/>
            <a:ext cx="3036253" cy="30797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en-US" altLang="ja-JP" sz="1600" dirty="0" smtClean="0">
                <a:solidFill>
                  <a:schemeClr val="tx1"/>
                </a:solidFill>
                <a:latin typeface="+mn-ea"/>
              </a:rPr>
              <a:t>※</a:t>
            </a:r>
            <a:r>
              <a:rPr lang="ja-JP" altLang="en-US" sz="1600" dirty="0" smtClean="0">
                <a:solidFill>
                  <a:schemeClr val="tx1"/>
                </a:solidFill>
                <a:latin typeface="+mn-ea"/>
              </a:rPr>
              <a:t>具体の時期は改めて設定。</a:t>
            </a:r>
            <a:endParaRPr lang="en-US" altLang="ja-JP" sz="1600" dirty="0" smtClean="0">
              <a:solidFill>
                <a:schemeClr val="tx1"/>
              </a:solidFill>
              <a:latin typeface="+mn-ea"/>
            </a:endParaRPr>
          </a:p>
        </p:txBody>
      </p:sp>
      <p:sp>
        <p:nvSpPr>
          <p:cNvPr id="29" name="テキスト ボックス 28"/>
          <p:cNvSpPr txBox="1"/>
          <p:nvPr/>
        </p:nvSpPr>
        <p:spPr>
          <a:xfrm>
            <a:off x="522951" y="12257737"/>
            <a:ext cx="15018683" cy="507831"/>
          </a:xfrm>
          <a:prstGeom prst="rect">
            <a:avLst/>
          </a:prstGeom>
          <a:noFill/>
          <a:ln>
            <a:noFill/>
            <a:prstDash val="sysDash"/>
          </a:ln>
        </p:spPr>
        <p:txBody>
          <a:bodyPr wrap="square" rtlCol="0">
            <a:spAutoFit/>
          </a:bodyPr>
          <a:lstStyle/>
          <a:p>
            <a:pPr>
              <a:lnSpc>
                <a:spcPct val="150000"/>
              </a:lnSpc>
            </a:pPr>
            <a:r>
              <a:rPr kumimoji="1" lang="en-US" altLang="ja-JP" sz="2000" dirty="0" smtClean="0">
                <a:latin typeface="+mn-ea"/>
              </a:rPr>
              <a:t>※ </a:t>
            </a:r>
            <a:r>
              <a:rPr kumimoji="1" lang="ja-JP" altLang="en-US" sz="2000" dirty="0" smtClean="0">
                <a:latin typeface="+mn-ea"/>
              </a:rPr>
              <a:t>「内外からの誘客」に関する目標については、</a:t>
            </a:r>
            <a:r>
              <a:rPr kumimoji="1" lang="en-US" altLang="ja-JP" sz="2000" dirty="0" smtClean="0">
                <a:latin typeface="+mn-ea"/>
              </a:rPr>
              <a:t>2021</a:t>
            </a:r>
            <a:r>
              <a:rPr kumimoji="1" lang="ja-JP" altLang="en-US" sz="2000" dirty="0" smtClean="0">
                <a:latin typeface="+mn-ea"/>
              </a:rPr>
              <a:t>年（令和３年）</a:t>
            </a:r>
            <a:r>
              <a:rPr kumimoji="1" lang="en-US" altLang="ja-JP" sz="2000" dirty="0" smtClean="0">
                <a:latin typeface="+mn-ea"/>
              </a:rPr>
              <a:t>3</a:t>
            </a:r>
            <a:r>
              <a:rPr kumimoji="1" lang="ja-JP" altLang="en-US" sz="2000" dirty="0" smtClean="0">
                <a:latin typeface="+mn-ea"/>
              </a:rPr>
              <a:t>月、</a:t>
            </a:r>
            <a:r>
              <a:rPr kumimoji="1" lang="ja-JP" altLang="en-US" sz="2000" dirty="0">
                <a:latin typeface="+mn-ea"/>
              </a:rPr>
              <a:t>「</a:t>
            </a:r>
            <a:r>
              <a:rPr kumimoji="1" lang="ja-JP" altLang="en-US" sz="2000" dirty="0" smtClean="0">
                <a:latin typeface="+mn-ea"/>
              </a:rPr>
              <a:t>大阪都市魅力創造戦略</a:t>
            </a:r>
            <a:r>
              <a:rPr kumimoji="1" lang="en-US" altLang="ja-JP" sz="2000" dirty="0" smtClean="0">
                <a:latin typeface="+mn-ea"/>
              </a:rPr>
              <a:t>2025</a:t>
            </a:r>
            <a:r>
              <a:rPr kumimoji="1" lang="ja-JP" altLang="en-US" sz="2000" dirty="0" smtClean="0">
                <a:latin typeface="+mn-ea"/>
              </a:rPr>
              <a:t>」の</a:t>
            </a:r>
            <a:r>
              <a:rPr kumimoji="1" lang="ja-JP" altLang="en-US" sz="2000" dirty="0" smtClean="0">
                <a:latin typeface="+mn-ea"/>
              </a:rPr>
              <a:t>策定を受け</a:t>
            </a:r>
            <a:r>
              <a:rPr kumimoji="1" lang="ja-JP" altLang="en-US" sz="2000" dirty="0" smtClean="0">
                <a:latin typeface="+mn-ea"/>
              </a:rPr>
              <a:t>、反映</a:t>
            </a:r>
            <a:endParaRPr kumimoji="1" lang="ja-JP" altLang="en-US" sz="2000" dirty="0">
              <a:latin typeface="+mn-ea"/>
            </a:endParaRPr>
          </a:p>
        </p:txBody>
      </p:sp>
    </p:spTree>
    <p:extLst>
      <p:ext uri="{BB962C8B-B14F-4D97-AF65-F5344CB8AC3E}">
        <p14:creationId xmlns:p14="http://schemas.microsoft.com/office/powerpoint/2010/main" val="1501810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3"/>
          <p:cNvSpPr txBox="1">
            <a:spLocks/>
          </p:cNvSpPr>
          <p:nvPr/>
        </p:nvSpPr>
        <p:spPr>
          <a:xfrm>
            <a:off x="0" y="-7149"/>
            <a:ext cx="17068800" cy="665738"/>
          </a:xfrm>
          <a:prstGeom prst="rect">
            <a:avLst/>
          </a:prstGeom>
          <a:solidFill>
            <a:srgbClr val="002060"/>
          </a:solidFill>
        </p:spPr>
        <p:txBody>
          <a:bodyPr vert="horz" lIns="157558" tIns="78779" rIns="157558" bIns="78779"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3200" b="1" dirty="0">
                <a:solidFill>
                  <a:schemeClr val="bg1"/>
                </a:solidFill>
                <a:latin typeface="+mn-ea"/>
                <a:ea typeface="+mn-ea"/>
              </a:rPr>
              <a:t> </a:t>
            </a:r>
            <a:r>
              <a:rPr lang="en-US" altLang="ja-JP" sz="3200" b="1" dirty="0">
                <a:solidFill>
                  <a:schemeClr val="bg1"/>
                </a:solidFill>
                <a:latin typeface="+mn-ea"/>
                <a:ea typeface="+mn-ea"/>
              </a:rPr>
              <a:t>【</a:t>
            </a:r>
            <a:r>
              <a:rPr lang="ja-JP" altLang="en-US" sz="3200" b="1" dirty="0">
                <a:solidFill>
                  <a:schemeClr val="bg1"/>
                </a:solidFill>
                <a:latin typeface="+mn-ea"/>
                <a:ea typeface="+mn-ea"/>
              </a:rPr>
              <a:t>実質経済成長率</a:t>
            </a:r>
            <a:r>
              <a:rPr lang="en-US" altLang="ja-JP" sz="3200" b="1" dirty="0">
                <a:solidFill>
                  <a:schemeClr val="bg1"/>
                </a:solidFill>
                <a:latin typeface="+mn-ea"/>
                <a:ea typeface="+mn-ea"/>
              </a:rPr>
              <a:t>】</a:t>
            </a:r>
            <a:r>
              <a:rPr lang="ja-JP" altLang="en-US" sz="3200" b="1" dirty="0">
                <a:solidFill>
                  <a:schemeClr val="bg1"/>
                </a:solidFill>
                <a:latin typeface="+mn-ea"/>
                <a:ea typeface="+mn-ea"/>
              </a:rPr>
              <a:t>成長イメージ（概念図）　　　　　　</a:t>
            </a:r>
          </a:p>
        </p:txBody>
      </p:sp>
      <p:pic>
        <p:nvPicPr>
          <p:cNvPr id="2" name="図 1"/>
          <p:cNvPicPr>
            <a:picLocks noChangeAspect="1"/>
          </p:cNvPicPr>
          <p:nvPr/>
        </p:nvPicPr>
        <p:blipFill>
          <a:blip r:embed="rId3"/>
          <a:stretch>
            <a:fillRect/>
          </a:stretch>
        </p:blipFill>
        <p:spPr>
          <a:xfrm>
            <a:off x="31428" y="1545255"/>
            <a:ext cx="17326136" cy="10125377"/>
          </a:xfrm>
          <a:prstGeom prst="rect">
            <a:avLst/>
          </a:prstGeom>
        </p:spPr>
      </p:pic>
      <p:sp>
        <p:nvSpPr>
          <p:cNvPr id="4"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726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二等辺三角形 6"/>
          <p:cNvSpPr/>
          <p:nvPr/>
        </p:nvSpPr>
        <p:spPr>
          <a:xfrm>
            <a:off x="2011305" y="3435289"/>
            <a:ext cx="13250949" cy="6526335"/>
          </a:xfrm>
          <a:prstGeom prst="triangl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74602" y="3381865"/>
            <a:ext cx="7596000" cy="3132000"/>
          </a:xfrm>
          <a:prstGeom prst="roundRect">
            <a:avLst>
              <a:gd name="adj" fmla="val 21735"/>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（１）ウィズコロナにおける緊急対策</a:t>
            </a:r>
            <a:endParaRPr kumimoji="1" lang="ja-JP" altLang="en-US" sz="3200" b="1" dirty="0"/>
          </a:p>
        </p:txBody>
      </p:sp>
      <p:sp>
        <p:nvSpPr>
          <p:cNvPr id="42" name="角丸四角形 41"/>
          <p:cNvSpPr/>
          <p:nvPr/>
        </p:nvSpPr>
        <p:spPr>
          <a:xfrm>
            <a:off x="304398" y="1482532"/>
            <a:ext cx="16548598" cy="1383309"/>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ja-JP" altLang="en-US" sz="2000" b="1" dirty="0">
                <a:solidFill>
                  <a:schemeClr val="tx1"/>
                </a:solidFill>
                <a:latin typeface="+mn-ea"/>
              </a:rPr>
              <a:t>〇</a:t>
            </a:r>
            <a:r>
              <a:rPr lang="ja-JP" altLang="en-US" sz="2000" b="1" dirty="0" smtClean="0">
                <a:solidFill>
                  <a:schemeClr val="tx1"/>
                </a:solidFill>
                <a:latin typeface="+mn-ea"/>
              </a:rPr>
              <a:t>新型コロナウイルス感染症について、医療・経済の両面から府民のいのちと生活を守るため、感染</a:t>
            </a:r>
            <a:r>
              <a:rPr lang="ja-JP" altLang="en-US" sz="2000" b="1" dirty="0">
                <a:solidFill>
                  <a:schemeClr val="tx1"/>
                </a:solidFill>
                <a:latin typeface="+mn-ea"/>
              </a:rPr>
              <a:t>防止</a:t>
            </a:r>
            <a:r>
              <a:rPr lang="ja-JP" altLang="en-US" sz="2000" b="1" dirty="0" smtClean="0">
                <a:solidFill>
                  <a:schemeClr val="tx1"/>
                </a:solidFill>
                <a:latin typeface="+mn-ea"/>
              </a:rPr>
              <a:t>対策を最大限講じつつ</a:t>
            </a:r>
            <a:r>
              <a:rPr lang="ja-JP" altLang="en-US" sz="2000" b="1" dirty="0">
                <a:solidFill>
                  <a:schemeClr val="tx1"/>
                </a:solidFill>
                <a:latin typeface="+mn-ea"/>
              </a:rPr>
              <a:t>、経済の</a:t>
            </a:r>
            <a:r>
              <a:rPr lang="ja-JP" altLang="en-US" sz="2000" b="1" dirty="0" smtClean="0">
                <a:solidFill>
                  <a:schemeClr val="tx1"/>
                </a:solidFill>
                <a:latin typeface="+mn-ea"/>
              </a:rPr>
              <a:t>落ち込みや府民</a:t>
            </a:r>
            <a:r>
              <a:rPr lang="ja-JP" altLang="en-US" sz="2000" b="1" dirty="0">
                <a:solidFill>
                  <a:schemeClr val="tx1"/>
                </a:solidFill>
                <a:latin typeface="+mn-ea"/>
              </a:rPr>
              <a:t>生活への影響を最小限に</a:t>
            </a:r>
            <a:r>
              <a:rPr lang="ja-JP" altLang="en-US" sz="2000" b="1" dirty="0" smtClean="0">
                <a:solidFill>
                  <a:schemeClr val="tx1"/>
                </a:solidFill>
                <a:latin typeface="+mn-ea"/>
              </a:rPr>
              <a:t>抑える。</a:t>
            </a:r>
            <a:endParaRPr lang="en-US" altLang="ja-JP" sz="2000" b="1" dirty="0" smtClean="0">
              <a:solidFill>
                <a:schemeClr val="tx1"/>
              </a:solidFill>
              <a:latin typeface="+mn-ea"/>
            </a:endParaRPr>
          </a:p>
          <a:p>
            <a:pPr marL="265113" indent="-265113"/>
            <a:r>
              <a:rPr lang="ja-JP" altLang="en-US" sz="2000" b="1" dirty="0" smtClean="0">
                <a:solidFill>
                  <a:schemeClr val="tx1"/>
                </a:solidFill>
                <a:latin typeface="+mn-ea"/>
              </a:rPr>
              <a:t>〇大阪経済を支えるため、事業の継続や雇用を守る取組みを強化するとともに、府民のくらしを支えるセーフティネットを充実していく。</a:t>
            </a:r>
            <a:endParaRPr lang="en-US" altLang="ja-JP" sz="2000" b="1" dirty="0" smtClean="0">
              <a:solidFill>
                <a:schemeClr val="tx1"/>
              </a:solidFill>
              <a:latin typeface="+mn-ea"/>
            </a:endParaRPr>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79" name="正方形/長方形 78"/>
          <p:cNvSpPr/>
          <p:nvPr/>
        </p:nvSpPr>
        <p:spPr>
          <a:xfrm>
            <a:off x="5397620" y="4528995"/>
            <a:ext cx="7127941" cy="16438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r>
              <a:rPr kumimoji="1" lang="ja-JP" altLang="en-US" spc="-100" dirty="0" smtClean="0">
                <a:solidFill>
                  <a:schemeClr val="tx1"/>
                </a:solidFill>
                <a:latin typeface="+mn-ea"/>
              </a:rPr>
              <a:t>➢医療機関等を含めた検査体制の拡充と検体採取体制の充実</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➢季節性インフルエンザ流行期を踏まえた検査需要への対応</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➢必要病床数の確保や医療機関に対する支援の充実</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➢院内感染やクラスター対策の強化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➢オンライン診療の適切な対応を促進　など</a:t>
            </a:r>
            <a:endParaRPr kumimoji="1" lang="en-US" altLang="ja-JP" spc="-100" dirty="0">
              <a:solidFill>
                <a:schemeClr val="tx1"/>
              </a:solidFill>
              <a:latin typeface="+mn-ea"/>
            </a:endParaRPr>
          </a:p>
        </p:txBody>
      </p:sp>
      <p:sp>
        <p:nvSpPr>
          <p:cNvPr id="80" name="正方形/長方形 79"/>
          <p:cNvSpPr/>
          <p:nvPr/>
        </p:nvSpPr>
        <p:spPr>
          <a:xfrm>
            <a:off x="5637127" y="3588124"/>
            <a:ext cx="6232358" cy="8375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感染防止対策</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感染症から府民のいのちと健康を守る</a:t>
            </a:r>
            <a:r>
              <a:rPr kumimoji="1" lang="en-US" altLang="ja-JP" sz="2400" b="1" spc="71" dirty="0" smtClean="0">
                <a:solidFill>
                  <a:schemeClr val="tx1"/>
                </a:solidFill>
                <a:latin typeface="+mn-ea"/>
              </a:rPr>
              <a:t>〜</a:t>
            </a:r>
            <a:endParaRPr kumimoji="1" lang="en-US" altLang="ja-JP" sz="2400" b="1" spc="71" dirty="0">
              <a:solidFill>
                <a:schemeClr val="tx1"/>
              </a:solidFill>
              <a:latin typeface="+mn-ea"/>
            </a:endParaRPr>
          </a:p>
        </p:txBody>
      </p:sp>
      <p:sp>
        <p:nvSpPr>
          <p:cNvPr id="86" name="テキスト ボックス 85"/>
          <p:cNvSpPr txBox="1"/>
          <p:nvPr/>
        </p:nvSpPr>
        <p:spPr>
          <a:xfrm>
            <a:off x="5735288" y="6932797"/>
            <a:ext cx="5679875" cy="523220"/>
          </a:xfrm>
          <a:prstGeom prst="rect">
            <a:avLst/>
          </a:prstGeom>
          <a:noFill/>
        </p:spPr>
        <p:txBody>
          <a:bodyPr wrap="square" rtlCol="0">
            <a:spAutoFit/>
          </a:bodyPr>
          <a:lstStyle/>
          <a:p>
            <a:r>
              <a:rPr kumimoji="1" lang="ja-JP" altLang="en-US" sz="2800" b="1" dirty="0" smtClean="0">
                <a:latin typeface="+mn-ea"/>
              </a:rPr>
              <a:t>それぞれの取組みを一体的に推進</a:t>
            </a:r>
            <a:endParaRPr kumimoji="1" lang="ja-JP" altLang="en-US" sz="2800" b="1" dirty="0">
              <a:latin typeface="+mn-ea"/>
            </a:endParaRPr>
          </a:p>
        </p:txBody>
      </p:sp>
      <p:sp>
        <p:nvSpPr>
          <p:cNvPr id="89" name="角丸四角形 88"/>
          <p:cNvSpPr/>
          <p:nvPr/>
        </p:nvSpPr>
        <p:spPr>
          <a:xfrm>
            <a:off x="388495" y="7838133"/>
            <a:ext cx="7596000" cy="3492000"/>
          </a:xfrm>
          <a:prstGeom prst="roundRect">
            <a:avLst>
              <a:gd name="adj" fmla="val 12488"/>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231831" y="8063149"/>
            <a:ext cx="5589202"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経済（産業・雇用</a:t>
            </a:r>
            <a:r>
              <a:rPr kumimoji="1" lang="ja-JP" altLang="en-US" sz="2800" b="1" u="sng" spc="71" dirty="0" smtClean="0">
                <a:solidFill>
                  <a:schemeClr val="tx1"/>
                </a:solidFill>
                <a:latin typeface="+mn-ea"/>
              </a:rPr>
              <a:t>）</a:t>
            </a:r>
            <a:endParaRPr kumimoji="1" lang="en-US" altLang="ja-JP" sz="28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大阪経済を支え、雇用を守る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1" name="正方形/長方形 80"/>
          <p:cNvSpPr/>
          <p:nvPr/>
        </p:nvSpPr>
        <p:spPr>
          <a:xfrm>
            <a:off x="690921" y="8995403"/>
            <a:ext cx="6967931" cy="209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pc="-100" dirty="0" smtClean="0">
                <a:solidFill>
                  <a:schemeClr val="tx1"/>
                </a:solidFill>
                <a:latin typeface="+mn-ea"/>
              </a:rPr>
              <a:t>➢コロナ禍により打撃を受けている産業を中心とした資金調達支援や府域需要</a:t>
            </a:r>
            <a:r>
              <a:rPr kumimoji="1" lang="ja-JP" altLang="en-US" spc="-100" dirty="0">
                <a:solidFill>
                  <a:schemeClr val="tx1"/>
                </a:solidFill>
                <a:latin typeface="+mn-ea"/>
              </a:rPr>
              <a:t>喚起</a:t>
            </a:r>
            <a:endParaRPr kumimoji="1" lang="en-US" altLang="ja-JP" spc="-100" dirty="0" smtClean="0">
              <a:solidFill>
                <a:schemeClr val="tx1"/>
              </a:solidFill>
              <a:latin typeface="+mn-ea"/>
            </a:endParaRPr>
          </a:p>
          <a:p>
            <a:pPr marL="265113" indent="-265113"/>
            <a:r>
              <a:rPr kumimoji="1" lang="ja-JP" altLang="en-US" spc="-100" dirty="0" smtClean="0">
                <a:solidFill>
                  <a:schemeClr val="tx1"/>
                </a:solidFill>
                <a:latin typeface="+mn-ea"/>
              </a:rPr>
              <a:t>➢観光施設や公共交通機関等における感染症対策の推進など、安全・安心な受入環境の整備</a:t>
            </a:r>
            <a:endParaRPr kumimoji="1" lang="en-US" altLang="ja-JP" spc="-100" dirty="0" smtClean="0">
              <a:solidFill>
                <a:schemeClr val="tx1"/>
              </a:solidFill>
              <a:latin typeface="+mn-ea"/>
            </a:endParaRPr>
          </a:p>
          <a:p>
            <a:pPr marL="265113" indent="-265113"/>
            <a:r>
              <a:rPr kumimoji="1" lang="ja-JP" altLang="en-US" spc="-100" dirty="0" smtClean="0">
                <a:solidFill>
                  <a:schemeClr val="tx1"/>
                </a:solidFill>
                <a:latin typeface="+mn-ea"/>
              </a:rPr>
              <a:t>➢関西国際空港における検査体制の段階的拡充など水際対策の強化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➢失業者に対する再就職支援　など</a:t>
            </a:r>
            <a:endParaRPr kumimoji="1" lang="en-US" altLang="ja-JP" spc="-100" dirty="0" smtClean="0">
              <a:solidFill>
                <a:schemeClr val="tx1"/>
              </a:solidFill>
              <a:latin typeface="+mn-ea"/>
            </a:endParaRPr>
          </a:p>
        </p:txBody>
      </p:sp>
      <p:sp>
        <p:nvSpPr>
          <p:cNvPr id="90" name="角丸四角形 89"/>
          <p:cNvSpPr/>
          <p:nvPr/>
        </p:nvSpPr>
        <p:spPr>
          <a:xfrm>
            <a:off x="9270206" y="7838132"/>
            <a:ext cx="7596000" cy="3492000"/>
          </a:xfrm>
          <a:prstGeom prst="roundRect">
            <a:avLst>
              <a:gd name="adj" fmla="val 12378"/>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9595466" y="8180286"/>
            <a:ext cx="6699658"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くらし・セーフティネット</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府民の暮らしと子どもたちの学びを支える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4" name="正方形/長方形 83"/>
          <p:cNvSpPr/>
          <p:nvPr/>
        </p:nvSpPr>
        <p:spPr>
          <a:xfrm>
            <a:off x="9549213" y="9270022"/>
            <a:ext cx="7071172" cy="17900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pc="-100" dirty="0" smtClean="0">
                <a:solidFill>
                  <a:schemeClr val="tx1"/>
                </a:solidFill>
                <a:latin typeface="+mn-ea"/>
              </a:rPr>
              <a:t>➢コロナ禍により所得が減少した生活困窮者への支援</a:t>
            </a:r>
            <a:endParaRPr kumimoji="1" lang="en-US" altLang="ja-JP" spc="-100" dirty="0" smtClean="0">
              <a:solidFill>
                <a:schemeClr val="tx1"/>
              </a:solidFill>
              <a:latin typeface="+mn-ea"/>
            </a:endParaRPr>
          </a:p>
          <a:p>
            <a:pPr marL="266700" indent="-266700"/>
            <a:r>
              <a:rPr kumimoji="1" lang="ja-JP" altLang="en-US" spc="-100" dirty="0" smtClean="0">
                <a:solidFill>
                  <a:schemeClr val="tx1"/>
                </a:solidFill>
                <a:latin typeface="+mn-ea"/>
              </a:rPr>
              <a:t>➢外出自粛等に伴う精神的不安などから増加の懸念が高まるＤＶや児童虐待等への相談体制の強化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➢コロナ陽性者や医療従事者などに対する偏見や人権侵害の防止</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➢ＮＰＯ法人等と連携したコロナ禍で顕在化した社会課題の解決</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➢オンライン</a:t>
            </a:r>
            <a:r>
              <a:rPr kumimoji="1" lang="ja-JP" altLang="en-US" spc="-100" dirty="0">
                <a:solidFill>
                  <a:schemeClr val="tx1"/>
                </a:solidFill>
                <a:latin typeface="+mn-ea"/>
              </a:rPr>
              <a:t>授業等の学習支援体制の整備</a:t>
            </a:r>
            <a:r>
              <a:rPr kumimoji="1" lang="ja-JP" altLang="en-US" spc="-100" dirty="0" smtClean="0">
                <a:solidFill>
                  <a:schemeClr val="tx1"/>
                </a:solidFill>
                <a:latin typeface="+mn-ea"/>
              </a:rPr>
              <a:t>　など</a:t>
            </a:r>
            <a:endParaRPr kumimoji="1" lang="en-US" altLang="ja-JP" spc="-100" dirty="0" smtClean="0">
              <a:solidFill>
                <a:schemeClr val="tx1"/>
              </a:solidFill>
              <a:latin typeface="+mn-ea"/>
            </a:endParaRPr>
          </a:p>
        </p:txBody>
      </p:sp>
      <p:sp>
        <p:nvSpPr>
          <p:cNvPr id="97" name="テキスト ボックス 96"/>
          <p:cNvSpPr txBox="1"/>
          <p:nvPr/>
        </p:nvSpPr>
        <p:spPr>
          <a:xfrm>
            <a:off x="774448" y="12123546"/>
            <a:ext cx="14958428" cy="400110"/>
          </a:xfrm>
          <a:prstGeom prst="rect">
            <a:avLst/>
          </a:prstGeom>
          <a:noFill/>
        </p:spPr>
        <p:txBody>
          <a:bodyPr wrap="square" rtlCol="0">
            <a:spAutoFit/>
          </a:bodyPr>
          <a:lstStyle/>
          <a:p>
            <a:pPr marL="361950" indent="-361950"/>
            <a:r>
              <a:rPr kumimoji="1" lang="en-US" altLang="ja-JP" sz="2000" b="1" dirty="0" smtClean="0">
                <a:latin typeface="+mn-ea"/>
              </a:rPr>
              <a:t>※</a:t>
            </a:r>
            <a:r>
              <a:rPr kumimoji="1" lang="ja-JP" altLang="en-US" sz="2000" b="1" dirty="0" smtClean="0">
                <a:latin typeface="+mn-ea"/>
              </a:rPr>
              <a:t>上記取組みに加え、経済や府民の暮らしを支える災害対応力の強化など安全・安心の取組みを推進</a:t>
            </a:r>
            <a:endParaRPr kumimoji="1" lang="ja-JP" altLang="en-US" sz="2000" b="1" dirty="0">
              <a:latin typeface="+mn-ea"/>
            </a:endParaRPr>
          </a:p>
        </p:txBody>
      </p:sp>
    </p:spTree>
    <p:extLst>
      <p:ext uri="{BB962C8B-B14F-4D97-AF65-F5344CB8AC3E}">
        <p14:creationId xmlns:p14="http://schemas.microsoft.com/office/powerpoint/2010/main" val="2095731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二等辺三角形 28"/>
          <p:cNvSpPr/>
          <p:nvPr/>
        </p:nvSpPr>
        <p:spPr>
          <a:xfrm flipV="1">
            <a:off x="3473042" y="2885329"/>
            <a:ext cx="10070466" cy="828241"/>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楕円 26"/>
          <p:cNvSpPr/>
          <p:nvPr/>
        </p:nvSpPr>
        <p:spPr>
          <a:xfrm rot="10800000" flipV="1">
            <a:off x="181375" y="3724984"/>
            <a:ext cx="2084328" cy="63759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42" name="角丸四角形 41"/>
          <p:cNvSpPr/>
          <p:nvPr/>
        </p:nvSpPr>
        <p:spPr>
          <a:xfrm>
            <a:off x="184634" y="1485532"/>
            <a:ext cx="16644984" cy="133124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r>
              <a:rPr lang="ja-JP" altLang="en-US" sz="2000" b="1" dirty="0" smtClean="0">
                <a:solidFill>
                  <a:schemeClr val="tx1"/>
                </a:solidFill>
                <a:latin typeface="+mn-ea"/>
              </a:rPr>
              <a:t>〇万博成功への着実</a:t>
            </a:r>
            <a:r>
              <a:rPr lang="ja-JP" altLang="en-US" sz="2000" b="1" dirty="0">
                <a:solidFill>
                  <a:schemeClr val="tx1"/>
                </a:solidFill>
                <a:latin typeface="+mn-ea"/>
              </a:rPr>
              <a:t>な</a:t>
            </a:r>
            <a:r>
              <a:rPr lang="ja-JP" altLang="en-US" sz="2000" b="1" dirty="0" smtClean="0">
                <a:solidFill>
                  <a:schemeClr val="tx1"/>
                </a:solidFill>
                <a:latin typeface="+mn-ea"/>
              </a:rPr>
              <a:t>準備や、万博の理念等の実現に向けた先行的取組みを推進するとともに、ポストコロナに向けて、万博をインパクトに大阪の再生・成長に向けた取組みを加速させていく。</a:t>
            </a:r>
            <a:endParaRPr lang="en-US" altLang="ja-JP" sz="2000" b="1" dirty="0" smtClean="0">
              <a:solidFill>
                <a:schemeClr val="tx1"/>
              </a:solidFill>
              <a:latin typeface="+mn-ea"/>
            </a:endParaRPr>
          </a:p>
          <a:p>
            <a:pPr marL="171450" lvl="0" indent="-171450"/>
            <a:r>
              <a:rPr lang="ja-JP" altLang="en-US" sz="2000" b="1" dirty="0" smtClean="0">
                <a:solidFill>
                  <a:schemeClr val="tx1"/>
                </a:solidFill>
                <a:latin typeface="+mn-ea"/>
              </a:rPr>
              <a:t>〇成長を支える都市インフラを土台に、５つの</a:t>
            </a:r>
            <a:r>
              <a:rPr lang="ja-JP" altLang="en-US" sz="2000" b="1" dirty="0">
                <a:solidFill>
                  <a:schemeClr val="tx1"/>
                </a:solidFill>
                <a:latin typeface="+mn-ea"/>
              </a:rPr>
              <a:t>重点</a:t>
            </a:r>
            <a:r>
              <a:rPr lang="ja-JP" altLang="en-US" sz="2000" b="1" dirty="0" smtClean="0">
                <a:solidFill>
                  <a:schemeClr val="tx1"/>
                </a:solidFill>
                <a:latin typeface="+mn-ea"/>
              </a:rPr>
              <a:t>分野を中心に経済成長に向けた取組みや、働きやすく住みやすい、健康で快適な質の高いくらしの実現に向けた取組みを進めていく。あわせ</a:t>
            </a:r>
            <a:r>
              <a:rPr lang="ja-JP" altLang="en-US" sz="2000" b="1" dirty="0">
                <a:solidFill>
                  <a:schemeClr val="tx1"/>
                </a:solidFill>
                <a:latin typeface="+mn-ea"/>
              </a:rPr>
              <a:t>て</a:t>
            </a:r>
            <a:r>
              <a:rPr lang="ja-JP" altLang="en-US" sz="2000" b="1" dirty="0" smtClean="0">
                <a:solidFill>
                  <a:schemeClr val="tx1"/>
                </a:solidFill>
                <a:latin typeface="+mn-ea"/>
              </a:rPr>
              <a:t>、経済とくらしを支える安全・安心な基盤づくりを着実に進めていく。</a:t>
            </a:r>
            <a:endParaRPr lang="ja-JP" altLang="en-US" sz="2000" b="1" dirty="0">
              <a:solidFill>
                <a:schemeClr val="tx1"/>
              </a:solidFill>
              <a:latin typeface="+mn-ea"/>
            </a:endParaRPr>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６．取組</a:t>
            </a:r>
            <a:r>
              <a:rPr lang="ja-JP" altLang="en-US" sz="3600" b="1" dirty="0">
                <a:solidFill>
                  <a:schemeClr val="bg1"/>
                </a:solidFill>
                <a:latin typeface="+mn-ea"/>
                <a:ea typeface="+mn-ea"/>
              </a:rPr>
              <a:t>方向の概要</a:t>
            </a:r>
          </a:p>
        </p:txBody>
      </p:sp>
      <p:sp>
        <p:nvSpPr>
          <p:cNvPr id="76" name="角丸四角形 75"/>
          <p:cNvSpPr/>
          <p:nvPr/>
        </p:nvSpPr>
        <p:spPr>
          <a:xfrm>
            <a:off x="498908" y="4490656"/>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437596" y="5307518"/>
            <a:ext cx="7273322" cy="2763672"/>
          </a:xfrm>
          <a:prstGeom prst="rect">
            <a:avLst/>
          </a:prstGeom>
          <a:noFill/>
          <a:ln w="9525">
            <a:noFill/>
          </a:ln>
        </p:spPr>
        <p:txBody>
          <a:bodyPr wrap="square" rtlCol="0" anchor="ctr" anchorCtr="0">
            <a:noAutofit/>
          </a:bodyPr>
          <a:lstStyle/>
          <a:p>
            <a:pPr marL="171450" indent="-171450"/>
            <a:r>
              <a:rPr lang="ja-JP" altLang="en-US" dirty="0" smtClean="0">
                <a:latin typeface="+mn-ea"/>
              </a:rPr>
              <a:t>〇ライフサイエンス分野における企業</a:t>
            </a:r>
            <a:r>
              <a:rPr lang="ja-JP" altLang="en-US" dirty="0">
                <a:latin typeface="+mn-ea"/>
              </a:rPr>
              <a:t>、大学等の集積等を</a:t>
            </a:r>
            <a:r>
              <a:rPr lang="ja-JP" altLang="en-US" dirty="0" smtClean="0">
                <a:latin typeface="+mn-ea"/>
              </a:rPr>
              <a:t>活かした、彩都や健都、中之島（未来医療国際拠点）、うめ</a:t>
            </a:r>
            <a:r>
              <a:rPr lang="ja-JP" altLang="en-US" dirty="0">
                <a:latin typeface="+mn-ea"/>
              </a:rPr>
              <a:t>きたなど</a:t>
            </a:r>
            <a:r>
              <a:rPr lang="ja-JP" altLang="en-US" dirty="0" smtClean="0">
                <a:latin typeface="+mn-ea"/>
              </a:rPr>
              <a:t>における拠点形成の推進等による健康・医療関連</a:t>
            </a:r>
            <a:endParaRPr lang="en-US" altLang="ja-JP" dirty="0" smtClean="0">
              <a:latin typeface="+mn-ea"/>
            </a:endParaRPr>
          </a:p>
          <a:p>
            <a:pPr marL="171450" indent="-171450"/>
            <a:r>
              <a:rPr lang="ja-JP" altLang="en-US" dirty="0">
                <a:latin typeface="+mn-ea"/>
              </a:rPr>
              <a:t>　</a:t>
            </a:r>
            <a:r>
              <a:rPr lang="ja-JP" altLang="en-US" dirty="0" smtClean="0">
                <a:latin typeface="+mn-ea"/>
              </a:rPr>
              <a:t>産業の世界的なクラスター形成</a:t>
            </a:r>
            <a:endParaRPr lang="en-US" altLang="ja-JP" dirty="0" smtClean="0">
              <a:latin typeface="+mn-ea"/>
            </a:endParaRPr>
          </a:p>
          <a:p>
            <a:pPr marL="171450" indent="-171450"/>
            <a:r>
              <a:rPr lang="ja-JP" altLang="en-US" dirty="0" smtClean="0">
                <a:latin typeface="+mn-ea"/>
              </a:rPr>
              <a:t>〇再生医療の産業化に向けた取組みの推進</a:t>
            </a:r>
            <a:endParaRPr lang="en-US" altLang="ja-JP" dirty="0" smtClean="0">
              <a:latin typeface="+mn-ea"/>
            </a:endParaRPr>
          </a:p>
          <a:p>
            <a:pPr marL="171450" indent="-171450"/>
            <a:r>
              <a:rPr lang="ja-JP" altLang="en-US" dirty="0" smtClean="0">
                <a:latin typeface="+mn-ea"/>
              </a:rPr>
              <a:t>〇今後高齢化が進展するアジアなどの海外</a:t>
            </a:r>
            <a:endParaRPr lang="en-US" altLang="ja-JP" dirty="0" smtClean="0">
              <a:latin typeface="+mn-ea"/>
            </a:endParaRPr>
          </a:p>
          <a:p>
            <a:pPr marL="171450" indent="-171450"/>
            <a:r>
              <a:rPr lang="ja-JP" altLang="en-US" dirty="0">
                <a:latin typeface="+mn-ea"/>
              </a:rPr>
              <a:t>　</a:t>
            </a:r>
            <a:r>
              <a:rPr lang="ja-JP" altLang="en-US" dirty="0" smtClean="0">
                <a:latin typeface="+mn-ea"/>
              </a:rPr>
              <a:t>需要の取り込み</a:t>
            </a:r>
            <a:endParaRPr lang="en-US" altLang="ja-JP" dirty="0" smtClean="0">
              <a:latin typeface="+mn-ea"/>
            </a:endParaRPr>
          </a:p>
          <a:p>
            <a:pPr marL="171450" indent="-171450"/>
            <a:r>
              <a:rPr lang="ja-JP" altLang="en-US" dirty="0" smtClean="0">
                <a:latin typeface="+mn-ea"/>
              </a:rPr>
              <a:t>〇府内企業の技術力等を活かした</a:t>
            </a:r>
            <a:endParaRPr lang="en-US" altLang="ja-JP" dirty="0" smtClean="0">
              <a:latin typeface="+mn-ea"/>
            </a:endParaRPr>
          </a:p>
          <a:p>
            <a:pPr marL="171450" indent="-171450"/>
            <a:r>
              <a:rPr lang="ja-JP" altLang="en-US" dirty="0">
                <a:latin typeface="+mn-ea"/>
              </a:rPr>
              <a:t>　</a:t>
            </a:r>
            <a:r>
              <a:rPr lang="ja-JP" altLang="en-US" dirty="0" smtClean="0">
                <a:latin typeface="+mn-ea"/>
              </a:rPr>
              <a:t>機器開発や事業化の促進　など</a:t>
            </a:r>
            <a:endParaRPr lang="en-US" altLang="ja-JP" dirty="0" smtClean="0">
              <a:latin typeface="+mn-ea"/>
            </a:endParaRPr>
          </a:p>
        </p:txBody>
      </p:sp>
      <p:sp>
        <p:nvSpPr>
          <p:cNvPr id="78" name="テキスト ボックス 77"/>
          <p:cNvSpPr txBox="1"/>
          <p:nvPr/>
        </p:nvSpPr>
        <p:spPr>
          <a:xfrm>
            <a:off x="9361479" y="5331101"/>
            <a:ext cx="7219413" cy="2447908"/>
          </a:xfrm>
          <a:prstGeom prst="rect">
            <a:avLst/>
          </a:prstGeom>
          <a:noFill/>
          <a:ln w="9525">
            <a:noFill/>
          </a:ln>
        </p:spPr>
        <p:txBody>
          <a:bodyPr wrap="square" rtlCol="0" anchor="ctr" anchorCtr="0">
            <a:noAutofit/>
          </a:bodyPr>
          <a:lstStyle/>
          <a:p>
            <a:pPr marL="268288" indent="-268288"/>
            <a:r>
              <a:rPr lang="ja-JP" altLang="en-US" dirty="0" smtClean="0">
                <a:latin typeface="+mn-ea"/>
              </a:rPr>
              <a:t>〇国内旅行需要の取り込みに向け、百舌鳥・古市古墳群をはじめ府内各地域の</a:t>
            </a:r>
            <a:r>
              <a:rPr lang="ja-JP" altLang="en-US" smtClean="0">
                <a:latin typeface="+mn-ea"/>
              </a:rPr>
              <a:t>観光資源の魅力向上や</a:t>
            </a:r>
            <a:r>
              <a:rPr lang="ja-JP" altLang="en-US" dirty="0" smtClean="0">
                <a:latin typeface="+mn-ea"/>
              </a:rPr>
              <a:t>、食のブランディング強化など、大阪の強みを活かした魅力やコンテンツを発信</a:t>
            </a:r>
            <a:endParaRPr lang="en-US" altLang="ja-JP" dirty="0" smtClean="0">
              <a:latin typeface="+mn-ea"/>
            </a:endParaRPr>
          </a:p>
          <a:p>
            <a:pPr marL="268288" indent="-268288"/>
            <a:r>
              <a:rPr lang="ja-JP" altLang="en-US" dirty="0" smtClean="0">
                <a:latin typeface="+mn-ea"/>
              </a:rPr>
              <a:t>〇ＶＲ</a:t>
            </a:r>
            <a:r>
              <a:rPr lang="ja-JP" altLang="en-US" dirty="0">
                <a:latin typeface="+mn-ea"/>
              </a:rPr>
              <a:t>等</a:t>
            </a:r>
            <a:r>
              <a:rPr lang="ja-JP" altLang="en-US" dirty="0" smtClean="0">
                <a:latin typeface="+mn-ea"/>
              </a:rPr>
              <a:t>を活用したリアルの価値を高めるコンテンツの展開</a:t>
            </a:r>
            <a:endParaRPr lang="en-US" altLang="ja-JP" dirty="0" smtClean="0">
              <a:latin typeface="+mn-ea"/>
            </a:endParaRPr>
          </a:p>
          <a:p>
            <a:pPr marL="268288" indent="-268288"/>
            <a:r>
              <a:rPr lang="ja-JP" altLang="en-US" dirty="0" smtClean="0">
                <a:latin typeface="+mn-ea"/>
              </a:rPr>
              <a:t>〇誘致可能となった国か</a:t>
            </a:r>
            <a:r>
              <a:rPr lang="ja-JP" altLang="en-US" dirty="0">
                <a:latin typeface="+mn-ea"/>
              </a:rPr>
              <a:t>ら</a:t>
            </a:r>
            <a:r>
              <a:rPr lang="ja-JP" altLang="en-US" dirty="0" smtClean="0">
                <a:latin typeface="+mn-ea"/>
              </a:rPr>
              <a:t>順次プロモーションを開始するなど、インバウンドの再生に向けた需要喚起</a:t>
            </a:r>
            <a:endParaRPr lang="en-US" altLang="ja-JP" dirty="0" smtClean="0">
              <a:latin typeface="+mn-ea"/>
            </a:endParaRPr>
          </a:p>
          <a:p>
            <a:pPr marL="268288" indent="-268288"/>
            <a:r>
              <a:rPr lang="ja-JP" altLang="en-US" dirty="0" smtClean="0">
                <a:latin typeface="+mn-ea"/>
              </a:rPr>
              <a:t>〇関西国際空港の機能強化など、受入環境の整備促進</a:t>
            </a:r>
            <a:endParaRPr lang="en-US" altLang="ja-JP" dirty="0" smtClean="0">
              <a:latin typeface="+mn-ea"/>
            </a:endParaRPr>
          </a:p>
          <a:p>
            <a:pPr marL="268288" indent="-268288"/>
            <a:r>
              <a:rPr lang="ja-JP" altLang="en-US" dirty="0" smtClean="0">
                <a:latin typeface="+mn-ea"/>
              </a:rPr>
              <a:t>〇ＩＲ誘致による新たな国際観光拠点の形成　など</a:t>
            </a:r>
            <a:endParaRPr lang="en-US" altLang="ja-JP" dirty="0" smtClean="0">
              <a:latin typeface="+mn-ea"/>
            </a:endParaRPr>
          </a:p>
        </p:txBody>
      </p:sp>
      <p:sp>
        <p:nvSpPr>
          <p:cNvPr id="79" name="テキスト ボックス 78"/>
          <p:cNvSpPr txBox="1"/>
          <p:nvPr/>
        </p:nvSpPr>
        <p:spPr>
          <a:xfrm>
            <a:off x="595904" y="9480825"/>
            <a:ext cx="7273322" cy="3087343"/>
          </a:xfrm>
          <a:prstGeom prst="rect">
            <a:avLst/>
          </a:prstGeom>
          <a:noFill/>
          <a:ln w="9525">
            <a:noFill/>
          </a:ln>
        </p:spPr>
        <p:txBody>
          <a:bodyPr wrap="square" rtlCol="0" anchor="ctr" anchorCtr="0">
            <a:noAutofit/>
          </a:bodyPr>
          <a:lstStyle/>
          <a:p>
            <a:pPr marL="268288" indent="-268288">
              <a:lnSpc>
                <a:spcPts val="2000"/>
              </a:lnSpc>
            </a:pPr>
            <a:r>
              <a:rPr lang="ja-JP" altLang="en-US" dirty="0" smtClean="0">
                <a:latin typeface="+mn-ea"/>
              </a:rPr>
              <a:t>〇「スタートアップエコシステム」の確立と、国内外のスタートアップ等の呼び込みの加速</a:t>
            </a:r>
            <a:endParaRPr lang="en-US" altLang="ja-JP" dirty="0" smtClean="0">
              <a:latin typeface="+mn-ea"/>
            </a:endParaRPr>
          </a:p>
          <a:p>
            <a:pPr marL="268288" indent="-268288">
              <a:lnSpc>
                <a:spcPts val="2000"/>
              </a:lnSpc>
            </a:pPr>
            <a:r>
              <a:rPr lang="ja-JP" altLang="en-US" dirty="0" smtClean="0">
                <a:latin typeface="+mn-ea"/>
              </a:rPr>
              <a:t>〇うめきた２期における「みどり」と「イノベーション」の融合拠点の形成</a:t>
            </a:r>
            <a:endParaRPr lang="en-US" altLang="ja-JP" dirty="0" smtClean="0">
              <a:latin typeface="+mn-ea"/>
            </a:endParaRPr>
          </a:p>
          <a:p>
            <a:pPr marL="268288" indent="-268288">
              <a:lnSpc>
                <a:spcPts val="2000"/>
              </a:lnSpc>
            </a:pPr>
            <a:r>
              <a:rPr lang="ja-JP" altLang="en-US" dirty="0" smtClean="0">
                <a:latin typeface="+mn-ea"/>
              </a:rPr>
              <a:t>〇スーパーシティの区域指定獲得をめざし、大胆</a:t>
            </a:r>
            <a:r>
              <a:rPr lang="ja-JP" altLang="en-US" dirty="0">
                <a:latin typeface="+mn-ea"/>
              </a:rPr>
              <a:t>な</a:t>
            </a:r>
            <a:r>
              <a:rPr lang="ja-JP" altLang="en-US" dirty="0" smtClean="0">
                <a:latin typeface="+mn-ea"/>
              </a:rPr>
              <a:t>規制緩和などにより、「未来社会の実験場」となる万博に向け、自動運転や空飛ぶクルマなど新たなイノベーションを創出</a:t>
            </a:r>
            <a:endParaRPr lang="en-US" altLang="ja-JP" dirty="0" smtClean="0">
              <a:latin typeface="+mn-ea"/>
            </a:endParaRPr>
          </a:p>
          <a:p>
            <a:pPr marL="268288" indent="-268288">
              <a:lnSpc>
                <a:spcPts val="2000"/>
              </a:lnSpc>
            </a:pPr>
            <a:r>
              <a:rPr lang="ja-JP" altLang="en-US" dirty="0" smtClean="0">
                <a:latin typeface="+mn-ea"/>
              </a:rPr>
              <a:t>〇スマートシティの推進（ヘルスケア分野等に</a:t>
            </a:r>
            <a:r>
              <a:rPr lang="ja-JP" altLang="en-US" dirty="0">
                <a:latin typeface="+mn-ea"/>
              </a:rPr>
              <a:t>おけるビッグデータを活用した新たなビジネスの</a:t>
            </a:r>
            <a:r>
              <a:rPr lang="ja-JP" altLang="en-US" dirty="0" smtClean="0">
                <a:latin typeface="+mn-ea"/>
              </a:rPr>
              <a:t>創出など）</a:t>
            </a:r>
            <a:endParaRPr lang="en-US" altLang="ja-JP" dirty="0">
              <a:latin typeface="+mn-ea"/>
            </a:endParaRPr>
          </a:p>
          <a:p>
            <a:pPr marL="268288" indent="-268288">
              <a:lnSpc>
                <a:spcPts val="2000"/>
              </a:lnSpc>
            </a:pPr>
            <a:r>
              <a:rPr lang="ja-JP" altLang="en-US" dirty="0" smtClean="0">
                <a:latin typeface="+mn-ea"/>
              </a:rPr>
              <a:t>〇ＩＣＴ化の促進や事業</a:t>
            </a:r>
            <a:r>
              <a:rPr lang="ja-JP" altLang="en-US" dirty="0">
                <a:latin typeface="+mn-ea"/>
              </a:rPr>
              <a:t>承継の強化</a:t>
            </a:r>
            <a:r>
              <a:rPr lang="ja-JP" altLang="en-US" dirty="0" smtClean="0">
                <a:latin typeface="+mn-ea"/>
              </a:rPr>
              <a:t>による生産性の向上</a:t>
            </a:r>
            <a:endParaRPr lang="en-US" altLang="ja-JP" dirty="0" smtClean="0">
              <a:latin typeface="+mn-ea"/>
            </a:endParaRPr>
          </a:p>
          <a:p>
            <a:pPr marL="268288" indent="-268288">
              <a:lnSpc>
                <a:spcPts val="2000"/>
              </a:lnSpc>
            </a:pPr>
            <a:r>
              <a:rPr lang="ja-JP" altLang="en-US" dirty="0" smtClean="0">
                <a:latin typeface="+mn-ea"/>
              </a:rPr>
              <a:t>〇海外市場の取り込みや、海外への事業展開の促進</a:t>
            </a:r>
            <a:r>
              <a:rPr lang="ja-JP" altLang="en-US" dirty="0">
                <a:latin typeface="+mn-ea"/>
              </a:rPr>
              <a:t>　</a:t>
            </a:r>
            <a:r>
              <a:rPr lang="ja-JP" altLang="en-US" dirty="0" smtClean="0">
                <a:latin typeface="+mn-ea"/>
              </a:rPr>
              <a:t>など</a:t>
            </a:r>
            <a:endParaRPr lang="en-US" altLang="ja-JP" dirty="0" smtClean="0">
              <a:latin typeface="+mn-ea"/>
            </a:endParaRPr>
          </a:p>
        </p:txBody>
      </p:sp>
      <p:sp>
        <p:nvSpPr>
          <p:cNvPr id="80" name="テキスト ボックス 79"/>
          <p:cNvSpPr txBox="1"/>
          <p:nvPr/>
        </p:nvSpPr>
        <p:spPr>
          <a:xfrm>
            <a:off x="9357076" y="9369903"/>
            <a:ext cx="7195920" cy="2370926"/>
          </a:xfrm>
          <a:prstGeom prst="rect">
            <a:avLst/>
          </a:prstGeom>
          <a:noFill/>
          <a:ln w="9525">
            <a:noFill/>
          </a:ln>
        </p:spPr>
        <p:txBody>
          <a:bodyPr wrap="square" rtlCol="0" anchor="ctr" anchorCtr="0">
            <a:noAutofit/>
          </a:bodyPr>
          <a:lstStyle/>
          <a:p>
            <a:pPr marL="268288" indent="-268288"/>
            <a:r>
              <a:rPr lang="ja-JP" altLang="en-US" dirty="0" smtClean="0">
                <a:latin typeface="+mn-ea"/>
              </a:rPr>
              <a:t>〇世界で活躍するグローバル人材の育成や、海外からの高度外国人材の呼び込み</a:t>
            </a:r>
            <a:endParaRPr lang="en-US" altLang="ja-JP" dirty="0" smtClean="0">
              <a:latin typeface="+mn-ea"/>
            </a:endParaRPr>
          </a:p>
          <a:p>
            <a:pPr marL="268288" indent="-268288"/>
            <a:r>
              <a:rPr lang="ja-JP" altLang="en-US" dirty="0" smtClean="0">
                <a:latin typeface="+mn-ea"/>
              </a:rPr>
              <a:t>〇テレワーク、</a:t>
            </a:r>
            <a:r>
              <a:rPr lang="ja-JP" altLang="en-US" dirty="0">
                <a:latin typeface="+mn-ea"/>
              </a:rPr>
              <a:t>副業</a:t>
            </a:r>
            <a:r>
              <a:rPr lang="ja-JP" altLang="en-US" dirty="0" smtClean="0">
                <a:latin typeface="+mn-ea"/>
              </a:rPr>
              <a:t>等の導入促進による女性や高齢者、障がい者、若者の就業機会の拡大</a:t>
            </a:r>
            <a:endParaRPr lang="en-US" altLang="ja-JP" dirty="0" smtClean="0">
              <a:latin typeface="+mn-ea"/>
            </a:endParaRPr>
          </a:p>
          <a:p>
            <a:pPr marL="268288" indent="-268288"/>
            <a:r>
              <a:rPr lang="ja-JP" altLang="en-US" dirty="0" smtClean="0">
                <a:latin typeface="+mn-ea"/>
              </a:rPr>
              <a:t>〇キャリアアップ等を目的とした幅広い社会人に対するリカレント教育の促進</a:t>
            </a:r>
            <a:endParaRPr lang="en-US" altLang="ja-JP" dirty="0" smtClean="0">
              <a:latin typeface="+mn-ea"/>
            </a:endParaRPr>
          </a:p>
          <a:p>
            <a:pPr marL="268288" indent="-268288"/>
            <a:r>
              <a:rPr lang="ja-JP" altLang="en-US" dirty="0" smtClean="0">
                <a:latin typeface="+mn-ea"/>
              </a:rPr>
              <a:t>〇外国人留学生の受入促進と、外国人材の受入環境の整備</a:t>
            </a:r>
            <a:r>
              <a:rPr lang="ja-JP" altLang="en-US" dirty="0">
                <a:latin typeface="+mn-ea"/>
              </a:rPr>
              <a:t>　</a:t>
            </a:r>
            <a:r>
              <a:rPr lang="ja-JP" altLang="en-US" dirty="0" smtClean="0">
                <a:latin typeface="+mn-ea"/>
              </a:rPr>
              <a:t>など</a:t>
            </a:r>
            <a:endParaRPr lang="en-US" altLang="ja-JP" dirty="0" smtClean="0">
              <a:latin typeface="+mn-ea"/>
            </a:endParaRPr>
          </a:p>
        </p:txBody>
      </p:sp>
      <p:sp>
        <p:nvSpPr>
          <p:cNvPr id="81" name="テキスト ボックス 80"/>
          <p:cNvSpPr txBox="1"/>
          <p:nvPr/>
        </p:nvSpPr>
        <p:spPr bwMode="white">
          <a:xfrm>
            <a:off x="528240" y="4587308"/>
            <a:ext cx="7311654" cy="461665"/>
          </a:xfrm>
          <a:prstGeom prst="rect">
            <a:avLst/>
          </a:prstGeom>
          <a:noFill/>
        </p:spPr>
        <p:txBody>
          <a:bodyPr wrap="square" rtlCol="0">
            <a:spAutoFit/>
          </a:bodyPr>
          <a:lstStyle/>
          <a:p>
            <a:pPr algn="ctr"/>
            <a:r>
              <a:rPr kumimoji="1" lang="ja-JP" altLang="en-US" sz="2400" b="1" dirty="0">
                <a:solidFill>
                  <a:schemeClr val="bg1"/>
                </a:solidFill>
                <a:latin typeface="+mn-ea"/>
              </a:rPr>
              <a:t>①</a:t>
            </a:r>
            <a:r>
              <a:rPr kumimoji="1" lang="ja-JP" altLang="en-US" sz="2400" b="1" dirty="0" smtClean="0">
                <a:solidFill>
                  <a:schemeClr val="bg1"/>
                </a:solidFill>
                <a:latin typeface="+mn-ea"/>
              </a:rPr>
              <a:t>健康・医療関連産業のリーディング産業化</a:t>
            </a:r>
            <a:endParaRPr kumimoji="1" lang="ja-JP" altLang="en-US" sz="2400" b="1" dirty="0">
              <a:solidFill>
                <a:schemeClr val="bg1"/>
              </a:solidFill>
              <a:latin typeface="+mn-ea"/>
            </a:endParaRPr>
          </a:p>
        </p:txBody>
      </p:sp>
      <p:sp>
        <p:nvSpPr>
          <p:cNvPr id="82" name="角丸四角形 81"/>
          <p:cNvSpPr/>
          <p:nvPr/>
        </p:nvSpPr>
        <p:spPr>
          <a:xfrm>
            <a:off x="498908" y="8729205"/>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9286027" y="4490656"/>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4" name="テキスト ボックス 83"/>
          <p:cNvSpPr txBox="1"/>
          <p:nvPr/>
        </p:nvSpPr>
        <p:spPr bwMode="white">
          <a:xfrm>
            <a:off x="9461901" y="4587308"/>
            <a:ext cx="7018571" cy="461665"/>
          </a:xfrm>
          <a:prstGeom prst="rect">
            <a:avLst/>
          </a:prstGeom>
          <a:noFill/>
        </p:spPr>
        <p:txBody>
          <a:bodyPr wrap="square" rtlCol="0">
            <a:spAutoFit/>
          </a:bodyPr>
          <a:lstStyle/>
          <a:p>
            <a:pPr algn="ctr"/>
            <a:r>
              <a:rPr kumimoji="1" lang="ja-JP" altLang="en-US" sz="2400" b="1" dirty="0">
                <a:solidFill>
                  <a:schemeClr val="bg1"/>
                </a:solidFill>
                <a:latin typeface="+mn-ea"/>
              </a:rPr>
              <a:t>②</a:t>
            </a:r>
            <a:r>
              <a:rPr kumimoji="1" lang="ja-JP" altLang="en-US" sz="2400" b="1" dirty="0" smtClean="0">
                <a:solidFill>
                  <a:schemeClr val="bg1"/>
                </a:solidFill>
                <a:latin typeface="+mn-ea"/>
              </a:rPr>
              <a:t>国内外の観光需要の取り込みの強化</a:t>
            </a:r>
            <a:endParaRPr kumimoji="1" lang="ja-JP" altLang="en-US" sz="2400" b="1" dirty="0">
              <a:solidFill>
                <a:schemeClr val="bg1"/>
              </a:solidFill>
              <a:latin typeface="+mn-ea"/>
            </a:endParaRPr>
          </a:p>
        </p:txBody>
      </p:sp>
      <p:sp>
        <p:nvSpPr>
          <p:cNvPr id="85" name="角丸四角形 84"/>
          <p:cNvSpPr/>
          <p:nvPr/>
        </p:nvSpPr>
        <p:spPr>
          <a:xfrm>
            <a:off x="9286027" y="8729205"/>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6" name="テキスト ボックス 85"/>
          <p:cNvSpPr txBox="1"/>
          <p:nvPr/>
        </p:nvSpPr>
        <p:spPr bwMode="white">
          <a:xfrm>
            <a:off x="9461901" y="8825857"/>
            <a:ext cx="7018571" cy="461665"/>
          </a:xfrm>
          <a:prstGeom prst="rect">
            <a:avLst/>
          </a:prstGeom>
          <a:noFill/>
        </p:spPr>
        <p:txBody>
          <a:bodyPr wrap="square" rtlCol="0">
            <a:spAutoFit/>
          </a:bodyPr>
          <a:lstStyle/>
          <a:p>
            <a:pPr algn="ctr"/>
            <a:r>
              <a:rPr kumimoji="1" lang="ja-JP" altLang="en-US" sz="2400" b="1" dirty="0">
                <a:solidFill>
                  <a:schemeClr val="bg1"/>
                </a:solidFill>
                <a:latin typeface="+mn-ea"/>
              </a:rPr>
              <a:t>④</a:t>
            </a:r>
            <a:r>
              <a:rPr kumimoji="1" lang="ja-JP" altLang="en-US" sz="2400" b="1" dirty="0" smtClean="0">
                <a:solidFill>
                  <a:schemeClr val="bg1"/>
                </a:solidFill>
                <a:latin typeface="+mn-ea"/>
              </a:rPr>
              <a:t>新たな働き方等を通じた多様な人材の活躍促進</a:t>
            </a:r>
            <a:endParaRPr kumimoji="1" lang="ja-JP" altLang="en-US" sz="2400" b="1" dirty="0">
              <a:solidFill>
                <a:schemeClr val="bg1"/>
              </a:solidFill>
              <a:latin typeface="+mn-ea"/>
            </a:endParaRPr>
          </a:p>
        </p:txBody>
      </p:sp>
      <p:sp>
        <p:nvSpPr>
          <p:cNvPr id="87" name="テキスト ボックス 86"/>
          <p:cNvSpPr txBox="1"/>
          <p:nvPr/>
        </p:nvSpPr>
        <p:spPr bwMode="white">
          <a:xfrm>
            <a:off x="706281" y="8825857"/>
            <a:ext cx="6955573" cy="461665"/>
          </a:xfrm>
          <a:prstGeom prst="rect">
            <a:avLst/>
          </a:prstGeom>
          <a:noFill/>
        </p:spPr>
        <p:txBody>
          <a:bodyPr wrap="square" rtlCol="0">
            <a:spAutoFit/>
          </a:bodyPr>
          <a:lstStyle/>
          <a:p>
            <a:pPr algn="ctr"/>
            <a:r>
              <a:rPr kumimoji="1" lang="ja-JP" altLang="en-US" sz="2400" b="1" dirty="0">
                <a:solidFill>
                  <a:schemeClr val="bg1"/>
                </a:solidFill>
                <a:latin typeface="+mn-ea"/>
              </a:rPr>
              <a:t>③</a:t>
            </a:r>
            <a:r>
              <a:rPr kumimoji="1" lang="ja-JP" altLang="en-US" sz="2400" b="1" dirty="0" smtClean="0">
                <a:solidFill>
                  <a:schemeClr val="bg1"/>
                </a:solidFill>
                <a:latin typeface="+mn-ea"/>
              </a:rPr>
              <a:t>スタートアップ、イノベーションの創出</a:t>
            </a:r>
            <a:endParaRPr kumimoji="1" lang="ja-JP" altLang="en-US" sz="2400" b="1" dirty="0">
              <a:solidFill>
                <a:schemeClr val="bg1"/>
              </a:solidFill>
              <a:latin typeface="+mn-ea"/>
            </a:endParaRPr>
          </a:p>
        </p:txBody>
      </p:sp>
      <p:sp>
        <p:nvSpPr>
          <p:cNvPr id="91" name="テキスト ボックス 90"/>
          <p:cNvSpPr txBox="1"/>
          <p:nvPr/>
        </p:nvSpPr>
        <p:spPr>
          <a:xfrm>
            <a:off x="561405" y="3808175"/>
            <a:ext cx="1324268" cy="523220"/>
          </a:xfrm>
          <a:prstGeom prst="rect">
            <a:avLst/>
          </a:prstGeom>
          <a:noFill/>
        </p:spPr>
        <p:txBody>
          <a:bodyPr wrap="square" rtlCol="0">
            <a:spAutoFit/>
          </a:bodyPr>
          <a:lstStyle/>
          <a:p>
            <a:pPr algn="ctr"/>
            <a:r>
              <a:rPr kumimoji="1" lang="ja-JP" altLang="en-US" sz="2800" b="1" dirty="0" smtClean="0">
                <a:latin typeface="+mn-ea"/>
              </a:rPr>
              <a:t>経済</a:t>
            </a:r>
            <a:endParaRPr kumimoji="1" lang="ja-JP" altLang="en-US" sz="2800" b="1" dirty="0">
              <a:latin typeface="+mn-ea"/>
            </a:endParaRPr>
          </a:p>
        </p:txBody>
      </p:sp>
      <p:sp>
        <p:nvSpPr>
          <p:cNvPr id="98" name="角丸四角形 97"/>
          <p:cNvSpPr/>
          <p:nvPr/>
        </p:nvSpPr>
        <p:spPr>
          <a:xfrm>
            <a:off x="4880668" y="6087523"/>
            <a:ext cx="4223435" cy="2393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en-US" altLang="ja-JP" sz="1400" b="1" dirty="0" smtClean="0">
                <a:solidFill>
                  <a:prstClr val="black"/>
                </a:solidFill>
                <a:latin typeface="+mn-ea"/>
              </a:rPr>
              <a:t>【</a:t>
            </a:r>
            <a:r>
              <a:rPr lang="ja-JP" altLang="en-US" sz="1400" b="1" dirty="0" smtClean="0">
                <a:solidFill>
                  <a:prstClr val="black"/>
                </a:solidFill>
                <a:latin typeface="+mn-ea"/>
              </a:rPr>
              <a:t>未来医療の実用化・産業化のエコシステム</a:t>
            </a:r>
            <a:r>
              <a:rPr lang="en-US" altLang="ja-JP" sz="1400" b="1" dirty="0" smtClean="0">
                <a:solidFill>
                  <a:prstClr val="black"/>
                </a:solidFill>
                <a:latin typeface="+mn-ea"/>
              </a:rPr>
              <a:t>】</a:t>
            </a:r>
          </a:p>
        </p:txBody>
      </p:sp>
      <p:sp>
        <p:nvSpPr>
          <p:cNvPr id="99" name="テキスト ボックス 98"/>
          <p:cNvSpPr txBox="1"/>
          <p:nvPr/>
        </p:nvSpPr>
        <p:spPr>
          <a:xfrm>
            <a:off x="5082053" y="7875661"/>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a:t>
            </a:r>
            <a:r>
              <a:rPr kumimoji="1" lang="ja-JP" altLang="en-US" sz="900" dirty="0">
                <a:latin typeface="Meiryo UI" panose="020B0604030504040204" pitchFamily="50" charset="-128"/>
                <a:ea typeface="Meiryo UI" panose="020B0604030504040204" pitchFamily="50" charset="-128"/>
              </a:rPr>
              <a:t>：「（仮称）未来医療国際拠点のめざす姿（案</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605268" y="2924696"/>
            <a:ext cx="11965138" cy="523220"/>
          </a:xfrm>
          <a:prstGeom prst="rect">
            <a:avLst/>
          </a:prstGeom>
          <a:noFill/>
        </p:spPr>
        <p:txBody>
          <a:bodyPr wrap="square" rtlCol="0">
            <a:spAutoFit/>
          </a:bodyPr>
          <a:lstStyle/>
          <a:p>
            <a:pPr algn="ctr"/>
            <a:r>
              <a:rPr kumimoji="1" lang="ja-JP" altLang="en-US" sz="2800" b="1" u="sng" dirty="0" smtClean="0">
                <a:latin typeface="+mn-ea"/>
              </a:rPr>
              <a:t>コロナ後</a:t>
            </a:r>
            <a:r>
              <a:rPr kumimoji="1" lang="ja-JP" altLang="en-US" sz="2800" b="1" u="sng" dirty="0">
                <a:latin typeface="+mn-ea"/>
              </a:rPr>
              <a:t>の世界的ビッグイベントと</a:t>
            </a:r>
            <a:r>
              <a:rPr kumimoji="1" lang="ja-JP" altLang="en-US" sz="2800" b="1" u="sng" dirty="0" smtClean="0">
                <a:latin typeface="+mn-ea"/>
              </a:rPr>
              <a:t>なる万博</a:t>
            </a:r>
            <a:r>
              <a:rPr kumimoji="1" lang="ja-JP" altLang="en-US" sz="2800" b="1" u="sng" dirty="0">
                <a:latin typeface="+mn-ea"/>
              </a:rPr>
              <a:t>をインパクトに取組みを</a:t>
            </a:r>
            <a:r>
              <a:rPr kumimoji="1" lang="ja-JP" altLang="en-US" sz="2800" b="1" u="sng" dirty="0" smtClean="0">
                <a:latin typeface="+mn-ea"/>
              </a:rPr>
              <a:t>加速</a:t>
            </a:r>
            <a:endParaRPr kumimoji="1" lang="ja-JP" altLang="en-US" sz="2800" b="1" u="sng" dirty="0">
              <a:latin typeface="+mn-ea"/>
            </a:endParaRPr>
          </a:p>
        </p:txBody>
      </p:sp>
      <p:pic>
        <p:nvPicPr>
          <p:cNvPr id="2" name="図 1"/>
          <p:cNvPicPr>
            <a:picLocks noChangeAspect="1"/>
          </p:cNvPicPr>
          <p:nvPr/>
        </p:nvPicPr>
        <p:blipFill>
          <a:blip r:embed="rId3"/>
          <a:stretch>
            <a:fillRect/>
          </a:stretch>
        </p:blipFill>
        <p:spPr>
          <a:xfrm>
            <a:off x="5316526" y="6369309"/>
            <a:ext cx="2552700" cy="1409700"/>
          </a:xfrm>
          <a:prstGeom prst="rect">
            <a:avLst/>
          </a:prstGeom>
        </p:spPr>
      </p:pic>
    </p:spTree>
    <p:extLst>
      <p:ext uri="{BB962C8B-B14F-4D97-AF65-F5344CB8AC3E}">
        <p14:creationId xmlns:p14="http://schemas.microsoft.com/office/powerpoint/2010/main" val="382823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5" y="0"/>
            <a:ext cx="17152912" cy="12801600"/>
          </a:xfrm>
          <a:prstGeom prst="rect">
            <a:avLst/>
          </a:prstGeom>
          <a:noFill/>
        </p:spPr>
      </p:pic>
      <p:sp>
        <p:nvSpPr>
          <p:cNvPr id="4" name="テキスト ボックス 3"/>
          <p:cNvSpPr txBox="1"/>
          <p:nvPr/>
        </p:nvSpPr>
        <p:spPr>
          <a:xfrm>
            <a:off x="284205" y="1065544"/>
            <a:ext cx="16439689" cy="11890435"/>
          </a:xfrm>
          <a:prstGeom prst="rect">
            <a:avLst/>
          </a:prstGeom>
          <a:noFill/>
          <a:ln w="57150" cmpd="dbl">
            <a:noFill/>
            <a:prstDash val="solid"/>
          </a:ln>
        </p:spPr>
        <p:txBody>
          <a:bodyPr wrap="square" rtlCol="0">
            <a:spAutoFit/>
          </a:bodyPr>
          <a:lstStyle/>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○大阪府・大阪市で</a:t>
            </a:r>
            <a:r>
              <a:rPr kumimoji="1" lang="ja-JP" altLang="en-US" sz="2800" b="1" dirty="0">
                <a:latin typeface="UD デジタル 教科書体 NK-R" panose="02020400000000000000" pitchFamily="18" charset="-128"/>
                <a:ea typeface="UD デジタル 教科書体 NK-R" panose="02020400000000000000" pitchFamily="18" charset="-128"/>
              </a:rPr>
              <a:t>は、これまで「大阪の成長戦略」や「副首都ビジョン</a:t>
            </a:r>
            <a:r>
              <a:rPr kumimoji="1" lang="ja-JP" altLang="en-US" sz="2800" b="1" dirty="0" smtClean="0">
                <a:latin typeface="UD デジタル 教科書体 NK-R" panose="02020400000000000000" pitchFamily="18" charset="-128"/>
                <a:ea typeface="UD デジタル 教科書体 NK-R" panose="02020400000000000000" pitchFamily="18" charset="-128"/>
              </a:rPr>
              <a:t>」など</a:t>
            </a:r>
            <a:r>
              <a:rPr kumimoji="1" lang="ja-JP" altLang="en-US" sz="2800" b="1" dirty="0">
                <a:latin typeface="UD デジタル 教科書体 NK-R" panose="02020400000000000000" pitchFamily="18" charset="-128"/>
                <a:ea typeface="UD デジタル 教科書体 NK-R" panose="02020400000000000000" pitchFamily="18" charset="-128"/>
              </a:rPr>
              <a:t>を策定し、大阪の成長に向けた取組み</a:t>
            </a:r>
            <a:r>
              <a:rPr kumimoji="1" lang="ja-JP" altLang="en-US" sz="2800" b="1" dirty="0" smtClean="0">
                <a:latin typeface="UD デジタル 教科書体 NK-R" panose="02020400000000000000" pitchFamily="18" charset="-128"/>
                <a:ea typeface="UD デジタル 教科書体 NK-R" panose="02020400000000000000" pitchFamily="18" charset="-128"/>
              </a:rPr>
              <a:t>を一体で進めてきた。</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a:t>
            </a:r>
            <a:r>
              <a:rPr kumimoji="1" lang="ja-JP" altLang="en-US" sz="2800" b="1" dirty="0">
                <a:latin typeface="UD デジタル 教科書体 NK-R" panose="02020400000000000000" pitchFamily="18" charset="-128"/>
                <a:ea typeface="UD デジタル 教科書体 NK-R" panose="02020400000000000000" pitchFamily="18" charset="-128"/>
              </a:rPr>
              <a:t>こうした中、新型コロナウイルスの感染拡大により</a:t>
            </a:r>
            <a:r>
              <a:rPr kumimoji="1" lang="ja-JP" altLang="en-US" sz="2800" b="1" dirty="0" smtClean="0">
                <a:latin typeface="UD デジタル 教科書体 NK-R" panose="02020400000000000000" pitchFamily="18" charset="-128"/>
                <a:ea typeface="UD デジタル 教科書体 NK-R" panose="02020400000000000000" pitchFamily="18" charset="-128"/>
              </a:rPr>
              <a:t>、インバウンドの</a:t>
            </a:r>
            <a:r>
              <a:rPr kumimoji="1" lang="ja-JP" altLang="en-US" sz="2800" b="1" dirty="0">
                <a:latin typeface="UD デジタル 教科書体 NK-R" panose="02020400000000000000" pitchFamily="18" charset="-128"/>
                <a:ea typeface="UD デジタル 教科書体 NK-R" panose="02020400000000000000" pitchFamily="18" charset="-128"/>
              </a:rPr>
              <a:t>消失</a:t>
            </a:r>
            <a:r>
              <a:rPr kumimoji="1" lang="ja-JP" altLang="en-US" sz="2800" b="1" dirty="0" smtClean="0">
                <a:latin typeface="UD デジタル 教科書体 NK-R" panose="02020400000000000000" pitchFamily="18" charset="-128"/>
                <a:ea typeface="UD デジタル 教科書体 NK-R" panose="02020400000000000000" pitchFamily="18" charset="-128"/>
              </a:rPr>
              <a:t>や雇用環境の悪化など大阪</a:t>
            </a:r>
            <a:r>
              <a:rPr kumimoji="1" lang="ja-JP" altLang="en-US" sz="2800" b="1" dirty="0">
                <a:latin typeface="UD デジタル 教科書体 NK-R" panose="02020400000000000000" pitchFamily="18" charset="-128"/>
                <a:ea typeface="UD デジタル 教科書体 NK-R" panose="02020400000000000000" pitchFamily="18" charset="-128"/>
              </a:rPr>
              <a:t>経済や府民</a:t>
            </a:r>
            <a:r>
              <a:rPr kumimoji="1" lang="ja-JP" altLang="en-US" sz="2800" b="1" dirty="0" smtClean="0">
                <a:latin typeface="UD デジタル 教科書体 NK-R" panose="02020400000000000000" pitchFamily="18" charset="-128"/>
                <a:ea typeface="UD デジタル 教科書体 NK-R" panose="02020400000000000000" pitchFamily="18" charset="-128"/>
              </a:rPr>
              <a:t>生活が甚大</a:t>
            </a:r>
            <a:r>
              <a:rPr kumimoji="1" lang="ja-JP" altLang="en-US" sz="2800" b="1" dirty="0">
                <a:latin typeface="UD デジタル 教科書体 NK-R" panose="02020400000000000000" pitchFamily="18" charset="-128"/>
                <a:ea typeface="UD デジタル 教科書体 NK-R" panose="02020400000000000000" pitchFamily="18" charset="-128"/>
              </a:rPr>
              <a:t>な</a:t>
            </a:r>
            <a:r>
              <a:rPr kumimoji="1" lang="ja-JP" altLang="en-US" sz="2800" b="1" dirty="0" smtClean="0">
                <a:latin typeface="UD デジタル 教科書体 NK-R" panose="02020400000000000000" pitchFamily="18" charset="-128"/>
                <a:ea typeface="UD デジタル 教科書体 NK-R" panose="02020400000000000000" pitchFamily="18" charset="-128"/>
              </a:rPr>
              <a:t>影響を受けるとともに</a:t>
            </a:r>
            <a:r>
              <a:rPr kumimoji="1" lang="ja-JP" altLang="en-US" sz="2800" b="1" dirty="0">
                <a:latin typeface="UD デジタル 教科書体 NK-R" panose="02020400000000000000" pitchFamily="18" charset="-128"/>
                <a:ea typeface="UD デジタル 教科書体 NK-R" panose="02020400000000000000" pitchFamily="18" charset="-128"/>
              </a:rPr>
              <a:t>、「新しい生活様式」</a:t>
            </a:r>
            <a:r>
              <a:rPr kumimoji="1" lang="ja-JP" altLang="en-US" sz="2800" b="1" dirty="0" smtClean="0">
                <a:latin typeface="UD デジタル 教科書体 NK-R" panose="02020400000000000000" pitchFamily="18" charset="-128"/>
                <a:ea typeface="UD デジタル 教科書体 NK-R" panose="02020400000000000000" pitchFamily="18" charset="-128"/>
              </a:rPr>
              <a:t>やＤＸ（デジタルトランスフォーメーション）の</a:t>
            </a:r>
            <a:r>
              <a:rPr kumimoji="1" lang="ja-JP" altLang="en-US" sz="2800" b="1" dirty="0">
                <a:latin typeface="UD デジタル 教科書体 NK-R" panose="02020400000000000000" pitchFamily="18" charset="-128"/>
                <a:ea typeface="UD デジタル 教科書体 NK-R" panose="02020400000000000000" pitchFamily="18" charset="-128"/>
              </a:rPr>
              <a:t>加速など、社会システムの変革をもたらす新たな潮流も生じて</a:t>
            </a:r>
            <a:r>
              <a:rPr kumimoji="1" lang="ja-JP" altLang="en-US" sz="2800" b="1" dirty="0" smtClean="0">
                <a:latin typeface="UD デジタル 教科書体 NK-R" panose="02020400000000000000" pitchFamily="18" charset="-128"/>
                <a:ea typeface="UD デジタル 教科書体 NK-R" panose="02020400000000000000" pitchFamily="18" charset="-128"/>
              </a:rPr>
              <a:t>いる。ま</a:t>
            </a:r>
            <a:r>
              <a:rPr kumimoji="1" lang="ja-JP" altLang="en-US" sz="2800" b="1" dirty="0">
                <a:latin typeface="UD デジタル 教科書体 NK-R" panose="02020400000000000000" pitchFamily="18" charset="-128"/>
                <a:ea typeface="UD デジタル 教科書体 NK-R" panose="02020400000000000000" pitchFamily="18" charset="-128"/>
              </a:rPr>
              <a:t>た</a:t>
            </a:r>
            <a:r>
              <a:rPr kumimoji="1" lang="ja-JP" altLang="en-US" sz="2800" b="1" dirty="0" smtClean="0">
                <a:latin typeface="UD デジタル 教科書体 NK-R" panose="02020400000000000000" pitchFamily="18" charset="-128"/>
                <a:ea typeface="UD デジタル 教科書体 NK-R" panose="02020400000000000000" pitchFamily="18" charset="-128"/>
              </a:rPr>
              <a:t>、政治・経済・人口が過度に東京に一極集中する日本の国土構造の脆弱性があらためて顕在化した。</a:t>
            </a: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　　</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○この危機を乗り越え</a:t>
            </a:r>
            <a:r>
              <a:rPr kumimoji="1" lang="ja-JP" altLang="en-US" sz="2800" b="1" dirty="0" smtClean="0">
                <a:latin typeface="UD デジタル 教科書体 NK-R" panose="02020400000000000000" pitchFamily="18" charset="-128"/>
                <a:ea typeface="UD デジタル 教科書体 NK-R" panose="02020400000000000000" pitchFamily="18" charset="-128"/>
              </a:rPr>
              <a:t>、大阪の再生・成長を図っていくためには、健康・医療関連産業の集積等の強みや広域インフラ整備をはじめとする都市機能の強化など、これまで府市一体で進めてきた取組みを土台に、さらには、コロナ終息後の世界的なビッグイベントとなる万博のインパクトを活かしながら、取組みを加速させていかなければ</a:t>
            </a:r>
            <a:r>
              <a:rPr kumimoji="1" lang="ja-JP" altLang="en-US" sz="2800" b="1" dirty="0">
                <a:latin typeface="UD デジタル 教科書体 NK-R" panose="02020400000000000000" pitchFamily="18" charset="-128"/>
                <a:ea typeface="UD デジタル 教科書体 NK-R" panose="02020400000000000000" pitchFamily="18" charset="-128"/>
              </a:rPr>
              <a:t>ならない</a:t>
            </a:r>
            <a:r>
              <a:rPr kumimoji="1" lang="ja-JP" altLang="en-US" sz="2800" b="1" dirty="0" smtClean="0">
                <a:latin typeface="UD デジタル 教科書体 NK-R" panose="02020400000000000000" pitchFamily="18" charset="-128"/>
                <a:ea typeface="UD デジタル 教科書体 NK-R" panose="02020400000000000000" pitchFamily="18" charset="-128"/>
              </a:rPr>
              <a:t>。</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○このため、コロナ禍による様々な影響を踏まえ、経済や府民生活へのダメージを最小限に抑えるために緊急的に取り組むべきもの、さらには、コロナ終息を見据え、大阪の再生・成長に向けて取り組む</a:t>
            </a:r>
            <a:r>
              <a:rPr kumimoji="1" lang="ja-JP" altLang="en-US" sz="2800" b="1" dirty="0">
                <a:latin typeface="UD デジタル 教科書体 NK-R" panose="02020400000000000000" pitchFamily="18" charset="-128"/>
                <a:ea typeface="UD デジタル 教科書体 NK-R" panose="02020400000000000000" pitchFamily="18" charset="-128"/>
              </a:rPr>
              <a:t>べき方向性を明らかに</a:t>
            </a:r>
            <a:r>
              <a:rPr kumimoji="1" lang="ja-JP" altLang="en-US" sz="2800" b="1" dirty="0" smtClean="0">
                <a:latin typeface="UD デジタル 教科書体 NK-R" panose="02020400000000000000" pitchFamily="18" charset="-128"/>
                <a:ea typeface="UD デジタル 教科書体 NK-R" panose="02020400000000000000" pitchFamily="18" charset="-128"/>
              </a:rPr>
              <a:t>する、新た</a:t>
            </a:r>
            <a:r>
              <a:rPr kumimoji="1" lang="ja-JP" altLang="en-US" sz="2800" b="1" dirty="0">
                <a:latin typeface="UD デジタル 教科書体 NK-R" panose="02020400000000000000" pitchFamily="18" charset="-128"/>
                <a:ea typeface="UD デジタル 教科書体 NK-R" panose="02020400000000000000" pitchFamily="18" charset="-128"/>
              </a:rPr>
              <a:t>な戦略</a:t>
            </a:r>
            <a:r>
              <a:rPr kumimoji="1" lang="ja-JP" altLang="en-US" sz="2800" b="1" dirty="0" smtClean="0">
                <a:latin typeface="UD デジタル 教科書体 NK-R" panose="02020400000000000000" pitchFamily="18" charset="-128"/>
                <a:ea typeface="UD デジタル 教科書体 NK-R" panose="02020400000000000000" pitchFamily="18" charset="-128"/>
              </a:rPr>
              <a:t>を大阪府・大阪市において策定</a:t>
            </a:r>
            <a:r>
              <a:rPr kumimoji="1" lang="ja-JP" altLang="en-US" sz="2800" b="1" dirty="0">
                <a:latin typeface="UD デジタル 教科書体 NK-R" panose="02020400000000000000" pitchFamily="18" charset="-128"/>
                <a:ea typeface="UD デジタル 教科書体 NK-R" panose="02020400000000000000" pitchFamily="18" charset="-128"/>
              </a:rPr>
              <a:t>した。</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○この戦略により、大阪の再生を確たるものとし、さらなる成長につなげるとともに、その取組みの成果を、</a:t>
            </a:r>
            <a:r>
              <a:rPr kumimoji="1" lang="en-US" altLang="ja-JP" sz="2800" b="1" dirty="0" smtClean="0">
                <a:latin typeface="UD デジタル 教科書体 NK-R" panose="02020400000000000000" pitchFamily="18" charset="-128"/>
                <a:ea typeface="UD デジタル 教科書体 NK-R" panose="02020400000000000000" pitchFamily="18" charset="-128"/>
              </a:rPr>
              <a:t>2025</a:t>
            </a:r>
            <a:r>
              <a:rPr kumimoji="1" lang="ja-JP" altLang="en-US" sz="2800" b="1" dirty="0">
                <a:latin typeface="UD デジタル 教科書体 NK-R" panose="02020400000000000000" pitchFamily="18" charset="-128"/>
                <a:ea typeface="UD デジタル 教科書体 NK-R" panose="02020400000000000000" pitchFamily="18" charset="-128"/>
              </a:rPr>
              <a:t>年の大阪・関西万博の成功、</a:t>
            </a:r>
            <a:r>
              <a:rPr kumimoji="1" lang="ja-JP" altLang="en-US" sz="2800" b="1" dirty="0" smtClean="0">
                <a:latin typeface="UD デジタル 教科書体 NK-R" panose="02020400000000000000" pitchFamily="18" charset="-128"/>
                <a:ea typeface="UD デジタル 教科書体 NK-R" panose="02020400000000000000" pitchFamily="18" charset="-128"/>
              </a:rPr>
              <a:t>ＳＤＧｓの達成へとつなげていく。</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○そして、日本の成長をけん引する東西二極の一極として、府市一体のもと、世界に存在感を発揮する「</a:t>
            </a:r>
            <a:r>
              <a:rPr kumimoji="1" lang="ja-JP" altLang="en-US" sz="2800" b="1" dirty="0">
                <a:latin typeface="UD デジタル 教科書体 NK-R" panose="02020400000000000000" pitchFamily="18" charset="-128"/>
                <a:ea typeface="UD デジタル 教科書体 NK-R" panose="02020400000000000000" pitchFamily="18" charset="-128"/>
              </a:rPr>
              <a:t>副首都・大阪</a:t>
            </a:r>
            <a:r>
              <a:rPr kumimoji="1" lang="ja-JP" altLang="en-US" sz="2800" b="1" dirty="0" smtClean="0">
                <a:latin typeface="UD デジタル 教科書体 NK-R" panose="02020400000000000000" pitchFamily="18" charset="-128"/>
                <a:ea typeface="UD デジタル 教科書体 NK-R" panose="02020400000000000000" pitchFamily="18" charset="-128"/>
              </a:rPr>
              <a:t>」を確立・発展させていく。</a:t>
            </a:r>
            <a:endParaRPr kumimoji="1" lang="ja-JP" altLang="en-US" sz="2800" b="1" dirty="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p:txBody>
      </p:sp>
      <p:sp>
        <p:nvSpPr>
          <p:cNvPr id="3"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１</a:t>
            </a:r>
            <a:r>
              <a:rPr lang="ja-JP" altLang="en-US" sz="3600" b="1" dirty="0">
                <a:solidFill>
                  <a:schemeClr val="bg1"/>
                </a:solidFill>
                <a:latin typeface="+mn-ea"/>
                <a:ea typeface="+mn-ea"/>
              </a:rPr>
              <a:t>．</a:t>
            </a:r>
            <a:r>
              <a:rPr lang="ja-JP" altLang="en-US" sz="3600" b="1" dirty="0" smtClean="0">
                <a:solidFill>
                  <a:schemeClr val="bg1"/>
                </a:solidFill>
                <a:latin typeface="+mn-ea"/>
                <a:ea typeface="+mn-ea"/>
              </a:rPr>
              <a:t>本戦略の策定趣旨</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6700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６．取組</a:t>
            </a:r>
            <a:r>
              <a:rPr lang="ja-JP" altLang="en-US" sz="3600" b="1" dirty="0">
                <a:solidFill>
                  <a:schemeClr val="bg1"/>
                </a:solidFill>
                <a:latin typeface="+mn-ea"/>
                <a:ea typeface="+mn-ea"/>
              </a:rPr>
              <a:t>方向の概要</a:t>
            </a:r>
          </a:p>
        </p:txBody>
      </p:sp>
      <p:sp>
        <p:nvSpPr>
          <p:cNvPr id="32" name="角丸四角形 31"/>
          <p:cNvSpPr/>
          <p:nvPr/>
        </p:nvSpPr>
        <p:spPr>
          <a:xfrm>
            <a:off x="1038010" y="1438129"/>
            <a:ext cx="15351539" cy="5224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3" name="テキスト ボックス 32"/>
          <p:cNvSpPr txBox="1"/>
          <p:nvPr/>
        </p:nvSpPr>
        <p:spPr bwMode="white">
          <a:xfrm>
            <a:off x="4985098" y="1482701"/>
            <a:ext cx="7734753" cy="461665"/>
          </a:xfrm>
          <a:prstGeom prst="rect">
            <a:avLst/>
          </a:prstGeom>
          <a:noFill/>
        </p:spPr>
        <p:txBody>
          <a:bodyPr wrap="square" rtlCol="0">
            <a:spAutoFit/>
          </a:bodyPr>
          <a:lstStyle/>
          <a:p>
            <a:pPr algn="ctr"/>
            <a:r>
              <a:rPr kumimoji="1" lang="ja-JP" altLang="en-US" sz="2400" b="1" dirty="0" smtClean="0">
                <a:solidFill>
                  <a:schemeClr val="bg1"/>
                </a:solidFill>
                <a:latin typeface="+mn-ea"/>
              </a:rPr>
              <a:t>⑤国際金融都市の実現に向けた挑戦</a:t>
            </a:r>
            <a:endParaRPr kumimoji="1" lang="ja-JP" altLang="en-US" sz="2400" b="1" dirty="0">
              <a:solidFill>
                <a:schemeClr val="bg1"/>
              </a:solidFill>
              <a:latin typeface="+mn-ea"/>
            </a:endParaRPr>
          </a:p>
        </p:txBody>
      </p:sp>
      <p:sp>
        <p:nvSpPr>
          <p:cNvPr id="34" name="角丸四角形 33"/>
          <p:cNvSpPr/>
          <p:nvPr/>
        </p:nvSpPr>
        <p:spPr>
          <a:xfrm>
            <a:off x="462050" y="2724150"/>
            <a:ext cx="789550" cy="450036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5" name="テキスト ボックス 34"/>
          <p:cNvSpPr txBox="1"/>
          <p:nvPr/>
        </p:nvSpPr>
        <p:spPr bwMode="white">
          <a:xfrm>
            <a:off x="610617" y="2966190"/>
            <a:ext cx="492443" cy="3838422"/>
          </a:xfrm>
          <a:prstGeom prst="rect">
            <a:avLst/>
          </a:prstGeom>
          <a:noFill/>
        </p:spPr>
        <p:txBody>
          <a:bodyPr vert="eaVert" wrap="square" rtlCol="0">
            <a:spAutoFit/>
          </a:bodyPr>
          <a:lstStyle/>
          <a:p>
            <a:pPr algn="ctr"/>
            <a:r>
              <a:rPr kumimoji="1" lang="ja-JP" altLang="en-US" sz="2000" b="1" dirty="0" smtClean="0">
                <a:latin typeface="+mn-ea"/>
              </a:rPr>
              <a:t>大阪がめざす国際金融都市像</a:t>
            </a:r>
            <a:endParaRPr kumimoji="1" lang="ja-JP" altLang="en-US" sz="2000" b="1" dirty="0">
              <a:latin typeface="+mn-ea"/>
            </a:endParaRPr>
          </a:p>
        </p:txBody>
      </p:sp>
      <p:sp>
        <p:nvSpPr>
          <p:cNvPr id="36" name="角丸四角形 35"/>
          <p:cNvSpPr/>
          <p:nvPr/>
        </p:nvSpPr>
        <p:spPr>
          <a:xfrm>
            <a:off x="9213296" y="2800142"/>
            <a:ext cx="7303053" cy="4435062"/>
          </a:xfrm>
          <a:prstGeom prst="roundRect">
            <a:avLst>
              <a:gd name="adj" fmla="val 6026"/>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7" name="角丸四角形 36"/>
          <p:cNvSpPr/>
          <p:nvPr/>
        </p:nvSpPr>
        <p:spPr>
          <a:xfrm>
            <a:off x="9752024" y="3637617"/>
            <a:ext cx="6566171" cy="2219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9" name="角丸四角形 38"/>
          <p:cNvSpPr/>
          <p:nvPr/>
        </p:nvSpPr>
        <p:spPr>
          <a:xfrm>
            <a:off x="10987189" y="3507052"/>
            <a:ext cx="3752158" cy="351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dirty="0">
                <a:solidFill>
                  <a:schemeClr val="bg1"/>
                </a:solidFill>
                <a:latin typeface="+mn-ea"/>
              </a:rPr>
              <a:t>革新的な金融</a:t>
            </a:r>
            <a:r>
              <a:rPr kumimoji="1" lang="ja-JP" altLang="en-US" b="1" dirty="0" smtClean="0">
                <a:solidFill>
                  <a:schemeClr val="bg1"/>
                </a:solidFill>
                <a:latin typeface="+mn-ea"/>
              </a:rPr>
              <a:t>都市・大阪</a:t>
            </a:r>
            <a:endParaRPr kumimoji="1" lang="ja-JP" altLang="en-US" b="1" dirty="0">
              <a:solidFill>
                <a:schemeClr val="bg1"/>
              </a:solidFill>
              <a:latin typeface="+mn-ea"/>
            </a:endParaRPr>
          </a:p>
        </p:txBody>
      </p:sp>
      <p:graphicFrame>
        <p:nvGraphicFramePr>
          <p:cNvPr id="40" name="表 39"/>
          <p:cNvGraphicFramePr>
            <a:graphicFrameLocks noGrp="1"/>
          </p:cNvGraphicFramePr>
          <p:nvPr>
            <p:extLst>
              <p:ext uri="{D42A27DB-BD31-4B8C-83A1-F6EECF244321}">
                <p14:modId xmlns:p14="http://schemas.microsoft.com/office/powerpoint/2010/main" val="219673871"/>
              </p:ext>
            </p:extLst>
          </p:nvPr>
        </p:nvGraphicFramePr>
        <p:xfrm>
          <a:off x="1681650" y="2931246"/>
          <a:ext cx="3653594" cy="398488"/>
        </p:xfrm>
        <a:graphic>
          <a:graphicData uri="http://schemas.openxmlformats.org/drawingml/2006/table">
            <a:tbl>
              <a:tblPr firstRow="1" bandRow="1">
                <a:tableStyleId>{5C22544A-7EE6-4342-B048-85BDC9FD1C3A}</a:tableStyleId>
              </a:tblPr>
              <a:tblGrid>
                <a:gridCol w="3653594">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■大阪の強み</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1006691613"/>
              </p:ext>
            </p:extLst>
          </p:nvPr>
        </p:nvGraphicFramePr>
        <p:xfrm>
          <a:off x="9483475" y="2927171"/>
          <a:ext cx="6231600" cy="398488"/>
        </p:xfrm>
        <a:graphic>
          <a:graphicData uri="http://schemas.openxmlformats.org/drawingml/2006/table">
            <a:tbl>
              <a:tblPr firstRow="1" bandRow="1">
                <a:tableStyleId>{5C22544A-7EE6-4342-B048-85BDC9FD1C3A}</a:tableStyleId>
              </a:tblPr>
              <a:tblGrid>
                <a:gridCol w="6231600">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■大阪が目指す国際金融都市像（イメージ）</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46" name="表 45"/>
          <p:cNvGraphicFramePr>
            <a:graphicFrameLocks noGrp="1"/>
          </p:cNvGraphicFramePr>
          <p:nvPr>
            <p:extLst>
              <p:ext uri="{D42A27DB-BD31-4B8C-83A1-F6EECF244321}">
                <p14:modId xmlns:p14="http://schemas.microsoft.com/office/powerpoint/2010/main" val="1614086432"/>
              </p:ext>
            </p:extLst>
          </p:nvPr>
        </p:nvGraphicFramePr>
        <p:xfrm>
          <a:off x="10123594" y="3950235"/>
          <a:ext cx="5743280" cy="1828292"/>
        </p:xfrm>
        <a:graphic>
          <a:graphicData uri="http://schemas.openxmlformats.org/drawingml/2006/table">
            <a:tbl>
              <a:tblPr firstRow="1" bandRow="1">
                <a:tableStyleId>{5C22544A-7EE6-4342-B048-85BDC9FD1C3A}</a:tableStyleId>
              </a:tblPr>
              <a:tblGrid>
                <a:gridCol w="5743280">
                  <a:extLst>
                    <a:ext uri="{9D8B030D-6E8A-4147-A177-3AD203B41FA5}">
                      <a16:colId xmlns:a16="http://schemas.microsoft.com/office/drawing/2014/main" val="1790078169"/>
                    </a:ext>
                  </a:extLst>
                </a:gridCol>
              </a:tblGrid>
              <a:tr h="1664731">
                <a:tc>
                  <a:txBody>
                    <a:bodyPr/>
                    <a:lstStyle/>
                    <a:p>
                      <a:pPr marL="361950" indent="-361950">
                        <a:lnSpc>
                          <a:spcPts val="2300"/>
                        </a:lnSpc>
                      </a:pPr>
                      <a:r>
                        <a:rPr kumimoji="1" lang="ja-JP" altLang="en-US" sz="1600" b="0" dirty="0" smtClean="0">
                          <a:solidFill>
                            <a:schemeClr val="tx1"/>
                          </a:solidFill>
                          <a:latin typeface="+mn-ea"/>
                          <a:ea typeface="+mn-ea"/>
                        </a:rPr>
                        <a:t>▽　万博開催都市として世界の先頭に立って、オール大阪でＳＤＧ</a:t>
                      </a:r>
                      <a:r>
                        <a:rPr kumimoji="1" lang="en-US" altLang="ja-JP" sz="1600" b="0" dirty="0" smtClean="0">
                          <a:solidFill>
                            <a:schemeClr val="tx1"/>
                          </a:solidFill>
                          <a:latin typeface="+mn-ea"/>
                          <a:ea typeface="+mn-ea"/>
                        </a:rPr>
                        <a:t>s</a:t>
                      </a:r>
                      <a:r>
                        <a:rPr kumimoji="1" lang="ja-JP" altLang="en-US" sz="1600" b="0" dirty="0" smtClean="0">
                          <a:solidFill>
                            <a:schemeClr val="tx1"/>
                          </a:solidFill>
                          <a:latin typeface="+mn-ea"/>
                          <a:ea typeface="+mn-ea"/>
                        </a:rPr>
                        <a:t>を達成するため、ＥＳＧ投資を推進　</a:t>
                      </a:r>
                      <a:endParaRPr kumimoji="1" lang="en-US" altLang="ja-JP" sz="1600" b="0" dirty="0" smtClean="0">
                        <a:solidFill>
                          <a:schemeClr val="tx1"/>
                        </a:solidFill>
                        <a:latin typeface="+mn-ea"/>
                        <a:ea typeface="+mn-ea"/>
                      </a:endParaRPr>
                    </a:p>
                    <a:p>
                      <a:pPr marL="361950" indent="-361950">
                        <a:lnSpc>
                          <a:spcPts val="2300"/>
                        </a:lnSpc>
                      </a:pPr>
                      <a:r>
                        <a:rPr kumimoji="1" lang="ja-JP" altLang="en-US" sz="1600" b="0" dirty="0" smtClean="0">
                          <a:solidFill>
                            <a:schemeClr val="tx1"/>
                          </a:solidFill>
                          <a:latin typeface="+mn-ea"/>
                          <a:ea typeface="+mn-ea"/>
                        </a:rPr>
                        <a:t>▽　大胆な規制緩和により、国内外から運用資金や金融人材等が集積する革新的な金融都市を実現</a:t>
                      </a:r>
                    </a:p>
                    <a:p>
                      <a:pPr marL="361950" indent="-361950">
                        <a:lnSpc>
                          <a:spcPts val="2300"/>
                        </a:lnSpc>
                      </a:pPr>
                      <a:r>
                        <a:rPr kumimoji="1" lang="ja-JP" altLang="en-US" sz="1600" b="0" dirty="0" smtClean="0">
                          <a:solidFill>
                            <a:schemeClr val="tx1"/>
                          </a:solidFill>
                          <a:latin typeface="+mn-ea"/>
                          <a:ea typeface="+mn-ea"/>
                        </a:rPr>
                        <a:t>▽　金融事業における最先端技術の社会実装、金融</a:t>
                      </a:r>
                      <a:r>
                        <a:rPr kumimoji="1" lang="en-US" altLang="ja-JP" sz="1600" b="0" dirty="0" smtClean="0">
                          <a:solidFill>
                            <a:schemeClr val="tx1"/>
                          </a:solidFill>
                          <a:latin typeface="+mn-ea"/>
                          <a:ea typeface="+mn-ea"/>
                        </a:rPr>
                        <a:t>DX</a:t>
                      </a:r>
                      <a:r>
                        <a:rPr kumimoji="1" lang="ja-JP" altLang="en-US" sz="1600" b="0" dirty="0" smtClean="0">
                          <a:solidFill>
                            <a:schemeClr val="tx1"/>
                          </a:solidFill>
                          <a:latin typeface="+mn-ea"/>
                          <a:ea typeface="+mn-ea"/>
                        </a:rPr>
                        <a:t>による新たなマーケットの創造</a:t>
                      </a:r>
                      <a:endParaRPr kumimoji="1" lang="en-US" altLang="ja-JP" sz="1600" b="0" dirty="0" smtClean="0">
                        <a:solidFill>
                          <a:schemeClr val="tx1"/>
                        </a:solidFill>
                        <a:latin typeface="+mn-ea"/>
                        <a:ea typeface="+mn-ea"/>
                      </a:endParaRP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48" name="二等辺三角形 47"/>
          <p:cNvSpPr/>
          <p:nvPr/>
        </p:nvSpPr>
        <p:spPr>
          <a:xfrm rot="5400000">
            <a:off x="7237401" y="4781986"/>
            <a:ext cx="3230144" cy="33293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aphicFrame>
        <p:nvGraphicFramePr>
          <p:cNvPr id="49" name="表 48"/>
          <p:cNvGraphicFramePr>
            <a:graphicFrameLocks noGrp="1"/>
          </p:cNvGraphicFramePr>
          <p:nvPr>
            <p:extLst>
              <p:ext uri="{D42A27DB-BD31-4B8C-83A1-F6EECF244321}">
                <p14:modId xmlns:p14="http://schemas.microsoft.com/office/powerpoint/2010/main" val="3894425817"/>
              </p:ext>
            </p:extLst>
          </p:nvPr>
        </p:nvGraphicFramePr>
        <p:xfrm>
          <a:off x="1681650" y="4998013"/>
          <a:ext cx="3653594" cy="398488"/>
        </p:xfrm>
        <a:graphic>
          <a:graphicData uri="http://schemas.openxmlformats.org/drawingml/2006/table">
            <a:tbl>
              <a:tblPr firstRow="1" bandRow="1">
                <a:tableStyleId>{5C22544A-7EE6-4342-B048-85BDC9FD1C3A}</a:tableStyleId>
              </a:tblPr>
              <a:tblGrid>
                <a:gridCol w="3653594">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■大阪のポテンシャル</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
        <p:nvSpPr>
          <p:cNvPr id="52" name="テキスト ボックス 51">
            <a:extLst>
              <a:ext uri="{FF2B5EF4-FFF2-40B4-BE49-F238E27FC236}">
                <a16:creationId xmlns:a16="http://schemas.microsoft.com/office/drawing/2014/main" id="{BA3705D9-CD45-4777-9D42-F9489F1E73FE}"/>
              </a:ext>
            </a:extLst>
          </p:cNvPr>
          <p:cNvSpPr txBox="1">
            <a:spLocks noChangeAspect="1"/>
          </p:cNvSpPr>
          <p:nvPr/>
        </p:nvSpPr>
        <p:spPr>
          <a:xfrm>
            <a:off x="1711171" y="5426591"/>
            <a:ext cx="6492766" cy="1797928"/>
          </a:xfrm>
          <a:prstGeom prst="rect">
            <a:avLst/>
          </a:prstGeom>
          <a:noFill/>
        </p:spPr>
        <p:txBody>
          <a:bodyPr wrap="square" rtlCol="0">
            <a:spAutoFit/>
          </a:bodyPr>
          <a:lstStyle/>
          <a:p>
            <a:pPr marL="342900" indent="-342900">
              <a:lnSpc>
                <a:spcPts val="1900"/>
              </a:lnSpc>
              <a:buAutoNum type="arabicDbPeriod"/>
            </a:pPr>
            <a:r>
              <a:rPr kumimoji="1" lang="ja-JP" altLang="en-US" sz="1600" spc="-150" dirty="0" smtClean="0">
                <a:latin typeface="+mn-ea"/>
                <a:cs typeface="Segoe UI Semibold" panose="020B0702040204020203" pitchFamily="34" charset="0"/>
              </a:rPr>
              <a:t>国内外</a:t>
            </a:r>
            <a:r>
              <a:rPr kumimoji="1" lang="ja-JP" altLang="en-US" sz="1600" spc="-150" dirty="0">
                <a:latin typeface="+mn-ea"/>
                <a:cs typeface="Segoe UI Semibold" panose="020B0702040204020203" pitchFamily="34" charset="0"/>
              </a:rPr>
              <a:t>の投資</a:t>
            </a:r>
            <a:r>
              <a:rPr kumimoji="1" lang="ja-JP" altLang="en-US" sz="1600" spc="-150" dirty="0" smtClean="0">
                <a:latin typeface="+mn-ea"/>
                <a:cs typeface="Segoe UI Semibold" panose="020B0702040204020203" pitchFamily="34" charset="0"/>
              </a:rPr>
              <a:t>を</a:t>
            </a:r>
            <a:r>
              <a:rPr kumimoji="1" lang="ja-JP" altLang="en-US" sz="1600" spc="-150" dirty="0">
                <a:latin typeface="+mn-ea"/>
                <a:cs typeface="Segoe UI Semibold" panose="020B0702040204020203" pitchFamily="34" charset="0"/>
              </a:rPr>
              <a:t>呼</a:t>
            </a:r>
            <a:r>
              <a:rPr kumimoji="1" lang="ja-JP" altLang="en-US" sz="1600" spc="-150" dirty="0" smtClean="0">
                <a:latin typeface="+mn-ea"/>
                <a:cs typeface="Segoe UI Semibold" panose="020B0702040204020203" pitchFamily="34" charset="0"/>
              </a:rPr>
              <a:t>び込むビッグプロジェクト</a:t>
            </a:r>
            <a:r>
              <a:rPr kumimoji="1" lang="ja-JP" altLang="en-US" sz="1600" spc="-150" dirty="0">
                <a:latin typeface="+mn-ea"/>
                <a:cs typeface="Segoe UI Semibold" panose="020B0702040204020203" pitchFamily="34" charset="0"/>
              </a:rPr>
              <a:t>の</a:t>
            </a:r>
            <a:r>
              <a:rPr kumimoji="1" lang="ja-JP" altLang="en-US" sz="1600" spc="-150" dirty="0" smtClean="0">
                <a:latin typeface="+mn-ea"/>
                <a:cs typeface="Segoe UI Semibold" panose="020B0702040204020203" pitchFamily="34" charset="0"/>
              </a:rPr>
              <a:t>進展</a:t>
            </a:r>
            <a:endParaRPr kumimoji="1" lang="en-US" altLang="ja-JP" sz="1600" spc="-150" dirty="0" smtClean="0">
              <a:latin typeface="+mn-ea"/>
              <a:cs typeface="Segoe UI Semibold" panose="020B0702040204020203" pitchFamily="34" charset="0"/>
            </a:endParaRPr>
          </a:p>
          <a:p>
            <a:pPr>
              <a:lnSpc>
                <a:spcPts val="1900"/>
              </a:lnSpc>
            </a:pPr>
            <a:r>
              <a:rPr kumimoji="1" lang="ja-JP" altLang="en-US" sz="1600" dirty="0" smtClean="0">
                <a:latin typeface="+mn-ea"/>
              </a:rPr>
              <a:t>　▽</a:t>
            </a:r>
            <a:r>
              <a:rPr kumimoji="1" lang="ja-JP" altLang="en-US" sz="1600" dirty="0">
                <a:latin typeface="+mn-ea"/>
              </a:rPr>
              <a:t>　</a:t>
            </a:r>
            <a:r>
              <a:rPr kumimoji="1" lang="en-US" altLang="ja-JP" sz="1600" dirty="0">
                <a:latin typeface="+mn-ea"/>
              </a:rPr>
              <a:t>2025</a:t>
            </a:r>
            <a:r>
              <a:rPr kumimoji="1" lang="ja-JP" altLang="en-US" sz="1600" dirty="0">
                <a:latin typeface="+mn-ea"/>
              </a:rPr>
              <a:t>年大阪・関西万博</a:t>
            </a:r>
            <a:endParaRPr kumimoji="1" lang="en-US" altLang="ja-JP" sz="1600" dirty="0">
              <a:latin typeface="+mn-ea"/>
            </a:endParaRPr>
          </a:p>
          <a:p>
            <a:pPr>
              <a:lnSpc>
                <a:spcPts val="1900"/>
              </a:lnSpc>
            </a:pPr>
            <a:r>
              <a:rPr kumimoji="1" lang="ja-JP" altLang="en-US" sz="1600" dirty="0" smtClean="0">
                <a:latin typeface="+mn-ea"/>
              </a:rPr>
              <a:t>　▽</a:t>
            </a:r>
            <a:r>
              <a:rPr kumimoji="1" lang="ja-JP" altLang="en-US" sz="1600" dirty="0">
                <a:latin typeface="+mn-ea"/>
              </a:rPr>
              <a:t>　世界最高水準の成長型</a:t>
            </a:r>
            <a:r>
              <a:rPr kumimoji="1" lang="en-US" altLang="ja-JP" sz="1600" dirty="0">
                <a:latin typeface="+mn-ea"/>
              </a:rPr>
              <a:t>IR</a:t>
            </a:r>
            <a:endParaRPr kumimoji="1" lang="ja-JP" altLang="en-US" sz="1600" dirty="0">
              <a:latin typeface="+mn-ea"/>
            </a:endParaRPr>
          </a:p>
          <a:p>
            <a:pPr>
              <a:lnSpc>
                <a:spcPts val="1900"/>
              </a:lnSpc>
            </a:pPr>
            <a:r>
              <a:rPr kumimoji="1" lang="ja-JP" altLang="en-US" sz="1600" spc="-100" dirty="0">
                <a:latin typeface="+mn-ea"/>
                <a:cs typeface="Segoe UI Semibold" panose="020B0702040204020203" pitchFamily="34" charset="0"/>
              </a:rPr>
              <a:t>２．　新たなイノベーションの創出拠点</a:t>
            </a:r>
          </a:p>
          <a:p>
            <a:pPr>
              <a:lnSpc>
                <a:spcPts val="1900"/>
              </a:lnSpc>
            </a:pPr>
            <a:r>
              <a:rPr kumimoji="1" lang="ja-JP" altLang="en-US" sz="1600" dirty="0" smtClean="0">
                <a:latin typeface="+mn-ea"/>
              </a:rPr>
              <a:t>　▽</a:t>
            </a:r>
            <a:r>
              <a:rPr kumimoji="1" lang="ja-JP" altLang="en-US" sz="1600" dirty="0">
                <a:latin typeface="+mn-ea"/>
              </a:rPr>
              <a:t>　スマートシティ、スーパーシティの推進</a:t>
            </a:r>
            <a:endParaRPr kumimoji="1" lang="en-US" altLang="ja-JP" sz="1600" dirty="0">
              <a:latin typeface="+mn-ea"/>
            </a:endParaRPr>
          </a:p>
          <a:p>
            <a:pPr>
              <a:lnSpc>
                <a:spcPts val="1900"/>
              </a:lnSpc>
            </a:pPr>
            <a:r>
              <a:rPr kumimoji="1" lang="ja-JP" altLang="en-US" sz="1600" dirty="0" smtClean="0">
                <a:latin typeface="+mn-ea"/>
              </a:rPr>
              <a:t>　▽</a:t>
            </a:r>
            <a:r>
              <a:rPr kumimoji="1" lang="ja-JP" altLang="en-US" sz="1600" dirty="0">
                <a:latin typeface="+mn-ea"/>
              </a:rPr>
              <a:t>　</a:t>
            </a:r>
            <a:r>
              <a:rPr kumimoji="1" lang="ja-JP" altLang="en-US" sz="1600" spc="-60" dirty="0">
                <a:latin typeface="+mn-ea"/>
              </a:rPr>
              <a:t>スタートアップ･エコシステム グローバル拠点都市形成</a:t>
            </a:r>
            <a:endParaRPr kumimoji="1" lang="en-US" altLang="ja-JP" sz="1600" spc="-60" dirty="0">
              <a:latin typeface="+mn-ea"/>
            </a:endParaRPr>
          </a:p>
          <a:p>
            <a:pPr>
              <a:lnSpc>
                <a:spcPts val="1900"/>
              </a:lnSpc>
            </a:pPr>
            <a:r>
              <a:rPr kumimoji="1" lang="ja-JP" altLang="en-US" sz="1600" dirty="0" smtClean="0">
                <a:latin typeface="+mn-ea"/>
              </a:rPr>
              <a:t>　▽</a:t>
            </a:r>
            <a:r>
              <a:rPr kumimoji="1" lang="ja-JP" altLang="en-US" sz="1600" dirty="0">
                <a:latin typeface="+mn-ea"/>
              </a:rPr>
              <a:t>　うめきた</a:t>
            </a:r>
            <a:r>
              <a:rPr kumimoji="1" lang="en-US" altLang="ja-JP" sz="1600" dirty="0">
                <a:latin typeface="+mn-ea"/>
              </a:rPr>
              <a:t>2</a:t>
            </a:r>
            <a:r>
              <a:rPr kumimoji="1" lang="ja-JP" altLang="en-US" sz="1600" dirty="0">
                <a:latin typeface="+mn-ea"/>
              </a:rPr>
              <a:t>期、未来医療国際拠点（中之島）の</a:t>
            </a:r>
            <a:r>
              <a:rPr kumimoji="1" lang="ja-JP" altLang="en-US" sz="1600" dirty="0" smtClean="0">
                <a:latin typeface="+mn-ea"/>
              </a:rPr>
              <a:t>整備</a:t>
            </a:r>
            <a:endParaRPr kumimoji="1" lang="ja-JP" altLang="en-US" sz="1600" dirty="0">
              <a:latin typeface="+mn-ea"/>
            </a:endParaRPr>
          </a:p>
        </p:txBody>
      </p:sp>
      <p:sp>
        <p:nvSpPr>
          <p:cNvPr id="54" name="テキスト ボックス 53">
            <a:extLst>
              <a:ext uri="{FF2B5EF4-FFF2-40B4-BE49-F238E27FC236}">
                <a16:creationId xmlns:a16="http://schemas.microsoft.com/office/drawing/2014/main" id="{BA3705D9-CD45-4777-9D42-F9489F1E73FE}"/>
              </a:ext>
            </a:extLst>
          </p:cNvPr>
          <p:cNvSpPr txBox="1">
            <a:spLocks noChangeAspect="1"/>
          </p:cNvSpPr>
          <p:nvPr/>
        </p:nvSpPr>
        <p:spPr>
          <a:xfrm>
            <a:off x="1706617" y="3320616"/>
            <a:ext cx="6547710" cy="1554272"/>
          </a:xfrm>
          <a:prstGeom prst="rect">
            <a:avLst/>
          </a:prstGeom>
          <a:noFill/>
        </p:spPr>
        <p:txBody>
          <a:bodyPr wrap="square" rtlCol="0">
            <a:spAutoFit/>
          </a:bodyPr>
          <a:lstStyle/>
          <a:p>
            <a:pPr>
              <a:lnSpc>
                <a:spcPts val="1900"/>
              </a:lnSpc>
            </a:pPr>
            <a:r>
              <a:rPr kumimoji="1" lang="ja-JP" altLang="en-US" sz="1600" spc="-100" dirty="0" smtClean="0">
                <a:latin typeface="+mn-ea"/>
                <a:cs typeface="Segoe UI Semibold" panose="020B0702040204020203" pitchFamily="34" charset="0"/>
              </a:rPr>
              <a:t>１．歴史的背景</a:t>
            </a:r>
            <a:endParaRPr kumimoji="1" lang="en-US" altLang="ja-JP" sz="1600" spc="-100" dirty="0" smtClean="0">
              <a:latin typeface="+mn-ea"/>
              <a:cs typeface="Segoe UI Semibold" panose="020B0702040204020203" pitchFamily="34" charset="0"/>
            </a:endParaRPr>
          </a:p>
          <a:p>
            <a:pPr>
              <a:lnSpc>
                <a:spcPts val="1900"/>
              </a:lnSpc>
            </a:pPr>
            <a:r>
              <a:rPr kumimoji="1" lang="ja-JP" altLang="en-US" sz="1600" dirty="0" smtClean="0">
                <a:latin typeface="+mn-ea"/>
              </a:rPr>
              <a:t>　▽</a:t>
            </a:r>
            <a:r>
              <a:rPr kumimoji="1" lang="ja-JP" altLang="en-US" sz="1600" dirty="0">
                <a:latin typeface="+mn-ea"/>
              </a:rPr>
              <a:t>　先物取引（デリバティブ）発祥の地</a:t>
            </a:r>
          </a:p>
          <a:p>
            <a:pPr>
              <a:lnSpc>
                <a:spcPts val="1900"/>
              </a:lnSpc>
            </a:pPr>
            <a:r>
              <a:rPr kumimoji="1" lang="ja-JP" altLang="en-US" sz="1600" spc="-100" dirty="0">
                <a:latin typeface="+mn-ea"/>
                <a:cs typeface="Segoe UI Semibold" panose="020B0702040204020203" pitchFamily="34" charset="0"/>
              </a:rPr>
              <a:t>２．充実した都市インフラ等の存在</a:t>
            </a:r>
            <a:endParaRPr kumimoji="1" lang="ja-JP" altLang="en-US" sz="1600" dirty="0">
              <a:latin typeface="+mn-ea"/>
              <a:cs typeface="Segoe UI Semibold" panose="020B0702040204020203" pitchFamily="34" charset="0"/>
            </a:endParaRPr>
          </a:p>
          <a:p>
            <a:pPr>
              <a:lnSpc>
                <a:spcPts val="1900"/>
              </a:lnSpc>
            </a:pPr>
            <a:r>
              <a:rPr kumimoji="1" lang="ja-JP" altLang="en-US" sz="1600" dirty="0" smtClean="0">
                <a:latin typeface="+mn-ea"/>
              </a:rPr>
              <a:t>　▽</a:t>
            </a:r>
            <a:r>
              <a:rPr kumimoji="1" lang="ja-JP" altLang="en-US" sz="1600" dirty="0">
                <a:latin typeface="+mn-ea"/>
              </a:rPr>
              <a:t>　</a:t>
            </a:r>
            <a:r>
              <a:rPr kumimoji="1" lang="ja-JP" altLang="en-US" sz="1600" spc="-50" dirty="0">
                <a:latin typeface="+mn-ea"/>
              </a:rPr>
              <a:t>金融・商品のデリバティブを扱う国内唯一の総合取引所</a:t>
            </a:r>
            <a:endParaRPr kumimoji="1" lang="en-US" altLang="ja-JP" sz="1600" spc="-50" dirty="0">
              <a:latin typeface="+mn-ea"/>
            </a:endParaRPr>
          </a:p>
          <a:p>
            <a:pPr>
              <a:lnSpc>
                <a:spcPts val="1900"/>
              </a:lnSpc>
            </a:pPr>
            <a:r>
              <a:rPr kumimoji="1" lang="ja-JP" altLang="en-US" sz="1600" dirty="0">
                <a:latin typeface="+mn-ea"/>
              </a:rPr>
              <a:t>　▽　充実した交通ネットワーク、国際貿易港</a:t>
            </a:r>
            <a:endParaRPr kumimoji="1" lang="en-US" altLang="ja-JP" sz="1600" dirty="0">
              <a:latin typeface="+mn-ea"/>
            </a:endParaRPr>
          </a:p>
          <a:p>
            <a:pPr>
              <a:lnSpc>
                <a:spcPts val="1900"/>
              </a:lnSpc>
            </a:pPr>
            <a:r>
              <a:rPr kumimoji="1" lang="ja-JP" altLang="en-US" sz="1600" dirty="0">
                <a:latin typeface="+mn-ea"/>
              </a:rPr>
              <a:t>　▽　高等教育機関、ライフサイエンス関連</a:t>
            </a:r>
            <a:r>
              <a:rPr kumimoji="1" lang="ja-JP" altLang="en-US" sz="1600" dirty="0" smtClean="0">
                <a:latin typeface="+mn-ea"/>
              </a:rPr>
              <a:t>産業</a:t>
            </a:r>
            <a:endParaRPr kumimoji="1" lang="ja-JP" altLang="en-US" sz="1600" dirty="0">
              <a:latin typeface="+mn-ea"/>
              <a:cs typeface="Segoe UI Semibold" panose="020B0702040204020203" pitchFamily="34" charset="0"/>
            </a:endParaRPr>
          </a:p>
        </p:txBody>
      </p:sp>
      <p:sp>
        <p:nvSpPr>
          <p:cNvPr id="55" name="角丸四角形 54"/>
          <p:cNvSpPr/>
          <p:nvPr/>
        </p:nvSpPr>
        <p:spPr>
          <a:xfrm>
            <a:off x="1436757" y="2800142"/>
            <a:ext cx="6941519" cy="4435062"/>
          </a:xfrm>
          <a:prstGeom prst="roundRect">
            <a:avLst>
              <a:gd name="adj" fmla="val 4983"/>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mn-ea"/>
            </a:endParaRPr>
          </a:p>
        </p:txBody>
      </p:sp>
      <p:pic>
        <p:nvPicPr>
          <p:cNvPr id="3" name="図 2"/>
          <p:cNvPicPr>
            <a:picLocks noChangeAspect="1"/>
          </p:cNvPicPr>
          <p:nvPr/>
        </p:nvPicPr>
        <p:blipFill>
          <a:blip r:embed="rId3"/>
          <a:stretch>
            <a:fillRect/>
          </a:stretch>
        </p:blipFill>
        <p:spPr>
          <a:xfrm>
            <a:off x="2228850" y="8266440"/>
            <a:ext cx="5778865" cy="4535165"/>
          </a:xfrm>
          <a:prstGeom prst="rect">
            <a:avLst/>
          </a:prstGeom>
        </p:spPr>
      </p:pic>
      <p:sp>
        <p:nvSpPr>
          <p:cNvPr id="58" name="角丸四角形 57"/>
          <p:cNvSpPr/>
          <p:nvPr/>
        </p:nvSpPr>
        <p:spPr>
          <a:xfrm>
            <a:off x="9752024" y="6200155"/>
            <a:ext cx="6566171" cy="944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1941344739"/>
              </p:ext>
            </p:extLst>
          </p:nvPr>
        </p:nvGraphicFramePr>
        <p:xfrm>
          <a:off x="10021714" y="6436033"/>
          <a:ext cx="6026789" cy="659892"/>
        </p:xfrm>
        <a:graphic>
          <a:graphicData uri="http://schemas.openxmlformats.org/drawingml/2006/table">
            <a:tbl>
              <a:tblPr firstRow="1" bandRow="1">
                <a:tableStyleId>{5C22544A-7EE6-4342-B048-85BDC9FD1C3A}</a:tableStyleId>
              </a:tblPr>
              <a:tblGrid>
                <a:gridCol w="6026789">
                  <a:extLst>
                    <a:ext uri="{9D8B030D-6E8A-4147-A177-3AD203B41FA5}">
                      <a16:colId xmlns:a16="http://schemas.microsoft.com/office/drawing/2014/main" val="1790078169"/>
                    </a:ext>
                  </a:extLst>
                </a:gridCol>
              </a:tblGrid>
              <a:tr h="370840">
                <a:tc>
                  <a:txBody>
                    <a:bodyPr/>
                    <a:lstStyle/>
                    <a:p>
                      <a:pPr marL="361950" indent="-361950">
                        <a:lnSpc>
                          <a:spcPts val="2300"/>
                        </a:lnSpc>
                      </a:pPr>
                      <a:r>
                        <a:rPr kumimoji="1" lang="ja-JP" altLang="en-US" sz="1600" b="0" dirty="0" smtClean="0">
                          <a:solidFill>
                            <a:schemeClr val="tx1"/>
                          </a:solidFill>
                          <a:latin typeface="+mn-ea"/>
                          <a:ea typeface="+mn-ea"/>
                        </a:rPr>
                        <a:t>▽　デリバティブ取引の成長力を取り込むため、アジアのデリバティブ市場をけん引する一大拠点を創設</a:t>
                      </a: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57" name="角丸四角形 56"/>
          <p:cNvSpPr/>
          <p:nvPr/>
        </p:nvSpPr>
        <p:spPr>
          <a:xfrm>
            <a:off x="10987188" y="6059652"/>
            <a:ext cx="3752159" cy="351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dirty="0">
                <a:solidFill>
                  <a:schemeClr val="bg1"/>
                </a:solidFill>
                <a:latin typeface="+mn-ea"/>
              </a:rPr>
              <a:t>アジアのデリバティブ都市・大阪</a:t>
            </a:r>
          </a:p>
        </p:txBody>
      </p:sp>
      <p:sp>
        <p:nvSpPr>
          <p:cNvPr id="59" name="角丸四角形 58"/>
          <p:cNvSpPr/>
          <p:nvPr/>
        </p:nvSpPr>
        <p:spPr>
          <a:xfrm>
            <a:off x="462050" y="8134537"/>
            <a:ext cx="789550" cy="45289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0" name="テキスト ボックス 59"/>
          <p:cNvSpPr txBox="1"/>
          <p:nvPr/>
        </p:nvSpPr>
        <p:spPr bwMode="white">
          <a:xfrm>
            <a:off x="610617" y="8597030"/>
            <a:ext cx="492443" cy="3838422"/>
          </a:xfrm>
          <a:prstGeom prst="rect">
            <a:avLst/>
          </a:prstGeom>
          <a:noFill/>
        </p:spPr>
        <p:txBody>
          <a:bodyPr vert="eaVert" wrap="square" rtlCol="0">
            <a:spAutoFit/>
          </a:bodyPr>
          <a:lstStyle/>
          <a:p>
            <a:pPr algn="ctr"/>
            <a:r>
              <a:rPr kumimoji="1" lang="ja-JP" altLang="en-US" sz="2000" b="1" dirty="0" smtClean="0">
                <a:latin typeface="+mn-ea"/>
              </a:rPr>
              <a:t>国際金融都市の実現に向けて</a:t>
            </a:r>
            <a:endParaRPr kumimoji="1" lang="ja-JP" altLang="en-US" sz="2000" b="1" dirty="0">
              <a:latin typeface="+mn-ea"/>
            </a:endParaRPr>
          </a:p>
        </p:txBody>
      </p:sp>
      <p:sp>
        <p:nvSpPr>
          <p:cNvPr id="61" name="テキスト ボックス 60"/>
          <p:cNvSpPr txBox="1"/>
          <p:nvPr/>
        </p:nvSpPr>
        <p:spPr>
          <a:xfrm>
            <a:off x="1624500" y="7663782"/>
            <a:ext cx="15196650" cy="470756"/>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000" b="1" dirty="0" smtClean="0">
                <a:latin typeface="+mn-ea"/>
              </a:rPr>
              <a:t>〇官民一体による推進組織を立ち上げ、国際金融都市の実現に向けた取組みを推進</a:t>
            </a:r>
            <a:endParaRPr lang="en-US" altLang="ja-JP" sz="2000" b="1" dirty="0" smtClean="0">
              <a:latin typeface="+mn-ea"/>
            </a:endParaRPr>
          </a:p>
        </p:txBody>
      </p:sp>
      <p:sp>
        <p:nvSpPr>
          <p:cNvPr id="62" name="テキスト ボックス 61"/>
          <p:cNvSpPr txBox="1"/>
          <p:nvPr/>
        </p:nvSpPr>
        <p:spPr>
          <a:xfrm>
            <a:off x="1436756" y="2197484"/>
            <a:ext cx="15441543" cy="470756"/>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000" b="1" dirty="0" smtClean="0">
                <a:latin typeface="+mn-ea"/>
              </a:rPr>
              <a:t>〇大阪</a:t>
            </a:r>
            <a:r>
              <a:rPr lang="ja-JP" altLang="en-US" sz="2000" b="1" dirty="0">
                <a:latin typeface="+mn-ea"/>
              </a:rPr>
              <a:t>独自</a:t>
            </a:r>
            <a:r>
              <a:rPr lang="ja-JP" altLang="en-US" sz="2000" b="1" dirty="0" smtClean="0">
                <a:latin typeface="+mn-ea"/>
              </a:rPr>
              <a:t>の個性</a:t>
            </a:r>
            <a:r>
              <a:rPr lang="ja-JP" altLang="en-US" sz="2000" b="1" dirty="0">
                <a:latin typeface="+mn-ea"/>
              </a:rPr>
              <a:t>と機能を持った国際金融都市として、大阪が日本全体の経済成長をけん引していく</a:t>
            </a:r>
            <a:endParaRPr lang="en-US" altLang="ja-JP" sz="2000" b="1" dirty="0" smtClean="0">
              <a:latin typeface="+mn-ea"/>
            </a:endParaRPr>
          </a:p>
        </p:txBody>
      </p:sp>
      <p:sp>
        <p:nvSpPr>
          <p:cNvPr id="63" name="テキスト ボックス 62"/>
          <p:cNvSpPr txBox="1"/>
          <p:nvPr/>
        </p:nvSpPr>
        <p:spPr>
          <a:xfrm>
            <a:off x="9406775" y="8657151"/>
            <a:ext cx="7109574" cy="1216427"/>
          </a:xfrm>
          <a:prstGeom prst="rect">
            <a:avLst/>
          </a:prstGeom>
          <a:noFill/>
          <a:ln w="9525">
            <a:noFill/>
          </a:ln>
        </p:spPr>
        <p:txBody>
          <a:bodyPr wrap="square" rtlCol="0" anchor="ctr" anchorCtr="0">
            <a:noAutofit/>
          </a:bodyPr>
          <a:lstStyle/>
          <a:p>
            <a:pPr marL="268288" indent="-268288"/>
            <a:r>
              <a:rPr lang="ja-JP" altLang="en-US" spc="-100" dirty="0" smtClean="0">
                <a:latin typeface="+mn-ea"/>
              </a:rPr>
              <a:t>　〇大阪のビジネス環境や生活環境の魅力向上</a:t>
            </a:r>
            <a:endParaRPr lang="en-US" altLang="ja-JP" spc="-100" dirty="0" smtClean="0">
              <a:latin typeface="+mn-ea"/>
            </a:endParaRPr>
          </a:p>
          <a:p>
            <a:pPr marL="268288" indent="-268288"/>
            <a:r>
              <a:rPr lang="ja-JP" altLang="en-US" spc="-100" dirty="0" smtClean="0">
                <a:latin typeface="+mn-ea"/>
              </a:rPr>
              <a:t>　〇金融市場に参加するプレーヤーを国内外から誘致・育成</a:t>
            </a:r>
            <a:endParaRPr lang="en-US" altLang="ja-JP" spc="-100" dirty="0" smtClean="0">
              <a:latin typeface="+mn-ea"/>
            </a:endParaRPr>
          </a:p>
          <a:p>
            <a:pPr marL="268288" indent="-268288"/>
            <a:r>
              <a:rPr lang="ja-JP" altLang="en-US" spc="-100" dirty="0" smtClean="0">
                <a:latin typeface="+mn-ea"/>
              </a:rPr>
              <a:t>　○ＳＤＧｓ推進のための投資環境の構築　など　</a:t>
            </a:r>
            <a:endParaRPr lang="en-US" altLang="ja-JP" spc="-100" dirty="0" smtClean="0">
              <a:latin typeface="+mn-ea"/>
            </a:endParaRPr>
          </a:p>
        </p:txBody>
      </p:sp>
      <p:graphicFrame>
        <p:nvGraphicFramePr>
          <p:cNvPr id="64" name="表 63"/>
          <p:cNvGraphicFramePr>
            <a:graphicFrameLocks noGrp="1"/>
          </p:cNvGraphicFramePr>
          <p:nvPr>
            <p:extLst>
              <p:ext uri="{D42A27DB-BD31-4B8C-83A1-F6EECF244321}">
                <p14:modId xmlns:p14="http://schemas.microsoft.com/office/powerpoint/2010/main" val="1217967508"/>
              </p:ext>
            </p:extLst>
          </p:nvPr>
        </p:nvGraphicFramePr>
        <p:xfrm>
          <a:off x="9507042" y="8421427"/>
          <a:ext cx="6231600" cy="398488"/>
        </p:xfrm>
        <a:graphic>
          <a:graphicData uri="http://schemas.openxmlformats.org/drawingml/2006/table">
            <a:tbl>
              <a:tblPr firstRow="1" bandRow="1">
                <a:tableStyleId>{5C22544A-7EE6-4342-B048-85BDC9FD1C3A}</a:tableStyleId>
              </a:tblPr>
              <a:tblGrid>
                <a:gridCol w="6231600">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■取組みの方向性</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pic>
        <p:nvPicPr>
          <p:cNvPr id="7" name="図 6"/>
          <p:cNvPicPr>
            <a:picLocks noChangeAspect="1"/>
          </p:cNvPicPr>
          <p:nvPr/>
        </p:nvPicPr>
        <p:blipFill>
          <a:blip r:embed="rId4"/>
          <a:stretch>
            <a:fillRect/>
          </a:stretch>
        </p:blipFill>
        <p:spPr>
          <a:xfrm>
            <a:off x="9810113" y="10491486"/>
            <a:ext cx="5578323" cy="2219136"/>
          </a:xfrm>
          <a:prstGeom prst="rect">
            <a:avLst/>
          </a:prstGeom>
        </p:spPr>
      </p:pic>
      <p:graphicFrame>
        <p:nvGraphicFramePr>
          <p:cNvPr id="65" name="表 64"/>
          <p:cNvGraphicFramePr>
            <a:graphicFrameLocks noGrp="1"/>
          </p:cNvGraphicFramePr>
          <p:nvPr>
            <p:extLst>
              <p:ext uri="{D42A27DB-BD31-4B8C-83A1-F6EECF244321}">
                <p14:modId xmlns:p14="http://schemas.microsoft.com/office/powerpoint/2010/main" val="1968992037"/>
              </p:ext>
            </p:extLst>
          </p:nvPr>
        </p:nvGraphicFramePr>
        <p:xfrm>
          <a:off x="9507042" y="10117753"/>
          <a:ext cx="6231600" cy="398488"/>
        </p:xfrm>
        <a:graphic>
          <a:graphicData uri="http://schemas.openxmlformats.org/drawingml/2006/table">
            <a:tbl>
              <a:tblPr firstRow="1" bandRow="1">
                <a:tableStyleId>{5C22544A-7EE6-4342-B048-85BDC9FD1C3A}</a:tableStyleId>
              </a:tblPr>
              <a:tblGrid>
                <a:gridCol w="6231600">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■国際金融都市実現の効果</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Tree>
    <p:extLst>
      <p:ext uri="{BB962C8B-B14F-4D97-AF65-F5344CB8AC3E}">
        <p14:creationId xmlns:p14="http://schemas.microsoft.com/office/powerpoint/2010/main" val="4015604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図 76"/>
          <p:cNvPicPr>
            <a:picLocks noChangeAspect="1"/>
          </p:cNvPicPr>
          <p:nvPr/>
        </p:nvPicPr>
        <p:blipFill rotWithShape="1">
          <a:blip r:embed="rId3"/>
          <a:srcRect b="1597"/>
          <a:stretch/>
        </p:blipFill>
        <p:spPr>
          <a:xfrm>
            <a:off x="11485635" y="6576835"/>
            <a:ext cx="5078961" cy="6231354"/>
          </a:xfrm>
          <a:prstGeom prst="rect">
            <a:avLst/>
          </a:prstGeom>
        </p:spPr>
      </p:pic>
      <p:pic>
        <p:nvPicPr>
          <p:cNvPr id="19" name="図 18"/>
          <p:cNvPicPr>
            <a:picLocks noChangeAspect="1"/>
          </p:cNvPicPr>
          <p:nvPr/>
        </p:nvPicPr>
        <p:blipFill>
          <a:blip r:embed="rId4"/>
          <a:stretch>
            <a:fillRect/>
          </a:stretch>
        </p:blipFill>
        <p:spPr>
          <a:xfrm>
            <a:off x="12641902" y="2429896"/>
            <a:ext cx="4094324" cy="3998470"/>
          </a:xfrm>
          <a:prstGeom prst="rect">
            <a:avLst/>
          </a:prstGeom>
        </p:spPr>
      </p:pic>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88" name="楕円 87"/>
          <p:cNvSpPr/>
          <p:nvPr/>
        </p:nvSpPr>
        <p:spPr>
          <a:xfrm rot="10800000" flipV="1">
            <a:off x="1760203" y="1511713"/>
            <a:ext cx="13002944" cy="719771"/>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3218008" y="1586332"/>
            <a:ext cx="9801739" cy="523220"/>
          </a:xfrm>
          <a:prstGeom prst="rect">
            <a:avLst/>
          </a:prstGeom>
          <a:noFill/>
        </p:spPr>
        <p:txBody>
          <a:bodyPr wrap="square" rtlCol="0">
            <a:spAutoFit/>
          </a:bodyPr>
          <a:lstStyle/>
          <a:p>
            <a:pPr algn="ctr"/>
            <a:r>
              <a:rPr kumimoji="1" lang="ja-JP" altLang="en-US" sz="2800" b="1" dirty="0" smtClean="0">
                <a:solidFill>
                  <a:schemeClr val="bg1"/>
                </a:solidFill>
                <a:latin typeface="+mn-ea"/>
              </a:rPr>
              <a:t>成長を支える都市インフラの整備</a:t>
            </a:r>
            <a:endParaRPr kumimoji="1" lang="ja-JP" altLang="en-US" sz="2800" b="1" dirty="0">
              <a:solidFill>
                <a:schemeClr val="bg1"/>
              </a:solidFill>
              <a:latin typeface="+mn-ea"/>
            </a:endParaRPr>
          </a:p>
        </p:txBody>
      </p:sp>
      <p:pic>
        <p:nvPicPr>
          <p:cNvPr id="2" name="図 1"/>
          <p:cNvPicPr>
            <a:picLocks noChangeAspect="1"/>
          </p:cNvPicPr>
          <p:nvPr/>
        </p:nvPicPr>
        <p:blipFill>
          <a:blip r:embed="rId5"/>
          <a:stretch>
            <a:fillRect/>
          </a:stretch>
        </p:blipFill>
        <p:spPr>
          <a:xfrm>
            <a:off x="986785" y="3123034"/>
            <a:ext cx="6654431" cy="9207689"/>
          </a:xfrm>
          <a:prstGeom prst="rect">
            <a:avLst/>
          </a:prstGeom>
        </p:spPr>
      </p:pic>
      <p:sp>
        <p:nvSpPr>
          <p:cNvPr id="34" name="テキスト ボックス 33"/>
          <p:cNvSpPr txBox="1"/>
          <p:nvPr/>
        </p:nvSpPr>
        <p:spPr>
          <a:xfrm>
            <a:off x="6940716" y="9049912"/>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出典：うめきた２期</a:t>
            </a:r>
            <a:r>
              <a:rPr kumimoji="1" lang="ja-JP" altLang="en-US" sz="1000" dirty="0">
                <a:latin typeface="Meiryo UI" panose="020B0604030504040204" pitchFamily="50" charset="-128"/>
                <a:ea typeface="Meiryo UI" panose="020B0604030504040204" pitchFamily="50" charset="-128"/>
              </a:rPr>
              <a:t>開発</a:t>
            </a:r>
            <a:r>
              <a:rPr kumimoji="1" lang="ja-JP" altLang="en-US" sz="1000" dirty="0" smtClean="0">
                <a:latin typeface="Meiryo UI" panose="020B0604030504040204" pitchFamily="50" charset="-128"/>
                <a:ea typeface="Meiryo UI" panose="020B0604030504040204" pitchFamily="50" charset="-128"/>
              </a:rPr>
              <a:t>事業者資料</a:t>
            </a:r>
            <a:endParaRPr kumimoji="1" lang="ja-JP" altLang="en-US" sz="1000" dirty="0">
              <a:latin typeface="Meiryo UI" panose="020B0604030504040204" pitchFamily="50" charset="-128"/>
              <a:ea typeface="Meiryo UI" panose="020B0604030504040204" pitchFamily="50" charset="-128"/>
            </a:endParaRPr>
          </a:p>
        </p:txBody>
      </p:sp>
      <p:cxnSp>
        <p:nvCxnSpPr>
          <p:cNvPr id="8" name="直線コネクタ 7"/>
          <p:cNvCxnSpPr>
            <a:stCxn id="10" idx="3"/>
          </p:cNvCxnSpPr>
          <p:nvPr/>
        </p:nvCxnSpPr>
        <p:spPr>
          <a:xfrm>
            <a:off x="3525839" y="6879062"/>
            <a:ext cx="566831" cy="698225"/>
          </a:xfrm>
          <a:prstGeom prst="line">
            <a:avLst/>
          </a:prstGeom>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60903" y="6095301"/>
            <a:ext cx="1970085" cy="2719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100" dirty="0" smtClean="0">
                <a:solidFill>
                  <a:prstClr val="black"/>
                </a:solidFill>
                <a:latin typeface="+mn-ea"/>
              </a:rPr>
              <a:t>大阪・関西万博イメージ</a:t>
            </a:r>
            <a:endParaRPr lang="en-US" altLang="ja-JP" sz="1100" dirty="0" smtClean="0">
              <a:solidFill>
                <a:prstClr val="black"/>
              </a:solidFill>
              <a:latin typeface="+mn-ea"/>
            </a:endParaRPr>
          </a:p>
        </p:txBody>
      </p:sp>
      <p:cxnSp>
        <p:nvCxnSpPr>
          <p:cNvPr id="39" name="直線コネクタ 38"/>
          <p:cNvCxnSpPr/>
          <p:nvPr/>
        </p:nvCxnSpPr>
        <p:spPr>
          <a:xfrm>
            <a:off x="5007554" y="7220874"/>
            <a:ext cx="2057229" cy="1296009"/>
          </a:xfrm>
          <a:prstGeom prst="line">
            <a:avLst/>
          </a:prstGeom>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1839763" y="5733362"/>
            <a:ext cx="1945522"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夢洲</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・国際観光拠点</a:t>
            </a:r>
            <a:endParaRPr lang="en-US" altLang="ja-JP" sz="1200" dirty="0" smtClean="0">
              <a:solidFill>
                <a:prstClr val="black"/>
              </a:solidFill>
              <a:latin typeface="+mn-ea"/>
            </a:endParaRPr>
          </a:p>
          <a:p>
            <a:pPr marL="265113" lvl="0" indent="-265113">
              <a:lnSpc>
                <a:spcPts val="1500"/>
              </a:lnSpc>
            </a:pPr>
            <a:r>
              <a:rPr lang="ja-JP" altLang="en-US" sz="1200" dirty="0" smtClean="0">
                <a:solidFill>
                  <a:prstClr val="black"/>
                </a:solidFill>
                <a:latin typeface="+mn-ea"/>
              </a:rPr>
              <a:t>・スーパーシティ候補地</a:t>
            </a:r>
            <a:endParaRPr lang="en-US" altLang="ja-JP" sz="1200" dirty="0" smtClean="0">
              <a:solidFill>
                <a:prstClr val="black"/>
              </a:solidFill>
              <a:latin typeface="+mn-ea"/>
            </a:endParaRPr>
          </a:p>
        </p:txBody>
      </p:sp>
      <p:sp>
        <p:nvSpPr>
          <p:cNvPr id="47" name="テキスト ボックス 46"/>
          <p:cNvSpPr txBox="1"/>
          <p:nvPr/>
        </p:nvSpPr>
        <p:spPr>
          <a:xfrm>
            <a:off x="252870" y="7277799"/>
            <a:ext cx="141605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出典：経済</a:t>
            </a:r>
            <a:r>
              <a:rPr kumimoji="1" lang="ja-JP" altLang="en-US" sz="1000" dirty="0">
                <a:latin typeface="Meiryo UI" panose="020B0604030504040204" pitchFamily="50" charset="-128"/>
                <a:ea typeface="Meiryo UI" panose="020B0604030504040204" pitchFamily="50" charset="-128"/>
              </a:rPr>
              <a:t>産業省</a:t>
            </a:r>
          </a:p>
        </p:txBody>
      </p:sp>
      <p:cxnSp>
        <p:nvCxnSpPr>
          <p:cNvPr id="52" name="直線コネクタ 51"/>
          <p:cNvCxnSpPr/>
          <p:nvPr/>
        </p:nvCxnSpPr>
        <p:spPr>
          <a:xfrm flipH="1" flipV="1">
            <a:off x="2212584" y="4192633"/>
            <a:ext cx="2532263" cy="3310334"/>
          </a:xfrm>
          <a:prstGeom prst="line">
            <a:avLst/>
          </a:prstGeom>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7145588" y="7221752"/>
            <a:ext cx="4687456" cy="75582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うめきた２期</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・「みどり」と「イノベーション」の融合拠点</a:t>
            </a:r>
            <a:endParaRPr lang="en-US" altLang="ja-JP" sz="1200" dirty="0" smtClean="0">
              <a:solidFill>
                <a:prstClr val="black"/>
              </a:solidFill>
              <a:latin typeface="+mn-ea"/>
            </a:endParaRPr>
          </a:p>
          <a:p>
            <a:pPr marL="265113" lvl="0" indent="-265113">
              <a:lnSpc>
                <a:spcPts val="1500"/>
              </a:lnSpc>
            </a:pPr>
            <a:r>
              <a:rPr lang="ja-JP" altLang="en-US" sz="1200" dirty="0" smtClean="0">
                <a:solidFill>
                  <a:prstClr val="black"/>
                </a:solidFill>
                <a:latin typeface="+mn-ea"/>
              </a:rPr>
              <a:t>・スーパーシティ候補地　・スタートアップ拠点都市（国指定）</a:t>
            </a:r>
            <a:endParaRPr lang="en-US" altLang="ja-JP" sz="1200" dirty="0" smtClean="0">
              <a:solidFill>
                <a:prstClr val="black"/>
              </a:solidFill>
              <a:latin typeface="+mn-ea"/>
            </a:endParaRPr>
          </a:p>
        </p:txBody>
      </p:sp>
      <p:cxnSp>
        <p:nvCxnSpPr>
          <p:cNvPr id="58" name="直線コネクタ 57"/>
          <p:cNvCxnSpPr/>
          <p:nvPr/>
        </p:nvCxnSpPr>
        <p:spPr>
          <a:xfrm flipV="1">
            <a:off x="5309037" y="4469345"/>
            <a:ext cx="2063367" cy="1679191"/>
          </a:xfrm>
          <a:prstGeom prst="line">
            <a:avLst/>
          </a:prstGeom>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7253558" y="3264749"/>
            <a:ext cx="2284456" cy="6117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健都</a:t>
            </a:r>
            <a:r>
              <a:rPr lang="en-US" altLang="ja-JP" sz="1200" b="1" dirty="0" smtClean="0">
                <a:solidFill>
                  <a:prstClr val="black"/>
                </a:solidFill>
                <a:latin typeface="+mn-ea"/>
              </a:rPr>
              <a:t>】</a:t>
            </a:r>
          </a:p>
          <a:p>
            <a:pPr marL="265113" lvl="0" indent="-265113" algn="ctr">
              <a:lnSpc>
                <a:spcPts val="1500"/>
              </a:lnSpc>
            </a:pPr>
            <a:r>
              <a:rPr lang="ja-JP" altLang="en-US" sz="1200" dirty="0" smtClean="0">
                <a:solidFill>
                  <a:prstClr val="black"/>
                </a:solidFill>
                <a:latin typeface="+mn-ea"/>
              </a:rPr>
              <a:t>健康医療クラスター形成</a:t>
            </a:r>
            <a:endParaRPr lang="en-US" altLang="ja-JP" sz="1200" dirty="0" smtClean="0">
              <a:solidFill>
                <a:prstClr val="black"/>
              </a:solidFill>
              <a:latin typeface="+mn-ea"/>
            </a:endParaRPr>
          </a:p>
        </p:txBody>
      </p:sp>
      <p:pic>
        <p:nvPicPr>
          <p:cNvPr id="24" name="図 23"/>
          <p:cNvPicPr>
            <a:picLocks noChangeAspect="1"/>
          </p:cNvPicPr>
          <p:nvPr/>
        </p:nvPicPr>
        <p:blipFill>
          <a:blip r:embed="rId6"/>
          <a:stretch>
            <a:fillRect/>
          </a:stretch>
        </p:blipFill>
        <p:spPr>
          <a:xfrm>
            <a:off x="9440124" y="3845950"/>
            <a:ext cx="1403705" cy="1074841"/>
          </a:xfrm>
          <a:prstGeom prst="rect">
            <a:avLst/>
          </a:prstGeom>
        </p:spPr>
      </p:pic>
      <p:sp>
        <p:nvSpPr>
          <p:cNvPr id="63" name="角丸四角形 62"/>
          <p:cNvSpPr/>
          <p:nvPr/>
        </p:nvSpPr>
        <p:spPr>
          <a:xfrm>
            <a:off x="9440124" y="3359393"/>
            <a:ext cx="1799474" cy="5646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nSpc>
                <a:spcPts val="1500"/>
              </a:lnSpc>
            </a:pPr>
            <a:r>
              <a:rPr lang="ja-JP" altLang="en-US" sz="1100" dirty="0" smtClean="0">
                <a:solidFill>
                  <a:prstClr val="black"/>
                </a:solidFill>
                <a:latin typeface="+mn-ea"/>
              </a:rPr>
              <a:t>産学連携を推進する</a:t>
            </a:r>
            <a:endParaRPr lang="en-US" altLang="ja-JP" sz="1100" dirty="0" smtClean="0">
              <a:solidFill>
                <a:prstClr val="black"/>
              </a:solidFill>
              <a:latin typeface="+mn-ea"/>
            </a:endParaRPr>
          </a:p>
          <a:p>
            <a:pPr marL="265113" lvl="0" indent="-265113">
              <a:lnSpc>
                <a:spcPts val="1500"/>
              </a:lnSpc>
            </a:pPr>
            <a:r>
              <a:rPr lang="ja-JP" altLang="en-US" sz="1100" dirty="0" smtClean="0">
                <a:solidFill>
                  <a:prstClr val="black"/>
                </a:solidFill>
                <a:latin typeface="+mn-ea"/>
              </a:rPr>
              <a:t>「アライアンス棟」</a:t>
            </a:r>
            <a:endParaRPr lang="en-US" altLang="ja-JP" sz="1100" dirty="0" smtClean="0">
              <a:solidFill>
                <a:prstClr val="black"/>
              </a:solidFill>
              <a:latin typeface="+mn-ea"/>
            </a:endParaRPr>
          </a:p>
        </p:txBody>
      </p:sp>
      <p:sp>
        <p:nvSpPr>
          <p:cNvPr id="64" name="テキスト ボックス 63"/>
          <p:cNvSpPr txBox="1"/>
          <p:nvPr/>
        </p:nvSpPr>
        <p:spPr>
          <a:xfrm>
            <a:off x="8610666" y="4859107"/>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出典：吹田市ＨＰ</a:t>
            </a:r>
            <a:endParaRPr kumimoji="1" lang="ja-JP" altLang="en-US" sz="1000" dirty="0">
              <a:latin typeface="Meiryo UI" panose="020B0604030504040204" pitchFamily="50" charset="-128"/>
              <a:ea typeface="Meiryo UI" panose="020B0604030504040204" pitchFamily="50" charset="-128"/>
            </a:endParaRPr>
          </a:p>
        </p:txBody>
      </p:sp>
      <p:sp>
        <p:nvSpPr>
          <p:cNvPr id="56" name="角丸四角形 55"/>
          <p:cNvSpPr/>
          <p:nvPr/>
        </p:nvSpPr>
        <p:spPr>
          <a:xfrm>
            <a:off x="205249" y="3564788"/>
            <a:ext cx="2302457"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a:solidFill>
                  <a:prstClr val="black"/>
                </a:solidFill>
                <a:latin typeface="+mn-ea"/>
              </a:rPr>
              <a:t>中之島</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・未来医療国際拠点</a:t>
            </a:r>
            <a:endParaRPr lang="en-US" altLang="ja-JP" sz="1200" dirty="0" smtClean="0">
              <a:solidFill>
                <a:prstClr val="black"/>
              </a:solidFill>
              <a:latin typeface="+mn-ea"/>
            </a:endParaRPr>
          </a:p>
        </p:txBody>
      </p:sp>
      <p:sp>
        <p:nvSpPr>
          <p:cNvPr id="68" name="正方形/長方形 67"/>
          <p:cNvSpPr/>
          <p:nvPr/>
        </p:nvSpPr>
        <p:spPr>
          <a:xfrm>
            <a:off x="273230" y="5357172"/>
            <a:ext cx="2625984" cy="50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出典：公募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事業者の提案</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コネクタ 71"/>
          <p:cNvCxnSpPr/>
          <p:nvPr/>
        </p:nvCxnSpPr>
        <p:spPr>
          <a:xfrm flipH="1" flipV="1">
            <a:off x="5376302" y="7695471"/>
            <a:ext cx="1821632" cy="2534217"/>
          </a:xfrm>
          <a:prstGeom prst="line">
            <a:avLst/>
          </a:prstGeom>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7131681" y="9334068"/>
            <a:ext cx="4577236"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大阪城東部地区</a:t>
            </a:r>
            <a:r>
              <a:rPr lang="en-US" altLang="ja-JP" sz="1200" b="1" dirty="0" smtClean="0">
                <a:solidFill>
                  <a:prstClr val="black"/>
                </a:solidFill>
                <a:latin typeface="+mn-ea"/>
              </a:rPr>
              <a:t>】</a:t>
            </a:r>
          </a:p>
          <a:p>
            <a:pPr marL="265113" lvl="0" indent="-265113">
              <a:lnSpc>
                <a:spcPts val="1500"/>
              </a:lnSpc>
            </a:pPr>
            <a:r>
              <a:rPr lang="ja-JP" altLang="en-US" sz="1200" dirty="0" smtClean="0">
                <a:solidFill>
                  <a:schemeClr val="tx1"/>
                </a:solidFill>
                <a:latin typeface="+mn-ea"/>
              </a:rPr>
              <a:t>・</a:t>
            </a:r>
            <a:r>
              <a:rPr kumimoji="1" lang="ja-JP" altLang="en-US" sz="1200" spc="-150" dirty="0">
                <a:solidFill>
                  <a:schemeClr val="tx1"/>
                </a:solidFill>
                <a:latin typeface="+mn-ea"/>
                <a:cs typeface="Meiryo UI" panose="020B0604030504040204" pitchFamily="50" charset="-128"/>
              </a:rPr>
              <a:t>大学とともに成長するイノベーション・フィールドシティ</a:t>
            </a:r>
            <a:endParaRPr lang="en-US" altLang="ja-JP" sz="1200" dirty="0" smtClean="0">
              <a:solidFill>
                <a:schemeClr val="tx1"/>
              </a:solidFill>
              <a:latin typeface="+mn-ea"/>
            </a:endParaRPr>
          </a:p>
        </p:txBody>
      </p:sp>
      <p:cxnSp>
        <p:nvCxnSpPr>
          <p:cNvPr id="99" name="直線コネクタ 98"/>
          <p:cNvCxnSpPr/>
          <p:nvPr/>
        </p:nvCxnSpPr>
        <p:spPr>
          <a:xfrm>
            <a:off x="1690175" y="10363039"/>
            <a:ext cx="686433" cy="34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flipV="1">
            <a:off x="2987264" y="3430047"/>
            <a:ext cx="2321841" cy="1457805"/>
          </a:xfrm>
          <a:prstGeom prst="line">
            <a:avLst/>
          </a:prstGeom>
        </p:spPr>
        <p:style>
          <a:lnRef idx="1">
            <a:schemeClr val="accent1"/>
          </a:lnRef>
          <a:fillRef idx="0">
            <a:schemeClr val="accent1"/>
          </a:fillRef>
          <a:effectRef idx="0">
            <a:schemeClr val="accent1"/>
          </a:effectRef>
          <a:fontRef idx="minor">
            <a:schemeClr val="tx1"/>
          </a:fontRef>
        </p:style>
      </p:cxnSp>
      <p:sp>
        <p:nvSpPr>
          <p:cNvPr id="102" name="角丸四角形 101"/>
          <p:cNvSpPr/>
          <p:nvPr/>
        </p:nvSpPr>
        <p:spPr>
          <a:xfrm>
            <a:off x="1063842" y="1882696"/>
            <a:ext cx="2028462" cy="655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a:solidFill>
                  <a:prstClr val="black"/>
                </a:solidFill>
                <a:latin typeface="+mn-ea"/>
              </a:rPr>
              <a:t>彩</a:t>
            </a:r>
            <a:r>
              <a:rPr lang="ja-JP" altLang="en-US" sz="1200" b="1" dirty="0" smtClean="0">
                <a:solidFill>
                  <a:prstClr val="black"/>
                </a:solidFill>
                <a:latin typeface="+mn-ea"/>
              </a:rPr>
              <a:t>都</a:t>
            </a:r>
            <a:r>
              <a:rPr lang="en-US" altLang="ja-JP" sz="1200" b="1" dirty="0" smtClean="0">
                <a:solidFill>
                  <a:prstClr val="black"/>
                </a:solidFill>
                <a:latin typeface="+mn-ea"/>
              </a:rPr>
              <a:t>】</a:t>
            </a:r>
          </a:p>
          <a:p>
            <a:pPr marL="265113" lvl="0" indent="-265113" algn="ctr">
              <a:lnSpc>
                <a:spcPts val="1500"/>
              </a:lnSpc>
            </a:pPr>
            <a:r>
              <a:rPr lang="ja-JP" altLang="en-US" sz="1200" dirty="0" smtClean="0">
                <a:solidFill>
                  <a:prstClr val="black"/>
                </a:solidFill>
                <a:latin typeface="+mn-ea"/>
              </a:rPr>
              <a:t>ライフサイエンスパーク</a:t>
            </a:r>
            <a:endParaRPr lang="en-US" altLang="ja-JP" sz="1200" dirty="0" smtClean="0">
              <a:solidFill>
                <a:prstClr val="black"/>
              </a:solidFill>
              <a:latin typeface="+mn-ea"/>
            </a:endParaRPr>
          </a:p>
        </p:txBody>
      </p:sp>
      <p:pic>
        <p:nvPicPr>
          <p:cNvPr id="10" name="図 9"/>
          <p:cNvPicPr>
            <a:picLocks noChangeAspect="1"/>
          </p:cNvPicPr>
          <p:nvPr/>
        </p:nvPicPr>
        <p:blipFill>
          <a:blip r:embed="rId7"/>
          <a:stretch>
            <a:fillRect/>
          </a:stretch>
        </p:blipFill>
        <p:spPr>
          <a:xfrm>
            <a:off x="1921629" y="6379158"/>
            <a:ext cx="1604210" cy="999807"/>
          </a:xfrm>
          <a:prstGeom prst="rect">
            <a:avLst/>
          </a:prstGeom>
        </p:spPr>
      </p:pic>
      <p:pic>
        <p:nvPicPr>
          <p:cNvPr id="14" name="図 13"/>
          <p:cNvPicPr>
            <a:picLocks noChangeAspect="1"/>
          </p:cNvPicPr>
          <p:nvPr/>
        </p:nvPicPr>
        <p:blipFill>
          <a:blip r:embed="rId8"/>
          <a:stretch>
            <a:fillRect/>
          </a:stretch>
        </p:blipFill>
        <p:spPr>
          <a:xfrm>
            <a:off x="1166010" y="2396270"/>
            <a:ext cx="1821254" cy="1217860"/>
          </a:xfrm>
          <a:prstGeom prst="rect">
            <a:avLst/>
          </a:prstGeom>
        </p:spPr>
      </p:pic>
      <p:pic>
        <p:nvPicPr>
          <p:cNvPr id="3" name="図 2"/>
          <p:cNvPicPr>
            <a:picLocks noChangeAspect="1"/>
          </p:cNvPicPr>
          <p:nvPr/>
        </p:nvPicPr>
        <p:blipFill>
          <a:blip r:embed="rId9"/>
          <a:stretch>
            <a:fillRect/>
          </a:stretch>
        </p:blipFill>
        <p:spPr>
          <a:xfrm>
            <a:off x="362667" y="4123411"/>
            <a:ext cx="1843061" cy="1302574"/>
          </a:xfrm>
          <a:prstGeom prst="rect">
            <a:avLst/>
          </a:prstGeom>
        </p:spPr>
      </p:pic>
      <p:pic>
        <p:nvPicPr>
          <p:cNvPr id="6" name="図 5"/>
          <p:cNvPicPr>
            <a:picLocks noChangeAspect="1"/>
          </p:cNvPicPr>
          <p:nvPr/>
        </p:nvPicPr>
        <p:blipFill>
          <a:blip r:embed="rId10"/>
          <a:stretch>
            <a:fillRect/>
          </a:stretch>
        </p:blipFill>
        <p:spPr>
          <a:xfrm>
            <a:off x="7482000" y="3771664"/>
            <a:ext cx="1958124" cy="1111774"/>
          </a:xfrm>
          <a:prstGeom prst="rect">
            <a:avLst/>
          </a:prstGeom>
        </p:spPr>
      </p:pic>
      <p:pic>
        <p:nvPicPr>
          <p:cNvPr id="18" name="図 17"/>
          <p:cNvPicPr>
            <a:picLocks noChangeAspect="1"/>
          </p:cNvPicPr>
          <p:nvPr/>
        </p:nvPicPr>
        <p:blipFill>
          <a:blip r:embed="rId11"/>
          <a:stretch>
            <a:fillRect/>
          </a:stretch>
        </p:blipFill>
        <p:spPr>
          <a:xfrm>
            <a:off x="252870" y="6388408"/>
            <a:ext cx="1504828" cy="908369"/>
          </a:xfrm>
          <a:prstGeom prst="rect">
            <a:avLst/>
          </a:prstGeom>
        </p:spPr>
      </p:pic>
      <p:pic>
        <p:nvPicPr>
          <p:cNvPr id="9" name="図 8"/>
          <p:cNvPicPr>
            <a:picLocks noChangeAspect="1"/>
          </p:cNvPicPr>
          <p:nvPr/>
        </p:nvPicPr>
        <p:blipFill>
          <a:blip r:embed="rId12"/>
          <a:stretch>
            <a:fillRect/>
          </a:stretch>
        </p:blipFill>
        <p:spPr>
          <a:xfrm>
            <a:off x="20221" y="9992445"/>
            <a:ext cx="1999792" cy="1421779"/>
          </a:xfrm>
          <a:prstGeom prst="rect">
            <a:avLst/>
          </a:prstGeom>
        </p:spPr>
      </p:pic>
      <p:sp>
        <p:nvSpPr>
          <p:cNvPr id="60" name="楕円 59"/>
          <p:cNvSpPr/>
          <p:nvPr/>
        </p:nvSpPr>
        <p:spPr>
          <a:xfrm rot="8475081">
            <a:off x="1331534" y="10778546"/>
            <a:ext cx="2693626" cy="404278"/>
          </a:xfrm>
          <a:prstGeom prst="ellipse">
            <a:avLst/>
          </a:prstGeom>
          <a:noFill/>
          <a:ln w="38100">
            <a:solidFill>
              <a:schemeClr val="tx1">
                <a:lumMod val="50000"/>
                <a:lumOff val="50000"/>
                <a:alpha val="40000"/>
              </a:schemeClr>
            </a:solid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50">
              <a:latin typeface="Meiryo UI" panose="020B0604030504040204" pitchFamily="50" charset="-128"/>
              <a:ea typeface="Meiryo UI" panose="020B0604030504040204" pitchFamily="50" charset="-128"/>
            </a:endParaRPr>
          </a:p>
        </p:txBody>
      </p:sp>
      <p:sp>
        <p:nvSpPr>
          <p:cNvPr id="62" name="楕円 61"/>
          <p:cNvSpPr/>
          <p:nvPr/>
        </p:nvSpPr>
        <p:spPr>
          <a:xfrm rot="6373911">
            <a:off x="2646278" y="8515493"/>
            <a:ext cx="2693626" cy="512873"/>
          </a:xfrm>
          <a:prstGeom prst="ellipse">
            <a:avLst/>
          </a:prstGeom>
          <a:noFill/>
          <a:ln w="38100">
            <a:solidFill>
              <a:schemeClr val="tx1">
                <a:lumMod val="50000"/>
                <a:lumOff val="50000"/>
                <a:alpha val="40000"/>
              </a:schemeClr>
            </a:solid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50">
              <a:latin typeface="Meiryo UI" panose="020B0604030504040204" pitchFamily="50" charset="-128"/>
              <a:ea typeface="Meiryo UI" panose="020B0604030504040204" pitchFamily="50" charset="-128"/>
            </a:endParaRPr>
          </a:p>
        </p:txBody>
      </p:sp>
      <p:sp>
        <p:nvSpPr>
          <p:cNvPr id="65" name="角丸四角形 64"/>
          <p:cNvSpPr/>
          <p:nvPr/>
        </p:nvSpPr>
        <p:spPr>
          <a:xfrm>
            <a:off x="2893180" y="7994991"/>
            <a:ext cx="383630" cy="140656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65113" lvl="0" indent="-265113">
              <a:lnSpc>
                <a:spcPts val="1500"/>
              </a:lnSpc>
            </a:pPr>
            <a:r>
              <a:rPr lang="ja-JP" altLang="en-US" sz="1200" b="1" dirty="0" smtClean="0">
                <a:solidFill>
                  <a:prstClr val="black"/>
                </a:solidFill>
                <a:latin typeface="+mn-ea"/>
              </a:rPr>
              <a:t>大阪港・府営港湾</a:t>
            </a:r>
            <a:endParaRPr lang="en-US" altLang="ja-JP" sz="1200" b="1" dirty="0" smtClean="0">
              <a:solidFill>
                <a:prstClr val="black"/>
              </a:solidFill>
              <a:latin typeface="+mn-ea"/>
            </a:endParaRPr>
          </a:p>
        </p:txBody>
      </p:sp>
      <p:cxnSp>
        <p:nvCxnSpPr>
          <p:cNvPr id="66" name="直線コネクタ 65"/>
          <p:cNvCxnSpPr/>
          <p:nvPr/>
        </p:nvCxnSpPr>
        <p:spPr>
          <a:xfrm flipV="1">
            <a:off x="3276810" y="8568617"/>
            <a:ext cx="490634" cy="12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2954739" y="9401557"/>
            <a:ext cx="157119" cy="1044403"/>
          </a:xfrm>
          <a:prstGeom prst="line">
            <a:avLst/>
          </a:prstGeom>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13436424" y="6716852"/>
            <a:ext cx="2367071" cy="338554"/>
          </a:xfrm>
          <a:prstGeom prst="rect">
            <a:avLst/>
          </a:prstGeom>
          <a:noFill/>
        </p:spPr>
        <p:txBody>
          <a:bodyPr wrap="square" rtlCol="0">
            <a:spAutoFit/>
          </a:bodyPr>
          <a:lstStyle/>
          <a:p>
            <a:pPr algn="ctr"/>
            <a:r>
              <a:rPr kumimoji="1" lang="en-US" altLang="ja-JP" sz="1600" b="1" dirty="0" smtClean="0">
                <a:latin typeface="+mn-ea"/>
              </a:rPr>
              <a:t>【</a:t>
            </a:r>
            <a:r>
              <a:rPr kumimoji="1" lang="ja-JP" altLang="en-US" sz="1600" b="1" dirty="0" smtClean="0">
                <a:latin typeface="+mn-ea"/>
              </a:rPr>
              <a:t>鉄道の戦略路線図</a:t>
            </a:r>
            <a:r>
              <a:rPr kumimoji="1" lang="en-US" altLang="ja-JP" sz="1600" b="1" dirty="0" smtClean="0">
                <a:latin typeface="+mn-ea"/>
              </a:rPr>
              <a:t>】</a:t>
            </a:r>
            <a:endParaRPr kumimoji="1" lang="ja-JP" altLang="en-US" sz="1600" b="1" dirty="0">
              <a:latin typeface="+mn-ea"/>
            </a:endParaRPr>
          </a:p>
        </p:txBody>
      </p:sp>
      <p:sp>
        <p:nvSpPr>
          <p:cNvPr id="96" name="テキスト ボックス 95"/>
          <p:cNvSpPr txBox="1"/>
          <p:nvPr/>
        </p:nvSpPr>
        <p:spPr>
          <a:xfrm>
            <a:off x="12961627" y="2123001"/>
            <a:ext cx="3454874" cy="348304"/>
          </a:xfrm>
          <a:prstGeom prst="rect">
            <a:avLst/>
          </a:prstGeom>
          <a:noFill/>
        </p:spPr>
        <p:txBody>
          <a:bodyPr wrap="square" rtlCol="0">
            <a:spAutoFit/>
          </a:bodyPr>
          <a:lstStyle/>
          <a:p>
            <a:pPr algn="ctr"/>
            <a:r>
              <a:rPr kumimoji="1" lang="en-US" altLang="ja-JP" sz="1600" b="1" dirty="0" smtClean="0">
                <a:latin typeface="+mn-ea"/>
              </a:rPr>
              <a:t>【</a:t>
            </a:r>
            <a:r>
              <a:rPr kumimoji="1" lang="ja-JP" altLang="en-US" sz="1600" b="1" dirty="0" smtClean="0">
                <a:latin typeface="+mn-ea"/>
              </a:rPr>
              <a:t>高速道路ネットワーク</a:t>
            </a:r>
            <a:r>
              <a:rPr kumimoji="1" lang="en-US" altLang="ja-JP" sz="1600" b="1" dirty="0" smtClean="0">
                <a:latin typeface="+mn-ea"/>
              </a:rPr>
              <a:t>】</a:t>
            </a:r>
            <a:endParaRPr kumimoji="1" lang="ja-JP" altLang="en-US" sz="1600" b="1" dirty="0">
              <a:latin typeface="+mn-ea"/>
            </a:endParaRPr>
          </a:p>
        </p:txBody>
      </p:sp>
      <p:sp>
        <p:nvSpPr>
          <p:cNvPr id="69" name="テキスト ボックス 68"/>
          <p:cNvSpPr txBox="1"/>
          <p:nvPr/>
        </p:nvSpPr>
        <p:spPr>
          <a:xfrm>
            <a:off x="9616046" y="10445960"/>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出典：公立大学法人大阪</a:t>
            </a:r>
            <a:r>
              <a:rPr kumimoji="1" lang="en-US" altLang="ja-JP" sz="1000" dirty="0" smtClean="0">
                <a:latin typeface="Meiryo UI" panose="020B0604030504040204" pitchFamily="50" charset="-128"/>
                <a:ea typeface="Meiryo UI" panose="020B0604030504040204" pitchFamily="50" charset="-128"/>
              </a:rPr>
              <a:t>HP</a:t>
            </a:r>
            <a:endParaRPr kumimoji="1" lang="ja-JP" altLang="en-US" sz="1000" dirty="0">
              <a:latin typeface="Meiryo UI" panose="020B0604030504040204" pitchFamily="50" charset="-128"/>
              <a:ea typeface="Meiryo UI" panose="020B0604030504040204" pitchFamily="50" charset="-128"/>
            </a:endParaRPr>
          </a:p>
        </p:txBody>
      </p:sp>
      <p:sp>
        <p:nvSpPr>
          <p:cNvPr id="70" name="角丸四角形 69"/>
          <p:cNvSpPr/>
          <p:nvPr/>
        </p:nvSpPr>
        <p:spPr>
          <a:xfrm>
            <a:off x="7619893" y="5412992"/>
            <a:ext cx="3329974" cy="4527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020" indent="-142020" algn="ctr"/>
            <a:r>
              <a:rPr lang="en-US" altLang="ja-JP" sz="1200" b="1" dirty="0">
                <a:solidFill>
                  <a:schemeClr val="tx1"/>
                </a:solidFill>
                <a:latin typeface="+mn-ea"/>
              </a:rPr>
              <a:t>【</a:t>
            </a:r>
            <a:r>
              <a:rPr lang="ja-JP" altLang="en-US" sz="1200" b="1" dirty="0">
                <a:solidFill>
                  <a:schemeClr val="tx1"/>
                </a:solidFill>
                <a:latin typeface="+mn-ea"/>
              </a:rPr>
              <a:t>新大阪駅周辺</a:t>
            </a:r>
            <a:r>
              <a:rPr lang="en-US" altLang="ja-JP" sz="1200" b="1" dirty="0">
                <a:solidFill>
                  <a:schemeClr val="tx1"/>
                </a:solidFill>
                <a:latin typeface="+mn-ea"/>
              </a:rPr>
              <a:t>】</a:t>
            </a:r>
          </a:p>
          <a:p>
            <a:pPr marL="142020" indent="-142020"/>
            <a:r>
              <a:rPr lang="ja-JP" altLang="en-US" sz="1200" dirty="0">
                <a:solidFill>
                  <a:schemeClr val="tx1"/>
                </a:solidFill>
                <a:latin typeface="+mn-ea"/>
              </a:rPr>
              <a:t>・スーパー・メガリージョンの西の拠点</a:t>
            </a:r>
            <a:endParaRPr lang="en-US" altLang="ja-JP" sz="1200" dirty="0">
              <a:solidFill>
                <a:schemeClr val="tx1"/>
              </a:solidFill>
              <a:latin typeface="+mn-ea"/>
            </a:endParaRPr>
          </a:p>
        </p:txBody>
      </p:sp>
      <p:cxnSp>
        <p:nvCxnSpPr>
          <p:cNvPr id="74" name="直線コネクタ 73"/>
          <p:cNvCxnSpPr/>
          <p:nvPr/>
        </p:nvCxnSpPr>
        <p:spPr>
          <a:xfrm flipV="1">
            <a:off x="5040238" y="6319706"/>
            <a:ext cx="2517694" cy="724284"/>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2852886" y="9519683"/>
            <a:ext cx="1724499" cy="584775"/>
          </a:xfrm>
          <a:prstGeom prst="rect">
            <a:avLst/>
          </a:prstGeom>
          <a:solidFill>
            <a:schemeClr val="bg1"/>
          </a:solidFill>
          <a:ln w="19050">
            <a:solidFill>
              <a:schemeClr val="tx1"/>
            </a:solidFill>
            <a:prstDash val="sysDash"/>
          </a:ln>
        </p:spPr>
        <p:txBody>
          <a:bodyPr wrap="square" rtlCol="0">
            <a:spAutoFit/>
          </a:bodyPr>
          <a:lstStyle/>
          <a:p>
            <a:r>
              <a:rPr kumimoji="1" lang="ja-JP" altLang="en-US" sz="800" b="1" u="sng" dirty="0"/>
              <a:t>なにわ筋線</a:t>
            </a:r>
            <a:endParaRPr kumimoji="1" lang="en-US" altLang="ja-JP" sz="800" b="1" u="sng" dirty="0"/>
          </a:p>
          <a:p>
            <a:r>
              <a:rPr kumimoji="1" lang="ja-JP" altLang="en-US" sz="800" dirty="0"/>
              <a:t>（うめきた（大阪）地下駅～ＪＲ難波・南海新今宮）</a:t>
            </a:r>
            <a:endParaRPr kumimoji="1" lang="en-US" altLang="ja-JP" sz="800" dirty="0"/>
          </a:p>
          <a:p>
            <a:r>
              <a:rPr kumimoji="1" lang="en-US" altLang="ja-JP" sz="800" dirty="0"/>
              <a:t>2030</a:t>
            </a:r>
            <a:r>
              <a:rPr kumimoji="1" lang="ja-JP" altLang="en-US" sz="800" dirty="0"/>
              <a:t>年度末　開業目標</a:t>
            </a:r>
            <a:endParaRPr kumimoji="1" lang="en-US" altLang="ja-JP" sz="800" dirty="0"/>
          </a:p>
        </p:txBody>
      </p:sp>
      <p:pic>
        <p:nvPicPr>
          <p:cNvPr id="12" name="図 11"/>
          <p:cNvPicPr>
            <a:picLocks noChangeAspect="1"/>
          </p:cNvPicPr>
          <p:nvPr/>
        </p:nvPicPr>
        <p:blipFill>
          <a:blip r:embed="rId13"/>
          <a:stretch>
            <a:fillRect/>
          </a:stretch>
        </p:blipFill>
        <p:spPr>
          <a:xfrm>
            <a:off x="7619893" y="5932933"/>
            <a:ext cx="2339340" cy="1135380"/>
          </a:xfrm>
          <a:prstGeom prst="rect">
            <a:avLst/>
          </a:prstGeom>
        </p:spPr>
      </p:pic>
      <p:pic>
        <p:nvPicPr>
          <p:cNvPr id="13" name="図 12"/>
          <p:cNvPicPr>
            <a:picLocks noChangeAspect="1"/>
          </p:cNvPicPr>
          <p:nvPr/>
        </p:nvPicPr>
        <p:blipFill>
          <a:blip r:embed="rId14"/>
          <a:stretch>
            <a:fillRect/>
          </a:stretch>
        </p:blipFill>
        <p:spPr>
          <a:xfrm>
            <a:off x="10062779" y="5891652"/>
            <a:ext cx="1562100" cy="1264920"/>
          </a:xfrm>
          <a:prstGeom prst="rect">
            <a:avLst/>
          </a:prstGeom>
        </p:spPr>
      </p:pic>
      <p:pic>
        <p:nvPicPr>
          <p:cNvPr id="20" name="図 19"/>
          <p:cNvPicPr>
            <a:picLocks noChangeAspect="1"/>
          </p:cNvPicPr>
          <p:nvPr/>
        </p:nvPicPr>
        <p:blipFill>
          <a:blip r:embed="rId15"/>
          <a:stretch>
            <a:fillRect/>
          </a:stretch>
        </p:blipFill>
        <p:spPr>
          <a:xfrm>
            <a:off x="7056534" y="7972751"/>
            <a:ext cx="2125980" cy="1082040"/>
          </a:xfrm>
          <a:prstGeom prst="rect">
            <a:avLst/>
          </a:prstGeom>
        </p:spPr>
      </p:pic>
      <p:pic>
        <p:nvPicPr>
          <p:cNvPr id="21" name="図 20"/>
          <p:cNvPicPr>
            <a:picLocks noChangeAspect="1"/>
          </p:cNvPicPr>
          <p:nvPr/>
        </p:nvPicPr>
        <p:blipFill>
          <a:blip r:embed="rId16"/>
          <a:stretch>
            <a:fillRect/>
          </a:stretch>
        </p:blipFill>
        <p:spPr>
          <a:xfrm>
            <a:off x="9321449" y="7939103"/>
            <a:ext cx="2164080" cy="1143000"/>
          </a:xfrm>
          <a:prstGeom prst="rect">
            <a:avLst/>
          </a:prstGeom>
        </p:spPr>
      </p:pic>
      <p:pic>
        <p:nvPicPr>
          <p:cNvPr id="22" name="図 21"/>
          <p:cNvPicPr>
            <a:picLocks noChangeAspect="1"/>
          </p:cNvPicPr>
          <p:nvPr/>
        </p:nvPicPr>
        <p:blipFill>
          <a:blip r:embed="rId17"/>
          <a:stretch>
            <a:fillRect/>
          </a:stretch>
        </p:blipFill>
        <p:spPr>
          <a:xfrm>
            <a:off x="7282876" y="9866455"/>
            <a:ext cx="2240280" cy="1089660"/>
          </a:xfrm>
          <a:prstGeom prst="rect">
            <a:avLst/>
          </a:prstGeom>
        </p:spPr>
      </p:pic>
      <p:pic>
        <p:nvPicPr>
          <p:cNvPr id="25" name="図 24"/>
          <p:cNvPicPr>
            <a:picLocks noChangeAspect="1"/>
          </p:cNvPicPr>
          <p:nvPr/>
        </p:nvPicPr>
        <p:blipFill>
          <a:blip r:embed="rId18"/>
          <a:stretch>
            <a:fillRect/>
          </a:stretch>
        </p:blipFill>
        <p:spPr>
          <a:xfrm>
            <a:off x="9738506" y="9891349"/>
            <a:ext cx="1661160" cy="556260"/>
          </a:xfrm>
          <a:prstGeom prst="rect">
            <a:avLst/>
          </a:prstGeom>
        </p:spPr>
      </p:pic>
      <p:pic>
        <p:nvPicPr>
          <p:cNvPr id="7" name="図 6"/>
          <p:cNvPicPr>
            <a:picLocks noChangeAspect="1"/>
          </p:cNvPicPr>
          <p:nvPr/>
        </p:nvPicPr>
        <p:blipFill>
          <a:blip r:embed="rId19"/>
          <a:stretch>
            <a:fillRect/>
          </a:stretch>
        </p:blipFill>
        <p:spPr>
          <a:xfrm>
            <a:off x="602150" y="7674405"/>
            <a:ext cx="1929576" cy="1510103"/>
          </a:xfrm>
          <a:prstGeom prst="rect">
            <a:avLst/>
          </a:prstGeom>
        </p:spPr>
      </p:pic>
      <p:sp>
        <p:nvSpPr>
          <p:cNvPr id="59" name="角丸四角形 58"/>
          <p:cNvSpPr/>
          <p:nvPr/>
        </p:nvSpPr>
        <p:spPr>
          <a:xfrm>
            <a:off x="696957" y="7458679"/>
            <a:ext cx="1970085" cy="2719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100" dirty="0" smtClean="0">
                <a:solidFill>
                  <a:schemeClr val="tx1"/>
                </a:solidFill>
                <a:latin typeface="+mn-ea"/>
              </a:rPr>
              <a:t>夢洲アクセス鉄道路線</a:t>
            </a:r>
            <a:endParaRPr lang="en-US" altLang="ja-JP" sz="1100" dirty="0" smtClean="0">
              <a:solidFill>
                <a:schemeClr val="tx1"/>
              </a:solidFill>
              <a:latin typeface="+mn-ea"/>
            </a:endParaRPr>
          </a:p>
        </p:txBody>
      </p:sp>
      <p:sp>
        <p:nvSpPr>
          <p:cNvPr id="75" name="テキスト ボックス 74"/>
          <p:cNvSpPr txBox="1"/>
          <p:nvPr/>
        </p:nvSpPr>
        <p:spPr>
          <a:xfrm>
            <a:off x="575163" y="9204769"/>
            <a:ext cx="2037407"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出典：夢洲まちづくり構想</a:t>
            </a:r>
            <a:endParaRPr kumimoji="1" lang="ja-JP" altLang="en-US" sz="10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4097685" y="10999923"/>
            <a:ext cx="2995602" cy="430887"/>
          </a:xfrm>
          <a:prstGeom prst="rect">
            <a:avLst/>
          </a:prstGeom>
          <a:noFill/>
        </p:spPr>
        <p:txBody>
          <a:bodyPr wrap="square" rtlCol="0">
            <a:spAutoFit/>
          </a:bodyPr>
          <a:lstStyle/>
          <a:p>
            <a:r>
              <a:rPr kumimoji="1" lang="en-US" altLang="ja-JP" sz="1100" dirty="0" smtClean="0"/>
              <a:t>※</a:t>
            </a:r>
            <a:r>
              <a:rPr kumimoji="1" lang="ja-JP" altLang="en-US" sz="1100" dirty="0" smtClean="0"/>
              <a:t>北大阪急行延伸、</a:t>
            </a:r>
            <a:endParaRPr kumimoji="1" lang="en-US" altLang="ja-JP" sz="1100" dirty="0" smtClean="0"/>
          </a:p>
          <a:p>
            <a:r>
              <a:rPr kumimoji="1" lang="ja-JP" altLang="en-US" sz="1100" dirty="0"/>
              <a:t>　</a:t>
            </a:r>
            <a:r>
              <a:rPr kumimoji="1" lang="ja-JP" altLang="en-US" sz="1100" dirty="0" smtClean="0"/>
              <a:t>うめきた（大阪）地下駅以外の新駅は仮称</a:t>
            </a:r>
            <a:endParaRPr kumimoji="1" lang="ja-JP" altLang="en-US" sz="1100" dirty="0"/>
          </a:p>
        </p:txBody>
      </p:sp>
      <p:sp>
        <p:nvSpPr>
          <p:cNvPr id="80" name="テキスト ボックス 79"/>
          <p:cNvSpPr txBox="1"/>
          <p:nvPr/>
        </p:nvSpPr>
        <p:spPr>
          <a:xfrm>
            <a:off x="15720843" y="8091692"/>
            <a:ext cx="1008000" cy="432000"/>
          </a:xfrm>
          <a:prstGeom prst="rect">
            <a:avLst/>
          </a:prstGeom>
          <a:solidFill>
            <a:schemeClr val="bg1"/>
          </a:solidFill>
          <a:ln w="19050">
            <a:solidFill>
              <a:schemeClr val="tx1"/>
            </a:solidFill>
            <a:prstDash val="sysDash"/>
          </a:ln>
        </p:spPr>
        <p:txBody>
          <a:bodyPr wrap="square" lIns="36000" rIns="36000" rtlCol="0">
            <a:spAutoFit/>
          </a:bodyPr>
          <a:lstStyle/>
          <a:p>
            <a:r>
              <a:rPr kumimoji="1" lang="ja-JP" altLang="en-US" sz="800" b="1" u="sng" dirty="0" smtClean="0"/>
              <a:t>大阪モノレール延伸</a:t>
            </a:r>
            <a:endParaRPr kumimoji="1" lang="en-US" altLang="ja-JP" sz="800" b="1" u="sng" dirty="0"/>
          </a:p>
          <a:p>
            <a:r>
              <a:rPr kumimoji="1" lang="ja-JP" altLang="en-US" sz="800" dirty="0" smtClean="0"/>
              <a:t>（</a:t>
            </a:r>
            <a:r>
              <a:rPr kumimoji="1" lang="ja-JP" altLang="en-US" sz="800" dirty="0"/>
              <a:t>門真市</a:t>
            </a:r>
            <a:r>
              <a:rPr kumimoji="1" lang="ja-JP" altLang="en-US" sz="800" dirty="0" smtClean="0"/>
              <a:t>～瓜生堂）</a:t>
            </a:r>
            <a:endParaRPr kumimoji="1" lang="en-US" altLang="ja-JP" sz="800" dirty="0"/>
          </a:p>
          <a:p>
            <a:r>
              <a:rPr kumimoji="1" lang="en-US" altLang="ja-JP" sz="800" dirty="0" smtClean="0"/>
              <a:t>2029</a:t>
            </a:r>
            <a:r>
              <a:rPr kumimoji="1" lang="ja-JP" altLang="en-US" sz="800" dirty="0" smtClean="0"/>
              <a:t>年</a:t>
            </a:r>
            <a:r>
              <a:rPr kumimoji="1" lang="ja-JP" altLang="en-US" sz="800" dirty="0"/>
              <a:t>　開業目標</a:t>
            </a:r>
            <a:endParaRPr kumimoji="1" lang="en-US" altLang="ja-JP" sz="800" dirty="0"/>
          </a:p>
        </p:txBody>
      </p:sp>
      <p:sp>
        <p:nvSpPr>
          <p:cNvPr id="81" name="テキスト ボックス 80"/>
          <p:cNvSpPr txBox="1"/>
          <p:nvPr/>
        </p:nvSpPr>
        <p:spPr>
          <a:xfrm>
            <a:off x="15669090" y="7261478"/>
            <a:ext cx="1224000" cy="432000"/>
          </a:xfrm>
          <a:prstGeom prst="rect">
            <a:avLst/>
          </a:prstGeom>
          <a:solidFill>
            <a:schemeClr val="bg1"/>
          </a:solidFill>
          <a:ln w="19050">
            <a:solidFill>
              <a:schemeClr val="tx1"/>
            </a:solidFill>
            <a:prstDash val="sysDash"/>
          </a:ln>
        </p:spPr>
        <p:txBody>
          <a:bodyPr wrap="square" lIns="36000" rIns="36000" rtlCol="0">
            <a:spAutoFit/>
          </a:bodyPr>
          <a:lstStyle/>
          <a:p>
            <a:r>
              <a:rPr kumimoji="1" lang="ja-JP" altLang="en-US" sz="800" b="1" u="sng" dirty="0" smtClean="0"/>
              <a:t>北大阪急行延伸</a:t>
            </a:r>
            <a:endParaRPr kumimoji="1" lang="en-US" altLang="ja-JP" sz="800" b="1" u="sng" dirty="0"/>
          </a:p>
          <a:p>
            <a:r>
              <a:rPr kumimoji="1" lang="ja-JP" altLang="en-US" sz="800" dirty="0" smtClean="0"/>
              <a:t>（</a:t>
            </a:r>
            <a:r>
              <a:rPr kumimoji="1" lang="ja-JP" altLang="en-US" sz="800" dirty="0"/>
              <a:t>千里中央</a:t>
            </a:r>
            <a:r>
              <a:rPr kumimoji="1" lang="ja-JP" altLang="en-US" sz="800" dirty="0" smtClean="0"/>
              <a:t>～箕面萱野）</a:t>
            </a:r>
            <a:endParaRPr kumimoji="1" lang="en-US" altLang="ja-JP" sz="800" dirty="0"/>
          </a:p>
          <a:p>
            <a:r>
              <a:rPr kumimoji="1" lang="en-US" altLang="ja-JP" sz="800" dirty="0" smtClean="0"/>
              <a:t>2023</a:t>
            </a:r>
            <a:r>
              <a:rPr kumimoji="1" lang="ja-JP" altLang="en-US" sz="800" dirty="0" smtClean="0"/>
              <a:t>年度</a:t>
            </a:r>
            <a:r>
              <a:rPr kumimoji="1" lang="ja-JP" altLang="en-US" sz="800" dirty="0"/>
              <a:t>　開業目標</a:t>
            </a:r>
            <a:endParaRPr kumimoji="1" lang="en-US" altLang="ja-JP" sz="800" dirty="0"/>
          </a:p>
        </p:txBody>
      </p:sp>
      <p:sp>
        <p:nvSpPr>
          <p:cNvPr id="82" name="テキスト ボックス 81"/>
          <p:cNvSpPr txBox="1"/>
          <p:nvPr/>
        </p:nvSpPr>
        <p:spPr>
          <a:xfrm>
            <a:off x="13077151" y="8696384"/>
            <a:ext cx="731246" cy="198000"/>
          </a:xfrm>
          <a:prstGeom prst="rect">
            <a:avLst/>
          </a:prstGeom>
          <a:solidFill>
            <a:schemeClr val="bg1">
              <a:lumMod val="50000"/>
            </a:schemeClr>
          </a:solidFill>
          <a:ln w="12700">
            <a:solidFill>
              <a:schemeClr val="tx1"/>
            </a:solidFill>
            <a:prstDash val="solid"/>
          </a:ln>
        </p:spPr>
        <p:txBody>
          <a:bodyPr wrap="square" lIns="36000" rIns="36000" rtlCol="0">
            <a:spAutoFit/>
          </a:bodyPr>
          <a:lstStyle/>
          <a:p>
            <a:pPr algn="ctr"/>
            <a:r>
              <a:rPr kumimoji="1" lang="ja-JP" altLang="en-US" sz="800" b="1" u="sng" dirty="0" smtClean="0">
                <a:solidFill>
                  <a:schemeClr val="bg1"/>
                </a:solidFill>
                <a:latin typeface="+mn-ea"/>
              </a:rPr>
              <a:t>中之島線延伸</a:t>
            </a:r>
            <a:endParaRPr kumimoji="1" lang="en-US" altLang="ja-JP" sz="800" b="1" u="sng" dirty="0">
              <a:solidFill>
                <a:schemeClr val="bg1"/>
              </a:solidFill>
              <a:latin typeface="+mn-ea"/>
            </a:endParaRPr>
          </a:p>
        </p:txBody>
      </p:sp>
      <p:sp>
        <p:nvSpPr>
          <p:cNvPr id="83" name="テキスト ボックス 82"/>
          <p:cNvSpPr txBox="1"/>
          <p:nvPr/>
        </p:nvSpPr>
        <p:spPr>
          <a:xfrm>
            <a:off x="13029385" y="7232602"/>
            <a:ext cx="1548000" cy="198000"/>
          </a:xfrm>
          <a:prstGeom prst="rect">
            <a:avLst/>
          </a:prstGeom>
          <a:solidFill>
            <a:schemeClr val="bg1">
              <a:lumMod val="50000"/>
            </a:schemeClr>
          </a:solidFill>
          <a:ln w="12700">
            <a:solidFill>
              <a:schemeClr val="tx1"/>
            </a:solidFill>
            <a:prstDash val="solid"/>
          </a:ln>
        </p:spPr>
        <p:txBody>
          <a:bodyPr wrap="square" lIns="36000" rIns="36000" rtlCol="0">
            <a:spAutoFit/>
          </a:bodyPr>
          <a:lstStyle/>
          <a:p>
            <a:pPr algn="ctr"/>
            <a:r>
              <a:rPr kumimoji="1" lang="ja-JP" altLang="en-US" sz="800" b="1" u="sng" dirty="0" smtClean="0">
                <a:solidFill>
                  <a:schemeClr val="bg1"/>
                </a:solidFill>
                <a:latin typeface="+mn-ea"/>
              </a:rPr>
              <a:t>なにわ筋連絡線・新大阪連絡線</a:t>
            </a:r>
            <a:endParaRPr kumimoji="1" lang="en-US" altLang="ja-JP" sz="800" b="1" u="sng" dirty="0">
              <a:solidFill>
                <a:schemeClr val="bg1"/>
              </a:solidFill>
              <a:latin typeface="+mn-ea"/>
            </a:endParaRPr>
          </a:p>
        </p:txBody>
      </p:sp>
      <p:cxnSp>
        <p:nvCxnSpPr>
          <p:cNvPr id="78" name="直線コネクタ 77"/>
          <p:cNvCxnSpPr/>
          <p:nvPr/>
        </p:nvCxnSpPr>
        <p:spPr>
          <a:xfrm flipH="1" flipV="1">
            <a:off x="5000411" y="9205280"/>
            <a:ext cx="1305072" cy="2790545"/>
          </a:xfrm>
          <a:prstGeom prst="line">
            <a:avLst/>
          </a:prstGeom>
        </p:spPr>
        <p:style>
          <a:lnRef idx="1">
            <a:schemeClr val="accent1"/>
          </a:lnRef>
          <a:fillRef idx="0">
            <a:schemeClr val="accent1"/>
          </a:fillRef>
          <a:effectRef idx="0">
            <a:schemeClr val="accent1"/>
          </a:effectRef>
          <a:fontRef idx="minor">
            <a:schemeClr val="tx1"/>
          </a:fontRef>
        </p:style>
      </p:cxnSp>
      <p:sp>
        <p:nvSpPr>
          <p:cNvPr id="84" name="角丸四角形 83"/>
          <p:cNvSpPr/>
          <p:nvPr/>
        </p:nvSpPr>
        <p:spPr>
          <a:xfrm>
            <a:off x="6298340" y="11121237"/>
            <a:ext cx="3283323" cy="6053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泉北ＮＴ</a:t>
            </a:r>
            <a:r>
              <a:rPr lang="en-US" altLang="ja-JP" sz="1200" b="1" dirty="0" smtClean="0">
                <a:solidFill>
                  <a:prstClr val="black"/>
                </a:solidFill>
                <a:latin typeface="+mn-ea"/>
              </a:rPr>
              <a:t>】</a:t>
            </a:r>
          </a:p>
          <a:p>
            <a:pPr marL="265113" lvl="0" indent="-265113" algn="ctr">
              <a:lnSpc>
                <a:spcPts val="1500"/>
              </a:lnSpc>
            </a:pPr>
            <a:r>
              <a:rPr lang="en-US" altLang="ja-JP" sz="1200" dirty="0" smtClean="0">
                <a:solidFill>
                  <a:prstClr val="black"/>
                </a:solidFill>
                <a:latin typeface="+mn-ea"/>
              </a:rPr>
              <a:t>IC</a:t>
            </a:r>
            <a:r>
              <a:rPr lang="en-US" altLang="ja-JP" sz="1200" dirty="0">
                <a:solidFill>
                  <a:prstClr val="black"/>
                </a:solidFill>
                <a:latin typeface="+mn-ea"/>
              </a:rPr>
              <a:t>T</a:t>
            </a:r>
            <a:r>
              <a:rPr lang="ja-JP" altLang="en-US" sz="1200" dirty="0" smtClean="0">
                <a:solidFill>
                  <a:prstClr val="black"/>
                </a:solidFill>
                <a:latin typeface="+mn-ea"/>
              </a:rPr>
              <a:t>による次世代都市モデルの検討</a:t>
            </a:r>
            <a:endParaRPr lang="en-US" altLang="ja-JP" sz="1200" dirty="0" smtClean="0">
              <a:solidFill>
                <a:prstClr val="black"/>
              </a:solidFill>
              <a:latin typeface="+mn-ea"/>
            </a:endParaRPr>
          </a:p>
        </p:txBody>
      </p:sp>
      <p:sp>
        <p:nvSpPr>
          <p:cNvPr id="85" name="テキスト ボックス 84"/>
          <p:cNvSpPr txBox="1"/>
          <p:nvPr/>
        </p:nvSpPr>
        <p:spPr>
          <a:xfrm>
            <a:off x="8748313" y="12399043"/>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出典：大阪スマートシティ戦略会議資料</a:t>
            </a:r>
            <a:endParaRPr kumimoji="1" lang="ja-JP" altLang="en-US" sz="1000" dirty="0">
              <a:latin typeface="Meiryo UI" panose="020B0604030504040204" pitchFamily="50" charset="-128"/>
              <a:ea typeface="Meiryo UI" panose="020B0604030504040204" pitchFamily="50" charset="-128"/>
            </a:endParaRPr>
          </a:p>
        </p:txBody>
      </p:sp>
      <p:pic>
        <p:nvPicPr>
          <p:cNvPr id="86" name="図 85"/>
          <p:cNvPicPr>
            <a:picLocks noChangeAspect="1"/>
          </p:cNvPicPr>
          <p:nvPr/>
        </p:nvPicPr>
        <p:blipFill>
          <a:blip r:embed="rId20"/>
          <a:stretch>
            <a:fillRect/>
          </a:stretch>
        </p:blipFill>
        <p:spPr>
          <a:xfrm>
            <a:off x="8760870" y="11701724"/>
            <a:ext cx="1617556" cy="588202"/>
          </a:xfrm>
          <a:prstGeom prst="rect">
            <a:avLst/>
          </a:prstGeom>
        </p:spPr>
      </p:pic>
      <p:pic>
        <p:nvPicPr>
          <p:cNvPr id="87" name="図 86"/>
          <p:cNvPicPr>
            <a:picLocks noChangeAspect="1"/>
          </p:cNvPicPr>
          <p:nvPr/>
        </p:nvPicPr>
        <p:blipFill>
          <a:blip r:embed="rId21"/>
          <a:stretch>
            <a:fillRect/>
          </a:stretch>
        </p:blipFill>
        <p:spPr>
          <a:xfrm>
            <a:off x="6434185" y="11701724"/>
            <a:ext cx="2202148" cy="950401"/>
          </a:xfrm>
          <a:prstGeom prst="rect">
            <a:avLst/>
          </a:prstGeom>
        </p:spPr>
      </p:pic>
      <p:sp>
        <p:nvSpPr>
          <p:cNvPr id="90" name="角丸四角形 89"/>
          <p:cNvSpPr/>
          <p:nvPr/>
        </p:nvSpPr>
        <p:spPr>
          <a:xfrm>
            <a:off x="-360673" y="9489209"/>
            <a:ext cx="2826128" cy="6053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関西国際</a:t>
            </a:r>
            <a:r>
              <a:rPr lang="ja-JP" altLang="en-US" sz="1200" b="1" dirty="0">
                <a:solidFill>
                  <a:prstClr val="black"/>
                </a:solidFill>
                <a:latin typeface="+mn-ea"/>
              </a:rPr>
              <a:t>空港</a:t>
            </a:r>
            <a:r>
              <a:rPr lang="en-US" altLang="ja-JP" sz="1200" b="1" dirty="0" smtClean="0">
                <a:solidFill>
                  <a:prstClr val="black"/>
                </a:solidFill>
                <a:latin typeface="+mn-ea"/>
              </a:rPr>
              <a:t>】</a:t>
            </a:r>
            <a:endParaRPr lang="en-US" altLang="ja-JP" sz="1200" dirty="0">
              <a:solidFill>
                <a:prstClr val="black"/>
              </a:solidFill>
              <a:latin typeface="+mn-ea"/>
            </a:endParaRPr>
          </a:p>
          <a:p>
            <a:pPr marL="265113" lvl="0" indent="-265113" algn="ctr">
              <a:lnSpc>
                <a:spcPts val="1500"/>
              </a:lnSpc>
            </a:pPr>
            <a:r>
              <a:rPr lang="ja-JP" altLang="en-US" sz="1200" dirty="0" smtClean="0">
                <a:solidFill>
                  <a:prstClr val="black"/>
                </a:solidFill>
                <a:latin typeface="+mn-ea"/>
              </a:rPr>
              <a:t>万博に向けた空港の機能強化</a:t>
            </a:r>
            <a:endParaRPr lang="en-US" altLang="ja-JP" sz="1200" dirty="0" smtClean="0">
              <a:solidFill>
                <a:prstClr val="black"/>
              </a:solidFill>
              <a:latin typeface="+mn-ea"/>
            </a:endParaRPr>
          </a:p>
        </p:txBody>
      </p:sp>
    </p:spTree>
    <p:extLst>
      <p:ext uri="{BB962C8B-B14F-4D97-AF65-F5344CB8AC3E}">
        <p14:creationId xmlns:p14="http://schemas.microsoft.com/office/powerpoint/2010/main" val="3400833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47016" y="12151600"/>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15" name="テキスト ボックス 14"/>
          <p:cNvSpPr txBox="1"/>
          <p:nvPr/>
        </p:nvSpPr>
        <p:spPr>
          <a:xfrm>
            <a:off x="2808776" y="1980000"/>
            <a:ext cx="13891056"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spAutoFit/>
          </a:bodyPr>
          <a:lstStyle/>
          <a:p>
            <a:pPr algn="ctr"/>
            <a:r>
              <a:rPr kumimoji="1" lang="ja-JP" altLang="en-US" sz="2800" b="1" dirty="0" smtClean="0">
                <a:solidFill>
                  <a:schemeClr val="bg1"/>
                </a:solidFill>
                <a:latin typeface="+mn-ea"/>
              </a:rPr>
              <a:t>働きやすく住みやすい、健康で快適な質の高いくらしの実現</a:t>
            </a:r>
            <a:endParaRPr kumimoji="1" lang="ja-JP" altLang="en-US" sz="2800" b="1" dirty="0">
              <a:solidFill>
                <a:schemeClr val="bg1"/>
              </a:solidFill>
              <a:latin typeface="+mn-ea"/>
            </a:endParaRPr>
          </a:p>
        </p:txBody>
      </p:sp>
      <p:sp>
        <p:nvSpPr>
          <p:cNvPr id="20" name="楕円 19"/>
          <p:cNvSpPr/>
          <p:nvPr/>
        </p:nvSpPr>
        <p:spPr>
          <a:xfrm rot="10800000" flipV="1">
            <a:off x="180000" y="1584000"/>
            <a:ext cx="2911643" cy="1287264"/>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70414" y="1940271"/>
            <a:ext cx="1805531" cy="523220"/>
          </a:xfrm>
          <a:prstGeom prst="rect">
            <a:avLst/>
          </a:prstGeom>
          <a:noFill/>
        </p:spPr>
        <p:txBody>
          <a:bodyPr wrap="square" rtlCol="0">
            <a:spAutoFit/>
          </a:bodyPr>
          <a:lstStyle/>
          <a:p>
            <a:pPr algn="ctr"/>
            <a:r>
              <a:rPr kumimoji="1" lang="ja-JP" altLang="en-US" sz="2800" b="1" dirty="0" smtClean="0">
                <a:latin typeface="+mn-ea"/>
              </a:rPr>
              <a:t>くら</a:t>
            </a:r>
            <a:r>
              <a:rPr kumimoji="1" lang="ja-JP" altLang="en-US" sz="2800" b="1" dirty="0">
                <a:latin typeface="+mn-ea"/>
              </a:rPr>
              <a:t>し</a:t>
            </a:r>
          </a:p>
        </p:txBody>
      </p:sp>
      <p:sp>
        <p:nvSpPr>
          <p:cNvPr id="22" name="正方形/長方形 21"/>
          <p:cNvSpPr/>
          <p:nvPr/>
        </p:nvSpPr>
        <p:spPr>
          <a:xfrm>
            <a:off x="816854" y="4638870"/>
            <a:ext cx="2478505" cy="64333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健康寿命の延伸等</a:t>
            </a:r>
            <a:endParaRPr kumimoji="1" lang="en-US" altLang="ja-JP" sz="2000" b="1" spc="71" dirty="0">
              <a:solidFill>
                <a:schemeClr val="tx1"/>
              </a:solidFill>
              <a:latin typeface="+mn-ea"/>
            </a:endParaRPr>
          </a:p>
        </p:txBody>
      </p:sp>
      <p:sp>
        <p:nvSpPr>
          <p:cNvPr id="24" name="角丸四角形 23"/>
          <p:cNvSpPr/>
          <p:nvPr/>
        </p:nvSpPr>
        <p:spPr>
          <a:xfrm>
            <a:off x="1164200" y="5370372"/>
            <a:ext cx="8268555"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a:t>
            </a:r>
            <a:r>
              <a:rPr lang="ja-JP" altLang="en-US" b="1" dirty="0">
                <a:solidFill>
                  <a:prstClr val="black"/>
                </a:solidFill>
                <a:latin typeface="+mn-ea"/>
              </a:rPr>
              <a:t>万博開催に向けた「</a:t>
            </a:r>
            <a:r>
              <a:rPr lang="en-US" altLang="ja-JP" b="1" dirty="0">
                <a:solidFill>
                  <a:prstClr val="black"/>
                </a:solidFill>
                <a:latin typeface="+mn-ea"/>
              </a:rPr>
              <a:t>10</a:t>
            </a:r>
            <a:r>
              <a:rPr lang="ja-JP" altLang="en-US" b="1" dirty="0">
                <a:solidFill>
                  <a:prstClr val="black"/>
                </a:solidFill>
                <a:latin typeface="+mn-ea"/>
              </a:rPr>
              <a:t>歳若返り」の取組みの</a:t>
            </a:r>
            <a:r>
              <a:rPr lang="ja-JP" altLang="en-US" b="1" dirty="0" smtClean="0">
                <a:solidFill>
                  <a:prstClr val="black"/>
                </a:solidFill>
                <a:latin typeface="+mn-ea"/>
              </a:rPr>
              <a:t>展開</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・ＰＨＲ</a:t>
            </a:r>
            <a:r>
              <a:rPr lang="ja-JP" altLang="en-US" b="1" dirty="0">
                <a:solidFill>
                  <a:prstClr val="black"/>
                </a:solidFill>
                <a:latin typeface="+mn-ea"/>
              </a:rPr>
              <a:t>（パーソナル・ヘルス・レコード）</a:t>
            </a:r>
            <a:r>
              <a:rPr lang="ja-JP" altLang="en-US" b="1" dirty="0" smtClean="0">
                <a:solidFill>
                  <a:prstClr val="black"/>
                </a:solidFill>
                <a:latin typeface="+mn-ea"/>
              </a:rPr>
              <a:t>を</a:t>
            </a:r>
            <a:r>
              <a:rPr lang="ja-JP" altLang="en-US" b="1" dirty="0">
                <a:solidFill>
                  <a:prstClr val="black"/>
                </a:solidFill>
                <a:latin typeface="+mn-ea"/>
              </a:rPr>
              <a:t>活用し、ニューノーマルに対応した健康づくりを</a:t>
            </a:r>
            <a:r>
              <a:rPr lang="ja-JP" altLang="en-US" b="1" dirty="0" smtClean="0">
                <a:solidFill>
                  <a:prstClr val="black"/>
                </a:solidFill>
                <a:latin typeface="+mn-ea"/>
              </a:rPr>
              <a:t>推進し、</a:t>
            </a:r>
            <a:r>
              <a:rPr lang="ja-JP" altLang="en-US" b="1" dirty="0">
                <a:solidFill>
                  <a:prstClr val="black"/>
                </a:solidFill>
                <a:latin typeface="+mn-ea"/>
              </a:rPr>
              <a:t>健康寿命の延伸に向けた取組みを</a:t>
            </a:r>
            <a:r>
              <a:rPr lang="ja-JP" altLang="en-US" b="1" dirty="0" smtClean="0">
                <a:solidFill>
                  <a:prstClr val="black"/>
                </a:solidFill>
                <a:latin typeface="+mn-ea"/>
              </a:rPr>
              <a:t>加速　など</a:t>
            </a:r>
            <a:endParaRPr lang="en-US" altLang="ja-JP" b="1" dirty="0" smtClean="0">
              <a:solidFill>
                <a:prstClr val="black"/>
              </a:solidFill>
              <a:latin typeface="+mn-ea"/>
            </a:endParaRPr>
          </a:p>
        </p:txBody>
      </p:sp>
      <p:sp>
        <p:nvSpPr>
          <p:cNvPr id="25" name="正方形/長方形 24"/>
          <p:cNvSpPr/>
          <p:nvPr/>
        </p:nvSpPr>
        <p:spPr>
          <a:xfrm>
            <a:off x="792000" y="6440855"/>
            <a:ext cx="2503359"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教育の質向上</a:t>
            </a:r>
            <a:endParaRPr kumimoji="1" lang="en-US" altLang="ja-JP" sz="2000" b="1" spc="71" dirty="0">
              <a:solidFill>
                <a:schemeClr val="tx1"/>
              </a:solidFill>
              <a:latin typeface="+mn-ea"/>
            </a:endParaRPr>
          </a:p>
        </p:txBody>
      </p:sp>
      <p:sp>
        <p:nvSpPr>
          <p:cNvPr id="26" name="角丸四角形 25"/>
          <p:cNvSpPr/>
          <p:nvPr/>
        </p:nvSpPr>
        <p:spPr>
          <a:xfrm>
            <a:off x="1164200" y="7004890"/>
            <a:ext cx="13619752"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・児童生徒</a:t>
            </a:r>
            <a:r>
              <a:rPr lang="ja-JP" altLang="en-US" b="1" dirty="0">
                <a:solidFill>
                  <a:prstClr val="black"/>
                </a:solidFill>
                <a:latin typeface="+mn-ea"/>
              </a:rPr>
              <a:t>一人一台端末の整備</a:t>
            </a:r>
            <a:endParaRPr lang="en-US" altLang="ja-JP" b="1" dirty="0">
              <a:solidFill>
                <a:prstClr val="black"/>
              </a:solidFill>
              <a:latin typeface="+mn-ea"/>
            </a:endParaRPr>
          </a:p>
          <a:p>
            <a:pPr marL="265113" lvl="0" indent="-265113"/>
            <a:r>
              <a:rPr lang="ja-JP" altLang="en-US" b="1" dirty="0">
                <a:solidFill>
                  <a:prstClr val="black"/>
                </a:solidFill>
                <a:latin typeface="+mn-ea"/>
              </a:rPr>
              <a:t>・</a:t>
            </a:r>
            <a:r>
              <a:rPr lang="en-US" altLang="ja-JP" b="1" dirty="0">
                <a:solidFill>
                  <a:prstClr val="black"/>
                </a:solidFill>
                <a:latin typeface="+mn-ea"/>
              </a:rPr>
              <a:t>ICT</a:t>
            </a:r>
            <a:r>
              <a:rPr lang="ja-JP" altLang="en-US" b="1" dirty="0">
                <a:solidFill>
                  <a:prstClr val="black"/>
                </a:solidFill>
                <a:latin typeface="+mn-ea"/>
              </a:rPr>
              <a:t>を活用し、すべての児童生徒に包摂的かつ公平で質の高い教育を提供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28" name="正方形/長方形 27"/>
          <p:cNvSpPr/>
          <p:nvPr/>
        </p:nvSpPr>
        <p:spPr>
          <a:xfrm>
            <a:off x="827716" y="3007292"/>
            <a:ext cx="2478505"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府民生活支援</a:t>
            </a:r>
            <a:endParaRPr kumimoji="1" lang="en-US" altLang="ja-JP" sz="2000" b="1" spc="71" dirty="0">
              <a:solidFill>
                <a:schemeClr val="tx1"/>
              </a:solidFill>
              <a:latin typeface="+mn-ea"/>
            </a:endParaRPr>
          </a:p>
        </p:txBody>
      </p:sp>
      <p:sp>
        <p:nvSpPr>
          <p:cNvPr id="29" name="角丸四角形 28"/>
          <p:cNvSpPr/>
          <p:nvPr/>
        </p:nvSpPr>
        <p:spPr>
          <a:xfrm>
            <a:off x="1164200" y="3653650"/>
            <a:ext cx="1553562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・全国を上回るスピードで高齢化が進むなど、人口減少・超高齢社会の進展を踏まえ、介護や子育てしやすい環境づくりを推進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・介護、子育て分野におけるサービス向上や、従業員の負担軽減、労働環境の改善に向け、</a:t>
            </a:r>
            <a:r>
              <a:rPr lang="en-US" altLang="ja-JP" b="1" dirty="0">
                <a:solidFill>
                  <a:prstClr val="black"/>
                </a:solidFill>
                <a:latin typeface="+mn-ea"/>
              </a:rPr>
              <a:t>AI</a:t>
            </a:r>
            <a:r>
              <a:rPr lang="ja-JP" altLang="en-US" b="1" dirty="0">
                <a:solidFill>
                  <a:prstClr val="black"/>
                </a:solidFill>
                <a:latin typeface="+mn-ea"/>
              </a:rPr>
              <a:t>やロボットなどの活用を促進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・持続可能な地域共生</a:t>
            </a:r>
            <a:r>
              <a:rPr lang="ja-JP" altLang="en-US" b="1" dirty="0">
                <a:solidFill>
                  <a:prstClr val="black"/>
                </a:solidFill>
                <a:latin typeface="+mn-ea"/>
              </a:rPr>
              <a:t>社会</a:t>
            </a:r>
            <a:r>
              <a:rPr lang="ja-JP" altLang="en-US" b="1" dirty="0" smtClean="0">
                <a:solidFill>
                  <a:prstClr val="black"/>
                </a:solidFill>
                <a:latin typeface="+mn-ea"/>
              </a:rPr>
              <a:t>の実現に向けた、地域包括ケアシステムの構築の促進や、ＩＣＴ技術の活用などを含めたセーフティネットの充実</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30" name="正方形/長方形 29"/>
          <p:cNvSpPr/>
          <p:nvPr/>
        </p:nvSpPr>
        <p:spPr>
          <a:xfrm>
            <a:off x="827716" y="11337765"/>
            <a:ext cx="2431950" cy="5198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行政ＤＸの促進</a:t>
            </a:r>
            <a:endParaRPr kumimoji="1" lang="en-US" altLang="ja-JP" sz="2000" b="1" spc="71" dirty="0">
              <a:solidFill>
                <a:schemeClr val="tx1"/>
              </a:solidFill>
              <a:latin typeface="+mn-ea"/>
            </a:endParaRPr>
          </a:p>
        </p:txBody>
      </p:sp>
      <p:sp>
        <p:nvSpPr>
          <p:cNvPr id="31" name="角丸四角形 30"/>
          <p:cNvSpPr/>
          <p:nvPr/>
        </p:nvSpPr>
        <p:spPr>
          <a:xfrm>
            <a:off x="1164200" y="11925970"/>
            <a:ext cx="1553562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a:solidFill>
                  <a:prstClr val="black"/>
                </a:solidFill>
                <a:latin typeface="+mn-ea"/>
              </a:rPr>
              <a:t>・電子申請を含めた新たな行政オンラインシステムの導入により、オンライン化が可能な手続きを拡大し、府民の</a:t>
            </a:r>
            <a:r>
              <a:rPr lang="ja-JP" altLang="en-US" b="1" dirty="0" smtClean="0">
                <a:solidFill>
                  <a:prstClr val="black"/>
                </a:solidFill>
                <a:latin typeface="+mn-ea"/>
              </a:rPr>
              <a:t>利便性を向上</a:t>
            </a:r>
            <a:endParaRPr lang="en-US" altLang="ja-JP" b="1" dirty="0" smtClean="0">
              <a:solidFill>
                <a:prstClr val="black"/>
              </a:solidFill>
              <a:latin typeface="+mn-ea"/>
            </a:endParaRPr>
          </a:p>
          <a:p>
            <a:pPr marL="265113" lvl="0" indent="-265113"/>
            <a:r>
              <a:rPr lang="ja-JP" altLang="en-US" b="1" dirty="0">
                <a:solidFill>
                  <a:prstClr val="black"/>
                </a:solidFill>
                <a:latin typeface="+mn-ea"/>
              </a:rPr>
              <a:t>・人材面、情報面、資金面のリソースを課題とする府内市町村を積極的にサポートし、好事例の横展開や取組の共同化・共有化を</a:t>
            </a:r>
            <a:r>
              <a:rPr lang="ja-JP" altLang="en-US" b="1" dirty="0" smtClean="0">
                <a:solidFill>
                  <a:prstClr val="black"/>
                </a:solidFill>
                <a:latin typeface="+mn-ea"/>
              </a:rPr>
              <a:t>促進　など</a:t>
            </a:r>
            <a:endParaRPr lang="en-US" altLang="ja-JP" b="1" dirty="0">
              <a:solidFill>
                <a:prstClr val="black"/>
              </a:solidFill>
              <a:latin typeface="+mn-ea"/>
            </a:endParaRPr>
          </a:p>
        </p:txBody>
      </p:sp>
      <p:sp>
        <p:nvSpPr>
          <p:cNvPr id="27" name="テキスト ボックス 26"/>
          <p:cNvSpPr txBox="1"/>
          <p:nvPr/>
        </p:nvSpPr>
        <p:spPr>
          <a:xfrm>
            <a:off x="11525635" y="4889141"/>
            <a:ext cx="5481634" cy="276999"/>
          </a:xfrm>
          <a:prstGeom prst="rect">
            <a:avLst/>
          </a:prstGeom>
          <a:noFill/>
        </p:spPr>
        <p:txBody>
          <a:bodyPr wrap="square" rtlCol="0">
            <a:spAutoFit/>
          </a:bodyPr>
          <a:lstStyle/>
          <a:p>
            <a:r>
              <a:rPr lang="en-US" altLang="ja-JP" sz="1200" b="1" dirty="0" smtClean="0"/>
              <a:t>AI</a:t>
            </a:r>
            <a:r>
              <a:rPr lang="ja-JP" altLang="en-US" sz="1200" b="1" dirty="0"/>
              <a:t>・ロボットによるコミュニケーションの実践と分析で実施した</a:t>
            </a:r>
            <a:r>
              <a:rPr lang="ja-JP" altLang="en-US" sz="1200" b="1" dirty="0" smtClean="0"/>
              <a:t>プログラム</a:t>
            </a:r>
            <a:endParaRPr lang="en-US" altLang="ja-JP" sz="1200" b="1" dirty="0" smtClean="0"/>
          </a:p>
        </p:txBody>
      </p:sp>
      <p:sp>
        <p:nvSpPr>
          <p:cNvPr id="33" name="正方形/長方形 32">
            <a:extLst>
              <a:ext uri="{FF2B5EF4-FFF2-40B4-BE49-F238E27FC236}">
                <a16:creationId xmlns:a16="http://schemas.microsoft.com/office/drawing/2014/main" id="{4B83B174-10F6-4AD9-9B95-EC22E0EB9681}"/>
              </a:ext>
            </a:extLst>
          </p:cNvPr>
          <p:cNvSpPr/>
          <p:nvPr/>
        </p:nvSpPr>
        <p:spPr>
          <a:xfrm>
            <a:off x="9640062" y="4849124"/>
            <a:ext cx="3294571" cy="31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a:t>
            </a:r>
            <a:r>
              <a:rPr lang="en-US" altLang="ja-JP" sz="1200" b="1" dirty="0" smtClean="0">
                <a:solidFill>
                  <a:schemeClr val="tx1"/>
                </a:solidFill>
              </a:rPr>
              <a:t>10</a:t>
            </a:r>
            <a:r>
              <a:rPr lang="ja-JP" altLang="en-US" sz="1200" b="1" dirty="0">
                <a:solidFill>
                  <a:schemeClr val="tx1"/>
                </a:solidFill>
              </a:rPr>
              <a:t>歳若返り実践</a:t>
            </a:r>
            <a:r>
              <a:rPr lang="ja-JP" altLang="en-US" sz="1200" b="1" dirty="0" smtClean="0">
                <a:solidFill>
                  <a:schemeClr val="tx1"/>
                </a:solidFill>
              </a:rPr>
              <a:t>モデル</a:t>
            </a:r>
            <a:r>
              <a:rPr lang="en-US" altLang="ja-JP" sz="1200" b="1" dirty="0" smtClean="0">
                <a:solidFill>
                  <a:schemeClr val="tx1"/>
                </a:solidFill>
              </a:rPr>
              <a:t>】</a:t>
            </a:r>
            <a:endParaRPr lang="en-US" altLang="ja-JP" sz="1200" b="1" dirty="0">
              <a:solidFill>
                <a:schemeClr val="tx1"/>
              </a:solidFill>
            </a:endParaRPr>
          </a:p>
        </p:txBody>
      </p:sp>
      <p:sp>
        <p:nvSpPr>
          <p:cNvPr id="34" name="正方形/長方形 33"/>
          <p:cNvSpPr/>
          <p:nvPr/>
        </p:nvSpPr>
        <p:spPr>
          <a:xfrm>
            <a:off x="9930872" y="5188528"/>
            <a:ext cx="6815513" cy="1015663"/>
          </a:xfrm>
          <a:prstGeom prst="rect">
            <a:avLst/>
          </a:prstGeom>
        </p:spPr>
        <p:txBody>
          <a:bodyPr wrap="square">
            <a:spAutoFit/>
          </a:bodyPr>
          <a:lstStyle/>
          <a:p>
            <a:r>
              <a:rPr lang="en-US" altLang="ja-JP" sz="1200" b="1" dirty="0"/>
              <a:t>《</a:t>
            </a:r>
            <a:r>
              <a:rPr lang="ja-JP" altLang="en-US" sz="1200" b="1" dirty="0"/>
              <a:t>プログラム内容</a:t>
            </a:r>
            <a:r>
              <a:rPr lang="en-US" altLang="ja-JP" sz="1200" b="1" dirty="0" smtClean="0"/>
              <a:t>》</a:t>
            </a:r>
            <a:r>
              <a:rPr lang="ja-JP" altLang="en-US" sz="1200" dirty="0"/>
              <a:t>　</a:t>
            </a:r>
            <a:endParaRPr lang="en-US" altLang="ja-JP" sz="1200" dirty="0" smtClean="0"/>
          </a:p>
          <a:p>
            <a:pPr marL="168275" indent="-168275"/>
            <a:r>
              <a:rPr lang="ja-JP" altLang="en-US" sz="1200" dirty="0" smtClean="0"/>
              <a:t>　介護</a:t>
            </a:r>
            <a:r>
              <a:rPr lang="ja-JP" altLang="en-US" sz="1200" dirty="0"/>
              <a:t>施設に（株）ハタプロの</a:t>
            </a:r>
            <a:r>
              <a:rPr lang="en-US" altLang="ja-JP" sz="1200" dirty="0"/>
              <a:t>AI</a:t>
            </a:r>
            <a:r>
              <a:rPr lang="ja-JP" altLang="en-US" sz="1200" dirty="0"/>
              <a:t>ロボット</a:t>
            </a:r>
            <a:r>
              <a:rPr lang="en-US" altLang="ja-JP" sz="1200" dirty="0" smtClean="0"/>
              <a:t>ZUKKU</a:t>
            </a:r>
            <a:r>
              <a:rPr lang="ja-JP" altLang="en-US" sz="1200" dirty="0" smtClean="0"/>
              <a:t>を</a:t>
            </a:r>
            <a:r>
              <a:rPr lang="ja-JP" altLang="en-US" sz="1200" dirty="0"/>
              <a:t>利用したコミュニケーションや認知機能向上の</a:t>
            </a:r>
            <a:r>
              <a:rPr lang="ja-JP" altLang="en-US" sz="1200" dirty="0" smtClean="0"/>
              <a:t>プログラ</a:t>
            </a:r>
            <a:r>
              <a:rPr lang="ja-JP" altLang="en-US" sz="1200" dirty="0"/>
              <a:t>ム</a:t>
            </a:r>
            <a:r>
              <a:rPr lang="ja-JP" altLang="en-US" sz="1200" dirty="0" smtClean="0"/>
              <a:t>を</a:t>
            </a:r>
            <a:r>
              <a:rPr lang="ja-JP" altLang="en-US" sz="1200" dirty="0"/>
              <a:t>実践。</a:t>
            </a:r>
            <a:endParaRPr lang="en-US" altLang="ja-JP" sz="1200" dirty="0"/>
          </a:p>
          <a:p>
            <a:r>
              <a:rPr lang="ja-JP" altLang="en-US" sz="1200" dirty="0"/>
              <a:t>　</a:t>
            </a:r>
            <a:r>
              <a:rPr lang="ja-JP" altLang="en-US" sz="1200" dirty="0" smtClean="0"/>
              <a:t>また</a:t>
            </a:r>
            <a:r>
              <a:rPr lang="ja-JP" altLang="en-US" sz="1200" dirty="0"/>
              <a:t>、介護施設（ヒューマンライフケア（株））の脳トレーニング本、体操を</a:t>
            </a:r>
            <a:r>
              <a:rPr lang="ja-JP" altLang="en-US" sz="1200" dirty="0" smtClean="0"/>
              <a:t>実践。</a:t>
            </a:r>
            <a:endParaRPr lang="en-US" altLang="ja-JP" sz="1200" dirty="0" smtClean="0"/>
          </a:p>
          <a:p>
            <a:r>
              <a:rPr lang="ja-JP" altLang="en-US" sz="1200" dirty="0"/>
              <a:t>　</a:t>
            </a:r>
            <a:r>
              <a:rPr lang="en-US" altLang="ja-JP" sz="1200" dirty="0" smtClean="0"/>
              <a:t>2</a:t>
            </a:r>
            <a:r>
              <a:rPr lang="ja-JP" altLang="en-US" sz="1200" dirty="0" smtClean="0"/>
              <a:t>週間に</a:t>
            </a:r>
            <a:r>
              <a:rPr lang="ja-JP" altLang="en-US" sz="1200" dirty="0"/>
              <a:t>一度、全６回の通所時に</a:t>
            </a:r>
            <a:r>
              <a:rPr lang="ja-JP" altLang="en-US" sz="1200" dirty="0" smtClean="0"/>
              <a:t>実施し、所要時間は各回</a:t>
            </a:r>
            <a:r>
              <a:rPr lang="en-US" altLang="ja-JP" sz="1200" dirty="0"/>
              <a:t>30</a:t>
            </a:r>
            <a:r>
              <a:rPr lang="ja-JP" altLang="en-US" sz="1200" dirty="0"/>
              <a:t>分</a:t>
            </a:r>
            <a:r>
              <a:rPr lang="ja-JP" altLang="en-US" sz="1200" dirty="0" smtClean="0"/>
              <a:t>程度。</a:t>
            </a:r>
            <a:endParaRPr lang="ja-JP" altLang="en-US" sz="1200" dirty="0"/>
          </a:p>
        </p:txBody>
      </p:sp>
      <p:sp>
        <p:nvSpPr>
          <p:cNvPr id="37" name="正方形/長方形 36"/>
          <p:cNvSpPr/>
          <p:nvPr/>
        </p:nvSpPr>
        <p:spPr>
          <a:xfrm>
            <a:off x="845562" y="9501809"/>
            <a:ext cx="2431950" cy="6494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環境に配慮した</a:t>
            </a:r>
            <a:endParaRPr kumimoji="1" lang="en-US" altLang="ja-JP" sz="2000" b="1" spc="71" dirty="0" smtClean="0">
              <a:solidFill>
                <a:schemeClr val="tx1"/>
              </a:solidFill>
              <a:latin typeface="+mn-ea"/>
            </a:endParaRPr>
          </a:p>
          <a:p>
            <a:pPr algn="ctr"/>
            <a:r>
              <a:rPr kumimoji="1" lang="ja-JP" altLang="en-US" sz="2000" b="1" spc="71" dirty="0" smtClean="0">
                <a:solidFill>
                  <a:schemeClr val="tx1"/>
                </a:solidFill>
                <a:latin typeface="+mn-ea"/>
              </a:rPr>
              <a:t>持続可能なくらし</a:t>
            </a:r>
            <a:endParaRPr kumimoji="1" lang="en-US" altLang="ja-JP" sz="2000" b="1" spc="71" dirty="0">
              <a:solidFill>
                <a:schemeClr val="tx1"/>
              </a:solidFill>
              <a:latin typeface="+mn-ea"/>
            </a:endParaRPr>
          </a:p>
        </p:txBody>
      </p:sp>
      <p:sp>
        <p:nvSpPr>
          <p:cNvPr id="38" name="角丸四角形 37"/>
          <p:cNvSpPr/>
          <p:nvPr/>
        </p:nvSpPr>
        <p:spPr>
          <a:xfrm>
            <a:off x="1164200" y="10183375"/>
            <a:ext cx="15535629" cy="10816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a:solidFill>
                  <a:prstClr val="black"/>
                </a:solidFill>
                <a:latin typeface="+mn-ea"/>
              </a:rPr>
              <a:t>・より良い持続可能な社会をつくり、コロナ禍からの復興をめざすという「グリーンリカバリー」の考え方を踏まえて、脱炭素化に向けた意識改革・行動変化を促進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・「大阪ブルー・オーシャン・ビジョン」の実現を見通しつつ、地球温暖化対策やプラスチックごみ対策を推進　など</a:t>
            </a:r>
            <a:endParaRPr lang="en-US" altLang="ja-JP" b="1" dirty="0">
              <a:solidFill>
                <a:prstClr val="black"/>
              </a:solidFill>
              <a:latin typeface="+mn-ea"/>
            </a:endParaRPr>
          </a:p>
        </p:txBody>
      </p:sp>
      <p:sp>
        <p:nvSpPr>
          <p:cNvPr id="39" name="正方形/長方形 38"/>
          <p:cNvSpPr/>
          <p:nvPr/>
        </p:nvSpPr>
        <p:spPr>
          <a:xfrm>
            <a:off x="809858" y="7963889"/>
            <a:ext cx="2503359"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新しい生活様式に</a:t>
            </a:r>
            <a:endParaRPr kumimoji="1" lang="en-US" altLang="ja-JP" sz="2000" b="1" spc="71" dirty="0" smtClean="0">
              <a:solidFill>
                <a:schemeClr val="tx1"/>
              </a:solidFill>
              <a:latin typeface="+mn-ea"/>
            </a:endParaRPr>
          </a:p>
          <a:p>
            <a:pPr algn="ctr"/>
            <a:r>
              <a:rPr kumimoji="1" lang="ja-JP" altLang="en-US" sz="2000" b="1" spc="71" dirty="0" smtClean="0">
                <a:solidFill>
                  <a:schemeClr val="tx1"/>
                </a:solidFill>
                <a:latin typeface="+mn-ea"/>
              </a:rPr>
              <a:t>対応した住環境等</a:t>
            </a:r>
            <a:endParaRPr kumimoji="1" lang="en-US" altLang="ja-JP" sz="2000" b="1" spc="71" dirty="0">
              <a:solidFill>
                <a:schemeClr val="tx1"/>
              </a:solidFill>
              <a:latin typeface="+mn-ea"/>
            </a:endParaRPr>
          </a:p>
        </p:txBody>
      </p:sp>
      <p:sp>
        <p:nvSpPr>
          <p:cNvPr id="40" name="角丸四角形 39"/>
          <p:cNvSpPr/>
          <p:nvPr/>
        </p:nvSpPr>
        <p:spPr>
          <a:xfrm>
            <a:off x="1164200" y="8581292"/>
            <a:ext cx="1396510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a:t>
            </a:r>
            <a:r>
              <a:rPr lang="ja-JP" altLang="en-US" b="1" dirty="0">
                <a:solidFill>
                  <a:prstClr val="black"/>
                </a:solidFill>
                <a:latin typeface="+mn-ea"/>
              </a:rPr>
              <a:t>換気</a:t>
            </a:r>
            <a:r>
              <a:rPr lang="ja-JP" altLang="en-US" b="1" dirty="0" smtClean="0">
                <a:solidFill>
                  <a:prstClr val="black"/>
                </a:solidFill>
                <a:latin typeface="+mn-ea"/>
              </a:rPr>
              <a:t>、断熱、非接触等に配慮された健康住宅など、新しい生活様式等に対応した最先端の住宅の普及</a:t>
            </a:r>
            <a:endParaRPr lang="en-US" altLang="ja-JP" b="1" dirty="0">
              <a:solidFill>
                <a:prstClr val="black"/>
              </a:solidFill>
              <a:latin typeface="+mn-ea"/>
            </a:endParaRPr>
          </a:p>
          <a:p>
            <a:pPr marL="265113" lvl="0" indent="-265113"/>
            <a:r>
              <a:rPr lang="ja-JP" altLang="en-US" b="1" dirty="0" smtClean="0">
                <a:solidFill>
                  <a:prstClr val="black"/>
                </a:solidFill>
                <a:latin typeface="+mn-ea"/>
              </a:rPr>
              <a:t>・都市近郊型の特性を活かした農空間の癒し効果や景観形成、環境保全などの維持、増進に資する取組みを展開</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2" name="角丸四角形 1"/>
          <p:cNvSpPr/>
          <p:nvPr/>
        </p:nvSpPr>
        <p:spPr>
          <a:xfrm>
            <a:off x="792000" y="2943204"/>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791998" y="4608766"/>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792000" y="6407404"/>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792000" y="7739422"/>
            <a:ext cx="2484000" cy="899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792000" y="9316031"/>
            <a:ext cx="2484000" cy="899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792000" y="11276881"/>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634682" y="7888874"/>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ＡＩロボット「</a:t>
            </a:r>
            <a:r>
              <a:rPr kumimoji="1" lang="en-US" altLang="ja-JP" sz="900" dirty="0" smtClean="0">
                <a:latin typeface="Meiryo UI" panose="020B0604030504040204" pitchFamily="50" charset="-128"/>
                <a:ea typeface="Meiryo UI" panose="020B0604030504040204" pitchFamily="50" charset="-128"/>
              </a:rPr>
              <a:t>ZUKKU</a:t>
            </a:r>
            <a:r>
              <a:rPr kumimoji="1" lang="ja-JP" altLang="en-US" sz="900" dirty="0" smtClean="0">
                <a:latin typeface="Meiryo UI" panose="020B0604030504040204" pitchFamily="50" charset="-128"/>
                <a:ea typeface="Meiryo UI" panose="020B0604030504040204" pitchFamily="50" charset="-128"/>
              </a:rPr>
              <a:t>」とコミュニケーションしている様子</a:t>
            </a:r>
            <a:endParaRPr kumimoji="1" lang="ja-JP" altLang="en-US" sz="9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3807676" y="6285463"/>
            <a:ext cx="2339340" cy="1554480"/>
          </a:xfrm>
          <a:prstGeom prst="rect">
            <a:avLst/>
          </a:prstGeom>
        </p:spPr>
      </p:pic>
      <p:pic>
        <p:nvPicPr>
          <p:cNvPr id="7" name="図 6"/>
          <p:cNvPicPr>
            <a:picLocks noChangeAspect="1"/>
          </p:cNvPicPr>
          <p:nvPr/>
        </p:nvPicPr>
        <p:blipFill>
          <a:blip r:embed="rId4"/>
          <a:stretch>
            <a:fillRect/>
          </a:stretch>
        </p:blipFill>
        <p:spPr>
          <a:xfrm>
            <a:off x="10597465" y="6236311"/>
            <a:ext cx="2720340" cy="1706880"/>
          </a:xfrm>
          <a:prstGeom prst="rect">
            <a:avLst/>
          </a:prstGeom>
        </p:spPr>
      </p:pic>
    </p:spTree>
    <p:extLst>
      <p:ext uri="{BB962C8B-B14F-4D97-AF65-F5344CB8AC3E}">
        <p14:creationId xmlns:p14="http://schemas.microsoft.com/office/powerpoint/2010/main" val="1417483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16" name="テキスト ボックス 15"/>
          <p:cNvSpPr txBox="1"/>
          <p:nvPr/>
        </p:nvSpPr>
        <p:spPr>
          <a:xfrm>
            <a:off x="2808000" y="2012112"/>
            <a:ext cx="13891056" cy="52322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pPr algn="ctr"/>
            <a:r>
              <a:rPr kumimoji="1" lang="ja-JP" altLang="en-US" sz="2800" b="1" dirty="0" smtClean="0">
                <a:solidFill>
                  <a:schemeClr val="bg1"/>
                </a:solidFill>
                <a:latin typeface="+mn-ea"/>
              </a:rPr>
              <a:t>経済とくらしを支える安全・安心な</a:t>
            </a:r>
            <a:r>
              <a:rPr kumimoji="1" lang="ja-JP" altLang="en-US" sz="2800" b="1" dirty="0">
                <a:solidFill>
                  <a:schemeClr val="bg1"/>
                </a:solidFill>
                <a:latin typeface="+mn-ea"/>
              </a:rPr>
              <a:t>基盤</a:t>
            </a:r>
            <a:r>
              <a:rPr kumimoji="1" lang="ja-JP" altLang="en-US" sz="2800" b="1" dirty="0" smtClean="0">
                <a:solidFill>
                  <a:schemeClr val="bg1"/>
                </a:solidFill>
                <a:latin typeface="+mn-ea"/>
              </a:rPr>
              <a:t>整備</a:t>
            </a:r>
            <a:endParaRPr kumimoji="1" lang="ja-JP" altLang="en-US" sz="2800" b="1" dirty="0">
              <a:solidFill>
                <a:schemeClr val="bg1"/>
              </a:solidFill>
              <a:latin typeface="+mn-ea"/>
            </a:endParaRPr>
          </a:p>
        </p:txBody>
      </p:sp>
      <p:sp>
        <p:nvSpPr>
          <p:cNvPr id="18" name="楕円 17"/>
          <p:cNvSpPr/>
          <p:nvPr/>
        </p:nvSpPr>
        <p:spPr>
          <a:xfrm rot="10800000" flipV="1">
            <a:off x="180000" y="1584000"/>
            <a:ext cx="2911643" cy="128726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4031" y="1987639"/>
            <a:ext cx="2448624" cy="523220"/>
          </a:xfrm>
          <a:prstGeom prst="rect">
            <a:avLst/>
          </a:prstGeom>
          <a:noFill/>
        </p:spPr>
        <p:txBody>
          <a:bodyPr wrap="square" rtlCol="0">
            <a:spAutoFit/>
          </a:bodyPr>
          <a:lstStyle/>
          <a:p>
            <a:pPr algn="ctr"/>
            <a:r>
              <a:rPr kumimoji="1" lang="ja-JP" altLang="en-US" sz="2800" b="1" dirty="0" smtClean="0">
                <a:latin typeface="+mn-ea"/>
              </a:rPr>
              <a:t>安全・安心</a:t>
            </a:r>
            <a:endParaRPr kumimoji="1" lang="ja-JP" altLang="en-US" sz="2800" b="1" dirty="0">
              <a:latin typeface="+mn-ea"/>
            </a:endParaRPr>
          </a:p>
        </p:txBody>
      </p:sp>
      <p:sp>
        <p:nvSpPr>
          <p:cNvPr id="32" name="正方形/長方形 31"/>
          <p:cNvSpPr/>
          <p:nvPr/>
        </p:nvSpPr>
        <p:spPr>
          <a:xfrm>
            <a:off x="792000" y="3467321"/>
            <a:ext cx="2431949" cy="70724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感染症対策</a:t>
            </a:r>
            <a:endParaRPr kumimoji="1" lang="en-US" altLang="ja-JP" sz="2000" b="1" spc="71" dirty="0">
              <a:solidFill>
                <a:schemeClr val="tx1"/>
              </a:solidFill>
              <a:latin typeface="+mn-ea"/>
            </a:endParaRPr>
          </a:p>
        </p:txBody>
      </p:sp>
      <p:sp>
        <p:nvSpPr>
          <p:cNvPr id="33" name="正方形/長方形 32"/>
          <p:cNvSpPr/>
          <p:nvPr/>
        </p:nvSpPr>
        <p:spPr>
          <a:xfrm>
            <a:off x="797526" y="5991942"/>
            <a:ext cx="2431949" cy="61354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災害対応力の強化</a:t>
            </a:r>
            <a:endParaRPr kumimoji="1" lang="en-US" altLang="ja-JP" sz="2000" b="1" spc="71" dirty="0" smtClean="0">
              <a:solidFill>
                <a:schemeClr val="tx1"/>
              </a:solidFill>
              <a:latin typeface="+mn-ea"/>
            </a:endParaRPr>
          </a:p>
        </p:txBody>
      </p:sp>
      <p:sp>
        <p:nvSpPr>
          <p:cNvPr id="35" name="テキスト ボックス 34"/>
          <p:cNvSpPr txBox="1"/>
          <p:nvPr/>
        </p:nvSpPr>
        <p:spPr>
          <a:xfrm>
            <a:off x="13331693" y="7199732"/>
            <a:ext cx="1396047"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尻無川水門</a:t>
            </a:r>
            <a:endParaRPr kumimoji="1" lang="ja-JP" altLang="en-US" sz="1050"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3"/>
          <a:stretch>
            <a:fillRect/>
          </a:stretch>
        </p:blipFill>
        <p:spPr>
          <a:xfrm>
            <a:off x="13331693" y="5585949"/>
            <a:ext cx="2453738" cy="1635825"/>
          </a:xfrm>
          <a:prstGeom prst="rect">
            <a:avLst/>
          </a:prstGeom>
        </p:spPr>
      </p:pic>
      <p:sp>
        <p:nvSpPr>
          <p:cNvPr id="37" name="テキスト ボックス 36"/>
          <p:cNvSpPr txBox="1"/>
          <p:nvPr/>
        </p:nvSpPr>
        <p:spPr>
          <a:xfrm>
            <a:off x="12174519" y="3918549"/>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出典：大阪健康安全基盤研究所ＨＰ</a:t>
            </a:r>
            <a:endParaRPr kumimoji="1" lang="ja-JP" altLang="en-US" sz="900" dirty="0">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4"/>
          <a:stretch>
            <a:fillRect/>
          </a:stretch>
        </p:blipFill>
        <p:spPr>
          <a:xfrm>
            <a:off x="13331693" y="10308242"/>
            <a:ext cx="3376556" cy="1633401"/>
          </a:xfrm>
          <a:prstGeom prst="rect">
            <a:avLst/>
          </a:prstGeom>
        </p:spPr>
      </p:pic>
      <p:sp>
        <p:nvSpPr>
          <p:cNvPr id="41" name="角丸四角形 40"/>
          <p:cNvSpPr/>
          <p:nvPr/>
        </p:nvSpPr>
        <p:spPr>
          <a:xfrm>
            <a:off x="1277165" y="4286923"/>
            <a:ext cx="14064436"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・緊急対策期の取組みに加え、コロナの早期終息に向け、国、府、市町村が連携したコロナワクチン接種体制を構築</a:t>
            </a:r>
            <a:endParaRPr lang="en-US" altLang="ja-JP" b="1" dirty="0">
              <a:solidFill>
                <a:prstClr val="black"/>
              </a:solidFill>
              <a:latin typeface="+mn-ea"/>
            </a:endParaRPr>
          </a:p>
          <a:p>
            <a:pPr marL="265113" lvl="0" indent="-265113"/>
            <a:r>
              <a:rPr lang="ja-JP" altLang="en-US" b="1" dirty="0" smtClean="0">
                <a:solidFill>
                  <a:prstClr val="black"/>
                </a:solidFill>
                <a:latin typeface="+mn-ea"/>
              </a:rPr>
              <a:t>・コロナ終息後には、行動計画の見直しや連携体制の強化、物資・資材等の備蓄強化など、新たな感染症に備えた対策を推進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・万博開催に向け、外国人患者の受入体制の整備を推進　</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43" name="角丸四角形 42"/>
          <p:cNvSpPr/>
          <p:nvPr/>
        </p:nvSpPr>
        <p:spPr>
          <a:xfrm>
            <a:off x="1068077" y="6758831"/>
            <a:ext cx="15953804" cy="39252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US" altLang="ja-JP" b="1" dirty="0">
                <a:solidFill>
                  <a:prstClr val="black"/>
                </a:solidFill>
                <a:latin typeface="+mn-ea"/>
              </a:rPr>
              <a:t>【</a:t>
            </a:r>
            <a:r>
              <a:rPr lang="ja-JP" altLang="en-US" b="1" spc="-150" dirty="0" smtClean="0">
                <a:solidFill>
                  <a:schemeClr val="tx1"/>
                </a:solidFill>
                <a:latin typeface="+mn-ea"/>
                <a:cs typeface="Meiryo UI" pitchFamily="50" charset="-128"/>
              </a:rPr>
              <a:t>自然</a:t>
            </a:r>
            <a:r>
              <a:rPr lang="ja-JP" altLang="en-US" b="1" spc="-150" dirty="0">
                <a:solidFill>
                  <a:schemeClr val="tx1"/>
                </a:solidFill>
                <a:latin typeface="+mn-ea"/>
                <a:cs typeface="Meiryo UI" pitchFamily="50" charset="-128"/>
              </a:rPr>
              <a:t>災害（風水害、地震・津波等）対策の充実</a:t>
            </a:r>
            <a:r>
              <a:rPr lang="ja-JP" altLang="en-US" b="1" spc="-150" dirty="0" smtClean="0">
                <a:solidFill>
                  <a:schemeClr val="tx1"/>
                </a:solidFill>
                <a:latin typeface="+mn-ea"/>
                <a:cs typeface="Meiryo UI" pitchFamily="50" charset="-128"/>
              </a:rPr>
              <a:t>強化</a:t>
            </a:r>
            <a:r>
              <a:rPr lang="en-US" altLang="ja-JP" b="1" dirty="0">
                <a:solidFill>
                  <a:schemeClr val="tx1"/>
                </a:solidFill>
                <a:latin typeface="+mn-ea"/>
              </a:rPr>
              <a:t>】</a:t>
            </a:r>
            <a:endParaRPr lang="en-US" altLang="ja-JP" b="1" dirty="0" smtClean="0">
              <a:solidFill>
                <a:schemeClr val="tx1"/>
              </a:solidFill>
              <a:latin typeface="+mn-ea"/>
            </a:endParaRPr>
          </a:p>
          <a:p>
            <a:pPr marL="265113" lvl="0" indent="-265113"/>
            <a:r>
              <a:rPr lang="ja-JP" altLang="en-US" b="1" dirty="0" smtClean="0">
                <a:solidFill>
                  <a:prstClr val="black"/>
                </a:solidFill>
                <a:latin typeface="+mn-ea"/>
              </a:rPr>
              <a:t>　・災害に対する「強さ」と「しなやかさ」を併せ持った社会づくりに向け、国土強靭化の取組みを推進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　</a:t>
            </a:r>
            <a:r>
              <a:rPr lang="ja-JP" altLang="en-US" b="1" dirty="0" smtClean="0">
                <a:solidFill>
                  <a:prstClr val="black"/>
                </a:solidFill>
                <a:latin typeface="+mn-ea"/>
              </a:rPr>
              <a:t>・新・地震防災アクションプランに基づき、ハード対策を中心にソフト対策も適切に組み合わせ事業を推進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　</a:t>
            </a:r>
            <a:r>
              <a:rPr lang="ja-JP" altLang="en-US" b="1" dirty="0" smtClean="0">
                <a:solidFill>
                  <a:prstClr val="black"/>
                </a:solidFill>
                <a:latin typeface="+mn-ea"/>
              </a:rPr>
              <a:t>・南海トラフ巨大地震対策として、防潮堤の津波浸水対策や水門の耐震化等を推進</a:t>
            </a:r>
            <a:endParaRPr lang="en-US" altLang="ja-JP" b="1" dirty="0">
              <a:solidFill>
                <a:prstClr val="black"/>
              </a:solidFill>
              <a:latin typeface="+mn-ea"/>
            </a:endParaRPr>
          </a:p>
          <a:p>
            <a:pPr marL="265113" lvl="0" indent="-265113"/>
            <a:r>
              <a:rPr lang="ja-JP" altLang="en-US" b="1" dirty="0" smtClean="0">
                <a:solidFill>
                  <a:prstClr val="black"/>
                </a:solidFill>
                <a:latin typeface="+mn-ea"/>
              </a:rPr>
              <a:t>　・「人命を守ることを最優先」とする基本理念に基づき、「逃げる」「凌ぐ」「防ぐ」の各施策を効率的・効果的に組み合わせて着実に実施</a:t>
            </a:r>
            <a:endParaRPr lang="en-US" altLang="ja-JP" b="1" dirty="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都市インフラの維持管理</a:t>
            </a:r>
            <a:r>
              <a:rPr lang="en-US" altLang="ja-JP" b="1" dirty="0" smtClean="0">
                <a:solidFill>
                  <a:prstClr val="black"/>
                </a:solidFill>
                <a:latin typeface="+mn-ea"/>
              </a:rPr>
              <a:t>】</a:t>
            </a:r>
          </a:p>
          <a:p>
            <a:pPr marL="265113" lvl="0" indent="-265113"/>
            <a:r>
              <a:rPr lang="ja-JP" altLang="en-US" b="1" dirty="0">
                <a:solidFill>
                  <a:prstClr val="black"/>
                </a:solidFill>
                <a:latin typeface="+mn-ea"/>
              </a:rPr>
              <a:t>　</a:t>
            </a:r>
            <a:r>
              <a:rPr lang="ja-JP" altLang="en-US" b="1" dirty="0" smtClean="0">
                <a:solidFill>
                  <a:prstClr val="black"/>
                </a:solidFill>
                <a:latin typeface="+mn-ea"/>
              </a:rPr>
              <a:t>・老朽化した都市インフラについて、新技術や官民連携の取組みを導入しつつ、計画的・効率的な維持管理を推進　など</a:t>
            </a:r>
            <a:endParaRPr lang="en-US" altLang="ja-JP" b="1" dirty="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感染症に対応した防災・減災対策</a:t>
            </a:r>
            <a:r>
              <a:rPr lang="en-US" altLang="ja-JP" b="1" dirty="0" smtClean="0">
                <a:solidFill>
                  <a:prstClr val="black"/>
                </a:solidFill>
                <a:latin typeface="+mn-ea"/>
              </a:rPr>
              <a:t>】</a:t>
            </a:r>
          </a:p>
          <a:p>
            <a:pPr marL="265113" lvl="0" indent="-265113"/>
            <a:r>
              <a:rPr lang="ja-JP" altLang="en-US" b="1" dirty="0" smtClean="0">
                <a:solidFill>
                  <a:prstClr val="black"/>
                </a:solidFill>
                <a:latin typeface="+mn-ea"/>
              </a:rPr>
              <a:t>　</a:t>
            </a:r>
            <a:r>
              <a:rPr lang="ja-JP" altLang="en-US" b="1" dirty="0">
                <a:solidFill>
                  <a:prstClr val="black"/>
                </a:solidFill>
                <a:latin typeface="+mn-ea"/>
              </a:rPr>
              <a:t>・新しく策定した避難所運営マニュアル作成</a:t>
            </a:r>
            <a:r>
              <a:rPr lang="ja-JP" altLang="en-US" b="1" dirty="0" smtClean="0">
                <a:solidFill>
                  <a:prstClr val="black"/>
                </a:solidFill>
                <a:latin typeface="+mn-ea"/>
              </a:rPr>
              <a:t>指針に基づく、感染症対策に対応した適切な避難所運営の促進、万全な住民の避難対策を実施　など</a:t>
            </a:r>
            <a:endParaRPr lang="en-US" altLang="ja-JP" b="1" dirty="0" smtClean="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先端技術等を活用した災害対応力の強化</a:t>
            </a:r>
            <a:r>
              <a:rPr lang="en-US" altLang="ja-JP" b="1" dirty="0" smtClean="0">
                <a:solidFill>
                  <a:prstClr val="black"/>
                </a:solidFill>
                <a:latin typeface="+mn-ea"/>
              </a:rPr>
              <a:t>】</a:t>
            </a:r>
          </a:p>
          <a:p>
            <a:pPr marL="265113" lvl="0" indent="-265113"/>
            <a:r>
              <a:rPr lang="ja-JP" altLang="en-US" b="1" dirty="0" smtClean="0">
                <a:solidFill>
                  <a:prstClr val="black"/>
                </a:solidFill>
                <a:latin typeface="+mn-ea"/>
              </a:rPr>
              <a:t>　・ＩｏＴ、ＡＩ等の先端技術を活用した新たな災害対応体制を構築　など</a:t>
            </a:r>
            <a:endParaRPr lang="en-US" altLang="ja-JP" b="1" dirty="0">
              <a:solidFill>
                <a:prstClr val="black"/>
              </a:solidFill>
              <a:latin typeface="+mn-ea"/>
            </a:endParaRPr>
          </a:p>
        </p:txBody>
      </p:sp>
      <p:pic>
        <p:nvPicPr>
          <p:cNvPr id="2" name="図 1"/>
          <p:cNvPicPr>
            <a:picLocks noChangeAspect="1"/>
          </p:cNvPicPr>
          <p:nvPr/>
        </p:nvPicPr>
        <p:blipFill>
          <a:blip r:embed="rId5"/>
          <a:stretch>
            <a:fillRect/>
          </a:stretch>
        </p:blipFill>
        <p:spPr>
          <a:xfrm>
            <a:off x="10119309" y="10401734"/>
            <a:ext cx="2880360" cy="1394460"/>
          </a:xfrm>
          <a:prstGeom prst="rect">
            <a:avLst/>
          </a:prstGeom>
        </p:spPr>
      </p:pic>
      <p:sp>
        <p:nvSpPr>
          <p:cNvPr id="24" name="角丸四角形 23"/>
          <p:cNvSpPr/>
          <p:nvPr/>
        </p:nvSpPr>
        <p:spPr>
          <a:xfrm>
            <a:off x="792000" y="3457237"/>
            <a:ext cx="2390158"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92000" y="5944842"/>
            <a:ext cx="2390158"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stretch>
            <a:fillRect/>
          </a:stretch>
        </p:blipFill>
        <p:spPr>
          <a:xfrm>
            <a:off x="12174519" y="2827979"/>
            <a:ext cx="4015740" cy="1051560"/>
          </a:xfrm>
          <a:prstGeom prst="rect">
            <a:avLst/>
          </a:prstGeom>
        </p:spPr>
      </p:pic>
    </p:spTree>
    <p:extLst>
      <p:ext uri="{BB962C8B-B14F-4D97-AF65-F5344CB8AC3E}">
        <p14:creationId xmlns:p14="http://schemas.microsoft.com/office/powerpoint/2010/main" val="2307848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6312727" y="12120033"/>
            <a:ext cx="737785"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34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36709" y="6087979"/>
            <a:ext cx="15894680" cy="5723126"/>
          </a:xfrm>
          <a:prstGeom prst="rect">
            <a:avLst/>
          </a:prstGeom>
          <a:noFill/>
          <a:ln w="9525">
            <a:solidFill>
              <a:schemeClr val="tx1"/>
            </a:solidFill>
          </a:ln>
        </p:spPr>
        <p:txBody>
          <a:bodyPr wrap="square" rtlCol="0" anchor="t" anchorCtr="0">
            <a:noAutofit/>
          </a:bodyPr>
          <a:lstStyle/>
          <a:p>
            <a:pPr marL="288000" indent="-457200"/>
            <a:endParaRPr lang="en-US" altLang="ja-JP" sz="2000" dirty="0" smtClean="0">
              <a:latin typeface="+mn-ea"/>
            </a:endParaRPr>
          </a:p>
          <a:p>
            <a:pPr marL="530225" indent="-700088"/>
            <a:r>
              <a:rPr lang="ja-JP" altLang="en-US" sz="2000" dirty="0" smtClean="0">
                <a:latin typeface="+mn-ea"/>
              </a:rPr>
              <a:t>　〇</a:t>
            </a:r>
            <a:r>
              <a:rPr lang="ja-JP" altLang="en-US" sz="2000" b="1" dirty="0">
                <a:latin typeface="+mn-ea"/>
              </a:rPr>
              <a:t>ウィズコロナでは、感染防止対策を講じつつ、社会経済活動のダメージを最小限に</a:t>
            </a:r>
            <a:r>
              <a:rPr lang="ja-JP" altLang="en-US" sz="2000" b="1" dirty="0" smtClean="0">
                <a:latin typeface="+mn-ea"/>
              </a:rPr>
              <a:t>抑え、ポストコロナに向けては、大阪の再生・成長に向けた取組みを推進していく。</a:t>
            </a:r>
            <a:endParaRPr lang="en-US" altLang="ja-JP" sz="2000" dirty="0" smtClean="0">
              <a:latin typeface="+mn-ea"/>
            </a:endParaRPr>
          </a:p>
          <a:p>
            <a:pPr marL="288000" indent="-457200"/>
            <a:r>
              <a:rPr lang="ja-JP" altLang="en-US" sz="2000" dirty="0">
                <a:latin typeface="+mn-ea"/>
              </a:rPr>
              <a:t>　</a:t>
            </a:r>
            <a:r>
              <a:rPr lang="ja-JP" altLang="en-US" sz="2000" dirty="0" smtClean="0">
                <a:latin typeface="+mn-ea"/>
              </a:rPr>
              <a:t>〇こうした取組みについては、コロナの感染状況を踏まえ、</a:t>
            </a:r>
            <a:r>
              <a:rPr lang="ja-JP" altLang="en-US" sz="2000" b="1" dirty="0" smtClean="0">
                <a:latin typeface="+mn-ea"/>
              </a:rPr>
              <a:t>各段階（フェーズ）に応じて取組みを推進</a:t>
            </a:r>
            <a:r>
              <a:rPr lang="ja-JP" altLang="en-US" sz="2000" dirty="0" smtClean="0">
                <a:latin typeface="+mn-ea"/>
              </a:rPr>
              <a:t>していくこととする。</a:t>
            </a:r>
            <a:endParaRPr lang="en-US" altLang="ja-JP" sz="2000" b="1" dirty="0" smtClean="0">
              <a:latin typeface="+mn-ea"/>
            </a:endParaRPr>
          </a:p>
          <a:p>
            <a:pPr marL="504000" indent="-540000"/>
            <a:r>
              <a:rPr lang="ja-JP" altLang="en-US" sz="2000" b="1" dirty="0">
                <a:latin typeface="+mn-ea"/>
              </a:rPr>
              <a:t>　</a:t>
            </a:r>
            <a:r>
              <a:rPr lang="ja-JP" altLang="en-US" sz="2000" b="1" dirty="0" smtClean="0">
                <a:latin typeface="+mn-ea"/>
              </a:rPr>
              <a:t>　</a:t>
            </a:r>
            <a:r>
              <a:rPr lang="en-US" altLang="ja-JP" sz="2000" b="1" dirty="0" smtClean="0">
                <a:latin typeface="+mn-ea"/>
              </a:rPr>
              <a:t>【</a:t>
            </a:r>
            <a:r>
              <a:rPr lang="ja-JP" altLang="en-US" sz="2000" b="1" dirty="0" smtClean="0">
                <a:latin typeface="+mn-ea"/>
              </a:rPr>
              <a:t>緊急対策期</a:t>
            </a:r>
            <a:r>
              <a:rPr lang="en-US" altLang="ja-JP" sz="2000" b="1" dirty="0" smtClean="0">
                <a:latin typeface="+mn-ea"/>
              </a:rPr>
              <a:t>】</a:t>
            </a:r>
          </a:p>
          <a:p>
            <a:pPr marL="504000" indent="-540000"/>
            <a:r>
              <a:rPr lang="ja-JP" altLang="en-US" sz="2000" b="1" dirty="0">
                <a:latin typeface="+mn-ea"/>
              </a:rPr>
              <a:t>　</a:t>
            </a:r>
            <a:r>
              <a:rPr lang="ja-JP" altLang="en-US" sz="2000" b="1" dirty="0" smtClean="0">
                <a:latin typeface="+mn-ea"/>
              </a:rPr>
              <a:t>　　</a:t>
            </a:r>
            <a:r>
              <a:rPr lang="ja-JP" altLang="en-US" sz="2000" dirty="0" smtClean="0">
                <a:latin typeface="+mn-ea"/>
              </a:rPr>
              <a:t>感染防止対策を講じつつ、経済の落ち込み、府民生活への影響を最小限に抑える。</a:t>
            </a:r>
            <a:endParaRPr lang="en-US" altLang="ja-JP" sz="2000" dirty="0" smtClean="0">
              <a:latin typeface="+mn-ea"/>
            </a:endParaRPr>
          </a:p>
          <a:p>
            <a:pPr marL="504000" indent="-540000"/>
            <a:r>
              <a:rPr lang="ja-JP" altLang="en-US" sz="2000" b="1" dirty="0">
                <a:latin typeface="+mn-ea"/>
              </a:rPr>
              <a:t>　</a:t>
            </a:r>
            <a:r>
              <a:rPr lang="ja-JP" altLang="en-US" sz="2000" b="1" dirty="0" smtClean="0">
                <a:latin typeface="+mn-ea"/>
              </a:rPr>
              <a:t>　</a:t>
            </a:r>
            <a:r>
              <a:rPr lang="en-US" altLang="ja-JP" sz="2000" b="1" dirty="0" smtClean="0">
                <a:latin typeface="+mn-ea"/>
              </a:rPr>
              <a:t>【</a:t>
            </a:r>
            <a:r>
              <a:rPr lang="ja-JP" altLang="en-US" sz="2000" b="1" dirty="0" smtClean="0">
                <a:latin typeface="+mn-ea"/>
              </a:rPr>
              <a:t>反転攻勢準備期</a:t>
            </a:r>
            <a:r>
              <a:rPr lang="en-US" altLang="ja-JP" sz="2000" b="1" dirty="0" smtClean="0">
                <a:latin typeface="+mn-ea"/>
              </a:rPr>
              <a:t>】</a:t>
            </a:r>
            <a:endParaRPr lang="en-US" altLang="ja-JP" sz="2000" dirty="0" smtClean="0">
              <a:latin typeface="+mn-ea"/>
            </a:endParaRPr>
          </a:p>
          <a:p>
            <a:pPr marL="758825" indent="-795338"/>
            <a:r>
              <a:rPr lang="ja-JP" altLang="en-US" sz="2000" dirty="0" smtClean="0">
                <a:latin typeface="+mn-ea"/>
              </a:rPr>
              <a:t>　　　ワクチンや治療薬の開発等により、感染がコントロールできる状態になった際には、コロナ終息を見据えて反転攻勢に向けた準備段階として、社会経済活動の早期回復を図る。</a:t>
            </a:r>
            <a:endParaRPr lang="en-US" altLang="ja-JP" sz="2000" dirty="0" smtClean="0">
              <a:latin typeface="+mn-ea"/>
            </a:endParaRPr>
          </a:p>
          <a:p>
            <a:pPr marL="758825" indent="-795338"/>
            <a:r>
              <a:rPr lang="ja-JP" altLang="en-US" sz="2000" dirty="0">
                <a:latin typeface="+mn-ea"/>
              </a:rPr>
              <a:t>　</a:t>
            </a:r>
            <a:r>
              <a:rPr lang="ja-JP" altLang="en-US" sz="2000" dirty="0" smtClean="0">
                <a:latin typeface="+mn-ea"/>
              </a:rPr>
              <a:t>　</a:t>
            </a:r>
            <a:r>
              <a:rPr lang="en-US" altLang="ja-JP" sz="2000" b="1" dirty="0" smtClean="0">
                <a:latin typeface="+mn-ea"/>
              </a:rPr>
              <a:t>【</a:t>
            </a:r>
            <a:r>
              <a:rPr lang="ja-JP" altLang="en-US" sz="2000" b="1" dirty="0" smtClean="0">
                <a:latin typeface="+mn-ea"/>
              </a:rPr>
              <a:t>反転攻勢</a:t>
            </a:r>
            <a:r>
              <a:rPr lang="ja-JP" altLang="en-US" sz="2000" b="1" dirty="0">
                <a:latin typeface="+mn-ea"/>
              </a:rPr>
              <a:t>期</a:t>
            </a:r>
            <a:r>
              <a:rPr lang="en-US" altLang="ja-JP" sz="2000" b="1" dirty="0" smtClean="0">
                <a:latin typeface="+mn-ea"/>
              </a:rPr>
              <a:t>】</a:t>
            </a:r>
          </a:p>
          <a:p>
            <a:pPr marL="288000" indent="-457200"/>
            <a:r>
              <a:rPr lang="ja-JP" altLang="en-US" sz="2000" dirty="0" smtClean="0">
                <a:latin typeface="+mn-ea"/>
              </a:rPr>
              <a:t>　</a:t>
            </a:r>
            <a:r>
              <a:rPr lang="ja-JP" altLang="en-US" sz="2000" dirty="0">
                <a:latin typeface="+mn-ea"/>
              </a:rPr>
              <a:t>　</a:t>
            </a:r>
            <a:r>
              <a:rPr lang="ja-JP" altLang="en-US" sz="2000" dirty="0" smtClean="0">
                <a:latin typeface="+mn-ea"/>
              </a:rPr>
              <a:t>　コロナ終息後（ポストコロナ）では、大阪の再生・成長に向けた取組みを加速させ、万博の成功につなげていく。</a:t>
            </a:r>
            <a:endParaRPr lang="en-US" altLang="ja-JP" sz="2000" dirty="0" smtClean="0">
              <a:latin typeface="+mn-ea"/>
            </a:endParaRPr>
          </a:p>
        </p:txBody>
      </p:sp>
      <p:sp>
        <p:nvSpPr>
          <p:cNvPr id="7" name="テキスト ボックス 6"/>
          <p:cNvSpPr txBox="1"/>
          <p:nvPr/>
        </p:nvSpPr>
        <p:spPr>
          <a:xfrm>
            <a:off x="259053" y="5436194"/>
            <a:ext cx="4324349" cy="523220"/>
          </a:xfrm>
          <a:prstGeom prst="rect">
            <a:avLst/>
          </a:prstGeom>
          <a:noFill/>
        </p:spPr>
        <p:txBody>
          <a:bodyPr wrap="square" rtlCol="0">
            <a:spAutoFit/>
          </a:bodyPr>
          <a:lstStyle/>
          <a:p>
            <a:r>
              <a:rPr kumimoji="1" lang="en-US" altLang="ja-JP" sz="2800" b="1" dirty="0"/>
              <a:t>【</a:t>
            </a:r>
            <a:r>
              <a:rPr kumimoji="1" lang="ja-JP" altLang="en-US" sz="2800" b="1" dirty="0" smtClean="0"/>
              <a:t>各フェーズの考え方</a:t>
            </a:r>
            <a:r>
              <a:rPr kumimoji="1" lang="en-US" altLang="ja-JP" sz="2800" b="1" dirty="0" smtClean="0"/>
              <a:t>】</a:t>
            </a:r>
            <a:endParaRPr kumimoji="1" lang="ja-JP" altLang="en-US" sz="2800" b="1" dirty="0"/>
          </a:p>
        </p:txBody>
      </p:sp>
      <p:grpSp>
        <p:nvGrpSpPr>
          <p:cNvPr id="8" name="グループ化 7"/>
          <p:cNvGrpSpPr/>
          <p:nvPr/>
        </p:nvGrpSpPr>
        <p:grpSpPr>
          <a:xfrm>
            <a:off x="1552308" y="10418705"/>
            <a:ext cx="11186035" cy="1155032"/>
            <a:chOff x="2213810" y="4617641"/>
            <a:chExt cx="11186035" cy="1155032"/>
          </a:xfrm>
        </p:grpSpPr>
        <p:sp>
          <p:nvSpPr>
            <p:cNvPr id="9" name="ホームベース 8"/>
            <p:cNvSpPr/>
            <p:nvPr/>
          </p:nvSpPr>
          <p:spPr>
            <a:xfrm>
              <a:off x="2213810" y="4617641"/>
              <a:ext cx="3898232" cy="115503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山形 9"/>
            <p:cNvSpPr/>
            <p:nvPr/>
          </p:nvSpPr>
          <p:spPr>
            <a:xfrm>
              <a:off x="5630779" y="4621461"/>
              <a:ext cx="4114800" cy="114739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山形 10"/>
            <p:cNvSpPr/>
            <p:nvPr/>
          </p:nvSpPr>
          <p:spPr>
            <a:xfrm>
              <a:off x="9285045" y="4621461"/>
              <a:ext cx="4114800" cy="114739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2" name="角丸四角形 11"/>
          <p:cNvSpPr/>
          <p:nvPr/>
        </p:nvSpPr>
        <p:spPr>
          <a:xfrm>
            <a:off x="1552308" y="9798720"/>
            <a:ext cx="7071235" cy="4853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ウィズ</a:t>
            </a:r>
            <a:r>
              <a:rPr kumimoji="1" lang="ja-JP" altLang="en-US" sz="2400" b="1" dirty="0">
                <a:solidFill>
                  <a:schemeClr val="tx1"/>
                </a:solidFill>
              </a:rPr>
              <a:t>コロナ</a:t>
            </a:r>
          </a:p>
        </p:txBody>
      </p:sp>
      <p:sp>
        <p:nvSpPr>
          <p:cNvPr id="13" name="角丸四角形 12"/>
          <p:cNvSpPr/>
          <p:nvPr/>
        </p:nvSpPr>
        <p:spPr>
          <a:xfrm>
            <a:off x="8663932" y="9807820"/>
            <a:ext cx="3885242" cy="476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ポストコロナ</a:t>
            </a:r>
            <a:endParaRPr kumimoji="1" lang="ja-JP" altLang="en-US" sz="2400" b="1" dirty="0">
              <a:solidFill>
                <a:schemeClr val="tx1"/>
              </a:solidFill>
            </a:endParaRPr>
          </a:p>
        </p:txBody>
      </p:sp>
      <p:sp>
        <p:nvSpPr>
          <p:cNvPr id="14" name="角丸四角形 13"/>
          <p:cNvSpPr/>
          <p:nvPr/>
        </p:nvSpPr>
        <p:spPr>
          <a:xfrm>
            <a:off x="1595423"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緊急対策期</a:t>
            </a:r>
            <a:endParaRPr kumimoji="1" lang="en-US" altLang="ja-JP" sz="2000" b="1" dirty="0" smtClean="0">
              <a:solidFill>
                <a:schemeClr val="tx1"/>
              </a:solidFill>
            </a:endParaRPr>
          </a:p>
          <a:p>
            <a:pPr algn="ctr"/>
            <a:r>
              <a:rPr kumimoji="1" lang="ja-JP" altLang="en-US" sz="2000" b="1" dirty="0" smtClean="0">
                <a:solidFill>
                  <a:schemeClr val="tx1"/>
                </a:solidFill>
              </a:rPr>
              <a:t>（感染防止対策期）</a:t>
            </a:r>
            <a:endParaRPr kumimoji="1" lang="ja-JP" altLang="en-US" sz="2000" b="1" dirty="0">
              <a:solidFill>
                <a:schemeClr val="tx1"/>
              </a:solidFill>
            </a:endParaRPr>
          </a:p>
        </p:txBody>
      </p:sp>
      <p:sp>
        <p:nvSpPr>
          <p:cNvPr id="15" name="角丸四角形 14"/>
          <p:cNvSpPr/>
          <p:nvPr/>
        </p:nvSpPr>
        <p:spPr>
          <a:xfrm>
            <a:off x="5287761"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反転攻勢準備期</a:t>
            </a:r>
            <a:endParaRPr kumimoji="1" lang="en-US" altLang="ja-JP" sz="2000" b="1" dirty="0" smtClean="0">
              <a:solidFill>
                <a:schemeClr val="tx1"/>
              </a:solidFill>
            </a:endParaRPr>
          </a:p>
          <a:p>
            <a:pPr algn="ctr"/>
            <a:r>
              <a:rPr kumimoji="1" lang="ja-JP" altLang="en-US" sz="2000" b="1" dirty="0" smtClean="0">
                <a:solidFill>
                  <a:schemeClr val="tx1"/>
                </a:solidFill>
              </a:rPr>
              <a:t>（治療薬開発等による感染コントロール期）</a:t>
            </a:r>
            <a:endParaRPr kumimoji="1" lang="ja-JP" altLang="en-US" sz="2000" b="1" dirty="0">
              <a:solidFill>
                <a:schemeClr val="tx1"/>
              </a:solidFill>
            </a:endParaRPr>
          </a:p>
        </p:txBody>
      </p:sp>
      <p:sp>
        <p:nvSpPr>
          <p:cNvPr id="16" name="角丸四角形 15"/>
          <p:cNvSpPr/>
          <p:nvPr/>
        </p:nvSpPr>
        <p:spPr>
          <a:xfrm>
            <a:off x="8868995"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反転攻勢期</a:t>
            </a:r>
            <a:endParaRPr kumimoji="1" lang="en-US" altLang="ja-JP" sz="2000" b="1" dirty="0" smtClean="0">
              <a:solidFill>
                <a:schemeClr val="tx1"/>
              </a:solidFill>
            </a:endParaRPr>
          </a:p>
          <a:p>
            <a:pPr algn="ctr"/>
            <a:r>
              <a:rPr kumimoji="1" lang="ja-JP" altLang="en-US" sz="2000" b="1" dirty="0" smtClean="0">
                <a:solidFill>
                  <a:schemeClr val="tx1"/>
                </a:solidFill>
              </a:rPr>
              <a:t>（ワクチン開発等による</a:t>
            </a:r>
            <a:endParaRPr kumimoji="1" lang="en-US" altLang="ja-JP" sz="2000" b="1" dirty="0" smtClean="0">
              <a:solidFill>
                <a:schemeClr val="tx1"/>
              </a:solidFill>
            </a:endParaRPr>
          </a:p>
          <a:p>
            <a:pPr algn="ctr"/>
            <a:r>
              <a:rPr kumimoji="1" lang="ja-JP" altLang="en-US" sz="2000" b="1" dirty="0" smtClean="0">
                <a:solidFill>
                  <a:schemeClr val="tx1"/>
                </a:solidFill>
              </a:rPr>
              <a:t>感染終息</a:t>
            </a:r>
            <a:r>
              <a:rPr kumimoji="1" lang="ja-JP" altLang="en-US" sz="2000" b="1" dirty="0">
                <a:solidFill>
                  <a:schemeClr val="tx1"/>
                </a:solidFill>
              </a:rPr>
              <a:t>期</a:t>
            </a:r>
            <a:r>
              <a:rPr kumimoji="1" lang="ja-JP" altLang="en-US" sz="2000" b="1" dirty="0" smtClean="0">
                <a:solidFill>
                  <a:schemeClr val="tx1"/>
                </a:solidFill>
              </a:rPr>
              <a:t>）</a:t>
            </a:r>
            <a:endParaRPr kumimoji="1" lang="ja-JP" altLang="en-US" sz="2000" b="1" dirty="0">
              <a:solidFill>
                <a:schemeClr val="tx1"/>
              </a:solidFill>
            </a:endParaRPr>
          </a:p>
        </p:txBody>
      </p:sp>
      <p:sp>
        <p:nvSpPr>
          <p:cNvPr id="17" name="楕円 16"/>
          <p:cNvSpPr/>
          <p:nvPr/>
        </p:nvSpPr>
        <p:spPr>
          <a:xfrm>
            <a:off x="13121216" y="9807820"/>
            <a:ext cx="2500169" cy="177878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bwMode="white">
          <a:xfrm>
            <a:off x="13121216" y="10434381"/>
            <a:ext cx="2500169"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大阪・関西万博</a:t>
            </a:r>
            <a:endParaRPr kumimoji="1" lang="en-US" altLang="ja-JP" sz="2000" b="1" dirty="0" smtClean="0">
              <a:solidFill>
                <a:schemeClr val="bg1"/>
              </a:solidFill>
            </a:endParaRPr>
          </a:p>
          <a:p>
            <a:pPr algn="ctr"/>
            <a:r>
              <a:rPr kumimoji="1" lang="ja-JP" altLang="en-US" sz="2000" b="1" dirty="0" smtClean="0">
                <a:solidFill>
                  <a:schemeClr val="bg1"/>
                </a:solidFill>
              </a:rPr>
              <a:t>の成功へ</a:t>
            </a:r>
            <a:endParaRPr kumimoji="1" lang="en-US" altLang="ja-JP" sz="2000" b="1" dirty="0" smtClean="0">
              <a:solidFill>
                <a:schemeClr val="bg1"/>
              </a:solidFill>
            </a:endParaRPr>
          </a:p>
        </p:txBody>
      </p:sp>
      <p:pic>
        <p:nvPicPr>
          <p:cNvPr id="19" name="図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2814" y="9145808"/>
            <a:ext cx="898571" cy="1208747"/>
          </a:xfrm>
          <a:prstGeom prst="rect">
            <a:avLst/>
          </a:prstGeom>
          <a:noFill/>
          <a:ln>
            <a:noFill/>
          </a:ln>
        </p:spPr>
      </p:pic>
      <p:sp>
        <p:nvSpPr>
          <p:cNvPr id="20" name="タイトル 1"/>
          <p:cNvSpPr txBox="1">
            <a:spLocks/>
          </p:cNvSpPr>
          <p:nvPr/>
        </p:nvSpPr>
        <p:spPr>
          <a:xfrm>
            <a:off x="259053" y="2617021"/>
            <a:ext cx="16534074" cy="1852840"/>
          </a:xfrm>
          <a:prstGeom prst="rect">
            <a:avLst/>
          </a:prstGeom>
          <a:no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defTabSz="457170">
              <a:lnSpc>
                <a:spcPct val="100000"/>
              </a:lnSpc>
              <a:spcBef>
                <a:spcPts val="0"/>
              </a:spcBef>
            </a:pPr>
            <a:r>
              <a:rPr lang="ja-JP" altLang="en-US" sz="8000" b="1" dirty="0" smtClean="0">
                <a:latin typeface="+mn-ea"/>
                <a:ea typeface="+mn-ea"/>
              </a:rPr>
              <a:t>各柱建ての取組みの方向性等　</a:t>
            </a:r>
            <a:endParaRPr lang="zh-TW" altLang="en-US" sz="8000" b="1" dirty="0">
              <a:latin typeface="+mn-ea"/>
              <a:ea typeface="+mn-ea"/>
            </a:endParaRPr>
          </a:p>
        </p:txBody>
      </p:sp>
    </p:spTree>
    <p:extLst>
      <p:ext uri="{BB962C8B-B14F-4D97-AF65-F5344CB8AC3E}">
        <p14:creationId xmlns:p14="http://schemas.microsoft.com/office/powerpoint/2010/main" val="522446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楕円 43"/>
          <p:cNvSpPr/>
          <p:nvPr/>
        </p:nvSpPr>
        <p:spPr>
          <a:xfrm>
            <a:off x="2389862" y="10775515"/>
            <a:ext cx="11965138" cy="156878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12930048" y="8472994"/>
            <a:ext cx="4054529" cy="646331"/>
          </a:xfrm>
          <a:prstGeom prst="rect">
            <a:avLst/>
          </a:prstGeom>
        </p:spPr>
        <p:txBody>
          <a:bodyPr wrap="square">
            <a:spAutoFit/>
          </a:bodyPr>
          <a:lstStyle/>
          <a:p>
            <a:pPr algn="ctr" defTabSz="914400" fontAlgn="base">
              <a:spcBef>
                <a:spcPct val="0"/>
              </a:spcBef>
              <a:spcAft>
                <a:spcPct val="0"/>
              </a:spcAft>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出典：経済</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kumimoji="1" lang="ja-JP" altLang="en-US"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spcBef>
                <a:spcPct val="0"/>
              </a:spcBef>
              <a:spcAft>
                <a:spcPct val="0"/>
              </a:spcAft>
            </a:pPr>
            <a:endParaRPr kumimoji="1"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white">
          <a:xfrm>
            <a:off x="3322490" y="11136856"/>
            <a:ext cx="10594854" cy="990015"/>
          </a:xfrm>
          <a:prstGeom prst="rect">
            <a:avLst/>
          </a:prstGeom>
        </p:spPr>
        <p:txBody>
          <a:bodyPr wrap="square">
            <a:spAutoFit/>
          </a:bodyPr>
          <a:lstStyle/>
          <a:p>
            <a:pPr>
              <a:lnSpc>
                <a:spcPts val="3547"/>
              </a:lnSpc>
            </a:pPr>
            <a:r>
              <a:rPr lang="ja-JP" altLang="en-US" sz="2800" b="1" dirty="0">
                <a:solidFill>
                  <a:schemeClr val="bg1"/>
                </a:solidFill>
                <a:latin typeface="+mn-ea"/>
                <a:cs typeface="Meiryo UI" panose="020B0604030504040204" pitchFamily="50" charset="-128"/>
              </a:rPr>
              <a:t>日本の成長をけん引する東西二極の一極として、府市一体のもと</a:t>
            </a:r>
            <a:r>
              <a:rPr lang="ja-JP" altLang="en-US" sz="2800" b="1" dirty="0" smtClean="0">
                <a:solidFill>
                  <a:schemeClr val="bg1"/>
                </a:solidFill>
                <a:latin typeface="+mn-ea"/>
                <a:cs typeface="Meiryo UI" panose="020B0604030504040204" pitchFamily="50" charset="-128"/>
              </a:rPr>
              <a:t>、</a:t>
            </a:r>
            <a:endParaRPr lang="en-US" altLang="ja-JP" sz="2800" b="1" dirty="0" smtClean="0">
              <a:solidFill>
                <a:schemeClr val="bg1"/>
              </a:solidFill>
              <a:latin typeface="+mn-ea"/>
              <a:cs typeface="Meiryo UI" panose="020B0604030504040204" pitchFamily="50" charset="-128"/>
            </a:endParaRPr>
          </a:p>
          <a:p>
            <a:pPr>
              <a:lnSpc>
                <a:spcPts val="3547"/>
              </a:lnSpc>
            </a:pPr>
            <a:r>
              <a:rPr lang="ja-JP" altLang="en-US" sz="2800" b="1" dirty="0" smtClean="0">
                <a:solidFill>
                  <a:schemeClr val="bg1"/>
                </a:solidFill>
                <a:latin typeface="+mn-ea"/>
                <a:cs typeface="Meiryo UI" panose="020B0604030504040204" pitchFamily="50" charset="-128"/>
              </a:rPr>
              <a:t>世界</a:t>
            </a:r>
            <a:r>
              <a:rPr lang="ja-JP" altLang="en-US" sz="2800" b="1" dirty="0">
                <a:solidFill>
                  <a:schemeClr val="bg1"/>
                </a:solidFill>
                <a:latin typeface="+mn-ea"/>
                <a:cs typeface="Meiryo UI" panose="020B0604030504040204" pitchFamily="50" charset="-128"/>
              </a:rPr>
              <a:t>に存在感を発揮する「副首都・大阪」を確立・発展。</a:t>
            </a:r>
            <a:endParaRPr lang="en-US" altLang="ja-JP" sz="2800" b="1" dirty="0">
              <a:solidFill>
                <a:schemeClr val="bg1"/>
              </a:solidFill>
              <a:latin typeface="+mn-ea"/>
              <a:cs typeface="Meiryo UI" panose="020B0604030504040204" pitchFamily="50" charset="-128"/>
            </a:endParaRPr>
          </a:p>
        </p:txBody>
      </p:sp>
      <p:sp>
        <p:nvSpPr>
          <p:cNvPr id="42" name="二等辺三角形 41"/>
          <p:cNvSpPr/>
          <p:nvPr/>
        </p:nvSpPr>
        <p:spPr>
          <a:xfrm flipV="1">
            <a:off x="2282521" y="4571997"/>
            <a:ext cx="12072479" cy="6203517"/>
          </a:xfrm>
          <a:prstGeom prs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1599426" y="9056855"/>
            <a:ext cx="13357886" cy="1508105"/>
          </a:xfrm>
          <a:prstGeom prst="rect">
            <a:avLst/>
          </a:prstGeom>
          <a:noFill/>
        </p:spPr>
        <p:txBody>
          <a:bodyPr wrap="square" rtlCol="0">
            <a:spAutoFit/>
          </a:bodyPr>
          <a:lstStyle/>
          <a:p>
            <a:pPr algn="ctr"/>
            <a:r>
              <a:rPr kumimoji="1" lang="ja-JP" altLang="en-US" sz="3200" b="1" u="sng" dirty="0" smtClean="0">
                <a:latin typeface="+mn-ea"/>
              </a:rPr>
              <a:t>コロナ後</a:t>
            </a:r>
            <a:r>
              <a:rPr kumimoji="1" lang="ja-JP" altLang="en-US" sz="3200" b="1" u="sng" dirty="0">
                <a:latin typeface="+mn-ea"/>
              </a:rPr>
              <a:t>の世界的ビッグイベントと</a:t>
            </a:r>
            <a:r>
              <a:rPr kumimoji="1" lang="ja-JP" altLang="en-US" sz="3200" b="1" u="sng" dirty="0" smtClean="0">
                <a:latin typeface="+mn-ea"/>
              </a:rPr>
              <a:t>なる万博</a:t>
            </a:r>
            <a:r>
              <a:rPr kumimoji="1" lang="ja-JP" altLang="en-US" sz="3200" b="1" u="sng" dirty="0">
                <a:latin typeface="+mn-ea"/>
              </a:rPr>
              <a:t>をインパクト</a:t>
            </a:r>
            <a:r>
              <a:rPr kumimoji="1" lang="ja-JP" altLang="en-US" sz="3200" b="1" u="sng" dirty="0" smtClean="0">
                <a:latin typeface="+mn-ea"/>
              </a:rPr>
              <a:t>に</a:t>
            </a:r>
            <a:endParaRPr kumimoji="1" lang="en-US" altLang="ja-JP" sz="3200" b="1" u="sng" dirty="0" smtClean="0">
              <a:latin typeface="+mn-ea"/>
            </a:endParaRPr>
          </a:p>
          <a:p>
            <a:pPr algn="ctr"/>
            <a:r>
              <a:rPr kumimoji="1" lang="ja-JP" altLang="en-US" sz="3200" b="1" u="sng" dirty="0" smtClean="0">
                <a:latin typeface="+mn-ea"/>
              </a:rPr>
              <a:t>大阪の再生・成長に向けた取組み</a:t>
            </a:r>
            <a:r>
              <a:rPr kumimoji="1" lang="ja-JP" altLang="en-US" sz="3200" b="1" u="sng" dirty="0">
                <a:latin typeface="+mn-ea"/>
              </a:rPr>
              <a:t>を</a:t>
            </a:r>
            <a:r>
              <a:rPr kumimoji="1" lang="ja-JP" altLang="en-US" sz="3200" b="1" u="sng" dirty="0" smtClean="0">
                <a:latin typeface="+mn-ea"/>
              </a:rPr>
              <a:t>加速</a:t>
            </a:r>
            <a:endParaRPr kumimoji="1" lang="en-US" altLang="ja-JP" sz="3200" b="1" u="sng" dirty="0" smtClean="0">
              <a:latin typeface="+mn-ea"/>
            </a:endParaRPr>
          </a:p>
          <a:p>
            <a:pPr algn="ctr"/>
            <a:r>
              <a:rPr kumimoji="1" lang="ja-JP" altLang="en-US" sz="2800" b="1" dirty="0" smtClean="0">
                <a:latin typeface="+mn-ea"/>
              </a:rPr>
              <a:t>（「経済」、「くらし」、「安全・安心」の観点から取組みを加速）</a:t>
            </a:r>
            <a:endParaRPr kumimoji="1" lang="en-US" altLang="ja-JP" sz="2800" b="1" dirty="0" smtClean="0">
              <a:latin typeface="+mn-ea"/>
            </a:endParaRPr>
          </a:p>
        </p:txBody>
      </p:sp>
      <p:sp>
        <p:nvSpPr>
          <p:cNvPr id="40" name="角丸四角形 39"/>
          <p:cNvSpPr/>
          <p:nvPr/>
        </p:nvSpPr>
        <p:spPr>
          <a:xfrm>
            <a:off x="132121" y="1145034"/>
            <a:ext cx="16774013" cy="3114145"/>
          </a:xfrm>
          <a:prstGeom prst="roundRect">
            <a:avLst>
              <a:gd name="adj" fmla="val 1275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3547"/>
              </a:lnSpc>
            </a:pPr>
            <a:r>
              <a:rPr lang="ja-JP" altLang="en-US" sz="2800" b="1" dirty="0">
                <a:solidFill>
                  <a:schemeClr val="tx1"/>
                </a:solidFill>
                <a:latin typeface="+mn-ea"/>
                <a:cs typeface="Meiryo UI" panose="020B0604030504040204" pitchFamily="50" charset="-128"/>
              </a:rPr>
              <a:t>　</a:t>
            </a:r>
            <a:r>
              <a:rPr lang="ja-JP" altLang="en-US" sz="2800" b="1" dirty="0">
                <a:solidFill>
                  <a:schemeClr val="tx1"/>
                </a:solidFill>
                <a:latin typeface="+mn-ea"/>
              </a:rPr>
              <a:t>コロナの世界的な感染拡大を受け、まさ</a:t>
            </a:r>
            <a:r>
              <a:rPr lang="ja-JP" altLang="en-US" sz="2800" b="1" dirty="0" smtClean="0">
                <a:solidFill>
                  <a:schemeClr val="tx1"/>
                </a:solidFill>
                <a:latin typeface="+mn-ea"/>
              </a:rPr>
              <a:t>に「いのち」と</a:t>
            </a:r>
            <a:r>
              <a:rPr lang="ja-JP" altLang="en-US" sz="2800" b="1" dirty="0">
                <a:solidFill>
                  <a:schemeClr val="tx1"/>
                </a:solidFill>
                <a:latin typeface="+mn-ea"/>
              </a:rPr>
              <a:t>の向き合い方が世界中で問われている中</a:t>
            </a:r>
            <a:r>
              <a:rPr lang="ja-JP" altLang="en-US" sz="2800" b="1" dirty="0" smtClean="0">
                <a:solidFill>
                  <a:schemeClr val="tx1"/>
                </a:solidFill>
                <a:latin typeface="+mn-ea"/>
              </a:rPr>
              <a:t>、「</a:t>
            </a:r>
            <a:r>
              <a:rPr lang="ja-JP" altLang="en-US" sz="2800" b="1" dirty="0">
                <a:solidFill>
                  <a:schemeClr val="tx1"/>
                </a:solidFill>
                <a:latin typeface="+mn-ea"/>
              </a:rPr>
              <a:t>いのち輝く未来社会のデザイン」をテーマと</a:t>
            </a:r>
            <a:r>
              <a:rPr lang="ja-JP" altLang="en-US" sz="2800" b="1" dirty="0" smtClean="0">
                <a:solidFill>
                  <a:schemeClr val="tx1"/>
                </a:solidFill>
                <a:latin typeface="+mn-ea"/>
              </a:rPr>
              <a:t>する万博が、ここ大阪・関西で開催されることは、世界に大阪の存在感を発揮していくうえで大きな意義を持つ。</a:t>
            </a:r>
            <a:endParaRPr lang="en-US" altLang="ja-JP" sz="2800" b="1" dirty="0" smtClean="0">
              <a:solidFill>
                <a:schemeClr val="tx1"/>
              </a:solidFill>
              <a:latin typeface="+mn-ea"/>
            </a:endParaRPr>
          </a:p>
          <a:p>
            <a:pPr>
              <a:lnSpc>
                <a:spcPts val="3547"/>
              </a:lnSpc>
            </a:pPr>
            <a:r>
              <a:rPr lang="ja-JP" altLang="en-US" sz="2800" b="1" dirty="0">
                <a:solidFill>
                  <a:schemeClr val="tx1"/>
                </a:solidFill>
                <a:latin typeface="+mn-ea"/>
              </a:rPr>
              <a:t>　</a:t>
            </a:r>
            <a:r>
              <a:rPr lang="ja-JP" altLang="en-US" sz="2800" b="1" dirty="0" smtClean="0">
                <a:solidFill>
                  <a:schemeClr val="tx1"/>
                </a:solidFill>
                <a:latin typeface="+mn-ea"/>
              </a:rPr>
              <a:t>また、万博には、</a:t>
            </a:r>
            <a:r>
              <a:rPr lang="ja-JP" altLang="en-US" sz="2800" b="1" dirty="0">
                <a:solidFill>
                  <a:schemeClr val="tx1"/>
                </a:solidFill>
                <a:latin typeface="+mn-ea"/>
                <a:cs typeface="Meiryo UI" panose="020B0604030504040204" pitchFamily="50" charset="-128"/>
              </a:rPr>
              <a:t>新たなイノベーションを引き起こし、社会のあり方も変える圧倒的</a:t>
            </a:r>
            <a:r>
              <a:rPr lang="ja-JP" altLang="en-US" sz="2800" b="1" dirty="0" smtClean="0">
                <a:solidFill>
                  <a:schemeClr val="tx1"/>
                </a:solidFill>
                <a:latin typeface="+mn-ea"/>
                <a:cs typeface="Meiryo UI" panose="020B0604030504040204" pitchFamily="50" charset="-128"/>
              </a:rPr>
              <a:t>な求心力</a:t>
            </a:r>
            <a:r>
              <a:rPr lang="ja-JP" altLang="en-US" sz="2800" b="1" dirty="0">
                <a:solidFill>
                  <a:schemeClr val="tx1"/>
                </a:solidFill>
                <a:latin typeface="+mn-ea"/>
                <a:cs typeface="Meiryo UI" panose="020B0604030504040204" pitchFamily="50" charset="-128"/>
              </a:rPr>
              <a:t>や発信力、さらには世界中の人々の出会いや交流を</a:t>
            </a:r>
            <a:r>
              <a:rPr lang="ja-JP" altLang="en-US" sz="2800" b="1" dirty="0" smtClean="0">
                <a:solidFill>
                  <a:schemeClr val="tx1"/>
                </a:solidFill>
                <a:latin typeface="+mn-ea"/>
                <a:cs typeface="Meiryo UI" panose="020B0604030504040204" pitchFamily="50" charset="-128"/>
              </a:rPr>
              <a:t>生み出す力がある。</a:t>
            </a:r>
            <a:endParaRPr lang="en-US" altLang="ja-JP" sz="2800" b="1" dirty="0" smtClean="0">
              <a:solidFill>
                <a:schemeClr val="tx1"/>
              </a:solidFill>
              <a:latin typeface="+mn-ea"/>
              <a:cs typeface="Meiryo UI" panose="020B0604030504040204" pitchFamily="50" charset="-128"/>
            </a:endParaRPr>
          </a:p>
        </p:txBody>
      </p:sp>
      <p:sp>
        <p:nvSpPr>
          <p:cNvPr id="5" name="正方形/長方形 4"/>
          <p:cNvSpPr/>
          <p:nvPr/>
        </p:nvSpPr>
        <p:spPr>
          <a:xfrm>
            <a:off x="621569" y="5504072"/>
            <a:ext cx="7784658" cy="3136891"/>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ja-JP" altLang="en-US" sz="2400" dirty="0" smtClean="0">
                <a:solidFill>
                  <a:schemeClr val="tx1"/>
                </a:solidFill>
                <a:latin typeface="Meiryo UI" panose="020B0604030504040204" pitchFamily="50" charset="-128"/>
                <a:ea typeface="Meiryo UI"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rPr>
              <a:t>テーマ　　　　</a:t>
            </a:r>
            <a:r>
              <a:rPr lang="ja-JP" altLang="en-US" sz="2400" b="1" dirty="0">
                <a:solidFill>
                  <a:schemeClr val="tx1"/>
                </a:solidFill>
                <a:latin typeface="Meiryo UI" panose="020B0604030504040204" pitchFamily="50" charset="-128"/>
                <a:ea typeface="Meiryo UI" panose="020B0604030504040204" pitchFamily="50" charset="-128"/>
              </a:rPr>
              <a:t>いのち輝く未来社会のデザイン</a:t>
            </a:r>
            <a:endParaRPr lang="en-US" altLang="ja-JP" sz="2400" b="1" dirty="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2400" b="1" dirty="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Designing Future Society </a:t>
            </a:r>
            <a:r>
              <a:rPr lang="en-US" altLang="ja-JP" sz="2400" dirty="0" smtClean="0">
                <a:solidFill>
                  <a:schemeClr val="tx1"/>
                </a:solidFill>
                <a:latin typeface="Meiryo UI" panose="020B0604030504040204" pitchFamily="50" charset="-128"/>
                <a:ea typeface="Meiryo UI" panose="020B0604030504040204" pitchFamily="50" charset="-128"/>
              </a:rPr>
              <a:t>for</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Our Lives</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開催場所　 夢洲（大阪市此花区） 約</a:t>
            </a:r>
            <a:r>
              <a:rPr lang="en-US" altLang="ja-JP" sz="2400" dirty="0">
                <a:solidFill>
                  <a:schemeClr val="tx1"/>
                </a:solidFill>
                <a:latin typeface="Meiryo UI" panose="020B0604030504040204" pitchFamily="50" charset="-128"/>
                <a:ea typeface="Meiryo UI" panose="020B0604030504040204" pitchFamily="50" charset="-128"/>
              </a:rPr>
              <a:t>155ha</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開催期間　 </a:t>
            </a:r>
            <a:r>
              <a:rPr lang="en-US" altLang="ja-JP" sz="2400" dirty="0">
                <a:solidFill>
                  <a:schemeClr val="tx1"/>
                </a:solidFill>
                <a:latin typeface="Meiryo UI" panose="020B0604030504040204" pitchFamily="50" charset="-128"/>
                <a:ea typeface="Meiryo UI" panose="020B0604030504040204" pitchFamily="50" charset="-128"/>
              </a:rPr>
              <a:t>2025.4.13</a:t>
            </a:r>
            <a:r>
              <a:rPr lang="ja-JP" altLang="en-US" sz="2400" dirty="0">
                <a:solidFill>
                  <a:schemeClr val="tx1"/>
                </a:solidFill>
                <a:latin typeface="Meiryo UI" panose="020B0604030504040204" pitchFamily="50" charset="-128"/>
                <a:ea typeface="Meiryo UI" panose="020B0604030504040204" pitchFamily="50" charset="-128"/>
              </a:rPr>
              <a:t>～</a:t>
            </a:r>
            <a:r>
              <a:rPr lang="en-US" altLang="ja-JP" sz="2400" dirty="0">
                <a:solidFill>
                  <a:schemeClr val="tx1"/>
                </a:solidFill>
                <a:latin typeface="Meiryo UI" panose="020B0604030504040204" pitchFamily="50" charset="-128"/>
                <a:ea typeface="Meiryo UI" panose="020B0604030504040204" pitchFamily="50" charset="-128"/>
              </a:rPr>
              <a:t>2025.10.13</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入場者　　　約</a:t>
            </a:r>
            <a:r>
              <a:rPr lang="en-US" altLang="ja-JP" sz="2400" dirty="0">
                <a:solidFill>
                  <a:schemeClr val="tx1"/>
                </a:solidFill>
                <a:latin typeface="Meiryo UI" panose="020B0604030504040204" pitchFamily="50" charset="-128"/>
                <a:ea typeface="Meiryo UI" panose="020B0604030504040204" pitchFamily="50" charset="-128"/>
              </a:rPr>
              <a:t>2,800</a:t>
            </a:r>
            <a:r>
              <a:rPr lang="ja-JP" altLang="en-US" sz="2400" dirty="0">
                <a:solidFill>
                  <a:schemeClr val="tx1"/>
                </a:solidFill>
                <a:latin typeface="Meiryo UI" panose="020B0604030504040204" pitchFamily="50" charset="-128"/>
                <a:ea typeface="Meiryo UI" panose="020B0604030504040204" pitchFamily="50" charset="-128"/>
              </a:rPr>
              <a:t>万人（想定）</a:t>
            </a:r>
          </a:p>
        </p:txBody>
      </p:sp>
      <p:sp>
        <p:nvSpPr>
          <p:cNvPr id="6" name="正方形/長方形 5"/>
          <p:cNvSpPr/>
          <p:nvPr/>
        </p:nvSpPr>
        <p:spPr>
          <a:xfrm>
            <a:off x="621569" y="5033670"/>
            <a:ext cx="2150400" cy="4704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40" b="1" dirty="0">
                <a:solidFill>
                  <a:schemeClr val="tx1"/>
                </a:solidFill>
                <a:latin typeface="Meiryo UI" panose="020B0604030504040204" pitchFamily="50" charset="-128"/>
                <a:ea typeface="Meiryo UI" panose="020B0604030504040204" pitchFamily="50" charset="-128"/>
              </a:rPr>
              <a:t>開催</a:t>
            </a:r>
            <a:r>
              <a:rPr lang="ja-JP" altLang="en-US" sz="2240" b="1" dirty="0">
                <a:solidFill>
                  <a:schemeClr val="tx1"/>
                </a:solidFill>
                <a:latin typeface="Meiryo UI" panose="020B0604030504040204" pitchFamily="50" charset="-128"/>
                <a:ea typeface="Meiryo UI" panose="020B0604030504040204" pitchFamily="50" charset="-128"/>
              </a:rPr>
              <a:t>概要</a:t>
            </a:r>
            <a:endParaRPr kumimoji="1" lang="ja-JP" altLang="en-US" sz="2240" b="1" dirty="0">
              <a:solidFill>
                <a:schemeClr val="tx1"/>
              </a:solidFill>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大阪・関西万博までの主なスケジュールと地元自治体の主な取組み</a:t>
            </a:r>
            <a:endParaRPr lang="zh-TW" altLang="en-US" sz="3200" b="1" dirty="0">
              <a:solidFill>
                <a:schemeClr val="bg1"/>
              </a:solidFill>
              <a:latin typeface="+mn-ea"/>
              <a:ea typeface="+mn-ea"/>
            </a:endParaRPr>
          </a:p>
        </p:txBody>
      </p:sp>
      <p:pic>
        <p:nvPicPr>
          <p:cNvPr id="3" name="図 2"/>
          <p:cNvPicPr>
            <a:picLocks noChangeAspect="1"/>
          </p:cNvPicPr>
          <p:nvPr/>
        </p:nvPicPr>
        <p:blipFill>
          <a:blip r:embed="rId3"/>
          <a:stretch>
            <a:fillRect/>
          </a:stretch>
        </p:blipFill>
        <p:spPr>
          <a:xfrm>
            <a:off x="8825125" y="5644329"/>
            <a:ext cx="7795260" cy="2766060"/>
          </a:xfrm>
          <a:prstGeom prst="rect">
            <a:avLst/>
          </a:prstGeom>
        </p:spPr>
      </p:pic>
    </p:spTree>
    <p:extLst>
      <p:ext uri="{BB962C8B-B14F-4D97-AF65-F5344CB8AC3E}">
        <p14:creationId xmlns:p14="http://schemas.microsoft.com/office/powerpoint/2010/main" val="2183856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大阪・関西万博の着実かつ円滑な開催等に向けて取組みの推進</a:t>
            </a:r>
            <a:endParaRPr lang="zh-TW" altLang="en-US" sz="3200" b="1" dirty="0">
              <a:solidFill>
                <a:schemeClr val="bg1"/>
              </a:solidFill>
              <a:latin typeface="+mn-ea"/>
              <a:ea typeface="+mn-ea"/>
            </a:endParaRPr>
          </a:p>
        </p:txBody>
      </p:sp>
      <p:sp>
        <p:nvSpPr>
          <p:cNvPr id="12" name="正方形/長方形 11"/>
          <p:cNvSpPr/>
          <p:nvPr/>
        </p:nvSpPr>
        <p:spPr>
          <a:xfrm>
            <a:off x="295275" y="1051501"/>
            <a:ext cx="2688000" cy="434668"/>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40" b="1" dirty="0">
                <a:solidFill>
                  <a:schemeClr val="tx1"/>
                </a:solidFill>
                <a:latin typeface="Meiryo UI" panose="020B0604030504040204" pitchFamily="50" charset="-128"/>
                <a:ea typeface="Meiryo UI" panose="020B0604030504040204" pitchFamily="50" charset="-128"/>
              </a:rPr>
              <a:t>主なスケジュール</a:t>
            </a:r>
          </a:p>
        </p:txBody>
      </p:sp>
      <p:graphicFrame>
        <p:nvGraphicFramePr>
          <p:cNvPr id="66" name="表 65"/>
          <p:cNvGraphicFramePr>
            <a:graphicFrameLocks noGrp="1"/>
          </p:cNvGraphicFramePr>
          <p:nvPr>
            <p:extLst>
              <p:ext uri="{D42A27DB-BD31-4B8C-83A1-F6EECF244321}">
                <p14:modId xmlns:p14="http://schemas.microsoft.com/office/powerpoint/2010/main" val="3976589973"/>
              </p:ext>
            </p:extLst>
          </p:nvPr>
        </p:nvGraphicFramePr>
        <p:xfrm>
          <a:off x="295275" y="1852865"/>
          <a:ext cx="16298637" cy="10717782"/>
        </p:xfrm>
        <a:graphic>
          <a:graphicData uri="http://schemas.openxmlformats.org/drawingml/2006/table">
            <a:tbl>
              <a:tblPr firstRow="1" bandRow="1"/>
              <a:tblGrid>
                <a:gridCol w="450683">
                  <a:extLst>
                    <a:ext uri="{9D8B030D-6E8A-4147-A177-3AD203B41FA5}">
                      <a16:colId xmlns:a16="http://schemas.microsoft.com/office/drawing/2014/main" val="2860830298"/>
                    </a:ext>
                  </a:extLst>
                </a:gridCol>
                <a:gridCol w="4031961">
                  <a:extLst>
                    <a:ext uri="{9D8B030D-6E8A-4147-A177-3AD203B41FA5}">
                      <a16:colId xmlns:a16="http://schemas.microsoft.com/office/drawing/2014/main" val="1891341453"/>
                    </a:ext>
                  </a:extLst>
                </a:gridCol>
                <a:gridCol w="908773">
                  <a:extLst>
                    <a:ext uri="{9D8B030D-6E8A-4147-A177-3AD203B41FA5}">
                      <a16:colId xmlns:a16="http://schemas.microsoft.com/office/drawing/2014/main" val="1139649019"/>
                    </a:ext>
                  </a:extLst>
                </a:gridCol>
                <a:gridCol w="908773">
                  <a:extLst>
                    <a:ext uri="{9D8B030D-6E8A-4147-A177-3AD203B41FA5}">
                      <a16:colId xmlns:a16="http://schemas.microsoft.com/office/drawing/2014/main" val="3664064626"/>
                    </a:ext>
                  </a:extLst>
                </a:gridCol>
                <a:gridCol w="908773">
                  <a:extLst>
                    <a:ext uri="{9D8B030D-6E8A-4147-A177-3AD203B41FA5}">
                      <a16:colId xmlns:a16="http://schemas.microsoft.com/office/drawing/2014/main" val="1197694909"/>
                    </a:ext>
                  </a:extLst>
                </a:gridCol>
                <a:gridCol w="908773">
                  <a:extLst>
                    <a:ext uri="{9D8B030D-6E8A-4147-A177-3AD203B41FA5}">
                      <a16:colId xmlns:a16="http://schemas.microsoft.com/office/drawing/2014/main" val="257975610"/>
                    </a:ext>
                  </a:extLst>
                </a:gridCol>
                <a:gridCol w="908773">
                  <a:extLst>
                    <a:ext uri="{9D8B030D-6E8A-4147-A177-3AD203B41FA5}">
                      <a16:colId xmlns:a16="http://schemas.microsoft.com/office/drawing/2014/main" val="628558767"/>
                    </a:ext>
                  </a:extLst>
                </a:gridCol>
                <a:gridCol w="908773">
                  <a:extLst>
                    <a:ext uri="{9D8B030D-6E8A-4147-A177-3AD203B41FA5}">
                      <a16:colId xmlns:a16="http://schemas.microsoft.com/office/drawing/2014/main" val="1140049550"/>
                    </a:ext>
                  </a:extLst>
                </a:gridCol>
                <a:gridCol w="908773">
                  <a:extLst>
                    <a:ext uri="{9D8B030D-6E8A-4147-A177-3AD203B41FA5}">
                      <a16:colId xmlns:a16="http://schemas.microsoft.com/office/drawing/2014/main" val="2796002468"/>
                    </a:ext>
                  </a:extLst>
                </a:gridCol>
                <a:gridCol w="908773">
                  <a:extLst>
                    <a:ext uri="{9D8B030D-6E8A-4147-A177-3AD203B41FA5}">
                      <a16:colId xmlns:a16="http://schemas.microsoft.com/office/drawing/2014/main" val="1412478826"/>
                    </a:ext>
                  </a:extLst>
                </a:gridCol>
                <a:gridCol w="1136075">
                  <a:extLst>
                    <a:ext uri="{9D8B030D-6E8A-4147-A177-3AD203B41FA5}">
                      <a16:colId xmlns:a16="http://schemas.microsoft.com/office/drawing/2014/main" val="2640682386"/>
                    </a:ext>
                  </a:extLst>
                </a:gridCol>
                <a:gridCol w="1136075">
                  <a:extLst>
                    <a:ext uri="{9D8B030D-6E8A-4147-A177-3AD203B41FA5}">
                      <a16:colId xmlns:a16="http://schemas.microsoft.com/office/drawing/2014/main" val="2372627842"/>
                    </a:ext>
                  </a:extLst>
                </a:gridCol>
                <a:gridCol w="1136075">
                  <a:extLst>
                    <a:ext uri="{9D8B030D-6E8A-4147-A177-3AD203B41FA5}">
                      <a16:colId xmlns:a16="http://schemas.microsoft.com/office/drawing/2014/main" val="248786456"/>
                    </a:ext>
                  </a:extLst>
                </a:gridCol>
                <a:gridCol w="1137584">
                  <a:extLst>
                    <a:ext uri="{9D8B030D-6E8A-4147-A177-3AD203B41FA5}">
                      <a16:colId xmlns:a16="http://schemas.microsoft.com/office/drawing/2014/main" val="2262896032"/>
                    </a:ext>
                  </a:extLst>
                </a:gridCol>
              </a:tblGrid>
              <a:tr h="525021">
                <a:tc rowSpan="2" grid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hMerge="1">
                  <a:txBody>
                    <a:bodyPr/>
                    <a:lstStyle/>
                    <a:p>
                      <a:endParaRPr kumimoji="1" lang="ja-JP" altLang="en-US"/>
                    </a:p>
                  </a:txBody>
                  <a:tcPr/>
                </a:tc>
                <a:tc gridSpan="4">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2021</a:t>
                      </a: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2022</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2023</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2024</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2025</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380222568"/>
                  </a:ext>
                </a:extLst>
              </a:tr>
              <a:tr h="511597">
                <a:tc gridSpan="2" vMerge="1">
                  <a:txBody>
                    <a:bodyPr/>
                    <a:lstStyle/>
                    <a:p>
                      <a:endParaRPr kumimoji="1" lang="ja-JP" altLang="en-US"/>
                    </a:p>
                  </a:txBody>
                  <a:tcPr/>
                </a:tc>
                <a:tc hMerge="1" vMerge="1">
                  <a:txBody>
                    <a:bodyPr/>
                    <a:lstStyle/>
                    <a:p>
                      <a:endParaRPr kumimoji="1" lang="ja-JP" altLang="en-US"/>
                    </a:p>
                  </a:txBody>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443628"/>
                  </a:ext>
                </a:extLst>
              </a:tr>
              <a:tr h="2260033">
                <a:tc grid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大阪・関西万博開催までの主なスケジュール</a:t>
                      </a:r>
                      <a:r>
                        <a:rPr kumimoji="1" lang="en-US" altLang="ja-JP" sz="1800" b="1" dirty="0" smtClean="0">
                          <a:latin typeface="Meiryo UI" panose="020B0604030504040204" pitchFamily="50" charset="-128"/>
                          <a:ea typeface="Meiryo UI" panose="020B0604030504040204" pitchFamily="50" charset="-128"/>
                        </a:rPr>
                        <a:t>】</a:t>
                      </a:r>
                      <a:endParaRPr kumimoji="1" lang="ja-JP" altLang="en-US" sz="1800" b="1"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751541"/>
                  </a:ext>
                </a:extLst>
              </a:tr>
              <a:tr h="1361778">
                <a:tc rowSpan="5">
                  <a:txBody>
                    <a:bodyPr/>
                    <a:lstStyle/>
                    <a:p>
                      <a:pPr algn="ctr"/>
                      <a:r>
                        <a:rPr kumimoji="1" lang="ja-JP" altLang="en-US" sz="2400" b="1" dirty="0" smtClean="0">
                          <a:latin typeface="Meiryo UI" panose="020B0604030504040204" pitchFamily="50" charset="-128"/>
                          <a:ea typeface="Meiryo UI" panose="020B0604030504040204" pitchFamily="50" charset="-128"/>
                        </a:rPr>
                        <a:t>地元の取組み</a:t>
                      </a: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夢洲南エリア追加埋立</a:t>
                      </a:r>
                      <a:r>
                        <a:rPr kumimoji="1" lang="en-US" altLang="ja-JP" sz="1800" b="1"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大阪・関西万博の会場面積を確保するため、夢洲南エリア</a:t>
                      </a:r>
                      <a:r>
                        <a:rPr kumimoji="1" lang="en-US" altLang="ja-JP" sz="1800" dirty="0" smtClean="0">
                          <a:latin typeface="Meiryo UI" panose="020B0604030504040204" pitchFamily="50" charset="-128"/>
                          <a:ea typeface="Meiryo UI" panose="020B0604030504040204" pitchFamily="50" charset="-128"/>
                        </a:rPr>
                        <a:t>30ha</a:t>
                      </a:r>
                      <a:r>
                        <a:rPr kumimoji="1" lang="ja-JP" altLang="en-US" sz="1800" dirty="0" smtClean="0">
                          <a:latin typeface="Meiryo UI" panose="020B0604030504040204" pitchFamily="50" charset="-128"/>
                          <a:ea typeface="Meiryo UI" panose="020B0604030504040204" pitchFamily="50" charset="-128"/>
                        </a:rPr>
                        <a:t>の追加埋立工事を実施。</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rowSpan="5">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312597"/>
                  </a:ext>
                </a:extLst>
              </a:tr>
              <a:tr h="136177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地下鉄中央線の輸送力増強</a:t>
                      </a:r>
                      <a:r>
                        <a:rPr kumimoji="1" lang="en-US" altLang="ja-JP" sz="1800" b="1" dirty="0" smtClean="0">
                          <a:latin typeface="Meiryo UI" panose="020B0604030504040204" pitchFamily="50" charset="-128"/>
                          <a:ea typeface="Meiryo UI" panose="020B0604030504040204" pitchFamily="50" charset="-128"/>
                        </a:rPr>
                        <a:t>】</a:t>
                      </a:r>
                      <a:endParaRPr kumimoji="1" lang="ja-JP" altLang="en-US" sz="1800" b="1"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万博開催期間中に混雑が予測される時間帯の列車増発を行い、混雑緩和を図る。</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3810839981"/>
                  </a:ext>
                </a:extLst>
              </a:tr>
              <a:tr h="1974019">
                <a:tc vMerge="1">
                  <a:txBody>
                    <a:bodyPr/>
                    <a:lstStyle/>
                    <a:p>
                      <a:endParaRPr kumimoji="1" lang="ja-JP" altLang="en-US"/>
                    </a:p>
                  </a:txBody>
                  <a:tcPr/>
                </a:tc>
                <a:tc>
                  <a:txBody>
                    <a:bodyPr/>
                    <a:lstStyle/>
                    <a:p>
                      <a:pPr marL="0" marR="0" lvl="0" indent="0" algn="l" defTabSz="1706795"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パビリオン等地元出展</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1706795"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年に開催される大阪・関西万博に、大阪府・大阪市の地元パビリオン等を出展する。</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004842117"/>
                  </a:ext>
                </a:extLst>
              </a:tr>
              <a:tr h="1361778">
                <a:tc vMerge="1">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ドバイ万博でのＰＲ実施</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大阪・関西万博開催前の直近の大規模博であるドバイ万博において大阪のＰＲ。</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539387690"/>
                  </a:ext>
                </a:extLst>
              </a:tr>
              <a:tr h="1361778">
                <a:tc vMerge="1">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万博の桜</a:t>
                      </a:r>
                      <a:r>
                        <a:rPr kumimoji="1" lang="en-US" altLang="ja-JP" sz="1800" b="1" dirty="0" smtClean="0">
                          <a:latin typeface="Meiryo UI" panose="020B0604030504040204" pitchFamily="50" charset="-128"/>
                          <a:ea typeface="Meiryo UI" panose="020B0604030504040204" pitchFamily="50" charset="-128"/>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大阪・関西万博への期待感や機運を高めるため、大阪府内を中心に</a:t>
                      </a:r>
                      <a:r>
                        <a:rPr kumimoji="1" lang="en-US" altLang="ja-JP" sz="1800" dirty="0" smtClean="0">
                          <a:latin typeface="Meiryo UI" panose="020B0604030504040204" pitchFamily="50" charset="-128"/>
                          <a:ea typeface="Meiryo UI" panose="020B0604030504040204" pitchFamily="50" charset="-128"/>
                        </a:rPr>
                        <a:t>2025</a:t>
                      </a:r>
                      <a:r>
                        <a:rPr kumimoji="1" lang="ja-JP" altLang="en-US" sz="1800" dirty="0" smtClean="0">
                          <a:latin typeface="Meiryo UI" panose="020B0604030504040204" pitchFamily="50" charset="-128"/>
                          <a:ea typeface="Meiryo UI" panose="020B0604030504040204" pitchFamily="50" charset="-128"/>
                        </a:rPr>
                        <a:t>本の桜の植樹を実施。</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165807850"/>
                  </a:ext>
                </a:extLst>
              </a:tr>
            </a:tbl>
          </a:graphicData>
        </a:graphic>
      </p:graphicFrame>
      <p:sp>
        <p:nvSpPr>
          <p:cNvPr id="86" name="正方形/長方形 85"/>
          <p:cNvSpPr/>
          <p:nvPr/>
        </p:nvSpPr>
        <p:spPr>
          <a:xfrm>
            <a:off x="15782126" y="3033773"/>
            <a:ext cx="554470" cy="9207331"/>
          </a:xfrm>
          <a:prstGeom prst="rect">
            <a:avLst/>
          </a:prstGeom>
          <a:solidFill>
            <a:srgbClr val="0070C0"/>
          </a:solidFill>
          <a:ln w="25400" cap="flat" cmpd="sng" algn="ctr">
            <a:solidFill>
              <a:srgbClr val="4F81BD">
                <a:shade val="50000"/>
              </a:srgbClr>
            </a:solidFill>
            <a:prstDash val="solid"/>
          </a:ln>
          <a:effectLst/>
        </p:spPr>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大阪・関西万博開催</a:t>
            </a:r>
          </a:p>
        </p:txBody>
      </p:sp>
      <p:sp>
        <p:nvSpPr>
          <p:cNvPr id="67" name="テキスト ボックス 66"/>
          <p:cNvSpPr txBox="1"/>
          <p:nvPr/>
        </p:nvSpPr>
        <p:spPr>
          <a:xfrm>
            <a:off x="5822052" y="3076161"/>
            <a:ext cx="246221" cy="1756657"/>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プロデューサー選定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88" name="テキスト ボックス 87"/>
          <p:cNvSpPr txBox="1"/>
          <p:nvPr/>
        </p:nvSpPr>
        <p:spPr>
          <a:xfrm>
            <a:off x="6208518" y="3056230"/>
            <a:ext cx="246221" cy="1776588"/>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ロゴマーク決定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0" name="テキスト ボックス 89"/>
          <p:cNvSpPr txBox="1"/>
          <p:nvPr/>
        </p:nvSpPr>
        <p:spPr>
          <a:xfrm>
            <a:off x="6617207" y="3033773"/>
            <a:ext cx="492443" cy="175735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ＢＩＥ総会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登録申請書承認</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1" name="テキスト ボックス 90"/>
          <p:cNvSpPr txBox="1"/>
          <p:nvPr/>
        </p:nvSpPr>
        <p:spPr>
          <a:xfrm>
            <a:off x="7205108" y="3033773"/>
            <a:ext cx="246221" cy="1786301"/>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kern="0" dirty="0" smtClean="0">
                <a:solidFill>
                  <a:prstClr val="black"/>
                </a:solidFill>
                <a:latin typeface="Arial" charset="0"/>
                <a:ea typeface="ＭＳ Ｐゴシック" charset="-128"/>
              </a:rPr>
              <a:t>基本計画策定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2" name="テキスト ボックス 91"/>
          <p:cNvSpPr txBox="1"/>
          <p:nvPr/>
        </p:nvSpPr>
        <p:spPr>
          <a:xfrm>
            <a:off x="10306863" y="3040506"/>
            <a:ext cx="1661993" cy="380480"/>
          </a:xfrm>
          <a:prstGeom prst="rect">
            <a:avLst/>
          </a:prstGeom>
          <a:solidFill>
            <a:srgbClr val="8064A2">
              <a:lumMod val="20000"/>
              <a:lumOff val="80000"/>
            </a:srgbClr>
          </a:solidFill>
          <a:ln w="3175">
            <a:solidFill>
              <a:sysClr val="windowText" lastClr="000000"/>
            </a:solidFill>
          </a:ln>
        </p:spPr>
        <p:txBody>
          <a:bodyPr vert="horz" wrap="square" lIns="0" tIns="36000" rIns="0" b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kern="0" dirty="0" smtClean="0">
                <a:solidFill>
                  <a:prstClr val="black"/>
                </a:solidFill>
                <a:latin typeface="Arial" charset="0"/>
                <a:ea typeface="ＭＳ Ｐゴシック" charset="-128"/>
              </a:rPr>
              <a:t>ドバイ博</a:t>
            </a:r>
            <a:endParaRPr kumimoji="1" lang="en-US" altLang="ja-JP" sz="2000" kern="0" dirty="0">
              <a:solidFill>
                <a:prstClr val="black"/>
              </a:solidFill>
              <a:latin typeface="Arial" charset="0"/>
              <a:ea typeface="ＭＳ Ｐゴシック" charset="-128"/>
            </a:endParaRPr>
          </a:p>
        </p:txBody>
      </p:sp>
      <p:sp>
        <p:nvSpPr>
          <p:cNvPr id="93" name="ホームベース 92"/>
          <p:cNvSpPr/>
          <p:nvPr/>
        </p:nvSpPr>
        <p:spPr>
          <a:xfrm>
            <a:off x="6941148" y="4299859"/>
            <a:ext cx="5625725" cy="349267"/>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正式な参加招請の開始</a:t>
            </a:r>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4" name="ホームベース 143"/>
          <p:cNvSpPr/>
          <p:nvPr/>
        </p:nvSpPr>
        <p:spPr>
          <a:xfrm>
            <a:off x="4816238" y="5470078"/>
            <a:ext cx="7152618" cy="573291"/>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工事（地盤改良、盛土）</a:t>
            </a:r>
          </a:p>
        </p:txBody>
      </p:sp>
      <p:sp>
        <p:nvSpPr>
          <p:cNvPr id="145" name="ホームベース 144"/>
          <p:cNvSpPr/>
          <p:nvPr/>
        </p:nvSpPr>
        <p:spPr>
          <a:xfrm>
            <a:off x="4812923" y="6860238"/>
            <a:ext cx="10582736" cy="609409"/>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輸送力増強（</a:t>
            </a:r>
            <a:r>
              <a:rPr kumimoji="1" lang="ja-JP" altLang="en-US" sz="2000" kern="0" dirty="0" smtClean="0">
                <a:solidFill>
                  <a:prstClr val="black"/>
                </a:solidFill>
                <a:latin typeface="Calibri"/>
                <a:ea typeface="ＭＳ Ｐゴシック" panose="020B0600070205080204" pitchFamily="50" charset="-128"/>
              </a:rPr>
              <a:t>検討・設計</a:t>
            </a: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・施設整備等）</a:t>
            </a:r>
            <a:endParaRPr kumimoji="1" lang="en-US" altLang="ja-JP"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55" name="ホームベース 154"/>
          <p:cNvSpPr/>
          <p:nvPr/>
        </p:nvSpPr>
        <p:spPr>
          <a:xfrm>
            <a:off x="5133598" y="8369333"/>
            <a:ext cx="1376908" cy="968170"/>
          </a:xfrm>
          <a:prstGeom prst="homePlate">
            <a:avLst>
              <a:gd name="adj" fmla="val 22660"/>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出展基本構想</a:t>
            </a:r>
            <a:endParaRPr kumimoji="1"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（素案）</a:t>
            </a:r>
            <a:endParaRPr kumimoji="1"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7" name="テキスト ボックス 156"/>
          <p:cNvSpPr txBox="1"/>
          <p:nvPr/>
        </p:nvSpPr>
        <p:spPr>
          <a:xfrm>
            <a:off x="6844494" y="8070790"/>
            <a:ext cx="553998" cy="157228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kern="0" dirty="0" smtClean="0">
                <a:solidFill>
                  <a:prstClr val="black"/>
                </a:solidFill>
                <a:latin typeface="Arial" charset="0"/>
                <a:ea typeface="ＭＳ Ｐゴシック" charset="-128"/>
              </a:rPr>
              <a:t>府民・市民意見等の募集</a:t>
            </a:r>
            <a:endParaRPr kumimoji="1" lang="ja-JP" altLang="en-US" sz="105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158" name="テキスト ボックス 157"/>
          <p:cNvSpPr txBox="1"/>
          <p:nvPr/>
        </p:nvSpPr>
        <p:spPr>
          <a:xfrm>
            <a:off x="7609446" y="8070790"/>
            <a:ext cx="276999" cy="1726980"/>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基本構想</a:t>
            </a:r>
            <a:r>
              <a:rPr kumimoji="1" lang="en-US" altLang="ja-JP" b="0" i="0" u="none" strike="noStrike" kern="0" cap="none" spc="0" normalizeH="0" baseline="0" noProof="0" dirty="0" smtClean="0">
                <a:ln>
                  <a:noFill/>
                </a:ln>
                <a:solidFill>
                  <a:prstClr val="black"/>
                </a:solidFill>
                <a:effectLst/>
                <a:uLnTx/>
                <a:uFillTx/>
                <a:latin typeface="Arial" charset="0"/>
                <a:ea typeface="ＭＳ Ｐゴシック" charset="-128"/>
              </a:rPr>
              <a:t>(</a:t>
            </a: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案</a:t>
            </a:r>
            <a:r>
              <a:rPr kumimoji="1" lang="en-US" altLang="ja-JP" b="0" i="0" u="none" strike="noStrike" kern="0" cap="none" spc="0" normalizeH="0" baseline="0" noProof="0" dirty="0" smtClean="0">
                <a:ln>
                  <a:noFill/>
                </a:ln>
                <a:solidFill>
                  <a:prstClr val="black"/>
                </a:solidFill>
                <a:effectLst/>
                <a:uLnTx/>
                <a:uFillTx/>
                <a:latin typeface="Arial" charset="0"/>
                <a:ea typeface="ＭＳ Ｐゴシック" charset="-128"/>
              </a:rPr>
              <a:t>)</a:t>
            </a:r>
            <a:endParaRPr kumimoji="1" lang="ja-JP" altLang="en-US" sz="105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159" name="テキスト ボックス 158"/>
          <p:cNvSpPr txBox="1"/>
          <p:nvPr/>
        </p:nvSpPr>
        <p:spPr>
          <a:xfrm>
            <a:off x="8060291" y="8070871"/>
            <a:ext cx="276999" cy="172681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基本構想策定</a:t>
            </a:r>
          </a:p>
        </p:txBody>
      </p:sp>
      <p:sp>
        <p:nvSpPr>
          <p:cNvPr id="161" name="ホームベース 160"/>
          <p:cNvSpPr/>
          <p:nvPr/>
        </p:nvSpPr>
        <p:spPr>
          <a:xfrm>
            <a:off x="10457335" y="8421418"/>
            <a:ext cx="4938324" cy="864000"/>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基本・実施設計</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建設・整備</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ホームベース 162"/>
          <p:cNvSpPr/>
          <p:nvPr/>
        </p:nvSpPr>
        <p:spPr>
          <a:xfrm>
            <a:off x="4812923" y="10396182"/>
            <a:ext cx="2713265" cy="423245"/>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企画</a:t>
            </a:r>
            <a:r>
              <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検討</a:t>
            </a:r>
          </a:p>
        </p:txBody>
      </p:sp>
      <p:sp>
        <p:nvSpPr>
          <p:cNvPr id="164" name="ホームベース 163"/>
          <p:cNvSpPr/>
          <p:nvPr/>
        </p:nvSpPr>
        <p:spPr>
          <a:xfrm>
            <a:off x="7559458" y="10347040"/>
            <a:ext cx="761094" cy="521528"/>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公募</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手続</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5" name="テキスト ボックス 91"/>
          <p:cNvSpPr txBox="1"/>
          <p:nvPr/>
        </p:nvSpPr>
        <p:spPr>
          <a:xfrm>
            <a:off x="7898679" y="9948855"/>
            <a:ext cx="1500621" cy="310801"/>
          </a:xfrm>
          <a:prstGeom prst="rect">
            <a:avLst/>
          </a:prstGeom>
          <a:noFill/>
          <a:ln w="9525" cmpd="sng">
            <a:noFill/>
          </a:ln>
          <a:effectLst/>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rPr>
              <a:t>事</a:t>
            </a:r>
            <a:r>
              <a:rPr kumimoji="1" lang="ja-JP" altLang="en-US" sz="1800" kern="0" dirty="0" smtClean="0">
                <a:solidFill>
                  <a:sysClr val="windowText" lastClr="000000"/>
                </a:solidFill>
                <a:latin typeface="ＭＳ Ｐゴシック" panose="020B0600070205080204" pitchFamily="50" charset="-128"/>
                <a:ea typeface="ＭＳ Ｐゴシック" panose="020B0600070205080204" pitchFamily="50" charset="-128"/>
              </a:rPr>
              <a:t>業者</a:t>
            </a:r>
            <a:r>
              <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rPr>
              <a:t>決定</a:t>
            </a:r>
          </a:p>
        </p:txBody>
      </p:sp>
      <p:sp>
        <p:nvSpPr>
          <p:cNvPr id="166" name="ホームベース 165"/>
          <p:cNvSpPr/>
          <p:nvPr/>
        </p:nvSpPr>
        <p:spPr>
          <a:xfrm>
            <a:off x="8475838" y="10380840"/>
            <a:ext cx="1868461" cy="453928"/>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実施調整</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ひし形 166"/>
          <p:cNvSpPr>
            <a:spLocks noChangeAspect="1"/>
          </p:cNvSpPr>
          <p:nvPr/>
        </p:nvSpPr>
        <p:spPr>
          <a:xfrm flipH="1">
            <a:off x="10547938" y="10450332"/>
            <a:ext cx="288106" cy="314945"/>
          </a:xfrm>
          <a:prstGeom prst="diamond">
            <a:avLst/>
          </a:prstGeom>
          <a:solidFill>
            <a:srgbClr val="4F81BD"/>
          </a:solidFill>
          <a:ln w="25400" cap="flat" cmpd="sng" algn="ctr">
            <a:solidFill>
              <a:srgbClr val="4F81BD">
                <a:shade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 name="テキスト ボックス 91"/>
          <p:cNvSpPr txBox="1"/>
          <p:nvPr/>
        </p:nvSpPr>
        <p:spPr>
          <a:xfrm>
            <a:off x="10099260" y="10113127"/>
            <a:ext cx="2107356" cy="337205"/>
          </a:xfrm>
          <a:prstGeom prst="rect">
            <a:avLst/>
          </a:prstGeom>
          <a:noFill/>
          <a:ln w="9525" cmpd="sng">
            <a:noFill/>
          </a:ln>
          <a:effectLst/>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kumimoji="1" lang="ja-JP" altLang="en-US" sz="1800" kern="0" dirty="0" smtClean="0">
                <a:solidFill>
                  <a:sysClr val="windowText" lastClr="000000"/>
                </a:solidFill>
                <a:latin typeface="ＭＳ Ｐゴシック" panose="020B0600070205080204" pitchFamily="50" charset="-128"/>
                <a:ea typeface="ＭＳ Ｐゴシック" panose="020B0600070205080204" pitchFamily="50" charset="-128"/>
              </a:rPr>
              <a:t>ジャパンデー（予定）</a:t>
            </a:r>
            <a:endPar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71" name="右矢印 170"/>
          <p:cNvSpPr/>
          <p:nvPr/>
        </p:nvSpPr>
        <p:spPr>
          <a:xfrm>
            <a:off x="7898679" y="11410475"/>
            <a:ext cx="7535755" cy="1126943"/>
          </a:xfrm>
          <a:prstGeom prst="rightArrow">
            <a:avLst>
              <a:gd name="adj1" fmla="val 50000"/>
              <a:gd name="adj2" fmla="val 99577"/>
            </a:avLst>
          </a:prstGeom>
          <a:solidFill>
            <a:srgbClr val="8064A2">
              <a:lumMod val="20000"/>
              <a:lumOff val="80000"/>
            </a:srgbClr>
          </a:solidFill>
          <a:ln w="25400" cap="flat" cmpd="sng" algn="ctr">
            <a:gradFill flip="none" rotWithShape="1">
              <a:gsLst>
                <a:gs pos="0">
                  <a:srgbClr val="9BBB59">
                    <a:lumMod val="5000"/>
                    <a:lumOff val="95000"/>
                  </a:srgbClr>
                </a:gs>
                <a:gs pos="11000">
                  <a:srgbClr val="9BBB59">
                    <a:lumMod val="45000"/>
                    <a:lumOff val="55000"/>
                  </a:srgbClr>
                </a:gs>
                <a:gs pos="52000">
                  <a:srgbClr val="9BBB59">
                    <a:lumMod val="45000"/>
                    <a:lumOff val="55000"/>
                  </a:srgbClr>
                </a:gs>
                <a:gs pos="100000">
                  <a:sysClr val="window" lastClr="FFFFFF">
                    <a:lumMod val="65000"/>
                  </a:sysClr>
                </a:gs>
              </a:gsLst>
              <a:lin ang="0" scaled="1"/>
              <a:tileRect/>
            </a:gra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植木箇所募集、植木、メンテ、ＰＲ</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0" name="ホームベース 169"/>
          <p:cNvSpPr/>
          <p:nvPr/>
        </p:nvSpPr>
        <p:spPr>
          <a:xfrm>
            <a:off x="4832729" y="11672987"/>
            <a:ext cx="3601775" cy="601919"/>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寄</a:t>
            </a:r>
            <a:r>
              <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附</a:t>
            </a: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募集</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ホームベース 37"/>
          <p:cNvSpPr/>
          <p:nvPr/>
        </p:nvSpPr>
        <p:spPr>
          <a:xfrm>
            <a:off x="6932212" y="4691823"/>
            <a:ext cx="8463447" cy="378963"/>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会場整備（設計・工事）</a:t>
            </a:r>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0" name="ホームベース 159"/>
          <p:cNvSpPr/>
          <p:nvPr/>
        </p:nvSpPr>
        <p:spPr>
          <a:xfrm>
            <a:off x="8491135" y="8421418"/>
            <a:ext cx="2610563" cy="864000"/>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出展基本計画の策定</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51776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07417714"/>
              </p:ext>
            </p:extLst>
          </p:nvPr>
        </p:nvGraphicFramePr>
        <p:xfrm>
          <a:off x="645458" y="1677533"/>
          <a:ext cx="15837805" cy="10886206"/>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89386">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9187017"/>
                  </a:ext>
                </a:extLst>
              </a:tr>
              <a:tr h="402744">
                <a:tc>
                  <a:txBody>
                    <a:bodyPr/>
                    <a:lstStyle/>
                    <a:p>
                      <a:pPr algn="l"/>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bg1"/>
                          </a:solidFill>
                        </a:rPr>
                        <a:t>健康・医療関連産業のリーディング産業化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74015690"/>
                  </a:ext>
                </a:extLst>
              </a:tr>
              <a:tr h="402744">
                <a:tc>
                  <a:txBody>
                    <a:bodyPr/>
                    <a:lstStyle/>
                    <a:p>
                      <a:pPr algn="r"/>
                      <a:r>
                        <a:rPr kumimoji="1" lang="ja-JP" altLang="en-US" sz="1600" b="1" dirty="0" smtClean="0"/>
                        <a:t>①</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健康・医療関連産業の成長促進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健康・医療関連産業のリーディング産業化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402744">
                <a:tc>
                  <a:txBody>
                    <a:bodyPr/>
                    <a:lstStyle/>
                    <a:p>
                      <a:pPr algn="r"/>
                      <a:r>
                        <a:rPr kumimoji="1" lang="ja-JP" altLang="en-US" sz="1600" b="1" dirty="0" smtClean="0"/>
                        <a:t>②</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b="0" dirty="0" err="1" smtClean="0"/>
                        <a:t>ー</a:t>
                      </a:r>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介護関連産業分野における事業化促進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介護関連産業分野のイノベーションの促進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7313527"/>
                  </a:ext>
                </a:extLst>
              </a:tr>
              <a:tr h="402744">
                <a:tc>
                  <a:txBody>
                    <a:bodyPr/>
                    <a:lstStyle/>
                    <a:p>
                      <a:pPr algn="l"/>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国内外の観光需要の取り込みの強化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402744">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安全・安心な受入環境の整備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インバウンド再生に向けた受入環境の整備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万博開催に向けた受入環境整備の強化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53998">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国内旅行需要喚起やインバウンド再生に向けた魅力発信・プロモーション</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万博開催に向けた魅力発信・プロモーションの強化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8893875"/>
                  </a:ext>
                </a:extLst>
              </a:tr>
              <a:tr h="364385">
                <a:tc>
                  <a:txBody>
                    <a:bodyPr/>
                    <a:lstStyle/>
                    <a:p>
                      <a:pPr algn="r"/>
                      <a:r>
                        <a:rPr kumimoji="1" lang="ja-JP" altLang="en-US" sz="1600" dirty="0" smtClean="0"/>
                        <a:t>　　③</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府内各地域の魅力創出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インバウンドの「量」から「質」への転換</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13927974"/>
                  </a:ext>
                </a:extLst>
              </a:tr>
              <a:tr h="364385">
                <a:tc>
                  <a:txBody>
                    <a:bodyPr/>
                    <a:lstStyle/>
                    <a:p>
                      <a:pPr algn="r"/>
                      <a:r>
                        <a:rPr kumimoji="1" lang="ja-JP" altLang="en-US" sz="1600" dirty="0" smtClean="0"/>
                        <a:t>　　④</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l"/>
                      <a:r>
                        <a:rPr kumimoji="1" lang="ja-JP" altLang="en-US" sz="1600" dirty="0" smtClean="0"/>
                        <a:t>コロナ禍におけるＭＩＣＥ開催支援及び開催可能な国際会議等の誘致推進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本格的な</a:t>
                      </a:r>
                      <a:r>
                        <a:rPr kumimoji="1" lang="en-US" altLang="ja-JP" sz="1600" dirty="0" smtClean="0"/>
                        <a:t>MICE</a:t>
                      </a:r>
                      <a:r>
                        <a:rPr kumimoji="1" lang="ja-JP" altLang="en-US" sz="1600" dirty="0" smtClean="0"/>
                        <a:t>再開に向けた取組みの推進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97553240"/>
                  </a:ext>
                </a:extLst>
              </a:tr>
              <a:tr h="364385">
                <a:tc>
                  <a:txBody>
                    <a:bodyPr/>
                    <a:lstStyle/>
                    <a:p>
                      <a:pPr algn="r"/>
                      <a:r>
                        <a:rPr kumimoji="1" lang="ja-JP" altLang="en-US" sz="1600" dirty="0" smtClean="0"/>
                        <a:t>⑤</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dirty="0" smtClean="0"/>
                        <a:t>ＩＲの推進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115613"/>
                  </a:ext>
                </a:extLst>
              </a:tr>
              <a:tr h="364385">
                <a:tc>
                  <a:txBody>
                    <a:bodyPr/>
                    <a:lstStyle/>
                    <a:p>
                      <a:pPr algn="l"/>
                      <a:r>
                        <a:rPr kumimoji="1" lang="ja-JP" altLang="en-US" sz="1600" b="1" dirty="0" smtClean="0">
                          <a:solidFill>
                            <a:schemeClr val="bg1"/>
                          </a:solidFill>
                        </a:rPr>
                        <a:t>（３）</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スタートアップ、イノベーションの創出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39237724"/>
                  </a:ext>
                </a:extLst>
              </a:tr>
              <a:tr h="569492">
                <a:tc>
                  <a:txBody>
                    <a:bodyPr/>
                    <a:lstStyle/>
                    <a:p>
                      <a:pPr algn="r"/>
                      <a:r>
                        <a:rPr kumimoji="1" lang="ja-JP" altLang="en-US" sz="1600" dirty="0" smtClean="0"/>
                        <a:t>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オール大阪でのスタートアップ・エコシステムの整備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国内外のスタートアップを呼び込む「世界的なスタートアップ・エコシステム拠点都市」の形成</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9467032"/>
                  </a:ext>
                </a:extLst>
              </a:tr>
              <a:tr h="357262">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万博に向けたイノベーションの促進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04176722"/>
                  </a:ext>
                </a:extLst>
              </a:tr>
              <a:tr h="357262">
                <a:tc>
                  <a:txBody>
                    <a:bodyPr/>
                    <a:lstStyle/>
                    <a:p>
                      <a:pPr algn="l"/>
                      <a:r>
                        <a:rPr kumimoji="1" lang="ja-JP" altLang="en-US" sz="1600" b="1" dirty="0" smtClean="0">
                          <a:solidFill>
                            <a:schemeClr val="bg1"/>
                          </a:solidFill>
                        </a:rPr>
                        <a:t>（４）</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新たな働き方等を通じた多様な人材の活躍促進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8913405"/>
                  </a:ext>
                </a:extLst>
              </a:tr>
              <a:tr h="357262">
                <a:tc>
                  <a:txBody>
                    <a:bodyPr/>
                    <a:lstStyle/>
                    <a:p>
                      <a:pPr algn="r"/>
                      <a:r>
                        <a:rPr kumimoji="1" lang="ja-JP" altLang="en-US" sz="1600" dirty="0" smtClean="0">
                          <a:solidFill>
                            <a:schemeClr val="tx1"/>
                          </a:solidFill>
                        </a:rPr>
                        <a:t>➀</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雇用の維持と新たな働き方の促進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多様な働き方の促進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多様な働き方とダイバーシティ経営の実現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57581934"/>
                  </a:ext>
                </a:extLst>
              </a:tr>
              <a:tr h="357262">
                <a:tc>
                  <a:txBody>
                    <a:bodyPr/>
                    <a:lstStyle/>
                    <a:p>
                      <a:pPr algn="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人手不足分野へのマッチング強化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人手不足分野における人材確保支援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外国人材の活躍促進も含めた人手不足解消</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62961212"/>
                  </a:ext>
                </a:extLst>
              </a:tr>
              <a:tr h="357262">
                <a:tc>
                  <a:txBody>
                    <a:bodyPr/>
                    <a:lstStyle/>
                    <a:p>
                      <a:pPr algn="r"/>
                      <a:r>
                        <a:rPr kumimoji="1" lang="ja-JP" altLang="en-US" sz="1600" dirty="0" smtClean="0">
                          <a:solidFill>
                            <a:schemeClr val="tx1"/>
                          </a:solidFill>
                        </a:rPr>
                        <a:t>③</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dirty="0" err="1" smtClean="0">
                          <a:solidFill>
                            <a:schemeClr val="tx1"/>
                          </a:solidFill>
                        </a:rPr>
                        <a:t>ー</a:t>
                      </a: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高度人材の育成</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高度人材の育成と国内外からの呼び込み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73277366"/>
                  </a:ext>
                </a:extLst>
              </a:tr>
              <a:tr h="357262">
                <a:tc>
                  <a:txBody>
                    <a:bodyPr/>
                    <a:lstStyle/>
                    <a:p>
                      <a:pPr algn="r"/>
                      <a:r>
                        <a:rPr kumimoji="1" lang="ja-JP" altLang="en-US" sz="1600" dirty="0" smtClean="0">
                          <a:solidFill>
                            <a:schemeClr val="tx1"/>
                          </a:solidFill>
                        </a:rPr>
                        <a:t>④</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600" dirty="0" smtClean="0">
                          <a:solidFill>
                            <a:schemeClr val="tx1"/>
                          </a:solidFill>
                        </a:rPr>
                        <a:t>失業者の就職支援としての職業教育の強化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リカレント教育の推進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リカレント教育の充実による労働の流動化の促進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41789569"/>
                  </a:ext>
                </a:extLst>
              </a:tr>
              <a:tr h="357262">
                <a:tc>
                  <a:txBody>
                    <a:bodyPr/>
                    <a:lstStyle/>
                    <a:p>
                      <a:pPr algn="ctr"/>
                      <a:r>
                        <a:rPr kumimoji="1" lang="ja-JP" altLang="en-US" sz="1600" b="1" dirty="0" smtClean="0">
                          <a:solidFill>
                            <a:schemeClr val="bg1"/>
                          </a:solidFill>
                        </a:rPr>
                        <a:t>（５）</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pPr algn="l"/>
                      <a:r>
                        <a:rPr kumimoji="1" lang="ja-JP" altLang="en-US" sz="1600" b="1" dirty="0" smtClean="0">
                          <a:solidFill>
                            <a:schemeClr val="bg1"/>
                          </a:solidFill>
                        </a:rPr>
                        <a:t>国際金融都市の実現に向けた挑戦</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56385174"/>
                  </a:ext>
                </a:extLst>
              </a:tr>
              <a:tr h="357262">
                <a:tc>
                  <a:txBody>
                    <a:bodyPr/>
                    <a:lstStyle/>
                    <a:p>
                      <a:pPr algn="r"/>
                      <a:r>
                        <a:rPr kumimoji="1" lang="ja-JP" altLang="en-US" sz="1600" dirty="0" smtClean="0">
                          <a:solidFill>
                            <a:schemeClr val="tx1"/>
                          </a:solidFill>
                        </a:rPr>
                        <a:t>①</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国際金融都市の実現に向けた取組み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80864656"/>
                  </a:ext>
                </a:extLst>
              </a:tr>
              <a:tr h="357262">
                <a:tc>
                  <a:txBody>
                    <a:bodyPr/>
                    <a:lstStyle/>
                    <a:p>
                      <a:pPr algn="l"/>
                      <a:r>
                        <a:rPr kumimoji="1" lang="ja-JP" altLang="en-US" sz="1600" b="1" dirty="0" smtClean="0">
                          <a:solidFill>
                            <a:schemeClr val="bg1"/>
                          </a:solidFill>
                        </a:rPr>
                        <a:t>（６）</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大阪産業を支える中小企業等への支援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926404"/>
                  </a:ext>
                </a:extLst>
              </a:tr>
              <a:tr h="357262">
                <a:tc>
                  <a:txBody>
                    <a:bodyPr/>
                    <a:lstStyle/>
                    <a:p>
                      <a:pPr algn="r"/>
                      <a:r>
                        <a:rPr kumimoji="1" lang="ja-JP" altLang="en-US" sz="1600" dirty="0" smtClean="0"/>
                        <a:t>　　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感染拡大防止と経済活動の維持の両立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en-US" altLang="ja-JP" sz="1600" dirty="0" smtClean="0"/>
                        <a:t>ICT</a:t>
                      </a:r>
                      <a:r>
                        <a:rPr kumimoji="1" lang="ja-JP" altLang="en-US" sz="1600" dirty="0" smtClean="0"/>
                        <a:t>化など新たな生活様式や事業環境への適応促進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spc="-100" baseline="0" dirty="0" smtClean="0"/>
                        <a:t>デジタル化の加速等によるビジネス拡大や生産性向上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046886"/>
                  </a:ext>
                </a:extLst>
              </a:tr>
              <a:tr h="357262">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事業承継の支援強化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事業承継の円滑化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959398"/>
                  </a:ext>
                </a:extLst>
              </a:tr>
              <a:tr h="357262">
                <a:tc>
                  <a:txBody>
                    <a:bodyPr/>
                    <a:lstStyle/>
                    <a:p>
                      <a:pPr algn="r"/>
                      <a:r>
                        <a:rPr kumimoji="1" lang="ja-JP" altLang="en-US" sz="1600" dirty="0" smtClean="0"/>
                        <a:t>　　③</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中小企業の危機対応力の強化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中小企業の事業継続力の強化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3858847"/>
                  </a:ext>
                </a:extLst>
              </a:tr>
              <a:tr h="357262">
                <a:tc>
                  <a:txBody>
                    <a:bodyPr/>
                    <a:lstStyle/>
                    <a:p>
                      <a:pPr algn="l"/>
                      <a:r>
                        <a:rPr kumimoji="1" lang="ja-JP" altLang="en-US" sz="1600" b="1" dirty="0" smtClean="0">
                          <a:solidFill>
                            <a:schemeClr val="bg1"/>
                          </a:solidFill>
                        </a:rPr>
                        <a:t>（７）</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成長を支える都市インフラの整備・スマートシティの推進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8866519"/>
                  </a:ext>
                </a:extLst>
              </a:tr>
              <a:tr h="357262">
                <a:tc>
                  <a:txBody>
                    <a:bodyPr/>
                    <a:lstStyle/>
                    <a:p>
                      <a:pPr algn="r"/>
                      <a:r>
                        <a:rPr kumimoji="1" lang="ja-JP" altLang="en-US" sz="1600" dirty="0" smtClean="0"/>
                        <a:t>①</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大阪・関西の成長を支える都市インフラの整備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589730258"/>
                  </a:ext>
                </a:extLst>
              </a:tr>
              <a:tr h="569492">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府内各エリアでのスマートシティの推進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r>
                        <a:rPr kumimoji="1" lang="ja-JP" altLang="en-US" sz="1600" dirty="0" smtClean="0"/>
                        <a:t>先行事例の横展開を通じた府域全体でのスマートシティの展開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6628301"/>
                  </a:ext>
                </a:extLst>
              </a:tr>
            </a:tbl>
          </a:graphicData>
        </a:graphic>
      </p:graphicFrame>
      <p:sp>
        <p:nvSpPr>
          <p:cNvPr id="6" name="二等辺三角形 5"/>
          <p:cNvSpPr/>
          <p:nvPr/>
        </p:nvSpPr>
        <p:spPr>
          <a:xfrm rot="5400000">
            <a:off x="6617139"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■経済（全体構成）</a:t>
            </a:r>
            <a:endParaRPr lang="zh-TW" altLang="en-US" sz="3200" b="1" dirty="0">
              <a:solidFill>
                <a:schemeClr val="bg1"/>
              </a:solidFill>
              <a:latin typeface="+mn-ea"/>
              <a:ea typeface="+mn-ea"/>
            </a:endParaRPr>
          </a:p>
        </p:txBody>
      </p:sp>
      <p:sp>
        <p:nvSpPr>
          <p:cNvPr id="12" name="二等辺三角形 11"/>
          <p:cNvSpPr/>
          <p:nvPr/>
        </p:nvSpPr>
        <p:spPr>
          <a:xfrm rot="5400000">
            <a:off x="11453166"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rot="10800000" flipV="1">
            <a:off x="370386" y="778437"/>
            <a:ext cx="2132181" cy="78977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20294" y="911716"/>
            <a:ext cx="1232364" cy="523220"/>
          </a:xfrm>
          <a:prstGeom prst="rect">
            <a:avLst/>
          </a:prstGeom>
          <a:noFill/>
        </p:spPr>
        <p:txBody>
          <a:bodyPr wrap="square" rtlCol="0">
            <a:spAutoFit/>
          </a:bodyPr>
          <a:lstStyle/>
          <a:p>
            <a:pPr algn="ctr"/>
            <a:r>
              <a:rPr kumimoji="1" lang="ja-JP" altLang="en-US" sz="2800" b="1" dirty="0" smtClean="0">
                <a:latin typeface="+mn-ea"/>
              </a:rPr>
              <a:t>経済</a:t>
            </a:r>
            <a:endParaRPr kumimoji="1" lang="ja-JP" altLang="en-US" sz="2800" b="1" dirty="0">
              <a:latin typeface="+mn-ea"/>
            </a:endParaRPr>
          </a:p>
        </p:txBody>
      </p:sp>
    </p:spTree>
    <p:extLst>
      <p:ext uri="{BB962C8B-B14F-4D97-AF65-F5344CB8AC3E}">
        <p14:creationId xmlns:p14="http://schemas.microsoft.com/office/powerpoint/2010/main" val="2867778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4" name="Group 2"/>
          <p:cNvGraphicFramePr>
            <a:graphicFrameLocks/>
          </p:cNvGraphicFramePr>
          <p:nvPr>
            <p:extLst>
              <p:ext uri="{D42A27DB-BD31-4B8C-83A1-F6EECF244321}">
                <p14:modId xmlns:p14="http://schemas.microsoft.com/office/powerpoint/2010/main" val="1034291815"/>
              </p:ext>
            </p:extLst>
          </p:nvPr>
        </p:nvGraphicFramePr>
        <p:xfrm>
          <a:off x="180000" y="3024000"/>
          <a:ext cx="16668000" cy="288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6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ライフサイエンス分野での大学・研究機関、産業の集積などの強みを活かし、国の取組みも連動させながら、健康・医療関連産業の世界的クラスターの形成を推進するとともに、ライフサイエンス分野のスタートアップ育成などによりイノベーション創出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○健康・医療関連産業に対する海外からの人材や投資の取り込みをめざす。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2024</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年春に開業予定の未来医療国際拠点を含めた府内３拠点の連携を推進するとともに、京阪神連携などより広域な連携を強化し、さらなるイノベーションの創出を図っていく。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○万博も契機に、海外企業とのビジネスマッチングや海外クラスターとの関係を深化させ、海外から人材と投資を呼び込むグローバルバイオコミュニティの形成を推進する。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1295999"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健康・医療関連産業のリーディング産業化</a:t>
            </a:r>
            <a:endParaRPr kumimoji="1" lang="ja-JP" altLang="en-US" sz="2400" b="1"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31" name="テキスト ボックス 30"/>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健康・医療関連産業のリーディング産業化</a:t>
            </a:r>
            <a:endParaRPr lang="en-US" altLang="ja-JP" sz="2000" b="1" spc="-150" dirty="0">
              <a:latin typeface="+mn-ea"/>
              <a:cs typeface="Meiryo UI" pitchFamily="50" charset="-128"/>
            </a:endParaRPr>
          </a:p>
        </p:txBody>
      </p:sp>
      <p:sp>
        <p:nvSpPr>
          <p:cNvPr id="34" name="テキスト ボックス 3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5" name="テキスト ボックス 3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健康・医療関連産業の成長促進</a:t>
            </a:r>
            <a:endParaRPr lang="en-US" altLang="ja-JP" sz="2000" b="1" spc="-150" dirty="0">
              <a:latin typeface="+mn-ea"/>
              <a:cs typeface="Meiryo UI" pitchFamily="50" charset="-128"/>
            </a:endParaRPr>
          </a:p>
        </p:txBody>
      </p:sp>
      <p:graphicFrame>
        <p:nvGraphicFramePr>
          <p:cNvPr id="22" name="Group 2"/>
          <p:cNvGraphicFramePr>
            <a:graphicFrameLocks/>
          </p:cNvGraphicFramePr>
          <p:nvPr>
            <p:extLst>
              <p:ext uri="{D42A27DB-BD31-4B8C-83A1-F6EECF244321}">
                <p14:modId xmlns:p14="http://schemas.microsoft.com/office/powerpoint/2010/main" val="4244359674"/>
              </p:ext>
            </p:extLst>
          </p:nvPr>
        </p:nvGraphicFramePr>
        <p:xfrm>
          <a:off x="180000" y="8299025"/>
          <a:ext cx="16668000" cy="187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26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○介護関連産業分野について、府内企業の技術力等を活かした機器開発や事業化などを促進していく。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○中小企業のビジネス拡大につながるよう、介護関連産業分野におけるイノベーションを促進する。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テキスト ボックス 23"/>
          <p:cNvSpPr txBox="1"/>
          <p:nvPr/>
        </p:nvSpPr>
        <p:spPr>
          <a:xfrm>
            <a:off x="11808000" y="73969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介護関連産業</a:t>
            </a:r>
            <a:r>
              <a:rPr lang="ja-JP" altLang="en-US" sz="2000" b="1" spc="-150" dirty="0" smtClean="0">
                <a:solidFill>
                  <a:schemeClr val="tx1"/>
                </a:solidFill>
                <a:latin typeface="+mn-ea"/>
                <a:cs typeface="Meiryo UI" pitchFamily="50" charset="-128"/>
              </a:rPr>
              <a:t>分野のイノベーション促進</a:t>
            </a:r>
            <a:endParaRPr lang="en-US" altLang="ja-JP" sz="2000" b="1" spc="-150" dirty="0">
              <a:solidFill>
                <a:schemeClr val="tx1"/>
              </a:solidFill>
              <a:latin typeface="+mn-ea"/>
              <a:cs typeface="Meiryo UI" pitchFamily="50" charset="-128"/>
            </a:endParaRPr>
          </a:p>
        </p:txBody>
      </p:sp>
      <p:sp>
        <p:nvSpPr>
          <p:cNvPr id="36" name="二等辺三角形 35"/>
          <p:cNvSpPr/>
          <p:nvPr/>
        </p:nvSpPr>
        <p:spPr>
          <a:xfrm rot="5400000">
            <a:off x="11510263" y="7677796"/>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12000" y="7406777"/>
            <a:ext cx="948591" cy="657729"/>
          </a:xfrm>
          <a:prstGeom prst="rect">
            <a:avLst/>
          </a:prstGeom>
          <a:noFill/>
        </p:spPr>
        <p:txBody>
          <a:bodyPr wrap="square" rtlCol="0" anchor="ctr" anchorCtr="1">
            <a:noAutofit/>
          </a:bodyPr>
          <a:lstStyle/>
          <a:p>
            <a:pPr algn="ctr"/>
            <a:r>
              <a:rPr kumimoji="1" lang="ja-JP" altLang="en-US" sz="2000" b="1" dirty="0"/>
              <a:t>②</a:t>
            </a:r>
          </a:p>
        </p:txBody>
      </p:sp>
      <p:sp>
        <p:nvSpPr>
          <p:cNvPr id="42" name="テキスト ボックス 41"/>
          <p:cNvSpPr txBox="1"/>
          <p:nvPr/>
        </p:nvSpPr>
        <p:spPr>
          <a:xfrm>
            <a:off x="6480000" y="73969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介護関連産業分野における事業化促進</a:t>
            </a:r>
            <a:endParaRPr lang="en-US" altLang="ja-JP" sz="2000" b="1" spc="-150" dirty="0">
              <a:solidFill>
                <a:schemeClr val="tx1"/>
              </a:solidFill>
              <a:latin typeface="+mn-ea"/>
              <a:cs typeface="Meiryo UI" pitchFamily="50" charset="-128"/>
            </a:endParaRPr>
          </a:p>
        </p:txBody>
      </p:sp>
      <p:sp>
        <p:nvSpPr>
          <p:cNvPr id="2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19" name="二等辺三角形 18"/>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406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8" name="ホームベース 17"/>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国内外の観光需要の取り込みの強化</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5" name="テキスト ボックス 24"/>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安全・安心な受入環境の整備</a:t>
            </a:r>
            <a:endParaRPr lang="en-US" altLang="ja-JP" sz="2000" b="1" spc="-150" dirty="0">
              <a:solidFill>
                <a:schemeClr val="tx1"/>
              </a:solidFill>
              <a:latin typeface="+mn-ea"/>
              <a:cs typeface="Meiryo UI" pitchFamily="50" charset="-128"/>
            </a:endParaRPr>
          </a:p>
        </p:txBody>
      </p:sp>
      <p:sp>
        <p:nvSpPr>
          <p:cNvPr id="26" name="テキスト ボックス 25"/>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Ins="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インバウンド再生に向けた受入環境の整備</a:t>
            </a:r>
            <a:endParaRPr lang="en-US" altLang="ja-JP" sz="2000" b="1" spc="-150" dirty="0">
              <a:solidFill>
                <a:schemeClr val="tx1"/>
              </a:solidFill>
              <a:latin typeface="+mn-ea"/>
              <a:cs typeface="Meiryo UI" pitchFamily="50" charset="-128"/>
            </a:endParaRPr>
          </a:p>
        </p:txBody>
      </p:sp>
      <p:sp>
        <p:nvSpPr>
          <p:cNvPr id="27" name="テキスト ボックス 26"/>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tlCol="0" anchor="ctr" anchorCtr="0">
            <a:spAutoFit/>
          </a:bodyPr>
          <a:lstStyle/>
          <a:p>
            <a:pPr defTabSz="912775">
              <a:spcBef>
                <a:spcPct val="20000"/>
              </a:spcBef>
            </a:pPr>
            <a:r>
              <a:rPr lang="ja-JP" altLang="en-US" sz="2000" b="1" spc="-150" dirty="0" smtClean="0">
                <a:latin typeface="+mn-ea"/>
                <a:cs typeface="Meiryo UI" pitchFamily="50" charset="-128"/>
              </a:rPr>
              <a:t>万博開催に向けた受入環境整備の強化</a:t>
            </a:r>
            <a:endParaRPr lang="en-US" altLang="ja-JP" sz="2000" b="1" spc="-150" dirty="0">
              <a:latin typeface="+mn-ea"/>
              <a:cs typeface="Meiryo UI" pitchFamily="50" charset="-128"/>
            </a:endParaRPr>
          </a:p>
        </p:txBody>
      </p:sp>
      <p:sp>
        <p:nvSpPr>
          <p:cNvPr id="28" name="二等辺三角形 27"/>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5400000">
            <a:off x="11510263" y="806120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9" name="Group 2"/>
          <p:cNvGraphicFramePr>
            <a:graphicFrameLocks/>
          </p:cNvGraphicFramePr>
          <p:nvPr>
            <p:extLst>
              <p:ext uri="{D42A27DB-BD31-4B8C-83A1-F6EECF244321}">
                <p14:modId xmlns:p14="http://schemas.microsoft.com/office/powerpoint/2010/main" val="1478744694"/>
              </p:ext>
            </p:extLst>
          </p:nvPr>
        </p:nvGraphicFramePr>
        <p:xfrm>
          <a:off x="180000" y="3024000"/>
          <a:ext cx="16668000" cy="37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0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○観光施設や公共交通機関等における感染症対策を推進し、旅行者の安全・安心を確保する。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○海外との玄関口である関西国際空港において、出入国規制の緩和に応じた検疫体制の段階的拡充など水際対策の強化を図る。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○キャッシュレスや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Wi-Fi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環境の整備など、観光施設や公共交通機関における観光客受入環境整備の取組みを支援するとともに、多言語対応等を拡充し、外国人旅行者にやさしい受入環境の整備を推進する。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○国における検疫体制の段階的拡充等の対応状況を踏まえ、関西国際空港の水際対策の強化を促進する。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○観光客が特定地域に集中することによる影響を多面的に把握するとともに、観光客・地域住民双方に配慮した観光地域づくりを推進し、持続可能な観光都市を構築する。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○万博・ＩＲなどにより一層増加が期待されるインバウンドに対応するため、</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MaaS</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やチケットデジタル化など旅行者の利便性の向上を図り、最先端技術と人によるおもてなしの融合により困らない・迷わない都市を構築する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から多くの外国人観光客が訪れる大阪・関西万博を見据え、関西国際空港の旅客ターミナルのキャパシティの拡大など機能強化を図る。また、関西国際空港において、新型コロナの教訓を踏まえた万全な受入体制を整え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34" name="テキスト ボックス 33"/>
          <p:cNvSpPr txBox="1"/>
          <p:nvPr/>
        </p:nvSpPr>
        <p:spPr>
          <a:xfrm>
            <a:off x="1296000" y="7780343"/>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latin typeface="+mn-ea"/>
                <a:cs typeface="Meiryo UI" pitchFamily="50" charset="-128"/>
              </a:rPr>
              <a:t>国内</a:t>
            </a:r>
            <a:r>
              <a:rPr lang="ja-JP" altLang="en-US" sz="2000" b="1" spc="-150" dirty="0" smtClean="0">
                <a:latin typeface="+mn-ea"/>
                <a:cs typeface="Meiryo UI" pitchFamily="50" charset="-128"/>
              </a:rPr>
              <a:t>旅行需要喚起やインバウンド再生に向けた魅力</a:t>
            </a:r>
            <a:r>
              <a:rPr lang="ja-JP" altLang="en-US" sz="2000" b="1" spc="-150" dirty="0">
                <a:latin typeface="+mn-ea"/>
                <a:cs typeface="Meiryo UI" pitchFamily="50" charset="-128"/>
              </a:rPr>
              <a:t>発信・プロモーション</a:t>
            </a:r>
            <a:endParaRPr lang="en-US" altLang="ja-JP" sz="2000" b="1" spc="-150" dirty="0">
              <a:latin typeface="+mn-ea"/>
              <a:cs typeface="Meiryo UI" pitchFamily="50" charset="-128"/>
            </a:endParaRPr>
          </a:p>
        </p:txBody>
      </p:sp>
      <p:sp>
        <p:nvSpPr>
          <p:cNvPr id="35" name="テキスト ボックス 34"/>
          <p:cNvSpPr txBox="1"/>
          <p:nvPr/>
        </p:nvSpPr>
        <p:spPr>
          <a:xfrm>
            <a:off x="11808000" y="778034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万博開催に向けた魅力発信・プロモーションの強化</a:t>
            </a:r>
            <a:endParaRPr lang="en-US" altLang="ja-JP" sz="2000" b="1" spc="-150" dirty="0">
              <a:latin typeface="+mn-ea"/>
              <a:cs typeface="Meiryo UI" pitchFamily="50" charset="-128"/>
            </a:endParaRPr>
          </a:p>
        </p:txBody>
      </p:sp>
      <p:sp>
        <p:nvSpPr>
          <p:cNvPr id="38" name="テキスト ボックス 37"/>
          <p:cNvSpPr txBox="1"/>
          <p:nvPr/>
        </p:nvSpPr>
        <p:spPr>
          <a:xfrm>
            <a:off x="612000" y="7792400"/>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graphicFrame>
        <p:nvGraphicFramePr>
          <p:cNvPr id="40" name="Group 2"/>
          <p:cNvGraphicFramePr>
            <a:graphicFrameLocks/>
          </p:cNvGraphicFramePr>
          <p:nvPr>
            <p:extLst>
              <p:ext uri="{D42A27DB-BD31-4B8C-83A1-F6EECF244321}">
                <p14:modId xmlns:p14="http://schemas.microsoft.com/office/powerpoint/2010/main" val="1192918454"/>
              </p:ext>
            </p:extLst>
          </p:nvPr>
        </p:nvGraphicFramePr>
        <p:xfrm>
          <a:off x="180000" y="8764025"/>
          <a:ext cx="16668000" cy="187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26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○国内旅行需要の取り込みに向け、泉州の水ナスや中河内・南河内の大阪ぶどうなどの大阪産</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もん</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をはじめとした食、エンタメなど、大阪の強みを活かした魅力や観光コンテンツを発信するとともに、ニーズに対応したプロモーションを展開する。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○誘客可能となった国から順次プロモーション活動を開始し、インバウンド再生に向けた需要喚起を図る。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○大阪への旅行者が多いアジアだけでなく、欧米豪など、幅広い国・地域に向けた大阪の魅力を発信する。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0" name="テキスト ボックス 1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44" name="二等辺三角形 43"/>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580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ドーナツ 87"/>
          <p:cNvSpPr/>
          <p:nvPr/>
        </p:nvSpPr>
        <p:spPr>
          <a:xfrm>
            <a:off x="3491008" y="7011814"/>
            <a:ext cx="10419348" cy="3865523"/>
          </a:xfrm>
          <a:prstGeom prst="donut">
            <a:avLst>
              <a:gd name="adj" fmla="val 16202"/>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二等辺三角形 48"/>
          <p:cNvSpPr/>
          <p:nvPr/>
        </p:nvSpPr>
        <p:spPr>
          <a:xfrm flipV="1">
            <a:off x="5186200" y="4201923"/>
            <a:ext cx="6593305" cy="553999"/>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４．ポストコロナに向けて大阪がめざす姿</a:t>
            </a:r>
            <a:endParaRPr lang="ja-JP" altLang="en-US" sz="3600" b="1" dirty="0">
              <a:solidFill>
                <a:schemeClr val="bg1"/>
              </a:solidFill>
              <a:latin typeface="+mn-ea"/>
              <a:ea typeface="+mn-ea"/>
            </a:endParaRPr>
          </a:p>
        </p:txBody>
      </p:sp>
      <p:sp>
        <p:nvSpPr>
          <p:cNvPr id="14"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２</a:t>
            </a:r>
            <a:r>
              <a:rPr lang="ja-JP" altLang="en-US" sz="3600" b="1" dirty="0" smtClean="0">
                <a:solidFill>
                  <a:schemeClr val="bg1"/>
                </a:solidFill>
                <a:latin typeface="+mn-ea"/>
                <a:ea typeface="+mn-ea"/>
              </a:rPr>
              <a:t>．戦略の全体イメージ</a:t>
            </a:r>
            <a:endParaRPr lang="ja-JP" altLang="en-US" sz="3600" b="1" dirty="0">
              <a:solidFill>
                <a:schemeClr val="bg1"/>
              </a:solidFill>
              <a:latin typeface="+mn-ea"/>
              <a:ea typeface="+mn-ea"/>
            </a:endParaRPr>
          </a:p>
        </p:txBody>
      </p:sp>
      <p:sp>
        <p:nvSpPr>
          <p:cNvPr id="46" name="スライド番号プレースホルダー 1"/>
          <p:cNvSpPr>
            <a:spLocks noGrp="1"/>
          </p:cNvSpPr>
          <p:nvPr>
            <p:ph type="sldNum" sz="quarter" idx="12"/>
          </p:nvPr>
        </p:nvSpPr>
        <p:spPr>
          <a:xfrm>
            <a:off x="16190258" y="1209313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19265" y="4064665"/>
            <a:ext cx="10420219" cy="830997"/>
          </a:xfrm>
          <a:prstGeom prst="rect">
            <a:avLst/>
          </a:prstGeom>
          <a:noFill/>
        </p:spPr>
        <p:txBody>
          <a:bodyPr wrap="square" rtlCol="0">
            <a:spAutoFit/>
          </a:bodyPr>
          <a:lstStyle/>
          <a:p>
            <a:pPr algn="ctr"/>
            <a:r>
              <a:rPr kumimoji="1" lang="ja-JP" altLang="en-US" sz="2400" b="1" dirty="0" smtClean="0">
                <a:latin typeface="+mn-ea"/>
              </a:rPr>
              <a:t>大阪経済・府民生活への影響やコロナがもたらした新たな潮流を踏まえ、</a:t>
            </a:r>
            <a:endParaRPr kumimoji="1" lang="en-US" altLang="ja-JP" sz="2400" b="1" dirty="0" smtClean="0">
              <a:latin typeface="+mn-ea"/>
            </a:endParaRPr>
          </a:p>
          <a:p>
            <a:pPr algn="ctr"/>
            <a:r>
              <a:rPr kumimoji="1" lang="ja-JP" altLang="en-US" sz="2400" b="1" dirty="0" smtClean="0">
                <a:latin typeface="+mn-ea"/>
              </a:rPr>
              <a:t>ウィズコロナからポストコロナに向けた取組みを推進</a:t>
            </a:r>
            <a:endParaRPr kumimoji="1" lang="ja-JP" altLang="en-US" sz="2400" b="1" dirty="0">
              <a:latin typeface="+mn-ea"/>
            </a:endParaRPr>
          </a:p>
        </p:txBody>
      </p:sp>
      <p:sp>
        <p:nvSpPr>
          <p:cNvPr id="56" name="正方形/長方形 55"/>
          <p:cNvSpPr/>
          <p:nvPr/>
        </p:nvSpPr>
        <p:spPr>
          <a:xfrm>
            <a:off x="3042622" y="3323188"/>
            <a:ext cx="10996862" cy="622939"/>
          </a:xfrm>
          <a:prstGeom prst="rect">
            <a:avLst/>
          </a:prstGeom>
          <a:solidFill>
            <a:schemeClr val="accent2">
              <a:lumMod val="40000"/>
              <a:lumOff val="6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tx1"/>
                </a:solidFill>
                <a:latin typeface="+mn-ea"/>
              </a:rPr>
              <a:t>新型コロナウイルスの感染拡大</a:t>
            </a:r>
            <a:endParaRPr kumimoji="1" lang="en-US" altLang="ja-JP" sz="2800" b="1" spc="71" dirty="0">
              <a:solidFill>
                <a:schemeClr val="tx1"/>
              </a:solidFill>
              <a:latin typeface="+mn-ea"/>
            </a:endParaRPr>
          </a:p>
        </p:txBody>
      </p:sp>
      <p:sp>
        <p:nvSpPr>
          <p:cNvPr id="67" name="テキスト ボックス 66"/>
          <p:cNvSpPr txBox="1"/>
          <p:nvPr/>
        </p:nvSpPr>
        <p:spPr>
          <a:xfrm>
            <a:off x="171705" y="5180074"/>
            <a:ext cx="5668597" cy="523220"/>
          </a:xfrm>
          <a:prstGeom prst="rect">
            <a:avLst/>
          </a:prstGeom>
          <a:solidFill>
            <a:srgbClr val="0070C0"/>
          </a:solidFill>
        </p:spPr>
        <p:txBody>
          <a:bodyPr wrap="square" rtlCol="0">
            <a:spAutoFit/>
          </a:bodyPr>
          <a:lstStyle/>
          <a:p>
            <a:pPr algn="ctr"/>
            <a:r>
              <a:rPr kumimoji="1" lang="ja-JP" altLang="en-US" sz="2800" b="1" dirty="0" smtClean="0">
                <a:solidFill>
                  <a:schemeClr val="bg1"/>
                </a:solidFill>
                <a:latin typeface="+mn-ea"/>
              </a:rPr>
              <a:t>ウィズコロナにおける緊急対策</a:t>
            </a:r>
            <a:endParaRPr kumimoji="1" lang="ja-JP" altLang="en-US" sz="2800" b="1" dirty="0">
              <a:solidFill>
                <a:schemeClr val="bg1"/>
              </a:solidFill>
              <a:latin typeface="+mn-ea"/>
            </a:endParaRPr>
          </a:p>
        </p:txBody>
      </p:sp>
      <p:sp>
        <p:nvSpPr>
          <p:cNvPr id="71" name="楕円 70"/>
          <p:cNvSpPr/>
          <p:nvPr/>
        </p:nvSpPr>
        <p:spPr>
          <a:xfrm rot="10800000">
            <a:off x="139698" y="8354015"/>
            <a:ext cx="6993188" cy="2543136"/>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p:cNvSpPr/>
          <p:nvPr/>
        </p:nvSpPr>
        <p:spPr>
          <a:xfrm rot="10800000">
            <a:off x="5103241" y="6036948"/>
            <a:ext cx="7505676" cy="2336291"/>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6481164" y="7170460"/>
            <a:ext cx="5505393" cy="101991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r>
              <a:rPr kumimoji="1" lang="ja-JP" altLang="en-US" sz="2000" spc="-100" dirty="0" smtClean="0">
                <a:solidFill>
                  <a:schemeClr val="tx1"/>
                </a:solidFill>
                <a:latin typeface="+mn-ea"/>
              </a:rPr>
              <a:t>➢検査・医療提供体制の充実</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➢必要病床の確保</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➢院内感染やクラスター対策の強化　など</a:t>
            </a:r>
            <a:endParaRPr kumimoji="1" lang="en-US" altLang="ja-JP" sz="2000" spc="-100" dirty="0">
              <a:solidFill>
                <a:schemeClr val="tx1"/>
              </a:solidFill>
              <a:latin typeface="+mn-ea"/>
            </a:endParaRPr>
          </a:p>
        </p:txBody>
      </p:sp>
      <p:sp>
        <p:nvSpPr>
          <p:cNvPr id="76" name="正方形/長方形 75"/>
          <p:cNvSpPr/>
          <p:nvPr/>
        </p:nvSpPr>
        <p:spPr>
          <a:xfrm>
            <a:off x="5697049" y="6353377"/>
            <a:ext cx="6232358" cy="8375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感染防止対策</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感染症から府民のいのちと健康を守る</a:t>
            </a:r>
            <a:r>
              <a:rPr kumimoji="1" lang="en-US" altLang="ja-JP" sz="2400" b="1" spc="71" dirty="0" smtClean="0">
                <a:solidFill>
                  <a:schemeClr val="tx1"/>
                </a:solidFill>
                <a:latin typeface="+mn-ea"/>
              </a:rPr>
              <a:t>〜</a:t>
            </a:r>
            <a:endParaRPr kumimoji="1" lang="en-US" altLang="ja-JP" sz="2400" b="1" spc="71" dirty="0">
              <a:solidFill>
                <a:schemeClr val="tx1"/>
              </a:solidFill>
              <a:latin typeface="+mn-ea"/>
            </a:endParaRPr>
          </a:p>
        </p:txBody>
      </p:sp>
      <p:sp>
        <p:nvSpPr>
          <p:cNvPr id="80" name="正方形/長方形 79"/>
          <p:cNvSpPr/>
          <p:nvPr/>
        </p:nvSpPr>
        <p:spPr>
          <a:xfrm>
            <a:off x="662259" y="9173918"/>
            <a:ext cx="6300038" cy="157331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z="2000" spc="-100" dirty="0">
                <a:solidFill>
                  <a:schemeClr val="tx1"/>
                </a:solidFill>
                <a:latin typeface="+mn-ea"/>
              </a:rPr>
              <a:t>➢資金調達</a:t>
            </a:r>
            <a:r>
              <a:rPr kumimoji="1" lang="ja-JP" altLang="en-US" sz="2000" spc="-100" dirty="0" smtClean="0">
                <a:solidFill>
                  <a:schemeClr val="tx1"/>
                </a:solidFill>
                <a:latin typeface="+mn-ea"/>
              </a:rPr>
              <a:t>支援や府内需要喚起等を通じた事業継続支援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➢失業者に対する再就職支援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➢観光施設等における感染症対策等の安全・安心な受入</a:t>
            </a:r>
            <a:endParaRPr kumimoji="1" lang="en-US" altLang="ja-JP" sz="2000" spc="-100" dirty="0" smtClean="0">
              <a:solidFill>
                <a:schemeClr val="tx1"/>
              </a:solidFill>
              <a:latin typeface="+mn-ea"/>
            </a:endParaRPr>
          </a:p>
          <a:p>
            <a:r>
              <a:rPr kumimoji="1" lang="ja-JP" altLang="en-US" sz="2000" spc="-100" dirty="0">
                <a:solidFill>
                  <a:schemeClr val="tx1"/>
                </a:solidFill>
                <a:latin typeface="+mn-ea"/>
              </a:rPr>
              <a:t>　</a:t>
            </a:r>
            <a:r>
              <a:rPr kumimoji="1" lang="ja-JP" altLang="en-US" sz="2000" spc="-100" dirty="0" smtClean="0">
                <a:solidFill>
                  <a:schemeClr val="tx1"/>
                </a:solidFill>
                <a:latin typeface="+mn-ea"/>
              </a:rPr>
              <a:t>環境整備　など</a:t>
            </a:r>
            <a:endParaRPr kumimoji="1" lang="en-US" altLang="ja-JP" sz="2000" spc="-100" dirty="0" smtClean="0">
              <a:solidFill>
                <a:schemeClr val="tx1"/>
              </a:solidFill>
              <a:latin typeface="+mn-ea"/>
            </a:endParaRPr>
          </a:p>
        </p:txBody>
      </p:sp>
      <p:sp>
        <p:nvSpPr>
          <p:cNvPr id="81" name="正方形/長方形 80"/>
          <p:cNvSpPr/>
          <p:nvPr/>
        </p:nvSpPr>
        <p:spPr>
          <a:xfrm>
            <a:off x="817302" y="8459543"/>
            <a:ext cx="5589202"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経済（産業・雇用</a:t>
            </a:r>
            <a:r>
              <a:rPr kumimoji="1" lang="ja-JP" altLang="en-US" sz="2800" b="1" u="sng" spc="71" dirty="0" smtClean="0">
                <a:solidFill>
                  <a:schemeClr val="tx1"/>
                </a:solidFill>
                <a:latin typeface="+mn-ea"/>
              </a:rPr>
              <a:t>）</a:t>
            </a:r>
            <a:endParaRPr kumimoji="1" lang="en-US" altLang="ja-JP" sz="28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大阪経済を支え、雇用を守る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3" name="楕円 82"/>
          <p:cNvSpPr/>
          <p:nvPr/>
        </p:nvSpPr>
        <p:spPr>
          <a:xfrm rot="10800000">
            <a:off x="9912398" y="8328631"/>
            <a:ext cx="7114181" cy="2514732"/>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1053516" y="9456865"/>
            <a:ext cx="5691041" cy="108131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z="2000" spc="-100" dirty="0" smtClean="0">
                <a:solidFill>
                  <a:schemeClr val="tx1"/>
                </a:solidFill>
                <a:latin typeface="+mn-ea"/>
              </a:rPr>
              <a:t>➢生活困窮者への支援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➢外出自粛等に伴う精神的不安への対応</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➢オンライン教育環境の整備　など</a:t>
            </a:r>
            <a:endParaRPr kumimoji="1" lang="en-US" altLang="ja-JP" sz="2000" spc="-100" dirty="0" smtClean="0">
              <a:solidFill>
                <a:schemeClr val="tx1"/>
              </a:solidFill>
              <a:latin typeface="+mn-ea"/>
            </a:endParaRPr>
          </a:p>
        </p:txBody>
      </p:sp>
      <p:sp>
        <p:nvSpPr>
          <p:cNvPr id="85" name="正方形/長方形 84"/>
          <p:cNvSpPr/>
          <p:nvPr/>
        </p:nvSpPr>
        <p:spPr>
          <a:xfrm>
            <a:off x="10146005" y="8552615"/>
            <a:ext cx="6699658"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くらし・セーフティネット</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府民の暮らしと子どもたちの学びを支える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7" name="テキスト ボックス 86"/>
          <p:cNvSpPr txBox="1"/>
          <p:nvPr/>
        </p:nvSpPr>
        <p:spPr>
          <a:xfrm>
            <a:off x="7094888" y="8724451"/>
            <a:ext cx="3135803" cy="954107"/>
          </a:xfrm>
          <a:prstGeom prst="rect">
            <a:avLst/>
          </a:prstGeom>
          <a:noFill/>
        </p:spPr>
        <p:txBody>
          <a:bodyPr wrap="square" rtlCol="0">
            <a:spAutoFit/>
          </a:bodyPr>
          <a:lstStyle/>
          <a:p>
            <a:r>
              <a:rPr kumimoji="1" lang="ja-JP" altLang="en-US" sz="2800" b="1" dirty="0" smtClean="0">
                <a:latin typeface="+mn-ea"/>
              </a:rPr>
              <a:t>それぞれの取組みを一体的に推進</a:t>
            </a:r>
            <a:endParaRPr kumimoji="1" lang="ja-JP" altLang="en-US" sz="2800" b="1" dirty="0">
              <a:latin typeface="+mn-ea"/>
            </a:endParaRPr>
          </a:p>
        </p:txBody>
      </p:sp>
      <p:sp>
        <p:nvSpPr>
          <p:cNvPr id="89" name="二等辺三角形 88"/>
          <p:cNvSpPr/>
          <p:nvPr/>
        </p:nvSpPr>
        <p:spPr>
          <a:xfrm flipV="1">
            <a:off x="3858055" y="11297250"/>
            <a:ext cx="9847966" cy="2303290"/>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テキスト ボックス 89"/>
          <p:cNvSpPr txBox="1"/>
          <p:nvPr/>
        </p:nvSpPr>
        <p:spPr>
          <a:xfrm>
            <a:off x="3282271" y="11605906"/>
            <a:ext cx="10757213" cy="954107"/>
          </a:xfrm>
          <a:prstGeom prst="rect">
            <a:avLst/>
          </a:prstGeom>
          <a:noFill/>
        </p:spPr>
        <p:txBody>
          <a:bodyPr wrap="square" rtlCol="0">
            <a:spAutoFit/>
          </a:bodyPr>
          <a:lstStyle/>
          <a:p>
            <a:pPr algn="ctr"/>
            <a:r>
              <a:rPr kumimoji="1" lang="ja-JP" altLang="en-US" sz="2800" b="1" u="sng" dirty="0" smtClean="0">
                <a:solidFill>
                  <a:srgbClr val="FF0000"/>
                </a:solidFill>
                <a:latin typeface="+mn-ea"/>
              </a:rPr>
              <a:t>ポストコロナに向けて</a:t>
            </a:r>
            <a:r>
              <a:rPr kumimoji="1" lang="ja-JP" altLang="en-US" sz="2800" b="1" u="sng" dirty="0">
                <a:solidFill>
                  <a:srgbClr val="FF0000"/>
                </a:solidFill>
                <a:latin typeface="+mn-ea"/>
              </a:rPr>
              <a:t>、コロナ後の世界的ビッグイベントとなる万博をインパクトに取組みを</a:t>
            </a:r>
            <a:r>
              <a:rPr kumimoji="1" lang="ja-JP" altLang="en-US" sz="2800" b="1" u="sng" dirty="0" smtClean="0">
                <a:solidFill>
                  <a:srgbClr val="FF0000"/>
                </a:solidFill>
                <a:latin typeface="+mn-ea"/>
              </a:rPr>
              <a:t>加速</a:t>
            </a:r>
            <a:endParaRPr kumimoji="1" lang="ja-JP" altLang="en-US" sz="2800" b="1" u="sng" dirty="0">
              <a:solidFill>
                <a:srgbClr val="FF0000"/>
              </a:solidFill>
              <a:latin typeface="+mn-ea"/>
            </a:endParaRPr>
          </a:p>
        </p:txBody>
      </p:sp>
      <p:sp>
        <p:nvSpPr>
          <p:cNvPr id="12" name="爆発 2 11"/>
          <p:cNvSpPr/>
          <p:nvPr/>
        </p:nvSpPr>
        <p:spPr>
          <a:xfrm>
            <a:off x="2652485" y="3008397"/>
            <a:ext cx="1539033" cy="1247559"/>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233729" y="802967"/>
            <a:ext cx="16543524" cy="2016312"/>
          </a:xfrm>
          <a:prstGeom prst="rect">
            <a:avLst/>
          </a:prstGeom>
          <a:noFill/>
          <a:ln w="9525">
            <a:solidFill>
              <a:schemeClr val="tx1"/>
            </a:solidFill>
          </a:ln>
        </p:spPr>
        <p:txBody>
          <a:bodyPr wrap="square" rtlCol="0" anchor="ctr" anchorCtr="0">
            <a:noAutofit/>
          </a:bodyPr>
          <a:lstStyle/>
          <a:p>
            <a:pPr marL="288000" indent="-457200"/>
            <a:r>
              <a:rPr lang="ja-JP" altLang="en-US" sz="2400" dirty="0" smtClean="0">
                <a:latin typeface="+mn-ea"/>
              </a:rPr>
              <a:t>〇</a:t>
            </a:r>
            <a:r>
              <a:rPr lang="ja-JP" altLang="en-US" sz="2400" b="1" dirty="0" smtClean="0">
                <a:latin typeface="+mn-ea"/>
              </a:rPr>
              <a:t>ウィズコロナ</a:t>
            </a:r>
            <a:r>
              <a:rPr lang="ja-JP" altLang="en-US" sz="2400" dirty="0" smtClean="0">
                <a:latin typeface="+mn-ea"/>
              </a:rPr>
              <a:t>においては、</a:t>
            </a:r>
            <a:r>
              <a:rPr lang="ja-JP" altLang="en-US" sz="2400" b="1" dirty="0" smtClean="0">
                <a:latin typeface="+mn-ea"/>
              </a:rPr>
              <a:t>感染防止対策</a:t>
            </a:r>
            <a:r>
              <a:rPr lang="ja-JP" altLang="en-US" sz="2400" dirty="0" smtClean="0">
                <a:latin typeface="+mn-ea"/>
              </a:rPr>
              <a:t>を講じつつ、</a:t>
            </a:r>
            <a:r>
              <a:rPr lang="ja-JP" altLang="en-US" sz="2400" b="1" dirty="0" smtClean="0">
                <a:latin typeface="+mn-ea"/>
              </a:rPr>
              <a:t>経済の落ち込み、府民生活への影響を最小限に抑える</a:t>
            </a:r>
            <a:r>
              <a:rPr lang="ja-JP" altLang="en-US" sz="2400" dirty="0" smtClean="0">
                <a:latin typeface="+mn-ea"/>
              </a:rPr>
              <a:t>。</a:t>
            </a:r>
            <a:endParaRPr lang="en-US" altLang="ja-JP" sz="2400" dirty="0" smtClean="0">
              <a:latin typeface="+mn-ea"/>
            </a:endParaRPr>
          </a:p>
          <a:p>
            <a:pPr marL="288000" indent="-457200"/>
            <a:r>
              <a:rPr lang="ja-JP" altLang="en-US" sz="2400" dirty="0" smtClean="0">
                <a:latin typeface="+mn-ea"/>
              </a:rPr>
              <a:t>〇</a:t>
            </a:r>
            <a:r>
              <a:rPr lang="ja-JP" altLang="en-US" sz="2400" b="1" dirty="0">
                <a:latin typeface="+mn-ea"/>
              </a:rPr>
              <a:t>大阪の再生・成長を図る</a:t>
            </a:r>
            <a:r>
              <a:rPr lang="ja-JP" altLang="en-US" sz="2400" dirty="0">
                <a:latin typeface="+mn-ea"/>
              </a:rPr>
              <a:t>ため、</a:t>
            </a:r>
            <a:r>
              <a:rPr lang="ja-JP" altLang="en-US" sz="2400" b="1" dirty="0" smtClean="0">
                <a:latin typeface="+mn-ea"/>
              </a:rPr>
              <a:t>ポストコロナ</a:t>
            </a:r>
            <a:r>
              <a:rPr lang="ja-JP" altLang="en-US" sz="2400" dirty="0" smtClean="0">
                <a:latin typeface="+mn-ea"/>
              </a:rPr>
              <a:t>に向けては、</a:t>
            </a:r>
            <a:r>
              <a:rPr lang="ja-JP" altLang="en-US" sz="2400" b="1" dirty="0" smtClean="0">
                <a:latin typeface="+mn-ea"/>
              </a:rPr>
              <a:t>新たな潮流</a:t>
            </a:r>
            <a:r>
              <a:rPr lang="ja-JP" altLang="en-US" sz="2400" dirty="0" smtClean="0">
                <a:latin typeface="+mn-ea"/>
              </a:rPr>
              <a:t>なども踏まえ、コロナ</a:t>
            </a:r>
            <a:r>
              <a:rPr lang="ja-JP" altLang="en-US" sz="2400" dirty="0">
                <a:latin typeface="+mn-ea"/>
              </a:rPr>
              <a:t>終息後の世界的なビッグイベントとなる</a:t>
            </a:r>
            <a:r>
              <a:rPr lang="ja-JP" altLang="en-US" sz="2400" b="1" dirty="0">
                <a:latin typeface="+mn-ea"/>
              </a:rPr>
              <a:t>万博のインパクトを</a:t>
            </a:r>
            <a:r>
              <a:rPr lang="ja-JP" altLang="en-US" sz="2400" b="1" dirty="0" smtClean="0">
                <a:latin typeface="+mn-ea"/>
              </a:rPr>
              <a:t>活かし、５つの重点分野を中心とした経済成長面からの取組み</a:t>
            </a:r>
            <a:r>
              <a:rPr lang="ja-JP" altLang="en-US" sz="2400" dirty="0" smtClean="0">
                <a:latin typeface="+mn-ea"/>
              </a:rPr>
              <a:t>に加え、</a:t>
            </a:r>
            <a:r>
              <a:rPr lang="ja-JP" altLang="en-US" sz="2400" b="1" dirty="0" smtClean="0">
                <a:latin typeface="+mn-ea"/>
              </a:rPr>
              <a:t>くらし、安全・安心といった観点から取組み</a:t>
            </a:r>
            <a:r>
              <a:rPr lang="ja-JP" altLang="en-US" sz="2400" dirty="0" smtClean="0">
                <a:latin typeface="+mn-ea"/>
              </a:rPr>
              <a:t>を進め、日本の成長をけん引する東西二極の一極となる</a:t>
            </a:r>
            <a:r>
              <a:rPr lang="ja-JP" altLang="en-US" sz="2400" b="1" dirty="0" smtClean="0">
                <a:latin typeface="+mn-ea"/>
              </a:rPr>
              <a:t>「副首都・大阪」を確立・発展</a:t>
            </a:r>
            <a:r>
              <a:rPr lang="ja-JP" altLang="en-US" sz="2400" dirty="0" smtClean="0">
                <a:latin typeface="+mn-ea"/>
              </a:rPr>
              <a:t>させていく。</a:t>
            </a:r>
            <a:endParaRPr lang="en-US" altLang="ja-JP" sz="2400" dirty="0" smtClean="0">
              <a:latin typeface="+mn-ea"/>
            </a:endParaRPr>
          </a:p>
        </p:txBody>
      </p:sp>
    </p:spTree>
    <p:extLst>
      <p:ext uri="{BB962C8B-B14F-4D97-AF65-F5344CB8AC3E}">
        <p14:creationId xmlns:p14="http://schemas.microsoft.com/office/powerpoint/2010/main" val="2186297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32" name="直線コネクタ 31"/>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37" name="テキスト ボックス 36"/>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府内</a:t>
            </a:r>
            <a:r>
              <a:rPr lang="ja-JP" altLang="en-US" sz="2000" b="1" spc="-150" dirty="0">
                <a:latin typeface="+mn-ea"/>
                <a:cs typeface="Meiryo UI" pitchFamily="50" charset="-128"/>
              </a:rPr>
              <a:t>各地域の魅力創出</a:t>
            </a:r>
            <a:endParaRPr lang="en-US" altLang="ja-JP" sz="2000" b="1" spc="-150" dirty="0">
              <a:latin typeface="+mn-ea"/>
              <a:cs typeface="Meiryo UI" pitchFamily="50" charset="-128"/>
            </a:endParaRPr>
          </a:p>
        </p:txBody>
      </p:sp>
      <p:sp>
        <p:nvSpPr>
          <p:cNvPr id="38" name="テキスト ボックス 37"/>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インバウンドの「量」から「質」への転換</a:t>
            </a:r>
            <a:endParaRPr lang="en-US" altLang="ja-JP" sz="2000" b="1" spc="-150" dirty="0">
              <a:latin typeface="+mn-ea"/>
              <a:cs typeface="Meiryo UI"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2820453708"/>
              </p:ext>
            </p:extLst>
          </p:nvPr>
        </p:nvGraphicFramePr>
        <p:xfrm>
          <a:off x="180000" y="3024000"/>
          <a:ext cx="16668000" cy="270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08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需要を取り込むため、百舌鳥・古市古墳群、竹内街道をはじめとした日本遺産、大阪城などの歴史・文化資源、万博記念公園や都市部・臨海部のにぎわい拠点、水都大阪・大阪光の饗宴など、府内各地域の特徴ある観光資源の魅力を磨き上げるとともに、スポーツツーリズム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○インバウンドの再生に向けて、大規模集客施設やエンターテインメントの活用により、世界第一級の文化・観光拠点の形成を図る。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VR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などテクノロジーを駆使した街の演出を推進し、「実際に行ってみたい」と感じさせ、リアルの価値を高めるコンテンツを展開する。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○万博・ＩＲのインパクトを活用したベイエリアの活性化など、産学官の共創による都市の魅力向上を図る。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○うめきた</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期まちづくりの推進による大阪駅周辺地区の魅力向上を図る。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○食のブランディング強化や滞在型観光の創出、府内周遊性の向上、富裕層を意識した集客促進等を図ることにより、インバウンドの「量」から「質」への転換を図る。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国内外の観光需要の取り込みの強化</a:t>
            </a:r>
            <a:endParaRPr kumimoji="1" lang="ja-JP" altLang="en-US" sz="2400" b="1" dirty="0">
              <a:solidFill>
                <a:schemeClr val="tx1"/>
              </a:solidFill>
              <a:latin typeface="+mn-ea"/>
            </a:endParaRPr>
          </a:p>
        </p:txBody>
      </p:sp>
      <p:sp>
        <p:nvSpPr>
          <p:cNvPr id="20"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24" name="テキスト ボックス 23"/>
          <p:cNvSpPr txBox="1"/>
          <p:nvPr/>
        </p:nvSpPr>
        <p:spPr>
          <a:xfrm>
            <a:off x="11808000" y="6179336"/>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本格的な</a:t>
            </a:r>
            <a:r>
              <a:rPr lang="en-US" altLang="ja-JP" sz="2000" b="1" spc="-150" dirty="0" smtClean="0">
                <a:solidFill>
                  <a:schemeClr val="tx1"/>
                </a:solidFill>
                <a:latin typeface="+mn-ea"/>
                <a:cs typeface="Meiryo UI" pitchFamily="50" charset="-128"/>
              </a:rPr>
              <a:t>MICE</a:t>
            </a:r>
            <a:r>
              <a:rPr lang="ja-JP" altLang="en-US" sz="2000" b="1" spc="-150" dirty="0" smtClean="0">
                <a:solidFill>
                  <a:schemeClr val="tx1"/>
                </a:solidFill>
                <a:latin typeface="+mn-ea"/>
                <a:cs typeface="Meiryo UI" pitchFamily="50" charset="-128"/>
              </a:rPr>
              <a:t>再開に向けた取組みの推進</a:t>
            </a:r>
            <a:endParaRPr lang="en-US" altLang="ja-JP" sz="2000" b="1" spc="-150" dirty="0">
              <a:solidFill>
                <a:schemeClr val="tx1"/>
              </a:solidFill>
              <a:latin typeface="+mn-ea"/>
              <a:cs typeface="Meiryo UI" pitchFamily="50" charset="-128"/>
            </a:endParaRPr>
          </a:p>
        </p:txBody>
      </p:sp>
      <p:sp>
        <p:nvSpPr>
          <p:cNvPr id="26" name="テキスト ボックス 25"/>
          <p:cNvSpPr txBox="1"/>
          <p:nvPr/>
        </p:nvSpPr>
        <p:spPr>
          <a:xfrm>
            <a:off x="612000" y="6186380"/>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27" name="テキスト ボックス 26"/>
          <p:cNvSpPr txBox="1"/>
          <p:nvPr/>
        </p:nvSpPr>
        <p:spPr>
          <a:xfrm>
            <a:off x="1296000" y="6179336"/>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コロナ禍における</a:t>
            </a:r>
            <a:r>
              <a:rPr lang="en-US" altLang="ja-JP" sz="2000" b="1" spc="-150" dirty="0" smtClean="0">
                <a:solidFill>
                  <a:schemeClr val="tx1"/>
                </a:solidFill>
                <a:latin typeface="+mn-ea"/>
                <a:cs typeface="Meiryo UI" pitchFamily="50" charset="-128"/>
              </a:rPr>
              <a:t>MICE</a:t>
            </a:r>
            <a:r>
              <a:rPr lang="ja-JP" altLang="en-US" sz="2000" b="1" spc="-150" dirty="0" smtClean="0">
                <a:solidFill>
                  <a:schemeClr val="tx1"/>
                </a:solidFill>
                <a:latin typeface="+mn-ea"/>
                <a:cs typeface="Meiryo UI" pitchFamily="50" charset="-128"/>
              </a:rPr>
              <a:t>開催支援及び開催可能な国際会議等の誘致推進</a:t>
            </a:r>
            <a:endParaRPr lang="en-US" altLang="ja-JP" sz="2000" b="1" spc="-150" dirty="0">
              <a:solidFill>
                <a:schemeClr val="tx1"/>
              </a:solidFill>
              <a:latin typeface="+mn-ea"/>
              <a:cs typeface="Meiryo UI" pitchFamily="50" charset="-128"/>
            </a:endParaRPr>
          </a:p>
        </p:txBody>
      </p:sp>
      <p:graphicFrame>
        <p:nvGraphicFramePr>
          <p:cNvPr id="29" name="Group 2"/>
          <p:cNvGraphicFramePr>
            <a:graphicFrameLocks/>
          </p:cNvGraphicFramePr>
          <p:nvPr>
            <p:extLst>
              <p:ext uri="{D42A27DB-BD31-4B8C-83A1-F6EECF244321}">
                <p14:modId xmlns:p14="http://schemas.microsoft.com/office/powerpoint/2010/main" val="3441485173"/>
              </p:ext>
            </p:extLst>
          </p:nvPr>
        </p:nvGraphicFramePr>
        <p:xfrm>
          <a:off x="180000" y="7146739"/>
          <a:ext cx="16668000" cy="194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3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○国内向け展示会や国内会議を中心に誘致を進めるとともに、オンラインを活用した開催支援など、ニューノーマルに対応したＭ</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ICE</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の開催を支援する。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○外国との往来再開状況を見据えつつ、開催可能な国際会議の誘致を推進する。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○新たなＭＩＣＥ戦略に基づき、ターゲット等を明確にした誘致活動を本格的に展開する。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○ＩＲ開業を見据え、会議と展示会が一体となった大規模</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MICE</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などの誘致を推進する。</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612000" y="9640149"/>
            <a:ext cx="948591" cy="657729"/>
          </a:xfrm>
          <a:prstGeom prst="rect">
            <a:avLst/>
          </a:prstGeom>
          <a:noFill/>
        </p:spPr>
        <p:txBody>
          <a:bodyPr wrap="square" rtlCol="0" anchor="ctr" anchorCtr="1">
            <a:noAutofit/>
          </a:bodyPr>
          <a:lstStyle/>
          <a:p>
            <a:pPr algn="ctr"/>
            <a:r>
              <a:rPr kumimoji="1" lang="ja-JP" altLang="en-US" sz="2000" b="1" dirty="0" smtClean="0"/>
              <a:t>⑤</a:t>
            </a:r>
            <a:endParaRPr kumimoji="1" lang="ja-JP" altLang="en-US" sz="2000" b="1" dirty="0"/>
          </a:p>
        </p:txBody>
      </p:sp>
      <p:sp>
        <p:nvSpPr>
          <p:cNvPr id="31" name="テキスト ボックス 30"/>
          <p:cNvSpPr txBox="1"/>
          <p:nvPr/>
        </p:nvSpPr>
        <p:spPr>
          <a:xfrm>
            <a:off x="1296000" y="9589992"/>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ＩＲの推進</a:t>
            </a:r>
            <a:endParaRPr lang="en-US" altLang="ja-JP" sz="2000" b="1" spc="-150" dirty="0">
              <a:solidFill>
                <a:schemeClr val="tx1"/>
              </a:solidFill>
              <a:latin typeface="+mn-ea"/>
              <a:cs typeface="Meiryo UI" pitchFamily="50" charset="-128"/>
            </a:endParaRPr>
          </a:p>
        </p:txBody>
      </p:sp>
      <p:graphicFrame>
        <p:nvGraphicFramePr>
          <p:cNvPr id="33" name="Group 2"/>
          <p:cNvGraphicFramePr>
            <a:graphicFrameLocks/>
          </p:cNvGraphicFramePr>
          <p:nvPr>
            <p:extLst>
              <p:ext uri="{D42A27DB-BD31-4B8C-83A1-F6EECF244321}">
                <p14:modId xmlns:p14="http://schemas.microsoft.com/office/powerpoint/2010/main" val="1102441201"/>
              </p:ext>
            </p:extLst>
          </p:nvPr>
        </p:nvGraphicFramePr>
        <p:xfrm>
          <a:off x="180000" y="10550644"/>
          <a:ext cx="16668000" cy="169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0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ポストコロナにおいてインバウンドを拡大させ、観光立国を実現するためには、世界中から新たに人・モノ・投資を呼び込むことができるＩＲ（統合型リゾート）の導入が不可欠であることから、「大阪ＩＲ基本構想」を踏まえ、夢洲において、⼤阪・関⻄の持続的な経済成⻑のエンジンとなる世界最⾼⽔準の成⻑型ＩＲを実現し、⼤阪のさらなる成⻑につな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2" name="二等辺三角形 21"/>
          <p:cNvSpPr/>
          <p:nvPr/>
        </p:nvSpPr>
        <p:spPr>
          <a:xfrm rot="5400000">
            <a:off x="11510263" y="6460201"/>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6457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ホームベース 15"/>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スタートアップ、イノベーションの創出</a:t>
            </a:r>
            <a:endParaRPr kumimoji="1" lang="ja-JP" altLang="en-US" sz="2400" b="1" dirty="0">
              <a:solidFill>
                <a:schemeClr val="tx1"/>
              </a:solidFill>
              <a:latin typeface="+mn-ea"/>
            </a:endParaRPr>
          </a:p>
        </p:txBody>
      </p:sp>
      <p:sp>
        <p:nvSpPr>
          <p:cNvPr id="17" name="テキスト ボックス 16"/>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（３）</a:t>
            </a:r>
            <a:endParaRPr kumimoji="1" lang="ja-JP" altLang="en-US" sz="2400" b="1" dirty="0"/>
          </a:p>
        </p:txBody>
      </p:sp>
      <p:sp>
        <p:nvSpPr>
          <p:cNvPr id="19" name="テキスト ボックス 18"/>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オール大阪でのスタートアップ・エコシステムの整備</a:t>
            </a:r>
            <a:endParaRPr lang="en-US" altLang="ja-JP" sz="2000" b="1" spc="-150" dirty="0">
              <a:latin typeface="+mn-ea"/>
              <a:cs typeface="Meiryo UI" pitchFamily="50" charset="-128"/>
            </a:endParaRPr>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b="1" spc="-150" dirty="0">
                <a:solidFill>
                  <a:schemeClr val="tx1"/>
                </a:solidFill>
                <a:latin typeface="+mn-ea"/>
                <a:cs typeface="Meiryo UI" pitchFamily="50" charset="-128"/>
              </a:rPr>
              <a:t>国内外のスタートアップを呼び込む「世界的なスタートアップ・エコシステム拠点都市」の形成</a:t>
            </a:r>
            <a:endParaRPr lang="en-US" altLang="ja-JP" b="1" spc="-150" dirty="0">
              <a:solidFill>
                <a:schemeClr val="tx1"/>
              </a:solidFill>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4260473587"/>
              </p:ext>
            </p:extLst>
          </p:nvPr>
        </p:nvGraphicFramePr>
        <p:xfrm>
          <a:off x="180000" y="3024000"/>
          <a:ext cx="16668000" cy="2805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1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未来社会のイノベーションの担い手であり、ポストコロナにおける大阪の成長エンジンでもあるスタートアップが大阪で生まれ活躍しやすい環境を整備するため、国の「スタートアップ・エコシステム拠点都市」における取組みと連動して、資金調達の円滑化や大企業等とのオープンイノベーションの促進など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○「知」の源泉である大学と産業界が、従来の役割分担論を超えて、一体的・融合的に研究開発・事業創出を行う「産学融合」の取組みを推進する。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○「スタートアップ・エコシステム拠点都市」の強みを活かし、国と連携した支援メニューの充実を図るとともに、スタートアップの集積に向け、効果的な情報発信などを行う。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○大阪で起業家を生み育てる環境を整備し、「スタートアップ・エコシステム」を確立させる。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○万博も契機に、国内外のスタートアップの呼び込みを加速させる。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30" name="テキスト ボックス 29"/>
          <p:cNvSpPr txBox="1"/>
          <p:nvPr/>
        </p:nvSpPr>
        <p:spPr>
          <a:xfrm>
            <a:off x="612000" y="6755095"/>
            <a:ext cx="948591" cy="657729"/>
          </a:xfrm>
          <a:prstGeom prst="rect">
            <a:avLst/>
          </a:prstGeom>
          <a:noFill/>
        </p:spPr>
        <p:txBody>
          <a:bodyPr wrap="square" rtlCol="0" anchor="ctr" anchorCtr="1">
            <a:noAutofit/>
          </a:bodyPr>
          <a:lstStyle/>
          <a:p>
            <a:pPr algn="ctr"/>
            <a:r>
              <a:rPr kumimoji="1" lang="ja-JP" altLang="en-US" sz="2000" b="1" dirty="0"/>
              <a:t>②</a:t>
            </a:r>
          </a:p>
        </p:txBody>
      </p:sp>
      <p:sp>
        <p:nvSpPr>
          <p:cNvPr id="31" name="テキスト ボックス 30"/>
          <p:cNvSpPr txBox="1"/>
          <p:nvPr/>
        </p:nvSpPr>
        <p:spPr>
          <a:xfrm>
            <a:off x="1296000" y="674746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万博に向けたイノベーション</a:t>
            </a:r>
            <a:r>
              <a:rPr lang="ja-JP" altLang="en-US" sz="2000" b="1" spc="-150" dirty="0">
                <a:latin typeface="+mn-ea"/>
                <a:cs typeface="Meiryo UI" pitchFamily="50" charset="-128"/>
              </a:rPr>
              <a:t>の促進</a:t>
            </a:r>
            <a:endParaRPr lang="en-US" altLang="ja-JP" sz="2000" b="1" spc="-150" dirty="0">
              <a:latin typeface="+mn-ea"/>
              <a:cs typeface="Meiryo UI" pitchFamily="50" charset="-128"/>
            </a:endParaRPr>
          </a:p>
        </p:txBody>
      </p:sp>
      <p:graphicFrame>
        <p:nvGraphicFramePr>
          <p:cNvPr id="32" name="Group 2"/>
          <p:cNvGraphicFramePr>
            <a:graphicFrameLocks/>
          </p:cNvGraphicFramePr>
          <p:nvPr>
            <p:extLst>
              <p:ext uri="{D42A27DB-BD31-4B8C-83A1-F6EECF244321}">
                <p14:modId xmlns:p14="http://schemas.microsoft.com/office/powerpoint/2010/main" val="3758265032"/>
              </p:ext>
            </p:extLst>
          </p:nvPr>
        </p:nvGraphicFramePr>
        <p:xfrm>
          <a:off x="180000" y="7703961"/>
          <a:ext cx="16668000" cy="4389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7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○スーパーシティの指定などによる規制緩和を進め、イノベーションが生まれやすい環境づくりを進める。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○万博に先駆けたバーチャル大阪館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仮称</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の開設など、多様な主体の参加により、交流・体験・ビジネス活動を促進する大阪発のバーチャル空間を創出する。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VR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・ロボット・５</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などに関する研究開発や実証事業を推進し、あらゆる産業における新技術の導入を促進する。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○うめきた２期において、「みどり」と「イノベーション」の融合拠点として、実証フィールドの実現などを進める。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未来社会の実験場」をコンセプトとする、夢洲における万博の開催を活かし、自動運転や空飛ぶクルマ、水素エネルギーといった近未来に実装が期待される新たなイノベーションを万博の場で実証するための取組みを進めていく。また、新たな試みにチャレンジする企業や人々を国内外から大阪に呼び寄せ、ビジネスチャンスや国内外からの投資の拡大、イノベーションの創出につなげ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○バーチャル大阪館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仮称</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の取組みをさらに進化させ、バーチャル空間における交流・体験・ビジネス活動を拡大させる。</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都市交通、観光、医療や災害対策など幅広い分野で自動運転や空飛ぶクルマを用いた新たなサービスや価値の提供等の実現に向け万博の場での実証も見据え、府民にとって身近でシームレスな交通手段として普及を進めていく。</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5" name="テキスト ボックス 14"/>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1" name="二等辺三角形 20"/>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4844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
          <p:cNvGraphicFramePr>
            <a:graphicFrameLocks/>
          </p:cNvGraphicFramePr>
          <p:nvPr>
            <p:extLst>
              <p:ext uri="{D42A27DB-BD31-4B8C-83A1-F6EECF244321}">
                <p14:modId xmlns:p14="http://schemas.microsoft.com/office/powerpoint/2010/main" val="3251558530"/>
              </p:ext>
            </p:extLst>
          </p:nvPr>
        </p:nvGraphicFramePr>
        <p:xfrm>
          <a:off x="180000" y="3024000"/>
          <a:ext cx="16668000" cy="2589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9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○コロナ禍による雇用情勢の悪化を踏まえ、失業者に対する早期の再就職支援の強化等により雇用を維持していく。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○テレワークや副業など、多様な働き方の導入を進め、女性や高齢者、若者、</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障がい</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者等の就業機会を拡大させるとともに、ワークライフバランスを促進する。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○ＩＣＴ化など、多様な人材が働きやすい環境づくりを促進する。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○多様な人材が活躍できる社会づくりに向け、女性、若者、高齢者、</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障がい</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者等の就職・定着を促進する。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副業やジョブ型雇用など、多様な働き方をあらゆる産業に浸透させるとともに、事業者に対してダイバーシティ経営の取組みを促進することにより、多様な人材が持てる能力を発揮できる環境づくり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新たな働き方等を通じた多様な人材の活躍促進</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雇用の維持と新たな働き方の促進</a:t>
            </a:r>
            <a:endParaRPr lang="en-US" altLang="ja-JP" sz="2000" b="1" spc="-150" dirty="0">
              <a:latin typeface="+mn-ea"/>
              <a:cs typeface="Meiryo UI" pitchFamily="50" charset="-128"/>
            </a:endParaRPr>
          </a:p>
        </p:txBody>
      </p:sp>
      <p:sp>
        <p:nvSpPr>
          <p:cNvPr id="25" name="テキスト ボックス 24"/>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多様な働き方とダイバーシティ経営の実現</a:t>
            </a:r>
            <a:endParaRPr lang="en-US" altLang="ja-JP" sz="2000" b="1" spc="-150" dirty="0">
              <a:latin typeface="+mn-ea"/>
              <a:cs typeface="Meiryo UI" pitchFamily="50" charset="-128"/>
            </a:endParaRPr>
          </a:p>
        </p:txBody>
      </p:sp>
      <p:sp>
        <p:nvSpPr>
          <p:cNvPr id="29" name="テキスト ボックス 28"/>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多様な働き方の促進</a:t>
            </a:r>
            <a:endParaRPr lang="en-US" altLang="ja-JP" sz="2000" b="1" spc="-150" dirty="0">
              <a:latin typeface="+mn-ea"/>
              <a:cs typeface="Meiryo UI" pitchFamily="50" charset="-128"/>
            </a:endParaRPr>
          </a:p>
        </p:txBody>
      </p:sp>
      <p:sp>
        <p:nvSpPr>
          <p:cNvPr id="1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22" name="Group 2"/>
          <p:cNvGraphicFramePr>
            <a:graphicFrameLocks/>
          </p:cNvGraphicFramePr>
          <p:nvPr>
            <p:extLst>
              <p:ext uri="{D42A27DB-BD31-4B8C-83A1-F6EECF244321}">
                <p14:modId xmlns:p14="http://schemas.microsoft.com/office/powerpoint/2010/main" val="3103934808"/>
              </p:ext>
            </p:extLst>
          </p:nvPr>
        </p:nvGraphicFramePr>
        <p:xfrm>
          <a:off x="180000" y="7623428"/>
          <a:ext cx="16668000" cy="313495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510462">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55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○コロナ禍においても医療・福祉や建設業など人手</a:t>
                      </a:r>
                      <a:r>
                        <a:rPr lang="ja-JP" altLang="en-US" sz="1600" b="1" spc="-150" dirty="0" smtClean="0">
                          <a:solidFill>
                            <a:schemeClr val="tx1"/>
                          </a:solidFill>
                          <a:latin typeface="+mn-ea"/>
                          <a:cs typeface="Meiryo UI" pitchFamily="50" charset="-128"/>
                        </a:rPr>
                        <a:t>不足</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が続く分野への就職を促進するため、該当分野へのマッチングを強化する。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○高等職業技術専門校や民間教育訓練機関等において、コロナ禍の影響による離職者等を主な対象とした職業訓練を実施する。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○人手</a:t>
                      </a:r>
                      <a:r>
                        <a:rPr lang="ja-JP" altLang="en-US" sz="1600" b="1" spc="-150" dirty="0" smtClean="0">
                          <a:solidFill>
                            <a:schemeClr val="tx1"/>
                          </a:solidFill>
                          <a:latin typeface="+mn-ea"/>
                          <a:cs typeface="Meiryo UI" pitchFamily="50" charset="-128"/>
                        </a:rPr>
                        <a:t>不足</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分野における労働環境を改善し、雇用のミスマッチ防止と新規就職者の増加をめざす。</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○労働現場のＩＴ化などによる労働負担の軽減や職域の魅力づくり、資格取得支援や長期的キャリアプランづくりなどによる定着・離職防止を進める。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○技能が必要となるものづくり分野や、資格取得がキャリアアップに結び付く福祉・介護分野への就職促進に向け、職業訓練を充実させていく。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○ウィズコロナから継続して進める人材確保支援に加え、外国人材の活躍を促進することにより、人手不足の解消をめざす。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○外国人材と府内企業とのマッチングシステムを構築するとともに、外国人材が働き暮らしやすい共生社会の実現に向けた取組を進める。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○労働参加率の向上に向け、多様な人材が働きやすい環境整備を進める。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1296000" y="654222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anose="020B0604030504040204" pitchFamily="50" charset="-128"/>
              </a:rPr>
              <a:t>人手</a:t>
            </a:r>
            <a:r>
              <a:rPr lang="ja-JP" altLang="en-US" sz="2000" b="1" spc="-150" dirty="0" smtClean="0">
                <a:solidFill>
                  <a:schemeClr val="tx1"/>
                </a:solidFill>
                <a:latin typeface="+mn-ea"/>
                <a:cs typeface="Meiryo UI" pitchFamily="50" charset="-128"/>
              </a:rPr>
              <a:t>不足分野へのマッチング強化</a:t>
            </a:r>
            <a:endParaRPr lang="en-US" altLang="ja-JP" sz="2000" b="1" spc="-150" dirty="0">
              <a:solidFill>
                <a:schemeClr val="tx1"/>
              </a:solidFill>
              <a:latin typeface="+mn-ea"/>
              <a:cs typeface="Meiryo UI" pitchFamily="50" charset="-128"/>
            </a:endParaRPr>
          </a:p>
        </p:txBody>
      </p:sp>
      <p:sp>
        <p:nvSpPr>
          <p:cNvPr id="31" name="テキスト ボックス 30"/>
          <p:cNvSpPr txBox="1"/>
          <p:nvPr/>
        </p:nvSpPr>
        <p:spPr>
          <a:xfrm>
            <a:off x="11808000" y="654222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外国人材の活躍促進も含めた人手不足解消</a:t>
            </a:r>
            <a:endParaRPr lang="en-US" altLang="ja-JP" sz="2000" b="1" spc="-150" dirty="0">
              <a:solidFill>
                <a:schemeClr val="tx1"/>
              </a:solidFill>
              <a:latin typeface="+mn-ea"/>
              <a:cs typeface="Meiryo UI" pitchFamily="50" charset="-128"/>
            </a:endParaRPr>
          </a:p>
        </p:txBody>
      </p:sp>
      <p:sp>
        <p:nvSpPr>
          <p:cNvPr id="34" name="テキスト ボックス 33"/>
          <p:cNvSpPr txBox="1"/>
          <p:nvPr/>
        </p:nvSpPr>
        <p:spPr>
          <a:xfrm>
            <a:off x="612000" y="6552066"/>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5" name="テキスト ボックス 34"/>
          <p:cNvSpPr txBox="1"/>
          <p:nvPr/>
        </p:nvSpPr>
        <p:spPr>
          <a:xfrm>
            <a:off x="6624000" y="654222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人手</a:t>
            </a:r>
            <a:r>
              <a:rPr lang="ja-JP" altLang="en-US" sz="2000" b="1" spc="-150" dirty="0" smtClean="0">
                <a:solidFill>
                  <a:schemeClr val="tx1"/>
                </a:solidFill>
                <a:latin typeface="+mn-ea"/>
                <a:cs typeface="Meiryo UI" pitchFamily="50" charset="-128"/>
              </a:rPr>
              <a:t>不足分野における人材確保支援</a:t>
            </a:r>
            <a:endParaRPr lang="en-US" altLang="ja-JP" sz="2000" b="1" spc="-150" dirty="0">
              <a:solidFill>
                <a:schemeClr val="tx1"/>
              </a:solidFill>
              <a:latin typeface="+mn-ea"/>
              <a:cs typeface="Meiryo UI" pitchFamily="50" charset="-128"/>
            </a:endParaRPr>
          </a:p>
        </p:txBody>
      </p:sp>
      <p:sp>
        <p:nvSpPr>
          <p:cNvPr id="36" name="テキスト ボックス 3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7" name="二等辺三角形 36"/>
          <p:cNvSpPr/>
          <p:nvPr/>
        </p:nvSpPr>
        <p:spPr>
          <a:xfrm rot="5400000">
            <a:off x="11510263" y="682308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6326263" y="682308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854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3" name="Group 2"/>
          <p:cNvGraphicFramePr>
            <a:graphicFrameLocks/>
          </p:cNvGraphicFramePr>
          <p:nvPr>
            <p:extLst>
              <p:ext uri="{D42A27DB-BD31-4B8C-83A1-F6EECF244321}">
                <p14:modId xmlns:p14="http://schemas.microsoft.com/office/powerpoint/2010/main" val="456732919"/>
              </p:ext>
            </p:extLst>
          </p:nvPr>
        </p:nvGraphicFramePr>
        <p:xfrm>
          <a:off x="180000" y="3024000"/>
          <a:ext cx="16668000" cy="2841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あらゆる分野でのデジタル化を支えるＩＴ人材や、健康・医療関連産業の成長をけん引する医療人材の育成を進めていく。このため、産業界と府内大学等の連携による専門人材育成を進めるとともに、府内の拠点を活用した医療人材の育成に取り組んでいく。</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○グローバル人材の育成や外国人留学生の就職・定着支援に取り組む。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○大阪の成長を支える国内外の高度人材の育成・活躍を促進するとともに、国外からも高度外国人材を大阪に呼び込んでいく。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○外国人留学生の受入促進とともに、府内企業における外国人の受入環境の整備などを進め、高度外国人材が大阪でビジネスをしやすい環境を整えていく。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高度人材の育成と国内外からの呼び込み</a:t>
            </a:r>
            <a:endParaRPr lang="en-US" altLang="ja-JP" sz="2000" b="1" spc="-150" dirty="0">
              <a:latin typeface="+mn-ea"/>
              <a:cs typeface="Meiryo UI" pitchFamily="50" charset="-128"/>
            </a:endParaRPr>
          </a:p>
        </p:txBody>
      </p:sp>
      <p:sp>
        <p:nvSpPr>
          <p:cNvPr id="27" name="テキスト ボックス 26"/>
          <p:cNvSpPr txBox="1"/>
          <p:nvPr/>
        </p:nvSpPr>
        <p:spPr>
          <a:xfrm>
            <a:off x="6480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高度人材の育成</a:t>
            </a:r>
            <a:endParaRPr lang="en-US" altLang="ja-JP" sz="2000" b="1" spc="-150" dirty="0">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315555703"/>
              </p:ext>
            </p:extLst>
          </p:nvPr>
        </p:nvGraphicFramePr>
        <p:xfrm>
          <a:off x="180000" y="7883696"/>
          <a:ext cx="16668000" cy="2841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○高等職業技術専門校や民間教育訓練機関等において、コロナ禍の影響による離職者等を主な対象とした職業訓練を実施する。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○技能が必要となるものづくり分野や、資格取得がキャリアアップに結び付く福祉・介護分野への就職促進に向け、リカレント教育を充実させていく。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○大学等におけるオンラインを活用した教育カリキュラムの整備や、高等職業技術専門校といった既存ストックを活用した技能取得、介護・福祉関係資格の取得支援などを進めていく。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産業界の需要も踏まえ、多様な働き方に対応できるよう、失業者のみならずキャリアアップ等を求める幅広い社会人に対し、リカレント教育を受けることができる環境を整備し、労働の流動化を進め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1" name="テキスト ボックス 30"/>
          <p:cNvSpPr txBox="1"/>
          <p:nvPr/>
        </p:nvSpPr>
        <p:spPr>
          <a:xfrm>
            <a:off x="11808000" y="6863782"/>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リカレント教育の充実による労働の流動化の促進</a:t>
            </a:r>
            <a:endParaRPr lang="en-US" altLang="ja-JP" sz="2000" b="1" spc="-150" dirty="0">
              <a:latin typeface="+mn-ea"/>
              <a:cs typeface="Meiryo UI" pitchFamily="50" charset="-128"/>
            </a:endParaRPr>
          </a:p>
        </p:txBody>
      </p:sp>
      <p:sp>
        <p:nvSpPr>
          <p:cNvPr id="33" name="テキスト ボックス 32"/>
          <p:cNvSpPr txBox="1"/>
          <p:nvPr/>
        </p:nvSpPr>
        <p:spPr>
          <a:xfrm>
            <a:off x="612000" y="6875839"/>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34" name="テキスト ボックス 33"/>
          <p:cNvSpPr txBox="1"/>
          <p:nvPr/>
        </p:nvSpPr>
        <p:spPr>
          <a:xfrm>
            <a:off x="6624000" y="6863782"/>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リカレント教育の推進</a:t>
            </a:r>
            <a:endParaRPr lang="en-US" altLang="ja-JP" sz="2000" b="1" spc="-150" dirty="0">
              <a:latin typeface="+mn-ea"/>
              <a:cs typeface="Meiryo UI" pitchFamily="50" charset="-128"/>
            </a:endParaRPr>
          </a:p>
        </p:txBody>
      </p:sp>
      <p:sp>
        <p:nvSpPr>
          <p:cNvPr id="18" name="テキスト ボックス 17"/>
          <p:cNvSpPr txBox="1"/>
          <p:nvPr/>
        </p:nvSpPr>
        <p:spPr>
          <a:xfrm>
            <a:off x="1296000" y="6863782"/>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失業者の就職支援としての職業教育の強化</a:t>
            </a:r>
            <a:endParaRPr lang="en-US" altLang="ja-JP" sz="2000" b="1" spc="-150" dirty="0">
              <a:solidFill>
                <a:schemeClr val="tx1"/>
              </a:solidFill>
              <a:latin typeface="+mn-ea"/>
              <a:cs typeface="Meiryo UI" pitchFamily="50" charset="-128"/>
            </a:endParaRPr>
          </a:p>
        </p:txBody>
      </p:sp>
      <p:sp>
        <p:nvSpPr>
          <p:cNvPr id="40" name="ホームベース 3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新たな働き方等を通じた多様な人材の活躍促進</a:t>
            </a:r>
            <a:endParaRPr kumimoji="1" lang="ja-JP" altLang="en-US" sz="2400" b="1" dirty="0">
              <a:solidFill>
                <a:schemeClr val="tx1"/>
              </a:solidFill>
              <a:latin typeface="+mn-ea"/>
            </a:endParaRPr>
          </a:p>
        </p:txBody>
      </p:sp>
      <p:sp>
        <p:nvSpPr>
          <p:cNvPr id="41" name="テキスト ボックス 4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19" name="テキスト ボックス 18"/>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0" name="二等辺三角形 19"/>
          <p:cNvSpPr/>
          <p:nvPr/>
        </p:nvSpPr>
        <p:spPr>
          <a:xfrm rot="5400000">
            <a:off x="11510263" y="7144647"/>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6326263" y="7144647"/>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9303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国際金融都市の実現に向けた挑戦</a:t>
            </a:r>
            <a:endParaRPr kumimoji="1" lang="ja-JP" altLang="en-US" sz="2400" b="1"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（５）</a:t>
            </a:r>
            <a:endParaRPr kumimoji="1" lang="ja-JP" altLang="en-US" sz="2400" b="1" dirty="0"/>
          </a:p>
        </p:txBody>
      </p:sp>
      <p:sp>
        <p:nvSpPr>
          <p:cNvPr id="2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25" name="テキスト ボックス 24"/>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国際金融都市の実現に向けた取組み</a:t>
            </a:r>
            <a:endParaRPr lang="en-US" altLang="ja-JP" sz="2000" b="1" spc="-150" dirty="0">
              <a:solidFill>
                <a:schemeClr val="tx1"/>
              </a:solidFill>
              <a:latin typeface="+mn-ea"/>
              <a:cs typeface="Meiryo UI" pitchFamily="50" charset="-128"/>
            </a:endParaRPr>
          </a:p>
        </p:txBody>
      </p:sp>
      <p:graphicFrame>
        <p:nvGraphicFramePr>
          <p:cNvPr id="29" name="Group 2"/>
          <p:cNvGraphicFramePr>
            <a:graphicFrameLocks/>
          </p:cNvGraphicFramePr>
          <p:nvPr>
            <p:extLst>
              <p:ext uri="{D42A27DB-BD31-4B8C-83A1-F6EECF244321}">
                <p14:modId xmlns:p14="http://schemas.microsoft.com/office/powerpoint/2010/main" val="978952229"/>
              </p:ext>
            </p:extLst>
          </p:nvPr>
        </p:nvGraphicFramePr>
        <p:xfrm>
          <a:off x="180000" y="3024000"/>
          <a:ext cx="16668000" cy="25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9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○国際金融都市の実現に向けた調査・検討</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○府市、経済団体、民間事業者等による官民一体の推進体制の構築（アドバイザリーボードの設置等）</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○海外の事業者が大阪に進出する際の、行政手続きや生活環境等の課題解決に向けた支援窓口の創設　など</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rgbClr val="FF0000"/>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○インターナショナルスクールの整備や、英語対応可能な医療機関の確保、公共交通機関における英語表記の増加など、生活面での環境整備の促進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○アドバイザリーボードからの助言等を踏まえ、</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SDG</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ｓ</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達成に向けたＥＳＧ投資の促進や金融ＤＸによる新マーケット創造の検討等を実施</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0" name="テキスト ボックス 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Tree>
    <p:extLst>
      <p:ext uri="{BB962C8B-B14F-4D97-AF65-F5344CB8AC3E}">
        <p14:creationId xmlns:p14="http://schemas.microsoft.com/office/powerpoint/2010/main" val="2656376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1296000" y="828000"/>
            <a:ext cx="15552000" cy="748800"/>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611985"/>
            <a:r>
              <a:rPr kumimoji="1" lang="ja-JP" altLang="en-US" sz="2400" b="1" dirty="0" smtClean="0">
                <a:solidFill>
                  <a:schemeClr val="tx1"/>
                </a:solidFill>
                <a:latin typeface="+mn-ea"/>
              </a:rPr>
              <a:t>大阪産業を支える中小企業等への支援</a:t>
            </a:r>
            <a:endParaRPr kumimoji="1" lang="ja-JP" altLang="en-US" sz="2400" b="1" dirty="0">
              <a:solidFill>
                <a:schemeClr val="tx1"/>
              </a:solidFill>
              <a:latin typeface="+mn-ea"/>
            </a:endParaRPr>
          </a:p>
        </p:txBody>
      </p:sp>
      <p:sp>
        <p:nvSpPr>
          <p:cNvPr id="3" name="テキスト ボックス 2"/>
          <p:cNvSpPr txBox="1"/>
          <p:nvPr/>
        </p:nvSpPr>
        <p:spPr>
          <a:xfrm>
            <a:off x="0" y="964892"/>
            <a:ext cx="1377584" cy="461665"/>
          </a:xfrm>
          <a:prstGeom prst="rect">
            <a:avLst/>
          </a:prstGeom>
          <a:noFill/>
        </p:spPr>
        <p:txBody>
          <a:bodyPr wrap="square" rtlCol="0">
            <a:spAutoFit/>
          </a:bodyPr>
          <a:lstStyle/>
          <a:p>
            <a:pPr algn="ctr"/>
            <a:r>
              <a:rPr kumimoji="1" lang="ja-JP" altLang="en-US" sz="2400" b="1" dirty="0" smtClean="0"/>
              <a:t>（６）</a:t>
            </a:r>
            <a:endParaRPr kumimoji="1" lang="ja-JP" altLang="en-US" sz="2400" b="1" dirty="0"/>
          </a:p>
        </p:txBody>
      </p:sp>
      <p:cxnSp>
        <p:nvCxnSpPr>
          <p:cNvPr id="50" name="直線コネクタ 4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1" name="Group 2"/>
          <p:cNvGraphicFramePr>
            <a:graphicFrameLocks/>
          </p:cNvGraphicFramePr>
          <p:nvPr>
            <p:extLst>
              <p:ext uri="{D42A27DB-BD31-4B8C-83A1-F6EECF244321}">
                <p14:modId xmlns:p14="http://schemas.microsoft.com/office/powerpoint/2010/main" val="2858674828"/>
              </p:ext>
            </p:extLst>
          </p:nvPr>
        </p:nvGraphicFramePr>
        <p:xfrm>
          <a:off x="180000" y="3024000"/>
          <a:ext cx="16668000" cy="291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30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○コロナ禍により打撃を受けている産業を中心に、資金調達への支援、休業要請に協力した事業者等への支援や需要喚起などにより、中小企業等の事業継続を支援する。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○テレワークなど</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化の促進を図るとともに、換気設備導入など事業者による３密回避対策や感染症対策を支援する。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○コロナ禍の中でも新製品開発の意欲が高い中小企業に対し、技術開発を支援する。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○経済活動の段階的な引き上げに向け、非接触・非対面ビジネスモデルなど、新たな生活様式や事業環境への適応を促進していく。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○中小企業の生産性向上に向け、テレワークの促進や、ＩＴシステムの共同利用等、デジタル社会に対応するＩＴ化を促進していく。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農作業の効率化につながる</a:t>
                      </a:r>
                      <a:r>
                        <a:rPr kumimoji="1" lang="en-US" altLang="ja-JP" sz="1600" b="1" i="0" u="none" strike="noStrike" kern="1200" cap="none" spc="-150" normalizeH="0" baseline="0" noProof="0" dirty="0" err="1" smtClean="0">
                          <a:ln>
                            <a:noFill/>
                          </a:ln>
                          <a:solidFill>
                            <a:schemeClr val="tx1"/>
                          </a:solidFill>
                          <a:effectLst/>
                          <a:uLnTx/>
                          <a:uFillTx/>
                          <a:latin typeface="游ゴシック" panose="020B0400000000000000" pitchFamily="50" charset="-128"/>
                          <a:ea typeface="+mn-ea"/>
                          <a:cs typeface="Meiryo UI" panose="020B0604030504040204" pitchFamily="50" charset="-128"/>
                        </a:rPr>
                        <a:t>IoT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の導入や、生産者と消費者等を直接つなぐ</a:t>
                      </a:r>
                      <a:r>
                        <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ICT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の活用など、スマート農業を推進し、生産性の向上によって、安定的な農業経営に繋げていく。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○中小企業における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DX</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（デジタルトランスフォーメーション）や海外販路拡大等を促進することにより、ビジネス拡大や生産性向上を図る。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スマート農業の事例を横展開し、府域における農業産出額向上を図る。</a:t>
                      </a:r>
                      <a:endPar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8" name="テキスト ボックス 17"/>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感染拡大防止と経済活動の維持の両立</a:t>
            </a:r>
            <a:endParaRPr lang="en-US" altLang="ja-JP" sz="2000" b="1" spc="-150" dirty="0">
              <a:solidFill>
                <a:schemeClr val="tx1"/>
              </a:solidFill>
              <a:latin typeface="+mn-ea"/>
              <a:cs typeface="Meiryo UI" pitchFamily="50" charset="-128"/>
            </a:endParaRPr>
          </a:p>
        </p:txBody>
      </p:sp>
      <p:sp>
        <p:nvSpPr>
          <p:cNvPr id="19" name="テキスト ボックス 18"/>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en-US" altLang="ja-JP" sz="2000" b="1" spc="-150" dirty="0" smtClean="0">
                <a:solidFill>
                  <a:schemeClr val="tx1"/>
                </a:solidFill>
                <a:latin typeface="+mn-ea"/>
                <a:cs typeface="Meiryo UI" pitchFamily="50" charset="-128"/>
              </a:rPr>
              <a:t>ICT</a:t>
            </a:r>
            <a:r>
              <a:rPr lang="ja-JP" altLang="en-US" sz="2000" b="1" spc="-150" dirty="0">
                <a:solidFill>
                  <a:schemeClr val="tx1"/>
                </a:solidFill>
                <a:latin typeface="+mn-ea"/>
                <a:cs typeface="Meiryo UI" pitchFamily="50" charset="-128"/>
              </a:rPr>
              <a:t>化など新たな生活</a:t>
            </a:r>
            <a:r>
              <a:rPr lang="ja-JP" altLang="en-US" sz="2000" b="1" spc="-150" dirty="0" smtClean="0">
                <a:solidFill>
                  <a:schemeClr val="tx1"/>
                </a:solidFill>
                <a:latin typeface="+mn-ea"/>
                <a:cs typeface="Meiryo UI" pitchFamily="50" charset="-128"/>
              </a:rPr>
              <a:t>様式や事業</a:t>
            </a:r>
            <a:r>
              <a:rPr lang="ja-JP" altLang="en-US" sz="2000" b="1" spc="-150" dirty="0">
                <a:solidFill>
                  <a:schemeClr val="tx1"/>
                </a:solidFill>
                <a:latin typeface="+mn-ea"/>
                <a:cs typeface="Meiryo UI" pitchFamily="50" charset="-128"/>
              </a:rPr>
              <a:t>環境への適応</a:t>
            </a:r>
            <a:r>
              <a:rPr lang="ja-JP" altLang="en-US" sz="2000" b="1" spc="-150" dirty="0" smtClean="0">
                <a:solidFill>
                  <a:schemeClr val="tx1"/>
                </a:solidFill>
                <a:latin typeface="+mn-ea"/>
                <a:cs typeface="Meiryo UI" pitchFamily="50" charset="-128"/>
              </a:rPr>
              <a:t>促進</a:t>
            </a:r>
            <a:endParaRPr lang="ja-JP" altLang="en-US" sz="2000" b="1" spc="-150" dirty="0">
              <a:solidFill>
                <a:schemeClr val="tx1"/>
              </a:solidFill>
              <a:latin typeface="+mn-ea"/>
              <a:cs typeface="Meiryo UI" pitchFamily="50" charset="-128"/>
            </a:endParaRPr>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デジタル</a:t>
            </a:r>
            <a:r>
              <a:rPr lang="ja-JP" altLang="en-US" sz="2000" b="1" spc="-150" dirty="0" smtClean="0">
                <a:solidFill>
                  <a:schemeClr val="tx1"/>
                </a:solidFill>
                <a:latin typeface="+mn-ea"/>
                <a:cs typeface="Meiryo UI" pitchFamily="50" charset="-128"/>
              </a:rPr>
              <a:t>化の加速等によるビジネス拡大や生産性向上</a:t>
            </a:r>
            <a:endParaRPr lang="en-US" altLang="ja-JP" sz="2000" b="1" spc="-150" dirty="0">
              <a:solidFill>
                <a:schemeClr val="tx1"/>
              </a:solidFill>
              <a:latin typeface="+mn-ea"/>
              <a:cs typeface="Meiryo UI" pitchFamily="50" charset="-128"/>
            </a:endParaRPr>
          </a:p>
        </p:txBody>
      </p:sp>
      <p:sp>
        <p:nvSpPr>
          <p:cNvPr id="2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29" name="Group 2"/>
          <p:cNvGraphicFramePr>
            <a:graphicFrameLocks/>
          </p:cNvGraphicFramePr>
          <p:nvPr>
            <p:extLst>
              <p:ext uri="{D42A27DB-BD31-4B8C-83A1-F6EECF244321}">
                <p14:modId xmlns:p14="http://schemas.microsoft.com/office/powerpoint/2010/main" val="3007646290"/>
              </p:ext>
            </p:extLst>
          </p:nvPr>
        </p:nvGraphicFramePr>
        <p:xfrm>
          <a:off x="180000" y="7233107"/>
          <a:ext cx="16668000" cy="158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97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○コロナ禍により事業承継を断念するケースが増加することが懸念されるため、後継者の育成や後継者バンクの取組みに加え、ベンチャー型事業承継やＭ＆Ａによる事業承継についても支援していく。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○事業承継の更なる円滑化に向け、</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M</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など第三者承継に向けた取組みを強化する。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1296000" y="6245306"/>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事業承継の支援強化</a:t>
            </a:r>
            <a:endParaRPr lang="en-US" altLang="ja-JP" sz="2000" b="1" spc="-150" dirty="0">
              <a:latin typeface="+mn-ea"/>
              <a:cs typeface="Meiryo UI" pitchFamily="50" charset="-128"/>
            </a:endParaRPr>
          </a:p>
        </p:txBody>
      </p:sp>
      <p:sp>
        <p:nvSpPr>
          <p:cNvPr id="31" name="テキスト ボックス 30"/>
          <p:cNvSpPr txBox="1"/>
          <p:nvPr/>
        </p:nvSpPr>
        <p:spPr>
          <a:xfrm>
            <a:off x="11808000" y="6245306"/>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事業承継の円滑化</a:t>
            </a:r>
            <a:endParaRPr lang="en-US" altLang="ja-JP" sz="2000" b="1" spc="-150" dirty="0">
              <a:latin typeface="+mn-ea"/>
              <a:cs typeface="Meiryo UI" pitchFamily="50" charset="-128"/>
            </a:endParaRPr>
          </a:p>
        </p:txBody>
      </p:sp>
      <p:sp>
        <p:nvSpPr>
          <p:cNvPr id="33" name="テキスト ボックス 32"/>
          <p:cNvSpPr txBox="1"/>
          <p:nvPr/>
        </p:nvSpPr>
        <p:spPr>
          <a:xfrm>
            <a:off x="612000" y="6418604"/>
            <a:ext cx="948591" cy="400110"/>
          </a:xfrm>
          <a:prstGeom prst="rect">
            <a:avLst/>
          </a:prstGeom>
          <a:noFill/>
        </p:spPr>
        <p:txBody>
          <a:bodyPr wrap="square" rtlCol="0">
            <a:spAutoFit/>
          </a:bodyPr>
          <a:lstStyle/>
          <a:p>
            <a:pPr algn="ctr"/>
            <a:r>
              <a:rPr kumimoji="1" lang="ja-JP" altLang="en-US" sz="2000" b="1" dirty="0"/>
              <a:t>②</a:t>
            </a:r>
          </a:p>
        </p:txBody>
      </p:sp>
      <p:graphicFrame>
        <p:nvGraphicFramePr>
          <p:cNvPr id="34" name="Group 2"/>
          <p:cNvGraphicFramePr>
            <a:graphicFrameLocks/>
          </p:cNvGraphicFramePr>
          <p:nvPr>
            <p:extLst>
              <p:ext uri="{D42A27DB-BD31-4B8C-83A1-F6EECF244321}">
                <p14:modId xmlns:p14="http://schemas.microsoft.com/office/powerpoint/2010/main" val="162466734"/>
              </p:ext>
            </p:extLst>
          </p:nvPr>
        </p:nvGraphicFramePr>
        <p:xfrm>
          <a:off x="180000" y="10133839"/>
          <a:ext cx="16668000" cy="208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47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○中小企業におけるＢＣＰ策定率が低い状況を踏まえ、感染症対策も踏まえたＢＣＰ策定支援を行う。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○デジタル化の推進により重要性が増しているサイバーセキュリティの確保に向けた支援を強化していく。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○グローバルサプライチェーンの分断リスクの低減に向け、府内への生産拠点等の立地を促進するとともに、府内産業用地の確保に向けた取組みを進める。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○リスク分散の観点も踏まえた経営が実践できるよう、ウィズコロナにおける取組みに加え、グローバルサプライチェーンの複線化など、変化に柔軟に対応できるよう、中小企業への経営支援を強化する。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5" name="テキスト ボックス 34"/>
          <p:cNvSpPr txBox="1"/>
          <p:nvPr/>
        </p:nvSpPr>
        <p:spPr>
          <a:xfrm>
            <a:off x="1296000" y="918619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中小企業の危機対応力の強化</a:t>
            </a:r>
            <a:endParaRPr lang="en-US" altLang="ja-JP" sz="2000" b="1" spc="-150" dirty="0">
              <a:latin typeface="+mn-ea"/>
              <a:cs typeface="Meiryo UI" pitchFamily="50" charset="-128"/>
            </a:endParaRPr>
          </a:p>
        </p:txBody>
      </p:sp>
      <p:sp>
        <p:nvSpPr>
          <p:cNvPr id="36" name="テキスト ボックス 35"/>
          <p:cNvSpPr txBox="1"/>
          <p:nvPr/>
        </p:nvSpPr>
        <p:spPr>
          <a:xfrm>
            <a:off x="11808000" y="918619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中小企業の事業継続力の強化</a:t>
            </a:r>
            <a:endParaRPr lang="en-US" altLang="ja-JP" sz="2000" b="1" spc="-150" dirty="0">
              <a:solidFill>
                <a:schemeClr val="tx1"/>
              </a:solidFill>
              <a:latin typeface="+mn-ea"/>
              <a:cs typeface="Meiryo UI" pitchFamily="50" charset="-128"/>
            </a:endParaRPr>
          </a:p>
        </p:txBody>
      </p:sp>
      <p:sp>
        <p:nvSpPr>
          <p:cNvPr id="38" name="テキスト ボックス 37"/>
          <p:cNvSpPr txBox="1"/>
          <p:nvPr/>
        </p:nvSpPr>
        <p:spPr>
          <a:xfrm>
            <a:off x="612000" y="9350394"/>
            <a:ext cx="948591" cy="400110"/>
          </a:xfrm>
          <a:prstGeom prst="rect">
            <a:avLst/>
          </a:prstGeom>
          <a:noFill/>
        </p:spPr>
        <p:txBody>
          <a:bodyPr wrap="square" rtlCol="0">
            <a:spAutoFit/>
          </a:bodyPr>
          <a:lstStyle/>
          <a:p>
            <a:pPr algn="ctr"/>
            <a:r>
              <a:rPr kumimoji="1" lang="ja-JP" altLang="en-US" sz="2000" b="1" dirty="0"/>
              <a:t>③</a:t>
            </a:r>
          </a:p>
        </p:txBody>
      </p:sp>
      <p:sp>
        <p:nvSpPr>
          <p:cNvPr id="26" name="テキスト ボックス 2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7" name="二等辺三角形 26"/>
          <p:cNvSpPr/>
          <p:nvPr/>
        </p:nvSpPr>
        <p:spPr>
          <a:xfrm rot="5400000">
            <a:off x="11510263" y="6526171"/>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11510263" y="946705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5670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3680915380"/>
              </p:ext>
            </p:extLst>
          </p:nvPr>
        </p:nvGraphicFramePr>
        <p:xfrm>
          <a:off x="180000" y="3024000"/>
          <a:ext cx="16668000" cy="234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72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○大阪・関西だけでなく、日本の経済成長をけん引するスーパー・メガリージョンの形成に向けた取組みを推進する。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○世界的な地域間競争に勝ち抜くため、西日本のゲートウェイとしての空・海の機能を強化する。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○将来の大阪の成長・発展に向けたまちづくりを推進する。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○国内外の人・モノの活発な交流を支える広域的ネットワークを形成する。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○道路・川・海・みどりを活用した魅力ある都市空間を創出する。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8" name="直線コネクタ 1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ホームベース 20"/>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成長を支える都市インフラの整備・スマートシティの推進</a:t>
            </a:r>
            <a:endParaRPr kumimoji="1" lang="ja-JP" altLang="en-US" sz="2400" b="1" spc="-150" dirty="0">
              <a:solidFill>
                <a:schemeClr val="tx1"/>
              </a:solidFill>
              <a:latin typeface="+mn-ea"/>
            </a:endParaRPr>
          </a:p>
        </p:txBody>
      </p: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（７）</a:t>
            </a:r>
            <a:endParaRPr kumimoji="1" lang="ja-JP" altLang="en-US" sz="2400" b="1" dirty="0"/>
          </a:p>
        </p:txBody>
      </p:sp>
      <p:sp>
        <p:nvSpPr>
          <p:cNvPr id="11" name="テキスト ボックス 10"/>
          <p:cNvSpPr txBox="1"/>
          <p:nvPr/>
        </p:nvSpPr>
        <p:spPr>
          <a:xfrm>
            <a:off x="612000" y="2083145"/>
            <a:ext cx="948591" cy="657729"/>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13" name="テキスト ボックス 12">
            <a:extLst>
              <a:ext uri="{FF2B5EF4-FFF2-40B4-BE49-F238E27FC236}">
                <a16:creationId xmlns:a16="http://schemas.microsoft.com/office/drawing/2014/main" id="{ABDA9201-BD5C-4DA5-A21F-46FF0DFEEB14}"/>
              </a:ext>
            </a:extLst>
          </p:cNvPr>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rPr>
              <a:t>大阪・関西の成長を支える都市インフラの</a:t>
            </a:r>
            <a:r>
              <a:rPr kumimoji="1" lang="ja-JP" altLang="en-US" sz="2000" b="1" spc="-150" dirty="0" smtClean="0">
                <a:solidFill>
                  <a:schemeClr val="tx1"/>
                </a:solidFill>
                <a:latin typeface="+mn-ea"/>
              </a:rPr>
              <a:t>整備</a:t>
            </a:r>
            <a:endParaRPr kumimoji="1" lang="ja-JP" altLang="en-US" sz="2000" b="1" spc="-150" dirty="0">
              <a:solidFill>
                <a:schemeClr val="tx1"/>
              </a:solidFill>
              <a:latin typeface="+mn-ea"/>
            </a:endParaRPr>
          </a:p>
        </p:txBody>
      </p:sp>
      <p:sp>
        <p:nvSpPr>
          <p:cNvPr id="1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14" name="Group 2"/>
          <p:cNvGraphicFramePr>
            <a:graphicFrameLocks/>
          </p:cNvGraphicFramePr>
          <p:nvPr>
            <p:extLst>
              <p:ext uri="{D42A27DB-BD31-4B8C-83A1-F6EECF244321}">
                <p14:modId xmlns:p14="http://schemas.microsoft.com/office/powerpoint/2010/main" val="44579876"/>
              </p:ext>
            </p:extLst>
          </p:nvPr>
        </p:nvGraphicFramePr>
        <p:xfrm>
          <a:off x="180000" y="7185342"/>
          <a:ext cx="16668000" cy="43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7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○テクノロジーを活かし、公民共同エコシステムで住民</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QoL</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向上をめざす“大阪モデル”のスマートシティの実現に向け、市町村の持つ課題を見える化し、ソリューションを持つ企業とコーディネートすることにより、サービス・ビジネスモデルを策定し、市町村での実証・実装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齢化や公共交通機関の利便性向上などの都市課題を解決するため、規制緩和等も活用しながら、データヘルスやスマートモビリティーなどについて、大阪城東部地区、泉北ニュータウンをはじめとした府内のフィールドで実証実験を行い、先行事例を蓄積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また、複数の領域において規制緩和を伴う先端的サービスを提供するスーパーシティについて、将来的な取組成果の府内への横展開に向けて、まずは、うめきた２期地区、夢洲地区での区域指定をめざ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○高齢化の進行により深刻化する買い物や通院が思うようにできないラストワンマイル問題の解決や、従来の交通手段を活用しながら、</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などによりそれらをつなぎ利便性を向上していくため、</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オンデマンド交通の導入等を推進する。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○人手不足解消や生産性の向上のため、自動運転などの新たな技術について規制緩和と実証を進めて行く。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技術の発展と共に、その基盤となる通信ネットワークの重要性は飛躍的に増大するため、５</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の基地局の設置を促進する。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○サービス・ビジネスモデルの横展開を図る。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○実証から実装、また府内での横展開を通じて、都市全体の利便性向上を図り、万博開催を支える都市基盤を確立する。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○生活の質の向上に向け、公共交通等の利便性の向上やラストワンマイル問題対策、都市部での渋滞の解消などの移動課題に対応していくため、あらゆる交通機関を</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を用いてシームレスにつなぐ</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MaaS</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の導入を進める。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○大阪・関西万博に向けた次世代通信網の整備を促進する。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6" name="テキスト ボックス 15"/>
          <p:cNvSpPr txBox="1"/>
          <p:nvPr/>
        </p:nvSpPr>
        <p:spPr>
          <a:xfrm>
            <a:off x="11808000" y="6185424"/>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先行事例の横展開を通じた府域</a:t>
            </a:r>
            <a:r>
              <a:rPr lang="ja-JP" altLang="en-US" sz="2000" b="1" spc="-150" dirty="0">
                <a:latin typeface="+mn-ea"/>
                <a:cs typeface="Meiryo UI" pitchFamily="50" charset="-128"/>
              </a:rPr>
              <a:t>全体</a:t>
            </a:r>
            <a:r>
              <a:rPr lang="ja-JP" altLang="en-US" sz="2000" b="1" spc="-150" dirty="0" smtClean="0">
                <a:latin typeface="+mn-ea"/>
                <a:cs typeface="Meiryo UI" pitchFamily="50" charset="-128"/>
              </a:rPr>
              <a:t>でのスマートシティの展開</a:t>
            </a:r>
            <a:endParaRPr lang="en-US" altLang="ja-JP" sz="2000" b="1" spc="-150" dirty="0">
              <a:latin typeface="+mn-ea"/>
              <a:cs typeface="Meiryo UI" pitchFamily="50" charset="-128"/>
            </a:endParaRPr>
          </a:p>
        </p:txBody>
      </p:sp>
      <p:sp>
        <p:nvSpPr>
          <p:cNvPr id="20" name="テキスト ボックス 19"/>
          <p:cNvSpPr txBox="1"/>
          <p:nvPr/>
        </p:nvSpPr>
        <p:spPr>
          <a:xfrm>
            <a:off x="612000" y="619748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4" name="テキスト ボックス 23"/>
          <p:cNvSpPr txBox="1"/>
          <p:nvPr/>
        </p:nvSpPr>
        <p:spPr>
          <a:xfrm>
            <a:off x="1296000" y="6185424"/>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府内各エリアでのスマートシティの推進</a:t>
            </a:r>
            <a:endParaRPr lang="en-US" altLang="ja-JP" sz="2000" b="1" spc="-150" dirty="0">
              <a:latin typeface="+mn-ea"/>
              <a:cs typeface="Meiryo UI" pitchFamily="50" charset="-128"/>
            </a:endParaRPr>
          </a:p>
        </p:txBody>
      </p:sp>
      <p:sp>
        <p:nvSpPr>
          <p:cNvPr id="15" name="二等辺三角形 14"/>
          <p:cNvSpPr/>
          <p:nvPr/>
        </p:nvSpPr>
        <p:spPr>
          <a:xfrm rot="5400000">
            <a:off x="11510263" y="6466289"/>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0141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rot="10800000" flipV="1">
            <a:off x="422656" y="725508"/>
            <a:ext cx="2027640" cy="895635"/>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27885342"/>
              </p:ext>
            </p:extLst>
          </p:nvPr>
        </p:nvGraphicFramePr>
        <p:xfrm>
          <a:off x="645458" y="1677533"/>
          <a:ext cx="15837805" cy="10972560"/>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91513">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187017"/>
                  </a:ext>
                </a:extLst>
              </a:tr>
              <a:tr h="518140">
                <a:tc>
                  <a:txBody>
                    <a:bodyPr/>
                    <a:lstStyle/>
                    <a:p>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府民生活の支援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2490190"/>
                  </a:ext>
                </a:extLst>
              </a:tr>
              <a:tr h="518140">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府民生活を支えるセーフティネットの強化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ニューノーマルに対応した新たなつながりの構築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持続可能な地域共生社会の実現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564311">
                <a:tc>
                  <a:txBody>
                    <a:bodyPr/>
                    <a:lstStyle/>
                    <a:p>
                      <a:pPr algn="r"/>
                      <a:r>
                        <a:rPr kumimoji="1" lang="ja-JP" altLang="en-US" sz="1600" b="0" dirty="0" smtClean="0"/>
                        <a:t>②</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600" b="0" dirty="0" smtClean="0"/>
                        <a:t>社会福祉施設における感染防止対策など福祉サービスの維持</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b="0" dirty="0" smtClean="0"/>
                        <a:t>介護や子育てなど福祉サービスの向上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7313527"/>
                  </a:ext>
                </a:extLst>
              </a:tr>
              <a:tr h="518140">
                <a:tc>
                  <a:txBody>
                    <a:bodyPr/>
                    <a:lstStyle/>
                    <a:p>
                      <a:pPr algn="r"/>
                      <a:r>
                        <a:rPr kumimoji="1" lang="ja-JP" altLang="en-US" sz="1600" b="0" dirty="0" smtClean="0"/>
                        <a:t>③</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b="0" dirty="0" smtClean="0"/>
                        <a:t>総合的な自殺対策の推進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80769784"/>
                  </a:ext>
                </a:extLst>
              </a:tr>
              <a:tr h="518140">
                <a:tc>
                  <a:txBody>
                    <a:bodyPr/>
                    <a:lstStyle/>
                    <a:p>
                      <a:pPr algn="r"/>
                      <a:r>
                        <a:rPr kumimoji="1" lang="ja-JP" altLang="en-US" sz="1600" b="0" dirty="0" smtClean="0"/>
                        <a:t>④</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b="0" dirty="0" smtClean="0"/>
                        <a:t>こころのケアに関する普及啓発と相談体制の充実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56947438"/>
                  </a:ext>
                </a:extLst>
              </a:tr>
              <a:tr h="518140">
                <a:tc>
                  <a:txBody>
                    <a:bodyPr/>
                    <a:lstStyle/>
                    <a:p>
                      <a:pPr algn="r"/>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健康寿命の延伸等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564311">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府民の健康の確保</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ニューノーマルに対応した健康づくりや「</a:t>
                      </a:r>
                      <a:r>
                        <a:rPr kumimoji="1" lang="en-US" altLang="ja-JP" sz="1600" b="0" dirty="0" smtClean="0"/>
                        <a:t>10</a:t>
                      </a:r>
                      <a:r>
                        <a:rPr kumimoji="1" lang="ja-JP" altLang="en-US" sz="1600" b="0" dirty="0" smtClean="0"/>
                        <a:t>歳若返り」の推進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健康寿命の延伸に向けた健康づくりや「</a:t>
                      </a:r>
                      <a:r>
                        <a:rPr kumimoji="1" lang="en-US" altLang="ja-JP" sz="1600" b="0" dirty="0" smtClean="0"/>
                        <a:t>10</a:t>
                      </a:r>
                      <a:r>
                        <a:rPr kumimoji="1" lang="ja-JP" altLang="en-US" sz="1600" b="0" dirty="0" smtClean="0"/>
                        <a:t>歳若返り」の推進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18140">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切れ目のない依存症対策の推進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8893875"/>
                  </a:ext>
                </a:extLst>
              </a:tr>
              <a:tr h="518140">
                <a:tc>
                  <a:txBody>
                    <a:bodyPr/>
                    <a:lstStyle/>
                    <a:p>
                      <a:pPr algn="r"/>
                      <a:r>
                        <a:rPr kumimoji="1" lang="ja-JP" altLang="en-US" sz="1600" b="1" dirty="0" smtClean="0">
                          <a:solidFill>
                            <a:schemeClr val="bg1"/>
                          </a:solidFill>
                        </a:rPr>
                        <a:t>（３）</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教育の質の向上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39237724"/>
                  </a:ext>
                </a:extLst>
              </a:tr>
              <a:tr h="564311">
                <a:tc>
                  <a:txBody>
                    <a:bodyPr/>
                    <a:lstStyle/>
                    <a:p>
                      <a:pPr algn="r"/>
                      <a:r>
                        <a:rPr kumimoji="1" lang="ja-JP" altLang="en-US" sz="1600" dirty="0" smtClean="0"/>
                        <a:t>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コロナ禍における学習支援の取組み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ＩＣＴ環境の有効活用による教育環境の充実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個々の児童生徒の状況に応じた公平で質の高い教育の提供</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9467032"/>
                  </a:ext>
                </a:extLst>
              </a:tr>
              <a:tr h="564311">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smtClean="0"/>
                        <a:t>児童生徒に</a:t>
                      </a:r>
                      <a:r>
                        <a:rPr kumimoji="1" lang="ja-JP" altLang="en-US" sz="1600" dirty="0" smtClean="0"/>
                        <a:t>対する相談体制の拡充、教員に対するサポート体制の拡充</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児童生徒の安心安全と学びの保障の確立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外部人材を活用した学びの保障体制の充実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600365512"/>
                  </a:ext>
                </a:extLst>
              </a:tr>
              <a:tr h="518140">
                <a:tc>
                  <a:txBody>
                    <a:bodyPr/>
                    <a:lstStyle/>
                    <a:p>
                      <a:pPr algn="ctr"/>
                      <a:r>
                        <a:rPr kumimoji="1" lang="ja-JP" altLang="en-US" sz="1600" b="1" dirty="0" smtClean="0">
                          <a:solidFill>
                            <a:schemeClr val="bg1"/>
                          </a:solidFill>
                        </a:rPr>
                        <a:t>（４）</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新しい生活様式に対応した住環境等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8913405"/>
                  </a:ext>
                </a:extLst>
              </a:tr>
              <a:tr h="564311">
                <a:tc>
                  <a:txBody>
                    <a:bodyPr/>
                    <a:lstStyle/>
                    <a:p>
                      <a:pPr algn="r"/>
                      <a:r>
                        <a:rPr kumimoji="1" lang="ja-JP" altLang="en-US" sz="1600" dirty="0" smtClean="0">
                          <a:solidFill>
                            <a:schemeClr val="tx1"/>
                          </a:solidFill>
                        </a:rPr>
                        <a:t>➀</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「新しい生活様式」に対応したまちづくりや住環境の整備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新しい生活スタイルに対応したまちづくりの推進や住環境の整備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多様な人々を惹きつけ快適に暮らすことができる都市・住まいの実現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57581934"/>
                  </a:ext>
                </a:extLst>
              </a:tr>
              <a:tr h="564311">
                <a:tc>
                  <a:txBody>
                    <a:bodyPr/>
                    <a:lstStyle/>
                    <a:p>
                      <a:pPr algn="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solidFill>
                            <a:schemeClr val="tx1"/>
                          </a:solidFill>
                        </a:rPr>
                        <a:t>インフラの充実・有効活用による安全・快適でゆとりある憩いの場の創出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インフラの充実・有効活用による上質な都市空間の創出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62961212"/>
                  </a:ext>
                </a:extLst>
              </a:tr>
              <a:tr h="518140">
                <a:tc>
                  <a:txBody>
                    <a:bodyPr/>
                    <a:lstStyle/>
                    <a:p>
                      <a:r>
                        <a:rPr kumimoji="1" lang="ja-JP" altLang="en-US" sz="1600" b="1" dirty="0" smtClean="0">
                          <a:solidFill>
                            <a:schemeClr val="bg1"/>
                          </a:solidFill>
                        </a:rPr>
                        <a:t>（５）</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環境に配慮した持続可能なくらし</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926404"/>
                  </a:ext>
                </a:extLst>
              </a:tr>
              <a:tr h="564311">
                <a:tc>
                  <a:txBody>
                    <a:bodyPr/>
                    <a:lstStyle/>
                    <a:p>
                      <a:pPr algn="r"/>
                      <a:r>
                        <a:rPr kumimoji="1" lang="ja-JP" altLang="en-US" sz="1600" dirty="0" smtClean="0"/>
                        <a:t>　　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エネルギー・環境関連技術のイノベーションの促進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グリーンリカバリーによる持続可能な社会経済システムへの変革の促進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046886"/>
                  </a:ext>
                </a:extLst>
              </a:tr>
              <a:tr h="518140">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新しい生活様式に対応した脱炭素社会や大阪ブルー・オーシャン・ビジョンの実現に向けた取組み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暮らしやすい環境・エネルギー先進都市の実現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959398"/>
                  </a:ext>
                </a:extLst>
              </a:tr>
              <a:tr h="518140">
                <a:tc>
                  <a:txBody>
                    <a:bodyPr/>
                    <a:lstStyle/>
                    <a:p>
                      <a:pPr algn="r"/>
                      <a:r>
                        <a:rPr kumimoji="1" lang="ja-JP" altLang="en-US" sz="1600" b="1" dirty="0" smtClean="0">
                          <a:solidFill>
                            <a:schemeClr val="bg1"/>
                          </a:solidFill>
                        </a:rPr>
                        <a:t>（６）</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行政ＤＸの推進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8866519"/>
                  </a:ext>
                </a:extLst>
              </a:tr>
              <a:tr h="518140">
                <a:tc>
                  <a:txBody>
                    <a:bodyPr/>
                    <a:lstStyle/>
                    <a:p>
                      <a:pPr algn="r"/>
                      <a:r>
                        <a:rPr kumimoji="1" lang="ja-JP" altLang="en-US" sz="1600" dirty="0" smtClean="0"/>
                        <a:t>①</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行政手続きのオンライン化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r>
                        <a:rPr kumimoji="1" lang="ja-JP" altLang="en-US" sz="1600" dirty="0" smtClean="0"/>
                        <a:t>行政ＤＸの推進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6628301"/>
                  </a:ext>
                </a:extLst>
              </a:tr>
            </a:tbl>
          </a:graphicData>
        </a:graphic>
      </p:graphicFrame>
      <p:sp>
        <p:nvSpPr>
          <p:cNvPr id="6" name="二等辺三角形 5"/>
          <p:cNvSpPr/>
          <p:nvPr/>
        </p:nvSpPr>
        <p:spPr>
          <a:xfrm rot="5400000">
            <a:off x="6617139"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■くらし（全体構成）</a:t>
            </a:r>
            <a:endParaRPr lang="zh-TW" altLang="en-US" sz="3200" b="1" dirty="0">
              <a:solidFill>
                <a:schemeClr val="bg1"/>
              </a:solidFill>
              <a:latin typeface="+mn-ea"/>
              <a:ea typeface="+mn-ea"/>
            </a:endParaRPr>
          </a:p>
        </p:txBody>
      </p:sp>
      <p:sp>
        <p:nvSpPr>
          <p:cNvPr id="12" name="二等辺三角形 11"/>
          <p:cNvSpPr/>
          <p:nvPr/>
        </p:nvSpPr>
        <p:spPr>
          <a:xfrm rot="5400000">
            <a:off x="11453166"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32876" y="911716"/>
            <a:ext cx="1407200" cy="523220"/>
          </a:xfrm>
          <a:prstGeom prst="rect">
            <a:avLst/>
          </a:prstGeom>
          <a:noFill/>
        </p:spPr>
        <p:txBody>
          <a:bodyPr wrap="square" rtlCol="0">
            <a:spAutoFit/>
          </a:bodyPr>
          <a:lstStyle/>
          <a:p>
            <a:pPr algn="ctr"/>
            <a:r>
              <a:rPr kumimoji="1" lang="ja-JP" altLang="en-US" sz="2800" b="1" dirty="0" smtClean="0">
                <a:latin typeface="+mn-ea"/>
              </a:rPr>
              <a:t>くらし</a:t>
            </a:r>
            <a:endParaRPr kumimoji="1" lang="ja-JP" altLang="en-US" sz="2800" b="1" dirty="0">
              <a:latin typeface="+mn-ea"/>
            </a:endParaRPr>
          </a:p>
        </p:txBody>
      </p:sp>
    </p:spTree>
    <p:extLst>
      <p:ext uri="{BB962C8B-B14F-4D97-AF65-F5344CB8AC3E}">
        <p14:creationId xmlns:p14="http://schemas.microsoft.com/office/powerpoint/2010/main" val="1019247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
          <p:cNvGraphicFramePr>
            <a:graphicFrameLocks/>
          </p:cNvGraphicFramePr>
          <p:nvPr>
            <p:extLst>
              <p:ext uri="{D42A27DB-BD31-4B8C-83A1-F6EECF244321}">
                <p14:modId xmlns:p14="http://schemas.microsoft.com/office/powerpoint/2010/main" val="3355030877"/>
              </p:ext>
            </p:extLst>
          </p:nvPr>
        </p:nvGraphicFramePr>
        <p:xfrm>
          <a:off x="180000" y="3024000"/>
          <a:ext cx="16668000" cy="387319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30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○コロナの影響による所得の減少により生活が困窮した方への支援を強化し、府民の生活を支える。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○外出自粛等による精神的不安などから</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DV</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や児童虐待等の懸念が高まっており、相談体制等を強化する。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○コロナ陽性者や医療従事者などに対する偏見や人権侵害を防止するための取組みを行っていく。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○不安定労働者などコロナ禍で顕在化した社会課題に対し、民間資金を活用しながら</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法人との協働により解決を図る。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○失業者に対する住まいの確保を図る。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市町村における包括的な支援体制の構築促進、虐待やＤＶ事案への適切かつ迅速な対応など、引き続き、セーフティネットの充実に取り組む。加えて、ＩＣＴを活用した新たな地域のつながりの構築などに取り組んで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○地域の多様な主体の支えあいによる地域包括ケアシステムの構築に向け、住民の参画や新たな地域活動の担い手の創出をさらに進める。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○デジタル化の進展により社会参加機会の減少が懸念される高齢者などＩＴ弱者に対し、ＩＴ利活用の促進などの支援を行う。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○民間資金提供先と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法人との協働による社会課題解決の取組について、参画企業・</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法人の拡大などを図っていく。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○持続可能な地域共生社会の実現に向け、さらなる協働の推進やＩＣＴ技術の活用なども含め、引き続き、セーフティネットの充実に取り組む。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○民間資金提供先と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法人との協働による社会課題解決の取組を府域展開し、公民連携による新しい政策課題の解決手法を展開していく。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○インターネット上の人権侵害の解消に向けた取組みを推進する。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府民生活の支援</a:t>
            </a:r>
            <a:endParaRPr kumimoji="1" lang="ja-JP" altLang="en-US" sz="2400" b="1" dirty="0">
              <a:solidFill>
                <a:schemeClr val="tx1"/>
              </a:solidFill>
              <a:latin typeface="+mn-ea"/>
            </a:endParaRPr>
          </a:p>
        </p:txBody>
      </p:sp>
      <p:sp>
        <p:nvSpPr>
          <p:cNvPr id="22" name="テキスト ボックス 21"/>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府民生活を支えるセーフティネットの強化</a:t>
            </a:r>
            <a:endParaRPr lang="en-US" altLang="ja-JP" sz="2000" b="1" spc="-150" dirty="0">
              <a:latin typeface="+mn-ea"/>
              <a:cs typeface="Meiryo UI" pitchFamily="50" charset="-128"/>
            </a:endParaRPr>
          </a:p>
        </p:txBody>
      </p:sp>
      <p:sp>
        <p:nvSpPr>
          <p:cNvPr id="14" name="テキスト ボックス 13"/>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ニューノーマルに対応した新たなつながりの構築</a:t>
            </a:r>
            <a:endParaRPr lang="en-US" altLang="ja-JP" sz="2000" b="1" spc="-150" dirty="0">
              <a:latin typeface="+mn-ea"/>
              <a:cs typeface="Meiryo UI" pitchFamily="50" charset="-128"/>
            </a:endParaRPr>
          </a:p>
        </p:txBody>
      </p:sp>
      <p:sp>
        <p:nvSpPr>
          <p:cNvPr id="16" name="テキスト ボックス 15"/>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持続可能な地域共生</a:t>
            </a:r>
            <a:r>
              <a:rPr lang="ja-JP" altLang="en-US" sz="2000" b="1" spc="-150" dirty="0">
                <a:solidFill>
                  <a:schemeClr val="tx1"/>
                </a:solidFill>
                <a:latin typeface="+mn-ea"/>
                <a:cs typeface="Meiryo UI" pitchFamily="50" charset="-128"/>
              </a:rPr>
              <a:t>社会</a:t>
            </a:r>
            <a:r>
              <a:rPr lang="ja-JP" altLang="en-US" sz="2000" b="1" spc="-150" dirty="0" smtClean="0">
                <a:solidFill>
                  <a:schemeClr val="tx1"/>
                </a:solidFill>
                <a:latin typeface="+mn-ea"/>
                <a:cs typeface="Meiryo UI" pitchFamily="50" charset="-128"/>
              </a:rPr>
              <a:t>の実現</a:t>
            </a:r>
            <a:endParaRPr lang="en-US" altLang="ja-JP" sz="2000" b="1" spc="-150" dirty="0">
              <a:solidFill>
                <a:schemeClr val="tx1"/>
              </a:solidFill>
              <a:latin typeface="+mn-ea"/>
              <a:cs typeface="Meiryo UI" pitchFamily="50" charset="-128"/>
            </a:endParaRPr>
          </a:p>
        </p:txBody>
      </p:sp>
      <p:graphicFrame>
        <p:nvGraphicFramePr>
          <p:cNvPr id="25" name="Group 2"/>
          <p:cNvGraphicFramePr>
            <a:graphicFrameLocks/>
          </p:cNvGraphicFramePr>
          <p:nvPr>
            <p:extLst>
              <p:ext uri="{D42A27DB-BD31-4B8C-83A1-F6EECF244321}">
                <p14:modId xmlns:p14="http://schemas.microsoft.com/office/powerpoint/2010/main" val="1195763823"/>
              </p:ext>
            </p:extLst>
          </p:nvPr>
        </p:nvGraphicFramePr>
        <p:xfrm>
          <a:off x="180000" y="8550467"/>
          <a:ext cx="16668000" cy="23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7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○社会福祉施設等におけるクラスター対策とともに、クラスター発生施設への応援体制の構築などにより、コロナ禍において福祉サービスを維持する取組みを行っていく。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○介護ロボットや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の導入支援など従事者の負担軽減や業務効率化に向けた取組みを実施していく。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やロボットを活用し、サービス向上、従業員の負担軽減に取り組むほか、労働環境の改善による介護・福祉人材の確保等、引き続き、介護や子育てなど福祉サービスの向上に取り組む。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保育環境の充実や、子どもの居場所づくり支援等、引き続き市町村と連携し、子育てしやすい環境づくりに取り組む。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6" name="テキスト ボックス 25"/>
          <p:cNvSpPr txBox="1"/>
          <p:nvPr/>
        </p:nvSpPr>
        <p:spPr>
          <a:xfrm>
            <a:off x="1296000" y="7554815"/>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latin typeface="+mn-ea"/>
                <a:cs typeface="Meiryo UI" pitchFamily="50" charset="-128"/>
              </a:rPr>
              <a:t>社会福祉施設における感染</a:t>
            </a:r>
            <a:r>
              <a:rPr lang="ja-JP" altLang="en-US" sz="2000" b="1" spc="-150" dirty="0" smtClean="0">
                <a:latin typeface="+mn-ea"/>
                <a:cs typeface="Meiryo UI" pitchFamily="50" charset="-128"/>
              </a:rPr>
              <a:t>防止対策など</a:t>
            </a:r>
            <a:r>
              <a:rPr lang="ja-JP" altLang="en-US" sz="2000" b="1" spc="-150" dirty="0">
                <a:latin typeface="+mn-ea"/>
                <a:cs typeface="Meiryo UI" pitchFamily="50" charset="-128"/>
              </a:rPr>
              <a:t>福祉サービスの維持</a:t>
            </a:r>
            <a:endParaRPr lang="en-US" altLang="ja-JP" sz="2000" b="1" spc="-150" dirty="0">
              <a:latin typeface="+mn-ea"/>
              <a:cs typeface="Meiryo UI" pitchFamily="50" charset="-128"/>
            </a:endParaRPr>
          </a:p>
        </p:txBody>
      </p:sp>
      <p:sp>
        <p:nvSpPr>
          <p:cNvPr id="33" name="テキスト ボックス 32"/>
          <p:cNvSpPr txBox="1"/>
          <p:nvPr/>
        </p:nvSpPr>
        <p:spPr>
          <a:xfrm>
            <a:off x="612000" y="756466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5" name="テキスト ボックス 34"/>
          <p:cNvSpPr txBox="1"/>
          <p:nvPr/>
        </p:nvSpPr>
        <p:spPr>
          <a:xfrm>
            <a:off x="6624000" y="7554815"/>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介護</a:t>
            </a:r>
            <a:r>
              <a:rPr lang="ja-JP" altLang="en-US" sz="2000" b="1" spc="-150" dirty="0">
                <a:solidFill>
                  <a:schemeClr val="tx1"/>
                </a:solidFill>
                <a:latin typeface="+mn-ea"/>
                <a:cs typeface="Meiryo UI" pitchFamily="50" charset="-128"/>
              </a:rPr>
              <a:t>や</a:t>
            </a:r>
            <a:r>
              <a:rPr lang="ja-JP" altLang="en-US" sz="2000" b="1" spc="-150" dirty="0" smtClean="0">
                <a:solidFill>
                  <a:schemeClr val="tx1"/>
                </a:solidFill>
                <a:latin typeface="+mn-ea"/>
                <a:cs typeface="Meiryo UI" pitchFamily="50" charset="-128"/>
              </a:rPr>
              <a:t>子育てなど福祉サービスの向上</a:t>
            </a:r>
            <a:endParaRPr lang="en-US" altLang="ja-JP" sz="2000" b="1" spc="-150" dirty="0">
              <a:solidFill>
                <a:schemeClr val="tx1"/>
              </a:solidFill>
              <a:latin typeface="+mn-ea"/>
              <a:cs typeface="Meiryo UI" pitchFamily="50" charset="-128"/>
            </a:endParaRPr>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8" name="テキスト ボックス 27"/>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cxnSp>
        <p:nvCxnSpPr>
          <p:cNvPr id="30" name="直線コネクタ 2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5400000">
            <a:off x="6326263" y="7835680"/>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Tree>
    <p:extLst>
      <p:ext uri="{BB962C8B-B14F-4D97-AF65-F5344CB8AC3E}">
        <p14:creationId xmlns:p14="http://schemas.microsoft.com/office/powerpoint/2010/main" val="1240567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24" name="テキスト ボックス 23"/>
          <p:cNvSpPr txBox="1"/>
          <p:nvPr/>
        </p:nvSpPr>
        <p:spPr>
          <a:xfrm>
            <a:off x="1296000" y="6277891"/>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こころのケア</a:t>
            </a:r>
            <a:r>
              <a:rPr lang="ja-JP" altLang="en-US" sz="2000" b="1" spc="-150" dirty="0">
                <a:solidFill>
                  <a:schemeClr val="tx1"/>
                </a:solidFill>
                <a:latin typeface="+mn-ea"/>
                <a:cs typeface="Meiryo UI" pitchFamily="50" charset="-128"/>
              </a:rPr>
              <a:t>に関する普及啓発と相談体制の</a:t>
            </a:r>
            <a:r>
              <a:rPr lang="ja-JP" altLang="en-US" sz="2000" b="1" spc="-150" dirty="0" smtClean="0">
                <a:solidFill>
                  <a:schemeClr val="tx1"/>
                </a:solidFill>
                <a:latin typeface="+mn-ea"/>
                <a:cs typeface="Meiryo UI" pitchFamily="50" charset="-128"/>
              </a:rPr>
              <a:t>充実</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612000" y="6289948"/>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12" name="テキスト ボックス 11"/>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総合的な自殺対策の推進</a:t>
            </a:r>
            <a:endParaRPr lang="en-US" altLang="ja-JP" sz="2000" b="1" spc="-150" dirty="0">
              <a:latin typeface="+mn-ea"/>
              <a:cs typeface="Meiryo UI"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3104678149"/>
              </p:ext>
            </p:extLst>
          </p:nvPr>
        </p:nvGraphicFramePr>
        <p:xfrm>
          <a:off x="180000" y="7274371"/>
          <a:ext cx="16668000" cy="1996271"/>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384271">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○コロナ禍による不安やストレスへの対処法など、こころのケアに関する普及啓発や専用の相談窓口の設置など、相談体制の充実を図り、府民のこころの健康をサポートする。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○こころのケアに関する普及啓発や相談窓口の設置など、府民のこころの健康のサポートを継続的に実施する。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62153334"/>
                  </a:ext>
                </a:extLst>
              </a:tr>
            </a:tbl>
          </a:graphicData>
        </a:graphic>
      </p:graphicFrame>
      <p:graphicFrame>
        <p:nvGraphicFramePr>
          <p:cNvPr id="19" name="Group 2"/>
          <p:cNvGraphicFramePr>
            <a:graphicFrameLocks/>
          </p:cNvGraphicFramePr>
          <p:nvPr>
            <p:extLst>
              <p:ext uri="{D42A27DB-BD31-4B8C-83A1-F6EECF244321}">
                <p14:modId xmlns:p14="http://schemas.microsoft.com/office/powerpoint/2010/main" val="2322320389"/>
              </p:ext>
            </p:extLst>
          </p:nvPr>
        </p:nvGraphicFramePr>
        <p:xfrm>
          <a:off x="180000" y="3024000"/>
          <a:ext cx="16668000" cy="23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7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経済の落ち込みや雇用環境の悪化により、自殺者の増加が懸念される中、府内市町村、関係機関・団体等との連携・協力体制のもと、雇用の確保を含め、医療、福祉、教育など関連施策を有機的に連携させ、総合的な自殺対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○医療、福祉、教育など関連施策を有機的に連携した総合的な自殺対策を継続的に実施する。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62153334"/>
                  </a:ext>
                </a:extLst>
              </a:tr>
            </a:tbl>
          </a:graphicData>
        </a:graphic>
      </p:graphicFrame>
      <p:sp>
        <p:nvSpPr>
          <p:cNvPr id="27" name="ホームベース 2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府民生活の支援</a:t>
            </a:r>
            <a:endParaRPr kumimoji="1" lang="ja-JP" altLang="en-US" sz="2400" b="1" dirty="0">
              <a:solidFill>
                <a:schemeClr val="tx1"/>
              </a:solidFill>
              <a:latin typeface="+mn-ea"/>
            </a:endParaRPr>
          </a:p>
        </p:txBody>
      </p:sp>
      <p:sp>
        <p:nvSpPr>
          <p:cNvPr id="1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14" name="テキスト ボックス 1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Tree>
    <p:extLst>
      <p:ext uri="{BB962C8B-B14F-4D97-AF65-F5344CB8AC3E}">
        <p14:creationId xmlns:p14="http://schemas.microsoft.com/office/powerpoint/2010/main" val="236797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05326" y="993344"/>
            <a:ext cx="16252729" cy="7580019"/>
          </a:xfrm>
          <a:prstGeom prst="roundRect">
            <a:avLst>
              <a:gd name="adj" fmla="val 59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1"/>
          <p:cNvSpPr>
            <a:spLocks noGrp="1"/>
          </p:cNvSpPr>
          <p:nvPr>
            <p:ph type="sldNum" sz="quarter" idx="12"/>
          </p:nvPr>
        </p:nvSpPr>
        <p:spPr>
          <a:xfrm>
            <a:off x="16190258" y="1209313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329305" y="120793"/>
            <a:ext cx="5668597" cy="523220"/>
          </a:xfrm>
          <a:prstGeom prst="rect">
            <a:avLst/>
          </a:prstGeom>
          <a:solidFill>
            <a:srgbClr val="0070C0"/>
          </a:solidFill>
        </p:spPr>
        <p:txBody>
          <a:bodyPr wrap="square" rtlCol="0">
            <a:spAutoFit/>
          </a:bodyPr>
          <a:lstStyle/>
          <a:p>
            <a:pPr algn="ctr"/>
            <a:r>
              <a:rPr kumimoji="1" lang="ja-JP" altLang="en-US" sz="2800" b="1" dirty="0" smtClean="0">
                <a:solidFill>
                  <a:schemeClr val="bg1"/>
                </a:solidFill>
                <a:latin typeface="+mn-ea"/>
              </a:rPr>
              <a:t>ポストコロナに向けた再生・成長</a:t>
            </a:r>
            <a:endParaRPr kumimoji="1" lang="ja-JP" altLang="en-US" sz="2800" b="1" dirty="0">
              <a:solidFill>
                <a:schemeClr val="bg1"/>
              </a:solidFill>
              <a:latin typeface="+mn-ea"/>
            </a:endParaRPr>
          </a:p>
        </p:txBody>
      </p:sp>
      <p:sp>
        <p:nvSpPr>
          <p:cNvPr id="12" name="角丸四角形 11"/>
          <p:cNvSpPr/>
          <p:nvPr/>
        </p:nvSpPr>
        <p:spPr>
          <a:xfrm>
            <a:off x="906701" y="1398463"/>
            <a:ext cx="7370318" cy="7301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01220" y="738591"/>
            <a:ext cx="15516976" cy="52322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経済</a:t>
            </a:r>
            <a:r>
              <a:rPr kumimoji="1" lang="en-US" altLang="ja-JP" sz="2800" b="1" dirty="0" smtClean="0">
                <a:solidFill>
                  <a:schemeClr val="bg1"/>
                </a:solidFill>
                <a:latin typeface="+mn-ea"/>
              </a:rPr>
              <a:t>】</a:t>
            </a:r>
            <a:r>
              <a:rPr kumimoji="1" lang="ja-JP" altLang="en-US" sz="2800" b="1" dirty="0">
                <a:solidFill>
                  <a:schemeClr val="bg1"/>
                </a:solidFill>
                <a:latin typeface="+mn-ea"/>
              </a:rPr>
              <a:t>５</a:t>
            </a:r>
            <a:r>
              <a:rPr kumimoji="1" lang="ja-JP" altLang="en-US" sz="2800" b="1" dirty="0" smtClean="0">
                <a:solidFill>
                  <a:schemeClr val="bg1"/>
                </a:solidFill>
                <a:latin typeface="+mn-ea"/>
              </a:rPr>
              <a:t>つの重点分野から取組みを推進し、さらなる成長へ</a:t>
            </a:r>
            <a:endParaRPr kumimoji="1" lang="ja-JP" altLang="en-US" sz="2800" b="1" dirty="0">
              <a:solidFill>
                <a:schemeClr val="bg1"/>
              </a:solidFill>
              <a:latin typeface="+mn-ea"/>
            </a:endParaRPr>
          </a:p>
        </p:txBody>
      </p:sp>
      <p:sp>
        <p:nvSpPr>
          <p:cNvPr id="17" name="テキスト ボックス 16"/>
          <p:cNvSpPr txBox="1"/>
          <p:nvPr/>
        </p:nvSpPr>
        <p:spPr>
          <a:xfrm>
            <a:off x="888827" y="8891206"/>
            <a:ext cx="15529369"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nchor="ctr">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くらし</a:t>
            </a:r>
            <a:r>
              <a:rPr kumimoji="1" lang="en-US" altLang="ja-JP" sz="2800" b="1" dirty="0" smtClean="0">
                <a:solidFill>
                  <a:schemeClr val="bg1"/>
                </a:solidFill>
                <a:latin typeface="+mn-ea"/>
              </a:rPr>
              <a:t>】</a:t>
            </a:r>
            <a:r>
              <a:rPr kumimoji="1" lang="ja-JP" altLang="en-US" sz="2800" b="1" dirty="0" smtClean="0">
                <a:solidFill>
                  <a:schemeClr val="bg1"/>
                </a:solidFill>
                <a:latin typeface="+mn-ea"/>
              </a:rPr>
              <a:t>　　　</a:t>
            </a:r>
            <a:r>
              <a:rPr kumimoji="1" lang="ja-JP" altLang="en-US" sz="2800" b="1" dirty="0">
                <a:solidFill>
                  <a:schemeClr val="bg1"/>
                </a:solidFill>
                <a:latin typeface="+mn-ea"/>
              </a:rPr>
              <a:t>　働きやすく</a:t>
            </a:r>
            <a:r>
              <a:rPr kumimoji="1" lang="ja-JP" altLang="en-US" sz="2800" b="1" dirty="0" smtClean="0">
                <a:solidFill>
                  <a:schemeClr val="bg1"/>
                </a:solidFill>
                <a:latin typeface="+mn-ea"/>
              </a:rPr>
              <a:t>住みやすい、健康で快適な質の高いくらしの実現</a:t>
            </a:r>
            <a:endParaRPr kumimoji="1" lang="ja-JP" altLang="en-US" sz="2800" b="1" dirty="0">
              <a:solidFill>
                <a:schemeClr val="bg1"/>
              </a:solidFill>
              <a:latin typeface="+mn-ea"/>
            </a:endParaRPr>
          </a:p>
        </p:txBody>
      </p:sp>
      <p:sp>
        <p:nvSpPr>
          <p:cNvPr id="18" name="テキスト ボックス 17"/>
          <p:cNvSpPr txBox="1"/>
          <p:nvPr/>
        </p:nvSpPr>
        <p:spPr>
          <a:xfrm>
            <a:off x="888827" y="2279464"/>
            <a:ext cx="7534340" cy="891007"/>
          </a:xfrm>
          <a:prstGeom prst="rect">
            <a:avLst/>
          </a:prstGeom>
          <a:noFill/>
          <a:ln w="9525">
            <a:noFill/>
          </a:ln>
        </p:spPr>
        <p:txBody>
          <a:bodyPr wrap="square" rtlCol="0" anchor="ctr" anchorCtr="0">
            <a:noAutofit/>
          </a:bodyPr>
          <a:lstStyle/>
          <a:p>
            <a:pPr marL="171450" indent="-171450"/>
            <a:r>
              <a:rPr lang="ja-JP" altLang="en-US" sz="1600" spc="-100" dirty="0" smtClean="0">
                <a:latin typeface="+mn-ea"/>
              </a:rPr>
              <a:t>〇彩都、健都、中之島（未来医療国際拠点）など、健康・医療関連産業の世界的なクラスター形成</a:t>
            </a:r>
            <a:endParaRPr lang="en-US" altLang="ja-JP" sz="1600" spc="-100" dirty="0" smtClean="0">
              <a:latin typeface="+mn-ea"/>
            </a:endParaRPr>
          </a:p>
          <a:p>
            <a:pPr marL="171450" indent="-171450"/>
            <a:r>
              <a:rPr lang="ja-JP" altLang="en-US" sz="1600" spc="-100" dirty="0" smtClean="0">
                <a:latin typeface="+mn-ea"/>
              </a:rPr>
              <a:t>〇企業、大学等の集積等を</a:t>
            </a:r>
            <a:r>
              <a:rPr lang="ja-JP" altLang="en-US" sz="1600" spc="-100" dirty="0">
                <a:latin typeface="+mn-ea"/>
              </a:rPr>
              <a:t>活かし</a:t>
            </a:r>
            <a:r>
              <a:rPr lang="ja-JP" altLang="en-US" sz="1600" spc="-100" dirty="0" smtClean="0">
                <a:latin typeface="+mn-ea"/>
              </a:rPr>
              <a:t>、健康・医療関連産業をリーディング産業として育成　など</a:t>
            </a:r>
            <a:endParaRPr lang="en-US" altLang="ja-JP" sz="1600" spc="-100" dirty="0" smtClean="0">
              <a:latin typeface="+mn-ea"/>
            </a:endParaRPr>
          </a:p>
        </p:txBody>
      </p:sp>
      <p:sp>
        <p:nvSpPr>
          <p:cNvPr id="19" name="テキスト ボックス 18"/>
          <p:cNvSpPr txBox="1"/>
          <p:nvPr/>
        </p:nvSpPr>
        <p:spPr>
          <a:xfrm>
            <a:off x="9138659" y="2216250"/>
            <a:ext cx="7453891" cy="969582"/>
          </a:xfrm>
          <a:prstGeom prst="rect">
            <a:avLst/>
          </a:prstGeom>
          <a:noFill/>
          <a:ln w="9525">
            <a:noFill/>
          </a:ln>
        </p:spPr>
        <p:txBody>
          <a:bodyPr wrap="square" rtlCol="0" anchor="ctr" anchorCtr="0">
            <a:noAutofit/>
          </a:bodyPr>
          <a:lstStyle/>
          <a:p>
            <a:pPr marL="171450" indent="-171450"/>
            <a:r>
              <a:rPr lang="ja-JP" altLang="en-US" sz="1600" spc="-100" dirty="0" smtClean="0">
                <a:latin typeface="+mn-ea"/>
              </a:rPr>
              <a:t>〇百舌鳥・古市古墳群をはじめ、府内各地域の観光資源の魅力向上や食のブランディング強化</a:t>
            </a:r>
            <a:endParaRPr lang="en-US" altLang="ja-JP" sz="1600" spc="-100" dirty="0" smtClean="0">
              <a:latin typeface="+mn-ea"/>
            </a:endParaRPr>
          </a:p>
          <a:p>
            <a:pPr marL="268288" indent="-268288"/>
            <a:r>
              <a:rPr lang="ja-JP" altLang="en-US" sz="1600" spc="-100" dirty="0" smtClean="0">
                <a:latin typeface="+mn-ea"/>
              </a:rPr>
              <a:t>○インバウンドの受入促進に加え市場規模が大きい国内観光需要の取り込みを強化</a:t>
            </a:r>
            <a:endParaRPr lang="en-US" altLang="ja-JP" sz="1600" spc="-100" dirty="0" smtClean="0">
              <a:latin typeface="+mn-ea"/>
            </a:endParaRPr>
          </a:p>
          <a:p>
            <a:pPr marL="268288" indent="-268288"/>
            <a:r>
              <a:rPr lang="ja-JP" altLang="en-US" sz="1600" spc="-100" dirty="0" smtClean="0">
                <a:latin typeface="+mn-ea"/>
              </a:rPr>
              <a:t>〇ＩＲ誘致による新たな国際観光拠点の形成　など</a:t>
            </a:r>
            <a:endParaRPr lang="en-US" altLang="ja-JP" sz="1600" spc="-100" dirty="0" smtClean="0">
              <a:latin typeface="+mn-ea"/>
            </a:endParaRPr>
          </a:p>
        </p:txBody>
      </p:sp>
      <p:sp>
        <p:nvSpPr>
          <p:cNvPr id="20" name="テキスト ボックス 19"/>
          <p:cNvSpPr txBox="1"/>
          <p:nvPr/>
        </p:nvSpPr>
        <p:spPr>
          <a:xfrm>
            <a:off x="901220" y="4422987"/>
            <a:ext cx="7521947" cy="1221609"/>
          </a:xfrm>
          <a:prstGeom prst="rect">
            <a:avLst/>
          </a:prstGeom>
          <a:noFill/>
          <a:ln w="9525">
            <a:noFill/>
          </a:ln>
        </p:spPr>
        <p:txBody>
          <a:bodyPr wrap="square" rtlCol="0" anchor="ctr" anchorCtr="0">
            <a:noAutofit/>
          </a:bodyPr>
          <a:lstStyle/>
          <a:p>
            <a:pPr marL="268288" indent="-268288"/>
            <a:r>
              <a:rPr lang="ja-JP" altLang="en-US" sz="1600" spc="-100" dirty="0">
                <a:latin typeface="+mn-ea"/>
              </a:rPr>
              <a:t>〇「スタートアップ・エコシステム　グローバル拠点都市」としての</a:t>
            </a:r>
            <a:r>
              <a:rPr lang="ja-JP" altLang="en-US" sz="1600" spc="-100" dirty="0" smtClean="0">
                <a:latin typeface="+mn-ea"/>
              </a:rPr>
              <a:t>強みを活かしたスタートアップの創出拡大と</a:t>
            </a:r>
            <a:r>
              <a:rPr lang="ja-JP" altLang="en-US" sz="1600" spc="-100" dirty="0">
                <a:latin typeface="+mn-ea"/>
              </a:rPr>
              <a:t>国内外から人材・企業等</a:t>
            </a:r>
            <a:r>
              <a:rPr lang="ja-JP" altLang="en-US" sz="1600" spc="-100" dirty="0" smtClean="0">
                <a:latin typeface="+mn-ea"/>
              </a:rPr>
              <a:t>の呼び込み</a:t>
            </a:r>
            <a:endParaRPr lang="en-US" altLang="ja-JP" sz="1600" spc="-100" dirty="0" smtClean="0">
              <a:latin typeface="+mn-ea"/>
            </a:endParaRPr>
          </a:p>
          <a:p>
            <a:pPr marL="268288" indent="-268288"/>
            <a:r>
              <a:rPr lang="ja-JP" altLang="en-US" sz="1600" spc="-100" dirty="0">
                <a:latin typeface="+mn-ea"/>
              </a:rPr>
              <a:t>〇イノベーションの</a:t>
            </a:r>
            <a:r>
              <a:rPr lang="ja-JP" altLang="en-US" sz="1600" spc="-100" dirty="0" smtClean="0">
                <a:latin typeface="+mn-ea"/>
              </a:rPr>
              <a:t>創出に向けたスーパーシティ</a:t>
            </a:r>
            <a:r>
              <a:rPr lang="ja-JP" altLang="en-US" sz="1600" spc="-100" dirty="0">
                <a:latin typeface="+mn-ea"/>
              </a:rPr>
              <a:t>など大胆な規制</a:t>
            </a:r>
            <a:r>
              <a:rPr lang="ja-JP" altLang="en-US" sz="1600" spc="-100" dirty="0" smtClean="0">
                <a:latin typeface="+mn-ea"/>
              </a:rPr>
              <a:t>緩和の取組み</a:t>
            </a:r>
            <a:endParaRPr lang="en-US" altLang="ja-JP" sz="1600" spc="-100" dirty="0" smtClean="0">
              <a:latin typeface="+mn-ea"/>
            </a:endParaRPr>
          </a:p>
          <a:p>
            <a:pPr marL="268288" indent="-268288"/>
            <a:r>
              <a:rPr lang="ja-JP" altLang="en-US" sz="1600" spc="-100" dirty="0" smtClean="0">
                <a:latin typeface="+mn-ea"/>
              </a:rPr>
              <a:t>〇ＩＣＴ化の促進や事業</a:t>
            </a:r>
            <a:r>
              <a:rPr lang="ja-JP" altLang="en-US" sz="1600" spc="-100" dirty="0">
                <a:latin typeface="+mn-ea"/>
              </a:rPr>
              <a:t>承継の強化</a:t>
            </a:r>
            <a:r>
              <a:rPr lang="ja-JP" altLang="en-US" sz="1600" spc="-100" dirty="0" smtClean="0">
                <a:latin typeface="+mn-ea"/>
              </a:rPr>
              <a:t>による生産性の向上</a:t>
            </a:r>
            <a:endParaRPr lang="en-US" altLang="ja-JP" sz="1600" spc="-100" dirty="0" smtClean="0">
              <a:latin typeface="+mn-ea"/>
            </a:endParaRPr>
          </a:p>
          <a:p>
            <a:pPr marL="268288" indent="-268288"/>
            <a:r>
              <a:rPr lang="ja-JP" altLang="en-US" sz="1600" spc="-100" dirty="0" smtClean="0">
                <a:latin typeface="+mn-ea"/>
              </a:rPr>
              <a:t>〇海外市場の取り込みや、海外への事業展開の促進　など</a:t>
            </a:r>
            <a:endParaRPr lang="en-US" altLang="ja-JP" sz="1600" spc="-100" dirty="0" smtClean="0">
              <a:latin typeface="+mn-ea"/>
            </a:endParaRPr>
          </a:p>
        </p:txBody>
      </p:sp>
      <p:sp>
        <p:nvSpPr>
          <p:cNvPr id="26" name="二等辺三角形 25"/>
          <p:cNvSpPr/>
          <p:nvPr/>
        </p:nvSpPr>
        <p:spPr>
          <a:xfrm flipV="1">
            <a:off x="3549268" y="10432066"/>
            <a:ext cx="10364307" cy="1592204"/>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1257300" y="11990914"/>
            <a:ext cx="14439900" cy="732666"/>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bg1"/>
                </a:solidFill>
                <a:latin typeface="+mn-ea"/>
              </a:rPr>
              <a:t>日本の成長をけん</a:t>
            </a:r>
            <a:r>
              <a:rPr kumimoji="1" lang="ja-JP" altLang="en-US" sz="2800" b="1" spc="71" dirty="0">
                <a:solidFill>
                  <a:schemeClr val="bg1"/>
                </a:solidFill>
                <a:latin typeface="+mn-ea"/>
              </a:rPr>
              <a:t>引</a:t>
            </a:r>
            <a:r>
              <a:rPr kumimoji="1" lang="ja-JP" altLang="en-US" sz="2800" b="1" spc="71" dirty="0" smtClean="0">
                <a:solidFill>
                  <a:schemeClr val="bg1"/>
                </a:solidFill>
                <a:latin typeface="+mn-ea"/>
              </a:rPr>
              <a:t>する東西二極の一極となる「副首都・大阪」を確立・発展</a:t>
            </a:r>
            <a:endParaRPr kumimoji="1" lang="en-US" altLang="ja-JP" sz="2800" b="1" spc="71" dirty="0">
              <a:solidFill>
                <a:schemeClr val="bg1"/>
              </a:solidFill>
              <a:latin typeface="+mn-ea"/>
            </a:endParaRPr>
          </a:p>
        </p:txBody>
      </p:sp>
      <p:sp>
        <p:nvSpPr>
          <p:cNvPr id="34" name="テキスト ボックス 33"/>
          <p:cNvSpPr txBox="1"/>
          <p:nvPr/>
        </p:nvSpPr>
        <p:spPr>
          <a:xfrm>
            <a:off x="9138659" y="4389570"/>
            <a:ext cx="7291930" cy="987388"/>
          </a:xfrm>
          <a:prstGeom prst="rect">
            <a:avLst/>
          </a:prstGeom>
          <a:noFill/>
          <a:ln w="9525">
            <a:noFill/>
          </a:ln>
        </p:spPr>
        <p:txBody>
          <a:bodyPr wrap="square" rtlCol="0" anchor="ctr" anchorCtr="0">
            <a:noAutofit/>
          </a:bodyPr>
          <a:lstStyle/>
          <a:p>
            <a:pPr marL="268288" indent="-268288"/>
            <a:r>
              <a:rPr lang="ja-JP" altLang="en-US" sz="1600" spc="-100" dirty="0" smtClean="0">
                <a:latin typeface="+mn-ea"/>
              </a:rPr>
              <a:t>〇国内外の高度人材の育成・活躍促進</a:t>
            </a:r>
            <a:endParaRPr lang="en-US" altLang="ja-JP" sz="1600" spc="-100" dirty="0" smtClean="0">
              <a:latin typeface="+mn-ea"/>
            </a:endParaRPr>
          </a:p>
          <a:p>
            <a:pPr marL="268288" indent="-268288"/>
            <a:r>
              <a:rPr lang="ja-JP" altLang="en-US" sz="1600" spc="-100" dirty="0" smtClean="0">
                <a:latin typeface="+mn-ea"/>
              </a:rPr>
              <a:t>〇テレワークの導入促進等による女性や高齢者、障がい者、若者の就業機会の拡大</a:t>
            </a:r>
            <a:endParaRPr lang="en-US" altLang="ja-JP" sz="1600" spc="-100" dirty="0" smtClean="0">
              <a:latin typeface="+mn-ea"/>
            </a:endParaRPr>
          </a:p>
          <a:p>
            <a:pPr marL="268288" indent="-268288"/>
            <a:r>
              <a:rPr lang="ja-JP" altLang="en-US" sz="1600" spc="-100" dirty="0" smtClean="0">
                <a:latin typeface="+mn-ea"/>
              </a:rPr>
              <a:t>〇外国人材の活躍促進による人手不足の解消　など　</a:t>
            </a:r>
            <a:endParaRPr lang="en-US" altLang="ja-JP" sz="1600" spc="-100" dirty="0" smtClean="0">
              <a:latin typeface="+mn-ea"/>
            </a:endParaRPr>
          </a:p>
        </p:txBody>
      </p:sp>
      <p:sp>
        <p:nvSpPr>
          <p:cNvPr id="36" name="テキスト ボックス 35"/>
          <p:cNvSpPr txBox="1"/>
          <p:nvPr/>
        </p:nvSpPr>
        <p:spPr>
          <a:xfrm>
            <a:off x="867005" y="9661636"/>
            <a:ext cx="15529369" cy="52322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安全・安心</a:t>
            </a:r>
            <a:r>
              <a:rPr kumimoji="1" lang="en-US" altLang="ja-JP" sz="2800" b="1" dirty="0" smtClean="0">
                <a:solidFill>
                  <a:schemeClr val="bg1"/>
                </a:solidFill>
                <a:latin typeface="+mn-ea"/>
              </a:rPr>
              <a:t>】</a:t>
            </a:r>
            <a:r>
              <a:rPr kumimoji="1" lang="ja-JP" altLang="en-US" sz="2800" b="1" dirty="0" smtClean="0">
                <a:solidFill>
                  <a:schemeClr val="bg1"/>
                </a:solidFill>
                <a:latin typeface="+mn-ea"/>
              </a:rPr>
              <a:t>　　　　　経済とくらしを支える安全・安心な基盤整備</a:t>
            </a:r>
            <a:endParaRPr kumimoji="1" lang="ja-JP" altLang="en-US" sz="2800" b="1" dirty="0">
              <a:solidFill>
                <a:schemeClr val="bg1"/>
              </a:solidFill>
              <a:latin typeface="+mn-ea"/>
            </a:endParaRPr>
          </a:p>
        </p:txBody>
      </p:sp>
      <p:sp>
        <p:nvSpPr>
          <p:cNvPr id="38" name="楕円 37"/>
          <p:cNvSpPr/>
          <p:nvPr/>
        </p:nvSpPr>
        <p:spPr>
          <a:xfrm rot="10800000">
            <a:off x="2517218" y="11115346"/>
            <a:ext cx="11940988" cy="55975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865573" y="11181767"/>
            <a:ext cx="5366859" cy="507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3200" b="1" dirty="0" smtClean="0">
                <a:solidFill>
                  <a:schemeClr val="tx1"/>
                </a:solidFill>
                <a:latin typeface="+mn-ea"/>
              </a:rPr>
              <a:t>大阪・関西万博</a:t>
            </a:r>
            <a:r>
              <a:rPr kumimoji="1" lang="ja-JP" altLang="en-US" sz="3200" b="1" dirty="0">
                <a:solidFill>
                  <a:schemeClr val="tx1"/>
                </a:solidFill>
                <a:latin typeface="+mn-ea"/>
              </a:rPr>
              <a:t>の成功　</a:t>
            </a:r>
            <a:endParaRPr kumimoji="1" lang="en-US" altLang="ja-JP" sz="3200" b="1" dirty="0">
              <a:solidFill>
                <a:schemeClr val="tx1"/>
              </a:solidFill>
              <a:latin typeface="+mn-ea"/>
            </a:endParaRPr>
          </a:p>
        </p:txBody>
      </p:sp>
      <p:sp>
        <p:nvSpPr>
          <p:cNvPr id="39" name="二等辺三角形 38"/>
          <p:cNvSpPr/>
          <p:nvPr/>
        </p:nvSpPr>
        <p:spPr>
          <a:xfrm flipV="1">
            <a:off x="3993422" y="-1593982"/>
            <a:ext cx="9847966" cy="2303290"/>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テキスト ボックス 43"/>
          <p:cNvSpPr txBox="1"/>
          <p:nvPr/>
        </p:nvSpPr>
        <p:spPr>
          <a:xfrm>
            <a:off x="1549080" y="10498374"/>
            <a:ext cx="13999847" cy="523220"/>
          </a:xfrm>
          <a:prstGeom prst="rect">
            <a:avLst/>
          </a:prstGeom>
          <a:noFill/>
        </p:spPr>
        <p:txBody>
          <a:bodyPr wrap="square" rtlCol="0">
            <a:spAutoFit/>
          </a:bodyPr>
          <a:lstStyle/>
          <a:p>
            <a:pPr algn="ctr"/>
            <a:r>
              <a:rPr kumimoji="1" lang="ja-JP" altLang="en-US" sz="2800" b="1" dirty="0" smtClean="0">
                <a:latin typeface="+mn-ea"/>
              </a:rPr>
              <a:t>世界の課題解決に貢献し、誰もが輝く活力ある大阪の実現</a:t>
            </a:r>
            <a:endParaRPr kumimoji="1" lang="ja-JP" altLang="en-US" sz="2800" b="1" dirty="0">
              <a:latin typeface="+mn-ea"/>
            </a:endParaRPr>
          </a:p>
        </p:txBody>
      </p:sp>
      <p:sp>
        <p:nvSpPr>
          <p:cNvPr id="7" name="テキスト ボックス 6"/>
          <p:cNvSpPr txBox="1"/>
          <p:nvPr/>
        </p:nvSpPr>
        <p:spPr bwMode="white">
          <a:xfrm>
            <a:off x="901220" y="1533194"/>
            <a:ext cx="7311654" cy="523220"/>
          </a:xfrm>
          <a:prstGeom prst="rect">
            <a:avLst/>
          </a:prstGeom>
          <a:noFill/>
        </p:spPr>
        <p:txBody>
          <a:bodyPr wrap="square" rtlCol="0">
            <a:spAutoFit/>
          </a:bodyPr>
          <a:lstStyle/>
          <a:p>
            <a:pPr algn="ctr"/>
            <a:r>
              <a:rPr kumimoji="1" lang="ja-JP" altLang="en-US" sz="2800" b="1" dirty="0">
                <a:solidFill>
                  <a:schemeClr val="bg1"/>
                </a:solidFill>
                <a:latin typeface="+mn-ea"/>
              </a:rPr>
              <a:t>①</a:t>
            </a:r>
            <a:r>
              <a:rPr kumimoji="1" lang="ja-JP" altLang="en-US" sz="2800" b="1" dirty="0" smtClean="0">
                <a:solidFill>
                  <a:schemeClr val="bg1"/>
                </a:solidFill>
                <a:latin typeface="+mn-ea"/>
              </a:rPr>
              <a:t>健康・医療関連産業のリーディング産業化</a:t>
            </a:r>
            <a:endParaRPr kumimoji="1" lang="ja-JP" altLang="en-US" sz="2800" b="1" dirty="0">
              <a:solidFill>
                <a:schemeClr val="bg1"/>
              </a:solidFill>
              <a:latin typeface="+mn-ea"/>
            </a:endParaRPr>
          </a:p>
        </p:txBody>
      </p:sp>
      <p:sp>
        <p:nvSpPr>
          <p:cNvPr id="47" name="角丸四角形 46"/>
          <p:cNvSpPr/>
          <p:nvPr/>
        </p:nvSpPr>
        <p:spPr>
          <a:xfrm>
            <a:off x="888827" y="3334084"/>
            <a:ext cx="7370318" cy="88810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9047878" y="1398463"/>
            <a:ext cx="7370318" cy="7301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 name="テキスト ボックス 7"/>
          <p:cNvSpPr txBox="1"/>
          <p:nvPr/>
        </p:nvSpPr>
        <p:spPr bwMode="white">
          <a:xfrm>
            <a:off x="9000795" y="1567864"/>
            <a:ext cx="7333784" cy="523220"/>
          </a:xfrm>
          <a:prstGeom prst="rect">
            <a:avLst/>
          </a:prstGeom>
          <a:noFill/>
        </p:spPr>
        <p:txBody>
          <a:bodyPr wrap="square" rtlCol="0">
            <a:spAutoFit/>
          </a:bodyPr>
          <a:lstStyle/>
          <a:p>
            <a:pPr algn="ctr"/>
            <a:r>
              <a:rPr kumimoji="1" lang="ja-JP" altLang="en-US" sz="2800" b="1" dirty="0" smtClean="0">
                <a:solidFill>
                  <a:schemeClr val="bg1"/>
                </a:solidFill>
                <a:latin typeface="+mn-ea"/>
              </a:rPr>
              <a:t>②国内外の観光需要の取り込みの強化</a:t>
            </a:r>
            <a:endParaRPr kumimoji="1" lang="ja-JP" altLang="en-US" sz="2800" b="1" dirty="0">
              <a:solidFill>
                <a:schemeClr val="bg1"/>
              </a:solidFill>
              <a:latin typeface="+mn-ea"/>
            </a:endParaRPr>
          </a:p>
        </p:txBody>
      </p:sp>
      <p:sp>
        <p:nvSpPr>
          <p:cNvPr id="49" name="角丸四角形 48"/>
          <p:cNvSpPr/>
          <p:nvPr/>
        </p:nvSpPr>
        <p:spPr>
          <a:xfrm>
            <a:off x="9047878" y="3398996"/>
            <a:ext cx="7370318" cy="921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0" name="テキスト ボックス 9"/>
          <p:cNvSpPr txBox="1"/>
          <p:nvPr/>
        </p:nvSpPr>
        <p:spPr bwMode="white">
          <a:xfrm>
            <a:off x="9343397" y="3392113"/>
            <a:ext cx="6703358" cy="954107"/>
          </a:xfrm>
          <a:prstGeom prst="rect">
            <a:avLst/>
          </a:prstGeom>
          <a:noFill/>
        </p:spPr>
        <p:txBody>
          <a:bodyPr wrap="square" rtlCol="0">
            <a:spAutoFit/>
          </a:bodyPr>
          <a:lstStyle/>
          <a:p>
            <a:pPr algn="ctr"/>
            <a:r>
              <a:rPr kumimoji="1" lang="ja-JP" altLang="en-US" sz="2800" b="1" dirty="0" smtClean="0">
                <a:solidFill>
                  <a:schemeClr val="bg1"/>
                </a:solidFill>
                <a:latin typeface="+mn-ea"/>
              </a:rPr>
              <a:t>④新たな働き方等を通じた</a:t>
            </a:r>
            <a:endParaRPr kumimoji="1" lang="en-US" altLang="ja-JP" sz="2800" b="1" dirty="0" smtClean="0">
              <a:solidFill>
                <a:schemeClr val="bg1"/>
              </a:solidFill>
              <a:latin typeface="+mn-ea"/>
            </a:endParaRPr>
          </a:p>
          <a:p>
            <a:pPr algn="ctr"/>
            <a:r>
              <a:rPr kumimoji="1" lang="ja-JP" altLang="en-US" sz="2800" b="1" dirty="0" smtClean="0">
                <a:solidFill>
                  <a:schemeClr val="bg1"/>
                </a:solidFill>
                <a:latin typeface="+mn-ea"/>
              </a:rPr>
              <a:t>多様な人材の活躍促進</a:t>
            </a:r>
            <a:endParaRPr kumimoji="1" lang="ja-JP" altLang="en-US" sz="2800" b="1" dirty="0">
              <a:solidFill>
                <a:schemeClr val="bg1"/>
              </a:solidFill>
              <a:latin typeface="+mn-ea"/>
            </a:endParaRPr>
          </a:p>
        </p:txBody>
      </p:sp>
      <p:sp>
        <p:nvSpPr>
          <p:cNvPr id="35" name="テキスト ボックス 34"/>
          <p:cNvSpPr txBox="1"/>
          <p:nvPr/>
        </p:nvSpPr>
        <p:spPr bwMode="white">
          <a:xfrm>
            <a:off x="1114073" y="3594513"/>
            <a:ext cx="6955573" cy="523220"/>
          </a:xfrm>
          <a:prstGeom prst="rect">
            <a:avLst/>
          </a:prstGeom>
          <a:noFill/>
        </p:spPr>
        <p:txBody>
          <a:bodyPr wrap="square" rtlCol="0">
            <a:spAutoFit/>
          </a:bodyPr>
          <a:lstStyle/>
          <a:p>
            <a:pPr algn="ctr"/>
            <a:r>
              <a:rPr kumimoji="1" lang="ja-JP" altLang="en-US" sz="2800" b="1" dirty="0">
                <a:solidFill>
                  <a:schemeClr val="bg1"/>
                </a:solidFill>
                <a:latin typeface="+mn-ea"/>
              </a:rPr>
              <a:t>③</a:t>
            </a:r>
            <a:r>
              <a:rPr kumimoji="1" lang="ja-JP" altLang="en-US" sz="2800" b="1" dirty="0" smtClean="0">
                <a:solidFill>
                  <a:schemeClr val="bg1"/>
                </a:solidFill>
                <a:latin typeface="+mn-ea"/>
              </a:rPr>
              <a:t>スタートアップ、イノベーションの創出</a:t>
            </a:r>
            <a:endParaRPr kumimoji="1" lang="ja-JP" altLang="en-US" sz="2800" b="1" dirty="0">
              <a:solidFill>
                <a:schemeClr val="bg1"/>
              </a:solidFill>
              <a:latin typeface="+mn-ea"/>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9992" y="10190247"/>
            <a:ext cx="1690862" cy="1690862"/>
          </a:xfrm>
          <a:prstGeom prst="rect">
            <a:avLst/>
          </a:prstGeom>
        </p:spPr>
      </p:pic>
      <p:pic>
        <p:nvPicPr>
          <p:cNvPr id="40" name="図 3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11" y="10545491"/>
            <a:ext cx="932544" cy="1373561"/>
          </a:xfrm>
          <a:prstGeom prst="rect">
            <a:avLst/>
          </a:prstGeom>
          <a:noFill/>
          <a:ln>
            <a:noFill/>
          </a:ln>
        </p:spPr>
      </p:pic>
      <p:sp>
        <p:nvSpPr>
          <p:cNvPr id="31" name="楕円 30"/>
          <p:cNvSpPr/>
          <p:nvPr/>
        </p:nvSpPr>
        <p:spPr>
          <a:xfrm rot="10800000" flipV="1">
            <a:off x="2517219" y="7223308"/>
            <a:ext cx="12428407" cy="601795"/>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762899" y="7274643"/>
            <a:ext cx="9817768" cy="523220"/>
          </a:xfrm>
          <a:prstGeom prst="rect">
            <a:avLst/>
          </a:prstGeom>
          <a:noFill/>
        </p:spPr>
        <p:txBody>
          <a:bodyPr wrap="square" rtlCol="0">
            <a:spAutoFit/>
          </a:bodyPr>
          <a:lstStyle/>
          <a:p>
            <a:pPr algn="ctr"/>
            <a:r>
              <a:rPr kumimoji="1" lang="ja-JP" altLang="en-US" sz="2800" b="1" dirty="0" smtClean="0">
                <a:solidFill>
                  <a:schemeClr val="bg1"/>
                </a:solidFill>
                <a:latin typeface="+mn-ea"/>
              </a:rPr>
              <a:t>成長を支える都市インフラの整備</a:t>
            </a:r>
            <a:endParaRPr kumimoji="1" lang="ja-JP" altLang="en-US" sz="2800" b="1" u="sng" dirty="0">
              <a:solidFill>
                <a:srgbClr val="FF0000"/>
              </a:solidFill>
              <a:latin typeface="+mn-ea"/>
            </a:endParaRPr>
          </a:p>
        </p:txBody>
      </p:sp>
      <p:sp>
        <p:nvSpPr>
          <p:cNvPr id="33" name="テキスト ボックス 32"/>
          <p:cNvSpPr txBox="1"/>
          <p:nvPr/>
        </p:nvSpPr>
        <p:spPr>
          <a:xfrm>
            <a:off x="1878106" y="7882948"/>
            <a:ext cx="13792200" cy="690415"/>
          </a:xfrm>
          <a:prstGeom prst="rect">
            <a:avLst/>
          </a:prstGeom>
          <a:noFill/>
          <a:ln w="9525">
            <a:noFill/>
          </a:ln>
        </p:spPr>
        <p:txBody>
          <a:bodyPr wrap="square" rtlCol="0" anchor="ctr" anchorCtr="0">
            <a:noAutofit/>
          </a:bodyPr>
          <a:lstStyle/>
          <a:p>
            <a:pPr marL="268288" indent="-268288"/>
            <a:r>
              <a:rPr lang="ja-JP" altLang="en-US" sz="1600" dirty="0" smtClean="0">
                <a:latin typeface="+mn-ea"/>
              </a:rPr>
              <a:t>〇拠点形成、スマートシティ：中之島未来医療国際拠点、うめきた２期、大阪城東部地区、夢洲、泉北</a:t>
            </a:r>
            <a:r>
              <a:rPr lang="ja-JP" altLang="en-US" sz="1600" dirty="0">
                <a:latin typeface="+mn-ea"/>
              </a:rPr>
              <a:t>ニュータウン</a:t>
            </a:r>
            <a:r>
              <a:rPr lang="ja-JP" altLang="en-US" sz="1600" dirty="0" smtClean="0">
                <a:latin typeface="+mn-ea"/>
              </a:rPr>
              <a:t>など</a:t>
            </a:r>
            <a:endParaRPr lang="en-US" altLang="ja-JP" sz="1600" dirty="0" smtClean="0">
              <a:latin typeface="+mn-ea"/>
            </a:endParaRPr>
          </a:p>
          <a:p>
            <a:pPr marL="268288" indent="-268288"/>
            <a:r>
              <a:rPr lang="ja-JP" altLang="en-US" sz="1600" dirty="0" smtClean="0">
                <a:latin typeface="+mn-ea"/>
              </a:rPr>
              <a:t>〇鉄道、道路：なにわ筋線、淀川左岸線２期など　　　〇空港：関西国際空港の機能強化など　　〇港湾：港湾の機能強化など　　</a:t>
            </a:r>
            <a:endParaRPr lang="en-US" altLang="ja-JP" sz="1600" dirty="0" smtClean="0">
              <a:latin typeface="+mn-ea"/>
            </a:endParaRPr>
          </a:p>
        </p:txBody>
      </p:sp>
      <p:sp>
        <p:nvSpPr>
          <p:cNvPr id="41" name="角丸四角形 40"/>
          <p:cNvSpPr/>
          <p:nvPr/>
        </p:nvSpPr>
        <p:spPr>
          <a:xfrm>
            <a:off x="5257800" y="5752173"/>
            <a:ext cx="7010400" cy="69215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2" name="テキスト ボックス 41"/>
          <p:cNvSpPr txBox="1"/>
          <p:nvPr/>
        </p:nvSpPr>
        <p:spPr bwMode="white">
          <a:xfrm>
            <a:off x="4932934" y="5891806"/>
            <a:ext cx="7734753" cy="523220"/>
          </a:xfrm>
          <a:prstGeom prst="rect">
            <a:avLst/>
          </a:prstGeom>
          <a:noFill/>
        </p:spPr>
        <p:txBody>
          <a:bodyPr wrap="square" rtlCol="0">
            <a:spAutoFit/>
          </a:bodyPr>
          <a:lstStyle/>
          <a:p>
            <a:pPr algn="ctr"/>
            <a:r>
              <a:rPr kumimoji="1" lang="ja-JP" altLang="en-US" sz="2800" b="1" dirty="0" smtClean="0">
                <a:solidFill>
                  <a:schemeClr val="bg1"/>
                </a:solidFill>
                <a:latin typeface="+mn-ea"/>
              </a:rPr>
              <a:t>⑤国際金融都市の実現に向けた挑戦</a:t>
            </a:r>
            <a:endParaRPr kumimoji="1" lang="ja-JP" altLang="en-US" sz="2800" b="1" dirty="0">
              <a:solidFill>
                <a:schemeClr val="bg1"/>
              </a:solidFill>
              <a:latin typeface="+mn-ea"/>
            </a:endParaRPr>
          </a:p>
        </p:txBody>
      </p:sp>
      <p:sp>
        <p:nvSpPr>
          <p:cNvPr id="50" name="テキスト ボックス 49"/>
          <p:cNvSpPr txBox="1"/>
          <p:nvPr/>
        </p:nvSpPr>
        <p:spPr>
          <a:xfrm>
            <a:off x="5168647" y="6483386"/>
            <a:ext cx="7940023" cy="773769"/>
          </a:xfrm>
          <a:prstGeom prst="rect">
            <a:avLst/>
          </a:prstGeom>
          <a:noFill/>
          <a:ln w="9525">
            <a:noFill/>
          </a:ln>
        </p:spPr>
        <p:txBody>
          <a:bodyPr wrap="square" rtlCol="0" anchor="ctr" anchorCtr="0">
            <a:noAutofit/>
          </a:bodyPr>
          <a:lstStyle/>
          <a:p>
            <a:pPr marL="177800" indent="-177800">
              <a:lnSpc>
                <a:spcPts val="2100"/>
              </a:lnSpc>
            </a:pPr>
            <a:r>
              <a:rPr lang="ja-JP" altLang="en-US" sz="1600" spc="-100" dirty="0" smtClean="0">
                <a:latin typeface="+mn-ea"/>
              </a:rPr>
              <a:t>○大阪独自の個性と機能を持った国際金融都市として、「革新的な金融都市」や、</a:t>
            </a:r>
            <a:endParaRPr lang="en-US" altLang="ja-JP" sz="1600" spc="-100" dirty="0" smtClean="0">
              <a:latin typeface="+mn-ea"/>
            </a:endParaRPr>
          </a:p>
          <a:p>
            <a:pPr marL="177800" indent="-177800">
              <a:lnSpc>
                <a:spcPts val="2100"/>
              </a:lnSpc>
            </a:pPr>
            <a:r>
              <a:rPr lang="ja-JP" altLang="en-US" sz="1600" spc="-100" dirty="0">
                <a:latin typeface="+mn-ea"/>
              </a:rPr>
              <a:t>　</a:t>
            </a:r>
            <a:r>
              <a:rPr lang="ja-JP" altLang="en-US" sz="1600" spc="-100" dirty="0" smtClean="0">
                <a:latin typeface="+mn-ea"/>
              </a:rPr>
              <a:t>「アジアのデリバティブ市場をけん引する一大拠点」の</a:t>
            </a:r>
            <a:r>
              <a:rPr lang="ja-JP" altLang="en-US" sz="1600" spc="-100" dirty="0">
                <a:latin typeface="+mn-ea"/>
              </a:rPr>
              <a:t>実現</a:t>
            </a:r>
            <a:r>
              <a:rPr lang="ja-JP" altLang="en-US" sz="1600" spc="-100" dirty="0" smtClean="0">
                <a:latin typeface="+mn-ea"/>
              </a:rPr>
              <a:t>に向けた取組みを推進</a:t>
            </a:r>
            <a:r>
              <a:rPr lang="ja-JP" altLang="en-US" sz="1600" spc="-100" dirty="0">
                <a:latin typeface="+mn-ea"/>
              </a:rPr>
              <a:t>　</a:t>
            </a:r>
            <a:endParaRPr lang="en-US" altLang="ja-JP" sz="1600" spc="-100" dirty="0" smtClean="0">
              <a:latin typeface="+mn-ea"/>
            </a:endParaRPr>
          </a:p>
        </p:txBody>
      </p:sp>
    </p:spTree>
    <p:extLst>
      <p:ext uri="{BB962C8B-B14F-4D97-AF65-F5344CB8AC3E}">
        <p14:creationId xmlns:p14="http://schemas.microsoft.com/office/powerpoint/2010/main" val="3479198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健康寿命の延伸等</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府民</a:t>
            </a:r>
            <a:r>
              <a:rPr lang="ja-JP" altLang="en-US" sz="2000" b="1" spc="-150" dirty="0">
                <a:solidFill>
                  <a:schemeClr val="tx1"/>
                </a:solidFill>
                <a:latin typeface="+mn-ea"/>
                <a:cs typeface="Meiryo UI" pitchFamily="50" charset="-128"/>
              </a:rPr>
              <a:t>の</a:t>
            </a:r>
            <a:r>
              <a:rPr lang="ja-JP" altLang="en-US" sz="2000" b="1" spc="-150" dirty="0" smtClean="0">
                <a:solidFill>
                  <a:schemeClr val="tx1"/>
                </a:solidFill>
                <a:latin typeface="+mn-ea"/>
                <a:cs typeface="Meiryo UI" pitchFamily="50" charset="-128"/>
              </a:rPr>
              <a:t>健康の確保</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健康寿命の延伸に向けた</a:t>
            </a:r>
            <a:r>
              <a:rPr lang="ja-JP" altLang="en-US" sz="2000" b="1" spc="-150" dirty="0" smtClean="0">
                <a:solidFill>
                  <a:schemeClr val="tx1"/>
                </a:solidFill>
                <a:latin typeface="+mn-ea"/>
                <a:cs typeface="Meiryo UI" pitchFamily="50" charset="-128"/>
              </a:rPr>
              <a:t>健康づくりや「</a:t>
            </a:r>
            <a:r>
              <a:rPr lang="en-US" altLang="ja-JP" sz="2000" b="1" spc="-150" dirty="0" smtClean="0">
                <a:solidFill>
                  <a:schemeClr val="tx1"/>
                </a:solidFill>
                <a:latin typeface="+mn-ea"/>
                <a:cs typeface="Meiryo UI" pitchFamily="50" charset="-128"/>
              </a:rPr>
              <a:t>10</a:t>
            </a:r>
            <a:r>
              <a:rPr lang="ja-JP" altLang="en-US" sz="2000" b="1" spc="-150" dirty="0" smtClean="0">
                <a:solidFill>
                  <a:schemeClr val="tx1"/>
                </a:solidFill>
                <a:latin typeface="+mn-ea"/>
                <a:cs typeface="Meiryo UI" pitchFamily="50" charset="-128"/>
              </a:rPr>
              <a:t>歳若返り」の推進</a:t>
            </a:r>
            <a:endParaRPr lang="en-US" altLang="ja-JP" sz="2000" b="1" spc="-150" dirty="0">
              <a:solidFill>
                <a:schemeClr val="tx1"/>
              </a:solidFill>
              <a:latin typeface="+mn-ea"/>
              <a:cs typeface="Meiryo UI" pitchFamily="50" charset="-128"/>
            </a:endParaRPr>
          </a:p>
        </p:txBody>
      </p:sp>
      <p:sp>
        <p:nvSpPr>
          <p:cNvPr id="15" name="テキスト ボックス 14"/>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ニューノーマルに対応した健康づくりや「</a:t>
            </a:r>
            <a:r>
              <a:rPr lang="en-US" altLang="ja-JP" sz="2000" b="1" spc="-150" dirty="0" smtClean="0">
                <a:solidFill>
                  <a:schemeClr val="tx1"/>
                </a:solidFill>
                <a:latin typeface="+mn-ea"/>
                <a:cs typeface="Meiryo UI" pitchFamily="50" charset="-128"/>
              </a:rPr>
              <a:t>10</a:t>
            </a:r>
            <a:r>
              <a:rPr lang="ja-JP" altLang="en-US" sz="2000" b="1" spc="-150" dirty="0" smtClean="0">
                <a:solidFill>
                  <a:schemeClr val="tx1"/>
                </a:solidFill>
                <a:latin typeface="+mn-ea"/>
                <a:cs typeface="Meiryo UI" pitchFamily="50" charset="-128"/>
              </a:rPr>
              <a:t>歳若返り」の推進</a:t>
            </a:r>
            <a:endParaRPr lang="en-US" altLang="ja-JP" sz="2000" b="1" spc="-150" dirty="0">
              <a:solidFill>
                <a:schemeClr val="tx1"/>
              </a:solidFill>
              <a:latin typeface="+mn-ea"/>
              <a:cs typeface="Meiryo UI"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2521956359"/>
              </p:ext>
            </p:extLst>
          </p:nvPr>
        </p:nvGraphicFramePr>
        <p:xfrm>
          <a:off x="180000" y="3024000"/>
          <a:ext cx="16670127" cy="4500000"/>
        </p:xfrm>
        <a:graphic>
          <a:graphicData uri="http://schemas.openxmlformats.org/drawingml/2006/table">
            <a:tbl>
              <a:tblPr/>
              <a:tblGrid>
                <a:gridCol w="1116000">
                  <a:extLst>
                    <a:ext uri="{9D8B030D-6E8A-4147-A177-3AD203B41FA5}">
                      <a16:colId xmlns:a16="http://schemas.microsoft.com/office/drawing/2014/main" val="20000"/>
                    </a:ext>
                  </a:extLst>
                </a:gridCol>
                <a:gridCol w="5184709">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388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府民の健康悪化が懸念される中、府民一人ひとりの健康状況の改善に向けて、多様な主体の連携・協働や健康づくりの普及啓発・気運醸成など、健康寿命の延伸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○望まない受動喫煙を防止し、府民の健康で快適な生活を実現するため、「大阪府受動喫煙防止条例」に基づき、全国トップクラスの受動喫煙対策を推進する。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開催に向け、国において整備が進められているＰＨＲ（パーソナル・ヘルス・レコード）の活用を視野に入れ、新しい生活様式にも対応した健康づくりの普及啓発・気運醸成など、ウィズコロナ時代の健康寿命の延伸に向けた取組みを推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ＰＨＲ：個人の健康・医療等情報を、本人が電子的に把握する仕組み</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○コロナ後の社会変容を見据え、</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DX</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（デジタルトランスフォーメーション）の加速なども踏まえつつ、「１０歳若返り」に向けた戦略的な取組みを展開し、大阪・関西万博につなげていく。</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○「大阪府受動喫煙防止条例」に基づく飲食店における取組みの強化（</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2022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年</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4</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月施行）により、受動喫煙対策をさらに推進する。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○大阪・関西万博開催に向け、ＰＨＲを活用し、ニューノーマルに対応した健康づくりを推進することで、健康寿命の延伸に向けた取組みを加速する。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77800" marR="0" lvl="0" indent="-1778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○大阪・関西万博の開催に向け、「大阪府受動喫煙防止条例」の全面施行により、受動喫煙対策を強化する。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77800" marR="0" lvl="0" indent="-1778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graphicFrame>
        <p:nvGraphicFramePr>
          <p:cNvPr id="18" name="Group 2"/>
          <p:cNvGraphicFramePr>
            <a:graphicFrameLocks/>
          </p:cNvGraphicFramePr>
          <p:nvPr>
            <p:extLst>
              <p:ext uri="{D42A27DB-BD31-4B8C-83A1-F6EECF244321}">
                <p14:modId xmlns:p14="http://schemas.microsoft.com/office/powerpoint/2010/main" val="747996385"/>
              </p:ext>
            </p:extLst>
          </p:nvPr>
        </p:nvGraphicFramePr>
        <p:xfrm>
          <a:off x="180000" y="9409380"/>
          <a:ext cx="16670127" cy="2124000"/>
        </p:xfrm>
        <a:graphic>
          <a:graphicData uri="http://schemas.openxmlformats.org/drawingml/2006/table">
            <a:tbl>
              <a:tblPr/>
              <a:tblGrid>
                <a:gridCol w="1116000">
                  <a:extLst>
                    <a:ext uri="{9D8B030D-6E8A-4147-A177-3AD203B41FA5}">
                      <a16:colId xmlns:a16="http://schemas.microsoft.com/office/drawing/2014/main" val="20000"/>
                    </a:ext>
                  </a:extLst>
                </a:gridCol>
                <a:gridCol w="5184709">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5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ja-JP" sz="1600" b="1" kern="1200" dirty="0" smtClean="0">
                          <a:solidFill>
                            <a:schemeClr val="tx1"/>
                          </a:solidFill>
                          <a:effectLst/>
                          <a:latin typeface="+mn-lt"/>
                          <a:ea typeface="+mn-ea"/>
                          <a:cs typeface="+mn-cs"/>
                        </a:rPr>
                        <a:t>コロナ禍においては、不安</a:t>
                      </a:r>
                      <a:r>
                        <a:rPr kumimoji="1" lang="ja-JP" altLang="en-US" sz="1600" b="1" strike="noStrike" kern="1200" dirty="0" smtClean="0">
                          <a:solidFill>
                            <a:schemeClr val="tx1"/>
                          </a:solidFill>
                          <a:effectLst/>
                          <a:latin typeface="+mn-lt"/>
                          <a:ea typeface="+mn-ea"/>
                          <a:cs typeface="+mn-cs"/>
                        </a:rPr>
                        <a:t>や</a:t>
                      </a:r>
                      <a:r>
                        <a:rPr kumimoji="1" lang="ja-JP" altLang="ja-JP" sz="1600" b="1" kern="1200" dirty="0" smtClean="0">
                          <a:solidFill>
                            <a:schemeClr val="tx1"/>
                          </a:solidFill>
                          <a:effectLst/>
                          <a:latin typeface="+mn-lt"/>
                          <a:ea typeface="+mn-ea"/>
                          <a:cs typeface="+mn-cs"/>
                        </a:rPr>
                        <a:t>ストレス</a:t>
                      </a:r>
                      <a:r>
                        <a:rPr kumimoji="1" lang="ja-JP" altLang="en-US" sz="1600" b="1" kern="1200" dirty="0" smtClean="0">
                          <a:solidFill>
                            <a:schemeClr val="tx1"/>
                          </a:solidFill>
                          <a:effectLst/>
                          <a:latin typeface="+mn-lt"/>
                          <a:ea typeface="+mn-ea"/>
                          <a:cs typeface="+mn-cs"/>
                        </a:rPr>
                        <a:t>を感じたり</a:t>
                      </a:r>
                      <a:r>
                        <a:rPr kumimoji="1" lang="ja-JP" altLang="ja-JP" sz="1600" b="1" kern="1200" dirty="0" smtClean="0">
                          <a:solidFill>
                            <a:schemeClr val="tx1"/>
                          </a:solidFill>
                          <a:effectLst/>
                          <a:latin typeface="+mn-lt"/>
                          <a:ea typeface="+mn-ea"/>
                          <a:cs typeface="+mn-cs"/>
                        </a:rPr>
                        <a:t>、孤立</a:t>
                      </a:r>
                      <a:r>
                        <a:rPr kumimoji="1" lang="ja-JP" altLang="en-US" sz="1600" b="1" kern="1200" dirty="0" smtClean="0">
                          <a:solidFill>
                            <a:schemeClr val="tx1"/>
                          </a:solidFill>
                          <a:effectLst/>
                          <a:latin typeface="+mn-lt"/>
                          <a:ea typeface="+mn-ea"/>
                          <a:cs typeface="+mn-cs"/>
                        </a:rPr>
                        <a:t>に陥りやすことから、</a:t>
                      </a:r>
                      <a:r>
                        <a:rPr kumimoji="1" lang="ja-JP" altLang="ja-JP" sz="1600" b="1" kern="1200" dirty="0" smtClean="0">
                          <a:solidFill>
                            <a:schemeClr val="tx1"/>
                          </a:solidFill>
                          <a:effectLst/>
                          <a:latin typeface="+mn-lt"/>
                          <a:ea typeface="+mn-ea"/>
                          <a:cs typeface="+mn-cs"/>
                        </a:rPr>
                        <a:t>依存症</a:t>
                      </a:r>
                      <a:r>
                        <a:rPr kumimoji="1" lang="ja-JP" altLang="en-US" sz="1600" b="1" kern="1200" dirty="0" smtClean="0">
                          <a:solidFill>
                            <a:schemeClr val="tx1"/>
                          </a:solidFill>
                          <a:effectLst/>
                          <a:latin typeface="+mn-lt"/>
                          <a:ea typeface="+mn-ea"/>
                          <a:cs typeface="+mn-cs"/>
                        </a:rPr>
                        <a:t>対策を強化するため</a:t>
                      </a:r>
                      <a:r>
                        <a:rPr kumimoji="1" lang="ja-JP" altLang="ja-JP" sz="1600" b="1" kern="1200" dirty="0" smtClean="0">
                          <a:solidFill>
                            <a:schemeClr val="tx1"/>
                          </a:solidFill>
                          <a:effectLst/>
                          <a:latin typeface="+mn-lt"/>
                          <a:ea typeface="+mn-ea"/>
                          <a:cs typeface="+mn-cs"/>
                        </a:rPr>
                        <a:t>、対策の総合拠点ＯＡＴＩＳを中心に、予防から回復支援までの切れ目のない依存症対策を推進する。</a:t>
                      </a:r>
                      <a:endParaRPr kumimoji="1" lang="en-US" altLang="ja-JP" sz="1600" b="1" kern="1200" dirty="0" smtClean="0">
                        <a:solidFill>
                          <a:schemeClr val="tx1"/>
                        </a:solidFill>
                        <a:effectLst/>
                        <a:latin typeface="+mn-lt"/>
                        <a:ea typeface="+mn-ea"/>
                        <a:cs typeface="+mn-cs"/>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○ＯＡＴＩＳを中心に、予防から回復支援までの切れ目のない依存症対策を継続的に推進する。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108585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9618715"/>
                  </a:ext>
                </a:extLst>
              </a:tr>
            </a:tbl>
          </a:graphicData>
        </a:graphic>
      </p:graphicFrame>
      <p:sp>
        <p:nvSpPr>
          <p:cNvPr id="19" name="テキスト ボックス 18"/>
          <p:cNvSpPr txBox="1"/>
          <p:nvPr/>
        </p:nvSpPr>
        <p:spPr>
          <a:xfrm>
            <a:off x="1296000" y="8453498"/>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切れ目のない依存症対策の推進</a:t>
            </a:r>
            <a:endParaRPr lang="en-US" altLang="ja-JP" sz="2000" b="1" spc="-150" dirty="0">
              <a:solidFill>
                <a:schemeClr val="tx1"/>
              </a:solidFill>
              <a:latin typeface="+mn-ea"/>
              <a:cs typeface="Meiryo UI" pitchFamily="50" charset="-128"/>
            </a:endParaRPr>
          </a:p>
        </p:txBody>
      </p:sp>
      <p:sp>
        <p:nvSpPr>
          <p:cNvPr id="22" name="テキスト ボックス 21"/>
          <p:cNvSpPr txBox="1"/>
          <p:nvPr/>
        </p:nvSpPr>
        <p:spPr>
          <a:xfrm>
            <a:off x="612000" y="8465555"/>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6" name="テキスト ボックス 2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0" name="二等辺三角形 29"/>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1176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4083342946"/>
              </p:ext>
            </p:extLst>
          </p:nvPr>
        </p:nvGraphicFramePr>
        <p:xfrm>
          <a:off x="180000" y="3024000"/>
          <a:ext cx="16669418" cy="334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73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○コロナ禍における学びを保障するため、家庭の端末を活用する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BYOD</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方式や、学校所有の端末の持ち帰りによるオンライン学習等の環境を整備。あわせて家庭でのオンライン学習環境の整備を支援。</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ＢＹＯＤ方式：個人で所有しているパソコンなどの情報端末を使用して実施する方式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やアナログ教材等を組み合わせた学習支援など、発達段階に応じた学びの保障を行う。</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○学習活動の一層の充実を図るため、一人一台端末の整備を行い、その活用方法について研究・取組みの拡充をすすめる。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を活用し、すべての児童生徒に包摂的かつ公平で質の高い教育を提供する。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20" name="直線コネクタ 1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ホームベース 25"/>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a:solidFill>
                  <a:schemeClr val="tx1"/>
                </a:solidFill>
                <a:latin typeface="+mn-ea"/>
              </a:rPr>
              <a:t>教育</a:t>
            </a:r>
            <a:r>
              <a:rPr kumimoji="1" lang="ja-JP" altLang="en-US" sz="2400" b="1" spc="-150" dirty="0" smtClean="0">
                <a:solidFill>
                  <a:schemeClr val="tx1"/>
                </a:solidFill>
                <a:latin typeface="+mn-ea"/>
              </a:rPr>
              <a:t>の</a:t>
            </a:r>
            <a:r>
              <a:rPr kumimoji="1" lang="ja-JP" altLang="en-US" sz="2400" b="1" spc="-150" dirty="0">
                <a:solidFill>
                  <a:schemeClr val="tx1"/>
                </a:solidFill>
                <a:latin typeface="+mn-ea"/>
              </a:rPr>
              <a:t>質</a:t>
            </a:r>
            <a:r>
              <a:rPr kumimoji="1" lang="ja-JP" altLang="en-US" sz="2400" b="1" spc="-150" dirty="0" smtClean="0">
                <a:solidFill>
                  <a:schemeClr val="tx1"/>
                </a:solidFill>
                <a:latin typeface="+mn-ea"/>
              </a:rPr>
              <a:t>の向上</a:t>
            </a:r>
            <a:endParaRPr kumimoji="1" lang="ja-JP" altLang="en-US" sz="2400" b="1" spc="-150"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a:t>（３）</a:t>
            </a:r>
          </a:p>
        </p:txBody>
      </p:sp>
      <p:sp>
        <p:nvSpPr>
          <p:cNvPr id="17" name="テキスト ボックス 16"/>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lvl="0" defTabSz="912813" fontAlgn="base">
              <a:spcAft>
                <a:spcPct val="0"/>
              </a:spcAft>
              <a:defRPr/>
            </a:pPr>
            <a:r>
              <a:rPr kumimoji="1" lang="ja-JP" altLang="en-US" sz="2000" b="1" spc="-150" dirty="0">
                <a:solidFill>
                  <a:schemeClr val="tx1"/>
                </a:solidFill>
                <a:latin typeface="+mn-ea"/>
                <a:cs typeface="Meiryo UI" panose="020B0604030504040204" pitchFamily="50" charset="-128"/>
              </a:rPr>
              <a:t>個々</a:t>
            </a:r>
            <a:r>
              <a:rPr kumimoji="1" lang="ja-JP" altLang="en-US" sz="2000" b="1" spc="-150" dirty="0" smtClean="0">
                <a:solidFill>
                  <a:schemeClr val="tx1"/>
                </a:solidFill>
                <a:latin typeface="+mn-ea"/>
                <a:cs typeface="Meiryo UI" panose="020B0604030504040204" pitchFamily="50" charset="-128"/>
              </a:rPr>
              <a:t>の児童生徒</a:t>
            </a:r>
            <a:r>
              <a:rPr kumimoji="1" lang="ja-JP" altLang="en-US" sz="2000" b="1" spc="-150" dirty="0">
                <a:solidFill>
                  <a:schemeClr val="tx1"/>
                </a:solidFill>
                <a:latin typeface="+mn-ea"/>
                <a:cs typeface="Meiryo UI" panose="020B0604030504040204" pitchFamily="50" charset="-128"/>
              </a:rPr>
              <a:t>の状況に応じた公平</a:t>
            </a:r>
            <a:r>
              <a:rPr kumimoji="1" lang="ja-JP" altLang="en-US" sz="2000" b="1" spc="-150" dirty="0" smtClean="0">
                <a:solidFill>
                  <a:schemeClr val="tx1"/>
                </a:solidFill>
                <a:latin typeface="+mn-ea"/>
                <a:cs typeface="Meiryo UI" panose="020B0604030504040204" pitchFamily="50" charset="-128"/>
              </a:rPr>
              <a:t>で</a:t>
            </a:r>
            <a:r>
              <a:rPr kumimoji="1" lang="ja-JP" altLang="en-US" sz="2000" b="1" spc="-150" dirty="0">
                <a:solidFill>
                  <a:schemeClr val="tx1"/>
                </a:solidFill>
                <a:latin typeface="+mn-ea"/>
                <a:cs typeface="Meiryo UI" panose="020B0604030504040204" pitchFamily="50" charset="-128"/>
              </a:rPr>
              <a:t>質</a:t>
            </a:r>
            <a:r>
              <a:rPr kumimoji="1" lang="ja-JP" altLang="en-US" sz="2000" b="1" spc="-150" dirty="0" smtClean="0">
                <a:solidFill>
                  <a:schemeClr val="tx1"/>
                </a:solidFill>
                <a:latin typeface="+mn-ea"/>
                <a:cs typeface="Meiryo UI" panose="020B0604030504040204" pitchFamily="50" charset="-128"/>
              </a:rPr>
              <a:t>の高い</a:t>
            </a:r>
            <a:r>
              <a:rPr kumimoji="1" lang="ja-JP" altLang="en-US" sz="2000" b="1" spc="-150" dirty="0">
                <a:solidFill>
                  <a:schemeClr val="tx1"/>
                </a:solidFill>
                <a:latin typeface="+mn-ea"/>
                <a:cs typeface="Meiryo UI" panose="020B0604030504040204" pitchFamily="50" charset="-128"/>
              </a:rPr>
              <a:t>教育の提供</a:t>
            </a:r>
            <a:endParaRPr kumimoji="1" lang="en-US" altLang="ja-JP" sz="2000" spc="-150" dirty="0">
              <a:solidFill>
                <a:schemeClr val="tx1"/>
              </a:solidFill>
              <a:latin typeface="+mn-ea"/>
              <a:cs typeface="Meiryo UI" panose="020B0604030504040204" pitchFamily="50" charset="-128"/>
            </a:endParaRPr>
          </a:p>
        </p:txBody>
      </p:sp>
      <p:sp>
        <p:nvSpPr>
          <p:cNvPr id="22" name="テキスト ボックス 21"/>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180000" lvl="0" indent="-457200" defTabSz="912813" fontAlgn="base">
              <a:spcAft>
                <a:spcPct val="0"/>
              </a:spcAft>
              <a:defRPr/>
            </a:pPr>
            <a:r>
              <a:rPr kumimoji="1" lang="en-US" altLang="ja-JP" sz="2000" b="1" spc="-150" dirty="0">
                <a:solidFill>
                  <a:schemeClr val="tx1"/>
                </a:solidFill>
                <a:latin typeface="+mn-ea"/>
                <a:cs typeface="Meiryo UI" panose="020B0604030504040204" pitchFamily="50" charset="-128"/>
              </a:rPr>
              <a:t>ICT</a:t>
            </a:r>
            <a:r>
              <a:rPr kumimoji="1" lang="ja-JP" altLang="en-US" sz="2000" b="1" spc="-150" dirty="0">
                <a:solidFill>
                  <a:schemeClr val="tx1"/>
                </a:solidFill>
                <a:latin typeface="+mn-ea"/>
                <a:cs typeface="Meiryo UI" panose="020B0604030504040204" pitchFamily="50" charset="-128"/>
              </a:rPr>
              <a:t>環境の有効活用による</a:t>
            </a:r>
            <a:r>
              <a:rPr kumimoji="1" lang="ja-JP" altLang="en-US" sz="2000" b="1" spc="-150" dirty="0" smtClean="0">
                <a:solidFill>
                  <a:schemeClr val="tx1"/>
                </a:solidFill>
                <a:latin typeface="+mn-ea"/>
                <a:cs typeface="Meiryo UI" panose="020B0604030504040204" pitchFamily="50" charset="-128"/>
              </a:rPr>
              <a:t>教育環境の充実</a:t>
            </a:r>
            <a:endParaRPr kumimoji="1" lang="en-US" altLang="ja-JP" sz="2000" spc="-150" dirty="0">
              <a:solidFill>
                <a:schemeClr val="tx1"/>
              </a:solidFill>
              <a:latin typeface="+mn-ea"/>
              <a:cs typeface="Meiryo UI" panose="020B0604030504040204" pitchFamily="50" charset="-128"/>
            </a:endParaRPr>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anose="020B0604030504040204" pitchFamily="50" charset="-128"/>
              </a:rPr>
              <a:t>コロナ禍における学習</a:t>
            </a:r>
            <a:r>
              <a:rPr kumimoji="1" lang="ja-JP" altLang="en-US" sz="2000" b="1" spc="-150" dirty="0" smtClean="0">
                <a:solidFill>
                  <a:schemeClr val="tx1"/>
                </a:solidFill>
                <a:latin typeface="+mn-ea"/>
                <a:cs typeface="Meiryo UI" panose="020B0604030504040204" pitchFamily="50" charset="-128"/>
              </a:rPr>
              <a:t>支援の</a:t>
            </a:r>
            <a:r>
              <a:rPr kumimoji="1" lang="ja-JP" altLang="en-US" sz="2000" b="1" spc="-150" dirty="0">
                <a:solidFill>
                  <a:schemeClr val="tx1"/>
                </a:solidFill>
                <a:latin typeface="+mn-ea"/>
                <a:cs typeface="Meiryo UI" panose="020B0604030504040204" pitchFamily="50" charset="-128"/>
              </a:rPr>
              <a:t>取組み</a:t>
            </a:r>
            <a:endParaRPr lang="en-US" altLang="ja-JP" sz="2000" b="1" spc="-150" dirty="0">
              <a:solidFill>
                <a:schemeClr val="tx1"/>
              </a:solidFill>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1267641913"/>
              </p:ext>
            </p:extLst>
          </p:nvPr>
        </p:nvGraphicFramePr>
        <p:xfrm>
          <a:off x="180000" y="8262332"/>
          <a:ext cx="16668000" cy="251683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904836">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○学校再開に伴う、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児童生徒の</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心身の状態や学習状況の不安に対して、相談体制を</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拡充する。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感染症対策に伴う教員負担に対して、教員が一層、</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への指導や教材研究に注力できるよう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、「学びの保障」の実施に向けたサポート</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体制を</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拡充する。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○児童生徒の安心安全と学びの保障体制を確立する。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○「チーム学校」を支える外部人材活用による揺るぎない学びの保障体制づくりを行う。</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1" name="テキスト ボックス 30"/>
          <p:cNvSpPr txBox="1"/>
          <p:nvPr/>
        </p:nvSpPr>
        <p:spPr>
          <a:xfrm>
            <a:off x="612000" y="727577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3" name="テキスト ボックス 32"/>
          <p:cNvSpPr txBox="1"/>
          <p:nvPr/>
        </p:nvSpPr>
        <p:spPr>
          <a:xfrm>
            <a:off x="1296000" y="725720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児童生徒に</a:t>
            </a:r>
            <a:r>
              <a:rPr lang="ja-JP" altLang="en-US" sz="2000" b="1" spc="-150" dirty="0">
                <a:latin typeface="+mn-ea"/>
                <a:cs typeface="Meiryo UI" pitchFamily="50" charset="-128"/>
              </a:rPr>
              <a:t>対する相談体制の拡充、教員に対するサポート体制の拡充</a:t>
            </a:r>
            <a:endParaRPr lang="en-US" altLang="ja-JP" sz="2000" b="1" spc="-150" dirty="0">
              <a:latin typeface="+mn-ea"/>
              <a:cs typeface="Meiryo UI" pitchFamily="50" charset="-128"/>
            </a:endParaRPr>
          </a:p>
        </p:txBody>
      </p:sp>
      <p:sp>
        <p:nvSpPr>
          <p:cNvPr id="34" name="テキスト ボックス 33"/>
          <p:cNvSpPr txBox="1"/>
          <p:nvPr/>
        </p:nvSpPr>
        <p:spPr>
          <a:xfrm>
            <a:off x="11808000" y="725720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外部人材を活用した学びの保障体制の充実</a:t>
            </a:r>
            <a:endParaRPr lang="en-US" altLang="ja-JP" sz="2000" b="1" spc="-150" dirty="0">
              <a:solidFill>
                <a:schemeClr val="tx1"/>
              </a:solidFill>
              <a:latin typeface="+mn-ea"/>
              <a:cs typeface="Meiryo UI" pitchFamily="50" charset="-128"/>
            </a:endParaRPr>
          </a:p>
        </p:txBody>
      </p:sp>
      <p:sp>
        <p:nvSpPr>
          <p:cNvPr id="35" name="テキスト ボックス 34"/>
          <p:cNvSpPr txBox="1"/>
          <p:nvPr/>
        </p:nvSpPr>
        <p:spPr>
          <a:xfrm>
            <a:off x="6624000" y="7257203"/>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児童生徒の安心安全と学びの保障の確立</a:t>
            </a:r>
            <a:endParaRPr lang="en-US" altLang="ja-JP" sz="2000" b="1" spc="-150" dirty="0">
              <a:solidFill>
                <a:schemeClr val="tx1"/>
              </a:solidFill>
              <a:latin typeface="+mn-ea"/>
              <a:cs typeface="Meiryo UI" pitchFamily="50" charset="-128"/>
            </a:endParaRPr>
          </a:p>
        </p:txBody>
      </p:sp>
      <p:sp>
        <p:nvSpPr>
          <p:cNvPr id="3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7" name="テキスト ボックス 26"/>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9" name="二等辺三角形 28"/>
          <p:cNvSpPr/>
          <p:nvPr/>
        </p:nvSpPr>
        <p:spPr>
          <a:xfrm rot="5400000">
            <a:off x="11510263" y="753806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6326263" y="753806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4363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2653372201"/>
              </p:ext>
            </p:extLst>
          </p:nvPr>
        </p:nvGraphicFramePr>
        <p:xfrm>
          <a:off x="180000" y="3024000"/>
          <a:ext cx="16668000" cy="338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77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○生活スタイルの変化への対応等を踏まえた、今後の住宅まちづくり政策のあり方を検討する。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しい生活様式など社会情勢の変化に柔軟に対応しながら、健康、環境に資する最先端の住宅の普及や多様なニーズに対応した住まい方の提供・発信等、府民の住環境を充実させる「活力と魅力の創出」と「安全・安心の確保」の取組み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○コロナ禍で高まった、農との触れ合いや農のある暮らしへのニーズをチャンスととらえ、都市近郊型の特性を活かした農空間の癒し効果や景観形成、環境保全などの維持、増進に資する取組みを展開する。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しい生活様式など社会情勢の変化に柔軟に対応しながら、健康、環境に資する最先端の住宅の普及や多様なニーズに対応した住まい方の提供・発信等、府民の住環境を充実させる「活力と魅力の創出」と「安全・安心の確保」の取組みを進め、居住魅力あふれる都市を実現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○農空間の多面的な機能の維持、増進に資する取組みを展開し、さらなる</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都市農業の振興と農空間の保全・活用を図る。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ホームベース 17"/>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新しい生活様式に対応した住環境等</a:t>
            </a:r>
            <a:endParaRPr kumimoji="1" lang="ja-JP" altLang="en-US" sz="2400" b="1" spc="-150" dirty="0">
              <a:solidFill>
                <a:schemeClr val="tx1"/>
              </a:solidFill>
              <a:latin typeface="+mn-ea"/>
            </a:endParaRPr>
          </a:p>
        </p:txBody>
      </p:sp>
      <p:sp>
        <p:nvSpPr>
          <p:cNvPr id="19" name="テキスト ボックス 18"/>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12" name="テキスト ボックス 11"/>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多様な</a:t>
            </a:r>
            <a:r>
              <a:rPr lang="ja-JP" altLang="en-US" sz="2000" b="1" spc="-150" dirty="0">
                <a:solidFill>
                  <a:schemeClr val="tx1"/>
                </a:solidFill>
                <a:latin typeface="+mn-ea"/>
                <a:cs typeface="Meiryo UI" pitchFamily="50" charset="-128"/>
              </a:rPr>
              <a:t>人々</a:t>
            </a:r>
            <a:r>
              <a:rPr lang="ja-JP" altLang="en-US" sz="2000" b="1" spc="-150" dirty="0" smtClean="0">
                <a:solidFill>
                  <a:schemeClr val="tx1"/>
                </a:solidFill>
                <a:latin typeface="+mn-ea"/>
                <a:cs typeface="Meiryo UI" pitchFamily="50" charset="-128"/>
              </a:rPr>
              <a:t>を惹きつけ快適に暮らすことができる</a:t>
            </a:r>
            <a:r>
              <a:rPr lang="ja-JP" altLang="en-US" sz="2000" b="1" spc="-150" dirty="0">
                <a:solidFill>
                  <a:schemeClr val="tx1"/>
                </a:solidFill>
                <a:latin typeface="+mn-ea"/>
                <a:cs typeface="Meiryo UI" pitchFamily="50" charset="-128"/>
              </a:rPr>
              <a:t>都市・</a:t>
            </a:r>
            <a:r>
              <a:rPr lang="ja-JP" altLang="en-US" sz="2000" b="1" spc="-150" dirty="0" smtClean="0">
                <a:solidFill>
                  <a:schemeClr val="tx1"/>
                </a:solidFill>
                <a:latin typeface="+mn-ea"/>
                <a:cs typeface="Meiryo UI" pitchFamily="50" charset="-128"/>
              </a:rPr>
              <a:t>住まいの実現</a:t>
            </a:r>
            <a:endParaRPr lang="en-US" altLang="ja-JP" sz="2000" b="1" spc="-150" dirty="0">
              <a:solidFill>
                <a:schemeClr val="tx1"/>
              </a:solidFill>
              <a:latin typeface="+mn-ea"/>
              <a:cs typeface="Meiryo UI" pitchFamily="50" charset="-128"/>
            </a:endParaRPr>
          </a:p>
        </p:txBody>
      </p:sp>
      <p:sp>
        <p:nvSpPr>
          <p:cNvPr id="14" name="テキスト ボックス 1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a:t>
            </a:r>
            <a:r>
              <a:rPr lang="ja-JP" altLang="en-US" sz="2000" b="1" spc="-150" dirty="0">
                <a:solidFill>
                  <a:schemeClr val="tx1"/>
                </a:solidFill>
                <a:latin typeface="+mn-ea"/>
                <a:cs typeface="Meiryo UI" pitchFamily="50" charset="-128"/>
              </a:rPr>
              <a:t>新しい生活様式」に対応</a:t>
            </a:r>
            <a:r>
              <a:rPr lang="ja-JP" altLang="en-US" sz="2000" b="1" spc="-150" dirty="0" smtClean="0">
                <a:solidFill>
                  <a:schemeClr val="tx1"/>
                </a:solidFill>
                <a:latin typeface="+mn-ea"/>
                <a:cs typeface="Meiryo UI" pitchFamily="50" charset="-128"/>
              </a:rPr>
              <a:t>した</a:t>
            </a:r>
            <a:r>
              <a:rPr lang="ja-JP" altLang="en-US" sz="2000" b="1" spc="-150" dirty="0">
                <a:solidFill>
                  <a:schemeClr val="tx1"/>
                </a:solidFill>
                <a:latin typeface="+mn-ea"/>
                <a:cs typeface="Meiryo UI" pitchFamily="50" charset="-128"/>
              </a:rPr>
              <a:t>まちづくりや</a:t>
            </a:r>
            <a:r>
              <a:rPr lang="ja-JP" altLang="en-US" sz="2000" b="1" spc="-150" dirty="0" smtClean="0">
                <a:solidFill>
                  <a:schemeClr val="tx1"/>
                </a:solidFill>
                <a:latin typeface="+mn-ea"/>
                <a:cs typeface="Meiryo UI" pitchFamily="50" charset="-128"/>
              </a:rPr>
              <a:t>住</a:t>
            </a:r>
            <a:r>
              <a:rPr lang="ja-JP" altLang="en-US" sz="2000" b="1" spc="-150" dirty="0">
                <a:solidFill>
                  <a:schemeClr val="tx1"/>
                </a:solidFill>
                <a:latin typeface="+mn-ea"/>
                <a:cs typeface="Meiryo UI" pitchFamily="50" charset="-128"/>
              </a:rPr>
              <a:t>環境の整備</a:t>
            </a:r>
            <a:endParaRPr lang="en-US" altLang="ja-JP" sz="2000" b="1" spc="-150" dirty="0">
              <a:solidFill>
                <a:schemeClr val="tx1"/>
              </a:solidFill>
              <a:latin typeface="+mn-ea"/>
              <a:cs typeface="Meiryo UI" pitchFamily="50" charset="-128"/>
            </a:endParaRPr>
          </a:p>
        </p:txBody>
      </p:sp>
      <p:sp>
        <p:nvSpPr>
          <p:cNvPr id="20" name="テキスト ボックス 19"/>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新しい生活スタイルに対応</a:t>
            </a:r>
            <a:r>
              <a:rPr lang="ja-JP" altLang="en-US" sz="2000" b="1" spc="-150" dirty="0" smtClean="0">
                <a:solidFill>
                  <a:schemeClr val="tx1"/>
                </a:solidFill>
                <a:latin typeface="+mn-ea"/>
                <a:cs typeface="Meiryo UI" pitchFamily="50" charset="-128"/>
              </a:rPr>
              <a:t>した</a:t>
            </a:r>
            <a:r>
              <a:rPr lang="ja-JP" altLang="en-US" sz="2000" b="1" spc="-150" dirty="0">
                <a:solidFill>
                  <a:schemeClr val="tx1"/>
                </a:solidFill>
                <a:latin typeface="+mn-ea"/>
                <a:cs typeface="Meiryo UI" pitchFamily="50" charset="-128"/>
              </a:rPr>
              <a:t>まちづくりの推進や住環境の整備</a:t>
            </a:r>
            <a:endParaRPr lang="en-US" altLang="ja-JP" sz="2000" b="1" spc="-150" dirty="0">
              <a:solidFill>
                <a:schemeClr val="tx1"/>
              </a:solidFill>
              <a:latin typeface="+mn-ea"/>
              <a:cs typeface="Meiryo UI" pitchFamily="50" charset="-128"/>
            </a:endParaRPr>
          </a:p>
        </p:txBody>
      </p:sp>
      <p:sp>
        <p:nvSpPr>
          <p:cNvPr id="17" name="テキスト ボックス 16"/>
          <p:cNvSpPr txBox="1"/>
          <p:nvPr/>
        </p:nvSpPr>
        <p:spPr>
          <a:xfrm>
            <a:off x="612000" y="7420937"/>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5" name="テキスト ボックス 24"/>
          <p:cNvSpPr txBox="1"/>
          <p:nvPr/>
        </p:nvSpPr>
        <p:spPr>
          <a:xfrm>
            <a:off x="1295999" y="740888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インフラの充実・有効活用による安全・快適でゆとりのある憩いの場の創出</a:t>
            </a:r>
            <a:endParaRPr lang="en-US" altLang="ja-JP" sz="2000" b="1" spc="-150" dirty="0">
              <a:solidFill>
                <a:schemeClr val="tx1"/>
              </a:solidFill>
              <a:latin typeface="+mn-ea"/>
              <a:cs typeface="Meiryo UI" pitchFamily="50" charset="-128"/>
            </a:endParaRPr>
          </a:p>
        </p:txBody>
      </p:sp>
      <p:sp>
        <p:nvSpPr>
          <p:cNvPr id="28" name="テキスト ボックス 27"/>
          <p:cNvSpPr txBox="1"/>
          <p:nvPr/>
        </p:nvSpPr>
        <p:spPr>
          <a:xfrm>
            <a:off x="11808000" y="740888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インフラの充実・有効活用による上質</a:t>
            </a:r>
            <a:r>
              <a:rPr lang="ja-JP" altLang="en-US" sz="2000" b="1" spc="-150" dirty="0">
                <a:solidFill>
                  <a:schemeClr val="tx1"/>
                </a:solidFill>
                <a:latin typeface="+mn-ea"/>
                <a:cs typeface="Meiryo UI" pitchFamily="50" charset="-128"/>
              </a:rPr>
              <a:t>な都市空間の創出</a:t>
            </a:r>
            <a:endParaRPr lang="en-US" altLang="ja-JP" sz="2000" b="1" spc="-150" dirty="0">
              <a:solidFill>
                <a:schemeClr val="tx1"/>
              </a:solidFill>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2886231770"/>
              </p:ext>
            </p:extLst>
          </p:nvPr>
        </p:nvGraphicFramePr>
        <p:xfrm>
          <a:off x="180000" y="8404662"/>
          <a:ext cx="16668000" cy="19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2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利用者の様々なニーズに応え、これまでの利用形態からの転換など既存のインフラの有効活用による良質なオープンスペースやゆとりある歩行者空間等の創出など、地域の活性化に繋がるような取組み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○引き続き、緊急対策期、反転攻勢準備期の取組みを推進し、「住まうなら大阪」と思える、多様な人々が住まい、訪れる魅力あふれる都市を創造する。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1" name="二等辺三角形 30"/>
          <p:cNvSpPr/>
          <p:nvPr/>
        </p:nvSpPr>
        <p:spPr>
          <a:xfrm rot="5400000">
            <a:off x="11510262" y="768974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69227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3742851844"/>
              </p:ext>
            </p:extLst>
          </p:nvPr>
        </p:nvGraphicFramePr>
        <p:xfrm>
          <a:off x="180000" y="3024000"/>
          <a:ext cx="16668000" cy="316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55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○高機能換気設備の導入などをはじめ、経済活動と感染拡大防止の両立を図る環境配慮型設備への投資を促進する。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dirty="0" smtClean="0">
                          <a:solidFill>
                            <a:schemeClr val="tx1"/>
                          </a:solidFill>
                        </a:rPr>
                        <a:t>より良い持続可能な社会をつくり、コロナ禍からの復興をめざすという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「グリーンリカバリー」の考え方を踏まえて、脱炭素化に向けた意識改革・行動変化を促進する。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○脱炭素を図りながら生産効率を高めるなど、「</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環境」「社会」「経済」の</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諸課題を同時に解決するような</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ESG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投資について、</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環境施策を通じてさらに推進</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する。</a:t>
                      </a:r>
                      <a:endPar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○府域の</a:t>
                      </a:r>
                      <a:r>
                        <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CO2</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排出量実質ゼロ、プラスチックごみゼロの実現に</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資する環境</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先進技術の</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実用化を進め、それを普及促進</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していく</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a:t>
                      </a:r>
                      <a:endPar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○脱炭素化の鍵となり、関連産業分野の裾野が広い水素エネルギーについて、万博の開催も契機にその普及拡大を図る。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8" name="直線コネクタ 1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（５）</a:t>
            </a:r>
            <a:endParaRPr kumimoji="1" lang="ja-JP" altLang="en-US" sz="2400" b="1" dirty="0"/>
          </a:p>
        </p:txBody>
      </p:sp>
      <p:sp>
        <p:nvSpPr>
          <p:cNvPr id="15" name="ホームベース 14"/>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環境に配慮した持続可能なくらし</a:t>
            </a:r>
            <a:endParaRPr kumimoji="1" lang="ja-JP" altLang="en-US" sz="2400" b="1" dirty="0">
              <a:solidFill>
                <a:schemeClr val="tx1"/>
              </a:solidFill>
              <a:latin typeface="+mn-ea"/>
            </a:endParaRPr>
          </a:p>
        </p:txBody>
      </p:sp>
      <p:sp>
        <p:nvSpPr>
          <p:cNvPr id="19" name="テキスト ボックス 18">
            <a:extLst>
              <a:ext uri="{FF2B5EF4-FFF2-40B4-BE49-F238E27FC236}">
                <a16:creationId xmlns:a16="http://schemas.microsoft.com/office/drawing/2014/main" id="{ABDA9201-BD5C-4DA5-A21F-46FF0DFEEB14}"/>
              </a:ext>
            </a:extLst>
          </p:cNvPr>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エネルギー</a:t>
            </a:r>
            <a:r>
              <a:rPr lang="ja-JP" altLang="en-US" sz="2000" b="1" spc="-150" dirty="0">
                <a:solidFill>
                  <a:schemeClr val="tx1"/>
                </a:solidFill>
                <a:latin typeface="+mn-ea"/>
                <a:cs typeface="Meiryo UI" pitchFamily="50" charset="-128"/>
              </a:rPr>
              <a:t>・環境関連技術のイノベーションの</a:t>
            </a:r>
            <a:r>
              <a:rPr lang="ja-JP" altLang="en-US" sz="2000" b="1" spc="-150" dirty="0" smtClean="0">
                <a:solidFill>
                  <a:schemeClr val="tx1"/>
                </a:solidFill>
                <a:latin typeface="+mn-ea"/>
                <a:cs typeface="Meiryo UI" pitchFamily="50" charset="-128"/>
              </a:rPr>
              <a:t>促進</a:t>
            </a:r>
            <a:endParaRPr lang="en-US" altLang="ja-JP" sz="2000" b="1" spc="-150" dirty="0">
              <a:solidFill>
                <a:schemeClr val="tx1"/>
              </a:solidFill>
              <a:latin typeface="+mn-ea"/>
              <a:cs typeface="Meiryo UI" pitchFamily="50" charset="-128"/>
            </a:endParaRPr>
          </a:p>
        </p:txBody>
      </p:sp>
      <p:sp>
        <p:nvSpPr>
          <p:cNvPr id="20" name="テキスト ボックス 19">
            <a:extLst>
              <a:ext uri="{FF2B5EF4-FFF2-40B4-BE49-F238E27FC236}">
                <a16:creationId xmlns:a16="http://schemas.microsoft.com/office/drawing/2014/main" id="{617D328A-28F6-4A3D-9DE1-2C51805545B9}"/>
              </a:ext>
            </a:extLst>
          </p:cNvPr>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グリーンリカバリーによる持続可能な社会経済システムへの変革の促進</a:t>
            </a:r>
            <a:endParaRPr lang="en-US" altLang="ja-JP" sz="2000" b="1" spc="-150" dirty="0">
              <a:solidFill>
                <a:schemeClr val="tx1"/>
              </a:solidFill>
              <a:latin typeface="+mn-ea"/>
              <a:cs typeface="Meiryo UI" pitchFamily="50" charset="-128"/>
            </a:endParaRPr>
          </a:p>
        </p:txBody>
      </p:sp>
      <p:sp>
        <p:nvSpPr>
          <p:cNvPr id="28" name="テキスト ボックス 27"/>
          <p:cNvSpPr txBox="1"/>
          <p:nvPr/>
        </p:nvSpPr>
        <p:spPr>
          <a:xfrm>
            <a:off x="612000" y="7365160"/>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9" name="テキスト ボックス 28"/>
          <p:cNvSpPr txBox="1"/>
          <p:nvPr/>
        </p:nvSpPr>
        <p:spPr>
          <a:xfrm>
            <a:off x="1296000" y="7359131"/>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itchFamily="50" charset="-128"/>
              </a:rPr>
              <a:t>新しい生活様式に対応した脱炭素社会や大阪ブルー・オーシャン・ビジョンの実現に向けた取組み</a:t>
            </a:r>
            <a:endParaRPr lang="en-US" altLang="ja-JP" sz="2000" b="1" spc="-150" dirty="0">
              <a:solidFill>
                <a:schemeClr val="tx1"/>
              </a:solidFill>
              <a:latin typeface="+mn-ea"/>
              <a:cs typeface="Meiryo UI" pitchFamily="50" charset="-128"/>
            </a:endParaRPr>
          </a:p>
        </p:txBody>
      </p:sp>
      <p:sp>
        <p:nvSpPr>
          <p:cNvPr id="30" name="テキスト ボックス 29"/>
          <p:cNvSpPr txBox="1"/>
          <p:nvPr/>
        </p:nvSpPr>
        <p:spPr>
          <a:xfrm>
            <a:off x="11808000" y="73591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暮らしやすい環境・エネルギー先進都市の実現</a:t>
            </a:r>
            <a:endParaRPr lang="en-US" altLang="ja-JP" sz="2000" b="1" spc="-150" dirty="0">
              <a:solidFill>
                <a:schemeClr val="tx1"/>
              </a:solidFill>
              <a:latin typeface="+mn-ea"/>
              <a:cs typeface="Meiryo UI" pitchFamily="50" charset="-128"/>
            </a:endParaRPr>
          </a:p>
        </p:txBody>
      </p:sp>
      <p:graphicFrame>
        <p:nvGraphicFramePr>
          <p:cNvPr id="32" name="Group 2"/>
          <p:cNvGraphicFramePr>
            <a:graphicFrameLocks/>
          </p:cNvGraphicFramePr>
          <p:nvPr>
            <p:extLst>
              <p:ext uri="{D42A27DB-BD31-4B8C-83A1-F6EECF244321}">
                <p14:modId xmlns:p14="http://schemas.microsoft.com/office/powerpoint/2010/main" val="2508584973"/>
              </p:ext>
            </p:extLst>
          </p:nvPr>
        </p:nvGraphicFramePr>
        <p:xfrm>
          <a:off x="180000" y="8328715"/>
          <a:ext cx="16668000" cy="25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9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○府域での</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CO2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排出量実質ゼロの実現、</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２０大阪サミットで共有された「大阪ブルー・オーシャン・ビジョン」の実現を見通しつつ、地球温暖化対策、プラスチックごみ対策を推進する。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○コロナ禍を契機とした都市集中型社会から分散型社会への社会変革、家庭での電力消費や生活ごみの増加といった様々な行動変容による影響を踏まえて、省エネの促進や再生可能エネルギーの利用促進、３</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の推進、食品ロス削減、生物多様性の保全などの取組みを推進する。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○コロナ禍による社会変革・行動変容を契機に進展した新技術等を活用しながら、脱炭素化、プラスチックごみ対策、再生可能エネルギーの活用などをより一層進めるとともに、定着を図る。</a:t>
                      </a:r>
                      <a:endPar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5" name="二等辺三角形 24"/>
          <p:cNvSpPr/>
          <p:nvPr/>
        </p:nvSpPr>
        <p:spPr>
          <a:xfrm rot="5400000">
            <a:off x="11510263" y="7639996"/>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3482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2491669158"/>
              </p:ext>
            </p:extLst>
          </p:nvPr>
        </p:nvGraphicFramePr>
        <p:xfrm>
          <a:off x="180000" y="3024000"/>
          <a:ext cx="16668000" cy="303499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42299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窓口に出向くことなくパソコンやスマートフォン等の携帯端末でマイナンバーカードの認証機能も活用しながらいつでも手続きが行えるなど、住民の利便性を高めるため、行政手続きのオンライン化を進める。そのため、まずは、はんこレス・ペーパーレス、キャッシュレスを推進し、新たなオンラインシステムの導入へつな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○コロナによる業務の増大においても、行政サービスを維持するため、ＡＩ、ＲＰＡなどを活用した内部管理業務の効率化など、業務改革を進める。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○先導的な取組みとして大阪市で新「行政オンラインシステム」を運用する。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○府においては、電子申請を含めた新たな行政オンラインシステムの導入により、オンライン化が可能な手続きを拡大し、府民の利便性向上を図る。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○人材面、情報面、資金面のリソースを課題とする府内市町村を積極的にサポートし、好事例の横展開や取組の共同化・共有化を促進することで、住民の利便性向上につなげる。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ホームベース 1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行政</a:t>
            </a:r>
            <a:r>
              <a:rPr kumimoji="1" lang="en-US" altLang="ja-JP" sz="2400" b="1" spc="-150" dirty="0" smtClean="0">
                <a:solidFill>
                  <a:schemeClr val="tx1"/>
                </a:solidFill>
                <a:latin typeface="+mn-ea"/>
              </a:rPr>
              <a:t>DX</a:t>
            </a:r>
            <a:r>
              <a:rPr kumimoji="1" lang="ja-JP" altLang="en-US" sz="2400" b="1" spc="-150" dirty="0" smtClean="0">
                <a:solidFill>
                  <a:schemeClr val="tx1"/>
                </a:solidFill>
                <a:latin typeface="+mn-ea"/>
              </a:rPr>
              <a:t>の推進</a:t>
            </a:r>
            <a:endParaRPr kumimoji="1" lang="ja-JP" altLang="en-US" sz="2400" b="1" spc="-150" dirty="0">
              <a:solidFill>
                <a:schemeClr val="tx1"/>
              </a:solidFill>
              <a:latin typeface="+mn-ea"/>
            </a:endParaRPr>
          </a:p>
        </p:txBody>
      </p:sp>
      <p:sp>
        <p:nvSpPr>
          <p:cNvPr id="18" name="テキスト ボックス 1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（６）</a:t>
            </a:r>
            <a:endParaRPr kumimoji="1" lang="ja-JP" altLang="en-US" sz="2400" b="1" dirty="0"/>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行政ＤＸの推進</a:t>
            </a:r>
            <a:endParaRPr lang="en-US" altLang="ja-JP" sz="2000" b="1" spc="-150" dirty="0">
              <a:latin typeface="+mn-ea"/>
              <a:cs typeface="Meiryo UI" pitchFamily="50" charset="-128"/>
            </a:endParaRPr>
          </a:p>
        </p:txBody>
      </p:sp>
      <p:sp>
        <p:nvSpPr>
          <p:cNvPr id="25" name="テキスト ボックス 2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行政手続きのオンライン化</a:t>
            </a:r>
            <a:endParaRPr lang="en-US" altLang="ja-JP" sz="2000" b="1" spc="-150" dirty="0">
              <a:latin typeface="+mn-ea"/>
              <a:cs typeface="Meiryo UI" pitchFamily="50" charset="-128"/>
            </a:endParaRPr>
          </a:p>
        </p:txBody>
      </p:sp>
      <p:sp>
        <p:nvSpPr>
          <p:cNvPr id="13"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12" name="テキスト ボックス 11"/>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14" name="二等辺三角形 13"/>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089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rot="10800000" flipV="1">
            <a:off x="422656" y="876651"/>
            <a:ext cx="2320544" cy="895635"/>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8400664"/>
              </p:ext>
            </p:extLst>
          </p:nvPr>
        </p:nvGraphicFramePr>
        <p:xfrm>
          <a:off x="553703" y="1990354"/>
          <a:ext cx="15837805" cy="5152804"/>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91513">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9187017"/>
                  </a:ext>
                </a:extLst>
              </a:tr>
              <a:tr h="518140">
                <a:tc>
                  <a:txBody>
                    <a:bodyPr/>
                    <a:lstStyle/>
                    <a:p>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gridSpan="3">
                  <a:txBody>
                    <a:bodyPr/>
                    <a:lstStyle/>
                    <a:p>
                      <a:r>
                        <a:rPr kumimoji="1" lang="ja-JP" altLang="en-US" sz="1600" b="1" dirty="0" smtClean="0">
                          <a:solidFill>
                            <a:schemeClr val="bg1"/>
                          </a:solidFill>
                        </a:rPr>
                        <a:t>感染症対策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2490190"/>
                  </a:ext>
                </a:extLst>
              </a:tr>
              <a:tr h="518140">
                <a:tc>
                  <a:txBody>
                    <a:bodyPr/>
                    <a:lstStyle/>
                    <a:p>
                      <a:pPr algn="r"/>
                      <a:r>
                        <a:rPr kumimoji="1" lang="ja-JP" altLang="en-US" sz="1600" b="1" dirty="0" smtClean="0"/>
                        <a:t>①</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新型コロナの検査・医療提供体制の充実と院内感染やクラスター対策の強化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新たな感染症に備えた検査体制や医療提供体制等の確保・充実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518140">
                <a:tc>
                  <a:txBody>
                    <a:bodyPr/>
                    <a:lstStyle/>
                    <a:p>
                      <a:pPr algn="r"/>
                      <a:r>
                        <a:rPr kumimoji="1" lang="ja-JP" altLang="en-US" sz="1600" b="1" dirty="0" smtClean="0"/>
                        <a:t>②</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関西国際空港における新型コロナの水際対策の強化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万博開催に向けた関西国際空港における受入体制の整備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20285117"/>
                  </a:ext>
                </a:extLst>
              </a:tr>
              <a:tr h="518140">
                <a:tc>
                  <a:txBody>
                    <a:bodyPr/>
                    <a:lstStyle/>
                    <a:p>
                      <a:pPr algn="r"/>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gridSpan="3">
                  <a:txBody>
                    <a:bodyPr/>
                    <a:lstStyle/>
                    <a:p>
                      <a:r>
                        <a:rPr kumimoji="1" lang="ja-JP" altLang="en-US" sz="1600" b="1" dirty="0" smtClean="0">
                          <a:solidFill>
                            <a:schemeClr val="bg1"/>
                          </a:solidFill>
                        </a:rPr>
                        <a:t>災害対応力の強化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564311">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自然災害（風水害、地震・津波等）対策の充実強化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64311">
                <a:tc>
                  <a:txBody>
                    <a:bodyPr/>
                    <a:lstStyle/>
                    <a:p>
                      <a:pPr algn="r"/>
                      <a:r>
                        <a:rPr kumimoji="1" lang="ja-JP" altLang="en-US" sz="1600" b="0" dirty="0" smtClean="0"/>
                        <a:t>②</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都市インフラの計画的・効率的な維持管理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27417562"/>
                  </a:ext>
                </a:extLst>
              </a:tr>
              <a:tr h="564311">
                <a:tc>
                  <a:txBody>
                    <a:bodyPr/>
                    <a:lstStyle/>
                    <a:p>
                      <a:pPr algn="r"/>
                      <a:r>
                        <a:rPr kumimoji="1" lang="ja-JP" altLang="en-US" sz="1600" b="0" dirty="0" smtClean="0"/>
                        <a:t>③</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b="0" dirty="0" smtClean="0"/>
                        <a:t>感染症に対応した防災・減災対策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b="0" dirty="0" err="1" smtClean="0"/>
                        <a:t>ー</a:t>
                      </a:r>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42170128"/>
                  </a:ext>
                </a:extLst>
              </a:tr>
              <a:tr h="564311">
                <a:tc>
                  <a:txBody>
                    <a:bodyPr/>
                    <a:lstStyle/>
                    <a:p>
                      <a:pPr algn="r"/>
                      <a:r>
                        <a:rPr kumimoji="1" lang="ja-JP" altLang="en-US" sz="1600" b="0" dirty="0" smtClean="0"/>
                        <a:t>④</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先端技術等を活用した災害対応力の強化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49193586"/>
                  </a:ext>
                </a:extLst>
              </a:tr>
            </a:tbl>
          </a:graphicData>
        </a:graphic>
      </p:graphicFrame>
      <p:sp>
        <p:nvSpPr>
          <p:cNvPr id="6" name="二等辺三角形 5"/>
          <p:cNvSpPr/>
          <p:nvPr/>
        </p:nvSpPr>
        <p:spPr>
          <a:xfrm rot="5400000">
            <a:off x="6525384" y="2183854"/>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■安全・安心（全体構成）</a:t>
            </a:r>
            <a:endParaRPr lang="zh-TW" altLang="en-US" sz="3200" b="1" dirty="0">
              <a:solidFill>
                <a:schemeClr val="bg1"/>
              </a:solidFill>
              <a:latin typeface="+mn-ea"/>
              <a:ea typeface="+mn-ea"/>
            </a:endParaRPr>
          </a:p>
        </p:txBody>
      </p:sp>
      <p:sp>
        <p:nvSpPr>
          <p:cNvPr id="12" name="二等辺三角形 11"/>
          <p:cNvSpPr/>
          <p:nvPr/>
        </p:nvSpPr>
        <p:spPr>
          <a:xfrm rot="5400000">
            <a:off x="11361411" y="2183854"/>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3703" y="1063213"/>
            <a:ext cx="2058450" cy="523220"/>
          </a:xfrm>
          <a:prstGeom prst="rect">
            <a:avLst/>
          </a:prstGeom>
          <a:noFill/>
        </p:spPr>
        <p:txBody>
          <a:bodyPr wrap="square" rtlCol="0">
            <a:spAutoFit/>
          </a:bodyPr>
          <a:lstStyle/>
          <a:p>
            <a:pPr algn="ctr"/>
            <a:r>
              <a:rPr kumimoji="1" lang="ja-JP" altLang="en-US" sz="2800" b="1" dirty="0" smtClean="0">
                <a:latin typeface="+mn-ea"/>
              </a:rPr>
              <a:t>安全・安心</a:t>
            </a:r>
            <a:endParaRPr kumimoji="1" lang="ja-JP" altLang="en-US" sz="2800" b="1" dirty="0">
              <a:latin typeface="+mn-ea"/>
            </a:endParaRPr>
          </a:p>
        </p:txBody>
      </p:sp>
    </p:spTree>
    <p:extLst>
      <p:ext uri="{BB962C8B-B14F-4D97-AF65-F5344CB8AC3E}">
        <p14:creationId xmlns:p14="http://schemas.microsoft.com/office/powerpoint/2010/main" val="809420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3649397096"/>
              </p:ext>
            </p:extLst>
          </p:nvPr>
        </p:nvGraphicFramePr>
        <p:xfrm>
          <a:off x="180000" y="3024000"/>
          <a:ext cx="16668000" cy="486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424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○感染拡大防止に向け、医療機関等を含めた検査体制の拡充と検体採取体制の充実を図るとともに、季節性インフルエンザ流行期を踏まえた検査需要に対応できるよう、さらなる検査体制の充実を図る。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○新型コロナ患者等受入医療機関の機能分化による必要病床の確保や、医療機関に対する支援の充実（施設整備・人材確保等）を図る。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○一般医療機関や社会福祉施設等を含め、感染状況や施設特性に応じて、院内・施設内感染防止対策の強化を図る。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○濃厚接触者フォローアップ体制の強化やクラスター発生初期段階から積極的に検査するなど、ハイリスク集団へのクラスター対策の強化を図る。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○コロナ禍において、時限的・特例的な取扱いとして認められたオンライン診療の適切な対応を促進し、コロナの感染拡大の防止を図る。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○緊急対策期の取組みに加え、新型コロナの感染防止対策に係る評価を行うとともに、コロナの早期終息に向け、国、府、市町村が連携して府民へのワクチン接種体制の構築を図る。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○新型コロナの感染防止対策の教訓を踏まえ、行動計画の見直しや連携体制の強化、研修等の充実による人材育成、物資・資材等の備蓄強化など、新たな感染症に備えた対策を講じる。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○海外から多くの外国人観光客が訪れる大阪・関西万博の開催に向け、受入れ医療機関や関係団体と連携し、受入れ医療機関への必要な支援を行う等、外国人患者受入体制整備を推進する。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ホームベース 1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感染症対策</a:t>
            </a:r>
            <a:endParaRPr kumimoji="1" lang="ja-JP" altLang="en-US" sz="2400" b="1" spc="-150" dirty="0">
              <a:solidFill>
                <a:schemeClr val="tx1"/>
              </a:solidFill>
              <a:latin typeface="+mn-ea"/>
            </a:endParaRPr>
          </a:p>
        </p:txBody>
      </p:sp>
      <p:sp>
        <p:nvSpPr>
          <p:cNvPr id="18" name="テキスト ボックス 1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新たな感染症に備えた検査体制や医療提供体制等の確保・充実</a:t>
            </a:r>
            <a:endParaRPr lang="en-US" altLang="ja-JP" sz="2000" b="1" spc="-150" dirty="0">
              <a:latin typeface="+mn-ea"/>
              <a:cs typeface="Meiryo UI" pitchFamily="50" charset="-128"/>
            </a:endParaRPr>
          </a:p>
        </p:txBody>
      </p:sp>
      <p:sp>
        <p:nvSpPr>
          <p:cNvPr id="25" name="テキスト ボックス 2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新型コロナの検査・医療提供体制の充実と院内感染やクラスター対策の強化</a:t>
            </a:r>
            <a:endParaRPr lang="en-US" altLang="ja-JP" sz="2000" b="1" spc="-150" dirty="0">
              <a:latin typeface="+mn-ea"/>
              <a:cs typeface="Meiryo UI" pitchFamily="50" charset="-128"/>
            </a:endParaRPr>
          </a:p>
        </p:txBody>
      </p:sp>
      <p:sp>
        <p:nvSpPr>
          <p:cNvPr id="33" name="テキスト ボックス 32"/>
          <p:cNvSpPr txBox="1"/>
          <p:nvPr/>
        </p:nvSpPr>
        <p:spPr>
          <a:xfrm>
            <a:off x="11808000" y="8870007"/>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万博開催に向けた関西国際空港における受入体制の整備</a:t>
            </a:r>
            <a:endParaRPr lang="en-US" altLang="ja-JP" sz="2000" b="1" spc="-150" dirty="0">
              <a:solidFill>
                <a:schemeClr val="tx1"/>
              </a:solidFill>
              <a:latin typeface="+mn-ea"/>
              <a:cs typeface="Meiryo UI" pitchFamily="50" charset="-128"/>
            </a:endParaRPr>
          </a:p>
        </p:txBody>
      </p:sp>
      <p:sp>
        <p:nvSpPr>
          <p:cNvPr id="35" name="テキスト ボックス 34"/>
          <p:cNvSpPr txBox="1"/>
          <p:nvPr/>
        </p:nvSpPr>
        <p:spPr>
          <a:xfrm>
            <a:off x="612000" y="891029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6" name="テキスト ボックス 35"/>
          <p:cNvSpPr txBox="1"/>
          <p:nvPr/>
        </p:nvSpPr>
        <p:spPr>
          <a:xfrm>
            <a:off x="1296000" y="8870007"/>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関西国際空港における新型コロナ</a:t>
            </a:r>
            <a:r>
              <a:rPr lang="ja-JP" altLang="en-US" sz="2000" b="1" spc="-150" dirty="0">
                <a:solidFill>
                  <a:schemeClr val="tx1"/>
                </a:solidFill>
                <a:latin typeface="+mn-ea"/>
                <a:cs typeface="Meiryo UI" pitchFamily="50" charset="-128"/>
              </a:rPr>
              <a:t>の</a:t>
            </a:r>
            <a:r>
              <a:rPr lang="ja-JP" altLang="en-US" sz="2000" b="1" spc="-150" dirty="0" smtClean="0">
                <a:solidFill>
                  <a:schemeClr val="tx1"/>
                </a:solidFill>
                <a:latin typeface="+mn-ea"/>
                <a:cs typeface="Meiryo UI" pitchFamily="50" charset="-128"/>
              </a:rPr>
              <a:t>水際対策の強化</a:t>
            </a:r>
            <a:endParaRPr lang="en-US" altLang="ja-JP" sz="2000" b="1" spc="-150" dirty="0">
              <a:solidFill>
                <a:schemeClr val="tx1"/>
              </a:solidFill>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3897804360"/>
              </p:ext>
            </p:extLst>
          </p:nvPr>
        </p:nvGraphicFramePr>
        <p:xfrm>
          <a:off x="180000" y="9853049"/>
          <a:ext cx="16668000" cy="205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44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○海外との玄関口である関西国際空港において、出入国規制の緩和に応じた検疫体制の段階的拡充など、水際対策の強化を図る。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○国における検疫体制の段階的拡充等の対応状況を踏まえ、関西国際空港の水際対策の強化を促進する。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○海外から多くの外国人観光客が訪れる大阪・関西万博の開催を見据え、関西国際空港において、新型コロナの教訓を踏まえた万全な受入体制を整える。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24" name="テキスト ボックス 2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6" name="二等辺三角形 25"/>
          <p:cNvSpPr/>
          <p:nvPr/>
        </p:nvSpPr>
        <p:spPr>
          <a:xfrm rot="5400000">
            <a:off x="11510263" y="9150872"/>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31203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ホームベース 14"/>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災害対応力の強化</a:t>
            </a:r>
            <a:endParaRPr kumimoji="1" lang="ja-JP" altLang="en-US" sz="2400" b="1" spc="-150" dirty="0">
              <a:solidFill>
                <a:schemeClr val="tx1"/>
              </a:solidFill>
              <a:latin typeface="+mn-ea"/>
            </a:endParaRPr>
          </a:p>
        </p:txBody>
      </p:sp>
      <p:sp>
        <p:nvSpPr>
          <p:cNvPr id="16" name="テキスト ボックス 15"/>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2" name="テキスト ボックス 21"/>
          <p:cNvSpPr txBox="1"/>
          <p:nvPr/>
        </p:nvSpPr>
        <p:spPr>
          <a:xfrm>
            <a:off x="1296000" y="2052175"/>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自然災害（風水害、地震・津波等）対策の充実強化</a:t>
            </a:r>
            <a:endParaRPr lang="en-US" altLang="ja-JP" sz="2000" b="1" spc="-150" dirty="0">
              <a:latin typeface="+mn-ea"/>
              <a:cs typeface="Meiryo UI" pitchFamily="50" charset="-128"/>
            </a:endParaRPr>
          </a:p>
        </p:txBody>
      </p:sp>
      <p:graphicFrame>
        <p:nvGraphicFramePr>
          <p:cNvPr id="12" name="Group 2"/>
          <p:cNvGraphicFramePr>
            <a:graphicFrameLocks/>
          </p:cNvGraphicFramePr>
          <p:nvPr>
            <p:extLst>
              <p:ext uri="{D42A27DB-BD31-4B8C-83A1-F6EECF244321}">
                <p14:modId xmlns:p14="http://schemas.microsoft.com/office/powerpoint/2010/main" val="1423873103"/>
              </p:ext>
            </p:extLst>
          </p:nvPr>
        </p:nvGraphicFramePr>
        <p:xfrm>
          <a:off x="180000" y="3024000"/>
          <a:ext cx="16668000" cy="216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54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○災害に対する「強さ」と「しなやかさ」を併せ持った社会づくりに向け、国土強靭化の取組みを推進。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○新・地震防災アクションプランに基づき、被害軽減効果が極めて高いハード対策とソフト対策を適切に組み合わせつつ、事業を進める。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○「人命を守ることを最優先」とする基本理念に基づき、「逃げる」「凌ぐ」「防ぐ」の各施策を効率的・効果的に組み合わせ、着実に実施する。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○今後、気候変動等により増加が懸念される災害リスクを踏まえ、災害対応力のさらなる充実強化を実施する。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graphicFrame>
        <p:nvGraphicFramePr>
          <p:cNvPr id="14" name="Group 2"/>
          <p:cNvGraphicFramePr>
            <a:graphicFrameLocks/>
          </p:cNvGraphicFramePr>
          <p:nvPr>
            <p:extLst>
              <p:ext uri="{D42A27DB-BD31-4B8C-83A1-F6EECF244321}">
                <p14:modId xmlns:p14="http://schemas.microsoft.com/office/powerpoint/2010/main" val="2068857623"/>
              </p:ext>
            </p:extLst>
          </p:nvPr>
        </p:nvGraphicFramePr>
        <p:xfrm>
          <a:off x="180000" y="6755984"/>
          <a:ext cx="16668000" cy="14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8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○老朽化した都市インフラについて、新技術や官民連携の取組みを導入しつつ、計画的・効率的に維持管理を進める。</a:t>
                      </a: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7" name="テキスト ボックス 16"/>
          <p:cNvSpPr txBox="1"/>
          <p:nvPr/>
        </p:nvSpPr>
        <p:spPr>
          <a:xfrm>
            <a:off x="612000" y="5791945"/>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18" name="テキスト ボックス 17"/>
          <p:cNvSpPr txBox="1"/>
          <p:nvPr/>
        </p:nvSpPr>
        <p:spPr>
          <a:xfrm>
            <a:off x="1296000" y="5779888"/>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都市インフラの計画的・効率的な維持管理</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612000" y="8974867"/>
            <a:ext cx="948591" cy="657729"/>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6" name="テキスト ボックス 25"/>
          <p:cNvSpPr txBox="1"/>
          <p:nvPr/>
        </p:nvSpPr>
        <p:spPr>
          <a:xfrm>
            <a:off x="1296000" y="8962810"/>
            <a:ext cx="10368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感染症に対応した防災・減災対策</a:t>
            </a:r>
            <a:endParaRPr lang="en-US" altLang="ja-JP" sz="2000" b="1" spc="-150" dirty="0">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837880294"/>
              </p:ext>
            </p:extLst>
          </p:nvPr>
        </p:nvGraphicFramePr>
        <p:xfrm>
          <a:off x="180000" y="9931159"/>
          <a:ext cx="16668000" cy="208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47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○コロナ禍において大規模な災害が起こった場合にも</a:t>
                      </a:r>
                      <a:r>
                        <a:rPr kumimoji="1" lang="ja-JP" altLang="en-US" sz="1600" b="1" i="0" u="none" strike="noStrike" cap="none" spc="-150" normalizeH="0" baseline="0" dirty="0" smtClean="0">
                          <a:ln>
                            <a:noFill/>
                          </a:ln>
                          <a:solidFill>
                            <a:srgbClr val="FF0000"/>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しく策定した避難所運営マニュアル作成指針（新型コロナウイルス感染症対応編）に基づき、各市町村において感染症対策に対応した適切な避難所運営が図られるよう働きかける等、住民の避難対策に万全を期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algn="ctr"/>
                      <a:endParaRPr lang="ja-JP" altLang="en-US" sz="1600" b="1" dirty="0">
                        <a:solidFill>
                          <a:schemeClr val="tx1"/>
                        </a:solidFill>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a:endParaRPr lang="ja-JP" altLang="en-US" sz="1600" b="1" dirty="0">
                        <a:solidFill>
                          <a:schemeClr val="tx1"/>
                        </a:solidFill>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600" b="1" dirty="0" smtClean="0">
                          <a:solidFill>
                            <a:schemeClr val="tx1"/>
                          </a:solidFill>
                        </a:rPr>
                        <a:t>－</a:t>
                      </a:r>
                      <a:endParaRPr lang="ja-JP" altLang="en-US" sz="1600" b="1" dirty="0">
                        <a:solidFill>
                          <a:schemeClr val="tx1"/>
                        </a:solidFill>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19" name="テキスト ボックス 18"/>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Tree>
    <p:extLst>
      <p:ext uri="{BB962C8B-B14F-4D97-AF65-F5344CB8AC3E}">
        <p14:creationId xmlns:p14="http://schemas.microsoft.com/office/powerpoint/2010/main" val="4081089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8" name="直線コネクタ 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18" name="テキスト ボックス 17"/>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先端技術等を活用した災害対応力の強化</a:t>
            </a:r>
            <a:endParaRPr lang="en-US" altLang="ja-JP" sz="2000" b="1" spc="-150" dirty="0">
              <a:latin typeface="+mn-ea"/>
              <a:cs typeface="Meiryo UI" pitchFamily="50" charset="-128"/>
            </a:endParaRPr>
          </a:p>
        </p:txBody>
      </p:sp>
      <p:graphicFrame>
        <p:nvGraphicFramePr>
          <p:cNvPr id="12" name="Group 2"/>
          <p:cNvGraphicFramePr>
            <a:graphicFrameLocks/>
          </p:cNvGraphicFramePr>
          <p:nvPr>
            <p:extLst>
              <p:ext uri="{D42A27DB-BD31-4B8C-83A1-F6EECF244321}">
                <p14:modId xmlns:p14="http://schemas.microsoft.com/office/powerpoint/2010/main" val="3833582923"/>
              </p:ext>
            </p:extLst>
          </p:nvPr>
        </p:nvGraphicFramePr>
        <p:xfrm>
          <a:off x="180000" y="3024000"/>
          <a:ext cx="16668000" cy="251683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904836">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○府災害対策本部や同事務局における人員の適切な配置、府災害対策本部のスマート化等、設備強化により効果的・効率的な災害対応を実施する。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等の先端技術を活用した災害対応に向けた検討を進める。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○災害対応における情報の収集・分析・共有・発信の各段階において、</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等の先端技術活用の手法や効果、実現可能性について、迅速性・正確性・多様性の観点から検証し、順次、府の災害対応体制への導入を進める。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等の先端技術を活用した新たな災害対応体制を構築する。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○今後発生する災害による教訓や新技術を活用した災害対応の運用による改善点等を踏まえ、随時、災害対応力を充実強化する。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災害対応力の強化</a:t>
            </a:r>
            <a:endParaRPr kumimoji="1" lang="ja-JP" altLang="en-US" sz="2400" b="1" spc="-150" dirty="0">
              <a:solidFill>
                <a:schemeClr val="tx1"/>
              </a:solidFill>
              <a:latin typeface="+mn-ea"/>
            </a:endParaRPr>
          </a:p>
        </p:txBody>
      </p:sp>
      <p:sp>
        <p:nvSpPr>
          <p:cNvPr id="11"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10" name="テキスト ボックス 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a:t>④</a:t>
            </a:r>
          </a:p>
        </p:txBody>
      </p:sp>
    </p:spTree>
    <p:extLst>
      <p:ext uri="{BB962C8B-B14F-4D97-AF65-F5344CB8AC3E}">
        <p14:creationId xmlns:p14="http://schemas.microsoft.com/office/powerpoint/2010/main" val="7126741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6095" y="7418"/>
            <a:ext cx="17056607" cy="648000"/>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８</a:t>
            </a:r>
            <a:r>
              <a:rPr lang="ja-JP" altLang="en-US" sz="3200" b="1" dirty="0" smtClean="0">
                <a:solidFill>
                  <a:schemeClr val="bg1"/>
                </a:solidFill>
                <a:latin typeface="+mn-ea"/>
                <a:ea typeface="+mn-ea"/>
              </a:rPr>
              <a:t>．戦略の推進に向けて</a:t>
            </a:r>
            <a:endParaRPr lang="zh-TW" altLang="en-US" sz="3200" b="1" dirty="0">
              <a:solidFill>
                <a:schemeClr val="bg1"/>
              </a:solidFill>
              <a:latin typeface="+mn-ea"/>
              <a:ea typeface="+mn-ea"/>
            </a:endParaRPr>
          </a:p>
        </p:txBody>
      </p:sp>
      <p:sp>
        <p:nvSpPr>
          <p:cNvPr id="6" name="テキスト ボックス 5"/>
          <p:cNvSpPr txBox="1"/>
          <p:nvPr/>
        </p:nvSpPr>
        <p:spPr>
          <a:xfrm>
            <a:off x="395716" y="1190037"/>
            <a:ext cx="3045315" cy="584775"/>
          </a:xfrm>
          <a:prstGeom prst="rect">
            <a:avLst/>
          </a:prstGeom>
          <a:solidFill>
            <a:schemeClr val="accent1"/>
          </a:solidFill>
        </p:spPr>
        <p:txBody>
          <a:bodyPr wrap="square" rtlCol="0">
            <a:spAutoFit/>
          </a:bodyPr>
          <a:lstStyle/>
          <a:p>
            <a:pPr algn="ctr"/>
            <a:r>
              <a:rPr lang="ja-JP" altLang="en-US" sz="3200" dirty="0" smtClean="0">
                <a:solidFill>
                  <a:schemeClr val="bg1">
                    <a:lumMod val="95000"/>
                  </a:schemeClr>
                </a:solidFill>
                <a:latin typeface="+mn-ea"/>
                <a:cs typeface="Meiryo UI" panose="020B0604030504040204" pitchFamily="50" charset="-128"/>
              </a:rPr>
              <a:t>具体化</a:t>
            </a:r>
            <a:r>
              <a:rPr lang="ja-JP" altLang="en-US" sz="3200" dirty="0">
                <a:solidFill>
                  <a:schemeClr val="bg1">
                    <a:lumMod val="95000"/>
                  </a:schemeClr>
                </a:solidFill>
                <a:latin typeface="+mn-ea"/>
                <a:cs typeface="Meiryo UI" panose="020B0604030504040204" pitchFamily="50" charset="-128"/>
              </a:rPr>
              <a:t>へ</a:t>
            </a:r>
            <a:r>
              <a:rPr lang="ja-JP" altLang="en-US" sz="3200" dirty="0" smtClean="0">
                <a:solidFill>
                  <a:schemeClr val="bg1">
                    <a:lumMod val="95000"/>
                  </a:schemeClr>
                </a:solidFill>
                <a:latin typeface="+mn-ea"/>
                <a:cs typeface="Meiryo UI" panose="020B0604030504040204" pitchFamily="50" charset="-128"/>
              </a:rPr>
              <a:t>の道筋</a:t>
            </a:r>
            <a:endParaRPr lang="ja-JP" altLang="en-US" sz="3200" dirty="0">
              <a:solidFill>
                <a:schemeClr val="bg1">
                  <a:lumMod val="95000"/>
                </a:schemeClr>
              </a:solidFill>
              <a:latin typeface="+mn-ea"/>
              <a:cs typeface="Meiryo UI" panose="020B0604030504040204" pitchFamily="50" charset="-128"/>
            </a:endParaRPr>
          </a:p>
        </p:txBody>
      </p:sp>
      <p:sp>
        <p:nvSpPr>
          <p:cNvPr id="7" name="テキスト ボックス 6"/>
          <p:cNvSpPr txBox="1"/>
          <p:nvPr/>
        </p:nvSpPr>
        <p:spPr>
          <a:xfrm>
            <a:off x="692640" y="2079086"/>
            <a:ext cx="15659135" cy="4832092"/>
          </a:xfrm>
          <a:prstGeom prst="rect">
            <a:avLst/>
          </a:prstGeom>
          <a:noFill/>
        </p:spPr>
        <p:txBody>
          <a:bodyPr wrap="square" rtlCol="0">
            <a:spAutoFit/>
          </a:bodyPr>
          <a:lstStyle/>
          <a:p>
            <a:pPr marL="174625" indent="-174625"/>
            <a:r>
              <a:rPr lang="ja-JP" altLang="en-US" sz="2800" dirty="0">
                <a:latin typeface="+mn-ea"/>
                <a:cs typeface="Meiryo UI" panose="020B0604030504040204" pitchFamily="50" charset="-128"/>
              </a:rPr>
              <a:t>○</a:t>
            </a:r>
            <a:r>
              <a:rPr lang="ja-JP" altLang="en-US" sz="2800" dirty="0" smtClean="0">
                <a:latin typeface="+mn-ea"/>
                <a:cs typeface="Meiryo UI" panose="020B0604030504040204" pitchFamily="50" charset="-128"/>
              </a:rPr>
              <a:t>「</a:t>
            </a:r>
            <a:r>
              <a:rPr lang="ja-JP" altLang="en-US" sz="2800" dirty="0">
                <a:latin typeface="+mn-ea"/>
                <a:cs typeface="Meiryo UI" panose="020B0604030504040204" pitchFamily="50" charset="-128"/>
              </a:rPr>
              <a:t>大阪</a:t>
            </a:r>
            <a:r>
              <a:rPr lang="ja-JP" altLang="en-US" sz="2800" dirty="0" smtClean="0">
                <a:latin typeface="+mn-ea"/>
                <a:cs typeface="Meiryo UI" panose="020B0604030504040204" pitchFamily="50" charset="-128"/>
              </a:rPr>
              <a:t>の再生・成長に向けた新戦略</a:t>
            </a:r>
            <a:r>
              <a:rPr lang="ja-JP" altLang="en-US" sz="2800" dirty="0">
                <a:latin typeface="+mn-ea"/>
                <a:cs typeface="Meiryo UI" panose="020B0604030504040204" pitchFamily="50" charset="-128"/>
              </a:rPr>
              <a:t>」は、大阪</a:t>
            </a:r>
            <a:r>
              <a:rPr lang="ja-JP" altLang="en-US" sz="2800" dirty="0" smtClean="0">
                <a:latin typeface="+mn-ea"/>
                <a:cs typeface="Meiryo UI" panose="020B0604030504040204" pitchFamily="50" charset="-128"/>
              </a:rPr>
              <a:t>の再生・成長</a:t>
            </a:r>
            <a:r>
              <a:rPr lang="ja-JP" altLang="en-US" sz="2800" dirty="0">
                <a:latin typeface="+mn-ea"/>
                <a:cs typeface="Meiryo UI" panose="020B0604030504040204" pitchFamily="50" charset="-128"/>
              </a:rPr>
              <a:t>のために必要と考えられる</a:t>
            </a:r>
            <a:r>
              <a:rPr lang="ja-JP" altLang="en-US" sz="2800" dirty="0" smtClean="0">
                <a:latin typeface="+mn-ea"/>
                <a:cs typeface="Meiryo UI" panose="020B0604030504040204" pitchFamily="50" charset="-128"/>
              </a:rPr>
              <a:t>、幅広い取組みを網羅的に取りまとめたものであり、その実現をめざし、今後</a:t>
            </a:r>
            <a:r>
              <a:rPr lang="ja-JP" altLang="en-US" sz="2800" dirty="0">
                <a:latin typeface="+mn-ea"/>
                <a:cs typeface="Meiryo UI" panose="020B0604030504040204" pitchFamily="50" charset="-128"/>
              </a:rPr>
              <a:t>、地域経営の観点で実現可能性や優先順位を</a:t>
            </a:r>
            <a:r>
              <a:rPr lang="ja-JP" altLang="en-US" sz="2800" dirty="0" smtClean="0">
                <a:latin typeface="+mn-ea"/>
                <a:cs typeface="Meiryo UI" panose="020B0604030504040204" pitchFamily="50" charset="-128"/>
              </a:rPr>
              <a:t>考えながら、大阪府・大阪市はもちろんのこと、関係する様々な実施主体と連携しながら、具体化</a:t>
            </a:r>
            <a:r>
              <a:rPr lang="ja-JP" altLang="en-US" sz="2800" dirty="0">
                <a:latin typeface="+mn-ea"/>
                <a:cs typeface="Meiryo UI" panose="020B0604030504040204" pitchFamily="50" charset="-128"/>
              </a:rPr>
              <a:t>に取り組んで</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a:p>
            <a:pPr marL="174625" indent="-174625"/>
            <a:endParaRPr lang="en-US" altLang="ja-JP" sz="2800" dirty="0" smtClean="0">
              <a:latin typeface="+mn-ea"/>
              <a:cs typeface="Meiryo UI" panose="020B0604030504040204" pitchFamily="50" charset="-128"/>
            </a:endParaRPr>
          </a:p>
          <a:p>
            <a:pPr marL="174625" indent="-174625"/>
            <a:r>
              <a:rPr lang="ja-JP" altLang="en-US" sz="2800" dirty="0" smtClean="0">
                <a:latin typeface="+mn-ea"/>
                <a:cs typeface="Meiryo UI" panose="020B0604030504040204" pitchFamily="50" charset="-128"/>
              </a:rPr>
              <a:t>○具体化</a:t>
            </a:r>
            <a:r>
              <a:rPr lang="ja-JP" altLang="en-US" sz="2800" dirty="0">
                <a:latin typeface="+mn-ea"/>
                <a:cs typeface="Meiryo UI" panose="020B0604030504040204" pitchFamily="50" charset="-128"/>
              </a:rPr>
              <a:t>にあたっては</a:t>
            </a:r>
            <a:r>
              <a:rPr lang="ja-JP" altLang="en-US" sz="2800" dirty="0" smtClean="0">
                <a:latin typeface="+mn-ea"/>
                <a:cs typeface="Meiryo UI" panose="020B0604030504040204" pitchFamily="50" charset="-128"/>
              </a:rPr>
              <a:t>、「</a:t>
            </a:r>
            <a:r>
              <a:rPr lang="ja-JP" altLang="en-US" sz="2800" dirty="0">
                <a:latin typeface="+mn-ea"/>
                <a:cs typeface="Meiryo UI" panose="020B0604030504040204" pitchFamily="50" charset="-128"/>
              </a:rPr>
              <a:t>民間でできることは民間で」「府民や企業の自主的な活動やその能力を活かし協働で</a:t>
            </a:r>
            <a:r>
              <a:rPr lang="ja-JP" altLang="en-US" sz="2800" dirty="0" smtClean="0">
                <a:latin typeface="+mn-ea"/>
                <a:cs typeface="Meiryo UI" panose="020B0604030504040204" pitchFamily="50" charset="-128"/>
              </a:rPr>
              <a:t>」と</a:t>
            </a:r>
            <a:r>
              <a:rPr lang="ja-JP" altLang="en-US" sz="2800" dirty="0">
                <a:latin typeface="+mn-ea"/>
                <a:cs typeface="Meiryo UI" panose="020B0604030504040204" pitchFamily="50" charset="-128"/>
              </a:rPr>
              <a:t>いう基本的な理念のもと</a:t>
            </a:r>
            <a:r>
              <a:rPr lang="ja-JP" altLang="en-US" sz="2800" dirty="0" smtClean="0">
                <a:latin typeface="+mn-ea"/>
                <a:cs typeface="Meiryo UI" panose="020B0604030504040204" pitchFamily="50" charset="-128"/>
              </a:rPr>
              <a:t>、行政</a:t>
            </a:r>
            <a:r>
              <a:rPr lang="ja-JP" altLang="en-US" sz="2800" dirty="0">
                <a:latin typeface="+mn-ea"/>
                <a:cs typeface="Meiryo UI" panose="020B0604030504040204" pitchFamily="50" charset="-128"/>
              </a:rPr>
              <a:t>として取り組むべきものについては</a:t>
            </a:r>
            <a:r>
              <a:rPr lang="ja-JP" altLang="en-US" sz="2800" dirty="0" smtClean="0">
                <a:latin typeface="+mn-ea"/>
                <a:cs typeface="Meiryo UI" panose="020B0604030504040204" pitchFamily="50" charset="-128"/>
              </a:rPr>
              <a:t>、厳しい</a:t>
            </a:r>
            <a:r>
              <a:rPr lang="ja-JP" altLang="en-US" sz="2800" dirty="0">
                <a:latin typeface="+mn-ea"/>
                <a:cs typeface="Meiryo UI" panose="020B0604030504040204" pitchFamily="50" charset="-128"/>
              </a:rPr>
              <a:t>財政</a:t>
            </a:r>
            <a:r>
              <a:rPr lang="ja-JP" altLang="en-US" sz="2800" dirty="0" smtClean="0">
                <a:latin typeface="+mn-ea"/>
                <a:cs typeface="Meiryo UI" panose="020B0604030504040204" pitchFamily="50" charset="-128"/>
              </a:rPr>
              <a:t>状況にあっても財政</a:t>
            </a:r>
            <a:r>
              <a:rPr lang="ja-JP" altLang="en-US" sz="2800" dirty="0">
                <a:latin typeface="+mn-ea"/>
                <a:cs typeface="Meiryo UI" panose="020B0604030504040204" pitchFamily="50" charset="-128"/>
              </a:rPr>
              <a:t>規律を堅持しながら</a:t>
            </a:r>
            <a:r>
              <a:rPr lang="ja-JP" altLang="en-US" sz="2800" dirty="0" smtClean="0">
                <a:latin typeface="+mn-ea"/>
                <a:cs typeface="Meiryo UI" panose="020B0604030504040204" pitchFamily="50" charset="-128"/>
              </a:rPr>
              <a:t>、費用対</a:t>
            </a:r>
            <a:r>
              <a:rPr lang="ja-JP" altLang="en-US" sz="2800" dirty="0">
                <a:latin typeface="+mn-ea"/>
                <a:cs typeface="Meiryo UI" panose="020B0604030504040204" pitchFamily="50" charset="-128"/>
              </a:rPr>
              <a:t>効果を精査した上で、具体化を図って</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a:p>
            <a:pPr marL="174625" indent="-174625"/>
            <a:endParaRPr lang="en-US" altLang="ja-JP" sz="2800" dirty="0" smtClean="0">
              <a:latin typeface="+mn-ea"/>
              <a:cs typeface="Meiryo UI" panose="020B0604030504040204" pitchFamily="50" charset="-128"/>
            </a:endParaRPr>
          </a:p>
          <a:p>
            <a:pPr marL="174625" indent="-174625"/>
            <a:r>
              <a:rPr lang="ja-JP" altLang="en-US" sz="2800" dirty="0" smtClean="0">
                <a:latin typeface="+mn-ea"/>
                <a:cs typeface="Meiryo UI" panose="020B0604030504040204" pitchFamily="50" charset="-128"/>
              </a:rPr>
              <a:t>○また</a:t>
            </a:r>
            <a:r>
              <a:rPr lang="ja-JP" altLang="en-US" sz="2800" dirty="0">
                <a:latin typeface="+mn-ea"/>
                <a:cs typeface="Meiryo UI" panose="020B0604030504040204" pitchFamily="50" charset="-128"/>
              </a:rPr>
              <a:t>、国において法改正や制度創設が必要なものについては</a:t>
            </a:r>
            <a:r>
              <a:rPr lang="ja-JP" altLang="en-US" sz="2800" dirty="0" smtClean="0">
                <a:latin typeface="+mn-ea"/>
                <a:cs typeface="Meiryo UI" panose="020B0604030504040204" pitchFamily="50" charset="-128"/>
              </a:rPr>
              <a:t>、あらゆる</a:t>
            </a:r>
            <a:r>
              <a:rPr lang="ja-JP" altLang="en-US" sz="2800" dirty="0">
                <a:latin typeface="+mn-ea"/>
                <a:cs typeface="Meiryo UI" panose="020B0604030504040204" pitchFamily="50" charset="-128"/>
              </a:rPr>
              <a:t>機会をとらえて要望活動を行うなど、粘り強く国へ働きかけて</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p:txBody>
      </p:sp>
      <p:sp>
        <p:nvSpPr>
          <p:cNvPr id="8" name="テキスト ボックス 7"/>
          <p:cNvSpPr txBox="1"/>
          <p:nvPr/>
        </p:nvSpPr>
        <p:spPr>
          <a:xfrm>
            <a:off x="395717" y="8030572"/>
            <a:ext cx="3283134" cy="584775"/>
          </a:xfrm>
          <a:prstGeom prst="rect">
            <a:avLst/>
          </a:prstGeom>
          <a:solidFill>
            <a:schemeClr val="accent1"/>
          </a:solidFill>
        </p:spPr>
        <p:txBody>
          <a:bodyPr wrap="square" rtlCol="0">
            <a:spAutoFit/>
          </a:bodyPr>
          <a:lstStyle/>
          <a:p>
            <a:pPr algn="ctr"/>
            <a:r>
              <a:rPr lang="ja-JP" altLang="en-US" sz="3200" dirty="0" smtClean="0">
                <a:solidFill>
                  <a:schemeClr val="bg1">
                    <a:lumMod val="95000"/>
                  </a:schemeClr>
                </a:solidFill>
                <a:latin typeface="+mn-ea"/>
                <a:cs typeface="Meiryo UI" panose="020B0604030504040204" pitchFamily="50" charset="-128"/>
              </a:rPr>
              <a:t>適切な進行管理</a:t>
            </a:r>
            <a:endParaRPr lang="ja-JP" altLang="en-US" sz="3200" dirty="0">
              <a:solidFill>
                <a:schemeClr val="bg1">
                  <a:lumMod val="95000"/>
                </a:schemeClr>
              </a:solidFill>
              <a:latin typeface="+mn-ea"/>
              <a:cs typeface="Meiryo UI" panose="020B0604030504040204" pitchFamily="50" charset="-128"/>
            </a:endParaRPr>
          </a:p>
        </p:txBody>
      </p:sp>
      <p:sp>
        <p:nvSpPr>
          <p:cNvPr id="9" name="テキスト ボックス 8"/>
          <p:cNvSpPr txBox="1"/>
          <p:nvPr/>
        </p:nvSpPr>
        <p:spPr>
          <a:xfrm>
            <a:off x="692640" y="8815921"/>
            <a:ext cx="15752143" cy="2677656"/>
          </a:xfrm>
          <a:prstGeom prst="rect">
            <a:avLst/>
          </a:prstGeom>
          <a:noFill/>
        </p:spPr>
        <p:txBody>
          <a:bodyPr wrap="square" rtlCol="0">
            <a:spAutoFit/>
          </a:bodyPr>
          <a:lstStyle/>
          <a:p>
            <a:pPr marL="174625" indent="-174625"/>
            <a:r>
              <a:rPr lang="ja-JP" altLang="en-US" sz="2800" dirty="0" smtClean="0">
                <a:solidFill>
                  <a:prstClr val="black"/>
                </a:solidFill>
                <a:latin typeface="+mn-ea"/>
                <a:cs typeface="Meiryo UI" panose="020B0604030504040204" pitchFamily="50" charset="-128"/>
              </a:rPr>
              <a:t>○目標については、その</a:t>
            </a:r>
            <a:r>
              <a:rPr lang="ja-JP" altLang="en-US" sz="2800" dirty="0">
                <a:solidFill>
                  <a:prstClr val="black"/>
                </a:solidFill>
                <a:latin typeface="+mn-ea"/>
                <a:cs typeface="Meiryo UI" panose="020B0604030504040204" pitchFamily="50" charset="-128"/>
              </a:rPr>
              <a:t>状況を把握し、ホームページ等で公表する。</a:t>
            </a:r>
          </a:p>
          <a:p>
            <a:pPr marL="174625" indent="-174625"/>
            <a:endParaRPr lang="en-US" altLang="ja-JP" sz="2800" dirty="0" smtClean="0">
              <a:solidFill>
                <a:prstClr val="black"/>
              </a:solidFill>
              <a:latin typeface="+mn-ea"/>
              <a:cs typeface="Meiryo UI" panose="020B0604030504040204" pitchFamily="50" charset="-128"/>
            </a:endParaRPr>
          </a:p>
          <a:p>
            <a:pPr marL="174625" indent="-174625"/>
            <a:r>
              <a:rPr lang="ja-JP" altLang="en-US" sz="2800" dirty="0" smtClean="0">
                <a:solidFill>
                  <a:prstClr val="black"/>
                </a:solidFill>
                <a:latin typeface="+mn-ea"/>
                <a:cs typeface="Meiryo UI" panose="020B0604030504040204" pitchFamily="50" charset="-128"/>
              </a:rPr>
              <a:t>○戦略</a:t>
            </a:r>
            <a:r>
              <a:rPr lang="ja-JP" altLang="en-US" sz="2800" dirty="0">
                <a:solidFill>
                  <a:prstClr val="black"/>
                </a:solidFill>
                <a:latin typeface="+mn-ea"/>
                <a:cs typeface="Meiryo UI" panose="020B0604030504040204" pitchFamily="50" charset="-128"/>
              </a:rPr>
              <a:t>の着実な推進を図るため</a:t>
            </a:r>
            <a:r>
              <a:rPr lang="ja-JP" altLang="en-US" sz="2800" dirty="0" smtClean="0">
                <a:solidFill>
                  <a:prstClr val="black"/>
                </a:solidFill>
                <a:latin typeface="+mn-ea"/>
                <a:cs typeface="Meiryo UI" panose="020B0604030504040204" pitchFamily="50" charset="-128"/>
              </a:rPr>
              <a:t>、適切</a:t>
            </a:r>
            <a:r>
              <a:rPr lang="ja-JP" altLang="en-US" sz="2800" dirty="0">
                <a:solidFill>
                  <a:prstClr val="black"/>
                </a:solidFill>
                <a:latin typeface="+mn-ea"/>
                <a:cs typeface="Meiryo UI" panose="020B0604030504040204" pitchFamily="50" charset="-128"/>
              </a:rPr>
              <a:t>な進行管理を行う。</a:t>
            </a:r>
          </a:p>
          <a:p>
            <a:pPr marL="174625" indent="-174625"/>
            <a:endParaRPr lang="en-US" altLang="ja-JP" sz="2800" dirty="0" smtClean="0">
              <a:solidFill>
                <a:prstClr val="black"/>
              </a:solidFill>
              <a:latin typeface="+mn-ea"/>
              <a:cs typeface="Meiryo UI" panose="020B0604030504040204" pitchFamily="50" charset="-128"/>
            </a:endParaRPr>
          </a:p>
          <a:p>
            <a:pPr marL="174625" indent="-174625"/>
            <a:r>
              <a:rPr lang="ja-JP" altLang="en-US" sz="2800" dirty="0" smtClean="0">
                <a:solidFill>
                  <a:prstClr val="black"/>
                </a:solidFill>
                <a:latin typeface="+mn-ea"/>
                <a:cs typeface="Meiryo UI" panose="020B0604030504040204" pitchFamily="50" charset="-128"/>
              </a:rPr>
              <a:t>○社会</a:t>
            </a:r>
            <a:r>
              <a:rPr lang="ja-JP" altLang="en-US" sz="2800" dirty="0">
                <a:solidFill>
                  <a:prstClr val="black"/>
                </a:solidFill>
                <a:latin typeface="+mn-ea"/>
                <a:cs typeface="Meiryo UI" panose="020B0604030504040204" pitchFamily="50" charset="-128"/>
              </a:rPr>
              <a:t>経済情勢の変化に応じて、具体的な取組内容について適宜、追加・修正を行うなど</a:t>
            </a:r>
            <a:r>
              <a:rPr lang="ja-JP" altLang="en-US" sz="2800" dirty="0" smtClean="0">
                <a:solidFill>
                  <a:prstClr val="black"/>
                </a:solidFill>
                <a:latin typeface="+mn-ea"/>
                <a:cs typeface="Meiryo UI" panose="020B0604030504040204" pitchFamily="50" charset="-128"/>
              </a:rPr>
              <a:t>、必要</a:t>
            </a:r>
            <a:r>
              <a:rPr lang="ja-JP" altLang="en-US" sz="2800" dirty="0">
                <a:solidFill>
                  <a:prstClr val="black"/>
                </a:solidFill>
                <a:latin typeface="+mn-ea"/>
                <a:cs typeface="Meiryo UI" panose="020B0604030504040204" pitchFamily="50" charset="-128"/>
              </a:rPr>
              <a:t>に応じて柔軟に見直しを行っていく</a:t>
            </a:r>
            <a:r>
              <a:rPr lang="ja-JP" altLang="en-US" sz="2800" dirty="0" smtClean="0">
                <a:solidFill>
                  <a:prstClr val="black"/>
                </a:solidFill>
                <a:latin typeface="+mn-ea"/>
                <a:cs typeface="Meiryo UI" panose="020B0604030504040204" pitchFamily="50" charset="-128"/>
              </a:rPr>
              <a:t>。</a:t>
            </a:r>
            <a:endParaRPr lang="ja-JP" altLang="en-US" sz="2800" dirty="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100096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0948" y="1659184"/>
            <a:ext cx="16259436" cy="994961"/>
          </a:xfrm>
          <a:prstGeom prst="rect">
            <a:avLst/>
          </a:prstGeom>
          <a:noFill/>
          <a:ln w="9525">
            <a:solidFill>
              <a:schemeClr val="tx1"/>
            </a:solidFill>
          </a:ln>
        </p:spPr>
        <p:txBody>
          <a:bodyPr wrap="square" rtlCol="0" anchor="ctr" anchorCtr="0">
            <a:noAutofit/>
          </a:bodyPr>
          <a:lstStyle/>
          <a:p>
            <a:pPr marL="288000" indent="-457200"/>
            <a:r>
              <a:rPr lang="ja-JP" altLang="en-US" sz="2400" b="1" dirty="0" smtClean="0">
                <a:latin typeface="+mn-ea"/>
              </a:rPr>
              <a:t>〇経済（産業・雇用）や社会・くらしの観点から、コロナ以前の大阪の状況や、これまでの経済・くらしの向上に向けた主な取組みを整理。</a:t>
            </a:r>
            <a:endParaRPr lang="en-US" altLang="ja-JP" sz="2400" b="1" dirty="0" smtClean="0">
              <a:latin typeface="+mn-ea"/>
            </a:endParaRPr>
          </a:p>
        </p:txBody>
      </p:sp>
      <p:sp>
        <p:nvSpPr>
          <p:cNvPr id="35" name="テキスト ボックス 34"/>
          <p:cNvSpPr txBox="1"/>
          <p:nvPr/>
        </p:nvSpPr>
        <p:spPr>
          <a:xfrm>
            <a:off x="522793" y="3074315"/>
            <a:ext cx="2972963" cy="706912"/>
          </a:xfrm>
          <a:prstGeom prst="rect">
            <a:avLst/>
          </a:prstGeom>
          <a:noFill/>
          <a:ln w="9525">
            <a:noFill/>
          </a:ln>
        </p:spPr>
        <p:txBody>
          <a:bodyPr wrap="square" rtlCol="0" anchor="ctr" anchorCtr="0">
            <a:noAutofit/>
          </a:bodyPr>
          <a:lstStyle/>
          <a:p>
            <a:pPr marL="288000" indent="-457200"/>
            <a:r>
              <a:rPr lang="en-US" altLang="ja-JP" sz="2800" b="1" dirty="0" smtClean="0">
                <a:latin typeface="+mn-ea"/>
              </a:rPr>
              <a:t>【</a:t>
            </a:r>
            <a:r>
              <a:rPr lang="ja-JP" altLang="en-US" sz="2800" b="1" dirty="0" smtClean="0">
                <a:latin typeface="+mn-ea"/>
              </a:rPr>
              <a:t>全体項目</a:t>
            </a:r>
            <a:r>
              <a:rPr lang="en-US" altLang="ja-JP" sz="2800" b="1" dirty="0" smtClean="0">
                <a:latin typeface="+mn-ea"/>
              </a:rPr>
              <a:t>】</a:t>
            </a:r>
          </a:p>
        </p:txBody>
      </p:sp>
      <p:cxnSp>
        <p:nvCxnSpPr>
          <p:cNvPr id="7" name="直線コネクタ 6"/>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744922"/>
            <a:ext cx="13823576" cy="584775"/>
          </a:xfrm>
          <a:prstGeom prst="rect">
            <a:avLst/>
          </a:prstGeom>
          <a:noFill/>
        </p:spPr>
        <p:txBody>
          <a:bodyPr wrap="square" rtlCol="0">
            <a:spAutoFit/>
          </a:bodyPr>
          <a:lstStyle/>
          <a:p>
            <a:r>
              <a:rPr kumimoji="1" lang="ja-JP" altLang="en-US" sz="3200" b="1" dirty="0" smtClean="0"/>
              <a:t>（１）コロナ以前の大阪</a:t>
            </a:r>
            <a:endParaRPr kumimoji="1" lang="ja-JP" altLang="en-US" sz="3200" b="1" dirty="0"/>
          </a:p>
        </p:txBody>
      </p:sp>
      <p:sp>
        <p:nvSpPr>
          <p:cNvPr id="10" name="角丸四角形 9"/>
          <p:cNvSpPr/>
          <p:nvPr/>
        </p:nvSpPr>
        <p:spPr>
          <a:xfrm>
            <a:off x="101215" y="5068916"/>
            <a:ext cx="2880000" cy="3060000"/>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経済</a:t>
            </a:r>
            <a:endParaRPr kumimoji="1" lang="en-US" altLang="ja-JP" sz="3600" b="1" dirty="0" smtClean="0">
              <a:solidFill>
                <a:schemeClr val="tx1"/>
              </a:solidFill>
            </a:endParaRPr>
          </a:p>
          <a:p>
            <a:pPr algn="ctr"/>
            <a:r>
              <a:rPr kumimoji="1" lang="ja-JP" altLang="en-US" sz="2000" b="1" dirty="0" smtClean="0">
                <a:solidFill>
                  <a:schemeClr val="tx1"/>
                </a:solidFill>
              </a:rPr>
              <a:t>（</a:t>
            </a:r>
            <a:r>
              <a:rPr kumimoji="1" lang="ja-JP" altLang="en-US" sz="2000" b="1" dirty="0">
                <a:solidFill>
                  <a:schemeClr val="tx1"/>
                </a:solidFill>
              </a:rPr>
              <a:t>産業・雇用</a:t>
            </a:r>
            <a:r>
              <a:rPr kumimoji="1" lang="ja-JP" altLang="en-US" sz="2000" b="1" dirty="0" smtClean="0">
                <a:solidFill>
                  <a:schemeClr val="tx1"/>
                </a:solidFill>
              </a:rPr>
              <a:t>）</a:t>
            </a:r>
            <a:endParaRPr kumimoji="1" lang="ja-JP" altLang="en-US" sz="2000" b="1" dirty="0">
              <a:solidFill>
                <a:schemeClr val="tx1"/>
              </a:solidFill>
            </a:endParaRPr>
          </a:p>
        </p:txBody>
      </p:sp>
      <p:sp>
        <p:nvSpPr>
          <p:cNvPr id="12" name="角丸四角形 11"/>
          <p:cNvSpPr/>
          <p:nvPr/>
        </p:nvSpPr>
        <p:spPr>
          <a:xfrm>
            <a:off x="3065707" y="4888916"/>
            <a:ext cx="6588000" cy="3420000"/>
          </a:xfrm>
          <a:prstGeom prst="roundRect">
            <a:avLst>
              <a:gd name="adj" fmla="val 87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dirty="0">
                <a:solidFill>
                  <a:schemeClr val="tx1"/>
                </a:solidFill>
              </a:rPr>
              <a:t>◇経済成長</a:t>
            </a:r>
            <a:endParaRPr kumimoji="1" lang="en-US" altLang="ja-JP" sz="3200" b="1" dirty="0">
              <a:solidFill>
                <a:schemeClr val="tx1"/>
              </a:solidFill>
            </a:endParaRPr>
          </a:p>
          <a:p>
            <a:pPr>
              <a:lnSpc>
                <a:spcPct val="150000"/>
              </a:lnSpc>
            </a:pPr>
            <a:r>
              <a:rPr kumimoji="1" lang="ja-JP" altLang="en-US" sz="3200" b="1" dirty="0">
                <a:solidFill>
                  <a:schemeClr val="tx1"/>
                </a:solidFill>
              </a:rPr>
              <a:t>◇インバウンド</a:t>
            </a:r>
            <a:endParaRPr kumimoji="1" lang="en-US" altLang="ja-JP" sz="3200" b="1" dirty="0">
              <a:solidFill>
                <a:schemeClr val="tx1"/>
              </a:solidFill>
            </a:endParaRPr>
          </a:p>
          <a:p>
            <a:pPr>
              <a:lnSpc>
                <a:spcPct val="150000"/>
              </a:lnSpc>
            </a:pPr>
            <a:r>
              <a:rPr kumimoji="1" lang="ja-JP" altLang="en-US" sz="3200" b="1" dirty="0">
                <a:solidFill>
                  <a:schemeClr val="tx1"/>
                </a:solidFill>
              </a:rPr>
              <a:t>◇雇用</a:t>
            </a:r>
            <a:r>
              <a:rPr kumimoji="1" lang="ja-JP" altLang="en-US" sz="3200" b="1" dirty="0" smtClean="0">
                <a:solidFill>
                  <a:schemeClr val="tx1"/>
                </a:solidFill>
              </a:rPr>
              <a:t>環境</a:t>
            </a:r>
            <a:endParaRPr kumimoji="1" lang="ja-JP" altLang="en-US" sz="3200" b="1" dirty="0">
              <a:solidFill>
                <a:schemeClr val="tx1"/>
              </a:solidFill>
            </a:endParaRPr>
          </a:p>
        </p:txBody>
      </p:sp>
      <p:sp>
        <p:nvSpPr>
          <p:cNvPr id="14" name="角丸四角形 13"/>
          <p:cNvSpPr/>
          <p:nvPr/>
        </p:nvSpPr>
        <p:spPr>
          <a:xfrm>
            <a:off x="9822238" y="4888916"/>
            <a:ext cx="7164000" cy="3420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dirty="0">
                <a:solidFill>
                  <a:schemeClr val="bg1"/>
                </a:solidFill>
              </a:rPr>
              <a:t>◆</a:t>
            </a:r>
            <a:r>
              <a:rPr kumimoji="1" lang="ja-JP" altLang="en-US" sz="2800" dirty="0" smtClean="0">
                <a:solidFill>
                  <a:schemeClr val="bg1"/>
                </a:solidFill>
              </a:rPr>
              <a:t>健康・医療</a:t>
            </a:r>
            <a:r>
              <a:rPr kumimoji="1" lang="ja-JP" altLang="en-US" sz="2800" dirty="0">
                <a:solidFill>
                  <a:schemeClr val="bg1"/>
                </a:solidFill>
              </a:rPr>
              <a:t>関連産業の集積</a:t>
            </a:r>
            <a:endParaRPr kumimoji="1" lang="en-US" altLang="ja-JP" sz="2800" dirty="0">
              <a:solidFill>
                <a:schemeClr val="bg1"/>
              </a:solidFill>
            </a:endParaRPr>
          </a:p>
          <a:p>
            <a:pPr>
              <a:lnSpc>
                <a:spcPct val="150000"/>
              </a:lnSpc>
            </a:pPr>
            <a:r>
              <a:rPr kumimoji="1" lang="ja-JP" altLang="en-US" sz="2800" dirty="0">
                <a:solidFill>
                  <a:schemeClr val="bg1"/>
                </a:solidFill>
              </a:rPr>
              <a:t>◆産業支援や研究開発の機能・体制強化</a:t>
            </a:r>
          </a:p>
          <a:p>
            <a:pPr>
              <a:lnSpc>
                <a:spcPct val="150000"/>
              </a:lnSpc>
            </a:pPr>
            <a:r>
              <a:rPr kumimoji="1" lang="ja-JP" altLang="en-US" sz="2800" dirty="0">
                <a:solidFill>
                  <a:schemeClr val="bg1"/>
                </a:solidFill>
              </a:rPr>
              <a:t>◆イノベーションの創出環境の</a:t>
            </a:r>
            <a:r>
              <a:rPr kumimoji="1" lang="ja-JP" altLang="en-US" sz="2800" dirty="0" smtClean="0">
                <a:solidFill>
                  <a:schemeClr val="bg1"/>
                </a:solidFill>
              </a:rPr>
              <a:t>整備</a:t>
            </a:r>
            <a:endParaRPr kumimoji="1" lang="ja-JP" altLang="en-US" sz="2800" b="1" dirty="0">
              <a:solidFill>
                <a:schemeClr val="bg1"/>
              </a:solidFill>
            </a:endParaRPr>
          </a:p>
        </p:txBody>
      </p:sp>
      <p:sp>
        <p:nvSpPr>
          <p:cNvPr id="16" name="角丸四角形 15"/>
          <p:cNvSpPr/>
          <p:nvPr/>
        </p:nvSpPr>
        <p:spPr>
          <a:xfrm>
            <a:off x="9822238" y="4095815"/>
            <a:ext cx="7164000" cy="539564"/>
          </a:xfrm>
          <a:prstGeom prst="roundRect">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経済・くらしの向上に向けた主な</a:t>
            </a:r>
            <a:r>
              <a:rPr kumimoji="1" lang="ja-JP" altLang="en-US" sz="2800" b="1" dirty="0" smtClean="0">
                <a:solidFill>
                  <a:schemeClr val="bg1"/>
                </a:solidFill>
              </a:rPr>
              <a:t>取組み</a:t>
            </a:r>
            <a:endParaRPr kumimoji="1" lang="ja-JP" altLang="en-US" sz="2800" b="1" dirty="0">
              <a:solidFill>
                <a:schemeClr val="bg1"/>
              </a:solidFill>
            </a:endParaRPr>
          </a:p>
        </p:txBody>
      </p:sp>
      <p:sp>
        <p:nvSpPr>
          <p:cNvPr id="17" name="角丸四角形 16"/>
          <p:cNvSpPr/>
          <p:nvPr/>
        </p:nvSpPr>
        <p:spPr>
          <a:xfrm>
            <a:off x="3065707" y="4095815"/>
            <a:ext cx="6588000" cy="54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コロナ以前の大阪の</a:t>
            </a:r>
            <a:r>
              <a:rPr kumimoji="1" lang="ja-JP" altLang="en-US" sz="2800" b="1" dirty="0" smtClean="0">
                <a:solidFill>
                  <a:schemeClr val="tx1"/>
                </a:solidFill>
              </a:rPr>
              <a:t>状況</a:t>
            </a:r>
            <a:endParaRPr kumimoji="1" lang="ja-JP" altLang="en-US" sz="2800" b="1" dirty="0">
              <a:solidFill>
                <a:schemeClr val="tx1"/>
              </a:solidFill>
            </a:endParaRPr>
          </a:p>
        </p:txBody>
      </p:sp>
      <p:sp>
        <p:nvSpPr>
          <p:cNvPr id="18" name="角丸四角形 17"/>
          <p:cNvSpPr/>
          <p:nvPr/>
        </p:nvSpPr>
        <p:spPr>
          <a:xfrm>
            <a:off x="3065707" y="8480683"/>
            <a:ext cx="6588000" cy="3420000"/>
          </a:xfrm>
          <a:prstGeom prst="roundRect">
            <a:avLst>
              <a:gd name="adj" fmla="val 79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b="1" dirty="0">
                <a:solidFill>
                  <a:schemeClr val="tx1"/>
                </a:solidFill>
              </a:rPr>
              <a:t>◇雇用者報酬と可処分所得</a:t>
            </a:r>
          </a:p>
          <a:p>
            <a:pPr marL="265113" indent="-265113">
              <a:lnSpc>
                <a:spcPct val="150000"/>
              </a:lnSpc>
            </a:pPr>
            <a:r>
              <a:rPr kumimoji="1" lang="ja-JP" altLang="en-US" sz="2800" b="1" dirty="0">
                <a:solidFill>
                  <a:schemeClr val="tx1"/>
                </a:solidFill>
              </a:rPr>
              <a:t>◇高齢化の進展と平均寿命・健康寿命</a:t>
            </a:r>
          </a:p>
          <a:p>
            <a:pPr>
              <a:lnSpc>
                <a:spcPct val="150000"/>
              </a:lnSpc>
            </a:pPr>
            <a:r>
              <a:rPr kumimoji="1" lang="ja-JP" altLang="en-US" sz="2800" b="1" dirty="0">
                <a:solidFill>
                  <a:schemeClr val="tx1"/>
                </a:solidFill>
              </a:rPr>
              <a:t>◇転入・転出人口</a:t>
            </a:r>
          </a:p>
          <a:p>
            <a:pPr>
              <a:lnSpc>
                <a:spcPct val="150000"/>
              </a:lnSpc>
            </a:pPr>
            <a:r>
              <a:rPr kumimoji="1" lang="ja-JP" altLang="en-US" sz="2800" b="1" dirty="0">
                <a:solidFill>
                  <a:schemeClr val="tx1"/>
                </a:solidFill>
              </a:rPr>
              <a:t>◇</a:t>
            </a:r>
            <a:r>
              <a:rPr kumimoji="1" lang="ja-JP" altLang="en-US" sz="2800" b="1" dirty="0" smtClean="0">
                <a:solidFill>
                  <a:schemeClr val="tx1"/>
                </a:solidFill>
              </a:rPr>
              <a:t>教育</a:t>
            </a:r>
            <a:endParaRPr kumimoji="1" lang="ja-JP" altLang="en-US" sz="2800" b="1" dirty="0">
              <a:solidFill>
                <a:schemeClr val="tx1"/>
              </a:solidFill>
            </a:endParaRPr>
          </a:p>
        </p:txBody>
      </p:sp>
      <p:sp>
        <p:nvSpPr>
          <p:cNvPr id="19" name="角丸四角形 18"/>
          <p:cNvSpPr/>
          <p:nvPr/>
        </p:nvSpPr>
        <p:spPr>
          <a:xfrm>
            <a:off x="9822238" y="8480683"/>
            <a:ext cx="7164000" cy="3420000"/>
          </a:xfrm>
          <a:prstGeom prst="roundRect">
            <a:avLst>
              <a:gd name="adj" fmla="val 6923"/>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dirty="0">
                <a:solidFill>
                  <a:schemeClr val="bg1"/>
                </a:solidFill>
              </a:rPr>
              <a:t>◆都市インフラの充実</a:t>
            </a:r>
          </a:p>
          <a:p>
            <a:pPr>
              <a:lnSpc>
                <a:spcPct val="150000"/>
              </a:lnSpc>
            </a:pPr>
            <a:r>
              <a:rPr kumimoji="1" lang="ja-JP" altLang="en-US" sz="2800" dirty="0">
                <a:solidFill>
                  <a:schemeClr val="bg1"/>
                </a:solidFill>
              </a:rPr>
              <a:t>◆新たなまちづくりの推進</a:t>
            </a:r>
          </a:p>
          <a:p>
            <a:pPr marL="268288" indent="-268288">
              <a:lnSpc>
                <a:spcPct val="150000"/>
              </a:lnSpc>
            </a:pPr>
            <a:r>
              <a:rPr kumimoji="1" lang="ja-JP" altLang="en-US" sz="2800" dirty="0">
                <a:solidFill>
                  <a:schemeClr val="bg1"/>
                </a:solidFill>
              </a:rPr>
              <a:t>◆健康寿命の延伸と「</a:t>
            </a:r>
            <a:r>
              <a:rPr kumimoji="1" lang="en-US" altLang="ja-JP" sz="2800" dirty="0">
                <a:solidFill>
                  <a:schemeClr val="bg1"/>
                </a:solidFill>
              </a:rPr>
              <a:t>10</a:t>
            </a:r>
            <a:r>
              <a:rPr kumimoji="1" lang="ja-JP" altLang="en-US" sz="2800" dirty="0">
                <a:solidFill>
                  <a:schemeClr val="bg1"/>
                </a:solidFill>
              </a:rPr>
              <a:t>歳若返り」の推進</a:t>
            </a:r>
            <a:endParaRPr kumimoji="1" lang="en-US" altLang="ja-JP" sz="2800" dirty="0">
              <a:solidFill>
                <a:schemeClr val="bg1"/>
              </a:solidFill>
            </a:endParaRPr>
          </a:p>
          <a:p>
            <a:pPr marL="268288" indent="-268288">
              <a:lnSpc>
                <a:spcPct val="150000"/>
              </a:lnSpc>
            </a:pPr>
            <a:r>
              <a:rPr kumimoji="1" lang="ja-JP" altLang="en-US" sz="2800" dirty="0">
                <a:solidFill>
                  <a:schemeClr val="bg1"/>
                </a:solidFill>
              </a:rPr>
              <a:t>◆教育環境の</a:t>
            </a:r>
            <a:r>
              <a:rPr kumimoji="1" lang="ja-JP" altLang="en-US" sz="2800" dirty="0" smtClean="0">
                <a:solidFill>
                  <a:schemeClr val="bg1"/>
                </a:solidFill>
              </a:rPr>
              <a:t>向上</a:t>
            </a:r>
            <a:endParaRPr kumimoji="1" lang="en-US" altLang="ja-JP" sz="2800" b="1" dirty="0">
              <a:solidFill>
                <a:schemeClr val="bg1"/>
              </a:solidFill>
            </a:endParaRPr>
          </a:p>
        </p:txBody>
      </p:sp>
      <p:sp>
        <p:nvSpPr>
          <p:cNvPr id="20" name="角丸四角形 19"/>
          <p:cNvSpPr/>
          <p:nvPr/>
        </p:nvSpPr>
        <p:spPr>
          <a:xfrm>
            <a:off x="101215" y="8660683"/>
            <a:ext cx="2880000" cy="3060000"/>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社会</a:t>
            </a:r>
            <a:endParaRPr kumimoji="1" lang="en-US" altLang="ja-JP" sz="3200" b="1" dirty="0" smtClean="0">
              <a:solidFill>
                <a:schemeClr val="tx1"/>
              </a:solidFill>
            </a:endParaRPr>
          </a:p>
          <a:p>
            <a:pPr algn="ctr"/>
            <a:r>
              <a:rPr kumimoji="1" lang="ja-JP" altLang="en-US" sz="3200" b="1" dirty="0" smtClean="0">
                <a:solidFill>
                  <a:schemeClr val="tx1"/>
                </a:solidFill>
              </a:rPr>
              <a:t>・</a:t>
            </a:r>
            <a:endParaRPr kumimoji="1" lang="en-US" altLang="ja-JP" sz="3200" b="1" dirty="0" smtClean="0">
              <a:solidFill>
                <a:schemeClr val="tx1"/>
              </a:solidFill>
            </a:endParaRPr>
          </a:p>
          <a:p>
            <a:pPr algn="ctr"/>
            <a:r>
              <a:rPr kumimoji="1" lang="ja-JP" altLang="en-US" sz="3200" b="1" dirty="0">
                <a:solidFill>
                  <a:schemeClr val="tx1"/>
                </a:solidFill>
              </a:rPr>
              <a:t>く</a:t>
            </a:r>
            <a:r>
              <a:rPr kumimoji="1" lang="ja-JP" altLang="en-US" sz="3200" b="1" dirty="0" smtClean="0">
                <a:solidFill>
                  <a:schemeClr val="tx1"/>
                </a:solidFill>
              </a:rPr>
              <a:t>らし</a:t>
            </a:r>
            <a:endParaRPr kumimoji="1" lang="ja-JP" altLang="en-US" sz="3200" b="1" dirty="0">
              <a:solidFill>
                <a:schemeClr val="tx1"/>
              </a:solidFill>
            </a:endParaRPr>
          </a:p>
        </p:txBody>
      </p:sp>
    </p:spTree>
    <p:extLst>
      <p:ext uri="{BB962C8B-B14F-4D97-AF65-F5344CB8AC3E}">
        <p14:creationId xmlns:p14="http://schemas.microsoft.com/office/powerpoint/2010/main" val="30250982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35253" y="4268021"/>
            <a:ext cx="16534074" cy="1852840"/>
          </a:xfrm>
          <a:prstGeom prst="rect">
            <a:avLst/>
          </a:prstGeom>
          <a:no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defTabSz="457170">
              <a:lnSpc>
                <a:spcPct val="100000"/>
              </a:lnSpc>
              <a:spcBef>
                <a:spcPts val="0"/>
              </a:spcBef>
            </a:pPr>
            <a:r>
              <a:rPr lang="ja-JP" altLang="en-US" sz="8000" b="1" dirty="0" smtClean="0">
                <a:latin typeface="+mn-ea"/>
                <a:ea typeface="+mn-ea"/>
              </a:rPr>
              <a:t>参考資料　</a:t>
            </a:r>
            <a:endParaRPr lang="zh-TW" altLang="en-US" sz="8000" b="1" dirty="0">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6119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（参考）有識者懇話会の設置等</a:t>
            </a:r>
            <a:endParaRPr lang="ja-JP" altLang="en-US" sz="3200" b="1" dirty="0">
              <a:solidFill>
                <a:schemeClr val="bg1"/>
              </a:solidFill>
              <a:latin typeface="+mn-ea"/>
              <a:ea typeface="+mn-ea"/>
            </a:endParaRPr>
          </a:p>
        </p:txBody>
      </p:sp>
      <p:sp>
        <p:nvSpPr>
          <p:cNvPr id="6" name="テキスト ボックス 5"/>
          <p:cNvSpPr txBox="1"/>
          <p:nvPr/>
        </p:nvSpPr>
        <p:spPr>
          <a:xfrm>
            <a:off x="398102" y="946348"/>
            <a:ext cx="16334955" cy="1200329"/>
          </a:xfrm>
          <a:prstGeom prst="rect">
            <a:avLst/>
          </a:prstGeom>
          <a:noFill/>
          <a:ln w="9525">
            <a:solidFill>
              <a:schemeClr val="tx1"/>
            </a:solidFill>
          </a:ln>
        </p:spPr>
        <p:txBody>
          <a:bodyPr wrap="square" rtlCol="0" anchor="ctr" anchorCtr="0">
            <a:spAutoFit/>
          </a:bodyPr>
          <a:lstStyle/>
          <a:p>
            <a:pPr marL="355591" indent="-355591"/>
            <a:r>
              <a:rPr lang="ja-JP" altLang="en-US" sz="2400" dirty="0" smtClean="0">
                <a:latin typeface="+mn-ea"/>
              </a:rPr>
              <a:t>○大阪</a:t>
            </a:r>
            <a:r>
              <a:rPr lang="ja-JP" altLang="en-US" sz="2400" dirty="0">
                <a:latin typeface="+mn-ea"/>
              </a:rPr>
              <a:t>の再生・成長に向けた新たな戦略を策定するにあたり、新型コロナウイルスによる</a:t>
            </a:r>
            <a:r>
              <a:rPr lang="ja-JP" altLang="en-US" sz="2400" b="1" dirty="0">
                <a:latin typeface="+mn-ea"/>
              </a:rPr>
              <a:t>社会生活や大阪経済の影響をはじめ、今後予測される社会システムの変容など</a:t>
            </a:r>
            <a:r>
              <a:rPr lang="ja-JP" altLang="en-US" sz="2400" dirty="0">
                <a:latin typeface="+mn-ea"/>
              </a:rPr>
              <a:t>について</a:t>
            </a:r>
            <a:r>
              <a:rPr lang="ja-JP" altLang="en-US" sz="2400" b="1" dirty="0">
                <a:latin typeface="+mn-ea"/>
              </a:rPr>
              <a:t>専門的見地からの意見を幅広く聴取</a:t>
            </a:r>
            <a:r>
              <a:rPr lang="ja-JP" altLang="en-US" sz="2400" dirty="0">
                <a:latin typeface="+mn-ea"/>
              </a:rPr>
              <a:t>するため</a:t>
            </a:r>
            <a:r>
              <a:rPr lang="ja-JP" altLang="en-US" sz="2400" dirty="0" smtClean="0">
                <a:latin typeface="+mn-ea"/>
              </a:rPr>
              <a:t>、有識者</a:t>
            </a:r>
            <a:r>
              <a:rPr lang="ja-JP" altLang="en-US" sz="2400" dirty="0">
                <a:latin typeface="+mn-ea"/>
              </a:rPr>
              <a:t>懇話会を</a:t>
            </a:r>
            <a:r>
              <a:rPr lang="ja-JP" altLang="en-US" sz="2400" dirty="0" smtClean="0">
                <a:latin typeface="+mn-ea"/>
              </a:rPr>
              <a:t>設置。</a:t>
            </a:r>
            <a:endParaRPr lang="en-US" altLang="ja-JP" sz="2400" dirty="0">
              <a:latin typeface="+mn-ea"/>
            </a:endParaRPr>
          </a:p>
        </p:txBody>
      </p:sp>
      <p:sp>
        <p:nvSpPr>
          <p:cNvPr id="7" name="テキスト ボックス 6"/>
          <p:cNvSpPr txBox="1"/>
          <p:nvPr/>
        </p:nvSpPr>
        <p:spPr>
          <a:xfrm>
            <a:off x="398103" y="2452674"/>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委員名簿</a:t>
            </a:r>
            <a:endParaRPr lang="en-US" altLang="ja-JP" sz="2800" b="1" dirty="0">
              <a:latin typeface="+mn-ea"/>
            </a:endParaRPr>
          </a:p>
        </p:txBody>
      </p:sp>
      <p:sp>
        <p:nvSpPr>
          <p:cNvPr id="8" name="テキスト ボックス 7"/>
          <p:cNvSpPr txBox="1"/>
          <p:nvPr/>
        </p:nvSpPr>
        <p:spPr>
          <a:xfrm>
            <a:off x="9170894" y="2452674"/>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開催状況</a:t>
            </a:r>
            <a:endParaRPr lang="en-US" altLang="ja-JP" sz="2800" b="1" dirty="0">
              <a:latin typeface="+mn-ea"/>
            </a:endParaRPr>
          </a:p>
        </p:txBody>
      </p:sp>
      <p:sp>
        <p:nvSpPr>
          <p:cNvPr id="10" name="テキスト ボックス 9"/>
          <p:cNvSpPr txBox="1"/>
          <p:nvPr/>
        </p:nvSpPr>
        <p:spPr>
          <a:xfrm>
            <a:off x="9359153" y="3087316"/>
            <a:ext cx="7373906" cy="4401205"/>
          </a:xfrm>
          <a:prstGeom prst="rect">
            <a:avLst/>
          </a:prstGeom>
          <a:solidFill>
            <a:schemeClr val="bg1"/>
          </a:solidFill>
          <a:ln w="9525">
            <a:noFill/>
          </a:ln>
        </p:spPr>
        <p:txBody>
          <a:bodyPr wrap="square" rtlCol="0" anchor="t" anchorCtr="0">
            <a:spAutoFit/>
          </a:bodyPr>
          <a:lstStyle/>
          <a:p>
            <a:pPr marL="355591" indent="-355591"/>
            <a:r>
              <a:rPr lang="ja-JP" altLang="en-US" sz="2000" dirty="0">
                <a:latin typeface="+mn-ea"/>
              </a:rPr>
              <a:t>○第１回（</a:t>
            </a:r>
            <a:r>
              <a:rPr lang="ja-JP" altLang="en-US" sz="2000" dirty="0" smtClean="0">
                <a:latin typeface="+mn-ea"/>
              </a:rPr>
              <a:t>６月）</a:t>
            </a:r>
            <a:endParaRPr lang="en-US" altLang="ja-JP" sz="2000" dirty="0">
              <a:latin typeface="+mn-ea"/>
            </a:endParaRPr>
          </a:p>
          <a:p>
            <a:pPr marL="619125" indent="-619125"/>
            <a:r>
              <a:rPr lang="ja-JP" altLang="en-US" sz="2000" dirty="0">
                <a:latin typeface="+mn-ea"/>
              </a:rPr>
              <a:t>　</a:t>
            </a:r>
            <a:r>
              <a:rPr lang="ja-JP" altLang="en-US" sz="2000" dirty="0" smtClean="0">
                <a:latin typeface="+mn-ea"/>
              </a:rPr>
              <a:t>・新型コロナウイルスによる社会・経済への影響分析等</a:t>
            </a:r>
            <a:endParaRPr lang="en-US" altLang="ja-JP" sz="2000" dirty="0">
              <a:latin typeface="+mn-ea"/>
            </a:endParaRPr>
          </a:p>
          <a:p>
            <a:pPr marL="355591" indent="-355591"/>
            <a:endParaRPr lang="en-US" altLang="ja-JP" sz="2000" dirty="0">
              <a:latin typeface="+mn-ea"/>
            </a:endParaRPr>
          </a:p>
          <a:p>
            <a:pPr marL="355591" indent="-355591"/>
            <a:r>
              <a:rPr lang="ja-JP" altLang="en-US" sz="2000" dirty="0">
                <a:latin typeface="+mn-ea"/>
              </a:rPr>
              <a:t>○第２回（</a:t>
            </a:r>
            <a:r>
              <a:rPr lang="ja-JP" altLang="en-US" sz="2000" dirty="0" smtClean="0">
                <a:latin typeface="+mn-ea"/>
              </a:rPr>
              <a:t>７月）</a:t>
            </a:r>
            <a:endParaRPr lang="en-US" altLang="ja-JP" sz="2000" dirty="0">
              <a:latin typeface="+mn-ea"/>
            </a:endParaRPr>
          </a:p>
          <a:p>
            <a:pPr marL="457200" indent="-457200"/>
            <a:r>
              <a:rPr lang="ja-JP" altLang="en-US" sz="2000" dirty="0">
                <a:latin typeface="+mn-ea"/>
              </a:rPr>
              <a:t>　・新型コロナウイルスに</a:t>
            </a:r>
            <a:r>
              <a:rPr lang="ja-JP" altLang="en-US" sz="2000" dirty="0" smtClean="0">
                <a:latin typeface="+mn-ea"/>
              </a:rPr>
              <a:t>よる大阪の社会</a:t>
            </a:r>
            <a:r>
              <a:rPr lang="ja-JP" altLang="en-US" sz="2000" dirty="0">
                <a:latin typeface="+mn-ea"/>
              </a:rPr>
              <a:t>・経済への</a:t>
            </a:r>
            <a:r>
              <a:rPr lang="ja-JP" altLang="en-US" sz="2000" dirty="0" smtClean="0">
                <a:latin typeface="+mn-ea"/>
              </a:rPr>
              <a:t>影響分析と課題論点の整理等</a:t>
            </a:r>
            <a:endParaRPr lang="en-US" altLang="ja-JP" sz="2000" dirty="0">
              <a:latin typeface="+mn-ea"/>
            </a:endParaRPr>
          </a:p>
          <a:p>
            <a:pPr marL="355591" indent="-355591"/>
            <a:endParaRPr lang="en-US" altLang="ja-JP" sz="2000" dirty="0">
              <a:latin typeface="+mn-ea"/>
            </a:endParaRPr>
          </a:p>
          <a:p>
            <a:pPr marL="355591" indent="-355591"/>
            <a:r>
              <a:rPr lang="ja-JP" altLang="en-US" sz="2000" dirty="0">
                <a:latin typeface="+mn-ea"/>
              </a:rPr>
              <a:t>○第３回（</a:t>
            </a:r>
            <a:r>
              <a:rPr lang="ja-JP" altLang="en-US" sz="2000" dirty="0" smtClean="0">
                <a:latin typeface="+mn-ea"/>
              </a:rPr>
              <a:t>８月）</a:t>
            </a:r>
            <a:endParaRPr lang="en-US" altLang="ja-JP" sz="2000" dirty="0">
              <a:latin typeface="+mn-ea"/>
            </a:endParaRPr>
          </a:p>
          <a:p>
            <a:pPr marL="355591" indent="-355591"/>
            <a:r>
              <a:rPr lang="ja-JP" altLang="en-US" sz="2000" dirty="0">
                <a:latin typeface="+mn-ea"/>
              </a:rPr>
              <a:t>　・大阪の再生・成長に向けた課題整理</a:t>
            </a:r>
            <a:endParaRPr lang="en-US" altLang="ja-JP" sz="2000" dirty="0">
              <a:latin typeface="+mn-ea"/>
            </a:endParaRPr>
          </a:p>
          <a:p>
            <a:pPr marL="528638" indent="-528638"/>
            <a:r>
              <a:rPr lang="ja-JP" altLang="en-US" sz="2000" dirty="0">
                <a:latin typeface="+mn-ea"/>
              </a:rPr>
              <a:t>　</a:t>
            </a:r>
            <a:r>
              <a:rPr lang="ja-JP" altLang="en-US" sz="2000" dirty="0" smtClean="0">
                <a:latin typeface="+mn-ea"/>
              </a:rPr>
              <a:t>・ウィズコロナ・ポストコロナにおける取組み</a:t>
            </a:r>
            <a:r>
              <a:rPr lang="ja-JP" altLang="en-US" sz="2000" dirty="0">
                <a:latin typeface="+mn-ea"/>
              </a:rPr>
              <a:t>の方向性に係る論点</a:t>
            </a:r>
            <a:r>
              <a:rPr lang="ja-JP" altLang="en-US" sz="2000" dirty="0" smtClean="0">
                <a:latin typeface="+mn-ea"/>
              </a:rPr>
              <a:t>整理等</a:t>
            </a:r>
            <a:endParaRPr lang="en-US" altLang="ja-JP" sz="2000" dirty="0" smtClean="0">
              <a:latin typeface="+mn-ea"/>
            </a:endParaRPr>
          </a:p>
          <a:p>
            <a:pPr marL="619125" indent="-619125"/>
            <a:endParaRPr lang="en-US" altLang="ja-JP" sz="2000" dirty="0">
              <a:latin typeface="+mn-ea"/>
            </a:endParaRPr>
          </a:p>
          <a:p>
            <a:pPr marL="619125" indent="-619125"/>
            <a:r>
              <a:rPr lang="ja-JP" altLang="en-US" sz="2000" dirty="0" smtClean="0">
                <a:latin typeface="+mn-ea"/>
              </a:rPr>
              <a:t>〇第４回（１０月）</a:t>
            </a:r>
            <a:endParaRPr lang="en-US" altLang="ja-JP" sz="2000" dirty="0" smtClean="0">
              <a:latin typeface="+mn-ea"/>
            </a:endParaRPr>
          </a:p>
          <a:p>
            <a:pPr marL="619125" indent="-619125"/>
            <a:r>
              <a:rPr lang="ja-JP" altLang="en-US" sz="2000" dirty="0">
                <a:latin typeface="+mn-ea"/>
              </a:rPr>
              <a:t>　</a:t>
            </a:r>
            <a:r>
              <a:rPr lang="ja-JP" altLang="en-US" sz="2000" dirty="0" smtClean="0">
                <a:latin typeface="+mn-ea"/>
              </a:rPr>
              <a:t>・新戦略における目標設定と考え方等</a:t>
            </a:r>
            <a:endParaRPr lang="en-US" altLang="ja-JP" sz="200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2664912514"/>
              </p:ext>
            </p:extLst>
          </p:nvPr>
        </p:nvGraphicFramePr>
        <p:xfrm>
          <a:off x="398103" y="3243974"/>
          <a:ext cx="8617488" cy="9026219"/>
        </p:xfrm>
        <a:graphic>
          <a:graphicData uri="http://schemas.openxmlformats.org/drawingml/2006/table">
            <a:tbl>
              <a:tblPr>
                <a:tableStyleId>{5940675A-B579-460E-94D1-54222C63F5DA}</a:tableStyleId>
              </a:tblPr>
              <a:tblGrid>
                <a:gridCol w="2324265">
                  <a:extLst>
                    <a:ext uri="{9D8B030D-6E8A-4147-A177-3AD203B41FA5}">
                      <a16:colId xmlns:a16="http://schemas.microsoft.com/office/drawing/2014/main" val="1661038540"/>
                    </a:ext>
                  </a:extLst>
                </a:gridCol>
                <a:gridCol w="6293223">
                  <a:extLst>
                    <a:ext uri="{9D8B030D-6E8A-4147-A177-3AD203B41FA5}">
                      <a16:colId xmlns:a16="http://schemas.microsoft.com/office/drawing/2014/main" val="170617005"/>
                    </a:ext>
                  </a:extLst>
                </a:gridCol>
              </a:tblGrid>
              <a:tr h="818219">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氏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職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18973707"/>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石川　智久</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株式会社日本総合研究所　調査部　</a:t>
                      </a:r>
                      <a:endParaRPr lang="en-US" altLang="ja-JP" sz="2400" b="0" u="none" strike="noStrike" dirty="0" smtClean="0">
                        <a:effectLst/>
                        <a:latin typeface="ＭＳ Ｐゴシック" panose="020B0600070205080204" pitchFamily="50" charset="-128"/>
                        <a:ea typeface="ＭＳ Ｐゴシック" panose="020B0600070205080204" pitchFamily="50" charset="-128"/>
                      </a:endParaRPr>
                    </a:p>
                    <a:p>
                      <a:pPr algn="l" fontAlgn="ctr"/>
                      <a:r>
                        <a:rPr lang="ja-JP" altLang="en-US" sz="2400" b="0" u="none" strike="noStrike" dirty="0" smtClean="0">
                          <a:effectLst/>
                          <a:latin typeface="ＭＳ Ｐゴシック" panose="020B0600070205080204" pitchFamily="50" charset="-128"/>
                          <a:ea typeface="ＭＳ Ｐゴシック" panose="020B0600070205080204" pitchFamily="50" charset="-128"/>
                        </a:rPr>
                        <a:t>マクロ</a:t>
                      </a:r>
                      <a:r>
                        <a:rPr lang="ja-JP" altLang="en-US" sz="2400" b="0" u="none" strike="noStrike" dirty="0">
                          <a:effectLst/>
                          <a:latin typeface="ＭＳ Ｐゴシック" panose="020B0600070205080204" pitchFamily="50" charset="-128"/>
                          <a:ea typeface="ＭＳ Ｐゴシック" panose="020B0600070205080204" pitchFamily="50" charset="-128"/>
                        </a:rPr>
                        <a:t>経済研究センター所長</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38425692"/>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稲田　義</a:t>
                      </a:r>
                      <a:r>
                        <a:rPr lang="ja-JP" altLang="en-US" sz="2800" b="0" u="none" strike="noStrike" dirty="0" smtClean="0">
                          <a:effectLst/>
                          <a:latin typeface="ＭＳ Ｐゴシック" panose="020B0600070205080204" pitchFamily="50" charset="-128"/>
                          <a:ea typeface="ＭＳ Ｐゴシック" panose="020B0600070205080204" pitchFamily="50" charset="-128"/>
                        </a:rPr>
                        <a:t>久</a:t>
                      </a:r>
                      <a:endParaRPr lang="en-US" altLang="ja-JP" sz="2800" b="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2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（座長）</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甲南大学　経済学部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312237099"/>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小野　達也</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桃山学院大学　社会</a:t>
                      </a:r>
                      <a:r>
                        <a:rPr lang="zh-CN" altLang="en-US" sz="2400" b="0" u="none" strike="noStrike" dirty="0" smtClean="0">
                          <a:effectLst/>
                          <a:latin typeface="ＭＳ Ｐゴシック" panose="020B0600070205080204" pitchFamily="50" charset="-128"/>
                          <a:ea typeface="ＭＳ Ｐゴシック" panose="020B0600070205080204" pitchFamily="50" charset="-128"/>
                        </a:rPr>
                        <a:t>学部社会</a:t>
                      </a:r>
                      <a:r>
                        <a:rPr lang="zh-CN" altLang="en-US" sz="2400" b="0" u="none" strike="noStrike" dirty="0">
                          <a:effectLst/>
                          <a:latin typeface="ＭＳ Ｐゴシック" panose="020B0600070205080204" pitchFamily="50" charset="-128"/>
                          <a:ea typeface="ＭＳ Ｐゴシック" panose="020B0600070205080204" pitchFamily="50" charset="-128"/>
                        </a:rPr>
                        <a:t>福祉学科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75367527"/>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小原　美紀</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大阪大学大学院　国際公共政策研究科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697773679"/>
                  </a:ext>
                </a:extLst>
              </a:tr>
              <a:tr h="1368000">
                <a:tc>
                  <a:txBody>
                    <a:bodyPr/>
                    <a:lstStyle/>
                    <a:p>
                      <a:pPr algn="ctr" fontAlgn="ctr"/>
                      <a:r>
                        <a:rPr lang="zh-TW" altLang="en-US" sz="2800" b="0" u="none" strike="noStrike" dirty="0">
                          <a:effectLst/>
                          <a:latin typeface="ＭＳ Ｐゴシック" panose="020B0600070205080204" pitchFamily="50" charset="-128"/>
                          <a:ea typeface="ＭＳ Ｐゴシック" panose="020B0600070205080204" pitchFamily="50" charset="-128"/>
                        </a:rPr>
                        <a:t>佐久間　洋司</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人工知能研究会／</a:t>
                      </a:r>
                      <a:r>
                        <a:rPr lang="en-US" altLang="ja-JP" sz="2400" b="0" u="none" strike="noStrike" dirty="0">
                          <a:effectLst/>
                          <a:latin typeface="ＭＳ Ｐゴシック" panose="020B0600070205080204" pitchFamily="50" charset="-128"/>
                          <a:ea typeface="ＭＳ Ｐゴシック" panose="020B0600070205080204" pitchFamily="50" charset="-128"/>
                        </a:rPr>
                        <a:t>AIR</a:t>
                      </a:r>
                      <a:r>
                        <a:rPr lang="ja-JP" altLang="en-US" sz="2400" b="0" u="none" strike="noStrike" dirty="0">
                          <a:effectLst/>
                          <a:latin typeface="ＭＳ Ｐゴシック" panose="020B0600070205080204" pitchFamily="50" charset="-128"/>
                          <a:ea typeface="ＭＳ Ｐゴシック" panose="020B0600070205080204" pitchFamily="50" charset="-128"/>
                        </a:rPr>
                        <a:t>代表・大阪大学学生</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167882049"/>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松永　桂子</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大阪市立大学大学院　経営学研究科　准教授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23494924"/>
                  </a:ext>
                </a:extLst>
              </a:tr>
            </a:tbl>
          </a:graphicData>
        </a:graphic>
      </p:graphicFrame>
      <p:sp>
        <p:nvSpPr>
          <p:cNvPr id="11"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10158126" y="7640197"/>
            <a:ext cx="5775960" cy="4328160"/>
          </a:xfrm>
          <a:prstGeom prst="rect">
            <a:avLst/>
          </a:prstGeom>
        </p:spPr>
      </p:pic>
    </p:spTree>
    <p:extLst>
      <p:ext uri="{BB962C8B-B14F-4D97-AF65-F5344CB8AC3E}">
        <p14:creationId xmlns:p14="http://schemas.microsoft.com/office/powerpoint/2010/main" val="1916940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89DB1A6E-7181-4FDA-A07F-94952FFC4E3D}"/>
              </a:ext>
            </a:extLst>
          </p:cNvPr>
          <p:cNvSpPr txBox="1">
            <a:spLocks/>
          </p:cNvSpPr>
          <p:nvPr/>
        </p:nvSpPr>
        <p:spPr>
          <a:xfrm>
            <a:off x="284480" y="1084407"/>
            <a:ext cx="2382520" cy="463857"/>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smtClean="0">
                <a:latin typeface="+mn-ea"/>
                <a:ea typeface="+mn-ea"/>
              </a:rPr>
              <a:t>調査実施概要</a:t>
            </a:r>
            <a:endParaRPr lang="ja-JP" altLang="en-US" sz="2400" b="1" dirty="0">
              <a:latin typeface="+mn-ea"/>
              <a:ea typeface="+mn-ea"/>
            </a:endParaRPr>
          </a:p>
        </p:txBody>
      </p:sp>
      <p:sp>
        <p:nvSpPr>
          <p:cNvPr id="10" name="コンテンツ プレースホルダー 2">
            <a:extLst>
              <a:ext uri="{FF2B5EF4-FFF2-40B4-BE49-F238E27FC236}">
                <a16:creationId xmlns:a16="http://schemas.microsoft.com/office/drawing/2014/main" id="{241C71B5-55C7-40D9-9425-481E2450F9ED}"/>
              </a:ext>
            </a:extLst>
          </p:cNvPr>
          <p:cNvSpPr txBox="1">
            <a:spLocks/>
          </p:cNvSpPr>
          <p:nvPr/>
        </p:nvSpPr>
        <p:spPr>
          <a:xfrm>
            <a:off x="465984" y="1829384"/>
            <a:ext cx="16179800" cy="2527463"/>
          </a:xfrm>
          <a:prstGeom prst="rect">
            <a:avLst/>
          </a:prstGeom>
          <a:ln>
            <a:solidFill>
              <a:schemeClr val="tx1"/>
            </a:solidFill>
          </a:ln>
        </p:spPr>
        <p:txBody>
          <a:bodyPr vert="horz" lIns="91440" tIns="45720" rIns="91440" bIns="45720" rtlCol="0" anchor="ctr">
            <a:noAutofit/>
          </a:bodyPr>
          <a:lstStyle>
            <a:lvl1pPr marL="0" indent="0" algn="ctr" defTabSz="1706868" rtl="0" eaLnBrk="1" latinLnBrk="0" hangingPunct="1">
              <a:lnSpc>
                <a:spcPct val="90000"/>
              </a:lnSpc>
              <a:spcBef>
                <a:spcPts val="1867"/>
              </a:spcBef>
              <a:buFont typeface="Arial" panose="020B0604020202020204" pitchFamily="34" charset="0"/>
              <a:buNone/>
              <a:defRPr kumimoji="1" sz="4480" kern="1200">
                <a:solidFill>
                  <a:schemeClr val="tx1"/>
                </a:solidFill>
                <a:latin typeface="+mn-lt"/>
                <a:ea typeface="+mn-ea"/>
                <a:cs typeface="+mn-cs"/>
              </a:defRPr>
            </a:lvl1pPr>
            <a:lvl2pPr marL="853433" indent="0" algn="ctr" defTabSz="1706868" rtl="0" eaLnBrk="1" latinLnBrk="0" hangingPunct="1">
              <a:lnSpc>
                <a:spcPct val="90000"/>
              </a:lnSpc>
              <a:spcBef>
                <a:spcPts val="933"/>
              </a:spcBef>
              <a:buFont typeface="Arial" panose="020B0604020202020204" pitchFamily="34" charset="0"/>
              <a:buNone/>
              <a:defRPr kumimoji="1" sz="3733" kern="1200">
                <a:solidFill>
                  <a:schemeClr val="tx1"/>
                </a:solidFill>
                <a:latin typeface="+mn-lt"/>
                <a:ea typeface="+mn-ea"/>
                <a:cs typeface="+mn-cs"/>
              </a:defRPr>
            </a:lvl2pPr>
            <a:lvl3pPr marL="1706868" indent="0" algn="ctr" defTabSz="1706868" rtl="0" eaLnBrk="1" latinLnBrk="0" hangingPunct="1">
              <a:lnSpc>
                <a:spcPct val="90000"/>
              </a:lnSpc>
              <a:spcBef>
                <a:spcPts val="933"/>
              </a:spcBef>
              <a:buFont typeface="Arial" panose="020B0604020202020204" pitchFamily="34" charset="0"/>
              <a:buNone/>
              <a:defRPr kumimoji="1" sz="3360" kern="1200">
                <a:solidFill>
                  <a:schemeClr val="tx1"/>
                </a:solidFill>
                <a:latin typeface="+mn-lt"/>
                <a:ea typeface="+mn-ea"/>
                <a:cs typeface="+mn-cs"/>
              </a:defRPr>
            </a:lvl3pPr>
            <a:lvl4pPr marL="2560303"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4pPr>
            <a:lvl5pPr marL="3413736"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5pPr>
            <a:lvl6pPr marL="4267169"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6pPr>
            <a:lvl7pPr marL="5120603"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7pPr>
            <a:lvl8pPr marL="5974037"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8pPr>
            <a:lvl9pPr marL="6827472"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9pPr>
          </a:lstStyle>
          <a:p>
            <a:pPr algn="l">
              <a:lnSpc>
                <a:spcPct val="100000"/>
              </a:lnSpc>
              <a:spcBef>
                <a:spcPts val="0"/>
              </a:spcBef>
              <a:spcAft>
                <a:spcPts val="420"/>
              </a:spcAft>
            </a:pPr>
            <a:r>
              <a:rPr lang="ja-JP" altLang="en-US" sz="2000" b="1" dirty="0" smtClean="0"/>
              <a:t>〇目的</a:t>
            </a:r>
          </a:p>
          <a:p>
            <a:pPr marL="279400" indent="-279400" algn="l">
              <a:lnSpc>
                <a:spcPct val="100000"/>
              </a:lnSpc>
              <a:spcBef>
                <a:spcPts val="0"/>
              </a:spcBef>
              <a:spcAft>
                <a:spcPts val="420"/>
              </a:spcAft>
            </a:pPr>
            <a:r>
              <a:rPr lang="ja-JP" altLang="en-US" sz="2000" dirty="0" smtClean="0"/>
              <a:t>　新型コロナウイルス感染症の影響及び今後の事業展開、コロナ後の企業活動の変容、課題について、企業へのヒアリングで明らかにする。</a:t>
            </a:r>
          </a:p>
          <a:p>
            <a:pPr algn="l">
              <a:lnSpc>
                <a:spcPct val="100000"/>
              </a:lnSpc>
              <a:spcBef>
                <a:spcPts val="0"/>
              </a:spcBef>
              <a:spcAft>
                <a:spcPts val="420"/>
              </a:spcAft>
            </a:pPr>
            <a:r>
              <a:rPr lang="ja-JP" altLang="en-US" sz="2000" b="1" dirty="0" smtClean="0"/>
              <a:t>〇ヒアリング対象</a:t>
            </a:r>
            <a:endParaRPr lang="en-US" altLang="ja-JP" sz="2000" b="1" dirty="0" smtClean="0"/>
          </a:p>
          <a:p>
            <a:pPr algn="l">
              <a:lnSpc>
                <a:spcPct val="100000"/>
              </a:lnSpc>
              <a:spcBef>
                <a:spcPts val="0"/>
              </a:spcBef>
              <a:spcAft>
                <a:spcPts val="420"/>
              </a:spcAft>
            </a:pPr>
            <a:r>
              <a:rPr lang="ja-JP" altLang="en-US" sz="2000" dirty="0"/>
              <a:t>　</a:t>
            </a:r>
            <a:r>
              <a:rPr lang="en-US" altLang="ja-JP" sz="2000" dirty="0" smtClean="0"/>
              <a:t>12</a:t>
            </a:r>
            <a:r>
              <a:rPr lang="ja-JP" altLang="en-US" sz="2000" dirty="0" smtClean="0"/>
              <a:t>の業界（企業数</a:t>
            </a:r>
            <a:r>
              <a:rPr lang="en-US" altLang="ja-JP" sz="2000" dirty="0" smtClean="0"/>
              <a:t>12</a:t>
            </a:r>
            <a:r>
              <a:rPr lang="ja-JP" altLang="en-US" sz="2000" dirty="0" smtClean="0"/>
              <a:t>）に対して、ヒアリングを実施（</a:t>
            </a:r>
            <a:r>
              <a:rPr lang="en-US" altLang="ja-JP" sz="2000" dirty="0" smtClean="0"/>
              <a:t>2020</a:t>
            </a:r>
            <a:r>
              <a:rPr lang="ja-JP" altLang="en-US" sz="2000" dirty="0" smtClean="0"/>
              <a:t>年（令和２年）６月</a:t>
            </a:r>
            <a:r>
              <a:rPr lang="en-US" altLang="ja-JP" sz="2000" dirty="0" smtClean="0"/>
              <a:t>〜</a:t>
            </a:r>
            <a:r>
              <a:rPr lang="ja-JP" altLang="en-US" sz="2000" dirty="0" smtClean="0"/>
              <a:t>８月）</a:t>
            </a:r>
            <a:r>
              <a:rPr lang="ja-JP" altLang="en-US" sz="2000" dirty="0"/>
              <a:t>　</a:t>
            </a:r>
            <a:endParaRPr lang="en-US" altLang="ja-JP" sz="2000" dirty="0" smtClean="0"/>
          </a:p>
          <a:p>
            <a:pPr algn="l">
              <a:lnSpc>
                <a:spcPct val="100000"/>
              </a:lnSpc>
              <a:spcBef>
                <a:spcPts val="0"/>
              </a:spcBef>
              <a:spcAft>
                <a:spcPts val="420"/>
              </a:spcAft>
            </a:pPr>
            <a:r>
              <a:rPr lang="ja-JP" altLang="en-US" sz="2000" dirty="0" smtClean="0"/>
              <a:t>　→旅行代理店、飲食、ホテル、ＭＩＣＥ、小売（百貨店）、衛生用品製造業、医療機器製造業、不動産、商社、ＩＴ，人材派遣、金融機関</a:t>
            </a:r>
            <a:endParaRPr lang="en-US" altLang="ja-JP" sz="2000" dirty="0" smtClean="0"/>
          </a:p>
        </p:txBody>
      </p:sp>
      <p:sp>
        <p:nvSpPr>
          <p:cNvPr id="11" name="タイトル 1">
            <a:extLst>
              <a:ext uri="{FF2B5EF4-FFF2-40B4-BE49-F238E27FC236}">
                <a16:creationId xmlns:a16="http://schemas.microsoft.com/office/drawing/2014/main" id="{89DB1A6E-7181-4FDA-A07F-94952FFC4E3D}"/>
              </a:ext>
            </a:extLst>
          </p:cNvPr>
          <p:cNvSpPr txBox="1">
            <a:spLocks/>
          </p:cNvSpPr>
          <p:nvPr/>
        </p:nvSpPr>
        <p:spPr>
          <a:xfrm>
            <a:off x="284480" y="5942620"/>
            <a:ext cx="3703320" cy="554659"/>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dirty="0" smtClean="0">
                <a:latin typeface="+mn-ea"/>
                <a:ea typeface="+mn-ea"/>
              </a:rPr>
              <a:t>調査結果の概要（総論）</a:t>
            </a:r>
            <a:endParaRPr lang="ja-JP" altLang="en-US" sz="2400" b="1" dirty="0">
              <a:latin typeface="+mn-ea"/>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3078673546"/>
              </p:ext>
            </p:extLst>
          </p:nvPr>
        </p:nvGraphicFramePr>
        <p:xfrm>
          <a:off x="465984" y="6717610"/>
          <a:ext cx="16196417" cy="4427667"/>
        </p:xfrm>
        <a:graphic>
          <a:graphicData uri="http://schemas.openxmlformats.org/drawingml/2006/table">
            <a:tbl>
              <a:tblPr>
                <a:tableStyleId>{5C22544A-7EE6-4342-B048-85BDC9FD1C3A}</a:tableStyleId>
              </a:tblPr>
              <a:tblGrid>
                <a:gridCol w="1503311">
                  <a:extLst>
                    <a:ext uri="{9D8B030D-6E8A-4147-A177-3AD203B41FA5}">
                      <a16:colId xmlns:a16="http://schemas.microsoft.com/office/drawing/2014/main" val="981391496"/>
                    </a:ext>
                  </a:extLst>
                </a:gridCol>
                <a:gridCol w="4897702">
                  <a:extLst>
                    <a:ext uri="{9D8B030D-6E8A-4147-A177-3AD203B41FA5}">
                      <a16:colId xmlns:a16="http://schemas.microsoft.com/office/drawing/2014/main" val="1235333104"/>
                    </a:ext>
                  </a:extLst>
                </a:gridCol>
                <a:gridCol w="4897702">
                  <a:extLst>
                    <a:ext uri="{9D8B030D-6E8A-4147-A177-3AD203B41FA5}">
                      <a16:colId xmlns:a16="http://schemas.microsoft.com/office/drawing/2014/main" val="2325774347"/>
                    </a:ext>
                  </a:extLst>
                </a:gridCol>
                <a:gridCol w="4897702">
                  <a:extLst>
                    <a:ext uri="{9D8B030D-6E8A-4147-A177-3AD203B41FA5}">
                      <a16:colId xmlns:a16="http://schemas.microsoft.com/office/drawing/2014/main" val="3257464619"/>
                    </a:ext>
                  </a:extLst>
                </a:gridCol>
              </a:tblGrid>
              <a:tr h="714030">
                <a:tc rowSpan="2">
                  <a:txBody>
                    <a:bodyPr/>
                    <a:lstStyle/>
                    <a:p>
                      <a:pPr algn="ctr" fontAlgn="ctr"/>
                      <a:r>
                        <a:rPr lang="ja-JP" altLang="en-US" sz="2000" b="1" i="0" u="none" strike="noStrike" dirty="0" smtClean="0">
                          <a:solidFill>
                            <a:schemeClr val="bg1"/>
                          </a:solidFill>
                          <a:effectLst/>
                          <a:latin typeface="+mn-lt"/>
                          <a:ea typeface="+mn-ea"/>
                        </a:rPr>
                        <a:t>総論</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コロナの影響</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当面の対応</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長期的な見通し</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extLst>
                  <a:ext uri="{0D108BD9-81ED-4DB2-BD59-A6C34878D82A}">
                    <a16:rowId xmlns:a16="http://schemas.microsoft.com/office/drawing/2014/main" val="1503899009"/>
                  </a:ext>
                </a:extLst>
              </a:tr>
              <a:tr h="3713637">
                <a:tc vMerge="1">
                  <a:txBody>
                    <a:bodyPr/>
                    <a:lstStyle/>
                    <a:p>
                      <a:pPr algn="l" fontAlgn="ctr"/>
                      <a:endParaRPr lang="ja-JP" altLang="en-US" sz="2000" b="0" i="0" u="none" strike="noStrike" dirty="0">
                        <a:solidFill>
                          <a:srgbClr val="000000"/>
                        </a:solidFill>
                        <a:effectLst/>
                        <a:latin typeface="+mn-lt"/>
                        <a:ea typeface="游ゴシック" panose="020B0400000000000000" pitchFamily="50" charset="-128"/>
                      </a:endParaRPr>
                    </a:p>
                  </a:txBody>
                  <a:tcPr marL="8403" marR="8403" marT="8403" marB="0" anchor="ctr"/>
                </a:tc>
                <a:tc>
                  <a:txBody>
                    <a:bodyPr/>
                    <a:lstStyle/>
                    <a:p>
                      <a:pPr marL="101600" indent="0" algn="l" fontAlgn="ctr"/>
                      <a:endParaRPr lang="en-US" altLang="ja-JP" sz="2000" b="0" i="0" u="none" strike="noStrike" dirty="0" smtClean="0">
                        <a:solidFill>
                          <a:schemeClr val="tx1"/>
                        </a:solidFill>
                        <a:effectLst/>
                        <a:latin typeface="+mn-lt"/>
                        <a:ea typeface="+mn-ea"/>
                      </a:endParaRPr>
                    </a:p>
                    <a:p>
                      <a:pPr marL="101600" indent="0" algn="l" fontAlgn="ctr"/>
                      <a:r>
                        <a:rPr lang="ja-JP" altLang="en-US" sz="2000" b="0" i="0" u="none" strike="noStrike" dirty="0" smtClean="0">
                          <a:solidFill>
                            <a:schemeClr val="tx1"/>
                          </a:solidFill>
                          <a:effectLst/>
                          <a:latin typeface="+mn-lt"/>
                          <a:ea typeface="+mn-ea"/>
                        </a:rPr>
                        <a:t>　旅行・飲食・ホテル・</a:t>
                      </a:r>
                      <a:r>
                        <a:rPr lang="en-US" altLang="ja-JP" sz="2000" b="0" i="0" u="none" strike="noStrike" dirty="0" smtClean="0">
                          <a:solidFill>
                            <a:schemeClr val="tx1"/>
                          </a:solidFill>
                          <a:effectLst/>
                          <a:latin typeface="+mn-lt"/>
                          <a:ea typeface="+mn-ea"/>
                        </a:rPr>
                        <a:t>MICE</a:t>
                      </a:r>
                      <a:r>
                        <a:rPr lang="ja-JP" altLang="en-US" sz="2000" b="0" i="0" u="none" strike="noStrike" dirty="0" smtClean="0">
                          <a:solidFill>
                            <a:schemeClr val="tx1"/>
                          </a:solidFill>
                          <a:effectLst/>
                          <a:latin typeface="+mn-lt"/>
                          <a:ea typeface="+mn-ea"/>
                        </a:rPr>
                        <a:t>・小売等のように</a:t>
                      </a:r>
                      <a:r>
                        <a:rPr lang="ja-JP" altLang="en-US" sz="2000" b="0" i="0" u="sng" strike="noStrike" dirty="0" smtClean="0">
                          <a:solidFill>
                            <a:schemeClr val="tx1"/>
                          </a:solidFill>
                          <a:effectLst/>
                          <a:latin typeface="+mn-lt"/>
                          <a:ea typeface="+mn-ea"/>
                        </a:rPr>
                        <a:t>マイナスの影響を大きく受けた業界</a:t>
                      </a:r>
                      <a:r>
                        <a:rPr lang="ja-JP" altLang="en-US" sz="2000" b="0" i="0" u="none" strike="noStrike" dirty="0" smtClean="0">
                          <a:solidFill>
                            <a:schemeClr val="tx1"/>
                          </a:solidFill>
                          <a:effectLst/>
                          <a:latin typeface="+mn-lt"/>
                          <a:ea typeface="+mn-ea"/>
                        </a:rPr>
                        <a:t>と、衛生用品や医療機器製造業のように</a:t>
                      </a:r>
                      <a:r>
                        <a:rPr lang="ja-JP" altLang="en-US" sz="2000" b="0" i="0" u="sng" strike="noStrike" dirty="0" smtClean="0">
                          <a:solidFill>
                            <a:schemeClr val="tx1"/>
                          </a:solidFill>
                          <a:effectLst/>
                          <a:latin typeface="+mn-lt"/>
                          <a:ea typeface="+mn-ea"/>
                        </a:rPr>
                        <a:t>プラスの影響を受けた業界</a:t>
                      </a:r>
                      <a:r>
                        <a:rPr lang="ja-JP" altLang="en-US" sz="2000" b="0" i="0" u="none" strike="noStrike" dirty="0" smtClean="0">
                          <a:solidFill>
                            <a:schemeClr val="tx1"/>
                          </a:solidFill>
                          <a:effectLst/>
                          <a:latin typeface="+mn-lt"/>
                          <a:ea typeface="+mn-ea"/>
                        </a:rPr>
                        <a:t>とに分かれた。</a:t>
                      </a:r>
                      <a:endParaRPr lang="en-US" altLang="ja-JP" sz="2000" b="0" i="0" u="none" strike="noStrike" dirty="0" smtClean="0">
                        <a:solidFill>
                          <a:schemeClr val="tx1"/>
                        </a:solidFill>
                        <a:effectLst/>
                        <a:latin typeface="+mn-lt"/>
                        <a:ea typeface="+mn-ea"/>
                      </a:endParaRPr>
                    </a:p>
                    <a:p>
                      <a:pPr marL="101600" indent="0" algn="l" fontAlgn="ctr"/>
                      <a:r>
                        <a:rPr lang="ja-JP" altLang="en-US" sz="2000" b="0" i="0" u="none" strike="noStrike" dirty="0" smtClean="0">
                          <a:solidFill>
                            <a:schemeClr val="tx1"/>
                          </a:solidFill>
                          <a:effectLst/>
                          <a:latin typeface="+mn-lt"/>
                          <a:ea typeface="+mn-ea"/>
                        </a:rPr>
                        <a:t>　また、流通・不動産・ＩＴ・人材派遣・金融等の産業の「ソフトインフラ面（制度・基準、技術、人材育成等）」を担う業界では、</a:t>
                      </a:r>
                      <a:r>
                        <a:rPr lang="ja-JP" altLang="en-US" sz="2000" b="0" i="0" u="sng" strike="noStrike" dirty="0" smtClean="0">
                          <a:solidFill>
                            <a:schemeClr val="tx1"/>
                          </a:solidFill>
                          <a:effectLst/>
                          <a:latin typeface="+mn-lt"/>
                          <a:ea typeface="+mn-ea"/>
                        </a:rPr>
                        <a:t>大きな変化まではいかなくとも影響を受けている面</a:t>
                      </a:r>
                      <a:r>
                        <a:rPr lang="ja-JP" altLang="en-US" sz="2000" b="0" i="0" u="none" strike="noStrike" dirty="0" smtClean="0">
                          <a:solidFill>
                            <a:schemeClr val="tx1"/>
                          </a:solidFill>
                          <a:effectLst/>
                          <a:latin typeface="+mn-lt"/>
                          <a:ea typeface="+mn-ea"/>
                        </a:rPr>
                        <a:t>があった。</a:t>
                      </a:r>
                      <a:endParaRPr lang="en-US" sz="2000" b="0" i="0" u="none" strike="noStrike" dirty="0">
                        <a:solidFill>
                          <a:schemeClr val="tx1"/>
                        </a:solidFill>
                        <a:effectLst/>
                        <a:latin typeface="+mn-lt"/>
                        <a:ea typeface="游ゴシック" panose="020B0400000000000000" pitchFamily="50" charset="-128"/>
                      </a:endParaRPr>
                    </a:p>
                  </a:txBody>
                  <a:tcPr marL="8403" marR="8403" marT="8403" marB="0">
                    <a:solidFill>
                      <a:schemeClr val="accent5">
                        <a:lumMod val="40000"/>
                        <a:lumOff val="60000"/>
                      </a:schemeClr>
                    </a:solidFill>
                  </a:tcPr>
                </a:tc>
                <a:tc>
                  <a:txBody>
                    <a:bodyPr/>
                    <a:lstStyle/>
                    <a:p>
                      <a:pPr marL="101600" indent="0" algn="l" fontAlgn="ctr"/>
                      <a:endParaRPr lang="en-US" altLang="ja-JP" sz="2000" u="none" strike="noStrike" dirty="0" smtClean="0">
                        <a:solidFill>
                          <a:schemeClr val="tx1"/>
                        </a:solidFill>
                        <a:effectLst/>
                        <a:latin typeface="+mn-lt"/>
                      </a:endParaRPr>
                    </a:p>
                    <a:p>
                      <a:pPr marL="101600" indent="0" algn="l" fontAlgn="ctr"/>
                      <a:r>
                        <a:rPr lang="ja-JP" altLang="en-US" sz="2000" u="none" strike="noStrike" dirty="0" smtClean="0">
                          <a:solidFill>
                            <a:schemeClr val="tx1"/>
                          </a:solidFill>
                          <a:effectLst/>
                          <a:latin typeface="+mn-lt"/>
                        </a:rPr>
                        <a:t>　</a:t>
                      </a:r>
                      <a:r>
                        <a:rPr lang="ja-JP" altLang="en-US" sz="2000" u="sng" strike="noStrike" dirty="0" smtClean="0">
                          <a:solidFill>
                            <a:schemeClr val="tx1"/>
                          </a:solidFill>
                          <a:effectLst/>
                          <a:latin typeface="+mn-lt"/>
                        </a:rPr>
                        <a:t>新たな事業チャンスやオンライン活用、省人化や非接触等のニーズ、ＤＸ（デジタルトランスフォーメーション）等の変化を見出している業界もある</a:t>
                      </a:r>
                      <a:r>
                        <a:rPr lang="ja-JP" altLang="en-US" sz="2000" u="none" strike="noStrike" dirty="0" smtClean="0">
                          <a:solidFill>
                            <a:schemeClr val="tx1"/>
                          </a:solidFill>
                          <a:effectLst/>
                          <a:latin typeface="+mn-lt"/>
                        </a:rPr>
                        <a:t>ことが把握された。</a:t>
                      </a:r>
                      <a:endParaRPr lang="en-US" altLang="ja-JP" sz="2000" u="none" strike="noStrike" dirty="0" smtClean="0">
                        <a:solidFill>
                          <a:schemeClr val="tx1"/>
                        </a:solidFill>
                        <a:effectLst/>
                        <a:latin typeface="+mn-lt"/>
                      </a:endParaRPr>
                    </a:p>
                    <a:p>
                      <a:pPr marL="101600" indent="0" algn="l" fontAlgn="ctr"/>
                      <a:r>
                        <a:rPr lang="ja-JP" altLang="en-US" sz="2000" u="none" strike="noStrike" dirty="0" smtClean="0">
                          <a:solidFill>
                            <a:schemeClr val="tx1"/>
                          </a:solidFill>
                          <a:effectLst/>
                          <a:latin typeface="+mn-lt"/>
                        </a:rPr>
                        <a:t>　ただ、売上減少等の影響が大きい業界では</a:t>
                      </a:r>
                      <a:r>
                        <a:rPr lang="ja-JP" altLang="en-US" sz="2000" u="sng" strike="noStrike" dirty="0" smtClean="0">
                          <a:solidFill>
                            <a:schemeClr val="tx1"/>
                          </a:solidFill>
                          <a:effectLst/>
                          <a:latin typeface="+mn-lt"/>
                        </a:rPr>
                        <a:t>人が集まることへの制約を上回るほどの新たな解決策を得ているものではない。</a:t>
                      </a:r>
                      <a:r>
                        <a:rPr lang="ja-JP" altLang="en-US" sz="2000" u="none" strike="noStrike" dirty="0" smtClean="0">
                          <a:solidFill>
                            <a:schemeClr val="tx1"/>
                          </a:solidFill>
                          <a:effectLst/>
                          <a:latin typeface="+mn-lt"/>
                        </a:rPr>
                        <a:t>リアルな場（人と人が直接接する機会等）に戻るにはワクチンの開発と普及が必須との意見が多い。</a:t>
                      </a:r>
                      <a:endParaRPr lang="ja-JP" altLang="en-US" sz="2000" u="none" strike="noStrike" dirty="0">
                        <a:solidFill>
                          <a:schemeClr val="tx1"/>
                        </a:solidFill>
                        <a:effectLst/>
                        <a:latin typeface="+mn-lt"/>
                      </a:endParaRPr>
                    </a:p>
                  </a:txBody>
                  <a:tcPr marL="8403" marR="8403" marT="8403" marB="0">
                    <a:solidFill>
                      <a:schemeClr val="accent5">
                        <a:lumMod val="40000"/>
                        <a:lumOff val="60000"/>
                      </a:schemeClr>
                    </a:solidFill>
                  </a:tcPr>
                </a:tc>
                <a:tc>
                  <a:txBody>
                    <a:bodyPr/>
                    <a:lstStyle/>
                    <a:p>
                      <a:pPr marL="177800" indent="0" algn="l" fontAlgn="ctr"/>
                      <a:endParaRPr lang="en-US" altLang="ja-JP" sz="2000" u="none" strike="noStrike" dirty="0" smtClean="0">
                        <a:effectLst/>
                        <a:latin typeface="+mn-lt"/>
                      </a:endParaRPr>
                    </a:p>
                    <a:p>
                      <a:pPr marL="177800" indent="0" algn="l" fontAlgn="ctr"/>
                      <a:r>
                        <a:rPr lang="ja-JP" altLang="en-US" sz="2000" u="none" strike="noStrike" dirty="0" smtClean="0">
                          <a:effectLst/>
                          <a:latin typeface="+mn-lt"/>
                        </a:rPr>
                        <a:t>　</a:t>
                      </a:r>
                      <a:r>
                        <a:rPr lang="ja-JP" altLang="en-US" sz="2000" u="sng" strike="noStrike" dirty="0" smtClean="0">
                          <a:effectLst/>
                          <a:latin typeface="+mn-lt"/>
                        </a:rPr>
                        <a:t>６月頃は２年後に回復との予想が多かった</a:t>
                      </a:r>
                      <a:r>
                        <a:rPr lang="ja-JP" altLang="en-US" sz="2000" u="none" strike="noStrike" dirty="0" smtClean="0">
                          <a:effectLst/>
                          <a:latin typeface="+mn-lt"/>
                        </a:rPr>
                        <a:t>が、大阪府内での新規感染者数が増加した</a:t>
                      </a:r>
                      <a:r>
                        <a:rPr lang="ja-JP" altLang="en-US" sz="2000" u="sng" strike="noStrike" dirty="0" smtClean="0">
                          <a:effectLst/>
                          <a:latin typeface="+mn-lt"/>
                        </a:rPr>
                        <a:t>７月後半以降、見通しが難しいとの判断が増えた</a:t>
                      </a:r>
                      <a:r>
                        <a:rPr lang="ja-JP" altLang="en-US" sz="2000" u="none" strike="noStrike" dirty="0" smtClean="0">
                          <a:effectLst/>
                          <a:latin typeface="+mn-lt"/>
                        </a:rPr>
                        <a:t>。</a:t>
                      </a:r>
                      <a:endParaRPr lang="en-US" altLang="ja-JP" sz="2000" u="none" strike="noStrike" dirty="0" smtClean="0">
                        <a:effectLst/>
                        <a:latin typeface="+mn-lt"/>
                      </a:endParaRPr>
                    </a:p>
                    <a:p>
                      <a:pPr marL="177800" indent="0" algn="l" fontAlgn="ctr"/>
                      <a:r>
                        <a:rPr lang="ja-JP" altLang="en-US" sz="2000" u="none" strike="noStrike" dirty="0" smtClean="0">
                          <a:effectLst/>
                          <a:latin typeface="+mn-lt"/>
                        </a:rPr>
                        <a:t>　</a:t>
                      </a:r>
                      <a:r>
                        <a:rPr lang="ja-JP" altLang="en-US" sz="2000" u="sng" strike="noStrike" dirty="0" smtClean="0">
                          <a:effectLst/>
                          <a:latin typeface="+mn-lt"/>
                        </a:rPr>
                        <a:t>ワクチンと治療薬が開発され普及されない限り、経済活動の本格回復は困難とみている</a:t>
                      </a:r>
                      <a:r>
                        <a:rPr lang="ja-JP" altLang="en-US" sz="2000" u="none" strike="noStrike" dirty="0" smtClean="0">
                          <a:effectLst/>
                          <a:latin typeface="+mn-lt"/>
                        </a:rPr>
                        <a:t>企業が多いことが把握された。</a:t>
                      </a:r>
                      <a:r>
                        <a:rPr lang="ja-JP" altLang="en-US" sz="2000" u="sng" strike="noStrike" dirty="0" smtClean="0">
                          <a:effectLst/>
                          <a:latin typeface="+mn-lt"/>
                        </a:rPr>
                        <a:t>第二波では第一波と同様の自粛は困難</a:t>
                      </a:r>
                      <a:r>
                        <a:rPr lang="ja-JP" altLang="en-US" sz="2000" u="none" strike="noStrike" dirty="0" smtClean="0">
                          <a:effectLst/>
                          <a:latin typeface="+mn-lt"/>
                        </a:rPr>
                        <a:t>と予測されている。</a:t>
                      </a:r>
                      <a:endParaRPr lang="ja-JP" altLang="en-US" sz="2000" u="none" strike="noStrike" dirty="0">
                        <a:effectLst/>
                        <a:latin typeface="+mn-lt"/>
                      </a:endParaRPr>
                    </a:p>
                  </a:txBody>
                  <a:tcPr marL="8403" marR="8403" marT="8403" marB="0">
                    <a:solidFill>
                      <a:schemeClr val="accent5">
                        <a:lumMod val="40000"/>
                        <a:lumOff val="60000"/>
                      </a:schemeClr>
                    </a:solidFill>
                  </a:tcPr>
                </a:tc>
                <a:extLst>
                  <a:ext uri="{0D108BD9-81ED-4DB2-BD59-A6C34878D82A}">
                    <a16:rowId xmlns:a16="http://schemas.microsoft.com/office/drawing/2014/main" val="657843327"/>
                  </a:ext>
                </a:extLst>
              </a:tr>
            </a:tbl>
          </a:graphicData>
        </a:graphic>
      </p:graphicFrame>
    </p:spTree>
    <p:extLst>
      <p:ext uri="{BB962C8B-B14F-4D97-AF65-F5344CB8AC3E}">
        <p14:creationId xmlns:p14="http://schemas.microsoft.com/office/powerpoint/2010/main" val="1033904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graphicFrame>
        <p:nvGraphicFramePr>
          <p:cNvPr id="12" name="コンテンツ プレースホルダー 4">
            <a:extLst>
              <a:ext uri="{FF2B5EF4-FFF2-40B4-BE49-F238E27FC236}">
                <a16:creationId xmlns:a16="http://schemas.microsoft.com/office/drawing/2014/main" id="{23F7B72D-9AC8-49C4-A8C0-7DEF53102BBD}"/>
              </a:ext>
            </a:extLst>
          </p:cNvPr>
          <p:cNvGraphicFramePr>
            <a:graphicFrameLocks/>
          </p:cNvGraphicFramePr>
          <p:nvPr>
            <p:extLst>
              <p:ext uri="{D42A27DB-BD31-4B8C-83A1-F6EECF244321}">
                <p14:modId xmlns:p14="http://schemas.microsoft.com/office/powerpoint/2010/main" val="3933033222"/>
              </p:ext>
            </p:extLst>
          </p:nvPr>
        </p:nvGraphicFramePr>
        <p:xfrm>
          <a:off x="216407" y="1440000"/>
          <a:ext cx="16611601" cy="11000821"/>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1686346128"/>
                    </a:ext>
                  </a:extLst>
                </a:gridCol>
                <a:gridCol w="5128523">
                  <a:extLst>
                    <a:ext uri="{9D8B030D-6E8A-4147-A177-3AD203B41FA5}">
                      <a16:colId xmlns:a16="http://schemas.microsoft.com/office/drawing/2014/main" val="1036676361"/>
                    </a:ext>
                  </a:extLst>
                </a:gridCol>
                <a:gridCol w="4852539">
                  <a:extLst>
                    <a:ext uri="{9D8B030D-6E8A-4147-A177-3AD203B41FA5}">
                      <a16:colId xmlns:a16="http://schemas.microsoft.com/office/drawing/2014/main" val="1320209811"/>
                    </a:ext>
                  </a:extLst>
                </a:gridCol>
                <a:gridCol w="4852539">
                  <a:extLst>
                    <a:ext uri="{9D8B030D-6E8A-4147-A177-3AD203B41FA5}">
                      <a16:colId xmlns:a16="http://schemas.microsoft.com/office/drawing/2014/main" val="979106632"/>
                    </a:ext>
                  </a:extLst>
                </a:gridCol>
              </a:tblGrid>
              <a:tr h="540000">
                <a:tc>
                  <a:txBody>
                    <a:bodyPr/>
                    <a:lstStyle/>
                    <a:p>
                      <a:pPr algn="ctr" fontAlgn="ctr"/>
                      <a:r>
                        <a:rPr lang="ja-JP" altLang="en-US" sz="1800" b="1" u="none" strike="noStrike" dirty="0">
                          <a:solidFill>
                            <a:schemeClr val="bg1"/>
                          </a:solidFill>
                          <a:effectLst/>
                          <a:latin typeface="+mn-lt"/>
                        </a:rPr>
                        <a:t>業界</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コロナの影響</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当面の対応</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長期的見通し</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05405070"/>
                  </a:ext>
                </a:extLst>
              </a:tr>
              <a:tr h="1872959">
                <a:tc>
                  <a:txBody>
                    <a:bodyPr/>
                    <a:lstStyle/>
                    <a:p>
                      <a:pPr marL="180000" algn="l" fontAlgn="ctr"/>
                      <a:r>
                        <a:rPr lang="ja-JP" altLang="en-US" sz="1800" u="none" strike="noStrike" dirty="0">
                          <a:effectLst/>
                          <a:latin typeface="+mn-lt"/>
                        </a:rPr>
                        <a:t>旅行代理店</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・海外旅行及びインバウンドの扱いが全面ストップになったことの打撃は大きい。</a:t>
                      </a:r>
                    </a:p>
                    <a:p>
                      <a:pPr marL="180000" algn="l" fontAlgn="ctr"/>
                      <a:r>
                        <a:rPr lang="ja-JP" altLang="en-US" sz="1800" b="0" i="0" u="none" strike="noStrike" dirty="0" smtClean="0">
                          <a:solidFill>
                            <a:srgbClr val="000000"/>
                          </a:solidFill>
                          <a:effectLst/>
                          <a:latin typeface="+mn-lt"/>
                          <a:ea typeface="+mn-ea"/>
                        </a:rPr>
                        <a:t>・営業店舗が全面クローズされた期間もあり。</a:t>
                      </a:r>
                    </a:p>
                    <a:p>
                      <a:pPr marL="180000" algn="l" fontAlgn="ctr"/>
                      <a:r>
                        <a:rPr lang="ja-JP" altLang="en-US" sz="1800" b="0" i="0" u="none" strike="noStrike" dirty="0" smtClean="0">
                          <a:solidFill>
                            <a:srgbClr val="000000"/>
                          </a:solidFill>
                          <a:effectLst/>
                          <a:latin typeface="+mn-lt"/>
                          <a:ea typeface="+mn-ea"/>
                        </a:rPr>
                        <a:t>・国内旅行は持ち直しつつも、全面回復はまだ。</a:t>
                      </a:r>
                      <a:endParaRPr 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・店舗での予約による対応、オンラインでの旅行相談。</a:t>
                      </a:r>
                    </a:p>
                    <a:p>
                      <a:pPr marL="355600" indent="-176213" algn="l" fontAlgn="ctr"/>
                      <a:r>
                        <a:rPr lang="ja-JP" altLang="en-US" sz="1800" b="0" i="0" u="none" strike="noStrike" dirty="0" smtClean="0">
                          <a:solidFill>
                            <a:srgbClr val="000000"/>
                          </a:solidFill>
                          <a:effectLst/>
                          <a:latin typeface="+mn-lt"/>
                          <a:ea typeface="+mn-ea"/>
                        </a:rPr>
                        <a:t>・安全な</a:t>
                      </a:r>
                      <a:r>
                        <a:rPr lang="en-US" altLang="ja-JP" sz="1800" b="0" i="0" u="none" strike="noStrike" dirty="0" smtClean="0">
                          <a:solidFill>
                            <a:srgbClr val="000000"/>
                          </a:solidFill>
                          <a:effectLst/>
                          <a:latin typeface="+mn-lt"/>
                          <a:ea typeface="+mn-ea"/>
                        </a:rPr>
                        <a:t>MICE</a:t>
                      </a:r>
                      <a:r>
                        <a:rPr lang="ja-JP" altLang="en-US" sz="1800" b="0" i="0" u="none" strike="noStrike" dirty="0" smtClean="0">
                          <a:solidFill>
                            <a:srgbClr val="000000"/>
                          </a:solidFill>
                          <a:effectLst/>
                          <a:latin typeface="+mn-lt"/>
                          <a:ea typeface="+mn-ea"/>
                        </a:rPr>
                        <a:t>開催のノウハウ蓄積、地域内観光に照準。</a:t>
                      </a:r>
                    </a:p>
                    <a:p>
                      <a:pPr marL="355600" indent="-176213" algn="l" fontAlgn="ctr"/>
                      <a:r>
                        <a:rPr lang="ja-JP" altLang="en-US" sz="1800" b="0" i="0" u="none" strike="noStrike" dirty="0" smtClean="0">
                          <a:solidFill>
                            <a:srgbClr val="000000"/>
                          </a:solidFill>
                          <a:effectLst/>
                          <a:latin typeface="+mn-lt"/>
                          <a:ea typeface="+mn-ea"/>
                        </a:rPr>
                        <a:t>・添乗員付きツアーの見合わせ、海外からの帰任者等支援。</a:t>
                      </a:r>
                      <a:endParaRPr 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・都道府県を越えればインバウンド客との新しい見方。</a:t>
                      </a:r>
                    </a:p>
                    <a:p>
                      <a:pPr marL="355600" indent="-176213" algn="l" fontAlgn="ctr"/>
                      <a:r>
                        <a:rPr lang="ja-JP" altLang="en-US" sz="1800" u="none" strike="noStrike" dirty="0" smtClean="0">
                          <a:effectLst/>
                          <a:latin typeface="+mn-lt"/>
                        </a:rPr>
                        <a:t>・ワクチン開発、渡航・入国制限の解除に期待、分断や排除の意識には懸念。</a:t>
                      </a:r>
                    </a:p>
                    <a:p>
                      <a:pPr marL="180000" algn="l" fontAlgn="ctr"/>
                      <a:r>
                        <a:rPr lang="ja-JP" altLang="en-US" sz="1800" u="none" strike="noStrike" dirty="0" smtClean="0">
                          <a:effectLst/>
                          <a:latin typeface="+mn-lt"/>
                        </a:rPr>
                        <a:t>・デジタル面の強化、観光商品の見直し。</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277121"/>
                  </a:ext>
                </a:extLst>
              </a:tr>
              <a:tr h="1777403">
                <a:tc>
                  <a:txBody>
                    <a:bodyPr/>
                    <a:lstStyle/>
                    <a:p>
                      <a:pPr marL="180000" algn="l" fontAlgn="ctr"/>
                      <a:r>
                        <a:rPr lang="ja-JP" altLang="en-US" sz="1800" u="none" strike="noStrike" dirty="0">
                          <a:effectLst/>
                          <a:latin typeface="+mn-lt"/>
                        </a:rPr>
                        <a:t>飲食</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・夜の飲食は回復していない。</a:t>
                      </a:r>
                    </a:p>
                    <a:p>
                      <a:pPr marL="352425" indent="-173038" algn="l" fontAlgn="ctr"/>
                      <a:r>
                        <a:rPr lang="ja-JP" altLang="en-US" sz="1800" b="0" i="0" u="none" strike="noStrike" dirty="0" smtClean="0">
                          <a:solidFill>
                            <a:srgbClr val="000000"/>
                          </a:solidFill>
                          <a:effectLst/>
                          <a:latin typeface="+mn-lt"/>
                          <a:ea typeface="+mn-ea"/>
                        </a:rPr>
                        <a:t>・ランチ営業に新たに取り組むことで新たな需要に対応している。</a:t>
                      </a:r>
                    </a:p>
                    <a:p>
                      <a:pPr marL="355600" indent="-176213" algn="l" fontAlgn="ctr"/>
                      <a:r>
                        <a:rPr lang="ja-JP" altLang="en-US" sz="1800" b="0" i="0" u="none" strike="noStrike" dirty="0" smtClean="0">
                          <a:solidFill>
                            <a:srgbClr val="000000"/>
                          </a:solidFill>
                          <a:effectLst/>
                          <a:latin typeface="+mn-lt"/>
                          <a:ea typeface="+mn-ea"/>
                        </a:rPr>
                        <a:t>・海外旅行代理店からの問い合わせ等も始まっており、潜在的なニーズは感じられる。</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277813" algn="l" fontAlgn="ctr"/>
                      <a:r>
                        <a:rPr lang="ja-JP" altLang="en-US" sz="1800" b="0" i="0" u="none" strike="noStrike" dirty="0" smtClean="0">
                          <a:solidFill>
                            <a:srgbClr val="000000"/>
                          </a:solidFill>
                          <a:effectLst/>
                          <a:latin typeface="+mn-lt"/>
                          <a:ea typeface="+mn-ea"/>
                        </a:rPr>
                        <a:t>・ガイドラインを守って営業、客数を半分に削減。</a:t>
                      </a:r>
                    </a:p>
                    <a:p>
                      <a:pPr marL="457200" indent="-277813" algn="l" fontAlgn="ctr"/>
                      <a:r>
                        <a:rPr lang="ja-JP" altLang="en-US" sz="1800" b="0" i="0" u="none" strike="noStrike" dirty="0" smtClean="0">
                          <a:solidFill>
                            <a:srgbClr val="000000"/>
                          </a:solidFill>
                          <a:effectLst/>
                          <a:latin typeface="+mn-lt"/>
                          <a:ea typeface="+mn-ea"/>
                        </a:rPr>
                        <a:t>・ランチタイムのお弁当販売やデリバリーを開始。</a:t>
                      </a:r>
                    </a:p>
                    <a:p>
                      <a:pPr marL="180000" algn="l" fontAlgn="ctr"/>
                      <a:r>
                        <a:rPr lang="ja-JP" altLang="en-US" sz="1800" b="0" i="0" u="none" strike="noStrike" dirty="0" smtClean="0">
                          <a:solidFill>
                            <a:srgbClr val="000000"/>
                          </a:solidFill>
                          <a:effectLst/>
                          <a:latin typeface="+mn-lt"/>
                          <a:ea typeface="+mn-ea"/>
                        </a:rPr>
                        <a:t>・販促費は減らし、</a:t>
                      </a:r>
                      <a:r>
                        <a:rPr lang="en-US" altLang="ja-JP" sz="1800" b="0" i="0" u="none" strike="noStrike" dirty="0" smtClean="0">
                          <a:solidFill>
                            <a:srgbClr val="000000"/>
                          </a:solidFill>
                          <a:effectLst/>
                          <a:latin typeface="+mn-lt"/>
                          <a:ea typeface="+mn-ea"/>
                        </a:rPr>
                        <a:t>SNS</a:t>
                      </a:r>
                      <a:r>
                        <a:rPr lang="ja-JP" altLang="en-US" sz="1800" b="0" i="0" u="none" strike="noStrike" dirty="0" smtClean="0">
                          <a:solidFill>
                            <a:srgbClr val="000000"/>
                          </a:solidFill>
                          <a:effectLst/>
                          <a:latin typeface="+mn-lt"/>
                          <a:ea typeface="+mn-ea"/>
                        </a:rPr>
                        <a:t>で発信。</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・非接触ニーズには、タッチパネル形式での接客等を導入。</a:t>
                      </a:r>
                    </a:p>
                    <a:p>
                      <a:pPr marL="355600" indent="-176213" algn="l" fontAlgn="ctr"/>
                      <a:r>
                        <a:rPr lang="ja-JP" altLang="en-US" sz="1800" u="none" strike="noStrike" dirty="0" smtClean="0">
                          <a:effectLst/>
                          <a:latin typeface="+mn-lt"/>
                        </a:rPr>
                        <a:t>・日本の衛生管理を発信し、東アジアのインバウンド客から誘致へ。</a:t>
                      </a:r>
                    </a:p>
                    <a:p>
                      <a:pPr marL="355600" indent="-176213" algn="l" fontAlgn="ctr"/>
                      <a:r>
                        <a:rPr lang="ja-JP" altLang="en-US" sz="1800" u="none" strike="noStrike" dirty="0" smtClean="0">
                          <a:effectLst/>
                          <a:latin typeface="+mn-lt"/>
                        </a:rPr>
                        <a:t>・来年度の大卒者の採用は要検討。</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285352"/>
                  </a:ext>
                </a:extLst>
              </a:tr>
              <a:tr h="1618233">
                <a:tc>
                  <a:txBody>
                    <a:bodyPr/>
                    <a:lstStyle/>
                    <a:p>
                      <a:pPr marL="180000" algn="l" fontAlgn="ctr"/>
                      <a:r>
                        <a:rPr lang="ja-JP" altLang="en-US" sz="1800" u="none" strike="noStrike" dirty="0">
                          <a:effectLst/>
                          <a:latin typeface="+mn-lt"/>
                        </a:rPr>
                        <a:t>ホテル</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・インバウンド中心の大阪市内都心部のホテルは大打撃。</a:t>
                      </a:r>
                    </a:p>
                    <a:p>
                      <a:pPr marL="355600" indent="-176213"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4</a:t>
                      </a:r>
                      <a:r>
                        <a:rPr lang="ja-JP" altLang="en-US" sz="1800" b="0" i="0" u="none" strike="noStrike" dirty="0" smtClean="0">
                          <a:solidFill>
                            <a:srgbClr val="000000"/>
                          </a:solidFill>
                          <a:effectLst/>
                          <a:latin typeface="+mn-lt"/>
                          <a:ea typeface="+mn-ea"/>
                        </a:rPr>
                        <a:t>月には稼働率</a:t>
                      </a:r>
                      <a:r>
                        <a:rPr lang="en-US" altLang="ja-JP" sz="1800" b="0" i="0" u="none" strike="noStrike" dirty="0" smtClean="0">
                          <a:solidFill>
                            <a:srgbClr val="000000"/>
                          </a:solidFill>
                          <a:effectLst/>
                          <a:latin typeface="+mn-lt"/>
                          <a:ea typeface="+mn-ea"/>
                        </a:rPr>
                        <a:t>5~10%</a:t>
                      </a:r>
                      <a:r>
                        <a:rPr lang="ja-JP" altLang="en-US" sz="1800" b="0" i="0" u="none" strike="noStrike" dirty="0" smtClean="0">
                          <a:solidFill>
                            <a:srgbClr val="000000"/>
                          </a:solidFill>
                          <a:effectLst/>
                          <a:latin typeface="+mn-lt"/>
                          <a:ea typeface="+mn-ea"/>
                        </a:rPr>
                        <a:t>に低下、５月は</a:t>
                      </a:r>
                      <a:r>
                        <a:rPr lang="en-US" altLang="ja-JP" sz="1800" b="0" i="0" u="none" strike="noStrike" dirty="0" smtClean="0">
                          <a:solidFill>
                            <a:srgbClr val="000000"/>
                          </a:solidFill>
                          <a:effectLst/>
                          <a:latin typeface="+mn-lt"/>
                          <a:ea typeface="+mn-ea"/>
                        </a:rPr>
                        <a:t>5</a:t>
                      </a:r>
                      <a:r>
                        <a:rPr lang="ja-JP" altLang="en-US" sz="1800" b="0" i="0" u="none" strike="noStrike" dirty="0" smtClean="0">
                          <a:solidFill>
                            <a:srgbClr val="000000"/>
                          </a:solidFill>
                          <a:effectLst/>
                          <a:latin typeface="+mn-lt"/>
                          <a:ea typeface="+mn-ea"/>
                        </a:rPr>
                        <a:t>％程度。今後の人材確保のために雇用を維持、収益状況は厳しい。</a:t>
                      </a:r>
                      <a:endParaRPr lang="en-US" altLang="ja-JP" sz="1800" b="0" i="0" u="none" strike="noStrike" dirty="0" smtClean="0">
                        <a:solidFill>
                          <a:srgbClr val="000000"/>
                        </a:solidFill>
                        <a:effectLst/>
                        <a:latin typeface="+mn-lt"/>
                        <a:ea typeface="+mn-ea"/>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・ガイドラインを守って営業、法人需要等に対応。</a:t>
                      </a:r>
                    </a:p>
                    <a:p>
                      <a:pPr marL="355600" indent="-176213" algn="l" fontAlgn="ctr"/>
                      <a:r>
                        <a:rPr lang="ja-JP" altLang="en-US" sz="1800" b="0" i="0" u="none" strike="noStrike" dirty="0" smtClean="0">
                          <a:solidFill>
                            <a:srgbClr val="000000"/>
                          </a:solidFill>
                          <a:effectLst/>
                          <a:latin typeface="+mn-lt"/>
                          <a:ea typeface="+mn-ea"/>
                        </a:rPr>
                        <a:t>・リモートワーク対応デイユース、近郊観光の新商品も開発。</a:t>
                      </a:r>
                    </a:p>
                    <a:p>
                      <a:pPr marL="180000" algn="l" fontAlgn="ctr"/>
                      <a:r>
                        <a:rPr lang="ja-JP" altLang="en-US" sz="1800" b="0" i="0" u="none" strike="noStrike" dirty="0" smtClean="0">
                          <a:solidFill>
                            <a:srgbClr val="000000"/>
                          </a:solidFill>
                          <a:effectLst/>
                          <a:latin typeface="+mn-lt"/>
                          <a:ea typeface="+mn-ea"/>
                        </a:rPr>
                        <a:t>・従業員は帰休。</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u="none" strike="noStrike" dirty="0" smtClean="0">
                          <a:effectLst/>
                          <a:latin typeface="+mn-lt"/>
                        </a:rPr>
                        <a:t>・インバウンド回復を待つ状況。</a:t>
                      </a:r>
                    </a:p>
                    <a:p>
                      <a:pPr marL="180000" algn="l" fontAlgn="ctr"/>
                      <a:r>
                        <a:rPr lang="ja-JP" altLang="en-US" sz="1800" u="none" strike="noStrike" dirty="0" smtClean="0">
                          <a:effectLst/>
                          <a:latin typeface="+mn-lt"/>
                        </a:rPr>
                        <a:t>・資本力の小さなホテルの経営が厳しい。</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16615"/>
                  </a:ext>
                </a:extLst>
              </a:tr>
              <a:tr h="1154803">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ＭＩＣＥ</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・国際会議は延期か中止、国内学会はオンライン開催。</a:t>
                      </a:r>
                    </a:p>
                    <a:p>
                      <a:pPr marL="355600" indent="-176213" algn="l" fontAlgn="ctr"/>
                      <a:r>
                        <a:rPr lang="ja-JP" altLang="en-US" sz="1800" b="0" i="0" u="none" strike="noStrike" dirty="0" smtClean="0">
                          <a:solidFill>
                            <a:srgbClr val="000000"/>
                          </a:solidFill>
                          <a:effectLst/>
                          <a:latin typeface="+mn-lt"/>
                          <a:ea typeface="+mn-ea"/>
                        </a:rPr>
                        <a:t>・出展を見合わせる企業の増加により学会の運営が厳しい。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・オンライン会議を導入。</a:t>
                      </a:r>
                    </a:p>
                    <a:p>
                      <a:pPr marL="355600" indent="-176213" algn="l" fontAlgn="ctr"/>
                      <a:r>
                        <a:rPr lang="ja-JP" altLang="en-US" sz="1800" b="0" i="0" u="none" strike="noStrike" dirty="0" smtClean="0">
                          <a:solidFill>
                            <a:srgbClr val="000000"/>
                          </a:solidFill>
                          <a:effectLst/>
                          <a:latin typeface="+mn-lt"/>
                          <a:ea typeface="+mn-ea"/>
                        </a:rPr>
                        <a:t>・参加者にはメリットがあるが出展企業には営業機会が低下。</a:t>
                      </a:r>
                    </a:p>
                    <a:p>
                      <a:pPr marL="180000" algn="l" fontAlgn="ctr"/>
                      <a:r>
                        <a:rPr lang="ja-JP" altLang="en-US" sz="1800" b="0" i="0" u="none" strike="noStrike" dirty="0" smtClean="0">
                          <a:solidFill>
                            <a:srgbClr val="000000"/>
                          </a:solidFill>
                          <a:effectLst/>
                          <a:latin typeface="+mn-lt"/>
                          <a:ea typeface="+mn-ea"/>
                        </a:rPr>
                        <a:t>・オンライン決済への対応。</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・アジアでの会議開催を提案していく必要。</a:t>
                      </a:r>
                    </a:p>
                    <a:p>
                      <a:pPr marL="355600" indent="-176213" algn="l" fontAlgn="ctr"/>
                      <a:r>
                        <a:rPr lang="ja-JP" altLang="en-US" sz="1800" b="0" i="0" u="none" strike="noStrike" dirty="0" smtClean="0">
                          <a:solidFill>
                            <a:srgbClr val="000000"/>
                          </a:solidFill>
                          <a:effectLst/>
                          <a:latin typeface="+mn-lt"/>
                          <a:ea typeface="+mn-ea"/>
                        </a:rPr>
                        <a:t>・併催のアクティビティも</a:t>
                      </a:r>
                      <a:r>
                        <a:rPr lang="en-US" altLang="ja-JP" sz="1800" b="0" i="0" u="none" strike="noStrike" dirty="0" smtClean="0">
                          <a:solidFill>
                            <a:srgbClr val="000000"/>
                          </a:solidFill>
                          <a:effectLst/>
                          <a:latin typeface="+mn-lt"/>
                          <a:ea typeface="+mn-ea"/>
                        </a:rPr>
                        <a:t>e-sports</a:t>
                      </a:r>
                      <a:r>
                        <a:rPr lang="ja-JP" altLang="en-US" sz="1800" b="0" i="0" u="none" strike="noStrike" dirty="0" smtClean="0">
                          <a:solidFill>
                            <a:srgbClr val="000000"/>
                          </a:solidFill>
                          <a:effectLst/>
                          <a:latin typeface="+mn-lt"/>
                          <a:ea typeface="+mn-ea"/>
                        </a:rPr>
                        <a:t>を導入する等の工夫。</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8219"/>
                  </a:ext>
                </a:extLst>
              </a:tr>
              <a:tr h="1441310">
                <a:tc>
                  <a:txBody>
                    <a:bodyPr/>
                    <a:lstStyle/>
                    <a:p>
                      <a:pPr marL="180000" algn="l" fontAlgn="ctr"/>
                      <a:r>
                        <a:rPr lang="ja-JP" altLang="en-US" sz="1800" b="0" i="0" u="none" strike="noStrike" dirty="0" smtClean="0">
                          <a:solidFill>
                            <a:srgbClr val="000000"/>
                          </a:solidFill>
                          <a:effectLst/>
                          <a:latin typeface="+mn-lt"/>
                          <a:ea typeface="游ゴシック" panose="020B0400000000000000" pitchFamily="50" charset="-128"/>
                        </a:rPr>
                        <a:t>小売</a:t>
                      </a:r>
                      <a:endParaRPr lang="en-US" altLang="ja-JP" sz="1800" b="0" i="0" u="none" strike="noStrike" dirty="0" smtClean="0">
                        <a:solidFill>
                          <a:srgbClr val="000000"/>
                        </a:solidFill>
                        <a:effectLst/>
                        <a:latin typeface="+mn-lt"/>
                        <a:ea typeface="游ゴシック" panose="020B0400000000000000" pitchFamily="50" charset="-128"/>
                      </a:endParaRPr>
                    </a:p>
                    <a:p>
                      <a:pPr marL="180000" algn="l" fontAlgn="ctr"/>
                      <a:r>
                        <a:rPr lang="ja-JP" altLang="en-US" sz="1800" b="0" i="0" u="none" strike="noStrike" dirty="0" smtClean="0">
                          <a:solidFill>
                            <a:srgbClr val="000000"/>
                          </a:solidFill>
                          <a:effectLst/>
                          <a:latin typeface="+mn-lt"/>
                          <a:ea typeface="游ゴシック" panose="020B0400000000000000" pitchFamily="50" charset="-128"/>
                        </a:rPr>
                        <a:t>（</a:t>
                      </a:r>
                      <a:r>
                        <a:rPr lang="ja-JP" altLang="en-US" sz="1800" b="0" i="0" u="none" strike="noStrike" dirty="0">
                          <a:solidFill>
                            <a:srgbClr val="000000"/>
                          </a:solidFill>
                          <a:effectLst/>
                          <a:latin typeface="+mn-lt"/>
                          <a:ea typeface="游ゴシック" panose="020B0400000000000000" pitchFamily="50" charset="-128"/>
                        </a:rPr>
                        <a:t>百貨店）</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・５月中旬まで店舗営業の自粛により売上は落ち込み。</a:t>
                      </a:r>
                    </a:p>
                    <a:p>
                      <a:pPr marL="180000"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7</a:t>
                      </a:r>
                      <a:r>
                        <a:rPr lang="ja-JP" altLang="en-US" sz="1800" b="0" i="0" u="none" strike="noStrike" dirty="0" smtClean="0">
                          <a:solidFill>
                            <a:srgbClr val="000000"/>
                          </a:solidFill>
                          <a:effectLst/>
                          <a:latin typeface="+mn-lt"/>
                          <a:ea typeface="+mn-ea"/>
                        </a:rPr>
                        <a:t>月売上では前年同月比８割近くまでの回復。</a:t>
                      </a:r>
                    </a:p>
                    <a:p>
                      <a:pPr marL="355600" indent="-176213" algn="l" fontAlgn="ctr"/>
                      <a:r>
                        <a:rPr lang="ja-JP" altLang="en-US" sz="1800" b="0" i="0" u="none" strike="noStrike" dirty="0" smtClean="0">
                          <a:solidFill>
                            <a:srgbClr val="000000"/>
                          </a:solidFill>
                          <a:effectLst/>
                          <a:latin typeface="+mn-lt"/>
                          <a:ea typeface="+mn-ea"/>
                        </a:rPr>
                        <a:t>・イベントは中止。集客につながる催事がストップ。</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・店舗入り口に非接触の体温計・消毒液を置き、店員側からは声がけしない等の対策。</a:t>
                      </a:r>
                    </a:p>
                    <a:p>
                      <a:pPr marL="180000" algn="l" fontAlgn="ctr"/>
                      <a:r>
                        <a:rPr lang="ja-JP" altLang="en-US" sz="1800" b="0" i="0" u="none" strike="noStrike" dirty="0" smtClean="0">
                          <a:solidFill>
                            <a:srgbClr val="000000"/>
                          </a:solidFill>
                          <a:effectLst/>
                          <a:latin typeface="+mn-lt"/>
                          <a:ea typeface="+mn-ea"/>
                        </a:rPr>
                        <a:t>・商材を選んでオンライン催事を開催、好調。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・治療薬ができれば、安心して買い物もでき集客イベントも可能。</a:t>
                      </a:r>
                    </a:p>
                    <a:p>
                      <a:pPr marL="355600" indent="-176213" algn="l" fontAlgn="ctr"/>
                      <a:r>
                        <a:rPr lang="ja-JP" altLang="en-US" sz="1800" b="0" i="0" u="none" strike="noStrike" dirty="0" smtClean="0">
                          <a:solidFill>
                            <a:srgbClr val="000000"/>
                          </a:solidFill>
                          <a:effectLst/>
                          <a:latin typeface="+mn-lt"/>
                          <a:ea typeface="+mn-ea"/>
                        </a:rPr>
                        <a:t>・オンラインは便利なツールだが、現場に行って買いたいニーズは不変と予測。</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415228"/>
                  </a:ext>
                </a:extLst>
              </a:tr>
              <a:tr h="1441310">
                <a:tc>
                  <a:txBody>
                    <a:bodyPr/>
                    <a:lstStyle/>
                    <a:p>
                      <a:pPr marL="180000" algn="l" fontAlgn="ctr"/>
                      <a:r>
                        <a:rPr lang="ja-JP" altLang="en-US" sz="1800" u="none" strike="noStrike" dirty="0">
                          <a:effectLst/>
                          <a:latin typeface="+mn-lt"/>
                        </a:rPr>
                        <a:t>衛生</a:t>
                      </a:r>
                      <a:r>
                        <a:rPr lang="ja-JP" altLang="en-US" sz="1800" u="none" strike="noStrike" dirty="0" smtClean="0">
                          <a:effectLst/>
                          <a:latin typeface="+mn-lt"/>
                        </a:rPr>
                        <a:t>用品</a:t>
                      </a:r>
                      <a:endParaRPr lang="en-US" altLang="ja-JP" sz="1800" u="none" strike="noStrike" dirty="0" smtClean="0">
                        <a:effectLst/>
                        <a:latin typeface="+mn-lt"/>
                      </a:endParaRPr>
                    </a:p>
                    <a:p>
                      <a:pPr marL="180000" algn="l" fontAlgn="ctr"/>
                      <a:r>
                        <a:rPr lang="ja-JP" altLang="en-US" sz="1800" u="none" strike="noStrike" dirty="0" smtClean="0">
                          <a:effectLst/>
                          <a:latin typeface="+mn-lt"/>
                        </a:rPr>
                        <a:t>製造業</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・消毒液の売上が</a:t>
                      </a:r>
                      <a:r>
                        <a:rPr lang="en-US" altLang="ja-JP" sz="1800" b="0" i="0" u="none" strike="noStrike" dirty="0" smtClean="0">
                          <a:solidFill>
                            <a:srgbClr val="000000"/>
                          </a:solidFill>
                          <a:effectLst/>
                          <a:latin typeface="+mn-lt"/>
                          <a:ea typeface="+mn-ea"/>
                        </a:rPr>
                        <a:t>5-6</a:t>
                      </a:r>
                      <a:r>
                        <a:rPr lang="ja-JP" altLang="en-US" sz="1800" b="0" i="0" u="none" strike="noStrike" dirty="0" smtClean="0">
                          <a:solidFill>
                            <a:srgbClr val="000000"/>
                          </a:solidFill>
                          <a:effectLst/>
                          <a:latin typeface="+mn-lt"/>
                          <a:ea typeface="+mn-ea"/>
                        </a:rPr>
                        <a:t>倍に急増。対応しきれず。</a:t>
                      </a:r>
                    </a:p>
                    <a:p>
                      <a:pPr marL="180000" algn="l" fontAlgn="ctr"/>
                      <a:r>
                        <a:rPr lang="ja-JP" altLang="en-US" sz="1800" b="0" i="0" u="none" strike="noStrike" dirty="0" smtClean="0">
                          <a:solidFill>
                            <a:srgbClr val="000000"/>
                          </a:solidFill>
                          <a:effectLst/>
                          <a:latin typeface="+mn-lt"/>
                          <a:ea typeface="+mn-ea"/>
                        </a:rPr>
                        <a:t>・他業界出身者の雇用を増加。</a:t>
                      </a:r>
                    </a:p>
                    <a:p>
                      <a:pPr marL="355600" indent="-176213" algn="l" fontAlgn="ctr"/>
                      <a:r>
                        <a:rPr lang="ja-JP" altLang="en-US" sz="1800" b="0" i="0" u="none" strike="noStrike" dirty="0" smtClean="0">
                          <a:solidFill>
                            <a:srgbClr val="000000"/>
                          </a:solidFill>
                          <a:effectLst/>
                          <a:latin typeface="+mn-lt"/>
                          <a:ea typeface="+mn-ea"/>
                        </a:rPr>
                        <a:t>・国のアルコール濃度規制緩和により、異業種が参入。</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・２４時間３交代でフル操業中。</a:t>
                      </a:r>
                    </a:p>
                    <a:p>
                      <a:pPr marL="180000" algn="l" fontAlgn="ctr"/>
                      <a:r>
                        <a:rPr lang="ja-JP" altLang="en-US" sz="1800" b="0" i="0" u="none" strike="noStrike" dirty="0" smtClean="0">
                          <a:solidFill>
                            <a:srgbClr val="000000"/>
                          </a:solidFill>
                          <a:effectLst/>
                          <a:latin typeface="+mn-lt"/>
                          <a:ea typeface="+mn-ea"/>
                        </a:rPr>
                        <a:t>・社員の健康管理に配慮しながら営業中。</a:t>
                      </a:r>
                    </a:p>
                    <a:p>
                      <a:pPr marL="180000" algn="l" fontAlgn="ctr"/>
                      <a:r>
                        <a:rPr lang="ja-JP" altLang="en-US" sz="1800" b="0" i="0" u="none" strike="noStrike" dirty="0" smtClean="0">
                          <a:solidFill>
                            <a:srgbClr val="000000"/>
                          </a:solidFill>
                          <a:effectLst/>
                          <a:latin typeface="+mn-lt"/>
                          <a:ea typeface="+mn-ea"/>
                        </a:rPr>
                        <a:t>・積極的な採用活動。</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・消毒・マスクの習慣化は定着と予測。</a:t>
                      </a:r>
                    </a:p>
                    <a:p>
                      <a:pPr marL="355600" indent="-176213" algn="l" fontAlgn="ctr"/>
                      <a:r>
                        <a:rPr lang="ja-JP" altLang="en-US" sz="1800" b="0" i="0" u="none" strike="noStrike" dirty="0" smtClean="0">
                          <a:solidFill>
                            <a:srgbClr val="000000"/>
                          </a:solidFill>
                          <a:effectLst/>
                          <a:latin typeface="+mn-lt"/>
                          <a:ea typeface="+mn-ea"/>
                        </a:rPr>
                        <a:t>・部材調達先を分散し感染症も視野に入れたＢＣＰを確保。</a:t>
                      </a:r>
                    </a:p>
                    <a:p>
                      <a:pPr marL="355600" indent="-176213" algn="l" fontAlgn="ctr"/>
                      <a:r>
                        <a:rPr lang="ja-JP" altLang="en-US" sz="1800" b="0" i="0" u="none" strike="noStrike" dirty="0" smtClean="0">
                          <a:solidFill>
                            <a:srgbClr val="000000"/>
                          </a:solidFill>
                          <a:effectLst/>
                          <a:latin typeface="+mn-lt"/>
                          <a:ea typeface="+mn-ea"/>
                        </a:rPr>
                        <a:t>・今後については予測が難しく、投資については模索中。</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765731"/>
                  </a:ext>
                </a:extLst>
              </a:tr>
              <a:tr h="1154803">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医療</a:t>
                      </a:r>
                      <a:r>
                        <a:rPr lang="ja-JP" altLang="en-US" sz="1800" b="0" i="0" u="none" strike="noStrike" dirty="0" smtClean="0">
                          <a:solidFill>
                            <a:srgbClr val="000000"/>
                          </a:solidFill>
                          <a:effectLst/>
                          <a:latin typeface="+mn-lt"/>
                          <a:ea typeface="游ゴシック" panose="020B0400000000000000" pitchFamily="50" charset="-128"/>
                        </a:rPr>
                        <a:t>機器</a:t>
                      </a:r>
                      <a:endParaRPr lang="en-US" altLang="ja-JP" sz="1800" b="0" i="0" u="none" strike="noStrike" dirty="0" smtClean="0">
                        <a:solidFill>
                          <a:srgbClr val="000000"/>
                        </a:solidFill>
                        <a:effectLst/>
                        <a:latin typeface="+mn-lt"/>
                        <a:ea typeface="游ゴシック" panose="020B0400000000000000" pitchFamily="50" charset="-128"/>
                      </a:endParaRPr>
                    </a:p>
                    <a:p>
                      <a:pPr marL="180000" algn="l" fontAlgn="ctr"/>
                      <a:r>
                        <a:rPr lang="ja-JP" altLang="en-US" sz="1800" b="0" i="0" u="none" strike="noStrike" dirty="0" smtClean="0">
                          <a:solidFill>
                            <a:srgbClr val="000000"/>
                          </a:solidFill>
                          <a:effectLst/>
                          <a:latin typeface="+mn-lt"/>
                          <a:ea typeface="游ゴシック" panose="020B0400000000000000" pitchFamily="50" charset="-128"/>
                        </a:rPr>
                        <a:t>製造業</a:t>
                      </a:r>
                      <a:endParaRPr lang="zh-TW"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・海外の生産拠点は強制的に閉鎖したものもあり。</a:t>
                      </a:r>
                    </a:p>
                    <a:p>
                      <a:pPr marL="180000" algn="l" fontAlgn="ctr"/>
                      <a:r>
                        <a:rPr lang="ja-JP" altLang="en-US" sz="1800" b="0" i="0" u="none" strike="noStrike" dirty="0" smtClean="0">
                          <a:solidFill>
                            <a:srgbClr val="000000"/>
                          </a:solidFill>
                          <a:effectLst/>
                          <a:latin typeface="+mn-lt"/>
                          <a:ea typeface="+mn-ea"/>
                        </a:rPr>
                        <a:t>・生産が完全に止まるということはなかった。</a:t>
                      </a:r>
                    </a:p>
                    <a:p>
                      <a:pPr marL="180000" algn="l" fontAlgn="ctr"/>
                      <a:r>
                        <a:rPr lang="ja-JP" altLang="en-US" sz="1800" b="0" i="0" u="none" strike="noStrike" dirty="0" smtClean="0">
                          <a:solidFill>
                            <a:srgbClr val="000000"/>
                          </a:solidFill>
                          <a:effectLst/>
                          <a:latin typeface="+mn-lt"/>
                          <a:ea typeface="+mn-ea"/>
                        </a:rPr>
                        <a:t>・体温計は増産しても供給が追い付かない。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・複数拠点で同じものを作れるようにしたい。</a:t>
                      </a:r>
                    </a:p>
                    <a:p>
                      <a:pPr marL="180000" algn="l" fontAlgn="ctr"/>
                      <a:r>
                        <a:rPr lang="ja-JP" altLang="en-US" sz="1800" b="0" i="0" u="none" strike="noStrike" dirty="0" smtClean="0">
                          <a:solidFill>
                            <a:srgbClr val="000000"/>
                          </a:solidFill>
                          <a:effectLst/>
                          <a:latin typeface="+mn-lt"/>
                          <a:ea typeface="+mn-ea"/>
                        </a:rPr>
                        <a:t>・オンライン営業はコロナ前から好調。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・日々、健康を管理する習慣が定着、健康予防産業が本格化と期待。</a:t>
                      </a:r>
                    </a:p>
                    <a:p>
                      <a:pPr marL="180000" algn="l" fontAlgn="ctr"/>
                      <a:r>
                        <a:rPr lang="ja-JP" altLang="en-US" sz="1800" u="none" strike="noStrike" dirty="0" smtClean="0">
                          <a:effectLst/>
                          <a:latin typeface="+mn-lt"/>
                        </a:rPr>
                        <a:t>・デジタル投資は引き続き進める。</a:t>
                      </a:r>
                    </a:p>
                    <a:p>
                      <a:pPr marL="180000" algn="l" fontAlgn="ctr"/>
                      <a:r>
                        <a:rPr lang="ja-JP" altLang="en-US" sz="1800" u="none" strike="noStrike" dirty="0" smtClean="0">
                          <a:effectLst/>
                          <a:latin typeface="+mn-lt"/>
                        </a:rPr>
                        <a:t>・オフィスの統合も検討中。</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8633719"/>
                  </a:ext>
                </a:extLst>
              </a:tr>
            </a:tbl>
          </a:graphicData>
        </a:graphic>
      </p:graphicFrame>
      <p:sp>
        <p:nvSpPr>
          <p:cNvPr id="14" name="タイトル 1">
            <a:extLst>
              <a:ext uri="{FF2B5EF4-FFF2-40B4-BE49-F238E27FC236}">
                <a16:creationId xmlns:a16="http://schemas.microsoft.com/office/drawing/2014/main" id="{89DB1A6E-7181-4FDA-A07F-94952FFC4E3D}"/>
              </a:ext>
            </a:extLst>
          </p:cNvPr>
          <p:cNvSpPr txBox="1">
            <a:spLocks/>
          </p:cNvSpPr>
          <p:nvPr/>
        </p:nvSpPr>
        <p:spPr>
          <a:xfrm>
            <a:off x="216407" y="746809"/>
            <a:ext cx="4355593" cy="583834"/>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dirty="0" smtClean="0">
                <a:latin typeface="+mn-ea"/>
                <a:ea typeface="+mn-ea"/>
              </a:rPr>
              <a:t>調査結果の概要（業界別）</a:t>
            </a:r>
            <a:endParaRPr lang="ja-JP" altLang="en-US" sz="2400" b="1" dirty="0">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4164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2" name="コンテンツ プレースホルダー 4">
            <a:extLst>
              <a:ext uri="{FF2B5EF4-FFF2-40B4-BE49-F238E27FC236}">
                <a16:creationId xmlns:a16="http://schemas.microsoft.com/office/drawing/2014/main" id="{23F7B72D-9AC8-49C4-A8C0-7DEF53102BBD}"/>
              </a:ext>
            </a:extLst>
          </p:cNvPr>
          <p:cNvGraphicFramePr>
            <a:graphicFrameLocks/>
          </p:cNvGraphicFramePr>
          <p:nvPr>
            <p:extLst>
              <p:ext uri="{D42A27DB-BD31-4B8C-83A1-F6EECF244321}">
                <p14:modId xmlns:p14="http://schemas.microsoft.com/office/powerpoint/2010/main" val="2001218733"/>
              </p:ext>
            </p:extLst>
          </p:nvPr>
        </p:nvGraphicFramePr>
        <p:xfrm>
          <a:off x="216000" y="1440000"/>
          <a:ext cx="16611601" cy="8389917"/>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1686346128"/>
                    </a:ext>
                  </a:extLst>
                </a:gridCol>
                <a:gridCol w="5128523">
                  <a:extLst>
                    <a:ext uri="{9D8B030D-6E8A-4147-A177-3AD203B41FA5}">
                      <a16:colId xmlns:a16="http://schemas.microsoft.com/office/drawing/2014/main" val="1036676361"/>
                    </a:ext>
                  </a:extLst>
                </a:gridCol>
                <a:gridCol w="4852539">
                  <a:extLst>
                    <a:ext uri="{9D8B030D-6E8A-4147-A177-3AD203B41FA5}">
                      <a16:colId xmlns:a16="http://schemas.microsoft.com/office/drawing/2014/main" val="1320209811"/>
                    </a:ext>
                  </a:extLst>
                </a:gridCol>
                <a:gridCol w="4852539">
                  <a:extLst>
                    <a:ext uri="{9D8B030D-6E8A-4147-A177-3AD203B41FA5}">
                      <a16:colId xmlns:a16="http://schemas.microsoft.com/office/drawing/2014/main" val="979106632"/>
                    </a:ext>
                  </a:extLst>
                </a:gridCol>
              </a:tblGrid>
              <a:tr h="540000">
                <a:tc>
                  <a:txBody>
                    <a:bodyPr/>
                    <a:lstStyle/>
                    <a:p>
                      <a:pPr algn="ctr" fontAlgn="ctr"/>
                      <a:r>
                        <a:rPr lang="ja-JP" altLang="en-US" sz="1800" b="1" u="none" strike="noStrike" dirty="0">
                          <a:solidFill>
                            <a:schemeClr val="bg1"/>
                          </a:solidFill>
                          <a:effectLst/>
                          <a:latin typeface="+mn-lt"/>
                        </a:rPr>
                        <a:t>業界</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コロナの影響</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当面の対応</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長期的見通し</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05405070"/>
                  </a:ext>
                </a:extLst>
              </a:tr>
              <a:tr h="1957117">
                <a:tc>
                  <a:txBody>
                    <a:bodyPr/>
                    <a:lstStyle/>
                    <a:p>
                      <a:pPr marL="180000" algn="l" fontAlgn="ctr"/>
                      <a:r>
                        <a:rPr lang="ja-JP" altLang="en-US" sz="1800" u="none" strike="noStrike" dirty="0">
                          <a:effectLst/>
                          <a:latin typeface="+mn-lt"/>
                        </a:rPr>
                        <a:t>不動産</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・メインの取扱不動産によって影響の度合いは違う。</a:t>
                      </a:r>
                    </a:p>
                    <a:p>
                      <a:pPr marL="355600" indent="-176213" algn="l" fontAlgn="ctr"/>
                      <a:r>
                        <a:rPr lang="ja-JP" altLang="en-US" sz="1800" b="0" i="0" u="none" strike="noStrike" dirty="0" smtClean="0">
                          <a:solidFill>
                            <a:srgbClr val="000000"/>
                          </a:solidFill>
                          <a:effectLst/>
                          <a:latin typeface="+mn-lt"/>
                          <a:ea typeface="+mn-ea"/>
                        </a:rPr>
                        <a:t>・ホテルや都心商業施設はかなり厳しい状況だが、オフィスは現時点で影響が顕在化していない。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・大阪都心部オフィス需要に懸念した程の影響はみられない。</a:t>
                      </a:r>
                    </a:p>
                    <a:p>
                      <a:pPr marL="355600" indent="-176213" algn="l" fontAlgn="ctr"/>
                      <a:r>
                        <a:rPr lang="ja-JP" altLang="en-US" sz="1800" b="0" i="0" u="none" strike="noStrike" dirty="0" smtClean="0">
                          <a:solidFill>
                            <a:srgbClr val="000000"/>
                          </a:solidFill>
                          <a:effectLst/>
                          <a:latin typeface="+mn-lt"/>
                          <a:ea typeface="+mn-ea"/>
                        </a:rPr>
                        <a:t>・インバウンドで活況であったホテル関連は厳しい。</a:t>
                      </a:r>
                    </a:p>
                    <a:p>
                      <a:pPr marL="355600" indent="-176213" algn="l" fontAlgn="ctr"/>
                      <a:r>
                        <a:rPr lang="ja-JP" altLang="en-US" sz="1800" b="0" i="0" u="none" strike="noStrike" dirty="0" smtClean="0">
                          <a:solidFill>
                            <a:srgbClr val="000000"/>
                          </a:solidFill>
                          <a:effectLst/>
                          <a:latin typeface="+mn-lt"/>
                          <a:ea typeface="+mn-ea"/>
                        </a:rPr>
                        <a:t>・スペックの劣ったビルは影響が今後出てくる可能性。</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・郊外の駅前商業施設等にリモートワークの拠点づくりを検討。</a:t>
                      </a:r>
                    </a:p>
                    <a:p>
                      <a:pPr marL="355600" indent="-176213" algn="l" fontAlgn="ctr"/>
                      <a:r>
                        <a:rPr lang="ja-JP" altLang="en-US" sz="1800" b="0" i="0" u="none" strike="noStrike" dirty="0" smtClean="0">
                          <a:solidFill>
                            <a:srgbClr val="000000"/>
                          </a:solidFill>
                          <a:effectLst/>
                          <a:latin typeface="+mn-lt"/>
                          <a:ea typeface="+mn-ea"/>
                        </a:rPr>
                        <a:t>・スペックや立地条件が劣るオフィスビルには影響が出る可能性。</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760095"/>
                  </a:ext>
                </a:extLst>
              </a:tr>
              <a:tr h="1568044">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商社</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・繊維、ファッション、国内の自動車がマイナス。</a:t>
                      </a:r>
                    </a:p>
                    <a:p>
                      <a:pPr marL="355600" indent="-176213" algn="l" fontAlgn="ctr"/>
                      <a:r>
                        <a:rPr lang="ja-JP" altLang="en-US" sz="1800" b="0" i="0" u="none" strike="noStrike" dirty="0" smtClean="0">
                          <a:solidFill>
                            <a:srgbClr val="000000"/>
                          </a:solidFill>
                          <a:effectLst/>
                          <a:latin typeface="+mn-lt"/>
                          <a:ea typeface="+mn-ea"/>
                        </a:rPr>
                        <a:t>・オフィス街に立地しているコンビニや、資源関係の商社も厳しい。</a:t>
                      </a:r>
                    </a:p>
                    <a:p>
                      <a:pPr marL="180000" algn="l" fontAlgn="ctr"/>
                      <a:r>
                        <a:rPr lang="ja-JP" altLang="en-US" sz="1800" b="0" i="0" u="none" strike="noStrike" dirty="0" smtClean="0">
                          <a:solidFill>
                            <a:srgbClr val="000000"/>
                          </a:solidFill>
                          <a:effectLst/>
                          <a:latin typeface="+mn-lt"/>
                          <a:ea typeface="+mn-ea"/>
                        </a:rPr>
                        <a:t>・情報関係や化学品へのニーズは増加。</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・好調な領域（情報関係等）と個人消費の影響を受けやすい領域の組み合わせ。</a:t>
                      </a:r>
                    </a:p>
                    <a:p>
                      <a:pPr marL="355600" indent="-176213" algn="l" fontAlgn="ctr"/>
                      <a:r>
                        <a:rPr lang="ja-JP" altLang="en-US" sz="1800" b="0" i="0" u="none" strike="noStrike" dirty="0" smtClean="0">
                          <a:solidFill>
                            <a:srgbClr val="000000"/>
                          </a:solidFill>
                          <a:effectLst/>
                          <a:latin typeface="+mn-lt"/>
                          <a:ea typeface="+mn-ea"/>
                        </a:rPr>
                        <a:t>・コロナ前から投資を進めてきた中国等の消費回復を期待。</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・中国やアジアの景気回復、個人消費動向を注意深くウォッチ。</a:t>
                      </a:r>
                    </a:p>
                    <a:p>
                      <a:pPr marL="355600" indent="-176213" algn="l" fontAlgn="ctr"/>
                      <a:r>
                        <a:rPr lang="ja-JP" altLang="en-US" sz="1800" b="0" i="0" u="none" strike="noStrike" dirty="0" smtClean="0">
                          <a:solidFill>
                            <a:srgbClr val="000000"/>
                          </a:solidFill>
                          <a:effectLst/>
                          <a:latin typeface="+mn-lt"/>
                          <a:ea typeface="+mn-ea"/>
                        </a:rPr>
                        <a:t>・ライブコマース、ＤＸ導入の本格化等が加速と予測。</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491513"/>
                  </a:ext>
                </a:extLst>
              </a:tr>
              <a:tr h="1352956">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ＩＴ</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・上半期は大きな影響を受けなかった。</a:t>
                      </a:r>
                    </a:p>
                    <a:p>
                      <a:pPr marL="355600" indent="-176213" algn="l" fontAlgn="ctr"/>
                      <a:r>
                        <a:rPr lang="ja-JP" altLang="en-US" sz="1800" b="0" i="0" u="none" strike="noStrike" dirty="0" smtClean="0">
                          <a:solidFill>
                            <a:srgbClr val="000000"/>
                          </a:solidFill>
                          <a:effectLst/>
                          <a:latin typeface="+mn-lt"/>
                          <a:ea typeface="+mn-ea"/>
                        </a:rPr>
                        <a:t>・遠くの取引先との心理的距離が近くなったが近くの取引先との距離が遠くなった。</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・変化が加速する中で、提案力を持つ企業が有利。</a:t>
                      </a:r>
                    </a:p>
                    <a:p>
                      <a:pPr marL="355600" indent="-176213" algn="l" fontAlgn="ctr"/>
                      <a:r>
                        <a:rPr lang="ja-JP" altLang="en-US" sz="1800" b="0" i="0" u="none" strike="noStrike" dirty="0" smtClean="0">
                          <a:solidFill>
                            <a:srgbClr val="000000"/>
                          </a:solidFill>
                          <a:effectLst/>
                          <a:latin typeface="+mn-lt"/>
                          <a:ea typeface="+mn-ea"/>
                        </a:rPr>
                        <a:t>・通常、５年で起こる変化が数カ月で起きた状況。</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・接触型と非接触型がハイブリッドされた社会になると予測。</a:t>
                      </a:r>
                    </a:p>
                    <a:p>
                      <a:pPr marL="355600" indent="-176213"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100</a:t>
                      </a:r>
                      <a:r>
                        <a:rPr lang="ja-JP" altLang="en-US" sz="1800" b="0" i="0" u="none" strike="noStrike" dirty="0" smtClean="0">
                          <a:solidFill>
                            <a:srgbClr val="000000"/>
                          </a:solidFill>
                          <a:effectLst/>
                          <a:latin typeface="+mn-lt"/>
                          <a:ea typeface="+mn-ea"/>
                        </a:rPr>
                        <a:t>％のセキュリティ、</a:t>
                      </a:r>
                      <a:r>
                        <a:rPr lang="en-US" altLang="ja-JP" sz="1800" b="0" i="0" u="none" strike="noStrike" dirty="0" smtClean="0">
                          <a:solidFill>
                            <a:srgbClr val="000000"/>
                          </a:solidFill>
                          <a:effectLst/>
                          <a:latin typeface="+mn-lt"/>
                          <a:ea typeface="+mn-ea"/>
                        </a:rPr>
                        <a:t>100</a:t>
                      </a:r>
                      <a:r>
                        <a:rPr lang="ja-JP" altLang="en-US" sz="1800" b="0" i="0" u="none" strike="noStrike" dirty="0" smtClean="0">
                          <a:solidFill>
                            <a:srgbClr val="000000"/>
                          </a:solidFill>
                          <a:effectLst/>
                          <a:latin typeface="+mn-lt"/>
                          <a:ea typeface="+mn-ea"/>
                        </a:rPr>
                        <a:t>％の完璧さを求める厳しさの緩和を。</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7680148"/>
                  </a:ext>
                </a:extLst>
              </a:tr>
              <a:tr h="1397000">
                <a:tc>
                  <a:txBody>
                    <a:bodyPr/>
                    <a:lstStyle/>
                    <a:p>
                      <a:pPr marL="180000" algn="l" fontAlgn="ctr"/>
                      <a:r>
                        <a:rPr lang="ja-JP" altLang="en-US" sz="1800" b="0" i="0" u="none" strike="noStrike" dirty="0">
                          <a:solidFill>
                            <a:schemeClr val="tx1"/>
                          </a:solidFill>
                          <a:effectLst/>
                          <a:latin typeface="+mn-lt"/>
                          <a:ea typeface="游ゴシック" panose="020B0400000000000000" pitchFamily="50" charset="-128"/>
                        </a:rPr>
                        <a:t>人材派遣</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・旅行、運輸（空）、サービス業の雇用が痛手。</a:t>
                      </a:r>
                    </a:p>
                    <a:p>
                      <a:pPr marL="180000" algn="l" fontAlgn="ctr"/>
                      <a:r>
                        <a:rPr lang="ja-JP" altLang="en-US" sz="1800" b="0" i="0" u="none" strike="noStrike" dirty="0" smtClean="0">
                          <a:solidFill>
                            <a:srgbClr val="000000"/>
                          </a:solidFill>
                          <a:effectLst/>
                          <a:latin typeface="+mn-lt"/>
                          <a:ea typeface="+mn-ea"/>
                        </a:rPr>
                        <a:t>・管理職や</a:t>
                      </a:r>
                      <a:r>
                        <a:rPr lang="en-US" altLang="ja-JP" sz="1800" b="0" i="0" u="none" strike="noStrike" dirty="0" smtClean="0">
                          <a:solidFill>
                            <a:srgbClr val="000000"/>
                          </a:solidFill>
                          <a:effectLst/>
                          <a:latin typeface="+mn-lt"/>
                          <a:ea typeface="+mn-ea"/>
                        </a:rPr>
                        <a:t>IT</a:t>
                      </a:r>
                      <a:r>
                        <a:rPr lang="ja-JP" altLang="en-US" sz="1800" b="0" i="0" u="none" strike="noStrike" dirty="0" smtClean="0">
                          <a:solidFill>
                            <a:srgbClr val="000000"/>
                          </a:solidFill>
                          <a:effectLst/>
                          <a:latin typeface="+mn-lt"/>
                          <a:ea typeface="+mn-ea"/>
                        </a:rPr>
                        <a:t>職の募集が増加。</a:t>
                      </a:r>
                    </a:p>
                    <a:p>
                      <a:pPr marL="355600" indent="-176213" algn="l" fontAlgn="ctr"/>
                      <a:r>
                        <a:rPr lang="ja-JP" altLang="en-US" sz="1800" b="0" i="0" u="none" strike="noStrike" dirty="0" smtClean="0">
                          <a:solidFill>
                            <a:srgbClr val="000000"/>
                          </a:solidFill>
                          <a:effectLst/>
                          <a:latin typeface="+mn-lt"/>
                          <a:ea typeface="+mn-ea"/>
                        </a:rPr>
                        <a:t>・現時点では人の入れ替えはあまり起こっていない。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・一部の企業で正規雇用労働者の他分野勤務等、社内で流動化。</a:t>
                      </a:r>
                    </a:p>
                    <a:p>
                      <a:pPr marL="180000" algn="l" fontAlgn="ctr"/>
                      <a:r>
                        <a:rPr lang="ja-JP" altLang="en-US" sz="1800" b="0" i="0" u="none" strike="noStrike" dirty="0" smtClean="0">
                          <a:solidFill>
                            <a:srgbClr val="000000"/>
                          </a:solidFill>
                          <a:effectLst/>
                          <a:latin typeface="+mn-lt"/>
                          <a:ea typeface="+mn-ea"/>
                        </a:rPr>
                        <a:t>・テレワークは拡大、オンライン採用も堅調。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chemeClr val="tx1"/>
                          </a:solidFill>
                          <a:effectLst/>
                          <a:latin typeface="+mn-lt"/>
                          <a:ea typeface="+mn-ea"/>
                        </a:rPr>
                        <a:t>・労働集約型の働き方からＤＸ導入でよりフレキシブルな働き方へ。</a:t>
                      </a:r>
                    </a:p>
                    <a:p>
                      <a:pPr marL="180000" algn="l" fontAlgn="ctr"/>
                      <a:r>
                        <a:rPr lang="ja-JP" altLang="en-US" sz="1800" b="0" i="0" u="none" strike="noStrike" dirty="0" smtClean="0">
                          <a:solidFill>
                            <a:schemeClr val="tx1"/>
                          </a:solidFill>
                          <a:effectLst/>
                          <a:latin typeface="+mn-lt"/>
                          <a:ea typeface="+mn-ea"/>
                        </a:rPr>
                        <a:t>・テレワークできる会社が選ばれる。</a:t>
                      </a:r>
                      <a:endParaRPr lang="ja-JP" altLang="en-US" sz="1800" b="0" i="0" u="none" strike="noStrike" dirty="0">
                        <a:solidFill>
                          <a:schemeClr val="tx1"/>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0094223"/>
                  </a:ext>
                </a:extLst>
              </a:tr>
              <a:tr h="1574800">
                <a:tc>
                  <a:txBody>
                    <a:bodyPr/>
                    <a:lstStyle/>
                    <a:p>
                      <a:pPr marL="180000" algn="l" fontAlgn="ctr"/>
                      <a:r>
                        <a:rPr lang="ja-JP" altLang="en-US" sz="1800" b="0" i="0" u="none" strike="noStrike" dirty="0">
                          <a:solidFill>
                            <a:schemeClr val="tx1"/>
                          </a:solidFill>
                          <a:effectLst/>
                          <a:latin typeface="+mn-lt"/>
                          <a:ea typeface="游ゴシック" panose="020B0400000000000000" pitchFamily="50" charset="-128"/>
                        </a:rPr>
                        <a:t>金融</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・飲食、ホテル、小売がダメージ大。製造業は６月からコロナ融資増。</a:t>
                      </a:r>
                    </a:p>
                    <a:p>
                      <a:pPr marL="355600" indent="-176213" algn="l" fontAlgn="ctr"/>
                      <a:r>
                        <a:rPr lang="ja-JP" altLang="en-US" sz="1800" b="0" i="0" u="none" strike="noStrike" dirty="0" smtClean="0">
                          <a:solidFill>
                            <a:srgbClr val="000000"/>
                          </a:solidFill>
                          <a:effectLst/>
                          <a:latin typeface="+mn-lt"/>
                          <a:ea typeface="+mn-ea"/>
                        </a:rPr>
                        <a:t>・もともと苦しかったところに追い打ちになった。</a:t>
                      </a:r>
                    </a:p>
                    <a:p>
                      <a:pPr marL="180000" algn="l" fontAlgn="ctr"/>
                      <a:r>
                        <a:rPr lang="ja-JP" altLang="en-US" sz="1800" b="0" i="0" u="none" strike="noStrike" dirty="0" smtClean="0">
                          <a:solidFill>
                            <a:srgbClr val="000000"/>
                          </a:solidFill>
                          <a:effectLst/>
                          <a:latin typeface="+mn-lt"/>
                          <a:ea typeface="+mn-ea"/>
                        </a:rPr>
                        <a:t>・無利子無担保で保険的に借入する企業も多い。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・国の無利子・無担保の貸付利用が急増</a:t>
                      </a:r>
                    </a:p>
                    <a:p>
                      <a:pPr marL="355600" indent="-176213" algn="l" fontAlgn="ctr"/>
                      <a:r>
                        <a:rPr lang="ja-JP" altLang="en-US" sz="1800" b="0" i="0" u="none" strike="noStrike" dirty="0" smtClean="0">
                          <a:solidFill>
                            <a:srgbClr val="000000"/>
                          </a:solidFill>
                          <a:effectLst/>
                          <a:latin typeface="+mn-lt"/>
                          <a:ea typeface="+mn-ea"/>
                        </a:rPr>
                        <a:t>・取引先訪問時にオンライン会議活用、業務が効率化</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79400" indent="-100013" algn="l" fontAlgn="ctr"/>
                      <a:r>
                        <a:rPr lang="ja-JP" altLang="en-US" sz="1800" b="0" i="0" u="none" strike="noStrike" dirty="0" smtClean="0">
                          <a:solidFill>
                            <a:schemeClr val="tx1"/>
                          </a:solidFill>
                          <a:effectLst/>
                          <a:latin typeface="+mn-lt"/>
                          <a:ea typeface="+mn-ea"/>
                        </a:rPr>
                        <a:t>・第二波で第一波と同様の自粛となると企業経営は厳しくなると予測。</a:t>
                      </a:r>
                    </a:p>
                    <a:p>
                      <a:pPr marL="279400" indent="-100013" algn="l" fontAlgn="ctr"/>
                      <a:r>
                        <a:rPr lang="ja-JP" altLang="en-US" sz="1800" b="0" i="0" u="none" strike="noStrike" dirty="0" smtClean="0">
                          <a:solidFill>
                            <a:schemeClr val="tx1"/>
                          </a:solidFill>
                          <a:effectLst/>
                          <a:latin typeface="+mn-lt"/>
                          <a:ea typeface="+mn-ea"/>
                        </a:rPr>
                        <a:t>・中国等からの物流が回復する一方、人の行き来が回復するかが鍵。</a:t>
                      </a:r>
                      <a:endParaRPr lang="ja-JP" altLang="en-US" sz="1800" b="0" i="0" u="none" strike="noStrike" dirty="0">
                        <a:solidFill>
                          <a:schemeClr val="tx1"/>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6629650"/>
                  </a:ext>
                </a:extLst>
              </a:tr>
            </a:tbl>
          </a:graphicData>
        </a:graphic>
      </p:graphicFrame>
    </p:spTree>
    <p:extLst>
      <p:ext uri="{BB962C8B-B14F-4D97-AF65-F5344CB8AC3E}">
        <p14:creationId xmlns:p14="http://schemas.microsoft.com/office/powerpoint/2010/main" val="3769406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16" name="表 15"/>
          <p:cNvGraphicFramePr>
            <a:graphicFrameLocks noGrp="1"/>
          </p:cNvGraphicFramePr>
          <p:nvPr>
            <p:extLst>
              <p:ext uri="{D42A27DB-BD31-4B8C-83A1-F6EECF244321}">
                <p14:modId xmlns:p14="http://schemas.microsoft.com/office/powerpoint/2010/main" val="2773300920"/>
              </p:ext>
            </p:extLst>
          </p:nvPr>
        </p:nvGraphicFramePr>
        <p:xfrm>
          <a:off x="254000" y="1147763"/>
          <a:ext cx="16535400" cy="11301225"/>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597647">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インバウンド</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入ってくる、内向きのという意味の形容詞（</a:t>
                      </a:r>
                      <a:r>
                        <a:rPr lang="en-US" altLang="ja-JP" sz="1800" u="none" strike="noStrike" dirty="0">
                          <a:effectLst/>
                          <a:latin typeface="游ゴシック 本文"/>
                        </a:rPr>
                        <a:t>inbound)</a:t>
                      </a:r>
                      <a:r>
                        <a:rPr lang="ja-JP" altLang="en-US" sz="1800" u="none" strike="noStrike" dirty="0" err="1">
                          <a:effectLst/>
                          <a:latin typeface="游ゴシック 本文"/>
                        </a:rPr>
                        <a:t>。</a:t>
                      </a:r>
                      <a:r>
                        <a:rPr lang="ja-JP" altLang="en-US" sz="1800" u="none" strike="noStrike" dirty="0">
                          <a:effectLst/>
                          <a:latin typeface="游ゴシック 本文"/>
                        </a:rPr>
                        <a:t>海外から日本へ来る観光客を指すことが多い</a:t>
                      </a:r>
                      <a:r>
                        <a:rPr lang="ja-JP" altLang="en-US" sz="1800" u="none" strike="noStrike" dirty="0" smtClean="0">
                          <a:effectLst/>
                          <a:latin typeface="游ゴシック 本文"/>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238970853"/>
                  </a:ext>
                </a:extLst>
              </a:tr>
              <a:tr h="1193800">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smtClean="0">
                          <a:effectLst/>
                          <a:latin typeface="游ゴシック 本文"/>
                        </a:rPr>
                        <a:t>ＤＸ（デジタルトランスフォーメーション）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en-US" altLang="ja-JP" sz="1800" u="none" strike="noStrike" dirty="0" smtClean="0">
                          <a:effectLst/>
                          <a:latin typeface="游ゴシック 本文"/>
                        </a:rPr>
                        <a:t>ICT</a:t>
                      </a:r>
                      <a:r>
                        <a:rPr lang="ja-JP" altLang="en-US" sz="1800" u="none" strike="noStrike" dirty="0" smtClean="0">
                          <a:effectLst/>
                          <a:latin typeface="游ゴシック 本文"/>
                        </a:rPr>
                        <a:t>の浸透が人々の生活をあらゆる面でより良い方向に変化させること。</a:t>
                      </a:r>
                    </a:p>
                  </a:txBody>
                  <a:tcPr marL="4918" marR="4918" marT="4918" marB="0" anchor="ctr"/>
                </a:tc>
                <a:extLst>
                  <a:ext uri="{0D108BD9-81ED-4DB2-BD59-A6C34878D82A}">
                    <a16:rowId xmlns:a16="http://schemas.microsoft.com/office/drawing/2014/main" val="1591090644"/>
                  </a:ext>
                </a:extLst>
              </a:tr>
              <a:tr h="812800">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インパクト</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ここでは、「物事に加わり、飛躍的に動かすことにつながる大きな力」のこと</a:t>
                      </a:r>
                      <a:r>
                        <a:rPr lang="ja-JP" altLang="en-US" sz="1800" u="none" strike="noStrike" dirty="0" smtClean="0">
                          <a:effectLst/>
                          <a:latin typeface="游ゴシック 本文"/>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4293559139"/>
                  </a:ext>
                </a:extLst>
              </a:tr>
              <a:tr h="1295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ＳＤＧｓ</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2015</a:t>
                      </a:r>
                      <a:r>
                        <a:rPr lang="ja-JP" altLang="en-US" sz="1800" b="0" i="0" u="none" strike="noStrike" dirty="0">
                          <a:solidFill>
                            <a:srgbClr val="000000"/>
                          </a:solidFill>
                          <a:effectLst/>
                          <a:latin typeface="游ゴシック 本文"/>
                          <a:ea typeface="游ゴシック" panose="020B0400000000000000" pitchFamily="50" charset="-128"/>
                        </a:rPr>
                        <a:t>年</a:t>
                      </a:r>
                      <a:r>
                        <a:rPr lang="en-US" altLang="ja-JP" sz="1800" b="0" i="0" u="none" strike="noStrike" dirty="0">
                          <a:solidFill>
                            <a:srgbClr val="000000"/>
                          </a:solidFill>
                          <a:effectLst/>
                          <a:latin typeface="游ゴシック 本文"/>
                          <a:ea typeface="游ゴシック" panose="020B0400000000000000" pitchFamily="50" charset="-128"/>
                        </a:rPr>
                        <a:t>9</a:t>
                      </a:r>
                      <a:r>
                        <a:rPr lang="ja-JP" altLang="en-US" sz="1800" b="0" i="0" u="none" strike="noStrike" dirty="0">
                          <a:solidFill>
                            <a:srgbClr val="000000"/>
                          </a:solidFill>
                          <a:effectLst/>
                          <a:latin typeface="游ゴシック 本文"/>
                          <a:ea typeface="游ゴシック" panose="020B0400000000000000" pitchFamily="50" charset="-128"/>
                        </a:rPr>
                        <a:t>月国連総会で採択された「持続可能な開発のための</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アジェンダ」で設定された、先進国と開発途上国が共に取り組むべき国際目標。「誰一人取り残さない持続可能な世界の実現」に向け、</a:t>
                      </a:r>
                      <a:r>
                        <a:rPr lang="en-US" altLang="ja-JP" sz="1800" b="0" i="0" u="none" strike="noStrike" dirty="0">
                          <a:solidFill>
                            <a:srgbClr val="000000"/>
                          </a:solidFill>
                          <a:effectLst/>
                          <a:latin typeface="游ゴシック 本文"/>
                          <a:ea typeface="游ゴシック" panose="020B0400000000000000" pitchFamily="50" charset="-128"/>
                        </a:rPr>
                        <a:t>17</a:t>
                      </a:r>
                      <a:r>
                        <a:rPr lang="ja-JP" altLang="en-US" sz="1800" b="0" i="0" u="none" strike="noStrike" dirty="0">
                          <a:solidFill>
                            <a:srgbClr val="000000"/>
                          </a:solidFill>
                          <a:effectLst/>
                          <a:latin typeface="游ゴシック 本文"/>
                          <a:ea typeface="游ゴシック" panose="020B0400000000000000" pitchFamily="50" charset="-128"/>
                        </a:rPr>
                        <a:t>の持続可能な開発目標（ゴール）と、それらの目標を達成するための</a:t>
                      </a:r>
                      <a:r>
                        <a:rPr lang="en-US" altLang="ja-JP" sz="1800" b="0" i="0" u="none" strike="noStrike" dirty="0">
                          <a:solidFill>
                            <a:srgbClr val="000000"/>
                          </a:solidFill>
                          <a:effectLst/>
                          <a:latin typeface="游ゴシック 本文"/>
                          <a:ea typeface="游ゴシック" panose="020B0400000000000000" pitchFamily="50" charset="-128"/>
                        </a:rPr>
                        <a:t>169</a:t>
                      </a:r>
                      <a:r>
                        <a:rPr lang="ja-JP" altLang="en-US" sz="1800" b="0" i="0" u="none" strike="noStrike" dirty="0">
                          <a:solidFill>
                            <a:srgbClr val="000000"/>
                          </a:solidFill>
                          <a:effectLst/>
                          <a:latin typeface="游ゴシック 本文"/>
                          <a:ea typeface="游ゴシック" panose="020B0400000000000000" pitchFamily="50" charset="-128"/>
                        </a:rPr>
                        <a:t>の具体的なターゲットが設定。大阪・関西万博は、</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年の</a:t>
                      </a:r>
                      <a:r>
                        <a:rPr lang="en-US" altLang="ja-JP" sz="1800" b="0" i="0" u="none" strike="noStrike" dirty="0">
                          <a:solidFill>
                            <a:srgbClr val="000000"/>
                          </a:solidFill>
                          <a:effectLst/>
                          <a:latin typeface="游ゴシック 本文"/>
                          <a:ea typeface="游ゴシック" panose="020B0400000000000000" pitchFamily="50" charset="-128"/>
                        </a:rPr>
                        <a:t>SDG</a:t>
                      </a:r>
                      <a:r>
                        <a:rPr lang="ja-JP" altLang="en-US" sz="1800" b="0" i="0" u="none" strike="noStrike" dirty="0" err="1">
                          <a:solidFill>
                            <a:srgbClr val="000000"/>
                          </a:solidFill>
                          <a:effectLst/>
                          <a:latin typeface="游ゴシック 本文"/>
                          <a:ea typeface="游ゴシック" panose="020B0400000000000000" pitchFamily="50" charset="-128"/>
                        </a:rPr>
                        <a:t>ｓ</a:t>
                      </a:r>
                      <a:r>
                        <a:rPr lang="ja-JP" altLang="en-US" sz="1800" b="0" i="0" u="none" strike="noStrike" dirty="0">
                          <a:solidFill>
                            <a:srgbClr val="000000"/>
                          </a:solidFill>
                          <a:effectLst/>
                          <a:latin typeface="游ゴシック 本文"/>
                          <a:ea typeface="游ゴシック" panose="020B0400000000000000" pitchFamily="50" charset="-128"/>
                        </a:rPr>
                        <a:t>達成にとどまらず、</a:t>
                      </a:r>
                      <a:r>
                        <a:rPr lang="en-US" altLang="ja-JP" sz="1800" b="0" i="0" u="none" strike="noStrike" dirty="0">
                          <a:solidFill>
                            <a:srgbClr val="000000"/>
                          </a:solidFill>
                          <a:effectLst/>
                          <a:latin typeface="游ゴシック 本文"/>
                          <a:ea typeface="游ゴシック" panose="020B0400000000000000" pitchFamily="50" charset="-128"/>
                        </a:rPr>
                        <a:t>+beyond</a:t>
                      </a:r>
                      <a:r>
                        <a:rPr lang="ja-JP" altLang="en-US" sz="1800" b="0" i="0" u="none" strike="noStrike" dirty="0">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年より先）の達成への飛躍の機会に位置付けられている。</a:t>
                      </a:r>
                    </a:p>
                  </a:txBody>
                  <a:tcPr marL="9525" marR="9525" marT="9525" marB="0" anchor="ctr"/>
                </a:tc>
                <a:extLst>
                  <a:ext uri="{0D108BD9-81ED-4DB2-BD59-A6C34878D82A}">
                    <a16:rowId xmlns:a16="http://schemas.microsoft.com/office/drawing/2014/main" val="1863472581"/>
                  </a:ext>
                </a:extLst>
              </a:tr>
              <a:tr h="570753">
                <a:tc>
                  <a:txBody>
                    <a:bodyPr/>
                    <a:lstStyle/>
                    <a:p>
                      <a:pPr algn="ctr" rtl="0" fontAlgn="ctr"/>
                      <a:r>
                        <a:rPr lang="en-US" altLang="ja-JP" sz="1800" u="none" strike="noStrike" dirty="0">
                          <a:effectLst/>
                          <a:latin typeface="游ゴシック 本文"/>
                        </a:rPr>
                        <a:t>4</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クラスター</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集合体。集まり。ひとまとまり</a:t>
                      </a:r>
                      <a:r>
                        <a:rPr lang="ja-JP" altLang="en-US" sz="1800" u="none" strike="noStrike" dirty="0" smtClean="0">
                          <a:effectLst/>
                          <a:latin typeface="游ゴシック 本文"/>
                        </a:rPr>
                        <a:t>。集団。</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708668080"/>
                  </a:ext>
                </a:extLst>
              </a:tr>
              <a:tr h="510988">
                <a:tc>
                  <a:txBody>
                    <a:bodyPr/>
                    <a:lstStyle/>
                    <a:p>
                      <a:pPr algn="ctr" rtl="0" fontAlgn="ctr"/>
                      <a:r>
                        <a:rPr lang="ja-JP" altLang="en-US" sz="1800" b="0" i="0" u="none" strike="noStrike" dirty="0" smtClean="0">
                          <a:solidFill>
                            <a:schemeClr val="tx1"/>
                          </a:solidFill>
                          <a:effectLst/>
                          <a:latin typeface="游ゴシック 本文"/>
                          <a:ea typeface="游ゴシック" panose="020B0400000000000000" pitchFamily="50" charset="-128"/>
                        </a:rPr>
                        <a:t>５</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b="0" i="0" u="none" strike="noStrike" dirty="0" smtClean="0">
                          <a:solidFill>
                            <a:schemeClr val="tx1"/>
                          </a:solidFill>
                          <a:effectLst/>
                          <a:latin typeface="游ゴシック 本文"/>
                          <a:ea typeface="游ゴシック" panose="020B0400000000000000" pitchFamily="50" charset="-128"/>
                        </a:rPr>
                        <a:t>リーディング産業</a:t>
                      </a:r>
                      <a:endParaRPr lang="ja-JP" altLang="en-US" sz="1800" b="0" i="0" u="none" strike="noStrike" dirty="0">
                        <a:solidFill>
                          <a:schemeClr val="tx1"/>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b="0" i="0" u="none" strike="noStrike" dirty="0" smtClean="0">
                          <a:solidFill>
                            <a:schemeClr val="tx1"/>
                          </a:solidFill>
                          <a:effectLst/>
                          <a:latin typeface="游ゴシック 本文"/>
                          <a:ea typeface="游ゴシック" panose="020B0400000000000000" pitchFamily="50" charset="-128"/>
                        </a:rPr>
                        <a:t>一地域の経済成長の中軸となる産業</a:t>
                      </a:r>
                      <a:endParaRPr lang="ja-JP" altLang="en-US" sz="1800" b="0" i="0" u="none" strike="noStrike" dirty="0">
                        <a:solidFill>
                          <a:schemeClr val="tx1"/>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950071315"/>
                  </a:ext>
                </a:extLst>
              </a:tr>
              <a:tr h="70485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スタートアップ</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創造的イノベーションにより革新的なビジネスモデルを創り、成長を</a:t>
                      </a:r>
                      <a:r>
                        <a:rPr lang="ja-JP" altLang="en-US" sz="1800" u="none" strike="noStrike" dirty="0" smtClean="0">
                          <a:effectLst/>
                          <a:latin typeface="游ゴシック 本文"/>
                        </a:rPr>
                        <a:t>めざす新興企業</a:t>
                      </a:r>
                      <a:r>
                        <a:rPr lang="ja-JP" altLang="en-US" sz="1800" u="none" strike="noStrike" dirty="0">
                          <a:effectLst/>
                          <a:latin typeface="游ゴシック 本文"/>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779136022"/>
                  </a:ext>
                </a:extLst>
              </a:tr>
              <a:tr h="64135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イノベーション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科学的発見や技術的発明を洞察力と融合し発展させ、新たな社会的価値や経済的価値を生み出す革新。</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33106216"/>
                  </a:ext>
                </a:extLst>
              </a:tr>
              <a:tr h="83820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エコシステム</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生態系。ここでは、自然界の生態系のように複数の企業や人材、支援機関などが相互に関連し合いながら、その相互作用に</a:t>
                      </a:r>
                      <a:r>
                        <a:rPr lang="ja-JP" altLang="en-US" sz="1800" u="none" strike="noStrike" dirty="0" smtClean="0">
                          <a:effectLst/>
                          <a:latin typeface="游ゴシック 本文"/>
                        </a:rPr>
                        <a:t>よってスタートアップや</a:t>
                      </a:r>
                      <a:r>
                        <a:rPr lang="ja-JP" altLang="en-US" sz="1800" u="none" strike="noStrike" dirty="0">
                          <a:effectLst/>
                          <a:latin typeface="游ゴシック 本文"/>
                        </a:rPr>
                        <a:t>イノベーションが次々生み出されていく</a:t>
                      </a:r>
                      <a:r>
                        <a:rPr lang="ja-JP" altLang="en-US" sz="1800" u="none" strike="noStrike" dirty="0" smtClean="0">
                          <a:effectLst/>
                          <a:latin typeface="游ゴシック 本文"/>
                        </a:rPr>
                        <a:t>環境。</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3870791380"/>
                  </a:ext>
                </a:extLst>
              </a:tr>
              <a:tr h="83820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スーパーシティ</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やビッグデータなど、第四次産業革命における最先端の技術を活用し、未来の暮らしを先行実現する「まるごと未来都市」。</a:t>
                      </a:r>
                    </a:p>
                  </a:txBody>
                  <a:tcPr marL="4918" marR="4918" marT="4918" marB="0" anchor="ctr"/>
                </a:tc>
                <a:extLst>
                  <a:ext uri="{0D108BD9-81ED-4DB2-BD59-A6C34878D82A}">
                    <a16:rowId xmlns:a16="http://schemas.microsoft.com/office/drawing/2014/main" val="1653432158"/>
                  </a:ext>
                </a:extLst>
              </a:tr>
              <a:tr h="78105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5</a:t>
                      </a:r>
                    </a:p>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42</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dirty="0" smtClean="0">
                          <a:solidFill>
                            <a:schemeClr val="tx1"/>
                          </a:solidFill>
                          <a:effectLst/>
                          <a:latin typeface="游ゴシック 本文"/>
                          <a:ea typeface="游ゴシック" panose="020B0400000000000000" pitchFamily="50" charset="-128"/>
                        </a:rPr>
                        <a:t>ICT</a:t>
                      </a:r>
                    </a:p>
                    <a:p>
                      <a:pPr algn="l" rtl="0" fontAlgn="ctr"/>
                      <a:r>
                        <a:rPr lang="en-US" sz="1800" b="0" i="0" u="none" strike="noStrike" dirty="0" smtClean="0">
                          <a:solidFill>
                            <a:schemeClr val="tx1"/>
                          </a:solidFill>
                          <a:effectLst/>
                          <a:latin typeface="游ゴシック 本文"/>
                          <a:ea typeface="游ゴシック" panose="020B0400000000000000" pitchFamily="50" charset="-128"/>
                        </a:rPr>
                        <a:t>IT</a:t>
                      </a:r>
                      <a:endParaRPr lang="en-US"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chemeClr val="tx1"/>
                          </a:solidFill>
                          <a:effectLst/>
                          <a:latin typeface="游ゴシック 本文"/>
                          <a:ea typeface="游ゴシック" panose="020B0400000000000000" pitchFamily="50" charset="-128"/>
                        </a:rPr>
                        <a:t>情報</a:t>
                      </a:r>
                      <a:r>
                        <a:rPr lang="en-US" altLang="ja-JP" sz="1800" b="0" i="0" u="none" strike="noStrike" dirty="0">
                          <a:solidFill>
                            <a:schemeClr val="tx1"/>
                          </a:solidFill>
                          <a:effectLst/>
                          <a:latin typeface="游ゴシック 本文"/>
                          <a:ea typeface="游ゴシック" panose="020B0400000000000000" pitchFamily="50" charset="-128"/>
                        </a:rPr>
                        <a:t>(information)</a:t>
                      </a:r>
                      <a:r>
                        <a:rPr lang="ja-JP" altLang="en-US" sz="1800" b="0" i="0" u="none" strike="noStrike" dirty="0">
                          <a:solidFill>
                            <a:schemeClr val="tx1"/>
                          </a:solidFill>
                          <a:effectLst/>
                          <a:latin typeface="游ゴシック 本文"/>
                          <a:ea typeface="游ゴシック" panose="020B0400000000000000" pitchFamily="50" charset="-128"/>
                        </a:rPr>
                        <a:t>や通信</a:t>
                      </a:r>
                      <a:r>
                        <a:rPr lang="en-US" altLang="ja-JP" sz="1800" b="0" i="0" u="none" strike="noStrike" dirty="0">
                          <a:solidFill>
                            <a:schemeClr val="tx1"/>
                          </a:solidFill>
                          <a:effectLst/>
                          <a:latin typeface="游ゴシック 本文"/>
                          <a:ea typeface="游ゴシック" panose="020B0400000000000000" pitchFamily="50" charset="-128"/>
                        </a:rPr>
                        <a:t>(communication)</a:t>
                      </a:r>
                      <a:r>
                        <a:rPr lang="ja-JP" altLang="en-US" sz="1800" b="0" i="0" u="none" strike="noStrike" dirty="0">
                          <a:solidFill>
                            <a:schemeClr val="tx1"/>
                          </a:solidFill>
                          <a:effectLst/>
                          <a:latin typeface="游ゴシック 本文"/>
                          <a:ea typeface="游ゴシック" panose="020B0400000000000000" pitchFamily="50" charset="-128"/>
                        </a:rPr>
                        <a:t>に関する技術の総称。コンピューター・インターネット・携帯電話などを使う情報処理や通信に関する技術。</a:t>
                      </a:r>
                    </a:p>
                  </a:txBody>
                  <a:tcPr marL="9525" marR="9525" marT="9525" marB="0" anchor="ctr"/>
                </a:tc>
                <a:extLst>
                  <a:ext uri="{0D108BD9-81ED-4DB2-BD59-A6C34878D82A}">
                    <a16:rowId xmlns:a16="http://schemas.microsoft.com/office/drawing/2014/main" val="4221271941"/>
                  </a:ext>
                </a:extLst>
              </a:tr>
              <a:tr h="99695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テレワーク</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情報通信技術</a:t>
                      </a:r>
                      <a:r>
                        <a:rPr lang="en-US" altLang="ja-JP" sz="1800" b="0" i="0" u="none" strike="noStrike" dirty="0">
                          <a:solidFill>
                            <a:srgbClr val="000000"/>
                          </a:solidFill>
                          <a:effectLst/>
                          <a:latin typeface="游ゴシック 本文"/>
                          <a:ea typeface="游ゴシック" panose="020B0400000000000000" pitchFamily="50" charset="-128"/>
                        </a:rPr>
                        <a:t>(ICT = Information and Communication Technology)</a:t>
                      </a:r>
                      <a:r>
                        <a:rPr lang="ja-JP" altLang="en-US" sz="1800" b="0" i="0" u="none" strike="noStrike" dirty="0">
                          <a:solidFill>
                            <a:srgbClr val="000000"/>
                          </a:solidFill>
                          <a:effectLst/>
                          <a:latin typeface="游ゴシック 本文"/>
                          <a:ea typeface="游ゴシック" panose="020B0400000000000000" pitchFamily="50" charset="-128"/>
                        </a:rPr>
                        <a:t>を活用した、場所や時間にとらわれない柔軟な働き方のこと。テレワークは働く場所によって、自宅利用型テレワーク</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在宅勤務</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モバイルワーク、施設利用型テレワーク</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サテライトオフィス勤務など</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の</a:t>
                      </a:r>
                      <a:r>
                        <a:rPr lang="en-US" altLang="ja-JP" sz="1800" b="0" i="0" u="none" strike="noStrike" dirty="0">
                          <a:solidFill>
                            <a:srgbClr val="000000"/>
                          </a:solidFill>
                          <a:effectLst/>
                          <a:latin typeface="游ゴシック 本文"/>
                          <a:ea typeface="游ゴシック" panose="020B0400000000000000" pitchFamily="50" charset="-128"/>
                        </a:rPr>
                        <a:t>3</a:t>
                      </a:r>
                      <a:r>
                        <a:rPr lang="ja-JP" altLang="en-US" sz="1800" b="0" i="0" u="none" strike="noStrike" dirty="0" err="1">
                          <a:solidFill>
                            <a:srgbClr val="000000"/>
                          </a:solidFill>
                          <a:effectLst/>
                          <a:latin typeface="游ゴシック 本文"/>
                          <a:ea typeface="游ゴシック" panose="020B0400000000000000" pitchFamily="50" charset="-128"/>
                        </a:rPr>
                        <a:t>つに</a:t>
                      </a:r>
                      <a:r>
                        <a:rPr lang="ja-JP" altLang="en-US" sz="1800" b="0" i="0" u="none" strike="noStrike" dirty="0">
                          <a:solidFill>
                            <a:srgbClr val="000000"/>
                          </a:solidFill>
                          <a:effectLst/>
                          <a:latin typeface="游ゴシック 本文"/>
                          <a:ea typeface="游ゴシック" panose="020B0400000000000000" pitchFamily="50" charset="-128"/>
                        </a:rPr>
                        <a:t>分けられる。</a:t>
                      </a:r>
                    </a:p>
                  </a:txBody>
                  <a:tcPr marL="9525" marR="9525" marT="9525" marB="0" anchor="ctr"/>
                </a:tc>
                <a:extLst>
                  <a:ext uri="{0D108BD9-81ED-4DB2-BD59-A6C34878D82A}">
                    <a16:rowId xmlns:a16="http://schemas.microsoft.com/office/drawing/2014/main" val="481303006"/>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国際金融都市</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世界的に事業を展開する銀行や証券会社などが拠点を構え、国際金融取引の中心となる都市。</a:t>
                      </a:r>
                    </a:p>
                  </a:txBody>
                  <a:tcPr marL="9525" marR="9525" marT="9525" marB="0" anchor="ctr"/>
                </a:tc>
                <a:extLst>
                  <a:ext uri="{0D108BD9-81ED-4DB2-BD59-A6C34878D82A}">
                    <a16:rowId xmlns:a16="http://schemas.microsoft.com/office/drawing/2014/main" val="3222027386"/>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1719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6" name="表 5"/>
          <p:cNvGraphicFramePr>
            <a:graphicFrameLocks noGrp="1"/>
          </p:cNvGraphicFramePr>
          <p:nvPr>
            <p:extLst/>
          </p:nvPr>
        </p:nvGraphicFramePr>
        <p:xfrm>
          <a:off x="254000" y="1147763"/>
          <a:ext cx="16535400" cy="11095037"/>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スマートシティ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先進的技術の活用により、都市や地域の機能、サービスを効率化・高度化し、各種の課題の解決を図るとともに、快適性や利便性を含めた新たな価値を創出</a:t>
                      </a:r>
                      <a:r>
                        <a:rPr lang="ja-JP" altLang="en-US" sz="1800" b="0" i="0" u="none" strike="noStrike" dirty="0" smtClean="0">
                          <a:solidFill>
                            <a:srgbClr val="000000"/>
                          </a:solidFill>
                          <a:effectLst/>
                          <a:latin typeface="游ゴシック 本文"/>
                          <a:ea typeface="游ゴシック" panose="020B0400000000000000" pitchFamily="50" charset="-128"/>
                        </a:rPr>
                        <a:t>する都市。</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1238970853"/>
                  </a:ext>
                </a:extLst>
              </a:tr>
              <a:tr h="1498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健康寿命</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健康な状態で生存する期間をいう。いくつか算出方法があるが、主なものは</a:t>
                      </a:r>
                      <a:r>
                        <a:rPr lang="ja-JP" altLang="en-US" sz="1800" b="0" i="0" u="none" strike="noStrike" dirty="0" smtClean="0">
                          <a:solidFill>
                            <a:srgbClr val="000000"/>
                          </a:solidFill>
                          <a:effectLst/>
                          <a:latin typeface="游ゴシック 本文"/>
                          <a:ea typeface="游ゴシック" panose="020B0400000000000000" pitchFamily="50" charset="-128"/>
                        </a:rPr>
                        <a:t>、</a:t>
                      </a:r>
                      <a:r>
                        <a:rPr lang="zh-CN" altLang="en-US" sz="1800" b="0" i="0" u="none" strike="noStrike" dirty="0" smtClean="0">
                          <a:solidFill>
                            <a:srgbClr val="000000"/>
                          </a:solidFill>
                          <a:effectLst/>
                          <a:latin typeface="游ゴシック 本文"/>
                          <a:ea typeface="游ゴシック" panose="020B0400000000000000" pitchFamily="50" charset="-128"/>
                        </a:rPr>
                        <a:t>厚生労働科学研究班</a:t>
                      </a:r>
                      <a:r>
                        <a:rPr lang="ja-JP" altLang="en-US" sz="1800" b="0" i="0" u="none" strike="noStrike" dirty="0" smtClean="0">
                          <a:solidFill>
                            <a:srgbClr val="000000"/>
                          </a:solidFill>
                          <a:effectLst/>
                          <a:latin typeface="游ゴシック 本文"/>
                          <a:ea typeface="游ゴシック" panose="020B0400000000000000" pitchFamily="50" charset="-128"/>
                        </a:rPr>
                        <a:t>に</a:t>
                      </a:r>
                      <a:r>
                        <a:rPr lang="ja-JP" altLang="en-US" sz="1800" b="0" i="0" u="none" strike="noStrike" dirty="0">
                          <a:solidFill>
                            <a:srgbClr val="000000"/>
                          </a:solidFill>
                          <a:effectLst/>
                          <a:latin typeface="游ゴシック 本文"/>
                          <a:ea typeface="游ゴシック" panose="020B0400000000000000" pitchFamily="50" charset="-128"/>
                        </a:rPr>
                        <a:t>よる次の３種類がある。</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①日常生活に制限のない期間の平均</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主に都道府県が使用</a:t>
                      </a:r>
                      <a:r>
                        <a:rPr lang="en-US" altLang="ja-JP" sz="1800" b="0" i="0" u="none" strike="noStrike" dirty="0">
                          <a:solidFill>
                            <a:srgbClr val="000000"/>
                          </a:solidFill>
                          <a:effectLst/>
                          <a:latin typeface="游ゴシック 本文"/>
                          <a:ea typeface="游ゴシック" panose="020B0400000000000000" pitchFamily="50" charset="-128"/>
                        </a:rPr>
                        <a:t>】</a:t>
                      </a:r>
                      <a:br>
                        <a:rPr lang="en-US" altLang="ja-JP" sz="1800" b="0" i="0" u="none" strike="noStrike" dirty="0">
                          <a:solidFill>
                            <a:srgbClr val="000000"/>
                          </a:solidFill>
                          <a:effectLst/>
                          <a:latin typeface="游ゴシック 本文"/>
                          <a:ea typeface="游ゴシック" panose="020B0400000000000000" pitchFamily="50" charset="-128"/>
                        </a:rPr>
                      </a:br>
                      <a:r>
                        <a:rPr lang="en-US" altLang="ja-JP" sz="1800" b="0" i="0" u="none" strike="noStrike" dirty="0">
                          <a:solidFill>
                            <a:srgbClr val="000000"/>
                          </a:solidFill>
                          <a:effectLst/>
                          <a:latin typeface="游ゴシック 本文"/>
                          <a:ea typeface="游ゴシック" panose="020B0400000000000000" pitchFamily="50" charset="-128"/>
                        </a:rPr>
                        <a:t>②</a:t>
                      </a:r>
                      <a:r>
                        <a:rPr lang="ja-JP" altLang="en-US" sz="1800" b="0" i="0" u="none" strike="noStrike" dirty="0">
                          <a:solidFill>
                            <a:srgbClr val="000000"/>
                          </a:solidFill>
                          <a:effectLst/>
                          <a:latin typeface="游ゴシック 本文"/>
                          <a:ea typeface="游ゴシック" panose="020B0400000000000000" pitchFamily="50" charset="-128"/>
                        </a:rPr>
                        <a:t>自分が健康であると自覚している期間の平均</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③日常生活動作が自立している期間の平均</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主に市町村が使用</a:t>
                      </a:r>
                      <a:r>
                        <a:rPr lang="en-US" altLang="ja-JP" sz="1800" b="0" i="0" u="none" strike="noStrike" dirty="0">
                          <a:solidFill>
                            <a:srgbClr val="000000"/>
                          </a:solidFill>
                          <a:effectLst/>
                          <a:latin typeface="游ゴシック 本文"/>
                          <a:ea typeface="游ゴシック" panose="020B0400000000000000" pitchFamily="50" charset="-128"/>
                        </a:rPr>
                        <a:t>】</a:t>
                      </a:r>
                    </a:p>
                  </a:txBody>
                  <a:tcPr marL="9525" marR="9525" marT="9525" marB="0" anchor="ctr"/>
                </a:tc>
                <a:extLst>
                  <a:ext uri="{0D108BD9-81ED-4DB2-BD59-A6C34878D82A}">
                    <a16:rowId xmlns:a16="http://schemas.microsoft.com/office/drawing/2014/main" val="1591090644"/>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6</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10</a:t>
                      </a:r>
                      <a:r>
                        <a:rPr lang="ja-JP" altLang="en-US" sz="1800" b="0" i="0" u="none" strike="noStrike" dirty="0">
                          <a:solidFill>
                            <a:srgbClr val="000000"/>
                          </a:solidFill>
                          <a:effectLst/>
                          <a:latin typeface="游ゴシック 本文"/>
                          <a:ea typeface="游ゴシック" panose="020B0400000000000000" pitchFamily="50" charset="-128"/>
                        </a:rPr>
                        <a:t>歳若返り</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健康寿命の延伸に加え、健康状態に応じて、誰もが生涯を通じ、自らの意思に基づき活動的に生活できること（大阪府が策定した「</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いのち輝く未来社会</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をめざすビジョン」に基づく考え方）。</a:t>
                      </a:r>
                    </a:p>
                  </a:txBody>
                  <a:tcPr marL="9525" marR="9525" marT="9525" marB="0" anchor="ctr"/>
                </a:tc>
                <a:extLst>
                  <a:ext uri="{0D108BD9-81ED-4DB2-BD59-A6C34878D82A}">
                    <a16:rowId xmlns:a16="http://schemas.microsoft.com/office/drawing/2014/main" val="4293559139"/>
                  </a:ext>
                </a:extLst>
              </a:tr>
              <a:tr h="1117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8</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PMDA</a:t>
                      </a:r>
                      <a:r>
                        <a:rPr lang="ja-JP" altLang="en-US" sz="1800" b="0" i="0" u="none" strike="noStrike" dirty="0">
                          <a:solidFill>
                            <a:srgbClr val="000000"/>
                          </a:solidFill>
                          <a:effectLst/>
                          <a:latin typeface="游ゴシック 本文"/>
                          <a:ea typeface="游ゴシック" panose="020B0400000000000000" pitchFamily="50" charset="-128"/>
                        </a:rPr>
                        <a:t>関西支部</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医薬品などの健康被害救済、承認審査、安全対策の３つの役割を⼀体として⾏う公的機関である独立行政法人医薬品医療機器総合機構（</a:t>
                      </a:r>
                      <a:r>
                        <a:rPr lang="en-US" altLang="ja-JP" sz="1800" b="0" i="0" u="none" strike="noStrike">
                          <a:solidFill>
                            <a:srgbClr val="000000"/>
                          </a:solidFill>
                          <a:effectLst/>
                          <a:latin typeface="游ゴシック 本文"/>
                          <a:ea typeface="游ゴシック" panose="020B0400000000000000" pitchFamily="50" charset="-128"/>
                        </a:rPr>
                        <a:t>Pharmaceuticals and Medical Devices Agency</a:t>
                      </a:r>
                      <a:r>
                        <a:rPr lang="ja-JP" altLang="en-US" sz="1800" b="0" i="0" u="none" strike="noStrike">
                          <a:solidFill>
                            <a:srgbClr val="000000"/>
                          </a:solidFill>
                          <a:effectLst/>
                          <a:latin typeface="游ゴシック 本文"/>
                          <a:ea typeface="游ゴシック" panose="020B0400000000000000" pitchFamily="50" charset="-128"/>
                        </a:rPr>
                        <a:t>）の関西支部。平成</a:t>
                      </a:r>
                      <a:r>
                        <a:rPr lang="en-US" altLang="ja-JP" sz="1800" b="0" i="0" u="none" strike="noStrike">
                          <a:solidFill>
                            <a:srgbClr val="000000"/>
                          </a:solidFill>
                          <a:effectLst/>
                          <a:latin typeface="游ゴシック 本文"/>
                          <a:ea typeface="游ゴシック" panose="020B0400000000000000" pitchFamily="50" charset="-128"/>
                        </a:rPr>
                        <a:t>25</a:t>
                      </a:r>
                      <a:r>
                        <a:rPr lang="ja-JP" altLang="en-US" sz="1800" b="0" i="0" u="none" strike="noStrike">
                          <a:solidFill>
                            <a:srgbClr val="000000"/>
                          </a:solidFill>
                          <a:effectLst/>
                          <a:latin typeface="游ゴシック 本文"/>
                          <a:ea typeface="游ゴシック" panose="020B0400000000000000" pitchFamily="50" charset="-128"/>
                        </a:rPr>
                        <a:t>年</a:t>
                      </a:r>
                      <a:r>
                        <a:rPr lang="en-US" altLang="ja-JP" sz="1800" b="0" i="0" u="none" strike="noStrike">
                          <a:solidFill>
                            <a:srgbClr val="000000"/>
                          </a:solidFill>
                          <a:effectLst/>
                          <a:latin typeface="游ゴシック 本文"/>
                          <a:ea typeface="游ゴシック" panose="020B0400000000000000" pitchFamily="50" charset="-128"/>
                        </a:rPr>
                        <a:t>10</a:t>
                      </a:r>
                      <a:r>
                        <a:rPr lang="ja-JP" altLang="en-US" sz="1800" b="0" i="0" u="none" strike="noStrike">
                          <a:solidFill>
                            <a:srgbClr val="000000"/>
                          </a:solidFill>
                          <a:effectLst/>
                          <a:latin typeface="游ゴシック 本文"/>
                          <a:ea typeface="游ゴシック" panose="020B0400000000000000" pitchFamily="50" charset="-128"/>
                        </a:rPr>
                        <a:t>月に開設され、医薬品等に関する研究開発の初期段階から市販後までの各種相談等を実施している。</a:t>
                      </a:r>
                    </a:p>
                  </a:txBody>
                  <a:tcPr marL="9525" marR="9525" marT="9525" marB="0" anchor="ctr"/>
                </a:tc>
                <a:extLst>
                  <a:ext uri="{0D108BD9-81ED-4DB2-BD59-A6C34878D82A}">
                    <a16:rowId xmlns:a16="http://schemas.microsoft.com/office/drawing/2014/main" val="1863472581"/>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8</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ライフデザインイノベーション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超スマート社会が到来する中、ＩｏＴやビッグデータ等の活用により、創薬や医療機器開発などの分野にとどまらず人々が健康で豊かに生きるための新しい製品・サービスを創出していくこと。</a:t>
                      </a:r>
                    </a:p>
                  </a:txBody>
                  <a:tcPr marL="9525" marR="9525" marT="9525" marB="0" anchor="ctr"/>
                </a:tc>
                <a:extLst>
                  <a:ext uri="{0D108BD9-81ED-4DB2-BD59-A6C34878D82A}">
                    <a16:rowId xmlns:a16="http://schemas.microsoft.com/office/drawing/2014/main" val="2708668080"/>
                  </a:ext>
                </a:extLst>
              </a:tr>
              <a:tr h="1117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9</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GIGA</a:t>
                      </a:r>
                      <a:r>
                        <a:rPr lang="ja-JP" altLang="en-US" sz="1800" b="0" i="0" u="none" strike="noStrike">
                          <a:solidFill>
                            <a:srgbClr val="000000"/>
                          </a:solidFill>
                          <a:effectLst/>
                          <a:latin typeface="游ゴシック 本文"/>
                          <a:ea typeface="游ゴシック" panose="020B0400000000000000" pitchFamily="50" charset="-128"/>
                        </a:rPr>
                        <a:t>スクール構想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１人１台端末と、高速大容量の通信ネットワークを一体的に整備することで、特別な支援を必要とする子供を含め、多様な子供たちを誰一人取り残すことなく、公正に個別最適化され、資質・能力が一層確実に育成できる教育環境を実現すること。これまでの我が国の教育実践と最先端ののベストミックスを図ることにより、教師・児童生徒の力を最大限に引き出すこと。</a:t>
                      </a:r>
                    </a:p>
                  </a:txBody>
                  <a:tcPr marL="9525" marR="9525" marT="9525" marB="0" anchor="ctr"/>
                </a:tc>
                <a:extLst>
                  <a:ext uri="{0D108BD9-81ED-4DB2-BD59-A6C34878D82A}">
                    <a16:rowId xmlns:a16="http://schemas.microsoft.com/office/drawing/2014/main" val="2779136022"/>
                  </a:ext>
                </a:extLst>
              </a:tr>
              <a:tr h="787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イノベーション・フィールドシティ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大阪城東部地区のまちづくりコンセプトとして、大学とともに成長するイノベーション・フィールド・シティを掲げている。新大学を先導役にして</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観光集客･健康医療･人材育成･居住機能等の集積により</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多世代・多様な人が集い、交流する国際色あるまち。</a:t>
                      </a:r>
                    </a:p>
                  </a:txBody>
                  <a:tcPr marL="9525" marR="9525" marT="9525" marB="0" anchor="ctr"/>
                </a:tc>
                <a:extLst>
                  <a:ext uri="{0D108BD9-81ED-4DB2-BD59-A6C34878D82A}">
                    <a16:rowId xmlns:a16="http://schemas.microsoft.com/office/drawing/2014/main" val="233106216"/>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スマートリゾートシティ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夢洲まちづくりにおいて、「リゾート」と「シティ」の要素を融合させた空間を形成し、「スマート」な取り組みによって、まち全体の連携を高度化し、国際観光拠点機能の強化を図り、夢洲で万博が開催されることを踏まえ、その意義や理念を活かしたまちづくりをめざす。</a:t>
                      </a:r>
                    </a:p>
                  </a:txBody>
                  <a:tcPr marL="9525" marR="9525" marT="9525" marB="0" anchor="ctr"/>
                </a:tc>
                <a:extLst>
                  <a:ext uri="{0D108BD9-81ED-4DB2-BD59-A6C34878D82A}">
                    <a16:rowId xmlns:a16="http://schemas.microsoft.com/office/drawing/2014/main" val="3870791380"/>
                  </a:ext>
                </a:extLst>
              </a:tr>
              <a:tr h="889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スーパー・メガリージョン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リニア中央新幹線により、三大都市圏がそれぞれの特色を発揮しつつ一体化することで形成される世界最大の巨大都市圏。</a:t>
                      </a:r>
                    </a:p>
                  </a:txBody>
                  <a:tcPr marL="9525" marR="9525" marT="9525" marB="0" anchor="ctr"/>
                </a:tc>
                <a:extLst>
                  <a:ext uri="{0D108BD9-81ED-4DB2-BD59-A6C34878D82A}">
                    <a16:rowId xmlns:a16="http://schemas.microsoft.com/office/drawing/2014/main" val="1653432158"/>
                  </a:ext>
                </a:extLst>
              </a:tr>
              <a:tr h="1397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グローバルリーダーズハイスクール</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「豊かな感性と幅広い教養を身に付けた、社会に貢献する志を持つ、知識基盤社会をリードする人材を育成する。」ことを目的に、</a:t>
                      </a:r>
                      <a:r>
                        <a:rPr lang="ja-JP" altLang="en-US" sz="1800" b="0" i="0" u="none" strike="noStrike" dirty="0" smtClean="0">
                          <a:solidFill>
                            <a:srgbClr val="000000"/>
                          </a:solidFill>
                          <a:effectLst/>
                          <a:latin typeface="游ゴシック 本文"/>
                          <a:ea typeface="游ゴシック" panose="020B0400000000000000" pitchFamily="50" charset="-128"/>
                        </a:rPr>
                        <a:t>府立</a:t>
                      </a:r>
                      <a:r>
                        <a:rPr lang="ja-JP" altLang="en-US" sz="1800" b="0" i="0" u="none" strike="noStrike" dirty="0">
                          <a:solidFill>
                            <a:srgbClr val="000000"/>
                          </a:solidFill>
                          <a:effectLst/>
                          <a:latin typeface="游ゴシック 本文"/>
                          <a:ea typeface="游ゴシック" panose="020B0400000000000000" pitchFamily="50" charset="-128"/>
                        </a:rPr>
                        <a:t>高等学校の特色づくりの一環として、１０校を「グローバルリーダーズハイスクール」と</a:t>
                      </a:r>
                      <a:r>
                        <a:rPr lang="ja-JP" altLang="en-US" sz="1800" b="0" i="0" u="none" strike="noStrike" dirty="0" smtClean="0">
                          <a:solidFill>
                            <a:srgbClr val="000000"/>
                          </a:solidFill>
                          <a:effectLst/>
                          <a:latin typeface="游ゴシック 本文"/>
                          <a:ea typeface="游ゴシック" panose="020B0400000000000000" pitchFamily="50" charset="-128"/>
                        </a:rPr>
                        <a:t>して、</a:t>
                      </a:r>
                      <a:r>
                        <a:rPr lang="ja-JP" altLang="en-US" sz="1800" b="0" i="0" u="none" strike="noStrike" dirty="0">
                          <a:solidFill>
                            <a:srgbClr val="000000"/>
                          </a:solidFill>
                          <a:effectLst/>
                          <a:latin typeface="游ゴシック 本文"/>
                          <a:ea typeface="游ゴシック" panose="020B0400000000000000" pitchFamily="50" charset="-128"/>
                        </a:rPr>
                        <a:t>文系・理系ともに対応した進学指導に特色を置いた専門学科を設置。</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（対象校：北野　 豊中 　茨木 　大手前 　四條畷 　高津 　天王寺 　生野　 三国丘 　岸和田）</a:t>
                      </a:r>
                    </a:p>
                  </a:txBody>
                  <a:tcPr marL="9525" marR="9525" marT="9525" marB="0" anchor="ctr"/>
                </a:tc>
                <a:extLst>
                  <a:ext uri="{0D108BD9-81ED-4DB2-BD59-A6C34878D82A}">
                    <a16:rowId xmlns:a16="http://schemas.microsoft.com/office/drawing/2014/main" val="4221271941"/>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5393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8" name="表 7"/>
          <p:cNvGraphicFramePr>
            <a:graphicFrameLocks noGrp="1"/>
          </p:cNvGraphicFramePr>
          <p:nvPr>
            <p:extLst/>
          </p:nvPr>
        </p:nvGraphicFramePr>
        <p:xfrm>
          <a:off x="254000" y="1147763"/>
          <a:ext cx="16535400" cy="11095037"/>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1066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11</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ＥＣ</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データ通信やコンピュータなど電子的な手段を介して行う商取引の総称。狭義にはインターネットを通じて遠隔地間で行う商取引を指す。より狭義には、</a:t>
                      </a:r>
                      <a:r>
                        <a:rPr lang="en-US" altLang="ja-JP" sz="1800" b="0" i="0" u="none" strike="noStrike">
                          <a:solidFill>
                            <a:srgbClr val="000000"/>
                          </a:solidFill>
                          <a:effectLst/>
                          <a:latin typeface="游ゴシック 本文"/>
                          <a:ea typeface="游ゴシック" panose="020B0400000000000000" pitchFamily="50" charset="-128"/>
                        </a:rPr>
                        <a:t>Web</a:t>
                      </a:r>
                      <a:r>
                        <a:rPr lang="ja-JP" altLang="en-US" sz="1800" b="0" i="0" u="none" strike="noStrike">
                          <a:solidFill>
                            <a:srgbClr val="000000"/>
                          </a:solidFill>
                          <a:effectLst/>
                          <a:latin typeface="游ゴシック 本文"/>
                          <a:ea typeface="游ゴシック" panose="020B0400000000000000" pitchFamily="50" charset="-128"/>
                        </a:rPr>
                        <a:t>サイトなどを通じて企業が消費者に商品を販売するネット通販（オンラインショップ）を指す場合もある。</a:t>
                      </a:r>
                    </a:p>
                  </a:txBody>
                  <a:tcPr marL="9525" marR="9525" marT="9525" marB="0" anchor="ctr"/>
                </a:tc>
                <a:extLst>
                  <a:ext uri="{0D108BD9-81ED-4DB2-BD59-A6C34878D82A}">
                    <a16:rowId xmlns:a16="http://schemas.microsoft.com/office/drawing/2014/main" val="1238970853"/>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グリーンリカバリー</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「持続可能な経済復興」という意味。経済復興のために、地球温暖化防止などの環境問題への取り組みも合わせて行うという考え方。</a:t>
                      </a:r>
                    </a:p>
                  </a:txBody>
                  <a:tcPr marL="9525" marR="9525" marT="9525" marB="0" anchor="ctr"/>
                </a:tc>
                <a:extLst>
                  <a:ext uri="{0D108BD9-81ED-4DB2-BD59-A6C34878D82A}">
                    <a16:rowId xmlns:a16="http://schemas.microsoft.com/office/drawing/2014/main" val="2194189486"/>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12</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ＧＲＰ</a:t>
                      </a:r>
                    </a:p>
                  </a:txBody>
                  <a:tcPr marL="9525" marR="9525" marT="9525" marB="0" anchor="ctr"/>
                </a:tc>
                <a:tc>
                  <a:txBody>
                    <a:bodyPr/>
                    <a:lstStyle/>
                    <a:p>
                      <a:pPr algn="l" rtl="0" fontAlgn="ctr"/>
                      <a:r>
                        <a:rPr lang="zh-CN" altLang="en-US" sz="1800" b="0" i="0" u="none" strike="noStrike" dirty="0">
                          <a:solidFill>
                            <a:srgbClr val="000000"/>
                          </a:solidFill>
                          <a:effectLst/>
                          <a:latin typeface="游ゴシック 本文"/>
                          <a:ea typeface="游ゴシック" panose="020B0400000000000000" pitchFamily="50" charset="-128"/>
                        </a:rPr>
                        <a:t>域内総生産。</a:t>
                      </a:r>
                    </a:p>
                  </a:txBody>
                  <a:tcPr marL="9525" marR="9525" marT="9525" marB="0" anchor="ctr"/>
                </a:tc>
                <a:extLst>
                  <a:ext uri="{0D108BD9-81ED-4DB2-BD59-A6C34878D82A}">
                    <a16:rowId xmlns:a16="http://schemas.microsoft.com/office/drawing/2014/main" val="1591090644"/>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12</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ライフサイエンス</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p>
                  </a:txBody>
                  <a:tcPr marL="9525" marR="9525" marT="9525" marB="0" anchor="ctr"/>
                </a:tc>
                <a:extLst>
                  <a:ext uri="{0D108BD9-81ED-4DB2-BD59-A6C34878D82A}">
                    <a16:rowId xmlns:a16="http://schemas.microsoft.com/office/drawing/2014/main" val="4293559139"/>
                  </a:ext>
                </a:extLst>
              </a:tr>
              <a:tr h="990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サプライチェーン</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商品が消費者に届くまでの原料調達から製造、物流、販売といった一連の流れを、大きな供給（</a:t>
                      </a:r>
                      <a:r>
                        <a:rPr lang="en-US" altLang="ja-JP" sz="1800" b="0" i="0" u="none" strike="noStrike" dirty="0">
                          <a:solidFill>
                            <a:srgbClr val="000000"/>
                          </a:solidFill>
                          <a:effectLst/>
                          <a:latin typeface="游ゴシック 本文"/>
                          <a:ea typeface="游ゴシック" panose="020B0400000000000000" pitchFamily="50" charset="-128"/>
                        </a:rPr>
                        <a:t>supply</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サプライ）の鎖（</a:t>
                      </a:r>
                      <a:r>
                        <a:rPr lang="en-US" altLang="ja-JP" sz="1800" b="0" i="0" u="none" strike="noStrike" dirty="0">
                          <a:solidFill>
                            <a:srgbClr val="000000"/>
                          </a:solidFill>
                          <a:effectLst/>
                          <a:latin typeface="游ゴシック 本文"/>
                          <a:ea typeface="游ゴシック" panose="020B0400000000000000" pitchFamily="50" charset="-128"/>
                        </a:rPr>
                        <a:t>chain</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チェーン）として捉えたもの。</a:t>
                      </a:r>
                    </a:p>
                  </a:txBody>
                  <a:tcPr marL="9525" marR="9525" marT="9525" marB="0" anchor="ctr"/>
                </a:tc>
                <a:extLst>
                  <a:ext uri="{0D108BD9-81ED-4DB2-BD59-A6C34878D82A}">
                    <a16:rowId xmlns:a16="http://schemas.microsoft.com/office/drawing/2014/main" val="1863472581"/>
                  </a:ext>
                </a:extLst>
              </a:tr>
              <a:tr h="1143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ＢＣＰ</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Business Continuity </a:t>
                      </a:r>
                      <a:r>
                        <a:rPr lang="en-US" altLang="ja-JP" sz="1800" b="0" i="0" u="none" strike="noStrike" dirty="0" smtClean="0">
                          <a:solidFill>
                            <a:srgbClr val="000000"/>
                          </a:solidFill>
                          <a:effectLst/>
                          <a:latin typeface="游ゴシック 本文"/>
                          <a:ea typeface="游ゴシック" panose="020B0400000000000000" pitchFamily="50" charset="-128"/>
                        </a:rPr>
                        <a:t>Plan</a:t>
                      </a:r>
                      <a:r>
                        <a:rPr lang="ja-JP" altLang="en-US" sz="1800" b="0" i="0" u="none" strike="noStrike" dirty="0" smtClean="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事業継続計画）。企業が自然災害、大火災、テロ攻撃などの緊急事態に遭遇した場合において、事業資産の損害を最小限にとどめつつ、中核となる事業の継続あるいは早期復旧を可能とするために、平常時に行うべき活動や緊急時における事業継続のための方法、手段などを取り決めておく計画のこと。</a:t>
                      </a:r>
                    </a:p>
                  </a:txBody>
                  <a:tcPr marL="9525" marR="9525" marT="9525" marB="0" anchor="ctr"/>
                </a:tc>
                <a:extLst>
                  <a:ext uri="{0D108BD9-81ED-4DB2-BD59-A6C34878D82A}">
                    <a16:rowId xmlns:a16="http://schemas.microsoft.com/office/drawing/2014/main" val="2708668080"/>
                  </a:ext>
                </a:extLst>
              </a:tr>
              <a:tr h="1016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国際コンテナ戦略港湾</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lang="en-US" altLang="ja-JP" sz="1800" b="0" i="0" u="none" strike="noStrike" dirty="0">
                          <a:solidFill>
                            <a:srgbClr val="000000"/>
                          </a:solidFill>
                          <a:effectLst/>
                          <a:latin typeface="游ゴシック 本文"/>
                          <a:ea typeface="游ゴシック" panose="020B0400000000000000" pitchFamily="50" charset="-128"/>
                        </a:rPr>
                        <a:t>22</a:t>
                      </a:r>
                      <a:r>
                        <a:rPr lang="ja-JP" altLang="en-US" sz="1800" b="0" i="0" u="none" strike="noStrike" dirty="0">
                          <a:solidFill>
                            <a:srgbClr val="000000"/>
                          </a:solidFill>
                          <a:effectLst/>
                          <a:latin typeface="游ゴシック 本文"/>
                          <a:ea typeface="游ゴシック" panose="020B0400000000000000" pitchFamily="50" charset="-128"/>
                        </a:rPr>
                        <a:t>年</a:t>
                      </a:r>
                      <a:r>
                        <a:rPr lang="en-US" altLang="ja-JP" sz="1800" b="0" i="0" u="none" strike="noStrike" dirty="0">
                          <a:solidFill>
                            <a:srgbClr val="000000"/>
                          </a:solidFill>
                          <a:effectLst/>
                          <a:latin typeface="游ゴシック 本文"/>
                          <a:ea typeface="游ゴシック" panose="020B0400000000000000" pitchFamily="50" charset="-128"/>
                        </a:rPr>
                        <a:t>8</a:t>
                      </a:r>
                      <a:r>
                        <a:rPr lang="ja-JP" altLang="en-US" sz="1800" b="0" i="0" u="none" strike="noStrike" dirty="0">
                          <a:solidFill>
                            <a:srgbClr val="000000"/>
                          </a:solidFill>
                          <a:effectLst/>
                          <a:latin typeface="游ゴシック 本文"/>
                          <a:ea typeface="游ゴシック" panose="020B0400000000000000" pitchFamily="50" charset="-128"/>
                        </a:rPr>
                        <a:t>月）。</a:t>
                      </a:r>
                    </a:p>
                  </a:txBody>
                  <a:tcPr marL="9525" marR="9525" marT="9525" marB="0" anchor="ctr"/>
                </a:tc>
                <a:extLst>
                  <a:ext uri="{0D108BD9-81ED-4DB2-BD59-A6C34878D82A}">
                    <a16:rowId xmlns:a16="http://schemas.microsoft.com/office/drawing/2014/main" val="2779136022"/>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バーチャル</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実体を伴わないさま。仮想的。疑似的</a:t>
                      </a:r>
                      <a:r>
                        <a:rPr lang="ja-JP" altLang="en-US" sz="1800" b="0" i="0" u="none" strike="noStrike" dirty="0" smtClean="0">
                          <a:solidFill>
                            <a:srgbClr val="000000"/>
                          </a:solidFill>
                          <a:effectLst/>
                          <a:latin typeface="游ゴシック 本文"/>
                          <a:ea typeface="游ゴシック" panose="020B0400000000000000" pitchFamily="50" charset="-128"/>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233106216"/>
                  </a:ext>
                </a:extLst>
              </a:tr>
              <a:tr h="965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MICE</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Meeting（</a:t>
                      </a:r>
                      <a:r>
                        <a:rPr lang="ja-JP" altLang="en-US" sz="1800" b="0" i="0" u="none" strike="noStrike" dirty="0">
                          <a:solidFill>
                            <a:srgbClr val="000000"/>
                          </a:solidFill>
                          <a:effectLst/>
                          <a:latin typeface="游ゴシック 本文"/>
                          <a:ea typeface="游ゴシック" panose="020B0400000000000000" pitchFamily="50" charset="-128"/>
                        </a:rPr>
                        <a:t>会議・研修・セミナー）、</a:t>
                      </a:r>
                      <a:r>
                        <a:rPr lang="en-US" sz="1800" b="0" i="0" u="none" strike="noStrike" dirty="0">
                          <a:solidFill>
                            <a:srgbClr val="000000"/>
                          </a:solidFill>
                          <a:effectLst/>
                          <a:latin typeface="游ゴシック 本文"/>
                          <a:ea typeface="游ゴシック" panose="020B0400000000000000" pitchFamily="50" charset="-128"/>
                        </a:rPr>
                        <a:t>Incentive tour（</a:t>
                      </a:r>
                      <a:r>
                        <a:rPr lang="ja-JP" altLang="en-US" sz="1800" b="0" i="0" u="none" strike="noStrike" dirty="0">
                          <a:solidFill>
                            <a:srgbClr val="000000"/>
                          </a:solidFill>
                          <a:effectLst/>
                          <a:latin typeface="游ゴシック 本文"/>
                          <a:ea typeface="游ゴシック" panose="020B0400000000000000" pitchFamily="50" charset="-128"/>
                        </a:rPr>
                        <a:t>報奨・招待旅行）、</a:t>
                      </a:r>
                      <a:r>
                        <a:rPr lang="en-US" sz="1800" b="0" i="0" u="none" strike="noStrike" dirty="0">
                          <a:solidFill>
                            <a:srgbClr val="000000"/>
                          </a:solidFill>
                          <a:effectLst/>
                          <a:latin typeface="游ゴシック 本文"/>
                          <a:ea typeface="游ゴシック" panose="020B0400000000000000" pitchFamily="50" charset="-128"/>
                        </a:rPr>
                        <a:t>Convention</a:t>
                      </a:r>
                      <a:r>
                        <a:rPr lang="ja-JP" altLang="en-US" sz="1800" b="0" i="0" u="none" strike="noStrike" dirty="0">
                          <a:solidFill>
                            <a:srgbClr val="000000"/>
                          </a:solidFill>
                          <a:effectLst/>
                          <a:latin typeface="游ゴシック 本文"/>
                          <a:ea typeface="游ゴシック" panose="020B0400000000000000" pitchFamily="50" charset="-128"/>
                        </a:rPr>
                        <a:t>または</a:t>
                      </a:r>
                      <a:r>
                        <a:rPr lang="en-US" sz="1800" b="0" i="0" u="none" strike="noStrike" dirty="0">
                          <a:solidFill>
                            <a:srgbClr val="000000"/>
                          </a:solidFill>
                          <a:effectLst/>
                          <a:latin typeface="游ゴシック 本文"/>
                          <a:ea typeface="游ゴシック" panose="020B0400000000000000" pitchFamily="50" charset="-128"/>
                        </a:rPr>
                        <a:t>Conference（</a:t>
                      </a:r>
                      <a:r>
                        <a:rPr lang="ja-JP" altLang="en-US" sz="1800" b="0" i="0" u="none" strike="noStrike" dirty="0">
                          <a:solidFill>
                            <a:srgbClr val="000000"/>
                          </a:solidFill>
                          <a:effectLst/>
                          <a:latin typeface="游ゴシック 本文"/>
                          <a:ea typeface="游ゴシック" panose="020B0400000000000000" pitchFamily="50" charset="-128"/>
                        </a:rPr>
                        <a:t>大会・学会・国際会議）、</a:t>
                      </a:r>
                      <a:r>
                        <a:rPr lang="en-US" sz="1800" b="0" i="0" u="none" strike="noStrike" dirty="0">
                          <a:solidFill>
                            <a:srgbClr val="000000"/>
                          </a:solidFill>
                          <a:effectLst/>
                          <a:latin typeface="游ゴシック 本文"/>
                          <a:ea typeface="游ゴシック" panose="020B0400000000000000" pitchFamily="50" charset="-128"/>
                        </a:rPr>
                        <a:t>Exhibition（</a:t>
                      </a:r>
                      <a:r>
                        <a:rPr lang="ja-JP" altLang="en-US" sz="1800" b="0" i="0" u="none" strike="noStrike" dirty="0">
                          <a:solidFill>
                            <a:srgbClr val="000000"/>
                          </a:solidFill>
                          <a:effectLst/>
                          <a:latin typeface="游ゴシック 本文"/>
                          <a:ea typeface="游ゴシック" panose="020B0400000000000000" pitchFamily="50" charset="-128"/>
                        </a:rPr>
                        <a:t>展示会）の頭文字をとった単語。</a:t>
                      </a:r>
                    </a:p>
                  </a:txBody>
                  <a:tcPr marL="9525" marR="9525" marT="9525" marB="0" anchor="ctr"/>
                </a:tc>
                <a:extLst>
                  <a:ext uri="{0D108BD9-81ED-4DB2-BD59-A6C34878D82A}">
                    <a16:rowId xmlns:a16="http://schemas.microsoft.com/office/drawing/2014/main" val="3870791380"/>
                  </a:ext>
                </a:extLst>
              </a:tr>
              <a:tr h="685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ヘルスケア</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健康の維持や増進のための行為や健康管理。</a:t>
                      </a:r>
                    </a:p>
                  </a:txBody>
                  <a:tcPr marL="9525" marR="9525" marT="9525" marB="0" anchor="ctr"/>
                </a:tc>
                <a:extLst>
                  <a:ext uri="{0D108BD9-81ED-4DB2-BD59-A6C34878D82A}">
                    <a16:rowId xmlns:a16="http://schemas.microsoft.com/office/drawing/2014/main" val="1653432158"/>
                  </a:ext>
                </a:extLst>
              </a:tr>
              <a:tr h="1320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ビッグデータ</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p>
                  </a:txBody>
                  <a:tcPr marL="9525" marR="9525" marT="9525" marB="0" anchor="ctr"/>
                </a:tc>
                <a:extLst>
                  <a:ext uri="{0D108BD9-81ED-4DB2-BD59-A6C34878D82A}">
                    <a16:rowId xmlns:a16="http://schemas.microsoft.com/office/drawing/2014/main" val="923280538"/>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9269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nvPr>
        </p:nvGraphicFramePr>
        <p:xfrm>
          <a:off x="254000" y="1147763"/>
          <a:ext cx="16535400" cy="10260466"/>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17</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ＥＳＧ</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Environment(</a:t>
                      </a:r>
                      <a:r>
                        <a:rPr lang="ja-JP" altLang="en-US" sz="1800" b="0" i="0" u="none" strike="noStrike" dirty="0">
                          <a:solidFill>
                            <a:srgbClr val="000000"/>
                          </a:solidFill>
                          <a:effectLst/>
                          <a:latin typeface="游ゴシック 本文"/>
                          <a:ea typeface="游ゴシック" panose="020B0400000000000000" pitchFamily="50" charset="-128"/>
                        </a:rPr>
                        <a:t>環境</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Social(</a:t>
                      </a:r>
                      <a:r>
                        <a:rPr lang="ja-JP" altLang="en-US" sz="1800" b="0" i="0" u="none" strike="noStrike" dirty="0">
                          <a:solidFill>
                            <a:srgbClr val="000000"/>
                          </a:solidFill>
                          <a:effectLst/>
                          <a:latin typeface="游ゴシック 本文"/>
                          <a:ea typeface="游ゴシック" panose="020B0400000000000000" pitchFamily="50" charset="-128"/>
                        </a:rPr>
                        <a:t>社会</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Governance(</a:t>
                      </a:r>
                      <a:r>
                        <a:rPr lang="ja-JP" altLang="en-US" sz="1800" b="0" i="0" u="none" strike="noStrike" dirty="0">
                          <a:solidFill>
                            <a:srgbClr val="000000"/>
                          </a:solidFill>
                          <a:effectLst/>
                          <a:latin typeface="游ゴシック 本文"/>
                          <a:ea typeface="游ゴシック" panose="020B0400000000000000" pitchFamily="50" charset="-128"/>
                        </a:rPr>
                        <a:t>企業統治</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の頭文字をとったもの。「企業を見るため</a:t>
                      </a:r>
                      <a:r>
                        <a:rPr lang="ja-JP" altLang="en-US" sz="1800" b="0" i="0" u="none" strike="noStrike" dirty="0" smtClean="0">
                          <a:solidFill>
                            <a:srgbClr val="000000"/>
                          </a:solidFill>
                          <a:effectLst/>
                          <a:latin typeface="游ゴシック 本文"/>
                          <a:ea typeface="游ゴシック" panose="020B0400000000000000" pitchFamily="50" charset="-128"/>
                        </a:rPr>
                        <a:t>のものさし」</a:t>
                      </a:r>
                      <a:r>
                        <a:rPr lang="ja-JP" altLang="en-US" sz="1800" b="0" i="0" u="none" strike="noStrike" dirty="0">
                          <a:solidFill>
                            <a:srgbClr val="000000"/>
                          </a:solidFill>
                          <a:effectLst/>
                          <a:latin typeface="游ゴシック 本文"/>
                          <a:ea typeface="游ゴシック" panose="020B0400000000000000" pitchFamily="50" charset="-128"/>
                        </a:rPr>
                        <a:t>であり、「企業の持続的な成長の土台となりうるもの」。</a:t>
                      </a:r>
                    </a:p>
                  </a:txBody>
                  <a:tcPr marL="9525" marR="9525" marT="9525" marB="0" anchor="ctr"/>
                </a:tc>
                <a:extLst>
                  <a:ext uri="{0D108BD9-81ED-4DB2-BD59-A6C34878D82A}">
                    <a16:rowId xmlns:a16="http://schemas.microsoft.com/office/drawing/2014/main" val="45529055"/>
                  </a:ext>
                </a:extLst>
              </a:tr>
              <a:tr h="1016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17</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デリバティブ</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為替相場や金利などの将来の変動リスクを管理するために、外貨や金利等を一定の価格等で取引する権利や義務を、あらかじめ契約しておく商品を対象にした取引。</a:t>
                      </a:r>
                    </a:p>
                  </a:txBody>
                  <a:tcPr marL="9525" marR="9525" marT="9525" marB="0" anchor="ctr"/>
                </a:tc>
                <a:extLst>
                  <a:ext uri="{0D108BD9-81ED-4DB2-BD59-A6C34878D82A}">
                    <a16:rowId xmlns:a16="http://schemas.microsoft.com/office/drawing/2014/main" val="1640566882"/>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20</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サイバーセキュリティ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サイバー攻撃に対する防御行為。コンピューターへの不正侵入、データの改竄や破壊、情報漏洩、コンピューターウイルスの感染などがなされないよう、コンピューターやコンピューターネットワークの安全を確保すること。</a:t>
                      </a:r>
                    </a:p>
                  </a:txBody>
                  <a:tcPr marL="9525" marR="9525" marT="9525" marB="0" anchor="ctr"/>
                </a:tc>
                <a:extLst>
                  <a:ext uri="{0D108BD9-81ED-4DB2-BD59-A6C34878D82A}">
                    <a16:rowId xmlns:a16="http://schemas.microsoft.com/office/drawing/2014/main" val="2194189486"/>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大阪ブルー・オーシャン・ビジョン</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2019</a:t>
                      </a:r>
                      <a:r>
                        <a:rPr lang="ja-JP" altLang="en-US" sz="1800" b="0" i="0" u="none" strike="noStrike">
                          <a:solidFill>
                            <a:srgbClr val="000000"/>
                          </a:solidFill>
                          <a:effectLst/>
                          <a:latin typeface="游ゴシック 本文"/>
                          <a:ea typeface="游ゴシック" panose="020B0400000000000000" pitchFamily="50" charset="-128"/>
                        </a:rPr>
                        <a:t>年６月に開催された</a:t>
                      </a:r>
                      <a:r>
                        <a:rPr lang="en-US" altLang="ja-JP" sz="1800" b="0" i="0" u="none" strike="noStrike">
                          <a:solidFill>
                            <a:srgbClr val="000000"/>
                          </a:solidFill>
                          <a:effectLst/>
                          <a:latin typeface="游ゴシック 本文"/>
                          <a:ea typeface="游ゴシック" panose="020B0400000000000000" pitchFamily="50" charset="-128"/>
                        </a:rPr>
                        <a:t>G20</a:t>
                      </a:r>
                      <a:r>
                        <a:rPr lang="ja-JP" altLang="en-US" sz="1800" b="0" i="0" u="none" strike="noStrike">
                          <a:solidFill>
                            <a:srgbClr val="000000"/>
                          </a:solidFill>
                          <a:effectLst/>
                          <a:latin typeface="游ゴシック 本文"/>
                          <a:ea typeface="游ゴシック" panose="020B0400000000000000" pitchFamily="50" charset="-128"/>
                        </a:rPr>
                        <a:t>大阪サミットの首脳宣言において、</a:t>
                      </a:r>
                      <a:r>
                        <a:rPr lang="en-US" altLang="ja-JP" sz="1800" b="0" i="0" u="none" strike="noStrike">
                          <a:solidFill>
                            <a:srgbClr val="000000"/>
                          </a:solidFill>
                          <a:effectLst/>
                          <a:latin typeface="游ゴシック 本文"/>
                          <a:ea typeface="游ゴシック" panose="020B0400000000000000" pitchFamily="50" charset="-128"/>
                        </a:rPr>
                        <a:t>2050</a:t>
                      </a:r>
                      <a:r>
                        <a:rPr lang="ja-JP" altLang="en-US" sz="1800" b="0" i="0" u="none" strike="noStrike">
                          <a:solidFill>
                            <a:srgbClr val="000000"/>
                          </a:solidFill>
                          <a:effectLst/>
                          <a:latin typeface="游ゴシック 本文"/>
                          <a:ea typeface="游ゴシック" panose="020B0400000000000000" pitchFamily="50" charset="-128"/>
                        </a:rPr>
                        <a:t>年までに海洋プラスチックごみによる追加的な汚染をゼロにまで削減することをめざす世界共通のビジョンとして共有されたもの。</a:t>
                      </a:r>
                    </a:p>
                  </a:txBody>
                  <a:tcPr marL="9525" marR="9525" marT="9525" marB="0" anchor="ctr"/>
                </a:tc>
                <a:extLst>
                  <a:ext uri="{0D108BD9-81ED-4DB2-BD59-A6C34878D82A}">
                    <a16:rowId xmlns:a16="http://schemas.microsoft.com/office/drawing/2014/main" val="1591090644"/>
                  </a:ext>
                </a:extLst>
              </a:tr>
              <a:tr h="660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脱炭素社会</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地球温暖化の原因と考えられる二酸化炭素の排出量を実質ゼロにする社会のこと。</a:t>
                      </a:r>
                    </a:p>
                  </a:txBody>
                  <a:tcPr marL="9525" marR="9525" marT="9525" marB="0" anchor="ctr"/>
                </a:tc>
                <a:extLst>
                  <a:ext uri="{0D108BD9-81ED-4DB2-BD59-A6C34878D82A}">
                    <a16:rowId xmlns:a16="http://schemas.microsoft.com/office/drawing/2014/main" val="4293559139"/>
                  </a:ext>
                </a:extLst>
              </a:tr>
              <a:tr h="990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23</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世界の都市総合力ランキング</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世界の主要都市の「総合力」を経済、研究・開発、文化・交流、居住、環境、交通・アクセスの</a:t>
                      </a:r>
                      <a:r>
                        <a:rPr lang="en-US" altLang="ja-JP" sz="1800" b="0" i="0" u="none" strike="noStrike">
                          <a:solidFill>
                            <a:srgbClr val="000000"/>
                          </a:solidFill>
                          <a:effectLst/>
                          <a:latin typeface="游ゴシック 本文"/>
                          <a:ea typeface="游ゴシック" panose="020B0400000000000000" pitchFamily="50" charset="-128"/>
                        </a:rPr>
                        <a:t>6</a:t>
                      </a:r>
                      <a:r>
                        <a:rPr lang="ja-JP" altLang="en-US" sz="1800" b="0" i="0" u="none" strike="noStrike">
                          <a:solidFill>
                            <a:srgbClr val="000000"/>
                          </a:solidFill>
                          <a:effectLst/>
                          <a:latin typeface="游ゴシック 本文"/>
                          <a:ea typeface="游ゴシック" panose="020B0400000000000000" pitchFamily="50" charset="-128"/>
                        </a:rPr>
                        <a:t>分野で評価、順位付けし、森記念財団都市戦略研究所が毎年発表。</a:t>
                      </a:r>
                    </a:p>
                  </a:txBody>
                  <a:tcPr marL="9525" marR="9525" marT="9525" marB="0" anchor="ctr"/>
                </a:tc>
                <a:extLst>
                  <a:ext uri="{0D108BD9-81ED-4DB2-BD59-A6C34878D82A}">
                    <a16:rowId xmlns:a16="http://schemas.microsoft.com/office/drawing/2014/main" val="1863472581"/>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28</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NPO</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p>
                  </a:txBody>
                  <a:tcPr marL="9525" marR="9525" marT="9525" marB="0" anchor="ctr"/>
                </a:tc>
                <a:extLst>
                  <a:ext uri="{0D108BD9-81ED-4DB2-BD59-A6C34878D82A}">
                    <a16:rowId xmlns:a16="http://schemas.microsoft.com/office/drawing/2014/main" val="2708668080"/>
                  </a:ext>
                </a:extLst>
              </a:tr>
              <a:tr h="968829">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ＶＲ</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バーチャル・リアリティ（</a:t>
                      </a:r>
                      <a:r>
                        <a:rPr lang="en-US" altLang="ja-JP" sz="1800" b="0" i="0" u="none" strike="noStrike" dirty="0" smtClean="0">
                          <a:solidFill>
                            <a:srgbClr val="000000"/>
                          </a:solidFill>
                          <a:effectLst/>
                          <a:latin typeface="游ゴシック 本文"/>
                          <a:ea typeface="游ゴシック" panose="020B0400000000000000" pitchFamily="50" charset="-128"/>
                        </a:rPr>
                        <a:t>Virtual</a:t>
                      </a:r>
                      <a:r>
                        <a:rPr lang="en-US" altLang="ja-JP" sz="1800" b="0" i="0" u="none" strike="noStrike" baseline="0" dirty="0" smtClean="0">
                          <a:solidFill>
                            <a:srgbClr val="000000"/>
                          </a:solidFill>
                          <a:effectLst/>
                          <a:latin typeface="游ゴシック 本文"/>
                          <a:ea typeface="游ゴシック" panose="020B0400000000000000" pitchFamily="50" charset="-128"/>
                        </a:rPr>
                        <a:t> reality</a:t>
                      </a:r>
                      <a:r>
                        <a:rPr lang="ja-JP" altLang="en-US" sz="1800" b="0" i="0" u="none" strike="noStrike" dirty="0" smtClean="0">
                          <a:solidFill>
                            <a:srgbClr val="000000"/>
                          </a:solidFill>
                          <a:effectLst/>
                          <a:latin typeface="游ゴシック 本文"/>
                          <a:ea typeface="游ゴシック" panose="020B0400000000000000" pitchFamily="50" charset="-128"/>
                        </a:rPr>
                        <a:t>）。仮想</a:t>
                      </a:r>
                      <a:r>
                        <a:rPr lang="ja-JP" altLang="en-US" sz="1800" b="0" i="0" u="none" strike="noStrike" dirty="0">
                          <a:solidFill>
                            <a:srgbClr val="000000"/>
                          </a:solidFill>
                          <a:effectLst/>
                          <a:latin typeface="游ゴシック 本文"/>
                          <a:ea typeface="游ゴシック" panose="020B0400000000000000" pitchFamily="50" charset="-128"/>
                        </a:rPr>
                        <a:t>現実</a:t>
                      </a:r>
                      <a:r>
                        <a:rPr lang="ja-JP" altLang="en-US" sz="1800" b="0" i="0" u="none" strike="noStrike" dirty="0" smtClean="0">
                          <a:solidFill>
                            <a:srgbClr val="000000"/>
                          </a:solidFill>
                          <a:effectLst/>
                          <a:latin typeface="游ゴシック 本文"/>
                          <a:ea typeface="+mn-ea"/>
                        </a:rPr>
                        <a:t>。ゴーグルなどを装着することでユーザーの五感を刺激し、本物そっくりの仮想現実を体験できるもの。</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2779136022"/>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プロモーション</a:t>
                      </a:r>
                    </a:p>
                  </a:txBody>
                  <a:tcPr marL="9525" marR="9525" marT="9525" marB="0" anchor="ctr"/>
                </a:tc>
                <a:tc>
                  <a:txBody>
                    <a:bodyPr/>
                    <a:lstStyle/>
                    <a:p>
                      <a:pPr algn="l" rtl="0" fontAlgn="ctr"/>
                      <a:r>
                        <a:rPr lang="zh-TW" altLang="en-US" sz="1800" b="0" i="0" u="none" strike="noStrike" dirty="0">
                          <a:solidFill>
                            <a:srgbClr val="000000"/>
                          </a:solidFill>
                          <a:effectLst/>
                          <a:latin typeface="游ゴシック 本文"/>
                          <a:ea typeface="游ゴシック" panose="020B0400000000000000" pitchFamily="50" charset="-128"/>
                        </a:rPr>
                        <a:t>宣伝活動全般。</a:t>
                      </a:r>
                    </a:p>
                  </a:txBody>
                  <a:tcPr marL="9525" marR="9525" marT="9525" marB="0" anchor="ctr"/>
                </a:tc>
                <a:extLst>
                  <a:ext uri="{0D108BD9-81ED-4DB2-BD59-A6C34878D82A}">
                    <a16:rowId xmlns:a16="http://schemas.microsoft.com/office/drawing/2014/main" val="233106216"/>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空飛ぶクルマ</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電動・垂直離着陸型・無操縦者航空機などによる空の移動手段。</a:t>
                      </a:r>
                    </a:p>
                  </a:txBody>
                  <a:tcPr marL="9525" marR="9525" marT="9525" marB="0" anchor="ctr"/>
                </a:tc>
                <a:extLst>
                  <a:ext uri="{0D108BD9-81ED-4DB2-BD59-A6C34878D82A}">
                    <a16:rowId xmlns:a16="http://schemas.microsoft.com/office/drawing/2014/main" val="3870791380"/>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リカレント教育</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大学等における社会人の学び直しなど。</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1653432158"/>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2607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ext uri="{D42A27DB-BD31-4B8C-83A1-F6EECF244321}">
                <p14:modId xmlns:p14="http://schemas.microsoft.com/office/powerpoint/2010/main" val="2168852164"/>
              </p:ext>
            </p:extLst>
          </p:nvPr>
        </p:nvGraphicFramePr>
        <p:xfrm>
          <a:off x="254000" y="1147763"/>
          <a:ext cx="16535400" cy="10710408"/>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10668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32</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ＡＩ</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Artificial Intelligence</a:t>
                      </a:r>
                      <a:r>
                        <a:rPr lang="ja-JP" altLang="en-US" sz="1800" b="0" i="0" u="none" strike="noStrike" dirty="0">
                          <a:solidFill>
                            <a:srgbClr val="000000"/>
                          </a:solidFill>
                          <a:effectLst/>
                          <a:latin typeface="游ゴシック 本文"/>
                          <a:ea typeface="游ゴシック" panose="020B0400000000000000" pitchFamily="50" charset="-128"/>
                        </a:rPr>
                        <a:t>（人工知能）の略。人間の脳が行っているように、ものを認識し、理解し、学習し判断するなどのプロセスをコンピュータに行わせる技術。</a:t>
                      </a:r>
                      <a:r>
                        <a:rPr lang="en-US" altLang="ja-JP" sz="1800" b="0" i="0" u="none" strike="noStrike" dirty="0">
                          <a:solidFill>
                            <a:srgbClr val="000000"/>
                          </a:solidFill>
                          <a:effectLst/>
                          <a:latin typeface="游ゴシック 本文"/>
                          <a:ea typeface="游ゴシック" panose="020B0400000000000000" pitchFamily="50" charset="-128"/>
                        </a:rPr>
                        <a:t>AI</a:t>
                      </a:r>
                      <a:r>
                        <a:rPr lang="ja-JP" altLang="en-US" sz="1800" b="0" i="0" u="none" strike="noStrike" dirty="0">
                          <a:solidFill>
                            <a:srgbClr val="000000"/>
                          </a:solidFill>
                          <a:effectLst/>
                          <a:latin typeface="游ゴシック 本文"/>
                          <a:ea typeface="游ゴシック" panose="020B0400000000000000" pitchFamily="50" charset="-128"/>
                        </a:rPr>
                        <a:t>の技術によって、これまで人間の手で行ってきた仕事を、人工知能を搭載したロボットに行わせることが可能になる。</a:t>
                      </a:r>
                    </a:p>
                  </a:txBody>
                  <a:tcPr marL="9525" marR="9525" marT="9525" marB="0" anchor="ctr"/>
                </a:tc>
                <a:extLst>
                  <a:ext uri="{0D108BD9-81ED-4DB2-BD59-A6C34878D82A}">
                    <a16:rowId xmlns:a16="http://schemas.microsoft.com/office/drawing/2014/main" val="1238970853"/>
                  </a:ext>
                </a:extLst>
              </a:tr>
              <a:tr h="1295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33</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ＩｏＴ</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Internet of Things</a:t>
                      </a:r>
                      <a:r>
                        <a:rPr lang="ja-JP" altLang="en-US" sz="1800" b="0" i="0" u="none" strike="noStrike">
                          <a:solidFill>
                            <a:srgbClr val="000000"/>
                          </a:solidFill>
                          <a:effectLst/>
                          <a:latin typeface="游ゴシック 本文"/>
                          <a:ea typeface="游ゴシック" panose="020B0400000000000000" pitchFamily="50" charset="-128"/>
                        </a:rPr>
                        <a:t>（モノのインターネット）の略語。ありとあらゆるモノがインターネットに接続され、センシング技術等を用いて、そのモノの使用に関するデータがクラウド上に蓄積され流通することによって、利用者により良いきめ細かなサービスが提供されるようになることを示した概念。利用者の生活に応じて温度等を自動制御する家電や自動車の自動運転技術など今後の展開は非常に多岐にわたる。</a:t>
                      </a:r>
                    </a:p>
                  </a:txBody>
                  <a:tcPr marL="9525" marR="9525" marT="9525" marB="0" anchor="ctr"/>
                </a:tc>
                <a:extLst>
                  <a:ext uri="{0D108BD9-81ED-4DB2-BD59-A6C34878D82A}">
                    <a16:rowId xmlns:a16="http://schemas.microsoft.com/office/drawing/2014/main" val="45529055"/>
                  </a:ext>
                </a:extLst>
              </a:tr>
              <a:tr h="6858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37</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ダイバーシティ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多様な人材を積極的に活用しようという考え方。</a:t>
                      </a:r>
                    </a:p>
                  </a:txBody>
                  <a:tcPr marL="9525" marR="9525" marT="9525" marB="0" anchor="ctr"/>
                </a:tc>
                <a:extLst>
                  <a:ext uri="{0D108BD9-81ED-4DB2-BD59-A6C34878D82A}">
                    <a16:rowId xmlns:a16="http://schemas.microsoft.com/office/drawing/2014/main" val="1640566882"/>
                  </a:ext>
                </a:extLst>
              </a:tr>
              <a:tr h="9398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38</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グローバルバイオコミュニティ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持続可能な生産と循環による</a:t>
                      </a:r>
                      <a:r>
                        <a:rPr lang="en-US" altLang="ja-JP" sz="1800" b="0" i="0" u="none" strike="noStrike">
                          <a:solidFill>
                            <a:srgbClr val="000000"/>
                          </a:solidFill>
                          <a:effectLst/>
                          <a:latin typeface="游ゴシック 本文"/>
                          <a:ea typeface="游ゴシック" panose="020B0400000000000000" pitchFamily="50" charset="-128"/>
                        </a:rPr>
                        <a:t>Society5.0</a:t>
                      </a:r>
                      <a:r>
                        <a:rPr lang="ja-JP" altLang="en-US" sz="1800" b="0" i="0" u="none" strike="noStrike">
                          <a:solidFill>
                            <a:srgbClr val="000000"/>
                          </a:solidFill>
                          <a:effectLst/>
                          <a:latin typeface="游ゴシック 本文"/>
                          <a:ea typeface="游ゴシック" panose="020B0400000000000000" pitchFamily="50" charset="-128"/>
                        </a:rPr>
                        <a:t>の実現のために、まずバイオでできることから考え、行動を起こせる社会の実現に向けて、国際連携・分野融合・ｵｰﾌﾟﾝｲﾉﾍﾞｰｼｮﾝを基本とし、世界のデータ・人材・投資・研究の触媒となるような魅力的なコミュニティ。</a:t>
                      </a:r>
                    </a:p>
                  </a:txBody>
                  <a:tcPr marL="9525" marR="9525" marT="9525" marB="0" anchor="ctr"/>
                </a:tc>
                <a:extLst>
                  <a:ext uri="{0D108BD9-81ED-4DB2-BD59-A6C34878D82A}">
                    <a16:rowId xmlns:a16="http://schemas.microsoft.com/office/drawing/2014/main" val="2194189486"/>
                  </a:ext>
                </a:extLst>
              </a:tr>
              <a:tr h="1113971">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39</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dirty="0" err="1">
                          <a:solidFill>
                            <a:srgbClr val="000000"/>
                          </a:solidFill>
                          <a:effectLst/>
                          <a:latin typeface="游ゴシック 本文"/>
                          <a:ea typeface="游ゴシック" panose="020B0400000000000000" pitchFamily="50" charset="-128"/>
                        </a:rPr>
                        <a:t>MaaS</a:t>
                      </a:r>
                      <a:endParaRPr 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モビリティ・アズ・ア・サービス（</a:t>
                      </a:r>
                      <a:r>
                        <a:rPr lang="en-US" altLang="ja-JP" sz="1800" b="0" i="0" u="none" strike="noStrike" dirty="0" smtClean="0">
                          <a:solidFill>
                            <a:srgbClr val="000000"/>
                          </a:solidFill>
                          <a:effectLst/>
                          <a:latin typeface="游ゴシック 本文"/>
                          <a:ea typeface="+mn-ea"/>
                        </a:rPr>
                        <a:t>Mobility as a Service</a:t>
                      </a:r>
                      <a:r>
                        <a:rPr lang="ja-JP" altLang="en-US" sz="1800" b="0" i="0" u="none" strike="noStrike" dirty="0" smtClean="0">
                          <a:solidFill>
                            <a:srgbClr val="000000"/>
                          </a:solidFill>
                          <a:effectLst/>
                          <a:latin typeface="游ゴシック 本文"/>
                          <a:ea typeface="+mn-ea"/>
                        </a:rPr>
                        <a:t>）。利用者の多様なニーズに合わせ、交通手段、事業者の垣根なく、最適な交通手段、経路、魅力情報等が検索、予約、決済できる一元的なサービス。</a:t>
                      </a:r>
                    </a:p>
                    <a:p>
                      <a:pPr algn="l" rtl="0" fontAlgn="ctr"/>
                      <a:r>
                        <a:rPr lang="ja-JP" altLang="en-US" sz="1800" b="0" i="0" u="none" strike="noStrike" dirty="0" smtClean="0">
                          <a:solidFill>
                            <a:srgbClr val="000000"/>
                          </a:solidFill>
                          <a:effectLst/>
                          <a:latin typeface="游ゴシック 本文"/>
                          <a:ea typeface="+mn-ea"/>
                        </a:rPr>
                        <a:t>移動手段にとどまらず、交通や観光、医療など様々なサービスとの組み合わせも含まれる。</a:t>
                      </a:r>
                    </a:p>
                  </a:txBody>
                  <a:tcPr marL="9525" marR="9525" marT="9525" marB="0" anchor="ctr"/>
                </a:tc>
                <a:extLst>
                  <a:ext uri="{0D108BD9-81ED-4DB2-BD59-A6C34878D82A}">
                    <a16:rowId xmlns:a16="http://schemas.microsoft.com/office/drawing/2014/main" val="1591090644"/>
                  </a:ext>
                </a:extLst>
              </a:tr>
              <a:tr h="8636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40</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スポーツツーリズム</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スポーツ資源とツーリズムを融合する取り組みをいい、既存のスポーツ資源のほかにも地域資源がスポーツの力で観光資源となる可能性も秘めている。</a:t>
                      </a:r>
                    </a:p>
                  </a:txBody>
                  <a:tcPr marL="9525" marR="9525" marT="9525" marB="0" anchor="ctr"/>
                </a:tc>
                <a:extLst>
                  <a:ext uri="{0D108BD9-81ED-4DB2-BD59-A6C34878D82A}">
                    <a16:rowId xmlns:a16="http://schemas.microsoft.com/office/drawing/2014/main" val="4293559139"/>
                  </a:ext>
                </a:extLst>
              </a:tr>
              <a:tr h="889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41</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オープンイノベーション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p>
                  </a:txBody>
                  <a:tcPr marL="9525" marR="9525" marT="9525" marB="0" anchor="ctr"/>
                </a:tc>
                <a:extLst>
                  <a:ext uri="{0D108BD9-81ED-4DB2-BD59-A6C34878D82A}">
                    <a16:rowId xmlns:a16="http://schemas.microsoft.com/office/drawing/2014/main" val="1863472581"/>
                  </a:ext>
                </a:extLst>
              </a:tr>
              <a:tr h="889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41</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５Ｇ</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「第</a:t>
                      </a:r>
                      <a:r>
                        <a:rPr lang="en-US" altLang="ja-JP" sz="1800" b="0" i="0" u="none" strike="noStrike" dirty="0">
                          <a:solidFill>
                            <a:srgbClr val="000000"/>
                          </a:solidFill>
                          <a:effectLst/>
                          <a:latin typeface="游ゴシック 本文"/>
                          <a:ea typeface="游ゴシック" panose="020B0400000000000000" pitchFamily="50" charset="-128"/>
                        </a:rPr>
                        <a:t>5</a:t>
                      </a:r>
                      <a:r>
                        <a:rPr lang="ja-JP" altLang="en-US" sz="1800" b="0" i="0" u="none" strike="noStrike" dirty="0">
                          <a:solidFill>
                            <a:srgbClr val="000000"/>
                          </a:solidFill>
                          <a:effectLst/>
                          <a:latin typeface="游ゴシック 本文"/>
                          <a:ea typeface="游ゴシック" panose="020B0400000000000000" pitchFamily="50" charset="-128"/>
                        </a:rPr>
                        <a:t>世代移動通信システムの略称で、携帯電話などの通信に</a:t>
                      </a:r>
                      <a:r>
                        <a:rPr lang="ja-JP" altLang="en-US" sz="1800" b="0" i="0" u="none" strike="noStrike" dirty="0" smtClean="0">
                          <a:solidFill>
                            <a:srgbClr val="000000"/>
                          </a:solidFill>
                          <a:effectLst/>
                          <a:latin typeface="游ゴシック 本文"/>
                          <a:ea typeface="游ゴシック" panose="020B0400000000000000" pitchFamily="50" charset="-128"/>
                        </a:rPr>
                        <a:t>用いられる通信</a:t>
                      </a:r>
                      <a:r>
                        <a:rPr lang="ja-JP" altLang="en-US" sz="1800" b="0" i="0" u="none" strike="noStrike" dirty="0">
                          <a:solidFill>
                            <a:srgbClr val="000000"/>
                          </a:solidFill>
                          <a:effectLst/>
                          <a:latin typeface="游ゴシック 本文"/>
                          <a:ea typeface="游ゴシック" panose="020B0400000000000000" pitchFamily="50" charset="-128"/>
                        </a:rPr>
                        <a:t>規格のひとつ。</a:t>
                      </a:r>
                      <a:r>
                        <a:rPr lang="en-US" altLang="ja-JP" sz="1800" b="0" i="0" u="none" strike="noStrike" dirty="0">
                          <a:solidFill>
                            <a:srgbClr val="000000"/>
                          </a:solidFill>
                          <a:effectLst/>
                          <a:latin typeface="游ゴシック 本文"/>
                          <a:ea typeface="游ゴシック" panose="020B0400000000000000" pitchFamily="50" charset="-128"/>
                        </a:rPr>
                        <a:t>G</a:t>
                      </a:r>
                      <a:r>
                        <a:rPr lang="ja-JP" altLang="en-US" sz="1800" b="0" i="0" u="none" strike="noStrike" dirty="0">
                          <a:solidFill>
                            <a:srgbClr val="000000"/>
                          </a:solidFill>
                          <a:effectLst/>
                          <a:latin typeface="游ゴシック 本文"/>
                          <a:ea typeface="游ゴシック" panose="020B0400000000000000" pitchFamily="50" charset="-128"/>
                        </a:rPr>
                        <a:t>とは「</a:t>
                      </a:r>
                      <a:r>
                        <a:rPr lang="en-US" altLang="ja-JP" sz="1800" b="0" i="0" u="none" strike="noStrike" dirty="0">
                          <a:solidFill>
                            <a:srgbClr val="000000"/>
                          </a:solidFill>
                          <a:effectLst/>
                          <a:latin typeface="游ゴシック 本文"/>
                          <a:ea typeface="游ゴシック" panose="020B0400000000000000" pitchFamily="50" charset="-128"/>
                        </a:rPr>
                        <a:t>Generation</a:t>
                      </a:r>
                      <a:r>
                        <a:rPr lang="ja-JP" altLang="en-US" sz="1800" b="0" i="0" u="none" strike="noStrike" dirty="0">
                          <a:solidFill>
                            <a:srgbClr val="000000"/>
                          </a:solidFill>
                          <a:effectLst/>
                          <a:latin typeface="游ゴシック 本文"/>
                          <a:ea typeface="游ゴシック" panose="020B0400000000000000" pitchFamily="50" charset="-128"/>
                        </a:rPr>
                        <a:t>」の頭文字をとったものであり、</a:t>
                      </a:r>
                      <a:r>
                        <a:rPr lang="en-US" altLang="ja-JP" sz="1800" b="0" i="0" u="none" strike="noStrike" dirty="0">
                          <a:solidFill>
                            <a:srgbClr val="000000"/>
                          </a:solidFill>
                          <a:effectLst/>
                          <a:latin typeface="游ゴシック 本文"/>
                          <a:ea typeface="游ゴシック" panose="020B0400000000000000" pitchFamily="50" charset="-128"/>
                        </a:rPr>
                        <a:t>5</a:t>
                      </a:r>
                      <a:r>
                        <a:rPr lang="ja-JP" altLang="en-US" sz="1800" b="0" i="0" u="none" strike="noStrike" dirty="0">
                          <a:solidFill>
                            <a:srgbClr val="000000"/>
                          </a:solidFill>
                          <a:effectLst/>
                          <a:latin typeface="游ゴシック 本文"/>
                          <a:ea typeface="游ゴシック" panose="020B0400000000000000" pitchFamily="50" charset="-128"/>
                        </a:rPr>
                        <a:t>世代目であることを表している。</a:t>
                      </a:r>
                    </a:p>
                  </a:txBody>
                  <a:tcPr marL="9525" marR="9525" marT="9525" marB="0" anchor="ctr"/>
                </a:tc>
                <a:extLst>
                  <a:ext uri="{0D108BD9-81ED-4DB2-BD59-A6C34878D82A}">
                    <a16:rowId xmlns:a16="http://schemas.microsoft.com/office/drawing/2014/main" val="2708668080"/>
                  </a:ext>
                </a:extLst>
              </a:tr>
              <a:tr h="762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41</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シームレス</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途切れのない、継ぎ目のない。</a:t>
                      </a:r>
                    </a:p>
                  </a:txBody>
                  <a:tcPr marL="9525" marR="9525" marT="9525" marB="0" anchor="ctr"/>
                </a:tc>
                <a:extLst>
                  <a:ext uri="{0D108BD9-81ED-4DB2-BD59-A6C34878D82A}">
                    <a16:rowId xmlns:a16="http://schemas.microsoft.com/office/drawing/2014/main" val="2779136022"/>
                  </a:ext>
                </a:extLst>
              </a:tr>
              <a:tr h="7112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42</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ジョブ型雇用</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従来の日本型雇用とは違い、職務</a:t>
                      </a:r>
                      <a:r>
                        <a:rPr lang="ja-JP" altLang="en-US" sz="1800" b="0" i="0" u="none" strike="noStrike" dirty="0">
                          <a:solidFill>
                            <a:srgbClr val="000000"/>
                          </a:solidFill>
                          <a:effectLst/>
                          <a:latin typeface="游ゴシック 本文"/>
                          <a:ea typeface="游ゴシック" panose="020B0400000000000000" pitchFamily="50" charset="-128"/>
                        </a:rPr>
                        <a:t>、勤務地又は労働時間が限定されている雇用形態。</a:t>
                      </a:r>
                    </a:p>
                  </a:txBody>
                  <a:tcPr marL="9525" marR="9525" marT="9525" marB="0" anchor="ctr"/>
                </a:tc>
                <a:extLst>
                  <a:ext uri="{0D108BD9-81ED-4DB2-BD59-A6C34878D82A}">
                    <a16:rowId xmlns:a16="http://schemas.microsoft.com/office/drawing/2014/main" val="233106216"/>
                  </a:ext>
                </a:extLst>
              </a:tr>
              <a:tr h="7112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45</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スマート農業</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ロボット、</a:t>
                      </a:r>
                      <a:r>
                        <a:rPr lang="en-US" altLang="ja-JP" sz="1800" b="0" i="0" u="none" strike="noStrike" dirty="0">
                          <a:solidFill>
                            <a:srgbClr val="000000"/>
                          </a:solidFill>
                          <a:effectLst/>
                          <a:latin typeface="游ゴシック 本文"/>
                          <a:ea typeface="游ゴシック" panose="020B0400000000000000" pitchFamily="50" charset="-128"/>
                        </a:rPr>
                        <a:t>AI</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err="1">
                          <a:solidFill>
                            <a:srgbClr val="000000"/>
                          </a:solidFill>
                          <a:effectLst/>
                          <a:latin typeface="游ゴシック 本文"/>
                          <a:ea typeface="游ゴシック" panose="020B0400000000000000" pitchFamily="50" charset="-128"/>
                        </a:rPr>
                        <a:t>IoT</a:t>
                      </a:r>
                      <a:r>
                        <a:rPr lang="ja-JP" altLang="en-US" sz="1800" b="0" i="0" u="none" strike="noStrike" dirty="0">
                          <a:solidFill>
                            <a:srgbClr val="000000"/>
                          </a:solidFill>
                          <a:effectLst/>
                          <a:latin typeface="游ゴシック 本文"/>
                          <a:ea typeface="游ゴシック" panose="020B0400000000000000" pitchFamily="50" charset="-128"/>
                        </a:rPr>
                        <a:t>など先端技術を活用する農業のこと。</a:t>
                      </a:r>
                    </a:p>
                  </a:txBody>
                  <a:tcPr marL="9525" marR="9525" marT="9525" marB="0" anchor="ctr"/>
                </a:tc>
                <a:extLst>
                  <a:ext uri="{0D108BD9-81ED-4DB2-BD59-A6C34878D82A}">
                    <a16:rowId xmlns:a16="http://schemas.microsoft.com/office/drawing/2014/main" val="3870791380"/>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506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0031506" cy="584775"/>
          </a:xfrm>
          <a:prstGeom prst="rect">
            <a:avLst/>
          </a:prstGeom>
          <a:noFill/>
        </p:spPr>
        <p:txBody>
          <a:bodyPr wrap="square" rtlCol="0">
            <a:spAutoFit/>
          </a:bodyPr>
          <a:lstStyle/>
          <a:p>
            <a:r>
              <a:rPr kumimoji="1" lang="ja-JP" altLang="en-US" sz="3200" b="1" dirty="0" smtClean="0"/>
              <a:t>（１）コロナ以前の大阪　➀経済（産業・雇用）</a:t>
            </a:r>
            <a:endParaRPr kumimoji="1" lang="ja-JP" altLang="en-US" sz="3200" b="1" dirty="0"/>
          </a:p>
        </p:txBody>
      </p:sp>
      <p:sp>
        <p:nvSpPr>
          <p:cNvPr id="7" name="テキスト ボックス 6"/>
          <p:cNvSpPr txBox="1"/>
          <p:nvPr/>
        </p:nvSpPr>
        <p:spPr>
          <a:xfrm>
            <a:off x="266521" y="2370100"/>
            <a:ext cx="9161713" cy="8811288"/>
          </a:xfrm>
          <a:prstGeom prst="rect">
            <a:avLst/>
          </a:prstGeom>
          <a:noFill/>
          <a:ln w="9525">
            <a:noFill/>
          </a:ln>
        </p:spPr>
        <p:txBody>
          <a:bodyPr wrap="square" rtlCol="0" anchor="t" anchorCtr="0">
            <a:noAutofit/>
          </a:bodyPr>
          <a:lstStyle/>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経済成長</a:t>
            </a:r>
            <a:r>
              <a:rPr lang="en-US" altLang="ja-JP" sz="2000" b="1" dirty="0" smtClean="0">
                <a:latin typeface="+mn-ea"/>
              </a:rPr>
              <a:t>】</a:t>
            </a:r>
          </a:p>
          <a:p>
            <a:pPr marL="288000" indent="-457200">
              <a:lnSpc>
                <a:spcPts val="3000"/>
              </a:lnSpc>
            </a:pPr>
            <a:r>
              <a:rPr lang="ja-JP" altLang="en-US" sz="2000" dirty="0">
                <a:latin typeface="+mn-ea"/>
              </a:rPr>
              <a:t>○</a:t>
            </a:r>
            <a:r>
              <a:rPr lang="ja-JP" altLang="en-US" sz="2000" dirty="0" smtClean="0">
                <a:latin typeface="+mn-ea"/>
              </a:rPr>
              <a:t>大阪経済は、成長戦略策定以降（</a:t>
            </a:r>
            <a:r>
              <a:rPr lang="en-US" altLang="ja-JP" sz="2000" dirty="0" smtClean="0">
                <a:latin typeface="+mn-ea"/>
              </a:rPr>
              <a:t>2010</a:t>
            </a:r>
            <a:r>
              <a:rPr lang="ja-JP" altLang="en-US" sz="2000" dirty="0" smtClean="0">
                <a:latin typeface="+mn-ea"/>
              </a:rPr>
              <a:t>年</a:t>
            </a:r>
            <a:r>
              <a:rPr lang="en-US" altLang="ja-JP" sz="2000" dirty="0" smtClean="0">
                <a:latin typeface="+mn-ea"/>
              </a:rPr>
              <a:t>〜</a:t>
            </a:r>
            <a:r>
              <a:rPr lang="ja-JP" altLang="en-US" sz="2000" dirty="0" smtClean="0">
                <a:latin typeface="+mn-ea"/>
              </a:rPr>
              <a:t>）、バランスの取れた産業構造を土台に、輸出額の増加やインバウンドの増勢などにより、実質経済成長率については順調に回復。</a:t>
            </a:r>
            <a:endParaRPr lang="en-US" altLang="ja-JP" sz="2000" dirty="0" smtClean="0">
              <a:latin typeface="+mn-ea"/>
            </a:endParaRPr>
          </a:p>
          <a:p>
            <a:pPr marL="288000" indent="-457200">
              <a:lnSpc>
                <a:spcPts val="3000"/>
              </a:lnSpc>
            </a:pPr>
            <a:r>
              <a:rPr lang="ja-JP" altLang="en-US" sz="2000" dirty="0">
                <a:latin typeface="+mn-ea"/>
              </a:rPr>
              <a:t>○</a:t>
            </a:r>
            <a:r>
              <a:rPr lang="ja-JP" altLang="en-US" sz="2000" dirty="0" smtClean="0">
                <a:latin typeface="+mn-ea"/>
              </a:rPr>
              <a:t>景気動向指数（ＣＩ一致指数）についても、全国を上回る伸びで推移。</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インバウンド</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○インバウンドについては、</a:t>
            </a:r>
            <a:r>
              <a:rPr lang="en-US" altLang="ja-JP" sz="2000" dirty="0" smtClean="0">
                <a:latin typeface="+mn-ea"/>
              </a:rPr>
              <a:t>2015</a:t>
            </a:r>
            <a:r>
              <a:rPr lang="ja-JP" altLang="en-US" sz="2000" dirty="0" smtClean="0">
                <a:latin typeface="+mn-ea"/>
              </a:rPr>
              <a:t>年を境に飛躍的に増加。</a:t>
            </a:r>
            <a:endParaRPr lang="en-US" altLang="ja-JP" sz="2000" dirty="0" smtClean="0">
              <a:latin typeface="+mn-ea"/>
            </a:endParaRPr>
          </a:p>
          <a:p>
            <a:pPr marL="288000" indent="-457200">
              <a:lnSpc>
                <a:spcPts val="3000"/>
              </a:lnSpc>
            </a:pPr>
            <a:r>
              <a:rPr lang="ja-JP" altLang="en-US" sz="2000" dirty="0" smtClean="0">
                <a:latin typeface="+mn-ea"/>
              </a:rPr>
              <a:t>○また、</a:t>
            </a:r>
            <a:r>
              <a:rPr lang="en-US" altLang="ja-JP" sz="2000" dirty="0" smtClean="0">
                <a:latin typeface="+mn-ea"/>
              </a:rPr>
              <a:t>2019</a:t>
            </a:r>
            <a:r>
              <a:rPr lang="ja-JP" altLang="en-US" sz="2000" dirty="0" smtClean="0">
                <a:latin typeface="+mn-ea"/>
              </a:rPr>
              <a:t>年には過去最高の</a:t>
            </a:r>
            <a:r>
              <a:rPr lang="en-US" altLang="ja-JP" sz="2000" dirty="0" smtClean="0">
                <a:latin typeface="+mn-ea"/>
              </a:rPr>
              <a:t>1,231</a:t>
            </a:r>
            <a:r>
              <a:rPr lang="ja-JP" altLang="en-US" sz="2000" dirty="0" smtClean="0">
                <a:latin typeface="+mn-ea"/>
              </a:rPr>
              <a:t>万人となり、成長戦略策定以降、約５倍に増加。</a:t>
            </a:r>
            <a:endParaRPr lang="en-US" altLang="ja-JP" sz="2000" dirty="0" smtClean="0">
              <a:latin typeface="+mn-ea"/>
            </a:endParaRPr>
          </a:p>
          <a:p>
            <a:pPr marL="288000" indent="-457200">
              <a:lnSpc>
                <a:spcPts val="3000"/>
              </a:lnSpc>
            </a:pPr>
            <a:r>
              <a:rPr lang="ja-JP" altLang="en-US" sz="2000" dirty="0" smtClean="0">
                <a:latin typeface="+mn-ea"/>
              </a:rPr>
              <a:t>○</a:t>
            </a:r>
            <a:r>
              <a:rPr lang="en-US" altLang="ja-JP" sz="2000" dirty="0" smtClean="0">
                <a:latin typeface="+mn-ea"/>
              </a:rPr>
              <a:t>2019</a:t>
            </a:r>
            <a:r>
              <a:rPr lang="ja-JP" altLang="en-US" sz="2000" dirty="0" smtClean="0">
                <a:latin typeface="+mn-ea"/>
              </a:rPr>
              <a:t>年には、関西国際空港での外国人入国者数も過去最高の</a:t>
            </a:r>
            <a:r>
              <a:rPr lang="en-US" altLang="ja-JP" sz="2000" dirty="0" smtClean="0">
                <a:latin typeface="+mn-ea"/>
              </a:rPr>
              <a:t>838</a:t>
            </a:r>
            <a:r>
              <a:rPr lang="ja-JP" altLang="en-US" sz="2000" dirty="0" smtClean="0">
                <a:latin typeface="+mn-ea"/>
              </a:rPr>
              <a:t>万人を記録。</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雇用環境</a:t>
            </a:r>
            <a:r>
              <a:rPr lang="en-US" altLang="ja-JP" sz="2000" b="1" dirty="0" smtClean="0">
                <a:latin typeface="+mn-ea"/>
              </a:rPr>
              <a:t>】</a:t>
            </a:r>
            <a:endParaRPr lang="en-US" altLang="ja-JP" sz="2000" dirty="0">
              <a:latin typeface="+mn-ea"/>
            </a:endParaRPr>
          </a:p>
          <a:p>
            <a:pPr marL="288000" indent="-457200">
              <a:lnSpc>
                <a:spcPts val="3000"/>
              </a:lnSpc>
            </a:pPr>
            <a:r>
              <a:rPr lang="ja-JP" altLang="en-US" sz="2000" dirty="0" smtClean="0">
                <a:latin typeface="+mn-ea"/>
              </a:rPr>
              <a:t>○雇用面</a:t>
            </a:r>
            <a:r>
              <a:rPr lang="ja-JP" altLang="en-US" sz="2000" dirty="0">
                <a:latin typeface="+mn-ea"/>
              </a:rPr>
              <a:t>においては</a:t>
            </a:r>
            <a:r>
              <a:rPr lang="ja-JP" altLang="en-US" sz="2000" dirty="0" smtClean="0">
                <a:latin typeface="+mn-ea"/>
              </a:rPr>
              <a:t>、順調</a:t>
            </a:r>
            <a:r>
              <a:rPr lang="ja-JP" altLang="en-US" sz="2000" dirty="0">
                <a:latin typeface="+mn-ea"/>
              </a:rPr>
              <a:t>に就業者が増加し、雇用環境も大きく</a:t>
            </a:r>
            <a:r>
              <a:rPr lang="ja-JP" altLang="en-US" sz="2000" dirty="0" smtClean="0">
                <a:latin typeface="+mn-ea"/>
              </a:rPr>
              <a:t>改善（成長戦略策定以降、年平均</a:t>
            </a:r>
            <a:r>
              <a:rPr lang="en-US" altLang="ja-JP" sz="2000" dirty="0" smtClean="0">
                <a:latin typeface="+mn-ea"/>
              </a:rPr>
              <a:t>5.2</a:t>
            </a:r>
            <a:r>
              <a:rPr lang="ja-JP" altLang="en-US" sz="2000" dirty="0" smtClean="0">
                <a:latin typeface="+mn-ea"/>
              </a:rPr>
              <a:t>万人創出（</a:t>
            </a:r>
            <a:r>
              <a:rPr lang="en-US" altLang="ja-JP" sz="2000" dirty="0" smtClean="0">
                <a:latin typeface="+mn-ea"/>
              </a:rPr>
              <a:t>2010</a:t>
            </a:r>
            <a:r>
              <a:rPr lang="ja-JP" altLang="en-US" sz="2000" dirty="0" smtClean="0">
                <a:latin typeface="+mn-ea"/>
              </a:rPr>
              <a:t>年</a:t>
            </a:r>
            <a:r>
              <a:rPr lang="en-US" altLang="ja-JP" sz="2000" dirty="0" smtClean="0">
                <a:latin typeface="+mn-ea"/>
              </a:rPr>
              <a:t>〜2019</a:t>
            </a:r>
            <a:r>
              <a:rPr lang="ja-JP" altLang="en-US" sz="2000" dirty="0" smtClean="0">
                <a:latin typeface="+mn-ea"/>
              </a:rPr>
              <a:t>年））。</a:t>
            </a:r>
            <a:endParaRPr lang="en-US" altLang="ja-JP" sz="2000" dirty="0">
              <a:latin typeface="+mn-ea"/>
            </a:endParaRPr>
          </a:p>
          <a:p>
            <a:pPr marL="288000" indent="-457200">
              <a:lnSpc>
                <a:spcPts val="3000"/>
              </a:lnSpc>
            </a:pPr>
            <a:r>
              <a:rPr lang="ja-JP" altLang="en-US" sz="2000" dirty="0">
                <a:latin typeface="+mn-ea"/>
              </a:rPr>
              <a:t>○</a:t>
            </a:r>
            <a:r>
              <a:rPr lang="ja-JP" altLang="en-US" sz="2000" dirty="0" smtClean="0">
                <a:latin typeface="+mn-ea"/>
              </a:rPr>
              <a:t>一方</a:t>
            </a:r>
            <a:r>
              <a:rPr lang="ja-JP" altLang="en-US" sz="2000" dirty="0">
                <a:latin typeface="+mn-ea"/>
              </a:rPr>
              <a:t>で、非正規</a:t>
            </a:r>
            <a:r>
              <a:rPr lang="ja-JP" altLang="en-US" sz="2000" dirty="0" smtClean="0">
                <a:latin typeface="+mn-ea"/>
              </a:rPr>
              <a:t>雇用労働者の割合や</a:t>
            </a:r>
            <a:r>
              <a:rPr lang="ja-JP" altLang="en-US" sz="2000" dirty="0">
                <a:latin typeface="+mn-ea"/>
              </a:rPr>
              <a:t>、女性、</a:t>
            </a:r>
            <a:r>
              <a:rPr lang="ja-JP" altLang="en-US" sz="2000" dirty="0" smtClean="0">
                <a:latin typeface="+mn-ea"/>
              </a:rPr>
              <a:t>高齢者の就業率及び</a:t>
            </a:r>
            <a:r>
              <a:rPr lang="ja-JP" altLang="en-US" sz="2000" dirty="0" err="1" smtClean="0">
                <a:latin typeface="+mn-ea"/>
              </a:rPr>
              <a:t>障がい</a:t>
            </a:r>
            <a:r>
              <a:rPr lang="ja-JP" altLang="en-US" sz="2000" dirty="0" smtClean="0">
                <a:latin typeface="+mn-ea"/>
              </a:rPr>
              <a:t>者の実雇用率は、改善</a:t>
            </a:r>
            <a:r>
              <a:rPr lang="ja-JP" altLang="en-US" sz="2000" dirty="0">
                <a:latin typeface="+mn-ea"/>
              </a:rPr>
              <a:t>傾向にあるものの、依然として、全国平均を下回っている状況。</a:t>
            </a: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p:txBody>
      </p:sp>
      <p:sp>
        <p:nvSpPr>
          <p:cNvPr id="17" name="テキスト ボックス 16"/>
          <p:cNvSpPr txBox="1"/>
          <p:nvPr/>
        </p:nvSpPr>
        <p:spPr>
          <a:xfrm>
            <a:off x="10456043" y="1493792"/>
            <a:ext cx="5963416"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mn-ea"/>
                <a:cs typeface="Meiryo UI" panose="020B0604030504040204" pitchFamily="50" charset="-128"/>
              </a:rPr>
              <a:t>実質経済</a:t>
            </a:r>
            <a:r>
              <a:rPr lang="ja-JP" altLang="en-US" b="1" dirty="0">
                <a:latin typeface="+mn-ea"/>
                <a:cs typeface="Meiryo UI" panose="020B0604030504040204" pitchFamily="50" charset="-128"/>
              </a:rPr>
              <a:t>成長率</a:t>
            </a:r>
            <a:r>
              <a:rPr lang="ja-JP" altLang="en-US" b="1" dirty="0" smtClean="0">
                <a:latin typeface="+mn-ea"/>
                <a:cs typeface="Meiryo UI" panose="020B0604030504040204" pitchFamily="50" charset="-128"/>
              </a:rPr>
              <a:t>の推移</a:t>
            </a:r>
            <a:endParaRPr lang="ja-JP" altLang="en-US" b="1" dirty="0">
              <a:latin typeface="+mn-ea"/>
              <a:cs typeface="Meiryo UI" panose="020B0604030504040204" pitchFamily="50" charset="-128"/>
            </a:endParaRPr>
          </a:p>
        </p:txBody>
      </p:sp>
      <p:pic>
        <p:nvPicPr>
          <p:cNvPr id="18" name="図 17"/>
          <p:cNvPicPr>
            <a:picLocks noChangeAspect="1"/>
          </p:cNvPicPr>
          <p:nvPr/>
        </p:nvPicPr>
        <p:blipFill>
          <a:blip r:embed="rId2"/>
          <a:stretch>
            <a:fillRect/>
          </a:stretch>
        </p:blipFill>
        <p:spPr>
          <a:xfrm>
            <a:off x="10076337" y="2008480"/>
            <a:ext cx="6992463" cy="4339360"/>
          </a:xfrm>
          <a:prstGeom prst="rect">
            <a:avLst/>
          </a:prstGeom>
        </p:spPr>
      </p:pic>
      <p:sp>
        <p:nvSpPr>
          <p:cNvPr id="22" name="テキスト ボックス 21"/>
          <p:cNvSpPr txBox="1"/>
          <p:nvPr/>
        </p:nvSpPr>
        <p:spPr>
          <a:xfrm>
            <a:off x="9980610" y="6383996"/>
            <a:ext cx="67927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rPr>
              <a:t>出典：内閣府「国民経済計算」、各</a:t>
            </a:r>
            <a:r>
              <a:rPr kumimoji="1" lang="ja-JP" altLang="en-US" sz="1400" dirty="0">
                <a:solidFill>
                  <a:prstClr val="black"/>
                </a:solidFill>
                <a:latin typeface="+mn-ea"/>
              </a:rPr>
              <a:t>都</a:t>
            </a:r>
            <a:r>
              <a:rPr kumimoji="1" lang="ja-JP" altLang="en-US" sz="1400" b="0" i="0" u="none" strike="noStrike" kern="1200" cap="none" spc="0" normalizeH="0" baseline="0" noProof="0" dirty="0" smtClean="0">
                <a:ln>
                  <a:noFill/>
                </a:ln>
                <a:solidFill>
                  <a:prstClr val="black"/>
                </a:solidFill>
                <a:effectLst/>
                <a:uLnTx/>
                <a:uFillTx/>
                <a:latin typeface="+mn-ea"/>
              </a:rPr>
              <a:t>府県「県民経済計算」より大阪府企画室作成</a:t>
            </a:r>
            <a:endParaRPr kumimoji="1" lang="ja-JP" altLang="en-US" sz="1400" b="0" i="0" u="none" strike="noStrike" kern="1200" cap="none" spc="0" normalizeH="0" baseline="0" noProof="0" dirty="0">
              <a:ln>
                <a:noFill/>
              </a:ln>
              <a:solidFill>
                <a:prstClr val="black"/>
              </a:solidFill>
              <a:effectLst/>
              <a:uLnTx/>
              <a:uFillTx/>
              <a:latin typeface="+mn-ea"/>
            </a:endParaRPr>
          </a:p>
        </p:txBody>
      </p:sp>
      <p:sp>
        <p:nvSpPr>
          <p:cNvPr id="15" name="ホームベース 14"/>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solidFill>
                  <a:schemeClr val="tx1"/>
                </a:solidFill>
                <a:latin typeface="+mn-ea"/>
              </a:rPr>
              <a:t>コロナ以前の大阪の状況</a:t>
            </a:r>
            <a:endParaRPr kumimoji="1" lang="ja-JP" altLang="en-US" sz="2800" b="1" dirty="0">
              <a:solidFill>
                <a:schemeClr val="tx1"/>
              </a:solidFill>
              <a:latin typeface="+mn-ea"/>
            </a:endParaRPr>
          </a:p>
        </p:txBody>
      </p:sp>
      <p:pic>
        <p:nvPicPr>
          <p:cNvPr id="16" name="図 15"/>
          <p:cNvPicPr>
            <a:picLocks noChangeAspect="1"/>
          </p:cNvPicPr>
          <p:nvPr/>
        </p:nvPicPr>
        <p:blipFill>
          <a:blip r:embed="rId3"/>
          <a:stretch>
            <a:fillRect/>
          </a:stretch>
        </p:blipFill>
        <p:spPr>
          <a:xfrm>
            <a:off x="9716358" y="7617102"/>
            <a:ext cx="7352441" cy="4232898"/>
          </a:xfrm>
          <a:prstGeom prst="rect">
            <a:avLst/>
          </a:prstGeom>
        </p:spPr>
      </p:pic>
      <p:sp>
        <p:nvSpPr>
          <p:cNvPr id="24" name="テキスト ボックス 23"/>
          <p:cNvSpPr txBox="1"/>
          <p:nvPr/>
        </p:nvSpPr>
        <p:spPr>
          <a:xfrm>
            <a:off x="10371762" y="11915190"/>
            <a:ext cx="6401611" cy="584775"/>
          </a:xfrm>
          <a:prstGeom prst="rect">
            <a:avLst/>
          </a:prstGeom>
          <a:noFill/>
        </p:spPr>
        <p:txBody>
          <a:bodyPr wrap="square" rtlCol="0">
            <a:spAutoFit/>
          </a:bodyPr>
          <a:lstStyle/>
          <a:p>
            <a:r>
              <a:rPr kumimoji="1" lang="ja-JP" altLang="en-US" sz="1600" dirty="0">
                <a:latin typeface="+mn-ea"/>
              </a:rPr>
              <a:t>出典</a:t>
            </a:r>
            <a:r>
              <a:rPr kumimoji="1" lang="ja-JP" altLang="en-US" sz="1600" dirty="0" smtClean="0">
                <a:latin typeface="+mn-ea"/>
              </a:rPr>
              <a:t>：日本政府観光局（</a:t>
            </a:r>
            <a:r>
              <a:rPr kumimoji="1" lang="en-US" altLang="ja-JP" sz="1600" dirty="0" smtClean="0">
                <a:latin typeface="+mn-ea"/>
              </a:rPr>
              <a:t>JNTO</a:t>
            </a:r>
            <a:r>
              <a:rPr kumimoji="1" lang="ja-JP" altLang="en-US" sz="1600" dirty="0" smtClean="0">
                <a:latin typeface="+mn-ea"/>
              </a:rPr>
              <a:t>）及び</a:t>
            </a:r>
            <a:endParaRPr kumimoji="1" lang="en-US" altLang="ja-JP" sz="1600" dirty="0" smtClean="0">
              <a:latin typeface="+mn-ea"/>
            </a:endParaRPr>
          </a:p>
          <a:p>
            <a:r>
              <a:rPr kumimoji="1" lang="ja-JP" altLang="en-US" sz="1600" dirty="0">
                <a:latin typeface="+mn-ea"/>
              </a:rPr>
              <a:t>　</a:t>
            </a:r>
            <a:r>
              <a:rPr kumimoji="1" lang="ja-JP" altLang="en-US" sz="1600" dirty="0" smtClean="0">
                <a:latin typeface="+mn-ea"/>
              </a:rPr>
              <a:t>　　観光庁「訪日外国人消費動向調査」を基に推計</a:t>
            </a:r>
            <a:endParaRPr kumimoji="1" lang="en-US" altLang="ja-JP" sz="1600" dirty="0">
              <a:latin typeface="+mn-ea"/>
            </a:endParaRPr>
          </a:p>
        </p:txBody>
      </p:sp>
      <p:sp>
        <p:nvSpPr>
          <p:cNvPr id="8" name="右矢印 7"/>
          <p:cNvSpPr/>
          <p:nvPr/>
        </p:nvSpPr>
        <p:spPr>
          <a:xfrm rot="20156746">
            <a:off x="11618257" y="8552330"/>
            <a:ext cx="3146612"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980610" y="7242392"/>
            <a:ext cx="1095888" cy="338554"/>
          </a:xfrm>
          <a:prstGeom prst="rect">
            <a:avLst/>
          </a:prstGeom>
          <a:noFill/>
        </p:spPr>
        <p:txBody>
          <a:bodyPr wrap="square" rtlCol="0">
            <a:spAutoFit/>
          </a:bodyPr>
          <a:lstStyle/>
          <a:p>
            <a:r>
              <a:rPr kumimoji="1" lang="ja-JP" altLang="en-US" sz="1600" dirty="0" smtClean="0">
                <a:latin typeface="+mn-ea"/>
              </a:rPr>
              <a:t>（万人）</a:t>
            </a:r>
            <a:endParaRPr kumimoji="1" lang="en-US" altLang="ja-JP" sz="1600" dirty="0">
              <a:latin typeface="+mn-ea"/>
            </a:endParaRPr>
          </a:p>
        </p:txBody>
      </p:sp>
      <p:sp>
        <p:nvSpPr>
          <p:cNvPr id="19" name="テキスト ボックス 18"/>
          <p:cNvSpPr txBox="1"/>
          <p:nvPr/>
        </p:nvSpPr>
        <p:spPr>
          <a:xfrm>
            <a:off x="10456043" y="7276804"/>
            <a:ext cx="5963416" cy="369332"/>
          </a:xfrm>
          <a:prstGeom prst="rect">
            <a:avLst/>
          </a:prstGeom>
          <a:noFill/>
        </p:spPr>
        <p:txBody>
          <a:bodyPr wrap="square" rtlCol="0">
            <a:spAutoFit/>
          </a:bodyPr>
          <a:lstStyle/>
          <a:p>
            <a:pPr algn="ctr" defTabSz="1277924">
              <a:buClr>
                <a:srgbClr val="000000"/>
              </a:buClr>
              <a:buSzPct val="100000"/>
              <a:defRPr/>
            </a:pPr>
            <a:r>
              <a:rPr lang="ja-JP" altLang="en-US" b="1" dirty="0">
                <a:latin typeface="+mn-ea"/>
                <a:cs typeface="Meiryo UI" panose="020B0604030504040204" pitchFamily="50" charset="-128"/>
              </a:rPr>
              <a:t>来</a:t>
            </a:r>
            <a:r>
              <a:rPr lang="ja-JP" altLang="en-US" b="1" dirty="0" smtClean="0">
                <a:latin typeface="+mn-ea"/>
                <a:cs typeface="Meiryo UI" panose="020B0604030504040204" pitchFamily="50" charset="-128"/>
              </a:rPr>
              <a:t>阪外国人旅行者数の推移</a:t>
            </a:r>
            <a:endParaRPr lang="ja-JP" altLang="en-US" b="1" dirty="0">
              <a:latin typeface="+mn-ea"/>
              <a:cs typeface="Meiryo UI" panose="020B0604030504040204" pitchFamily="50" charset="-128"/>
            </a:endParaRPr>
          </a:p>
        </p:txBody>
      </p:sp>
    </p:spTree>
    <p:extLst>
      <p:ext uri="{BB962C8B-B14F-4D97-AF65-F5344CB8AC3E}">
        <p14:creationId xmlns:p14="http://schemas.microsoft.com/office/powerpoint/2010/main" val="506584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ext uri="{D42A27DB-BD31-4B8C-83A1-F6EECF244321}">
                <p14:modId xmlns:p14="http://schemas.microsoft.com/office/powerpoint/2010/main" val="1493824383"/>
              </p:ext>
            </p:extLst>
          </p:nvPr>
        </p:nvGraphicFramePr>
        <p:xfrm>
          <a:off x="254000" y="1147763"/>
          <a:ext cx="16535400" cy="10721294"/>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889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45</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ベンチャー型事業承継</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若手後継者が世代交代を機に先代から受け継ぐ有形・無形の経営資源を活用し、リスクや障壁に果敢に立ち向かいながら新規事業、業態転換、新市場参入など、新たな領域に挑戦することで永続的な経営をめざし社会に新たな価値を生み出すこと。</a:t>
                      </a:r>
                    </a:p>
                  </a:txBody>
                  <a:tcPr marL="9525" marR="9525" marT="9525" marB="0" anchor="ctr"/>
                </a:tc>
                <a:extLst>
                  <a:ext uri="{0D108BD9-81ED-4DB2-BD59-A6C34878D82A}">
                    <a16:rowId xmlns:a16="http://schemas.microsoft.com/office/drawing/2014/main" val="1238970853"/>
                  </a:ext>
                </a:extLst>
              </a:tr>
              <a:tr h="660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ゲートウェイ</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玄関口、ネットワークの結節点。</a:t>
                      </a:r>
                    </a:p>
                  </a:txBody>
                  <a:tcPr marL="9525" marR="9525" marT="9525" marB="0" anchor="ctr"/>
                </a:tc>
                <a:extLst>
                  <a:ext uri="{0D108BD9-81ED-4DB2-BD59-A6C34878D82A}">
                    <a16:rowId xmlns:a16="http://schemas.microsoft.com/office/drawing/2014/main" val="45529055"/>
                  </a:ext>
                </a:extLst>
              </a:tr>
              <a:tr h="6858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QoL</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生活の質（</a:t>
                      </a:r>
                      <a:r>
                        <a:rPr lang="en-US" sz="1800" b="0" i="0" u="none" strike="noStrike" dirty="0">
                          <a:solidFill>
                            <a:srgbClr val="000000"/>
                          </a:solidFill>
                          <a:effectLst/>
                          <a:latin typeface="游ゴシック 本文"/>
                          <a:ea typeface="游ゴシック" panose="020B0400000000000000" pitchFamily="50" charset="-128"/>
                        </a:rPr>
                        <a:t>Quality Of </a:t>
                      </a:r>
                      <a:r>
                        <a:rPr lang="en-US" sz="1800" b="0" i="0" u="none" strike="noStrike" dirty="0" err="1">
                          <a:solidFill>
                            <a:srgbClr val="000000"/>
                          </a:solidFill>
                          <a:effectLst/>
                          <a:latin typeface="游ゴシック 本文"/>
                          <a:ea typeface="游ゴシック" panose="020B0400000000000000" pitchFamily="50" charset="-128"/>
                        </a:rPr>
                        <a:t>Life：QOL</a:t>
                      </a:r>
                      <a:r>
                        <a:rPr lang="en-US" sz="1800" b="0" i="0" u="none" strike="noStrike" dirty="0">
                          <a:solidFill>
                            <a:srgbClr val="000000"/>
                          </a:solidFill>
                          <a:effectLst/>
                          <a:latin typeface="游ゴシック 本文"/>
                          <a:ea typeface="游ゴシック" panose="020B0400000000000000" pitchFamily="50" charset="-128"/>
                        </a:rPr>
                        <a:t>）。</a:t>
                      </a:r>
                    </a:p>
                  </a:txBody>
                  <a:tcPr marL="9525" marR="9525" marT="9525" marB="0" anchor="ctr"/>
                </a:tc>
                <a:extLst>
                  <a:ext uri="{0D108BD9-81ED-4DB2-BD59-A6C34878D82A}">
                    <a16:rowId xmlns:a16="http://schemas.microsoft.com/office/drawing/2014/main" val="1640566882"/>
                  </a:ext>
                </a:extLst>
              </a:tr>
              <a:tr h="660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ソリューション</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企業がビジネスやサービスについて抱えている問題や不便を解消すること、および、そのために提供される情報システムなど。</a:t>
                      </a:r>
                    </a:p>
                  </a:txBody>
                  <a:tcPr marL="9525" marR="9525" marT="9525" marB="0" anchor="ctr"/>
                </a:tc>
                <a:extLst>
                  <a:ext uri="{0D108BD9-81ED-4DB2-BD59-A6C34878D82A}">
                    <a16:rowId xmlns:a16="http://schemas.microsoft.com/office/drawing/2014/main" val="2194189486"/>
                  </a:ext>
                </a:extLst>
              </a:tr>
              <a:tr h="914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データヘルス</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医療保険者が電子的に保有された健康医療情報を活用した分析を行った上で行う、加入者の健康状態に即したより効果的・効率的な保健事業。</a:t>
                      </a:r>
                    </a:p>
                  </a:txBody>
                  <a:tcPr marL="9525" marR="9525" marT="9525" marB="0" anchor="ctr"/>
                </a:tc>
                <a:extLst>
                  <a:ext uri="{0D108BD9-81ED-4DB2-BD59-A6C34878D82A}">
                    <a16:rowId xmlns:a16="http://schemas.microsoft.com/office/drawing/2014/main" val="1591090644"/>
                  </a:ext>
                </a:extLst>
              </a:tr>
              <a:tr h="8636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スマートモビリティー</a:t>
                      </a:r>
                    </a:p>
                  </a:txBody>
                  <a:tcPr marL="9525" marR="9525" marT="9525" marB="0" anchor="ctr"/>
                </a:tc>
                <a:tc>
                  <a:txBody>
                    <a:bodyPr/>
                    <a:lstStyle/>
                    <a:p>
                      <a:pPr algn="l" rtl="0" fontAlgn="ctr"/>
                      <a:r>
                        <a:rPr lang="en-US" altLang="ja-JP" sz="1800" b="0" i="0" u="none" strike="noStrike" dirty="0" err="1" smtClean="0">
                          <a:solidFill>
                            <a:srgbClr val="000000"/>
                          </a:solidFill>
                          <a:effectLst/>
                          <a:latin typeface="游ゴシック 本文"/>
                          <a:ea typeface="+mn-ea"/>
                        </a:rPr>
                        <a:t>IoT</a:t>
                      </a:r>
                      <a:r>
                        <a:rPr lang="ja-JP" altLang="en-US" sz="1800" b="0" i="0" u="none" strike="noStrike" dirty="0" smtClean="0">
                          <a:solidFill>
                            <a:srgbClr val="000000"/>
                          </a:solidFill>
                          <a:effectLst/>
                          <a:latin typeface="游ゴシック 本文"/>
                          <a:ea typeface="+mn-ea"/>
                        </a:rPr>
                        <a:t>や</a:t>
                      </a: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を活用し、人々の移動を効率化、最適化する新しい移動手段、輸送手段のことをいう。</a:t>
                      </a:r>
                    </a:p>
                  </a:txBody>
                  <a:tcPr marL="9525" marR="9525" marT="9525" marB="0" anchor="ctr"/>
                </a:tc>
                <a:extLst>
                  <a:ext uri="{0D108BD9-81ED-4DB2-BD59-A6C34878D82A}">
                    <a16:rowId xmlns:a16="http://schemas.microsoft.com/office/drawing/2014/main" val="4293559139"/>
                  </a:ext>
                </a:extLst>
              </a:tr>
              <a:tr h="7112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ラストワンマイル</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最寄りの駅やバス停から自宅などの目的地までの最終区間。</a:t>
                      </a:r>
                    </a:p>
                  </a:txBody>
                  <a:tcPr marL="9525" marR="9525" marT="9525" marB="0" anchor="ctr"/>
                </a:tc>
                <a:extLst>
                  <a:ext uri="{0D108BD9-81ED-4DB2-BD59-A6C34878D82A}">
                    <a16:rowId xmlns:a16="http://schemas.microsoft.com/office/drawing/2014/main" val="1863472581"/>
                  </a:ext>
                </a:extLst>
              </a:tr>
              <a:tr h="936171">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ＡＩオンデマンド交通</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従来の定時定路線型ではなく、利用者の予約に対して、</a:t>
                      </a: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による最適な運行ルート、配車をリアルタイムに行う輸送サービスを</a:t>
                      </a:r>
                      <a:endParaRPr lang="en-US" altLang="ja-JP" sz="1800" b="0" i="0" u="none" strike="noStrike" dirty="0" smtClean="0">
                        <a:solidFill>
                          <a:srgbClr val="000000"/>
                        </a:solidFill>
                        <a:effectLst/>
                        <a:latin typeface="游ゴシック 本文"/>
                        <a:ea typeface="+mn-ea"/>
                      </a:endParaRPr>
                    </a:p>
                    <a:p>
                      <a:pPr algn="l" rtl="0" fontAlgn="ctr"/>
                      <a:r>
                        <a:rPr lang="ja-JP" altLang="en-US" sz="1800" b="0" i="0" u="none" strike="noStrike" dirty="0" smtClean="0">
                          <a:solidFill>
                            <a:srgbClr val="000000"/>
                          </a:solidFill>
                          <a:effectLst/>
                          <a:latin typeface="游ゴシック 本文"/>
                          <a:ea typeface="+mn-ea"/>
                        </a:rPr>
                        <a:t>いう。</a:t>
                      </a:r>
                    </a:p>
                  </a:txBody>
                  <a:tcPr marL="9525" marR="9525" marT="9525" marB="0" anchor="ctr"/>
                </a:tc>
                <a:extLst>
                  <a:ext uri="{0D108BD9-81ED-4DB2-BD59-A6C34878D82A}">
                    <a16:rowId xmlns:a16="http://schemas.microsoft.com/office/drawing/2014/main" val="2708668080"/>
                  </a:ext>
                </a:extLst>
              </a:tr>
              <a:tr h="1306286">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50</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dirty="0" smtClean="0">
                          <a:solidFill>
                            <a:schemeClr val="tx1"/>
                          </a:solidFill>
                          <a:effectLst/>
                          <a:latin typeface="游ゴシック 本文"/>
                          <a:ea typeface="游ゴシック" panose="020B0400000000000000" pitchFamily="50" charset="-128"/>
                        </a:rPr>
                        <a:t>ＯＡＴＩＳ</a:t>
                      </a:r>
                      <a:endParaRPr lang="en-US" sz="1800" b="0" i="0" u="none" strike="sngStrike" dirty="0" smtClean="0">
                        <a:solidFill>
                          <a:schemeClr val="tx1"/>
                        </a:solidFill>
                        <a:effectLst/>
                        <a:latin typeface="游ゴシック 本文"/>
                        <a:ea typeface="游ゴシック" panose="020B0400000000000000" pitchFamily="50" charset="-128"/>
                      </a:endParaRPr>
                    </a:p>
                    <a:p>
                      <a:pPr algn="l" rtl="0" fontAlgn="ctr"/>
                      <a:r>
                        <a:rPr lang="ja-JP" altLang="en-US" sz="1800" b="0" i="0" u="none" strike="noStrike" dirty="0" smtClean="0">
                          <a:solidFill>
                            <a:schemeClr val="tx1"/>
                          </a:solidFill>
                          <a:effectLst/>
                          <a:latin typeface="游ゴシック 本文"/>
                          <a:ea typeface="游ゴシック" panose="020B0400000000000000" pitchFamily="50" charset="-128"/>
                        </a:rPr>
                        <a:t>（オーティス）</a:t>
                      </a:r>
                      <a:endParaRPr lang="en-US"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smtClean="0">
                          <a:solidFill>
                            <a:schemeClr val="tx1"/>
                          </a:solidFill>
                          <a:effectLst/>
                          <a:latin typeface="游ゴシック 本文"/>
                          <a:ea typeface="+mn-ea"/>
                        </a:rPr>
                        <a:t>大阪依存症包括援拠点（</a:t>
                      </a:r>
                      <a:r>
                        <a:rPr lang="en-US" altLang="ja-JP" sz="1800" b="0" i="0" u="none" strike="noStrike" dirty="0" smtClean="0">
                          <a:solidFill>
                            <a:schemeClr val="tx1"/>
                          </a:solidFill>
                          <a:effectLst/>
                          <a:latin typeface="游ゴシック 本文"/>
                          <a:ea typeface="+mn-ea"/>
                        </a:rPr>
                        <a:t>Osaka Addiction Treatment Inclusive Support</a:t>
                      </a:r>
                      <a:r>
                        <a:rPr lang="ja-JP" altLang="en-US" sz="1800" b="0" i="0" u="none" strike="noStrike" dirty="0" smtClean="0">
                          <a:solidFill>
                            <a:schemeClr val="tx1"/>
                          </a:solidFill>
                          <a:effectLst/>
                          <a:latin typeface="游ゴシック 本文"/>
                          <a:ea typeface="+mn-ea"/>
                        </a:rPr>
                        <a:t>）の略称。依存症の予防・相談支援、人材養成及び連携体制の確保などを総合的に行う「依存症総合支援センター（大阪府こころの健康総合センター）」と専門治療や研究等を行う「依存症治療・研究センター（大阪精神医療センター）」が、有機的に連携した、依存症対策の総合拠点。</a:t>
                      </a:r>
                    </a:p>
                  </a:txBody>
                  <a:tcPr marL="9525" marR="9525" marT="9525" marB="0" anchor="ctr"/>
                </a:tc>
                <a:extLst>
                  <a:ext uri="{0D108BD9-81ED-4DB2-BD59-A6C34878D82A}">
                    <a16:rowId xmlns:a16="http://schemas.microsoft.com/office/drawing/2014/main" val="2779136022"/>
                  </a:ext>
                </a:extLst>
              </a:tr>
              <a:tr h="1397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53</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G20</a:t>
                      </a:r>
                      <a:r>
                        <a:rPr lang="ja-JP" altLang="en-US" sz="1800" b="0" i="0" u="none" strike="noStrike" dirty="0">
                          <a:solidFill>
                            <a:srgbClr val="000000"/>
                          </a:solidFill>
                          <a:effectLst/>
                          <a:latin typeface="游ゴシック 本文"/>
                          <a:ea typeface="游ゴシック" panose="020B0400000000000000" pitchFamily="50" charset="-128"/>
                        </a:rPr>
                        <a:t>大阪サミット</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リーマン・ショックを契機とした経済・金融危機に対処するため、</a:t>
                      </a:r>
                      <a:r>
                        <a:rPr lang="en-US" altLang="ja-JP" sz="1800" b="0" i="0" u="none" strike="noStrike" dirty="0">
                          <a:solidFill>
                            <a:srgbClr val="000000"/>
                          </a:solidFill>
                          <a:effectLst/>
                          <a:latin typeface="游ゴシック 本文"/>
                          <a:ea typeface="游ゴシック" panose="020B0400000000000000" pitchFamily="50" charset="-128"/>
                        </a:rPr>
                        <a:t>2008</a:t>
                      </a:r>
                      <a:r>
                        <a:rPr lang="ja-JP" altLang="en-US" sz="1800" b="0" i="0" u="none" strike="noStrike" dirty="0">
                          <a:solidFill>
                            <a:srgbClr val="000000"/>
                          </a:solidFill>
                          <a:effectLst/>
                          <a:latin typeface="游ゴシック 本文"/>
                          <a:ea typeface="游ゴシック" panose="020B0400000000000000" pitchFamily="50" charset="-128"/>
                        </a:rPr>
                        <a:t>年に第１回サミットを開催。近年は、経済分野のみならずエネルギー、雇用、テロ対策等世界共通の課題について幅広く議論。首脳会議のほか、閣僚会議も開催。</a:t>
                      </a:r>
                      <a:r>
                        <a:rPr lang="en-US" altLang="ja-JP" sz="1800" b="0" i="0" u="none" strike="noStrike" dirty="0">
                          <a:solidFill>
                            <a:srgbClr val="000000"/>
                          </a:solidFill>
                          <a:effectLst/>
                          <a:latin typeface="游ゴシック 本文"/>
                          <a:ea typeface="游ゴシック" panose="020B0400000000000000" pitchFamily="50" charset="-128"/>
                        </a:rPr>
                        <a:t>G</a:t>
                      </a:r>
                      <a:r>
                        <a:rPr lang="ja-JP" altLang="en-US" sz="1800" b="0" i="0" u="none" strike="noStrike" dirty="0">
                          <a:solidFill>
                            <a:srgbClr val="000000"/>
                          </a:solidFill>
                          <a:effectLst/>
                          <a:latin typeface="游ゴシック 本文"/>
                          <a:ea typeface="游ゴシック" panose="020B0400000000000000" pitchFamily="50" charset="-128"/>
                        </a:rPr>
                        <a:t>７（日本、米国等）に、ロシア、中国などを加えた</a:t>
                      </a:r>
                      <a:r>
                        <a:rPr lang="en-US" altLang="ja-JP" sz="1800" b="0" i="0" u="none" strike="noStrike" dirty="0">
                          <a:solidFill>
                            <a:srgbClr val="000000"/>
                          </a:solidFill>
                          <a:effectLst/>
                          <a:latin typeface="游ゴシック 本文"/>
                          <a:ea typeface="游ゴシック" panose="020B0400000000000000" pitchFamily="50" charset="-128"/>
                        </a:rPr>
                        <a:t>20</a:t>
                      </a:r>
                      <a:r>
                        <a:rPr lang="ja-JP" altLang="en-US" sz="1800" b="0" i="0" u="none" strike="noStrike" dirty="0">
                          <a:solidFill>
                            <a:srgbClr val="000000"/>
                          </a:solidFill>
                          <a:effectLst/>
                          <a:latin typeface="游ゴシック 本文"/>
                          <a:ea typeface="游ゴシック" panose="020B0400000000000000" pitchFamily="50" charset="-128"/>
                        </a:rPr>
                        <a:t>か国・地域で構成され、招待国・機関を合わせると約</a:t>
                      </a:r>
                      <a:r>
                        <a:rPr lang="en-US" altLang="ja-JP" sz="1800" b="0" i="0" u="none" strike="noStrike" dirty="0">
                          <a:solidFill>
                            <a:srgbClr val="000000"/>
                          </a:solidFill>
                          <a:effectLst/>
                          <a:latin typeface="游ゴシック 本文"/>
                          <a:ea typeface="游ゴシック" panose="020B0400000000000000" pitchFamily="50" charset="-128"/>
                        </a:rPr>
                        <a:t>35</a:t>
                      </a:r>
                      <a:r>
                        <a:rPr lang="ja-JP" altLang="en-US" sz="1800" b="0" i="0" u="none" strike="noStrike" dirty="0">
                          <a:solidFill>
                            <a:srgbClr val="000000"/>
                          </a:solidFill>
                          <a:effectLst/>
                          <a:latin typeface="游ゴシック 本文"/>
                          <a:ea typeface="游ゴシック" panose="020B0400000000000000" pitchFamily="50" charset="-128"/>
                        </a:rPr>
                        <a:t>の国と国際機関が参加。</a:t>
                      </a:r>
                      <a:r>
                        <a:rPr lang="en-US" altLang="ja-JP" sz="1800" b="0" i="0" u="none" strike="noStrike" dirty="0">
                          <a:solidFill>
                            <a:srgbClr val="000000"/>
                          </a:solidFill>
                          <a:effectLst/>
                          <a:latin typeface="游ゴシック 本文"/>
                          <a:ea typeface="游ゴシック" panose="020B0400000000000000" pitchFamily="50" charset="-128"/>
                        </a:rPr>
                        <a:t>2019</a:t>
                      </a:r>
                      <a:r>
                        <a:rPr lang="ja-JP" altLang="en-US" sz="1800" b="0" i="0" u="none" strike="noStrike" dirty="0">
                          <a:solidFill>
                            <a:srgbClr val="000000"/>
                          </a:solidFill>
                          <a:effectLst/>
                          <a:latin typeface="游ゴシック 本文"/>
                          <a:ea typeface="游ゴシック" panose="020B0400000000000000" pitchFamily="50" charset="-128"/>
                        </a:rPr>
                        <a:t>年の首脳会議は大阪で開催され、</a:t>
                      </a:r>
                      <a:r>
                        <a:rPr lang="en-US" altLang="ja-JP" sz="1800" b="0" i="0" u="none" strike="noStrike" dirty="0">
                          <a:solidFill>
                            <a:srgbClr val="000000"/>
                          </a:solidFill>
                          <a:effectLst/>
                          <a:latin typeface="游ゴシック 本文"/>
                          <a:ea typeface="游ゴシック" panose="020B0400000000000000" pitchFamily="50" charset="-128"/>
                        </a:rPr>
                        <a:t>37</a:t>
                      </a:r>
                      <a:r>
                        <a:rPr lang="ja-JP" altLang="en-US" sz="1800" b="0" i="0" u="none" strike="noStrike" dirty="0">
                          <a:solidFill>
                            <a:srgbClr val="000000"/>
                          </a:solidFill>
                          <a:effectLst/>
                          <a:latin typeface="游ゴシック 本文"/>
                          <a:ea typeface="游ゴシック" panose="020B0400000000000000" pitchFamily="50" charset="-128"/>
                        </a:rPr>
                        <a:t>の国と国際機関が参加した。</a:t>
                      </a:r>
                    </a:p>
                  </a:txBody>
                  <a:tcPr marL="9525" marR="9525" marT="9525" marB="0" anchor="ctr"/>
                </a:tc>
                <a:extLst>
                  <a:ext uri="{0D108BD9-81ED-4DB2-BD59-A6C34878D82A}">
                    <a16:rowId xmlns:a16="http://schemas.microsoft.com/office/drawing/2014/main" val="233106216"/>
                  </a:ext>
                </a:extLst>
              </a:tr>
              <a:tr h="914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53</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３Ｒ</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Reduce</a:t>
                      </a:r>
                      <a:r>
                        <a:rPr lang="ja-JP" altLang="en-US" sz="1800" b="0" i="0" u="none" strike="noStrike" dirty="0">
                          <a:solidFill>
                            <a:srgbClr val="000000"/>
                          </a:solidFill>
                          <a:effectLst/>
                          <a:latin typeface="游ゴシック 本文"/>
                          <a:ea typeface="游ゴシック" panose="020B0400000000000000" pitchFamily="50" charset="-128"/>
                        </a:rPr>
                        <a:t>（リデュース、ごみの発生抑制）、</a:t>
                      </a:r>
                      <a:r>
                        <a:rPr lang="en-US" altLang="ja-JP" sz="1800" b="0" i="0" u="none" strike="noStrike" dirty="0">
                          <a:solidFill>
                            <a:srgbClr val="000000"/>
                          </a:solidFill>
                          <a:effectLst/>
                          <a:latin typeface="游ゴシック 本文"/>
                          <a:ea typeface="游ゴシック" panose="020B0400000000000000" pitchFamily="50" charset="-128"/>
                        </a:rPr>
                        <a:t>Reuse</a:t>
                      </a:r>
                      <a:r>
                        <a:rPr lang="ja-JP" altLang="en-US" sz="1800" b="0" i="0" u="none" strike="noStrike" dirty="0">
                          <a:solidFill>
                            <a:srgbClr val="000000"/>
                          </a:solidFill>
                          <a:effectLst/>
                          <a:latin typeface="游ゴシック 本文"/>
                          <a:ea typeface="游ゴシック" panose="020B0400000000000000" pitchFamily="50" charset="-128"/>
                        </a:rPr>
                        <a:t>（リユース、再使用）、</a:t>
                      </a:r>
                      <a:r>
                        <a:rPr lang="en-US" altLang="ja-JP" sz="1800" b="0" i="0" u="none" strike="noStrike" dirty="0">
                          <a:solidFill>
                            <a:srgbClr val="000000"/>
                          </a:solidFill>
                          <a:effectLst/>
                          <a:latin typeface="游ゴシック 本文"/>
                          <a:ea typeface="游ゴシック" panose="020B0400000000000000" pitchFamily="50" charset="-128"/>
                        </a:rPr>
                        <a:t>Recycle</a:t>
                      </a:r>
                      <a:r>
                        <a:rPr lang="ja-JP" altLang="en-US" sz="1800" b="0" i="0" u="none" strike="noStrike" dirty="0">
                          <a:solidFill>
                            <a:srgbClr val="000000"/>
                          </a:solidFill>
                          <a:effectLst/>
                          <a:latin typeface="游ゴシック 本文"/>
                          <a:ea typeface="游ゴシック" panose="020B0400000000000000" pitchFamily="50" charset="-128"/>
                        </a:rPr>
                        <a:t>（リサイクル、ごみの再生利用）の優先順位で廃棄物の削減に努めるのがよいという、環境配慮に関する考え方。</a:t>
                      </a:r>
                    </a:p>
                  </a:txBody>
                  <a:tcPr marL="9525" marR="9525" marT="9525" marB="0" anchor="ctr"/>
                </a:tc>
                <a:extLst>
                  <a:ext uri="{0D108BD9-81ED-4DB2-BD59-A6C34878D82A}">
                    <a16:rowId xmlns:a16="http://schemas.microsoft.com/office/drawing/2014/main" val="3870791380"/>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70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025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0031506" cy="584775"/>
          </a:xfrm>
          <a:prstGeom prst="rect">
            <a:avLst/>
          </a:prstGeom>
          <a:noFill/>
        </p:spPr>
        <p:txBody>
          <a:bodyPr wrap="square" rtlCol="0">
            <a:spAutoFit/>
          </a:bodyPr>
          <a:lstStyle/>
          <a:p>
            <a:r>
              <a:rPr kumimoji="1" lang="ja-JP" altLang="en-US" sz="3200" b="1" dirty="0" smtClean="0"/>
              <a:t>（１）コロナ以前の大阪　➀経済（産業・雇用）</a:t>
            </a:r>
            <a:endParaRPr kumimoji="1" lang="ja-JP" altLang="en-US" sz="3200" b="1" dirty="0"/>
          </a:p>
        </p:txBody>
      </p:sp>
      <p:sp>
        <p:nvSpPr>
          <p:cNvPr id="7" name="テキスト ボックス 6"/>
          <p:cNvSpPr txBox="1"/>
          <p:nvPr/>
        </p:nvSpPr>
        <p:spPr>
          <a:xfrm>
            <a:off x="266520" y="2363804"/>
            <a:ext cx="9764985" cy="9494619"/>
          </a:xfrm>
          <a:prstGeom prst="rect">
            <a:avLst/>
          </a:prstGeom>
          <a:noFill/>
          <a:ln w="9525">
            <a:noFill/>
          </a:ln>
        </p:spPr>
        <p:txBody>
          <a:bodyPr wrap="square" rtlCol="0" anchor="t" anchorCtr="0">
            <a:noAutofit/>
          </a:bodyPr>
          <a:lstStyle/>
          <a:p>
            <a:pPr marL="288000" indent="-457200">
              <a:lnSpc>
                <a:spcPts val="3000"/>
              </a:lnSpc>
            </a:pPr>
            <a:r>
              <a:rPr lang="en-US" altLang="ja-JP" sz="2000" b="1" dirty="0" smtClean="0">
                <a:latin typeface="+mn-ea"/>
              </a:rPr>
              <a:t>【</a:t>
            </a:r>
            <a:r>
              <a:rPr lang="ja-JP" altLang="en-US" sz="2000" b="1" dirty="0" smtClean="0">
                <a:latin typeface="+mn-ea"/>
              </a:rPr>
              <a:t>健康・医療関連産業の集積</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a:latin typeface="+mn-ea"/>
              </a:rPr>
              <a:t>○</a:t>
            </a:r>
            <a:r>
              <a:rPr lang="ja-JP" altLang="en-US" sz="2000" dirty="0" smtClean="0">
                <a:latin typeface="+mn-ea"/>
              </a:rPr>
              <a:t>大阪はバランスの取れた産業構造を有する一方で、従前からリーディング産業が乏しい状況。</a:t>
            </a:r>
            <a:endParaRPr lang="en-US" altLang="ja-JP" sz="2000" dirty="0" smtClean="0">
              <a:latin typeface="+mn-ea"/>
            </a:endParaRPr>
          </a:p>
          <a:p>
            <a:pPr marL="288000" indent="-457200">
              <a:lnSpc>
                <a:spcPts val="3000"/>
              </a:lnSpc>
            </a:pPr>
            <a:r>
              <a:rPr lang="ja-JP" altLang="en-US" sz="2000" dirty="0" smtClean="0">
                <a:latin typeface="+mn-ea"/>
              </a:rPr>
              <a:t>○こうした中、彩都に続き、健都（北大阪健康医療都市）、中之島における未来医療国際拠点など、健康・医療関連の拠点形成の動きが加速。さらに、ＰＭＤＡ関西支部の</a:t>
            </a:r>
            <a:r>
              <a:rPr lang="ja-JP" altLang="en-US" sz="2000" dirty="0">
                <a:latin typeface="+mn-ea"/>
              </a:rPr>
              <a:t>設置実現や</a:t>
            </a:r>
            <a:r>
              <a:rPr lang="ja-JP" altLang="en-US" sz="2000" dirty="0" smtClean="0">
                <a:latin typeface="+mn-ea"/>
              </a:rPr>
              <a:t>ライフデザインイノベーション</a:t>
            </a:r>
            <a:r>
              <a:rPr lang="ja-JP" altLang="en-US" sz="2000" dirty="0">
                <a:latin typeface="+mn-ea"/>
              </a:rPr>
              <a:t>をテーマとするうめきた２期のまちづくりなど</a:t>
            </a:r>
            <a:r>
              <a:rPr lang="ja-JP" altLang="en-US" sz="2000" dirty="0" smtClean="0">
                <a:latin typeface="+mn-ea"/>
              </a:rPr>
              <a:t>、健康・医療関連産業のポテンシャルの強化が進んでいる状況。</a:t>
            </a:r>
            <a:endParaRPr lang="en-US" altLang="ja-JP" sz="2000"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endParaRPr lang="en-US" altLang="ja-JP" sz="2000" b="1" dirty="0">
              <a:latin typeface="+mn-ea"/>
            </a:endParaRPr>
          </a:p>
          <a:p>
            <a:pPr marL="288000" indent="-457200">
              <a:lnSpc>
                <a:spcPts val="3000"/>
              </a:lnSpc>
            </a:pPr>
            <a:r>
              <a:rPr lang="en-US" altLang="ja-JP" sz="2000" b="1" dirty="0" smtClean="0">
                <a:latin typeface="+mn-ea"/>
              </a:rPr>
              <a:t>【</a:t>
            </a:r>
            <a:r>
              <a:rPr lang="ja-JP" altLang="en-US" sz="2000" b="1" dirty="0">
                <a:latin typeface="+mn-ea"/>
              </a:rPr>
              <a:t>産業支援や研究開発の機能・体制強化</a:t>
            </a:r>
            <a:r>
              <a:rPr lang="en-US" altLang="ja-JP" sz="2000" b="1" dirty="0">
                <a:latin typeface="+mn-ea"/>
              </a:rPr>
              <a:t>】</a:t>
            </a:r>
          </a:p>
          <a:p>
            <a:pPr marL="288000" indent="-457200">
              <a:lnSpc>
                <a:spcPts val="3000"/>
              </a:lnSpc>
            </a:pPr>
            <a:r>
              <a:rPr lang="ja-JP" altLang="en-US" sz="2000" dirty="0">
                <a:latin typeface="+mn-ea"/>
              </a:rPr>
              <a:t>○大阪府・大阪市の研究所を統合し</a:t>
            </a:r>
            <a:r>
              <a:rPr lang="ja-JP" altLang="en-US" sz="2000" dirty="0" smtClean="0">
                <a:latin typeface="+mn-ea"/>
              </a:rPr>
              <a:t>、大阪</a:t>
            </a:r>
            <a:r>
              <a:rPr lang="ja-JP" altLang="en-US" sz="2000" dirty="0">
                <a:latin typeface="+mn-ea"/>
              </a:rPr>
              <a:t>産業技術研究所を創設するとともに、府市の中小企業支援機能を担う「大阪産業局」を設立するなど、大阪全体の産業支援機能・体制の強化を図り、新たな事業活動を生み出す基盤を確立。</a:t>
            </a:r>
            <a:endParaRPr lang="en-US" altLang="ja-JP" sz="2000" dirty="0">
              <a:latin typeface="+mn-ea"/>
            </a:endParaRPr>
          </a:p>
          <a:p>
            <a:pPr marL="288000" indent="-457200">
              <a:lnSpc>
                <a:spcPts val="3000"/>
              </a:lnSpc>
            </a:pPr>
            <a:endParaRPr lang="en-US" altLang="ja-JP" sz="2000" b="1"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イノベーションの創出環境の整備</a:t>
            </a:r>
            <a:r>
              <a:rPr lang="en-US" altLang="ja-JP" sz="2000" b="1" dirty="0" smtClean="0">
                <a:latin typeface="+mn-ea"/>
              </a:rPr>
              <a:t>】</a:t>
            </a:r>
          </a:p>
          <a:p>
            <a:pPr marL="288000" indent="-457200">
              <a:lnSpc>
                <a:spcPts val="3000"/>
              </a:lnSpc>
            </a:pPr>
            <a:r>
              <a:rPr lang="ja-JP" altLang="en-US" sz="2000" dirty="0" smtClean="0">
                <a:latin typeface="+mn-ea"/>
              </a:rPr>
              <a:t>○国の特区制度の活用に加え、うめきた２期における「みどり」と「イノベーション」の融合拠点の形成や、新たに大阪でスタートアップ・エコシステム構築に取り組むなど、イノベーションの創出環境の整備が加速。</a:t>
            </a:r>
            <a:endParaRPr lang="en-US" altLang="ja-JP" sz="2000" dirty="0" smtClean="0">
              <a:latin typeface="+mn-ea"/>
            </a:endParaRPr>
          </a:p>
          <a:p>
            <a:pPr marL="288000" indent="-457200">
              <a:lnSpc>
                <a:spcPts val="3000"/>
              </a:lnSpc>
            </a:pPr>
            <a:r>
              <a:rPr lang="ja-JP" altLang="en-US" sz="2000" dirty="0" smtClean="0">
                <a:latin typeface="+mn-ea"/>
              </a:rPr>
              <a:t>○また、大胆な規制緩和による未来都市の実現をめざす「スーパーシティ」の区域指定獲得や、新大学の設置に向けた動きが進む中、今後さらにイノベーションの創出環境が</a:t>
            </a:r>
            <a:r>
              <a:rPr lang="ja-JP" altLang="en-US" sz="2000" dirty="0">
                <a:latin typeface="+mn-ea"/>
              </a:rPr>
              <a:t>充実</a:t>
            </a:r>
            <a:r>
              <a:rPr lang="ja-JP" altLang="en-US" sz="2000" dirty="0" smtClean="0">
                <a:latin typeface="+mn-ea"/>
              </a:rPr>
              <a:t>。</a:t>
            </a:r>
            <a:endParaRPr lang="en-US" altLang="ja-JP" sz="2000" dirty="0" smtClean="0">
              <a:latin typeface="+mn-ea"/>
            </a:endParaRPr>
          </a:p>
        </p:txBody>
      </p:sp>
      <p:sp>
        <p:nvSpPr>
          <p:cNvPr id="11" name="ホームベース 10"/>
          <p:cNvSpPr/>
          <p:nvPr/>
        </p:nvSpPr>
        <p:spPr>
          <a:xfrm>
            <a:off x="266521" y="1529300"/>
            <a:ext cx="6663668" cy="500794"/>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latin typeface="+mn-ea"/>
              </a:rPr>
              <a:t>経済・くらしの向上に向けた主な取組み</a:t>
            </a:r>
            <a:endParaRPr kumimoji="1" lang="ja-JP" altLang="en-US" sz="2800" b="1" dirty="0">
              <a:latin typeface="+mn-ea"/>
            </a:endParaRPr>
          </a:p>
        </p:txBody>
      </p:sp>
      <p:sp>
        <p:nvSpPr>
          <p:cNvPr id="17" name="正方形/長方形 16"/>
          <p:cNvSpPr/>
          <p:nvPr/>
        </p:nvSpPr>
        <p:spPr>
          <a:xfrm>
            <a:off x="10031505" y="5838018"/>
            <a:ext cx="2777110" cy="59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の提案による外観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2177215" y="2426272"/>
            <a:ext cx="2704587" cy="369332"/>
          </a:xfrm>
          <a:prstGeom prst="rect">
            <a:avLst/>
          </a:prstGeom>
        </p:spPr>
        <p:txBody>
          <a:bodyPr wrap="none">
            <a:spAutoFit/>
          </a:bodyPr>
          <a:lstStyle/>
          <a:p>
            <a:r>
              <a:rPr lang="ja-JP" altLang="en-US" b="1" dirty="0">
                <a:latin typeface="+mn-ea"/>
                <a:cs typeface="Meiryo UI" panose="020B0604030504040204" pitchFamily="50" charset="-128"/>
              </a:rPr>
              <a:t>未来医療国際拠点の形成</a:t>
            </a:r>
            <a:endParaRPr lang="ja-JP" altLang="en-US" dirty="0">
              <a:latin typeface="+mn-ea"/>
            </a:endParaRPr>
          </a:p>
        </p:txBody>
      </p:sp>
      <p:sp>
        <p:nvSpPr>
          <p:cNvPr id="24" name="正方形/長方形 23"/>
          <p:cNvSpPr/>
          <p:nvPr/>
        </p:nvSpPr>
        <p:spPr>
          <a:xfrm>
            <a:off x="10442870" y="2817263"/>
            <a:ext cx="6421819" cy="923330"/>
          </a:xfrm>
          <a:prstGeom prst="rect">
            <a:avLst/>
          </a:prstGeom>
        </p:spPr>
        <p:txBody>
          <a:bodyPr wrap="square">
            <a:spAutoFit/>
          </a:bodyPr>
          <a:lstStyle/>
          <a:p>
            <a:r>
              <a:rPr lang="ja-JP" altLang="en-US" dirty="0">
                <a:latin typeface="+mn-ea"/>
                <a:cs typeface="Meiryo UI" panose="020B0604030504040204" pitchFamily="50" charset="-128"/>
              </a:rPr>
              <a:t>中之島４丁目において、再生医療をベースに、次の時代に実現すべき新たな「未来医療」の実用化・産業化等を推進する世界に開かれた国際拠点</a:t>
            </a:r>
            <a:r>
              <a:rPr lang="ja-JP" altLang="en-US" dirty="0" smtClean="0">
                <a:latin typeface="+mn-ea"/>
                <a:cs typeface="Meiryo UI" panose="020B0604030504040204" pitchFamily="50" charset="-128"/>
              </a:rPr>
              <a:t>の</a:t>
            </a:r>
            <a:r>
              <a:rPr lang="en-US" altLang="ja-JP" dirty="0" smtClean="0">
                <a:latin typeface="+mn-ea"/>
                <a:cs typeface="Meiryo UI" panose="020B0604030504040204" pitchFamily="50" charset="-128"/>
              </a:rPr>
              <a:t>2024</a:t>
            </a:r>
            <a:r>
              <a:rPr lang="ja-JP" altLang="en-US" dirty="0" smtClean="0">
                <a:latin typeface="+mn-ea"/>
                <a:cs typeface="Meiryo UI" panose="020B0604030504040204" pitchFamily="50" charset="-128"/>
              </a:rPr>
              <a:t>年春の</a:t>
            </a:r>
            <a:r>
              <a:rPr lang="ja-JP" altLang="en-US" dirty="0">
                <a:latin typeface="+mn-ea"/>
                <a:cs typeface="Meiryo UI" panose="020B0604030504040204" pitchFamily="50" charset="-128"/>
              </a:rPr>
              <a:t>オープンをめざす。</a:t>
            </a:r>
            <a:endParaRPr lang="ja-JP" altLang="en-US" dirty="0">
              <a:latin typeface="+mn-ea"/>
            </a:endParaRPr>
          </a:p>
        </p:txBody>
      </p:sp>
      <p:pic>
        <p:nvPicPr>
          <p:cNvPr id="4" name="図 3"/>
          <p:cNvPicPr>
            <a:picLocks noChangeAspect="1"/>
          </p:cNvPicPr>
          <p:nvPr/>
        </p:nvPicPr>
        <p:blipFill>
          <a:blip r:embed="rId2"/>
          <a:stretch>
            <a:fillRect/>
          </a:stretch>
        </p:blipFill>
        <p:spPr>
          <a:xfrm>
            <a:off x="10260528" y="4034416"/>
            <a:ext cx="2522022" cy="1787167"/>
          </a:xfrm>
          <a:prstGeom prst="rect">
            <a:avLst/>
          </a:prstGeom>
        </p:spPr>
      </p:pic>
      <p:sp>
        <p:nvSpPr>
          <p:cNvPr id="19" name="角丸四角形 18"/>
          <p:cNvSpPr/>
          <p:nvPr/>
        </p:nvSpPr>
        <p:spPr>
          <a:xfrm>
            <a:off x="11288759" y="7653389"/>
            <a:ext cx="4485411" cy="2407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r>
              <a:rPr lang="en-US" altLang="ja-JP" sz="1400" b="1" dirty="0" smtClean="0">
                <a:solidFill>
                  <a:prstClr val="black"/>
                </a:solidFill>
                <a:latin typeface="+mn-ea"/>
              </a:rPr>
              <a:t>【</a:t>
            </a:r>
            <a:r>
              <a:rPr lang="ja-JP" altLang="en-US" sz="1400" b="1" dirty="0">
                <a:solidFill>
                  <a:prstClr val="black"/>
                </a:solidFill>
                <a:latin typeface="+mn-ea"/>
              </a:rPr>
              <a:t>大阪</a:t>
            </a:r>
            <a:r>
              <a:rPr lang="ja-JP" altLang="en-US" sz="1400" b="1" dirty="0" smtClean="0">
                <a:solidFill>
                  <a:prstClr val="black"/>
                </a:solidFill>
                <a:latin typeface="+mn-ea"/>
              </a:rPr>
              <a:t>スタートアップ・エコシステム</a:t>
            </a:r>
            <a:r>
              <a:rPr lang="en-US" altLang="ja-JP" sz="1400" b="1" dirty="0" smtClean="0">
                <a:solidFill>
                  <a:prstClr val="black"/>
                </a:solidFill>
                <a:latin typeface="+mn-ea"/>
              </a:rPr>
              <a:t>】</a:t>
            </a:r>
          </a:p>
        </p:txBody>
      </p:sp>
      <p:sp>
        <p:nvSpPr>
          <p:cNvPr id="22" name="テキスト ボックス 21"/>
          <p:cNvSpPr txBox="1"/>
          <p:nvPr/>
        </p:nvSpPr>
        <p:spPr>
          <a:xfrm>
            <a:off x="10442870" y="11901516"/>
            <a:ext cx="6595690" cy="461665"/>
          </a:xfrm>
          <a:prstGeom prst="rect">
            <a:avLst/>
          </a:prstGeom>
          <a:noFill/>
        </p:spPr>
        <p:txBody>
          <a:bodyPr wrap="square" rtlCol="0">
            <a:spAutoFit/>
          </a:bodyPr>
          <a:lstStyle/>
          <a:p>
            <a:r>
              <a:rPr lang="ja-JP" altLang="en-US" sz="1200" dirty="0" smtClean="0">
                <a:latin typeface="+mn-ea"/>
                <a:cs typeface="Meiryo UI" panose="020B0604030504040204" pitchFamily="50" charset="-128"/>
              </a:rPr>
              <a:t>出典：世界に伍するスタートアップ・エコシステム拠点形成計画</a:t>
            </a:r>
            <a:endParaRPr lang="en-US" altLang="ja-JP" sz="1200" dirty="0" smtClean="0">
              <a:latin typeface="+mn-ea"/>
              <a:cs typeface="Meiryo UI" panose="020B0604030504040204" pitchFamily="50" charset="-128"/>
            </a:endParaRPr>
          </a:p>
          <a:p>
            <a:r>
              <a:rPr lang="ja-JP" altLang="en-US" sz="1200" dirty="0">
                <a:latin typeface="+mn-ea"/>
                <a:cs typeface="Meiryo UI" panose="020B0604030504040204" pitchFamily="50" charset="-128"/>
              </a:rPr>
              <a:t>　</a:t>
            </a:r>
            <a:r>
              <a:rPr lang="ja-JP" altLang="en-US" sz="1200" dirty="0" smtClean="0">
                <a:latin typeface="+mn-ea"/>
                <a:cs typeface="Meiryo UI" panose="020B0604030504040204" pitchFamily="50" charset="-128"/>
              </a:rPr>
              <a:t>　　（大阪スタートアップ・エコシステムコンソーシアム）より作成</a:t>
            </a:r>
            <a:endParaRPr lang="ja-JP" altLang="en-US" sz="1200" dirty="0">
              <a:latin typeface="+mn-ea"/>
              <a:cs typeface="Meiryo UI" panose="020B0604030504040204" pitchFamily="50" charset="-128"/>
            </a:endParaRPr>
          </a:p>
        </p:txBody>
      </p:sp>
      <p:sp>
        <p:nvSpPr>
          <p:cNvPr id="23" name="正方形/長方形 22"/>
          <p:cNvSpPr/>
          <p:nvPr/>
        </p:nvSpPr>
        <p:spPr>
          <a:xfrm>
            <a:off x="14244223" y="6554344"/>
            <a:ext cx="2620466"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8" name="図 7"/>
          <p:cNvPicPr>
            <a:picLocks noChangeAspect="1"/>
          </p:cNvPicPr>
          <p:nvPr/>
        </p:nvPicPr>
        <p:blipFill>
          <a:blip r:embed="rId3"/>
          <a:stretch>
            <a:fillRect/>
          </a:stretch>
        </p:blipFill>
        <p:spPr>
          <a:xfrm>
            <a:off x="9891000" y="7937205"/>
            <a:ext cx="7147560" cy="4030980"/>
          </a:xfrm>
          <a:prstGeom prst="rect">
            <a:avLst/>
          </a:prstGeom>
        </p:spPr>
      </p:pic>
      <p:pic>
        <p:nvPicPr>
          <p:cNvPr id="9" name="図 8"/>
          <p:cNvPicPr>
            <a:picLocks noChangeAspect="1"/>
          </p:cNvPicPr>
          <p:nvPr/>
        </p:nvPicPr>
        <p:blipFill>
          <a:blip r:embed="rId4"/>
          <a:stretch>
            <a:fillRect/>
          </a:stretch>
        </p:blipFill>
        <p:spPr>
          <a:xfrm>
            <a:off x="12999960" y="3741823"/>
            <a:ext cx="4038600" cy="2727960"/>
          </a:xfrm>
          <a:prstGeom prst="rect">
            <a:avLst/>
          </a:prstGeom>
        </p:spPr>
      </p:pic>
    </p:spTree>
    <p:extLst>
      <p:ext uri="{BB962C8B-B14F-4D97-AF65-F5344CB8AC3E}">
        <p14:creationId xmlns:p14="http://schemas.microsoft.com/office/powerpoint/2010/main" val="224240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1214847" cy="584775"/>
          </a:xfrm>
          <a:prstGeom prst="rect">
            <a:avLst/>
          </a:prstGeom>
          <a:noFill/>
        </p:spPr>
        <p:txBody>
          <a:bodyPr wrap="square" rtlCol="0">
            <a:spAutoFit/>
          </a:bodyPr>
          <a:lstStyle/>
          <a:p>
            <a:r>
              <a:rPr kumimoji="1" lang="ja-JP" altLang="en-US" sz="3200" b="1" dirty="0" smtClean="0"/>
              <a:t>（１）コロナ以前の大阪　②社会・くらし</a:t>
            </a:r>
            <a:endParaRPr kumimoji="1" lang="ja-JP" altLang="en-US" sz="3200" b="1" dirty="0"/>
          </a:p>
        </p:txBody>
      </p:sp>
      <p:sp>
        <p:nvSpPr>
          <p:cNvPr id="7" name="テキスト ボックス 6"/>
          <p:cNvSpPr txBox="1"/>
          <p:nvPr/>
        </p:nvSpPr>
        <p:spPr>
          <a:xfrm>
            <a:off x="222919" y="1963405"/>
            <a:ext cx="9497727" cy="11143337"/>
          </a:xfrm>
          <a:prstGeom prst="rect">
            <a:avLst/>
          </a:prstGeom>
          <a:noFill/>
          <a:ln w="9525">
            <a:noFill/>
          </a:ln>
        </p:spPr>
        <p:txBody>
          <a:bodyPr wrap="square" rtlCol="0" anchor="t" anchorCtr="0">
            <a:noAutofit/>
          </a:bodyPr>
          <a:lstStyle/>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雇用者報酬と可処分所得</a:t>
            </a:r>
            <a:r>
              <a:rPr lang="en-US" altLang="ja-JP" sz="2000" b="1" dirty="0" smtClean="0">
                <a:latin typeface="+mn-ea"/>
              </a:rPr>
              <a:t>】</a:t>
            </a:r>
          </a:p>
          <a:p>
            <a:pPr marL="288000" indent="-457200">
              <a:lnSpc>
                <a:spcPts val="3000"/>
              </a:lnSpc>
            </a:pPr>
            <a:r>
              <a:rPr lang="ja-JP" altLang="en-US" sz="2000" dirty="0">
                <a:latin typeface="+mn-ea"/>
              </a:rPr>
              <a:t>○</a:t>
            </a:r>
            <a:r>
              <a:rPr lang="ja-JP" altLang="en-US" sz="2000" dirty="0" smtClean="0">
                <a:latin typeface="+mn-ea"/>
              </a:rPr>
              <a:t>一人当たりの雇用者報酬は、全国的にも高い水準で推移。</a:t>
            </a:r>
            <a:endParaRPr lang="en-US" altLang="ja-JP" sz="2000" dirty="0" smtClean="0">
              <a:latin typeface="+mn-ea"/>
            </a:endParaRPr>
          </a:p>
          <a:p>
            <a:pPr marL="288000" indent="-457200">
              <a:lnSpc>
                <a:spcPts val="3000"/>
              </a:lnSpc>
            </a:pPr>
            <a:r>
              <a:rPr lang="ja-JP" altLang="en-US" sz="2000" dirty="0">
                <a:latin typeface="+mn-ea"/>
              </a:rPr>
              <a:t>○</a:t>
            </a:r>
            <a:r>
              <a:rPr lang="ja-JP" altLang="en-US" sz="2000" dirty="0" smtClean="0">
                <a:latin typeface="+mn-ea"/>
              </a:rPr>
              <a:t>その一方で、女性等の就業率の低さなどが影響し、１世帯当たりの可処分所得は全国平均よりも低い状況。（全国</a:t>
            </a:r>
            <a:r>
              <a:rPr lang="en-US" altLang="ja-JP" sz="2000" dirty="0" smtClean="0">
                <a:latin typeface="+mn-ea"/>
              </a:rPr>
              <a:t>47.7</a:t>
            </a:r>
            <a:r>
              <a:rPr lang="ja-JP" altLang="en-US" sz="2000" dirty="0" smtClean="0">
                <a:latin typeface="+mn-ea"/>
              </a:rPr>
              <a:t>万円・大阪市</a:t>
            </a:r>
            <a:r>
              <a:rPr lang="en-US" altLang="ja-JP" sz="2000" dirty="0" smtClean="0">
                <a:latin typeface="+mn-ea"/>
              </a:rPr>
              <a:t>45.8</a:t>
            </a:r>
            <a:r>
              <a:rPr lang="ja-JP" altLang="en-US" sz="2000" dirty="0" smtClean="0">
                <a:latin typeface="+mn-ea"/>
              </a:rPr>
              <a:t>万円（</a:t>
            </a:r>
            <a:r>
              <a:rPr lang="en-US" altLang="ja-JP" sz="2000" dirty="0" smtClean="0">
                <a:latin typeface="+mn-ea"/>
              </a:rPr>
              <a:t>2019</a:t>
            </a:r>
            <a:r>
              <a:rPr lang="ja-JP" altLang="en-US" sz="2000" dirty="0" smtClean="0">
                <a:latin typeface="+mn-ea"/>
              </a:rPr>
              <a:t>年家計調査））</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r>
              <a:rPr lang="en-US" altLang="ja-JP" sz="2000" b="1" dirty="0" smtClean="0">
                <a:latin typeface="+mn-ea"/>
              </a:rPr>
              <a:t>【</a:t>
            </a:r>
            <a:r>
              <a:rPr lang="ja-JP" altLang="en-US" sz="2000" b="1" dirty="0" smtClean="0">
                <a:latin typeface="+mn-ea"/>
              </a:rPr>
              <a:t>高齢化の進展と平均寿命・健康寿命</a:t>
            </a:r>
            <a:r>
              <a:rPr lang="en-US" altLang="ja-JP" sz="2000" b="1" dirty="0" smtClean="0">
                <a:latin typeface="+mn-ea"/>
              </a:rPr>
              <a:t>】</a:t>
            </a:r>
          </a:p>
          <a:p>
            <a:pPr marL="288000" indent="-457200">
              <a:lnSpc>
                <a:spcPts val="3000"/>
              </a:lnSpc>
            </a:pPr>
            <a:r>
              <a:rPr lang="ja-JP" altLang="en-US" sz="2000" dirty="0" smtClean="0">
                <a:latin typeface="+mn-ea"/>
              </a:rPr>
              <a:t>○少子高齢化が進展する中、大阪は他の都市圏に比べて、早いスピードで高齢化が進展。（</a:t>
            </a:r>
            <a:r>
              <a:rPr lang="en-US" altLang="ja-JP" sz="2000" dirty="0" smtClean="0">
                <a:latin typeface="+mn-ea"/>
              </a:rPr>
              <a:t>65</a:t>
            </a:r>
            <a:r>
              <a:rPr lang="ja-JP" altLang="en-US" sz="2000" dirty="0" smtClean="0">
                <a:latin typeface="+mn-ea"/>
              </a:rPr>
              <a:t>歳以上の人口割合　</a:t>
            </a:r>
            <a:r>
              <a:rPr lang="en-US" altLang="ja-JP" sz="2000" dirty="0" smtClean="0">
                <a:latin typeface="+mn-ea"/>
              </a:rPr>
              <a:t>2015</a:t>
            </a:r>
            <a:r>
              <a:rPr lang="ja-JP" altLang="en-US" sz="2000" dirty="0" smtClean="0">
                <a:latin typeface="+mn-ea"/>
              </a:rPr>
              <a:t>年：</a:t>
            </a:r>
            <a:r>
              <a:rPr lang="en-US" altLang="ja-JP" sz="2000" dirty="0" smtClean="0">
                <a:latin typeface="+mn-ea"/>
              </a:rPr>
              <a:t>26.2%</a:t>
            </a:r>
            <a:r>
              <a:rPr lang="ja-JP" altLang="en-US" sz="2000" dirty="0" smtClean="0">
                <a:latin typeface="+mn-ea"/>
              </a:rPr>
              <a:t>⇒</a:t>
            </a:r>
            <a:r>
              <a:rPr lang="en-US" altLang="ja-JP" sz="2000" dirty="0" smtClean="0">
                <a:latin typeface="+mn-ea"/>
              </a:rPr>
              <a:t>2045</a:t>
            </a:r>
            <a:r>
              <a:rPr lang="ja-JP" altLang="en-US" sz="2000" dirty="0" smtClean="0">
                <a:latin typeface="+mn-ea"/>
              </a:rPr>
              <a:t>年：</a:t>
            </a:r>
            <a:r>
              <a:rPr lang="en-US" altLang="ja-JP" sz="2000" dirty="0" smtClean="0">
                <a:latin typeface="+mn-ea"/>
              </a:rPr>
              <a:t>36.2%</a:t>
            </a:r>
            <a:r>
              <a:rPr lang="ja-JP" altLang="en-US" sz="2000" dirty="0" smtClean="0">
                <a:latin typeface="+mn-ea"/>
              </a:rPr>
              <a:t>）</a:t>
            </a:r>
            <a:endParaRPr lang="en-US" altLang="ja-JP" sz="2000" dirty="0" smtClean="0">
              <a:latin typeface="+mn-ea"/>
            </a:endParaRPr>
          </a:p>
          <a:p>
            <a:pPr marL="288000" indent="-457200">
              <a:lnSpc>
                <a:spcPts val="3000"/>
              </a:lnSpc>
            </a:pPr>
            <a:r>
              <a:rPr lang="ja-JP" altLang="en-US" sz="2000" dirty="0" smtClean="0">
                <a:latin typeface="+mn-ea"/>
              </a:rPr>
              <a:t>○また、</a:t>
            </a:r>
            <a:r>
              <a:rPr lang="en-US" altLang="ja-JP" sz="2000" dirty="0" smtClean="0">
                <a:latin typeface="+mn-ea"/>
              </a:rPr>
              <a:t>65</a:t>
            </a:r>
            <a:r>
              <a:rPr lang="ja-JP" altLang="en-US" sz="2000" dirty="0" smtClean="0">
                <a:latin typeface="+mn-ea"/>
              </a:rPr>
              <a:t>歳以上の高齢者の単独世帯の割合も全国よりも高い状況。</a:t>
            </a:r>
            <a:endParaRPr lang="en-US" altLang="ja-JP" sz="2000" dirty="0" smtClean="0">
              <a:latin typeface="+mn-ea"/>
            </a:endParaRPr>
          </a:p>
          <a:p>
            <a:pPr marL="288000" indent="-457200">
              <a:lnSpc>
                <a:spcPts val="3000"/>
              </a:lnSpc>
            </a:pPr>
            <a:r>
              <a:rPr lang="ja-JP" altLang="en-US" sz="2000" dirty="0" smtClean="0">
                <a:latin typeface="+mn-ea"/>
              </a:rPr>
              <a:t>○平均寿命と健康寿命についても、全国的に低い状況</a:t>
            </a:r>
            <a:r>
              <a:rPr lang="ja-JP" altLang="en-US" sz="2000" dirty="0">
                <a:latin typeface="+mn-ea"/>
              </a:rPr>
              <a:t>。</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r>
              <a:rPr lang="en-US" altLang="ja-JP" sz="2000" b="1" dirty="0" smtClean="0">
                <a:latin typeface="+mn-ea"/>
              </a:rPr>
              <a:t>【</a:t>
            </a:r>
            <a:r>
              <a:rPr lang="ja-JP" altLang="en-US" sz="2000" b="1" dirty="0" smtClean="0">
                <a:latin typeface="+mn-ea"/>
              </a:rPr>
              <a:t>転入・転出人口</a:t>
            </a:r>
            <a:r>
              <a:rPr lang="en-US" altLang="ja-JP" sz="2000" b="1" dirty="0" smtClean="0">
                <a:latin typeface="+mn-ea"/>
              </a:rPr>
              <a:t>】</a:t>
            </a:r>
          </a:p>
          <a:p>
            <a:pPr marL="288000" indent="-457200">
              <a:lnSpc>
                <a:spcPts val="3000"/>
              </a:lnSpc>
            </a:pPr>
            <a:r>
              <a:rPr lang="ja-JP" altLang="en-US" sz="2000" dirty="0" smtClean="0">
                <a:latin typeface="+mn-ea"/>
              </a:rPr>
              <a:t>○全国から大阪への転出入の状況は、関西圏や中国・四国地方からの転入者が多く、全体として転入超過で</a:t>
            </a:r>
            <a:r>
              <a:rPr lang="ja-JP" altLang="en-US" sz="2000" dirty="0">
                <a:latin typeface="+mn-ea"/>
              </a:rPr>
              <a:t>推移。特に近年、インバウンド向けビジネス（小売り、飲食、宿泊等）の求人が増えたことにより、</a:t>
            </a:r>
            <a:r>
              <a:rPr lang="en-US" altLang="ja-JP" sz="2000" dirty="0">
                <a:latin typeface="+mn-ea"/>
              </a:rPr>
              <a:t>20</a:t>
            </a:r>
            <a:r>
              <a:rPr lang="ja-JP" altLang="en-US" sz="2000" dirty="0">
                <a:latin typeface="+mn-ea"/>
              </a:rPr>
              <a:t>代の女性の大阪への転入が</a:t>
            </a:r>
            <a:r>
              <a:rPr lang="ja-JP" altLang="en-US" sz="2000" dirty="0" smtClean="0">
                <a:latin typeface="+mn-ea"/>
              </a:rPr>
              <a:t>増加。</a:t>
            </a:r>
            <a:endParaRPr lang="en-US" altLang="ja-JP" sz="2000" dirty="0" smtClean="0">
              <a:latin typeface="+mn-ea"/>
            </a:endParaRPr>
          </a:p>
          <a:p>
            <a:pPr marL="288000" indent="-457200">
              <a:lnSpc>
                <a:spcPts val="3000"/>
              </a:lnSpc>
            </a:pPr>
            <a:r>
              <a:rPr lang="ja-JP" altLang="en-US" sz="2000" dirty="0">
                <a:latin typeface="+mn-ea"/>
              </a:rPr>
              <a:t>○</a:t>
            </a:r>
            <a:r>
              <a:rPr lang="ja-JP" altLang="en-US" sz="2000" dirty="0" smtClean="0">
                <a:latin typeface="+mn-ea"/>
              </a:rPr>
              <a:t>その一方で、対東京圏では約１万人の転出超過が</a:t>
            </a:r>
            <a:r>
              <a:rPr lang="ja-JP" altLang="en-US" sz="2000" dirty="0">
                <a:latin typeface="+mn-ea"/>
              </a:rPr>
              <a:t>続</a:t>
            </a:r>
            <a:r>
              <a:rPr lang="ja-JP" altLang="en-US" sz="2000" dirty="0" smtClean="0">
                <a:latin typeface="+mn-ea"/>
              </a:rPr>
              <a:t>いている状況であり、特に</a:t>
            </a:r>
            <a:r>
              <a:rPr lang="en-US" altLang="ja-JP" sz="2000" dirty="0" smtClean="0">
                <a:latin typeface="+mn-ea"/>
              </a:rPr>
              <a:t>20</a:t>
            </a:r>
            <a:r>
              <a:rPr lang="ja-JP" altLang="en-US" sz="2000" dirty="0" smtClean="0">
                <a:latin typeface="+mn-ea"/>
              </a:rPr>
              <a:t>代後半から</a:t>
            </a:r>
            <a:r>
              <a:rPr lang="en-US" altLang="ja-JP" sz="2000" dirty="0" smtClean="0">
                <a:latin typeface="+mn-ea"/>
              </a:rPr>
              <a:t>30</a:t>
            </a:r>
            <a:r>
              <a:rPr lang="ja-JP" altLang="en-US" sz="2000" dirty="0" smtClean="0">
                <a:latin typeface="+mn-ea"/>
              </a:rPr>
              <a:t>代前半で転出超過の状況。</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教育</a:t>
            </a:r>
            <a:r>
              <a:rPr lang="en-US" altLang="ja-JP" sz="2000" b="1" dirty="0" smtClean="0">
                <a:latin typeface="+mn-ea"/>
              </a:rPr>
              <a:t>】</a:t>
            </a:r>
          </a:p>
          <a:p>
            <a:pPr marL="288000" indent="-457200">
              <a:lnSpc>
                <a:spcPts val="3000"/>
              </a:lnSpc>
            </a:pPr>
            <a:r>
              <a:rPr lang="ja-JP" altLang="en-US" sz="2000" dirty="0">
                <a:latin typeface="+mn-ea"/>
              </a:rPr>
              <a:t>○</a:t>
            </a:r>
            <a:r>
              <a:rPr lang="ja-JP" altLang="en-US" sz="2000" dirty="0" smtClean="0">
                <a:latin typeface="+mn-ea"/>
              </a:rPr>
              <a:t>「全国学力・学習状況調査」における平均正答率については改善傾向にあるものの、依然として、全国平均を下回る教科が多い状況。</a:t>
            </a:r>
            <a:endParaRPr lang="en-US" altLang="ja-JP" sz="2000" dirty="0" smtClean="0">
              <a:latin typeface="+mn-ea"/>
            </a:endParaRPr>
          </a:p>
          <a:p>
            <a:pPr marL="288000" indent="-457200">
              <a:lnSpc>
                <a:spcPts val="3000"/>
              </a:lnSpc>
            </a:pPr>
            <a:r>
              <a:rPr lang="ja-JP" altLang="en-US" sz="2000" dirty="0" smtClean="0">
                <a:latin typeface="+mn-ea"/>
              </a:rPr>
              <a:t>○国において</a:t>
            </a:r>
            <a:r>
              <a:rPr lang="en-US" altLang="ja-JP" sz="2000" dirty="0" smtClean="0">
                <a:latin typeface="+mn-ea"/>
              </a:rPr>
              <a:t>GIGA</a:t>
            </a:r>
            <a:r>
              <a:rPr lang="ja-JP" altLang="en-US" sz="2000" dirty="0" smtClean="0">
                <a:latin typeface="+mn-ea"/>
              </a:rPr>
              <a:t>スクール構想の実現に向けた取組みが進む中、大阪府内</a:t>
            </a:r>
            <a:r>
              <a:rPr lang="ja-JP" altLang="en-US" sz="2000" dirty="0">
                <a:latin typeface="+mn-ea"/>
              </a:rPr>
              <a:t>の公立</a:t>
            </a:r>
            <a:r>
              <a:rPr lang="ja-JP" altLang="en-US" sz="2000" dirty="0" smtClean="0">
                <a:latin typeface="+mn-ea"/>
              </a:rPr>
              <a:t>学校におけるＩＣＴ化</a:t>
            </a:r>
            <a:r>
              <a:rPr lang="ja-JP" altLang="en-US" sz="2000" dirty="0">
                <a:latin typeface="+mn-ea"/>
              </a:rPr>
              <a:t>については</a:t>
            </a:r>
            <a:r>
              <a:rPr lang="ja-JP" altLang="en-US" sz="2000" dirty="0" smtClean="0">
                <a:latin typeface="+mn-ea"/>
              </a:rPr>
              <a:t>、全国</a:t>
            </a:r>
            <a:r>
              <a:rPr lang="ja-JP" altLang="en-US" sz="2000" dirty="0">
                <a:latin typeface="+mn-ea"/>
              </a:rPr>
              <a:t>平均を上回っている</a:t>
            </a:r>
            <a:r>
              <a:rPr lang="ja-JP" altLang="en-US" sz="2000" dirty="0" smtClean="0">
                <a:latin typeface="+mn-ea"/>
              </a:rPr>
              <a:t>状況であるが、児童生徒１人当たりのコンピュータ導入率や教室における無線ＬＡＮの整備率など、国の第３期教育振興基本計画に掲げた目標にまでは至っていない状況。</a:t>
            </a:r>
            <a:endParaRPr lang="en-US" altLang="ja-JP" sz="2000" dirty="0" smtClean="0">
              <a:latin typeface="+mn-ea"/>
            </a:endParaRPr>
          </a:p>
          <a:p>
            <a:pPr marL="288000" indent="-457200">
              <a:lnSpc>
                <a:spcPts val="3000"/>
              </a:lnSpc>
            </a:pPr>
            <a:endParaRPr lang="en-US" altLang="ja-JP" sz="2000" dirty="0" smtClean="0">
              <a:latin typeface="+mn-ea"/>
            </a:endParaRPr>
          </a:p>
        </p:txBody>
      </p:sp>
      <p:pic>
        <p:nvPicPr>
          <p:cNvPr id="8" name="図 7"/>
          <p:cNvPicPr>
            <a:picLocks noChangeAspect="1"/>
          </p:cNvPicPr>
          <p:nvPr/>
        </p:nvPicPr>
        <p:blipFill>
          <a:blip r:embed="rId2"/>
          <a:stretch>
            <a:fillRect/>
          </a:stretch>
        </p:blipFill>
        <p:spPr>
          <a:xfrm>
            <a:off x="10008044" y="2105195"/>
            <a:ext cx="7030516" cy="3510236"/>
          </a:xfrm>
          <a:prstGeom prst="rect">
            <a:avLst/>
          </a:prstGeom>
        </p:spPr>
      </p:pic>
      <p:sp>
        <p:nvSpPr>
          <p:cNvPr id="9" name="テキスト ボックス 8">
            <a:extLst>
              <a:ext uri="{FF2B5EF4-FFF2-40B4-BE49-F238E27FC236}">
                <a16:creationId xmlns:a16="http://schemas.microsoft.com/office/drawing/2014/main" id="{178AA22E-FCB1-45B3-87A6-15F3CBAFE844}"/>
              </a:ext>
            </a:extLst>
          </p:cNvPr>
          <p:cNvSpPr txBox="1"/>
          <p:nvPr/>
        </p:nvSpPr>
        <p:spPr>
          <a:xfrm>
            <a:off x="9720646" y="5615430"/>
            <a:ext cx="7317914" cy="830997"/>
          </a:xfrm>
          <a:prstGeom prst="rect">
            <a:avLst/>
          </a:prstGeom>
          <a:noFill/>
        </p:spPr>
        <p:txBody>
          <a:bodyPr wrap="square" rtlCol="0">
            <a:spAutoFit/>
          </a:bodyPr>
          <a:lstStyle/>
          <a:p>
            <a:pPr lvl="0">
              <a:defRPr/>
            </a:pPr>
            <a:r>
              <a:rPr kumimoji="1" lang="ja-JP" altLang="en-US" sz="1600" dirty="0">
                <a:solidFill>
                  <a:prstClr val="black"/>
                </a:solidFill>
                <a:latin typeface="+mn-ea"/>
              </a:rPr>
              <a:t>出典：</a:t>
            </a:r>
            <a:r>
              <a:rPr kumimoji="1" lang="en-US" altLang="ja-JP" sz="1600" dirty="0">
                <a:solidFill>
                  <a:prstClr val="black"/>
                </a:solidFill>
                <a:latin typeface="+mn-ea"/>
              </a:rPr>
              <a:t>2015</a:t>
            </a:r>
            <a:r>
              <a:rPr kumimoji="1" lang="ja-JP" altLang="en-US" sz="1600" dirty="0">
                <a:solidFill>
                  <a:prstClr val="black"/>
                </a:solidFill>
                <a:latin typeface="+mn-ea"/>
              </a:rPr>
              <a:t>年までは総務省 </a:t>
            </a:r>
            <a:r>
              <a:rPr kumimoji="1" lang="en-US" altLang="ja-JP" sz="1600" dirty="0">
                <a:solidFill>
                  <a:prstClr val="black"/>
                </a:solidFill>
                <a:latin typeface="+mn-ea"/>
              </a:rPr>
              <a:t>『</a:t>
            </a:r>
            <a:r>
              <a:rPr kumimoji="1" lang="ja-JP" altLang="en-US" sz="1600" dirty="0">
                <a:solidFill>
                  <a:prstClr val="black"/>
                </a:solidFill>
                <a:latin typeface="+mn-ea"/>
              </a:rPr>
              <a:t>国勢調査</a:t>
            </a:r>
            <a:r>
              <a:rPr kumimoji="1" lang="en-US" altLang="ja-JP" sz="1600" dirty="0">
                <a:solidFill>
                  <a:prstClr val="black"/>
                </a:solidFill>
                <a:latin typeface="+mn-ea"/>
              </a:rPr>
              <a:t>』</a:t>
            </a:r>
          </a:p>
          <a:p>
            <a:pPr marL="457200" lvl="0" indent="-457200">
              <a:defRPr/>
            </a:pPr>
            <a:r>
              <a:rPr lang="ja-JP" altLang="en-US" sz="1600" dirty="0">
                <a:solidFill>
                  <a:prstClr val="black"/>
                </a:solidFill>
                <a:latin typeface="+mn-ea"/>
              </a:rPr>
              <a:t>　　</a:t>
            </a:r>
            <a:r>
              <a:rPr lang="ja-JP" altLang="en-US" sz="1600" dirty="0" smtClean="0">
                <a:solidFill>
                  <a:prstClr val="black"/>
                </a:solidFill>
                <a:latin typeface="+mn-ea"/>
              </a:rPr>
              <a:t>   </a:t>
            </a:r>
            <a:r>
              <a:rPr kumimoji="1" lang="en-US" altLang="ja-JP" sz="1600" dirty="0">
                <a:solidFill>
                  <a:prstClr val="black"/>
                </a:solidFill>
                <a:latin typeface="+mn-ea"/>
              </a:rPr>
              <a:t>2020</a:t>
            </a:r>
            <a:r>
              <a:rPr kumimoji="1" lang="ja-JP" altLang="en-US" sz="1600" dirty="0">
                <a:solidFill>
                  <a:prstClr val="black"/>
                </a:solidFill>
                <a:latin typeface="+mn-ea"/>
              </a:rPr>
              <a:t>年以降</a:t>
            </a:r>
            <a:r>
              <a:rPr lang="ja-JP" altLang="en-US" sz="1600" dirty="0">
                <a:solidFill>
                  <a:prstClr val="black"/>
                </a:solidFill>
                <a:latin typeface="+mn-ea"/>
              </a:rPr>
              <a:t>は</a:t>
            </a:r>
            <a:r>
              <a:rPr lang="en-US" altLang="ja-JP" sz="1600" dirty="0">
                <a:solidFill>
                  <a:prstClr val="black"/>
                </a:solidFill>
                <a:latin typeface="+mn-ea"/>
              </a:rPr>
              <a:t>『</a:t>
            </a:r>
            <a:r>
              <a:rPr lang="ja-JP" altLang="en-US" sz="1600" dirty="0">
                <a:solidFill>
                  <a:prstClr val="black"/>
                </a:solidFill>
                <a:latin typeface="+mn-ea"/>
              </a:rPr>
              <a:t>大阪府の将来推計人口について（</a:t>
            </a:r>
            <a:r>
              <a:rPr lang="en-US" altLang="ja-JP" sz="1600" dirty="0">
                <a:solidFill>
                  <a:prstClr val="black"/>
                </a:solidFill>
                <a:latin typeface="+mn-ea"/>
              </a:rPr>
              <a:t>2018</a:t>
            </a:r>
            <a:r>
              <a:rPr lang="ja-JP" altLang="en-US" sz="1600" dirty="0">
                <a:solidFill>
                  <a:prstClr val="black"/>
                </a:solidFill>
                <a:latin typeface="+mn-ea"/>
              </a:rPr>
              <a:t>年</a:t>
            </a:r>
            <a:r>
              <a:rPr lang="en-US" altLang="ja-JP" sz="1600" dirty="0">
                <a:solidFill>
                  <a:prstClr val="black"/>
                </a:solidFill>
                <a:latin typeface="+mn-ea"/>
              </a:rPr>
              <a:t>8</a:t>
            </a:r>
            <a:r>
              <a:rPr lang="ja-JP" altLang="en-US" sz="1600" dirty="0">
                <a:solidFill>
                  <a:prstClr val="black"/>
                </a:solidFill>
                <a:latin typeface="+mn-ea"/>
              </a:rPr>
              <a:t>月）</a:t>
            </a:r>
            <a:r>
              <a:rPr lang="en-US" altLang="ja-JP" sz="1600" dirty="0">
                <a:solidFill>
                  <a:prstClr val="black"/>
                </a:solidFill>
                <a:latin typeface="+mn-ea"/>
              </a:rPr>
              <a:t>』</a:t>
            </a:r>
            <a:r>
              <a:rPr lang="ja-JP" altLang="en-US" sz="1600" dirty="0">
                <a:solidFill>
                  <a:prstClr val="black"/>
                </a:solidFill>
                <a:latin typeface="+mn-ea"/>
              </a:rPr>
              <a:t>に</a:t>
            </a:r>
            <a:r>
              <a:rPr lang="ja-JP" altLang="en-US" sz="1600" dirty="0" smtClean="0">
                <a:solidFill>
                  <a:prstClr val="black"/>
                </a:solidFill>
                <a:latin typeface="+mn-ea"/>
              </a:rPr>
              <a:t>おける大阪府の人口</a:t>
            </a:r>
            <a:r>
              <a:rPr lang="ja-JP" altLang="en-US" sz="1600" dirty="0">
                <a:solidFill>
                  <a:prstClr val="black"/>
                </a:solidFill>
                <a:latin typeface="+mn-ea"/>
              </a:rPr>
              <a:t>推計（ケース２）に基づき</a:t>
            </a:r>
            <a:r>
              <a:rPr lang="ja-JP" altLang="en-US" sz="1600" dirty="0" smtClean="0">
                <a:solidFill>
                  <a:prstClr val="black"/>
                </a:solidFill>
                <a:latin typeface="+mn-ea"/>
              </a:rPr>
              <a:t>大阪府企画室推計</a:t>
            </a:r>
            <a:endParaRPr kumimoji="1" lang="ja-JP" altLang="en-US" sz="1600" dirty="0">
              <a:solidFill>
                <a:prstClr val="black"/>
              </a:solidFill>
              <a:latin typeface="+mn-ea"/>
            </a:endParaRPr>
          </a:p>
        </p:txBody>
      </p:sp>
      <p:sp>
        <p:nvSpPr>
          <p:cNvPr id="10" name="テキスト ボックス 9"/>
          <p:cNvSpPr txBox="1"/>
          <p:nvPr/>
        </p:nvSpPr>
        <p:spPr>
          <a:xfrm>
            <a:off x="9841832" y="1534590"/>
            <a:ext cx="6778551" cy="341632"/>
          </a:xfrm>
          <a:prstGeom prst="rect">
            <a:avLst/>
          </a:prstGeom>
          <a:noFill/>
        </p:spPr>
        <p:txBody>
          <a:bodyPr wrap="square" rtlCol="0" anchor="ctr">
            <a:spAutoFit/>
          </a:bodyPr>
          <a:lstStyle/>
          <a:p>
            <a:pPr algn="ctr" defTabSz="1434531">
              <a:lnSpc>
                <a:spcPct val="90000"/>
              </a:lnSpc>
              <a:spcBef>
                <a:spcPct val="0"/>
              </a:spcBef>
            </a:pPr>
            <a:r>
              <a:rPr lang="ja-JP" altLang="en-US" b="1" dirty="0" smtClean="0">
                <a:latin typeface="游ゴシック" panose="020B0400000000000000" pitchFamily="50" charset="-128"/>
                <a:cs typeface="Meiryo UI" panose="020B0604030504040204" pitchFamily="50" charset="-128"/>
              </a:rPr>
              <a:t>人口</a:t>
            </a:r>
            <a:r>
              <a:rPr lang="ja-JP" altLang="en-US" b="1" dirty="0">
                <a:latin typeface="游ゴシック" panose="020B0400000000000000" pitchFamily="50" charset="-128"/>
                <a:cs typeface="Meiryo UI" panose="020B0604030504040204" pitchFamily="50" charset="-128"/>
              </a:rPr>
              <a:t>動態（府内各地域の状況）</a:t>
            </a:r>
            <a:endParaRPr kumimoji="1" lang="ja-JP" altLang="en-US" b="1" dirty="0">
              <a:latin typeface="+mn-ea"/>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42" y="7766056"/>
            <a:ext cx="6716402" cy="4247136"/>
          </a:xfrm>
          <a:prstGeom prst="rect">
            <a:avLst/>
          </a:prstGeom>
        </p:spPr>
      </p:pic>
      <p:sp>
        <p:nvSpPr>
          <p:cNvPr id="12" name="テキスト ボックス 11"/>
          <p:cNvSpPr txBox="1"/>
          <p:nvPr/>
        </p:nvSpPr>
        <p:spPr>
          <a:xfrm>
            <a:off x="10502778" y="7165742"/>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平均寿命・健康寿命</a:t>
            </a:r>
            <a:endParaRPr lang="ja-JP" altLang="en-US" b="1" dirty="0">
              <a:latin typeface="+mn-ea"/>
              <a:cs typeface="Meiryo UI" panose="020B0604030504040204" pitchFamily="50" charset="-128"/>
            </a:endParaRPr>
          </a:p>
        </p:txBody>
      </p:sp>
      <p:sp>
        <p:nvSpPr>
          <p:cNvPr id="13" name="ホームベース 12"/>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solidFill>
                  <a:schemeClr val="tx1"/>
                </a:solidFill>
                <a:latin typeface="+mn-ea"/>
              </a:rPr>
              <a:t>コロナ以前の大阪の状況</a:t>
            </a:r>
            <a:endParaRPr kumimoji="1" lang="ja-JP" altLang="en-US" sz="2800" b="1" dirty="0">
              <a:solidFill>
                <a:schemeClr val="tx1"/>
              </a:solidFill>
              <a:latin typeface="+mn-ea"/>
            </a:endParaRPr>
          </a:p>
        </p:txBody>
      </p:sp>
    </p:spTree>
    <p:extLst>
      <p:ext uri="{BB962C8B-B14F-4D97-AF65-F5344CB8AC3E}">
        <p14:creationId xmlns:p14="http://schemas.microsoft.com/office/powerpoint/2010/main" val="1569090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25599</TotalTime>
  <Words>27866</Words>
  <Application>Microsoft Office PowerPoint</Application>
  <PresentationFormat>ユーザー設定</PresentationFormat>
  <Paragraphs>2273</Paragraphs>
  <Slides>70</Slides>
  <Notes>15</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70</vt:i4>
      </vt:variant>
    </vt:vector>
  </HeadingPairs>
  <TitlesOfParts>
    <vt:vector size="88" baseType="lpstr">
      <vt:lpstr>HGPｺﾞｼｯｸE</vt:lpstr>
      <vt:lpstr>Meiryo UI</vt:lpstr>
      <vt:lpstr>ＭＳ Ｐゴシック</vt:lpstr>
      <vt:lpstr>ＭＳ 明朝</vt:lpstr>
      <vt:lpstr>新細明體</vt:lpstr>
      <vt:lpstr>UD デジタル 教科書体 NK-B</vt:lpstr>
      <vt:lpstr>UD デジタル 教科書体 NK-R</vt:lpstr>
      <vt:lpstr>游ゴシック</vt:lpstr>
      <vt:lpstr>游ゴシック Light</vt:lpstr>
      <vt:lpstr>游ゴシック 本文</vt:lpstr>
      <vt:lpstr>Arial</vt:lpstr>
      <vt:lpstr>Calibri</vt:lpstr>
      <vt:lpstr>Calibri Light</vt:lpstr>
      <vt:lpstr>Century</vt:lpstr>
      <vt:lpstr>Segoe UI Semibold</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清水　浩章</dc:creator>
  <cp:lastModifiedBy>佐々木　敏</cp:lastModifiedBy>
  <cp:revision>70</cp:revision>
  <cp:lastPrinted>2021-03-26T05:54:44Z</cp:lastPrinted>
  <dcterms:created xsi:type="dcterms:W3CDTF">2020-05-26T08:16:06Z</dcterms:created>
  <dcterms:modified xsi:type="dcterms:W3CDTF">2021-03-26T05:54:49Z</dcterms:modified>
</cp:coreProperties>
</file>