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92" r:id="rId1"/>
  </p:sldMasterIdLst>
  <p:notesMasterIdLst>
    <p:notesMasterId r:id="rId12"/>
  </p:notesMasterIdLst>
  <p:handoutMasterIdLst>
    <p:handoutMasterId r:id="rId13"/>
  </p:handoutMasterIdLst>
  <p:sldIdLst>
    <p:sldId id="256" r:id="rId2"/>
    <p:sldId id="610" r:id="rId3"/>
    <p:sldId id="611" r:id="rId4"/>
    <p:sldId id="612" r:id="rId5"/>
    <p:sldId id="613" r:id="rId6"/>
    <p:sldId id="614" r:id="rId7"/>
    <p:sldId id="615" r:id="rId8"/>
    <p:sldId id="616" r:id="rId9"/>
    <p:sldId id="617" r:id="rId10"/>
    <p:sldId id="619" r:id="rId11"/>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47" autoAdjust="0"/>
    <p:restoredTop sz="93634" autoAdjust="0"/>
  </p:normalViewPr>
  <p:slideViewPr>
    <p:cSldViewPr snapToGrid="0">
      <p:cViewPr varScale="1">
        <p:scale>
          <a:sx n="74" d="100"/>
          <a:sy n="74" d="100"/>
        </p:scale>
        <p:origin x="1002" y="90"/>
      </p:cViewPr>
      <p:guideLst>
        <p:guide orient="horz" pos="2160"/>
        <p:guide pos="3120"/>
      </p:guideLst>
    </p:cSldViewPr>
  </p:slideViewPr>
  <p:notesTextViewPr>
    <p:cViewPr>
      <p:scale>
        <a:sx n="1" d="1"/>
        <a:sy n="1" d="1"/>
      </p:scale>
      <p:origin x="0" y="0"/>
    </p:cViewPr>
  </p:notesTextViewPr>
  <p:sorterViewPr>
    <p:cViewPr>
      <p:scale>
        <a:sx n="100" d="100"/>
        <a:sy n="100" d="100"/>
      </p:scale>
      <p:origin x="0" y="84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2"/>
            <a:ext cx="2949575" cy="496888"/>
          </a:xfrm>
          <a:prstGeom prst="rect">
            <a:avLst/>
          </a:prstGeom>
        </p:spPr>
        <p:txBody>
          <a:bodyPr vert="horz" lIns="91405" tIns="45706" rIns="91405" bIns="4570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8" y="2"/>
            <a:ext cx="2949575" cy="496888"/>
          </a:xfrm>
          <a:prstGeom prst="rect">
            <a:avLst/>
          </a:prstGeom>
        </p:spPr>
        <p:txBody>
          <a:bodyPr vert="horz" lIns="91405" tIns="45706" rIns="91405" bIns="45706" rtlCol="0"/>
          <a:lstStyle>
            <a:lvl1pPr algn="r">
              <a:defRPr sz="1200"/>
            </a:lvl1pPr>
          </a:lstStyle>
          <a:p>
            <a:fld id="{754D6AE8-8F66-4CB1-9FB2-59D48F5AD3D9}" type="datetimeFigureOut">
              <a:rPr kumimoji="1" lang="ja-JP" altLang="en-US" smtClean="0"/>
              <a:pPr/>
              <a:t>2020/8/4</a:t>
            </a:fld>
            <a:endParaRPr kumimoji="1" lang="ja-JP" altLang="en-US"/>
          </a:p>
        </p:txBody>
      </p:sp>
      <p:sp>
        <p:nvSpPr>
          <p:cNvPr id="4" name="フッター プレースホルダー 3"/>
          <p:cNvSpPr>
            <a:spLocks noGrp="1"/>
          </p:cNvSpPr>
          <p:nvPr>
            <p:ph type="ftr" sz="quarter" idx="2"/>
          </p:nvPr>
        </p:nvSpPr>
        <p:spPr>
          <a:xfrm>
            <a:off x="9" y="9440865"/>
            <a:ext cx="2949575" cy="496887"/>
          </a:xfrm>
          <a:prstGeom prst="rect">
            <a:avLst/>
          </a:prstGeom>
        </p:spPr>
        <p:txBody>
          <a:bodyPr vert="horz" lIns="91405" tIns="45706" rIns="91405" bIns="4570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8" y="9440865"/>
            <a:ext cx="2949575" cy="496887"/>
          </a:xfrm>
          <a:prstGeom prst="rect">
            <a:avLst/>
          </a:prstGeom>
        </p:spPr>
        <p:txBody>
          <a:bodyPr vert="horz" lIns="91405" tIns="45706" rIns="91405" bIns="45706" rtlCol="0" anchor="b"/>
          <a:lstStyle>
            <a:lvl1pPr algn="r">
              <a:defRPr sz="1200"/>
            </a:lvl1pPr>
          </a:lstStyle>
          <a:p>
            <a:fld id="{7347C187-00F6-4CA2-95B1-F7E78134632B}" type="slidenum">
              <a:rPr kumimoji="1" lang="ja-JP" altLang="en-US" smtClean="0"/>
              <a:pPr/>
              <a:t>‹#›</a:t>
            </a:fld>
            <a:endParaRPr kumimoji="1" lang="ja-JP" altLang="en-US"/>
          </a:p>
        </p:txBody>
      </p:sp>
    </p:spTree>
    <p:extLst>
      <p:ext uri="{BB962C8B-B14F-4D97-AF65-F5344CB8AC3E}">
        <p14:creationId xmlns:p14="http://schemas.microsoft.com/office/powerpoint/2010/main" val="1150327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12"/>
            <a:ext cx="2949789" cy="496967"/>
          </a:xfrm>
          <a:prstGeom prst="rect">
            <a:avLst/>
          </a:prstGeom>
        </p:spPr>
        <p:txBody>
          <a:bodyPr vert="horz" lIns="91400" tIns="45703" rIns="91400"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2"/>
            <a:ext cx="2949789" cy="496967"/>
          </a:xfrm>
          <a:prstGeom prst="rect">
            <a:avLst/>
          </a:prstGeom>
        </p:spPr>
        <p:txBody>
          <a:bodyPr vert="horz" lIns="91400" tIns="45703" rIns="91400" bIns="45703" rtlCol="0"/>
          <a:lstStyle>
            <a:lvl1pPr algn="r">
              <a:defRPr sz="1200"/>
            </a:lvl1pPr>
          </a:lstStyle>
          <a:p>
            <a:fld id="{053C139E-BDA4-4D3D-AFA7-E87CA0FBBD34}" type="datetimeFigureOut">
              <a:rPr kumimoji="1" lang="ja-JP" altLang="en-US" smtClean="0"/>
              <a:pPr/>
              <a:t>2020/8/4</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00" tIns="45703" rIns="91400" bIns="45703"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00" tIns="45703" rIns="91400" bIns="4570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7" y="9440658"/>
            <a:ext cx="2949789" cy="496967"/>
          </a:xfrm>
          <a:prstGeom prst="rect">
            <a:avLst/>
          </a:prstGeom>
        </p:spPr>
        <p:txBody>
          <a:bodyPr vert="horz" lIns="91400" tIns="45703" rIns="91400"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58"/>
            <a:ext cx="2949789" cy="496967"/>
          </a:xfrm>
          <a:prstGeom prst="rect">
            <a:avLst/>
          </a:prstGeom>
        </p:spPr>
        <p:txBody>
          <a:bodyPr vert="horz" lIns="91400" tIns="45703" rIns="91400" bIns="45703" rtlCol="0" anchor="b"/>
          <a:lstStyle>
            <a:lvl1pPr algn="r">
              <a:defRPr sz="1200"/>
            </a:lvl1pPr>
          </a:lstStyle>
          <a:p>
            <a:fld id="{1BF2E02A-AB84-4BFE-9045-7703E5AA1E8D}" type="slidenum">
              <a:rPr kumimoji="1" lang="ja-JP" altLang="en-US" smtClean="0"/>
              <a:pPr/>
              <a:t>‹#›</a:t>
            </a:fld>
            <a:endParaRPr kumimoji="1" lang="ja-JP" altLang="en-US"/>
          </a:p>
        </p:txBody>
      </p:sp>
    </p:spTree>
    <p:extLst>
      <p:ext uri="{BB962C8B-B14F-4D97-AF65-F5344CB8AC3E}">
        <p14:creationId xmlns:p14="http://schemas.microsoft.com/office/powerpoint/2010/main" val="16639099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6C6320D-5B09-4A9C-A62F-ACAE3E45BA9A}" type="datetime1">
              <a:rPr kumimoji="1" lang="ja-JP" altLang="en-US" smtClean="0"/>
              <a:t>2020/8/4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4"/>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40335074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31D183-69C5-4A99-AE71-50D9D4D4EFA5}" type="datetime1">
              <a:rPr kumimoji="1" lang="ja-JP" altLang="en-US" smtClean="0"/>
              <a:t>2020/8/4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9" name="スライド番号プレースホルダー 5"/>
          <p:cNvSpPr>
            <a:spLocks noGrp="1"/>
          </p:cNvSpPr>
          <p:nvPr>
            <p:ph type="sldNum" sz="quarter" idx="4"/>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37197614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EAB0C79-D55E-4EAD-BCDA-9EA1AF2EA73A}" type="datetime1">
              <a:rPr kumimoji="1" lang="ja-JP" altLang="en-US" smtClean="0"/>
              <a:t>2020/8/4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4"/>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41751299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4F26781-19C7-428E-8E9F-CAFE78FC9FB8}" type="datetime1">
              <a:rPr kumimoji="1" lang="ja-JP" altLang="en-US" smtClean="0"/>
              <a:t>2020/8/4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9" name="スライド番号プレースホルダー 5"/>
          <p:cNvSpPr>
            <a:spLocks noGrp="1"/>
          </p:cNvSpPr>
          <p:nvPr>
            <p:ph type="sldNum" sz="quarter" idx="4"/>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13815387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03610A9-9CDD-40C0-879A-16E65D99DAFE}" type="datetime1">
              <a:rPr kumimoji="1" lang="ja-JP" altLang="en-US" smtClean="0"/>
              <a:t>2020/8/4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11" name="スライド番号プレースホルダー 5"/>
          <p:cNvSpPr>
            <a:spLocks noGrp="1"/>
          </p:cNvSpPr>
          <p:nvPr>
            <p:ph type="sldNum" sz="quarter" idx="12"/>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18187763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F061F68-A47F-4CE7-907D-BCD2C806C641}" type="datetime1">
              <a:rPr kumimoji="1" lang="ja-JP" altLang="en-US" smtClean="0"/>
              <a:t>2020/8/4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4"/>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24429602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6F2D5E1-95B6-4BAA-8B68-C08D9D4F0260}" type="datetime1">
              <a:rPr kumimoji="1" lang="ja-JP" altLang="en-US" smtClean="0"/>
              <a:t>2020/8/4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4"/>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5571794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D4556-6582-4D06-98CE-4C7BF88EC03B}" type="datetime1">
              <a:rPr kumimoji="1" lang="ja-JP" altLang="en-US" smtClean="0"/>
              <a:t>2020/8/4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スライド番号プレースホルダー 5"/>
          <p:cNvSpPr>
            <a:spLocks noGrp="1"/>
          </p:cNvSpPr>
          <p:nvPr>
            <p:ph type="sldNum" sz="quarter" idx="4"/>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265885217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jpeg"/><Relationship Id="rId7"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0" y="1628800"/>
            <a:ext cx="9906000" cy="1728192"/>
          </a:xfrm>
          <a:solidFill>
            <a:srgbClr val="00B0F0"/>
          </a:solidFill>
        </p:spPr>
        <p:style>
          <a:lnRef idx="0">
            <a:schemeClr val="accent5"/>
          </a:lnRef>
          <a:fillRef idx="3">
            <a:schemeClr val="accent5"/>
          </a:fillRef>
          <a:effectRef idx="3">
            <a:schemeClr val="accent5"/>
          </a:effectRef>
          <a:fontRef idx="minor">
            <a:schemeClr val="lt1"/>
          </a:fontRef>
        </p:style>
        <p:txBody>
          <a:bodyPr>
            <a:noAutofit/>
          </a:bodyPr>
          <a:lstStyle/>
          <a:p>
            <a:r>
              <a:rPr lang="ja-JP" altLang="en-US" sz="3600" b="1" dirty="0" smtClean="0">
                <a:latin typeface="Meiryo UI" panose="020B0604030504040204" pitchFamily="50" charset="-128"/>
                <a:ea typeface="Meiryo UI" panose="020B0604030504040204" pitchFamily="50" charset="-128"/>
              </a:rPr>
              <a:t>大阪府の食品ロス削減の取組</a:t>
            </a:r>
            <a:endParaRPr kumimoji="1" lang="ja-JP" altLang="en-US" sz="3600" b="1" dirty="0">
              <a:latin typeface="Meiryo UI" panose="020B0604030504040204" pitchFamily="50" charset="-128"/>
              <a:ea typeface="Meiryo UI" panose="020B0604030504040204" pitchFamily="50" charset="-128"/>
            </a:endParaRPr>
          </a:p>
        </p:txBody>
      </p:sp>
      <p:sp>
        <p:nvSpPr>
          <p:cNvPr id="5" name="サブタイトル 2"/>
          <p:cNvSpPr txBox="1">
            <a:spLocks/>
          </p:cNvSpPr>
          <p:nvPr/>
        </p:nvSpPr>
        <p:spPr>
          <a:xfrm>
            <a:off x="1978428" y="5013176"/>
            <a:ext cx="6048672" cy="9361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fontAlgn="base">
              <a:spcBef>
                <a:spcPts val="0"/>
              </a:spcBef>
              <a:spcAft>
                <a:spcPct val="0"/>
              </a:spcAft>
              <a:defRPr/>
            </a:pPr>
            <a:r>
              <a:rPr lang="en-US" altLang="ja-JP" sz="2400" kern="0" dirty="0" smtClean="0">
                <a:solidFill>
                  <a:prstClr val="black"/>
                </a:solidFill>
                <a:latin typeface="Meiryo UI" panose="020B0604030504040204" pitchFamily="50" charset="-128"/>
                <a:ea typeface="Meiryo UI" panose="020B0604030504040204" pitchFamily="50" charset="-128"/>
              </a:rPr>
              <a:t>2020</a:t>
            </a:r>
            <a:r>
              <a:rPr lang="ja-JP" altLang="en-US" sz="2400" kern="0" dirty="0" smtClean="0">
                <a:solidFill>
                  <a:prstClr val="black"/>
                </a:solidFill>
                <a:latin typeface="Meiryo UI" panose="020B0604030504040204" pitchFamily="50" charset="-128"/>
                <a:ea typeface="Meiryo UI" panose="020B0604030504040204" pitchFamily="50" charset="-128"/>
              </a:rPr>
              <a:t>年８月</a:t>
            </a:r>
            <a:r>
              <a:rPr lang="ja-JP" altLang="en-US" sz="2400" kern="0" dirty="0">
                <a:solidFill>
                  <a:prstClr val="black"/>
                </a:solidFill>
                <a:latin typeface="Meiryo UI" panose="020B0604030504040204" pitchFamily="50" charset="-128"/>
                <a:ea typeface="Meiryo UI" panose="020B0604030504040204" pitchFamily="50" charset="-128"/>
              </a:rPr>
              <a:t>７</a:t>
            </a:r>
            <a:r>
              <a:rPr lang="ja-JP" altLang="en-US" sz="2400" kern="0" dirty="0" smtClean="0">
                <a:solidFill>
                  <a:prstClr val="black"/>
                </a:solidFill>
                <a:latin typeface="Meiryo UI" panose="020B0604030504040204" pitchFamily="50" charset="-128"/>
                <a:ea typeface="Meiryo UI" panose="020B0604030504040204" pitchFamily="50" charset="-128"/>
              </a:rPr>
              <a:t>日</a:t>
            </a:r>
            <a:endParaRPr lang="en-US" altLang="ja-JP" sz="2400" kern="0" dirty="0" smtClean="0">
              <a:solidFill>
                <a:prstClr val="black"/>
              </a:solidFill>
              <a:latin typeface="Meiryo UI" panose="020B0604030504040204" pitchFamily="50" charset="-128"/>
              <a:ea typeface="Meiryo UI" panose="020B0604030504040204" pitchFamily="50" charset="-128"/>
            </a:endParaRPr>
          </a:p>
          <a:p>
            <a:pPr fontAlgn="base">
              <a:spcBef>
                <a:spcPts val="0"/>
              </a:spcBef>
              <a:spcAft>
                <a:spcPct val="0"/>
              </a:spcAft>
              <a:defRPr/>
            </a:pPr>
            <a:r>
              <a:rPr kumimoji="0" lang="ja-JP" altLang="en-US" sz="2400" kern="0" dirty="0" smtClean="0">
                <a:solidFill>
                  <a:prstClr val="black"/>
                </a:solidFill>
                <a:latin typeface="Meiryo UI" panose="020B0604030504040204" pitchFamily="50" charset="-128"/>
                <a:ea typeface="Meiryo UI" panose="020B0604030504040204" pitchFamily="50" charset="-128"/>
              </a:rPr>
              <a:t>大阪府環境農林水産部流通対策室</a:t>
            </a:r>
            <a:endParaRPr lang="ja-JP" altLang="en-US" sz="2400" kern="0" dirty="0">
              <a:solidFill>
                <a:prstClr val="black"/>
              </a:solidFill>
              <a:latin typeface="Meiryo UI" panose="020B0604030504040204" pitchFamily="50" charset="-128"/>
              <a:ea typeface="Meiryo UI" panose="020B0604030504040204" pitchFamily="50" charset="-128"/>
            </a:endParaRPr>
          </a:p>
        </p:txBody>
      </p:sp>
      <p:sp>
        <p:nvSpPr>
          <p:cNvPr id="4" name="サブタイトル 2"/>
          <p:cNvSpPr txBox="1">
            <a:spLocks/>
          </p:cNvSpPr>
          <p:nvPr/>
        </p:nvSpPr>
        <p:spPr bwMode="auto">
          <a:xfrm>
            <a:off x="8200466" y="116632"/>
            <a:ext cx="1584176" cy="4001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lang="ja-JP" altLang="en-US" sz="2000" kern="0" noProof="0" dirty="0" smtClean="0">
                <a:latin typeface="Meiryo UI" panose="020B0604030504040204" pitchFamily="50" charset="-128"/>
                <a:ea typeface="Meiryo UI" panose="020B0604030504040204" pitchFamily="50" charset="-128"/>
              </a:rPr>
              <a:t>参考資料３</a:t>
            </a:r>
            <a:endParaRPr kumimoji="1" lang="ja-JP" altLang="en-US" sz="200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987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en-US" altLang="ja-JP" sz="3200" b="1" dirty="0" smtClean="0">
                <a:solidFill>
                  <a:prstClr val="white"/>
                </a:solidFill>
                <a:ea typeface="HGP創英角ｺﾞｼｯｸUB" pitchFamily="50" charset="-128"/>
                <a:cs typeface="ＭＳ Ｐゴシック" charset="-128"/>
              </a:rPr>
              <a:t>【R2</a:t>
            </a:r>
            <a:r>
              <a:rPr lang="ja-JP" altLang="en-US" sz="3200" b="1" dirty="0" smtClean="0">
                <a:solidFill>
                  <a:prstClr val="white"/>
                </a:solidFill>
                <a:ea typeface="HGP創英角ｺﾞｼｯｸUB" pitchFamily="50" charset="-128"/>
                <a:cs typeface="ＭＳ Ｐゴシック" charset="-128"/>
              </a:rPr>
              <a:t>年度</a:t>
            </a:r>
            <a:r>
              <a:rPr lang="en-US" altLang="ja-JP" sz="3200" dirty="0" smtClean="0">
                <a:solidFill>
                  <a:prstClr val="white"/>
                </a:solidFill>
                <a:ea typeface="HGP創英角ｺﾞｼｯｸUB" pitchFamily="50" charset="-128"/>
                <a:cs typeface="ＭＳ Ｐゴシック" charset="-128"/>
              </a:rPr>
              <a:t>】</a:t>
            </a:r>
            <a:r>
              <a:rPr lang="ja-JP" altLang="en-US" sz="3200" dirty="0" smtClean="0">
                <a:solidFill>
                  <a:prstClr val="white"/>
                </a:solidFill>
                <a:ea typeface="HGP創英角ｺﾞｼｯｸUB" pitchFamily="50" charset="-128"/>
                <a:cs typeface="ＭＳ Ｐゴシック" charset="-128"/>
              </a:rPr>
              <a:t>大阪府の食品ロス削減の取組について</a:t>
            </a:r>
            <a:endParaRPr lang="ja-JP" altLang="en-US" sz="3600" dirty="0">
              <a:solidFill>
                <a:prstClr val="white"/>
              </a:solidFill>
              <a:ea typeface="HGP創英角ｺﾞｼｯｸUB" pitchFamily="50" charset="-128"/>
              <a:cs typeface="ＭＳ Ｐゴシック" charset="-128"/>
            </a:endParaRPr>
          </a:p>
        </p:txBody>
      </p:sp>
      <p:sp>
        <p:nvSpPr>
          <p:cNvPr id="6" name="角丸四角形 5"/>
          <p:cNvSpPr/>
          <p:nvPr/>
        </p:nvSpPr>
        <p:spPr>
          <a:xfrm>
            <a:off x="93410" y="492386"/>
            <a:ext cx="9739515" cy="6229429"/>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115735" y="1112233"/>
            <a:ext cx="5478171" cy="738664"/>
          </a:xfrm>
          <a:prstGeom prst="rect">
            <a:avLst/>
          </a:prstGeom>
          <a:noFill/>
        </p:spPr>
        <p:txBody>
          <a:bodyPr wrap="square" rtlCol="0">
            <a:spAutoFit/>
          </a:bodyPr>
          <a:lstStyle/>
          <a:p>
            <a:pPr marL="87313" indent="-87313"/>
            <a:r>
              <a:rPr lang="ja-JP" altLang="en-US" sz="1400" dirty="0" smtClean="0">
                <a:latin typeface="Meiryo UI" pitchFamily="50" charset="-128"/>
                <a:ea typeface="Meiryo UI" pitchFamily="50" charset="-128"/>
                <a:cs typeface="Meiryo UI" pitchFamily="50" charset="-128"/>
              </a:rPr>
              <a:t>◆フードバンク</a:t>
            </a:r>
            <a:r>
              <a:rPr lang="ja-JP" altLang="en-US" sz="1400" dirty="0">
                <a:latin typeface="Meiryo UI" pitchFamily="50" charset="-128"/>
                <a:ea typeface="Meiryo UI" pitchFamily="50" charset="-128"/>
                <a:cs typeface="Meiryo UI" pitchFamily="50" charset="-128"/>
              </a:rPr>
              <a:t>活動に関わる関係者を支える包括的なツールが不足していることから、安全で</a:t>
            </a:r>
            <a:r>
              <a:rPr lang="ja-JP" altLang="en-US" sz="1400" dirty="0" smtClean="0">
                <a:latin typeface="Meiryo UI" pitchFamily="50" charset="-128"/>
                <a:ea typeface="Meiryo UI" pitchFamily="50" charset="-128"/>
                <a:cs typeface="Meiryo UI" pitchFamily="50" charset="-128"/>
              </a:rPr>
              <a:t>透明性</a:t>
            </a:r>
            <a:r>
              <a:rPr lang="ja-JP" altLang="en-US" sz="1400" dirty="0">
                <a:latin typeface="Meiryo UI" pitchFamily="50" charset="-128"/>
                <a:ea typeface="Meiryo UI" pitchFamily="50" charset="-128"/>
                <a:cs typeface="Meiryo UI" pitchFamily="50" charset="-128"/>
              </a:rPr>
              <a:t>・信頼性の高いフードバンク活動を支援・促進するため、ガイドラインを</a:t>
            </a:r>
            <a:r>
              <a:rPr lang="ja-JP" altLang="en-US" sz="1400" dirty="0" smtClean="0">
                <a:latin typeface="Meiryo UI" pitchFamily="50" charset="-128"/>
                <a:ea typeface="Meiryo UI" pitchFamily="50" charset="-128"/>
                <a:cs typeface="Meiryo UI" pitchFamily="50" charset="-128"/>
              </a:rPr>
              <a:t>制作。</a:t>
            </a:r>
            <a:endParaRPr lang="ja-JP" altLang="en-US" sz="1400" dirty="0">
              <a:latin typeface="Meiryo UI" pitchFamily="50" charset="-128"/>
              <a:ea typeface="Meiryo UI" pitchFamily="50" charset="-128"/>
              <a:cs typeface="Meiryo UI" pitchFamily="50" charset="-128"/>
            </a:endParaRPr>
          </a:p>
        </p:txBody>
      </p:sp>
      <p:sp>
        <p:nvSpPr>
          <p:cNvPr id="8" name="角丸四角形 7"/>
          <p:cNvSpPr/>
          <p:nvPr/>
        </p:nvSpPr>
        <p:spPr>
          <a:xfrm>
            <a:off x="207901" y="617253"/>
            <a:ext cx="4024241" cy="361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フードバンク</a:t>
            </a:r>
            <a:r>
              <a:rPr lang="ja-JP" altLang="en-US" sz="1600" b="1" dirty="0">
                <a:latin typeface="Meiryo UI" panose="020B0604030504040204" pitchFamily="50" charset="-128"/>
                <a:ea typeface="Meiryo UI" panose="020B0604030504040204" pitchFamily="50" charset="-128"/>
              </a:rPr>
              <a:t>活動等支援ガイドライン作成業務</a:t>
            </a:r>
            <a:endParaRPr kumimoji="1" lang="ja-JP" altLang="en-US" sz="1600" b="1"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5954" y="673957"/>
            <a:ext cx="3374923" cy="2531192"/>
          </a:xfrm>
          <a:prstGeom prst="rect">
            <a:avLst/>
          </a:prstGeom>
        </p:spPr>
      </p:pic>
      <p:sp>
        <p:nvSpPr>
          <p:cNvPr id="10" name="テキスト ボックス 9"/>
          <p:cNvSpPr txBox="1"/>
          <p:nvPr/>
        </p:nvSpPr>
        <p:spPr>
          <a:xfrm>
            <a:off x="7066557" y="566649"/>
            <a:ext cx="3098129" cy="215444"/>
          </a:xfrm>
          <a:prstGeom prst="rect">
            <a:avLst/>
          </a:prstGeom>
          <a:noFill/>
        </p:spPr>
        <p:txBody>
          <a:bodyPr wrap="square" lIns="0" tIns="0" rIns="0" bIns="0" rtlCol="0" anchor="ctr" anchorCtr="1">
            <a:spAutoFit/>
          </a:bodyPr>
          <a:lstStyle/>
          <a:p>
            <a:pPr marL="87313" indent="-87313"/>
            <a:r>
              <a:rPr lang="zh-TW" altLang="en-US" sz="1400" dirty="0" smtClean="0">
                <a:latin typeface="Meiryo UI" pitchFamily="50" charset="-128"/>
                <a:ea typeface="Meiryo UI" pitchFamily="50" charset="-128"/>
                <a:cs typeface="Meiryo UI" pitchFamily="50" charset="-128"/>
              </a:rPr>
              <a:t>実施</a:t>
            </a:r>
            <a:r>
              <a:rPr lang="zh-TW" altLang="en-US" sz="1400" dirty="0">
                <a:latin typeface="Meiryo UI" pitchFamily="50" charset="-128"/>
                <a:ea typeface="Meiryo UI" pitchFamily="50" charset="-128"/>
                <a:cs typeface="Meiryo UI" pitchFamily="50" charset="-128"/>
              </a:rPr>
              <a:t>年度</a:t>
            </a:r>
            <a:r>
              <a:rPr lang="zh-TW"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2020</a:t>
            </a:r>
            <a:r>
              <a:rPr lang="zh-TW" altLang="en-US" sz="1400" dirty="0" smtClean="0">
                <a:latin typeface="Meiryo UI" pitchFamily="50" charset="-128"/>
                <a:ea typeface="Meiryo UI" pitchFamily="50" charset="-128"/>
                <a:cs typeface="Meiryo UI" pitchFamily="50" charset="-128"/>
              </a:rPr>
              <a:t>年度</a:t>
            </a:r>
            <a:endParaRPr lang="zh-TW" altLang="en-US" sz="1400" dirty="0">
              <a:latin typeface="Meiryo UI" pitchFamily="50" charset="-128"/>
              <a:ea typeface="Meiryo UI" pitchFamily="50" charset="-128"/>
              <a:cs typeface="Meiryo UI" pitchFamily="50" charset="-128"/>
            </a:endParaRPr>
          </a:p>
        </p:txBody>
      </p:sp>
      <p:sp>
        <p:nvSpPr>
          <p:cNvPr id="11" name="テキスト ボックス 10"/>
          <p:cNvSpPr txBox="1"/>
          <p:nvPr/>
        </p:nvSpPr>
        <p:spPr>
          <a:xfrm>
            <a:off x="6164350" y="2868841"/>
            <a:ext cx="3098129" cy="184666"/>
          </a:xfrm>
          <a:prstGeom prst="rect">
            <a:avLst/>
          </a:prstGeom>
          <a:noFill/>
        </p:spPr>
        <p:txBody>
          <a:bodyPr wrap="square" lIns="0" tIns="0" rIns="0" bIns="0" rtlCol="0" anchor="ctr" anchorCtr="1">
            <a:spAutoFit/>
          </a:bodyPr>
          <a:lstStyle/>
          <a:p>
            <a:pPr marL="87313" indent="-87313"/>
            <a:r>
              <a:rPr lang="ja-JP" altLang="en-US" sz="1200" dirty="0" smtClean="0">
                <a:latin typeface="Meiryo UI" pitchFamily="50" charset="-128"/>
                <a:ea typeface="Meiryo UI" pitchFamily="50" charset="-128"/>
                <a:cs typeface="Meiryo UI" pitchFamily="50" charset="-128"/>
              </a:rPr>
              <a:t>引用元：農林水産省ＨＰ</a:t>
            </a:r>
            <a:endParaRPr lang="zh-TW" altLang="en-US" sz="1200" dirty="0">
              <a:latin typeface="Meiryo UI" pitchFamily="50" charset="-128"/>
              <a:ea typeface="Meiryo UI" pitchFamily="50" charset="-128"/>
              <a:cs typeface="Meiryo UI" pitchFamily="50" charset="-128"/>
            </a:endParaRPr>
          </a:p>
        </p:txBody>
      </p:sp>
      <p:sp>
        <p:nvSpPr>
          <p:cNvPr id="12" name="角丸四角形 11"/>
          <p:cNvSpPr/>
          <p:nvPr/>
        </p:nvSpPr>
        <p:spPr>
          <a:xfrm>
            <a:off x="207902" y="2810823"/>
            <a:ext cx="5111074" cy="361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latin typeface="Meiryo UI" panose="020B0604030504040204" pitchFamily="50" charset="-128"/>
                <a:ea typeface="Meiryo UI" panose="020B0604030504040204" pitchFamily="50" charset="-128"/>
              </a:rPr>
              <a:t>新型コロナウイルスの感染症拡大により発生した食品ロス</a:t>
            </a:r>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20056" y="3217403"/>
            <a:ext cx="9697455" cy="954107"/>
          </a:xfrm>
          <a:prstGeom prst="rect">
            <a:avLst/>
          </a:prstGeom>
          <a:noFill/>
        </p:spPr>
        <p:txBody>
          <a:bodyPr wrap="square" rtlCol="0">
            <a:spAutoFit/>
          </a:bodyPr>
          <a:lstStyle/>
          <a:p>
            <a:pPr marL="87313" indent="-87313"/>
            <a:r>
              <a:rPr lang="ja-JP" altLang="en-US" sz="1400" dirty="0" smtClean="0">
                <a:latin typeface="Meiryo UI" pitchFamily="50" charset="-128"/>
                <a:ea typeface="Meiryo UI" pitchFamily="50" charset="-128"/>
                <a:cs typeface="Meiryo UI" pitchFamily="50" charset="-128"/>
              </a:rPr>
              <a:t>◆新型コロナウイルスの感染症拡大の影響により、食品関係事業者において、大量の在庫などが</a:t>
            </a:r>
            <a:r>
              <a:rPr lang="ja-JP" altLang="en-US" sz="1400" dirty="0" smtClean="0">
                <a:latin typeface="Meiryo UI" pitchFamily="50" charset="-128"/>
                <a:ea typeface="Meiryo UI" pitchFamily="50" charset="-128"/>
                <a:cs typeface="Meiryo UI" pitchFamily="50" charset="-128"/>
              </a:rPr>
              <a:t>発生。</a:t>
            </a:r>
            <a:r>
              <a:rPr lang="ja-JP" altLang="en-US" sz="1400" dirty="0" smtClean="0">
                <a:latin typeface="Meiryo UI" pitchFamily="50" charset="-128"/>
                <a:ea typeface="Meiryo UI" pitchFamily="50" charset="-128"/>
                <a:cs typeface="Meiryo UI" pitchFamily="50" charset="-128"/>
              </a:rPr>
              <a:t>大阪府では、「おおさか</a:t>
            </a:r>
            <a:r>
              <a:rPr lang="ja-JP" altLang="en-US" sz="1400" dirty="0">
                <a:latin typeface="Meiryo UI" pitchFamily="50" charset="-128"/>
                <a:ea typeface="Meiryo UI" pitchFamily="50" charset="-128"/>
                <a:cs typeface="Meiryo UI" pitchFamily="50" charset="-128"/>
              </a:rPr>
              <a:t>食品ロス削減パートナーシップ</a:t>
            </a:r>
            <a:r>
              <a:rPr lang="ja-JP" altLang="en-US" sz="1400" dirty="0" smtClean="0">
                <a:latin typeface="Meiryo UI" pitchFamily="50" charset="-128"/>
                <a:ea typeface="Meiryo UI" pitchFamily="50" charset="-128"/>
                <a:cs typeface="Meiryo UI" pitchFamily="50" charset="-128"/>
              </a:rPr>
              <a:t>制度」の事業者の取組のうち、特にそうした食品を低価格で紹介するＳＮＳや販売サイトを大阪府ＨＰに掲載</a:t>
            </a:r>
            <a:r>
              <a:rPr lang="ja-JP" altLang="en-US" sz="1400" dirty="0" smtClean="0">
                <a:latin typeface="Meiryo UI" pitchFamily="50" charset="-128"/>
                <a:ea typeface="Meiryo UI" pitchFamily="50" charset="-128"/>
                <a:cs typeface="Meiryo UI" pitchFamily="50" charset="-128"/>
              </a:rPr>
              <a:t>。</a:t>
            </a:r>
            <a:endParaRPr lang="en-US" altLang="ja-JP" sz="1400" dirty="0" smtClean="0">
              <a:latin typeface="Meiryo UI" pitchFamily="50" charset="-128"/>
              <a:ea typeface="Meiryo UI" pitchFamily="50" charset="-128"/>
              <a:cs typeface="Meiryo UI" pitchFamily="50" charset="-128"/>
            </a:endParaRPr>
          </a:p>
          <a:p>
            <a:pPr marL="87313" indent="-87313"/>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smtClean="0">
                <a:latin typeface="Meiryo UI" pitchFamily="50" charset="-128"/>
                <a:ea typeface="Meiryo UI" pitchFamily="50" charset="-128"/>
                <a:cs typeface="Meiryo UI" pitchFamily="50" charset="-128"/>
              </a:rPr>
              <a:t>◆また、福祉施設等に食品を無償提供したい事業者と関係部局との調整を</a:t>
            </a:r>
            <a:r>
              <a:rPr lang="ja-JP" altLang="en-US" sz="1400" dirty="0">
                <a:latin typeface="Meiryo UI" pitchFamily="50" charset="-128"/>
                <a:ea typeface="Meiryo UI" pitchFamily="50" charset="-128"/>
                <a:cs typeface="Meiryo UI" pitchFamily="50" charset="-128"/>
              </a:rPr>
              <a:t>実施</a:t>
            </a:r>
          </a:p>
        </p:txBody>
      </p:sp>
      <p:sp>
        <p:nvSpPr>
          <p:cNvPr id="14" name="テキスト ボックス 13"/>
          <p:cNvSpPr txBox="1"/>
          <p:nvPr/>
        </p:nvSpPr>
        <p:spPr>
          <a:xfrm>
            <a:off x="93410" y="1934319"/>
            <a:ext cx="5478171" cy="523220"/>
          </a:xfrm>
          <a:prstGeom prst="rect">
            <a:avLst/>
          </a:prstGeom>
          <a:noFill/>
        </p:spPr>
        <p:txBody>
          <a:bodyPr wrap="square" rtlCol="0">
            <a:spAutoFit/>
          </a:bodyPr>
          <a:lstStyle/>
          <a:p>
            <a:pPr marL="87313" indent="-87313"/>
            <a:r>
              <a:rPr lang="ja-JP" altLang="en-US" sz="1400" dirty="0" smtClean="0">
                <a:latin typeface="Meiryo UI" pitchFamily="50" charset="-128"/>
                <a:ea typeface="Meiryo UI" pitchFamily="50" charset="-128"/>
                <a:cs typeface="Meiryo UI" pitchFamily="50" charset="-128"/>
              </a:rPr>
              <a:t>◆フードバンク</a:t>
            </a:r>
            <a:r>
              <a:rPr lang="ja-JP" altLang="en-US" sz="1400" dirty="0">
                <a:latin typeface="Meiryo UI" pitchFamily="50" charset="-128"/>
                <a:ea typeface="Meiryo UI" pitchFamily="50" charset="-128"/>
                <a:cs typeface="Meiryo UI" pitchFamily="50" charset="-128"/>
              </a:rPr>
              <a:t>活動に関わる関係者が押さえるべきルール・原則等について</a:t>
            </a:r>
            <a:r>
              <a:rPr lang="ja-JP" altLang="en-US" sz="1400" dirty="0" smtClean="0">
                <a:latin typeface="Meiryo UI" pitchFamily="50" charset="-128"/>
                <a:ea typeface="Meiryo UI" pitchFamily="50" charset="-128"/>
                <a:cs typeface="Meiryo UI" pitchFamily="50" charset="-128"/>
              </a:rPr>
              <a:t>、</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国</a:t>
            </a:r>
            <a:r>
              <a:rPr lang="ja-JP" altLang="en-US" sz="1400" dirty="0" smtClean="0">
                <a:latin typeface="Meiryo UI" pitchFamily="50" charset="-128"/>
                <a:ea typeface="Meiryo UI" pitchFamily="50" charset="-128"/>
                <a:cs typeface="Meiryo UI" pitchFamily="50" charset="-128"/>
              </a:rPr>
              <a:t>が</a:t>
            </a:r>
            <a:r>
              <a:rPr lang="ja-JP" altLang="en-US" sz="1400" dirty="0">
                <a:latin typeface="Meiryo UI" pitchFamily="50" charset="-128"/>
                <a:ea typeface="Meiryo UI" pitchFamily="50" charset="-128"/>
                <a:cs typeface="Meiryo UI" pitchFamily="50" charset="-128"/>
              </a:rPr>
              <a:t>提供</a:t>
            </a:r>
            <a:r>
              <a:rPr lang="ja-JP" altLang="en-US" sz="1400" dirty="0" smtClean="0">
                <a:latin typeface="Meiryo UI" pitchFamily="50" charset="-128"/>
                <a:ea typeface="Meiryo UI" pitchFamily="50" charset="-128"/>
                <a:cs typeface="Meiryo UI" pitchFamily="50" charset="-128"/>
              </a:rPr>
              <a:t>する資料</a:t>
            </a:r>
            <a:r>
              <a:rPr lang="ja-JP" altLang="en-US" sz="1400" dirty="0">
                <a:latin typeface="Meiryo UI" pitchFamily="50" charset="-128"/>
                <a:ea typeface="Meiryo UI" pitchFamily="50" charset="-128"/>
                <a:cs typeface="Meiryo UI" pitchFamily="50" charset="-128"/>
              </a:rPr>
              <a:t>等をガイドラインとして</a:t>
            </a:r>
            <a:r>
              <a:rPr lang="ja-JP" altLang="en-US" sz="1400" dirty="0" smtClean="0">
                <a:latin typeface="Meiryo UI" pitchFamily="50" charset="-128"/>
                <a:ea typeface="Meiryo UI" pitchFamily="50" charset="-128"/>
                <a:cs typeface="Meiryo UI" pitchFamily="50" charset="-128"/>
              </a:rPr>
              <a:t>取りまとめ</a:t>
            </a:r>
            <a:r>
              <a:rPr lang="ja-JP" altLang="en-US" sz="1400" dirty="0">
                <a:latin typeface="Meiryo UI" pitchFamily="50" charset="-128"/>
                <a:ea typeface="Meiryo UI" pitchFamily="50" charset="-128"/>
                <a:cs typeface="Meiryo UI" pitchFamily="50" charset="-128"/>
              </a:rPr>
              <a:t>る</a:t>
            </a:r>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901" y="4171510"/>
            <a:ext cx="9438578" cy="2424497"/>
          </a:xfrm>
          <a:prstGeom prst="rect">
            <a:avLst/>
          </a:prstGeom>
          <a:solidFill>
            <a:schemeClr val="bg1"/>
          </a:solidFill>
          <a:ln>
            <a:solidFill>
              <a:schemeClr val="tx1"/>
            </a:solidFill>
          </a:ln>
        </p:spPr>
      </p:pic>
      <p:sp>
        <p:nvSpPr>
          <p:cNvPr id="4" name="スライド番号プレースホルダー 3"/>
          <p:cNvSpPr>
            <a:spLocks noGrp="1"/>
          </p:cNvSpPr>
          <p:nvPr>
            <p:ph type="sldNum" sz="quarter" idx="4"/>
          </p:nvPr>
        </p:nvSpPr>
        <p:spPr/>
        <p:txBody>
          <a:bodyPr/>
          <a:lstStyle/>
          <a:p>
            <a:r>
              <a:rPr lang="ja-JP" altLang="en-US" dirty="0" smtClean="0"/>
              <a:t>９</a:t>
            </a:r>
            <a:endParaRPr lang="ja-JP" altLang="en-US" dirty="0"/>
          </a:p>
        </p:txBody>
      </p:sp>
    </p:spTree>
    <p:extLst>
      <p:ext uri="{BB962C8B-B14F-4D97-AF65-F5344CB8AC3E}">
        <p14:creationId xmlns:p14="http://schemas.microsoft.com/office/powerpoint/2010/main" val="2561182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食品ロス削減ネットワーク懇話会</a:t>
            </a:r>
            <a:endParaRPr lang="ja-JP" altLang="en-US" sz="3600" dirty="0">
              <a:solidFill>
                <a:prstClr val="white"/>
              </a:solidFill>
              <a:ea typeface="HGP創英角ｺﾞｼｯｸUB" pitchFamily="50" charset="-128"/>
              <a:cs typeface="ＭＳ Ｐゴシック" charset="-128"/>
            </a:endParaRPr>
          </a:p>
        </p:txBody>
      </p:sp>
      <p:sp>
        <p:nvSpPr>
          <p:cNvPr id="6" name="角丸四角形 5"/>
          <p:cNvSpPr/>
          <p:nvPr/>
        </p:nvSpPr>
        <p:spPr>
          <a:xfrm>
            <a:off x="93410" y="531980"/>
            <a:ext cx="9739515" cy="6219728"/>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266857" y="815689"/>
            <a:ext cx="9285143" cy="523220"/>
          </a:xfrm>
          <a:prstGeom prst="rect">
            <a:avLst/>
          </a:prstGeom>
          <a:noFill/>
          <a:ln>
            <a:solidFill>
              <a:schemeClr val="tx1"/>
            </a:solidFill>
            <a:prstDash val="dash"/>
          </a:ln>
        </p:spPr>
        <p:txBody>
          <a:bodyPr wrap="square" rtlCol="0">
            <a:spAutoFit/>
          </a:bodyPr>
          <a:lstStyle/>
          <a:p>
            <a:pPr marL="87313" indent="-87313"/>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小売</a:t>
            </a:r>
            <a:r>
              <a:rPr lang="ja-JP" altLang="en-US" sz="1400" dirty="0">
                <a:latin typeface="Meiryo UI" pitchFamily="50" charset="-128"/>
                <a:ea typeface="Meiryo UI" pitchFamily="50" charset="-128"/>
                <a:cs typeface="Meiryo UI" pitchFamily="50" charset="-128"/>
              </a:rPr>
              <a:t>や外食などの食品関連事業者と消費者が、それぞれの立場を互いに理解した取組みを進めるため、学識経験者、事</a:t>
            </a:r>
            <a:r>
              <a:rPr lang="ja-JP" altLang="en-US" sz="1400" dirty="0" smtClean="0">
                <a:latin typeface="Meiryo UI" pitchFamily="50" charset="-128"/>
                <a:ea typeface="Meiryo UI" pitchFamily="50" charset="-128"/>
                <a:cs typeface="Meiryo UI" pitchFamily="50" charset="-128"/>
              </a:rPr>
              <a:t>業者</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smtClean="0">
                <a:latin typeface="Meiryo UI" pitchFamily="50" charset="-128"/>
                <a:ea typeface="Meiryo UI" pitchFamily="50" charset="-128"/>
                <a:cs typeface="Meiryo UI" pitchFamily="50" charset="-128"/>
              </a:rPr>
              <a:t>　（</a:t>
            </a:r>
            <a:r>
              <a:rPr lang="ja-JP" altLang="en-US" sz="1400" dirty="0">
                <a:latin typeface="Meiryo UI" pitchFamily="50" charset="-128"/>
                <a:ea typeface="Meiryo UI" pitchFamily="50" charset="-128"/>
                <a:cs typeface="Meiryo UI" pitchFamily="50" charset="-128"/>
              </a:rPr>
              <a:t>小売・外食）、消費者、行政が意見交換を行う「食品ロス削減ネットワーク懇話会」</a:t>
            </a:r>
            <a:r>
              <a:rPr lang="ja-JP" altLang="en-US" sz="1400" dirty="0" smtClean="0">
                <a:latin typeface="Meiryo UI" pitchFamily="50" charset="-128"/>
                <a:ea typeface="Meiryo UI" pitchFamily="50" charset="-128"/>
                <a:cs typeface="Meiryo UI" pitchFamily="50" charset="-128"/>
              </a:rPr>
              <a:t>を平成</a:t>
            </a:r>
            <a:r>
              <a:rPr lang="en-US" altLang="ja-JP" sz="1400" dirty="0" smtClean="0">
                <a:latin typeface="Meiryo UI" pitchFamily="50" charset="-128"/>
                <a:ea typeface="Meiryo UI" pitchFamily="50" charset="-128"/>
                <a:cs typeface="Meiryo UI" pitchFamily="50" charset="-128"/>
              </a:rPr>
              <a:t>30</a:t>
            </a:r>
            <a:r>
              <a:rPr lang="ja-JP" altLang="en-US" sz="1400" dirty="0" smtClean="0">
                <a:latin typeface="Meiryo UI" pitchFamily="50" charset="-128"/>
                <a:ea typeface="Meiryo UI" pitchFamily="50" charset="-128"/>
                <a:cs typeface="Meiryo UI" pitchFamily="50" charset="-128"/>
              </a:rPr>
              <a:t>年６月</a:t>
            </a:r>
            <a:r>
              <a:rPr lang="en-US" altLang="ja-JP" sz="1400" dirty="0" smtClean="0">
                <a:latin typeface="Meiryo UI" pitchFamily="50" charset="-128"/>
                <a:ea typeface="Meiryo UI" pitchFamily="50" charset="-128"/>
                <a:cs typeface="Meiryo UI" pitchFamily="50" charset="-128"/>
              </a:rPr>
              <a:t>13</a:t>
            </a:r>
            <a:r>
              <a:rPr lang="ja-JP" altLang="en-US" sz="1400" dirty="0" smtClean="0">
                <a:latin typeface="Meiryo UI" pitchFamily="50" charset="-128"/>
                <a:ea typeface="Meiryo UI" pitchFamily="50" charset="-128"/>
                <a:cs typeface="Meiryo UI" pitchFamily="50" charset="-128"/>
              </a:rPr>
              <a:t>日に設置</a:t>
            </a:r>
            <a:endParaRPr lang="ja-JP" altLang="en-US" sz="1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266857" y="1382332"/>
            <a:ext cx="9002508" cy="5424562"/>
          </a:xfrm>
          <a:prstGeom prst="rect">
            <a:avLst/>
          </a:prstGeom>
          <a:noFill/>
        </p:spPr>
        <p:txBody>
          <a:bodyPr wrap="square" rtlCol="0">
            <a:spAutoFit/>
          </a:bodyPr>
          <a:lstStyle/>
          <a:p>
            <a:pPr marL="87313" indent="-87313"/>
            <a:r>
              <a:rPr lang="ja-JP" altLang="en-US" sz="1400" dirty="0" smtClean="0">
                <a:latin typeface="Meiryo UI" pitchFamily="50" charset="-128"/>
                <a:ea typeface="Meiryo UI" pitchFamily="50" charset="-128"/>
                <a:cs typeface="Meiryo UI" pitchFamily="50" charset="-128"/>
              </a:rPr>
              <a:t>　◆組織：有識者</a:t>
            </a:r>
            <a:r>
              <a:rPr lang="ja-JP" altLang="en-US" sz="1400" dirty="0">
                <a:latin typeface="Meiryo UI" pitchFamily="50" charset="-128"/>
                <a:ea typeface="Meiryo UI" pitchFamily="50" charset="-128"/>
                <a:cs typeface="Meiryo UI" pitchFamily="50" charset="-128"/>
              </a:rPr>
              <a:t>及び関係事業者</a:t>
            </a:r>
            <a:r>
              <a:rPr lang="ja-JP" altLang="en-US" sz="1400" dirty="0" smtClean="0">
                <a:latin typeface="Meiryo UI" pitchFamily="50" charset="-128"/>
                <a:ea typeface="Meiryo UI" pitchFamily="50" charset="-128"/>
                <a:cs typeface="Meiryo UI" pitchFamily="50" charset="-128"/>
              </a:rPr>
              <a:t>団体（小売・外食）、</a:t>
            </a:r>
            <a:r>
              <a:rPr lang="ja-JP" altLang="en-US" sz="1400" dirty="0">
                <a:latin typeface="Meiryo UI" pitchFamily="50" charset="-128"/>
                <a:ea typeface="Meiryo UI" pitchFamily="50" charset="-128"/>
                <a:cs typeface="Meiryo UI" pitchFamily="50" charset="-128"/>
              </a:rPr>
              <a:t>消費者団体、行政</a:t>
            </a:r>
            <a:r>
              <a:rPr lang="ja-JP" altLang="en-US" sz="1400" dirty="0" smtClean="0">
                <a:latin typeface="Meiryo UI" pitchFamily="50" charset="-128"/>
                <a:ea typeface="Meiryo UI" pitchFamily="50" charset="-128"/>
                <a:cs typeface="Meiryo UI" pitchFamily="50" charset="-128"/>
              </a:rPr>
              <a:t>機関の６名で構成（事務局：大阪府）</a:t>
            </a:r>
            <a:endParaRPr lang="en-US" altLang="ja-JP" sz="1400" dirty="0" smtClean="0">
              <a:latin typeface="Meiryo UI" pitchFamily="50" charset="-128"/>
              <a:ea typeface="Meiryo UI" pitchFamily="50" charset="-128"/>
              <a:cs typeface="Meiryo UI" pitchFamily="50" charset="-128"/>
            </a:endParaRPr>
          </a:p>
          <a:p>
            <a:pPr marL="87313" indent="-87313"/>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smtClean="0">
                <a:latin typeface="Meiryo UI" pitchFamily="50" charset="-128"/>
                <a:ea typeface="Meiryo UI" pitchFamily="50" charset="-128"/>
                <a:cs typeface="Meiryo UI" pitchFamily="50" charset="-128"/>
              </a:rPr>
              <a:t>　◆協議内容</a:t>
            </a:r>
            <a:endParaRPr lang="en-US" altLang="ja-JP" sz="1400" dirty="0" smtClean="0">
              <a:latin typeface="Meiryo UI" pitchFamily="50" charset="-128"/>
              <a:ea typeface="Meiryo UI" pitchFamily="50" charset="-128"/>
              <a:cs typeface="Meiryo UI" pitchFamily="50" charset="-128"/>
            </a:endParaRPr>
          </a:p>
          <a:p>
            <a:pPr marL="87313" indent="-87313">
              <a:lnSpc>
                <a:spcPts val="500"/>
              </a:lnSpc>
            </a:pP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　</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事</a:t>
            </a:r>
            <a:r>
              <a:rPr lang="ja-JP" altLang="en-US" sz="1400" b="1" dirty="0">
                <a:latin typeface="Meiryo UI" pitchFamily="50" charset="-128"/>
                <a:ea typeface="Meiryo UI" pitchFamily="50" charset="-128"/>
                <a:cs typeface="Meiryo UI" pitchFamily="50" charset="-128"/>
              </a:rPr>
              <a:t>業者への</a:t>
            </a:r>
            <a:r>
              <a:rPr lang="ja-JP" altLang="en-US" sz="1400" b="1" dirty="0" smtClean="0">
                <a:latin typeface="Meiryo UI" pitchFamily="50" charset="-128"/>
                <a:ea typeface="Meiryo UI" pitchFamily="50" charset="-128"/>
                <a:cs typeface="Meiryo UI" pitchFamily="50" charset="-128"/>
              </a:rPr>
              <a:t>支援</a:t>
            </a:r>
            <a:r>
              <a:rPr lang="en-US" altLang="ja-JP" sz="1400" b="1" dirty="0" smtClean="0">
                <a:latin typeface="Meiryo UI" pitchFamily="50" charset="-128"/>
                <a:ea typeface="Meiryo UI" pitchFamily="50" charset="-128"/>
                <a:cs typeface="Meiryo UI" pitchFamily="50" charset="-128"/>
              </a:rPr>
              <a:t>】</a:t>
            </a:r>
            <a:endParaRPr lang="ja-JP" altLang="en-US" sz="1400" b="1" dirty="0">
              <a:latin typeface="Meiryo UI" pitchFamily="50" charset="-128"/>
              <a:ea typeface="Meiryo UI" pitchFamily="50" charset="-128"/>
              <a:cs typeface="Meiryo UI" pitchFamily="50" charset="-128"/>
            </a:endParaRPr>
          </a:p>
          <a:p>
            <a:pPr marL="87313" indent="-87313"/>
            <a:r>
              <a:rPr lang="ja-JP" altLang="en-US" sz="1400" dirty="0" smtClean="0">
                <a:latin typeface="Meiryo UI" pitchFamily="50" charset="-128"/>
                <a:ea typeface="Meiryo UI" pitchFamily="50" charset="-128"/>
                <a:cs typeface="Meiryo UI" pitchFamily="50" charset="-128"/>
              </a:rPr>
              <a:t>　　</a:t>
            </a:r>
            <a:r>
              <a:rPr lang="ja-JP" altLang="en-US" sz="1400" dirty="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事業者を後押しする制度の検討</a:t>
            </a:r>
            <a:endParaRPr lang="en-US" altLang="ja-JP" sz="1400" b="1"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おおさか食品ロス削減パートナーシップ制度」の</a:t>
            </a:r>
            <a:r>
              <a:rPr lang="ja-JP" altLang="en-US" sz="1300" dirty="0" smtClean="0">
                <a:latin typeface="Meiryo UI" pitchFamily="50" charset="-128"/>
                <a:ea typeface="Meiryo UI" pitchFamily="50" charset="-128"/>
                <a:cs typeface="Meiryo UI" pitchFamily="50" charset="-128"/>
              </a:rPr>
              <a:t>創設</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○ナッジを活用した実証事業の検討</a:t>
            </a:r>
          </a:p>
          <a:p>
            <a:pPr marL="87313" indent="-87313"/>
            <a:r>
              <a:rPr lang="ja-JP" altLang="en-US" sz="1300" dirty="0">
                <a:latin typeface="Meiryo UI" pitchFamily="50" charset="-128"/>
                <a:ea typeface="Meiryo UI" pitchFamily="50" charset="-128"/>
                <a:cs typeface="Meiryo UI" pitchFamily="50" charset="-128"/>
              </a:rPr>
              <a:t>　　　　⇒飲食店の食品ロス削減に向けた食べきりモデル実証実験の</a:t>
            </a:r>
            <a:r>
              <a:rPr lang="ja-JP" altLang="en-US" sz="1300" dirty="0" smtClean="0">
                <a:latin typeface="Meiryo UI" pitchFamily="50" charset="-128"/>
                <a:ea typeface="Meiryo UI" pitchFamily="50" charset="-128"/>
                <a:cs typeface="Meiryo UI" pitchFamily="50" charset="-128"/>
              </a:rPr>
              <a:t>実施</a:t>
            </a:r>
            <a:endParaRPr lang="en-US" altLang="ja-JP" sz="1300" dirty="0" smtClean="0">
              <a:latin typeface="Meiryo UI" pitchFamily="50" charset="-128"/>
              <a:ea typeface="Meiryo UI" pitchFamily="50" charset="-128"/>
              <a:cs typeface="Meiryo UI" pitchFamily="50" charset="-128"/>
            </a:endParaRPr>
          </a:p>
          <a:p>
            <a:pPr marL="87313" indent="-87313"/>
            <a:endParaRPr lang="ja-JP" altLang="en-US" sz="1300" dirty="0">
              <a:latin typeface="Meiryo UI" pitchFamily="50" charset="-128"/>
              <a:ea typeface="Meiryo UI" pitchFamily="50" charset="-128"/>
              <a:cs typeface="Meiryo UI" pitchFamily="50" charset="-128"/>
            </a:endParaRPr>
          </a:p>
          <a:p>
            <a:pPr marL="87313" indent="-87313"/>
            <a:r>
              <a:rPr lang="ja-JP" altLang="en-US" sz="1300"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○アドバイザー派遣事業</a:t>
            </a:r>
            <a:r>
              <a:rPr lang="ja-JP" altLang="en-US" sz="1400" b="1" dirty="0">
                <a:latin typeface="Meiryo UI" pitchFamily="50" charset="-128"/>
                <a:ea typeface="Meiryo UI" pitchFamily="50" charset="-128"/>
                <a:cs typeface="Meiryo UI" pitchFamily="50" charset="-128"/>
              </a:rPr>
              <a:t>による中小の製造事</a:t>
            </a:r>
            <a:r>
              <a:rPr lang="ja-JP" altLang="en-US" sz="1400" b="1" dirty="0" smtClean="0">
                <a:latin typeface="Meiryo UI" pitchFamily="50" charset="-128"/>
                <a:ea typeface="Meiryo UI" pitchFamily="50" charset="-128"/>
                <a:cs typeface="Meiryo UI" pitchFamily="50" charset="-128"/>
              </a:rPr>
              <a:t>業者の課題検討</a:t>
            </a:r>
            <a:endParaRPr lang="ja-JP" altLang="en-US" sz="1400" b="1" dirty="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　</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家庭向け</a:t>
            </a:r>
            <a:r>
              <a:rPr lang="ja-JP" altLang="en-US" sz="1400" b="1" dirty="0">
                <a:latin typeface="Meiryo UI" pitchFamily="50" charset="-128"/>
                <a:ea typeface="Meiryo UI" pitchFamily="50" charset="-128"/>
                <a:cs typeface="Meiryo UI" pitchFamily="50" charset="-128"/>
              </a:rPr>
              <a:t>の</a:t>
            </a:r>
            <a:r>
              <a:rPr lang="ja-JP" altLang="en-US" sz="1400" b="1" dirty="0" smtClean="0">
                <a:latin typeface="Meiryo UI" pitchFamily="50" charset="-128"/>
                <a:ea typeface="Meiryo UI" pitchFamily="50" charset="-128"/>
                <a:cs typeface="Meiryo UI" pitchFamily="50" charset="-128"/>
              </a:rPr>
              <a:t>取組み</a:t>
            </a:r>
            <a:r>
              <a:rPr lang="en-US" altLang="ja-JP" sz="1400" b="1" dirty="0" smtClean="0">
                <a:latin typeface="Meiryo UI" pitchFamily="50" charset="-128"/>
                <a:ea typeface="Meiryo UI" pitchFamily="50" charset="-128"/>
                <a:cs typeface="Meiryo UI" pitchFamily="50" charset="-128"/>
              </a:rPr>
              <a:t>】</a:t>
            </a:r>
            <a:endParaRPr lang="ja-JP" altLang="en-US" sz="1400" b="1"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○家庭</a:t>
            </a:r>
            <a:r>
              <a:rPr lang="ja-JP" altLang="en-US" sz="1400" b="1" dirty="0">
                <a:latin typeface="Meiryo UI" pitchFamily="50" charset="-128"/>
                <a:ea typeface="Meiryo UI" pitchFamily="50" charset="-128"/>
                <a:cs typeface="Meiryo UI" pitchFamily="50" charset="-128"/>
              </a:rPr>
              <a:t>の食品ロス実態調査の検討</a:t>
            </a:r>
          </a:p>
          <a:p>
            <a:pPr marL="87313" indent="-87313"/>
            <a:r>
              <a:rPr lang="ja-JP" altLang="en-US" sz="1300" dirty="0" smtClean="0">
                <a:latin typeface="Meiryo UI" pitchFamily="50" charset="-128"/>
                <a:ea typeface="Meiryo UI" pitchFamily="50" charset="-128"/>
                <a:cs typeface="Meiryo UI" pitchFamily="50" charset="-128"/>
              </a:rPr>
              <a:t>　　　　⇒冷蔵庫に着目した食品</a:t>
            </a:r>
            <a:r>
              <a:rPr lang="ja-JP" altLang="en-US" sz="1300" dirty="0">
                <a:latin typeface="Meiryo UI" pitchFamily="50" charset="-128"/>
                <a:ea typeface="Meiryo UI" pitchFamily="50" charset="-128"/>
                <a:cs typeface="Meiryo UI" pitchFamily="50" charset="-128"/>
              </a:rPr>
              <a:t>ロス実態調査を実施</a:t>
            </a:r>
            <a:r>
              <a:rPr lang="ja-JP" altLang="en-US" sz="1300" dirty="0" smtClean="0">
                <a:latin typeface="Meiryo UI" pitchFamily="50" charset="-128"/>
                <a:ea typeface="Meiryo UI" pitchFamily="50" charset="-128"/>
                <a:cs typeface="Meiryo UI" pitchFamily="50" charset="-128"/>
              </a:rPr>
              <a:t>し、結果をまとめたリーフレット「今日からはじめる冷蔵庫革命」を作成</a:t>
            </a:r>
            <a:endParaRPr lang="en-US" altLang="ja-JP" sz="1300" dirty="0">
              <a:latin typeface="Meiryo UI" pitchFamily="50" charset="-128"/>
              <a:ea typeface="Meiryo UI" pitchFamily="50" charset="-128"/>
              <a:cs typeface="Meiryo UI" pitchFamily="50" charset="-128"/>
            </a:endParaRPr>
          </a:p>
          <a:p>
            <a:pPr marL="87313" indent="-87313"/>
            <a:endParaRPr lang="en-US" altLang="ja-JP" sz="1300" dirty="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a:t>
            </a:r>
            <a:r>
              <a:rPr lang="en-US" altLang="ja-JP" sz="1400" b="1" dirty="0" smtClean="0">
                <a:latin typeface="Meiryo UI" pitchFamily="50" charset="-128"/>
                <a:ea typeface="Meiryo UI" pitchFamily="50" charset="-128"/>
                <a:cs typeface="Meiryo UI" pitchFamily="50" charset="-128"/>
              </a:rPr>
              <a:t>10</a:t>
            </a:r>
            <a:r>
              <a:rPr lang="ja-JP" altLang="en-US" sz="1400" b="1" dirty="0">
                <a:latin typeface="Meiryo UI" pitchFamily="50" charset="-128"/>
                <a:ea typeface="Meiryo UI" pitchFamily="50" charset="-128"/>
                <a:cs typeface="Meiryo UI" pitchFamily="50" charset="-128"/>
              </a:rPr>
              <a:t>月食品ロス削減</a:t>
            </a:r>
            <a:r>
              <a:rPr lang="ja-JP" altLang="en-US" sz="1400" b="1" dirty="0" smtClean="0">
                <a:latin typeface="Meiryo UI" pitchFamily="50" charset="-128"/>
                <a:ea typeface="Meiryo UI" pitchFamily="50" charset="-128"/>
                <a:cs typeface="Meiryo UI" pitchFamily="50" charset="-128"/>
              </a:rPr>
              <a:t>キャンペーンの検討</a:t>
            </a:r>
            <a:endParaRPr lang="en-US" altLang="ja-JP" sz="1400" b="1"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a:t>
            </a:r>
            <a:r>
              <a:rPr lang="en-US" altLang="ja-JP" sz="1300" dirty="0" smtClean="0">
                <a:latin typeface="Meiryo UI" pitchFamily="50" charset="-128"/>
                <a:ea typeface="Meiryo UI" pitchFamily="50" charset="-128"/>
                <a:cs typeface="Meiryo UI" pitchFamily="50" charset="-128"/>
              </a:rPr>
              <a:t>10</a:t>
            </a:r>
            <a:r>
              <a:rPr lang="ja-JP" altLang="en-US" sz="1300" dirty="0">
                <a:latin typeface="Meiryo UI" pitchFamily="50" charset="-128"/>
                <a:ea typeface="Meiryo UI" pitchFamily="50" charset="-128"/>
                <a:cs typeface="Meiryo UI" pitchFamily="50" charset="-128"/>
              </a:rPr>
              <a:t>月</a:t>
            </a:r>
            <a:r>
              <a:rPr lang="en-US" altLang="ja-JP" sz="1300" dirty="0">
                <a:latin typeface="Meiryo UI" pitchFamily="50" charset="-128"/>
                <a:ea typeface="Meiryo UI" pitchFamily="50" charset="-128"/>
                <a:cs typeface="Meiryo UI" pitchFamily="50" charset="-128"/>
              </a:rPr>
              <a:t>30</a:t>
            </a:r>
            <a:r>
              <a:rPr lang="ja-JP" altLang="en-US" sz="1300" dirty="0">
                <a:latin typeface="Meiryo UI" pitchFamily="50" charset="-128"/>
                <a:ea typeface="Meiryo UI" pitchFamily="50" charset="-128"/>
                <a:cs typeface="Meiryo UI" pitchFamily="50" charset="-128"/>
              </a:rPr>
              <a:t>日「食品ロス削減の日イベント</a:t>
            </a:r>
            <a:r>
              <a:rPr lang="ja-JP" altLang="en-US" sz="1300" dirty="0" smtClean="0">
                <a:latin typeface="Meiryo UI" pitchFamily="50" charset="-128"/>
                <a:ea typeface="Meiryo UI" pitchFamily="50" charset="-128"/>
                <a:cs typeface="Meiryo UI" pitchFamily="50" charset="-128"/>
              </a:rPr>
              <a:t>」の実施</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平成</a:t>
            </a:r>
            <a:r>
              <a:rPr lang="en-US" altLang="ja-JP" sz="1300" dirty="0" smtClean="0">
                <a:latin typeface="Meiryo UI" pitchFamily="50" charset="-128"/>
                <a:ea typeface="Meiryo UI" pitchFamily="50" charset="-128"/>
                <a:cs typeface="Meiryo UI" pitchFamily="50" charset="-128"/>
              </a:rPr>
              <a:t>30</a:t>
            </a:r>
            <a:r>
              <a:rPr lang="ja-JP" altLang="en-US" sz="1300" dirty="0" smtClean="0">
                <a:latin typeface="Meiryo UI" pitchFamily="50" charset="-128"/>
                <a:ea typeface="Meiryo UI" pitchFamily="50" charset="-128"/>
                <a:cs typeface="Meiryo UI" pitchFamily="50" charset="-128"/>
              </a:rPr>
              <a:t>年度</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ダイエーグルメシティ中も</a:t>
            </a:r>
            <a:r>
              <a:rPr lang="ja-JP" altLang="en-US" sz="1300" dirty="0" err="1" smtClean="0">
                <a:latin typeface="Meiryo UI" pitchFamily="50" charset="-128"/>
                <a:ea typeface="Meiryo UI" pitchFamily="50" charset="-128"/>
                <a:cs typeface="Meiryo UI" pitchFamily="50" charset="-128"/>
              </a:rPr>
              <a:t>ず</a:t>
            </a:r>
            <a:r>
              <a:rPr lang="ja-JP" altLang="en-US" sz="1300" dirty="0" smtClean="0">
                <a:latin typeface="Meiryo UI" pitchFamily="50" charset="-128"/>
                <a:ea typeface="Meiryo UI" pitchFamily="50" charset="-128"/>
                <a:cs typeface="Meiryo UI" pitchFamily="50" charset="-128"/>
              </a:rPr>
              <a:t>店において、野菜をおいしく食べきるレシピ提案と試食会の実施</a:t>
            </a:r>
            <a:endParaRPr lang="en-US" altLang="ja-JP" sz="1300" dirty="0" smtClean="0">
              <a:latin typeface="Meiryo UI" pitchFamily="50" charset="-128"/>
              <a:ea typeface="Meiryo UI" pitchFamily="50" charset="-128"/>
              <a:cs typeface="Meiryo UI" pitchFamily="50" charset="-128"/>
            </a:endParaRPr>
          </a:p>
          <a:p>
            <a:pPr marL="87313" indent="-87313">
              <a:lnSpc>
                <a:spcPts val="10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a:t>
            </a:r>
            <a:endParaRPr lang="en-US" altLang="ja-JP" sz="1300" dirty="0" smtClean="0">
              <a:latin typeface="Meiryo UI" pitchFamily="50" charset="-128"/>
              <a:ea typeface="Meiryo UI" pitchFamily="50" charset="-128"/>
              <a:cs typeface="Meiryo UI" pitchFamily="50" charset="-128"/>
            </a:endParaRPr>
          </a:p>
          <a:p>
            <a:pPr defTabSz="457200">
              <a:defRPr/>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令和元年度</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藤井寺イオンショッピングセンターにおいて、</a:t>
            </a:r>
            <a:r>
              <a:rPr kumimoji="0" lang="ja-JP" altLang="en-US" sz="13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事業者が実施</a:t>
            </a:r>
            <a:r>
              <a:rPr kumimoji="0" lang="ja-JP" altLang="en-US" sz="1300" kern="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する規格外食品の販売やフードドライブなどの</a:t>
            </a:r>
            <a:endParaRPr kumimoji="0" lang="en-US" altLang="ja-JP" sz="1300" kern="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defTabSz="457200">
              <a:defRPr/>
            </a:pPr>
            <a:r>
              <a:rPr kumimoji="0" lang="ja-JP" altLang="en-US" sz="13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300" kern="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取組み</a:t>
            </a:r>
            <a:r>
              <a:rPr kumimoji="0" lang="ja-JP" altLang="en-US" sz="13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を消費者に向けて発信するとともに、食品</a:t>
            </a:r>
            <a:r>
              <a:rPr kumimoji="0" lang="ja-JP" altLang="en-US" sz="1300" kern="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ロスクイズ</a:t>
            </a:r>
            <a:r>
              <a:rPr kumimoji="0" lang="ja-JP" altLang="en-US" sz="13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300" kern="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食育</a:t>
            </a:r>
            <a:r>
              <a:rPr kumimoji="0" lang="ja-JP" altLang="en-US" sz="13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クイズ</a:t>
            </a:r>
            <a:r>
              <a:rPr kumimoji="0" lang="ja-JP" altLang="en-US" sz="1300" kern="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大会や食品</a:t>
            </a:r>
            <a:r>
              <a:rPr kumimoji="0" lang="ja-JP" altLang="en-US" sz="13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ロス削減に</a:t>
            </a:r>
            <a:r>
              <a:rPr kumimoji="0" lang="ja-JP" altLang="en-US" sz="1300" kern="100" dirty="0" err="1"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つ</a:t>
            </a:r>
            <a:endParaRPr kumimoji="0" lang="en-US" altLang="ja-JP" sz="1300" kern="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defTabSz="457200">
              <a:defRPr/>
            </a:pPr>
            <a:r>
              <a:rPr kumimoji="0" lang="ja-JP" altLang="en-US" sz="13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300" kern="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ながる</a:t>
            </a:r>
            <a:r>
              <a:rPr kumimoji="0" lang="ja-JP" altLang="en-US" sz="13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食育や健康についての消費者</a:t>
            </a:r>
            <a:r>
              <a:rPr kumimoji="0" lang="ja-JP" altLang="en-US" sz="1300" kern="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啓発を実施</a:t>
            </a:r>
            <a:endParaRPr kumimoji="0" lang="ja-JP" altLang="en-US" sz="13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defTabSz="457200">
              <a:defRPr/>
            </a:pPr>
            <a:endParaRPr kumimoji="0" lang="en-US" altLang="ja-JP" sz="1300" kern="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87313" indent="-87313"/>
            <a:endParaRPr lang="ja-JP" altLang="en-US" sz="1400" dirty="0">
              <a:latin typeface="Meiryo UI" pitchFamily="50" charset="-128"/>
              <a:ea typeface="Meiryo UI" pitchFamily="50" charset="-128"/>
              <a:cs typeface="Meiryo UI" pitchFamily="50" charset="-128"/>
            </a:endParaRPr>
          </a:p>
        </p:txBody>
      </p:sp>
      <p:sp>
        <p:nvSpPr>
          <p:cNvPr id="9" name="テキスト ボックス 8"/>
          <p:cNvSpPr txBox="1"/>
          <p:nvPr/>
        </p:nvSpPr>
        <p:spPr>
          <a:xfrm>
            <a:off x="6922180" y="556822"/>
            <a:ext cx="3098129" cy="215444"/>
          </a:xfrm>
          <a:prstGeom prst="rect">
            <a:avLst/>
          </a:prstGeom>
          <a:noFill/>
        </p:spPr>
        <p:txBody>
          <a:bodyPr wrap="square" lIns="0" tIns="0" rIns="0" bIns="0" rtlCol="0" anchor="ctr" anchorCtr="1">
            <a:spAutoFit/>
          </a:bodyPr>
          <a:lstStyle/>
          <a:p>
            <a:pPr marL="87313" indent="-87313"/>
            <a:r>
              <a:rPr lang="zh-TW" altLang="en-US" sz="1400" dirty="0" smtClean="0">
                <a:latin typeface="Meiryo UI" pitchFamily="50" charset="-128"/>
                <a:ea typeface="Meiryo UI" pitchFamily="50" charset="-128"/>
                <a:cs typeface="Meiryo UI" pitchFamily="50" charset="-128"/>
              </a:rPr>
              <a:t>実施</a:t>
            </a:r>
            <a:r>
              <a:rPr lang="zh-TW" altLang="en-US" sz="1400" dirty="0">
                <a:latin typeface="Meiryo UI" pitchFamily="50" charset="-128"/>
                <a:ea typeface="Meiryo UI" pitchFamily="50" charset="-128"/>
                <a:cs typeface="Meiryo UI" pitchFamily="50" charset="-128"/>
              </a:rPr>
              <a:t>年度：</a:t>
            </a:r>
            <a:r>
              <a:rPr lang="en-US" altLang="zh-TW" sz="1400" dirty="0" smtClean="0">
                <a:latin typeface="Meiryo UI" pitchFamily="50" charset="-128"/>
                <a:ea typeface="Meiryo UI" pitchFamily="50" charset="-128"/>
                <a:cs typeface="Meiryo UI" pitchFamily="50" charset="-128"/>
              </a:rPr>
              <a:t>2018</a:t>
            </a:r>
            <a:r>
              <a:rPr lang="zh-TW" altLang="en-US" sz="1400" dirty="0" smtClean="0">
                <a:latin typeface="Meiryo UI" pitchFamily="50" charset="-128"/>
                <a:ea typeface="Meiryo UI" pitchFamily="50" charset="-128"/>
                <a:cs typeface="Meiryo UI" pitchFamily="50" charset="-128"/>
              </a:rPr>
              <a:t>～</a:t>
            </a:r>
            <a:r>
              <a:rPr lang="en-US" altLang="zh-TW" sz="1400" dirty="0" smtClean="0">
                <a:latin typeface="Meiryo UI" pitchFamily="50" charset="-128"/>
                <a:ea typeface="Meiryo UI" pitchFamily="50" charset="-128"/>
                <a:cs typeface="Meiryo UI" pitchFamily="50" charset="-128"/>
              </a:rPr>
              <a:t>2019</a:t>
            </a:r>
            <a:r>
              <a:rPr lang="zh-TW" altLang="en-US" sz="1400" dirty="0" smtClean="0">
                <a:latin typeface="Meiryo UI" pitchFamily="50" charset="-128"/>
                <a:ea typeface="Meiryo UI" pitchFamily="50" charset="-128"/>
                <a:cs typeface="Meiryo UI" pitchFamily="50" charset="-128"/>
              </a:rPr>
              <a:t>年度</a:t>
            </a:r>
            <a:endParaRPr lang="zh-TW" altLang="en-US" sz="1400" dirty="0">
              <a:latin typeface="Meiryo UI" pitchFamily="50" charset="-128"/>
              <a:ea typeface="Meiryo UI" pitchFamily="50" charset="-128"/>
              <a:cs typeface="Meiryo UI" pitchFamily="50" charset="-128"/>
            </a:endParaRPr>
          </a:p>
        </p:txBody>
      </p:sp>
      <p:sp>
        <p:nvSpPr>
          <p:cNvPr id="4" name="スライド番号プレースホルダー 3"/>
          <p:cNvSpPr>
            <a:spLocks noGrp="1"/>
          </p:cNvSpPr>
          <p:nvPr>
            <p:ph type="sldNum" sz="quarter" idx="4"/>
          </p:nvPr>
        </p:nvSpPr>
        <p:spPr>
          <a:xfrm>
            <a:off x="9361714" y="6473371"/>
            <a:ext cx="544286" cy="356962"/>
          </a:xfrm>
        </p:spPr>
        <p:txBody>
          <a:bodyPr/>
          <a:lstStyle/>
          <a:p>
            <a:r>
              <a:rPr lang="ja-JP" altLang="en-US" dirty="0" smtClean="0"/>
              <a:t>１</a:t>
            </a:r>
            <a:endParaRPr lang="ja-JP" altLang="en-US" dirty="0"/>
          </a:p>
        </p:txBody>
      </p:sp>
    </p:spTree>
    <p:extLst>
      <p:ext uri="{BB962C8B-B14F-4D97-AF65-F5344CB8AC3E}">
        <p14:creationId xmlns:p14="http://schemas.microsoft.com/office/powerpoint/2010/main" val="2016722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おおさか食品ロス削減パートナーシップ制度</a:t>
            </a:r>
            <a:endParaRPr lang="ja-JP" altLang="en-US" sz="3600" dirty="0">
              <a:solidFill>
                <a:prstClr val="white"/>
              </a:solidFill>
              <a:ea typeface="HGP創英角ｺﾞｼｯｸUB" pitchFamily="50" charset="-128"/>
              <a:cs typeface="ＭＳ Ｐゴシック" charset="-128"/>
            </a:endParaRPr>
          </a:p>
        </p:txBody>
      </p:sp>
      <p:sp>
        <p:nvSpPr>
          <p:cNvPr id="17" name="角丸四角形 16"/>
          <p:cNvSpPr/>
          <p:nvPr/>
        </p:nvSpPr>
        <p:spPr>
          <a:xfrm>
            <a:off x="53894" y="505258"/>
            <a:ext cx="9779031" cy="6352741"/>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8" name="テキスト ボックス 17"/>
          <p:cNvSpPr txBox="1"/>
          <p:nvPr/>
        </p:nvSpPr>
        <p:spPr>
          <a:xfrm>
            <a:off x="184356" y="779042"/>
            <a:ext cx="9537287" cy="954107"/>
          </a:xfrm>
          <a:prstGeom prst="rect">
            <a:avLst/>
          </a:prstGeom>
          <a:noFill/>
          <a:ln>
            <a:solidFill>
              <a:schemeClr val="tx1"/>
            </a:solidFill>
            <a:prstDash val="dash"/>
          </a:ln>
        </p:spPr>
        <p:txBody>
          <a:bodyPr wrap="square" rtlCol="0">
            <a:spAutoFit/>
          </a:bodyPr>
          <a:lstStyle/>
          <a:p>
            <a:pPr marL="87313" indent="-87313"/>
            <a:r>
              <a:rPr lang="ja-JP" altLang="en-US" sz="1400" dirty="0" smtClean="0">
                <a:latin typeface="Meiryo UI" pitchFamily="50" charset="-128"/>
                <a:ea typeface="Meiryo UI" pitchFamily="50" charset="-128"/>
                <a:cs typeface="Meiryo UI" pitchFamily="50" charset="-128"/>
              </a:rPr>
              <a:t>＜登録制度の</a:t>
            </a:r>
            <a:r>
              <a:rPr lang="ja-JP" altLang="en-US" sz="1400" dirty="0">
                <a:latin typeface="Meiryo UI" pitchFamily="50" charset="-128"/>
                <a:ea typeface="Meiryo UI" pitchFamily="50" charset="-128"/>
                <a:cs typeface="Meiryo UI" pitchFamily="50" charset="-128"/>
              </a:rPr>
              <a:t>課題</a:t>
            </a:r>
            <a:r>
              <a:rPr lang="ja-JP" altLang="en-US" sz="1400" dirty="0" smtClean="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　</a:t>
            </a:r>
            <a:r>
              <a:rPr lang="ja-JP" altLang="en-US" sz="1400" b="1" u="sng" dirty="0" smtClean="0">
                <a:latin typeface="Meiryo UI" pitchFamily="50" charset="-128"/>
                <a:ea typeface="Meiryo UI" pitchFamily="50" charset="-128"/>
                <a:cs typeface="Meiryo UI" pitchFamily="50" charset="-128"/>
              </a:rPr>
              <a:t>食品</a:t>
            </a:r>
            <a:r>
              <a:rPr lang="ja-JP" altLang="en-US" sz="1400" b="1" u="sng" dirty="0">
                <a:latin typeface="Meiryo UI" pitchFamily="50" charset="-128"/>
                <a:ea typeface="Meiryo UI" pitchFamily="50" charset="-128"/>
                <a:cs typeface="Meiryo UI" pitchFamily="50" charset="-128"/>
              </a:rPr>
              <a:t>ロス削減ネットワーク</a:t>
            </a:r>
            <a:r>
              <a:rPr lang="ja-JP" altLang="en-US" sz="1400" b="1" u="sng" dirty="0" smtClean="0">
                <a:latin typeface="Meiryo UI" pitchFamily="50" charset="-128"/>
                <a:ea typeface="Meiryo UI" pitchFamily="50" charset="-128"/>
                <a:cs typeface="Meiryo UI" pitchFamily="50" charset="-128"/>
              </a:rPr>
              <a:t>懇話会の意見</a:t>
            </a:r>
            <a:endParaRPr lang="en-US" altLang="ja-JP" sz="1400" b="1" u="sng"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・別々の自治体や事業が登録制度のステッカー配付など個別で実施しては、お客様に伝わらない。また、店頭にステッカーだらけになる。</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・ステッカーの配付（登録数）のみだけで、その効果を測定していない。店長が変われば、登録していることがわからなくなる。</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・ステッカーを貼って</a:t>
            </a:r>
            <a:r>
              <a:rPr lang="ja-JP" altLang="en-US" sz="1400" dirty="0" smtClean="0">
                <a:latin typeface="Meiryo UI" pitchFamily="50" charset="-128"/>
                <a:ea typeface="Meiryo UI" pitchFamily="50" charset="-128"/>
                <a:cs typeface="Meiryo UI" pitchFamily="50" charset="-128"/>
              </a:rPr>
              <a:t>終わりで</a:t>
            </a:r>
            <a:r>
              <a:rPr lang="ja-JP" altLang="en-US" sz="1400" dirty="0">
                <a:latin typeface="Meiryo UI" pitchFamily="50" charset="-128"/>
                <a:ea typeface="Meiryo UI" pitchFamily="50" charset="-128"/>
                <a:cs typeface="Meiryo UI" pitchFamily="50" charset="-128"/>
              </a:rPr>
              <a:t>はなくて、具体的な取組ができ、行政的な裏打ちをするような内容にするべき</a:t>
            </a:r>
            <a:r>
              <a:rPr lang="ja-JP" altLang="en-US" sz="1400" dirty="0" smtClean="0">
                <a:latin typeface="Meiryo UI" pitchFamily="50" charset="-128"/>
                <a:ea typeface="Meiryo UI" pitchFamily="50" charset="-128"/>
                <a:cs typeface="Meiryo UI" pitchFamily="50" charset="-128"/>
              </a:rPr>
              <a:t>。</a:t>
            </a:r>
            <a:endParaRPr lang="en-US" altLang="ja-JP" sz="1400" dirty="0" smtClean="0">
              <a:latin typeface="Meiryo UI" pitchFamily="50" charset="-128"/>
              <a:ea typeface="Meiryo UI" pitchFamily="50" charset="-128"/>
              <a:cs typeface="Meiryo UI" pitchFamily="50" charset="-128"/>
            </a:endParaRPr>
          </a:p>
        </p:txBody>
      </p:sp>
      <p:sp>
        <p:nvSpPr>
          <p:cNvPr id="19" name="テキスト ボックス 18"/>
          <p:cNvSpPr txBox="1"/>
          <p:nvPr/>
        </p:nvSpPr>
        <p:spPr>
          <a:xfrm>
            <a:off x="7503624" y="505258"/>
            <a:ext cx="2624871" cy="215444"/>
          </a:xfrm>
          <a:prstGeom prst="rect">
            <a:avLst/>
          </a:prstGeom>
          <a:noFill/>
        </p:spPr>
        <p:txBody>
          <a:bodyPr wrap="square" lIns="0" tIns="0" rIns="0" bIns="0" rtlCol="0" anchor="ctr" anchorCtr="1">
            <a:spAutoFit/>
          </a:bodyPr>
          <a:lstStyle/>
          <a:p>
            <a:pPr marL="87313" indent="-87313"/>
            <a:r>
              <a:rPr lang="ja-JP" altLang="en-US" sz="1400" dirty="0" smtClean="0">
                <a:latin typeface="Meiryo UI" pitchFamily="50" charset="-128"/>
                <a:ea typeface="Meiryo UI" pitchFamily="50" charset="-128"/>
                <a:cs typeface="Meiryo UI" pitchFamily="50" charset="-128"/>
              </a:rPr>
              <a:t>　</a:t>
            </a:r>
            <a:r>
              <a:rPr lang="zh-TW" altLang="en-US" sz="1400" dirty="0" smtClean="0">
                <a:latin typeface="Meiryo UI" pitchFamily="50" charset="-128"/>
                <a:ea typeface="Meiryo UI" pitchFamily="50" charset="-128"/>
                <a:cs typeface="Meiryo UI" pitchFamily="50" charset="-128"/>
              </a:rPr>
              <a:t>実施</a:t>
            </a:r>
            <a:r>
              <a:rPr lang="zh-TW" altLang="en-US" sz="1400" dirty="0">
                <a:latin typeface="Meiryo UI" pitchFamily="50" charset="-128"/>
                <a:ea typeface="Meiryo UI" pitchFamily="50" charset="-128"/>
                <a:cs typeface="Meiryo UI" pitchFamily="50" charset="-128"/>
              </a:rPr>
              <a:t>年度：</a:t>
            </a:r>
            <a:r>
              <a:rPr lang="en-US" altLang="zh-TW" sz="1400" dirty="0" smtClean="0">
                <a:latin typeface="Meiryo UI" pitchFamily="50" charset="-128"/>
                <a:ea typeface="Meiryo UI" pitchFamily="50" charset="-128"/>
                <a:cs typeface="Meiryo UI" pitchFamily="50" charset="-128"/>
              </a:rPr>
              <a:t>2018</a:t>
            </a:r>
            <a:r>
              <a:rPr lang="ja-JP" altLang="en-US" sz="1400" dirty="0" smtClean="0">
                <a:latin typeface="Meiryo UI" pitchFamily="50" charset="-128"/>
                <a:ea typeface="Meiryo UI" pitchFamily="50" charset="-128"/>
                <a:cs typeface="Meiryo UI" pitchFamily="50" charset="-128"/>
              </a:rPr>
              <a:t>年度</a:t>
            </a:r>
            <a:r>
              <a:rPr lang="zh-TW" altLang="en-US" sz="1400" dirty="0" smtClean="0">
                <a:latin typeface="Meiryo UI" pitchFamily="50" charset="-128"/>
                <a:ea typeface="Meiryo UI" pitchFamily="50" charset="-128"/>
                <a:cs typeface="Meiryo UI" pitchFamily="50" charset="-128"/>
              </a:rPr>
              <a:t>～</a:t>
            </a:r>
            <a:endParaRPr lang="zh-TW" altLang="en-US" sz="1400" dirty="0">
              <a:latin typeface="Meiryo UI" pitchFamily="50" charset="-128"/>
              <a:ea typeface="Meiryo UI" pitchFamily="50" charset="-128"/>
              <a:cs typeface="Meiryo UI" pitchFamily="50" charset="-128"/>
            </a:endParaRPr>
          </a:p>
        </p:txBody>
      </p:sp>
      <p:sp>
        <p:nvSpPr>
          <p:cNvPr id="20" name="下矢印 19"/>
          <p:cNvSpPr/>
          <p:nvPr/>
        </p:nvSpPr>
        <p:spPr>
          <a:xfrm>
            <a:off x="4601678" y="1791489"/>
            <a:ext cx="643943" cy="240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40111" y="2045965"/>
            <a:ext cx="9581532" cy="523220"/>
          </a:xfrm>
          <a:prstGeom prst="rect">
            <a:avLst/>
          </a:prstGeom>
          <a:noFill/>
        </p:spPr>
        <p:txBody>
          <a:bodyPr wrap="square" rtlCol="0">
            <a:spAutoFit/>
          </a:bodyPr>
          <a:lstStyle/>
          <a:p>
            <a:pPr marL="87313" indent="-87313"/>
            <a:r>
              <a:rPr lang="ja-JP" altLang="en-US" sz="1400" dirty="0">
                <a:latin typeface="Meiryo UI" pitchFamily="50" charset="-128"/>
                <a:ea typeface="Meiryo UI" pitchFamily="50" charset="-128"/>
                <a:cs typeface="Meiryo UI" pitchFamily="50" charset="-128"/>
              </a:rPr>
              <a:t>◆食品ロス削減に積極的に取り組むとともに、消費者に対して効果的な啓発を実施する事業者（小売業、外食産業等）を後押し、さらに取組みを進めるため「おおさか食品ロス削減パートナーシップ制度」を</a:t>
            </a:r>
            <a:r>
              <a:rPr lang="ja-JP" altLang="en-US" sz="1400" dirty="0" smtClean="0">
                <a:latin typeface="Meiryo UI" pitchFamily="50" charset="-128"/>
                <a:ea typeface="Meiryo UI" pitchFamily="50" charset="-128"/>
                <a:cs typeface="Meiryo UI" pitchFamily="50" charset="-128"/>
              </a:rPr>
              <a:t>創設</a:t>
            </a:r>
            <a:endParaRPr lang="en-US" altLang="ja-JP" sz="1400" dirty="0" smtClean="0">
              <a:latin typeface="Meiryo UI" pitchFamily="50" charset="-128"/>
              <a:ea typeface="Meiryo UI" pitchFamily="50" charset="-128"/>
              <a:cs typeface="Meiryo UI" pitchFamily="50" charset="-128"/>
            </a:endParaRPr>
          </a:p>
        </p:txBody>
      </p:sp>
      <p:sp>
        <p:nvSpPr>
          <p:cNvPr id="22" name="テキスト ボックス 21"/>
          <p:cNvSpPr txBox="1"/>
          <p:nvPr/>
        </p:nvSpPr>
        <p:spPr>
          <a:xfrm>
            <a:off x="331758" y="2561779"/>
            <a:ext cx="9285143" cy="1600438"/>
          </a:xfrm>
          <a:prstGeom prst="rect">
            <a:avLst/>
          </a:prstGeom>
          <a:noFill/>
        </p:spPr>
        <p:txBody>
          <a:bodyPr wrap="square" rtlCol="0">
            <a:spAutoFit/>
          </a:bodyPr>
          <a:lstStyle/>
          <a:p>
            <a:pPr marL="87313" indent="-87313"/>
            <a:r>
              <a:rPr lang="ja-JP" altLang="en-US" sz="1400" dirty="0">
                <a:latin typeface="Meiryo UI" pitchFamily="50" charset="-128"/>
                <a:ea typeface="Meiryo UI" pitchFamily="50" charset="-128"/>
                <a:cs typeface="Meiryo UI" pitchFamily="50" charset="-128"/>
              </a:rPr>
              <a:t>〇目的：飲食の提供や食材等を販売する企業等が、食品ロス削減に積極的に取り組み、販売活動を通じて食品ロス削減に</a:t>
            </a:r>
            <a:r>
              <a:rPr lang="ja-JP" altLang="en-US" sz="1400" dirty="0" smtClean="0">
                <a:latin typeface="Meiryo UI" pitchFamily="50" charset="-128"/>
                <a:ea typeface="Meiryo UI" pitchFamily="50" charset="-128"/>
                <a:cs typeface="Meiryo UI" pitchFamily="50" charset="-128"/>
              </a:rPr>
              <a:t>係る</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消費者</a:t>
            </a:r>
            <a:r>
              <a:rPr lang="ja-JP" altLang="en-US" sz="1400" dirty="0">
                <a:latin typeface="Meiryo UI" pitchFamily="50" charset="-128"/>
                <a:ea typeface="Meiryo UI" pitchFamily="50" charset="-128"/>
                <a:cs typeface="Meiryo UI" pitchFamily="50" charset="-128"/>
              </a:rPr>
              <a:t>等への啓発活動を実施する際に、大阪府が取組みを協力・支援し、広く食品ロス削減の啓発を進める</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〇対象</a:t>
            </a:r>
            <a:r>
              <a:rPr lang="ja-JP" altLang="en-US" sz="1400" dirty="0" smtClean="0">
                <a:latin typeface="Meiryo UI" pitchFamily="50" charset="-128"/>
                <a:ea typeface="Meiryo UI" pitchFamily="50" charset="-128"/>
                <a:cs typeface="Meiryo UI" pitchFamily="50" charset="-128"/>
              </a:rPr>
              <a:t>：食品</a:t>
            </a:r>
            <a:r>
              <a:rPr lang="ja-JP" altLang="en-US" sz="1400" dirty="0">
                <a:latin typeface="Meiryo UI" pitchFamily="50" charset="-128"/>
                <a:ea typeface="Meiryo UI" pitchFamily="50" charset="-128"/>
                <a:cs typeface="Meiryo UI" pitchFamily="50" charset="-128"/>
              </a:rPr>
              <a:t>ロス削減に取り組む小売業、外食産業などの</a:t>
            </a:r>
            <a:r>
              <a:rPr lang="ja-JP" altLang="en-US" sz="1400" dirty="0" smtClean="0">
                <a:latin typeface="Meiryo UI" pitchFamily="50" charset="-128"/>
                <a:ea typeface="Meiryo UI" pitchFamily="50" charset="-128"/>
                <a:cs typeface="Meiryo UI" pitchFamily="50" charset="-128"/>
              </a:rPr>
              <a:t>事業者</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〇事業者の取組</a:t>
            </a:r>
            <a:r>
              <a:rPr lang="ja-JP" altLang="en-US" sz="1400" dirty="0" smtClean="0">
                <a:latin typeface="Meiryo UI" pitchFamily="50" charset="-128"/>
                <a:ea typeface="Meiryo UI" pitchFamily="50" charset="-128"/>
                <a:cs typeface="Meiryo UI" pitchFamily="50" charset="-128"/>
              </a:rPr>
              <a:t>内容</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（１）消費者へ向けた食品ロス削減の啓発・</a:t>
            </a:r>
            <a:r>
              <a:rPr lang="ja-JP" altLang="en-US" sz="1400" dirty="0" smtClean="0">
                <a:latin typeface="Meiryo UI" pitchFamily="50" charset="-128"/>
                <a:ea typeface="Meiryo UI" pitchFamily="50" charset="-128"/>
                <a:cs typeface="Meiryo UI" pitchFamily="50" charset="-128"/>
              </a:rPr>
              <a:t>ＰＲ</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（２）１年を通した食品ロス削減の</a:t>
            </a:r>
            <a:r>
              <a:rPr lang="ja-JP" altLang="en-US" sz="1400" dirty="0" smtClean="0">
                <a:latin typeface="Meiryo UI" pitchFamily="50" charset="-128"/>
                <a:ea typeface="Meiryo UI" pitchFamily="50" charset="-128"/>
                <a:cs typeface="Meiryo UI" pitchFamily="50" charset="-128"/>
              </a:rPr>
              <a:t>取組み</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a:t>
            </a:r>
            <a:r>
              <a:rPr lang="ja-JP" altLang="en-US" sz="1400" dirty="0">
                <a:latin typeface="Meiryo UI" pitchFamily="50" charset="-128"/>
                <a:ea typeface="Meiryo UI" pitchFamily="50" charset="-128"/>
                <a:cs typeface="Meiryo UI" pitchFamily="50" charset="-128"/>
              </a:rPr>
              <a:t>３）府が取り組むキャンペーンや調査などの協力</a:t>
            </a:r>
          </a:p>
        </p:txBody>
      </p:sp>
      <p:sp>
        <p:nvSpPr>
          <p:cNvPr id="23" name="コンテンツ プレースホルダー 2"/>
          <p:cNvSpPr>
            <a:spLocks noGrp="1"/>
          </p:cNvSpPr>
          <p:nvPr>
            <p:ph idx="1"/>
          </p:nvPr>
        </p:nvSpPr>
        <p:spPr>
          <a:xfrm>
            <a:off x="725138" y="4338198"/>
            <a:ext cx="8397025" cy="2428014"/>
          </a:xfrm>
          <a:ln>
            <a:solidFill>
              <a:schemeClr val="tx1"/>
            </a:solidFill>
            <a:prstDash val="dash"/>
          </a:ln>
        </p:spPr>
        <p:txBody>
          <a:bodyPr>
            <a:noAutofit/>
          </a:bodyPr>
          <a:lstStyle/>
          <a:p>
            <a:pPr marL="0" indent="0" eaLnBrk="1" hangingPunct="1">
              <a:buNone/>
              <a:defRPr/>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小  売  業</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株式会社</a:t>
            </a:r>
            <a:r>
              <a:rPr lang="ja-JP" altLang="en-US" sz="1200" dirty="0" smtClean="0">
                <a:latin typeface="Meiryo UI" panose="020B0604030504040204" pitchFamily="50" charset="-128"/>
                <a:ea typeface="Meiryo UI" panose="020B0604030504040204" pitchFamily="50" charset="-128"/>
              </a:rPr>
              <a:t>ダイエー、生活</a:t>
            </a:r>
            <a:r>
              <a:rPr lang="ja-JP" altLang="en-US" sz="1200" dirty="0">
                <a:latin typeface="Meiryo UI" panose="020B0604030504040204" pitchFamily="50" charset="-128"/>
                <a:ea typeface="Meiryo UI" panose="020B0604030504040204" pitchFamily="50" charset="-128"/>
              </a:rPr>
              <a:t>協同組合コープ</a:t>
            </a:r>
            <a:r>
              <a:rPr lang="ja-JP" altLang="en-US" sz="1200" dirty="0" smtClean="0">
                <a:latin typeface="Meiryo UI" panose="020B0604030504040204" pitchFamily="50" charset="-128"/>
                <a:ea typeface="Meiryo UI" panose="020B0604030504040204" pitchFamily="50" charset="-128"/>
              </a:rPr>
              <a:t>こうべ、大阪</a:t>
            </a:r>
            <a:r>
              <a:rPr lang="ja-JP" altLang="en-US" sz="1200" dirty="0">
                <a:latin typeface="Meiryo UI" panose="020B0604030504040204" pitchFamily="50" charset="-128"/>
                <a:ea typeface="Meiryo UI" panose="020B0604030504040204" pitchFamily="50" charset="-128"/>
              </a:rPr>
              <a:t>いずみ</a:t>
            </a:r>
            <a:r>
              <a:rPr lang="ja-JP" altLang="en-US" sz="1200" dirty="0" smtClean="0">
                <a:latin typeface="Meiryo UI" panose="020B0604030504040204" pitchFamily="50" charset="-128"/>
                <a:ea typeface="Meiryo UI" panose="020B0604030504040204" pitchFamily="50" charset="-128"/>
              </a:rPr>
              <a:t>市民生活協同組合</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生活協同組合おおさかパルコープ</a:t>
            </a:r>
            <a:endParaRPr lang="ja-JP" altLang="en-US" sz="1200" dirty="0">
              <a:latin typeface="Meiryo UI" panose="020B0604030504040204" pitchFamily="50" charset="-128"/>
              <a:ea typeface="Meiryo UI" panose="020B0604030504040204" pitchFamily="50" charset="-128"/>
            </a:endParaRPr>
          </a:p>
          <a:p>
            <a:pPr marL="0" indent="0" eaLnBrk="1" hangingPunct="1">
              <a:buNone/>
              <a:defRPr/>
            </a:pP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外食産業</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株式会社グルメ</a:t>
            </a:r>
            <a:r>
              <a:rPr lang="ja-JP" altLang="en-US" sz="1200" dirty="0" smtClean="0">
                <a:latin typeface="Meiryo UI" panose="020B0604030504040204" pitchFamily="50" charset="-128"/>
                <a:ea typeface="Meiryo UI" panose="020B0604030504040204" pitchFamily="50" charset="-128"/>
              </a:rPr>
              <a:t>杵屋、株式</a:t>
            </a:r>
            <a:r>
              <a:rPr lang="ja-JP" altLang="en-US" sz="1200" dirty="0">
                <a:latin typeface="Meiryo UI" panose="020B0604030504040204" pitchFamily="50" charset="-128"/>
                <a:ea typeface="Meiryo UI" panose="020B0604030504040204" pitchFamily="50" charset="-128"/>
              </a:rPr>
              <a:t>会社</a:t>
            </a:r>
            <a:r>
              <a:rPr lang="en-US" altLang="ja-JP" sz="1200" dirty="0">
                <a:latin typeface="Meiryo UI" panose="020B0604030504040204" pitchFamily="50" charset="-128"/>
                <a:ea typeface="Meiryo UI" panose="020B0604030504040204" pitchFamily="50" charset="-128"/>
              </a:rPr>
              <a:t>UG</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宇都宮、株式</a:t>
            </a:r>
            <a:r>
              <a:rPr lang="ja-JP" altLang="en-US" sz="1200" dirty="0">
                <a:latin typeface="Meiryo UI" panose="020B0604030504040204" pitchFamily="50" charset="-128"/>
                <a:ea typeface="Meiryo UI" panose="020B0604030504040204" pitchFamily="50" charset="-128"/>
              </a:rPr>
              <a:t>会社</a:t>
            </a:r>
            <a:r>
              <a:rPr lang="ja-JP" altLang="en-US" sz="1200" dirty="0" smtClean="0">
                <a:latin typeface="Meiryo UI" panose="020B0604030504040204" pitchFamily="50" charset="-128"/>
                <a:ea typeface="Meiryo UI" panose="020B0604030504040204" pitchFamily="50" charset="-128"/>
              </a:rPr>
              <a:t>ダイナミクス、有限</a:t>
            </a:r>
            <a:r>
              <a:rPr lang="ja-JP" altLang="en-US" sz="1200" dirty="0">
                <a:latin typeface="Meiryo UI" panose="020B0604030504040204" pitchFamily="50" charset="-128"/>
                <a:ea typeface="Meiryo UI" panose="020B0604030504040204" pitchFamily="50" charset="-128"/>
              </a:rPr>
              <a:t>会社ティケイ</a:t>
            </a:r>
            <a:r>
              <a:rPr lang="ja-JP" altLang="en-US" sz="1200" dirty="0" smtClean="0">
                <a:latin typeface="Meiryo UI" panose="020B0604030504040204" pitchFamily="50" charset="-128"/>
                <a:ea typeface="Meiryo UI" panose="020B0604030504040204" pitchFamily="50" charset="-128"/>
              </a:rPr>
              <a:t>企画、雁飯店、</a:t>
            </a:r>
            <a:endParaRPr lang="en-US" altLang="ja-JP" sz="1200" dirty="0" smtClean="0">
              <a:latin typeface="Meiryo UI" panose="020B0604030504040204" pitchFamily="50" charset="-128"/>
              <a:ea typeface="Meiryo UI" panose="020B0604030504040204" pitchFamily="50" charset="-128"/>
            </a:endParaRPr>
          </a:p>
          <a:p>
            <a:pPr marL="0" indent="0">
              <a:buNone/>
              <a:defRPr/>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err="1">
                <a:latin typeface="Meiryo UI" panose="020B0604030504040204" pitchFamily="50" charset="-128"/>
                <a:ea typeface="Meiryo UI" panose="020B0604030504040204" pitchFamily="50" charset="-128"/>
              </a:rPr>
              <a:t>Piatto</a:t>
            </a:r>
            <a:r>
              <a:rPr lang="ja-JP" altLang="en-US" sz="1200" dirty="0">
                <a:latin typeface="Meiryo UI" panose="020B0604030504040204" pitchFamily="50" charset="-128"/>
                <a:ea typeface="Meiryo UI" panose="020B0604030504040204" pitchFamily="50" charset="-128"/>
              </a:rPr>
              <a:t>（ピアット</a:t>
            </a:r>
            <a:r>
              <a:rPr lang="ja-JP" altLang="en-US" sz="1200" dirty="0" smtClean="0">
                <a:latin typeface="Meiryo UI" panose="020B0604030504040204" pitchFamily="50" charset="-128"/>
                <a:ea typeface="Meiryo UI" panose="020B0604030504040204" pitchFamily="50" charset="-128"/>
              </a:rPr>
              <a:t>）、ハジメフーズ株式</a:t>
            </a:r>
            <a:r>
              <a:rPr lang="ja-JP" altLang="en-US" sz="1200" dirty="0">
                <a:latin typeface="Meiryo UI" panose="020B0604030504040204" pitchFamily="50" charset="-128"/>
                <a:ea typeface="Meiryo UI" panose="020B0604030504040204" pitchFamily="50" charset="-128"/>
              </a:rPr>
              <a:t>会社、株式会社セブン＆アイ・フードシステムズ</a:t>
            </a:r>
            <a:endParaRPr lang="en-US" altLang="ja-JP" sz="1200" dirty="0">
              <a:latin typeface="Meiryo UI" panose="020B0604030504040204" pitchFamily="50" charset="-128"/>
              <a:ea typeface="Meiryo UI" panose="020B0604030504040204" pitchFamily="50" charset="-128"/>
            </a:endParaRPr>
          </a:p>
          <a:p>
            <a:pPr marL="0" indent="0" eaLnBrk="1" hangingPunct="1">
              <a:buNone/>
              <a:defRPr/>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ショッピングモール</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イオンモール株式会社</a:t>
            </a:r>
            <a:endParaRPr lang="en-US" altLang="ja-JP" sz="1200" dirty="0" smtClean="0">
              <a:latin typeface="Meiryo UI" panose="020B0604030504040204" pitchFamily="50" charset="-128"/>
              <a:ea typeface="Meiryo UI" panose="020B0604030504040204" pitchFamily="50" charset="-128"/>
            </a:endParaRPr>
          </a:p>
          <a:p>
            <a:pPr marL="0" indent="0" eaLnBrk="1" hangingPunct="1">
              <a:buNone/>
              <a:defRPr/>
            </a:pP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アプリ運営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株式</a:t>
            </a:r>
            <a:r>
              <a:rPr lang="ja-JP" altLang="en-US" sz="1200" dirty="0" smtClean="0">
                <a:latin typeface="Meiryo UI" panose="020B0604030504040204" pitchFamily="50" charset="-128"/>
                <a:ea typeface="Meiryo UI" panose="020B0604030504040204" pitchFamily="50" charset="-128"/>
              </a:rPr>
              <a:t>会社ＲＥＡＲＳ（リアーズ）、株式会社コークッキング</a:t>
            </a:r>
            <a:endParaRPr lang="en-US" altLang="ja-JP" sz="1200" dirty="0">
              <a:latin typeface="Meiryo UI" panose="020B0604030504040204" pitchFamily="50" charset="-128"/>
              <a:ea typeface="Meiryo UI" panose="020B0604030504040204" pitchFamily="50" charset="-128"/>
            </a:endParaRPr>
          </a:p>
          <a:p>
            <a:pPr marL="0" indent="0" eaLnBrk="1" hangingPunct="1">
              <a:buNone/>
              <a:defRPr/>
            </a:pP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ネット販売</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株式会社</a:t>
            </a:r>
            <a:r>
              <a:rPr lang="ja-JP" altLang="en-US" sz="1200" dirty="0" smtClean="0">
                <a:latin typeface="Meiryo UI" panose="020B0604030504040204" pitchFamily="50" charset="-128"/>
                <a:ea typeface="Meiryo UI" panose="020B0604030504040204" pitchFamily="50" charset="-128"/>
              </a:rPr>
              <a:t>ビューティフルスマイル</a:t>
            </a:r>
            <a:endParaRPr lang="en-US" altLang="ja-JP" sz="1200" dirty="0" smtClean="0">
              <a:latin typeface="Meiryo UI" panose="020B0604030504040204" pitchFamily="50" charset="-128"/>
              <a:ea typeface="Meiryo UI" panose="020B0604030504040204" pitchFamily="50" charset="-128"/>
            </a:endParaRPr>
          </a:p>
          <a:p>
            <a:pPr marL="0" indent="0" eaLnBrk="1" hangingPunct="1">
              <a:buNone/>
              <a:defRPr/>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マルシェ販売</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株式会社ヘルシーベスト</a:t>
            </a:r>
            <a:endParaRPr lang="en-US" altLang="ja-JP" sz="1200" dirty="0" smtClean="0">
              <a:latin typeface="Meiryo UI" panose="020B0604030504040204" pitchFamily="50" charset="-128"/>
              <a:ea typeface="Meiryo UI" panose="020B0604030504040204" pitchFamily="50" charset="-128"/>
            </a:endParaRPr>
          </a:p>
          <a:p>
            <a:pPr marL="0" indent="0" eaLnBrk="1" hangingPunct="1">
              <a:buNone/>
              <a:defRPr/>
            </a:pP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発注システム開発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株式会社</a:t>
            </a:r>
            <a:r>
              <a:rPr lang="ja-JP" altLang="en-US" sz="1200" dirty="0" smtClean="0">
                <a:latin typeface="Meiryo UI" panose="020B0604030504040204" pitchFamily="50" charset="-128"/>
                <a:ea typeface="Meiryo UI" panose="020B0604030504040204" pitchFamily="50" charset="-128"/>
              </a:rPr>
              <a:t>シノプス</a:t>
            </a:r>
            <a:endParaRPr lang="en-US" altLang="ja-JP" sz="1200" dirty="0" smtClean="0">
              <a:latin typeface="Meiryo UI" panose="020B0604030504040204" pitchFamily="50" charset="-128"/>
              <a:ea typeface="Meiryo UI" panose="020B0604030504040204" pitchFamily="50" charset="-128"/>
            </a:endParaRPr>
          </a:p>
          <a:p>
            <a:pPr marL="0" indent="0">
              <a:buNone/>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和菓子製造販売</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御菓子司亀屋茂</a:t>
            </a:r>
            <a:r>
              <a:rPr lang="ja-JP" altLang="en-US" sz="1200" dirty="0" smtClean="0">
                <a:latin typeface="Meiryo UI" panose="020B0604030504040204" pitchFamily="50" charset="-128"/>
                <a:ea typeface="Meiryo UI" panose="020B0604030504040204" pitchFamily="50" charset="-128"/>
              </a:rPr>
              <a:t>廣</a:t>
            </a:r>
            <a:endParaRPr lang="en-US" altLang="ja-JP" sz="1200" dirty="0" smtClean="0">
              <a:latin typeface="Meiryo UI" panose="020B0604030504040204" pitchFamily="50" charset="-128"/>
              <a:ea typeface="Meiryo UI" panose="020B0604030504040204" pitchFamily="50" charset="-128"/>
            </a:endParaRPr>
          </a:p>
          <a:p>
            <a:pPr marL="0" indent="0">
              <a:buNone/>
              <a:defRPr/>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美粧パッケージの製造・販売</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株式会社クラウンパッケージ</a:t>
            </a:r>
            <a:endParaRPr lang="en-US" altLang="ja-JP" sz="1200" dirty="0" smtClean="0">
              <a:latin typeface="Meiryo UI" panose="020B0604030504040204" pitchFamily="50" charset="-128"/>
              <a:ea typeface="Meiryo UI" panose="020B0604030504040204" pitchFamily="50" charset="-128"/>
            </a:endParaRPr>
          </a:p>
          <a:p>
            <a:pPr marL="0" indent="0">
              <a:buNone/>
              <a:defRPr/>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環境教育等</a:t>
            </a: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特定非営利活動法人</a:t>
            </a:r>
            <a:r>
              <a:rPr lang="en-US" altLang="ja-JP" sz="1200" dirty="0" err="1" smtClean="0">
                <a:latin typeface="Meiryo UI" panose="020B0604030504040204" pitchFamily="50" charset="-128"/>
                <a:ea typeface="Meiryo UI" panose="020B0604030504040204" pitchFamily="50" charset="-128"/>
              </a:rPr>
              <a:t>DeepPeople</a:t>
            </a:r>
            <a:endParaRPr lang="en-US" altLang="ja-JP" sz="1200" dirty="0" smtClean="0">
              <a:latin typeface="Meiryo UI" panose="020B0604030504040204" pitchFamily="50" charset="-128"/>
              <a:ea typeface="Meiryo UI" panose="020B0604030504040204" pitchFamily="50" charset="-128"/>
            </a:endParaRPr>
          </a:p>
          <a:p>
            <a:pPr marL="0" indent="0">
              <a:buNone/>
              <a:defRPr/>
            </a:pP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pPr marL="0" indent="0" eaLnBrk="1" hangingPunct="1">
              <a:buNone/>
              <a:defRPr/>
            </a:pPr>
            <a:endParaRPr lang="ja-JP" altLang="en-US" sz="1200" dirty="0">
              <a:latin typeface="Meiryo UI" panose="020B0604030504040204" pitchFamily="50" charset="-128"/>
              <a:ea typeface="Meiryo UI" panose="020B0604030504040204" pitchFamily="50" charset="-128"/>
            </a:endParaRPr>
          </a:p>
        </p:txBody>
      </p:sp>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3281" y="4979193"/>
            <a:ext cx="1415845" cy="1412305"/>
          </a:xfrm>
          <a:prstGeom prst="rect">
            <a:avLst/>
          </a:prstGeom>
        </p:spPr>
      </p:pic>
      <p:sp>
        <p:nvSpPr>
          <p:cNvPr id="25" name="正方形/長方形 24"/>
          <p:cNvSpPr/>
          <p:nvPr/>
        </p:nvSpPr>
        <p:spPr>
          <a:xfrm>
            <a:off x="5341322" y="3823662"/>
            <a:ext cx="4324604" cy="455889"/>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現在（令和２年８月７日時点）</a:t>
            </a:r>
            <a:r>
              <a:rPr kumimoji="1" lang="ja-JP" altLang="en-US" sz="1600" b="1" dirty="0" smtClean="0">
                <a:solidFill>
                  <a:schemeClr val="tx1"/>
                </a:solidFill>
                <a:latin typeface="Meiryo UI" panose="020B0604030504040204" pitchFamily="50" charset="-128"/>
                <a:ea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rPr>
              <a:t>21</a:t>
            </a:r>
            <a:r>
              <a:rPr kumimoji="1" lang="ja-JP" altLang="en-US" sz="1600" b="1" dirty="0" smtClean="0">
                <a:solidFill>
                  <a:schemeClr val="tx1"/>
                </a:solidFill>
                <a:latin typeface="Meiryo UI" panose="020B0604030504040204" pitchFamily="50" charset="-128"/>
                <a:ea typeface="Meiryo UI" panose="020B0604030504040204" pitchFamily="50" charset="-128"/>
              </a:rPr>
              <a:t>事</a:t>
            </a:r>
            <a:r>
              <a:rPr kumimoji="1" lang="ja-JP" altLang="en-US" sz="1600" b="1" dirty="0" smtClean="0">
                <a:solidFill>
                  <a:schemeClr val="tx1"/>
                </a:solidFill>
                <a:latin typeface="Meiryo UI" panose="020B0604030504040204" pitchFamily="50" charset="-128"/>
                <a:ea typeface="Meiryo UI" panose="020B0604030504040204" pitchFamily="50" charset="-128"/>
              </a:rPr>
              <a:t>業者</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6626451" y="6430566"/>
            <a:ext cx="1909498" cy="276999"/>
          </a:xfrm>
          <a:prstGeom prst="rect">
            <a:avLst/>
          </a:prstGeom>
        </p:spPr>
        <p:txBody>
          <a:bodyPr wrap="none">
            <a:spAutoFit/>
          </a:bodyPr>
          <a:lstStyle/>
          <a:p>
            <a:pPr algn="ctr"/>
            <a:r>
              <a:rPr lang="ja-JP" altLang="en-US" sz="1200" dirty="0" smtClean="0">
                <a:latin typeface="Meiryo UI" panose="020B0604030504040204" pitchFamily="50" charset="-128"/>
                <a:ea typeface="Meiryo UI" panose="020B0604030504040204" pitchFamily="50" charset="-128"/>
              </a:rPr>
              <a:t>おいしく食べきろう</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ロゴマーク</a:t>
            </a:r>
            <a:endParaRPr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4"/>
          </p:nvPr>
        </p:nvSpPr>
        <p:spPr>
          <a:xfrm>
            <a:off x="9361714" y="6473371"/>
            <a:ext cx="544286" cy="356962"/>
          </a:xfrm>
        </p:spPr>
        <p:txBody>
          <a:bodyPr/>
          <a:lstStyle/>
          <a:p>
            <a:r>
              <a:rPr lang="ja-JP" altLang="en-US" dirty="0"/>
              <a:t>２</a:t>
            </a:r>
          </a:p>
        </p:txBody>
      </p:sp>
    </p:spTree>
    <p:extLst>
      <p:ext uri="{BB962C8B-B14F-4D97-AF65-F5344CB8AC3E}">
        <p14:creationId xmlns:p14="http://schemas.microsoft.com/office/powerpoint/2010/main" val="885697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食品ロス削減に向けたアドバイザー派遣</a:t>
            </a:r>
            <a:endParaRPr lang="ja-JP" altLang="en-US" sz="3600" dirty="0">
              <a:solidFill>
                <a:prstClr val="white"/>
              </a:solidFill>
              <a:ea typeface="HGP創英角ｺﾞｼｯｸUB" pitchFamily="50" charset="-128"/>
              <a:cs typeface="ＭＳ Ｐゴシック" charset="-128"/>
            </a:endParaRPr>
          </a:p>
        </p:txBody>
      </p:sp>
      <p:sp>
        <p:nvSpPr>
          <p:cNvPr id="6" name="角丸四角形 5"/>
          <p:cNvSpPr/>
          <p:nvPr/>
        </p:nvSpPr>
        <p:spPr>
          <a:xfrm>
            <a:off x="93410" y="531980"/>
            <a:ext cx="9739515" cy="6229428"/>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947686" y="854274"/>
            <a:ext cx="8010627" cy="313290"/>
          </a:xfrm>
          <a:prstGeom prst="rect">
            <a:avLst/>
          </a:prstGeom>
          <a:noFill/>
          <a:ln>
            <a:solidFill>
              <a:schemeClr val="tx1"/>
            </a:solidFill>
            <a:prstDash val="dash"/>
          </a:ln>
        </p:spPr>
        <p:txBody>
          <a:bodyPr wrap="square" rtlCol="0">
            <a:spAutoFit/>
          </a:bodyPr>
          <a:lstStyle/>
          <a:p>
            <a:pPr marL="87313" indent="-87313"/>
            <a:r>
              <a:rPr lang="ja-JP" altLang="en-US" sz="1400" dirty="0" smtClean="0">
                <a:latin typeface="Meiryo UI" pitchFamily="50" charset="-128"/>
                <a:ea typeface="Meiryo UI" pitchFamily="50" charset="-128"/>
                <a:cs typeface="Meiryo UI" pitchFamily="50" charset="-128"/>
              </a:rPr>
              <a:t>「食品</a:t>
            </a:r>
            <a:r>
              <a:rPr lang="ja-JP" altLang="en-US" sz="1400" dirty="0">
                <a:latin typeface="Meiryo UI" pitchFamily="50" charset="-128"/>
                <a:ea typeface="Meiryo UI" pitchFamily="50" charset="-128"/>
                <a:cs typeface="Meiryo UI" pitchFamily="50" charset="-128"/>
              </a:rPr>
              <a:t>ロス削減の取組状況等に関するアンケート</a:t>
            </a:r>
            <a:r>
              <a:rPr lang="ja-JP" altLang="en-US" sz="1400" dirty="0" smtClean="0">
                <a:latin typeface="Meiryo UI" pitchFamily="50" charset="-128"/>
                <a:ea typeface="Meiryo UI" pitchFamily="50" charset="-128"/>
                <a:cs typeface="Meiryo UI" pitchFamily="50" charset="-128"/>
              </a:rPr>
              <a:t>調査」の結果から、中小企業への食品ロス削減の支援が必要</a:t>
            </a:r>
            <a:r>
              <a:rPr lang="ja-JP" altLang="en-US" sz="1400" dirty="0">
                <a:latin typeface="Meiryo UI" pitchFamily="50" charset="-128"/>
                <a:ea typeface="Meiryo UI" pitchFamily="50" charset="-128"/>
                <a:cs typeface="Meiryo UI" pitchFamily="50" charset="-128"/>
              </a:rPr>
              <a:t>　</a:t>
            </a:r>
            <a:endParaRPr lang="en-US" altLang="ja-JP" sz="1400" dirty="0" smtClean="0">
              <a:latin typeface="Meiryo UI" pitchFamily="50" charset="-128"/>
              <a:ea typeface="Meiryo UI" pitchFamily="50" charset="-128"/>
              <a:cs typeface="Meiryo UI" pitchFamily="50" charset="-128"/>
            </a:endParaRPr>
          </a:p>
        </p:txBody>
      </p:sp>
      <p:sp>
        <p:nvSpPr>
          <p:cNvPr id="8" name="テキスト ボックス 7"/>
          <p:cNvSpPr txBox="1"/>
          <p:nvPr/>
        </p:nvSpPr>
        <p:spPr>
          <a:xfrm>
            <a:off x="6947938" y="552575"/>
            <a:ext cx="3098129" cy="215444"/>
          </a:xfrm>
          <a:prstGeom prst="rect">
            <a:avLst/>
          </a:prstGeom>
          <a:noFill/>
        </p:spPr>
        <p:txBody>
          <a:bodyPr wrap="square" lIns="0" tIns="0" rIns="0" bIns="0" rtlCol="0" anchor="ctr" anchorCtr="1">
            <a:spAutoFit/>
          </a:bodyPr>
          <a:lstStyle/>
          <a:p>
            <a:pPr marL="87313" indent="-87313"/>
            <a:r>
              <a:rPr lang="zh-TW" altLang="en-US" sz="1400" dirty="0" smtClean="0">
                <a:latin typeface="Meiryo UI" pitchFamily="50" charset="-128"/>
                <a:ea typeface="Meiryo UI" pitchFamily="50" charset="-128"/>
                <a:cs typeface="Meiryo UI" pitchFamily="50" charset="-128"/>
              </a:rPr>
              <a:t>実施</a:t>
            </a:r>
            <a:r>
              <a:rPr lang="zh-TW" altLang="en-US" sz="1400" dirty="0">
                <a:latin typeface="Meiryo UI" pitchFamily="50" charset="-128"/>
                <a:ea typeface="Meiryo UI" pitchFamily="50" charset="-128"/>
                <a:cs typeface="Meiryo UI" pitchFamily="50" charset="-128"/>
              </a:rPr>
              <a:t>年度：</a:t>
            </a:r>
            <a:r>
              <a:rPr lang="en-US" altLang="zh-TW" sz="1400" dirty="0" smtClean="0">
                <a:latin typeface="Meiryo UI" pitchFamily="50" charset="-128"/>
                <a:ea typeface="Meiryo UI" pitchFamily="50" charset="-128"/>
                <a:cs typeface="Meiryo UI" pitchFamily="50" charset="-128"/>
              </a:rPr>
              <a:t>2019</a:t>
            </a:r>
            <a:r>
              <a:rPr lang="zh-TW" altLang="en-US" sz="1400" dirty="0" smtClean="0">
                <a:latin typeface="Meiryo UI" pitchFamily="50" charset="-128"/>
                <a:ea typeface="Meiryo UI" pitchFamily="50" charset="-128"/>
                <a:cs typeface="Meiryo UI" pitchFamily="50" charset="-128"/>
              </a:rPr>
              <a:t>年度</a:t>
            </a:r>
            <a:endParaRPr lang="zh-TW" altLang="en-US" sz="1400" dirty="0">
              <a:latin typeface="Meiryo UI" pitchFamily="50" charset="-128"/>
              <a:ea typeface="Meiryo UI" pitchFamily="50" charset="-128"/>
              <a:cs typeface="Meiryo UI" pitchFamily="50" charset="-128"/>
            </a:endParaRPr>
          </a:p>
        </p:txBody>
      </p:sp>
      <p:sp>
        <p:nvSpPr>
          <p:cNvPr id="9" name="テキスト ボックス 8"/>
          <p:cNvSpPr txBox="1"/>
          <p:nvPr/>
        </p:nvSpPr>
        <p:spPr>
          <a:xfrm>
            <a:off x="218941" y="1518426"/>
            <a:ext cx="9478326" cy="523220"/>
          </a:xfrm>
          <a:prstGeom prst="rect">
            <a:avLst/>
          </a:prstGeom>
          <a:noFill/>
        </p:spPr>
        <p:txBody>
          <a:bodyPr wrap="square" rtlCol="0">
            <a:spAutoFit/>
          </a:bodyPr>
          <a:lstStyle/>
          <a:p>
            <a:pPr marL="87313" indent="-87313"/>
            <a:r>
              <a:rPr lang="ja-JP" altLang="en-US" sz="1400" dirty="0" smtClean="0">
                <a:latin typeface="Meiryo UI" pitchFamily="50" charset="-128"/>
                <a:ea typeface="Meiryo UI" pitchFamily="50" charset="-128"/>
                <a:cs typeface="Meiryo UI" pitchFamily="50" charset="-128"/>
              </a:rPr>
              <a:t>　◆食品</a:t>
            </a:r>
            <a:r>
              <a:rPr lang="ja-JP" altLang="en-US" sz="1400" dirty="0">
                <a:latin typeface="Meiryo UI" pitchFamily="50" charset="-128"/>
                <a:ea typeface="Meiryo UI" pitchFamily="50" charset="-128"/>
                <a:cs typeface="Meiryo UI" pitchFamily="50" charset="-128"/>
              </a:rPr>
              <a:t>製造事業者における食品ロス削減の取組みを促進するため、流通に関する専門的知識等を有し技術的な助言ができる</a:t>
            </a:r>
            <a:r>
              <a:rPr lang="ja-JP" altLang="en-US" sz="1400" dirty="0" smtClean="0">
                <a:latin typeface="Meiryo UI" pitchFamily="50" charset="-128"/>
                <a:ea typeface="Meiryo UI" pitchFamily="50" charset="-128"/>
                <a:cs typeface="Meiryo UI" pitchFamily="50" charset="-128"/>
              </a:rPr>
              <a:t>アド</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バイザー</a:t>
            </a:r>
            <a:r>
              <a:rPr lang="ja-JP" altLang="en-US" sz="1400" dirty="0">
                <a:latin typeface="Meiryo UI" pitchFamily="50" charset="-128"/>
                <a:ea typeface="Meiryo UI" pitchFamily="50" charset="-128"/>
                <a:cs typeface="Meiryo UI" pitchFamily="50" charset="-128"/>
              </a:rPr>
              <a:t>（中小企業診断士、消費生活コンサルタント等）を７事業者に</a:t>
            </a:r>
            <a:r>
              <a:rPr lang="ja-JP" altLang="en-US" sz="1400" dirty="0" smtClean="0">
                <a:latin typeface="Meiryo UI" pitchFamily="50" charset="-128"/>
                <a:ea typeface="Meiryo UI" pitchFamily="50" charset="-128"/>
                <a:cs typeface="Meiryo UI" pitchFamily="50" charset="-128"/>
              </a:rPr>
              <a:t>派遣</a:t>
            </a:r>
            <a:r>
              <a:rPr lang="ja-JP" altLang="en-US" sz="1400" dirty="0">
                <a:latin typeface="Meiryo UI" pitchFamily="50" charset="-128"/>
                <a:ea typeface="Meiryo UI" pitchFamily="50" charset="-128"/>
                <a:cs typeface="Meiryo UI" pitchFamily="50" charset="-128"/>
              </a:rPr>
              <a:t>　</a:t>
            </a:r>
            <a:endParaRPr lang="en-US" altLang="ja-JP" sz="1400" dirty="0" smtClean="0">
              <a:latin typeface="Meiryo UI" pitchFamily="50" charset="-128"/>
              <a:ea typeface="Meiryo UI" pitchFamily="50" charset="-128"/>
              <a:cs typeface="Meiryo UI" pitchFamily="50" charset="-128"/>
            </a:endParaRPr>
          </a:p>
        </p:txBody>
      </p:sp>
      <p:sp>
        <p:nvSpPr>
          <p:cNvPr id="10" name="下矢印 9"/>
          <p:cNvSpPr/>
          <p:nvPr/>
        </p:nvSpPr>
        <p:spPr>
          <a:xfrm>
            <a:off x="4550212" y="1275526"/>
            <a:ext cx="825910" cy="268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15734" y="2075407"/>
            <a:ext cx="9581533" cy="738664"/>
          </a:xfrm>
          <a:prstGeom prst="rect">
            <a:avLst/>
          </a:prstGeom>
          <a:noFill/>
        </p:spPr>
        <p:txBody>
          <a:bodyPr wrap="square" rtlCol="0">
            <a:spAutoFit/>
          </a:bodyPr>
          <a:lstStyle/>
          <a:p>
            <a:pPr marL="87313" indent="-87313"/>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〇</a:t>
            </a:r>
            <a:r>
              <a:rPr lang="ja-JP" altLang="en-US" sz="1400" dirty="0">
                <a:latin typeface="Meiryo UI" pitchFamily="50" charset="-128"/>
                <a:ea typeface="Meiryo UI" pitchFamily="50" charset="-128"/>
                <a:cs typeface="Meiryo UI" pitchFamily="50" charset="-128"/>
              </a:rPr>
              <a:t>応募</a:t>
            </a:r>
            <a:r>
              <a:rPr lang="ja-JP" altLang="en-US" sz="1400" dirty="0" smtClean="0">
                <a:latin typeface="Meiryo UI" pitchFamily="50" charset="-128"/>
                <a:ea typeface="Meiryo UI" pitchFamily="50" charset="-128"/>
                <a:cs typeface="Meiryo UI" pitchFamily="50" charset="-128"/>
              </a:rPr>
              <a:t>条件　：食品</a:t>
            </a:r>
            <a:r>
              <a:rPr lang="ja-JP" altLang="en-US" sz="1400" dirty="0">
                <a:latin typeface="Meiryo UI" pitchFamily="50" charset="-128"/>
                <a:ea typeface="Meiryo UI" pitchFamily="50" charset="-128"/>
                <a:cs typeface="Meiryo UI" pitchFamily="50" charset="-128"/>
              </a:rPr>
              <a:t>製造事業者である</a:t>
            </a:r>
            <a:r>
              <a:rPr lang="ja-JP" altLang="en-US" sz="1400" dirty="0" smtClean="0">
                <a:latin typeface="Meiryo UI" pitchFamily="50" charset="-128"/>
                <a:ea typeface="Meiryo UI" pitchFamily="50" charset="-128"/>
                <a:cs typeface="Meiryo UI" pitchFamily="50" charset="-128"/>
              </a:rPr>
              <a:t>こと</a:t>
            </a:r>
            <a:endParaRPr lang="ja-JP" altLang="en-US" sz="1400" dirty="0">
              <a:latin typeface="Meiryo UI" pitchFamily="50" charset="-128"/>
              <a:ea typeface="Meiryo UI" pitchFamily="50" charset="-128"/>
              <a:cs typeface="Meiryo UI" pitchFamily="50" charset="-128"/>
            </a:endParaRPr>
          </a:p>
          <a:p>
            <a:pPr marL="87313" indent="-87313"/>
            <a:r>
              <a:rPr lang="ja-JP" altLang="en-US" sz="1400" dirty="0" smtClean="0">
                <a:latin typeface="Meiryo UI" pitchFamily="50" charset="-128"/>
                <a:ea typeface="Meiryo UI" pitchFamily="50" charset="-128"/>
                <a:cs typeface="Meiryo UI" pitchFamily="50" charset="-128"/>
              </a:rPr>
              <a:t>　　　　　　　　　　　　　大阪</a:t>
            </a:r>
            <a:r>
              <a:rPr lang="ja-JP" altLang="en-US" sz="1400" dirty="0">
                <a:latin typeface="Meiryo UI" pitchFamily="50" charset="-128"/>
                <a:ea typeface="Meiryo UI" pitchFamily="50" charset="-128"/>
                <a:cs typeface="Meiryo UI" pitchFamily="50" charset="-128"/>
              </a:rPr>
              <a:t>府内に事業所を設置している中小企業である</a:t>
            </a:r>
            <a:r>
              <a:rPr lang="ja-JP" altLang="en-US" sz="1400" dirty="0" smtClean="0">
                <a:latin typeface="Meiryo UI" pitchFamily="50" charset="-128"/>
                <a:ea typeface="Meiryo UI" pitchFamily="50" charset="-128"/>
                <a:cs typeface="Meiryo UI" pitchFamily="50" charset="-128"/>
              </a:rPr>
              <a:t>こと（</a:t>
            </a:r>
            <a:r>
              <a:rPr lang="ja-JP" altLang="en-US" sz="1400" dirty="0">
                <a:latin typeface="Meiryo UI" pitchFamily="50" charset="-128"/>
                <a:ea typeface="Meiryo UI" pitchFamily="50" charset="-128"/>
                <a:cs typeface="Meiryo UI" pitchFamily="50" charset="-128"/>
              </a:rPr>
              <a:t>府外に本店がある場合は府内の事業所を対象と</a:t>
            </a:r>
            <a:r>
              <a:rPr lang="ja-JP" altLang="en-US" sz="1400" dirty="0" smtClean="0">
                <a:latin typeface="Meiryo UI" pitchFamily="50" charset="-128"/>
                <a:ea typeface="Meiryo UI" pitchFamily="50" charset="-128"/>
                <a:cs typeface="Meiryo UI" pitchFamily="50" charset="-128"/>
              </a:rPr>
              <a:t>する）</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smtClean="0">
                <a:latin typeface="Meiryo UI" pitchFamily="50" charset="-128"/>
                <a:ea typeface="Meiryo UI" pitchFamily="50" charset="-128"/>
                <a:cs typeface="Meiryo UI" pitchFamily="50" charset="-128"/>
              </a:rPr>
              <a:t>　　　〇</a:t>
            </a:r>
            <a:r>
              <a:rPr lang="ja-JP" altLang="en-US" sz="1400" dirty="0">
                <a:latin typeface="Meiryo UI" pitchFamily="50" charset="-128"/>
                <a:ea typeface="Meiryo UI" pitchFamily="50" charset="-128"/>
                <a:cs typeface="Meiryo UI" pitchFamily="50" charset="-128"/>
              </a:rPr>
              <a:t>委託事業者：特定非営利活動法人大阪環境カウンセラー協会</a:t>
            </a:r>
            <a:endParaRPr lang="en-US" altLang="ja-JP" sz="1400" dirty="0" smtClean="0">
              <a:latin typeface="Meiryo UI" pitchFamily="50" charset="-128"/>
              <a:ea typeface="Meiryo UI" pitchFamily="50" charset="-128"/>
              <a:cs typeface="Meiryo UI"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483158918"/>
              </p:ext>
            </p:extLst>
          </p:nvPr>
        </p:nvGraphicFramePr>
        <p:xfrm>
          <a:off x="505722" y="3008963"/>
          <a:ext cx="8914890" cy="3621536"/>
        </p:xfrm>
        <a:graphic>
          <a:graphicData uri="http://schemas.openxmlformats.org/drawingml/2006/table">
            <a:tbl>
              <a:tblPr/>
              <a:tblGrid>
                <a:gridCol w="3505763">
                  <a:extLst>
                    <a:ext uri="{9D8B030D-6E8A-4147-A177-3AD203B41FA5}">
                      <a16:colId xmlns:a16="http://schemas.microsoft.com/office/drawing/2014/main" val="3266177901"/>
                    </a:ext>
                  </a:extLst>
                </a:gridCol>
                <a:gridCol w="5409127">
                  <a:extLst>
                    <a:ext uri="{9D8B030D-6E8A-4147-A177-3AD203B41FA5}">
                      <a16:colId xmlns:a16="http://schemas.microsoft.com/office/drawing/2014/main" val="1941658008"/>
                    </a:ext>
                  </a:extLst>
                </a:gridCol>
              </a:tblGrid>
              <a:tr h="147488">
                <a:tc>
                  <a:txBody>
                    <a:bodyPr/>
                    <a:lstStyle/>
                    <a:p>
                      <a:pPr algn="ctr">
                        <a:lnSpc>
                          <a:spcPct val="120000"/>
                        </a:lnSpc>
                      </a:pPr>
                      <a:r>
                        <a:rPr lang="ja-JP" altLang="en-US" sz="1200" dirty="0">
                          <a:effectLst/>
                          <a:latin typeface="Meiryo UI" panose="020B0604030504040204" pitchFamily="50" charset="-128"/>
                          <a:ea typeface="Meiryo UI" panose="020B0604030504040204" pitchFamily="50" charset="-128"/>
                        </a:rPr>
                        <a:t>課題</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20000"/>
                        </a:lnSpc>
                      </a:pPr>
                      <a:r>
                        <a:rPr lang="ja-JP" altLang="en-US" sz="1200" dirty="0">
                          <a:effectLst/>
                          <a:latin typeface="Meiryo UI" panose="020B0604030504040204" pitchFamily="50" charset="-128"/>
                          <a:ea typeface="Meiryo UI" panose="020B0604030504040204" pitchFamily="50" charset="-128"/>
                        </a:rPr>
                        <a:t>アドバイス</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54546852"/>
                  </a:ext>
                </a:extLst>
              </a:tr>
              <a:tr h="480519">
                <a:tc>
                  <a:txBody>
                    <a:bodyPr/>
                    <a:lstStyle/>
                    <a:p>
                      <a:pPr algn="l">
                        <a:lnSpc>
                          <a:spcPct val="120000"/>
                        </a:lnSpc>
                      </a:pPr>
                      <a:r>
                        <a:rPr lang="ja-JP" altLang="en-US" sz="1200" dirty="0" smtClean="0">
                          <a:effectLst/>
                          <a:latin typeface="Meiryo UI" panose="020B0604030504040204" pitchFamily="50" charset="-128"/>
                          <a:ea typeface="Meiryo UI" panose="020B0604030504040204" pitchFamily="50" charset="-128"/>
                        </a:rPr>
                        <a:t>　ブーム</a:t>
                      </a:r>
                      <a:r>
                        <a:rPr lang="ja-JP" altLang="en-US" sz="1200" dirty="0">
                          <a:effectLst/>
                          <a:latin typeface="Meiryo UI" panose="020B0604030504040204" pitchFamily="50" charset="-128"/>
                          <a:ea typeface="Meiryo UI" panose="020B0604030504040204" pitchFamily="50" charset="-128"/>
                        </a:rPr>
                        <a:t>の際に大量に仕入れたものの、ブームが去る</a:t>
                      </a:r>
                      <a:r>
                        <a:rPr lang="ja-JP" altLang="en-US" sz="1200" dirty="0" smtClean="0">
                          <a:effectLst/>
                          <a:latin typeface="Meiryo UI" panose="020B0604030504040204" pitchFamily="50" charset="-128"/>
                          <a:ea typeface="Meiryo UI" panose="020B0604030504040204" pitchFamily="50" charset="-128"/>
                        </a:rPr>
                        <a:t>と必要</a:t>
                      </a:r>
                      <a:r>
                        <a:rPr lang="ja-JP" altLang="en-US" sz="1200" dirty="0">
                          <a:effectLst/>
                          <a:latin typeface="Meiryo UI" panose="020B0604030504040204" pitchFamily="50" charset="-128"/>
                          <a:ea typeface="Meiryo UI" panose="020B0604030504040204" pitchFamily="50" charset="-128"/>
                        </a:rPr>
                        <a:t>なくなり、大量廃棄を経験した</a:t>
                      </a:r>
                      <a:r>
                        <a:rPr lang="ja-JP" altLang="en-US" sz="1200" dirty="0" smtClean="0">
                          <a:effectLst/>
                          <a:latin typeface="Meiryo UI" panose="020B0604030504040204" pitchFamily="50" charset="-128"/>
                          <a:ea typeface="Meiryo UI" panose="020B0604030504040204" pitchFamily="50" charset="-128"/>
                        </a:rPr>
                        <a:t>。</a:t>
                      </a:r>
                      <a:endParaRPr lang="ja-JP" altLang="en-US" sz="1200" dirty="0">
                        <a:effectLst/>
                        <a:latin typeface="Meiryo UI" panose="020B0604030504040204" pitchFamily="50" charset="-128"/>
                        <a:ea typeface="Meiryo UI" panose="020B0604030504040204" pitchFamily="50" charset="-128"/>
                      </a:endParaRP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200" dirty="0" smtClean="0">
                          <a:effectLst/>
                          <a:latin typeface="Meiryo UI" panose="020B0604030504040204" pitchFamily="50" charset="-128"/>
                          <a:ea typeface="Meiryo UI" panose="020B0604030504040204" pitchFamily="50" charset="-128"/>
                        </a:rPr>
                        <a:t>　過剰</a:t>
                      </a:r>
                      <a:r>
                        <a:rPr lang="ja-JP" altLang="en-US" sz="1200" dirty="0">
                          <a:effectLst/>
                          <a:latin typeface="Meiryo UI" panose="020B0604030504040204" pitchFamily="50" charset="-128"/>
                          <a:ea typeface="Meiryo UI" panose="020B0604030504040204" pitchFamily="50" charset="-128"/>
                        </a:rPr>
                        <a:t>仕入れの削減のため、自動発注システムの導入など</a:t>
                      </a:r>
                      <a:r>
                        <a:rPr lang="ja-JP" altLang="en-US" sz="1200" dirty="0" smtClean="0">
                          <a:effectLst/>
                          <a:latin typeface="Meiryo UI" panose="020B0604030504040204" pitchFamily="50" charset="-128"/>
                          <a:ea typeface="Meiryo UI" panose="020B0604030504040204" pitchFamily="50" charset="-128"/>
                        </a:rPr>
                        <a:t>、需要予測</a:t>
                      </a:r>
                      <a:r>
                        <a:rPr lang="ja-JP" altLang="en-US" sz="1200" dirty="0">
                          <a:effectLst/>
                          <a:latin typeface="Meiryo UI" panose="020B0604030504040204" pitchFamily="50" charset="-128"/>
                          <a:ea typeface="Meiryo UI" panose="020B0604030504040204" pitchFamily="50" charset="-128"/>
                        </a:rPr>
                        <a:t>の向上に努める。システム導入には、資金の活用も可能。</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2308471"/>
                  </a:ext>
                </a:extLst>
              </a:tr>
              <a:tr h="705165">
                <a:tc>
                  <a:txBody>
                    <a:bodyPr/>
                    <a:lstStyle/>
                    <a:p>
                      <a:pPr algn="l">
                        <a:lnSpc>
                          <a:spcPct val="120000"/>
                        </a:lnSpc>
                      </a:pPr>
                      <a:r>
                        <a:rPr lang="ja-JP" altLang="en-US" sz="1200" dirty="0" smtClean="0">
                          <a:effectLst/>
                          <a:latin typeface="Meiryo UI" panose="020B0604030504040204" pitchFamily="50" charset="-128"/>
                          <a:ea typeface="Meiryo UI" panose="020B0604030504040204" pitchFamily="50" charset="-128"/>
                        </a:rPr>
                        <a:t>　規格外</a:t>
                      </a:r>
                      <a:r>
                        <a:rPr lang="ja-JP" altLang="en-US" sz="1200" dirty="0">
                          <a:effectLst/>
                          <a:latin typeface="Meiryo UI" panose="020B0604030504040204" pitchFamily="50" charset="-128"/>
                          <a:ea typeface="Meiryo UI" panose="020B0604030504040204" pitchFamily="50" charset="-128"/>
                        </a:rPr>
                        <a:t>の発生を考慮し、注文量よりも多く</a:t>
                      </a:r>
                      <a:r>
                        <a:rPr lang="ja-JP" altLang="en-US" sz="1200" dirty="0" smtClean="0">
                          <a:effectLst/>
                          <a:latin typeface="Meiryo UI" panose="020B0604030504040204" pitchFamily="50" charset="-128"/>
                          <a:ea typeface="Meiryo UI" panose="020B0604030504040204" pitchFamily="50" charset="-128"/>
                        </a:rPr>
                        <a:t>仕込み生産</a:t>
                      </a:r>
                      <a:r>
                        <a:rPr lang="ja-JP" altLang="en-US" sz="1200" dirty="0">
                          <a:effectLst/>
                          <a:latin typeface="Meiryo UI" panose="020B0604030504040204" pitchFamily="50" charset="-128"/>
                          <a:ea typeface="Meiryo UI" panose="020B0604030504040204" pitchFamily="50" charset="-128"/>
                        </a:rPr>
                        <a:t>するため</a:t>
                      </a:r>
                      <a:r>
                        <a:rPr lang="ja-JP" altLang="en-US" sz="1200" dirty="0" smtClean="0">
                          <a:effectLst/>
                          <a:latin typeface="Meiryo UI" panose="020B0604030504040204" pitchFamily="50" charset="-128"/>
                          <a:ea typeface="Meiryo UI" panose="020B0604030504040204" pitchFamily="50" charset="-128"/>
                        </a:rPr>
                        <a:t>、余剰</a:t>
                      </a:r>
                      <a:r>
                        <a:rPr lang="ja-JP" altLang="en-US" sz="1200" dirty="0">
                          <a:effectLst/>
                          <a:latin typeface="Meiryo UI" panose="020B0604030504040204" pitchFamily="50" charset="-128"/>
                          <a:ea typeface="Meiryo UI" panose="020B0604030504040204" pitchFamily="50" charset="-128"/>
                        </a:rPr>
                        <a:t>が生じてしまう</a:t>
                      </a:r>
                      <a:r>
                        <a:rPr lang="ja-JP" altLang="en-US" sz="1200" dirty="0" smtClean="0">
                          <a:effectLst/>
                          <a:latin typeface="Meiryo UI" panose="020B0604030504040204" pitchFamily="50" charset="-128"/>
                          <a:ea typeface="Meiryo UI" panose="020B0604030504040204" pitchFamily="50" charset="-128"/>
                        </a:rPr>
                        <a:t>。「</a:t>
                      </a:r>
                      <a:r>
                        <a:rPr lang="ja-JP" altLang="en-US" sz="1200" dirty="0">
                          <a:effectLst/>
                          <a:latin typeface="Meiryo UI" panose="020B0604030504040204" pitchFamily="50" charset="-128"/>
                          <a:ea typeface="Meiryo UI" panose="020B0604030504040204" pitchFamily="50" charset="-128"/>
                        </a:rPr>
                        <a:t>無償」でかつ、社会貢献できる仕組みの中で展開したい。</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200" dirty="0" smtClean="0">
                          <a:effectLst/>
                          <a:latin typeface="Meiryo UI" panose="020B0604030504040204" pitchFamily="50" charset="-128"/>
                          <a:ea typeface="Meiryo UI" panose="020B0604030504040204" pitchFamily="50" charset="-128"/>
                        </a:rPr>
                        <a:t>　余剰</a:t>
                      </a:r>
                      <a:r>
                        <a:rPr lang="ja-JP" altLang="en-US" sz="1200" dirty="0">
                          <a:effectLst/>
                          <a:latin typeface="Meiryo UI" panose="020B0604030504040204" pitchFamily="50" charset="-128"/>
                          <a:ea typeface="Meiryo UI" panose="020B0604030504040204" pitchFamily="50" charset="-128"/>
                        </a:rPr>
                        <a:t>製品の寄付先として、府内の子ども食堂やフードバンクなどを提案。</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0119551"/>
                  </a:ext>
                </a:extLst>
              </a:tr>
              <a:tr h="489455">
                <a:tc>
                  <a:txBody>
                    <a:bodyPr/>
                    <a:lstStyle/>
                    <a:p>
                      <a:pPr algn="l">
                        <a:lnSpc>
                          <a:spcPct val="120000"/>
                        </a:lnSpc>
                      </a:pPr>
                      <a:r>
                        <a:rPr lang="ja-JP" altLang="en-US" sz="1200" dirty="0" smtClean="0">
                          <a:effectLst/>
                          <a:latin typeface="Meiryo UI" panose="020B0604030504040204" pitchFamily="50" charset="-128"/>
                          <a:ea typeface="Meiryo UI" panose="020B0604030504040204" pitchFamily="50" charset="-128"/>
                        </a:rPr>
                        <a:t>　受注</a:t>
                      </a:r>
                      <a:r>
                        <a:rPr lang="ja-JP" altLang="en-US" sz="1200" dirty="0">
                          <a:effectLst/>
                          <a:latin typeface="Meiryo UI" panose="020B0604030504040204" pitchFamily="50" charset="-128"/>
                          <a:ea typeface="Meiryo UI" panose="020B0604030504040204" pitchFamily="50" charset="-128"/>
                        </a:rPr>
                        <a:t>ミスにより発生した余剰は引き取ってもらえない。</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200" dirty="0" smtClean="0">
                          <a:effectLst/>
                          <a:latin typeface="Meiryo UI" panose="020B0604030504040204" pitchFamily="50" charset="-128"/>
                          <a:ea typeface="Meiryo UI" panose="020B0604030504040204" pitchFamily="50" charset="-128"/>
                        </a:rPr>
                        <a:t>　受注</a:t>
                      </a:r>
                      <a:r>
                        <a:rPr lang="ja-JP" altLang="en-US" sz="1200" dirty="0">
                          <a:effectLst/>
                          <a:latin typeface="Meiryo UI" panose="020B0604030504040204" pitchFamily="50" charset="-128"/>
                          <a:ea typeface="Meiryo UI" panose="020B0604030504040204" pitchFamily="50" charset="-128"/>
                        </a:rPr>
                        <a:t>ミスをなくすため、電子媒体や</a:t>
                      </a:r>
                      <a:r>
                        <a:rPr lang="en-US" altLang="ja-JP" sz="1200" dirty="0">
                          <a:effectLst/>
                          <a:latin typeface="Meiryo UI" panose="020B0604030504040204" pitchFamily="50" charset="-128"/>
                          <a:ea typeface="Meiryo UI" panose="020B0604030504040204" pitchFamily="50" charset="-128"/>
                        </a:rPr>
                        <a:t>FAX</a:t>
                      </a:r>
                      <a:r>
                        <a:rPr lang="ja-JP" altLang="en-US" sz="1200" dirty="0">
                          <a:effectLst/>
                          <a:latin typeface="Meiryo UI" panose="020B0604030504040204" pitchFamily="50" charset="-128"/>
                          <a:ea typeface="Meiryo UI" panose="020B0604030504040204" pitchFamily="50" charset="-128"/>
                        </a:rPr>
                        <a:t>等による受注を検討</a:t>
                      </a:r>
                      <a:r>
                        <a:rPr lang="ja-JP" altLang="en-US" sz="1200" dirty="0" smtClean="0">
                          <a:effectLst/>
                          <a:latin typeface="Meiryo UI" panose="020B0604030504040204" pitchFamily="50" charset="-128"/>
                          <a:ea typeface="Meiryo UI" panose="020B0604030504040204" pitchFamily="50" charset="-128"/>
                        </a:rPr>
                        <a:t>。余剰</a:t>
                      </a:r>
                      <a:r>
                        <a:rPr lang="ja-JP" altLang="en-US" sz="1200" dirty="0">
                          <a:effectLst/>
                          <a:latin typeface="Meiryo UI" panose="020B0604030504040204" pitchFamily="50" charset="-128"/>
                          <a:ea typeface="Meiryo UI" panose="020B0604030504040204" pitchFamily="50" charset="-128"/>
                        </a:rPr>
                        <a:t>が出た場合には、冷蔵庫（中古でも）の導入を。</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6324240"/>
                  </a:ext>
                </a:extLst>
              </a:tr>
              <a:tr h="486696">
                <a:tc>
                  <a:txBody>
                    <a:bodyPr/>
                    <a:lstStyle/>
                    <a:p>
                      <a:pPr algn="l">
                        <a:lnSpc>
                          <a:spcPct val="120000"/>
                        </a:lnSpc>
                      </a:pPr>
                      <a:r>
                        <a:rPr lang="ja-JP" altLang="en-US" sz="1200" dirty="0" smtClean="0">
                          <a:effectLst/>
                          <a:latin typeface="Meiryo UI" panose="020B0604030504040204" pitchFamily="50" charset="-128"/>
                          <a:ea typeface="Meiryo UI" panose="020B0604030504040204" pitchFamily="50" charset="-128"/>
                        </a:rPr>
                        <a:t>　マスメディア</a:t>
                      </a:r>
                      <a:r>
                        <a:rPr lang="ja-JP" altLang="en-US" sz="1200" dirty="0">
                          <a:effectLst/>
                          <a:latin typeface="Meiryo UI" panose="020B0604030504040204" pitchFamily="50" charset="-128"/>
                          <a:ea typeface="Meiryo UI" panose="020B0604030504040204" pitchFamily="50" charset="-128"/>
                        </a:rPr>
                        <a:t>に取り上げられた時に、生産の見込み</a:t>
                      </a:r>
                      <a:r>
                        <a:rPr lang="ja-JP" altLang="en-US" sz="1200" dirty="0" smtClean="0">
                          <a:effectLst/>
                          <a:latin typeface="Meiryo UI" panose="020B0604030504040204" pitchFamily="50" charset="-128"/>
                          <a:ea typeface="Meiryo UI" panose="020B0604030504040204" pitchFamily="50" charset="-128"/>
                        </a:rPr>
                        <a:t>が</a:t>
                      </a:r>
                      <a:endParaRPr lang="en-US" altLang="ja-JP" sz="1200" dirty="0" smtClean="0">
                        <a:effectLst/>
                        <a:latin typeface="Meiryo UI" panose="020B0604030504040204" pitchFamily="50" charset="-128"/>
                        <a:ea typeface="Meiryo UI" panose="020B0604030504040204" pitchFamily="50" charset="-128"/>
                      </a:endParaRPr>
                    </a:p>
                    <a:p>
                      <a:pPr algn="l">
                        <a:lnSpc>
                          <a:spcPct val="120000"/>
                        </a:lnSpc>
                      </a:pPr>
                      <a:r>
                        <a:rPr lang="ja-JP" altLang="en-US" sz="1200" dirty="0" smtClean="0">
                          <a:effectLst/>
                          <a:latin typeface="Meiryo UI" panose="020B0604030504040204" pitchFamily="50" charset="-128"/>
                          <a:ea typeface="Meiryo UI" panose="020B0604030504040204" pitchFamily="50" charset="-128"/>
                        </a:rPr>
                        <a:t>外れ、廃棄</a:t>
                      </a:r>
                      <a:r>
                        <a:rPr lang="ja-JP" altLang="en-US" sz="1200" dirty="0">
                          <a:effectLst/>
                          <a:latin typeface="Meiryo UI" panose="020B0604030504040204" pitchFamily="50" charset="-128"/>
                          <a:ea typeface="Meiryo UI" panose="020B0604030504040204" pitchFamily="50" charset="-128"/>
                        </a:rPr>
                        <a:t>ロスが発生する。</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200" dirty="0" smtClean="0">
                          <a:effectLst/>
                          <a:latin typeface="Meiryo UI" panose="020B0604030504040204" pitchFamily="50" charset="-128"/>
                          <a:ea typeface="Meiryo UI" panose="020B0604030504040204" pitchFamily="50" charset="-128"/>
                        </a:rPr>
                        <a:t>　あらかじめ</a:t>
                      </a:r>
                      <a:r>
                        <a:rPr lang="ja-JP" altLang="en-US" sz="1200" dirty="0">
                          <a:effectLst/>
                          <a:latin typeface="Meiryo UI" panose="020B0604030504040204" pitchFamily="50" charset="-128"/>
                          <a:ea typeface="Meiryo UI" panose="020B0604030504040204" pitchFamily="50" charset="-128"/>
                        </a:rPr>
                        <a:t>余剰が生じた場合に、割引価格で引き取ってもらう契約を結ぶことを検討</a:t>
                      </a:r>
                      <a:r>
                        <a:rPr lang="ja-JP" altLang="en-US" sz="1200" dirty="0" smtClean="0">
                          <a:effectLst/>
                          <a:latin typeface="Meiryo UI" panose="020B0604030504040204" pitchFamily="50" charset="-128"/>
                          <a:ea typeface="Meiryo UI" panose="020B0604030504040204" pitchFamily="50" charset="-128"/>
                        </a:rPr>
                        <a:t>。その他</a:t>
                      </a:r>
                      <a:r>
                        <a:rPr lang="ja-JP" altLang="en-US" sz="1200" dirty="0">
                          <a:effectLst/>
                          <a:latin typeface="Meiryo UI" panose="020B0604030504040204" pitchFamily="50" charset="-128"/>
                          <a:ea typeface="Meiryo UI" panose="020B0604030504040204" pitchFamily="50" charset="-128"/>
                        </a:rPr>
                        <a:t>契約先の充実を検討。</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2426434"/>
                  </a:ext>
                </a:extLst>
              </a:tr>
              <a:tr h="737420">
                <a:tc>
                  <a:txBody>
                    <a:bodyPr/>
                    <a:lstStyle/>
                    <a:p>
                      <a:pPr algn="l">
                        <a:lnSpc>
                          <a:spcPct val="120000"/>
                        </a:lnSpc>
                      </a:pPr>
                      <a:r>
                        <a:rPr lang="ja-JP" altLang="en-US" sz="1200" dirty="0" smtClean="0">
                          <a:effectLst/>
                          <a:latin typeface="Meiryo UI" panose="020B0604030504040204" pitchFamily="50" charset="-128"/>
                          <a:ea typeface="Meiryo UI" panose="020B0604030504040204" pitchFamily="50" charset="-128"/>
                        </a:rPr>
                        <a:t>　製造</a:t>
                      </a:r>
                      <a:r>
                        <a:rPr lang="ja-JP" altLang="en-US" sz="1200" dirty="0">
                          <a:effectLst/>
                          <a:latin typeface="Meiryo UI" panose="020B0604030504040204" pitchFamily="50" charset="-128"/>
                          <a:ea typeface="Meiryo UI" panose="020B0604030504040204" pitchFamily="50" charset="-128"/>
                        </a:rPr>
                        <a:t>過程で発生する未利用資源の有効活用。</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200" dirty="0" smtClean="0">
                          <a:effectLst/>
                          <a:latin typeface="Meiryo UI" panose="020B0604030504040204" pitchFamily="50" charset="-128"/>
                          <a:ea typeface="Meiryo UI" panose="020B0604030504040204" pitchFamily="50" charset="-128"/>
                        </a:rPr>
                        <a:t>　農林</a:t>
                      </a:r>
                      <a:r>
                        <a:rPr lang="ja-JP" altLang="en-US" sz="1200" dirty="0">
                          <a:effectLst/>
                          <a:latin typeface="Meiryo UI" panose="020B0604030504040204" pitchFamily="50" charset="-128"/>
                          <a:ea typeface="Meiryo UI" panose="020B0604030504040204" pitchFamily="50" charset="-128"/>
                        </a:rPr>
                        <a:t>漁業者と連携した加工品を製造できる可能性があれば、６次産業化の推進と</a:t>
                      </a:r>
                      <a:r>
                        <a:rPr lang="ja-JP" altLang="en-US" sz="1200" dirty="0" smtClean="0">
                          <a:effectLst/>
                          <a:latin typeface="Meiryo UI" panose="020B0604030504040204" pitchFamily="50" charset="-128"/>
                          <a:ea typeface="Meiryo UI" panose="020B0604030504040204" pitchFamily="50" charset="-128"/>
                        </a:rPr>
                        <a:t>して、</a:t>
                      </a:r>
                      <a:endParaRPr lang="en-US" altLang="ja-JP" sz="1200" dirty="0" smtClean="0">
                        <a:effectLst/>
                        <a:latin typeface="Meiryo UI" panose="020B0604030504040204" pitchFamily="50" charset="-128"/>
                        <a:ea typeface="Meiryo UI" panose="020B0604030504040204" pitchFamily="50" charset="-128"/>
                      </a:endParaRPr>
                    </a:p>
                    <a:p>
                      <a:pPr algn="l">
                        <a:lnSpc>
                          <a:spcPct val="120000"/>
                        </a:lnSpc>
                      </a:pPr>
                      <a:r>
                        <a:rPr lang="ja-JP" altLang="en-US" sz="1200" dirty="0" smtClean="0">
                          <a:effectLst/>
                          <a:latin typeface="Meiryo UI" panose="020B0604030504040204" pitchFamily="50" charset="-128"/>
                          <a:ea typeface="Meiryo UI" panose="020B0604030504040204" pitchFamily="50" charset="-128"/>
                        </a:rPr>
                        <a:t>「</a:t>
                      </a:r>
                      <a:r>
                        <a:rPr lang="ja-JP" altLang="en-US" sz="1200" dirty="0">
                          <a:effectLst/>
                          <a:latin typeface="Meiryo UI" panose="020B0604030504040204" pitchFamily="50" charset="-128"/>
                          <a:ea typeface="Meiryo UI" panose="020B0604030504040204" pitchFamily="50" charset="-128"/>
                        </a:rPr>
                        <a:t>大阪産（もん</a:t>
                      </a:r>
                      <a:r>
                        <a:rPr lang="ja-JP" altLang="en-US" sz="1200" dirty="0" smtClean="0">
                          <a:effectLst/>
                          <a:latin typeface="Meiryo UI" panose="020B0604030504040204" pitchFamily="50" charset="-128"/>
                          <a:ea typeface="Meiryo UI" panose="020B0604030504040204" pitchFamily="50" charset="-128"/>
                        </a:rPr>
                        <a:t>）６次</a:t>
                      </a:r>
                      <a:r>
                        <a:rPr lang="ja-JP" altLang="en-US" sz="1200" dirty="0">
                          <a:effectLst/>
                          <a:latin typeface="Meiryo UI" panose="020B0604030504040204" pitchFamily="50" charset="-128"/>
                          <a:ea typeface="Meiryo UI" panose="020B0604030504040204" pitchFamily="50" charset="-128"/>
                        </a:rPr>
                        <a:t>産業化サポートセンター」に相談。食品加工技術に関しては</a:t>
                      </a:r>
                      <a:r>
                        <a:rPr lang="ja-JP" altLang="en-US" sz="1200" dirty="0" smtClean="0">
                          <a:effectLst/>
                          <a:latin typeface="Meiryo UI" panose="020B0604030504040204" pitchFamily="50" charset="-128"/>
                          <a:ea typeface="Meiryo UI" panose="020B0604030504040204" pitchFamily="50" charset="-128"/>
                        </a:rPr>
                        <a:t>、</a:t>
                      </a:r>
                      <a:endParaRPr lang="en-US" altLang="ja-JP" sz="1200" dirty="0" smtClean="0">
                        <a:effectLst/>
                        <a:latin typeface="Meiryo UI" panose="020B0604030504040204" pitchFamily="50" charset="-128"/>
                        <a:ea typeface="Meiryo UI" panose="020B0604030504040204" pitchFamily="50" charset="-128"/>
                      </a:endParaRPr>
                    </a:p>
                    <a:p>
                      <a:pPr algn="l">
                        <a:lnSpc>
                          <a:spcPct val="120000"/>
                        </a:lnSpc>
                      </a:pPr>
                      <a:r>
                        <a:rPr lang="ja-JP" altLang="en-US" sz="1200" dirty="0" smtClean="0">
                          <a:effectLst/>
                          <a:latin typeface="Meiryo UI" panose="020B0604030504040204" pitchFamily="50" charset="-128"/>
                          <a:ea typeface="Meiryo UI" panose="020B0604030504040204" pitchFamily="50" charset="-128"/>
                        </a:rPr>
                        <a:t>大阪</a:t>
                      </a:r>
                      <a:r>
                        <a:rPr lang="ja-JP" altLang="en-US" sz="1200" dirty="0">
                          <a:effectLst/>
                          <a:latin typeface="Meiryo UI" panose="020B0604030504040204" pitchFamily="50" charset="-128"/>
                          <a:ea typeface="Meiryo UI" panose="020B0604030504040204" pitchFamily="50" charset="-128"/>
                        </a:rPr>
                        <a:t>府立環境農林水産総合研究所へ相談。</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4823411"/>
                  </a:ext>
                </a:extLst>
              </a:tr>
              <a:tr h="250722">
                <a:tc>
                  <a:txBody>
                    <a:bodyPr/>
                    <a:lstStyle/>
                    <a:p>
                      <a:pPr algn="l">
                        <a:lnSpc>
                          <a:spcPct val="120000"/>
                        </a:lnSpc>
                      </a:pPr>
                      <a:r>
                        <a:rPr lang="ja-JP" altLang="en-US" sz="1200" dirty="0" smtClean="0">
                          <a:effectLst/>
                          <a:latin typeface="Meiryo UI" panose="020B0604030504040204" pitchFamily="50" charset="-128"/>
                          <a:ea typeface="Meiryo UI" panose="020B0604030504040204" pitchFamily="50" charset="-128"/>
                        </a:rPr>
                        <a:t>　当日</a:t>
                      </a:r>
                      <a:r>
                        <a:rPr lang="ja-JP" altLang="en-US" sz="1200" dirty="0">
                          <a:effectLst/>
                          <a:latin typeface="Meiryo UI" panose="020B0604030504040204" pitchFamily="50" charset="-128"/>
                          <a:ea typeface="Meiryo UI" panose="020B0604030504040204" pitchFamily="50" charset="-128"/>
                        </a:rPr>
                        <a:t>に売り切れなかった商品がロスになる。</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200" dirty="0" smtClean="0">
                          <a:effectLst/>
                          <a:latin typeface="Meiryo UI" panose="020B0604030504040204" pitchFamily="50" charset="-128"/>
                          <a:ea typeface="Meiryo UI" panose="020B0604030504040204" pitchFamily="50" charset="-128"/>
                        </a:rPr>
                        <a:t>　急速</a:t>
                      </a:r>
                      <a:r>
                        <a:rPr lang="ja-JP" altLang="en-US" sz="1200" dirty="0">
                          <a:effectLst/>
                          <a:latin typeface="Meiryo UI" panose="020B0604030504040204" pitchFamily="50" charset="-128"/>
                          <a:ea typeface="Meiryo UI" panose="020B0604030504040204" pitchFamily="50" charset="-128"/>
                        </a:rPr>
                        <a:t>冷凍の提案。</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3889146"/>
                  </a:ext>
                </a:extLst>
              </a:tr>
              <a:tr h="244035">
                <a:tc>
                  <a:txBody>
                    <a:bodyPr/>
                    <a:lstStyle/>
                    <a:p>
                      <a:pPr algn="l">
                        <a:lnSpc>
                          <a:spcPct val="120000"/>
                        </a:lnSpc>
                      </a:pPr>
                      <a:r>
                        <a:rPr lang="ja-JP" altLang="en-US" sz="1200" dirty="0" smtClean="0">
                          <a:effectLst/>
                          <a:latin typeface="Meiryo UI" panose="020B0604030504040204" pitchFamily="50" charset="-128"/>
                          <a:ea typeface="Meiryo UI" panose="020B0604030504040204" pitchFamily="50" charset="-128"/>
                        </a:rPr>
                        <a:t>　切り落とし</a:t>
                      </a:r>
                      <a:r>
                        <a:rPr lang="ja-JP" altLang="en-US" sz="1200" dirty="0">
                          <a:effectLst/>
                          <a:latin typeface="Meiryo UI" panose="020B0604030504040204" pitchFamily="50" charset="-128"/>
                          <a:ea typeface="Meiryo UI" panose="020B0604030504040204" pitchFamily="50" charset="-128"/>
                        </a:rPr>
                        <a:t>の有効活用。</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200" dirty="0" smtClean="0">
                          <a:effectLst/>
                          <a:latin typeface="Meiryo UI" panose="020B0604030504040204" pitchFamily="50" charset="-128"/>
                          <a:ea typeface="Meiryo UI" panose="020B0604030504040204" pitchFamily="50" charset="-128"/>
                        </a:rPr>
                        <a:t>　実際</a:t>
                      </a:r>
                      <a:r>
                        <a:rPr lang="ja-JP" altLang="en-US" sz="1200" dirty="0">
                          <a:effectLst/>
                          <a:latin typeface="Meiryo UI" panose="020B0604030504040204" pitchFamily="50" charset="-128"/>
                          <a:ea typeface="Meiryo UI" panose="020B0604030504040204" pitchFamily="50" charset="-128"/>
                        </a:rPr>
                        <a:t>に規格外食材や切り落としを活用している企業等の事例紹介。冷凍保存。</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93385"/>
                  </a:ext>
                </a:extLst>
              </a:tr>
            </a:tbl>
          </a:graphicData>
        </a:graphic>
      </p:graphicFrame>
      <p:sp>
        <p:nvSpPr>
          <p:cNvPr id="4" name="スライド番号プレースホルダー 3"/>
          <p:cNvSpPr>
            <a:spLocks noGrp="1"/>
          </p:cNvSpPr>
          <p:nvPr>
            <p:ph type="sldNum" sz="quarter" idx="4"/>
          </p:nvPr>
        </p:nvSpPr>
        <p:spPr>
          <a:xfrm>
            <a:off x="9361714" y="6473371"/>
            <a:ext cx="544286" cy="356962"/>
          </a:xfrm>
        </p:spPr>
        <p:txBody>
          <a:bodyPr/>
          <a:lstStyle/>
          <a:p>
            <a:r>
              <a:rPr lang="ja-JP" altLang="en-US" dirty="0"/>
              <a:t>３</a:t>
            </a:r>
          </a:p>
        </p:txBody>
      </p:sp>
    </p:spTree>
    <p:extLst>
      <p:ext uri="{BB962C8B-B14F-4D97-AF65-F5344CB8AC3E}">
        <p14:creationId xmlns:p14="http://schemas.microsoft.com/office/powerpoint/2010/main" val="2692921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ja-JP" altLang="en-US" sz="3000" dirty="0" smtClean="0">
                <a:solidFill>
                  <a:prstClr val="white"/>
                </a:solidFill>
                <a:ea typeface="HGP創英角ｺﾞｼｯｸUB" pitchFamily="50" charset="-128"/>
                <a:cs typeface="ＭＳ Ｐゴシック" charset="-128"/>
              </a:rPr>
              <a:t>飲食店</a:t>
            </a:r>
            <a:r>
              <a:rPr lang="ja-JP" altLang="en-US" sz="3000" dirty="0">
                <a:solidFill>
                  <a:prstClr val="white"/>
                </a:solidFill>
                <a:ea typeface="HGP創英角ｺﾞｼｯｸUB" pitchFamily="50" charset="-128"/>
                <a:cs typeface="ＭＳ Ｐゴシック" charset="-128"/>
              </a:rPr>
              <a:t>の食品ロス削減に向けた食べきりモデル実証</a:t>
            </a:r>
            <a:r>
              <a:rPr lang="ja-JP" altLang="en-US" sz="3000" dirty="0" smtClean="0">
                <a:solidFill>
                  <a:prstClr val="white"/>
                </a:solidFill>
                <a:ea typeface="HGP創英角ｺﾞｼｯｸUB" pitchFamily="50" charset="-128"/>
                <a:cs typeface="ＭＳ Ｐゴシック" charset="-128"/>
              </a:rPr>
              <a:t>実験</a:t>
            </a:r>
            <a:endParaRPr lang="ja-JP" altLang="en-US" sz="3000" dirty="0">
              <a:solidFill>
                <a:prstClr val="white"/>
              </a:solidFill>
              <a:ea typeface="HGP創英角ｺﾞｼｯｸUB" pitchFamily="50" charset="-128"/>
              <a:cs typeface="ＭＳ Ｐゴシック" charset="-128"/>
            </a:endParaRPr>
          </a:p>
        </p:txBody>
      </p:sp>
      <p:sp>
        <p:nvSpPr>
          <p:cNvPr id="6" name="角丸四角形 5"/>
          <p:cNvSpPr/>
          <p:nvPr/>
        </p:nvSpPr>
        <p:spPr>
          <a:xfrm>
            <a:off x="93410" y="531980"/>
            <a:ext cx="9739515" cy="6219728"/>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443605" y="2293605"/>
            <a:ext cx="9144000" cy="1784570"/>
          </a:xfrm>
          <a:prstGeom prst="rect">
            <a:avLst/>
          </a:prstGeom>
          <a:solidFill>
            <a:schemeClr val="accent5">
              <a:lumMod val="40000"/>
              <a:lumOff val="60000"/>
            </a:schemeClr>
          </a:solidFill>
          <a:ln w="22225">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51311" tIns="25656" rIns="51311" bIns="25656" rtlCol="0" anchor="ctr"/>
          <a:lstStyle/>
          <a:p>
            <a:pPr algn="ctr"/>
            <a:endParaRPr lang="ja-JP" altLang="en-US" sz="1350">
              <a:latin typeface="Meiryo UI" panose="020B0604030504040204" pitchFamily="50" charset="-128"/>
              <a:ea typeface="Meiryo UI" panose="020B0604030504040204" pitchFamily="50" charset="-128"/>
            </a:endParaRPr>
          </a:p>
        </p:txBody>
      </p:sp>
      <p:sp>
        <p:nvSpPr>
          <p:cNvPr id="8" name="テキスト ボックス 1052" descr="① 海や川の環境を豊かにする&#10;　◎大阪湾の漁場生産を底上げする広域的な漁場整備の推進&#10;　◎大阪湾の漁場環境をよみがえらせるための取組みの促進&#10;　◎早期に効果が現れる漁場整備の推進&#10;　◎魚介類の生産にとって適正な栄養塩管理に向けた取組み&#10;　◎大阪湾の漁場環境や水産資源を支える水産研究の強化&#10;② 水産資源を豊かにする　　&#10;　◎大阪湾の資源増大とブランド化をめざした栽培漁業の推進&#10;　◎漁業者による自主的な資源管理型漁業の拡充&#10;　◎不漁魚種の資源回復に向けた取組みの強化&#10;③ 漁業者の生活を豊かにする&#10;　◎ブランド化や隠れた名産品の掘起こしなど「攻めの漁業」の展開&#10;　◎「はま」の特徴を活かした漁業振興策の取組み&#10;　◎漁業経営安定対策の推進&#10;　◎大阪府の水産物を活用した特徴ある６次産業化の推進&#10;④ 新鮮な魚を届ける　　　　&#10;　◎大阪「うみ・かわ・さかな」魅力発信キャンペーンの推進&#10;　◎大消費地店舗と漁港とをつなぐ「魚の架け橋」づくり&#10;⑤ 海や川の魅力を届ける　　&#10;　◎魚庭（なにわ）の海づくり大会などイベントを活用した大阪漁業の発信&#10;　◎府民が自慢できる希少生物保護など生物多様性保全への取組み&#10;　◎「はま」と「まち」のふれあいの場の創出&#10;　◎地域資源を核としたにぎわいづくり、地域の活性化&#10;　◎漁業者と府民とが協働した森・川・海の環境美化活動や魚食文化の伝承&#10;⑥ 安全・安心を届ける　　　&#10;　◎大規模な地震、津波等に備えた漁港、海岸の整備&#10;　◎貝毒の発生による健康被害防止対策の徹底&#10;" title="重点的に取り組む施策"/>
          <p:cNvSpPr txBox="1"/>
          <p:nvPr/>
        </p:nvSpPr>
        <p:spPr>
          <a:xfrm>
            <a:off x="576886" y="2313600"/>
            <a:ext cx="9054498" cy="1731368"/>
          </a:xfrm>
          <a:prstGeom prst="rect">
            <a:avLst/>
          </a:prstGeom>
          <a:noFill/>
          <a:ln w="6350">
            <a:noFill/>
          </a:ln>
          <a:effectLst/>
        </p:spPr>
        <p:txBody>
          <a:bodyPr rot="0" spcFirstLastPara="0" vert="horz" wrap="square" lIns="20250" tIns="20250" rIns="20250" bIns="20250" numCol="1" spcCol="0" rtlCol="0" fromWordArt="0" anchor="t" anchorCtr="0" forceAA="0" compatLnSpc="1">
            <a:prstTxWarp prst="textNoShape">
              <a:avLst/>
            </a:prstTxWarp>
            <a:noAutofit/>
          </a:bodyPr>
          <a:lstStyle/>
          <a:p>
            <a:pPr algn="just" defTabSz="342909">
              <a:defRPr/>
            </a:pPr>
            <a:r>
              <a:rPr lang="ja-JP" altLang="en-US" sz="135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■実施内容</a:t>
            </a:r>
            <a:endParaRPr lang="en-US" altLang="ja-JP" sz="135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defRPr/>
            </a:pPr>
            <a:r>
              <a:rPr lang="ja-JP" altLang="en-US"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35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飲食店側</a:t>
            </a:r>
            <a:endParaRPr lang="en-US" altLang="ja-JP" sz="135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defRPr/>
            </a:pPr>
            <a:r>
              <a:rPr lang="ja-JP" altLang="en-US"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POP</a:t>
            </a:r>
            <a:r>
              <a:rPr lang="ja-JP" altLang="en-US"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･ポスターの掲示</a:t>
            </a:r>
            <a:r>
              <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店員による呼びかけ</a:t>
            </a:r>
            <a:endPar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defRPr/>
            </a:pPr>
            <a:r>
              <a:rPr lang="ja-JP" altLang="en-US"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○持ち帰り宣言カードの配布</a:t>
            </a:r>
            <a:endPar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defRPr/>
            </a:pPr>
            <a:r>
              <a:rPr lang="ja-JP" altLang="en-US"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○持ち帰り容器の提供（無料）</a:t>
            </a:r>
          </a:p>
          <a:p>
            <a:pPr algn="just" defTabSz="342909">
              <a:defRPr/>
            </a:pPr>
            <a:r>
              <a:rPr lang="ja-JP" altLang="en-US"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35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消費者側</a:t>
            </a:r>
            <a:r>
              <a:rPr lang="ja-JP" altLang="en-US"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defRPr/>
            </a:pPr>
            <a:r>
              <a:rPr lang="ja-JP" altLang="en-US"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○来店者に対するアンケート調査の回答</a:t>
            </a:r>
            <a:endPar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defRPr/>
            </a:pPr>
            <a:r>
              <a:rPr lang="ja-JP" altLang="en-US"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○持ち帰り実践者に対するアンケート調査の</a:t>
            </a:r>
            <a:r>
              <a:rPr lang="ja-JP" altLang="en-US" sz="135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回答</a:t>
            </a:r>
            <a:endParaRPr lang="en-US" altLang="ja-JP" sz="135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defRPr/>
            </a:pPr>
            <a:endParaRPr lang="en-US" altLang="ja-JP" sz="135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lnSpc>
                <a:spcPts val="1050"/>
              </a:lnSpc>
            </a:pPr>
            <a:endParaRPr lang="en-US" altLang="ja-JP" sz="135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lnSpc>
                <a:spcPct val="150000"/>
              </a:lnSpc>
            </a:pPr>
            <a:endPar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endPar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defRPr/>
            </a:pPr>
            <a:endPar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lnSpc>
                <a:spcPts val="1013"/>
              </a:lnSpc>
              <a:defRPr/>
            </a:pPr>
            <a:endPar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8"/>
          <p:cNvSpPr txBox="1"/>
          <p:nvPr/>
        </p:nvSpPr>
        <p:spPr>
          <a:xfrm>
            <a:off x="5517906" y="2322591"/>
            <a:ext cx="3988844" cy="1513475"/>
          </a:xfrm>
          <a:prstGeom prst="rect">
            <a:avLst/>
          </a:prstGeom>
          <a:noFill/>
          <a:ln w="19050" cap="rnd">
            <a:noFill/>
            <a:prstDash val="sysDot"/>
            <a:round/>
          </a:ln>
        </p:spPr>
        <p:txBody>
          <a:bodyPr wrap="square" lIns="0" tIns="27000" rIns="0" bIns="0" rtlCol="0">
            <a:noAutofit/>
          </a:bodyPr>
          <a:lstStyle/>
          <a:p>
            <a:r>
              <a:rPr lang="en-US" altLang="ja-JP" sz="1350" b="1" dirty="0">
                <a:latin typeface="Meiryo UI" panose="020B0604030504040204" pitchFamily="50" charset="-128"/>
                <a:ea typeface="Meiryo UI" panose="020B0604030504040204" pitchFamily="50" charset="-128"/>
              </a:rPr>
              <a:t>《</a:t>
            </a:r>
            <a:r>
              <a:rPr lang="ja-JP" altLang="en-US" sz="1350" b="1" dirty="0">
                <a:latin typeface="Meiryo UI" panose="020B0604030504040204" pitchFamily="50" charset="-128"/>
                <a:ea typeface="Meiryo UI" panose="020B0604030504040204" pitchFamily="50" charset="-128"/>
              </a:rPr>
              <a:t>効果検証</a:t>
            </a:r>
            <a:r>
              <a:rPr lang="en-US" altLang="ja-JP" sz="1350" b="1" dirty="0">
                <a:latin typeface="Meiryo UI" panose="020B0604030504040204" pitchFamily="50" charset="-128"/>
                <a:ea typeface="Meiryo UI" panose="020B0604030504040204" pitchFamily="50" charset="-128"/>
              </a:rPr>
              <a:t>》</a:t>
            </a:r>
          </a:p>
          <a:p>
            <a:r>
              <a:rPr lang="ja-JP" altLang="en-US" sz="1350" b="1" dirty="0">
                <a:latin typeface="Meiryo UI" panose="020B0604030504040204" pitchFamily="50" charset="-128"/>
                <a:ea typeface="Meiryo UI" panose="020B0604030504040204" pitchFamily="50" charset="-128"/>
              </a:rPr>
              <a:t>・適量注文</a:t>
            </a:r>
            <a:r>
              <a:rPr lang="en-US" altLang="ja-JP" sz="1350" b="1" dirty="0">
                <a:latin typeface="Meiryo UI" panose="020B0604030504040204" pitchFamily="50" charset="-128"/>
                <a:ea typeface="Meiryo UI" panose="020B0604030504040204" pitchFamily="50" charset="-128"/>
              </a:rPr>
              <a:t>､</a:t>
            </a:r>
            <a:r>
              <a:rPr lang="ja-JP" altLang="en-US" sz="1350" b="1" dirty="0">
                <a:latin typeface="Meiryo UI" panose="020B0604030504040204" pitchFamily="50" charset="-128"/>
                <a:ea typeface="Meiryo UI" panose="020B0604030504040204" pitchFamily="50" charset="-128"/>
              </a:rPr>
              <a:t>食べきり</a:t>
            </a:r>
            <a:r>
              <a:rPr lang="en-US" altLang="ja-JP" sz="1350" b="1" dirty="0">
                <a:latin typeface="Meiryo UI" panose="020B0604030504040204" pitchFamily="50" charset="-128"/>
                <a:ea typeface="Meiryo UI" panose="020B0604030504040204" pitchFamily="50" charset="-128"/>
              </a:rPr>
              <a:t>､</a:t>
            </a:r>
            <a:r>
              <a:rPr lang="ja-JP" altLang="en-US" sz="1350" b="1" dirty="0">
                <a:latin typeface="Meiryo UI" panose="020B0604030504040204" pitchFamily="50" charset="-128"/>
                <a:ea typeface="Meiryo UI" panose="020B0604030504040204" pitchFamily="50" charset="-128"/>
              </a:rPr>
              <a:t>持ち帰り数の変化</a:t>
            </a:r>
          </a:p>
          <a:p>
            <a:r>
              <a:rPr lang="ja-JP" altLang="en-US" sz="1350" b="1" dirty="0">
                <a:latin typeface="Meiryo UI" panose="020B0604030504040204" pitchFamily="50" charset="-128"/>
                <a:ea typeface="Meiryo UI" panose="020B0604030504040204" pitchFamily="50" charset="-128"/>
              </a:rPr>
              <a:t>・食品の適正な衛生管理状態</a:t>
            </a:r>
          </a:p>
          <a:p>
            <a:r>
              <a:rPr lang="ja-JP" altLang="en-US" sz="1350" b="1" dirty="0">
                <a:latin typeface="Meiryo UI" panose="020B0604030504040204" pitchFamily="50" charset="-128"/>
                <a:ea typeface="Meiryo UI" panose="020B0604030504040204" pitchFamily="50" charset="-128"/>
              </a:rPr>
              <a:t>・消費者の満足度の変化</a:t>
            </a:r>
          </a:p>
          <a:p>
            <a:r>
              <a:rPr lang="ja-JP" altLang="en-US" sz="1350" b="1" dirty="0">
                <a:latin typeface="Meiryo UI" panose="020B0604030504040204" pitchFamily="50" charset="-128"/>
                <a:ea typeface="Meiryo UI" panose="020B0604030504040204" pitchFamily="50" charset="-128"/>
              </a:rPr>
              <a:t>・飲食店の現場の課題、メリット</a:t>
            </a:r>
            <a:endParaRPr lang="en-US" altLang="ja-JP" sz="1350" b="1" dirty="0">
              <a:latin typeface="Meiryo UI" panose="020B0604030504040204" pitchFamily="50" charset="-128"/>
              <a:ea typeface="Meiryo UI" panose="020B0604030504040204" pitchFamily="50" charset="-128"/>
            </a:endParaRPr>
          </a:p>
          <a:p>
            <a:pPr>
              <a:lnSpc>
                <a:spcPts val="375"/>
              </a:lnSpc>
            </a:pPr>
            <a:endParaRPr lang="en-US" altLang="ja-JP" sz="1350" b="1" dirty="0">
              <a:latin typeface="Meiryo UI" panose="020B0604030504040204" pitchFamily="50" charset="-128"/>
              <a:ea typeface="Meiryo UI" panose="020B0604030504040204" pitchFamily="50" charset="-128"/>
            </a:endParaRPr>
          </a:p>
          <a:p>
            <a:r>
              <a:rPr lang="en-US" altLang="ja-JP" sz="1350" b="1" dirty="0">
                <a:latin typeface="Meiryo UI" panose="020B0604030504040204" pitchFamily="50" charset="-128"/>
                <a:ea typeface="Meiryo UI" panose="020B0604030504040204" pitchFamily="50" charset="-128"/>
              </a:rPr>
              <a:t>【</a:t>
            </a:r>
            <a:r>
              <a:rPr lang="ja-JP" altLang="en-US" sz="1350" b="1" dirty="0">
                <a:latin typeface="Meiryo UI" panose="020B0604030504040204" pitchFamily="50" charset="-128"/>
                <a:ea typeface="Meiryo UI" panose="020B0604030504040204" pitchFamily="50" charset="-128"/>
              </a:rPr>
              <a:t>愛知工業大学との共同調査</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一部の店舗で実施</a:t>
            </a:r>
            <a:endParaRPr lang="en-US" altLang="ja-JP" sz="1200" b="1" dirty="0">
              <a:latin typeface="Meiryo UI" panose="020B0604030504040204" pitchFamily="50" charset="-128"/>
              <a:ea typeface="Meiryo UI" panose="020B0604030504040204" pitchFamily="50" charset="-128"/>
            </a:endParaRPr>
          </a:p>
          <a:p>
            <a:r>
              <a:rPr lang="ja-JP" altLang="en-US" sz="1350" b="1" dirty="0">
                <a:latin typeface="Meiryo UI" panose="020B0604030504040204" pitchFamily="50" charset="-128"/>
                <a:ea typeface="Meiryo UI" panose="020B0604030504040204" pitchFamily="50" charset="-128"/>
              </a:rPr>
              <a:t>・</a:t>
            </a:r>
            <a:r>
              <a:rPr lang="en-US" altLang="ja-JP" sz="1350" b="1" dirty="0">
                <a:latin typeface="Meiryo UI" panose="020B0604030504040204" pitchFamily="50" charset="-128"/>
                <a:ea typeface="Meiryo UI" panose="020B0604030504040204" pitchFamily="50" charset="-128"/>
              </a:rPr>
              <a:t>POP</a:t>
            </a:r>
            <a:r>
              <a:rPr lang="ja-JP" altLang="en-US" sz="1350" b="1" dirty="0">
                <a:latin typeface="Meiryo UI" panose="020B0604030504040204" pitchFamily="50" charset="-128"/>
                <a:ea typeface="Meiryo UI" panose="020B0604030504040204" pitchFamily="50" charset="-128"/>
              </a:rPr>
              <a:t>の表記方法の違いによる比較</a:t>
            </a:r>
            <a:endParaRPr lang="en-US" altLang="ja-JP" sz="1350" b="1" dirty="0">
              <a:latin typeface="Meiryo UI" panose="020B0604030504040204" pitchFamily="50" charset="-128"/>
              <a:ea typeface="Meiryo UI" panose="020B0604030504040204" pitchFamily="50" charset="-128"/>
            </a:endParaRPr>
          </a:p>
          <a:p>
            <a:r>
              <a:rPr lang="ja-JP" altLang="en-US" sz="1350" b="1" dirty="0">
                <a:latin typeface="Meiryo UI" panose="020B0604030504040204" pitchFamily="50" charset="-128"/>
                <a:ea typeface="Meiryo UI" panose="020B0604030504040204" pitchFamily="50" charset="-128"/>
              </a:rPr>
              <a:t>・持ち帰り容器の配布方法の違いによる比較</a:t>
            </a:r>
            <a:endParaRPr lang="en-US" altLang="ja-JP" sz="1350" b="1" dirty="0">
              <a:latin typeface="Meiryo UI" panose="020B0604030504040204" pitchFamily="50" charset="-128"/>
              <a:ea typeface="Meiryo UI" panose="020B0604030504040204" pitchFamily="50" charset="-128"/>
            </a:endParaRPr>
          </a:p>
          <a:p>
            <a:endParaRPr lang="en-US" altLang="ja-JP" sz="1350" b="1" dirty="0">
              <a:latin typeface="Meiryo UI" panose="020B0604030504040204" pitchFamily="50" charset="-128"/>
              <a:ea typeface="Meiryo UI" panose="020B0604030504040204" pitchFamily="50" charset="-128"/>
            </a:endParaRPr>
          </a:p>
          <a:p>
            <a:endParaRPr lang="ja-JP" altLang="en-US" sz="1350" dirty="0">
              <a:latin typeface="Meiryo UI" panose="020B0604030504040204" pitchFamily="50" charset="-128"/>
              <a:ea typeface="Meiryo UI" panose="020B0604030504040204" pitchFamily="50" charset="-128"/>
            </a:endParaRPr>
          </a:p>
          <a:p>
            <a:endParaRPr lang="ja-JP" altLang="en-US" sz="1350" dirty="0">
              <a:latin typeface="Meiryo UI" panose="020B0604030504040204" pitchFamily="50" charset="-128"/>
              <a:ea typeface="Meiryo UI" panose="020B0604030504040204" pitchFamily="50" charset="-128"/>
            </a:endParaRPr>
          </a:p>
        </p:txBody>
      </p:sp>
      <p:sp>
        <p:nvSpPr>
          <p:cNvPr id="10" name="下矢印 9"/>
          <p:cNvSpPr/>
          <p:nvPr/>
        </p:nvSpPr>
        <p:spPr>
          <a:xfrm rot="16200000">
            <a:off x="4165868" y="3018126"/>
            <a:ext cx="932166" cy="46445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n>
                <a:solidFill>
                  <a:schemeClr val="tx1"/>
                </a:solidFill>
              </a:ln>
              <a:latin typeface="Meiryo UI" panose="020B0604030504040204" pitchFamily="50" charset="-128"/>
              <a:ea typeface="Meiryo UI" panose="020B0604030504040204" pitchFamily="50" charset="-128"/>
            </a:endParaRPr>
          </a:p>
        </p:txBody>
      </p:sp>
      <p:grpSp>
        <p:nvGrpSpPr>
          <p:cNvPr id="11" name="グループ化 10"/>
          <p:cNvGrpSpPr/>
          <p:nvPr/>
        </p:nvGrpSpPr>
        <p:grpSpPr>
          <a:xfrm>
            <a:off x="7603033" y="4066996"/>
            <a:ext cx="2147945" cy="1494459"/>
            <a:chOff x="2026988" y="4702236"/>
            <a:chExt cx="2858103" cy="1988560"/>
          </a:xfrm>
        </p:grpSpPr>
        <p:pic>
          <p:nvPicPr>
            <p:cNvPr id="12" name="図 11"/>
            <p:cNvPicPr>
              <a:picLocks noChangeAspect="1"/>
            </p:cNvPicPr>
            <p:nvPr/>
          </p:nvPicPr>
          <p:blipFill rotWithShape="1">
            <a:blip r:embed="rId2" cstate="print">
              <a:extLst>
                <a:ext uri="{28A0092B-C50C-407E-A947-70E740481C1C}">
                  <a14:useLocalDpi xmlns:a14="http://schemas.microsoft.com/office/drawing/2010/main" val="0"/>
                </a:ext>
              </a:extLst>
            </a:blip>
            <a:srcRect r="68173" b="68439"/>
            <a:stretch/>
          </p:blipFill>
          <p:spPr>
            <a:xfrm>
              <a:off x="2026988" y="4834630"/>
              <a:ext cx="2435543" cy="1523428"/>
            </a:xfrm>
            <a:prstGeom prst="rect">
              <a:avLst/>
            </a:prstGeom>
          </p:spPr>
        </p:pic>
        <p:sp>
          <p:nvSpPr>
            <p:cNvPr id="13" name="テキスト ボックス 12"/>
            <p:cNvSpPr txBox="1"/>
            <p:nvPr/>
          </p:nvSpPr>
          <p:spPr>
            <a:xfrm>
              <a:off x="4325600" y="4702236"/>
              <a:ext cx="559491" cy="1988560"/>
            </a:xfrm>
            <a:prstGeom prst="rect">
              <a:avLst/>
            </a:prstGeom>
            <a:noFill/>
            <a:ln w="19050" cap="rnd">
              <a:noFill/>
              <a:prstDash val="sysDot"/>
              <a:round/>
            </a:ln>
          </p:spPr>
          <p:txBody>
            <a:bodyPr vert="eaVert" wrap="square" lIns="0" tIns="27000" rIns="0" bIns="0" rtlCol="0">
              <a:noAutofit/>
            </a:bodyPr>
            <a:lstStyle/>
            <a:p>
              <a:r>
                <a:rPr lang="ja-JP" altLang="en-US" sz="900" b="1" dirty="0">
                  <a:latin typeface="Meiryo UI" panose="020B0604030504040204" pitchFamily="50" charset="-128"/>
                  <a:ea typeface="Meiryo UI" panose="020B0604030504040204" pitchFamily="50" charset="-128"/>
                </a:rPr>
                <a:t>　</a:t>
              </a:r>
              <a:endParaRPr lang="en-US" altLang="ja-JP" sz="900" b="1" dirty="0">
                <a:latin typeface="Meiryo UI" panose="020B0604030504040204" pitchFamily="50" charset="-128"/>
                <a:ea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rPr>
                <a:t>■持ち帰り宣言</a:t>
              </a:r>
              <a:r>
                <a:rPr lang="ja-JP" altLang="en-US" sz="900" b="1" dirty="0" smtClean="0">
                  <a:latin typeface="Meiryo UI" panose="020B0604030504040204" pitchFamily="50" charset="-128"/>
                  <a:ea typeface="Meiryo UI" panose="020B0604030504040204" pitchFamily="50" charset="-128"/>
                </a:rPr>
                <a:t>カード</a:t>
              </a:r>
              <a:endParaRPr lang="en-US" altLang="ja-JP" sz="900" b="1" dirty="0">
                <a:latin typeface="Meiryo UI" panose="020B0604030504040204" pitchFamily="50" charset="-128"/>
                <a:ea typeface="Meiryo UI" panose="020B0604030504040204" pitchFamily="50" charset="-128"/>
              </a:endParaRPr>
            </a:p>
            <a:p>
              <a:endParaRPr lang="en-US" altLang="ja-JP" sz="900" b="1" dirty="0">
                <a:latin typeface="Meiryo UI" panose="020B0604030504040204" pitchFamily="50" charset="-128"/>
                <a:ea typeface="Meiryo UI" panose="020B0604030504040204" pitchFamily="50" charset="-128"/>
              </a:endParaRPr>
            </a:p>
          </p:txBody>
        </p:sp>
      </p:grpSp>
      <p:grpSp>
        <p:nvGrpSpPr>
          <p:cNvPr id="14" name="グループ化 13"/>
          <p:cNvGrpSpPr/>
          <p:nvPr/>
        </p:nvGrpSpPr>
        <p:grpSpPr>
          <a:xfrm>
            <a:off x="6112053" y="4037186"/>
            <a:ext cx="1229147" cy="1671046"/>
            <a:chOff x="394225" y="4657568"/>
            <a:chExt cx="1339416" cy="1820958"/>
          </a:xfrm>
        </p:grpSpPr>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225" y="4809824"/>
              <a:ext cx="1139602" cy="1668702"/>
            </a:xfrm>
            <a:prstGeom prst="rect">
              <a:avLst/>
            </a:prstGeom>
          </p:spPr>
        </p:pic>
        <p:sp>
          <p:nvSpPr>
            <p:cNvPr id="16" name="テキスト ボックス 15"/>
            <p:cNvSpPr txBox="1"/>
            <p:nvPr/>
          </p:nvSpPr>
          <p:spPr>
            <a:xfrm>
              <a:off x="1539411" y="4657568"/>
              <a:ext cx="194230" cy="1608026"/>
            </a:xfrm>
            <a:prstGeom prst="rect">
              <a:avLst/>
            </a:prstGeom>
            <a:noFill/>
            <a:ln w="19050" cap="rnd">
              <a:noFill/>
              <a:prstDash val="sysDot"/>
              <a:round/>
            </a:ln>
          </p:spPr>
          <p:txBody>
            <a:bodyPr vert="eaVert" wrap="square" lIns="0" tIns="27000" rIns="0" bIns="0" rtlCol="0">
              <a:noAutofit/>
            </a:bodyPr>
            <a:lstStyle/>
            <a:p>
              <a:r>
                <a:rPr lang="ja-JP" altLang="en-US" sz="900" b="1" dirty="0">
                  <a:latin typeface="Meiryo UI" panose="020B0604030504040204" pitchFamily="50" charset="-128"/>
                  <a:ea typeface="Meiryo UI" panose="020B0604030504040204" pitchFamily="50" charset="-128"/>
                </a:rPr>
                <a:t>　■テーブル</a:t>
              </a:r>
              <a:r>
                <a:rPr lang="en-US" altLang="ja-JP" sz="900" b="1" dirty="0">
                  <a:latin typeface="Meiryo UI" panose="020B0604030504040204" pitchFamily="50" charset="-128"/>
                  <a:ea typeface="Meiryo UI" panose="020B0604030504040204" pitchFamily="50" charset="-128"/>
                </a:rPr>
                <a:t>POP</a:t>
              </a:r>
            </a:p>
            <a:p>
              <a:endParaRPr lang="en-US" altLang="ja-JP" sz="900" b="1" dirty="0">
                <a:latin typeface="Meiryo UI" panose="020B0604030504040204" pitchFamily="50" charset="-128"/>
                <a:ea typeface="Meiryo UI" panose="020B0604030504040204" pitchFamily="50" charset="-128"/>
              </a:endParaRPr>
            </a:p>
          </p:txBody>
        </p:sp>
      </p:grpSp>
      <p:grpSp>
        <p:nvGrpSpPr>
          <p:cNvPr id="17" name="グループ化 16"/>
          <p:cNvGrpSpPr/>
          <p:nvPr/>
        </p:nvGrpSpPr>
        <p:grpSpPr>
          <a:xfrm>
            <a:off x="7220897" y="5232884"/>
            <a:ext cx="1319376" cy="1456966"/>
            <a:chOff x="8394110" y="4702213"/>
            <a:chExt cx="1656218" cy="1828936"/>
          </a:xfrm>
        </p:grpSpPr>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4110" y="4826172"/>
              <a:ext cx="1385930" cy="1658238"/>
            </a:xfrm>
            <a:prstGeom prst="rect">
              <a:avLst/>
            </a:prstGeom>
          </p:spPr>
        </p:pic>
        <p:sp>
          <p:nvSpPr>
            <p:cNvPr id="19" name="テキスト ボックス 18"/>
            <p:cNvSpPr txBox="1"/>
            <p:nvPr/>
          </p:nvSpPr>
          <p:spPr>
            <a:xfrm>
              <a:off x="9901022" y="4702213"/>
              <a:ext cx="149306" cy="1828936"/>
            </a:xfrm>
            <a:prstGeom prst="rect">
              <a:avLst/>
            </a:prstGeom>
            <a:noFill/>
            <a:ln w="19050" cap="rnd">
              <a:noFill/>
              <a:prstDash val="sysDot"/>
              <a:round/>
            </a:ln>
          </p:spPr>
          <p:txBody>
            <a:bodyPr vert="eaVert" wrap="square" lIns="0" tIns="27000" rIns="0" bIns="0" rtlCol="0">
              <a:noAutofit/>
            </a:bodyPr>
            <a:lstStyle/>
            <a:p>
              <a:r>
                <a:rPr lang="ja-JP" altLang="en-US" sz="900" b="1" dirty="0">
                  <a:latin typeface="Meiryo UI" panose="020B0604030504040204" pitchFamily="50" charset="-128"/>
                  <a:ea typeface="Meiryo UI" panose="020B0604030504040204" pitchFamily="50" charset="-128"/>
                </a:rPr>
                <a:t>　■持ち帰り箱イメージ</a:t>
              </a:r>
              <a:endParaRPr lang="en-US" altLang="ja-JP" sz="900" b="1" dirty="0">
                <a:latin typeface="Meiryo UI" panose="020B0604030504040204" pitchFamily="50" charset="-128"/>
                <a:ea typeface="Meiryo UI" panose="020B0604030504040204" pitchFamily="50" charset="-128"/>
              </a:endParaRPr>
            </a:p>
            <a:p>
              <a:endParaRPr lang="en-US" altLang="ja-JP" sz="900" b="1" dirty="0">
                <a:latin typeface="Meiryo UI" panose="020B0604030504040204" pitchFamily="50" charset="-128"/>
                <a:ea typeface="Meiryo UI" panose="020B0604030504040204" pitchFamily="50" charset="-128"/>
              </a:endParaRPr>
            </a:p>
          </p:txBody>
        </p:sp>
      </p:grpSp>
      <p:sp>
        <p:nvSpPr>
          <p:cNvPr id="20" name="テキスト ボックス 19"/>
          <p:cNvSpPr txBox="1"/>
          <p:nvPr/>
        </p:nvSpPr>
        <p:spPr>
          <a:xfrm>
            <a:off x="251393" y="884268"/>
            <a:ext cx="9581532" cy="523220"/>
          </a:xfrm>
          <a:prstGeom prst="rect">
            <a:avLst/>
          </a:prstGeom>
          <a:noFill/>
        </p:spPr>
        <p:txBody>
          <a:bodyPr wrap="square" rtlCol="0">
            <a:spAutoFit/>
          </a:bodyPr>
          <a:lstStyle/>
          <a:p>
            <a:pPr marL="87313" indent="-87313"/>
            <a:r>
              <a:rPr lang="ja-JP" altLang="en-US" sz="1400" dirty="0" smtClean="0">
                <a:latin typeface="Meiryo UI" pitchFamily="50" charset="-128"/>
                <a:ea typeface="Meiryo UI" pitchFamily="50" charset="-128"/>
                <a:cs typeface="Meiryo UI" pitchFamily="50" charset="-128"/>
              </a:rPr>
              <a:t>◆飲食店において、適量</a:t>
            </a:r>
            <a:r>
              <a:rPr lang="ja-JP" altLang="en-US" sz="1400" dirty="0">
                <a:latin typeface="Meiryo UI" pitchFamily="50" charset="-128"/>
                <a:ea typeface="Meiryo UI" pitchFamily="50" charset="-128"/>
                <a:cs typeface="Meiryo UI" pitchFamily="50" charset="-128"/>
              </a:rPr>
              <a:t>注文などの“食べきり”の</a:t>
            </a:r>
            <a:r>
              <a:rPr lang="en-US" altLang="ja-JP" sz="1400" dirty="0">
                <a:latin typeface="Meiryo UI" pitchFamily="50" charset="-128"/>
                <a:ea typeface="Meiryo UI" pitchFamily="50" charset="-128"/>
                <a:cs typeface="Meiryo UI" pitchFamily="50" charset="-128"/>
              </a:rPr>
              <a:t>PR</a:t>
            </a:r>
            <a:r>
              <a:rPr lang="ja-JP" altLang="en-US" sz="1400" dirty="0" err="1"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食べ残し</a:t>
            </a:r>
            <a:r>
              <a:rPr lang="ja-JP" altLang="en-US" sz="1400" dirty="0">
                <a:latin typeface="Meiryo UI" pitchFamily="50" charset="-128"/>
                <a:ea typeface="Meiryo UI" pitchFamily="50" charset="-128"/>
                <a:cs typeface="Meiryo UI" pitchFamily="50" charset="-128"/>
              </a:rPr>
              <a:t>料理の“持ち帰り”しやすい状況での食品ロス削減の効果を検証</a:t>
            </a:r>
            <a:r>
              <a:rPr lang="ja-JP" altLang="en-US" sz="1400" dirty="0" smtClean="0">
                <a:latin typeface="Meiryo UI" pitchFamily="50" charset="-128"/>
                <a:ea typeface="Meiryo UI" pitchFamily="50" charset="-128"/>
                <a:cs typeface="Meiryo UI" pitchFamily="50" charset="-128"/>
              </a:rPr>
              <a:t>する</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と</a:t>
            </a:r>
            <a:r>
              <a:rPr lang="ja-JP" altLang="en-US" sz="1400" dirty="0">
                <a:latin typeface="Meiryo UI" pitchFamily="50" charset="-128"/>
                <a:ea typeface="Meiryo UI" pitchFamily="50" charset="-128"/>
                <a:cs typeface="Meiryo UI" pitchFamily="50" charset="-128"/>
              </a:rPr>
              <a:t>ともに、課題を明らかに</a:t>
            </a:r>
            <a:r>
              <a:rPr lang="ja-JP" altLang="en-US" sz="1400" dirty="0" smtClean="0">
                <a:latin typeface="Meiryo UI" pitchFamily="50" charset="-128"/>
                <a:ea typeface="Meiryo UI" pitchFamily="50" charset="-128"/>
                <a:cs typeface="Meiryo UI" pitchFamily="50" charset="-128"/>
              </a:rPr>
              <a:t>する</a:t>
            </a:r>
            <a:r>
              <a:rPr lang="ja-JP" altLang="en-US" sz="1400" dirty="0">
                <a:latin typeface="Meiryo UI" pitchFamily="50" charset="-128"/>
                <a:ea typeface="Meiryo UI" pitchFamily="50" charset="-128"/>
                <a:cs typeface="Meiryo UI" pitchFamily="50" charset="-128"/>
              </a:rPr>
              <a:t>ため、「飲食店における食品ロス削減モデルの実証実験」</a:t>
            </a:r>
            <a:r>
              <a:rPr lang="ja-JP" altLang="en-US" sz="1400" dirty="0" smtClean="0">
                <a:latin typeface="Meiryo UI" pitchFamily="50" charset="-128"/>
                <a:ea typeface="Meiryo UI" pitchFamily="50" charset="-128"/>
                <a:cs typeface="Meiryo UI" pitchFamily="50" charset="-128"/>
              </a:rPr>
              <a:t>を実施</a:t>
            </a:r>
            <a:endParaRPr lang="en-US" altLang="ja-JP" sz="1400" dirty="0" smtClean="0">
              <a:latin typeface="Meiryo UI" pitchFamily="50" charset="-128"/>
              <a:ea typeface="Meiryo UI" pitchFamily="50" charset="-128"/>
              <a:cs typeface="Meiryo UI" pitchFamily="50" charset="-128"/>
            </a:endParaRPr>
          </a:p>
        </p:txBody>
      </p:sp>
      <p:sp>
        <p:nvSpPr>
          <p:cNvPr id="21" name="テキスト ボックス 20"/>
          <p:cNvSpPr txBox="1"/>
          <p:nvPr/>
        </p:nvSpPr>
        <p:spPr>
          <a:xfrm>
            <a:off x="340218" y="1483937"/>
            <a:ext cx="9186170" cy="738664"/>
          </a:xfrm>
          <a:prstGeom prst="rect">
            <a:avLst/>
          </a:prstGeom>
          <a:noFill/>
        </p:spPr>
        <p:txBody>
          <a:bodyPr wrap="square" rtlCol="0">
            <a:spAutoFit/>
          </a:bodyPr>
          <a:lstStyle/>
          <a:p>
            <a:pPr marL="87313" indent="-87313"/>
            <a:r>
              <a:rPr lang="ja-JP" altLang="en-US" sz="1400" dirty="0" smtClean="0">
                <a:latin typeface="Meiryo UI" pitchFamily="50" charset="-128"/>
                <a:ea typeface="Meiryo UI" pitchFamily="50" charset="-128"/>
                <a:cs typeface="Meiryo UI" pitchFamily="50" charset="-128"/>
              </a:rPr>
              <a:t>〇実施</a:t>
            </a:r>
            <a:r>
              <a:rPr lang="ja-JP" altLang="en-US" sz="1400" dirty="0">
                <a:latin typeface="Meiryo UI" pitchFamily="50" charset="-128"/>
                <a:ea typeface="Meiryo UI" pitchFamily="50" charset="-128"/>
                <a:cs typeface="Meiryo UI" pitchFamily="50" charset="-128"/>
              </a:rPr>
              <a:t>店舗：実施店舗（６店舗）</a:t>
            </a:r>
          </a:p>
          <a:p>
            <a:pPr marL="87313" indent="-87313"/>
            <a:r>
              <a:rPr lang="ja-JP" altLang="en-US" sz="1400" dirty="0" smtClean="0">
                <a:latin typeface="Meiryo UI" pitchFamily="50" charset="-128"/>
                <a:ea typeface="Meiryo UI" pitchFamily="50" charset="-128"/>
                <a:cs typeface="Meiryo UI" pitchFamily="50" charset="-128"/>
              </a:rPr>
              <a:t>　</a:t>
            </a: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雁飯店、大阪産</a:t>
            </a:r>
            <a:r>
              <a:rPr lang="ja-JP" altLang="en-US" sz="1400" dirty="0">
                <a:latin typeface="Meiryo UI" pitchFamily="50" charset="-128"/>
                <a:ea typeface="Meiryo UI" pitchFamily="50" charset="-128"/>
                <a:cs typeface="Meiryo UI" pitchFamily="50" charset="-128"/>
              </a:rPr>
              <a:t>料理 </a:t>
            </a:r>
            <a:r>
              <a:rPr lang="ja-JP" altLang="en-US" sz="1400" dirty="0" smtClean="0">
                <a:latin typeface="Meiryo UI" pitchFamily="50" charset="-128"/>
                <a:ea typeface="Meiryo UI" pitchFamily="50" charset="-128"/>
                <a:cs typeface="Meiryo UI" pitchFamily="50" charset="-128"/>
              </a:rPr>
              <a:t>空、千房、鉄板</a:t>
            </a:r>
            <a:r>
              <a:rPr lang="ja-JP" altLang="en-US" sz="1400" dirty="0">
                <a:latin typeface="Meiryo UI" pitchFamily="50" charset="-128"/>
                <a:ea typeface="Meiryo UI" pitchFamily="50" charset="-128"/>
                <a:cs typeface="Meiryo UI" pitchFamily="50" charset="-128"/>
              </a:rPr>
              <a:t>鍋料理 </a:t>
            </a:r>
            <a:r>
              <a:rPr lang="ja-JP" altLang="en-US" sz="1400" dirty="0" smtClean="0">
                <a:latin typeface="Meiryo UI" pitchFamily="50" charset="-128"/>
                <a:ea typeface="Meiryo UI" pitchFamily="50" charset="-128"/>
                <a:cs typeface="Meiryo UI" pitchFamily="50" charset="-128"/>
              </a:rPr>
              <a:t>元</a:t>
            </a:r>
            <a:r>
              <a:rPr lang="ja-JP" altLang="en-US" sz="1400" dirty="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鳥貴族（２店舗）</a:t>
            </a:r>
            <a:r>
              <a:rPr lang="en-US" altLang="ja-JP" sz="1400" dirty="0" smtClean="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愛知工業大学との共同調査を実施</a:t>
            </a:r>
            <a:r>
              <a:rPr lang="en-US" altLang="ja-JP" sz="1400" dirty="0" smtClean="0">
                <a:latin typeface="Meiryo UI" pitchFamily="50" charset="-128"/>
                <a:ea typeface="Meiryo UI" pitchFamily="50" charset="-128"/>
                <a:cs typeface="Meiryo UI" pitchFamily="50" charset="-128"/>
              </a:rPr>
              <a:t>】</a:t>
            </a:r>
          </a:p>
          <a:p>
            <a:pPr marL="87313" indent="-87313"/>
            <a:r>
              <a:rPr lang="ja-JP" altLang="en-US" sz="1400" dirty="0" smtClean="0">
                <a:latin typeface="Meiryo UI" pitchFamily="50" charset="-128"/>
                <a:ea typeface="Meiryo UI" pitchFamily="50" charset="-128"/>
                <a:cs typeface="Meiryo UI" pitchFamily="50" charset="-128"/>
              </a:rPr>
              <a:t>〇調査期間</a:t>
            </a:r>
            <a:r>
              <a:rPr lang="ja-JP" altLang="en-US" sz="1400" dirty="0">
                <a:latin typeface="Meiryo UI" pitchFamily="50" charset="-128"/>
                <a:ea typeface="Meiryo UI" pitchFamily="50" charset="-128"/>
                <a:cs typeface="Meiryo UI" pitchFamily="50" charset="-128"/>
              </a:rPr>
              <a:t>：令和２年２月１２日～</a:t>
            </a:r>
            <a:r>
              <a:rPr lang="ja-JP" altLang="en-US" sz="1400" dirty="0" smtClean="0">
                <a:latin typeface="Meiryo UI" pitchFamily="50" charset="-128"/>
                <a:ea typeface="Meiryo UI" pitchFamily="50" charset="-128"/>
                <a:cs typeface="Meiryo UI" pitchFamily="50" charset="-128"/>
              </a:rPr>
              <a:t>２５日</a:t>
            </a:r>
            <a:endParaRPr lang="en-US" altLang="ja-JP" sz="1400" dirty="0" smtClean="0">
              <a:latin typeface="Meiryo UI" pitchFamily="50" charset="-128"/>
              <a:ea typeface="Meiryo UI" pitchFamily="50" charset="-128"/>
              <a:cs typeface="Meiryo UI" pitchFamily="50" charset="-128"/>
            </a:endParaRPr>
          </a:p>
        </p:txBody>
      </p:sp>
      <p:sp>
        <p:nvSpPr>
          <p:cNvPr id="22" name="正方形/長方形 21"/>
          <p:cNvSpPr/>
          <p:nvPr/>
        </p:nvSpPr>
        <p:spPr>
          <a:xfrm>
            <a:off x="113311" y="4338692"/>
            <a:ext cx="6732083" cy="2092881"/>
          </a:xfrm>
          <a:prstGeom prst="rect">
            <a:avLst/>
          </a:prstGeom>
        </p:spPr>
        <p:txBody>
          <a:bodyPr wrap="square">
            <a:spAutoFit/>
          </a:bodyPr>
          <a:lstStyle/>
          <a:p>
            <a:pPr indent="152400" algn="just">
              <a:lnSpc>
                <a:spcPts val="1800"/>
              </a:lnSpc>
              <a:spcAft>
                <a:spcPts val="600"/>
              </a:spcAft>
            </a:pPr>
            <a:r>
              <a:rPr lang="ja-JP" altLang="ja-JP" sz="1400"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調査結果（一部抜粋）</a:t>
            </a:r>
            <a:r>
              <a:rPr lang="ja-JP" altLang="ja-JP" sz="1400" b="1"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indent="89535" algn="just">
              <a:lnSpc>
                <a:spcPts val="1800"/>
              </a:lnSpc>
              <a:spcAft>
                <a:spcPts val="60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・期間中</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、実施</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6</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店舗の</a:t>
            </a:r>
            <a:r>
              <a:rPr lang="ja-JP" altLang="en-US" sz="1400" b="1" u="sng" kern="100" dirty="0">
                <a:latin typeface="Meiryo UI" panose="020B0604030504040204" pitchFamily="50" charset="-128"/>
                <a:ea typeface="Meiryo UI" panose="020B0604030504040204" pitchFamily="50" charset="-128"/>
                <a:cs typeface="Times New Roman" panose="02020603050405020304" pitchFamily="18" charset="0"/>
              </a:rPr>
              <a:t>持ち帰り容器の提供数は</a:t>
            </a:r>
            <a:r>
              <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rPr>
              <a:t>113</a:t>
            </a:r>
            <a:r>
              <a:rPr lang="ja-JP" altLang="en-US" sz="1400" b="1" u="sng" kern="100" dirty="0" smtClean="0">
                <a:latin typeface="Meiryo UI" panose="020B0604030504040204" pitchFamily="50" charset="-128"/>
                <a:ea typeface="Meiryo UI" panose="020B0604030504040204" pitchFamily="50" charset="-128"/>
                <a:cs typeface="Times New Roman" panose="02020603050405020304" pitchFamily="18" charset="0"/>
              </a:rPr>
              <a:t>箱</a:t>
            </a:r>
            <a:endParaRPr lang="en-US" altLang="ja-JP" sz="1400" b="1" u="sng"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89535" algn="just">
              <a:lnSpc>
                <a:spcPts val="1800"/>
              </a:lnSpc>
              <a:spcAft>
                <a:spcPts val="60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・食べ残した</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料理を持ち帰りについては、</a:t>
            </a:r>
            <a:r>
              <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rPr>
              <a:t>82</a:t>
            </a:r>
            <a:r>
              <a:rPr lang="ja-JP" altLang="en-US" sz="1400" b="1" u="sng" kern="100" dirty="0">
                <a:latin typeface="Meiryo UI" panose="020B0604030504040204" pitchFamily="50" charset="-128"/>
                <a:ea typeface="Meiryo UI" panose="020B0604030504040204" pitchFamily="50" charset="-128"/>
                <a:cs typeface="Times New Roman" panose="02020603050405020304" pitchFamily="18" charset="0"/>
              </a:rPr>
              <a:t>％が持ち帰りの</a:t>
            </a:r>
            <a:r>
              <a:rPr lang="ja-JP" altLang="en-US" sz="1400" b="1" u="sng" kern="100" dirty="0" smtClean="0">
                <a:latin typeface="Meiryo UI" panose="020B0604030504040204" pitchFamily="50" charset="-128"/>
                <a:ea typeface="Meiryo UI" panose="020B0604030504040204" pitchFamily="50" charset="-128"/>
                <a:cs typeface="Times New Roman" panose="02020603050405020304" pitchFamily="18" charset="0"/>
              </a:rPr>
              <a:t>意向</a:t>
            </a:r>
            <a:endParaRPr lang="en-US" altLang="ja-JP" sz="1400" b="1" u="sng"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89535" algn="just">
              <a:lnSpc>
                <a:spcPts val="1800"/>
              </a:lnSpc>
              <a:spcAft>
                <a:spcPts val="60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・店舗側</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からの持ち帰りの声掛けについて、行ってほしいが</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76</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89535" algn="just">
              <a:lnSpc>
                <a:spcPts val="1800"/>
              </a:lnSpc>
              <a:spcAft>
                <a:spcPts val="60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u="sng" kern="100" dirty="0" smtClean="0">
                <a:latin typeface="Meiryo UI" panose="020B0604030504040204" pitchFamily="50" charset="-128"/>
                <a:ea typeface="Meiryo UI" panose="020B0604030504040204" pitchFamily="50" charset="-128"/>
                <a:cs typeface="Times New Roman" panose="02020603050405020304" pitchFamily="18" charset="0"/>
              </a:rPr>
              <a:t>持ち帰り箱</a:t>
            </a:r>
            <a:r>
              <a:rPr lang="ja-JP" altLang="en-US" sz="1400" b="1" u="sng" kern="100" dirty="0">
                <a:latin typeface="Meiryo UI" panose="020B0604030504040204" pitchFamily="50" charset="-128"/>
                <a:ea typeface="Meiryo UI" panose="020B0604030504040204" pitchFamily="50" charset="-128"/>
                <a:cs typeface="Times New Roman" panose="02020603050405020304" pitchFamily="18" charset="0"/>
              </a:rPr>
              <a:t>、袋ともに使いやすかったが約</a:t>
            </a:r>
            <a:r>
              <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rPr>
              <a:t>74</a:t>
            </a:r>
            <a:r>
              <a:rPr lang="ja-JP" altLang="en-US" sz="1400" b="1" u="sng"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b="1" u="sng"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89535" algn="just">
              <a:lnSpc>
                <a:spcPts val="1800"/>
              </a:lnSpc>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・持ち帰った</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料理の喫食状況については、翌日以降に食べたが</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47</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％、その日中</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に</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89535" algn="just">
              <a:lnSpc>
                <a:spcPts val="1800"/>
              </a:lnSpc>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自分で食べた</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が</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32</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％。自分</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以外の人やペットが食べたが</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21</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％、食べなかったは</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０％</a:t>
            </a: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23" name="グループ化 22"/>
          <p:cNvGrpSpPr/>
          <p:nvPr/>
        </p:nvGrpSpPr>
        <p:grpSpPr>
          <a:xfrm>
            <a:off x="8604444" y="5190610"/>
            <a:ext cx="1148888" cy="1440036"/>
            <a:chOff x="10105670" y="2674078"/>
            <a:chExt cx="1604181" cy="2010709"/>
          </a:xfrm>
        </p:grpSpPr>
        <p:pic>
          <p:nvPicPr>
            <p:cNvPr id="24" name="図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5670" y="2863802"/>
              <a:ext cx="1372780" cy="1797682"/>
            </a:xfrm>
            <a:prstGeom prst="rect">
              <a:avLst/>
            </a:prstGeom>
          </p:spPr>
        </p:pic>
        <p:sp>
          <p:nvSpPr>
            <p:cNvPr id="25" name="テキスト ボックス 24"/>
            <p:cNvSpPr txBox="1"/>
            <p:nvPr/>
          </p:nvSpPr>
          <p:spPr>
            <a:xfrm>
              <a:off x="11475164" y="2674078"/>
              <a:ext cx="234687" cy="2010709"/>
            </a:xfrm>
            <a:prstGeom prst="rect">
              <a:avLst/>
            </a:prstGeom>
            <a:noFill/>
            <a:ln w="19050" cap="rnd">
              <a:noFill/>
              <a:prstDash val="sysDot"/>
              <a:round/>
            </a:ln>
          </p:spPr>
          <p:txBody>
            <a:bodyPr vert="eaVert" wrap="square" lIns="0" tIns="27000" rIns="0" bIns="0" rtlCol="0">
              <a:noAutofit/>
            </a:bodyPr>
            <a:lstStyle/>
            <a:p>
              <a:r>
                <a:rPr lang="ja-JP" altLang="en-US" sz="900" b="1" dirty="0">
                  <a:latin typeface="Meiryo UI" panose="020B0604030504040204" pitchFamily="50" charset="-128"/>
                  <a:ea typeface="Meiryo UI" panose="020B0604030504040204" pitchFamily="50" charset="-128"/>
                </a:rPr>
                <a:t>　■持ち帰り袋イメージ</a:t>
              </a:r>
              <a:endParaRPr lang="en-US" altLang="ja-JP" sz="900" b="1" dirty="0">
                <a:latin typeface="Meiryo UI" panose="020B0604030504040204" pitchFamily="50" charset="-128"/>
                <a:ea typeface="Meiryo UI" panose="020B0604030504040204" pitchFamily="50" charset="-128"/>
              </a:endParaRPr>
            </a:p>
            <a:p>
              <a:endParaRPr lang="en-US" altLang="ja-JP" sz="900" b="1" dirty="0">
                <a:latin typeface="Meiryo UI" panose="020B0604030504040204" pitchFamily="50" charset="-128"/>
                <a:ea typeface="Meiryo UI" panose="020B0604030504040204" pitchFamily="50" charset="-128"/>
              </a:endParaRPr>
            </a:p>
          </p:txBody>
        </p:sp>
      </p:grpSp>
      <p:sp>
        <p:nvSpPr>
          <p:cNvPr id="26" name="テキスト ボックス 25"/>
          <p:cNvSpPr txBox="1"/>
          <p:nvPr/>
        </p:nvSpPr>
        <p:spPr>
          <a:xfrm>
            <a:off x="6922180" y="643178"/>
            <a:ext cx="3098129" cy="215444"/>
          </a:xfrm>
          <a:prstGeom prst="rect">
            <a:avLst/>
          </a:prstGeom>
          <a:noFill/>
        </p:spPr>
        <p:txBody>
          <a:bodyPr wrap="square" lIns="0" tIns="0" rIns="0" bIns="0" rtlCol="0" anchor="ctr" anchorCtr="1">
            <a:spAutoFit/>
          </a:bodyPr>
          <a:lstStyle/>
          <a:p>
            <a:pPr marL="87313" indent="-87313"/>
            <a:r>
              <a:rPr lang="zh-TW" altLang="en-US" sz="1400" dirty="0" smtClean="0">
                <a:latin typeface="Meiryo UI" pitchFamily="50" charset="-128"/>
                <a:ea typeface="Meiryo UI" pitchFamily="50" charset="-128"/>
                <a:cs typeface="Meiryo UI" pitchFamily="50" charset="-128"/>
              </a:rPr>
              <a:t>実施</a:t>
            </a:r>
            <a:r>
              <a:rPr lang="zh-TW" altLang="en-US" sz="1400" dirty="0">
                <a:latin typeface="Meiryo UI" pitchFamily="50" charset="-128"/>
                <a:ea typeface="Meiryo UI" pitchFamily="50" charset="-128"/>
                <a:cs typeface="Meiryo UI" pitchFamily="50" charset="-128"/>
              </a:rPr>
              <a:t>年度：</a:t>
            </a:r>
            <a:r>
              <a:rPr lang="en-US" altLang="zh-TW" sz="1400" dirty="0" smtClean="0">
                <a:latin typeface="Meiryo UI" pitchFamily="50" charset="-128"/>
                <a:ea typeface="Meiryo UI" pitchFamily="50" charset="-128"/>
                <a:cs typeface="Meiryo UI" pitchFamily="50" charset="-128"/>
              </a:rPr>
              <a:t>2019</a:t>
            </a:r>
            <a:r>
              <a:rPr lang="zh-TW" altLang="en-US" sz="1400" dirty="0" smtClean="0">
                <a:latin typeface="Meiryo UI" pitchFamily="50" charset="-128"/>
                <a:ea typeface="Meiryo UI" pitchFamily="50" charset="-128"/>
                <a:cs typeface="Meiryo UI" pitchFamily="50" charset="-128"/>
              </a:rPr>
              <a:t>年度</a:t>
            </a:r>
            <a:endParaRPr lang="zh-TW" altLang="en-US" sz="1400" dirty="0">
              <a:latin typeface="Meiryo UI" pitchFamily="50" charset="-128"/>
              <a:ea typeface="Meiryo UI" pitchFamily="50" charset="-128"/>
              <a:cs typeface="Meiryo UI" pitchFamily="50" charset="-128"/>
            </a:endParaRPr>
          </a:p>
        </p:txBody>
      </p:sp>
      <p:sp>
        <p:nvSpPr>
          <p:cNvPr id="4" name="スライド番号プレースホルダー 3"/>
          <p:cNvSpPr>
            <a:spLocks noGrp="1"/>
          </p:cNvSpPr>
          <p:nvPr>
            <p:ph type="sldNum" sz="quarter" idx="4"/>
          </p:nvPr>
        </p:nvSpPr>
        <p:spPr>
          <a:xfrm>
            <a:off x="9361714" y="6473371"/>
            <a:ext cx="544286" cy="356962"/>
          </a:xfrm>
        </p:spPr>
        <p:txBody>
          <a:bodyPr/>
          <a:lstStyle/>
          <a:p>
            <a:r>
              <a:rPr lang="ja-JP" altLang="en-US" dirty="0"/>
              <a:t>４</a:t>
            </a:r>
          </a:p>
        </p:txBody>
      </p:sp>
    </p:spTree>
    <p:extLst>
      <p:ext uri="{BB962C8B-B14F-4D97-AF65-F5344CB8AC3E}">
        <p14:creationId xmlns:p14="http://schemas.microsoft.com/office/powerpoint/2010/main" val="3049852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家庭の食品ロス実態調査</a:t>
            </a:r>
            <a:endParaRPr lang="ja-JP" altLang="en-US" sz="3600" dirty="0">
              <a:solidFill>
                <a:prstClr val="white"/>
              </a:solidFill>
              <a:ea typeface="HGP創英角ｺﾞｼｯｸUB" pitchFamily="50" charset="-128"/>
              <a:cs typeface="ＭＳ Ｐゴシック" charset="-128"/>
            </a:endParaRPr>
          </a:p>
        </p:txBody>
      </p:sp>
      <p:sp>
        <p:nvSpPr>
          <p:cNvPr id="6" name="角丸四角形 5"/>
          <p:cNvSpPr/>
          <p:nvPr/>
        </p:nvSpPr>
        <p:spPr>
          <a:xfrm>
            <a:off x="83242" y="591588"/>
            <a:ext cx="9739515" cy="6219728"/>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96526" y="576839"/>
            <a:ext cx="9581532" cy="523220"/>
          </a:xfrm>
          <a:prstGeom prst="rect">
            <a:avLst/>
          </a:prstGeom>
          <a:noFill/>
        </p:spPr>
        <p:txBody>
          <a:bodyPr wrap="square" rtlCol="0">
            <a:spAutoFit/>
          </a:bodyPr>
          <a:lstStyle/>
          <a:p>
            <a:pPr marL="87313" indent="-87313"/>
            <a:r>
              <a:rPr lang="ja-JP" altLang="en-US" sz="1400" dirty="0">
                <a:latin typeface="Meiryo UI" pitchFamily="50" charset="-128"/>
                <a:ea typeface="Meiryo UI" pitchFamily="50" charset="-128"/>
                <a:cs typeface="Meiryo UI" pitchFamily="50" charset="-128"/>
              </a:rPr>
              <a:t>◆家庭の冷蔵庫に着目し、食品の保管状況や、冷蔵庫内の捨てられてしまう食品を把握するため</a:t>
            </a:r>
            <a:r>
              <a:rPr lang="ja-JP" altLang="en-US" sz="1400" dirty="0" smtClean="0">
                <a:latin typeface="Meiryo UI" pitchFamily="50" charset="-128"/>
                <a:ea typeface="Meiryo UI" pitchFamily="50" charset="-128"/>
                <a:cs typeface="Meiryo UI" pitchFamily="50" charset="-128"/>
              </a:rPr>
              <a:t>、</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大阪</a:t>
            </a:r>
            <a:r>
              <a:rPr lang="ja-JP" altLang="en-US" sz="1400" dirty="0">
                <a:latin typeface="Meiryo UI" pitchFamily="50" charset="-128"/>
                <a:ea typeface="Meiryo UI" pitchFamily="50" charset="-128"/>
                <a:cs typeface="Meiryo UI" pitchFamily="50" charset="-128"/>
              </a:rPr>
              <a:t>府民を対象に「家庭の食品ロス実態調査」を都道府県で</a:t>
            </a:r>
            <a:r>
              <a:rPr lang="ja-JP" altLang="en-US" sz="1400" dirty="0" smtClean="0">
                <a:latin typeface="Meiryo UI" pitchFamily="50" charset="-128"/>
                <a:ea typeface="Meiryo UI" pitchFamily="50" charset="-128"/>
                <a:cs typeface="Meiryo UI" pitchFamily="50" charset="-128"/>
              </a:rPr>
              <a:t>初めて実施</a:t>
            </a:r>
            <a:endParaRPr lang="ja-JP" altLang="en-US" sz="1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245016" y="1063081"/>
            <a:ext cx="7774652" cy="2031325"/>
          </a:xfrm>
          <a:prstGeom prst="rect">
            <a:avLst/>
          </a:prstGeom>
          <a:noFill/>
        </p:spPr>
        <p:txBody>
          <a:bodyPr wrap="square" rtlCol="0">
            <a:spAutoFit/>
          </a:bodyPr>
          <a:lstStyle/>
          <a:p>
            <a:pPr marL="87313" indent="-87313"/>
            <a:r>
              <a:rPr lang="ja-JP" altLang="en-US" sz="1400" dirty="0" smtClean="0">
                <a:latin typeface="Meiryo UI" pitchFamily="50" charset="-128"/>
                <a:ea typeface="Meiryo UI" pitchFamily="50" charset="-128"/>
                <a:cs typeface="Meiryo UI" pitchFamily="50" charset="-128"/>
              </a:rPr>
              <a:t>〇対象：大阪府内に居住する世帯（</a:t>
            </a:r>
            <a:r>
              <a:rPr lang="en-US" altLang="ja-JP" sz="1400" dirty="0" smtClean="0">
                <a:latin typeface="Meiryo UI" pitchFamily="50" charset="-128"/>
                <a:ea typeface="Meiryo UI" pitchFamily="50" charset="-128"/>
                <a:cs typeface="Meiryo UI" pitchFamily="50" charset="-128"/>
              </a:rPr>
              <a:t>20</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60</a:t>
            </a:r>
            <a:r>
              <a:rPr lang="ja-JP" altLang="en-US" sz="1400" dirty="0" smtClean="0">
                <a:latin typeface="Meiryo UI" pitchFamily="50" charset="-128"/>
                <a:ea typeface="Meiryo UI" pitchFamily="50" charset="-128"/>
                <a:cs typeface="Meiryo UI" pitchFamily="50" charset="-128"/>
              </a:rPr>
              <a:t>代男女）</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smtClean="0">
                <a:latin typeface="Meiryo UI" pitchFamily="50" charset="-128"/>
                <a:ea typeface="Meiryo UI" pitchFamily="50" charset="-128"/>
                <a:cs typeface="Meiryo UI" pitchFamily="50" charset="-128"/>
              </a:rPr>
              <a:t>〇有効回収：</a:t>
            </a:r>
            <a:r>
              <a:rPr lang="en-US" altLang="ja-JP" sz="1400" dirty="0" smtClean="0">
                <a:latin typeface="Meiryo UI" pitchFamily="50" charset="-128"/>
                <a:ea typeface="Meiryo UI" pitchFamily="50" charset="-128"/>
                <a:cs typeface="Meiryo UI" pitchFamily="50" charset="-128"/>
              </a:rPr>
              <a:t>300</a:t>
            </a:r>
            <a:r>
              <a:rPr lang="ja-JP" altLang="en-US" sz="1400" dirty="0">
                <a:latin typeface="Meiryo UI" pitchFamily="50" charset="-128"/>
                <a:ea typeface="Meiryo UI" pitchFamily="50" charset="-128"/>
                <a:cs typeface="Meiryo UI" pitchFamily="50" charset="-128"/>
              </a:rPr>
              <a:t>票（有効回収率：</a:t>
            </a:r>
            <a:r>
              <a:rPr lang="en-US" altLang="ja-JP" sz="1400" dirty="0">
                <a:latin typeface="Meiryo UI" pitchFamily="50" charset="-128"/>
                <a:ea typeface="Meiryo UI" pitchFamily="50" charset="-128"/>
                <a:cs typeface="Meiryo UI" pitchFamily="50" charset="-128"/>
              </a:rPr>
              <a:t>69.9</a:t>
            </a:r>
            <a:r>
              <a:rPr lang="ja-JP" altLang="en-US" sz="1400" dirty="0" smtClean="0">
                <a:latin typeface="Meiryo UI" pitchFamily="50" charset="-128"/>
                <a:ea typeface="Meiryo UI" pitchFamily="50" charset="-128"/>
                <a:cs typeface="Meiryo UI" pitchFamily="50" charset="-128"/>
              </a:rPr>
              <a:t>％）</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smtClean="0">
                <a:latin typeface="Meiryo UI" pitchFamily="50" charset="-128"/>
                <a:ea typeface="Meiryo UI" pitchFamily="50" charset="-128"/>
                <a:cs typeface="Meiryo UI" pitchFamily="50" charset="-128"/>
              </a:rPr>
              <a:t>〇調査期間：平成</a:t>
            </a:r>
            <a:r>
              <a:rPr lang="en-US" altLang="ja-JP" sz="1400" dirty="0" smtClean="0">
                <a:latin typeface="Meiryo UI" pitchFamily="50" charset="-128"/>
                <a:ea typeface="Meiryo UI" pitchFamily="50" charset="-128"/>
                <a:cs typeface="Meiryo UI" pitchFamily="50" charset="-128"/>
              </a:rPr>
              <a:t>30</a:t>
            </a:r>
            <a:r>
              <a:rPr lang="ja-JP" altLang="en-US" sz="1400" dirty="0" smtClean="0">
                <a:latin typeface="Meiryo UI" pitchFamily="50" charset="-128"/>
                <a:ea typeface="Meiryo UI" pitchFamily="50" charset="-128"/>
                <a:cs typeface="Meiryo UI" pitchFamily="50" charset="-128"/>
              </a:rPr>
              <a:t>年度</a:t>
            </a:r>
            <a:r>
              <a:rPr lang="en-US" altLang="ja-JP" sz="1400" dirty="0" smtClean="0">
                <a:latin typeface="Meiryo UI" pitchFamily="50" charset="-128"/>
                <a:ea typeface="Meiryo UI" pitchFamily="50" charset="-128"/>
                <a:cs typeface="Meiryo UI" pitchFamily="50" charset="-128"/>
              </a:rPr>
              <a:t>11</a:t>
            </a:r>
            <a:r>
              <a:rPr lang="ja-JP" altLang="en-US" sz="1400" dirty="0" smtClean="0">
                <a:latin typeface="Meiryo UI" pitchFamily="50" charset="-128"/>
                <a:ea typeface="Meiryo UI" pitchFamily="50" charset="-128"/>
                <a:cs typeface="Meiryo UI" pitchFamily="50" charset="-128"/>
              </a:rPr>
              <a:t>月６日～</a:t>
            </a:r>
            <a:r>
              <a:rPr lang="en-US" altLang="ja-JP" sz="1400" dirty="0" smtClean="0">
                <a:latin typeface="Meiryo UI" pitchFamily="50" charset="-128"/>
                <a:ea typeface="Meiryo UI" pitchFamily="50" charset="-128"/>
                <a:cs typeface="Meiryo UI" pitchFamily="50" charset="-128"/>
              </a:rPr>
              <a:t>26</a:t>
            </a:r>
            <a:r>
              <a:rPr lang="ja-JP" altLang="en-US" sz="1400" dirty="0" smtClean="0">
                <a:latin typeface="Meiryo UI" pitchFamily="50" charset="-128"/>
                <a:ea typeface="Meiryo UI" pitchFamily="50" charset="-128"/>
                <a:cs typeface="Meiryo UI" pitchFamily="50" charset="-128"/>
              </a:rPr>
              <a:t>日までの期間中に</a:t>
            </a:r>
            <a:r>
              <a:rPr lang="ja-JP" altLang="en-US" sz="1400" dirty="0">
                <a:latin typeface="Meiryo UI" pitchFamily="50" charset="-128"/>
                <a:ea typeface="Meiryo UI" pitchFamily="50" charset="-128"/>
                <a:cs typeface="Meiryo UI" pitchFamily="50" charset="-128"/>
              </a:rPr>
              <a:t>１回</a:t>
            </a:r>
            <a:r>
              <a:rPr lang="ja-JP" altLang="en-US" sz="1400" dirty="0" smtClean="0">
                <a:latin typeface="Meiryo UI" pitchFamily="50" charset="-128"/>
                <a:ea typeface="Meiryo UI" pitchFamily="50" charset="-128"/>
                <a:cs typeface="Meiryo UI" pitchFamily="50" charset="-128"/>
              </a:rPr>
              <a:t>実施（インターネット調査）</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smtClean="0">
                <a:latin typeface="Meiryo UI" pitchFamily="50" charset="-128"/>
                <a:ea typeface="Meiryo UI" pitchFamily="50" charset="-128"/>
                <a:cs typeface="Meiryo UI" pitchFamily="50" charset="-128"/>
              </a:rPr>
              <a:t>〇調査内容</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（１）基本アンケート調査（基本属性、行動パターン、冷蔵庫に関すること等を調査）</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（２）ストック調査（家庭内に保管している食品</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44</a:t>
            </a:r>
            <a:r>
              <a:rPr lang="ja-JP" altLang="en-US" sz="1400" dirty="0" smtClean="0">
                <a:latin typeface="Meiryo UI" pitchFamily="50" charset="-128"/>
                <a:ea typeface="Meiryo UI" pitchFamily="50" charset="-128"/>
                <a:cs typeface="Meiryo UI" pitchFamily="50" charset="-128"/>
              </a:rPr>
              <a:t>品目</a:t>
            </a:r>
            <a:r>
              <a:rPr lang="ja-JP" altLang="en-US" sz="1400" dirty="0">
                <a:latin typeface="Meiryo UI" pitchFamily="50" charset="-128"/>
                <a:ea typeface="Meiryo UI" pitchFamily="50" charset="-128"/>
                <a:cs typeface="Meiryo UI" pitchFamily="50" charset="-128"/>
              </a:rPr>
              <a:t>）の保存状況等を</a:t>
            </a:r>
            <a:r>
              <a:rPr lang="ja-JP" altLang="en-US" sz="1400" dirty="0" smtClean="0">
                <a:latin typeface="Meiryo UI" pitchFamily="50" charset="-128"/>
                <a:ea typeface="Meiryo UI" pitchFamily="50" charset="-128"/>
                <a:cs typeface="Meiryo UI" pitchFamily="50" charset="-128"/>
              </a:rPr>
              <a:t>調査）</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（３）捨てるもの調査（冷蔵庫に保管している食品のうち捨てられる食品の量や種類等を調査</a:t>
            </a:r>
            <a:r>
              <a:rPr lang="ja-JP" altLang="en-US" sz="1400" dirty="0" smtClean="0">
                <a:latin typeface="Meiryo UI" pitchFamily="50" charset="-128"/>
                <a:ea typeface="Meiryo UI" pitchFamily="50" charset="-128"/>
                <a:cs typeface="Meiryo UI" pitchFamily="50" charset="-128"/>
              </a:rPr>
              <a:t>）</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（４）事後アンケート調査（調査後の意識の変化や感想など</a:t>
            </a:r>
            <a:r>
              <a:rPr lang="ja-JP" altLang="en-US" sz="1400" dirty="0" smtClean="0">
                <a:latin typeface="Meiryo UI" pitchFamily="50" charset="-128"/>
                <a:ea typeface="Meiryo UI" pitchFamily="50" charset="-128"/>
                <a:cs typeface="Meiryo UI" pitchFamily="50" charset="-128"/>
              </a:rPr>
              <a:t>）</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smtClean="0">
                <a:latin typeface="Meiryo UI" pitchFamily="50" charset="-128"/>
                <a:ea typeface="Meiryo UI" pitchFamily="50" charset="-128"/>
                <a:cs typeface="Meiryo UI" pitchFamily="50" charset="-128"/>
              </a:rPr>
              <a:t>　　　　</a:t>
            </a: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対象外：自ら調理したもの、食べ残しなど</a:t>
            </a:r>
            <a:endParaRPr lang="en-US" altLang="ja-JP" sz="1400" dirty="0" smtClean="0">
              <a:latin typeface="Meiryo UI" pitchFamily="50" charset="-128"/>
              <a:ea typeface="Meiryo UI" pitchFamily="50" charset="-128"/>
              <a:cs typeface="Meiryo UI" pitchFamily="50" charset="-128"/>
            </a:endParaRPr>
          </a:p>
        </p:txBody>
      </p:sp>
      <p:sp>
        <p:nvSpPr>
          <p:cNvPr id="9" name="テキスト ボックス 8"/>
          <p:cNvSpPr txBox="1"/>
          <p:nvPr/>
        </p:nvSpPr>
        <p:spPr>
          <a:xfrm>
            <a:off x="7318765" y="591485"/>
            <a:ext cx="3098129" cy="215444"/>
          </a:xfrm>
          <a:prstGeom prst="rect">
            <a:avLst/>
          </a:prstGeom>
          <a:noFill/>
        </p:spPr>
        <p:txBody>
          <a:bodyPr wrap="square" lIns="0" tIns="0" rIns="0" bIns="0" rtlCol="0" anchor="ctr" anchorCtr="1">
            <a:spAutoFit/>
          </a:bodyPr>
          <a:lstStyle/>
          <a:p>
            <a:pPr marL="87313" indent="-87313"/>
            <a:r>
              <a:rPr lang="zh-TW" altLang="en-US" sz="1400" dirty="0" smtClean="0">
                <a:latin typeface="Meiryo UI" pitchFamily="50" charset="-128"/>
                <a:ea typeface="Meiryo UI" pitchFamily="50" charset="-128"/>
                <a:cs typeface="Meiryo UI" pitchFamily="50" charset="-128"/>
              </a:rPr>
              <a:t>実施</a:t>
            </a:r>
            <a:r>
              <a:rPr lang="zh-TW" altLang="en-US" sz="1400" dirty="0">
                <a:latin typeface="Meiryo UI" pitchFamily="50" charset="-128"/>
                <a:ea typeface="Meiryo UI" pitchFamily="50" charset="-128"/>
                <a:cs typeface="Meiryo UI" pitchFamily="50" charset="-128"/>
              </a:rPr>
              <a:t>年度：</a:t>
            </a:r>
            <a:r>
              <a:rPr lang="en-US" altLang="zh-TW" sz="1400" dirty="0" smtClean="0">
                <a:latin typeface="Meiryo UI" pitchFamily="50" charset="-128"/>
                <a:ea typeface="Meiryo UI" pitchFamily="50" charset="-128"/>
                <a:cs typeface="Meiryo UI" pitchFamily="50" charset="-128"/>
              </a:rPr>
              <a:t>2018</a:t>
            </a:r>
            <a:r>
              <a:rPr lang="zh-TW" altLang="en-US" sz="1400" dirty="0" smtClean="0">
                <a:latin typeface="Meiryo UI" pitchFamily="50" charset="-128"/>
                <a:ea typeface="Meiryo UI" pitchFamily="50" charset="-128"/>
                <a:cs typeface="Meiryo UI" pitchFamily="50" charset="-128"/>
              </a:rPr>
              <a:t>年度</a:t>
            </a:r>
            <a:endParaRPr lang="zh-TW" altLang="en-US" sz="1400" dirty="0">
              <a:latin typeface="Meiryo UI" pitchFamily="50" charset="-128"/>
              <a:ea typeface="Meiryo UI" pitchFamily="50" charset="-128"/>
              <a:cs typeface="Meiryo UI" pitchFamily="50" charset="-128"/>
            </a:endParaRPr>
          </a:p>
        </p:txBody>
      </p:sp>
      <p:sp>
        <p:nvSpPr>
          <p:cNvPr id="10" name="正方形/長方形 9"/>
          <p:cNvSpPr/>
          <p:nvPr/>
        </p:nvSpPr>
        <p:spPr>
          <a:xfrm>
            <a:off x="245016" y="4497259"/>
            <a:ext cx="6449200" cy="1980488"/>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b="1"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成果物</a:t>
            </a:r>
            <a:r>
              <a:rPr kumimoji="1" lang="en-US" altLang="ja-JP" sz="1400" b="1"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a:t>
            </a:r>
          </a:p>
          <a:p>
            <a:r>
              <a:rPr lang="ja-JP" altLang="en-US" sz="1400"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リーフレット</a:t>
            </a:r>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「今日からはじめる冷蔵庫革命」を作成（</a:t>
            </a:r>
            <a:r>
              <a:rPr lang="en-US" altLang="ja-JP"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2019</a:t>
            </a:r>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年度）</a:t>
            </a:r>
          </a:p>
          <a:p>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＜掲載内容＞</a:t>
            </a:r>
          </a:p>
          <a:p>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a:t>
            </a:r>
            <a:r>
              <a:rPr lang="ja-JP" altLang="en-US" sz="1400"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a:t>
            </a:r>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本調査結果や本調査で冷蔵庫に残りがちな食品や調味料を使った</a:t>
            </a:r>
            <a:r>
              <a:rPr lang="ja-JP" altLang="en-US" sz="1400"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レシピ</a:t>
            </a:r>
            <a:endPar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a:t>
            </a:r>
            <a:r>
              <a:rPr lang="ja-JP" altLang="en-US" sz="1400"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a:t>
            </a:r>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食品ロス削減に関する無駄な買い物方法</a:t>
            </a:r>
          </a:p>
          <a:p>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a:t>
            </a:r>
            <a:r>
              <a:rPr lang="ja-JP" altLang="en-US" sz="1400"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a:t>
            </a:r>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冷蔵庫の整理方法　　　　　　　　　</a:t>
            </a:r>
            <a:endParaRPr lang="en-US" altLang="ja-JP" sz="1400"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a:t>
            </a:r>
            <a:r>
              <a:rPr lang="ja-JP" altLang="en-US" sz="1400"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＜レシピ協力機関＞</a:t>
            </a:r>
            <a:endParaRPr lang="en-US" altLang="ja-JP" sz="1400"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a:t>
            </a:r>
            <a:r>
              <a:rPr lang="ja-JP" altLang="en-US" sz="1400"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・公益</a:t>
            </a:r>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社団法人日本消費生活アドバイザー・コンサルタント・</a:t>
            </a:r>
            <a:r>
              <a:rPr lang="ja-JP" altLang="en-US" sz="1400"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相談員協会</a:t>
            </a:r>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a:t>
            </a:r>
            <a:r>
              <a:rPr lang="en-US" altLang="ja-JP"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NACS</a:t>
            </a:r>
            <a:r>
              <a:rPr lang="ja-JP" altLang="en-US" sz="1400"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a:t>
            </a:r>
            <a:endParaRPr lang="en-US" altLang="ja-JP" sz="1400"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a:t>
            </a:r>
            <a:r>
              <a:rPr lang="ja-JP" altLang="en-US" sz="1400"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西日本</a:t>
            </a:r>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支部食活</a:t>
            </a:r>
            <a:r>
              <a:rPr lang="ja-JP" altLang="en-US" sz="1400"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研究会</a:t>
            </a:r>
            <a:endParaRPr kumimoji="1"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4216" y="4485076"/>
            <a:ext cx="2865237" cy="1992671"/>
          </a:xfrm>
          <a:prstGeom prst="rect">
            <a:avLst/>
          </a:prstGeom>
        </p:spPr>
      </p:pic>
      <p:sp>
        <p:nvSpPr>
          <p:cNvPr id="12" name="正方形/長方形 11"/>
          <p:cNvSpPr/>
          <p:nvPr/>
        </p:nvSpPr>
        <p:spPr>
          <a:xfrm>
            <a:off x="93410" y="3195668"/>
            <a:ext cx="7774652" cy="1200329"/>
          </a:xfrm>
          <a:prstGeom prst="rect">
            <a:avLst/>
          </a:prstGeom>
        </p:spPr>
        <p:txBody>
          <a:bodyPr wrap="square">
            <a:spAutoFit/>
          </a:bodyPr>
          <a:lstStyle/>
          <a:p>
            <a:pPr indent="152400" algn="just">
              <a:spcAft>
                <a:spcPts val="600"/>
              </a:spcAft>
            </a:pPr>
            <a:r>
              <a:rPr lang="ja-JP" altLang="ja-JP" sz="1400"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調査結果（一部抜粋）</a:t>
            </a:r>
            <a:r>
              <a:rPr lang="ja-JP" altLang="ja-JP" sz="1400" b="1"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indent="89535" algn="just">
              <a:spcAft>
                <a:spcPts val="60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・廃棄</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する食品が</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あった</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のは、</a:t>
            </a:r>
            <a:r>
              <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rPr>
              <a:t>4</a:t>
            </a:r>
            <a:r>
              <a:rPr lang="ja-JP" altLang="en-US" sz="1400" b="1" u="sng" kern="100" dirty="0">
                <a:latin typeface="Meiryo UI" panose="020B0604030504040204" pitchFamily="50" charset="-128"/>
                <a:ea typeface="Meiryo UI" panose="020B0604030504040204" pitchFamily="50" charset="-128"/>
                <a:cs typeface="Times New Roman" panose="02020603050405020304" pitchFamily="18" charset="0"/>
              </a:rPr>
              <a:t>割の</a:t>
            </a:r>
            <a:r>
              <a:rPr lang="ja-JP" altLang="en-US" sz="1400" b="1" u="sng" kern="100" dirty="0" smtClean="0">
                <a:latin typeface="Meiryo UI" panose="020B0604030504040204" pitchFamily="50" charset="-128"/>
                <a:ea typeface="Meiryo UI" panose="020B0604030504040204" pitchFamily="50" charset="-128"/>
                <a:cs typeface="Times New Roman" panose="02020603050405020304" pitchFamily="18" charset="0"/>
              </a:rPr>
              <a:t>世帯</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89535" algn="just">
              <a:spcAft>
                <a:spcPts val="60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廃棄</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が多いのは、年代別では</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40</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代、同居家族別で</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は小学生</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・中学生・高校生が同居している</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世帯</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89535"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・廃棄</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する食品は</a:t>
            </a:r>
            <a:r>
              <a:rPr lang="ja-JP" altLang="ja-JP" sz="1400" b="1" u="sng" kern="100" dirty="0">
                <a:latin typeface="Meiryo UI" panose="020B0604030504040204" pitchFamily="50" charset="-128"/>
                <a:ea typeface="Meiryo UI" panose="020B0604030504040204" pitchFamily="50" charset="-128"/>
                <a:cs typeface="Times New Roman" panose="02020603050405020304" pitchFamily="18" charset="0"/>
              </a:rPr>
              <a:t>「調味料」と「生鮮野菜」で</a:t>
            </a:r>
            <a:r>
              <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rPr>
              <a:t>5</a:t>
            </a:r>
            <a:r>
              <a:rPr lang="ja-JP" altLang="ja-JP" sz="1400" b="1" u="sng" kern="100" dirty="0" smtClean="0">
                <a:latin typeface="Meiryo UI" panose="020B0604030504040204" pitchFamily="50" charset="-128"/>
                <a:ea typeface="Meiryo UI" panose="020B0604030504040204" pitchFamily="50" charset="-128"/>
                <a:cs typeface="Times New Roman" panose="02020603050405020304" pitchFamily="18" charset="0"/>
              </a:rPr>
              <a:t>割</a:t>
            </a:r>
            <a:r>
              <a:rPr lang="ja-JP" altLang="en-US" sz="1400" b="1" u="sng" kern="100" dirty="0">
                <a:latin typeface="Meiryo UI" panose="020B0604030504040204" pitchFamily="50" charset="-128"/>
                <a:ea typeface="Meiryo UI" panose="020B0604030504040204" pitchFamily="50" charset="-128"/>
                <a:cs typeface="Times New Roman" panose="02020603050405020304" pitchFamily="18" charset="0"/>
              </a:rPr>
              <a:t>以上</a:t>
            </a:r>
            <a:endParaRPr lang="ja-JP" altLang="ja-JP" sz="1400" b="1" u="sng"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3" name="図 12"/>
          <p:cNvPicPr/>
          <p:nvPr/>
        </p:nvPicPr>
        <p:blipFill>
          <a:blip r:embed="rId3">
            <a:extLst>
              <a:ext uri="{28A0092B-C50C-407E-A947-70E740481C1C}">
                <a14:useLocalDpi xmlns:a14="http://schemas.microsoft.com/office/drawing/2010/main" val="0"/>
              </a:ext>
            </a:extLst>
          </a:blip>
          <a:srcRect/>
          <a:stretch>
            <a:fillRect/>
          </a:stretch>
        </p:blipFill>
        <p:spPr bwMode="auto">
          <a:xfrm>
            <a:off x="7029987" y="670132"/>
            <a:ext cx="3477266" cy="2436457"/>
          </a:xfrm>
          <a:prstGeom prst="rect">
            <a:avLst/>
          </a:prstGeom>
          <a:noFill/>
          <a:ln>
            <a:noFill/>
          </a:ln>
        </p:spPr>
      </p:pic>
      <p:sp>
        <p:nvSpPr>
          <p:cNvPr id="4" name="スライド番号プレースホルダー 3"/>
          <p:cNvSpPr>
            <a:spLocks noGrp="1"/>
          </p:cNvSpPr>
          <p:nvPr>
            <p:ph type="sldNum" sz="quarter" idx="4"/>
          </p:nvPr>
        </p:nvSpPr>
        <p:spPr>
          <a:xfrm>
            <a:off x="9361714" y="6473371"/>
            <a:ext cx="544286" cy="356962"/>
          </a:xfrm>
        </p:spPr>
        <p:txBody>
          <a:bodyPr/>
          <a:lstStyle/>
          <a:p>
            <a:r>
              <a:rPr lang="ja-JP" altLang="en-US" dirty="0"/>
              <a:t>５</a:t>
            </a:r>
          </a:p>
        </p:txBody>
      </p:sp>
    </p:spTree>
    <p:extLst>
      <p:ext uri="{BB962C8B-B14F-4D97-AF65-F5344CB8AC3E}">
        <p14:creationId xmlns:p14="http://schemas.microsoft.com/office/powerpoint/2010/main" val="3121748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en-US" altLang="ja-JP" sz="3200" dirty="0" smtClean="0">
                <a:solidFill>
                  <a:prstClr val="white"/>
                </a:solidFill>
                <a:ea typeface="HGP創英角ｺﾞｼｯｸUB" pitchFamily="50" charset="-128"/>
                <a:cs typeface="ＭＳ Ｐゴシック" charset="-128"/>
              </a:rPr>
              <a:t>10</a:t>
            </a:r>
            <a:r>
              <a:rPr lang="ja-JP" altLang="en-US" sz="3200" dirty="0" smtClean="0">
                <a:solidFill>
                  <a:prstClr val="white"/>
                </a:solidFill>
                <a:ea typeface="HGP創英角ｺﾞｼｯｸUB" pitchFamily="50" charset="-128"/>
                <a:cs typeface="ＭＳ Ｐゴシック" charset="-128"/>
              </a:rPr>
              <a:t>月食品ロス削減キャンペーン</a:t>
            </a:r>
            <a:endParaRPr lang="ja-JP" altLang="en-US" sz="3600" dirty="0">
              <a:solidFill>
                <a:prstClr val="white"/>
              </a:solidFill>
              <a:ea typeface="HGP創英角ｺﾞｼｯｸUB" pitchFamily="50" charset="-128"/>
              <a:cs typeface="ＭＳ Ｐゴシック" charset="-128"/>
            </a:endParaRPr>
          </a:p>
        </p:txBody>
      </p:sp>
      <p:sp>
        <p:nvSpPr>
          <p:cNvPr id="6" name="角丸四角形 5"/>
          <p:cNvSpPr/>
          <p:nvPr/>
        </p:nvSpPr>
        <p:spPr>
          <a:xfrm>
            <a:off x="93410" y="531980"/>
            <a:ext cx="9739515" cy="6219728"/>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 name="正方形/長方形 6"/>
          <p:cNvSpPr/>
          <p:nvPr/>
        </p:nvSpPr>
        <p:spPr>
          <a:xfrm>
            <a:off x="453322" y="1289764"/>
            <a:ext cx="8242146" cy="5311711"/>
          </a:xfrm>
          <a:prstGeom prst="rect">
            <a:avLst/>
          </a:prstGeom>
          <a:noFill/>
        </p:spPr>
        <p:txBody>
          <a:bodyPr wrap="square" lIns="0" tIns="0" rIns="0" bIns="0">
            <a:spAutoFit/>
          </a:bodyPr>
          <a:lstStyle/>
          <a:p>
            <a:pPr>
              <a:lnSpc>
                <a:spcPct val="150000"/>
              </a:lnSpc>
            </a:pPr>
            <a:r>
              <a:rPr lang="ja-JP" altLang="en-US" sz="1400" b="1" u="sng" dirty="0">
                <a:latin typeface="Meiryo UI" panose="020B0604030504040204" pitchFamily="50" charset="-128"/>
                <a:ea typeface="Meiryo UI" panose="020B0604030504040204" pitchFamily="50" charset="-128"/>
                <a:cs typeface="メイリオ" panose="020B0604030504040204" pitchFamily="50" charset="-128"/>
              </a:rPr>
              <a:t>１　</a:t>
            </a:r>
            <a:r>
              <a:rPr lang="en-US" altLang="ja-JP" sz="1400" b="1" u="sng" dirty="0">
                <a:latin typeface="Meiryo UI" panose="020B0604030504040204" pitchFamily="50" charset="-128"/>
                <a:ea typeface="Meiryo UI" panose="020B0604030504040204" pitchFamily="50" charset="-128"/>
                <a:cs typeface="メイリオ" panose="020B0604030504040204" pitchFamily="50" charset="-128"/>
              </a:rPr>
              <a:t>10</a:t>
            </a:r>
            <a:r>
              <a:rPr lang="ja-JP" altLang="en-US" sz="1400" b="1" u="sng" dirty="0">
                <a:latin typeface="Meiryo UI" panose="020B0604030504040204" pitchFamily="50" charset="-128"/>
                <a:ea typeface="Meiryo UI" panose="020B0604030504040204" pitchFamily="50" charset="-128"/>
                <a:cs typeface="メイリオ" panose="020B0604030504040204" pitchFamily="50" charset="-128"/>
              </a:rPr>
              <a:t>月食品ロス削減月間の取組</a:t>
            </a:r>
            <a:endParaRPr lang="en-US" altLang="ja-JP" sz="1400" b="1" u="sng" dirty="0">
              <a:latin typeface="Meiryo UI" panose="020B0604030504040204" pitchFamily="50" charset="-128"/>
              <a:ea typeface="Meiryo UI" panose="020B0604030504040204" pitchFamily="50" charset="-128"/>
              <a:cs typeface="メイリオ"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（１）パートナーシップ事業者の取組</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pPr>
              <a:lnSpc>
                <a:spcPts val="1477"/>
              </a:lnSpc>
            </a:pP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各事業者が通年の取組に加え、</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10</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月食ロス削減月間での集中的な取組を実施</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pPr>
              <a:lnSpc>
                <a:spcPts val="1477"/>
              </a:lnSpc>
            </a:pP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　大阪府ホームページ「おおさか食品ロス削減パートナーシップ制度」に掲載</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endParaRPr lang="en-US" altLang="ja-JP" sz="1400" b="1" u="sng" dirty="0">
              <a:latin typeface="Meiryo UI" panose="020B0604030504040204" pitchFamily="50" charset="-128"/>
              <a:ea typeface="Meiryo UI" panose="020B0604030504040204" pitchFamily="50" charset="-128"/>
              <a:cs typeface="メイリオ" panose="020B0604030504040204" pitchFamily="50" charset="-128"/>
            </a:endParaRPr>
          </a:p>
          <a:p>
            <a:pPr>
              <a:lnSpc>
                <a:spcPts val="1477"/>
              </a:lnSpc>
            </a:pP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（２）市町村の取組（市町村に照会）</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pPr>
              <a:lnSpc>
                <a:spcPts val="1477"/>
              </a:lnSpc>
            </a:pP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　大阪府ホームページ「大阪府内市町村の食品ロス削減に関する取組み」に掲載</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pPr>
              <a:lnSpc>
                <a:spcPts val="1477"/>
              </a:lnSpc>
            </a:pP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・「おいしく食べ</a:t>
            </a:r>
            <a:r>
              <a:rPr lang="ja-JP" altLang="en-US" sz="1400" dirty="0" err="1">
                <a:latin typeface="Meiryo UI" panose="020B0604030504040204" pitchFamily="50" charset="-128"/>
                <a:ea typeface="Meiryo UI" panose="020B0604030504040204" pitchFamily="50" charset="-128"/>
                <a:cs typeface="メイリオ" panose="020B0604030504040204" pitchFamily="50" charset="-128"/>
              </a:rPr>
              <a:t>きろうロゴ</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マーク」の使用市町村：貝塚市</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泉南市</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能勢町</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熊取町</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pPr>
              <a:lnSpc>
                <a:spcPts val="1000"/>
              </a:lnSpc>
            </a:pP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メイリオ" panose="020B0604030504040204" pitchFamily="50" charset="-128"/>
            </a:endParaRPr>
          </a:p>
          <a:p>
            <a:pPr>
              <a:lnSpc>
                <a:spcPts val="1000"/>
              </a:lnSpc>
            </a:pP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pPr>
              <a:lnSpc>
                <a:spcPct val="150000"/>
              </a:lnSpc>
            </a:pPr>
            <a:r>
              <a:rPr lang="ja-JP" altLang="en-US" sz="1400" b="1" u="sng" dirty="0">
                <a:latin typeface="Meiryo UI" panose="020B0604030504040204" pitchFamily="50" charset="-128"/>
                <a:ea typeface="Meiryo UI" panose="020B0604030504040204" pitchFamily="50" charset="-128"/>
                <a:cs typeface="メイリオ" panose="020B0604030504040204" pitchFamily="50" charset="-128"/>
              </a:rPr>
              <a:t>２　</a:t>
            </a:r>
            <a:r>
              <a:rPr lang="en-US" altLang="ja-JP" sz="1400" b="1" u="sng" dirty="0">
                <a:latin typeface="Meiryo UI" panose="020B0604030504040204" pitchFamily="50" charset="-128"/>
                <a:ea typeface="Meiryo UI" panose="020B0604030504040204" pitchFamily="50" charset="-128"/>
                <a:cs typeface="メイリオ" panose="020B0604030504040204" pitchFamily="50" charset="-128"/>
              </a:rPr>
              <a:t>10</a:t>
            </a:r>
            <a:r>
              <a:rPr lang="ja-JP" altLang="en-US" sz="1400" b="1" u="sng" dirty="0">
                <a:latin typeface="Meiryo UI" panose="020B0604030504040204" pitchFamily="50" charset="-128"/>
                <a:ea typeface="Meiryo UI" panose="020B0604030504040204" pitchFamily="50" charset="-128"/>
                <a:cs typeface="メイリオ" panose="020B0604030504040204" pitchFamily="50" charset="-128"/>
              </a:rPr>
              <a:t>月</a:t>
            </a:r>
            <a:r>
              <a:rPr lang="en-US" altLang="ja-JP" sz="1400" b="1" u="sng" dirty="0">
                <a:latin typeface="Meiryo UI" panose="020B0604030504040204" pitchFamily="50" charset="-128"/>
                <a:ea typeface="Meiryo UI" panose="020B0604030504040204" pitchFamily="50" charset="-128"/>
                <a:cs typeface="メイリオ" panose="020B0604030504040204" pitchFamily="50" charset="-128"/>
              </a:rPr>
              <a:t>30</a:t>
            </a:r>
            <a:r>
              <a:rPr lang="ja-JP" altLang="en-US" sz="1400" b="1" u="sng" dirty="0">
                <a:latin typeface="Meiryo UI" panose="020B0604030504040204" pitchFamily="50" charset="-128"/>
                <a:ea typeface="Meiryo UI" panose="020B0604030504040204" pitchFamily="50" charset="-128"/>
                <a:cs typeface="メイリオ" panose="020B0604030504040204" pitchFamily="50" charset="-128"/>
              </a:rPr>
              <a:t>日「食品ロス削減の日イベント」</a:t>
            </a:r>
            <a:endParaRPr lang="en-US" altLang="ja-JP" sz="1400" b="1" u="sng" dirty="0">
              <a:latin typeface="Meiryo UI" panose="020B0604030504040204" pitchFamily="50" charset="-128"/>
              <a:ea typeface="Meiryo UI" panose="020B0604030504040204" pitchFamily="50" charset="-128"/>
              <a:cs typeface="メイリオ"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cs typeface="メイリオ" pitchFamily="50" charset="-128"/>
              </a:rPr>
              <a:t>　（１）実施日時：令和元年１０月３０日（水）</a:t>
            </a:r>
            <a:endParaRPr lang="en-US" altLang="ja-JP" sz="1400" dirty="0">
              <a:latin typeface="Meiryo UI" panose="020B0604030504040204" pitchFamily="50" charset="-128"/>
              <a:ea typeface="Meiryo UI" panose="020B0604030504040204" pitchFamily="50" charset="-128"/>
              <a:cs typeface="メイリオ" pitchFamily="50" charset="-128"/>
            </a:endParaRPr>
          </a:p>
          <a:p>
            <a:r>
              <a:rPr lang="ja-JP" altLang="en-US" sz="1400" dirty="0">
                <a:latin typeface="Meiryo UI" panose="020B0604030504040204" pitchFamily="50" charset="-128"/>
                <a:ea typeface="Meiryo UI" panose="020B0604030504040204" pitchFamily="50" charset="-128"/>
                <a:cs typeface="メイリオ" pitchFamily="50" charset="-128"/>
              </a:rPr>
              <a:t>　（２）開催場所：イオン藤井寺</a:t>
            </a:r>
            <a:r>
              <a:rPr lang="ja-JP" altLang="en-US" sz="1400" dirty="0" smtClean="0">
                <a:latin typeface="Meiryo UI" panose="020B0604030504040204" pitchFamily="50" charset="-128"/>
                <a:ea typeface="Meiryo UI" panose="020B0604030504040204" pitchFamily="50" charset="-128"/>
                <a:cs typeface="メイリオ" pitchFamily="50" charset="-128"/>
              </a:rPr>
              <a:t>ショッピングセンター　１階メインエントランス等</a:t>
            </a:r>
            <a:r>
              <a:rPr lang="ja-JP" altLang="en-US" sz="1400" dirty="0">
                <a:latin typeface="Meiryo UI" panose="020B0604030504040204" pitchFamily="50" charset="-128"/>
                <a:ea typeface="Meiryo UI" panose="020B0604030504040204" pitchFamily="50" charset="-128"/>
                <a:cs typeface="メイリオ" pitchFamily="50" charset="-128"/>
              </a:rPr>
              <a:t>　</a:t>
            </a:r>
            <a:endParaRPr lang="en-US" altLang="ja-JP" sz="1400" dirty="0">
              <a:latin typeface="Meiryo UI" panose="020B0604030504040204" pitchFamily="50" charset="-128"/>
              <a:ea typeface="Meiryo UI" panose="020B0604030504040204" pitchFamily="50" charset="-128"/>
              <a:cs typeface="メイリオ" pitchFamily="50" charset="-128"/>
            </a:endParaRPr>
          </a:p>
          <a:p>
            <a:r>
              <a:rPr lang="ja-JP" altLang="en-US" sz="1400" dirty="0">
                <a:latin typeface="Meiryo UI" panose="020B0604030504040204" pitchFamily="50" charset="-128"/>
                <a:ea typeface="Meiryo UI" panose="020B0604030504040204" pitchFamily="50" charset="-128"/>
                <a:cs typeface="メイリオ" pitchFamily="50" charset="-128"/>
              </a:rPr>
              <a:t>　（３）内容・オープニングセレモニー　　　　　　　</a:t>
            </a:r>
            <a:endParaRPr lang="en-US" altLang="ja-JP" sz="1400" dirty="0">
              <a:latin typeface="Meiryo UI" panose="020B0604030504040204" pitchFamily="50" charset="-128"/>
              <a:ea typeface="Meiryo UI" panose="020B0604030504040204" pitchFamily="50" charset="-128"/>
              <a:cs typeface="メイリオ" pitchFamily="50" charset="-128"/>
            </a:endParaRPr>
          </a:p>
          <a:p>
            <a:r>
              <a:rPr lang="ja-JP" altLang="en-US" sz="1400" dirty="0">
                <a:latin typeface="Meiryo UI" panose="020B0604030504040204" pitchFamily="50" charset="-128"/>
                <a:ea typeface="Meiryo UI" panose="020B0604030504040204" pitchFamily="50" charset="-128"/>
                <a:cs typeface="メイリオ" pitchFamily="50" charset="-128"/>
              </a:rPr>
              <a:t>　　　　　　・パートナーシップ事業者のブース出展</a:t>
            </a:r>
            <a:endParaRPr lang="en-US" altLang="ja-JP" sz="1400" dirty="0">
              <a:latin typeface="Meiryo UI" panose="020B0604030504040204" pitchFamily="50" charset="-128"/>
              <a:ea typeface="Meiryo UI" panose="020B0604030504040204" pitchFamily="50" charset="-128"/>
              <a:cs typeface="メイリオ" pitchFamily="50" charset="-128"/>
            </a:endParaRPr>
          </a:p>
          <a:p>
            <a:r>
              <a:rPr lang="ja-JP" altLang="en-US" sz="1400" dirty="0">
                <a:latin typeface="Meiryo UI" panose="020B0604030504040204" pitchFamily="50" charset="-128"/>
                <a:ea typeface="Meiryo UI" panose="020B0604030504040204" pitchFamily="50" charset="-128"/>
                <a:cs typeface="メイリオ" pitchFamily="50" charset="-128"/>
              </a:rPr>
              <a:t>　　　　　　　（規格外の食品販売、少量の和菓子販売等）</a:t>
            </a:r>
            <a:endParaRPr lang="en-US" altLang="ja-JP" sz="1400" dirty="0">
              <a:latin typeface="Meiryo UI" panose="020B0604030504040204" pitchFamily="50" charset="-128"/>
              <a:ea typeface="Meiryo UI" panose="020B0604030504040204" pitchFamily="50" charset="-128"/>
              <a:cs typeface="メイリオ" pitchFamily="50" charset="-128"/>
            </a:endParaRPr>
          </a:p>
          <a:p>
            <a:r>
              <a:rPr lang="ja-JP" altLang="en-US" sz="1400" dirty="0">
                <a:latin typeface="Meiryo UI" panose="020B0604030504040204" pitchFamily="50" charset="-128"/>
                <a:ea typeface="Meiryo UI" panose="020B0604030504040204" pitchFamily="50" charset="-128"/>
                <a:cs typeface="メイリオ" pitchFamily="50" charset="-128"/>
              </a:rPr>
              <a:t>　　　　　　　</a:t>
            </a:r>
            <a:r>
              <a:rPr lang="en-US" altLang="ja-JP" sz="1400" dirty="0">
                <a:latin typeface="Meiryo UI" panose="020B0604030504040204" pitchFamily="50" charset="-128"/>
                <a:ea typeface="Meiryo UI" panose="020B0604030504040204" pitchFamily="50" charset="-128"/>
                <a:cs typeface="メイリオ" pitchFamily="50" charset="-128"/>
              </a:rPr>
              <a:t>(</a:t>
            </a:r>
            <a:r>
              <a:rPr lang="ja-JP" altLang="en-US" sz="1400" dirty="0">
                <a:latin typeface="Meiryo UI" panose="020B0604030504040204" pitchFamily="50" charset="-128"/>
                <a:ea typeface="Meiryo UI" panose="020B0604030504040204" pitchFamily="50" charset="-128"/>
                <a:cs typeface="メイリオ" pitchFamily="50" charset="-128"/>
              </a:rPr>
              <a:t>株</a:t>
            </a:r>
            <a:r>
              <a:rPr lang="en-US" altLang="ja-JP" sz="1400" dirty="0">
                <a:latin typeface="Meiryo UI" panose="020B0604030504040204" pitchFamily="50" charset="-128"/>
                <a:ea typeface="Meiryo UI" panose="020B0604030504040204" pitchFamily="50" charset="-128"/>
                <a:cs typeface="メイリオ" pitchFamily="50" charset="-128"/>
              </a:rPr>
              <a:t>)</a:t>
            </a:r>
            <a:r>
              <a:rPr lang="ja-JP" altLang="en-US" sz="1400" dirty="0">
                <a:latin typeface="Meiryo UI" panose="020B0604030504040204" pitchFamily="50" charset="-128"/>
                <a:ea typeface="Meiryo UI" panose="020B0604030504040204" pitchFamily="50" charset="-128"/>
                <a:cs typeface="メイリオ" pitchFamily="50" charset="-128"/>
              </a:rPr>
              <a:t>ビューティフルスマイル</a:t>
            </a:r>
            <a:r>
              <a:rPr lang="en-US" altLang="ja-JP" sz="1400" dirty="0">
                <a:latin typeface="Meiryo UI" panose="020B0604030504040204" pitchFamily="50" charset="-128"/>
                <a:ea typeface="Meiryo UI" panose="020B0604030504040204" pitchFamily="50" charset="-128"/>
                <a:cs typeface="メイリオ" pitchFamily="50" charset="-128"/>
              </a:rPr>
              <a:t>､(</a:t>
            </a:r>
            <a:r>
              <a:rPr lang="ja-JP" altLang="en-US" sz="1400" dirty="0">
                <a:latin typeface="Meiryo UI" panose="020B0604030504040204" pitchFamily="50" charset="-128"/>
                <a:ea typeface="Meiryo UI" panose="020B0604030504040204" pitchFamily="50" charset="-128"/>
                <a:cs typeface="メイリオ" pitchFamily="50" charset="-128"/>
              </a:rPr>
              <a:t>株</a:t>
            </a:r>
            <a:r>
              <a:rPr lang="en-US" altLang="ja-JP" sz="1400" dirty="0">
                <a:latin typeface="Meiryo UI" panose="020B0604030504040204" pitchFamily="50" charset="-128"/>
                <a:ea typeface="Meiryo UI" panose="020B0604030504040204" pitchFamily="50" charset="-128"/>
                <a:cs typeface="メイリオ" pitchFamily="50" charset="-128"/>
              </a:rPr>
              <a:t>)</a:t>
            </a:r>
            <a:r>
              <a:rPr lang="ja-JP" altLang="en-US" sz="1400" dirty="0">
                <a:latin typeface="Meiryo UI" panose="020B0604030504040204" pitchFamily="50" charset="-128"/>
                <a:ea typeface="Meiryo UI" panose="020B0604030504040204" pitchFamily="50" charset="-128"/>
                <a:cs typeface="メイリオ" pitchFamily="50" charset="-128"/>
              </a:rPr>
              <a:t>ヘルシーベスト</a:t>
            </a:r>
            <a:r>
              <a:rPr lang="en-US" altLang="ja-JP" sz="1400" dirty="0">
                <a:latin typeface="Meiryo UI" panose="020B0604030504040204" pitchFamily="50" charset="-128"/>
                <a:ea typeface="Meiryo UI" panose="020B0604030504040204" pitchFamily="50" charset="-128"/>
                <a:cs typeface="メイリオ" pitchFamily="50" charset="-128"/>
              </a:rPr>
              <a:t>､</a:t>
            </a:r>
            <a:r>
              <a:rPr lang="ja-JP" altLang="en-US" sz="1400" dirty="0">
                <a:latin typeface="Meiryo UI" panose="020B0604030504040204" pitchFamily="50" charset="-128"/>
                <a:ea typeface="Meiryo UI" panose="020B0604030504040204" pitchFamily="50" charset="-128"/>
                <a:cs typeface="メイリオ" pitchFamily="50" charset="-128"/>
              </a:rPr>
              <a:t>御菓子司亀屋茂廣</a:t>
            </a:r>
            <a:r>
              <a:rPr lang="en-US" altLang="ja-JP" sz="1400" dirty="0">
                <a:latin typeface="Meiryo UI" panose="020B0604030504040204" pitchFamily="50" charset="-128"/>
                <a:ea typeface="Meiryo UI" panose="020B0604030504040204" pitchFamily="50" charset="-128"/>
                <a:cs typeface="メイリオ" pitchFamily="50" charset="-128"/>
              </a:rPr>
              <a:t>､(</a:t>
            </a:r>
            <a:r>
              <a:rPr lang="ja-JP" altLang="en-US" sz="1400" dirty="0">
                <a:latin typeface="Meiryo UI" panose="020B0604030504040204" pitchFamily="50" charset="-128"/>
                <a:ea typeface="Meiryo UI" panose="020B0604030504040204" pitchFamily="50" charset="-128"/>
                <a:cs typeface="メイリオ" pitchFamily="50" charset="-128"/>
              </a:rPr>
              <a:t>株</a:t>
            </a:r>
            <a:r>
              <a:rPr lang="en-US" altLang="ja-JP" sz="1400" dirty="0">
                <a:latin typeface="Meiryo UI" panose="020B0604030504040204" pitchFamily="50" charset="-128"/>
                <a:ea typeface="Meiryo UI" panose="020B0604030504040204" pitchFamily="50" charset="-128"/>
                <a:cs typeface="メイリオ" pitchFamily="50" charset="-128"/>
              </a:rPr>
              <a:t>)</a:t>
            </a:r>
            <a:r>
              <a:rPr lang="ja-JP" altLang="en-US" sz="1400" dirty="0">
                <a:latin typeface="Meiryo UI" panose="020B0604030504040204" pitchFamily="50" charset="-128"/>
                <a:ea typeface="Meiryo UI" panose="020B0604030504040204" pitchFamily="50" charset="-128"/>
                <a:cs typeface="メイリオ" pitchFamily="50" charset="-128"/>
              </a:rPr>
              <a:t>シノプス</a:t>
            </a:r>
            <a:endParaRPr lang="en-US" altLang="ja-JP" sz="1400" dirty="0">
              <a:latin typeface="Meiryo UI" panose="020B0604030504040204" pitchFamily="50" charset="-128"/>
              <a:ea typeface="Meiryo UI" panose="020B0604030504040204" pitchFamily="50" charset="-128"/>
              <a:cs typeface="メイリオ" pitchFamily="50" charset="-128"/>
            </a:endParaRPr>
          </a:p>
          <a:p>
            <a:r>
              <a:rPr lang="ja-JP" altLang="en-US" sz="1400" dirty="0">
                <a:latin typeface="Meiryo UI" panose="020B0604030504040204" pitchFamily="50" charset="-128"/>
                <a:ea typeface="Meiryo UI" panose="020B0604030504040204" pitchFamily="50" charset="-128"/>
                <a:cs typeface="メイリオ" pitchFamily="50" charset="-128"/>
              </a:rPr>
              <a:t>　　　　　　・食品ロスクイズ大会、食育クイズ大会</a:t>
            </a:r>
            <a:endParaRPr lang="en-US" altLang="ja-JP" sz="1400" dirty="0">
              <a:latin typeface="Meiryo UI" panose="020B0604030504040204" pitchFamily="50" charset="-128"/>
              <a:ea typeface="Meiryo UI" panose="020B0604030504040204" pitchFamily="50" charset="-128"/>
              <a:cs typeface="メイリオ" pitchFamily="50" charset="-128"/>
            </a:endParaRPr>
          </a:p>
          <a:p>
            <a:r>
              <a:rPr lang="ja-JP" altLang="en-US" sz="1400" dirty="0">
                <a:latin typeface="Meiryo UI" panose="020B0604030504040204" pitchFamily="50" charset="-128"/>
                <a:ea typeface="Meiryo UI" panose="020B0604030504040204" pitchFamily="50" charset="-128"/>
                <a:cs typeface="メイリオ" pitchFamily="50" charset="-128"/>
              </a:rPr>
              <a:t>　　　　　　・食品ロス削減につながる食育や健康についての消費者啓発</a:t>
            </a:r>
            <a:endParaRPr lang="en-US" altLang="ja-JP" sz="1400" dirty="0">
              <a:latin typeface="Meiryo UI" panose="020B0604030504040204" pitchFamily="50" charset="-128"/>
              <a:ea typeface="Meiryo UI" panose="020B0604030504040204" pitchFamily="50" charset="-128"/>
              <a:cs typeface="メイリオ" pitchFamily="50" charset="-128"/>
            </a:endParaRPr>
          </a:p>
          <a:p>
            <a:r>
              <a:rPr lang="ja-JP" altLang="en-US" sz="1400" dirty="0">
                <a:latin typeface="Meiryo UI" panose="020B0604030504040204" pitchFamily="50" charset="-128"/>
                <a:ea typeface="Meiryo UI" panose="020B0604030504040204" pitchFamily="50" charset="-128"/>
                <a:cs typeface="メイリオ" pitchFamily="50" charset="-128"/>
              </a:rPr>
              <a:t>　（４）主催：大阪府、イオンモール株式会社、株式会社ダイエー　</a:t>
            </a:r>
          </a:p>
          <a:p>
            <a:r>
              <a:rPr lang="ja-JP" altLang="en-US" sz="1400" dirty="0">
                <a:latin typeface="Meiryo UI" panose="020B0604030504040204" pitchFamily="50" charset="-128"/>
                <a:ea typeface="Meiryo UI" panose="020B0604030504040204" pitchFamily="50" charset="-128"/>
                <a:cs typeface="メイリオ" pitchFamily="50" charset="-128"/>
              </a:rPr>
              <a:t>　（５）協力等：藤井寺市</a:t>
            </a:r>
            <a:endParaRPr lang="en-US" altLang="ja-JP" sz="1400" dirty="0">
              <a:latin typeface="Meiryo UI" panose="020B0604030504040204" pitchFamily="50" charset="-128"/>
              <a:ea typeface="Meiryo UI" panose="020B0604030504040204" pitchFamily="50" charset="-128"/>
              <a:cs typeface="メイリオ" pitchFamily="50" charset="-128"/>
            </a:endParaRPr>
          </a:p>
          <a:p>
            <a:r>
              <a:rPr lang="ja-JP" altLang="en-US" sz="1400" dirty="0">
                <a:latin typeface="Meiryo UI" panose="020B0604030504040204" pitchFamily="50" charset="-128"/>
                <a:ea typeface="Meiryo UI" panose="020B0604030504040204" pitchFamily="50" charset="-128"/>
                <a:cs typeface="メイリオ" pitchFamily="50" charset="-128"/>
              </a:rPr>
              <a:t>　　　　　　　　おおさか食品ロス削減パートナーシップ事業者　　　　　　　　</a:t>
            </a:r>
            <a:endParaRPr lang="en-US" altLang="ja-JP" sz="1400" dirty="0">
              <a:latin typeface="Meiryo UI" panose="020B0604030504040204" pitchFamily="50" charset="-128"/>
              <a:ea typeface="Meiryo UI" panose="020B0604030504040204" pitchFamily="50" charset="-128"/>
              <a:cs typeface="メイリオ" pitchFamily="50" charset="-128"/>
            </a:endParaRPr>
          </a:p>
          <a:p>
            <a:r>
              <a:rPr lang="ja-JP" altLang="en-US" sz="1400" dirty="0">
                <a:latin typeface="Meiryo UI" panose="020B0604030504040204" pitchFamily="50" charset="-128"/>
                <a:ea typeface="Meiryo UI" panose="020B0604030504040204" pitchFamily="50" charset="-128"/>
                <a:cs typeface="メイリオ" pitchFamily="50" charset="-128"/>
              </a:rPr>
              <a:t>　　　　　　　　</a:t>
            </a:r>
            <a:r>
              <a:rPr lang="zh-TW" altLang="en-US" sz="1400" dirty="0">
                <a:latin typeface="Meiryo UI" panose="020B0604030504040204" pitchFamily="50" charset="-128"/>
                <a:ea typeface="Meiryo UI" panose="020B0604030504040204" pitchFamily="50" charset="-128"/>
                <a:cs typeface="メイリオ" pitchFamily="50" charset="-128"/>
              </a:rPr>
              <a:t>公益社団法人日本消費生活ｱﾄﾞﾊﾞｲｻﾞｰ･ｺﾝｻﾙﾀﾝﾄ･相談員</a:t>
            </a:r>
            <a:r>
              <a:rPr lang="ja-JP" altLang="en-US" sz="1400" dirty="0">
                <a:latin typeface="Meiryo UI" panose="020B0604030504040204" pitchFamily="50" charset="-128"/>
                <a:ea typeface="Meiryo UI" panose="020B0604030504040204" pitchFamily="50" charset="-128"/>
                <a:cs typeface="メイリオ" pitchFamily="50" charset="-128"/>
              </a:rPr>
              <a:t>協会西日本支部</a:t>
            </a:r>
            <a:endParaRPr lang="en-US" altLang="ja-JP" sz="1400" dirty="0">
              <a:latin typeface="Meiryo UI" panose="020B0604030504040204" pitchFamily="50" charset="-128"/>
              <a:ea typeface="Meiryo UI" panose="020B0604030504040204" pitchFamily="50" charset="-128"/>
              <a:cs typeface="メイリオ" pitchFamily="50" charset="-128"/>
            </a:endParaRPr>
          </a:p>
          <a:p>
            <a:r>
              <a:rPr lang="ja-JP" altLang="en-US" sz="1400" dirty="0">
                <a:latin typeface="Meiryo UI" panose="020B0604030504040204" pitchFamily="50" charset="-128"/>
                <a:ea typeface="Meiryo UI" panose="020B0604030504040204" pitchFamily="50" charset="-128"/>
                <a:cs typeface="メイリオ" pitchFamily="50" charset="-128"/>
              </a:rPr>
              <a:t>　　　　　　　　大阪府食育推進ネットワーク</a:t>
            </a:r>
            <a:r>
              <a:rPr lang="ja-JP" altLang="en-US" sz="1400" dirty="0" smtClean="0">
                <a:latin typeface="Meiryo UI" panose="020B0604030504040204" pitchFamily="50" charset="-128"/>
                <a:ea typeface="Meiryo UI" panose="020B0604030504040204" pitchFamily="50" charset="-128"/>
                <a:cs typeface="メイリオ" pitchFamily="50" charset="-128"/>
              </a:rPr>
              <a:t>会議</a:t>
            </a:r>
            <a:endParaRPr lang="en-US" altLang="ja-JP" sz="1400" dirty="0">
              <a:latin typeface="Meiryo UI" panose="020B0604030504040204" pitchFamily="50" charset="-128"/>
              <a:ea typeface="Meiryo UI" panose="020B0604030504040204" pitchFamily="50" charset="-128"/>
              <a:cs typeface="メイリオ" pitchFamily="50" charset="-128"/>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5729" y="3385249"/>
            <a:ext cx="1763135" cy="1322352"/>
          </a:xfrm>
          <a:prstGeom prst="rect">
            <a:avLst/>
          </a:prstGeom>
        </p:spPr>
      </p:pic>
      <p:sp>
        <p:nvSpPr>
          <p:cNvPr id="9" name="テキスト ボックス 8"/>
          <p:cNvSpPr txBox="1"/>
          <p:nvPr/>
        </p:nvSpPr>
        <p:spPr>
          <a:xfrm>
            <a:off x="7746253" y="4756569"/>
            <a:ext cx="2175597" cy="415498"/>
          </a:xfrm>
          <a:prstGeom prst="rect">
            <a:avLst/>
          </a:prstGeom>
          <a:noFill/>
          <a:ln w="19050">
            <a:noFill/>
            <a:prstDash val="sysDot"/>
          </a:ln>
        </p:spPr>
        <p:txBody>
          <a:bodyPr wrap="none" rtlCol="0">
            <a:spAutoFit/>
          </a:bodyPr>
          <a:lstStyle/>
          <a:p>
            <a:pPr algn="ctr"/>
            <a:r>
              <a:rPr lang="en-US" altLang="ja-JP" sz="105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日食品ロス削減の日イベント</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食品ロスクイズ大会</a:t>
            </a:r>
          </a:p>
        </p:txBody>
      </p:sp>
      <p:sp>
        <p:nvSpPr>
          <p:cNvPr id="10" name="テキスト ボックス 9"/>
          <p:cNvSpPr txBox="1"/>
          <p:nvPr/>
        </p:nvSpPr>
        <p:spPr>
          <a:xfrm>
            <a:off x="7880869" y="2649886"/>
            <a:ext cx="1992853" cy="577081"/>
          </a:xfrm>
          <a:prstGeom prst="rect">
            <a:avLst/>
          </a:prstGeom>
          <a:noFill/>
          <a:ln w="19050">
            <a:noFill/>
            <a:prstDash val="sysDot"/>
          </a:ln>
        </p:spPr>
        <p:txBody>
          <a:bodyPr wrap="none" rtlCol="0">
            <a:spAutoFit/>
          </a:bodyPr>
          <a:lstStyle/>
          <a:p>
            <a:pPr algn="ctr"/>
            <a:r>
              <a:rPr lang="en-US" altLang="ja-JP" sz="105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月食品ロス削減月間の取組み</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株式会社グルメ杵屋「杵屋」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南港</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ATC</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２</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F</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店</a:t>
            </a:r>
          </a:p>
        </p:txBody>
      </p:sp>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t="10198" b="10461"/>
          <a:stretch/>
        </p:blipFill>
        <p:spPr>
          <a:xfrm>
            <a:off x="8087867" y="1005227"/>
            <a:ext cx="1492367" cy="1676664"/>
          </a:xfrm>
          <a:prstGeom prst="rect">
            <a:avLst/>
          </a:prstGeom>
        </p:spPr>
      </p:pic>
      <p:sp>
        <p:nvSpPr>
          <p:cNvPr id="12" name="テキスト ボックス 11"/>
          <p:cNvSpPr txBox="1"/>
          <p:nvPr/>
        </p:nvSpPr>
        <p:spPr>
          <a:xfrm>
            <a:off x="93410" y="616312"/>
            <a:ext cx="5867970" cy="523220"/>
          </a:xfrm>
          <a:prstGeom prst="rect">
            <a:avLst/>
          </a:prstGeom>
          <a:noFill/>
        </p:spPr>
        <p:txBody>
          <a:bodyPr wrap="square" rtlCol="0">
            <a:spAutoFit/>
          </a:bodyPr>
          <a:lstStyle/>
          <a:p>
            <a:pPr marL="87313" indent="-87313"/>
            <a:r>
              <a:rPr lang="ja-JP" altLang="en-US" sz="1400" dirty="0" smtClean="0">
                <a:latin typeface="Meiryo UI" pitchFamily="50" charset="-128"/>
                <a:ea typeface="Meiryo UI" pitchFamily="50" charset="-128"/>
                <a:cs typeface="Meiryo UI" pitchFamily="50" charset="-128"/>
              </a:rPr>
              <a:t>◆令和元年</a:t>
            </a:r>
            <a:r>
              <a:rPr lang="en-US" altLang="ja-JP" sz="1400" dirty="0" smtClean="0">
                <a:latin typeface="Meiryo UI" pitchFamily="50" charset="-128"/>
                <a:ea typeface="Meiryo UI" pitchFamily="50" charset="-128"/>
                <a:cs typeface="Meiryo UI" pitchFamily="50" charset="-128"/>
              </a:rPr>
              <a:t>10</a:t>
            </a:r>
            <a:r>
              <a:rPr lang="ja-JP" altLang="en-US" sz="1400" dirty="0" smtClean="0">
                <a:latin typeface="Meiryo UI" pitchFamily="50" charset="-128"/>
                <a:ea typeface="Meiryo UI" pitchFamily="50" charset="-128"/>
                <a:cs typeface="Meiryo UI" pitchFamily="50" charset="-128"/>
              </a:rPr>
              <a:t>月に施行され</a:t>
            </a:r>
            <a:r>
              <a:rPr lang="ja-JP" altLang="en-US" sz="1400" dirty="0">
                <a:latin typeface="Meiryo UI" pitchFamily="50" charset="-128"/>
                <a:ea typeface="Meiryo UI" pitchFamily="50" charset="-128"/>
                <a:cs typeface="Meiryo UI" pitchFamily="50" charset="-128"/>
              </a:rPr>
              <a:t>た</a:t>
            </a:r>
            <a:r>
              <a:rPr lang="ja-JP" altLang="en-US" sz="1400" dirty="0" smtClean="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食品ロスの削減の推進に関する法律」により</a:t>
            </a:r>
            <a:r>
              <a:rPr lang="ja-JP" altLang="en-US" sz="1400" dirty="0" smtClean="0">
                <a:latin typeface="Meiryo UI" pitchFamily="50" charset="-128"/>
                <a:ea typeface="Meiryo UI" pitchFamily="50" charset="-128"/>
                <a:cs typeface="Meiryo UI" pitchFamily="50" charset="-128"/>
              </a:rPr>
              <a:t>、</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smtClean="0">
                <a:latin typeface="Meiryo UI" pitchFamily="50" charset="-128"/>
                <a:ea typeface="Meiryo UI" pitchFamily="50" charset="-128"/>
                <a:cs typeface="Meiryo UI" pitchFamily="50" charset="-128"/>
              </a:rPr>
              <a:t>　</a:t>
            </a:r>
            <a:r>
              <a:rPr lang="en-US" altLang="ja-JP" sz="1400" dirty="0" smtClean="0">
                <a:latin typeface="Meiryo UI" pitchFamily="50" charset="-128"/>
                <a:ea typeface="Meiryo UI" pitchFamily="50" charset="-128"/>
                <a:cs typeface="Meiryo UI" pitchFamily="50" charset="-128"/>
              </a:rPr>
              <a:t>10</a:t>
            </a:r>
            <a:r>
              <a:rPr lang="ja-JP" altLang="en-US" sz="1400" dirty="0">
                <a:latin typeface="Meiryo UI" pitchFamily="50" charset="-128"/>
                <a:ea typeface="Meiryo UI" pitchFamily="50" charset="-128"/>
                <a:cs typeface="Meiryo UI" pitchFamily="50" charset="-128"/>
              </a:rPr>
              <a:t>月は食品ロス削減月間</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10</a:t>
            </a:r>
            <a:r>
              <a:rPr lang="ja-JP" altLang="en-US" sz="1400" dirty="0">
                <a:latin typeface="Meiryo UI" pitchFamily="50" charset="-128"/>
                <a:ea typeface="Meiryo UI" pitchFamily="50" charset="-128"/>
                <a:cs typeface="Meiryo UI" pitchFamily="50" charset="-128"/>
              </a:rPr>
              <a:t>月</a:t>
            </a:r>
            <a:r>
              <a:rPr lang="en-US" altLang="ja-JP" sz="1400" dirty="0">
                <a:latin typeface="Meiryo UI" pitchFamily="50" charset="-128"/>
                <a:ea typeface="Meiryo UI" pitchFamily="50" charset="-128"/>
                <a:cs typeface="Meiryo UI" pitchFamily="50" charset="-128"/>
              </a:rPr>
              <a:t>30</a:t>
            </a:r>
            <a:r>
              <a:rPr lang="ja-JP" altLang="en-US" sz="1400" dirty="0">
                <a:latin typeface="Meiryo UI" pitchFamily="50" charset="-128"/>
                <a:ea typeface="Meiryo UI" pitchFamily="50" charset="-128"/>
                <a:cs typeface="Meiryo UI" pitchFamily="50" charset="-128"/>
              </a:rPr>
              <a:t>日は食品ロス削減の日</a:t>
            </a:r>
            <a:r>
              <a:rPr lang="ja-JP" altLang="en-US" sz="1400" dirty="0" smtClean="0">
                <a:latin typeface="Meiryo UI" pitchFamily="50" charset="-128"/>
                <a:ea typeface="Meiryo UI" pitchFamily="50" charset="-128"/>
                <a:cs typeface="Meiryo UI" pitchFamily="50" charset="-128"/>
              </a:rPr>
              <a:t>と</a:t>
            </a:r>
            <a:r>
              <a:rPr lang="ja-JP" altLang="en-US" sz="1400" dirty="0">
                <a:latin typeface="Meiryo UI" pitchFamily="50" charset="-128"/>
                <a:ea typeface="Meiryo UI" pitchFamily="50" charset="-128"/>
                <a:cs typeface="Meiryo UI" pitchFamily="50" charset="-128"/>
              </a:rPr>
              <a:t>規定</a:t>
            </a:r>
            <a:r>
              <a:rPr lang="ja-JP" altLang="en-US" sz="1400" dirty="0" smtClean="0">
                <a:latin typeface="Meiryo UI" pitchFamily="50" charset="-128"/>
                <a:ea typeface="Meiryo UI" pitchFamily="50" charset="-128"/>
                <a:cs typeface="Meiryo UI" pitchFamily="50" charset="-128"/>
              </a:rPr>
              <a:t>。</a:t>
            </a:r>
            <a:endParaRPr lang="ja-JP" altLang="en-US" sz="1400" dirty="0">
              <a:latin typeface="Meiryo UI" pitchFamily="50" charset="-128"/>
              <a:ea typeface="Meiryo UI" pitchFamily="50" charset="-128"/>
              <a:cs typeface="Meiryo UI" pitchFamily="50" charset="-128"/>
            </a:endParaRPr>
          </a:p>
        </p:txBody>
      </p:sp>
      <p:sp>
        <p:nvSpPr>
          <p:cNvPr id="13" name="テキスト ボックス 12"/>
          <p:cNvSpPr txBox="1"/>
          <p:nvPr/>
        </p:nvSpPr>
        <p:spPr>
          <a:xfrm>
            <a:off x="6935059" y="580182"/>
            <a:ext cx="3098129" cy="215444"/>
          </a:xfrm>
          <a:prstGeom prst="rect">
            <a:avLst/>
          </a:prstGeom>
          <a:noFill/>
        </p:spPr>
        <p:txBody>
          <a:bodyPr wrap="square" lIns="0" tIns="0" rIns="0" bIns="0" rtlCol="0" anchor="ctr" anchorCtr="1">
            <a:spAutoFit/>
          </a:bodyPr>
          <a:lstStyle/>
          <a:p>
            <a:pPr marL="87313" indent="-87313"/>
            <a:r>
              <a:rPr lang="zh-TW" altLang="en-US" sz="1400" dirty="0" smtClean="0">
                <a:latin typeface="Meiryo UI" pitchFamily="50" charset="-128"/>
                <a:ea typeface="Meiryo UI" pitchFamily="50" charset="-128"/>
                <a:cs typeface="Meiryo UI" pitchFamily="50" charset="-128"/>
              </a:rPr>
              <a:t>実施</a:t>
            </a:r>
            <a:r>
              <a:rPr lang="zh-TW" altLang="en-US" sz="1400" dirty="0">
                <a:latin typeface="Meiryo UI" pitchFamily="50" charset="-128"/>
                <a:ea typeface="Meiryo UI" pitchFamily="50" charset="-128"/>
                <a:cs typeface="Meiryo UI" pitchFamily="50" charset="-128"/>
              </a:rPr>
              <a:t>年度：</a:t>
            </a:r>
            <a:r>
              <a:rPr lang="en-US" altLang="zh-TW" sz="1400" dirty="0" smtClean="0">
                <a:latin typeface="Meiryo UI" pitchFamily="50" charset="-128"/>
                <a:ea typeface="Meiryo UI" pitchFamily="50" charset="-128"/>
                <a:cs typeface="Meiryo UI" pitchFamily="50" charset="-128"/>
              </a:rPr>
              <a:t>2017</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2019</a:t>
            </a:r>
            <a:r>
              <a:rPr lang="zh-TW" altLang="en-US" sz="1400" dirty="0" smtClean="0">
                <a:latin typeface="Meiryo UI" pitchFamily="50" charset="-128"/>
                <a:ea typeface="Meiryo UI" pitchFamily="50" charset="-128"/>
                <a:cs typeface="Meiryo UI" pitchFamily="50" charset="-128"/>
              </a:rPr>
              <a:t>年度</a:t>
            </a:r>
            <a:endParaRPr lang="zh-TW" altLang="en-US" sz="1400" dirty="0">
              <a:latin typeface="Meiryo UI" pitchFamily="50" charset="-128"/>
              <a:ea typeface="Meiryo UI" pitchFamily="50" charset="-128"/>
              <a:cs typeface="Meiryo UI" pitchFamily="50" charset="-128"/>
            </a:endParaRPr>
          </a:p>
        </p:txBody>
      </p:sp>
      <p:sp>
        <p:nvSpPr>
          <p:cNvPr id="4" name="スライド番号プレースホルダー 3"/>
          <p:cNvSpPr>
            <a:spLocks noGrp="1"/>
          </p:cNvSpPr>
          <p:nvPr>
            <p:ph type="sldNum" sz="quarter" idx="4"/>
          </p:nvPr>
        </p:nvSpPr>
        <p:spPr>
          <a:xfrm>
            <a:off x="9361714" y="6473371"/>
            <a:ext cx="544286" cy="356962"/>
          </a:xfrm>
        </p:spPr>
        <p:txBody>
          <a:bodyPr/>
          <a:lstStyle/>
          <a:p>
            <a:r>
              <a:rPr lang="ja-JP" altLang="en-US" dirty="0"/>
              <a:t>６</a:t>
            </a:r>
          </a:p>
        </p:txBody>
      </p:sp>
    </p:spTree>
    <p:extLst>
      <p:ext uri="{BB962C8B-B14F-4D97-AF65-F5344CB8AC3E}">
        <p14:creationId xmlns:p14="http://schemas.microsoft.com/office/powerpoint/2010/main" val="2707397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食品ロス削減シンポジウム・セミナー</a:t>
            </a:r>
            <a:endParaRPr lang="ja-JP" altLang="en-US" sz="3600" dirty="0">
              <a:solidFill>
                <a:prstClr val="white"/>
              </a:solidFill>
              <a:ea typeface="HGP創英角ｺﾞｼｯｸUB" pitchFamily="50" charset="-128"/>
              <a:cs typeface="ＭＳ Ｐゴシック" charset="-128"/>
            </a:endParaRPr>
          </a:p>
        </p:txBody>
      </p:sp>
      <p:sp>
        <p:nvSpPr>
          <p:cNvPr id="6" name="角丸四角形 5"/>
          <p:cNvSpPr/>
          <p:nvPr/>
        </p:nvSpPr>
        <p:spPr>
          <a:xfrm>
            <a:off x="93410" y="531980"/>
            <a:ext cx="9739515" cy="6219728"/>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7012332" y="554765"/>
            <a:ext cx="3098129" cy="215444"/>
          </a:xfrm>
          <a:prstGeom prst="rect">
            <a:avLst/>
          </a:prstGeom>
          <a:noFill/>
        </p:spPr>
        <p:txBody>
          <a:bodyPr wrap="square" lIns="0" tIns="0" rIns="0" bIns="0" rtlCol="0" anchor="ctr" anchorCtr="1">
            <a:spAutoFit/>
          </a:bodyPr>
          <a:lstStyle/>
          <a:p>
            <a:pPr marL="87313" indent="-87313"/>
            <a:r>
              <a:rPr lang="zh-TW" altLang="en-US" sz="1400" dirty="0" smtClean="0">
                <a:latin typeface="Meiryo UI" pitchFamily="50" charset="-128"/>
                <a:ea typeface="Meiryo UI" pitchFamily="50" charset="-128"/>
                <a:cs typeface="Meiryo UI" pitchFamily="50" charset="-128"/>
              </a:rPr>
              <a:t>実施</a:t>
            </a:r>
            <a:r>
              <a:rPr lang="zh-TW" altLang="en-US" sz="1400" dirty="0">
                <a:latin typeface="Meiryo UI" pitchFamily="50" charset="-128"/>
                <a:ea typeface="Meiryo UI" pitchFamily="50" charset="-128"/>
                <a:cs typeface="Meiryo UI" pitchFamily="50" charset="-128"/>
              </a:rPr>
              <a:t>年度：</a:t>
            </a:r>
            <a:r>
              <a:rPr lang="en-US" altLang="zh-TW" sz="1400" dirty="0" smtClean="0">
                <a:latin typeface="Meiryo UI" pitchFamily="50" charset="-128"/>
                <a:ea typeface="Meiryo UI" pitchFamily="50" charset="-128"/>
                <a:cs typeface="Meiryo UI" pitchFamily="50" charset="-128"/>
              </a:rPr>
              <a:t>2017</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2019</a:t>
            </a:r>
            <a:r>
              <a:rPr lang="zh-TW" altLang="en-US" sz="1400" dirty="0" smtClean="0">
                <a:latin typeface="Meiryo UI" pitchFamily="50" charset="-128"/>
                <a:ea typeface="Meiryo UI" pitchFamily="50" charset="-128"/>
                <a:cs typeface="Meiryo UI" pitchFamily="50" charset="-128"/>
              </a:rPr>
              <a:t>年度</a:t>
            </a:r>
            <a:endParaRPr lang="zh-TW" altLang="en-US" sz="1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117689" y="839680"/>
            <a:ext cx="9581532" cy="461665"/>
          </a:xfrm>
          <a:prstGeom prst="rect">
            <a:avLst/>
          </a:prstGeom>
          <a:noFill/>
        </p:spPr>
        <p:txBody>
          <a:bodyPr wrap="square" rtlCol="0">
            <a:spAutoFit/>
          </a:bodyPr>
          <a:lstStyle/>
          <a:p>
            <a:pPr marL="87313" indent="-87313"/>
            <a:r>
              <a:rPr lang="ja-JP" altLang="en-US" sz="1200" dirty="0" smtClean="0">
                <a:latin typeface="Meiryo UI" pitchFamily="50" charset="-128"/>
                <a:ea typeface="Meiryo UI" pitchFamily="50" charset="-128"/>
                <a:cs typeface="Meiryo UI" pitchFamily="50" charset="-128"/>
              </a:rPr>
              <a:t>◆食品</a:t>
            </a:r>
            <a:r>
              <a:rPr lang="ja-JP" altLang="en-US" sz="1200" dirty="0">
                <a:latin typeface="Meiryo UI" pitchFamily="50" charset="-128"/>
                <a:ea typeface="Meiryo UI" pitchFamily="50" charset="-128"/>
                <a:cs typeface="Meiryo UI" pitchFamily="50" charset="-128"/>
              </a:rPr>
              <a:t>ロス</a:t>
            </a:r>
            <a:r>
              <a:rPr lang="ja-JP" altLang="en-US" sz="1200" dirty="0" smtClean="0">
                <a:latin typeface="Meiryo UI" pitchFamily="50" charset="-128"/>
                <a:ea typeface="Meiryo UI" pitchFamily="50" charset="-128"/>
                <a:cs typeface="Meiryo UI" pitchFamily="50" charset="-128"/>
              </a:rPr>
              <a:t>の削減は</a:t>
            </a:r>
            <a:r>
              <a:rPr lang="ja-JP" altLang="en-US" sz="1200" dirty="0">
                <a:latin typeface="Meiryo UI" pitchFamily="50" charset="-128"/>
                <a:ea typeface="Meiryo UI" pitchFamily="50" charset="-128"/>
                <a:cs typeface="Meiryo UI" pitchFamily="50" charset="-128"/>
              </a:rPr>
              <a:t>、食品関連事業者と消費者がそれぞれの立場を互いに理解し、取組みを進めることが大切であることから、事業者（小売・外食）、消費者、行政が、それぞれの立場で何ができるのかを話し合う</a:t>
            </a:r>
            <a:r>
              <a:rPr lang="ja-JP" altLang="en-US" sz="1200" dirty="0" smtClean="0">
                <a:latin typeface="Meiryo UI" pitchFamily="50" charset="-128"/>
                <a:ea typeface="Meiryo UI" pitchFamily="50" charset="-128"/>
                <a:cs typeface="Meiryo UI" pitchFamily="50" charset="-128"/>
              </a:rPr>
              <a:t>シンポジウムを開催</a:t>
            </a:r>
            <a:endParaRPr lang="ja-JP" altLang="en-US" sz="1200" dirty="0">
              <a:latin typeface="Meiryo UI" pitchFamily="50" charset="-128"/>
              <a:ea typeface="Meiryo UI" pitchFamily="50" charset="-128"/>
              <a:cs typeface="Meiryo UI" pitchFamily="50" charset="-128"/>
            </a:endParaRPr>
          </a:p>
        </p:txBody>
      </p:sp>
      <p:sp>
        <p:nvSpPr>
          <p:cNvPr id="9" name="角丸四角形 8"/>
          <p:cNvSpPr/>
          <p:nvPr/>
        </p:nvSpPr>
        <p:spPr>
          <a:xfrm>
            <a:off x="155842" y="566728"/>
            <a:ext cx="4635100" cy="273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latin typeface="Meiryo UI" panose="020B0604030504040204" pitchFamily="50" charset="-128"/>
                <a:ea typeface="Meiryo UI" panose="020B0604030504040204" pitchFamily="50" charset="-128"/>
              </a:rPr>
              <a:t>2017</a:t>
            </a:r>
            <a:r>
              <a:rPr lang="ja-JP" altLang="en-US" sz="1400" b="1" dirty="0" smtClean="0">
                <a:latin typeface="Meiryo UI" panose="020B0604030504040204" pitchFamily="50" charset="-128"/>
                <a:ea typeface="Meiryo UI" panose="020B0604030504040204" pitchFamily="50" charset="-128"/>
              </a:rPr>
              <a:t>年度シンポジウム「</a:t>
            </a:r>
            <a:r>
              <a:rPr lang="ja-JP" altLang="en-US" sz="1400" b="1" dirty="0">
                <a:latin typeface="Meiryo UI" panose="020B0604030504040204" pitchFamily="50" charset="-128"/>
                <a:ea typeface="Meiryo UI" panose="020B0604030504040204" pitchFamily="50" charset="-128"/>
              </a:rPr>
              <a:t>食の都・大阪でおいしく食べ切ろう」</a:t>
            </a:r>
            <a:endParaRPr kumimoji="1" lang="ja-JP" altLang="en-US" sz="14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00583" y="1240781"/>
            <a:ext cx="9565490" cy="1384995"/>
          </a:xfrm>
          <a:prstGeom prst="rect">
            <a:avLst/>
          </a:prstGeom>
          <a:noFill/>
        </p:spPr>
        <p:txBody>
          <a:bodyPr wrap="square" rtlCol="0">
            <a:spAutoFit/>
          </a:bodyPr>
          <a:lstStyle/>
          <a:p>
            <a:pPr marL="87313" indent="-87313"/>
            <a:r>
              <a:rPr lang="ja-JP" altLang="en-US" sz="1200" dirty="0">
                <a:latin typeface="Meiryo UI" pitchFamily="50" charset="-128"/>
                <a:ea typeface="Meiryo UI" pitchFamily="50" charset="-128"/>
                <a:cs typeface="Meiryo UI" pitchFamily="50" charset="-128"/>
              </a:rPr>
              <a:t>〇主催： 環境省、大阪府、３Ｒ活動推進フォーラム</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〇</a:t>
            </a:r>
            <a:r>
              <a:rPr lang="zh-TW" altLang="en-US" sz="1200" dirty="0">
                <a:latin typeface="Meiryo UI" pitchFamily="50" charset="-128"/>
                <a:ea typeface="Meiryo UI" pitchFamily="50" charset="-128"/>
                <a:cs typeface="Meiryo UI" pitchFamily="50" charset="-128"/>
              </a:rPr>
              <a:t>日時： 平成３０年２月６日（</a:t>
            </a:r>
            <a:r>
              <a:rPr lang="zh-TW" altLang="en-US" sz="1200" dirty="0" smtClean="0">
                <a:latin typeface="Meiryo UI" pitchFamily="50" charset="-128"/>
                <a:ea typeface="Meiryo UI" pitchFamily="50" charset="-128"/>
                <a:cs typeface="Meiryo UI" pitchFamily="50" charset="-128"/>
              </a:rPr>
              <a:t>火）</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〇会場： 梅田スカイビル　タワーウエスト３６階</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〇</a:t>
            </a:r>
            <a:r>
              <a:rPr lang="zh-CN" altLang="en-US" sz="1200" dirty="0">
                <a:latin typeface="Meiryo UI" pitchFamily="50" charset="-128"/>
                <a:ea typeface="Meiryo UI" pitchFamily="50" charset="-128"/>
                <a:cs typeface="Meiryo UI" pitchFamily="50" charset="-128"/>
              </a:rPr>
              <a:t>参加者数： </a:t>
            </a:r>
            <a:r>
              <a:rPr lang="zh-CN" altLang="en-US" sz="1200" dirty="0" smtClean="0">
                <a:latin typeface="Meiryo UI" pitchFamily="50" charset="-128"/>
                <a:ea typeface="Meiryo UI" pitchFamily="50" charset="-128"/>
                <a:cs typeface="Meiryo UI" pitchFamily="50" charset="-128"/>
              </a:rPr>
              <a:t>１１６名</a:t>
            </a:r>
            <a:endParaRPr lang="en-US" altLang="zh-CN" sz="1200" dirty="0" smtClean="0">
              <a:latin typeface="Meiryo UI" pitchFamily="50" charset="-128"/>
              <a:ea typeface="Meiryo UI" pitchFamily="50" charset="-128"/>
              <a:cs typeface="Meiryo UI" pitchFamily="50" charset="-128"/>
            </a:endParaRPr>
          </a:p>
          <a:p>
            <a:pPr marL="87313" indent="-87313"/>
            <a:r>
              <a:rPr lang="zh-TW" altLang="en-US" sz="1200" dirty="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第</a:t>
            </a:r>
            <a:r>
              <a:rPr lang="ja-JP" altLang="en-US" sz="1200" dirty="0" smtClean="0">
                <a:latin typeface="Meiryo UI" pitchFamily="50" charset="-128"/>
                <a:ea typeface="Meiryo UI" pitchFamily="50" charset="-128"/>
                <a:cs typeface="Meiryo UI" pitchFamily="50" charset="-128"/>
              </a:rPr>
              <a:t>１</a:t>
            </a:r>
            <a:r>
              <a:rPr lang="zh-TW" altLang="en-US" sz="1200" dirty="0" smtClean="0">
                <a:latin typeface="Meiryo UI" pitchFamily="50" charset="-128"/>
                <a:ea typeface="Meiryo UI" pitchFamily="50" charset="-128"/>
                <a:cs typeface="Meiryo UI" pitchFamily="50" charset="-128"/>
              </a:rPr>
              <a:t>部</a:t>
            </a:r>
            <a:r>
              <a:rPr lang="zh-TW" altLang="en-US" sz="1200" dirty="0">
                <a:latin typeface="Meiryo UI" pitchFamily="50" charset="-128"/>
                <a:ea typeface="Meiryo UI" pitchFamily="50" charset="-128"/>
                <a:cs typeface="Meiryo UI" pitchFamily="50" charset="-128"/>
              </a:rPr>
              <a:t>）基調</a:t>
            </a:r>
            <a:r>
              <a:rPr lang="zh-TW" altLang="en-US" sz="1200" dirty="0" smtClean="0">
                <a:latin typeface="Meiryo UI" pitchFamily="50" charset="-128"/>
                <a:ea typeface="Meiryo UI" pitchFamily="50" charset="-128"/>
                <a:cs typeface="Meiryo UI" pitchFamily="50" charset="-128"/>
              </a:rPr>
              <a:t>講演</a:t>
            </a:r>
            <a:r>
              <a:rPr lang="ja-JP" altLang="en-US" sz="1200" dirty="0" smtClean="0">
                <a:latin typeface="Meiryo UI" pitchFamily="50" charset="-128"/>
                <a:ea typeface="Meiryo UI" pitchFamily="50" charset="-128"/>
                <a:cs typeface="Meiryo UI" pitchFamily="50" charset="-128"/>
              </a:rPr>
              <a:t>：環境省、</a:t>
            </a:r>
            <a:r>
              <a:rPr lang="zh-CN" altLang="en-US" sz="1200" dirty="0">
                <a:latin typeface="Meiryo UI" pitchFamily="50" charset="-128"/>
                <a:ea typeface="Meiryo UI" pitchFamily="50" charset="-128"/>
                <a:cs typeface="Meiryo UI" pitchFamily="50" charset="-128"/>
              </a:rPr>
              <a:t>神戸大学大学教授</a:t>
            </a:r>
            <a:endParaRPr lang="en-US" altLang="zh-TW"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（第２部）パネルディスカッション</a:t>
            </a:r>
            <a:r>
              <a:rPr lang="ja-JP" altLang="en-US" sz="1200" dirty="0" smtClean="0">
                <a:latin typeface="Meiryo UI" pitchFamily="50" charset="-128"/>
                <a:ea typeface="Meiryo UI" pitchFamily="50" charset="-128"/>
                <a:cs typeface="Meiryo UI" pitchFamily="50" charset="-128"/>
              </a:rPr>
              <a:t>：</a:t>
            </a:r>
            <a:r>
              <a:rPr lang="zh-CN" altLang="en-US" sz="1200" dirty="0">
                <a:latin typeface="Meiryo UI" pitchFamily="50" charset="-128"/>
                <a:ea typeface="Meiryo UI" pitchFamily="50" charset="-128"/>
                <a:cs typeface="Meiryo UI" pitchFamily="50" charset="-128"/>
              </a:rPr>
              <a:t>環境省、神戸大学大学</a:t>
            </a:r>
            <a:r>
              <a:rPr lang="zh-CN" altLang="en-US" sz="1200" dirty="0" smtClean="0">
                <a:latin typeface="Meiryo UI" pitchFamily="50" charset="-128"/>
                <a:ea typeface="Meiryo UI" pitchFamily="50" charset="-128"/>
                <a:cs typeface="Meiryo UI" pitchFamily="50" charset="-128"/>
              </a:rPr>
              <a:t>教授</a:t>
            </a:r>
            <a:r>
              <a:rPr lang="ja-JP" altLang="en-US" sz="1200" dirty="0" err="1"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日本</a:t>
            </a:r>
            <a:r>
              <a:rPr lang="ja-JP" altLang="en-US" sz="1200" dirty="0">
                <a:latin typeface="Meiryo UI" pitchFamily="50" charset="-128"/>
                <a:ea typeface="Meiryo UI" pitchFamily="50" charset="-128"/>
                <a:cs typeface="Meiryo UI" pitchFamily="50" charset="-128"/>
              </a:rPr>
              <a:t>チェーンストア協会関西</a:t>
            </a:r>
            <a:r>
              <a:rPr lang="ja-JP" altLang="en-US" sz="1200" dirty="0" smtClean="0">
                <a:latin typeface="Meiryo UI" pitchFamily="50" charset="-128"/>
                <a:ea typeface="Meiryo UI" pitchFamily="50" charset="-128"/>
                <a:cs typeface="Meiryo UI" pitchFamily="50" charset="-128"/>
              </a:rPr>
              <a:t>支部、</a:t>
            </a:r>
            <a:r>
              <a:rPr lang="zh-TW" altLang="en-US" sz="1200" dirty="0">
                <a:latin typeface="Meiryo UI" pitchFamily="50" charset="-128"/>
                <a:ea typeface="Meiryo UI" pitchFamily="50" charset="-128"/>
                <a:cs typeface="Meiryo UI" pitchFamily="50" charset="-128"/>
              </a:rPr>
              <a:t>一般社団法人 大阪外食</a:t>
            </a:r>
            <a:r>
              <a:rPr lang="zh-TW" altLang="en-US" sz="1200" dirty="0" smtClean="0">
                <a:latin typeface="Meiryo UI" pitchFamily="50" charset="-128"/>
                <a:ea typeface="Meiryo UI" pitchFamily="50" charset="-128"/>
                <a:cs typeface="Meiryo UI" pitchFamily="50" charset="-128"/>
              </a:rPr>
              <a:t>産業</a:t>
            </a:r>
            <a:endParaRPr lang="en-US" altLang="zh-TW"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zh-TW" altLang="en-US" sz="1200" dirty="0" smtClean="0">
                <a:latin typeface="Meiryo UI" pitchFamily="50" charset="-128"/>
                <a:ea typeface="Meiryo UI" pitchFamily="50" charset="-128"/>
                <a:cs typeface="Meiryo UI" pitchFamily="50" charset="-128"/>
              </a:rPr>
              <a:t>協会</a:t>
            </a:r>
            <a:r>
              <a:rPr lang="ja-JP" altLang="en-US" sz="1200" dirty="0" err="1">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公益</a:t>
            </a:r>
            <a:r>
              <a:rPr lang="ja-JP" altLang="en-US" sz="1200" dirty="0">
                <a:latin typeface="Meiryo UI" pitchFamily="50" charset="-128"/>
                <a:ea typeface="Meiryo UI" pitchFamily="50" charset="-128"/>
                <a:cs typeface="Meiryo UI" pitchFamily="50" charset="-128"/>
              </a:rPr>
              <a:t>社団法人 日本消費生活</a:t>
            </a:r>
            <a:r>
              <a:rPr lang="ja-JP" altLang="en-US" sz="1200" dirty="0" smtClean="0">
                <a:latin typeface="Meiryo UI" pitchFamily="50" charset="-128"/>
                <a:ea typeface="Meiryo UI" pitchFamily="50" charset="-128"/>
                <a:cs typeface="Meiryo UI" pitchFamily="50" charset="-128"/>
              </a:rPr>
              <a:t>アドバイザー・コンサルタント・相談員協会 </a:t>
            </a:r>
            <a:r>
              <a:rPr lang="ja-JP" altLang="en-US" sz="1200" dirty="0">
                <a:latin typeface="Meiryo UI" pitchFamily="50" charset="-128"/>
                <a:ea typeface="Meiryo UI" pitchFamily="50" charset="-128"/>
                <a:cs typeface="Meiryo UI" pitchFamily="50" charset="-128"/>
              </a:rPr>
              <a:t>西日本</a:t>
            </a:r>
            <a:r>
              <a:rPr lang="ja-JP" altLang="en-US" sz="1200" dirty="0" smtClean="0">
                <a:latin typeface="Meiryo UI" pitchFamily="50" charset="-128"/>
                <a:ea typeface="Meiryo UI" pitchFamily="50" charset="-128"/>
                <a:cs typeface="Meiryo UI" pitchFamily="50" charset="-128"/>
              </a:rPr>
              <a:t>支部、</a:t>
            </a:r>
            <a:r>
              <a:rPr lang="zh-TW" altLang="en-US" sz="1200" dirty="0" smtClean="0">
                <a:latin typeface="Meiryo UI" pitchFamily="50" charset="-128"/>
                <a:ea typeface="Meiryo UI" pitchFamily="50" charset="-128"/>
                <a:cs typeface="Meiryo UI" pitchFamily="50" charset="-128"/>
              </a:rPr>
              <a:t>豊中市</a:t>
            </a:r>
            <a:endParaRPr lang="en-US" altLang="zh-CN" sz="1200" dirty="0" smtClean="0">
              <a:latin typeface="Meiryo UI" pitchFamily="50" charset="-128"/>
              <a:ea typeface="Meiryo UI" pitchFamily="50" charset="-128"/>
              <a:cs typeface="Meiryo UI" pitchFamily="50" charset="-128"/>
            </a:endParaRPr>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6700" y="1200232"/>
            <a:ext cx="1291356" cy="858752"/>
          </a:xfrm>
          <a:prstGeom prst="rect">
            <a:avLst/>
          </a:prstGeom>
        </p:spPr>
      </p:pic>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116" y="1183676"/>
            <a:ext cx="1291356" cy="858752"/>
          </a:xfrm>
          <a:prstGeom prst="rect">
            <a:avLst/>
          </a:prstGeom>
        </p:spPr>
      </p:pic>
      <p:sp>
        <p:nvSpPr>
          <p:cNvPr id="13" name="角丸四角形 12"/>
          <p:cNvSpPr/>
          <p:nvPr/>
        </p:nvSpPr>
        <p:spPr>
          <a:xfrm>
            <a:off x="155842" y="2659790"/>
            <a:ext cx="4723717" cy="315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latin typeface="Meiryo UI" panose="020B0604030504040204" pitchFamily="50" charset="-128"/>
                <a:ea typeface="Meiryo UI" panose="020B0604030504040204" pitchFamily="50" charset="-128"/>
              </a:rPr>
              <a:t>2018</a:t>
            </a:r>
            <a:r>
              <a:rPr lang="ja-JP" altLang="en-US" sz="1400" b="1" dirty="0" smtClean="0">
                <a:latin typeface="Meiryo UI" panose="020B0604030504040204" pitchFamily="50" charset="-128"/>
                <a:ea typeface="Meiryo UI" panose="020B0604030504040204" pitchFamily="50" charset="-128"/>
              </a:rPr>
              <a:t>年度シンポジウム「</a:t>
            </a:r>
            <a:r>
              <a:rPr lang="ja-JP" altLang="en-US" sz="1400" b="1" dirty="0">
                <a:latin typeface="Meiryo UI" panose="020B0604030504040204" pitchFamily="50" charset="-128"/>
                <a:ea typeface="Meiryo UI" panose="020B0604030504040204" pitchFamily="50" charset="-128"/>
              </a:rPr>
              <a:t>小売店、飲食店の取組み始動！」</a:t>
            </a:r>
            <a:r>
              <a:rPr lang="ja-JP" altLang="en-US" sz="1600" b="1" dirty="0">
                <a:latin typeface="Meiryo UI" panose="020B0604030504040204" pitchFamily="50" charset="-128"/>
                <a:ea typeface="Meiryo UI" panose="020B0604030504040204" pitchFamily="50" charset="-128"/>
              </a:rPr>
              <a:t>　</a:t>
            </a:r>
            <a:endParaRPr kumimoji="1" lang="ja-JP" altLang="en-US" sz="16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93410" y="2997102"/>
            <a:ext cx="9581532" cy="461665"/>
          </a:xfrm>
          <a:prstGeom prst="rect">
            <a:avLst/>
          </a:prstGeom>
          <a:noFill/>
        </p:spPr>
        <p:txBody>
          <a:bodyPr wrap="square" rtlCol="0">
            <a:spAutoFit/>
          </a:bodyPr>
          <a:lstStyle/>
          <a:p>
            <a:pPr marL="87313" indent="-87313"/>
            <a:r>
              <a:rPr lang="ja-JP" altLang="en-US" sz="1200" dirty="0" smtClean="0">
                <a:latin typeface="Meiryo UI" pitchFamily="50" charset="-128"/>
                <a:ea typeface="Meiryo UI" pitchFamily="50" charset="-128"/>
                <a:cs typeface="Meiryo UI" pitchFamily="50" charset="-128"/>
              </a:rPr>
              <a:t>◆小売店</a:t>
            </a:r>
            <a:r>
              <a:rPr lang="ja-JP" altLang="en-US" sz="1200" dirty="0">
                <a:latin typeface="Meiryo UI" pitchFamily="50" charset="-128"/>
                <a:ea typeface="Meiryo UI" pitchFamily="50" charset="-128"/>
                <a:cs typeface="Meiryo UI" pitchFamily="50" charset="-128"/>
              </a:rPr>
              <a:t>・飲食店が実践した具体的な食品ロス削減の取組みを共有するとともに、事業者、消費者、行政の立場で何ができるのかを考えるパネルディスカッション</a:t>
            </a:r>
            <a:r>
              <a:rPr lang="ja-JP" altLang="en-US" sz="1200" dirty="0" smtClean="0">
                <a:latin typeface="Meiryo UI" pitchFamily="50" charset="-128"/>
                <a:ea typeface="Meiryo UI" pitchFamily="50" charset="-128"/>
                <a:cs typeface="Meiryo UI" pitchFamily="50" charset="-128"/>
              </a:rPr>
              <a:t>を開催。会場を巻き込んで、ナッジを絡めた意見交換を実施</a:t>
            </a:r>
            <a:endParaRPr lang="ja-JP" altLang="en-US" sz="1200" dirty="0">
              <a:latin typeface="Meiryo UI" pitchFamily="50" charset="-128"/>
              <a:ea typeface="Meiryo UI" pitchFamily="50" charset="-128"/>
              <a:cs typeface="Meiryo UI" pitchFamily="50" charset="-128"/>
            </a:endParaRPr>
          </a:p>
        </p:txBody>
      </p:sp>
      <p:sp>
        <p:nvSpPr>
          <p:cNvPr id="15" name="テキスト ボックス 14"/>
          <p:cNvSpPr txBox="1"/>
          <p:nvPr/>
        </p:nvSpPr>
        <p:spPr>
          <a:xfrm>
            <a:off x="188444" y="3400873"/>
            <a:ext cx="9565490" cy="1384995"/>
          </a:xfrm>
          <a:prstGeom prst="rect">
            <a:avLst/>
          </a:prstGeom>
          <a:noFill/>
        </p:spPr>
        <p:txBody>
          <a:bodyPr wrap="square" rtlCol="0">
            <a:spAutoFit/>
          </a:bodyPr>
          <a:lstStyle/>
          <a:p>
            <a:pPr marL="87313" indent="-87313"/>
            <a:r>
              <a:rPr lang="ja-JP" altLang="en-US" sz="1200" dirty="0" smtClean="0">
                <a:latin typeface="Meiryo UI" pitchFamily="50" charset="-128"/>
                <a:ea typeface="Meiryo UI" pitchFamily="50" charset="-128"/>
                <a:cs typeface="Meiryo UI" pitchFamily="50" charset="-128"/>
              </a:rPr>
              <a:t>〇</a:t>
            </a:r>
            <a:r>
              <a:rPr lang="ja-JP" altLang="en-US" sz="1200" dirty="0">
                <a:latin typeface="Meiryo UI" pitchFamily="50" charset="-128"/>
                <a:ea typeface="Meiryo UI" pitchFamily="50" charset="-128"/>
                <a:cs typeface="Meiryo UI" pitchFamily="50" charset="-128"/>
              </a:rPr>
              <a:t>主催</a:t>
            </a:r>
            <a:r>
              <a:rPr lang="ja-JP" altLang="en-US" sz="1200" dirty="0" smtClean="0">
                <a:latin typeface="Meiryo UI" pitchFamily="50" charset="-128"/>
                <a:ea typeface="Meiryo UI" pitchFamily="50" charset="-128"/>
                <a:cs typeface="Meiryo UI" pitchFamily="50" charset="-128"/>
              </a:rPr>
              <a:t>： 大阪府</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〇</a:t>
            </a:r>
            <a:r>
              <a:rPr lang="zh-TW" altLang="en-US" sz="1200" dirty="0">
                <a:latin typeface="Meiryo UI" pitchFamily="50" charset="-128"/>
                <a:ea typeface="Meiryo UI" pitchFamily="50" charset="-128"/>
                <a:cs typeface="Meiryo UI" pitchFamily="50" charset="-128"/>
              </a:rPr>
              <a:t>日時</a:t>
            </a:r>
            <a:r>
              <a:rPr lang="zh-TW"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r>
              <a:rPr lang="zh-TW" altLang="en-US" sz="1200" dirty="0" smtClean="0">
                <a:latin typeface="Meiryo UI" pitchFamily="50" charset="-128"/>
                <a:ea typeface="Meiryo UI" pitchFamily="50" charset="-128"/>
                <a:cs typeface="Meiryo UI" pitchFamily="50" charset="-128"/>
              </a:rPr>
              <a:t>平成</a:t>
            </a:r>
            <a:r>
              <a:rPr lang="zh-TW" altLang="en-US" sz="1200" dirty="0">
                <a:latin typeface="Meiryo UI" pitchFamily="50" charset="-128"/>
                <a:ea typeface="Meiryo UI" pitchFamily="50" charset="-128"/>
                <a:cs typeface="Meiryo UI" pitchFamily="50" charset="-128"/>
              </a:rPr>
              <a:t>３１年２月５日（</a:t>
            </a:r>
            <a:r>
              <a:rPr lang="zh-TW" altLang="en-US" sz="1200" dirty="0" smtClean="0">
                <a:latin typeface="Meiryo UI" pitchFamily="50" charset="-128"/>
                <a:ea typeface="Meiryo UI" pitchFamily="50" charset="-128"/>
                <a:cs typeface="Meiryo UI" pitchFamily="50" charset="-128"/>
              </a:rPr>
              <a:t>火）</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〇</a:t>
            </a:r>
            <a:r>
              <a:rPr lang="ja-JP" altLang="en-US" sz="1200" dirty="0">
                <a:latin typeface="Meiryo UI" pitchFamily="50" charset="-128"/>
                <a:ea typeface="Meiryo UI" pitchFamily="50" charset="-128"/>
                <a:cs typeface="Meiryo UI" pitchFamily="50" charset="-128"/>
              </a:rPr>
              <a:t>会場：大阪府立男女共同参画・青少年センター（ドーンセンター）　５階特別会議室</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〇</a:t>
            </a:r>
            <a:r>
              <a:rPr lang="zh-CN" altLang="en-US" sz="1200" dirty="0">
                <a:latin typeface="Meiryo UI" pitchFamily="50" charset="-128"/>
                <a:ea typeface="Meiryo UI" pitchFamily="50" charset="-128"/>
                <a:cs typeface="Meiryo UI" pitchFamily="50" charset="-128"/>
              </a:rPr>
              <a:t>参加者数： ８３名</a:t>
            </a:r>
            <a:endParaRPr lang="en-US" altLang="zh-CN" sz="1200" dirty="0" smtClean="0">
              <a:latin typeface="Meiryo UI" pitchFamily="50" charset="-128"/>
              <a:ea typeface="Meiryo UI" pitchFamily="50" charset="-128"/>
              <a:cs typeface="Meiryo UI" pitchFamily="50" charset="-128"/>
            </a:endParaRPr>
          </a:p>
          <a:p>
            <a:pPr marL="87313" indent="-87313"/>
            <a:r>
              <a:rPr lang="zh-TW" altLang="en-US" sz="1200" dirty="0" smtClean="0">
                <a:latin typeface="Meiryo UI" pitchFamily="50" charset="-128"/>
                <a:ea typeface="Meiryo UI" pitchFamily="50" charset="-128"/>
                <a:cs typeface="Meiryo UI" pitchFamily="50" charset="-128"/>
              </a:rPr>
              <a:t>（第</a:t>
            </a:r>
            <a:r>
              <a:rPr lang="ja-JP" altLang="en-US" sz="1200" dirty="0" smtClean="0">
                <a:latin typeface="Meiryo UI" pitchFamily="50" charset="-128"/>
                <a:ea typeface="Meiryo UI" pitchFamily="50" charset="-128"/>
                <a:cs typeface="Meiryo UI" pitchFamily="50" charset="-128"/>
              </a:rPr>
              <a:t>１</a:t>
            </a:r>
            <a:r>
              <a:rPr lang="zh-TW" altLang="en-US" sz="1200" dirty="0" smtClean="0">
                <a:latin typeface="Meiryo UI" pitchFamily="50" charset="-128"/>
                <a:ea typeface="Meiryo UI" pitchFamily="50" charset="-128"/>
                <a:cs typeface="Meiryo UI" pitchFamily="50" charset="-128"/>
              </a:rPr>
              <a:t>部</a:t>
            </a:r>
            <a:r>
              <a:rPr lang="zh-TW" altLang="en-US" sz="1200" dirty="0">
                <a:latin typeface="Meiryo UI" pitchFamily="50" charset="-128"/>
                <a:ea typeface="Meiryo UI" pitchFamily="50" charset="-128"/>
                <a:cs typeface="Meiryo UI" pitchFamily="50" charset="-128"/>
              </a:rPr>
              <a:t>）基調</a:t>
            </a:r>
            <a:r>
              <a:rPr lang="zh-TW" altLang="en-US" sz="1200" dirty="0" smtClean="0">
                <a:latin typeface="Meiryo UI" pitchFamily="50" charset="-128"/>
                <a:ea typeface="Meiryo UI" pitchFamily="50" charset="-128"/>
                <a:cs typeface="Meiryo UI" pitchFamily="50" charset="-128"/>
              </a:rPr>
              <a:t>講演</a:t>
            </a:r>
            <a:r>
              <a:rPr lang="ja-JP" altLang="en-US" sz="1200" dirty="0" smtClean="0">
                <a:latin typeface="Meiryo UI" pitchFamily="50" charset="-128"/>
                <a:ea typeface="Meiryo UI" pitchFamily="50" charset="-128"/>
                <a:cs typeface="Meiryo UI" pitchFamily="50" charset="-128"/>
              </a:rPr>
              <a:t>：</a:t>
            </a:r>
            <a:r>
              <a:rPr lang="zh-CN" altLang="en-US" sz="1200" dirty="0" smtClean="0">
                <a:latin typeface="Meiryo UI" pitchFamily="50" charset="-128"/>
                <a:ea typeface="Meiryo UI" pitchFamily="50" charset="-128"/>
                <a:cs typeface="Meiryo UI" pitchFamily="50" charset="-128"/>
              </a:rPr>
              <a:t>神戸</a:t>
            </a:r>
            <a:r>
              <a:rPr lang="zh-CN" altLang="en-US" sz="1200" dirty="0">
                <a:latin typeface="Meiryo UI" pitchFamily="50" charset="-128"/>
                <a:ea typeface="Meiryo UI" pitchFamily="50" charset="-128"/>
                <a:cs typeface="Meiryo UI" pitchFamily="50" charset="-128"/>
              </a:rPr>
              <a:t>大学大学教授</a:t>
            </a:r>
            <a:endParaRPr lang="en-US" altLang="zh-TW"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（第２部）パネルディスカッション</a:t>
            </a:r>
            <a:r>
              <a:rPr lang="ja-JP" altLang="en-US" sz="1200" dirty="0" smtClean="0">
                <a:latin typeface="Meiryo UI" pitchFamily="50" charset="-128"/>
                <a:ea typeface="Meiryo UI" pitchFamily="50" charset="-128"/>
                <a:cs typeface="Meiryo UI" pitchFamily="50" charset="-128"/>
              </a:rPr>
              <a:t>：</a:t>
            </a:r>
            <a:r>
              <a:rPr lang="zh-CN" altLang="en-US" sz="1200" dirty="0" smtClean="0">
                <a:latin typeface="Meiryo UI" pitchFamily="50" charset="-128"/>
                <a:ea typeface="Meiryo UI" pitchFamily="50" charset="-128"/>
                <a:cs typeface="Meiryo UI" pitchFamily="50" charset="-128"/>
              </a:rPr>
              <a:t>神戸</a:t>
            </a:r>
            <a:r>
              <a:rPr lang="zh-CN" altLang="en-US" sz="1200" dirty="0">
                <a:latin typeface="Meiryo UI" pitchFamily="50" charset="-128"/>
                <a:ea typeface="Meiryo UI" pitchFamily="50" charset="-128"/>
                <a:cs typeface="Meiryo UI" pitchFamily="50" charset="-128"/>
              </a:rPr>
              <a:t>大学大学</a:t>
            </a:r>
            <a:r>
              <a:rPr lang="zh-CN" altLang="en-US" sz="1200" dirty="0" smtClean="0">
                <a:latin typeface="Meiryo UI" pitchFamily="50" charset="-128"/>
                <a:ea typeface="Meiryo UI" pitchFamily="50" charset="-128"/>
                <a:cs typeface="Meiryo UI" pitchFamily="50" charset="-128"/>
              </a:rPr>
              <a:t>教授</a:t>
            </a:r>
            <a:r>
              <a:rPr lang="ja-JP" altLang="en-US" sz="1200" dirty="0" err="1"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日本</a:t>
            </a:r>
            <a:r>
              <a:rPr lang="ja-JP" altLang="en-US" sz="1200" dirty="0">
                <a:latin typeface="Meiryo UI" pitchFamily="50" charset="-128"/>
                <a:ea typeface="Meiryo UI" pitchFamily="50" charset="-128"/>
                <a:cs typeface="Meiryo UI" pitchFamily="50" charset="-128"/>
              </a:rPr>
              <a:t>チェーンストア協会関西</a:t>
            </a:r>
            <a:r>
              <a:rPr lang="ja-JP" altLang="en-US" sz="1200" dirty="0" smtClean="0">
                <a:latin typeface="Meiryo UI" pitchFamily="50" charset="-128"/>
                <a:ea typeface="Meiryo UI" pitchFamily="50" charset="-128"/>
                <a:cs typeface="Meiryo UI" pitchFamily="50" charset="-128"/>
              </a:rPr>
              <a:t>支部、</a:t>
            </a:r>
            <a:r>
              <a:rPr lang="zh-TW" altLang="en-US" sz="1200" dirty="0">
                <a:latin typeface="Meiryo UI" pitchFamily="50" charset="-128"/>
                <a:ea typeface="Meiryo UI" pitchFamily="50" charset="-128"/>
                <a:cs typeface="Meiryo UI" pitchFamily="50" charset="-128"/>
              </a:rPr>
              <a:t>一般社団法人 大阪外食</a:t>
            </a:r>
            <a:r>
              <a:rPr lang="zh-TW" altLang="en-US" sz="1200" dirty="0" smtClean="0">
                <a:latin typeface="Meiryo UI" pitchFamily="50" charset="-128"/>
                <a:ea typeface="Meiryo UI" pitchFamily="50" charset="-128"/>
                <a:cs typeface="Meiryo UI" pitchFamily="50" charset="-128"/>
              </a:rPr>
              <a:t>産業協会</a:t>
            </a:r>
            <a:r>
              <a:rPr lang="ja-JP" altLang="en-US" sz="1200" dirty="0" err="1" smtClean="0">
                <a:latin typeface="Meiryo UI" pitchFamily="50" charset="-128"/>
                <a:ea typeface="Meiryo UI" pitchFamily="50" charset="-128"/>
                <a:cs typeface="Meiryo UI" pitchFamily="50" charset="-128"/>
              </a:rPr>
              <a:t>、</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公益</a:t>
            </a:r>
            <a:r>
              <a:rPr lang="ja-JP" altLang="en-US" sz="1200" dirty="0">
                <a:latin typeface="Meiryo UI" pitchFamily="50" charset="-128"/>
                <a:ea typeface="Meiryo UI" pitchFamily="50" charset="-128"/>
                <a:cs typeface="Meiryo UI" pitchFamily="50" charset="-128"/>
              </a:rPr>
              <a:t>社団法人 日本消費生活アドバイザー・コンサルタント・相談員協会 西日本</a:t>
            </a:r>
            <a:r>
              <a:rPr lang="ja-JP" altLang="en-US" sz="1200" dirty="0" smtClean="0">
                <a:latin typeface="Meiryo UI" pitchFamily="50" charset="-128"/>
                <a:ea typeface="Meiryo UI" pitchFamily="50" charset="-128"/>
                <a:cs typeface="Meiryo UI" pitchFamily="50" charset="-128"/>
              </a:rPr>
              <a:t>支部、</a:t>
            </a:r>
            <a:r>
              <a:rPr lang="ja-JP" altLang="en-US" sz="1200" dirty="0">
                <a:latin typeface="Meiryo UI" pitchFamily="50" charset="-128"/>
                <a:ea typeface="Meiryo UI" pitchFamily="50" charset="-128"/>
                <a:cs typeface="Meiryo UI" pitchFamily="50" charset="-128"/>
              </a:rPr>
              <a:t>吹田</a:t>
            </a:r>
            <a:r>
              <a:rPr lang="zh-TW" altLang="en-US" sz="1200" dirty="0" smtClean="0">
                <a:latin typeface="Meiryo UI" pitchFamily="50" charset="-128"/>
                <a:ea typeface="Meiryo UI" pitchFamily="50" charset="-128"/>
                <a:cs typeface="Meiryo UI" pitchFamily="50" charset="-128"/>
              </a:rPr>
              <a:t>市</a:t>
            </a:r>
            <a:endParaRPr lang="en-US" altLang="zh-CN" sz="1200" dirty="0" smtClean="0">
              <a:latin typeface="Meiryo UI" pitchFamily="50" charset="-128"/>
              <a:ea typeface="Meiryo UI" pitchFamily="50" charset="-128"/>
              <a:cs typeface="Meiryo UI" pitchFamily="50" charset="-128"/>
            </a:endParaRPr>
          </a:p>
        </p:txBody>
      </p:sp>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3511" y="3322347"/>
            <a:ext cx="1397366" cy="1048025"/>
          </a:xfrm>
          <a:prstGeom prst="rect">
            <a:avLst/>
          </a:prstGeom>
        </p:spPr>
      </p:pic>
      <p:sp>
        <p:nvSpPr>
          <p:cNvPr id="17" name="角丸四角形 16"/>
          <p:cNvSpPr/>
          <p:nvPr/>
        </p:nvSpPr>
        <p:spPr>
          <a:xfrm>
            <a:off x="155842" y="4829479"/>
            <a:ext cx="5555986" cy="315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latin typeface="Meiryo UI" panose="020B0604030504040204" pitchFamily="50" charset="-128"/>
                <a:ea typeface="Meiryo UI" panose="020B0604030504040204" pitchFamily="50" charset="-128"/>
              </a:rPr>
              <a:t>2019</a:t>
            </a:r>
            <a:r>
              <a:rPr lang="ja-JP" altLang="en-US" sz="1400" b="1" dirty="0">
                <a:latin typeface="Meiryo UI" panose="020B0604030504040204" pitchFamily="50" charset="-128"/>
                <a:ea typeface="Meiryo UI" panose="020B0604030504040204" pitchFamily="50" charset="-128"/>
              </a:rPr>
              <a:t>年度食品ロス削減セミナー「マーケティングから見た食品ロス削減</a:t>
            </a:r>
            <a:r>
              <a:rPr lang="ja-JP" altLang="en-US" sz="14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　</a:t>
            </a:r>
            <a:endParaRPr kumimoji="1" lang="ja-JP" altLang="en-US" sz="16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5369" y="5167631"/>
            <a:ext cx="9581532" cy="461665"/>
          </a:xfrm>
          <a:prstGeom prst="rect">
            <a:avLst/>
          </a:prstGeom>
          <a:noFill/>
        </p:spPr>
        <p:txBody>
          <a:bodyPr wrap="square" rtlCol="0">
            <a:spAutoFit/>
          </a:bodyPr>
          <a:lstStyle/>
          <a:p>
            <a:pPr marL="87313" indent="-87313"/>
            <a:r>
              <a:rPr lang="ja-JP" altLang="en-US" sz="1200" dirty="0">
                <a:latin typeface="Meiryo UI" pitchFamily="50" charset="-128"/>
                <a:ea typeface="Meiryo UI" pitchFamily="50" charset="-128"/>
                <a:cs typeface="Meiryo UI" pitchFamily="50" charset="-128"/>
              </a:rPr>
              <a:t>◆食品関連事業者の中でも、特に外食産業に着目し、飲食店に</a:t>
            </a:r>
            <a:r>
              <a:rPr lang="ja-JP" altLang="en-US" sz="1200" dirty="0" smtClean="0">
                <a:latin typeface="Meiryo UI" pitchFamily="50" charset="-128"/>
                <a:ea typeface="Meiryo UI" pitchFamily="50" charset="-128"/>
                <a:cs typeface="Meiryo UI" pitchFamily="50" charset="-128"/>
              </a:rPr>
              <a:t>おける“</a:t>
            </a:r>
            <a:r>
              <a:rPr lang="ja-JP" altLang="en-US" sz="1200" dirty="0">
                <a:latin typeface="Meiryo UI" pitchFamily="50" charset="-128"/>
                <a:ea typeface="Meiryo UI" pitchFamily="50" charset="-128"/>
                <a:cs typeface="Meiryo UI" pitchFamily="50" charset="-128"/>
              </a:rPr>
              <a:t>持ち帰り”などの取組みをスムーズに進める方法について共有するとともに、経済効果</a:t>
            </a:r>
            <a:r>
              <a:rPr lang="ja-JP" altLang="en-US" sz="1200" dirty="0" smtClean="0">
                <a:latin typeface="Meiryo UI" pitchFamily="50" charset="-128"/>
                <a:ea typeface="Meiryo UI" pitchFamily="50" charset="-128"/>
                <a:cs typeface="Meiryo UI" pitchFamily="50" charset="-128"/>
              </a:rPr>
              <a:t>も期待</a:t>
            </a:r>
            <a:r>
              <a:rPr lang="ja-JP" altLang="en-US" sz="1200" dirty="0">
                <a:latin typeface="Meiryo UI" pitchFamily="50" charset="-128"/>
                <a:ea typeface="Meiryo UI" pitchFamily="50" charset="-128"/>
                <a:cs typeface="Meiryo UI" pitchFamily="50" charset="-128"/>
              </a:rPr>
              <a:t>できる、効率の良い食品ロスを減らす取組みについてディスカッション</a:t>
            </a:r>
            <a:r>
              <a:rPr lang="ja-JP" altLang="en-US" sz="1200" dirty="0" smtClean="0">
                <a:latin typeface="Meiryo UI" pitchFamily="50" charset="-128"/>
                <a:ea typeface="Meiryo UI" pitchFamily="50" charset="-128"/>
                <a:cs typeface="Meiryo UI" pitchFamily="50" charset="-128"/>
              </a:rPr>
              <a:t>を実施</a:t>
            </a:r>
            <a:endParaRPr lang="en-US" altLang="ja-JP" sz="1200" dirty="0" smtClean="0">
              <a:latin typeface="Meiryo UI" pitchFamily="50" charset="-128"/>
              <a:ea typeface="Meiryo UI" pitchFamily="50" charset="-128"/>
              <a:cs typeface="Meiryo UI" pitchFamily="50" charset="-128"/>
            </a:endParaRPr>
          </a:p>
        </p:txBody>
      </p:sp>
      <p:sp>
        <p:nvSpPr>
          <p:cNvPr id="19" name="テキスト ボックス 18"/>
          <p:cNvSpPr txBox="1"/>
          <p:nvPr/>
        </p:nvSpPr>
        <p:spPr>
          <a:xfrm>
            <a:off x="226250" y="5544502"/>
            <a:ext cx="9565490" cy="1200329"/>
          </a:xfrm>
          <a:prstGeom prst="rect">
            <a:avLst/>
          </a:prstGeom>
          <a:noFill/>
        </p:spPr>
        <p:txBody>
          <a:bodyPr wrap="square" rtlCol="0">
            <a:spAutoFit/>
          </a:bodyPr>
          <a:lstStyle/>
          <a:p>
            <a:pPr marL="87313" indent="-87313"/>
            <a:r>
              <a:rPr lang="ja-JP" altLang="en-US" sz="1200" dirty="0">
                <a:latin typeface="Meiryo UI" pitchFamily="50" charset="-128"/>
                <a:ea typeface="Meiryo UI" pitchFamily="50" charset="-128"/>
                <a:cs typeface="Meiryo UI" pitchFamily="50" charset="-128"/>
              </a:rPr>
              <a:t>〇主催： </a:t>
            </a:r>
            <a:r>
              <a:rPr lang="ja-JP" altLang="en-US" sz="1200" dirty="0" smtClean="0">
                <a:latin typeface="Meiryo UI" pitchFamily="50" charset="-128"/>
                <a:ea typeface="Meiryo UI" pitchFamily="50" charset="-128"/>
                <a:cs typeface="Meiryo UI" pitchFamily="50" charset="-128"/>
              </a:rPr>
              <a:t>大阪府</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〇</a:t>
            </a:r>
            <a:r>
              <a:rPr lang="zh-TW" altLang="en-US" sz="1200" dirty="0">
                <a:latin typeface="Meiryo UI" pitchFamily="50" charset="-128"/>
                <a:ea typeface="Meiryo UI" pitchFamily="50" charset="-128"/>
                <a:cs typeface="Meiryo UI" pitchFamily="50" charset="-128"/>
              </a:rPr>
              <a:t>日時： </a:t>
            </a:r>
            <a:r>
              <a:rPr lang="zh-TW" altLang="en-US" sz="1200" dirty="0" smtClean="0">
                <a:latin typeface="Meiryo UI" pitchFamily="50" charset="-128"/>
                <a:ea typeface="Meiryo UI" pitchFamily="50" charset="-128"/>
                <a:cs typeface="Meiryo UI" pitchFamily="50" charset="-128"/>
              </a:rPr>
              <a:t>令和</a:t>
            </a:r>
            <a:r>
              <a:rPr lang="zh-TW" altLang="en-US" sz="1200" dirty="0">
                <a:latin typeface="Meiryo UI" pitchFamily="50" charset="-128"/>
                <a:ea typeface="Meiryo UI" pitchFamily="50" charset="-128"/>
                <a:cs typeface="Meiryo UI" pitchFamily="50" charset="-128"/>
              </a:rPr>
              <a:t>２年１月</a:t>
            </a:r>
            <a:r>
              <a:rPr lang="en-US" altLang="zh-TW" sz="1200" dirty="0">
                <a:latin typeface="Meiryo UI" pitchFamily="50" charset="-128"/>
                <a:ea typeface="Meiryo UI" pitchFamily="50" charset="-128"/>
                <a:cs typeface="Meiryo UI" pitchFamily="50" charset="-128"/>
              </a:rPr>
              <a:t>23</a:t>
            </a:r>
            <a:r>
              <a:rPr lang="zh-TW" altLang="en-US" sz="1200" dirty="0">
                <a:latin typeface="Meiryo UI" pitchFamily="50" charset="-128"/>
                <a:ea typeface="Meiryo UI" pitchFamily="50" charset="-128"/>
                <a:cs typeface="Meiryo UI" pitchFamily="50" charset="-128"/>
              </a:rPr>
              <a:t>日（</a:t>
            </a:r>
            <a:r>
              <a:rPr lang="zh-TW" altLang="en-US" sz="1200" dirty="0" smtClean="0">
                <a:latin typeface="Meiryo UI" pitchFamily="50" charset="-128"/>
                <a:ea typeface="Meiryo UI" pitchFamily="50" charset="-128"/>
                <a:cs typeface="Meiryo UI" pitchFamily="50" charset="-128"/>
              </a:rPr>
              <a:t>木）</a:t>
            </a:r>
            <a:endParaRPr lang="en-US" altLang="zh-TW" sz="1200" dirty="0" smtClean="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〇</a:t>
            </a:r>
            <a:r>
              <a:rPr lang="ja-JP" altLang="en-US" sz="1200" dirty="0">
                <a:latin typeface="Meiryo UI" pitchFamily="50" charset="-128"/>
                <a:ea typeface="Meiryo UI" pitchFamily="50" charset="-128"/>
                <a:cs typeface="Meiryo UI" pitchFamily="50" charset="-128"/>
              </a:rPr>
              <a:t>会場：マイドームおおさか　８階　第１・第２</a:t>
            </a:r>
            <a:r>
              <a:rPr lang="ja-JP" altLang="en-US" sz="1200" dirty="0" smtClean="0">
                <a:latin typeface="Meiryo UI" pitchFamily="50" charset="-128"/>
                <a:ea typeface="Meiryo UI" pitchFamily="50" charset="-128"/>
                <a:cs typeface="Meiryo UI" pitchFamily="50" charset="-128"/>
              </a:rPr>
              <a:t>会議室</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〇</a:t>
            </a:r>
            <a:r>
              <a:rPr lang="zh-CN" altLang="en-US" sz="1200" dirty="0">
                <a:latin typeface="Meiryo UI" pitchFamily="50" charset="-128"/>
                <a:ea typeface="Meiryo UI" pitchFamily="50" charset="-128"/>
                <a:cs typeface="Meiryo UI" pitchFamily="50" charset="-128"/>
              </a:rPr>
              <a:t>参加者数： ８４名</a:t>
            </a:r>
            <a:endParaRPr lang="en-US" altLang="zh-CN" sz="1200" dirty="0" smtClean="0">
              <a:latin typeface="Meiryo UI" pitchFamily="50" charset="-128"/>
              <a:ea typeface="Meiryo UI" pitchFamily="50" charset="-128"/>
              <a:cs typeface="Meiryo UI" pitchFamily="50" charset="-128"/>
            </a:endParaRPr>
          </a:p>
          <a:p>
            <a:pPr marL="87313" indent="-87313"/>
            <a:r>
              <a:rPr lang="zh-TW" altLang="en-US" sz="1200" dirty="0" smtClean="0">
                <a:latin typeface="Meiryo UI" pitchFamily="50" charset="-128"/>
                <a:ea typeface="Meiryo UI" pitchFamily="50" charset="-128"/>
                <a:cs typeface="Meiryo UI" pitchFamily="50" charset="-128"/>
              </a:rPr>
              <a:t>（第</a:t>
            </a:r>
            <a:r>
              <a:rPr lang="ja-JP" altLang="en-US" sz="1200" dirty="0" smtClean="0">
                <a:latin typeface="Meiryo UI" pitchFamily="50" charset="-128"/>
                <a:ea typeface="Meiryo UI" pitchFamily="50" charset="-128"/>
                <a:cs typeface="Meiryo UI" pitchFamily="50" charset="-128"/>
              </a:rPr>
              <a:t>１</a:t>
            </a:r>
            <a:r>
              <a:rPr lang="zh-TW" altLang="en-US" sz="1200" dirty="0" smtClean="0">
                <a:latin typeface="Meiryo UI" pitchFamily="50" charset="-128"/>
                <a:ea typeface="Meiryo UI" pitchFamily="50" charset="-128"/>
                <a:cs typeface="Meiryo UI" pitchFamily="50" charset="-128"/>
              </a:rPr>
              <a:t>部</a:t>
            </a:r>
            <a:r>
              <a:rPr lang="zh-TW" altLang="en-US" sz="1200" dirty="0">
                <a:latin typeface="Meiryo UI" pitchFamily="50" charset="-128"/>
                <a:ea typeface="Meiryo UI" pitchFamily="50" charset="-128"/>
                <a:cs typeface="Meiryo UI" pitchFamily="50" charset="-128"/>
              </a:rPr>
              <a:t>）基調</a:t>
            </a:r>
            <a:r>
              <a:rPr lang="zh-TW" altLang="en-US" sz="1200" dirty="0" smtClean="0">
                <a:latin typeface="Meiryo UI" pitchFamily="50" charset="-128"/>
                <a:ea typeface="Meiryo UI" pitchFamily="50" charset="-128"/>
                <a:cs typeface="Meiryo UI" pitchFamily="50" charset="-128"/>
              </a:rPr>
              <a:t>講演</a:t>
            </a:r>
            <a:r>
              <a:rPr lang="ja-JP" altLang="en-US" sz="1200" dirty="0">
                <a:latin typeface="Meiryo UI" pitchFamily="50" charset="-128"/>
                <a:ea typeface="Meiryo UI" pitchFamily="50" charset="-128"/>
                <a:cs typeface="Meiryo UI" pitchFamily="50" charset="-128"/>
              </a:rPr>
              <a:t>：愛知工業</a:t>
            </a:r>
            <a:r>
              <a:rPr lang="ja-JP" altLang="en-US" sz="1200" dirty="0" smtClean="0">
                <a:latin typeface="Meiryo UI" pitchFamily="50" charset="-128"/>
                <a:ea typeface="Meiryo UI" pitchFamily="50" charset="-128"/>
                <a:cs typeface="Meiryo UI" pitchFamily="50" charset="-128"/>
              </a:rPr>
              <a:t>大学教授</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第２部）パネルディスカッション</a:t>
            </a:r>
            <a:r>
              <a:rPr lang="ja-JP" altLang="en-US"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愛知</a:t>
            </a:r>
            <a:r>
              <a:rPr lang="zh-TW" altLang="en-US" sz="1200" dirty="0">
                <a:latin typeface="Meiryo UI" pitchFamily="50" charset="-128"/>
                <a:ea typeface="Meiryo UI" pitchFamily="50" charset="-128"/>
                <a:cs typeface="Meiryo UI" pitchFamily="50" charset="-128"/>
              </a:rPr>
              <a:t>工業大学</a:t>
            </a:r>
            <a:r>
              <a:rPr lang="zh-TW" altLang="en-US" sz="1200" dirty="0" smtClean="0">
                <a:latin typeface="Meiryo UI" pitchFamily="50" charset="-128"/>
                <a:ea typeface="Meiryo UI" pitchFamily="50" charset="-128"/>
                <a:cs typeface="Meiryo UI" pitchFamily="50" charset="-128"/>
              </a:rPr>
              <a:t>教授</a:t>
            </a:r>
            <a:r>
              <a:rPr lang="ja-JP" altLang="en-US" sz="1200" dirty="0" err="1"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スリーメンジャパン株式会社</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一般</a:t>
            </a:r>
            <a:r>
              <a:rPr lang="ja-JP" altLang="en-US" sz="1200" dirty="0">
                <a:latin typeface="Meiryo UI" pitchFamily="50" charset="-128"/>
                <a:ea typeface="Meiryo UI" pitchFamily="50" charset="-128"/>
                <a:cs typeface="Meiryo UI" pitchFamily="50" charset="-128"/>
              </a:rPr>
              <a:t>社団</a:t>
            </a:r>
            <a:r>
              <a:rPr lang="ja-JP" altLang="en-US" sz="1200" dirty="0" smtClean="0">
                <a:latin typeface="Meiryo UI" pitchFamily="50" charset="-128"/>
                <a:ea typeface="Meiryo UI" pitchFamily="50" charset="-128"/>
                <a:cs typeface="Meiryo UI" pitchFamily="50" charset="-128"/>
              </a:rPr>
              <a:t>法人 </a:t>
            </a:r>
            <a:r>
              <a:rPr lang="zh-TW" altLang="en-US" sz="1200" dirty="0" smtClean="0">
                <a:latin typeface="Meiryo UI" pitchFamily="50" charset="-128"/>
                <a:ea typeface="Meiryo UI" pitchFamily="50" charset="-128"/>
                <a:cs typeface="Meiryo UI" pitchFamily="50" charset="-128"/>
              </a:rPr>
              <a:t>大阪</a:t>
            </a:r>
            <a:r>
              <a:rPr lang="zh-TW" altLang="en-US" sz="1200" dirty="0">
                <a:latin typeface="Meiryo UI" pitchFamily="50" charset="-128"/>
                <a:ea typeface="Meiryo UI" pitchFamily="50" charset="-128"/>
                <a:cs typeface="Meiryo UI" pitchFamily="50" charset="-128"/>
              </a:rPr>
              <a:t>外食産業</a:t>
            </a:r>
            <a:r>
              <a:rPr lang="zh-TW" altLang="en-US" sz="1200" dirty="0" smtClean="0">
                <a:latin typeface="Meiryo UI" pitchFamily="50" charset="-128"/>
                <a:ea typeface="Meiryo UI" pitchFamily="50" charset="-128"/>
                <a:cs typeface="Meiryo UI" pitchFamily="50" charset="-128"/>
              </a:rPr>
              <a:t>協会</a:t>
            </a:r>
            <a:r>
              <a:rPr lang="en-US" altLang="ja-JP" sz="1200" dirty="0" smtClean="0">
                <a:latin typeface="Meiryo UI" pitchFamily="50" charset="-128"/>
                <a:ea typeface="Meiryo UI" pitchFamily="50" charset="-128"/>
                <a:cs typeface="Meiryo UI" pitchFamily="50" charset="-128"/>
              </a:rPr>
              <a:t>)</a:t>
            </a:r>
            <a:r>
              <a:rPr lang="ja-JP" altLang="en-US" sz="1200" dirty="0" err="1"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株式会社</a:t>
            </a:r>
            <a:r>
              <a:rPr lang="en-US" altLang="ja-JP" sz="1200" dirty="0">
                <a:latin typeface="Meiryo UI" pitchFamily="50" charset="-128"/>
                <a:ea typeface="Meiryo UI" pitchFamily="50" charset="-128"/>
                <a:cs typeface="Meiryo UI" pitchFamily="50" charset="-128"/>
              </a:rPr>
              <a:t>REARS</a:t>
            </a:r>
            <a:r>
              <a:rPr lang="ja-JP" altLang="en-US" sz="1200" dirty="0" smtClean="0">
                <a:latin typeface="Meiryo UI" pitchFamily="50" charset="-128"/>
                <a:ea typeface="Meiryo UI" pitchFamily="50" charset="-128"/>
                <a:cs typeface="Meiryo UI" pitchFamily="50" charset="-128"/>
              </a:rPr>
              <a:t>　</a:t>
            </a:r>
            <a:endParaRPr lang="zh-TW" altLang="en-US" sz="1200" dirty="0">
              <a:latin typeface="Meiryo UI" pitchFamily="50" charset="-128"/>
              <a:ea typeface="Meiryo UI" pitchFamily="50" charset="-128"/>
              <a:cs typeface="Meiryo UI" pitchFamily="50" charset="-128"/>
            </a:endParaRPr>
          </a:p>
        </p:txBody>
      </p:sp>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5344" y="5432800"/>
            <a:ext cx="1415386" cy="1061539"/>
          </a:xfrm>
          <a:prstGeom prst="rect">
            <a:avLst/>
          </a:prstGeom>
        </p:spPr>
      </p:pic>
      <p:sp>
        <p:nvSpPr>
          <p:cNvPr id="4" name="スライド番号プレースホルダー 3"/>
          <p:cNvSpPr>
            <a:spLocks noGrp="1"/>
          </p:cNvSpPr>
          <p:nvPr>
            <p:ph type="sldNum" sz="quarter" idx="4"/>
          </p:nvPr>
        </p:nvSpPr>
        <p:spPr>
          <a:xfrm>
            <a:off x="9361714" y="6473371"/>
            <a:ext cx="544286" cy="356962"/>
          </a:xfrm>
        </p:spPr>
        <p:txBody>
          <a:bodyPr/>
          <a:lstStyle/>
          <a:p>
            <a:r>
              <a:rPr lang="ja-JP" altLang="en-US" dirty="0"/>
              <a:t>７</a:t>
            </a:r>
          </a:p>
        </p:txBody>
      </p:sp>
    </p:spTree>
    <p:extLst>
      <p:ext uri="{BB962C8B-B14F-4D97-AF65-F5344CB8AC3E}">
        <p14:creationId xmlns:p14="http://schemas.microsoft.com/office/powerpoint/2010/main" val="1485834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5876" y="0"/>
            <a:ext cx="9911876"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en-US" altLang="ja-JP" sz="3200" dirty="0" smtClean="0">
                <a:solidFill>
                  <a:prstClr val="white"/>
                </a:solidFill>
                <a:ea typeface="HGP創英角ｺﾞｼｯｸUB" pitchFamily="50" charset="-128"/>
                <a:cs typeface="ＭＳ Ｐゴシック" charset="-128"/>
              </a:rPr>
              <a:t>【</a:t>
            </a:r>
            <a:r>
              <a:rPr lang="ja-JP" altLang="en-US" sz="3200" dirty="0" smtClean="0">
                <a:solidFill>
                  <a:prstClr val="white"/>
                </a:solidFill>
                <a:ea typeface="HGP創英角ｺﾞｼｯｸUB" pitchFamily="50" charset="-128"/>
                <a:cs typeface="ＭＳ Ｐゴシック" charset="-128"/>
              </a:rPr>
              <a:t>その他</a:t>
            </a:r>
            <a:r>
              <a:rPr lang="en-US" altLang="ja-JP" sz="3200" dirty="0" smtClean="0">
                <a:solidFill>
                  <a:prstClr val="white"/>
                </a:solidFill>
                <a:ea typeface="HGP創英角ｺﾞｼｯｸUB" pitchFamily="50" charset="-128"/>
                <a:cs typeface="ＭＳ Ｐゴシック" charset="-128"/>
              </a:rPr>
              <a:t>】</a:t>
            </a:r>
            <a:r>
              <a:rPr lang="ja-JP" altLang="en-US" sz="3200" dirty="0" smtClean="0">
                <a:solidFill>
                  <a:prstClr val="white"/>
                </a:solidFill>
                <a:ea typeface="HGP創英角ｺﾞｼｯｸUB" pitchFamily="50" charset="-128"/>
                <a:cs typeface="ＭＳ Ｐゴシック" charset="-128"/>
              </a:rPr>
              <a:t>食品ロスに関する普及啓発ツール</a:t>
            </a:r>
            <a:endParaRPr lang="ja-JP" altLang="en-US" sz="3600" dirty="0">
              <a:solidFill>
                <a:prstClr val="white"/>
              </a:solidFill>
              <a:ea typeface="HGP創英角ｺﾞｼｯｸUB" pitchFamily="50" charset="-128"/>
              <a:cs typeface="ＭＳ Ｐゴシック" charset="-128"/>
            </a:endParaRPr>
          </a:p>
        </p:txBody>
      </p:sp>
      <p:sp>
        <p:nvSpPr>
          <p:cNvPr id="6" name="角丸四角形 5"/>
          <p:cNvSpPr/>
          <p:nvPr/>
        </p:nvSpPr>
        <p:spPr>
          <a:xfrm>
            <a:off x="76617" y="624344"/>
            <a:ext cx="9739515" cy="6191544"/>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76617" y="657379"/>
            <a:ext cx="9581532" cy="6186309"/>
          </a:xfrm>
          <a:prstGeom prst="rect">
            <a:avLst/>
          </a:prstGeom>
          <a:noFill/>
        </p:spPr>
        <p:txBody>
          <a:bodyPr wrap="square" rtlCol="0">
            <a:spAutoFit/>
          </a:bodyPr>
          <a:lstStyle/>
          <a:p>
            <a:pPr marL="87313" indent="-87313"/>
            <a:r>
              <a:rPr lang="ja-JP" altLang="en-US" sz="1400" b="1" dirty="0" smtClean="0">
                <a:latin typeface="Meiryo UI" pitchFamily="50" charset="-128"/>
                <a:ea typeface="Meiryo UI" pitchFamily="50" charset="-128"/>
                <a:cs typeface="Meiryo UI" pitchFamily="50" charset="-128"/>
              </a:rPr>
              <a:t>◆大阪府</a:t>
            </a:r>
            <a:r>
              <a:rPr lang="ja-JP" altLang="en-US" sz="1400" b="1" dirty="0">
                <a:latin typeface="Meiryo UI" pitchFamily="50" charset="-128"/>
                <a:ea typeface="Meiryo UI" pitchFamily="50" charset="-128"/>
                <a:cs typeface="Meiryo UI" pitchFamily="50" charset="-128"/>
              </a:rPr>
              <a:t>食品ロス削減</a:t>
            </a:r>
            <a:r>
              <a:rPr lang="ja-JP" altLang="en-US" sz="1400" b="1" dirty="0" smtClean="0">
                <a:latin typeface="Meiryo UI" pitchFamily="50" charset="-128"/>
                <a:ea typeface="Meiryo UI" pitchFamily="50" charset="-128"/>
                <a:cs typeface="Meiryo UI" pitchFamily="50" charset="-128"/>
              </a:rPr>
              <a:t>事例集</a:t>
            </a:r>
            <a:endParaRPr lang="en-US" altLang="ja-JP" sz="1400" b="1" dirty="0" smtClean="0">
              <a:latin typeface="Meiryo UI" pitchFamily="50" charset="-128"/>
              <a:ea typeface="Meiryo UI" pitchFamily="50" charset="-128"/>
              <a:cs typeface="Meiryo UI" pitchFamily="50" charset="-128"/>
            </a:endParaRPr>
          </a:p>
          <a:p>
            <a:pPr marL="87313" indent="-87313">
              <a:lnSpc>
                <a:spcPts val="600"/>
              </a:lnSpc>
            </a:pP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smtClean="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家庭</a:t>
            </a:r>
            <a:r>
              <a:rPr lang="ja-JP" altLang="en-US" sz="1300" dirty="0">
                <a:latin typeface="Meiryo UI" pitchFamily="50" charset="-128"/>
                <a:ea typeface="Meiryo UI" pitchFamily="50" charset="-128"/>
                <a:cs typeface="Meiryo UI" pitchFamily="50" charset="-128"/>
              </a:rPr>
              <a:t>での食品ロス削減の</a:t>
            </a:r>
            <a:r>
              <a:rPr lang="ja-JP" altLang="en-US" sz="1300" dirty="0" smtClean="0">
                <a:latin typeface="Meiryo UI" pitchFamily="50" charset="-128"/>
                <a:ea typeface="Meiryo UI" pitchFamily="50" charset="-128"/>
                <a:cs typeface="Meiryo UI" pitchFamily="50" charset="-128"/>
              </a:rPr>
              <a:t>取組を</a:t>
            </a:r>
            <a:r>
              <a:rPr lang="ja-JP" altLang="en-US" sz="1300" dirty="0">
                <a:latin typeface="Meiryo UI" pitchFamily="50" charset="-128"/>
                <a:ea typeface="Meiryo UI" pitchFamily="50" charset="-128"/>
                <a:cs typeface="Meiryo UI" pitchFamily="50" charset="-128"/>
              </a:rPr>
              <a:t>進めるため、市町村をはじめ、環境活動に</a:t>
            </a:r>
            <a:r>
              <a:rPr lang="ja-JP" altLang="en-US" sz="1300" dirty="0" smtClean="0">
                <a:latin typeface="Meiryo UI" pitchFamily="50" charset="-128"/>
                <a:ea typeface="Meiryo UI" pitchFamily="50" charset="-128"/>
                <a:cs typeface="Meiryo UI" pitchFamily="50" charset="-128"/>
              </a:rPr>
              <a:t>取り組むＮＰＯ等が、環境</a:t>
            </a:r>
            <a:r>
              <a:rPr lang="ja-JP" altLang="en-US" sz="1300" dirty="0">
                <a:latin typeface="Meiryo UI" pitchFamily="50" charset="-128"/>
                <a:ea typeface="Meiryo UI" pitchFamily="50" charset="-128"/>
                <a:cs typeface="Meiryo UI" pitchFamily="50" charset="-128"/>
              </a:rPr>
              <a:t>イベントや講習会など</a:t>
            </a:r>
            <a:r>
              <a:rPr lang="ja-JP" altLang="en-US" sz="1300" dirty="0" smtClean="0">
                <a:latin typeface="Meiryo UI" pitchFamily="50" charset="-128"/>
                <a:ea typeface="Meiryo UI" pitchFamily="50" charset="-128"/>
                <a:cs typeface="Meiryo UI" pitchFamily="50" charset="-128"/>
              </a:rPr>
              <a:t>の機会</a:t>
            </a:r>
            <a:r>
              <a:rPr lang="ja-JP" altLang="en-US" sz="1300" dirty="0">
                <a:latin typeface="Meiryo UI" pitchFamily="50" charset="-128"/>
                <a:ea typeface="Meiryo UI" pitchFamily="50" charset="-128"/>
                <a:cs typeface="Meiryo UI" pitchFamily="50" charset="-128"/>
              </a:rPr>
              <a:t>に</a:t>
            </a:r>
            <a:r>
              <a:rPr lang="ja-JP" altLang="en-US" sz="1300" dirty="0" smtClean="0">
                <a:latin typeface="Meiryo UI" pitchFamily="50" charset="-128"/>
                <a:ea typeface="Meiryo UI" pitchFamily="50" charset="-128"/>
                <a:cs typeface="Meiryo UI" pitchFamily="50" charset="-128"/>
              </a:rPr>
              <a:t>活用</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できる</a:t>
            </a:r>
            <a:r>
              <a:rPr lang="ja-JP" altLang="en-US" sz="1300" dirty="0">
                <a:latin typeface="Meiryo UI" pitchFamily="50" charset="-128"/>
                <a:ea typeface="Meiryo UI" pitchFamily="50" charset="-128"/>
                <a:cs typeface="Meiryo UI" pitchFamily="50" charset="-128"/>
              </a:rPr>
              <a:t>食品ロス削減</a:t>
            </a:r>
            <a:r>
              <a:rPr lang="ja-JP" altLang="en-US" sz="1300" dirty="0" smtClean="0">
                <a:latin typeface="Meiryo UI" pitchFamily="50" charset="-128"/>
                <a:ea typeface="Meiryo UI" pitchFamily="50" charset="-128"/>
                <a:cs typeface="Meiryo UI" pitchFamily="50" charset="-128"/>
              </a:rPr>
              <a:t>事例集を</a:t>
            </a:r>
            <a:r>
              <a:rPr lang="ja-JP" altLang="en-US" sz="1300" dirty="0">
                <a:latin typeface="Meiryo UI" pitchFamily="50" charset="-128"/>
                <a:ea typeface="Meiryo UI" pitchFamily="50" charset="-128"/>
                <a:cs typeface="Meiryo UI" pitchFamily="50" charset="-128"/>
              </a:rPr>
              <a:t>作成</a:t>
            </a:r>
            <a:r>
              <a:rPr lang="ja-JP" altLang="en-US" sz="1300" dirty="0" smtClean="0">
                <a:latin typeface="Meiryo UI" pitchFamily="50" charset="-128"/>
                <a:ea typeface="Meiryo UI" pitchFamily="50" charset="-128"/>
                <a:cs typeface="Meiryo UI" pitchFamily="50" charset="-128"/>
              </a:rPr>
              <a:t>し、大阪府ホームページに掲載</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食品ロスってなんだろう（知識編）」と「食品ロスを減らすコツ（実践編）」</a:t>
            </a:r>
            <a:r>
              <a:rPr lang="ja-JP" altLang="en-US" sz="1300" dirty="0" smtClean="0">
                <a:latin typeface="Meiryo UI" pitchFamily="50" charset="-128"/>
                <a:ea typeface="Meiryo UI" pitchFamily="50" charset="-128"/>
                <a:cs typeface="Meiryo UI" pitchFamily="50" charset="-128"/>
              </a:rPr>
              <a:t>の２部</a:t>
            </a:r>
            <a:r>
              <a:rPr lang="ja-JP" altLang="en-US" sz="1300" dirty="0">
                <a:latin typeface="Meiryo UI" pitchFamily="50" charset="-128"/>
                <a:ea typeface="Meiryo UI" pitchFamily="50" charset="-128"/>
                <a:cs typeface="Meiryo UI" pitchFamily="50" charset="-128"/>
              </a:rPr>
              <a:t>構成となっているとともに、買い物・家庭・外食</a:t>
            </a:r>
            <a:r>
              <a:rPr lang="ja-JP" altLang="en-US" sz="1300" dirty="0" smtClean="0">
                <a:latin typeface="Meiryo UI" pitchFamily="50" charset="-128"/>
                <a:ea typeface="Meiryo UI" pitchFamily="50" charset="-128"/>
                <a:cs typeface="Meiryo UI" pitchFamily="50" charset="-128"/>
              </a:rPr>
              <a:t>といった場</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面ごとの</a:t>
            </a:r>
            <a:r>
              <a:rPr lang="ja-JP" altLang="en-US" sz="1300" dirty="0">
                <a:latin typeface="Meiryo UI" pitchFamily="50" charset="-128"/>
                <a:ea typeface="Meiryo UI" pitchFamily="50" charset="-128"/>
                <a:cs typeface="Meiryo UI" pitchFamily="50" charset="-128"/>
              </a:rPr>
              <a:t>取組みを</a:t>
            </a:r>
            <a:r>
              <a:rPr lang="ja-JP" altLang="en-US" sz="1300" dirty="0" smtClean="0">
                <a:latin typeface="Meiryo UI" pitchFamily="50" charset="-128"/>
                <a:ea typeface="Meiryo UI" pitchFamily="50" charset="-128"/>
                <a:cs typeface="Meiryo UI" pitchFamily="50" charset="-128"/>
              </a:rPr>
              <a:t>掲載</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・ダウンロードにより、講習会などのテキストにできるよう設定</a:t>
            </a:r>
            <a:endParaRPr lang="en-US" altLang="ja-JP" sz="1300" dirty="0" smtClean="0">
              <a:latin typeface="Meiryo UI" pitchFamily="50" charset="-128"/>
              <a:ea typeface="Meiryo UI" pitchFamily="50" charset="-128"/>
              <a:cs typeface="Meiryo UI" pitchFamily="50" charset="-128"/>
            </a:endParaRPr>
          </a:p>
          <a:p>
            <a:pPr marL="87313" indent="-87313"/>
            <a:endParaRPr lang="en-US" altLang="ja-JP" sz="1300" dirty="0">
              <a:latin typeface="Meiryo UI" pitchFamily="50" charset="-128"/>
              <a:ea typeface="Meiryo UI" pitchFamily="50" charset="-128"/>
              <a:cs typeface="Meiryo UI" pitchFamily="50" charset="-128"/>
            </a:endParaRPr>
          </a:p>
          <a:p>
            <a:pPr marL="87313" indent="-87313"/>
            <a:endParaRPr lang="en-US" altLang="ja-JP" sz="1300" dirty="0" smtClean="0">
              <a:latin typeface="Meiryo UI" pitchFamily="50" charset="-128"/>
              <a:ea typeface="Meiryo UI" pitchFamily="50" charset="-128"/>
              <a:cs typeface="Meiryo UI" pitchFamily="50" charset="-128"/>
            </a:endParaRPr>
          </a:p>
          <a:p>
            <a:pPr marL="87313" indent="-87313"/>
            <a:endParaRPr lang="en-US" altLang="ja-JP" sz="1300" dirty="0" smtClean="0">
              <a:latin typeface="Meiryo UI" pitchFamily="50" charset="-128"/>
              <a:ea typeface="Meiryo UI" pitchFamily="50" charset="-128"/>
              <a:cs typeface="Meiryo UI" pitchFamily="50" charset="-128"/>
            </a:endParaRPr>
          </a:p>
          <a:p>
            <a:pPr marL="87313" indent="-87313"/>
            <a:endParaRPr lang="en-US" altLang="ja-JP" sz="1300" dirty="0">
              <a:latin typeface="Meiryo UI" pitchFamily="50" charset="-128"/>
              <a:ea typeface="Meiryo UI" pitchFamily="50" charset="-128"/>
              <a:cs typeface="Meiryo UI" pitchFamily="50" charset="-128"/>
            </a:endParaRPr>
          </a:p>
          <a:p>
            <a:pPr marL="87313" indent="-87313"/>
            <a:endParaRPr lang="en-US" altLang="ja-JP" sz="1300" dirty="0" smtClean="0">
              <a:latin typeface="Meiryo UI" pitchFamily="50" charset="-128"/>
              <a:ea typeface="Meiryo UI" pitchFamily="50" charset="-128"/>
              <a:cs typeface="Meiryo UI" pitchFamily="50" charset="-128"/>
            </a:endParaRPr>
          </a:p>
          <a:p>
            <a:pPr marL="87313" indent="-87313"/>
            <a:endParaRPr lang="en-US" altLang="ja-JP" sz="1400" dirty="0">
              <a:latin typeface="Meiryo UI" pitchFamily="50" charset="-128"/>
              <a:ea typeface="Meiryo UI" pitchFamily="50" charset="-128"/>
              <a:cs typeface="Meiryo UI" pitchFamily="50" charset="-128"/>
            </a:endParaRPr>
          </a:p>
          <a:p>
            <a:pPr marL="87313" indent="-87313"/>
            <a:endParaRPr lang="en-US" altLang="ja-JP" sz="1400" b="1" dirty="0" smtClean="0">
              <a:latin typeface="Meiryo UI" pitchFamily="50" charset="-128"/>
              <a:ea typeface="Meiryo UI" pitchFamily="50" charset="-128"/>
              <a:cs typeface="Meiryo UI" pitchFamily="50" charset="-128"/>
            </a:endParaRPr>
          </a:p>
          <a:p>
            <a:pPr marL="87313" indent="-87313"/>
            <a:endParaRPr lang="en-US" altLang="ja-JP" sz="1400" b="1" dirty="0" smtClean="0">
              <a:latin typeface="Meiryo UI" pitchFamily="50" charset="-128"/>
              <a:ea typeface="Meiryo UI" pitchFamily="50" charset="-128"/>
              <a:cs typeface="Meiryo UI" pitchFamily="50" charset="-128"/>
            </a:endParaRPr>
          </a:p>
          <a:p>
            <a:pPr marL="87313" indent="-87313"/>
            <a:r>
              <a:rPr lang="ja-JP" altLang="en-US" sz="1400" b="1" dirty="0" smtClean="0">
                <a:latin typeface="Meiryo UI" pitchFamily="50" charset="-128"/>
                <a:ea typeface="Meiryo UI" pitchFamily="50" charset="-128"/>
                <a:cs typeface="Meiryo UI" pitchFamily="50" charset="-128"/>
              </a:rPr>
              <a:t>◆リーフレット</a:t>
            </a:r>
            <a:r>
              <a:rPr lang="ja-JP" altLang="en-US" sz="1400" b="1" dirty="0">
                <a:latin typeface="Meiryo UI" pitchFamily="50" charset="-128"/>
                <a:ea typeface="Meiryo UI" pitchFamily="50" charset="-128"/>
                <a:cs typeface="Meiryo UI" pitchFamily="50" charset="-128"/>
              </a:rPr>
              <a:t>「今日からはじめる冷蔵庫革命</a:t>
            </a:r>
            <a:r>
              <a:rPr lang="ja-JP" altLang="en-US" sz="1400" b="1" dirty="0" smtClean="0">
                <a:latin typeface="Meiryo UI" pitchFamily="50" charset="-128"/>
                <a:ea typeface="Meiryo UI" pitchFamily="50" charset="-128"/>
                <a:cs typeface="Meiryo UI" pitchFamily="50" charset="-128"/>
              </a:rPr>
              <a:t>」（</a:t>
            </a:r>
            <a:r>
              <a:rPr lang="en-US" altLang="ja-JP" sz="1400" b="1" dirty="0" smtClean="0">
                <a:latin typeface="Meiryo UI" pitchFamily="50" charset="-128"/>
                <a:ea typeface="Meiryo UI" pitchFamily="50" charset="-128"/>
                <a:cs typeface="Meiryo UI" pitchFamily="50" charset="-128"/>
              </a:rPr>
              <a:t>p.7</a:t>
            </a:r>
            <a:r>
              <a:rPr lang="ja-JP" altLang="en-US" sz="1400" b="1" dirty="0">
                <a:latin typeface="Meiryo UI" pitchFamily="50" charset="-128"/>
                <a:ea typeface="Meiryo UI" pitchFamily="50" charset="-128"/>
                <a:cs typeface="Meiryo UI" pitchFamily="50" charset="-128"/>
              </a:rPr>
              <a:t>再掲</a:t>
            </a:r>
            <a:r>
              <a:rPr lang="ja-JP" altLang="en-US" sz="1400" b="1" dirty="0" smtClean="0">
                <a:latin typeface="Meiryo UI" pitchFamily="50" charset="-128"/>
                <a:ea typeface="Meiryo UI" pitchFamily="50" charset="-128"/>
                <a:cs typeface="Meiryo UI" pitchFamily="50" charset="-128"/>
              </a:rPr>
              <a:t>）</a:t>
            </a:r>
            <a:endParaRPr lang="en-US" altLang="ja-JP" sz="1400" b="1" dirty="0" smtClean="0">
              <a:latin typeface="Meiryo UI" pitchFamily="50" charset="-128"/>
              <a:ea typeface="Meiryo UI" pitchFamily="50" charset="-128"/>
              <a:cs typeface="Meiryo UI" pitchFamily="50" charset="-128"/>
            </a:endParaRPr>
          </a:p>
          <a:p>
            <a:pPr marL="87313" indent="-87313">
              <a:spcAft>
                <a:spcPts val="600"/>
              </a:spcAft>
            </a:pPr>
            <a:endParaRPr lang="en-US" altLang="ja-JP" sz="1400" b="1" dirty="0">
              <a:latin typeface="Meiryo UI" pitchFamily="50" charset="-128"/>
              <a:ea typeface="Meiryo UI" pitchFamily="50" charset="-128"/>
              <a:cs typeface="Meiryo UI" pitchFamily="50" charset="-128"/>
            </a:endParaRPr>
          </a:p>
          <a:p>
            <a:pPr marL="87313" indent="-87313"/>
            <a:endParaRPr lang="en-US" altLang="ja-JP" sz="1400" dirty="0" smtClean="0">
              <a:latin typeface="Meiryo UI" pitchFamily="50" charset="-128"/>
              <a:ea typeface="Meiryo UI" pitchFamily="50" charset="-128"/>
              <a:cs typeface="Meiryo UI" pitchFamily="50" charset="-128"/>
            </a:endParaRPr>
          </a:p>
          <a:p>
            <a:pPr marL="87313" indent="-87313"/>
            <a:endParaRPr lang="en-US" altLang="ja-JP" sz="1400" dirty="0">
              <a:latin typeface="Meiryo UI" pitchFamily="50" charset="-128"/>
              <a:ea typeface="Meiryo UI" pitchFamily="50" charset="-128"/>
              <a:cs typeface="Meiryo UI" pitchFamily="50" charset="-128"/>
            </a:endParaRPr>
          </a:p>
          <a:p>
            <a:pPr marL="87313" indent="-87313"/>
            <a:endParaRPr lang="en-US" altLang="ja-JP" sz="1400" dirty="0" smtClean="0">
              <a:latin typeface="Meiryo UI" pitchFamily="50" charset="-128"/>
              <a:ea typeface="Meiryo UI" pitchFamily="50" charset="-128"/>
              <a:cs typeface="Meiryo UI" pitchFamily="50" charset="-128"/>
            </a:endParaRPr>
          </a:p>
          <a:p>
            <a:pPr marL="87313" indent="-87313"/>
            <a:endParaRPr lang="en-US" altLang="ja-JP" sz="1400" dirty="0" smtClean="0">
              <a:latin typeface="Meiryo UI" pitchFamily="50" charset="-128"/>
              <a:ea typeface="Meiryo UI" pitchFamily="50" charset="-128"/>
              <a:cs typeface="Meiryo UI" pitchFamily="50" charset="-128"/>
            </a:endParaRPr>
          </a:p>
          <a:p>
            <a:pPr marL="87313" indent="-87313"/>
            <a:endParaRPr lang="en-US" altLang="ja-JP" sz="1400" dirty="0">
              <a:latin typeface="Meiryo UI" pitchFamily="50" charset="-128"/>
              <a:ea typeface="Meiryo UI" pitchFamily="50" charset="-128"/>
              <a:cs typeface="Meiryo UI" pitchFamily="50" charset="-128"/>
            </a:endParaRPr>
          </a:p>
          <a:p>
            <a:pPr marL="87313" indent="-87313"/>
            <a:endParaRPr lang="en-US" altLang="ja-JP" sz="1400" dirty="0">
              <a:latin typeface="Meiryo UI" pitchFamily="50" charset="-128"/>
              <a:ea typeface="Meiryo UI" pitchFamily="50" charset="-128"/>
              <a:cs typeface="Meiryo UI" pitchFamily="50" charset="-128"/>
            </a:endParaRPr>
          </a:p>
          <a:p>
            <a:pPr marL="87313" indent="-87313"/>
            <a:endParaRPr lang="en-US" altLang="ja-JP" sz="1400" b="1" dirty="0" smtClean="0">
              <a:latin typeface="Meiryo UI" pitchFamily="50" charset="-128"/>
              <a:ea typeface="Meiryo UI" pitchFamily="50" charset="-128"/>
              <a:cs typeface="Meiryo UI" pitchFamily="50" charset="-128"/>
            </a:endParaRPr>
          </a:p>
          <a:p>
            <a:pPr marL="87313" indent="-87313"/>
            <a:endParaRPr lang="en-US" altLang="ja-JP" sz="1400" b="1" dirty="0" smtClean="0">
              <a:latin typeface="Meiryo UI" pitchFamily="50" charset="-128"/>
              <a:ea typeface="Meiryo UI" pitchFamily="50" charset="-128"/>
              <a:cs typeface="Meiryo UI" pitchFamily="50" charset="-128"/>
            </a:endParaRPr>
          </a:p>
          <a:p>
            <a:pPr marL="87313" indent="-87313"/>
            <a:r>
              <a:rPr lang="ja-JP" altLang="en-US" sz="1400" b="1" dirty="0" smtClean="0">
                <a:latin typeface="Meiryo UI" pitchFamily="50" charset="-128"/>
                <a:ea typeface="Meiryo UI" pitchFamily="50" charset="-128"/>
                <a:cs typeface="Meiryo UI" pitchFamily="50" charset="-128"/>
              </a:rPr>
              <a:t>◆</a:t>
            </a:r>
            <a:r>
              <a:rPr lang="en-US" altLang="ja-JP" sz="1400" b="1" dirty="0" smtClean="0">
                <a:latin typeface="Meiryo UI" pitchFamily="50" charset="-128"/>
                <a:ea typeface="Meiryo UI" pitchFamily="50" charset="-128"/>
                <a:cs typeface="Meiryo UI" pitchFamily="50" charset="-128"/>
              </a:rPr>
              <a:t>10</a:t>
            </a:r>
            <a:r>
              <a:rPr lang="ja-JP" altLang="en-US" sz="1400" b="1" dirty="0">
                <a:latin typeface="Meiryo UI" pitchFamily="50" charset="-128"/>
                <a:ea typeface="Meiryo UI" pitchFamily="50" charset="-128"/>
                <a:cs typeface="Meiryo UI" pitchFamily="50" charset="-128"/>
              </a:rPr>
              <a:t>月食品ロス削減</a:t>
            </a:r>
            <a:r>
              <a:rPr lang="ja-JP" altLang="en-US" sz="1400" b="1" dirty="0" smtClean="0">
                <a:latin typeface="Meiryo UI" pitchFamily="50" charset="-128"/>
                <a:ea typeface="Meiryo UI" pitchFamily="50" charset="-128"/>
                <a:cs typeface="Meiryo UI" pitchFamily="50" charset="-128"/>
              </a:rPr>
              <a:t>キャンペーンの啓発ツール</a:t>
            </a:r>
            <a:endParaRPr lang="en-US" altLang="ja-JP" sz="1400" b="1" dirty="0" smtClean="0">
              <a:latin typeface="Meiryo UI" pitchFamily="50" charset="-128"/>
              <a:ea typeface="Meiryo UI" pitchFamily="50" charset="-128"/>
              <a:cs typeface="Meiryo UI" pitchFamily="50" charset="-128"/>
            </a:endParaRPr>
          </a:p>
          <a:p>
            <a:pPr marL="87313" indent="-87313">
              <a:lnSpc>
                <a:spcPts val="600"/>
              </a:lnSpc>
            </a:pP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「のぼり</a:t>
            </a:r>
            <a:r>
              <a:rPr lang="ja-JP" altLang="en-US" sz="1300" dirty="0">
                <a:latin typeface="Meiryo UI" pitchFamily="50" charset="-128"/>
                <a:ea typeface="Meiryo UI" pitchFamily="50" charset="-128"/>
                <a:cs typeface="Meiryo UI" pitchFamily="50" charset="-128"/>
              </a:rPr>
              <a:t>、ミニのぼり、</a:t>
            </a:r>
            <a:r>
              <a:rPr lang="ja-JP" altLang="en-US" sz="1300" dirty="0" smtClean="0">
                <a:latin typeface="Meiryo UI" pitchFamily="50" charset="-128"/>
                <a:ea typeface="Meiryo UI" pitchFamily="50" charset="-128"/>
                <a:cs typeface="Meiryo UI" pitchFamily="50" charset="-128"/>
              </a:rPr>
              <a:t>ポスター、チラシ、デジタルサイネージ」を制作</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大阪府が実施するイベントで使用するとともに、府内市町村や</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パートナーシップ事業者が実施するイベント等にも貸与</a:t>
            </a:r>
            <a:endParaRPr lang="ja-JP" altLang="en-US" sz="1300" dirty="0">
              <a:latin typeface="Meiryo UI" pitchFamily="50" charset="-128"/>
              <a:ea typeface="Meiryo UI" pitchFamily="50" charset="-128"/>
              <a:cs typeface="Meiryo UI" pitchFamily="50" charset="-128"/>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208" y="2124507"/>
            <a:ext cx="1954522" cy="1303982"/>
          </a:xfrm>
          <a:prstGeom prst="rect">
            <a:avLst/>
          </a:prstGeom>
          <a:ln>
            <a:solidFill>
              <a:schemeClr val="tx1"/>
            </a:solidFill>
          </a:ln>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409" y="3880085"/>
            <a:ext cx="2644486" cy="1839146"/>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1232" y="4335009"/>
            <a:ext cx="1706909" cy="2316843"/>
          </a:xfrm>
          <a:prstGeom prst="rect">
            <a:avLst/>
          </a:prstGeom>
        </p:spPr>
      </p:pic>
      <p:pic>
        <p:nvPicPr>
          <p:cNvPr id="11" name="図 10"/>
          <p:cNvPicPr>
            <a:picLocks noChangeAspect="1"/>
          </p:cNvPicPr>
          <p:nvPr/>
        </p:nvPicPr>
        <p:blipFill>
          <a:blip r:embed="rId5"/>
          <a:stretch>
            <a:fillRect/>
          </a:stretch>
        </p:blipFill>
        <p:spPr>
          <a:xfrm>
            <a:off x="4766659" y="2124506"/>
            <a:ext cx="1835412" cy="1300704"/>
          </a:xfrm>
          <a:prstGeom prst="rect">
            <a:avLst/>
          </a:prstGeom>
          <a:ln>
            <a:solidFill>
              <a:schemeClr val="tx1"/>
            </a:solidFill>
          </a:ln>
        </p:spPr>
      </p:pic>
      <p:pic>
        <p:nvPicPr>
          <p:cNvPr id="12" name="図 11"/>
          <p:cNvPicPr>
            <a:picLocks noChangeAspect="1"/>
          </p:cNvPicPr>
          <p:nvPr/>
        </p:nvPicPr>
        <p:blipFill>
          <a:blip r:embed="rId6"/>
          <a:stretch>
            <a:fillRect/>
          </a:stretch>
        </p:blipFill>
        <p:spPr>
          <a:xfrm>
            <a:off x="2557730" y="2124506"/>
            <a:ext cx="1946459" cy="1300704"/>
          </a:xfrm>
          <a:prstGeom prst="rect">
            <a:avLst/>
          </a:prstGeom>
          <a:ln>
            <a:solidFill>
              <a:schemeClr val="tx1"/>
            </a:solidFill>
          </a:ln>
        </p:spPr>
      </p:pic>
      <p:pic>
        <p:nvPicPr>
          <p:cNvPr id="13" name="図 12"/>
          <p:cNvPicPr>
            <a:picLocks noChangeAspect="1"/>
          </p:cNvPicPr>
          <p:nvPr/>
        </p:nvPicPr>
        <p:blipFill>
          <a:blip r:embed="rId7"/>
          <a:stretch>
            <a:fillRect/>
          </a:stretch>
        </p:blipFill>
        <p:spPr>
          <a:xfrm>
            <a:off x="6612771" y="2124507"/>
            <a:ext cx="1788382" cy="1300704"/>
          </a:xfrm>
          <a:prstGeom prst="rect">
            <a:avLst/>
          </a:prstGeom>
          <a:ln>
            <a:solidFill>
              <a:schemeClr val="tx1"/>
            </a:solidFill>
          </a:ln>
        </p:spPr>
      </p:pic>
      <p:pic>
        <p:nvPicPr>
          <p:cNvPr id="14" name="図 13"/>
          <p:cNvPicPr>
            <a:picLocks noChangeAspect="1"/>
          </p:cNvPicPr>
          <p:nvPr/>
        </p:nvPicPr>
        <p:blipFill>
          <a:blip r:embed="rId8"/>
          <a:stretch>
            <a:fillRect/>
          </a:stretch>
        </p:blipFill>
        <p:spPr>
          <a:xfrm rot="815434">
            <a:off x="7520268" y="4131121"/>
            <a:ext cx="854462" cy="2559199"/>
          </a:xfrm>
          <a:prstGeom prst="rect">
            <a:avLst/>
          </a:prstGeom>
        </p:spPr>
      </p:pic>
      <p:cxnSp>
        <p:nvCxnSpPr>
          <p:cNvPr id="15" name="直線コネクタ 14"/>
          <p:cNvCxnSpPr/>
          <p:nvPr/>
        </p:nvCxnSpPr>
        <p:spPr>
          <a:xfrm flipH="1">
            <a:off x="7086707" y="5624562"/>
            <a:ext cx="378065" cy="1500125"/>
          </a:xfrm>
          <a:prstGeom prst="line">
            <a:avLst/>
          </a:prstGeom>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4"/>
          </p:nvPr>
        </p:nvSpPr>
        <p:spPr>
          <a:xfrm>
            <a:off x="9361714" y="6473371"/>
            <a:ext cx="544286" cy="356962"/>
          </a:xfrm>
        </p:spPr>
        <p:txBody>
          <a:bodyPr/>
          <a:lstStyle/>
          <a:p>
            <a:r>
              <a:rPr lang="ja-JP" altLang="en-US" dirty="0"/>
              <a:t>８</a:t>
            </a:r>
          </a:p>
        </p:txBody>
      </p:sp>
    </p:spTree>
    <p:extLst>
      <p:ext uri="{BB962C8B-B14F-4D97-AF65-F5344CB8AC3E}">
        <p14:creationId xmlns:p14="http://schemas.microsoft.com/office/powerpoint/2010/main" val="2730920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3488</Words>
  <Application>Microsoft Office PowerPoint</Application>
  <PresentationFormat>A4 210 x 297 mm</PresentationFormat>
  <Paragraphs>267</Paragraphs>
  <Slides>10</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HGP創英角ｺﾞｼｯｸUB</vt:lpstr>
      <vt:lpstr>Meiryo UI</vt:lpstr>
      <vt:lpstr>ＭＳ Ｐゴシック</vt:lpstr>
      <vt:lpstr>メイリオ</vt:lpstr>
      <vt:lpstr>Arial</vt:lpstr>
      <vt:lpstr>Calibri</vt:lpstr>
      <vt:lpstr>Microsoft Himalaya</vt:lpstr>
      <vt:lpstr>Times New Roman</vt:lpstr>
      <vt:lpstr>Office ​​テーマ</vt:lpstr>
      <vt:lpstr>大阪府の食品ロス削減の取組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2020-01-28T06:18:15Z</dcterms:created>
  <dcterms:modified xsi:type="dcterms:W3CDTF">2020-08-04T04:48:34Z</dcterms:modified>
</cp:coreProperties>
</file>