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96" r:id="rId5"/>
    <p:sldId id="260" r:id="rId6"/>
    <p:sldId id="298" r:id="rId7"/>
    <p:sldId id="279" r:id="rId8"/>
    <p:sldId id="299" r:id="rId9"/>
    <p:sldId id="264" r:id="rId10"/>
    <p:sldId id="300" r:id="rId11"/>
    <p:sldId id="281" r:id="rId12"/>
    <p:sldId id="266" r:id="rId13"/>
    <p:sldId id="301" r:id="rId14"/>
    <p:sldId id="282" r:id="rId15"/>
    <p:sldId id="268" r:id="rId16"/>
    <p:sldId id="304" r:id="rId17"/>
    <p:sldId id="303" r:id="rId18"/>
    <p:sldId id="305" r:id="rId19"/>
    <p:sldId id="306" r:id="rId20"/>
    <p:sldId id="283" r:id="rId21"/>
    <p:sldId id="270" r:id="rId22"/>
    <p:sldId id="307" r:id="rId23"/>
    <p:sldId id="308" r:id="rId24"/>
    <p:sldId id="284" r:id="rId25"/>
    <p:sldId id="272" r:id="rId26"/>
    <p:sldId id="295" r:id="rId27"/>
    <p:sldId id="286" r:id="rId28"/>
    <p:sldId id="287" r:id="rId29"/>
    <p:sldId id="288" r:id="rId30"/>
    <p:sldId id="289" r:id="rId31"/>
    <p:sldId id="290" r:id="rId32"/>
    <p:sldId id="291" r:id="rId33"/>
    <p:sldId id="292" r:id="rId34"/>
    <p:sldId id="293" r:id="rId35"/>
    <p:sldId id="294" r:id="rId3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E91"/>
    <a:srgbClr val="43682B"/>
    <a:srgbClr val="636363"/>
    <a:srgbClr val="997300"/>
    <a:srgbClr val="264478"/>
    <a:srgbClr val="9E480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54039" autoAdjust="0"/>
  </p:normalViewPr>
  <p:slideViewPr>
    <p:cSldViewPr snapToGrid="0">
      <p:cViewPr varScale="1">
        <p:scale>
          <a:sx n="86" d="100"/>
          <a:sy n="86" d="100"/>
        </p:scale>
        <p:origin x="11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130" y="-6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9A834D3E-CDF3-4338-9598-AC10A87EFA99}" type="datetimeFigureOut">
              <a:rPr kumimoji="1" lang="ja-JP" altLang="en-US" smtClean="0"/>
              <a:t>2022/8/29</a:t>
            </a:fld>
            <a:endParaRPr kumimoji="1" lang="ja-JP" altLang="en-US"/>
          </a:p>
        </p:txBody>
      </p:sp>
      <p:sp>
        <p:nvSpPr>
          <p:cNvPr id="4" name="フッター プレースホルダー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B225F65D-6E46-4E8E-A4F5-419CE60CB409}" type="slidenum">
              <a:rPr kumimoji="1" lang="ja-JP" altLang="en-US" smtClean="0"/>
              <a:t>‹#›</a:t>
            </a:fld>
            <a:endParaRPr kumimoji="1" lang="ja-JP" altLang="en-US"/>
          </a:p>
        </p:txBody>
      </p:sp>
    </p:spTree>
    <p:extLst>
      <p:ext uri="{BB962C8B-B14F-4D97-AF65-F5344CB8AC3E}">
        <p14:creationId xmlns:p14="http://schemas.microsoft.com/office/powerpoint/2010/main" val="154626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C4FBE8C8-A196-4D70-B004-B2AEED4ACCA5}" type="datetimeFigureOut">
              <a:rPr kumimoji="1" lang="ja-JP" altLang="en-US" smtClean="0"/>
              <a:t>2022/8/29</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44E3541-4990-4B61-814E-17D091B63CCD}" type="slidenum">
              <a:rPr kumimoji="1" lang="ja-JP" altLang="en-US" smtClean="0"/>
              <a:t>‹#›</a:t>
            </a:fld>
            <a:endParaRPr kumimoji="1" lang="ja-JP" altLang="en-US"/>
          </a:p>
        </p:txBody>
      </p:sp>
    </p:spTree>
    <p:extLst>
      <p:ext uri="{BB962C8B-B14F-4D97-AF65-F5344CB8AC3E}">
        <p14:creationId xmlns:p14="http://schemas.microsoft.com/office/powerpoint/2010/main" val="3762523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0</a:t>
            </a:fld>
            <a:endParaRPr kumimoji="1" lang="ja-JP" altLang="en-US"/>
          </a:p>
        </p:txBody>
      </p:sp>
    </p:spTree>
    <p:extLst>
      <p:ext uri="{BB962C8B-B14F-4D97-AF65-F5344CB8AC3E}">
        <p14:creationId xmlns:p14="http://schemas.microsoft.com/office/powerpoint/2010/main" val="2146696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9</a:t>
            </a:fld>
            <a:endParaRPr kumimoji="1" lang="ja-JP" altLang="en-US"/>
          </a:p>
        </p:txBody>
      </p:sp>
    </p:spTree>
    <p:extLst>
      <p:ext uri="{BB962C8B-B14F-4D97-AF65-F5344CB8AC3E}">
        <p14:creationId xmlns:p14="http://schemas.microsoft.com/office/powerpoint/2010/main" val="250931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10</a:t>
            </a:fld>
            <a:endParaRPr kumimoji="1" lang="ja-JP" altLang="en-US"/>
          </a:p>
        </p:txBody>
      </p:sp>
    </p:spTree>
    <p:extLst>
      <p:ext uri="{BB962C8B-B14F-4D97-AF65-F5344CB8AC3E}">
        <p14:creationId xmlns:p14="http://schemas.microsoft.com/office/powerpoint/2010/main" val="402350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11</a:t>
            </a:fld>
            <a:endParaRPr kumimoji="1" lang="ja-JP" altLang="en-US"/>
          </a:p>
        </p:txBody>
      </p:sp>
    </p:spTree>
    <p:extLst>
      <p:ext uri="{BB962C8B-B14F-4D97-AF65-F5344CB8AC3E}">
        <p14:creationId xmlns:p14="http://schemas.microsoft.com/office/powerpoint/2010/main" val="264821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12</a:t>
            </a:fld>
            <a:endParaRPr kumimoji="1" lang="ja-JP" altLang="en-US"/>
          </a:p>
        </p:txBody>
      </p:sp>
    </p:spTree>
    <p:extLst>
      <p:ext uri="{BB962C8B-B14F-4D97-AF65-F5344CB8AC3E}">
        <p14:creationId xmlns:p14="http://schemas.microsoft.com/office/powerpoint/2010/main" val="33131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5450" y="1243013"/>
            <a:ext cx="5692775" cy="3203575"/>
          </a:xfrm>
        </p:spPr>
      </p:sp>
      <p:sp>
        <p:nvSpPr>
          <p:cNvPr id="3" name="ノート プレースホルダー 2"/>
          <p:cNvSpPr>
            <a:spLocks noGrp="1"/>
          </p:cNvSpPr>
          <p:nvPr>
            <p:ph type="body" idx="1"/>
          </p:nvPr>
        </p:nvSpPr>
        <p:spPr>
          <a:xfrm>
            <a:off x="679768" y="4670867"/>
            <a:ext cx="5438140" cy="4770855"/>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13</a:t>
            </a:fld>
            <a:endParaRPr kumimoji="1" lang="ja-JP" altLang="en-US"/>
          </a:p>
        </p:txBody>
      </p:sp>
    </p:spTree>
    <p:extLst>
      <p:ext uri="{BB962C8B-B14F-4D97-AF65-F5344CB8AC3E}">
        <p14:creationId xmlns:p14="http://schemas.microsoft.com/office/powerpoint/2010/main" val="324616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14</a:t>
            </a:fld>
            <a:endParaRPr kumimoji="1" lang="ja-JP" altLang="en-US"/>
          </a:p>
        </p:txBody>
      </p:sp>
    </p:spTree>
    <p:extLst>
      <p:ext uri="{BB962C8B-B14F-4D97-AF65-F5344CB8AC3E}">
        <p14:creationId xmlns:p14="http://schemas.microsoft.com/office/powerpoint/2010/main" val="394663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15</a:t>
            </a:fld>
            <a:endParaRPr kumimoji="1" lang="ja-JP" altLang="en-US"/>
          </a:p>
        </p:txBody>
      </p:sp>
    </p:spTree>
    <p:extLst>
      <p:ext uri="{BB962C8B-B14F-4D97-AF65-F5344CB8AC3E}">
        <p14:creationId xmlns:p14="http://schemas.microsoft.com/office/powerpoint/2010/main" val="387849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16</a:t>
            </a:fld>
            <a:endParaRPr kumimoji="1" lang="ja-JP" altLang="en-US"/>
          </a:p>
        </p:txBody>
      </p:sp>
    </p:spTree>
    <p:extLst>
      <p:ext uri="{BB962C8B-B14F-4D97-AF65-F5344CB8AC3E}">
        <p14:creationId xmlns:p14="http://schemas.microsoft.com/office/powerpoint/2010/main" val="107151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17</a:t>
            </a:fld>
            <a:endParaRPr kumimoji="1" lang="ja-JP" altLang="en-US"/>
          </a:p>
        </p:txBody>
      </p:sp>
    </p:spTree>
    <p:extLst>
      <p:ext uri="{BB962C8B-B14F-4D97-AF65-F5344CB8AC3E}">
        <p14:creationId xmlns:p14="http://schemas.microsoft.com/office/powerpoint/2010/main" val="218604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r>
            <a:br>
              <a:rPr kumimoji="1" lang="en-US" altLang="ja-JP" dirty="0"/>
            </a:br>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18</a:t>
            </a:fld>
            <a:endParaRPr kumimoji="1" lang="ja-JP" altLang="en-US"/>
          </a:p>
        </p:txBody>
      </p:sp>
    </p:spTree>
    <p:extLst>
      <p:ext uri="{BB962C8B-B14F-4D97-AF65-F5344CB8AC3E}">
        <p14:creationId xmlns:p14="http://schemas.microsoft.com/office/powerpoint/2010/main" val="53932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a:t>
            </a:fld>
            <a:endParaRPr kumimoji="1" lang="ja-JP" altLang="en-US"/>
          </a:p>
        </p:txBody>
      </p:sp>
    </p:spTree>
    <p:extLst>
      <p:ext uri="{BB962C8B-B14F-4D97-AF65-F5344CB8AC3E}">
        <p14:creationId xmlns:p14="http://schemas.microsoft.com/office/powerpoint/2010/main" val="364001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19</a:t>
            </a:fld>
            <a:endParaRPr kumimoji="1" lang="ja-JP" altLang="en-US"/>
          </a:p>
        </p:txBody>
      </p:sp>
    </p:spTree>
    <p:extLst>
      <p:ext uri="{BB962C8B-B14F-4D97-AF65-F5344CB8AC3E}">
        <p14:creationId xmlns:p14="http://schemas.microsoft.com/office/powerpoint/2010/main" val="179359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20</a:t>
            </a:fld>
            <a:endParaRPr kumimoji="1" lang="ja-JP" altLang="en-US"/>
          </a:p>
        </p:txBody>
      </p:sp>
    </p:spTree>
    <p:extLst>
      <p:ext uri="{BB962C8B-B14F-4D97-AF65-F5344CB8AC3E}">
        <p14:creationId xmlns:p14="http://schemas.microsoft.com/office/powerpoint/2010/main" val="56985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21</a:t>
            </a:fld>
            <a:endParaRPr kumimoji="1" lang="ja-JP" altLang="en-US"/>
          </a:p>
        </p:txBody>
      </p:sp>
    </p:spTree>
    <p:extLst>
      <p:ext uri="{BB962C8B-B14F-4D97-AF65-F5344CB8AC3E}">
        <p14:creationId xmlns:p14="http://schemas.microsoft.com/office/powerpoint/2010/main" val="143448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22</a:t>
            </a:fld>
            <a:endParaRPr kumimoji="1" lang="ja-JP" altLang="en-US"/>
          </a:p>
        </p:txBody>
      </p:sp>
    </p:spTree>
    <p:extLst>
      <p:ext uri="{BB962C8B-B14F-4D97-AF65-F5344CB8AC3E}">
        <p14:creationId xmlns:p14="http://schemas.microsoft.com/office/powerpoint/2010/main" val="4190584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23</a:t>
            </a:fld>
            <a:endParaRPr kumimoji="1" lang="ja-JP" altLang="en-US"/>
          </a:p>
        </p:txBody>
      </p:sp>
    </p:spTree>
    <p:extLst>
      <p:ext uri="{BB962C8B-B14F-4D97-AF65-F5344CB8AC3E}">
        <p14:creationId xmlns:p14="http://schemas.microsoft.com/office/powerpoint/2010/main" val="247740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24</a:t>
            </a:fld>
            <a:endParaRPr kumimoji="1" lang="ja-JP" altLang="en-US"/>
          </a:p>
        </p:txBody>
      </p:sp>
    </p:spTree>
    <p:extLst>
      <p:ext uri="{BB962C8B-B14F-4D97-AF65-F5344CB8AC3E}">
        <p14:creationId xmlns:p14="http://schemas.microsoft.com/office/powerpoint/2010/main" val="143779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25</a:t>
            </a:fld>
            <a:endParaRPr kumimoji="1" lang="ja-JP" altLang="en-US"/>
          </a:p>
        </p:txBody>
      </p:sp>
    </p:spTree>
    <p:extLst>
      <p:ext uri="{BB962C8B-B14F-4D97-AF65-F5344CB8AC3E}">
        <p14:creationId xmlns:p14="http://schemas.microsoft.com/office/powerpoint/2010/main" val="3275731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26</a:t>
            </a:fld>
            <a:endParaRPr kumimoji="1" lang="ja-JP" altLang="en-US"/>
          </a:p>
        </p:txBody>
      </p:sp>
    </p:spTree>
    <p:extLst>
      <p:ext uri="{BB962C8B-B14F-4D97-AF65-F5344CB8AC3E}">
        <p14:creationId xmlns:p14="http://schemas.microsoft.com/office/powerpoint/2010/main" val="406456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27</a:t>
            </a:fld>
            <a:endParaRPr kumimoji="1" lang="ja-JP" altLang="en-US"/>
          </a:p>
        </p:txBody>
      </p:sp>
    </p:spTree>
    <p:extLst>
      <p:ext uri="{BB962C8B-B14F-4D97-AF65-F5344CB8AC3E}">
        <p14:creationId xmlns:p14="http://schemas.microsoft.com/office/powerpoint/2010/main" val="40756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28</a:t>
            </a:fld>
            <a:endParaRPr kumimoji="1" lang="ja-JP" altLang="en-US"/>
          </a:p>
        </p:txBody>
      </p:sp>
    </p:spTree>
    <p:extLst>
      <p:ext uri="{BB962C8B-B14F-4D97-AF65-F5344CB8AC3E}">
        <p14:creationId xmlns:p14="http://schemas.microsoft.com/office/powerpoint/2010/main" val="387446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a:t>
            </a:fld>
            <a:endParaRPr kumimoji="1" lang="ja-JP" altLang="en-US"/>
          </a:p>
        </p:txBody>
      </p:sp>
    </p:spTree>
    <p:extLst>
      <p:ext uri="{BB962C8B-B14F-4D97-AF65-F5344CB8AC3E}">
        <p14:creationId xmlns:p14="http://schemas.microsoft.com/office/powerpoint/2010/main" val="363381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29</a:t>
            </a:fld>
            <a:endParaRPr kumimoji="1" lang="ja-JP" altLang="en-US"/>
          </a:p>
        </p:txBody>
      </p:sp>
    </p:spTree>
    <p:extLst>
      <p:ext uri="{BB962C8B-B14F-4D97-AF65-F5344CB8AC3E}">
        <p14:creationId xmlns:p14="http://schemas.microsoft.com/office/powerpoint/2010/main" val="1578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30</a:t>
            </a:fld>
            <a:endParaRPr kumimoji="1" lang="ja-JP" altLang="en-US"/>
          </a:p>
        </p:txBody>
      </p:sp>
    </p:spTree>
    <p:extLst>
      <p:ext uri="{BB962C8B-B14F-4D97-AF65-F5344CB8AC3E}">
        <p14:creationId xmlns:p14="http://schemas.microsoft.com/office/powerpoint/2010/main" val="945635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31</a:t>
            </a:fld>
            <a:endParaRPr kumimoji="1" lang="ja-JP" altLang="en-US"/>
          </a:p>
        </p:txBody>
      </p:sp>
    </p:spTree>
    <p:extLst>
      <p:ext uri="{BB962C8B-B14F-4D97-AF65-F5344CB8AC3E}">
        <p14:creationId xmlns:p14="http://schemas.microsoft.com/office/powerpoint/2010/main" val="3880045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32</a:t>
            </a:fld>
            <a:endParaRPr kumimoji="1" lang="ja-JP" altLang="en-US"/>
          </a:p>
        </p:txBody>
      </p:sp>
    </p:spTree>
    <p:extLst>
      <p:ext uri="{BB962C8B-B14F-4D97-AF65-F5344CB8AC3E}">
        <p14:creationId xmlns:p14="http://schemas.microsoft.com/office/powerpoint/2010/main" val="4082026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33</a:t>
            </a:fld>
            <a:endParaRPr kumimoji="1" lang="ja-JP" altLang="en-US"/>
          </a:p>
        </p:txBody>
      </p:sp>
    </p:spTree>
    <p:extLst>
      <p:ext uri="{BB962C8B-B14F-4D97-AF65-F5344CB8AC3E}">
        <p14:creationId xmlns:p14="http://schemas.microsoft.com/office/powerpoint/2010/main" val="3770365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34</a:t>
            </a:fld>
            <a:endParaRPr kumimoji="1" lang="ja-JP" altLang="en-US"/>
          </a:p>
        </p:txBody>
      </p:sp>
    </p:spTree>
    <p:extLst>
      <p:ext uri="{BB962C8B-B14F-4D97-AF65-F5344CB8AC3E}">
        <p14:creationId xmlns:p14="http://schemas.microsoft.com/office/powerpoint/2010/main" val="8461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a:t>
            </a:fld>
            <a:endParaRPr kumimoji="1" lang="ja-JP" altLang="en-US"/>
          </a:p>
        </p:txBody>
      </p:sp>
    </p:spTree>
    <p:extLst>
      <p:ext uri="{BB962C8B-B14F-4D97-AF65-F5344CB8AC3E}">
        <p14:creationId xmlns:p14="http://schemas.microsoft.com/office/powerpoint/2010/main" val="189559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4</a:t>
            </a:fld>
            <a:endParaRPr kumimoji="1" lang="ja-JP" altLang="en-US"/>
          </a:p>
        </p:txBody>
      </p:sp>
    </p:spTree>
    <p:extLst>
      <p:ext uri="{BB962C8B-B14F-4D97-AF65-F5344CB8AC3E}">
        <p14:creationId xmlns:p14="http://schemas.microsoft.com/office/powerpoint/2010/main" val="422473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5</a:t>
            </a:fld>
            <a:endParaRPr kumimoji="1" lang="ja-JP" altLang="en-US"/>
          </a:p>
        </p:txBody>
      </p:sp>
    </p:spTree>
    <p:extLst>
      <p:ext uri="{BB962C8B-B14F-4D97-AF65-F5344CB8AC3E}">
        <p14:creationId xmlns:p14="http://schemas.microsoft.com/office/powerpoint/2010/main" val="39690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6</a:t>
            </a:fld>
            <a:endParaRPr kumimoji="1" lang="ja-JP" altLang="en-US"/>
          </a:p>
        </p:txBody>
      </p:sp>
    </p:spTree>
    <p:extLst>
      <p:ext uri="{BB962C8B-B14F-4D97-AF65-F5344CB8AC3E}">
        <p14:creationId xmlns:p14="http://schemas.microsoft.com/office/powerpoint/2010/main" val="102813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7</a:t>
            </a:fld>
            <a:endParaRPr kumimoji="1" lang="ja-JP" altLang="en-US"/>
          </a:p>
        </p:txBody>
      </p:sp>
    </p:spTree>
    <p:extLst>
      <p:ext uri="{BB962C8B-B14F-4D97-AF65-F5344CB8AC3E}">
        <p14:creationId xmlns:p14="http://schemas.microsoft.com/office/powerpoint/2010/main" val="258670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8</a:t>
            </a:fld>
            <a:endParaRPr kumimoji="1" lang="ja-JP" altLang="en-US"/>
          </a:p>
        </p:txBody>
      </p:sp>
    </p:spTree>
    <p:extLst>
      <p:ext uri="{BB962C8B-B14F-4D97-AF65-F5344CB8AC3E}">
        <p14:creationId xmlns:p14="http://schemas.microsoft.com/office/powerpoint/2010/main" val="63986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DE9C67-D1E4-4055-B1DD-F54F0B55B860}"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897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7397C1-855D-4E5B-A30B-8E8F9DB80B87}"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00325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74C11F-45EE-4679-9AC8-31E6AF40C5DF}"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8406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44E20-76A4-4503-B70B-98031E77A627}"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7113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634F60-436D-4C58-B4EB-53FF365E38BB}"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38042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79F6C38-E3B2-4FC2-95E4-7DE3A2A321D3}"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3355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48D6E5F-FCB0-48AA-B6A6-087B364EE995}" type="datetime1">
              <a:rPr kumimoji="1" lang="ja-JP" altLang="en-US" smtClean="0"/>
              <a:t>2022/8/29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053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8847A1-BE92-4553-AC5E-9EF2192F14F8}" type="datetime1">
              <a:rPr kumimoji="1" lang="ja-JP" altLang="en-US" smtClean="0"/>
              <a:t>2022/8/29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2348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DC09D7-E9D9-471D-ABD0-4DE5E7C0372E}" type="datetime1">
              <a:rPr kumimoji="1" lang="ja-JP" altLang="en-US" smtClean="0"/>
              <a:t>2022/8/29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48370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038572-8E5E-458D-BCAD-DC615A21162B}"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1259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13D98B-D8CC-44B2-BD30-D00AF43AA997}"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7271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EB5F2-0652-4FDB-8210-78B0DA3EA6D3}" type="datetime1">
              <a:rPr kumimoji="1" lang="ja-JP" altLang="en-US" smtClean="0"/>
              <a:t>2022/8/29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66403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www.caa.go.jp/notice/caution/lif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pref.osaka.lg.jp/shouhi/tyuikanki/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a:latin typeface="Meiryo UI" panose="020B0604030504040204" pitchFamily="50" charset="-128"/>
                <a:ea typeface="Meiryo UI" panose="020B0604030504040204" pitchFamily="50" charset="-128"/>
              </a:rPr>
              <a:t>令和</a:t>
            </a:r>
            <a:r>
              <a:rPr kumimoji="1" lang="en-US" altLang="ja-JP" sz="4800" dirty="0">
                <a:latin typeface="Meiryo UI" panose="020B0604030504040204" pitchFamily="50" charset="-128"/>
                <a:ea typeface="Meiryo UI" panose="020B0604030504040204" pitchFamily="50" charset="-128"/>
              </a:rPr>
              <a:t>2</a:t>
            </a:r>
            <a:r>
              <a:rPr kumimoji="1" lang="ja-JP" altLang="en-US" sz="4800" dirty="0">
                <a:latin typeface="Meiryo UI" panose="020B0604030504040204" pitchFamily="50" charset="-128"/>
                <a:ea typeface="Meiryo UI" panose="020B0604030504040204" pitchFamily="50" charset="-128"/>
              </a:rPr>
              <a:t>年度消費生活相談の概要</a:t>
            </a:r>
          </a:p>
        </p:txBody>
      </p:sp>
      <p:sp>
        <p:nvSpPr>
          <p:cNvPr id="3" name="サブタイトル 2"/>
          <p:cNvSpPr>
            <a:spLocks noGrp="1"/>
          </p:cNvSpPr>
          <p:nvPr>
            <p:ph type="subTitle" idx="1"/>
          </p:nvPr>
        </p:nvSpPr>
        <p:spPr/>
        <p:txBody>
          <a:bodyPr>
            <a:normAutofit/>
          </a:bodyPr>
          <a:lstStyle/>
          <a:p>
            <a:r>
              <a:rPr kumimoji="1" lang="ja-JP" altLang="en-US" sz="3200" dirty="0">
                <a:latin typeface="Meiryo UI" panose="020B0604030504040204" pitchFamily="50" charset="-128"/>
                <a:ea typeface="Meiryo UI" panose="020B0604030504040204" pitchFamily="50" charset="-128"/>
              </a:rPr>
              <a:t>（大阪府内版）</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0891" y="3668713"/>
            <a:ext cx="2019354" cy="2371725"/>
          </a:xfrm>
          <a:prstGeom prst="rect">
            <a:avLst/>
          </a:prstGeom>
        </p:spPr>
      </p:pic>
      <p:sp>
        <p:nvSpPr>
          <p:cNvPr id="6" name="サブタイトル 2"/>
          <p:cNvSpPr txBox="1">
            <a:spLocks/>
          </p:cNvSpPr>
          <p:nvPr/>
        </p:nvSpPr>
        <p:spPr>
          <a:xfrm>
            <a:off x="8948615" y="6040438"/>
            <a:ext cx="2723905" cy="337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rPr>
              <a:t>消費者教育推進大使　もずやん</a:t>
            </a:r>
          </a:p>
        </p:txBody>
      </p:sp>
    </p:spTree>
    <p:extLst>
      <p:ext uri="{BB962C8B-B14F-4D97-AF65-F5344CB8AC3E}">
        <p14:creationId xmlns:p14="http://schemas.microsoft.com/office/powerpoint/2010/main" val="240118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647579" y="1314591"/>
            <a:ext cx="2530059" cy="3877392"/>
          </a:xfrm>
          <a:prstGeom prst="rect">
            <a:avLst/>
          </a:prstGeom>
        </p:spPr>
      </p:pic>
      <p:pic>
        <p:nvPicPr>
          <p:cNvPr id="2" name="図 1"/>
          <p:cNvPicPr>
            <a:picLocks noChangeAspect="1"/>
          </p:cNvPicPr>
          <p:nvPr/>
        </p:nvPicPr>
        <p:blipFill>
          <a:blip r:embed="rId4"/>
          <a:stretch>
            <a:fillRect/>
          </a:stretch>
        </p:blipFill>
        <p:spPr>
          <a:xfrm>
            <a:off x="176568" y="1064525"/>
            <a:ext cx="6200169" cy="5541744"/>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スマートフォン等の通信サービスのトラブルが増加</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sp>
        <p:nvSpPr>
          <p:cNvPr id="8" name="フローチャート: 代替処理 7"/>
          <p:cNvSpPr/>
          <p:nvPr/>
        </p:nvSpPr>
        <p:spPr>
          <a:xfrm>
            <a:off x="2251881" y="3330053"/>
            <a:ext cx="464025" cy="2648715"/>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矢印コネクタ 8"/>
          <p:cNvCxnSpPr/>
          <p:nvPr/>
        </p:nvCxnSpPr>
        <p:spPr>
          <a:xfrm flipV="1">
            <a:off x="2784143" y="2741943"/>
            <a:ext cx="4653887" cy="833771"/>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5745707" y="5248163"/>
            <a:ext cx="6651009" cy="1054135"/>
          </a:xfrm>
          <a:prstGeom prst="rect">
            <a:avLst/>
          </a:prstGeom>
          <a:noFill/>
        </p:spPr>
        <p:txBody>
          <a:bodyPr wrap="square" rtlCol="0">
            <a:spAutoFit/>
          </a:bodyPr>
          <a:lstStyle/>
          <a:p>
            <a:pPr>
              <a:lnSpc>
                <a:spcPts val="2500"/>
              </a:lnSpc>
            </a:pPr>
            <a:r>
              <a:rPr lang="ja-JP" altLang="en-US" dirty="0">
                <a:solidFill>
                  <a:sysClr val="windowText" lastClr="000000"/>
                </a:solidFill>
                <a:latin typeface="Meiryo UI" panose="020B0604030504040204" pitchFamily="50" charset="-128"/>
                <a:ea typeface="Meiryo UI" panose="020B0604030504040204" pitchFamily="50" charset="-128"/>
                <a:cs typeface="+mj-cs"/>
              </a:rPr>
              <a:t>「移動通信サービス」に関する相談は</a:t>
            </a:r>
            <a:r>
              <a:rPr lang="en-US" altLang="ja-JP" dirty="0">
                <a:solidFill>
                  <a:sysClr val="windowText" lastClr="000000"/>
                </a:solidFill>
                <a:latin typeface="Meiryo UI" panose="020B0604030504040204" pitchFamily="50" charset="-128"/>
                <a:ea typeface="Meiryo UI" panose="020B0604030504040204" pitchFamily="50" charset="-128"/>
                <a:cs typeface="+mj-cs"/>
              </a:rPr>
              <a:t>2,230</a:t>
            </a:r>
            <a:r>
              <a:rPr lang="ja-JP" altLang="en-US" dirty="0">
                <a:solidFill>
                  <a:sysClr val="windowText" lastClr="000000"/>
                </a:solidFill>
                <a:latin typeface="Meiryo UI" panose="020B0604030504040204" pitchFamily="50" charset="-128"/>
                <a:ea typeface="Meiryo UI" panose="020B0604030504040204" pitchFamily="50" charset="-128"/>
                <a:cs typeface="+mj-cs"/>
              </a:rPr>
              <a:t>件（</a:t>
            </a:r>
            <a:r>
              <a:rPr lang="ja-JP" altLang="en-US" dirty="0">
                <a:solidFill>
                  <a:sysClr val="windowText" lastClr="000000"/>
                </a:solidFill>
                <a:latin typeface="Meiryo UI" panose="020B0604030504040204" pitchFamily="50" charset="-128"/>
                <a:ea typeface="Meiryo UI" panose="020B0604030504040204" pitchFamily="50" charset="-128"/>
              </a:rPr>
              <a:t>前年度比＋</a:t>
            </a:r>
            <a:r>
              <a:rPr lang="en-US" altLang="ja-JP" dirty="0">
                <a:solidFill>
                  <a:sysClr val="windowText" lastClr="000000"/>
                </a:solidFill>
                <a:latin typeface="Meiryo UI" panose="020B0604030504040204" pitchFamily="50" charset="-128"/>
                <a:ea typeface="Meiryo UI" panose="020B0604030504040204" pitchFamily="50" charset="-128"/>
              </a:rPr>
              <a:t>143</a:t>
            </a:r>
            <a:r>
              <a:rPr lang="ja-JP" altLang="en-US" dirty="0">
                <a:solidFill>
                  <a:sysClr val="windowText" lastClr="000000"/>
                </a:solidFill>
                <a:latin typeface="Meiryo UI" panose="020B0604030504040204" pitchFamily="50" charset="-128"/>
                <a:ea typeface="Meiryo UI" panose="020B0604030504040204" pitchFamily="50" charset="-128"/>
              </a:rPr>
              <a:t>件）</a:t>
            </a:r>
            <a:endParaRPr lang="en-US" altLang="ja-JP" dirty="0">
              <a:solidFill>
                <a:sysClr val="windowText" lastClr="000000"/>
              </a:solidFill>
              <a:latin typeface="Meiryo UI" panose="020B0604030504040204" pitchFamily="50" charset="-128"/>
              <a:ea typeface="Meiryo UI" panose="020B0604030504040204" pitchFamily="50" charset="-128"/>
              <a:cs typeface="+mj-cs"/>
            </a:endParaRPr>
          </a:p>
          <a:p>
            <a:pPr>
              <a:lnSpc>
                <a:spcPts val="2500"/>
              </a:lnSpc>
            </a:pPr>
            <a:r>
              <a:rPr lang="ja-JP" altLang="en-US" dirty="0">
                <a:solidFill>
                  <a:sysClr val="windowText" lastClr="000000"/>
                </a:solidFill>
                <a:latin typeface="Meiryo UI" panose="020B0604030504040204" pitchFamily="50" charset="-128"/>
                <a:ea typeface="Meiryo UI" panose="020B0604030504040204" pitchFamily="50" charset="-128"/>
              </a:rPr>
              <a:t>・スマートフォン等の通信事業者や料金プランの変更などによる</a:t>
            </a:r>
            <a:endParaRPr lang="en-US" altLang="ja-JP" dirty="0">
              <a:solidFill>
                <a:sysClr val="windowText" lastClr="000000"/>
              </a:solidFill>
              <a:latin typeface="Meiryo UI" panose="020B0604030504040204" pitchFamily="50" charset="-128"/>
              <a:ea typeface="Meiryo UI" panose="020B0604030504040204" pitchFamily="50" charset="-128"/>
            </a:endParaRPr>
          </a:p>
          <a:p>
            <a:pPr>
              <a:lnSpc>
                <a:spcPts val="2500"/>
              </a:lnSpc>
            </a:pPr>
            <a:r>
              <a:rPr lang="en-US" altLang="ja-JP" dirty="0">
                <a:solidFill>
                  <a:sysClr val="windowText" lastClr="000000"/>
                </a:solidFill>
                <a:latin typeface="Meiryo UI" panose="020B0604030504040204" pitchFamily="50" charset="-128"/>
                <a:ea typeface="Meiryo UI" panose="020B0604030504040204" pitchFamily="50" charset="-128"/>
              </a:rPr>
              <a:t> </a:t>
            </a:r>
            <a:r>
              <a:rPr lang="ja-JP" altLang="en-US" dirty="0">
                <a:solidFill>
                  <a:sysClr val="windowText" lastClr="000000"/>
                </a:solidFill>
                <a:latin typeface="Meiryo UI" panose="020B0604030504040204" pitchFamily="50" charset="-128"/>
                <a:ea typeface="Meiryo UI" panose="020B0604030504040204" pitchFamily="50" charset="-128"/>
              </a:rPr>
              <a:t>トラブルが増加</a:t>
            </a:r>
            <a:endParaRPr lang="en-US" altLang="ja-JP" dirty="0">
              <a:solidFill>
                <a:sysClr val="windowText" lastClr="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11856" y="1226699"/>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2" name="テキスト ボックス 11"/>
          <p:cNvSpPr txBox="1"/>
          <p:nvPr/>
        </p:nvSpPr>
        <p:spPr>
          <a:xfrm>
            <a:off x="7789280" y="1109123"/>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321210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ysClr val="windowText" lastClr="000000"/>
                </a:solidFill>
                <a:latin typeface="Meiryo UI" panose="020B0604030504040204" pitchFamily="50" charset="-128"/>
                <a:ea typeface="Meiryo UI" panose="020B0604030504040204" pitchFamily="50" charset="-128"/>
              </a:rPr>
              <a:t>　</a:t>
            </a:r>
            <a:endParaRPr lang="en-US" altLang="ja-JP" sz="2800" b="1" dirty="0">
              <a:solidFill>
                <a:sysClr val="windowText" lastClr="000000"/>
              </a:solidFill>
              <a:latin typeface="Meiryo UI" panose="020B0604030504040204" pitchFamily="50" charset="-128"/>
              <a:ea typeface="Meiryo UI" panose="020B0604030504040204" pitchFamily="50" charset="-128"/>
            </a:endParaRPr>
          </a:p>
          <a:p>
            <a:r>
              <a:rPr lang="ja-JP" altLang="en-US" sz="2800" b="1"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格安料金で通信サービスを提供する事業者の中には、インターネットのみで販売やサポートをする事業者もあります。あらかじめ情報を</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収集するとともに、入力時に操作ミスがないように気を付けましょう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契約書面を受け取ってから</a:t>
            </a:r>
            <a:r>
              <a:rPr lang="en-US" altLang="ja-JP" sz="2800" dirty="0">
                <a:solidFill>
                  <a:sysClr val="windowText" lastClr="000000"/>
                </a:solidFill>
                <a:latin typeface="Meiryo UI" panose="020B0604030504040204" pitchFamily="50" charset="-128"/>
                <a:ea typeface="Meiryo UI" panose="020B0604030504040204" pitchFamily="50" charset="-128"/>
              </a:rPr>
              <a:t>8</a:t>
            </a:r>
            <a:r>
              <a:rPr lang="ja-JP" altLang="en-US" sz="2800" dirty="0">
                <a:solidFill>
                  <a:sysClr val="windowText" lastClr="000000"/>
                </a:solidFill>
                <a:latin typeface="Meiryo UI" panose="020B0604030504040204" pitchFamily="50" charset="-128"/>
                <a:ea typeface="Meiryo UI" panose="020B0604030504040204" pitchFamily="50" charset="-128"/>
              </a:rPr>
              <a:t>日間以内は、初期契約解除制度等</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により契約解除ができる場合がありますので、契約解除を希望する</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場合は速やかに携帯電話事業者に申し出ましょう</a:t>
            </a:r>
            <a:endParaRPr lang="en-US" altLang="ja-JP" sz="3200"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3200" dirty="0">
                <a:solidFill>
                  <a:sysClr val="windowText" lastClr="000000"/>
                </a:solidFill>
                <a:latin typeface="Meiryo UI" panose="020B0604030504040204" pitchFamily="50" charset="-128"/>
                <a:ea typeface="Meiryo UI" panose="020B0604030504040204" pitchFamily="50" charset="-128"/>
              </a:rPr>
              <a:t>　</a:t>
            </a:r>
            <a:r>
              <a:rPr lang="en-US" altLang="ja-JP" sz="3200" u="sng" dirty="0">
                <a:solidFill>
                  <a:sysClr val="windowText" lastClr="000000"/>
                </a:solidFill>
                <a:latin typeface="Meiryo UI" panose="020B0604030504040204" pitchFamily="50" charset="-128"/>
                <a:ea typeface="Meiryo UI" panose="020B0604030504040204" pitchFamily="50" charset="-128"/>
              </a:rPr>
              <a:t>“</a:t>
            </a:r>
            <a:r>
              <a:rPr lang="ja-JP" altLang="en-US" sz="3000" b="1" u="sng" dirty="0">
                <a:solidFill>
                  <a:sysClr val="windowText" lastClr="000000"/>
                </a:solidFill>
                <a:latin typeface="Meiryo UI" panose="020B0604030504040204" pitchFamily="50" charset="-128"/>
                <a:ea typeface="Meiryo UI" panose="020B0604030504040204" pitchFamily="50" charset="-128"/>
              </a:rPr>
              <a:t>格安スマホ</a:t>
            </a:r>
            <a:r>
              <a:rPr lang="en-US" altLang="ja-JP" sz="3000" b="1" u="sng" dirty="0">
                <a:solidFill>
                  <a:sysClr val="windowText" lastClr="000000"/>
                </a:solidFill>
                <a:latin typeface="Meiryo UI" panose="020B0604030504040204" pitchFamily="50" charset="-128"/>
                <a:ea typeface="Meiryo UI" panose="020B0604030504040204" pitchFamily="50" charset="-128"/>
              </a:rPr>
              <a:t>”</a:t>
            </a:r>
            <a:r>
              <a:rPr lang="ja-JP" altLang="en-US" sz="3000" b="1" u="sng" dirty="0">
                <a:solidFill>
                  <a:sysClr val="windowText" lastClr="000000"/>
                </a:solidFill>
                <a:latin typeface="Meiryo UI" panose="020B0604030504040204" pitchFamily="50" charset="-128"/>
                <a:ea typeface="Meiryo UI" panose="020B0604030504040204" pitchFamily="50" charset="-128"/>
              </a:rPr>
              <a:t>を利用するときに注意すること</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無料通話は独自のアプリを使う必要があるなど、プランの内容により指定のサービス提供方法があります。よく確認しておきましょう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392" y="3970736"/>
            <a:ext cx="1250974" cy="138612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159" y="3971498"/>
            <a:ext cx="1265633" cy="1402363"/>
          </a:xfrm>
          <a:prstGeom prst="rect">
            <a:avLst/>
          </a:prstGeom>
        </p:spPr>
      </p:pic>
    </p:spTree>
    <p:extLst>
      <p:ext uri="{BB962C8B-B14F-4D97-AF65-F5344CB8AC3E}">
        <p14:creationId xmlns:p14="http://schemas.microsoft.com/office/powerpoint/2010/main" val="61903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水回りの修理等の高額請求のトラブルが多発</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11</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水回りの修理等の高額請求のトラブルが増加</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5125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23067" y="1582725"/>
            <a:ext cx="2816596" cy="3615241"/>
          </a:xfrm>
          <a:prstGeom prst="rect">
            <a:avLst/>
          </a:prstGeom>
        </p:spPr>
      </p:pic>
      <p:pic>
        <p:nvPicPr>
          <p:cNvPr id="2" name="図 1"/>
          <p:cNvPicPr>
            <a:picLocks noChangeAspect="1"/>
          </p:cNvPicPr>
          <p:nvPr/>
        </p:nvPicPr>
        <p:blipFill>
          <a:blip r:embed="rId4"/>
          <a:stretch>
            <a:fillRect/>
          </a:stretch>
        </p:blipFill>
        <p:spPr>
          <a:xfrm>
            <a:off x="185837" y="1002931"/>
            <a:ext cx="6084335" cy="5718544"/>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水回りの修理等の高額請求のトラブルが多発</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3" name="フローチャート: 代替処理 2"/>
          <p:cNvSpPr/>
          <p:nvPr/>
        </p:nvSpPr>
        <p:spPr>
          <a:xfrm>
            <a:off x="4662308" y="3991735"/>
            <a:ext cx="506437" cy="1844132"/>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 name="直線矢印コネクタ 15"/>
          <p:cNvCxnSpPr/>
          <p:nvPr/>
        </p:nvCxnSpPr>
        <p:spPr>
          <a:xfrm flipV="1">
            <a:off x="5261114" y="3865138"/>
            <a:ext cx="2409349" cy="6426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6270172" y="5340520"/>
            <a:ext cx="5815811" cy="877163"/>
          </a:xfrm>
          <a:prstGeom prst="rect">
            <a:avLst/>
          </a:prstGeom>
          <a:noFill/>
        </p:spPr>
        <p:txBody>
          <a:bodyPr wrap="square" rtlCol="0">
            <a:spAutoFit/>
          </a:bodyPr>
          <a:lstStyle/>
          <a:p>
            <a:r>
              <a:rPr lang="ja-JP" altLang="ja-JP" sz="1700" dirty="0">
                <a:solidFill>
                  <a:sysClr val="windowText" lastClr="000000"/>
                </a:solidFill>
                <a:latin typeface="Meiryo UI" panose="020B0604030504040204" pitchFamily="50" charset="-128"/>
                <a:ea typeface="Meiryo UI" panose="020B0604030504040204" pitchFamily="50" charset="-128"/>
              </a:rPr>
              <a:t>「修理サービス」に関する相談は</a:t>
            </a:r>
            <a:r>
              <a:rPr lang="en-US" altLang="ja-JP" sz="1700" dirty="0">
                <a:solidFill>
                  <a:sysClr val="windowText" lastClr="000000"/>
                </a:solidFill>
                <a:latin typeface="Meiryo UI" panose="020B0604030504040204" pitchFamily="50" charset="-128"/>
                <a:ea typeface="Meiryo UI" panose="020B0604030504040204" pitchFamily="50" charset="-128"/>
              </a:rPr>
              <a:t>1,359</a:t>
            </a:r>
            <a:r>
              <a:rPr lang="ja-JP" altLang="ja-JP" sz="1700" dirty="0">
                <a:solidFill>
                  <a:sysClr val="windowText" lastClr="000000"/>
                </a:solidFill>
                <a:latin typeface="Meiryo UI" panose="020B0604030504040204" pitchFamily="50" charset="-128"/>
                <a:ea typeface="Meiryo UI" panose="020B0604030504040204" pitchFamily="50" charset="-128"/>
              </a:rPr>
              <a:t>件</a:t>
            </a:r>
            <a:r>
              <a:rPr lang="ja-JP" altLang="en-US" sz="1700" dirty="0">
                <a:solidFill>
                  <a:sysClr val="windowText" lastClr="000000"/>
                </a:solidFill>
                <a:latin typeface="Meiryo UI" panose="020B0604030504040204" pitchFamily="50" charset="-128"/>
                <a:ea typeface="Meiryo UI" panose="020B0604030504040204" pitchFamily="50" charset="-128"/>
              </a:rPr>
              <a:t>（前年度比＋</a:t>
            </a:r>
            <a:r>
              <a:rPr lang="en-US" altLang="ja-JP" sz="1700" dirty="0">
                <a:solidFill>
                  <a:sysClr val="windowText" lastClr="000000"/>
                </a:solidFill>
                <a:latin typeface="Meiryo UI" panose="020B0604030504040204" pitchFamily="50" charset="-128"/>
                <a:ea typeface="Meiryo UI" panose="020B0604030504040204" pitchFamily="50" charset="-128"/>
              </a:rPr>
              <a:t>126</a:t>
            </a:r>
            <a:r>
              <a:rPr lang="ja-JP" altLang="en-US" sz="1700" dirty="0">
                <a:solidFill>
                  <a:sysClr val="windowText" lastClr="000000"/>
                </a:solidFill>
                <a:latin typeface="Meiryo UI" panose="020B0604030504040204" pitchFamily="50" charset="-128"/>
                <a:ea typeface="Meiryo UI" panose="020B0604030504040204" pitchFamily="50" charset="-128"/>
              </a:rPr>
              <a:t>件）</a:t>
            </a:r>
            <a:endParaRPr lang="en-US" altLang="ja-JP" sz="1700" dirty="0">
              <a:solidFill>
                <a:sysClr val="windowText" lastClr="000000"/>
              </a:solidFill>
              <a:latin typeface="Meiryo UI" panose="020B0604030504040204" pitchFamily="50" charset="-128"/>
              <a:ea typeface="Meiryo UI" panose="020B0604030504040204" pitchFamily="50" charset="-128"/>
              <a:cs typeface="+mj-cs"/>
            </a:endParaRPr>
          </a:p>
          <a:p>
            <a:r>
              <a:rPr lang="ja-JP" altLang="en-US" sz="1700" dirty="0">
                <a:solidFill>
                  <a:sysClr val="windowText" lastClr="000000"/>
                </a:solidFill>
                <a:latin typeface="Meiryo UI" panose="020B0604030504040204" pitchFamily="50" charset="-128"/>
                <a:ea typeface="Meiryo UI" panose="020B0604030504040204" pitchFamily="50" charset="-128"/>
                <a:cs typeface="+mj-cs"/>
              </a:rPr>
              <a:t>・</a:t>
            </a:r>
            <a:r>
              <a:rPr lang="ja-JP" altLang="ja-JP" sz="1700" dirty="0">
                <a:solidFill>
                  <a:sysClr val="windowText" lastClr="000000"/>
                </a:solidFill>
                <a:latin typeface="Meiryo UI" panose="020B0604030504040204" pitchFamily="50" charset="-128"/>
                <a:ea typeface="Meiryo UI" panose="020B0604030504040204" pitchFamily="50" charset="-128"/>
                <a:cs typeface="+mj-cs"/>
              </a:rPr>
              <a:t>トイレ</a:t>
            </a:r>
            <a:r>
              <a:rPr lang="ja-JP" altLang="en-US" sz="1700" dirty="0">
                <a:solidFill>
                  <a:sysClr val="windowText" lastClr="000000"/>
                </a:solidFill>
                <a:latin typeface="Meiryo UI" panose="020B0604030504040204" pitchFamily="50" charset="-128"/>
                <a:ea typeface="Meiryo UI" panose="020B0604030504040204" pitchFamily="50" charset="-128"/>
                <a:cs typeface="+mj-cs"/>
              </a:rPr>
              <a:t>の</a:t>
            </a:r>
            <a:r>
              <a:rPr lang="ja-JP" altLang="ja-JP" sz="1700" dirty="0">
                <a:solidFill>
                  <a:sysClr val="windowText" lastClr="000000"/>
                </a:solidFill>
                <a:latin typeface="Meiryo UI" panose="020B0604030504040204" pitchFamily="50" charset="-128"/>
                <a:ea typeface="Meiryo UI" panose="020B0604030504040204" pitchFamily="50" charset="-128"/>
                <a:cs typeface="+mj-cs"/>
              </a:rPr>
              <a:t>水漏れ修理等に来てもらった業者に高額料金を</a:t>
            </a:r>
            <a:endParaRPr lang="en-US" altLang="ja-JP" sz="1700" dirty="0">
              <a:solidFill>
                <a:sysClr val="windowText" lastClr="000000"/>
              </a:solidFill>
              <a:latin typeface="Meiryo UI" panose="020B0604030504040204" pitchFamily="50" charset="-128"/>
              <a:ea typeface="Meiryo UI" panose="020B0604030504040204" pitchFamily="50" charset="-128"/>
              <a:cs typeface="+mj-cs"/>
            </a:endParaRPr>
          </a:p>
          <a:p>
            <a:r>
              <a:rPr lang="ja-JP" altLang="ja-JP" sz="1700" dirty="0">
                <a:solidFill>
                  <a:sysClr val="windowText" lastClr="000000"/>
                </a:solidFill>
                <a:latin typeface="Meiryo UI" panose="020B0604030504040204" pitchFamily="50" charset="-128"/>
                <a:ea typeface="Meiryo UI" panose="020B0604030504040204" pitchFamily="50" charset="-128"/>
                <a:cs typeface="+mj-cs"/>
              </a:rPr>
              <a:t>請求されるなどのトラブルが増加</a:t>
            </a:r>
            <a:endParaRPr lang="en-US" altLang="ja-JP" sz="1700" dirty="0">
              <a:solidFill>
                <a:sysClr val="windowText" lastClr="000000"/>
              </a:solidFill>
              <a:latin typeface="Meiryo UI" panose="020B0604030504040204" pitchFamily="50" charset="-128"/>
              <a:ea typeface="Meiryo UI" panose="020B0604030504040204" pitchFamily="50" charset="-128"/>
              <a:cs typeface="+mj-cs"/>
            </a:endParaRPr>
          </a:p>
        </p:txBody>
      </p:sp>
      <p:sp>
        <p:nvSpPr>
          <p:cNvPr id="9" name="テキスト ボックス 8"/>
          <p:cNvSpPr txBox="1"/>
          <p:nvPr/>
        </p:nvSpPr>
        <p:spPr>
          <a:xfrm>
            <a:off x="276893" y="1121023"/>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0" name="テキスト ボックス 9"/>
          <p:cNvSpPr txBox="1"/>
          <p:nvPr/>
        </p:nvSpPr>
        <p:spPr>
          <a:xfrm>
            <a:off x="7725495" y="1330337"/>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331014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13</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広告の表示や電話で説明された料金を鵜呑みにしないように</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しましょう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慌てて事業者を呼んでしまいがちですが、事前に、</a:t>
            </a:r>
            <a:r>
              <a:rPr lang="ja-JP" altLang="en-US" sz="2800" dirty="0">
                <a:solidFill>
                  <a:srgbClr val="FF0000"/>
                </a:solidFill>
                <a:latin typeface="Meiryo UI" panose="020B0604030504040204" pitchFamily="50" charset="-128"/>
                <a:ea typeface="Meiryo UI" panose="020B0604030504040204" pitchFamily="50" charset="-128"/>
              </a:rPr>
              <a:t>作業内容や料金、出張費や見積もり料の有無を確認しましょう</a:t>
            </a: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急を要するトラブルに備え、安心して依頼できる事業者の情報を</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日ごろから集めておきましょう</a:t>
            </a:r>
          </a:p>
          <a:p>
            <a:pPr marL="800100" indent="-457200">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できるだけ複数社から見積もりを取って、作業内容や料金を比較</a:t>
            </a:r>
            <a:endParaRPr lang="en-US" altLang="ja-JP" sz="2800" dirty="0">
              <a:latin typeface="Meiryo UI" panose="020B0604030504040204" pitchFamily="50" charset="-128"/>
              <a:ea typeface="Meiryo UI" panose="020B0604030504040204" pitchFamily="50" charset="-128"/>
            </a:endParaRPr>
          </a:p>
          <a:p>
            <a:pPr marL="342900"/>
            <a:r>
              <a:rPr lang="ja-JP" altLang="en-US" sz="2800" dirty="0">
                <a:latin typeface="Meiryo UI" panose="020B0604030504040204" pitchFamily="50" charset="-128"/>
                <a:ea typeface="Meiryo UI" panose="020B0604030504040204" pitchFamily="50" charset="-128"/>
              </a:rPr>
              <a:t>　　しましょう</a:t>
            </a:r>
            <a:endParaRPr lang="en-US" altLang="ja-JP" sz="28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47">
            <a:off x="9739615" y="602840"/>
            <a:ext cx="1420048" cy="122479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635" y="4582412"/>
            <a:ext cx="1347205" cy="1589622"/>
          </a:xfrm>
          <a:prstGeom prst="rect">
            <a:avLst/>
          </a:prstGeom>
        </p:spPr>
      </p:pic>
    </p:spTree>
    <p:extLst>
      <p:ext uri="{BB962C8B-B14F-4D97-AF65-F5344CB8AC3E}">
        <p14:creationId xmlns:p14="http://schemas.microsoft.com/office/powerpoint/2010/main" val="237910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「架空請求」に関する相談は減少傾向であるものの、依然として発生</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14</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「健康食品」や「化粧品」の定期購入トラブルが増加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754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757224" y="1206706"/>
            <a:ext cx="2962913" cy="3871296"/>
          </a:xfrm>
          <a:prstGeom prst="rect">
            <a:avLst/>
          </a:prstGeom>
        </p:spPr>
      </p:pic>
      <p:pic>
        <p:nvPicPr>
          <p:cNvPr id="2" name="図 1"/>
          <p:cNvPicPr>
            <a:picLocks noChangeAspect="1"/>
          </p:cNvPicPr>
          <p:nvPr/>
        </p:nvPicPr>
        <p:blipFill>
          <a:blip r:embed="rId4"/>
          <a:stretch>
            <a:fillRect/>
          </a:stretch>
        </p:blipFill>
        <p:spPr>
          <a:xfrm>
            <a:off x="319548" y="1051704"/>
            <a:ext cx="6687892" cy="5669771"/>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「架空請求」に関する相談は減少傾向であるものの、依然として発生</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15</a:t>
            </a:fld>
            <a:endParaRPr kumimoji="1" lang="ja-JP" altLang="en-US">
              <a:latin typeface="Meiryo UI" panose="020B0604030504040204" pitchFamily="50" charset="-128"/>
              <a:ea typeface="Meiryo UI" panose="020B0604030504040204" pitchFamily="50" charset="-128"/>
            </a:endParaRPr>
          </a:p>
        </p:txBody>
      </p:sp>
      <p:cxnSp>
        <p:nvCxnSpPr>
          <p:cNvPr id="10" name="直線矢印コネクタ 9"/>
          <p:cNvCxnSpPr/>
          <p:nvPr/>
        </p:nvCxnSpPr>
        <p:spPr>
          <a:xfrm flipV="1">
            <a:off x="6004831" y="3412901"/>
            <a:ext cx="1490673" cy="134928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9" name="フローチャート: 代替処理 8"/>
          <p:cNvSpPr/>
          <p:nvPr/>
        </p:nvSpPr>
        <p:spPr>
          <a:xfrm>
            <a:off x="5692025" y="4028158"/>
            <a:ext cx="311959" cy="2175166"/>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フローチャート: 代替処理 15"/>
          <p:cNvSpPr/>
          <p:nvPr/>
        </p:nvSpPr>
        <p:spPr>
          <a:xfrm>
            <a:off x="4410273" y="4028158"/>
            <a:ext cx="290286" cy="2249481"/>
          </a:xfrm>
          <a:prstGeom prst="flowChartAlternateProcess">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41813" y="5069257"/>
            <a:ext cx="5600495" cy="1400383"/>
          </a:xfrm>
          <a:prstGeom prst="rect">
            <a:avLst/>
          </a:prstGeom>
          <a:noFill/>
        </p:spPr>
        <p:txBody>
          <a:bodyPr wrap="square" rtlCol="0">
            <a:spAutoFit/>
          </a:bodyPr>
          <a:lstStyle/>
          <a:p>
            <a:r>
              <a:rPr lang="ja-JP" altLang="ja-JP" sz="1700" dirty="0">
                <a:latin typeface="Meiryo UI" panose="020B0604030504040204" pitchFamily="50" charset="-128"/>
                <a:ea typeface="Meiryo UI" panose="020B0604030504040204" pitchFamily="50" charset="-128"/>
              </a:rPr>
              <a:t>架空請求に関する相談は</a:t>
            </a:r>
            <a:r>
              <a:rPr lang="en-US" altLang="ja-JP" sz="1700" dirty="0">
                <a:latin typeface="Meiryo UI" panose="020B0604030504040204" pitchFamily="50" charset="-128"/>
                <a:ea typeface="Meiryo UI" panose="020B0604030504040204" pitchFamily="50" charset="-128"/>
              </a:rPr>
              <a:t>1,562</a:t>
            </a:r>
            <a:r>
              <a:rPr lang="ja-JP" altLang="ja-JP" sz="1700" dirty="0">
                <a:latin typeface="Meiryo UI" panose="020B0604030504040204" pitchFamily="50" charset="-128"/>
                <a:ea typeface="Meiryo UI" panose="020B0604030504040204" pitchFamily="50" charset="-128"/>
              </a:rPr>
              <a:t>件</a:t>
            </a:r>
            <a:r>
              <a:rPr lang="ja-JP" altLang="en-US" sz="1700" dirty="0">
                <a:latin typeface="Meiryo UI" panose="020B0604030504040204" pitchFamily="50" charset="-128"/>
                <a:ea typeface="Meiryo UI" panose="020B0604030504040204" pitchFamily="50" charset="-128"/>
              </a:rPr>
              <a:t>（前年度比▲</a:t>
            </a:r>
            <a:r>
              <a:rPr lang="en-US" altLang="ja-JP" sz="1700" dirty="0">
                <a:latin typeface="Meiryo UI" panose="020B0604030504040204" pitchFamily="50" charset="-128"/>
                <a:ea typeface="Meiryo UI" panose="020B0604030504040204" pitchFamily="50" charset="-128"/>
              </a:rPr>
              <a:t>1,043</a:t>
            </a:r>
            <a:r>
              <a:rPr lang="ja-JP" altLang="en-US" sz="1700" dirty="0">
                <a:latin typeface="Meiryo UI" panose="020B0604030504040204" pitchFamily="50" charset="-128"/>
                <a:ea typeface="Meiryo UI" panose="020B0604030504040204" pitchFamily="50" charset="-128"/>
              </a:rPr>
              <a:t>件）</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身に覚えがなく、何に関する料金なのか不明な料金を請求される「メール等による架空請求」</a:t>
            </a:r>
            <a:r>
              <a:rPr lang="ja-JP" altLang="en-US" sz="1700" dirty="0">
                <a:latin typeface="Meiryo UI" panose="020B0604030504040204" pitchFamily="50" charset="-128"/>
                <a:ea typeface="Meiryo UI" panose="020B0604030504040204" pitchFamily="50" charset="-128"/>
              </a:rPr>
              <a:t>が</a:t>
            </a:r>
            <a:r>
              <a:rPr lang="en-US" altLang="ja-JP" sz="1700" dirty="0">
                <a:latin typeface="Meiryo UI" panose="020B0604030504040204" pitchFamily="50" charset="-128"/>
                <a:ea typeface="Meiryo UI" panose="020B0604030504040204" pitchFamily="50" charset="-128"/>
              </a:rPr>
              <a:t>900</a:t>
            </a:r>
            <a:r>
              <a:rPr lang="ja-JP" altLang="ja-JP" sz="1700" dirty="0">
                <a:latin typeface="Meiryo UI" panose="020B0604030504040204" pitchFamily="50" charset="-128"/>
                <a:ea typeface="Meiryo UI" panose="020B0604030504040204" pitchFamily="50" charset="-128"/>
              </a:rPr>
              <a:t>件（前年</a:t>
            </a:r>
            <a:r>
              <a:rPr lang="ja-JP" altLang="en-US" sz="1700" dirty="0">
                <a:latin typeface="Meiryo UI" panose="020B0604030504040204" pitchFamily="50" charset="-128"/>
                <a:ea typeface="Meiryo UI" panose="020B0604030504040204" pitchFamily="50" charset="-128"/>
              </a:rPr>
              <a:t>度比▲</a:t>
            </a:r>
            <a:r>
              <a:rPr lang="en-US" altLang="ja-JP" sz="1700" dirty="0">
                <a:latin typeface="Meiryo UI" panose="020B0604030504040204" pitchFamily="50" charset="-128"/>
                <a:ea typeface="Meiryo UI" panose="020B0604030504040204" pitchFamily="50" charset="-128"/>
              </a:rPr>
              <a:t>343</a:t>
            </a:r>
            <a:r>
              <a:rPr lang="ja-JP" altLang="en-US" sz="1700" dirty="0">
                <a:latin typeface="Meiryo UI" panose="020B0604030504040204" pitchFamily="50" charset="-128"/>
                <a:ea typeface="Meiryo UI" panose="020B0604030504040204" pitchFamily="50" charset="-128"/>
              </a:rPr>
              <a:t>件</a:t>
            </a:r>
            <a:r>
              <a:rPr lang="ja-JP" altLang="ja-JP" sz="1700" dirty="0">
                <a:latin typeface="Meiryo UI" panose="020B0604030504040204" pitchFamily="50" charset="-128"/>
                <a:ea typeface="Meiryo UI" panose="020B0604030504040204" pitchFamily="50" charset="-128"/>
              </a:rPr>
              <a:t>）</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利用した覚えのない有料サイトの利用料などの「</a:t>
            </a:r>
            <a:r>
              <a:rPr lang="ja-JP" altLang="en-US" sz="1700" dirty="0">
                <a:latin typeface="Meiryo UI" panose="020B0604030504040204" pitchFamily="50" charset="-128"/>
                <a:ea typeface="Meiryo UI" panose="020B0604030504040204" pitchFamily="50" charset="-128"/>
              </a:rPr>
              <a:t>有料サイトの</a:t>
            </a:r>
            <a:r>
              <a:rPr lang="ja-JP" altLang="ja-JP" sz="1700" dirty="0">
                <a:latin typeface="Meiryo UI" panose="020B0604030504040204" pitchFamily="50" charset="-128"/>
                <a:ea typeface="Meiryo UI" panose="020B0604030504040204" pitchFamily="50" charset="-128"/>
              </a:rPr>
              <a:t>架空請求」</a:t>
            </a:r>
            <a:r>
              <a:rPr lang="en-US" altLang="ja-JP" sz="1700" dirty="0">
                <a:latin typeface="Meiryo UI" panose="020B0604030504040204" pitchFamily="50" charset="-128"/>
                <a:ea typeface="Meiryo UI" panose="020B0604030504040204" pitchFamily="50" charset="-128"/>
              </a:rPr>
              <a:t>662</a:t>
            </a:r>
            <a:r>
              <a:rPr lang="ja-JP" altLang="ja-JP" sz="1700" dirty="0">
                <a:latin typeface="Meiryo UI" panose="020B0604030504040204" pitchFamily="50" charset="-128"/>
                <a:ea typeface="Meiryo UI" panose="020B0604030504040204" pitchFamily="50" charset="-128"/>
              </a:rPr>
              <a:t>件（前年度</a:t>
            </a:r>
            <a:r>
              <a:rPr lang="ja-JP" altLang="en-US" sz="1700" dirty="0">
                <a:latin typeface="Meiryo UI" panose="020B0604030504040204" pitchFamily="50" charset="-128"/>
                <a:ea typeface="Meiryo UI" panose="020B0604030504040204" pitchFamily="50" charset="-128"/>
              </a:rPr>
              <a:t>比▲</a:t>
            </a:r>
            <a:r>
              <a:rPr lang="en-US" altLang="ja-JP" sz="1700" dirty="0">
                <a:latin typeface="Meiryo UI" panose="020B0604030504040204" pitchFamily="50" charset="-128"/>
                <a:ea typeface="Meiryo UI" panose="020B0604030504040204" pitchFamily="50" charset="-128"/>
              </a:rPr>
              <a:t>700</a:t>
            </a:r>
            <a:r>
              <a:rPr lang="ja-JP" altLang="ja-JP" sz="1700" dirty="0">
                <a:latin typeface="Meiryo UI" panose="020B0604030504040204" pitchFamily="50" charset="-128"/>
                <a:ea typeface="Meiryo UI" panose="020B0604030504040204" pitchFamily="50" charset="-128"/>
              </a:rPr>
              <a:t>件）</a:t>
            </a:r>
            <a:endParaRPr lang="en-US" altLang="ja-JP" sz="1700" dirty="0">
              <a:solidFill>
                <a:sysClr val="windowText" lastClr="000000"/>
              </a:solidFill>
              <a:latin typeface="Meiryo UI" panose="020B0604030504040204" pitchFamily="50" charset="-128"/>
              <a:ea typeface="Meiryo UI" panose="020B0604030504040204" pitchFamily="50" charset="-128"/>
              <a:cs typeface="+mj-cs"/>
            </a:endParaRPr>
          </a:p>
        </p:txBody>
      </p:sp>
      <p:cxnSp>
        <p:nvCxnSpPr>
          <p:cNvPr id="17" name="直線矢印コネクタ 16"/>
          <p:cNvCxnSpPr/>
          <p:nvPr/>
        </p:nvCxnSpPr>
        <p:spPr>
          <a:xfrm flipV="1">
            <a:off x="4700559" y="3219718"/>
            <a:ext cx="2794945" cy="94015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319548" y="1271022"/>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3" name="テキスト ボックス 12"/>
          <p:cNvSpPr txBox="1"/>
          <p:nvPr/>
        </p:nvSpPr>
        <p:spPr>
          <a:xfrm>
            <a:off x="7759966" y="963941"/>
            <a:ext cx="675249" cy="253916"/>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3903978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16</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2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2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lnSpc>
                <a:spcPct val="100000"/>
              </a:lnSpc>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身に覚えのない料金を請求するＳＭＳは、不特定の電話番号に対して無作為に送信されている可能性があります。実在する事業者名を名乗ったり、「法的手続きを取る」などと不安を煽る記載をしていることもあり、 相手方に連絡を取ると、根拠のない請求をされたり、個人情報を相手に聞き出されたりする可能性があります。</a:t>
            </a:r>
            <a:r>
              <a:rPr lang="ja-JP" altLang="en-US" sz="2800" u="sng" dirty="0">
                <a:solidFill>
                  <a:srgbClr val="FF0000"/>
                </a:solidFill>
                <a:latin typeface="Meiryo UI" panose="020B0604030504040204" pitchFamily="50" charset="-128"/>
                <a:ea typeface="Meiryo UI" panose="020B0604030504040204" pitchFamily="50" charset="-128"/>
              </a:rPr>
              <a:t>身に覚えのないＳＭＳは無視しましょう</a:t>
            </a:r>
          </a:p>
          <a:p>
            <a:pPr marL="800100" indent="-457200">
              <a:lnSpc>
                <a:spcPct val="100000"/>
              </a:lnSpc>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身に覚えのないＳＭＳ内からフィッシングサイトに誘導される可能性があります。</a:t>
            </a:r>
            <a:r>
              <a:rPr lang="ja-JP" altLang="en-US" sz="2800" u="sng" dirty="0">
                <a:solidFill>
                  <a:srgbClr val="FF0000"/>
                </a:solidFill>
                <a:latin typeface="Meiryo UI" panose="020B0604030504040204" pitchFamily="50" charset="-128"/>
                <a:ea typeface="Meiryo UI" panose="020B0604030504040204" pitchFamily="50" charset="-128"/>
              </a:rPr>
              <a:t>ＳＭＳ内のＵＲＬを安易にタップしないようにしましょう</a:t>
            </a:r>
            <a:endParaRPr lang="en-US" altLang="ja-JP" sz="2800" u="sng" dirty="0">
              <a:solidFill>
                <a:srgbClr val="FF0000"/>
              </a:solidFill>
              <a:latin typeface="Meiryo UI" panose="020B0604030504040204" pitchFamily="50" charset="-128"/>
              <a:ea typeface="Meiryo UI" panose="020B0604030504040204" pitchFamily="50" charset="-128"/>
            </a:endParaRPr>
          </a:p>
          <a:p>
            <a:pPr>
              <a:lnSpc>
                <a:spcPts val="3000"/>
              </a:lnSpc>
            </a:pPr>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3200" dirty="0">
                <a:solidFill>
                  <a:sysClr val="windowText" lastClr="000000"/>
                </a:solidFill>
                <a:latin typeface="Meiryo UI" panose="020B0604030504040204" pitchFamily="50" charset="-128"/>
                <a:ea typeface="Meiryo UI" panose="020B0604030504040204" pitchFamily="50" charset="-128"/>
              </a:rPr>
              <a:t>　</a:t>
            </a:r>
            <a:r>
              <a:rPr lang="ja-JP" altLang="en-US" sz="3200" b="1" u="sng" dirty="0">
                <a:solidFill>
                  <a:sysClr val="windowText" lastClr="000000"/>
                </a:solidFill>
                <a:latin typeface="Meiryo UI" panose="020B0604030504040204" pitchFamily="50" charset="-128"/>
                <a:ea typeface="Meiryo UI" panose="020B0604030504040204" pitchFamily="50" charset="-128"/>
              </a:rPr>
              <a:t>フィッシングサイトとは？</a:t>
            </a:r>
            <a:endParaRPr lang="en-US" altLang="ja-JP" sz="32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本物のサイトに似せ、消費者に住所や氏名、銀行口座番号、クレジットカード番号等の個人情報を入力させるサイト。詐取された個人情報は不正利用される可能性がある</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935" y="3816824"/>
            <a:ext cx="1150961" cy="1150961"/>
          </a:xfrm>
          <a:prstGeom prst="rect">
            <a:avLst/>
          </a:prstGeom>
        </p:spPr>
      </p:pic>
    </p:spTree>
    <p:extLst>
      <p:ext uri="{BB962C8B-B14F-4D97-AF65-F5344CB8AC3E}">
        <p14:creationId xmlns:p14="http://schemas.microsoft.com/office/powerpoint/2010/main" val="3910650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1195049" cy="103204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n>
                  <a:solidFill>
                    <a:schemeClr val="bg1"/>
                  </a:solidFill>
                </a:ln>
                <a:latin typeface="Meiryo UI" panose="020B0604030504040204" pitchFamily="50" charset="-128"/>
                <a:ea typeface="Meiryo UI" panose="020B0604030504040204" pitchFamily="50" charset="-128"/>
              </a:rPr>
              <a:t>販売方法・手口では「インターネット通販」 や「定期購入」がめだつ</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17</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9377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a:stretch>
            <a:fillRect/>
          </a:stretch>
        </p:blipFill>
        <p:spPr>
          <a:xfrm>
            <a:off x="8640335" y="3991480"/>
            <a:ext cx="3456732" cy="2725148"/>
          </a:xfrm>
          <a:prstGeom prst="rect">
            <a:avLst/>
          </a:prstGeom>
        </p:spPr>
      </p:pic>
      <p:pic>
        <p:nvPicPr>
          <p:cNvPr id="16" name="図 15"/>
          <p:cNvPicPr>
            <a:picLocks noChangeAspect="1"/>
          </p:cNvPicPr>
          <p:nvPr/>
        </p:nvPicPr>
        <p:blipFill>
          <a:blip r:embed="rId4"/>
          <a:stretch>
            <a:fillRect/>
          </a:stretch>
        </p:blipFill>
        <p:spPr>
          <a:xfrm>
            <a:off x="5685060" y="3984666"/>
            <a:ext cx="3438442" cy="2731245"/>
          </a:xfrm>
          <a:prstGeom prst="rect">
            <a:avLst/>
          </a:prstGeom>
        </p:spPr>
      </p:pic>
      <p:pic>
        <p:nvPicPr>
          <p:cNvPr id="14" name="図 13"/>
          <p:cNvPicPr>
            <a:picLocks noChangeAspect="1"/>
          </p:cNvPicPr>
          <p:nvPr/>
        </p:nvPicPr>
        <p:blipFill>
          <a:blip r:embed="rId5"/>
          <a:stretch>
            <a:fillRect/>
          </a:stretch>
        </p:blipFill>
        <p:spPr>
          <a:xfrm>
            <a:off x="2847048" y="3989972"/>
            <a:ext cx="3438442" cy="2719052"/>
          </a:xfrm>
          <a:prstGeom prst="rect">
            <a:avLst/>
          </a:prstGeom>
        </p:spPr>
      </p:pic>
      <p:pic>
        <p:nvPicPr>
          <p:cNvPr id="11" name="図 10"/>
          <p:cNvPicPr>
            <a:picLocks noChangeAspect="1"/>
          </p:cNvPicPr>
          <p:nvPr/>
        </p:nvPicPr>
        <p:blipFill>
          <a:blip r:embed="rId6"/>
          <a:stretch>
            <a:fillRect/>
          </a:stretch>
        </p:blipFill>
        <p:spPr>
          <a:xfrm>
            <a:off x="10716" y="3995653"/>
            <a:ext cx="3438442" cy="2706859"/>
          </a:xfrm>
          <a:prstGeom prst="rect">
            <a:avLst/>
          </a:prstGeom>
        </p:spPr>
      </p:pic>
      <p:pic>
        <p:nvPicPr>
          <p:cNvPr id="10" name="図 9"/>
          <p:cNvPicPr>
            <a:picLocks noChangeAspect="1"/>
          </p:cNvPicPr>
          <p:nvPr/>
        </p:nvPicPr>
        <p:blipFill>
          <a:blip r:embed="rId7"/>
          <a:stretch>
            <a:fillRect/>
          </a:stretch>
        </p:blipFill>
        <p:spPr>
          <a:xfrm>
            <a:off x="8643030" y="1283572"/>
            <a:ext cx="3468925" cy="2731245"/>
          </a:xfrm>
          <a:prstGeom prst="rect">
            <a:avLst/>
          </a:prstGeom>
        </p:spPr>
      </p:pic>
      <p:pic>
        <p:nvPicPr>
          <p:cNvPr id="9" name="図 8"/>
          <p:cNvPicPr>
            <a:picLocks noChangeAspect="1"/>
          </p:cNvPicPr>
          <p:nvPr/>
        </p:nvPicPr>
        <p:blipFill>
          <a:blip r:embed="rId8"/>
          <a:stretch>
            <a:fillRect/>
          </a:stretch>
        </p:blipFill>
        <p:spPr>
          <a:xfrm>
            <a:off x="5627603" y="1312879"/>
            <a:ext cx="3438442" cy="2737341"/>
          </a:xfrm>
          <a:prstGeom prst="rect">
            <a:avLst/>
          </a:prstGeom>
        </p:spPr>
      </p:pic>
      <p:pic>
        <p:nvPicPr>
          <p:cNvPr id="3" name="図 2"/>
          <p:cNvPicPr>
            <a:picLocks noChangeAspect="1"/>
          </p:cNvPicPr>
          <p:nvPr/>
        </p:nvPicPr>
        <p:blipFill>
          <a:blip r:embed="rId9"/>
          <a:stretch>
            <a:fillRect/>
          </a:stretch>
        </p:blipFill>
        <p:spPr>
          <a:xfrm>
            <a:off x="2841570" y="1256849"/>
            <a:ext cx="3438442" cy="2737341"/>
          </a:xfrm>
          <a:prstGeom prst="rect">
            <a:avLst/>
          </a:prstGeom>
        </p:spPr>
      </p:pic>
      <p:pic>
        <p:nvPicPr>
          <p:cNvPr id="2" name="図 1"/>
          <p:cNvPicPr>
            <a:picLocks noChangeAspect="1"/>
          </p:cNvPicPr>
          <p:nvPr/>
        </p:nvPicPr>
        <p:blipFill>
          <a:blip r:embed="rId10"/>
          <a:stretch>
            <a:fillRect/>
          </a:stretch>
        </p:blipFill>
        <p:spPr>
          <a:xfrm>
            <a:off x="-435" y="1255386"/>
            <a:ext cx="3438442" cy="2725148"/>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販売方法・手口では「インターネット通販」 や「定期購入」がめだつ</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18</a:t>
            </a:fld>
            <a:endParaRPr kumimoji="1" lang="ja-JP" altLang="en-US">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1434736" y="1175740"/>
            <a:ext cx="675249"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69739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目次</a:t>
            </a:r>
          </a:p>
        </p:txBody>
      </p:sp>
      <p:sp>
        <p:nvSpPr>
          <p:cNvPr id="6" name="タイトル 1"/>
          <p:cNvSpPr txBox="1">
            <a:spLocks/>
          </p:cNvSpPr>
          <p:nvPr/>
        </p:nvSpPr>
        <p:spPr>
          <a:xfrm>
            <a:off x="2756536" y="1122362"/>
            <a:ext cx="9158800" cy="523398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2000" dirty="0">
                <a:latin typeface="Meiryo UI" panose="020B0604030504040204" pitchFamily="50" charset="-128"/>
                <a:ea typeface="Meiryo UI" panose="020B0604030504040204" pitchFamily="50" charset="-128"/>
              </a:rPr>
              <a:t>相談全体の特徴</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2000" dirty="0">
                <a:latin typeface="Meiryo UI" panose="020B0604030504040204" pitchFamily="50" charset="-128"/>
                <a:ea typeface="Meiryo UI" panose="020B0604030504040204" pitchFamily="50" charset="-128"/>
              </a:rPr>
              <a:t>内容別の特徴</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「健康食品」と「化粧品」の定期購入トラブルが増加</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スマートフォン等の通信サービスのトラブルが増加</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水回りの修理等の高額請求のトラブルが増加</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販売方法・手口では、「インターネット通販」や「定期購入」がめだつ</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2000" dirty="0">
                <a:latin typeface="Meiryo UI" panose="020B0604030504040204" pitchFamily="50" charset="-128"/>
                <a:ea typeface="Meiryo UI" panose="020B0604030504040204" pitchFamily="50" charset="-128"/>
              </a:rPr>
              <a:t>新型コロナウイルス関連の相談は、相談全体の</a:t>
            </a:r>
            <a:r>
              <a:rPr lang="en-US" altLang="ja-JP" sz="2000" dirty="0">
                <a:latin typeface="Meiryo UI" panose="020B0604030504040204" pitchFamily="50" charset="-128"/>
                <a:ea typeface="Meiryo UI" panose="020B0604030504040204" pitchFamily="50" charset="-128"/>
              </a:rPr>
              <a:t>9.4</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2000" dirty="0">
                <a:latin typeface="Meiryo UI" panose="020B0604030504040204" pitchFamily="50" charset="-128"/>
                <a:ea typeface="Meiryo UI" panose="020B0604030504040204" pitchFamily="50" charset="-128"/>
              </a:rPr>
              <a:t>若年者層と高齢者層の相談の特徴</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2000" dirty="0">
                <a:latin typeface="Meiryo UI" panose="020B0604030504040204" pitchFamily="50" charset="-128"/>
                <a:ea typeface="Meiryo UI" panose="020B0604030504040204" pitchFamily="50" charset="-128"/>
              </a:rPr>
              <a:t>30</a:t>
            </a:r>
            <a:r>
              <a:rPr lang="ja-JP" altLang="en-US" sz="2000" dirty="0">
                <a:latin typeface="Meiryo UI" panose="020B0604030504040204" pitchFamily="50" charset="-128"/>
                <a:ea typeface="Meiryo UI" panose="020B0604030504040204" pitchFamily="50" charset="-128"/>
              </a:rPr>
              <a:t>歳未満の若年者の相談が増加</a:t>
            </a:r>
            <a:endParaRPr lang="en-US" altLang="ja-JP" sz="2000" dirty="0">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2000" dirty="0">
                <a:latin typeface="Meiryo UI" panose="020B0604030504040204" pitchFamily="50" charset="-128"/>
                <a:ea typeface="Meiryo UI" panose="020B0604030504040204" pitchFamily="50" charset="-128"/>
              </a:rPr>
              <a:t>65</a:t>
            </a:r>
            <a:r>
              <a:rPr lang="ja-JP" altLang="en-US" sz="2000" dirty="0">
                <a:latin typeface="Meiryo UI" panose="020B0604030504040204" pitchFamily="50" charset="-128"/>
                <a:ea typeface="Meiryo UI" panose="020B0604030504040204" pitchFamily="50" charset="-128"/>
              </a:rPr>
              <a:t>歳以上の高齢者の相談はほぼ横ばい</a:t>
            </a:r>
            <a:endParaRPr lang="en-US" altLang="ja-JP" sz="2000" dirty="0">
              <a:latin typeface="Meiryo UI" panose="020B0604030504040204" pitchFamily="50" charset="-128"/>
              <a:ea typeface="Meiryo UI" panose="020B0604030504040204" pitchFamily="50" charset="-128"/>
            </a:endParaRPr>
          </a:p>
          <a:p>
            <a:pPr marL="457200" indent="-457200">
              <a:buFont typeface="+mj-lt"/>
              <a:buAutoNum type="arabicPeriod"/>
            </a:pPr>
            <a:endParaRPr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009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19</a:t>
            </a:fld>
            <a:endParaRPr kumimoji="1" lang="ja-JP" altLang="en-US">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5FDDCD2D-D941-49A5-8E69-34E68A38F73E}"/>
              </a:ext>
            </a:extLst>
          </p:cNvPr>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特徴</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lnSpc>
                <a:spcPct val="100000"/>
              </a:lnSpc>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「インターネット通販」に関する相談が</a:t>
            </a:r>
            <a:r>
              <a:rPr lang="en-US" altLang="ja-JP" sz="2800" dirty="0">
                <a:solidFill>
                  <a:sysClr val="windowText" lastClr="000000"/>
                </a:solidFill>
                <a:latin typeface="Meiryo UI" panose="020B0604030504040204" pitchFamily="50" charset="-128"/>
                <a:ea typeface="Meiryo UI" panose="020B0604030504040204" pitchFamily="50" charset="-128"/>
              </a:rPr>
              <a:t>23,209</a:t>
            </a:r>
            <a:r>
              <a:rPr lang="ja-JP" altLang="en-US" sz="2800" dirty="0">
                <a:solidFill>
                  <a:sysClr val="windowText" lastClr="000000"/>
                </a:solidFill>
                <a:latin typeface="Meiryo UI" panose="020B0604030504040204" pitchFamily="50" charset="-128"/>
                <a:ea typeface="Meiryo UI" panose="020B0604030504040204" pitchFamily="50" charset="-128"/>
              </a:rPr>
              <a:t>件で最多</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lnSpc>
                <a:spcPct val="100000"/>
              </a:lnSpc>
            </a:pPr>
            <a:r>
              <a:rPr lang="ja-JP" altLang="en-US" sz="2800" dirty="0">
                <a:solidFill>
                  <a:sysClr val="windowText" lastClr="000000"/>
                </a:solidFill>
                <a:latin typeface="Meiryo UI" panose="020B0604030504040204" pitchFamily="50" charset="-128"/>
                <a:ea typeface="Meiryo UI" panose="020B0604030504040204" pitchFamily="50" charset="-128"/>
              </a:rPr>
              <a:t>　　相談全体の</a:t>
            </a:r>
            <a:r>
              <a:rPr lang="en-US" altLang="ja-JP" sz="2800" dirty="0">
                <a:solidFill>
                  <a:sysClr val="windowText" lastClr="000000"/>
                </a:solidFill>
                <a:latin typeface="Meiryo UI" panose="020B0604030504040204" pitchFamily="50" charset="-128"/>
                <a:ea typeface="Meiryo UI" panose="020B0604030504040204" pitchFamily="50" charset="-128"/>
              </a:rPr>
              <a:t>29.5</a:t>
            </a:r>
            <a:r>
              <a:rPr lang="ja-JP" altLang="en-US" sz="2800" dirty="0">
                <a:solidFill>
                  <a:sysClr val="windowText" lastClr="000000"/>
                </a:solidFill>
                <a:latin typeface="Meiryo UI" panose="020B0604030504040204" pitchFamily="50" charset="-128"/>
                <a:ea typeface="Meiryo UI" panose="020B0604030504040204" pitchFamily="50" charset="-128"/>
              </a:rPr>
              <a:t>％を占める（前年度比＋</a:t>
            </a:r>
            <a:r>
              <a:rPr lang="en-US" altLang="ja-JP" sz="2800" dirty="0">
                <a:solidFill>
                  <a:sysClr val="windowText" lastClr="000000"/>
                </a:solidFill>
                <a:latin typeface="Meiryo UI" panose="020B0604030504040204" pitchFamily="50" charset="-128"/>
                <a:ea typeface="Meiryo UI" panose="020B0604030504040204" pitchFamily="50" charset="-128"/>
              </a:rPr>
              <a:t>4,105</a:t>
            </a:r>
            <a:r>
              <a:rPr lang="ja-JP" altLang="en-US" sz="2800" dirty="0">
                <a:solidFill>
                  <a:sysClr val="windowText" lastClr="000000"/>
                </a:solidFill>
                <a:latin typeface="Meiryo UI" panose="020B0604030504040204" pitchFamily="50" charset="-128"/>
                <a:ea typeface="Meiryo UI" panose="020B0604030504040204" pitchFamily="50" charset="-128"/>
              </a:rPr>
              <a:t>件）</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lnSpc>
                <a:spcPct val="100000"/>
              </a:lnSpc>
            </a:pPr>
            <a:r>
              <a:rPr lang="ja-JP" altLang="en-US" sz="2800" dirty="0">
                <a:solidFill>
                  <a:sysClr val="windowText" lastClr="000000"/>
                </a:solidFill>
                <a:latin typeface="Meiryo UI" panose="020B0604030504040204" pitchFamily="50" charset="-128"/>
                <a:ea typeface="Meiryo UI" panose="020B0604030504040204" pitchFamily="50" charset="-128"/>
              </a:rPr>
              <a:t>　　契約当事者の年代別では、</a:t>
            </a:r>
            <a:r>
              <a:rPr lang="en-US" altLang="ja-JP" sz="2800" dirty="0">
                <a:solidFill>
                  <a:sysClr val="windowText" lastClr="000000"/>
                </a:solidFill>
                <a:latin typeface="Meiryo UI" panose="020B0604030504040204" pitchFamily="50" charset="-128"/>
                <a:ea typeface="Meiryo UI" panose="020B0604030504040204" pitchFamily="50" charset="-128"/>
              </a:rPr>
              <a:t>80</a:t>
            </a:r>
            <a:r>
              <a:rPr lang="ja-JP" altLang="en-US" sz="2800" dirty="0">
                <a:solidFill>
                  <a:sysClr val="windowText" lastClr="000000"/>
                </a:solidFill>
                <a:latin typeface="Meiryo UI" panose="020B0604030504040204" pitchFamily="50" charset="-128"/>
                <a:ea typeface="Meiryo UI" panose="020B0604030504040204" pitchFamily="50" charset="-128"/>
              </a:rPr>
              <a:t>歳未満の全ての年代で最も多い</a:t>
            </a:r>
          </a:p>
          <a:p>
            <a:pPr marL="800100" indent="-457200">
              <a:lnSpc>
                <a:spcPct val="100000"/>
              </a:lnSpc>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「定期購入」に関する相談は、</a:t>
            </a:r>
            <a:r>
              <a:rPr lang="en-US" altLang="ja-JP" sz="2800" dirty="0">
                <a:solidFill>
                  <a:sysClr val="windowText" lastClr="000000"/>
                </a:solidFill>
                <a:latin typeface="Meiryo UI" panose="020B0604030504040204" pitchFamily="50" charset="-128"/>
                <a:ea typeface="Meiryo UI" panose="020B0604030504040204" pitchFamily="50" charset="-128"/>
              </a:rPr>
              <a:t>20</a:t>
            </a:r>
            <a:r>
              <a:rPr lang="ja-JP" altLang="en-US" sz="2800" dirty="0">
                <a:solidFill>
                  <a:sysClr val="windowText" lastClr="000000"/>
                </a:solidFill>
                <a:latin typeface="Meiryo UI" panose="020B0604030504040204" pitchFamily="50" charset="-128"/>
                <a:ea typeface="Meiryo UI" panose="020B0604030504040204" pitchFamily="50" charset="-128"/>
              </a:rPr>
              <a:t>歳代と</a:t>
            </a:r>
            <a:r>
              <a:rPr lang="en-US" altLang="ja-JP" sz="2800" dirty="0">
                <a:solidFill>
                  <a:sysClr val="windowText" lastClr="000000"/>
                </a:solidFill>
                <a:latin typeface="Meiryo UI" panose="020B0604030504040204" pitchFamily="50" charset="-128"/>
                <a:ea typeface="Meiryo UI" panose="020B0604030504040204" pitchFamily="50" charset="-128"/>
              </a:rPr>
              <a:t>70</a:t>
            </a:r>
            <a:r>
              <a:rPr lang="ja-JP" altLang="en-US" sz="2800" dirty="0">
                <a:solidFill>
                  <a:sysClr val="windowText" lastClr="000000"/>
                </a:solidFill>
                <a:latin typeface="Meiryo UI" panose="020B0604030504040204" pitchFamily="50" charset="-128"/>
                <a:ea typeface="Meiryo UI" panose="020B0604030504040204" pitchFamily="50" charset="-128"/>
              </a:rPr>
              <a:t>歳以上を除く全ての</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lnSpc>
                <a:spcPct val="100000"/>
              </a:lnSpc>
            </a:pPr>
            <a:r>
              <a:rPr lang="ja-JP" altLang="en-US" sz="2800" dirty="0">
                <a:solidFill>
                  <a:sysClr val="windowText" lastClr="000000"/>
                </a:solidFill>
                <a:latin typeface="Meiryo UI" panose="020B0604030504040204" pitchFamily="50" charset="-128"/>
                <a:ea typeface="Meiryo UI" panose="020B0604030504040204" pitchFamily="50" charset="-128"/>
              </a:rPr>
              <a:t>　　年代で２番目に多く、</a:t>
            </a:r>
            <a:r>
              <a:rPr lang="en-US" altLang="ja-JP" sz="2800" dirty="0">
                <a:solidFill>
                  <a:sysClr val="windowText" lastClr="000000"/>
                </a:solidFill>
                <a:latin typeface="Meiryo UI" panose="020B0604030504040204" pitchFamily="50" charset="-128"/>
                <a:ea typeface="Meiryo UI" panose="020B0604030504040204" pitchFamily="50" charset="-128"/>
              </a:rPr>
              <a:t>20</a:t>
            </a:r>
            <a:r>
              <a:rPr lang="ja-JP" altLang="en-US" sz="2800" dirty="0">
                <a:solidFill>
                  <a:sysClr val="windowText" lastClr="000000"/>
                </a:solidFill>
                <a:latin typeface="Meiryo UI" panose="020B0604030504040204" pitchFamily="50" charset="-128"/>
                <a:ea typeface="Meiryo UI" panose="020B0604030504040204" pitchFamily="50" charset="-128"/>
              </a:rPr>
              <a:t>歳代と</a:t>
            </a:r>
            <a:r>
              <a:rPr lang="en-US" altLang="ja-JP" sz="2800" dirty="0">
                <a:solidFill>
                  <a:sysClr val="windowText" lastClr="000000"/>
                </a:solidFill>
                <a:latin typeface="Meiryo UI" panose="020B0604030504040204" pitchFamily="50" charset="-128"/>
                <a:ea typeface="Meiryo UI" panose="020B0604030504040204" pitchFamily="50" charset="-128"/>
              </a:rPr>
              <a:t>70</a:t>
            </a:r>
            <a:r>
              <a:rPr lang="ja-JP" altLang="en-US" sz="2800" dirty="0">
                <a:solidFill>
                  <a:sysClr val="windowText" lastClr="000000"/>
                </a:solidFill>
                <a:latin typeface="Meiryo UI" panose="020B0604030504040204" pitchFamily="50" charset="-128"/>
                <a:ea typeface="Meiryo UI" panose="020B0604030504040204" pitchFamily="50" charset="-128"/>
              </a:rPr>
              <a:t>歳以上の年代でも上位</a:t>
            </a:r>
          </a:p>
          <a:p>
            <a:pPr>
              <a:lnSpc>
                <a:spcPts val="3000"/>
              </a:lnSpc>
            </a:pPr>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32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インターネット通販で格安のブランド品を注文したら、偽ブランド品が届いたり、商品が届かなかった、というトラブルが発生しています。インターネット通販は信用できる販売サイトを利用しましょう</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627" y="332736"/>
            <a:ext cx="1665027" cy="157345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75" y="5180627"/>
            <a:ext cx="1290851" cy="1344637"/>
          </a:xfrm>
          <a:prstGeom prst="rect">
            <a:avLst/>
          </a:prstGeom>
        </p:spPr>
      </p:pic>
    </p:spTree>
    <p:extLst>
      <p:ext uri="{BB962C8B-B14F-4D97-AF65-F5344CB8AC3E}">
        <p14:creationId xmlns:p14="http://schemas.microsoft.com/office/powerpoint/2010/main" val="1459901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危害に関する相談では「健康食品」や「化粧品」などによる健康被害の相談が増加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20</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038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4851" y="1339516"/>
            <a:ext cx="6504996" cy="5383235"/>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危害に関する相談では「健康食品」や「化粧品」などによる健康被害の相談が増加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21</a:t>
            </a:fld>
            <a:endParaRPr kumimoji="1" lang="ja-JP" altLang="en-US">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B892A9A6-D852-435F-95F2-5ACE578B30B1}"/>
              </a:ext>
            </a:extLst>
          </p:cNvPr>
          <p:cNvSpPr txBox="1">
            <a:spLocks/>
          </p:cNvSpPr>
          <p:nvPr/>
        </p:nvSpPr>
        <p:spPr>
          <a:xfrm>
            <a:off x="6563931" y="1789944"/>
            <a:ext cx="5220237" cy="4308202"/>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危害に関する相談とは？</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r>
              <a:rPr lang="ja-JP" altLang="en-US" sz="2000" dirty="0">
                <a:solidFill>
                  <a:sysClr val="windowText" lastClr="000000"/>
                </a:solidFill>
                <a:latin typeface="Meiryo UI" panose="020B0604030504040204" pitchFamily="50" charset="-128"/>
                <a:ea typeface="Meiryo UI" panose="020B0604030504040204" pitchFamily="50" charset="-128"/>
              </a:rPr>
              <a:t>商品・役務・設備に関連して、身体に怪我、病気等の危害を受けたという相談</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危害に関する相談件数</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a:lnSpc>
                <a:spcPts val="2300"/>
              </a:lnSpc>
            </a:pPr>
            <a:r>
              <a:rPr lang="en-US" altLang="ja-JP" sz="2000" dirty="0">
                <a:solidFill>
                  <a:sysClr val="windowText" lastClr="000000"/>
                </a:solidFill>
                <a:latin typeface="Meiryo UI" panose="020B0604030504040204" pitchFamily="50" charset="-128"/>
                <a:ea typeface="Meiryo UI" panose="020B0604030504040204" pitchFamily="50" charset="-128"/>
              </a:rPr>
              <a:t>1,002</a:t>
            </a:r>
            <a:r>
              <a:rPr lang="ja-JP" altLang="en-US" sz="2000" dirty="0">
                <a:solidFill>
                  <a:sysClr val="windowText" lastClr="000000"/>
                </a:solidFill>
                <a:latin typeface="Meiryo UI" panose="020B0604030504040204" pitchFamily="50" charset="-128"/>
                <a:ea typeface="Meiryo UI" panose="020B0604030504040204" pitchFamily="50" charset="-128"/>
              </a:rPr>
              <a:t>件（前年度比▲</a:t>
            </a:r>
            <a:r>
              <a:rPr lang="en-US" altLang="ja-JP" sz="2000" dirty="0">
                <a:solidFill>
                  <a:sysClr val="windowText" lastClr="000000"/>
                </a:solidFill>
                <a:latin typeface="Meiryo UI" panose="020B0604030504040204" pitchFamily="50" charset="-128"/>
                <a:ea typeface="Meiryo UI" panose="020B0604030504040204" pitchFamily="50" charset="-128"/>
              </a:rPr>
              <a:t>151</a:t>
            </a:r>
            <a:r>
              <a:rPr lang="ja-JP" altLang="en-US" sz="2000" dirty="0">
                <a:solidFill>
                  <a:sysClr val="windowText" lastClr="000000"/>
                </a:solidFill>
                <a:latin typeface="Meiryo UI" panose="020B0604030504040204" pitchFamily="50" charset="-128"/>
                <a:ea typeface="Meiryo UI" panose="020B0604030504040204" pitchFamily="50" charset="-128"/>
              </a:rPr>
              <a:t>件）</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特徴</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pPr>
              <a:lnSpc>
                <a:spcPts val="2300"/>
              </a:lnSpc>
            </a:pPr>
            <a:r>
              <a:rPr lang="ja-JP" altLang="en-US" sz="2000" dirty="0">
                <a:solidFill>
                  <a:sysClr val="windowText" lastClr="000000"/>
                </a:solidFill>
                <a:latin typeface="Meiryo UI" panose="020B0604030504040204" pitchFamily="50" charset="-128"/>
                <a:ea typeface="Meiryo UI" panose="020B0604030504040204" pitchFamily="50" charset="-128"/>
              </a:rPr>
              <a:t>健康食品や化粧品、美容医療による健康被害がめだつ</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34851" y="1218014"/>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5379593"/>
            <a:ext cx="1023250" cy="1156215"/>
          </a:xfrm>
          <a:prstGeom prst="rect">
            <a:avLst/>
          </a:prstGeom>
        </p:spPr>
      </p:pic>
    </p:spTree>
    <p:extLst>
      <p:ext uri="{BB962C8B-B14F-4D97-AF65-F5344CB8AC3E}">
        <p14:creationId xmlns:p14="http://schemas.microsoft.com/office/powerpoint/2010/main" val="1702062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153" y="1316528"/>
            <a:ext cx="6139204" cy="5224725"/>
          </a:xfrm>
          <a:prstGeom prst="rect">
            <a:avLst/>
          </a:prstGeom>
        </p:spPr>
      </p:pic>
      <p:sp>
        <p:nvSpPr>
          <p:cNvPr id="6" name="タイトル 1"/>
          <p:cNvSpPr txBox="1">
            <a:spLocks/>
          </p:cNvSpPr>
          <p:nvPr/>
        </p:nvSpPr>
        <p:spPr>
          <a:xfrm>
            <a:off x="0" y="-12879"/>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危害に関する相談では「健康食品」や「化粧品」などによる健康被害の相談が増加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22</a:t>
            </a:fld>
            <a:endParaRPr kumimoji="1" lang="ja-JP" altLang="en-US">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B892A9A6-D852-435F-95F2-5ACE578B30B1}"/>
              </a:ext>
            </a:extLst>
          </p:cNvPr>
          <p:cNvSpPr txBox="1">
            <a:spLocks/>
          </p:cNvSpPr>
          <p:nvPr/>
        </p:nvSpPr>
        <p:spPr>
          <a:xfrm>
            <a:off x="6663445" y="1789035"/>
            <a:ext cx="5220237" cy="4308202"/>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危険に関する相談とは？</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r>
              <a:rPr lang="ja-JP" altLang="en-US" sz="2000" dirty="0">
                <a:solidFill>
                  <a:sysClr val="windowText" lastClr="000000"/>
                </a:solidFill>
                <a:latin typeface="Meiryo UI" panose="020B0604030504040204" pitchFamily="50" charset="-128"/>
                <a:ea typeface="Meiryo UI" panose="020B0604030504040204" pitchFamily="50" charset="-128"/>
              </a:rPr>
              <a:t>危害を受けたわけではないが</a:t>
            </a:r>
            <a:r>
              <a:rPr lang="en-US" altLang="ja-JP" sz="2000" dirty="0">
                <a:solidFill>
                  <a:sysClr val="windowText" lastClr="000000"/>
                </a:solidFill>
                <a:latin typeface="Meiryo UI" panose="020B0604030504040204" pitchFamily="50" charset="-128"/>
                <a:ea typeface="Meiryo UI" panose="020B0604030504040204" pitchFamily="50" charset="-128"/>
              </a:rPr>
              <a:t>､</a:t>
            </a:r>
            <a:r>
              <a:rPr lang="ja-JP" altLang="en-US" sz="2000" dirty="0">
                <a:solidFill>
                  <a:sysClr val="windowText" lastClr="000000"/>
                </a:solidFill>
                <a:latin typeface="Meiryo UI" panose="020B0604030504040204" pitchFamily="50" charset="-128"/>
                <a:ea typeface="Meiryo UI" panose="020B0604030504040204" pitchFamily="50" charset="-128"/>
              </a:rPr>
              <a:t>その恐れのある相談</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危険に関する相談件数</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a:lnSpc>
                <a:spcPts val="2300"/>
              </a:lnSpc>
            </a:pPr>
            <a:r>
              <a:rPr lang="en-US" altLang="ja-JP" sz="2000" dirty="0">
                <a:solidFill>
                  <a:sysClr val="windowText" lastClr="000000"/>
                </a:solidFill>
                <a:latin typeface="Meiryo UI" panose="020B0604030504040204" pitchFamily="50" charset="-128"/>
                <a:ea typeface="Meiryo UI" panose="020B0604030504040204" pitchFamily="50" charset="-128"/>
              </a:rPr>
              <a:t>207</a:t>
            </a:r>
            <a:r>
              <a:rPr lang="ja-JP" altLang="en-US" sz="2000" dirty="0">
                <a:solidFill>
                  <a:sysClr val="windowText" lastClr="000000"/>
                </a:solidFill>
                <a:latin typeface="Meiryo UI" panose="020B0604030504040204" pitchFamily="50" charset="-128"/>
                <a:ea typeface="Meiryo UI" panose="020B0604030504040204" pitchFamily="50" charset="-128"/>
              </a:rPr>
              <a:t>件（前年度比＋５件）</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dirty="0">
              <a:solidFill>
                <a:sysClr val="windowText" lastClr="000000"/>
              </a:solidFill>
              <a:latin typeface="Meiryo UI" panose="020B0604030504040204" pitchFamily="50" charset="-128"/>
              <a:ea typeface="Meiryo UI" panose="020B0604030504040204"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Meiryo UI" panose="020B0604030504040204" pitchFamily="50" charset="-128"/>
                <a:ea typeface="Meiryo UI" panose="020B0604030504040204" pitchFamily="50" charset="-128"/>
              </a:rPr>
              <a:t>特徴</a:t>
            </a: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pPr>
              <a:lnSpc>
                <a:spcPts val="2300"/>
              </a:lnSpc>
            </a:pPr>
            <a:endParaRPr lang="en-US" altLang="ja-JP" sz="2000" b="1" u="sng" dirty="0">
              <a:solidFill>
                <a:sysClr val="windowText" lastClr="000000"/>
              </a:solidFill>
              <a:latin typeface="Meiryo UI" panose="020B0604030504040204" pitchFamily="50" charset="-128"/>
              <a:ea typeface="Meiryo UI" panose="020B0604030504040204" pitchFamily="50" charset="-128"/>
            </a:endParaRPr>
          </a:p>
          <a:p>
            <a:r>
              <a:rPr lang="ja-JP" altLang="en-US" sz="2000" dirty="0">
                <a:solidFill>
                  <a:sysClr val="windowText" lastClr="000000"/>
                </a:solidFill>
                <a:latin typeface="Meiryo UI" panose="020B0604030504040204" pitchFamily="50" charset="-128"/>
                <a:ea typeface="Meiryo UI" panose="020B0604030504040204" pitchFamily="50" charset="-128"/>
              </a:rPr>
              <a:t>「自動車（自動二輪車を含む）」、「自転車（電動自転車を含む）」がめだつ</a:t>
            </a:r>
            <a:endParaRPr lang="en-US" altLang="ja-JP" sz="2000" dirty="0">
              <a:solidFill>
                <a:sysClr val="windowText" lastClr="000000"/>
              </a:solidFill>
              <a:latin typeface="Meiryo UI" panose="020B0604030504040204" pitchFamily="50" charset="-128"/>
              <a:ea typeface="Meiryo UI" panose="020B0604030504040204"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23154" y="1316306"/>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287" y="5208829"/>
            <a:ext cx="1390934" cy="1147521"/>
          </a:xfrm>
          <a:prstGeom prst="rect">
            <a:avLst/>
          </a:prstGeom>
        </p:spPr>
      </p:pic>
    </p:spTree>
    <p:extLst>
      <p:ext uri="{BB962C8B-B14F-4D97-AF65-F5344CB8AC3E}">
        <p14:creationId xmlns:p14="http://schemas.microsoft.com/office/powerpoint/2010/main" val="36809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23</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pPr marL="342900"/>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Meiryo UI" panose="020B0604030504040204" pitchFamily="50" charset="-128"/>
                <a:ea typeface="Meiryo UI" panose="020B0604030504040204" pitchFamily="50" charset="-128"/>
              </a:rPr>
              <a:t>消費者庁や大阪府消費生活センターが公表している「注意喚起情報」を確認し、被害を未然に防ぎましょう</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消費者庁ＨＰ：「安全・安心のために注意していただきたいこと　</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生命・身体にかかわる危険」</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a:t>
            </a:r>
            <a:r>
              <a:rPr lang="en-US" altLang="ja-JP" sz="2600" dirty="0">
                <a:solidFill>
                  <a:sysClr val="windowText" lastClr="000000"/>
                </a:solidFill>
                <a:latin typeface="Meiryo UI" panose="020B0604030504040204" pitchFamily="50" charset="-128"/>
                <a:ea typeface="Meiryo UI" panose="020B0604030504040204" pitchFamily="50" charset="-128"/>
                <a:hlinkClick r:id="rId3"/>
              </a:rPr>
              <a:t>https://www.caa.go.jp/notice/caution/life/</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大阪府消費生活センター</a:t>
            </a:r>
            <a:r>
              <a:rPr lang="en-US" altLang="ja-JP" sz="2600" dirty="0">
                <a:solidFill>
                  <a:sysClr val="windowText" lastClr="000000"/>
                </a:solidFill>
                <a:latin typeface="Meiryo UI" panose="020B0604030504040204" pitchFamily="50" charset="-128"/>
                <a:ea typeface="Meiryo UI" panose="020B0604030504040204" pitchFamily="50" charset="-128"/>
              </a:rPr>
              <a:t>HP</a:t>
            </a:r>
            <a:r>
              <a:rPr lang="ja-JP" altLang="en-US" sz="2600" dirty="0">
                <a:solidFill>
                  <a:sysClr val="windowText" lastClr="000000"/>
                </a:solidFill>
                <a:latin typeface="Meiryo UI" panose="020B0604030504040204" pitchFamily="50" charset="-128"/>
                <a:ea typeface="Meiryo UI" panose="020B0604030504040204" pitchFamily="50" charset="-128"/>
              </a:rPr>
              <a:t>：「</a:t>
            </a:r>
            <a:r>
              <a:rPr lang="zh-TW" altLang="en-US" sz="2600" dirty="0">
                <a:solidFill>
                  <a:sysClr val="windowText" lastClr="000000"/>
                </a:solidFill>
                <a:latin typeface="Meiryo UI" panose="020B0604030504040204" pitchFamily="50" charset="-128"/>
                <a:ea typeface="Meiryo UI" panose="020B0604030504040204" pitchFamily="50" charset="-128"/>
              </a:rPr>
              <a:t>消費生活関連情報（注意喚起）</a:t>
            </a:r>
            <a:r>
              <a:rPr lang="ja-JP" altLang="en-US" sz="2600" dirty="0">
                <a:solidFill>
                  <a:sysClr val="windowText" lastClr="000000"/>
                </a:solidFill>
                <a:latin typeface="Meiryo UI" panose="020B0604030504040204" pitchFamily="50" charset="-128"/>
                <a:ea typeface="Meiryo UI" panose="020B0604030504040204" pitchFamily="50" charset="-128"/>
              </a:rPr>
              <a:t>」</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a:t>
            </a:r>
            <a:r>
              <a:rPr lang="en-US" altLang="ja-JP" sz="2600" dirty="0">
                <a:solidFill>
                  <a:sysClr val="windowText" lastClr="000000"/>
                </a:solidFill>
                <a:latin typeface="Meiryo UI" panose="020B0604030504040204" pitchFamily="50" charset="-128"/>
                <a:ea typeface="Meiryo UI" panose="020B0604030504040204" pitchFamily="50" charset="-128"/>
                <a:hlinkClick r:id="rId4"/>
              </a:rPr>
              <a:t>https://www.pref.osaka.lg.jp/shouhi/tyuikanki/index.html</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Meiryo UI" panose="020B0604030504040204" pitchFamily="50" charset="-128"/>
                <a:ea typeface="Meiryo UI" panose="020B0604030504040204" pitchFamily="50" charset="-128"/>
              </a:rPr>
              <a:t>危害や危険の被害にあった場合は、消費生活相談センター等へ情報</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600" dirty="0">
                <a:solidFill>
                  <a:sysClr val="windowText" lastClr="000000"/>
                </a:solidFill>
                <a:latin typeface="Meiryo UI" panose="020B0604030504040204" pitchFamily="50" charset="-128"/>
                <a:ea typeface="Meiryo UI" panose="020B0604030504040204" pitchFamily="50" charset="-128"/>
              </a:rPr>
              <a:t>　　提供しましょう</a:t>
            </a:r>
            <a:endParaRPr lang="en-US" altLang="ja-JP" sz="2600" dirty="0">
              <a:solidFill>
                <a:sysClr val="windowText" lastClr="000000"/>
              </a:solidFill>
              <a:latin typeface="Meiryo UI" panose="020B0604030504040204" pitchFamily="50" charset="-128"/>
              <a:ea typeface="Meiryo UI" panose="020B0604030504040204" pitchFamily="50" charset="-128"/>
            </a:endParaRPr>
          </a:p>
          <a:p>
            <a:r>
              <a:rPr lang="ja-JP" altLang="en-US" sz="3200" dirty="0">
                <a:solidFill>
                  <a:sysClr val="windowText" lastClr="000000"/>
                </a:solidFill>
                <a:latin typeface="Meiryo UI" panose="020B0604030504040204" pitchFamily="50" charset="-128"/>
                <a:ea typeface="Meiryo UI" panose="020B0604030504040204" pitchFamily="50" charset="-128"/>
              </a:rPr>
              <a:t>　</a:t>
            </a:r>
            <a:endParaRPr lang="en-US" altLang="ja-JP" sz="2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6414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904317" cy="1032049"/>
          </a:xfrm>
          <a:prstGeom prst="rect">
            <a:avLst/>
          </a:prstGeom>
        </p:spPr>
        <p:txBody>
          <a:bodyPr vert="horz" lIns="91440" tIns="45720" rIns="91440" bIns="45720" rtlCol="0" anchor="ctr"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新型コロナウイルス関連の相談は、相談全体の</a:t>
            </a:r>
            <a:r>
              <a:rPr lang="en-US" altLang="ja-JP" sz="4000" b="1" dirty="0">
                <a:ln>
                  <a:solidFill>
                    <a:schemeClr val="bg1"/>
                  </a:solidFill>
                </a:ln>
                <a:latin typeface="Meiryo UI" panose="020B0604030504040204" pitchFamily="50" charset="-128"/>
                <a:ea typeface="Meiryo UI" panose="020B0604030504040204" pitchFamily="50" charset="-128"/>
              </a:rPr>
              <a:t>9.4</a:t>
            </a:r>
            <a:r>
              <a:rPr lang="ja-JP" altLang="en-US" sz="4000" b="1" dirty="0">
                <a:ln>
                  <a:solidFill>
                    <a:schemeClr val="bg1"/>
                  </a:solidFill>
                </a:ln>
                <a:latin typeface="Meiryo UI" panose="020B0604030504040204" pitchFamily="50" charset="-128"/>
                <a:ea typeface="Meiryo UI" panose="020B0604030504040204" pitchFamily="50" charset="-128"/>
              </a:rPr>
              <a:t>％</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24</a:t>
            </a:fld>
            <a:endParaRPr kumimoji="1" lang="ja-JP" altLang="en-US">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新型コロナウイルス関連の相談は、相談全体の</a:t>
            </a:r>
            <a:r>
              <a:rPr lang="en-US" altLang="ja-JP" sz="1600" b="1" u="sng" dirty="0">
                <a:solidFill>
                  <a:srgbClr val="FF0000"/>
                </a:solidFill>
                <a:latin typeface="Meiryo UI" panose="020B0604030504040204" pitchFamily="50" charset="-128"/>
                <a:ea typeface="Meiryo UI" panose="020B0604030504040204" pitchFamily="50" charset="-128"/>
              </a:rPr>
              <a:t>9.4</a:t>
            </a:r>
            <a:r>
              <a:rPr lang="ja-JP" altLang="en-US" sz="1600" b="1" u="sng" dirty="0">
                <a:solidFill>
                  <a:srgbClr val="FF0000"/>
                </a:solidFill>
                <a:latin typeface="Meiryo UI" panose="020B0604030504040204" pitchFamily="50" charset="-128"/>
                <a:ea typeface="Meiryo UI" panose="020B0604030504040204" pitchFamily="50" charset="-128"/>
              </a:rPr>
              <a:t>％</a:t>
            </a:r>
            <a:endParaRPr lang="en-US" altLang="ja-JP" sz="1600" b="1" u="sng" dirty="0">
              <a:solidFill>
                <a:srgbClr val="FF0000"/>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512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7899476" y="2141274"/>
            <a:ext cx="3731075" cy="4346825"/>
          </a:xfrm>
          <a:prstGeom prst="rect">
            <a:avLst/>
          </a:prstGeom>
        </p:spPr>
      </p:pic>
      <p:pic>
        <p:nvPicPr>
          <p:cNvPr id="5" name="図 4"/>
          <p:cNvPicPr>
            <a:picLocks noChangeAspect="1"/>
          </p:cNvPicPr>
          <p:nvPr/>
        </p:nvPicPr>
        <p:blipFill>
          <a:blip r:embed="rId4"/>
          <a:stretch>
            <a:fillRect/>
          </a:stretch>
        </p:blipFill>
        <p:spPr>
          <a:xfrm>
            <a:off x="4324784" y="2162988"/>
            <a:ext cx="3846909" cy="4194412"/>
          </a:xfrm>
          <a:prstGeom prst="rect">
            <a:avLst/>
          </a:prstGeom>
        </p:spPr>
      </p:pic>
      <p:pic>
        <p:nvPicPr>
          <p:cNvPr id="3" name="図 2"/>
          <p:cNvPicPr>
            <a:picLocks noChangeAspect="1"/>
          </p:cNvPicPr>
          <p:nvPr/>
        </p:nvPicPr>
        <p:blipFill>
          <a:blip r:embed="rId5"/>
          <a:stretch>
            <a:fillRect/>
          </a:stretch>
        </p:blipFill>
        <p:spPr>
          <a:xfrm>
            <a:off x="261575" y="2138754"/>
            <a:ext cx="4352921" cy="4243184"/>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新型コロナウイルス関連の相談は、相談全体の</a:t>
            </a:r>
            <a:r>
              <a:rPr lang="en-US" altLang="ja-JP" sz="2800" b="1" dirty="0">
                <a:solidFill>
                  <a:schemeClr val="bg1"/>
                </a:solidFill>
                <a:latin typeface="Meiryo UI" panose="020B0604030504040204" pitchFamily="50" charset="-128"/>
                <a:ea typeface="Meiryo UI" panose="020B0604030504040204" pitchFamily="50" charset="-128"/>
              </a:rPr>
              <a:t>9.4</a:t>
            </a:r>
            <a:r>
              <a:rPr lang="ja-JP" altLang="en-US" sz="2800" b="1" dirty="0">
                <a:solidFill>
                  <a:schemeClr val="bg1"/>
                </a:solidFill>
                <a:latin typeface="Meiryo UI" panose="020B0604030504040204" pitchFamily="50" charset="-128"/>
                <a:ea typeface="Meiryo UI" panose="020B0604030504040204" pitchFamily="50" charset="-128"/>
              </a:rPr>
              <a:t>％</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25</a:t>
            </a:fld>
            <a:endParaRPr kumimoji="1" lang="ja-JP" altLang="en-US">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62766" y="1036906"/>
            <a:ext cx="11535909"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新型コロナウイルス関連の相談件数は</a:t>
            </a:r>
            <a:r>
              <a:rPr lang="en-US" altLang="ja-JP" dirty="0">
                <a:latin typeface="Meiryo UI" panose="020B0604030504040204" pitchFamily="50" charset="-128"/>
                <a:ea typeface="Meiryo UI" panose="020B0604030504040204" pitchFamily="50" charset="-128"/>
              </a:rPr>
              <a:t>7,403</a:t>
            </a:r>
            <a:r>
              <a:rPr lang="ja-JP" altLang="en-US" dirty="0">
                <a:latin typeface="Meiryo UI" panose="020B0604030504040204" pitchFamily="50" charset="-128"/>
                <a:ea typeface="Meiryo UI" panose="020B0604030504040204" pitchFamily="50" charset="-128"/>
              </a:rPr>
              <a:t>件で、相談全体の</a:t>
            </a:r>
            <a:r>
              <a:rPr lang="en-US" altLang="ja-JP" dirty="0">
                <a:latin typeface="Meiryo UI" panose="020B0604030504040204" pitchFamily="50" charset="-128"/>
                <a:ea typeface="Meiryo UI" panose="020B0604030504040204" pitchFamily="50" charset="-128"/>
              </a:rPr>
              <a:t>9.4%</a:t>
            </a: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マスクや除菌剤等の「保健衛生用品」に関する相談が最多</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次いで、給付金等に関する「行政サービス」 、「スポーツ・健康教室」の休会・解約等、「結婚式関連サービス」のキャンセル等</a:t>
            </a:r>
            <a:endParaRPr lang="en-US" altLang="ja-JP" dirty="0">
              <a:latin typeface="Meiryo UI" panose="020B0604030504040204" pitchFamily="50" charset="-128"/>
              <a:ea typeface="Meiryo UI" panose="020B0604030504040204" pitchFamily="50" charset="-128"/>
            </a:endParaRPr>
          </a:p>
        </p:txBody>
      </p:sp>
      <p:sp>
        <p:nvSpPr>
          <p:cNvPr id="2" name="楕円 1"/>
          <p:cNvSpPr/>
          <p:nvPr/>
        </p:nvSpPr>
        <p:spPr>
          <a:xfrm>
            <a:off x="2704214" y="2860381"/>
            <a:ext cx="1415714" cy="14515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ysClr val="windowText" lastClr="000000"/>
                </a:solidFill>
              </a:rPr>
              <a:t>計</a:t>
            </a:r>
            <a:r>
              <a:rPr kumimoji="1" lang="en-US" altLang="ja-JP" sz="1400" b="1" dirty="0">
                <a:solidFill>
                  <a:sysClr val="windowText" lastClr="000000"/>
                </a:solidFill>
              </a:rPr>
              <a:t>7,403</a:t>
            </a:r>
            <a:r>
              <a:rPr kumimoji="1" lang="ja-JP" altLang="en-US" sz="1400" b="1" dirty="0">
                <a:solidFill>
                  <a:sysClr val="windowText" lastClr="000000"/>
                </a:solidFill>
              </a:rPr>
              <a:t>件</a:t>
            </a:r>
          </a:p>
        </p:txBody>
      </p:sp>
      <p:sp>
        <p:nvSpPr>
          <p:cNvPr id="11" name="テキスト ボックス 10"/>
          <p:cNvSpPr txBox="1"/>
          <p:nvPr/>
        </p:nvSpPr>
        <p:spPr>
          <a:xfrm>
            <a:off x="364555" y="2316811"/>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140188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ln>
                  <a:solidFill>
                    <a:schemeClr val="bg1"/>
                  </a:solidFill>
                </a:ln>
                <a:latin typeface="Meiryo UI" panose="020B0604030504040204" pitchFamily="50" charset="-128"/>
                <a:ea typeface="Meiryo UI" panose="020B0604030504040204" pitchFamily="50" charset="-128"/>
              </a:rPr>
              <a:t>30</a:t>
            </a:r>
            <a:r>
              <a:rPr lang="ja-JP" altLang="en-US" sz="4000" b="1" dirty="0">
                <a:ln>
                  <a:solidFill>
                    <a:schemeClr val="bg1"/>
                  </a:solidFill>
                </a:ln>
                <a:latin typeface="Meiryo UI" panose="020B0604030504040204" pitchFamily="50" charset="-128"/>
                <a:ea typeface="Meiryo UI" panose="020B0604030504040204" pitchFamily="50" charset="-128"/>
              </a:rPr>
              <a:t>歳未満の若年者の相談が増加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26</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内容別の特徴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若年者層と高齢者層の相談の特徴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b="1" u="sng" dirty="0">
                <a:solidFill>
                  <a:srgbClr val="FF0000"/>
                </a:solidFill>
                <a:latin typeface="Meiryo UI" panose="020B0604030504040204" pitchFamily="50" charset="-128"/>
                <a:ea typeface="Meiryo UI" panose="020B0604030504040204" pitchFamily="50" charset="-128"/>
              </a:rPr>
              <a:t>30</a:t>
            </a:r>
            <a:r>
              <a:rPr lang="ja-JP" altLang="en-US" sz="1600" b="1" u="sng" dirty="0">
                <a:solidFill>
                  <a:srgbClr val="FF0000"/>
                </a:solidFill>
                <a:latin typeface="Meiryo UI" panose="020B0604030504040204" pitchFamily="50" charset="-128"/>
                <a:ea typeface="Meiryo UI" panose="020B0604030504040204" pitchFamily="50" charset="-128"/>
              </a:rPr>
              <a:t>歳未満の若年者の相談が増加</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80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15229" y="2116324"/>
            <a:ext cx="6383065" cy="4322439"/>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rPr>
              <a:t>歳未満の若年者の相談が増加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27</a:t>
            </a:fld>
            <a:endParaRPr kumimoji="1" lang="ja-JP" altLang="en-US">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78070" y="1092621"/>
            <a:ext cx="10835859"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歳未満の若年者が契約当事者の相談件数は</a:t>
            </a:r>
            <a:r>
              <a:rPr lang="en-US" altLang="ja-JP" dirty="0">
                <a:latin typeface="Meiryo UI" panose="020B0604030504040204" pitchFamily="50" charset="-128"/>
                <a:ea typeface="Meiryo UI" panose="020B0604030504040204" pitchFamily="50" charset="-128"/>
              </a:rPr>
              <a:t>9,591</a:t>
            </a:r>
            <a:r>
              <a:rPr lang="ja-JP" altLang="en-US" dirty="0">
                <a:latin typeface="Meiryo UI" panose="020B0604030504040204" pitchFamily="50" charset="-128"/>
                <a:ea typeface="Meiryo UI" panose="020B0604030504040204" pitchFamily="50" charset="-128"/>
              </a:rPr>
              <a:t>件で、前年度（</a:t>
            </a:r>
            <a:r>
              <a:rPr lang="en-US" altLang="ja-JP" dirty="0">
                <a:latin typeface="Meiryo UI" panose="020B0604030504040204" pitchFamily="50" charset="-128"/>
                <a:ea typeface="Meiryo UI" panose="020B0604030504040204" pitchFamily="50" charset="-128"/>
              </a:rPr>
              <a:t>8,654</a:t>
            </a:r>
            <a:r>
              <a:rPr lang="ja-JP" altLang="en-US" dirty="0">
                <a:latin typeface="Meiryo UI" panose="020B0604030504040204" pitchFamily="50" charset="-128"/>
                <a:ea typeface="Meiryo UI" panose="020B0604030504040204" pitchFamily="50" charset="-128"/>
              </a:rPr>
              <a:t>件）より</a:t>
            </a:r>
            <a:r>
              <a:rPr lang="en-US" altLang="ja-JP" dirty="0">
                <a:latin typeface="Meiryo UI" panose="020B0604030504040204" pitchFamily="50" charset="-128"/>
                <a:ea typeface="Meiryo UI" panose="020B0604030504040204" pitchFamily="50" charset="-128"/>
              </a:rPr>
              <a:t>10.8%</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937</a:t>
            </a:r>
            <a:r>
              <a:rPr lang="ja-JP" altLang="en-US" dirty="0">
                <a:latin typeface="Meiryo UI" panose="020B0604030504040204" pitchFamily="50" charset="-128"/>
                <a:ea typeface="Meiryo UI" panose="020B0604030504040204" pitchFamily="50" charset="-128"/>
              </a:rPr>
              <a:t>件）増加</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特に、</a:t>
            </a:r>
            <a:r>
              <a:rPr lang="en-US" altLang="ja-JP" dirty="0">
                <a:latin typeface="Meiryo UI" panose="020B0604030504040204" pitchFamily="50" charset="-128"/>
                <a:ea typeface="Meiryo UI" panose="020B0604030504040204" pitchFamily="50" charset="-128"/>
              </a:rPr>
              <a:t>19</a:t>
            </a:r>
            <a:r>
              <a:rPr lang="ja-JP" altLang="en-US" dirty="0">
                <a:latin typeface="Meiryo UI" panose="020B0604030504040204" pitchFamily="50" charset="-128"/>
                <a:ea typeface="Meiryo UI" panose="020B0604030504040204" pitchFamily="50" charset="-128"/>
              </a:rPr>
              <a:t>歳が</a:t>
            </a:r>
            <a:r>
              <a:rPr lang="en-US" altLang="ja-JP" dirty="0">
                <a:latin typeface="Meiryo UI" panose="020B0604030504040204" pitchFamily="50" charset="-128"/>
                <a:ea typeface="Meiryo UI" panose="020B0604030504040204" pitchFamily="50" charset="-128"/>
              </a:rPr>
              <a:t>567</a:t>
            </a:r>
            <a:r>
              <a:rPr lang="ja-JP" altLang="en-US" dirty="0">
                <a:latin typeface="Meiryo UI" panose="020B0604030504040204" pitchFamily="50" charset="-128"/>
                <a:ea typeface="Meiryo UI" panose="020B0604030504040204" pitchFamily="50" charset="-128"/>
              </a:rPr>
              <a:t>件で、前年度（</a:t>
            </a:r>
            <a:r>
              <a:rPr lang="en-US" altLang="ja-JP" dirty="0">
                <a:latin typeface="Meiryo UI" panose="020B0604030504040204" pitchFamily="50" charset="-128"/>
                <a:ea typeface="Meiryo UI" panose="020B0604030504040204" pitchFamily="50" charset="-128"/>
              </a:rPr>
              <a:t>457</a:t>
            </a:r>
            <a:r>
              <a:rPr lang="ja-JP" altLang="en-US" dirty="0">
                <a:latin typeface="Meiryo UI" panose="020B0604030504040204" pitchFamily="50" charset="-128"/>
                <a:ea typeface="Meiryo UI" panose="020B0604030504040204" pitchFamily="50" charset="-128"/>
              </a:rPr>
              <a:t>件）と比べ</a:t>
            </a:r>
            <a:r>
              <a:rPr lang="en-US" altLang="ja-JP" dirty="0">
                <a:latin typeface="Meiryo UI" panose="020B0604030504040204" pitchFamily="50" charset="-128"/>
                <a:ea typeface="Meiryo UI" panose="020B0604030504040204" pitchFamily="50" charset="-128"/>
              </a:rPr>
              <a:t>24.1%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110</a:t>
            </a:r>
            <a:r>
              <a:rPr lang="ja-JP" altLang="en-US" dirty="0">
                <a:latin typeface="Meiryo UI" panose="020B0604030504040204" pitchFamily="50" charset="-128"/>
                <a:ea typeface="Meiryo UI" panose="020B0604030504040204" pitchFamily="50" charset="-128"/>
              </a:rPr>
              <a:t>件）増加</a:t>
            </a:r>
            <a:endParaRPr kumimoji="1" lang="ja-JP" altLang="en-US" dirty="0">
              <a:latin typeface="Meiryo UI" panose="020B0604030504040204" pitchFamily="50" charset="-128"/>
              <a:ea typeface="Meiryo UI" panose="020B0604030504040204" pitchFamily="50" charset="-128"/>
            </a:endParaRPr>
          </a:p>
        </p:txBody>
      </p:sp>
      <p:sp>
        <p:nvSpPr>
          <p:cNvPr id="10" name="楕円 9"/>
          <p:cNvSpPr/>
          <p:nvPr/>
        </p:nvSpPr>
        <p:spPr>
          <a:xfrm>
            <a:off x="11018600" y="2877733"/>
            <a:ext cx="990657" cy="99972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10.8</a:t>
            </a:r>
            <a:r>
              <a:rPr kumimoji="1" lang="ja-JP" altLang="en-US" sz="1200" dirty="0">
                <a:latin typeface="Meiryo UI" panose="020B0604030504040204" pitchFamily="50" charset="-128"/>
                <a:ea typeface="Meiryo UI" panose="020B0604030504040204" pitchFamily="50" charset="-128"/>
              </a:rPr>
              <a:t>％増</a:t>
            </a:r>
          </a:p>
        </p:txBody>
      </p:sp>
      <p:cxnSp>
        <p:nvCxnSpPr>
          <p:cNvPr id="8" name="直線コネクタ 7"/>
          <p:cNvCxnSpPr/>
          <p:nvPr/>
        </p:nvCxnSpPr>
        <p:spPr>
          <a:xfrm>
            <a:off x="10016493" y="2868163"/>
            <a:ext cx="1096808" cy="4024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下カーブ矢印 21"/>
          <p:cNvSpPr/>
          <p:nvPr/>
        </p:nvSpPr>
        <p:spPr>
          <a:xfrm>
            <a:off x="9510273" y="2598869"/>
            <a:ext cx="658371" cy="436378"/>
          </a:xfrm>
          <a:prstGeom prst="curvedDownArrow">
            <a:avLst>
              <a:gd name="adj1" fmla="val 25000"/>
              <a:gd name="adj2" fmla="val 50000"/>
              <a:gd name="adj3" fmla="val 5523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9160311" y="6217850"/>
            <a:ext cx="2353618" cy="261610"/>
          </a:xfrm>
          <a:prstGeom prst="rect">
            <a:avLst/>
          </a:prstGeom>
          <a:noFill/>
        </p:spPr>
        <p:txBody>
          <a:bodyPr wrap="square" rtlCol="0">
            <a:spAutoFit/>
          </a:bodyPr>
          <a:lstStyle/>
          <a:p>
            <a:r>
              <a:rPr kumimoji="1" lang="en-US" altLang="ja-JP" sz="1100" dirty="0"/>
              <a:t>※PIO-NET</a:t>
            </a:r>
            <a:r>
              <a:rPr kumimoji="1" lang="ja-JP" altLang="en-US" sz="1100" dirty="0"/>
              <a:t>未対応市町村を除く</a:t>
            </a:r>
          </a:p>
        </p:txBody>
      </p:sp>
      <p:graphicFrame>
        <p:nvGraphicFramePr>
          <p:cNvPr id="11" name="表 10"/>
          <p:cNvGraphicFramePr>
            <a:graphicFrameLocks noGrp="1"/>
          </p:cNvGraphicFramePr>
          <p:nvPr>
            <p:extLst>
              <p:ext uri="{D42A27DB-BD31-4B8C-83A1-F6EECF244321}">
                <p14:modId xmlns:p14="http://schemas.microsoft.com/office/powerpoint/2010/main" val="1155148679"/>
              </p:ext>
            </p:extLst>
          </p:nvPr>
        </p:nvGraphicFramePr>
        <p:xfrm>
          <a:off x="141668" y="2124248"/>
          <a:ext cx="5769737" cy="4597227"/>
        </p:xfrm>
        <a:graphic>
          <a:graphicData uri="http://schemas.openxmlformats.org/drawingml/2006/table">
            <a:tbl>
              <a:tblPr>
                <a:tableStyleId>{5C22544A-7EE6-4342-B048-85BDC9FD1C3A}</a:tableStyleId>
              </a:tblPr>
              <a:tblGrid>
                <a:gridCol w="825279">
                  <a:extLst>
                    <a:ext uri="{9D8B030D-6E8A-4147-A177-3AD203B41FA5}">
                      <a16:colId xmlns:a16="http://schemas.microsoft.com/office/drawing/2014/main" val="3202296429"/>
                    </a:ext>
                  </a:extLst>
                </a:gridCol>
                <a:gridCol w="828705">
                  <a:extLst>
                    <a:ext uri="{9D8B030D-6E8A-4147-A177-3AD203B41FA5}">
                      <a16:colId xmlns:a16="http://schemas.microsoft.com/office/drawing/2014/main" val="3721321298"/>
                    </a:ext>
                  </a:extLst>
                </a:gridCol>
                <a:gridCol w="568255">
                  <a:extLst>
                    <a:ext uri="{9D8B030D-6E8A-4147-A177-3AD203B41FA5}">
                      <a16:colId xmlns:a16="http://schemas.microsoft.com/office/drawing/2014/main" val="1622897271"/>
                    </a:ext>
                  </a:extLst>
                </a:gridCol>
                <a:gridCol w="473544">
                  <a:extLst>
                    <a:ext uri="{9D8B030D-6E8A-4147-A177-3AD203B41FA5}">
                      <a16:colId xmlns:a16="http://schemas.microsoft.com/office/drawing/2014/main" val="960543066"/>
                    </a:ext>
                  </a:extLst>
                </a:gridCol>
                <a:gridCol w="473544">
                  <a:extLst>
                    <a:ext uri="{9D8B030D-6E8A-4147-A177-3AD203B41FA5}">
                      <a16:colId xmlns:a16="http://schemas.microsoft.com/office/drawing/2014/main" val="708328275"/>
                    </a:ext>
                  </a:extLst>
                </a:gridCol>
                <a:gridCol w="520901">
                  <a:extLst>
                    <a:ext uri="{9D8B030D-6E8A-4147-A177-3AD203B41FA5}">
                      <a16:colId xmlns:a16="http://schemas.microsoft.com/office/drawing/2014/main" val="1382561146"/>
                    </a:ext>
                  </a:extLst>
                </a:gridCol>
                <a:gridCol w="485385">
                  <a:extLst>
                    <a:ext uri="{9D8B030D-6E8A-4147-A177-3AD203B41FA5}">
                      <a16:colId xmlns:a16="http://schemas.microsoft.com/office/drawing/2014/main" val="3501823330"/>
                    </a:ext>
                  </a:extLst>
                </a:gridCol>
                <a:gridCol w="449867">
                  <a:extLst>
                    <a:ext uri="{9D8B030D-6E8A-4147-A177-3AD203B41FA5}">
                      <a16:colId xmlns:a16="http://schemas.microsoft.com/office/drawing/2014/main" val="776541614"/>
                    </a:ext>
                  </a:extLst>
                </a:gridCol>
                <a:gridCol w="603770">
                  <a:extLst>
                    <a:ext uri="{9D8B030D-6E8A-4147-A177-3AD203B41FA5}">
                      <a16:colId xmlns:a16="http://schemas.microsoft.com/office/drawing/2014/main" val="1071506431"/>
                    </a:ext>
                  </a:extLst>
                </a:gridCol>
                <a:gridCol w="540487">
                  <a:extLst>
                    <a:ext uri="{9D8B030D-6E8A-4147-A177-3AD203B41FA5}">
                      <a16:colId xmlns:a16="http://schemas.microsoft.com/office/drawing/2014/main" val="2539078641"/>
                    </a:ext>
                  </a:extLst>
                </a:gridCol>
              </a:tblGrid>
              <a:tr h="414240">
                <a:tc gridSpan="2">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契約当事者</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3">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令和２年度</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令和元年度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前年度比</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増減数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8217467"/>
                  </a:ext>
                </a:extLst>
              </a:tr>
              <a:tr h="159762">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年　代</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細区分</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件数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構成比</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件数</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構成比</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8830106"/>
                  </a:ext>
                </a:extLst>
              </a:tr>
              <a:tr h="279066">
                <a:tc rowSpan="3">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２０歳未満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１８歳未満</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2,133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1,212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1,974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72562"/>
                  </a:ext>
                </a:extLst>
              </a:tr>
              <a:tr h="159762">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１８歳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354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361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901582"/>
                  </a:ext>
                </a:extLst>
              </a:tr>
              <a:tr h="159762">
                <a:tc v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１９歳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567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124.1%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530041"/>
                  </a:ext>
                </a:extLst>
              </a:tr>
              <a:tr h="211325">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２０歳代</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２０～２９歳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7,458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6,680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111.6%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2164945"/>
                  </a:ext>
                </a:extLst>
              </a:tr>
              <a:tr h="279066">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３０歳代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３０～３９歳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7,736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7,296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106.0%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440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5197596"/>
                  </a:ext>
                </a:extLst>
              </a:tr>
              <a:tr h="279066">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４０歳代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４０～４９歳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10,634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10,148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13.6%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486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484843"/>
                  </a:ext>
                </a:extLst>
              </a:tr>
              <a:tr h="279066">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５０歳代</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５０～５９歳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11,550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10,472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635580"/>
                  </a:ext>
                </a:extLst>
              </a:tr>
              <a:tr h="211325">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６０～６４歳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4,752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6.0%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4,314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438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6828592"/>
                  </a:ext>
                </a:extLst>
              </a:tr>
              <a:tr h="279066">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６５～６９歳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21,139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4,326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20,255</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4,207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685538"/>
                  </a:ext>
                </a:extLst>
              </a:tr>
              <a:tr h="279066">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７０歳代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７０～７４歳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6,232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8700322"/>
                  </a:ext>
                </a:extLst>
              </a:tr>
              <a:tr h="279066">
                <a:tc v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７５～７９歳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4,479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4,543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6.1%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901019"/>
                  </a:ext>
                </a:extLst>
              </a:tr>
              <a:tr h="279066">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８０歳以上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８０～８４歳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3,878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3,677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201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481276"/>
                  </a:ext>
                </a:extLst>
              </a:tr>
              <a:tr h="279066">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８５歳以上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2,224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2,172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102.4%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349753"/>
                  </a:ext>
                </a:extLst>
              </a:tr>
              <a:tr h="211325">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その他（団体等）</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1,923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1,958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20201"/>
                  </a:ext>
                </a:extLst>
              </a:tr>
              <a:tr h="279066">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不　明</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11,349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11,406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15.3%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99.5%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097929"/>
                  </a:ext>
                </a:extLst>
              </a:tr>
              <a:tr h="279066">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計</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78,674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74,503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100.0%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4,171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965070"/>
                  </a:ext>
                </a:extLst>
              </a:tr>
            </a:tbl>
          </a:graphicData>
        </a:graphic>
      </p:graphicFrame>
      <p:sp>
        <p:nvSpPr>
          <p:cNvPr id="12" name="テキスト ボックス 11"/>
          <p:cNvSpPr txBox="1"/>
          <p:nvPr/>
        </p:nvSpPr>
        <p:spPr>
          <a:xfrm>
            <a:off x="414494" y="1766905"/>
            <a:ext cx="4730545"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契約当事者の年代別件数</a:t>
            </a:r>
          </a:p>
        </p:txBody>
      </p:sp>
    </p:spTree>
    <p:extLst>
      <p:ext uri="{BB962C8B-B14F-4D97-AF65-F5344CB8AC3E}">
        <p14:creationId xmlns:p14="http://schemas.microsoft.com/office/powerpoint/2010/main" val="244414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5877300" y="1995144"/>
            <a:ext cx="5998984" cy="4407790"/>
          </a:xfrm>
          <a:prstGeom prst="rect">
            <a:avLst/>
          </a:prstGeom>
        </p:spPr>
      </p:pic>
      <p:pic>
        <p:nvPicPr>
          <p:cNvPr id="9" name="図 8"/>
          <p:cNvPicPr>
            <a:picLocks noChangeAspect="1"/>
          </p:cNvPicPr>
          <p:nvPr/>
        </p:nvPicPr>
        <p:blipFill>
          <a:blip r:embed="rId4"/>
          <a:stretch>
            <a:fillRect/>
          </a:stretch>
        </p:blipFill>
        <p:spPr>
          <a:xfrm>
            <a:off x="158405" y="1980748"/>
            <a:ext cx="5736833" cy="4413887"/>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rPr>
              <a:t>歳未満の若年者の相談が増加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28</a:t>
            </a:fld>
            <a:endParaRPr kumimoji="1" lang="ja-JP" altLang="en-US">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48916" y="1164008"/>
            <a:ext cx="11332413"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「健康食品」が最多、「オンラインゲーム」、「エステティックサービス」、「内職・副業」はいずれ</a:t>
            </a:r>
            <a:r>
              <a:rPr lang="ja-JP" altLang="en-US" dirty="0" smtClean="0">
                <a:latin typeface="Meiryo UI" panose="020B0604030504040204" pitchFamily="50" charset="-128"/>
                <a:ea typeface="Meiryo UI" panose="020B0604030504040204" pitchFamily="50" charset="-128"/>
              </a:rPr>
              <a:t>も相談全体の</a:t>
            </a:r>
            <a:r>
              <a:rPr lang="en-US" altLang="ja-JP" dirty="0" smtClean="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割</a:t>
            </a:r>
            <a:r>
              <a:rPr lang="ja-JP" altLang="en-US" dirty="0" smtClean="0">
                <a:latin typeface="Meiryo UI" panose="020B0604030504040204" pitchFamily="50" charset="-128"/>
                <a:ea typeface="Meiryo UI" panose="020B0604030504040204" pitchFamily="50" charset="-128"/>
              </a:rPr>
              <a:t>以上を占める</a:t>
            </a:r>
            <a:endParaRPr lang="ja-JP" altLang="en-US"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「通信販売」が最多、「マルチ・マルチまがい」</a:t>
            </a:r>
            <a:r>
              <a:rPr lang="ja-JP" altLang="en-US" dirty="0" smtClean="0">
                <a:latin typeface="Meiryo UI" panose="020B0604030504040204" pitchFamily="50" charset="-128"/>
                <a:ea typeface="Meiryo UI" panose="020B0604030504040204" pitchFamily="50" charset="-128"/>
              </a:rPr>
              <a:t>は相談全体の</a:t>
            </a:r>
            <a:r>
              <a:rPr lang="en-US" altLang="ja-JP" dirty="0" smtClean="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割</a:t>
            </a:r>
            <a:r>
              <a:rPr lang="ja-JP" altLang="en-US" dirty="0" smtClean="0">
                <a:latin typeface="Meiryo UI" panose="020B0604030504040204" pitchFamily="50" charset="-128"/>
                <a:ea typeface="Meiryo UI" panose="020B0604030504040204" pitchFamily="50" charset="-128"/>
              </a:rPr>
              <a:t>以上を占める</a:t>
            </a:r>
            <a:endParaRPr lang="en-US" altLang="ja-JP" dirty="0">
              <a:latin typeface="Meiryo UI" panose="020B0604030504040204" pitchFamily="50" charset="-128"/>
              <a:ea typeface="Meiryo UI" panose="020B0604030504040204" pitchFamily="50" charset="-128"/>
            </a:endParaRPr>
          </a:p>
        </p:txBody>
      </p:sp>
      <p:sp>
        <p:nvSpPr>
          <p:cNvPr id="5" name="楕円 4"/>
          <p:cNvSpPr/>
          <p:nvPr/>
        </p:nvSpPr>
        <p:spPr>
          <a:xfrm>
            <a:off x="4117171" y="3558411"/>
            <a:ext cx="975360" cy="9753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07275" y="3125108"/>
            <a:ext cx="1170512" cy="369332"/>
          </a:xfrm>
          <a:prstGeom prst="rect">
            <a:avLst/>
          </a:prstGeom>
          <a:noFill/>
        </p:spPr>
        <p:txBody>
          <a:bodyPr wrap="none" lIns="91440" tIns="45720" rIns="91440" bIns="45720">
            <a:spAutoFit/>
          </a:bodyPr>
          <a:lstStyle/>
          <a:p>
            <a:pPr algn="ctr"/>
            <a:r>
              <a:rPr lang="en-US" altLang="ja-JP" b="0" cap="none" spc="0" dirty="0">
                <a:ln w="0"/>
                <a:solidFill>
                  <a:srgbClr val="FF0000"/>
                </a:solidFill>
                <a:latin typeface="Meiryo UI" panose="020B0604030504040204" pitchFamily="50" charset="-128"/>
                <a:ea typeface="Meiryo UI" panose="020B0604030504040204" pitchFamily="50" charset="-128"/>
              </a:rPr>
              <a:t>50%</a:t>
            </a:r>
            <a:r>
              <a:rPr lang="ja-JP" altLang="en-US" b="0" cap="none" spc="0" dirty="0">
                <a:ln w="0"/>
                <a:solidFill>
                  <a:srgbClr val="FF0000"/>
                </a:solidFill>
                <a:latin typeface="Meiryo UI" panose="020B0604030504040204" pitchFamily="50" charset="-128"/>
                <a:ea typeface="Meiryo UI" panose="020B0604030504040204" pitchFamily="50" charset="-128"/>
              </a:rPr>
              <a:t>以上</a:t>
            </a:r>
          </a:p>
        </p:txBody>
      </p:sp>
      <p:sp>
        <p:nvSpPr>
          <p:cNvPr id="15" name="楕円 14"/>
          <p:cNvSpPr/>
          <p:nvPr/>
        </p:nvSpPr>
        <p:spPr>
          <a:xfrm>
            <a:off x="10624840" y="3558411"/>
            <a:ext cx="975360" cy="9753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221883" y="3187848"/>
            <a:ext cx="1170512" cy="369332"/>
          </a:xfrm>
          <a:prstGeom prst="rect">
            <a:avLst/>
          </a:prstGeom>
          <a:noFill/>
        </p:spPr>
        <p:txBody>
          <a:bodyPr wrap="none" lIns="91440" tIns="45720" rIns="91440" bIns="45720">
            <a:spAutoFit/>
          </a:bodyPr>
          <a:lstStyle/>
          <a:p>
            <a:pPr algn="ctr"/>
            <a:r>
              <a:rPr lang="en-US" altLang="ja-JP" b="0" cap="none" spc="0" dirty="0">
                <a:ln w="0"/>
                <a:solidFill>
                  <a:srgbClr val="FF0000"/>
                </a:solidFill>
                <a:latin typeface="Meiryo UI" panose="020B0604030504040204" pitchFamily="50" charset="-128"/>
                <a:ea typeface="Meiryo UI" panose="020B0604030504040204" pitchFamily="50" charset="-128"/>
              </a:rPr>
              <a:t>50%</a:t>
            </a:r>
            <a:r>
              <a:rPr lang="ja-JP" altLang="en-US" b="0" cap="none" spc="0" dirty="0">
                <a:ln w="0"/>
                <a:solidFill>
                  <a:srgbClr val="FF0000"/>
                </a:solidFill>
                <a:latin typeface="Meiryo UI" panose="020B0604030504040204" pitchFamily="50" charset="-128"/>
                <a:ea typeface="Meiryo UI" panose="020B0604030504040204" pitchFamily="50" charset="-128"/>
              </a:rPr>
              <a:t>以上</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515" y="2225626"/>
            <a:ext cx="576262" cy="651144"/>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2165" y="1751148"/>
            <a:ext cx="1101175" cy="114705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8573" y="4626525"/>
            <a:ext cx="979214" cy="979214"/>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7701" y="4200662"/>
            <a:ext cx="1322560" cy="1463009"/>
          </a:xfrm>
          <a:prstGeom prst="rect">
            <a:avLst/>
          </a:prstGeom>
        </p:spPr>
      </p:pic>
      <p:sp>
        <p:nvSpPr>
          <p:cNvPr id="17" name="テキスト ボックス 16"/>
          <p:cNvSpPr txBox="1"/>
          <p:nvPr/>
        </p:nvSpPr>
        <p:spPr>
          <a:xfrm>
            <a:off x="5615152" y="6024913"/>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8" name="テキスト ボックス 17"/>
          <p:cNvSpPr txBox="1"/>
          <p:nvPr/>
        </p:nvSpPr>
        <p:spPr>
          <a:xfrm>
            <a:off x="11681329" y="6006905"/>
            <a:ext cx="510671"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8" name="テキスト ボックス 7"/>
          <p:cNvSpPr txBox="1"/>
          <p:nvPr/>
        </p:nvSpPr>
        <p:spPr>
          <a:xfrm>
            <a:off x="4980463" y="3543461"/>
            <a:ext cx="857039" cy="338554"/>
          </a:xfrm>
          <a:prstGeom prst="rect">
            <a:avLst/>
          </a:prstGeom>
          <a:noFill/>
        </p:spPr>
        <p:txBody>
          <a:bodyPr wrap="square" rtlCol="0">
            <a:spAutoFit/>
          </a:bodyPr>
          <a:lstStyle/>
          <a:p>
            <a:r>
              <a:rPr kumimoji="1" lang="en-US" altLang="ja-JP" sz="1600" dirty="0">
                <a:solidFill>
                  <a:srgbClr val="FF0000"/>
                </a:solidFill>
              </a:rPr>
              <a:t>61.8%</a:t>
            </a:r>
            <a:endParaRPr kumimoji="1" lang="ja-JP" altLang="en-US" sz="1600" dirty="0">
              <a:solidFill>
                <a:srgbClr val="FF0000"/>
              </a:solidFill>
            </a:endParaRPr>
          </a:p>
        </p:txBody>
      </p:sp>
      <p:sp>
        <p:nvSpPr>
          <p:cNvPr id="21" name="テキスト ボックス 20"/>
          <p:cNvSpPr txBox="1"/>
          <p:nvPr/>
        </p:nvSpPr>
        <p:spPr>
          <a:xfrm>
            <a:off x="5036876" y="3911360"/>
            <a:ext cx="857039" cy="338554"/>
          </a:xfrm>
          <a:prstGeom prst="rect">
            <a:avLst/>
          </a:prstGeom>
          <a:noFill/>
        </p:spPr>
        <p:txBody>
          <a:bodyPr wrap="square" rtlCol="0">
            <a:spAutoFit/>
          </a:bodyPr>
          <a:lstStyle/>
          <a:p>
            <a:r>
              <a:rPr kumimoji="1" lang="en-US" altLang="ja-JP" sz="1600" dirty="0">
                <a:solidFill>
                  <a:srgbClr val="FF0000"/>
                </a:solidFill>
              </a:rPr>
              <a:t>67.0%</a:t>
            </a:r>
            <a:endParaRPr kumimoji="1" lang="ja-JP" altLang="en-US" sz="1600" dirty="0">
              <a:solidFill>
                <a:srgbClr val="FF0000"/>
              </a:solidFill>
            </a:endParaRPr>
          </a:p>
        </p:txBody>
      </p:sp>
      <p:sp>
        <p:nvSpPr>
          <p:cNvPr id="22" name="テキスト ボックス 21"/>
          <p:cNvSpPr txBox="1"/>
          <p:nvPr/>
        </p:nvSpPr>
        <p:spPr>
          <a:xfrm>
            <a:off x="4046174" y="4499338"/>
            <a:ext cx="857039" cy="338554"/>
          </a:xfrm>
          <a:prstGeom prst="rect">
            <a:avLst/>
          </a:prstGeom>
          <a:noFill/>
        </p:spPr>
        <p:txBody>
          <a:bodyPr wrap="square" rtlCol="0">
            <a:spAutoFit/>
          </a:bodyPr>
          <a:lstStyle/>
          <a:p>
            <a:r>
              <a:rPr lang="en-US" altLang="ja-JP" sz="1600" dirty="0">
                <a:solidFill>
                  <a:srgbClr val="FF0000"/>
                </a:solidFill>
              </a:rPr>
              <a:t>55</a:t>
            </a:r>
            <a:r>
              <a:rPr kumimoji="1" lang="en-US" altLang="ja-JP" sz="1600" dirty="0">
                <a:solidFill>
                  <a:srgbClr val="FF0000"/>
                </a:solidFill>
              </a:rPr>
              <a:t>.6%</a:t>
            </a:r>
            <a:endParaRPr kumimoji="1" lang="ja-JP" altLang="en-US" sz="1600" dirty="0">
              <a:solidFill>
                <a:srgbClr val="FF0000"/>
              </a:solidFill>
            </a:endParaRPr>
          </a:p>
        </p:txBody>
      </p:sp>
      <p:sp>
        <p:nvSpPr>
          <p:cNvPr id="23" name="テキスト ボックス 22"/>
          <p:cNvSpPr txBox="1"/>
          <p:nvPr/>
        </p:nvSpPr>
        <p:spPr>
          <a:xfrm>
            <a:off x="10859518" y="4088185"/>
            <a:ext cx="857039" cy="338554"/>
          </a:xfrm>
          <a:prstGeom prst="rect">
            <a:avLst/>
          </a:prstGeom>
          <a:noFill/>
        </p:spPr>
        <p:txBody>
          <a:bodyPr wrap="square" rtlCol="0">
            <a:spAutoFit/>
          </a:bodyPr>
          <a:lstStyle/>
          <a:p>
            <a:r>
              <a:rPr lang="en-US" altLang="ja-JP" sz="1600" dirty="0">
                <a:solidFill>
                  <a:srgbClr val="FF0000"/>
                </a:solidFill>
              </a:rPr>
              <a:t>55</a:t>
            </a:r>
            <a:r>
              <a:rPr kumimoji="1" lang="en-US" altLang="ja-JP" sz="1600" dirty="0">
                <a:solidFill>
                  <a:srgbClr val="FF0000"/>
                </a:solidFill>
              </a:rPr>
              <a:t>.6%</a:t>
            </a:r>
            <a:endParaRPr kumimoji="1" lang="ja-JP" altLang="en-US" sz="1600" dirty="0">
              <a:solidFill>
                <a:srgbClr val="FF0000"/>
              </a:solidFill>
            </a:endParaRPr>
          </a:p>
        </p:txBody>
      </p:sp>
    </p:spTree>
    <p:extLst>
      <p:ext uri="{BB962C8B-B14F-4D97-AF65-F5344CB8AC3E}">
        <p14:creationId xmlns:p14="http://schemas.microsoft.com/office/powerpoint/2010/main" val="17166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相談全体の特徴</a:t>
            </a:r>
            <a:endParaRPr lang="en-US" altLang="ja-JP" sz="4000" b="1" dirty="0">
              <a:ln>
                <a:solidFill>
                  <a:schemeClr val="bg1"/>
                </a:solidFill>
              </a:ln>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相談全体の特徴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内容別の特徴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253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29</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Meiryo UI" panose="020B0604030504040204" pitchFamily="50" charset="-128"/>
                <a:ea typeface="Meiryo UI" panose="020B0604030504040204" pitchFamily="50" charset="-128"/>
              </a:rPr>
              <a:t>契約をする場合は、契約内容、契約金額等をよく確認して慎重に！</a:t>
            </a:r>
            <a:endParaRPr lang="en-US" altLang="ja-JP" sz="24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Meiryo UI" panose="020B0604030504040204" pitchFamily="50" charset="-128"/>
                <a:ea typeface="Meiryo UI" panose="020B0604030504040204" pitchFamily="50" charset="-128"/>
              </a:rPr>
              <a:t>インターネット通販では、購入手続きを進める前に、通販サイトの表示や利用規約、購入条件、契約内容、解約条件を必ず確認</a:t>
            </a:r>
            <a:endParaRPr lang="en-US" altLang="ja-JP" sz="24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Meiryo UI" panose="020B0604030504040204" pitchFamily="50" charset="-128"/>
                <a:ea typeface="Meiryo UI" panose="020B0604030504040204" pitchFamily="50" charset="-128"/>
              </a:rPr>
              <a:t>サイドビジネス商法・マルチ商法の被害を防ぐために、安易に儲け話には乗らず、身近な人からの勧誘でもきっぱり断る勇気を！</a:t>
            </a:r>
            <a:endParaRPr lang="en-US" altLang="ja-JP" sz="2400" dirty="0">
              <a:solidFill>
                <a:sysClr val="windowText" lastClr="000000"/>
              </a:solidFill>
              <a:latin typeface="Meiryo UI" panose="020B0604030504040204" pitchFamily="50" charset="-128"/>
              <a:ea typeface="Meiryo UI" panose="020B0604030504040204" pitchFamily="50" charset="-128"/>
            </a:endParaRPr>
          </a:p>
          <a:p>
            <a:endParaRPr lang="en-US" altLang="ja-JP" sz="24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サイドビジネス商法とは？</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Meiryo UI" panose="020B0604030504040204" pitchFamily="50" charset="-128"/>
                <a:ea typeface="Meiryo UI" panose="020B0604030504040204" pitchFamily="50" charset="-128"/>
              </a:rPr>
              <a:t>「仕事を提供する。自宅で簡単に高収入が得られる」などと誘い、そのために必要な教材や研修費の契約を勧める商法</a:t>
            </a:r>
            <a:endParaRPr lang="en-US" altLang="ja-JP" sz="24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Meiryo UI" panose="020B0604030504040204" pitchFamily="50" charset="-128"/>
                <a:ea typeface="Meiryo UI" panose="020B0604030504040204" pitchFamily="50" charset="-128"/>
              </a:rPr>
              <a:t>実際にはあまり仕事の紹介がなく、ごくわずかな収入しか得られず、購入させられた商品等の支払い負担だけが残る</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22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ln>
                  <a:solidFill>
                    <a:schemeClr val="bg1"/>
                  </a:solidFill>
                </a:ln>
                <a:latin typeface="Meiryo UI" panose="020B0604030504040204" pitchFamily="50" charset="-128"/>
                <a:ea typeface="Meiryo UI" panose="020B0604030504040204" pitchFamily="50" charset="-128"/>
              </a:rPr>
              <a:t>65</a:t>
            </a:r>
            <a:r>
              <a:rPr lang="ja-JP" altLang="en-US" sz="4000" b="1" dirty="0">
                <a:ln>
                  <a:solidFill>
                    <a:schemeClr val="bg1"/>
                  </a:solidFill>
                </a:ln>
                <a:latin typeface="Meiryo UI" panose="020B0604030504040204" pitchFamily="50" charset="-128"/>
                <a:ea typeface="Meiryo UI" panose="020B0604030504040204" pitchFamily="50" charset="-128"/>
              </a:rPr>
              <a:t>歳以上の高齢者の相談はほぼ横ばい</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30</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内容別の特徴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若年者層と高齢者層の相談の特徴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b="1" u="sng" dirty="0">
                <a:solidFill>
                  <a:srgbClr val="FF0000"/>
                </a:solidFill>
                <a:latin typeface="Meiryo UI" panose="020B0604030504040204" pitchFamily="50" charset="-128"/>
                <a:ea typeface="Meiryo UI" panose="020B0604030504040204" pitchFamily="50" charset="-128"/>
              </a:rPr>
              <a:t>65</a:t>
            </a:r>
            <a:r>
              <a:rPr lang="ja-JP" altLang="en-US" sz="1600" b="1" u="sng" dirty="0">
                <a:solidFill>
                  <a:srgbClr val="FF0000"/>
                </a:solidFill>
                <a:latin typeface="Meiryo UI" panose="020B0604030504040204" pitchFamily="50" charset="-128"/>
                <a:ea typeface="Meiryo UI" panose="020B0604030504040204" pitchFamily="50" charset="-128"/>
              </a:rPr>
              <a:t>歳以上の高齢者の相談はほぼ横ばい</a:t>
            </a:r>
            <a:endParaRPr lang="en-US" altLang="ja-JP" sz="1600" b="1" u="sng"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5759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911469" y="2117295"/>
            <a:ext cx="6681795" cy="4316342"/>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65</a:t>
            </a:r>
            <a:r>
              <a:rPr lang="ja-JP" altLang="en-US" sz="2800" b="1" dirty="0">
                <a:solidFill>
                  <a:schemeClr val="bg1"/>
                </a:solidFill>
                <a:latin typeface="Meiryo UI" panose="020B0604030504040204" pitchFamily="50" charset="-128"/>
                <a:ea typeface="Meiryo UI" panose="020B0604030504040204" pitchFamily="50" charset="-128"/>
              </a:rPr>
              <a:t>歳以上の高齢者の相談はほぼ横ばい</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31</a:t>
            </a:fld>
            <a:endParaRPr kumimoji="1" lang="ja-JP" altLang="en-US">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54856" y="1046040"/>
            <a:ext cx="10682287"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歳以上の高齢者の相談件数は</a:t>
            </a:r>
            <a:r>
              <a:rPr lang="en-US" altLang="ja-JP" dirty="0">
                <a:latin typeface="Meiryo UI" panose="020B0604030504040204" pitchFamily="50" charset="-128"/>
                <a:ea typeface="Meiryo UI" panose="020B0604030504040204" pitchFamily="50" charset="-128"/>
              </a:rPr>
              <a:t>21,139</a:t>
            </a:r>
            <a:r>
              <a:rPr lang="ja-JP" altLang="en-US" dirty="0">
                <a:latin typeface="Meiryo UI" panose="020B0604030504040204" pitchFamily="50" charset="-128"/>
                <a:ea typeface="Meiryo UI" panose="020B0604030504040204" pitchFamily="50" charset="-128"/>
              </a:rPr>
              <a:t>件で、前年度（</a:t>
            </a:r>
            <a:r>
              <a:rPr lang="en-US" altLang="ja-JP" dirty="0">
                <a:latin typeface="Meiryo UI" panose="020B0604030504040204" pitchFamily="50" charset="-128"/>
                <a:ea typeface="Meiryo UI" panose="020B0604030504040204" pitchFamily="50" charset="-128"/>
              </a:rPr>
              <a:t>20,255</a:t>
            </a:r>
            <a:r>
              <a:rPr lang="ja-JP" altLang="en-US" dirty="0">
                <a:latin typeface="Meiryo UI" panose="020B0604030504040204" pitchFamily="50" charset="-128"/>
                <a:ea typeface="Meiryo UI" panose="020B0604030504040204" pitchFamily="50" charset="-128"/>
              </a:rPr>
              <a:t>件）より</a:t>
            </a:r>
            <a:r>
              <a:rPr lang="en-US" altLang="ja-JP" dirty="0">
                <a:latin typeface="Meiryo UI" panose="020B0604030504040204" pitchFamily="50" charset="-128"/>
                <a:ea typeface="Meiryo UI" panose="020B0604030504040204" pitchFamily="50" charset="-128"/>
              </a:rPr>
              <a:t>4.4%</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884</a:t>
            </a:r>
            <a:r>
              <a:rPr lang="ja-JP" altLang="en-US" dirty="0">
                <a:latin typeface="Meiryo UI" panose="020B0604030504040204" pitchFamily="50" charset="-128"/>
                <a:ea typeface="Meiryo UI" panose="020B0604030504040204" pitchFamily="50" charset="-128"/>
              </a:rPr>
              <a:t>件）増加</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相談全体に占める割合は</a:t>
            </a:r>
            <a:r>
              <a:rPr lang="en-US" altLang="ja-JP" dirty="0">
                <a:latin typeface="Meiryo UI" panose="020B0604030504040204" pitchFamily="50" charset="-128"/>
                <a:ea typeface="Meiryo UI" panose="020B0604030504040204" pitchFamily="50" charset="-128"/>
              </a:rPr>
              <a:t>26.9%</a:t>
            </a:r>
            <a:r>
              <a:rPr lang="ja-JP" altLang="en-US" dirty="0">
                <a:latin typeface="Meiryo UI" panose="020B0604030504040204" pitchFamily="50" charset="-128"/>
                <a:ea typeface="Meiryo UI" panose="020B0604030504040204" pitchFamily="50" charset="-128"/>
              </a:rPr>
              <a:t>で、</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件に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件以上が</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歳以上の相談</a:t>
            </a:r>
            <a:endParaRPr lang="en-US" altLang="ja-JP" dirty="0">
              <a:latin typeface="Meiryo UI" panose="020B0604030504040204" pitchFamily="50" charset="-128"/>
              <a:ea typeface="Meiryo UI" panose="020B0604030504040204" pitchFamily="50" charset="-128"/>
            </a:endParaRPr>
          </a:p>
        </p:txBody>
      </p:sp>
      <p:sp>
        <p:nvSpPr>
          <p:cNvPr id="20" name="楕円 19"/>
          <p:cNvSpPr/>
          <p:nvPr/>
        </p:nvSpPr>
        <p:spPr>
          <a:xfrm>
            <a:off x="10918263" y="2633263"/>
            <a:ext cx="1037759" cy="101472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ほぼ</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横ばい</a:t>
            </a:r>
          </a:p>
        </p:txBody>
      </p:sp>
      <p:cxnSp>
        <p:nvCxnSpPr>
          <p:cNvPr id="8" name="直線コネクタ 7"/>
          <p:cNvCxnSpPr>
            <a:stCxn id="30" idx="4"/>
            <a:endCxn id="20" idx="1"/>
          </p:cNvCxnSpPr>
          <p:nvPr/>
        </p:nvCxnSpPr>
        <p:spPr>
          <a:xfrm>
            <a:off x="10065470" y="2708963"/>
            <a:ext cx="1004769" cy="72903"/>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30" name="下カーブ矢印 29"/>
          <p:cNvSpPr/>
          <p:nvPr/>
        </p:nvSpPr>
        <p:spPr>
          <a:xfrm>
            <a:off x="9355650" y="2498400"/>
            <a:ext cx="758227" cy="470384"/>
          </a:xfrm>
          <a:prstGeom prst="curvedDownArrow">
            <a:avLst>
              <a:gd name="adj1" fmla="val 25000"/>
              <a:gd name="adj2" fmla="val 50000"/>
              <a:gd name="adj3" fmla="val 5523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9619914" y="6186455"/>
            <a:ext cx="2353618" cy="261610"/>
          </a:xfrm>
          <a:prstGeom prst="rect">
            <a:avLst/>
          </a:prstGeom>
          <a:noFill/>
        </p:spPr>
        <p:txBody>
          <a:bodyPr wrap="square" rtlCol="0">
            <a:spAutoFit/>
          </a:bodyPr>
          <a:lstStyle/>
          <a:p>
            <a:r>
              <a:rPr kumimoji="1" lang="en-US" altLang="ja-JP" sz="1100" dirty="0"/>
              <a:t>※PIO-NET</a:t>
            </a:r>
            <a:r>
              <a:rPr kumimoji="1" lang="ja-JP" altLang="en-US" sz="1100" dirty="0"/>
              <a:t>未対応市町村を除く</a:t>
            </a:r>
          </a:p>
        </p:txBody>
      </p:sp>
      <p:graphicFrame>
        <p:nvGraphicFramePr>
          <p:cNvPr id="10" name="表 9"/>
          <p:cNvGraphicFramePr>
            <a:graphicFrameLocks noGrp="1"/>
          </p:cNvGraphicFramePr>
          <p:nvPr>
            <p:extLst>
              <p:ext uri="{D42A27DB-BD31-4B8C-83A1-F6EECF244321}">
                <p14:modId xmlns:p14="http://schemas.microsoft.com/office/powerpoint/2010/main" val="3599197369"/>
              </p:ext>
            </p:extLst>
          </p:nvPr>
        </p:nvGraphicFramePr>
        <p:xfrm>
          <a:off x="141668" y="2124248"/>
          <a:ext cx="5769737" cy="4597227"/>
        </p:xfrm>
        <a:graphic>
          <a:graphicData uri="http://schemas.openxmlformats.org/drawingml/2006/table">
            <a:tbl>
              <a:tblPr>
                <a:tableStyleId>{5C22544A-7EE6-4342-B048-85BDC9FD1C3A}</a:tableStyleId>
              </a:tblPr>
              <a:tblGrid>
                <a:gridCol w="825279">
                  <a:extLst>
                    <a:ext uri="{9D8B030D-6E8A-4147-A177-3AD203B41FA5}">
                      <a16:colId xmlns:a16="http://schemas.microsoft.com/office/drawing/2014/main" val="3202296429"/>
                    </a:ext>
                  </a:extLst>
                </a:gridCol>
                <a:gridCol w="828705">
                  <a:extLst>
                    <a:ext uri="{9D8B030D-6E8A-4147-A177-3AD203B41FA5}">
                      <a16:colId xmlns:a16="http://schemas.microsoft.com/office/drawing/2014/main" val="3721321298"/>
                    </a:ext>
                  </a:extLst>
                </a:gridCol>
                <a:gridCol w="568255">
                  <a:extLst>
                    <a:ext uri="{9D8B030D-6E8A-4147-A177-3AD203B41FA5}">
                      <a16:colId xmlns:a16="http://schemas.microsoft.com/office/drawing/2014/main" val="1622897271"/>
                    </a:ext>
                  </a:extLst>
                </a:gridCol>
                <a:gridCol w="473544">
                  <a:extLst>
                    <a:ext uri="{9D8B030D-6E8A-4147-A177-3AD203B41FA5}">
                      <a16:colId xmlns:a16="http://schemas.microsoft.com/office/drawing/2014/main" val="960543066"/>
                    </a:ext>
                  </a:extLst>
                </a:gridCol>
                <a:gridCol w="473544">
                  <a:extLst>
                    <a:ext uri="{9D8B030D-6E8A-4147-A177-3AD203B41FA5}">
                      <a16:colId xmlns:a16="http://schemas.microsoft.com/office/drawing/2014/main" val="708328275"/>
                    </a:ext>
                  </a:extLst>
                </a:gridCol>
                <a:gridCol w="520901">
                  <a:extLst>
                    <a:ext uri="{9D8B030D-6E8A-4147-A177-3AD203B41FA5}">
                      <a16:colId xmlns:a16="http://schemas.microsoft.com/office/drawing/2014/main" val="1382561146"/>
                    </a:ext>
                  </a:extLst>
                </a:gridCol>
                <a:gridCol w="485385">
                  <a:extLst>
                    <a:ext uri="{9D8B030D-6E8A-4147-A177-3AD203B41FA5}">
                      <a16:colId xmlns:a16="http://schemas.microsoft.com/office/drawing/2014/main" val="3501823330"/>
                    </a:ext>
                  </a:extLst>
                </a:gridCol>
                <a:gridCol w="449867">
                  <a:extLst>
                    <a:ext uri="{9D8B030D-6E8A-4147-A177-3AD203B41FA5}">
                      <a16:colId xmlns:a16="http://schemas.microsoft.com/office/drawing/2014/main" val="776541614"/>
                    </a:ext>
                  </a:extLst>
                </a:gridCol>
                <a:gridCol w="603770">
                  <a:extLst>
                    <a:ext uri="{9D8B030D-6E8A-4147-A177-3AD203B41FA5}">
                      <a16:colId xmlns:a16="http://schemas.microsoft.com/office/drawing/2014/main" val="1071506431"/>
                    </a:ext>
                  </a:extLst>
                </a:gridCol>
                <a:gridCol w="540487">
                  <a:extLst>
                    <a:ext uri="{9D8B030D-6E8A-4147-A177-3AD203B41FA5}">
                      <a16:colId xmlns:a16="http://schemas.microsoft.com/office/drawing/2014/main" val="2539078641"/>
                    </a:ext>
                  </a:extLst>
                </a:gridCol>
              </a:tblGrid>
              <a:tr h="414240">
                <a:tc gridSpan="2">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契約当事者</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3">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令和２年度</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令和元年度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前年度比</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増減数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8217467"/>
                  </a:ext>
                </a:extLst>
              </a:tr>
              <a:tr h="159762">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年　代</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細区分</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件数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構成比</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件数</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構成比</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8830106"/>
                  </a:ext>
                </a:extLst>
              </a:tr>
              <a:tr h="279066">
                <a:tc rowSpan="3">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２０歳未満</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１８歳未満</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2,133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1,212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1,974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72562"/>
                  </a:ext>
                </a:extLst>
              </a:tr>
              <a:tr h="159762">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１８歳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354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361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901582"/>
                  </a:ext>
                </a:extLst>
              </a:tr>
              <a:tr h="159762">
                <a:tc v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１９歳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567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0.6%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124.1%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530041"/>
                  </a:ext>
                </a:extLst>
              </a:tr>
              <a:tr h="211325">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２０歳代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２０～２９歳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7,458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6,680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111.6%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2164945"/>
                  </a:ext>
                </a:extLst>
              </a:tr>
              <a:tr h="279066">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３０歳代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３０～３９歳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7,736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7,296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106.0%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440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5197596"/>
                  </a:ext>
                </a:extLst>
              </a:tr>
              <a:tr h="279066">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４０歳代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４０～４９歳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10,634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10,148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13.6%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486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484843"/>
                  </a:ext>
                </a:extLst>
              </a:tr>
              <a:tr h="279066">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５０歳代</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５０～５９歳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11,550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10,472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635580"/>
                  </a:ext>
                </a:extLst>
              </a:tr>
              <a:tr h="211325">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６０～６４歳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4,752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6.0%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4,314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438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6828592"/>
                  </a:ext>
                </a:extLst>
              </a:tr>
              <a:tr h="279066">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６５～６９歳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21,139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4,326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20,255</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4,207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685538"/>
                  </a:ext>
                </a:extLst>
              </a:tr>
              <a:tr h="279066">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７０歳代</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７０～７４歳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6,232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5,656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110.2%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8700322"/>
                  </a:ext>
                </a:extLst>
              </a:tr>
              <a:tr h="279066">
                <a:tc vMerge="1">
                  <a:txBody>
                    <a:bodyPr/>
                    <a:lstStyle/>
                    <a:p>
                      <a:endParaRPr kumimoji="1" lang="ja-JP" altLang="en-US"/>
                    </a:p>
                  </a:txBody>
                  <a:tcPr/>
                </a:tc>
                <a:tc>
                  <a:txBody>
                    <a:bodyPr/>
                    <a:lstStyle/>
                    <a:p>
                      <a:pPr algn="ctr" fontAlgn="ctr"/>
                      <a:r>
                        <a:rPr lang="ja-JP" altLang="en-US" sz="800" u="none" strike="noStrike" dirty="0">
                          <a:effectLst/>
                          <a:latin typeface="BIZ UDPゴシック" panose="020B0400000000000000" pitchFamily="50" charset="-128"/>
                          <a:ea typeface="BIZ UDPゴシック" panose="020B0400000000000000" pitchFamily="50" charset="-128"/>
                        </a:rPr>
                        <a:t>７５～７９歳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4,479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4,543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6.1%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901019"/>
                  </a:ext>
                </a:extLst>
              </a:tr>
              <a:tr h="279066">
                <a:tc row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８０歳以上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８０～８４歳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3,878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3,677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201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481276"/>
                  </a:ext>
                </a:extLst>
              </a:tr>
              <a:tr h="279066">
                <a:tc vMerge="1">
                  <a:txBody>
                    <a:bodyPr/>
                    <a:lstStyle/>
                    <a:p>
                      <a:endParaRPr kumimoji="1" lang="ja-JP" altLang="en-US"/>
                    </a:p>
                  </a:txBody>
                  <a:tcPr/>
                </a:tc>
                <a:tc>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８５歳以上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2,224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2,172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102.4%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52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349753"/>
                  </a:ext>
                </a:extLst>
              </a:tr>
              <a:tr h="211325">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その他（団体等）</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1,923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1,958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2.6%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20201"/>
                  </a:ext>
                </a:extLst>
              </a:tr>
              <a:tr h="279066">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不　明</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11,349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14.4%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11,406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15.3%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99.5%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u="none" strike="noStrike">
                          <a:effectLst/>
                          <a:latin typeface="BIZ UDPゴシック" panose="020B0400000000000000" pitchFamily="50" charset="-128"/>
                          <a:ea typeface="BIZ UDPゴシック" panose="020B0400000000000000" pitchFamily="50" charset="-128"/>
                        </a:rPr>
                        <a:t>▲ </a:t>
                      </a:r>
                      <a:r>
                        <a:rPr lang="en-US" altLang="ja-JP" sz="800" u="none" strike="noStrike">
                          <a:effectLst/>
                          <a:latin typeface="BIZ UDPゴシック" panose="020B0400000000000000" pitchFamily="50" charset="-128"/>
                          <a:ea typeface="BIZ UDPゴシック" panose="020B0400000000000000" pitchFamily="50" charset="-128"/>
                        </a:rPr>
                        <a:t>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097929"/>
                  </a:ext>
                </a:extLst>
              </a:tr>
              <a:tr h="279066">
                <a:tc gridSpan="2">
                  <a:txBody>
                    <a:bodyPr/>
                    <a:lstStyle/>
                    <a:p>
                      <a:pPr algn="ctr" fontAlgn="ctr"/>
                      <a:r>
                        <a:rPr lang="ja-JP" altLang="en-US" sz="800" u="none" strike="noStrike">
                          <a:effectLst/>
                          <a:latin typeface="BIZ UDPゴシック" panose="020B0400000000000000" pitchFamily="50" charset="-128"/>
                          <a:ea typeface="BIZ UDPゴシック" panose="020B0400000000000000" pitchFamily="50" charset="-128"/>
                        </a:rPr>
                        <a:t>計</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78,674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100%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800" u="none" strike="noStrike" dirty="0">
                          <a:effectLst/>
                          <a:latin typeface="BIZ UDPゴシック" panose="020B0400000000000000" pitchFamily="50" charset="-128"/>
                          <a:ea typeface="BIZ UDPゴシック" panose="020B0400000000000000" pitchFamily="50" charset="-128"/>
                        </a:rPr>
                        <a:t>　</a:t>
                      </a:r>
                      <a:r>
                        <a:rPr lang="en-US" altLang="ja-JP" sz="800" u="none" strike="noStrike" dirty="0">
                          <a:effectLst/>
                          <a:latin typeface="BIZ UDPゴシック" panose="020B0400000000000000" pitchFamily="50" charset="-128"/>
                          <a:ea typeface="BIZ UDPゴシック" panose="020B0400000000000000" pitchFamily="50" charset="-128"/>
                        </a:rPr>
                        <a:t>74,503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100.0%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a:effectLst/>
                          <a:latin typeface="BIZ UDPゴシック" panose="020B0400000000000000" pitchFamily="50" charset="-128"/>
                          <a:ea typeface="BIZ UDPゴシック" panose="020B0400000000000000" pitchFamily="50" charset="-128"/>
                        </a:rPr>
                        <a:t>105.6%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u="none" strike="noStrike" dirty="0">
                          <a:effectLst/>
                          <a:latin typeface="BIZ UDPゴシック" panose="020B0400000000000000" pitchFamily="50" charset="-128"/>
                          <a:ea typeface="BIZ UDPゴシック" panose="020B0400000000000000" pitchFamily="50" charset="-128"/>
                        </a:rPr>
                        <a:t>4,171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965070"/>
                  </a:ext>
                </a:extLst>
              </a:tr>
            </a:tbl>
          </a:graphicData>
        </a:graphic>
      </p:graphicFrame>
      <p:sp>
        <p:nvSpPr>
          <p:cNvPr id="11" name="テキスト ボックス 10"/>
          <p:cNvSpPr txBox="1"/>
          <p:nvPr/>
        </p:nvSpPr>
        <p:spPr>
          <a:xfrm>
            <a:off x="414494" y="1766905"/>
            <a:ext cx="4730545"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契約当事者の年代別件数</a:t>
            </a:r>
          </a:p>
        </p:txBody>
      </p:sp>
    </p:spTree>
    <p:extLst>
      <p:ext uri="{BB962C8B-B14F-4D97-AF65-F5344CB8AC3E}">
        <p14:creationId xmlns:p14="http://schemas.microsoft.com/office/powerpoint/2010/main" val="3282741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786256" y="2082684"/>
            <a:ext cx="5742930" cy="4273666"/>
          </a:xfrm>
          <a:prstGeom prst="rect">
            <a:avLst/>
          </a:prstGeom>
        </p:spPr>
      </p:pic>
      <p:pic>
        <p:nvPicPr>
          <p:cNvPr id="3" name="図 2"/>
          <p:cNvPicPr>
            <a:picLocks noChangeAspect="1"/>
          </p:cNvPicPr>
          <p:nvPr/>
        </p:nvPicPr>
        <p:blipFill>
          <a:blip r:embed="rId4"/>
          <a:stretch>
            <a:fillRect/>
          </a:stretch>
        </p:blipFill>
        <p:spPr>
          <a:xfrm>
            <a:off x="9962" y="2075638"/>
            <a:ext cx="5791702" cy="4401693"/>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65</a:t>
            </a:r>
            <a:r>
              <a:rPr lang="ja-JP" altLang="en-US" sz="2800" b="1" dirty="0">
                <a:solidFill>
                  <a:schemeClr val="bg1"/>
                </a:solidFill>
                <a:latin typeface="Meiryo UI" panose="020B0604030504040204" pitchFamily="50" charset="-128"/>
                <a:ea typeface="Meiryo UI" panose="020B0604030504040204" pitchFamily="50" charset="-128"/>
              </a:rPr>
              <a:t>歳以上の高齢者の相談はほぼ横ばい</a:t>
            </a:r>
          </a:p>
        </p:txBody>
      </p:sp>
      <p:sp>
        <p:nvSpPr>
          <p:cNvPr id="16" name="テキスト ボックス 15"/>
          <p:cNvSpPr txBox="1"/>
          <p:nvPr/>
        </p:nvSpPr>
        <p:spPr>
          <a:xfrm>
            <a:off x="671513" y="1320635"/>
            <a:ext cx="10682287"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「健康食品」が最多、「新聞」、「工事・建築」はいずれ</a:t>
            </a:r>
            <a:r>
              <a:rPr lang="ja-JP" altLang="en-US" dirty="0" smtClean="0">
                <a:latin typeface="Meiryo UI" panose="020B0604030504040204" pitchFamily="50" charset="-128"/>
                <a:ea typeface="Meiryo UI" panose="020B0604030504040204" pitchFamily="50" charset="-128"/>
              </a:rPr>
              <a:t>も相談全体に占める</a:t>
            </a:r>
            <a:r>
              <a:rPr lang="ja-JP" altLang="en-US" dirty="0">
                <a:latin typeface="Meiryo UI" panose="020B0604030504040204" pitchFamily="50" charset="-128"/>
                <a:ea typeface="Meiryo UI" panose="020B0604030504040204" pitchFamily="50" charset="-128"/>
              </a:rPr>
              <a:t>割合が高い</a:t>
            </a: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「通信販売」が最多、「訪問購入」、「電話勧誘販売」、「訪問販売」はいずれ</a:t>
            </a:r>
            <a:r>
              <a:rPr lang="ja-JP" altLang="en-US" dirty="0" smtClean="0">
                <a:latin typeface="Meiryo UI" panose="020B0604030504040204" pitchFamily="50" charset="-128"/>
                <a:ea typeface="Meiryo UI" panose="020B0604030504040204" pitchFamily="50" charset="-128"/>
              </a:rPr>
              <a:t>も相談全体に占める</a:t>
            </a:r>
            <a:r>
              <a:rPr lang="ja-JP" altLang="en-US" dirty="0">
                <a:latin typeface="Meiryo UI" panose="020B0604030504040204" pitchFamily="50" charset="-128"/>
                <a:ea typeface="Meiryo UI" panose="020B0604030504040204" pitchFamily="50" charset="-128"/>
              </a:rPr>
              <a:t>割合が高い</a:t>
            </a:r>
            <a:endParaRPr lang="en-US" altLang="ja-JP" dirty="0">
              <a:latin typeface="Meiryo UI" panose="020B0604030504040204" pitchFamily="50" charset="-128"/>
              <a:ea typeface="Meiryo UI" panose="020B0604030504040204" pitchFamily="50" charset="-128"/>
            </a:endParaRPr>
          </a:p>
        </p:txBody>
      </p:sp>
      <p:sp>
        <p:nvSpPr>
          <p:cNvPr id="26" name="楕円 25"/>
          <p:cNvSpPr/>
          <p:nvPr/>
        </p:nvSpPr>
        <p:spPr>
          <a:xfrm>
            <a:off x="9179937" y="3293693"/>
            <a:ext cx="582313" cy="582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824996" y="4606984"/>
            <a:ext cx="931665" cy="369332"/>
          </a:xfrm>
          <a:prstGeom prst="rect">
            <a:avLst/>
          </a:prstGeom>
          <a:noFill/>
        </p:spPr>
        <p:txBody>
          <a:bodyPr wrap="none" lIns="91440" tIns="45720" rIns="91440" bIns="45720">
            <a:spAutoFit/>
          </a:bodyPr>
          <a:lstStyle/>
          <a:p>
            <a:pPr algn="ctr"/>
            <a:r>
              <a:rPr lang="en-US" altLang="ja-JP" dirty="0">
                <a:ln w="0"/>
                <a:solidFill>
                  <a:srgbClr val="FF0000"/>
                </a:solidFill>
                <a:latin typeface="Meiryo UI" panose="020B0604030504040204" pitchFamily="50" charset="-128"/>
                <a:ea typeface="Meiryo UI" panose="020B0604030504040204" pitchFamily="50" charset="-128"/>
              </a:rPr>
              <a:t>62.4</a:t>
            </a:r>
            <a:r>
              <a:rPr lang="en-US" altLang="ja-JP" b="0" cap="none" spc="0" dirty="0">
                <a:ln w="0"/>
                <a:solidFill>
                  <a:srgbClr val="FF0000"/>
                </a:solidFill>
                <a:latin typeface="Meiryo UI" panose="020B0604030504040204" pitchFamily="50" charset="-128"/>
                <a:ea typeface="Meiryo UI" panose="020B0604030504040204" pitchFamily="50" charset="-128"/>
              </a:rPr>
              <a:t>%</a:t>
            </a:r>
            <a:endParaRPr lang="ja-JP" altLang="en-US" b="0" cap="none" spc="0" dirty="0">
              <a:ln w="0"/>
              <a:solidFill>
                <a:srgbClr val="FF0000"/>
              </a:solidFill>
              <a:latin typeface="Meiryo UI" panose="020B0604030504040204" pitchFamily="50" charset="-128"/>
              <a:ea typeface="Meiryo UI" panose="020B0604030504040204" pitchFamily="50" charset="-128"/>
            </a:endParaRPr>
          </a:p>
        </p:txBody>
      </p:sp>
      <p:sp>
        <p:nvSpPr>
          <p:cNvPr id="29" name="楕円 28"/>
          <p:cNvSpPr/>
          <p:nvPr/>
        </p:nvSpPr>
        <p:spPr>
          <a:xfrm>
            <a:off x="3584482" y="5096591"/>
            <a:ext cx="702404" cy="685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593317" y="2868581"/>
            <a:ext cx="931665" cy="369332"/>
          </a:xfrm>
          <a:prstGeom prst="rect">
            <a:avLst/>
          </a:prstGeom>
          <a:noFill/>
        </p:spPr>
        <p:txBody>
          <a:bodyPr wrap="none" lIns="91440" tIns="45720" rIns="91440" bIns="45720">
            <a:spAutoFit/>
          </a:bodyPr>
          <a:lstStyle/>
          <a:p>
            <a:pPr algn="ctr"/>
            <a:r>
              <a:rPr lang="en-US" altLang="ja-JP" dirty="0">
                <a:ln w="0"/>
                <a:solidFill>
                  <a:srgbClr val="FF0000"/>
                </a:solidFill>
                <a:latin typeface="Meiryo UI" panose="020B0604030504040204" pitchFamily="50" charset="-128"/>
                <a:ea typeface="Meiryo UI" panose="020B0604030504040204" pitchFamily="50" charset="-128"/>
              </a:rPr>
              <a:t>42.1</a:t>
            </a:r>
            <a:r>
              <a:rPr lang="en-US" altLang="ja-JP" b="0" cap="none" spc="0" dirty="0">
                <a:ln w="0"/>
                <a:solidFill>
                  <a:srgbClr val="FF0000"/>
                </a:solidFill>
                <a:latin typeface="Meiryo UI" panose="020B0604030504040204" pitchFamily="50" charset="-128"/>
                <a:ea typeface="Meiryo UI" panose="020B0604030504040204" pitchFamily="50" charset="-128"/>
              </a:rPr>
              <a:t>%</a:t>
            </a:r>
            <a:endParaRPr lang="ja-JP" altLang="en-US" b="0" cap="none" spc="0" dirty="0">
              <a:ln w="0"/>
              <a:solidFill>
                <a:srgbClr val="FF0000"/>
              </a:solidFill>
              <a:latin typeface="Meiryo UI" panose="020B0604030504040204" pitchFamily="50" charset="-128"/>
              <a:ea typeface="Meiryo UI" panose="020B0604030504040204" pitchFamily="50" charset="-128"/>
            </a:endParaRPr>
          </a:p>
        </p:txBody>
      </p:sp>
      <p:sp>
        <p:nvSpPr>
          <p:cNvPr id="33" name="スライド番号プレースホルダー 6"/>
          <p:cNvSpPr>
            <a:spLocks noGrp="1"/>
          </p:cNvSpPr>
          <p:nvPr>
            <p:ph type="sldNum" sz="quarter" idx="12"/>
          </p:nvPr>
        </p:nvSpPr>
        <p:spPr>
          <a:xfrm>
            <a:off x="8610600" y="6356350"/>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34" name="正方形/長方形 33"/>
          <p:cNvSpPr/>
          <p:nvPr/>
        </p:nvSpPr>
        <p:spPr>
          <a:xfrm>
            <a:off x="9664161" y="2990423"/>
            <a:ext cx="931665" cy="369332"/>
          </a:xfrm>
          <a:prstGeom prst="rect">
            <a:avLst/>
          </a:prstGeom>
          <a:noFill/>
        </p:spPr>
        <p:txBody>
          <a:bodyPr wrap="none" lIns="91440" tIns="45720" rIns="91440" bIns="45720">
            <a:spAutoFit/>
          </a:bodyPr>
          <a:lstStyle/>
          <a:p>
            <a:pPr algn="ctr"/>
            <a:r>
              <a:rPr lang="en-US" altLang="ja-JP" dirty="0">
                <a:ln w="0"/>
                <a:solidFill>
                  <a:srgbClr val="FF0000"/>
                </a:solidFill>
                <a:latin typeface="Meiryo UI" panose="020B0604030504040204" pitchFamily="50" charset="-128"/>
                <a:ea typeface="Meiryo UI" panose="020B0604030504040204" pitchFamily="50" charset="-128"/>
              </a:rPr>
              <a:t>42.3</a:t>
            </a:r>
            <a:r>
              <a:rPr lang="en-US" altLang="ja-JP" b="0" cap="none" spc="0" dirty="0">
                <a:ln w="0"/>
                <a:solidFill>
                  <a:srgbClr val="FF0000"/>
                </a:solidFill>
                <a:latin typeface="Meiryo UI" panose="020B0604030504040204" pitchFamily="50" charset="-128"/>
                <a:ea typeface="Meiryo UI" panose="020B0604030504040204" pitchFamily="50" charset="-128"/>
              </a:rPr>
              <a:t>%</a:t>
            </a:r>
            <a:endParaRPr lang="ja-JP" altLang="en-US" b="0" cap="none" spc="0" dirty="0">
              <a:ln w="0"/>
              <a:solidFill>
                <a:srgbClr val="FF0000"/>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9851009" y="3420939"/>
            <a:ext cx="931665" cy="369332"/>
          </a:xfrm>
          <a:prstGeom prst="rect">
            <a:avLst/>
          </a:prstGeom>
          <a:noFill/>
        </p:spPr>
        <p:txBody>
          <a:bodyPr wrap="none" lIns="91440" tIns="45720" rIns="91440" bIns="45720">
            <a:spAutoFit/>
          </a:bodyPr>
          <a:lstStyle/>
          <a:p>
            <a:pPr algn="ctr"/>
            <a:r>
              <a:rPr lang="en-US" altLang="ja-JP" dirty="0">
                <a:ln w="0"/>
                <a:solidFill>
                  <a:srgbClr val="FF0000"/>
                </a:solidFill>
                <a:latin typeface="Meiryo UI" panose="020B0604030504040204" pitchFamily="50" charset="-128"/>
                <a:ea typeface="Meiryo UI" panose="020B0604030504040204" pitchFamily="50" charset="-128"/>
              </a:rPr>
              <a:t>45.9</a:t>
            </a:r>
            <a:r>
              <a:rPr lang="en-US" altLang="ja-JP" b="0" cap="none" spc="0" dirty="0">
                <a:ln w="0"/>
                <a:solidFill>
                  <a:srgbClr val="FF0000"/>
                </a:solidFill>
                <a:latin typeface="Meiryo UI" panose="020B0604030504040204" pitchFamily="50" charset="-128"/>
                <a:ea typeface="Meiryo UI" panose="020B0604030504040204" pitchFamily="50" charset="-128"/>
              </a:rPr>
              <a:t>%</a:t>
            </a:r>
            <a:endParaRPr lang="ja-JP" altLang="en-US" b="0" cap="none" spc="0" dirty="0">
              <a:ln w="0"/>
              <a:solidFill>
                <a:srgbClr val="FF0000"/>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0422135" y="4783741"/>
            <a:ext cx="931665" cy="369332"/>
          </a:xfrm>
          <a:prstGeom prst="rect">
            <a:avLst/>
          </a:prstGeom>
          <a:noFill/>
        </p:spPr>
        <p:txBody>
          <a:bodyPr wrap="none" lIns="91440" tIns="45720" rIns="91440" bIns="45720">
            <a:spAutoFit/>
          </a:bodyPr>
          <a:lstStyle/>
          <a:p>
            <a:pPr algn="ctr"/>
            <a:r>
              <a:rPr lang="en-US" altLang="ja-JP" dirty="0">
                <a:ln w="0"/>
                <a:solidFill>
                  <a:srgbClr val="FF0000"/>
                </a:solidFill>
                <a:latin typeface="Meiryo UI" panose="020B0604030504040204" pitchFamily="50" charset="-128"/>
                <a:ea typeface="Meiryo UI" panose="020B0604030504040204" pitchFamily="50" charset="-128"/>
              </a:rPr>
              <a:t>60.1</a:t>
            </a:r>
            <a:r>
              <a:rPr lang="en-US" altLang="ja-JP" b="0" cap="none" spc="0" dirty="0">
                <a:ln w="0"/>
                <a:solidFill>
                  <a:srgbClr val="FF0000"/>
                </a:solidFill>
                <a:latin typeface="Meiryo UI" panose="020B0604030504040204" pitchFamily="50" charset="-128"/>
                <a:ea typeface="Meiryo UI" panose="020B0604030504040204" pitchFamily="50" charset="-128"/>
              </a:rPr>
              <a:t>%</a:t>
            </a:r>
            <a:endParaRPr lang="ja-JP" altLang="en-US" b="0" cap="none" spc="0" dirty="0">
              <a:ln w="0"/>
              <a:solidFill>
                <a:srgbClr val="FF0000"/>
              </a:solidFill>
              <a:latin typeface="Meiryo UI" panose="020B0604030504040204" pitchFamily="50" charset="-128"/>
              <a:ea typeface="Meiryo UI" panose="020B0604030504040204" pitchFamily="50" charset="-128"/>
            </a:endParaRPr>
          </a:p>
        </p:txBody>
      </p:sp>
      <p:sp>
        <p:nvSpPr>
          <p:cNvPr id="37" name="楕円 36"/>
          <p:cNvSpPr/>
          <p:nvPr/>
        </p:nvSpPr>
        <p:spPr>
          <a:xfrm>
            <a:off x="9445158" y="3702696"/>
            <a:ext cx="582313" cy="582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9972585" y="3925406"/>
            <a:ext cx="875323" cy="883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2868196" y="2838626"/>
            <a:ext cx="582313" cy="582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598" y="2769720"/>
            <a:ext cx="540000" cy="540000"/>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183" y="2075256"/>
            <a:ext cx="477900" cy="540000"/>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8386" y="4907898"/>
            <a:ext cx="955515" cy="900573"/>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9549" y="4807248"/>
            <a:ext cx="839780" cy="839780"/>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8300" y="3093965"/>
            <a:ext cx="867885" cy="867885"/>
          </a:xfrm>
          <a:prstGeom prst="rect">
            <a:avLst/>
          </a:prstGeom>
        </p:spPr>
      </p:pic>
      <p:sp>
        <p:nvSpPr>
          <p:cNvPr id="22" name="テキスト ボックス 21"/>
          <p:cNvSpPr txBox="1"/>
          <p:nvPr/>
        </p:nvSpPr>
        <p:spPr>
          <a:xfrm>
            <a:off x="5449249" y="6142501"/>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23" name="テキスト ボックス 22"/>
          <p:cNvSpPr txBox="1"/>
          <p:nvPr/>
        </p:nvSpPr>
        <p:spPr>
          <a:xfrm>
            <a:off x="11090936" y="6061035"/>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3517363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990649" y="2208211"/>
            <a:ext cx="4462659" cy="4560203"/>
          </a:xfrm>
          <a:prstGeom prst="rect">
            <a:avLst/>
          </a:prstGeom>
        </p:spPr>
      </p:pic>
      <p:pic>
        <p:nvPicPr>
          <p:cNvPr id="4" name="図 3"/>
          <p:cNvPicPr>
            <a:picLocks noChangeAspect="1"/>
          </p:cNvPicPr>
          <p:nvPr/>
        </p:nvPicPr>
        <p:blipFill>
          <a:blip r:embed="rId4"/>
          <a:stretch>
            <a:fillRect/>
          </a:stretch>
        </p:blipFill>
        <p:spPr>
          <a:xfrm>
            <a:off x="3994919" y="2222218"/>
            <a:ext cx="3883489" cy="4340728"/>
          </a:xfrm>
          <a:prstGeom prst="rect">
            <a:avLst/>
          </a:prstGeom>
        </p:spPr>
      </p:pic>
      <p:pic>
        <p:nvPicPr>
          <p:cNvPr id="3" name="図 2"/>
          <p:cNvPicPr>
            <a:picLocks noChangeAspect="1"/>
          </p:cNvPicPr>
          <p:nvPr/>
        </p:nvPicPr>
        <p:blipFill>
          <a:blip r:embed="rId5"/>
          <a:stretch>
            <a:fillRect/>
          </a:stretch>
        </p:blipFill>
        <p:spPr>
          <a:xfrm>
            <a:off x="455666" y="2245078"/>
            <a:ext cx="3438442" cy="4115157"/>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65</a:t>
            </a:r>
            <a:r>
              <a:rPr lang="ja-JP" altLang="en-US" sz="2800" b="1" dirty="0">
                <a:solidFill>
                  <a:schemeClr val="bg1"/>
                </a:solidFill>
                <a:latin typeface="Meiryo UI" panose="020B0604030504040204" pitchFamily="50" charset="-128"/>
                <a:ea typeface="Meiryo UI" panose="020B0604030504040204" pitchFamily="50" charset="-128"/>
              </a:rPr>
              <a:t>歳以上の高齢者の相談はほぼ横ばい</a:t>
            </a:r>
          </a:p>
        </p:txBody>
      </p:sp>
      <p:sp>
        <p:nvSpPr>
          <p:cNvPr id="16" name="テキスト ボックス 15"/>
          <p:cNvSpPr txBox="1"/>
          <p:nvPr/>
        </p:nvSpPr>
        <p:spPr>
          <a:xfrm>
            <a:off x="671513" y="1129370"/>
            <a:ext cx="10682287"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認知症等の高齢者の相談は</a:t>
            </a:r>
            <a:r>
              <a:rPr lang="en-US" altLang="ja-JP" dirty="0">
                <a:latin typeface="Meiryo UI" panose="020B0604030504040204" pitchFamily="50" charset="-128"/>
                <a:ea typeface="Meiryo UI" panose="020B0604030504040204" pitchFamily="50" charset="-128"/>
              </a:rPr>
              <a:t>591</a:t>
            </a:r>
            <a:r>
              <a:rPr lang="ja-JP" altLang="en-US" dirty="0">
                <a:latin typeface="Meiryo UI" panose="020B0604030504040204" pitchFamily="50" charset="-128"/>
                <a:ea typeface="Meiryo UI" panose="020B0604030504040204" pitchFamily="50" charset="-128"/>
              </a:rPr>
              <a:t>件で、相談全体の</a:t>
            </a:r>
            <a:r>
              <a:rPr lang="en-US" altLang="ja-JP" dirty="0">
                <a:latin typeface="Meiryo UI" panose="020B0604030504040204" pitchFamily="50" charset="-128"/>
                <a:ea typeface="Meiryo UI" panose="020B0604030504040204" pitchFamily="50" charset="-128"/>
              </a:rPr>
              <a:t>2.8%</a:t>
            </a:r>
            <a:r>
              <a:rPr lang="ja-JP" altLang="en-US" dirty="0">
                <a:latin typeface="Meiryo UI" panose="020B0604030504040204" pitchFamily="50" charset="-128"/>
                <a:ea typeface="Meiryo UI" panose="020B0604030504040204" pitchFamily="50" charset="-128"/>
              </a:rPr>
              <a:t>で、このうち約</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割は本人以外からの相談</a:t>
            </a: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「健康食品」が最多、次いで「新聞」、「工事・建築」関連の相談が多い傾向</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「訪問販売」が最多、次いで「通信販売」「店舗購入」関連の相談が多い傾向</a:t>
            </a:r>
            <a:endParaRPr lang="en-US" altLang="ja-JP" dirty="0">
              <a:latin typeface="Meiryo UI" panose="020B0604030504040204" pitchFamily="50" charset="-128"/>
              <a:ea typeface="Meiryo UI" panose="020B0604030504040204" pitchFamily="50" charset="-128"/>
            </a:endParaRPr>
          </a:p>
        </p:txBody>
      </p:sp>
      <p:sp>
        <p:nvSpPr>
          <p:cNvPr id="33" name="スライド番号プレースホルダー 6"/>
          <p:cNvSpPr>
            <a:spLocks noGrp="1"/>
          </p:cNvSpPr>
          <p:nvPr>
            <p:ph type="sldNum" sz="quarter" idx="12"/>
          </p:nvPr>
        </p:nvSpPr>
        <p:spPr>
          <a:xfrm>
            <a:off x="8610600" y="6356350"/>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33</a:t>
            </a:fld>
            <a:endParaRPr kumimoji="1" lang="ja-JP" altLang="en-US">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3811" y="914007"/>
            <a:ext cx="1609725" cy="1315950"/>
          </a:xfrm>
          <a:prstGeom prst="rect">
            <a:avLst/>
          </a:prstGeom>
        </p:spPr>
      </p:pic>
      <p:sp>
        <p:nvSpPr>
          <p:cNvPr id="9" name="テキスト ボックス 8"/>
          <p:cNvSpPr txBox="1"/>
          <p:nvPr/>
        </p:nvSpPr>
        <p:spPr>
          <a:xfrm>
            <a:off x="3894108" y="2323743"/>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0" name="テキスト ボックス 9"/>
          <p:cNvSpPr txBox="1"/>
          <p:nvPr/>
        </p:nvSpPr>
        <p:spPr>
          <a:xfrm>
            <a:off x="7935351" y="2382936"/>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pic>
        <p:nvPicPr>
          <p:cNvPr id="2050" name="Picture 2" descr="https://3.bp.blogspot.com/-a21zbx77nfY/VbnQ3Rv1IfI/AAAAAAAAwJE/E1z1ADkFIR4/s800/sagi_refor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1547" y="2802409"/>
            <a:ext cx="1497747" cy="149774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
          <p:cNvSpPr txBox="1"/>
          <p:nvPr/>
        </p:nvSpPr>
        <p:spPr>
          <a:xfrm>
            <a:off x="2742913" y="3149115"/>
            <a:ext cx="689316" cy="222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BIZ UDPゴシック" panose="020B0400000000000000" pitchFamily="50" charset="-128"/>
                <a:ea typeface="BIZ UDPゴシック" panose="020B0400000000000000" pitchFamily="50" charset="-128"/>
              </a:rPr>
              <a:t>５９１</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1119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34</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en-US" altLang="ja-JP" sz="2800" dirty="0">
                <a:solidFill>
                  <a:srgbClr val="FF0000"/>
                </a:solidFill>
                <a:latin typeface="Meiryo UI" panose="020B0604030504040204" pitchFamily="50" charset="-128"/>
                <a:ea typeface="Meiryo UI" panose="020B0604030504040204" pitchFamily="50" charset="-128"/>
              </a:rPr>
              <a:t>【</a:t>
            </a:r>
            <a:r>
              <a:rPr lang="ja-JP" altLang="en-US" sz="2800" dirty="0">
                <a:solidFill>
                  <a:srgbClr val="FF0000"/>
                </a:solidFill>
                <a:latin typeface="Meiryo UI" panose="020B0604030504040204" pitchFamily="50" charset="-128"/>
                <a:ea typeface="Meiryo UI" panose="020B0604030504040204" pitchFamily="50" charset="-128"/>
              </a:rPr>
              <a:t>高齢者の方々へ</a:t>
            </a:r>
            <a:r>
              <a:rPr lang="en-US" altLang="ja-JP" sz="2800" dirty="0">
                <a:solidFill>
                  <a:srgbClr val="FF0000"/>
                </a:solidFill>
                <a:latin typeface="Meiryo UI" panose="020B0604030504040204" pitchFamily="50" charset="-128"/>
                <a:ea typeface="Meiryo UI" panose="020B0604030504040204" pitchFamily="50" charset="-128"/>
              </a:rPr>
              <a:t>】</a:t>
            </a: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必要のない商品やサービスの勧誘は、はっきり断りましょう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en-US" altLang="ja-JP" sz="2800" dirty="0">
                <a:solidFill>
                  <a:sysClr val="windowText" lastClr="000000"/>
                </a:solidFill>
                <a:latin typeface="Meiryo UI" panose="020B0604030504040204" pitchFamily="50" charset="-128"/>
                <a:ea typeface="Meiryo UI" panose="020B0604030504040204" pitchFamily="50" charset="-128"/>
              </a:rPr>
              <a:t>SMS</a:t>
            </a:r>
            <a:r>
              <a:rPr lang="ja-JP" altLang="en-US" sz="2800" dirty="0">
                <a:solidFill>
                  <a:sysClr val="windowText" lastClr="000000"/>
                </a:solidFill>
                <a:latin typeface="Meiryo UI" panose="020B0604030504040204" pitchFamily="50" charset="-128"/>
                <a:ea typeface="Meiryo UI" panose="020B0604030504040204" pitchFamily="50" charset="-128"/>
              </a:rPr>
              <a:t>などによる実在する事業者名を騙った架空請求が多発して</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います。相手に連絡をしないようにしましょう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契約内容に不安を感じた時は、身近な人やお住まいの市町村の</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消費生活相談窓口（</a:t>
            </a:r>
            <a:r>
              <a:rPr lang="en-US" altLang="ja-JP" sz="2800" dirty="0">
                <a:solidFill>
                  <a:sysClr val="windowText" lastClr="000000"/>
                </a:solidFill>
                <a:latin typeface="Meiryo UI" panose="020B0604030504040204" pitchFamily="50" charset="-128"/>
                <a:ea typeface="Meiryo UI" panose="020B0604030504040204" pitchFamily="50" charset="-128"/>
              </a:rPr>
              <a:t>188</a:t>
            </a:r>
            <a:r>
              <a:rPr lang="ja-JP" altLang="en-US" sz="2800" dirty="0">
                <a:solidFill>
                  <a:sysClr val="windowText" lastClr="000000"/>
                </a:solidFill>
                <a:latin typeface="Meiryo UI" panose="020B0604030504040204" pitchFamily="50" charset="-128"/>
                <a:ea typeface="Meiryo UI" panose="020B0604030504040204" pitchFamily="50" charset="-128"/>
              </a:rPr>
              <a:t>番）に相談しましょう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en-US" altLang="ja-JP" sz="2800" dirty="0">
                <a:solidFill>
                  <a:srgbClr val="FF0000"/>
                </a:solidFill>
                <a:latin typeface="Meiryo UI" panose="020B0604030504040204" pitchFamily="50" charset="-128"/>
                <a:ea typeface="Meiryo UI" panose="020B0604030504040204" pitchFamily="50" charset="-128"/>
              </a:rPr>
              <a:t>【</a:t>
            </a:r>
            <a:r>
              <a:rPr lang="ja-JP" altLang="en-US" sz="2800" dirty="0">
                <a:solidFill>
                  <a:srgbClr val="FF0000"/>
                </a:solidFill>
                <a:latin typeface="Meiryo UI" panose="020B0604030504040204" pitchFamily="50" charset="-128"/>
                <a:ea typeface="Meiryo UI" panose="020B0604030504040204" pitchFamily="50" charset="-128"/>
              </a:rPr>
              <a:t>周囲の方々へ</a:t>
            </a:r>
            <a:r>
              <a:rPr lang="en-US" altLang="ja-JP" sz="2800" dirty="0">
                <a:solidFill>
                  <a:srgbClr val="FF0000"/>
                </a:solidFill>
                <a:latin typeface="Meiryo UI" panose="020B0604030504040204" pitchFamily="50" charset="-128"/>
                <a:ea typeface="Meiryo UI" panose="020B0604030504040204" pitchFamily="50" charset="-128"/>
              </a:rPr>
              <a:t>】</a:t>
            </a: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高齢者がトラブルに巻き込まれるときは、ふだんと違う「様子の変化」があります。こうした変化にいち早く気付き、気になることがあったら</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声かけをするなどして、見守りを心がけてください</a:t>
            </a:r>
            <a:endParaRPr lang="en-US" altLang="ja-JP" sz="2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757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相談全体の特徴</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a:t>
            </a:fld>
            <a:endParaRPr kumimoji="1" lang="ja-JP" altLang="en-US">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90947182"/>
              </p:ext>
            </p:extLst>
          </p:nvPr>
        </p:nvGraphicFramePr>
        <p:xfrm>
          <a:off x="5728315" y="1364871"/>
          <a:ext cx="6276716" cy="5432682"/>
        </p:xfrm>
        <a:graphic>
          <a:graphicData uri="http://schemas.openxmlformats.org/drawingml/2006/table">
            <a:tbl>
              <a:tblPr>
                <a:tableStyleId>{5C22544A-7EE6-4342-B048-85BDC9FD1C3A}</a:tableStyleId>
              </a:tblPr>
              <a:tblGrid>
                <a:gridCol w="897796">
                  <a:extLst>
                    <a:ext uri="{9D8B030D-6E8A-4147-A177-3AD203B41FA5}">
                      <a16:colId xmlns:a16="http://schemas.microsoft.com/office/drawing/2014/main" val="3202296429"/>
                    </a:ext>
                  </a:extLst>
                </a:gridCol>
                <a:gridCol w="901521">
                  <a:extLst>
                    <a:ext uri="{9D8B030D-6E8A-4147-A177-3AD203B41FA5}">
                      <a16:colId xmlns:a16="http://schemas.microsoft.com/office/drawing/2014/main" val="3721321298"/>
                    </a:ext>
                  </a:extLst>
                </a:gridCol>
                <a:gridCol w="618186">
                  <a:extLst>
                    <a:ext uri="{9D8B030D-6E8A-4147-A177-3AD203B41FA5}">
                      <a16:colId xmlns:a16="http://schemas.microsoft.com/office/drawing/2014/main" val="1622897271"/>
                    </a:ext>
                  </a:extLst>
                </a:gridCol>
                <a:gridCol w="515155">
                  <a:extLst>
                    <a:ext uri="{9D8B030D-6E8A-4147-A177-3AD203B41FA5}">
                      <a16:colId xmlns:a16="http://schemas.microsoft.com/office/drawing/2014/main" val="960543066"/>
                    </a:ext>
                  </a:extLst>
                </a:gridCol>
                <a:gridCol w="515155">
                  <a:extLst>
                    <a:ext uri="{9D8B030D-6E8A-4147-A177-3AD203B41FA5}">
                      <a16:colId xmlns:a16="http://schemas.microsoft.com/office/drawing/2014/main" val="708328275"/>
                    </a:ext>
                  </a:extLst>
                </a:gridCol>
                <a:gridCol w="566670">
                  <a:extLst>
                    <a:ext uri="{9D8B030D-6E8A-4147-A177-3AD203B41FA5}">
                      <a16:colId xmlns:a16="http://schemas.microsoft.com/office/drawing/2014/main" val="1382561146"/>
                    </a:ext>
                  </a:extLst>
                </a:gridCol>
                <a:gridCol w="528034">
                  <a:extLst>
                    <a:ext uri="{9D8B030D-6E8A-4147-A177-3AD203B41FA5}">
                      <a16:colId xmlns:a16="http://schemas.microsoft.com/office/drawing/2014/main" val="3501823330"/>
                    </a:ext>
                  </a:extLst>
                </a:gridCol>
                <a:gridCol w="489397">
                  <a:extLst>
                    <a:ext uri="{9D8B030D-6E8A-4147-A177-3AD203B41FA5}">
                      <a16:colId xmlns:a16="http://schemas.microsoft.com/office/drawing/2014/main" val="776541614"/>
                    </a:ext>
                  </a:extLst>
                </a:gridCol>
                <a:gridCol w="656823">
                  <a:extLst>
                    <a:ext uri="{9D8B030D-6E8A-4147-A177-3AD203B41FA5}">
                      <a16:colId xmlns:a16="http://schemas.microsoft.com/office/drawing/2014/main" val="1071506431"/>
                    </a:ext>
                  </a:extLst>
                </a:gridCol>
                <a:gridCol w="587979">
                  <a:extLst>
                    <a:ext uri="{9D8B030D-6E8A-4147-A177-3AD203B41FA5}">
                      <a16:colId xmlns:a16="http://schemas.microsoft.com/office/drawing/2014/main" val="2539078641"/>
                    </a:ext>
                  </a:extLst>
                </a:gridCol>
              </a:tblGrid>
              <a:tr h="474511">
                <a:tc gridSpan="2">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契約当事者</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3">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令和２年度</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令和元年度</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前年度比</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増減数</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8217467"/>
                  </a:ext>
                </a:extLst>
              </a:tr>
              <a:tr h="237570">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年　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細区分</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件数</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構成比</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件数</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構成比</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8830106"/>
                  </a:ext>
                </a:extLst>
              </a:tr>
              <a:tr h="237570">
                <a:tc rowSpan="3">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２０歳未満</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１８歳未満</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2,133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1,212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1,974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1,156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104.8%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72562"/>
                  </a:ext>
                </a:extLst>
              </a:tr>
              <a:tr h="237570">
                <a:tc vMerge="1">
                  <a:txBody>
                    <a:bodyPr/>
                    <a:lstStyle/>
                    <a:p>
                      <a:endParaRPr kumimoji="1" lang="ja-JP" altLang="en-US"/>
                    </a:p>
                  </a:txBody>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１８歳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354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0.5%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361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0.5%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98.1%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1000" u="none" strike="noStrike">
                          <a:effectLst/>
                          <a:latin typeface="BIZ UDPゴシック" panose="020B0400000000000000" pitchFamily="50" charset="-128"/>
                          <a:ea typeface="BIZ UDPゴシック" panose="020B0400000000000000" pitchFamily="50" charset="-128"/>
                        </a:rPr>
                        <a:t>▲ </a:t>
                      </a:r>
                      <a:r>
                        <a:rPr lang="en-US" altLang="ja-JP" sz="1000" u="none" strike="noStrike">
                          <a:effectLst/>
                          <a:latin typeface="BIZ UDPゴシック" panose="020B0400000000000000" pitchFamily="50" charset="-128"/>
                          <a:ea typeface="BIZ UDPゴシック" panose="020B0400000000000000" pitchFamily="50" charset="-128"/>
                        </a:rPr>
                        <a:t>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901582"/>
                  </a:ext>
                </a:extLst>
              </a:tr>
              <a:tr h="237570">
                <a:tc vMerge="1">
                  <a:txBody>
                    <a:bodyPr/>
                    <a:lstStyle/>
                    <a:p>
                      <a:endParaRPr kumimoji="1" lang="ja-JP" altLang="en-US"/>
                    </a:p>
                  </a:txBody>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１９歳</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567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0.7%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457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0.6%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124.1%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530041"/>
                  </a:ext>
                </a:extLst>
              </a:tr>
              <a:tr h="314243">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２０歳代</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２０～２９歳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7,458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6,680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111.6%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778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2164945"/>
                  </a:ext>
                </a:extLst>
              </a:tr>
              <a:tr h="314243">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３０歳代</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３０～３９歳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7,736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7,296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106.0%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440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5197596"/>
                  </a:ext>
                </a:extLst>
              </a:tr>
              <a:tr h="314243">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４０歳代</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４０～４９歳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10,634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13.5%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10,148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13.6%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104.8%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486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484843"/>
                  </a:ext>
                </a:extLst>
              </a:tr>
              <a:tr h="314243">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５０歳代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５０～５９歳</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11,550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14.7%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10,472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14.1%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110.3%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1,078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635580"/>
                  </a:ext>
                </a:extLst>
              </a:tr>
              <a:tr h="314243">
                <a:tc row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６０歳代</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６０～６４歳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4,752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6.0%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4,314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110.2%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438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6828592"/>
                  </a:ext>
                </a:extLst>
              </a:tr>
              <a:tr h="314243">
                <a:tc vMerge="1">
                  <a:txBody>
                    <a:bodyPr/>
                    <a:lstStyle/>
                    <a:p>
                      <a:endParaRPr kumimoji="1" lang="ja-JP" altLang="en-US"/>
                    </a:p>
                  </a:txBody>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６５～６９歳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21,139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4,326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20,255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4,207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102.8%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685538"/>
                  </a:ext>
                </a:extLst>
              </a:tr>
              <a:tr h="314243">
                <a:tc row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７０歳代</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７０～７４歳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6,232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5,656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110.2%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576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8700322"/>
                  </a:ext>
                </a:extLst>
              </a:tr>
              <a:tr h="314243">
                <a:tc vMerge="1">
                  <a:txBody>
                    <a:bodyPr/>
                    <a:lstStyle/>
                    <a:p>
                      <a:endParaRPr kumimoji="1" lang="ja-JP" altLang="en-US"/>
                    </a:p>
                  </a:txBody>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７５～７９歳</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4,479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4,543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6.1%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98.6%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1000" u="none" strike="noStrike">
                          <a:effectLst/>
                          <a:latin typeface="BIZ UDPゴシック" panose="020B0400000000000000" pitchFamily="50" charset="-128"/>
                          <a:ea typeface="BIZ UDPゴシック" panose="020B0400000000000000" pitchFamily="50" charset="-128"/>
                        </a:rPr>
                        <a:t>▲ </a:t>
                      </a:r>
                      <a:r>
                        <a:rPr lang="en-US" altLang="ja-JP" sz="1000" u="none" strike="noStrike">
                          <a:effectLst/>
                          <a:latin typeface="BIZ UDPゴシック" panose="020B0400000000000000" pitchFamily="50" charset="-128"/>
                          <a:ea typeface="BIZ UDPゴシック" panose="020B0400000000000000" pitchFamily="50" charset="-128"/>
                        </a:rPr>
                        <a:t>64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901019"/>
                  </a:ext>
                </a:extLst>
              </a:tr>
              <a:tr h="314243">
                <a:tc row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８０歳以上</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８０～８４歳</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3,878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3,677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105.5%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481276"/>
                  </a:ext>
                </a:extLst>
              </a:tr>
              <a:tr h="237570">
                <a:tc vMerge="1">
                  <a:txBody>
                    <a:bodyPr/>
                    <a:lstStyle/>
                    <a:p>
                      <a:endParaRPr kumimoji="1" lang="ja-JP" altLang="en-US"/>
                    </a:p>
                  </a:txBody>
                  <a:tcP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８５歳以上</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2,224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2,172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102.4%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349753"/>
                  </a:ext>
                </a:extLst>
              </a:tr>
              <a:tr h="314243">
                <a:tc grid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その他（団体等）</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1,923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1,958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98.2%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1000" u="none" strike="noStrike">
                          <a:effectLst/>
                          <a:latin typeface="BIZ UDPゴシック" panose="020B0400000000000000" pitchFamily="50" charset="-128"/>
                          <a:ea typeface="BIZ UDPゴシック" panose="020B0400000000000000" pitchFamily="50" charset="-128"/>
                        </a:rPr>
                        <a:t>▲ </a:t>
                      </a:r>
                      <a:r>
                        <a:rPr lang="en-US" altLang="ja-JP" sz="1000" u="none" strike="noStrike">
                          <a:effectLst/>
                          <a:latin typeface="BIZ UDPゴシック" panose="020B0400000000000000" pitchFamily="50" charset="-128"/>
                          <a:ea typeface="BIZ UDPゴシック" panose="020B0400000000000000" pitchFamily="50" charset="-128"/>
                        </a:rPr>
                        <a:t>35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20201"/>
                  </a:ext>
                </a:extLst>
              </a:tr>
              <a:tr h="314243">
                <a:tc grid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不　明</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11,349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14.4%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11,406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15.3%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99.5%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1000" u="none" strike="noStrike">
                          <a:effectLst/>
                          <a:latin typeface="BIZ UDPゴシック" panose="020B0400000000000000" pitchFamily="50" charset="-128"/>
                          <a:ea typeface="BIZ UDPゴシック" panose="020B0400000000000000" pitchFamily="50" charset="-128"/>
                        </a:rPr>
                        <a:t>▲ </a:t>
                      </a:r>
                      <a:r>
                        <a:rPr lang="en-US" altLang="ja-JP" sz="1000" u="none" strike="noStrike">
                          <a:effectLst/>
                          <a:latin typeface="BIZ UDPゴシック" panose="020B0400000000000000" pitchFamily="50" charset="-128"/>
                          <a:ea typeface="BIZ UDPゴシック" panose="020B0400000000000000" pitchFamily="50" charset="-128"/>
                        </a:rPr>
                        <a:t>57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097929"/>
                  </a:ext>
                </a:extLst>
              </a:tr>
              <a:tr h="237570">
                <a:tc gridSpan="2">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計</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78,674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r" fontAlgn="ctr"/>
                      <a:r>
                        <a:rPr lang="ja-JP" altLang="en-US" sz="1000" u="none" strike="noStrike" dirty="0">
                          <a:effectLst/>
                          <a:latin typeface="BIZ UDPゴシック" panose="020B0400000000000000" pitchFamily="50" charset="-128"/>
                          <a:ea typeface="BIZ UDPゴシック" panose="020B0400000000000000" pitchFamily="50" charset="-128"/>
                        </a:rPr>
                        <a:t>　</a:t>
                      </a:r>
                      <a:r>
                        <a:rPr lang="en-US" altLang="ja-JP" sz="1000" u="none" strike="noStrike" dirty="0">
                          <a:effectLst/>
                          <a:latin typeface="BIZ UDPゴシック" panose="020B0400000000000000" pitchFamily="50" charset="-128"/>
                          <a:ea typeface="BIZ UDPゴシック" panose="020B0400000000000000" pitchFamily="50" charset="-128"/>
                        </a:rPr>
                        <a:t>74,503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105.6%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4,171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965070"/>
                  </a:ext>
                </a:extLst>
              </a:tr>
            </a:tbl>
          </a:graphicData>
        </a:graphic>
      </p:graphicFrame>
      <p:sp>
        <p:nvSpPr>
          <p:cNvPr id="3" name="テキスト ボックス 2"/>
          <p:cNvSpPr txBox="1"/>
          <p:nvPr/>
        </p:nvSpPr>
        <p:spPr>
          <a:xfrm>
            <a:off x="5657411" y="995539"/>
            <a:ext cx="6276716" cy="369332"/>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契約当事者の年代別件数</a:t>
            </a:r>
          </a:p>
        </p:txBody>
      </p:sp>
      <p:sp>
        <p:nvSpPr>
          <p:cNvPr id="10" name="テキスト ボックス 9"/>
          <p:cNvSpPr txBox="1"/>
          <p:nvPr/>
        </p:nvSpPr>
        <p:spPr>
          <a:xfrm>
            <a:off x="-141668" y="1000842"/>
            <a:ext cx="5940886" cy="2092881"/>
          </a:xfrm>
          <a:prstGeom prst="rect">
            <a:avLst/>
          </a:prstGeom>
          <a:noFill/>
        </p:spPr>
        <p:txBody>
          <a:bodyPr wrap="square" rtlCol="0">
            <a:spAutoFit/>
          </a:bodyPr>
          <a:lstStyle/>
          <a:p>
            <a:pPr algn="ctr"/>
            <a:r>
              <a:rPr lang="ja-JP" altLang="en-US" sz="4000" dirty="0">
                <a:latin typeface="Meiryo UI" panose="020B0604030504040204" pitchFamily="50" charset="-128"/>
                <a:ea typeface="Meiryo UI" panose="020B0604030504040204" pitchFamily="50" charset="-128"/>
              </a:rPr>
              <a:t>令和２年度相談件数</a:t>
            </a:r>
            <a:endParaRPr lang="en-US" altLang="ja-JP" sz="4000" dirty="0">
              <a:latin typeface="Meiryo UI" panose="020B0604030504040204" pitchFamily="50" charset="-128"/>
              <a:ea typeface="Meiryo UI" panose="020B0604030504040204" pitchFamily="50" charset="-128"/>
            </a:endParaRPr>
          </a:p>
          <a:p>
            <a:pPr algn="ctr"/>
            <a:r>
              <a:rPr kumimoji="1" lang="en-US" altLang="ja-JP" sz="5400" b="1" dirty="0">
                <a:solidFill>
                  <a:srgbClr val="FF0000"/>
                </a:solidFill>
                <a:latin typeface="Meiryo UI" panose="020B0604030504040204" pitchFamily="50" charset="-128"/>
                <a:ea typeface="Meiryo UI" panose="020B0604030504040204" pitchFamily="50" charset="-128"/>
              </a:rPr>
              <a:t>78,674</a:t>
            </a:r>
            <a:r>
              <a:rPr kumimoji="1" lang="ja-JP" altLang="en-US" sz="5400" b="1" dirty="0">
                <a:solidFill>
                  <a:srgbClr val="FF0000"/>
                </a:solidFill>
                <a:latin typeface="Meiryo UI" panose="020B0604030504040204" pitchFamily="50" charset="-128"/>
                <a:ea typeface="Meiryo UI" panose="020B0604030504040204" pitchFamily="50" charset="-128"/>
              </a:rPr>
              <a:t>件</a:t>
            </a:r>
            <a:endParaRPr kumimoji="1" lang="en-US" altLang="ja-JP" sz="5400" b="1" dirty="0">
              <a:solidFill>
                <a:srgbClr val="FF0000"/>
              </a:solidFill>
              <a:latin typeface="Meiryo UI" panose="020B0604030504040204" pitchFamily="50" charset="-128"/>
              <a:ea typeface="Meiryo UI" panose="020B0604030504040204" pitchFamily="50" charset="-128"/>
            </a:endParaRPr>
          </a:p>
          <a:p>
            <a:pPr algn="ctr"/>
            <a:r>
              <a:rPr lang="ja-JP" altLang="en-US" sz="3600" dirty="0">
                <a:solidFill>
                  <a:srgbClr val="FF0000"/>
                </a:solidFill>
                <a:latin typeface="Meiryo UI" panose="020B0604030504040204" pitchFamily="50" charset="-128"/>
                <a:ea typeface="Meiryo UI" panose="020B0604030504040204" pitchFamily="50" charset="-128"/>
              </a:rPr>
              <a:t>（前年度から</a:t>
            </a:r>
            <a:r>
              <a:rPr lang="en-US" altLang="ja-JP" sz="3600" b="1" u="sng" dirty="0">
                <a:solidFill>
                  <a:srgbClr val="FF0000"/>
                </a:solidFill>
                <a:latin typeface="Meiryo UI" panose="020B0604030504040204" pitchFamily="50" charset="-128"/>
                <a:ea typeface="Meiryo UI" panose="020B0604030504040204" pitchFamily="50" charset="-128"/>
              </a:rPr>
              <a:t>4,171</a:t>
            </a:r>
            <a:r>
              <a:rPr lang="ja-JP" altLang="en-US" sz="3600" b="1" u="sng" dirty="0">
                <a:solidFill>
                  <a:srgbClr val="FF0000"/>
                </a:solidFill>
                <a:latin typeface="Meiryo UI" panose="020B0604030504040204" pitchFamily="50" charset="-128"/>
                <a:ea typeface="Meiryo UI" panose="020B0604030504040204" pitchFamily="50" charset="-128"/>
              </a:rPr>
              <a:t>件</a:t>
            </a:r>
            <a:r>
              <a:rPr lang="ja-JP" altLang="en-US" sz="3600" b="1" dirty="0">
                <a:solidFill>
                  <a:srgbClr val="FF0000"/>
                </a:solidFill>
                <a:latin typeface="Meiryo UI" panose="020B0604030504040204" pitchFamily="50" charset="-128"/>
                <a:ea typeface="Meiryo UI" panose="020B0604030504040204" pitchFamily="50" charset="-128"/>
              </a:rPr>
              <a:t>増加</a:t>
            </a:r>
            <a:r>
              <a:rPr lang="ja-JP" altLang="en-US" sz="3600" dirty="0">
                <a:solidFill>
                  <a:srgbClr val="FF0000"/>
                </a:solidFill>
                <a:latin typeface="Meiryo UI" panose="020B0604030504040204" pitchFamily="50" charset="-128"/>
                <a:ea typeface="Meiryo UI" panose="020B0604030504040204" pitchFamily="50" charset="-128"/>
              </a:rPr>
              <a:t>）</a:t>
            </a:r>
            <a:endParaRPr kumimoji="1" lang="en-US" altLang="ja-JP" sz="3600" dirty="0">
              <a:solidFill>
                <a:srgbClr val="FF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43090" y="3194201"/>
            <a:ext cx="5503925" cy="1024706"/>
          </a:xfrm>
          <a:prstGeom prst="rect">
            <a:avLst/>
          </a:prstGeom>
          <a:solidFill>
            <a:schemeClr val="accent1">
              <a:lumMod val="40000"/>
              <a:lumOff val="6000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rPr>
              <a:t>契約当事者の年代別内訳からわかる</a:t>
            </a:r>
            <a:endParaRPr lang="en-US" altLang="ja-JP" sz="2400" b="1" dirty="0">
              <a:solidFill>
                <a:prstClr val="black"/>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rPr>
              <a:t>令和２年度相談の</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特徴</a:t>
            </a:r>
          </a:p>
        </p:txBody>
      </p:sp>
      <p:sp>
        <p:nvSpPr>
          <p:cNvPr id="13" name="正方形/長方形 12"/>
          <p:cNvSpPr/>
          <p:nvPr/>
        </p:nvSpPr>
        <p:spPr>
          <a:xfrm>
            <a:off x="143090" y="4218907"/>
            <a:ext cx="5503925" cy="2332018"/>
          </a:xfrm>
          <a:prstGeom prst="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t"/>
          <a:lstStyle/>
          <a:p>
            <a:pPr marL="0" marR="0" lvl="0" indent="0" defTabSz="457200" rtl="0" eaLnBrk="1" fontAlgn="auto" latinLnBrk="0" hangingPunct="1">
              <a:lnSpc>
                <a:spcPts val="3100"/>
              </a:lnSpc>
              <a:spcBef>
                <a:spcPts val="0"/>
              </a:spcBef>
              <a:spcAft>
                <a:spcPts val="0"/>
              </a:spcAft>
              <a:buClrTx/>
              <a:buSzTx/>
              <a:buFontTx/>
              <a:buNone/>
              <a:tabLst/>
              <a:defRPr/>
            </a:pP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143090" y="5145206"/>
            <a:ext cx="5503925" cy="140571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ts val="35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65</a:t>
            </a:r>
            <a:r>
              <a:rPr lang="ja-JP" altLang="en-US" sz="2400" dirty="0">
                <a:solidFill>
                  <a:prstClr val="black"/>
                </a:solidFill>
                <a:latin typeface="Meiryo UI" panose="020B0604030504040204" pitchFamily="50" charset="-128"/>
                <a:ea typeface="Meiryo UI" panose="020B0604030504040204" pitchFamily="50" charset="-128"/>
              </a:rPr>
              <a:t>歳以上の相談：</a:t>
            </a:r>
            <a:r>
              <a:rPr lang="en-US" altLang="ja-JP" sz="2400" dirty="0">
                <a:solidFill>
                  <a:prstClr val="black"/>
                </a:solidFill>
                <a:latin typeface="Meiryo UI" panose="020B0604030504040204" pitchFamily="50" charset="-128"/>
                <a:ea typeface="Meiryo UI" panose="020B0604030504040204" pitchFamily="50" charset="-128"/>
              </a:rPr>
              <a:t>21,139</a:t>
            </a:r>
            <a:r>
              <a:rPr lang="ja-JP" altLang="en-US" sz="2400" dirty="0">
                <a:solidFill>
                  <a:prstClr val="black"/>
                </a:solidFill>
                <a:latin typeface="Meiryo UI" panose="020B0604030504040204" pitchFamily="50" charset="-128"/>
                <a:ea typeface="Meiryo UI" panose="020B0604030504040204" pitchFamily="50" charset="-128"/>
              </a:rPr>
              <a:t>件</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35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＝相談全体の約</a:t>
            </a:r>
            <a:r>
              <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26.9</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35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2400" u="sng" dirty="0">
                <a:solidFill>
                  <a:srgbClr val="FF0000"/>
                </a:solidFill>
                <a:latin typeface="Meiryo UI" panose="020B0604030504040204" pitchFamily="50" charset="-128"/>
                <a:ea typeface="Meiryo UI" panose="020B0604030504040204" pitchFamily="50" charset="-128"/>
              </a:rPr>
              <a:t>→</a:t>
            </a:r>
            <a:r>
              <a:rPr lang="en-US" altLang="ja-JP" sz="2400" u="sng" dirty="0">
                <a:solidFill>
                  <a:srgbClr val="FF0000"/>
                </a:solidFill>
                <a:latin typeface="Meiryo UI" panose="020B0604030504040204" pitchFamily="50" charset="-128"/>
                <a:ea typeface="Meiryo UI" panose="020B0604030504040204" pitchFamily="50" charset="-128"/>
              </a:rPr>
              <a:t>4</a:t>
            </a:r>
            <a:r>
              <a:rPr lang="ja-JP" altLang="en-US" sz="2400" u="sng" dirty="0">
                <a:solidFill>
                  <a:srgbClr val="FF0000"/>
                </a:solidFill>
                <a:latin typeface="Meiryo UI" panose="020B0604030504040204" pitchFamily="50" charset="-128"/>
                <a:ea typeface="Meiryo UI" panose="020B0604030504040204" pitchFamily="50" charset="-128"/>
              </a:rPr>
              <a:t>件に</a:t>
            </a:r>
            <a:r>
              <a:rPr lang="en-US" altLang="ja-JP" sz="2400" u="sng" dirty="0">
                <a:solidFill>
                  <a:srgbClr val="FF0000"/>
                </a:solidFill>
                <a:latin typeface="Meiryo UI" panose="020B0604030504040204" pitchFamily="50" charset="-128"/>
                <a:ea typeface="Meiryo UI" panose="020B0604030504040204" pitchFamily="50" charset="-128"/>
              </a:rPr>
              <a:t>1</a:t>
            </a:r>
            <a:r>
              <a:rPr lang="ja-JP" altLang="en-US" sz="2400" u="sng" dirty="0">
                <a:solidFill>
                  <a:srgbClr val="FF0000"/>
                </a:solidFill>
                <a:latin typeface="Meiryo UI" panose="020B0604030504040204" pitchFamily="50" charset="-128"/>
                <a:ea typeface="Meiryo UI" panose="020B0604030504040204" pitchFamily="50" charset="-128"/>
              </a:rPr>
              <a:t>件以上が</a:t>
            </a:r>
            <a:r>
              <a:rPr lang="en-US" altLang="ja-JP" sz="2400" u="sng" dirty="0">
                <a:solidFill>
                  <a:srgbClr val="FF0000"/>
                </a:solidFill>
                <a:latin typeface="Meiryo UI" panose="020B0604030504040204" pitchFamily="50" charset="-128"/>
                <a:ea typeface="Meiryo UI" panose="020B0604030504040204" pitchFamily="50" charset="-128"/>
              </a:rPr>
              <a:t>65</a:t>
            </a:r>
            <a:r>
              <a:rPr lang="ja-JP" altLang="en-US" sz="2400" u="sng" dirty="0">
                <a:solidFill>
                  <a:srgbClr val="FF0000"/>
                </a:solidFill>
                <a:latin typeface="Meiryo UI" panose="020B0604030504040204" pitchFamily="50" charset="-128"/>
                <a:ea typeface="Meiryo UI" panose="020B0604030504040204" pitchFamily="50" charset="-128"/>
              </a:rPr>
              <a:t>歳以上からの</a:t>
            </a:r>
            <a:r>
              <a:rPr kumimoji="1" lang="ja-JP" altLang="en-US" sz="24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相談</a:t>
            </a:r>
          </a:p>
        </p:txBody>
      </p:sp>
      <p:sp>
        <p:nvSpPr>
          <p:cNvPr id="11" name="正方形/長方形 10"/>
          <p:cNvSpPr/>
          <p:nvPr/>
        </p:nvSpPr>
        <p:spPr>
          <a:xfrm>
            <a:off x="143090" y="4232500"/>
            <a:ext cx="5503925" cy="9127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defTabSz="457200" rtl="0" eaLnBrk="1" fontAlgn="auto" latinLnBrk="0" hangingPunct="1">
              <a:lnSpc>
                <a:spcPts val="35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20</a:t>
            </a:r>
            <a:r>
              <a:rPr lang="ja-JP" altLang="en-US" sz="2400" dirty="0">
                <a:solidFill>
                  <a:prstClr val="black"/>
                </a:solidFill>
                <a:latin typeface="Meiryo UI" panose="020B0604030504040204" pitchFamily="50" charset="-128"/>
                <a:ea typeface="Meiryo UI" panose="020B0604030504040204" pitchFamily="50" charset="-128"/>
              </a:rPr>
              <a:t>歳未満の相談：</a:t>
            </a:r>
            <a:r>
              <a:rPr lang="en-US" altLang="ja-JP" sz="2400" dirty="0">
                <a:solidFill>
                  <a:prstClr val="black"/>
                </a:solidFill>
                <a:latin typeface="Meiryo UI" panose="020B0604030504040204" pitchFamily="50" charset="-128"/>
                <a:ea typeface="Meiryo UI" panose="020B0604030504040204" pitchFamily="50" charset="-128"/>
              </a:rPr>
              <a:t>2,133</a:t>
            </a:r>
            <a:r>
              <a:rPr lang="ja-JP" altLang="en-US" sz="2400" dirty="0">
                <a:solidFill>
                  <a:prstClr val="black"/>
                </a:solidFill>
                <a:latin typeface="Meiryo UI" panose="020B0604030504040204" pitchFamily="50" charset="-128"/>
                <a:ea typeface="Meiryo UI" panose="020B0604030504040204" pitchFamily="50" charset="-128"/>
              </a:rPr>
              <a:t>件</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35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→前年度より</a:t>
            </a:r>
            <a:r>
              <a:rPr kumimoji="1" lang="en-US" altLang="ja-JP" sz="24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159</a:t>
            </a:r>
            <a:r>
              <a:rPr kumimoji="1" lang="ja-JP" altLang="en-US" sz="24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件増加</a:t>
            </a:r>
            <a:endParaRPr kumimoji="1" lang="en-US" altLang="ja-JP" sz="24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1934127" y="6547215"/>
            <a:ext cx="391732" cy="276999"/>
          </a:xfrm>
          <a:prstGeom prst="rect">
            <a:avLst/>
          </a:prstGeom>
          <a:noFill/>
        </p:spPr>
        <p:txBody>
          <a:bodyPr wrap="square" rtlCol="0">
            <a:spAutoFit/>
          </a:bodyPr>
          <a:lstStyle/>
          <a:p>
            <a:r>
              <a:rPr kumimoji="1" lang="ja-JP" altLang="en-US" sz="1200" dirty="0">
                <a:solidFill>
                  <a:schemeClr val="bg1">
                    <a:lumMod val="50000"/>
                  </a:schemeClr>
                </a:solidFill>
              </a:rPr>
              <a:t>３</a:t>
            </a:r>
            <a:endParaRPr kumimoji="1" lang="ja-JP" altLang="en-US" dirty="0">
              <a:solidFill>
                <a:schemeClr val="bg1">
                  <a:lumMod val="50000"/>
                </a:schemeClr>
              </a:solidFill>
            </a:endParaRPr>
          </a:p>
        </p:txBody>
      </p:sp>
    </p:spTree>
    <p:extLst>
      <p:ext uri="{BB962C8B-B14F-4D97-AF65-F5344CB8AC3E}">
        <p14:creationId xmlns:p14="http://schemas.microsoft.com/office/powerpoint/2010/main" val="302505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「健康食品」と「化粧品」の定期購入トラブルが増加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「健康食品」と「化粧品」の定期購入トラブルが増加</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693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7572819" y="1220698"/>
            <a:ext cx="2731245" cy="4163929"/>
          </a:xfrm>
          <a:prstGeom prst="rect">
            <a:avLst/>
          </a:prstGeom>
        </p:spPr>
      </p:pic>
      <p:pic>
        <p:nvPicPr>
          <p:cNvPr id="4" name="図 3"/>
          <p:cNvPicPr>
            <a:picLocks noChangeAspect="1"/>
          </p:cNvPicPr>
          <p:nvPr/>
        </p:nvPicPr>
        <p:blipFill>
          <a:blip r:embed="rId4"/>
          <a:stretch>
            <a:fillRect/>
          </a:stretch>
        </p:blipFill>
        <p:spPr>
          <a:xfrm>
            <a:off x="177421" y="1064525"/>
            <a:ext cx="6212362" cy="5553937"/>
          </a:xfrm>
          <a:prstGeom prst="rect">
            <a:avLst/>
          </a:prstGeom>
        </p:spPr>
      </p:pic>
      <p:sp>
        <p:nvSpPr>
          <p:cNvPr id="6" name="タイトル 1"/>
          <p:cNvSpPr txBox="1">
            <a:spLocks/>
          </p:cNvSpPr>
          <p:nvPr/>
        </p:nvSpPr>
        <p:spPr>
          <a:xfrm>
            <a:off x="0" y="0"/>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「健康食品」と「化粧品」の定期購入トラブルが増加</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
        <p:nvSpPr>
          <p:cNvPr id="9" name="フローチャート: 代替処理 8"/>
          <p:cNvSpPr/>
          <p:nvPr/>
        </p:nvSpPr>
        <p:spPr>
          <a:xfrm>
            <a:off x="709684" y="1896705"/>
            <a:ext cx="1009934" cy="3645966"/>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 name="直線矢印コネクタ 9"/>
          <p:cNvCxnSpPr/>
          <p:nvPr/>
        </p:nvCxnSpPr>
        <p:spPr>
          <a:xfrm flipV="1">
            <a:off x="1719618" y="2446986"/>
            <a:ext cx="5698613" cy="39174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6201820" y="5442353"/>
            <a:ext cx="5772890" cy="1054135"/>
          </a:xfrm>
          <a:prstGeom prst="rect">
            <a:avLst/>
          </a:prstGeom>
          <a:noFill/>
        </p:spPr>
        <p:txBody>
          <a:bodyPr wrap="square" rtlCol="0">
            <a:spAutoFit/>
          </a:bodyPr>
          <a:lstStyle/>
          <a:p>
            <a:pPr>
              <a:lnSpc>
                <a:spcPts val="2500"/>
              </a:lnSpc>
            </a:pPr>
            <a:r>
              <a:rPr lang="ja-JP" altLang="en-US" dirty="0">
                <a:solidFill>
                  <a:sysClr val="windowText" lastClr="000000"/>
                </a:solidFill>
                <a:latin typeface="Meiryo UI" panose="020B0604030504040204" pitchFamily="50" charset="-128"/>
                <a:ea typeface="Meiryo UI" panose="020B0604030504040204" pitchFamily="50" charset="-128"/>
                <a:cs typeface="+mj-cs"/>
              </a:rPr>
              <a:t>最も多いのは「健康食品」</a:t>
            </a:r>
            <a:r>
              <a:rPr lang="en-US" altLang="ja-JP" dirty="0">
                <a:solidFill>
                  <a:sysClr val="windowText" lastClr="000000"/>
                </a:solidFill>
                <a:latin typeface="Meiryo UI" panose="020B0604030504040204" pitchFamily="50" charset="-128"/>
                <a:ea typeface="Meiryo UI" panose="020B0604030504040204" pitchFamily="50" charset="-128"/>
                <a:cs typeface="+mj-cs"/>
              </a:rPr>
              <a:t>4,543</a:t>
            </a:r>
            <a:r>
              <a:rPr lang="ja-JP" altLang="en-US" dirty="0">
                <a:solidFill>
                  <a:sysClr val="windowText" lastClr="000000"/>
                </a:solidFill>
                <a:latin typeface="Meiryo UI" panose="020B0604030504040204" pitchFamily="50" charset="-128"/>
                <a:ea typeface="Meiryo UI" panose="020B0604030504040204" pitchFamily="50" charset="-128"/>
                <a:cs typeface="+mj-cs"/>
              </a:rPr>
              <a:t>件（前年度＋</a:t>
            </a:r>
            <a:r>
              <a:rPr lang="en-US" altLang="ja-JP" dirty="0">
                <a:solidFill>
                  <a:sysClr val="windowText" lastClr="000000"/>
                </a:solidFill>
                <a:latin typeface="Meiryo UI" panose="020B0604030504040204" pitchFamily="50" charset="-128"/>
                <a:ea typeface="Meiryo UI" panose="020B0604030504040204" pitchFamily="50" charset="-128"/>
                <a:cs typeface="+mj-cs"/>
              </a:rPr>
              <a:t>251</a:t>
            </a:r>
            <a:r>
              <a:rPr lang="ja-JP" altLang="en-US" dirty="0">
                <a:solidFill>
                  <a:sysClr val="windowText" lastClr="000000"/>
                </a:solidFill>
                <a:latin typeface="Meiryo UI" panose="020B0604030504040204" pitchFamily="50" charset="-128"/>
                <a:ea typeface="Meiryo UI" panose="020B0604030504040204" pitchFamily="50" charset="-128"/>
                <a:cs typeface="+mj-cs"/>
              </a:rPr>
              <a:t>件）</a:t>
            </a:r>
            <a:endParaRPr lang="en-US" altLang="ja-JP" dirty="0">
              <a:solidFill>
                <a:sysClr val="windowText" lastClr="000000"/>
              </a:solidFill>
              <a:latin typeface="Meiryo UI" panose="020B0604030504040204" pitchFamily="50" charset="-128"/>
              <a:ea typeface="Meiryo UI" panose="020B0604030504040204" pitchFamily="50" charset="-128"/>
              <a:cs typeface="+mj-cs"/>
            </a:endParaRPr>
          </a:p>
          <a:p>
            <a:pPr>
              <a:lnSpc>
                <a:spcPts val="2500"/>
              </a:lnSpc>
            </a:pPr>
            <a:r>
              <a:rPr lang="ja-JP" altLang="en-US" dirty="0">
                <a:solidFill>
                  <a:sysClr val="windowText" lastClr="000000"/>
                </a:solidFill>
                <a:latin typeface="Meiryo UI" panose="020B0604030504040204" pitchFamily="50" charset="-128"/>
                <a:ea typeface="Meiryo UI" panose="020B0604030504040204" pitchFamily="50" charset="-128"/>
                <a:cs typeface="+mj-cs"/>
              </a:rPr>
              <a:t>次に多いのは「化粧品」</a:t>
            </a:r>
            <a:r>
              <a:rPr lang="en-US" altLang="ja-JP" dirty="0">
                <a:solidFill>
                  <a:sysClr val="windowText" lastClr="000000"/>
                </a:solidFill>
                <a:latin typeface="Meiryo UI" panose="020B0604030504040204" pitchFamily="50" charset="-128"/>
                <a:ea typeface="Meiryo UI" panose="020B0604030504040204" pitchFamily="50" charset="-128"/>
                <a:cs typeface="+mj-cs"/>
              </a:rPr>
              <a:t>3,012</a:t>
            </a:r>
            <a:r>
              <a:rPr lang="ja-JP" altLang="en-US" dirty="0">
                <a:solidFill>
                  <a:sysClr val="windowText" lastClr="000000"/>
                </a:solidFill>
                <a:latin typeface="Meiryo UI" panose="020B0604030504040204" pitchFamily="50" charset="-128"/>
                <a:ea typeface="Meiryo UI" panose="020B0604030504040204" pitchFamily="50" charset="-128"/>
                <a:cs typeface="+mj-cs"/>
              </a:rPr>
              <a:t>件（前年度＋</a:t>
            </a:r>
            <a:r>
              <a:rPr lang="en-US" altLang="ja-JP" dirty="0">
                <a:solidFill>
                  <a:sysClr val="windowText" lastClr="000000"/>
                </a:solidFill>
                <a:latin typeface="Meiryo UI" panose="020B0604030504040204" pitchFamily="50" charset="-128"/>
                <a:ea typeface="Meiryo UI" panose="020B0604030504040204" pitchFamily="50" charset="-128"/>
                <a:cs typeface="+mj-cs"/>
              </a:rPr>
              <a:t>145</a:t>
            </a:r>
            <a:r>
              <a:rPr lang="ja-JP" altLang="en-US" dirty="0">
                <a:solidFill>
                  <a:sysClr val="windowText" lastClr="000000"/>
                </a:solidFill>
                <a:latin typeface="Meiryo UI" panose="020B0604030504040204" pitchFamily="50" charset="-128"/>
                <a:ea typeface="Meiryo UI" panose="020B0604030504040204" pitchFamily="50" charset="-128"/>
                <a:cs typeface="+mj-cs"/>
              </a:rPr>
              <a:t>件）</a:t>
            </a:r>
            <a:endParaRPr lang="en-US" altLang="ja-JP" dirty="0">
              <a:solidFill>
                <a:sysClr val="windowText" lastClr="000000"/>
              </a:solidFill>
              <a:latin typeface="Meiryo UI" panose="020B0604030504040204" pitchFamily="50" charset="-128"/>
              <a:ea typeface="Meiryo UI" panose="020B0604030504040204" pitchFamily="50" charset="-128"/>
              <a:cs typeface="+mj-cs"/>
            </a:endParaRPr>
          </a:p>
          <a:p>
            <a:pPr>
              <a:lnSpc>
                <a:spcPts val="2500"/>
              </a:lnSpc>
            </a:pPr>
            <a:r>
              <a:rPr lang="ja-JP" altLang="en-US" dirty="0">
                <a:solidFill>
                  <a:sysClr val="windowText" lastClr="000000"/>
                </a:solidFill>
                <a:latin typeface="Meiryo UI" panose="020B0604030504040204" pitchFamily="50" charset="-128"/>
                <a:ea typeface="Meiryo UI" panose="020B0604030504040204" pitchFamily="50" charset="-128"/>
                <a:cs typeface="+mj-cs"/>
              </a:rPr>
              <a:t>→「健康食品」「化粧品」どちらも</a:t>
            </a:r>
            <a:r>
              <a:rPr lang="ja-JP" altLang="en-US" b="1" u="sng" dirty="0">
                <a:solidFill>
                  <a:srgbClr val="FF0000"/>
                </a:solidFill>
                <a:latin typeface="Meiryo UI" panose="020B0604030504040204" pitchFamily="50" charset="-128"/>
                <a:ea typeface="Meiryo UI" panose="020B0604030504040204" pitchFamily="50" charset="-128"/>
                <a:cs typeface="+mj-cs"/>
              </a:rPr>
              <a:t>定期購入トラブル</a:t>
            </a:r>
            <a:r>
              <a:rPr lang="ja-JP" altLang="en-US" dirty="0" smtClean="0">
                <a:solidFill>
                  <a:sysClr val="windowText" lastClr="000000"/>
                </a:solidFill>
                <a:latin typeface="Meiryo UI" panose="020B0604030504040204" pitchFamily="50" charset="-128"/>
                <a:ea typeface="Meiryo UI" panose="020B0604030504040204" pitchFamily="50" charset="-128"/>
                <a:cs typeface="+mj-cs"/>
              </a:rPr>
              <a:t>が</a:t>
            </a:r>
            <a:r>
              <a:rPr lang="ja-JP" altLang="en-US" dirty="0">
                <a:solidFill>
                  <a:sysClr val="windowText" lastClr="000000"/>
                </a:solidFill>
                <a:latin typeface="Meiryo UI" panose="020B0604030504040204" pitchFamily="50" charset="-128"/>
                <a:ea typeface="Meiryo UI" panose="020B0604030504040204" pitchFamily="50" charset="-128"/>
                <a:cs typeface="+mj-cs"/>
              </a:rPr>
              <a:t>一因</a:t>
            </a:r>
            <a:endParaRPr lang="en-US" altLang="ja-JP" dirty="0">
              <a:solidFill>
                <a:sysClr val="windowText" lastClr="000000"/>
              </a:solidFill>
              <a:latin typeface="Meiryo UI" panose="020B0604030504040204" pitchFamily="50" charset="-128"/>
              <a:ea typeface="Meiryo UI" panose="020B0604030504040204" pitchFamily="50" charset="-128"/>
              <a:cs typeface="+mj-cs"/>
            </a:endParaRPr>
          </a:p>
        </p:txBody>
      </p:sp>
      <p:sp>
        <p:nvSpPr>
          <p:cNvPr id="2" name="テキスト ボックス 1"/>
          <p:cNvSpPr txBox="1"/>
          <p:nvPr/>
        </p:nvSpPr>
        <p:spPr>
          <a:xfrm>
            <a:off x="211856" y="1226699"/>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
        <p:nvSpPr>
          <p:cNvPr id="12" name="テキスト ボックス 11"/>
          <p:cNvSpPr txBox="1"/>
          <p:nvPr/>
        </p:nvSpPr>
        <p:spPr>
          <a:xfrm>
            <a:off x="7584249" y="972783"/>
            <a:ext cx="67524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件数</a:t>
            </a:r>
          </a:p>
        </p:txBody>
      </p:sp>
    </p:spTree>
    <p:extLst>
      <p:ext uri="{BB962C8B-B14F-4D97-AF65-F5344CB8AC3E}">
        <p14:creationId xmlns:p14="http://schemas.microsoft.com/office/powerpoint/2010/main" val="274836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gray">
      <p:bgPr>
        <a:solidFill>
          <a:srgbClr val="92D050"/>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定期購入トラブルとは？</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6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初回低価格の広告を見てお試しだけのつもりで注文したが、</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342900"/>
            <a:r>
              <a:rPr lang="ja-JP" altLang="en-US" sz="2800" dirty="0">
                <a:solidFill>
                  <a:sysClr val="windowText" lastClr="000000"/>
                </a:solidFill>
                <a:latin typeface="Meiryo UI" panose="020B0604030504040204" pitchFamily="50" charset="-128"/>
                <a:ea typeface="Meiryo UI" panose="020B0604030504040204" pitchFamily="50" charset="-128"/>
              </a:rPr>
              <a:t>　 ２回以上の継続が条件の「定期購入」になっていたというトラブル</a:t>
            </a:r>
          </a:p>
          <a:p>
            <a:r>
              <a:rPr lang="ja-JP" altLang="en-US" sz="3000" b="1" u="sng" dirty="0">
                <a:solidFill>
                  <a:sysClr val="windowText" lastClr="000000"/>
                </a:solidFill>
                <a:latin typeface="Meiryo UI" panose="020B0604030504040204" pitchFamily="50" charset="-128"/>
                <a:ea typeface="Meiryo UI" panose="020B0604030504040204" pitchFamily="50" charset="-128"/>
              </a:rPr>
              <a:t>　</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r>
              <a:rPr lang="ja-JP" altLang="en-US" sz="3000" b="1"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Meiryo UI" panose="020B0604030504040204" pitchFamily="50" charset="-128"/>
                <a:ea typeface="Meiryo UI" panose="020B0604030504040204" pitchFamily="50" charset="-128"/>
              </a:rPr>
              <a:t>アドバイス</a:t>
            </a:r>
            <a:endParaRPr lang="en-US" altLang="ja-JP" sz="3000" b="1" u="sng" dirty="0">
              <a:solidFill>
                <a:sysClr val="windowText" lastClr="000000"/>
              </a:solidFill>
              <a:latin typeface="Meiryo UI" panose="020B0604030504040204" pitchFamily="50" charset="-128"/>
              <a:ea typeface="Meiryo UI" panose="020B0604030504040204" pitchFamily="50" charset="-128"/>
            </a:endParaRPr>
          </a:p>
          <a:p>
            <a:endParaRPr lang="en-US" altLang="ja-JP" sz="32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インターネット通販による定期購入の相談が多くなっています</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pPr marL="800100" indent="-457200">
              <a:buFont typeface="Wingdings" panose="05000000000000000000" pitchFamily="2" charset="2"/>
              <a:buChar char="l"/>
            </a:pPr>
            <a:r>
              <a:rPr lang="ja-JP" altLang="en-US" sz="2800" dirty="0">
                <a:solidFill>
                  <a:sysClr val="windowText" lastClr="000000"/>
                </a:solidFill>
                <a:latin typeface="Meiryo UI" panose="020B0604030504040204" pitchFamily="50" charset="-128"/>
                <a:ea typeface="Meiryo UI" panose="020B0604030504040204" pitchFamily="50" charset="-128"/>
              </a:rPr>
              <a:t>購入手続きを進める前に、</a:t>
            </a:r>
            <a:r>
              <a:rPr lang="en-US" altLang="ja-JP" sz="2800" dirty="0">
                <a:solidFill>
                  <a:sysClr val="windowText" lastClr="000000"/>
                </a:solidFill>
                <a:latin typeface="Meiryo UI" panose="020B0604030504040204" pitchFamily="50" charset="-128"/>
                <a:ea typeface="Meiryo UI" panose="020B0604030504040204" pitchFamily="50" charset="-128"/>
              </a:rPr>
              <a:t/>
            </a:r>
            <a:br>
              <a:rPr lang="en-US" altLang="ja-JP" sz="2800" dirty="0">
                <a:solidFill>
                  <a:sysClr val="windowText" lastClr="000000"/>
                </a:solidFill>
                <a:latin typeface="Meiryo UI" panose="020B0604030504040204" pitchFamily="50" charset="-128"/>
                <a:ea typeface="Meiryo UI" panose="020B0604030504040204" pitchFamily="50" charset="-128"/>
              </a:rPr>
            </a:br>
            <a:r>
              <a:rPr lang="ja-JP" altLang="en-US" sz="2800" b="1" u="sng" dirty="0">
                <a:solidFill>
                  <a:srgbClr val="FF0000"/>
                </a:solidFill>
                <a:latin typeface="Meiryo UI" panose="020B0604030504040204" pitchFamily="50" charset="-128"/>
                <a:ea typeface="Meiryo UI" panose="020B0604030504040204" pitchFamily="50" charset="-128"/>
              </a:rPr>
              <a:t>通販サイトの表示</a:t>
            </a:r>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b="1" u="sng" dirty="0">
                <a:solidFill>
                  <a:srgbClr val="FF0000"/>
                </a:solidFill>
                <a:latin typeface="Meiryo UI" panose="020B0604030504040204" pitchFamily="50" charset="-128"/>
                <a:ea typeface="Meiryo UI" panose="020B0604030504040204" pitchFamily="50" charset="-128"/>
              </a:rPr>
              <a:t>利用規約</a:t>
            </a:r>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b="1" u="sng" dirty="0">
                <a:solidFill>
                  <a:srgbClr val="FF0000"/>
                </a:solidFill>
                <a:latin typeface="Meiryo UI" panose="020B0604030504040204" pitchFamily="50" charset="-128"/>
                <a:ea typeface="Meiryo UI" panose="020B0604030504040204" pitchFamily="50" charset="-128"/>
              </a:rPr>
              <a:t>購入の条件</a:t>
            </a:r>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b="1" u="sng" dirty="0">
                <a:solidFill>
                  <a:srgbClr val="FF0000"/>
                </a:solidFill>
                <a:latin typeface="Meiryo UI" panose="020B0604030504040204" pitchFamily="50" charset="-128"/>
                <a:ea typeface="Meiryo UI" panose="020B0604030504040204" pitchFamily="50" charset="-128"/>
              </a:rPr>
              <a:t>契約内容</a:t>
            </a:r>
            <a:r>
              <a:rPr lang="ja-JP" altLang="en-US" sz="2800" b="1" dirty="0">
                <a:solidFill>
                  <a:srgbClr val="FF0000"/>
                </a:solidFill>
                <a:latin typeface="Meiryo UI" panose="020B0604030504040204" pitchFamily="50" charset="-128"/>
                <a:ea typeface="Meiryo UI" panose="020B0604030504040204" pitchFamily="50" charset="-128"/>
              </a:rPr>
              <a:t>、</a:t>
            </a:r>
            <a:endParaRPr lang="en-US" altLang="ja-JP" sz="2800" b="1" dirty="0">
              <a:solidFill>
                <a:srgbClr val="FF0000"/>
              </a:solidFill>
              <a:latin typeface="Meiryo UI" panose="020B0604030504040204" pitchFamily="50" charset="-128"/>
              <a:ea typeface="Meiryo UI" panose="020B0604030504040204" pitchFamily="50" charset="-128"/>
            </a:endParaRPr>
          </a:p>
          <a:p>
            <a:pPr marL="342900"/>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b="1" u="sng" dirty="0">
                <a:solidFill>
                  <a:srgbClr val="FF0000"/>
                </a:solidFill>
                <a:latin typeface="Meiryo UI" panose="020B0604030504040204" pitchFamily="50" charset="-128"/>
                <a:ea typeface="Meiryo UI" panose="020B0604030504040204" pitchFamily="50" charset="-128"/>
              </a:rPr>
              <a:t>解約条件</a:t>
            </a:r>
            <a:r>
              <a:rPr lang="ja-JP" altLang="en-US" sz="2800" b="1" dirty="0">
                <a:solidFill>
                  <a:srgbClr val="FF0000"/>
                </a:solidFill>
                <a:latin typeface="Meiryo UI" panose="020B0604030504040204" pitchFamily="50" charset="-128"/>
                <a:ea typeface="Meiryo UI" panose="020B0604030504040204" pitchFamily="50" charset="-128"/>
              </a:rPr>
              <a:t>　</a:t>
            </a:r>
            <a:r>
              <a:rPr lang="ja-JP" altLang="en-US" sz="2800" dirty="0">
                <a:solidFill>
                  <a:sysClr val="windowText" lastClr="000000"/>
                </a:solidFill>
                <a:latin typeface="Meiryo UI" panose="020B0604030504040204" pitchFamily="50" charset="-128"/>
                <a:ea typeface="Meiryo UI" panose="020B0604030504040204" pitchFamily="50" charset="-128"/>
              </a:rPr>
              <a:t>を必ず確認しましょう</a:t>
            </a:r>
            <a:endParaRPr lang="en-US" altLang="ja-JP" sz="2800" dirty="0">
              <a:solidFill>
                <a:sysClr val="windowText" lastClr="000000"/>
              </a:solidFill>
              <a:latin typeface="Meiryo UI" panose="020B0604030504040204" pitchFamily="50" charset="-128"/>
              <a:ea typeface="Meiryo UI" panose="020B0604030504040204" pitchFamily="50" charset="-128"/>
            </a:endParaRPr>
          </a:p>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3200" dirty="0">
                <a:solidFill>
                  <a:sysClr val="windowText" lastClr="000000"/>
                </a:solidFill>
                <a:latin typeface="Meiryo UI" panose="020B0604030504040204" pitchFamily="50" charset="-128"/>
                <a:ea typeface="Meiryo UI" panose="020B0604030504040204" pitchFamily="50" charset="-128"/>
              </a:rPr>
              <a:t>　</a:t>
            </a:r>
            <a:endParaRPr lang="ja-JP" altLang="en-US" sz="2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237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rgbClr val="92D050"/>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「健康食品」と「化粧品」の定期購入トラブルが増加</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610600" y="6492830"/>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nvGraphicFramePr>
        <p:xfrm>
          <a:off x="245656" y="1364864"/>
          <a:ext cx="11682484" cy="5127969"/>
        </p:xfrm>
        <a:graphic>
          <a:graphicData uri="http://schemas.openxmlformats.org/drawingml/2006/table">
            <a:tbl>
              <a:tblPr>
                <a:tableStyleId>{5C22544A-7EE6-4342-B048-85BDC9FD1C3A}</a:tableStyleId>
              </a:tblPr>
              <a:tblGrid>
                <a:gridCol w="667718">
                  <a:extLst>
                    <a:ext uri="{9D8B030D-6E8A-4147-A177-3AD203B41FA5}">
                      <a16:colId xmlns:a16="http://schemas.microsoft.com/office/drawing/2014/main" val="660139701"/>
                    </a:ext>
                  </a:extLst>
                </a:gridCol>
                <a:gridCol w="786769">
                  <a:extLst>
                    <a:ext uri="{9D8B030D-6E8A-4147-A177-3AD203B41FA5}">
                      <a16:colId xmlns:a16="http://schemas.microsoft.com/office/drawing/2014/main" val="3357566671"/>
                    </a:ext>
                  </a:extLst>
                </a:gridCol>
                <a:gridCol w="786769">
                  <a:extLst>
                    <a:ext uri="{9D8B030D-6E8A-4147-A177-3AD203B41FA5}">
                      <a16:colId xmlns:a16="http://schemas.microsoft.com/office/drawing/2014/main" val="1885847879"/>
                    </a:ext>
                  </a:extLst>
                </a:gridCol>
                <a:gridCol w="786769">
                  <a:extLst>
                    <a:ext uri="{9D8B030D-6E8A-4147-A177-3AD203B41FA5}">
                      <a16:colId xmlns:a16="http://schemas.microsoft.com/office/drawing/2014/main" val="1324683521"/>
                    </a:ext>
                  </a:extLst>
                </a:gridCol>
                <a:gridCol w="786769">
                  <a:extLst>
                    <a:ext uri="{9D8B030D-6E8A-4147-A177-3AD203B41FA5}">
                      <a16:colId xmlns:a16="http://schemas.microsoft.com/office/drawing/2014/main" val="2152155178"/>
                    </a:ext>
                  </a:extLst>
                </a:gridCol>
                <a:gridCol w="786769">
                  <a:extLst>
                    <a:ext uri="{9D8B030D-6E8A-4147-A177-3AD203B41FA5}">
                      <a16:colId xmlns:a16="http://schemas.microsoft.com/office/drawing/2014/main" val="3688647478"/>
                    </a:ext>
                  </a:extLst>
                </a:gridCol>
                <a:gridCol w="786769">
                  <a:extLst>
                    <a:ext uri="{9D8B030D-6E8A-4147-A177-3AD203B41FA5}">
                      <a16:colId xmlns:a16="http://schemas.microsoft.com/office/drawing/2014/main" val="3519698203"/>
                    </a:ext>
                  </a:extLst>
                </a:gridCol>
                <a:gridCol w="786769">
                  <a:extLst>
                    <a:ext uri="{9D8B030D-6E8A-4147-A177-3AD203B41FA5}">
                      <a16:colId xmlns:a16="http://schemas.microsoft.com/office/drawing/2014/main" val="3315902655"/>
                    </a:ext>
                  </a:extLst>
                </a:gridCol>
                <a:gridCol w="786769">
                  <a:extLst>
                    <a:ext uri="{9D8B030D-6E8A-4147-A177-3AD203B41FA5}">
                      <a16:colId xmlns:a16="http://schemas.microsoft.com/office/drawing/2014/main" val="2021975728"/>
                    </a:ext>
                  </a:extLst>
                </a:gridCol>
                <a:gridCol w="786769">
                  <a:extLst>
                    <a:ext uri="{9D8B030D-6E8A-4147-A177-3AD203B41FA5}">
                      <a16:colId xmlns:a16="http://schemas.microsoft.com/office/drawing/2014/main" val="3374837159"/>
                    </a:ext>
                  </a:extLst>
                </a:gridCol>
                <a:gridCol w="786769">
                  <a:extLst>
                    <a:ext uri="{9D8B030D-6E8A-4147-A177-3AD203B41FA5}">
                      <a16:colId xmlns:a16="http://schemas.microsoft.com/office/drawing/2014/main" val="944804001"/>
                    </a:ext>
                  </a:extLst>
                </a:gridCol>
                <a:gridCol w="786769">
                  <a:extLst>
                    <a:ext uri="{9D8B030D-6E8A-4147-A177-3AD203B41FA5}">
                      <a16:colId xmlns:a16="http://schemas.microsoft.com/office/drawing/2014/main" val="3697084364"/>
                    </a:ext>
                  </a:extLst>
                </a:gridCol>
                <a:gridCol w="786769">
                  <a:extLst>
                    <a:ext uri="{9D8B030D-6E8A-4147-A177-3AD203B41FA5}">
                      <a16:colId xmlns:a16="http://schemas.microsoft.com/office/drawing/2014/main" val="2293737415"/>
                    </a:ext>
                  </a:extLst>
                </a:gridCol>
                <a:gridCol w="786769">
                  <a:extLst>
                    <a:ext uri="{9D8B030D-6E8A-4147-A177-3AD203B41FA5}">
                      <a16:colId xmlns:a16="http://schemas.microsoft.com/office/drawing/2014/main" val="1991503349"/>
                    </a:ext>
                  </a:extLst>
                </a:gridCol>
                <a:gridCol w="786769">
                  <a:extLst>
                    <a:ext uri="{9D8B030D-6E8A-4147-A177-3AD203B41FA5}">
                      <a16:colId xmlns:a16="http://schemas.microsoft.com/office/drawing/2014/main" val="1381962060"/>
                    </a:ext>
                  </a:extLst>
                </a:gridCol>
              </a:tblGrid>
              <a:tr h="216675">
                <a:tc rowSpan="2">
                  <a:txBody>
                    <a:bodyPr/>
                    <a:lstStyle/>
                    <a:p>
                      <a:pPr algn="ctr" fontAlgn="ctr"/>
                      <a:r>
                        <a:rPr lang="ja-JP" altLang="en-US" sz="1000" u="none" strike="noStrike">
                          <a:effectLst/>
                        </a:rPr>
                        <a:t>契約当事者</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a:effectLst/>
                        </a:rPr>
                        <a:t>年　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en-US" altLang="ja-JP" sz="1000" u="none" strike="noStrike">
                          <a:effectLst/>
                        </a:rPr>
                        <a:t>20</a:t>
                      </a:r>
                      <a:r>
                        <a:rPr lang="ja-JP" altLang="en-US" sz="1000" u="none" strike="noStrike">
                          <a:effectLst/>
                        </a:rPr>
                        <a:t>歳未満</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u="none" strike="noStrike">
                          <a:effectLst/>
                        </a:rPr>
                        <a:t>20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30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40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50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altLang="ja-JP" sz="1000" u="none" strike="noStrike">
                          <a:effectLst/>
                        </a:rPr>
                        <a:t>60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en-US" altLang="ja-JP" sz="1000" u="none" strike="noStrike">
                          <a:effectLst/>
                        </a:rPr>
                        <a:t>70</a:t>
                      </a:r>
                      <a:r>
                        <a:rPr lang="ja-JP" altLang="en-US" sz="1000" u="none" strike="noStrike">
                          <a:effectLst/>
                        </a:rPr>
                        <a:t>歳代</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en-US" altLang="ja-JP" sz="1000" u="none" strike="noStrike">
                          <a:effectLst/>
                        </a:rPr>
                        <a:t>80</a:t>
                      </a:r>
                      <a:r>
                        <a:rPr lang="ja-JP" altLang="en-US" sz="1000" u="none" strike="noStrike">
                          <a:effectLst/>
                        </a:rPr>
                        <a:t>歳以上</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703904282"/>
                  </a:ext>
                </a:extLst>
              </a:tr>
              <a:tr h="216675">
                <a:tc vMerge="1">
                  <a:txBody>
                    <a:bodyPr/>
                    <a:lstStyle/>
                    <a:p>
                      <a:endParaRPr kumimoji="1" lang="ja-JP" altLang="en-US"/>
                    </a:p>
                  </a:txBody>
                  <a:tcPr/>
                </a:tc>
                <a:tc>
                  <a:txBody>
                    <a:bodyPr/>
                    <a:lstStyle/>
                    <a:p>
                      <a:pPr algn="ctr" fontAlgn="ctr"/>
                      <a:r>
                        <a:rPr lang="ja-JP" altLang="en-US" sz="1000" u="none" strike="noStrike">
                          <a:effectLst/>
                        </a:rPr>
                        <a:t>細区分</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18</a:t>
                      </a:r>
                      <a:r>
                        <a:rPr lang="ja-JP" altLang="en-US" sz="1000" u="none" strike="noStrike">
                          <a:effectLst/>
                        </a:rPr>
                        <a:t>歳未満</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18</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19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20</a:t>
                      </a:r>
                      <a:r>
                        <a:rPr lang="ja-JP" altLang="en-US" sz="1000" u="none" strike="noStrike">
                          <a:effectLst/>
                        </a:rPr>
                        <a:t>～</a:t>
                      </a:r>
                      <a:r>
                        <a:rPr lang="en-US" altLang="ja-JP" sz="1000" u="none" strike="noStrike">
                          <a:effectLst/>
                        </a:rPr>
                        <a:t>29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30</a:t>
                      </a:r>
                      <a:r>
                        <a:rPr lang="ja-JP" altLang="en-US" sz="1000" u="none" strike="noStrike">
                          <a:effectLst/>
                        </a:rPr>
                        <a:t>～</a:t>
                      </a:r>
                      <a:r>
                        <a:rPr lang="en-US" altLang="ja-JP" sz="1000" u="none" strike="noStrike">
                          <a:effectLst/>
                        </a:rPr>
                        <a:t>39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40</a:t>
                      </a:r>
                      <a:r>
                        <a:rPr lang="ja-JP" altLang="en-US" sz="1000" u="none" strike="noStrike">
                          <a:effectLst/>
                        </a:rPr>
                        <a:t>～</a:t>
                      </a:r>
                      <a:r>
                        <a:rPr lang="en-US" altLang="ja-JP" sz="1000" u="none" strike="noStrike">
                          <a:effectLst/>
                        </a:rPr>
                        <a:t>49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50</a:t>
                      </a:r>
                      <a:r>
                        <a:rPr lang="ja-JP" altLang="en-US" sz="1000" u="none" strike="noStrike">
                          <a:effectLst/>
                        </a:rPr>
                        <a:t>～</a:t>
                      </a:r>
                      <a:r>
                        <a:rPr lang="en-US" altLang="ja-JP" sz="1000" u="none" strike="noStrike">
                          <a:effectLst/>
                        </a:rPr>
                        <a:t>59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60</a:t>
                      </a:r>
                      <a:r>
                        <a:rPr lang="ja-JP" altLang="en-US" sz="1000" u="none" strike="noStrike">
                          <a:effectLst/>
                        </a:rPr>
                        <a:t>～</a:t>
                      </a:r>
                      <a:r>
                        <a:rPr lang="en-US" altLang="ja-JP" sz="1000" u="none" strike="noStrike">
                          <a:effectLst/>
                        </a:rPr>
                        <a:t>64</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65</a:t>
                      </a:r>
                      <a:r>
                        <a:rPr lang="ja-JP" altLang="en-US" sz="1000" u="none" strike="noStrike">
                          <a:effectLst/>
                        </a:rPr>
                        <a:t>～</a:t>
                      </a:r>
                      <a:r>
                        <a:rPr lang="en-US" altLang="ja-JP" sz="1000" u="none" strike="noStrike">
                          <a:effectLst/>
                        </a:rPr>
                        <a:t>69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70</a:t>
                      </a:r>
                      <a:r>
                        <a:rPr lang="ja-JP" altLang="en-US" sz="1000" u="none" strike="noStrike">
                          <a:effectLst/>
                        </a:rPr>
                        <a:t>～</a:t>
                      </a:r>
                      <a:r>
                        <a:rPr lang="en-US" altLang="ja-JP" sz="1000" u="none" strike="noStrike">
                          <a:effectLst/>
                        </a:rPr>
                        <a:t>74</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75</a:t>
                      </a:r>
                      <a:r>
                        <a:rPr lang="ja-JP" altLang="en-US" sz="1000" u="none" strike="noStrike">
                          <a:effectLst/>
                        </a:rPr>
                        <a:t>～</a:t>
                      </a:r>
                      <a:r>
                        <a:rPr lang="en-US" altLang="ja-JP" sz="1000" u="none" strike="noStrike">
                          <a:effectLst/>
                        </a:rPr>
                        <a:t>79</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80</a:t>
                      </a:r>
                      <a:r>
                        <a:rPr lang="ja-JP" altLang="en-US" sz="1000" u="none" strike="noStrike">
                          <a:effectLst/>
                        </a:rPr>
                        <a:t>～</a:t>
                      </a:r>
                      <a:r>
                        <a:rPr lang="en-US" altLang="ja-JP" sz="1000" u="none" strike="noStrike">
                          <a:effectLst/>
                        </a:rPr>
                        <a:t>84</a:t>
                      </a:r>
                      <a:r>
                        <a:rPr lang="ja-JP" altLang="en-US" sz="1000" u="none" strike="noStrike">
                          <a:effectLst/>
                        </a:rPr>
                        <a:t>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u="none" strike="noStrike">
                          <a:effectLst/>
                        </a:rPr>
                        <a:t>85</a:t>
                      </a:r>
                      <a:r>
                        <a:rPr lang="ja-JP" altLang="en-US" sz="1000" u="none" strike="noStrike">
                          <a:effectLst/>
                        </a:rPr>
                        <a:t>歳以上</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6445127"/>
                  </a:ext>
                </a:extLst>
              </a:tr>
              <a:tr h="216675">
                <a:tc gridSpan="2">
                  <a:txBody>
                    <a:bodyPr/>
                    <a:lstStyle/>
                    <a:p>
                      <a:pPr algn="ctr" fontAlgn="ctr"/>
                      <a:r>
                        <a:rPr lang="ja-JP" altLang="en-US" sz="1000" u="none" strike="noStrike">
                          <a:effectLst/>
                        </a:rPr>
                        <a:t>件　数</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000" u="none" strike="noStrike">
                          <a:effectLst/>
                        </a:rPr>
                        <a:t>1,211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354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566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7,454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7,734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10,626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11,546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4,751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4,323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6,227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4,478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3,876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2,222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584898"/>
                  </a:ext>
                </a:extLst>
              </a:tr>
              <a:tr h="529649">
                <a:tc rowSpan="12">
                  <a:txBody>
                    <a:bodyPr/>
                    <a:lstStyle/>
                    <a:p>
                      <a:pPr algn="ctr" fontAlgn="ctr"/>
                      <a:r>
                        <a:rPr lang="ja-JP" altLang="en-US" sz="1000" u="none" strike="noStrike" dirty="0">
                          <a:effectLst/>
                        </a:rPr>
                        <a:t>商品・役務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altLang="ja-JP" sz="1000" u="none" strike="noStrike">
                          <a:effectLst/>
                        </a:rPr>
                        <a:t>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オンラインゲーム</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a:effectLst/>
                        </a:rPr>
                        <a:t>賃貸アパート・マンション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賃貸アパート・マンション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90577689"/>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u="none" strike="noStrike">
                          <a:effectLst/>
                        </a:rPr>
                        <a:t>312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64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534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599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839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995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287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239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228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180</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174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138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955485"/>
                  </a:ext>
                </a:extLst>
              </a:tr>
              <a:tr h="529649">
                <a:tc vMerge="1">
                  <a:txBody>
                    <a:bodyPr/>
                    <a:lstStyle/>
                    <a:p>
                      <a:endParaRPr kumimoji="1" lang="ja-JP" altLang="en-US"/>
                    </a:p>
                  </a:txBody>
                  <a:tcPr/>
                </a:tc>
                <a:tc rowSpan="2">
                  <a:txBody>
                    <a:bodyPr/>
                    <a:lstStyle/>
                    <a:p>
                      <a:pPr algn="ctr" fontAlgn="ctr"/>
                      <a:r>
                        <a:rPr lang="en-US" altLang="ja-JP" sz="1000" u="none" strike="noStrike">
                          <a:effectLst/>
                        </a:rPr>
                        <a:t>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a:effectLst/>
                        </a:rPr>
                        <a:t>賃貸アパート・マンション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dirty="0">
                          <a:effectLst/>
                        </a:rPr>
                        <a:t>健康食品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新　聞</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0977624"/>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u="none" strike="noStrike">
                          <a:effectLst/>
                        </a:rPr>
                        <a:t>242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391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412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461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658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273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229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225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166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172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95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686464"/>
                  </a:ext>
                </a:extLst>
              </a:tr>
              <a:tr h="529649">
                <a:tc vMerge="1">
                  <a:txBody>
                    <a:bodyPr/>
                    <a:lstStyle/>
                    <a:p>
                      <a:endParaRPr kumimoji="1" lang="ja-JP" altLang="en-US"/>
                    </a:p>
                  </a:txBody>
                  <a:tcPr/>
                </a:tc>
                <a:tc rowSpan="2">
                  <a:txBody>
                    <a:bodyPr/>
                    <a:lstStyle/>
                    <a:p>
                      <a:pPr algn="ctr" fontAlgn="ctr"/>
                      <a:r>
                        <a:rPr lang="en-US" altLang="ja-JP" sz="1000" u="none" strike="noStrike">
                          <a:effectLst/>
                        </a:rPr>
                        <a:t>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アダルト</a:t>
                      </a:r>
                      <a:r>
                        <a:rPr lang="en-US" altLang="ja-JP" sz="1000" u="none" strike="noStrike" dirty="0">
                          <a:effectLst/>
                        </a:rPr>
                        <a:t/>
                      </a:r>
                      <a:br>
                        <a:rPr lang="en-US" altLang="ja-JP" sz="1000" u="none" strike="noStrike" dirty="0">
                          <a:effectLst/>
                        </a:rPr>
                      </a:br>
                      <a:r>
                        <a:rPr lang="ja-JP" altLang="en-US" sz="1000" u="none" strike="noStrike" dirty="0">
                          <a:effectLst/>
                        </a:rPr>
                        <a:t>情報サイト</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出会い系</a:t>
                      </a:r>
                      <a:r>
                        <a:rPr lang="en-US" altLang="ja-JP" sz="1000" u="none" strike="noStrike" dirty="0">
                          <a:effectLst/>
                        </a:rPr>
                        <a:t/>
                      </a:r>
                      <a:br>
                        <a:rPr lang="en-US" altLang="ja-JP" sz="1000" u="none" strike="noStrike" dirty="0">
                          <a:effectLst/>
                        </a:rPr>
                      </a:br>
                      <a:r>
                        <a:rPr lang="ja-JP" altLang="en-US" sz="1000" u="none" strike="noStrike" dirty="0">
                          <a:effectLst/>
                        </a:rPr>
                        <a:t>サイト</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エステティックサービス</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紳士・婦人</a:t>
                      </a:r>
                      <a:r>
                        <a:rPr lang="en-US" altLang="ja-JP" sz="1000" u="none" strike="noStrike" dirty="0">
                          <a:effectLst/>
                        </a:rPr>
                        <a:t/>
                      </a:r>
                      <a:br>
                        <a:rPr lang="en-US" altLang="ja-JP" sz="1000" u="none" strike="noStrike" dirty="0">
                          <a:effectLst/>
                        </a:rPr>
                      </a:br>
                      <a:r>
                        <a:rPr lang="ja-JP" altLang="en-US" sz="1000" u="none" strike="noStrike" dirty="0">
                          <a:effectLst/>
                        </a:rPr>
                        <a:t>洋服</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a:effectLst/>
                        </a:rPr>
                        <a:t>保健衛生用品</a:t>
                      </a:r>
                      <a:r>
                        <a:rPr lang="en-US" altLang="ja-JP" sz="1000" u="none" strike="noStrike">
                          <a:effectLst/>
                        </a:rPr>
                        <a:t>(</a:t>
                      </a:r>
                      <a:r>
                        <a:rPr lang="ja-JP" altLang="en-US" sz="1000" u="none" strike="noStrike">
                          <a:effectLst/>
                        </a:rPr>
                        <a:t>マスク</a:t>
                      </a:r>
                      <a:r>
                        <a:rPr lang="en-US" altLang="ja-JP" sz="1000" u="none" strike="noStrike">
                          <a:effectLst/>
                        </a:rPr>
                        <a:t>)</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工事・建築</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510440"/>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u="none" strike="noStrike">
                          <a:effectLst/>
                        </a:rPr>
                        <a:t>161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dirty="0">
                          <a:effectLst/>
                        </a:rPr>
                        <a:t>31</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378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271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419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363(279)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150</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145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217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151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120</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91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079369"/>
                  </a:ext>
                </a:extLst>
              </a:tr>
              <a:tr h="529649">
                <a:tc vMerge="1">
                  <a:txBody>
                    <a:bodyPr/>
                    <a:lstStyle/>
                    <a:p>
                      <a:endParaRPr kumimoji="1" lang="ja-JP" altLang="en-US"/>
                    </a:p>
                  </a:txBody>
                  <a:tcPr/>
                </a:tc>
                <a:tc rowSpan="2">
                  <a:txBody>
                    <a:bodyPr/>
                    <a:lstStyle/>
                    <a:p>
                      <a:pPr algn="ctr" fontAlgn="ctr"/>
                      <a:r>
                        <a:rPr lang="en-US" altLang="ja-JP" sz="1000" u="none" strike="noStrike">
                          <a:effectLst/>
                        </a:rPr>
                        <a:t>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アダルト</a:t>
                      </a:r>
                      <a:r>
                        <a:rPr lang="en-US" altLang="ja-JP" sz="1000" u="none" strike="noStrike" dirty="0">
                          <a:effectLst/>
                        </a:rPr>
                        <a:t/>
                      </a:r>
                      <a:br>
                        <a:rPr lang="en-US" altLang="ja-JP" sz="1000" u="none" strike="noStrike" dirty="0">
                          <a:effectLst/>
                        </a:rPr>
                      </a:br>
                      <a:r>
                        <a:rPr lang="ja-JP" altLang="en-US" sz="1000" u="none" strike="noStrike" dirty="0">
                          <a:effectLst/>
                        </a:rPr>
                        <a:t>情報サイト</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紳士・婦人</a:t>
                      </a:r>
                      <a:r>
                        <a:rPr lang="en-US" altLang="ja-JP" sz="1000" u="none" strike="noStrike" dirty="0">
                          <a:effectLst/>
                        </a:rPr>
                        <a:t/>
                      </a:r>
                      <a:br>
                        <a:rPr lang="en-US" altLang="ja-JP" sz="1000" u="none" strike="noStrike" dirty="0">
                          <a:effectLst/>
                        </a:rPr>
                      </a:br>
                      <a:r>
                        <a:rPr lang="ja-JP" altLang="en-US" sz="1000" u="none" strike="noStrike" dirty="0">
                          <a:effectLst/>
                        </a:rPr>
                        <a:t>洋服</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賃貸アパート・マンション</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内職・副業</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紳士・婦人</a:t>
                      </a:r>
                      <a:r>
                        <a:rPr lang="en-US" altLang="ja-JP" sz="1000" u="none" strike="noStrike" dirty="0">
                          <a:effectLst/>
                        </a:rPr>
                        <a:t/>
                      </a:r>
                      <a:br>
                        <a:rPr lang="en-US" altLang="ja-JP" sz="1000" u="none" strike="noStrike" dirty="0">
                          <a:effectLst/>
                        </a:rPr>
                      </a:br>
                      <a:r>
                        <a:rPr lang="ja-JP" altLang="en-US" sz="1000" u="none" strike="noStrike" dirty="0">
                          <a:effectLst/>
                        </a:rPr>
                        <a:t>洋服</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賃貸アパート・マンション</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行政サービス</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135997"/>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u="none" strike="noStrike">
                          <a:effectLst/>
                        </a:rPr>
                        <a:t>61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277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242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344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360</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133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144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212</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141</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106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58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074972"/>
                  </a:ext>
                </a:extLst>
              </a:tr>
              <a:tr h="529649">
                <a:tc vMerge="1">
                  <a:txBody>
                    <a:bodyPr/>
                    <a:lstStyle/>
                    <a:p>
                      <a:endParaRPr kumimoji="1" lang="ja-JP" altLang="en-US"/>
                    </a:p>
                  </a:txBody>
                  <a:tcPr/>
                </a:tc>
                <a:tc rowSpan="2">
                  <a:txBody>
                    <a:bodyPr/>
                    <a:lstStyle/>
                    <a:p>
                      <a:pPr algn="ctr" fontAlgn="ctr"/>
                      <a:r>
                        <a:rPr lang="en-US" altLang="ja-JP" sz="1000" u="none" strike="noStrike">
                          <a:effectLst/>
                        </a:rPr>
                        <a:t>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紳士・婦人</a:t>
                      </a:r>
                      <a:r>
                        <a:rPr lang="en-US" altLang="ja-JP" sz="1000" u="none" strike="noStrike" dirty="0">
                          <a:effectLst/>
                        </a:rPr>
                        <a:t/>
                      </a:r>
                      <a:br>
                        <a:rPr lang="en-US" altLang="ja-JP" sz="1000" u="none" strike="noStrike" dirty="0">
                          <a:effectLst/>
                        </a:rPr>
                      </a:br>
                      <a:r>
                        <a:rPr lang="ja-JP" altLang="en-US" sz="1000" u="none" strike="noStrike" dirty="0">
                          <a:effectLst/>
                        </a:rPr>
                        <a:t>洋服</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エステティックサービス</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紳士・婦人</a:t>
                      </a:r>
                      <a:r>
                        <a:rPr lang="en-US" altLang="ja-JP" sz="1000" u="none" strike="noStrike" dirty="0">
                          <a:effectLst/>
                        </a:rPr>
                        <a:t/>
                      </a:r>
                      <a:br>
                        <a:rPr lang="en-US" altLang="ja-JP" sz="1000" u="none" strike="noStrike" dirty="0">
                          <a:effectLst/>
                        </a:rPr>
                      </a:br>
                      <a:r>
                        <a:rPr lang="ja-JP" altLang="en-US" sz="1000" u="none" strike="noStrike" dirty="0">
                          <a:effectLst/>
                        </a:rPr>
                        <a:t>洋服</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出会い系</a:t>
                      </a:r>
                      <a:r>
                        <a:rPr lang="en-US" altLang="ja-JP" sz="1000" u="none" strike="noStrike" dirty="0">
                          <a:effectLst/>
                        </a:rPr>
                        <a:t/>
                      </a:r>
                      <a:br>
                        <a:rPr lang="en-US" altLang="ja-JP" sz="1000" u="none" strike="noStrike" dirty="0">
                          <a:effectLst/>
                        </a:rPr>
                      </a:br>
                      <a:r>
                        <a:rPr lang="ja-JP" altLang="en-US" sz="1000" u="none" strike="noStrike" dirty="0">
                          <a:effectLst/>
                        </a:rPr>
                        <a:t>サイト</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a:effectLst/>
                        </a:rPr>
                        <a:t>保健衛生用品</a:t>
                      </a:r>
                      <a:r>
                        <a:rPr lang="en-US" altLang="ja-JP" sz="1000" u="none" strike="noStrike">
                          <a:effectLst/>
                        </a:rPr>
                        <a:t>(</a:t>
                      </a:r>
                      <a:r>
                        <a:rPr lang="ja-JP" altLang="en-US" sz="1000" u="none" strike="noStrike">
                          <a:effectLst/>
                        </a:rPr>
                        <a:t>マスク</a:t>
                      </a:r>
                      <a:r>
                        <a:rPr lang="en-US" altLang="ja-JP" sz="1000" u="none" strike="noStrike">
                          <a:effectLst/>
                        </a:rPr>
                        <a:t>)</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保健衛生用品</a:t>
                      </a:r>
                      <a:r>
                        <a:rPr lang="en-US" altLang="ja-JP" sz="1000" u="none" strike="noStrike">
                          <a:effectLst/>
                        </a:rPr>
                        <a:t>(</a:t>
                      </a:r>
                      <a:r>
                        <a:rPr lang="ja-JP" altLang="en-US" sz="1000" u="none" strike="noStrike">
                          <a:effectLst/>
                        </a:rPr>
                        <a:t>マスク</a:t>
                      </a:r>
                      <a:r>
                        <a:rPr lang="en-US" altLang="ja-JP" sz="1000" u="none" strike="noStrike">
                          <a:effectLst/>
                        </a:rPr>
                        <a:t>)</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保健衛生用品</a:t>
                      </a:r>
                      <a:r>
                        <a:rPr lang="en-US" altLang="ja-JP" sz="1000" u="none" strike="noStrike">
                          <a:effectLst/>
                        </a:rPr>
                        <a:t>(</a:t>
                      </a:r>
                      <a:r>
                        <a:rPr lang="ja-JP" altLang="en-US" sz="1000" u="none" strike="noStrike">
                          <a:effectLst/>
                        </a:rPr>
                        <a:t>マスク</a:t>
                      </a:r>
                      <a:r>
                        <a:rPr lang="en-US" altLang="ja-JP" sz="1000" u="none" strike="noStrike">
                          <a:effectLst/>
                        </a:rPr>
                        <a:t>)</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保健衛生用品</a:t>
                      </a:r>
                      <a:r>
                        <a:rPr lang="en-US" altLang="ja-JP" sz="1000" u="none" strike="noStrike" dirty="0">
                          <a:effectLst/>
                        </a:rPr>
                        <a:t>(</a:t>
                      </a:r>
                      <a:r>
                        <a:rPr lang="ja-JP" altLang="en-US" sz="1000" u="none" strike="noStrike" dirty="0">
                          <a:effectLst/>
                        </a:rPr>
                        <a:t>マスク</a:t>
                      </a:r>
                      <a:r>
                        <a:rPr lang="en-US" altLang="ja-JP" sz="1000" u="none" strike="noStrike" dirty="0">
                          <a:effectLst/>
                        </a:rPr>
                        <a:t>)</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保健衛生用品</a:t>
                      </a:r>
                      <a:r>
                        <a:rPr lang="en-US" altLang="ja-JP" sz="1000" u="none" strike="noStrike">
                          <a:effectLst/>
                        </a:rPr>
                        <a:t>(</a:t>
                      </a:r>
                      <a:r>
                        <a:rPr lang="ja-JP" altLang="en-US" sz="1000" u="none" strike="noStrike">
                          <a:effectLst/>
                        </a:rPr>
                        <a:t>マスク</a:t>
                      </a:r>
                      <a:r>
                        <a:rPr lang="en-US" altLang="ja-JP" sz="1000" u="none" strike="noStrike">
                          <a:effectLst/>
                        </a:rPr>
                        <a:t>)</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化粧品</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u="none" strike="noStrike" dirty="0">
                          <a:effectLst/>
                        </a:rPr>
                        <a:t>移動通信</a:t>
                      </a:r>
                      <a:r>
                        <a:rPr lang="en-US" altLang="ja-JP" sz="1000" u="none" strike="noStrike" dirty="0">
                          <a:effectLst/>
                        </a:rPr>
                        <a:t/>
                      </a:r>
                      <a:br>
                        <a:rPr lang="en-US" altLang="ja-JP" sz="1000" u="none" strike="noStrike" dirty="0">
                          <a:effectLst/>
                        </a:rPr>
                      </a:br>
                      <a:r>
                        <a:rPr lang="ja-JP" altLang="en-US" sz="1000" u="none" strike="noStrike" dirty="0">
                          <a:effectLst/>
                        </a:rPr>
                        <a:t>サービス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6394237"/>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u="none" strike="noStrike">
                          <a:effectLst/>
                        </a:rPr>
                        <a:t>24</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10</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238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213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337(269)</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343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131(96)</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141(113)</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202(158)</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128(95)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105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a:effectLst/>
                        </a:rPr>
                        <a:t>57</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509489"/>
                  </a:ext>
                </a:extLst>
              </a:tr>
              <a:tr h="529649">
                <a:tc vMerge="1">
                  <a:txBody>
                    <a:bodyPr/>
                    <a:lstStyle/>
                    <a:p>
                      <a:endParaRPr kumimoji="1" lang="ja-JP" altLang="en-US"/>
                    </a:p>
                  </a:txBody>
                  <a:tcPr/>
                </a:tc>
                <a:tc rowSpan="2">
                  <a:txBody>
                    <a:bodyPr/>
                    <a:lstStyle/>
                    <a:p>
                      <a:pPr algn="ctr" fontAlgn="ctr"/>
                      <a:r>
                        <a:rPr lang="en-US" altLang="ja-JP" sz="1000" u="none" strike="noStrike">
                          <a:effectLst/>
                        </a:rPr>
                        <a:t>5</a:t>
                      </a:r>
                      <a:endPar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修理サービス</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041450"/>
                  </a:ext>
                </a:extLst>
              </a:tr>
              <a:tr h="21667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u="none" strike="noStrike" dirty="0">
                          <a:effectLst/>
                        </a:rPr>
                        <a:t>57</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33567"/>
                  </a:ext>
                </a:extLst>
              </a:tr>
            </a:tbl>
          </a:graphicData>
        </a:graphic>
      </p:graphicFrame>
      <p:sp>
        <p:nvSpPr>
          <p:cNvPr id="11" name="テキスト ボックス 10"/>
          <p:cNvSpPr txBox="1"/>
          <p:nvPr/>
        </p:nvSpPr>
        <p:spPr>
          <a:xfrm>
            <a:off x="245656" y="934118"/>
            <a:ext cx="6276716"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契約当事者年代別　相談の多い商品・役務</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上位</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位</a:t>
            </a:r>
            <a:r>
              <a:rPr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楕円 7"/>
          <p:cNvSpPr/>
          <p:nvPr/>
        </p:nvSpPr>
        <p:spPr>
          <a:xfrm>
            <a:off x="1991954" y="3928848"/>
            <a:ext cx="2784119" cy="25716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どの年代でも</a:t>
            </a:r>
            <a:endParaRPr kumimoji="1"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「健康食品」や「化粧品」の相談が多発</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79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スマートフォン等の通信サービスのトラブルが増加</a:t>
            </a:r>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8</a:t>
            </a:fld>
            <a:endParaRPr kumimoji="1" lang="ja-JP" altLang="en-US">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gray">
          <a:xfrm>
            <a:off x="5257800" y="2452461"/>
            <a:ext cx="6096000" cy="3284537"/>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相談全体の特徴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b="1" u="sng" dirty="0">
                <a:solidFill>
                  <a:srgbClr val="FF0000"/>
                </a:solidFill>
                <a:latin typeface="Meiryo UI" panose="020B0604030504040204" pitchFamily="50" charset="-128"/>
                <a:ea typeface="Meiryo UI" panose="020B0604030504040204" pitchFamily="50" charset="-128"/>
              </a:rPr>
              <a:t>内容別の特徴</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「健康食品」と「化粧品」の定期購入トラブルが増加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b="1" u="sng" dirty="0">
                <a:solidFill>
                  <a:srgbClr val="FF0000"/>
                </a:solidFill>
                <a:latin typeface="Meiryo UI" panose="020B0604030504040204" pitchFamily="50" charset="-128"/>
                <a:ea typeface="Meiryo UI" panose="020B0604030504040204" pitchFamily="50" charset="-128"/>
              </a:rPr>
              <a:t>スマートフォン等の通信サービスのトラブルが増加</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水回りの修理等の高額請求のトラブルが増加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「架空請求」に関する相談は減少傾向であるものの、依然として発生</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販売方法・手口では、「インターネット通販」や「定期購入」がめだつ</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危害に関する相談では「健康食品」や「化粧品」などによる健康被害の相談が増加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ja-JP" altLang="en-US" sz="1600" dirty="0">
                <a:solidFill>
                  <a:schemeClr val="bg1">
                    <a:lumMod val="65000"/>
                  </a:schemeClr>
                </a:solidFill>
                <a:latin typeface="Meiryo UI" panose="020B0604030504040204" pitchFamily="50" charset="-128"/>
                <a:ea typeface="Meiryo UI" panose="020B0604030504040204" pitchFamily="50" charset="-128"/>
              </a:rPr>
              <a:t>新型コロナウイルス関連の相談は、相談全体の</a:t>
            </a:r>
            <a:r>
              <a:rPr lang="en-US" altLang="ja-JP" sz="1600" dirty="0">
                <a:solidFill>
                  <a:schemeClr val="bg1">
                    <a:lumMod val="65000"/>
                  </a:schemeClr>
                </a:solidFill>
                <a:latin typeface="Meiryo UI" panose="020B0604030504040204" pitchFamily="50" charset="-128"/>
                <a:ea typeface="Meiryo UI" panose="020B0604030504040204" pitchFamily="50" charset="-128"/>
              </a:rPr>
              <a:t>9.4</a:t>
            </a:r>
            <a:r>
              <a:rPr lang="ja-JP" altLang="en-US" sz="1600" dirty="0">
                <a:solidFill>
                  <a:schemeClr val="bg1">
                    <a:lumMod val="65000"/>
                  </a:schemeClr>
                </a:solidFill>
                <a:latin typeface="Meiryo UI" panose="020B0604030504040204" pitchFamily="50" charset="-128"/>
                <a:ea typeface="Meiryo UI" panose="020B0604030504040204" pitchFamily="50" charset="-128"/>
              </a:rPr>
              <a:t>％</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1600" dirty="0">
                <a:solidFill>
                  <a:schemeClr val="bg1">
                    <a:lumMod val="65000"/>
                  </a:schemeClr>
                </a:solidFill>
                <a:latin typeface="Meiryo UI" panose="020B0604030504040204" pitchFamily="50" charset="-128"/>
                <a:ea typeface="Meiryo UI" panose="020B0604030504040204" pitchFamily="50" charset="-128"/>
              </a:rPr>
              <a:t>若年者層と高齢者層の相談の特徴</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30</a:t>
            </a:r>
            <a:r>
              <a:rPr lang="ja-JP" altLang="en-US" sz="1600" dirty="0">
                <a:solidFill>
                  <a:schemeClr val="bg1">
                    <a:lumMod val="65000"/>
                  </a:schemeClr>
                </a:solidFill>
                <a:latin typeface="Meiryo UI" panose="020B0604030504040204" pitchFamily="50" charset="-128"/>
                <a:ea typeface="Meiryo UI" panose="020B0604030504040204" pitchFamily="50" charset="-128"/>
              </a:rPr>
              <a:t>歳未満の若年者の相談が増加</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a:p>
            <a:pPr marL="628650" indent="-457200">
              <a:buFont typeface="+mj-lt"/>
              <a:buAutoNum type="arabicPeriod"/>
            </a:pPr>
            <a:r>
              <a:rPr lang="en-US" altLang="ja-JP" sz="1600" dirty="0">
                <a:solidFill>
                  <a:schemeClr val="bg1">
                    <a:lumMod val="65000"/>
                  </a:schemeClr>
                </a:solidFill>
                <a:latin typeface="Meiryo UI" panose="020B0604030504040204" pitchFamily="50" charset="-128"/>
                <a:ea typeface="Meiryo UI" panose="020B0604030504040204" pitchFamily="50" charset="-128"/>
              </a:rPr>
              <a:t>65</a:t>
            </a:r>
            <a:r>
              <a:rPr lang="ja-JP" altLang="en-US" sz="1600" dirty="0">
                <a:solidFill>
                  <a:schemeClr val="bg1">
                    <a:lumMod val="65000"/>
                  </a:schemeClr>
                </a:solidFill>
                <a:latin typeface="Meiryo UI" panose="020B0604030504040204" pitchFamily="50" charset="-128"/>
                <a:ea typeface="Meiryo UI" panose="020B0604030504040204" pitchFamily="50" charset="-128"/>
              </a:rPr>
              <a:t>歳以上の高齢者の相談はほぼ横ばい</a:t>
            </a:r>
            <a:endParaRPr lang="en-US" altLang="ja-JP" sz="16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3365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4878</Words>
  <Application>Microsoft Office PowerPoint</Application>
  <PresentationFormat>ワイド画面</PresentationFormat>
  <Paragraphs>1065</Paragraphs>
  <Slides>35</Slides>
  <Notes>35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BIZ UDPゴシック</vt:lpstr>
      <vt:lpstr>Meiryo UI</vt:lpstr>
      <vt:lpstr>ＭＳ ゴシック</vt:lpstr>
      <vt:lpstr>游ゴシック</vt:lpstr>
      <vt:lpstr>游ゴシック Light</vt:lpstr>
      <vt:lpstr>Arial</vt:lpstr>
      <vt:lpstr>Wingdings</vt:lpstr>
      <vt:lpstr>Office テーマ</vt:lpstr>
      <vt:lpstr>令和2年度消費生活相談の概要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2021-08-19T06:29:18Z</dcterms:created>
  <dcterms:modified xsi:type="dcterms:W3CDTF">2022-08-29T01:37:52Z</dcterms:modified>
</cp:coreProperties>
</file>