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34" y="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2016/9/21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732205"/>
              </p:ext>
            </p:extLst>
          </p:nvPr>
        </p:nvGraphicFramePr>
        <p:xfrm>
          <a:off x="271728" y="428623"/>
          <a:ext cx="9361796" cy="6376681"/>
        </p:xfrm>
        <a:graphic>
          <a:graphicData uri="http://schemas.openxmlformats.org/drawingml/2006/table">
            <a:tbl>
              <a:tblPr/>
              <a:tblGrid>
                <a:gridCol w="1075016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</a:tblGrid>
              <a:tr h="840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国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39863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平成２８年度　次期保健医療計画（第７次）策定スケジュール（案）　　　　　　　　　　　　　　　　　　　　　　</a:t>
            </a:r>
            <a:r>
              <a:rPr lang="en-US" altLang="ja-JP" sz="1600" b="1" dirty="0" smtClean="0"/>
              <a:t>H28.7.1</a:t>
            </a:r>
            <a:r>
              <a:rPr lang="ja-JP" altLang="en-US" sz="1600" b="1" dirty="0" smtClean="0"/>
              <a:t>　　　　　　　　　　　　　　　　　　　　　　　     </a:t>
            </a:r>
            <a:endParaRPr lang="ja-JP" altLang="en-US" sz="16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731293" y="1412776"/>
            <a:ext cx="784887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国動向の確認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48811" y="2420888"/>
            <a:ext cx="3894211" cy="774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第６次計画の内容の精査・課題抽出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第７次計画</a:t>
            </a:r>
            <a:r>
              <a:rPr lang="ja-JP" altLang="en-US" sz="1100" dirty="0">
                <a:solidFill>
                  <a:schemeClr val="tx1"/>
                </a:solidFill>
              </a:rPr>
              <a:t>フォーマット</a:t>
            </a:r>
            <a:r>
              <a:rPr lang="ja-JP" altLang="en-US" sz="1100" dirty="0" smtClean="0">
                <a:solidFill>
                  <a:schemeClr val="tx1"/>
                </a:solidFill>
              </a:rPr>
              <a:t>作成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391543" y="5804091"/>
            <a:ext cx="7233865" cy="252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医療計画の見直し等に関する検討会（１２月ごろに意見とりまとめ予定）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784010" y="5930105"/>
            <a:ext cx="796155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医療計画作成指針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（予定）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391543" y="6173476"/>
            <a:ext cx="6081737" cy="4958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en-US" sz="900" dirty="0" smtClean="0">
                <a:solidFill>
                  <a:schemeClr val="tx1"/>
                </a:solidFill>
              </a:rPr>
              <a:t>・これからの精神保健医療福祉のあり方に関する検討会　・周産期医療体制のあり方に関する検討会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・医療従事者の需給に関する検討会　　　　　　　　　　　　　 ・がん診療提供体制のあり方に関する検討会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91543" y="6221360"/>
            <a:ext cx="91453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</a:rPr>
              <a:t>関連施策に係る検討会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17591" y="2428554"/>
            <a:ext cx="3296046" cy="774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・国の検討会意見を踏まえた素案作成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</a:rPr>
              <a:t>雛形</a:t>
            </a:r>
            <a:r>
              <a:rPr lang="ja-JP" altLang="en-US" sz="1100" dirty="0" smtClean="0">
                <a:solidFill>
                  <a:schemeClr val="tx1"/>
                </a:solidFill>
              </a:rPr>
              <a:t>作成（圏域編）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828881" y="4728703"/>
            <a:ext cx="935984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保健医療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協議会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・計画改定スケジュール案提示　　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5764865" y="2563974"/>
            <a:ext cx="385083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18970186">
            <a:off x="5718989" y="3414624"/>
            <a:ext cx="1007919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760192" y="3542535"/>
            <a:ext cx="1458372" cy="837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第６次</a:t>
            </a:r>
            <a:r>
              <a:rPr lang="ja-JP" altLang="en-US" sz="900" dirty="0">
                <a:solidFill>
                  <a:schemeClr val="tx1"/>
                </a:solidFill>
              </a:rPr>
              <a:t>計画</a:t>
            </a:r>
            <a:r>
              <a:rPr lang="ja-JP" altLang="en-US" sz="900" dirty="0" smtClean="0">
                <a:solidFill>
                  <a:schemeClr val="tx1"/>
                </a:solidFill>
              </a:rPr>
              <a:t>ＰＤＣＡ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中間評価</a:t>
            </a:r>
            <a:r>
              <a:rPr lang="ja-JP" altLang="en-US" sz="900" dirty="0" smtClean="0">
                <a:solidFill>
                  <a:schemeClr val="tx1"/>
                </a:solidFill>
              </a:rPr>
              <a:t>）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18970186">
            <a:off x="4159218" y="4512907"/>
            <a:ext cx="811186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459999" y="4728703"/>
            <a:ext cx="13097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第６次</a:t>
            </a:r>
            <a:r>
              <a:rPr lang="ja-JP" altLang="en-US" sz="900" dirty="0">
                <a:solidFill>
                  <a:schemeClr val="tx1"/>
                </a:solidFill>
              </a:rPr>
              <a:t>計画</a:t>
            </a:r>
            <a:r>
              <a:rPr lang="ja-JP" altLang="en-US" sz="900" dirty="0" smtClean="0">
                <a:solidFill>
                  <a:schemeClr val="tx1"/>
                </a:solidFill>
              </a:rPr>
              <a:t>ＰＤＣＡ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中間評価</a:t>
            </a:r>
            <a:r>
              <a:rPr lang="ja-JP" altLang="en-US" sz="900" dirty="0" smtClean="0">
                <a:solidFill>
                  <a:schemeClr val="tx1"/>
                </a:solidFill>
              </a:rPr>
              <a:t>）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圏域の取り組みの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まとめ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27303" y="1880488"/>
            <a:ext cx="6186334" cy="417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関係団体（府医、大病、私病</a:t>
            </a:r>
            <a:r>
              <a:rPr lang="ja-JP" altLang="en-US" sz="1050" dirty="0">
                <a:solidFill>
                  <a:schemeClr val="tx1"/>
                </a:solidFill>
              </a:rPr>
              <a:t>、府歯、府薬、府看護協会、大精協、大精診</a:t>
            </a:r>
            <a:r>
              <a:rPr lang="ja-JP" altLang="en-US" sz="105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050" dirty="0">
                <a:solidFill>
                  <a:schemeClr val="tx1"/>
                </a:solidFill>
              </a:rPr>
              <a:t>事業課が</a:t>
            </a:r>
            <a:r>
              <a:rPr lang="ja-JP" altLang="en-US" sz="1050" dirty="0" smtClean="0">
                <a:solidFill>
                  <a:schemeClr val="tx1"/>
                </a:solidFill>
              </a:rPr>
              <a:t>関係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する</a:t>
            </a:r>
            <a:r>
              <a:rPr lang="ja-JP" altLang="en-US" sz="1050" dirty="0">
                <a:solidFill>
                  <a:schemeClr val="tx1"/>
                </a:solidFill>
              </a:rPr>
              <a:t>団体）</a:t>
            </a:r>
            <a:r>
              <a:rPr lang="ja-JP" altLang="en-US" sz="1050" dirty="0" smtClean="0">
                <a:solidFill>
                  <a:schemeClr val="tx1"/>
                </a:solidFill>
              </a:rPr>
              <a:t>への</a:t>
            </a:r>
            <a:r>
              <a:rPr lang="ja-JP" altLang="en-US" sz="1050" dirty="0">
                <a:solidFill>
                  <a:schemeClr val="tx1"/>
                </a:solidFill>
              </a:rPr>
              <a:t>調整</a:t>
            </a:r>
            <a:r>
              <a:rPr lang="ja-JP" altLang="en-US" sz="105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050" dirty="0">
                <a:solidFill>
                  <a:schemeClr val="tx1"/>
                </a:solidFill>
              </a:rPr>
              <a:t>）　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8919263" y="1340768"/>
            <a:ext cx="761180" cy="30963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医療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審議会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計画改定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諮問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0197"/>
              </p:ext>
            </p:extLst>
          </p:nvPr>
        </p:nvGraphicFramePr>
        <p:xfrm>
          <a:off x="271728" y="428623"/>
          <a:ext cx="9505808" cy="6312745"/>
        </p:xfrm>
        <a:graphic>
          <a:graphicData uri="http://schemas.openxmlformats.org/drawingml/2006/table">
            <a:tbl>
              <a:tblPr/>
              <a:tblGrid>
                <a:gridCol w="1075016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840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4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事業（支援）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39863"/>
            <a:ext cx="9479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平成２９年度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</a:t>
            </a:r>
            <a:r>
              <a:rPr lang="ja-JP" altLang="en-US" sz="1600" b="1" dirty="0"/>
              <a:t>案</a:t>
            </a:r>
            <a:r>
              <a:rPr lang="ja-JP" altLang="en-US" sz="1600" b="1" dirty="0" smtClean="0"/>
              <a:t>）                                                           </a:t>
            </a:r>
            <a:r>
              <a:rPr lang="en-US" altLang="ja-JP" sz="1600" b="1" dirty="0" smtClean="0"/>
              <a:t>H28.7.1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1321713"/>
            <a:ext cx="254062" cy="3259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27777" y="1815799"/>
            <a:ext cx="1229992" cy="1169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医療計画指針を踏まえた修正案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作成（府域編）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766277" y="1907272"/>
            <a:ext cx="792088" cy="678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議会説明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050782" y="1815800"/>
            <a:ext cx="638522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パブコメ用修正案作成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780037" y="2711912"/>
            <a:ext cx="792088" cy="714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パブコメ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1366378"/>
            <a:ext cx="761180" cy="32147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医療</a:t>
            </a:r>
            <a:endParaRPr lang="en-US" altLang="ja-JP" sz="900" b="1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smtClean="0">
                <a:solidFill>
                  <a:schemeClr val="tx1"/>
                </a:solidFill>
              </a:rPr>
              <a:t>審議会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計画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答申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701795" y="2053636"/>
            <a:ext cx="4164348" cy="532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圏域</a:t>
            </a:r>
            <a:r>
              <a:rPr lang="ja-JP" altLang="en-US" sz="1050" dirty="0">
                <a:solidFill>
                  <a:schemeClr val="tx1"/>
                </a:solidFill>
              </a:rPr>
              <a:t>と</a:t>
            </a:r>
            <a:r>
              <a:rPr lang="ja-JP" altLang="en-US" sz="1050" dirty="0" smtClean="0">
                <a:solidFill>
                  <a:schemeClr val="tx1"/>
                </a:solidFill>
              </a:rPr>
              <a:t>の調整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701795" y="3341756"/>
            <a:ext cx="415012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案</a:t>
            </a:r>
            <a:r>
              <a:rPr lang="ja-JP" altLang="en-US" sz="1050" dirty="0">
                <a:solidFill>
                  <a:schemeClr val="tx1"/>
                </a:solidFill>
              </a:rPr>
              <a:t>の修正（適時</a:t>
            </a:r>
            <a:r>
              <a:rPr lang="ja-JP" altLang="en-US" sz="1050" dirty="0" smtClean="0">
                <a:solidFill>
                  <a:schemeClr val="tx1"/>
                </a:solidFill>
              </a:rPr>
              <a:t>）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40607" y="4855493"/>
            <a:ext cx="6048672" cy="423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圏域編の作成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097016" y="4728538"/>
            <a:ext cx="997749" cy="6769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医療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懇話会（部会）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圏域編案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の提示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786314" y="3546127"/>
            <a:ext cx="792088" cy="678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市町村、保険者</a:t>
            </a:r>
            <a:r>
              <a:rPr lang="ja-JP" altLang="en-US" sz="900" dirty="0">
                <a:solidFill>
                  <a:schemeClr val="tx1"/>
                </a:solidFill>
              </a:rPr>
              <a:t>へ</a:t>
            </a:r>
            <a:r>
              <a:rPr lang="ja-JP" altLang="en-US" sz="900" dirty="0" smtClean="0">
                <a:solidFill>
                  <a:schemeClr val="tx1"/>
                </a:solidFill>
              </a:rPr>
              <a:t>の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意見</a:t>
            </a:r>
            <a:r>
              <a:rPr lang="ja-JP" altLang="en-US" sz="900" dirty="0">
                <a:solidFill>
                  <a:schemeClr val="tx1"/>
                </a:solidFill>
              </a:rPr>
              <a:t>聴取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424609" y="5522782"/>
            <a:ext cx="8326481" cy="1173849"/>
            <a:chOff x="1424609" y="5522782"/>
            <a:chExt cx="8326481" cy="1173849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9020174" y="5566300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7700632" y="5548889"/>
              <a:ext cx="475449" cy="6848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608168" y="5572427"/>
              <a:ext cx="412006" cy="6611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</a:rPr>
                <a:t>パブコメ対応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424609" y="6533310"/>
              <a:ext cx="8031664" cy="1633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・市町村計画見直し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WG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080792" y="5534687"/>
              <a:ext cx="841693" cy="67077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</a:rPr>
                <a:t>高齢者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計画作成指針（国・府）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375705" y="5522782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8101549" y="5534507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3972091" y="5522783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452412" y="5534687"/>
              <a:ext cx="663113" cy="640144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454694" y="6260879"/>
              <a:ext cx="5032084" cy="1930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2701795" y="2707562"/>
            <a:ext cx="4164348" cy="532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介護保険事業計画との整合性の確認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 rot="3047544">
            <a:off x="2147834" y="4268526"/>
            <a:ext cx="917249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424609" y="3068959"/>
            <a:ext cx="1229992" cy="11693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医療計画指針を踏まえた雛形修正案作成（圏域編）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8970186">
            <a:off x="6679375" y="4418901"/>
            <a:ext cx="615611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6404305" y="4728538"/>
            <a:ext cx="935984" cy="72007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保健医療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協議会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圏域編案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承認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4454694" y="3985162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6857" y="422660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441004" y="1335301"/>
            <a:ext cx="6259628" cy="417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関係団体（府医、大病、私病</a:t>
            </a:r>
            <a:r>
              <a:rPr lang="ja-JP" altLang="en-US" sz="1050" dirty="0">
                <a:solidFill>
                  <a:schemeClr val="tx1"/>
                </a:solidFill>
              </a:rPr>
              <a:t>、府歯、府薬、府看護協会、大精協、大精診</a:t>
            </a:r>
            <a:r>
              <a:rPr lang="ja-JP" altLang="en-US" sz="105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050" dirty="0">
                <a:solidFill>
                  <a:schemeClr val="tx1"/>
                </a:solidFill>
              </a:rPr>
              <a:t>事業課が</a:t>
            </a:r>
            <a:r>
              <a:rPr lang="ja-JP" altLang="en-US" sz="1050" dirty="0" smtClean="0">
                <a:solidFill>
                  <a:schemeClr val="tx1"/>
                </a:solidFill>
              </a:rPr>
              <a:t>関係する</a:t>
            </a:r>
            <a:r>
              <a:rPr lang="ja-JP" altLang="en-US" sz="1050" dirty="0">
                <a:solidFill>
                  <a:schemeClr val="tx1"/>
                </a:solidFill>
              </a:rPr>
              <a:t>団体</a:t>
            </a:r>
            <a:r>
              <a:rPr lang="ja-JP" altLang="en-US" sz="1050" dirty="0" smtClean="0">
                <a:solidFill>
                  <a:schemeClr val="tx1"/>
                </a:solidFill>
              </a:rPr>
              <a:t>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err="1" smtClean="0">
                <a:solidFill>
                  <a:schemeClr val="tx1"/>
                </a:solidFill>
              </a:rPr>
              <a:t>への</a:t>
            </a:r>
            <a:r>
              <a:rPr lang="ja-JP" altLang="en-US" sz="1050" dirty="0">
                <a:solidFill>
                  <a:schemeClr val="tx1"/>
                </a:solidFill>
              </a:rPr>
              <a:t>調整</a:t>
            </a:r>
            <a:r>
              <a:rPr lang="ja-JP" altLang="en-US" sz="105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050" dirty="0">
                <a:solidFill>
                  <a:schemeClr val="tx1"/>
                </a:solidFill>
              </a:rPr>
              <a:t>）　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356</Words>
  <Application>Microsoft Office PowerPoint</Application>
  <PresentationFormat>A4 210 x 297 mm</PresentationFormat>
  <Paragraphs>109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蒲田　廣子</cp:lastModifiedBy>
  <cp:revision>173</cp:revision>
  <cp:lastPrinted>2016-07-04T04:40:16Z</cp:lastPrinted>
  <dcterms:created xsi:type="dcterms:W3CDTF">2014-07-24T02:21:04Z</dcterms:created>
  <dcterms:modified xsi:type="dcterms:W3CDTF">2016-09-21T01:42:36Z</dcterms:modified>
</cp:coreProperties>
</file>