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2.xml" ContentType="application/vnd.openxmlformats-officedocument.themeOverride+xml"/>
  <Override PartName="/ppt/drawings/drawing4.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3.xml" ContentType="application/vnd.openxmlformats-officedocument.themeOverrid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drawings/drawing6.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5.xml" ContentType="application/vnd.openxmlformats-officedocument.themeOverride+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6.xml" ContentType="application/vnd.openxmlformats-officedocument.themeOverride+xml"/>
  <Override PartName="/ppt/drawings/drawing8.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7.xml" ContentType="application/vnd.openxmlformats-officedocument.themeOverride+xml"/>
  <Override PartName="/ppt/drawings/drawing9.xml" ContentType="application/vnd.openxmlformats-officedocument.drawingml.chartshapes+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8.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9.xml" ContentType="application/vnd.openxmlformats-officedocument.themeOverride+xml"/>
  <Override PartName="/ppt/notesSlides/notesSlide1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275" r:id="rId2"/>
    <p:sldId id="2276" r:id="rId3"/>
    <p:sldId id="2267" r:id="rId4"/>
    <p:sldId id="2269" r:id="rId5"/>
    <p:sldId id="2268" r:id="rId6"/>
    <p:sldId id="2273" r:id="rId7"/>
    <p:sldId id="2272" r:id="rId8"/>
    <p:sldId id="2292" r:id="rId9"/>
    <p:sldId id="2277" r:id="rId10"/>
    <p:sldId id="2278" r:id="rId11"/>
    <p:sldId id="2291" r:id="rId12"/>
    <p:sldId id="2280" r:id="rId13"/>
    <p:sldId id="2281" r:id="rId14"/>
    <p:sldId id="2270" r:id="rId15"/>
    <p:sldId id="2271" r:id="rId16"/>
    <p:sldId id="2241" r:id="rId17"/>
    <p:sldId id="2242" r:id="rId18"/>
    <p:sldId id="2282" r:id="rId19"/>
    <p:sldId id="2283" r:id="rId20"/>
    <p:sldId id="2284" r:id="rId21"/>
    <p:sldId id="2285" r:id="rId22"/>
    <p:sldId id="2286" r:id="rId23"/>
    <p:sldId id="2287" r:id="rId24"/>
    <p:sldId id="2288" r:id="rId25"/>
    <p:sldId id="2289" r:id="rId26"/>
    <p:sldId id="2290" r:id="rId2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B3D9"/>
    <a:srgbClr val="33CC33"/>
    <a:srgbClr val="FFCCCC"/>
    <a:srgbClr val="FF6600"/>
    <a:srgbClr val="FF6699"/>
    <a:srgbClr val="FF9999"/>
    <a:srgbClr val="FFCC99"/>
    <a:srgbClr val="E7EDEF"/>
    <a:srgbClr val="FFB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434" autoAdjust="0"/>
  </p:normalViewPr>
  <p:slideViewPr>
    <p:cSldViewPr snapToGrid="0">
      <p:cViewPr varScale="1">
        <p:scale>
          <a:sx n="74" d="100"/>
          <a:sy n="74" d="100"/>
        </p:scale>
        <p:origin x="510" y="54"/>
      </p:cViewPr>
      <p:guideLst/>
    </p:cSldViewPr>
  </p:slideViewPr>
  <p:outlineViewPr>
    <p:cViewPr>
      <p:scale>
        <a:sx n="33" d="100"/>
        <a:sy n="33" d="100"/>
      </p:scale>
      <p:origin x="0" y="-66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10.19.141.21\corona_fol\&#20013;&#22269;&#27494;&#28450;&#24066;&#32954;&#28814;&#65288;&#26032;&#22411;&#12467;&#12525;&#12490;&#12454;&#12452;&#12523;&#12473;&#65289;\&#9733;&#22577;&#36947;&#25552;&#20379;\&#9733;&#9733;&#33258;&#31899;&#35201;&#35531;&#35299;&#38500;&#12514;&#12491;&#12479;&#12522;&#12531;&#12464;&#25351;&#27161;\&#38525;&#24615;&#32773;&#65288;&#12522;&#12531;&#12463;&#12394;&#12375;&#65289;&#12398;&#25512;&#31227;.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25_&#30331;&#37682;C&#20966;&#29702;&#20214;&#25968;\&#12304;&#12461;&#12515;&#12522;&#12450;&#12522;&#12531;&#12463;&#12305;&#26032;&#22411;&#12467;&#12525;&#12490;&#12454;&#12452;&#12523;&#12473;&#24863;&#26579;&#30151;&#38525;&#24615;&#32773;&#30331;&#37682;&#12475;&#12531;&#12479;&#12540;&#20107;&#26989;&#26989;&#21209;&#22996;&#35351;&#12288;&#26989;&#21209;&#26085;&#22577;1009.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25_&#30331;&#37682;C&#20966;&#29702;&#20214;&#25968;\&#12304;&#12461;&#12515;&#12522;&#12450;&#12522;&#12531;&#12463;&#12305;&#26032;&#22411;&#12467;&#12525;&#12490;&#12454;&#12452;&#12523;&#12473;&#24863;&#26579;&#30151;&#38525;&#24615;&#32773;&#30331;&#37682;&#12475;&#12531;&#12479;&#12540;&#20107;&#26989;&#26989;&#21209;&#22996;&#35351;&#12288;&#26989;&#21209;&#26085;&#22577;1009.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R4&#24180;&#24230;\&#20491;&#21029;&#20316;&#26989;&#29992;\&#12463;&#12521;&#12473;&#12479;&#12540;\1005(&#23550;&#31574;&#26412;&#37096;&#20250;&#35696;&#65289;\&#12304;&#12487;&#12540;&#12479;&#36028;&#20184;&#12539;&#12464;&#12521;&#12501;&#20316;&#25104;&#12305;&#12304;1-10&#26376;&#12305;1005&#26356;&#26032;&#12463;&#12521;&#12473;&#12479;&#12540;&#38306;&#36899;&#19968;&#35239;&#23550;&#31574;&#26412;&#37096;&#20250;&#3569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R4&#24180;&#24230;\&#20491;&#21029;&#20316;&#26989;&#29992;\&#12463;&#12521;&#12473;&#12479;&#12540;\1005(&#23550;&#31574;&#26412;&#37096;&#20250;&#35696;&#65289;\&#12304;&#12487;&#12540;&#12479;&#36028;&#20184;&#12539;&#12464;&#12521;&#12501;&#20316;&#25104;&#12305;&#12304;1-10&#26376;&#12305;1005&#26356;&#26032;&#12463;&#12521;&#12473;&#12479;&#12540;&#38306;&#36899;&#19968;&#35239;&#23550;&#31574;&#26412;&#37096;&#20250;&#3569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R4&#24180;&#24230;\&#20491;&#21029;&#20316;&#26989;&#29992;\&#12463;&#12521;&#12473;&#12479;&#12540;\1011(&#23550;&#31574;&#26412;&#37096;&#20250;&#35696;&#65289;\&#12304;&#12487;&#12540;&#12479;&#36028;&#20184;&#12539;&#12464;&#12521;&#12501;&#20316;&#25104;&#12305;&#12304;&#30452;&#36817;6&#36913;&#12305;0727&#26356;&#26032;&#12463;&#12521;&#12473;&#12479;&#12540;&#38306;&#36899;&#19968;&#35239;&#23550;&#31574;&#26412;&#37096;&#20250;&#3569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R4&#24180;&#24230;\&#20491;&#21029;&#20316;&#26989;&#29992;\&#12463;&#12521;&#12473;&#12479;&#12540;\1011(&#23550;&#31574;&#26412;&#37096;&#20250;&#35696;&#65289;\&#12304;&#12487;&#12540;&#12479;&#36028;&#20184;&#12539;&#12464;&#12521;&#12501;&#20316;&#25104;&#12305;&#12304;&#30452;&#36817;6&#36913;&#12305;0727&#26356;&#26032;&#12463;&#12521;&#12473;&#12479;&#12540;&#38306;&#36899;&#19968;&#35239;&#23550;&#31574;&#26412;&#37096;&#20250;&#35696;.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4.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9_&#30149;&#24202;&#36939;&#29992;&#29575;\&#26032;&#22411;&#12467;&#12525;&#12490;&#12454;&#12452;&#12523;&#12473;&#24863;&#26579;&#30151;&#24739;&#32773;&#21463;&#20837;&#30149;&#24202;&#12398;&#36939;&#29992;&#29366;&#27841;.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5.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9_&#30149;&#24202;&#36939;&#29992;&#29575;\&#26032;&#22411;&#12467;&#12525;&#12490;&#12454;&#12452;&#12523;&#12473;&#24863;&#26579;&#30151;&#24739;&#32773;&#21463;&#20837;&#30149;&#24202;&#12398;&#36939;&#29992;&#29366;&#27841;.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6.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9_&#30149;&#24202;&#36939;&#29992;&#29575;\&#26032;&#22411;&#12467;&#12525;&#12490;&#12454;&#12452;&#12523;&#12473;&#24863;&#26579;&#30151;&#24739;&#32773;&#21463;&#20837;&#30149;&#24202;&#12398;&#36939;&#29992;&#29366;&#27841;.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7.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9_&#30149;&#24202;&#36939;&#29992;&#29575;\&#26032;&#22411;&#12467;&#12525;&#12490;&#12454;&#12452;&#12523;&#12473;&#24863;&#26579;&#30151;&#24739;&#32773;&#21463;&#20837;&#30149;&#24202;&#12398;&#36939;&#29992;&#29366;&#2784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0.19.141.21\corona_fol\&#20013;&#22269;&#27494;&#28450;&#24066;&#32954;&#28814;&#65288;&#26032;&#22411;&#12467;&#12525;&#12490;&#12454;&#12452;&#12523;&#12473;&#65289;\&#9733;&#22577;&#36947;&#25552;&#20379;\&#9733;&#9733;&#33258;&#31899;&#35201;&#35531;&#35299;&#38500;&#12514;&#12491;&#12479;&#12522;&#12531;&#12464;&#25351;&#27161;\&#38525;&#24615;&#32773;&#65288;&#12522;&#12531;&#12463;&#12394;&#12375;&#65289;&#12398;&#25512;&#31227;.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8.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9_&#30149;&#24202;&#36939;&#29992;&#29575;\&#26032;&#22411;&#12467;&#12525;&#12490;&#12454;&#12452;&#12523;&#12473;&#24863;&#26579;&#30151;&#24739;&#32773;&#21463;&#20837;&#30149;&#24202;&#12398;&#36939;&#29992;&#29366;&#27841;.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9.xml"/><Relationship Id="rId4" Type="http://schemas.openxmlformats.org/officeDocument/2006/relationships/oleObject" Target="file:///\\10.19.141.21\corona_fol\&#20013;&#22269;&#27494;&#28450;&#24066;&#32954;&#28814;&#65288;&#26032;&#22411;&#12467;&#12525;&#12490;&#12454;&#12452;&#12523;&#12473;&#65289;\&#9733;&#22577;&#36947;&#25552;&#20379;\&#9733;&#9733;&#33258;&#31899;&#35201;&#35531;&#35299;&#38500;&#12514;&#12491;&#12479;&#12522;&#12531;&#12464;&#25351;&#27161;\&#38525;&#24615;&#32773;&#65288;&#12522;&#12531;&#12463;&#12394;&#12375;&#65289;&#12398;&#25512;&#31227;.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2_&#38525;&#24615;&#32773;&#12398;&#24180;&#40802;&#21306;&#20998;&#12392;&#37325;&#30151;&#32773;&#12398;&#25512;&#31227;&#12289;&#38525;&#24615;&#32773;&#12398;&#24180;&#40802;&#21306;&#20998;&#12398;&#25512;&#31227;\0927~&#22823;&#38442;&#24220;&#12398;&#30274;&#39178;&#29366;&#27841;.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2_&#38525;&#24615;&#32773;&#12398;&#24180;&#40802;&#21306;&#20998;&#12392;&#37325;&#30151;&#32773;&#12398;&#25512;&#31227;&#12289;&#38525;&#24615;&#32773;&#12398;&#24180;&#40802;&#21306;&#20998;&#12398;&#25512;&#31227;\0927~&#22823;&#38442;&#24220;&#12398;&#30274;&#39178;&#29366;&#27841;.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19_&#20837;&#38498;&#35519;&#25972;&#26178;&#12398;&#30151;&#29366;\1002\1002&#30151;&#29366;.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19_&#20837;&#38498;&#35519;&#25972;&#26178;&#12398;&#30151;&#29366;\1002\1002&#30151;&#29366;.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10.19.141.21\corona_fol\&#20013;&#22269;&#27494;&#28450;&#24066;&#32954;&#28814;&#65288;&#26032;&#22411;&#12467;&#12525;&#12490;&#12454;&#12452;&#12523;&#12473;&#65289;\&#9733;&#22577;&#36947;&#25552;&#20379;\&#9733;&#9733;&#33258;&#31899;&#35201;&#35531;&#35299;&#38500;&#12514;&#12491;&#12479;&#12522;&#12531;&#12464;&#25351;&#27161;\&#38525;&#24615;&#32773;&#65288;&#12522;&#12531;&#12463;&#12394;&#12375;&#65289;&#12398;&#25512;&#31227;.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10.19.141.21\corona_fol\&#20013;&#22269;&#27494;&#28450;&#24066;&#32954;&#28814;&#65288;&#26032;&#22411;&#12467;&#12525;&#12490;&#12454;&#12452;&#12523;&#12473;&#65289;\&#9733;&#22577;&#36947;&#25552;&#20379;\&#9733;&#9733;&#33258;&#31899;&#35201;&#35531;&#35299;&#38500;&#12514;&#12491;&#12479;&#12522;&#12531;&#12464;&#25351;&#27161;\&#38525;&#24615;&#32773;&#65288;&#12522;&#12531;&#12463;&#12394;&#12375;&#65289;&#12398;&#25512;&#31227;.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24_&#38525;&#24615;&#32773;&#25968;&#20869;&#35379;\&#38525;&#24615;&#32773;&#25968;&#20869;&#35379;.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2_&#38525;&#24615;&#32773;&#12398;&#24180;&#40802;&#21306;&#20998;&#12392;&#37325;&#30151;&#32773;&#12398;&#25512;&#31227;&#12289;&#38525;&#24615;&#32773;&#12398;&#24180;&#40802;&#21306;&#20998;&#12398;&#25512;&#31227;\0927~&#22823;&#38442;&#24220;&#12398;&#30274;&#39178;&#29366;&#2784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2_&#38525;&#24615;&#32773;&#12398;&#24180;&#40802;&#21306;&#20998;&#12392;&#37325;&#30151;&#32773;&#12398;&#25512;&#31227;&#12289;&#38525;&#24615;&#32773;&#12398;&#24180;&#40802;&#21306;&#20998;&#12398;&#25512;&#31227;\0927~&#22823;&#38442;&#24220;&#12398;&#30274;&#39178;&#29366;&#2784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2_&#38525;&#24615;&#32773;&#12398;&#24180;&#40802;&#21306;&#20998;&#12392;&#37325;&#30151;&#32773;&#12398;&#25512;&#31227;&#12289;&#38525;&#24615;&#32773;&#12398;&#24180;&#40802;&#21306;&#20998;&#12398;&#25512;&#31227;\0927~&#22823;&#38442;&#24220;&#12398;&#30274;&#39178;&#29366;&#2784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10.19.141.21\corona_fol\&#20013;&#22269;&#27494;&#28450;&#24066;&#32954;&#28814;&#65288;&#26032;&#22411;&#12467;&#12525;&#12490;&#12454;&#12452;&#12523;&#12473;&#65289;\&#9734;&#9734;&#9734;&#26032;&#22411;&#12467;&#12525;&#12490;&#12454;&#12452;&#12523;&#12473;&#23550;&#31574;&#26412;&#37096;&#20250;&#35696;\&#20998;&#26512;&#12487;&#12540;&#12479;&#65288;&#20445;&#23384;&#29256;&#65289;\02_&#38525;&#24615;&#32773;&#12398;&#24180;&#40802;&#21306;&#20998;&#12392;&#37325;&#30151;&#32773;&#12398;&#25512;&#31227;&#12289;&#38525;&#24615;&#32773;&#12398;&#24180;&#40802;&#21306;&#20998;&#12398;&#25512;&#31227;\0927~&#22823;&#38442;&#24220;&#12398;&#30274;&#39178;&#29366;&#2784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776494604841062E-2"/>
          <c:y val="9.8345168309624656E-2"/>
          <c:w val="0.93093085041332646"/>
          <c:h val="0.7298079797024889"/>
        </c:manualLayout>
      </c:layout>
      <c:barChart>
        <c:barDir val="col"/>
        <c:grouping val="stacked"/>
        <c:varyColors val="0"/>
        <c:ser>
          <c:idx val="0"/>
          <c:order val="0"/>
          <c:tx>
            <c:strRef>
              <c:f>'日報 (新) '!$AO$633</c:f>
              <c:strCache>
                <c:ptCount val="1"/>
                <c:pt idx="0">
                  <c:v>医療機関より報告された患者数</c:v>
                </c:pt>
              </c:strCache>
            </c:strRef>
          </c:tx>
          <c:spPr>
            <a:solidFill>
              <a:schemeClr val="accent1"/>
            </a:solidFill>
            <a:ln>
              <a:noFill/>
            </a:ln>
            <a:effectLst/>
          </c:spPr>
          <c:invertIfNegative val="0"/>
          <c:dLbls>
            <c:dLbl>
              <c:idx val="31"/>
              <c:layout>
                <c:manualLayout>
                  <c:x val="2.3315118397085558E-2"/>
                  <c:y val="-0.38203315381815733"/>
                </c:manualLayout>
              </c:layout>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23-4308-ABBB-3CFD47F07A7D}"/>
                </c:ext>
              </c:extLst>
            </c:dLbl>
            <c:dLbl>
              <c:idx val="107"/>
              <c:layout>
                <c:manualLayout>
                  <c:x val="-1.1349446022134075E-2"/>
                  <c:y val="-0.5999917500787800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03C3786E-EB1D-4C2F-B033-BBF379E1F998}" type="CATEGORYNAME">
                      <a:rPr lang="en-US" altLang="ja-JP"/>
                      <a:pPr>
                        <a:defRPr>
                          <a:latin typeface="Meiryo UI" panose="020B0604030504040204" pitchFamily="50" charset="-128"/>
                          <a:ea typeface="Meiryo UI" panose="020B0604030504040204" pitchFamily="50" charset="-128"/>
                        </a:defRPr>
                      </a:pPr>
                      <a:t>[分類名]</a:t>
                    </a:fld>
                    <a:r>
                      <a:rPr lang="en-US" altLang="ja-JP" baseline="0" dirty="0"/>
                      <a:t>, 755</a:t>
                    </a:r>
                  </a:p>
                  <a:p>
                    <a:pPr>
                      <a:defRPr>
                        <a:latin typeface="Meiryo UI" panose="020B0604030504040204" pitchFamily="50" charset="-128"/>
                        <a:ea typeface="Meiryo UI" panose="020B0604030504040204" pitchFamily="50" charset="-128"/>
                      </a:defRPr>
                    </a:pPr>
                    <a:r>
                      <a:rPr lang="ja-JP" altLang="en-US" sz="900" b="0" i="0" u="none" strike="noStrike" kern="1200" baseline="0" dirty="0">
                        <a:solidFill>
                          <a:sysClr val="windowText" lastClr="000000">
                            <a:lumMod val="75000"/>
                            <a:lumOff val="25000"/>
                          </a:sysClr>
                        </a:solidFill>
                      </a:rPr>
                      <a:t>（うち登録</a:t>
                    </a:r>
                    <a:r>
                      <a:rPr lang="ja-JP" altLang="en-US" sz="900" b="0" i="0" u="none" strike="noStrike" kern="1200" baseline="0" dirty="0" smtClean="0">
                        <a:solidFill>
                          <a:sysClr val="windowText" lastClr="000000">
                            <a:lumMod val="75000"/>
                            <a:lumOff val="25000"/>
                          </a:sysClr>
                        </a:solidFill>
                      </a:rPr>
                      <a:t>センター登録数</a:t>
                    </a:r>
                    <a:r>
                      <a:rPr lang="ja-JP" altLang="en-US" sz="900" b="0" i="0" u="none" strike="noStrike" kern="1200" baseline="0" dirty="0">
                        <a:solidFill>
                          <a:sysClr val="windowText" lastClr="000000">
                            <a:lumMod val="75000"/>
                            <a:lumOff val="25000"/>
                          </a:sysClr>
                        </a:solidFill>
                      </a:rPr>
                      <a:t>　</a:t>
                    </a:r>
                    <a:r>
                      <a:rPr lang="en-US" altLang="ja-JP" sz="900" b="0" i="0" u="none" strike="noStrike" kern="1200" baseline="0" dirty="0">
                        <a:solidFill>
                          <a:sysClr val="windowText" lastClr="000000">
                            <a:lumMod val="75000"/>
                            <a:lumOff val="25000"/>
                          </a:sysClr>
                        </a:solidFill>
                      </a:rPr>
                      <a:t>284</a:t>
                    </a:r>
                    <a:r>
                      <a:rPr lang="ja-JP" altLang="en-US" sz="900" b="0" i="0" u="none" strike="noStrike" kern="1200" baseline="0" dirty="0">
                        <a:solidFill>
                          <a:sysClr val="windowText" lastClr="000000">
                            <a:lumMod val="75000"/>
                            <a:lumOff val="25000"/>
                          </a:sysClr>
                        </a:solidFill>
                      </a:rPr>
                      <a:t>人）</a:t>
                    </a:r>
                  </a:p>
                </c:rich>
              </c:tx>
              <c:spPr>
                <a:solidFill>
                  <a:sysClr val="window" lastClr="FFFFFF"/>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1"/>
              <c:showSerName val="0"/>
              <c:showPercent val="0"/>
              <c:showBubbleSize val="0"/>
              <c:extLst>
                <c:ext xmlns:c15="http://schemas.microsoft.com/office/drawing/2012/chart" uri="{CE6537A1-D6FC-4f65-9D91-7224C49458BB}">
                  <c15:layout>
                    <c:manualLayout>
                      <c:w val="0.1544752648393187"/>
                      <c:h val="0.16995716803196101"/>
                    </c:manualLayout>
                  </c15:layout>
                  <c15:dlblFieldTable/>
                  <c15:showDataLabelsRange val="0"/>
                </c:ext>
                <c:ext xmlns:c16="http://schemas.microsoft.com/office/drawing/2014/chart" uri="{C3380CC4-5D6E-409C-BE32-E72D297353CC}">
                  <c16:uniqueId val="{00000001-BF23-4308-ABBB-3CFD47F07A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'日報 (新) '!$AL$634:$AL$741</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(新) '!$AO$634:$AO$741</c:f>
              <c:numCache>
                <c:formatCode>General</c:formatCode>
                <c:ptCount val="108"/>
                <c:pt idx="0">
                  <c:v>1471</c:v>
                </c:pt>
                <c:pt idx="1">
                  <c:v>1134</c:v>
                </c:pt>
                <c:pt idx="2">
                  <c:v>585</c:v>
                </c:pt>
                <c:pt idx="3">
                  <c:v>2301</c:v>
                </c:pt>
                <c:pt idx="4">
                  <c:v>2222</c:v>
                </c:pt>
                <c:pt idx="5">
                  <c:v>2193</c:v>
                </c:pt>
                <c:pt idx="6">
                  <c:v>2134</c:v>
                </c:pt>
                <c:pt idx="7">
                  <c:v>2545</c:v>
                </c:pt>
                <c:pt idx="8">
                  <c:v>2009</c:v>
                </c:pt>
                <c:pt idx="9">
                  <c:v>1150</c:v>
                </c:pt>
                <c:pt idx="10">
                  <c:v>4522</c:v>
                </c:pt>
                <c:pt idx="11">
                  <c:v>4620</c:v>
                </c:pt>
                <c:pt idx="12">
                  <c:v>4615</c:v>
                </c:pt>
                <c:pt idx="13">
                  <c:v>4805</c:v>
                </c:pt>
                <c:pt idx="14">
                  <c:v>5566</c:v>
                </c:pt>
                <c:pt idx="15">
                  <c:v>5080</c:v>
                </c:pt>
                <c:pt idx="16">
                  <c:v>2513</c:v>
                </c:pt>
                <c:pt idx="17">
                  <c:v>9956</c:v>
                </c:pt>
                <c:pt idx="18">
                  <c:v>10449</c:v>
                </c:pt>
                <c:pt idx="19">
                  <c:v>9956</c:v>
                </c:pt>
                <c:pt idx="20">
                  <c:v>9743</c:v>
                </c:pt>
                <c:pt idx="21">
                  <c:v>12349</c:v>
                </c:pt>
                <c:pt idx="22">
                  <c:v>10802</c:v>
                </c:pt>
                <c:pt idx="23">
                  <c:v>4857</c:v>
                </c:pt>
                <c:pt idx="24">
                  <c:v>5019</c:v>
                </c:pt>
                <c:pt idx="25">
                  <c:v>21972</c:v>
                </c:pt>
                <c:pt idx="26">
                  <c:v>22042</c:v>
                </c:pt>
                <c:pt idx="27">
                  <c:v>19944</c:v>
                </c:pt>
                <c:pt idx="28">
                  <c:v>22496</c:v>
                </c:pt>
                <c:pt idx="29">
                  <c:v>17433</c:v>
                </c:pt>
                <c:pt idx="30">
                  <c:v>7783</c:v>
                </c:pt>
                <c:pt idx="31">
                  <c:v>25741</c:v>
                </c:pt>
                <c:pt idx="32">
                  <c:v>21857</c:v>
                </c:pt>
                <c:pt idx="33">
                  <c:v>24286</c:v>
                </c:pt>
                <c:pt idx="34">
                  <c:v>21384</c:v>
                </c:pt>
                <c:pt idx="35">
                  <c:v>22826</c:v>
                </c:pt>
                <c:pt idx="36">
                  <c:v>16471</c:v>
                </c:pt>
                <c:pt idx="37">
                  <c:v>7281</c:v>
                </c:pt>
                <c:pt idx="38">
                  <c:v>25130</c:v>
                </c:pt>
                <c:pt idx="39">
                  <c:v>24037</c:v>
                </c:pt>
                <c:pt idx="40">
                  <c:v>22369</c:v>
                </c:pt>
                <c:pt idx="41">
                  <c:v>20327</c:v>
                </c:pt>
                <c:pt idx="42">
                  <c:v>22547</c:v>
                </c:pt>
                <c:pt idx="43">
                  <c:v>18309</c:v>
                </c:pt>
                <c:pt idx="44">
                  <c:v>8160</c:v>
                </c:pt>
                <c:pt idx="45">
                  <c:v>25286</c:v>
                </c:pt>
                <c:pt idx="46">
                  <c:v>23723</c:v>
                </c:pt>
                <c:pt idx="47">
                  <c:v>22050</c:v>
                </c:pt>
                <c:pt idx="48">
                  <c:v>10031</c:v>
                </c:pt>
                <c:pt idx="49">
                  <c:v>17552</c:v>
                </c:pt>
                <c:pt idx="50">
                  <c:v>14535</c:v>
                </c:pt>
                <c:pt idx="51">
                  <c:v>9541</c:v>
                </c:pt>
                <c:pt idx="52">
                  <c:v>18819</c:v>
                </c:pt>
                <c:pt idx="53">
                  <c:v>22813</c:v>
                </c:pt>
                <c:pt idx="54">
                  <c:v>24320</c:v>
                </c:pt>
                <c:pt idx="55">
                  <c:v>22784</c:v>
                </c:pt>
                <c:pt idx="56">
                  <c:v>23088</c:v>
                </c:pt>
                <c:pt idx="57">
                  <c:v>17670</c:v>
                </c:pt>
                <c:pt idx="58">
                  <c:v>7892</c:v>
                </c:pt>
                <c:pt idx="59">
                  <c:v>22924</c:v>
                </c:pt>
                <c:pt idx="60">
                  <c:v>20803</c:v>
                </c:pt>
                <c:pt idx="61">
                  <c:v>17182</c:v>
                </c:pt>
                <c:pt idx="62">
                  <c:v>15498</c:v>
                </c:pt>
                <c:pt idx="63">
                  <c:v>14993</c:v>
                </c:pt>
                <c:pt idx="64">
                  <c:v>11605</c:v>
                </c:pt>
                <c:pt idx="65">
                  <c:v>5290</c:v>
                </c:pt>
                <c:pt idx="66">
                  <c:v>16362</c:v>
                </c:pt>
                <c:pt idx="67">
                  <c:v>13675</c:v>
                </c:pt>
                <c:pt idx="68">
                  <c:v>11095</c:v>
                </c:pt>
                <c:pt idx="69">
                  <c:v>9537</c:v>
                </c:pt>
                <c:pt idx="70">
                  <c:v>9384</c:v>
                </c:pt>
                <c:pt idx="71">
                  <c:v>7579</c:v>
                </c:pt>
                <c:pt idx="72">
                  <c:v>3558</c:v>
                </c:pt>
                <c:pt idx="73">
                  <c:v>12093</c:v>
                </c:pt>
                <c:pt idx="74">
                  <c:v>9598</c:v>
                </c:pt>
                <c:pt idx="75">
                  <c:v>8291</c:v>
                </c:pt>
                <c:pt idx="76">
                  <c:v>7285</c:v>
                </c:pt>
                <c:pt idx="77">
                  <c:v>7434</c:v>
                </c:pt>
                <c:pt idx="78">
                  <c:v>5774</c:v>
                </c:pt>
                <c:pt idx="79">
                  <c:v>2634</c:v>
                </c:pt>
                <c:pt idx="80">
                  <c:v>9615</c:v>
                </c:pt>
                <c:pt idx="81">
                  <c:v>7717</c:v>
                </c:pt>
                <c:pt idx="82">
                  <c:v>6498</c:v>
                </c:pt>
                <c:pt idx="83">
                  <c:v>5690</c:v>
                </c:pt>
                <c:pt idx="84">
                  <c:v>5781</c:v>
                </c:pt>
                <c:pt idx="85">
                  <c:v>4285</c:v>
                </c:pt>
                <c:pt idx="86">
                  <c:v>2328</c:v>
                </c:pt>
                <c:pt idx="87">
                  <c:v>2127</c:v>
                </c:pt>
                <c:pt idx="88">
                  <c:v>7527</c:v>
                </c:pt>
                <c:pt idx="89">
                  <c:v>5865</c:v>
                </c:pt>
                <c:pt idx="90">
                  <c:v>4930</c:v>
                </c:pt>
                <c:pt idx="91">
                  <c:v>2305</c:v>
                </c:pt>
                <c:pt idx="92">
                  <c:v>4548</c:v>
                </c:pt>
                <c:pt idx="93">
                  <c:v>2256</c:v>
                </c:pt>
                <c:pt idx="94">
                  <c:v>3007</c:v>
                </c:pt>
                <c:pt idx="95">
                  <c:v>3013</c:v>
                </c:pt>
                <c:pt idx="96">
                  <c:v>2624</c:v>
                </c:pt>
                <c:pt idx="97">
                  <c:v>2264</c:v>
                </c:pt>
                <c:pt idx="98">
                  <c:v>2185</c:v>
                </c:pt>
                <c:pt idx="99">
                  <c:v>1786</c:v>
                </c:pt>
                <c:pt idx="100">
                  <c:v>539</c:v>
                </c:pt>
                <c:pt idx="101">
                  <c:v>2738</c:v>
                </c:pt>
                <c:pt idx="102">
                  <c:v>2661</c:v>
                </c:pt>
                <c:pt idx="103">
                  <c:v>1985</c:v>
                </c:pt>
                <c:pt idx="104">
                  <c:v>1641</c:v>
                </c:pt>
                <c:pt idx="105">
                  <c:v>1552</c:v>
                </c:pt>
                <c:pt idx="106">
                  <c:v>1255</c:v>
                </c:pt>
                <c:pt idx="107">
                  <c:v>471</c:v>
                </c:pt>
              </c:numCache>
            </c:numRef>
          </c:val>
          <c:extLst>
            <c:ext xmlns:c16="http://schemas.microsoft.com/office/drawing/2014/chart" uri="{C3380CC4-5D6E-409C-BE32-E72D297353CC}">
              <c16:uniqueId val="{00000002-BF23-4308-ABBB-3CFD47F07A7D}"/>
            </c:ext>
          </c:extLst>
        </c:ser>
        <c:ser>
          <c:idx val="1"/>
          <c:order val="1"/>
          <c:tx>
            <c:strRef>
              <c:f>'日報 (新) '!$AP$633</c:f>
              <c:strCache>
                <c:ptCount val="1"/>
                <c:pt idx="0">
                  <c:v>自己検査で陽性判明し、陽性者登録センターに登録された数</c:v>
                </c:pt>
              </c:strCache>
            </c:strRef>
          </c:tx>
          <c:spPr>
            <a:solidFill>
              <a:srgbClr val="FFC000"/>
            </a:solidFill>
            <a:ln>
              <a:noFill/>
            </a:ln>
            <a:effectLst/>
          </c:spPr>
          <c:invertIfNegative val="0"/>
          <c:cat>
            <c:numRef>
              <c:f>'日報 (新) '!$AL$634:$AL$741</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(新) '!$AP$634:$AP$741</c:f>
              <c:numCache>
                <c:formatCode>General</c:formatCode>
                <c:ptCount val="108"/>
                <c:pt idx="94">
                  <c:v>293</c:v>
                </c:pt>
                <c:pt idx="95">
                  <c:v>582</c:v>
                </c:pt>
                <c:pt idx="96">
                  <c:v>430</c:v>
                </c:pt>
                <c:pt idx="97">
                  <c:v>358</c:v>
                </c:pt>
                <c:pt idx="98">
                  <c:v>434</c:v>
                </c:pt>
                <c:pt idx="99">
                  <c:v>381</c:v>
                </c:pt>
                <c:pt idx="100">
                  <c:v>383</c:v>
                </c:pt>
                <c:pt idx="101">
                  <c:v>530</c:v>
                </c:pt>
                <c:pt idx="102">
                  <c:v>429</c:v>
                </c:pt>
                <c:pt idx="103">
                  <c:v>432</c:v>
                </c:pt>
                <c:pt idx="104">
                  <c:v>375</c:v>
                </c:pt>
                <c:pt idx="105">
                  <c:v>297</c:v>
                </c:pt>
                <c:pt idx="106">
                  <c:v>260</c:v>
                </c:pt>
                <c:pt idx="107">
                  <c:v>284</c:v>
                </c:pt>
              </c:numCache>
            </c:numRef>
          </c:val>
          <c:extLst>
            <c:ext xmlns:c16="http://schemas.microsoft.com/office/drawing/2014/chart" uri="{C3380CC4-5D6E-409C-BE32-E72D297353CC}">
              <c16:uniqueId val="{00000003-BF23-4308-ABBB-3CFD47F07A7D}"/>
            </c:ext>
          </c:extLst>
        </c:ser>
        <c:dLbls>
          <c:showLegendKey val="0"/>
          <c:showVal val="0"/>
          <c:showCatName val="0"/>
          <c:showSerName val="0"/>
          <c:showPercent val="0"/>
          <c:showBubbleSize val="0"/>
        </c:dLbls>
        <c:gapWidth val="150"/>
        <c:overlap val="100"/>
        <c:axId val="915520207"/>
        <c:axId val="915526863"/>
      </c:barChart>
      <c:dateAx>
        <c:axId val="915520207"/>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915526863"/>
        <c:crosses val="autoZero"/>
        <c:auto val="1"/>
        <c:lblOffset val="100"/>
        <c:baseTimeUnit val="days"/>
      </c:dateAx>
      <c:valAx>
        <c:axId val="915526863"/>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15520207"/>
        <c:crosses val="autoZero"/>
        <c:crossBetween val="between"/>
      </c:valAx>
      <c:spPr>
        <a:noFill/>
        <a:ln>
          <a:noFill/>
        </a:ln>
        <a:effectLst/>
      </c:spPr>
    </c:plotArea>
    <c:legend>
      <c:legendPos val="b"/>
      <c:layout>
        <c:manualLayout>
          <c:xMode val="edge"/>
          <c:yMode val="edge"/>
          <c:x val="5.954597004731331E-2"/>
          <c:y val="1.8757074983669214E-2"/>
          <c:w val="0.23143943637892911"/>
          <c:h val="0.1962179700628015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smtClean="0"/>
              <a:t>不備率</a:t>
            </a:r>
            <a:endParaRPr lang="en-US" altLang="ja-JP" dirty="0" smtClean="0"/>
          </a:p>
          <a:p>
            <a:pPr>
              <a:defRPr/>
            </a:pPr>
            <a:r>
              <a:rPr lang="ja-JP" altLang="en-US" dirty="0" smtClean="0"/>
              <a:t>（</a:t>
            </a:r>
            <a:r>
              <a:rPr lang="en-US" altLang="ja-JP" dirty="0" smtClean="0"/>
              <a:t>10/3</a:t>
            </a:r>
            <a:r>
              <a:rPr lang="ja-JP" altLang="en-US" dirty="0" smtClean="0"/>
              <a:t>～</a:t>
            </a:r>
            <a:r>
              <a:rPr lang="en-US" altLang="ja-JP" dirty="0" smtClean="0"/>
              <a:t>10/9</a:t>
            </a:r>
            <a:r>
              <a:rPr lang="ja-JP" altLang="en-US" dirty="0" smtClean="0"/>
              <a:t>）</a:t>
            </a:r>
            <a:endParaRPr lang="ja-JP"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DF-4E2C-9E14-CF5C3F1C08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DF-4E2C-9E14-CF5C3F1C08EB}"/>
              </c:ext>
            </c:extLst>
          </c:dPt>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Sheet4!$A$6:$A$7</c:f>
              <c:strCache>
                <c:ptCount val="2"/>
                <c:pt idx="0">
                  <c:v>不備のない申込件数</c:v>
                </c:pt>
                <c:pt idx="1">
                  <c:v>総保留（不備）件数</c:v>
                </c:pt>
              </c:strCache>
            </c:strRef>
          </c:cat>
          <c:val>
            <c:numRef>
              <c:f>Sheet4!$B$6:$B$7</c:f>
              <c:numCache>
                <c:formatCode>#,##0_);[Red]\(#,##0\)</c:formatCode>
                <c:ptCount val="2"/>
                <c:pt idx="0">
                  <c:v>10331</c:v>
                </c:pt>
                <c:pt idx="1">
                  <c:v>980</c:v>
                </c:pt>
              </c:numCache>
            </c:numRef>
          </c:val>
          <c:extLst>
            <c:ext xmlns:c16="http://schemas.microsoft.com/office/drawing/2014/chart" uri="{C3380CC4-5D6E-409C-BE32-E72D297353CC}">
              <c16:uniqueId val="{00000004-8FDF-4E2C-9E14-CF5C3F1C08E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申込</a:t>
            </a:r>
            <a:r>
              <a:rPr lang="ja-JP" dirty="0" smtClean="0"/>
              <a:t>手法</a:t>
            </a:r>
            <a:endParaRPr lang="en-US" altLang="ja-JP" dirty="0" smtClean="0"/>
          </a:p>
          <a:p>
            <a:pPr>
              <a:defRPr/>
            </a:pPr>
            <a:r>
              <a:rPr lang="ja-JP" altLang="en-US" dirty="0" smtClean="0"/>
              <a:t>（</a:t>
            </a:r>
            <a:r>
              <a:rPr lang="en-US" altLang="ja-JP" dirty="0" smtClean="0"/>
              <a:t>10/3</a:t>
            </a:r>
            <a:r>
              <a:rPr lang="ja-JP" altLang="en-US" dirty="0" smtClean="0"/>
              <a:t>～</a:t>
            </a:r>
            <a:r>
              <a:rPr lang="en-US" altLang="ja-JP" dirty="0" smtClean="0"/>
              <a:t>10/9</a:t>
            </a:r>
            <a:r>
              <a:rPr lang="ja-JP" altLang="en-US" dirty="0" smtClean="0"/>
              <a:t>）</a:t>
            </a:r>
            <a:endParaRPr lang="ja-JP"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AF-4233-84E4-06AEEA44B4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AF-4233-84E4-06AEEA44B454}"/>
              </c:ext>
            </c:extLst>
          </c:dPt>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Sheet4!$A$2:$A$3</c:f>
              <c:strCache>
                <c:ptCount val="2"/>
                <c:pt idx="0">
                  <c:v>WEB申込</c:v>
                </c:pt>
                <c:pt idx="1">
                  <c:v>電話窓口申込</c:v>
                </c:pt>
              </c:strCache>
            </c:strRef>
          </c:cat>
          <c:val>
            <c:numRef>
              <c:f>Sheet4!$B$2:$B$3</c:f>
              <c:numCache>
                <c:formatCode>#,##0_);[Red]\(#,##0\)</c:formatCode>
                <c:ptCount val="2"/>
                <c:pt idx="0">
                  <c:v>10346</c:v>
                </c:pt>
                <c:pt idx="1">
                  <c:v>965</c:v>
                </c:pt>
              </c:numCache>
            </c:numRef>
          </c:val>
          <c:extLst>
            <c:ext xmlns:c16="http://schemas.microsoft.com/office/drawing/2014/chart" uri="{C3380CC4-5D6E-409C-BE32-E72D297353CC}">
              <c16:uniqueId val="{00000004-19AF-4233-84E4-06AEEA44B45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クラスターの陽性者数</a:t>
            </a:r>
          </a:p>
        </c:rich>
      </c:tx>
      <c:layout>
        <c:manualLayout>
          <c:xMode val="edge"/>
          <c:yMode val="edge"/>
          <c:x val="0.35576923076923078"/>
          <c:y val="9.281439409129007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0658407783161722E-2"/>
          <c:y val="8.2257116561564619E-2"/>
          <c:w val="0.9334427462709205"/>
          <c:h val="0.59662161214668741"/>
        </c:manualLayout>
      </c:layout>
      <c:barChart>
        <c:barDir val="col"/>
        <c:grouping val="clustered"/>
        <c:varyColors val="0"/>
        <c:ser>
          <c:idx val="1"/>
          <c:order val="1"/>
          <c:tx>
            <c:strRef>
              <c:f>'累計数 (設定期間が不揃い用)'!$A$5</c:f>
              <c:strCache>
                <c:ptCount val="1"/>
                <c:pt idx="0">
                  <c:v>2022年1月</c:v>
                </c:pt>
              </c:strCache>
            </c:strRef>
          </c:tx>
          <c:spPr>
            <a:solidFill>
              <a:srgbClr val="00B0F0"/>
            </a:solidFill>
            <a:ln>
              <a:noFill/>
            </a:ln>
            <a:effectLst/>
          </c:spPr>
          <c:invertIfNegative val="0"/>
          <c:dLbls>
            <c:dLbl>
              <c:idx val="0"/>
              <c:layout>
                <c:manualLayout>
                  <c:x val="-5.0232698691748037E-3"/>
                  <c:y val="-1.9083506948963736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 xmlns:c16="http://schemas.microsoft.com/office/drawing/2014/chart" uri="{C3380CC4-5D6E-409C-BE32-E72D297353CC}">
                  <c16:uniqueId val="{00000000-F1F5-44C1-B0BB-36F2D5252680}"/>
                </c:ext>
              </c:extLst>
            </c:dLbl>
            <c:dLbl>
              <c:idx val="1"/>
              <c:layout>
                <c:manualLayout>
                  <c:x val="-1.3348713416652842E-2"/>
                  <c:y val="5.8818796007506042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 xmlns:c16="http://schemas.microsoft.com/office/drawing/2014/chart" uri="{C3380CC4-5D6E-409C-BE32-E72D297353CC}">
                  <c16:uniqueId val="{00000001-F1F5-44C1-B0BB-36F2D525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(設定期間が不揃い用)'!$B$5:$D$5</c:f>
              <c:numCache>
                <c:formatCode>General</c:formatCode>
                <c:ptCount val="3"/>
                <c:pt idx="0">
                  <c:v>542</c:v>
                </c:pt>
                <c:pt idx="1">
                  <c:v>1117</c:v>
                </c:pt>
                <c:pt idx="2">
                  <c:v>83</c:v>
                </c:pt>
              </c:numCache>
            </c:numRef>
          </c:val>
          <c:extLst xmlns:c15="http://schemas.microsoft.com/office/drawing/2012/chart">
            <c:ext xmlns:c16="http://schemas.microsoft.com/office/drawing/2014/chart" uri="{C3380CC4-5D6E-409C-BE32-E72D297353CC}">
              <c16:uniqueId val="{00000002-F1F5-44C1-B0BB-36F2D5252680}"/>
            </c:ext>
          </c:extLst>
        </c:ser>
        <c:ser>
          <c:idx val="2"/>
          <c:order val="2"/>
          <c:tx>
            <c:strRef>
              <c:f>'累計数 (設定期間が不揃い用)'!$A$6</c:f>
              <c:strCache>
                <c:ptCount val="1"/>
                <c:pt idx="0">
                  <c:v>2022年2月</c:v>
                </c:pt>
              </c:strCache>
            </c:strRef>
          </c:tx>
          <c:spPr>
            <a:solidFill>
              <a:srgbClr val="92D050"/>
            </a:solidFill>
            <a:ln>
              <a:noFill/>
            </a:ln>
            <a:effectLst/>
          </c:spPr>
          <c:invertIfNegative val="0"/>
          <c:dLbls>
            <c:dLbl>
              <c:idx val="1"/>
              <c:layout>
                <c:manualLayout>
                  <c:x val="-1.5091300237148438E-2"/>
                  <c:y val="-1.35839424751273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 xmlns:c16="http://schemas.microsoft.com/office/drawing/2014/chart" uri="{C3380CC4-5D6E-409C-BE32-E72D297353CC}">
                  <c16:uniqueId val="{00000003-F1F5-44C1-B0BB-36F2D525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(設定期間が不揃い用)'!$B$6:$D$6</c:f>
              <c:numCache>
                <c:formatCode>General</c:formatCode>
                <c:ptCount val="3"/>
                <c:pt idx="0">
                  <c:v>2178</c:v>
                </c:pt>
                <c:pt idx="1">
                  <c:v>4516</c:v>
                </c:pt>
                <c:pt idx="2">
                  <c:v>746</c:v>
                </c:pt>
              </c:numCache>
            </c:numRef>
          </c:val>
          <c:extLst xmlns:c15="http://schemas.microsoft.com/office/drawing/2012/chart">
            <c:ext xmlns:c16="http://schemas.microsoft.com/office/drawing/2014/chart" uri="{C3380CC4-5D6E-409C-BE32-E72D297353CC}">
              <c16:uniqueId val="{00000004-F1F5-44C1-B0BB-36F2D5252680}"/>
            </c:ext>
          </c:extLst>
        </c:ser>
        <c:ser>
          <c:idx val="3"/>
          <c:order val="3"/>
          <c:tx>
            <c:strRef>
              <c:f>'累計数 (設定期間が不揃い用)'!$A$7</c:f>
              <c:strCache>
                <c:ptCount val="1"/>
                <c:pt idx="0">
                  <c:v>2022年3月</c:v>
                </c:pt>
              </c:strCache>
            </c:strRef>
          </c:tx>
          <c:spPr>
            <a:solidFill>
              <a:srgbClr val="FFC000"/>
            </a:solidFill>
            <a:ln>
              <a:noFill/>
            </a:ln>
            <a:effectLst/>
          </c:spPr>
          <c:invertIfNegative val="0"/>
          <c:dLbls>
            <c:dLbl>
              <c:idx val="0"/>
              <c:layout>
                <c:manualLayout>
                  <c:x val="2.009307947669921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1F5-44C1-B0BB-36F2D5252680}"/>
                </c:ext>
              </c:extLst>
            </c:dLbl>
            <c:dLbl>
              <c:idx val="1"/>
              <c:layout>
                <c:manualLayout>
                  <c:x val="8.372116448624672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1F5-44C1-B0BB-36F2D525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(設定期間が不揃い用)'!$B$7:$D$7</c:f>
              <c:numCache>
                <c:formatCode>General</c:formatCode>
                <c:ptCount val="3"/>
                <c:pt idx="0">
                  <c:v>2386</c:v>
                </c:pt>
                <c:pt idx="1">
                  <c:v>4760</c:v>
                </c:pt>
                <c:pt idx="2">
                  <c:v>1172</c:v>
                </c:pt>
              </c:numCache>
            </c:numRef>
          </c:val>
          <c:extLst>
            <c:ext xmlns:c16="http://schemas.microsoft.com/office/drawing/2014/chart" uri="{C3380CC4-5D6E-409C-BE32-E72D297353CC}">
              <c16:uniqueId val="{00000007-F1F5-44C1-B0BB-36F2D5252680}"/>
            </c:ext>
          </c:extLst>
        </c:ser>
        <c:ser>
          <c:idx val="4"/>
          <c:order val="4"/>
          <c:tx>
            <c:strRef>
              <c:f>'累計数 (設定期間が不揃い用)'!$A$8</c:f>
              <c:strCache>
                <c:ptCount val="1"/>
                <c:pt idx="0">
                  <c:v>2022年4月</c:v>
                </c:pt>
              </c:strCache>
            </c:strRef>
          </c:tx>
          <c:spPr>
            <a:solidFill>
              <a:schemeClr val="bg2">
                <a:lumMod val="90000"/>
              </a:schemeClr>
            </a:solidFill>
            <a:ln>
              <a:noFill/>
            </a:ln>
            <a:effectLst/>
          </c:spPr>
          <c:invertIfNegative val="0"/>
          <c:dLbls>
            <c:dLbl>
              <c:idx val="1"/>
              <c:layout>
                <c:manualLayout>
                  <c:x val="8.372116448624672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1F5-44C1-B0BB-36F2D5252680}"/>
                </c:ext>
              </c:extLst>
            </c:dLbl>
            <c:dLbl>
              <c:idx val="2"/>
              <c:layout>
                <c:manualLayout>
                  <c:x val="5.0232698691748037E-3"/>
                  <c:y val="-9.992500394292573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1F5-44C1-B0BB-36F2D525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(設定期間が不揃い用)'!$B$8:$D$8</c:f>
              <c:numCache>
                <c:formatCode>General</c:formatCode>
                <c:ptCount val="3"/>
                <c:pt idx="0">
                  <c:v>822</c:v>
                </c:pt>
                <c:pt idx="1">
                  <c:v>1283</c:v>
                </c:pt>
                <c:pt idx="2">
                  <c:v>330</c:v>
                </c:pt>
              </c:numCache>
            </c:numRef>
          </c:val>
          <c:extLst xmlns:c15="http://schemas.microsoft.com/office/drawing/2012/chart">
            <c:ext xmlns:c16="http://schemas.microsoft.com/office/drawing/2014/chart" uri="{C3380CC4-5D6E-409C-BE32-E72D297353CC}">
              <c16:uniqueId val="{0000000A-F1F5-44C1-B0BB-36F2D5252680}"/>
            </c:ext>
          </c:extLst>
        </c:ser>
        <c:ser>
          <c:idx val="5"/>
          <c:order val="5"/>
          <c:tx>
            <c:strRef>
              <c:f>'累計数 (設定期間が不揃い用)'!$A$9</c:f>
              <c:strCache>
                <c:ptCount val="1"/>
                <c:pt idx="0">
                  <c:v>2022年5月</c:v>
                </c:pt>
              </c:strCache>
            </c:strRef>
          </c:tx>
          <c:spPr>
            <a:solidFill>
              <a:schemeClr val="accent6"/>
            </a:solidFill>
            <a:ln>
              <a:noFill/>
            </a:ln>
            <a:effectLst/>
          </c:spPr>
          <c:invertIfNegative val="0"/>
          <c:dLbls>
            <c:dLbl>
              <c:idx val="1"/>
              <c:layout>
                <c:manualLayout>
                  <c:x val="0"/>
                  <c:y val="-6.588236921596275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1F5-44C1-B0BB-36F2D525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(設定期間が不揃い用)'!$B$9:$D$9</c:f>
              <c:numCache>
                <c:formatCode>General</c:formatCode>
                <c:ptCount val="3"/>
                <c:pt idx="0">
                  <c:v>325</c:v>
                </c:pt>
                <c:pt idx="1">
                  <c:v>886</c:v>
                </c:pt>
                <c:pt idx="2">
                  <c:v>158</c:v>
                </c:pt>
              </c:numCache>
            </c:numRef>
          </c:val>
          <c:extLst xmlns:c15="http://schemas.microsoft.com/office/drawing/2012/chart">
            <c:ext xmlns:c16="http://schemas.microsoft.com/office/drawing/2014/chart" uri="{C3380CC4-5D6E-409C-BE32-E72D297353CC}">
              <c16:uniqueId val="{0000000C-F1F5-44C1-B0BB-36F2D5252680}"/>
            </c:ext>
          </c:extLst>
        </c:ser>
        <c:ser>
          <c:idx val="6"/>
          <c:order val="6"/>
          <c:tx>
            <c:strRef>
              <c:f>'累計数 (設定期間が不揃い用)'!$A$10</c:f>
              <c:strCache>
                <c:ptCount val="1"/>
                <c:pt idx="0">
                  <c:v>2022年6月</c:v>
                </c:pt>
              </c:strCache>
            </c:strRef>
          </c:tx>
          <c:spPr>
            <a:solidFill>
              <a:schemeClr val="accent1">
                <a:lumMod val="60000"/>
              </a:schemeClr>
            </a:solidFill>
            <a:ln>
              <a:noFill/>
            </a:ln>
            <a:effectLst/>
          </c:spPr>
          <c:invertIfNegative val="0"/>
          <c:dLbls>
            <c:dLbl>
              <c:idx val="0"/>
              <c:layout>
                <c:manualLayout>
                  <c:x val="-1.6744232897249346E-3"/>
                  <c:y val="-9.098041463156761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1F5-44C1-B0BB-36F2D5252680}"/>
                </c:ext>
              </c:extLst>
            </c:dLbl>
            <c:dLbl>
              <c:idx val="2"/>
              <c:layout>
                <c:manualLayout>
                  <c:x val="-1.0046539738349607E-2"/>
                  <c:y val="-5.333334650816032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1F5-44C1-B0BB-36F2D525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(設定期間が不揃い用)'!$B$10:$D$10</c:f>
              <c:numCache>
                <c:formatCode>General</c:formatCode>
                <c:ptCount val="3"/>
                <c:pt idx="0">
                  <c:v>386</c:v>
                </c:pt>
                <c:pt idx="1">
                  <c:v>922</c:v>
                </c:pt>
                <c:pt idx="2">
                  <c:v>241</c:v>
                </c:pt>
              </c:numCache>
            </c:numRef>
          </c:val>
          <c:extLst>
            <c:ext xmlns:c16="http://schemas.microsoft.com/office/drawing/2014/chart" uri="{C3380CC4-5D6E-409C-BE32-E72D297353CC}">
              <c16:uniqueId val="{0000000F-F1F5-44C1-B0BB-36F2D5252680}"/>
            </c:ext>
          </c:extLst>
        </c:ser>
        <c:ser>
          <c:idx val="7"/>
          <c:order val="7"/>
          <c:tx>
            <c:strRef>
              <c:f>'累計数 (設定期間が不揃い用)'!$A$11</c:f>
              <c:strCache>
                <c:ptCount val="1"/>
                <c:pt idx="0">
                  <c:v>2022年7月</c:v>
                </c:pt>
              </c:strCache>
            </c:strRef>
          </c:tx>
          <c:spPr>
            <a:solidFill>
              <a:schemeClr val="accent2">
                <a:lumMod val="60000"/>
              </a:schemeClr>
            </a:solidFill>
            <a:ln>
              <a:noFill/>
            </a:ln>
            <a:effectLst/>
          </c:spPr>
          <c:invertIfNegative val="0"/>
          <c:dLbls>
            <c:dLbl>
              <c:idx val="2"/>
              <c:layout>
                <c:manualLayout>
                  <c:x val="0"/>
                  <c:y val="-4.705883515425916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F1F5-44C1-B0BB-36F2D525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(設定期間が不揃い用)'!$B$11:$D$11</c:f>
              <c:numCache>
                <c:formatCode>General</c:formatCode>
                <c:ptCount val="3"/>
                <c:pt idx="0">
                  <c:v>1412</c:v>
                </c:pt>
                <c:pt idx="1">
                  <c:v>4423</c:v>
                </c:pt>
                <c:pt idx="2">
                  <c:v>286</c:v>
                </c:pt>
              </c:numCache>
            </c:numRef>
          </c:val>
          <c:extLst>
            <c:ext xmlns:c16="http://schemas.microsoft.com/office/drawing/2014/chart" uri="{C3380CC4-5D6E-409C-BE32-E72D297353CC}">
              <c16:uniqueId val="{00000011-F1F5-44C1-B0BB-36F2D5252680}"/>
            </c:ext>
          </c:extLst>
        </c:ser>
        <c:ser>
          <c:idx val="8"/>
          <c:order val="8"/>
          <c:tx>
            <c:strRef>
              <c:f>'累計数 (設定期間が不揃い用)'!$A$12</c:f>
              <c:strCache>
                <c:ptCount val="1"/>
                <c:pt idx="0">
                  <c:v>2022年8月</c:v>
                </c:pt>
              </c:strCache>
            </c:strRef>
          </c:tx>
          <c:spPr>
            <a:solidFill>
              <a:schemeClr val="accent3">
                <a:lumMod val="60000"/>
              </a:schemeClr>
            </a:solidFill>
            <a:ln>
              <a:noFill/>
            </a:ln>
            <a:effectLst/>
          </c:spPr>
          <c:invertIfNegative val="0"/>
          <c:dLbls>
            <c:dLbl>
              <c:idx val="1"/>
              <c:layout>
                <c:manualLayout>
                  <c:x val="8.372116448624672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F1F5-44C1-B0BB-36F2D525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(設定期間が不揃い用)'!$B$12:$D$12</c:f>
              <c:numCache>
                <c:formatCode>General</c:formatCode>
                <c:ptCount val="3"/>
                <c:pt idx="0">
                  <c:v>4906</c:v>
                </c:pt>
                <c:pt idx="1">
                  <c:v>15926</c:v>
                </c:pt>
                <c:pt idx="2">
                  <c:v>1714</c:v>
                </c:pt>
              </c:numCache>
            </c:numRef>
          </c:val>
          <c:extLst>
            <c:ext xmlns:c16="http://schemas.microsoft.com/office/drawing/2014/chart" uri="{C3380CC4-5D6E-409C-BE32-E72D297353CC}">
              <c16:uniqueId val="{00000013-F1F5-44C1-B0BB-36F2D5252680}"/>
            </c:ext>
          </c:extLst>
        </c:ser>
        <c:ser>
          <c:idx val="9"/>
          <c:order val="9"/>
          <c:tx>
            <c:strRef>
              <c:f>'累計数 (設定期間が不揃い用)'!$A$13</c:f>
              <c:strCache>
                <c:ptCount val="1"/>
                <c:pt idx="0">
                  <c:v>2022年9月</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(設定期間が不揃い用)'!$B$13:$D$13</c:f>
              <c:numCache>
                <c:formatCode>General</c:formatCode>
                <c:ptCount val="3"/>
                <c:pt idx="0">
                  <c:v>1384</c:v>
                </c:pt>
                <c:pt idx="1">
                  <c:v>3604</c:v>
                </c:pt>
                <c:pt idx="2">
                  <c:v>634</c:v>
                </c:pt>
              </c:numCache>
            </c:numRef>
          </c:val>
          <c:extLst>
            <c:ext xmlns:c16="http://schemas.microsoft.com/office/drawing/2014/chart" uri="{C3380CC4-5D6E-409C-BE32-E72D297353CC}">
              <c16:uniqueId val="{00000014-F1F5-44C1-B0BB-36F2D5252680}"/>
            </c:ext>
          </c:extLst>
        </c:ser>
        <c:ser>
          <c:idx val="10"/>
          <c:order val="10"/>
          <c:tx>
            <c:strRef>
              <c:f>'累計数 (設定期間が不揃い用)'!$A$14</c:f>
              <c:strCache>
                <c:ptCount val="1"/>
                <c:pt idx="0">
                  <c:v>2022年10月（～10月5日公表分）</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(設定期間が不揃い用)'!$B$14:$D$14</c:f>
              <c:numCache>
                <c:formatCode>General</c:formatCode>
                <c:ptCount val="3"/>
                <c:pt idx="0">
                  <c:v>118</c:v>
                </c:pt>
                <c:pt idx="1">
                  <c:v>326</c:v>
                </c:pt>
                <c:pt idx="2">
                  <c:v>17</c:v>
                </c:pt>
              </c:numCache>
            </c:numRef>
          </c:val>
          <c:extLst>
            <c:ext xmlns:c16="http://schemas.microsoft.com/office/drawing/2014/chart" uri="{C3380CC4-5D6E-409C-BE32-E72D297353CC}">
              <c16:uniqueId val="{00000015-F1F5-44C1-B0BB-36F2D5252680}"/>
            </c:ext>
          </c:extLst>
        </c:ser>
        <c:dLbls>
          <c:dLblPos val="outEnd"/>
          <c:showLegendKey val="0"/>
          <c:showVal val="1"/>
          <c:showCatName val="0"/>
          <c:showSerName val="0"/>
          <c:showPercent val="0"/>
          <c:showBubbleSize val="0"/>
        </c:dLbls>
        <c:gapWidth val="219"/>
        <c:overlap val="-27"/>
        <c:axId val="729385216"/>
        <c:axId val="729388128"/>
        <c:extLst>
          <c:ext xmlns:c15="http://schemas.microsoft.com/office/drawing/2012/chart" uri="{02D57815-91ED-43cb-92C2-25804820EDAC}">
            <c15:filteredBarSeries>
              <c15:ser>
                <c:idx val="0"/>
                <c:order val="0"/>
                <c:tx>
                  <c:strRef>
                    <c:extLst>
                      <c:ext uri="{02D57815-91ED-43cb-92C2-25804820EDAC}">
                        <c15:formulaRef>
                          <c15:sqref>'累計数 (設定期間が不揃い用)'!$A$4</c15:sqref>
                        </c15:formulaRef>
                      </c:ext>
                    </c:extLst>
                    <c:strCache>
                      <c:ptCount val="1"/>
                      <c:pt idx="0">
                        <c:v>2021年12月(12/17～）</c:v>
                      </c:pt>
                    </c:strCache>
                  </c:strRef>
                </c:tx>
                <c:spPr>
                  <a:solidFill>
                    <a:srgbClr val="FF0000"/>
                  </a:solidFill>
                  <a:ln>
                    <a:noFill/>
                  </a:ln>
                  <a:effectLst/>
                </c:spPr>
                <c:invertIfNegative val="0"/>
                <c:dLbls>
                  <c:dLbl>
                    <c:idx val="0"/>
                    <c:layout>
                      <c:manualLayout>
                        <c:x val="1.5434214001011418E-17"/>
                        <c:y val="-1.1480578987960698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6-F1F5-44C1-B0BB-36F2D5252680}"/>
                      </c:ext>
                    </c:extLst>
                  </c:dLbl>
                  <c:dLbl>
                    <c:idx val="1"/>
                    <c:layout>
                      <c:manualLayout>
                        <c:x val="-3.0868428002022837E-17"/>
                        <c:y val="-3.8901947189515369E-17"/>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7-F1F5-44C1-B0BB-36F2D52526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'累計数 (設定期間が不揃い用)'!$B$3:$D$3</c15:sqref>
                        </c15:formulaRef>
                      </c:ext>
                    </c:extLst>
                    <c:strCache>
                      <c:ptCount val="3"/>
                      <c:pt idx="0">
                        <c:v>医療機関関連</c:v>
                      </c:pt>
                      <c:pt idx="1">
                        <c:v>高齢者施設関連</c:v>
                      </c:pt>
                      <c:pt idx="2">
                        <c:v>障がい者施設関連</c:v>
                      </c:pt>
                    </c:strCache>
                  </c:strRef>
                </c:cat>
                <c:val>
                  <c:numRef>
                    <c:extLst>
                      <c:ext uri="{02D57815-91ED-43cb-92C2-25804820EDAC}">
                        <c15:formulaRef>
                          <c15:sqref>'累計数 (設定期間が不揃い用)'!$B$4:$D$4</c15:sqref>
                        </c15:formulaRef>
                      </c:ext>
                    </c:extLst>
                    <c:numCache>
                      <c:formatCode>General</c:formatCode>
                      <c:ptCount val="3"/>
                      <c:pt idx="1">
                        <c:v>8</c:v>
                      </c:pt>
                    </c:numCache>
                  </c:numRef>
                </c:val>
                <c:extLst>
                  <c:ext xmlns:c16="http://schemas.microsoft.com/office/drawing/2014/chart" uri="{C3380CC4-5D6E-409C-BE32-E72D297353CC}">
                    <c16:uniqueId val="{00000018-F1F5-44C1-B0BB-36F2D5252680}"/>
                  </c:ext>
                </c:extLst>
              </c15:ser>
            </c15:filteredBarSeries>
          </c:ext>
        </c:extLst>
      </c:barChart>
      <c:catAx>
        <c:axId val="72938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9388128"/>
        <c:crosses val="autoZero"/>
        <c:auto val="1"/>
        <c:lblAlgn val="ctr"/>
        <c:lblOffset val="100"/>
        <c:noMultiLvlLbl val="0"/>
      </c:catAx>
      <c:valAx>
        <c:axId val="729388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9385216"/>
        <c:crosses val="autoZero"/>
        <c:crossBetween val="between"/>
      </c:valAx>
      <c:spPr>
        <a:noFill/>
        <a:ln>
          <a:noFill/>
        </a:ln>
        <a:effectLst/>
      </c:spPr>
    </c:plotArea>
    <c:legend>
      <c:legendPos val="b"/>
      <c:layout>
        <c:manualLayout>
          <c:xMode val="edge"/>
          <c:yMode val="edge"/>
          <c:x val="5.6806165455279625E-2"/>
          <c:y val="0.76976903295357513"/>
          <c:w val="0.91901671535898388"/>
          <c:h val="0.166134739428638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クラスターの施設数</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4308234654064628E-2"/>
          <c:y val="6.2631195119141378E-2"/>
          <c:w val="0.90169731353491112"/>
          <c:h val="0.6595595852211491"/>
        </c:manualLayout>
      </c:layout>
      <c:barChart>
        <c:barDir val="col"/>
        <c:grouping val="clustered"/>
        <c:varyColors val="0"/>
        <c:ser>
          <c:idx val="4"/>
          <c:order val="1"/>
          <c:tx>
            <c:strRef>
              <c:f>'施設数 (設定期間が不揃い用)'!$A$5</c:f>
              <c:strCache>
                <c:ptCount val="1"/>
                <c:pt idx="0">
                  <c:v>2022年1月</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(設定期間が不揃い用)'!$B$5:$D$5</c:f>
              <c:numCache>
                <c:formatCode>General</c:formatCode>
                <c:ptCount val="3"/>
                <c:pt idx="0">
                  <c:v>24</c:v>
                </c:pt>
                <c:pt idx="1">
                  <c:v>57</c:v>
                </c:pt>
                <c:pt idx="2">
                  <c:v>10</c:v>
                </c:pt>
              </c:numCache>
            </c:numRef>
          </c:val>
          <c:extLst xmlns:c15="http://schemas.microsoft.com/office/drawing/2012/chart">
            <c:ext xmlns:c16="http://schemas.microsoft.com/office/drawing/2014/chart" uri="{C3380CC4-5D6E-409C-BE32-E72D297353CC}">
              <c16:uniqueId val="{00000000-DAAF-4CD0-83C4-CA53117DC6C4}"/>
            </c:ext>
          </c:extLst>
        </c:ser>
        <c:ser>
          <c:idx val="0"/>
          <c:order val="2"/>
          <c:tx>
            <c:strRef>
              <c:f>'施設数 (設定期間が不揃い用)'!$A$6</c:f>
              <c:strCache>
                <c:ptCount val="1"/>
                <c:pt idx="0">
                  <c:v>2022年2月</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(設定期間が不揃い用)'!$B$6:$D$6</c:f>
              <c:numCache>
                <c:formatCode>General</c:formatCode>
                <c:ptCount val="3"/>
                <c:pt idx="0">
                  <c:v>75</c:v>
                </c:pt>
                <c:pt idx="1">
                  <c:v>268</c:v>
                </c:pt>
                <c:pt idx="2">
                  <c:v>54</c:v>
                </c:pt>
              </c:numCache>
            </c:numRef>
          </c:val>
          <c:extLst xmlns:c15="http://schemas.microsoft.com/office/drawing/2012/chart">
            <c:ext xmlns:c16="http://schemas.microsoft.com/office/drawing/2014/chart" uri="{C3380CC4-5D6E-409C-BE32-E72D297353CC}">
              <c16:uniqueId val="{00000001-DAAF-4CD0-83C4-CA53117DC6C4}"/>
            </c:ext>
          </c:extLst>
        </c:ser>
        <c:ser>
          <c:idx val="1"/>
          <c:order val="3"/>
          <c:tx>
            <c:strRef>
              <c:f>'施設数 (設定期間が不揃い用)'!$A$7</c:f>
              <c:strCache>
                <c:ptCount val="1"/>
                <c:pt idx="0">
                  <c:v>2022年3月</c:v>
                </c:pt>
              </c:strCache>
            </c:strRef>
          </c:tx>
          <c:spPr>
            <a:solidFill>
              <a:srgbClr val="FFC000"/>
            </a:solidFill>
            <a:ln>
              <a:noFill/>
            </a:ln>
            <a:effectLst/>
          </c:spPr>
          <c:invertIfNegative val="0"/>
          <c:dLbls>
            <c:dLbl>
              <c:idx val="1"/>
              <c:layout>
                <c:manualLayout>
                  <c:x val="2.0166073170135284E-2"/>
                  <c:y val="-1.892109379221698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AF-4CD0-83C4-CA53117DC6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(設定期間が不揃い用)'!$B$7:$D$7</c:f>
              <c:numCache>
                <c:formatCode>General</c:formatCode>
                <c:ptCount val="3"/>
                <c:pt idx="0">
                  <c:v>88</c:v>
                </c:pt>
                <c:pt idx="1">
                  <c:v>262</c:v>
                </c:pt>
                <c:pt idx="2">
                  <c:v>84</c:v>
                </c:pt>
              </c:numCache>
            </c:numRef>
          </c:val>
          <c:extLst>
            <c:ext xmlns:c16="http://schemas.microsoft.com/office/drawing/2014/chart" uri="{C3380CC4-5D6E-409C-BE32-E72D297353CC}">
              <c16:uniqueId val="{00000003-DAAF-4CD0-83C4-CA53117DC6C4}"/>
            </c:ext>
          </c:extLst>
        </c:ser>
        <c:ser>
          <c:idx val="2"/>
          <c:order val="4"/>
          <c:tx>
            <c:strRef>
              <c:f>'施設数 (設定期間が不揃い用)'!$A$8</c:f>
              <c:strCache>
                <c:ptCount val="1"/>
                <c:pt idx="0">
                  <c:v>2022年4月</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(設定期間が不揃い用)'!$B$8:$D$8</c:f>
              <c:numCache>
                <c:formatCode>General</c:formatCode>
                <c:ptCount val="3"/>
                <c:pt idx="0">
                  <c:v>37</c:v>
                </c:pt>
                <c:pt idx="1">
                  <c:v>87</c:v>
                </c:pt>
                <c:pt idx="2">
                  <c:v>24</c:v>
                </c:pt>
              </c:numCache>
            </c:numRef>
          </c:val>
          <c:extLst xmlns:c15="http://schemas.microsoft.com/office/drawing/2012/chart">
            <c:ext xmlns:c16="http://schemas.microsoft.com/office/drawing/2014/chart" uri="{C3380CC4-5D6E-409C-BE32-E72D297353CC}">
              <c16:uniqueId val="{00000004-DAAF-4CD0-83C4-CA53117DC6C4}"/>
            </c:ext>
          </c:extLst>
        </c:ser>
        <c:ser>
          <c:idx val="5"/>
          <c:order val="5"/>
          <c:tx>
            <c:strRef>
              <c:f>'施設数 (設定期間が不揃い用)'!$A$9</c:f>
              <c:strCache>
                <c:ptCount val="1"/>
                <c:pt idx="0">
                  <c:v>2022年5月</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(設定期間が不揃い用)'!$B$9:$D$9</c:f>
              <c:numCache>
                <c:formatCode>General</c:formatCode>
                <c:ptCount val="3"/>
                <c:pt idx="0">
                  <c:v>20</c:v>
                </c:pt>
                <c:pt idx="1">
                  <c:v>56</c:v>
                </c:pt>
                <c:pt idx="2">
                  <c:v>12</c:v>
                </c:pt>
              </c:numCache>
            </c:numRef>
          </c:val>
          <c:extLst xmlns:c15="http://schemas.microsoft.com/office/drawing/2012/chart">
            <c:ext xmlns:c16="http://schemas.microsoft.com/office/drawing/2014/chart" uri="{C3380CC4-5D6E-409C-BE32-E72D297353CC}">
              <c16:uniqueId val="{00000005-DAAF-4CD0-83C4-CA53117DC6C4}"/>
            </c:ext>
          </c:extLst>
        </c:ser>
        <c:ser>
          <c:idx val="6"/>
          <c:order val="6"/>
          <c:tx>
            <c:strRef>
              <c:f>'施設数 (設定期間が不揃い用)'!$A$10</c:f>
              <c:strCache>
                <c:ptCount val="1"/>
                <c:pt idx="0">
                  <c:v>2022年6月</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(設定期間が不揃い用)'!$B$10:$D$10</c:f>
              <c:numCache>
                <c:formatCode>General</c:formatCode>
                <c:ptCount val="3"/>
                <c:pt idx="0">
                  <c:v>25</c:v>
                </c:pt>
                <c:pt idx="1">
                  <c:v>68</c:v>
                </c:pt>
                <c:pt idx="2">
                  <c:v>14</c:v>
                </c:pt>
              </c:numCache>
            </c:numRef>
          </c:val>
          <c:extLst>
            <c:ext xmlns:c16="http://schemas.microsoft.com/office/drawing/2014/chart" uri="{C3380CC4-5D6E-409C-BE32-E72D297353CC}">
              <c16:uniqueId val="{00000006-DAAF-4CD0-83C4-CA53117DC6C4}"/>
            </c:ext>
          </c:extLst>
        </c:ser>
        <c:ser>
          <c:idx val="7"/>
          <c:order val="7"/>
          <c:tx>
            <c:strRef>
              <c:f>'施設数 (設定期間が不揃い用)'!$A$11</c:f>
              <c:strCache>
                <c:ptCount val="1"/>
                <c:pt idx="0">
                  <c:v>2022年7月</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(設定期間が不揃い用)'!$B$11:$D$11</c:f>
              <c:numCache>
                <c:formatCode>General</c:formatCode>
                <c:ptCount val="3"/>
                <c:pt idx="0">
                  <c:v>52</c:v>
                </c:pt>
                <c:pt idx="1">
                  <c:v>222</c:v>
                </c:pt>
                <c:pt idx="2">
                  <c:v>28</c:v>
                </c:pt>
              </c:numCache>
            </c:numRef>
          </c:val>
          <c:extLst>
            <c:ext xmlns:c16="http://schemas.microsoft.com/office/drawing/2014/chart" uri="{C3380CC4-5D6E-409C-BE32-E72D297353CC}">
              <c16:uniqueId val="{00000007-DAAF-4CD0-83C4-CA53117DC6C4}"/>
            </c:ext>
          </c:extLst>
        </c:ser>
        <c:ser>
          <c:idx val="8"/>
          <c:order val="8"/>
          <c:tx>
            <c:strRef>
              <c:f>'施設数 (設定期間が不揃い用)'!$A$12</c:f>
              <c:strCache>
                <c:ptCount val="1"/>
                <c:pt idx="0">
                  <c:v>2022年8月</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(設定期間が不揃い用)'!$B$12:$D$12</c:f>
              <c:numCache>
                <c:formatCode>General</c:formatCode>
                <c:ptCount val="3"/>
                <c:pt idx="0">
                  <c:v>191</c:v>
                </c:pt>
                <c:pt idx="1">
                  <c:v>974</c:v>
                </c:pt>
                <c:pt idx="2">
                  <c:v>117</c:v>
                </c:pt>
              </c:numCache>
            </c:numRef>
          </c:val>
          <c:extLst>
            <c:ext xmlns:c16="http://schemas.microsoft.com/office/drawing/2014/chart" uri="{C3380CC4-5D6E-409C-BE32-E72D297353CC}">
              <c16:uniqueId val="{00000008-DAAF-4CD0-83C4-CA53117DC6C4}"/>
            </c:ext>
          </c:extLst>
        </c:ser>
        <c:ser>
          <c:idx val="9"/>
          <c:order val="9"/>
          <c:tx>
            <c:strRef>
              <c:f>'施設数 (設定期間が不揃い用)'!$A$13</c:f>
              <c:strCache>
                <c:ptCount val="1"/>
                <c:pt idx="0">
                  <c:v>2022年9月</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(設定期間が不揃い用)'!$B$13:$D$13</c:f>
              <c:numCache>
                <c:formatCode>General</c:formatCode>
                <c:ptCount val="3"/>
                <c:pt idx="0">
                  <c:v>73</c:v>
                </c:pt>
                <c:pt idx="1">
                  <c:v>276</c:v>
                </c:pt>
                <c:pt idx="2">
                  <c:v>48</c:v>
                </c:pt>
              </c:numCache>
            </c:numRef>
          </c:val>
          <c:extLst>
            <c:ext xmlns:c16="http://schemas.microsoft.com/office/drawing/2014/chart" uri="{C3380CC4-5D6E-409C-BE32-E72D297353CC}">
              <c16:uniqueId val="{00000009-DAAF-4CD0-83C4-CA53117DC6C4}"/>
            </c:ext>
          </c:extLst>
        </c:ser>
        <c:ser>
          <c:idx val="10"/>
          <c:order val="10"/>
          <c:tx>
            <c:strRef>
              <c:f>'施設数 (設定期間が不揃い用)'!$A$14</c:f>
              <c:strCache>
                <c:ptCount val="1"/>
                <c:pt idx="0">
                  <c:v>2022年10月（～10月5日公表分）</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(設定期間が不揃い用)'!$B$14:$D$14</c:f>
              <c:numCache>
                <c:formatCode>General</c:formatCode>
                <c:ptCount val="3"/>
                <c:pt idx="0">
                  <c:v>10</c:v>
                </c:pt>
                <c:pt idx="1">
                  <c:v>33</c:v>
                </c:pt>
                <c:pt idx="2">
                  <c:v>3</c:v>
                </c:pt>
              </c:numCache>
            </c:numRef>
          </c:val>
          <c:extLst>
            <c:ext xmlns:c16="http://schemas.microsoft.com/office/drawing/2014/chart" uri="{C3380CC4-5D6E-409C-BE32-E72D297353CC}">
              <c16:uniqueId val="{0000000A-DAAF-4CD0-83C4-CA53117DC6C4}"/>
            </c:ext>
          </c:extLst>
        </c:ser>
        <c:dLbls>
          <c:dLblPos val="outEnd"/>
          <c:showLegendKey val="0"/>
          <c:showVal val="1"/>
          <c:showCatName val="0"/>
          <c:showSerName val="0"/>
          <c:showPercent val="0"/>
          <c:showBubbleSize val="0"/>
        </c:dLbls>
        <c:gapWidth val="219"/>
        <c:overlap val="-27"/>
        <c:axId val="514593280"/>
        <c:axId val="514596608"/>
        <c:extLst>
          <c:ext xmlns:c15="http://schemas.microsoft.com/office/drawing/2012/chart" uri="{02D57815-91ED-43cb-92C2-25804820EDAC}">
            <c15:filteredBarSeries>
              <c15:ser>
                <c:idx val="3"/>
                <c:order val="0"/>
                <c:tx>
                  <c:strRef>
                    <c:extLst>
                      <c:ext uri="{02D57815-91ED-43cb-92C2-25804820EDAC}">
                        <c15:formulaRef>
                          <c15:sqref>'施設数 (設定期間が不揃い用)'!$A$4</c15:sqref>
                        </c15:formulaRef>
                      </c:ext>
                    </c:extLst>
                    <c:strCache>
                      <c:ptCount val="1"/>
                      <c:pt idx="0">
                        <c:v>2021年12月(12/17～）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'施設数 (設定期間が不揃い用)'!$B$3:$D$3</c15:sqref>
                        </c15:formulaRef>
                      </c:ext>
                    </c:extLst>
                    <c:strCache>
                      <c:ptCount val="3"/>
                      <c:pt idx="0">
                        <c:v>医療機関関連</c:v>
                      </c:pt>
                      <c:pt idx="1">
                        <c:v>高齢者施設関連</c:v>
                      </c:pt>
                      <c:pt idx="2">
                        <c:v>障がい者施設関連</c:v>
                      </c:pt>
                    </c:strCache>
                  </c:strRef>
                </c:cat>
                <c:val>
                  <c:numRef>
                    <c:extLst>
                      <c:ext uri="{02D57815-91ED-43cb-92C2-25804820EDAC}">
                        <c15:formulaRef>
                          <c15:sqref>'施設数 (設定期間が不揃い用)'!$B$4:$D$4</c15:sqref>
                        </c15:formulaRef>
                      </c:ext>
                    </c:extLst>
                    <c:numCache>
                      <c:formatCode>General</c:formatCode>
                      <c:ptCount val="3"/>
                      <c:pt idx="1">
                        <c:v>1</c:v>
                      </c:pt>
                    </c:numCache>
                  </c:numRef>
                </c:val>
                <c:extLst>
                  <c:ext xmlns:c16="http://schemas.microsoft.com/office/drawing/2014/chart" uri="{C3380CC4-5D6E-409C-BE32-E72D297353CC}">
                    <c16:uniqueId val="{0000000B-DAAF-4CD0-83C4-CA53117DC6C4}"/>
                  </c:ext>
                </c:extLst>
              </c15:ser>
            </c15:filteredBarSeries>
          </c:ext>
        </c:extLst>
      </c:barChart>
      <c:catAx>
        <c:axId val="51459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4596608"/>
        <c:crosses val="autoZero"/>
        <c:auto val="1"/>
        <c:lblAlgn val="ctr"/>
        <c:lblOffset val="100"/>
        <c:noMultiLvlLbl val="0"/>
      </c:catAx>
      <c:valAx>
        <c:axId val="514596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4593280"/>
        <c:crosses val="autoZero"/>
        <c:crossBetween val="between"/>
      </c:valAx>
      <c:spPr>
        <a:noFill/>
        <a:ln>
          <a:noFill/>
        </a:ln>
        <a:effectLst/>
      </c:spPr>
    </c:plotArea>
    <c:legend>
      <c:legendPos val="b"/>
      <c:layout>
        <c:manualLayout>
          <c:xMode val="edge"/>
          <c:yMode val="edge"/>
          <c:x val="4.250393897326718E-2"/>
          <c:y val="0.79902646300189395"/>
          <c:w val="0.95643622161800679"/>
          <c:h val="0.176184835293304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ja-JP"/>
              <a:t>クラスターの陽性者数</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4.6914278717886101E-2"/>
          <c:y val="0.31847867508691291"/>
          <c:w val="0.9334427462709205"/>
          <c:h val="0.42492038435974566"/>
        </c:manualLayout>
      </c:layout>
      <c:barChart>
        <c:barDir val="col"/>
        <c:grouping val="clustered"/>
        <c:varyColors val="0"/>
        <c:ser>
          <c:idx val="6"/>
          <c:order val="6"/>
          <c:tx>
            <c:strRef>
              <c:f>'累計数 (設定期間が不揃い用)'!$A$10</c:f>
              <c:strCache>
                <c:ptCount val="1"/>
                <c:pt idx="0">
                  <c:v>2022年8月31日</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(設定期間が不揃い用)'!$B$10:$D$10</c:f>
              <c:numCache>
                <c:formatCode>General</c:formatCode>
                <c:ptCount val="3"/>
                <c:pt idx="0">
                  <c:v>944</c:v>
                </c:pt>
                <c:pt idx="1">
                  <c:v>2471</c:v>
                </c:pt>
                <c:pt idx="2">
                  <c:v>501</c:v>
                </c:pt>
              </c:numCache>
            </c:numRef>
          </c:val>
          <c:extLst>
            <c:ext xmlns:c16="http://schemas.microsoft.com/office/drawing/2014/chart" uri="{C3380CC4-5D6E-409C-BE32-E72D297353CC}">
              <c16:uniqueId val="{00000000-62BB-4574-BF1F-0B99F7864B10}"/>
            </c:ext>
          </c:extLst>
        </c:ser>
        <c:ser>
          <c:idx val="7"/>
          <c:order val="7"/>
          <c:tx>
            <c:strRef>
              <c:f>'累計数 (設定期間が不揃い用)'!$A$11</c:f>
              <c:strCache>
                <c:ptCount val="1"/>
                <c:pt idx="0">
                  <c:v>2022年9月7日</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(設定期間が不揃い用)'!$B$11:$D$11</c:f>
              <c:numCache>
                <c:formatCode>General</c:formatCode>
                <c:ptCount val="3"/>
                <c:pt idx="0">
                  <c:v>521</c:v>
                </c:pt>
                <c:pt idx="1">
                  <c:v>1299</c:v>
                </c:pt>
                <c:pt idx="2">
                  <c:v>179</c:v>
                </c:pt>
              </c:numCache>
            </c:numRef>
          </c:val>
          <c:extLst>
            <c:ext xmlns:c16="http://schemas.microsoft.com/office/drawing/2014/chart" uri="{C3380CC4-5D6E-409C-BE32-E72D297353CC}">
              <c16:uniqueId val="{00000001-62BB-4574-BF1F-0B99F7864B10}"/>
            </c:ext>
          </c:extLst>
        </c:ser>
        <c:ser>
          <c:idx val="8"/>
          <c:order val="8"/>
          <c:tx>
            <c:strRef>
              <c:f>'累計数 (設定期間が不揃い用)'!$A$12</c:f>
              <c:strCache>
                <c:ptCount val="1"/>
                <c:pt idx="0">
                  <c:v>2022年9月14日</c:v>
                </c:pt>
              </c:strCache>
            </c:strRef>
          </c:tx>
          <c:spPr>
            <a:solidFill>
              <a:schemeClr val="bg1">
                <a:lumMod val="85000"/>
              </a:schemeClr>
            </a:solidFill>
            <a:ln>
              <a:solidFill>
                <a:schemeClr val="bg1">
                  <a:lumMod val="95000"/>
                </a:schemeClr>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(設定期間が不揃い用)'!$B$12:$D$12</c:f>
              <c:numCache>
                <c:formatCode>General</c:formatCode>
                <c:ptCount val="3"/>
                <c:pt idx="0">
                  <c:v>401</c:v>
                </c:pt>
                <c:pt idx="1">
                  <c:v>1072</c:v>
                </c:pt>
                <c:pt idx="2">
                  <c:v>164</c:v>
                </c:pt>
              </c:numCache>
            </c:numRef>
          </c:val>
          <c:extLst>
            <c:ext xmlns:c16="http://schemas.microsoft.com/office/drawing/2014/chart" uri="{C3380CC4-5D6E-409C-BE32-E72D297353CC}">
              <c16:uniqueId val="{00000002-62BB-4574-BF1F-0B99F7864B10}"/>
            </c:ext>
          </c:extLst>
        </c:ser>
        <c:ser>
          <c:idx val="9"/>
          <c:order val="9"/>
          <c:tx>
            <c:strRef>
              <c:f>'累計数 (設定期間が不揃い用)'!$A$13</c:f>
              <c:strCache>
                <c:ptCount val="1"/>
                <c:pt idx="0">
                  <c:v>2022年9月21日</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(設定期間が不揃い用)'!$B$13:$D$13</c:f>
              <c:numCache>
                <c:formatCode>General</c:formatCode>
                <c:ptCount val="3"/>
                <c:pt idx="0">
                  <c:v>280</c:v>
                </c:pt>
                <c:pt idx="1">
                  <c:v>687</c:v>
                </c:pt>
                <c:pt idx="2">
                  <c:v>132</c:v>
                </c:pt>
              </c:numCache>
            </c:numRef>
          </c:val>
          <c:extLst>
            <c:ext xmlns:c16="http://schemas.microsoft.com/office/drawing/2014/chart" uri="{C3380CC4-5D6E-409C-BE32-E72D297353CC}">
              <c16:uniqueId val="{00000003-62BB-4574-BF1F-0B99F7864B10}"/>
            </c:ext>
          </c:extLst>
        </c:ser>
        <c:ser>
          <c:idx val="10"/>
          <c:order val="10"/>
          <c:tx>
            <c:strRef>
              <c:f>'累計数 (設定期間が不揃い用)'!$A$14</c:f>
              <c:strCache>
                <c:ptCount val="1"/>
                <c:pt idx="0">
                  <c:v>2022年9月28日</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(設定期間が不揃い用)'!$B$14:$D$14</c:f>
              <c:numCache>
                <c:formatCode>General</c:formatCode>
                <c:ptCount val="3"/>
                <c:pt idx="0">
                  <c:v>182</c:v>
                </c:pt>
                <c:pt idx="1">
                  <c:v>546</c:v>
                </c:pt>
                <c:pt idx="2">
                  <c:v>159</c:v>
                </c:pt>
              </c:numCache>
            </c:numRef>
          </c:val>
          <c:extLst>
            <c:ext xmlns:c16="http://schemas.microsoft.com/office/drawing/2014/chart" uri="{C3380CC4-5D6E-409C-BE32-E72D297353CC}">
              <c16:uniqueId val="{00000004-62BB-4574-BF1F-0B99F7864B10}"/>
            </c:ext>
          </c:extLst>
        </c:ser>
        <c:ser>
          <c:idx val="11"/>
          <c:order val="11"/>
          <c:tx>
            <c:strRef>
              <c:f>'累計数 (設定期間が不揃い用)'!$A$15</c:f>
              <c:strCache>
                <c:ptCount val="1"/>
                <c:pt idx="0">
                  <c:v>2022年10月5日</c:v>
                </c:pt>
              </c:strCache>
            </c:strRef>
          </c:tx>
          <c:spPr>
            <a:solidFill>
              <a:srgbClr val="FF99CC"/>
            </a:solidFill>
            <a:ln>
              <a:solidFill>
                <a:srgbClr val="FF99CC"/>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'累計数 (設定期間が不揃い用)'!$B$3:$D$3</c:f>
              <c:strCache>
                <c:ptCount val="3"/>
                <c:pt idx="0">
                  <c:v>医療機関関連</c:v>
                </c:pt>
                <c:pt idx="1">
                  <c:v>高齢者施設関連</c:v>
                </c:pt>
                <c:pt idx="2">
                  <c:v>障がい者施設関連</c:v>
                </c:pt>
              </c:strCache>
            </c:strRef>
          </c:cat>
          <c:val>
            <c:numRef>
              <c:f>'累計数 (設定期間が不揃い用)'!$B$15:$D$15</c:f>
              <c:numCache>
                <c:formatCode>General</c:formatCode>
                <c:ptCount val="3"/>
                <c:pt idx="0">
                  <c:v>118</c:v>
                </c:pt>
                <c:pt idx="1">
                  <c:v>326</c:v>
                </c:pt>
                <c:pt idx="2">
                  <c:v>17</c:v>
                </c:pt>
              </c:numCache>
            </c:numRef>
          </c:val>
          <c:extLst>
            <c:ext xmlns:c16="http://schemas.microsoft.com/office/drawing/2014/chart" uri="{C3380CC4-5D6E-409C-BE32-E72D297353CC}">
              <c16:uniqueId val="{00000005-62BB-4574-BF1F-0B99F7864B10}"/>
            </c:ext>
          </c:extLst>
        </c:ser>
        <c:dLbls>
          <c:dLblPos val="outEnd"/>
          <c:showLegendKey val="0"/>
          <c:showVal val="1"/>
          <c:showCatName val="0"/>
          <c:showSerName val="0"/>
          <c:showPercent val="0"/>
          <c:showBubbleSize val="0"/>
        </c:dLbls>
        <c:gapWidth val="219"/>
        <c:overlap val="-27"/>
        <c:axId val="729385216"/>
        <c:axId val="729388128"/>
        <c:extLst>
          <c:ext xmlns:c15="http://schemas.microsoft.com/office/drawing/2012/chart" uri="{02D57815-91ED-43cb-92C2-25804820EDAC}">
            <c15:filteredBarSeries>
              <c15:ser>
                <c:idx val="0"/>
                <c:order val="0"/>
                <c:tx>
                  <c:strRef>
                    <c:extLst>
                      <c:ext uri="{02D57815-91ED-43cb-92C2-25804820EDAC}">
                        <c15:formulaRef>
                          <c15:sqref>'累計数 (設定期間が不揃い用)'!$A$4</c15:sqref>
                        </c15:formulaRef>
                      </c:ext>
                    </c:extLst>
                    <c:strCache>
                      <c:ptCount val="1"/>
                      <c:pt idx="0">
                        <c:v>2022年6月22日</c:v>
                      </c:pt>
                    </c:strCache>
                  </c:strRef>
                </c:tx>
                <c:spPr>
                  <a:solidFill>
                    <a:schemeClr val="accent1"/>
                  </a:solidFill>
                  <a:ln>
                    <a:noFill/>
                  </a:ln>
                  <a:effectLst/>
                </c:spPr>
                <c:invertIfNegative val="0"/>
                <c:dLbls>
                  <c:dLbl>
                    <c:idx val="1"/>
                    <c:layout>
                      <c:manualLayout>
                        <c:x val="8.3721164486246728E-3"/>
                        <c:y val="0"/>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6-62BB-4574-BF1F-0B99F7864B10}"/>
                      </c:ext>
                    </c:extLst>
                  </c:dLbl>
                  <c:dLbl>
                    <c:idx val="2"/>
                    <c:layout>
                      <c:manualLayout>
                        <c:x val="5.0232698691748037E-3"/>
                        <c:y val="-9.9925003942925739E-3"/>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7-62BB-4574-BF1F-0B99F7864B1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'累計数 (設定期間が不揃い用)'!$B$3:$D$3</c15:sqref>
                        </c15:formulaRef>
                      </c:ext>
                    </c:extLst>
                    <c:strCache>
                      <c:ptCount val="3"/>
                      <c:pt idx="0">
                        <c:v>医療機関関連</c:v>
                      </c:pt>
                      <c:pt idx="1">
                        <c:v>高齢者施設関連</c:v>
                      </c:pt>
                      <c:pt idx="2">
                        <c:v>障がい者施設関連</c:v>
                      </c:pt>
                    </c:strCache>
                  </c:strRef>
                </c:cat>
                <c:val>
                  <c:numRef>
                    <c:extLst>
                      <c:ext uri="{02D57815-91ED-43cb-92C2-25804820EDAC}">
                        <c15:formulaRef>
                          <c15:sqref>'累計数 (設定期間が不揃い用)'!$B$4:$D$4</c15:sqref>
                        </c15:formulaRef>
                      </c:ext>
                    </c:extLst>
                    <c:numCache>
                      <c:formatCode>General</c:formatCode>
                      <c:ptCount val="3"/>
                      <c:pt idx="0">
                        <c:v>86</c:v>
                      </c:pt>
                      <c:pt idx="1">
                        <c:v>156</c:v>
                      </c:pt>
                      <c:pt idx="2">
                        <c:v>26</c:v>
                      </c:pt>
                    </c:numCache>
                  </c:numRef>
                </c:val>
                <c:extLst>
                  <c:ext xmlns:c16="http://schemas.microsoft.com/office/drawing/2014/chart" uri="{C3380CC4-5D6E-409C-BE32-E72D297353CC}">
                    <c16:uniqueId val="{00000008-62BB-4574-BF1F-0B99F7864B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'累計数 (設定期間が不揃い用)'!$A$5</c15:sqref>
                        </c15:formulaRef>
                      </c:ext>
                    </c:extLst>
                    <c:strCache>
                      <c:ptCount val="1"/>
                      <c:pt idx="0">
                        <c:v>2022年6月29日</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'累計数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'累計数 (設定期間が不揃い用)'!$B$5:$D$5</c15:sqref>
                        </c15:formulaRef>
                      </c:ext>
                    </c:extLst>
                    <c:numCache>
                      <c:formatCode>General</c:formatCode>
                      <c:ptCount val="3"/>
                      <c:pt idx="0">
                        <c:v>70</c:v>
                      </c:pt>
                      <c:pt idx="1">
                        <c:v>319</c:v>
                      </c:pt>
                      <c:pt idx="2">
                        <c:v>9</c:v>
                      </c:pt>
                    </c:numCache>
                  </c:numRef>
                </c:val>
                <c:extLst xmlns:c15="http://schemas.microsoft.com/office/drawing/2012/chart">
                  <c:ext xmlns:c16="http://schemas.microsoft.com/office/drawing/2014/chart" uri="{C3380CC4-5D6E-409C-BE32-E72D297353CC}">
                    <c16:uniqueId val="{00000009-62BB-4574-BF1F-0B99F7864B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'累計数 (設定期間が不揃い用)'!$A$6</c15:sqref>
                        </c15:formulaRef>
                      </c:ext>
                    </c:extLst>
                    <c:strCache>
                      <c:ptCount val="1"/>
                      <c:pt idx="0">
                        <c:v>2022年7月6日</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'累計数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'累計数 (設定期間が不揃い用)'!$B$6:$D$6</c15:sqref>
                        </c15:formulaRef>
                      </c:ext>
                    </c:extLst>
                    <c:numCache>
                      <c:formatCode>General</c:formatCode>
                      <c:ptCount val="3"/>
                      <c:pt idx="0">
                        <c:v>82</c:v>
                      </c:pt>
                      <c:pt idx="1">
                        <c:v>258</c:v>
                      </c:pt>
                      <c:pt idx="2">
                        <c:v>5</c:v>
                      </c:pt>
                    </c:numCache>
                  </c:numRef>
                </c:val>
                <c:extLst xmlns:c15="http://schemas.microsoft.com/office/drawing/2012/chart">
                  <c:ext xmlns:c16="http://schemas.microsoft.com/office/drawing/2014/chart" uri="{C3380CC4-5D6E-409C-BE32-E72D297353CC}">
                    <c16:uniqueId val="{0000000A-62BB-4574-BF1F-0B99F7864B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'累計数 (設定期間が不揃い用)'!$A$7</c15:sqref>
                        </c15:formulaRef>
                      </c:ext>
                    </c:extLst>
                    <c:strCache>
                      <c:ptCount val="1"/>
                      <c:pt idx="0">
                        <c:v>2022年7月13日</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'累計数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'累計数 (設定期間が不揃い用)'!$B$7:$D$7</c15:sqref>
                        </c15:formulaRef>
                      </c:ext>
                    </c:extLst>
                    <c:numCache>
                      <c:formatCode>General</c:formatCode>
                      <c:ptCount val="3"/>
                      <c:pt idx="0">
                        <c:v>282</c:v>
                      </c:pt>
                      <c:pt idx="1">
                        <c:v>571</c:v>
                      </c:pt>
                      <c:pt idx="2">
                        <c:v>93</c:v>
                      </c:pt>
                    </c:numCache>
                  </c:numRef>
                </c:val>
                <c:extLst xmlns:c15="http://schemas.microsoft.com/office/drawing/2012/chart">
                  <c:ext xmlns:c16="http://schemas.microsoft.com/office/drawing/2014/chart" uri="{C3380CC4-5D6E-409C-BE32-E72D297353CC}">
                    <c16:uniqueId val="{0000000B-62BB-4574-BF1F-0B99F7864B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'累計数 (設定期間が不揃い用)'!$A$8</c15:sqref>
                        </c15:formulaRef>
                      </c:ext>
                    </c:extLst>
                    <c:strCache>
                      <c:ptCount val="1"/>
                      <c:pt idx="0">
                        <c:v>2022年7月20日</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'累計数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'累計数 (設定期間が不揃い用)'!$B$8:$D$8</c15:sqref>
                        </c15:formulaRef>
                      </c:ext>
                    </c:extLst>
                    <c:numCache>
                      <c:formatCode>General</c:formatCode>
                      <c:ptCount val="3"/>
                      <c:pt idx="0">
                        <c:v>462</c:v>
                      </c:pt>
                      <c:pt idx="1">
                        <c:v>1077</c:v>
                      </c:pt>
                      <c:pt idx="2">
                        <c:v>62</c:v>
                      </c:pt>
                    </c:numCache>
                  </c:numRef>
                </c:val>
                <c:extLst xmlns:c15="http://schemas.microsoft.com/office/drawing/2012/chart">
                  <c:ext xmlns:c16="http://schemas.microsoft.com/office/drawing/2014/chart" uri="{C3380CC4-5D6E-409C-BE32-E72D297353CC}">
                    <c16:uniqueId val="{0000000C-62BB-4574-BF1F-0B99F7864B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'累計数 (設定期間が不揃い用)'!$A$9</c15:sqref>
                        </c15:formulaRef>
                      </c:ext>
                    </c:extLst>
                    <c:strCache>
                      <c:ptCount val="1"/>
                      <c:pt idx="0">
                        <c:v>7/27公表分（7/18～7/24発生）</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'累計数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'累計数 (設定期間が不揃い用)'!$B$9:$D$9</c15:sqref>
                        </c15:formulaRef>
                      </c:ext>
                    </c:extLst>
                    <c:numCache>
                      <c:formatCode>General</c:formatCode>
                      <c:ptCount val="3"/>
                      <c:pt idx="0">
                        <c:v>545</c:v>
                      </c:pt>
                      <c:pt idx="1">
                        <c:v>2405</c:v>
                      </c:pt>
                      <c:pt idx="2">
                        <c:v>120</c:v>
                      </c:pt>
                    </c:numCache>
                  </c:numRef>
                </c:val>
                <c:extLst xmlns:c15="http://schemas.microsoft.com/office/drawing/2012/chart">
                  <c:ext xmlns:c16="http://schemas.microsoft.com/office/drawing/2014/chart" uri="{C3380CC4-5D6E-409C-BE32-E72D297353CC}">
                    <c16:uniqueId val="{0000000D-62BB-4574-BF1F-0B99F7864B10}"/>
                  </c:ext>
                </c:extLst>
              </c15:ser>
            </c15:filteredBarSeries>
          </c:ext>
        </c:extLst>
      </c:barChart>
      <c:catAx>
        <c:axId val="72938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729388128"/>
        <c:crosses val="autoZero"/>
        <c:auto val="1"/>
        <c:lblAlgn val="ctr"/>
        <c:lblOffset val="100"/>
        <c:noMultiLvlLbl val="0"/>
      </c:catAx>
      <c:valAx>
        <c:axId val="729388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729385216"/>
        <c:crosses val="autoZero"/>
        <c:crossBetween val="between"/>
      </c:valAx>
      <c:spPr>
        <a:noFill/>
        <a:ln>
          <a:noFill/>
        </a:ln>
        <a:effectLst/>
      </c:spPr>
    </c:plotArea>
    <c:legend>
      <c:legendPos val="b"/>
      <c:layout>
        <c:manualLayout>
          <c:xMode val="edge"/>
          <c:yMode val="edge"/>
          <c:x val="0.72562290642276062"/>
          <c:y val="7.7942143801631711E-2"/>
          <c:w val="0.22594149247670048"/>
          <c:h val="0.4347481443969546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sz="1100">
          <a:solidFill>
            <a:schemeClr val="tx1"/>
          </a:solidFill>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ja-JP"/>
              <a:t>クラスターの施設数</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6"/>
          <c:order val="6"/>
          <c:tx>
            <c:strRef>
              <c:f>'施設数 (設定期間が不揃い用)'!$A$10</c:f>
              <c:strCache>
                <c:ptCount val="1"/>
                <c:pt idx="0">
                  <c:v>2022年8月31日</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(設定期間が不揃い用)'!$B$10:$D$10</c:f>
              <c:numCache>
                <c:formatCode>General</c:formatCode>
                <c:ptCount val="3"/>
                <c:pt idx="0">
                  <c:v>40</c:v>
                </c:pt>
                <c:pt idx="1">
                  <c:v>173</c:v>
                </c:pt>
                <c:pt idx="2">
                  <c:v>38</c:v>
                </c:pt>
              </c:numCache>
            </c:numRef>
          </c:val>
          <c:extLst>
            <c:ext xmlns:c16="http://schemas.microsoft.com/office/drawing/2014/chart" uri="{C3380CC4-5D6E-409C-BE32-E72D297353CC}">
              <c16:uniqueId val="{00000000-5B4C-4D4E-ADD0-CA39880A865D}"/>
            </c:ext>
          </c:extLst>
        </c:ser>
        <c:ser>
          <c:idx val="7"/>
          <c:order val="7"/>
          <c:tx>
            <c:strRef>
              <c:f>'施設数 (設定期間が不揃い用)'!$A$11</c:f>
              <c:strCache>
                <c:ptCount val="1"/>
                <c:pt idx="0">
                  <c:v>2022年9月7日</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(設定期間が不揃い用)'!$B$11:$D$11</c:f>
              <c:numCache>
                <c:formatCode>General</c:formatCode>
                <c:ptCount val="3"/>
                <c:pt idx="0">
                  <c:v>24</c:v>
                </c:pt>
                <c:pt idx="1">
                  <c:v>100</c:v>
                </c:pt>
                <c:pt idx="2">
                  <c:v>17</c:v>
                </c:pt>
              </c:numCache>
            </c:numRef>
          </c:val>
          <c:extLst>
            <c:ext xmlns:c16="http://schemas.microsoft.com/office/drawing/2014/chart" uri="{C3380CC4-5D6E-409C-BE32-E72D297353CC}">
              <c16:uniqueId val="{00000001-5B4C-4D4E-ADD0-CA39880A865D}"/>
            </c:ext>
          </c:extLst>
        </c:ser>
        <c:ser>
          <c:idx val="8"/>
          <c:order val="8"/>
          <c:tx>
            <c:strRef>
              <c:f>'施設数 (設定期間が不揃い用)'!$A$12</c:f>
              <c:strCache>
                <c:ptCount val="1"/>
                <c:pt idx="0">
                  <c:v>2022年9月14日</c:v>
                </c:pt>
              </c:strCache>
            </c:strRef>
          </c:tx>
          <c:spPr>
            <a:solidFill>
              <a:schemeClr val="bg1">
                <a:lumMod val="85000"/>
              </a:schemeClr>
            </a:solidFill>
            <a:ln>
              <a:solidFill>
                <a:schemeClr val="bg1">
                  <a:lumMod val="85000"/>
                </a:schemeClr>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(設定期間が不揃い用)'!$B$12:$D$12</c:f>
              <c:numCache>
                <c:formatCode>General</c:formatCode>
                <c:ptCount val="3"/>
                <c:pt idx="0">
                  <c:v>21</c:v>
                </c:pt>
                <c:pt idx="1">
                  <c:v>82</c:v>
                </c:pt>
                <c:pt idx="2">
                  <c:v>10</c:v>
                </c:pt>
              </c:numCache>
            </c:numRef>
          </c:val>
          <c:extLst>
            <c:ext xmlns:c16="http://schemas.microsoft.com/office/drawing/2014/chart" uri="{C3380CC4-5D6E-409C-BE32-E72D297353CC}">
              <c16:uniqueId val="{00000002-5B4C-4D4E-ADD0-CA39880A865D}"/>
            </c:ext>
          </c:extLst>
        </c:ser>
        <c:ser>
          <c:idx val="9"/>
          <c:order val="9"/>
          <c:tx>
            <c:strRef>
              <c:f>'施設数 (設定期間が不揃い用)'!$A$13</c:f>
              <c:strCache>
                <c:ptCount val="1"/>
                <c:pt idx="0">
                  <c:v>2022年9月21日</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(設定期間が不揃い用)'!$B$13:$D$13</c:f>
              <c:numCache>
                <c:formatCode>General</c:formatCode>
                <c:ptCount val="3"/>
                <c:pt idx="0">
                  <c:v>15</c:v>
                </c:pt>
                <c:pt idx="1">
                  <c:v>53</c:v>
                </c:pt>
                <c:pt idx="2">
                  <c:v>11</c:v>
                </c:pt>
              </c:numCache>
            </c:numRef>
          </c:val>
          <c:extLst>
            <c:ext xmlns:c16="http://schemas.microsoft.com/office/drawing/2014/chart" uri="{C3380CC4-5D6E-409C-BE32-E72D297353CC}">
              <c16:uniqueId val="{00000003-5B4C-4D4E-ADD0-CA39880A865D}"/>
            </c:ext>
          </c:extLst>
        </c:ser>
        <c:ser>
          <c:idx val="10"/>
          <c:order val="10"/>
          <c:tx>
            <c:strRef>
              <c:f>'施設数 (設定期間が不揃い用)'!$A$14</c:f>
              <c:strCache>
                <c:ptCount val="1"/>
                <c:pt idx="0">
                  <c:v>2022年9月28日</c:v>
                </c:pt>
              </c:strCache>
            </c:strRef>
          </c:tx>
          <c:spPr>
            <a:solidFill>
              <a:schemeClr val="accent6">
                <a:alpha val="97000"/>
              </a:schemeClr>
            </a:solidFill>
            <a:ln>
              <a:solidFill>
                <a:schemeClr val="accent6"/>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(設定期間が不揃い用)'!$B$14:$D$14</c:f>
              <c:numCache>
                <c:formatCode>General</c:formatCode>
                <c:ptCount val="3"/>
                <c:pt idx="0">
                  <c:v>13</c:v>
                </c:pt>
                <c:pt idx="1">
                  <c:v>41</c:v>
                </c:pt>
                <c:pt idx="2">
                  <c:v>10</c:v>
                </c:pt>
              </c:numCache>
            </c:numRef>
          </c:val>
          <c:extLst>
            <c:ext xmlns:c16="http://schemas.microsoft.com/office/drawing/2014/chart" uri="{C3380CC4-5D6E-409C-BE32-E72D297353CC}">
              <c16:uniqueId val="{00000004-5B4C-4D4E-ADD0-CA39880A865D}"/>
            </c:ext>
          </c:extLst>
        </c:ser>
        <c:ser>
          <c:idx val="11"/>
          <c:order val="11"/>
          <c:tx>
            <c:strRef>
              <c:f>'施設数 (設定期間が不揃い用)'!$A$15</c:f>
              <c:strCache>
                <c:ptCount val="1"/>
                <c:pt idx="0">
                  <c:v>2022年10月5日</c:v>
                </c:pt>
              </c:strCache>
            </c:strRef>
          </c:tx>
          <c:spPr>
            <a:solidFill>
              <a:srgbClr val="FF99CC"/>
            </a:solidFill>
            <a:ln>
              <a:solidFill>
                <a:srgbClr val="FF99CC"/>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 (設定期間が不揃い用)'!$B$3:$D$3</c:f>
              <c:strCache>
                <c:ptCount val="3"/>
                <c:pt idx="0">
                  <c:v>医療機関関連</c:v>
                </c:pt>
                <c:pt idx="1">
                  <c:v>高齢者施設関連</c:v>
                </c:pt>
                <c:pt idx="2">
                  <c:v>障がい者施設関連</c:v>
                </c:pt>
              </c:strCache>
            </c:strRef>
          </c:cat>
          <c:val>
            <c:numRef>
              <c:f>'施設数 (設定期間が不揃い用)'!$B$15:$D$15</c:f>
              <c:numCache>
                <c:formatCode>General</c:formatCode>
                <c:ptCount val="3"/>
                <c:pt idx="0">
                  <c:v>10</c:v>
                </c:pt>
                <c:pt idx="1">
                  <c:v>33</c:v>
                </c:pt>
                <c:pt idx="2">
                  <c:v>3</c:v>
                </c:pt>
              </c:numCache>
            </c:numRef>
          </c:val>
          <c:extLst>
            <c:ext xmlns:c16="http://schemas.microsoft.com/office/drawing/2014/chart" uri="{C3380CC4-5D6E-409C-BE32-E72D297353CC}">
              <c16:uniqueId val="{00000005-5B4C-4D4E-ADD0-CA39880A865D}"/>
            </c:ext>
          </c:extLst>
        </c:ser>
        <c:dLbls>
          <c:dLblPos val="outEnd"/>
          <c:showLegendKey val="0"/>
          <c:showVal val="1"/>
          <c:showCatName val="0"/>
          <c:showSerName val="0"/>
          <c:showPercent val="0"/>
          <c:showBubbleSize val="0"/>
        </c:dLbls>
        <c:gapWidth val="229"/>
        <c:overlap val="-27"/>
        <c:axId val="514593280"/>
        <c:axId val="514596608"/>
        <c:extLst>
          <c:ext xmlns:c15="http://schemas.microsoft.com/office/drawing/2012/chart" uri="{02D57815-91ED-43cb-92C2-25804820EDAC}">
            <c15:filteredBarSeries>
              <c15:ser>
                <c:idx val="3"/>
                <c:order val="0"/>
                <c:tx>
                  <c:strRef>
                    <c:extLst>
                      <c:ext uri="{02D57815-91ED-43cb-92C2-25804820EDAC}">
                        <c15:formulaRef>
                          <c15:sqref>'施設数 (設定期間が不揃い用)'!$A$4</c15:sqref>
                        </c15:formulaRef>
                      </c:ext>
                    </c:extLst>
                    <c:strCache>
                      <c:ptCount val="1"/>
                      <c:pt idx="0">
                        <c:v>2022年6月22日</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'施設数 (設定期間が不揃い用)'!$B$3:$D$3</c15:sqref>
                        </c15:formulaRef>
                      </c:ext>
                    </c:extLst>
                    <c:strCache>
                      <c:ptCount val="3"/>
                      <c:pt idx="0">
                        <c:v>医療機関関連</c:v>
                      </c:pt>
                      <c:pt idx="1">
                        <c:v>高齢者施設関連</c:v>
                      </c:pt>
                      <c:pt idx="2">
                        <c:v>障がい者施設関連</c:v>
                      </c:pt>
                    </c:strCache>
                  </c:strRef>
                </c:cat>
                <c:val>
                  <c:numRef>
                    <c:extLst>
                      <c:ext uri="{02D57815-91ED-43cb-92C2-25804820EDAC}">
                        <c15:formulaRef>
                          <c15:sqref>'施設数 (設定期間が不揃い用)'!$B$4:$D$4</c15:sqref>
                        </c15:formulaRef>
                      </c:ext>
                    </c:extLst>
                    <c:numCache>
                      <c:formatCode>General</c:formatCode>
                      <c:ptCount val="3"/>
                      <c:pt idx="0">
                        <c:v>4</c:v>
                      </c:pt>
                      <c:pt idx="1">
                        <c:v>16</c:v>
                      </c:pt>
                      <c:pt idx="2">
                        <c:v>3</c:v>
                      </c:pt>
                    </c:numCache>
                  </c:numRef>
                </c:val>
                <c:extLst>
                  <c:ext xmlns:c16="http://schemas.microsoft.com/office/drawing/2014/chart" uri="{C3380CC4-5D6E-409C-BE32-E72D297353CC}">
                    <c16:uniqueId val="{00000006-5B4C-4D4E-ADD0-CA39880A865D}"/>
                  </c:ext>
                </c:extLst>
              </c15:ser>
            </c15:filteredBarSeries>
            <c15:filteredBarSeries>
              <c15:ser>
                <c:idx val="4"/>
                <c:order val="1"/>
                <c:tx>
                  <c:strRef>
                    <c:extLst xmlns:c15="http://schemas.microsoft.com/office/drawing/2012/chart">
                      <c:ext xmlns:c15="http://schemas.microsoft.com/office/drawing/2012/chart" uri="{02D57815-91ED-43cb-92C2-25804820EDAC}">
                        <c15:formulaRef>
                          <c15:sqref>'施設数 (設定期間が不揃い用)'!$A$5</c15:sqref>
                        </c15:formulaRef>
                      </c:ext>
                    </c:extLst>
                    <c:strCache>
                      <c:ptCount val="1"/>
                      <c:pt idx="0">
                        <c:v>2022年6月29日</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'施設数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'施設数 (設定期間が不揃い用)'!$B$5:$D$5</c15:sqref>
                        </c15:formulaRef>
                      </c:ext>
                    </c:extLst>
                    <c:numCache>
                      <c:formatCode>General</c:formatCode>
                      <c:ptCount val="3"/>
                      <c:pt idx="0">
                        <c:v>5</c:v>
                      </c:pt>
                      <c:pt idx="1">
                        <c:v>13</c:v>
                      </c:pt>
                      <c:pt idx="2">
                        <c:v>1</c:v>
                      </c:pt>
                    </c:numCache>
                  </c:numRef>
                </c:val>
                <c:extLst xmlns:c15="http://schemas.microsoft.com/office/drawing/2012/chart">
                  <c:ext xmlns:c16="http://schemas.microsoft.com/office/drawing/2014/chart" uri="{C3380CC4-5D6E-409C-BE32-E72D297353CC}">
                    <c16:uniqueId val="{00000007-5B4C-4D4E-ADD0-CA39880A865D}"/>
                  </c:ext>
                </c:extLst>
              </c15:ser>
            </c15:filteredBarSeries>
            <c15:filteredBarSeries>
              <c15:ser>
                <c:idx val="0"/>
                <c:order val="2"/>
                <c:tx>
                  <c:strRef>
                    <c:extLst xmlns:c15="http://schemas.microsoft.com/office/drawing/2012/chart">
                      <c:ext xmlns:c15="http://schemas.microsoft.com/office/drawing/2012/chart" uri="{02D57815-91ED-43cb-92C2-25804820EDAC}">
                        <c15:formulaRef>
                          <c15:sqref>'施設数 (設定期間が不揃い用)'!$A$6</c15:sqref>
                        </c15:formulaRef>
                      </c:ext>
                    </c:extLst>
                    <c:strCache>
                      <c:ptCount val="1"/>
                      <c:pt idx="0">
                        <c:v>2022年7月6日</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'施設数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'施設数 (設定期間が不揃い用)'!$B$6:$D$6</c15:sqref>
                        </c15:formulaRef>
                      </c:ext>
                    </c:extLst>
                    <c:numCache>
                      <c:formatCode>General</c:formatCode>
                      <c:ptCount val="3"/>
                      <c:pt idx="0">
                        <c:v>3</c:v>
                      </c:pt>
                      <c:pt idx="1">
                        <c:v>12</c:v>
                      </c:pt>
                      <c:pt idx="2">
                        <c:v>1</c:v>
                      </c:pt>
                    </c:numCache>
                  </c:numRef>
                </c:val>
                <c:extLst xmlns:c15="http://schemas.microsoft.com/office/drawing/2012/chart">
                  <c:ext xmlns:c16="http://schemas.microsoft.com/office/drawing/2014/chart" uri="{C3380CC4-5D6E-409C-BE32-E72D297353CC}">
                    <c16:uniqueId val="{00000008-5B4C-4D4E-ADD0-CA39880A865D}"/>
                  </c:ext>
                </c:extLst>
              </c15:ser>
            </c15:filteredBarSeries>
            <c15:filteredBarSeries>
              <c15:ser>
                <c:idx val="1"/>
                <c:order val="3"/>
                <c:tx>
                  <c:strRef>
                    <c:extLst xmlns:c15="http://schemas.microsoft.com/office/drawing/2012/chart">
                      <c:ext xmlns:c15="http://schemas.microsoft.com/office/drawing/2012/chart" uri="{02D57815-91ED-43cb-92C2-25804820EDAC}">
                        <c15:formulaRef>
                          <c15:sqref>'施設数 (設定期間が不揃い用)'!$A$7</c15:sqref>
                        </c15:formulaRef>
                      </c:ext>
                    </c:extLst>
                    <c:strCache>
                      <c:ptCount val="1"/>
                      <c:pt idx="0">
                        <c:v>2022年7月13日</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'施設数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'施設数 (設定期間が不揃い用)'!$B$7:$D$7</c15:sqref>
                        </c15:formulaRef>
                      </c:ext>
                    </c:extLst>
                    <c:numCache>
                      <c:formatCode>General</c:formatCode>
                      <c:ptCount val="3"/>
                      <c:pt idx="0">
                        <c:v>10</c:v>
                      </c:pt>
                      <c:pt idx="1">
                        <c:v>38</c:v>
                      </c:pt>
                      <c:pt idx="2">
                        <c:v>8</c:v>
                      </c:pt>
                    </c:numCache>
                  </c:numRef>
                </c:val>
                <c:extLst xmlns:c15="http://schemas.microsoft.com/office/drawing/2012/chart">
                  <c:ext xmlns:c16="http://schemas.microsoft.com/office/drawing/2014/chart" uri="{C3380CC4-5D6E-409C-BE32-E72D297353CC}">
                    <c16:uniqueId val="{00000009-5B4C-4D4E-ADD0-CA39880A865D}"/>
                  </c:ext>
                </c:extLst>
              </c15:ser>
            </c15:filteredBarSeries>
            <c15:filteredBarSeries>
              <c15:ser>
                <c:idx val="2"/>
                <c:order val="4"/>
                <c:tx>
                  <c:strRef>
                    <c:extLst xmlns:c15="http://schemas.microsoft.com/office/drawing/2012/chart">
                      <c:ext xmlns:c15="http://schemas.microsoft.com/office/drawing/2012/chart" uri="{02D57815-91ED-43cb-92C2-25804820EDAC}">
                        <c15:formulaRef>
                          <c15:sqref>'施設数 (設定期間が不揃い用)'!$A$8</c15:sqref>
                        </c15:formulaRef>
                      </c:ext>
                    </c:extLst>
                    <c:strCache>
                      <c:ptCount val="1"/>
                      <c:pt idx="0">
                        <c:v>2022年7月20日</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'施設数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'施設数 (設定期間が不揃い用)'!$B$8:$D$8</c15:sqref>
                        </c15:formulaRef>
                      </c:ext>
                    </c:extLst>
                    <c:numCache>
                      <c:formatCode>General</c:formatCode>
                      <c:ptCount val="3"/>
                      <c:pt idx="0">
                        <c:v>18</c:v>
                      </c:pt>
                      <c:pt idx="1">
                        <c:v>51</c:v>
                      </c:pt>
                      <c:pt idx="2">
                        <c:v>5</c:v>
                      </c:pt>
                    </c:numCache>
                  </c:numRef>
                </c:val>
                <c:extLst xmlns:c15="http://schemas.microsoft.com/office/drawing/2012/chart">
                  <c:ext xmlns:c16="http://schemas.microsoft.com/office/drawing/2014/chart" uri="{C3380CC4-5D6E-409C-BE32-E72D297353CC}">
                    <c16:uniqueId val="{0000000A-5B4C-4D4E-ADD0-CA39880A865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'施設数 (設定期間が不揃い用)'!$A$9</c15:sqref>
                        </c15:formulaRef>
                      </c:ext>
                    </c:extLst>
                    <c:strCache>
                      <c:ptCount val="1"/>
                      <c:pt idx="0">
                        <c:v>7/27公表分（7/18～7/24発生）</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'施設数 (設定期間が不揃い用)'!$B$3:$D$3</c15:sqref>
                        </c15:formulaRef>
                      </c:ext>
                    </c:extLst>
                    <c:strCache>
                      <c:ptCount val="3"/>
                      <c:pt idx="0">
                        <c:v>医療機関関連</c:v>
                      </c:pt>
                      <c:pt idx="1">
                        <c:v>高齢者施設関連</c:v>
                      </c:pt>
                      <c:pt idx="2">
                        <c:v>障がい者施設関連</c:v>
                      </c:pt>
                    </c:strCache>
                  </c:strRef>
                </c:cat>
                <c:val>
                  <c:numRef>
                    <c:extLst xmlns:c15="http://schemas.microsoft.com/office/drawing/2012/chart">
                      <c:ext xmlns:c15="http://schemas.microsoft.com/office/drawing/2012/chart" uri="{02D57815-91ED-43cb-92C2-25804820EDAC}">
                        <c15:formulaRef>
                          <c15:sqref>'施設数 (設定期間が不揃い用)'!$B$9:$D$9</c15:sqref>
                        </c15:formulaRef>
                      </c:ext>
                    </c:extLst>
                    <c:numCache>
                      <c:formatCode>General</c:formatCode>
                      <c:ptCount val="3"/>
                      <c:pt idx="0">
                        <c:v>21</c:v>
                      </c:pt>
                      <c:pt idx="1">
                        <c:v>121</c:v>
                      </c:pt>
                      <c:pt idx="2">
                        <c:v>13</c:v>
                      </c:pt>
                    </c:numCache>
                  </c:numRef>
                </c:val>
                <c:extLst xmlns:c15="http://schemas.microsoft.com/office/drawing/2012/chart">
                  <c:ext xmlns:c16="http://schemas.microsoft.com/office/drawing/2014/chart" uri="{C3380CC4-5D6E-409C-BE32-E72D297353CC}">
                    <c16:uniqueId val="{0000000B-5B4C-4D4E-ADD0-CA39880A865D}"/>
                  </c:ext>
                </c:extLst>
              </c15:ser>
            </c15:filteredBarSeries>
          </c:ext>
        </c:extLst>
      </c:barChart>
      <c:catAx>
        <c:axId val="51459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514596608"/>
        <c:crosses val="autoZero"/>
        <c:auto val="1"/>
        <c:lblAlgn val="ctr"/>
        <c:lblOffset val="100"/>
        <c:noMultiLvlLbl val="0"/>
      </c:catAx>
      <c:valAx>
        <c:axId val="514596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514593280"/>
        <c:crosses val="autoZero"/>
        <c:crossBetween val="between"/>
      </c:valAx>
      <c:spPr>
        <a:noFill/>
        <a:ln>
          <a:noFill/>
        </a:ln>
        <a:effectLst/>
      </c:spPr>
    </c:plotArea>
    <c:legend>
      <c:legendPos val="b"/>
      <c:layout>
        <c:manualLayout>
          <c:xMode val="edge"/>
          <c:yMode val="edge"/>
          <c:x val="0.73738032583069701"/>
          <c:y val="0.12323787184154822"/>
          <c:w val="0.22583451755239539"/>
          <c:h val="0.404986500390572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sz="1100" baseline="0">
          <a:solidFill>
            <a:schemeClr val="tx1"/>
          </a:solidFill>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a:latin typeface="Meiryo UI" panose="020B0604030504040204" pitchFamily="50" charset="-128"/>
                <a:ea typeface="Meiryo UI" panose="020B0604030504040204" pitchFamily="50" charset="-128"/>
              </a:rPr>
              <a:t>重症病床（運用病床数・運用率）・重症入院者数</a:t>
            </a:r>
          </a:p>
        </c:rich>
      </c:tx>
      <c:layout>
        <c:manualLayout>
          <c:xMode val="edge"/>
          <c:yMode val="edge"/>
          <c:x val="0.25713068737063755"/>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0748334637333779E-2"/>
          <c:y val="0.1101370086734635"/>
          <c:w val="0.84158986886345566"/>
          <c:h val="0.7892094193846515"/>
        </c:manualLayout>
      </c:layout>
      <c:areaChart>
        <c:grouping val="stacked"/>
        <c:varyColors val="0"/>
        <c:ser>
          <c:idx val="2"/>
          <c:order val="1"/>
          <c:tx>
            <c:v>重症病床運用数（確保計画に基づく病床以外の受入病床を含む）</c:v>
          </c:tx>
          <c:spPr>
            <a:solidFill>
              <a:schemeClr val="accent5">
                <a:lumMod val="20000"/>
                <a:lumOff val="80000"/>
              </a:schemeClr>
            </a:solidFill>
            <a:ln>
              <a:solidFill>
                <a:schemeClr val="accent5"/>
              </a:solidFill>
            </a:ln>
            <a:effectLst/>
          </c:spPr>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オリジナルシート!$YR$13:$AKC$13</c:f>
              <c:numCache>
                <c:formatCode>0_);[Red]\(0\)</c:formatCode>
                <c:ptCount val="298"/>
                <c:pt idx="0">
                  <c:v>220</c:v>
                </c:pt>
                <c:pt idx="1">
                  <c:v>220</c:v>
                </c:pt>
                <c:pt idx="2">
                  <c:v>220</c:v>
                </c:pt>
                <c:pt idx="3">
                  <c:v>220</c:v>
                </c:pt>
                <c:pt idx="4">
                  <c:v>219</c:v>
                </c:pt>
                <c:pt idx="5">
                  <c:v>219</c:v>
                </c:pt>
                <c:pt idx="6">
                  <c:v>219</c:v>
                </c:pt>
                <c:pt idx="7">
                  <c:v>219</c:v>
                </c:pt>
                <c:pt idx="8">
                  <c:v>219</c:v>
                </c:pt>
                <c:pt idx="9">
                  <c:v>219</c:v>
                </c:pt>
                <c:pt idx="10">
                  <c:v>219</c:v>
                </c:pt>
                <c:pt idx="11">
                  <c:v>219</c:v>
                </c:pt>
                <c:pt idx="12">
                  <c:v>219</c:v>
                </c:pt>
                <c:pt idx="13">
                  <c:v>219</c:v>
                </c:pt>
                <c:pt idx="14">
                  <c:v>219</c:v>
                </c:pt>
                <c:pt idx="15">
                  <c:v>202</c:v>
                </c:pt>
                <c:pt idx="16">
                  <c:v>202</c:v>
                </c:pt>
                <c:pt idx="17">
                  <c:v>202</c:v>
                </c:pt>
                <c:pt idx="18">
                  <c:v>200</c:v>
                </c:pt>
                <c:pt idx="19">
                  <c:v>200</c:v>
                </c:pt>
                <c:pt idx="20">
                  <c:v>200</c:v>
                </c:pt>
                <c:pt idx="21">
                  <c:v>201</c:v>
                </c:pt>
                <c:pt idx="22">
                  <c:v>201</c:v>
                </c:pt>
                <c:pt idx="23">
                  <c:v>201</c:v>
                </c:pt>
                <c:pt idx="24">
                  <c:v>201</c:v>
                </c:pt>
                <c:pt idx="25">
                  <c:v>204</c:v>
                </c:pt>
                <c:pt idx="26">
                  <c:v>205</c:v>
                </c:pt>
                <c:pt idx="27">
                  <c:v>210</c:v>
                </c:pt>
                <c:pt idx="28">
                  <c:v>210</c:v>
                </c:pt>
                <c:pt idx="29">
                  <c:v>208</c:v>
                </c:pt>
                <c:pt idx="30">
                  <c:v>208</c:v>
                </c:pt>
                <c:pt idx="31">
                  <c:v>209</c:v>
                </c:pt>
                <c:pt idx="32">
                  <c:v>209</c:v>
                </c:pt>
                <c:pt idx="33">
                  <c:v>211</c:v>
                </c:pt>
                <c:pt idx="34">
                  <c:v>214</c:v>
                </c:pt>
                <c:pt idx="35">
                  <c:v>217</c:v>
                </c:pt>
                <c:pt idx="36">
                  <c:v>230</c:v>
                </c:pt>
                <c:pt idx="37">
                  <c:v>230</c:v>
                </c:pt>
                <c:pt idx="38">
                  <c:v>235</c:v>
                </c:pt>
                <c:pt idx="39">
                  <c:v>237</c:v>
                </c:pt>
                <c:pt idx="40">
                  <c:v>241</c:v>
                </c:pt>
                <c:pt idx="41">
                  <c:v>250</c:v>
                </c:pt>
                <c:pt idx="42">
                  <c:v>245</c:v>
                </c:pt>
                <c:pt idx="43">
                  <c:v>248</c:v>
                </c:pt>
                <c:pt idx="44">
                  <c:v>248</c:v>
                </c:pt>
                <c:pt idx="45">
                  <c:v>262</c:v>
                </c:pt>
                <c:pt idx="46">
                  <c:v>280</c:v>
                </c:pt>
                <c:pt idx="47">
                  <c:v>290</c:v>
                </c:pt>
                <c:pt idx="48">
                  <c:v>290</c:v>
                </c:pt>
                <c:pt idx="49">
                  <c:v>297</c:v>
                </c:pt>
                <c:pt idx="50">
                  <c:v>303</c:v>
                </c:pt>
                <c:pt idx="51">
                  <c:v>304</c:v>
                </c:pt>
                <c:pt idx="52">
                  <c:v>302</c:v>
                </c:pt>
                <c:pt idx="53">
                  <c:v>315</c:v>
                </c:pt>
                <c:pt idx="54">
                  <c:v>323</c:v>
                </c:pt>
                <c:pt idx="55">
                  <c:v>334</c:v>
                </c:pt>
                <c:pt idx="56">
                  <c:v>350</c:v>
                </c:pt>
                <c:pt idx="57">
                  <c:v>350</c:v>
                </c:pt>
                <c:pt idx="58">
                  <c:v>350</c:v>
                </c:pt>
                <c:pt idx="59">
                  <c:v>372</c:v>
                </c:pt>
                <c:pt idx="60">
                  <c:v>370</c:v>
                </c:pt>
                <c:pt idx="61">
                  <c:v>374</c:v>
                </c:pt>
                <c:pt idx="62">
                  <c:v>379</c:v>
                </c:pt>
                <c:pt idx="63">
                  <c:v>389</c:v>
                </c:pt>
                <c:pt idx="64">
                  <c:v>393</c:v>
                </c:pt>
                <c:pt idx="65">
                  <c:v>398</c:v>
                </c:pt>
                <c:pt idx="66">
                  <c:v>399</c:v>
                </c:pt>
                <c:pt idx="67">
                  <c:v>406</c:v>
                </c:pt>
                <c:pt idx="68">
                  <c:v>410</c:v>
                </c:pt>
                <c:pt idx="69">
                  <c:v>410</c:v>
                </c:pt>
                <c:pt idx="70">
                  <c:v>409</c:v>
                </c:pt>
                <c:pt idx="71">
                  <c:v>402</c:v>
                </c:pt>
                <c:pt idx="72">
                  <c:v>402</c:v>
                </c:pt>
                <c:pt idx="73">
                  <c:v>406</c:v>
                </c:pt>
                <c:pt idx="74">
                  <c:v>411</c:v>
                </c:pt>
                <c:pt idx="75">
                  <c:v>412</c:v>
                </c:pt>
                <c:pt idx="76">
                  <c:v>408</c:v>
                </c:pt>
                <c:pt idx="77">
                  <c:v>412</c:v>
                </c:pt>
                <c:pt idx="78">
                  <c:v>412</c:v>
                </c:pt>
                <c:pt idx="79">
                  <c:v>412</c:v>
                </c:pt>
                <c:pt idx="80">
                  <c:v>413</c:v>
                </c:pt>
                <c:pt idx="81">
                  <c:v>413</c:v>
                </c:pt>
                <c:pt idx="82">
                  <c:v>421</c:v>
                </c:pt>
                <c:pt idx="83">
                  <c:v>413</c:v>
                </c:pt>
                <c:pt idx="84">
                  <c:v>411</c:v>
                </c:pt>
                <c:pt idx="85">
                  <c:v>408</c:v>
                </c:pt>
                <c:pt idx="86">
                  <c:v>408</c:v>
                </c:pt>
                <c:pt idx="87">
                  <c:v>404</c:v>
                </c:pt>
                <c:pt idx="88">
                  <c:v>400</c:v>
                </c:pt>
                <c:pt idx="89">
                  <c:v>399</c:v>
                </c:pt>
                <c:pt idx="90">
                  <c:v>398</c:v>
                </c:pt>
                <c:pt idx="91">
                  <c:v>394</c:v>
                </c:pt>
                <c:pt idx="92">
                  <c:v>394</c:v>
                </c:pt>
                <c:pt idx="93">
                  <c:v>394</c:v>
                </c:pt>
                <c:pt idx="94">
                  <c:v>394</c:v>
                </c:pt>
                <c:pt idx="95">
                  <c:v>393</c:v>
                </c:pt>
                <c:pt idx="96">
                  <c:v>387</c:v>
                </c:pt>
                <c:pt idx="97">
                  <c:v>386</c:v>
                </c:pt>
                <c:pt idx="98">
                  <c:v>387</c:v>
                </c:pt>
                <c:pt idx="99">
                  <c:v>388</c:v>
                </c:pt>
                <c:pt idx="100">
                  <c:v>388</c:v>
                </c:pt>
                <c:pt idx="101">
                  <c:v>388</c:v>
                </c:pt>
                <c:pt idx="102">
                  <c:v>388</c:v>
                </c:pt>
                <c:pt idx="103">
                  <c:v>393</c:v>
                </c:pt>
                <c:pt idx="104">
                  <c:v>391</c:v>
                </c:pt>
                <c:pt idx="105">
                  <c:v>391</c:v>
                </c:pt>
                <c:pt idx="106">
                  <c:v>385</c:v>
                </c:pt>
                <c:pt idx="107">
                  <c:v>385</c:v>
                </c:pt>
                <c:pt idx="108">
                  <c:v>385</c:v>
                </c:pt>
                <c:pt idx="109">
                  <c:v>385</c:v>
                </c:pt>
                <c:pt idx="110">
                  <c:v>385</c:v>
                </c:pt>
                <c:pt idx="111">
                  <c:v>385</c:v>
                </c:pt>
                <c:pt idx="112">
                  <c:v>385</c:v>
                </c:pt>
                <c:pt idx="113">
                  <c:v>385</c:v>
                </c:pt>
                <c:pt idx="114">
                  <c:v>385</c:v>
                </c:pt>
                <c:pt idx="115">
                  <c:v>385</c:v>
                </c:pt>
                <c:pt idx="116">
                  <c:v>388</c:v>
                </c:pt>
                <c:pt idx="117">
                  <c:v>388</c:v>
                </c:pt>
                <c:pt idx="118">
                  <c:v>388</c:v>
                </c:pt>
                <c:pt idx="119">
                  <c:v>367</c:v>
                </c:pt>
                <c:pt idx="120">
                  <c:v>367</c:v>
                </c:pt>
                <c:pt idx="121">
                  <c:v>367</c:v>
                </c:pt>
                <c:pt idx="122">
                  <c:v>367</c:v>
                </c:pt>
                <c:pt idx="123">
                  <c:v>366</c:v>
                </c:pt>
                <c:pt idx="124">
                  <c:v>367</c:v>
                </c:pt>
                <c:pt idx="125">
                  <c:v>367</c:v>
                </c:pt>
                <c:pt idx="126">
                  <c:v>367</c:v>
                </c:pt>
                <c:pt idx="127">
                  <c:v>367</c:v>
                </c:pt>
                <c:pt idx="128">
                  <c:v>367</c:v>
                </c:pt>
                <c:pt idx="129">
                  <c:v>367</c:v>
                </c:pt>
                <c:pt idx="130">
                  <c:v>367</c:v>
                </c:pt>
                <c:pt idx="131">
                  <c:v>365</c:v>
                </c:pt>
                <c:pt idx="132">
                  <c:v>365</c:v>
                </c:pt>
                <c:pt idx="133">
                  <c:v>365</c:v>
                </c:pt>
                <c:pt idx="134">
                  <c:v>365</c:v>
                </c:pt>
                <c:pt idx="135">
                  <c:v>365</c:v>
                </c:pt>
                <c:pt idx="136">
                  <c:v>365</c:v>
                </c:pt>
                <c:pt idx="137">
                  <c:v>365</c:v>
                </c:pt>
                <c:pt idx="138">
                  <c:v>365</c:v>
                </c:pt>
                <c:pt idx="139">
                  <c:v>365</c:v>
                </c:pt>
                <c:pt idx="140">
                  <c:v>365</c:v>
                </c:pt>
                <c:pt idx="141">
                  <c:v>360</c:v>
                </c:pt>
                <c:pt idx="142">
                  <c:v>360</c:v>
                </c:pt>
                <c:pt idx="143">
                  <c:v>360</c:v>
                </c:pt>
                <c:pt idx="144">
                  <c:v>361</c:v>
                </c:pt>
                <c:pt idx="145">
                  <c:v>362</c:v>
                </c:pt>
                <c:pt idx="146">
                  <c:v>356</c:v>
                </c:pt>
                <c:pt idx="147">
                  <c:v>356</c:v>
                </c:pt>
                <c:pt idx="148">
                  <c:v>356</c:v>
                </c:pt>
                <c:pt idx="149">
                  <c:v>356</c:v>
                </c:pt>
                <c:pt idx="150">
                  <c:v>345</c:v>
                </c:pt>
                <c:pt idx="151">
                  <c:v>329</c:v>
                </c:pt>
                <c:pt idx="152">
                  <c:v>309</c:v>
                </c:pt>
                <c:pt idx="153">
                  <c:v>307</c:v>
                </c:pt>
                <c:pt idx="154">
                  <c:v>301</c:v>
                </c:pt>
                <c:pt idx="155">
                  <c:v>299</c:v>
                </c:pt>
                <c:pt idx="156">
                  <c:v>299</c:v>
                </c:pt>
                <c:pt idx="157">
                  <c:v>296</c:v>
                </c:pt>
                <c:pt idx="158">
                  <c:v>294</c:v>
                </c:pt>
                <c:pt idx="159">
                  <c:v>293</c:v>
                </c:pt>
                <c:pt idx="160">
                  <c:v>289</c:v>
                </c:pt>
                <c:pt idx="161">
                  <c:v>289</c:v>
                </c:pt>
                <c:pt idx="162">
                  <c:v>288</c:v>
                </c:pt>
                <c:pt idx="163">
                  <c:v>288</c:v>
                </c:pt>
                <c:pt idx="164">
                  <c:v>287</c:v>
                </c:pt>
                <c:pt idx="165">
                  <c:v>287</c:v>
                </c:pt>
                <c:pt idx="166">
                  <c:v>288</c:v>
                </c:pt>
                <c:pt idx="167">
                  <c:v>288</c:v>
                </c:pt>
                <c:pt idx="168">
                  <c:v>288</c:v>
                </c:pt>
                <c:pt idx="169">
                  <c:v>288</c:v>
                </c:pt>
                <c:pt idx="170">
                  <c:v>288</c:v>
                </c:pt>
                <c:pt idx="171">
                  <c:v>288</c:v>
                </c:pt>
                <c:pt idx="172">
                  <c:v>287</c:v>
                </c:pt>
                <c:pt idx="173">
                  <c:v>287</c:v>
                </c:pt>
                <c:pt idx="174">
                  <c:v>287</c:v>
                </c:pt>
                <c:pt idx="175">
                  <c:v>287</c:v>
                </c:pt>
                <c:pt idx="176">
                  <c:v>287</c:v>
                </c:pt>
                <c:pt idx="177">
                  <c:v>287</c:v>
                </c:pt>
                <c:pt idx="178">
                  <c:v>287</c:v>
                </c:pt>
                <c:pt idx="179">
                  <c:v>287</c:v>
                </c:pt>
                <c:pt idx="180">
                  <c:v>287</c:v>
                </c:pt>
                <c:pt idx="181">
                  <c:v>286</c:v>
                </c:pt>
                <c:pt idx="182">
                  <c:v>286</c:v>
                </c:pt>
                <c:pt idx="183">
                  <c:v>283</c:v>
                </c:pt>
                <c:pt idx="184">
                  <c:v>283</c:v>
                </c:pt>
                <c:pt idx="185">
                  <c:v>274</c:v>
                </c:pt>
                <c:pt idx="186">
                  <c:v>263</c:v>
                </c:pt>
                <c:pt idx="187">
                  <c:v>257</c:v>
                </c:pt>
                <c:pt idx="188">
                  <c:v>256</c:v>
                </c:pt>
                <c:pt idx="189">
                  <c:v>243</c:v>
                </c:pt>
                <c:pt idx="190">
                  <c:v>243</c:v>
                </c:pt>
                <c:pt idx="191">
                  <c:v>243</c:v>
                </c:pt>
                <c:pt idx="192">
                  <c:v>235</c:v>
                </c:pt>
                <c:pt idx="193">
                  <c:v>230</c:v>
                </c:pt>
                <c:pt idx="194">
                  <c:v>230</c:v>
                </c:pt>
                <c:pt idx="195">
                  <c:v>230</c:v>
                </c:pt>
                <c:pt idx="196">
                  <c:v>220</c:v>
                </c:pt>
                <c:pt idx="197">
                  <c:v>220</c:v>
                </c:pt>
                <c:pt idx="198">
                  <c:v>220</c:v>
                </c:pt>
                <c:pt idx="199">
                  <c:v>219</c:v>
                </c:pt>
                <c:pt idx="200">
                  <c:v>220</c:v>
                </c:pt>
                <c:pt idx="201">
                  <c:v>219</c:v>
                </c:pt>
                <c:pt idx="202">
                  <c:v>219</c:v>
                </c:pt>
                <c:pt idx="203">
                  <c:v>218</c:v>
                </c:pt>
                <c:pt idx="204">
                  <c:v>218</c:v>
                </c:pt>
                <c:pt idx="205">
                  <c:v>218</c:v>
                </c:pt>
                <c:pt idx="206">
                  <c:v>218</c:v>
                </c:pt>
                <c:pt idx="207">
                  <c:v>218</c:v>
                </c:pt>
                <c:pt idx="208">
                  <c:v>218</c:v>
                </c:pt>
                <c:pt idx="209">
                  <c:v>220</c:v>
                </c:pt>
                <c:pt idx="210">
                  <c:v>219</c:v>
                </c:pt>
                <c:pt idx="211">
                  <c:v>225</c:v>
                </c:pt>
                <c:pt idx="212">
                  <c:v>225</c:v>
                </c:pt>
                <c:pt idx="213">
                  <c:v>225</c:v>
                </c:pt>
                <c:pt idx="214">
                  <c:v>226</c:v>
                </c:pt>
                <c:pt idx="215">
                  <c:v>228</c:v>
                </c:pt>
                <c:pt idx="216">
                  <c:v>228</c:v>
                </c:pt>
                <c:pt idx="217">
                  <c:v>232</c:v>
                </c:pt>
                <c:pt idx="218">
                  <c:v>232</c:v>
                </c:pt>
                <c:pt idx="219">
                  <c:v>232</c:v>
                </c:pt>
                <c:pt idx="220">
                  <c:v>231</c:v>
                </c:pt>
                <c:pt idx="221">
                  <c:v>233</c:v>
                </c:pt>
                <c:pt idx="222">
                  <c:v>245</c:v>
                </c:pt>
                <c:pt idx="223">
                  <c:v>249</c:v>
                </c:pt>
                <c:pt idx="224">
                  <c:v>264</c:v>
                </c:pt>
                <c:pt idx="225">
                  <c:v>264</c:v>
                </c:pt>
                <c:pt idx="226">
                  <c:v>264</c:v>
                </c:pt>
                <c:pt idx="227">
                  <c:v>296</c:v>
                </c:pt>
                <c:pt idx="228">
                  <c:v>302</c:v>
                </c:pt>
                <c:pt idx="229">
                  <c:v>309</c:v>
                </c:pt>
                <c:pt idx="230">
                  <c:v>315</c:v>
                </c:pt>
                <c:pt idx="231">
                  <c:v>319</c:v>
                </c:pt>
                <c:pt idx="232">
                  <c:v>318</c:v>
                </c:pt>
                <c:pt idx="233">
                  <c:v>318</c:v>
                </c:pt>
                <c:pt idx="234">
                  <c:v>321</c:v>
                </c:pt>
                <c:pt idx="235">
                  <c:v>319</c:v>
                </c:pt>
                <c:pt idx="236">
                  <c:v>320</c:v>
                </c:pt>
                <c:pt idx="237">
                  <c:v>323</c:v>
                </c:pt>
                <c:pt idx="238">
                  <c:v>323</c:v>
                </c:pt>
                <c:pt idx="239">
                  <c:v>318</c:v>
                </c:pt>
                <c:pt idx="240">
                  <c:v>318</c:v>
                </c:pt>
                <c:pt idx="241">
                  <c:v>320</c:v>
                </c:pt>
                <c:pt idx="242">
                  <c:v>329</c:v>
                </c:pt>
                <c:pt idx="243">
                  <c:v>326</c:v>
                </c:pt>
                <c:pt idx="244">
                  <c:v>331</c:v>
                </c:pt>
                <c:pt idx="245">
                  <c:v>329</c:v>
                </c:pt>
                <c:pt idx="246">
                  <c:v>331</c:v>
                </c:pt>
                <c:pt idx="247">
                  <c:v>331</c:v>
                </c:pt>
                <c:pt idx="248">
                  <c:v>331</c:v>
                </c:pt>
                <c:pt idx="249">
                  <c:v>324</c:v>
                </c:pt>
                <c:pt idx="250">
                  <c:v>325</c:v>
                </c:pt>
                <c:pt idx="251">
                  <c:v>328</c:v>
                </c:pt>
                <c:pt idx="252">
                  <c:v>327</c:v>
                </c:pt>
                <c:pt idx="253">
                  <c:v>327</c:v>
                </c:pt>
                <c:pt idx="254">
                  <c:v>327</c:v>
                </c:pt>
                <c:pt idx="255">
                  <c:v>327</c:v>
                </c:pt>
                <c:pt idx="256">
                  <c:v>325</c:v>
                </c:pt>
                <c:pt idx="257">
                  <c:v>326</c:v>
                </c:pt>
                <c:pt idx="258">
                  <c:v>326</c:v>
                </c:pt>
                <c:pt idx="259">
                  <c:v>323</c:v>
                </c:pt>
                <c:pt idx="260">
                  <c:v>323</c:v>
                </c:pt>
                <c:pt idx="261">
                  <c:v>323</c:v>
                </c:pt>
                <c:pt idx="262">
                  <c:v>323</c:v>
                </c:pt>
                <c:pt idx="263">
                  <c:v>324</c:v>
                </c:pt>
                <c:pt idx="264">
                  <c:v>323</c:v>
                </c:pt>
                <c:pt idx="265">
                  <c:v>321</c:v>
                </c:pt>
                <c:pt idx="266">
                  <c:v>321</c:v>
                </c:pt>
                <c:pt idx="267">
                  <c:v>322</c:v>
                </c:pt>
                <c:pt idx="268">
                  <c:v>322</c:v>
                </c:pt>
                <c:pt idx="269">
                  <c:v>322</c:v>
                </c:pt>
                <c:pt idx="270">
                  <c:v>324</c:v>
                </c:pt>
                <c:pt idx="271">
                  <c:v>319</c:v>
                </c:pt>
                <c:pt idx="272">
                  <c:v>317</c:v>
                </c:pt>
                <c:pt idx="273">
                  <c:v>305</c:v>
                </c:pt>
                <c:pt idx="274">
                  <c:v>302</c:v>
                </c:pt>
                <c:pt idx="275">
                  <c:v>302</c:v>
                </c:pt>
                <c:pt idx="276">
                  <c:v>302</c:v>
                </c:pt>
                <c:pt idx="277">
                  <c:v>296</c:v>
                </c:pt>
                <c:pt idx="278">
                  <c:v>293</c:v>
                </c:pt>
                <c:pt idx="279">
                  <c:v>290</c:v>
                </c:pt>
                <c:pt idx="280">
                  <c:v>287</c:v>
                </c:pt>
                <c:pt idx="281">
                  <c:v>287</c:v>
                </c:pt>
                <c:pt idx="282">
                  <c:v>287</c:v>
                </c:pt>
                <c:pt idx="283">
                  <c:v>285</c:v>
                </c:pt>
                <c:pt idx="284">
                  <c:v>284</c:v>
                </c:pt>
                <c:pt idx="285">
                  <c:v>280</c:v>
                </c:pt>
                <c:pt idx="286">
                  <c:v>281</c:v>
                </c:pt>
                <c:pt idx="287">
                  <c:v>281</c:v>
                </c:pt>
                <c:pt idx="288">
                  <c:v>257</c:v>
                </c:pt>
                <c:pt idx="289">
                  <c:v>257</c:v>
                </c:pt>
                <c:pt idx="290">
                  <c:v>237</c:v>
                </c:pt>
                <c:pt idx="291">
                  <c:v>227</c:v>
                </c:pt>
                <c:pt idx="292">
                  <c:v>220</c:v>
                </c:pt>
                <c:pt idx="293">
                  <c:v>220</c:v>
                </c:pt>
                <c:pt idx="294">
                  <c:v>220</c:v>
                </c:pt>
                <c:pt idx="295">
                  <c:v>214</c:v>
                </c:pt>
                <c:pt idx="296">
                  <c:v>214</c:v>
                </c:pt>
                <c:pt idx="297">
                  <c:v>214</c:v>
                </c:pt>
              </c:numCache>
            </c:numRef>
          </c:val>
          <c:extLst xmlns:c15="http://schemas.microsoft.com/office/drawing/2012/chart">
            <c:ext xmlns:c16="http://schemas.microsoft.com/office/drawing/2014/chart" uri="{C3380CC4-5D6E-409C-BE32-E72D297353CC}">
              <c16:uniqueId val="{00000000-B348-445C-9DCE-DDCE5230609D}"/>
            </c:ext>
          </c:extLst>
        </c:ser>
        <c:dLbls>
          <c:showLegendKey val="0"/>
          <c:showVal val="0"/>
          <c:showCatName val="0"/>
          <c:showSerName val="0"/>
          <c:showPercent val="0"/>
          <c:showBubbleSize val="0"/>
        </c:dLbls>
        <c:axId val="356127136"/>
        <c:axId val="356128312"/>
        <c:extLst>
          <c:ext xmlns:c15="http://schemas.microsoft.com/office/drawing/2012/chart" uri="{02D57815-91ED-43cb-92C2-25804820EDAC}">
            <c15:filteredAreaSeries>
              <c15:ser>
                <c:idx val="8"/>
                <c:order val="8"/>
                <c:tx>
                  <c:strRef>
                    <c:extLst>
                      <c:ext uri="{02D57815-91ED-43cb-92C2-25804820EDAC}">
                        <c15:formulaRef>
                          <c15:sqref>オリジナルシート!$D$11</c15:sqref>
                        </c15:formulaRef>
                      </c:ext>
                    </c:extLst>
                    <c:strCache>
                      <c:ptCount val="1"/>
                      <c:pt idx="0">
                        <c:v>病床確保計画に基づく運用病床以外に受け入れていただいている重症病床数</c:v>
                      </c:pt>
                    </c:strCache>
                  </c:strRef>
                </c:tx>
                <c:spPr>
                  <a:solidFill>
                    <a:schemeClr val="accent2"/>
                  </a:solidFill>
                  <a:ln>
                    <a:noFill/>
                  </a:ln>
                  <a:effectLst/>
                </c:spPr>
                <c:cat>
                  <c:numRef>
                    <c:extLst>
                      <c:ext uri="{02D57815-91ED-43cb-92C2-25804820EDAC}">
                        <c15:formulaRef>
                          <c15:sqref>オリジナルシート!$YR$4:$AKC$4</c15:sqref>
                        </c15:formulaRef>
                      </c:ext>
                    </c:extLst>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extLst>
                      <c:ext uri="{02D57815-91ED-43cb-92C2-25804820EDAC}">
                        <c15:formulaRef>
                          <c15:sqref>オリジナルシート!$RU$11:$ABB$11</c15:sqref>
                        </c15:formulaRef>
                      </c:ext>
                    </c:extLst>
                    <c:numCache>
                      <c:formatCode>General</c:formatCode>
                      <c:ptCount val="242"/>
                      <c:pt idx="229" formatCode="0_);[Red]\(0\)">
                        <c:v>2</c:v>
                      </c:pt>
                      <c:pt idx="230" formatCode="0_);[Red]\(0\)">
                        <c:v>2</c:v>
                      </c:pt>
                      <c:pt idx="231" formatCode="0_);[Red]\(0\)">
                        <c:v>2</c:v>
                      </c:pt>
                      <c:pt idx="232" formatCode="0_);[Red]\(0\)">
                        <c:v>7</c:v>
                      </c:pt>
                      <c:pt idx="233" formatCode="0_);[Red]\(0\)">
                        <c:v>11</c:v>
                      </c:pt>
                      <c:pt idx="234" formatCode="0_);[Red]\(0\)">
                        <c:v>14</c:v>
                      </c:pt>
                      <c:pt idx="235" formatCode="0_);[Red]\(0\)">
                        <c:v>12</c:v>
                      </c:pt>
                      <c:pt idx="236" formatCode="0_);[Red]\(0\)">
                        <c:v>12</c:v>
                      </c:pt>
                      <c:pt idx="237" formatCode="0_);[Red]\(0\)">
                        <c:v>12</c:v>
                      </c:pt>
                      <c:pt idx="238" formatCode="0_);[Red]\(0\)">
                        <c:v>12</c:v>
                      </c:pt>
                      <c:pt idx="239" formatCode="0_);[Red]\(0\)">
                        <c:v>4</c:v>
                      </c:pt>
                      <c:pt idx="240" formatCode="0_);[Red]\(0\)">
                        <c:v>5</c:v>
                      </c:pt>
                      <c:pt idx="241" formatCode="0_);[Red]\(0\)">
                        <c:v>10</c:v>
                      </c:pt>
                    </c:numCache>
                  </c:numRef>
                </c:val>
                <c:extLst>
                  <c:ext xmlns:c16="http://schemas.microsoft.com/office/drawing/2014/chart" uri="{C3380CC4-5D6E-409C-BE32-E72D297353CC}">
                    <c16:uniqueId val="{0000000B-B348-445C-9DCE-DDCE5230609D}"/>
                  </c:ext>
                </c:extLst>
              </c15:ser>
            </c15:filteredAreaSeries>
          </c:ext>
        </c:extLst>
      </c:areaChart>
      <c:barChart>
        <c:barDir val="col"/>
        <c:grouping val="stacked"/>
        <c:varyColors val="0"/>
        <c:ser>
          <c:idx val="0"/>
          <c:order val="0"/>
          <c:tx>
            <c:strRef>
              <c:f>オリジナルシート!$D$5</c:f>
              <c:strCache>
                <c:ptCount val="1"/>
                <c:pt idx="0">
                  <c:v>重症入院患者数</c:v>
                </c:pt>
              </c:strCache>
            </c:strRef>
          </c:tx>
          <c:spPr>
            <a:solidFill>
              <a:srgbClr val="0070C0"/>
            </a:solidFill>
            <a:ln>
              <a:noFill/>
            </a:ln>
            <a:effectLst/>
          </c:spPr>
          <c:invertIfNegative val="0"/>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オリジナルシート!$YR$5:$AKC$5</c:f>
              <c:numCache>
                <c:formatCode>General</c:formatCode>
                <c:ptCount val="298"/>
                <c:pt idx="0">
                  <c:v>1</c:v>
                </c:pt>
                <c:pt idx="1">
                  <c:v>1</c:v>
                </c:pt>
                <c:pt idx="2">
                  <c:v>1</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1</c:v>
                </c:pt>
                <c:pt idx="21">
                  <c:v>1</c:v>
                </c:pt>
                <c:pt idx="22">
                  <c:v>2</c:v>
                </c:pt>
                <c:pt idx="23">
                  <c:v>2</c:v>
                </c:pt>
                <c:pt idx="24">
                  <c:v>2</c:v>
                </c:pt>
                <c:pt idx="25">
                  <c:v>5</c:v>
                </c:pt>
                <c:pt idx="26">
                  <c:v>6</c:v>
                </c:pt>
                <c:pt idx="27">
                  <c:v>6</c:v>
                </c:pt>
                <c:pt idx="28">
                  <c:v>7</c:v>
                </c:pt>
                <c:pt idx="29">
                  <c:v>9</c:v>
                </c:pt>
                <c:pt idx="30">
                  <c:v>9</c:v>
                </c:pt>
                <c:pt idx="31">
                  <c:v>11</c:v>
                </c:pt>
                <c:pt idx="32">
                  <c:v>14</c:v>
                </c:pt>
                <c:pt idx="33">
                  <c:v>13</c:v>
                </c:pt>
                <c:pt idx="34">
                  <c:v>17</c:v>
                </c:pt>
                <c:pt idx="35">
                  <c:v>20</c:v>
                </c:pt>
                <c:pt idx="36">
                  <c:v>24</c:v>
                </c:pt>
                <c:pt idx="37">
                  <c:v>23</c:v>
                </c:pt>
                <c:pt idx="38">
                  <c:v>28</c:v>
                </c:pt>
                <c:pt idx="39">
                  <c:v>37</c:v>
                </c:pt>
                <c:pt idx="40">
                  <c:v>44</c:v>
                </c:pt>
                <c:pt idx="41">
                  <c:v>46</c:v>
                </c:pt>
                <c:pt idx="42">
                  <c:v>47</c:v>
                </c:pt>
                <c:pt idx="43">
                  <c:v>47</c:v>
                </c:pt>
                <c:pt idx="44">
                  <c:v>50</c:v>
                </c:pt>
                <c:pt idx="45">
                  <c:v>60</c:v>
                </c:pt>
                <c:pt idx="46">
                  <c:v>72</c:v>
                </c:pt>
                <c:pt idx="47">
                  <c:v>77</c:v>
                </c:pt>
                <c:pt idx="48">
                  <c:v>87</c:v>
                </c:pt>
                <c:pt idx="49">
                  <c:v>106</c:v>
                </c:pt>
                <c:pt idx="50">
                  <c:v>112</c:v>
                </c:pt>
                <c:pt idx="51">
                  <c:v>121</c:v>
                </c:pt>
                <c:pt idx="52">
                  <c:v>136</c:v>
                </c:pt>
                <c:pt idx="53">
                  <c:v>147</c:v>
                </c:pt>
                <c:pt idx="54">
                  <c:v>163</c:v>
                </c:pt>
                <c:pt idx="55">
                  <c:v>183</c:v>
                </c:pt>
                <c:pt idx="56">
                  <c:v>184</c:v>
                </c:pt>
                <c:pt idx="57">
                  <c:v>193</c:v>
                </c:pt>
                <c:pt idx="58">
                  <c:v>191</c:v>
                </c:pt>
                <c:pt idx="59">
                  <c:v>203</c:v>
                </c:pt>
                <c:pt idx="60">
                  <c:v>202</c:v>
                </c:pt>
                <c:pt idx="61">
                  <c:v>225</c:v>
                </c:pt>
                <c:pt idx="62">
                  <c:v>250</c:v>
                </c:pt>
                <c:pt idx="63">
                  <c:v>251</c:v>
                </c:pt>
                <c:pt idx="64">
                  <c:v>254</c:v>
                </c:pt>
                <c:pt idx="65">
                  <c:v>267</c:v>
                </c:pt>
                <c:pt idx="66">
                  <c:v>276</c:v>
                </c:pt>
                <c:pt idx="67">
                  <c:v>246</c:v>
                </c:pt>
                <c:pt idx="68">
                  <c:v>240</c:v>
                </c:pt>
                <c:pt idx="69">
                  <c:v>255</c:v>
                </c:pt>
                <c:pt idx="70">
                  <c:v>237</c:v>
                </c:pt>
                <c:pt idx="71">
                  <c:v>234</c:v>
                </c:pt>
                <c:pt idx="72">
                  <c:v>235</c:v>
                </c:pt>
                <c:pt idx="73">
                  <c:v>237</c:v>
                </c:pt>
                <c:pt idx="74">
                  <c:v>238</c:v>
                </c:pt>
                <c:pt idx="75">
                  <c:v>218</c:v>
                </c:pt>
                <c:pt idx="76">
                  <c:v>213</c:v>
                </c:pt>
                <c:pt idx="77">
                  <c:v>201</c:v>
                </c:pt>
                <c:pt idx="78">
                  <c:v>194</c:v>
                </c:pt>
                <c:pt idx="79">
                  <c:v>189</c:v>
                </c:pt>
                <c:pt idx="80">
                  <c:v>193</c:v>
                </c:pt>
                <c:pt idx="81">
                  <c:v>195</c:v>
                </c:pt>
                <c:pt idx="82">
                  <c:v>190</c:v>
                </c:pt>
                <c:pt idx="83">
                  <c:v>187</c:v>
                </c:pt>
                <c:pt idx="84">
                  <c:v>178</c:v>
                </c:pt>
                <c:pt idx="85">
                  <c:v>173</c:v>
                </c:pt>
                <c:pt idx="86">
                  <c:v>172</c:v>
                </c:pt>
                <c:pt idx="87">
                  <c:v>168</c:v>
                </c:pt>
                <c:pt idx="88">
                  <c:v>159</c:v>
                </c:pt>
                <c:pt idx="89">
                  <c:v>141</c:v>
                </c:pt>
                <c:pt idx="90">
                  <c:v>127</c:v>
                </c:pt>
                <c:pt idx="91">
                  <c:v>128</c:v>
                </c:pt>
                <c:pt idx="92">
                  <c:v>123</c:v>
                </c:pt>
                <c:pt idx="93">
                  <c:v>122</c:v>
                </c:pt>
                <c:pt idx="94">
                  <c:v>122</c:v>
                </c:pt>
                <c:pt idx="95">
                  <c:v>117</c:v>
                </c:pt>
                <c:pt idx="96">
                  <c:v>105</c:v>
                </c:pt>
                <c:pt idx="97">
                  <c:v>97</c:v>
                </c:pt>
                <c:pt idx="98">
                  <c:v>94</c:v>
                </c:pt>
                <c:pt idx="99">
                  <c:v>91</c:v>
                </c:pt>
                <c:pt idx="100">
                  <c:v>91</c:v>
                </c:pt>
                <c:pt idx="101">
                  <c:v>82</c:v>
                </c:pt>
                <c:pt idx="102">
                  <c:v>80</c:v>
                </c:pt>
                <c:pt idx="103">
                  <c:v>75</c:v>
                </c:pt>
                <c:pt idx="104">
                  <c:v>73</c:v>
                </c:pt>
                <c:pt idx="105">
                  <c:v>69</c:v>
                </c:pt>
                <c:pt idx="106">
                  <c:v>67</c:v>
                </c:pt>
                <c:pt idx="107">
                  <c:v>65</c:v>
                </c:pt>
                <c:pt idx="108">
                  <c:v>63</c:v>
                </c:pt>
                <c:pt idx="109">
                  <c:v>62</c:v>
                </c:pt>
                <c:pt idx="110">
                  <c:v>54</c:v>
                </c:pt>
                <c:pt idx="111">
                  <c:v>51</c:v>
                </c:pt>
                <c:pt idx="112">
                  <c:v>51</c:v>
                </c:pt>
                <c:pt idx="113">
                  <c:v>49</c:v>
                </c:pt>
                <c:pt idx="114">
                  <c:v>49</c:v>
                </c:pt>
                <c:pt idx="115">
                  <c:v>48</c:v>
                </c:pt>
                <c:pt idx="116">
                  <c:v>48</c:v>
                </c:pt>
                <c:pt idx="117">
                  <c:v>45</c:v>
                </c:pt>
                <c:pt idx="118">
                  <c:v>44</c:v>
                </c:pt>
                <c:pt idx="119">
                  <c:v>38</c:v>
                </c:pt>
                <c:pt idx="120">
                  <c:v>37</c:v>
                </c:pt>
                <c:pt idx="121">
                  <c:v>38</c:v>
                </c:pt>
                <c:pt idx="122">
                  <c:v>38</c:v>
                </c:pt>
                <c:pt idx="123">
                  <c:v>36</c:v>
                </c:pt>
                <c:pt idx="124">
                  <c:v>37</c:v>
                </c:pt>
                <c:pt idx="125">
                  <c:v>32</c:v>
                </c:pt>
                <c:pt idx="126">
                  <c:v>30</c:v>
                </c:pt>
                <c:pt idx="127">
                  <c:v>29</c:v>
                </c:pt>
                <c:pt idx="128">
                  <c:v>30</c:v>
                </c:pt>
                <c:pt idx="129">
                  <c:v>32</c:v>
                </c:pt>
                <c:pt idx="130">
                  <c:v>27</c:v>
                </c:pt>
                <c:pt idx="131">
                  <c:v>28</c:v>
                </c:pt>
                <c:pt idx="132">
                  <c:v>25</c:v>
                </c:pt>
                <c:pt idx="133">
                  <c:v>24</c:v>
                </c:pt>
                <c:pt idx="134">
                  <c:v>25</c:v>
                </c:pt>
                <c:pt idx="135">
                  <c:v>25</c:v>
                </c:pt>
                <c:pt idx="136">
                  <c:v>24</c:v>
                </c:pt>
                <c:pt idx="137">
                  <c:v>24</c:v>
                </c:pt>
                <c:pt idx="138">
                  <c:v>23</c:v>
                </c:pt>
                <c:pt idx="139">
                  <c:v>22</c:v>
                </c:pt>
                <c:pt idx="140">
                  <c:v>22</c:v>
                </c:pt>
                <c:pt idx="141">
                  <c:v>22</c:v>
                </c:pt>
                <c:pt idx="142">
                  <c:v>23</c:v>
                </c:pt>
                <c:pt idx="143">
                  <c:v>21</c:v>
                </c:pt>
                <c:pt idx="144">
                  <c:v>20</c:v>
                </c:pt>
                <c:pt idx="145">
                  <c:v>21</c:v>
                </c:pt>
                <c:pt idx="146">
                  <c:v>21</c:v>
                </c:pt>
                <c:pt idx="147">
                  <c:v>20</c:v>
                </c:pt>
                <c:pt idx="148">
                  <c:v>20</c:v>
                </c:pt>
                <c:pt idx="149">
                  <c:v>20</c:v>
                </c:pt>
                <c:pt idx="150">
                  <c:v>21</c:v>
                </c:pt>
                <c:pt idx="151">
                  <c:v>20</c:v>
                </c:pt>
                <c:pt idx="152">
                  <c:v>20</c:v>
                </c:pt>
                <c:pt idx="153">
                  <c:v>19</c:v>
                </c:pt>
                <c:pt idx="154">
                  <c:v>20</c:v>
                </c:pt>
                <c:pt idx="155">
                  <c:v>19</c:v>
                </c:pt>
                <c:pt idx="156">
                  <c:v>19</c:v>
                </c:pt>
                <c:pt idx="157">
                  <c:v>22</c:v>
                </c:pt>
                <c:pt idx="158">
                  <c:v>20</c:v>
                </c:pt>
                <c:pt idx="159">
                  <c:v>18</c:v>
                </c:pt>
                <c:pt idx="160">
                  <c:v>17</c:v>
                </c:pt>
                <c:pt idx="161">
                  <c:v>16</c:v>
                </c:pt>
                <c:pt idx="162">
                  <c:v>16</c:v>
                </c:pt>
                <c:pt idx="163">
                  <c:v>18</c:v>
                </c:pt>
                <c:pt idx="164">
                  <c:v>20</c:v>
                </c:pt>
                <c:pt idx="165">
                  <c:v>20</c:v>
                </c:pt>
                <c:pt idx="166">
                  <c:v>20</c:v>
                </c:pt>
                <c:pt idx="167">
                  <c:v>18</c:v>
                </c:pt>
                <c:pt idx="168">
                  <c:v>16</c:v>
                </c:pt>
                <c:pt idx="169">
                  <c:v>16</c:v>
                </c:pt>
                <c:pt idx="170">
                  <c:v>16</c:v>
                </c:pt>
                <c:pt idx="171">
                  <c:v>15</c:v>
                </c:pt>
                <c:pt idx="172">
                  <c:v>15</c:v>
                </c:pt>
                <c:pt idx="173">
                  <c:v>14</c:v>
                </c:pt>
                <c:pt idx="174">
                  <c:v>15</c:v>
                </c:pt>
                <c:pt idx="175">
                  <c:v>13</c:v>
                </c:pt>
                <c:pt idx="176">
                  <c:v>12</c:v>
                </c:pt>
                <c:pt idx="177">
                  <c:v>12</c:v>
                </c:pt>
                <c:pt idx="178">
                  <c:v>12</c:v>
                </c:pt>
                <c:pt idx="179">
                  <c:v>9</c:v>
                </c:pt>
                <c:pt idx="180">
                  <c:v>8</c:v>
                </c:pt>
                <c:pt idx="181">
                  <c:v>7</c:v>
                </c:pt>
                <c:pt idx="182">
                  <c:v>7</c:v>
                </c:pt>
                <c:pt idx="183">
                  <c:v>8</c:v>
                </c:pt>
                <c:pt idx="184">
                  <c:v>8</c:v>
                </c:pt>
                <c:pt idx="185">
                  <c:v>7</c:v>
                </c:pt>
                <c:pt idx="186">
                  <c:v>7</c:v>
                </c:pt>
                <c:pt idx="187">
                  <c:v>7</c:v>
                </c:pt>
                <c:pt idx="188">
                  <c:v>6</c:v>
                </c:pt>
                <c:pt idx="189">
                  <c:v>7</c:v>
                </c:pt>
                <c:pt idx="190">
                  <c:v>7</c:v>
                </c:pt>
                <c:pt idx="191">
                  <c:v>7</c:v>
                </c:pt>
                <c:pt idx="192">
                  <c:v>6</c:v>
                </c:pt>
                <c:pt idx="193">
                  <c:v>6</c:v>
                </c:pt>
                <c:pt idx="194">
                  <c:v>6</c:v>
                </c:pt>
                <c:pt idx="195">
                  <c:v>5</c:v>
                </c:pt>
                <c:pt idx="196">
                  <c:v>3</c:v>
                </c:pt>
                <c:pt idx="197">
                  <c:v>3</c:v>
                </c:pt>
                <c:pt idx="198">
                  <c:v>3</c:v>
                </c:pt>
                <c:pt idx="199">
                  <c:v>3</c:v>
                </c:pt>
                <c:pt idx="200">
                  <c:v>5</c:v>
                </c:pt>
                <c:pt idx="201">
                  <c:v>4</c:v>
                </c:pt>
                <c:pt idx="202">
                  <c:v>5</c:v>
                </c:pt>
                <c:pt idx="203">
                  <c:v>8</c:v>
                </c:pt>
                <c:pt idx="204">
                  <c:v>8</c:v>
                </c:pt>
                <c:pt idx="205">
                  <c:v>7</c:v>
                </c:pt>
                <c:pt idx="206">
                  <c:v>5</c:v>
                </c:pt>
                <c:pt idx="207">
                  <c:v>7</c:v>
                </c:pt>
                <c:pt idx="208">
                  <c:v>7</c:v>
                </c:pt>
                <c:pt idx="209">
                  <c:v>6</c:v>
                </c:pt>
                <c:pt idx="210">
                  <c:v>9</c:v>
                </c:pt>
                <c:pt idx="211">
                  <c:v>11</c:v>
                </c:pt>
                <c:pt idx="212">
                  <c:v>12</c:v>
                </c:pt>
                <c:pt idx="213">
                  <c:v>12</c:v>
                </c:pt>
                <c:pt idx="214">
                  <c:v>19</c:v>
                </c:pt>
                <c:pt idx="215">
                  <c:v>23</c:v>
                </c:pt>
                <c:pt idx="216">
                  <c:v>24</c:v>
                </c:pt>
                <c:pt idx="217">
                  <c:v>23</c:v>
                </c:pt>
                <c:pt idx="218">
                  <c:v>28</c:v>
                </c:pt>
                <c:pt idx="219">
                  <c:v>28</c:v>
                </c:pt>
                <c:pt idx="220">
                  <c:v>31</c:v>
                </c:pt>
                <c:pt idx="221">
                  <c:v>39</c:v>
                </c:pt>
                <c:pt idx="222">
                  <c:v>41</c:v>
                </c:pt>
                <c:pt idx="223">
                  <c:v>46</c:v>
                </c:pt>
                <c:pt idx="224">
                  <c:v>49</c:v>
                </c:pt>
                <c:pt idx="225">
                  <c:v>51</c:v>
                </c:pt>
                <c:pt idx="226">
                  <c:v>49</c:v>
                </c:pt>
                <c:pt idx="227">
                  <c:v>54</c:v>
                </c:pt>
                <c:pt idx="228">
                  <c:v>58</c:v>
                </c:pt>
                <c:pt idx="229">
                  <c:v>60</c:v>
                </c:pt>
                <c:pt idx="230">
                  <c:v>63</c:v>
                </c:pt>
                <c:pt idx="231">
                  <c:v>72</c:v>
                </c:pt>
                <c:pt idx="232">
                  <c:v>71</c:v>
                </c:pt>
                <c:pt idx="233">
                  <c:v>69</c:v>
                </c:pt>
                <c:pt idx="234">
                  <c:v>69</c:v>
                </c:pt>
                <c:pt idx="235">
                  <c:v>72</c:v>
                </c:pt>
                <c:pt idx="236">
                  <c:v>69</c:v>
                </c:pt>
                <c:pt idx="237">
                  <c:v>66</c:v>
                </c:pt>
                <c:pt idx="238">
                  <c:v>69</c:v>
                </c:pt>
                <c:pt idx="239">
                  <c:v>59</c:v>
                </c:pt>
                <c:pt idx="240">
                  <c:v>59</c:v>
                </c:pt>
                <c:pt idx="241">
                  <c:v>64</c:v>
                </c:pt>
                <c:pt idx="242">
                  <c:v>73</c:v>
                </c:pt>
                <c:pt idx="243">
                  <c:v>75</c:v>
                </c:pt>
                <c:pt idx="244">
                  <c:v>83</c:v>
                </c:pt>
                <c:pt idx="245">
                  <c:v>86</c:v>
                </c:pt>
                <c:pt idx="246">
                  <c:v>90</c:v>
                </c:pt>
                <c:pt idx="247">
                  <c:v>87</c:v>
                </c:pt>
                <c:pt idx="248">
                  <c:v>92</c:v>
                </c:pt>
                <c:pt idx="249">
                  <c:v>93</c:v>
                </c:pt>
                <c:pt idx="250">
                  <c:v>92</c:v>
                </c:pt>
                <c:pt idx="251">
                  <c:v>92</c:v>
                </c:pt>
                <c:pt idx="252">
                  <c:v>93</c:v>
                </c:pt>
                <c:pt idx="253">
                  <c:v>88</c:v>
                </c:pt>
                <c:pt idx="254">
                  <c:v>87</c:v>
                </c:pt>
                <c:pt idx="255">
                  <c:v>81</c:v>
                </c:pt>
                <c:pt idx="256">
                  <c:v>82</c:v>
                </c:pt>
                <c:pt idx="257">
                  <c:v>80</c:v>
                </c:pt>
                <c:pt idx="258">
                  <c:v>74</c:v>
                </c:pt>
                <c:pt idx="259">
                  <c:v>65</c:v>
                </c:pt>
                <c:pt idx="260">
                  <c:v>62</c:v>
                </c:pt>
                <c:pt idx="261">
                  <c:v>62</c:v>
                </c:pt>
                <c:pt idx="262">
                  <c:v>63</c:v>
                </c:pt>
                <c:pt idx="263">
                  <c:v>53</c:v>
                </c:pt>
                <c:pt idx="264">
                  <c:v>56</c:v>
                </c:pt>
                <c:pt idx="265">
                  <c:v>52</c:v>
                </c:pt>
                <c:pt idx="266">
                  <c:v>55</c:v>
                </c:pt>
                <c:pt idx="267">
                  <c:v>55</c:v>
                </c:pt>
                <c:pt idx="268">
                  <c:v>55</c:v>
                </c:pt>
                <c:pt idx="269">
                  <c:v>60</c:v>
                </c:pt>
                <c:pt idx="270">
                  <c:v>50</c:v>
                </c:pt>
                <c:pt idx="271">
                  <c:v>52</c:v>
                </c:pt>
                <c:pt idx="272">
                  <c:v>40</c:v>
                </c:pt>
                <c:pt idx="273">
                  <c:v>38</c:v>
                </c:pt>
                <c:pt idx="274">
                  <c:v>41</c:v>
                </c:pt>
                <c:pt idx="275">
                  <c:v>41</c:v>
                </c:pt>
                <c:pt idx="276">
                  <c:v>41</c:v>
                </c:pt>
                <c:pt idx="277">
                  <c:v>37</c:v>
                </c:pt>
                <c:pt idx="278">
                  <c:v>37</c:v>
                </c:pt>
                <c:pt idx="279">
                  <c:v>35</c:v>
                </c:pt>
                <c:pt idx="280">
                  <c:v>34</c:v>
                </c:pt>
                <c:pt idx="281">
                  <c:v>33</c:v>
                </c:pt>
                <c:pt idx="282">
                  <c:v>34</c:v>
                </c:pt>
                <c:pt idx="283">
                  <c:v>33</c:v>
                </c:pt>
                <c:pt idx="284">
                  <c:v>30</c:v>
                </c:pt>
                <c:pt idx="285">
                  <c:v>25</c:v>
                </c:pt>
                <c:pt idx="286">
                  <c:v>24</c:v>
                </c:pt>
                <c:pt idx="287">
                  <c:v>24</c:v>
                </c:pt>
                <c:pt idx="288">
                  <c:v>27</c:v>
                </c:pt>
                <c:pt idx="289">
                  <c:v>27</c:v>
                </c:pt>
                <c:pt idx="290">
                  <c:v>28</c:v>
                </c:pt>
                <c:pt idx="291">
                  <c:v>24</c:v>
                </c:pt>
                <c:pt idx="292">
                  <c:v>25</c:v>
                </c:pt>
                <c:pt idx="293">
                  <c:v>24</c:v>
                </c:pt>
                <c:pt idx="294">
                  <c:v>24</c:v>
                </c:pt>
                <c:pt idx="295">
                  <c:v>20</c:v>
                </c:pt>
                <c:pt idx="296">
                  <c:v>20</c:v>
                </c:pt>
                <c:pt idx="297">
                  <c:v>20</c:v>
                </c:pt>
              </c:numCache>
            </c:numRef>
          </c:val>
          <c:extLst xmlns:c15="http://schemas.microsoft.com/office/drawing/2012/chart">
            <c:ext xmlns:c16="http://schemas.microsoft.com/office/drawing/2014/chart" uri="{C3380CC4-5D6E-409C-BE32-E72D297353CC}">
              <c16:uniqueId val="{00000001-B348-445C-9DCE-DDCE5230609D}"/>
            </c:ext>
          </c:extLst>
        </c:ser>
        <c:ser>
          <c:idx val="6"/>
          <c:order val="6"/>
          <c:tx>
            <c:strRef>
              <c:f>オリジナルシート!$D$7</c:f>
              <c:strCache>
                <c:ptCount val="1"/>
                <c:pt idx="0">
                  <c:v>コロナは軽症中等症だが、その他疾病等で重症病床における入院加療が必要な患者数</c:v>
                </c:pt>
              </c:strCache>
            </c:strRef>
          </c:tx>
          <c:spPr>
            <a:solidFill>
              <a:srgbClr val="002060"/>
            </a:solidFill>
            <a:ln>
              <a:solidFill>
                <a:srgbClr val="002060"/>
              </a:solidFill>
            </a:ln>
            <a:effectLst/>
          </c:spPr>
          <c:invertIfNegative val="0"/>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オリジナルシート!$YR$7:$AKC$7</c:f>
              <c:numCache>
                <c:formatCode>General</c:formatCode>
                <c:ptCount val="298"/>
                <c:pt idx="27" formatCode="0_);[Red]\(0\)">
                  <c:v>0</c:v>
                </c:pt>
                <c:pt idx="28" formatCode="0_);[Red]\(0\)">
                  <c:v>10</c:v>
                </c:pt>
                <c:pt idx="29" formatCode="0_);[Red]\(0\)">
                  <c:v>10</c:v>
                </c:pt>
                <c:pt idx="30" formatCode="0_);[Red]\(0\)">
                  <c:v>10</c:v>
                </c:pt>
                <c:pt idx="31" formatCode="0_);[Red]\(0\)">
                  <c:v>12</c:v>
                </c:pt>
                <c:pt idx="32" formatCode="0_);[Red]\(0\)">
                  <c:v>17</c:v>
                </c:pt>
                <c:pt idx="33" formatCode="0_);[Red]\(0\)">
                  <c:v>26</c:v>
                </c:pt>
                <c:pt idx="34" formatCode="0_);[Red]\(0\)">
                  <c:v>28</c:v>
                </c:pt>
                <c:pt idx="35" formatCode="0_);[Red]\(0\)">
                  <c:v>32</c:v>
                </c:pt>
                <c:pt idx="36" formatCode="0_);[Red]\(0\)">
                  <c:v>32</c:v>
                </c:pt>
                <c:pt idx="37" formatCode="0_);[Red]\(0\)">
                  <c:v>32</c:v>
                </c:pt>
                <c:pt idx="38" formatCode="0_);[Red]\(0\)">
                  <c:v>46</c:v>
                </c:pt>
                <c:pt idx="39" formatCode="0_);[Red]\(0\)">
                  <c:v>40</c:v>
                </c:pt>
                <c:pt idx="40">
                  <c:v>33</c:v>
                </c:pt>
                <c:pt idx="41">
                  <c:v>47</c:v>
                </c:pt>
                <c:pt idx="42">
                  <c:v>54</c:v>
                </c:pt>
                <c:pt idx="43">
                  <c:v>47</c:v>
                </c:pt>
                <c:pt idx="44">
                  <c:v>44</c:v>
                </c:pt>
                <c:pt idx="45">
                  <c:v>34</c:v>
                </c:pt>
                <c:pt idx="46">
                  <c:v>50</c:v>
                </c:pt>
                <c:pt idx="47">
                  <c:v>54</c:v>
                </c:pt>
                <c:pt idx="48">
                  <c:v>50</c:v>
                </c:pt>
                <c:pt idx="49">
                  <c:v>48</c:v>
                </c:pt>
                <c:pt idx="50">
                  <c:v>45</c:v>
                </c:pt>
                <c:pt idx="51">
                  <c:v>36</c:v>
                </c:pt>
                <c:pt idx="52">
                  <c:v>21</c:v>
                </c:pt>
                <c:pt idx="53">
                  <c:v>47</c:v>
                </c:pt>
                <c:pt idx="54">
                  <c:v>46</c:v>
                </c:pt>
                <c:pt idx="55">
                  <c:v>41</c:v>
                </c:pt>
                <c:pt idx="56">
                  <c:v>38</c:v>
                </c:pt>
                <c:pt idx="57">
                  <c:v>29</c:v>
                </c:pt>
                <c:pt idx="58">
                  <c:v>31</c:v>
                </c:pt>
                <c:pt idx="59">
                  <c:v>19</c:v>
                </c:pt>
                <c:pt idx="60">
                  <c:v>45</c:v>
                </c:pt>
                <c:pt idx="61">
                  <c:v>26</c:v>
                </c:pt>
                <c:pt idx="62">
                  <c:v>18</c:v>
                </c:pt>
                <c:pt idx="63">
                  <c:v>19</c:v>
                </c:pt>
                <c:pt idx="64">
                  <c:v>21</c:v>
                </c:pt>
                <c:pt idx="65">
                  <c:v>20</c:v>
                </c:pt>
                <c:pt idx="66">
                  <c:v>20</c:v>
                </c:pt>
                <c:pt idx="67">
                  <c:v>50</c:v>
                </c:pt>
                <c:pt idx="68">
                  <c:v>55</c:v>
                </c:pt>
                <c:pt idx="69">
                  <c:v>51</c:v>
                </c:pt>
                <c:pt idx="70">
                  <c:v>57</c:v>
                </c:pt>
                <c:pt idx="71">
                  <c:v>50</c:v>
                </c:pt>
                <c:pt idx="72">
                  <c:v>50</c:v>
                </c:pt>
                <c:pt idx="73">
                  <c:v>50</c:v>
                </c:pt>
                <c:pt idx="74">
                  <c:v>64</c:v>
                </c:pt>
                <c:pt idx="75">
                  <c:v>70</c:v>
                </c:pt>
                <c:pt idx="76">
                  <c:v>55</c:v>
                </c:pt>
                <c:pt idx="77">
                  <c:v>58</c:v>
                </c:pt>
                <c:pt idx="78">
                  <c:v>53</c:v>
                </c:pt>
                <c:pt idx="79">
                  <c:v>53</c:v>
                </c:pt>
                <c:pt idx="80">
                  <c:v>53</c:v>
                </c:pt>
                <c:pt idx="81">
                  <c:v>58</c:v>
                </c:pt>
                <c:pt idx="82">
                  <c:v>67</c:v>
                </c:pt>
                <c:pt idx="83">
                  <c:v>61</c:v>
                </c:pt>
                <c:pt idx="84">
                  <c:v>55</c:v>
                </c:pt>
                <c:pt idx="85">
                  <c:v>58</c:v>
                </c:pt>
                <c:pt idx="86">
                  <c:v>58</c:v>
                </c:pt>
                <c:pt idx="87">
                  <c:v>58</c:v>
                </c:pt>
                <c:pt idx="88">
                  <c:v>57</c:v>
                </c:pt>
                <c:pt idx="89">
                  <c:v>41</c:v>
                </c:pt>
                <c:pt idx="90">
                  <c:v>47</c:v>
                </c:pt>
                <c:pt idx="91">
                  <c:v>49</c:v>
                </c:pt>
                <c:pt idx="92">
                  <c:v>42</c:v>
                </c:pt>
                <c:pt idx="93">
                  <c:v>42</c:v>
                </c:pt>
                <c:pt idx="94">
                  <c:v>42</c:v>
                </c:pt>
                <c:pt idx="95">
                  <c:v>42</c:v>
                </c:pt>
                <c:pt idx="96">
                  <c:v>38</c:v>
                </c:pt>
                <c:pt idx="97">
                  <c:v>31</c:v>
                </c:pt>
                <c:pt idx="98">
                  <c:v>30</c:v>
                </c:pt>
                <c:pt idx="99">
                  <c:v>29</c:v>
                </c:pt>
                <c:pt idx="100">
                  <c:v>29</c:v>
                </c:pt>
                <c:pt idx="101">
                  <c:v>29</c:v>
                </c:pt>
                <c:pt idx="102">
                  <c:v>21</c:v>
                </c:pt>
                <c:pt idx="103">
                  <c:v>24</c:v>
                </c:pt>
                <c:pt idx="104">
                  <c:v>24</c:v>
                </c:pt>
                <c:pt idx="105">
                  <c:v>21</c:v>
                </c:pt>
                <c:pt idx="106">
                  <c:v>21</c:v>
                </c:pt>
                <c:pt idx="107">
                  <c:v>21</c:v>
                </c:pt>
                <c:pt idx="108">
                  <c:v>21</c:v>
                </c:pt>
                <c:pt idx="109">
                  <c:v>19</c:v>
                </c:pt>
                <c:pt idx="110">
                  <c:v>20</c:v>
                </c:pt>
                <c:pt idx="111">
                  <c:v>21</c:v>
                </c:pt>
                <c:pt idx="112">
                  <c:v>23</c:v>
                </c:pt>
                <c:pt idx="113">
                  <c:v>23</c:v>
                </c:pt>
                <c:pt idx="114">
                  <c:v>23</c:v>
                </c:pt>
                <c:pt idx="115">
                  <c:v>23</c:v>
                </c:pt>
                <c:pt idx="116">
                  <c:v>30</c:v>
                </c:pt>
                <c:pt idx="117">
                  <c:v>33</c:v>
                </c:pt>
                <c:pt idx="118">
                  <c:v>35</c:v>
                </c:pt>
                <c:pt idx="119">
                  <c:v>35</c:v>
                </c:pt>
                <c:pt idx="120">
                  <c:v>37</c:v>
                </c:pt>
                <c:pt idx="121">
                  <c:v>37</c:v>
                </c:pt>
                <c:pt idx="122">
                  <c:v>37</c:v>
                </c:pt>
                <c:pt idx="123">
                  <c:v>39</c:v>
                </c:pt>
                <c:pt idx="124">
                  <c:v>31</c:v>
                </c:pt>
                <c:pt idx="125">
                  <c:v>31</c:v>
                </c:pt>
                <c:pt idx="126">
                  <c:v>31</c:v>
                </c:pt>
                <c:pt idx="127">
                  <c:v>28</c:v>
                </c:pt>
                <c:pt idx="128">
                  <c:v>28</c:v>
                </c:pt>
                <c:pt idx="129">
                  <c:v>28</c:v>
                </c:pt>
                <c:pt idx="130">
                  <c:v>17</c:v>
                </c:pt>
                <c:pt idx="131">
                  <c:v>13</c:v>
                </c:pt>
                <c:pt idx="132">
                  <c:v>14</c:v>
                </c:pt>
                <c:pt idx="133">
                  <c:v>13</c:v>
                </c:pt>
                <c:pt idx="134">
                  <c:v>13</c:v>
                </c:pt>
                <c:pt idx="135">
                  <c:v>13</c:v>
                </c:pt>
                <c:pt idx="136">
                  <c:v>11</c:v>
                </c:pt>
                <c:pt idx="137">
                  <c:v>10</c:v>
                </c:pt>
                <c:pt idx="138">
                  <c:v>10</c:v>
                </c:pt>
                <c:pt idx="139">
                  <c:v>10</c:v>
                </c:pt>
                <c:pt idx="140">
                  <c:v>10</c:v>
                </c:pt>
                <c:pt idx="141">
                  <c:v>14</c:v>
                </c:pt>
                <c:pt idx="142">
                  <c:v>14</c:v>
                </c:pt>
                <c:pt idx="143">
                  <c:v>14</c:v>
                </c:pt>
                <c:pt idx="144">
                  <c:v>17</c:v>
                </c:pt>
                <c:pt idx="145">
                  <c:v>16</c:v>
                </c:pt>
                <c:pt idx="146">
                  <c:v>17</c:v>
                </c:pt>
                <c:pt idx="147">
                  <c:v>15</c:v>
                </c:pt>
                <c:pt idx="148">
                  <c:v>16</c:v>
                </c:pt>
                <c:pt idx="149">
                  <c:v>16</c:v>
                </c:pt>
                <c:pt idx="150">
                  <c:v>16</c:v>
                </c:pt>
                <c:pt idx="151">
                  <c:v>18</c:v>
                </c:pt>
                <c:pt idx="152">
                  <c:v>18</c:v>
                </c:pt>
                <c:pt idx="153">
                  <c:v>18</c:v>
                </c:pt>
                <c:pt idx="154">
                  <c:v>22</c:v>
                </c:pt>
                <c:pt idx="155">
                  <c:v>23</c:v>
                </c:pt>
                <c:pt idx="156">
                  <c:v>23</c:v>
                </c:pt>
                <c:pt idx="157">
                  <c:v>23</c:v>
                </c:pt>
                <c:pt idx="158">
                  <c:v>26</c:v>
                </c:pt>
                <c:pt idx="159">
                  <c:v>27</c:v>
                </c:pt>
                <c:pt idx="160">
                  <c:v>28</c:v>
                </c:pt>
                <c:pt idx="161">
                  <c:v>26</c:v>
                </c:pt>
                <c:pt idx="162">
                  <c:v>21</c:v>
                </c:pt>
                <c:pt idx="163">
                  <c:v>21</c:v>
                </c:pt>
                <c:pt idx="164">
                  <c:v>21</c:v>
                </c:pt>
                <c:pt idx="165">
                  <c:v>19</c:v>
                </c:pt>
                <c:pt idx="166">
                  <c:v>20</c:v>
                </c:pt>
                <c:pt idx="167">
                  <c:v>18</c:v>
                </c:pt>
                <c:pt idx="168">
                  <c:v>18</c:v>
                </c:pt>
                <c:pt idx="169">
                  <c:v>24</c:v>
                </c:pt>
                <c:pt idx="170">
                  <c:v>24</c:v>
                </c:pt>
                <c:pt idx="171">
                  <c:v>24</c:v>
                </c:pt>
                <c:pt idx="172">
                  <c:v>25</c:v>
                </c:pt>
                <c:pt idx="173">
                  <c:v>20</c:v>
                </c:pt>
                <c:pt idx="174">
                  <c:v>20</c:v>
                </c:pt>
                <c:pt idx="175">
                  <c:v>18</c:v>
                </c:pt>
                <c:pt idx="176">
                  <c:v>16</c:v>
                </c:pt>
                <c:pt idx="177">
                  <c:v>16</c:v>
                </c:pt>
                <c:pt idx="178">
                  <c:v>16</c:v>
                </c:pt>
                <c:pt idx="179">
                  <c:v>15</c:v>
                </c:pt>
                <c:pt idx="180">
                  <c:v>19</c:v>
                </c:pt>
                <c:pt idx="181">
                  <c:v>21</c:v>
                </c:pt>
                <c:pt idx="182">
                  <c:v>22</c:v>
                </c:pt>
                <c:pt idx="183">
                  <c:v>18</c:v>
                </c:pt>
                <c:pt idx="184">
                  <c:v>18</c:v>
                </c:pt>
                <c:pt idx="185">
                  <c:v>18</c:v>
                </c:pt>
                <c:pt idx="186">
                  <c:v>18</c:v>
                </c:pt>
                <c:pt idx="187">
                  <c:v>21</c:v>
                </c:pt>
                <c:pt idx="188">
                  <c:v>19</c:v>
                </c:pt>
                <c:pt idx="189">
                  <c:v>18</c:v>
                </c:pt>
                <c:pt idx="190">
                  <c:v>18</c:v>
                </c:pt>
                <c:pt idx="191">
                  <c:v>18</c:v>
                </c:pt>
                <c:pt idx="192">
                  <c:v>18</c:v>
                </c:pt>
                <c:pt idx="193">
                  <c:v>18</c:v>
                </c:pt>
                <c:pt idx="194">
                  <c:v>18</c:v>
                </c:pt>
                <c:pt idx="195">
                  <c:v>19</c:v>
                </c:pt>
                <c:pt idx="196">
                  <c:v>18</c:v>
                </c:pt>
                <c:pt idx="197">
                  <c:v>16</c:v>
                </c:pt>
                <c:pt idx="198">
                  <c:v>16</c:v>
                </c:pt>
                <c:pt idx="199">
                  <c:v>17</c:v>
                </c:pt>
                <c:pt idx="200">
                  <c:v>20</c:v>
                </c:pt>
                <c:pt idx="201">
                  <c:v>22</c:v>
                </c:pt>
                <c:pt idx="202">
                  <c:v>22</c:v>
                </c:pt>
                <c:pt idx="203">
                  <c:v>21</c:v>
                </c:pt>
                <c:pt idx="204">
                  <c:v>19</c:v>
                </c:pt>
                <c:pt idx="205">
                  <c:v>19</c:v>
                </c:pt>
                <c:pt idx="206">
                  <c:v>19</c:v>
                </c:pt>
                <c:pt idx="207">
                  <c:v>31</c:v>
                </c:pt>
                <c:pt idx="208">
                  <c:v>31</c:v>
                </c:pt>
                <c:pt idx="209">
                  <c:v>28</c:v>
                </c:pt>
                <c:pt idx="210">
                  <c:v>35</c:v>
                </c:pt>
                <c:pt idx="211">
                  <c:v>39</c:v>
                </c:pt>
                <c:pt idx="212">
                  <c:v>39</c:v>
                </c:pt>
                <c:pt idx="213">
                  <c:v>39</c:v>
                </c:pt>
                <c:pt idx="214">
                  <c:v>39</c:v>
                </c:pt>
                <c:pt idx="215">
                  <c:v>48</c:v>
                </c:pt>
                <c:pt idx="216">
                  <c:v>56</c:v>
                </c:pt>
                <c:pt idx="217">
                  <c:v>60</c:v>
                </c:pt>
                <c:pt idx="218">
                  <c:v>59</c:v>
                </c:pt>
                <c:pt idx="219">
                  <c:v>59</c:v>
                </c:pt>
                <c:pt idx="220">
                  <c:v>63</c:v>
                </c:pt>
                <c:pt idx="221">
                  <c:v>71</c:v>
                </c:pt>
                <c:pt idx="222">
                  <c:v>72</c:v>
                </c:pt>
                <c:pt idx="223">
                  <c:v>81</c:v>
                </c:pt>
                <c:pt idx="224">
                  <c:v>83</c:v>
                </c:pt>
                <c:pt idx="225">
                  <c:v>71</c:v>
                </c:pt>
                <c:pt idx="226">
                  <c:v>69</c:v>
                </c:pt>
                <c:pt idx="227">
                  <c:v>69</c:v>
                </c:pt>
                <c:pt idx="228">
                  <c:v>68</c:v>
                </c:pt>
                <c:pt idx="229">
                  <c:v>67</c:v>
                </c:pt>
                <c:pt idx="230">
                  <c:v>71</c:v>
                </c:pt>
                <c:pt idx="231">
                  <c:v>68</c:v>
                </c:pt>
                <c:pt idx="232">
                  <c:v>69</c:v>
                </c:pt>
                <c:pt idx="233">
                  <c:v>65</c:v>
                </c:pt>
                <c:pt idx="234">
                  <c:v>65</c:v>
                </c:pt>
                <c:pt idx="235">
                  <c:v>78</c:v>
                </c:pt>
                <c:pt idx="236">
                  <c:v>72</c:v>
                </c:pt>
                <c:pt idx="237">
                  <c:v>75</c:v>
                </c:pt>
                <c:pt idx="238">
                  <c:v>74</c:v>
                </c:pt>
                <c:pt idx="239">
                  <c:v>76</c:v>
                </c:pt>
                <c:pt idx="240">
                  <c:v>85</c:v>
                </c:pt>
                <c:pt idx="241">
                  <c:v>85</c:v>
                </c:pt>
                <c:pt idx="242">
                  <c:v>76</c:v>
                </c:pt>
                <c:pt idx="243">
                  <c:v>74</c:v>
                </c:pt>
                <c:pt idx="244">
                  <c:v>82</c:v>
                </c:pt>
                <c:pt idx="245">
                  <c:v>86</c:v>
                </c:pt>
                <c:pt idx="246">
                  <c:v>85</c:v>
                </c:pt>
                <c:pt idx="247">
                  <c:v>82</c:v>
                </c:pt>
                <c:pt idx="248">
                  <c:v>82</c:v>
                </c:pt>
                <c:pt idx="249">
                  <c:v>73</c:v>
                </c:pt>
                <c:pt idx="250">
                  <c:v>73</c:v>
                </c:pt>
                <c:pt idx="251">
                  <c:v>79</c:v>
                </c:pt>
                <c:pt idx="252">
                  <c:v>80</c:v>
                </c:pt>
                <c:pt idx="253">
                  <c:v>73</c:v>
                </c:pt>
                <c:pt idx="254">
                  <c:v>74</c:v>
                </c:pt>
                <c:pt idx="255">
                  <c:v>74</c:v>
                </c:pt>
                <c:pt idx="256">
                  <c:v>55</c:v>
                </c:pt>
                <c:pt idx="257">
                  <c:v>55</c:v>
                </c:pt>
                <c:pt idx="258">
                  <c:v>57</c:v>
                </c:pt>
                <c:pt idx="259">
                  <c:v>54</c:v>
                </c:pt>
                <c:pt idx="260">
                  <c:v>50</c:v>
                </c:pt>
                <c:pt idx="261">
                  <c:v>50</c:v>
                </c:pt>
                <c:pt idx="262">
                  <c:v>50</c:v>
                </c:pt>
                <c:pt idx="263">
                  <c:v>47</c:v>
                </c:pt>
                <c:pt idx="264">
                  <c:v>43</c:v>
                </c:pt>
                <c:pt idx="265">
                  <c:v>44</c:v>
                </c:pt>
                <c:pt idx="266">
                  <c:v>48</c:v>
                </c:pt>
                <c:pt idx="267">
                  <c:v>36</c:v>
                </c:pt>
                <c:pt idx="268">
                  <c:v>36</c:v>
                </c:pt>
                <c:pt idx="269">
                  <c:v>36</c:v>
                </c:pt>
                <c:pt idx="270">
                  <c:v>32</c:v>
                </c:pt>
                <c:pt idx="271">
                  <c:v>37</c:v>
                </c:pt>
                <c:pt idx="272">
                  <c:v>34</c:v>
                </c:pt>
                <c:pt idx="273">
                  <c:v>35</c:v>
                </c:pt>
                <c:pt idx="274">
                  <c:v>33</c:v>
                </c:pt>
                <c:pt idx="275">
                  <c:v>33</c:v>
                </c:pt>
                <c:pt idx="276">
                  <c:v>33</c:v>
                </c:pt>
                <c:pt idx="277">
                  <c:v>33</c:v>
                </c:pt>
                <c:pt idx="278">
                  <c:v>21</c:v>
                </c:pt>
                <c:pt idx="279">
                  <c:v>21</c:v>
                </c:pt>
                <c:pt idx="280">
                  <c:v>22</c:v>
                </c:pt>
                <c:pt idx="281">
                  <c:v>22</c:v>
                </c:pt>
                <c:pt idx="282">
                  <c:v>22</c:v>
                </c:pt>
                <c:pt idx="283">
                  <c:v>22</c:v>
                </c:pt>
                <c:pt idx="284">
                  <c:v>19</c:v>
                </c:pt>
                <c:pt idx="285">
                  <c:v>24</c:v>
                </c:pt>
                <c:pt idx="286">
                  <c:v>24</c:v>
                </c:pt>
                <c:pt idx="287">
                  <c:v>23</c:v>
                </c:pt>
                <c:pt idx="288">
                  <c:v>23</c:v>
                </c:pt>
                <c:pt idx="289">
                  <c:v>23</c:v>
                </c:pt>
                <c:pt idx="290">
                  <c:v>23</c:v>
                </c:pt>
                <c:pt idx="291">
                  <c:v>28</c:v>
                </c:pt>
                <c:pt idx="292">
                  <c:v>22</c:v>
                </c:pt>
                <c:pt idx="293">
                  <c:v>20</c:v>
                </c:pt>
                <c:pt idx="294">
                  <c:v>20</c:v>
                </c:pt>
                <c:pt idx="295">
                  <c:v>18</c:v>
                </c:pt>
                <c:pt idx="296">
                  <c:v>18</c:v>
                </c:pt>
                <c:pt idx="297">
                  <c:v>18</c:v>
                </c:pt>
              </c:numCache>
            </c:numRef>
          </c:val>
          <c:extLst>
            <c:ext xmlns:c16="http://schemas.microsoft.com/office/drawing/2014/chart" uri="{C3380CC4-5D6E-409C-BE32-E72D297353CC}">
              <c16:uniqueId val="{00000002-B348-445C-9DCE-DDCE5230609D}"/>
            </c:ext>
          </c:extLst>
        </c:ser>
        <c:dLbls>
          <c:showLegendKey val="0"/>
          <c:showVal val="0"/>
          <c:showCatName val="0"/>
          <c:showSerName val="0"/>
          <c:showPercent val="0"/>
          <c:showBubbleSize val="0"/>
        </c:dLbls>
        <c:gapWidth val="150"/>
        <c:overlap val="100"/>
        <c:axId val="356127136"/>
        <c:axId val="356128312"/>
      </c:barChart>
      <c:lineChart>
        <c:grouping val="standard"/>
        <c:varyColors val="0"/>
        <c:ser>
          <c:idx val="3"/>
          <c:order val="2"/>
          <c:tx>
            <c:strRef>
              <c:f>オリジナルシート!$D$17</c:f>
              <c:strCache>
                <c:ptCount val="1"/>
                <c:pt idx="0">
                  <c:v>病床運用率（重症）</c:v>
                </c:pt>
              </c:strCache>
              <c:extLst xmlns:c15="http://schemas.microsoft.com/office/drawing/2012/chart"/>
            </c:strRef>
          </c:tx>
          <c:spPr>
            <a:ln w="28575" cap="rnd">
              <a:solidFill>
                <a:schemeClr val="accent4"/>
              </a:solidFill>
              <a:round/>
            </a:ln>
            <a:effectLst/>
          </c:spPr>
          <c:marker>
            <c:symbol val="none"/>
          </c:marker>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オリジナルシート!$RO$17:$RU$17</c:f>
              <c:extLst xmlns:c15="http://schemas.microsoft.com/office/drawing/2012/chart"/>
            </c:numRef>
          </c:val>
          <c:smooth val="0"/>
          <c:extLst xmlns:c15="http://schemas.microsoft.com/office/drawing/2012/chart">
            <c:ext xmlns:c16="http://schemas.microsoft.com/office/drawing/2014/chart" uri="{C3380CC4-5D6E-409C-BE32-E72D297353CC}">
              <c16:uniqueId val="{00000003-B348-445C-9DCE-DDCE5230609D}"/>
            </c:ext>
          </c:extLst>
        </c:ser>
        <c:ser>
          <c:idx val="1"/>
          <c:order val="3"/>
          <c:tx>
            <c:strRef>
              <c:f>オリジナルシート!$D$23</c:f>
              <c:strCache>
                <c:ptCount val="1"/>
                <c:pt idx="0">
                  <c:v>運用病床に占める重症者数割合（重症者数／重症病床運用数）</c:v>
                </c:pt>
              </c:strCache>
            </c:strRef>
          </c:tx>
          <c:spPr>
            <a:ln w="38100" cap="rnd">
              <a:solidFill>
                <a:srgbClr val="FFC000"/>
              </a:solidFill>
              <a:prstDash val="solid"/>
              <a:round/>
            </a:ln>
            <a:effectLst/>
          </c:spPr>
          <c:marker>
            <c:symbol val="none"/>
          </c:marker>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オリジナルシート!$RU$23:$SP$23</c:f>
            </c:numRef>
          </c:val>
          <c:smooth val="0"/>
          <c:extLst>
            <c:ext xmlns:c16="http://schemas.microsoft.com/office/drawing/2014/chart" uri="{C3380CC4-5D6E-409C-BE32-E72D297353CC}">
              <c16:uniqueId val="{00000004-B348-445C-9DCE-DDCE5230609D}"/>
            </c:ext>
          </c:extLst>
        </c:ser>
        <c:ser>
          <c:idx val="4"/>
          <c:order val="4"/>
          <c:tx>
            <c:strRef>
              <c:f>オリジナルシート!$D$18</c:f>
              <c:strCache>
                <c:ptCount val="1"/>
                <c:pt idx="0">
                  <c:v>病床運用率（重症）</c:v>
                </c:pt>
              </c:strCache>
            </c:strRef>
          </c:tx>
          <c:spPr>
            <a:ln w="38100" cap="rnd">
              <a:solidFill>
                <a:srgbClr val="FF0000"/>
              </a:solidFill>
              <a:prstDash val="sysDash"/>
              <a:round/>
            </a:ln>
            <a:effectLst/>
          </c:spPr>
          <c:marker>
            <c:symbol val="none"/>
          </c:marker>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オリジナルシート!$RU$18:$SP$18</c:f>
            </c:numRef>
          </c:val>
          <c:smooth val="0"/>
          <c:extLst>
            <c:ext xmlns:c16="http://schemas.microsoft.com/office/drawing/2014/chart" uri="{C3380CC4-5D6E-409C-BE32-E72D297353CC}">
              <c16:uniqueId val="{00000005-B348-445C-9DCE-DDCE5230609D}"/>
            </c:ext>
          </c:extLst>
        </c:ser>
        <c:ser>
          <c:idx val="5"/>
          <c:order val="5"/>
          <c:tx>
            <c:v>その他疾病患者を除いた重症病床運用率</c:v>
          </c:tx>
          <c:spPr>
            <a:ln w="28575" cap="rnd">
              <a:solidFill>
                <a:srgbClr val="FF0000"/>
              </a:solidFill>
              <a:round/>
            </a:ln>
            <a:effectLst/>
          </c:spPr>
          <c:marker>
            <c:symbol val="none"/>
          </c:marker>
          <c:dLbls>
            <c:dLbl>
              <c:idx val="297"/>
              <c:layout>
                <c:manualLayout>
                  <c:x val="-0.16340807490778467"/>
                  <c:y val="-0.3896837446252540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48-445C-9DCE-DDCE523060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オリジナルシート!$YR$20:$AKC$20</c:f>
              <c:numCache>
                <c:formatCode>0.0%</c:formatCode>
                <c:ptCount val="298"/>
                <c:pt idx="0">
                  <c:v>4.5454545454545452E-3</c:v>
                </c:pt>
                <c:pt idx="1">
                  <c:v>4.5454545454545452E-3</c:v>
                </c:pt>
                <c:pt idx="2">
                  <c:v>4.5454545454545452E-3</c:v>
                </c:pt>
                <c:pt idx="3">
                  <c:v>9.0909090909090905E-3</c:v>
                </c:pt>
                <c:pt idx="4">
                  <c:v>9.1324200913242004E-3</c:v>
                </c:pt>
                <c:pt idx="5">
                  <c:v>9.1324200913242004E-3</c:v>
                </c:pt>
                <c:pt idx="6">
                  <c:v>9.1324200913242004E-3</c:v>
                </c:pt>
                <c:pt idx="7">
                  <c:v>9.1324200913242004E-3</c:v>
                </c:pt>
                <c:pt idx="8">
                  <c:v>9.1324200913242004E-3</c:v>
                </c:pt>
                <c:pt idx="9">
                  <c:v>9.1324200913242004E-3</c:v>
                </c:pt>
                <c:pt idx="10">
                  <c:v>9.1324200913242004E-3</c:v>
                </c:pt>
                <c:pt idx="11">
                  <c:v>9.1324200913242004E-3</c:v>
                </c:pt>
                <c:pt idx="12">
                  <c:v>9.1324200913242004E-3</c:v>
                </c:pt>
                <c:pt idx="13">
                  <c:v>9.1324200913242004E-3</c:v>
                </c:pt>
                <c:pt idx="14">
                  <c:v>9.1324200913242004E-3</c:v>
                </c:pt>
                <c:pt idx="15">
                  <c:v>9.9009900990099011E-3</c:v>
                </c:pt>
                <c:pt idx="16">
                  <c:v>9.9009900990099011E-3</c:v>
                </c:pt>
                <c:pt idx="17">
                  <c:v>9.9009900990099011E-3</c:v>
                </c:pt>
                <c:pt idx="18">
                  <c:v>0.01</c:v>
                </c:pt>
                <c:pt idx="19">
                  <c:v>0.01</c:v>
                </c:pt>
                <c:pt idx="20">
                  <c:v>5.0000000000000001E-3</c:v>
                </c:pt>
                <c:pt idx="21">
                  <c:v>4.9751243781094526E-3</c:v>
                </c:pt>
                <c:pt idx="22">
                  <c:v>9.9502487562189053E-3</c:v>
                </c:pt>
                <c:pt idx="23">
                  <c:v>9.9502487562189053E-3</c:v>
                </c:pt>
                <c:pt idx="24">
                  <c:v>9.9502487562189053E-3</c:v>
                </c:pt>
                <c:pt idx="25">
                  <c:v>2.4509803921568627E-2</c:v>
                </c:pt>
                <c:pt idx="26">
                  <c:v>2.9268292682926831E-2</c:v>
                </c:pt>
                <c:pt idx="27">
                  <c:v>2.8571428571428571E-2</c:v>
                </c:pt>
                <c:pt idx="28">
                  <c:v>3.3333333333333333E-2</c:v>
                </c:pt>
                <c:pt idx="29">
                  <c:v>4.3269230769230768E-2</c:v>
                </c:pt>
                <c:pt idx="30">
                  <c:v>4.3269230769230768E-2</c:v>
                </c:pt>
                <c:pt idx="31">
                  <c:v>5.2631578947368418E-2</c:v>
                </c:pt>
                <c:pt idx="32">
                  <c:v>6.6985645933014357E-2</c:v>
                </c:pt>
                <c:pt idx="33">
                  <c:v>6.1611374407582936E-2</c:v>
                </c:pt>
                <c:pt idx="34">
                  <c:v>7.9439252336448593E-2</c:v>
                </c:pt>
                <c:pt idx="35">
                  <c:v>9.2165898617511524E-2</c:v>
                </c:pt>
                <c:pt idx="36">
                  <c:v>0.10434782608695652</c:v>
                </c:pt>
                <c:pt idx="37">
                  <c:v>0.1</c:v>
                </c:pt>
                <c:pt idx="38">
                  <c:v>0.11914893617021277</c:v>
                </c:pt>
                <c:pt idx="39">
                  <c:v>0.15611814345991562</c:v>
                </c:pt>
                <c:pt idx="40">
                  <c:v>0.18257261410788381</c:v>
                </c:pt>
                <c:pt idx="41">
                  <c:v>0.184</c:v>
                </c:pt>
                <c:pt idx="42">
                  <c:v>0.19183673469387755</c:v>
                </c:pt>
                <c:pt idx="43">
                  <c:v>0.18951612903225806</c:v>
                </c:pt>
                <c:pt idx="44">
                  <c:v>0.20161290322580644</c:v>
                </c:pt>
                <c:pt idx="45">
                  <c:v>0.22900763358778625</c:v>
                </c:pt>
                <c:pt idx="46">
                  <c:v>0.25714285714285712</c:v>
                </c:pt>
                <c:pt idx="47">
                  <c:v>0.26551724137931032</c:v>
                </c:pt>
                <c:pt idx="48">
                  <c:v>0.3</c:v>
                </c:pt>
                <c:pt idx="49">
                  <c:v>0.35690235690235689</c:v>
                </c:pt>
                <c:pt idx="50">
                  <c:v>0.36963696369636961</c:v>
                </c:pt>
                <c:pt idx="51">
                  <c:v>0.39802631578947367</c:v>
                </c:pt>
                <c:pt idx="52">
                  <c:v>0.45033112582781459</c:v>
                </c:pt>
                <c:pt idx="53">
                  <c:v>0.46666666666666667</c:v>
                </c:pt>
                <c:pt idx="54">
                  <c:v>0.50464396284829727</c:v>
                </c:pt>
                <c:pt idx="55">
                  <c:v>0.54790419161676651</c:v>
                </c:pt>
                <c:pt idx="56">
                  <c:v>0.52571428571428569</c:v>
                </c:pt>
                <c:pt idx="57">
                  <c:v>0.55142857142857138</c:v>
                </c:pt>
                <c:pt idx="58">
                  <c:v>0.54571428571428571</c:v>
                </c:pt>
                <c:pt idx="59">
                  <c:v>0.54569892473118276</c:v>
                </c:pt>
                <c:pt idx="60">
                  <c:v>0.54594594594594592</c:v>
                </c:pt>
                <c:pt idx="61">
                  <c:v>0.60160427807486627</c:v>
                </c:pt>
                <c:pt idx="62">
                  <c:v>0.65963060686015829</c:v>
                </c:pt>
                <c:pt idx="63">
                  <c:v>0.64524421593830339</c:v>
                </c:pt>
                <c:pt idx="64">
                  <c:v>0.64631043256997456</c:v>
                </c:pt>
                <c:pt idx="65">
                  <c:v>0.67085427135678388</c:v>
                </c:pt>
                <c:pt idx="66">
                  <c:v>0.69172932330827064</c:v>
                </c:pt>
                <c:pt idx="67">
                  <c:v>0.60591133004926112</c:v>
                </c:pt>
                <c:pt idx="68">
                  <c:v>0.58536585365853655</c:v>
                </c:pt>
                <c:pt idx="69">
                  <c:v>0.62195121951219512</c:v>
                </c:pt>
                <c:pt idx="70">
                  <c:v>0.5794621026894865</c:v>
                </c:pt>
                <c:pt idx="71">
                  <c:v>0.58208955223880599</c:v>
                </c:pt>
                <c:pt idx="72">
                  <c:v>0.58457711442786064</c:v>
                </c:pt>
                <c:pt idx="73">
                  <c:v>0.58374384236453203</c:v>
                </c:pt>
                <c:pt idx="74">
                  <c:v>0.57907542579075422</c:v>
                </c:pt>
                <c:pt idx="75">
                  <c:v>0.529126213592233</c:v>
                </c:pt>
                <c:pt idx="76">
                  <c:v>0.5220588235294118</c:v>
                </c:pt>
                <c:pt idx="77">
                  <c:v>0.48786407766990292</c:v>
                </c:pt>
                <c:pt idx="78">
                  <c:v>0.470873786407767</c:v>
                </c:pt>
                <c:pt idx="79">
                  <c:v>0.45873786407766992</c:v>
                </c:pt>
                <c:pt idx="80">
                  <c:v>0.46731234866828086</c:v>
                </c:pt>
                <c:pt idx="81">
                  <c:v>0.4721549636803874</c:v>
                </c:pt>
                <c:pt idx="82">
                  <c:v>0.45130641330166271</c:v>
                </c:pt>
                <c:pt idx="83">
                  <c:v>0.45278450363196127</c:v>
                </c:pt>
                <c:pt idx="84">
                  <c:v>0.43309002433090027</c:v>
                </c:pt>
                <c:pt idx="85">
                  <c:v>0.42401960784313725</c:v>
                </c:pt>
                <c:pt idx="86">
                  <c:v>0.42156862745098039</c:v>
                </c:pt>
                <c:pt idx="87">
                  <c:v>0.41584158415841582</c:v>
                </c:pt>
                <c:pt idx="88">
                  <c:v>0.39750000000000002</c:v>
                </c:pt>
                <c:pt idx="89">
                  <c:v>0.35338345864661652</c:v>
                </c:pt>
                <c:pt idx="90">
                  <c:v>0.31909547738693467</c:v>
                </c:pt>
                <c:pt idx="91">
                  <c:v>0.32487309644670048</c:v>
                </c:pt>
                <c:pt idx="92">
                  <c:v>0.31218274111675126</c:v>
                </c:pt>
                <c:pt idx="93">
                  <c:v>0.30964467005076141</c:v>
                </c:pt>
                <c:pt idx="94">
                  <c:v>0.30964467005076141</c:v>
                </c:pt>
                <c:pt idx="95">
                  <c:v>0.29770992366412213</c:v>
                </c:pt>
                <c:pt idx="96">
                  <c:v>0.27131782945736432</c:v>
                </c:pt>
                <c:pt idx="97">
                  <c:v>0.25129533678756477</c:v>
                </c:pt>
                <c:pt idx="98">
                  <c:v>0.24289405684754523</c:v>
                </c:pt>
                <c:pt idx="99">
                  <c:v>0.2345360824742268</c:v>
                </c:pt>
                <c:pt idx="100">
                  <c:v>0.2345360824742268</c:v>
                </c:pt>
                <c:pt idx="101">
                  <c:v>0.21134020618556701</c:v>
                </c:pt>
                <c:pt idx="102">
                  <c:v>0.20618556701030927</c:v>
                </c:pt>
                <c:pt idx="103">
                  <c:v>0.19083969465648856</c:v>
                </c:pt>
                <c:pt idx="104">
                  <c:v>0.1867007672634271</c:v>
                </c:pt>
                <c:pt idx="105">
                  <c:v>0.17647058823529413</c:v>
                </c:pt>
                <c:pt idx="106">
                  <c:v>0.17402597402597403</c:v>
                </c:pt>
                <c:pt idx="107">
                  <c:v>0.16883116883116883</c:v>
                </c:pt>
                <c:pt idx="108">
                  <c:v>0.16363636363636364</c:v>
                </c:pt>
                <c:pt idx="109">
                  <c:v>0.16103896103896104</c:v>
                </c:pt>
                <c:pt idx="110">
                  <c:v>0.14025974025974025</c:v>
                </c:pt>
                <c:pt idx="111">
                  <c:v>0.13246753246753246</c:v>
                </c:pt>
                <c:pt idx="112">
                  <c:v>0.13246753246753246</c:v>
                </c:pt>
                <c:pt idx="113">
                  <c:v>0.12727272727272726</c:v>
                </c:pt>
                <c:pt idx="114">
                  <c:v>0.12727272727272726</c:v>
                </c:pt>
                <c:pt idx="115">
                  <c:v>0.12467532467532468</c:v>
                </c:pt>
                <c:pt idx="116">
                  <c:v>0.12371134020618557</c:v>
                </c:pt>
                <c:pt idx="117">
                  <c:v>0.11597938144329897</c:v>
                </c:pt>
                <c:pt idx="118">
                  <c:v>0.1134020618556701</c:v>
                </c:pt>
                <c:pt idx="119">
                  <c:v>0.10354223433242507</c:v>
                </c:pt>
                <c:pt idx="120">
                  <c:v>0.1008174386920981</c:v>
                </c:pt>
                <c:pt idx="121">
                  <c:v>0.10354223433242507</c:v>
                </c:pt>
                <c:pt idx="122">
                  <c:v>0.10354223433242507</c:v>
                </c:pt>
                <c:pt idx="123">
                  <c:v>9.8360655737704916E-2</c:v>
                </c:pt>
                <c:pt idx="124">
                  <c:v>0.1008174386920981</c:v>
                </c:pt>
                <c:pt idx="125">
                  <c:v>8.7193460490463212E-2</c:v>
                </c:pt>
                <c:pt idx="126">
                  <c:v>8.1743869209809264E-2</c:v>
                </c:pt>
                <c:pt idx="127">
                  <c:v>7.901907356948229E-2</c:v>
                </c:pt>
                <c:pt idx="128">
                  <c:v>8.1743869209809264E-2</c:v>
                </c:pt>
                <c:pt idx="129">
                  <c:v>8.7193460490463212E-2</c:v>
                </c:pt>
                <c:pt idx="130">
                  <c:v>7.3569482288828342E-2</c:v>
                </c:pt>
                <c:pt idx="131">
                  <c:v>7.6712328767123292E-2</c:v>
                </c:pt>
                <c:pt idx="132">
                  <c:v>6.8493150684931503E-2</c:v>
                </c:pt>
                <c:pt idx="133">
                  <c:v>6.575342465753424E-2</c:v>
                </c:pt>
                <c:pt idx="134">
                  <c:v>6.8493150684931503E-2</c:v>
                </c:pt>
                <c:pt idx="135">
                  <c:v>6.8493150684931503E-2</c:v>
                </c:pt>
                <c:pt idx="136">
                  <c:v>6.575342465753424E-2</c:v>
                </c:pt>
                <c:pt idx="137">
                  <c:v>6.575342465753424E-2</c:v>
                </c:pt>
                <c:pt idx="138">
                  <c:v>6.3013698630136991E-2</c:v>
                </c:pt>
                <c:pt idx="139">
                  <c:v>6.0273972602739728E-2</c:v>
                </c:pt>
                <c:pt idx="140">
                  <c:v>6.0273972602739728E-2</c:v>
                </c:pt>
                <c:pt idx="141">
                  <c:v>6.1111111111111109E-2</c:v>
                </c:pt>
                <c:pt idx="142">
                  <c:v>6.3888888888888884E-2</c:v>
                </c:pt>
                <c:pt idx="143">
                  <c:v>5.8333333333333334E-2</c:v>
                </c:pt>
                <c:pt idx="144">
                  <c:v>5.5401662049861494E-2</c:v>
                </c:pt>
                <c:pt idx="145">
                  <c:v>5.8011049723756904E-2</c:v>
                </c:pt>
                <c:pt idx="146">
                  <c:v>5.8988764044943819E-2</c:v>
                </c:pt>
                <c:pt idx="147">
                  <c:v>5.6179775280898875E-2</c:v>
                </c:pt>
                <c:pt idx="148">
                  <c:v>5.6179775280898875E-2</c:v>
                </c:pt>
                <c:pt idx="149">
                  <c:v>5.6179775280898875E-2</c:v>
                </c:pt>
                <c:pt idx="150">
                  <c:v>6.0869565217391307E-2</c:v>
                </c:pt>
                <c:pt idx="151">
                  <c:v>6.0790273556231005E-2</c:v>
                </c:pt>
                <c:pt idx="152">
                  <c:v>6.4724919093851127E-2</c:v>
                </c:pt>
                <c:pt idx="153">
                  <c:v>6.1889250814332247E-2</c:v>
                </c:pt>
                <c:pt idx="154">
                  <c:v>6.6445182724252497E-2</c:v>
                </c:pt>
                <c:pt idx="155">
                  <c:v>6.354515050167224E-2</c:v>
                </c:pt>
                <c:pt idx="156">
                  <c:v>6.354515050167224E-2</c:v>
                </c:pt>
                <c:pt idx="157">
                  <c:v>7.4324324324324328E-2</c:v>
                </c:pt>
                <c:pt idx="158">
                  <c:v>6.8027210884353748E-2</c:v>
                </c:pt>
                <c:pt idx="159">
                  <c:v>6.1433447098976107E-2</c:v>
                </c:pt>
                <c:pt idx="160">
                  <c:v>5.8823529411764705E-2</c:v>
                </c:pt>
                <c:pt idx="161">
                  <c:v>5.536332179930796E-2</c:v>
                </c:pt>
                <c:pt idx="162">
                  <c:v>5.5555555555555552E-2</c:v>
                </c:pt>
                <c:pt idx="163">
                  <c:v>6.25E-2</c:v>
                </c:pt>
                <c:pt idx="164">
                  <c:v>6.968641114982578E-2</c:v>
                </c:pt>
                <c:pt idx="165">
                  <c:v>6.968641114982578E-2</c:v>
                </c:pt>
                <c:pt idx="166">
                  <c:v>6.9444444444444448E-2</c:v>
                </c:pt>
                <c:pt idx="167">
                  <c:v>6.25E-2</c:v>
                </c:pt>
                <c:pt idx="168">
                  <c:v>5.5555555555555552E-2</c:v>
                </c:pt>
                <c:pt idx="169">
                  <c:v>5.5555555555555552E-2</c:v>
                </c:pt>
                <c:pt idx="170">
                  <c:v>5.5555555555555552E-2</c:v>
                </c:pt>
                <c:pt idx="171">
                  <c:v>5.2083333333333336E-2</c:v>
                </c:pt>
                <c:pt idx="172">
                  <c:v>5.2264808362369339E-2</c:v>
                </c:pt>
                <c:pt idx="173">
                  <c:v>4.878048780487805E-2</c:v>
                </c:pt>
                <c:pt idx="174">
                  <c:v>5.2264808362369339E-2</c:v>
                </c:pt>
                <c:pt idx="175">
                  <c:v>4.5296167247386762E-2</c:v>
                </c:pt>
                <c:pt idx="176">
                  <c:v>4.1811846689895474E-2</c:v>
                </c:pt>
                <c:pt idx="177">
                  <c:v>4.1811846689895474E-2</c:v>
                </c:pt>
                <c:pt idx="178">
                  <c:v>4.1811846689895474E-2</c:v>
                </c:pt>
                <c:pt idx="179">
                  <c:v>3.1358885017421602E-2</c:v>
                </c:pt>
                <c:pt idx="180">
                  <c:v>2.7874564459930314E-2</c:v>
                </c:pt>
                <c:pt idx="181">
                  <c:v>2.4475524475524476E-2</c:v>
                </c:pt>
                <c:pt idx="182">
                  <c:v>2.4475524475524476E-2</c:v>
                </c:pt>
                <c:pt idx="183">
                  <c:v>2.8268551236749116E-2</c:v>
                </c:pt>
                <c:pt idx="184">
                  <c:v>2.8268551236749116E-2</c:v>
                </c:pt>
                <c:pt idx="185">
                  <c:v>2.5547445255474453E-2</c:v>
                </c:pt>
                <c:pt idx="186">
                  <c:v>2.6615969581749048E-2</c:v>
                </c:pt>
                <c:pt idx="187">
                  <c:v>2.7237354085603113E-2</c:v>
                </c:pt>
                <c:pt idx="188">
                  <c:v>2.34375E-2</c:v>
                </c:pt>
                <c:pt idx="189">
                  <c:v>2.8806584362139918E-2</c:v>
                </c:pt>
                <c:pt idx="190">
                  <c:v>2.8806584362139918E-2</c:v>
                </c:pt>
                <c:pt idx="191">
                  <c:v>2.8806584362139918E-2</c:v>
                </c:pt>
                <c:pt idx="192">
                  <c:v>2.553191489361702E-2</c:v>
                </c:pt>
                <c:pt idx="193">
                  <c:v>2.6086956521739129E-2</c:v>
                </c:pt>
                <c:pt idx="194">
                  <c:v>2.6086956521739129E-2</c:v>
                </c:pt>
                <c:pt idx="195">
                  <c:v>2.1739130434782608E-2</c:v>
                </c:pt>
                <c:pt idx="196">
                  <c:v>1.3636363636363636E-2</c:v>
                </c:pt>
                <c:pt idx="197">
                  <c:v>1.3636363636363636E-2</c:v>
                </c:pt>
                <c:pt idx="198">
                  <c:v>1.3636363636363636E-2</c:v>
                </c:pt>
                <c:pt idx="199">
                  <c:v>1.3698630136986301E-2</c:v>
                </c:pt>
                <c:pt idx="200">
                  <c:v>2.2727272727272728E-2</c:v>
                </c:pt>
                <c:pt idx="201">
                  <c:v>1.8264840182648401E-2</c:v>
                </c:pt>
                <c:pt idx="202">
                  <c:v>2.2831050228310501E-2</c:v>
                </c:pt>
                <c:pt idx="203">
                  <c:v>3.669724770642202E-2</c:v>
                </c:pt>
                <c:pt idx="204">
                  <c:v>3.669724770642202E-2</c:v>
                </c:pt>
                <c:pt idx="205">
                  <c:v>3.2110091743119268E-2</c:v>
                </c:pt>
                <c:pt idx="206">
                  <c:v>2.2935779816513763E-2</c:v>
                </c:pt>
                <c:pt idx="207">
                  <c:v>3.2110091743119268E-2</c:v>
                </c:pt>
                <c:pt idx="208">
                  <c:v>3.2110091743119268E-2</c:v>
                </c:pt>
                <c:pt idx="209">
                  <c:v>2.7272727272727271E-2</c:v>
                </c:pt>
                <c:pt idx="210">
                  <c:v>4.1095890410958902E-2</c:v>
                </c:pt>
                <c:pt idx="211">
                  <c:v>4.8888888888888891E-2</c:v>
                </c:pt>
                <c:pt idx="212">
                  <c:v>5.3333333333333337E-2</c:v>
                </c:pt>
                <c:pt idx="213">
                  <c:v>5.3333333333333337E-2</c:v>
                </c:pt>
                <c:pt idx="214">
                  <c:v>8.4070796460176997E-2</c:v>
                </c:pt>
                <c:pt idx="215">
                  <c:v>0.10087719298245613</c:v>
                </c:pt>
                <c:pt idx="216">
                  <c:v>0.10526315789473684</c:v>
                </c:pt>
                <c:pt idx="217">
                  <c:v>9.9137931034482762E-2</c:v>
                </c:pt>
                <c:pt idx="218">
                  <c:v>0.1206896551724138</c:v>
                </c:pt>
                <c:pt idx="219">
                  <c:v>0.1206896551724138</c:v>
                </c:pt>
                <c:pt idx="220">
                  <c:v>0.13419913419913421</c:v>
                </c:pt>
                <c:pt idx="221">
                  <c:v>0.16738197424892703</c:v>
                </c:pt>
                <c:pt idx="222">
                  <c:v>0.16734693877551021</c:v>
                </c:pt>
                <c:pt idx="223">
                  <c:v>0.18473895582329317</c:v>
                </c:pt>
                <c:pt idx="224">
                  <c:v>0.18560606060606061</c:v>
                </c:pt>
                <c:pt idx="225">
                  <c:v>0.19318181818181818</c:v>
                </c:pt>
                <c:pt idx="226">
                  <c:v>0.18560606060606061</c:v>
                </c:pt>
                <c:pt idx="227">
                  <c:v>0.18243243243243243</c:v>
                </c:pt>
                <c:pt idx="228">
                  <c:v>0.19205298013245034</c:v>
                </c:pt>
                <c:pt idx="229">
                  <c:v>0.1941747572815534</c:v>
                </c:pt>
                <c:pt idx="230">
                  <c:v>0.2</c:v>
                </c:pt>
                <c:pt idx="231">
                  <c:v>0.22570532915360503</c:v>
                </c:pt>
                <c:pt idx="232">
                  <c:v>0.22327044025157233</c:v>
                </c:pt>
                <c:pt idx="233">
                  <c:v>0.21698113207547171</c:v>
                </c:pt>
                <c:pt idx="234">
                  <c:v>0.21495327102803738</c:v>
                </c:pt>
                <c:pt idx="235">
                  <c:v>0.22570532915360503</c:v>
                </c:pt>
                <c:pt idx="236">
                  <c:v>0.21562500000000001</c:v>
                </c:pt>
                <c:pt idx="237">
                  <c:v>0.2043343653250774</c:v>
                </c:pt>
                <c:pt idx="238">
                  <c:v>0.21362229102167182</c:v>
                </c:pt>
                <c:pt idx="239">
                  <c:v>0.18553459119496854</c:v>
                </c:pt>
                <c:pt idx="240">
                  <c:v>0.18553459119496854</c:v>
                </c:pt>
                <c:pt idx="241">
                  <c:v>0.2</c:v>
                </c:pt>
                <c:pt idx="242">
                  <c:v>0.22188449848024316</c:v>
                </c:pt>
                <c:pt idx="243">
                  <c:v>0.23006134969325154</c:v>
                </c:pt>
                <c:pt idx="244">
                  <c:v>0.25075528700906347</c:v>
                </c:pt>
                <c:pt idx="245">
                  <c:v>0.26139817629179329</c:v>
                </c:pt>
                <c:pt idx="246">
                  <c:v>0.27190332326283989</c:v>
                </c:pt>
                <c:pt idx="247">
                  <c:v>0.26283987915407853</c:v>
                </c:pt>
                <c:pt idx="248">
                  <c:v>0.27794561933534745</c:v>
                </c:pt>
                <c:pt idx="249">
                  <c:v>0.28703703703703703</c:v>
                </c:pt>
                <c:pt idx="250">
                  <c:v>0.28307692307692306</c:v>
                </c:pt>
                <c:pt idx="251">
                  <c:v>0.28048780487804881</c:v>
                </c:pt>
                <c:pt idx="252">
                  <c:v>0.28440366972477066</c:v>
                </c:pt>
                <c:pt idx="253">
                  <c:v>0.26911314984709478</c:v>
                </c:pt>
                <c:pt idx="254">
                  <c:v>0.26605504587155965</c:v>
                </c:pt>
                <c:pt idx="255">
                  <c:v>0.24770642201834864</c:v>
                </c:pt>
                <c:pt idx="256">
                  <c:v>0.25230769230769229</c:v>
                </c:pt>
                <c:pt idx="257">
                  <c:v>0.24539877300613497</c:v>
                </c:pt>
                <c:pt idx="258">
                  <c:v>0.22699386503067484</c:v>
                </c:pt>
                <c:pt idx="259">
                  <c:v>0.20123839009287925</c:v>
                </c:pt>
                <c:pt idx="260">
                  <c:v>0.19195046439628483</c:v>
                </c:pt>
                <c:pt idx="261">
                  <c:v>0.19195046439628483</c:v>
                </c:pt>
                <c:pt idx="262">
                  <c:v>0.19504643962848298</c:v>
                </c:pt>
                <c:pt idx="263">
                  <c:v>0.16358024691358025</c:v>
                </c:pt>
                <c:pt idx="264">
                  <c:v>0.17337461300309598</c:v>
                </c:pt>
                <c:pt idx="265">
                  <c:v>0.16199376947040497</c:v>
                </c:pt>
                <c:pt idx="266">
                  <c:v>0.17133956386292834</c:v>
                </c:pt>
                <c:pt idx="267">
                  <c:v>0.17080745341614906</c:v>
                </c:pt>
                <c:pt idx="268">
                  <c:v>0.17080745341614906</c:v>
                </c:pt>
                <c:pt idx="269">
                  <c:v>0.18633540372670807</c:v>
                </c:pt>
                <c:pt idx="270">
                  <c:v>0.15432098765432098</c:v>
                </c:pt>
                <c:pt idx="271">
                  <c:v>0.16300940438871472</c:v>
                </c:pt>
                <c:pt idx="272">
                  <c:v>0.12618296529968454</c:v>
                </c:pt>
                <c:pt idx="273">
                  <c:v>0.12459016393442623</c:v>
                </c:pt>
                <c:pt idx="274">
                  <c:v>0.13576158940397351</c:v>
                </c:pt>
                <c:pt idx="275">
                  <c:v>0.13576158940397351</c:v>
                </c:pt>
                <c:pt idx="276">
                  <c:v>0.13576158940397351</c:v>
                </c:pt>
                <c:pt idx="277">
                  <c:v>0.125</c:v>
                </c:pt>
                <c:pt idx="278">
                  <c:v>0.12627986348122866</c:v>
                </c:pt>
                <c:pt idx="279">
                  <c:v>0.1206896551724138</c:v>
                </c:pt>
                <c:pt idx="280">
                  <c:v>0.11846689895470383</c:v>
                </c:pt>
                <c:pt idx="281">
                  <c:v>0.11498257839721254</c:v>
                </c:pt>
                <c:pt idx="282">
                  <c:v>0.11846689895470383</c:v>
                </c:pt>
                <c:pt idx="283">
                  <c:v>0.11578947368421053</c:v>
                </c:pt>
                <c:pt idx="284">
                  <c:v>0.10563380281690141</c:v>
                </c:pt>
                <c:pt idx="285">
                  <c:v>8.9285714285714288E-2</c:v>
                </c:pt>
                <c:pt idx="286">
                  <c:v>8.5409252669039148E-2</c:v>
                </c:pt>
                <c:pt idx="287">
                  <c:v>8.5409252669039148E-2</c:v>
                </c:pt>
                <c:pt idx="288">
                  <c:v>0.10505836575875487</c:v>
                </c:pt>
                <c:pt idx="289">
                  <c:v>0.10505836575875487</c:v>
                </c:pt>
                <c:pt idx="290">
                  <c:v>0.11814345991561181</c:v>
                </c:pt>
                <c:pt idx="291">
                  <c:v>0.10572687224669604</c:v>
                </c:pt>
                <c:pt idx="292">
                  <c:v>0.11363636363636363</c:v>
                </c:pt>
                <c:pt idx="293">
                  <c:v>0.10909090909090909</c:v>
                </c:pt>
                <c:pt idx="294">
                  <c:v>0.10909090909090909</c:v>
                </c:pt>
                <c:pt idx="295">
                  <c:v>9.3457943925233641E-2</c:v>
                </c:pt>
                <c:pt idx="296">
                  <c:v>9.3457943925233641E-2</c:v>
                </c:pt>
                <c:pt idx="297">
                  <c:v>9.3457943925233641E-2</c:v>
                </c:pt>
              </c:numCache>
            </c:numRef>
          </c:val>
          <c:smooth val="0"/>
          <c:extLst>
            <c:ext xmlns:c16="http://schemas.microsoft.com/office/drawing/2014/chart" uri="{C3380CC4-5D6E-409C-BE32-E72D297353CC}">
              <c16:uniqueId val="{00000007-B348-445C-9DCE-DDCE5230609D}"/>
            </c:ext>
          </c:extLst>
        </c:ser>
        <c:ser>
          <c:idx val="7"/>
          <c:order val="7"/>
          <c:tx>
            <c:v>その他疾病患者を含めた重症病床運用率</c:v>
          </c:tx>
          <c:spPr>
            <a:ln w="28575" cap="rnd">
              <a:solidFill>
                <a:srgbClr val="FFC000"/>
              </a:solidFill>
              <a:round/>
            </a:ln>
            <a:effectLst/>
          </c:spPr>
          <c:marker>
            <c:symbol val="none"/>
          </c:marker>
          <c:dLbls>
            <c:dLbl>
              <c:idx val="297"/>
              <c:layout>
                <c:manualLayout>
                  <c:x val="-8.1991211445973225E-2"/>
                  <c:y val="-0.4227204584244690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48-445C-9DCE-DDCE523060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オリジナルシート!$YR$21:$AKC$21</c:f>
              <c:numCache>
                <c:formatCode>General</c:formatCode>
                <c:ptCount val="298"/>
                <c:pt idx="27" formatCode="0.0%">
                  <c:v>2.8571428571428571E-2</c:v>
                </c:pt>
                <c:pt idx="28" formatCode="0.0%">
                  <c:v>8.0952380952380956E-2</c:v>
                </c:pt>
                <c:pt idx="29" formatCode="0.0%">
                  <c:v>9.1346153846153841E-2</c:v>
                </c:pt>
                <c:pt idx="30" formatCode="0.0%">
                  <c:v>9.1346153846153841E-2</c:v>
                </c:pt>
                <c:pt idx="31" formatCode="0.0%">
                  <c:v>0.11004784688995216</c:v>
                </c:pt>
                <c:pt idx="32" formatCode="0.0%">
                  <c:v>0.14832535885167464</c:v>
                </c:pt>
                <c:pt idx="33" formatCode="0.0%">
                  <c:v>0.18483412322274881</c:v>
                </c:pt>
                <c:pt idx="34" formatCode="0.0%">
                  <c:v>0.2102803738317757</c:v>
                </c:pt>
                <c:pt idx="35" formatCode="0.0%">
                  <c:v>0.23963133640552994</c:v>
                </c:pt>
                <c:pt idx="36" formatCode="0.0%">
                  <c:v>0.24347826086956523</c:v>
                </c:pt>
                <c:pt idx="37" formatCode="0.0%">
                  <c:v>0.2391304347826087</c:v>
                </c:pt>
                <c:pt idx="38" formatCode="0.0%">
                  <c:v>0.31489361702127661</c:v>
                </c:pt>
                <c:pt idx="39" formatCode="0.0%">
                  <c:v>0.32489451476793246</c:v>
                </c:pt>
                <c:pt idx="40" formatCode="0.0%">
                  <c:v>0.31950207468879666</c:v>
                </c:pt>
                <c:pt idx="41" formatCode="0.0%">
                  <c:v>0.372</c:v>
                </c:pt>
                <c:pt idx="42" formatCode="0.0%">
                  <c:v>0.41224489795918368</c:v>
                </c:pt>
                <c:pt idx="43" formatCode="0.0%">
                  <c:v>0.37903225806451613</c:v>
                </c:pt>
                <c:pt idx="44" formatCode="0.0%">
                  <c:v>0.37903225806451613</c:v>
                </c:pt>
                <c:pt idx="45" formatCode="0.0%">
                  <c:v>0.35877862595419846</c:v>
                </c:pt>
                <c:pt idx="46" formatCode="0.0%">
                  <c:v>0.43571428571428572</c:v>
                </c:pt>
                <c:pt idx="47" formatCode="0.0%">
                  <c:v>0.4517241379310345</c:v>
                </c:pt>
                <c:pt idx="48" formatCode="0.0%">
                  <c:v>0.47241379310344828</c:v>
                </c:pt>
                <c:pt idx="49" formatCode="0.0%">
                  <c:v>0.51851851851851849</c:v>
                </c:pt>
                <c:pt idx="50" formatCode="0.0%">
                  <c:v>0.5181518151815182</c:v>
                </c:pt>
                <c:pt idx="51" formatCode="0.0%">
                  <c:v>0.51644736842105265</c:v>
                </c:pt>
                <c:pt idx="52" formatCode="0.0%">
                  <c:v>0.51986754966887416</c:v>
                </c:pt>
                <c:pt idx="53" formatCode="0.0%">
                  <c:v>0.61587301587301591</c:v>
                </c:pt>
                <c:pt idx="54" formatCode="0.0%">
                  <c:v>0.6470588235294118</c:v>
                </c:pt>
                <c:pt idx="55" formatCode="0.0%">
                  <c:v>0.6706586826347305</c:v>
                </c:pt>
                <c:pt idx="56" formatCode="0.0%">
                  <c:v>0.63428571428571423</c:v>
                </c:pt>
                <c:pt idx="57" formatCode="0.0%">
                  <c:v>0.63428571428571423</c:v>
                </c:pt>
                <c:pt idx="58" formatCode="0.0%">
                  <c:v>0.63428571428571423</c:v>
                </c:pt>
                <c:pt idx="59" formatCode="0.0%">
                  <c:v>0.59677419354838712</c:v>
                </c:pt>
                <c:pt idx="60" formatCode="0.0%">
                  <c:v>0.66756756756756752</c:v>
                </c:pt>
                <c:pt idx="61" formatCode="0.0%">
                  <c:v>0.67112299465240643</c:v>
                </c:pt>
                <c:pt idx="62" formatCode="0.0%">
                  <c:v>0.70712401055408969</c:v>
                </c:pt>
                <c:pt idx="63" formatCode="0.0%">
                  <c:v>0.6940874035989717</c:v>
                </c:pt>
                <c:pt idx="64" formatCode="0.0%">
                  <c:v>0.69974554707379133</c:v>
                </c:pt>
                <c:pt idx="65" formatCode="0.0%">
                  <c:v>0.72110552763819091</c:v>
                </c:pt>
                <c:pt idx="66" formatCode="0.0%">
                  <c:v>0.74185463659147866</c:v>
                </c:pt>
                <c:pt idx="67" formatCode="0.0%">
                  <c:v>0.72906403940886699</c:v>
                </c:pt>
                <c:pt idx="68" formatCode="0.0%">
                  <c:v>0.71951219512195119</c:v>
                </c:pt>
                <c:pt idx="69" formatCode="0.0%">
                  <c:v>0.74634146341463414</c:v>
                </c:pt>
                <c:pt idx="70" formatCode="0.0%">
                  <c:v>0.71882640586797064</c:v>
                </c:pt>
                <c:pt idx="71" formatCode="0.0%">
                  <c:v>0.70646766169154229</c:v>
                </c:pt>
                <c:pt idx="72" formatCode="0.0%">
                  <c:v>0.70895522388059706</c:v>
                </c:pt>
                <c:pt idx="73" formatCode="0.0%">
                  <c:v>0.7068965517241379</c:v>
                </c:pt>
                <c:pt idx="74" formatCode="0.0%">
                  <c:v>0.73479318734793186</c:v>
                </c:pt>
                <c:pt idx="75" formatCode="0.0%">
                  <c:v>0.69902912621359226</c:v>
                </c:pt>
                <c:pt idx="76" formatCode="0.0%">
                  <c:v>0.65686274509803921</c:v>
                </c:pt>
                <c:pt idx="77" formatCode="0.0%">
                  <c:v>0.62864077669902918</c:v>
                </c:pt>
                <c:pt idx="78" formatCode="0.0%">
                  <c:v>0.59951456310679607</c:v>
                </c:pt>
                <c:pt idx="79" formatCode="0.0%">
                  <c:v>0.58737864077669899</c:v>
                </c:pt>
                <c:pt idx="80" formatCode="0.0%">
                  <c:v>0.59564164648910412</c:v>
                </c:pt>
                <c:pt idx="81" formatCode="0.0%">
                  <c:v>0.61259079903147695</c:v>
                </c:pt>
                <c:pt idx="82" formatCode="0.0%">
                  <c:v>0.6104513064133017</c:v>
                </c:pt>
                <c:pt idx="83" formatCode="0.0%">
                  <c:v>0.6004842615012107</c:v>
                </c:pt>
                <c:pt idx="84" formatCode="0.0%">
                  <c:v>0.56690997566909973</c:v>
                </c:pt>
                <c:pt idx="85" formatCode="0.0%">
                  <c:v>0.56617647058823528</c:v>
                </c:pt>
                <c:pt idx="86" formatCode="0.0%">
                  <c:v>0.56372549019607843</c:v>
                </c:pt>
                <c:pt idx="87" formatCode="0.0%">
                  <c:v>0.55940594059405946</c:v>
                </c:pt>
                <c:pt idx="88" formatCode="0.0%">
                  <c:v>0.54</c:v>
                </c:pt>
                <c:pt idx="89" formatCode="0.0%">
                  <c:v>0.45614035087719296</c:v>
                </c:pt>
                <c:pt idx="90" formatCode="0.0%">
                  <c:v>0.43718592964824121</c:v>
                </c:pt>
                <c:pt idx="91" formatCode="0.0%">
                  <c:v>0.44923857868020306</c:v>
                </c:pt>
                <c:pt idx="92" formatCode="0.0%">
                  <c:v>0.41878172588832485</c:v>
                </c:pt>
                <c:pt idx="93" formatCode="0.0%">
                  <c:v>0.41624365482233505</c:v>
                </c:pt>
                <c:pt idx="94" formatCode="0.0%">
                  <c:v>0.41624365482233505</c:v>
                </c:pt>
                <c:pt idx="95" formatCode="0.0%">
                  <c:v>0.40458015267175573</c:v>
                </c:pt>
                <c:pt idx="96" formatCode="0.0%">
                  <c:v>0.36950904392764861</c:v>
                </c:pt>
                <c:pt idx="97" formatCode="0.0%">
                  <c:v>0.33160621761658032</c:v>
                </c:pt>
                <c:pt idx="98" formatCode="0.0%">
                  <c:v>0.32041343669250644</c:v>
                </c:pt>
                <c:pt idx="99" formatCode="0.0%">
                  <c:v>0.30927835051546393</c:v>
                </c:pt>
                <c:pt idx="100" formatCode="0.0%">
                  <c:v>0.30927835051546393</c:v>
                </c:pt>
                <c:pt idx="101" formatCode="0.0%">
                  <c:v>0.28608247422680411</c:v>
                </c:pt>
                <c:pt idx="102" formatCode="0.0%">
                  <c:v>0.26030927835051548</c:v>
                </c:pt>
                <c:pt idx="103" formatCode="0.0%">
                  <c:v>0.25190839694656486</c:v>
                </c:pt>
                <c:pt idx="104" formatCode="0.0%">
                  <c:v>0.24808184143222506</c:v>
                </c:pt>
                <c:pt idx="105" formatCode="0.0%">
                  <c:v>0.23017902813299232</c:v>
                </c:pt>
                <c:pt idx="106" formatCode="0.0%">
                  <c:v>0.22857142857142856</c:v>
                </c:pt>
                <c:pt idx="107" formatCode="0.0%">
                  <c:v>0.22337662337662337</c:v>
                </c:pt>
                <c:pt idx="108" formatCode="0.0%">
                  <c:v>0.21818181818181817</c:v>
                </c:pt>
                <c:pt idx="109" formatCode="0.0%">
                  <c:v>0.21038961038961038</c:v>
                </c:pt>
                <c:pt idx="110" formatCode="0.0%">
                  <c:v>0.19220779220779222</c:v>
                </c:pt>
                <c:pt idx="111" formatCode="0.0%">
                  <c:v>0.18701298701298702</c:v>
                </c:pt>
                <c:pt idx="112" formatCode="0.0%">
                  <c:v>0.19220779220779222</c:v>
                </c:pt>
                <c:pt idx="113" formatCode="0.0%">
                  <c:v>0.18701298701298702</c:v>
                </c:pt>
                <c:pt idx="114" formatCode="0.0%">
                  <c:v>0.18701298701298702</c:v>
                </c:pt>
                <c:pt idx="115" formatCode="0.0%">
                  <c:v>0.18441558441558442</c:v>
                </c:pt>
                <c:pt idx="116" formatCode="0.0%">
                  <c:v>0.20103092783505155</c:v>
                </c:pt>
                <c:pt idx="117" formatCode="0.0%">
                  <c:v>0.20103092783505155</c:v>
                </c:pt>
                <c:pt idx="118" formatCode="0.0%">
                  <c:v>0.20360824742268041</c:v>
                </c:pt>
                <c:pt idx="119" formatCode="0.0%">
                  <c:v>0.1989100817438692</c:v>
                </c:pt>
                <c:pt idx="120" formatCode="0.0%">
                  <c:v>0.20163487738419619</c:v>
                </c:pt>
                <c:pt idx="121" formatCode="0.0%">
                  <c:v>0.20435967302452315</c:v>
                </c:pt>
                <c:pt idx="122" formatCode="0.0%">
                  <c:v>0.20435967302452315</c:v>
                </c:pt>
                <c:pt idx="123" formatCode="0.0%">
                  <c:v>0.20491803278688525</c:v>
                </c:pt>
                <c:pt idx="124" formatCode="0.0%">
                  <c:v>0.18528610354223432</c:v>
                </c:pt>
                <c:pt idx="125" formatCode="0.0%">
                  <c:v>0.17166212534059946</c:v>
                </c:pt>
                <c:pt idx="126" formatCode="0.0%">
                  <c:v>0.16621253405994552</c:v>
                </c:pt>
                <c:pt idx="127" formatCode="0.0%">
                  <c:v>0.15531335149863759</c:v>
                </c:pt>
                <c:pt idx="128" formatCode="0.0%">
                  <c:v>0.15803814713896458</c:v>
                </c:pt>
                <c:pt idx="129" formatCode="0.0%">
                  <c:v>0.16348773841961853</c:v>
                </c:pt>
                <c:pt idx="130" formatCode="0.0%">
                  <c:v>0.11989100817438691</c:v>
                </c:pt>
                <c:pt idx="131" formatCode="0.0%">
                  <c:v>0.11232876712328767</c:v>
                </c:pt>
                <c:pt idx="132" formatCode="0.0%">
                  <c:v>0.10684931506849316</c:v>
                </c:pt>
                <c:pt idx="133" formatCode="0.0%">
                  <c:v>0.10136986301369863</c:v>
                </c:pt>
                <c:pt idx="134" formatCode="0.0%">
                  <c:v>0.10410958904109589</c:v>
                </c:pt>
                <c:pt idx="135" formatCode="0.0%">
                  <c:v>0.10410958904109589</c:v>
                </c:pt>
                <c:pt idx="136" formatCode="0.0%">
                  <c:v>9.5890410958904104E-2</c:v>
                </c:pt>
                <c:pt idx="137" formatCode="0.0%">
                  <c:v>9.3150684931506855E-2</c:v>
                </c:pt>
                <c:pt idx="138" formatCode="0.0%">
                  <c:v>9.0410958904109592E-2</c:v>
                </c:pt>
                <c:pt idx="139" formatCode="0.0%">
                  <c:v>8.7671232876712329E-2</c:v>
                </c:pt>
                <c:pt idx="140" formatCode="0.0%">
                  <c:v>8.7671232876712329E-2</c:v>
                </c:pt>
                <c:pt idx="141" formatCode="0.0%">
                  <c:v>0.1</c:v>
                </c:pt>
                <c:pt idx="142" formatCode="0.0%">
                  <c:v>0.10277777777777777</c:v>
                </c:pt>
                <c:pt idx="143" formatCode="0.0%">
                  <c:v>9.7222222222222224E-2</c:v>
                </c:pt>
                <c:pt idx="144" formatCode="0.0%">
                  <c:v>0.10249307479224377</c:v>
                </c:pt>
                <c:pt idx="145" formatCode="0.0%">
                  <c:v>0.10220994475138122</c:v>
                </c:pt>
                <c:pt idx="146" formatCode="0.0%">
                  <c:v>0.10674157303370786</c:v>
                </c:pt>
                <c:pt idx="147" formatCode="0.0%">
                  <c:v>9.8314606741573038E-2</c:v>
                </c:pt>
                <c:pt idx="148" formatCode="0.0%">
                  <c:v>0.10112359550561797</c:v>
                </c:pt>
                <c:pt idx="149" formatCode="0.0%">
                  <c:v>0.10112359550561797</c:v>
                </c:pt>
                <c:pt idx="150" formatCode="0.0%">
                  <c:v>0.1072463768115942</c:v>
                </c:pt>
                <c:pt idx="151" formatCode="0.0%">
                  <c:v>0.11550151975683891</c:v>
                </c:pt>
                <c:pt idx="152" formatCode="0.0%">
                  <c:v>0.12297734627831715</c:v>
                </c:pt>
                <c:pt idx="153" formatCode="0.0%">
                  <c:v>0.12052117263843648</c:v>
                </c:pt>
                <c:pt idx="154" formatCode="0.0%">
                  <c:v>0.13953488372093023</c:v>
                </c:pt>
                <c:pt idx="155" formatCode="0.0%">
                  <c:v>0.14046822742474915</c:v>
                </c:pt>
                <c:pt idx="156" formatCode="0.0%">
                  <c:v>0.14046822742474915</c:v>
                </c:pt>
                <c:pt idx="157" formatCode="0.0%">
                  <c:v>0.15202702702702703</c:v>
                </c:pt>
                <c:pt idx="158" formatCode="0.0%">
                  <c:v>0.15646258503401361</c:v>
                </c:pt>
                <c:pt idx="159" formatCode="0.0%">
                  <c:v>0.15358361774744028</c:v>
                </c:pt>
                <c:pt idx="160" formatCode="0.0%">
                  <c:v>0.15570934256055363</c:v>
                </c:pt>
                <c:pt idx="161" formatCode="0.0%">
                  <c:v>0.1453287197231834</c:v>
                </c:pt>
                <c:pt idx="162" formatCode="0.0%">
                  <c:v>0.12847222222222221</c:v>
                </c:pt>
                <c:pt idx="163" formatCode="0.0%">
                  <c:v>0.13541666666666666</c:v>
                </c:pt>
                <c:pt idx="164" formatCode="0.0%">
                  <c:v>0.14285714285714285</c:v>
                </c:pt>
                <c:pt idx="165" formatCode="0.0%">
                  <c:v>0.13588850174216027</c:v>
                </c:pt>
                <c:pt idx="166" formatCode="0.0%">
                  <c:v>0.1388888888888889</c:v>
                </c:pt>
                <c:pt idx="167" formatCode="0.0%">
                  <c:v>0.125</c:v>
                </c:pt>
                <c:pt idx="168" formatCode="0.0%">
                  <c:v>0.11805555555555555</c:v>
                </c:pt>
                <c:pt idx="169" formatCode="0.0%">
                  <c:v>0.1388888888888889</c:v>
                </c:pt>
                <c:pt idx="170" formatCode="0.0%">
                  <c:v>0.1388888888888889</c:v>
                </c:pt>
                <c:pt idx="171" formatCode="0.0%">
                  <c:v>0.13541666666666666</c:v>
                </c:pt>
                <c:pt idx="172" formatCode="0.0%">
                  <c:v>0.13937282229965156</c:v>
                </c:pt>
                <c:pt idx="173" formatCode="0.0%">
                  <c:v>0.11846689895470383</c:v>
                </c:pt>
                <c:pt idx="174" formatCode="0.0%">
                  <c:v>0.12195121951219512</c:v>
                </c:pt>
                <c:pt idx="175" formatCode="0.0%">
                  <c:v>0.10801393728222997</c:v>
                </c:pt>
                <c:pt idx="176" formatCode="0.0%">
                  <c:v>9.7560975609756101E-2</c:v>
                </c:pt>
                <c:pt idx="177" formatCode="0.0%">
                  <c:v>9.7560975609756101E-2</c:v>
                </c:pt>
                <c:pt idx="178" formatCode="0.0%">
                  <c:v>9.7560975609756101E-2</c:v>
                </c:pt>
                <c:pt idx="179" formatCode="0.0%">
                  <c:v>8.3623693379790948E-2</c:v>
                </c:pt>
                <c:pt idx="180" formatCode="0.0%">
                  <c:v>9.4076655052264813E-2</c:v>
                </c:pt>
                <c:pt idx="181" formatCode="0.0%">
                  <c:v>9.7902097902097904E-2</c:v>
                </c:pt>
                <c:pt idx="182" formatCode="0.0%">
                  <c:v>0.10139860139860139</c:v>
                </c:pt>
                <c:pt idx="183" formatCode="0.0%">
                  <c:v>9.187279151943463E-2</c:v>
                </c:pt>
                <c:pt idx="184" formatCode="0.0%">
                  <c:v>9.187279151943463E-2</c:v>
                </c:pt>
                <c:pt idx="185" formatCode="0.0%">
                  <c:v>9.1240875912408759E-2</c:v>
                </c:pt>
                <c:pt idx="186" formatCode="0.0%">
                  <c:v>9.5057034220532313E-2</c:v>
                </c:pt>
                <c:pt idx="187" formatCode="0.0%">
                  <c:v>0.10894941634241245</c:v>
                </c:pt>
                <c:pt idx="188" formatCode="0.0%">
                  <c:v>9.765625E-2</c:v>
                </c:pt>
                <c:pt idx="189" formatCode="0.0%">
                  <c:v>0.102880658436214</c:v>
                </c:pt>
                <c:pt idx="190" formatCode="0.0%">
                  <c:v>0.102880658436214</c:v>
                </c:pt>
                <c:pt idx="191" formatCode="0.0%">
                  <c:v>0.102880658436214</c:v>
                </c:pt>
                <c:pt idx="192" formatCode="0.0%">
                  <c:v>0.10212765957446808</c:v>
                </c:pt>
                <c:pt idx="193" formatCode="0.0%">
                  <c:v>0.10434782608695652</c:v>
                </c:pt>
                <c:pt idx="194" formatCode="0.0%">
                  <c:v>0.10434782608695652</c:v>
                </c:pt>
                <c:pt idx="195" formatCode="0.0%">
                  <c:v>0.10434782608695652</c:v>
                </c:pt>
                <c:pt idx="196" formatCode="0.0%">
                  <c:v>9.5454545454545459E-2</c:v>
                </c:pt>
                <c:pt idx="197" formatCode="0.0%">
                  <c:v>8.6363636363636365E-2</c:v>
                </c:pt>
                <c:pt idx="198" formatCode="0.0%">
                  <c:v>8.6363636363636365E-2</c:v>
                </c:pt>
                <c:pt idx="199" formatCode="0.0%">
                  <c:v>9.1324200913242004E-2</c:v>
                </c:pt>
                <c:pt idx="200" formatCode="0.0%">
                  <c:v>0.11363636363636363</c:v>
                </c:pt>
                <c:pt idx="201" formatCode="0.0%">
                  <c:v>0.11872146118721461</c:v>
                </c:pt>
                <c:pt idx="202" formatCode="0.0%">
                  <c:v>0.12328767123287671</c:v>
                </c:pt>
                <c:pt idx="203" formatCode="0.0%">
                  <c:v>0.13302752293577982</c:v>
                </c:pt>
                <c:pt idx="204" formatCode="0.0%">
                  <c:v>0.12385321100917432</c:v>
                </c:pt>
                <c:pt idx="205" formatCode="0.0%">
                  <c:v>0.11926605504587157</c:v>
                </c:pt>
                <c:pt idx="206" formatCode="0.0%">
                  <c:v>0.11009174311926606</c:v>
                </c:pt>
                <c:pt idx="207" formatCode="0.0%">
                  <c:v>0.1743119266055046</c:v>
                </c:pt>
                <c:pt idx="208" formatCode="0.0%">
                  <c:v>0.1743119266055046</c:v>
                </c:pt>
                <c:pt idx="209" formatCode="0.0%">
                  <c:v>0.15454545454545454</c:v>
                </c:pt>
                <c:pt idx="210" formatCode="0.0%">
                  <c:v>0.20091324200913241</c:v>
                </c:pt>
                <c:pt idx="211" formatCode="0.0%">
                  <c:v>0.22222222222222221</c:v>
                </c:pt>
                <c:pt idx="212" formatCode="0.0%">
                  <c:v>0.22666666666666666</c:v>
                </c:pt>
                <c:pt idx="213" formatCode="0.0%">
                  <c:v>0.22666666666666666</c:v>
                </c:pt>
                <c:pt idx="214" formatCode="0.0%">
                  <c:v>0.25663716814159293</c:v>
                </c:pt>
                <c:pt idx="215" formatCode="0.0%">
                  <c:v>0.31140350877192985</c:v>
                </c:pt>
                <c:pt idx="216" formatCode="0.0%">
                  <c:v>0.35087719298245612</c:v>
                </c:pt>
                <c:pt idx="217" formatCode="0.0%">
                  <c:v>0.35775862068965519</c:v>
                </c:pt>
                <c:pt idx="218" formatCode="0.0%">
                  <c:v>0.375</c:v>
                </c:pt>
                <c:pt idx="219" formatCode="0.0%">
                  <c:v>0.375</c:v>
                </c:pt>
                <c:pt idx="220" formatCode="0.0%">
                  <c:v>0.40692640692640691</c:v>
                </c:pt>
                <c:pt idx="221" formatCode="0.0%">
                  <c:v>0.47210300429184548</c:v>
                </c:pt>
                <c:pt idx="222" formatCode="0.0%">
                  <c:v>0.46122448979591835</c:v>
                </c:pt>
                <c:pt idx="223" formatCode="0.0%">
                  <c:v>0.51004016064257029</c:v>
                </c:pt>
                <c:pt idx="224" formatCode="0.0%">
                  <c:v>0.5</c:v>
                </c:pt>
                <c:pt idx="225" formatCode="0.0%">
                  <c:v>0.4621212121212121</c:v>
                </c:pt>
                <c:pt idx="226" formatCode="0.0%">
                  <c:v>0.44696969696969696</c:v>
                </c:pt>
                <c:pt idx="227" formatCode="0.0%">
                  <c:v>0.41554054054054052</c:v>
                </c:pt>
                <c:pt idx="228" formatCode="0.0%">
                  <c:v>0.41721854304635764</c:v>
                </c:pt>
                <c:pt idx="229" formatCode="0.0%">
                  <c:v>0.4110032362459547</c:v>
                </c:pt>
                <c:pt idx="230" formatCode="0.0%">
                  <c:v>0.42539682539682538</c:v>
                </c:pt>
                <c:pt idx="231" formatCode="0.0%">
                  <c:v>0.43887147335423199</c:v>
                </c:pt>
                <c:pt idx="232" formatCode="0.0%">
                  <c:v>0.44025157232704404</c:v>
                </c:pt>
                <c:pt idx="233" formatCode="0.0%">
                  <c:v>0.42138364779874216</c:v>
                </c:pt>
                <c:pt idx="234" formatCode="0.0%">
                  <c:v>0.4174454828660436</c:v>
                </c:pt>
                <c:pt idx="235" formatCode="0.0%">
                  <c:v>0.47021943573667713</c:v>
                </c:pt>
                <c:pt idx="236" formatCode="0.0%">
                  <c:v>0.44062499999999999</c:v>
                </c:pt>
                <c:pt idx="237" formatCode="0.0%">
                  <c:v>0.43653250773993807</c:v>
                </c:pt>
                <c:pt idx="238" formatCode="0.0%">
                  <c:v>0.44272445820433437</c:v>
                </c:pt>
                <c:pt idx="239" formatCode="0.0%">
                  <c:v>0.42452830188679247</c:v>
                </c:pt>
                <c:pt idx="240" formatCode="0.0%">
                  <c:v>0.45283018867924529</c:v>
                </c:pt>
                <c:pt idx="241" formatCode="0.0%">
                  <c:v>0.46562500000000001</c:v>
                </c:pt>
                <c:pt idx="242" formatCode="0.0%">
                  <c:v>0.45288753799392095</c:v>
                </c:pt>
                <c:pt idx="243" formatCode="0.0%">
                  <c:v>0.45705521472392641</c:v>
                </c:pt>
                <c:pt idx="244" formatCode="0.0%">
                  <c:v>0.49848942598187312</c:v>
                </c:pt>
                <c:pt idx="245" formatCode="0.0%">
                  <c:v>0.52279635258358659</c:v>
                </c:pt>
                <c:pt idx="246" formatCode="0.0%">
                  <c:v>0.52870090634441091</c:v>
                </c:pt>
                <c:pt idx="247" formatCode="0.0%">
                  <c:v>0.51057401812688818</c:v>
                </c:pt>
                <c:pt idx="248" formatCode="0.0%">
                  <c:v>0.52567975830815705</c:v>
                </c:pt>
                <c:pt idx="249" formatCode="0.0%">
                  <c:v>0.51234567901234573</c:v>
                </c:pt>
                <c:pt idx="250" formatCode="0.0%">
                  <c:v>0.50769230769230766</c:v>
                </c:pt>
                <c:pt idx="251" formatCode="0.0%">
                  <c:v>0.52134146341463417</c:v>
                </c:pt>
                <c:pt idx="252" formatCode="0.0%">
                  <c:v>0.52905198776758411</c:v>
                </c:pt>
                <c:pt idx="253" formatCode="0.0%">
                  <c:v>0.49235474006116209</c:v>
                </c:pt>
                <c:pt idx="254" formatCode="0.0%">
                  <c:v>0.49235474006116209</c:v>
                </c:pt>
                <c:pt idx="255" formatCode="0.0%">
                  <c:v>0.47400611620795108</c:v>
                </c:pt>
                <c:pt idx="256" formatCode="0.0%">
                  <c:v>0.42153846153846153</c:v>
                </c:pt>
                <c:pt idx="257" formatCode="0.0%">
                  <c:v>0.41411042944785276</c:v>
                </c:pt>
                <c:pt idx="258" formatCode="0.0%">
                  <c:v>0.40184049079754602</c:v>
                </c:pt>
                <c:pt idx="259" formatCode="0.0%">
                  <c:v>0.36842105263157893</c:v>
                </c:pt>
                <c:pt idx="260" formatCode="0.0%">
                  <c:v>0.34674922600619196</c:v>
                </c:pt>
                <c:pt idx="261" formatCode="0.0%">
                  <c:v>0.34674922600619196</c:v>
                </c:pt>
                <c:pt idx="262" formatCode="0.0%">
                  <c:v>0.34984520123839008</c:v>
                </c:pt>
                <c:pt idx="263" formatCode="0.0%">
                  <c:v>0.30864197530864196</c:v>
                </c:pt>
                <c:pt idx="264" formatCode="0.0%">
                  <c:v>0.30650154798761609</c:v>
                </c:pt>
                <c:pt idx="265" formatCode="0.0%">
                  <c:v>0.29906542056074764</c:v>
                </c:pt>
                <c:pt idx="266" formatCode="0.0%">
                  <c:v>0.32087227414330216</c:v>
                </c:pt>
                <c:pt idx="267" formatCode="0.0%">
                  <c:v>0.28260869565217389</c:v>
                </c:pt>
                <c:pt idx="268" formatCode="0.0%">
                  <c:v>0.28260869565217389</c:v>
                </c:pt>
                <c:pt idx="269" formatCode="0.0%">
                  <c:v>0.29813664596273293</c:v>
                </c:pt>
                <c:pt idx="270" formatCode="0.0%">
                  <c:v>0.25308641975308643</c:v>
                </c:pt>
                <c:pt idx="271" formatCode="0.0%">
                  <c:v>0.27899686520376177</c:v>
                </c:pt>
                <c:pt idx="272" formatCode="0.0%">
                  <c:v>0.2334384858044164</c:v>
                </c:pt>
                <c:pt idx="273" formatCode="0.0%">
                  <c:v>0.23934426229508196</c:v>
                </c:pt>
                <c:pt idx="274" formatCode="0.0%">
                  <c:v>0.24503311258278146</c:v>
                </c:pt>
                <c:pt idx="275" formatCode="0.0%">
                  <c:v>0.24503311258278146</c:v>
                </c:pt>
                <c:pt idx="276" formatCode="0.0%">
                  <c:v>0.24503311258278146</c:v>
                </c:pt>
                <c:pt idx="277" formatCode="0.0%">
                  <c:v>0.23648648648648649</c:v>
                </c:pt>
                <c:pt idx="278" formatCode="0.0%">
                  <c:v>0.19795221843003413</c:v>
                </c:pt>
                <c:pt idx="279" formatCode="0.0%">
                  <c:v>0.19310344827586207</c:v>
                </c:pt>
                <c:pt idx="280" formatCode="0.0%">
                  <c:v>0.1951219512195122</c:v>
                </c:pt>
                <c:pt idx="281" formatCode="0.0%">
                  <c:v>0.19163763066202091</c:v>
                </c:pt>
                <c:pt idx="282" formatCode="0.0%">
                  <c:v>0.1951219512195122</c:v>
                </c:pt>
                <c:pt idx="283" formatCode="0.0%">
                  <c:v>0.19298245614035087</c:v>
                </c:pt>
                <c:pt idx="284" formatCode="0.0%">
                  <c:v>0.17253521126760563</c:v>
                </c:pt>
                <c:pt idx="285" formatCode="0.0%">
                  <c:v>0.17499999999999999</c:v>
                </c:pt>
                <c:pt idx="286" formatCode="0.0%">
                  <c:v>0.1708185053380783</c:v>
                </c:pt>
                <c:pt idx="287" formatCode="0.0%">
                  <c:v>0.16725978647686832</c:v>
                </c:pt>
                <c:pt idx="288" formatCode="0.0%">
                  <c:v>0.19455252918287938</c:v>
                </c:pt>
                <c:pt idx="289" formatCode="0.0%">
                  <c:v>0.19455252918287938</c:v>
                </c:pt>
                <c:pt idx="290" formatCode="0.0%">
                  <c:v>0.21518987341772153</c:v>
                </c:pt>
                <c:pt idx="291" formatCode="0.0%">
                  <c:v>0.22907488986784141</c:v>
                </c:pt>
                <c:pt idx="292" formatCode="0.0%">
                  <c:v>0.21363636363636362</c:v>
                </c:pt>
                <c:pt idx="293" formatCode="0.0%">
                  <c:v>0.2</c:v>
                </c:pt>
                <c:pt idx="294" formatCode="0.0%">
                  <c:v>0.2</c:v>
                </c:pt>
                <c:pt idx="295" formatCode="0.0%">
                  <c:v>0.17757009345794392</c:v>
                </c:pt>
                <c:pt idx="296" formatCode="0.0%">
                  <c:v>0.17757009345794392</c:v>
                </c:pt>
                <c:pt idx="297" formatCode="0.0%">
                  <c:v>0.17757009345794392</c:v>
                </c:pt>
              </c:numCache>
            </c:numRef>
          </c:val>
          <c:smooth val="0"/>
          <c:extLst>
            <c:ext xmlns:c16="http://schemas.microsoft.com/office/drawing/2014/chart" uri="{C3380CC4-5D6E-409C-BE32-E72D297353CC}">
              <c16:uniqueId val="{00000009-B348-445C-9DCE-DDCE5230609D}"/>
            </c:ext>
          </c:extLst>
        </c:ser>
        <c:ser>
          <c:idx val="9"/>
          <c:order val="9"/>
          <c:tx>
            <c:strRef>
              <c:f>オリジナルシート!$D$22</c:f>
              <c:strCache>
                <c:ptCount val="1"/>
                <c:pt idx="0">
                  <c:v>病床確保計画に基づく運用病床以外に受け入れていただいている病床数を含めた病床運用率</c:v>
                </c:pt>
              </c:strCache>
            </c:strRef>
          </c:tx>
          <c:spPr>
            <a:ln w="28575" cap="rnd">
              <a:solidFill>
                <a:schemeClr val="accent4">
                  <a:lumMod val="60000"/>
                </a:schemeClr>
              </a:solidFill>
              <a:round/>
            </a:ln>
            <a:effectLst/>
          </c:spPr>
          <c:marker>
            <c:symbol val="none"/>
          </c:marker>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オリジナルシート!$RU$22:$AAS$22</c:f>
            </c:numRef>
          </c:val>
          <c:smooth val="0"/>
          <c:extLst>
            <c:ext xmlns:c16="http://schemas.microsoft.com/office/drawing/2014/chart" uri="{C3380CC4-5D6E-409C-BE32-E72D297353CC}">
              <c16:uniqueId val="{0000000A-B348-445C-9DCE-DDCE5230609D}"/>
            </c:ext>
          </c:extLst>
        </c:ser>
        <c:dLbls>
          <c:showLegendKey val="0"/>
          <c:showVal val="0"/>
          <c:showCatName val="0"/>
          <c:showSerName val="0"/>
          <c:showPercent val="0"/>
          <c:showBubbleSize val="0"/>
        </c:dLbls>
        <c:marker val="1"/>
        <c:smooth val="0"/>
        <c:axId val="1910556159"/>
        <c:axId val="1910550751"/>
        <c:extLst/>
      </c:lineChart>
      <c:dateAx>
        <c:axId val="356127136"/>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6128312"/>
        <c:crosses val="autoZero"/>
        <c:auto val="1"/>
        <c:lblOffset val="100"/>
        <c:baseTimeUnit val="days"/>
        <c:majorUnit val="7"/>
        <c:majorTimeUnit val="days"/>
      </c:dateAx>
      <c:valAx>
        <c:axId val="356128312"/>
        <c:scaling>
          <c:orientation val="minMax"/>
          <c:max val="700"/>
        </c:scaling>
        <c:delete val="0"/>
        <c:axPos val="l"/>
        <c:majorGridlines>
          <c:spPr>
            <a:ln w="9525" cap="flat" cmpd="sng" algn="ctr">
              <a:no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6127136"/>
        <c:crosses val="autoZero"/>
        <c:crossBetween val="between"/>
      </c:valAx>
      <c:valAx>
        <c:axId val="1910550751"/>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0556159"/>
        <c:crosses val="max"/>
        <c:crossBetween val="between"/>
      </c:valAx>
      <c:dateAx>
        <c:axId val="1910556159"/>
        <c:scaling>
          <c:orientation val="minMax"/>
        </c:scaling>
        <c:delete val="1"/>
        <c:axPos val="b"/>
        <c:numFmt formatCode="m/d;@" sourceLinked="1"/>
        <c:majorTickMark val="out"/>
        <c:minorTickMark val="none"/>
        <c:tickLblPos val="nextTo"/>
        <c:crossAx val="1910550751"/>
        <c:crosses val="autoZero"/>
        <c:auto val="1"/>
        <c:lblOffset val="100"/>
        <c:baseTimeUnit val="days"/>
        <c:majorUnit val="1"/>
        <c:minorUnit val="1"/>
      </c:dateAx>
      <c:spPr>
        <a:noFill/>
        <a:ln>
          <a:noFill/>
        </a:ln>
        <a:effectLst/>
      </c:spPr>
    </c:plotArea>
    <c:legend>
      <c:legendPos val="t"/>
      <c:layout>
        <c:manualLayout>
          <c:xMode val="edge"/>
          <c:yMode val="edge"/>
          <c:x val="0.18542428798446378"/>
          <c:y val="9.9490533437711012E-2"/>
          <c:w val="0.74345437807098913"/>
          <c:h val="0.2152641651908744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a:latin typeface="Meiryo UI" panose="020B0604030504040204" pitchFamily="50" charset="-128"/>
                <a:ea typeface="Meiryo UI" panose="020B0604030504040204" pitchFamily="50" charset="-128"/>
              </a:rPr>
              <a:t>重症病床（使用病床数・使用率）・重症入院者数</a:t>
            </a:r>
          </a:p>
        </c:rich>
      </c:tx>
      <c:layout>
        <c:manualLayout>
          <c:xMode val="edge"/>
          <c:yMode val="edge"/>
          <c:x val="0.25031759900603778"/>
          <c:y val="3.064901400577860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0748334637333779E-2"/>
          <c:y val="9.2153288428040839E-2"/>
          <c:w val="0.86623596230799016"/>
          <c:h val="0.82902264143108684"/>
        </c:manualLayout>
      </c:layout>
      <c:areaChart>
        <c:grouping val="stacked"/>
        <c:varyColors val="0"/>
        <c:ser>
          <c:idx val="2"/>
          <c:order val="2"/>
          <c:tx>
            <c:v>重症病床数（病床確保計画に基づく病床以外の受入病床を含む）</c:v>
          </c:tx>
          <c:spPr>
            <a:solidFill>
              <a:schemeClr val="accent5">
                <a:lumMod val="20000"/>
                <a:lumOff val="80000"/>
              </a:schemeClr>
            </a:solidFill>
            <a:ln w="12700">
              <a:solidFill>
                <a:schemeClr val="accent5"/>
              </a:solidFill>
            </a:ln>
            <a:effectLst/>
          </c:spPr>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オリジナルシート!$YR$12:$AKC$12</c:f>
              <c:numCache>
                <c:formatCode>0_);[Red]\(0\)</c:formatCode>
                <c:ptCount val="298"/>
                <c:pt idx="0">
                  <c:v>612</c:v>
                </c:pt>
                <c:pt idx="1">
                  <c:v>612</c:v>
                </c:pt>
                <c:pt idx="2">
                  <c:v>612</c:v>
                </c:pt>
                <c:pt idx="3">
                  <c:v>612</c:v>
                </c:pt>
                <c:pt idx="4">
                  <c:v>612</c:v>
                </c:pt>
                <c:pt idx="5">
                  <c:v>612</c:v>
                </c:pt>
                <c:pt idx="6">
                  <c:v>612</c:v>
                </c:pt>
                <c:pt idx="7">
                  <c:v>612</c:v>
                </c:pt>
                <c:pt idx="8">
                  <c:v>612</c:v>
                </c:pt>
                <c:pt idx="9">
                  <c:v>612</c:v>
                </c:pt>
                <c:pt idx="10">
                  <c:v>612</c:v>
                </c:pt>
                <c:pt idx="11">
                  <c:v>612</c:v>
                </c:pt>
                <c:pt idx="12">
                  <c:v>612</c:v>
                </c:pt>
                <c:pt idx="13">
                  <c:v>612</c:v>
                </c:pt>
                <c:pt idx="14">
                  <c:v>612</c:v>
                </c:pt>
                <c:pt idx="15">
                  <c:v>612</c:v>
                </c:pt>
                <c:pt idx="16">
                  <c:v>612</c:v>
                </c:pt>
                <c:pt idx="17">
                  <c:v>612</c:v>
                </c:pt>
                <c:pt idx="18">
                  <c:v>612</c:v>
                </c:pt>
                <c:pt idx="19">
                  <c:v>612</c:v>
                </c:pt>
                <c:pt idx="20">
                  <c:v>612</c:v>
                </c:pt>
                <c:pt idx="21">
                  <c:v>612</c:v>
                </c:pt>
                <c:pt idx="22">
                  <c:v>612</c:v>
                </c:pt>
                <c:pt idx="23">
                  <c:v>612</c:v>
                </c:pt>
                <c:pt idx="24">
                  <c:v>612</c:v>
                </c:pt>
                <c:pt idx="25">
                  <c:v>612</c:v>
                </c:pt>
                <c:pt idx="26">
                  <c:v>612</c:v>
                </c:pt>
                <c:pt idx="27">
                  <c:v>612</c:v>
                </c:pt>
                <c:pt idx="28">
                  <c:v>612</c:v>
                </c:pt>
                <c:pt idx="29">
                  <c:v>612</c:v>
                </c:pt>
                <c:pt idx="30">
                  <c:v>612</c:v>
                </c:pt>
                <c:pt idx="31">
                  <c:v>612</c:v>
                </c:pt>
                <c:pt idx="32">
                  <c:v>612</c:v>
                </c:pt>
                <c:pt idx="33">
                  <c:v>612</c:v>
                </c:pt>
                <c:pt idx="34">
                  <c:v>612</c:v>
                </c:pt>
                <c:pt idx="35">
                  <c:v>612</c:v>
                </c:pt>
                <c:pt idx="36">
                  <c:v>612</c:v>
                </c:pt>
                <c:pt idx="37">
                  <c:v>612</c:v>
                </c:pt>
                <c:pt idx="38">
                  <c:v>612</c:v>
                </c:pt>
                <c:pt idx="39">
                  <c:v>612</c:v>
                </c:pt>
                <c:pt idx="40">
                  <c:v>612</c:v>
                </c:pt>
                <c:pt idx="41">
                  <c:v>612</c:v>
                </c:pt>
                <c:pt idx="42">
                  <c:v>612</c:v>
                </c:pt>
                <c:pt idx="43">
                  <c:v>612</c:v>
                </c:pt>
                <c:pt idx="44">
                  <c:v>612</c:v>
                </c:pt>
                <c:pt idx="45">
                  <c:v>612</c:v>
                </c:pt>
                <c:pt idx="46">
                  <c:v>612</c:v>
                </c:pt>
                <c:pt idx="47">
                  <c:v>612</c:v>
                </c:pt>
                <c:pt idx="48">
                  <c:v>612</c:v>
                </c:pt>
                <c:pt idx="49">
                  <c:v>612</c:v>
                </c:pt>
                <c:pt idx="50">
                  <c:v>612</c:v>
                </c:pt>
                <c:pt idx="51">
                  <c:v>612</c:v>
                </c:pt>
                <c:pt idx="52">
                  <c:v>612</c:v>
                </c:pt>
                <c:pt idx="53">
                  <c:v>612</c:v>
                </c:pt>
                <c:pt idx="54">
                  <c:v>612</c:v>
                </c:pt>
                <c:pt idx="55">
                  <c:v>612</c:v>
                </c:pt>
                <c:pt idx="56">
                  <c:v>612</c:v>
                </c:pt>
                <c:pt idx="57">
                  <c:v>612</c:v>
                </c:pt>
                <c:pt idx="58">
                  <c:v>612</c:v>
                </c:pt>
                <c:pt idx="59">
                  <c:v>612</c:v>
                </c:pt>
                <c:pt idx="60">
                  <c:v>612</c:v>
                </c:pt>
                <c:pt idx="61">
                  <c:v>617</c:v>
                </c:pt>
                <c:pt idx="62">
                  <c:v>622</c:v>
                </c:pt>
                <c:pt idx="63">
                  <c:v>626</c:v>
                </c:pt>
                <c:pt idx="64">
                  <c:v>628</c:v>
                </c:pt>
                <c:pt idx="65">
                  <c:v>633</c:v>
                </c:pt>
                <c:pt idx="66">
                  <c:v>633</c:v>
                </c:pt>
                <c:pt idx="67">
                  <c:v>637</c:v>
                </c:pt>
                <c:pt idx="68">
                  <c:v>640</c:v>
                </c:pt>
                <c:pt idx="69">
                  <c:v>640</c:v>
                </c:pt>
                <c:pt idx="70">
                  <c:v>637</c:v>
                </c:pt>
                <c:pt idx="71">
                  <c:v>630</c:v>
                </c:pt>
                <c:pt idx="72">
                  <c:v>630</c:v>
                </c:pt>
                <c:pt idx="73">
                  <c:v>630</c:v>
                </c:pt>
                <c:pt idx="74">
                  <c:v>633</c:v>
                </c:pt>
                <c:pt idx="75">
                  <c:v>633</c:v>
                </c:pt>
                <c:pt idx="76">
                  <c:v>629</c:v>
                </c:pt>
                <c:pt idx="77">
                  <c:v>632</c:v>
                </c:pt>
                <c:pt idx="78">
                  <c:v>632</c:v>
                </c:pt>
                <c:pt idx="79">
                  <c:v>632</c:v>
                </c:pt>
                <c:pt idx="80">
                  <c:v>632</c:v>
                </c:pt>
                <c:pt idx="81">
                  <c:v>632</c:v>
                </c:pt>
                <c:pt idx="82">
                  <c:v>640</c:v>
                </c:pt>
                <c:pt idx="83">
                  <c:v>637</c:v>
                </c:pt>
                <c:pt idx="84">
                  <c:v>634</c:v>
                </c:pt>
                <c:pt idx="85">
                  <c:v>631</c:v>
                </c:pt>
                <c:pt idx="86">
                  <c:v>631</c:v>
                </c:pt>
                <c:pt idx="87">
                  <c:v>627</c:v>
                </c:pt>
                <c:pt idx="88">
                  <c:v>623</c:v>
                </c:pt>
                <c:pt idx="89">
                  <c:v>622</c:v>
                </c:pt>
                <c:pt idx="90">
                  <c:v>621</c:v>
                </c:pt>
                <c:pt idx="91">
                  <c:v>620</c:v>
                </c:pt>
                <c:pt idx="92">
                  <c:v>620</c:v>
                </c:pt>
                <c:pt idx="93">
                  <c:v>620</c:v>
                </c:pt>
                <c:pt idx="94">
                  <c:v>620</c:v>
                </c:pt>
                <c:pt idx="95">
                  <c:v>619</c:v>
                </c:pt>
                <c:pt idx="96">
                  <c:v>614</c:v>
                </c:pt>
                <c:pt idx="97">
                  <c:v>613</c:v>
                </c:pt>
                <c:pt idx="98">
                  <c:v>614</c:v>
                </c:pt>
                <c:pt idx="99">
                  <c:v>615</c:v>
                </c:pt>
                <c:pt idx="100">
                  <c:v>615</c:v>
                </c:pt>
                <c:pt idx="101">
                  <c:v>615</c:v>
                </c:pt>
                <c:pt idx="102">
                  <c:v>614</c:v>
                </c:pt>
                <c:pt idx="103">
                  <c:v>615</c:v>
                </c:pt>
                <c:pt idx="104">
                  <c:v>613</c:v>
                </c:pt>
                <c:pt idx="105">
                  <c:v>613</c:v>
                </c:pt>
                <c:pt idx="106">
                  <c:v>612</c:v>
                </c:pt>
                <c:pt idx="107">
                  <c:v>612</c:v>
                </c:pt>
                <c:pt idx="108">
                  <c:v>612</c:v>
                </c:pt>
                <c:pt idx="109">
                  <c:v>612</c:v>
                </c:pt>
                <c:pt idx="110">
                  <c:v>612</c:v>
                </c:pt>
                <c:pt idx="111">
                  <c:v>612</c:v>
                </c:pt>
                <c:pt idx="112">
                  <c:v>612</c:v>
                </c:pt>
                <c:pt idx="113">
                  <c:v>612</c:v>
                </c:pt>
                <c:pt idx="114">
                  <c:v>612</c:v>
                </c:pt>
                <c:pt idx="115">
                  <c:v>612</c:v>
                </c:pt>
                <c:pt idx="116">
                  <c:v>614</c:v>
                </c:pt>
                <c:pt idx="117">
                  <c:v>614</c:v>
                </c:pt>
                <c:pt idx="118">
                  <c:v>621</c:v>
                </c:pt>
                <c:pt idx="119">
                  <c:v>620</c:v>
                </c:pt>
                <c:pt idx="120">
                  <c:v>620</c:v>
                </c:pt>
                <c:pt idx="121">
                  <c:v>620</c:v>
                </c:pt>
                <c:pt idx="122">
                  <c:v>620</c:v>
                </c:pt>
                <c:pt idx="123">
                  <c:v>619</c:v>
                </c:pt>
                <c:pt idx="124">
                  <c:v>620</c:v>
                </c:pt>
                <c:pt idx="125">
                  <c:v>620</c:v>
                </c:pt>
                <c:pt idx="126">
                  <c:v>620</c:v>
                </c:pt>
                <c:pt idx="127">
                  <c:v>620</c:v>
                </c:pt>
                <c:pt idx="128">
                  <c:v>620</c:v>
                </c:pt>
                <c:pt idx="129">
                  <c:v>620</c:v>
                </c:pt>
                <c:pt idx="130">
                  <c:v>620</c:v>
                </c:pt>
                <c:pt idx="131">
                  <c:v>619</c:v>
                </c:pt>
                <c:pt idx="132">
                  <c:v>619</c:v>
                </c:pt>
                <c:pt idx="133">
                  <c:v>619</c:v>
                </c:pt>
                <c:pt idx="134">
                  <c:v>619</c:v>
                </c:pt>
                <c:pt idx="135">
                  <c:v>619</c:v>
                </c:pt>
                <c:pt idx="136">
                  <c:v>619</c:v>
                </c:pt>
                <c:pt idx="137">
                  <c:v>619</c:v>
                </c:pt>
                <c:pt idx="138">
                  <c:v>619</c:v>
                </c:pt>
                <c:pt idx="139">
                  <c:v>619</c:v>
                </c:pt>
                <c:pt idx="140">
                  <c:v>619</c:v>
                </c:pt>
                <c:pt idx="141">
                  <c:v>619</c:v>
                </c:pt>
                <c:pt idx="142">
                  <c:v>619</c:v>
                </c:pt>
                <c:pt idx="143">
                  <c:v>619</c:v>
                </c:pt>
                <c:pt idx="144">
                  <c:v>619</c:v>
                </c:pt>
                <c:pt idx="145">
                  <c:v>622</c:v>
                </c:pt>
                <c:pt idx="146">
                  <c:v>622</c:v>
                </c:pt>
                <c:pt idx="147">
                  <c:v>622</c:v>
                </c:pt>
                <c:pt idx="148">
                  <c:v>622</c:v>
                </c:pt>
                <c:pt idx="149">
                  <c:v>622</c:v>
                </c:pt>
                <c:pt idx="150">
                  <c:v>622</c:v>
                </c:pt>
                <c:pt idx="151">
                  <c:v>622</c:v>
                </c:pt>
                <c:pt idx="152">
                  <c:v>622</c:v>
                </c:pt>
                <c:pt idx="153">
                  <c:v>622</c:v>
                </c:pt>
                <c:pt idx="154">
                  <c:v>622</c:v>
                </c:pt>
                <c:pt idx="155">
                  <c:v>622</c:v>
                </c:pt>
                <c:pt idx="156">
                  <c:v>622</c:v>
                </c:pt>
                <c:pt idx="157">
                  <c:v>622</c:v>
                </c:pt>
                <c:pt idx="158">
                  <c:v>623</c:v>
                </c:pt>
                <c:pt idx="159">
                  <c:v>623</c:v>
                </c:pt>
                <c:pt idx="160">
                  <c:v>623</c:v>
                </c:pt>
                <c:pt idx="161">
                  <c:v>623</c:v>
                </c:pt>
                <c:pt idx="162">
                  <c:v>622</c:v>
                </c:pt>
                <c:pt idx="163">
                  <c:v>622</c:v>
                </c:pt>
                <c:pt idx="164">
                  <c:v>622</c:v>
                </c:pt>
                <c:pt idx="165">
                  <c:v>622</c:v>
                </c:pt>
                <c:pt idx="166">
                  <c:v>622</c:v>
                </c:pt>
                <c:pt idx="167">
                  <c:v>622</c:v>
                </c:pt>
                <c:pt idx="168">
                  <c:v>622</c:v>
                </c:pt>
                <c:pt idx="169">
                  <c:v>622</c:v>
                </c:pt>
                <c:pt idx="170">
                  <c:v>622</c:v>
                </c:pt>
                <c:pt idx="171">
                  <c:v>622</c:v>
                </c:pt>
                <c:pt idx="172">
                  <c:v>622</c:v>
                </c:pt>
                <c:pt idx="173">
                  <c:v>622</c:v>
                </c:pt>
                <c:pt idx="174">
                  <c:v>622</c:v>
                </c:pt>
                <c:pt idx="175">
                  <c:v>622</c:v>
                </c:pt>
                <c:pt idx="176">
                  <c:v>622</c:v>
                </c:pt>
                <c:pt idx="177">
                  <c:v>622</c:v>
                </c:pt>
                <c:pt idx="178">
                  <c:v>621</c:v>
                </c:pt>
                <c:pt idx="179">
                  <c:v>621</c:v>
                </c:pt>
                <c:pt idx="180">
                  <c:v>617</c:v>
                </c:pt>
                <c:pt idx="181">
                  <c:v>617</c:v>
                </c:pt>
                <c:pt idx="182">
                  <c:v>617</c:v>
                </c:pt>
                <c:pt idx="183">
                  <c:v>617</c:v>
                </c:pt>
                <c:pt idx="184">
                  <c:v>617</c:v>
                </c:pt>
                <c:pt idx="185">
                  <c:v>615</c:v>
                </c:pt>
                <c:pt idx="186">
                  <c:v>615</c:v>
                </c:pt>
                <c:pt idx="187">
                  <c:v>615</c:v>
                </c:pt>
                <c:pt idx="188">
                  <c:v>615</c:v>
                </c:pt>
                <c:pt idx="189">
                  <c:v>615</c:v>
                </c:pt>
                <c:pt idx="190">
                  <c:v>615</c:v>
                </c:pt>
                <c:pt idx="191">
                  <c:v>615</c:v>
                </c:pt>
                <c:pt idx="192">
                  <c:v>615</c:v>
                </c:pt>
                <c:pt idx="193">
                  <c:v>615</c:v>
                </c:pt>
                <c:pt idx="194">
                  <c:v>615</c:v>
                </c:pt>
                <c:pt idx="195">
                  <c:v>606</c:v>
                </c:pt>
                <c:pt idx="196">
                  <c:v>611</c:v>
                </c:pt>
                <c:pt idx="197">
                  <c:v>611</c:v>
                </c:pt>
                <c:pt idx="198">
                  <c:v>611</c:v>
                </c:pt>
                <c:pt idx="199">
                  <c:v>611</c:v>
                </c:pt>
                <c:pt idx="200">
                  <c:v>605</c:v>
                </c:pt>
                <c:pt idx="201">
                  <c:v>605</c:v>
                </c:pt>
                <c:pt idx="202">
                  <c:v>605</c:v>
                </c:pt>
                <c:pt idx="203">
                  <c:v>602</c:v>
                </c:pt>
                <c:pt idx="204">
                  <c:v>602</c:v>
                </c:pt>
                <c:pt idx="205">
                  <c:v>602</c:v>
                </c:pt>
                <c:pt idx="206">
                  <c:v>602</c:v>
                </c:pt>
                <c:pt idx="207">
                  <c:v>602</c:v>
                </c:pt>
                <c:pt idx="208">
                  <c:v>599</c:v>
                </c:pt>
                <c:pt idx="209">
                  <c:v>599</c:v>
                </c:pt>
                <c:pt idx="210">
                  <c:v>599</c:v>
                </c:pt>
                <c:pt idx="211">
                  <c:v>599</c:v>
                </c:pt>
                <c:pt idx="212">
                  <c:v>599</c:v>
                </c:pt>
                <c:pt idx="213">
                  <c:v>599</c:v>
                </c:pt>
                <c:pt idx="214">
                  <c:v>599</c:v>
                </c:pt>
                <c:pt idx="215">
                  <c:v>600</c:v>
                </c:pt>
                <c:pt idx="216">
                  <c:v>595</c:v>
                </c:pt>
                <c:pt idx="217">
                  <c:v>597</c:v>
                </c:pt>
                <c:pt idx="218">
                  <c:v>595</c:v>
                </c:pt>
                <c:pt idx="219">
                  <c:v>595</c:v>
                </c:pt>
                <c:pt idx="220">
                  <c:v>592</c:v>
                </c:pt>
                <c:pt idx="221">
                  <c:v>595</c:v>
                </c:pt>
                <c:pt idx="222">
                  <c:v>593</c:v>
                </c:pt>
                <c:pt idx="223">
                  <c:v>594</c:v>
                </c:pt>
                <c:pt idx="224">
                  <c:v>596</c:v>
                </c:pt>
                <c:pt idx="225">
                  <c:v>596</c:v>
                </c:pt>
                <c:pt idx="226">
                  <c:v>596</c:v>
                </c:pt>
                <c:pt idx="227">
                  <c:v>596</c:v>
                </c:pt>
                <c:pt idx="228">
                  <c:v>598</c:v>
                </c:pt>
                <c:pt idx="229">
                  <c:v>598</c:v>
                </c:pt>
                <c:pt idx="230">
                  <c:v>595</c:v>
                </c:pt>
                <c:pt idx="231">
                  <c:v>599</c:v>
                </c:pt>
                <c:pt idx="232">
                  <c:v>598</c:v>
                </c:pt>
                <c:pt idx="233">
                  <c:v>598</c:v>
                </c:pt>
                <c:pt idx="234">
                  <c:v>598</c:v>
                </c:pt>
                <c:pt idx="235">
                  <c:v>598</c:v>
                </c:pt>
                <c:pt idx="236">
                  <c:v>599</c:v>
                </c:pt>
                <c:pt idx="237">
                  <c:v>602</c:v>
                </c:pt>
                <c:pt idx="238">
                  <c:v>602</c:v>
                </c:pt>
                <c:pt idx="239">
                  <c:v>600</c:v>
                </c:pt>
                <c:pt idx="240">
                  <c:v>600</c:v>
                </c:pt>
                <c:pt idx="241">
                  <c:v>600</c:v>
                </c:pt>
                <c:pt idx="242">
                  <c:v>605</c:v>
                </c:pt>
                <c:pt idx="243">
                  <c:v>600</c:v>
                </c:pt>
                <c:pt idx="244">
                  <c:v>605</c:v>
                </c:pt>
                <c:pt idx="245">
                  <c:v>604</c:v>
                </c:pt>
                <c:pt idx="246">
                  <c:v>606</c:v>
                </c:pt>
                <c:pt idx="247">
                  <c:v>606</c:v>
                </c:pt>
                <c:pt idx="248">
                  <c:v>606</c:v>
                </c:pt>
                <c:pt idx="249">
                  <c:v>598</c:v>
                </c:pt>
                <c:pt idx="250">
                  <c:v>599</c:v>
                </c:pt>
                <c:pt idx="251">
                  <c:v>601</c:v>
                </c:pt>
                <c:pt idx="252">
                  <c:v>598</c:v>
                </c:pt>
                <c:pt idx="253">
                  <c:v>597</c:v>
                </c:pt>
                <c:pt idx="254">
                  <c:v>597</c:v>
                </c:pt>
                <c:pt idx="255">
                  <c:v>597</c:v>
                </c:pt>
                <c:pt idx="256">
                  <c:v>595</c:v>
                </c:pt>
                <c:pt idx="257">
                  <c:v>596</c:v>
                </c:pt>
                <c:pt idx="258">
                  <c:v>596</c:v>
                </c:pt>
                <c:pt idx="259">
                  <c:v>593</c:v>
                </c:pt>
                <c:pt idx="260">
                  <c:v>593</c:v>
                </c:pt>
                <c:pt idx="261">
                  <c:v>593</c:v>
                </c:pt>
                <c:pt idx="262">
                  <c:v>593</c:v>
                </c:pt>
                <c:pt idx="263">
                  <c:v>594</c:v>
                </c:pt>
                <c:pt idx="264">
                  <c:v>593</c:v>
                </c:pt>
                <c:pt idx="265">
                  <c:v>593</c:v>
                </c:pt>
                <c:pt idx="266">
                  <c:v>593</c:v>
                </c:pt>
                <c:pt idx="267">
                  <c:v>593</c:v>
                </c:pt>
                <c:pt idx="268">
                  <c:v>593</c:v>
                </c:pt>
                <c:pt idx="269">
                  <c:v>593</c:v>
                </c:pt>
                <c:pt idx="270">
                  <c:v>595</c:v>
                </c:pt>
                <c:pt idx="271">
                  <c:v>596</c:v>
                </c:pt>
                <c:pt idx="272">
                  <c:v>594</c:v>
                </c:pt>
                <c:pt idx="273">
                  <c:v>595</c:v>
                </c:pt>
                <c:pt idx="274">
                  <c:v>597</c:v>
                </c:pt>
                <c:pt idx="275">
                  <c:v>597</c:v>
                </c:pt>
                <c:pt idx="276">
                  <c:v>597</c:v>
                </c:pt>
                <c:pt idx="277">
                  <c:v>597</c:v>
                </c:pt>
                <c:pt idx="278">
                  <c:v>597</c:v>
                </c:pt>
                <c:pt idx="279">
                  <c:v>594</c:v>
                </c:pt>
                <c:pt idx="280">
                  <c:v>594</c:v>
                </c:pt>
                <c:pt idx="281">
                  <c:v>594</c:v>
                </c:pt>
                <c:pt idx="282">
                  <c:v>594</c:v>
                </c:pt>
                <c:pt idx="283">
                  <c:v>594</c:v>
                </c:pt>
                <c:pt idx="284">
                  <c:v>593</c:v>
                </c:pt>
                <c:pt idx="285">
                  <c:v>594</c:v>
                </c:pt>
                <c:pt idx="286">
                  <c:v>595</c:v>
                </c:pt>
                <c:pt idx="287">
                  <c:v>595</c:v>
                </c:pt>
                <c:pt idx="288">
                  <c:v>594</c:v>
                </c:pt>
                <c:pt idx="289">
                  <c:v>594</c:v>
                </c:pt>
                <c:pt idx="290">
                  <c:v>594</c:v>
                </c:pt>
                <c:pt idx="291">
                  <c:v>593</c:v>
                </c:pt>
                <c:pt idx="292">
                  <c:v>593</c:v>
                </c:pt>
                <c:pt idx="293">
                  <c:v>593</c:v>
                </c:pt>
                <c:pt idx="294">
                  <c:v>593</c:v>
                </c:pt>
                <c:pt idx="295">
                  <c:v>593</c:v>
                </c:pt>
                <c:pt idx="296">
                  <c:v>593</c:v>
                </c:pt>
                <c:pt idx="297">
                  <c:v>593</c:v>
                </c:pt>
              </c:numCache>
            </c:numRef>
          </c:val>
          <c:extLst xmlns:c15="http://schemas.microsoft.com/office/drawing/2012/chart">
            <c:ext xmlns:c16="http://schemas.microsoft.com/office/drawing/2014/chart" uri="{C3380CC4-5D6E-409C-BE32-E72D297353CC}">
              <c16:uniqueId val="{00000000-1F13-402D-ACC3-CC7C578EDED4}"/>
            </c:ext>
          </c:extLst>
        </c:ser>
        <c:dLbls>
          <c:showLegendKey val="0"/>
          <c:showVal val="0"/>
          <c:showCatName val="0"/>
          <c:showSerName val="0"/>
          <c:showPercent val="0"/>
          <c:showBubbleSize val="0"/>
        </c:dLbls>
        <c:axId val="356127136"/>
        <c:axId val="356128312"/>
        <c:extLst>
          <c:ext xmlns:c15="http://schemas.microsoft.com/office/drawing/2012/chart" uri="{02D57815-91ED-43cb-92C2-25804820EDAC}">
            <c15:filteredAreaSeries>
              <c15:ser>
                <c:idx val="5"/>
                <c:order val="5"/>
                <c:tx>
                  <c:strRef>
                    <c:extLst>
                      <c:ext uri="{02D57815-91ED-43cb-92C2-25804820EDAC}">
                        <c15:formulaRef>
                          <c15:sqref>オリジナルシート!$D$11</c15:sqref>
                        </c15:formulaRef>
                      </c:ext>
                    </c:extLst>
                    <c:strCache>
                      <c:ptCount val="1"/>
                      <c:pt idx="0">
                        <c:v>病床確保計画に基づく運用病床以外に受け入れていただいている重症病床数</c:v>
                      </c:pt>
                    </c:strCache>
                  </c:strRef>
                </c:tx>
                <c:spPr>
                  <a:solidFill>
                    <a:schemeClr val="accent6"/>
                  </a:solidFill>
                  <a:ln>
                    <a:noFill/>
                  </a:ln>
                  <a:effectLst/>
                </c:spPr>
                <c:cat>
                  <c:numRef>
                    <c:extLst>
                      <c:ext uri="{02D57815-91ED-43cb-92C2-25804820EDAC}">
                        <c15:formulaRef>
                          <c15:sqref>オリジナルシート!$YR$4:$AKC$4</c15:sqref>
                        </c15:formulaRef>
                      </c:ext>
                    </c:extLst>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extLst>
                      <c:ext uri="{02D57815-91ED-43cb-92C2-25804820EDAC}">
                        <c15:formulaRef>
                          <c15:sqref>オリジナルシート!$ABA$11:$ABB$11</c15:sqref>
                        </c15:formulaRef>
                      </c:ext>
                    </c:extLst>
                    <c:numCache>
                      <c:formatCode>0_);[Red]\(0\)</c:formatCode>
                      <c:ptCount val="2"/>
                      <c:pt idx="0">
                        <c:v>5</c:v>
                      </c:pt>
                      <c:pt idx="1">
                        <c:v>10</c:v>
                      </c:pt>
                    </c:numCache>
                  </c:numRef>
                </c:val>
                <c:extLst>
                  <c:ext xmlns:c16="http://schemas.microsoft.com/office/drawing/2014/chart" uri="{C3380CC4-5D6E-409C-BE32-E72D297353CC}">
                    <c16:uniqueId val="{00000007-1F13-402D-ACC3-CC7C578EDED4}"/>
                  </c:ext>
                </c:extLst>
              </c15:ser>
            </c15:filteredAreaSeries>
          </c:ext>
        </c:extLst>
      </c:areaChart>
      <c:barChart>
        <c:barDir val="col"/>
        <c:grouping val="stacked"/>
        <c:varyColors val="0"/>
        <c:ser>
          <c:idx val="0"/>
          <c:order val="0"/>
          <c:tx>
            <c:strRef>
              <c:f>オリジナルシート!$D$5</c:f>
              <c:strCache>
                <c:ptCount val="1"/>
                <c:pt idx="0">
                  <c:v>重症入院患者数</c:v>
                </c:pt>
              </c:strCache>
            </c:strRef>
          </c:tx>
          <c:spPr>
            <a:solidFill>
              <a:srgbClr val="0070C0"/>
            </a:solidFill>
            <a:ln>
              <a:noFill/>
            </a:ln>
            <a:effectLst/>
          </c:spPr>
          <c:invertIfNegative val="0"/>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オリジナルシート!$YR$5:$AKC$5</c:f>
              <c:numCache>
                <c:formatCode>General</c:formatCode>
                <c:ptCount val="298"/>
                <c:pt idx="0">
                  <c:v>1</c:v>
                </c:pt>
                <c:pt idx="1">
                  <c:v>1</c:v>
                </c:pt>
                <c:pt idx="2">
                  <c:v>1</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1</c:v>
                </c:pt>
                <c:pt idx="21">
                  <c:v>1</c:v>
                </c:pt>
                <c:pt idx="22">
                  <c:v>2</c:v>
                </c:pt>
                <c:pt idx="23">
                  <c:v>2</c:v>
                </c:pt>
                <c:pt idx="24">
                  <c:v>2</c:v>
                </c:pt>
                <c:pt idx="25">
                  <c:v>5</c:v>
                </c:pt>
                <c:pt idx="26">
                  <c:v>6</c:v>
                </c:pt>
                <c:pt idx="27">
                  <c:v>6</c:v>
                </c:pt>
                <c:pt idx="28">
                  <c:v>7</c:v>
                </c:pt>
                <c:pt idx="29">
                  <c:v>9</c:v>
                </c:pt>
                <c:pt idx="30">
                  <c:v>9</c:v>
                </c:pt>
                <c:pt idx="31">
                  <c:v>11</c:v>
                </c:pt>
                <c:pt idx="32">
                  <c:v>14</c:v>
                </c:pt>
                <c:pt idx="33">
                  <c:v>13</c:v>
                </c:pt>
                <c:pt idx="34">
                  <c:v>17</c:v>
                </c:pt>
                <c:pt idx="35">
                  <c:v>20</c:v>
                </c:pt>
                <c:pt idx="36">
                  <c:v>24</c:v>
                </c:pt>
                <c:pt idx="37">
                  <c:v>23</c:v>
                </c:pt>
                <c:pt idx="38">
                  <c:v>28</c:v>
                </c:pt>
                <c:pt idx="39">
                  <c:v>37</c:v>
                </c:pt>
                <c:pt idx="40">
                  <c:v>44</c:v>
                </c:pt>
                <c:pt idx="41">
                  <c:v>46</c:v>
                </c:pt>
                <c:pt idx="42">
                  <c:v>47</c:v>
                </c:pt>
                <c:pt idx="43">
                  <c:v>47</c:v>
                </c:pt>
                <c:pt idx="44">
                  <c:v>50</c:v>
                </c:pt>
                <c:pt idx="45">
                  <c:v>60</c:v>
                </c:pt>
                <c:pt idx="46">
                  <c:v>72</c:v>
                </c:pt>
                <c:pt idx="47">
                  <c:v>77</c:v>
                </c:pt>
                <c:pt idx="48">
                  <c:v>87</c:v>
                </c:pt>
                <c:pt idx="49">
                  <c:v>106</c:v>
                </c:pt>
                <c:pt idx="50">
                  <c:v>112</c:v>
                </c:pt>
                <c:pt idx="51">
                  <c:v>121</c:v>
                </c:pt>
                <c:pt idx="52">
                  <c:v>136</c:v>
                </c:pt>
                <c:pt idx="53">
                  <c:v>147</c:v>
                </c:pt>
                <c:pt idx="54">
                  <c:v>163</c:v>
                </c:pt>
                <c:pt idx="55">
                  <c:v>183</c:v>
                </c:pt>
                <c:pt idx="56">
                  <c:v>184</c:v>
                </c:pt>
                <c:pt idx="57">
                  <c:v>193</c:v>
                </c:pt>
                <c:pt idx="58">
                  <c:v>191</c:v>
                </c:pt>
                <c:pt idx="59">
                  <c:v>203</c:v>
                </c:pt>
                <c:pt idx="60">
                  <c:v>202</c:v>
                </c:pt>
                <c:pt idx="61">
                  <c:v>225</c:v>
                </c:pt>
                <c:pt idx="62">
                  <c:v>250</c:v>
                </c:pt>
                <c:pt idx="63">
                  <c:v>251</c:v>
                </c:pt>
                <c:pt idx="64">
                  <c:v>254</c:v>
                </c:pt>
                <c:pt idx="65">
                  <c:v>267</c:v>
                </c:pt>
                <c:pt idx="66">
                  <c:v>276</c:v>
                </c:pt>
                <c:pt idx="67">
                  <c:v>246</c:v>
                </c:pt>
                <c:pt idx="68">
                  <c:v>240</c:v>
                </c:pt>
                <c:pt idx="69">
                  <c:v>255</c:v>
                </c:pt>
                <c:pt idx="70">
                  <c:v>237</c:v>
                </c:pt>
                <c:pt idx="71">
                  <c:v>234</c:v>
                </c:pt>
                <c:pt idx="72">
                  <c:v>235</c:v>
                </c:pt>
                <c:pt idx="73">
                  <c:v>237</c:v>
                </c:pt>
                <c:pt idx="74">
                  <c:v>238</c:v>
                </c:pt>
                <c:pt idx="75">
                  <c:v>218</c:v>
                </c:pt>
                <c:pt idx="76">
                  <c:v>213</c:v>
                </c:pt>
                <c:pt idx="77">
                  <c:v>201</c:v>
                </c:pt>
                <c:pt idx="78">
                  <c:v>194</c:v>
                </c:pt>
                <c:pt idx="79">
                  <c:v>189</c:v>
                </c:pt>
                <c:pt idx="80">
                  <c:v>193</c:v>
                </c:pt>
                <c:pt idx="81">
                  <c:v>195</c:v>
                </c:pt>
                <c:pt idx="82">
                  <c:v>190</c:v>
                </c:pt>
                <c:pt idx="83">
                  <c:v>187</c:v>
                </c:pt>
                <c:pt idx="84">
                  <c:v>178</c:v>
                </c:pt>
                <c:pt idx="85">
                  <c:v>173</c:v>
                </c:pt>
                <c:pt idx="86">
                  <c:v>172</c:v>
                </c:pt>
                <c:pt idx="87">
                  <c:v>168</c:v>
                </c:pt>
                <c:pt idx="88">
                  <c:v>159</c:v>
                </c:pt>
                <c:pt idx="89">
                  <c:v>141</c:v>
                </c:pt>
                <c:pt idx="90">
                  <c:v>127</c:v>
                </c:pt>
                <c:pt idx="91">
                  <c:v>128</c:v>
                </c:pt>
                <c:pt idx="92">
                  <c:v>123</c:v>
                </c:pt>
                <c:pt idx="93">
                  <c:v>122</c:v>
                </c:pt>
                <c:pt idx="94">
                  <c:v>122</c:v>
                </c:pt>
                <c:pt idx="95">
                  <c:v>117</c:v>
                </c:pt>
                <c:pt idx="96">
                  <c:v>105</c:v>
                </c:pt>
                <c:pt idx="97">
                  <c:v>97</c:v>
                </c:pt>
                <c:pt idx="98">
                  <c:v>94</c:v>
                </c:pt>
                <c:pt idx="99">
                  <c:v>91</c:v>
                </c:pt>
                <c:pt idx="100">
                  <c:v>91</c:v>
                </c:pt>
                <c:pt idx="101">
                  <c:v>82</c:v>
                </c:pt>
                <c:pt idx="102">
                  <c:v>80</c:v>
                </c:pt>
                <c:pt idx="103">
                  <c:v>75</c:v>
                </c:pt>
                <c:pt idx="104">
                  <c:v>73</c:v>
                </c:pt>
                <c:pt idx="105">
                  <c:v>69</c:v>
                </c:pt>
                <c:pt idx="106">
                  <c:v>67</c:v>
                </c:pt>
                <c:pt idx="107">
                  <c:v>65</c:v>
                </c:pt>
                <c:pt idx="108">
                  <c:v>63</c:v>
                </c:pt>
                <c:pt idx="109">
                  <c:v>62</c:v>
                </c:pt>
                <c:pt idx="110">
                  <c:v>54</c:v>
                </c:pt>
                <c:pt idx="111">
                  <c:v>51</c:v>
                </c:pt>
                <c:pt idx="112">
                  <c:v>51</c:v>
                </c:pt>
                <c:pt idx="113">
                  <c:v>49</c:v>
                </c:pt>
                <c:pt idx="114">
                  <c:v>49</c:v>
                </c:pt>
                <c:pt idx="115">
                  <c:v>48</c:v>
                </c:pt>
                <c:pt idx="116">
                  <c:v>48</c:v>
                </c:pt>
                <c:pt idx="117">
                  <c:v>45</c:v>
                </c:pt>
                <c:pt idx="118">
                  <c:v>44</c:v>
                </c:pt>
                <c:pt idx="119">
                  <c:v>38</c:v>
                </c:pt>
                <c:pt idx="120">
                  <c:v>37</c:v>
                </c:pt>
                <c:pt idx="121">
                  <c:v>38</c:v>
                </c:pt>
                <c:pt idx="122">
                  <c:v>38</c:v>
                </c:pt>
                <c:pt idx="123">
                  <c:v>36</c:v>
                </c:pt>
                <c:pt idx="124">
                  <c:v>37</c:v>
                </c:pt>
                <c:pt idx="125">
                  <c:v>32</c:v>
                </c:pt>
                <c:pt idx="126">
                  <c:v>30</c:v>
                </c:pt>
                <c:pt idx="127">
                  <c:v>29</c:v>
                </c:pt>
                <c:pt idx="128">
                  <c:v>30</c:v>
                </c:pt>
                <c:pt idx="129">
                  <c:v>32</c:v>
                </c:pt>
                <c:pt idx="130">
                  <c:v>27</c:v>
                </c:pt>
                <c:pt idx="131">
                  <c:v>28</c:v>
                </c:pt>
                <c:pt idx="132">
                  <c:v>25</c:v>
                </c:pt>
                <c:pt idx="133">
                  <c:v>24</c:v>
                </c:pt>
                <c:pt idx="134">
                  <c:v>25</c:v>
                </c:pt>
                <c:pt idx="135">
                  <c:v>25</c:v>
                </c:pt>
                <c:pt idx="136">
                  <c:v>24</c:v>
                </c:pt>
                <c:pt idx="137">
                  <c:v>24</c:v>
                </c:pt>
                <c:pt idx="138">
                  <c:v>23</c:v>
                </c:pt>
                <c:pt idx="139">
                  <c:v>22</c:v>
                </c:pt>
                <c:pt idx="140">
                  <c:v>22</c:v>
                </c:pt>
                <c:pt idx="141">
                  <c:v>22</c:v>
                </c:pt>
                <c:pt idx="142">
                  <c:v>23</c:v>
                </c:pt>
                <c:pt idx="143">
                  <c:v>21</c:v>
                </c:pt>
                <c:pt idx="144">
                  <c:v>20</c:v>
                </c:pt>
                <c:pt idx="145">
                  <c:v>21</c:v>
                </c:pt>
                <c:pt idx="146">
                  <c:v>21</c:v>
                </c:pt>
                <c:pt idx="147">
                  <c:v>20</c:v>
                </c:pt>
                <c:pt idx="148">
                  <c:v>20</c:v>
                </c:pt>
                <c:pt idx="149">
                  <c:v>20</c:v>
                </c:pt>
                <c:pt idx="150">
                  <c:v>21</c:v>
                </c:pt>
                <c:pt idx="151">
                  <c:v>20</c:v>
                </c:pt>
                <c:pt idx="152">
                  <c:v>20</c:v>
                </c:pt>
                <c:pt idx="153">
                  <c:v>19</c:v>
                </c:pt>
                <c:pt idx="154">
                  <c:v>20</c:v>
                </c:pt>
                <c:pt idx="155">
                  <c:v>19</c:v>
                </c:pt>
                <c:pt idx="156">
                  <c:v>19</c:v>
                </c:pt>
                <c:pt idx="157">
                  <c:v>22</c:v>
                </c:pt>
                <c:pt idx="158">
                  <c:v>20</c:v>
                </c:pt>
                <c:pt idx="159">
                  <c:v>18</c:v>
                </c:pt>
                <c:pt idx="160">
                  <c:v>17</c:v>
                </c:pt>
                <c:pt idx="161">
                  <c:v>16</c:v>
                </c:pt>
                <c:pt idx="162">
                  <c:v>16</c:v>
                </c:pt>
                <c:pt idx="163">
                  <c:v>18</c:v>
                </c:pt>
                <c:pt idx="164">
                  <c:v>20</c:v>
                </c:pt>
                <c:pt idx="165">
                  <c:v>20</c:v>
                </c:pt>
                <c:pt idx="166">
                  <c:v>20</c:v>
                </c:pt>
                <c:pt idx="167">
                  <c:v>18</c:v>
                </c:pt>
                <c:pt idx="168">
                  <c:v>16</c:v>
                </c:pt>
                <c:pt idx="169">
                  <c:v>16</c:v>
                </c:pt>
                <c:pt idx="170">
                  <c:v>16</c:v>
                </c:pt>
                <c:pt idx="171">
                  <c:v>15</c:v>
                </c:pt>
                <c:pt idx="172">
                  <c:v>15</c:v>
                </c:pt>
                <c:pt idx="173">
                  <c:v>14</c:v>
                </c:pt>
                <c:pt idx="174">
                  <c:v>15</c:v>
                </c:pt>
                <c:pt idx="175">
                  <c:v>13</c:v>
                </c:pt>
                <c:pt idx="176">
                  <c:v>12</c:v>
                </c:pt>
                <c:pt idx="177">
                  <c:v>12</c:v>
                </c:pt>
                <c:pt idx="178">
                  <c:v>12</c:v>
                </c:pt>
                <c:pt idx="179">
                  <c:v>9</c:v>
                </c:pt>
                <c:pt idx="180">
                  <c:v>8</c:v>
                </c:pt>
                <c:pt idx="181">
                  <c:v>7</c:v>
                </c:pt>
                <c:pt idx="182">
                  <c:v>7</c:v>
                </c:pt>
                <c:pt idx="183">
                  <c:v>8</c:v>
                </c:pt>
                <c:pt idx="184">
                  <c:v>8</c:v>
                </c:pt>
                <c:pt idx="185">
                  <c:v>7</c:v>
                </c:pt>
                <c:pt idx="186">
                  <c:v>7</c:v>
                </c:pt>
                <c:pt idx="187">
                  <c:v>7</c:v>
                </c:pt>
                <c:pt idx="188">
                  <c:v>6</c:v>
                </c:pt>
                <c:pt idx="189">
                  <c:v>7</c:v>
                </c:pt>
                <c:pt idx="190">
                  <c:v>7</c:v>
                </c:pt>
                <c:pt idx="191">
                  <c:v>7</c:v>
                </c:pt>
                <c:pt idx="192">
                  <c:v>6</c:v>
                </c:pt>
                <c:pt idx="193">
                  <c:v>6</c:v>
                </c:pt>
                <c:pt idx="194">
                  <c:v>6</c:v>
                </c:pt>
                <c:pt idx="195">
                  <c:v>5</c:v>
                </c:pt>
                <c:pt idx="196">
                  <c:v>3</c:v>
                </c:pt>
                <c:pt idx="197">
                  <c:v>3</c:v>
                </c:pt>
                <c:pt idx="198">
                  <c:v>3</c:v>
                </c:pt>
                <c:pt idx="199">
                  <c:v>3</c:v>
                </c:pt>
                <c:pt idx="200">
                  <c:v>5</c:v>
                </c:pt>
                <c:pt idx="201">
                  <c:v>4</c:v>
                </c:pt>
                <c:pt idx="202">
                  <c:v>5</c:v>
                </c:pt>
                <c:pt idx="203">
                  <c:v>8</c:v>
                </c:pt>
                <c:pt idx="204">
                  <c:v>8</c:v>
                </c:pt>
                <c:pt idx="205">
                  <c:v>7</c:v>
                </c:pt>
                <c:pt idx="206">
                  <c:v>5</c:v>
                </c:pt>
                <c:pt idx="207">
                  <c:v>7</c:v>
                </c:pt>
                <c:pt idx="208">
                  <c:v>7</c:v>
                </c:pt>
                <c:pt idx="209">
                  <c:v>6</c:v>
                </c:pt>
                <c:pt idx="210">
                  <c:v>9</c:v>
                </c:pt>
                <c:pt idx="211">
                  <c:v>11</c:v>
                </c:pt>
                <c:pt idx="212">
                  <c:v>12</c:v>
                </c:pt>
                <c:pt idx="213">
                  <c:v>12</c:v>
                </c:pt>
                <c:pt idx="214">
                  <c:v>19</c:v>
                </c:pt>
                <c:pt idx="215">
                  <c:v>23</c:v>
                </c:pt>
                <c:pt idx="216">
                  <c:v>24</c:v>
                </c:pt>
                <c:pt idx="217">
                  <c:v>23</c:v>
                </c:pt>
                <c:pt idx="218">
                  <c:v>28</c:v>
                </c:pt>
                <c:pt idx="219">
                  <c:v>28</c:v>
                </c:pt>
                <c:pt idx="220">
                  <c:v>31</c:v>
                </c:pt>
                <c:pt idx="221">
                  <c:v>39</c:v>
                </c:pt>
                <c:pt idx="222">
                  <c:v>41</c:v>
                </c:pt>
                <c:pt idx="223">
                  <c:v>46</c:v>
                </c:pt>
                <c:pt idx="224">
                  <c:v>49</c:v>
                </c:pt>
                <c:pt idx="225">
                  <c:v>51</c:v>
                </c:pt>
                <c:pt idx="226">
                  <c:v>49</c:v>
                </c:pt>
                <c:pt idx="227">
                  <c:v>54</c:v>
                </c:pt>
                <c:pt idx="228">
                  <c:v>58</c:v>
                </c:pt>
                <c:pt idx="229">
                  <c:v>60</c:v>
                </c:pt>
                <c:pt idx="230">
                  <c:v>63</c:v>
                </c:pt>
                <c:pt idx="231">
                  <c:v>72</c:v>
                </c:pt>
                <c:pt idx="232">
                  <c:v>71</c:v>
                </c:pt>
                <c:pt idx="233">
                  <c:v>69</c:v>
                </c:pt>
                <c:pt idx="234">
                  <c:v>69</c:v>
                </c:pt>
                <c:pt idx="235">
                  <c:v>72</c:v>
                </c:pt>
                <c:pt idx="236">
                  <c:v>69</c:v>
                </c:pt>
                <c:pt idx="237">
                  <c:v>66</c:v>
                </c:pt>
                <c:pt idx="238">
                  <c:v>69</c:v>
                </c:pt>
                <c:pt idx="239">
                  <c:v>59</c:v>
                </c:pt>
                <c:pt idx="240">
                  <c:v>59</c:v>
                </c:pt>
                <c:pt idx="241">
                  <c:v>64</c:v>
                </c:pt>
                <c:pt idx="242">
                  <c:v>73</c:v>
                </c:pt>
                <c:pt idx="243">
                  <c:v>75</c:v>
                </c:pt>
                <c:pt idx="244">
                  <c:v>83</c:v>
                </c:pt>
                <c:pt idx="245">
                  <c:v>86</c:v>
                </c:pt>
                <c:pt idx="246">
                  <c:v>90</c:v>
                </c:pt>
                <c:pt idx="247">
                  <c:v>87</c:v>
                </c:pt>
                <c:pt idx="248">
                  <c:v>92</c:v>
                </c:pt>
                <c:pt idx="249">
                  <c:v>93</c:v>
                </c:pt>
                <c:pt idx="250">
                  <c:v>92</c:v>
                </c:pt>
                <c:pt idx="251">
                  <c:v>92</c:v>
                </c:pt>
                <c:pt idx="252">
                  <c:v>93</c:v>
                </c:pt>
                <c:pt idx="253">
                  <c:v>88</c:v>
                </c:pt>
                <c:pt idx="254">
                  <c:v>87</c:v>
                </c:pt>
                <c:pt idx="255">
                  <c:v>81</c:v>
                </c:pt>
                <c:pt idx="256">
                  <c:v>82</c:v>
                </c:pt>
                <c:pt idx="257">
                  <c:v>80</c:v>
                </c:pt>
                <c:pt idx="258">
                  <c:v>74</c:v>
                </c:pt>
                <c:pt idx="259">
                  <c:v>65</c:v>
                </c:pt>
                <c:pt idx="260">
                  <c:v>62</c:v>
                </c:pt>
                <c:pt idx="261">
                  <c:v>62</c:v>
                </c:pt>
                <c:pt idx="262">
                  <c:v>63</c:v>
                </c:pt>
                <c:pt idx="263">
                  <c:v>53</c:v>
                </c:pt>
                <c:pt idx="264">
                  <c:v>56</c:v>
                </c:pt>
                <c:pt idx="265">
                  <c:v>52</c:v>
                </c:pt>
                <c:pt idx="266">
                  <c:v>55</c:v>
                </c:pt>
                <c:pt idx="267">
                  <c:v>55</c:v>
                </c:pt>
                <c:pt idx="268">
                  <c:v>55</c:v>
                </c:pt>
                <c:pt idx="269">
                  <c:v>60</c:v>
                </c:pt>
                <c:pt idx="270">
                  <c:v>50</c:v>
                </c:pt>
                <c:pt idx="271">
                  <c:v>52</c:v>
                </c:pt>
                <c:pt idx="272">
                  <c:v>40</c:v>
                </c:pt>
                <c:pt idx="273">
                  <c:v>38</c:v>
                </c:pt>
                <c:pt idx="274">
                  <c:v>41</c:v>
                </c:pt>
                <c:pt idx="275">
                  <c:v>41</c:v>
                </c:pt>
                <c:pt idx="276">
                  <c:v>41</c:v>
                </c:pt>
                <c:pt idx="277">
                  <c:v>37</c:v>
                </c:pt>
                <c:pt idx="278">
                  <c:v>37</c:v>
                </c:pt>
                <c:pt idx="279">
                  <c:v>35</c:v>
                </c:pt>
                <c:pt idx="280">
                  <c:v>34</c:v>
                </c:pt>
                <c:pt idx="281">
                  <c:v>33</c:v>
                </c:pt>
                <c:pt idx="282">
                  <c:v>34</c:v>
                </c:pt>
                <c:pt idx="283">
                  <c:v>33</c:v>
                </c:pt>
                <c:pt idx="284">
                  <c:v>30</c:v>
                </c:pt>
                <c:pt idx="285">
                  <c:v>25</c:v>
                </c:pt>
                <c:pt idx="286">
                  <c:v>24</c:v>
                </c:pt>
                <c:pt idx="287">
                  <c:v>24</c:v>
                </c:pt>
                <c:pt idx="288">
                  <c:v>27</c:v>
                </c:pt>
                <c:pt idx="289">
                  <c:v>27</c:v>
                </c:pt>
                <c:pt idx="290">
                  <c:v>28</c:v>
                </c:pt>
                <c:pt idx="291">
                  <c:v>24</c:v>
                </c:pt>
                <c:pt idx="292">
                  <c:v>25</c:v>
                </c:pt>
                <c:pt idx="293">
                  <c:v>24</c:v>
                </c:pt>
                <c:pt idx="294">
                  <c:v>24</c:v>
                </c:pt>
                <c:pt idx="295">
                  <c:v>20</c:v>
                </c:pt>
                <c:pt idx="296">
                  <c:v>20</c:v>
                </c:pt>
                <c:pt idx="297">
                  <c:v>20</c:v>
                </c:pt>
              </c:numCache>
            </c:numRef>
          </c:val>
          <c:extLst xmlns:c15="http://schemas.microsoft.com/office/drawing/2012/chart">
            <c:ext xmlns:c16="http://schemas.microsoft.com/office/drawing/2014/chart" uri="{C3380CC4-5D6E-409C-BE32-E72D297353CC}">
              <c16:uniqueId val="{00000001-1F13-402D-ACC3-CC7C578EDED4}"/>
            </c:ext>
          </c:extLst>
        </c:ser>
        <c:ser>
          <c:idx val="4"/>
          <c:order val="1"/>
          <c:tx>
            <c:strRef>
              <c:f>オリジナルシート!$D$7</c:f>
              <c:strCache>
                <c:ptCount val="1"/>
                <c:pt idx="0">
                  <c:v>コロナは軽症中等症だが、その他疾病等で重症病床における入院加療が必要な患者数</c:v>
                </c:pt>
              </c:strCache>
            </c:strRef>
          </c:tx>
          <c:spPr>
            <a:solidFill>
              <a:srgbClr val="002060"/>
            </a:solidFill>
            <a:ln>
              <a:solidFill>
                <a:srgbClr val="002060"/>
              </a:solidFill>
            </a:ln>
            <a:effectLst/>
          </c:spPr>
          <c:invertIfNegative val="0"/>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オリジナルシート!$YR$7:$AKC$7</c:f>
              <c:numCache>
                <c:formatCode>General</c:formatCode>
                <c:ptCount val="298"/>
                <c:pt idx="27" formatCode="0_);[Red]\(0\)">
                  <c:v>0</c:v>
                </c:pt>
                <c:pt idx="28" formatCode="0_);[Red]\(0\)">
                  <c:v>10</c:v>
                </c:pt>
                <c:pt idx="29" formatCode="0_);[Red]\(0\)">
                  <c:v>10</c:v>
                </c:pt>
                <c:pt idx="30" formatCode="0_);[Red]\(0\)">
                  <c:v>10</c:v>
                </c:pt>
                <c:pt idx="31" formatCode="0_);[Red]\(0\)">
                  <c:v>12</c:v>
                </c:pt>
                <c:pt idx="32" formatCode="0_);[Red]\(0\)">
                  <c:v>17</c:v>
                </c:pt>
                <c:pt idx="33" formatCode="0_);[Red]\(0\)">
                  <c:v>26</c:v>
                </c:pt>
                <c:pt idx="34" formatCode="0_);[Red]\(0\)">
                  <c:v>28</c:v>
                </c:pt>
                <c:pt idx="35" formatCode="0_);[Red]\(0\)">
                  <c:v>32</c:v>
                </c:pt>
                <c:pt idx="36" formatCode="0_);[Red]\(0\)">
                  <c:v>32</c:v>
                </c:pt>
                <c:pt idx="37" formatCode="0_);[Red]\(0\)">
                  <c:v>32</c:v>
                </c:pt>
                <c:pt idx="38" formatCode="0_);[Red]\(0\)">
                  <c:v>46</c:v>
                </c:pt>
                <c:pt idx="39" formatCode="0_);[Red]\(0\)">
                  <c:v>40</c:v>
                </c:pt>
                <c:pt idx="40">
                  <c:v>33</c:v>
                </c:pt>
                <c:pt idx="41">
                  <c:v>47</c:v>
                </c:pt>
                <c:pt idx="42">
                  <c:v>54</c:v>
                </c:pt>
                <c:pt idx="43">
                  <c:v>47</c:v>
                </c:pt>
                <c:pt idx="44">
                  <c:v>44</c:v>
                </c:pt>
                <c:pt idx="45">
                  <c:v>34</c:v>
                </c:pt>
                <c:pt idx="46">
                  <c:v>50</c:v>
                </c:pt>
                <c:pt idx="47">
                  <c:v>54</c:v>
                </c:pt>
                <c:pt idx="48">
                  <c:v>50</c:v>
                </c:pt>
                <c:pt idx="49">
                  <c:v>48</c:v>
                </c:pt>
                <c:pt idx="50">
                  <c:v>45</c:v>
                </c:pt>
                <c:pt idx="51">
                  <c:v>36</c:v>
                </c:pt>
                <c:pt idx="52">
                  <c:v>21</c:v>
                </c:pt>
                <c:pt idx="53">
                  <c:v>47</c:v>
                </c:pt>
                <c:pt idx="54">
                  <c:v>46</c:v>
                </c:pt>
                <c:pt idx="55">
                  <c:v>41</c:v>
                </c:pt>
                <c:pt idx="56">
                  <c:v>38</c:v>
                </c:pt>
                <c:pt idx="57">
                  <c:v>29</c:v>
                </c:pt>
                <c:pt idx="58">
                  <c:v>31</c:v>
                </c:pt>
                <c:pt idx="59">
                  <c:v>19</c:v>
                </c:pt>
                <c:pt idx="60">
                  <c:v>45</c:v>
                </c:pt>
                <c:pt idx="61">
                  <c:v>26</c:v>
                </c:pt>
                <c:pt idx="62">
                  <c:v>18</c:v>
                </c:pt>
                <c:pt idx="63">
                  <c:v>19</c:v>
                </c:pt>
                <c:pt idx="64">
                  <c:v>21</c:v>
                </c:pt>
                <c:pt idx="65">
                  <c:v>20</c:v>
                </c:pt>
                <c:pt idx="66">
                  <c:v>20</c:v>
                </c:pt>
                <c:pt idx="67">
                  <c:v>50</c:v>
                </c:pt>
                <c:pt idx="68">
                  <c:v>55</c:v>
                </c:pt>
                <c:pt idx="69">
                  <c:v>51</c:v>
                </c:pt>
                <c:pt idx="70">
                  <c:v>57</c:v>
                </c:pt>
                <c:pt idx="71">
                  <c:v>50</c:v>
                </c:pt>
                <c:pt idx="72">
                  <c:v>50</c:v>
                </c:pt>
                <c:pt idx="73">
                  <c:v>50</c:v>
                </c:pt>
                <c:pt idx="74">
                  <c:v>64</c:v>
                </c:pt>
                <c:pt idx="75">
                  <c:v>70</c:v>
                </c:pt>
                <c:pt idx="76">
                  <c:v>55</c:v>
                </c:pt>
                <c:pt idx="77">
                  <c:v>58</c:v>
                </c:pt>
                <c:pt idx="78">
                  <c:v>53</c:v>
                </c:pt>
                <c:pt idx="79">
                  <c:v>53</c:v>
                </c:pt>
                <c:pt idx="80">
                  <c:v>53</c:v>
                </c:pt>
                <c:pt idx="81">
                  <c:v>58</c:v>
                </c:pt>
                <c:pt idx="82">
                  <c:v>67</c:v>
                </c:pt>
                <c:pt idx="83">
                  <c:v>61</c:v>
                </c:pt>
                <c:pt idx="84">
                  <c:v>55</c:v>
                </c:pt>
                <c:pt idx="85">
                  <c:v>58</c:v>
                </c:pt>
                <c:pt idx="86">
                  <c:v>58</c:v>
                </c:pt>
                <c:pt idx="87">
                  <c:v>58</c:v>
                </c:pt>
                <c:pt idx="88">
                  <c:v>57</c:v>
                </c:pt>
                <c:pt idx="89">
                  <c:v>41</c:v>
                </c:pt>
                <c:pt idx="90">
                  <c:v>47</c:v>
                </c:pt>
                <c:pt idx="91">
                  <c:v>49</c:v>
                </c:pt>
                <c:pt idx="92">
                  <c:v>42</c:v>
                </c:pt>
                <c:pt idx="93">
                  <c:v>42</c:v>
                </c:pt>
                <c:pt idx="94">
                  <c:v>42</c:v>
                </c:pt>
                <c:pt idx="95">
                  <c:v>42</c:v>
                </c:pt>
                <c:pt idx="96">
                  <c:v>38</c:v>
                </c:pt>
                <c:pt idx="97">
                  <c:v>31</c:v>
                </c:pt>
                <c:pt idx="98">
                  <c:v>30</c:v>
                </c:pt>
                <c:pt idx="99">
                  <c:v>29</c:v>
                </c:pt>
                <c:pt idx="100">
                  <c:v>29</c:v>
                </c:pt>
                <c:pt idx="101">
                  <c:v>29</c:v>
                </c:pt>
                <c:pt idx="102">
                  <c:v>21</c:v>
                </c:pt>
                <c:pt idx="103">
                  <c:v>24</c:v>
                </c:pt>
                <c:pt idx="104">
                  <c:v>24</c:v>
                </c:pt>
                <c:pt idx="105">
                  <c:v>21</c:v>
                </c:pt>
                <c:pt idx="106">
                  <c:v>21</c:v>
                </c:pt>
                <c:pt idx="107">
                  <c:v>21</c:v>
                </c:pt>
                <c:pt idx="108">
                  <c:v>21</c:v>
                </c:pt>
                <c:pt idx="109">
                  <c:v>19</c:v>
                </c:pt>
                <c:pt idx="110">
                  <c:v>20</c:v>
                </c:pt>
                <c:pt idx="111">
                  <c:v>21</c:v>
                </c:pt>
                <c:pt idx="112">
                  <c:v>23</c:v>
                </c:pt>
                <c:pt idx="113">
                  <c:v>23</c:v>
                </c:pt>
                <c:pt idx="114">
                  <c:v>23</c:v>
                </c:pt>
                <c:pt idx="115">
                  <c:v>23</c:v>
                </c:pt>
                <c:pt idx="116">
                  <c:v>30</c:v>
                </c:pt>
                <c:pt idx="117">
                  <c:v>33</c:v>
                </c:pt>
                <c:pt idx="118">
                  <c:v>35</c:v>
                </c:pt>
                <c:pt idx="119">
                  <c:v>35</c:v>
                </c:pt>
                <c:pt idx="120">
                  <c:v>37</c:v>
                </c:pt>
                <c:pt idx="121">
                  <c:v>37</c:v>
                </c:pt>
                <c:pt idx="122">
                  <c:v>37</c:v>
                </c:pt>
                <c:pt idx="123">
                  <c:v>39</c:v>
                </c:pt>
                <c:pt idx="124">
                  <c:v>31</c:v>
                </c:pt>
                <c:pt idx="125">
                  <c:v>31</c:v>
                </c:pt>
                <c:pt idx="126">
                  <c:v>31</c:v>
                </c:pt>
                <c:pt idx="127">
                  <c:v>28</c:v>
                </c:pt>
                <c:pt idx="128">
                  <c:v>28</c:v>
                </c:pt>
                <c:pt idx="129">
                  <c:v>28</c:v>
                </c:pt>
                <c:pt idx="130">
                  <c:v>17</c:v>
                </c:pt>
                <c:pt idx="131">
                  <c:v>13</c:v>
                </c:pt>
                <c:pt idx="132">
                  <c:v>14</c:v>
                </c:pt>
                <c:pt idx="133">
                  <c:v>13</c:v>
                </c:pt>
                <c:pt idx="134">
                  <c:v>13</c:v>
                </c:pt>
                <c:pt idx="135">
                  <c:v>13</c:v>
                </c:pt>
                <c:pt idx="136">
                  <c:v>11</c:v>
                </c:pt>
                <c:pt idx="137">
                  <c:v>10</c:v>
                </c:pt>
                <c:pt idx="138">
                  <c:v>10</c:v>
                </c:pt>
                <c:pt idx="139">
                  <c:v>10</c:v>
                </c:pt>
                <c:pt idx="140">
                  <c:v>10</c:v>
                </c:pt>
                <c:pt idx="141">
                  <c:v>14</c:v>
                </c:pt>
                <c:pt idx="142">
                  <c:v>14</c:v>
                </c:pt>
                <c:pt idx="143">
                  <c:v>14</c:v>
                </c:pt>
                <c:pt idx="144">
                  <c:v>17</c:v>
                </c:pt>
                <c:pt idx="145">
                  <c:v>16</c:v>
                </c:pt>
                <c:pt idx="146">
                  <c:v>17</c:v>
                </c:pt>
                <c:pt idx="147">
                  <c:v>15</c:v>
                </c:pt>
                <c:pt idx="148">
                  <c:v>16</c:v>
                </c:pt>
                <c:pt idx="149">
                  <c:v>16</c:v>
                </c:pt>
                <c:pt idx="150">
                  <c:v>16</c:v>
                </c:pt>
                <c:pt idx="151">
                  <c:v>18</c:v>
                </c:pt>
                <c:pt idx="152">
                  <c:v>18</c:v>
                </c:pt>
                <c:pt idx="153">
                  <c:v>18</c:v>
                </c:pt>
                <c:pt idx="154">
                  <c:v>22</c:v>
                </c:pt>
                <c:pt idx="155">
                  <c:v>23</c:v>
                </c:pt>
                <c:pt idx="156">
                  <c:v>23</c:v>
                </c:pt>
                <c:pt idx="157">
                  <c:v>23</c:v>
                </c:pt>
                <c:pt idx="158">
                  <c:v>26</c:v>
                </c:pt>
                <c:pt idx="159">
                  <c:v>27</c:v>
                </c:pt>
                <c:pt idx="160">
                  <c:v>28</c:v>
                </c:pt>
                <c:pt idx="161">
                  <c:v>26</c:v>
                </c:pt>
                <c:pt idx="162">
                  <c:v>21</c:v>
                </c:pt>
                <c:pt idx="163">
                  <c:v>21</c:v>
                </c:pt>
                <c:pt idx="164">
                  <c:v>21</c:v>
                </c:pt>
                <c:pt idx="165">
                  <c:v>19</c:v>
                </c:pt>
                <c:pt idx="166">
                  <c:v>20</c:v>
                </c:pt>
                <c:pt idx="167">
                  <c:v>18</c:v>
                </c:pt>
                <c:pt idx="168">
                  <c:v>18</c:v>
                </c:pt>
                <c:pt idx="169">
                  <c:v>24</c:v>
                </c:pt>
                <c:pt idx="170">
                  <c:v>24</c:v>
                </c:pt>
                <c:pt idx="171">
                  <c:v>24</c:v>
                </c:pt>
                <c:pt idx="172">
                  <c:v>25</c:v>
                </c:pt>
                <c:pt idx="173">
                  <c:v>20</c:v>
                </c:pt>
                <c:pt idx="174">
                  <c:v>20</c:v>
                </c:pt>
                <c:pt idx="175">
                  <c:v>18</c:v>
                </c:pt>
                <c:pt idx="176">
                  <c:v>16</c:v>
                </c:pt>
                <c:pt idx="177">
                  <c:v>16</c:v>
                </c:pt>
                <c:pt idx="178">
                  <c:v>16</c:v>
                </c:pt>
                <c:pt idx="179">
                  <c:v>15</c:v>
                </c:pt>
                <c:pt idx="180">
                  <c:v>19</c:v>
                </c:pt>
                <c:pt idx="181">
                  <c:v>21</c:v>
                </c:pt>
                <c:pt idx="182">
                  <c:v>22</c:v>
                </c:pt>
                <c:pt idx="183">
                  <c:v>18</c:v>
                </c:pt>
                <c:pt idx="184">
                  <c:v>18</c:v>
                </c:pt>
                <c:pt idx="185">
                  <c:v>18</c:v>
                </c:pt>
                <c:pt idx="186">
                  <c:v>18</c:v>
                </c:pt>
                <c:pt idx="187">
                  <c:v>21</c:v>
                </c:pt>
                <c:pt idx="188">
                  <c:v>19</c:v>
                </c:pt>
                <c:pt idx="189">
                  <c:v>18</c:v>
                </c:pt>
                <c:pt idx="190">
                  <c:v>18</c:v>
                </c:pt>
                <c:pt idx="191">
                  <c:v>18</c:v>
                </c:pt>
                <c:pt idx="192">
                  <c:v>18</c:v>
                </c:pt>
                <c:pt idx="193">
                  <c:v>18</c:v>
                </c:pt>
                <c:pt idx="194">
                  <c:v>18</c:v>
                </c:pt>
                <c:pt idx="195">
                  <c:v>19</c:v>
                </c:pt>
                <c:pt idx="196">
                  <c:v>18</c:v>
                </c:pt>
                <c:pt idx="197">
                  <c:v>16</c:v>
                </c:pt>
                <c:pt idx="198">
                  <c:v>16</c:v>
                </c:pt>
                <c:pt idx="199">
                  <c:v>17</c:v>
                </c:pt>
                <c:pt idx="200">
                  <c:v>20</c:v>
                </c:pt>
                <c:pt idx="201">
                  <c:v>22</c:v>
                </c:pt>
                <c:pt idx="202">
                  <c:v>22</c:v>
                </c:pt>
                <c:pt idx="203">
                  <c:v>21</c:v>
                </c:pt>
                <c:pt idx="204">
                  <c:v>19</c:v>
                </c:pt>
                <c:pt idx="205">
                  <c:v>19</c:v>
                </c:pt>
                <c:pt idx="206">
                  <c:v>19</c:v>
                </c:pt>
                <c:pt idx="207">
                  <c:v>31</c:v>
                </c:pt>
                <c:pt idx="208">
                  <c:v>31</c:v>
                </c:pt>
                <c:pt idx="209">
                  <c:v>28</c:v>
                </c:pt>
                <c:pt idx="210">
                  <c:v>35</c:v>
                </c:pt>
                <c:pt idx="211">
                  <c:v>39</c:v>
                </c:pt>
                <c:pt idx="212">
                  <c:v>39</c:v>
                </c:pt>
                <c:pt idx="213">
                  <c:v>39</c:v>
                </c:pt>
                <c:pt idx="214">
                  <c:v>39</c:v>
                </c:pt>
                <c:pt idx="215">
                  <c:v>48</c:v>
                </c:pt>
                <c:pt idx="216">
                  <c:v>56</c:v>
                </c:pt>
                <c:pt idx="217">
                  <c:v>60</c:v>
                </c:pt>
                <c:pt idx="218">
                  <c:v>59</c:v>
                </c:pt>
                <c:pt idx="219">
                  <c:v>59</c:v>
                </c:pt>
                <c:pt idx="220">
                  <c:v>63</c:v>
                </c:pt>
                <c:pt idx="221">
                  <c:v>71</c:v>
                </c:pt>
                <c:pt idx="222">
                  <c:v>72</c:v>
                </c:pt>
                <c:pt idx="223">
                  <c:v>81</c:v>
                </c:pt>
                <c:pt idx="224">
                  <c:v>83</c:v>
                </c:pt>
                <c:pt idx="225">
                  <c:v>71</c:v>
                </c:pt>
                <c:pt idx="226">
                  <c:v>69</c:v>
                </c:pt>
                <c:pt idx="227">
                  <c:v>69</c:v>
                </c:pt>
                <c:pt idx="228">
                  <c:v>68</c:v>
                </c:pt>
                <c:pt idx="229">
                  <c:v>67</c:v>
                </c:pt>
                <c:pt idx="230">
                  <c:v>71</c:v>
                </c:pt>
                <c:pt idx="231">
                  <c:v>68</c:v>
                </c:pt>
                <c:pt idx="232">
                  <c:v>69</c:v>
                </c:pt>
                <c:pt idx="233">
                  <c:v>65</c:v>
                </c:pt>
                <c:pt idx="234">
                  <c:v>65</c:v>
                </c:pt>
                <c:pt idx="235">
                  <c:v>78</c:v>
                </c:pt>
                <c:pt idx="236">
                  <c:v>72</c:v>
                </c:pt>
                <c:pt idx="237">
                  <c:v>75</c:v>
                </c:pt>
                <c:pt idx="238">
                  <c:v>74</c:v>
                </c:pt>
                <c:pt idx="239">
                  <c:v>76</c:v>
                </c:pt>
                <c:pt idx="240">
                  <c:v>85</c:v>
                </c:pt>
                <c:pt idx="241">
                  <c:v>85</c:v>
                </c:pt>
                <c:pt idx="242">
                  <c:v>76</c:v>
                </c:pt>
                <c:pt idx="243">
                  <c:v>74</c:v>
                </c:pt>
                <c:pt idx="244">
                  <c:v>82</c:v>
                </c:pt>
                <c:pt idx="245">
                  <c:v>86</c:v>
                </c:pt>
                <c:pt idx="246">
                  <c:v>85</c:v>
                </c:pt>
                <c:pt idx="247">
                  <c:v>82</c:v>
                </c:pt>
                <c:pt idx="248">
                  <c:v>82</c:v>
                </c:pt>
                <c:pt idx="249">
                  <c:v>73</c:v>
                </c:pt>
                <c:pt idx="250">
                  <c:v>73</c:v>
                </c:pt>
                <c:pt idx="251">
                  <c:v>79</c:v>
                </c:pt>
                <c:pt idx="252">
                  <c:v>80</c:v>
                </c:pt>
                <c:pt idx="253">
                  <c:v>73</c:v>
                </c:pt>
                <c:pt idx="254">
                  <c:v>74</c:v>
                </c:pt>
                <c:pt idx="255">
                  <c:v>74</c:v>
                </c:pt>
                <c:pt idx="256">
                  <c:v>55</c:v>
                </c:pt>
                <c:pt idx="257">
                  <c:v>55</c:v>
                </c:pt>
                <c:pt idx="258">
                  <c:v>57</c:v>
                </c:pt>
                <c:pt idx="259">
                  <c:v>54</c:v>
                </c:pt>
                <c:pt idx="260">
                  <c:v>50</c:v>
                </c:pt>
                <c:pt idx="261">
                  <c:v>50</c:v>
                </c:pt>
                <c:pt idx="262">
                  <c:v>50</c:v>
                </c:pt>
                <c:pt idx="263">
                  <c:v>47</c:v>
                </c:pt>
                <c:pt idx="264">
                  <c:v>43</c:v>
                </c:pt>
                <c:pt idx="265">
                  <c:v>44</c:v>
                </c:pt>
                <c:pt idx="266">
                  <c:v>48</c:v>
                </c:pt>
                <c:pt idx="267">
                  <c:v>36</c:v>
                </c:pt>
                <c:pt idx="268">
                  <c:v>36</c:v>
                </c:pt>
                <c:pt idx="269">
                  <c:v>36</c:v>
                </c:pt>
                <c:pt idx="270">
                  <c:v>32</c:v>
                </c:pt>
                <c:pt idx="271">
                  <c:v>37</c:v>
                </c:pt>
                <c:pt idx="272">
                  <c:v>34</c:v>
                </c:pt>
                <c:pt idx="273">
                  <c:v>35</c:v>
                </c:pt>
                <c:pt idx="274">
                  <c:v>33</c:v>
                </c:pt>
                <c:pt idx="275">
                  <c:v>33</c:v>
                </c:pt>
                <c:pt idx="276">
                  <c:v>33</c:v>
                </c:pt>
                <c:pt idx="277">
                  <c:v>33</c:v>
                </c:pt>
                <c:pt idx="278">
                  <c:v>21</c:v>
                </c:pt>
                <c:pt idx="279">
                  <c:v>21</c:v>
                </c:pt>
                <c:pt idx="280">
                  <c:v>22</c:v>
                </c:pt>
                <c:pt idx="281">
                  <c:v>22</c:v>
                </c:pt>
                <c:pt idx="282">
                  <c:v>22</c:v>
                </c:pt>
                <c:pt idx="283">
                  <c:v>22</c:v>
                </c:pt>
                <c:pt idx="284">
                  <c:v>19</c:v>
                </c:pt>
                <c:pt idx="285">
                  <c:v>24</c:v>
                </c:pt>
                <c:pt idx="286">
                  <c:v>24</c:v>
                </c:pt>
                <c:pt idx="287">
                  <c:v>23</c:v>
                </c:pt>
                <c:pt idx="288">
                  <c:v>23</c:v>
                </c:pt>
                <c:pt idx="289">
                  <c:v>23</c:v>
                </c:pt>
                <c:pt idx="290">
                  <c:v>23</c:v>
                </c:pt>
                <c:pt idx="291">
                  <c:v>28</c:v>
                </c:pt>
                <c:pt idx="292">
                  <c:v>22</c:v>
                </c:pt>
                <c:pt idx="293">
                  <c:v>20</c:v>
                </c:pt>
                <c:pt idx="294">
                  <c:v>20</c:v>
                </c:pt>
                <c:pt idx="295">
                  <c:v>18</c:v>
                </c:pt>
                <c:pt idx="296">
                  <c:v>18</c:v>
                </c:pt>
                <c:pt idx="297">
                  <c:v>18</c:v>
                </c:pt>
              </c:numCache>
            </c:numRef>
          </c:val>
          <c:extLst>
            <c:ext xmlns:c16="http://schemas.microsoft.com/office/drawing/2014/chart" uri="{C3380CC4-5D6E-409C-BE32-E72D297353CC}">
              <c16:uniqueId val="{00000002-1F13-402D-ACC3-CC7C578EDED4}"/>
            </c:ext>
          </c:extLst>
        </c:ser>
        <c:dLbls>
          <c:showLegendKey val="0"/>
          <c:showVal val="0"/>
          <c:showCatName val="0"/>
          <c:showSerName val="0"/>
          <c:showPercent val="0"/>
          <c:showBubbleSize val="0"/>
        </c:dLbls>
        <c:gapWidth val="150"/>
        <c:overlap val="100"/>
        <c:axId val="356127136"/>
        <c:axId val="356128312"/>
      </c:barChart>
      <c:lineChart>
        <c:grouping val="standard"/>
        <c:varyColors val="0"/>
        <c:ser>
          <c:idx val="3"/>
          <c:order val="3"/>
          <c:tx>
            <c:v>その他疾病患者数を除いた重症病床使用率</c:v>
          </c:tx>
          <c:spPr>
            <a:ln w="28575" cap="rnd">
              <a:solidFill>
                <a:srgbClr val="FF0000"/>
              </a:solidFill>
              <a:round/>
            </a:ln>
            <a:effectLst/>
          </c:spPr>
          <c:marker>
            <c:symbol val="none"/>
          </c:marker>
          <c:dLbls>
            <c:dLbl>
              <c:idx val="297"/>
              <c:layout>
                <c:manualLayout>
                  <c:x val="-0.17594882703053805"/>
                  <c:y val="-0.2659925731468762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13-402D-ACC3-CC7C578EDE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オリジナルシート!$YR$14:$AKC$14</c:f>
              <c:numCache>
                <c:formatCode>0.0%</c:formatCode>
                <c:ptCount val="298"/>
                <c:pt idx="0">
                  <c:v>1.6339869281045752E-3</c:v>
                </c:pt>
                <c:pt idx="1">
                  <c:v>1.6339869281045752E-3</c:v>
                </c:pt>
                <c:pt idx="2">
                  <c:v>1.6339869281045752E-3</c:v>
                </c:pt>
                <c:pt idx="3">
                  <c:v>3.2679738562091504E-3</c:v>
                </c:pt>
                <c:pt idx="4">
                  <c:v>3.2679738562091504E-3</c:v>
                </c:pt>
                <c:pt idx="5">
                  <c:v>3.2679738562091504E-3</c:v>
                </c:pt>
                <c:pt idx="6">
                  <c:v>3.2679738562091504E-3</c:v>
                </c:pt>
                <c:pt idx="7">
                  <c:v>3.2679738562091504E-3</c:v>
                </c:pt>
                <c:pt idx="8">
                  <c:v>3.2679738562091504E-3</c:v>
                </c:pt>
                <c:pt idx="9">
                  <c:v>3.2679738562091504E-3</c:v>
                </c:pt>
                <c:pt idx="10">
                  <c:v>3.2679738562091504E-3</c:v>
                </c:pt>
                <c:pt idx="11">
                  <c:v>3.2679738562091504E-3</c:v>
                </c:pt>
                <c:pt idx="12">
                  <c:v>3.2679738562091504E-3</c:v>
                </c:pt>
                <c:pt idx="13">
                  <c:v>3.2679738562091504E-3</c:v>
                </c:pt>
                <c:pt idx="14">
                  <c:v>3.2679738562091504E-3</c:v>
                </c:pt>
                <c:pt idx="15">
                  <c:v>3.2679738562091504E-3</c:v>
                </c:pt>
                <c:pt idx="16">
                  <c:v>3.2679738562091504E-3</c:v>
                </c:pt>
                <c:pt idx="17">
                  <c:v>3.2679738562091504E-3</c:v>
                </c:pt>
                <c:pt idx="18">
                  <c:v>3.2679738562091504E-3</c:v>
                </c:pt>
                <c:pt idx="19">
                  <c:v>3.2679738562091504E-3</c:v>
                </c:pt>
                <c:pt idx="20">
                  <c:v>1.6339869281045752E-3</c:v>
                </c:pt>
                <c:pt idx="21">
                  <c:v>1.6339869281045752E-3</c:v>
                </c:pt>
                <c:pt idx="22">
                  <c:v>3.2679738562091504E-3</c:v>
                </c:pt>
                <c:pt idx="23">
                  <c:v>3.2679738562091504E-3</c:v>
                </c:pt>
                <c:pt idx="24">
                  <c:v>3.2679738562091504E-3</c:v>
                </c:pt>
                <c:pt idx="25">
                  <c:v>8.1699346405228763E-3</c:v>
                </c:pt>
                <c:pt idx="26">
                  <c:v>9.8039215686274508E-3</c:v>
                </c:pt>
                <c:pt idx="27">
                  <c:v>9.8039215686274508E-3</c:v>
                </c:pt>
                <c:pt idx="28">
                  <c:v>1.1437908496732025E-2</c:v>
                </c:pt>
                <c:pt idx="29">
                  <c:v>1.4705882352941176E-2</c:v>
                </c:pt>
                <c:pt idx="30">
                  <c:v>1.4705882352941176E-2</c:v>
                </c:pt>
                <c:pt idx="31">
                  <c:v>1.7973856209150325E-2</c:v>
                </c:pt>
                <c:pt idx="32">
                  <c:v>2.2875816993464051E-2</c:v>
                </c:pt>
                <c:pt idx="33">
                  <c:v>2.1241830065359478E-2</c:v>
                </c:pt>
                <c:pt idx="34">
                  <c:v>2.7777777777777776E-2</c:v>
                </c:pt>
                <c:pt idx="35">
                  <c:v>3.2679738562091505E-2</c:v>
                </c:pt>
                <c:pt idx="36">
                  <c:v>3.9215686274509803E-2</c:v>
                </c:pt>
                <c:pt idx="37">
                  <c:v>3.7581699346405227E-2</c:v>
                </c:pt>
                <c:pt idx="38">
                  <c:v>4.5751633986928102E-2</c:v>
                </c:pt>
                <c:pt idx="39">
                  <c:v>6.0457516339869281E-2</c:v>
                </c:pt>
                <c:pt idx="40">
                  <c:v>7.1895424836601302E-2</c:v>
                </c:pt>
                <c:pt idx="41">
                  <c:v>7.5163398692810454E-2</c:v>
                </c:pt>
                <c:pt idx="42">
                  <c:v>7.6797385620915037E-2</c:v>
                </c:pt>
                <c:pt idx="43">
                  <c:v>7.6797385620915037E-2</c:v>
                </c:pt>
                <c:pt idx="44">
                  <c:v>8.1699346405228759E-2</c:v>
                </c:pt>
                <c:pt idx="45">
                  <c:v>9.8039215686274508E-2</c:v>
                </c:pt>
                <c:pt idx="46">
                  <c:v>0.11764705882352941</c:v>
                </c:pt>
                <c:pt idx="47">
                  <c:v>0.12581699346405228</c:v>
                </c:pt>
                <c:pt idx="48">
                  <c:v>0.14215686274509803</c:v>
                </c:pt>
                <c:pt idx="49">
                  <c:v>0.17320261437908496</c:v>
                </c:pt>
                <c:pt idx="50">
                  <c:v>0.18300653594771241</c:v>
                </c:pt>
                <c:pt idx="51">
                  <c:v>0.19771241830065359</c:v>
                </c:pt>
                <c:pt idx="52">
                  <c:v>0.22222222222222221</c:v>
                </c:pt>
                <c:pt idx="53">
                  <c:v>0.24019607843137256</c:v>
                </c:pt>
                <c:pt idx="54">
                  <c:v>0.26633986928104575</c:v>
                </c:pt>
                <c:pt idx="55">
                  <c:v>0.29901960784313725</c:v>
                </c:pt>
                <c:pt idx="56">
                  <c:v>0.30065359477124182</c:v>
                </c:pt>
                <c:pt idx="57">
                  <c:v>0.315359477124183</c:v>
                </c:pt>
                <c:pt idx="58">
                  <c:v>0.31209150326797386</c:v>
                </c:pt>
                <c:pt idx="59">
                  <c:v>0.33169934640522875</c:v>
                </c:pt>
                <c:pt idx="60">
                  <c:v>0.33006535947712418</c:v>
                </c:pt>
                <c:pt idx="61">
                  <c:v>0.36466774716369532</c:v>
                </c:pt>
                <c:pt idx="62">
                  <c:v>0.40192926045016075</c:v>
                </c:pt>
                <c:pt idx="63">
                  <c:v>0.40095846645367411</c:v>
                </c:pt>
                <c:pt idx="64">
                  <c:v>0.40445859872611467</c:v>
                </c:pt>
                <c:pt idx="65">
                  <c:v>0.4218009478672986</c:v>
                </c:pt>
                <c:pt idx="66">
                  <c:v>0.43601895734597157</c:v>
                </c:pt>
                <c:pt idx="67">
                  <c:v>0.38618524332810045</c:v>
                </c:pt>
                <c:pt idx="68">
                  <c:v>0.375</c:v>
                </c:pt>
                <c:pt idx="69">
                  <c:v>0.3984375</c:v>
                </c:pt>
                <c:pt idx="70">
                  <c:v>0.37205651491365777</c:v>
                </c:pt>
                <c:pt idx="71">
                  <c:v>0.37142857142857144</c:v>
                </c:pt>
                <c:pt idx="72">
                  <c:v>0.37301587301587302</c:v>
                </c:pt>
                <c:pt idx="73">
                  <c:v>0.37619047619047619</c:v>
                </c:pt>
                <c:pt idx="74">
                  <c:v>0.37598736176935227</c:v>
                </c:pt>
                <c:pt idx="75">
                  <c:v>0.34439178515007901</c:v>
                </c:pt>
                <c:pt idx="76">
                  <c:v>0.33863275039745627</c:v>
                </c:pt>
                <c:pt idx="77">
                  <c:v>0.31803797468354428</c:v>
                </c:pt>
                <c:pt idx="78">
                  <c:v>0.30696202531645572</c:v>
                </c:pt>
                <c:pt idx="79">
                  <c:v>0.29905063291139239</c:v>
                </c:pt>
                <c:pt idx="80">
                  <c:v>0.30537974683544306</c:v>
                </c:pt>
                <c:pt idx="81">
                  <c:v>0.30854430379746833</c:v>
                </c:pt>
                <c:pt idx="82">
                  <c:v>0.296875</c:v>
                </c:pt>
                <c:pt idx="83">
                  <c:v>0.29356357927786497</c:v>
                </c:pt>
                <c:pt idx="84">
                  <c:v>0.28075709779179808</c:v>
                </c:pt>
                <c:pt idx="85">
                  <c:v>0.27416798732171155</c:v>
                </c:pt>
                <c:pt idx="86">
                  <c:v>0.27258320126782887</c:v>
                </c:pt>
                <c:pt idx="87">
                  <c:v>0.26794258373205743</c:v>
                </c:pt>
                <c:pt idx="88">
                  <c:v>0.2552166934189406</c:v>
                </c:pt>
                <c:pt idx="89">
                  <c:v>0.22668810289389069</c:v>
                </c:pt>
                <c:pt idx="90">
                  <c:v>0.20450885668276972</c:v>
                </c:pt>
                <c:pt idx="91">
                  <c:v>0.20645161290322581</c:v>
                </c:pt>
                <c:pt idx="92">
                  <c:v>0.19838709677419356</c:v>
                </c:pt>
                <c:pt idx="93">
                  <c:v>0.1967741935483871</c:v>
                </c:pt>
                <c:pt idx="94">
                  <c:v>0.1967741935483871</c:v>
                </c:pt>
                <c:pt idx="95">
                  <c:v>0.18901453957996769</c:v>
                </c:pt>
                <c:pt idx="96">
                  <c:v>0.17100977198697068</c:v>
                </c:pt>
                <c:pt idx="97">
                  <c:v>0.15823817292006526</c:v>
                </c:pt>
                <c:pt idx="98">
                  <c:v>0.15309446254071662</c:v>
                </c:pt>
                <c:pt idx="99">
                  <c:v>0.14796747967479676</c:v>
                </c:pt>
                <c:pt idx="100">
                  <c:v>0.14796747967479676</c:v>
                </c:pt>
                <c:pt idx="101">
                  <c:v>0.13333333333333333</c:v>
                </c:pt>
                <c:pt idx="102">
                  <c:v>0.13029315960912052</c:v>
                </c:pt>
                <c:pt idx="103">
                  <c:v>0.12195121951219512</c:v>
                </c:pt>
                <c:pt idx="104">
                  <c:v>0.11908646003262642</c:v>
                </c:pt>
                <c:pt idx="105">
                  <c:v>0.11256117455138662</c:v>
                </c:pt>
                <c:pt idx="106">
                  <c:v>0.10947712418300654</c:v>
                </c:pt>
                <c:pt idx="107">
                  <c:v>0.10620915032679738</c:v>
                </c:pt>
                <c:pt idx="108">
                  <c:v>0.10294117647058823</c:v>
                </c:pt>
                <c:pt idx="109">
                  <c:v>0.10130718954248366</c:v>
                </c:pt>
                <c:pt idx="110">
                  <c:v>8.8235294117647065E-2</c:v>
                </c:pt>
                <c:pt idx="111">
                  <c:v>8.3333333333333329E-2</c:v>
                </c:pt>
                <c:pt idx="112">
                  <c:v>8.3333333333333329E-2</c:v>
                </c:pt>
                <c:pt idx="113">
                  <c:v>8.0065359477124176E-2</c:v>
                </c:pt>
                <c:pt idx="114">
                  <c:v>8.0065359477124176E-2</c:v>
                </c:pt>
                <c:pt idx="115">
                  <c:v>7.8431372549019607E-2</c:v>
                </c:pt>
                <c:pt idx="116">
                  <c:v>7.8175895765472306E-2</c:v>
                </c:pt>
                <c:pt idx="117">
                  <c:v>7.3289902280130298E-2</c:v>
                </c:pt>
                <c:pt idx="118">
                  <c:v>7.0853462157809979E-2</c:v>
                </c:pt>
                <c:pt idx="119">
                  <c:v>6.1290322580645158E-2</c:v>
                </c:pt>
                <c:pt idx="120">
                  <c:v>5.9677419354838709E-2</c:v>
                </c:pt>
                <c:pt idx="121">
                  <c:v>6.1290322580645158E-2</c:v>
                </c:pt>
                <c:pt idx="122">
                  <c:v>6.1290322580645158E-2</c:v>
                </c:pt>
                <c:pt idx="123">
                  <c:v>5.8158319870759291E-2</c:v>
                </c:pt>
                <c:pt idx="124">
                  <c:v>5.9677419354838709E-2</c:v>
                </c:pt>
                <c:pt idx="125">
                  <c:v>5.1612903225806452E-2</c:v>
                </c:pt>
                <c:pt idx="126">
                  <c:v>4.8387096774193547E-2</c:v>
                </c:pt>
                <c:pt idx="127">
                  <c:v>4.6774193548387098E-2</c:v>
                </c:pt>
                <c:pt idx="128">
                  <c:v>4.8387096774193547E-2</c:v>
                </c:pt>
                <c:pt idx="129">
                  <c:v>5.1612903225806452E-2</c:v>
                </c:pt>
                <c:pt idx="130">
                  <c:v>4.3548387096774194E-2</c:v>
                </c:pt>
                <c:pt idx="131">
                  <c:v>4.5234248788368334E-2</c:v>
                </c:pt>
                <c:pt idx="132">
                  <c:v>4.0387722132471729E-2</c:v>
                </c:pt>
                <c:pt idx="133">
                  <c:v>3.8772213247172858E-2</c:v>
                </c:pt>
                <c:pt idx="134">
                  <c:v>4.0387722132471729E-2</c:v>
                </c:pt>
                <c:pt idx="135">
                  <c:v>4.0387722132471729E-2</c:v>
                </c:pt>
                <c:pt idx="136">
                  <c:v>3.8772213247172858E-2</c:v>
                </c:pt>
                <c:pt idx="137">
                  <c:v>3.8772213247172858E-2</c:v>
                </c:pt>
                <c:pt idx="138">
                  <c:v>3.7156704361873988E-2</c:v>
                </c:pt>
                <c:pt idx="139">
                  <c:v>3.5541195476575124E-2</c:v>
                </c:pt>
                <c:pt idx="140">
                  <c:v>3.5541195476575124E-2</c:v>
                </c:pt>
                <c:pt idx="141">
                  <c:v>3.5541195476575124E-2</c:v>
                </c:pt>
                <c:pt idx="142">
                  <c:v>3.7156704361873988E-2</c:v>
                </c:pt>
                <c:pt idx="143">
                  <c:v>3.3925686591276254E-2</c:v>
                </c:pt>
                <c:pt idx="144">
                  <c:v>3.2310177705977383E-2</c:v>
                </c:pt>
                <c:pt idx="145">
                  <c:v>3.3762057877813507E-2</c:v>
                </c:pt>
                <c:pt idx="146">
                  <c:v>3.3762057877813507E-2</c:v>
                </c:pt>
                <c:pt idx="147">
                  <c:v>3.215434083601286E-2</c:v>
                </c:pt>
                <c:pt idx="148">
                  <c:v>3.215434083601286E-2</c:v>
                </c:pt>
                <c:pt idx="149">
                  <c:v>3.215434083601286E-2</c:v>
                </c:pt>
                <c:pt idx="150">
                  <c:v>3.3762057877813507E-2</c:v>
                </c:pt>
                <c:pt idx="151">
                  <c:v>3.215434083601286E-2</c:v>
                </c:pt>
                <c:pt idx="152">
                  <c:v>3.215434083601286E-2</c:v>
                </c:pt>
                <c:pt idx="153">
                  <c:v>3.0546623794212219E-2</c:v>
                </c:pt>
                <c:pt idx="154">
                  <c:v>3.215434083601286E-2</c:v>
                </c:pt>
                <c:pt idx="155">
                  <c:v>3.0546623794212219E-2</c:v>
                </c:pt>
                <c:pt idx="156">
                  <c:v>3.0546623794212219E-2</c:v>
                </c:pt>
                <c:pt idx="157">
                  <c:v>3.5369774919614148E-2</c:v>
                </c:pt>
                <c:pt idx="158">
                  <c:v>3.2102728731942212E-2</c:v>
                </c:pt>
                <c:pt idx="159">
                  <c:v>2.8892455858747994E-2</c:v>
                </c:pt>
                <c:pt idx="160">
                  <c:v>2.7287319422150885E-2</c:v>
                </c:pt>
                <c:pt idx="161">
                  <c:v>2.5682182985553772E-2</c:v>
                </c:pt>
                <c:pt idx="162">
                  <c:v>2.5723472668810289E-2</c:v>
                </c:pt>
                <c:pt idx="163">
                  <c:v>2.8938906752411574E-2</c:v>
                </c:pt>
                <c:pt idx="164">
                  <c:v>3.215434083601286E-2</c:v>
                </c:pt>
                <c:pt idx="165">
                  <c:v>3.215434083601286E-2</c:v>
                </c:pt>
                <c:pt idx="166">
                  <c:v>3.215434083601286E-2</c:v>
                </c:pt>
                <c:pt idx="167">
                  <c:v>2.8938906752411574E-2</c:v>
                </c:pt>
                <c:pt idx="168">
                  <c:v>2.5723472668810289E-2</c:v>
                </c:pt>
                <c:pt idx="169">
                  <c:v>2.5723472668810289E-2</c:v>
                </c:pt>
                <c:pt idx="170">
                  <c:v>2.5723472668810289E-2</c:v>
                </c:pt>
                <c:pt idx="171">
                  <c:v>2.4115755627009645E-2</c:v>
                </c:pt>
                <c:pt idx="172">
                  <c:v>2.4115755627009645E-2</c:v>
                </c:pt>
                <c:pt idx="173">
                  <c:v>2.2508038585209004E-2</c:v>
                </c:pt>
                <c:pt idx="174">
                  <c:v>2.4115755627009645E-2</c:v>
                </c:pt>
                <c:pt idx="175">
                  <c:v>2.0900321543408359E-2</c:v>
                </c:pt>
                <c:pt idx="176">
                  <c:v>1.9292604501607719E-2</c:v>
                </c:pt>
                <c:pt idx="177">
                  <c:v>1.9292604501607719E-2</c:v>
                </c:pt>
                <c:pt idx="178">
                  <c:v>1.932367149758454E-2</c:v>
                </c:pt>
                <c:pt idx="179">
                  <c:v>1.4492753623188406E-2</c:v>
                </c:pt>
                <c:pt idx="180">
                  <c:v>1.2965964343598054E-2</c:v>
                </c:pt>
                <c:pt idx="181">
                  <c:v>1.1345218800648298E-2</c:v>
                </c:pt>
                <c:pt idx="182">
                  <c:v>1.1345218800648298E-2</c:v>
                </c:pt>
                <c:pt idx="183">
                  <c:v>1.2965964343598054E-2</c:v>
                </c:pt>
                <c:pt idx="184">
                  <c:v>1.2965964343598054E-2</c:v>
                </c:pt>
                <c:pt idx="185">
                  <c:v>1.1382113821138212E-2</c:v>
                </c:pt>
                <c:pt idx="186">
                  <c:v>1.1382113821138212E-2</c:v>
                </c:pt>
                <c:pt idx="187">
                  <c:v>1.1382113821138212E-2</c:v>
                </c:pt>
                <c:pt idx="188">
                  <c:v>9.7560975609756097E-3</c:v>
                </c:pt>
                <c:pt idx="189">
                  <c:v>1.1382113821138212E-2</c:v>
                </c:pt>
                <c:pt idx="190">
                  <c:v>1.1382113821138212E-2</c:v>
                </c:pt>
                <c:pt idx="191">
                  <c:v>1.1382113821138212E-2</c:v>
                </c:pt>
                <c:pt idx="192">
                  <c:v>9.7560975609756097E-3</c:v>
                </c:pt>
                <c:pt idx="193">
                  <c:v>9.7560975609756097E-3</c:v>
                </c:pt>
                <c:pt idx="194">
                  <c:v>9.7560975609756097E-3</c:v>
                </c:pt>
                <c:pt idx="195">
                  <c:v>8.2508250825082501E-3</c:v>
                </c:pt>
                <c:pt idx="196">
                  <c:v>4.9099836333878887E-3</c:v>
                </c:pt>
                <c:pt idx="197">
                  <c:v>4.9099836333878887E-3</c:v>
                </c:pt>
                <c:pt idx="198">
                  <c:v>4.9099836333878887E-3</c:v>
                </c:pt>
                <c:pt idx="199">
                  <c:v>4.9099836333878887E-3</c:v>
                </c:pt>
                <c:pt idx="200">
                  <c:v>8.2644628099173556E-3</c:v>
                </c:pt>
                <c:pt idx="201">
                  <c:v>6.6115702479338841E-3</c:v>
                </c:pt>
                <c:pt idx="202">
                  <c:v>8.2644628099173556E-3</c:v>
                </c:pt>
                <c:pt idx="203">
                  <c:v>1.3289036544850499E-2</c:v>
                </c:pt>
                <c:pt idx="204">
                  <c:v>1.3289036544850499E-2</c:v>
                </c:pt>
                <c:pt idx="205">
                  <c:v>1.1627906976744186E-2</c:v>
                </c:pt>
                <c:pt idx="206">
                  <c:v>8.3056478405315621E-3</c:v>
                </c:pt>
                <c:pt idx="207">
                  <c:v>1.1627906976744186E-2</c:v>
                </c:pt>
                <c:pt idx="208">
                  <c:v>1.1686143572621035E-2</c:v>
                </c:pt>
                <c:pt idx="209">
                  <c:v>1.001669449081803E-2</c:v>
                </c:pt>
                <c:pt idx="210">
                  <c:v>1.5025041736227046E-2</c:v>
                </c:pt>
                <c:pt idx="211">
                  <c:v>1.8363939899833055E-2</c:v>
                </c:pt>
                <c:pt idx="212">
                  <c:v>2.003338898163606E-2</c:v>
                </c:pt>
                <c:pt idx="213">
                  <c:v>2.003338898163606E-2</c:v>
                </c:pt>
                <c:pt idx="214">
                  <c:v>3.1719532554257093E-2</c:v>
                </c:pt>
                <c:pt idx="215">
                  <c:v>3.833333333333333E-2</c:v>
                </c:pt>
                <c:pt idx="216">
                  <c:v>4.0336134453781515E-2</c:v>
                </c:pt>
                <c:pt idx="217">
                  <c:v>3.8525963149078725E-2</c:v>
                </c:pt>
                <c:pt idx="218">
                  <c:v>4.7058823529411764E-2</c:v>
                </c:pt>
                <c:pt idx="219">
                  <c:v>4.7058823529411764E-2</c:v>
                </c:pt>
                <c:pt idx="220">
                  <c:v>5.2364864864864864E-2</c:v>
                </c:pt>
                <c:pt idx="221">
                  <c:v>6.5546218487394961E-2</c:v>
                </c:pt>
                <c:pt idx="222">
                  <c:v>6.9139966273187178E-2</c:v>
                </c:pt>
                <c:pt idx="223">
                  <c:v>7.7441077441077436E-2</c:v>
                </c:pt>
                <c:pt idx="224">
                  <c:v>8.2214765100671147E-2</c:v>
                </c:pt>
                <c:pt idx="225">
                  <c:v>8.557046979865772E-2</c:v>
                </c:pt>
                <c:pt idx="226">
                  <c:v>8.2214765100671147E-2</c:v>
                </c:pt>
                <c:pt idx="227">
                  <c:v>9.0604026845637578E-2</c:v>
                </c:pt>
                <c:pt idx="228">
                  <c:v>9.6989966555183951E-2</c:v>
                </c:pt>
                <c:pt idx="229">
                  <c:v>0.10033444816053512</c:v>
                </c:pt>
                <c:pt idx="230">
                  <c:v>0.10588235294117647</c:v>
                </c:pt>
                <c:pt idx="231">
                  <c:v>0.12020033388981637</c:v>
                </c:pt>
                <c:pt idx="232">
                  <c:v>0.11872909698996656</c:v>
                </c:pt>
                <c:pt idx="233">
                  <c:v>0.11538461538461539</c:v>
                </c:pt>
                <c:pt idx="234">
                  <c:v>0.11538461538461539</c:v>
                </c:pt>
                <c:pt idx="235">
                  <c:v>0.12040133779264214</c:v>
                </c:pt>
                <c:pt idx="236">
                  <c:v>0.11519198664440734</c:v>
                </c:pt>
                <c:pt idx="237">
                  <c:v>0.10963455149501661</c:v>
                </c:pt>
                <c:pt idx="238">
                  <c:v>0.11461794019933555</c:v>
                </c:pt>
                <c:pt idx="239">
                  <c:v>9.8333333333333328E-2</c:v>
                </c:pt>
                <c:pt idx="240">
                  <c:v>9.8333333333333328E-2</c:v>
                </c:pt>
                <c:pt idx="241">
                  <c:v>0.10666666666666667</c:v>
                </c:pt>
                <c:pt idx="242">
                  <c:v>0.12066115702479339</c:v>
                </c:pt>
                <c:pt idx="243">
                  <c:v>0.125</c:v>
                </c:pt>
                <c:pt idx="244">
                  <c:v>0.13719008264462809</c:v>
                </c:pt>
                <c:pt idx="245">
                  <c:v>0.14238410596026491</c:v>
                </c:pt>
                <c:pt idx="246">
                  <c:v>0.14851485148514851</c:v>
                </c:pt>
                <c:pt idx="247">
                  <c:v>0.14356435643564355</c:v>
                </c:pt>
                <c:pt idx="248">
                  <c:v>0.15181518151815182</c:v>
                </c:pt>
                <c:pt idx="249">
                  <c:v>0.15551839464882944</c:v>
                </c:pt>
                <c:pt idx="250">
                  <c:v>0.15358931552587646</c:v>
                </c:pt>
                <c:pt idx="251">
                  <c:v>0.15307820299500832</c:v>
                </c:pt>
                <c:pt idx="252">
                  <c:v>0.15551839464882944</c:v>
                </c:pt>
                <c:pt idx="253">
                  <c:v>0.14740368509212731</c:v>
                </c:pt>
                <c:pt idx="254">
                  <c:v>0.14572864321608039</c:v>
                </c:pt>
                <c:pt idx="255">
                  <c:v>0.135678391959799</c:v>
                </c:pt>
                <c:pt idx="256">
                  <c:v>0.13781512605042018</c:v>
                </c:pt>
                <c:pt idx="257">
                  <c:v>0.13422818791946309</c:v>
                </c:pt>
                <c:pt idx="258">
                  <c:v>0.12416107382550336</c:v>
                </c:pt>
                <c:pt idx="259">
                  <c:v>0.10961214165261383</c:v>
                </c:pt>
                <c:pt idx="260">
                  <c:v>0.1045531197301855</c:v>
                </c:pt>
                <c:pt idx="261">
                  <c:v>0.1045531197301855</c:v>
                </c:pt>
                <c:pt idx="262">
                  <c:v>0.10623946037099494</c:v>
                </c:pt>
                <c:pt idx="263">
                  <c:v>8.9225589225589222E-2</c:v>
                </c:pt>
                <c:pt idx="264">
                  <c:v>9.4435075885328831E-2</c:v>
                </c:pt>
                <c:pt idx="265">
                  <c:v>8.7689713322091065E-2</c:v>
                </c:pt>
                <c:pt idx="266">
                  <c:v>9.274873524451939E-2</c:v>
                </c:pt>
                <c:pt idx="267">
                  <c:v>9.274873524451939E-2</c:v>
                </c:pt>
                <c:pt idx="268">
                  <c:v>9.274873524451939E-2</c:v>
                </c:pt>
                <c:pt idx="269">
                  <c:v>0.10118043844856661</c:v>
                </c:pt>
                <c:pt idx="270">
                  <c:v>8.4033613445378158E-2</c:v>
                </c:pt>
                <c:pt idx="271">
                  <c:v>8.7248322147651006E-2</c:v>
                </c:pt>
                <c:pt idx="272">
                  <c:v>6.7340067340067339E-2</c:v>
                </c:pt>
                <c:pt idx="273">
                  <c:v>6.386554621848739E-2</c:v>
                </c:pt>
                <c:pt idx="274">
                  <c:v>6.8676716917922945E-2</c:v>
                </c:pt>
                <c:pt idx="275">
                  <c:v>6.8676716917922945E-2</c:v>
                </c:pt>
                <c:pt idx="276">
                  <c:v>6.8676716917922945E-2</c:v>
                </c:pt>
                <c:pt idx="277">
                  <c:v>6.1976549413735343E-2</c:v>
                </c:pt>
                <c:pt idx="278">
                  <c:v>6.1976549413735343E-2</c:v>
                </c:pt>
                <c:pt idx="279">
                  <c:v>5.8922558922558925E-2</c:v>
                </c:pt>
                <c:pt idx="280">
                  <c:v>5.7239057239057242E-2</c:v>
                </c:pt>
                <c:pt idx="281">
                  <c:v>5.5555555555555552E-2</c:v>
                </c:pt>
                <c:pt idx="282">
                  <c:v>5.7239057239057242E-2</c:v>
                </c:pt>
                <c:pt idx="283">
                  <c:v>5.5555555555555552E-2</c:v>
                </c:pt>
                <c:pt idx="284">
                  <c:v>5.0590219224283306E-2</c:v>
                </c:pt>
                <c:pt idx="285">
                  <c:v>4.208754208754209E-2</c:v>
                </c:pt>
                <c:pt idx="286">
                  <c:v>4.0336134453781515E-2</c:v>
                </c:pt>
                <c:pt idx="287">
                  <c:v>4.0336134453781515E-2</c:v>
                </c:pt>
                <c:pt idx="288">
                  <c:v>4.5454545454545456E-2</c:v>
                </c:pt>
                <c:pt idx="289">
                  <c:v>4.5454545454545456E-2</c:v>
                </c:pt>
                <c:pt idx="290">
                  <c:v>4.7138047138047139E-2</c:v>
                </c:pt>
                <c:pt idx="291">
                  <c:v>4.0472175379426642E-2</c:v>
                </c:pt>
                <c:pt idx="292">
                  <c:v>4.2158516020236091E-2</c:v>
                </c:pt>
                <c:pt idx="293">
                  <c:v>4.0472175379426642E-2</c:v>
                </c:pt>
                <c:pt idx="294">
                  <c:v>4.0472175379426642E-2</c:v>
                </c:pt>
                <c:pt idx="295">
                  <c:v>3.3726812816188868E-2</c:v>
                </c:pt>
                <c:pt idx="296">
                  <c:v>3.3726812816188868E-2</c:v>
                </c:pt>
                <c:pt idx="297">
                  <c:v>3.3726812816188868E-2</c:v>
                </c:pt>
              </c:numCache>
            </c:numRef>
          </c:val>
          <c:smooth val="0"/>
          <c:extLst xmlns:c15="http://schemas.microsoft.com/office/drawing/2012/chart">
            <c:ext xmlns:c16="http://schemas.microsoft.com/office/drawing/2014/chart" uri="{C3380CC4-5D6E-409C-BE32-E72D297353CC}">
              <c16:uniqueId val="{00000004-1F13-402D-ACC3-CC7C578EDED4}"/>
            </c:ext>
          </c:extLst>
        </c:ser>
        <c:ser>
          <c:idx val="1"/>
          <c:order val="4"/>
          <c:tx>
            <c:v>その他疾病患者を含めた重症病床使用率</c:v>
          </c:tx>
          <c:spPr>
            <a:ln w="28575" cap="rnd">
              <a:solidFill>
                <a:srgbClr val="FFC000">
                  <a:alpha val="99000"/>
                </a:srgbClr>
              </a:solidFill>
              <a:round/>
            </a:ln>
            <a:effectLst/>
          </c:spPr>
          <c:marker>
            <c:symbol val="none"/>
          </c:marker>
          <c:dLbls>
            <c:dLbl>
              <c:idx val="297"/>
              <c:layout>
                <c:manualLayout>
                  <c:x val="-9.8389453735167748E-2"/>
                  <c:y val="-0.3578475167850703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13-402D-ACC3-CC7C578EDE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オリジナルシート!$YR$16:$AKC$16</c:f>
              <c:numCache>
                <c:formatCode>General</c:formatCode>
                <c:ptCount val="298"/>
                <c:pt idx="27" formatCode="0.0%">
                  <c:v>9.8039215686274508E-3</c:v>
                </c:pt>
                <c:pt idx="28" formatCode="0.0%">
                  <c:v>2.7777777777777776E-2</c:v>
                </c:pt>
                <c:pt idx="29" formatCode="0.0%">
                  <c:v>3.1045751633986929E-2</c:v>
                </c:pt>
                <c:pt idx="30" formatCode="0.0%">
                  <c:v>3.1045751633986929E-2</c:v>
                </c:pt>
                <c:pt idx="31" formatCode="0.0%">
                  <c:v>3.7581699346405227E-2</c:v>
                </c:pt>
                <c:pt idx="32" formatCode="0.0%">
                  <c:v>5.0653594771241831E-2</c:v>
                </c:pt>
                <c:pt idx="33" formatCode="0.0%">
                  <c:v>6.3725490196078427E-2</c:v>
                </c:pt>
                <c:pt idx="34" formatCode="0.0%">
                  <c:v>7.3529411764705885E-2</c:v>
                </c:pt>
                <c:pt idx="35" formatCode="0.0%">
                  <c:v>8.4967320261437912E-2</c:v>
                </c:pt>
                <c:pt idx="36" formatCode="0.0%">
                  <c:v>9.1503267973856203E-2</c:v>
                </c:pt>
                <c:pt idx="37" formatCode="0.0%">
                  <c:v>8.9869281045751634E-2</c:v>
                </c:pt>
                <c:pt idx="38" formatCode="0.0%">
                  <c:v>0.12091503267973856</c:v>
                </c:pt>
                <c:pt idx="39" formatCode="0.0%">
                  <c:v>0.12581699346405228</c:v>
                </c:pt>
                <c:pt idx="40" formatCode="0.0%">
                  <c:v>0.12581699346405228</c:v>
                </c:pt>
                <c:pt idx="41" formatCode="0.0%">
                  <c:v>0.15196078431372548</c:v>
                </c:pt>
                <c:pt idx="42" formatCode="0.0%">
                  <c:v>0.16503267973856209</c:v>
                </c:pt>
                <c:pt idx="43" formatCode="0.0%">
                  <c:v>0.15359477124183007</c:v>
                </c:pt>
                <c:pt idx="44" formatCode="0.0%">
                  <c:v>0.15359477124183007</c:v>
                </c:pt>
                <c:pt idx="45" formatCode="0.0%">
                  <c:v>0.15359477124183007</c:v>
                </c:pt>
                <c:pt idx="46" formatCode="0.0%">
                  <c:v>0.19934640522875818</c:v>
                </c:pt>
                <c:pt idx="47" formatCode="0.0%">
                  <c:v>0.21405228758169934</c:v>
                </c:pt>
                <c:pt idx="48" formatCode="0.0%">
                  <c:v>0.22385620915032681</c:v>
                </c:pt>
                <c:pt idx="49" formatCode="0.0%">
                  <c:v>0.25163398692810457</c:v>
                </c:pt>
                <c:pt idx="50" formatCode="0.0%">
                  <c:v>0.25653594771241828</c:v>
                </c:pt>
                <c:pt idx="51" formatCode="0.0%">
                  <c:v>0.25653594771241828</c:v>
                </c:pt>
                <c:pt idx="52" formatCode="0.0%">
                  <c:v>0.25653594771241828</c:v>
                </c:pt>
                <c:pt idx="53" formatCode="0.0%">
                  <c:v>0.31699346405228757</c:v>
                </c:pt>
                <c:pt idx="54" formatCode="0.0%">
                  <c:v>0.34150326797385622</c:v>
                </c:pt>
                <c:pt idx="55" formatCode="0.0%">
                  <c:v>0.36601307189542481</c:v>
                </c:pt>
                <c:pt idx="56" formatCode="0.0%">
                  <c:v>0.36274509803921567</c:v>
                </c:pt>
                <c:pt idx="57" formatCode="0.0%">
                  <c:v>0.36274509803921567</c:v>
                </c:pt>
                <c:pt idx="58" formatCode="0.0%">
                  <c:v>0.36274509803921567</c:v>
                </c:pt>
                <c:pt idx="59" formatCode="0.0%">
                  <c:v>0.36274509803921567</c:v>
                </c:pt>
                <c:pt idx="60" formatCode="0.0%">
                  <c:v>0.40359477124183007</c:v>
                </c:pt>
                <c:pt idx="61" formatCode="0.0%">
                  <c:v>0.40680713128038898</c:v>
                </c:pt>
                <c:pt idx="62" formatCode="0.0%">
                  <c:v>0.43086816720257237</c:v>
                </c:pt>
                <c:pt idx="63" formatCode="0.0%">
                  <c:v>0.43130990415335463</c:v>
                </c:pt>
                <c:pt idx="64" formatCode="0.0%">
                  <c:v>0.43789808917197454</c:v>
                </c:pt>
                <c:pt idx="65" formatCode="0.0%">
                  <c:v>0.45339652448657186</c:v>
                </c:pt>
                <c:pt idx="66" formatCode="0.0%">
                  <c:v>0.46761453396524488</c:v>
                </c:pt>
                <c:pt idx="67" formatCode="0.0%">
                  <c:v>0.46467817896389324</c:v>
                </c:pt>
                <c:pt idx="68" formatCode="0.0%">
                  <c:v>0.4609375</c:v>
                </c:pt>
                <c:pt idx="69" formatCode="0.0%">
                  <c:v>0.47812500000000002</c:v>
                </c:pt>
                <c:pt idx="70" formatCode="0.0%">
                  <c:v>0.46153846153846156</c:v>
                </c:pt>
                <c:pt idx="71" formatCode="0.0%">
                  <c:v>0.4507936507936508</c:v>
                </c:pt>
                <c:pt idx="72" formatCode="0.0%">
                  <c:v>0.45238095238095238</c:v>
                </c:pt>
                <c:pt idx="73" formatCode="0.0%">
                  <c:v>0.45555555555555555</c:v>
                </c:pt>
                <c:pt idx="74" formatCode="0.0%">
                  <c:v>0.47709320695102686</c:v>
                </c:pt>
                <c:pt idx="75" formatCode="0.0%">
                  <c:v>0.45497630331753552</c:v>
                </c:pt>
                <c:pt idx="76" formatCode="0.0%">
                  <c:v>0.42607313195548491</c:v>
                </c:pt>
                <c:pt idx="77" formatCode="0.0%">
                  <c:v>0.4098101265822785</c:v>
                </c:pt>
                <c:pt idx="78" formatCode="0.0%">
                  <c:v>0.39082278481012656</c:v>
                </c:pt>
                <c:pt idx="79" formatCode="0.0%">
                  <c:v>0.38291139240506328</c:v>
                </c:pt>
                <c:pt idx="80" formatCode="0.0%">
                  <c:v>0.38924050632911394</c:v>
                </c:pt>
                <c:pt idx="81" formatCode="0.0%">
                  <c:v>0.40031645569620256</c:v>
                </c:pt>
                <c:pt idx="82" formatCode="0.0%">
                  <c:v>0.40156249999999999</c:v>
                </c:pt>
                <c:pt idx="83" formatCode="0.0%">
                  <c:v>0.38932496075353218</c:v>
                </c:pt>
                <c:pt idx="84" formatCode="0.0%">
                  <c:v>0.36750788643533122</c:v>
                </c:pt>
                <c:pt idx="85" formatCode="0.0%">
                  <c:v>0.36608557844690964</c:v>
                </c:pt>
                <c:pt idx="86" formatCode="0.0%">
                  <c:v>0.36450079239302696</c:v>
                </c:pt>
                <c:pt idx="87" formatCode="0.0%">
                  <c:v>0.36044657097288674</c:v>
                </c:pt>
                <c:pt idx="88" formatCode="0.0%">
                  <c:v>0.3467094703049759</c:v>
                </c:pt>
                <c:pt idx="89" formatCode="0.0%">
                  <c:v>0.29260450160771706</c:v>
                </c:pt>
                <c:pt idx="90" formatCode="0.0%">
                  <c:v>0.28019323671497587</c:v>
                </c:pt>
                <c:pt idx="91" formatCode="0.0%">
                  <c:v>0.28548387096774192</c:v>
                </c:pt>
                <c:pt idx="92" formatCode="0.0%">
                  <c:v>0.2661290322580645</c:v>
                </c:pt>
                <c:pt idx="93" formatCode="0.0%">
                  <c:v>0.26451612903225807</c:v>
                </c:pt>
                <c:pt idx="94" formatCode="0.0%">
                  <c:v>0.26451612903225807</c:v>
                </c:pt>
                <c:pt idx="95" formatCode="0.0%">
                  <c:v>0.25686591276252019</c:v>
                </c:pt>
                <c:pt idx="96" formatCode="0.0%">
                  <c:v>0.23289902280130292</c:v>
                </c:pt>
                <c:pt idx="97" formatCode="0.0%">
                  <c:v>0.20880913539967375</c:v>
                </c:pt>
                <c:pt idx="98" formatCode="0.0%">
                  <c:v>0.20195439739413681</c:v>
                </c:pt>
                <c:pt idx="99" formatCode="0.0%">
                  <c:v>0.1951219512195122</c:v>
                </c:pt>
                <c:pt idx="100" formatCode="0.0%">
                  <c:v>0.1951219512195122</c:v>
                </c:pt>
                <c:pt idx="101" formatCode="0.0%">
                  <c:v>0.18048780487804877</c:v>
                </c:pt>
                <c:pt idx="102" formatCode="0.0%">
                  <c:v>0.16449511400651465</c:v>
                </c:pt>
                <c:pt idx="103" formatCode="0.0%">
                  <c:v>0.16097560975609757</c:v>
                </c:pt>
                <c:pt idx="104" formatCode="0.0%">
                  <c:v>0.15823817292006526</c:v>
                </c:pt>
                <c:pt idx="105" formatCode="0.0%">
                  <c:v>0.14681892332789559</c:v>
                </c:pt>
                <c:pt idx="106" formatCode="0.0%">
                  <c:v>0.1437908496732026</c:v>
                </c:pt>
                <c:pt idx="107" formatCode="0.0%">
                  <c:v>0.14052287581699346</c:v>
                </c:pt>
                <c:pt idx="108" formatCode="0.0%">
                  <c:v>0.13725490196078433</c:v>
                </c:pt>
                <c:pt idx="109" formatCode="0.0%">
                  <c:v>0.13235294117647059</c:v>
                </c:pt>
                <c:pt idx="110" formatCode="0.0%">
                  <c:v>0.12091503267973856</c:v>
                </c:pt>
                <c:pt idx="111" formatCode="0.0%">
                  <c:v>0.11764705882352941</c:v>
                </c:pt>
                <c:pt idx="112" formatCode="0.0%">
                  <c:v>0.12091503267973856</c:v>
                </c:pt>
                <c:pt idx="113" formatCode="0.0%">
                  <c:v>0.11764705882352941</c:v>
                </c:pt>
                <c:pt idx="114" formatCode="0.0%">
                  <c:v>0.11764705882352941</c:v>
                </c:pt>
                <c:pt idx="115" formatCode="0.0%">
                  <c:v>0.11601307189542484</c:v>
                </c:pt>
                <c:pt idx="116" formatCode="0.0%">
                  <c:v>0.12703583061889251</c:v>
                </c:pt>
                <c:pt idx="117" formatCode="0.0%">
                  <c:v>0.12703583061889251</c:v>
                </c:pt>
                <c:pt idx="118" formatCode="0.0%">
                  <c:v>0.12721417069243157</c:v>
                </c:pt>
                <c:pt idx="119" formatCode="0.0%">
                  <c:v>0.11774193548387096</c:v>
                </c:pt>
                <c:pt idx="120" formatCode="0.0%">
                  <c:v>0.11935483870967742</c:v>
                </c:pt>
                <c:pt idx="121" formatCode="0.0%">
                  <c:v>0.12096774193548387</c:v>
                </c:pt>
                <c:pt idx="122" formatCode="0.0%">
                  <c:v>0.12096774193548387</c:v>
                </c:pt>
                <c:pt idx="123" formatCode="0.0%">
                  <c:v>0.12116316639741519</c:v>
                </c:pt>
                <c:pt idx="124" formatCode="0.0%">
                  <c:v>0.10967741935483871</c:v>
                </c:pt>
                <c:pt idx="125" formatCode="0.0%">
                  <c:v>0.10161290322580645</c:v>
                </c:pt>
                <c:pt idx="126" formatCode="0.0%">
                  <c:v>9.838709677419355E-2</c:v>
                </c:pt>
                <c:pt idx="127" formatCode="0.0%">
                  <c:v>9.1935483870967741E-2</c:v>
                </c:pt>
                <c:pt idx="128" formatCode="0.0%">
                  <c:v>9.3548387096774197E-2</c:v>
                </c:pt>
                <c:pt idx="129" formatCode="0.0%">
                  <c:v>9.6774193548387094E-2</c:v>
                </c:pt>
                <c:pt idx="130" formatCode="0.0%">
                  <c:v>7.0967741935483872E-2</c:v>
                </c:pt>
                <c:pt idx="131" formatCode="0.0%">
                  <c:v>6.623586429725363E-2</c:v>
                </c:pt>
                <c:pt idx="132" formatCode="0.0%">
                  <c:v>6.3004846526655903E-2</c:v>
                </c:pt>
                <c:pt idx="133" formatCode="0.0%">
                  <c:v>5.9773828756058162E-2</c:v>
                </c:pt>
                <c:pt idx="134" formatCode="0.0%">
                  <c:v>6.1389337641357025E-2</c:v>
                </c:pt>
                <c:pt idx="135" formatCode="0.0%">
                  <c:v>6.1389337641357025E-2</c:v>
                </c:pt>
                <c:pt idx="136" formatCode="0.0%">
                  <c:v>5.6542810985460421E-2</c:v>
                </c:pt>
                <c:pt idx="137" formatCode="0.0%">
                  <c:v>5.492730210016155E-2</c:v>
                </c:pt>
                <c:pt idx="138" formatCode="0.0%">
                  <c:v>5.3311793214862679E-2</c:v>
                </c:pt>
                <c:pt idx="139" formatCode="0.0%">
                  <c:v>5.1696284329563816E-2</c:v>
                </c:pt>
                <c:pt idx="140" formatCode="0.0%">
                  <c:v>5.1696284329563816E-2</c:v>
                </c:pt>
                <c:pt idx="141" formatCode="0.0%">
                  <c:v>5.8158319870759291E-2</c:v>
                </c:pt>
                <c:pt idx="142" formatCode="0.0%">
                  <c:v>5.9773828756058162E-2</c:v>
                </c:pt>
                <c:pt idx="143" formatCode="0.0%">
                  <c:v>5.6542810985460421E-2</c:v>
                </c:pt>
                <c:pt idx="144" formatCode="0.0%">
                  <c:v>5.9773828756058162E-2</c:v>
                </c:pt>
                <c:pt idx="145" formatCode="0.0%">
                  <c:v>5.9485530546623797E-2</c:v>
                </c:pt>
                <c:pt idx="146" formatCode="0.0%">
                  <c:v>6.1093247588424437E-2</c:v>
                </c:pt>
                <c:pt idx="147" formatCode="0.0%">
                  <c:v>5.6270096463022508E-2</c:v>
                </c:pt>
                <c:pt idx="148" formatCode="0.0%">
                  <c:v>5.7877813504823149E-2</c:v>
                </c:pt>
                <c:pt idx="149" formatCode="0.0%">
                  <c:v>5.7877813504823149E-2</c:v>
                </c:pt>
                <c:pt idx="150" formatCode="0.0%">
                  <c:v>5.9485530546623797E-2</c:v>
                </c:pt>
                <c:pt idx="151" formatCode="0.0%">
                  <c:v>6.1093247588424437E-2</c:v>
                </c:pt>
                <c:pt idx="152" formatCode="0.0%">
                  <c:v>6.1093247588424437E-2</c:v>
                </c:pt>
                <c:pt idx="153" formatCode="0.0%">
                  <c:v>5.9485530546623797E-2</c:v>
                </c:pt>
                <c:pt idx="154" formatCode="0.0%">
                  <c:v>6.7524115755627015E-2</c:v>
                </c:pt>
                <c:pt idx="155" formatCode="0.0%">
                  <c:v>6.7524115755627015E-2</c:v>
                </c:pt>
                <c:pt idx="156" formatCode="0.0%">
                  <c:v>6.7524115755627015E-2</c:v>
                </c:pt>
                <c:pt idx="157" formatCode="0.0%">
                  <c:v>7.2347266881028938E-2</c:v>
                </c:pt>
                <c:pt idx="158" formatCode="0.0%">
                  <c:v>7.3836276083467101E-2</c:v>
                </c:pt>
                <c:pt idx="159" formatCode="0.0%">
                  <c:v>7.2231139646869988E-2</c:v>
                </c:pt>
                <c:pt idx="160" formatCode="0.0%">
                  <c:v>7.2231139646869988E-2</c:v>
                </c:pt>
                <c:pt idx="161" formatCode="0.0%">
                  <c:v>6.741573033707865E-2</c:v>
                </c:pt>
                <c:pt idx="162" formatCode="0.0%">
                  <c:v>5.9485530546623797E-2</c:v>
                </c:pt>
                <c:pt idx="163" formatCode="0.0%">
                  <c:v>6.2700964630225078E-2</c:v>
                </c:pt>
                <c:pt idx="164" formatCode="0.0%">
                  <c:v>6.591639871382636E-2</c:v>
                </c:pt>
                <c:pt idx="165" formatCode="0.0%">
                  <c:v>6.2700964630225078E-2</c:v>
                </c:pt>
                <c:pt idx="166" formatCode="0.0%">
                  <c:v>6.4308681672025719E-2</c:v>
                </c:pt>
                <c:pt idx="167" formatCode="0.0%">
                  <c:v>5.7877813504823149E-2</c:v>
                </c:pt>
                <c:pt idx="168" formatCode="0.0%">
                  <c:v>5.4662379421221867E-2</c:v>
                </c:pt>
                <c:pt idx="169" formatCode="0.0%">
                  <c:v>6.4308681672025719E-2</c:v>
                </c:pt>
                <c:pt idx="170" formatCode="0.0%">
                  <c:v>6.4308681672025719E-2</c:v>
                </c:pt>
                <c:pt idx="171" formatCode="0.0%">
                  <c:v>6.2700964630225078E-2</c:v>
                </c:pt>
                <c:pt idx="172" formatCode="0.0%">
                  <c:v>6.4308681672025719E-2</c:v>
                </c:pt>
                <c:pt idx="173" formatCode="0.0%">
                  <c:v>5.4662379421221867E-2</c:v>
                </c:pt>
                <c:pt idx="174" formatCode="0.0%">
                  <c:v>5.6270096463022508E-2</c:v>
                </c:pt>
                <c:pt idx="175" formatCode="0.0%">
                  <c:v>4.9839228295819937E-2</c:v>
                </c:pt>
                <c:pt idx="176" formatCode="0.0%">
                  <c:v>4.5016077170418008E-2</c:v>
                </c:pt>
                <c:pt idx="177" formatCode="0.0%">
                  <c:v>4.5016077170418008E-2</c:v>
                </c:pt>
                <c:pt idx="178" formatCode="0.0%">
                  <c:v>4.5088566827697261E-2</c:v>
                </c:pt>
                <c:pt idx="179" formatCode="0.0%">
                  <c:v>3.864734299516908E-2</c:v>
                </c:pt>
                <c:pt idx="180" formatCode="0.0%">
                  <c:v>4.3760129659643439E-2</c:v>
                </c:pt>
                <c:pt idx="181" formatCode="0.0%">
                  <c:v>4.5380875202593193E-2</c:v>
                </c:pt>
                <c:pt idx="182" formatCode="0.0%">
                  <c:v>4.7001620745542948E-2</c:v>
                </c:pt>
                <c:pt idx="183" formatCode="0.0%">
                  <c:v>4.2139384116693678E-2</c:v>
                </c:pt>
                <c:pt idx="184" formatCode="0.0%">
                  <c:v>4.2139384116693678E-2</c:v>
                </c:pt>
                <c:pt idx="185" formatCode="0.0%">
                  <c:v>4.065040650406504E-2</c:v>
                </c:pt>
                <c:pt idx="186" formatCode="0.0%">
                  <c:v>4.065040650406504E-2</c:v>
                </c:pt>
                <c:pt idx="187" formatCode="0.0%">
                  <c:v>4.5528455284552849E-2</c:v>
                </c:pt>
                <c:pt idx="188" formatCode="0.0%">
                  <c:v>4.065040650406504E-2</c:v>
                </c:pt>
                <c:pt idx="189" formatCode="0.0%">
                  <c:v>4.065040650406504E-2</c:v>
                </c:pt>
                <c:pt idx="190" formatCode="0.0%">
                  <c:v>4.065040650406504E-2</c:v>
                </c:pt>
                <c:pt idx="191" formatCode="0.0%">
                  <c:v>4.065040650406504E-2</c:v>
                </c:pt>
                <c:pt idx="192" formatCode="0.0%">
                  <c:v>3.9024390243902439E-2</c:v>
                </c:pt>
                <c:pt idx="193" formatCode="0.0%">
                  <c:v>3.9024390243902439E-2</c:v>
                </c:pt>
                <c:pt idx="194" formatCode="0.0%">
                  <c:v>3.9024390243902439E-2</c:v>
                </c:pt>
                <c:pt idx="195" formatCode="0.0%">
                  <c:v>3.9603960396039604E-2</c:v>
                </c:pt>
                <c:pt idx="196" formatCode="0.0%">
                  <c:v>3.4369885433715219E-2</c:v>
                </c:pt>
                <c:pt idx="197" formatCode="0.0%">
                  <c:v>3.1096563011456628E-2</c:v>
                </c:pt>
                <c:pt idx="198" formatCode="0.0%">
                  <c:v>3.1096563011456628E-2</c:v>
                </c:pt>
                <c:pt idx="199" formatCode="0.0%">
                  <c:v>3.2733224222585927E-2</c:v>
                </c:pt>
                <c:pt idx="200" formatCode="0.0%">
                  <c:v>4.1322314049586778E-2</c:v>
                </c:pt>
                <c:pt idx="201" formatCode="0.0%">
                  <c:v>4.2975206611570248E-2</c:v>
                </c:pt>
                <c:pt idx="202" formatCode="0.0%">
                  <c:v>4.4628099173553717E-2</c:v>
                </c:pt>
                <c:pt idx="203" formatCode="0.0%">
                  <c:v>4.817275747508306E-2</c:v>
                </c:pt>
                <c:pt idx="204" formatCode="0.0%">
                  <c:v>4.4850498338870434E-2</c:v>
                </c:pt>
                <c:pt idx="205" formatCode="0.0%">
                  <c:v>4.3189368770764118E-2</c:v>
                </c:pt>
                <c:pt idx="206" formatCode="0.0%">
                  <c:v>3.9867109634551492E-2</c:v>
                </c:pt>
                <c:pt idx="207" formatCode="0.0%">
                  <c:v>6.3122923588039864E-2</c:v>
                </c:pt>
                <c:pt idx="208" formatCode="0.0%">
                  <c:v>6.3439065108514187E-2</c:v>
                </c:pt>
                <c:pt idx="209" formatCode="0.0%">
                  <c:v>5.6761268781302172E-2</c:v>
                </c:pt>
                <c:pt idx="210" formatCode="0.0%">
                  <c:v>7.3455759599332218E-2</c:v>
                </c:pt>
                <c:pt idx="211" formatCode="0.0%">
                  <c:v>8.347245409015025E-2</c:v>
                </c:pt>
                <c:pt idx="212" formatCode="0.0%">
                  <c:v>8.5141903171953262E-2</c:v>
                </c:pt>
                <c:pt idx="213" formatCode="0.0%">
                  <c:v>8.5141903171953262E-2</c:v>
                </c:pt>
                <c:pt idx="214" formatCode="0.0%">
                  <c:v>9.6828046744574292E-2</c:v>
                </c:pt>
                <c:pt idx="215" formatCode="0.0%">
                  <c:v>0.11833333333333333</c:v>
                </c:pt>
                <c:pt idx="216" formatCode="0.0%">
                  <c:v>0.13445378151260504</c:v>
                </c:pt>
                <c:pt idx="217" formatCode="0.0%">
                  <c:v>0.13902847571189281</c:v>
                </c:pt>
                <c:pt idx="218" formatCode="0.0%">
                  <c:v>0.14621848739495799</c:v>
                </c:pt>
                <c:pt idx="219" formatCode="0.0%">
                  <c:v>0.14621848739495799</c:v>
                </c:pt>
                <c:pt idx="220" formatCode="0.0%">
                  <c:v>0.15878378378378377</c:v>
                </c:pt>
                <c:pt idx="221" formatCode="0.0%">
                  <c:v>0.18487394957983194</c:v>
                </c:pt>
                <c:pt idx="222" formatCode="0.0%">
                  <c:v>0.1905564924114671</c:v>
                </c:pt>
                <c:pt idx="223" formatCode="0.0%">
                  <c:v>0.2138047138047138</c:v>
                </c:pt>
                <c:pt idx="224" formatCode="0.0%">
                  <c:v>0.22147651006711411</c:v>
                </c:pt>
                <c:pt idx="225" formatCode="0.0%">
                  <c:v>0.20469798657718122</c:v>
                </c:pt>
                <c:pt idx="226" formatCode="0.0%">
                  <c:v>0.19798657718120805</c:v>
                </c:pt>
                <c:pt idx="227" formatCode="0.0%">
                  <c:v>0.2063758389261745</c:v>
                </c:pt>
                <c:pt idx="228" formatCode="0.0%">
                  <c:v>0.21070234113712374</c:v>
                </c:pt>
                <c:pt idx="229" formatCode="0.0%">
                  <c:v>0.21237458193979933</c:v>
                </c:pt>
                <c:pt idx="230" formatCode="0.0%">
                  <c:v>0.22521008403361345</c:v>
                </c:pt>
                <c:pt idx="231" formatCode="0.0%">
                  <c:v>0.23372287145242071</c:v>
                </c:pt>
                <c:pt idx="232" formatCode="0.0%">
                  <c:v>0.23411371237458195</c:v>
                </c:pt>
                <c:pt idx="233" formatCode="0.0%">
                  <c:v>0.22408026755852842</c:v>
                </c:pt>
                <c:pt idx="234" formatCode="0.0%">
                  <c:v>0.22408026755852842</c:v>
                </c:pt>
                <c:pt idx="235" formatCode="0.0%">
                  <c:v>0.25083612040133779</c:v>
                </c:pt>
                <c:pt idx="236" formatCode="0.0%">
                  <c:v>0.23539232053422371</c:v>
                </c:pt>
                <c:pt idx="237" formatCode="0.0%">
                  <c:v>0.23421926910299004</c:v>
                </c:pt>
                <c:pt idx="238" formatCode="0.0%">
                  <c:v>0.23754152823920266</c:v>
                </c:pt>
                <c:pt idx="239" formatCode="0.0%">
                  <c:v>0.22500000000000001</c:v>
                </c:pt>
                <c:pt idx="240" formatCode="0.0%">
                  <c:v>0.24</c:v>
                </c:pt>
                <c:pt idx="241" formatCode="0.0%">
                  <c:v>0.24833333333333332</c:v>
                </c:pt>
                <c:pt idx="242" formatCode="0.0%">
                  <c:v>0.24628099173553719</c:v>
                </c:pt>
                <c:pt idx="243" formatCode="0.0%">
                  <c:v>0.24833333333333332</c:v>
                </c:pt>
                <c:pt idx="244" formatCode="0.0%">
                  <c:v>0.27272727272727271</c:v>
                </c:pt>
                <c:pt idx="245" formatCode="0.0%">
                  <c:v>0.28476821192052981</c:v>
                </c:pt>
                <c:pt idx="246" formatCode="0.0%">
                  <c:v>0.28877887788778878</c:v>
                </c:pt>
                <c:pt idx="247" formatCode="0.0%">
                  <c:v>0.27887788778877887</c:v>
                </c:pt>
                <c:pt idx="248" formatCode="0.0%">
                  <c:v>0.28712871287128711</c:v>
                </c:pt>
                <c:pt idx="249" formatCode="0.0%">
                  <c:v>0.27759197324414714</c:v>
                </c:pt>
                <c:pt idx="250" formatCode="0.0%">
                  <c:v>0.27545909849749584</c:v>
                </c:pt>
                <c:pt idx="251" formatCode="0.0%">
                  <c:v>0.28452579034941766</c:v>
                </c:pt>
                <c:pt idx="252" formatCode="0.0%">
                  <c:v>0.28929765886287623</c:v>
                </c:pt>
                <c:pt idx="253" formatCode="0.0%">
                  <c:v>0.26968174204355111</c:v>
                </c:pt>
                <c:pt idx="254" formatCode="0.0%">
                  <c:v>0.26968174204355111</c:v>
                </c:pt>
                <c:pt idx="255" formatCode="0.0%">
                  <c:v>0.25963149078726966</c:v>
                </c:pt>
                <c:pt idx="256" formatCode="0.0%">
                  <c:v>0.23025210084033612</c:v>
                </c:pt>
                <c:pt idx="257" formatCode="0.0%">
                  <c:v>0.22651006711409397</c:v>
                </c:pt>
                <c:pt idx="258" formatCode="0.0%">
                  <c:v>0.21979865771812079</c:v>
                </c:pt>
                <c:pt idx="259" formatCode="0.0%">
                  <c:v>0.20067453625632378</c:v>
                </c:pt>
                <c:pt idx="260" formatCode="0.0%">
                  <c:v>0.18887015177065766</c:v>
                </c:pt>
                <c:pt idx="261" formatCode="0.0%">
                  <c:v>0.18887015177065766</c:v>
                </c:pt>
                <c:pt idx="262" formatCode="0.0%">
                  <c:v>0.1905564924114671</c:v>
                </c:pt>
                <c:pt idx="263" formatCode="0.0%">
                  <c:v>0.16835016835016836</c:v>
                </c:pt>
                <c:pt idx="264" formatCode="0.0%">
                  <c:v>0.16694772344013492</c:v>
                </c:pt>
                <c:pt idx="265" formatCode="0.0%">
                  <c:v>0.16188870151770657</c:v>
                </c:pt>
                <c:pt idx="266" formatCode="0.0%">
                  <c:v>0.17369308600337269</c:v>
                </c:pt>
                <c:pt idx="267" formatCode="0.0%">
                  <c:v>0.15345699831365936</c:v>
                </c:pt>
                <c:pt idx="268" formatCode="0.0%">
                  <c:v>0.15345699831365936</c:v>
                </c:pt>
                <c:pt idx="269" formatCode="0.0%">
                  <c:v>0.16188870151770657</c:v>
                </c:pt>
                <c:pt idx="270" formatCode="0.0%">
                  <c:v>0.13781512605042018</c:v>
                </c:pt>
                <c:pt idx="271" formatCode="0.0%">
                  <c:v>0.14932885906040269</c:v>
                </c:pt>
                <c:pt idx="272" formatCode="0.0%">
                  <c:v>0.12457912457912458</c:v>
                </c:pt>
                <c:pt idx="273" formatCode="0.0%">
                  <c:v>0.1226890756302521</c:v>
                </c:pt>
                <c:pt idx="274" formatCode="0.0%">
                  <c:v>0.12395309882747069</c:v>
                </c:pt>
                <c:pt idx="275" formatCode="0.0%">
                  <c:v>0.12395309882747069</c:v>
                </c:pt>
                <c:pt idx="276" formatCode="0.0%">
                  <c:v>0.12395309882747069</c:v>
                </c:pt>
                <c:pt idx="277" formatCode="0.0%">
                  <c:v>0.11725293132328309</c:v>
                </c:pt>
                <c:pt idx="278" formatCode="0.0%">
                  <c:v>9.7152428810720268E-2</c:v>
                </c:pt>
                <c:pt idx="279" formatCode="0.0%">
                  <c:v>9.4276094276094277E-2</c:v>
                </c:pt>
                <c:pt idx="280" formatCode="0.0%">
                  <c:v>9.4276094276094277E-2</c:v>
                </c:pt>
                <c:pt idx="281" formatCode="0.0%">
                  <c:v>9.2592592592592587E-2</c:v>
                </c:pt>
                <c:pt idx="282" formatCode="0.0%">
                  <c:v>9.4276094276094277E-2</c:v>
                </c:pt>
                <c:pt idx="283" formatCode="0.0%">
                  <c:v>9.2592592592592587E-2</c:v>
                </c:pt>
                <c:pt idx="284" formatCode="0.0%">
                  <c:v>8.2630691399662726E-2</c:v>
                </c:pt>
                <c:pt idx="285" formatCode="0.0%">
                  <c:v>8.2491582491582491E-2</c:v>
                </c:pt>
                <c:pt idx="286" formatCode="0.0%">
                  <c:v>8.067226890756303E-2</c:v>
                </c:pt>
                <c:pt idx="287" formatCode="0.0%">
                  <c:v>7.8991596638655459E-2</c:v>
                </c:pt>
                <c:pt idx="288" formatCode="0.0%">
                  <c:v>8.4175084175084181E-2</c:v>
                </c:pt>
                <c:pt idx="289" formatCode="0.0%">
                  <c:v>8.4175084175084181E-2</c:v>
                </c:pt>
                <c:pt idx="290" formatCode="0.0%">
                  <c:v>8.5858585858585856E-2</c:v>
                </c:pt>
                <c:pt idx="291" formatCode="0.0%">
                  <c:v>8.7689713322091065E-2</c:v>
                </c:pt>
                <c:pt idx="292" formatCode="0.0%">
                  <c:v>7.9258010118043842E-2</c:v>
                </c:pt>
                <c:pt idx="293" formatCode="0.0%">
                  <c:v>7.4198988195615517E-2</c:v>
                </c:pt>
                <c:pt idx="294" formatCode="0.0%">
                  <c:v>7.4198988195615517E-2</c:v>
                </c:pt>
                <c:pt idx="295" formatCode="0.0%">
                  <c:v>6.4080944350758853E-2</c:v>
                </c:pt>
                <c:pt idx="296" formatCode="0.0%">
                  <c:v>6.4080944350758853E-2</c:v>
                </c:pt>
                <c:pt idx="297" formatCode="0.0%">
                  <c:v>6.4080944350758853E-2</c:v>
                </c:pt>
              </c:numCache>
            </c:numRef>
          </c:val>
          <c:smooth val="0"/>
          <c:extLst>
            <c:ext xmlns:c16="http://schemas.microsoft.com/office/drawing/2014/chart" uri="{C3380CC4-5D6E-409C-BE32-E72D297353CC}">
              <c16:uniqueId val="{00000006-1F13-402D-ACC3-CC7C578EDED4}"/>
            </c:ext>
          </c:extLst>
        </c:ser>
        <c:dLbls>
          <c:showLegendKey val="0"/>
          <c:showVal val="0"/>
          <c:showCatName val="0"/>
          <c:showSerName val="0"/>
          <c:showPercent val="0"/>
          <c:showBubbleSize val="0"/>
        </c:dLbls>
        <c:marker val="1"/>
        <c:smooth val="0"/>
        <c:axId val="1910556159"/>
        <c:axId val="1910550751"/>
      </c:lineChart>
      <c:dateAx>
        <c:axId val="356127136"/>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6128312"/>
        <c:crosses val="autoZero"/>
        <c:auto val="1"/>
        <c:lblOffset val="100"/>
        <c:baseTimeUnit val="days"/>
        <c:majorUnit val="7"/>
        <c:majorTimeUnit val="days"/>
      </c:dateAx>
      <c:valAx>
        <c:axId val="356128312"/>
        <c:scaling>
          <c:orientation val="minMax"/>
        </c:scaling>
        <c:delete val="0"/>
        <c:axPos val="l"/>
        <c:majorGridlines>
          <c:spPr>
            <a:ln w="9525" cap="flat" cmpd="sng" algn="ctr">
              <a:no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6127136"/>
        <c:crosses val="autoZero"/>
        <c:crossBetween val="between"/>
      </c:valAx>
      <c:valAx>
        <c:axId val="1910550751"/>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0556159"/>
        <c:crosses val="max"/>
        <c:crossBetween val="between"/>
        <c:majorUnit val="0.1"/>
      </c:valAx>
      <c:dateAx>
        <c:axId val="1910556159"/>
        <c:scaling>
          <c:orientation val="minMax"/>
        </c:scaling>
        <c:delete val="1"/>
        <c:axPos val="b"/>
        <c:numFmt formatCode="m/d;@" sourceLinked="1"/>
        <c:majorTickMark val="out"/>
        <c:minorTickMark val="none"/>
        <c:tickLblPos val="nextTo"/>
        <c:crossAx val="1910550751"/>
        <c:crosses val="autoZero"/>
        <c:auto val="1"/>
        <c:lblOffset val="100"/>
        <c:baseTimeUnit val="days"/>
        <c:majorUnit val="1"/>
        <c:minorUnit val="1"/>
      </c:dateAx>
      <c:spPr>
        <a:noFill/>
        <a:ln>
          <a:noFill/>
        </a:ln>
        <a:effectLst/>
      </c:spPr>
    </c:plotArea>
    <c:legend>
      <c:legendPos val="t"/>
      <c:layout>
        <c:manualLayout>
          <c:xMode val="edge"/>
          <c:yMode val="edge"/>
          <c:x val="0.11911751776612037"/>
          <c:y val="0.21793455268041628"/>
          <c:w val="0.70575301772312127"/>
          <c:h val="0.2614542677893074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ja-JP" sz="1200" b="0" i="0" baseline="0">
                <a:effectLst/>
              </a:rPr>
              <a:t>軽症中等症病床（運用</a:t>
            </a:r>
            <a:r>
              <a:rPr lang="ja-JP" altLang="en-US" sz="1200" b="0" i="0" baseline="0">
                <a:effectLst/>
              </a:rPr>
              <a:t>病床</a:t>
            </a:r>
            <a:r>
              <a:rPr lang="ja-JP" altLang="ja-JP" sz="1200" b="0" i="0" baseline="0">
                <a:effectLst/>
              </a:rPr>
              <a:t>数・運用率）・軽症中等症入院者数</a:t>
            </a:r>
            <a:endParaRPr lang="ja-JP" altLang="ja-JP" sz="1200">
              <a:effectLst/>
            </a:endParaRPr>
          </a:p>
        </c:rich>
      </c:tx>
      <c:layout>
        <c:manualLayout>
          <c:xMode val="edge"/>
          <c:yMode val="edge"/>
          <c:x val="0.15844817048920534"/>
          <c:y val="1.124039668715433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7117701475840114E-2"/>
          <c:y val="9.3577405857740589E-2"/>
          <c:w val="0.85156609592564403"/>
          <c:h val="0.83040265384213563"/>
        </c:manualLayout>
      </c:layout>
      <c:areaChart>
        <c:grouping val="standard"/>
        <c:varyColors val="0"/>
        <c:ser>
          <c:idx val="4"/>
          <c:order val="1"/>
          <c:tx>
            <c:v>運用病床数（病床確保計画に基づく病床以外の受入病床を含む）</c:v>
          </c:tx>
          <c:spPr>
            <a:solidFill>
              <a:schemeClr val="accent5">
                <a:lumMod val="20000"/>
                <a:lumOff val="80000"/>
              </a:schemeClr>
            </a:solidFill>
            <a:ln>
              <a:solidFill>
                <a:schemeClr val="accent5"/>
              </a:solidFill>
            </a:ln>
            <a:effectLst/>
          </c:spPr>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オリジナルシート!$YR$30:$AKC$30</c:f>
              <c:numCache>
                <c:formatCode>0_);[Red]\(0\)</c:formatCode>
                <c:ptCount val="298"/>
                <c:pt idx="0">
                  <c:v>1809</c:v>
                </c:pt>
                <c:pt idx="1">
                  <c:v>1809</c:v>
                </c:pt>
                <c:pt idx="2">
                  <c:v>1809</c:v>
                </c:pt>
                <c:pt idx="3">
                  <c:v>1809</c:v>
                </c:pt>
                <c:pt idx="4">
                  <c:v>1809</c:v>
                </c:pt>
                <c:pt idx="5">
                  <c:v>1809</c:v>
                </c:pt>
                <c:pt idx="6">
                  <c:v>1809</c:v>
                </c:pt>
                <c:pt idx="7">
                  <c:v>1833</c:v>
                </c:pt>
                <c:pt idx="8">
                  <c:v>1833</c:v>
                </c:pt>
                <c:pt idx="9">
                  <c:v>1833</c:v>
                </c:pt>
                <c:pt idx="10">
                  <c:v>1853</c:v>
                </c:pt>
                <c:pt idx="11">
                  <c:v>1853</c:v>
                </c:pt>
                <c:pt idx="12">
                  <c:v>1886</c:v>
                </c:pt>
                <c:pt idx="13">
                  <c:v>1891</c:v>
                </c:pt>
                <c:pt idx="14">
                  <c:v>1917</c:v>
                </c:pt>
                <c:pt idx="15">
                  <c:v>1931</c:v>
                </c:pt>
                <c:pt idx="16">
                  <c:v>1931</c:v>
                </c:pt>
                <c:pt idx="17">
                  <c:v>1931</c:v>
                </c:pt>
                <c:pt idx="18">
                  <c:v>1956</c:v>
                </c:pt>
                <c:pt idx="19">
                  <c:v>1950</c:v>
                </c:pt>
                <c:pt idx="20">
                  <c:v>1958</c:v>
                </c:pt>
                <c:pt idx="21">
                  <c:v>1991</c:v>
                </c:pt>
                <c:pt idx="22">
                  <c:v>2087</c:v>
                </c:pt>
                <c:pt idx="23">
                  <c:v>2087</c:v>
                </c:pt>
                <c:pt idx="24">
                  <c:v>2087</c:v>
                </c:pt>
                <c:pt idx="25">
                  <c:v>2144</c:v>
                </c:pt>
                <c:pt idx="26">
                  <c:v>2232</c:v>
                </c:pt>
                <c:pt idx="27">
                  <c:v>2302</c:v>
                </c:pt>
                <c:pt idx="28">
                  <c:v>2362</c:v>
                </c:pt>
                <c:pt idx="29">
                  <c:v>2356</c:v>
                </c:pt>
                <c:pt idx="30">
                  <c:v>2356</c:v>
                </c:pt>
                <c:pt idx="31">
                  <c:v>2457</c:v>
                </c:pt>
                <c:pt idx="32">
                  <c:v>2510</c:v>
                </c:pt>
                <c:pt idx="33">
                  <c:v>2521</c:v>
                </c:pt>
                <c:pt idx="34">
                  <c:v>2581</c:v>
                </c:pt>
                <c:pt idx="35">
                  <c:v>2610</c:v>
                </c:pt>
                <c:pt idx="36">
                  <c:v>2617</c:v>
                </c:pt>
                <c:pt idx="37">
                  <c:v>2617</c:v>
                </c:pt>
                <c:pt idx="38">
                  <c:v>2737</c:v>
                </c:pt>
                <c:pt idx="39">
                  <c:v>2741</c:v>
                </c:pt>
                <c:pt idx="40">
                  <c:v>2801</c:v>
                </c:pt>
                <c:pt idx="41">
                  <c:v>2824</c:v>
                </c:pt>
                <c:pt idx="42">
                  <c:v>2837</c:v>
                </c:pt>
                <c:pt idx="43">
                  <c:v>2855</c:v>
                </c:pt>
                <c:pt idx="44">
                  <c:v>2855</c:v>
                </c:pt>
                <c:pt idx="45">
                  <c:v>2894</c:v>
                </c:pt>
                <c:pt idx="46">
                  <c:v>2991</c:v>
                </c:pt>
                <c:pt idx="47">
                  <c:v>3008</c:v>
                </c:pt>
                <c:pt idx="48">
                  <c:v>3024</c:v>
                </c:pt>
                <c:pt idx="49">
                  <c:v>3025</c:v>
                </c:pt>
                <c:pt idx="50">
                  <c:v>3293</c:v>
                </c:pt>
                <c:pt idx="51">
                  <c:v>3293</c:v>
                </c:pt>
                <c:pt idx="52">
                  <c:v>3352</c:v>
                </c:pt>
                <c:pt idx="53">
                  <c:v>3381</c:v>
                </c:pt>
                <c:pt idx="54">
                  <c:v>3411</c:v>
                </c:pt>
                <c:pt idx="55">
                  <c:v>3447</c:v>
                </c:pt>
                <c:pt idx="56">
                  <c:v>3497</c:v>
                </c:pt>
                <c:pt idx="57">
                  <c:v>3497</c:v>
                </c:pt>
                <c:pt idx="58">
                  <c:v>3497</c:v>
                </c:pt>
                <c:pt idx="59">
                  <c:v>3515</c:v>
                </c:pt>
                <c:pt idx="60">
                  <c:v>3509</c:v>
                </c:pt>
                <c:pt idx="61">
                  <c:v>3464</c:v>
                </c:pt>
                <c:pt idx="62">
                  <c:v>3449</c:v>
                </c:pt>
                <c:pt idx="63">
                  <c:v>3442</c:v>
                </c:pt>
                <c:pt idx="64">
                  <c:v>3409</c:v>
                </c:pt>
                <c:pt idx="65">
                  <c:v>3409</c:v>
                </c:pt>
                <c:pt idx="66">
                  <c:v>3425</c:v>
                </c:pt>
                <c:pt idx="67">
                  <c:v>3425</c:v>
                </c:pt>
                <c:pt idx="68">
                  <c:v>3435</c:v>
                </c:pt>
                <c:pt idx="69">
                  <c:v>3435</c:v>
                </c:pt>
                <c:pt idx="70">
                  <c:v>3432</c:v>
                </c:pt>
                <c:pt idx="71">
                  <c:v>3438</c:v>
                </c:pt>
                <c:pt idx="72">
                  <c:v>3438</c:v>
                </c:pt>
                <c:pt idx="73">
                  <c:v>3445</c:v>
                </c:pt>
                <c:pt idx="74">
                  <c:v>3404</c:v>
                </c:pt>
                <c:pt idx="75">
                  <c:v>3436</c:v>
                </c:pt>
                <c:pt idx="76">
                  <c:v>3419</c:v>
                </c:pt>
                <c:pt idx="77">
                  <c:v>3414</c:v>
                </c:pt>
                <c:pt idx="78">
                  <c:v>3408</c:v>
                </c:pt>
                <c:pt idx="79">
                  <c:v>3420</c:v>
                </c:pt>
                <c:pt idx="80">
                  <c:v>3423</c:v>
                </c:pt>
                <c:pt idx="81">
                  <c:v>3425</c:v>
                </c:pt>
                <c:pt idx="82">
                  <c:v>3477</c:v>
                </c:pt>
                <c:pt idx="83">
                  <c:v>3427</c:v>
                </c:pt>
                <c:pt idx="84">
                  <c:v>3440</c:v>
                </c:pt>
                <c:pt idx="85">
                  <c:v>3438</c:v>
                </c:pt>
                <c:pt idx="86">
                  <c:v>3438</c:v>
                </c:pt>
                <c:pt idx="87">
                  <c:v>3446</c:v>
                </c:pt>
                <c:pt idx="88">
                  <c:v>3469</c:v>
                </c:pt>
                <c:pt idx="89">
                  <c:v>3450</c:v>
                </c:pt>
                <c:pt idx="90">
                  <c:v>3436</c:v>
                </c:pt>
                <c:pt idx="91">
                  <c:v>3422</c:v>
                </c:pt>
                <c:pt idx="92">
                  <c:v>3407</c:v>
                </c:pt>
                <c:pt idx="93">
                  <c:v>3407</c:v>
                </c:pt>
                <c:pt idx="94">
                  <c:v>3409</c:v>
                </c:pt>
                <c:pt idx="95">
                  <c:v>3377</c:v>
                </c:pt>
                <c:pt idx="96">
                  <c:v>3325</c:v>
                </c:pt>
                <c:pt idx="97">
                  <c:v>3310</c:v>
                </c:pt>
                <c:pt idx="98">
                  <c:v>3283</c:v>
                </c:pt>
                <c:pt idx="99">
                  <c:v>3267</c:v>
                </c:pt>
                <c:pt idx="100">
                  <c:v>3267</c:v>
                </c:pt>
                <c:pt idx="101">
                  <c:v>3271</c:v>
                </c:pt>
                <c:pt idx="102">
                  <c:v>3242</c:v>
                </c:pt>
                <c:pt idx="103">
                  <c:v>3238</c:v>
                </c:pt>
                <c:pt idx="104">
                  <c:v>3240</c:v>
                </c:pt>
                <c:pt idx="105">
                  <c:v>3241</c:v>
                </c:pt>
                <c:pt idx="106">
                  <c:v>3241</c:v>
                </c:pt>
                <c:pt idx="107">
                  <c:v>3241</c:v>
                </c:pt>
                <c:pt idx="108">
                  <c:v>3251</c:v>
                </c:pt>
                <c:pt idx="109">
                  <c:v>3231</c:v>
                </c:pt>
                <c:pt idx="110">
                  <c:v>3231</c:v>
                </c:pt>
                <c:pt idx="111">
                  <c:v>3219</c:v>
                </c:pt>
                <c:pt idx="112">
                  <c:v>3216</c:v>
                </c:pt>
                <c:pt idx="113">
                  <c:v>3216</c:v>
                </c:pt>
                <c:pt idx="114">
                  <c:v>3216</c:v>
                </c:pt>
                <c:pt idx="115">
                  <c:v>3228</c:v>
                </c:pt>
                <c:pt idx="116">
                  <c:v>3234</c:v>
                </c:pt>
                <c:pt idx="117">
                  <c:v>3255</c:v>
                </c:pt>
                <c:pt idx="118">
                  <c:v>3254</c:v>
                </c:pt>
                <c:pt idx="119">
                  <c:v>3253</c:v>
                </c:pt>
                <c:pt idx="120">
                  <c:v>3253</c:v>
                </c:pt>
                <c:pt idx="121">
                  <c:v>3253</c:v>
                </c:pt>
                <c:pt idx="122">
                  <c:v>3259</c:v>
                </c:pt>
                <c:pt idx="123">
                  <c:v>3260</c:v>
                </c:pt>
                <c:pt idx="124">
                  <c:v>3263</c:v>
                </c:pt>
                <c:pt idx="125">
                  <c:v>3267</c:v>
                </c:pt>
                <c:pt idx="126">
                  <c:v>3258</c:v>
                </c:pt>
                <c:pt idx="127">
                  <c:v>3254</c:v>
                </c:pt>
                <c:pt idx="128">
                  <c:v>3254</c:v>
                </c:pt>
                <c:pt idx="129">
                  <c:v>3254</c:v>
                </c:pt>
                <c:pt idx="130">
                  <c:v>3242</c:v>
                </c:pt>
                <c:pt idx="131">
                  <c:v>3256</c:v>
                </c:pt>
                <c:pt idx="132">
                  <c:v>3258</c:v>
                </c:pt>
                <c:pt idx="133">
                  <c:v>3277</c:v>
                </c:pt>
                <c:pt idx="134">
                  <c:v>3278</c:v>
                </c:pt>
                <c:pt idx="135">
                  <c:v>3278</c:v>
                </c:pt>
                <c:pt idx="136">
                  <c:v>3278</c:v>
                </c:pt>
                <c:pt idx="137">
                  <c:v>3277</c:v>
                </c:pt>
                <c:pt idx="138">
                  <c:v>3277</c:v>
                </c:pt>
                <c:pt idx="139">
                  <c:v>3277</c:v>
                </c:pt>
                <c:pt idx="140">
                  <c:v>3277</c:v>
                </c:pt>
                <c:pt idx="141">
                  <c:v>3284</c:v>
                </c:pt>
                <c:pt idx="142">
                  <c:v>3284</c:v>
                </c:pt>
                <c:pt idx="143">
                  <c:v>3291</c:v>
                </c:pt>
                <c:pt idx="144">
                  <c:v>3281</c:v>
                </c:pt>
                <c:pt idx="145">
                  <c:v>3274</c:v>
                </c:pt>
                <c:pt idx="146">
                  <c:v>3276</c:v>
                </c:pt>
                <c:pt idx="147">
                  <c:v>3277</c:v>
                </c:pt>
                <c:pt idx="148">
                  <c:v>3286</c:v>
                </c:pt>
                <c:pt idx="149">
                  <c:v>3286</c:v>
                </c:pt>
                <c:pt idx="150">
                  <c:v>3253</c:v>
                </c:pt>
                <c:pt idx="151">
                  <c:v>3053</c:v>
                </c:pt>
                <c:pt idx="152">
                  <c:v>2950</c:v>
                </c:pt>
                <c:pt idx="153">
                  <c:v>2887</c:v>
                </c:pt>
                <c:pt idx="154">
                  <c:v>2812</c:v>
                </c:pt>
                <c:pt idx="155">
                  <c:v>2780</c:v>
                </c:pt>
                <c:pt idx="156">
                  <c:v>2780</c:v>
                </c:pt>
                <c:pt idx="157">
                  <c:v>2737</c:v>
                </c:pt>
                <c:pt idx="158">
                  <c:v>2717</c:v>
                </c:pt>
                <c:pt idx="159">
                  <c:v>2667</c:v>
                </c:pt>
                <c:pt idx="160">
                  <c:v>2620</c:v>
                </c:pt>
                <c:pt idx="161">
                  <c:v>2612</c:v>
                </c:pt>
                <c:pt idx="162">
                  <c:v>2610</c:v>
                </c:pt>
                <c:pt idx="163">
                  <c:v>2610</c:v>
                </c:pt>
                <c:pt idx="164">
                  <c:v>2566</c:v>
                </c:pt>
                <c:pt idx="165">
                  <c:v>2563</c:v>
                </c:pt>
                <c:pt idx="166">
                  <c:v>2505</c:v>
                </c:pt>
                <c:pt idx="167">
                  <c:v>2505</c:v>
                </c:pt>
                <c:pt idx="168">
                  <c:v>2508</c:v>
                </c:pt>
                <c:pt idx="169">
                  <c:v>2508</c:v>
                </c:pt>
                <c:pt idx="170">
                  <c:v>2508</c:v>
                </c:pt>
                <c:pt idx="171">
                  <c:v>2491</c:v>
                </c:pt>
                <c:pt idx="172">
                  <c:v>2482</c:v>
                </c:pt>
                <c:pt idx="173">
                  <c:v>2476</c:v>
                </c:pt>
                <c:pt idx="174">
                  <c:v>2480</c:v>
                </c:pt>
                <c:pt idx="175">
                  <c:v>2480</c:v>
                </c:pt>
                <c:pt idx="176">
                  <c:v>2481</c:v>
                </c:pt>
                <c:pt idx="177">
                  <c:v>2481</c:v>
                </c:pt>
                <c:pt idx="178">
                  <c:v>2481</c:v>
                </c:pt>
                <c:pt idx="179">
                  <c:v>2489</c:v>
                </c:pt>
                <c:pt idx="180">
                  <c:v>2485</c:v>
                </c:pt>
                <c:pt idx="181">
                  <c:v>2487</c:v>
                </c:pt>
                <c:pt idx="182">
                  <c:v>2485</c:v>
                </c:pt>
                <c:pt idx="183">
                  <c:v>2484</c:v>
                </c:pt>
                <c:pt idx="184">
                  <c:v>2484</c:v>
                </c:pt>
                <c:pt idx="185">
                  <c:v>2460</c:v>
                </c:pt>
                <c:pt idx="186">
                  <c:v>2415</c:v>
                </c:pt>
                <c:pt idx="187">
                  <c:v>2369</c:v>
                </c:pt>
                <c:pt idx="188">
                  <c:v>2362</c:v>
                </c:pt>
                <c:pt idx="189">
                  <c:v>2339</c:v>
                </c:pt>
                <c:pt idx="190">
                  <c:v>2338</c:v>
                </c:pt>
                <c:pt idx="191">
                  <c:v>2338</c:v>
                </c:pt>
                <c:pt idx="192">
                  <c:v>2321</c:v>
                </c:pt>
                <c:pt idx="193">
                  <c:v>2302</c:v>
                </c:pt>
                <c:pt idx="194">
                  <c:v>2299</c:v>
                </c:pt>
                <c:pt idx="195">
                  <c:v>2296</c:v>
                </c:pt>
                <c:pt idx="196">
                  <c:v>2168</c:v>
                </c:pt>
                <c:pt idx="197">
                  <c:v>2169</c:v>
                </c:pt>
                <c:pt idx="198">
                  <c:v>2169</c:v>
                </c:pt>
                <c:pt idx="199">
                  <c:v>2139</c:v>
                </c:pt>
                <c:pt idx="200">
                  <c:v>2145</c:v>
                </c:pt>
                <c:pt idx="201">
                  <c:v>2156</c:v>
                </c:pt>
                <c:pt idx="202">
                  <c:v>2151</c:v>
                </c:pt>
                <c:pt idx="203">
                  <c:v>2176</c:v>
                </c:pt>
                <c:pt idx="204">
                  <c:v>2173</c:v>
                </c:pt>
                <c:pt idx="205">
                  <c:v>2173</c:v>
                </c:pt>
                <c:pt idx="206">
                  <c:v>2333</c:v>
                </c:pt>
                <c:pt idx="207">
                  <c:v>2491</c:v>
                </c:pt>
                <c:pt idx="208">
                  <c:v>2535</c:v>
                </c:pt>
                <c:pt idx="209">
                  <c:v>2625</c:v>
                </c:pt>
                <c:pt idx="210">
                  <c:v>2722</c:v>
                </c:pt>
                <c:pt idx="211">
                  <c:v>2799</c:v>
                </c:pt>
                <c:pt idx="212">
                  <c:v>2799</c:v>
                </c:pt>
                <c:pt idx="213">
                  <c:v>2799</c:v>
                </c:pt>
                <c:pt idx="214">
                  <c:v>2896</c:v>
                </c:pt>
                <c:pt idx="215">
                  <c:v>3091</c:v>
                </c:pt>
                <c:pt idx="216">
                  <c:v>3165</c:v>
                </c:pt>
                <c:pt idx="217">
                  <c:v>3196</c:v>
                </c:pt>
                <c:pt idx="218">
                  <c:v>3194</c:v>
                </c:pt>
                <c:pt idx="219">
                  <c:v>3194</c:v>
                </c:pt>
                <c:pt idx="220">
                  <c:v>3273</c:v>
                </c:pt>
                <c:pt idx="221">
                  <c:v>3374</c:v>
                </c:pt>
                <c:pt idx="222">
                  <c:v>3376</c:v>
                </c:pt>
                <c:pt idx="223">
                  <c:v>3403</c:v>
                </c:pt>
                <c:pt idx="224">
                  <c:v>3410</c:v>
                </c:pt>
                <c:pt idx="225">
                  <c:v>3412</c:v>
                </c:pt>
                <c:pt idx="226">
                  <c:v>3412</c:v>
                </c:pt>
                <c:pt idx="227">
                  <c:v>3510</c:v>
                </c:pt>
                <c:pt idx="228">
                  <c:v>3537</c:v>
                </c:pt>
                <c:pt idx="229">
                  <c:v>3621</c:v>
                </c:pt>
                <c:pt idx="230">
                  <c:v>4021</c:v>
                </c:pt>
                <c:pt idx="231">
                  <c:v>4024</c:v>
                </c:pt>
                <c:pt idx="232">
                  <c:v>4055</c:v>
                </c:pt>
                <c:pt idx="233">
                  <c:v>4055</c:v>
                </c:pt>
                <c:pt idx="234">
                  <c:v>4067</c:v>
                </c:pt>
                <c:pt idx="235">
                  <c:v>4056</c:v>
                </c:pt>
                <c:pt idx="236">
                  <c:v>4058</c:v>
                </c:pt>
                <c:pt idx="237">
                  <c:v>4072</c:v>
                </c:pt>
                <c:pt idx="238">
                  <c:v>4078</c:v>
                </c:pt>
                <c:pt idx="239">
                  <c:v>4079</c:v>
                </c:pt>
                <c:pt idx="240">
                  <c:v>4079</c:v>
                </c:pt>
                <c:pt idx="241">
                  <c:v>4093</c:v>
                </c:pt>
                <c:pt idx="242">
                  <c:v>4099</c:v>
                </c:pt>
                <c:pt idx="243">
                  <c:v>4106</c:v>
                </c:pt>
                <c:pt idx="244">
                  <c:v>4101</c:v>
                </c:pt>
                <c:pt idx="245">
                  <c:v>4134</c:v>
                </c:pt>
                <c:pt idx="246">
                  <c:v>4118</c:v>
                </c:pt>
                <c:pt idx="247">
                  <c:v>4118</c:v>
                </c:pt>
                <c:pt idx="248">
                  <c:v>4124</c:v>
                </c:pt>
                <c:pt idx="249">
                  <c:v>4102</c:v>
                </c:pt>
                <c:pt idx="250">
                  <c:v>4061</c:v>
                </c:pt>
                <c:pt idx="251">
                  <c:v>4067</c:v>
                </c:pt>
                <c:pt idx="252">
                  <c:v>4086</c:v>
                </c:pt>
                <c:pt idx="253">
                  <c:v>4090</c:v>
                </c:pt>
                <c:pt idx="254">
                  <c:v>4090</c:v>
                </c:pt>
                <c:pt idx="255">
                  <c:v>4122</c:v>
                </c:pt>
                <c:pt idx="256">
                  <c:v>4118</c:v>
                </c:pt>
                <c:pt idx="257">
                  <c:v>4120</c:v>
                </c:pt>
                <c:pt idx="258">
                  <c:v>4094</c:v>
                </c:pt>
                <c:pt idx="259">
                  <c:v>4088</c:v>
                </c:pt>
                <c:pt idx="260">
                  <c:v>4087</c:v>
                </c:pt>
                <c:pt idx="261">
                  <c:v>4087</c:v>
                </c:pt>
                <c:pt idx="262">
                  <c:v>4091</c:v>
                </c:pt>
                <c:pt idx="263">
                  <c:v>4077</c:v>
                </c:pt>
                <c:pt idx="264">
                  <c:v>4076</c:v>
                </c:pt>
                <c:pt idx="265">
                  <c:v>3865</c:v>
                </c:pt>
                <c:pt idx="266">
                  <c:v>3826</c:v>
                </c:pt>
                <c:pt idx="267">
                  <c:v>3811</c:v>
                </c:pt>
                <c:pt idx="268">
                  <c:v>3811</c:v>
                </c:pt>
                <c:pt idx="269">
                  <c:v>3780</c:v>
                </c:pt>
                <c:pt idx="270">
                  <c:v>3755</c:v>
                </c:pt>
                <c:pt idx="271">
                  <c:v>3694</c:v>
                </c:pt>
                <c:pt idx="272">
                  <c:v>3671</c:v>
                </c:pt>
                <c:pt idx="273">
                  <c:v>3535</c:v>
                </c:pt>
                <c:pt idx="274">
                  <c:v>3510</c:v>
                </c:pt>
                <c:pt idx="275">
                  <c:v>3510</c:v>
                </c:pt>
                <c:pt idx="276">
                  <c:v>3510</c:v>
                </c:pt>
                <c:pt idx="277">
                  <c:v>3448</c:v>
                </c:pt>
                <c:pt idx="278">
                  <c:v>3368</c:v>
                </c:pt>
                <c:pt idx="279">
                  <c:v>3305</c:v>
                </c:pt>
                <c:pt idx="280">
                  <c:v>3305</c:v>
                </c:pt>
                <c:pt idx="281">
                  <c:v>3299</c:v>
                </c:pt>
                <c:pt idx="282">
                  <c:v>3299</c:v>
                </c:pt>
                <c:pt idx="283">
                  <c:v>3279</c:v>
                </c:pt>
                <c:pt idx="284">
                  <c:v>3294</c:v>
                </c:pt>
                <c:pt idx="285">
                  <c:v>3253</c:v>
                </c:pt>
                <c:pt idx="286">
                  <c:v>3247</c:v>
                </c:pt>
                <c:pt idx="287">
                  <c:v>3246</c:v>
                </c:pt>
                <c:pt idx="288">
                  <c:v>2993</c:v>
                </c:pt>
                <c:pt idx="289">
                  <c:v>2993</c:v>
                </c:pt>
                <c:pt idx="290">
                  <c:v>2903</c:v>
                </c:pt>
                <c:pt idx="291">
                  <c:v>2795</c:v>
                </c:pt>
                <c:pt idx="292">
                  <c:v>2726</c:v>
                </c:pt>
                <c:pt idx="293">
                  <c:v>2676</c:v>
                </c:pt>
                <c:pt idx="294">
                  <c:v>2616</c:v>
                </c:pt>
                <c:pt idx="295">
                  <c:v>2590</c:v>
                </c:pt>
                <c:pt idx="296">
                  <c:v>2590</c:v>
                </c:pt>
                <c:pt idx="297">
                  <c:v>2590</c:v>
                </c:pt>
              </c:numCache>
            </c:numRef>
          </c:val>
          <c:extLst xmlns:c15="http://schemas.microsoft.com/office/drawing/2012/chart">
            <c:ext xmlns:c16="http://schemas.microsoft.com/office/drawing/2014/chart" uri="{C3380CC4-5D6E-409C-BE32-E72D297353CC}">
              <c16:uniqueId val="{00000000-E3B8-44CE-8E24-A1F4CF12DEF5}"/>
            </c:ext>
          </c:extLst>
        </c:ser>
        <c:dLbls>
          <c:showLegendKey val="0"/>
          <c:showVal val="0"/>
          <c:showCatName val="0"/>
          <c:showSerName val="0"/>
          <c:showPercent val="0"/>
          <c:showBubbleSize val="0"/>
        </c:dLbls>
        <c:axId val="360565224"/>
        <c:axId val="360563656"/>
      </c:areaChart>
      <c:barChart>
        <c:barDir val="col"/>
        <c:grouping val="clustered"/>
        <c:varyColors val="0"/>
        <c:ser>
          <c:idx val="1"/>
          <c:order val="0"/>
          <c:tx>
            <c:strRef>
              <c:f>オリジナルシート!$D$24</c:f>
              <c:strCache>
                <c:ptCount val="1"/>
                <c:pt idx="0">
                  <c:v>軽症中等症入院患者数</c:v>
                </c:pt>
              </c:strCache>
            </c:strRef>
          </c:tx>
          <c:spPr>
            <a:solidFill>
              <a:srgbClr val="0070C0"/>
            </a:solidFill>
            <a:ln>
              <a:noFill/>
            </a:ln>
            <a:effectLst/>
          </c:spPr>
          <c:invertIfNegative val="0"/>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オリジナルシート!$YR$24:$AKC$24</c:f>
              <c:numCache>
                <c:formatCode>General</c:formatCode>
                <c:ptCount val="298"/>
                <c:pt idx="0">
                  <c:v>43</c:v>
                </c:pt>
                <c:pt idx="1">
                  <c:v>47</c:v>
                </c:pt>
                <c:pt idx="2">
                  <c:v>53</c:v>
                </c:pt>
                <c:pt idx="3">
                  <c:v>52</c:v>
                </c:pt>
                <c:pt idx="4">
                  <c:v>46</c:v>
                </c:pt>
                <c:pt idx="5">
                  <c:v>54</c:v>
                </c:pt>
                <c:pt idx="6">
                  <c:v>62</c:v>
                </c:pt>
                <c:pt idx="7">
                  <c:v>72</c:v>
                </c:pt>
                <c:pt idx="8">
                  <c:v>81</c:v>
                </c:pt>
                <c:pt idx="9">
                  <c:v>93</c:v>
                </c:pt>
                <c:pt idx="10">
                  <c:v>102</c:v>
                </c:pt>
                <c:pt idx="11">
                  <c:v>118</c:v>
                </c:pt>
                <c:pt idx="12">
                  <c:v>139</c:v>
                </c:pt>
                <c:pt idx="13">
                  <c:v>162</c:v>
                </c:pt>
                <c:pt idx="14">
                  <c:v>186</c:v>
                </c:pt>
                <c:pt idx="15">
                  <c:v>221</c:v>
                </c:pt>
                <c:pt idx="16">
                  <c:v>266</c:v>
                </c:pt>
                <c:pt idx="17">
                  <c:v>295</c:v>
                </c:pt>
                <c:pt idx="18">
                  <c:v>336</c:v>
                </c:pt>
                <c:pt idx="19">
                  <c:v>315</c:v>
                </c:pt>
                <c:pt idx="20">
                  <c:v>362</c:v>
                </c:pt>
                <c:pt idx="21">
                  <c:v>432</c:v>
                </c:pt>
                <c:pt idx="22">
                  <c:v>488</c:v>
                </c:pt>
                <c:pt idx="23">
                  <c:v>559</c:v>
                </c:pt>
                <c:pt idx="24">
                  <c:v>608</c:v>
                </c:pt>
                <c:pt idx="25">
                  <c:v>670</c:v>
                </c:pt>
                <c:pt idx="26">
                  <c:v>616</c:v>
                </c:pt>
                <c:pt idx="27">
                  <c:v>706</c:v>
                </c:pt>
                <c:pt idx="28">
                  <c:v>794</c:v>
                </c:pt>
                <c:pt idx="29">
                  <c:v>888</c:v>
                </c:pt>
                <c:pt idx="30">
                  <c:v>998</c:v>
                </c:pt>
                <c:pt idx="31">
                  <c:v>1067</c:v>
                </c:pt>
                <c:pt idx="32">
                  <c:v>1070</c:v>
                </c:pt>
                <c:pt idx="33">
                  <c:v>1156</c:v>
                </c:pt>
                <c:pt idx="34">
                  <c:v>1321</c:v>
                </c:pt>
                <c:pt idx="35">
                  <c:v>1494</c:v>
                </c:pt>
                <c:pt idx="36">
                  <c:v>1635</c:v>
                </c:pt>
                <c:pt idx="37">
                  <c:v>1762</c:v>
                </c:pt>
                <c:pt idx="38">
                  <c:v>1900</c:v>
                </c:pt>
                <c:pt idx="39">
                  <c:v>1860</c:v>
                </c:pt>
                <c:pt idx="40">
                  <c:v>1978</c:v>
                </c:pt>
                <c:pt idx="41">
                  <c:v>2104</c:v>
                </c:pt>
                <c:pt idx="42">
                  <c:v>2227</c:v>
                </c:pt>
                <c:pt idx="43">
                  <c:v>2265</c:v>
                </c:pt>
                <c:pt idx="44">
                  <c:v>2478</c:v>
                </c:pt>
                <c:pt idx="45">
                  <c:v>2702</c:v>
                </c:pt>
                <c:pt idx="46">
                  <c:v>2516</c:v>
                </c:pt>
                <c:pt idx="47">
                  <c:v>2565</c:v>
                </c:pt>
                <c:pt idx="48">
                  <c:v>2647</c:v>
                </c:pt>
                <c:pt idx="49">
                  <c:v>2698</c:v>
                </c:pt>
                <c:pt idx="50">
                  <c:v>2812</c:v>
                </c:pt>
                <c:pt idx="51">
                  <c:v>3049</c:v>
                </c:pt>
                <c:pt idx="52">
                  <c:v>3295</c:v>
                </c:pt>
                <c:pt idx="53">
                  <c:v>2943</c:v>
                </c:pt>
                <c:pt idx="54">
                  <c:v>2953</c:v>
                </c:pt>
                <c:pt idx="55">
                  <c:v>2961</c:v>
                </c:pt>
                <c:pt idx="56">
                  <c:v>2979</c:v>
                </c:pt>
                <c:pt idx="57">
                  <c:v>3351</c:v>
                </c:pt>
                <c:pt idx="58">
                  <c:v>3734</c:v>
                </c:pt>
                <c:pt idx="59">
                  <c:v>3785</c:v>
                </c:pt>
                <c:pt idx="60">
                  <c:v>3036</c:v>
                </c:pt>
                <c:pt idx="61">
                  <c:v>2931</c:v>
                </c:pt>
                <c:pt idx="62">
                  <c:v>2913</c:v>
                </c:pt>
                <c:pt idx="63">
                  <c:v>2927</c:v>
                </c:pt>
                <c:pt idx="64">
                  <c:v>2888</c:v>
                </c:pt>
                <c:pt idx="65">
                  <c:v>2982</c:v>
                </c:pt>
                <c:pt idx="66">
                  <c:v>3045</c:v>
                </c:pt>
                <c:pt idx="67">
                  <c:v>2881</c:v>
                </c:pt>
                <c:pt idx="68">
                  <c:v>2846</c:v>
                </c:pt>
                <c:pt idx="69">
                  <c:v>2940</c:v>
                </c:pt>
                <c:pt idx="70">
                  <c:v>2805</c:v>
                </c:pt>
                <c:pt idx="71">
                  <c:v>2783</c:v>
                </c:pt>
                <c:pt idx="72">
                  <c:v>2904</c:v>
                </c:pt>
                <c:pt idx="73">
                  <c:v>2989</c:v>
                </c:pt>
                <c:pt idx="74">
                  <c:v>2704</c:v>
                </c:pt>
                <c:pt idx="75">
                  <c:v>2704</c:v>
                </c:pt>
                <c:pt idx="76">
                  <c:v>2654</c:v>
                </c:pt>
                <c:pt idx="77">
                  <c:v>2662</c:v>
                </c:pt>
                <c:pt idx="78">
                  <c:v>2659</c:v>
                </c:pt>
                <c:pt idx="79">
                  <c:v>2753</c:v>
                </c:pt>
                <c:pt idx="80">
                  <c:v>2815</c:v>
                </c:pt>
                <c:pt idx="81">
                  <c:v>2596</c:v>
                </c:pt>
                <c:pt idx="82">
                  <c:v>2486</c:v>
                </c:pt>
                <c:pt idx="83">
                  <c:v>2355</c:v>
                </c:pt>
                <c:pt idx="84">
                  <c:v>2283</c:v>
                </c:pt>
                <c:pt idx="85">
                  <c:v>2247</c:v>
                </c:pt>
                <c:pt idx="86">
                  <c:v>2323</c:v>
                </c:pt>
                <c:pt idx="87">
                  <c:v>2364</c:v>
                </c:pt>
                <c:pt idx="88">
                  <c:v>2202</c:v>
                </c:pt>
                <c:pt idx="89">
                  <c:v>2083</c:v>
                </c:pt>
                <c:pt idx="90">
                  <c:v>2041</c:v>
                </c:pt>
                <c:pt idx="91">
                  <c:v>1940</c:v>
                </c:pt>
                <c:pt idx="92">
                  <c:v>1846</c:v>
                </c:pt>
                <c:pt idx="93">
                  <c:v>1889</c:v>
                </c:pt>
                <c:pt idx="94">
                  <c:v>1924</c:v>
                </c:pt>
                <c:pt idx="95">
                  <c:v>1967</c:v>
                </c:pt>
                <c:pt idx="96">
                  <c:v>1616</c:v>
                </c:pt>
                <c:pt idx="97">
                  <c:v>1470</c:v>
                </c:pt>
                <c:pt idx="98">
                  <c:v>1337</c:v>
                </c:pt>
                <c:pt idx="99">
                  <c:v>1252</c:v>
                </c:pt>
                <c:pt idx="100">
                  <c:v>1288</c:v>
                </c:pt>
                <c:pt idx="101">
                  <c:v>1323</c:v>
                </c:pt>
                <c:pt idx="102">
                  <c:v>1148</c:v>
                </c:pt>
                <c:pt idx="103">
                  <c:v>1048</c:v>
                </c:pt>
                <c:pt idx="104">
                  <c:v>1011</c:v>
                </c:pt>
                <c:pt idx="105">
                  <c:v>1009</c:v>
                </c:pt>
                <c:pt idx="106">
                  <c:v>960</c:v>
                </c:pt>
                <c:pt idx="107">
                  <c:v>1002</c:v>
                </c:pt>
                <c:pt idx="108">
                  <c:v>1032</c:v>
                </c:pt>
                <c:pt idx="109">
                  <c:v>947</c:v>
                </c:pt>
                <c:pt idx="110">
                  <c:v>920</c:v>
                </c:pt>
                <c:pt idx="111">
                  <c:v>933</c:v>
                </c:pt>
                <c:pt idx="112">
                  <c:v>928</c:v>
                </c:pt>
                <c:pt idx="113">
                  <c:v>959</c:v>
                </c:pt>
                <c:pt idx="114">
                  <c:v>998</c:v>
                </c:pt>
                <c:pt idx="115">
                  <c:v>1026</c:v>
                </c:pt>
                <c:pt idx="116">
                  <c:v>1039</c:v>
                </c:pt>
                <c:pt idx="117">
                  <c:v>1063</c:v>
                </c:pt>
                <c:pt idx="118">
                  <c:v>1096</c:v>
                </c:pt>
                <c:pt idx="119">
                  <c:v>1096</c:v>
                </c:pt>
                <c:pt idx="120">
                  <c:v>1096</c:v>
                </c:pt>
                <c:pt idx="121">
                  <c:v>1144</c:v>
                </c:pt>
                <c:pt idx="122">
                  <c:v>1163</c:v>
                </c:pt>
                <c:pt idx="123">
                  <c:v>1062</c:v>
                </c:pt>
                <c:pt idx="124">
                  <c:v>989</c:v>
                </c:pt>
                <c:pt idx="125">
                  <c:v>965</c:v>
                </c:pt>
                <c:pt idx="126">
                  <c:v>926</c:v>
                </c:pt>
                <c:pt idx="127">
                  <c:v>901</c:v>
                </c:pt>
                <c:pt idx="128">
                  <c:v>935</c:v>
                </c:pt>
                <c:pt idx="129">
                  <c:v>953</c:v>
                </c:pt>
                <c:pt idx="130">
                  <c:v>826</c:v>
                </c:pt>
                <c:pt idx="131">
                  <c:v>774</c:v>
                </c:pt>
                <c:pt idx="132">
                  <c:v>759</c:v>
                </c:pt>
                <c:pt idx="133">
                  <c:v>745</c:v>
                </c:pt>
                <c:pt idx="134">
                  <c:v>762</c:v>
                </c:pt>
                <c:pt idx="135">
                  <c:v>790</c:v>
                </c:pt>
                <c:pt idx="136">
                  <c:v>808</c:v>
                </c:pt>
                <c:pt idx="137">
                  <c:v>692</c:v>
                </c:pt>
                <c:pt idx="138">
                  <c:v>710</c:v>
                </c:pt>
                <c:pt idx="139">
                  <c:v>730</c:v>
                </c:pt>
                <c:pt idx="140">
                  <c:v>748</c:v>
                </c:pt>
                <c:pt idx="141">
                  <c:v>642</c:v>
                </c:pt>
                <c:pt idx="142">
                  <c:v>683</c:v>
                </c:pt>
                <c:pt idx="143">
                  <c:v>706</c:v>
                </c:pt>
                <c:pt idx="144">
                  <c:v>658</c:v>
                </c:pt>
                <c:pt idx="145">
                  <c:v>638</c:v>
                </c:pt>
                <c:pt idx="146">
                  <c:v>660</c:v>
                </c:pt>
                <c:pt idx="147">
                  <c:v>680</c:v>
                </c:pt>
                <c:pt idx="148">
                  <c:v>703</c:v>
                </c:pt>
                <c:pt idx="149">
                  <c:v>735</c:v>
                </c:pt>
                <c:pt idx="150">
                  <c:v>752</c:v>
                </c:pt>
                <c:pt idx="151">
                  <c:v>763</c:v>
                </c:pt>
                <c:pt idx="152">
                  <c:v>758</c:v>
                </c:pt>
                <c:pt idx="153">
                  <c:v>775</c:v>
                </c:pt>
                <c:pt idx="154">
                  <c:v>780</c:v>
                </c:pt>
                <c:pt idx="155">
                  <c:v>801</c:v>
                </c:pt>
                <c:pt idx="156">
                  <c:v>845</c:v>
                </c:pt>
                <c:pt idx="157">
                  <c:v>855</c:v>
                </c:pt>
                <c:pt idx="158">
                  <c:v>817</c:v>
                </c:pt>
                <c:pt idx="159">
                  <c:v>783</c:v>
                </c:pt>
                <c:pt idx="160">
                  <c:v>802</c:v>
                </c:pt>
                <c:pt idx="161">
                  <c:v>799</c:v>
                </c:pt>
                <c:pt idx="162">
                  <c:v>765</c:v>
                </c:pt>
                <c:pt idx="163">
                  <c:v>787</c:v>
                </c:pt>
                <c:pt idx="164">
                  <c:v>805</c:v>
                </c:pt>
                <c:pt idx="165">
                  <c:v>687</c:v>
                </c:pt>
                <c:pt idx="166">
                  <c:v>638</c:v>
                </c:pt>
                <c:pt idx="167">
                  <c:v>599</c:v>
                </c:pt>
                <c:pt idx="168">
                  <c:v>605</c:v>
                </c:pt>
                <c:pt idx="169">
                  <c:v>591</c:v>
                </c:pt>
                <c:pt idx="170">
                  <c:v>616</c:v>
                </c:pt>
                <c:pt idx="171">
                  <c:v>633</c:v>
                </c:pt>
                <c:pt idx="172">
                  <c:v>558</c:v>
                </c:pt>
                <c:pt idx="173">
                  <c:v>542</c:v>
                </c:pt>
                <c:pt idx="174">
                  <c:v>545</c:v>
                </c:pt>
                <c:pt idx="175">
                  <c:v>543</c:v>
                </c:pt>
                <c:pt idx="176">
                  <c:v>543</c:v>
                </c:pt>
                <c:pt idx="177">
                  <c:v>572</c:v>
                </c:pt>
                <c:pt idx="178">
                  <c:v>593</c:v>
                </c:pt>
                <c:pt idx="179">
                  <c:v>587</c:v>
                </c:pt>
                <c:pt idx="180">
                  <c:v>546</c:v>
                </c:pt>
                <c:pt idx="181">
                  <c:v>539</c:v>
                </c:pt>
                <c:pt idx="182">
                  <c:v>546</c:v>
                </c:pt>
                <c:pt idx="183">
                  <c:v>557</c:v>
                </c:pt>
                <c:pt idx="184">
                  <c:v>575</c:v>
                </c:pt>
                <c:pt idx="185">
                  <c:v>586</c:v>
                </c:pt>
                <c:pt idx="186">
                  <c:v>524</c:v>
                </c:pt>
                <c:pt idx="187">
                  <c:v>505</c:v>
                </c:pt>
                <c:pt idx="188">
                  <c:v>464</c:v>
                </c:pt>
                <c:pt idx="189">
                  <c:v>464</c:v>
                </c:pt>
                <c:pt idx="190">
                  <c:v>467</c:v>
                </c:pt>
                <c:pt idx="191">
                  <c:v>490</c:v>
                </c:pt>
                <c:pt idx="192">
                  <c:v>503</c:v>
                </c:pt>
                <c:pt idx="193">
                  <c:v>504</c:v>
                </c:pt>
                <c:pt idx="194">
                  <c:v>519</c:v>
                </c:pt>
                <c:pt idx="195">
                  <c:v>517</c:v>
                </c:pt>
                <c:pt idx="196">
                  <c:v>550</c:v>
                </c:pt>
                <c:pt idx="197">
                  <c:v>567</c:v>
                </c:pt>
                <c:pt idx="198">
                  <c:v>598</c:v>
                </c:pt>
                <c:pt idx="199">
                  <c:v>622</c:v>
                </c:pt>
                <c:pt idx="200">
                  <c:v>660</c:v>
                </c:pt>
                <c:pt idx="201">
                  <c:v>680</c:v>
                </c:pt>
                <c:pt idx="202">
                  <c:v>720</c:v>
                </c:pt>
                <c:pt idx="203">
                  <c:v>817</c:v>
                </c:pt>
                <c:pt idx="204">
                  <c:v>847</c:v>
                </c:pt>
                <c:pt idx="205">
                  <c:v>902</c:v>
                </c:pt>
                <c:pt idx="206">
                  <c:v>947</c:v>
                </c:pt>
                <c:pt idx="207">
                  <c:v>1078</c:v>
                </c:pt>
                <c:pt idx="208">
                  <c:v>1177</c:v>
                </c:pt>
                <c:pt idx="209">
                  <c:v>1262</c:v>
                </c:pt>
                <c:pt idx="210">
                  <c:v>1366</c:v>
                </c:pt>
                <c:pt idx="211">
                  <c:v>1553</c:v>
                </c:pt>
                <c:pt idx="212">
                  <c:v>1606</c:v>
                </c:pt>
                <c:pt idx="213">
                  <c:v>1666</c:v>
                </c:pt>
                <c:pt idx="214">
                  <c:v>1705</c:v>
                </c:pt>
                <c:pt idx="215">
                  <c:v>1835</c:v>
                </c:pt>
                <c:pt idx="216">
                  <c:v>1930</c:v>
                </c:pt>
                <c:pt idx="217">
                  <c:v>2036</c:v>
                </c:pt>
                <c:pt idx="218">
                  <c:v>2064</c:v>
                </c:pt>
                <c:pt idx="219">
                  <c:v>2166</c:v>
                </c:pt>
                <c:pt idx="220">
                  <c:v>2243</c:v>
                </c:pt>
                <c:pt idx="221">
                  <c:v>2338</c:v>
                </c:pt>
                <c:pt idx="222">
                  <c:v>2432</c:v>
                </c:pt>
                <c:pt idx="223">
                  <c:v>2512</c:v>
                </c:pt>
                <c:pt idx="224">
                  <c:v>2588</c:v>
                </c:pt>
                <c:pt idx="225">
                  <c:v>2631</c:v>
                </c:pt>
                <c:pt idx="226">
                  <c:v>2738</c:v>
                </c:pt>
                <c:pt idx="227">
                  <c:v>2818</c:v>
                </c:pt>
                <c:pt idx="228">
                  <c:v>2753</c:v>
                </c:pt>
                <c:pt idx="229">
                  <c:v>2800</c:v>
                </c:pt>
                <c:pt idx="230">
                  <c:v>2839</c:v>
                </c:pt>
                <c:pt idx="231">
                  <c:v>2914</c:v>
                </c:pt>
                <c:pt idx="232">
                  <c:v>3036</c:v>
                </c:pt>
                <c:pt idx="233">
                  <c:v>3138</c:v>
                </c:pt>
                <c:pt idx="234">
                  <c:v>3219</c:v>
                </c:pt>
                <c:pt idx="235">
                  <c:v>3138</c:v>
                </c:pt>
                <c:pt idx="236">
                  <c:v>3113</c:v>
                </c:pt>
                <c:pt idx="237">
                  <c:v>3136</c:v>
                </c:pt>
                <c:pt idx="238">
                  <c:v>3217</c:v>
                </c:pt>
                <c:pt idx="239">
                  <c:v>3121</c:v>
                </c:pt>
                <c:pt idx="240">
                  <c:v>3222</c:v>
                </c:pt>
                <c:pt idx="241">
                  <c:v>3293</c:v>
                </c:pt>
                <c:pt idx="242">
                  <c:v>3103</c:v>
                </c:pt>
                <c:pt idx="243">
                  <c:v>3108</c:v>
                </c:pt>
                <c:pt idx="244">
                  <c:v>3104</c:v>
                </c:pt>
                <c:pt idx="245">
                  <c:v>3101</c:v>
                </c:pt>
                <c:pt idx="246">
                  <c:v>3094</c:v>
                </c:pt>
                <c:pt idx="247">
                  <c:v>3213</c:v>
                </c:pt>
                <c:pt idx="248">
                  <c:v>3280</c:v>
                </c:pt>
                <c:pt idx="249">
                  <c:v>3118</c:v>
                </c:pt>
                <c:pt idx="250">
                  <c:v>3036</c:v>
                </c:pt>
                <c:pt idx="251">
                  <c:v>2983</c:v>
                </c:pt>
                <c:pt idx="252">
                  <c:v>2913</c:v>
                </c:pt>
                <c:pt idx="253">
                  <c:v>2813</c:v>
                </c:pt>
                <c:pt idx="254">
                  <c:v>2911</c:v>
                </c:pt>
                <c:pt idx="255">
                  <c:v>2978</c:v>
                </c:pt>
                <c:pt idx="256">
                  <c:v>2732</c:v>
                </c:pt>
                <c:pt idx="257">
                  <c:v>2679</c:v>
                </c:pt>
                <c:pt idx="258">
                  <c:v>2541</c:v>
                </c:pt>
                <c:pt idx="259">
                  <c:v>2485</c:v>
                </c:pt>
                <c:pt idx="260">
                  <c:v>2454</c:v>
                </c:pt>
                <c:pt idx="261">
                  <c:v>2529</c:v>
                </c:pt>
                <c:pt idx="262">
                  <c:v>2583</c:v>
                </c:pt>
                <c:pt idx="263">
                  <c:v>2355</c:v>
                </c:pt>
                <c:pt idx="264">
                  <c:v>2257</c:v>
                </c:pt>
                <c:pt idx="265">
                  <c:v>2136</c:v>
                </c:pt>
                <c:pt idx="266">
                  <c:v>2080</c:v>
                </c:pt>
                <c:pt idx="267">
                  <c:v>1971</c:v>
                </c:pt>
                <c:pt idx="268">
                  <c:v>2013</c:v>
                </c:pt>
                <c:pt idx="269">
                  <c:v>2039</c:v>
                </c:pt>
                <c:pt idx="270">
                  <c:v>1827</c:v>
                </c:pt>
                <c:pt idx="271">
                  <c:v>1727</c:v>
                </c:pt>
                <c:pt idx="272">
                  <c:v>1656</c:v>
                </c:pt>
                <c:pt idx="273">
                  <c:v>1604</c:v>
                </c:pt>
                <c:pt idx="274">
                  <c:v>1561</c:v>
                </c:pt>
                <c:pt idx="275">
                  <c:v>1597</c:v>
                </c:pt>
                <c:pt idx="276">
                  <c:v>1624</c:v>
                </c:pt>
                <c:pt idx="277">
                  <c:v>1638</c:v>
                </c:pt>
                <c:pt idx="278">
                  <c:v>1420</c:v>
                </c:pt>
                <c:pt idx="279">
                  <c:v>1299</c:v>
                </c:pt>
                <c:pt idx="280">
                  <c:v>1181</c:v>
                </c:pt>
                <c:pt idx="281">
                  <c:v>1210</c:v>
                </c:pt>
                <c:pt idx="282">
                  <c:v>1246</c:v>
                </c:pt>
                <c:pt idx="283">
                  <c:v>1262</c:v>
                </c:pt>
                <c:pt idx="284">
                  <c:v>1082</c:v>
                </c:pt>
                <c:pt idx="285">
                  <c:v>1015</c:v>
                </c:pt>
                <c:pt idx="286">
                  <c:v>983</c:v>
                </c:pt>
                <c:pt idx="287">
                  <c:v>963</c:v>
                </c:pt>
                <c:pt idx="288">
                  <c:v>945</c:v>
                </c:pt>
                <c:pt idx="289">
                  <c:v>964</c:v>
                </c:pt>
                <c:pt idx="290">
                  <c:v>976</c:v>
                </c:pt>
                <c:pt idx="291">
                  <c:v>922</c:v>
                </c:pt>
                <c:pt idx="292">
                  <c:v>887</c:v>
                </c:pt>
                <c:pt idx="293">
                  <c:v>861</c:v>
                </c:pt>
                <c:pt idx="294">
                  <c:v>824</c:v>
                </c:pt>
                <c:pt idx="295">
                  <c:v>783</c:v>
                </c:pt>
                <c:pt idx="296">
                  <c:v>801</c:v>
                </c:pt>
                <c:pt idx="297">
                  <c:v>808</c:v>
                </c:pt>
              </c:numCache>
            </c:numRef>
          </c:val>
          <c:extLst xmlns:c15="http://schemas.microsoft.com/office/drawing/2012/chart">
            <c:ext xmlns:c16="http://schemas.microsoft.com/office/drawing/2014/chart" uri="{C3380CC4-5D6E-409C-BE32-E72D297353CC}">
              <c16:uniqueId val="{00000001-E3B8-44CE-8E24-A1F4CF12DEF5}"/>
            </c:ext>
          </c:extLst>
        </c:ser>
        <c:dLbls>
          <c:showLegendKey val="0"/>
          <c:showVal val="0"/>
          <c:showCatName val="0"/>
          <c:showSerName val="0"/>
          <c:showPercent val="0"/>
          <c:showBubbleSize val="0"/>
        </c:dLbls>
        <c:gapWidth val="219"/>
        <c:axId val="360565224"/>
        <c:axId val="360563656"/>
        <c:extLst/>
      </c:barChart>
      <c:lineChart>
        <c:grouping val="standard"/>
        <c:varyColors val="0"/>
        <c:ser>
          <c:idx val="5"/>
          <c:order val="2"/>
          <c:tx>
            <c:strRef>
              <c:f>オリジナルシート!$D$33</c:f>
              <c:strCache>
                <c:ptCount val="1"/>
                <c:pt idx="0">
                  <c:v>病床運用率（軽症中等症）</c:v>
                </c:pt>
              </c:strCache>
            </c:strRef>
          </c:tx>
          <c:spPr>
            <a:ln w="28575" cap="rnd">
              <a:solidFill>
                <a:srgbClr val="FF0000"/>
              </a:solidFill>
              <a:round/>
            </a:ln>
            <a:effectLst/>
          </c:spPr>
          <c:marker>
            <c:symbol val="none"/>
          </c:marker>
          <c:dLbls>
            <c:dLbl>
              <c:idx val="297"/>
              <c:layout>
                <c:manualLayout>
                  <c:x val="-0.14739343915714159"/>
                  <c:y val="-0.4371922475319228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B8-44CE-8E24-A1F4CF12DE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オリジナルシート!$YR$33:$AKC$33</c:f>
              <c:numCache>
                <c:formatCode>0.0%</c:formatCode>
                <c:ptCount val="298"/>
                <c:pt idx="0">
                  <c:v>2.3770038695411829E-2</c:v>
                </c:pt>
                <c:pt idx="1">
                  <c:v>2.5981205085682697E-2</c:v>
                </c:pt>
                <c:pt idx="2">
                  <c:v>2.9297954671088998E-2</c:v>
                </c:pt>
                <c:pt idx="3">
                  <c:v>2.8745163073521283E-2</c:v>
                </c:pt>
                <c:pt idx="4">
                  <c:v>2.5428413488114979E-2</c:v>
                </c:pt>
                <c:pt idx="5">
                  <c:v>2.9850746268656716E-2</c:v>
                </c:pt>
                <c:pt idx="6">
                  <c:v>3.4273079049198449E-2</c:v>
                </c:pt>
                <c:pt idx="7">
                  <c:v>3.927986906710311E-2</c:v>
                </c:pt>
                <c:pt idx="8">
                  <c:v>4.4189852700491E-2</c:v>
                </c:pt>
                <c:pt idx="9">
                  <c:v>5.0736497545008183E-2</c:v>
                </c:pt>
                <c:pt idx="10">
                  <c:v>5.5045871559633031E-2</c:v>
                </c:pt>
                <c:pt idx="11">
                  <c:v>6.3680518078791146E-2</c:v>
                </c:pt>
                <c:pt idx="12">
                  <c:v>7.3700954400848354E-2</c:v>
                </c:pt>
                <c:pt idx="13">
                  <c:v>8.5668958223162353E-2</c:v>
                </c:pt>
                <c:pt idx="14">
                  <c:v>9.7026604068857589E-2</c:v>
                </c:pt>
                <c:pt idx="15">
                  <c:v>0.1144484722941481</c:v>
                </c:pt>
                <c:pt idx="16">
                  <c:v>0.13775245986535473</c:v>
                </c:pt>
                <c:pt idx="17">
                  <c:v>0.15277058518902123</c:v>
                </c:pt>
                <c:pt idx="18">
                  <c:v>0.17177914110429449</c:v>
                </c:pt>
                <c:pt idx="19">
                  <c:v>0.16153846153846155</c:v>
                </c:pt>
                <c:pt idx="20">
                  <c:v>0.18488253319713993</c:v>
                </c:pt>
                <c:pt idx="21">
                  <c:v>0.21697639377197389</c:v>
                </c:pt>
                <c:pt idx="22">
                  <c:v>0.23382846190704359</c:v>
                </c:pt>
                <c:pt idx="23">
                  <c:v>0.26784858648778148</c:v>
                </c:pt>
                <c:pt idx="24">
                  <c:v>0.29132726401533299</c:v>
                </c:pt>
                <c:pt idx="25">
                  <c:v>0.3125</c:v>
                </c:pt>
                <c:pt idx="26">
                  <c:v>0.27598566308243727</c:v>
                </c:pt>
                <c:pt idx="27">
                  <c:v>0.30668983492615115</c:v>
                </c:pt>
                <c:pt idx="28">
                  <c:v>0.33615580016934798</c:v>
                </c:pt>
                <c:pt idx="29">
                  <c:v>0.3769100169779287</c:v>
                </c:pt>
                <c:pt idx="30">
                  <c:v>0.42359932088285229</c:v>
                </c:pt>
                <c:pt idx="31">
                  <c:v>0.43426943426943426</c:v>
                </c:pt>
                <c:pt idx="32">
                  <c:v>0.42629482071713148</c:v>
                </c:pt>
                <c:pt idx="33">
                  <c:v>0.45854819516065054</c:v>
                </c:pt>
                <c:pt idx="34">
                  <c:v>0.51181712514529254</c:v>
                </c:pt>
                <c:pt idx="35">
                  <c:v>0.57241379310344831</c:v>
                </c:pt>
                <c:pt idx="36">
                  <c:v>0.62476117692013755</c:v>
                </c:pt>
                <c:pt idx="37">
                  <c:v>0.67329002674818494</c:v>
                </c:pt>
                <c:pt idx="38">
                  <c:v>0.69419071976616731</c:v>
                </c:pt>
                <c:pt idx="39">
                  <c:v>0.67858445822692448</c:v>
                </c:pt>
                <c:pt idx="40">
                  <c:v>0.7061763655837201</c:v>
                </c:pt>
                <c:pt idx="41">
                  <c:v>0.74504249291784708</c:v>
                </c:pt>
                <c:pt idx="42">
                  <c:v>0.7849841381741276</c:v>
                </c:pt>
                <c:pt idx="43">
                  <c:v>0.79334500875656744</c:v>
                </c:pt>
                <c:pt idx="44">
                  <c:v>0.86795096322241683</c:v>
                </c:pt>
                <c:pt idx="45">
                  <c:v>0.93365583966827925</c:v>
                </c:pt>
                <c:pt idx="46">
                  <c:v>0.84119023737880305</c:v>
                </c:pt>
                <c:pt idx="47">
                  <c:v>0.85272606382978722</c:v>
                </c:pt>
                <c:pt idx="48">
                  <c:v>0.87533068783068779</c:v>
                </c:pt>
                <c:pt idx="49">
                  <c:v>0.89190082644628099</c:v>
                </c:pt>
                <c:pt idx="50">
                  <c:v>0.8539325842696629</c:v>
                </c:pt>
                <c:pt idx="51">
                  <c:v>0.92590343152140908</c:v>
                </c:pt>
                <c:pt idx="52">
                  <c:v>0.98299522673031026</c:v>
                </c:pt>
                <c:pt idx="53">
                  <c:v>0.87045252883762203</c:v>
                </c:pt>
                <c:pt idx="54">
                  <c:v>0.86572852535913225</c:v>
                </c:pt>
                <c:pt idx="55">
                  <c:v>0.85900783289817229</c:v>
                </c:pt>
                <c:pt idx="56">
                  <c:v>0.85187303402916781</c:v>
                </c:pt>
                <c:pt idx="57">
                  <c:v>0.95824992851015156</c:v>
                </c:pt>
                <c:pt idx="58">
                  <c:v>1.0677723763225622</c:v>
                </c:pt>
                <c:pt idx="59">
                  <c:v>1.0768136557610242</c:v>
                </c:pt>
                <c:pt idx="60">
                  <c:v>0.86520376175548586</c:v>
                </c:pt>
                <c:pt idx="61">
                  <c:v>0.84613163972286376</c:v>
                </c:pt>
                <c:pt idx="62">
                  <c:v>0.84459263554653519</c:v>
                </c:pt>
                <c:pt idx="63">
                  <c:v>0.85037768739105168</c:v>
                </c:pt>
                <c:pt idx="64">
                  <c:v>0.84716925784687591</c:v>
                </c:pt>
                <c:pt idx="65">
                  <c:v>0.87474332648870634</c:v>
                </c:pt>
                <c:pt idx="66">
                  <c:v>0.88905109489051093</c:v>
                </c:pt>
                <c:pt idx="67">
                  <c:v>0.84116788321167879</c:v>
                </c:pt>
                <c:pt idx="68">
                  <c:v>0.82852983988355167</c:v>
                </c:pt>
                <c:pt idx="69">
                  <c:v>0.85589519650655022</c:v>
                </c:pt>
                <c:pt idx="70">
                  <c:v>0.81730769230769229</c:v>
                </c:pt>
                <c:pt idx="71">
                  <c:v>0.80948225712623623</c:v>
                </c:pt>
                <c:pt idx="72">
                  <c:v>0.84467713787085519</c:v>
                </c:pt>
                <c:pt idx="73">
                  <c:v>0.86763425253991289</c:v>
                </c:pt>
                <c:pt idx="74">
                  <c:v>0.79435957696827264</c:v>
                </c:pt>
                <c:pt idx="75">
                  <c:v>0.78696158323632126</c:v>
                </c:pt>
                <c:pt idx="76">
                  <c:v>0.77625036560397775</c:v>
                </c:pt>
                <c:pt idx="77">
                  <c:v>0.77973052138254251</c:v>
                </c:pt>
                <c:pt idx="78">
                  <c:v>0.78022300469483563</c:v>
                </c:pt>
                <c:pt idx="79">
                  <c:v>0.80497076023391811</c:v>
                </c:pt>
                <c:pt idx="80">
                  <c:v>0.82237803096698803</c:v>
                </c:pt>
                <c:pt idx="81">
                  <c:v>0.75795620437956202</c:v>
                </c:pt>
                <c:pt idx="82">
                  <c:v>0.71498418176589018</c:v>
                </c:pt>
                <c:pt idx="83">
                  <c:v>0.68718996206594685</c:v>
                </c:pt>
                <c:pt idx="84">
                  <c:v>0.66366279069767442</c:v>
                </c:pt>
                <c:pt idx="85">
                  <c:v>0.65357766143106455</c:v>
                </c:pt>
                <c:pt idx="86">
                  <c:v>0.67568353694008143</c:v>
                </c:pt>
                <c:pt idx="87">
                  <c:v>0.68601276842716197</c:v>
                </c:pt>
                <c:pt idx="88">
                  <c:v>0.63476506197751514</c:v>
                </c:pt>
                <c:pt idx="89">
                  <c:v>0.60376811594202895</c:v>
                </c:pt>
                <c:pt idx="90">
                  <c:v>0.59400465657741564</c:v>
                </c:pt>
                <c:pt idx="91">
                  <c:v>0.56691992986557571</c:v>
                </c:pt>
                <c:pt idx="92">
                  <c:v>0.54182565306721453</c:v>
                </c:pt>
                <c:pt idx="93">
                  <c:v>0.55444672732609335</c:v>
                </c:pt>
                <c:pt idx="94">
                  <c:v>0.5643883836902317</c:v>
                </c:pt>
                <c:pt idx="95">
                  <c:v>0.58246964761622744</c:v>
                </c:pt>
                <c:pt idx="96">
                  <c:v>0.48601503759398496</c:v>
                </c:pt>
                <c:pt idx="97">
                  <c:v>0.44410876132930516</c:v>
                </c:pt>
                <c:pt idx="98">
                  <c:v>0.40724946695095948</c:v>
                </c:pt>
                <c:pt idx="99">
                  <c:v>0.38322620140801961</c:v>
                </c:pt>
                <c:pt idx="100">
                  <c:v>0.39424548515457608</c:v>
                </c:pt>
                <c:pt idx="101">
                  <c:v>0.40446346682971568</c:v>
                </c:pt>
                <c:pt idx="102">
                  <c:v>0.35410240592227021</c:v>
                </c:pt>
                <c:pt idx="103">
                  <c:v>0.32365657813465104</c:v>
                </c:pt>
                <c:pt idx="104">
                  <c:v>0.31203703703703706</c:v>
                </c:pt>
                <c:pt idx="105">
                  <c:v>0.31132366553532859</c:v>
                </c:pt>
                <c:pt idx="106">
                  <c:v>0.29620487503856835</c:v>
                </c:pt>
                <c:pt idx="107">
                  <c:v>0.30916383832150574</c:v>
                </c:pt>
                <c:pt idx="108">
                  <c:v>0.31744078745001536</c:v>
                </c:pt>
                <c:pt idx="109">
                  <c:v>0.29309811203961622</c:v>
                </c:pt>
                <c:pt idx="110">
                  <c:v>0.28474156607861345</c:v>
                </c:pt>
                <c:pt idx="111">
                  <c:v>0.28984156570363467</c:v>
                </c:pt>
                <c:pt idx="112">
                  <c:v>0.28855721393034828</c:v>
                </c:pt>
                <c:pt idx="113">
                  <c:v>0.29819651741293535</c:v>
                </c:pt>
                <c:pt idx="114">
                  <c:v>0.31032338308457713</c:v>
                </c:pt>
                <c:pt idx="115">
                  <c:v>0.31784386617100374</c:v>
                </c:pt>
                <c:pt idx="116">
                  <c:v>0.32127396413110698</c:v>
                </c:pt>
                <c:pt idx="117">
                  <c:v>0.32657450076804917</c:v>
                </c:pt>
                <c:pt idx="118">
                  <c:v>0.33681622618315921</c:v>
                </c:pt>
                <c:pt idx="119">
                  <c:v>0.33691976636950505</c:v>
                </c:pt>
                <c:pt idx="120">
                  <c:v>0.33691976636950505</c:v>
                </c:pt>
                <c:pt idx="121">
                  <c:v>0.35167537657546882</c:v>
                </c:pt>
                <c:pt idx="122">
                  <c:v>0.35685793188094506</c:v>
                </c:pt>
                <c:pt idx="123">
                  <c:v>0.32576687116564418</c:v>
                </c:pt>
                <c:pt idx="124">
                  <c:v>0.30309531106343857</c:v>
                </c:pt>
                <c:pt idx="125">
                  <c:v>0.29537802265074992</c:v>
                </c:pt>
                <c:pt idx="126">
                  <c:v>0.28422344996930632</c:v>
                </c:pt>
                <c:pt idx="127">
                  <c:v>0.27688998156115552</c:v>
                </c:pt>
                <c:pt idx="128">
                  <c:v>0.28733866011063308</c:v>
                </c:pt>
                <c:pt idx="129">
                  <c:v>0.29287031346035647</c:v>
                </c:pt>
                <c:pt idx="130">
                  <c:v>0.25478099938309684</c:v>
                </c:pt>
                <c:pt idx="131">
                  <c:v>0.23771498771498772</c:v>
                </c:pt>
                <c:pt idx="132">
                  <c:v>0.23296500920810312</c:v>
                </c:pt>
                <c:pt idx="133">
                  <c:v>0.22734208117180349</c:v>
                </c:pt>
                <c:pt idx="134">
                  <c:v>0.23245881635143381</c:v>
                </c:pt>
                <c:pt idx="135">
                  <c:v>0.2410006101281269</c:v>
                </c:pt>
                <c:pt idx="136">
                  <c:v>0.24649176327028677</c:v>
                </c:pt>
                <c:pt idx="137">
                  <c:v>0.21116875190723222</c:v>
                </c:pt>
                <c:pt idx="138">
                  <c:v>0.21666158071406774</c:v>
                </c:pt>
                <c:pt idx="139">
                  <c:v>0.22276472383277388</c:v>
                </c:pt>
                <c:pt idx="140">
                  <c:v>0.2282575526396094</c:v>
                </c:pt>
                <c:pt idx="141">
                  <c:v>0.19549330085261876</c:v>
                </c:pt>
                <c:pt idx="142">
                  <c:v>0.2079780755176614</c:v>
                </c:pt>
                <c:pt idx="143">
                  <c:v>0.21452446065025829</c:v>
                </c:pt>
                <c:pt idx="144">
                  <c:v>0.20054861322767448</c:v>
                </c:pt>
                <c:pt idx="145">
                  <c:v>0.19486866218692731</c:v>
                </c:pt>
                <c:pt idx="146">
                  <c:v>0.20146520146520147</c:v>
                </c:pt>
                <c:pt idx="147">
                  <c:v>0.20750686603600854</c:v>
                </c:pt>
                <c:pt idx="148">
                  <c:v>0.21393791844187462</c:v>
                </c:pt>
                <c:pt idx="149">
                  <c:v>0.22367620206938527</c:v>
                </c:pt>
                <c:pt idx="150">
                  <c:v>0.23117122656009836</c:v>
                </c:pt>
                <c:pt idx="151">
                  <c:v>0.24991811333114969</c:v>
                </c:pt>
                <c:pt idx="152">
                  <c:v>0.25694915254237288</c:v>
                </c:pt>
                <c:pt idx="153">
                  <c:v>0.26844475233806719</c:v>
                </c:pt>
                <c:pt idx="154">
                  <c:v>0.27738264580369842</c:v>
                </c:pt>
                <c:pt idx="155">
                  <c:v>0.28812949640287772</c:v>
                </c:pt>
                <c:pt idx="156">
                  <c:v>0.3039568345323741</c:v>
                </c:pt>
                <c:pt idx="157">
                  <c:v>0.31238582389477532</c:v>
                </c:pt>
                <c:pt idx="158">
                  <c:v>0.30069930069930068</c:v>
                </c:pt>
                <c:pt idx="159">
                  <c:v>0.29358830146231724</c:v>
                </c:pt>
                <c:pt idx="160">
                  <c:v>0.30610687022900762</c:v>
                </c:pt>
                <c:pt idx="161">
                  <c:v>0.305895865237366</c:v>
                </c:pt>
                <c:pt idx="162">
                  <c:v>0.29310344827586204</c:v>
                </c:pt>
                <c:pt idx="163">
                  <c:v>0.30153256704980841</c:v>
                </c:pt>
                <c:pt idx="164">
                  <c:v>0.31371784879189402</c:v>
                </c:pt>
                <c:pt idx="165">
                  <c:v>0.26804525946156849</c:v>
                </c:pt>
                <c:pt idx="166">
                  <c:v>0.25469061876247506</c:v>
                </c:pt>
                <c:pt idx="167">
                  <c:v>0.23912175648702594</c:v>
                </c:pt>
                <c:pt idx="168">
                  <c:v>0.2412280701754386</c:v>
                </c:pt>
                <c:pt idx="169">
                  <c:v>0.23564593301435408</c:v>
                </c:pt>
                <c:pt idx="170">
                  <c:v>0.24561403508771928</c:v>
                </c:pt>
                <c:pt idx="171">
                  <c:v>0.25411481332798075</c:v>
                </c:pt>
                <c:pt idx="172">
                  <c:v>0.22481869460112813</c:v>
                </c:pt>
                <c:pt idx="173">
                  <c:v>0.21890145395799676</c:v>
                </c:pt>
                <c:pt idx="174">
                  <c:v>0.21975806451612903</c:v>
                </c:pt>
                <c:pt idx="175">
                  <c:v>0.21895161290322582</c:v>
                </c:pt>
                <c:pt idx="176">
                  <c:v>0.21886336154776301</c:v>
                </c:pt>
                <c:pt idx="177">
                  <c:v>0.23055219669488108</c:v>
                </c:pt>
                <c:pt idx="178">
                  <c:v>0.23901652559451833</c:v>
                </c:pt>
                <c:pt idx="179">
                  <c:v>0.23583768581759743</c:v>
                </c:pt>
                <c:pt idx="180">
                  <c:v>0.21971830985915494</c:v>
                </c:pt>
                <c:pt idx="181">
                  <c:v>0.21672698029754725</c:v>
                </c:pt>
                <c:pt idx="182">
                  <c:v>0.21971830985915494</c:v>
                </c:pt>
                <c:pt idx="183">
                  <c:v>0.22423510466988728</c:v>
                </c:pt>
                <c:pt idx="184">
                  <c:v>0.23148148148148148</c:v>
                </c:pt>
                <c:pt idx="185">
                  <c:v>0.23821138211382115</c:v>
                </c:pt>
                <c:pt idx="186">
                  <c:v>0.21697722567287786</c:v>
                </c:pt>
                <c:pt idx="187">
                  <c:v>0.21317011397214014</c:v>
                </c:pt>
                <c:pt idx="188">
                  <c:v>0.19644369178662149</c:v>
                </c:pt>
                <c:pt idx="189">
                  <c:v>0.19837537409149208</c:v>
                </c:pt>
                <c:pt idx="190">
                  <c:v>0.19974337040205303</c:v>
                </c:pt>
                <c:pt idx="191">
                  <c:v>0.20958083832335328</c:v>
                </c:pt>
                <c:pt idx="192">
                  <c:v>0.21671693235674278</c:v>
                </c:pt>
                <c:pt idx="193">
                  <c:v>0.21894005212858383</c:v>
                </c:pt>
                <c:pt idx="194">
                  <c:v>0.22575032622879512</c:v>
                </c:pt>
                <c:pt idx="195">
                  <c:v>0.22517421602787457</c:v>
                </c:pt>
                <c:pt idx="196">
                  <c:v>0.25369003690036901</c:v>
                </c:pt>
                <c:pt idx="197">
                  <c:v>0.26141078838174275</c:v>
                </c:pt>
                <c:pt idx="198">
                  <c:v>0.2757030889810973</c:v>
                </c:pt>
                <c:pt idx="199">
                  <c:v>0.29079008882655444</c:v>
                </c:pt>
                <c:pt idx="200">
                  <c:v>0.30769230769230771</c:v>
                </c:pt>
                <c:pt idx="201">
                  <c:v>0.31539888682745826</c:v>
                </c:pt>
                <c:pt idx="202">
                  <c:v>0.33472803347280333</c:v>
                </c:pt>
                <c:pt idx="203">
                  <c:v>0.37545955882352944</c:v>
                </c:pt>
                <c:pt idx="204">
                  <c:v>0.38978370915784627</c:v>
                </c:pt>
                <c:pt idx="205">
                  <c:v>0.41509433962264153</c:v>
                </c:pt>
                <c:pt idx="206">
                  <c:v>0.40591513073296187</c:v>
                </c:pt>
                <c:pt idx="207">
                  <c:v>0.43275792854275391</c:v>
                </c:pt>
                <c:pt idx="208">
                  <c:v>0.4642998027613412</c:v>
                </c:pt>
                <c:pt idx="209">
                  <c:v>0.48076190476190478</c:v>
                </c:pt>
                <c:pt idx="210">
                  <c:v>0.5018368846436444</c:v>
                </c:pt>
                <c:pt idx="211">
                  <c:v>0.55484101464808855</c:v>
                </c:pt>
                <c:pt idx="212">
                  <c:v>0.57377634869596283</c:v>
                </c:pt>
                <c:pt idx="213">
                  <c:v>0.59521257591997145</c:v>
                </c:pt>
                <c:pt idx="214">
                  <c:v>0.58874309392265189</c:v>
                </c:pt>
                <c:pt idx="215">
                  <c:v>0.59365901002911681</c:v>
                </c:pt>
                <c:pt idx="216">
                  <c:v>0.60979462875197477</c:v>
                </c:pt>
                <c:pt idx="217">
                  <c:v>0.63704630788485606</c:v>
                </c:pt>
                <c:pt idx="218">
                  <c:v>0.64621164683782095</c:v>
                </c:pt>
                <c:pt idx="219">
                  <c:v>0.67814652473387604</c:v>
                </c:pt>
                <c:pt idx="220">
                  <c:v>0.68530400244424072</c:v>
                </c:pt>
                <c:pt idx="221">
                  <c:v>0.69294605809128629</c:v>
                </c:pt>
                <c:pt idx="222">
                  <c:v>0.72037914691943128</c:v>
                </c:pt>
                <c:pt idx="223">
                  <c:v>0.7381722009991184</c:v>
                </c:pt>
                <c:pt idx="224">
                  <c:v>0.75894428152492666</c:v>
                </c:pt>
                <c:pt idx="225">
                  <c:v>0.77110199296600235</c:v>
                </c:pt>
                <c:pt idx="226">
                  <c:v>0.80246189917936694</c:v>
                </c:pt>
                <c:pt idx="227">
                  <c:v>0.80284900284900285</c:v>
                </c:pt>
                <c:pt idx="228">
                  <c:v>0.77834322872490813</c:v>
                </c:pt>
                <c:pt idx="229">
                  <c:v>0.7732670533001933</c:v>
                </c:pt>
                <c:pt idx="230">
                  <c:v>0.70604327281770707</c:v>
                </c:pt>
                <c:pt idx="231">
                  <c:v>0.72415506958250497</c:v>
                </c:pt>
                <c:pt idx="232">
                  <c:v>0.74870530209617758</c:v>
                </c:pt>
                <c:pt idx="233">
                  <c:v>0.77385943279901359</c:v>
                </c:pt>
                <c:pt idx="234">
                  <c:v>0.79149250061470366</c:v>
                </c:pt>
                <c:pt idx="235">
                  <c:v>0.77366863905325445</c:v>
                </c:pt>
                <c:pt idx="236">
                  <c:v>0.7671266633809759</c:v>
                </c:pt>
                <c:pt idx="237">
                  <c:v>0.77013752455795681</c:v>
                </c:pt>
                <c:pt idx="238">
                  <c:v>0.78886709171162339</c:v>
                </c:pt>
                <c:pt idx="239">
                  <c:v>0.7651385143417504</c:v>
                </c:pt>
                <c:pt idx="240">
                  <c:v>0.78989948516793329</c:v>
                </c:pt>
                <c:pt idx="241">
                  <c:v>0.80454434400195451</c:v>
                </c:pt>
                <c:pt idx="242">
                  <c:v>0.75701390583069039</c:v>
                </c:pt>
                <c:pt idx="243">
                  <c:v>0.75694106186069166</c:v>
                </c:pt>
                <c:pt idx="244">
                  <c:v>0.75688856376493541</c:v>
                </c:pt>
                <c:pt idx="245">
                  <c:v>0.75012094823415576</c:v>
                </c:pt>
                <c:pt idx="246">
                  <c:v>0.75133559980573095</c:v>
                </c:pt>
                <c:pt idx="247">
                  <c:v>0.78023312287518209</c:v>
                </c:pt>
                <c:pt idx="248">
                  <c:v>0.79534432589718718</c:v>
                </c:pt>
                <c:pt idx="249">
                  <c:v>0.76011701608971238</c:v>
                </c:pt>
                <c:pt idx="250">
                  <c:v>0.74759911351883768</c:v>
                </c:pt>
                <c:pt idx="251">
                  <c:v>0.7334644701253995</c:v>
                </c:pt>
                <c:pt idx="252">
                  <c:v>0.71292217327459617</c:v>
                </c:pt>
                <c:pt idx="253">
                  <c:v>0.68777506112469433</c:v>
                </c:pt>
                <c:pt idx="254">
                  <c:v>0.71173594132029339</c:v>
                </c:pt>
                <c:pt idx="255">
                  <c:v>0.72246482290150416</c:v>
                </c:pt>
                <c:pt idx="256">
                  <c:v>0.66342884895580378</c:v>
                </c:pt>
                <c:pt idx="257">
                  <c:v>0.65024271844660197</c:v>
                </c:pt>
                <c:pt idx="258">
                  <c:v>0.62066438690766979</c:v>
                </c:pt>
                <c:pt idx="259">
                  <c:v>0.60787671232876717</c:v>
                </c:pt>
                <c:pt idx="260">
                  <c:v>0.60044042084658678</c:v>
                </c:pt>
                <c:pt idx="261">
                  <c:v>0.61879128945436745</c:v>
                </c:pt>
                <c:pt idx="262">
                  <c:v>0.63138596920068446</c:v>
                </c:pt>
                <c:pt idx="263">
                  <c:v>0.57763061074319355</c:v>
                </c:pt>
                <c:pt idx="264">
                  <c:v>0.55372914622178604</c:v>
                </c:pt>
                <c:pt idx="265">
                  <c:v>0.55265200517464419</c:v>
                </c:pt>
                <c:pt idx="266">
                  <c:v>0.54364871928907477</c:v>
                </c:pt>
                <c:pt idx="267">
                  <c:v>0.51718709000262397</c:v>
                </c:pt>
                <c:pt idx="268">
                  <c:v>0.52820781946995543</c:v>
                </c:pt>
                <c:pt idx="269">
                  <c:v>0.53941798941798946</c:v>
                </c:pt>
                <c:pt idx="270">
                  <c:v>0.48655126498002665</c:v>
                </c:pt>
                <c:pt idx="271">
                  <c:v>0.46751488900920413</c:v>
                </c:pt>
                <c:pt idx="272">
                  <c:v>0.45110324162353582</c:v>
                </c:pt>
                <c:pt idx="273">
                  <c:v>0.45374823196605374</c:v>
                </c:pt>
                <c:pt idx="274">
                  <c:v>0.44472934472934472</c:v>
                </c:pt>
                <c:pt idx="275">
                  <c:v>0.454985754985755</c:v>
                </c:pt>
                <c:pt idx="276">
                  <c:v>0.46267806267806266</c:v>
                </c:pt>
                <c:pt idx="277">
                  <c:v>0.47505800464037123</c:v>
                </c:pt>
                <c:pt idx="278">
                  <c:v>0.42161520190023755</c:v>
                </c:pt>
                <c:pt idx="279">
                  <c:v>0.3930408472012103</c:v>
                </c:pt>
                <c:pt idx="280">
                  <c:v>0.35733736762481089</c:v>
                </c:pt>
                <c:pt idx="281">
                  <c:v>0.36677781145801758</c:v>
                </c:pt>
                <c:pt idx="282">
                  <c:v>0.37769020915428919</c:v>
                </c:pt>
                <c:pt idx="283">
                  <c:v>0.38487343702348276</c:v>
                </c:pt>
                <c:pt idx="284">
                  <c:v>0.32847601700060719</c:v>
                </c:pt>
                <c:pt idx="285">
                  <c:v>0.31201967414694126</c:v>
                </c:pt>
                <c:pt idx="286">
                  <c:v>0.30274099168463198</c:v>
                </c:pt>
                <c:pt idx="287">
                  <c:v>0.29667282809611828</c:v>
                </c:pt>
                <c:pt idx="288">
                  <c:v>0.31573671901102573</c:v>
                </c:pt>
                <c:pt idx="289">
                  <c:v>0.32208486468426328</c:v>
                </c:pt>
                <c:pt idx="290">
                  <c:v>0.33620392697209783</c:v>
                </c:pt>
                <c:pt idx="291">
                  <c:v>0.32987477638640428</c:v>
                </c:pt>
                <c:pt idx="292">
                  <c:v>0.32538517975055026</c:v>
                </c:pt>
                <c:pt idx="293">
                  <c:v>0.3217488789237668</c:v>
                </c:pt>
                <c:pt idx="294">
                  <c:v>0.3149847094801223</c:v>
                </c:pt>
                <c:pt idx="295">
                  <c:v>0.30231660231660229</c:v>
                </c:pt>
                <c:pt idx="296">
                  <c:v>0.30926640926640925</c:v>
                </c:pt>
                <c:pt idx="297">
                  <c:v>0.31196911196911198</c:v>
                </c:pt>
              </c:numCache>
            </c:numRef>
          </c:val>
          <c:smooth val="0"/>
          <c:extLst xmlns:c15="http://schemas.microsoft.com/office/drawing/2012/chart">
            <c:ext xmlns:c16="http://schemas.microsoft.com/office/drawing/2014/chart" uri="{C3380CC4-5D6E-409C-BE32-E72D297353CC}">
              <c16:uniqueId val="{00000003-E3B8-44CE-8E24-A1F4CF12DEF5}"/>
            </c:ext>
          </c:extLst>
        </c:ser>
        <c:dLbls>
          <c:showLegendKey val="0"/>
          <c:showVal val="0"/>
          <c:showCatName val="0"/>
          <c:showSerName val="0"/>
          <c:showPercent val="0"/>
          <c:showBubbleSize val="0"/>
        </c:dLbls>
        <c:marker val="1"/>
        <c:smooth val="0"/>
        <c:axId val="1609804351"/>
        <c:axId val="1609816831"/>
      </c:lineChart>
      <c:dateAx>
        <c:axId val="360565224"/>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0563656"/>
        <c:crosses val="autoZero"/>
        <c:auto val="1"/>
        <c:lblOffset val="100"/>
        <c:baseTimeUnit val="days"/>
        <c:majorUnit val="7"/>
        <c:majorTimeUnit val="days"/>
      </c:dateAx>
      <c:valAx>
        <c:axId val="360563656"/>
        <c:scaling>
          <c:orientation val="minMax"/>
          <c:max val="4400"/>
          <c:min val="0"/>
        </c:scaling>
        <c:delete val="0"/>
        <c:axPos val="l"/>
        <c:majorGridlines>
          <c:spPr>
            <a:ln w="9525" cap="flat" cmpd="sng" algn="ctr">
              <a:no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0565224"/>
        <c:crosses val="autoZero"/>
        <c:crossBetween val="between"/>
        <c:majorUnit val="400"/>
      </c:valAx>
      <c:valAx>
        <c:axId val="1609816831"/>
        <c:scaling>
          <c:orientation val="minMax"/>
          <c:max val="1.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09804351"/>
        <c:crosses val="max"/>
        <c:crossBetween val="between"/>
      </c:valAx>
      <c:dateAx>
        <c:axId val="1609804351"/>
        <c:scaling>
          <c:orientation val="minMax"/>
        </c:scaling>
        <c:delete val="1"/>
        <c:axPos val="b"/>
        <c:numFmt formatCode="m/d;@" sourceLinked="1"/>
        <c:majorTickMark val="out"/>
        <c:minorTickMark val="none"/>
        <c:tickLblPos val="nextTo"/>
        <c:crossAx val="1609816831"/>
        <c:crosses val="autoZero"/>
        <c:auto val="1"/>
        <c:lblOffset val="100"/>
        <c:baseTimeUnit val="days"/>
        <c:majorUnit val="1"/>
        <c:minorUnit val="1"/>
      </c:dateAx>
      <c:spPr>
        <a:noFill/>
        <a:ln>
          <a:noFill/>
        </a:ln>
        <a:effectLst/>
      </c:spPr>
    </c:plotArea>
    <c:legend>
      <c:legendPos val="b"/>
      <c:layout>
        <c:manualLayout>
          <c:xMode val="edge"/>
          <c:yMode val="edge"/>
          <c:x val="0.19902977302545419"/>
          <c:y val="0.10898195236774777"/>
          <c:w val="0.70394617851115793"/>
          <c:h val="0.102593803086880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ja-JP" sz="1200" b="0" i="0" baseline="0">
                <a:effectLst/>
              </a:rPr>
              <a:t>軽症中等症病床（</a:t>
            </a:r>
            <a:r>
              <a:rPr lang="ja-JP" altLang="en-US" sz="1200" b="0" i="0" baseline="0">
                <a:effectLst/>
              </a:rPr>
              <a:t>使用病床</a:t>
            </a:r>
            <a:r>
              <a:rPr lang="ja-JP" altLang="ja-JP" sz="1200" b="0" i="0" baseline="0">
                <a:effectLst/>
              </a:rPr>
              <a:t>数・</a:t>
            </a:r>
            <a:r>
              <a:rPr lang="ja-JP" altLang="en-US" sz="1200" b="0" i="0" baseline="0">
                <a:effectLst/>
              </a:rPr>
              <a:t>使用率</a:t>
            </a:r>
            <a:r>
              <a:rPr lang="ja-JP" altLang="ja-JP" sz="1200" b="0" i="0" baseline="0">
                <a:effectLst/>
              </a:rPr>
              <a:t>）・軽症中等症入院者数</a:t>
            </a:r>
            <a:endParaRPr lang="ja-JP" altLang="ja-JP" sz="1200">
              <a:effectLst/>
            </a:endParaRPr>
          </a:p>
        </c:rich>
      </c:tx>
      <c:layout>
        <c:manualLayout>
          <c:xMode val="edge"/>
          <c:yMode val="edge"/>
          <c:x val="0.20520642150660967"/>
          <c:y val="2.299140084903009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7117701475840114E-2"/>
          <c:y val="0.12894094000845485"/>
          <c:w val="0.85156609592564403"/>
          <c:h val="0.76937239108037436"/>
        </c:manualLayout>
      </c:layout>
      <c:areaChart>
        <c:grouping val="standard"/>
        <c:varyColors val="0"/>
        <c:ser>
          <c:idx val="4"/>
          <c:order val="1"/>
          <c:tx>
            <c:v>軽症中等症病床数（病床確保計画に基づく病床以外の受入病床数を含む）</c:v>
          </c:tx>
          <c:spPr>
            <a:solidFill>
              <a:schemeClr val="accent5">
                <a:lumMod val="20000"/>
                <a:lumOff val="80000"/>
              </a:schemeClr>
            </a:solidFill>
            <a:ln>
              <a:solidFill>
                <a:schemeClr val="accent5"/>
              </a:solidFill>
            </a:ln>
            <a:effectLst/>
          </c:spPr>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オリジナルシート!$YR$29:$AKC$29</c:f>
              <c:numCache>
                <c:formatCode>0_);[Red]\(0\)</c:formatCode>
                <c:ptCount val="298"/>
                <c:pt idx="0">
                  <c:v>3062</c:v>
                </c:pt>
                <c:pt idx="1">
                  <c:v>3062</c:v>
                </c:pt>
                <c:pt idx="2">
                  <c:v>3062</c:v>
                </c:pt>
                <c:pt idx="3">
                  <c:v>3062</c:v>
                </c:pt>
                <c:pt idx="4">
                  <c:v>3062</c:v>
                </c:pt>
                <c:pt idx="5">
                  <c:v>3067</c:v>
                </c:pt>
                <c:pt idx="6">
                  <c:v>3095</c:v>
                </c:pt>
                <c:pt idx="7">
                  <c:v>3103</c:v>
                </c:pt>
                <c:pt idx="8">
                  <c:v>3103</c:v>
                </c:pt>
                <c:pt idx="9">
                  <c:v>3103</c:v>
                </c:pt>
                <c:pt idx="10">
                  <c:v>3103</c:v>
                </c:pt>
                <c:pt idx="11">
                  <c:v>3103</c:v>
                </c:pt>
                <c:pt idx="12">
                  <c:v>3103</c:v>
                </c:pt>
                <c:pt idx="13">
                  <c:v>3103</c:v>
                </c:pt>
                <c:pt idx="14">
                  <c:v>3103</c:v>
                </c:pt>
                <c:pt idx="15">
                  <c:v>3103</c:v>
                </c:pt>
                <c:pt idx="16">
                  <c:v>3103</c:v>
                </c:pt>
                <c:pt idx="17">
                  <c:v>3103</c:v>
                </c:pt>
                <c:pt idx="18">
                  <c:v>3110</c:v>
                </c:pt>
                <c:pt idx="19">
                  <c:v>3110</c:v>
                </c:pt>
                <c:pt idx="20">
                  <c:v>3110</c:v>
                </c:pt>
                <c:pt idx="21">
                  <c:v>3110</c:v>
                </c:pt>
                <c:pt idx="22">
                  <c:v>3110</c:v>
                </c:pt>
                <c:pt idx="23">
                  <c:v>3110</c:v>
                </c:pt>
                <c:pt idx="24">
                  <c:v>3110</c:v>
                </c:pt>
                <c:pt idx="25">
                  <c:v>3110</c:v>
                </c:pt>
                <c:pt idx="26">
                  <c:v>3110</c:v>
                </c:pt>
                <c:pt idx="27">
                  <c:v>3110</c:v>
                </c:pt>
                <c:pt idx="28">
                  <c:v>3110</c:v>
                </c:pt>
                <c:pt idx="29">
                  <c:v>3110</c:v>
                </c:pt>
                <c:pt idx="30">
                  <c:v>3110</c:v>
                </c:pt>
                <c:pt idx="31">
                  <c:v>3122</c:v>
                </c:pt>
                <c:pt idx="32">
                  <c:v>3122</c:v>
                </c:pt>
                <c:pt idx="33">
                  <c:v>3122</c:v>
                </c:pt>
                <c:pt idx="34">
                  <c:v>3122</c:v>
                </c:pt>
                <c:pt idx="35">
                  <c:v>3122</c:v>
                </c:pt>
                <c:pt idx="36">
                  <c:v>3122</c:v>
                </c:pt>
                <c:pt idx="37">
                  <c:v>3122</c:v>
                </c:pt>
                <c:pt idx="38">
                  <c:v>3141</c:v>
                </c:pt>
                <c:pt idx="39">
                  <c:v>3141</c:v>
                </c:pt>
                <c:pt idx="40">
                  <c:v>3141</c:v>
                </c:pt>
                <c:pt idx="41">
                  <c:v>3141</c:v>
                </c:pt>
                <c:pt idx="42">
                  <c:v>3141</c:v>
                </c:pt>
                <c:pt idx="43">
                  <c:v>3141</c:v>
                </c:pt>
                <c:pt idx="44">
                  <c:v>3141</c:v>
                </c:pt>
                <c:pt idx="45">
                  <c:v>3141</c:v>
                </c:pt>
                <c:pt idx="46">
                  <c:v>3141</c:v>
                </c:pt>
                <c:pt idx="47">
                  <c:v>3175</c:v>
                </c:pt>
                <c:pt idx="48">
                  <c:v>3175</c:v>
                </c:pt>
                <c:pt idx="49">
                  <c:v>3175</c:v>
                </c:pt>
                <c:pt idx="50">
                  <c:v>3175</c:v>
                </c:pt>
                <c:pt idx="51">
                  <c:v>3175</c:v>
                </c:pt>
                <c:pt idx="52">
                  <c:v>3183</c:v>
                </c:pt>
                <c:pt idx="53">
                  <c:v>3183</c:v>
                </c:pt>
                <c:pt idx="54">
                  <c:v>3183</c:v>
                </c:pt>
                <c:pt idx="55">
                  <c:v>3194</c:v>
                </c:pt>
                <c:pt idx="56">
                  <c:v>3194</c:v>
                </c:pt>
                <c:pt idx="57">
                  <c:v>3194</c:v>
                </c:pt>
                <c:pt idx="58">
                  <c:v>3194</c:v>
                </c:pt>
                <c:pt idx="59">
                  <c:v>3209</c:v>
                </c:pt>
                <c:pt idx="60">
                  <c:v>3228</c:v>
                </c:pt>
                <c:pt idx="61">
                  <c:v>3464</c:v>
                </c:pt>
                <c:pt idx="62">
                  <c:v>3449</c:v>
                </c:pt>
                <c:pt idx="63">
                  <c:v>3442</c:v>
                </c:pt>
                <c:pt idx="64">
                  <c:v>3409</c:v>
                </c:pt>
                <c:pt idx="65">
                  <c:v>3409</c:v>
                </c:pt>
                <c:pt idx="66">
                  <c:v>3425</c:v>
                </c:pt>
                <c:pt idx="67">
                  <c:v>3425</c:v>
                </c:pt>
                <c:pt idx="68">
                  <c:v>3435</c:v>
                </c:pt>
                <c:pt idx="69">
                  <c:v>3435</c:v>
                </c:pt>
                <c:pt idx="70">
                  <c:v>3432</c:v>
                </c:pt>
                <c:pt idx="71">
                  <c:v>3438</c:v>
                </c:pt>
                <c:pt idx="72">
                  <c:v>3438</c:v>
                </c:pt>
                <c:pt idx="73">
                  <c:v>3445</c:v>
                </c:pt>
                <c:pt idx="74">
                  <c:v>3404</c:v>
                </c:pt>
                <c:pt idx="75">
                  <c:v>3436</c:v>
                </c:pt>
                <c:pt idx="76">
                  <c:v>3419</c:v>
                </c:pt>
                <c:pt idx="77">
                  <c:v>3414</c:v>
                </c:pt>
                <c:pt idx="78">
                  <c:v>3408</c:v>
                </c:pt>
                <c:pt idx="79">
                  <c:v>3420</c:v>
                </c:pt>
                <c:pt idx="80">
                  <c:v>3423</c:v>
                </c:pt>
                <c:pt idx="81">
                  <c:v>3425</c:v>
                </c:pt>
                <c:pt idx="82">
                  <c:v>3477</c:v>
                </c:pt>
                <c:pt idx="83">
                  <c:v>3427</c:v>
                </c:pt>
                <c:pt idx="84">
                  <c:v>3440</c:v>
                </c:pt>
                <c:pt idx="85">
                  <c:v>3438</c:v>
                </c:pt>
                <c:pt idx="86">
                  <c:v>3438</c:v>
                </c:pt>
                <c:pt idx="87">
                  <c:v>3446</c:v>
                </c:pt>
                <c:pt idx="88">
                  <c:v>3469</c:v>
                </c:pt>
                <c:pt idx="89">
                  <c:v>3450</c:v>
                </c:pt>
                <c:pt idx="90">
                  <c:v>3436</c:v>
                </c:pt>
                <c:pt idx="91">
                  <c:v>3422</c:v>
                </c:pt>
                <c:pt idx="92">
                  <c:v>3407</c:v>
                </c:pt>
                <c:pt idx="93">
                  <c:v>3407</c:v>
                </c:pt>
                <c:pt idx="94">
                  <c:v>3409</c:v>
                </c:pt>
                <c:pt idx="95">
                  <c:v>3388</c:v>
                </c:pt>
                <c:pt idx="96">
                  <c:v>3350</c:v>
                </c:pt>
                <c:pt idx="97">
                  <c:v>3339</c:v>
                </c:pt>
                <c:pt idx="98">
                  <c:v>3336</c:v>
                </c:pt>
                <c:pt idx="99">
                  <c:v>3320</c:v>
                </c:pt>
                <c:pt idx="100">
                  <c:v>3320</c:v>
                </c:pt>
                <c:pt idx="101">
                  <c:v>3330</c:v>
                </c:pt>
                <c:pt idx="102">
                  <c:v>3306</c:v>
                </c:pt>
                <c:pt idx="103">
                  <c:v>3306</c:v>
                </c:pt>
                <c:pt idx="104">
                  <c:v>3302</c:v>
                </c:pt>
                <c:pt idx="105">
                  <c:v>3303</c:v>
                </c:pt>
                <c:pt idx="106">
                  <c:v>3302</c:v>
                </c:pt>
                <c:pt idx="107">
                  <c:v>3302</c:v>
                </c:pt>
                <c:pt idx="108">
                  <c:v>3302</c:v>
                </c:pt>
                <c:pt idx="109">
                  <c:v>3303</c:v>
                </c:pt>
                <c:pt idx="110">
                  <c:v>3303</c:v>
                </c:pt>
                <c:pt idx="111">
                  <c:v>3304</c:v>
                </c:pt>
                <c:pt idx="112">
                  <c:v>3301</c:v>
                </c:pt>
                <c:pt idx="113">
                  <c:v>3301</c:v>
                </c:pt>
                <c:pt idx="114">
                  <c:v>3301</c:v>
                </c:pt>
                <c:pt idx="115">
                  <c:v>3321</c:v>
                </c:pt>
                <c:pt idx="116">
                  <c:v>3329</c:v>
                </c:pt>
                <c:pt idx="117">
                  <c:v>3350</c:v>
                </c:pt>
                <c:pt idx="118">
                  <c:v>3355</c:v>
                </c:pt>
                <c:pt idx="119">
                  <c:v>3354</c:v>
                </c:pt>
                <c:pt idx="120">
                  <c:v>3354</c:v>
                </c:pt>
                <c:pt idx="121">
                  <c:v>3354</c:v>
                </c:pt>
                <c:pt idx="122">
                  <c:v>3354</c:v>
                </c:pt>
                <c:pt idx="123">
                  <c:v>3353</c:v>
                </c:pt>
                <c:pt idx="124">
                  <c:v>3364</c:v>
                </c:pt>
                <c:pt idx="125">
                  <c:v>3363</c:v>
                </c:pt>
                <c:pt idx="126">
                  <c:v>3354</c:v>
                </c:pt>
                <c:pt idx="127">
                  <c:v>3350</c:v>
                </c:pt>
                <c:pt idx="128">
                  <c:v>3350</c:v>
                </c:pt>
                <c:pt idx="129">
                  <c:v>3350</c:v>
                </c:pt>
                <c:pt idx="130">
                  <c:v>3338</c:v>
                </c:pt>
                <c:pt idx="131">
                  <c:v>3340</c:v>
                </c:pt>
                <c:pt idx="132">
                  <c:v>3342</c:v>
                </c:pt>
                <c:pt idx="133">
                  <c:v>3345</c:v>
                </c:pt>
                <c:pt idx="134">
                  <c:v>3345</c:v>
                </c:pt>
                <c:pt idx="135">
                  <c:v>3345</c:v>
                </c:pt>
                <c:pt idx="136">
                  <c:v>3345</c:v>
                </c:pt>
                <c:pt idx="137">
                  <c:v>3344</c:v>
                </c:pt>
                <c:pt idx="138">
                  <c:v>3344</c:v>
                </c:pt>
                <c:pt idx="139">
                  <c:v>3344</c:v>
                </c:pt>
                <c:pt idx="140">
                  <c:v>3344</c:v>
                </c:pt>
                <c:pt idx="141">
                  <c:v>3351</c:v>
                </c:pt>
                <c:pt idx="142">
                  <c:v>3351</c:v>
                </c:pt>
                <c:pt idx="143">
                  <c:v>3351</c:v>
                </c:pt>
                <c:pt idx="144">
                  <c:v>3348</c:v>
                </c:pt>
                <c:pt idx="145">
                  <c:v>3376</c:v>
                </c:pt>
                <c:pt idx="146">
                  <c:v>3376</c:v>
                </c:pt>
                <c:pt idx="147">
                  <c:v>3377</c:v>
                </c:pt>
                <c:pt idx="148">
                  <c:v>3376</c:v>
                </c:pt>
                <c:pt idx="149">
                  <c:v>3376</c:v>
                </c:pt>
                <c:pt idx="150">
                  <c:v>3376</c:v>
                </c:pt>
                <c:pt idx="151">
                  <c:v>3383</c:v>
                </c:pt>
                <c:pt idx="152">
                  <c:v>3392</c:v>
                </c:pt>
                <c:pt idx="153">
                  <c:v>3394</c:v>
                </c:pt>
                <c:pt idx="154">
                  <c:v>3396</c:v>
                </c:pt>
                <c:pt idx="155">
                  <c:v>3396</c:v>
                </c:pt>
                <c:pt idx="156">
                  <c:v>3396</c:v>
                </c:pt>
                <c:pt idx="157">
                  <c:v>3404</c:v>
                </c:pt>
                <c:pt idx="158">
                  <c:v>3407</c:v>
                </c:pt>
                <c:pt idx="159">
                  <c:v>3405</c:v>
                </c:pt>
                <c:pt idx="160">
                  <c:v>3413</c:v>
                </c:pt>
                <c:pt idx="161">
                  <c:v>3412</c:v>
                </c:pt>
                <c:pt idx="162">
                  <c:v>3409</c:v>
                </c:pt>
                <c:pt idx="163">
                  <c:v>3409</c:v>
                </c:pt>
                <c:pt idx="164">
                  <c:v>3409</c:v>
                </c:pt>
                <c:pt idx="165">
                  <c:v>3407</c:v>
                </c:pt>
                <c:pt idx="166">
                  <c:v>3388</c:v>
                </c:pt>
                <c:pt idx="167">
                  <c:v>3388</c:v>
                </c:pt>
                <c:pt idx="168">
                  <c:v>3391</c:v>
                </c:pt>
                <c:pt idx="169">
                  <c:v>3391</c:v>
                </c:pt>
                <c:pt idx="170">
                  <c:v>3391</c:v>
                </c:pt>
                <c:pt idx="171">
                  <c:v>3406</c:v>
                </c:pt>
                <c:pt idx="172">
                  <c:v>3401</c:v>
                </c:pt>
                <c:pt idx="173">
                  <c:v>3402</c:v>
                </c:pt>
                <c:pt idx="174">
                  <c:v>3402</c:v>
                </c:pt>
                <c:pt idx="175">
                  <c:v>3402</c:v>
                </c:pt>
                <c:pt idx="176">
                  <c:v>3403</c:v>
                </c:pt>
                <c:pt idx="177">
                  <c:v>3403</c:v>
                </c:pt>
                <c:pt idx="178">
                  <c:v>3428</c:v>
                </c:pt>
                <c:pt idx="179">
                  <c:v>3427</c:v>
                </c:pt>
                <c:pt idx="180">
                  <c:v>3481</c:v>
                </c:pt>
                <c:pt idx="181">
                  <c:v>3484</c:v>
                </c:pt>
                <c:pt idx="182">
                  <c:v>3482</c:v>
                </c:pt>
                <c:pt idx="183">
                  <c:v>3482</c:v>
                </c:pt>
                <c:pt idx="184">
                  <c:v>3482</c:v>
                </c:pt>
                <c:pt idx="185">
                  <c:v>3516</c:v>
                </c:pt>
                <c:pt idx="186">
                  <c:v>3515</c:v>
                </c:pt>
                <c:pt idx="187">
                  <c:v>3515</c:v>
                </c:pt>
                <c:pt idx="188">
                  <c:v>3514</c:v>
                </c:pt>
                <c:pt idx="189">
                  <c:v>3515</c:v>
                </c:pt>
                <c:pt idx="190">
                  <c:v>3514</c:v>
                </c:pt>
                <c:pt idx="191">
                  <c:v>3514</c:v>
                </c:pt>
                <c:pt idx="192">
                  <c:v>3514</c:v>
                </c:pt>
                <c:pt idx="193">
                  <c:v>3515</c:v>
                </c:pt>
                <c:pt idx="194">
                  <c:v>3515</c:v>
                </c:pt>
                <c:pt idx="195">
                  <c:v>3669</c:v>
                </c:pt>
                <c:pt idx="196">
                  <c:v>3670</c:v>
                </c:pt>
                <c:pt idx="197">
                  <c:v>3671</c:v>
                </c:pt>
                <c:pt idx="198">
                  <c:v>3671</c:v>
                </c:pt>
                <c:pt idx="199">
                  <c:v>3671</c:v>
                </c:pt>
                <c:pt idx="200">
                  <c:v>3708</c:v>
                </c:pt>
                <c:pt idx="201">
                  <c:v>3709</c:v>
                </c:pt>
                <c:pt idx="202">
                  <c:v>3704</c:v>
                </c:pt>
                <c:pt idx="203">
                  <c:v>3807</c:v>
                </c:pt>
                <c:pt idx="204">
                  <c:v>3804</c:v>
                </c:pt>
                <c:pt idx="205">
                  <c:v>3804</c:v>
                </c:pt>
                <c:pt idx="206">
                  <c:v>3869</c:v>
                </c:pt>
                <c:pt idx="207">
                  <c:v>3894</c:v>
                </c:pt>
                <c:pt idx="208">
                  <c:v>3907</c:v>
                </c:pt>
                <c:pt idx="209">
                  <c:v>3907</c:v>
                </c:pt>
                <c:pt idx="210">
                  <c:v>3929</c:v>
                </c:pt>
                <c:pt idx="211">
                  <c:v>3953</c:v>
                </c:pt>
                <c:pt idx="212">
                  <c:v>3953</c:v>
                </c:pt>
                <c:pt idx="213">
                  <c:v>3953</c:v>
                </c:pt>
                <c:pt idx="214">
                  <c:v>3953</c:v>
                </c:pt>
                <c:pt idx="215">
                  <c:v>3981</c:v>
                </c:pt>
                <c:pt idx="216">
                  <c:v>4129</c:v>
                </c:pt>
                <c:pt idx="217">
                  <c:v>4129</c:v>
                </c:pt>
                <c:pt idx="218">
                  <c:v>4077</c:v>
                </c:pt>
                <c:pt idx="219">
                  <c:v>4077</c:v>
                </c:pt>
                <c:pt idx="220">
                  <c:v>4136</c:v>
                </c:pt>
                <c:pt idx="221">
                  <c:v>4199</c:v>
                </c:pt>
                <c:pt idx="222">
                  <c:v>4167</c:v>
                </c:pt>
                <c:pt idx="223">
                  <c:v>4172</c:v>
                </c:pt>
                <c:pt idx="224">
                  <c:v>4198</c:v>
                </c:pt>
                <c:pt idx="225">
                  <c:v>4190</c:v>
                </c:pt>
                <c:pt idx="226">
                  <c:v>4190</c:v>
                </c:pt>
                <c:pt idx="227">
                  <c:v>4190</c:v>
                </c:pt>
                <c:pt idx="228">
                  <c:v>4199</c:v>
                </c:pt>
                <c:pt idx="229">
                  <c:v>4234</c:v>
                </c:pt>
                <c:pt idx="230">
                  <c:v>4216</c:v>
                </c:pt>
                <c:pt idx="231">
                  <c:v>4219</c:v>
                </c:pt>
                <c:pt idx="232">
                  <c:v>4224</c:v>
                </c:pt>
                <c:pt idx="233">
                  <c:v>4224</c:v>
                </c:pt>
                <c:pt idx="234">
                  <c:v>4224</c:v>
                </c:pt>
                <c:pt idx="235">
                  <c:v>4229</c:v>
                </c:pt>
                <c:pt idx="236">
                  <c:v>4229</c:v>
                </c:pt>
                <c:pt idx="237">
                  <c:v>4240</c:v>
                </c:pt>
                <c:pt idx="238">
                  <c:v>4240</c:v>
                </c:pt>
                <c:pt idx="239">
                  <c:v>4238</c:v>
                </c:pt>
                <c:pt idx="240">
                  <c:v>4238</c:v>
                </c:pt>
                <c:pt idx="241">
                  <c:v>4238</c:v>
                </c:pt>
                <c:pt idx="242">
                  <c:v>4230</c:v>
                </c:pt>
                <c:pt idx="243">
                  <c:v>4256</c:v>
                </c:pt>
                <c:pt idx="244">
                  <c:v>4251</c:v>
                </c:pt>
                <c:pt idx="245">
                  <c:v>4259</c:v>
                </c:pt>
                <c:pt idx="246">
                  <c:v>4239</c:v>
                </c:pt>
                <c:pt idx="247">
                  <c:v>4239</c:v>
                </c:pt>
                <c:pt idx="248">
                  <c:v>4239</c:v>
                </c:pt>
                <c:pt idx="249">
                  <c:v>4217</c:v>
                </c:pt>
                <c:pt idx="250">
                  <c:v>4181</c:v>
                </c:pt>
                <c:pt idx="251">
                  <c:v>4195</c:v>
                </c:pt>
                <c:pt idx="252">
                  <c:v>4195</c:v>
                </c:pt>
                <c:pt idx="253">
                  <c:v>4194</c:v>
                </c:pt>
                <c:pt idx="254">
                  <c:v>4194</c:v>
                </c:pt>
                <c:pt idx="255">
                  <c:v>4194</c:v>
                </c:pt>
                <c:pt idx="256">
                  <c:v>4190</c:v>
                </c:pt>
                <c:pt idx="257">
                  <c:v>4192</c:v>
                </c:pt>
                <c:pt idx="258">
                  <c:v>4178</c:v>
                </c:pt>
                <c:pt idx="259">
                  <c:v>4172</c:v>
                </c:pt>
                <c:pt idx="260">
                  <c:v>4171</c:v>
                </c:pt>
                <c:pt idx="261">
                  <c:v>4171</c:v>
                </c:pt>
                <c:pt idx="262">
                  <c:v>4171</c:v>
                </c:pt>
                <c:pt idx="263">
                  <c:v>4155</c:v>
                </c:pt>
                <c:pt idx="264">
                  <c:v>4154</c:v>
                </c:pt>
                <c:pt idx="265">
                  <c:v>4147</c:v>
                </c:pt>
                <c:pt idx="266">
                  <c:v>4159</c:v>
                </c:pt>
                <c:pt idx="267">
                  <c:v>4167</c:v>
                </c:pt>
                <c:pt idx="268">
                  <c:v>4167</c:v>
                </c:pt>
                <c:pt idx="269">
                  <c:v>4167</c:v>
                </c:pt>
                <c:pt idx="270">
                  <c:v>4158</c:v>
                </c:pt>
                <c:pt idx="271">
                  <c:v>4154</c:v>
                </c:pt>
                <c:pt idx="272">
                  <c:v>4150</c:v>
                </c:pt>
                <c:pt idx="273">
                  <c:v>4151</c:v>
                </c:pt>
                <c:pt idx="274">
                  <c:v>4155</c:v>
                </c:pt>
                <c:pt idx="275">
                  <c:v>4155</c:v>
                </c:pt>
                <c:pt idx="276">
                  <c:v>4155</c:v>
                </c:pt>
                <c:pt idx="277">
                  <c:v>4155</c:v>
                </c:pt>
                <c:pt idx="278">
                  <c:v>4155</c:v>
                </c:pt>
                <c:pt idx="279">
                  <c:v>4147</c:v>
                </c:pt>
                <c:pt idx="280">
                  <c:v>4147</c:v>
                </c:pt>
                <c:pt idx="281">
                  <c:v>4147</c:v>
                </c:pt>
                <c:pt idx="282">
                  <c:v>4147</c:v>
                </c:pt>
                <c:pt idx="283">
                  <c:v>4147</c:v>
                </c:pt>
                <c:pt idx="284">
                  <c:v>4158</c:v>
                </c:pt>
                <c:pt idx="285">
                  <c:v>4166</c:v>
                </c:pt>
                <c:pt idx="286">
                  <c:v>4166</c:v>
                </c:pt>
                <c:pt idx="287">
                  <c:v>4166</c:v>
                </c:pt>
                <c:pt idx="288">
                  <c:v>4144</c:v>
                </c:pt>
                <c:pt idx="289">
                  <c:v>4144</c:v>
                </c:pt>
                <c:pt idx="290">
                  <c:v>4144</c:v>
                </c:pt>
                <c:pt idx="291">
                  <c:v>4148</c:v>
                </c:pt>
                <c:pt idx="292">
                  <c:v>4151</c:v>
                </c:pt>
                <c:pt idx="293">
                  <c:v>4146</c:v>
                </c:pt>
                <c:pt idx="294">
                  <c:v>4147</c:v>
                </c:pt>
                <c:pt idx="295">
                  <c:v>4153</c:v>
                </c:pt>
                <c:pt idx="296">
                  <c:v>4153</c:v>
                </c:pt>
                <c:pt idx="297">
                  <c:v>4153</c:v>
                </c:pt>
              </c:numCache>
            </c:numRef>
          </c:val>
          <c:extLst xmlns:c15="http://schemas.microsoft.com/office/drawing/2012/chart">
            <c:ext xmlns:c16="http://schemas.microsoft.com/office/drawing/2014/chart" uri="{C3380CC4-5D6E-409C-BE32-E72D297353CC}">
              <c16:uniqueId val="{00000000-F3CA-421F-80BE-CF929263A5E9}"/>
            </c:ext>
          </c:extLst>
        </c:ser>
        <c:dLbls>
          <c:showLegendKey val="0"/>
          <c:showVal val="0"/>
          <c:showCatName val="0"/>
          <c:showSerName val="0"/>
          <c:showPercent val="0"/>
          <c:showBubbleSize val="0"/>
        </c:dLbls>
        <c:axId val="360565224"/>
        <c:axId val="360563656"/>
      </c:areaChart>
      <c:barChart>
        <c:barDir val="col"/>
        <c:grouping val="clustered"/>
        <c:varyColors val="0"/>
        <c:ser>
          <c:idx val="1"/>
          <c:order val="0"/>
          <c:tx>
            <c:strRef>
              <c:f>オリジナルシート!$D$24</c:f>
              <c:strCache>
                <c:ptCount val="1"/>
                <c:pt idx="0">
                  <c:v>軽症中等症入院患者数</c:v>
                </c:pt>
              </c:strCache>
            </c:strRef>
          </c:tx>
          <c:spPr>
            <a:solidFill>
              <a:srgbClr val="0070C0"/>
            </a:solidFill>
            <a:ln>
              <a:noFill/>
            </a:ln>
            <a:effectLst/>
          </c:spPr>
          <c:invertIfNegative val="0"/>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オリジナルシート!$YR$24:$AKC$24</c:f>
              <c:numCache>
                <c:formatCode>General</c:formatCode>
                <c:ptCount val="298"/>
                <c:pt idx="0">
                  <c:v>43</c:v>
                </c:pt>
                <c:pt idx="1">
                  <c:v>47</c:v>
                </c:pt>
                <c:pt idx="2">
                  <c:v>53</c:v>
                </c:pt>
                <c:pt idx="3">
                  <c:v>52</c:v>
                </c:pt>
                <c:pt idx="4">
                  <c:v>46</c:v>
                </c:pt>
                <c:pt idx="5">
                  <c:v>54</c:v>
                </c:pt>
                <c:pt idx="6">
                  <c:v>62</c:v>
                </c:pt>
                <c:pt idx="7">
                  <c:v>72</c:v>
                </c:pt>
                <c:pt idx="8">
                  <c:v>81</c:v>
                </c:pt>
                <c:pt idx="9">
                  <c:v>93</c:v>
                </c:pt>
                <c:pt idx="10">
                  <c:v>102</c:v>
                </c:pt>
                <c:pt idx="11">
                  <c:v>118</c:v>
                </c:pt>
                <c:pt idx="12">
                  <c:v>139</c:v>
                </c:pt>
                <c:pt idx="13">
                  <c:v>162</c:v>
                </c:pt>
                <c:pt idx="14">
                  <c:v>186</c:v>
                </c:pt>
                <c:pt idx="15">
                  <c:v>221</c:v>
                </c:pt>
                <c:pt idx="16">
                  <c:v>266</c:v>
                </c:pt>
                <c:pt idx="17">
                  <c:v>295</c:v>
                </c:pt>
                <c:pt idx="18">
                  <c:v>336</c:v>
                </c:pt>
                <c:pt idx="19">
                  <c:v>315</c:v>
                </c:pt>
                <c:pt idx="20">
                  <c:v>362</c:v>
                </c:pt>
                <c:pt idx="21">
                  <c:v>432</c:v>
                </c:pt>
                <c:pt idx="22">
                  <c:v>488</c:v>
                </c:pt>
                <c:pt idx="23">
                  <c:v>559</c:v>
                </c:pt>
                <c:pt idx="24">
                  <c:v>608</c:v>
                </c:pt>
                <c:pt idx="25">
                  <c:v>670</c:v>
                </c:pt>
                <c:pt idx="26">
                  <c:v>616</c:v>
                </c:pt>
                <c:pt idx="27">
                  <c:v>706</c:v>
                </c:pt>
                <c:pt idx="28">
                  <c:v>794</c:v>
                </c:pt>
                <c:pt idx="29">
                  <c:v>888</c:v>
                </c:pt>
                <c:pt idx="30">
                  <c:v>998</c:v>
                </c:pt>
                <c:pt idx="31">
                  <c:v>1067</c:v>
                </c:pt>
                <c:pt idx="32">
                  <c:v>1070</c:v>
                </c:pt>
                <c:pt idx="33">
                  <c:v>1156</c:v>
                </c:pt>
                <c:pt idx="34">
                  <c:v>1321</c:v>
                </c:pt>
                <c:pt idx="35">
                  <c:v>1494</c:v>
                </c:pt>
                <c:pt idx="36">
                  <c:v>1635</c:v>
                </c:pt>
                <c:pt idx="37">
                  <c:v>1762</c:v>
                </c:pt>
                <c:pt idx="38">
                  <c:v>1900</c:v>
                </c:pt>
                <c:pt idx="39">
                  <c:v>1860</c:v>
                </c:pt>
                <c:pt idx="40">
                  <c:v>1978</c:v>
                </c:pt>
                <c:pt idx="41">
                  <c:v>2104</c:v>
                </c:pt>
                <c:pt idx="42">
                  <c:v>2227</c:v>
                </c:pt>
                <c:pt idx="43">
                  <c:v>2265</c:v>
                </c:pt>
                <c:pt idx="44">
                  <c:v>2478</c:v>
                </c:pt>
                <c:pt idx="45">
                  <c:v>2702</c:v>
                </c:pt>
                <c:pt idx="46">
                  <c:v>2516</c:v>
                </c:pt>
                <c:pt idx="47">
                  <c:v>2565</c:v>
                </c:pt>
                <c:pt idx="48">
                  <c:v>2647</c:v>
                </c:pt>
                <c:pt idx="49">
                  <c:v>2698</c:v>
                </c:pt>
                <c:pt idx="50">
                  <c:v>2812</c:v>
                </c:pt>
                <c:pt idx="51">
                  <c:v>3049</c:v>
                </c:pt>
                <c:pt idx="52">
                  <c:v>3295</c:v>
                </c:pt>
                <c:pt idx="53">
                  <c:v>2943</c:v>
                </c:pt>
                <c:pt idx="54">
                  <c:v>2953</c:v>
                </c:pt>
                <c:pt idx="55">
                  <c:v>2961</c:v>
                </c:pt>
                <c:pt idx="56">
                  <c:v>2979</c:v>
                </c:pt>
                <c:pt idx="57">
                  <c:v>3351</c:v>
                </c:pt>
                <c:pt idx="58">
                  <c:v>3734</c:v>
                </c:pt>
                <c:pt idx="59">
                  <c:v>3785</c:v>
                </c:pt>
                <c:pt idx="60">
                  <c:v>3036</c:v>
                </c:pt>
                <c:pt idx="61">
                  <c:v>2931</c:v>
                </c:pt>
                <c:pt idx="62">
                  <c:v>2913</c:v>
                </c:pt>
                <c:pt idx="63">
                  <c:v>2927</c:v>
                </c:pt>
                <c:pt idx="64">
                  <c:v>2888</c:v>
                </c:pt>
                <c:pt idx="65">
                  <c:v>2982</c:v>
                </c:pt>
                <c:pt idx="66">
                  <c:v>3045</c:v>
                </c:pt>
                <c:pt idx="67">
                  <c:v>2881</c:v>
                </c:pt>
                <c:pt idx="68">
                  <c:v>2846</c:v>
                </c:pt>
                <c:pt idx="69">
                  <c:v>2940</c:v>
                </c:pt>
                <c:pt idx="70">
                  <c:v>2805</c:v>
                </c:pt>
                <c:pt idx="71">
                  <c:v>2783</c:v>
                </c:pt>
                <c:pt idx="72">
                  <c:v>2904</c:v>
                </c:pt>
                <c:pt idx="73">
                  <c:v>2989</c:v>
                </c:pt>
                <c:pt idx="74">
                  <c:v>2704</c:v>
                </c:pt>
                <c:pt idx="75">
                  <c:v>2704</c:v>
                </c:pt>
                <c:pt idx="76">
                  <c:v>2654</c:v>
                </c:pt>
                <c:pt idx="77">
                  <c:v>2662</c:v>
                </c:pt>
                <c:pt idx="78">
                  <c:v>2659</c:v>
                </c:pt>
                <c:pt idx="79">
                  <c:v>2753</c:v>
                </c:pt>
                <c:pt idx="80">
                  <c:v>2815</c:v>
                </c:pt>
                <c:pt idx="81">
                  <c:v>2596</c:v>
                </c:pt>
                <c:pt idx="82">
                  <c:v>2486</c:v>
                </c:pt>
                <c:pt idx="83">
                  <c:v>2355</c:v>
                </c:pt>
                <c:pt idx="84">
                  <c:v>2283</c:v>
                </c:pt>
                <c:pt idx="85">
                  <c:v>2247</c:v>
                </c:pt>
                <c:pt idx="86">
                  <c:v>2323</c:v>
                </c:pt>
                <c:pt idx="87">
                  <c:v>2364</c:v>
                </c:pt>
                <c:pt idx="88">
                  <c:v>2202</c:v>
                </c:pt>
                <c:pt idx="89">
                  <c:v>2083</c:v>
                </c:pt>
                <c:pt idx="90">
                  <c:v>2041</c:v>
                </c:pt>
                <c:pt idx="91">
                  <c:v>1940</c:v>
                </c:pt>
                <c:pt idx="92">
                  <c:v>1846</c:v>
                </c:pt>
                <c:pt idx="93">
                  <c:v>1889</c:v>
                </c:pt>
                <c:pt idx="94">
                  <c:v>1924</c:v>
                </c:pt>
                <c:pt idx="95">
                  <c:v>1967</c:v>
                </c:pt>
                <c:pt idx="96">
                  <c:v>1616</c:v>
                </c:pt>
                <c:pt idx="97">
                  <c:v>1470</c:v>
                </c:pt>
                <c:pt idx="98">
                  <c:v>1337</c:v>
                </c:pt>
                <c:pt idx="99">
                  <c:v>1252</c:v>
                </c:pt>
                <c:pt idx="100">
                  <c:v>1288</c:v>
                </c:pt>
                <c:pt idx="101">
                  <c:v>1323</c:v>
                </c:pt>
                <c:pt idx="102">
                  <c:v>1148</c:v>
                </c:pt>
                <c:pt idx="103">
                  <c:v>1048</c:v>
                </c:pt>
                <c:pt idx="104">
                  <c:v>1011</c:v>
                </c:pt>
                <c:pt idx="105">
                  <c:v>1009</c:v>
                </c:pt>
                <c:pt idx="106">
                  <c:v>960</c:v>
                </c:pt>
                <c:pt idx="107">
                  <c:v>1002</c:v>
                </c:pt>
                <c:pt idx="108">
                  <c:v>1032</c:v>
                </c:pt>
                <c:pt idx="109">
                  <c:v>947</c:v>
                </c:pt>
                <c:pt idx="110">
                  <c:v>920</c:v>
                </c:pt>
                <c:pt idx="111">
                  <c:v>933</c:v>
                </c:pt>
                <c:pt idx="112">
                  <c:v>928</c:v>
                </c:pt>
                <c:pt idx="113">
                  <c:v>959</c:v>
                </c:pt>
                <c:pt idx="114">
                  <c:v>998</c:v>
                </c:pt>
                <c:pt idx="115">
                  <c:v>1026</c:v>
                </c:pt>
                <c:pt idx="116">
                  <c:v>1039</c:v>
                </c:pt>
                <c:pt idx="117">
                  <c:v>1063</c:v>
                </c:pt>
                <c:pt idx="118">
                  <c:v>1096</c:v>
                </c:pt>
                <c:pt idx="119">
                  <c:v>1096</c:v>
                </c:pt>
                <c:pt idx="120">
                  <c:v>1096</c:v>
                </c:pt>
                <c:pt idx="121">
                  <c:v>1144</c:v>
                </c:pt>
                <c:pt idx="122">
                  <c:v>1163</c:v>
                </c:pt>
                <c:pt idx="123">
                  <c:v>1062</c:v>
                </c:pt>
                <c:pt idx="124">
                  <c:v>989</c:v>
                </c:pt>
                <c:pt idx="125">
                  <c:v>965</c:v>
                </c:pt>
                <c:pt idx="126">
                  <c:v>926</c:v>
                </c:pt>
                <c:pt idx="127">
                  <c:v>901</c:v>
                </c:pt>
                <c:pt idx="128">
                  <c:v>935</c:v>
                </c:pt>
                <c:pt idx="129">
                  <c:v>953</c:v>
                </c:pt>
                <c:pt idx="130">
                  <c:v>826</c:v>
                </c:pt>
                <c:pt idx="131">
                  <c:v>774</c:v>
                </c:pt>
                <c:pt idx="132">
                  <c:v>759</c:v>
                </c:pt>
                <c:pt idx="133">
                  <c:v>745</c:v>
                </c:pt>
                <c:pt idx="134">
                  <c:v>762</c:v>
                </c:pt>
                <c:pt idx="135">
                  <c:v>790</c:v>
                </c:pt>
                <c:pt idx="136">
                  <c:v>808</c:v>
                </c:pt>
                <c:pt idx="137">
                  <c:v>692</c:v>
                </c:pt>
                <c:pt idx="138">
                  <c:v>710</c:v>
                </c:pt>
                <c:pt idx="139">
                  <c:v>730</c:v>
                </c:pt>
                <c:pt idx="140">
                  <c:v>748</c:v>
                </c:pt>
                <c:pt idx="141">
                  <c:v>642</c:v>
                </c:pt>
                <c:pt idx="142">
                  <c:v>683</c:v>
                </c:pt>
                <c:pt idx="143">
                  <c:v>706</c:v>
                </c:pt>
                <c:pt idx="144">
                  <c:v>658</c:v>
                </c:pt>
                <c:pt idx="145">
                  <c:v>638</c:v>
                </c:pt>
                <c:pt idx="146">
                  <c:v>660</c:v>
                </c:pt>
                <c:pt idx="147">
                  <c:v>680</c:v>
                </c:pt>
                <c:pt idx="148">
                  <c:v>703</c:v>
                </c:pt>
                <c:pt idx="149">
                  <c:v>735</c:v>
                </c:pt>
                <c:pt idx="150">
                  <c:v>752</c:v>
                </c:pt>
                <c:pt idx="151">
                  <c:v>763</c:v>
                </c:pt>
                <c:pt idx="152">
                  <c:v>758</c:v>
                </c:pt>
                <c:pt idx="153">
                  <c:v>775</c:v>
                </c:pt>
                <c:pt idx="154">
                  <c:v>780</c:v>
                </c:pt>
                <c:pt idx="155">
                  <c:v>801</c:v>
                </c:pt>
                <c:pt idx="156">
                  <c:v>845</c:v>
                </c:pt>
                <c:pt idx="157">
                  <c:v>855</c:v>
                </c:pt>
                <c:pt idx="158">
                  <c:v>817</c:v>
                </c:pt>
                <c:pt idx="159">
                  <c:v>783</c:v>
                </c:pt>
                <c:pt idx="160">
                  <c:v>802</c:v>
                </c:pt>
                <c:pt idx="161">
                  <c:v>799</c:v>
                </c:pt>
                <c:pt idx="162">
                  <c:v>765</c:v>
                </c:pt>
                <c:pt idx="163">
                  <c:v>787</c:v>
                </c:pt>
                <c:pt idx="164">
                  <c:v>805</c:v>
                </c:pt>
                <c:pt idx="165">
                  <c:v>687</c:v>
                </c:pt>
                <c:pt idx="166">
                  <c:v>638</c:v>
                </c:pt>
                <c:pt idx="167">
                  <c:v>599</c:v>
                </c:pt>
                <c:pt idx="168">
                  <c:v>605</c:v>
                </c:pt>
                <c:pt idx="169">
                  <c:v>591</c:v>
                </c:pt>
                <c:pt idx="170">
                  <c:v>616</c:v>
                </c:pt>
                <c:pt idx="171">
                  <c:v>633</c:v>
                </c:pt>
                <c:pt idx="172">
                  <c:v>558</c:v>
                </c:pt>
                <c:pt idx="173">
                  <c:v>542</c:v>
                </c:pt>
                <c:pt idx="174">
                  <c:v>545</c:v>
                </c:pt>
                <c:pt idx="175">
                  <c:v>543</c:v>
                </c:pt>
                <c:pt idx="176">
                  <c:v>543</c:v>
                </c:pt>
                <c:pt idx="177">
                  <c:v>572</c:v>
                </c:pt>
                <c:pt idx="178">
                  <c:v>593</c:v>
                </c:pt>
                <c:pt idx="179">
                  <c:v>587</c:v>
                </c:pt>
                <c:pt idx="180">
                  <c:v>546</c:v>
                </c:pt>
                <c:pt idx="181">
                  <c:v>539</c:v>
                </c:pt>
                <c:pt idx="182">
                  <c:v>546</c:v>
                </c:pt>
                <c:pt idx="183">
                  <c:v>557</c:v>
                </c:pt>
                <c:pt idx="184">
                  <c:v>575</c:v>
                </c:pt>
                <c:pt idx="185">
                  <c:v>586</c:v>
                </c:pt>
                <c:pt idx="186">
                  <c:v>524</c:v>
                </c:pt>
                <c:pt idx="187">
                  <c:v>505</c:v>
                </c:pt>
                <c:pt idx="188">
                  <c:v>464</c:v>
                </c:pt>
                <c:pt idx="189">
                  <c:v>464</c:v>
                </c:pt>
                <c:pt idx="190">
                  <c:v>467</c:v>
                </c:pt>
                <c:pt idx="191">
                  <c:v>490</c:v>
                </c:pt>
                <c:pt idx="192">
                  <c:v>503</c:v>
                </c:pt>
                <c:pt idx="193">
                  <c:v>504</c:v>
                </c:pt>
                <c:pt idx="194">
                  <c:v>519</c:v>
                </c:pt>
                <c:pt idx="195">
                  <c:v>517</c:v>
                </c:pt>
                <c:pt idx="196">
                  <c:v>550</c:v>
                </c:pt>
                <c:pt idx="197">
                  <c:v>567</c:v>
                </c:pt>
                <c:pt idx="198">
                  <c:v>598</c:v>
                </c:pt>
                <c:pt idx="199">
                  <c:v>622</c:v>
                </c:pt>
                <c:pt idx="200">
                  <c:v>660</c:v>
                </c:pt>
                <c:pt idx="201">
                  <c:v>680</c:v>
                </c:pt>
                <c:pt idx="202">
                  <c:v>720</c:v>
                </c:pt>
                <c:pt idx="203">
                  <c:v>817</c:v>
                </c:pt>
                <c:pt idx="204">
                  <c:v>847</c:v>
                </c:pt>
                <c:pt idx="205">
                  <c:v>902</c:v>
                </c:pt>
                <c:pt idx="206">
                  <c:v>947</c:v>
                </c:pt>
                <c:pt idx="207">
                  <c:v>1078</c:v>
                </c:pt>
                <c:pt idx="208">
                  <c:v>1177</c:v>
                </c:pt>
                <c:pt idx="209">
                  <c:v>1262</c:v>
                </c:pt>
                <c:pt idx="210">
                  <c:v>1366</c:v>
                </c:pt>
                <c:pt idx="211">
                  <c:v>1553</c:v>
                </c:pt>
                <c:pt idx="212">
                  <c:v>1606</c:v>
                </c:pt>
                <c:pt idx="213">
                  <c:v>1666</c:v>
                </c:pt>
                <c:pt idx="214">
                  <c:v>1705</c:v>
                </c:pt>
                <c:pt idx="215">
                  <c:v>1835</c:v>
                </c:pt>
                <c:pt idx="216">
                  <c:v>1930</c:v>
                </c:pt>
                <c:pt idx="217">
                  <c:v>2036</c:v>
                </c:pt>
                <c:pt idx="218">
                  <c:v>2064</c:v>
                </c:pt>
                <c:pt idx="219">
                  <c:v>2166</c:v>
                </c:pt>
                <c:pt idx="220">
                  <c:v>2243</c:v>
                </c:pt>
                <c:pt idx="221">
                  <c:v>2338</c:v>
                </c:pt>
                <c:pt idx="222">
                  <c:v>2432</c:v>
                </c:pt>
                <c:pt idx="223">
                  <c:v>2512</c:v>
                </c:pt>
                <c:pt idx="224">
                  <c:v>2588</c:v>
                </c:pt>
                <c:pt idx="225">
                  <c:v>2631</c:v>
                </c:pt>
                <c:pt idx="226">
                  <c:v>2738</c:v>
                </c:pt>
                <c:pt idx="227">
                  <c:v>2818</c:v>
                </c:pt>
                <c:pt idx="228">
                  <c:v>2753</c:v>
                </c:pt>
                <c:pt idx="229">
                  <c:v>2800</c:v>
                </c:pt>
                <c:pt idx="230">
                  <c:v>2839</c:v>
                </c:pt>
                <c:pt idx="231">
                  <c:v>2914</c:v>
                </c:pt>
                <c:pt idx="232">
                  <c:v>3036</c:v>
                </c:pt>
                <c:pt idx="233">
                  <c:v>3138</c:v>
                </c:pt>
                <c:pt idx="234">
                  <c:v>3219</c:v>
                </c:pt>
                <c:pt idx="235">
                  <c:v>3138</c:v>
                </c:pt>
                <c:pt idx="236">
                  <c:v>3113</c:v>
                </c:pt>
                <c:pt idx="237">
                  <c:v>3136</c:v>
                </c:pt>
                <c:pt idx="238">
                  <c:v>3217</c:v>
                </c:pt>
                <c:pt idx="239">
                  <c:v>3121</c:v>
                </c:pt>
                <c:pt idx="240">
                  <c:v>3222</c:v>
                </c:pt>
                <c:pt idx="241">
                  <c:v>3293</c:v>
                </c:pt>
                <c:pt idx="242">
                  <c:v>3103</c:v>
                </c:pt>
                <c:pt idx="243">
                  <c:v>3108</c:v>
                </c:pt>
                <c:pt idx="244">
                  <c:v>3104</c:v>
                </c:pt>
                <c:pt idx="245">
                  <c:v>3101</c:v>
                </c:pt>
                <c:pt idx="246">
                  <c:v>3094</c:v>
                </c:pt>
                <c:pt idx="247">
                  <c:v>3213</c:v>
                </c:pt>
                <c:pt idx="248">
                  <c:v>3280</c:v>
                </c:pt>
                <c:pt idx="249">
                  <c:v>3118</c:v>
                </c:pt>
                <c:pt idx="250">
                  <c:v>3036</c:v>
                </c:pt>
                <c:pt idx="251">
                  <c:v>2983</c:v>
                </c:pt>
                <c:pt idx="252">
                  <c:v>2913</c:v>
                </c:pt>
                <c:pt idx="253">
                  <c:v>2813</c:v>
                </c:pt>
                <c:pt idx="254">
                  <c:v>2911</c:v>
                </c:pt>
                <c:pt idx="255">
                  <c:v>2978</c:v>
                </c:pt>
                <c:pt idx="256">
                  <c:v>2732</c:v>
                </c:pt>
                <c:pt idx="257">
                  <c:v>2679</c:v>
                </c:pt>
                <c:pt idx="258">
                  <c:v>2541</c:v>
                </c:pt>
                <c:pt idx="259">
                  <c:v>2485</c:v>
                </c:pt>
                <c:pt idx="260">
                  <c:v>2454</c:v>
                </c:pt>
                <c:pt idx="261">
                  <c:v>2529</c:v>
                </c:pt>
                <c:pt idx="262">
                  <c:v>2583</c:v>
                </c:pt>
                <c:pt idx="263">
                  <c:v>2355</c:v>
                </c:pt>
                <c:pt idx="264">
                  <c:v>2257</c:v>
                </c:pt>
                <c:pt idx="265">
                  <c:v>2136</c:v>
                </c:pt>
                <c:pt idx="266">
                  <c:v>2080</c:v>
                </c:pt>
                <c:pt idx="267">
                  <c:v>1971</c:v>
                </c:pt>
                <c:pt idx="268">
                  <c:v>2013</c:v>
                </c:pt>
                <c:pt idx="269">
                  <c:v>2039</c:v>
                </c:pt>
                <c:pt idx="270">
                  <c:v>1827</c:v>
                </c:pt>
                <c:pt idx="271">
                  <c:v>1727</c:v>
                </c:pt>
                <c:pt idx="272">
                  <c:v>1656</c:v>
                </c:pt>
                <c:pt idx="273">
                  <c:v>1604</c:v>
                </c:pt>
                <c:pt idx="274">
                  <c:v>1561</c:v>
                </c:pt>
                <c:pt idx="275">
                  <c:v>1597</c:v>
                </c:pt>
                <c:pt idx="276">
                  <c:v>1624</c:v>
                </c:pt>
                <c:pt idx="277">
                  <c:v>1638</c:v>
                </c:pt>
                <c:pt idx="278">
                  <c:v>1420</c:v>
                </c:pt>
                <c:pt idx="279">
                  <c:v>1299</c:v>
                </c:pt>
                <c:pt idx="280">
                  <c:v>1181</c:v>
                </c:pt>
                <c:pt idx="281">
                  <c:v>1210</c:v>
                </c:pt>
                <c:pt idx="282">
                  <c:v>1246</c:v>
                </c:pt>
                <c:pt idx="283">
                  <c:v>1262</c:v>
                </c:pt>
                <c:pt idx="284">
                  <c:v>1082</c:v>
                </c:pt>
                <c:pt idx="285">
                  <c:v>1015</c:v>
                </c:pt>
                <c:pt idx="286">
                  <c:v>983</c:v>
                </c:pt>
                <c:pt idx="287">
                  <c:v>963</c:v>
                </c:pt>
                <c:pt idx="288">
                  <c:v>945</c:v>
                </c:pt>
                <c:pt idx="289">
                  <c:v>964</c:v>
                </c:pt>
                <c:pt idx="290">
                  <c:v>976</c:v>
                </c:pt>
                <c:pt idx="291">
                  <c:v>922</c:v>
                </c:pt>
                <c:pt idx="292">
                  <c:v>887</c:v>
                </c:pt>
                <c:pt idx="293">
                  <c:v>861</c:v>
                </c:pt>
                <c:pt idx="294">
                  <c:v>824</c:v>
                </c:pt>
                <c:pt idx="295">
                  <c:v>783</c:v>
                </c:pt>
                <c:pt idx="296">
                  <c:v>801</c:v>
                </c:pt>
                <c:pt idx="297">
                  <c:v>808</c:v>
                </c:pt>
              </c:numCache>
            </c:numRef>
          </c:val>
          <c:extLst xmlns:c15="http://schemas.microsoft.com/office/drawing/2012/chart">
            <c:ext xmlns:c16="http://schemas.microsoft.com/office/drawing/2014/chart" uri="{C3380CC4-5D6E-409C-BE32-E72D297353CC}">
              <c16:uniqueId val="{00000001-F3CA-421F-80BE-CF929263A5E9}"/>
            </c:ext>
          </c:extLst>
        </c:ser>
        <c:dLbls>
          <c:showLegendKey val="0"/>
          <c:showVal val="0"/>
          <c:showCatName val="0"/>
          <c:showSerName val="0"/>
          <c:showPercent val="0"/>
          <c:showBubbleSize val="0"/>
        </c:dLbls>
        <c:gapWidth val="219"/>
        <c:axId val="360565224"/>
        <c:axId val="360563656"/>
        <c:extLst/>
      </c:barChart>
      <c:lineChart>
        <c:grouping val="standard"/>
        <c:varyColors val="0"/>
        <c:ser>
          <c:idx val="5"/>
          <c:order val="2"/>
          <c:tx>
            <c:strRef>
              <c:f>オリジナルシート!$D$31</c:f>
              <c:strCache>
                <c:ptCount val="1"/>
                <c:pt idx="0">
                  <c:v>病床使用率（軽症中等症）</c:v>
                </c:pt>
              </c:strCache>
            </c:strRef>
          </c:tx>
          <c:spPr>
            <a:ln w="28575" cap="rnd">
              <a:solidFill>
                <a:srgbClr val="FF0000"/>
              </a:solidFill>
              <a:round/>
            </a:ln>
            <a:effectLst/>
          </c:spPr>
          <c:marker>
            <c:symbol val="none"/>
          </c:marker>
          <c:dLbls>
            <c:dLbl>
              <c:idx val="297"/>
              <c:layout>
                <c:manualLayout>
                  <c:x val="-0.11640538425496294"/>
                  <c:y val="-0.5231688516829984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CA-421F-80BE-CF929263A5E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オリジナルシート!$YR$31:$AKC$31</c:f>
              <c:numCache>
                <c:formatCode>0.0%</c:formatCode>
                <c:ptCount val="298"/>
                <c:pt idx="0">
                  <c:v>1.4043109079033311E-2</c:v>
                </c:pt>
                <c:pt idx="1">
                  <c:v>1.534944480731548E-2</c:v>
                </c:pt>
                <c:pt idx="2">
                  <c:v>1.7308948399738733E-2</c:v>
                </c:pt>
                <c:pt idx="3">
                  <c:v>1.6982364467668192E-2</c:v>
                </c:pt>
                <c:pt idx="4">
                  <c:v>1.5022860875244938E-2</c:v>
                </c:pt>
                <c:pt idx="5">
                  <c:v>1.7606781871535703E-2</c:v>
                </c:pt>
                <c:pt idx="6">
                  <c:v>2.0032310177705976E-2</c:v>
                </c:pt>
                <c:pt idx="7">
                  <c:v>2.3203351595230421E-2</c:v>
                </c:pt>
                <c:pt idx="8">
                  <c:v>2.6103770544634225E-2</c:v>
                </c:pt>
                <c:pt idx="9">
                  <c:v>2.9970995810505961E-2</c:v>
                </c:pt>
                <c:pt idx="10">
                  <c:v>3.2871414759909762E-2</c:v>
                </c:pt>
                <c:pt idx="11">
                  <c:v>3.8027715114405412E-2</c:v>
                </c:pt>
                <c:pt idx="12">
                  <c:v>4.4795359329680956E-2</c:v>
                </c:pt>
                <c:pt idx="13">
                  <c:v>5.220754108926845E-2</c:v>
                </c:pt>
                <c:pt idx="14">
                  <c:v>5.9941991621011922E-2</c:v>
                </c:pt>
                <c:pt idx="15">
                  <c:v>7.122139864647116E-2</c:v>
                </c:pt>
                <c:pt idx="16">
                  <c:v>8.5723493393490169E-2</c:v>
                </c:pt>
                <c:pt idx="17">
                  <c:v>9.5069287786013534E-2</c:v>
                </c:pt>
                <c:pt idx="18">
                  <c:v>0.10803858520900321</c:v>
                </c:pt>
                <c:pt idx="19">
                  <c:v>0.10128617363344052</c:v>
                </c:pt>
                <c:pt idx="20">
                  <c:v>0.11639871382636656</c:v>
                </c:pt>
                <c:pt idx="21">
                  <c:v>0.13890675241157557</c:v>
                </c:pt>
                <c:pt idx="22">
                  <c:v>0.15691318327974277</c:v>
                </c:pt>
                <c:pt idx="23">
                  <c:v>0.1797427652733119</c:v>
                </c:pt>
                <c:pt idx="24">
                  <c:v>0.19549839228295821</c:v>
                </c:pt>
                <c:pt idx="25">
                  <c:v>0.21543408360128619</c:v>
                </c:pt>
                <c:pt idx="26">
                  <c:v>0.19807073954983923</c:v>
                </c:pt>
                <c:pt idx="27">
                  <c:v>0.22700964630225082</c:v>
                </c:pt>
                <c:pt idx="28">
                  <c:v>0.25530546623794215</c:v>
                </c:pt>
                <c:pt idx="29">
                  <c:v>0.28553054662379423</c:v>
                </c:pt>
                <c:pt idx="30">
                  <c:v>0.32090032154340836</c:v>
                </c:pt>
                <c:pt idx="31">
                  <c:v>0.34176809737347852</c:v>
                </c:pt>
                <c:pt idx="32">
                  <c:v>0.34272901985906468</c:v>
                </c:pt>
                <c:pt idx="33">
                  <c:v>0.37027546444586801</c:v>
                </c:pt>
                <c:pt idx="34">
                  <c:v>0.42312620115310701</c:v>
                </c:pt>
                <c:pt idx="35">
                  <c:v>0.47853939782190902</c:v>
                </c:pt>
                <c:pt idx="36">
                  <c:v>0.5237027546444587</c:v>
                </c:pt>
                <c:pt idx="37">
                  <c:v>0.56438180653427295</c:v>
                </c:pt>
                <c:pt idx="38">
                  <c:v>0.60490289716650747</c:v>
                </c:pt>
                <c:pt idx="39">
                  <c:v>0.59216809933142311</c:v>
                </c:pt>
                <c:pt idx="40">
                  <c:v>0.62973575294492201</c:v>
                </c:pt>
                <c:pt idx="41">
                  <c:v>0.6698503661254378</c:v>
                </c:pt>
                <c:pt idx="42">
                  <c:v>0.70900986946832223</c:v>
                </c:pt>
                <c:pt idx="43">
                  <c:v>0.72110792741165231</c:v>
                </c:pt>
                <c:pt idx="44">
                  <c:v>0.78892072588347661</c:v>
                </c:pt>
                <c:pt idx="45">
                  <c:v>0.86023559375994907</c:v>
                </c:pt>
                <c:pt idx="46">
                  <c:v>0.8010187838268068</c:v>
                </c:pt>
                <c:pt idx="47">
                  <c:v>0.80787401574803153</c:v>
                </c:pt>
                <c:pt idx="48">
                  <c:v>0.83370078740157483</c:v>
                </c:pt>
                <c:pt idx="49">
                  <c:v>0.8497637795275591</c:v>
                </c:pt>
                <c:pt idx="50">
                  <c:v>0.88566929133858263</c:v>
                </c:pt>
                <c:pt idx="51">
                  <c:v>0.96031496062992128</c:v>
                </c:pt>
                <c:pt idx="52">
                  <c:v>1.0351869305686459</c:v>
                </c:pt>
                <c:pt idx="53">
                  <c:v>0.92459943449575877</c:v>
                </c:pt>
                <c:pt idx="54">
                  <c:v>0.92774112472510206</c:v>
                </c:pt>
                <c:pt idx="55">
                  <c:v>0.92705072010018785</c:v>
                </c:pt>
                <c:pt idx="56">
                  <c:v>0.93268628678772703</c:v>
                </c:pt>
                <c:pt idx="57">
                  <c:v>1.049154664996869</c:v>
                </c:pt>
                <c:pt idx="58">
                  <c:v>1.1690670006261741</c:v>
                </c:pt>
                <c:pt idx="59">
                  <c:v>1.1794951698348395</c:v>
                </c:pt>
                <c:pt idx="60">
                  <c:v>0.94052044609665431</c:v>
                </c:pt>
                <c:pt idx="61">
                  <c:v>0.84613163972286376</c:v>
                </c:pt>
                <c:pt idx="62">
                  <c:v>0.84459263554653519</c:v>
                </c:pt>
                <c:pt idx="63">
                  <c:v>0.85037768739105168</c:v>
                </c:pt>
                <c:pt idx="64">
                  <c:v>0.84716925784687591</c:v>
                </c:pt>
                <c:pt idx="65">
                  <c:v>0.87474332648870634</c:v>
                </c:pt>
                <c:pt idx="66">
                  <c:v>0.88905109489051093</c:v>
                </c:pt>
                <c:pt idx="67">
                  <c:v>0.84116788321167879</c:v>
                </c:pt>
                <c:pt idx="68">
                  <c:v>0.82852983988355167</c:v>
                </c:pt>
                <c:pt idx="69">
                  <c:v>0.85589519650655022</c:v>
                </c:pt>
                <c:pt idx="70">
                  <c:v>0.81730769230769229</c:v>
                </c:pt>
                <c:pt idx="71">
                  <c:v>0.80948225712623623</c:v>
                </c:pt>
                <c:pt idx="72">
                  <c:v>0.84467713787085519</c:v>
                </c:pt>
                <c:pt idx="73">
                  <c:v>0.86763425253991289</c:v>
                </c:pt>
                <c:pt idx="74">
                  <c:v>0.79435957696827264</c:v>
                </c:pt>
                <c:pt idx="75">
                  <c:v>0.78696158323632126</c:v>
                </c:pt>
                <c:pt idx="76">
                  <c:v>0.77625036560397775</c:v>
                </c:pt>
                <c:pt idx="77">
                  <c:v>0.77973052138254251</c:v>
                </c:pt>
                <c:pt idx="78">
                  <c:v>0.78022300469483563</c:v>
                </c:pt>
                <c:pt idx="79">
                  <c:v>0.80497076023391811</c:v>
                </c:pt>
                <c:pt idx="80">
                  <c:v>0.82237803096698803</c:v>
                </c:pt>
                <c:pt idx="81">
                  <c:v>0.75795620437956202</c:v>
                </c:pt>
                <c:pt idx="82">
                  <c:v>0.71498418176589018</c:v>
                </c:pt>
                <c:pt idx="83">
                  <c:v>0.68718996206594685</c:v>
                </c:pt>
                <c:pt idx="84">
                  <c:v>0.66366279069767442</c:v>
                </c:pt>
                <c:pt idx="85">
                  <c:v>0.65357766143106455</c:v>
                </c:pt>
                <c:pt idx="86">
                  <c:v>0.67568353694008143</c:v>
                </c:pt>
                <c:pt idx="87">
                  <c:v>0.68601276842716197</c:v>
                </c:pt>
                <c:pt idx="88">
                  <c:v>0.63476506197751514</c:v>
                </c:pt>
                <c:pt idx="89">
                  <c:v>0.60376811594202895</c:v>
                </c:pt>
                <c:pt idx="90">
                  <c:v>0.59400465657741564</c:v>
                </c:pt>
                <c:pt idx="91">
                  <c:v>0.56691992986557571</c:v>
                </c:pt>
                <c:pt idx="92">
                  <c:v>0.54182565306721453</c:v>
                </c:pt>
                <c:pt idx="93">
                  <c:v>0.55444672732609335</c:v>
                </c:pt>
                <c:pt idx="94">
                  <c:v>0.5643883836902317</c:v>
                </c:pt>
                <c:pt idx="95">
                  <c:v>0.58057851239669422</c:v>
                </c:pt>
                <c:pt idx="96">
                  <c:v>0.48238805970149251</c:v>
                </c:pt>
                <c:pt idx="97">
                  <c:v>0.44025157232704404</c:v>
                </c:pt>
                <c:pt idx="98">
                  <c:v>0.40077937649880097</c:v>
                </c:pt>
                <c:pt idx="99">
                  <c:v>0.37710843373493974</c:v>
                </c:pt>
                <c:pt idx="100">
                  <c:v>0.38795180722891565</c:v>
                </c:pt>
                <c:pt idx="101">
                  <c:v>0.39729729729729729</c:v>
                </c:pt>
                <c:pt idx="102">
                  <c:v>0.3472474289171204</c:v>
                </c:pt>
                <c:pt idx="103">
                  <c:v>0.31699939503932245</c:v>
                </c:pt>
                <c:pt idx="104">
                  <c:v>0.30617807389460933</c:v>
                </c:pt>
                <c:pt idx="105">
                  <c:v>0.30547986678776867</c:v>
                </c:pt>
                <c:pt idx="106">
                  <c:v>0.29073288915808598</c:v>
                </c:pt>
                <c:pt idx="107">
                  <c:v>0.30345245305875229</c:v>
                </c:pt>
                <c:pt idx="108">
                  <c:v>0.31253785584494248</c:v>
                </c:pt>
                <c:pt idx="109">
                  <c:v>0.2867090523766273</c:v>
                </c:pt>
                <c:pt idx="110">
                  <c:v>0.27853466545564637</c:v>
                </c:pt>
                <c:pt idx="111">
                  <c:v>0.28238498789346245</c:v>
                </c:pt>
                <c:pt idx="112">
                  <c:v>0.28112693123295973</c:v>
                </c:pt>
                <c:pt idx="113">
                  <c:v>0.29051802484095729</c:v>
                </c:pt>
                <c:pt idx="114">
                  <c:v>0.30233262647682518</c:v>
                </c:pt>
                <c:pt idx="115">
                  <c:v>0.30894308943089432</c:v>
                </c:pt>
                <c:pt idx="116">
                  <c:v>0.3121057374586963</c:v>
                </c:pt>
                <c:pt idx="117">
                  <c:v>0.31731343283582092</c:v>
                </c:pt>
                <c:pt idx="118">
                  <c:v>0.32667660208643817</c:v>
                </c:pt>
                <c:pt idx="119">
                  <c:v>0.32677400119260586</c:v>
                </c:pt>
                <c:pt idx="120">
                  <c:v>0.32677400119260586</c:v>
                </c:pt>
                <c:pt idx="121">
                  <c:v>0.34108527131782945</c:v>
                </c:pt>
                <c:pt idx="122">
                  <c:v>0.34675014907573048</c:v>
                </c:pt>
                <c:pt idx="123">
                  <c:v>0.31673128541604534</c:v>
                </c:pt>
                <c:pt idx="124">
                  <c:v>0.29399524375743163</c:v>
                </c:pt>
                <c:pt idx="125">
                  <c:v>0.28694617900683911</c:v>
                </c:pt>
                <c:pt idx="126">
                  <c:v>0.27608825283243887</c:v>
                </c:pt>
                <c:pt idx="127">
                  <c:v>0.26895522388059701</c:v>
                </c:pt>
                <c:pt idx="128">
                  <c:v>0.27910447761194029</c:v>
                </c:pt>
                <c:pt idx="129">
                  <c:v>0.28447761194029852</c:v>
                </c:pt>
                <c:pt idx="130">
                  <c:v>0.24745356500898741</c:v>
                </c:pt>
                <c:pt idx="131">
                  <c:v>0.23173652694610777</c:v>
                </c:pt>
                <c:pt idx="132">
                  <c:v>0.22710951526032316</c:v>
                </c:pt>
                <c:pt idx="133">
                  <c:v>0.22272047832585951</c:v>
                </c:pt>
                <c:pt idx="134">
                  <c:v>0.22780269058295965</c:v>
                </c:pt>
                <c:pt idx="135">
                  <c:v>0.23617339312406577</c:v>
                </c:pt>
                <c:pt idx="136">
                  <c:v>0.24155455904334827</c:v>
                </c:pt>
                <c:pt idx="137">
                  <c:v>0.2069377990430622</c:v>
                </c:pt>
                <c:pt idx="138">
                  <c:v>0.21232057416267944</c:v>
                </c:pt>
                <c:pt idx="139">
                  <c:v>0.21830143540669855</c:v>
                </c:pt>
                <c:pt idx="140">
                  <c:v>0.22368421052631579</c:v>
                </c:pt>
                <c:pt idx="141">
                  <c:v>0.19158460161145927</c:v>
                </c:pt>
                <c:pt idx="142">
                  <c:v>0.20381975529692628</c:v>
                </c:pt>
                <c:pt idx="143">
                  <c:v>0.21068337809609072</c:v>
                </c:pt>
                <c:pt idx="144">
                  <c:v>0.1965352449223417</c:v>
                </c:pt>
                <c:pt idx="145">
                  <c:v>0.18898104265402843</c:v>
                </c:pt>
                <c:pt idx="146">
                  <c:v>0.19549763033175355</c:v>
                </c:pt>
                <c:pt idx="147">
                  <c:v>0.20136215575954991</c:v>
                </c:pt>
                <c:pt idx="148">
                  <c:v>0.20823459715639811</c:v>
                </c:pt>
                <c:pt idx="149">
                  <c:v>0.21771327014218009</c:v>
                </c:pt>
                <c:pt idx="150">
                  <c:v>0.22274881516587677</c:v>
                </c:pt>
                <c:pt idx="151">
                  <c:v>0.22553946201596217</c:v>
                </c:pt>
                <c:pt idx="152">
                  <c:v>0.22346698113207547</c:v>
                </c:pt>
                <c:pt idx="153">
                  <c:v>0.22834413671184442</c:v>
                </c:pt>
                <c:pt idx="154">
                  <c:v>0.22968197879858657</c:v>
                </c:pt>
                <c:pt idx="155">
                  <c:v>0.23586572438162545</c:v>
                </c:pt>
                <c:pt idx="156">
                  <c:v>0.24882214369846878</c:v>
                </c:pt>
                <c:pt idx="157">
                  <c:v>0.25117508813160988</c:v>
                </c:pt>
                <c:pt idx="158">
                  <c:v>0.2398004109186968</c:v>
                </c:pt>
                <c:pt idx="159">
                  <c:v>0.22995594713656387</c:v>
                </c:pt>
                <c:pt idx="160">
                  <c:v>0.23498388514503368</c:v>
                </c:pt>
                <c:pt idx="161">
                  <c:v>0.23417350527549824</c:v>
                </c:pt>
                <c:pt idx="162">
                  <c:v>0.22440598415957758</c:v>
                </c:pt>
                <c:pt idx="163">
                  <c:v>0.23085948958638897</c:v>
                </c:pt>
                <c:pt idx="164">
                  <c:v>0.23613963039014374</c:v>
                </c:pt>
                <c:pt idx="165">
                  <c:v>0.20164367478720283</c:v>
                </c:pt>
                <c:pt idx="166">
                  <c:v>0.18831168831168832</c:v>
                </c:pt>
                <c:pt idx="167">
                  <c:v>0.17680047225501772</c:v>
                </c:pt>
                <c:pt idx="168">
                  <c:v>0.17841344736066056</c:v>
                </c:pt>
                <c:pt idx="169">
                  <c:v>0.17428487171925686</c:v>
                </c:pt>
                <c:pt idx="170">
                  <c:v>0.1816573282217635</c:v>
                </c:pt>
                <c:pt idx="171">
                  <c:v>0.18584850264239577</c:v>
                </c:pt>
                <c:pt idx="172">
                  <c:v>0.16406939135548368</c:v>
                </c:pt>
                <c:pt idx="173">
                  <c:v>0.1593180482069371</c:v>
                </c:pt>
                <c:pt idx="174">
                  <c:v>0.16019988242210464</c:v>
                </c:pt>
                <c:pt idx="175">
                  <c:v>0.15961199294532627</c:v>
                </c:pt>
                <c:pt idx="176">
                  <c:v>0.15956508962679988</c:v>
                </c:pt>
                <c:pt idx="177">
                  <c:v>0.16808698207464001</c:v>
                </c:pt>
                <c:pt idx="178">
                  <c:v>0.17298716452742124</c:v>
                </c:pt>
                <c:pt idx="179">
                  <c:v>0.17128683980157572</c:v>
                </c:pt>
                <c:pt idx="180">
                  <c:v>0.15685147945992531</c:v>
                </c:pt>
                <c:pt idx="181">
                  <c:v>0.15470723306544201</c:v>
                </c:pt>
                <c:pt idx="182">
                  <c:v>0.15680643308443423</c:v>
                </c:pt>
                <c:pt idx="183">
                  <c:v>0.15996553704767374</c:v>
                </c:pt>
                <c:pt idx="184">
                  <c:v>0.16513497989661113</c:v>
                </c:pt>
                <c:pt idx="185">
                  <c:v>0.16666666666666666</c:v>
                </c:pt>
                <c:pt idx="186">
                  <c:v>0.14907539118065433</c:v>
                </c:pt>
                <c:pt idx="187">
                  <c:v>0.14366998577524892</c:v>
                </c:pt>
                <c:pt idx="188">
                  <c:v>0.13204325554923166</c:v>
                </c:pt>
                <c:pt idx="189">
                  <c:v>0.13200568990042674</c:v>
                </c:pt>
                <c:pt idx="190">
                  <c:v>0.13289698349459306</c:v>
                </c:pt>
                <c:pt idx="191">
                  <c:v>0.1394422310756972</c:v>
                </c:pt>
                <c:pt idx="192">
                  <c:v>0.14314171883892998</c:v>
                </c:pt>
                <c:pt idx="193">
                  <c:v>0.1433854907539118</c:v>
                </c:pt>
                <c:pt idx="194">
                  <c:v>0.14765291607396872</c:v>
                </c:pt>
                <c:pt idx="195">
                  <c:v>0.14091032979013354</c:v>
                </c:pt>
                <c:pt idx="196">
                  <c:v>0.14986376021798364</c:v>
                </c:pt>
                <c:pt idx="197">
                  <c:v>0.15445382729501497</c:v>
                </c:pt>
                <c:pt idx="198">
                  <c:v>0.16289839280849905</c:v>
                </c:pt>
                <c:pt idx="199">
                  <c:v>0.16943612094797059</c:v>
                </c:pt>
                <c:pt idx="200">
                  <c:v>0.17799352750809061</c:v>
                </c:pt>
                <c:pt idx="201">
                  <c:v>0.18333782690752223</c:v>
                </c:pt>
                <c:pt idx="202">
                  <c:v>0.19438444924406048</c:v>
                </c:pt>
                <c:pt idx="203">
                  <c:v>0.21460467559758339</c:v>
                </c:pt>
                <c:pt idx="204">
                  <c:v>0.22266035751840169</c:v>
                </c:pt>
                <c:pt idx="205">
                  <c:v>0.23711882229232387</c:v>
                </c:pt>
                <c:pt idx="206">
                  <c:v>0.24476608942879297</c:v>
                </c:pt>
                <c:pt idx="207">
                  <c:v>0.2768361581920904</c:v>
                </c:pt>
                <c:pt idx="208">
                  <c:v>0.30125415920143334</c:v>
                </c:pt>
                <c:pt idx="209">
                  <c:v>0.32300998208344001</c:v>
                </c:pt>
                <c:pt idx="210">
                  <c:v>0.34767116314583862</c:v>
                </c:pt>
                <c:pt idx="211">
                  <c:v>0.39286617758664305</c:v>
                </c:pt>
                <c:pt idx="212">
                  <c:v>0.40627371616493801</c:v>
                </c:pt>
                <c:pt idx="213">
                  <c:v>0.42145206172527194</c:v>
                </c:pt>
                <c:pt idx="214">
                  <c:v>0.43131798633948898</c:v>
                </c:pt>
                <c:pt idx="215">
                  <c:v>0.46093946244662143</c:v>
                </c:pt>
                <c:pt idx="216">
                  <c:v>0.46742552676192783</c:v>
                </c:pt>
                <c:pt idx="217">
                  <c:v>0.49309760232501815</c:v>
                </c:pt>
                <c:pt idx="218">
                  <c:v>0.50625459896983072</c:v>
                </c:pt>
                <c:pt idx="219">
                  <c:v>0.5312729948491538</c:v>
                </c:pt>
                <c:pt idx="220">
                  <c:v>0.54231141199226307</c:v>
                </c:pt>
                <c:pt idx="221">
                  <c:v>0.55679923791378905</c:v>
                </c:pt>
                <c:pt idx="222">
                  <c:v>0.58363330933525315</c:v>
                </c:pt>
                <c:pt idx="223">
                  <c:v>0.60210930009587726</c:v>
                </c:pt>
                <c:pt idx="224">
                  <c:v>0.61648404001905666</c:v>
                </c:pt>
                <c:pt idx="225">
                  <c:v>0.62792362768496424</c:v>
                </c:pt>
                <c:pt idx="226">
                  <c:v>0.65346062052505971</c:v>
                </c:pt>
                <c:pt idx="227">
                  <c:v>0.67255369928400954</c:v>
                </c:pt>
                <c:pt idx="228">
                  <c:v>0.65563229340319129</c:v>
                </c:pt>
                <c:pt idx="229">
                  <c:v>0.66131317902692488</c:v>
                </c:pt>
                <c:pt idx="230">
                  <c:v>0.67338709677419351</c:v>
                </c:pt>
                <c:pt idx="231">
                  <c:v>0.69068499644465509</c:v>
                </c:pt>
                <c:pt idx="232">
                  <c:v>0.71875</c:v>
                </c:pt>
                <c:pt idx="233">
                  <c:v>0.74289772727272729</c:v>
                </c:pt>
                <c:pt idx="234">
                  <c:v>0.76207386363636365</c:v>
                </c:pt>
                <c:pt idx="235">
                  <c:v>0.74201938992669658</c:v>
                </c:pt>
                <c:pt idx="236">
                  <c:v>0.73610782690943488</c:v>
                </c:pt>
                <c:pt idx="237">
                  <c:v>0.73962264150943391</c:v>
                </c:pt>
                <c:pt idx="238">
                  <c:v>0.75872641509433958</c:v>
                </c:pt>
                <c:pt idx="239">
                  <c:v>0.73643227937706468</c:v>
                </c:pt>
                <c:pt idx="240">
                  <c:v>0.76026427560169896</c:v>
                </c:pt>
                <c:pt idx="241">
                  <c:v>0.77701746106654079</c:v>
                </c:pt>
                <c:pt idx="242">
                  <c:v>0.73356973995271868</c:v>
                </c:pt>
                <c:pt idx="243">
                  <c:v>0.73026315789473684</c:v>
                </c:pt>
                <c:pt idx="244">
                  <c:v>0.73018113385085859</c:v>
                </c:pt>
                <c:pt idx="245">
                  <c:v>0.72810518901150501</c:v>
                </c:pt>
                <c:pt idx="246">
                  <c:v>0.72988912479358337</c:v>
                </c:pt>
                <c:pt idx="247">
                  <c:v>0.7579617834394905</c:v>
                </c:pt>
                <c:pt idx="248">
                  <c:v>0.77376739797121963</c:v>
                </c:pt>
                <c:pt idx="249">
                  <c:v>0.73938819065686512</c:v>
                </c:pt>
                <c:pt idx="250">
                  <c:v>0.72614207127481467</c:v>
                </c:pt>
                <c:pt idx="251">
                  <c:v>0.71108462455303934</c:v>
                </c:pt>
                <c:pt idx="252">
                  <c:v>0.69439809296781885</c:v>
                </c:pt>
                <c:pt idx="253">
                  <c:v>0.67072007629947539</c:v>
                </c:pt>
                <c:pt idx="254">
                  <c:v>0.69408679065331425</c:v>
                </c:pt>
                <c:pt idx="255">
                  <c:v>0.71006199332379594</c:v>
                </c:pt>
                <c:pt idx="256">
                  <c:v>0.65202863961813839</c:v>
                </c:pt>
                <c:pt idx="257">
                  <c:v>0.63907442748091603</c:v>
                </c:pt>
                <c:pt idx="258">
                  <c:v>0.60818573480134031</c:v>
                </c:pt>
                <c:pt idx="259">
                  <c:v>0.59563758389261745</c:v>
                </c:pt>
                <c:pt idx="260">
                  <c:v>0.58834811795732433</c:v>
                </c:pt>
                <c:pt idx="261">
                  <c:v>0.60632941740589785</c:v>
                </c:pt>
                <c:pt idx="262">
                  <c:v>0.61927595300887073</c:v>
                </c:pt>
                <c:pt idx="263">
                  <c:v>0.56678700361010825</c:v>
                </c:pt>
                <c:pt idx="264">
                  <c:v>0.54333172845450173</c:v>
                </c:pt>
                <c:pt idx="265">
                  <c:v>0.51507113576079089</c:v>
                </c:pt>
                <c:pt idx="266">
                  <c:v>0.50012022120702093</c:v>
                </c:pt>
                <c:pt idx="267">
                  <c:v>0.47300215982721383</c:v>
                </c:pt>
                <c:pt idx="268">
                  <c:v>0.48308135349172066</c:v>
                </c:pt>
                <c:pt idx="269">
                  <c:v>0.48932085433165345</c:v>
                </c:pt>
                <c:pt idx="270">
                  <c:v>0.43939393939393939</c:v>
                </c:pt>
                <c:pt idx="271">
                  <c:v>0.41574386133846897</c:v>
                </c:pt>
                <c:pt idx="272">
                  <c:v>0.39903614457831327</c:v>
                </c:pt>
                <c:pt idx="273">
                  <c:v>0.38641291255119248</c:v>
                </c:pt>
                <c:pt idx="274">
                  <c:v>0.3756919374247894</c:v>
                </c:pt>
                <c:pt idx="275">
                  <c:v>0.38435619735258725</c:v>
                </c:pt>
                <c:pt idx="276">
                  <c:v>0.3908543922984356</c:v>
                </c:pt>
                <c:pt idx="277">
                  <c:v>0.39422382671480144</c:v>
                </c:pt>
                <c:pt idx="278">
                  <c:v>0.3417569193742479</c:v>
                </c:pt>
                <c:pt idx="279">
                  <c:v>0.31323848565227874</c:v>
                </c:pt>
                <c:pt idx="280">
                  <c:v>0.2847841813359055</c:v>
                </c:pt>
                <c:pt idx="281">
                  <c:v>0.29177718832891247</c:v>
                </c:pt>
                <c:pt idx="282">
                  <c:v>0.30045816252712804</c:v>
                </c:pt>
                <c:pt idx="283">
                  <c:v>0.30431637328189054</c:v>
                </c:pt>
                <c:pt idx="284">
                  <c:v>0.26022126022126024</c:v>
                </c:pt>
                <c:pt idx="285">
                  <c:v>0.24363898223715794</c:v>
                </c:pt>
                <c:pt idx="286">
                  <c:v>0.23595775324051849</c:v>
                </c:pt>
                <c:pt idx="287">
                  <c:v>0.23115698511761881</c:v>
                </c:pt>
                <c:pt idx="288">
                  <c:v>0.22804054054054054</c:v>
                </c:pt>
                <c:pt idx="289">
                  <c:v>0.23262548262548263</c:v>
                </c:pt>
                <c:pt idx="290">
                  <c:v>0.23552123552123552</c:v>
                </c:pt>
                <c:pt idx="291">
                  <c:v>0.2222757955641273</c:v>
                </c:pt>
                <c:pt idx="292">
                  <c:v>0.21368344977113948</c:v>
                </c:pt>
                <c:pt idx="293">
                  <c:v>0.20767004341534009</c:v>
                </c:pt>
                <c:pt idx="294">
                  <c:v>0.19869785387026767</c:v>
                </c:pt>
                <c:pt idx="295">
                  <c:v>0.1885384059715868</c:v>
                </c:pt>
                <c:pt idx="296">
                  <c:v>0.19287262220081869</c:v>
                </c:pt>
                <c:pt idx="297">
                  <c:v>0.19455815073440885</c:v>
                </c:pt>
              </c:numCache>
            </c:numRef>
          </c:val>
          <c:smooth val="0"/>
          <c:extLst xmlns:c15="http://schemas.microsoft.com/office/drawing/2012/chart">
            <c:ext xmlns:c16="http://schemas.microsoft.com/office/drawing/2014/chart" uri="{C3380CC4-5D6E-409C-BE32-E72D297353CC}">
              <c16:uniqueId val="{00000003-F3CA-421F-80BE-CF929263A5E9}"/>
            </c:ext>
          </c:extLst>
        </c:ser>
        <c:dLbls>
          <c:showLegendKey val="0"/>
          <c:showVal val="0"/>
          <c:showCatName val="0"/>
          <c:showSerName val="0"/>
          <c:showPercent val="0"/>
          <c:showBubbleSize val="0"/>
        </c:dLbls>
        <c:marker val="1"/>
        <c:smooth val="0"/>
        <c:axId val="1609804351"/>
        <c:axId val="1609816831"/>
        <c:extLst>
          <c:ext xmlns:c15="http://schemas.microsoft.com/office/drawing/2012/chart" uri="{02D57815-91ED-43cb-92C2-25804820EDAC}">
            <c15:filteredLineSeries>
              <c15:ser>
                <c:idx val="0"/>
                <c:order val="3"/>
                <c:tx>
                  <c:strRef>
                    <c:extLst>
                      <c:ext uri="{02D57815-91ED-43cb-92C2-25804820EDAC}">
                        <c15:formulaRef>
                          <c15:sqref>オリジナルシート!$D$32</c15:sqref>
                        </c15:formulaRef>
                      </c:ext>
                    </c:extLst>
                    <c:strCache>
                      <c:ptCount val="1"/>
                      <c:pt idx="0">
                        <c:v>コロナは軽症中等症だが、その他疾病で重症病床における入院加療が必要な患者数を重症患者数に含めた病床使用率</c:v>
                      </c:pt>
                    </c:strCache>
                  </c:strRef>
                </c:tx>
                <c:spPr>
                  <a:ln w="28575" cap="rnd">
                    <a:solidFill>
                      <a:srgbClr val="FFC000"/>
                    </a:solidFill>
                    <a:round/>
                  </a:ln>
                  <a:effectLst/>
                </c:spPr>
                <c:marker>
                  <c:symbol val="none"/>
                </c:marker>
                <c:cat>
                  <c:numRef>
                    <c:extLst>
                      <c:ext uri="{02D57815-91ED-43cb-92C2-25804820EDAC}">
                        <c15:formulaRef>
                          <c15:sqref>オリジナルシート!$YR$4:$AKC$4</c15:sqref>
                        </c15:formulaRef>
                      </c:ext>
                    </c:extLst>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extLst>
                      <c:ext uri="{02D57815-91ED-43cb-92C2-25804820EDAC}">
                        <c15:formulaRef>
                          <c15:sqref>オリジナルシート!$RU$32:$ABB$32</c15:sqref>
                        </c15:formulaRef>
                      </c:ext>
                    </c:extLst>
                    <c:numCache>
                      <c:formatCode>General</c:formatCode>
                      <c:ptCount val="242"/>
                      <c:pt idx="206" formatCode="0.0%">
                        <c:v>0.22700964630225082</c:v>
                      </c:pt>
                      <c:pt idx="207" formatCode="0.0%">
                        <c:v>0.25209003215434084</c:v>
                      </c:pt>
                      <c:pt idx="208" formatCode="0.0%">
                        <c:v>0.28231511254019293</c:v>
                      </c:pt>
                      <c:pt idx="209" formatCode="0.0%">
                        <c:v>0.31768488745980705</c:v>
                      </c:pt>
                      <c:pt idx="210" formatCode="0.0%">
                        <c:v>0.33792440743113389</c:v>
                      </c:pt>
                      <c:pt idx="211" formatCode="0.0%">
                        <c:v>0.33728379244074314</c:v>
                      </c:pt>
                      <c:pt idx="212" formatCode="0.0%">
                        <c:v>0.36194746957078794</c:v>
                      </c:pt>
                      <c:pt idx="213" formatCode="0.0%">
                        <c:v>0.41415759128763613</c:v>
                      </c:pt>
                      <c:pt idx="214" formatCode="0.0%">
                        <c:v>0.46828955797565663</c:v>
                      </c:pt>
                      <c:pt idx="215" formatCode="0.0%">
                        <c:v>0.51345291479820632</c:v>
                      </c:pt>
                      <c:pt idx="216" formatCode="0.0%">
                        <c:v>0.55413196668802045</c:v>
                      </c:pt>
                      <c:pt idx="217" formatCode="0.0%">
                        <c:v>0.5902578796561605</c:v>
                      </c:pt>
                      <c:pt idx="218" formatCode="0.0%">
                        <c:v>0.57943330149633876</c:v>
                      </c:pt>
                      <c:pt idx="219" formatCode="0.0%">
                        <c:v>0.61922954473097735</c:v>
                      </c:pt>
                      <c:pt idx="220" formatCode="0.0%">
                        <c:v>0.65488697866921364</c:v>
                      </c:pt>
                      <c:pt idx="221" formatCode="0.0%">
                        <c:v>0.69181789239095826</c:v>
                      </c:pt>
                      <c:pt idx="222" formatCode="0.0%">
                        <c:v>0.70614453995542825</c:v>
                      </c:pt>
                      <c:pt idx="223" formatCode="0.0%">
                        <c:v>0.77491244826488381</c:v>
                      </c:pt>
                      <c:pt idx="224" formatCode="0.0%">
                        <c:v>0.84941101560012733</c:v>
                      </c:pt>
                      <c:pt idx="225" formatCode="0.0%">
                        <c:v>0.78510028653295127</c:v>
                      </c:pt>
                      <c:pt idx="226" formatCode="0.0%">
                        <c:v>0.79086614173228342</c:v>
                      </c:pt>
                      <c:pt idx="227" formatCode="0.0%">
                        <c:v>0.81795275590551186</c:v>
                      </c:pt>
                      <c:pt idx="228" formatCode="0.0%">
                        <c:v>0.83464566929133854</c:v>
                      </c:pt>
                      <c:pt idx="229" formatCode="0.0%">
                        <c:v>0.87149606299212601</c:v>
                      </c:pt>
                      <c:pt idx="230" formatCode="0.0%">
                        <c:v>0.94897637795275591</c:v>
                      </c:pt>
                      <c:pt idx="231" formatCode="0.0%">
                        <c:v>1.0285893810870248</c:v>
                      </c:pt>
                      <c:pt idx="232" formatCode="0.0%">
                        <c:v>0.90983349041784478</c:v>
                      </c:pt>
                      <c:pt idx="233" formatCode="0.0%">
                        <c:v>0.91328934967012254</c:v>
                      </c:pt>
                      <c:pt idx="234" formatCode="0.0%">
                        <c:v>0.91421415153412644</c:v>
                      </c:pt>
                      <c:pt idx="235" formatCode="0.0%">
                        <c:v>0.92078897933625548</c:v>
                      </c:pt>
                      <c:pt idx="236" formatCode="0.0%">
                        <c:v>1.0400751408891671</c:v>
                      </c:pt>
                      <c:pt idx="237" formatCode="0.0%">
                        <c:v>1.1593613024420788</c:v>
                      </c:pt>
                      <c:pt idx="238" formatCode="0.0%">
                        <c:v>1.1735743222187598</c:v>
                      </c:pt>
                      <c:pt idx="239" formatCode="0.0%">
                        <c:v>0.92657992565055758</c:v>
                      </c:pt>
                      <c:pt idx="240" formatCode="0.0%">
                        <c:v>0.83862586605080836</c:v>
                      </c:pt>
                      <c:pt idx="241" formatCode="0.0%">
                        <c:v>0.8393737315163815</c:v>
                      </c:pt>
                    </c:numCache>
                  </c:numRef>
                </c:val>
                <c:smooth val="0"/>
                <c:extLst>
                  <c:ext xmlns:c16="http://schemas.microsoft.com/office/drawing/2014/chart" uri="{C3380CC4-5D6E-409C-BE32-E72D297353CC}">
                    <c16:uniqueId val="{00000004-F3CA-421F-80BE-CF929263A5E9}"/>
                  </c:ext>
                </c:extLst>
              </c15:ser>
            </c15:filteredLineSeries>
          </c:ext>
        </c:extLst>
      </c:lineChart>
      <c:dateAx>
        <c:axId val="360565224"/>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0563656"/>
        <c:crosses val="autoZero"/>
        <c:auto val="1"/>
        <c:lblOffset val="100"/>
        <c:baseTimeUnit val="days"/>
        <c:majorUnit val="7"/>
        <c:majorTimeUnit val="days"/>
      </c:dateAx>
      <c:valAx>
        <c:axId val="360563656"/>
        <c:scaling>
          <c:orientation val="minMax"/>
          <c:max val="4400"/>
          <c:min val="0"/>
        </c:scaling>
        <c:delete val="0"/>
        <c:axPos val="l"/>
        <c:majorGridlines>
          <c:spPr>
            <a:ln w="9525" cap="flat" cmpd="sng" algn="ctr">
              <a:no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0565224"/>
        <c:crosses val="autoZero"/>
        <c:crossBetween val="between"/>
        <c:majorUnit val="400"/>
      </c:valAx>
      <c:valAx>
        <c:axId val="1609816831"/>
        <c:scaling>
          <c:orientation val="minMax"/>
          <c:max val="1.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09804351"/>
        <c:crosses val="max"/>
        <c:crossBetween val="between"/>
      </c:valAx>
      <c:dateAx>
        <c:axId val="1609804351"/>
        <c:scaling>
          <c:orientation val="minMax"/>
        </c:scaling>
        <c:delete val="1"/>
        <c:axPos val="b"/>
        <c:numFmt formatCode="m/d;@" sourceLinked="1"/>
        <c:majorTickMark val="out"/>
        <c:minorTickMark val="none"/>
        <c:tickLblPos val="nextTo"/>
        <c:crossAx val="1609816831"/>
        <c:crosses val="autoZero"/>
        <c:auto val="1"/>
        <c:lblOffset val="100"/>
        <c:baseTimeUnit val="days"/>
        <c:majorUnit val="1"/>
        <c:minorUnit val="1"/>
      </c:dateAx>
      <c:spPr>
        <a:noFill/>
        <a:ln>
          <a:noFill/>
        </a:ln>
        <a:effectLst/>
      </c:spPr>
    </c:plotArea>
    <c:legend>
      <c:legendPos val="b"/>
      <c:layout>
        <c:manualLayout>
          <c:xMode val="edge"/>
          <c:yMode val="edge"/>
          <c:x val="0.23754451001180873"/>
          <c:y val="9.7066112459782458E-2"/>
          <c:w val="0.68328742578692458"/>
          <c:h val="0.135707613678649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776494604841062E-2"/>
          <c:y val="5.2955090628259434E-2"/>
          <c:w val="0.92792720909886262"/>
          <c:h val="0.80484280674550845"/>
        </c:manualLayout>
      </c:layout>
      <c:lineChart>
        <c:grouping val="standard"/>
        <c:varyColors val="0"/>
        <c:ser>
          <c:idx val="0"/>
          <c:order val="0"/>
          <c:tx>
            <c:strRef>
              <c:f>'日報 (新) '!$AO$633</c:f>
              <c:strCache>
                <c:ptCount val="1"/>
                <c:pt idx="0">
                  <c:v>医療機関より報告された患者数</c:v>
                </c:pt>
              </c:strCache>
            </c:strRef>
          </c:tx>
          <c:spPr>
            <a:ln w="28575" cap="rnd">
              <a:solidFill>
                <a:schemeClr val="accent1"/>
              </a:solidFill>
              <a:round/>
            </a:ln>
            <a:effectLst/>
          </c:spPr>
          <c:marker>
            <c:symbol val="none"/>
          </c:marker>
          <c:cat>
            <c:numRef>
              <c:f>'日報 (新) '!$AL$728:$AL$741</c:f>
              <c:numCache>
                <c:formatCode>m/d;@</c:formatCode>
                <c:ptCount val="14"/>
                <c:pt idx="0">
                  <c:v>44831</c:v>
                </c:pt>
                <c:pt idx="1">
                  <c:v>44832</c:v>
                </c:pt>
                <c:pt idx="2">
                  <c:v>44833</c:v>
                </c:pt>
                <c:pt idx="3">
                  <c:v>44834</c:v>
                </c:pt>
                <c:pt idx="4">
                  <c:v>44835</c:v>
                </c:pt>
                <c:pt idx="5">
                  <c:v>44836</c:v>
                </c:pt>
                <c:pt idx="6">
                  <c:v>44837</c:v>
                </c:pt>
                <c:pt idx="7">
                  <c:v>44838</c:v>
                </c:pt>
                <c:pt idx="8">
                  <c:v>44839</c:v>
                </c:pt>
                <c:pt idx="9">
                  <c:v>44840</c:v>
                </c:pt>
                <c:pt idx="10">
                  <c:v>44841</c:v>
                </c:pt>
                <c:pt idx="11">
                  <c:v>44842</c:v>
                </c:pt>
                <c:pt idx="12">
                  <c:v>44843</c:v>
                </c:pt>
                <c:pt idx="13">
                  <c:v>44844</c:v>
                </c:pt>
              </c:numCache>
            </c:numRef>
          </c:cat>
          <c:val>
            <c:numRef>
              <c:f>'日報 (新) '!$AO$728:$AO$741</c:f>
              <c:numCache>
                <c:formatCode>General</c:formatCode>
                <c:ptCount val="14"/>
                <c:pt idx="0">
                  <c:v>3007</c:v>
                </c:pt>
                <c:pt idx="1">
                  <c:v>3013</c:v>
                </c:pt>
                <c:pt idx="2">
                  <c:v>2624</c:v>
                </c:pt>
                <c:pt idx="3">
                  <c:v>2264</c:v>
                </c:pt>
                <c:pt idx="4">
                  <c:v>2185</c:v>
                </c:pt>
                <c:pt idx="5">
                  <c:v>1786</c:v>
                </c:pt>
                <c:pt idx="6">
                  <c:v>539</c:v>
                </c:pt>
                <c:pt idx="7">
                  <c:v>2738</c:v>
                </c:pt>
                <c:pt idx="8">
                  <c:v>2661</c:v>
                </c:pt>
                <c:pt idx="9">
                  <c:v>1985</c:v>
                </c:pt>
                <c:pt idx="10">
                  <c:v>1641</c:v>
                </c:pt>
                <c:pt idx="11">
                  <c:v>1552</c:v>
                </c:pt>
                <c:pt idx="12">
                  <c:v>1255</c:v>
                </c:pt>
                <c:pt idx="13">
                  <c:v>471</c:v>
                </c:pt>
              </c:numCache>
            </c:numRef>
          </c:val>
          <c:smooth val="0"/>
          <c:extLst>
            <c:ext xmlns:c16="http://schemas.microsoft.com/office/drawing/2014/chart" uri="{C3380CC4-5D6E-409C-BE32-E72D297353CC}">
              <c16:uniqueId val="{00000000-4425-495F-A175-13169B98D36F}"/>
            </c:ext>
          </c:extLst>
        </c:ser>
        <c:ser>
          <c:idx val="1"/>
          <c:order val="1"/>
          <c:tx>
            <c:strRef>
              <c:f>'日報 (新) '!$AP$633</c:f>
              <c:strCache>
                <c:ptCount val="1"/>
                <c:pt idx="0">
                  <c:v>自己検査で陽性判明し、陽性者登録センターに登録された数</c:v>
                </c:pt>
              </c:strCache>
            </c:strRef>
          </c:tx>
          <c:spPr>
            <a:ln w="28575" cap="rnd">
              <a:solidFill>
                <a:schemeClr val="accent2"/>
              </a:solidFill>
              <a:prstDash val="sysDash"/>
              <a:round/>
            </a:ln>
            <a:effectLst/>
          </c:spPr>
          <c:marker>
            <c:symbol val="none"/>
          </c:marker>
          <c:cat>
            <c:numRef>
              <c:f>'日報 (新) '!$AL$728:$AL$741</c:f>
              <c:numCache>
                <c:formatCode>m/d;@</c:formatCode>
                <c:ptCount val="14"/>
                <c:pt idx="0">
                  <c:v>44831</c:v>
                </c:pt>
                <c:pt idx="1">
                  <c:v>44832</c:v>
                </c:pt>
                <c:pt idx="2">
                  <c:v>44833</c:v>
                </c:pt>
                <c:pt idx="3">
                  <c:v>44834</c:v>
                </c:pt>
                <c:pt idx="4">
                  <c:v>44835</c:v>
                </c:pt>
                <c:pt idx="5">
                  <c:v>44836</c:v>
                </c:pt>
                <c:pt idx="6">
                  <c:v>44837</c:v>
                </c:pt>
                <c:pt idx="7">
                  <c:v>44838</c:v>
                </c:pt>
                <c:pt idx="8">
                  <c:v>44839</c:v>
                </c:pt>
                <c:pt idx="9">
                  <c:v>44840</c:v>
                </c:pt>
                <c:pt idx="10">
                  <c:v>44841</c:v>
                </c:pt>
                <c:pt idx="11">
                  <c:v>44842</c:v>
                </c:pt>
                <c:pt idx="12">
                  <c:v>44843</c:v>
                </c:pt>
                <c:pt idx="13">
                  <c:v>44844</c:v>
                </c:pt>
              </c:numCache>
            </c:numRef>
          </c:cat>
          <c:val>
            <c:numRef>
              <c:f>'日報 (新) '!$AP$728:$AP$741</c:f>
              <c:numCache>
                <c:formatCode>General</c:formatCode>
                <c:ptCount val="14"/>
                <c:pt idx="0">
                  <c:v>293</c:v>
                </c:pt>
                <c:pt idx="1">
                  <c:v>582</c:v>
                </c:pt>
                <c:pt idx="2">
                  <c:v>430</c:v>
                </c:pt>
                <c:pt idx="3">
                  <c:v>358</c:v>
                </c:pt>
                <c:pt idx="4">
                  <c:v>434</c:v>
                </c:pt>
                <c:pt idx="5">
                  <c:v>381</c:v>
                </c:pt>
                <c:pt idx="6">
                  <c:v>383</c:v>
                </c:pt>
                <c:pt idx="7">
                  <c:v>530</c:v>
                </c:pt>
                <c:pt idx="8">
                  <c:v>429</c:v>
                </c:pt>
                <c:pt idx="9">
                  <c:v>432</c:v>
                </c:pt>
                <c:pt idx="10">
                  <c:v>375</c:v>
                </c:pt>
                <c:pt idx="11">
                  <c:v>297</c:v>
                </c:pt>
                <c:pt idx="12">
                  <c:v>260</c:v>
                </c:pt>
                <c:pt idx="13">
                  <c:v>284</c:v>
                </c:pt>
              </c:numCache>
            </c:numRef>
          </c:val>
          <c:smooth val="0"/>
          <c:extLst>
            <c:ext xmlns:c16="http://schemas.microsoft.com/office/drawing/2014/chart" uri="{C3380CC4-5D6E-409C-BE32-E72D297353CC}">
              <c16:uniqueId val="{00000001-4425-495F-A175-13169B98D36F}"/>
            </c:ext>
          </c:extLst>
        </c:ser>
        <c:dLbls>
          <c:showLegendKey val="0"/>
          <c:showVal val="0"/>
          <c:showCatName val="0"/>
          <c:showSerName val="0"/>
          <c:showPercent val="0"/>
          <c:showBubbleSize val="0"/>
        </c:dLbls>
        <c:smooth val="0"/>
        <c:axId val="915520207"/>
        <c:axId val="915526863"/>
      </c:lineChart>
      <c:dateAx>
        <c:axId val="915520207"/>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15526863"/>
        <c:crosses val="autoZero"/>
        <c:auto val="1"/>
        <c:lblOffset val="100"/>
        <c:baseTimeUnit val="days"/>
      </c:dateAx>
      <c:valAx>
        <c:axId val="915526863"/>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15520207"/>
        <c:crosses val="autoZero"/>
        <c:crossBetween val="between"/>
        <c:majorUnit val="1000"/>
      </c:valAx>
      <c:spPr>
        <a:noFill/>
        <a:ln>
          <a:noFill/>
        </a:ln>
        <a:effectLst/>
      </c:spPr>
    </c:plotArea>
    <c:legend>
      <c:legendPos val="t"/>
      <c:layout>
        <c:manualLayout>
          <c:xMode val="edge"/>
          <c:yMode val="edge"/>
          <c:x val="0.586848758659266"/>
          <c:y val="0.14373524599098988"/>
          <c:w val="0.39169398907103825"/>
          <c:h val="0.173050564665671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0" i="0" baseline="0">
                <a:effectLst/>
              </a:rPr>
              <a:t>宿泊療養</a:t>
            </a:r>
            <a:r>
              <a:rPr lang="ja-JP" altLang="ja-JP" sz="1200" b="0" i="0" baseline="0">
                <a:effectLst/>
              </a:rPr>
              <a:t>（</a:t>
            </a:r>
            <a:r>
              <a:rPr lang="ja-JP" altLang="en-US" sz="1200" b="0" i="0" baseline="0">
                <a:effectLst/>
              </a:rPr>
              <a:t>確保居室</a:t>
            </a:r>
            <a:r>
              <a:rPr lang="ja-JP" altLang="ja-JP" sz="1200" b="0" i="0" baseline="0">
                <a:effectLst/>
              </a:rPr>
              <a:t>数</a:t>
            </a:r>
            <a:r>
              <a:rPr lang="ja-JP" altLang="en-US" sz="1200" b="0" i="0" baseline="0">
                <a:effectLst/>
              </a:rPr>
              <a:t>、使用</a:t>
            </a:r>
            <a:r>
              <a:rPr lang="ja-JP" altLang="ja-JP" sz="1200" b="0" i="0" baseline="0">
                <a:effectLst/>
              </a:rPr>
              <a:t>率）・</a:t>
            </a:r>
            <a:r>
              <a:rPr lang="ja-JP" altLang="en-US" sz="1200" b="0" i="0" baseline="0">
                <a:effectLst/>
              </a:rPr>
              <a:t>宿泊療養者数</a:t>
            </a:r>
            <a:endParaRPr lang="ja-JP" altLang="ja-JP" sz="1200">
              <a:effectLst/>
            </a:endParaRPr>
          </a:p>
        </c:rich>
      </c:tx>
      <c:layout>
        <c:manualLayout>
          <c:xMode val="edge"/>
          <c:yMode val="edge"/>
          <c:x val="0.25874447584670079"/>
          <c:y val="3.137875941125259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1651603202563807E-2"/>
          <c:y val="9.9855391177082198E-2"/>
          <c:w val="0.86512595241797541"/>
          <c:h val="0.83040825628058068"/>
        </c:manualLayout>
      </c:layout>
      <c:areaChart>
        <c:grouping val="standard"/>
        <c:varyColors val="0"/>
        <c:ser>
          <c:idx val="1"/>
          <c:order val="0"/>
          <c:tx>
            <c:strRef>
              <c:f>オリジナルシート!$D$44</c:f>
              <c:strCache>
                <c:ptCount val="1"/>
                <c:pt idx="0">
                  <c:v>宿泊施設確保居室数</c:v>
                </c:pt>
              </c:strCache>
            </c:strRef>
          </c:tx>
          <c:spPr>
            <a:solidFill>
              <a:schemeClr val="accent1">
                <a:lumMod val="20000"/>
                <a:lumOff val="80000"/>
              </a:schemeClr>
            </a:solidFill>
            <a:ln>
              <a:solidFill>
                <a:schemeClr val="accent1"/>
              </a:solidFill>
            </a:ln>
            <a:effectLst/>
          </c:spPr>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オリジナルシート!$YR$44:$AKC$44</c:f>
              <c:numCache>
                <c:formatCode>0_);[Red]\(0\)</c:formatCode>
                <c:ptCount val="298"/>
                <c:pt idx="0">
                  <c:v>8514</c:v>
                </c:pt>
                <c:pt idx="1">
                  <c:v>8514</c:v>
                </c:pt>
                <c:pt idx="2">
                  <c:v>8514</c:v>
                </c:pt>
                <c:pt idx="3">
                  <c:v>8514</c:v>
                </c:pt>
                <c:pt idx="4">
                  <c:v>8514</c:v>
                </c:pt>
                <c:pt idx="5">
                  <c:v>8514</c:v>
                </c:pt>
                <c:pt idx="6">
                  <c:v>8514</c:v>
                </c:pt>
                <c:pt idx="7">
                  <c:v>8514</c:v>
                </c:pt>
                <c:pt idx="8">
                  <c:v>8514</c:v>
                </c:pt>
                <c:pt idx="9">
                  <c:v>8514</c:v>
                </c:pt>
                <c:pt idx="10">
                  <c:v>8514</c:v>
                </c:pt>
                <c:pt idx="11">
                  <c:v>8514</c:v>
                </c:pt>
                <c:pt idx="12">
                  <c:v>8514</c:v>
                </c:pt>
                <c:pt idx="13">
                  <c:v>8721</c:v>
                </c:pt>
                <c:pt idx="14">
                  <c:v>8721</c:v>
                </c:pt>
                <c:pt idx="15">
                  <c:v>8721</c:v>
                </c:pt>
                <c:pt idx="16">
                  <c:v>8721</c:v>
                </c:pt>
                <c:pt idx="17">
                  <c:v>8721</c:v>
                </c:pt>
                <c:pt idx="18">
                  <c:v>8721</c:v>
                </c:pt>
                <c:pt idx="19">
                  <c:v>8721</c:v>
                </c:pt>
                <c:pt idx="20">
                  <c:v>8721</c:v>
                </c:pt>
                <c:pt idx="21">
                  <c:v>9604</c:v>
                </c:pt>
                <c:pt idx="22">
                  <c:v>9604</c:v>
                </c:pt>
                <c:pt idx="23">
                  <c:v>9604</c:v>
                </c:pt>
                <c:pt idx="24">
                  <c:v>9604</c:v>
                </c:pt>
                <c:pt idx="25">
                  <c:v>9604</c:v>
                </c:pt>
                <c:pt idx="26">
                  <c:v>9604</c:v>
                </c:pt>
                <c:pt idx="27">
                  <c:v>9604</c:v>
                </c:pt>
                <c:pt idx="28">
                  <c:v>10242</c:v>
                </c:pt>
                <c:pt idx="29">
                  <c:v>10242</c:v>
                </c:pt>
                <c:pt idx="30">
                  <c:v>10242</c:v>
                </c:pt>
                <c:pt idx="31">
                  <c:v>10242</c:v>
                </c:pt>
                <c:pt idx="32">
                  <c:v>10242</c:v>
                </c:pt>
                <c:pt idx="33">
                  <c:v>10242</c:v>
                </c:pt>
                <c:pt idx="34">
                  <c:v>10242</c:v>
                </c:pt>
                <c:pt idx="35">
                  <c:v>10242</c:v>
                </c:pt>
                <c:pt idx="36">
                  <c:v>10242</c:v>
                </c:pt>
                <c:pt idx="37">
                  <c:v>10242</c:v>
                </c:pt>
                <c:pt idx="38">
                  <c:v>10242</c:v>
                </c:pt>
                <c:pt idx="39">
                  <c:v>10242</c:v>
                </c:pt>
                <c:pt idx="40">
                  <c:v>10242</c:v>
                </c:pt>
                <c:pt idx="41">
                  <c:v>10242</c:v>
                </c:pt>
                <c:pt idx="42">
                  <c:v>10242</c:v>
                </c:pt>
                <c:pt idx="43">
                  <c:v>10242</c:v>
                </c:pt>
                <c:pt idx="44">
                  <c:v>10242</c:v>
                </c:pt>
                <c:pt idx="45">
                  <c:v>10242</c:v>
                </c:pt>
                <c:pt idx="46">
                  <c:v>10423</c:v>
                </c:pt>
                <c:pt idx="47">
                  <c:v>10597</c:v>
                </c:pt>
                <c:pt idx="48">
                  <c:v>10597</c:v>
                </c:pt>
                <c:pt idx="49">
                  <c:v>10825</c:v>
                </c:pt>
                <c:pt idx="50">
                  <c:v>11062</c:v>
                </c:pt>
                <c:pt idx="51">
                  <c:v>11062</c:v>
                </c:pt>
                <c:pt idx="52">
                  <c:v>11062</c:v>
                </c:pt>
                <c:pt idx="53">
                  <c:v>11477</c:v>
                </c:pt>
                <c:pt idx="54">
                  <c:v>11477</c:v>
                </c:pt>
                <c:pt idx="55">
                  <c:v>11477</c:v>
                </c:pt>
                <c:pt idx="56">
                  <c:v>11477</c:v>
                </c:pt>
                <c:pt idx="57">
                  <c:v>11477</c:v>
                </c:pt>
                <c:pt idx="58">
                  <c:v>11477</c:v>
                </c:pt>
                <c:pt idx="59">
                  <c:v>11477</c:v>
                </c:pt>
                <c:pt idx="60">
                  <c:v>11477</c:v>
                </c:pt>
                <c:pt idx="61">
                  <c:v>11477</c:v>
                </c:pt>
                <c:pt idx="62">
                  <c:v>11477</c:v>
                </c:pt>
                <c:pt idx="63">
                  <c:v>11446</c:v>
                </c:pt>
                <c:pt idx="64">
                  <c:v>11446</c:v>
                </c:pt>
                <c:pt idx="65">
                  <c:v>11446</c:v>
                </c:pt>
                <c:pt idx="66">
                  <c:v>11446</c:v>
                </c:pt>
                <c:pt idx="67">
                  <c:v>11446</c:v>
                </c:pt>
                <c:pt idx="68">
                  <c:v>11446</c:v>
                </c:pt>
                <c:pt idx="69">
                  <c:v>11446</c:v>
                </c:pt>
                <c:pt idx="70">
                  <c:v>11446</c:v>
                </c:pt>
                <c:pt idx="71">
                  <c:v>11446</c:v>
                </c:pt>
                <c:pt idx="72">
                  <c:v>11446</c:v>
                </c:pt>
                <c:pt idx="73">
                  <c:v>11446</c:v>
                </c:pt>
                <c:pt idx="74">
                  <c:v>11446</c:v>
                </c:pt>
                <c:pt idx="75">
                  <c:v>11446</c:v>
                </c:pt>
                <c:pt idx="76">
                  <c:v>11446</c:v>
                </c:pt>
                <c:pt idx="77">
                  <c:v>11446</c:v>
                </c:pt>
                <c:pt idx="78">
                  <c:v>11446</c:v>
                </c:pt>
                <c:pt idx="79">
                  <c:v>11446</c:v>
                </c:pt>
                <c:pt idx="80">
                  <c:v>11446</c:v>
                </c:pt>
                <c:pt idx="81">
                  <c:v>11446</c:v>
                </c:pt>
                <c:pt idx="82">
                  <c:v>11446</c:v>
                </c:pt>
                <c:pt idx="83" formatCode="General">
                  <c:v>11446</c:v>
                </c:pt>
                <c:pt idx="84" formatCode="General">
                  <c:v>11446</c:v>
                </c:pt>
                <c:pt idx="85" formatCode="General">
                  <c:v>11446</c:v>
                </c:pt>
                <c:pt idx="86" formatCode="General">
                  <c:v>11446</c:v>
                </c:pt>
                <c:pt idx="87" formatCode="General">
                  <c:v>11446</c:v>
                </c:pt>
                <c:pt idx="88" formatCode="General">
                  <c:v>11446</c:v>
                </c:pt>
                <c:pt idx="89" formatCode="General">
                  <c:v>11446</c:v>
                </c:pt>
                <c:pt idx="90" formatCode="General">
                  <c:v>11446</c:v>
                </c:pt>
                <c:pt idx="91" formatCode="General">
                  <c:v>11446</c:v>
                </c:pt>
                <c:pt idx="92" formatCode="General">
                  <c:v>11446</c:v>
                </c:pt>
                <c:pt idx="93" formatCode="General">
                  <c:v>11446</c:v>
                </c:pt>
                <c:pt idx="94" formatCode="General">
                  <c:v>11446</c:v>
                </c:pt>
                <c:pt idx="95" formatCode="General">
                  <c:v>11446</c:v>
                </c:pt>
                <c:pt idx="96" formatCode="General">
                  <c:v>11446</c:v>
                </c:pt>
                <c:pt idx="97" formatCode="General">
                  <c:v>11446</c:v>
                </c:pt>
                <c:pt idx="98" formatCode="General">
                  <c:v>11446</c:v>
                </c:pt>
                <c:pt idx="99" formatCode="General">
                  <c:v>11446</c:v>
                </c:pt>
                <c:pt idx="100" formatCode="General">
                  <c:v>11446</c:v>
                </c:pt>
                <c:pt idx="101" formatCode="General">
                  <c:v>11446</c:v>
                </c:pt>
                <c:pt idx="102" formatCode="General">
                  <c:v>11446</c:v>
                </c:pt>
                <c:pt idx="103" formatCode="General">
                  <c:v>11446</c:v>
                </c:pt>
                <c:pt idx="104" formatCode="General">
                  <c:v>11446</c:v>
                </c:pt>
                <c:pt idx="105" formatCode="General">
                  <c:v>11216</c:v>
                </c:pt>
                <c:pt idx="106" formatCode="General">
                  <c:v>11216</c:v>
                </c:pt>
                <c:pt idx="107" formatCode="General">
                  <c:v>11216</c:v>
                </c:pt>
                <c:pt idx="108" formatCode="General">
                  <c:v>11216</c:v>
                </c:pt>
                <c:pt idx="109" formatCode="General">
                  <c:v>11216</c:v>
                </c:pt>
                <c:pt idx="110" formatCode="General">
                  <c:v>11216</c:v>
                </c:pt>
                <c:pt idx="111" formatCode="General">
                  <c:v>11216</c:v>
                </c:pt>
                <c:pt idx="112" formatCode="General">
                  <c:v>11216</c:v>
                </c:pt>
                <c:pt idx="113" formatCode="General">
                  <c:v>11216</c:v>
                </c:pt>
                <c:pt idx="114" formatCode="General">
                  <c:v>11216</c:v>
                </c:pt>
                <c:pt idx="115" formatCode="General">
                  <c:v>11216</c:v>
                </c:pt>
                <c:pt idx="116" formatCode="General">
                  <c:v>11216</c:v>
                </c:pt>
                <c:pt idx="117" formatCode="General">
                  <c:v>11216</c:v>
                </c:pt>
                <c:pt idx="118" formatCode="General">
                  <c:v>11216</c:v>
                </c:pt>
                <c:pt idx="119" formatCode="General">
                  <c:v>11216</c:v>
                </c:pt>
                <c:pt idx="120" formatCode="General">
                  <c:v>11216</c:v>
                </c:pt>
                <c:pt idx="121" formatCode="General">
                  <c:v>11216</c:v>
                </c:pt>
                <c:pt idx="122" formatCode="General">
                  <c:v>11216</c:v>
                </c:pt>
                <c:pt idx="123" formatCode="General">
                  <c:v>11216</c:v>
                </c:pt>
                <c:pt idx="124" formatCode="General">
                  <c:v>11216</c:v>
                </c:pt>
                <c:pt idx="125" formatCode="General">
                  <c:v>11216</c:v>
                </c:pt>
                <c:pt idx="126" formatCode="General">
                  <c:v>11216</c:v>
                </c:pt>
                <c:pt idx="127" formatCode="General">
                  <c:v>11216</c:v>
                </c:pt>
                <c:pt idx="128" formatCode="General">
                  <c:v>11216</c:v>
                </c:pt>
                <c:pt idx="129" formatCode="General">
                  <c:v>11216</c:v>
                </c:pt>
                <c:pt idx="130" formatCode="General">
                  <c:v>11216</c:v>
                </c:pt>
                <c:pt idx="131" formatCode="General">
                  <c:v>11216</c:v>
                </c:pt>
                <c:pt idx="132" formatCode="General">
                  <c:v>11216</c:v>
                </c:pt>
                <c:pt idx="133" formatCode="General">
                  <c:v>11216</c:v>
                </c:pt>
                <c:pt idx="134" formatCode="General">
                  <c:v>11216</c:v>
                </c:pt>
                <c:pt idx="135" formatCode="General">
                  <c:v>11216</c:v>
                </c:pt>
                <c:pt idx="136" formatCode="General">
                  <c:v>11216</c:v>
                </c:pt>
                <c:pt idx="137" formatCode="General">
                  <c:v>11216</c:v>
                </c:pt>
                <c:pt idx="138" formatCode="General">
                  <c:v>11216</c:v>
                </c:pt>
                <c:pt idx="139" formatCode="General">
                  <c:v>11216</c:v>
                </c:pt>
                <c:pt idx="140" formatCode="General">
                  <c:v>11216</c:v>
                </c:pt>
                <c:pt idx="141" formatCode="General">
                  <c:v>11216</c:v>
                </c:pt>
                <c:pt idx="142" formatCode="General">
                  <c:v>11216</c:v>
                </c:pt>
                <c:pt idx="143" formatCode="General">
                  <c:v>11216</c:v>
                </c:pt>
                <c:pt idx="144" formatCode="General">
                  <c:v>11216</c:v>
                </c:pt>
                <c:pt idx="145" formatCode="General">
                  <c:v>11216</c:v>
                </c:pt>
                <c:pt idx="146" formatCode="General">
                  <c:v>11216</c:v>
                </c:pt>
                <c:pt idx="147" formatCode="General">
                  <c:v>11216</c:v>
                </c:pt>
                <c:pt idx="148" formatCode="General">
                  <c:v>11216</c:v>
                </c:pt>
                <c:pt idx="149" formatCode="General">
                  <c:v>11216</c:v>
                </c:pt>
                <c:pt idx="150" formatCode="General">
                  <c:v>11216</c:v>
                </c:pt>
                <c:pt idx="151" formatCode="General">
                  <c:v>11216</c:v>
                </c:pt>
                <c:pt idx="152" formatCode="General">
                  <c:v>11216</c:v>
                </c:pt>
                <c:pt idx="153" formatCode="General">
                  <c:v>11216</c:v>
                </c:pt>
                <c:pt idx="154" formatCode="General">
                  <c:v>11216</c:v>
                </c:pt>
                <c:pt idx="155" formatCode="General">
                  <c:v>11216</c:v>
                </c:pt>
                <c:pt idx="156" formatCode="General">
                  <c:v>11216</c:v>
                </c:pt>
                <c:pt idx="157" formatCode="General">
                  <c:v>11216</c:v>
                </c:pt>
                <c:pt idx="158" formatCode="General">
                  <c:v>11216</c:v>
                </c:pt>
                <c:pt idx="159" formatCode="General">
                  <c:v>11216</c:v>
                </c:pt>
                <c:pt idx="160" formatCode="General">
                  <c:v>11216</c:v>
                </c:pt>
                <c:pt idx="161" formatCode="General">
                  <c:v>11216</c:v>
                </c:pt>
                <c:pt idx="162" formatCode="General">
                  <c:v>11216</c:v>
                </c:pt>
                <c:pt idx="163" formatCode="General">
                  <c:v>11216</c:v>
                </c:pt>
                <c:pt idx="164" formatCode="General">
                  <c:v>11216</c:v>
                </c:pt>
                <c:pt idx="165" formatCode="General">
                  <c:v>11216</c:v>
                </c:pt>
                <c:pt idx="166" formatCode="General">
                  <c:v>11216</c:v>
                </c:pt>
                <c:pt idx="167" formatCode="General">
                  <c:v>11216</c:v>
                </c:pt>
                <c:pt idx="168" formatCode="General">
                  <c:v>11216</c:v>
                </c:pt>
                <c:pt idx="169" formatCode="General">
                  <c:v>11216</c:v>
                </c:pt>
                <c:pt idx="170" formatCode="General">
                  <c:v>11216</c:v>
                </c:pt>
                <c:pt idx="171" formatCode="General">
                  <c:v>11216</c:v>
                </c:pt>
                <c:pt idx="172" formatCode="General">
                  <c:v>11216</c:v>
                </c:pt>
                <c:pt idx="173" formatCode="General">
                  <c:v>11216</c:v>
                </c:pt>
                <c:pt idx="174" formatCode="General">
                  <c:v>11216</c:v>
                </c:pt>
                <c:pt idx="175" formatCode="General">
                  <c:v>11216</c:v>
                </c:pt>
                <c:pt idx="176" formatCode="General">
                  <c:v>11216</c:v>
                </c:pt>
                <c:pt idx="177" formatCode="General">
                  <c:v>11216</c:v>
                </c:pt>
                <c:pt idx="178" formatCode="General">
                  <c:v>11216</c:v>
                </c:pt>
                <c:pt idx="179" formatCode="General">
                  <c:v>11216</c:v>
                </c:pt>
                <c:pt idx="180" formatCode="General">
                  <c:v>11216</c:v>
                </c:pt>
                <c:pt idx="181" formatCode="General">
                  <c:v>11216</c:v>
                </c:pt>
                <c:pt idx="182" formatCode="General">
                  <c:v>11216</c:v>
                </c:pt>
                <c:pt idx="183" formatCode="General">
                  <c:v>11216</c:v>
                </c:pt>
                <c:pt idx="184" formatCode="General">
                  <c:v>11216</c:v>
                </c:pt>
                <c:pt idx="185" formatCode="General">
                  <c:v>11216</c:v>
                </c:pt>
                <c:pt idx="186" formatCode="General">
                  <c:v>11216</c:v>
                </c:pt>
                <c:pt idx="187" formatCode="General">
                  <c:v>11216</c:v>
                </c:pt>
                <c:pt idx="188" formatCode="General">
                  <c:v>11216</c:v>
                </c:pt>
                <c:pt idx="189" formatCode="General">
                  <c:v>11216</c:v>
                </c:pt>
                <c:pt idx="190" formatCode="General">
                  <c:v>11216</c:v>
                </c:pt>
                <c:pt idx="191" formatCode="General">
                  <c:v>11216</c:v>
                </c:pt>
                <c:pt idx="192" formatCode="General">
                  <c:v>11216</c:v>
                </c:pt>
                <c:pt idx="193" formatCode="General">
                  <c:v>11216</c:v>
                </c:pt>
                <c:pt idx="194" formatCode="General">
                  <c:v>11216</c:v>
                </c:pt>
                <c:pt idx="195" formatCode="General">
                  <c:v>11216</c:v>
                </c:pt>
                <c:pt idx="196" formatCode="General">
                  <c:v>9861</c:v>
                </c:pt>
                <c:pt idx="197" formatCode="General">
                  <c:v>9861</c:v>
                </c:pt>
                <c:pt idx="198" formatCode="General">
                  <c:v>9861</c:v>
                </c:pt>
                <c:pt idx="199" formatCode="General">
                  <c:v>9861</c:v>
                </c:pt>
                <c:pt idx="200" formatCode="General">
                  <c:v>9861</c:v>
                </c:pt>
                <c:pt idx="201" formatCode="General">
                  <c:v>9861</c:v>
                </c:pt>
                <c:pt idx="202" formatCode="General">
                  <c:v>9861</c:v>
                </c:pt>
                <c:pt idx="203" formatCode="General">
                  <c:v>9861</c:v>
                </c:pt>
                <c:pt idx="204" formatCode="General">
                  <c:v>9861</c:v>
                </c:pt>
                <c:pt idx="205" formatCode="General">
                  <c:v>9861</c:v>
                </c:pt>
                <c:pt idx="206" formatCode="General">
                  <c:v>9861</c:v>
                </c:pt>
                <c:pt idx="207" formatCode="General">
                  <c:v>9861</c:v>
                </c:pt>
                <c:pt idx="208" formatCode="General">
                  <c:v>9861</c:v>
                </c:pt>
                <c:pt idx="209" formatCode="General">
                  <c:v>9861</c:v>
                </c:pt>
                <c:pt idx="210" formatCode="General">
                  <c:v>9861</c:v>
                </c:pt>
                <c:pt idx="211" formatCode="General">
                  <c:v>9861</c:v>
                </c:pt>
                <c:pt idx="212" formatCode="General">
                  <c:v>9861</c:v>
                </c:pt>
                <c:pt idx="213" formatCode="General">
                  <c:v>9861</c:v>
                </c:pt>
                <c:pt idx="214" formatCode="General">
                  <c:v>9861</c:v>
                </c:pt>
                <c:pt idx="215" formatCode="General">
                  <c:v>9861</c:v>
                </c:pt>
                <c:pt idx="216" formatCode="General">
                  <c:v>9861</c:v>
                </c:pt>
                <c:pt idx="217" formatCode="General">
                  <c:v>9861</c:v>
                </c:pt>
                <c:pt idx="218" formatCode="General">
                  <c:v>9861</c:v>
                </c:pt>
                <c:pt idx="219" formatCode="General">
                  <c:v>9861</c:v>
                </c:pt>
                <c:pt idx="220" formatCode="General">
                  <c:v>9861</c:v>
                </c:pt>
                <c:pt idx="221" formatCode="General">
                  <c:v>9861</c:v>
                </c:pt>
                <c:pt idx="222" formatCode="General">
                  <c:v>9861</c:v>
                </c:pt>
                <c:pt idx="223" formatCode="General">
                  <c:v>9861</c:v>
                </c:pt>
                <c:pt idx="224" formatCode="General">
                  <c:v>9861</c:v>
                </c:pt>
                <c:pt idx="225" formatCode="General">
                  <c:v>9861</c:v>
                </c:pt>
                <c:pt idx="226" formatCode="General">
                  <c:v>9861</c:v>
                </c:pt>
                <c:pt idx="227" formatCode="General">
                  <c:v>9861</c:v>
                </c:pt>
                <c:pt idx="228" formatCode="General">
                  <c:v>9861</c:v>
                </c:pt>
                <c:pt idx="229" formatCode="General">
                  <c:v>9861</c:v>
                </c:pt>
                <c:pt idx="230" formatCode="General">
                  <c:v>9861</c:v>
                </c:pt>
                <c:pt idx="231" formatCode="General">
                  <c:v>9861</c:v>
                </c:pt>
                <c:pt idx="232" formatCode="General">
                  <c:v>9861</c:v>
                </c:pt>
                <c:pt idx="233" formatCode="General">
                  <c:v>9861</c:v>
                </c:pt>
                <c:pt idx="234" formatCode="General">
                  <c:v>9861</c:v>
                </c:pt>
                <c:pt idx="235" formatCode="General">
                  <c:v>9861</c:v>
                </c:pt>
                <c:pt idx="236" formatCode="General">
                  <c:v>9861</c:v>
                </c:pt>
                <c:pt idx="237" formatCode="General">
                  <c:v>9861</c:v>
                </c:pt>
                <c:pt idx="238" formatCode="General">
                  <c:v>9861</c:v>
                </c:pt>
                <c:pt idx="239" formatCode="General">
                  <c:v>9861</c:v>
                </c:pt>
                <c:pt idx="240" formatCode="General">
                  <c:v>9861</c:v>
                </c:pt>
                <c:pt idx="241" formatCode="General">
                  <c:v>9861</c:v>
                </c:pt>
                <c:pt idx="242" formatCode="General">
                  <c:v>9861</c:v>
                </c:pt>
                <c:pt idx="243" formatCode="General">
                  <c:v>9861</c:v>
                </c:pt>
                <c:pt idx="244" formatCode="General">
                  <c:v>9861</c:v>
                </c:pt>
                <c:pt idx="245" formatCode="General">
                  <c:v>9861</c:v>
                </c:pt>
                <c:pt idx="246" formatCode="General">
                  <c:v>9861</c:v>
                </c:pt>
                <c:pt idx="247" formatCode="General">
                  <c:v>9861</c:v>
                </c:pt>
                <c:pt idx="248" formatCode="General">
                  <c:v>9861</c:v>
                </c:pt>
                <c:pt idx="249" formatCode="General">
                  <c:v>9861</c:v>
                </c:pt>
                <c:pt idx="250" formatCode="General">
                  <c:v>9480</c:v>
                </c:pt>
                <c:pt idx="251" formatCode="General">
                  <c:v>9480</c:v>
                </c:pt>
                <c:pt idx="252" formatCode="General">
                  <c:v>9480</c:v>
                </c:pt>
                <c:pt idx="253" formatCode="General">
                  <c:v>9480</c:v>
                </c:pt>
                <c:pt idx="254" formatCode="General">
                  <c:v>9480</c:v>
                </c:pt>
                <c:pt idx="255" formatCode="General">
                  <c:v>9480</c:v>
                </c:pt>
                <c:pt idx="256" formatCode="General">
                  <c:v>9480</c:v>
                </c:pt>
                <c:pt idx="257" formatCode="General">
                  <c:v>9480</c:v>
                </c:pt>
                <c:pt idx="258" formatCode="General">
                  <c:v>9480</c:v>
                </c:pt>
                <c:pt idx="259" formatCode="General">
                  <c:v>9480</c:v>
                </c:pt>
                <c:pt idx="260" formatCode="General">
                  <c:v>9480</c:v>
                </c:pt>
                <c:pt idx="261" formatCode="General">
                  <c:v>9480</c:v>
                </c:pt>
                <c:pt idx="262" formatCode="General">
                  <c:v>9480</c:v>
                </c:pt>
                <c:pt idx="263" formatCode="General">
                  <c:v>9480</c:v>
                </c:pt>
                <c:pt idx="264" formatCode="General">
                  <c:v>9480</c:v>
                </c:pt>
                <c:pt idx="265" formatCode="General">
                  <c:v>9480</c:v>
                </c:pt>
                <c:pt idx="266" formatCode="General">
                  <c:v>9480</c:v>
                </c:pt>
                <c:pt idx="267" formatCode="General">
                  <c:v>9480</c:v>
                </c:pt>
                <c:pt idx="268" formatCode="General">
                  <c:v>9480</c:v>
                </c:pt>
                <c:pt idx="269" formatCode="General">
                  <c:v>9480</c:v>
                </c:pt>
                <c:pt idx="270" formatCode="General">
                  <c:v>9480</c:v>
                </c:pt>
                <c:pt idx="271" formatCode="General">
                  <c:v>9480</c:v>
                </c:pt>
                <c:pt idx="272" formatCode="General">
                  <c:v>9480</c:v>
                </c:pt>
                <c:pt idx="273" formatCode="General">
                  <c:v>9480</c:v>
                </c:pt>
                <c:pt idx="274" formatCode="General">
                  <c:v>9480</c:v>
                </c:pt>
                <c:pt idx="275" formatCode="General">
                  <c:v>9480</c:v>
                </c:pt>
                <c:pt idx="276" formatCode="General">
                  <c:v>9480</c:v>
                </c:pt>
                <c:pt idx="277" formatCode="General">
                  <c:v>9480</c:v>
                </c:pt>
                <c:pt idx="278" formatCode="General">
                  <c:v>9480</c:v>
                </c:pt>
                <c:pt idx="279" formatCode="General">
                  <c:v>9480</c:v>
                </c:pt>
                <c:pt idx="280" formatCode="General">
                  <c:v>9480</c:v>
                </c:pt>
                <c:pt idx="281" formatCode="General">
                  <c:v>9480</c:v>
                </c:pt>
                <c:pt idx="282" formatCode="General">
                  <c:v>9480</c:v>
                </c:pt>
                <c:pt idx="283" formatCode="General">
                  <c:v>9480</c:v>
                </c:pt>
                <c:pt idx="284" formatCode="General">
                  <c:v>9480</c:v>
                </c:pt>
                <c:pt idx="285" formatCode="General">
                  <c:v>9480</c:v>
                </c:pt>
                <c:pt idx="286" formatCode="General">
                  <c:v>9480</c:v>
                </c:pt>
                <c:pt idx="287" formatCode="General">
                  <c:v>9480</c:v>
                </c:pt>
                <c:pt idx="288" formatCode="General">
                  <c:v>9480</c:v>
                </c:pt>
                <c:pt idx="289" formatCode="General">
                  <c:v>9480</c:v>
                </c:pt>
                <c:pt idx="290" formatCode="General">
                  <c:v>9480</c:v>
                </c:pt>
                <c:pt idx="291" formatCode="General">
                  <c:v>9480</c:v>
                </c:pt>
                <c:pt idx="292" formatCode="General">
                  <c:v>9480</c:v>
                </c:pt>
                <c:pt idx="293" formatCode="General">
                  <c:v>9480</c:v>
                </c:pt>
                <c:pt idx="294" formatCode="General">
                  <c:v>9480</c:v>
                </c:pt>
                <c:pt idx="295" formatCode="General">
                  <c:v>9480</c:v>
                </c:pt>
                <c:pt idx="296" formatCode="General">
                  <c:v>9480</c:v>
                </c:pt>
                <c:pt idx="297" formatCode="General">
                  <c:v>9480</c:v>
                </c:pt>
              </c:numCache>
            </c:numRef>
          </c:val>
          <c:extLst xmlns:c15="http://schemas.microsoft.com/office/drawing/2012/chart">
            <c:ext xmlns:c16="http://schemas.microsoft.com/office/drawing/2014/chart" uri="{C3380CC4-5D6E-409C-BE32-E72D297353CC}">
              <c16:uniqueId val="{00000000-D1CB-4CBC-A9EE-0BE207DAFF63}"/>
            </c:ext>
          </c:extLst>
        </c:ser>
        <c:dLbls>
          <c:showLegendKey val="0"/>
          <c:showVal val="0"/>
          <c:showCatName val="0"/>
          <c:showSerName val="0"/>
          <c:showPercent val="0"/>
          <c:showBubbleSize val="0"/>
        </c:dLbls>
        <c:axId val="360565224"/>
        <c:axId val="360563656"/>
      </c:areaChart>
      <c:barChart>
        <c:barDir val="col"/>
        <c:grouping val="clustered"/>
        <c:varyColors val="0"/>
        <c:ser>
          <c:idx val="4"/>
          <c:order val="1"/>
          <c:tx>
            <c:strRef>
              <c:f>オリジナルシート!$D$43</c:f>
              <c:strCache>
                <c:ptCount val="1"/>
                <c:pt idx="0">
                  <c:v>宿泊療養者数</c:v>
                </c:pt>
              </c:strCache>
            </c:strRef>
          </c:tx>
          <c:spPr>
            <a:solidFill>
              <a:schemeClr val="accent5"/>
            </a:solidFill>
            <a:ln>
              <a:noFill/>
            </a:ln>
            <a:effectLst/>
          </c:spPr>
          <c:invertIfNegative val="0"/>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オリジナルシート!$YR$43:$AKC$43</c:f>
              <c:numCache>
                <c:formatCode>General</c:formatCode>
                <c:ptCount val="298"/>
                <c:pt idx="0">
                  <c:v>27</c:v>
                </c:pt>
                <c:pt idx="1">
                  <c:v>27</c:v>
                </c:pt>
                <c:pt idx="2">
                  <c:v>24</c:v>
                </c:pt>
                <c:pt idx="3">
                  <c:v>22</c:v>
                </c:pt>
                <c:pt idx="4">
                  <c:v>24</c:v>
                </c:pt>
                <c:pt idx="5">
                  <c:v>36</c:v>
                </c:pt>
                <c:pt idx="6">
                  <c:v>41</c:v>
                </c:pt>
                <c:pt idx="7">
                  <c:v>41</c:v>
                </c:pt>
                <c:pt idx="8">
                  <c:v>40</c:v>
                </c:pt>
                <c:pt idx="9">
                  <c:v>42</c:v>
                </c:pt>
                <c:pt idx="10">
                  <c:v>42</c:v>
                </c:pt>
                <c:pt idx="11">
                  <c:v>40</c:v>
                </c:pt>
                <c:pt idx="12">
                  <c:v>39</c:v>
                </c:pt>
                <c:pt idx="13">
                  <c:v>49</c:v>
                </c:pt>
                <c:pt idx="14">
                  <c:v>56</c:v>
                </c:pt>
                <c:pt idx="15">
                  <c:v>56</c:v>
                </c:pt>
                <c:pt idx="16">
                  <c:v>50</c:v>
                </c:pt>
                <c:pt idx="17">
                  <c:v>49</c:v>
                </c:pt>
                <c:pt idx="18">
                  <c:v>62</c:v>
                </c:pt>
                <c:pt idx="19">
                  <c:v>91</c:v>
                </c:pt>
                <c:pt idx="20">
                  <c:v>182</c:v>
                </c:pt>
                <c:pt idx="21">
                  <c:v>336</c:v>
                </c:pt>
                <c:pt idx="22">
                  <c:v>564</c:v>
                </c:pt>
                <c:pt idx="23">
                  <c:v>792</c:v>
                </c:pt>
                <c:pt idx="24">
                  <c:v>1098</c:v>
                </c:pt>
                <c:pt idx="25">
                  <c:v>1290</c:v>
                </c:pt>
                <c:pt idx="26">
                  <c:v>1462</c:v>
                </c:pt>
                <c:pt idx="27">
                  <c:v>1675</c:v>
                </c:pt>
                <c:pt idx="28">
                  <c:v>1906</c:v>
                </c:pt>
                <c:pt idx="29">
                  <c:v>2089</c:v>
                </c:pt>
                <c:pt idx="30">
                  <c:v>2181</c:v>
                </c:pt>
                <c:pt idx="31">
                  <c:v>2253</c:v>
                </c:pt>
                <c:pt idx="32">
                  <c:v>2401</c:v>
                </c:pt>
                <c:pt idx="33">
                  <c:v>2540</c:v>
                </c:pt>
                <c:pt idx="34">
                  <c:v>2645</c:v>
                </c:pt>
                <c:pt idx="35">
                  <c:v>2712</c:v>
                </c:pt>
                <c:pt idx="36">
                  <c:v>2753</c:v>
                </c:pt>
                <c:pt idx="37">
                  <c:v>2700</c:v>
                </c:pt>
                <c:pt idx="38">
                  <c:v>2554</c:v>
                </c:pt>
                <c:pt idx="39">
                  <c:v>2526</c:v>
                </c:pt>
                <c:pt idx="40">
                  <c:v>2500</c:v>
                </c:pt>
                <c:pt idx="41">
                  <c:v>2542</c:v>
                </c:pt>
                <c:pt idx="42">
                  <c:v>2477</c:v>
                </c:pt>
                <c:pt idx="43">
                  <c:v>2402</c:v>
                </c:pt>
                <c:pt idx="44">
                  <c:v>2383</c:v>
                </c:pt>
                <c:pt idx="45">
                  <c:v>2279</c:v>
                </c:pt>
                <c:pt idx="46">
                  <c:v>2177</c:v>
                </c:pt>
                <c:pt idx="47">
                  <c:v>2225</c:v>
                </c:pt>
                <c:pt idx="48">
                  <c:v>2365</c:v>
                </c:pt>
                <c:pt idx="49">
                  <c:v>2505</c:v>
                </c:pt>
                <c:pt idx="50">
                  <c:v>2706</c:v>
                </c:pt>
                <c:pt idx="51">
                  <c:v>2941</c:v>
                </c:pt>
                <c:pt idx="52">
                  <c:v>3067</c:v>
                </c:pt>
                <c:pt idx="53">
                  <c:v>3057</c:v>
                </c:pt>
                <c:pt idx="54">
                  <c:v>3136</c:v>
                </c:pt>
                <c:pt idx="55">
                  <c:v>3201</c:v>
                </c:pt>
                <c:pt idx="56">
                  <c:v>3205</c:v>
                </c:pt>
                <c:pt idx="57">
                  <c:v>3130</c:v>
                </c:pt>
                <c:pt idx="58">
                  <c:v>2937</c:v>
                </c:pt>
                <c:pt idx="59">
                  <c:v>2908</c:v>
                </c:pt>
                <c:pt idx="60">
                  <c:v>2750</c:v>
                </c:pt>
                <c:pt idx="61">
                  <c:v>2748</c:v>
                </c:pt>
                <c:pt idx="62">
                  <c:v>2826</c:v>
                </c:pt>
                <c:pt idx="63">
                  <c:v>2864</c:v>
                </c:pt>
                <c:pt idx="64">
                  <c:v>2929</c:v>
                </c:pt>
                <c:pt idx="65">
                  <c:v>3020</c:v>
                </c:pt>
                <c:pt idx="66">
                  <c:v>2992</c:v>
                </c:pt>
                <c:pt idx="67">
                  <c:v>2852</c:v>
                </c:pt>
                <c:pt idx="68">
                  <c:v>2914</c:v>
                </c:pt>
                <c:pt idx="69">
                  <c:v>2973</c:v>
                </c:pt>
                <c:pt idx="70">
                  <c:v>2845</c:v>
                </c:pt>
                <c:pt idx="71">
                  <c:v>2781</c:v>
                </c:pt>
                <c:pt idx="72">
                  <c:v>2763</c:v>
                </c:pt>
                <c:pt idx="73">
                  <c:v>2624</c:v>
                </c:pt>
                <c:pt idx="74">
                  <c:v>2518</c:v>
                </c:pt>
                <c:pt idx="75">
                  <c:v>2545</c:v>
                </c:pt>
                <c:pt idx="76">
                  <c:v>2633</c:v>
                </c:pt>
                <c:pt idx="77">
                  <c:v>2638</c:v>
                </c:pt>
                <c:pt idx="78">
                  <c:v>2617</c:v>
                </c:pt>
                <c:pt idx="79">
                  <c:v>2598</c:v>
                </c:pt>
                <c:pt idx="80">
                  <c:v>2543</c:v>
                </c:pt>
                <c:pt idx="81">
                  <c:v>2417</c:v>
                </c:pt>
                <c:pt idx="82">
                  <c:v>2394</c:v>
                </c:pt>
                <c:pt idx="83">
                  <c:v>2402</c:v>
                </c:pt>
                <c:pt idx="84">
                  <c:v>2334</c:v>
                </c:pt>
                <c:pt idx="85">
                  <c:v>2297</c:v>
                </c:pt>
                <c:pt idx="86">
                  <c:v>2282</c:v>
                </c:pt>
                <c:pt idx="87">
                  <c:v>2102</c:v>
                </c:pt>
                <c:pt idx="88">
                  <c:v>1939</c:v>
                </c:pt>
                <c:pt idx="89">
                  <c:v>1980</c:v>
                </c:pt>
                <c:pt idx="90">
                  <c:v>2022</c:v>
                </c:pt>
                <c:pt idx="91">
                  <c:v>1966</c:v>
                </c:pt>
                <c:pt idx="92">
                  <c:v>1894</c:v>
                </c:pt>
                <c:pt idx="93">
                  <c:v>1888</c:v>
                </c:pt>
                <c:pt idx="94">
                  <c:v>1738</c:v>
                </c:pt>
                <c:pt idx="95">
                  <c:v>1581</c:v>
                </c:pt>
                <c:pt idx="96">
                  <c:v>1466</c:v>
                </c:pt>
                <c:pt idx="97">
                  <c:v>1426</c:v>
                </c:pt>
                <c:pt idx="98">
                  <c:v>1408</c:v>
                </c:pt>
                <c:pt idx="99">
                  <c:v>1422</c:v>
                </c:pt>
                <c:pt idx="100">
                  <c:v>1446</c:v>
                </c:pt>
                <c:pt idx="101">
                  <c:v>1413</c:v>
                </c:pt>
                <c:pt idx="102">
                  <c:v>1418</c:v>
                </c:pt>
                <c:pt idx="103">
                  <c:v>1516</c:v>
                </c:pt>
                <c:pt idx="104">
                  <c:v>1648</c:v>
                </c:pt>
                <c:pt idx="105">
                  <c:v>1755</c:v>
                </c:pt>
                <c:pt idx="106">
                  <c:v>1807</c:v>
                </c:pt>
                <c:pt idx="107">
                  <c:v>1854</c:v>
                </c:pt>
                <c:pt idx="108">
                  <c:v>1860</c:v>
                </c:pt>
                <c:pt idx="109">
                  <c:v>1826</c:v>
                </c:pt>
                <c:pt idx="110">
                  <c:v>1929</c:v>
                </c:pt>
                <c:pt idx="111">
                  <c:v>2047</c:v>
                </c:pt>
                <c:pt idx="112">
                  <c:v>2102</c:v>
                </c:pt>
                <c:pt idx="113">
                  <c:v>2130</c:v>
                </c:pt>
                <c:pt idx="114">
                  <c:v>2213</c:v>
                </c:pt>
                <c:pt idx="115">
                  <c:v>2199</c:v>
                </c:pt>
                <c:pt idx="116">
                  <c:v>2167</c:v>
                </c:pt>
                <c:pt idx="117">
                  <c:v>2257</c:v>
                </c:pt>
                <c:pt idx="118">
                  <c:v>2334</c:v>
                </c:pt>
                <c:pt idx="119">
                  <c:v>2322</c:v>
                </c:pt>
                <c:pt idx="120">
                  <c:v>2258</c:v>
                </c:pt>
                <c:pt idx="121">
                  <c:v>2194</c:v>
                </c:pt>
                <c:pt idx="122">
                  <c:v>2052</c:v>
                </c:pt>
                <c:pt idx="123">
                  <c:v>1929</c:v>
                </c:pt>
                <c:pt idx="124">
                  <c:v>1862</c:v>
                </c:pt>
                <c:pt idx="125">
                  <c:v>1783</c:v>
                </c:pt>
                <c:pt idx="126">
                  <c:v>1669</c:v>
                </c:pt>
                <c:pt idx="127">
                  <c:v>1570</c:v>
                </c:pt>
                <c:pt idx="128">
                  <c:v>1564</c:v>
                </c:pt>
                <c:pt idx="129">
                  <c:v>1506</c:v>
                </c:pt>
                <c:pt idx="130">
                  <c:v>1424</c:v>
                </c:pt>
                <c:pt idx="131">
                  <c:v>1504</c:v>
                </c:pt>
                <c:pt idx="132">
                  <c:v>1551</c:v>
                </c:pt>
                <c:pt idx="133">
                  <c:v>1535</c:v>
                </c:pt>
                <c:pt idx="134">
                  <c:v>1461</c:v>
                </c:pt>
                <c:pt idx="135">
                  <c:v>1408</c:v>
                </c:pt>
                <c:pt idx="136">
                  <c:v>1323</c:v>
                </c:pt>
                <c:pt idx="137">
                  <c:v>1204</c:v>
                </c:pt>
                <c:pt idx="138">
                  <c:v>1141</c:v>
                </c:pt>
                <c:pt idx="139">
                  <c:v>1066</c:v>
                </c:pt>
                <c:pt idx="140">
                  <c:v>994</c:v>
                </c:pt>
                <c:pt idx="141">
                  <c:v>929</c:v>
                </c:pt>
                <c:pt idx="142">
                  <c:v>1016</c:v>
                </c:pt>
                <c:pt idx="143">
                  <c:v>1074</c:v>
                </c:pt>
                <c:pt idx="144">
                  <c:v>1157</c:v>
                </c:pt>
                <c:pt idx="145">
                  <c:v>1342</c:v>
                </c:pt>
                <c:pt idx="146">
                  <c:v>1505</c:v>
                </c:pt>
                <c:pt idx="147">
                  <c:v>1612</c:v>
                </c:pt>
                <c:pt idx="148">
                  <c:v>1701</c:v>
                </c:pt>
                <c:pt idx="149">
                  <c:v>1780</c:v>
                </c:pt>
                <c:pt idx="150">
                  <c:v>1720</c:v>
                </c:pt>
                <c:pt idx="151">
                  <c:v>1625</c:v>
                </c:pt>
                <c:pt idx="152">
                  <c:v>1659</c:v>
                </c:pt>
                <c:pt idx="153">
                  <c:v>1673</c:v>
                </c:pt>
                <c:pt idx="154">
                  <c:v>1603</c:v>
                </c:pt>
                <c:pt idx="155">
                  <c:v>1580</c:v>
                </c:pt>
                <c:pt idx="156">
                  <c:v>1540</c:v>
                </c:pt>
                <c:pt idx="157">
                  <c:v>1407</c:v>
                </c:pt>
                <c:pt idx="158">
                  <c:v>1332</c:v>
                </c:pt>
                <c:pt idx="159">
                  <c:v>1346</c:v>
                </c:pt>
                <c:pt idx="160">
                  <c:v>1367</c:v>
                </c:pt>
                <c:pt idx="161">
                  <c:v>1317</c:v>
                </c:pt>
                <c:pt idx="162">
                  <c:v>1278</c:v>
                </c:pt>
                <c:pt idx="163">
                  <c:v>1218</c:v>
                </c:pt>
                <c:pt idx="164">
                  <c:v>1117</c:v>
                </c:pt>
                <c:pt idx="165">
                  <c:v>1040</c:v>
                </c:pt>
                <c:pt idx="166">
                  <c:v>1022</c:v>
                </c:pt>
                <c:pt idx="167">
                  <c:v>1006</c:v>
                </c:pt>
                <c:pt idx="168">
                  <c:v>917</c:v>
                </c:pt>
                <c:pt idx="169">
                  <c:v>853</c:v>
                </c:pt>
                <c:pt idx="170">
                  <c:v>805</c:v>
                </c:pt>
                <c:pt idx="171">
                  <c:v>747</c:v>
                </c:pt>
                <c:pt idx="172">
                  <c:v>711</c:v>
                </c:pt>
                <c:pt idx="173">
                  <c:v>724</c:v>
                </c:pt>
                <c:pt idx="174">
                  <c:v>719</c:v>
                </c:pt>
                <c:pt idx="175">
                  <c:v>674</c:v>
                </c:pt>
                <c:pt idx="176">
                  <c:v>641</c:v>
                </c:pt>
                <c:pt idx="177">
                  <c:v>621</c:v>
                </c:pt>
                <c:pt idx="178">
                  <c:v>594</c:v>
                </c:pt>
                <c:pt idx="179">
                  <c:v>580</c:v>
                </c:pt>
                <c:pt idx="180">
                  <c:v>632</c:v>
                </c:pt>
                <c:pt idx="181">
                  <c:v>654</c:v>
                </c:pt>
                <c:pt idx="182">
                  <c:v>651</c:v>
                </c:pt>
                <c:pt idx="183">
                  <c:v>637</c:v>
                </c:pt>
                <c:pt idx="184">
                  <c:v>645</c:v>
                </c:pt>
                <c:pt idx="185">
                  <c:v>599</c:v>
                </c:pt>
                <c:pt idx="186">
                  <c:v>593</c:v>
                </c:pt>
                <c:pt idx="187">
                  <c:v>597</c:v>
                </c:pt>
                <c:pt idx="188">
                  <c:v>625</c:v>
                </c:pt>
                <c:pt idx="189">
                  <c:v>646</c:v>
                </c:pt>
                <c:pt idx="190">
                  <c:v>660</c:v>
                </c:pt>
                <c:pt idx="191">
                  <c:v>686</c:v>
                </c:pt>
                <c:pt idx="192">
                  <c:v>703</c:v>
                </c:pt>
                <c:pt idx="193">
                  <c:v>731</c:v>
                </c:pt>
                <c:pt idx="194">
                  <c:v>823</c:v>
                </c:pt>
                <c:pt idx="195">
                  <c:v>950</c:v>
                </c:pt>
                <c:pt idx="196">
                  <c:v>1014</c:v>
                </c:pt>
                <c:pt idx="197">
                  <c:v>1098</c:v>
                </c:pt>
                <c:pt idx="198">
                  <c:v>1193</c:v>
                </c:pt>
                <c:pt idx="199">
                  <c:v>1187</c:v>
                </c:pt>
                <c:pt idx="200">
                  <c:v>1262</c:v>
                </c:pt>
                <c:pt idx="201">
                  <c:v>1457</c:v>
                </c:pt>
                <c:pt idx="202">
                  <c:v>1679</c:v>
                </c:pt>
                <c:pt idx="203">
                  <c:v>1909</c:v>
                </c:pt>
                <c:pt idx="204">
                  <c:v>2105</c:v>
                </c:pt>
                <c:pt idx="205">
                  <c:v>2318</c:v>
                </c:pt>
                <c:pt idx="206">
                  <c:v>2476</c:v>
                </c:pt>
                <c:pt idx="207">
                  <c:v>2560</c:v>
                </c:pt>
                <c:pt idx="208">
                  <c:v>2722</c:v>
                </c:pt>
                <c:pt idx="209">
                  <c:v>2786</c:v>
                </c:pt>
                <c:pt idx="210">
                  <c:v>2908</c:v>
                </c:pt>
                <c:pt idx="211">
                  <c:v>2998</c:v>
                </c:pt>
                <c:pt idx="212">
                  <c:v>3081</c:v>
                </c:pt>
                <c:pt idx="213">
                  <c:v>3154</c:v>
                </c:pt>
                <c:pt idx="214">
                  <c:v>3286</c:v>
                </c:pt>
                <c:pt idx="215">
                  <c:v>3339</c:v>
                </c:pt>
                <c:pt idx="216">
                  <c:v>3333</c:v>
                </c:pt>
                <c:pt idx="217">
                  <c:v>3368</c:v>
                </c:pt>
                <c:pt idx="218">
                  <c:v>3367</c:v>
                </c:pt>
                <c:pt idx="219">
                  <c:v>3495</c:v>
                </c:pt>
                <c:pt idx="220">
                  <c:v>3492</c:v>
                </c:pt>
                <c:pt idx="221">
                  <c:v>3582</c:v>
                </c:pt>
                <c:pt idx="222">
                  <c:v>3791</c:v>
                </c:pt>
                <c:pt idx="223">
                  <c:v>3957</c:v>
                </c:pt>
                <c:pt idx="224">
                  <c:v>4045</c:v>
                </c:pt>
                <c:pt idx="225">
                  <c:v>4076</c:v>
                </c:pt>
                <c:pt idx="226">
                  <c:v>4236</c:v>
                </c:pt>
                <c:pt idx="227">
                  <c:v>4469</c:v>
                </c:pt>
                <c:pt idx="228">
                  <c:v>4661</c:v>
                </c:pt>
                <c:pt idx="229">
                  <c:v>4775</c:v>
                </c:pt>
                <c:pt idx="230">
                  <c:v>4904</c:v>
                </c:pt>
                <c:pt idx="231">
                  <c:v>4965</c:v>
                </c:pt>
                <c:pt idx="232">
                  <c:v>5052</c:v>
                </c:pt>
                <c:pt idx="233">
                  <c:v>5269</c:v>
                </c:pt>
                <c:pt idx="234">
                  <c:v>5483</c:v>
                </c:pt>
                <c:pt idx="235">
                  <c:v>5654</c:v>
                </c:pt>
                <c:pt idx="236">
                  <c:v>5852</c:v>
                </c:pt>
                <c:pt idx="237">
                  <c:v>5975</c:v>
                </c:pt>
                <c:pt idx="238">
                  <c:v>5959</c:v>
                </c:pt>
                <c:pt idx="239">
                  <c:v>5921</c:v>
                </c:pt>
                <c:pt idx="240">
                  <c:v>5864</c:v>
                </c:pt>
                <c:pt idx="241">
                  <c:v>5857</c:v>
                </c:pt>
                <c:pt idx="242">
                  <c:v>5750</c:v>
                </c:pt>
                <c:pt idx="243">
                  <c:v>5717</c:v>
                </c:pt>
                <c:pt idx="244">
                  <c:v>5616</c:v>
                </c:pt>
                <c:pt idx="245">
                  <c:v>5535</c:v>
                </c:pt>
                <c:pt idx="246">
                  <c:v>5709</c:v>
                </c:pt>
                <c:pt idx="247">
                  <c:v>5944</c:v>
                </c:pt>
                <c:pt idx="248">
                  <c:v>6124</c:v>
                </c:pt>
                <c:pt idx="249">
                  <c:v>6199</c:v>
                </c:pt>
                <c:pt idx="250">
                  <c:v>6311</c:v>
                </c:pt>
                <c:pt idx="251">
                  <c:v>6414</c:v>
                </c:pt>
                <c:pt idx="252">
                  <c:v>6350</c:v>
                </c:pt>
                <c:pt idx="253">
                  <c:v>6217</c:v>
                </c:pt>
                <c:pt idx="254">
                  <c:v>6064</c:v>
                </c:pt>
                <c:pt idx="255">
                  <c:v>5678</c:v>
                </c:pt>
                <c:pt idx="256">
                  <c:v>5272</c:v>
                </c:pt>
                <c:pt idx="257">
                  <c:v>5180</c:v>
                </c:pt>
                <c:pt idx="258">
                  <c:v>4989</c:v>
                </c:pt>
                <c:pt idx="259">
                  <c:v>4721</c:v>
                </c:pt>
                <c:pt idx="260">
                  <c:v>4382</c:v>
                </c:pt>
                <c:pt idx="261">
                  <c:v>4104</c:v>
                </c:pt>
                <c:pt idx="262">
                  <c:v>3726</c:v>
                </c:pt>
                <c:pt idx="263">
                  <c:v>3427</c:v>
                </c:pt>
                <c:pt idx="264">
                  <c:v>3449</c:v>
                </c:pt>
                <c:pt idx="265">
                  <c:v>3339</c:v>
                </c:pt>
                <c:pt idx="266">
                  <c:v>2441</c:v>
                </c:pt>
                <c:pt idx="267">
                  <c:v>2208</c:v>
                </c:pt>
                <c:pt idx="268">
                  <c:v>2195</c:v>
                </c:pt>
                <c:pt idx="269">
                  <c:v>2039</c:v>
                </c:pt>
                <c:pt idx="270">
                  <c:v>1871</c:v>
                </c:pt>
                <c:pt idx="271">
                  <c:v>1796</c:v>
                </c:pt>
                <c:pt idx="272">
                  <c:v>1741</c:v>
                </c:pt>
                <c:pt idx="273">
                  <c:v>1665</c:v>
                </c:pt>
                <c:pt idx="274">
                  <c:v>1611</c:v>
                </c:pt>
                <c:pt idx="275">
                  <c:v>1548</c:v>
                </c:pt>
                <c:pt idx="276">
                  <c:v>1489</c:v>
                </c:pt>
                <c:pt idx="277">
                  <c:v>1232</c:v>
                </c:pt>
                <c:pt idx="278">
                  <c:v>1159</c:v>
                </c:pt>
                <c:pt idx="279">
                  <c:v>1121</c:v>
                </c:pt>
                <c:pt idx="280">
                  <c:v>1104</c:v>
                </c:pt>
                <c:pt idx="281">
                  <c:v>1061</c:v>
                </c:pt>
                <c:pt idx="282">
                  <c:v>1036</c:v>
                </c:pt>
                <c:pt idx="283">
                  <c:v>1012</c:v>
                </c:pt>
                <c:pt idx="284">
                  <c:v>967</c:v>
                </c:pt>
                <c:pt idx="285">
                  <c:v>878</c:v>
                </c:pt>
                <c:pt idx="286">
                  <c:v>786</c:v>
                </c:pt>
                <c:pt idx="287">
                  <c:v>756</c:v>
                </c:pt>
                <c:pt idx="288">
                  <c:v>737</c:v>
                </c:pt>
                <c:pt idx="289">
                  <c:v>753</c:v>
                </c:pt>
                <c:pt idx="290">
                  <c:v>728</c:v>
                </c:pt>
                <c:pt idx="291">
                  <c:v>695</c:v>
                </c:pt>
                <c:pt idx="292">
                  <c:v>707</c:v>
                </c:pt>
                <c:pt idx="293">
                  <c:v>743</c:v>
                </c:pt>
                <c:pt idx="294">
                  <c:v>748</c:v>
                </c:pt>
                <c:pt idx="295">
                  <c:v>716</c:v>
                </c:pt>
                <c:pt idx="296">
                  <c:v>704</c:v>
                </c:pt>
                <c:pt idx="297">
                  <c:v>656</c:v>
                </c:pt>
              </c:numCache>
            </c:numRef>
          </c:val>
          <c:extLst xmlns:c15="http://schemas.microsoft.com/office/drawing/2012/chart">
            <c:ext xmlns:c16="http://schemas.microsoft.com/office/drawing/2014/chart" uri="{C3380CC4-5D6E-409C-BE32-E72D297353CC}">
              <c16:uniqueId val="{00000001-D1CB-4CBC-A9EE-0BE207DAFF63}"/>
            </c:ext>
          </c:extLst>
        </c:ser>
        <c:dLbls>
          <c:showLegendKey val="0"/>
          <c:showVal val="0"/>
          <c:showCatName val="0"/>
          <c:showSerName val="0"/>
          <c:showPercent val="0"/>
          <c:showBubbleSize val="0"/>
        </c:dLbls>
        <c:gapWidth val="150"/>
        <c:axId val="360565224"/>
        <c:axId val="360563656"/>
      </c:barChart>
      <c:lineChart>
        <c:grouping val="standard"/>
        <c:varyColors val="0"/>
        <c:ser>
          <c:idx val="5"/>
          <c:order val="2"/>
          <c:tx>
            <c:strRef>
              <c:f>オリジナルシート!$D$45</c:f>
              <c:strCache>
                <c:ptCount val="1"/>
                <c:pt idx="0">
                  <c:v>宿泊療養居室使用率</c:v>
                </c:pt>
              </c:strCache>
            </c:strRef>
          </c:tx>
          <c:spPr>
            <a:ln w="28575" cap="rnd">
              <a:solidFill>
                <a:srgbClr val="FF0000"/>
              </a:solidFill>
              <a:round/>
            </a:ln>
            <a:effectLst/>
          </c:spPr>
          <c:marker>
            <c:symbol val="none"/>
          </c:marker>
          <c:dLbls>
            <c:dLbl>
              <c:idx val="297"/>
              <c:layout>
                <c:manualLayout>
                  <c:x val="-0.11384084229876479"/>
                  <c:y val="-0.50670397235811138"/>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CB-4CBC-A9EE-0BE207DAFF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オリジナルシート!$YR$4:$AKC$4</c:f>
              <c:numCache>
                <c:formatCode>m/d;@</c:formatCode>
                <c:ptCount val="298"/>
                <c:pt idx="0">
                  <c:v>44547</c:v>
                </c:pt>
                <c:pt idx="1">
                  <c:v>44548</c:v>
                </c:pt>
                <c:pt idx="2">
                  <c:v>44549</c:v>
                </c:pt>
                <c:pt idx="3">
                  <c:v>44550</c:v>
                </c:pt>
                <c:pt idx="4">
                  <c:v>44551</c:v>
                </c:pt>
                <c:pt idx="5">
                  <c:v>44552</c:v>
                </c:pt>
                <c:pt idx="6">
                  <c:v>44553</c:v>
                </c:pt>
                <c:pt idx="7">
                  <c:v>44554</c:v>
                </c:pt>
                <c:pt idx="8">
                  <c:v>44555</c:v>
                </c:pt>
                <c:pt idx="9">
                  <c:v>44556</c:v>
                </c:pt>
                <c:pt idx="10">
                  <c:v>44557</c:v>
                </c:pt>
                <c:pt idx="11">
                  <c:v>44558</c:v>
                </c:pt>
                <c:pt idx="12">
                  <c:v>44559</c:v>
                </c:pt>
                <c:pt idx="13">
                  <c:v>44560</c:v>
                </c:pt>
                <c:pt idx="14">
                  <c:v>44561</c:v>
                </c:pt>
                <c:pt idx="15">
                  <c:v>44562</c:v>
                </c:pt>
                <c:pt idx="16">
                  <c:v>44563</c:v>
                </c:pt>
                <c:pt idx="17">
                  <c:v>44564</c:v>
                </c:pt>
                <c:pt idx="18">
                  <c:v>44565</c:v>
                </c:pt>
                <c:pt idx="19">
                  <c:v>44566</c:v>
                </c:pt>
                <c:pt idx="20">
                  <c:v>44567</c:v>
                </c:pt>
                <c:pt idx="21">
                  <c:v>44568</c:v>
                </c:pt>
                <c:pt idx="22">
                  <c:v>44569</c:v>
                </c:pt>
                <c:pt idx="23">
                  <c:v>44570</c:v>
                </c:pt>
                <c:pt idx="24">
                  <c:v>44571</c:v>
                </c:pt>
                <c:pt idx="25">
                  <c:v>44572</c:v>
                </c:pt>
                <c:pt idx="26">
                  <c:v>44573</c:v>
                </c:pt>
                <c:pt idx="27">
                  <c:v>44574</c:v>
                </c:pt>
                <c:pt idx="28">
                  <c:v>44575</c:v>
                </c:pt>
                <c:pt idx="29">
                  <c:v>44576</c:v>
                </c:pt>
                <c:pt idx="30">
                  <c:v>44577</c:v>
                </c:pt>
                <c:pt idx="31">
                  <c:v>44578</c:v>
                </c:pt>
                <c:pt idx="32">
                  <c:v>44579</c:v>
                </c:pt>
                <c:pt idx="33">
                  <c:v>44580</c:v>
                </c:pt>
                <c:pt idx="34">
                  <c:v>44581</c:v>
                </c:pt>
                <c:pt idx="35">
                  <c:v>44582</c:v>
                </c:pt>
                <c:pt idx="36">
                  <c:v>44583</c:v>
                </c:pt>
                <c:pt idx="37">
                  <c:v>44584</c:v>
                </c:pt>
                <c:pt idx="38">
                  <c:v>44585</c:v>
                </c:pt>
                <c:pt idx="39">
                  <c:v>44586</c:v>
                </c:pt>
                <c:pt idx="40">
                  <c:v>44587</c:v>
                </c:pt>
                <c:pt idx="41">
                  <c:v>44588</c:v>
                </c:pt>
                <c:pt idx="42">
                  <c:v>44589</c:v>
                </c:pt>
                <c:pt idx="43">
                  <c:v>44590</c:v>
                </c:pt>
                <c:pt idx="44">
                  <c:v>44591</c:v>
                </c:pt>
                <c:pt idx="45">
                  <c:v>44592</c:v>
                </c:pt>
                <c:pt idx="46">
                  <c:v>44593</c:v>
                </c:pt>
                <c:pt idx="47">
                  <c:v>44594</c:v>
                </c:pt>
                <c:pt idx="48">
                  <c:v>44595</c:v>
                </c:pt>
                <c:pt idx="49">
                  <c:v>44596</c:v>
                </c:pt>
                <c:pt idx="50">
                  <c:v>44597</c:v>
                </c:pt>
                <c:pt idx="51">
                  <c:v>44598</c:v>
                </c:pt>
                <c:pt idx="52">
                  <c:v>44599</c:v>
                </c:pt>
                <c:pt idx="53">
                  <c:v>44600</c:v>
                </c:pt>
                <c:pt idx="54">
                  <c:v>44601</c:v>
                </c:pt>
                <c:pt idx="55">
                  <c:v>44602</c:v>
                </c:pt>
                <c:pt idx="56">
                  <c:v>44603</c:v>
                </c:pt>
                <c:pt idx="57">
                  <c:v>44604</c:v>
                </c:pt>
                <c:pt idx="58">
                  <c:v>44605</c:v>
                </c:pt>
                <c:pt idx="59">
                  <c:v>44606</c:v>
                </c:pt>
                <c:pt idx="60">
                  <c:v>44607</c:v>
                </c:pt>
                <c:pt idx="61">
                  <c:v>44608</c:v>
                </c:pt>
                <c:pt idx="62">
                  <c:v>44609</c:v>
                </c:pt>
                <c:pt idx="63">
                  <c:v>44610</c:v>
                </c:pt>
                <c:pt idx="64">
                  <c:v>44611</c:v>
                </c:pt>
                <c:pt idx="65">
                  <c:v>44612</c:v>
                </c:pt>
                <c:pt idx="66">
                  <c:v>44613</c:v>
                </c:pt>
                <c:pt idx="67">
                  <c:v>44614</c:v>
                </c:pt>
                <c:pt idx="68">
                  <c:v>44615</c:v>
                </c:pt>
                <c:pt idx="69">
                  <c:v>44616</c:v>
                </c:pt>
                <c:pt idx="70">
                  <c:v>44617</c:v>
                </c:pt>
                <c:pt idx="71">
                  <c:v>44618</c:v>
                </c:pt>
                <c:pt idx="72">
                  <c:v>44619</c:v>
                </c:pt>
                <c:pt idx="73">
                  <c:v>44620</c:v>
                </c:pt>
                <c:pt idx="74">
                  <c:v>44621</c:v>
                </c:pt>
                <c:pt idx="75">
                  <c:v>44622</c:v>
                </c:pt>
                <c:pt idx="76">
                  <c:v>44623</c:v>
                </c:pt>
                <c:pt idx="77">
                  <c:v>44624</c:v>
                </c:pt>
                <c:pt idx="78">
                  <c:v>44625</c:v>
                </c:pt>
                <c:pt idx="79">
                  <c:v>44626</c:v>
                </c:pt>
                <c:pt idx="80">
                  <c:v>44627</c:v>
                </c:pt>
                <c:pt idx="81">
                  <c:v>44628</c:v>
                </c:pt>
                <c:pt idx="82">
                  <c:v>44629</c:v>
                </c:pt>
                <c:pt idx="83">
                  <c:v>44630</c:v>
                </c:pt>
                <c:pt idx="84">
                  <c:v>44631</c:v>
                </c:pt>
                <c:pt idx="85">
                  <c:v>44632</c:v>
                </c:pt>
                <c:pt idx="86">
                  <c:v>44633</c:v>
                </c:pt>
                <c:pt idx="87">
                  <c:v>44634</c:v>
                </c:pt>
                <c:pt idx="88">
                  <c:v>44635</c:v>
                </c:pt>
                <c:pt idx="89">
                  <c:v>44636</c:v>
                </c:pt>
                <c:pt idx="90">
                  <c:v>44637</c:v>
                </c:pt>
                <c:pt idx="91">
                  <c:v>44638</c:v>
                </c:pt>
                <c:pt idx="92">
                  <c:v>44639</c:v>
                </c:pt>
                <c:pt idx="93">
                  <c:v>44640</c:v>
                </c:pt>
                <c:pt idx="94">
                  <c:v>44641</c:v>
                </c:pt>
                <c:pt idx="95">
                  <c:v>44642</c:v>
                </c:pt>
                <c:pt idx="96">
                  <c:v>44643</c:v>
                </c:pt>
                <c:pt idx="97">
                  <c:v>44644</c:v>
                </c:pt>
                <c:pt idx="98">
                  <c:v>44645</c:v>
                </c:pt>
                <c:pt idx="99">
                  <c:v>44646</c:v>
                </c:pt>
                <c:pt idx="100">
                  <c:v>44647</c:v>
                </c:pt>
                <c:pt idx="101">
                  <c:v>44648</c:v>
                </c:pt>
                <c:pt idx="102">
                  <c:v>44649</c:v>
                </c:pt>
                <c:pt idx="103">
                  <c:v>44650</c:v>
                </c:pt>
                <c:pt idx="104">
                  <c:v>44651</c:v>
                </c:pt>
                <c:pt idx="105">
                  <c:v>44652</c:v>
                </c:pt>
                <c:pt idx="106">
                  <c:v>44653</c:v>
                </c:pt>
                <c:pt idx="107">
                  <c:v>44654</c:v>
                </c:pt>
                <c:pt idx="108">
                  <c:v>44655</c:v>
                </c:pt>
                <c:pt idx="109">
                  <c:v>44656</c:v>
                </c:pt>
                <c:pt idx="110">
                  <c:v>44657</c:v>
                </c:pt>
                <c:pt idx="111">
                  <c:v>44658</c:v>
                </c:pt>
                <c:pt idx="112">
                  <c:v>44659</c:v>
                </c:pt>
                <c:pt idx="113">
                  <c:v>44660</c:v>
                </c:pt>
                <c:pt idx="114">
                  <c:v>44661</c:v>
                </c:pt>
                <c:pt idx="115">
                  <c:v>44662</c:v>
                </c:pt>
                <c:pt idx="116">
                  <c:v>44663</c:v>
                </c:pt>
                <c:pt idx="117">
                  <c:v>44664</c:v>
                </c:pt>
                <c:pt idx="118">
                  <c:v>44665</c:v>
                </c:pt>
                <c:pt idx="119">
                  <c:v>44666</c:v>
                </c:pt>
                <c:pt idx="120">
                  <c:v>44667</c:v>
                </c:pt>
                <c:pt idx="121">
                  <c:v>44668</c:v>
                </c:pt>
                <c:pt idx="122">
                  <c:v>44669</c:v>
                </c:pt>
                <c:pt idx="123">
                  <c:v>44670</c:v>
                </c:pt>
                <c:pt idx="124">
                  <c:v>44671</c:v>
                </c:pt>
                <c:pt idx="125">
                  <c:v>44672</c:v>
                </c:pt>
                <c:pt idx="126">
                  <c:v>44673</c:v>
                </c:pt>
                <c:pt idx="127">
                  <c:v>44674</c:v>
                </c:pt>
                <c:pt idx="128">
                  <c:v>44675</c:v>
                </c:pt>
                <c:pt idx="129">
                  <c:v>44676</c:v>
                </c:pt>
                <c:pt idx="130">
                  <c:v>44677</c:v>
                </c:pt>
                <c:pt idx="131">
                  <c:v>44678</c:v>
                </c:pt>
                <c:pt idx="132">
                  <c:v>44679</c:v>
                </c:pt>
                <c:pt idx="133">
                  <c:v>44680</c:v>
                </c:pt>
                <c:pt idx="134">
                  <c:v>44681</c:v>
                </c:pt>
                <c:pt idx="135">
                  <c:v>44682</c:v>
                </c:pt>
                <c:pt idx="136">
                  <c:v>44683</c:v>
                </c:pt>
                <c:pt idx="137">
                  <c:v>44684</c:v>
                </c:pt>
                <c:pt idx="138">
                  <c:v>44685</c:v>
                </c:pt>
                <c:pt idx="139">
                  <c:v>44686</c:v>
                </c:pt>
                <c:pt idx="140">
                  <c:v>44687</c:v>
                </c:pt>
                <c:pt idx="141">
                  <c:v>44688</c:v>
                </c:pt>
                <c:pt idx="142">
                  <c:v>44689</c:v>
                </c:pt>
                <c:pt idx="143">
                  <c:v>44690</c:v>
                </c:pt>
                <c:pt idx="144">
                  <c:v>44691</c:v>
                </c:pt>
                <c:pt idx="145">
                  <c:v>44692</c:v>
                </c:pt>
                <c:pt idx="146">
                  <c:v>44693</c:v>
                </c:pt>
                <c:pt idx="147">
                  <c:v>44694</c:v>
                </c:pt>
                <c:pt idx="148">
                  <c:v>44695</c:v>
                </c:pt>
                <c:pt idx="149">
                  <c:v>44696</c:v>
                </c:pt>
                <c:pt idx="150">
                  <c:v>44697</c:v>
                </c:pt>
                <c:pt idx="151">
                  <c:v>44698</c:v>
                </c:pt>
                <c:pt idx="152">
                  <c:v>44699</c:v>
                </c:pt>
                <c:pt idx="153">
                  <c:v>44700</c:v>
                </c:pt>
                <c:pt idx="154">
                  <c:v>44701</c:v>
                </c:pt>
                <c:pt idx="155">
                  <c:v>44702</c:v>
                </c:pt>
                <c:pt idx="156">
                  <c:v>44703</c:v>
                </c:pt>
                <c:pt idx="157">
                  <c:v>44704</c:v>
                </c:pt>
                <c:pt idx="158">
                  <c:v>44705</c:v>
                </c:pt>
                <c:pt idx="159">
                  <c:v>44706</c:v>
                </c:pt>
                <c:pt idx="160">
                  <c:v>44707</c:v>
                </c:pt>
                <c:pt idx="161">
                  <c:v>44708</c:v>
                </c:pt>
                <c:pt idx="162">
                  <c:v>44709</c:v>
                </c:pt>
                <c:pt idx="163">
                  <c:v>44710</c:v>
                </c:pt>
                <c:pt idx="164">
                  <c:v>44711</c:v>
                </c:pt>
                <c:pt idx="165">
                  <c:v>44712</c:v>
                </c:pt>
                <c:pt idx="166">
                  <c:v>44713</c:v>
                </c:pt>
                <c:pt idx="167">
                  <c:v>44714</c:v>
                </c:pt>
                <c:pt idx="168">
                  <c:v>44715</c:v>
                </c:pt>
                <c:pt idx="169">
                  <c:v>44716</c:v>
                </c:pt>
                <c:pt idx="170">
                  <c:v>44717</c:v>
                </c:pt>
                <c:pt idx="171">
                  <c:v>44718</c:v>
                </c:pt>
                <c:pt idx="172">
                  <c:v>44719</c:v>
                </c:pt>
                <c:pt idx="173">
                  <c:v>44720</c:v>
                </c:pt>
                <c:pt idx="174">
                  <c:v>44721</c:v>
                </c:pt>
                <c:pt idx="175">
                  <c:v>44722</c:v>
                </c:pt>
                <c:pt idx="176">
                  <c:v>44723</c:v>
                </c:pt>
                <c:pt idx="177">
                  <c:v>44724</c:v>
                </c:pt>
                <c:pt idx="178">
                  <c:v>44725</c:v>
                </c:pt>
                <c:pt idx="179">
                  <c:v>44726</c:v>
                </c:pt>
                <c:pt idx="180">
                  <c:v>44727</c:v>
                </c:pt>
                <c:pt idx="181">
                  <c:v>44728</c:v>
                </c:pt>
                <c:pt idx="182">
                  <c:v>44729</c:v>
                </c:pt>
                <c:pt idx="183">
                  <c:v>44730</c:v>
                </c:pt>
                <c:pt idx="184">
                  <c:v>44731</c:v>
                </c:pt>
                <c:pt idx="185">
                  <c:v>44732</c:v>
                </c:pt>
                <c:pt idx="186">
                  <c:v>44733</c:v>
                </c:pt>
                <c:pt idx="187">
                  <c:v>44734</c:v>
                </c:pt>
                <c:pt idx="188">
                  <c:v>44735</c:v>
                </c:pt>
                <c:pt idx="189">
                  <c:v>44736</c:v>
                </c:pt>
                <c:pt idx="190">
                  <c:v>44737</c:v>
                </c:pt>
                <c:pt idx="191">
                  <c:v>44738</c:v>
                </c:pt>
                <c:pt idx="192">
                  <c:v>44739</c:v>
                </c:pt>
                <c:pt idx="193">
                  <c:v>44740</c:v>
                </c:pt>
                <c:pt idx="194">
                  <c:v>44741</c:v>
                </c:pt>
                <c:pt idx="195">
                  <c:v>44742</c:v>
                </c:pt>
                <c:pt idx="196">
                  <c:v>44743</c:v>
                </c:pt>
                <c:pt idx="197">
                  <c:v>44744</c:v>
                </c:pt>
                <c:pt idx="198">
                  <c:v>44745</c:v>
                </c:pt>
                <c:pt idx="199">
                  <c:v>44746</c:v>
                </c:pt>
                <c:pt idx="200">
                  <c:v>44747</c:v>
                </c:pt>
                <c:pt idx="201">
                  <c:v>44748</c:v>
                </c:pt>
                <c:pt idx="202">
                  <c:v>44749</c:v>
                </c:pt>
                <c:pt idx="203">
                  <c:v>44750</c:v>
                </c:pt>
                <c:pt idx="204">
                  <c:v>44751</c:v>
                </c:pt>
                <c:pt idx="205">
                  <c:v>44752</c:v>
                </c:pt>
                <c:pt idx="206">
                  <c:v>44753</c:v>
                </c:pt>
                <c:pt idx="207">
                  <c:v>44754</c:v>
                </c:pt>
                <c:pt idx="208">
                  <c:v>44755</c:v>
                </c:pt>
                <c:pt idx="209">
                  <c:v>44756</c:v>
                </c:pt>
                <c:pt idx="210">
                  <c:v>44757</c:v>
                </c:pt>
                <c:pt idx="211">
                  <c:v>44758</c:v>
                </c:pt>
                <c:pt idx="212">
                  <c:v>44759</c:v>
                </c:pt>
                <c:pt idx="213">
                  <c:v>44760</c:v>
                </c:pt>
                <c:pt idx="214">
                  <c:v>44761</c:v>
                </c:pt>
                <c:pt idx="215">
                  <c:v>44762</c:v>
                </c:pt>
                <c:pt idx="216">
                  <c:v>44763</c:v>
                </c:pt>
                <c:pt idx="217">
                  <c:v>44764</c:v>
                </c:pt>
                <c:pt idx="218">
                  <c:v>44765</c:v>
                </c:pt>
                <c:pt idx="219">
                  <c:v>44766</c:v>
                </c:pt>
                <c:pt idx="220">
                  <c:v>44767</c:v>
                </c:pt>
                <c:pt idx="221">
                  <c:v>44768</c:v>
                </c:pt>
                <c:pt idx="222">
                  <c:v>44769</c:v>
                </c:pt>
                <c:pt idx="223">
                  <c:v>44770</c:v>
                </c:pt>
                <c:pt idx="224">
                  <c:v>44771</c:v>
                </c:pt>
                <c:pt idx="225">
                  <c:v>44772</c:v>
                </c:pt>
                <c:pt idx="226">
                  <c:v>44773</c:v>
                </c:pt>
                <c:pt idx="227">
                  <c:v>44774</c:v>
                </c:pt>
                <c:pt idx="228">
                  <c:v>44775</c:v>
                </c:pt>
                <c:pt idx="229">
                  <c:v>44776</c:v>
                </c:pt>
                <c:pt idx="230">
                  <c:v>44777</c:v>
                </c:pt>
                <c:pt idx="231">
                  <c:v>44778</c:v>
                </c:pt>
                <c:pt idx="232">
                  <c:v>44779</c:v>
                </c:pt>
                <c:pt idx="233">
                  <c:v>44780</c:v>
                </c:pt>
                <c:pt idx="234">
                  <c:v>44781</c:v>
                </c:pt>
                <c:pt idx="235">
                  <c:v>44782</c:v>
                </c:pt>
                <c:pt idx="236">
                  <c:v>44783</c:v>
                </c:pt>
                <c:pt idx="237">
                  <c:v>44784</c:v>
                </c:pt>
                <c:pt idx="238">
                  <c:v>44785</c:v>
                </c:pt>
                <c:pt idx="239">
                  <c:v>44786</c:v>
                </c:pt>
                <c:pt idx="240">
                  <c:v>44787</c:v>
                </c:pt>
                <c:pt idx="241">
                  <c:v>44788</c:v>
                </c:pt>
                <c:pt idx="242">
                  <c:v>44789</c:v>
                </c:pt>
                <c:pt idx="243">
                  <c:v>44790</c:v>
                </c:pt>
                <c:pt idx="244">
                  <c:v>44791</c:v>
                </c:pt>
                <c:pt idx="245">
                  <c:v>44792</c:v>
                </c:pt>
                <c:pt idx="246">
                  <c:v>44793</c:v>
                </c:pt>
                <c:pt idx="247">
                  <c:v>44794</c:v>
                </c:pt>
                <c:pt idx="248">
                  <c:v>44795</c:v>
                </c:pt>
                <c:pt idx="249">
                  <c:v>44796</c:v>
                </c:pt>
                <c:pt idx="250">
                  <c:v>44797</c:v>
                </c:pt>
                <c:pt idx="251">
                  <c:v>44798</c:v>
                </c:pt>
                <c:pt idx="252">
                  <c:v>44799</c:v>
                </c:pt>
                <c:pt idx="253">
                  <c:v>44800</c:v>
                </c:pt>
                <c:pt idx="254">
                  <c:v>44801</c:v>
                </c:pt>
                <c:pt idx="255">
                  <c:v>44802</c:v>
                </c:pt>
                <c:pt idx="256">
                  <c:v>44803</c:v>
                </c:pt>
                <c:pt idx="257">
                  <c:v>44804</c:v>
                </c:pt>
                <c:pt idx="258">
                  <c:v>44805</c:v>
                </c:pt>
                <c:pt idx="259">
                  <c:v>44806</c:v>
                </c:pt>
                <c:pt idx="260">
                  <c:v>44807</c:v>
                </c:pt>
                <c:pt idx="261">
                  <c:v>44808</c:v>
                </c:pt>
                <c:pt idx="262">
                  <c:v>44809</c:v>
                </c:pt>
                <c:pt idx="263">
                  <c:v>44810</c:v>
                </c:pt>
                <c:pt idx="264">
                  <c:v>44811</c:v>
                </c:pt>
                <c:pt idx="265">
                  <c:v>44812</c:v>
                </c:pt>
                <c:pt idx="266">
                  <c:v>44813</c:v>
                </c:pt>
                <c:pt idx="267">
                  <c:v>44814</c:v>
                </c:pt>
                <c:pt idx="268">
                  <c:v>44815</c:v>
                </c:pt>
                <c:pt idx="269">
                  <c:v>44816</c:v>
                </c:pt>
                <c:pt idx="270">
                  <c:v>44817</c:v>
                </c:pt>
                <c:pt idx="271">
                  <c:v>44818</c:v>
                </c:pt>
                <c:pt idx="272">
                  <c:v>44819</c:v>
                </c:pt>
                <c:pt idx="273">
                  <c:v>44820</c:v>
                </c:pt>
                <c:pt idx="274">
                  <c:v>44821</c:v>
                </c:pt>
                <c:pt idx="275">
                  <c:v>44822</c:v>
                </c:pt>
                <c:pt idx="276">
                  <c:v>44823</c:v>
                </c:pt>
                <c:pt idx="277">
                  <c:v>44824</c:v>
                </c:pt>
                <c:pt idx="278">
                  <c:v>44825</c:v>
                </c:pt>
                <c:pt idx="279">
                  <c:v>44826</c:v>
                </c:pt>
                <c:pt idx="280">
                  <c:v>44827</c:v>
                </c:pt>
                <c:pt idx="281">
                  <c:v>44828</c:v>
                </c:pt>
                <c:pt idx="282">
                  <c:v>44829</c:v>
                </c:pt>
                <c:pt idx="283">
                  <c:v>44830</c:v>
                </c:pt>
                <c:pt idx="284">
                  <c:v>44831</c:v>
                </c:pt>
                <c:pt idx="285">
                  <c:v>44832</c:v>
                </c:pt>
                <c:pt idx="286">
                  <c:v>44833</c:v>
                </c:pt>
                <c:pt idx="287">
                  <c:v>44834</c:v>
                </c:pt>
                <c:pt idx="288">
                  <c:v>44835</c:v>
                </c:pt>
                <c:pt idx="289">
                  <c:v>44836</c:v>
                </c:pt>
                <c:pt idx="290">
                  <c:v>44837</c:v>
                </c:pt>
                <c:pt idx="291">
                  <c:v>44838</c:v>
                </c:pt>
                <c:pt idx="292">
                  <c:v>44839</c:v>
                </c:pt>
                <c:pt idx="293">
                  <c:v>44840</c:v>
                </c:pt>
                <c:pt idx="294">
                  <c:v>44841</c:v>
                </c:pt>
                <c:pt idx="295">
                  <c:v>44842</c:v>
                </c:pt>
                <c:pt idx="296">
                  <c:v>44843</c:v>
                </c:pt>
                <c:pt idx="297">
                  <c:v>44844</c:v>
                </c:pt>
              </c:numCache>
            </c:numRef>
          </c:cat>
          <c:val>
            <c:numRef>
              <c:f>オリジナルシート!$YR$45:$AKC$45</c:f>
              <c:numCache>
                <c:formatCode>0.0%</c:formatCode>
                <c:ptCount val="298"/>
                <c:pt idx="0">
                  <c:v>3.1712473572938688E-3</c:v>
                </c:pt>
                <c:pt idx="1">
                  <c:v>3.1712473572938688E-3</c:v>
                </c:pt>
                <c:pt idx="2">
                  <c:v>2.8188865398167725E-3</c:v>
                </c:pt>
                <c:pt idx="3">
                  <c:v>2.5839793281653748E-3</c:v>
                </c:pt>
                <c:pt idx="4">
                  <c:v>2.8188865398167725E-3</c:v>
                </c:pt>
                <c:pt idx="5">
                  <c:v>4.2283298097251587E-3</c:v>
                </c:pt>
                <c:pt idx="6">
                  <c:v>4.8155978388536528E-3</c:v>
                </c:pt>
                <c:pt idx="7">
                  <c:v>4.8155978388536528E-3</c:v>
                </c:pt>
                <c:pt idx="8">
                  <c:v>4.6981442330279542E-3</c:v>
                </c:pt>
                <c:pt idx="9">
                  <c:v>4.9330514446793514E-3</c:v>
                </c:pt>
                <c:pt idx="10">
                  <c:v>4.9330514446793514E-3</c:v>
                </c:pt>
                <c:pt idx="11">
                  <c:v>4.6981442330279542E-3</c:v>
                </c:pt>
                <c:pt idx="12">
                  <c:v>4.5806906272022555E-3</c:v>
                </c:pt>
                <c:pt idx="13">
                  <c:v>5.6186217176929249E-3</c:v>
                </c:pt>
                <c:pt idx="14">
                  <c:v>6.421281963077629E-3</c:v>
                </c:pt>
                <c:pt idx="15">
                  <c:v>6.421281963077629E-3</c:v>
                </c:pt>
                <c:pt idx="16">
                  <c:v>5.7332874670335968E-3</c:v>
                </c:pt>
                <c:pt idx="17">
                  <c:v>5.6186217176929249E-3</c:v>
                </c:pt>
                <c:pt idx="18">
                  <c:v>7.1092764591216603E-3</c:v>
                </c:pt>
                <c:pt idx="19">
                  <c:v>1.0434583190001148E-2</c:v>
                </c:pt>
                <c:pt idx="20">
                  <c:v>2.0869166380002295E-2</c:v>
                </c:pt>
                <c:pt idx="21">
                  <c:v>3.4985422740524783E-2</c:v>
                </c:pt>
                <c:pt idx="22">
                  <c:v>5.8725531028738023E-2</c:v>
                </c:pt>
                <c:pt idx="23">
                  <c:v>8.2465639316951264E-2</c:v>
                </c:pt>
                <c:pt idx="24">
                  <c:v>0.11432736359850063</c:v>
                </c:pt>
                <c:pt idx="25">
                  <c:v>0.13431903373594337</c:v>
                </c:pt>
                <c:pt idx="26">
                  <c:v>0.15222823823406914</c:v>
                </c:pt>
                <c:pt idx="27">
                  <c:v>0.17440649729279467</c:v>
                </c:pt>
                <c:pt idx="28">
                  <c:v>0.18609646553407538</c:v>
                </c:pt>
                <c:pt idx="29">
                  <c:v>0.20396406951767232</c:v>
                </c:pt>
                <c:pt idx="30">
                  <c:v>0.21294669009958991</c:v>
                </c:pt>
                <c:pt idx="31">
                  <c:v>0.21997656707674282</c:v>
                </c:pt>
                <c:pt idx="32">
                  <c:v>0.23442686975200155</c:v>
                </c:pt>
                <c:pt idx="33">
                  <c:v>0.24799843780511618</c:v>
                </c:pt>
                <c:pt idx="34">
                  <c:v>0.25825034173013084</c:v>
                </c:pt>
                <c:pt idx="35">
                  <c:v>0.26479203280609254</c:v>
                </c:pt>
                <c:pt idx="36">
                  <c:v>0.26879515719586017</c:v>
                </c:pt>
                <c:pt idx="37">
                  <c:v>0.26362038664323373</c:v>
                </c:pt>
                <c:pt idx="38">
                  <c:v>0.24936535832845147</c:v>
                </c:pt>
                <c:pt idx="39">
                  <c:v>0.2466315172817809</c:v>
                </c:pt>
                <c:pt idx="40">
                  <c:v>0.24409295059558681</c:v>
                </c:pt>
                <c:pt idx="41">
                  <c:v>0.24819371216559266</c:v>
                </c:pt>
                <c:pt idx="42">
                  <c:v>0.24184729545010741</c:v>
                </c:pt>
                <c:pt idx="43">
                  <c:v>0.23452450693223981</c:v>
                </c:pt>
                <c:pt idx="44">
                  <c:v>0.23266940050771334</c:v>
                </c:pt>
                <c:pt idx="45">
                  <c:v>0.22251513376293694</c:v>
                </c:pt>
                <c:pt idx="46">
                  <c:v>0.20886501007387509</c:v>
                </c:pt>
                <c:pt idx="47">
                  <c:v>0.20996508445786544</c:v>
                </c:pt>
                <c:pt idx="48">
                  <c:v>0.22317637067094462</c:v>
                </c:pt>
                <c:pt idx="49">
                  <c:v>0.23140877598152426</c:v>
                </c:pt>
                <c:pt idx="50">
                  <c:v>0.24462122581811607</c:v>
                </c:pt>
                <c:pt idx="51">
                  <c:v>0.26586512384740552</c:v>
                </c:pt>
                <c:pt idx="52">
                  <c:v>0.27725546917374799</c:v>
                </c:pt>
                <c:pt idx="53">
                  <c:v>0.26635880456565303</c:v>
                </c:pt>
                <c:pt idx="54">
                  <c:v>0.27324213644680667</c:v>
                </c:pt>
                <c:pt idx="55">
                  <c:v>0.27890563736167989</c:v>
                </c:pt>
                <c:pt idx="56">
                  <c:v>0.27925416049490287</c:v>
                </c:pt>
                <c:pt idx="57">
                  <c:v>0.27271935174697221</c:v>
                </c:pt>
                <c:pt idx="58">
                  <c:v>0.25590311056896403</c:v>
                </c:pt>
                <c:pt idx="59">
                  <c:v>0.2533763178530975</c:v>
                </c:pt>
                <c:pt idx="60">
                  <c:v>0.23960965409079027</c:v>
                </c:pt>
                <c:pt idx="61">
                  <c:v>0.23943539252417878</c:v>
                </c:pt>
                <c:pt idx="62">
                  <c:v>0.24623159362202665</c:v>
                </c:pt>
                <c:pt idx="63">
                  <c:v>0.25021841691420582</c:v>
                </c:pt>
                <c:pt idx="64">
                  <c:v>0.25589725668355756</c:v>
                </c:pt>
                <c:pt idx="65">
                  <c:v>0.26384763236065001</c:v>
                </c:pt>
                <c:pt idx="66">
                  <c:v>0.26140136292154464</c:v>
                </c:pt>
                <c:pt idx="67">
                  <c:v>0.24917001572601782</c:v>
                </c:pt>
                <c:pt idx="68">
                  <c:v>0.25458675519832258</c:v>
                </c:pt>
                <c:pt idx="69">
                  <c:v>0.25974139437358029</c:v>
                </c:pt>
                <c:pt idx="70">
                  <c:v>0.24855844836624147</c:v>
                </c:pt>
                <c:pt idx="71">
                  <c:v>0.24296697536257209</c:v>
                </c:pt>
                <c:pt idx="72">
                  <c:v>0.24139437358029006</c:v>
                </c:pt>
                <c:pt idx="73">
                  <c:v>0.22925039315044557</c:v>
                </c:pt>
                <c:pt idx="74">
                  <c:v>0.21998951598811811</c:v>
                </c:pt>
                <c:pt idx="75">
                  <c:v>0.22234841866154115</c:v>
                </c:pt>
                <c:pt idx="76">
                  <c:v>0.23003669404158658</c:v>
                </c:pt>
                <c:pt idx="77">
                  <c:v>0.23047352786999825</c:v>
                </c:pt>
                <c:pt idx="78">
                  <c:v>0.22863882579066924</c:v>
                </c:pt>
                <c:pt idx="79">
                  <c:v>0.22697885724270486</c:v>
                </c:pt>
                <c:pt idx="80">
                  <c:v>0.22217368513017649</c:v>
                </c:pt>
                <c:pt idx="81">
                  <c:v>0.21116547265420235</c:v>
                </c:pt>
                <c:pt idx="82">
                  <c:v>0.20915603704350866</c:v>
                </c:pt>
                <c:pt idx="83">
                  <c:v>0.20985497116896731</c:v>
                </c:pt>
                <c:pt idx="84">
                  <c:v>0.20391403110256859</c:v>
                </c:pt>
                <c:pt idx="85">
                  <c:v>0.20068146077232221</c:v>
                </c:pt>
                <c:pt idx="86">
                  <c:v>0.1993709592870872</c:v>
                </c:pt>
                <c:pt idx="87">
                  <c:v>0.18364494146426699</c:v>
                </c:pt>
                <c:pt idx="88">
                  <c:v>0.16940415865804648</c:v>
                </c:pt>
                <c:pt idx="89">
                  <c:v>0.1729861960510222</c:v>
                </c:pt>
                <c:pt idx="90">
                  <c:v>0.17665560020968024</c:v>
                </c:pt>
                <c:pt idx="91">
                  <c:v>0.17176306133146951</c:v>
                </c:pt>
                <c:pt idx="92">
                  <c:v>0.16547265420234142</c:v>
                </c:pt>
                <c:pt idx="93">
                  <c:v>0.16494845360824742</c:v>
                </c:pt>
                <c:pt idx="94">
                  <c:v>0.15184343875589726</c:v>
                </c:pt>
                <c:pt idx="95">
                  <c:v>0.13812685654377074</c:v>
                </c:pt>
                <c:pt idx="96">
                  <c:v>0.1280796784903023</c:v>
                </c:pt>
                <c:pt idx="97">
                  <c:v>0.12458500786300891</c:v>
                </c:pt>
                <c:pt idx="98">
                  <c:v>0.12301240608072689</c:v>
                </c:pt>
                <c:pt idx="99">
                  <c:v>0.12423554080027957</c:v>
                </c:pt>
                <c:pt idx="100">
                  <c:v>0.12633234317665559</c:v>
                </c:pt>
                <c:pt idx="101">
                  <c:v>0.12344923990913856</c:v>
                </c:pt>
                <c:pt idx="102">
                  <c:v>0.12388607373755024</c:v>
                </c:pt>
                <c:pt idx="103">
                  <c:v>0.132448016774419</c:v>
                </c:pt>
                <c:pt idx="104">
                  <c:v>0.14398042984448717</c:v>
                </c:pt>
                <c:pt idx="105">
                  <c:v>0.15647289586305277</c:v>
                </c:pt>
                <c:pt idx="106">
                  <c:v>0.16110912981455064</c:v>
                </c:pt>
                <c:pt idx="107">
                  <c:v>0.16529957203994294</c:v>
                </c:pt>
                <c:pt idx="108">
                  <c:v>0.16583452211126962</c:v>
                </c:pt>
                <c:pt idx="109">
                  <c:v>0.16280313837375179</c:v>
                </c:pt>
                <c:pt idx="110">
                  <c:v>0.1719864479315264</c:v>
                </c:pt>
                <c:pt idx="111">
                  <c:v>0.1825071326676177</c:v>
                </c:pt>
                <c:pt idx="112">
                  <c:v>0.18741084165477889</c:v>
                </c:pt>
                <c:pt idx="113">
                  <c:v>0.18990727532097004</c:v>
                </c:pt>
                <c:pt idx="114">
                  <c:v>0.19730741797432239</c:v>
                </c:pt>
                <c:pt idx="115">
                  <c:v>0.19605920114122682</c:v>
                </c:pt>
                <c:pt idx="116">
                  <c:v>0.19320613409415122</c:v>
                </c:pt>
                <c:pt idx="117">
                  <c:v>0.20123038516405137</c:v>
                </c:pt>
                <c:pt idx="118">
                  <c:v>0.20809557774607704</c:v>
                </c:pt>
                <c:pt idx="119">
                  <c:v>0.20702567760342369</c:v>
                </c:pt>
                <c:pt idx="120">
                  <c:v>0.20131954350927247</c:v>
                </c:pt>
                <c:pt idx="121">
                  <c:v>0.19561340941512126</c:v>
                </c:pt>
                <c:pt idx="122">
                  <c:v>0.18295292439372327</c:v>
                </c:pt>
                <c:pt idx="123">
                  <c:v>0.1719864479315264</c:v>
                </c:pt>
                <c:pt idx="124">
                  <c:v>0.16601283880171183</c:v>
                </c:pt>
                <c:pt idx="125">
                  <c:v>0.15896932952924395</c:v>
                </c:pt>
                <c:pt idx="126">
                  <c:v>0.1488052781740371</c:v>
                </c:pt>
                <c:pt idx="127">
                  <c:v>0.13997860199714693</c:v>
                </c:pt>
                <c:pt idx="128">
                  <c:v>0.13944365192582026</c:v>
                </c:pt>
                <c:pt idx="129">
                  <c:v>0.13427246790299571</c:v>
                </c:pt>
                <c:pt idx="130">
                  <c:v>0.12696148359486448</c:v>
                </c:pt>
                <c:pt idx="131">
                  <c:v>0.1340941512125535</c:v>
                </c:pt>
                <c:pt idx="132">
                  <c:v>0.1382845934379458</c:v>
                </c:pt>
                <c:pt idx="133">
                  <c:v>0.136858059914408</c:v>
                </c:pt>
                <c:pt idx="134">
                  <c:v>0.13026034236804565</c:v>
                </c:pt>
                <c:pt idx="135">
                  <c:v>0.12553495007132667</c:v>
                </c:pt>
                <c:pt idx="136">
                  <c:v>0.1179564907275321</c:v>
                </c:pt>
                <c:pt idx="137">
                  <c:v>0.10734664764621969</c:v>
                </c:pt>
                <c:pt idx="138">
                  <c:v>0.10172967189728958</c:v>
                </c:pt>
                <c:pt idx="139">
                  <c:v>9.5042796005706129E-2</c:v>
                </c:pt>
                <c:pt idx="140">
                  <c:v>8.8623395149786025E-2</c:v>
                </c:pt>
                <c:pt idx="141">
                  <c:v>8.2828102710413701E-2</c:v>
                </c:pt>
                <c:pt idx="142">
                  <c:v>9.0584878744650502E-2</c:v>
                </c:pt>
                <c:pt idx="143">
                  <c:v>9.5756062767475031E-2</c:v>
                </c:pt>
                <c:pt idx="144">
                  <c:v>0.10315620542082739</c:v>
                </c:pt>
                <c:pt idx="145">
                  <c:v>0.11965049928673324</c:v>
                </c:pt>
                <c:pt idx="146">
                  <c:v>0.1341833095577746</c:v>
                </c:pt>
                <c:pt idx="147">
                  <c:v>0.14372325249643367</c:v>
                </c:pt>
                <c:pt idx="148">
                  <c:v>0.15165834522111268</c:v>
                </c:pt>
                <c:pt idx="149">
                  <c:v>0.1587018544935806</c:v>
                </c:pt>
                <c:pt idx="150">
                  <c:v>0.15335235378031384</c:v>
                </c:pt>
                <c:pt idx="151">
                  <c:v>0.14488231098430812</c:v>
                </c:pt>
                <c:pt idx="152">
                  <c:v>0.14791369472182597</c:v>
                </c:pt>
                <c:pt idx="153">
                  <c:v>0.14916191155492153</c:v>
                </c:pt>
                <c:pt idx="154">
                  <c:v>0.14292082738944364</c:v>
                </c:pt>
                <c:pt idx="155">
                  <c:v>0.14087018544935806</c:v>
                </c:pt>
                <c:pt idx="156">
                  <c:v>0.13730385164051356</c:v>
                </c:pt>
                <c:pt idx="157">
                  <c:v>0.12544579172610557</c:v>
                </c:pt>
                <c:pt idx="158">
                  <c:v>0.11875891583452211</c:v>
                </c:pt>
                <c:pt idx="159">
                  <c:v>0.12000713266761769</c:v>
                </c:pt>
                <c:pt idx="160">
                  <c:v>0.12187945791726106</c:v>
                </c:pt>
                <c:pt idx="161">
                  <c:v>0.11742154065620541</c:v>
                </c:pt>
                <c:pt idx="162">
                  <c:v>0.11394436519258203</c:v>
                </c:pt>
                <c:pt idx="163">
                  <c:v>0.10859486447931527</c:v>
                </c:pt>
                <c:pt idx="164">
                  <c:v>9.9589871611982878E-2</c:v>
                </c:pt>
                <c:pt idx="165">
                  <c:v>9.2724679029957208E-2</c:v>
                </c:pt>
                <c:pt idx="166">
                  <c:v>9.1119828815977175E-2</c:v>
                </c:pt>
                <c:pt idx="167">
                  <c:v>8.9693295292439371E-2</c:v>
                </c:pt>
                <c:pt idx="168">
                  <c:v>8.1758202567760341E-2</c:v>
                </c:pt>
                <c:pt idx="169">
                  <c:v>7.6052068473609125E-2</c:v>
                </c:pt>
                <c:pt idx="170">
                  <c:v>7.1772467902995726E-2</c:v>
                </c:pt>
                <c:pt idx="171">
                  <c:v>6.6601283880171183E-2</c:v>
                </c:pt>
                <c:pt idx="172">
                  <c:v>6.3391583452211131E-2</c:v>
                </c:pt>
                <c:pt idx="173">
                  <c:v>6.4550641940085599E-2</c:v>
                </c:pt>
                <c:pt idx="174">
                  <c:v>6.4104850213980033E-2</c:v>
                </c:pt>
                <c:pt idx="175">
                  <c:v>6.0092724679029957E-2</c:v>
                </c:pt>
                <c:pt idx="176">
                  <c:v>5.7150499286733235E-2</c:v>
                </c:pt>
                <c:pt idx="177">
                  <c:v>5.5367332382310987E-2</c:v>
                </c:pt>
                <c:pt idx="178">
                  <c:v>5.2960057061340944E-2</c:v>
                </c:pt>
                <c:pt idx="179">
                  <c:v>5.1711840228245362E-2</c:v>
                </c:pt>
                <c:pt idx="180">
                  <c:v>5.6348074179743225E-2</c:v>
                </c:pt>
                <c:pt idx="181">
                  <c:v>5.8309557774607702E-2</c:v>
                </c:pt>
                <c:pt idx="182">
                  <c:v>5.8042082738944366E-2</c:v>
                </c:pt>
                <c:pt idx="183">
                  <c:v>5.6793865905848791E-2</c:v>
                </c:pt>
                <c:pt idx="184">
                  <c:v>5.7507132667617686E-2</c:v>
                </c:pt>
                <c:pt idx="185">
                  <c:v>5.3405848787446503E-2</c:v>
                </c:pt>
                <c:pt idx="186">
                  <c:v>5.287089871611983E-2</c:v>
                </c:pt>
                <c:pt idx="187">
                  <c:v>5.3227532097004281E-2</c:v>
                </c:pt>
                <c:pt idx="188">
                  <c:v>5.5723965763195438E-2</c:v>
                </c:pt>
                <c:pt idx="189">
                  <c:v>5.75962910128388E-2</c:v>
                </c:pt>
                <c:pt idx="190">
                  <c:v>5.8844507845934382E-2</c:v>
                </c:pt>
                <c:pt idx="191">
                  <c:v>6.116262482168331E-2</c:v>
                </c:pt>
                <c:pt idx="192">
                  <c:v>6.2678316690442229E-2</c:v>
                </c:pt>
                <c:pt idx="193">
                  <c:v>6.5174750356633379E-2</c:v>
                </c:pt>
                <c:pt idx="194">
                  <c:v>7.3377318116975745E-2</c:v>
                </c:pt>
                <c:pt idx="195">
                  <c:v>8.4700427960057056E-2</c:v>
                </c:pt>
                <c:pt idx="196">
                  <c:v>0.1028293276543961</c:v>
                </c:pt>
                <c:pt idx="197">
                  <c:v>0.11134773349558869</c:v>
                </c:pt>
                <c:pt idx="198">
                  <c:v>0.12098164486360409</c:v>
                </c:pt>
                <c:pt idx="199">
                  <c:v>0.12037318730351891</c:v>
                </c:pt>
                <c:pt idx="200">
                  <c:v>0.12797890680458371</c:v>
                </c:pt>
                <c:pt idx="201">
                  <c:v>0.14775377750735219</c:v>
                </c:pt>
                <c:pt idx="202">
                  <c:v>0.17026670723050399</c:v>
                </c:pt>
                <c:pt idx="203">
                  <c:v>0.19359091370043607</c:v>
                </c:pt>
                <c:pt idx="204">
                  <c:v>0.21346719399655206</c:v>
                </c:pt>
                <c:pt idx="205">
                  <c:v>0.23506743737957611</c:v>
                </c:pt>
                <c:pt idx="206">
                  <c:v>0.25109015312848598</c:v>
                </c:pt>
                <c:pt idx="207">
                  <c:v>0.25960855896967855</c:v>
                </c:pt>
                <c:pt idx="208">
                  <c:v>0.27603691309197848</c:v>
                </c:pt>
                <c:pt idx="209">
                  <c:v>0.28252712706622046</c:v>
                </c:pt>
                <c:pt idx="210">
                  <c:v>0.29489909745461923</c:v>
                </c:pt>
                <c:pt idx="211">
                  <c:v>0.30402596085589695</c:v>
                </c:pt>
                <c:pt idx="212">
                  <c:v>0.31244295710374204</c:v>
                </c:pt>
                <c:pt idx="213">
                  <c:v>0.31984585741811178</c:v>
                </c:pt>
                <c:pt idx="214">
                  <c:v>0.33323192373998578</c:v>
                </c:pt>
                <c:pt idx="215">
                  <c:v>0.33860663218740494</c:v>
                </c:pt>
                <c:pt idx="216">
                  <c:v>0.33799817462731974</c:v>
                </c:pt>
                <c:pt idx="217">
                  <c:v>0.34154751039448333</c:v>
                </c:pt>
                <c:pt idx="218">
                  <c:v>0.3414461008011358</c:v>
                </c:pt>
                <c:pt idx="219">
                  <c:v>0.35442652874961972</c:v>
                </c:pt>
                <c:pt idx="220">
                  <c:v>0.35412229996957711</c:v>
                </c:pt>
                <c:pt idx="221">
                  <c:v>0.36324916337085489</c:v>
                </c:pt>
                <c:pt idx="222">
                  <c:v>0.38444376838048877</c:v>
                </c:pt>
                <c:pt idx="223">
                  <c:v>0.40127776087617889</c:v>
                </c:pt>
                <c:pt idx="224">
                  <c:v>0.4102018050907616</c:v>
                </c:pt>
                <c:pt idx="225">
                  <c:v>0.41334550248453505</c:v>
                </c:pt>
                <c:pt idx="226">
                  <c:v>0.42957103742013997</c:v>
                </c:pt>
                <c:pt idx="227">
                  <c:v>0.45319947267011457</c:v>
                </c:pt>
                <c:pt idx="228">
                  <c:v>0.47267011459284047</c:v>
                </c:pt>
                <c:pt idx="229">
                  <c:v>0.48423080823445896</c:v>
                </c:pt>
                <c:pt idx="230">
                  <c:v>0.49731264577629042</c:v>
                </c:pt>
                <c:pt idx="231">
                  <c:v>0.50349863097048986</c:v>
                </c:pt>
                <c:pt idx="232">
                  <c:v>0.51232126559172497</c:v>
                </c:pt>
                <c:pt idx="233">
                  <c:v>0.53432714734813913</c:v>
                </c:pt>
                <c:pt idx="234">
                  <c:v>0.55602880032451074</c:v>
                </c:pt>
                <c:pt idx="235">
                  <c:v>0.57336984078693842</c:v>
                </c:pt>
                <c:pt idx="236">
                  <c:v>0.59344894026974948</c:v>
                </c:pt>
                <c:pt idx="237">
                  <c:v>0.60592232025149584</c:v>
                </c:pt>
                <c:pt idx="238">
                  <c:v>0.60429976675793529</c:v>
                </c:pt>
                <c:pt idx="239">
                  <c:v>0.60044620221072909</c:v>
                </c:pt>
                <c:pt idx="240">
                  <c:v>0.5946658553899199</c:v>
                </c:pt>
                <c:pt idx="241">
                  <c:v>0.59395598823648721</c:v>
                </c:pt>
                <c:pt idx="242">
                  <c:v>0.5831051617483014</c:v>
                </c:pt>
                <c:pt idx="243">
                  <c:v>0.57975864516783293</c:v>
                </c:pt>
                <c:pt idx="244">
                  <c:v>0.56951627623973233</c:v>
                </c:pt>
                <c:pt idx="245">
                  <c:v>0.56130209917858231</c:v>
                </c:pt>
                <c:pt idx="246">
                  <c:v>0.57894736842105265</c:v>
                </c:pt>
                <c:pt idx="247">
                  <c:v>0.60277862285772232</c:v>
                </c:pt>
                <c:pt idx="248">
                  <c:v>0.62103234966027787</c:v>
                </c:pt>
                <c:pt idx="249">
                  <c:v>0.62863806916134268</c:v>
                </c:pt>
                <c:pt idx="250">
                  <c:v>0.66571729957805903</c:v>
                </c:pt>
                <c:pt idx="251">
                  <c:v>0.67658227848101271</c:v>
                </c:pt>
                <c:pt idx="252">
                  <c:v>0.66983122362869196</c:v>
                </c:pt>
                <c:pt idx="253">
                  <c:v>0.65580168776371306</c:v>
                </c:pt>
                <c:pt idx="254">
                  <c:v>0.63966244725738397</c:v>
                </c:pt>
                <c:pt idx="255">
                  <c:v>0.59894514767932494</c:v>
                </c:pt>
                <c:pt idx="256">
                  <c:v>0.55611814345991561</c:v>
                </c:pt>
                <c:pt idx="257">
                  <c:v>0.54641350210970463</c:v>
                </c:pt>
                <c:pt idx="258">
                  <c:v>0.52626582278481016</c:v>
                </c:pt>
                <c:pt idx="259">
                  <c:v>0.49799578059071731</c:v>
                </c:pt>
                <c:pt idx="260">
                  <c:v>0.46223628691983121</c:v>
                </c:pt>
                <c:pt idx="261">
                  <c:v>0.43291139240506327</c:v>
                </c:pt>
                <c:pt idx="262">
                  <c:v>0.39303797468354429</c:v>
                </c:pt>
                <c:pt idx="263">
                  <c:v>0.36149789029535867</c:v>
                </c:pt>
                <c:pt idx="264">
                  <c:v>0.3638185654008439</c:v>
                </c:pt>
                <c:pt idx="265">
                  <c:v>0.35221518987341771</c:v>
                </c:pt>
                <c:pt idx="266">
                  <c:v>0.25748945147679325</c:v>
                </c:pt>
                <c:pt idx="267">
                  <c:v>0.23291139240506328</c:v>
                </c:pt>
                <c:pt idx="268">
                  <c:v>0.23154008438818566</c:v>
                </c:pt>
                <c:pt idx="269">
                  <c:v>0.21508438818565401</c:v>
                </c:pt>
                <c:pt idx="270">
                  <c:v>0.19736286919831222</c:v>
                </c:pt>
                <c:pt idx="271">
                  <c:v>0.18945147679324895</c:v>
                </c:pt>
                <c:pt idx="272">
                  <c:v>0.18364978902953585</c:v>
                </c:pt>
                <c:pt idx="273">
                  <c:v>0.17563291139240506</c:v>
                </c:pt>
                <c:pt idx="274">
                  <c:v>0.16993670886075948</c:v>
                </c:pt>
                <c:pt idx="275">
                  <c:v>0.16329113924050634</c:v>
                </c:pt>
                <c:pt idx="276">
                  <c:v>0.15706751054852322</c:v>
                </c:pt>
                <c:pt idx="277">
                  <c:v>0.12995780590717299</c:v>
                </c:pt>
                <c:pt idx="278">
                  <c:v>0.12225738396624472</c:v>
                </c:pt>
                <c:pt idx="279">
                  <c:v>0.11824894514767932</c:v>
                </c:pt>
                <c:pt idx="280">
                  <c:v>0.11645569620253164</c:v>
                </c:pt>
                <c:pt idx="281">
                  <c:v>0.1119198312236287</c:v>
                </c:pt>
                <c:pt idx="282">
                  <c:v>0.10928270042194092</c:v>
                </c:pt>
                <c:pt idx="283">
                  <c:v>0.10675105485232067</c:v>
                </c:pt>
                <c:pt idx="284">
                  <c:v>0.1020042194092827</c:v>
                </c:pt>
                <c:pt idx="285">
                  <c:v>9.261603375527426E-2</c:v>
                </c:pt>
                <c:pt idx="286">
                  <c:v>8.2911392405063289E-2</c:v>
                </c:pt>
                <c:pt idx="287">
                  <c:v>7.9746835443037969E-2</c:v>
                </c:pt>
                <c:pt idx="288">
                  <c:v>7.7742616033755277E-2</c:v>
                </c:pt>
                <c:pt idx="289">
                  <c:v>7.9430379746835436E-2</c:v>
                </c:pt>
                <c:pt idx="290">
                  <c:v>7.6793248945147677E-2</c:v>
                </c:pt>
                <c:pt idx="291">
                  <c:v>7.3312236286919838E-2</c:v>
                </c:pt>
                <c:pt idx="292">
                  <c:v>7.4578059071729957E-2</c:v>
                </c:pt>
                <c:pt idx="293">
                  <c:v>7.8375527426160344E-2</c:v>
                </c:pt>
                <c:pt idx="294">
                  <c:v>7.890295358649789E-2</c:v>
                </c:pt>
                <c:pt idx="295">
                  <c:v>7.5527426160337557E-2</c:v>
                </c:pt>
                <c:pt idx="296">
                  <c:v>7.4261603375527424E-2</c:v>
                </c:pt>
                <c:pt idx="297">
                  <c:v>6.9198312236286919E-2</c:v>
                </c:pt>
              </c:numCache>
            </c:numRef>
          </c:val>
          <c:smooth val="0"/>
          <c:extLst xmlns:c15="http://schemas.microsoft.com/office/drawing/2012/chart">
            <c:ext xmlns:c16="http://schemas.microsoft.com/office/drawing/2014/chart" uri="{C3380CC4-5D6E-409C-BE32-E72D297353CC}">
              <c16:uniqueId val="{00000003-D1CB-4CBC-A9EE-0BE207DAFF63}"/>
            </c:ext>
          </c:extLst>
        </c:ser>
        <c:dLbls>
          <c:showLegendKey val="0"/>
          <c:showVal val="0"/>
          <c:showCatName val="0"/>
          <c:showSerName val="0"/>
          <c:showPercent val="0"/>
          <c:showBubbleSize val="0"/>
        </c:dLbls>
        <c:marker val="1"/>
        <c:smooth val="0"/>
        <c:axId val="1609804351"/>
        <c:axId val="1609816831"/>
      </c:lineChart>
      <c:dateAx>
        <c:axId val="360565224"/>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0563656"/>
        <c:crosses val="autoZero"/>
        <c:auto val="1"/>
        <c:lblOffset val="100"/>
        <c:baseTimeUnit val="days"/>
        <c:majorUnit val="15"/>
        <c:majorTimeUnit val="days"/>
      </c:dateAx>
      <c:valAx>
        <c:axId val="360563656"/>
        <c:scaling>
          <c:orientation val="minMax"/>
          <c:max val="12000"/>
          <c:min val="0"/>
        </c:scaling>
        <c:delete val="0"/>
        <c:axPos val="l"/>
        <c:majorGridlines>
          <c:spPr>
            <a:ln w="9525" cap="flat" cmpd="sng" algn="ctr">
              <a:no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0565224"/>
        <c:crosses val="autoZero"/>
        <c:crossBetween val="between"/>
      </c:valAx>
      <c:valAx>
        <c:axId val="1609816831"/>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09804351"/>
        <c:crosses val="max"/>
        <c:crossBetween val="between"/>
      </c:valAx>
      <c:dateAx>
        <c:axId val="1609804351"/>
        <c:scaling>
          <c:orientation val="minMax"/>
        </c:scaling>
        <c:delete val="1"/>
        <c:axPos val="b"/>
        <c:numFmt formatCode="m/d;@" sourceLinked="1"/>
        <c:majorTickMark val="out"/>
        <c:minorTickMark val="none"/>
        <c:tickLblPos val="nextTo"/>
        <c:crossAx val="1609816831"/>
        <c:crosses val="autoZero"/>
        <c:auto val="1"/>
        <c:lblOffset val="100"/>
        <c:baseTimeUnit val="days"/>
        <c:majorUnit val="1"/>
        <c:minorUnit val="1"/>
      </c:dateAx>
      <c:spPr>
        <a:noFill/>
        <a:ln>
          <a:noFill/>
        </a:ln>
        <a:effectLst/>
      </c:spPr>
    </c:plotArea>
    <c:legend>
      <c:legendPos val="r"/>
      <c:layout>
        <c:manualLayout>
          <c:xMode val="edge"/>
          <c:yMode val="edge"/>
          <c:x val="0.19974416637570419"/>
          <c:y val="0.20698429825939091"/>
          <c:w val="0.21032790927233505"/>
          <c:h val="0.1059424405474175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51483521176347E-2"/>
          <c:y val="9.5374968411999828E-2"/>
          <c:w val="0.87407416982576724"/>
          <c:h val="0.78792742048620623"/>
        </c:manualLayout>
      </c:layout>
      <c:lineChart>
        <c:grouping val="standard"/>
        <c:varyColors val="0"/>
        <c:ser>
          <c:idx val="1"/>
          <c:order val="0"/>
          <c:tx>
            <c:strRef>
              <c:f>'日報 (旧) '!$AM$3</c:f>
              <c:strCache>
                <c:ptCount val="1"/>
                <c:pt idx="0">
                  <c:v>大阪府試算(10/14)陽性率２％</c:v>
                </c:pt>
              </c:strCache>
            </c:strRef>
          </c:tx>
          <c:spPr>
            <a:ln w="28575" cap="rnd">
              <a:solidFill>
                <a:schemeClr val="accent2"/>
              </a:solidFill>
              <a:round/>
            </a:ln>
            <a:effectLst/>
          </c:spPr>
          <c:marker>
            <c:symbol val="none"/>
          </c:marker>
          <c:cat>
            <c:numRef>
              <c:f>'日報 (新) '!$AL$634:$AL$741</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(旧) '!$AM$444:$AM$615</c:f>
            </c:numRef>
          </c:val>
          <c:smooth val="0"/>
          <c:extLst>
            <c:ext xmlns:c16="http://schemas.microsoft.com/office/drawing/2014/chart" uri="{C3380CC4-5D6E-409C-BE32-E72D297353CC}">
              <c16:uniqueId val="{00000000-9B7B-4000-B8E8-85E0779D6D3C}"/>
            </c:ext>
          </c:extLst>
        </c:ser>
        <c:ser>
          <c:idx val="0"/>
          <c:order val="1"/>
          <c:tx>
            <c:strRef>
              <c:f>'日報 (旧) '!$AN$3</c:f>
              <c:strCache>
                <c:ptCount val="1"/>
                <c:pt idx="0">
                  <c:v>大阪府試算(12/2)横ばい</c:v>
                </c:pt>
              </c:strCache>
            </c:strRef>
          </c:tx>
          <c:spPr>
            <a:ln w="28575" cap="rnd">
              <a:solidFill>
                <a:schemeClr val="accent1"/>
              </a:solidFill>
              <a:round/>
            </a:ln>
            <a:effectLst/>
          </c:spPr>
          <c:marker>
            <c:symbol val="none"/>
          </c:marker>
          <c:cat>
            <c:numRef>
              <c:f>'日報 (新) '!$AL$634:$AL$741</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(旧) '!$AN$444:$AN$615</c:f>
            </c:numRef>
          </c:val>
          <c:smooth val="0"/>
          <c:extLst>
            <c:ext xmlns:c16="http://schemas.microsoft.com/office/drawing/2014/chart" uri="{C3380CC4-5D6E-409C-BE32-E72D297353CC}">
              <c16:uniqueId val="{00000001-9B7B-4000-B8E8-85E0779D6D3C}"/>
            </c:ext>
          </c:extLst>
        </c:ser>
        <c:ser>
          <c:idx val="2"/>
          <c:order val="2"/>
          <c:tx>
            <c:strRef>
              <c:f>'日報 (旧) '!$AO$3</c:f>
              <c:strCache>
                <c:ptCount val="1"/>
                <c:pt idx="0">
                  <c:v>大阪府試算(12/2)1.2倍</c:v>
                </c:pt>
              </c:strCache>
            </c:strRef>
          </c:tx>
          <c:spPr>
            <a:ln w="28575" cap="rnd">
              <a:solidFill>
                <a:schemeClr val="accent3"/>
              </a:solidFill>
              <a:round/>
            </a:ln>
            <a:effectLst/>
          </c:spPr>
          <c:marker>
            <c:symbol val="none"/>
          </c:marker>
          <c:cat>
            <c:numRef>
              <c:f>'日報 (新) '!$AL$634:$AL$741</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(旧) '!$AO$444:$AO$615</c:f>
            </c:numRef>
          </c:val>
          <c:smooth val="0"/>
          <c:extLst>
            <c:ext xmlns:c16="http://schemas.microsoft.com/office/drawing/2014/chart" uri="{C3380CC4-5D6E-409C-BE32-E72D297353CC}">
              <c16:uniqueId val="{00000002-9B7B-4000-B8E8-85E0779D6D3C}"/>
            </c:ext>
          </c:extLst>
        </c:ser>
        <c:ser>
          <c:idx val="3"/>
          <c:order val="3"/>
          <c:tx>
            <c:strRef>
              <c:f>'日報 (旧) '!$AP$3</c:f>
              <c:strCache>
                <c:ptCount val="1"/>
                <c:pt idx="0">
                  <c:v>大阪府試算(1/15)600横ばい</c:v>
                </c:pt>
              </c:strCache>
            </c:strRef>
          </c:tx>
          <c:spPr>
            <a:ln w="28575" cap="rnd">
              <a:solidFill>
                <a:schemeClr val="accent4"/>
              </a:solidFill>
              <a:round/>
            </a:ln>
            <a:effectLst/>
          </c:spPr>
          <c:marker>
            <c:symbol val="none"/>
          </c:marker>
          <c:cat>
            <c:numRef>
              <c:f>'日報 (新) '!$AL$634:$AL$741</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(旧) '!$AP$444:$AP$615</c:f>
            </c:numRef>
          </c:val>
          <c:smooth val="0"/>
          <c:extLst>
            <c:ext xmlns:c16="http://schemas.microsoft.com/office/drawing/2014/chart" uri="{C3380CC4-5D6E-409C-BE32-E72D297353CC}">
              <c16:uniqueId val="{00000003-9B7B-4000-B8E8-85E0779D6D3C}"/>
            </c:ext>
          </c:extLst>
        </c:ser>
        <c:ser>
          <c:idx val="4"/>
          <c:order val="4"/>
          <c:tx>
            <c:strRef>
              <c:f>'日報 (旧) '!$AQ$3</c:f>
              <c:strCache>
                <c:ptCount val="1"/>
                <c:pt idx="0">
                  <c:v>大阪府試算(1/15)550横ばい</c:v>
                </c:pt>
              </c:strCache>
            </c:strRef>
          </c:tx>
          <c:spPr>
            <a:ln w="28575" cap="rnd">
              <a:solidFill>
                <a:schemeClr val="accent5"/>
              </a:solidFill>
              <a:round/>
            </a:ln>
            <a:effectLst/>
          </c:spPr>
          <c:marker>
            <c:symbol val="none"/>
          </c:marker>
          <c:cat>
            <c:numRef>
              <c:f>'日報 (新) '!$AL$634:$AL$741</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(旧) '!$AQ$444:$AQ$615</c:f>
            </c:numRef>
          </c:val>
          <c:smooth val="0"/>
          <c:extLst>
            <c:ext xmlns:c16="http://schemas.microsoft.com/office/drawing/2014/chart" uri="{C3380CC4-5D6E-409C-BE32-E72D297353CC}">
              <c16:uniqueId val="{00000004-9B7B-4000-B8E8-85E0779D6D3C}"/>
            </c:ext>
          </c:extLst>
        </c:ser>
        <c:ser>
          <c:idx val="5"/>
          <c:order val="5"/>
          <c:tx>
            <c:strRef>
              <c:f>'日報 (新) '!$BP$3</c:f>
              <c:strCache>
                <c:ptCount val="1"/>
                <c:pt idx="0">
                  <c:v>自宅療養者数</c:v>
                </c:pt>
              </c:strCache>
            </c:strRef>
          </c:tx>
          <c:spPr>
            <a:ln w="28575" cap="rnd">
              <a:solidFill>
                <a:srgbClr val="FF0000"/>
              </a:solidFill>
              <a:round/>
            </a:ln>
            <a:effectLst/>
          </c:spPr>
          <c:marker>
            <c:symbol val="none"/>
          </c:marker>
          <c:dLbls>
            <c:dLbl>
              <c:idx val="40"/>
              <c:layout>
                <c:manualLayout>
                  <c:x val="-0.25087613124257108"/>
                  <c:y val="-1.9775067603024731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7B-4000-B8E8-85E0779D6D3C}"/>
                </c:ext>
              </c:extLst>
            </c:dLbl>
            <c:dLbl>
              <c:idx val="107"/>
              <c:layout>
                <c:manualLayout>
                  <c:x val="-9.3077992712563021E-2"/>
                  <c:y val="-0.52987046756893796"/>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7B-4000-B8E8-85E0779D6D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'日報 (新) '!$AL$634:$AL$741</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(新) '!$BP$634:$BP$741</c:f>
              <c:numCache>
                <c:formatCode>0_);[Red]\(0\)</c:formatCode>
                <c:ptCount val="108"/>
                <c:pt idx="0">
                  <c:v>9194</c:v>
                </c:pt>
                <c:pt idx="1">
                  <c:v>9561</c:v>
                </c:pt>
                <c:pt idx="2">
                  <c:v>9372</c:v>
                </c:pt>
                <c:pt idx="3">
                  <c:v>9866</c:v>
                </c:pt>
                <c:pt idx="4">
                  <c:v>10424</c:v>
                </c:pt>
                <c:pt idx="5">
                  <c:v>11074</c:v>
                </c:pt>
                <c:pt idx="6">
                  <c:v>12010</c:v>
                </c:pt>
                <c:pt idx="7">
                  <c:v>12943</c:v>
                </c:pt>
                <c:pt idx="8">
                  <c:v>13976</c:v>
                </c:pt>
                <c:pt idx="9">
                  <c:v>14353</c:v>
                </c:pt>
                <c:pt idx="10">
                  <c:v>16087</c:v>
                </c:pt>
                <c:pt idx="11">
                  <c:v>18063</c:v>
                </c:pt>
                <c:pt idx="12">
                  <c:v>20461</c:v>
                </c:pt>
                <c:pt idx="13">
                  <c:v>23108</c:v>
                </c:pt>
                <c:pt idx="14">
                  <c:v>25844</c:v>
                </c:pt>
                <c:pt idx="15">
                  <c:v>28578</c:v>
                </c:pt>
                <c:pt idx="16">
                  <c:v>29889</c:v>
                </c:pt>
                <c:pt idx="17">
                  <c:v>33374</c:v>
                </c:pt>
                <c:pt idx="18">
                  <c:v>38968</c:v>
                </c:pt>
                <c:pt idx="19">
                  <c:v>43610</c:v>
                </c:pt>
                <c:pt idx="20">
                  <c:v>48680</c:v>
                </c:pt>
                <c:pt idx="21">
                  <c:v>54192</c:v>
                </c:pt>
                <c:pt idx="22">
                  <c:v>59170</c:v>
                </c:pt>
                <c:pt idx="23">
                  <c:v>62607</c:v>
                </c:pt>
                <c:pt idx="24">
                  <c:v>62790</c:v>
                </c:pt>
                <c:pt idx="25">
                  <c:v>65894</c:v>
                </c:pt>
                <c:pt idx="26">
                  <c:v>73570</c:v>
                </c:pt>
                <c:pt idx="27">
                  <c:v>81600</c:v>
                </c:pt>
                <c:pt idx="28">
                  <c:v>94568</c:v>
                </c:pt>
                <c:pt idx="29">
                  <c:v>102909</c:v>
                </c:pt>
                <c:pt idx="30">
                  <c:v>111629</c:v>
                </c:pt>
                <c:pt idx="31">
                  <c:v>115909</c:v>
                </c:pt>
                <c:pt idx="32">
                  <c:v>118481</c:v>
                </c:pt>
                <c:pt idx="33">
                  <c:v>114106</c:v>
                </c:pt>
                <c:pt idx="34">
                  <c:v>133010</c:v>
                </c:pt>
                <c:pt idx="35">
                  <c:v>136101</c:v>
                </c:pt>
                <c:pt idx="36">
                  <c:v>137290</c:v>
                </c:pt>
                <c:pt idx="37">
                  <c:v>145264</c:v>
                </c:pt>
                <c:pt idx="38">
                  <c:v>153865</c:v>
                </c:pt>
                <c:pt idx="39">
                  <c:v>158572</c:v>
                </c:pt>
                <c:pt idx="40">
                  <c:v>163843</c:v>
                </c:pt>
                <c:pt idx="41">
                  <c:v>149591</c:v>
                </c:pt>
                <c:pt idx="42">
                  <c:v>148250</c:v>
                </c:pt>
                <c:pt idx="43">
                  <c:v>148151</c:v>
                </c:pt>
                <c:pt idx="44">
                  <c:v>153711</c:v>
                </c:pt>
                <c:pt idx="45">
                  <c:v>147373</c:v>
                </c:pt>
                <c:pt idx="46">
                  <c:v>147330</c:v>
                </c:pt>
                <c:pt idx="47">
                  <c:v>149476</c:v>
                </c:pt>
                <c:pt idx="48">
                  <c:v>148967</c:v>
                </c:pt>
                <c:pt idx="49">
                  <c:v>145792</c:v>
                </c:pt>
                <c:pt idx="50">
                  <c:v>145475</c:v>
                </c:pt>
                <c:pt idx="51">
                  <c:v>145898</c:v>
                </c:pt>
                <c:pt idx="52">
                  <c:v>139868</c:v>
                </c:pt>
                <c:pt idx="53">
                  <c:v>137830</c:v>
                </c:pt>
                <c:pt idx="54">
                  <c:v>136827</c:v>
                </c:pt>
                <c:pt idx="55">
                  <c:v>139334</c:v>
                </c:pt>
                <c:pt idx="56">
                  <c:v>140568</c:v>
                </c:pt>
                <c:pt idx="57">
                  <c:v>142383</c:v>
                </c:pt>
                <c:pt idx="58">
                  <c:v>145397</c:v>
                </c:pt>
                <c:pt idx="59">
                  <c:v>152359</c:v>
                </c:pt>
                <c:pt idx="60">
                  <c:v>138140</c:v>
                </c:pt>
                <c:pt idx="61">
                  <c:v>138433</c:v>
                </c:pt>
                <c:pt idx="62">
                  <c:v>139240</c:v>
                </c:pt>
                <c:pt idx="63">
                  <c:v>138395</c:v>
                </c:pt>
                <c:pt idx="64">
                  <c:v>137023</c:v>
                </c:pt>
                <c:pt idx="65">
                  <c:v>133157</c:v>
                </c:pt>
                <c:pt idx="66">
                  <c:v>127496</c:v>
                </c:pt>
                <c:pt idx="67">
                  <c:v>121423</c:v>
                </c:pt>
                <c:pt idx="68">
                  <c:v>116282</c:v>
                </c:pt>
                <c:pt idx="69">
                  <c:v>109207</c:v>
                </c:pt>
                <c:pt idx="70">
                  <c:v>101484</c:v>
                </c:pt>
                <c:pt idx="71">
                  <c:v>97654</c:v>
                </c:pt>
                <c:pt idx="72">
                  <c:v>94586</c:v>
                </c:pt>
                <c:pt idx="73">
                  <c:v>87554</c:v>
                </c:pt>
                <c:pt idx="74">
                  <c:v>82316</c:v>
                </c:pt>
                <c:pt idx="75">
                  <c:v>78339</c:v>
                </c:pt>
                <c:pt idx="76">
                  <c:v>70586</c:v>
                </c:pt>
                <c:pt idx="77">
                  <c:v>66581</c:v>
                </c:pt>
                <c:pt idx="78">
                  <c:v>64481</c:v>
                </c:pt>
                <c:pt idx="79">
                  <c:v>62707</c:v>
                </c:pt>
                <c:pt idx="80">
                  <c:v>57728</c:v>
                </c:pt>
                <c:pt idx="81">
                  <c:v>54082</c:v>
                </c:pt>
                <c:pt idx="82">
                  <c:v>51124</c:v>
                </c:pt>
                <c:pt idx="83">
                  <c:v>47988</c:v>
                </c:pt>
                <c:pt idx="84">
                  <c:v>46035</c:v>
                </c:pt>
                <c:pt idx="85">
                  <c:v>44853</c:v>
                </c:pt>
                <c:pt idx="86">
                  <c:v>42599</c:v>
                </c:pt>
                <c:pt idx="87">
                  <c:v>38485</c:v>
                </c:pt>
                <c:pt idx="88">
                  <c:v>35106</c:v>
                </c:pt>
                <c:pt idx="89">
                  <c:v>34436</c:v>
                </c:pt>
                <c:pt idx="90">
                  <c:v>33874</c:v>
                </c:pt>
                <c:pt idx="91">
                  <c:v>32115</c:v>
                </c:pt>
                <c:pt idx="92">
                  <c:v>31719</c:v>
                </c:pt>
                <c:pt idx="93">
                  <c:v>31214</c:v>
                </c:pt>
                <c:pt idx="94">
                  <c:v>30779</c:v>
                </c:pt>
                <c:pt idx="95">
                  <c:v>32408</c:v>
                </c:pt>
                <c:pt idx="96">
                  <c:v>28060</c:v>
                </c:pt>
                <c:pt idx="97">
                  <c:v>24867</c:v>
                </c:pt>
                <c:pt idx="98">
                  <c:v>22590</c:v>
                </c:pt>
                <c:pt idx="99">
                  <c:v>22417</c:v>
                </c:pt>
                <c:pt idx="100">
                  <c:v>18803</c:v>
                </c:pt>
                <c:pt idx="101">
                  <c:v>19906</c:v>
                </c:pt>
                <c:pt idx="102">
                  <c:v>19718</c:v>
                </c:pt>
                <c:pt idx="103">
                  <c:v>18531</c:v>
                </c:pt>
                <c:pt idx="104">
                  <c:v>17525</c:v>
                </c:pt>
                <c:pt idx="105">
                  <c:v>16829</c:v>
                </c:pt>
                <c:pt idx="106">
                  <c:v>15719</c:v>
                </c:pt>
                <c:pt idx="107">
                  <c:v>14348</c:v>
                </c:pt>
              </c:numCache>
            </c:numRef>
          </c:val>
          <c:smooth val="0"/>
          <c:extLst>
            <c:ext xmlns:c16="http://schemas.microsoft.com/office/drawing/2014/chart" uri="{C3380CC4-5D6E-409C-BE32-E72D297353CC}">
              <c16:uniqueId val="{00000007-9B7B-4000-B8E8-85E0779D6D3C}"/>
            </c:ext>
          </c:extLst>
        </c:ser>
        <c:dLbls>
          <c:showLegendKey val="0"/>
          <c:showVal val="0"/>
          <c:showCatName val="0"/>
          <c:showSerName val="0"/>
          <c:showPercent val="0"/>
          <c:showBubbleSize val="0"/>
        </c:dLbls>
        <c:smooth val="0"/>
        <c:axId val="252726224"/>
        <c:axId val="252731632"/>
      </c:lineChart>
      <c:dateAx>
        <c:axId val="252726224"/>
        <c:scaling>
          <c:orientation val="minMax"/>
        </c:scaling>
        <c:delete val="0"/>
        <c:axPos val="b"/>
        <c:numFmt formatCode="m/d;@"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52731632"/>
        <c:crosses val="autoZero"/>
        <c:auto val="1"/>
        <c:lblOffset val="100"/>
        <c:baseTimeUnit val="days"/>
        <c:majorUnit val="3"/>
        <c:majorTimeUnit val="days"/>
      </c:dateAx>
      <c:valAx>
        <c:axId val="252731632"/>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5272622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latin typeface="Meiryo UI" panose="020B0604030504040204" pitchFamily="50" charset="-128"/>
                <a:ea typeface="Meiryo UI" panose="020B0604030504040204" pitchFamily="50" charset="-128"/>
              </a:rPr>
              <a:t>宿泊療養率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8098344287516608E-2"/>
          <c:y val="0.15063483005999356"/>
          <c:w val="0.88155585591234942"/>
          <c:h val="0.65792199690591413"/>
        </c:manualLayout>
      </c:layout>
      <c:lineChart>
        <c:grouping val="standard"/>
        <c:varyColors val="0"/>
        <c:ser>
          <c:idx val="0"/>
          <c:order val="0"/>
          <c:spPr>
            <a:ln w="28575" cap="rnd">
              <a:solidFill>
                <a:srgbClr val="FF0000"/>
              </a:solidFill>
              <a:round/>
            </a:ln>
            <a:effectLst/>
          </c:spPr>
          <c:marker>
            <c:symbol val="none"/>
          </c:marker>
          <c:dLbls>
            <c:dLbl>
              <c:idx val="107"/>
              <c:layout>
                <c:manualLayout>
                  <c:x val="-1.5442454102994208E-2"/>
                  <c:y val="-8.0794755204950178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230-4856-AE48-7CCDCF4D10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療養状況!$A$880:$A$987</c:f>
              <c:numCache>
                <c:formatCode>m"月"d"日"</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療養状況!$I$880:$I$987</c:f>
              <c:numCache>
                <c:formatCode>0.0%</c:formatCode>
                <c:ptCount val="108"/>
                <c:pt idx="0">
                  <c:v>5.5644549363460076E-2</c:v>
                </c:pt>
                <c:pt idx="1">
                  <c:v>5.5968018275271272E-2</c:v>
                </c:pt>
                <c:pt idx="2">
                  <c:v>5.909549428379287E-2</c:v>
                </c:pt>
                <c:pt idx="3">
                  <c:v>5.6347799275418178E-2</c:v>
                </c:pt>
                <c:pt idx="4">
                  <c:v>5.9217153547272992E-2</c:v>
                </c:pt>
                <c:pt idx="5">
                  <c:v>6.3822640241854217E-2</c:v>
                </c:pt>
                <c:pt idx="6">
                  <c:v>6.3075391888529481E-2</c:v>
                </c:pt>
                <c:pt idx="7">
                  <c:v>6.3248847926267282E-2</c:v>
                </c:pt>
                <c:pt idx="8">
                  <c:v>6.6010070270569363E-2</c:v>
                </c:pt>
                <c:pt idx="9">
                  <c:v>6.4085951841053881E-2</c:v>
                </c:pt>
                <c:pt idx="10">
                  <c:v>5.8493626882966394E-2</c:v>
                </c:pt>
                <c:pt idx="11">
                  <c:v>5.943542465529901E-2</c:v>
                </c:pt>
                <c:pt idx="12">
                  <c:v>6.0539410110333883E-2</c:v>
                </c:pt>
                <c:pt idx="13">
                  <c:v>6.1622389360534553E-2</c:v>
                </c:pt>
                <c:pt idx="14">
                  <c:v>6.1062280625416993E-2</c:v>
                </c:pt>
                <c:pt idx="15">
                  <c:v>6.134709540823078E-2</c:v>
                </c:pt>
                <c:pt idx="16">
                  <c:v>6.387369724486637E-2</c:v>
                </c:pt>
                <c:pt idx="17">
                  <c:v>5.5490527593531888E-2</c:v>
                </c:pt>
                <c:pt idx="18">
                  <c:v>5.0599498094618459E-2</c:v>
                </c:pt>
                <c:pt idx="19">
                  <c:v>4.5838954884991283E-2</c:v>
                </c:pt>
                <c:pt idx="20">
                  <c:v>4.3274453488891203E-2</c:v>
                </c:pt>
                <c:pt idx="21">
                  <c:v>3.9776044154327866E-2</c:v>
                </c:pt>
                <c:pt idx="22">
                  <c:v>3.7191728733356674E-2</c:v>
                </c:pt>
                <c:pt idx="23">
                  <c:v>3.7437979251240414E-2</c:v>
                </c:pt>
                <c:pt idx="24">
                  <c:v>3.9426480292759011E-2</c:v>
                </c:pt>
                <c:pt idx="25">
                  <c:v>3.3328009901583057E-2</c:v>
                </c:pt>
                <c:pt idx="26">
                  <c:v>2.8638203174003077E-2</c:v>
                </c:pt>
                <c:pt idx="27">
                  <c:v>2.6029631118083946E-2</c:v>
                </c:pt>
                <c:pt idx="28">
                  <c:v>2.3386654256760044E-2</c:v>
                </c:pt>
                <c:pt idx="29">
                  <c:v>2.2720919498384506E-2</c:v>
                </c:pt>
                <c:pt idx="30">
                  <c:v>2.2596091626763296E-2</c:v>
                </c:pt>
                <c:pt idx="31">
                  <c:v>2.10244581007554E-2</c:v>
                </c:pt>
                <c:pt idx="32">
                  <c:v>2.0997186343797773E-2</c:v>
                </c:pt>
                <c:pt idx="33">
                  <c:v>2.0267674672321333E-2</c:v>
                </c:pt>
                <c:pt idx="34">
                  <c:v>2.0080221602247792E-2</c:v>
                </c:pt>
                <c:pt idx="35">
                  <c:v>1.9675423098830868E-2</c:v>
                </c:pt>
                <c:pt idx="36">
                  <c:v>2.0244695086981457E-2</c:v>
                </c:pt>
                <c:pt idx="37">
                  <c:v>2.1716734860486135E-2</c:v>
                </c:pt>
                <c:pt idx="38">
                  <c:v>2.0562570034498885E-2</c:v>
                </c:pt>
                <c:pt idx="39">
                  <c:v>2.0038524325299737E-2</c:v>
                </c:pt>
                <c:pt idx="40">
                  <c:v>1.9848786568879822E-2</c:v>
                </c:pt>
                <c:pt idx="41">
                  <c:v>2.1983130769741649E-2</c:v>
                </c:pt>
                <c:pt idx="42">
                  <c:v>2.2311728231490805E-2</c:v>
                </c:pt>
                <c:pt idx="43">
                  <c:v>2.3181430218131582E-2</c:v>
                </c:pt>
                <c:pt idx="44">
                  <c:v>2.4446356676936246E-2</c:v>
                </c:pt>
                <c:pt idx="45">
                  <c:v>2.4993700738671274E-2</c:v>
                </c:pt>
                <c:pt idx="46">
                  <c:v>2.5455320518676081E-2</c:v>
                </c:pt>
                <c:pt idx="47">
                  <c:v>2.590392785918668E-2</c:v>
                </c:pt>
                <c:pt idx="48">
                  <c:v>2.7120387395095664E-2</c:v>
                </c:pt>
                <c:pt idx="49">
                  <c:v>2.7365667433885178E-2</c:v>
                </c:pt>
                <c:pt idx="50">
                  <c:v>2.7566884011301293E-2</c:v>
                </c:pt>
                <c:pt idx="51">
                  <c:v>2.7805206889348854E-2</c:v>
                </c:pt>
                <c:pt idx="52">
                  <c:v>2.7786100184596353E-2</c:v>
                </c:pt>
                <c:pt idx="53">
                  <c:v>2.7655097351553998E-2</c:v>
                </c:pt>
                <c:pt idx="54">
                  <c:v>2.6873256420440136E-2</c:v>
                </c:pt>
                <c:pt idx="55">
                  <c:v>2.6119948845484103E-2</c:v>
                </c:pt>
                <c:pt idx="56">
                  <c:v>2.6551512445585446E-2</c:v>
                </c:pt>
                <c:pt idx="57">
                  <c:v>2.7681145246843727E-2</c:v>
                </c:pt>
                <c:pt idx="58">
                  <c:v>2.9079788976841586E-2</c:v>
                </c:pt>
                <c:pt idx="59">
                  <c:v>2.6708430454245816E-2</c:v>
                </c:pt>
                <c:pt idx="60">
                  <c:v>2.9961213260602262E-2</c:v>
                </c:pt>
                <c:pt idx="61">
                  <c:v>3.0884944672900795E-2</c:v>
                </c:pt>
                <c:pt idx="62">
                  <c:v>3.0810734751112342E-2</c:v>
                </c:pt>
                <c:pt idx="63">
                  <c:v>3.0637991701081224E-2</c:v>
                </c:pt>
                <c:pt idx="64">
                  <c:v>3.0532967447949446E-2</c:v>
                </c:pt>
                <c:pt idx="65">
                  <c:v>2.9721679866414712E-2</c:v>
                </c:pt>
                <c:pt idx="66">
                  <c:v>2.8053595564211446E-2</c:v>
                </c:pt>
                <c:pt idx="67">
                  <c:v>2.8824858379798115E-2</c:v>
                </c:pt>
                <c:pt idx="68">
                  <c:v>2.9177656780924866E-2</c:v>
                </c:pt>
                <c:pt idx="69">
                  <c:v>2.9511045544901048E-2</c:v>
                </c:pt>
                <c:pt idx="70">
                  <c:v>2.9431321319909463E-2</c:v>
                </c:pt>
                <c:pt idx="71">
                  <c:v>2.8984483696227921E-2</c:v>
                </c:pt>
                <c:pt idx="72">
                  <c:v>2.7529239658064086E-2</c:v>
                </c:pt>
                <c:pt idx="73">
                  <c:v>2.6491960420531851E-2</c:v>
                </c:pt>
                <c:pt idx="74">
                  <c:v>2.864380034880824E-2</c:v>
                </c:pt>
                <c:pt idx="75">
                  <c:v>2.9076247866522693E-2</c:v>
                </c:pt>
                <c:pt idx="76">
                  <c:v>2.3675813037700895E-2</c:v>
                </c:pt>
                <c:pt idx="77">
                  <c:v>2.2772042367549841E-2</c:v>
                </c:pt>
                <c:pt idx="78">
                  <c:v>2.3851436519320209E-2</c:v>
                </c:pt>
                <c:pt idx="79">
                  <c:v>2.2932271633263602E-2</c:v>
                </c:pt>
                <c:pt idx="80">
                  <c:v>2.2134677266704525E-2</c:v>
                </c:pt>
                <c:pt idx="81">
                  <c:v>2.2148503496158541E-2</c:v>
                </c:pt>
                <c:pt idx="82">
                  <c:v>2.3068769047303563E-2</c:v>
                </c:pt>
                <c:pt idx="83">
                  <c:v>2.3428925224439255E-2</c:v>
                </c:pt>
                <c:pt idx="84">
                  <c:v>2.3550910021197281E-2</c:v>
                </c:pt>
                <c:pt idx="85">
                  <c:v>2.3627816105989376E-2</c:v>
                </c:pt>
                <c:pt idx="86">
                  <c:v>2.3953155413992247E-2</c:v>
                </c:pt>
                <c:pt idx="87">
                  <c:v>2.2074105927040781E-2</c:v>
                </c:pt>
                <c:pt idx="88">
                  <c:v>2.1615069004102948E-2</c:v>
                </c:pt>
                <c:pt idx="89">
                  <c:v>2.1461939041200796E-2</c:v>
                </c:pt>
                <c:pt idx="90">
                  <c:v>2.1675108964542347E-2</c:v>
                </c:pt>
                <c:pt idx="91">
                  <c:v>2.2832917276405268E-2</c:v>
                </c:pt>
                <c:pt idx="92">
                  <c:v>2.2401937464861826E-2</c:v>
                </c:pt>
                <c:pt idx="93">
                  <c:v>2.2517410942749706E-2</c:v>
                </c:pt>
                <c:pt idx="94">
                  <c:v>2.9429667052163856E-2</c:v>
                </c:pt>
                <c:pt idx="95">
                  <c:v>2.5578278855677913E-2</c:v>
                </c:pt>
                <c:pt idx="96">
                  <c:v>2.6329012159581951E-2</c:v>
                </c:pt>
                <c:pt idx="97">
                  <c:v>2.8410372040586246E-2</c:v>
                </c:pt>
                <c:pt idx="98">
                  <c:v>3.0330466274332276E-2</c:v>
                </c:pt>
                <c:pt idx="99">
                  <c:v>3.1165928562559498E-2</c:v>
                </c:pt>
                <c:pt idx="100">
                  <c:v>3.545166788410032E-2</c:v>
                </c:pt>
                <c:pt idx="101">
                  <c:v>3.2255070311412261E-2</c:v>
                </c:pt>
                <c:pt idx="102">
                  <c:v>3.313492993391761E-2</c:v>
                </c:pt>
                <c:pt idx="103">
                  <c:v>3.6856986953717939E-2</c:v>
                </c:pt>
                <c:pt idx="104">
                  <c:v>3.911929292401025E-2</c:v>
                </c:pt>
                <c:pt idx="105">
                  <c:v>3.9023326793110963E-2</c:v>
                </c:pt>
                <c:pt idx="106">
                  <c:v>4.0825794479239154E-2</c:v>
                </c:pt>
                <c:pt idx="107">
                  <c:v>4.1435068216270847E-2</c:v>
                </c:pt>
              </c:numCache>
            </c:numRef>
          </c:val>
          <c:smooth val="0"/>
          <c:extLst>
            <c:ext xmlns:c16="http://schemas.microsoft.com/office/drawing/2014/chart" uri="{C3380CC4-5D6E-409C-BE32-E72D297353CC}">
              <c16:uniqueId val="{00000000-BC4D-4322-8B5A-7979D6C8599C}"/>
            </c:ext>
          </c:extLst>
        </c:ser>
        <c:dLbls>
          <c:showLegendKey val="0"/>
          <c:showVal val="0"/>
          <c:showCatName val="0"/>
          <c:showSerName val="0"/>
          <c:showPercent val="0"/>
          <c:showBubbleSize val="0"/>
        </c:dLbls>
        <c:smooth val="0"/>
        <c:axId val="1765683503"/>
        <c:axId val="1765694319"/>
      </c:lineChart>
      <c:dateAx>
        <c:axId val="1765683503"/>
        <c:scaling>
          <c:orientation val="minMax"/>
        </c:scaling>
        <c:delete val="0"/>
        <c:axPos val="b"/>
        <c:numFmt formatCode="m&quot;月&quot;d&quot;日&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65694319"/>
        <c:crosses val="autoZero"/>
        <c:auto val="1"/>
        <c:lblOffset val="100"/>
        <c:baseTimeUnit val="days"/>
      </c:dateAx>
      <c:valAx>
        <c:axId val="1765694319"/>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65683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latin typeface="Meiryo UI" panose="020B0604030504040204" pitchFamily="50" charset="-128"/>
                <a:ea typeface="Meiryo UI" panose="020B0604030504040204" pitchFamily="50" charset="-128"/>
              </a:rPr>
              <a:t>入院率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9050377800537142E-2"/>
          <c:y val="0.15844838422015139"/>
          <c:w val="0.89638709280398765"/>
          <c:h val="0.65259290764361244"/>
        </c:manualLayout>
      </c:layout>
      <c:lineChart>
        <c:grouping val="standard"/>
        <c:varyColors val="0"/>
        <c:ser>
          <c:idx val="0"/>
          <c:order val="0"/>
          <c:spPr>
            <a:ln w="28575" cap="rnd">
              <a:solidFill>
                <a:schemeClr val="accent5">
                  <a:lumMod val="75000"/>
                </a:schemeClr>
              </a:solidFill>
              <a:round/>
            </a:ln>
            <a:effectLst/>
          </c:spPr>
          <c:marker>
            <c:symbol val="none"/>
          </c:marker>
          <c:dLbls>
            <c:dLbl>
              <c:idx val="107"/>
              <c:layout>
                <c:manualLayout>
                  <c:x val="-2.6795486613245819E-2"/>
                  <c:y val="-8.5047110742052789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70B-4C2B-A5CF-1ABC3A3D5D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療養状況!$A$880:$A$987</c:f>
              <c:numCache>
                <c:formatCode>m"月"d"日"</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療養状況!$H$880:$H$987</c:f>
              <c:numCache>
                <c:formatCode>0.0%</c:formatCode>
                <c:ptCount val="108"/>
                <c:pt idx="0">
                  <c:v>3.9962903633757693E-2</c:v>
                </c:pt>
                <c:pt idx="1">
                  <c:v>4.0548258138206741E-2</c:v>
                </c:pt>
                <c:pt idx="2">
                  <c:v>4.2787491593813044E-2</c:v>
                </c:pt>
                <c:pt idx="3">
                  <c:v>3.9312418099128957E-2</c:v>
                </c:pt>
                <c:pt idx="4">
                  <c:v>3.7775219456036839E-2</c:v>
                </c:pt>
                <c:pt idx="5">
                  <c:v>3.506886126973463E-2</c:v>
                </c:pt>
                <c:pt idx="6">
                  <c:v>3.4399104254789752E-2</c:v>
                </c:pt>
                <c:pt idx="7">
                  <c:v>3.2834101382488476E-2</c:v>
                </c:pt>
                <c:pt idx="8">
                  <c:v>3.3254025341669893E-2</c:v>
                </c:pt>
                <c:pt idx="9">
                  <c:v>3.3743656192635786E-2</c:v>
                </c:pt>
                <c:pt idx="10">
                  <c:v>3.0822711471610659E-2</c:v>
                </c:pt>
                <c:pt idx="11">
                  <c:v>2.7902423105164397E-2</c:v>
                </c:pt>
                <c:pt idx="12">
                  <c:v>2.6141198528881516E-2</c:v>
                </c:pt>
                <c:pt idx="13">
                  <c:v>2.6630943542399692E-2</c:v>
                </c:pt>
                <c:pt idx="14">
                  <c:v>2.4802018971368897E-2</c:v>
                </c:pt>
                <c:pt idx="15">
                  <c:v>2.4057165541881698E-2</c:v>
                </c:pt>
                <c:pt idx="16">
                  <c:v>2.4558869053761222E-2</c:v>
                </c:pt>
                <c:pt idx="17">
                  <c:v>2.351844626522738E-2</c:v>
                </c:pt>
                <c:pt idx="18">
                  <c:v>2.2009480434984664E-2</c:v>
                </c:pt>
                <c:pt idx="19">
                  <c:v>2.0862812201783539E-2</c:v>
                </c:pt>
                <c:pt idx="20">
                  <c:v>2.0461614012113275E-2</c:v>
                </c:pt>
                <c:pt idx="21">
                  <c:v>2.0750411293318474E-2</c:v>
                </c:pt>
                <c:pt idx="22">
                  <c:v>1.953139146075011E-2</c:v>
                </c:pt>
                <c:pt idx="23">
                  <c:v>1.9917859601642808E-2</c:v>
                </c:pt>
                <c:pt idx="24">
                  <c:v>2.0685104085428039E-2</c:v>
                </c:pt>
                <c:pt idx="25">
                  <c:v>1.8545505360030343E-2</c:v>
                </c:pt>
                <c:pt idx="26">
                  <c:v>1.6789393639964598E-2</c:v>
                </c:pt>
                <c:pt idx="27">
                  <c:v>1.5913007859897521E-2</c:v>
                </c:pt>
                <c:pt idx="28">
                  <c:v>1.4530704100131277E-2</c:v>
                </c:pt>
                <c:pt idx="29">
                  <c:v>1.4263146603563837E-2</c:v>
                </c:pt>
                <c:pt idx="30">
                  <c:v>1.4714636987187783E-2</c:v>
                </c:pt>
                <c:pt idx="31">
                  <c:v>1.3951741179647009E-2</c:v>
                </c:pt>
                <c:pt idx="32">
                  <c:v>1.3697188559275096E-2</c:v>
                </c:pt>
                <c:pt idx="33">
                  <c:v>1.3102024718675252E-2</c:v>
                </c:pt>
                <c:pt idx="34">
                  <c:v>1.30906166539252E-2</c:v>
                </c:pt>
                <c:pt idx="35">
                  <c:v>1.294638978190981E-2</c:v>
                </c:pt>
                <c:pt idx="36">
                  <c:v>1.3319632957369527E-2</c:v>
                </c:pt>
                <c:pt idx="37">
                  <c:v>1.3956245808752783E-2</c:v>
                </c:pt>
                <c:pt idx="38">
                  <c:v>1.240106937716721E-2</c:v>
                </c:pt>
                <c:pt idx="39">
                  <c:v>1.2002131847195237E-2</c:v>
                </c:pt>
                <c:pt idx="40">
                  <c:v>1.1745754205319993E-2</c:v>
                </c:pt>
                <c:pt idx="41">
                  <c:v>1.3220871798277656E-2</c:v>
                </c:pt>
                <c:pt idx="42">
                  <c:v>1.3721801190665465E-2</c:v>
                </c:pt>
                <c:pt idx="43">
                  <c:v>1.4109479352732584E-2</c:v>
                </c:pt>
                <c:pt idx="44">
                  <c:v>1.4659788574460401E-2</c:v>
                </c:pt>
                <c:pt idx="45">
                  <c:v>1.4189914993126069E-2</c:v>
                </c:pt>
                <c:pt idx="46">
                  <c:v>1.3841221785787301E-2</c:v>
                </c:pt>
                <c:pt idx="47">
                  <c:v>1.3881904101274604E-2</c:v>
                </c:pt>
                <c:pt idx="48">
                  <c:v>1.49551255211083E-2</c:v>
                </c:pt>
                <c:pt idx="49">
                  <c:v>1.4697318432655778E-2</c:v>
                </c:pt>
                <c:pt idx="50">
                  <c:v>1.542410409977482E-2</c:v>
                </c:pt>
                <c:pt idx="51">
                  <c:v>1.5936841305710107E-2</c:v>
                </c:pt>
                <c:pt idx="52">
                  <c:v>1.5347592032396176E-2</c:v>
                </c:pt>
                <c:pt idx="53">
                  <c:v>1.5397266900471641E-2</c:v>
                </c:pt>
                <c:pt idx="54">
                  <c:v>1.5250190208679258E-2</c:v>
                </c:pt>
                <c:pt idx="55">
                  <c:v>1.5039616435511804E-2</c:v>
                </c:pt>
                <c:pt idx="56">
                  <c:v>1.4808200319976188E-2</c:v>
                </c:pt>
                <c:pt idx="57">
                  <c:v>1.5368065160596281E-2</c:v>
                </c:pt>
                <c:pt idx="58">
                  <c:v>1.6011928221735767E-2</c:v>
                </c:pt>
                <c:pt idx="59">
                  <c:v>1.3834613677784048E-2</c:v>
                </c:pt>
                <c:pt idx="60">
                  <c:v>1.485005150992931E-2</c:v>
                </c:pt>
                <c:pt idx="61">
                  <c:v>1.4806860752910812E-2</c:v>
                </c:pt>
                <c:pt idx="62">
                  <c:v>1.4585365143597432E-2</c:v>
                </c:pt>
                <c:pt idx="63">
                  <c:v>1.4296415300761884E-2</c:v>
                </c:pt>
                <c:pt idx="64">
                  <c:v>1.5095289645275799E-2</c:v>
                </c:pt>
                <c:pt idx="65">
                  <c:v>1.6012437251032512E-2</c:v>
                </c:pt>
                <c:pt idx="66">
                  <c:v>1.4973979119440631E-2</c:v>
                </c:pt>
                <c:pt idx="67">
                  <c:v>1.5352854106151158E-2</c:v>
                </c:pt>
                <c:pt idx="68">
                  <c:v>1.529356032914783E-2</c:v>
                </c:pt>
                <c:pt idx="69">
                  <c:v>1.5533774238313727E-2</c:v>
                </c:pt>
                <c:pt idx="70">
                  <c:v>1.6898494851869512E-2</c:v>
                </c:pt>
                <c:pt idx="71">
                  <c:v>1.8298927206853447E-2</c:v>
                </c:pt>
                <c:pt idx="72">
                  <c:v>1.9549749902103484E-2</c:v>
                </c:pt>
                <c:pt idx="73">
                  <c:v>1.8614718614718615E-2</c:v>
                </c:pt>
                <c:pt idx="74">
                  <c:v>1.9209367992691635E-2</c:v>
                </c:pt>
                <c:pt idx="75">
                  <c:v>1.905325856003344E-2</c:v>
                </c:pt>
                <c:pt idx="76">
                  <c:v>2.0707849584388125E-2</c:v>
                </c:pt>
                <c:pt idx="77">
                  <c:v>2.0894999020224625E-2</c:v>
                </c:pt>
                <c:pt idx="78">
                  <c:v>2.2471421741209197E-2</c:v>
                </c:pt>
                <c:pt idx="79">
                  <c:v>2.3607080999617606E-2</c:v>
                </c:pt>
                <c:pt idx="80">
                  <c:v>2.2205659663070226E-2</c:v>
                </c:pt>
                <c:pt idx="81">
                  <c:v>2.1938857304936551E-2</c:v>
                </c:pt>
                <c:pt idx="82">
                  <c:v>2.2472505631376705E-2</c:v>
                </c:pt>
                <c:pt idx="83">
                  <c:v>2.3105282413531082E-2</c:v>
                </c:pt>
                <c:pt idx="84">
                  <c:v>2.3419340691469923E-2</c:v>
                </c:pt>
                <c:pt idx="85">
                  <c:v>2.5001526344709691E-2</c:v>
                </c:pt>
                <c:pt idx="86">
                  <c:v>2.6784421601274071E-2</c:v>
                </c:pt>
                <c:pt idx="87">
                  <c:v>3.0011467068014046E-2</c:v>
                </c:pt>
                <c:pt idx="88">
                  <c:v>2.7172696754942185E-2</c:v>
                </c:pt>
                <c:pt idx="89">
                  <c:v>2.5539898912544035E-2</c:v>
                </c:pt>
                <c:pt idx="90">
                  <c:v>2.385439981152079E-2</c:v>
                </c:pt>
                <c:pt idx="91">
                  <c:v>2.6749591116467245E-2</c:v>
                </c:pt>
                <c:pt idx="92">
                  <c:v>2.7678069454655539E-2</c:v>
                </c:pt>
                <c:pt idx="93">
                  <c:v>2.8814275860534453E-2</c:v>
                </c:pt>
                <c:pt idx="94">
                  <c:v>3.384259541055451E-2</c:v>
                </c:pt>
                <c:pt idx="95">
                  <c:v>3.0297733496474976E-2</c:v>
                </c:pt>
                <c:pt idx="96">
                  <c:v>3.3731953237530567E-2</c:v>
                </c:pt>
                <c:pt idx="97">
                  <c:v>3.7091319052987598E-2</c:v>
                </c:pt>
                <c:pt idx="98">
                  <c:v>4.0001646158278122E-2</c:v>
                </c:pt>
                <c:pt idx="99">
                  <c:v>4.1016514217126772E-2</c:v>
                </c:pt>
                <c:pt idx="100">
                  <c:v>4.8892135378621866E-2</c:v>
                </c:pt>
                <c:pt idx="101">
                  <c:v>4.390402376200863E-2</c:v>
                </c:pt>
                <c:pt idx="102">
                  <c:v>4.2742653606411399E-2</c:v>
                </c:pt>
                <c:pt idx="103">
                  <c:v>4.3900987152140483E-2</c:v>
                </c:pt>
                <c:pt idx="104">
                  <c:v>4.4349144919198787E-2</c:v>
                </c:pt>
                <c:pt idx="105">
                  <c:v>4.3764988009592325E-2</c:v>
                </c:pt>
                <c:pt idx="106">
                  <c:v>4.7610763163999072E-2</c:v>
                </c:pt>
                <c:pt idx="107">
                  <c:v>5.2299140980293077E-2</c:v>
                </c:pt>
              </c:numCache>
            </c:numRef>
          </c:val>
          <c:smooth val="0"/>
          <c:extLst>
            <c:ext xmlns:c16="http://schemas.microsoft.com/office/drawing/2014/chart" uri="{C3380CC4-5D6E-409C-BE32-E72D297353CC}">
              <c16:uniqueId val="{00000000-E4F1-4D40-B7EF-ECE97B4248A3}"/>
            </c:ext>
          </c:extLst>
        </c:ser>
        <c:dLbls>
          <c:showLegendKey val="0"/>
          <c:showVal val="0"/>
          <c:showCatName val="0"/>
          <c:showSerName val="0"/>
          <c:showPercent val="0"/>
          <c:showBubbleSize val="0"/>
        </c:dLbls>
        <c:smooth val="0"/>
        <c:axId val="1765683503"/>
        <c:axId val="1765694319"/>
      </c:lineChart>
      <c:dateAx>
        <c:axId val="1765683503"/>
        <c:scaling>
          <c:orientation val="minMax"/>
        </c:scaling>
        <c:delete val="0"/>
        <c:axPos val="b"/>
        <c:numFmt formatCode="m&quot;月&quot;d&quot;日&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65694319"/>
        <c:crosses val="autoZero"/>
        <c:auto val="1"/>
        <c:lblOffset val="100"/>
        <c:baseTimeUnit val="days"/>
      </c:dateAx>
      <c:valAx>
        <c:axId val="1765694319"/>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65683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'グラフ(1週間単位)10代以下分割'!$S$2</c:f>
              <c:strCache>
                <c:ptCount val="1"/>
                <c:pt idx="0">
                  <c:v>10歳未満</c:v>
                </c:pt>
              </c:strCache>
            </c:strRef>
          </c:tx>
          <c:spPr>
            <a:pattFill prst="smGrid">
              <a:fgClr>
                <a:schemeClr val="accent1">
                  <a:lumMod val="40000"/>
                  <a:lumOff val="60000"/>
                </a:schemeClr>
              </a:fgClr>
              <a:bgClr>
                <a:schemeClr val="bg1"/>
              </a:bgClr>
            </a:pattFill>
            <a:ln>
              <a:solidFill>
                <a:sysClr val="windowText" lastClr="000000"/>
              </a:solidFill>
            </a:ln>
            <a:effectLst/>
          </c:spPr>
          <c:invertIfNegative val="0"/>
          <c:dLbls>
            <c:dLbl>
              <c:idx val="0"/>
              <c:layout>
                <c:manualLayout>
                  <c:x val="-3.3882079489544717E-3"/>
                  <c:y val="-3.1502829652475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95-4BF6-BD2F-B68B5125312A}"/>
                </c:ext>
              </c:extLst>
            </c:dLbl>
            <c:dLbl>
              <c:idx val="1"/>
              <c:layout>
                <c:manualLayout>
                  <c:x val="-7.1803993907901392E-5"/>
                  <c:y val="-2.8257545060053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95-4BF6-BD2F-B68B5125312A}"/>
                </c:ext>
              </c:extLst>
            </c:dLbl>
            <c:dLbl>
              <c:idx val="2"/>
              <c:layout>
                <c:manualLayout>
                  <c:x val="5.1272180953378922E-5"/>
                  <c:y val="-1.4540325380573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95-4BF6-BD2F-B68B5125312A}"/>
                </c:ext>
              </c:extLst>
            </c:dLbl>
            <c:dLbl>
              <c:idx val="3"/>
              <c:layout>
                <c:manualLayout>
                  <c:x val="2.4133482936454924E-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95-4BF6-BD2F-B68B5125312A}"/>
                </c:ext>
              </c:extLst>
            </c:dLbl>
            <c:dLbl>
              <c:idx val="4"/>
              <c:layout>
                <c:manualLayout>
                  <c:x val="-3.3321182476435624E-4"/>
                  <c:y val="1.02616261414019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95-4BF6-BD2F-B68B5125312A}"/>
                </c:ext>
              </c:extLst>
            </c:dLbl>
            <c:dLbl>
              <c:idx val="5"/>
              <c:layout>
                <c:manualLayout>
                  <c:x val="-1.64254503635966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95-4BF6-BD2F-B68B5125312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'グラフ(1週間単位)10代以下分割'!$S$8:$S$19</c:f>
              <c:numCache>
                <c:formatCode>0_);[Red]\(0\)</c:formatCode>
                <c:ptCount val="12"/>
                <c:pt idx="0">
                  <c:v>29</c:v>
                </c:pt>
                <c:pt idx="1">
                  <c:v>26</c:v>
                </c:pt>
                <c:pt idx="2">
                  <c:v>28</c:v>
                </c:pt>
                <c:pt idx="3">
                  <c:v>28</c:v>
                </c:pt>
                <c:pt idx="4">
                  <c:v>28</c:v>
                </c:pt>
                <c:pt idx="5">
                  <c:v>27</c:v>
                </c:pt>
                <c:pt idx="6">
                  <c:v>25</c:v>
                </c:pt>
                <c:pt idx="7">
                  <c:v>18</c:v>
                </c:pt>
                <c:pt idx="8">
                  <c:v>14</c:v>
                </c:pt>
                <c:pt idx="9">
                  <c:v>8</c:v>
                </c:pt>
                <c:pt idx="10">
                  <c:v>8</c:v>
                </c:pt>
                <c:pt idx="11">
                  <c:v>2</c:v>
                </c:pt>
              </c:numCache>
            </c:numRef>
          </c:val>
          <c:extLst>
            <c:ext xmlns:c16="http://schemas.microsoft.com/office/drawing/2014/chart" uri="{C3380CC4-5D6E-409C-BE32-E72D297353CC}">
              <c16:uniqueId val="{00000006-4A95-4BF6-BD2F-B68B5125312A}"/>
            </c:ext>
          </c:extLst>
        </c:ser>
        <c:ser>
          <c:idx val="1"/>
          <c:order val="1"/>
          <c:tx>
            <c:strRef>
              <c:f>'グラフ(1週間単位)10代以下分割'!$T$2</c:f>
              <c:strCache>
                <c:ptCount val="1"/>
                <c:pt idx="0">
                  <c:v>10代</c:v>
                </c:pt>
              </c:strCache>
            </c:strRef>
          </c:tx>
          <c:spPr>
            <a:solidFill>
              <a:schemeClr val="accent2"/>
            </a:solidFill>
            <a:ln>
              <a:solidFill>
                <a:sysClr val="windowText" lastClr="000000"/>
              </a:solidFill>
            </a:ln>
            <a:effectLst/>
          </c:spPr>
          <c:invertIfNegative val="0"/>
          <c:dPt>
            <c:idx val="0"/>
            <c:invertIfNegative val="0"/>
            <c:bubble3D val="0"/>
            <c:spPr>
              <a:solidFill>
                <a:schemeClr val="accent2"/>
              </a:solidFill>
              <a:ln>
                <a:solidFill>
                  <a:sysClr val="windowText" lastClr="000000"/>
                </a:solidFill>
              </a:ln>
              <a:effectLst/>
            </c:spPr>
            <c:extLst>
              <c:ext xmlns:c16="http://schemas.microsoft.com/office/drawing/2014/chart" uri="{C3380CC4-5D6E-409C-BE32-E72D297353CC}">
                <c16:uniqueId val="{00000008-4A95-4BF6-BD2F-B68B5125312A}"/>
              </c:ext>
            </c:extLst>
          </c:dPt>
          <c:dLbls>
            <c:dLbl>
              <c:idx val="0"/>
              <c:layout>
                <c:manualLayout>
                  <c:x val="-2.6673004382337818E-3"/>
                  <c:y val="8.21546514083900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95-4BF6-BD2F-B68B5125312A}"/>
                </c:ext>
              </c:extLst>
            </c:dLbl>
            <c:dLbl>
              <c:idx val="1"/>
              <c:layout>
                <c:manualLayout>
                  <c:x val="-1.3695522160708216E-3"/>
                  <c:y val="-1.56952115735188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95-4BF6-BD2F-B68B5125312A}"/>
                </c:ext>
              </c:extLst>
            </c:dLbl>
            <c:dLbl>
              <c:idx val="2"/>
              <c:layout>
                <c:manualLayout>
                  <c:x val="-2.6673004382337688E-3"/>
                  <c:y val="2.3025203532827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95-4BF6-BD2F-B68B5125312A}"/>
                </c:ext>
              </c:extLst>
            </c:dLbl>
            <c:dLbl>
              <c:idx val="3"/>
              <c:layout>
                <c:manualLayout>
                  <c:x val="1.9979633359172067E-2"/>
                  <c:y val="1.30282765816439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95-4BF6-BD2F-B68B5125312A}"/>
                </c:ext>
              </c:extLst>
            </c:dLbl>
            <c:dLbl>
              <c:idx val="4"/>
              <c:layout>
                <c:manualLayout>
                  <c:x val="2.0085045292720566E-2"/>
                  <c:y val="-4.86847079107891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95-4BF6-BD2F-B68B5125312A}"/>
                </c:ext>
              </c:extLst>
            </c:dLbl>
            <c:dLbl>
              <c:idx val="5"/>
              <c:layout>
                <c:manualLayout>
                  <c:x val="2.057998815807615E-2"/>
                  <c:y val="-4.26673338536683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A95-4BF6-BD2F-B68B5125312A}"/>
                </c:ext>
              </c:extLst>
            </c:dLbl>
            <c:dLbl>
              <c:idx val="11"/>
              <c:layout>
                <c:manualLayout>
                  <c:x val="3.6213771748089735E-2"/>
                  <c:y val="-7.11836324727400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A95-4BF6-BD2F-B68B5125312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'グラフ(1週間単位)10代以下分割'!$T$8:$T$19</c:f>
              <c:numCache>
                <c:formatCode>General</c:formatCode>
                <c:ptCount val="12"/>
                <c:pt idx="0">
                  <c:v>11</c:v>
                </c:pt>
                <c:pt idx="1">
                  <c:v>11</c:v>
                </c:pt>
                <c:pt idx="2">
                  <c:v>7</c:v>
                </c:pt>
                <c:pt idx="3">
                  <c:v>1</c:v>
                </c:pt>
                <c:pt idx="4">
                  <c:v>2</c:v>
                </c:pt>
                <c:pt idx="5">
                  <c:v>5</c:v>
                </c:pt>
                <c:pt idx="6">
                  <c:v>6</c:v>
                </c:pt>
                <c:pt idx="7">
                  <c:v>2</c:v>
                </c:pt>
                <c:pt idx="8">
                  <c:v>1</c:v>
                </c:pt>
                <c:pt idx="9">
                  <c:v>1</c:v>
                </c:pt>
                <c:pt idx="10">
                  <c:v>2</c:v>
                </c:pt>
                <c:pt idx="11">
                  <c:v>1</c:v>
                </c:pt>
              </c:numCache>
            </c:numRef>
          </c:val>
          <c:extLst>
            <c:ext xmlns:c16="http://schemas.microsoft.com/office/drawing/2014/chart" uri="{C3380CC4-5D6E-409C-BE32-E72D297353CC}">
              <c16:uniqueId val="{0000000E-4A95-4BF6-BD2F-B68B5125312A}"/>
            </c:ext>
          </c:extLst>
        </c:ser>
        <c:ser>
          <c:idx val="2"/>
          <c:order val="2"/>
          <c:tx>
            <c:strRef>
              <c:f>'グラフ(1週間単位)10代以下分割'!$U$2</c:f>
              <c:strCache>
                <c:ptCount val="1"/>
                <c:pt idx="0">
                  <c:v>20代</c:v>
                </c:pt>
              </c:strCache>
            </c:strRef>
          </c:tx>
          <c:spPr>
            <a:pattFill prst="wdUpDiag">
              <a:fgClr>
                <a:schemeClr val="accent6">
                  <a:lumMod val="40000"/>
                  <a:lumOff val="60000"/>
                </a:schemeClr>
              </a:fgClr>
              <a:bgClr>
                <a:schemeClr val="bg1"/>
              </a:bgClr>
            </a:pattFill>
            <a:ln>
              <a:solidFill>
                <a:sysClr val="windowText" lastClr="000000"/>
              </a:solidFill>
            </a:ln>
            <a:effectLst/>
          </c:spPr>
          <c:invertIfNegative val="0"/>
          <c:dLbls>
            <c:dLbl>
              <c:idx val="0"/>
              <c:layout>
                <c:manualLayout>
                  <c:x val="-4.7475516099808925E-4"/>
                  <c:y val="-3.24238377937874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A95-4BF6-BD2F-B68B5125312A}"/>
                </c:ext>
              </c:extLst>
            </c:dLbl>
            <c:dLbl>
              <c:idx val="1"/>
              <c:layout>
                <c:manualLayout>
                  <c:x val="-2.6057049993702679E-3"/>
                  <c:y val="-4.96999924760161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A95-4BF6-BD2F-B68B5125312A}"/>
                </c:ext>
              </c:extLst>
            </c:dLbl>
            <c:dLbl>
              <c:idx val="2"/>
              <c:layout>
                <c:manualLayout>
                  <c:x val="-1.4350475523670198E-3"/>
                  <c:y val="-3.6354439467737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95-4BF6-BD2F-B68B5125312A}"/>
                </c:ext>
              </c:extLst>
            </c:dLbl>
            <c:dLbl>
              <c:idx val="3"/>
              <c:layout>
                <c:manualLayout>
                  <c:x val="-9.7875955274138332E-4"/>
                  <c:y val="9.395008244654571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A95-4BF6-BD2F-B68B5125312A}"/>
                </c:ext>
              </c:extLst>
            </c:dLbl>
            <c:dLbl>
              <c:idx val="4"/>
              <c:layout>
                <c:manualLayout>
                  <c:x val="-2.2458821097716354E-4"/>
                  <c:y val="-2.42906832230588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A95-4BF6-BD2F-B68B5125312A}"/>
                </c:ext>
              </c:extLst>
            </c:dLbl>
            <c:dLbl>
              <c:idx val="5"/>
              <c:layout>
                <c:manualLayout>
                  <c:x val="-2.7012524864713703E-4"/>
                  <c:y val="-1.3874951388718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A95-4BF6-BD2F-B68B5125312A}"/>
                </c:ext>
              </c:extLst>
            </c:dLbl>
            <c:dLbl>
              <c:idx val="11"/>
              <c:layout>
                <c:manualLayout>
                  <c:x val="3.9608812849472978E-2"/>
                  <c:y val="-2.372787749091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4A95-4BF6-BD2F-B68B5125312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'グラフ(1週間単位)10代以下分割'!$U$8:$U$19</c:f>
              <c:numCache>
                <c:formatCode>General</c:formatCode>
                <c:ptCount val="12"/>
                <c:pt idx="0">
                  <c:v>14</c:v>
                </c:pt>
                <c:pt idx="1">
                  <c:v>16</c:v>
                </c:pt>
                <c:pt idx="2">
                  <c:v>7</c:v>
                </c:pt>
                <c:pt idx="3">
                  <c:v>12</c:v>
                </c:pt>
                <c:pt idx="4">
                  <c:v>7</c:v>
                </c:pt>
                <c:pt idx="5">
                  <c:v>5</c:v>
                </c:pt>
                <c:pt idx="6">
                  <c:v>5</c:v>
                </c:pt>
                <c:pt idx="7">
                  <c:v>11</c:v>
                </c:pt>
                <c:pt idx="8">
                  <c:v>6</c:v>
                </c:pt>
                <c:pt idx="9">
                  <c:v>5</c:v>
                </c:pt>
                <c:pt idx="10">
                  <c:v>3</c:v>
                </c:pt>
                <c:pt idx="11">
                  <c:v>2</c:v>
                </c:pt>
              </c:numCache>
            </c:numRef>
          </c:val>
          <c:extLst>
            <c:ext xmlns:c16="http://schemas.microsoft.com/office/drawing/2014/chart" uri="{C3380CC4-5D6E-409C-BE32-E72D297353CC}">
              <c16:uniqueId val="{00000015-4A95-4BF6-BD2F-B68B5125312A}"/>
            </c:ext>
          </c:extLst>
        </c:ser>
        <c:ser>
          <c:idx val="3"/>
          <c:order val="3"/>
          <c:tx>
            <c:strRef>
              <c:f>'グラフ(1週間単位)10代以下分割'!$V$2</c:f>
              <c:strCache>
                <c:ptCount val="1"/>
                <c:pt idx="0">
                  <c:v>30代</c:v>
                </c:pt>
              </c:strCache>
            </c:strRef>
          </c:tx>
          <c:spPr>
            <a:solidFill>
              <a:schemeClr val="accent2">
                <a:lumMod val="60000"/>
                <a:lumOff val="40000"/>
              </a:schemeClr>
            </a:solidFill>
            <a:ln>
              <a:solidFill>
                <a:sysClr val="windowText" lastClr="000000"/>
              </a:solidFill>
            </a:ln>
            <a:effectLst/>
          </c:spPr>
          <c:invertIfNegative val="0"/>
          <c:dLbls>
            <c:dLbl>
              <c:idx val="11"/>
              <c:layout>
                <c:manualLayout>
                  <c:x val="3.2818730646706318E-2"/>
                  <c:y val="-3.5591816236370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A95-4BF6-BD2F-B68B5125312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'グラフ(1週間単位)10代以下分割'!$V$8:$V$19</c:f>
              <c:numCache>
                <c:formatCode>General</c:formatCode>
                <c:ptCount val="12"/>
                <c:pt idx="0">
                  <c:v>11</c:v>
                </c:pt>
                <c:pt idx="1">
                  <c:v>14</c:v>
                </c:pt>
                <c:pt idx="2">
                  <c:v>14</c:v>
                </c:pt>
                <c:pt idx="3">
                  <c:v>15</c:v>
                </c:pt>
                <c:pt idx="4">
                  <c:v>3</c:v>
                </c:pt>
                <c:pt idx="5">
                  <c:v>8</c:v>
                </c:pt>
                <c:pt idx="6">
                  <c:v>10</c:v>
                </c:pt>
                <c:pt idx="7">
                  <c:v>10</c:v>
                </c:pt>
                <c:pt idx="8">
                  <c:v>9</c:v>
                </c:pt>
                <c:pt idx="9">
                  <c:v>4</c:v>
                </c:pt>
                <c:pt idx="10">
                  <c:v>5</c:v>
                </c:pt>
                <c:pt idx="11">
                  <c:v>1</c:v>
                </c:pt>
              </c:numCache>
            </c:numRef>
          </c:val>
          <c:extLst>
            <c:ext xmlns:c16="http://schemas.microsoft.com/office/drawing/2014/chart" uri="{C3380CC4-5D6E-409C-BE32-E72D297353CC}">
              <c16:uniqueId val="{00000016-4A95-4BF6-BD2F-B68B5125312A}"/>
            </c:ext>
          </c:extLst>
        </c:ser>
        <c:ser>
          <c:idx val="4"/>
          <c:order val="4"/>
          <c:tx>
            <c:strRef>
              <c:f>'グラフ(1週間単位)10代以下分割'!$W$2</c:f>
              <c:strCache>
                <c:ptCount val="1"/>
                <c:pt idx="0">
                  <c:v>40代</c:v>
                </c:pt>
              </c:strCache>
            </c:strRef>
          </c:tx>
          <c:spPr>
            <a:solidFill>
              <a:schemeClr val="accent5">
                <a:lumMod val="40000"/>
                <a:lumOff val="6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'グラフ(1週間単位)10代以下分割'!$W$8:$W$19</c:f>
              <c:numCache>
                <c:formatCode>General</c:formatCode>
                <c:ptCount val="12"/>
                <c:pt idx="0">
                  <c:v>20</c:v>
                </c:pt>
                <c:pt idx="1">
                  <c:v>21</c:v>
                </c:pt>
                <c:pt idx="2">
                  <c:v>15</c:v>
                </c:pt>
                <c:pt idx="3">
                  <c:v>9</c:v>
                </c:pt>
                <c:pt idx="4">
                  <c:v>23</c:v>
                </c:pt>
                <c:pt idx="5">
                  <c:v>11</c:v>
                </c:pt>
                <c:pt idx="6">
                  <c:v>12</c:v>
                </c:pt>
                <c:pt idx="7">
                  <c:v>8</c:v>
                </c:pt>
                <c:pt idx="8">
                  <c:v>7</c:v>
                </c:pt>
                <c:pt idx="9">
                  <c:v>6</c:v>
                </c:pt>
                <c:pt idx="10">
                  <c:v>5</c:v>
                </c:pt>
              </c:numCache>
            </c:numRef>
          </c:val>
          <c:extLst>
            <c:ext xmlns:c16="http://schemas.microsoft.com/office/drawing/2014/chart" uri="{C3380CC4-5D6E-409C-BE32-E72D297353CC}">
              <c16:uniqueId val="{00000017-4A95-4BF6-BD2F-B68B5125312A}"/>
            </c:ext>
          </c:extLst>
        </c:ser>
        <c:ser>
          <c:idx val="5"/>
          <c:order val="5"/>
          <c:tx>
            <c:strRef>
              <c:f>'グラフ(1週間単位)10代以下分割'!$X$2</c:f>
              <c:strCache>
                <c:ptCount val="1"/>
                <c:pt idx="0">
                  <c:v>50代</c:v>
                </c:pt>
              </c:strCache>
            </c:strRef>
          </c:tx>
          <c:spPr>
            <a:solidFill>
              <a:srgbClr val="FFC00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'グラフ(1週間単位)10代以下分割'!$X$8:$X$19</c:f>
              <c:numCache>
                <c:formatCode>General</c:formatCode>
                <c:ptCount val="12"/>
                <c:pt idx="0">
                  <c:v>34</c:v>
                </c:pt>
                <c:pt idx="1">
                  <c:v>29</c:v>
                </c:pt>
                <c:pt idx="2">
                  <c:v>27</c:v>
                </c:pt>
                <c:pt idx="3">
                  <c:v>28</c:v>
                </c:pt>
                <c:pt idx="4">
                  <c:v>27</c:v>
                </c:pt>
                <c:pt idx="5">
                  <c:v>24</c:v>
                </c:pt>
                <c:pt idx="6">
                  <c:v>36</c:v>
                </c:pt>
                <c:pt idx="7">
                  <c:v>16</c:v>
                </c:pt>
                <c:pt idx="8">
                  <c:v>20</c:v>
                </c:pt>
                <c:pt idx="9">
                  <c:v>12</c:v>
                </c:pt>
                <c:pt idx="10">
                  <c:v>9</c:v>
                </c:pt>
                <c:pt idx="11">
                  <c:v>8</c:v>
                </c:pt>
              </c:numCache>
            </c:numRef>
          </c:val>
          <c:extLst>
            <c:ext xmlns:c16="http://schemas.microsoft.com/office/drawing/2014/chart" uri="{C3380CC4-5D6E-409C-BE32-E72D297353CC}">
              <c16:uniqueId val="{00000018-4A95-4BF6-BD2F-B68B5125312A}"/>
            </c:ext>
          </c:extLst>
        </c:ser>
        <c:ser>
          <c:idx val="6"/>
          <c:order val="6"/>
          <c:tx>
            <c:strRef>
              <c:f>'グラフ(1週間単位)10代以下分割'!$Y$2</c:f>
              <c:strCache>
                <c:ptCount val="1"/>
                <c:pt idx="0">
                  <c:v>60代</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'グラフ(1週間単位)10代以下分割'!$Y$8:$Y$19</c:f>
              <c:numCache>
                <c:formatCode>General</c:formatCode>
                <c:ptCount val="12"/>
                <c:pt idx="0">
                  <c:v>37</c:v>
                </c:pt>
                <c:pt idx="1">
                  <c:v>50</c:v>
                </c:pt>
                <c:pt idx="2">
                  <c:v>52</c:v>
                </c:pt>
                <c:pt idx="3">
                  <c:v>45</c:v>
                </c:pt>
                <c:pt idx="4">
                  <c:v>37</c:v>
                </c:pt>
                <c:pt idx="5">
                  <c:v>51</c:v>
                </c:pt>
                <c:pt idx="6">
                  <c:v>35</c:v>
                </c:pt>
                <c:pt idx="7">
                  <c:v>40</c:v>
                </c:pt>
                <c:pt idx="8">
                  <c:v>32</c:v>
                </c:pt>
                <c:pt idx="9">
                  <c:v>19</c:v>
                </c:pt>
                <c:pt idx="10">
                  <c:v>18</c:v>
                </c:pt>
                <c:pt idx="11">
                  <c:v>17</c:v>
                </c:pt>
              </c:numCache>
            </c:numRef>
          </c:val>
          <c:extLst>
            <c:ext xmlns:c16="http://schemas.microsoft.com/office/drawing/2014/chart" uri="{C3380CC4-5D6E-409C-BE32-E72D297353CC}">
              <c16:uniqueId val="{00000019-4A95-4BF6-BD2F-B68B5125312A}"/>
            </c:ext>
          </c:extLst>
        </c:ser>
        <c:ser>
          <c:idx val="7"/>
          <c:order val="7"/>
          <c:tx>
            <c:strRef>
              <c:f>'グラフ(1週間単位)10代以下分割'!$Z$2</c:f>
              <c:strCache>
                <c:ptCount val="1"/>
                <c:pt idx="0">
                  <c:v>70代</c:v>
                </c:pt>
              </c:strCache>
            </c:strRef>
          </c:tx>
          <c:spPr>
            <a:pattFill prst="ltUpDiag">
              <a:fgClr>
                <a:srgbClr val="92D050"/>
              </a:fgClr>
              <a:bgClr>
                <a:schemeClr val="bg1"/>
              </a:bgClr>
            </a:patt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'グラフ(1週間単位)10代以下分割'!$Z$8:$Z$19</c:f>
              <c:numCache>
                <c:formatCode>General</c:formatCode>
                <c:ptCount val="12"/>
                <c:pt idx="0">
                  <c:v>62</c:v>
                </c:pt>
                <c:pt idx="1">
                  <c:v>112</c:v>
                </c:pt>
                <c:pt idx="2">
                  <c:v>171</c:v>
                </c:pt>
                <c:pt idx="3">
                  <c:v>133</c:v>
                </c:pt>
                <c:pt idx="4">
                  <c:v>145</c:v>
                </c:pt>
                <c:pt idx="5">
                  <c:v>158</c:v>
                </c:pt>
                <c:pt idx="6">
                  <c:v>133</c:v>
                </c:pt>
                <c:pt idx="7">
                  <c:v>99</c:v>
                </c:pt>
                <c:pt idx="8">
                  <c:v>72</c:v>
                </c:pt>
                <c:pt idx="9">
                  <c:v>49</c:v>
                </c:pt>
                <c:pt idx="10">
                  <c:v>30</c:v>
                </c:pt>
                <c:pt idx="11">
                  <c:v>21</c:v>
                </c:pt>
              </c:numCache>
            </c:numRef>
          </c:val>
          <c:extLst>
            <c:ext xmlns:c16="http://schemas.microsoft.com/office/drawing/2014/chart" uri="{C3380CC4-5D6E-409C-BE32-E72D297353CC}">
              <c16:uniqueId val="{0000001A-4A95-4BF6-BD2F-B68B5125312A}"/>
            </c:ext>
          </c:extLst>
        </c:ser>
        <c:ser>
          <c:idx val="8"/>
          <c:order val="8"/>
          <c:tx>
            <c:strRef>
              <c:f>'グラフ(1週間単位)10代以下分割'!$AA$2</c:f>
              <c:strCache>
                <c:ptCount val="1"/>
                <c:pt idx="0">
                  <c:v>80代</c:v>
                </c:pt>
              </c:strCache>
            </c:strRef>
          </c:tx>
          <c:spPr>
            <a:solidFill>
              <a:schemeClr val="accent1">
                <a:lumMod val="20000"/>
                <a:lumOff val="8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'グラフ(1週間単位)10代以下分割'!$AA$8:$AA$19</c:f>
              <c:numCache>
                <c:formatCode>General</c:formatCode>
                <c:ptCount val="12"/>
                <c:pt idx="0">
                  <c:v>163</c:v>
                </c:pt>
                <c:pt idx="1">
                  <c:v>249</c:v>
                </c:pt>
                <c:pt idx="2">
                  <c:v>315</c:v>
                </c:pt>
                <c:pt idx="3">
                  <c:v>330</c:v>
                </c:pt>
                <c:pt idx="4">
                  <c:v>287</c:v>
                </c:pt>
                <c:pt idx="5">
                  <c:v>284</c:v>
                </c:pt>
                <c:pt idx="6">
                  <c:v>265</c:v>
                </c:pt>
                <c:pt idx="7">
                  <c:v>182</c:v>
                </c:pt>
                <c:pt idx="8">
                  <c:v>160</c:v>
                </c:pt>
                <c:pt idx="9">
                  <c:v>95</c:v>
                </c:pt>
                <c:pt idx="10">
                  <c:v>71</c:v>
                </c:pt>
                <c:pt idx="11">
                  <c:v>61</c:v>
                </c:pt>
              </c:numCache>
            </c:numRef>
          </c:val>
          <c:extLst>
            <c:ext xmlns:c16="http://schemas.microsoft.com/office/drawing/2014/chart" uri="{C3380CC4-5D6E-409C-BE32-E72D297353CC}">
              <c16:uniqueId val="{0000001B-4A95-4BF6-BD2F-B68B5125312A}"/>
            </c:ext>
          </c:extLst>
        </c:ser>
        <c:ser>
          <c:idx val="9"/>
          <c:order val="9"/>
          <c:tx>
            <c:strRef>
              <c:f>'グラフ(1週間単位)10代以下分割'!$AB$2</c:f>
              <c:strCache>
                <c:ptCount val="1"/>
                <c:pt idx="0">
                  <c:v>90代</c:v>
                </c:pt>
              </c:strCache>
            </c:strRef>
          </c:tx>
          <c:spPr>
            <a:pattFill prst="pct25">
              <a:fgClr>
                <a:schemeClr val="accent4">
                  <a:lumMod val="75000"/>
                </a:schemeClr>
              </a:fgClr>
              <a:bgClr>
                <a:schemeClr val="bg1"/>
              </a:bgClr>
            </a:pattFill>
            <a:ln>
              <a:solidFill>
                <a:sysClr val="windowText" lastClr="000000"/>
              </a:solidFill>
            </a:ln>
            <a:effectLst/>
          </c:spPr>
          <c:invertIfNegative val="0"/>
          <c:dLbls>
            <c:dLbl>
              <c:idx val="0"/>
              <c:layout>
                <c:manualLayout>
                  <c:x val="1.519854243617342E-3"/>
                  <c:y val="-1.04013116017287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A95-4BF6-BD2F-B68B5125312A}"/>
                </c:ext>
              </c:extLst>
            </c:dLbl>
            <c:dLbl>
              <c:idx val="1"/>
              <c:layout>
                <c:manualLayout>
                  <c:x val="7.7777488868236799E-4"/>
                  <c:y val="3.28214513049013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A95-4BF6-BD2F-B68B5125312A}"/>
                </c:ext>
              </c:extLst>
            </c:dLbl>
            <c:dLbl>
              <c:idx val="2"/>
              <c:layout>
                <c:manualLayout>
                  <c:x val="-6.27237813453544E-6"/>
                  <c:y val="1.641072565245066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A95-4BF6-BD2F-B68B5125312A}"/>
                </c:ext>
              </c:extLst>
            </c:dLbl>
            <c:dLbl>
              <c:idx val="3"/>
              <c:layout>
                <c:manualLayout>
                  <c:x val="7.1505110733704013E-5"/>
                  <c:y val="-1.5053198320435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A95-4BF6-BD2F-B68B5125312A}"/>
                </c:ext>
              </c:extLst>
            </c:dLbl>
            <c:dLbl>
              <c:idx val="4"/>
              <c:layout>
                <c:manualLayout>
                  <c:x val="6.26259086651050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A95-4BF6-BD2F-B68B5125312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'グラフ(1週間単位)10代以下分割'!$AB$8:$AB$19</c:f>
              <c:numCache>
                <c:formatCode>General</c:formatCode>
                <c:ptCount val="12"/>
                <c:pt idx="0">
                  <c:v>95</c:v>
                </c:pt>
                <c:pt idx="1">
                  <c:v>142</c:v>
                </c:pt>
                <c:pt idx="2">
                  <c:v>181</c:v>
                </c:pt>
                <c:pt idx="3">
                  <c:v>182</c:v>
                </c:pt>
                <c:pt idx="4">
                  <c:v>147</c:v>
                </c:pt>
                <c:pt idx="5">
                  <c:v>172</c:v>
                </c:pt>
                <c:pt idx="6">
                  <c:v>109</c:v>
                </c:pt>
                <c:pt idx="7">
                  <c:v>117</c:v>
                </c:pt>
                <c:pt idx="8">
                  <c:v>91</c:v>
                </c:pt>
                <c:pt idx="9">
                  <c:v>58</c:v>
                </c:pt>
                <c:pt idx="10">
                  <c:v>40</c:v>
                </c:pt>
                <c:pt idx="11">
                  <c:v>32</c:v>
                </c:pt>
              </c:numCache>
            </c:numRef>
          </c:val>
          <c:extLst>
            <c:ext xmlns:c16="http://schemas.microsoft.com/office/drawing/2014/chart" uri="{C3380CC4-5D6E-409C-BE32-E72D297353CC}">
              <c16:uniqueId val="{00000021-4A95-4BF6-BD2F-B68B5125312A}"/>
            </c:ext>
          </c:extLst>
        </c:ser>
        <c:ser>
          <c:idx val="10"/>
          <c:order val="10"/>
          <c:tx>
            <c:strRef>
              <c:f>'グラフ(1週間単位)10代以下分割'!$AC$2</c:f>
              <c:strCache>
                <c:ptCount val="1"/>
                <c:pt idx="0">
                  <c:v>100代</c:v>
                </c:pt>
              </c:strCache>
            </c:strRef>
          </c:tx>
          <c:spPr>
            <a:solidFill>
              <a:schemeClr val="bg1">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'グラフ(1週間単位)10代以下分割'!$R$8:$R$19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'グラフ(1週間単位)10代以下分割'!$AC$8:$AC$19</c:f>
              <c:numCache>
                <c:formatCode>General</c:formatCode>
                <c:ptCount val="12"/>
                <c:pt idx="0">
                  <c:v>9</c:v>
                </c:pt>
                <c:pt idx="1">
                  <c:v>10</c:v>
                </c:pt>
                <c:pt idx="2">
                  <c:v>7</c:v>
                </c:pt>
                <c:pt idx="3">
                  <c:v>8</c:v>
                </c:pt>
                <c:pt idx="4">
                  <c:v>8</c:v>
                </c:pt>
                <c:pt idx="5">
                  <c:v>12</c:v>
                </c:pt>
                <c:pt idx="6">
                  <c:v>5</c:v>
                </c:pt>
                <c:pt idx="7">
                  <c:v>10</c:v>
                </c:pt>
                <c:pt idx="8">
                  <c:v>2</c:v>
                </c:pt>
                <c:pt idx="9">
                  <c:v>4</c:v>
                </c:pt>
                <c:pt idx="10">
                  <c:v>1</c:v>
                </c:pt>
                <c:pt idx="11">
                  <c:v>4</c:v>
                </c:pt>
              </c:numCache>
            </c:numRef>
          </c:val>
          <c:extLst>
            <c:ext xmlns:c16="http://schemas.microsoft.com/office/drawing/2014/chart" uri="{C3380CC4-5D6E-409C-BE32-E72D297353CC}">
              <c16:uniqueId val="{00000022-4A95-4BF6-BD2F-B68B5125312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829706415"/>
        <c:axId val="829705999"/>
      </c:barChart>
      <c:catAx>
        <c:axId val="82970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29705999"/>
        <c:crosses val="autoZero"/>
        <c:auto val="1"/>
        <c:lblAlgn val="ctr"/>
        <c:lblOffset val="100"/>
        <c:noMultiLvlLbl val="0"/>
      </c:catAx>
      <c:valAx>
        <c:axId val="829705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2970641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b="1"/>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'グラフ(1週間単位)10代以下分割'!$D$2</c:f>
              <c:strCache>
                <c:ptCount val="1"/>
                <c:pt idx="0">
                  <c:v>無症状</c:v>
                </c:pt>
              </c:strCache>
            </c:strRef>
          </c:tx>
          <c:spPr>
            <a:pattFill prst="wdUpDiag">
              <a:fgClr>
                <a:schemeClr val="accent1"/>
              </a:fgClr>
              <a:bgClr>
                <a:schemeClr val="bg1"/>
              </a:bgClr>
            </a:pattFill>
            <a:ln>
              <a:solidFill>
                <a:sysClr val="windowText" lastClr="000000"/>
              </a:solidFill>
            </a:ln>
            <a:effectLst/>
          </c:spPr>
          <c:invertIfNegative val="0"/>
          <c:dLbls>
            <c:dLbl>
              <c:idx val="0"/>
              <c:layout>
                <c:manualLayout>
                  <c:x val="3.5279170097309895E-2"/>
                  <c:y val="-4.1085665965967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2F-474C-B1D8-9958476A73C7}"/>
                </c:ext>
              </c:extLst>
            </c:dLbl>
            <c:dLbl>
              <c:idx val="1"/>
              <c:layout>
                <c:manualLayout>
                  <c:x val="3.5724431476211772E-2"/>
                  <c:y val="-5.4663266555915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2F-474C-B1D8-9958476A73C7}"/>
                </c:ext>
              </c:extLst>
            </c:dLbl>
            <c:dLbl>
              <c:idx val="2"/>
              <c:layout>
                <c:manualLayout>
                  <c:x val="3.4573962260516997E-2"/>
                  <c:y val="-9.2790090317107776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828983036973907E-2"/>
                      <c:h val="6.0962707332896063E-2"/>
                    </c:manualLayout>
                  </c15:layout>
                </c:ext>
                <c:ext xmlns:c16="http://schemas.microsoft.com/office/drawing/2014/chart" uri="{C3380CC4-5D6E-409C-BE32-E72D297353CC}">
                  <c16:uniqueId val="{00000002-DB2F-474C-B1D8-9958476A73C7}"/>
                </c:ext>
              </c:extLst>
            </c:dLbl>
            <c:dLbl>
              <c:idx val="3"/>
              <c:layout>
                <c:manualLayout>
                  <c:x val="3.1234742665645843E-2"/>
                  <c:y val="-4.5449563069173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2F-474C-B1D8-9958476A73C7}"/>
                </c:ext>
              </c:extLst>
            </c:dLbl>
            <c:dLbl>
              <c:idx val="4"/>
              <c:layout>
                <c:manualLayout>
                  <c:x val="3.5375709601467534E-2"/>
                  <c:y val="-4.166661339610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2F-474C-B1D8-9958476A73C7}"/>
                </c:ext>
              </c:extLst>
            </c:dLbl>
            <c:dLbl>
              <c:idx val="5"/>
              <c:layout>
                <c:manualLayout>
                  <c:x val="3.5161083746214253E-2"/>
                  <c:y val="-3.896848078922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2F-474C-B1D8-9958476A73C7}"/>
                </c:ext>
              </c:extLst>
            </c:dLbl>
            <c:dLbl>
              <c:idx val="6"/>
              <c:layout>
                <c:manualLayout>
                  <c:x val="3.363234097463972E-2"/>
                  <c:y val="-4.871060098653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2F-474C-B1D8-9958476A73C7}"/>
                </c:ext>
              </c:extLst>
            </c:dLbl>
            <c:dLbl>
              <c:idx val="7"/>
              <c:layout>
                <c:manualLayout>
                  <c:x val="3.363234097463972E-2"/>
                  <c:y val="-3.8968480789229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2F-474C-B1D8-9958476A73C7}"/>
                </c:ext>
              </c:extLst>
            </c:dLbl>
            <c:dLbl>
              <c:idx val="8"/>
              <c:layout>
                <c:manualLayout>
                  <c:x val="3.363234097463972E-2"/>
                  <c:y val="-4.5463227587434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2F-474C-B1D8-9958476A73C7}"/>
                </c:ext>
              </c:extLst>
            </c:dLbl>
            <c:dLbl>
              <c:idx val="9"/>
              <c:layout>
                <c:manualLayout>
                  <c:x val="3.6689826517788675E-2"/>
                  <c:y val="-4.5463227587434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2F-474C-B1D8-9958476A73C7}"/>
                </c:ext>
              </c:extLst>
            </c:dLbl>
            <c:dLbl>
              <c:idx val="10"/>
              <c:layout>
                <c:manualLayout>
                  <c:x val="3.6689826517788675E-2"/>
                  <c:y val="-3.896848078922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2F-474C-B1D8-9958476A73C7}"/>
                </c:ext>
              </c:extLst>
            </c:dLbl>
            <c:dLbl>
              <c:idx val="11"/>
              <c:layout>
                <c:manualLayout>
                  <c:x val="3.5161083746214253E-2"/>
                  <c:y val="-5.1957974385639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2F-474C-B1D8-9958476A73C7}"/>
                </c:ext>
              </c:extLst>
            </c:dLbl>
            <c:dLbl>
              <c:idx val="12"/>
              <c:layout>
                <c:manualLayout>
                  <c:x val="3.363234097463972E-2"/>
                  <c:y val="-4.5463227587434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B2F-474C-B1D8-9958476A73C7}"/>
                </c:ext>
              </c:extLst>
            </c:dLbl>
            <c:dLbl>
              <c:idx val="13"/>
              <c:layout>
                <c:manualLayout>
                  <c:x val="3.3632340974639498E-2"/>
                  <c:y val="-4.5463227587434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B2F-474C-B1D8-9958476A73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'グラフ(1週間単位)10代以下分割'!$C$8:$C$19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'グラフ(1週間単位)10代以下分割'!$D$8:$D$19</c:f>
              <c:numCache>
                <c:formatCode>General</c:formatCode>
                <c:ptCount val="12"/>
                <c:pt idx="0">
                  <c:v>1</c:v>
                </c:pt>
                <c:pt idx="1">
                  <c:v>7</c:v>
                </c:pt>
                <c:pt idx="2">
                  <c:v>8</c:v>
                </c:pt>
                <c:pt idx="3">
                  <c:v>7</c:v>
                </c:pt>
                <c:pt idx="5">
                  <c:v>4</c:v>
                </c:pt>
                <c:pt idx="6">
                  <c:v>2</c:v>
                </c:pt>
                <c:pt idx="7">
                  <c:v>1</c:v>
                </c:pt>
                <c:pt idx="8">
                  <c:v>1</c:v>
                </c:pt>
                <c:pt idx="10">
                  <c:v>2</c:v>
                </c:pt>
                <c:pt idx="11">
                  <c:v>2</c:v>
                </c:pt>
              </c:numCache>
            </c:numRef>
          </c:val>
          <c:extLst>
            <c:ext xmlns:c16="http://schemas.microsoft.com/office/drawing/2014/chart" uri="{C3380CC4-5D6E-409C-BE32-E72D297353CC}">
              <c16:uniqueId val="{0000000E-DB2F-474C-B1D8-9958476A73C7}"/>
            </c:ext>
          </c:extLst>
        </c:ser>
        <c:ser>
          <c:idx val="1"/>
          <c:order val="1"/>
          <c:tx>
            <c:strRef>
              <c:f>'グラフ(1週間単位)10代以下分割'!$E$2</c:f>
              <c:strCache>
                <c:ptCount val="1"/>
                <c:pt idx="0">
                  <c:v>軽症</c:v>
                </c:pt>
              </c:strCache>
            </c:strRef>
          </c:tx>
          <c:spPr>
            <a:solidFill>
              <a:schemeClr val="accent2"/>
            </a:solidFill>
            <a:ln>
              <a:solidFill>
                <a:sysClr val="windowText" lastClr="000000"/>
              </a:solidFill>
            </a:ln>
            <a:effectLst/>
          </c:spPr>
          <c:invertIfNegative val="0"/>
          <c:dLbls>
            <c:dLbl>
              <c:idx val="2"/>
              <c:layout>
                <c:manualLayout>
                  <c:x val="1.5287427715745328E-3"/>
                  <c:y val="2.2696931625046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B2F-474C-B1D8-9958476A73C7}"/>
                </c:ext>
              </c:extLst>
            </c:dLbl>
            <c:dLbl>
              <c:idx val="4"/>
              <c:layout>
                <c:manualLayout>
                  <c:x val="0"/>
                  <c:y val="-3.7828219375079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B2F-474C-B1D8-9958476A73C7}"/>
                </c:ext>
              </c:extLst>
            </c:dLbl>
            <c:dLbl>
              <c:idx val="5"/>
              <c:layout>
                <c:manualLayout>
                  <c:x val="-1.5287427715745328E-3"/>
                  <c:y val="-1.1348465812523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B2F-474C-B1D8-9958476A73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'グラフ(1週間単位)10代以下分割'!$C$8:$C$19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'グラフ(1週間単位)10代以下分割'!$E$8:$E$19</c:f>
              <c:numCache>
                <c:formatCode>General</c:formatCode>
                <c:ptCount val="12"/>
                <c:pt idx="0">
                  <c:v>98</c:v>
                </c:pt>
                <c:pt idx="1">
                  <c:v>101</c:v>
                </c:pt>
                <c:pt idx="2">
                  <c:v>102</c:v>
                </c:pt>
                <c:pt idx="3">
                  <c:v>92</c:v>
                </c:pt>
                <c:pt idx="4">
                  <c:v>111</c:v>
                </c:pt>
                <c:pt idx="5">
                  <c:v>99</c:v>
                </c:pt>
                <c:pt idx="6">
                  <c:v>101</c:v>
                </c:pt>
                <c:pt idx="7">
                  <c:v>108</c:v>
                </c:pt>
                <c:pt idx="8">
                  <c:v>79</c:v>
                </c:pt>
                <c:pt idx="9">
                  <c:v>53</c:v>
                </c:pt>
                <c:pt idx="10">
                  <c:v>38</c:v>
                </c:pt>
                <c:pt idx="11">
                  <c:v>24</c:v>
                </c:pt>
              </c:numCache>
            </c:numRef>
          </c:val>
          <c:extLst>
            <c:ext xmlns:c16="http://schemas.microsoft.com/office/drawing/2014/chart" uri="{C3380CC4-5D6E-409C-BE32-E72D297353CC}">
              <c16:uniqueId val="{00000012-DB2F-474C-B1D8-9958476A73C7}"/>
            </c:ext>
          </c:extLst>
        </c:ser>
        <c:ser>
          <c:idx val="2"/>
          <c:order val="2"/>
          <c:tx>
            <c:strRef>
              <c:f>'グラフ(1週間単位)10代以下分割'!$F$2</c:f>
              <c:strCache>
                <c:ptCount val="1"/>
                <c:pt idx="0">
                  <c:v>中等症Ⅰ</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'グラフ(1週間単位)10代以下分割'!$C$8:$C$19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'グラフ(1週間単位)10代以下分割'!$F$8:$F$19</c:f>
              <c:numCache>
                <c:formatCode>General</c:formatCode>
                <c:ptCount val="12"/>
                <c:pt idx="0">
                  <c:v>219</c:v>
                </c:pt>
                <c:pt idx="1">
                  <c:v>219</c:v>
                </c:pt>
                <c:pt idx="2">
                  <c:v>199</c:v>
                </c:pt>
                <c:pt idx="3">
                  <c:v>163</c:v>
                </c:pt>
                <c:pt idx="4">
                  <c:v>142</c:v>
                </c:pt>
                <c:pt idx="5">
                  <c:v>162</c:v>
                </c:pt>
                <c:pt idx="6">
                  <c:v>157</c:v>
                </c:pt>
                <c:pt idx="7">
                  <c:v>162</c:v>
                </c:pt>
                <c:pt idx="8">
                  <c:v>126</c:v>
                </c:pt>
                <c:pt idx="9">
                  <c:v>87</c:v>
                </c:pt>
                <c:pt idx="10">
                  <c:v>53</c:v>
                </c:pt>
                <c:pt idx="11">
                  <c:v>58</c:v>
                </c:pt>
              </c:numCache>
            </c:numRef>
          </c:val>
          <c:extLst>
            <c:ext xmlns:c16="http://schemas.microsoft.com/office/drawing/2014/chart" uri="{C3380CC4-5D6E-409C-BE32-E72D297353CC}">
              <c16:uniqueId val="{00000013-DB2F-474C-B1D8-9958476A73C7}"/>
            </c:ext>
          </c:extLst>
        </c:ser>
        <c:ser>
          <c:idx val="3"/>
          <c:order val="3"/>
          <c:tx>
            <c:strRef>
              <c:f>'グラフ(1週間単位)10代以下分割'!$G$2</c:f>
              <c:strCache>
                <c:ptCount val="1"/>
                <c:pt idx="0">
                  <c:v>中等症Ⅱ</c:v>
                </c:pt>
              </c:strCache>
            </c:strRef>
          </c:tx>
          <c:spPr>
            <a:solidFill>
              <a:schemeClr val="accent4"/>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'グラフ(1週間単位)10代以下分割'!$C$8:$C$19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'グラフ(1週間単位)10代以下分割'!$G$8:$G$19</c:f>
              <c:numCache>
                <c:formatCode>General</c:formatCode>
                <c:ptCount val="12"/>
                <c:pt idx="0">
                  <c:v>161</c:v>
                </c:pt>
                <c:pt idx="1">
                  <c:v>338</c:v>
                </c:pt>
                <c:pt idx="2">
                  <c:v>492</c:v>
                </c:pt>
                <c:pt idx="3">
                  <c:v>500</c:v>
                </c:pt>
                <c:pt idx="4">
                  <c:v>425</c:v>
                </c:pt>
                <c:pt idx="5">
                  <c:v>467</c:v>
                </c:pt>
                <c:pt idx="6">
                  <c:v>359</c:v>
                </c:pt>
                <c:pt idx="7">
                  <c:v>233</c:v>
                </c:pt>
                <c:pt idx="8">
                  <c:v>196</c:v>
                </c:pt>
                <c:pt idx="9">
                  <c:v>113</c:v>
                </c:pt>
                <c:pt idx="10">
                  <c:v>96</c:v>
                </c:pt>
                <c:pt idx="11">
                  <c:v>62</c:v>
                </c:pt>
              </c:numCache>
            </c:numRef>
          </c:val>
          <c:extLst>
            <c:ext xmlns:c16="http://schemas.microsoft.com/office/drawing/2014/chart" uri="{C3380CC4-5D6E-409C-BE32-E72D297353CC}">
              <c16:uniqueId val="{00000014-DB2F-474C-B1D8-9958476A73C7}"/>
            </c:ext>
          </c:extLst>
        </c:ser>
        <c:ser>
          <c:idx val="4"/>
          <c:order val="4"/>
          <c:tx>
            <c:strRef>
              <c:f>'グラフ(1週間単位)10代以下分割'!$H$2</c:f>
              <c:strCache>
                <c:ptCount val="1"/>
                <c:pt idx="0">
                  <c:v>重症</c:v>
                </c:pt>
              </c:strCache>
            </c:strRef>
          </c:tx>
          <c:spPr>
            <a:solidFill>
              <a:schemeClr val="accent5"/>
            </a:solidFill>
            <a:ln>
              <a:solidFill>
                <a:sysClr val="windowText" lastClr="000000"/>
              </a:solidFill>
            </a:ln>
            <a:effectLst/>
          </c:spPr>
          <c:invertIfNegative val="0"/>
          <c:dLbls>
            <c:dLbl>
              <c:idx val="0"/>
              <c:layout>
                <c:manualLayout>
                  <c:x val="3.8470421814017587E-2"/>
                  <c:y val="1.719626177505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B2F-474C-B1D8-9958476A73C7}"/>
                </c:ext>
              </c:extLst>
            </c:dLbl>
            <c:dLbl>
              <c:idx val="1"/>
              <c:layout>
                <c:manualLayout>
                  <c:x val="3.5220125786163521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B2F-474C-B1D8-9958476A73C7}"/>
                </c:ext>
              </c:extLst>
            </c:dLbl>
            <c:dLbl>
              <c:idx val="2"/>
              <c:layout>
                <c:manualLayout>
                  <c:x val="2.4137283508356604E-3"/>
                  <c:y val="6.8775872863822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B2F-474C-B1D8-9958476A73C7}"/>
                </c:ext>
              </c:extLst>
            </c:dLbl>
            <c:dLbl>
              <c:idx val="3"/>
              <c:layout>
                <c:manualLayout>
                  <c:x val="2.7061154525800843E-3"/>
                  <c:y val="-2.5058961386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B2F-474C-B1D8-9958476A73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'グラフ(1週間単位)10代以下分割'!$C$8:$C$19</c:f>
              <c:strCache>
                <c:ptCount val="12"/>
                <c:pt idx="0">
                  <c:v>7/12-7/18</c:v>
                </c:pt>
                <c:pt idx="1">
                  <c:v>7/19-7/25</c:v>
                </c:pt>
                <c:pt idx="2">
                  <c:v>7/26-8/1</c:v>
                </c:pt>
                <c:pt idx="3">
                  <c:v>8/2-8/8</c:v>
                </c:pt>
                <c:pt idx="4">
                  <c:v>8/9-8/15</c:v>
                </c:pt>
                <c:pt idx="5">
                  <c:v>8/16-8/22</c:v>
                </c:pt>
                <c:pt idx="6">
                  <c:v>8/23-8/29</c:v>
                </c:pt>
                <c:pt idx="7">
                  <c:v>8/30-9/5</c:v>
                </c:pt>
                <c:pt idx="8">
                  <c:v>9/6-9/12</c:v>
                </c:pt>
                <c:pt idx="9">
                  <c:v>9/13-9/19</c:v>
                </c:pt>
                <c:pt idx="10">
                  <c:v>9/20-9/26</c:v>
                </c:pt>
                <c:pt idx="11">
                  <c:v>9/27-10/2</c:v>
                </c:pt>
              </c:strCache>
            </c:strRef>
          </c:cat>
          <c:val>
            <c:numRef>
              <c:f>'グラフ(1週間単位)10代以下分割'!$H$8:$H$19</c:f>
              <c:numCache>
                <c:formatCode>General</c:formatCode>
                <c:ptCount val="12"/>
                <c:pt idx="0">
                  <c:v>6</c:v>
                </c:pt>
                <c:pt idx="1">
                  <c:v>14</c:v>
                </c:pt>
                <c:pt idx="2">
                  <c:v>23</c:v>
                </c:pt>
                <c:pt idx="3">
                  <c:v>29</c:v>
                </c:pt>
                <c:pt idx="4">
                  <c:v>36</c:v>
                </c:pt>
                <c:pt idx="5">
                  <c:v>25</c:v>
                </c:pt>
                <c:pt idx="6">
                  <c:v>22</c:v>
                </c:pt>
                <c:pt idx="7">
                  <c:v>9</c:v>
                </c:pt>
                <c:pt idx="8">
                  <c:v>12</c:v>
                </c:pt>
                <c:pt idx="9">
                  <c:v>8</c:v>
                </c:pt>
                <c:pt idx="10">
                  <c:v>3</c:v>
                </c:pt>
                <c:pt idx="11">
                  <c:v>3</c:v>
                </c:pt>
              </c:numCache>
            </c:numRef>
          </c:val>
          <c:extLst>
            <c:ext xmlns:c16="http://schemas.microsoft.com/office/drawing/2014/chart" uri="{C3380CC4-5D6E-409C-BE32-E72D297353CC}">
              <c16:uniqueId val="{00000019-DB2F-474C-B1D8-9958476A73C7}"/>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20374079"/>
        <c:axId val="220371167"/>
      </c:barChart>
      <c:catAx>
        <c:axId val="22037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20371167"/>
        <c:crosses val="autoZero"/>
        <c:auto val="1"/>
        <c:lblAlgn val="ctr"/>
        <c:lblOffset val="100"/>
        <c:noMultiLvlLbl val="0"/>
      </c:catAx>
      <c:valAx>
        <c:axId val="2203711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203740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第七波、</a:t>
            </a:r>
            <a:r>
              <a:rPr lang="en-US" altLang="ja-JP" b="1" dirty="0">
                <a:latin typeface="Meiryo UI" panose="020B0604030504040204" pitchFamily="50" charset="-128"/>
                <a:ea typeface="Meiryo UI" panose="020B0604030504040204" pitchFamily="50" charset="-128"/>
              </a:rPr>
              <a:t>9</a:t>
            </a:r>
            <a:r>
              <a:rPr lang="ja-JP" altLang="en-US" b="1" dirty="0">
                <a:latin typeface="Meiryo UI" panose="020B0604030504040204" pitchFamily="50" charset="-128"/>
                <a:ea typeface="Meiryo UI" panose="020B0604030504040204" pitchFamily="50" charset="-128"/>
              </a:rPr>
              <a:t>月</a:t>
            </a:r>
            <a:r>
              <a:rPr lang="en-US" altLang="ja-JP" b="1" dirty="0">
                <a:latin typeface="Meiryo UI" panose="020B0604030504040204" pitchFamily="50" charset="-128"/>
                <a:ea typeface="Meiryo UI" panose="020B0604030504040204" pitchFamily="50" charset="-128"/>
              </a:rPr>
              <a:t>26</a:t>
            </a:r>
            <a:r>
              <a:rPr lang="ja-JP" altLang="en-US" b="1" dirty="0">
                <a:latin typeface="Meiryo UI" panose="020B0604030504040204" pitchFamily="50" charset="-128"/>
                <a:ea typeface="Meiryo UI" panose="020B0604030504040204" pitchFamily="50" charset="-128"/>
              </a:rPr>
              <a:t>日陽性判明分まで</a:t>
            </a:r>
            <a:r>
              <a:rPr lang="en-US" altLang="ja-JP" b="1" dirty="0">
                <a:latin typeface="Meiryo UI" panose="020B0604030504040204" pitchFamily="50" charset="-128"/>
                <a:ea typeface="Meiryo UI" panose="020B0604030504040204" pitchFamily="50" charset="-128"/>
              </a:rPr>
              <a:t>】</a:t>
            </a:r>
          </a:p>
          <a:p>
            <a:pPr>
              <a:defRPr/>
            </a:pPr>
            <a:r>
              <a:rPr lang="ja-JP" altLang="en-US" b="1" dirty="0">
                <a:latin typeface="Meiryo UI" panose="020B0604030504040204" pitchFamily="50" charset="-128"/>
                <a:ea typeface="Meiryo UI" panose="020B0604030504040204" pitchFamily="50" charset="-128"/>
              </a:rPr>
              <a:t>年代別死因（</a:t>
            </a:r>
            <a:r>
              <a:rPr lang="en-US" altLang="ja-JP" b="1" dirty="0">
                <a:latin typeface="Meiryo UI" panose="020B0604030504040204" pitchFamily="50" charset="-128"/>
                <a:ea typeface="Meiryo UI" panose="020B0604030504040204" pitchFamily="50" charset="-128"/>
              </a:rPr>
              <a:t>N=1226)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257432984811325"/>
          <c:y val="0.1718447692579273"/>
          <c:w val="0.84648767264747649"/>
          <c:h val="0.64562142617051677"/>
        </c:manualLayout>
      </c:layout>
      <c:barChart>
        <c:barDir val="bar"/>
        <c:grouping val="percentStacked"/>
        <c:varyColors val="0"/>
        <c:ser>
          <c:idx val="0"/>
          <c:order val="0"/>
          <c:tx>
            <c:strRef>
              <c:f>'ピボット（第七波）'!$C$19</c:f>
              <c:strCache>
                <c:ptCount val="1"/>
                <c:pt idx="0">
                  <c:v>直接死因が新型コロナ関連</c:v>
                </c:pt>
              </c:strCache>
            </c:strRef>
          </c:tx>
          <c:spPr>
            <a:solidFill>
              <a:schemeClr val="accent2">
                <a:lumMod val="60000"/>
                <a:lumOff val="40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D1-43CC-8A66-4CD8422593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'ピボット（第七波）'!$B$20:$B$26</c:f>
              <c:strCache>
                <c:ptCount val="7"/>
                <c:pt idx="0">
                  <c:v>合計</c:v>
                </c:pt>
                <c:pt idx="1">
                  <c:v>100代</c:v>
                </c:pt>
                <c:pt idx="2">
                  <c:v>90代</c:v>
                </c:pt>
                <c:pt idx="3">
                  <c:v>80代</c:v>
                </c:pt>
                <c:pt idx="4">
                  <c:v>70代</c:v>
                </c:pt>
                <c:pt idx="5">
                  <c:v>60代</c:v>
                </c:pt>
                <c:pt idx="6">
                  <c:v>50代以下</c:v>
                </c:pt>
              </c:strCache>
            </c:strRef>
          </c:cat>
          <c:val>
            <c:numRef>
              <c:f>'ピボット（第七波）'!$C$20:$C$26</c:f>
              <c:numCache>
                <c:formatCode>General</c:formatCode>
                <c:ptCount val="7"/>
                <c:pt idx="0">
                  <c:v>651</c:v>
                </c:pt>
                <c:pt idx="1">
                  <c:v>11</c:v>
                </c:pt>
                <c:pt idx="2">
                  <c:v>179</c:v>
                </c:pt>
                <c:pt idx="3">
                  <c:v>277</c:v>
                </c:pt>
                <c:pt idx="4">
                  <c:v>138</c:v>
                </c:pt>
                <c:pt idx="5">
                  <c:v>33</c:v>
                </c:pt>
                <c:pt idx="6">
                  <c:v>13</c:v>
                </c:pt>
              </c:numCache>
            </c:numRef>
          </c:val>
          <c:extLst>
            <c:ext xmlns:c16="http://schemas.microsoft.com/office/drawing/2014/chart" uri="{C3380CC4-5D6E-409C-BE32-E72D297353CC}">
              <c16:uniqueId val="{00000001-E0D1-43CC-8A66-4CD842259388}"/>
            </c:ext>
          </c:extLst>
        </c:ser>
        <c:ser>
          <c:idx val="1"/>
          <c:order val="1"/>
          <c:tx>
            <c:strRef>
              <c:f>'ピボット（第七波）'!$D$19</c:f>
              <c:strCache>
                <c:ptCount val="1"/>
                <c:pt idx="0">
                  <c:v>直接死因がコロナ以外（間接死因がコロナ関連）</c:v>
                </c:pt>
              </c:strCache>
            </c:strRef>
          </c:tx>
          <c:spPr>
            <a:solidFill>
              <a:schemeClr val="accent4">
                <a:lumMod val="60000"/>
                <a:lumOff val="4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D1-43CC-8A66-4CD84225938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D1-43CC-8A66-4CD8422593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'ピボット（第七波）'!$B$20:$B$26</c:f>
              <c:strCache>
                <c:ptCount val="7"/>
                <c:pt idx="0">
                  <c:v>合計</c:v>
                </c:pt>
                <c:pt idx="1">
                  <c:v>100代</c:v>
                </c:pt>
                <c:pt idx="2">
                  <c:v>90代</c:v>
                </c:pt>
                <c:pt idx="3">
                  <c:v>80代</c:v>
                </c:pt>
                <c:pt idx="4">
                  <c:v>70代</c:v>
                </c:pt>
                <c:pt idx="5">
                  <c:v>60代</c:v>
                </c:pt>
                <c:pt idx="6">
                  <c:v>50代以下</c:v>
                </c:pt>
              </c:strCache>
            </c:strRef>
          </c:cat>
          <c:val>
            <c:numRef>
              <c:f>'ピボット（第七波）'!$D$20:$D$26</c:f>
              <c:numCache>
                <c:formatCode>General</c:formatCode>
                <c:ptCount val="7"/>
                <c:pt idx="0">
                  <c:v>365</c:v>
                </c:pt>
                <c:pt idx="1">
                  <c:v>4</c:v>
                </c:pt>
                <c:pt idx="2">
                  <c:v>97</c:v>
                </c:pt>
                <c:pt idx="3">
                  <c:v>144</c:v>
                </c:pt>
                <c:pt idx="4">
                  <c:v>72</c:v>
                </c:pt>
                <c:pt idx="5">
                  <c:v>26</c:v>
                </c:pt>
                <c:pt idx="6">
                  <c:v>22</c:v>
                </c:pt>
              </c:numCache>
            </c:numRef>
          </c:val>
          <c:extLst>
            <c:ext xmlns:c16="http://schemas.microsoft.com/office/drawing/2014/chart" uri="{C3380CC4-5D6E-409C-BE32-E72D297353CC}">
              <c16:uniqueId val="{00000004-E0D1-43CC-8A66-4CD842259388}"/>
            </c:ext>
          </c:extLst>
        </c:ser>
        <c:ser>
          <c:idx val="2"/>
          <c:order val="2"/>
          <c:tx>
            <c:strRef>
              <c:f>'ピボット（第七波）'!$E$19</c:f>
              <c:strCache>
                <c:ptCount val="1"/>
                <c:pt idx="0">
                  <c:v>死因がコロナ以外</c:v>
                </c:pt>
              </c:strCache>
            </c:strRef>
          </c:tx>
          <c:spPr>
            <a:solidFill>
              <a:schemeClr val="accent1">
                <a:lumMod val="60000"/>
                <a:lumOff val="4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D1-43CC-8A66-4CD84225938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D1-43CC-8A66-4CD84225938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D1-43CC-8A66-4CD8422593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'ピボット（第七波）'!$B$20:$B$26</c:f>
              <c:strCache>
                <c:ptCount val="7"/>
                <c:pt idx="0">
                  <c:v>合計</c:v>
                </c:pt>
                <c:pt idx="1">
                  <c:v>100代</c:v>
                </c:pt>
                <c:pt idx="2">
                  <c:v>90代</c:v>
                </c:pt>
                <c:pt idx="3">
                  <c:v>80代</c:v>
                </c:pt>
                <c:pt idx="4">
                  <c:v>70代</c:v>
                </c:pt>
                <c:pt idx="5">
                  <c:v>60代</c:v>
                </c:pt>
                <c:pt idx="6">
                  <c:v>50代以下</c:v>
                </c:pt>
              </c:strCache>
            </c:strRef>
          </c:cat>
          <c:val>
            <c:numRef>
              <c:f>'ピボット（第七波）'!$E$20:$E$26</c:f>
              <c:numCache>
                <c:formatCode>General</c:formatCode>
                <c:ptCount val="7"/>
                <c:pt idx="0">
                  <c:v>210</c:v>
                </c:pt>
                <c:pt idx="1">
                  <c:v>2</c:v>
                </c:pt>
                <c:pt idx="2">
                  <c:v>51</c:v>
                </c:pt>
                <c:pt idx="3">
                  <c:v>74</c:v>
                </c:pt>
                <c:pt idx="4">
                  <c:v>39</c:v>
                </c:pt>
                <c:pt idx="5">
                  <c:v>22</c:v>
                </c:pt>
                <c:pt idx="6">
                  <c:v>22</c:v>
                </c:pt>
              </c:numCache>
            </c:numRef>
          </c:val>
          <c:extLst>
            <c:ext xmlns:c16="http://schemas.microsoft.com/office/drawing/2014/chart" uri="{C3380CC4-5D6E-409C-BE32-E72D297353CC}">
              <c16:uniqueId val="{00000008-E0D1-43CC-8A66-4CD842259388}"/>
            </c:ext>
          </c:extLst>
        </c:ser>
        <c:dLbls>
          <c:showLegendKey val="0"/>
          <c:showVal val="0"/>
          <c:showCatName val="0"/>
          <c:showSerName val="0"/>
          <c:showPercent val="0"/>
          <c:showBubbleSize val="0"/>
        </c:dLbls>
        <c:gapWidth val="60"/>
        <c:overlap val="100"/>
        <c:axId val="783200559"/>
        <c:axId val="850782911"/>
      </c:barChart>
      <c:catAx>
        <c:axId val="783200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0782911"/>
        <c:crosses val="autoZero"/>
        <c:auto val="1"/>
        <c:lblAlgn val="ctr"/>
        <c:lblOffset val="100"/>
        <c:noMultiLvlLbl val="0"/>
      </c:catAx>
      <c:valAx>
        <c:axId val="8507829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83200559"/>
        <c:crosses val="autoZero"/>
        <c:crossBetween val="between"/>
        <c:majorUnit val="0.1"/>
      </c:valAx>
      <c:spPr>
        <a:noFill/>
        <a:ln>
          <a:noFill/>
        </a:ln>
        <a:effectLst/>
      </c:spPr>
    </c:plotArea>
    <c:legend>
      <c:legendPos val="b"/>
      <c:layout>
        <c:manualLayout>
          <c:xMode val="edge"/>
          <c:yMode val="edge"/>
          <c:x val="6.5012521763212872E-2"/>
          <c:y val="0.89230790876057708"/>
          <c:w val="0.9"/>
          <c:h val="5.18540111196920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b="1">
                <a:latin typeface="Meiryo UI" panose="020B0604030504040204" pitchFamily="50" charset="-128"/>
                <a:ea typeface="Meiryo UI" panose="020B0604030504040204" pitchFamily="50" charset="-128"/>
              </a:rPr>
              <a:t>【</a:t>
            </a:r>
            <a:r>
              <a:rPr lang="ja-JP" altLang="en-US" b="1">
                <a:latin typeface="Meiryo UI" panose="020B0604030504040204" pitchFamily="50" charset="-128"/>
                <a:ea typeface="Meiryo UI" panose="020B0604030504040204" pitchFamily="50" charset="-128"/>
              </a:rPr>
              <a:t>第六波</a:t>
            </a:r>
            <a:r>
              <a:rPr lang="en-US" altLang="ja-JP" b="1">
                <a:latin typeface="Meiryo UI" panose="020B0604030504040204" pitchFamily="50" charset="-128"/>
                <a:ea typeface="Meiryo UI" panose="020B0604030504040204" pitchFamily="50" charset="-128"/>
              </a:rPr>
              <a:t>】</a:t>
            </a:r>
            <a:r>
              <a:rPr lang="ja-JP" altLang="en-US" b="1">
                <a:latin typeface="Meiryo UI" panose="020B0604030504040204" pitchFamily="50" charset="-128"/>
                <a:ea typeface="Meiryo UI" panose="020B0604030504040204" pitchFamily="50" charset="-128"/>
              </a:rPr>
              <a:t>年代別死因</a:t>
            </a:r>
            <a:r>
              <a:rPr lang="en-US" altLang="ja-JP" b="1">
                <a:latin typeface="Meiryo UI" panose="020B0604030504040204" pitchFamily="50" charset="-128"/>
                <a:ea typeface="Meiryo UI" panose="020B0604030504040204" pitchFamily="50" charset="-128"/>
              </a:rPr>
              <a:t>(N=2155)</a:t>
            </a:r>
            <a:endParaRPr lang="ja-JP" altLang="en-US" b="1">
              <a:latin typeface="Meiryo UI" panose="020B0604030504040204" pitchFamily="50" charset="-128"/>
              <a:ea typeface="Meiryo UI" panose="020B0604030504040204" pitchFamily="50"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'ピボット（第六波）'!$C$19</c:f>
              <c:strCache>
                <c:ptCount val="1"/>
                <c:pt idx="0">
                  <c:v>直接死因が新型コロナ関連</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'ピボット（第六波）'!$B$20:$B$26</c:f>
              <c:strCache>
                <c:ptCount val="7"/>
                <c:pt idx="0">
                  <c:v>合計</c:v>
                </c:pt>
                <c:pt idx="1">
                  <c:v>100代</c:v>
                </c:pt>
                <c:pt idx="2">
                  <c:v>90代</c:v>
                </c:pt>
                <c:pt idx="3">
                  <c:v>80代</c:v>
                </c:pt>
                <c:pt idx="4">
                  <c:v>70代</c:v>
                </c:pt>
                <c:pt idx="5">
                  <c:v>60代</c:v>
                </c:pt>
                <c:pt idx="6">
                  <c:v>50代以下</c:v>
                </c:pt>
              </c:strCache>
            </c:strRef>
          </c:cat>
          <c:val>
            <c:numRef>
              <c:f>'ピボット（第六波）'!$C$20:$C$26</c:f>
              <c:numCache>
                <c:formatCode>General</c:formatCode>
                <c:ptCount val="7"/>
                <c:pt idx="0">
                  <c:v>1309</c:v>
                </c:pt>
                <c:pt idx="1">
                  <c:v>24</c:v>
                </c:pt>
                <c:pt idx="2">
                  <c:v>328</c:v>
                </c:pt>
                <c:pt idx="3">
                  <c:v>567</c:v>
                </c:pt>
                <c:pt idx="4">
                  <c:v>299</c:v>
                </c:pt>
                <c:pt idx="5">
                  <c:v>59</c:v>
                </c:pt>
                <c:pt idx="6">
                  <c:v>32</c:v>
                </c:pt>
              </c:numCache>
            </c:numRef>
          </c:val>
          <c:extLst>
            <c:ext xmlns:c16="http://schemas.microsoft.com/office/drawing/2014/chart" uri="{C3380CC4-5D6E-409C-BE32-E72D297353CC}">
              <c16:uniqueId val="{00000000-C76D-42D1-9C7F-0E0C6FEAF080}"/>
            </c:ext>
          </c:extLst>
        </c:ser>
        <c:ser>
          <c:idx val="1"/>
          <c:order val="1"/>
          <c:tx>
            <c:strRef>
              <c:f>'ピボット（第六波）'!$D$19</c:f>
              <c:strCache>
                <c:ptCount val="1"/>
                <c:pt idx="0">
                  <c:v>直接死因がコロナ以外（間接死因がコロナ関連）</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'ピボット（第六波）'!$B$20:$B$26</c:f>
              <c:strCache>
                <c:ptCount val="7"/>
                <c:pt idx="0">
                  <c:v>合計</c:v>
                </c:pt>
                <c:pt idx="1">
                  <c:v>100代</c:v>
                </c:pt>
                <c:pt idx="2">
                  <c:v>90代</c:v>
                </c:pt>
                <c:pt idx="3">
                  <c:v>80代</c:v>
                </c:pt>
                <c:pt idx="4">
                  <c:v>70代</c:v>
                </c:pt>
                <c:pt idx="5">
                  <c:v>60代</c:v>
                </c:pt>
                <c:pt idx="6">
                  <c:v>50代以下</c:v>
                </c:pt>
              </c:strCache>
            </c:strRef>
          </c:cat>
          <c:val>
            <c:numRef>
              <c:f>'ピボット（第六波）'!$D$20:$D$26</c:f>
              <c:numCache>
                <c:formatCode>General</c:formatCode>
                <c:ptCount val="7"/>
                <c:pt idx="0">
                  <c:v>529</c:v>
                </c:pt>
                <c:pt idx="1">
                  <c:v>10</c:v>
                </c:pt>
                <c:pt idx="2">
                  <c:v>140</c:v>
                </c:pt>
                <c:pt idx="3">
                  <c:v>221</c:v>
                </c:pt>
                <c:pt idx="4">
                  <c:v>120</c:v>
                </c:pt>
                <c:pt idx="5">
                  <c:v>29</c:v>
                </c:pt>
                <c:pt idx="6">
                  <c:v>9</c:v>
                </c:pt>
              </c:numCache>
            </c:numRef>
          </c:val>
          <c:extLst>
            <c:ext xmlns:c16="http://schemas.microsoft.com/office/drawing/2014/chart" uri="{C3380CC4-5D6E-409C-BE32-E72D297353CC}">
              <c16:uniqueId val="{00000001-C76D-42D1-9C7F-0E0C6FEAF080}"/>
            </c:ext>
          </c:extLst>
        </c:ser>
        <c:ser>
          <c:idx val="2"/>
          <c:order val="2"/>
          <c:tx>
            <c:strRef>
              <c:f>'ピボット（第六波）'!$E$19</c:f>
              <c:strCache>
                <c:ptCount val="1"/>
                <c:pt idx="0">
                  <c:v>死因がコロナ以外</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'ピボット（第六波）'!$B$20:$B$26</c:f>
              <c:strCache>
                <c:ptCount val="7"/>
                <c:pt idx="0">
                  <c:v>合計</c:v>
                </c:pt>
                <c:pt idx="1">
                  <c:v>100代</c:v>
                </c:pt>
                <c:pt idx="2">
                  <c:v>90代</c:v>
                </c:pt>
                <c:pt idx="3">
                  <c:v>80代</c:v>
                </c:pt>
                <c:pt idx="4">
                  <c:v>70代</c:v>
                </c:pt>
                <c:pt idx="5">
                  <c:v>60代</c:v>
                </c:pt>
                <c:pt idx="6">
                  <c:v>50代以下</c:v>
                </c:pt>
              </c:strCache>
            </c:strRef>
          </c:cat>
          <c:val>
            <c:numRef>
              <c:f>'ピボット（第六波）'!$E$20:$E$26</c:f>
              <c:numCache>
                <c:formatCode>General</c:formatCode>
                <c:ptCount val="7"/>
                <c:pt idx="0">
                  <c:v>317</c:v>
                </c:pt>
                <c:pt idx="1">
                  <c:v>1</c:v>
                </c:pt>
                <c:pt idx="2">
                  <c:v>72</c:v>
                </c:pt>
                <c:pt idx="3">
                  <c:v>133</c:v>
                </c:pt>
                <c:pt idx="4">
                  <c:v>71</c:v>
                </c:pt>
                <c:pt idx="5">
                  <c:v>22</c:v>
                </c:pt>
                <c:pt idx="6">
                  <c:v>18</c:v>
                </c:pt>
              </c:numCache>
            </c:numRef>
          </c:val>
          <c:extLst>
            <c:ext xmlns:c16="http://schemas.microsoft.com/office/drawing/2014/chart" uri="{C3380CC4-5D6E-409C-BE32-E72D297353CC}">
              <c16:uniqueId val="{00000002-C76D-42D1-9C7F-0E0C6FEAF080}"/>
            </c:ext>
          </c:extLst>
        </c:ser>
        <c:dLbls>
          <c:dLblPos val="ctr"/>
          <c:showLegendKey val="0"/>
          <c:showVal val="1"/>
          <c:showCatName val="0"/>
          <c:showSerName val="0"/>
          <c:showPercent val="0"/>
          <c:showBubbleSize val="0"/>
        </c:dLbls>
        <c:gapWidth val="50"/>
        <c:overlap val="100"/>
        <c:axId val="840932431"/>
        <c:axId val="840928271"/>
      </c:barChart>
      <c:catAx>
        <c:axId val="840932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40928271"/>
        <c:crosses val="autoZero"/>
        <c:auto val="1"/>
        <c:lblAlgn val="ctr"/>
        <c:lblOffset val="100"/>
        <c:noMultiLvlLbl val="0"/>
      </c:catAx>
      <c:valAx>
        <c:axId val="8409282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4093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98783116170797E-2"/>
          <c:y val="8.2692173406099925E-2"/>
          <c:w val="0.91357684895624114"/>
          <c:h val="0.75595395407165822"/>
        </c:manualLayout>
      </c:layout>
      <c:barChart>
        <c:barDir val="col"/>
        <c:grouping val="stacked"/>
        <c:varyColors val="0"/>
        <c:ser>
          <c:idx val="0"/>
          <c:order val="0"/>
          <c:tx>
            <c:strRef>
              <c:f>陽性者の推移!$EK$5</c:f>
              <c:strCache>
                <c:ptCount val="1"/>
                <c:pt idx="0">
                  <c:v>医療機関より報告された患者数</c:v>
                </c:pt>
              </c:strCache>
            </c:strRef>
          </c:tx>
          <c:spPr>
            <a:solidFill>
              <a:schemeClr val="accent1"/>
            </a:solidFill>
            <a:ln>
              <a:noFill/>
            </a:ln>
            <a:effectLst/>
          </c:spPr>
          <c:invertIfNegative val="0"/>
          <c:cat>
            <c:strRef>
              <c:f>陽性者の推移!$EJ$99:$EJ$141</c:f>
              <c:strCache>
                <c:ptCount val="43"/>
                <c:pt idx="0">
                  <c:v>12/14~12/20</c:v>
                </c:pt>
                <c:pt idx="1">
                  <c:v>12/21~12/27</c:v>
                </c:pt>
                <c:pt idx="2">
                  <c:v>12/28~1/3</c:v>
                </c:pt>
                <c:pt idx="3">
                  <c:v>1/4~1/10</c:v>
                </c:pt>
                <c:pt idx="4">
                  <c:v>1/11~1/17</c:v>
                </c:pt>
                <c:pt idx="5">
                  <c:v>1/18~1/24</c:v>
                </c:pt>
                <c:pt idx="6">
                  <c:v>1/25~1/31</c:v>
                </c:pt>
                <c:pt idx="7">
                  <c:v>2/1~2/7</c:v>
                </c:pt>
                <c:pt idx="8">
                  <c:v>2/8~2/14</c:v>
                </c:pt>
                <c:pt idx="9">
                  <c:v>2/15~2/21</c:v>
                </c:pt>
                <c:pt idx="10">
                  <c:v>2/22~2/28</c:v>
                </c:pt>
                <c:pt idx="11">
                  <c:v>3/1~3/7</c:v>
                </c:pt>
                <c:pt idx="12">
                  <c:v>3/8~3/14</c:v>
                </c:pt>
                <c:pt idx="13">
                  <c:v>3/15~3/21</c:v>
                </c:pt>
                <c:pt idx="14">
                  <c:v>3/22~3/28</c:v>
                </c:pt>
                <c:pt idx="15">
                  <c:v>3/29~4/4</c:v>
                </c:pt>
                <c:pt idx="16">
                  <c:v>4/5~4/11</c:v>
                </c:pt>
                <c:pt idx="17">
                  <c:v>4/12~4/18</c:v>
                </c:pt>
                <c:pt idx="18">
                  <c:v>4/19~4/25</c:v>
                </c:pt>
                <c:pt idx="19">
                  <c:v>4/26~5/2</c:v>
                </c:pt>
                <c:pt idx="20">
                  <c:v>5/3~5/9</c:v>
                </c:pt>
                <c:pt idx="21">
                  <c:v>5/10~5/16</c:v>
                </c:pt>
                <c:pt idx="22">
                  <c:v>5/17~5/23</c:v>
                </c:pt>
                <c:pt idx="23">
                  <c:v>5/24~5/30</c:v>
                </c:pt>
                <c:pt idx="24">
                  <c:v>5/31~6/6</c:v>
                </c:pt>
                <c:pt idx="25">
                  <c:v>6/7~6/13</c:v>
                </c:pt>
                <c:pt idx="26">
                  <c:v>6/14~6/20</c:v>
                </c:pt>
                <c:pt idx="27">
                  <c:v>6/21~6/27</c:v>
                </c:pt>
                <c:pt idx="28">
                  <c:v>6/28~7/4</c:v>
                </c:pt>
                <c:pt idx="29">
                  <c:v>7/5~7/11</c:v>
                </c:pt>
                <c:pt idx="30">
                  <c:v>7/12~7/18</c:v>
                </c:pt>
                <c:pt idx="31">
                  <c:v>7/19~7/25</c:v>
                </c:pt>
                <c:pt idx="32">
                  <c:v>7/26~8/1</c:v>
                </c:pt>
                <c:pt idx="33">
                  <c:v>8/2~8/8</c:v>
                </c:pt>
                <c:pt idx="34">
                  <c:v>8/9~8/15</c:v>
                </c:pt>
                <c:pt idx="35">
                  <c:v>8/16~8/22</c:v>
                </c:pt>
                <c:pt idx="36">
                  <c:v>8/23~8/29</c:v>
                </c:pt>
                <c:pt idx="37">
                  <c:v>8/30~9/5</c:v>
                </c:pt>
                <c:pt idx="38">
                  <c:v>9/6~9/12</c:v>
                </c:pt>
                <c:pt idx="39">
                  <c:v>9/13~9/19</c:v>
                </c:pt>
                <c:pt idx="40">
                  <c:v>9/20~9/26</c:v>
                </c:pt>
                <c:pt idx="41">
                  <c:v>9/27~10/3</c:v>
                </c:pt>
                <c:pt idx="42">
                  <c:v>10/4~10/10</c:v>
                </c:pt>
              </c:strCache>
            </c:strRef>
          </c:cat>
          <c:val>
            <c:numRef>
              <c:f>陽性者の推移!$EK$99:$EK$141</c:f>
              <c:numCache>
                <c:formatCode>General</c:formatCode>
                <c:ptCount val="43"/>
                <c:pt idx="0">
                  <c:v>90</c:v>
                </c:pt>
                <c:pt idx="1">
                  <c:v>173</c:v>
                </c:pt>
                <c:pt idx="2">
                  <c:v>448</c:v>
                </c:pt>
                <c:pt idx="3">
                  <c:v>3810</c:v>
                </c:pt>
                <c:pt idx="4">
                  <c:v>17603</c:v>
                </c:pt>
                <c:pt idx="5">
                  <c:v>42074</c:v>
                </c:pt>
                <c:pt idx="6">
                  <c:v>74483</c:v>
                </c:pt>
                <c:pt idx="7">
                  <c:v>88706</c:v>
                </c:pt>
                <c:pt idx="8">
                  <c:v>82076</c:v>
                </c:pt>
                <c:pt idx="9">
                  <c:v>75997</c:v>
                </c:pt>
                <c:pt idx="10">
                  <c:v>58308</c:v>
                </c:pt>
                <c:pt idx="11">
                  <c:v>47215</c:v>
                </c:pt>
                <c:pt idx="12">
                  <c:v>36795</c:v>
                </c:pt>
                <c:pt idx="13">
                  <c:v>28778</c:v>
                </c:pt>
                <c:pt idx="14">
                  <c:v>22336</c:v>
                </c:pt>
                <c:pt idx="15">
                  <c:v>24925</c:v>
                </c:pt>
                <c:pt idx="16">
                  <c:v>27122</c:v>
                </c:pt>
                <c:pt idx="17">
                  <c:v>25474</c:v>
                </c:pt>
                <c:pt idx="18">
                  <c:v>20970</c:v>
                </c:pt>
                <c:pt idx="19">
                  <c:v>17615</c:v>
                </c:pt>
                <c:pt idx="20">
                  <c:v>16571</c:v>
                </c:pt>
                <c:pt idx="21">
                  <c:v>21377</c:v>
                </c:pt>
                <c:pt idx="22">
                  <c:v>19739</c:v>
                </c:pt>
                <c:pt idx="23">
                  <c:v>15511</c:v>
                </c:pt>
                <c:pt idx="24">
                  <c:v>10458</c:v>
                </c:pt>
                <c:pt idx="25">
                  <c:v>9007</c:v>
                </c:pt>
                <c:pt idx="26">
                  <c:v>7780</c:v>
                </c:pt>
                <c:pt idx="27">
                  <c:v>8726</c:v>
                </c:pt>
                <c:pt idx="28">
                  <c:v>14554</c:v>
                </c:pt>
                <c:pt idx="29">
                  <c:v>31721</c:v>
                </c:pt>
                <c:pt idx="30">
                  <c:v>68112</c:v>
                </c:pt>
                <c:pt idx="31">
                  <c:v>116689</c:v>
                </c:pt>
                <c:pt idx="32">
                  <c:v>139846</c:v>
                </c:pt>
                <c:pt idx="33">
                  <c:v>140879</c:v>
                </c:pt>
                <c:pt idx="34">
                  <c:v>122718</c:v>
                </c:pt>
                <c:pt idx="35">
                  <c:v>137386</c:v>
                </c:pt>
                <c:pt idx="36">
                  <c:v>108295</c:v>
                </c:pt>
                <c:pt idx="37">
                  <c:v>71190</c:v>
                </c:pt>
                <c:pt idx="38">
                  <c:v>53109</c:v>
                </c:pt>
                <c:pt idx="39">
                  <c:v>41914</c:v>
                </c:pt>
                <c:pt idx="40">
                  <c:v>29558</c:v>
                </c:pt>
                <c:pt idx="41">
                  <c:v>15418</c:v>
                </c:pt>
                <c:pt idx="42">
                  <c:v>12303</c:v>
                </c:pt>
              </c:numCache>
            </c:numRef>
          </c:val>
          <c:extLst xmlns:c15="http://schemas.microsoft.com/office/drawing/2012/chart">
            <c:ext xmlns:c16="http://schemas.microsoft.com/office/drawing/2014/chart" uri="{C3380CC4-5D6E-409C-BE32-E72D297353CC}">
              <c16:uniqueId val="{00000000-FCBD-4439-8907-A7C3B96E90F6}"/>
            </c:ext>
          </c:extLst>
        </c:ser>
        <c:ser>
          <c:idx val="1"/>
          <c:order val="1"/>
          <c:tx>
            <c:strRef>
              <c:f>陽性者の推移!$EL$5</c:f>
              <c:strCache>
                <c:ptCount val="1"/>
                <c:pt idx="0">
                  <c:v>自己検査で陽性判明し、陽性者登録センターに登録された数</c:v>
                </c:pt>
              </c:strCache>
            </c:strRef>
          </c:tx>
          <c:spPr>
            <a:solidFill>
              <a:srgbClr val="FFCC00"/>
            </a:solidFill>
            <a:ln>
              <a:noFill/>
            </a:ln>
            <a:effectLst/>
          </c:spPr>
          <c:invertIfNegative val="0"/>
          <c:cat>
            <c:strRef>
              <c:f>陽性者の推移!$EJ$99:$EJ$141</c:f>
              <c:strCache>
                <c:ptCount val="43"/>
                <c:pt idx="0">
                  <c:v>12/14~12/20</c:v>
                </c:pt>
                <c:pt idx="1">
                  <c:v>12/21~12/27</c:v>
                </c:pt>
                <c:pt idx="2">
                  <c:v>12/28~1/3</c:v>
                </c:pt>
                <c:pt idx="3">
                  <c:v>1/4~1/10</c:v>
                </c:pt>
                <c:pt idx="4">
                  <c:v>1/11~1/17</c:v>
                </c:pt>
                <c:pt idx="5">
                  <c:v>1/18~1/24</c:v>
                </c:pt>
                <c:pt idx="6">
                  <c:v>1/25~1/31</c:v>
                </c:pt>
                <c:pt idx="7">
                  <c:v>2/1~2/7</c:v>
                </c:pt>
                <c:pt idx="8">
                  <c:v>2/8~2/14</c:v>
                </c:pt>
                <c:pt idx="9">
                  <c:v>2/15~2/21</c:v>
                </c:pt>
                <c:pt idx="10">
                  <c:v>2/22~2/28</c:v>
                </c:pt>
                <c:pt idx="11">
                  <c:v>3/1~3/7</c:v>
                </c:pt>
                <c:pt idx="12">
                  <c:v>3/8~3/14</c:v>
                </c:pt>
                <c:pt idx="13">
                  <c:v>3/15~3/21</c:v>
                </c:pt>
                <c:pt idx="14">
                  <c:v>3/22~3/28</c:v>
                </c:pt>
                <c:pt idx="15">
                  <c:v>3/29~4/4</c:v>
                </c:pt>
                <c:pt idx="16">
                  <c:v>4/5~4/11</c:v>
                </c:pt>
                <c:pt idx="17">
                  <c:v>4/12~4/18</c:v>
                </c:pt>
                <c:pt idx="18">
                  <c:v>4/19~4/25</c:v>
                </c:pt>
                <c:pt idx="19">
                  <c:v>4/26~5/2</c:v>
                </c:pt>
                <c:pt idx="20">
                  <c:v>5/3~5/9</c:v>
                </c:pt>
                <c:pt idx="21">
                  <c:v>5/10~5/16</c:v>
                </c:pt>
                <c:pt idx="22">
                  <c:v>5/17~5/23</c:v>
                </c:pt>
                <c:pt idx="23">
                  <c:v>5/24~5/30</c:v>
                </c:pt>
                <c:pt idx="24">
                  <c:v>5/31~6/6</c:v>
                </c:pt>
                <c:pt idx="25">
                  <c:v>6/7~6/13</c:v>
                </c:pt>
                <c:pt idx="26">
                  <c:v>6/14~6/20</c:v>
                </c:pt>
                <c:pt idx="27">
                  <c:v>6/21~6/27</c:v>
                </c:pt>
                <c:pt idx="28">
                  <c:v>6/28~7/4</c:v>
                </c:pt>
                <c:pt idx="29">
                  <c:v>7/5~7/11</c:v>
                </c:pt>
                <c:pt idx="30">
                  <c:v>7/12~7/18</c:v>
                </c:pt>
                <c:pt idx="31">
                  <c:v>7/19~7/25</c:v>
                </c:pt>
                <c:pt idx="32">
                  <c:v>7/26~8/1</c:v>
                </c:pt>
                <c:pt idx="33">
                  <c:v>8/2~8/8</c:v>
                </c:pt>
                <c:pt idx="34">
                  <c:v>8/9~8/15</c:v>
                </c:pt>
                <c:pt idx="35">
                  <c:v>8/16~8/22</c:v>
                </c:pt>
                <c:pt idx="36">
                  <c:v>8/23~8/29</c:v>
                </c:pt>
                <c:pt idx="37">
                  <c:v>8/30~9/5</c:v>
                </c:pt>
                <c:pt idx="38">
                  <c:v>9/6~9/12</c:v>
                </c:pt>
                <c:pt idx="39">
                  <c:v>9/13~9/19</c:v>
                </c:pt>
                <c:pt idx="40">
                  <c:v>9/20~9/26</c:v>
                </c:pt>
                <c:pt idx="41">
                  <c:v>9/27~10/3</c:v>
                </c:pt>
                <c:pt idx="42">
                  <c:v>10/4~10/10</c:v>
                </c:pt>
              </c:strCache>
            </c:strRef>
          </c:cat>
          <c:val>
            <c:numRef>
              <c:f>陽性者の推移!$EL$99:$EL$141</c:f>
              <c:numCache>
                <c:formatCode>General</c:formatCode>
                <c:ptCount val="43"/>
                <c:pt idx="41">
                  <c:v>2861</c:v>
                </c:pt>
                <c:pt idx="42">
                  <c:v>2607</c:v>
                </c:pt>
              </c:numCache>
            </c:numRef>
          </c:val>
          <c:extLst xmlns:c15="http://schemas.microsoft.com/office/drawing/2012/chart">
            <c:ext xmlns:c16="http://schemas.microsoft.com/office/drawing/2014/chart" uri="{C3380CC4-5D6E-409C-BE32-E72D297353CC}">
              <c16:uniqueId val="{00000001-FCBD-4439-8907-A7C3B96E90F6}"/>
            </c:ext>
          </c:extLst>
        </c:ser>
        <c:ser>
          <c:idx val="2"/>
          <c:order val="2"/>
          <c:tx>
            <c:strRef>
              <c:f>陽性者の推移!$EM$5</c:f>
              <c:strCache>
                <c:ptCount val="1"/>
                <c:pt idx="0">
                  <c:v>合計</c:v>
                </c:pt>
              </c:strCache>
            </c:strRef>
          </c:tx>
          <c:spPr>
            <a:noFill/>
            <a:ln>
              <a:noFill/>
            </a:ln>
            <a:effectLst/>
          </c:spPr>
          <c:invertIfNegative val="0"/>
          <c:dLbls>
            <c:dLbl>
              <c:idx val="2"/>
              <c:layout>
                <c:manualLayout>
                  <c:x val="-6.9792772014729769E-4"/>
                  <c:y val="-3.88168370813528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BD-4439-8907-A7C3B96E90F6}"/>
                </c:ext>
              </c:extLst>
            </c:dLbl>
            <c:dLbl>
              <c:idx val="3"/>
              <c:layout>
                <c:manualLayout>
                  <c:x val="-1.0469338430113347E-3"/>
                  <c:y val="-4.14320884204206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BD-4439-8907-A7C3B96E90F6}"/>
                </c:ext>
              </c:extLst>
            </c:dLbl>
            <c:dLbl>
              <c:idx val="5"/>
              <c:layout>
                <c:manualLayout>
                  <c:x val="0"/>
                  <c:y val="8.62276936685703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BD-4439-8907-A7C3B96E90F6}"/>
                </c:ext>
              </c:extLst>
            </c:dLbl>
            <c:dLbl>
              <c:idx val="8"/>
              <c:layout>
                <c:manualLayout>
                  <c:x val="-2.099386615435021E-3"/>
                  <c:y val="0.183308094112516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BD-4439-8907-A7C3B96E90F6}"/>
                </c:ext>
              </c:extLst>
            </c:dLbl>
            <c:dLbl>
              <c:idx val="9"/>
              <c:layout>
                <c:manualLayout>
                  <c:x val="7.4553020752849959E-4"/>
                  <c:y val="0.168081413944341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BD-4439-8907-A7C3B96E90F6}"/>
                </c:ext>
              </c:extLst>
            </c:dLbl>
            <c:dLbl>
              <c:idx val="11"/>
              <c:layout>
                <c:manualLayout>
                  <c:x val="-1.4755630629298413E-3"/>
                  <c:y val="8.31811654716804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BD-4439-8907-A7C3B96E90F6}"/>
                </c:ext>
              </c:extLst>
            </c:dLbl>
            <c:dLbl>
              <c:idx val="12"/>
              <c:layout>
                <c:manualLayout>
                  <c:x val="-1.0734748753628443E-3"/>
                  <c:y val="5.97308564838730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BD-4439-8907-A7C3B96E90F6}"/>
                </c:ext>
              </c:extLst>
            </c:dLbl>
            <c:dLbl>
              <c:idx val="13"/>
              <c:layout>
                <c:manualLayout>
                  <c:x val="3.9360290736532178E-17"/>
                  <c:y val="4.25354600111992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BD-4439-8907-A7C3B96E90F6}"/>
                </c:ext>
              </c:extLst>
            </c:dLbl>
            <c:dLbl>
              <c:idx val="14"/>
              <c:layout>
                <c:manualLayout>
                  <c:x val="-2.1469497507256097E-3"/>
                  <c:y val="3.29004136264012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BD-4439-8907-A7C3B96E90F6}"/>
                </c:ext>
              </c:extLst>
            </c:dLbl>
            <c:dLbl>
              <c:idx val="15"/>
              <c:layout>
                <c:manualLayout>
                  <c:x val="-3.0539463013271101E-3"/>
                  <c:y val="3.62221348251967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BD-4439-8907-A7C3B96E90F6}"/>
                </c:ext>
              </c:extLst>
            </c:dLbl>
            <c:dLbl>
              <c:idx val="16"/>
              <c:layout>
                <c:manualLayout>
                  <c:x val="7.4553020752849959E-4"/>
                  <c:y val="4.28425546391552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BD-4439-8907-A7C3B96E90F6}"/>
                </c:ext>
              </c:extLst>
            </c:dLbl>
            <c:dLbl>
              <c:idx val="17"/>
              <c:layout>
                <c:manualLayout>
                  <c:x val="-3.0416310018901093E-4"/>
                  <c:y val="5.45475405887198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BD-4439-8907-A7C3B96E90F6}"/>
                </c:ext>
              </c:extLst>
            </c:dLbl>
            <c:dLbl>
              <c:idx val="18"/>
              <c:layout>
                <c:manualLayout>
                  <c:x val="8.1704159727945171E-3"/>
                  <c:y val="6.83542410738494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BD-4439-8907-A7C3B96E90F6}"/>
                </c:ext>
              </c:extLst>
            </c:dLbl>
            <c:dLbl>
              <c:idx val="19"/>
              <c:layout>
                <c:manualLayout>
                  <c:x val="-5.1798645350123133E-3"/>
                  <c:y val="2.3840551293840658E-2"/>
                </c:manualLayout>
              </c:layout>
              <c:spPr>
                <a:noFill/>
                <a:ln>
                  <a:noFill/>
                </a:ln>
                <a:effectLst/>
              </c:spPr>
              <c:txPr>
                <a:bodyPr rot="0" spcFirstLastPara="1" vertOverflow="ellipsis" vert="horz" wrap="square" lIns="38100" tIns="19050" rIns="38100" bIns="19050" anchor="b" anchorCtr="1">
                  <a:no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5447091655252285E-2"/>
                      <c:h val="4.7325108753167269E-2"/>
                    </c:manualLayout>
                  </c15:layout>
                </c:ext>
                <c:ext xmlns:c16="http://schemas.microsoft.com/office/drawing/2014/chart" uri="{C3380CC4-5D6E-409C-BE32-E72D297353CC}">
                  <c16:uniqueId val="{0000000F-FCBD-4439-8907-A7C3B96E90F6}"/>
                </c:ext>
              </c:extLst>
            </c:dLbl>
            <c:dLbl>
              <c:idx val="20"/>
              <c:layout>
                <c:manualLayout>
                  <c:x val="1.3538564079065213E-3"/>
                  <c:y val="2.34135870155672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BD-4439-8907-A7C3B96E90F6}"/>
                </c:ext>
              </c:extLst>
            </c:dLbl>
            <c:dLbl>
              <c:idx val="21"/>
              <c:layout>
                <c:manualLayout>
                  <c:x val="-2.7077954688294755E-3"/>
                  <c:y val="2.18141833956179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BD-4439-8907-A7C3B96E90F6}"/>
                </c:ext>
              </c:extLst>
            </c:dLbl>
            <c:dLbl>
              <c:idx val="22"/>
              <c:layout>
                <c:manualLayout>
                  <c:x val="1.0496933077175105E-3"/>
                  <c:y val="3.12302298319789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CBD-4439-8907-A7C3B96E90F6}"/>
                </c:ext>
              </c:extLst>
            </c:dLbl>
            <c:dLbl>
              <c:idx val="23"/>
              <c:layout>
                <c:manualLayout>
                  <c:x val="-1.3538564079065213E-3"/>
                  <c:y val="2.44672983226431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CBD-4439-8907-A7C3B96E90F6}"/>
                </c:ext>
              </c:extLst>
            </c:dLbl>
            <c:dLbl>
              <c:idx val="24"/>
              <c:layout>
                <c:manualLayout>
                  <c:x val="-6.2981598463050627E-3"/>
                  <c:y val="6.50093070221353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CBD-4439-8907-A7C3B96E90F6}"/>
                </c:ext>
              </c:extLst>
            </c:dLbl>
            <c:dLbl>
              <c:idx val="25"/>
              <c:layout>
                <c:manualLayout>
                  <c:x val="-3.1490799231525314E-3"/>
                  <c:y val="1.52399990182103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CBD-4439-8907-A7C3B96E90F6}"/>
                </c:ext>
              </c:extLst>
            </c:dLbl>
            <c:dLbl>
              <c:idx val="26"/>
              <c:layout>
                <c:manualLayout>
                  <c:x val="-1.0431142793602206E-16"/>
                  <c:y val="4.22289171332442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CBD-4439-8907-A7C3B96E90F6}"/>
                </c:ext>
              </c:extLst>
            </c:dLbl>
            <c:dLbl>
              <c:idx val="27"/>
              <c:layout>
                <c:manualLayout>
                  <c:x val="1.0496933077175105E-3"/>
                  <c:y val="-8.4234115701611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BD-4439-8907-A7C3B96E90F6}"/>
                </c:ext>
              </c:extLst>
            </c:dLbl>
            <c:dLbl>
              <c:idx val="28"/>
              <c:layout>
                <c:manualLayout>
                  <c:x val="-1.0539219672855982E-3"/>
                  <c:y val="-7.32822155868988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CBD-4439-8907-A7C3B96E90F6}"/>
                </c:ext>
              </c:extLst>
            </c:dLbl>
            <c:dLbl>
              <c:idx val="29"/>
              <c:layout>
                <c:manualLayout>
                  <c:x val="-1.4224627119089309E-3"/>
                  <c:y val="4.19545678803753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CBD-4439-8907-A7C3B96E90F6}"/>
                </c:ext>
              </c:extLst>
            </c:dLbl>
            <c:dLbl>
              <c:idx val="30"/>
              <c:layout>
                <c:manualLayout>
                  <c:x val="-1.0539219672855982E-3"/>
                  <c:y val="0.136724655037027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CBD-4439-8907-A7C3B96E90F6}"/>
                </c:ext>
              </c:extLst>
            </c:dLbl>
            <c:dLbl>
              <c:idx val="32"/>
              <c:layout>
                <c:manualLayout>
                  <c:x val="-1.5354730217552884E-2"/>
                  <c:y val="9.80299708374264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CBD-4439-8907-A7C3B96E90F6}"/>
                </c:ext>
              </c:extLst>
            </c:dLbl>
            <c:dLbl>
              <c:idx val="34"/>
              <c:layout>
                <c:manualLayout>
                  <c:x val="-3.7883100635123772E-4"/>
                  <c:y val="0.173194520472880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CBD-4439-8907-A7C3B96E90F6}"/>
                </c:ext>
              </c:extLst>
            </c:dLbl>
            <c:dLbl>
              <c:idx val="35"/>
              <c:layout>
                <c:manualLayout>
                  <c:x val="-6.9567148439017091E-4"/>
                  <c:y val="9.93822146545784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CBD-4439-8907-A7C3B96E90F6}"/>
                </c:ext>
              </c:extLst>
            </c:dLbl>
            <c:dLbl>
              <c:idx val="37"/>
              <c:layout>
                <c:manualLayout>
                  <c:x val="5.0457136578660588E-3"/>
                  <c:y val="0.149415616427774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CBD-4439-8907-A7C3B96E90F6}"/>
                </c:ext>
              </c:extLst>
            </c:dLbl>
            <c:dLbl>
              <c:idx val="41"/>
              <c:layout>
                <c:manualLayout>
                  <c:x val="2.8448899895602542E-3"/>
                  <c:y val="2.68124724469149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CBD-4439-8907-A7C3B96E90F6}"/>
                </c:ext>
              </c:extLst>
            </c:dLbl>
            <c:dLbl>
              <c:idx val="42"/>
              <c:layout>
                <c:manualLayout>
                  <c:x val="-2.0862285587204412E-16"/>
                  <c:y val="1.89895502905728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CBD-4439-8907-A7C3B96E90F6}"/>
                </c:ext>
              </c:extLst>
            </c:dLbl>
            <c:spPr>
              <a:noFill/>
              <a:ln>
                <a:noFill/>
              </a:ln>
              <a:effectLst/>
            </c:spPr>
            <c:txPr>
              <a:bodyPr rot="0" spcFirstLastPara="1" vertOverflow="ellipsis" vert="horz" wrap="square" lIns="38100" tIns="19050" rIns="38100" bIns="19050" anchor="b"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陽性者の推移!$EJ$99:$EJ$141</c:f>
              <c:strCache>
                <c:ptCount val="43"/>
                <c:pt idx="0">
                  <c:v>12/14~12/20</c:v>
                </c:pt>
                <c:pt idx="1">
                  <c:v>12/21~12/27</c:v>
                </c:pt>
                <c:pt idx="2">
                  <c:v>12/28~1/3</c:v>
                </c:pt>
                <c:pt idx="3">
                  <c:v>1/4~1/10</c:v>
                </c:pt>
                <c:pt idx="4">
                  <c:v>1/11~1/17</c:v>
                </c:pt>
                <c:pt idx="5">
                  <c:v>1/18~1/24</c:v>
                </c:pt>
                <c:pt idx="6">
                  <c:v>1/25~1/31</c:v>
                </c:pt>
                <c:pt idx="7">
                  <c:v>2/1~2/7</c:v>
                </c:pt>
                <c:pt idx="8">
                  <c:v>2/8~2/14</c:v>
                </c:pt>
                <c:pt idx="9">
                  <c:v>2/15~2/21</c:v>
                </c:pt>
                <c:pt idx="10">
                  <c:v>2/22~2/28</c:v>
                </c:pt>
                <c:pt idx="11">
                  <c:v>3/1~3/7</c:v>
                </c:pt>
                <c:pt idx="12">
                  <c:v>3/8~3/14</c:v>
                </c:pt>
                <c:pt idx="13">
                  <c:v>3/15~3/21</c:v>
                </c:pt>
                <c:pt idx="14">
                  <c:v>3/22~3/28</c:v>
                </c:pt>
                <c:pt idx="15">
                  <c:v>3/29~4/4</c:v>
                </c:pt>
                <c:pt idx="16">
                  <c:v>4/5~4/11</c:v>
                </c:pt>
                <c:pt idx="17">
                  <c:v>4/12~4/18</c:v>
                </c:pt>
                <c:pt idx="18">
                  <c:v>4/19~4/25</c:v>
                </c:pt>
                <c:pt idx="19">
                  <c:v>4/26~5/2</c:v>
                </c:pt>
                <c:pt idx="20">
                  <c:v>5/3~5/9</c:v>
                </c:pt>
                <c:pt idx="21">
                  <c:v>5/10~5/16</c:v>
                </c:pt>
                <c:pt idx="22">
                  <c:v>5/17~5/23</c:v>
                </c:pt>
                <c:pt idx="23">
                  <c:v>5/24~5/30</c:v>
                </c:pt>
                <c:pt idx="24">
                  <c:v>5/31~6/6</c:v>
                </c:pt>
                <c:pt idx="25">
                  <c:v>6/7~6/13</c:v>
                </c:pt>
                <c:pt idx="26">
                  <c:v>6/14~6/20</c:v>
                </c:pt>
                <c:pt idx="27">
                  <c:v>6/21~6/27</c:v>
                </c:pt>
                <c:pt idx="28">
                  <c:v>6/28~7/4</c:v>
                </c:pt>
                <c:pt idx="29">
                  <c:v>7/5~7/11</c:v>
                </c:pt>
                <c:pt idx="30">
                  <c:v>7/12~7/18</c:v>
                </c:pt>
                <c:pt idx="31">
                  <c:v>7/19~7/25</c:v>
                </c:pt>
                <c:pt idx="32">
                  <c:v>7/26~8/1</c:v>
                </c:pt>
                <c:pt idx="33">
                  <c:v>8/2~8/8</c:v>
                </c:pt>
                <c:pt idx="34">
                  <c:v>8/9~8/15</c:v>
                </c:pt>
                <c:pt idx="35">
                  <c:v>8/16~8/22</c:v>
                </c:pt>
                <c:pt idx="36">
                  <c:v>8/23~8/29</c:v>
                </c:pt>
                <c:pt idx="37">
                  <c:v>8/30~9/5</c:v>
                </c:pt>
                <c:pt idx="38">
                  <c:v>9/6~9/12</c:v>
                </c:pt>
                <c:pt idx="39">
                  <c:v>9/13~9/19</c:v>
                </c:pt>
                <c:pt idx="40">
                  <c:v>9/20~9/26</c:v>
                </c:pt>
                <c:pt idx="41">
                  <c:v>9/27~10/3</c:v>
                </c:pt>
                <c:pt idx="42">
                  <c:v>10/4~10/10</c:v>
                </c:pt>
              </c:strCache>
            </c:strRef>
          </c:cat>
          <c:val>
            <c:numRef>
              <c:f>陽性者の推移!$EM$99:$EM$141</c:f>
              <c:numCache>
                <c:formatCode>General</c:formatCode>
                <c:ptCount val="43"/>
                <c:pt idx="0">
                  <c:v>90</c:v>
                </c:pt>
                <c:pt idx="1">
                  <c:v>173</c:v>
                </c:pt>
                <c:pt idx="2">
                  <c:v>448</c:v>
                </c:pt>
                <c:pt idx="3">
                  <c:v>3810</c:v>
                </c:pt>
                <c:pt idx="4">
                  <c:v>17603</c:v>
                </c:pt>
                <c:pt idx="5">
                  <c:v>42074</c:v>
                </c:pt>
                <c:pt idx="6">
                  <c:v>74483</c:v>
                </c:pt>
                <c:pt idx="7">
                  <c:v>88706</c:v>
                </c:pt>
                <c:pt idx="8">
                  <c:v>82076</c:v>
                </c:pt>
                <c:pt idx="9">
                  <c:v>75997</c:v>
                </c:pt>
                <c:pt idx="10">
                  <c:v>58308</c:v>
                </c:pt>
                <c:pt idx="11">
                  <c:v>47215</c:v>
                </c:pt>
                <c:pt idx="12">
                  <c:v>36795</c:v>
                </c:pt>
                <c:pt idx="13">
                  <c:v>28778</c:v>
                </c:pt>
                <c:pt idx="14">
                  <c:v>22336</c:v>
                </c:pt>
                <c:pt idx="15">
                  <c:v>24925</c:v>
                </c:pt>
                <c:pt idx="16">
                  <c:v>27122</c:v>
                </c:pt>
                <c:pt idx="17">
                  <c:v>25474</c:v>
                </c:pt>
                <c:pt idx="18">
                  <c:v>20970</c:v>
                </c:pt>
                <c:pt idx="19">
                  <c:v>17615</c:v>
                </c:pt>
                <c:pt idx="20">
                  <c:v>16571</c:v>
                </c:pt>
                <c:pt idx="21">
                  <c:v>21377</c:v>
                </c:pt>
                <c:pt idx="22">
                  <c:v>19739</c:v>
                </c:pt>
                <c:pt idx="23">
                  <c:v>15511</c:v>
                </c:pt>
                <c:pt idx="24">
                  <c:v>10458</c:v>
                </c:pt>
                <c:pt idx="25">
                  <c:v>9007</c:v>
                </c:pt>
                <c:pt idx="26">
                  <c:v>7780</c:v>
                </c:pt>
                <c:pt idx="27">
                  <c:v>8726</c:v>
                </c:pt>
                <c:pt idx="28">
                  <c:v>14554</c:v>
                </c:pt>
                <c:pt idx="29">
                  <c:v>31721</c:v>
                </c:pt>
                <c:pt idx="30">
                  <c:v>68112</c:v>
                </c:pt>
                <c:pt idx="31">
                  <c:v>116689</c:v>
                </c:pt>
                <c:pt idx="32">
                  <c:v>139846</c:v>
                </c:pt>
                <c:pt idx="33">
                  <c:v>140879</c:v>
                </c:pt>
                <c:pt idx="34">
                  <c:v>122718</c:v>
                </c:pt>
                <c:pt idx="35">
                  <c:v>137386</c:v>
                </c:pt>
                <c:pt idx="36">
                  <c:v>108295</c:v>
                </c:pt>
                <c:pt idx="37">
                  <c:v>71190</c:v>
                </c:pt>
                <c:pt idx="38">
                  <c:v>53109</c:v>
                </c:pt>
                <c:pt idx="39">
                  <c:v>41914</c:v>
                </c:pt>
                <c:pt idx="40">
                  <c:v>29558</c:v>
                </c:pt>
                <c:pt idx="41">
                  <c:v>18279</c:v>
                </c:pt>
                <c:pt idx="42">
                  <c:v>14910</c:v>
                </c:pt>
              </c:numCache>
            </c:numRef>
          </c:val>
          <c:extLst>
            <c:ext xmlns:c16="http://schemas.microsoft.com/office/drawing/2014/chart" uri="{C3380CC4-5D6E-409C-BE32-E72D297353CC}">
              <c16:uniqueId val="{00000021-FCBD-4439-8907-A7C3B96E90F6}"/>
            </c:ext>
          </c:extLst>
        </c:ser>
        <c:dLbls>
          <c:showLegendKey val="0"/>
          <c:showVal val="0"/>
          <c:showCatName val="0"/>
          <c:showSerName val="0"/>
          <c:showPercent val="0"/>
          <c:showBubbleSize val="0"/>
        </c:dLbls>
        <c:gapWidth val="75"/>
        <c:overlap val="100"/>
        <c:axId val="1693723936"/>
        <c:axId val="1693724352"/>
        <c:extLst/>
      </c:barChart>
      <c:catAx>
        <c:axId val="169372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93724352"/>
        <c:crosses val="autoZero"/>
        <c:auto val="1"/>
        <c:lblAlgn val="ctr"/>
        <c:lblOffset val="100"/>
        <c:noMultiLvlLbl val="0"/>
      </c:catAx>
      <c:valAx>
        <c:axId val="1693724352"/>
        <c:scaling>
          <c:orientation val="minMax"/>
          <c:max val="150000"/>
          <c:min val="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93723936"/>
        <c:crosses val="autoZero"/>
        <c:crossBetween val="between"/>
        <c:majorUnit val="10000"/>
      </c:valAx>
      <c:spPr>
        <a:noFill/>
        <a:ln>
          <a:noFill/>
        </a:ln>
        <a:effectLst/>
      </c:spPr>
    </c:plotArea>
    <c:legend>
      <c:legendPos val="r"/>
      <c:legendEntry>
        <c:idx val="0"/>
        <c:delete val="1"/>
      </c:legendEntry>
      <c:layout>
        <c:manualLayout>
          <c:xMode val="edge"/>
          <c:yMode val="edge"/>
          <c:x val="5.1226388393117654E-2"/>
          <c:y val="6.8161117748338051E-2"/>
          <c:w val="0.30013869398716819"/>
          <c:h val="0.1266616930275249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45337108476378E-2"/>
          <c:y val="0.24801295702823067"/>
          <c:w val="0.86980188925685298"/>
          <c:h val="0.58606262489447791"/>
        </c:manualLayout>
      </c:layout>
      <c:barChart>
        <c:barDir val="col"/>
        <c:grouping val="stacked"/>
        <c:varyColors val="0"/>
        <c:ser>
          <c:idx val="0"/>
          <c:order val="0"/>
          <c:tx>
            <c:strRef>
              <c:f>'日報 (新) '!$P$3</c:f>
              <c:strCache>
                <c:ptCount val="1"/>
                <c:pt idx="0">
                  <c:v>新規陽性者数</c:v>
                </c:pt>
              </c:strCache>
            </c:strRef>
          </c:tx>
          <c:spPr>
            <a:solidFill>
              <a:srgbClr val="FF3300"/>
            </a:solidFill>
            <a:ln w="3175">
              <a:solidFill>
                <a:schemeClr val="accent1">
                  <a:lumMod val="50000"/>
                </a:schemeClr>
              </a:solidFill>
            </a:ln>
            <a:effectLst/>
          </c:spPr>
          <c:invertIfNegative val="0"/>
          <c:cat>
            <c:numRef>
              <c:f>'日報 (新) '!$O$832:$O$939</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(新) '!$P$832:$P$939</c:f>
              <c:numCache>
                <c:formatCode>General</c:formatCode>
                <c:ptCount val="108"/>
                <c:pt idx="0">
                  <c:v>1471</c:v>
                </c:pt>
                <c:pt idx="1">
                  <c:v>1134</c:v>
                </c:pt>
                <c:pt idx="2">
                  <c:v>585</c:v>
                </c:pt>
                <c:pt idx="3">
                  <c:v>2301</c:v>
                </c:pt>
                <c:pt idx="4">
                  <c:v>2222</c:v>
                </c:pt>
                <c:pt idx="5">
                  <c:v>2193</c:v>
                </c:pt>
                <c:pt idx="6">
                  <c:v>2134</c:v>
                </c:pt>
                <c:pt idx="7">
                  <c:v>2545</c:v>
                </c:pt>
                <c:pt idx="8">
                  <c:v>2009</c:v>
                </c:pt>
                <c:pt idx="9">
                  <c:v>1150</c:v>
                </c:pt>
                <c:pt idx="10">
                  <c:v>4522</c:v>
                </c:pt>
                <c:pt idx="11">
                  <c:v>4620</c:v>
                </c:pt>
                <c:pt idx="12">
                  <c:v>4615</c:v>
                </c:pt>
                <c:pt idx="13">
                  <c:v>4805</c:v>
                </c:pt>
                <c:pt idx="14">
                  <c:v>5566</c:v>
                </c:pt>
                <c:pt idx="15">
                  <c:v>5080</c:v>
                </c:pt>
                <c:pt idx="16">
                  <c:v>2513</c:v>
                </c:pt>
                <c:pt idx="17">
                  <c:v>9956</c:v>
                </c:pt>
                <c:pt idx="18">
                  <c:v>10449</c:v>
                </c:pt>
                <c:pt idx="19">
                  <c:v>9956</c:v>
                </c:pt>
                <c:pt idx="20">
                  <c:v>9743</c:v>
                </c:pt>
                <c:pt idx="21">
                  <c:v>12349</c:v>
                </c:pt>
                <c:pt idx="22">
                  <c:v>10802</c:v>
                </c:pt>
                <c:pt idx="23">
                  <c:v>4857</c:v>
                </c:pt>
                <c:pt idx="24">
                  <c:v>5019</c:v>
                </c:pt>
                <c:pt idx="25">
                  <c:v>21972</c:v>
                </c:pt>
                <c:pt idx="26">
                  <c:v>22042</c:v>
                </c:pt>
                <c:pt idx="27">
                  <c:v>19944</c:v>
                </c:pt>
                <c:pt idx="28">
                  <c:v>22496</c:v>
                </c:pt>
                <c:pt idx="29">
                  <c:v>17433</c:v>
                </c:pt>
                <c:pt idx="30">
                  <c:v>7783</c:v>
                </c:pt>
                <c:pt idx="31">
                  <c:v>25741</c:v>
                </c:pt>
                <c:pt idx="32">
                  <c:v>21857</c:v>
                </c:pt>
                <c:pt idx="33">
                  <c:v>24286</c:v>
                </c:pt>
                <c:pt idx="34">
                  <c:v>21384</c:v>
                </c:pt>
                <c:pt idx="35">
                  <c:v>22826</c:v>
                </c:pt>
                <c:pt idx="36">
                  <c:v>16471</c:v>
                </c:pt>
                <c:pt idx="37">
                  <c:v>7281</c:v>
                </c:pt>
                <c:pt idx="38">
                  <c:v>25130</c:v>
                </c:pt>
                <c:pt idx="39">
                  <c:v>24037</c:v>
                </c:pt>
                <c:pt idx="40">
                  <c:v>22369</c:v>
                </c:pt>
                <c:pt idx="41">
                  <c:v>20327</c:v>
                </c:pt>
                <c:pt idx="42">
                  <c:v>22547</c:v>
                </c:pt>
                <c:pt idx="43">
                  <c:v>18309</c:v>
                </c:pt>
                <c:pt idx="44">
                  <c:v>8160</c:v>
                </c:pt>
                <c:pt idx="45">
                  <c:v>25286</c:v>
                </c:pt>
                <c:pt idx="46">
                  <c:v>23723</c:v>
                </c:pt>
                <c:pt idx="47">
                  <c:v>22050</c:v>
                </c:pt>
                <c:pt idx="48">
                  <c:v>10031</c:v>
                </c:pt>
                <c:pt idx="49">
                  <c:v>17552</c:v>
                </c:pt>
                <c:pt idx="50">
                  <c:v>14535</c:v>
                </c:pt>
                <c:pt idx="51">
                  <c:v>9541</c:v>
                </c:pt>
                <c:pt idx="52">
                  <c:v>18819</c:v>
                </c:pt>
                <c:pt idx="53">
                  <c:v>22813</c:v>
                </c:pt>
                <c:pt idx="54">
                  <c:v>24320</c:v>
                </c:pt>
                <c:pt idx="55">
                  <c:v>22784</c:v>
                </c:pt>
                <c:pt idx="56">
                  <c:v>23088</c:v>
                </c:pt>
                <c:pt idx="57">
                  <c:v>17670</c:v>
                </c:pt>
                <c:pt idx="58">
                  <c:v>7892</c:v>
                </c:pt>
                <c:pt idx="59">
                  <c:v>22924</c:v>
                </c:pt>
                <c:pt idx="60">
                  <c:v>20803</c:v>
                </c:pt>
                <c:pt idx="61">
                  <c:v>17182</c:v>
                </c:pt>
                <c:pt idx="62">
                  <c:v>15498</c:v>
                </c:pt>
                <c:pt idx="63">
                  <c:v>14993</c:v>
                </c:pt>
                <c:pt idx="64">
                  <c:v>11605</c:v>
                </c:pt>
                <c:pt idx="65">
                  <c:v>5290</c:v>
                </c:pt>
                <c:pt idx="66">
                  <c:v>16362</c:v>
                </c:pt>
                <c:pt idx="67">
                  <c:v>13675</c:v>
                </c:pt>
                <c:pt idx="68">
                  <c:v>11095</c:v>
                </c:pt>
                <c:pt idx="69">
                  <c:v>9537</c:v>
                </c:pt>
                <c:pt idx="70">
                  <c:v>9384</c:v>
                </c:pt>
                <c:pt idx="71">
                  <c:v>7579</c:v>
                </c:pt>
                <c:pt idx="72">
                  <c:v>3558</c:v>
                </c:pt>
                <c:pt idx="73">
                  <c:v>12093</c:v>
                </c:pt>
                <c:pt idx="74">
                  <c:v>9598</c:v>
                </c:pt>
                <c:pt idx="75">
                  <c:v>8291</c:v>
                </c:pt>
                <c:pt idx="76">
                  <c:v>7285</c:v>
                </c:pt>
                <c:pt idx="77">
                  <c:v>7434</c:v>
                </c:pt>
                <c:pt idx="78">
                  <c:v>5774</c:v>
                </c:pt>
                <c:pt idx="79">
                  <c:v>2634</c:v>
                </c:pt>
                <c:pt idx="80">
                  <c:v>9615</c:v>
                </c:pt>
                <c:pt idx="81">
                  <c:v>7717</c:v>
                </c:pt>
                <c:pt idx="82">
                  <c:v>6498</c:v>
                </c:pt>
                <c:pt idx="83">
                  <c:v>5690</c:v>
                </c:pt>
                <c:pt idx="84">
                  <c:v>5781</c:v>
                </c:pt>
                <c:pt idx="85">
                  <c:v>4285</c:v>
                </c:pt>
                <c:pt idx="86">
                  <c:v>2328</c:v>
                </c:pt>
                <c:pt idx="87">
                  <c:v>2127</c:v>
                </c:pt>
                <c:pt idx="88">
                  <c:v>7527</c:v>
                </c:pt>
                <c:pt idx="89">
                  <c:v>5865</c:v>
                </c:pt>
                <c:pt idx="90">
                  <c:v>4930</c:v>
                </c:pt>
                <c:pt idx="91">
                  <c:v>2305</c:v>
                </c:pt>
                <c:pt idx="92">
                  <c:v>4548</c:v>
                </c:pt>
                <c:pt idx="93">
                  <c:v>2256</c:v>
                </c:pt>
                <c:pt idx="94">
                  <c:v>3007</c:v>
                </c:pt>
                <c:pt idx="95">
                  <c:v>3013</c:v>
                </c:pt>
                <c:pt idx="96">
                  <c:v>2624</c:v>
                </c:pt>
                <c:pt idx="97">
                  <c:v>2264</c:v>
                </c:pt>
                <c:pt idx="98">
                  <c:v>2185</c:v>
                </c:pt>
                <c:pt idx="99">
                  <c:v>1786</c:v>
                </c:pt>
                <c:pt idx="100">
                  <c:v>539</c:v>
                </c:pt>
                <c:pt idx="101">
                  <c:v>2738</c:v>
                </c:pt>
                <c:pt idx="102">
                  <c:v>2661</c:v>
                </c:pt>
                <c:pt idx="103">
                  <c:v>1985</c:v>
                </c:pt>
                <c:pt idx="104">
                  <c:v>1641</c:v>
                </c:pt>
                <c:pt idx="105">
                  <c:v>1552</c:v>
                </c:pt>
                <c:pt idx="106">
                  <c:v>1255</c:v>
                </c:pt>
                <c:pt idx="107">
                  <c:v>471</c:v>
                </c:pt>
              </c:numCache>
            </c:numRef>
          </c:val>
          <c:extLst xmlns:c15="http://schemas.microsoft.com/office/drawing/2012/chart">
            <c:ext xmlns:c16="http://schemas.microsoft.com/office/drawing/2014/chart" uri="{C3380CC4-5D6E-409C-BE32-E72D297353CC}">
              <c16:uniqueId val="{00000000-7DA2-4B01-8750-CAB8C8569E1F}"/>
            </c:ext>
          </c:extLst>
        </c:ser>
        <c:ser>
          <c:idx val="1"/>
          <c:order val="1"/>
          <c:tx>
            <c:strRef>
              <c:f>'日報 (新) '!$Q$3</c:f>
              <c:strCache>
                <c:ptCount val="1"/>
                <c:pt idx="0">
                  <c:v>陰性件数</c:v>
                </c:pt>
              </c:strCache>
            </c:strRef>
          </c:tx>
          <c:spPr>
            <a:solidFill>
              <a:schemeClr val="accent4">
                <a:lumMod val="20000"/>
                <a:lumOff val="80000"/>
              </a:schemeClr>
            </a:solidFill>
            <a:ln w="6350">
              <a:solidFill>
                <a:schemeClr val="accent1">
                  <a:lumMod val="50000"/>
                </a:schemeClr>
              </a:solidFill>
              <a:prstDash val="solid"/>
            </a:ln>
            <a:effectLst/>
          </c:spPr>
          <c:invertIfNegative val="0"/>
          <c:dLbls>
            <c:dLbl>
              <c:idx val="32"/>
              <c:layout>
                <c:manualLayout>
                  <c:x val="-1.8724187612957546E-2"/>
                  <c:y val="-0.22615256283051305"/>
                </c:manualLayout>
              </c:layout>
              <c:tx>
                <c:rich>
                  <a:bodyPr/>
                  <a:lstStyle/>
                  <a:p>
                    <a:fld id="{0789E0DC-2925-4421-94DF-B70DD4382478}" type="CATEGORYNAME">
                      <a:rPr lang="en-US" altLang="ja-JP"/>
                      <a:pPr/>
                      <a:t>[分類名]</a:t>
                    </a:fld>
                    <a:r>
                      <a:rPr lang="en-US" altLang="ja-JP" baseline="0"/>
                      <a:t>,45747</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A2-4B01-8750-CAB8C8569E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'日報 (新) '!$O$832:$O$939</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(新) '!$Q$832:$Q$939</c:f>
              <c:numCache>
                <c:formatCode>General</c:formatCode>
                <c:ptCount val="108"/>
                <c:pt idx="0">
                  <c:v>14944</c:v>
                </c:pt>
                <c:pt idx="1">
                  <c:v>10616</c:v>
                </c:pt>
                <c:pt idx="2">
                  <c:v>12595</c:v>
                </c:pt>
                <c:pt idx="3">
                  <c:v>6458</c:v>
                </c:pt>
                <c:pt idx="4">
                  <c:v>12941</c:v>
                </c:pt>
                <c:pt idx="5">
                  <c:v>12715</c:v>
                </c:pt>
                <c:pt idx="6">
                  <c:v>13804</c:v>
                </c:pt>
                <c:pt idx="7">
                  <c:v>8121</c:v>
                </c:pt>
                <c:pt idx="8">
                  <c:v>8733</c:v>
                </c:pt>
                <c:pt idx="9">
                  <c:v>9399</c:v>
                </c:pt>
                <c:pt idx="10">
                  <c:v>3409</c:v>
                </c:pt>
                <c:pt idx="11">
                  <c:v>12956</c:v>
                </c:pt>
                <c:pt idx="12">
                  <c:v>13680</c:v>
                </c:pt>
                <c:pt idx="13">
                  <c:v>16497</c:v>
                </c:pt>
                <c:pt idx="14">
                  <c:v>13984</c:v>
                </c:pt>
                <c:pt idx="15">
                  <c:v>12594</c:v>
                </c:pt>
                <c:pt idx="16">
                  <c:v>14646</c:v>
                </c:pt>
                <c:pt idx="17">
                  <c:v>2380</c:v>
                </c:pt>
                <c:pt idx="18">
                  <c:v>18057</c:v>
                </c:pt>
                <c:pt idx="19">
                  <c:v>17937</c:v>
                </c:pt>
                <c:pt idx="20">
                  <c:v>19467</c:v>
                </c:pt>
                <c:pt idx="21">
                  <c:v>12686</c:v>
                </c:pt>
                <c:pt idx="22">
                  <c:v>11427</c:v>
                </c:pt>
                <c:pt idx="23">
                  <c:v>6190</c:v>
                </c:pt>
                <c:pt idx="24">
                  <c:v>15227</c:v>
                </c:pt>
                <c:pt idx="25">
                  <c:v>-82</c:v>
                </c:pt>
                <c:pt idx="26">
                  <c:v>22005</c:v>
                </c:pt>
                <c:pt idx="27">
                  <c:v>21825</c:v>
                </c:pt>
                <c:pt idx="28">
                  <c:v>19031</c:v>
                </c:pt>
                <c:pt idx="29">
                  <c:v>16755</c:v>
                </c:pt>
                <c:pt idx="30">
                  <c:v>13925</c:v>
                </c:pt>
                <c:pt idx="31">
                  <c:v>2547</c:v>
                </c:pt>
                <c:pt idx="32">
                  <c:v>23890</c:v>
                </c:pt>
                <c:pt idx="33">
                  <c:v>21139</c:v>
                </c:pt>
                <c:pt idx="34">
                  <c:v>19452</c:v>
                </c:pt>
                <c:pt idx="35">
                  <c:v>16127</c:v>
                </c:pt>
                <c:pt idx="36">
                  <c:v>15457</c:v>
                </c:pt>
                <c:pt idx="37">
                  <c:v>13701</c:v>
                </c:pt>
                <c:pt idx="38">
                  <c:v>4011</c:v>
                </c:pt>
                <c:pt idx="39">
                  <c:v>15129</c:v>
                </c:pt>
                <c:pt idx="40">
                  <c:v>17356</c:v>
                </c:pt>
                <c:pt idx="41">
                  <c:v>19117</c:v>
                </c:pt>
                <c:pt idx="42">
                  <c:v>12290</c:v>
                </c:pt>
                <c:pt idx="43">
                  <c:v>14224</c:v>
                </c:pt>
                <c:pt idx="44">
                  <c:v>13272</c:v>
                </c:pt>
                <c:pt idx="45">
                  <c:v>2226</c:v>
                </c:pt>
                <c:pt idx="46">
                  <c:v>13018</c:v>
                </c:pt>
                <c:pt idx="47">
                  <c:v>12800</c:v>
                </c:pt>
                <c:pt idx="48">
                  <c:v>13789</c:v>
                </c:pt>
                <c:pt idx="49">
                  <c:v>4766</c:v>
                </c:pt>
                <c:pt idx="50">
                  <c:v>8438</c:v>
                </c:pt>
                <c:pt idx="51">
                  <c:v>11284</c:v>
                </c:pt>
                <c:pt idx="52">
                  <c:v>2312</c:v>
                </c:pt>
                <c:pt idx="53">
                  <c:v>7626</c:v>
                </c:pt>
                <c:pt idx="54">
                  <c:v>7700</c:v>
                </c:pt>
                <c:pt idx="55">
                  <c:v>13475</c:v>
                </c:pt>
                <c:pt idx="56">
                  <c:v>10075</c:v>
                </c:pt>
                <c:pt idx="57">
                  <c:v>10256</c:v>
                </c:pt>
                <c:pt idx="58">
                  <c:v>12488</c:v>
                </c:pt>
                <c:pt idx="59">
                  <c:v>1140</c:v>
                </c:pt>
                <c:pt idx="60">
                  <c:v>13937</c:v>
                </c:pt>
                <c:pt idx="61">
                  <c:v>15902</c:v>
                </c:pt>
                <c:pt idx="62">
                  <c:v>23098</c:v>
                </c:pt>
                <c:pt idx="63">
                  <c:v>13069</c:v>
                </c:pt>
                <c:pt idx="64">
                  <c:v>18446</c:v>
                </c:pt>
                <c:pt idx="65">
                  <c:v>17504</c:v>
                </c:pt>
                <c:pt idx="66">
                  <c:v>3148</c:v>
                </c:pt>
                <c:pt idx="67">
                  <c:v>15753</c:v>
                </c:pt>
                <c:pt idx="68">
                  <c:v>15003</c:v>
                </c:pt>
                <c:pt idx="69">
                  <c:v>18514</c:v>
                </c:pt>
                <c:pt idx="70">
                  <c:v>14328</c:v>
                </c:pt>
                <c:pt idx="71">
                  <c:v>12616</c:v>
                </c:pt>
                <c:pt idx="72">
                  <c:v>12776</c:v>
                </c:pt>
                <c:pt idx="73">
                  <c:v>2613</c:v>
                </c:pt>
                <c:pt idx="74">
                  <c:v>19570</c:v>
                </c:pt>
                <c:pt idx="75">
                  <c:v>14300</c:v>
                </c:pt>
                <c:pt idx="76">
                  <c:v>18716</c:v>
                </c:pt>
                <c:pt idx="77">
                  <c:v>13949</c:v>
                </c:pt>
                <c:pt idx="78">
                  <c:v>11494</c:v>
                </c:pt>
                <c:pt idx="79">
                  <c:v>11949</c:v>
                </c:pt>
                <c:pt idx="80">
                  <c:v>5261</c:v>
                </c:pt>
                <c:pt idx="81">
                  <c:v>19868</c:v>
                </c:pt>
                <c:pt idx="82">
                  <c:v>13700</c:v>
                </c:pt>
                <c:pt idx="83">
                  <c:v>16454</c:v>
                </c:pt>
                <c:pt idx="84">
                  <c:v>14323</c:v>
                </c:pt>
                <c:pt idx="85">
                  <c:v>15198</c:v>
                </c:pt>
                <c:pt idx="86">
                  <c:v>6697</c:v>
                </c:pt>
                <c:pt idx="87">
                  <c:v>11866</c:v>
                </c:pt>
                <c:pt idx="88">
                  <c:v>3648</c:v>
                </c:pt>
                <c:pt idx="89">
                  <c:v>16969</c:v>
                </c:pt>
                <c:pt idx="90">
                  <c:v>15266</c:v>
                </c:pt>
                <c:pt idx="91">
                  <c:v>11858</c:v>
                </c:pt>
                <c:pt idx="92">
                  <c:v>5570</c:v>
                </c:pt>
                <c:pt idx="93">
                  <c:v>13009</c:v>
                </c:pt>
                <c:pt idx="94">
                  <c:v>7718</c:v>
                </c:pt>
                <c:pt idx="95">
                  <c:v>17317</c:v>
                </c:pt>
                <c:pt idx="96">
                  <c:v>13993</c:v>
                </c:pt>
                <c:pt idx="97">
                  <c:v>17583</c:v>
                </c:pt>
                <c:pt idx="98">
                  <c:v>14046</c:v>
                </c:pt>
                <c:pt idx="99">
                  <c:v>10734</c:v>
                </c:pt>
                <c:pt idx="100">
                  <c:v>6379</c:v>
                </c:pt>
                <c:pt idx="101">
                  <c:v>5934</c:v>
                </c:pt>
                <c:pt idx="102">
                  <c:v>16829</c:v>
                </c:pt>
                <c:pt idx="103">
                  <c:v>14292</c:v>
                </c:pt>
                <c:pt idx="104">
                  <c:v>16118</c:v>
                </c:pt>
                <c:pt idx="105">
                  <c:v>11507</c:v>
                </c:pt>
                <c:pt idx="106">
                  <c:v>9020</c:v>
                </c:pt>
                <c:pt idx="107">
                  <c:v>4123</c:v>
                </c:pt>
              </c:numCache>
            </c:numRef>
          </c:val>
          <c:extLst xmlns:c15="http://schemas.microsoft.com/office/drawing/2012/chart">
            <c:ext xmlns:c16="http://schemas.microsoft.com/office/drawing/2014/chart" uri="{C3380CC4-5D6E-409C-BE32-E72D297353CC}">
              <c16:uniqueId val="{00000002-7DA2-4B01-8750-CAB8C8569E1F}"/>
            </c:ext>
          </c:extLst>
        </c:ser>
        <c:dLbls>
          <c:showLegendKey val="0"/>
          <c:showVal val="0"/>
          <c:showCatName val="0"/>
          <c:showSerName val="0"/>
          <c:showPercent val="0"/>
          <c:showBubbleSize val="0"/>
        </c:dLbls>
        <c:gapWidth val="150"/>
        <c:overlap val="100"/>
        <c:axId val="1247082863"/>
        <c:axId val="1247086191"/>
      </c:barChart>
      <c:lineChart>
        <c:grouping val="standard"/>
        <c:varyColors val="0"/>
        <c:ser>
          <c:idx val="2"/>
          <c:order val="2"/>
          <c:tx>
            <c:strRef>
              <c:f>'日報 (新) '!$R$3</c:f>
              <c:strCache>
                <c:ptCount val="1"/>
                <c:pt idx="0">
                  <c:v>陽性率</c:v>
                </c:pt>
              </c:strCache>
            </c:strRef>
          </c:tx>
          <c:spPr>
            <a:ln w="25400" cap="rnd">
              <a:solidFill>
                <a:srgbClr val="FF0000"/>
              </a:solidFill>
              <a:round/>
            </a:ln>
            <a:effectLst/>
          </c:spPr>
          <c:marker>
            <c:symbol val="none"/>
          </c:marker>
          <c:dLbls>
            <c:dLbl>
              <c:idx val="55"/>
              <c:layout>
                <c:manualLayout>
                  <c:x val="-0.12098705842218732"/>
                  <c:y val="-3.88699717364944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B01-8750-CAB8C8569E1F}"/>
                </c:ext>
              </c:extLst>
            </c:dLbl>
            <c:dLbl>
              <c:idx val="107"/>
              <c:layout>
                <c:manualLayout>
                  <c:x val="-7.5588644234901539E-2"/>
                  <c:y val="-0.3003588725092750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B01-8750-CAB8C8569E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'日報 (新) '!$O$832:$O$939</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(新) '!$R$832:$R$939</c:f>
              <c:numCache>
                <c:formatCode>0.0%</c:formatCode>
                <c:ptCount val="108"/>
                <c:pt idx="0">
                  <c:v>9.2067411149115458E-2</c:v>
                </c:pt>
                <c:pt idx="1">
                  <c:v>9.2616766599553063E-2</c:v>
                </c:pt>
                <c:pt idx="2">
                  <c:v>9.2303047294528678E-2</c:v>
                </c:pt>
                <c:pt idx="3">
                  <c:v>9.8060831312272306E-2</c:v>
                </c:pt>
                <c:pt idx="4">
                  <c:v>0.1051350819604229</c:v>
                </c:pt>
                <c:pt idx="5">
                  <c:v>0.11361447511321489</c:v>
                </c:pt>
                <c:pt idx="6">
                  <c:v>0.12339641879870569</c:v>
                </c:pt>
                <c:pt idx="7">
                  <c:v>0.14299942454959941</c:v>
                </c:pt>
                <c:pt idx="8">
                  <c:v>0.1541922198845069</c:v>
                </c:pt>
                <c:pt idx="9">
                  <c:v>0.16531565292591524</c:v>
                </c:pt>
                <c:pt idx="10">
                  <c:v>0.19259112658183639</c:v>
                </c:pt>
                <c:pt idx="11">
                  <c:v>0.21415468236892765</c:v>
                </c:pt>
                <c:pt idx="12">
                  <c:v>0.23237401441704744</c:v>
                </c:pt>
                <c:pt idx="13">
                  <c:v>0.24663871173797922</c:v>
                </c:pt>
                <c:pt idx="14">
                  <c:v>0.25432063806692151</c:v>
                </c:pt>
                <c:pt idx="15">
                  <c:v>0.2656608520779255</c:v>
                </c:pt>
                <c:pt idx="16">
                  <c:v>0.26234653142182829</c:v>
                </c:pt>
                <c:pt idx="17">
                  <c:v>0.29637910438123527</c:v>
                </c:pt>
                <c:pt idx="18">
                  <c:v>0.3151191941967928</c:v>
                </c:pt>
                <c:pt idx="19">
                  <c:v>0.33054286109957071</c:v>
                </c:pt>
                <c:pt idx="20">
                  <c:v>0.34547161388582531</c:v>
                </c:pt>
                <c:pt idx="21">
                  <c:v>0.37573583925278653</c:v>
                </c:pt>
                <c:pt idx="22">
                  <c:v>0.39972777887268429</c:v>
                </c:pt>
                <c:pt idx="23">
                  <c:v>0.43024267868113863</c:v>
                </c:pt>
                <c:pt idx="24">
                  <c:v>0.37997514710719638</c:v>
                </c:pt>
                <c:pt idx="25">
                  <c:v>0.46700095207870518</c:v>
                </c:pt>
                <c:pt idx="26">
                  <c:v>0.49184820153824899</c:v>
                </c:pt>
                <c:pt idx="27">
                  <c:v>0.5120770093899486</c:v>
                </c:pt>
                <c:pt idx="28">
                  <c:v>0.51869497669601239</c:v>
                </c:pt>
                <c:pt idx="29">
                  <c:v>0.51934666579729316</c:v>
                </c:pt>
                <c:pt idx="30">
                  <c:v>0.5075496394897393</c:v>
                </c:pt>
                <c:pt idx="31">
                  <c:v>0.57483816517220254</c:v>
                </c:pt>
                <c:pt idx="32">
                  <c:v>0.52009142004244502</c:v>
                </c:pt>
                <c:pt idx="33">
                  <c:v>0.52443050894638354</c:v>
                </c:pt>
                <c:pt idx="34">
                  <c:v>0.53042266965183005</c:v>
                </c:pt>
                <c:pt idx="35">
                  <c:v>0.53584040447588621</c:v>
                </c:pt>
                <c:pt idx="36">
                  <c:v>0.53612907052612846</c:v>
                </c:pt>
                <c:pt idx="37">
                  <c:v>0.53565012551604341</c:v>
                </c:pt>
                <c:pt idx="38">
                  <c:v>0.53088786302625968</c:v>
                </c:pt>
                <c:pt idx="39">
                  <c:v>0.55322991019798651</c:v>
                </c:pt>
                <c:pt idx="40">
                  <c:v>0.55822474047796089</c:v>
                </c:pt>
                <c:pt idx="41">
                  <c:v>0.55715951015087384</c:v>
                </c:pt>
                <c:pt idx="42">
                  <c:v>0.56556544215489135</c:v>
                </c:pt>
                <c:pt idx="43">
                  <c:v>0.57188289770510714</c:v>
                </c:pt>
                <c:pt idx="44">
                  <c:v>0.57435732484615576</c:v>
                </c:pt>
                <c:pt idx="45">
                  <c:v>0.57931634057677639</c:v>
                </c:pt>
                <c:pt idx="46">
                  <c:v>0.584452941987047</c:v>
                </c:pt>
                <c:pt idx="47">
                  <c:v>0.59557772411578669</c:v>
                </c:pt>
                <c:pt idx="48">
                  <c:v>0.59360491203211718</c:v>
                </c:pt>
                <c:pt idx="49">
                  <c:v>0.60755198136602306</c:v>
                </c:pt>
                <c:pt idx="50">
                  <c:v>0.61986543349187428</c:v>
                </c:pt>
                <c:pt idx="51">
                  <c:v>0.62903422045186441</c:v>
                </c:pt>
                <c:pt idx="52">
                  <c:v>0.61862059148791726</c:v>
                </c:pt>
                <c:pt idx="53">
                  <c:v>0.63632085100591984</c:v>
                </c:pt>
                <c:pt idx="54">
                  <c:v>0.66062146306605352</c:v>
                </c:pt>
                <c:pt idx="55">
                  <c:v>0.68223052724975131</c:v>
                </c:pt>
                <c:pt idx="56">
                  <c:v>0.67167318733804182</c:v>
                </c:pt>
                <c:pt idx="57">
                  <c:v>0.66979575045969775</c:v>
                </c:pt>
                <c:pt idx="58">
                  <c:v>0.66335350043215213</c:v>
                </c:pt>
                <c:pt idx="59">
                  <c:v>0.6723345295739066</c:v>
                </c:pt>
                <c:pt idx="60">
                  <c:v>0.64899881084813382</c:v>
                </c:pt>
                <c:pt idx="61">
                  <c:v>0.61267269674070679</c:v>
                </c:pt>
                <c:pt idx="62">
                  <c:v>0.57262695031445654</c:v>
                </c:pt>
                <c:pt idx="63">
                  <c:v>0.54884651828360376</c:v>
                </c:pt>
                <c:pt idx="64">
                  <c:v>0.51526723036506406</c:v>
                </c:pt>
                <c:pt idx="65">
                  <c:v>0.49721132876990981</c:v>
                </c:pt>
                <c:pt idx="66">
                  <c:v>0.47765631874374509</c:v>
                </c:pt>
                <c:pt idx="67">
                  <c:v>0.45608237191415457</c:v>
                </c:pt>
                <c:pt idx="68">
                  <c:v>0.44181372372634792</c:v>
                </c:pt>
                <c:pt idx="69">
                  <c:v>0.43586203897953196</c:v>
                </c:pt>
                <c:pt idx="70">
                  <c:v>0.4165182249337579</c:v>
                </c:pt>
                <c:pt idx="71">
                  <c:v>0.4176266873984027</c:v>
                </c:pt>
                <c:pt idx="72">
                  <c:v>0.42377302115987459</c:v>
                </c:pt>
                <c:pt idx="73">
                  <c:v>0.41085892356993264</c:v>
                </c:pt>
                <c:pt idx="74">
                  <c:v>0.38625966739119444</c:v>
                </c:pt>
                <c:pt idx="75">
                  <c:v>0.37726887959833805</c:v>
                </c:pt>
                <c:pt idx="76">
                  <c:v>0.36786787770043283</c:v>
                </c:pt>
                <c:pt idx="77">
                  <c:v>0.36091050552607429</c:v>
                </c:pt>
                <c:pt idx="78">
                  <c:v>0.35643027175129366</c:v>
                </c:pt>
                <c:pt idx="79">
                  <c:v>0.35433081674673989</c:v>
                </c:pt>
                <c:pt idx="80">
                  <c:v>0.33758826352231441</c:v>
                </c:pt>
                <c:pt idx="81">
                  <c:v>0.32882380256017518</c:v>
                </c:pt>
                <c:pt idx="82">
                  <c:v>0.32237444853200276</c:v>
                </c:pt>
                <c:pt idx="83">
                  <c:v>0.32029818092250628</c:v>
                </c:pt>
                <c:pt idx="84">
                  <c:v>0.31162345164451072</c:v>
                </c:pt>
                <c:pt idx="85">
                  <c:v>0.29589920344239529</c:v>
                </c:pt>
                <c:pt idx="86">
                  <c:v>0.30591762545440915</c:v>
                </c:pt>
                <c:pt idx="87">
                  <c:v>0.25319922735641204</c:v>
                </c:pt>
                <c:pt idx="88">
                  <c:v>0.28732712147568934</c:v>
                </c:pt>
                <c:pt idx="89">
                  <c:v>0.27588036174405095</c:v>
                </c:pt>
                <c:pt idx="90">
                  <c:v>0.27377792997174899</c:v>
                </c:pt>
                <c:pt idx="91">
                  <c:v>0.25823268902939506</c:v>
                </c:pt>
                <c:pt idx="92">
                  <c:v>0.28449125157629257</c:v>
                </c:pt>
                <c:pt idx="93">
                  <c:v>0.26744876744876744</c:v>
                </c:pt>
                <c:pt idx="94">
                  <c:v>0.284620391286037</c:v>
                </c:pt>
                <c:pt idx="95">
                  <c:v>0.22257536357507465</c:v>
                </c:pt>
                <c:pt idx="96">
                  <c:v>0.2059284673417815</c:v>
                </c:pt>
                <c:pt idx="97">
                  <c:v>0.18276386775487619</c:v>
                </c:pt>
                <c:pt idx="98">
                  <c:v>0.17778559001956065</c:v>
                </c:pt>
                <c:pt idx="99">
                  <c:v>0.1504220893422441</c:v>
                </c:pt>
                <c:pt idx="100">
                  <c:v>0.14578841862400241</c:v>
                </c:pt>
                <c:pt idx="101">
                  <c:v>0.14533784885784731</c:v>
                </c:pt>
                <c:pt idx="102">
                  <c:v>0.1433262301433553</c:v>
                </c:pt>
                <c:pt idx="103">
                  <c:v>0.13758721890730988</c:v>
                </c:pt>
                <c:pt idx="104">
                  <c:v>0.13423451121182969</c:v>
                </c:pt>
                <c:pt idx="105">
                  <c:v>0.13229835319210023</c:v>
                </c:pt>
                <c:pt idx="106">
                  <c:v>0.13000756652234227</c:v>
                </c:pt>
                <c:pt idx="107">
                  <c:v>0.13267121736598622</c:v>
                </c:pt>
              </c:numCache>
            </c:numRef>
          </c:val>
          <c:smooth val="0"/>
          <c:extLst xmlns:c15="http://schemas.microsoft.com/office/drawing/2012/chart">
            <c:ext xmlns:c16="http://schemas.microsoft.com/office/drawing/2014/chart" uri="{C3380CC4-5D6E-409C-BE32-E72D297353CC}">
              <c16:uniqueId val="{00000005-7DA2-4B01-8750-CAB8C8569E1F}"/>
            </c:ext>
          </c:extLst>
        </c:ser>
        <c:ser>
          <c:idx val="3"/>
          <c:order val="3"/>
          <c:tx>
            <c:strRef>
              <c:f>'日報 (新) '!$S$3</c:f>
              <c:strCache>
                <c:ptCount val="1"/>
              </c:strCache>
            </c:strRef>
          </c:tx>
          <c:spPr>
            <a:ln w="28575" cap="rnd">
              <a:solidFill>
                <a:schemeClr val="accent4"/>
              </a:solidFill>
              <a:round/>
            </a:ln>
            <a:effectLst/>
          </c:spPr>
          <c:marker>
            <c:symbol val="none"/>
          </c:marker>
          <c:cat>
            <c:numRef>
              <c:f>'日報 (新) '!$O$832:$O$939</c:f>
              <c:numCache>
                <c:formatCode>m/d</c:formatCode>
                <c:ptCount val="108"/>
                <c:pt idx="0">
                  <c:v>44737</c:v>
                </c:pt>
                <c:pt idx="1">
                  <c:v>44738</c:v>
                </c:pt>
                <c:pt idx="2">
                  <c:v>44739</c:v>
                </c:pt>
                <c:pt idx="3">
                  <c:v>44740</c:v>
                </c:pt>
                <c:pt idx="4">
                  <c:v>44741</c:v>
                </c:pt>
                <c:pt idx="5">
                  <c:v>44742</c:v>
                </c:pt>
                <c:pt idx="6">
                  <c:v>44743</c:v>
                </c:pt>
                <c:pt idx="7">
                  <c:v>44744</c:v>
                </c:pt>
                <c:pt idx="8">
                  <c:v>44745</c:v>
                </c:pt>
                <c:pt idx="9">
                  <c:v>44746</c:v>
                </c:pt>
                <c:pt idx="10">
                  <c:v>44747</c:v>
                </c:pt>
                <c:pt idx="11">
                  <c:v>44748</c:v>
                </c:pt>
                <c:pt idx="12">
                  <c:v>44749</c:v>
                </c:pt>
                <c:pt idx="13">
                  <c:v>44750</c:v>
                </c:pt>
                <c:pt idx="14">
                  <c:v>44751</c:v>
                </c:pt>
                <c:pt idx="15">
                  <c:v>44752</c:v>
                </c:pt>
                <c:pt idx="16">
                  <c:v>44753</c:v>
                </c:pt>
                <c:pt idx="17">
                  <c:v>44754</c:v>
                </c:pt>
                <c:pt idx="18">
                  <c:v>44755</c:v>
                </c:pt>
                <c:pt idx="19">
                  <c:v>44756</c:v>
                </c:pt>
                <c:pt idx="20">
                  <c:v>44757</c:v>
                </c:pt>
                <c:pt idx="21">
                  <c:v>44758</c:v>
                </c:pt>
                <c:pt idx="22">
                  <c:v>44759</c:v>
                </c:pt>
                <c:pt idx="23">
                  <c:v>44760</c:v>
                </c:pt>
                <c:pt idx="24">
                  <c:v>44761</c:v>
                </c:pt>
                <c:pt idx="25">
                  <c:v>44762</c:v>
                </c:pt>
                <c:pt idx="26">
                  <c:v>44763</c:v>
                </c:pt>
                <c:pt idx="27">
                  <c:v>44764</c:v>
                </c:pt>
                <c:pt idx="28">
                  <c:v>44765</c:v>
                </c:pt>
                <c:pt idx="29">
                  <c:v>44766</c:v>
                </c:pt>
                <c:pt idx="30">
                  <c:v>44767</c:v>
                </c:pt>
                <c:pt idx="31">
                  <c:v>44768</c:v>
                </c:pt>
                <c:pt idx="32">
                  <c:v>44769</c:v>
                </c:pt>
                <c:pt idx="33">
                  <c:v>44770</c:v>
                </c:pt>
                <c:pt idx="34">
                  <c:v>44771</c:v>
                </c:pt>
                <c:pt idx="35">
                  <c:v>44772</c:v>
                </c:pt>
                <c:pt idx="36">
                  <c:v>44773</c:v>
                </c:pt>
                <c:pt idx="37">
                  <c:v>44774</c:v>
                </c:pt>
                <c:pt idx="38">
                  <c:v>44775</c:v>
                </c:pt>
                <c:pt idx="39">
                  <c:v>44776</c:v>
                </c:pt>
                <c:pt idx="40">
                  <c:v>44777</c:v>
                </c:pt>
                <c:pt idx="41">
                  <c:v>44778</c:v>
                </c:pt>
                <c:pt idx="42">
                  <c:v>44779</c:v>
                </c:pt>
                <c:pt idx="43">
                  <c:v>44780</c:v>
                </c:pt>
                <c:pt idx="44">
                  <c:v>44781</c:v>
                </c:pt>
                <c:pt idx="45">
                  <c:v>44782</c:v>
                </c:pt>
                <c:pt idx="46">
                  <c:v>44783</c:v>
                </c:pt>
                <c:pt idx="47">
                  <c:v>44784</c:v>
                </c:pt>
                <c:pt idx="48">
                  <c:v>44785</c:v>
                </c:pt>
                <c:pt idx="49">
                  <c:v>44786</c:v>
                </c:pt>
                <c:pt idx="50">
                  <c:v>44787</c:v>
                </c:pt>
                <c:pt idx="51">
                  <c:v>44788</c:v>
                </c:pt>
                <c:pt idx="52">
                  <c:v>44789</c:v>
                </c:pt>
                <c:pt idx="53">
                  <c:v>44790</c:v>
                </c:pt>
                <c:pt idx="54">
                  <c:v>44791</c:v>
                </c:pt>
                <c:pt idx="55">
                  <c:v>44792</c:v>
                </c:pt>
                <c:pt idx="56">
                  <c:v>44793</c:v>
                </c:pt>
                <c:pt idx="57">
                  <c:v>44794</c:v>
                </c:pt>
                <c:pt idx="58">
                  <c:v>44795</c:v>
                </c:pt>
                <c:pt idx="59">
                  <c:v>44796</c:v>
                </c:pt>
                <c:pt idx="60">
                  <c:v>44797</c:v>
                </c:pt>
                <c:pt idx="61">
                  <c:v>44798</c:v>
                </c:pt>
                <c:pt idx="62">
                  <c:v>44799</c:v>
                </c:pt>
                <c:pt idx="63">
                  <c:v>44800</c:v>
                </c:pt>
                <c:pt idx="64">
                  <c:v>44801</c:v>
                </c:pt>
                <c:pt idx="65">
                  <c:v>44802</c:v>
                </c:pt>
                <c:pt idx="66">
                  <c:v>44803</c:v>
                </c:pt>
                <c:pt idx="67">
                  <c:v>44804</c:v>
                </c:pt>
                <c:pt idx="68">
                  <c:v>44805</c:v>
                </c:pt>
                <c:pt idx="69">
                  <c:v>44806</c:v>
                </c:pt>
                <c:pt idx="70">
                  <c:v>44807</c:v>
                </c:pt>
                <c:pt idx="71">
                  <c:v>44808</c:v>
                </c:pt>
                <c:pt idx="72">
                  <c:v>44809</c:v>
                </c:pt>
                <c:pt idx="73">
                  <c:v>44810</c:v>
                </c:pt>
                <c:pt idx="74">
                  <c:v>44811</c:v>
                </c:pt>
                <c:pt idx="75">
                  <c:v>44812</c:v>
                </c:pt>
                <c:pt idx="76">
                  <c:v>44813</c:v>
                </c:pt>
                <c:pt idx="77">
                  <c:v>44814</c:v>
                </c:pt>
                <c:pt idx="78">
                  <c:v>44815</c:v>
                </c:pt>
                <c:pt idx="79">
                  <c:v>44816</c:v>
                </c:pt>
                <c:pt idx="80">
                  <c:v>44817</c:v>
                </c:pt>
                <c:pt idx="81">
                  <c:v>44818</c:v>
                </c:pt>
                <c:pt idx="82">
                  <c:v>44819</c:v>
                </c:pt>
                <c:pt idx="83">
                  <c:v>44820</c:v>
                </c:pt>
                <c:pt idx="84">
                  <c:v>44821</c:v>
                </c:pt>
                <c:pt idx="85">
                  <c:v>44822</c:v>
                </c:pt>
                <c:pt idx="86">
                  <c:v>44823</c:v>
                </c:pt>
                <c:pt idx="87">
                  <c:v>44824</c:v>
                </c:pt>
                <c:pt idx="88">
                  <c:v>44825</c:v>
                </c:pt>
                <c:pt idx="89">
                  <c:v>44826</c:v>
                </c:pt>
                <c:pt idx="90">
                  <c:v>44827</c:v>
                </c:pt>
                <c:pt idx="91">
                  <c:v>44828</c:v>
                </c:pt>
                <c:pt idx="92">
                  <c:v>44829</c:v>
                </c:pt>
                <c:pt idx="93">
                  <c:v>44830</c:v>
                </c:pt>
                <c:pt idx="94">
                  <c:v>44831</c:v>
                </c:pt>
                <c:pt idx="95">
                  <c:v>44832</c:v>
                </c:pt>
                <c:pt idx="96">
                  <c:v>44833</c:v>
                </c:pt>
                <c:pt idx="97">
                  <c:v>44834</c:v>
                </c:pt>
                <c:pt idx="98">
                  <c:v>44835</c:v>
                </c:pt>
                <c:pt idx="99">
                  <c:v>44836</c:v>
                </c:pt>
                <c:pt idx="100">
                  <c:v>44837</c:v>
                </c:pt>
                <c:pt idx="101">
                  <c:v>44838</c:v>
                </c:pt>
                <c:pt idx="102">
                  <c:v>44839</c:v>
                </c:pt>
                <c:pt idx="103">
                  <c:v>44840</c:v>
                </c:pt>
                <c:pt idx="104">
                  <c:v>44841</c:v>
                </c:pt>
                <c:pt idx="105">
                  <c:v>44842</c:v>
                </c:pt>
                <c:pt idx="106">
                  <c:v>44843</c:v>
                </c:pt>
                <c:pt idx="107">
                  <c:v>44844</c:v>
                </c:pt>
              </c:numCache>
            </c:numRef>
          </c:cat>
          <c:val>
            <c:numRef>
              <c:f>'日報 (新) '!$S$832:$S$896</c:f>
              <c:numCache>
                <c:formatCode>General</c:formatCode>
                <c:ptCount val="65"/>
              </c:numCache>
            </c:numRef>
          </c:val>
          <c:smooth val="0"/>
          <c:extLst>
            <c:ext xmlns:c16="http://schemas.microsoft.com/office/drawing/2014/chart" uri="{C3380CC4-5D6E-409C-BE32-E72D297353CC}">
              <c16:uniqueId val="{00000006-7DA2-4B01-8750-CAB8C8569E1F}"/>
            </c:ext>
          </c:extLst>
        </c:ser>
        <c:dLbls>
          <c:showLegendKey val="0"/>
          <c:showVal val="0"/>
          <c:showCatName val="0"/>
          <c:showSerName val="0"/>
          <c:showPercent val="0"/>
          <c:showBubbleSize val="0"/>
        </c:dLbls>
        <c:marker val="1"/>
        <c:smooth val="0"/>
        <c:axId val="1256983376"/>
        <c:axId val="1256970064"/>
      </c:lineChart>
      <c:dateAx>
        <c:axId val="1247082863"/>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sz="900"/>
                  <a:t>判明日</a:t>
                </a:r>
              </a:p>
            </c:rich>
          </c:tx>
          <c:layout>
            <c:manualLayout>
              <c:xMode val="edge"/>
              <c:yMode val="edge"/>
              <c:x val="0.95364200183701153"/>
              <c:y val="0.859230046237737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m/d"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47086191"/>
        <c:crosses val="autoZero"/>
        <c:auto val="1"/>
        <c:lblOffset val="100"/>
        <c:baseTimeUnit val="days"/>
      </c:dateAx>
      <c:valAx>
        <c:axId val="124708619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検査件数</a:t>
                </a:r>
              </a:p>
            </c:rich>
          </c:tx>
          <c:layout>
            <c:manualLayout>
              <c:xMode val="edge"/>
              <c:yMode val="edge"/>
              <c:x val="7.9376375920443328E-3"/>
              <c:y val="0.43233448602911062"/>
            </c:manualLayout>
          </c:layout>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47082863"/>
        <c:crosses val="autoZero"/>
        <c:crossBetween val="between"/>
        <c:majorUnit val="10000"/>
      </c:valAx>
      <c:valAx>
        <c:axId val="1256970064"/>
        <c:scaling>
          <c:orientation val="minMax"/>
          <c:max val="0.70000000000000007"/>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56983376"/>
        <c:crosses val="max"/>
        <c:crossBetween val="between"/>
        <c:majorUnit val="0.1"/>
        <c:minorUnit val="5.000000000000001E-2"/>
      </c:valAx>
      <c:dateAx>
        <c:axId val="1256983376"/>
        <c:scaling>
          <c:orientation val="minMax"/>
        </c:scaling>
        <c:delete val="1"/>
        <c:axPos val="b"/>
        <c:numFmt formatCode="m/d" sourceLinked="1"/>
        <c:majorTickMark val="out"/>
        <c:minorTickMark val="none"/>
        <c:tickLblPos val="nextTo"/>
        <c:crossAx val="1256970064"/>
        <c:crosses val="autoZero"/>
        <c:auto val="1"/>
        <c:lblOffset val="100"/>
        <c:baseTimeUnit val="days"/>
      </c:dateAx>
      <c:spPr>
        <a:noFill/>
        <a:ln>
          <a:noFill/>
        </a:ln>
        <a:effectLst/>
      </c:spPr>
    </c:plotArea>
    <c:legend>
      <c:legendPos val="r"/>
      <c:legendEntry>
        <c:idx val="3"/>
        <c:delete val="1"/>
      </c:legendEntry>
      <c:layout>
        <c:manualLayout>
          <c:xMode val="edge"/>
          <c:yMode val="edge"/>
          <c:x val="8.961161530618264E-2"/>
          <c:y val="0.25121910365900818"/>
          <c:w val="0.11234512567774527"/>
          <c:h val="0.216375248536880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a:latin typeface="Meiryo UI" panose="020B0604030504040204" pitchFamily="50" charset="-128"/>
                <a:ea typeface="Meiryo UI" panose="020B0604030504040204" pitchFamily="50" charset="-128"/>
              </a:rPr>
              <a:t>新規陽性者数の内訳</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percentStack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全体百分率!$A$9:$A$16</c:f>
              <c:numCache>
                <c:formatCode>m"月"d"日"</c:formatCode>
                <c:ptCount val="8"/>
                <c:pt idx="0">
                  <c:v>44837</c:v>
                </c:pt>
                <c:pt idx="1">
                  <c:v>44838</c:v>
                </c:pt>
                <c:pt idx="2">
                  <c:v>44839</c:v>
                </c:pt>
                <c:pt idx="3">
                  <c:v>44840</c:v>
                </c:pt>
                <c:pt idx="4">
                  <c:v>44841</c:v>
                </c:pt>
                <c:pt idx="5">
                  <c:v>44842</c:v>
                </c:pt>
                <c:pt idx="6">
                  <c:v>44843</c:v>
                </c:pt>
                <c:pt idx="7">
                  <c:v>44844</c:v>
                </c:pt>
              </c:numCache>
            </c:numRef>
          </c:cat>
          <c:val>
            <c:numRef>
              <c:f>全体百分率!$G$9:$G$16</c:f>
              <c:numCache>
                <c:formatCode>0</c:formatCode>
                <c:ptCount val="8"/>
                <c:pt idx="0">
                  <c:v>408.71428571428572</c:v>
                </c:pt>
                <c:pt idx="1">
                  <c:v>442.57142857142856</c:v>
                </c:pt>
                <c:pt idx="2">
                  <c:v>420.71428571428572</c:v>
                </c:pt>
                <c:pt idx="3">
                  <c:v>421</c:v>
                </c:pt>
                <c:pt idx="4">
                  <c:v>423.42857142857144</c:v>
                </c:pt>
                <c:pt idx="5">
                  <c:v>403.85714285714283</c:v>
                </c:pt>
                <c:pt idx="6">
                  <c:v>386.57142857142856</c:v>
                </c:pt>
                <c:pt idx="7">
                  <c:v>372.42857142857144</c:v>
                </c:pt>
              </c:numCache>
            </c:numRef>
          </c:val>
          <c:extLst>
            <c:ext xmlns:c16="http://schemas.microsoft.com/office/drawing/2014/chart" uri="{C3380CC4-5D6E-409C-BE32-E72D297353CC}">
              <c16:uniqueId val="{00000000-DBB0-4F88-9FFD-602F2E01D9A0}"/>
            </c:ext>
          </c:extLst>
        </c:ser>
        <c:ser>
          <c:idx val="1"/>
          <c:order val="1"/>
          <c:spPr>
            <a:pattFill prst="pct25">
              <a:fgClr>
                <a:schemeClr val="accent2"/>
              </a:fgClr>
              <a:bgClr>
                <a:schemeClr val="bg1"/>
              </a:bgClr>
            </a:pattFill>
            <a:ln>
              <a:noFill/>
            </a:ln>
            <a:effectLst/>
          </c:spPr>
          <c:invertIfNegative val="0"/>
          <c:dLbls>
            <c:dLbl>
              <c:idx val="0"/>
              <c:layout>
                <c:manualLayout>
                  <c:x val="5.1923966958367582E-2"/>
                  <c:y val="-1.07806323817090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B0-4F88-9FFD-602F2E01D9A0}"/>
                </c:ext>
              </c:extLst>
            </c:dLbl>
            <c:dLbl>
              <c:idx val="1"/>
              <c:layout>
                <c:manualLayout>
                  <c:x val="4.6731570262530844E-2"/>
                  <c:y val="-2.69515809542737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B0-4F88-9FFD-602F2E01D9A0}"/>
                </c:ext>
              </c:extLst>
            </c:dLbl>
            <c:dLbl>
              <c:idx val="2"/>
              <c:layout>
                <c:manualLayout>
                  <c:x val="4.4135371914612469E-2"/>
                  <c:y val="-1.07806323817091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B0-4F88-9FFD-602F2E01D9A0}"/>
                </c:ext>
              </c:extLst>
            </c:dLbl>
            <c:dLbl>
              <c:idx val="3"/>
              <c:layout>
                <c:manualLayout>
                  <c:x val="5.1923966958367609E-2"/>
                  <c:y val="-2.15612647634181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B0-4F88-9FFD-602F2E01D9A0}"/>
                </c:ext>
              </c:extLst>
            </c:dLbl>
            <c:dLbl>
              <c:idx val="4"/>
              <c:layout>
                <c:manualLayout>
                  <c:x val="4.4135371914612469E-2"/>
                  <c:y val="-2.69515809542737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B0-4F88-9FFD-602F2E01D9A0}"/>
                </c:ext>
              </c:extLst>
            </c:dLbl>
            <c:dLbl>
              <c:idx val="5"/>
              <c:layout>
                <c:manualLayout>
                  <c:x val="3.89429752187756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B0-4F88-9FFD-602F2E01D9A0}"/>
                </c:ext>
              </c:extLst>
            </c:dLbl>
            <c:dLbl>
              <c:idx val="6"/>
              <c:layout>
                <c:manualLayout>
                  <c:x val="3.115438017502056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B0-4F88-9FFD-602F2E01D9A0}"/>
                </c:ext>
              </c:extLst>
            </c:dLbl>
            <c:dLbl>
              <c:idx val="7"/>
              <c:layout>
                <c:manualLayout>
                  <c:x val="5.1923966958367415E-2"/>
                  <c:y val="-2.69515809542727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B0-4F88-9FFD-602F2E01D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全体百分率!$A$9:$A$16</c:f>
              <c:numCache>
                <c:formatCode>m"月"d"日"</c:formatCode>
                <c:ptCount val="8"/>
                <c:pt idx="0">
                  <c:v>44837</c:v>
                </c:pt>
                <c:pt idx="1">
                  <c:v>44838</c:v>
                </c:pt>
                <c:pt idx="2">
                  <c:v>44839</c:v>
                </c:pt>
                <c:pt idx="3">
                  <c:v>44840</c:v>
                </c:pt>
                <c:pt idx="4">
                  <c:v>44841</c:v>
                </c:pt>
                <c:pt idx="5">
                  <c:v>44842</c:v>
                </c:pt>
                <c:pt idx="6">
                  <c:v>44843</c:v>
                </c:pt>
                <c:pt idx="7">
                  <c:v>44844</c:v>
                </c:pt>
              </c:numCache>
            </c:numRef>
          </c:cat>
          <c:val>
            <c:numRef>
              <c:f>全体百分率!$H$9:$H$16</c:f>
              <c:numCache>
                <c:formatCode>0</c:formatCode>
                <c:ptCount val="8"/>
                <c:pt idx="0">
                  <c:v>48.857142857142854</c:v>
                </c:pt>
                <c:pt idx="1">
                  <c:v>48.142857142857146</c:v>
                </c:pt>
                <c:pt idx="2">
                  <c:v>43.285714285714285</c:v>
                </c:pt>
                <c:pt idx="3">
                  <c:v>38.142857142857146</c:v>
                </c:pt>
                <c:pt idx="4">
                  <c:v>32.857142857142854</c:v>
                </c:pt>
                <c:pt idx="5">
                  <c:v>29.142857142857142</c:v>
                </c:pt>
                <c:pt idx="6">
                  <c:v>26.285714285714285</c:v>
                </c:pt>
                <c:pt idx="7">
                  <c:v>25.428571428571427</c:v>
                </c:pt>
              </c:numCache>
            </c:numRef>
          </c:val>
          <c:extLst>
            <c:ext xmlns:c16="http://schemas.microsoft.com/office/drawing/2014/chart" uri="{C3380CC4-5D6E-409C-BE32-E72D297353CC}">
              <c16:uniqueId val="{00000009-DBB0-4F88-9FFD-602F2E01D9A0}"/>
            </c:ext>
          </c:extLst>
        </c:ser>
        <c:ser>
          <c:idx val="2"/>
          <c:order val="2"/>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全体百分率!$A$9:$A$16</c:f>
              <c:numCache>
                <c:formatCode>m"月"d"日"</c:formatCode>
                <c:ptCount val="8"/>
                <c:pt idx="0">
                  <c:v>44837</c:v>
                </c:pt>
                <c:pt idx="1">
                  <c:v>44838</c:v>
                </c:pt>
                <c:pt idx="2">
                  <c:v>44839</c:v>
                </c:pt>
                <c:pt idx="3">
                  <c:v>44840</c:v>
                </c:pt>
                <c:pt idx="4">
                  <c:v>44841</c:v>
                </c:pt>
                <c:pt idx="5">
                  <c:v>44842</c:v>
                </c:pt>
                <c:pt idx="6">
                  <c:v>44843</c:v>
                </c:pt>
                <c:pt idx="7">
                  <c:v>44844</c:v>
                </c:pt>
              </c:numCache>
            </c:numRef>
          </c:cat>
          <c:val>
            <c:numRef>
              <c:f>全体百分率!$I$9:$I$16</c:f>
              <c:numCache>
                <c:formatCode>0</c:formatCode>
                <c:ptCount val="8"/>
                <c:pt idx="0">
                  <c:v>1359.4285714285713</c:v>
                </c:pt>
                <c:pt idx="1">
                  <c:v>1489</c:v>
                </c:pt>
                <c:pt idx="2">
                  <c:v>1465.8571428571429</c:v>
                </c:pt>
                <c:pt idx="3">
                  <c:v>1426.8571428571429</c:v>
                </c:pt>
                <c:pt idx="4">
                  <c:v>1330.5714285714287</c:v>
                </c:pt>
                <c:pt idx="5">
                  <c:v>1255.1428571428571</c:v>
                </c:pt>
                <c:pt idx="6">
                  <c:v>1201.5714285714287</c:v>
                </c:pt>
                <c:pt idx="7">
                  <c:v>1178.8571428571429</c:v>
                </c:pt>
              </c:numCache>
            </c:numRef>
          </c:val>
          <c:extLst>
            <c:ext xmlns:c16="http://schemas.microsoft.com/office/drawing/2014/chart" uri="{C3380CC4-5D6E-409C-BE32-E72D297353CC}">
              <c16:uniqueId val="{0000000A-DBB0-4F88-9FFD-602F2E01D9A0}"/>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全体百分率!$A$9:$A$16</c:f>
              <c:numCache>
                <c:formatCode>m"月"d"日"</c:formatCode>
                <c:ptCount val="8"/>
                <c:pt idx="0">
                  <c:v>44837</c:v>
                </c:pt>
                <c:pt idx="1">
                  <c:v>44838</c:v>
                </c:pt>
                <c:pt idx="2">
                  <c:v>44839</c:v>
                </c:pt>
                <c:pt idx="3">
                  <c:v>44840</c:v>
                </c:pt>
                <c:pt idx="4">
                  <c:v>44841</c:v>
                </c:pt>
                <c:pt idx="5">
                  <c:v>44842</c:v>
                </c:pt>
                <c:pt idx="6">
                  <c:v>44843</c:v>
                </c:pt>
                <c:pt idx="7">
                  <c:v>44844</c:v>
                </c:pt>
              </c:numCache>
            </c:numRef>
          </c:cat>
          <c:val>
            <c:numRef>
              <c:f>全体百分率!$J$9:$J$16</c:f>
              <c:numCache>
                <c:formatCode>0</c:formatCode>
                <c:ptCount val="8"/>
                <c:pt idx="0">
                  <c:v>380</c:v>
                </c:pt>
                <c:pt idx="1">
                  <c:v>327.14285714285717</c:v>
                </c:pt>
                <c:pt idx="2">
                  <c:v>313.85714285714283</c:v>
                </c:pt>
                <c:pt idx="3">
                  <c:v>299.28571428571428</c:v>
                </c:pt>
                <c:pt idx="4">
                  <c:v>290.57142857142856</c:v>
                </c:pt>
                <c:pt idx="5">
                  <c:v>272</c:v>
                </c:pt>
                <c:pt idx="6">
                  <c:v>257.14285714285717</c:v>
                </c:pt>
                <c:pt idx="7">
                  <c:v>260.71428571428572</c:v>
                </c:pt>
              </c:numCache>
            </c:numRef>
          </c:val>
          <c:extLst>
            <c:ext xmlns:c16="http://schemas.microsoft.com/office/drawing/2014/chart" uri="{C3380CC4-5D6E-409C-BE32-E72D297353CC}">
              <c16:uniqueId val="{0000000B-DBB0-4F88-9FFD-602F2E01D9A0}"/>
            </c:ext>
          </c:extLst>
        </c:ser>
        <c:ser>
          <c:idx val="4"/>
          <c:order val="4"/>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全体百分率!$A$9:$A$16</c:f>
              <c:numCache>
                <c:formatCode>m"月"d"日"</c:formatCode>
                <c:ptCount val="8"/>
                <c:pt idx="0">
                  <c:v>44837</c:v>
                </c:pt>
                <c:pt idx="1">
                  <c:v>44838</c:v>
                </c:pt>
                <c:pt idx="2">
                  <c:v>44839</c:v>
                </c:pt>
                <c:pt idx="3">
                  <c:v>44840</c:v>
                </c:pt>
                <c:pt idx="4">
                  <c:v>44841</c:v>
                </c:pt>
                <c:pt idx="5">
                  <c:v>44842</c:v>
                </c:pt>
                <c:pt idx="6">
                  <c:v>44843</c:v>
                </c:pt>
                <c:pt idx="7">
                  <c:v>44844</c:v>
                </c:pt>
              </c:numCache>
            </c:numRef>
          </c:cat>
          <c:val>
            <c:numRef>
              <c:f>全体百分率!$K$9:$K$16</c:f>
              <c:numCache>
                <c:formatCode>0</c:formatCode>
                <c:ptCount val="8"/>
                <c:pt idx="0">
                  <c:v>414.28571428571428</c:v>
                </c:pt>
                <c:pt idx="1">
                  <c:v>299.85714285714283</c:v>
                </c:pt>
                <c:pt idx="2">
                  <c:v>290.85714285714283</c:v>
                </c:pt>
                <c:pt idx="3">
                  <c:v>258.28571428571428</c:v>
                </c:pt>
                <c:pt idx="4">
                  <c:v>279.57142857142856</c:v>
                </c:pt>
                <c:pt idx="5">
                  <c:v>286.85714285714283</c:v>
                </c:pt>
                <c:pt idx="6">
                  <c:v>282.28571428571428</c:v>
                </c:pt>
                <c:pt idx="7">
                  <c:v>292.57142857142856</c:v>
                </c:pt>
              </c:numCache>
            </c:numRef>
          </c:val>
          <c:extLst>
            <c:ext xmlns:c16="http://schemas.microsoft.com/office/drawing/2014/chart" uri="{C3380CC4-5D6E-409C-BE32-E72D297353CC}">
              <c16:uniqueId val="{0000000C-DBB0-4F88-9FFD-602F2E01D9A0}"/>
            </c:ext>
          </c:extLst>
        </c:ser>
        <c:dLbls>
          <c:showLegendKey val="0"/>
          <c:showVal val="0"/>
          <c:showCatName val="0"/>
          <c:showSerName val="0"/>
          <c:showPercent val="0"/>
          <c:showBubbleSize val="0"/>
        </c:dLbls>
        <c:gapWidth val="150"/>
        <c:overlap val="100"/>
        <c:axId val="1605496432"/>
        <c:axId val="1605490192"/>
      </c:barChart>
      <c:dateAx>
        <c:axId val="1605496432"/>
        <c:scaling>
          <c:orientation val="minMax"/>
        </c:scaling>
        <c:delete val="0"/>
        <c:axPos val="b"/>
        <c:numFmt formatCode="m&quot;月&quot;d&quot;日&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05490192"/>
        <c:crosses val="autoZero"/>
        <c:auto val="1"/>
        <c:lblOffset val="100"/>
        <c:baseTimeUnit val="days"/>
      </c:dateAx>
      <c:valAx>
        <c:axId val="1605490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0549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473835945584795"/>
          <c:y val="2.7327823950128383E-2"/>
          <c:w val="0.70297423477224519"/>
          <c:h val="0.88038120456040159"/>
        </c:manualLayout>
      </c:layout>
      <c:barChart>
        <c:barDir val="col"/>
        <c:grouping val="percentStacked"/>
        <c:varyColors val="0"/>
        <c:ser>
          <c:idx val="1"/>
          <c:order val="1"/>
          <c:tx>
            <c:strRef>
              <c:f>'HER-SYS数　年代(週)'!$O$3</c:f>
              <c:strCache>
                <c:ptCount val="1"/>
                <c:pt idx="0">
                  <c:v>20歳未満</c:v>
                </c:pt>
              </c:strCache>
            </c:strRef>
          </c:tx>
          <c:spPr>
            <a:solidFill>
              <a:schemeClr val="accent1"/>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'HER-SYS数　年代(週)'!$M$4:$M$5</c:f>
              <c:strCache>
                <c:ptCount val="2"/>
                <c:pt idx="0">
                  <c:v>2022/9/27 - 2022/10/3</c:v>
                </c:pt>
                <c:pt idx="1">
                  <c:v>2022/10/4 - 2022/10/10</c:v>
                </c:pt>
              </c:strCache>
            </c:strRef>
          </c:cat>
          <c:val>
            <c:numRef>
              <c:f>'HER-SYS数　年代(週)'!$O$4:$O$5</c:f>
              <c:numCache>
                <c:formatCode>0.0%</c:formatCode>
                <c:ptCount val="2"/>
                <c:pt idx="0">
                  <c:v>0.31541661250487457</c:v>
                </c:pt>
                <c:pt idx="1">
                  <c:v>0.31073446327683618</c:v>
                </c:pt>
              </c:numCache>
            </c:numRef>
          </c:val>
          <c:extLst>
            <c:ext xmlns:c16="http://schemas.microsoft.com/office/drawing/2014/chart" uri="{C3380CC4-5D6E-409C-BE32-E72D297353CC}">
              <c16:uniqueId val="{00000000-FF05-4A0D-92BA-3E5B0261331F}"/>
            </c:ext>
          </c:extLst>
        </c:ser>
        <c:ser>
          <c:idx val="2"/>
          <c:order val="2"/>
          <c:tx>
            <c:strRef>
              <c:f>'HER-SYS数　年代(週)'!$P$3</c:f>
              <c:strCache>
                <c:ptCount val="1"/>
                <c:pt idx="0">
                  <c:v>20-39歳</c:v>
                </c:pt>
              </c:strCache>
            </c:strRef>
          </c:tx>
          <c:spPr>
            <a:solidFill>
              <a:srgbClr val="FEBEE9"/>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'HER-SYS数　年代(週)'!$M$4:$M$5</c:f>
              <c:strCache>
                <c:ptCount val="2"/>
                <c:pt idx="0">
                  <c:v>2022/9/27 - 2022/10/3</c:v>
                </c:pt>
                <c:pt idx="1">
                  <c:v>2022/10/4 - 2022/10/10</c:v>
                </c:pt>
              </c:strCache>
            </c:strRef>
          </c:cat>
          <c:val>
            <c:numRef>
              <c:f>'HER-SYS数　年代(週)'!$P$4:$P$5</c:f>
              <c:numCache>
                <c:formatCode>0.0%</c:formatCode>
                <c:ptCount val="2"/>
                <c:pt idx="0">
                  <c:v>0.26673599376056156</c:v>
                </c:pt>
                <c:pt idx="1">
                  <c:v>0.26876513317191281</c:v>
                </c:pt>
              </c:numCache>
            </c:numRef>
          </c:val>
          <c:extLst>
            <c:ext xmlns:c16="http://schemas.microsoft.com/office/drawing/2014/chart" uri="{C3380CC4-5D6E-409C-BE32-E72D297353CC}">
              <c16:uniqueId val="{00000001-FF05-4A0D-92BA-3E5B0261331F}"/>
            </c:ext>
          </c:extLst>
        </c:ser>
        <c:ser>
          <c:idx val="3"/>
          <c:order val="3"/>
          <c:tx>
            <c:strRef>
              <c:f>'HER-SYS数　年代(週)'!$Q$3</c:f>
              <c:strCache>
                <c:ptCount val="1"/>
                <c:pt idx="0">
                  <c:v>40-64歳</c:v>
                </c:pt>
              </c:strCache>
            </c:strRef>
          </c:tx>
          <c:spPr>
            <a:solidFill>
              <a:schemeClr val="accent6"/>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'HER-SYS数　年代(週)'!$M$4:$M$5</c:f>
              <c:strCache>
                <c:ptCount val="2"/>
                <c:pt idx="0">
                  <c:v>2022/9/27 - 2022/10/3</c:v>
                </c:pt>
                <c:pt idx="1">
                  <c:v>2022/10/4 - 2022/10/10</c:v>
                </c:pt>
              </c:strCache>
            </c:strRef>
          </c:cat>
          <c:val>
            <c:numRef>
              <c:f>'HER-SYS数　年代(週)'!$Q$4:$Q$5</c:f>
              <c:numCache>
                <c:formatCode>0.0%</c:formatCode>
                <c:ptCount val="2"/>
                <c:pt idx="0">
                  <c:v>0.29409853113219808</c:v>
                </c:pt>
                <c:pt idx="1">
                  <c:v>0.30209846650524619</c:v>
                </c:pt>
              </c:numCache>
            </c:numRef>
          </c:val>
          <c:extLst>
            <c:ext xmlns:c16="http://schemas.microsoft.com/office/drawing/2014/chart" uri="{C3380CC4-5D6E-409C-BE32-E72D297353CC}">
              <c16:uniqueId val="{00000002-FF05-4A0D-92BA-3E5B0261331F}"/>
            </c:ext>
          </c:extLst>
        </c:ser>
        <c:ser>
          <c:idx val="4"/>
          <c:order val="4"/>
          <c:tx>
            <c:strRef>
              <c:f>'HER-SYS数　年代(週)'!$R$3</c:f>
              <c:strCache>
                <c:ptCount val="1"/>
                <c:pt idx="0">
                  <c:v>65歳以上</c:v>
                </c:pt>
              </c:strCache>
            </c:strRef>
          </c:tx>
          <c:spPr>
            <a:solidFill>
              <a:schemeClr val="accent4"/>
            </a:solidFill>
            <a:ln>
              <a:solidFill>
                <a:schemeClr val="accent3">
                  <a:lumMod val="50000"/>
                </a:schemeClr>
              </a:solidFill>
            </a:ln>
            <a:effectLst/>
          </c:spPr>
          <c:invertIfNegative val="0"/>
          <c:dLbls>
            <c:dLbl>
              <c:idx val="0"/>
              <c:layout>
                <c:manualLayout>
                  <c:x val="2.8312457169048556E-2"/>
                  <c:y val="-2.48434763182986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05-4A0D-92BA-3E5B0261331F}"/>
                </c:ext>
              </c:extLst>
            </c:dLbl>
            <c:dLbl>
              <c:idx val="1"/>
              <c:layout>
                <c:manualLayout>
                  <c:x val="2.26499657352387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05-4A0D-92BA-3E5B026133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'HER-SYS数　年代(週)'!$M$4:$M$5</c:f>
              <c:strCache>
                <c:ptCount val="2"/>
                <c:pt idx="0">
                  <c:v>2022/9/27 - 2022/10/3</c:v>
                </c:pt>
                <c:pt idx="1">
                  <c:v>2022/10/4 - 2022/10/10</c:v>
                </c:pt>
              </c:strCache>
            </c:strRef>
          </c:cat>
          <c:val>
            <c:numRef>
              <c:f>'HER-SYS数　年代(週)'!$R$4:$R$5</c:f>
              <c:numCache>
                <c:formatCode>0.0%</c:formatCode>
                <c:ptCount val="2"/>
                <c:pt idx="0">
                  <c:v>0.12374886260236578</c:v>
                </c:pt>
                <c:pt idx="1">
                  <c:v>0.11840193704600484</c:v>
                </c:pt>
              </c:numCache>
            </c:numRef>
          </c:val>
          <c:extLst>
            <c:ext xmlns:c16="http://schemas.microsoft.com/office/drawing/2014/chart" uri="{C3380CC4-5D6E-409C-BE32-E72D297353CC}">
              <c16:uniqueId val="{00000003-FF05-4A0D-92BA-3E5B0261331F}"/>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016670816"/>
        <c:axId val="1016663744"/>
        <c:extLst>
          <c:ext xmlns:c15="http://schemas.microsoft.com/office/drawing/2012/chart" uri="{02D57815-91ED-43cb-92C2-25804820EDAC}">
            <c15:filteredBarSeries>
              <c15:ser>
                <c:idx val="0"/>
                <c:order val="0"/>
                <c:tx>
                  <c:strRef>
                    <c:extLst>
                      <c:ext uri="{02D57815-91ED-43cb-92C2-25804820EDAC}">
                        <c15:formulaRef>
                          <c15:sqref>'HER-SYS数　年代(週)'!$N$3</c15:sqref>
                        </c15:formulaRef>
                      </c:ext>
                    </c:extLst>
                    <c:strCache>
                      <c:ptCount val="1"/>
                      <c:pt idx="0">
                        <c:v>新規陽性者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'HER-SYS数　年代(週)'!$M$4:$M$5</c15:sqref>
                        </c15:formulaRef>
                      </c:ext>
                    </c:extLst>
                    <c:strCache>
                      <c:ptCount val="2"/>
                      <c:pt idx="0">
                        <c:v>2022/9/27 - 2022/10/3</c:v>
                      </c:pt>
                      <c:pt idx="1">
                        <c:v>2022/10/4 - 2022/10/10</c:v>
                      </c:pt>
                    </c:strCache>
                  </c:strRef>
                </c:cat>
                <c:val>
                  <c:numRef>
                    <c:extLst>
                      <c:ext uri="{02D57815-91ED-43cb-92C2-25804820EDAC}">
                        <c15:formulaRef>
                          <c15:sqref>'HER-SYS数　年代(週)'!$N$4:$N$5</c15:sqref>
                        </c15:formulaRef>
                      </c:ext>
                    </c:extLst>
                    <c:numCache>
                      <c:formatCode>General</c:formatCode>
                      <c:ptCount val="2"/>
                      <c:pt idx="0">
                        <c:v>15386</c:v>
                      </c:pt>
                      <c:pt idx="1">
                        <c:v>12390</c:v>
                      </c:pt>
                    </c:numCache>
                  </c:numRef>
                </c:val>
                <c:extLst>
                  <c:ext xmlns:c16="http://schemas.microsoft.com/office/drawing/2014/chart" uri="{C3380CC4-5D6E-409C-BE32-E72D297353CC}">
                    <c16:uniqueId val="{00000004-FF05-4A0D-92BA-3E5B0261331F}"/>
                  </c:ext>
                </c:extLst>
              </c15:ser>
            </c15:filteredBarSeries>
          </c:ext>
        </c:extLst>
      </c:barChart>
      <c:catAx>
        <c:axId val="10166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16663744"/>
        <c:crosses val="autoZero"/>
        <c:auto val="1"/>
        <c:lblAlgn val="ctr"/>
        <c:lblOffset val="100"/>
        <c:noMultiLvlLbl val="0"/>
      </c:catAx>
      <c:valAx>
        <c:axId val="101666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166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710666953671324"/>
          <c:y val="2.7327823950128383E-2"/>
          <c:w val="0.71263098002456216"/>
          <c:h val="0.88286555219223117"/>
        </c:manualLayout>
      </c:layout>
      <c:barChart>
        <c:barDir val="col"/>
        <c:grouping val="percentStacked"/>
        <c:varyColors val="0"/>
        <c:ser>
          <c:idx val="1"/>
          <c:order val="1"/>
          <c:tx>
            <c:strRef>
              <c:f>'陽性者登録C　年代(週)'!$O$3</c:f>
              <c:strCache>
                <c:ptCount val="1"/>
                <c:pt idx="0">
                  <c:v>20歳未満</c:v>
                </c:pt>
              </c:strCache>
            </c:strRef>
          </c:tx>
          <c:spPr>
            <a:solidFill>
              <a:schemeClr val="accent1"/>
            </a:solidFill>
            <a:ln>
              <a:solidFill>
                <a:schemeClr val="accent3">
                  <a:lumMod val="50000"/>
                </a:schemeClr>
              </a:solidFill>
            </a:ln>
            <a:effectLst/>
          </c:spPr>
          <c:invertIfNegative val="0"/>
          <c:dLbls>
            <c:dLbl>
              <c:idx val="0"/>
              <c:layout>
                <c:manualLayout>
                  <c:x val="0"/>
                  <c:y val="2.48434763182985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C0-4875-AB8E-345E9B7DFE7D}"/>
                </c:ext>
              </c:extLst>
            </c:dLbl>
            <c:dLbl>
              <c:idx val="1"/>
              <c:layout>
                <c:manualLayout>
                  <c:x val="1.6435186483288521E-2"/>
                  <c:y val="4.96869526365970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C0-4875-AB8E-345E9B7DFE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'陽性者登録C　年代(週)'!$M$4:$M$5</c:f>
              <c:strCache>
                <c:ptCount val="2"/>
                <c:pt idx="0">
                  <c:v>2022/9/27 - 2022/10/3</c:v>
                </c:pt>
                <c:pt idx="1">
                  <c:v>2022/10/4 - 2022/10/10</c:v>
                </c:pt>
              </c:strCache>
            </c:strRef>
          </c:cat>
          <c:val>
            <c:numRef>
              <c:f>'陽性者登録C　年代(週)'!$O$4:$O$5</c:f>
              <c:numCache>
                <c:formatCode>0.0%</c:formatCode>
                <c:ptCount val="2"/>
                <c:pt idx="0">
                  <c:v>0.17930793428871025</c:v>
                </c:pt>
                <c:pt idx="1">
                  <c:v>0.19904648390941598</c:v>
                </c:pt>
              </c:numCache>
            </c:numRef>
          </c:val>
          <c:extLst>
            <c:ext xmlns:c16="http://schemas.microsoft.com/office/drawing/2014/chart" uri="{C3380CC4-5D6E-409C-BE32-E72D297353CC}">
              <c16:uniqueId val="{00000000-11C0-4875-AB8E-345E9B7DFE7D}"/>
            </c:ext>
          </c:extLst>
        </c:ser>
        <c:ser>
          <c:idx val="2"/>
          <c:order val="2"/>
          <c:tx>
            <c:strRef>
              <c:f>'陽性者登録C　年代(週)'!$P$3</c:f>
              <c:strCache>
                <c:ptCount val="1"/>
                <c:pt idx="0">
                  <c:v>20-39歳</c:v>
                </c:pt>
              </c:strCache>
            </c:strRef>
          </c:tx>
          <c:spPr>
            <a:solidFill>
              <a:srgbClr val="FEBEE9"/>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'陽性者登録C　年代(週)'!$M$4:$M$5</c:f>
              <c:strCache>
                <c:ptCount val="2"/>
                <c:pt idx="0">
                  <c:v>2022/9/27 - 2022/10/3</c:v>
                </c:pt>
                <c:pt idx="1">
                  <c:v>2022/10/4 - 2022/10/10</c:v>
                </c:pt>
              </c:strCache>
            </c:strRef>
          </c:cat>
          <c:val>
            <c:numRef>
              <c:f>'陽性者登録C　年代(週)'!$P$4:$P$5</c:f>
              <c:numCache>
                <c:formatCode>0.0%</c:formatCode>
                <c:ptCount val="2"/>
                <c:pt idx="0">
                  <c:v>0.43131772107654665</c:v>
                </c:pt>
                <c:pt idx="1">
                  <c:v>0.36591179976162097</c:v>
                </c:pt>
              </c:numCache>
            </c:numRef>
          </c:val>
          <c:extLst>
            <c:ext xmlns:c16="http://schemas.microsoft.com/office/drawing/2014/chart" uri="{C3380CC4-5D6E-409C-BE32-E72D297353CC}">
              <c16:uniqueId val="{00000001-11C0-4875-AB8E-345E9B7DFE7D}"/>
            </c:ext>
          </c:extLst>
        </c:ser>
        <c:ser>
          <c:idx val="3"/>
          <c:order val="3"/>
          <c:tx>
            <c:strRef>
              <c:f>'陽性者登録C　年代(週)'!$Q$3</c:f>
              <c:strCache>
                <c:ptCount val="1"/>
                <c:pt idx="0">
                  <c:v>40-64歳</c:v>
                </c:pt>
              </c:strCache>
            </c:strRef>
          </c:tx>
          <c:spPr>
            <a:solidFill>
              <a:schemeClr val="accent6"/>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'陽性者登録C　年代(週)'!$M$4:$M$5</c:f>
              <c:strCache>
                <c:ptCount val="2"/>
                <c:pt idx="0">
                  <c:v>2022/9/27 - 2022/10/3</c:v>
                </c:pt>
                <c:pt idx="1">
                  <c:v>2022/10/4 - 2022/10/10</c:v>
                </c:pt>
              </c:strCache>
            </c:strRef>
          </c:cat>
          <c:val>
            <c:numRef>
              <c:f>'陽性者登録C　年代(週)'!$Q$4:$Q$5</c:f>
              <c:numCache>
                <c:formatCode>0.0%</c:formatCode>
                <c:ptCount val="2"/>
                <c:pt idx="0">
                  <c:v>0.38937434463474307</c:v>
                </c:pt>
                <c:pt idx="1">
                  <c:v>0.43504171632896305</c:v>
                </c:pt>
              </c:numCache>
            </c:numRef>
          </c:val>
          <c:extLst>
            <c:ext xmlns:c16="http://schemas.microsoft.com/office/drawing/2014/chart" uri="{C3380CC4-5D6E-409C-BE32-E72D297353CC}">
              <c16:uniqueId val="{00000002-11C0-4875-AB8E-345E9B7DFE7D}"/>
            </c:ext>
          </c:extLst>
        </c:ser>
        <c:ser>
          <c:idx val="4"/>
          <c:order val="4"/>
          <c:tx>
            <c:strRef>
              <c:f>'陽性者登録C　年代(週)'!$R$3</c:f>
              <c:strCache>
                <c:ptCount val="1"/>
                <c:pt idx="0">
                  <c:v>65歳以上</c:v>
                </c:pt>
              </c:strCache>
            </c:strRef>
          </c:tx>
          <c:spPr>
            <a:solidFill>
              <a:schemeClr val="accent4"/>
            </a:solidFill>
            <a:ln>
              <a:solidFill>
                <a:schemeClr val="accent3">
                  <a:lumMod val="50000"/>
                </a:schemeClr>
              </a:solidFill>
            </a:ln>
            <a:effectLst/>
          </c:spPr>
          <c:invertIfNegative val="0"/>
          <c:dLbls>
            <c:delete val="1"/>
          </c:dLbls>
          <c:cat>
            <c:strRef>
              <c:f>'陽性者登録C　年代(週)'!$M$4:$M$5</c:f>
              <c:strCache>
                <c:ptCount val="2"/>
                <c:pt idx="0">
                  <c:v>2022/9/27 - 2022/10/3</c:v>
                </c:pt>
                <c:pt idx="1">
                  <c:v>2022/10/4 - 2022/10/10</c:v>
                </c:pt>
              </c:strCache>
            </c:strRef>
          </c:cat>
          <c:val>
            <c:numRef>
              <c:f>'陽性者登録C　年代(週)'!$R$4:$R$5</c:f>
              <c:numCache>
                <c:formatCode>0.0%</c:formatCode>
                <c:ptCount val="2"/>
                <c:pt idx="0">
                  <c:v>0</c:v>
                </c:pt>
                <c:pt idx="1">
                  <c:v>0</c:v>
                </c:pt>
              </c:numCache>
            </c:numRef>
          </c:val>
          <c:extLst>
            <c:ext xmlns:c16="http://schemas.microsoft.com/office/drawing/2014/chart" uri="{C3380CC4-5D6E-409C-BE32-E72D297353CC}">
              <c16:uniqueId val="{00000003-11C0-4875-AB8E-345E9B7DFE7D}"/>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016670816"/>
        <c:axId val="1016663744"/>
        <c:extLst>
          <c:ext xmlns:c15="http://schemas.microsoft.com/office/drawing/2012/chart" uri="{02D57815-91ED-43cb-92C2-25804820EDAC}">
            <c15:filteredBarSeries>
              <c15:ser>
                <c:idx val="0"/>
                <c:order val="0"/>
                <c:tx>
                  <c:strRef>
                    <c:extLst>
                      <c:ext uri="{02D57815-91ED-43cb-92C2-25804820EDAC}">
                        <c15:formulaRef>
                          <c15:sqref>'陽性者登録C　年代(週)'!$N$3</c15:sqref>
                        </c15:formulaRef>
                      </c:ext>
                    </c:extLst>
                    <c:strCache>
                      <c:ptCount val="1"/>
                      <c:pt idx="0">
                        <c:v>新規陽性者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'陽性者登録C　年代(週)'!$M$4:$M$5</c15:sqref>
                        </c15:formulaRef>
                      </c:ext>
                    </c:extLst>
                    <c:strCache>
                      <c:ptCount val="2"/>
                      <c:pt idx="0">
                        <c:v>2022/9/27 - 2022/10/3</c:v>
                      </c:pt>
                      <c:pt idx="1">
                        <c:v>2022/10/4 - 2022/10/10</c:v>
                      </c:pt>
                    </c:strCache>
                  </c:strRef>
                </c:cat>
                <c:val>
                  <c:numRef>
                    <c:extLst>
                      <c:ext uri="{02D57815-91ED-43cb-92C2-25804820EDAC}">
                        <c15:formulaRef>
                          <c15:sqref>'陽性者登録C　年代(週)'!$N$4:$N$5</c15:sqref>
                        </c15:formulaRef>
                      </c:ext>
                    </c:extLst>
                    <c:numCache>
                      <c:formatCode>General</c:formatCode>
                      <c:ptCount val="2"/>
                      <c:pt idx="0">
                        <c:v>2861</c:v>
                      </c:pt>
                      <c:pt idx="1">
                        <c:v>2517</c:v>
                      </c:pt>
                    </c:numCache>
                  </c:numRef>
                </c:val>
                <c:extLst>
                  <c:ext xmlns:c16="http://schemas.microsoft.com/office/drawing/2014/chart" uri="{C3380CC4-5D6E-409C-BE32-E72D297353CC}">
                    <c16:uniqueId val="{00000004-11C0-4875-AB8E-345E9B7DFE7D}"/>
                  </c:ext>
                </c:extLst>
              </c15:ser>
            </c15:filteredBarSeries>
          </c:ext>
        </c:extLst>
      </c:barChart>
      <c:catAx>
        <c:axId val="10166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16663744"/>
        <c:crosses val="autoZero"/>
        <c:auto val="1"/>
        <c:lblAlgn val="ctr"/>
        <c:lblOffset val="100"/>
        <c:noMultiLvlLbl val="0"/>
      </c:catAx>
      <c:valAx>
        <c:axId val="101666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166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682617840837939E-2"/>
          <c:y val="2.7090664328246545E-2"/>
          <c:w val="0.87980912469247474"/>
          <c:h val="0.87312629369072603"/>
        </c:manualLayout>
      </c:layout>
      <c:barChart>
        <c:barDir val="col"/>
        <c:grouping val="percentStacked"/>
        <c:varyColors val="0"/>
        <c:ser>
          <c:idx val="1"/>
          <c:order val="1"/>
          <c:tx>
            <c:strRef>
              <c:f>'全体年代(週)'!$P$3</c:f>
              <c:strCache>
                <c:ptCount val="1"/>
                <c:pt idx="0">
                  <c:v>20歳未満</c:v>
                </c:pt>
              </c:strCache>
            </c:strRef>
          </c:tx>
          <c:spPr>
            <a:solidFill>
              <a:schemeClr val="accent1"/>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'全体年代(週)'!$N$4:$N$5</c:f>
              <c:strCache>
                <c:ptCount val="2"/>
                <c:pt idx="0">
                  <c:v>2022/9/27 - 2022/10/3</c:v>
                </c:pt>
                <c:pt idx="1">
                  <c:v>2022/10/4 - 2022/10/10</c:v>
                </c:pt>
              </c:strCache>
            </c:strRef>
          </c:cat>
          <c:val>
            <c:numRef>
              <c:f>'全体年代(週)'!$P$4:$P$5</c:f>
              <c:numCache>
                <c:formatCode>0.0%</c:formatCode>
                <c:ptCount val="2"/>
                <c:pt idx="0">
                  <c:v>0.29407573847755797</c:v>
                </c:pt>
                <c:pt idx="1">
                  <c:v>0.29187629972496143</c:v>
                </c:pt>
              </c:numCache>
            </c:numRef>
          </c:val>
          <c:extLst>
            <c:ext xmlns:c16="http://schemas.microsoft.com/office/drawing/2014/chart" uri="{C3380CC4-5D6E-409C-BE32-E72D297353CC}">
              <c16:uniqueId val="{00000000-B829-43DB-B65F-4600C48CAC2B}"/>
            </c:ext>
          </c:extLst>
        </c:ser>
        <c:ser>
          <c:idx val="2"/>
          <c:order val="2"/>
          <c:tx>
            <c:strRef>
              <c:f>'全体年代(週)'!$Q$3</c:f>
              <c:strCache>
                <c:ptCount val="1"/>
                <c:pt idx="0">
                  <c:v>20-39歳</c:v>
                </c:pt>
              </c:strCache>
            </c:strRef>
          </c:tx>
          <c:spPr>
            <a:solidFill>
              <a:srgbClr val="FEBEE9"/>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'全体年代(週)'!$N$4:$N$5</c:f>
              <c:strCache>
                <c:ptCount val="2"/>
                <c:pt idx="0">
                  <c:v>2022/9/27 - 2022/10/3</c:v>
                </c:pt>
                <c:pt idx="1">
                  <c:v>2022/10/4 - 2022/10/10</c:v>
                </c:pt>
              </c:strCache>
            </c:strRef>
          </c:cat>
          <c:val>
            <c:numRef>
              <c:f>'全体年代(週)'!$Q$4:$Q$5</c:f>
              <c:numCache>
                <c:formatCode>0.0%</c:formatCode>
                <c:ptCount val="2"/>
                <c:pt idx="0">
                  <c:v>0.29254123965583384</c:v>
                </c:pt>
                <c:pt idx="1">
                  <c:v>0.2851680418595291</c:v>
                </c:pt>
              </c:numCache>
            </c:numRef>
          </c:val>
          <c:extLst>
            <c:ext xmlns:c16="http://schemas.microsoft.com/office/drawing/2014/chart" uri="{C3380CC4-5D6E-409C-BE32-E72D297353CC}">
              <c16:uniqueId val="{00000001-B829-43DB-B65F-4600C48CAC2B}"/>
            </c:ext>
          </c:extLst>
        </c:ser>
        <c:ser>
          <c:idx val="3"/>
          <c:order val="3"/>
          <c:tx>
            <c:strRef>
              <c:f>'全体年代(週)'!$R$3</c:f>
              <c:strCache>
                <c:ptCount val="1"/>
                <c:pt idx="0">
                  <c:v>40-64歳</c:v>
                </c:pt>
              </c:strCache>
            </c:strRef>
          </c:tx>
          <c:spPr>
            <a:solidFill>
              <a:schemeClr val="accent6"/>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'全体年代(週)'!$N$4:$N$5</c:f>
              <c:strCache>
                <c:ptCount val="2"/>
                <c:pt idx="0">
                  <c:v>2022/9/27 - 2022/10/3</c:v>
                </c:pt>
                <c:pt idx="1">
                  <c:v>2022/10/4 - 2022/10/10</c:v>
                </c:pt>
              </c:strCache>
            </c:strRef>
          </c:cat>
          <c:val>
            <c:numRef>
              <c:f>'全体年代(週)'!$R$4:$R$5</c:f>
              <c:numCache>
                <c:formatCode>0.0%</c:formatCode>
                <c:ptCount val="2"/>
                <c:pt idx="0">
                  <c:v>0.30903710198936812</c:v>
                </c:pt>
                <c:pt idx="1">
                  <c:v>0.32454551552961697</c:v>
                </c:pt>
              </c:numCache>
            </c:numRef>
          </c:val>
          <c:extLst>
            <c:ext xmlns:c16="http://schemas.microsoft.com/office/drawing/2014/chart" uri="{C3380CC4-5D6E-409C-BE32-E72D297353CC}">
              <c16:uniqueId val="{00000002-B829-43DB-B65F-4600C48CAC2B}"/>
            </c:ext>
          </c:extLst>
        </c:ser>
        <c:ser>
          <c:idx val="4"/>
          <c:order val="4"/>
          <c:tx>
            <c:strRef>
              <c:f>'全体年代(週)'!$S$3</c:f>
              <c:strCache>
                <c:ptCount val="1"/>
                <c:pt idx="0">
                  <c:v>65歳以上</c:v>
                </c:pt>
              </c:strCache>
            </c:strRef>
          </c:tx>
          <c:spPr>
            <a:solidFill>
              <a:schemeClr val="accent4"/>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'全体年代(週)'!$N$4:$N$5</c:f>
              <c:strCache>
                <c:ptCount val="2"/>
                <c:pt idx="0">
                  <c:v>2022/9/27 - 2022/10/3</c:v>
                </c:pt>
                <c:pt idx="1">
                  <c:v>2022/10/4 - 2022/10/10</c:v>
                </c:pt>
              </c:strCache>
            </c:strRef>
          </c:cat>
          <c:val>
            <c:numRef>
              <c:f>'全体年代(週)'!$S$4:$S$5</c:f>
              <c:numCache>
                <c:formatCode>0.0%</c:formatCode>
                <c:ptCount val="2"/>
                <c:pt idx="0">
                  <c:v>0.1043459198772401</c:v>
                </c:pt>
                <c:pt idx="1">
                  <c:v>9.8410142885892532E-2</c:v>
                </c:pt>
              </c:numCache>
            </c:numRef>
          </c:val>
          <c:extLst>
            <c:ext xmlns:c16="http://schemas.microsoft.com/office/drawing/2014/chart" uri="{C3380CC4-5D6E-409C-BE32-E72D297353CC}">
              <c16:uniqueId val="{00000003-B829-43DB-B65F-4600C48CAC2B}"/>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819098752"/>
        <c:axId val="819107072"/>
        <c:extLst>
          <c:ext xmlns:c15="http://schemas.microsoft.com/office/drawing/2012/chart" uri="{02D57815-91ED-43cb-92C2-25804820EDAC}">
            <c15:filteredBarSeries>
              <c15:ser>
                <c:idx val="0"/>
                <c:order val="0"/>
                <c:tx>
                  <c:strRef>
                    <c:extLst>
                      <c:ext uri="{02D57815-91ED-43cb-92C2-25804820EDAC}">
                        <c15:formulaRef>
                          <c15:sqref>'全体年代(週)'!$O$3</c15:sqref>
                        </c15:formulaRef>
                      </c:ext>
                    </c:extLst>
                    <c:strCache>
                      <c:ptCount val="1"/>
                      <c:pt idx="0">
                        <c:v>新規陽性者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'全体年代(週)'!$N$4:$N$5</c15:sqref>
                        </c15:formulaRef>
                      </c:ext>
                    </c:extLst>
                    <c:strCache>
                      <c:ptCount val="2"/>
                      <c:pt idx="0">
                        <c:v>2022/9/27 - 2022/10/3</c:v>
                      </c:pt>
                      <c:pt idx="1">
                        <c:v>2022/10/4 - 2022/10/10</c:v>
                      </c:pt>
                    </c:strCache>
                  </c:strRef>
                </c:cat>
                <c:val>
                  <c:numRef>
                    <c:extLst>
                      <c:ext uri="{02D57815-91ED-43cb-92C2-25804820EDAC}">
                        <c15:formulaRef>
                          <c15:sqref>'全体年代(週)'!$O$4:$O$5</c15:sqref>
                        </c15:formulaRef>
                      </c:ext>
                    </c:extLst>
                    <c:numCache>
                      <c:formatCode>General</c:formatCode>
                      <c:ptCount val="2"/>
                      <c:pt idx="0">
                        <c:v>18247</c:v>
                      </c:pt>
                      <c:pt idx="1">
                        <c:v>14907</c:v>
                      </c:pt>
                    </c:numCache>
                  </c:numRef>
                </c:val>
                <c:extLst>
                  <c:ext xmlns:c16="http://schemas.microsoft.com/office/drawing/2014/chart" uri="{C3380CC4-5D6E-409C-BE32-E72D297353CC}">
                    <c16:uniqueId val="{00000004-B829-43DB-B65F-4600C48CAC2B}"/>
                  </c:ext>
                </c:extLst>
              </c15:ser>
            </c15:filteredBarSeries>
          </c:ext>
        </c:extLst>
      </c:barChart>
      <c:catAx>
        <c:axId val="81909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19107072"/>
        <c:crosses val="autoZero"/>
        <c:auto val="1"/>
        <c:lblAlgn val="ctr"/>
        <c:lblOffset val="100"/>
        <c:noMultiLvlLbl val="0"/>
      </c:catAx>
      <c:valAx>
        <c:axId val="8191070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190987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'～0926年代(週)'!$P$3</c:f>
              <c:strCache>
                <c:ptCount val="1"/>
                <c:pt idx="0">
                  <c:v>10代以下</c:v>
                </c:pt>
              </c:strCache>
            </c:strRef>
          </c:tx>
          <c:spPr>
            <a:solidFill>
              <a:schemeClr val="accent1"/>
            </a:solidFill>
            <a:ln>
              <a:solidFill>
                <a:schemeClr val="accent3">
                  <a:lumMod val="50000"/>
                </a:schemeClr>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40980101305565075"/>
                      <c:h val="8.62890162079505E-2"/>
                    </c:manualLayout>
                  </c15:layout>
                </c:ext>
                <c:ext xmlns:c16="http://schemas.microsoft.com/office/drawing/2014/chart" uri="{C3380CC4-5D6E-409C-BE32-E72D297353CC}">
                  <c16:uniqueId val="{00000009-2EB2-4806-B18A-0EA11A1A3D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'～0926年代(週)'!$H$36</c:f>
              <c:strCache>
                <c:ptCount val="1"/>
                <c:pt idx="0">
                  <c:v>2022/9/20 - 2022/9/26</c:v>
                </c:pt>
              </c:strCache>
            </c:strRef>
          </c:cat>
          <c:val>
            <c:numRef>
              <c:f>'～0926年代(週)'!$P$36</c:f>
              <c:numCache>
                <c:formatCode>0.0%</c:formatCode>
                <c:ptCount val="1"/>
                <c:pt idx="0">
                  <c:v>0.28086085544125611</c:v>
                </c:pt>
              </c:numCache>
            </c:numRef>
          </c:val>
          <c:extLst>
            <c:ext xmlns:c16="http://schemas.microsoft.com/office/drawing/2014/chart" uri="{C3380CC4-5D6E-409C-BE32-E72D297353CC}">
              <c16:uniqueId val="{00000000-2EB2-4806-B18A-0EA11A1A3DC3}"/>
            </c:ext>
          </c:extLst>
        </c:ser>
        <c:ser>
          <c:idx val="1"/>
          <c:order val="1"/>
          <c:tx>
            <c:strRef>
              <c:f>'～0926年代(週)'!$Q$3</c:f>
              <c:strCache>
                <c:ptCount val="1"/>
                <c:pt idx="0">
                  <c:v>20-30代</c:v>
                </c:pt>
              </c:strCache>
            </c:strRef>
          </c:tx>
          <c:spPr>
            <a:solidFill>
              <a:srgbClr val="FEBEE9"/>
            </a:solidFill>
            <a:ln>
              <a:solidFill>
                <a:schemeClr val="accent3">
                  <a:lumMod val="50000"/>
                </a:schemeClr>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45986230734547867"/>
                      <c:h val="8.62890162079505E-2"/>
                    </c:manualLayout>
                  </c15:layout>
                </c:ext>
                <c:ext xmlns:c16="http://schemas.microsoft.com/office/drawing/2014/chart" uri="{C3380CC4-5D6E-409C-BE32-E72D297353CC}">
                  <c16:uniqueId val="{00000008-2EB2-4806-B18A-0EA11A1A3D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'～0926年代(週)'!$H$36</c:f>
              <c:strCache>
                <c:ptCount val="1"/>
                <c:pt idx="0">
                  <c:v>2022/9/20 - 2022/9/26</c:v>
                </c:pt>
              </c:strCache>
            </c:strRef>
          </c:cat>
          <c:val>
            <c:numRef>
              <c:f>'～0926年代(週)'!$Q$36</c:f>
              <c:numCache>
                <c:formatCode>0.0%</c:formatCode>
                <c:ptCount val="1"/>
                <c:pt idx="0">
                  <c:v>0.3136166756903086</c:v>
                </c:pt>
              </c:numCache>
            </c:numRef>
          </c:val>
          <c:extLst>
            <c:ext xmlns:c16="http://schemas.microsoft.com/office/drawing/2014/chart" uri="{C3380CC4-5D6E-409C-BE32-E72D297353CC}">
              <c16:uniqueId val="{00000001-2EB2-4806-B18A-0EA11A1A3DC3}"/>
            </c:ext>
          </c:extLst>
        </c:ser>
        <c:ser>
          <c:idx val="2"/>
          <c:order val="2"/>
          <c:tx>
            <c:strRef>
              <c:f>'～0926年代(週)'!$R$3</c:f>
              <c:strCache>
                <c:ptCount val="1"/>
                <c:pt idx="0">
                  <c:v>40-50代</c:v>
                </c:pt>
              </c:strCache>
            </c:strRef>
          </c:tx>
          <c:spPr>
            <a:solidFill>
              <a:schemeClr val="accent6"/>
            </a:solidFill>
            <a:ln>
              <a:solidFill>
                <a:schemeClr val="accent3">
                  <a:lumMod val="50000"/>
                </a:schemeClr>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4601039197318762"/>
                      <c:h val="8.62890162079505E-2"/>
                    </c:manualLayout>
                  </c15:layout>
                </c:ext>
                <c:ext xmlns:c16="http://schemas.microsoft.com/office/drawing/2014/chart" uri="{C3380CC4-5D6E-409C-BE32-E72D297353CC}">
                  <c16:uniqueId val="{00000007-2EB2-4806-B18A-0EA11A1A3D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'～0926年代(週)'!$H$36</c:f>
              <c:strCache>
                <c:ptCount val="1"/>
                <c:pt idx="0">
                  <c:v>2022/9/20 - 2022/9/26</c:v>
                </c:pt>
              </c:strCache>
            </c:strRef>
          </c:cat>
          <c:val>
            <c:numRef>
              <c:f>'～0926年代(週)'!$R$36</c:f>
              <c:numCache>
                <c:formatCode>0.0%</c:formatCode>
                <c:ptCount val="1"/>
                <c:pt idx="0">
                  <c:v>0.27656334596643206</c:v>
                </c:pt>
              </c:numCache>
            </c:numRef>
          </c:val>
          <c:extLst>
            <c:ext xmlns:c16="http://schemas.microsoft.com/office/drawing/2014/chart" uri="{C3380CC4-5D6E-409C-BE32-E72D297353CC}">
              <c16:uniqueId val="{00000002-2EB2-4806-B18A-0EA11A1A3DC3}"/>
            </c:ext>
          </c:extLst>
        </c:ser>
        <c:ser>
          <c:idx val="3"/>
          <c:order val="3"/>
          <c:tx>
            <c:strRef>
              <c:f>'～0926年代(週)'!$S$3</c:f>
              <c:strCache>
                <c:ptCount val="1"/>
                <c:pt idx="0">
                  <c:v>60代</c:v>
                </c:pt>
              </c:strCache>
            </c:strRef>
          </c:tx>
          <c:spPr>
            <a:solidFill>
              <a:schemeClr val="bg1">
                <a:lumMod val="75000"/>
              </a:schemeClr>
            </a:solidFill>
            <a:ln>
              <a:solidFill>
                <a:schemeClr val="accent3">
                  <a:lumMod val="50000"/>
                </a:schemeClr>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877326261880101"/>
                      <c:h val="8.62890162079505E-2"/>
                    </c:manualLayout>
                  </c15:layout>
                </c:ext>
                <c:ext xmlns:c16="http://schemas.microsoft.com/office/drawing/2014/chart" uri="{C3380CC4-5D6E-409C-BE32-E72D297353CC}">
                  <c16:uniqueId val="{00000006-2EB2-4806-B18A-0EA11A1A3D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'～0926年代(週)'!$H$36</c:f>
              <c:strCache>
                <c:ptCount val="1"/>
                <c:pt idx="0">
                  <c:v>2022/9/20 - 2022/9/26</c:v>
                </c:pt>
              </c:strCache>
            </c:strRef>
          </c:cat>
          <c:val>
            <c:numRef>
              <c:f>'～0926年代(週)'!$S$36</c:f>
              <c:numCache>
                <c:formatCode>0.0%</c:formatCode>
                <c:ptCount val="1"/>
                <c:pt idx="0">
                  <c:v>5.2957498646453709E-2</c:v>
                </c:pt>
              </c:numCache>
            </c:numRef>
          </c:val>
          <c:extLst>
            <c:ext xmlns:c16="http://schemas.microsoft.com/office/drawing/2014/chart" uri="{C3380CC4-5D6E-409C-BE32-E72D297353CC}">
              <c16:uniqueId val="{00000003-2EB2-4806-B18A-0EA11A1A3DC3}"/>
            </c:ext>
          </c:extLst>
        </c:ser>
        <c:ser>
          <c:idx val="4"/>
          <c:order val="4"/>
          <c:tx>
            <c:strRef>
              <c:f>'～0926年代(週)'!$T$3</c:f>
              <c:strCache>
                <c:ptCount val="1"/>
                <c:pt idx="0">
                  <c:v>70代以上</c:v>
                </c:pt>
              </c:strCache>
            </c:strRef>
          </c:tx>
          <c:spPr>
            <a:solidFill>
              <a:schemeClr val="accent4"/>
            </a:solidFill>
            <a:ln>
              <a:solidFill>
                <a:schemeClr val="accent3">
                  <a:lumMod val="50000"/>
                </a:schemeClr>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9611644396738102"/>
                      <c:h val="8.62890162079505E-2"/>
                    </c:manualLayout>
                  </c15:layout>
                </c:ext>
                <c:ext xmlns:c16="http://schemas.microsoft.com/office/drawing/2014/chart" uri="{C3380CC4-5D6E-409C-BE32-E72D297353CC}">
                  <c16:uniqueId val="{00000005-2EB2-4806-B18A-0EA11A1A3D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'～0926年代(週)'!$H$36</c:f>
              <c:strCache>
                <c:ptCount val="1"/>
                <c:pt idx="0">
                  <c:v>2022/9/20 - 2022/9/26</c:v>
                </c:pt>
              </c:strCache>
            </c:strRef>
          </c:cat>
          <c:val>
            <c:numRef>
              <c:f>'～0926年代(週)'!$T$36</c:f>
              <c:numCache>
                <c:formatCode>0.0%</c:formatCode>
                <c:ptCount val="1"/>
                <c:pt idx="0">
                  <c:v>7.6001624255549544E-2</c:v>
                </c:pt>
              </c:numCache>
            </c:numRef>
          </c:val>
          <c:extLst>
            <c:ext xmlns:c16="http://schemas.microsoft.com/office/drawing/2014/chart" uri="{C3380CC4-5D6E-409C-BE32-E72D297353CC}">
              <c16:uniqueId val="{00000004-2EB2-4806-B18A-0EA11A1A3DC3}"/>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819098752"/>
        <c:axId val="819107072"/>
      </c:barChart>
      <c:catAx>
        <c:axId val="81909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19107072"/>
        <c:crosses val="autoZero"/>
        <c:auto val="1"/>
        <c:lblAlgn val="ctr"/>
        <c:lblOffset val="100"/>
        <c:noMultiLvlLbl val="0"/>
      </c:catAx>
      <c:valAx>
        <c:axId val="81910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190987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0.54464</cdr:x>
      <cdr:y>0.93053</cdr:y>
    </cdr:from>
    <cdr:to>
      <cdr:x>1</cdr:x>
      <cdr:y>1</cdr:y>
    </cdr:to>
    <cdr:sp macro="" textlink="">
      <cdr:nvSpPr>
        <cdr:cNvPr id="2" name="テキスト ボックス 59">
          <a:extLst xmlns:a="http://schemas.openxmlformats.org/drawingml/2006/main">
            <a:ext uri="{FF2B5EF4-FFF2-40B4-BE49-F238E27FC236}">
              <a16:creationId xmlns:a16="http://schemas.microsoft.com/office/drawing/2014/main" id="{00000000-0008-0000-0200-00000E000000}"/>
            </a:ext>
          </a:extLst>
        </cdr:cNvPr>
        <cdr:cNvSpPr txBox="1"/>
      </cdr:nvSpPr>
      <cdr:spPr>
        <a:xfrm xmlns:a="http://schemas.openxmlformats.org/drawingml/2006/main">
          <a:off x="6284890" y="2752128"/>
          <a:ext cx="5254581" cy="2054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令和</a:t>
          </a:r>
          <a:r>
            <a:rPr kumimoji="1" lang="en-US" altLang="ja-JP" sz="700" dirty="0">
              <a:latin typeface="Meiryo UI" panose="020B0604030504040204" pitchFamily="50" charset="-128"/>
              <a:ea typeface="Meiryo UI" panose="020B0604030504040204" pitchFamily="50" charset="-128"/>
            </a:rPr>
            <a:t>4</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9</a:t>
          </a:r>
          <a:r>
            <a:rPr kumimoji="1" lang="ja-JP" altLang="en-US" sz="700" dirty="0">
              <a:latin typeface="Meiryo UI" panose="020B0604030504040204" pitchFamily="50" charset="-128"/>
              <a:ea typeface="Meiryo UI" panose="020B0604030504040204" pitchFamily="50" charset="-128"/>
            </a:rPr>
            <a:t>月</a:t>
          </a:r>
          <a:r>
            <a:rPr kumimoji="1" lang="en-US" altLang="ja-JP" sz="700" dirty="0">
              <a:latin typeface="Meiryo UI" panose="020B0604030504040204" pitchFamily="50" charset="-128"/>
              <a:ea typeface="Meiryo UI" panose="020B0604030504040204" pitchFamily="50" charset="-128"/>
            </a:rPr>
            <a:t>27</a:t>
          </a:r>
          <a:r>
            <a:rPr kumimoji="1" lang="ja-JP" altLang="en-US" sz="700" dirty="0">
              <a:latin typeface="Meiryo UI" panose="020B0604030504040204" pitchFamily="50" charset="-128"/>
              <a:ea typeface="Meiryo UI" panose="020B0604030504040204" pitchFamily="50" charset="-128"/>
            </a:rPr>
            <a:t>日以の降新規陽性者数は、医療機関より報告された患者数</a:t>
          </a:r>
          <a:r>
            <a:rPr kumimoji="1" lang="ja-JP" altLang="en-US" sz="700" dirty="0" smtClean="0">
              <a:latin typeface="Meiryo UI" panose="020B0604030504040204" pitchFamily="50" charset="-128"/>
              <a:ea typeface="Meiryo UI" panose="020B0604030504040204" pitchFamily="50" charset="-128"/>
            </a:rPr>
            <a:t>及び大阪府</a:t>
          </a:r>
          <a:r>
            <a:rPr kumimoji="1" lang="ja-JP" altLang="en-US" sz="700" dirty="0">
              <a:latin typeface="Meiryo UI" panose="020B0604030504040204" pitchFamily="50" charset="-128"/>
              <a:ea typeface="Meiryo UI" panose="020B0604030504040204" pitchFamily="50" charset="-128"/>
            </a:rPr>
            <a:t>陽性者登録センター登録数</a:t>
          </a:r>
          <a:r>
            <a:rPr kumimoji="1" lang="ja-JP" altLang="en-US" sz="700" dirty="0" smtClean="0">
              <a:latin typeface="Meiryo UI" panose="020B0604030504040204" pitchFamily="50" charset="-128"/>
              <a:ea typeface="Meiryo UI" panose="020B0604030504040204" pitchFamily="50" charset="-128"/>
            </a:rPr>
            <a:t>の</a:t>
          </a:r>
          <a:r>
            <a:rPr kumimoji="1" lang="ja-JP" altLang="en-US" sz="700" dirty="0">
              <a:latin typeface="Meiryo UI" panose="020B0604030504040204" pitchFamily="50" charset="-128"/>
              <a:ea typeface="Meiryo UI" panose="020B0604030504040204" pitchFamily="50" charset="-128"/>
            </a:rPr>
            <a:t>合計</a:t>
          </a:r>
        </a:p>
      </cdr:txBody>
    </cdr:sp>
  </cdr:relSizeAnchor>
</c:userShapes>
</file>

<file path=ppt/drawings/drawing2.xml><?xml version="1.0" encoding="utf-8"?>
<c:userShapes xmlns:c="http://schemas.openxmlformats.org/drawingml/2006/chart">
  <cdr:relSizeAnchor xmlns:cdr="http://schemas.openxmlformats.org/drawingml/2006/chartDrawing">
    <cdr:from>
      <cdr:x>0.00577</cdr:x>
      <cdr:y>0.01884</cdr:y>
    </cdr:from>
    <cdr:to>
      <cdr:x>0.05716</cdr:x>
      <cdr:y>0.12054</cdr:y>
    </cdr:to>
    <cdr:sp macro="" textlink="">
      <cdr:nvSpPr>
        <cdr:cNvPr id="2" name="テキスト ボックス 1"/>
        <cdr:cNvSpPr txBox="1"/>
      </cdr:nvSpPr>
      <cdr:spPr>
        <a:xfrm xmlns:a="http://schemas.openxmlformats.org/drawingml/2006/main">
          <a:off x="50764" y="50789"/>
          <a:ext cx="452131" cy="2741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a:latin typeface="Meiryo UI" panose="020B0604030504040204" pitchFamily="50" charset="-128"/>
              <a:ea typeface="Meiryo UI" panose="020B0604030504040204" pitchFamily="50" charset="-128"/>
            </a:rPr>
            <a:t>（人）</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0.2244</cdr:y>
    </cdr:from>
    <cdr:to>
      <cdr:x>0.07299</cdr:x>
      <cdr:y>0.30152</cdr:y>
    </cdr:to>
    <cdr:sp macro="" textlink="">
      <cdr:nvSpPr>
        <cdr:cNvPr id="2" name="テキスト ボックス 1"/>
        <cdr:cNvSpPr txBox="1"/>
      </cdr:nvSpPr>
      <cdr:spPr>
        <a:xfrm xmlns:a="http://schemas.openxmlformats.org/drawingml/2006/main">
          <a:off x="-162789" y="806497"/>
          <a:ext cx="866180" cy="2771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latin typeface="Meiryo UI" panose="020B0604030504040204" pitchFamily="50" charset="-128"/>
              <a:ea typeface="Meiryo UI" panose="020B0604030504040204" pitchFamily="50" charset="-128"/>
            </a:rPr>
            <a:t>（人分）</a:t>
          </a:r>
          <a:endParaRPr lang="en-US" altLang="ja-JP" sz="700" dirty="0">
            <a:latin typeface="Meiryo UI" panose="020B0604030504040204" pitchFamily="50" charset="-128"/>
            <a:ea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0.00732</cdr:x>
      <cdr:y>0.0331</cdr:y>
    </cdr:from>
    <cdr:to>
      <cdr:x>0.14286</cdr:x>
      <cdr:y>0.08949</cdr:y>
    </cdr:to>
    <cdr:sp macro="" textlink="">
      <cdr:nvSpPr>
        <cdr:cNvPr id="2" name="テキスト ボックス 1"/>
        <cdr:cNvSpPr txBox="1"/>
      </cdr:nvSpPr>
      <cdr:spPr>
        <a:xfrm xmlns:a="http://schemas.openxmlformats.org/drawingml/2006/main">
          <a:off x="68036" y="200877"/>
          <a:ext cx="1259659" cy="342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900">
              <a:latin typeface="Meiryo UI" panose="020B0604030504040204" pitchFamily="50" charset="-128"/>
              <a:ea typeface="Meiryo UI" panose="020B0604030504040204" pitchFamily="50" charset="-128"/>
            </a:rPr>
            <a:t>（床・人）</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0.01685</cdr:y>
    </cdr:from>
    <cdr:to>
      <cdr:x>0.137</cdr:x>
      <cdr:y>0.07324</cdr:y>
    </cdr:to>
    <cdr:sp macro="" textlink="">
      <cdr:nvSpPr>
        <cdr:cNvPr id="2" name="テキスト ボックス 1"/>
        <cdr:cNvSpPr txBox="1"/>
      </cdr:nvSpPr>
      <cdr:spPr>
        <a:xfrm xmlns:a="http://schemas.openxmlformats.org/drawingml/2006/main">
          <a:off x="-265744" y="65847"/>
          <a:ext cx="804057" cy="2203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900" dirty="0">
              <a:latin typeface="Meiryo UI" panose="020B0604030504040204" pitchFamily="50" charset="-128"/>
              <a:ea typeface="Meiryo UI" panose="020B0604030504040204" pitchFamily="50" charset="-128"/>
            </a:rPr>
            <a:t>（床・人）</a:t>
          </a:r>
          <a:endParaRPr lang="en-US" altLang="ja-JP" sz="900" dirty="0">
            <a:latin typeface="Meiryo UI" panose="020B0604030504040204" pitchFamily="50" charset="-128"/>
            <a:ea typeface="Meiryo UI"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0.0331</cdr:y>
    </cdr:from>
    <cdr:to>
      <cdr:x>0.12152</cdr:x>
      <cdr:y>0.08949</cdr:y>
    </cdr:to>
    <cdr:sp macro="" textlink="">
      <cdr:nvSpPr>
        <cdr:cNvPr id="2" name="テキスト ボックス 1"/>
        <cdr:cNvSpPr txBox="1"/>
      </cdr:nvSpPr>
      <cdr:spPr>
        <a:xfrm xmlns:a="http://schemas.openxmlformats.org/drawingml/2006/main">
          <a:off x="0" y="200877"/>
          <a:ext cx="1129392" cy="342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900">
              <a:latin typeface="Meiryo UI" panose="020B0604030504040204" pitchFamily="50" charset="-128"/>
              <a:ea typeface="Meiryo UI" panose="020B0604030504040204" pitchFamily="50" charset="-128"/>
            </a:rPr>
            <a:t>（床・人）</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0.03534</cdr:y>
    </cdr:from>
    <cdr:to>
      <cdr:x>0.12367</cdr:x>
      <cdr:y>0.09173</cdr:y>
    </cdr:to>
    <cdr:sp macro="" textlink="">
      <cdr:nvSpPr>
        <cdr:cNvPr id="2" name="テキスト ボックス 1"/>
        <cdr:cNvSpPr txBox="1"/>
      </cdr:nvSpPr>
      <cdr:spPr>
        <a:xfrm xmlns:a="http://schemas.openxmlformats.org/drawingml/2006/main">
          <a:off x="0" y="214484"/>
          <a:ext cx="1149340" cy="342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900">
              <a:latin typeface="Meiryo UI" panose="020B0604030504040204" pitchFamily="50" charset="-128"/>
              <a:ea typeface="Meiryo UI" panose="020B0604030504040204" pitchFamily="50" charset="-128"/>
            </a:rPr>
            <a:t>（床・人）</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0.03086</cdr:y>
    </cdr:from>
    <cdr:to>
      <cdr:x>0.15973</cdr:x>
      <cdr:y>0.08725</cdr:y>
    </cdr:to>
    <cdr:sp macro="" textlink="">
      <cdr:nvSpPr>
        <cdr:cNvPr id="2" name="テキスト ボックス 1"/>
        <cdr:cNvSpPr txBox="1"/>
      </cdr:nvSpPr>
      <cdr:spPr>
        <a:xfrm xmlns:a="http://schemas.openxmlformats.org/drawingml/2006/main">
          <a:off x="0" y="187270"/>
          <a:ext cx="1484509" cy="342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900">
              <a:latin typeface="Meiryo UI" panose="020B0604030504040204" pitchFamily="50" charset="-128"/>
              <a:ea typeface="Meiryo UI" panose="020B0604030504040204" pitchFamily="50" charset="-128"/>
            </a:rPr>
            <a:t>（部屋数・人）</a:t>
          </a:r>
        </a:p>
      </cdr:txBody>
    </cdr:sp>
  </cdr:relSizeAnchor>
</c:userShapes>
</file>

<file path=ppt/drawings/drawing9.xml><?xml version="1.0" encoding="utf-8"?>
<c:userShapes xmlns:c="http://schemas.openxmlformats.org/drawingml/2006/chart">
  <cdr:relSizeAnchor xmlns:cdr="http://schemas.openxmlformats.org/drawingml/2006/chartDrawing">
    <cdr:from>
      <cdr:x>0.00914</cdr:x>
      <cdr:y>0.05052</cdr:y>
    </cdr:from>
    <cdr:to>
      <cdr:x>0.11718</cdr:x>
      <cdr:y>0.1213</cdr:y>
    </cdr:to>
    <cdr:sp macro="" textlink="">
      <cdr:nvSpPr>
        <cdr:cNvPr id="2" name="テキスト ボックス 1"/>
        <cdr:cNvSpPr txBox="1"/>
      </cdr:nvSpPr>
      <cdr:spPr>
        <a:xfrm xmlns:a="http://schemas.openxmlformats.org/drawingml/2006/main">
          <a:off x="39596" y="174054"/>
          <a:ext cx="468031" cy="243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a:latin typeface="Meiryo UI" panose="020B0604030504040204" pitchFamily="50" charset="-128"/>
              <a:ea typeface="Meiryo UI" panose="020B0604030504040204" pitchFamily="50" charset="-128"/>
            </a:rPr>
            <a:t>（人）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2949575" cy="498475"/>
          </a:xfrm>
          <a:prstGeom prst="rect">
            <a:avLst/>
          </a:prstGeom>
        </p:spPr>
        <p:txBody>
          <a:bodyPr vert="horz" lIns="91396" tIns="45701" rIns="91396" bIns="4570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43" y="5"/>
            <a:ext cx="2949575" cy="498475"/>
          </a:xfrm>
          <a:prstGeom prst="rect">
            <a:avLst/>
          </a:prstGeom>
        </p:spPr>
        <p:txBody>
          <a:bodyPr vert="horz" lIns="91396" tIns="45701" rIns="91396" bIns="45701" rtlCol="0"/>
          <a:lstStyle>
            <a:lvl1pPr algn="r">
              <a:defRPr sz="1200"/>
            </a:lvl1pPr>
          </a:lstStyle>
          <a:p>
            <a:fld id="{D64E24C0-EAE7-42C3-A2C6-11E03F4A7047}" type="datetimeFigureOut">
              <a:rPr kumimoji="1" lang="ja-JP" altLang="en-US" smtClean="0"/>
              <a:t>2022/10/11</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396" tIns="45701" rIns="91396" bIns="45701" rtlCol="0" anchor="ctr"/>
          <a:lstStyle/>
          <a:p>
            <a:endParaRPr lang="ja-JP" altLang="en-US" dirty="0"/>
          </a:p>
        </p:txBody>
      </p:sp>
      <p:sp>
        <p:nvSpPr>
          <p:cNvPr id="5" name="ノート プレースホルダー 4"/>
          <p:cNvSpPr>
            <a:spLocks noGrp="1"/>
          </p:cNvSpPr>
          <p:nvPr>
            <p:ph type="body" sz="quarter" idx="3"/>
          </p:nvPr>
        </p:nvSpPr>
        <p:spPr>
          <a:xfrm>
            <a:off x="681039" y="4783144"/>
            <a:ext cx="5445125" cy="3913187"/>
          </a:xfrm>
          <a:prstGeom prst="rect">
            <a:avLst/>
          </a:prstGeom>
        </p:spPr>
        <p:txBody>
          <a:bodyPr vert="horz" lIns="91396" tIns="45701" rIns="91396" bIns="457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4"/>
            <a:ext cx="2949575" cy="498475"/>
          </a:xfrm>
          <a:prstGeom prst="rect">
            <a:avLst/>
          </a:prstGeom>
        </p:spPr>
        <p:txBody>
          <a:bodyPr vert="horz" lIns="91396" tIns="45701" rIns="91396" bIns="4570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43" y="9440864"/>
            <a:ext cx="2949575" cy="498475"/>
          </a:xfrm>
          <a:prstGeom prst="rect">
            <a:avLst/>
          </a:prstGeom>
        </p:spPr>
        <p:txBody>
          <a:bodyPr vert="horz" lIns="91396" tIns="45701" rIns="91396" bIns="45701"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a:t>
            </a:fld>
            <a:endParaRPr kumimoji="1" lang="ja-JP" altLang="en-US" dirty="0"/>
          </a:p>
        </p:txBody>
      </p:sp>
    </p:spTree>
    <p:extLst>
      <p:ext uri="{BB962C8B-B14F-4D97-AF65-F5344CB8AC3E}">
        <p14:creationId xmlns:p14="http://schemas.microsoft.com/office/powerpoint/2010/main" val="44844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10</a:t>
            </a:fld>
            <a:endParaRPr kumimoji="1" lang="ja-JP" altLang="en-US"/>
          </a:p>
        </p:txBody>
      </p:sp>
    </p:spTree>
    <p:extLst>
      <p:ext uri="{BB962C8B-B14F-4D97-AF65-F5344CB8AC3E}">
        <p14:creationId xmlns:p14="http://schemas.microsoft.com/office/powerpoint/2010/main" val="262868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11</a:t>
            </a:fld>
            <a:endParaRPr kumimoji="1" lang="ja-JP" altLang="en-US"/>
          </a:p>
        </p:txBody>
      </p:sp>
    </p:spTree>
    <p:extLst>
      <p:ext uri="{BB962C8B-B14F-4D97-AF65-F5344CB8AC3E}">
        <p14:creationId xmlns:p14="http://schemas.microsoft.com/office/powerpoint/2010/main" val="10308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12</a:t>
            </a:fld>
            <a:endParaRPr kumimoji="1" lang="ja-JP" altLang="en-US"/>
          </a:p>
        </p:txBody>
      </p:sp>
    </p:spTree>
    <p:extLst>
      <p:ext uri="{BB962C8B-B14F-4D97-AF65-F5344CB8AC3E}">
        <p14:creationId xmlns:p14="http://schemas.microsoft.com/office/powerpoint/2010/main" val="183974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13</a:t>
            </a:fld>
            <a:endParaRPr kumimoji="1" lang="ja-JP" altLang="en-US"/>
          </a:p>
        </p:txBody>
      </p:sp>
    </p:spTree>
    <p:extLst>
      <p:ext uri="{BB962C8B-B14F-4D97-AF65-F5344CB8AC3E}">
        <p14:creationId xmlns:p14="http://schemas.microsoft.com/office/powerpoint/2010/main" val="849534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14</a:t>
            </a:fld>
            <a:endParaRPr kumimoji="1" lang="ja-JP" altLang="en-US"/>
          </a:p>
        </p:txBody>
      </p:sp>
    </p:spTree>
    <p:extLst>
      <p:ext uri="{BB962C8B-B14F-4D97-AF65-F5344CB8AC3E}">
        <p14:creationId xmlns:p14="http://schemas.microsoft.com/office/powerpoint/2010/main" val="1781641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15</a:t>
            </a:fld>
            <a:endParaRPr kumimoji="1" lang="ja-JP" altLang="en-US"/>
          </a:p>
        </p:txBody>
      </p:sp>
    </p:spTree>
    <p:extLst>
      <p:ext uri="{BB962C8B-B14F-4D97-AF65-F5344CB8AC3E}">
        <p14:creationId xmlns:p14="http://schemas.microsoft.com/office/powerpoint/2010/main" val="204180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7C765-928E-4675-AE56-075D2791C904}" type="slidenum">
              <a:rPr kumimoji="1" lang="ja-JP" altLang="en-US" smtClean="0"/>
              <a:t>16</a:t>
            </a:fld>
            <a:endParaRPr kumimoji="1" lang="ja-JP" altLang="en-US"/>
          </a:p>
        </p:txBody>
      </p:sp>
    </p:spTree>
    <p:extLst>
      <p:ext uri="{BB962C8B-B14F-4D97-AF65-F5344CB8AC3E}">
        <p14:creationId xmlns:p14="http://schemas.microsoft.com/office/powerpoint/2010/main" val="1765638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96672">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896672">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25336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2322">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932322">
                <a:defRPr/>
              </a:pPr>
              <a:t>18</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8993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2322">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932322">
                <a:defRPr/>
              </a:pPr>
              <a:t>19</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2484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a:t>
            </a:fld>
            <a:endParaRPr kumimoji="1" lang="ja-JP" altLang="en-US" dirty="0"/>
          </a:p>
        </p:txBody>
      </p:sp>
    </p:spTree>
    <p:extLst>
      <p:ext uri="{BB962C8B-B14F-4D97-AF65-F5344CB8AC3E}">
        <p14:creationId xmlns:p14="http://schemas.microsoft.com/office/powerpoint/2010/main" val="3146875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a:p>
        </p:txBody>
      </p:sp>
    </p:spTree>
    <p:extLst>
      <p:ext uri="{BB962C8B-B14F-4D97-AF65-F5344CB8AC3E}">
        <p14:creationId xmlns:p14="http://schemas.microsoft.com/office/powerpoint/2010/main" val="4268939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21</a:t>
            </a:fld>
            <a:endParaRPr kumimoji="1" lang="ja-JP" altLang="en-US" dirty="0"/>
          </a:p>
        </p:txBody>
      </p:sp>
    </p:spTree>
    <p:extLst>
      <p:ext uri="{BB962C8B-B14F-4D97-AF65-F5344CB8AC3E}">
        <p14:creationId xmlns:p14="http://schemas.microsoft.com/office/powerpoint/2010/main" val="13007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22</a:t>
            </a:fld>
            <a:endParaRPr kumimoji="1" lang="ja-JP" altLang="en-US" dirty="0"/>
          </a:p>
        </p:txBody>
      </p:sp>
    </p:spTree>
    <p:extLst>
      <p:ext uri="{BB962C8B-B14F-4D97-AF65-F5344CB8AC3E}">
        <p14:creationId xmlns:p14="http://schemas.microsoft.com/office/powerpoint/2010/main" val="158671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23</a:t>
            </a:fld>
            <a:endParaRPr kumimoji="1" lang="ja-JP" altLang="en-US"/>
          </a:p>
        </p:txBody>
      </p:sp>
    </p:spTree>
    <p:extLst>
      <p:ext uri="{BB962C8B-B14F-4D97-AF65-F5344CB8AC3E}">
        <p14:creationId xmlns:p14="http://schemas.microsoft.com/office/powerpoint/2010/main" val="1248454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24</a:t>
            </a:fld>
            <a:endParaRPr kumimoji="1" lang="ja-JP" altLang="en-US" dirty="0"/>
          </a:p>
        </p:txBody>
      </p:sp>
    </p:spTree>
    <p:extLst>
      <p:ext uri="{BB962C8B-B14F-4D97-AF65-F5344CB8AC3E}">
        <p14:creationId xmlns:p14="http://schemas.microsoft.com/office/powerpoint/2010/main" val="2146371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25</a:t>
            </a:fld>
            <a:endParaRPr kumimoji="1" lang="ja-JP" altLang="en-US" dirty="0"/>
          </a:p>
        </p:txBody>
      </p:sp>
    </p:spTree>
    <p:extLst>
      <p:ext uri="{BB962C8B-B14F-4D97-AF65-F5344CB8AC3E}">
        <p14:creationId xmlns:p14="http://schemas.microsoft.com/office/powerpoint/2010/main" val="73825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2103">
              <a:defRPr/>
            </a:pPr>
            <a:fld id="{2612563B-A418-4252-96EE-75E9990DAD1E}" type="slidenum">
              <a:rPr lang="ja-JP" altLang="en-US">
                <a:solidFill>
                  <a:prstClr val="black"/>
                </a:solidFill>
                <a:latin typeface="游ゴシック" panose="020F0502020204030204"/>
                <a:ea typeface="游ゴシック" panose="020B0400000000000000" pitchFamily="50" charset="-128"/>
              </a:rPr>
              <a:pPr defTabSz="932103">
                <a:defRPr/>
              </a:pPr>
              <a:t>3</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5882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56">
              <a:defRPr/>
            </a:pPr>
            <a:fld id="{2612563B-A418-4252-96EE-75E9990DAD1E}" type="slidenum">
              <a:rPr lang="ja-JP" altLang="en-US">
                <a:solidFill>
                  <a:prstClr val="black"/>
                </a:solidFill>
                <a:latin typeface="游ゴシック" panose="020F0502020204030204"/>
                <a:ea typeface="游ゴシック" panose="020B0400000000000000" pitchFamily="50" charset="-128"/>
              </a:rPr>
              <a:pPr defTabSz="914256">
                <a:defRPr/>
              </a:pPr>
              <a:t>4</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2604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896611">
              <a:defRPr/>
            </a:pPr>
            <a:fld id="{2612563B-A418-4252-96EE-75E9990DAD1E}" type="slidenum">
              <a:rPr lang="ja-JP" altLang="en-US">
                <a:solidFill>
                  <a:prstClr val="black"/>
                </a:solidFill>
                <a:latin typeface="游ゴシック" panose="020F0502020204030204"/>
                <a:ea typeface="游ゴシック" panose="020B0400000000000000" pitchFamily="50" charset="-128"/>
              </a:rPr>
              <a:pPr defTabSz="896611">
                <a:defRPr/>
              </a:pPr>
              <a:t>5</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7028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0447">
              <a:defRPr/>
            </a:pPr>
            <a:fld id="{2612563B-A418-4252-96EE-75E9990DAD1E}" type="slidenum">
              <a:rPr lang="ja-JP" altLang="en-US">
                <a:solidFill>
                  <a:prstClr val="black"/>
                </a:solidFill>
                <a:latin typeface="游ゴシック" panose="020F0502020204030204"/>
                <a:ea typeface="游ゴシック" panose="020B0400000000000000" pitchFamily="50" charset="-128"/>
              </a:rPr>
              <a:pPr defTabSz="950447">
                <a:defRPr/>
              </a:pPr>
              <a:t>6</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139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7</a:t>
            </a:fld>
            <a:endParaRPr kumimoji="1" lang="ja-JP" altLang="en-US" dirty="0"/>
          </a:p>
        </p:txBody>
      </p:sp>
    </p:spTree>
    <p:extLst>
      <p:ext uri="{BB962C8B-B14F-4D97-AF65-F5344CB8AC3E}">
        <p14:creationId xmlns:p14="http://schemas.microsoft.com/office/powerpoint/2010/main" val="162398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0447">
              <a:defRPr/>
            </a:pPr>
            <a:fld id="{2612563B-A418-4252-96EE-75E9990DAD1E}" type="slidenum">
              <a:rPr lang="ja-JP" altLang="en-US">
                <a:solidFill>
                  <a:prstClr val="black"/>
                </a:solidFill>
                <a:latin typeface="游ゴシック" panose="020F0502020204030204"/>
                <a:ea typeface="游ゴシック" panose="020B0400000000000000" pitchFamily="50" charset="-128"/>
              </a:rPr>
              <a:pPr defTabSz="950447">
                <a:defRPr/>
              </a:pPr>
              <a:t>8</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9526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9</a:t>
            </a:fld>
            <a:endParaRPr kumimoji="1" lang="ja-JP" altLang="en-US"/>
          </a:p>
        </p:txBody>
      </p:sp>
    </p:spTree>
    <p:extLst>
      <p:ext uri="{BB962C8B-B14F-4D97-AF65-F5344CB8AC3E}">
        <p14:creationId xmlns:p14="http://schemas.microsoft.com/office/powerpoint/2010/main" val="330924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006B59-7FFA-4780-883D-161045CDBF73}" type="datetime1">
              <a:rPr kumimoji="1" lang="ja-JP" altLang="en-US" smtClean="0"/>
              <a:t>2022/10/11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B7C2CFC-D148-4972-9B4B-F154C114BA71}" type="datetime1">
              <a:rPr kumimoji="1" lang="ja-JP" altLang="en-US" smtClean="0"/>
              <a:t>2022/10/11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7EBA54-2CFE-496B-9266-F4526F7022D6}" type="datetime1">
              <a:rPr kumimoji="1" lang="ja-JP" altLang="en-US" smtClean="0"/>
              <a:t>2022/10/11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FB79C5-F505-4DAB-BCED-D12257B82BF2}" type="datetime1">
              <a:rPr kumimoji="1" lang="ja-JP" altLang="en-US" smtClean="0"/>
              <a:t>2022/10/11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030320E-C2FA-4065-8953-66C992C3BE75}" type="datetime1">
              <a:rPr kumimoji="1" lang="ja-JP" altLang="en-US" smtClean="0"/>
              <a:t>2022/10/11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C71EA19-8CFF-457A-96EC-4DC7AC3C86DA}" type="datetime1">
              <a:rPr kumimoji="1" lang="ja-JP" altLang="en-US" smtClean="0"/>
              <a:t>2022/10/11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35B989B-2E93-4D18-BFB4-E3E7F877FC82}" type="datetime1">
              <a:rPr kumimoji="1" lang="ja-JP" altLang="en-US" smtClean="0"/>
              <a:t>2022/10/11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6209EA9-4099-47D5-A7BE-8A9CB18CF6D3}" type="datetime1">
              <a:rPr kumimoji="1" lang="ja-JP" altLang="en-US" smtClean="0"/>
              <a:t>2022/10/11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D105BB-5226-41D3-AC3E-7ABD9E6CFD6F}" type="datetime1">
              <a:rPr kumimoji="1" lang="ja-JP" altLang="en-US" smtClean="0"/>
              <a:t>2022/10/11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282163-E3F3-4707-892A-D0120EFB75E3}" type="datetime1">
              <a:rPr kumimoji="1" lang="ja-JP" altLang="en-US" smtClean="0"/>
              <a:t>2022/10/11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1C06A52-141C-43B1-ADC8-6EF4F74D9B31}" type="datetime1">
              <a:rPr kumimoji="1" lang="ja-JP" altLang="en-US" smtClean="0"/>
              <a:t>2022/10/11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25EFC-C6C7-4F7A-A664-B800180B7134}" type="datetime1">
              <a:rPr kumimoji="1" lang="ja-JP" altLang="en-US" smtClean="0"/>
              <a:t>2022/10/11</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emf"/><Relationship Id="rId12"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4372" y="-11645"/>
            <a:ext cx="12196371"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UD デジタル 教科書体 NK-B" panose="02020700000000000000" pitchFamily="18" charset="-128"/>
                <a:ea typeface="UD デジタル 教科書体 NK-B" panose="02020700000000000000" pitchFamily="18" charset="-128"/>
              </a:rPr>
              <a:t>現在の感染・療養状況について</a:t>
            </a:r>
          </a:p>
        </p:txBody>
      </p:sp>
      <p:sp>
        <p:nvSpPr>
          <p:cNvPr id="16" name="テキスト ボックス 5"/>
          <p:cNvSpPr txBox="1"/>
          <p:nvPr/>
        </p:nvSpPr>
        <p:spPr>
          <a:xfrm>
            <a:off x="10295083" y="87827"/>
            <a:ext cx="1647354" cy="369332"/>
          </a:xfrm>
          <a:prstGeom prst="rect">
            <a:avLst/>
          </a:prstGeom>
          <a:solidFill>
            <a:schemeClr val="bg1"/>
          </a:solid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latin typeface="Meiryo UI" panose="020B0604030504040204" pitchFamily="50" charset="-128"/>
                <a:ea typeface="Meiryo UI" panose="020B0604030504040204" pitchFamily="50" charset="-128"/>
              </a:rPr>
              <a:t>資料</a:t>
            </a:r>
            <a:r>
              <a:rPr lang="ja-JP" altLang="en-US" dirty="0">
                <a:latin typeface="Meiryo UI" panose="020B0604030504040204" pitchFamily="50" charset="-128"/>
                <a:ea typeface="Meiryo UI" panose="020B0604030504040204" pitchFamily="50" charset="-128"/>
              </a:rPr>
              <a:t>１－ １</a:t>
            </a:r>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199237" y="6302412"/>
            <a:ext cx="2743200" cy="365125"/>
          </a:xfrm>
        </p:spPr>
        <p:txBody>
          <a:bodyPr/>
          <a:lstStyle/>
          <a:p>
            <a:fld id="{F216AE56-EAD3-4706-B860-3EC2C2952B40}" type="slidenum">
              <a:rPr kumimoji="1" lang="ja-JP" altLang="en-US" sz="2000" smtClean="0">
                <a:solidFill>
                  <a:schemeClr val="tx1"/>
                </a:solidFill>
              </a:rPr>
              <a:t>1</a:t>
            </a:fld>
            <a:endParaRPr kumimoji="1" lang="ja-JP" altLang="en-US" sz="2000" dirty="0">
              <a:solidFill>
                <a:schemeClr val="tx1"/>
              </a:solidFill>
            </a:endParaRPr>
          </a:p>
        </p:txBody>
      </p:sp>
      <p:sp>
        <p:nvSpPr>
          <p:cNvPr id="7" name="テキスト ボックス 6"/>
          <p:cNvSpPr txBox="1"/>
          <p:nvPr/>
        </p:nvSpPr>
        <p:spPr>
          <a:xfrm>
            <a:off x="1824114" y="2090172"/>
            <a:ext cx="8543773" cy="2677656"/>
          </a:xfrm>
          <a:prstGeom prst="rect">
            <a:avLst/>
          </a:prstGeom>
          <a:noFill/>
        </p:spPr>
        <p:txBody>
          <a:bodyPr wrap="square" rtlCol="0">
            <a:spAutoFit/>
          </a:bodyPr>
          <a:lstStyle/>
          <a:p>
            <a:r>
              <a:rPr lang="ja-JP" altLang="en-US" sz="2400" dirty="0"/>
              <a:t>１　陽性者数等の推移　　　　　　　　　　　　</a:t>
            </a:r>
            <a:r>
              <a:rPr lang="en-US" altLang="ja-JP" sz="2400" dirty="0"/>
              <a:t>P2</a:t>
            </a:r>
            <a:r>
              <a:rPr lang="ja-JP" altLang="en-US" sz="2400" dirty="0"/>
              <a:t>～</a:t>
            </a:r>
            <a:r>
              <a:rPr lang="en-US" altLang="ja-JP" sz="2400" dirty="0"/>
              <a:t>9</a:t>
            </a:r>
          </a:p>
          <a:p>
            <a:endParaRPr lang="en-US" altLang="ja-JP" sz="2400" dirty="0"/>
          </a:p>
          <a:p>
            <a:r>
              <a:rPr lang="ja-JP" altLang="en-US" sz="2400" dirty="0"/>
              <a:t>２　クラスターの発生状況　　　　　　　　　　</a:t>
            </a:r>
            <a:r>
              <a:rPr lang="en-US" altLang="ja-JP" sz="2400" dirty="0"/>
              <a:t>P10</a:t>
            </a:r>
            <a:r>
              <a:rPr lang="ja-JP" altLang="en-US" sz="2400" dirty="0"/>
              <a:t>～</a:t>
            </a:r>
            <a:r>
              <a:rPr lang="en-US" altLang="ja-JP" sz="2400" dirty="0"/>
              <a:t>12</a:t>
            </a:r>
          </a:p>
          <a:p>
            <a:endParaRPr lang="en-US" altLang="ja-JP" sz="2400" dirty="0"/>
          </a:p>
          <a:p>
            <a:r>
              <a:rPr lang="ja-JP" altLang="en-US" sz="2400" dirty="0"/>
              <a:t>３　入院・療養状況　　　　　　　　　　　　　</a:t>
            </a:r>
            <a:r>
              <a:rPr lang="en-US" altLang="ja-JP" sz="2400" dirty="0"/>
              <a:t>P13</a:t>
            </a:r>
            <a:r>
              <a:rPr lang="ja-JP" altLang="en-US" sz="2400" dirty="0"/>
              <a:t>～</a:t>
            </a:r>
            <a:r>
              <a:rPr lang="en-US" altLang="ja-JP" sz="2400" dirty="0"/>
              <a:t>19</a:t>
            </a:r>
          </a:p>
          <a:p>
            <a:endParaRPr lang="en-US" altLang="ja-JP" sz="2400" dirty="0"/>
          </a:p>
          <a:p>
            <a:r>
              <a:rPr lang="ja-JP" altLang="en-US" sz="2400" dirty="0"/>
              <a:t>４　</a:t>
            </a:r>
            <a:r>
              <a:rPr lang="ja-JP" altLang="en-US" sz="2400" dirty="0">
                <a:latin typeface="+mn-ea"/>
              </a:rPr>
              <a:t>重症・死亡例のまとめ　　　　　　　　　　</a:t>
            </a:r>
            <a:r>
              <a:rPr lang="en-US" altLang="ja-JP" sz="2400" dirty="0">
                <a:latin typeface="+mn-ea"/>
              </a:rPr>
              <a:t>P20</a:t>
            </a:r>
            <a:r>
              <a:rPr lang="ja-JP" altLang="en-US" sz="2400" dirty="0">
                <a:latin typeface="+mn-ea"/>
              </a:rPr>
              <a:t>～</a:t>
            </a:r>
            <a:r>
              <a:rPr lang="en-US" altLang="ja-JP" sz="2400" smtClean="0">
                <a:latin typeface="+mn-ea"/>
              </a:rPr>
              <a:t>26</a:t>
            </a:r>
            <a:endParaRPr lang="en-US" altLang="ja-JP" sz="2400" dirty="0"/>
          </a:p>
        </p:txBody>
      </p:sp>
    </p:spTree>
    <p:extLst>
      <p:ext uri="{BB962C8B-B14F-4D97-AF65-F5344CB8AC3E}">
        <p14:creationId xmlns:p14="http://schemas.microsoft.com/office/powerpoint/2010/main" val="1793782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8294" y="3044280"/>
            <a:ext cx="9631680" cy="769441"/>
          </a:xfrm>
          <a:prstGeom prst="rect">
            <a:avLst/>
          </a:prstGeom>
          <a:noFill/>
        </p:spPr>
        <p:txBody>
          <a:bodyPr wrap="square" rtlCol="0">
            <a:spAutoFit/>
          </a:bodyPr>
          <a:lstStyle/>
          <a:p>
            <a:pPr algn="ctr"/>
            <a:r>
              <a:rPr lang="ja-JP" altLang="en-US" sz="4400" dirty="0"/>
              <a:t>２　クラスターの発生状況</a:t>
            </a:r>
            <a:endParaRPr lang="en-US" altLang="ja-JP" sz="4400" dirty="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z="2000" smtClean="0">
                <a:solidFill>
                  <a:schemeClr val="tx1"/>
                </a:solidFill>
              </a:rPr>
              <a:t>10</a:t>
            </a:fld>
            <a:endParaRPr kumimoji="1" lang="ja-JP" altLang="en-US" sz="2000">
              <a:solidFill>
                <a:schemeClr val="tx1"/>
              </a:solidFill>
            </a:endParaRPr>
          </a:p>
        </p:txBody>
      </p:sp>
    </p:spTree>
    <p:extLst>
      <p:ext uri="{BB962C8B-B14F-4D97-AF65-F5344CB8AC3E}">
        <p14:creationId xmlns:p14="http://schemas.microsoft.com/office/powerpoint/2010/main" val="1533918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241AF412-019B-46CB-BF58-9B90DB8924B0}"/>
              </a:ext>
            </a:extLst>
          </p:cNvPr>
          <p:cNvGraphicFramePr>
            <a:graphicFrameLocks noGrp="1"/>
          </p:cNvGraphicFramePr>
          <p:nvPr>
            <p:extLst/>
          </p:nvPr>
        </p:nvGraphicFramePr>
        <p:xfrm>
          <a:off x="368344" y="5235397"/>
          <a:ext cx="11455312" cy="1333500"/>
        </p:xfrm>
        <a:graphic>
          <a:graphicData uri="http://schemas.openxmlformats.org/drawingml/2006/table">
            <a:tbl>
              <a:tblPr firstRow="1" bandRow="1">
                <a:tableStyleId>{5C22544A-7EE6-4342-B048-85BDC9FD1C3A}</a:tableStyleId>
              </a:tblPr>
              <a:tblGrid>
                <a:gridCol w="843406">
                  <a:extLst>
                    <a:ext uri="{9D8B030D-6E8A-4147-A177-3AD203B41FA5}">
                      <a16:colId xmlns:a16="http://schemas.microsoft.com/office/drawing/2014/main" val="3380129073"/>
                    </a:ext>
                  </a:extLst>
                </a:gridCol>
                <a:gridCol w="1768651">
                  <a:extLst>
                    <a:ext uri="{9D8B030D-6E8A-4147-A177-3AD203B41FA5}">
                      <a16:colId xmlns:a16="http://schemas.microsoft.com/office/drawing/2014/main" val="3599887841"/>
                    </a:ext>
                  </a:extLst>
                </a:gridCol>
                <a:gridCol w="1768651">
                  <a:extLst>
                    <a:ext uri="{9D8B030D-6E8A-4147-A177-3AD203B41FA5}">
                      <a16:colId xmlns:a16="http://schemas.microsoft.com/office/drawing/2014/main" val="373060564"/>
                    </a:ext>
                  </a:extLst>
                </a:gridCol>
                <a:gridCol w="1768651">
                  <a:extLst>
                    <a:ext uri="{9D8B030D-6E8A-4147-A177-3AD203B41FA5}">
                      <a16:colId xmlns:a16="http://schemas.microsoft.com/office/drawing/2014/main" val="1300996532"/>
                    </a:ext>
                  </a:extLst>
                </a:gridCol>
                <a:gridCol w="1768651">
                  <a:extLst>
                    <a:ext uri="{9D8B030D-6E8A-4147-A177-3AD203B41FA5}">
                      <a16:colId xmlns:a16="http://schemas.microsoft.com/office/drawing/2014/main" val="2407728829"/>
                    </a:ext>
                  </a:extLst>
                </a:gridCol>
                <a:gridCol w="1768651">
                  <a:extLst>
                    <a:ext uri="{9D8B030D-6E8A-4147-A177-3AD203B41FA5}">
                      <a16:colId xmlns:a16="http://schemas.microsoft.com/office/drawing/2014/main" val="2880879275"/>
                    </a:ext>
                  </a:extLst>
                </a:gridCol>
                <a:gridCol w="1768651">
                  <a:extLst>
                    <a:ext uri="{9D8B030D-6E8A-4147-A177-3AD203B41FA5}">
                      <a16:colId xmlns:a16="http://schemas.microsoft.com/office/drawing/2014/main" val="3693298143"/>
                    </a:ext>
                  </a:extLst>
                </a:gridCol>
              </a:tblGrid>
              <a:tr h="130932">
                <a:tc rowSpan="2">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100" b="0" dirty="0" smtClean="0">
                          <a:latin typeface="Meiryo UI" panose="020B0604030504040204" pitchFamily="50" charset="-128"/>
                          <a:ea typeface="Meiryo UI" panose="020B0604030504040204" pitchFamily="50" charset="-128"/>
                        </a:rPr>
                        <a:t>第六波</a:t>
                      </a:r>
                      <a:endParaRPr kumimoji="1" lang="en-US" altLang="ja-JP" sz="1100" b="0" dirty="0" smtClean="0">
                        <a:latin typeface="Meiryo UI" panose="020B0604030504040204" pitchFamily="50" charset="-128"/>
                        <a:ea typeface="Meiryo UI" panose="020B0604030504040204" pitchFamily="50" charset="-128"/>
                      </a:endParaRPr>
                    </a:p>
                    <a:p>
                      <a:pPr algn="ctr"/>
                      <a:r>
                        <a:rPr kumimoji="1" lang="ja-JP" altLang="en-US" sz="1100" b="0" dirty="0" smtClean="0">
                          <a:latin typeface="Meiryo UI" panose="020B0604030504040204" pitchFamily="50" charset="-128"/>
                          <a:ea typeface="Meiryo UI" panose="020B0604030504040204" pitchFamily="50" charset="-128"/>
                        </a:rPr>
                        <a:t>（全体　</a:t>
                      </a:r>
                      <a:r>
                        <a:rPr kumimoji="1" lang="en-US" altLang="ja-JP" sz="1100" b="0" dirty="0" smtClean="0">
                          <a:latin typeface="Meiryo UI" panose="020B0604030504040204" pitchFamily="50" charset="-128"/>
                          <a:ea typeface="Meiryo UI" panose="020B0604030504040204" pitchFamily="50" charset="-128"/>
                        </a:rPr>
                        <a:t>190</a:t>
                      </a:r>
                      <a:r>
                        <a:rPr kumimoji="1" lang="ja-JP" altLang="en-US" sz="1100" b="0" dirty="0" smtClean="0">
                          <a:latin typeface="Meiryo UI" panose="020B0604030504040204" pitchFamily="50" charset="-128"/>
                          <a:ea typeface="Meiryo UI" panose="020B0604030504040204" pitchFamily="50" charset="-128"/>
                        </a:rPr>
                        <a:t>日間）</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gridSpan="2">
                  <a:txBody>
                    <a:bodyPr/>
                    <a:lstStyle/>
                    <a:p>
                      <a:pPr algn="ctr"/>
                      <a:r>
                        <a:rPr kumimoji="1" lang="ja-JP" altLang="en-US" sz="1100" b="0" dirty="0">
                          <a:latin typeface="Meiryo UI" panose="020B0604030504040204" pitchFamily="50" charset="-128"/>
                          <a:ea typeface="Meiryo UI" panose="020B0604030504040204" pitchFamily="50" charset="-128"/>
                        </a:rPr>
                        <a:t>第六波（ピーク時）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100" b="0" dirty="0" smtClean="0">
                          <a:latin typeface="Meiryo UI" panose="020B0604030504040204" pitchFamily="50" charset="-128"/>
                          <a:ea typeface="Meiryo UI" panose="020B0604030504040204" pitchFamily="50" charset="-128"/>
                        </a:rPr>
                        <a:t>第七波</a:t>
                      </a:r>
                      <a:endParaRPr kumimoji="1" lang="en-US" altLang="ja-JP" sz="1100" b="0" dirty="0" smtClean="0">
                        <a:latin typeface="Meiryo UI" panose="020B0604030504040204" pitchFamily="50" charset="-128"/>
                        <a:ea typeface="Meiryo UI" panose="020B0604030504040204" pitchFamily="50" charset="-128"/>
                      </a:endParaRPr>
                    </a:p>
                    <a:p>
                      <a:pPr algn="ctr"/>
                      <a:r>
                        <a:rPr kumimoji="1" lang="ja-JP" altLang="en-US" sz="1100" b="0" dirty="0" smtClean="0">
                          <a:latin typeface="Meiryo UI" panose="020B0604030504040204" pitchFamily="50" charset="-128"/>
                          <a:ea typeface="Meiryo UI" panose="020B0604030504040204" pitchFamily="50" charset="-128"/>
                        </a:rPr>
                        <a:t>（全体　</a:t>
                      </a:r>
                      <a:r>
                        <a:rPr kumimoji="1" lang="en-US" altLang="ja-JP" sz="1100" b="0" dirty="0" smtClean="0">
                          <a:latin typeface="Meiryo UI" panose="020B0604030504040204" pitchFamily="50" charset="-128"/>
                          <a:ea typeface="Meiryo UI" panose="020B0604030504040204" pitchFamily="50" charset="-128"/>
                        </a:rPr>
                        <a:t>100</a:t>
                      </a:r>
                      <a:r>
                        <a:rPr kumimoji="1" lang="ja-JP" altLang="en-US" sz="1100" b="0" dirty="0" smtClean="0">
                          <a:latin typeface="Meiryo UI" panose="020B0604030504040204" pitchFamily="50" charset="-128"/>
                          <a:ea typeface="Meiryo UI" panose="020B0604030504040204" pitchFamily="50" charset="-128"/>
                        </a:rPr>
                        <a:t>日間）</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2">
                  <a:txBody>
                    <a:bodyPr/>
                    <a:lstStyle/>
                    <a:p>
                      <a:pPr algn="ctr"/>
                      <a:r>
                        <a:rPr kumimoji="1" lang="ja-JP" altLang="en-US" sz="1100" b="0" dirty="0" smtClean="0">
                          <a:latin typeface="Meiryo UI" panose="020B0604030504040204" pitchFamily="50" charset="-128"/>
                          <a:ea typeface="Meiryo UI" panose="020B0604030504040204" pitchFamily="50" charset="-128"/>
                        </a:rPr>
                        <a:t>第七波（ピーク時）</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pPr algn="ct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554102875"/>
                  </a:ext>
                </a:extLst>
              </a:tr>
              <a:tr h="127081">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２月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３月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v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８月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bg1"/>
                          </a:solidFill>
                          <a:latin typeface="Meiryo UI" panose="020B0604030504040204" pitchFamily="50" charset="-128"/>
                          <a:ea typeface="Meiryo UI" panose="020B0604030504040204" pitchFamily="50" charset="-128"/>
                        </a:rPr>
                        <a:t>９月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383678242"/>
                  </a:ext>
                </a:extLst>
              </a:tr>
              <a:tr h="207951">
                <a:tc>
                  <a:txBody>
                    <a:bodyPr/>
                    <a:lstStyle/>
                    <a:p>
                      <a:pPr algn="ctr"/>
                      <a:r>
                        <a:rPr kumimoji="1" lang="ja-JP" altLang="en-US" sz="1050" dirty="0">
                          <a:latin typeface="Meiryo UI" panose="020B0604030504040204" pitchFamily="50" charset="-128"/>
                          <a:ea typeface="Meiryo UI" panose="020B0604030504040204" pitchFamily="50" charset="-128"/>
                        </a:rPr>
                        <a:t>医療機関</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関連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24.6</a:t>
                      </a:r>
                      <a:r>
                        <a:rPr kumimoji="1" lang="ja-JP" altLang="en-US" sz="1050" dirty="0" smtClean="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(6,601</a:t>
                      </a:r>
                      <a:r>
                        <a:rPr kumimoji="1" lang="ja-JP" altLang="en-US" sz="1050" dirty="0" smtClean="0">
                          <a:latin typeface="Meiryo UI" panose="020B0604030504040204" pitchFamily="50" charset="-128"/>
                          <a:ea typeface="Meiryo UI" panose="020B0604030504040204" pitchFamily="50" charset="-128"/>
                        </a:rPr>
                        <a:t>人</a:t>
                      </a:r>
                      <a:r>
                        <a:rPr kumimoji="1" lang="en-US" altLang="ja-JP" sz="1050" dirty="0" smtClean="0">
                          <a:latin typeface="Meiryo UI" panose="020B0604030504040204" pitchFamily="50" charset="-128"/>
                          <a:ea typeface="Meiryo UI" panose="020B0604030504040204" pitchFamily="50" charset="-128"/>
                        </a:rPr>
                        <a:t>/268</a:t>
                      </a:r>
                      <a:r>
                        <a:rPr kumimoji="1" lang="ja-JP" altLang="en-US" sz="1050" dirty="0" smtClean="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Meiryo UI" panose="020B0604030504040204" pitchFamily="50" charset="-128"/>
                          <a:ea typeface="Meiryo UI" panose="020B0604030504040204" pitchFamily="50" charset="-128"/>
                        </a:rPr>
                        <a:t>29.0</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(2,178</a:t>
                      </a:r>
                      <a:r>
                        <a:rPr kumimoji="1" lang="ja-JP" altLang="en-US" sz="1050" dirty="0">
                          <a:latin typeface="Meiryo UI" panose="020B0604030504040204" pitchFamily="50" charset="-128"/>
                          <a:ea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rPr>
                        <a:t>/75</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Meiryo UI" panose="020B0604030504040204" pitchFamily="50" charset="-128"/>
                          <a:ea typeface="Meiryo UI" panose="020B0604030504040204" pitchFamily="50" charset="-128"/>
                        </a:rPr>
                        <a:t>27.1</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(2,386</a:t>
                      </a:r>
                      <a:r>
                        <a:rPr kumimoji="1" lang="ja-JP" altLang="en-US" sz="1050" dirty="0">
                          <a:latin typeface="Meiryo UI" panose="020B0604030504040204" pitchFamily="50" charset="-128"/>
                          <a:ea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rPr>
                        <a:t>/88</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24.0</a:t>
                      </a:r>
                      <a:r>
                        <a:rPr kumimoji="1" lang="ja-JP" altLang="en-US" sz="1050" dirty="0" smtClean="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(7,858</a:t>
                      </a:r>
                      <a:r>
                        <a:rPr kumimoji="1" lang="ja-JP" altLang="en-US" sz="1050" dirty="0" smtClean="0">
                          <a:latin typeface="Meiryo UI" panose="020B0604030504040204" pitchFamily="50" charset="-128"/>
                          <a:ea typeface="Meiryo UI" panose="020B0604030504040204" pitchFamily="50" charset="-128"/>
                        </a:rPr>
                        <a:t>人</a:t>
                      </a:r>
                      <a:r>
                        <a:rPr kumimoji="1" lang="en-US" altLang="ja-JP" sz="1050" dirty="0" smtClean="0">
                          <a:latin typeface="Meiryo UI" panose="020B0604030504040204" pitchFamily="50" charset="-128"/>
                          <a:ea typeface="Meiryo UI" panose="020B0604030504040204" pitchFamily="50" charset="-128"/>
                        </a:rPr>
                        <a:t>/327</a:t>
                      </a:r>
                      <a:r>
                        <a:rPr kumimoji="1" lang="ja-JP" altLang="en-US" sz="1050" dirty="0" smtClean="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Meiryo UI" panose="020B0604030504040204" pitchFamily="50" charset="-128"/>
                          <a:ea typeface="Meiryo UI" panose="020B0604030504040204" pitchFamily="50" charset="-128"/>
                        </a:rPr>
                        <a:t>24.0</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(4,906</a:t>
                      </a:r>
                      <a:r>
                        <a:rPr kumimoji="1" lang="ja-JP" altLang="en-US" sz="1050" dirty="0">
                          <a:latin typeface="Meiryo UI" panose="020B0604030504040204" pitchFamily="50" charset="-128"/>
                          <a:ea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rPr>
                        <a:t>/191</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zh-TW" sz="1050" dirty="0">
                          <a:latin typeface="Meiryo UI" panose="020B0604030504040204" pitchFamily="50" charset="-128"/>
                          <a:ea typeface="Meiryo UI" panose="020B0604030504040204" pitchFamily="50" charset="-128"/>
                        </a:rPr>
                        <a:t>19.0</a:t>
                      </a:r>
                      <a:r>
                        <a:rPr kumimoji="1" lang="zh-TW" altLang="en-US" sz="1050" dirty="0">
                          <a:latin typeface="Meiryo UI" panose="020B0604030504040204" pitchFamily="50" charset="-128"/>
                          <a:ea typeface="Meiryo UI" panose="020B0604030504040204" pitchFamily="50" charset="-128"/>
                        </a:rPr>
                        <a:t>人</a:t>
                      </a:r>
                    </a:p>
                    <a:p>
                      <a:pPr algn="ctr"/>
                      <a:r>
                        <a:rPr kumimoji="1" lang="en-US" altLang="zh-TW" sz="1050" dirty="0">
                          <a:latin typeface="Meiryo UI" panose="020B0604030504040204" pitchFamily="50" charset="-128"/>
                          <a:ea typeface="Meiryo UI" panose="020B0604030504040204" pitchFamily="50" charset="-128"/>
                        </a:rPr>
                        <a:t>(1,384</a:t>
                      </a:r>
                      <a:r>
                        <a:rPr kumimoji="1" lang="zh-TW" altLang="en-US" sz="1050" dirty="0">
                          <a:latin typeface="Meiryo UI" panose="020B0604030504040204" pitchFamily="50" charset="-128"/>
                          <a:ea typeface="Meiryo UI" panose="020B0604030504040204" pitchFamily="50" charset="-128"/>
                        </a:rPr>
                        <a:t>人</a:t>
                      </a:r>
                      <a:r>
                        <a:rPr kumimoji="1" lang="en-US" altLang="zh-TW" sz="1050" dirty="0">
                          <a:latin typeface="Meiryo UI" panose="020B0604030504040204" pitchFamily="50" charset="-128"/>
                          <a:ea typeface="Meiryo UI" panose="020B0604030504040204" pitchFamily="50" charset="-128"/>
                        </a:rPr>
                        <a:t>/73</a:t>
                      </a:r>
                      <a:r>
                        <a:rPr kumimoji="1" lang="zh-TW" altLang="en-US" sz="1050" dirty="0">
                          <a:latin typeface="Meiryo UI" panose="020B0604030504040204" pitchFamily="50" charset="-128"/>
                          <a:ea typeface="Meiryo UI" panose="020B0604030504040204" pitchFamily="50" charset="-128"/>
                        </a:rPr>
                        <a:t>施設</a:t>
                      </a:r>
                      <a:r>
                        <a:rPr kumimoji="1" lang="en-US" altLang="zh-TW" sz="1050" dirty="0">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3817341"/>
                  </a:ext>
                </a:extLst>
              </a:tr>
              <a:tr h="224586">
                <a:tc>
                  <a:txBody>
                    <a:bodyPr/>
                    <a:lstStyle/>
                    <a:p>
                      <a:pPr algn="ctr"/>
                      <a:r>
                        <a:rPr kumimoji="1" lang="ja-JP" altLang="en-US" sz="1050" dirty="0">
                          <a:latin typeface="Meiryo UI" panose="020B0604030504040204" pitchFamily="50" charset="-128"/>
                          <a:ea typeface="Meiryo UI" panose="020B0604030504040204" pitchFamily="50" charset="-128"/>
                        </a:rPr>
                        <a:t>高齢者施設関連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16.8</a:t>
                      </a:r>
                      <a:r>
                        <a:rPr kumimoji="1" lang="ja-JP" altLang="en-US" sz="1050" dirty="0" smtClean="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smtClean="0">
                          <a:latin typeface="Meiryo UI" panose="020B0604030504040204" pitchFamily="50" charset="-128"/>
                          <a:ea typeface="Meiryo UI" panose="020B0604030504040204" pitchFamily="50" charset="-128"/>
                        </a:rPr>
                        <a:t>(13,422</a:t>
                      </a:r>
                      <a:r>
                        <a:rPr kumimoji="1" lang="ja-JP" altLang="en-US" sz="1050" smtClean="0">
                          <a:latin typeface="Meiryo UI" panose="020B0604030504040204" pitchFamily="50" charset="-128"/>
                          <a:ea typeface="Meiryo UI" panose="020B0604030504040204" pitchFamily="50" charset="-128"/>
                        </a:rPr>
                        <a:t>人</a:t>
                      </a:r>
                      <a:r>
                        <a:rPr kumimoji="1" lang="en-US" altLang="ja-JP" sz="1050" dirty="0" smtClean="0">
                          <a:latin typeface="Meiryo UI" panose="020B0604030504040204" pitchFamily="50" charset="-128"/>
                          <a:ea typeface="Meiryo UI" panose="020B0604030504040204" pitchFamily="50" charset="-128"/>
                        </a:rPr>
                        <a:t>/797</a:t>
                      </a:r>
                      <a:r>
                        <a:rPr kumimoji="1" lang="ja-JP" altLang="en-US" sz="1050" dirty="0" smtClean="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Meiryo UI" panose="020B0604030504040204" pitchFamily="50" charset="-128"/>
                          <a:ea typeface="Meiryo UI" panose="020B0604030504040204" pitchFamily="50" charset="-128"/>
                        </a:rPr>
                        <a:t>16.9</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(4,516</a:t>
                      </a:r>
                      <a:r>
                        <a:rPr kumimoji="1" lang="ja-JP" altLang="en-US" sz="1050" dirty="0">
                          <a:latin typeface="Meiryo UI" panose="020B0604030504040204" pitchFamily="50" charset="-128"/>
                          <a:ea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rPr>
                        <a:t>/268</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Meiryo UI" panose="020B0604030504040204" pitchFamily="50" charset="-128"/>
                          <a:ea typeface="Meiryo UI" panose="020B0604030504040204" pitchFamily="50" charset="-128"/>
                        </a:rPr>
                        <a:t>18.2</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(4,760</a:t>
                      </a:r>
                      <a:r>
                        <a:rPr kumimoji="1" lang="ja-JP" altLang="en-US" sz="1050" dirty="0">
                          <a:latin typeface="Meiryo UI" panose="020B0604030504040204" pitchFamily="50" charset="-128"/>
                          <a:ea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rPr>
                        <a:t>/262</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16.2</a:t>
                      </a:r>
                      <a:r>
                        <a:rPr kumimoji="1" lang="ja-JP" altLang="en-US" sz="1050" dirty="0" smtClean="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(24,349</a:t>
                      </a:r>
                      <a:r>
                        <a:rPr kumimoji="1" lang="ja-JP" altLang="en-US" sz="1050" dirty="0" smtClean="0">
                          <a:latin typeface="Meiryo UI" panose="020B0604030504040204" pitchFamily="50" charset="-128"/>
                          <a:ea typeface="Meiryo UI" panose="020B0604030504040204" pitchFamily="50" charset="-128"/>
                        </a:rPr>
                        <a:t>人</a:t>
                      </a:r>
                      <a:r>
                        <a:rPr kumimoji="1" lang="en-US" altLang="ja-JP" sz="1050" dirty="0" smtClean="0">
                          <a:latin typeface="Meiryo UI" panose="020B0604030504040204" pitchFamily="50" charset="-128"/>
                          <a:ea typeface="Meiryo UI" panose="020B0604030504040204" pitchFamily="50" charset="-128"/>
                        </a:rPr>
                        <a:t>/1,507</a:t>
                      </a:r>
                      <a:r>
                        <a:rPr kumimoji="1" lang="ja-JP" altLang="en-US" sz="1050" dirty="0" smtClean="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Meiryo UI" panose="020B0604030504040204" pitchFamily="50" charset="-128"/>
                          <a:ea typeface="Meiryo UI" panose="020B0604030504040204" pitchFamily="50" charset="-128"/>
                        </a:rPr>
                        <a:t>15.6</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(15,296</a:t>
                      </a:r>
                      <a:r>
                        <a:rPr kumimoji="1" lang="ja-JP" altLang="en-US" sz="1050" dirty="0">
                          <a:latin typeface="Meiryo UI" panose="020B0604030504040204" pitchFamily="50" charset="-128"/>
                          <a:ea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rPr>
                        <a:t>/974</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Meiryo UI" panose="020B0604030504040204" pitchFamily="50" charset="-128"/>
                          <a:ea typeface="Meiryo UI" panose="020B0604030504040204" pitchFamily="50" charset="-128"/>
                        </a:rPr>
                        <a:t>13.1</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(3,604</a:t>
                      </a:r>
                      <a:r>
                        <a:rPr kumimoji="1" lang="ja-JP" altLang="en-US" sz="1050" dirty="0">
                          <a:latin typeface="Meiryo UI" panose="020B0604030504040204" pitchFamily="50" charset="-128"/>
                          <a:ea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rPr>
                        <a:t>/276</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670614"/>
                  </a:ext>
                </a:extLst>
              </a:tr>
            </a:tbl>
          </a:graphicData>
        </a:graphic>
      </p:graphicFrame>
      <p:graphicFrame>
        <p:nvGraphicFramePr>
          <p:cNvPr id="11" name="グラフ 10"/>
          <p:cNvGraphicFramePr>
            <a:graphicFrameLocks/>
          </p:cNvGraphicFramePr>
          <p:nvPr/>
        </p:nvGraphicFramePr>
        <p:xfrm>
          <a:off x="5852160" y="1152778"/>
          <a:ext cx="6339840" cy="4064779"/>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0" y="2423"/>
            <a:ext cx="12192000" cy="4175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latin typeface="UD デジタル 教科書体 NP-B" panose="02020700000000000000" pitchFamily="18" charset="-128"/>
                <a:ea typeface="UD デジタル 教科書体 NP-B" panose="02020700000000000000" pitchFamily="18" charset="-128"/>
              </a:rPr>
              <a:t>クラスター状況</a:t>
            </a:r>
            <a:r>
              <a:rPr lang="en-US" altLang="ja-JP" sz="2000" b="1" dirty="0">
                <a:latin typeface="UD デジタル 教科書体 NP-B" panose="02020700000000000000" pitchFamily="18" charset="-128"/>
                <a:ea typeface="UD デジタル 教科書体 NP-B" panose="02020700000000000000" pitchFamily="18" charset="-128"/>
              </a:rPr>
              <a:t>【</a:t>
            </a:r>
            <a:r>
              <a:rPr lang="ja-JP" altLang="en-US" sz="2000" b="1" dirty="0">
                <a:latin typeface="UD デジタル 教科書体 NP-B" panose="02020700000000000000" pitchFamily="18" charset="-128"/>
                <a:ea typeface="UD デジタル 教科書体 NP-B" panose="02020700000000000000" pitchFamily="18" charset="-128"/>
              </a:rPr>
              <a:t>実数</a:t>
            </a:r>
            <a:r>
              <a:rPr lang="en-US" altLang="ja-JP" sz="2000" b="1" dirty="0">
                <a:latin typeface="UD デジタル 教科書体 NP-B" panose="02020700000000000000" pitchFamily="18" charset="-128"/>
                <a:ea typeface="UD デジタル 教科書体 NP-B" panose="02020700000000000000" pitchFamily="18" charset="-128"/>
              </a:rPr>
              <a:t>】</a:t>
            </a:r>
            <a:r>
              <a:rPr lang="ja-JP" altLang="en-US" sz="2000" b="1" dirty="0">
                <a:latin typeface="UD デジタル 教科書体 NP-B" panose="02020700000000000000" pitchFamily="18" charset="-128"/>
                <a:ea typeface="UD デジタル 教科書体 NP-B" panose="02020700000000000000" pitchFamily="18" charset="-128"/>
              </a:rPr>
              <a:t>（公表日別　月単位）（</a:t>
            </a:r>
            <a:r>
              <a:rPr lang="en-US" altLang="ja-JP" sz="2000" b="1" dirty="0">
                <a:latin typeface="UD デジタル 教科書体 NP-B" panose="02020700000000000000" pitchFamily="18" charset="-128"/>
                <a:ea typeface="UD デジタル 教科書体 NP-B" panose="02020700000000000000" pitchFamily="18" charset="-128"/>
              </a:rPr>
              <a:t>10</a:t>
            </a:r>
            <a:r>
              <a:rPr lang="ja-JP" altLang="en-US" sz="2000" b="1" dirty="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5</a:t>
            </a:r>
            <a:r>
              <a:rPr lang="ja-JP" altLang="en-US" sz="2000" b="1" dirty="0">
                <a:latin typeface="UD デジタル 教科書体 NP-B" panose="02020700000000000000" pitchFamily="18" charset="-128"/>
                <a:ea typeface="UD デジタル 教科書体 NP-B" panose="02020700000000000000" pitchFamily="18" charset="-128"/>
              </a:rPr>
              <a:t>日公表時点）</a:t>
            </a:r>
          </a:p>
        </p:txBody>
      </p:sp>
      <p:sp>
        <p:nvSpPr>
          <p:cNvPr id="14" name="正方形/長方形 13">
            <a:extLst>
              <a:ext uri="{FF2B5EF4-FFF2-40B4-BE49-F238E27FC236}">
                <a16:creationId xmlns:a16="http://schemas.microsoft.com/office/drawing/2014/main" id="{FC024533-669C-48B1-82E7-C27042384F7F}"/>
              </a:ext>
            </a:extLst>
          </p:cNvPr>
          <p:cNvSpPr/>
          <p:nvPr/>
        </p:nvSpPr>
        <p:spPr>
          <a:xfrm>
            <a:off x="0" y="420011"/>
            <a:ext cx="12192000" cy="4929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９月の医療機関関連、施設関連クラスター発生数は、７月をやや上回る水準に減少</a:t>
            </a:r>
            <a:endParaRPr kumimoji="1"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9" name="グラフ 8"/>
          <p:cNvGraphicFramePr>
            <a:graphicFrameLocks/>
          </p:cNvGraphicFramePr>
          <p:nvPr/>
        </p:nvGraphicFramePr>
        <p:xfrm>
          <a:off x="90937" y="1138225"/>
          <a:ext cx="5977446" cy="3822760"/>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940FBFF5-CEE4-434C-9F84-E20E77A5A9DD}"/>
              </a:ext>
            </a:extLst>
          </p:cNvPr>
          <p:cNvSpPr txBox="1"/>
          <p:nvPr/>
        </p:nvSpPr>
        <p:spPr>
          <a:xfrm>
            <a:off x="118554" y="1057835"/>
            <a:ext cx="526905" cy="215444"/>
          </a:xfrm>
          <a:prstGeom prst="rect">
            <a:avLst/>
          </a:prstGeom>
          <a:noFill/>
        </p:spPr>
        <p:txBody>
          <a:bodyPr wrap="square" rtlCol="0">
            <a:spAutoFit/>
          </a:bodyPr>
          <a:lstStyle/>
          <a:p>
            <a:r>
              <a:rPr kumimoji="1" lang="ja-JP" altLang="en-US" sz="800" dirty="0"/>
              <a:t>（人）</a:t>
            </a:r>
          </a:p>
        </p:txBody>
      </p:sp>
      <p:sp>
        <p:nvSpPr>
          <p:cNvPr id="8" name="テキスト ボックス 7">
            <a:extLst>
              <a:ext uri="{FF2B5EF4-FFF2-40B4-BE49-F238E27FC236}">
                <a16:creationId xmlns:a16="http://schemas.microsoft.com/office/drawing/2014/main" id="{ED86B838-83F7-4B37-BB85-B87BDF245376}"/>
              </a:ext>
            </a:extLst>
          </p:cNvPr>
          <p:cNvSpPr txBox="1"/>
          <p:nvPr/>
        </p:nvSpPr>
        <p:spPr>
          <a:xfrm>
            <a:off x="5703566" y="1078809"/>
            <a:ext cx="526905" cy="215444"/>
          </a:xfrm>
          <a:prstGeom prst="rect">
            <a:avLst/>
          </a:prstGeom>
          <a:noFill/>
        </p:spPr>
        <p:txBody>
          <a:bodyPr wrap="square" rtlCol="0">
            <a:spAutoFit/>
          </a:bodyPr>
          <a:lstStyle/>
          <a:p>
            <a:r>
              <a:rPr kumimoji="1" lang="ja-JP" altLang="en-US" sz="800" dirty="0"/>
              <a:t>（人）</a:t>
            </a:r>
          </a:p>
        </p:txBody>
      </p:sp>
      <p:sp>
        <p:nvSpPr>
          <p:cNvPr id="10" name="スライド番号プレースホルダー 1">
            <a:extLst>
              <a:ext uri="{FF2B5EF4-FFF2-40B4-BE49-F238E27FC236}">
                <a16:creationId xmlns:a16="http://schemas.microsoft.com/office/drawing/2014/main" id="{48DBE08C-C1AC-4D27-BA1F-037D6CE67858}"/>
              </a:ext>
            </a:extLst>
          </p:cNvPr>
          <p:cNvSpPr txBox="1">
            <a:spLocks/>
          </p:cNvSpPr>
          <p:nvPr/>
        </p:nvSpPr>
        <p:spPr>
          <a:xfrm>
            <a:off x="9397463" y="6670158"/>
            <a:ext cx="2743200" cy="1845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z="2000" smtClean="0">
                <a:solidFill>
                  <a:schemeClr val="tx1"/>
                </a:solidFill>
              </a:rPr>
              <a:pPr/>
              <a:t>11</a:t>
            </a:fld>
            <a:endParaRPr lang="ja-JP" altLang="en-US" sz="2000" dirty="0">
              <a:solidFill>
                <a:schemeClr val="tx1"/>
              </a:solidFill>
            </a:endParaRPr>
          </a:p>
        </p:txBody>
      </p:sp>
      <p:sp>
        <p:nvSpPr>
          <p:cNvPr id="13" name="テキスト ボックス 12">
            <a:extLst>
              <a:ext uri="{FF2B5EF4-FFF2-40B4-BE49-F238E27FC236}">
                <a16:creationId xmlns:a16="http://schemas.microsoft.com/office/drawing/2014/main" id="{A05AD3A1-A932-40FB-B72A-1837C5E49203}"/>
              </a:ext>
            </a:extLst>
          </p:cNvPr>
          <p:cNvSpPr txBox="1"/>
          <p:nvPr/>
        </p:nvSpPr>
        <p:spPr>
          <a:xfrm>
            <a:off x="118554" y="4947445"/>
            <a:ext cx="6394522"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参考</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１施設あたりの陽性者数（単純</a:t>
            </a:r>
            <a:r>
              <a:rPr lang="ja-JP" altLang="en-US" sz="1100" dirty="0" smtClean="0">
                <a:latin typeface="Meiryo UI" panose="020B0604030504040204" pitchFamily="50" charset="-128"/>
                <a:ea typeface="Meiryo UI" panose="020B0604030504040204" pitchFamily="50" charset="-128"/>
              </a:rPr>
              <a:t>計算）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10/5</a:t>
            </a:r>
            <a:r>
              <a:rPr lang="ja-JP" altLang="en-US" sz="1100" dirty="0">
                <a:latin typeface="Meiryo UI" panose="020B0604030504040204" pitchFamily="50" charset="-128"/>
                <a:ea typeface="Meiryo UI" panose="020B0604030504040204" pitchFamily="50" charset="-128"/>
              </a:rPr>
              <a:t>公表</a:t>
            </a:r>
            <a:r>
              <a:rPr lang="en-US" altLang="ja-JP" sz="1100" dirty="0">
                <a:latin typeface="Meiryo UI" panose="020B0604030504040204" pitchFamily="50" charset="-128"/>
                <a:ea typeface="Meiryo UI" panose="020B0604030504040204" pitchFamily="50" charset="-128"/>
              </a:rPr>
              <a:t>(10/3</a:t>
            </a:r>
            <a:r>
              <a:rPr lang="ja-JP" altLang="en-US" sz="1100" dirty="0">
                <a:latin typeface="Meiryo UI" panose="020B0604030504040204" pitchFamily="50" charset="-128"/>
                <a:ea typeface="Meiryo UI" panose="020B0604030504040204" pitchFamily="50" charset="-128"/>
              </a:rPr>
              <a:t>発生</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時点）</a:t>
            </a:r>
          </a:p>
        </p:txBody>
      </p:sp>
      <p:sp>
        <p:nvSpPr>
          <p:cNvPr id="15" name="テキスト ボックス 14">
            <a:extLst>
              <a:ext uri="{FF2B5EF4-FFF2-40B4-BE49-F238E27FC236}">
                <a16:creationId xmlns:a16="http://schemas.microsoft.com/office/drawing/2014/main" id="{2F038E71-F47C-4F7B-9123-68B0172E688F}"/>
              </a:ext>
            </a:extLst>
          </p:cNvPr>
          <p:cNvSpPr txBox="1"/>
          <p:nvPr/>
        </p:nvSpPr>
        <p:spPr>
          <a:xfrm>
            <a:off x="5452524" y="6547047"/>
            <a:ext cx="6635818"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８・９月は収束していないクラスターを含む。また、オミクロン株</a:t>
            </a:r>
            <a:r>
              <a:rPr lang="ja-JP" altLang="en-US" sz="1000" dirty="0">
                <a:latin typeface="Meiryo UI" panose="020B0604030504040204" pitchFamily="50" charset="-128"/>
                <a:ea typeface="Meiryo UI" panose="020B0604030504040204" pitchFamily="50" charset="-128"/>
              </a:rPr>
              <a:t>は感染性が高いため、規模の大きいクラスターが一部存在。</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068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3561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latin typeface="UD デジタル 教科書体 NP-B" panose="02020700000000000000" pitchFamily="18" charset="-128"/>
                <a:ea typeface="UD デジタル 教科書体 NP-B" panose="02020700000000000000" pitchFamily="18" charset="-128"/>
              </a:rPr>
              <a:t>クラスター状況</a:t>
            </a:r>
            <a:r>
              <a:rPr lang="en-US" altLang="ja-JP" sz="2000" b="1" dirty="0">
                <a:latin typeface="UD デジタル 教科書体 NP-B" panose="02020700000000000000" pitchFamily="18" charset="-128"/>
                <a:ea typeface="UD デジタル 教科書体 NP-B" panose="02020700000000000000" pitchFamily="18" charset="-128"/>
              </a:rPr>
              <a:t>【</a:t>
            </a:r>
            <a:r>
              <a:rPr lang="ja-JP" altLang="en-US" sz="2000" b="1" dirty="0">
                <a:latin typeface="UD デジタル 教科書体 NP-B" panose="02020700000000000000" pitchFamily="18" charset="-128"/>
                <a:ea typeface="UD デジタル 教科書体 NP-B" panose="02020700000000000000" pitchFamily="18" charset="-128"/>
              </a:rPr>
              <a:t>実数</a:t>
            </a:r>
            <a:r>
              <a:rPr lang="en-US" altLang="ja-JP" sz="2000" b="1" dirty="0">
                <a:latin typeface="UD デジタル 教科書体 NP-B" panose="02020700000000000000" pitchFamily="18" charset="-128"/>
                <a:ea typeface="UD デジタル 教科書体 NP-B" panose="02020700000000000000" pitchFamily="18" charset="-128"/>
              </a:rPr>
              <a:t>】</a:t>
            </a:r>
            <a:r>
              <a:rPr lang="ja-JP" altLang="en-US" sz="2000" b="1" dirty="0">
                <a:latin typeface="UD デジタル 教科書体 NP-B" panose="02020700000000000000" pitchFamily="18" charset="-128"/>
                <a:ea typeface="UD デジタル 教科書体 NP-B" panose="02020700000000000000" pitchFamily="18" charset="-128"/>
              </a:rPr>
              <a:t>（直近</a:t>
            </a:r>
            <a:r>
              <a:rPr lang="en-US" altLang="ja-JP" sz="2000" b="1" dirty="0">
                <a:latin typeface="UD デジタル 教科書体 NP-B" panose="02020700000000000000" pitchFamily="18" charset="-128"/>
                <a:ea typeface="UD デジタル 教科書体 NP-B" panose="02020700000000000000" pitchFamily="18" charset="-128"/>
              </a:rPr>
              <a:t>6</a:t>
            </a:r>
            <a:r>
              <a:rPr lang="ja-JP" altLang="en-US" sz="2000" b="1" dirty="0">
                <a:latin typeface="UD デジタル 教科書体 NP-B" panose="02020700000000000000" pitchFamily="18" charset="-128"/>
                <a:ea typeface="UD デジタル 教科書体 NP-B" panose="02020700000000000000" pitchFamily="18" charset="-128"/>
              </a:rPr>
              <a:t>週　週単位）（</a:t>
            </a:r>
            <a:r>
              <a:rPr lang="en-US" altLang="ja-JP" sz="2000" b="1" dirty="0">
                <a:latin typeface="UD デジタル 教科書体 NP-B" panose="02020700000000000000" pitchFamily="18" charset="-128"/>
                <a:ea typeface="UD デジタル 教科書体 NP-B" panose="02020700000000000000" pitchFamily="18" charset="-128"/>
              </a:rPr>
              <a:t>10</a:t>
            </a:r>
            <a:r>
              <a:rPr lang="ja-JP" altLang="en-US" sz="2000" b="1" dirty="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5</a:t>
            </a:r>
            <a:r>
              <a:rPr lang="ja-JP" altLang="en-US" sz="2000" b="1" dirty="0">
                <a:latin typeface="UD デジタル 教科書体 NP-B" panose="02020700000000000000" pitchFamily="18" charset="-128"/>
                <a:ea typeface="UD デジタル 教科書体 NP-B" panose="02020700000000000000" pitchFamily="18" charset="-128"/>
              </a:rPr>
              <a:t>日公表時点）</a:t>
            </a:r>
          </a:p>
        </p:txBody>
      </p:sp>
      <p:sp>
        <p:nvSpPr>
          <p:cNvPr id="14" name="正方形/長方形 13">
            <a:extLst>
              <a:ext uri="{FF2B5EF4-FFF2-40B4-BE49-F238E27FC236}">
                <a16:creationId xmlns:a16="http://schemas.microsoft.com/office/drawing/2014/main" id="{FC024533-669C-48B1-82E7-C27042384F7F}"/>
              </a:ext>
            </a:extLst>
          </p:cNvPr>
          <p:cNvSpPr/>
          <p:nvPr/>
        </p:nvSpPr>
        <p:spPr>
          <a:xfrm>
            <a:off x="0" y="319372"/>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９月以降、週ごとにクラスター発生件数は減少。</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b="1" dirty="0">
              <a:solidFill>
                <a:srgbClr val="FF0000"/>
              </a:solidFill>
              <a:latin typeface="UD デジタル 教科書体 NK-B" panose="02020700000000000000" pitchFamily="18" charset="-128"/>
              <a:ea typeface="UD デジタル 教科書体 NK-B" panose="02020700000000000000" pitchFamily="18" charset="-128"/>
            </a:endParaRPr>
          </a:p>
        </p:txBody>
      </p:sp>
      <p:graphicFrame>
        <p:nvGraphicFramePr>
          <p:cNvPr id="9" name="グラフ 8"/>
          <p:cNvGraphicFramePr>
            <a:graphicFrameLocks/>
          </p:cNvGraphicFramePr>
          <p:nvPr>
            <p:extLst/>
          </p:nvPr>
        </p:nvGraphicFramePr>
        <p:xfrm>
          <a:off x="5867173" y="888107"/>
          <a:ext cx="5949070" cy="4914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nvPr>
        </p:nvGraphicFramePr>
        <p:xfrm>
          <a:off x="91231" y="996011"/>
          <a:ext cx="5491417" cy="4488278"/>
        </p:xfrm>
        <a:graphic>
          <a:graphicData uri="http://schemas.openxmlformats.org/drawingml/2006/chart">
            <c:chart xmlns:c="http://schemas.openxmlformats.org/drawingml/2006/chart" xmlns:r="http://schemas.openxmlformats.org/officeDocument/2006/relationships" r:id="rId4"/>
          </a:graphicData>
        </a:graphic>
      </p:graphicFrame>
      <p:sp>
        <p:nvSpPr>
          <p:cNvPr id="15" name="スライド番号プレースホルダー 1"/>
          <p:cNvSpPr txBox="1">
            <a:spLocks/>
          </p:cNvSpPr>
          <p:nvPr/>
        </p:nvSpPr>
        <p:spPr>
          <a:xfrm>
            <a:off x="9448800"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216AE56-EAD3-4706-B860-3EC2C2952B40}" type="slidenum">
              <a:rPr lang="ja-JP" altLang="en-US" sz="2000" smtClean="0">
                <a:solidFill>
                  <a:schemeClr val="tx1"/>
                </a:solidFill>
              </a:rPr>
              <a:pPr/>
              <a:t>12</a:t>
            </a:fld>
            <a:endParaRPr lang="ja-JP" altLang="en-US" sz="2000" dirty="0">
              <a:solidFill>
                <a:schemeClr val="tx1"/>
              </a:solidFill>
            </a:endParaRPr>
          </a:p>
        </p:txBody>
      </p:sp>
    </p:spTree>
    <p:extLst>
      <p:ext uri="{BB962C8B-B14F-4D97-AF65-F5344CB8AC3E}">
        <p14:creationId xmlns:p14="http://schemas.microsoft.com/office/powerpoint/2010/main" val="199677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80160" y="3044280"/>
            <a:ext cx="9631680" cy="769441"/>
          </a:xfrm>
          <a:prstGeom prst="rect">
            <a:avLst/>
          </a:prstGeom>
          <a:noFill/>
        </p:spPr>
        <p:txBody>
          <a:bodyPr wrap="square" rtlCol="0">
            <a:spAutoFit/>
          </a:bodyPr>
          <a:lstStyle/>
          <a:p>
            <a:pPr algn="ctr"/>
            <a:r>
              <a:rPr lang="ja-JP" altLang="en-US" sz="4400" dirty="0"/>
              <a:t>３ 入院・療養状況　　　　　　　　　　　　</a:t>
            </a:r>
            <a:endParaRPr lang="en-US" altLang="ja-JP" sz="4400" dirty="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z="2000" smtClean="0">
                <a:solidFill>
                  <a:schemeClr val="tx1"/>
                </a:solidFill>
              </a:rPr>
              <a:t>13</a:t>
            </a:fld>
            <a:endParaRPr kumimoji="1" lang="ja-JP" altLang="en-US" sz="2000">
              <a:solidFill>
                <a:schemeClr val="tx1"/>
              </a:solidFill>
            </a:endParaRPr>
          </a:p>
        </p:txBody>
      </p:sp>
    </p:spTree>
    <p:extLst>
      <p:ext uri="{BB962C8B-B14F-4D97-AF65-F5344CB8AC3E}">
        <p14:creationId xmlns:p14="http://schemas.microsoft.com/office/powerpoint/2010/main" val="57939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996819073"/>
              </p:ext>
            </p:extLst>
          </p:nvPr>
        </p:nvGraphicFramePr>
        <p:xfrm>
          <a:off x="6254767" y="2565400"/>
          <a:ext cx="5791868" cy="42371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397535351"/>
              </p:ext>
            </p:extLst>
          </p:nvPr>
        </p:nvGraphicFramePr>
        <p:xfrm>
          <a:off x="265744" y="2660169"/>
          <a:ext cx="5869036" cy="3907173"/>
        </p:xfrm>
        <a:graphic>
          <a:graphicData uri="http://schemas.openxmlformats.org/drawingml/2006/chart">
            <c:chart xmlns:c="http://schemas.openxmlformats.org/drawingml/2006/chart" xmlns:r="http://schemas.openxmlformats.org/officeDocument/2006/relationships" r:id="rId4"/>
          </a:graphicData>
        </a:graphic>
      </p:graphicFrame>
      <p:sp>
        <p:nvSpPr>
          <p:cNvPr id="44" name="正方形/長方形 43"/>
          <p:cNvSpPr/>
          <p:nvPr/>
        </p:nvSpPr>
        <p:spPr>
          <a:xfrm>
            <a:off x="0" y="2603"/>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latin typeface="UD デジタル 教科書体 NP-B" panose="02020700000000000000" pitchFamily="18" charset="-128"/>
                <a:ea typeface="UD デジタル 教科書体 NP-B" panose="02020700000000000000" pitchFamily="18" charset="-128"/>
              </a:rPr>
              <a:t>新型コロナウイルス感染症患者受入病床の確保・運用状況</a:t>
            </a:r>
            <a:r>
              <a:rPr lang="en-US" altLang="ja-JP" sz="2000" b="1" dirty="0">
                <a:latin typeface="UD デジタル 教科書体 NP-B" panose="02020700000000000000" pitchFamily="18" charset="-128"/>
                <a:ea typeface="UD デジタル 教科書体 NP-B" panose="02020700000000000000" pitchFamily="18" charset="-128"/>
              </a:rPr>
              <a:t>【</a:t>
            </a:r>
            <a:r>
              <a:rPr lang="ja-JP" altLang="en-US" sz="2000" b="1" dirty="0">
                <a:latin typeface="UD デジタル 教科書体 NP-B" panose="02020700000000000000" pitchFamily="18" charset="-128"/>
                <a:ea typeface="UD デジタル 教科書体 NP-B" panose="02020700000000000000" pitchFamily="18" charset="-128"/>
              </a:rPr>
              <a:t>重症</a:t>
            </a:r>
            <a:r>
              <a:rPr lang="en-US" altLang="ja-JP" sz="2000" b="1" dirty="0">
                <a:latin typeface="UD デジタル 教科書体 NP-B" panose="02020700000000000000" pitchFamily="18" charset="-128"/>
                <a:ea typeface="UD デジタル 教科書体 NP-B" panose="02020700000000000000" pitchFamily="18" charset="-128"/>
              </a:rPr>
              <a:t>】</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6" name="正方形/長方形 15">
            <a:extLst>
              <a:ext uri="{FF2B5EF4-FFF2-40B4-BE49-F238E27FC236}">
                <a16:creationId xmlns:a16="http://schemas.microsoft.com/office/drawing/2014/main" id="{BE71F5D7-4F36-4261-943F-CEFD73EF1004}"/>
              </a:ext>
            </a:extLst>
          </p:cNvPr>
          <p:cNvSpPr/>
          <p:nvPr/>
        </p:nvSpPr>
        <p:spPr>
          <a:xfrm>
            <a:off x="6254766" y="1054513"/>
            <a:ext cx="4514975" cy="359009"/>
          </a:xfrm>
          <a:prstGeom prst="rect">
            <a:avLst/>
          </a:prstGeom>
        </p:spPr>
        <p:txBody>
          <a:bodyPr wrap="square">
            <a:spAutoFit/>
          </a:bodyPr>
          <a:lstStyle/>
          <a:p>
            <a:r>
              <a:rPr lang="ja-JP" altLang="en-US" sz="1733"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733" dirty="0">
                <a:latin typeface="HGPｺﾞｼｯｸE" panose="020B0900000000000000" pitchFamily="50" charset="-128"/>
                <a:ea typeface="HGPｺﾞｼｯｸE" panose="020B0900000000000000" pitchFamily="50" charset="-128"/>
                <a:cs typeface="Meiryo UI" panose="020B0604030504040204" pitchFamily="50" charset="-128"/>
              </a:rPr>
              <a:t>運用病床と運用率</a:t>
            </a:r>
            <a:endPar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BE71F5D7-4F36-4261-943F-CEFD73EF1004}"/>
              </a:ext>
            </a:extLst>
          </p:cNvPr>
          <p:cNvSpPr/>
          <p:nvPr/>
        </p:nvSpPr>
        <p:spPr>
          <a:xfrm>
            <a:off x="158766" y="1035435"/>
            <a:ext cx="4514975" cy="359009"/>
          </a:xfrm>
          <a:prstGeom prst="rect">
            <a:avLst/>
          </a:prstGeom>
        </p:spPr>
        <p:txBody>
          <a:bodyPr wrap="square">
            <a:spAutoFit/>
          </a:bodyPr>
          <a:lstStyle/>
          <a:p>
            <a:r>
              <a:rPr lang="ja-JP" altLang="en-US" sz="1733"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733" dirty="0">
                <a:latin typeface="HGPｺﾞｼｯｸE" panose="020B0900000000000000" pitchFamily="50" charset="-128"/>
                <a:ea typeface="HGPｺﾞｼｯｸE" panose="020B0900000000000000" pitchFamily="50" charset="-128"/>
                <a:cs typeface="Meiryo UI" panose="020B0604030504040204" pitchFamily="50" charset="-128"/>
              </a:rPr>
              <a:t>確保病床と使用率</a:t>
            </a:r>
            <a:endPar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B459586E-9007-430F-9225-1B942AF2FE11}"/>
              </a:ext>
            </a:extLst>
          </p:cNvPr>
          <p:cNvSpPr/>
          <p:nvPr/>
        </p:nvSpPr>
        <p:spPr>
          <a:xfrm>
            <a:off x="0" y="422958"/>
            <a:ext cx="12192000" cy="6392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kumimoji="0" lang="ja-JP" altLang="en-US" b="1" noProof="0"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重症病床使用率（コロナは軽症中等症だが、その他疾病で重症病床における入院加療が必要な患者数を除く）は、</a:t>
            </a:r>
            <a:endPar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lvl="0" defTabSz="457200">
              <a:defRPr/>
            </a:pP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月</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日</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時点</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で</a:t>
            </a:r>
            <a:r>
              <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rPr>
              <a:t>3</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.4</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％と減少傾向。</a:t>
            </a:r>
            <a:endPar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6134779" y="1394930"/>
            <a:ext cx="6057222" cy="961802"/>
          </a:xfrm>
          <a:prstGeom prst="rect">
            <a:avLst/>
          </a:prstGeom>
          <a:noFill/>
        </p:spPr>
        <p:txBody>
          <a:bodyPr wrap="square" rtlCol="0">
            <a:spAutoFit/>
          </a:bodyPr>
          <a:lstStyle/>
          <a:p>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月</a:t>
            </a:r>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日</a:t>
            </a:r>
            <a:r>
              <a:rPr kumimoji="1" lang="ja-JP" altLang="en-US" sz="1733" b="1" dirty="0">
                <a:solidFill>
                  <a:srgbClr val="FF0000"/>
                </a:solidFill>
                <a:latin typeface="Meiryo UI" panose="020B0604030504040204" pitchFamily="50" charset="-128"/>
                <a:ea typeface="Meiryo UI" panose="020B0604030504040204" pitchFamily="50" charset="-128"/>
              </a:rPr>
              <a:t>現在　</a:t>
            </a:r>
            <a:r>
              <a:rPr kumimoji="1" lang="ja-JP" altLang="en-US" sz="2400" b="1" u="sng" dirty="0">
                <a:solidFill>
                  <a:srgbClr val="FF0000"/>
                </a:solidFill>
                <a:latin typeface="Meiryo UI" panose="020B0604030504040204" pitchFamily="50" charset="-128"/>
                <a:ea typeface="Meiryo UI" panose="020B0604030504040204" pitchFamily="50" charset="-128"/>
              </a:rPr>
              <a:t>病床</a:t>
            </a:r>
            <a:r>
              <a:rPr lang="ja-JP" altLang="en-US" sz="2400" b="1" u="sng" dirty="0" smtClean="0">
                <a:solidFill>
                  <a:srgbClr val="FF0000"/>
                </a:solidFill>
                <a:latin typeface="Meiryo UI" panose="020B0604030504040204" pitchFamily="50" charset="-128"/>
                <a:ea typeface="Meiryo UI" panose="020B0604030504040204" pitchFamily="50" charset="-128"/>
              </a:rPr>
              <a:t>運用</a:t>
            </a:r>
            <a:r>
              <a:rPr kumimoji="1" lang="ja-JP" altLang="en-US" sz="2400" b="1" u="sng" dirty="0" smtClean="0">
                <a:solidFill>
                  <a:srgbClr val="FF0000"/>
                </a:solidFill>
                <a:latin typeface="Meiryo UI" panose="020B0604030504040204" pitchFamily="50" charset="-128"/>
                <a:ea typeface="Meiryo UI" panose="020B0604030504040204" pitchFamily="50" charset="-128"/>
              </a:rPr>
              <a:t>率</a:t>
            </a:r>
            <a:r>
              <a:rPr lang="en-US" altLang="ja-JP" sz="2400" b="1" u="sng" dirty="0" smtClean="0">
                <a:solidFill>
                  <a:srgbClr val="FF0000"/>
                </a:solidFill>
                <a:latin typeface="Meiryo UI" panose="020B0604030504040204" pitchFamily="50" charset="-128"/>
                <a:ea typeface="Meiryo UI" panose="020B0604030504040204" pitchFamily="50" charset="-128"/>
              </a:rPr>
              <a:t>9.3%</a:t>
            </a:r>
            <a:r>
              <a:rPr lang="ja-JP" altLang="en-US" sz="2400" b="1" u="sng" dirty="0" smtClean="0">
                <a:solidFill>
                  <a:srgbClr val="FF0000"/>
                </a:solidFill>
                <a:latin typeface="Meiryo UI" panose="020B0604030504040204" pitchFamily="50" charset="-128"/>
                <a:ea typeface="Meiryo UI" panose="020B0604030504040204" pitchFamily="50" charset="-128"/>
              </a:rPr>
              <a:t>（</a:t>
            </a:r>
            <a:r>
              <a:rPr lang="en-US" altLang="ja-JP" sz="2400" b="1" u="sng" dirty="0" smtClean="0">
                <a:solidFill>
                  <a:srgbClr val="FF0000"/>
                </a:solidFill>
                <a:latin typeface="Meiryo UI" panose="020B0604030504040204" pitchFamily="50" charset="-128"/>
                <a:ea typeface="Meiryo UI" panose="020B0604030504040204" pitchFamily="50" charset="-128"/>
              </a:rPr>
              <a:t>17.8</a:t>
            </a:r>
            <a:r>
              <a:rPr lang="ja-JP" altLang="en-US" sz="2400" b="1" u="sng" dirty="0" smtClean="0">
                <a:solidFill>
                  <a:srgbClr val="FF0000"/>
                </a:solidFill>
                <a:latin typeface="Meiryo UI" panose="020B0604030504040204" pitchFamily="50" charset="-128"/>
                <a:ea typeface="Meiryo UI" panose="020B0604030504040204" pitchFamily="50" charset="-128"/>
              </a:rPr>
              <a:t>％</a:t>
            </a:r>
            <a:r>
              <a:rPr lang="ja-JP" altLang="en-US" sz="2400" b="1" u="sng" dirty="0">
                <a:solidFill>
                  <a:srgbClr val="FF0000"/>
                </a:solidFill>
                <a:latin typeface="Meiryo UI" panose="020B0604030504040204" pitchFamily="50" charset="-128"/>
                <a:ea typeface="Meiryo UI" panose="020B0604030504040204" pitchFamily="50" charset="-128"/>
              </a:rPr>
              <a:t>）</a:t>
            </a:r>
            <a:endParaRPr lang="en-US" altLang="ja-JP" sz="2400" dirty="0">
              <a:solidFill>
                <a:srgbClr val="FF0000"/>
              </a:solidFill>
              <a:latin typeface="Meiryo UI" panose="020B0604030504040204" pitchFamily="50" charset="-128"/>
              <a:ea typeface="Meiryo UI" panose="020B0604030504040204" pitchFamily="50" charset="-128"/>
            </a:endParaRPr>
          </a:p>
          <a:p>
            <a:pPr defTabSz="914400"/>
            <a:r>
              <a:rPr kumimoji="1" lang="ja-JP" altLang="en-US" sz="2000" b="1" dirty="0">
                <a:solidFill>
                  <a:srgbClr val="FF0000"/>
                </a:solidFill>
                <a:latin typeface="Meiryo UI" panose="020B0604030504040204" pitchFamily="50" charset="-128"/>
                <a:ea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rPr>
              <a:t>運用</a:t>
            </a:r>
            <a:r>
              <a:rPr kumimoji="1" lang="ja-JP" altLang="en-US" sz="2000" b="1" dirty="0">
                <a:solidFill>
                  <a:prstClr val="black"/>
                </a:solidFill>
                <a:latin typeface="Meiryo UI" panose="020B0604030504040204" pitchFamily="50" charset="-128"/>
                <a:ea typeface="Meiryo UI" panose="020B0604030504040204" pitchFamily="50" charset="-128"/>
              </a:rPr>
              <a:t>病床数 </a:t>
            </a:r>
            <a:r>
              <a:rPr lang="en-US" altLang="ja-JP" sz="2000" b="1" dirty="0" smtClean="0">
                <a:solidFill>
                  <a:prstClr val="black"/>
                </a:solidFill>
                <a:latin typeface="Meiryo UI" panose="020B0604030504040204" pitchFamily="50" charset="-128"/>
                <a:ea typeface="Meiryo UI" panose="020B0604030504040204" pitchFamily="50" charset="-128"/>
              </a:rPr>
              <a:t>214</a:t>
            </a:r>
            <a:r>
              <a:rPr kumimoji="1" lang="ja-JP" altLang="en-US" sz="2000" b="1" dirty="0" smtClean="0">
                <a:solidFill>
                  <a:prstClr val="black"/>
                </a:solidFill>
                <a:latin typeface="Meiryo UI" panose="020B0604030504040204" pitchFamily="50" charset="-128"/>
                <a:ea typeface="Meiryo UI" panose="020B0604030504040204" pitchFamily="50" charset="-128"/>
              </a:rPr>
              <a:t>床</a:t>
            </a: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2000" b="1" dirty="0">
                <a:solidFill>
                  <a:prstClr val="black"/>
                </a:solidFill>
                <a:latin typeface="Meiryo UI" panose="020B0604030504040204" pitchFamily="50" charset="-128"/>
                <a:ea typeface="Meiryo UI" panose="020B0604030504040204" pitchFamily="50" charset="-128"/>
              </a:rPr>
              <a:t>入院患者数　</a:t>
            </a:r>
            <a:r>
              <a:rPr lang="en-US" altLang="ja-JP" sz="2000" b="1" dirty="0" smtClean="0">
                <a:solidFill>
                  <a:prstClr val="black"/>
                </a:solidFill>
                <a:latin typeface="Meiryo UI" panose="020B0604030504040204" pitchFamily="50" charset="-128"/>
                <a:ea typeface="Meiryo UI" panose="020B0604030504040204" pitchFamily="50" charset="-128"/>
              </a:rPr>
              <a:t>20</a:t>
            </a:r>
            <a:r>
              <a:rPr lang="ja-JP" altLang="en-US" sz="2000" b="1" dirty="0" smtClean="0">
                <a:solidFill>
                  <a:prstClr val="black"/>
                </a:solidFill>
                <a:latin typeface="Meiryo UI" panose="020B0604030504040204" pitchFamily="50" charset="-128"/>
                <a:ea typeface="Meiryo UI" panose="020B0604030504040204" pitchFamily="50" charset="-128"/>
              </a:rPr>
              <a:t>人（</a:t>
            </a:r>
            <a:r>
              <a:rPr lang="en-US" altLang="ja-JP" sz="2000" b="1" dirty="0" smtClean="0">
                <a:solidFill>
                  <a:prstClr val="black"/>
                </a:solidFill>
                <a:latin typeface="Meiryo UI" panose="020B0604030504040204" pitchFamily="50" charset="-128"/>
                <a:ea typeface="Meiryo UI" panose="020B0604030504040204" pitchFamily="50" charset="-128"/>
              </a:rPr>
              <a:t>38</a:t>
            </a:r>
            <a:r>
              <a:rPr lang="ja-JP" altLang="en-US" sz="2000" b="1" dirty="0" smtClean="0">
                <a:solidFill>
                  <a:prstClr val="black"/>
                </a:solidFill>
                <a:latin typeface="Meiryo UI" panose="020B0604030504040204" pitchFamily="50" charset="-128"/>
                <a:ea typeface="Meiryo UI" panose="020B0604030504040204" pitchFamily="50" charset="-128"/>
              </a:rPr>
              <a:t>人</a:t>
            </a:r>
            <a:r>
              <a:rPr lang="ja-JP" altLang="en-US" sz="2000" b="1" dirty="0">
                <a:solidFill>
                  <a:prstClr val="black"/>
                </a:solidFill>
                <a:latin typeface="Meiryo UI" panose="020B0604030504040204" pitchFamily="50" charset="-128"/>
                <a:ea typeface="Meiryo UI" panose="020B0604030504040204" pitchFamily="50" charset="-128"/>
              </a:rPr>
              <a:t>）</a:t>
            </a:r>
            <a:endParaRPr lang="en-US" altLang="ja-JP" sz="2000" b="1" dirty="0">
              <a:solidFill>
                <a:prstClr val="black"/>
              </a:solidFill>
              <a:latin typeface="Meiryo UI" panose="020B0604030504040204" pitchFamily="50" charset="-128"/>
              <a:ea typeface="Meiryo UI" panose="020B0604030504040204" pitchFamily="50" charset="-128"/>
            </a:endParaRPr>
          </a:p>
          <a:p>
            <a:pPr>
              <a:lnSpc>
                <a:spcPts val="1500"/>
              </a:lnSpc>
            </a:pPr>
            <a:r>
              <a:rPr lang="en-US" altLang="ja-JP" sz="2000" b="1"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左記に同じ</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371239" y="6428436"/>
            <a:ext cx="2820761" cy="414981"/>
          </a:xfrm>
        </p:spPr>
        <p:txBody>
          <a:bodyPr/>
          <a:lstStyle/>
          <a:p>
            <a:fld id="{F216AE56-EAD3-4706-B860-3EC2C2952B40}" type="slidenum">
              <a:rPr kumimoji="1" lang="ja-JP" altLang="en-US" sz="2000" smtClean="0">
                <a:solidFill>
                  <a:schemeClr val="tx1"/>
                </a:solidFill>
              </a:rPr>
              <a:t>14</a:t>
            </a:fld>
            <a:endParaRPr kumimoji="1" lang="ja-JP" altLang="en-US" sz="2000" dirty="0">
              <a:solidFill>
                <a:schemeClr val="tx1"/>
              </a:solidFill>
            </a:endParaRPr>
          </a:p>
        </p:txBody>
      </p:sp>
      <p:sp>
        <p:nvSpPr>
          <p:cNvPr id="11" name="テキスト ボックス 10"/>
          <p:cNvSpPr txBox="1"/>
          <p:nvPr/>
        </p:nvSpPr>
        <p:spPr>
          <a:xfrm>
            <a:off x="33394" y="1382897"/>
            <a:ext cx="6409555" cy="1277273"/>
          </a:xfrm>
          <a:prstGeom prst="rect">
            <a:avLst/>
          </a:prstGeom>
          <a:noFill/>
        </p:spPr>
        <p:txBody>
          <a:bodyPr wrap="square" rtlCol="0">
            <a:spAutoFit/>
          </a:bodyPr>
          <a:lstStyle/>
          <a:p>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月</a:t>
            </a:r>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日</a:t>
            </a:r>
            <a:r>
              <a:rPr kumimoji="1" lang="ja-JP" altLang="en-US" sz="1733" b="1" dirty="0">
                <a:solidFill>
                  <a:srgbClr val="FF0000"/>
                </a:solidFill>
                <a:latin typeface="Meiryo UI" panose="020B0604030504040204" pitchFamily="50" charset="-128"/>
                <a:ea typeface="Meiryo UI" panose="020B0604030504040204" pitchFamily="50" charset="-128"/>
              </a:rPr>
              <a:t>現在　</a:t>
            </a:r>
            <a:r>
              <a:rPr kumimoji="1" lang="ja-JP" altLang="en-US" sz="2400" b="1" u="sng" dirty="0">
                <a:solidFill>
                  <a:srgbClr val="FF0000"/>
                </a:solidFill>
                <a:latin typeface="Meiryo UI" panose="020B0604030504040204" pitchFamily="50" charset="-128"/>
                <a:ea typeface="Meiryo UI" panose="020B0604030504040204" pitchFamily="50" charset="-128"/>
              </a:rPr>
              <a:t>病床</a:t>
            </a:r>
            <a:r>
              <a:rPr lang="ja-JP" altLang="en-US" sz="2400" b="1" u="sng" dirty="0" smtClean="0">
                <a:solidFill>
                  <a:srgbClr val="FF0000"/>
                </a:solidFill>
                <a:latin typeface="Meiryo UI" panose="020B0604030504040204" pitchFamily="50" charset="-128"/>
                <a:ea typeface="Meiryo UI" panose="020B0604030504040204" pitchFamily="50" charset="-128"/>
              </a:rPr>
              <a:t>使用率</a:t>
            </a:r>
            <a:r>
              <a:rPr lang="en-US" altLang="ja-JP" sz="2400" b="1" u="sng" dirty="0" smtClean="0">
                <a:solidFill>
                  <a:srgbClr val="FF0000"/>
                </a:solidFill>
                <a:latin typeface="Meiryo UI" panose="020B0604030504040204" pitchFamily="50" charset="-128"/>
                <a:ea typeface="Meiryo UI" panose="020B0604030504040204" pitchFamily="50" charset="-128"/>
              </a:rPr>
              <a:t>3.4</a:t>
            </a:r>
            <a:r>
              <a:rPr kumimoji="1" lang="ja-JP" altLang="en-US" sz="2400" b="1" u="sng" dirty="0" smtClean="0">
                <a:solidFill>
                  <a:srgbClr val="FF0000"/>
                </a:solidFill>
                <a:latin typeface="Meiryo UI" panose="020B0604030504040204" pitchFamily="50" charset="-128"/>
                <a:ea typeface="Meiryo UI" panose="020B0604030504040204" pitchFamily="50" charset="-128"/>
              </a:rPr>
              <a:t>％（</a:t>
            </a:r>
            <a:r>
              <a:rPr lang="en-US" altLang="ja-JP" sz="2400" b="1" u="sng" dirty="0" smtClean="0">
                <a:solidFill>
                  <a:srgbClr val="FF0000"/>
                </a:solidFill>
                <a:latin typeface="Meiryo UI" panose="020B0604030504040204" pitchFamily="50" charset="-128"/>
                <a:ea typeface="Meiryo UI" panose="020B0604030504040204" pitchFamily="50" charset="-128"/>
              </a:rPr>
              <a:t>6.4</a:t>
            </a:r>
            <a:r>
              <a:rPr kumimoji="1" lang="ja-JP" altLang="en-US" sz="2400" b="1" u="sng" dirty="0" smtClean="0">
                <a:solidFill>
                  <a:srgbClr val="FF0000"/>
                </a:solidFill>
                <a:latin typeface="Meiryo UI" panose="020B0604030504040204" pitchFamily="50" charset="-128"/>
                <a:ea typeface="Meiryo UI" panose="020B0604030504040204" pitchFamily="50" charset="-128"/>
              </a:rPr>
              <a:t>％</a:t>
            </a:r>
            <a:r>
              <a:rPr kumimoji="1" lang="ja-JP" altLang="en-US" sz="2400" b="1" u="sng" dirty="0">
                <a:solidFill>
                  <a:srgbClr val="FF0000"/>
                </a:solidFill>
                <a:latin typeface="Meiryo UI" panose="020B0604030504040204" pitchFamily="50" charset="-128"/>
                <a:ea typeface="Meiryo UI" panose="020B0604030504040204" pitchFamily="50" charset="-128"/>
              </a:rPr>
              <a:t>）</a:t>
            </a:r>
            <a:endParaRPr kumimoji="1" lang="en-US" altLang="ja-JP" sz="2400" b="1" u="sng" dirty="0">
              <a:solidFill>
                <a:srgbClr val="FF0000"/>
              </a:solidFill>
              <a:latin typeface="Meiryo UI" panose="020B0604030504040204" pitchFamily="50" charset="-128"/>
              <a:ea typeface="Meiryo UI" panose="020B0604030504040204" pitchFamily="50" charset="-128"/>
            </a:endParaRPr>
          </a:p>
          <a:p>
            <a:r>
              <a:rPr lang="ja-JP" altLang="en-US" sz="2000" b="1" dirty="0">
                <a:solidFill>
                  <a:prstClr val="black"/>
                </a:solidFill>
                <a:latin typeface="Meiryo UI" panose="020B0604030504040204" pitchFamily="50" charset="-128"/>
                <a:ea typeface="Meiryo UI" panose="020B0604030504040204" pitchFamily="50" charset="-128"/>
              </a:rPr>
              <a:t>　　　　　病床数 </a:t>
            </a:r>
            <a:r>
              <a:rPr lang="en-US" altLang="ja-JP" sz="2000" b="1" dirty="0" smtClean="0">
                <a:solidFill>
                  <a:prstClr val="black"/>
                </a:solidFill>
                <a:latin typeface="Meiryo UI" panose="020B0604030504040204" pitchFamily="50" charset="-128"/>
                <a:ea typeface="Meiryo UI" panose="020B0604030504040204" pitchFamily="50" charset="-128"/>
              </a:rPr>
              <a:t>593</a:t>
            </a:r>
            <a:r>
              <a:rPr lang="ja-JP" altLang="en-US" sz="2000" b="1" dirty="0" smtClean="0">
                <a:solidFill>
                  <a:prstClr val="black"/>
                </a:solidFill>
                <a:latin typeface="Meiryo UI" panose="020B0604030504040204" pitchFamily="50" charset="-128"/>
                <a:ea typeface="Meiryo UI" panose="020B0604030504040204" pitchFamily="50" charset="-128"/>
              </a:rPr>
              <a:t>床</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rPr>
              <a:t>入院患者数　</a:t>
            </a:r>
            <a:r>
              <a:rPr lang="en-US" altLang="ja-JP" sz="2000" b="1" dirty="0" smtClean="0">
                <a:solidFill>
                  <a:prstClr val="black"/>
                </a:solidFill>
                <a:latin typeface="Meiryo UI" panose="020B0604030504040204" pitchFamily="50" charset="-128"/>
                <a:ea typeface="Meiryo UI" panose="020B0604030504040204" pitchFamily="50" charset="-128"/>
              </a:rPr>
              <a:t>20</a:t>
            </a:r>
            <a:r>
              <a:rPr lang="ja-JP" altLang="en-US" sz="2000" b="1" dirty="0" smtClean="0">
                <a:solidFill>
                  <a:prstClr val="black"/>
                </a:solidFill>
                <a:latin typeface="Meiryo UI" panose="020B0604030504040204" pitchFamily="50" charset="-128"/>
                <a:ea typeface="Meiryo UI" panose="020B0604030504040204" pitchFamily="50" charset="-128"/>
              </a:rPr>
              <a:t>人（</a:t>
            </a:r>
            <a:r>
              <a:rPr lang="en-US" altLang="ja-JP" sz="2000" b="1" dirty="0" smtClean="0">
                <a:solidFill>
                  <a:prstClr val="black"/>
                </a:solidFill>
                <a:latin typeface="Meiryo UI" panose="020B0604030504040204" pitchFamily="50" charset="-128"/>
                <a:ea typeface="Meiryo UI" panose="020B0604030504040204" pitchFamily="50" charset="-128"/>
              </a:rPr>
              <a:t>38</a:t>
            </a:r>
            <a:r>
              <a:rPr lang="ja-JP" altLang="en-US" sz="2000" b="1" dirty="0" smtClean="0">
                <a:solidFill>
                  <a:prstClr val="black"/>
                </a:solidFill>
                <a:latin typeface="Meiryo UI" panose="020B0604030504040204" pitchFamily="50" charset="-128"/>
                <a:ea typeface="Meiryo UI" panose="020B0604030504040204" pitchFamily="50" charset="-128"/>
              </a:rPr>
              <a:t>人</a:t>
            </a:r>
            <a:r>
              <a:rPr lang="ja-JP" altLang="en-US" sz="2000" b="1" dirty="0">
                <a:solidFill>
                  <a:prstClr val="black"/>
                </a:solidFill>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r>
              <a:rPr kumimoji="1" lang="ja-JP" altLang="en-US" sz="1100" dirty="0">
                <a:solidFill>
                  <a:prstClr val="black"/>
                </a:solidFill>
                <a:latin typeface="Meiryo UI" panose="020B0604030504040204" pitchFamily="50" charset="-128"/>
                <a:ea typeface="Meiryo UI" panose="020B0604030504040204" pitchFamily="50" charset="-128"/>
              </a:rPr>
              <a:t>　　  </a:t>
            </a:r>
            <a:r>
              <a:rPr kumimoji="1" lang="en-US" altLang="ja-JP" sz="1100" dirty="0">
                <a:solidFill>
                  <a:prstClr val="black"/>
                </a:solidFill>
                <a:latin typeface="Meiryo UI" panose="020B0604030504040204" pitchFamily="50" charset="-128"/>
                <a:ea typeface="Meiryo UI" panose="020B0604030504040204" pitchFamily="50" charset="-128"/>
              </a:rPr>
              <a:t>※</a:t>
            </a:r>
            <a:r>
              <a:rPr kumimoji="1" lang="ja-JP" altLang="en-US" sz="1100" dirty="0">
                <a:solidFill>
                  <a:prstClr val="black"/>
                </a:solidFill>
                <a:latin typeface="Meiryo UI" panose="020B0604030504040204" pitchFamily="50" charset="-128"/>
                <a:ea typeface="Meiryo UI" panose="020B0604030504040204" pitchFamily="50" charset="-128"/>
              </a:rPr>
              <a:t>病床数には、病床確保計画に基づく確保病床以外の受入</a:t>
            </a:r>
            <a:r>
              <a:rPr kumimoji="1" lang="ja-JP" altLang="en-US" sz="1100" dirty="0" smtClean="0">
                <a:solidFill>
                  <a:prstClr val="black"/>
                </a:solidFill>
                <a:latin typeface="Meiryo UI" panose="020B0604030504040204" pitchFamily="50" charset="-128"/>
                <a:ea typeface="Meiryo UI" panose="020B0604030504040204" pitchFamily="50" charset="-128"/>
              </a:rPr>
              <a:t>病床数</a:t>
            </a:r>
            <a:r>
              <a:rPr lang="en-US" altLang="ja-JP" sz="1100" dirty="0">
                <a:solidFill>
                  <a:prstClr val="black"/>
                </a:solidFill>
                <a:latin typeface="Meiryo UI" panose="020B0604030504040204" pitchFamily="50" charset="-128"/>
                <a:ea typeface="Meiryo UI" panose="020B0604030504040204" pitchFamily="50" charset="-128"/>
              </a:rPr>
              <a:t>0</a:t>
            </a:r>
            <a:r>
              <a:rPr kumimoji="1" lang="ja-JP" altLang="en-US" sz="1100" dirty="0" smtClean="0">
                <a:solidFill>
                  <a:prstClr val="black"/>
                </a:solidFill>
                <a:latin typeface="Meiryo UI" panose="020B0604030504040204" pitchFamily="50" charset="-128"/>
                <a:ea typeface="Meiryo UI" panose="020B0604030504040204" pitchFamily="50" charset="-128"/>
              </a:rPr>
              <a:t>床</a:t>
            </a:r>
            <a:r>
              <a:rPr kumimoji="1" lang="ja-JP" altLang="en-US" sz="1100" dirty="0">
                <a:solidFill>
                  <a:prstClr val="black"/>
                </a:solidFill>
                <a:latin typeface="Meiryo UI" panose="020B0604030504040204" pitchFamily="50" charset="-128"/>
                <a:ea typeface="Meiryo UI" panose="020B0604030504040204" pitchFamily="50" charset="-128"/>
              </a:rPr>
              <a:t>を含める</a:t>
            </a:r>
            <a:endParaRPr kumimoji="1"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kumimoji="1" lang="en-US" altLang="ja-JP" sz="1100" dirty="0">
                <a:solidFill>
                  <a:prstClr val="black"/>
                </a:solidFill>
                <a:latin typeface="Meiryo UI" panose="020B0604030504040204" pitchFamily="50" charset="-128"/>
                <a:ea typeface="Meiryo UI" panose="020B0604030504040204" pitchFamily="50" charset="-128"/>
              </a:rPr>
              <a:t>※</a:t>
            </a:r>
            <a:r>
              <a:rPr kumimoji="1" lang="ja-JP" altLang="en-US" sz="1100" dirty="0">
                <a:solidFill>
                  <a:prstClr val="black"/>
                </a:solidFill>
                <a:latin typeface="Meiryo UI" panose="020B0604030504040204" pitchFamily="50" charset="-128"/>
                <a:ea typeface="Meiryo UI" panose="020B0604030504040204" pitchFamily="50" charset="-128"/>
              </a:rPr>
              <a:t>（　　）の％、人数は、</a:t>
            </a:r>
            <a:r>
              <a:rPr lang="ja-JP" altLang="en-US" sz="1100" dirty="0">
                <a:solidFill>
                  <a:prstClr val="black"/>
                </a:solidFill>
                <a:latin typeface="Meiryo UI" panose="020B0604030504040204" pitchFamily="50" charset="-128"/>
                <a:ea typeface="Meiryo UI" panose="020B0604030504040204" pitchFamily="50" charset="-128"/>
              </a:rPr>
              <a:t>コロナは軽症中等症だが、その他疾病等で重症病床における入院加療</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が必要な患者</a:t>
            </a:r>
            <a:r>
              <a:rPr lang="ja-JP" altLang="en-US" sz="1100" dirty="0" smtClean="0">
                <a:solidFill>
                  <a:prstClr val="black"/>
                </a:solidFill>
                <a:latin typeface="Meiryo UI" panose="020B0604030504040204" pitchFamily="50" charset="-128"/>
                <a:ea typeface="Meiryo UI" panose="020B0604030504040204" pitchFamily="50" charset="-128"/>
              </a:rPr>
              <a:t>数</a:t>
            </a:r>
            <a:r>
              <a:rPr lang="en-US" altLang="ja-JP" sz="1100" dirty="0" smtClean="0">
                <a:solidFill>
                  <a:prstClr val="black"/>
                </a:solidFill>
                <a:latin typeface="Meiryo UI" panose="020B0604030504040204" pitchFamily="50" charset="-128"/>
                <a:ea typeface="Meiryo UI" panose="020B0604030504040204" pitchFamily="50" charset="-128"/>
              </a:rPr>
              <a:t>18</a:t>
            </a:r>
            <a:r>
              <a:rPr lang="ja-JP" altLang="en-US" sz="1100" dirty="0" smtClean="0">
                <a:solidFill>
                  <a:prstClr val="black"/>
                </a:solidFill>
                <a:latin typeface="Meiryo UI" panose="020B0604030504040204" pitchFamily="50" charset="-128"/>
                <a:ea typeface="Meiryo UI" panose="020B0604030504040204" pitchFamily="50" charset="-128"/>
              </a:rPr>
              <a:t>人</a:t>
            </a:r>
            <a:r>
              <a:rPr lang="ja-JP" altLang="en-US" sz="1100" dirty="0">
                <a:solidFill>
                  <a:prstClr val="black"/>
                </a:solidFill>
                <a:latin typeface="Meiryo UI" panose="020B0604030504040204" pitchFamily="50" charset="-128"/>
                <a:ea typeface="Meiryo UI" panose="020B0604030504040204" pitchFamily="50" charset="-128"/>
              </a:rPr>
              <a:t>を含めた場合の率と患者数</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45366" y="6494800"/>
            <a:ext cx="11901268" cy="307777"/>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９月</a:t>
            </a:r>
            <a:r>
              <a:rPr lang="en-US" altLang="ja-JP" sz="1400" b="1" dirty="0" smtClean="0">
                <a:latin typeface="Meiryo UI" panose="020B0604030504040204" pitchFamily="50" charset="-128"/>
                <a:ea typeface="Meiryo UI" panose="020B0604030504040204" pitchFamily="50" charset="-128"/>
                <a:cs typeface="Times New Roman" panose="02020603050405020304" pitchFamily="18" charset="0"/>
              </a:rPr>
              <a:t>29</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日</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、受入医療機関に対し、</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フェーズ</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dirty="0" smtClean="0">
                <a:latin typeface="Meiryo UI" panose="020B0604030504040204" pitchFamily="50" charset="-128"/>
                <a:ea typeface="Meiryo UI" panose="020B0604030504040204" pitchFamily="50" charset="-128"/>
                <a:cs typeface="Times New Roman" panose="02020603050405020304" pitchFamily="18" charset="0"/>
              </a:rPr>
              <a:t>180</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床</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）への移行を</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通知</a:t>
            </a:r>
            <a:endParaRPr lang="ja-JP" altLang="en-US" sz="1400" b="1"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17122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3826843700"/>
              </p:ext>
            </p:extLst>
          </p:nvPr>
        </p:nvGraphicFramePr>
        <p:xfrm>
          <a:off x="6091707" y="2304032"/>
          <a:ext cx="6059191" cy="44573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968902637"/>
              </p:ext>
            </p:extLst>
          </p:nvPr>
        </p:nvGraphicFramePr>
        <p:xfrm>
          <a:off x="41102" y="2596928"/>
          <a:ext cx="5946341" cy="3950390"/>
        </p:xfrm>
        <a:graphic>
          <a:graphicData uri="http://schemas.openxmlformats.org/drawingml/2006/chart">
            <c:chart xmlns:c="http://schemas.openxmlformats.org/drawingml/2006/chart" xmlns:r="http://schemas.openxmlformats.org/officeDocument/2006/relationships" r:id="rId4"/>
          </a:graphicData>
        </a:graphic>
      </p:graphicFrame>
      <p:sp>
        <p:nvSpPr>
          <p:cNvPr id="44" name="正方形/長方形 43"/>
          <p:cNvSpPr/>
          <p:nvPr/>
        </p:nvSpPr>
        <p:spPr>
          <a:xfrm>
            <a:off x="0" y="2603"/>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latin typeface="UD デジタル 教科書体 NP-B" panose="02020700000000000000" pitchFamily="18" charset="-128"/>
                <a:ea typeface="UD デジタル 教科書体 NP-B" panose="02020700000000000000" pitchFamily="18" charset="-128"/>
              </a:rPr>
              <a:t>新型コロナウイルス感染症患者受入病床の確保・運用状況</a:t>
            </a:r>
            <a:r>
              <a:rPr lang="en-US" altLang="ja-JP" b="1" dirty="0">
                <a:latin typeface="UD デジタル 教科書体 NP-B" panose="02020700000000000000" pitchFamily="18" charset="-128"/>
                <a:ea typeface="UD デジタル 教科書体 NP-B" panose="02020700000000000000" pitchFamily="18" charset="-128"/>
              </a:rPr>
              <a:t>【</a:t>
            </a:r>
            <a:r>
              <a:rPr lang="ja-JP" altLang="en-US" b="1" dirty="0">
                <a:latin typeface="UD デジタル 教科書体 NP-B" panose="02020700000000000000" pitchFamily="18" charset="-128"/>
                <a:ea typeface="UD デジタル 教科書体 NP-B" panose="02020700000000000000" pitchFamily="18" charset="-128"/>
              </a:rPr>
              <a:t>軽症中等症</a:t>
            </a:r>
            <a:r>
              <a:rPr lang="en-US" altLang="ja-JP" b="1" dirty="0">
                <a:latin typeface="UD デジタル 教科書体 NP-B" panose="02020700000000000000" pitchFamily="18" charset="-128"/>
                <a:ea typeface="UD デジタル 教科書体 NP-B" panose="02020700000000000000" pitchFamily="18" charset="-128"/>
              </a:rPr>
              <a:t>】</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a:extLst>
              <a:ext uri="{FF2B5EF4-FFF2-40B4-BE49-F238E27FC236}">
                <a16:creationId xmlns:a16="http://schemas.microsoft.com/office/drawing/2014/main" id="{BE71F5D7-4F36-4261-943F-CEFD73EF1004}"/>
              </a:ext>
            </a:extLst>
          </p:cNvPr>
          <p:cNvSpPr/>
          <p:nvPr/>
        </p:nvSpPr>
        <p:spPr>
          <a:xfrm>
            <a:off x="0" y="1053335"/>
            <a:ext cx="4514975" cy="359009"/>
          </a:xfrm>
          <a:prstGeom prst="rect">
            <a:avLst/>
          </a:prstGeom>
        </p:spPr>
        <p:txBody>
          <a:bodyPr wrap="square">
            <a:spAutoFit/>
          </a:bodyPr>
          <a:lstStyle/>
          <a:p>
            <a:r>
              <a:rPr lang="ja-JP" altLang="en-US" sz="1733"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733" dirty="0">
                <a:latin typeface="HGPｺﾞｼｯｸE" panose="020B0900000000000000" pitchFamily="50" charset="-128"/>
                <a:ea typeface="HGPｺﾞｼｯｸE" panose="020B0900000000000000" pitchFamily="50" charset="-128"/>
                <a:cs typeface="Meiryo UI" panose="020B0604030504040204" pitchFamily="50" charset="-128"/>
              </a:rPr>
              <a:t>確保病床と使用率</a:t>
            </a:r>
            <a:endPar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BE71F5D7-4F36-4261-943F-CEFD73EF1004}"/>
              </a:ext>
            </a:extLst>
          </p:cNvPr>
          <p:cNvSpPr/>
          <p:nvPr/>
        </p:nvSpPr>
        <p:spPr>
          <a:xfrm>
            <a:off x="6187385" y="1080787"/>
            <a:ext cx="4514975" cy="359009"/>
          </a:xfrm>
          <a:prstGeom prst="rect">
            <a:avLst/>
          </a:prstGeom>
        </p:spPr>
        <p:txBody>
          <a:bodyPr wrap="square">
            <a:spAutoFit/>
          </a:bodyPr>
          <a:lstStyle/>
          <a:p>
            <a:r>
              <a:rPr lang="ja-JP" altLang="en-US" sz="1733"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733" dirty="0">
                <a:latin typeface="HGPｺﾞｼｯｸE" panose="020B0900000000000000" pitchFamily="50" charset="-128"/>
                <a:ea typeface="HGPｺﾞｼｯｸE" panose="020B0900000000000000" pitchFamily="50" charset="-128"/>
                <a:cs typeface="Meiryo UI" panose="020B0604030504040204" pitchFamily="50" charset="-128"/>
              </a:rPr>
              <a:t>運用病床と運用率</a:t>
            </a:r>
            <a:endPar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B459586E-9007-430F-9225-1B942AF2FE11}"/>
              </a:ext>
            </a:extLst>
          </p:cNvPr>
          <p:cNvSpPr/>
          <p:nvPr/>
        </p:nvSpPr>
        <p:spPr>
          <a:xfrm>
            <a:off x="-4293" y="439417"/>
            <a:ext cx="12192000" cy="6139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kumimoji="0" lang="ja-JP" altLang="en-US" b="1" noProof="0"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軽症中等症病床使用率は</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月</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日</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時点</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で</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19.5</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と</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減少傾向。</a:t>
            </a:r>
            <a:endPar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6345652" y="1355054"/>
            <a:ext cx="5741574" cy="948978"/>
          </a:xfrm>
          <a:prstGeom prst="rect">
            <a:avLst/>
          </a:prstGeom>
          <a:noFill/>
        </p:spPr>
        <p:txBody>
          <a:bodyPr wrap="square" rtlCol="0">
            <a:spAutoFit/>
          </a:bodyPr>
          <a:lstStyle/>
          <a:p>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月</a:t>
            </a:r>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日</a:t>
            </a:r>
            <a:r>
              <a:rPr kumimoji="1" lang="ja-JP" altLang="en-US" sz="1733" b="1" dirty="0">
                <a:solidFill>
                  <a:srgbClr val="FF0000"/>
                </a:solidFill>
                <a:latin typeface="Meiryo UI" panose="020B0604030504040204" pitchFamily="50" charset="-128"/>
                <a:ea typeface="Meiryo UI" panose="020B0604030504040204" pitchFamily="50" charset="-128"/>
              </a:rPr>
              <a:t>現在　</a:t>
            </a:r>
            <a:r>
              <a:rPr kumimoji="1" lang="ja-JP" altLang="en-US" sz="2400" b="1" u="sng" dirty="0">
                <a:solidFill>
                  <a:srgbClr val="FF0000"/>
                </a:solidFill>
                <a:latin typeface="Meiryo UI" panose="020B0604030504040204" pitchFamily="50" charset="-128"/>
                <a:ea typeface="Meiryo UI" panose="020B0604030504040204" pitchFamily="50" charset="-128"/>
              </a:rPr>
              <a:t>病床</a:t>
            </a:r>
            <a:r>
              <a:rPr lang="ja-JP" altLang="en-US" sz="2400" b="1" u="sng" dirty="0" smtClean="0">
                <a:solidFill>
                  <a:srgbClr val="FF0000"/>
                </a:solidFill>
                <a:latin typeface="Meiryo UI" panose="020B0604030504040204" pitchFamily="50" charset="-128"/>
                <a:ea typeface="Meiryo UI" panose="020B0604030504040204" pitchFamily="50" charset="-128"/>
              </a:rPr>
              <a:t>運用</a:t>
            </a:r>
            <a:r>
              <a:rPr kumimoji="1" lang="ja-JP" altLang="en-US" sz="2400" b="1" u="sng" dirty="0" smtClean="0">
                <a:solidFill>
                  <a:srgbClr val="FF0000"/>
                </a:solidFill>
                <a:latin typeface="Meiryo UI" panose="020B0604030504040204" pitchFamily="50" charset="-128"/>
                <a:ea typeface="Meiryo UI" panose="020B0604030504040204" pitchFamily="50" charset="-128"/>
              </a:rPr>
              <a:t>率</a:t>
            </a:r>
            <a:r>
              <a:rPr lang="en-US" altLang="ja-JP" sz="2400" b="1" u="sng" dirty="0" smtClean="0">
                <a:solidFill>
                  <a:srgbClr val="FF0000"/>
                </a:solidFill>
                <a:latin typeface="Meiryo UI" panose="020B0604030504040204" pitchFamily="50" charset="-128"/>
                <a:ea typeface="Meiryo UI" panose="020B0604030504040204" pitchFamily="50" charset="-128"/>
              </a:rPr>
              <a:t>31.2</a:t>
            </a:r>
            <a:r>
              <a:rPr kumimoji="1" lang="ja-JP" altLang="en-US" sz="2400" b="1" u="sng" dirty="0" smtClean="0">
                <a:solidFill>
                  <a:srgbClr val="FF0000"/>
                </a:solidFill>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defTabSz="914400"/>
            <a:r>
              <a:rPr kumimoji="1" lang="ja-JP" altLang="en-US" sz="2000" b="1" dirty="0">
                <a:solidFill>
                  <a:srgbClr val="FF0000"/>
                </a:solidFill>
                <a:latin typeface="Meiryo UI" panose="020B0604030504040204" pitchFamily="50" charset="-128"/>
                <a:ea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rPr>
              <a:t>運用</a:t>
            </a:r>
            <a:r>
              <a:rPr kumimoji="1" lang="ja-JP" altLang="en-US" sz="2000" b="1" dirty="0">
                <a:solidFill>
                  <a:prstClr val="black"/>
                </a:solidFill>
                <a:latin typeface="Meiryo UI" panose="020B0604030504040204" pitchFamily="50" charset="-128"/>
                <a:ea typeface="Meiryo UI" panose="020B0604030504040204" pitchFamily="50" charset="-128"/>
              </a:rPr>
              <a:t>病床数 </a:t>
            </a:r>
            <a:r>
              <a:rPr lang="en-US" altLang="ja-JP" sz="2000" b="1" dirty="0" smtClean="0">
                <a:solidFill>
                  <a:prstClr val="black"/>
                </a:solidFill>
                <a:latin typeface="Meiryo UI" panose="020B0604030504040204" pitchFamily="50" charset="-128"/>
                <a:ea typeface="Meiryo UI" panose="020B0604030504040204" pitchFamily="50" charset="-128"/>
              </a:rPr>
              <a:t>2,590</a:t>
            </a:r>
            <a:r>
              <a:rPr kumimoji="1" lang="ja-JP" altLang="en-US" sz="2000" b="1" dirty="0" smtClean="0">
                <a:solidFill>
                  <a:prstClr val="black"/>
                </a:solidFill>
                <a:latin typeface="Meiryo UI" panose="020B0604030504040204" pitchFamily="50" charset="-128"/>
                <a:ea typeface="Meiryo UI" panose="020B0604030504040204" pitchFamily="50" charset="-128"/>
              </a:rPr>
              <a:t>床</a:t>
            </a: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2000" b="1" dirty="0">
                <a:solidFill>
                  <a:prstClr val="black"/>
                </a:solidFill>
                <a:latin typeface="Meiryo UI" panose="020B0604030504040204" pitchFamily="50" charset="-128"/>
                <a:ea typeface="Meiryo UI" panose="020B0604030504040204" pitchFamily="50" charset="-128"/>
              </a:rPr>
              <a:t>入院</a:t>
            </a:r>
            <a:r>
              <a:rPr kumimoji="1" lang="ja-JP" altLang="en-US" sz="2000" b="1" dirty="0" smtClean="0">
                <a:solidFill>
                  <a:prstClr val="black"/>
                </a:solidFill>
                <a:latin typeface="Meiryo UI" panose="020B0604030504040204" pitchFamily="50" charset="-128"/>
                <a:ea typeface="Meiryo UI" panose="020B0604030504040204" pitchFamily="50" charset="-128"/>
              </a:rPr>
              <a:t>患者数</a:t>
            </a:r>
            <a:r>
              <a:rPr lang="en-US" altLang="ja-JP" sz="2000" b="1" dirty="0" smtClean="0">
                <a:solidFill>
                  <a:prstClr val="black"/>
                </a:solidFill>
                <a:latin typeface="Meiryo UI" panose="020B0604030504040204" pitchFamily="50" charset="-128"/>
                <a:ea typeface="Meiryo UI" panose="020B0604030504040204" pitchFamily="50" charset="-128"/>
              </a:rPr>
              <a:t>808</a:t>
            </a:r>
            <a:r>
              <a:rPr kumimoji="1" lang="ja-JP" altLang="en-US" sz="2000" b="1" dirty="0" smtClean="0">
                <a:solidFill>
                  <a:prstClr val="black"/>
                </a:solidFill>
                <a:latin typeface="Meiryo UI" panose="020B0604030504040204" pitchFamily="50" charset="-128"/>
                <a:ea typeface="Meiryo UI" panose="020B0604030504040204" pitchFamily="50" charset="-128"/>
              </a:rPr>
              <a:t>人</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a:lnSpc>
                <a:spcPts val="1400"/>
              </a:lnSpc>
            </a:pPr>
            <a:r>
              <a:rPr lang="en-US" altLang="ja-JP"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左記に同じ</a:t>
            </a:r>
          </a:p>
        </p:txBody>
      </p:sp>
      <p:sp>
        <p:nvSpPr>
          <p:cNvPr id="3" name="スライド番号プレースホルダー 2"/>
          <p:cNvSpPr>
            <a:spLocks noGrp="1"/>
          </p:cNvSpPr>
          <p:nvPr>
            <p:ph type="sldNum" sz="quarter" idx="12"/>
          </p:nvPr>
        </p:nvSpPr>
        <p:spPr>
          <a:xfrm>
            <a:off x="9448800" y="6502463"/>
            <a:ext cx="2743200" cy="365125"/>
          </a:xfrm>
        </p:spPr>
        <p:txBody>
          <a:bodyPr/>
          <a:lstStyle/>
          <a:p>
            <a:fld id="{F216AE56-EAD3-4706-B860-3EC2C2952B40}" type="slidenum">
              <a:rPr kumimoji="1" lang="ja-JP" altLang="en-US" sz="2000" smtClean="0">
                <a:solidFill>
                  <a:schemeClr val="tx1"/>
                </a:solidFill>
              </a:rPr>
              <a:t>15</a:t>
            </a:fld>
            <a:endParaRPr kumimoji="1" lang="ja-JP" altLang="en-US" sz="2000" dirty="0">
              <a:solidFill>
                <a:schemeClr val="tx1"/>
              </a:solidFill>
            </a:endParaRPr>
          </a:p>
        </p:txBody>
      </p:sp>
      <p:sp>
        <p:nvSpPr>
          <p:cNvPr id="20" name="テキスト ボックス 19"/>
          <p:cNvSpPr txBox="1"/>
          <p:nvPr/>
        </p:nvSpPr>
        <p:spPr>
          <a:xfrm>
            <a:off x="158265" y="1325303"/>
            <a:ext cx="6029120" cy="1384995"/>
          </a:xfrm>
          <a:prstGeom prst="rect">
            <a:avLst/>
          </a:prstGeom>
          <a:noFill/>
        </p:spPr>
        <p:txBody>
          <a:bodyPr wrap="square" rtlCol="0">
            <a:spAutoFit/>
          </a:bodyPr>
          <a:lstStyle/>
          <a:p>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月</a:t>
            </a:r>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日</a:t>
            </a:r>
            <a:r>
              <a:rPr kumimoji="1" lang="ja-JP" altLang="en-US" sz="1733" b="1" dirty="0">
                <a:solidFill>
                  <a:srgbClr val="FF0000"/>
                </a:solidFill>
                <a:latin typeface="Meiryo UI" panose="020B0604030504040204" pitchFamily="50" charset="-128"/>
                <a:ea typeface="Meiryo UI" panose="020B0604030504040204" pitchFamily="50" charset="-128"/>
              </a:rPr>
              <a:t>現在　</a:t>
            </a:r>
            <a:r>
              <a:rPr kumimoji="1" lang="ja-JP" altLang="en-US" sz="2400" b="1" u="sng" dirty="0">
                <a:solidFill>
                  <a:srgbClr val="FF0000"/>
                </a:solidFill>
                <a:latin typeface="Meiryo UI" panose="020B0604030504040204" pitchFamily="50" charset="-128"/>
                <a:ea typeface="Meiryo UI" panose="020B0604030504040204" pitchFamily="50" charset="-128"/>
              </a:rPr>
              <a:t>病床</a:t>
            </a:r>
            <a:r>
              <a:rPr lang="ja-JP" altLang="en-US" sz="2400" b="1" u="sng" dirty="0" smtClean="0">
                <a:solidFill>
                  <a:srgbClr val="FF0000"/>
                </a:solidFill>
                <a:latin typeface="Meiryo UI" panose="020B0604030504040204" pitchFamily="50" charset="-128"/>
                <a:ea typeface="Meiryo UI" panose="020B0604030504040204" pitchFamily="50" charset="-128"/>
              </a:rPr>
              <a:t>使用</a:t>
            </a:r>
            <a:r>
              <a:rPr kumimoji="1" lang="ja-JP" altLang="en-US" sz="2400" b="1" u="sng" dirty="0" smtClean="0">
                <a:solidFill>
                  <a:srgbClr val="FF0000"/>
                </a:solidFill>
                <a:latin typeface="Meiryo UI" panose="020B0604030504040204" pitchFamily="50" charset="-128"/>
                <a:ea typeface="Meiryo UI" panose="020B0604030504040204" pitchFamily="50" charset="-128"/>
              </a:rPr>
              <a:t>率</a:t>
            </a:r>
            <a:r>
              <a:rPr lang="en-US" altLang="ja-JP" sz="2400" b="1" u="sng" dirty="0" smtClean="0">
                <a:solidFill>
                  <a:srgbClr val="FF0000"/>
                </a:solidFill>
                <a:latin typeface="Meiryo UI" panose="020B0604030504040204" pitchFamily="50" charset="-128"/>
                <a:ea typeface="Meiryo UI" panose="020B0604030504040204" pitchFamily="50" charset="-128"/>
              </a:rPr>
              <a:t>19.5</a:t>
            </a:r>
            <a:r>
              <a:rPr kumimoji="1" lang="ja-JP" altLang="en-US" sz="2400" b="1" u="sng" dirty="0" smtClean="0">
                <a:solidFill>
                  <a:srgbClr val="FF0000"/>
                </a:solidFill>
                <a:latin typeface="Meiryo UI" panose="020B0604030504040204" pitchFamily="50" charset="-128"/>
                <a:ea typeface="Meiryo UI" panose="020B0604030504040204" pitchFamily="50" charset="-128"/>
              </a:rPr>
              <a:t>％</a:t>
            </a:r>
            <a:endParaRPr kumimoji="1" lang="en-US" altLang="ja-JP" sz="2400" b="1" u="sng" dirty="0">
              <a:solidFill>
                <a:srgbClr val="FF0000"/>
              </a:solidFill>
              <a:latin typeface="Meiryo UI" panose="020B0604030504040204" pitchFamily="50" charset="-128"/>
              <a:ea typeface="Meiryo UI" panose="020B0604030504040204" pitchFamily="50" charset="-128"/>
            </a:endParaRPr>
          </a:p>
          <a:p>
            <a:r>
              <a:rPr lang="ja-JP" altLang="en-US" sz="2000" b="1" dirty="0">
                <a:solidFill>
                  <a:prstClr val="black"/>
                </a:solidFill>
                <a:latin typeface="Meiryo UI" panose="020B0604030504040204" pitchFamily="50" charset="-128"/>
                <a:ea typeface="Meiryo UI" panose="020B0604030504040204" pitchFamily="50" charset="-128"/>
              </a:rPr>
              <a:t>　　　　　病床数 </a:t>
            </a:r>
            <a:r>
              <a:rPr lang="en-US" altLang="ja-JP" sz="2000" b="1" dirty="0" smtClean="0">
                <a:solidFill>
                  <a:prstClr val="black"/>
                </a:solidFill>
                <a:latin typeface="Meiryo UI" panose="020B0604030504040204" pitchFamily="50" charset="-128"/>
                <a:ea typeface="Meiryo UI" panose="020B0604030504040204" pitchFamily="50" charset="-128"/>
              </a:rPr>
              <a:t>4,153</a:t>
            </a:r>
            <a:r>
              <a:rPr lang="ja-JP" altLang="en-US" sz="2000" b="1" dirty="0" smtClean="0">
                <a:solidFill>
                  <a:prstClr val="black"/>
                </a:solidFill>
                <a:latin typeface="Meiryo UI" panose="020B0604030504040204" pitchFamily="50" charset="-128"/>
                <a:ea typeface="Meiryo UI" panose="020B0604030504040204" pitchFamily="50" charset="-128"/>
              </a:rPr>
              <a:t>床</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rPr>
              <a:t>入院</a:t>
            </a:r>
            <a:r>
              <a:rPr lang="ja-JP" altLang="en-US" sz="2000" b="1" dirty="0" smtClean="0">
                <a:solidFill>
                  <a:prstClr val="black"/>
                </a:solidFill>
                <a:latin typeface="Meiryo UI" panose="020B0604030504040204" pitchFamily="50" charset="-128"/>
                <a:ea typeface="Meiryo UI" panose="020B0604030504040204" pitchFamily="50" charset="-128"/>
              </a:rPr>
              <a:t>患者数</a:t>
            </a:r>
            <a:r>
              <a:rPr lang="en-US" altLang="ja-JP" sz="2000" b="1" dirty="0" smtClean="0">
                <a:solidFill>
                  <a:prstClr val="black"/>
                </a:solidFill>
                <a:latin typeface="Meiryo UI" panose="020B0604030504040204" pitchFamily="50" charset="-128"/>
                <a:ea typeface="Meiryo UI" panose="020B0604030504040204" pitchFamily="50" charset="-128"/>
              </a:rPr>
              <a:t>808</a:t>
            </a:r>
            <a:r>
              <a:rPr lang="ja-JP" altLang="en-US" sz="2000" b="1" dirty="0" smtClean="0">
                <a:solidFill>
                  <a:prstClr val="black"/>
                </a:solidFill>
                <a:latin typeface="Meiryo UI" panose="020B0604030504040204" pitchFamily="50" charset="-128"/>
                <a:ea typeface="Meiryo UI" panose="020B0604030504040204" pitchFamily="50" charset="-128"/>
              </a:rPr>
              <a:t>人</a:t>
            </a:r>
            <a:endParaRPr lang="en-US" altLang="ja-JP" sz="1100"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病床数には、病床確保計画に基づく確保病床以外の受入</a:t>
            </a:r>
            <a:r>
              <a:rPr lang="ja-JP" altLang="en-US" sz="1100" dirty="0" smtClean="0">
                <a:solidFill>
                  <a:prstClr val="black"/>
                </a:solidFill>
                <a:latin typeface="Meiryo UI" panose="020B0604030504040204" pitchFamily="50" charset="-128"/>
                <a:ea typeface="Meiryo UI" panose="020B0604030504040204" pitchFamily="50" charset="-128"/>
              </a:rPr>
              <a:t>病床数</a:t>
            </a:r>
            <a:r>
              <a:rPr lang="en-US" altLang="ja-JP" sz="1100" dirty="0" smtClean="0">
                <a:solidFill>
                  <a:prstClr val="black"/>
                </a:solidFill>
                <a:latin typeface="Meiryo UI" panose="020B0604030504040204" pitchFamily="50" charset="-128"/>
                <a:ea typeface="Meiryo UI" panose="020B0604030504040204" pitchFamily="50" charset="-128"/>
              </a:rPr>
              <a:t>21</a:t>
            </a:r>
            <a:r>
              <a:rPr lang="ja-JP" altLang="en-US" sz="1100" dirty="0" smtClean="0">
                <a:solidFill>
                  <a:prstClr val="black"/>
                </a:solidFill>
                <a:latin typeface="Meiryo UI" panose="020B0604030504040204" pitchFamily="50" charset="-128"/>
                <a:ea typeface="Meiryo UI" panose="020B0604030504040204" pitchFamily="50" charset="-128"/>
              </a:rPr>
              <a:t>床</a:t>
            </a:r>
            <a:r>
              <a:rPr lang="ja-JP" altLang="en-US" sz="1100" dirty="0">
                <a:solidFill>
                  <a:prstClr val="black"/>
                </a:solidFill>
                <a:latin typeface="Meiryo UI" panose="020B0604030504040204" pitchFamily="50" charset="-128"/>
                <a:ea typeface="Meiryo UI" panose="020B0604030504040204" pitchFamily="50" charset="-128"/>
              </a:rPr>
              <a:t>を含める</a:t>
            </a:r>
          </a:p>
          <a:p>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患者数には、コロナは軽症中等症だが、その他疾病等で重症病床における入院加療が必要</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な患者</a:t>
            </a:r>
            <a:r>
              <a:rPr lang="ja-JP" altLang="en-US" sz="1100" dirty="0" smtClean="0">
                <a:solidFill>
                  <a:prstClr val="black"/>
                </a:solidFill>
                <a:latin typeface="Meiryo UI" panose="020B0604030504040204" pitchFamily="50" charset="-128"/>
                <a:ea typeface="Meiryo UI" panose="020B0604030504040204" pitchFamily="50" charset="-128"/>
              </a:rPr>
              <a:t>数</a:t>
            </a:r>
            <a:r>
              <a:rPr lang="en-US" altLang="ja-JP" sz="1100" dirty="0" smtClean="0">
                <a:solidFill>
                  <a:prstClr val="black"/>
                </a:solidFill>
                <a:latin typeface="Meiryo UI" panose="020B0604030504040204" pitchFamily="50" charset="-128"/>
                <a:ea typeface="Meiryo UI" panose="020B0604030504040204" pitchFamily="50" charset="-128"/>
              </a:rPr>
              <a:t>18</a:t>
            </a:r>
            <a:r>
              <a:rPr lang="ja-JP" altLang="en-US" sz="1100" dirty="0" smtClean="0">
                <a:solidFill>
                  <a:prstClr val="black"/>
                </a:solidFill>
                <a:latin typeface="Meiryo UI" panose="020B0604030504040204" pitchFamily="50" charset="-128"/>
                <a:ea typeface="Meiryo UI" panose="020B0604030504040204" pitchFamily="50" charset="-128"/>
              </a:rPr>
              <a:t>人</a:t>
            </a:r>
            <a:r>
              <a:rPr lang="ja-JP" altLang="en-US" sz="1100" dirty="0">
                <a:solidFill>
                  <a:prstClr val="black"/>
                </a:solidFill>
                <a:latin typeface="Meiryo UI" panose="020B0604030504040204" pitchFamily="50" charset="-128"/>
                <a:ea typeface="Meiryo UI" panose="020B0604030504040204" pitchFamily="50" charset="-128"/>
              </a:rPr>
              <a:t>を含める。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45366" y="6494800"/>
            <a:ext cx="11901268" cy="307777"/>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９月</a:t>
            </a:r>
            <a:r>
              <a:rPr lang="en-US" altLang="ja-JP" sz="1400" b="1" dirty="0" smtClean="0">
                <a:latin typeface="Meiryo UI" panose="020B0604030504040204" pitchFamily="50" charset="-128"/>
                <a:ea typeface="Meiryo UI" panose="020B0604030504040204" pitchFamily="50" charset="-128"/>
                <a:cs typeface="Times New Roman" panose="02020603050405020304" pitchFamily="18" charset="0"/>
              </a:rPr>
              <a:t>29</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日</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、受入医療機関に対し、</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フェーズ</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dirty="0" smtClean="0">
                <a:latin typeface="Meiryo UI" panose="020B0604030504040204" pitchFamily="50" charset="-128"/>
                <a:ea typeface="Meiryo UI" panose="020B0604030504040204" pitchFamily="50" charset="-128"/>
                <a:cs typeface="Times New Roman" panose="02020603050405020304" pitchFamily="18" charset="0"/>
              </a:rPr>
              <a:t>2,350</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床</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）への移行を</a:t>
            </a:r>
            <a:r>
              <a:rPr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通知</a:t>
            </a:r>
            <a:endParaRPr lang="ja-JP" altLang="en-US" sz="1400" b="1"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1677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2727418843"/>
              </p:ext>
            </p:extLst>
          </p:nvPr>
        </p:nvGraphicFramePr>
        <p:xfrm>
          <a:off x="95617" y="2615070"/>
          <a:ext cx="6249374" cy="4125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2960210924"/>
              </p:ext>
            </p:extLst>
          </p:nvPr>
        </p:nvGraphicFramePr>
        <p:xfrm>
          <a:off x="6439741" y="1654936"/>
          <a:ext cx="5671953" cy="4837939"/>
        </p:xfrm>
        <a:graphic>
          <a:graphicData uri="http://schemas.openxmlformats.org/drawingml/2006/chart">
            <c:chart xmlns:c="http://schemas.openxmlformats.org/drawingml/2006/chart" xmlns:r="http://schemas.openxmlformats.org/officeDocument/2006/relationships" r:id="rId4"/>
          </a:graphicData>
        </a:graphic>
      </p:graphicFrame>
      <p:sp>
        <p:nvSpPr>
          <p:cNvPr id="14" name="正方形/長方形 13">
            <a:extLst>
              <a:ext uri="{FF2B5EF4-FFF2-40B4-BE49-F238E27FC236}">
                <a16:creationId xmlns:a16="http://schemas.microsoft.com/office/drawing/2014/main" id="{BE71F5D7-4F36-4261-943F-CEFD73EF1004}"/>
              </a:ext>
            </a:extLst>
          </p:cNvPr>
          <p:cNvSpPr/>
          <p:nvPr/>
        </p:nvSpPr>
        <p:spPr>
          <a:xfrm>
            <a:off x="0" y="1254826"/>
            <a:ext cx="5217755" cy="400110"/>
          </a:xfrm>
          <a:prstGeom prst="rect">
            <a:avLst/>
          </a:prstGeom>
        </p:spPr>
        <p:txBody>
          <a:bodyPr wrap="square">
            <a:spAutoFit/>
          </a:bodyPr>
          <a:lstStyle/>
          <a:p>
            <a:r>
              <a:rPr lang="ja-JP" altLang="en-US" sz="20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20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宿泊療養施設使用状況</a:t>
            </a:r>
            <a:endPar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BE71F5D7-4F36-4261-943F-CEFD73EF1004}"/>
              </a:ext>
            </a:extLst>
          </p:cNvPr>
          <p:cNvSpPr/>
          <p:nvPr/>
        </p:nvSpPr>
        <p:spPr>
          <a:xfrm>
            <a:off x="6344991" y="1353105"/>
            <a:ext cx="4164169" cy="400110"/>
          </a:xfrm>
          <a:prstGeom prst="rect">
            <a:avLst/>
          </a:prstGeom>
        </p:spPr>
        <p:txBody>
          <a:bodyPr wrap="square">
            <a:spAutoFit/>
          </a:bodyPr>
          <a:lstStyle/>
          <a:p>
            <a:r>
              <a:rPr lang="ja-JP" altLang="en-US" sz="20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20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自宅療養者数</a:t>
            </a:r>
            <a:endPar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4" name="正方形/長方形 43"/>
          <p:cNvSpPr/>
          <p:nvPr/>
        </p:nvSpPr>
        <p:spPr>
          <a:xfrm>
            <a:off x="0" y="2603"/>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latin typeface="UD デジタル 教科書体 NP-B" panose="02020700000000000000" pitchFamily="18" charset="-128"/>
                <a:ea typeface="UD デジタル 教科書体 NP-B" panose="02020700000000000000" pitchFamily="18" charset="-128"/>
              </a:rPr>
              <a:t>新型コロナウイルス感染症宿泊・自宅療養者数</a:t>
            </a:r>
          </a:p>
        </p:txBody>
      </p:sp>
      <p:sp>
        <p:nvSpPr>
          <p:cNvPr id="17" name="正方形/長方形 16">
            <a:extLst>
              <a:ext uri="{FF2B5EF4-FFF2-40B4-BE49-F238E27FC236}">
                <a16:creationId xmlns:a16="http://schemas.microsoft.com/office/drawing/2014/main" id="{3B8325A0-BCE2-4671-B78D-46E8877A245D}"/>
              </a:ext>
            </a:extLst>
          </p:cNvPr>
          <p:cNvSpPr/>
          <p:nvPr/>
        </p:nvSpPr>
        <p:spPr>
          <a:xfrm>
            <a:off x="0" y="449428"/>
            <a:ext cx="12192000" cy="7510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宿泊療養施設居室使用率は、</a:t>
            </a:r>
            <a:r>
              <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月</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日</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時点</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で</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6.9</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と減少傾向。</a:t>
            </a:r>
            <a:endPar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月</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日</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時点の自宅療養者数（参考値）</a:t>
            </a:r>
            <a:r>
              <a:rPr kumimoji="0"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は</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14,348</a:t>
            </a:r>
            <a:r>
              <a:rPr kumimoji="0" lang="ja-JP" altLang="en-US" sz="18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人</a:t>
            </a:r>
            <a:r>
              <a:rPr kumimoji="0"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と</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減少傾向。</a:t>
            </a:r>
            <a:r>
              <a:rPr kumimoji="0"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endPar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9" name="スライド番号プレースホルダー 1"/>
          <p:cNvSpPr>
            <a:spLocks noGrp="1"/>
          </p:cNvSpPr>
          <p:nvPr>
            <p:ph type="sldNum" sz="quarter" idx="12"/>
          </p:nvPr>
        </p:nvSpPr>
        <p:spPr>
          <a:xfrm>
            <a:off x="9448800" y="6492875"/>
            <a:ext cx="2743200" cy="365125"/>
          </a:xfrm>
        </p:spPr>
        <p:txBody>
          <a:bodyPr/>
          <a:lstStyle/>
          <a:p>
            <a:fld id="{F216AE56-EAD3-4706-B860-3EC2C2952B40}" type="slidenum">
              <a:rPr kumimoji="1" lang="ja-JP" altLang="en-US" sz="2000" smtClean="0">
                <a:solidFill>
                  <a:schemeClr val="tx1"/>
                </a:solidFill>
                <a:latin typeface="游ゴシック" panose="020B0400000000000000" pitchFamily="50" charset="-128"/>
                <a:ea typeface="游ゴシック" panose="020B0400000000000000" pitchFamily="50" charset="-128"/>
              </a:rPr>
              <a:t>16</a:t>
            </a:fld>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234852" y="1555672"/>
            <a:ext cx="6242001" cy="1138773"/>
          </a:xfrm>
          <a:prstGeom prst="rect">
            <a:avLst/>
          </a:prstGeom>
          <a:noFill/>
        </p:spPr>
        <p:txBody>
          <a:bodyPr wrap="square" rtlCol="0">
            <a:spAutoFit/>
          </a:bodyPr>
          <a:lstStyle/>
          <a:p>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月</a:t>
            </a:r>
            <a:r>
              <a:rPr lang="en-US" altLang="ja-JP" sz="1733" b="1" dirty="0" smtClean="0">
                <a:solidFill>
                  <a:srgbClr val="FF0000"/>
                </a:solidFill>
                <a:latin typeface="Meiryo UI" panose="020B0604030504040204" pitchFamily="50" charset="-128"/>
                <a:ea typeface="Meiryo UI" panose="020B0604030504040204" pitchFamily="50" charset="-128"/>
              </a:rPr>
              <a:t>10</a:t>
            </a:r>
            <a:r>
              <a:rPr kumimoji="1" lang="ja-JP" altLang="en-US" sz="1733" b="1" dirty="0" smtClean="0">
                <a:solidFill>
                  <a:srgbClr val="FF0000"/>
                </a:solidFill>
                <a:latin typeface="Meiryo UI" panose="020B0604030504040204" pitchFamily="50" charset="-128"/>
                <a:ea typeface="Meiryo UI" panose="020B0604030504040204" pitchFamily="50" charset="-128"/>
              </a:rPr>
              <a:t>日</a:t>
            </a:r>
            <a:r>
              <a:rPr kumimoji="1" lang="ja-JP" altLang="en-US" sz="1733" b="1" dirty="0">
                <a:solidFill>
                  <a:srgbClr val="FF0000"/>
                </a:solidFill>
                <a:latin typeface="Meiryo UI" panose="020B0604030504040204" pitchFamily="50" charset="-128"/>
                <a:ea typeface="Meiryo UI" panose="020B0604030504040204" pitchFamily="50" charset="-128"/>
              </a:rPr>
              <a:t>現在　</a:t>
            </a:r>
            <a:r>
              <a:rPr lang="ja-JP" altLang="en-US" sz="2400" b="1" u="sng" dirty="0" smtClean="0">
                <a:solidFill>
                  <a:srgbClr val="FF0000"/>
                </a:solidFill>
                <a:latin typeface="Meiryo UI" panose="020B0604030504040204" pitchFamily="50" charset="-128"/>
                <a:ea typeface="Meiryo UI" panose="020B0604030504040204" pitchFamily="50" charset="-128"/>
              </a:rPr>
              <a:t>使用</a:t>
            </a:r>
            <a:r>
              <a:rPr kumimoji="1" lang="ja-JP" altLang="en-US" sz="2400" b="1" u="sng" dirty="0" smtClean="0">
                <a:solidFill>
                  <a:srgbClr val="FF0000"/>
                </a:solidFill>
                <a:latin typeface="Meiryo UI" panose="020B0604030504040204" pitchFamily="50" charset="-128"/>
                <a:ea typeface="Meiryo UI" panose="020B0604030504040204" pitchFamily="50" charset="-128"/>
              </a:rPr>
              <a:t>率</a:t>
            </a:r>
            <a:r>
              <a:rPr lang="en-US" altLang="ja-JP" sz="2400" b="1" u="sng" dirty="0">
                <a:solidFill>
                  <a:srgbClr val="FF0000"/>
                </a:solidFill>
                <a:latin typeface="Meiryo UI" panose="020B0604030504040204" pitchFamily="50" charset="-128"/>
                <a:ea typeface="Meiryo UI" panose="020B0604030504040204" pitchFamily="50" charset="-128"/>
              </a:rPr>
              <a:t>6</a:t>
            </a:r>
            <a:r>
              <a:rPr lang="en-US" altLang="ja-JP" sz="2400" b="1" u="sng" dirty="0" smtClean="0">
                <a:solidFill>
                  <a:srgbClr val="FF0000"/>
                </a:solidFill>
                <a:latin typeface="Meiryo UI" panose="020B0604030504040204" pitchFamily="50" charset="-128"/>
                <a:ea typeface="Meiryo UI" panose="020B0604030504040204" pitchFamily="50" charset="-128"/>
              </a:rPr>
              <a:t>.9</a:t>
            </a:r>
            <a:r>
              <a:rPr kumimoji="1" lang="ja-JP" altLang="en-US" sz="2400" b="1" u="sng" dirty="0" smtClean="0">
                <a:solidFill>
                  <a:srgbClr val="FF0000"/>
                </a:solidFill>
                <a:latin typeface="Meiryo UI" panose="020B0604030504040204" pitchFamily="50" charset="-128"/>
                <a:ea typeface="Meiryo UI" panose="020B0604030504040204" pitchFamily="50" charset="-128"/>
              </a:rPr>
              <a:t>％</a:t>
            </a:r>
            <a:endParaRPr kumimoji="1" lang="en-US" altLang="ja-JP" sz="2400" b="1" u="sng" dirty="0">
              <a:solidFill>
                <a:srgbClr val="FF0000"/>
              </a:solidFill>
              <a:latin typeface="Meiryo UI" panose="020B0604030504040204" pitchFamily="50" charset="-128"/>
              <a:ea typeface="Meiryo UI" panose="020B0604030504040204" pitchFamily="50" charset="-128"/>
            </a:endParaRPr>
          </a:p>
          <a:p>
            <a:pPr defTabSz="914400"/>
            <a:r>
              <a:rPr kumimoji="1" lang="ja-JP" altLang="en-US" sz="2000" b="1" dirty="0">
                <a:solidFill>
                  <a:srgbClr val="FF0000"/>
                </a:solidFill>
                <a:latin typeface="Meiryo UI" panose="020B0604030504040204" pitchFamily="50" charset="-128"/>
                <a:ea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rPr>
              <a:t>居室使用数</a:t>
            </a:r>
            <a:r>
              <a:rPr lang="en-US" altLang="ja-JP" sz="2000" b="1" dirty="0">
                <a:solidFill>
                  <a:prstClr val="black"/>
                </a:solidFill>
                <a:latin typeface="Meiryo UI" panose="020B0604030504040204" pitchFamily="50" charset="-128"/>
                <a:ea typeface="Meiryo UI" panose="020B0604030504040204" pitchFamily="50" charset="-128"/>
              </a:rPr>
              <a:t>9,480</a:t>
            </a:r>
            <a:r>
              <a:rPr lang="ja-JP" altLang="en-US" sz="2000" b="1" dirty="0">
                <a:solidFill>
                  <a:prstClr val="black"/>
                </a:solidFill>
                <a:latin typeface="Meiryo UI" panose="020B0604030504040204" pitchFamily="50" charset="-128"/>
                <a:ea typeface="Meiryo UI" panose="020B0604030504040204" pitchFamily="50" charset="-128"/>
              </a:rPr>
              <a:t>室</a:t>
            </a:r>
            <a:r>
              <a:rPr kumimoji="1" lang="ja-JP" altLang="en-US" sz="1400" dirty="0">
                <a:solidFill>
                  <a:prstClr val="black"/>
                </a:solidFill>
                <a:latin typeface="Meiryo UI" panose="020B0604030504040204" pitchFamily="50" charset="-128"/>
                <a:ea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rPr>
              <a:t>療養者</a:t>
            </a:r>
            <a:r>
              <a:rPr kumimoji="1" lang="ja-JP" altLang="en-US" sz="2000" b="1" dirty="0">
                <a:solidFill>
                  <a:prstClr val="black"/>
                </a:solidFill>
                <a:latin typeface="Meiryo UI" panose="020B0604030504040204" pitchFamily="50" charset="-128"/>
                <a:ea typeface="Meiryo UI" panose="020B0604030504040204" pitchFamily="50" charset="-128"/>
              </a:rPr>
              <a:t>数　</a:t>
            </a:r>
            <a:r>
              <a:rPr lang="en-US" altLang="ja-JP" sz="2000" b="1" dirty="0" smtClean="0">
                <a:solidFill>
                  <a:prstClr val="black"/>
                </a:solidFill>
                <a:latin typeface="Meiryo UI" panose="020B0604030504040204" pitchFamily="50" charset="-128"/>
                <a:ea typeface="Meiryo UI" panose="020B0604030504040204" pitchFamily="50" charset="-128"/>
              </a:rPr>
              <a:t>656</a:t>
            </a:r>
            <a:r>
              <a:rPr kumimoji="1" lang="ja-JP" altLang="en-US" sz="2000" b="1" dirty="0" smtClean="0">
                <a:solidFill>
                  <a:prstClr val="black"/>
                </a:solidFill>
                <a:latin typeface="Meiryo UI" panose="020B0604030504040204" pitchFamily="50" charset="-128"/>
                <a:ea typeface="Meiryo UI" panose="020B0604030504040204" pitchFamily="50" charset="-128"/>
              </a:rPr>
              <a:t>人</a:t>
            </a:r>
            <a:endParaRPr kumimoji="1" lang="en-US" altLang="ja-JP" sz="2000" b="1" dirty="0">
              <a:solidFill>
                <a:prstClr val="black"/>
              </a:solidFill>
              <a:latin typeface="Meiryo UI" panose="020B0604030504040204" pitchFamily="50" charset="-128"/>
              <a:ea typeface="Meiryo UI" panose="020B0604030504040204" pitchFamily="50" charset="-128"/>
            </a:endParaRPr>
          </a:p>
          <a:p>
            <a:r>
              <a:rPr lang="ja-JP" altLang="en-US" sz="2400" b="1" dirty="0">
                <a:solidFill>
                  <a:srgbClr val="FF0000"/>
                </a:solidFill>
                <a:latin typeface="Meiryo UI" panose="020B0604030504040204" pitchFamily="50" charset="-128"/>
                <a:ea typeface="Meiryo UI" panose="020B0604030504040204" pitchFamily="50" charset="-128"/>
              </a:rPr>
              <a:t>　  </a:t>
            </a:r>
            <a:r>
              <a:rPr lang="ja-JP" altLang="en-US" sz="2400" b="1" u="sng" dirty="0">
                <a:solidFill>
                  <a:srgbClr val="FF0000"/>
                </a:solidFill>
                <a:latin typeface="Meiryo UI" panose="020B0604030504040204" pitchFamily="50" charset="-128"/>
                <a:ea typeface="Meiryo UI" panose="020B0604030504040204" pitchFamily="50" charset="-128"/>
              </a:rPr>
              <a:t>運用率</a:t>
            </a:r>
            <a:r>
              <a:rPr lang="en-US" altLang="ja-JP" sz="2400" b="1" u="sng" dirty="0">
                <a:solidFill>
                  <a:srgbClr val="FF0000"/>
                </a:solidFill>
                <a:latin typeface="Meiryo UI" panose="020B0604030504040204" pitchFamily="50" charset="-128"/>
                <a:ea typeface="Meiryo UI" panose="020B0604030504040204" pitchFamily="50" charset="-128"/>
              </a:rPr>
              <a:t>10.1</a:t>
            </a:r>
            <a:r>
              <a:rPr lang="ja-JP" altLang="en-US" sz="2400" b="1" u="sng" dirty="0">
                <a:solidFill>
                  <a:srgbClr val="FF0000"/>
                </a:solidFill>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（運用居室</a:t>
            </a:r>
            <a:r>
              <a:rPr lang="ja-JP" altLang="en-US" sz="2000" b="1" dirty="0">
                <a:solidFill>
                  <a:prstClr val="black"/>
                </a:solidFill>
                <a:latin typeface="Meiryo UI" panose="020B0604030504040204" pitchFamily="50" charset="-128"/>
                <a:ea typeface="Meiryo UI" panose="020B0604030504040204" pitchFamily="50" charset="-128"/>
              </a:rPr>
              <a:t>数</a:t>
            </a:r>
            <a:r>
              <a:rPr lang="en-US" altLang="ja-JP" sz="2000" b="1" dirty="0" smtClean="0">
                <a:solidFill>
                  <a:prstClr val="black"/>
                </a:solidFill>
                <a:latin typeface="Meiryo UI" panose="020B0604030504040204" pitchFamily="50" charset="-128"/>
                <a:ea typeface="Meiryo UI" panose="020B0604030504040204" pitchFamily="50" charset="-128"/>
              </a:rPr>
              <a:t>6,500</a:t>
            </a:r>
            <a:r>
              <a:rPr lang="ja-JP" altLang="en-US" sz="2000" b="1" dirty="0" smtClean="0">
                <a:solidFill>
                  <a:prstClr val="black"/>
                </a:solidFill>
                <a:latin typeface="Meiryo UI" panose="020B0604030504040204" pitchFamily="50" charset="-128"/>
                <a:ea typeface="Meiryo UI" panose="020B0604030504040204" pitchFamily="50" charset="-128"/>
              </a:rPr>
              <a:t>室</a:t>
            </a:r>
            <a:r>
              <a:rPr lang="ja-JP" altLang="en-US" sz="2000" b="1" dirty="0">
                <a:solidFill>
                  <a:prstClr val="black"/>
                </a:solidFill>
                <a:latin typeface="Meiryo UI" panose="020B0604030504040204" pitchFamily="50" charset="-128"/>
                <a:ea typeface="Meiryo UI" panose="020B0604030504040204" pitchFamily="50" charset="-128"/>
              </a:rPr>
              <a:t>）</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43">
            <a:extLst>
              <a:ext uri="{FF2B5EF4-FFF2-40B4-BE49-F238E27FC236}">
                <a16:creationId xmlns:a16="http://schemas.microsoft.com/office/drawing/2014/main" id="{00000000-0008-0000-0200-00000E000000}"/>
              </a:ext>
            </a:extLst>
          </p:cNvPr>
          <p:cNvSpPr txBox="1"/>
          <p:nvPr/>
        </p:nvSpPr>
        <p:spPr>
          <a:xfrm>
            <a:off x="6538271" y="6370787"/>
            <a:ext cx="5323171" cy="3056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日以降は参考値。</a:t>
            </a:r>
          </a:p>
          <a:p>
            <a:r>
              <a:rPr kumimoji="1" lang="ja-JP" altLang="en-US" sz="900" dirty="0">
                <a:latin typeface="Meiryo UI" panose="020B0604030504040204" pitchFamily="50" charset="-128"/>
                <a:ea typeface="Meiryo UI" panose="020B0604030504040204" pitchFamily="50" charset="-128"/>
              </a:rPr>
              <a:t>   「公表日から</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日前までの陽性者数</a:t>
            </a:r>
            <a:r>
              <a:rPr kumimoji="1" lang="ja-JP" altLang="en-US" sz="900" dirty="0" err="1">
                <a:latin typeface="Meiryo UI" panose="020B0604030504040204" pitchFamily="50" charset="-128"/>
                <a:ea typeface="Meiryo UI" panose="020B0604030504040204" pitchFamily="50" charset="-128"/>
              </a:rPr>
              <a:t>ー</a:t>
            </a:r>
            <a:r>
              <a:rPr kumimoji="1" lang="ja-JP" altLang="en-US" sz="900" dirty="0">
                <a:latin typeface="Meiryo UI" panose="020B0604030504040204" pitchFamily="50" charset="-128"/>
                <a:ea typeface="Meiryo UI" panose="020B0604030504040204" pitchFamily="50" charset="-128"/>
              </a:rPr>
              <a:t>（公表日時点の入院者数</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公表日時点の宿泊療養者数）」で算出。</a:t>
            </a:r>
          </a:p>
        </p:txBody>
      </p:sp>
      <p:cxnSp>
        <p:nvCxnSpPr>
          <p:cNvPr id="6" name="直線コネクタ 5"/>
          <p:cNvCxnSpPr/>
          <p:nvPr/>
        </p:nvCxnSpPr>
        <p:spPr>
          <a:xfrm>
            <a:off x="11258460" y="3853133"/>
            <a:ext cx="0" cy="20880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43">
            <a:extLst>
              <a:ext uri="{FF2B5EF4-FFF2-40B4-BE49-F238E27FC236}">
                <a16:creationId xmlns:a16="http://schemas.microsoft.com/office/drawing/2014/main" id="{00000000-0008-0000-0200-00000E000000}"/>
              </a:ext>
            </a:extLst>
          </p:cNvPr>
          <p:cNvSpPr txBox="1"/>
          <p:nvPr/>
        </p:nvSpPr>
        <p:spPr>
          <a:xfrm>
            <a:off x="10410569" y="3495547"/>
            <a:ext cx="1111779" cy="357586"/>
          </a:xfrm>
          <a:prstGeom prst="rect">
            <a:avLst/>
          </a:prstGeom>
          <a:noFill/>
          <a:ln w="9525" cmpd="sng">
            <a:solidFill>
              <a:schemeClr val="accent5">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dirty="0">
                <a:latin typeface="Meiryo UI" panose="020B0604030504040204" pitchFamily="50" charset="-128"/>
                <a:ea typeface="Meiryo UI" panose="020B0604030504040204" pitchFamily="50" charset="-128"/>
              </a:rPr>
              <a:t>9/26</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全数届出の見直し</a:t>
            </a:r>
          </a:p>
        </p:txBody>
      </p:sp>
    </p:spTree>
    <p:extLst>
      <p:ext uri="{BB962C8B-B14F-4D97-AF65-F5344CB8AC3E}">
        <p14:creationId xmlns:p14="http://schemas.microsoft.com/office/powerpoint/2010/main" val="360182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1743566171"/>
              </p:ext>
            </p:extLst>
          </p:nvPr>
        </p:nvGraphicFramePr>
        <p:xfrm>
          <a:off x="6259132" y="1706093"/>
          <a:ext cx="5756857" cy="2986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3481663150"/>
              </p:ext>
            </p:extLst>
          </p:nvPr>
        </p:nvGraphicFramePr>
        <p:xfrm>
          <a:off x="301151" y="1706093"/>
          <a:ext cx="5687525" cy="2986580"/>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a:extLst>
              <a:ext uri="{FF2B5EF4-FFF2-40B4-BE49-F238E27FC236}">
                <a16:creationId xmlns:a16="http://schemas.microsoft.com/office/drawing/2014/main" id="{19A4B9F2-9BFE-4A54-BFF8-6DE358A35303}"/>
              </a:ext>
            </a:extLst>
          </p:cNvPr>
          <p:cNvSpPr/>
          <p:nvPr/>
        </p:nvSpPr>
        <p:spPr>
          <a:xfrm>
            <a:off x="0" y="1"/>
            <a:ext cx="12192000" cy="4898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入院・療養状況（</a:t>
            </a:r>
            <a:r>
              <a:rPr lang="en-US" altLang="ja-JP" sz="2000" b="1" noProof="0" dirty="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月</a:t>
            </a:r>
            <a:r>
              <a:rPr kumimoji="1" lang="en-US" altLang="ja-JP"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日</a:t>
            </a: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時点）</a:t>
            </a:r>
          </a:p>
        </p:txBody>
      </p:sp>
      <p:sp>
        <p:nvSpPr>
          <p:cNvPr id="11" name="テキスト ボックス 10"/>
          <p:cNvSpPr txBox="1"/>
          <p:nvPr/>
        </p:nvSpPr>
        <p:spPr>
          <a:xfrm>
            <a:off x="107496" y="6370880"/>
            <a:ext cx="12020109" cy="274620"/>
          </a:xfrm>
          <a:prstGeom prst="rect">
            <a:avLst/>
          </a:prstGeom>
          <a:noFill/>
        </p:spPr>
        <p:txBody>
          <a:bodyPr wrap="square" rtlCol="0">
            <a:spAutoFit/>
          </a:bodyPr>
          <a:lstStyle/>
          <a:p>
            <a:pPr lvl="0">
              <a:defRPr/>
            </a:pPr>
            <a:r>
              <a:rPr lang="en-US" altLang="ja-JP" sz="1200" dirty="0">
                <a:solidFill>
                  <a:prstClr val="black"/>
                </a:solidFill>
                <a:latin typeface="Meiryo UI" panose="020B0604030504040204" pitchFamily="50" charset="-128"/>
                <a:ea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rPr>
              <a:t>月</a:t>
            </a:r>
            <a:r>
              <a:rPr lang="en-US" altLang="ja-JP" sz="1200" dirty="0">
                <a:solidFill>
                  <a:prstClr val="black"/>
                </a:solidFill>
                <a:latin typeface="Meiryo UI" panose="020B0604030504040204" pitchFamily="50" charset="-128"/>
                <a:ea typeface="Meiryo UI" panose="020B0604030504040204" pitchFamily="50" charset="-128"/>
              </a:rPr>
              <a:t>27</a:t>
            </a:r>
            <a:r>
              <a:rPr lang="ja-JP" altLang="en-US" sz="1200" dirty="0">
                <a:solidFill>
                  <a:prstClr val="black"/>
                </a:solidFill>
                <a:latin typeface="Meiryo UI" panose="020B0604030504040204" pitchFamily="50" charset="-128"/>
                <a:ea typeface="Meiryo UI" panose="020B0604030504040204" pitchFamily="50" charset="-128"/>
              </a:rPr>
              <a:t>日より、自宅療養者数は参考値（ 「公表日から</a:t>
            </a:r>
            <a:r>
              <a:rPr lang="en-US" altLang="ja-JP" sz="1200" dirty="0">
                <a:solidFill>
                  <a:prstClr val="black"/>
                </a:solidFill>
                <a:latin typeface="Meiryo UI" panose="020B0604030504040204" pitchFamily="50" charset="-128"/>
                <a:ea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rPr>
              <a:t>日前までの陽性者数</a:t>
            </a:r>
            <a:r>
              <a:rPr lang="ja-JP" altLang="en-US" sz="1200" dirty="0" err="1">
                <a:solidFill>
                  <a:prstClr val="black"/>
                </a:solidFill>
                <a:latin typeface="Meiryo UI" panose="020B0604030504040204" pitchFamily="50" charset="-128"/>
                <a:ea typeface="Meiryo UI" panose="020B0604030504040204" pitchFamily="50" charset="-128"/>
              </a:rPr>
              <a:t>ー</a:t>
            </a:r>
            <a:r>
              <a:rPr lang="ja-JP" altLang="en-US" sz="1200" dirty="0">
                <a:solidFill>
                  <a:prstClr val="black"/>
                </a:solidFill>
                <a:latin typeface="Meiryo UI" panose="020B0604030504040204" pitchFamily="50" charset="-128"/>
                <a:ea typeface="Meiryo UI" panose="020B0604030504040204" pitchFamily="50" charset="-128"/>
              </a:rPr>
              <a:t>（公表日時点の入院者数</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公表日時点の宿泊療養者数）」で算出）となり、入院等調整中の区分は廃止。</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9448800" y="6532551"/>
            <a:ext cx="2743200" cy="365125"/>
          </a:xfrm>
        </p:spPr>
        <p:txBody>
          <a:bodyPr/>
          <a:lstStyle/>
          <a:p>
            <a:fld id="{F216AE56-EAD3-4706-B860-3EC2C2952B40}" type="slidenum">
              <a:rPr kumimoji="1" lang="ja-JP" altLang="en-US" sz="2000" smtClean="0">
                <a:solidFill>
                  <a:schemeClr val="tx1"/>
                </a:solidFill>
                <a:latin typeface="游ゴシック" panose="020B0400000000000000" pitchFamily="50" charset="-128"/>
                <a:ea typeface="游ゴシック" panose="020B0400000000000000" pitchFamily="50" charset="-128"/>
              </a:rPr>
              <a:t>17</a:t>
            </a:fld>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489857"/>
            <a:ext cx="12192000" cy="9640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　入院率は１０</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月</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10</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日時点で</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5.2%</a:t>
            </a:r>
            <a:r>
              <a:rPr lang="ja-JP" altLang="en-US" b="1" dirty="0" err="1">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宿泊療養率は</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10</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月</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10</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日時点で</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4.1%</a:t>
            </a:r>
            <a:r>
              <a:rPr lang="ja-JP" altLang="en-US" b="1" dirty="0" err="1">
                <a:solidFill>
                  <a:prstClr val="black"/>
                </a:solidFill>
                <a:latin typeface="UD デジタル 教科書体 NK-B" panose="02020700000000000000" pitchFamily="18" charset="-128"/>
                <a:ea typeface="UD デジタル 教科書体 NK-B" panose="02020700000000000000" pitchFamily="18" charset="-128"/>
              </a:rPr>
              <a:t>。</a:t>
            </a:r>
            <a:endParaRPr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ただし、</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9</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月</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27</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日より、療養者数の算出にあたり、自宅療養者は７日間で療養解除したとみなし、</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9</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月</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26</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日までと算出方法が異なる</a:t>
            </a:r>
            <a:endPar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　　　　　ため、全数届出の見直し前後の比較には適さない。</a:t>
            </a:r>
            <a:endPar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p:txBody>
      </p:sp>
      <p:cxnSp>
        <p:nvCxnSpPr>
          <p:cNvPr id="9" name="直線コネクタ 8"/>
          <p:cNvCxnSpPr/>
          <p:nvPr/>
        </p:nvCxnSpPr>
        <p:spPr>
          <a:xfrm>
            <a:off x="11101587" y="2551182"/>
            <a:ext cx="0" cy="15840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43">
            <a:extLst>
              <a:ext uri="{FF2B5EF4-FFF2-40B4-BE49-F238E27FC236}">
                <a16:creationId xmlns:a16="http://schemas.microsoft.com/office/drawing/2014/main" id="{00000000-0008-0000-0200-00000E000000}"/>
              </a:ext>
            </a:extLst>
          </p:cNvPr>
          <p:cNvSpPr txBox="1"/>
          <p:nvPr/>
        </p:nvSpPr>
        <p:spPr>
          <a:xfrm>
            <a:off x="10088596" y="2193596"/>
            <a:ext cx="1111779" cy="357586"/>
          </a:xfrm>
          <a:prstGeom prst="rect">
            <a:avLst/>
          </a:prstGeom>
          <a:noFill/>
          <a:ln w="9525" cmpd="sng">
            <a:solidFill>
              <a:schemeClr val="accent5">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dirty="0">
                <a:latin typeface="Meiryo UI" panose="020B0604030504040204" pitchFamily="50" charset="-128"/>
                <a:ea typeface="Meiryo UI" panose="020B0604030504040204" pitchFamily="50" charset="-128"/>
              </a:rPr>
              <a:t>9/26</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全数届出の見直し</a:t>
            </a:r>
          </a:p>
        </p:txBody>
      </p:sp>
      <p:cxnSp>
        <p:nvCxnSpPr>
          <p:cNvPr id="13" name="直線コネクタ 12"/>
          <p:cNvCxnSpPr/>
          <p:nvPr/>
        </p:nvCxnSpPr>
        <p:spPr>
          <a:xfrm>
            <a:off x="5175162" y="2584776"/>
            <a:ext cx="0" cy="15480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43">
            <a:extLst>
              <a:ext uri="{FF2B5EF4-FFF2-40B4-BE49-F238E27FC236}">
                <a16:creationId xmlns:a16="http://schemas.microsoft.com/office/drawing/2014/main" id="{00000000-0008-0000-0200-00000E000000}"/>
              </a:ext>
            </a:extLst>
          </p:cNvPr>
          <p:cNvSpPr txBox="1"/>
          <p:nvPr/>
        </p:nvSpPr>
        <p:spPr>
          <a:xfrm>
            <a:off x="4162171" y="2227190"/>
            <a:ext cx="1111779" cy="357586"/>
          </a:xfrm>
          <a:prstGeom prst="rect">
            <a:avLst/>
          </a:prstGeom>
          <a:noFill/>
          <a:ln w="9525" cmpd="sng">
            <a:solidFill>
              <a:schemeClr val="accent5">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dirty="0">
                <a:latin typeface="Meiryo UI" panose="020B0604030504040204" pitchFamily="50" charset="-128"/>
                <a:ea typeface="Meiryo UI" panose="020B0604030504040204" pitchFamily="50" charset="-128"/>
              </a:rPr>
              <a:t>9/26</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全数届出の見直し</a:t>
            </a:r>
          </a:p>
        </p:txBody>
      </p:sp>
      <p:graphicFrame>
        <p:nvGraphicFramePr>
          <p:cNvPr id="19" name="表 18"/>
          <p:cNvGraphicFramePr>
            <a:graphicFrameLocks noGrp="1"/>
          </p:cNvGraphicFramePr>
          <p:nvPr>
            <p:extLst>
              <p:ext uri="{D42A27DB-BD31-4B8C-83A1-F6EECF244321}">
                <p14:modId xmlns:p14="http://schemas.microsoft.com/office/powerpoint/2010/main" val="847155711"/>
              </p:ext>
            </p:extLst>
          </p:nvPr>
        </p:nvGraphicFramePr>
        <p:xfrm>
          <a:off x="321968" y="4944848"/>
          <a:ext cx="11294776" cy="1404440"/>
        </p:xfrm>
        <a:graphic>
          <a:graphicData uri="http://schemas.openxmlformats.org/drawingml/2006/table">
            <a:tbl>
              <a:tblPr firstRow="1" bandRow="1">
                <a:tableStyleId>{5C22544A-7EE6-4342-B048-85BDC9FD1C3A}</a:tableStyleId>
              </a:tblPr>
              <a:tblGrid>
                <a:gridCol w="1411847">
                  <a:extLst>
                    <a:ext uri="{9D8B030D-6E8A-4147-A177-3AD203B41FA5}">
                      <a16:colId xmlns:a16="http://schemas.microsoft.com/office/drawing/2014/main" val="822325196"/>
                    </a:ext>
                  </a:extLst>
                </a:gridCol>
                <a:gridCol w="1411847">
                  <a:extLst>
                    <a:ext uri="{9D8B030D-6E8A-4147-A177-3AD203B41FA5}">
                      <a16:colId xmlns:a16="http://schemas.microsoft.com/office/drawing/2014/main" val="1559500069"/>
                    </a:ext>
                  </a:extLst>
                </a:gridCol>
                <a:gridCol w="1411847">
                  <a:extLst>
                    <a:ext uri="{9D8B030D-6E8A-4147-A177-3AD203B41FA5}">
                      <a16:colId xmlns:a16="http://schemas.microsoft.com/office/drawing/2014/main" val="1092378983"/>
                    </a:ext>
                  </a:extLst>
                </a:gridCol>
                <a:gridCol w="1411847">
                  <a:extLst>
                    <a:ext uri="{9D8B030D-6E8A-4147-A177-3AD203B41FA5}">
                      <a16:colId xmlns:a16="http://schemas.microsoft.com/office/drawing/2014/main" val="584044019"/>
                    </a:ext>
                  </a:extLst>
                </a:gridCol>
                <a:gridCol w="1411847">
                  <a:extLst>
                    <a:ext uri="{9D8B030D-6E8A-4147-A177-3AD203B41FA5}">
                      <a16:colId xmlns:a16="http://schemas.microsoft.com/office/drawing/2014/main" val="3056665782"/>
                    </a:ext>
                  </a:extLst>
                </a:gridCol>
                <a:gridCol w="1411847">
                  <a:extLst>
                    <a:ext uri="{9D8B030D-6E8A-4147-A177-3AD203B41FA5}">
                      <a16:colId xmlns:a16="http://schemas.microsoft.com/office/drawing/2014/main" val="870868120"/>
                    </a:ext>
                  </a:extLst>
                </a:gridCol>
                <a:gridCol w="1411847">
                  <a:extLst>
                    <a:ext uri="{9D8B030D-6E8A-4147-A177-3AD203B41FA5}">
                      <a16:colId xmlns:a16="http://schemas.microsoft.com/office/drawing/2014/main" val="3196552130"/>
                    </a:ext>
                  </a:extLst>
                </a:gridCol>
                <a:gridCol w="1411847">
                  <a:extLst>
                    <a:ext uri="{9D8B030D-6E8A-4147-A177-3AD203B41FA5}">
                      <a16:colId xmlns:a16="http://schemas.microsoft.com/office/drawing/2014/main" val="2272756019"/>
                    </a:ext>
                  </a:extLst>
                </a:gridCol>
              </a:tblGrid>
              <a:tr h="280888">
                <a:tc>
                  <a:txBody>
                    <a:bodyPr/>
                    <a:lstStyle/>
                    <a:p>
                      <a:pPr algn="ctr"/>
                      <a:endParaRPr kumimoji="1" lang="en-US" altLang="ja-JP"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200" b="0" dirty="0" smtClean="0">
                          <a:solidFill>
                            <a:schemeClr val="bg1"/>
                          </a:solidFill>
                          <a:latin typeface="Meiryo UI" panose="020B0604030504040204" pitchFamily="50" charset="-128"/>
                          <a:ea typeface="Meiryo UI" panose="020B0604030504040204" pitchFamily="50" charset="-128"/>
                        </a:rPr>
                        <a:t>10</a:t>
                      </a:r>
                      <a:r>
                        <a:rPr kumimoji="1" lang="ja-JP" altLang="en-US" sz="1200" b="0" dirty="0" smtClean="0">
                          <a:solidFill>
                            <a:schemeClr val="bg1"/>
                          </a:solidFill>
                          <a:latin typeface="Meiryo UI" panose="020B0604030504040204" pitchFamily="50" charset="-128"/>
                          <a:ea typeface="Meiryo UI" panose="020B0604030504040204" pitchFamily="50" charset="-128"/>
                        </a:rPr>
                        <a:t>月</a:t>
                      </a:r>
                      <a:r>
                        <a:rPr kumimoji="1" lang="en-US" altLang="ja-JP" sz="1200" b="0" dirty="0" smtClean="0">
                          <a:solidFill>
                            <a:schemeClr val="bg1"/>
                          </a:solidFill>
                          <a:latin typeface="Meiryo UI" panose="020B0604030504040204" pitchFamily="50" charset="-128"/>
                          <a:ea typeface="Meiryo UI" panose="020B0604030504040204" pitchFamily="50" charset="-128"/>
                        </a:rPr>
                        <a:t>4</a:t>
                      </a:r>
                      <a:r>
                        <a:rPr kumimoji="1" lang="ja-JP" altLang="en-US" sz="1200" b="0" dirty="0" smtClean="0">
                          <a:solidFill>
                            <a:schemeClr val="bg1"/>
                          </a:solidFill>
                          <a:latin typeface="Meiryo UI" panose="020B0604030504040204" pitchFamily="50" charset="-128"/>
                          <a:ea typeface="Meiryo UI" panose="020B0604030504040204" pitchFamily="50" charset="-128"/>
                        </a:rPr>
                        <a:t>日</a:t>
                      </a:r>
                      <a:endParaRPr kumimoji="1" lang="en-US" altLang="ja-JP" sz="1200" b="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日</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日</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日</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日</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日</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日</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884237898"/>
                  </a:ext>
                </a:extLst>
              </a:tr>
              <a:tr h="2808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latin typeface="Meiryo UI" panose="020B0604030504040204" pitchFamily="50" charset="-128"/>
                          <a:ea typeface="Meiryo UI" panose="020B0604030504040204" pitchFamily="50" charset="-128"/>
                        </a:rPr>
                        <a:t>入院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4.4%</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rPr>
                        <a:t>4.3%</a:t>
                      </a:r>
                      <a:endParaRPr kumimoji="1" lang="ja-JP" altLang="en-US" sz="12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rPr>
                        <a:t>4.4%</a:t>
                      </a:r>
                      <a:endParaRPr kumimoji="1" lang="ja-JP" altLang="en-US" sz="12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rPr>
                        <a:t>4.4%</a:t>
                      </a:r>
                      <a:endParaRPr kumimoji="1" lang="ja-JP" altLang="en-US" sz="12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a:t>
                      </a:r>
                      <a:endParaRPr kumimoji="1" lang="ja-JP" altLang="en-US" sz="12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4.8%</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3951290"/>
                  </a:ext>
                </a:extLst>
              </a:tr>
              <a:tr h="2808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latin typeface="Meiryo UI" panose="020B0604030504040204" pitchFamily="50" charset="-128"/>
                          <a:ea typeface="Meiryo UI" panose="020B0604030504040204" pitchFamily="50" charset="-128"/>
                        </a:rPr>
                        <a:t>宿泊療養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3.2%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3.3%</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3.7%</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3.9%</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4101652"/>
                  </a:ext>
                </a:extLst>
              </a:tr>
              <a:tr h="2808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latin typeface="Meiryo UI" panose="020B0604030504040204" pitchFamily="50" charset="-128"/>
                          <a:ea typeface="Meiryo UI" panose="020B0604030504040204" pitchFamily="50" charset="-128"/>
                        </a:rPr>
                        <a:t>自宅療養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92.4%</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92.4%</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91.9%</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91.7%</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91.7%</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91.2%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90.6%</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0554"/>
                  </a:ext>
                </a:extLst>
              </a:tr>
              <a:tr h="280888">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療養者数</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21,547</a:t>
                      </a:r>
                      <a:r>
                        <a:rPr kumimoji="1" lang="ja-JP" altLang="en-US" sz="1200" b="0" dirty="0" smtClean="0">
                          <a:solidFill>
                            <a:schemeClr val="tx1"/>
                          </a:solidFill>
                          <a:latin typeface="Meiryo UI" panose="020B0604030504040204" pitchFamily="50" charset="-128"/>
                          <a:ea typeface="Meiryo UI" panose="020B0604030504040204" pitchFamily="50" charset="-128"/>
                        </a:rPr>
                        <a:t>人</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rPr>
                        <a:t>21,337</a:t>
                      </a:r>
                      <a:r>
                        <a:rPr kumimoji="1" lang="ja-JP" altLang="en-US" sz="1200" b="0" dirty="0" smtClean="0">
                          <a:solidFill>
                            <a:schemeClr val="tx1"/>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rPr>
                        <a:t>20,159</a:t>
                      </a:r>
                      <a:r>
                        <a:rPr kumimoji="1" lang="ja-JP" altLang="en-US" sz="1200" b="0" dirty="0" smtClean="0">
                          <a:solidFill>
                            <a:schemeClr val="tx1"/>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rPr>
                        <a:t>19,121</a:t>
                      </a:r>
                      <a:r>
                        <a:rPr kumimoji="1" lang="ja-JP" altLang="en-US" sz="1200" b="0" dirty="0" smtClean="0">
                          <a:solidFill>
                            <a:schemeClr val="tx1"/>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rPr>
                        <a:t>18,348</a:t>
                      </a:r>
                      <a:r>
                        <a:rPr kumimoji="1" lang="ja-JP" altLang="en-US" sz="1200" b="0" dirty="0" smtClean="0">
                          <a:solidFill>
                            <a:schemeClr val="tx1"/>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17,244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15,832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376983"/>
                  </a:ext>
                </a:extLst>
              </a:tr>
            </a:tbl>
          </a:graphicData>
        </a:graphic>
      </p:graphicFrame>
    </p:spTree>
    <p:extLst>
      <p:ext uri="{BB962C8B-B14F-4D97-AF65-F5344CB8AC3E}">
        <p14:creationId xmlns:p14="http://schemas.microsoft.com/office/powerpoint/2010/main" val="1246676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a:extLst>
              <a:ext uri="{FF2B5EF4-FFF2-40B4-BE49-F238E27FC236}">
                <a16:creationId xmlns:a16="http://schemas.microsoft.com/office/drawing/2014/main" id="{00000000-0008-0000-0200-000007000000}"/>
              </a:ext>
            </a:extLst>
          </p:cNvPr>
          <p:cNvGraphicFramePr>
            <a:graphicFrameLocks/>
          </p:cNvGraphicFramePr>
          <p:nvPr/>
        </p:nvGraphicFramePr>
        <p:xfrm>
          <a:off x="35984" y="1140521"/>
          <a:ext cx="11222250" cy="5352354"/>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a:extLst>
              <a:ext uri="{FF2B5EF4-FFF2-40B4-BE49-F238E27FC236}">
                <a16:creationId xmlns:a16="http://schemas.microsoft.com/office/drawing/2014/main" id="{FC024533-669C-48B1-82E7-C27042384F7F}"/>
              </a:ext>
            </a:extLst>
          </p:cNvPr>
          <p:cNvSpPr/>
          <p:nvPr/>
        </p:nvSpPr>
        <p:spPr>
          <a:xfrm>
            <a:off x="0" y="489858"/>
            <a:ext cx="12192000" cy="5674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9</a:t>
            </a: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月</a:t>
            </a:r>
            <a:r>
              <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27</a:t>
            </a: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日以降の入院調整時の入院患者の年代割合は、</a:t>
            </a:r>
            <a:r>
              <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70</a:t>
            </a: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代以上が約</a:t>
            </a:r>
            <a:r>
              <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8</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割で、</a:t>
            </a: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全数届出見直し前と大きな変化はない。</a:t>
            </a:r>
            <a:endParaRPr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0" y="0"/>
            <a:ext cx="12192000" cy="47651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2000" dirty="0">
                <a:solidFill>
                  <a:prstClr val="white"/>
                </a:solidFill>
                <a:latin typeface="UD デジタル 教科書体 NK-B" panose="02020700000000000000" pitchFamily="18" charset="-128"/>
                <a:ea typeface="UD デジタル 教科書体 NK-B" panose="02020700000000000000" pitchFamily="18" charset="-128"/>
              </a:rPr>
              <a:t>入院調整時の入院患者の年代別割合（</a:t>
            </a:r>
            <a:r>
              <a:rPr lang="en-US" altLang="ja-JP" sz="2000" dirty="0">
                <a:solidFill>
                  <a:prstClr val="white"/>
                </a:solidFill>
                <a:latin typeface="UD デジタル 教科書体 NK-B" panose="02020700000000000000" pitchFamily="18" charset="-128"/>
                <a:ea typeface="UD デジタル 教科書体 NK-B" panose="02020700000000000000" pitchFamily="18" charset="-128"/>
              </a:rPr>
              <a:t>10</a:t>
            </a:r>
            <a:r>
              <a:rPr lang="ja-JP" altLang="en-US" sz="2000" dirty="0">
                <a:solidFill>
                  <a:prstClr val="white"/>
                </a:solidFill>
                <a:latin typeface="UD デジタル 教科書体 NK-B" panose="02020700000000000000" pitchFamily="18" charset="-128"/>
                <a:ea typeface="UD デジタル 教科書体 NK-B" panose="02020700000000000000" pitchFamily="18" charset="-128"/>
              </a:rPr>
              <a:t>月</a:t>
            </a:r>
            <a:r>
              <a:rPr lang="en-US" altLang="ja-JP" sz="2000" dirty="0">
                <a:solidFill>
                  <a:prstClr val="white"/>
                </a:solidFill>
                <a:latin typeface="UD デジタル 教科書体 NK-B" panose="02020700000000000000" pitchFamily="18" charset="-128"/>
                <a:ea typeface="UD デジタル 教科書体 NK-B" panose="02020700000000000000" pitchFamily="18" charset="-128"/>
              </a:rPr>
              <a:t>2</a:t>
            </a:r>
            <a:r>
              <a:rPr lang="ja-JP" altLang="en-US" sz="2000" dirty="0">
                <a:solidFill>
                  <a:prstClr val="white"/>
                </a:solidFill>
                <a:latin typeface="UD デジタル 教科書体 NK-B" panose="02020700000000000000" pitchFamily="18" charset="-128"/>
                <a:ea typeface="UD デジタル 教科書体 NK-B" panose="02020700000000000000" pitchFamily="18" charset="-128"/>
              </a:rPr>
              <a:t>日時点）</a:t>
            </a:r>
            <a:endParaRPr lang="en-US" altLang="ja-JP" sz="200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143363" y="6474656"/>
            <a:ext cx="8661225" cy="261610"/>
          </a:xfrm>
          <a:prstGeom prst="rect">
            <a:avLst/>
          </a:prstGeom>
          <a:noFill/>
        </p:spPr>
        <p:txBody>
          <a:bodyPr wrap="square" rtlCol="0">
            <a:spAutoFit/>
          </a:bodyPr>
          <a:lstStyle/>
          <a:p>
            <a:pPr>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「大阪府療養者情報システム（</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O-CIS</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）」のデータに基づく。　</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年代不明を除く</a:t>
            </a:r>
          </a:p>
        </p:txBody>
      </p:sp>
      <p:sp>
        <p:nvSpPr>
          <p:cNvPr id="27" name="テキスト ボックス 26"/>
          <p:cNvSpPr txBox="1"/>
          <p:nvPr/>
        </p:nvSpPr>
        <p:spPr>
          <a:xfrm>
            <a:off x="11258234" y="1790159"/>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8" name="テキスト ボックス 27"/>
          <p:cNvSpPr txBox="1"/>
          <p:nvPr/>
        </p:nvSpPr>
        <p:spPr>
          <a:xfrm>
            <a:off x="11282330" y="3320070"/>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80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p:cNvSpPr txBox="1"/>
          <p:nvPr/>
        </p:nvSpPr>
        <p:spPr>
          <a:xfrm>
            <a:off x="11258234" y="4759680"/>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70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0" name="テキスト ボックス 29"/>
          <p:cNvSpPr txBox="1"/>
          <p:nvPr/>
        </p:nvSpPr>
        <p:spPr>
          <a:xfrm>
            <a:off x="11245355" y="5250164"/>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60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1" name="テキスト ボックス 30"/>
          <p:cNvSpPr txBox="1"/>
          <p:nvPr/>
        </p:nvSpPr>
        <p:spPr>
          <a:xfrm>
            <a:off x="11245355" y="5404218"/>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50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2" name="テキスト ボックス 31"/>
          <p:cNvSpPr txBox="1"/>
          <p:nvPr/>
        </p:nvSpPr>
        <p:spPr>
          <a:xfrm>
            <a:off x="11242530" y="5540514"/>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40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7" name="角丸四角形 36"/>
          <p:cNvSpPr/>
          <p:nvPr/>
        </p:nvSpPr>
        <p:spPr>
          <a:xfrm>
            <a:off x="10429401" y="1232163"/>
            <a:ext cx="468000" cy="39451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テキスト ボックス 40"/>
          <p:cNvSpPr txBox="1"/>
          <p:nvPr/>
        </p:nvSpPr>
        <p:spPr>
          <a:xfrm>
            <a:off x="11282330" y="1245124"/>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10</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6" name="テキスト ボックス 15"/>
          <p:cNvSpPr txBox="1"/>
          <p:nvPr/>
        </p:nvSpPr>
        <p:spPr>
          <a:xfrm>
            <a:off x="11245174" y="5682998"/>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3</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7" name="テキスト ボックス 16"/>
          <p:cNvSpPr txBox="1"/>
          <p:nvPr/>
        </p:nvSpPr>
        <p:spPr>
          <a:xfrm>
            <a:off x="11244379" y="5821744"/>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8" name="テキスト ボックス 17"/>
          <p:cNvSpPr txBox="1"/>
          <p:nvPr/>
        </p:nvSpPr>
        <p:spPr>
          <a:xfrm>
            <a:off x="11226910" y="6120798"/>
            <a:ext cx="969858"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1</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0</a:t>
            </a:r>
            <a:r>
              <a:rPr lang="ja-JP" altLang="en-US" sz="1100"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歳未満</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0" name="スライド番号プレースホルダー 1"/>
          <p:cNvSpPr>
            <a:spLocks noGrp="1"/>
          </p:cNvSpPr>
          <p:nvPr>
            <p:ph type="sldNum" sz="quarter" idx="12"/>
          </p:nvPr>
        </p:nvSpPr>
        <p:spPr>
          <a:xfrm>
            <a:off x="9448800" y="6492875"/>
            <a:ext cx="2743200" cy="365125"/>
          </a:xfrm>
        </p:spPr>
        <p:txBody>
          <a:bodyPr/>
          <a:lstStyle/>
          <a:p>
            <a:fld id="{F216AE56-EAD3-4706-B860-3EC2C2952B40}" type="slidenum">
              <a:rPr kumimoji="1" lang="ja-JP" altLang="en-US" sz="2000" smtClean="0">
                <a:solidFill>
                  <a:schemeClr val="tx1"/>
                </a:solidFill>
                <a:latin typeface="游ゴシック" panose="020B0400000000000000" pitchFamily="50" charset="-128"/>
                <a:ea typeface="游ゴシック" panose="020B0400000000000000" pitchFamily="50" charset="-128"/>
              </a:rPr>
              <a:t>18</a:t>
            </a:fld>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11247579" y="5974211"/>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1</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3" name="直線コネクタ 2"/>
          <p:cNvCxnSpPr/>
          <p:nvPr/>
        </p:nvCxnSpPr>
        <p:spPr>
          <a:xfrm>
            <a:off x="10830406" y="6141332"/>
            <a:ext cx="567968" cy="110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1122685" y="6060805"/>
            <a:ext cx="330496" cy="4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1225104" y="5917221"/>
            <a:ext cx="180000" cy="4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1173922" y="5805962"/>
            <a:ext cx="252000" cy="12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10820400" y="5533680"/>
            <a:ext cx="591022" cy="246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10817575" y="5363206"/>
            <a:ext cx="592326" cy="97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2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00000000-0008-0000-0200-000005000000}"/>
              </a:ext>
            </a:extLst>
          </p:cNvPr>
          <p:cNvGraphicFramePr>
            <a:graphicFrameLocks/>
          </p:cNvGraphicFramePr>
          <p:nvPr/>
        </p:nvGraphicFramePr>
        <p:xfrm>
          <a:off x="143363" y="1265964"/>
          <a:ext cx="11112776" cy="5208692"/>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a:extLst>
              <a:ext uri="{FF2B5EF4-FFF2-40B4-BE49-F238E27FC236}">
                <a16:creationId xmlns:a16="http://schemas.microsoft.com/office/drawing/2014/main" id="{FC024533-669C-48B1-82E7-C27042384F7F}"/>
              </a:ext>
            </a:extLst>
          </p:cNvPr>
          <p:cNvSpPr/>
          <p:nvPr/>
        </p:nvSpPr>
        <p:spPr>
          <a:xfrm>
            <a:off x="0" y="489858"/>
            <a:ext cx="12192000" cy="6869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9</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月</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27</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日以降の入院調整時の入院患者の症状は、中等症</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Ⅰ</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以上が</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8</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割以上で、</a:t>
            </a: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全数届出見直し前と大きな変化はない。</a:t>
            </a:r>
            <a:endParaRPr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0" y="0"/>
            <a:ext cx="12192000" cy="47651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000" dirty="0">
                <a:solidFill>
                  <a:prstClr val="white"/>
                </a:solidFill>
                <a:latin typeface="UD デジタル 教科書体 NK-B" panose="02020700000000000000" pitchFamily="18" charset="-128"/>
                <a:ea typeface="UD デジタル 教科書体 NK-B" panose="02020700000000000000" pitchFamily="18" charset="-128"/>
              </a:rPr>
              <a:t>入院調整時の入院患者の症状（</a:t>
            </a:r>
            <a:r>
              <a:rPr lang="en-US" altLang="ja-JP" sz="2000" dirty="0">
                <a:solidFill>
                  <a:prstClr val="white"/>
                </a:solidFill>
                <a:latin typeface="UD デジタル 教科書体 NK-B" panose="02020700000000000000" pitchFamily="18" charset="-128"/>
                <a:ea typeface="UD デジタル 教科書体 NK-B" panose="02020700000000000000" pitchFamily="18" charset="-128"/>
              </a:rPr>
              <a:t>10</a:t>
            </a:r>
            <a:r>
              <a:rPr lang="ja-JP" altLang="en-US" sz="2000" dirty="0">
                <a:solidFill>
                  <a:prstClr val="white"/>
                </a:solidFill>
                <a:latin typeface="UD デジタル 教科書体 NK-B" panose="02020700000000000000" pitchFamily="18" charset="-128"/>
                <a:ea typeface="UD デジタル 教科書体 NK-B" panose="02020700000000000000" pitchFamily="18" charset="-128"/>
              </a:rPr>
              <a:t>月２日時点）</a:t>
            </a:r>
            <a:endParaRPr lang="en-US" altLang="ja-JP" sz="200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143363" y="6474656"/>
            <a:ext cx="111127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入院調整時の患者の症状であり、入院後に症状が変化している可能性がある。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「大阪府療養者情報システム（</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O-CIS</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）」のデータに基づく。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症状不明</a:t>
            </a:r>
            <a:r>
              <a:rPr lang="ja-JP" altLang="en-US" sz="1100" dirty="0">
                <a:solidFill>
                  <a:prstClr val="black"/>
                </a:solidFill>
                <a:latin typeface="Meiryo UI" panose="020B0604030504040204" pitchFamily="50" charset="-128"/>
                <a:ea typeface="Meiryo UI" panose="020B0604030504040204" pitchFamily="50" charset="-128"/>
              </a:rPr>
              <a:t>を除く</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11101294" y="4542432"/>
            <a:ext cx="900000"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中等症</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Ⅰ</a:t>
            </a:r>
          </a:p>
        </p:txBody>
      </p:sp>
      <p:sp>
        <p:nvSpPr>
          <p:cNvPr id="17" name="テキスト ボックス 16"/>
          <p:cNvSpPr txBox="1"/>
          <p:nvPr/>
        </p:nvSpPr>
        <p:spPr>
          <a:xfrm>
            <a:off x="11101294" y="1412461"/>
            <a:ext cx="735354"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重症</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0" name="テキスト ボックス 19"/>
          <p:cNvSpPr txBox="1"/>
          <p:nvPr/>
        </p:nvSpPr>
        <p:spPr>
          <a:xfrm>
            <a:off x="11114103" y="2511639"/>
            <a:ext cx="936000"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中等症</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Ⅱ</a:t>
            </a:r>
          </a:p>
        </p:txBody>
      </p:sp>
      <p:sp>
        <p:nvSpPr>
          <p:cNvPr id="22" name="テキスト ボックス 21"/>
          <p:cNvSpPr txBox="1"/>
          <p:nvPr/>
        </p:nvSpPr>
        <p:spPr>
          <a:xfrm>
            <a:off x="11114103" y="5647756"/>
            <a:ext cx="733075"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軽症</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3" name="テキスト ボックス 22"/>
          <p:cNvSpPr txBox="1"/>
          <p:nvPr/>
        </p:nvSpPr>
        <p:spPr>
          <a:xfrm>
            <a:off x="11020505" y="5982908"/>
            <a:ext cx="920273"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無症状</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角丸四角形 3"/>
          <p:cNvSpPr/>
          <p:nvPr/>
        </p:nvSpPr>
        <p:spPr>
          <a:xfrm>
            <a:off x="10459102" y="1330360"/>
            <a:ext cx="432000" cy="4078768"/>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スライド番号プレースホルダー 1"/>
          <p:cNvSpPr>
            <a:spLocks noGrp="1"/>
          </p:cNvSpPr>
          <p:nvPr>
            <p:ph type="sldNum" sz="quarter" idx="12"/>
          </p:nvPr>
        </p:nvSpPr>
        <p:spPr>
          <a:xfrm>
            <a:off x="9448800" y="6492875"/>
            <a:ext cx="2743200" cy="365125"/>
          </a:xfrm>
        </p:spPr>
        <p:txBody>
          <a:bodyPr/>
          <a:lstStyle/>
          <a:p>
            <a:fld id="{F216AE56-EAD3-4706-B860-3EC2C2952B40}" type="slidenum">
              <a:rPr kumimoji="1" lang="ja-JP" altLang="en-US" sz="2000" smtClean="0">
                <a:solidFill>
                  <a:schemeClr val="tx1"/>
                </a:solidFill>
                <a:latin typeface="游ゴシック" panose="020B0400000000000000" pitchFamily="50" charset="-128"/>
                <a:ea typeface="游ゴシック" panose="020B0400000000000000" pitchFamily="50" charset="-128"/>
              </a:rPr>
              <a:t>19</a:t>
            </a:fld>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6423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80160" y="3044280"/>
            <a:ext cx="9631680" cy="769441"/>
          </a:xfrm>
          <a:prstGeom prst="rect">
            <a:avLst/>
          </a:prstGeom>
          <a:noFill/>
        </p:spPr>
        <p:txBody>
          <a:bodyPr wrap="square" rtlCol="0">
            <a:spAutoFit/>
          </a:bodyPr>
          <a:lstStyle/>
          <a:p>
            <a:pPr algn="ctr"/>
            <a:r>
              <a:rPr lang="ja-JP" altLang="en-US" sz="4400" dirty="0"/>
              <a:t>１　陽性者数等の推移　　　　　　　　　　　　</a:t>
            </a:r>
            <a:endParaRPr lang="en-US" altLang="ja-JP" sz="4400" dirty="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z="2000" smtClean="0">
                <a:solidFill>
                  <a:schemeClr val="tx1"/>
                </a:solidFill>
              </a:rPr>
              <a:t>2</a:t>
            </a:fld>
            <a:endParaRPr kumimoji="1" lang="ja-JP" altLang="en-US" sz="2000" dirty="0">
              <a:solidFill>
                <a:schemeClr val="tx1"/>
              </a:solidFill>
            </a:endParaRPr>
          </a:p>
        </p:txBody>
      </p:sp>
    </p:spTree>
    <p:extLst>
      <p:ext uri="{BB962C8B-B14F-4D97-AF65-F5344CB8AC3E}">
        <p14:creationId xmlns:p14="http://schemas.microsoft.com/office/powerpoint/2010/main" val="187624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80160" y="3044280"/>
            <a:ext cx="9631680" cy="769441"/>
          </a:xfrm>
          <a:prstGeom prst="rect">
            <a:avLst/>
          </a:prstGeom>
          <a:noFill/>
        </p:spPr>
        <p:txBody>
          <a:bodyPr wrap="square" rtlCol="0">
            <a:spAutoFit/>
          </a:bodyPr>
          <a:lstStyle/>
          <a:p>
            <a:pPr algn="ctr"/>
            <a:r>
              <a:rPr lang="ja-JP" altLang="en-US" sz="4400" dirty="0"/>
              <a:t>４　重症・死亡例のまとめ　　　　　　　　　</a:t>
            </a:r>
            <a:endParaRPr lang="en-US" altLang="ja-JP" sz="4400" dirty="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z="2000" smtClean="0">
                <a:solidFill>
                  <a:schemeClr val="tx1"/>
                </a:solidFill>
              </a:rPr>
              <a:t>20</a:t>
            </a:fld>
            <a:endParaRPr kumimoji="1" lang="ja-JP" altLang="en-US" sz="2000">
              <a:solidFill>
                <a:schemeClr val="tx1"/>
              </a:solidFill>
            </a:endParaRPr>
          </a:p>
        </p:txBody>
      </p:sp>
    </p:spTree>
    <p:extLst>
      <p:ext uri="{BB962C8B-B14F-4D97-AF65-F5344CB8AC3E}">
        <p14:creationId xmlns:p14="http://schemas.microsoft.com/office/powerpoint/2010/main" val="3347682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520491" y="6527935"/>
            <a:ext cx="2671509" cy="396671"/>
          </a:xfrm>
        </p:spPr>
        <p:txBody>
          <a:bodyPr/>
          <a:lstStyle/>
          <a:p>
            <a:fld id="{F216AE56-EAD3-4706-B860-3EC2C2952B40}" type="slidenum">
              <a:rPr kumimoji="1" lang="ja-JP" altLang="en-US" sz="2000" smtClean="0">
                <a:solidFill>
                  <a:schemeClr val="tx1"/>
                </a:solidFill>
              </a:rPr>
              <a:t>21</a:t>
            </a:fld>
            <a:endParaRPr kumimoji="1" lang="ja-JP" altLang="en-US" sz="2000" dirty="0">
              <a:solidFill>
                <a:schemeClr val="tx1"/>
              </a:solidFill>
            </a:endParaRPr>
          </a:p>
        </p:txBody>
      </p:sp>
      <p:sp>
        <p:nvSpPr>
          <p:cNvPr id="7" name="正方形/長方形 6"/>
          <p:cNvSpPr/>
          <p:nvPr/>
        </p:nvSpPr>
        <p:spPr>
          <a:xfrm>
            <a:off x="-49052" y="-15613"/>
            <a:ext cx="12240065" cy="5579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latin typeface="UD デジタル 教科書体 NK-B" panose="02020700000000000000" pitchFamily="18" charset="-128"/>
                <a:ea typeface="UD デジタル 教科書体 NK-B" panose="02020700000000000000" pitchFamily="18" charset="-128"/>
              </a:rPr>
              <a:t>　　　　年代別重症化率の推移（陽性判明日別）（令和４年</a:t>
            </a:r>
            <a:r>
              <a:rPr lang="en-US" altLang="ja-JP" sz="2000" b="1" dirty="0">
                <a:latin typeface="UD デジタル 教科書体 NK-B" panose="02020700000000000000" pitchFamily="18" charset="-128"/>
                <a:ea typeface="UD デジタル 教科書体 NK-B" panose="02020700000000000000" pitchFamily="18" charset="-128"/>
              </a:rPr>
              <a:t>9</a:t>
            </a:r>
            <a:r>
              <a:rPr lang="ja-JP" altLang="en-US" sz="2000" b="1" dirty="0">
                <a:latin typeface="UD デジタル 教科書体 NK-B" panose="02020700000000000000" pitchFamily="18" charset="-128"/>
                <a:ea typeface="UD デジタル 教科書体 NK-B" panose="02020700000000000000" pitchFamily="18" charset="-128"/>
              </a:rPr>
              <a:t>月</a:t>
            </a:r>
            <a:r>
              <a:rPr lang="en-US" altLang="ja-JP" sz="2000" b="1" dirty="0">
                <a:latin typeface="UD デジタル 教科書体 NK-B" panose="02020700000000000000" pitchFamily="18" charset="-128"/>
                <a:ea typeface="UD デジタル 教科書体 NK-B" panose="02020700000000000000" pitchFamily="18" charset="-128"/>
              </a:rPr>
              <a:t>26</a:t>
            </a:r>
            <a:r>
              <a:rPr lang="ja-JP" altLang="en-US" sz="2000" b="1" dirty="0">
                <a:latin typeface="UD デジタル 教科書体 NK-B" panose="02020700000000000000" pitchFamily="18" charset="-128"/>
                <a:ea typeface="UD デジタル 教科書体 NK-B" panose="02020700000000000000" pitchFamily="18" charset="-128"/>
              </a:rPr>
              <a:t>日公表分まで）</a:t>
            </a:r>
            <a:endParaRPr lang="ja-JP" altLang="en-US" sz="1200" b="1"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8632059" y="32551"/>
            <a:ext cx="4041573" cy="461665"/>
          </a:xfrm>
          <a:prstGeom prst="rect">
            <a:avLst/>
          </a:prstGeom>
          <a:noFill/>
        </p:spPr>
        <p:txBody>
          <a:bodyPr wrap="square" rtlCol="0">
            <a:spAutoFit/>
          </a:bodyPr>
          <a:lstStyle/>
          <a:p>
            <a:r>
              <a:rPr lang="en-US" altLang="ja-JP" sz="800" dirty="0">
                <a:solidFill>
                  <a:schemeClr val="bg1"/>
                </a:solidFill>
                <a:latin typeface="Meiryo UI" panose="020B0604030504040204" pitchFamily="50" charset="-128"/>
                <a:ea typeface="Meiryo UI" panose="020B0604030504040204" pitchFamily="50" charset="-128"/>
              </a:rPr>
              <a:t>※</a:t>
            </a:r>
            <a:r>
              <a:rPr lang="ja-JP" altLang="en-US" sz="800" dirty="0">
                <a:solidFill>
                  <a:schemeClr val="bg1"/>
                </a:solidFill>
                <a:latin typeface="Meiryo UI" panose="020B0604030504040204" pitchFamily="50" charset="-128"/>
                <a:ea typeface="Meiryo UI" panose="020B0604030504040204" pitchFamily="50" charset="-128"/>
              </a:rPr>
              <a:t>重症者数は、対応可能な軽症中等症患者受入医療機関等において</a:t>
            </a:r>
            <a:endParaRPr lang="en-US" altLang="ja-JP" sz="800" dirty="0">
              <a:solidFill>
                <a:schemeClr val="bg1"/>
              </a:solidFill>
              <a:latin typeface="Meiryo UI" panose="020B0604030504040204" pitchFamily="50" charset="-128"/>
              <a:ea typeface="Meiryo UI" panose="020B0604030504040204" pitchFamily="50" charset="-128"/>
            </a:endParaRPr>
          </a:p>
          <a:p>
            <a:r>
              <a:rPr lang="en-US" altLang="ja-JP" sz="800" dirty="0">
                <a:solidFill>
                  <a:schemeClr val="bg1"/>
                </a:solidFill>
                <a:latin typeface="Meiryo UI" panose="020B0604030504040204" pitchFamily="50" charset="-128"/>
                <a:ea typeface="Meiryo UI" panose="020B0604030504040204" pitchFamily="50" charset="-128"/>
              </a:rPr>
              <a:t>   </a:t>
            </a:r>
            <a:r>
              <a:rPr lang="ja-JP" altLang="en-US" sz="800" dirty="0">
                <a:solidFill>
                  <a:schemeClr val="bg1"/>
                </a:solidFill>
                <a:latin typeface="Meiryo UI" panose="020B0604030504040204" pitchFamily="50" charset="-128"/>
                <a:ea typeface="Meiryo UI" panose="020B0604030504040204" pitchFamily="50" charset="-128"/>
              </a:rPr>
              <a:t>治療継続をしている重症者（</a:t>
            </a:r>
            <a:r>
              <a:rPr lang="en-US" altLang="ja-JP" sz="800" dirty="0">
                <a:solidFill>
                  <a:schemeClr val="bg1"/>
                </a:solidFill>
                <a:latin typeface="Meiryo UI" panose="020B0604030504040204" pitchFamily="50" charset="-128"/>
                <a:ea typeface="Meiryo UI" panose="020B0604030504040204" pitchFamily="50" charset="-128"/>
              </a:rPr>
              <a:t>R3/4/6</a:t>
            </a:r>
            <a:r>
              <a:rPr lang="ja-JP" altLang="en-US" sz="800" dirty="0">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7/12</a:t>
            </a:r>
            <a:r>
              <a:rPr lang="ja-JP" altLang="en-US" sz="800" dirty="0" err="1">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R4/2/16</a:t>
            </a:r>
            <a:r>
              <a:rPr lang="ja-JP" altLang="en-US" sz="800" dirty="0">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4/12</a:t>
            </a:r>
            <a:r>
              <a:rPr lang="ja-JP" altLang="en-US" sz="800" dirty="0" err="1">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8/1</a:t>
            </a:r>
            <a:r>
              <a:rPr lang="ja-JP" altLang="en-US" sz="800" dirty="0">
                <a:solidFill>
                  <a:schemeClr val="bg1"/>
                </a:solidFill>
                <a:latin typeface="Meiryo UI" panose="020B0604030504040204" pitchFamily="50" charset="-128"/>
                <a:ea typeface="Meiryo UI" panose="020B0604030504040204" pitchFamily="50" charset="-128"/>
              </a:rPr>
              <a:t>～）や</a:t>
            </a:r>
            <a:endParaRPr lang="en-US" altLang="ja-JP" sz="800" dirty="0">
              <a:solidFill>
                <a:schemeClr val="bg1"/>
              </a:solidFill>
              <a:latin typeface="Meiryo UI" panose="020B0604030504040204" pitchFamily="50" charset="-128"/>
              <a:ea typeface="Meiryo UI" panose="020B0604030504040204" pitchFamily="50" charset="-128"/>
            </a:endParaRPr>
          </a:p>
          <a:p>
            <a:r>
              <a:rPr lang="ja-JP" altLang="en-US" sz="800" dirty="0">
                <a:solidFill>
                  <a:schemeClr val="bg1"/>
                </a:solidFill>
                <a:latin typeface="Meiryo UI" panose="020B0604030504040204" pitchFamily="50" charset="-128"/>
                <a:ea typeface="Meiryo UI" panose="020B0604030504040204" pitchFamily="50" charset="-128"/>
              </a:rPr>
              <a:t>　 他府県で受け入れている重症者（</a:t>
            </a:r>
            <a:r>
              <a:rPr lang="en-US" altLang="ja-JP" sz="800" dirty="0">
                <a:solidFill>
                  <a:schemeClr val="bg1"/>
                </a:solidFill>
                <a:latin typeface="Meiryo UI" panose="020B0604030504040204" pitchFamily="50" charset="-128"/>
                <a:ea typeface="Meiryo UI" panose="020B0604030504040204" pitchFamily="50" charset="-128"/>
              </a:rPr>
              <a:t>R3/4/22</a:t>
            </a:r>
            <a:r>
              <a:rPr lang="ja-JP" altLang="en-US" sz="800" dirty="0">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5/10</a:t>
            </a:r>
            <a:r>
              <a:rPr lang="ja-JP" altLang="en-US" sz="800" dirty="0">
                <a:solidFill>
                  <a:schemeClr val="bg1"/>
                </a:solidFill>
                <a:latin typeface="Meiryo UI" panose="020B0604030504040204" pitchFamily="50" charset="-128"/>
                <a:ea typeface="Meiryo UI" panose="020B0604030504040204" pitchFamily="50" charset="-128"/>
              </a:rPr>
              <a:t>）を含む。</a:t>
            </a:r>
          </a:p>
        </p:txBody>
      </p:sp>
      <p:graphicFrame>
        <p:nvGraphicFramePr>
          <p:cNvPr id="9" name="表 8"/>
          <p:cNvGraphicFramePr>
            <a:graphicFrameLocks noGrp="1"/>
          </p:cNvGraphicFramePr>
          <p:nvPr/>
        </p:nvGraphicFramePr>
        <p:xfrm>
          <a:off x="167420" y="588891"/>
          <a:ext cx="11912963" cy="5965674"/>
        </p:xfrm>
        <a:graphic>
          <a:graphicData uri="http://schemas.openxmlformats.org/drawingml/2006/table">
            <a:tbl>
              <a:tblPr firstRow="1" bandRow="1">
                <a:tableStyleId>{93296810-A885-4BE3-A3E7-6D5BEEA58F35}</a:tableStyleId>
              </a:tblPr>
              <a:tblGrid>
                <a:gridCol w="657278">
                  <a:extLst>
                    <a:ext uri="{9D8B030D-6E8A-4147-A177-3AD203B41FA5}">
                      <a16:colId xmlns:a16="http://schemas.microsoft.com/office/drawing/2014/main" val="756069786"/>
                    </a:ext>
                  </a:extLst>
                </a:gridCol>
                <a:gridCol w="535985">
                  <a:extLst>
                    <a:ext uri="{9D8B030D-6E8A-4147-A177-3AD203B41FA5}">
                      <a16:colId xmlns:a16="http://schemas.microsoft.com/office/drawing/2014/main" val="831784517"/>
                    </a:ext>
                  </a:extLst>
                </a:gridCol>
                <a:gridCol w="535985">
                  <a:extLst>
                    <a:ext uri="{9D8B030D-6E8A-4147-A177-3AD203B41FA5}">
                      <a16:colId xmlns:a16="http://schemas.microsoft.com/office/drawing/2014/main" val="1897852049"/>
                    </a:ext>
                  </a:extLst>
                </a:gridCol>
                <a:gridCol w="535985">
                  <a:extLst>
                    <a:ext uri="{9D8B030D-6E8A-4147-A177-3AD203B41FA5}">
                      <a16:colId xmlns:a16="http://schemas.microsoft.com/office/drawing/2014/main" val="23661175"/>
                    </a:ext>
                  </a:extLst>
                </a:gridCol>
                <a:gridCol w="535985">
                  <a:extLst>
                    <a:ext uri="{9D8B030D-6E8A-4147-A177-3AD203B41FA5}">
                      <a16:colId xmlns:a16="http://schemas.microsoft.com/office/drawing/2014/main" val="3644552216"/>
                    </a:ext>
                  </a:extLst>
                </a:gridCol>
                <a:gridCol w="535985">
                  <a:extLst>
                    <a:ext uri="{9D8B030D-6E8A-4147-A177-3AD203B41FA5}">
                      <a16:colId xmlns:a16="http://schemas.microsoft.com/office/drawing/2014/main" val="3905443654"/>
                    </a:ext>
                  </a:extLst>
                </a:gridCol>
                <a:gridCol w="535985">
                  <a:extLst>
                    <a:ext uri="{9D8B030D-6E8A-4147-A177-3AD203B41FA5}">
                      <a16:colId xmlns:a16="http://schemas.microsoft.com/office/drawing/2014/main" val="21021046"/>
                    </a:ext>
                  </a:extLst>
                </a:gridCol>
                <a:gridCol w="535985">
                  <a:extLst>
                    <a:ext uri="{9D8B030D-6E8A-4147-A177-3AD203B41FA5}">
                      <a16:colId xmlns:a16="http://schemas.microsoft.com/office/drawing/2014/main" val="1187193095"/>
                    </a:ext>
                  </a:extLst>
                </a:gridCol>
                <a:gridCol w="535985">
                  <a:extLst>
                    <a:ext uri="{9D8B030D-6E8A-4147-A177-3AD203B41FA5}">
                      <a16:colId xmlns:a16="http://schemas.microsoft.com/office/drawing/2014/main" val="3860161119"/>
                    </a:ext>
                  </a:extLst>
                </a:gridCol>
                <a:gridCol w="535985">
                  <a:extLst>
                    <a:ext uri="{9D8B030D-6E8A-4147-A177-3AD203B41FA5}">
                      <a16:colId xmlns:a16="http://schemas.microsoft.com/office/drawing/2014/main" val="1612059446"/>
                    </a:ext>
                  </a:extLst>
                </a:gridCol>
                <a:gridCol w="535985">
                  <a:extLst>
                    <a:ext uri="{9D8B030D-6E8A-4147-A177-3AD203B41FA5}">
                      <a16:colId xmlns:a16="http://schemas.microsoft.com/office/drawing/2014/main" val="1634182286"/>
                    </a:ext>
                  </a:extLst>
                </a:gridCol>
                <a:gridCol w="535985">
                  <a:extLst>
                    <a:ext uri="{9D8B030D-6E8A-4147-A177-3AD203B41FA5}">
                      <a16:colId xmlns:a16="http://schemas.microsoft.com/office/drawing/2014/main" val="97864061"/>
                    </a:ext>
                  </a:extLst>
                </a:gridCol>
                <a:gridCol w="535985">
                  <a:extLst>
                    <a:ext uri="{9D8B030D-6E8A-4147-A177-3AD203B41FA5}">
                      <a16:colId xmlns:a16="http://schemas.microsoft.com/office/drawing/2014/main" val="3555469063"/>
                    </a:ext>
                  </a:extLst>
                </a:gridCol>
                <a:gridCol w="535985">
                  <a:extLst>
                    <a:ext uri="{9D8B030D-6E8A-4147-A177-3AD203B41FA5}">
                      <a16:colId xmlns:a16="http://schemas.microsoft.com/office/drawing/2014/main" val="1714768224"/>
                    </a:ext>
                  </a:extLst>
                </a:gridCol>
                <a:gridCol w="535985">
                  <a:extLst>
                    <a:ext uri="{9D8B030D-6E8A-4147-A177-3AD203B41FA5}">
                      <a16:colId xmlns:a16="http://schemas.microsoft.com/office/drawing/2014/main" val="2714496737"/>
                    </a:ext>
                  </a:extLst>
                </a:gridCol>
                <a:gridCol w="535985">
                  <a:extLst>
                    <a:ext uri="{9D8B030D-6E8A-4147-A177-3AD203B41FA5}">
                      <a16:colId xmlns:a16="http://schemas.microsoft.com/office/drawing/2014/main" val="341585860"/>
                    </a:ext>
                  </a:extLst>
                </a:gridCol>
                <a:gridCol w="535985">
                  <a:extLst>
                    <a:ext uri="{9D8B030D-6E8A-4147-A177-3AD203B41FA5}">
                      <a16:colId xmlns:a16="http://schemas.microsoft.com/office/drawing/2014/main" val="1830133576"/>
                    </a:ext>
                  </a:extLst>
                </a:gridCol>
                <a:gridCol w="535985">
                  <a:extLst>
                    <a:ext uri="{9D8B030D-6E8A-4147-A177-3AD203B41FA5}">
                      <a16:colId xmlns:a16="http://schemas.microsoft.com/office/drawing/2014/main" val="1983160817"/>
                    </a:ext>
                  </a:extLst>
                </a:gridCol>
                <a:gridCol w="535985">
                  <a:extLst>
                    <a:ext uri="{9D8B030D-6E8A-4147-A177-3AD203B41FA5}">
                      <a16:colId xmlns:a16="http://schemas.microsoft.com/office/drawing/2014/main" val="1370871240"/>
                    </a:ext>
                  </a:extLst>
                </a:gridCol>
                <a:gridCol w="535985">
                  <a:extLst>
                    <a:ext uri="{9D8B030D-6E8A-4147-A177-3AD203B41FA5}">
                      <a16:colId xmlns:a16="http://schemas.microsoft.com/office/drawing/2014/main" val="3920228169"/>
                    </a:ext>
                  </a:extLst>
                </a:gridCol>
                <a:gridCol w="535985">
                  <a:extLst>
                    <a:ext uri="{9D8B030D-6E8A-4147-A177-3AD203B41FA5}">
                      <a16:colId xmlns:a16="http://schemas.microsoft.com/office/drawing/2014/main" val="1997913090"/>
                    </a:ext>
                  </a:extLst>
                </a:gridCol>
                <a:gridCol w="535985">
                  <a:extLst>
                    <a:ext uri="{9D8B030D-6E8A-4147-A177-3AD203B41FA5}">
                      <a16:colId xmlns:a16="http://schemas.microsoft.com/office/drawing/2014/main" val="2578832516"/>
                    </a:ext>
                  </a:extLst>
                </a:gridCol>
              </a:tblGrid>
              <a:tr h="570743">
                <a:tc rowSpan="2">
                  <a:txBody>
                    <a:bodyPr/>
                    <a:lstStyle/>
                    <a:p>
                      <a:pPr algn="ctr"/>
                      <a:r>
                        <a:rPr kumimoji="1" lang="ja-JP" altLang="en-US" sz="1100" dirty="0">
                          <a:latin typeface="Meiryo UI" panose="020B0604030504040204" pitchFamily="50" charset="-128"/>
                          <a:ea typeface="Meiryo UI" panose="020B0604030504040204" pitchFamily="50" charset="-128"/>
                        </a:rPr>
                        <a:t>重症</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化率</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第一波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(R2/1/29-6/13)</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60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600">
                        <a:latin typeface="Meiryo UI" panose="020B0604030504040204" pitchFamily="50" charset="-128"/>
                        <a:ea typeface="Meiryo UI" panose="020B0604030504040204" pitchFamily="50" charset="-128"/>
                      </a:endParaRPr>
                    </a:p>
                  </a:txBody>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第二波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(R2/6/14-10/9)</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第三波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(R2/10/10-R3/2/28)</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第四波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(R3/3/1-6/20)</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第五波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(R3/6/21-12/16)</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bg1"/>
                          </a:solidFill>
                          <a:latin typeface="Meiryo UI" panose="020B0604030504040204" pitchFamily="50" charset="-128"/>
                          <a:ea typeface="Meiryo UI" panose="020B0604030504040204" pitchFamily="50" charset="-128"/>
                        </a:rPr>
                        <a:t>第六波</a:t>
                      </a:r>
                      <a:endParaRPr kumimoji="1" lang="en-US" altLang="ja-JP" sz="1050"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bg1"/>
                          </a:solidFill>
                          <a:latin typeface="Meiryo UI" panose="020B0604030504040204" pitchFamily="50" charset="-128"/>
                          <a:ea typeface="Meiryo UI" panose="020B0604030504040204" pitchFamily="50" charset="-128"/>
                        </a:rPr>
                        <a:t>（</a:t>
                      </a:r>
                      <a:r>
                        <a:rPr kumimoji="1" lang="en-US" altLang="ja-JP" sz="1050" dirty="0">
                          <a:solidFill>
                            <a:schemeClr val="bg1"/>
                          </a:solidFill>
                          <a:latin typeface="Meiryo UI" panose="020B0604030504040204" pitchFamily="50" charset="-128"/>
                          <a:ea typeface="Meiryo UI" panose="020B0604030504040204" pitchFamily="50" charset="-128"/>
                        </a:rPr>
                        <a:t>R3/12/17-R4/6/24</a:t>
                      </a:r>
                      <a:r>
                        <a:rPr kumimoji="1" lang="ja-JP" altLang="en-US" sz="1050" dirty="0">
                          <a:solidFill>
                            <a:schemeClr val="bg1"/>
                          </a:solidFill>
                          <a:latin typeface="Meiryo UI" panose="020B0604030504040204" pitchFamily="50" charset="-128"/>
                          <a:ea typeface="Meiryo UI" panose="020B0604030504040204"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bg1"/>
                          </a:solidFill>
                          <a:latin typeface="Meiryo UI" panose="020B0604030504040204" pitchFamily="50" charset="-128"/>
                          <a:ea typeface="Meiryo UI" panose="020B0604030504040204" pitchFamily="50" charset="-128"/>
                        </a:rPr>
                        <a:t>第七波</a:t>
                      </a:r>
                      <a:endParaRPr kumimoji="1" lang="en-US" altLang="ja-JP" sz="1050"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bg1"/>
                          </a:solidFill>
                          <a:latin typeface="Meiryo UI" panose="020B0604030504040204" pitchFamily="50" charset="-128"/>
                          <a:ea typeface="Meiryo UI" panose="020B0604030504040204" pitchFamily="50" charset="-128"/>
                        </a:rPr>
                        <a:t>（</a:t>
                      </a:r>
                      <a:r>
                        <a:rPr kumimoji="1" lang="en-US" altLang="ja-JP" sz="1050" dirty="0">
                          <a:solidFill>
                            <a:schemeClr val="bg1"/>
                          </a:solidFill>
                          <a:latin typeface="Meiryo UI" panose="020B0604030504040204" pitchFamily="50" charset="-128"/>
                          <a:ea typeface="Meiryo UI" panose="020B0604030504040204" pitchFamily="50" charset="-128"/>
                        </a:rPr>
                        <a:t>R4/6/25-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bg1"/>
                          </a:solidFill>
                          <a:latin typeface="Meiryo UI" panose="020B0604030504040204" pitchFamily="50" charset="-128"/>
                          <a:ea typeface="Meiryo UI" panose="020B0604030504040204" pitchFamily="50" charset="-128"/>
                        </a:rPr>
                        <a:t>9/26</a:t>
                      </a:r>
                      <a:r>
                        <a:rPr kumimoji="1" lang="ja-JP" altLang="en-US" sz="1050" dirty="0">
                          <a:solidFill>
                            <a:schemeClr val="bg1"/>
                          </a:solidFill>
                          <a:latin typeface="Meiryo UI" panose="020B0604030504040204" pitchFamily="50" charset="-128"/>
                          <a:ea typeface="Meiryo UI" panose="020B0604030504040204" pitchFamily="50" charset="-128"/>
                        </a:rPr>
                        <a:t>公表分まで）</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199432"/>
                  </a:ext>
                </a:extLst>
              </a:tr>
              <a:tr h="456594">
                <a:tc vMerge="1">
                  <a:txBody>
                    <a:bodyPr/>
                    <a:lstStyle/>
                    <a:p>
                      <a:endParaRPr kumimoji="1" lang="ja-JP" altLang="en-US"/>
                    </a:p>
                  </a:txBody>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重症化率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重症化率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重症化率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重症化率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重症化率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重症化率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重症化率</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155644900"/>
                  </a:ext>
                </a:extLst>
              </a:tr>
              <a:tr h="352641">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未就学児</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4858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67580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71691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0.02%</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36447900"/>
                  </a:ext>
                </a:extLst>
              </a:tr>
              <a:tr h="352641">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就学児</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52642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52033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30678234"/>
                  </a:ext>
                </a:extLst>
              </a:tr>
              <a:tr h="352641">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代</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47</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14445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129471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145375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5046070"/>
                  </a:ext>
                </a:extLst>
              </a:tr>
              <a:tr h="352641">
                <a:tc>
                  <a:txBody>
                    <a:bodyPr/>
                    <a:lstStyle/>
                    <a:p>
                      <a:pPr algn="ct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364</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7079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27012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133701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174384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3637676"/>
                  </a:ext>
                </a:extLst>
              </a:tr>
              <a:tr h="352641">
                <a:tc>
                  <a:txBody>
                    <a:bodyPr/>
                    <a:lstStyle/>
                    <a:p>
                      <a:pPr algn="ct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290</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17066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122358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165354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78481402"/>
                  </a:ext>
                </a:extLst>
              </a:tr>
              <a:tr h="352641">
                <a:tc>
                  <a:txBody>
                    <a:bodyPr/>
                    <a:lstStyle/>
                    <a:p>
                      <a:pPr algn="ctr"/>
                      <a:r>
                        <a:rPr kumimoji="1" lang="en-US" altLang="ja-JP" sz="900" dirty="0">
                          <a:latin typeface="Meiryo UI" panose="020B0604030504040204" pitchFamily="50" charset="-128"/>
                          <a:ea typeface="Meiryo UI" panose="020B0604030504040204" pitchFamily="50" charset="-128"/>
                        </a:rPr>
                        <a:t>40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306</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4851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15521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118783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169936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7149683"/>
                  </a:ext>
                </a:extLst>
              </a:tr>
              <a:tr h="352641">
                <a:tc>
                  <a:txBody>
                    <a:bodyPr/>
                    <a:lstStyle/>
                    <a:p>
                      <a:pPr algn="ct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258</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4994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10942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75101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134756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0.03%</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1941773"/>
                  </a:ext>
                </a:extLst>
              </a:tr>
              <a:tr h="352641">
                <a:tc>
                  <a:txBody>
                    <a:bodyPr/>
                    <a:lstStyle/>
                    <a:p>
                      <a:pPr algn="ctr"/>
                      <a:r>
                        <a:rPr kumimoji="1" lang="en-US" altLang="ja-JP" sz="900" dirty="0">
                          <a:latin typeface="Meiryo UI" panose="020B0604030504040204" pitchFamily="50" charset="-128"/>
                          <a:ea typeface="Meiryo UI" panose="020B0604030504040204" pitchFamily="50" charset="-128"/>
                        </a:rPr>
                        <a:t>60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161</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21.7%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7.3%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4582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9.2%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3690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37402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68496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0.07%</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0023903"/>
                  </a:ext>
                </a:extLst>
              </a:tr>
              <a:tr h="352641">
                <a:tc>
                  <a:txBody>
                    <a:bodyPr/>
                    <a:lstStyle/>
                    <a:p>
                      <a:pPr algn="ctr"/>
                      <a:r>
                        <a:rPr kumimoji="1" lang="en-US" altLang="ja-JP" sz="900" dirty="0">
                          <a:latin typeface="Meiryo UI" panose="020B0604030504040204" pitchFamily="50" charset="-128"/>
                          <a:ea typeface="Meiryo UI" panose="020B0604030504040204" pitchFamily="50" charset="-128"/>
                        </a:rPr>
                        <a:t>70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176</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27.8%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451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30453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52012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0.19%</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23630871"/>
                  </a:ext>
                </a:extLst>
              </a:tr>
              <a:tr h="352641">
                <a:tc>
                  <a:txBody>
                    <a:bodyPr/>
                    <a:lstStyle/>
                    <a:p>
                      <a:pPr algn="ctr"/>
                      <a:r>
                        <a:rPr kumimoji="1" lang="en-US" altLang="ja-JP" sz="900" dirty="0">
                          <a:latin typeface="Meiryo UI" panose="020B0604030504040204" pitchFamily="50" charset="-128"/>
                          <a:ea typeface="Meiryo UI" panose="020B0604030504040204" pitchFamily="50" charset="-128"/>
                        </a:rPr>
                        <a:t>80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10.2%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2797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1494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23229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0.98%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33192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0.34%</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9421889"/>
                  </a:ext>
                </a:extLst>
              </a:tr>
              <a:tr h="352641">
                <a:tc>
                  <a:txBody>
                    <a:bodyPr/>
                    <a:lstStyle/>
                    <a:p>
                      <a:pPr algn="ctr"/>
                      <a:r>
                        <a:rPr kumimoji="1" lang="en-US" altLang="ja-JP" sz="900" dirty="0">
                          <a:latin typeface="Meiryo UI" panose="020B0604030504040204" pitchFamily="50" charset="-128"/>
                          <a:ea typeface="Meiryo UI" panose="020B0604030504040204" pitchFamily="50" charset="-128"/>
                        </a:rPr>
                        <a:t>90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8596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10550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0.14%</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6802561"/>
                  </a:ext>
                </a:extLst>
              </a:tr>
              <a:tr h="352641">
                <a:tc>
                  <a:txBody>
                    <a:bodyPr/>
                    <a:lstStyle/>
                    <a:p>
                      <a:pPr algn="ct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431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0.70%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1787631"/>
                  </a:ext>
                </a:extLst>
              </a:tr>
              <a:tr h="352641">
                <a:tc>
                  <a:txBody>
                    <a:bodyP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再</a:t>
                      </a:r>
                      <a:r>
                        <a:rPr kumimoji="1" lang="en-US" altLang="ja-JP" sz="800" dirty="0">
                          <a:latin typeface="Meiryo UI" panose="020B0604030504040204" pitchFamily="50" charset="-128"/>
                          <a:ea typeface="Meiryo UI" panose="020B0604030504040204" pitchFamily="50" charset="-128"/>
                        </a:rPr>
                        <a:t>】</a:t>
                      </a:r>
                    </a:p>
                    <a:p>
                      <a:pPr algn="ctr"/>
                      <a:r>
                        <a:rPr kumimoji="1" lang="en-US" altLang="ja-JP" sz="800" dirty="0">
                          <a:latin typeface="Meiryo UI" panose="020B0604030504040204" pitchFamily="50" charset="-128"/>
                          <a:ea typeface="Meiryo UI" panose="020B0604030504040204" pitchFamily="50" charset="-128"/>
                        </a:rPr>
                        <a:t>70</a:t>
                      </a:r>
                      <a:r>
                        <a:rPr kumimoji="1" lang="ja-JP" altLang="en-US" sz="800" dirty="0">
                          <a:latin typeface="Meiryo UI" panose="020B0604030504040204" pitchFamily="50" charset="-128"/>
                          <a:ea typeface="Meiryo UI" panose="020B0604030504040204" pitchFamily="50" charset="-128"/>
                        </a:rPr>
                        <a:t>代以上</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328</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20.7%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1177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10.9%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7389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8368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62709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0.97%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96211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0.24%</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8816867"/>
                  </a:ext>
                </a:extLst>
              </a:tr>
              <a:tr h="352641">
                <a:tc>
                  <a:txBody>
                    <a:bodyPr/>
                    <a:lstStyle/>
                    <a:p>
                      <a:pPr algn="ctr"/>
                      <a:r>
                        <a:rPr kumimoji="1" lang="ja-JP" altLang="en-US" sz="900" dirty="0">
                          <a:latin typeface="Meiryo UI" panose="020B0604030504040204" pitchFamily="50" charset="-128"/>
                          <a:ea typeface="Meiryo UI" panose="020B0604030504040204" pitchFamily="50" charset="-128"/>
                        </a:rPr>
                        <a:t>総計</a:t>
                      </a:r>
                      <a:endParaRPr kumimoji="1" lang="en-US" altLang="ja-JP" sz="90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1786</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9271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36064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100891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800932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1079161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371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0.03%</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8201994"/>
                  </a:ext>
                </a:extLst>
              </a:tr>
            </a:tbl>
          </a:graphicData>
        </a:graphic>
      </p:graphicFrame>
      <p:sp>
        <p:nvSpPr>
          <p:cNvPr id="12" name="テキスト ボックス 11"/>
          <p:cNvSpPr txBox="1"/>
          <p:nvPr/>
        </p:nvSpPr>
        <p:spPr>
          <a:xfrm>
            <a:off x="5285" y="6519666"/>
            <a:ext cx="7387188"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重症化率：新規陽性者数に占める重症者の割合。重症化率は</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日判明時点までの重症者数に基づく。今後、重症者数の推移により変動。</a:t>
            </a:r>
            <a:endParaRPr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全数届出見直し以降（令和</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日公表以降）の重症化率については、新規陽性者数が少ないことから、今後集計。</a:t>
            </a:r>
          </a:p>
        </p:txBody>
      </p:sp>
      <p:sp>
        <p:nvSpPr>
          <p:cNvPr id="13" name="正方形/長方形 12"/>
          <p:cNvSpPr/>
          <p:nvPr/>
        </p:nvSpPr>
        <p:spPr>
          <a:xfrm>
            <a:off x="8869833" y="600340"/>
            <a:ext cx="3210550" cy="5954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011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520491" y="6527935"/>
            <a:ext cx="2671509" cy="396671"/>
          </a:xfrm>
        </p:spPr>
        <p:txBody>
          <a:bodyPr/>
          <a:lstStyle/>
          <a:p>
            <a:fld id="{F216AE56-EAD3-4706-B860-3EC2C2952B40}" type="slidenum">
              <a:rPr kumimoji="1" lang="ja-JP" altLang="en-US" sz="2000" smtClean="0">
                <a:solidFill>
                  <a:schemeClr val="tx1"/>
                </a:solidFill>
              </a:rPr>
              <a:t>22</a:t>
            </a:fld>
            <a:endParaRPr kumimoji="1" lang="ja-JP" altLang="en-US" sz="2000" dirty="0">
              <a:solidFill>
                <a:schemeClr val="tx1"/>
              </a:solidFill>
            </a:endParaRPr>
          </a:p>
        </p:txBody>
      </p:sp>
      <p:sp>
        <p:nvSpPr>
          <p:cNvPr id="7" name="正方形/長方形 6"/>
          <p:cNvSpPr/>
          <p:nvPr/>
        </p:nvSpPr>
        <p:spPr>
          <a:xfrm>
            <a:off x="-49052" y="-15613"/>
            <a:ext cx="12240065" cy="5579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latin typeface="UD デジタル 教科書体 NK-B" panose="02020700000000000000" pitchFamily="18" charset="-128"/>
                <a:ea typeface="UD デジタル 教科書体 NK-B" panose="02020700000000000000" pitchFamily="18" charset="-128"/>
              </a:rPr>
              <a:t>年代別死亡率の推移（陽性判明日別）（令和４年</a:t>
            </a:r>
            <a:r>
              <a:rPr lang="en-US" altLang="ja-JP" sz="2000" b="1" dirty="0">
                <a:latin typeface="UD デジタル 教科書体 NK-B" panose="02020700000000000000" pitchFamily="18" charset="-128"/>
                <a:ea typeface="UD デジタル 教科書体 NK-B" panose="02020700000000000000" pitchFamily="18" charset="-128"/>
              </a:rPr>
              <a:t>9</a:t>
            </a:r>
            <a:r>
              <a:rPr lang="ja-JP" altLang="en-US" sz="2000" b="1" dirty="0">
                <a:latin typeface="UD デジタル 教科書体 NK-B" panose="02020700000000000000" pitchFamily="18" charset="-128"/>
                <a:ea typeface="UD デジタル 教科書体 NK-B" panose="02020700000000000000" pitchFamily="18" charset="-128"/>
              </a:rPr>
              <a:t>月</a:t>
            </a:r>
            <a:r>
              <a:rPr lang="en-US" altLang="ja-JP" sz="2000" b="1" dirty="0">
                <a:latin typeface="UD デジタル 教科書体 NK-B" panose="02020700000000000000" pitchFamily="18" charset="-128"/>
                <a:ea typeface="UD デジタル 教科書体 NK-B" panose="02020700000000000000" pitchFamily="18" charset="-128"/>
              </a:rPr>
              <a:t>26</a:t>
            </a:r>
            <a:r>
              <a:rPr lang="ja-JP" altLang="en-US" sz="2000" b="1" dirty="0">
                <a:latin typeface="UD デジタル 教科書体 NK-B" panose="02020700000000000000" pitchFamily="18" charset="-128"/>
                <a:ea typeface="UD デジタル 教科書体 NK-B" panose="02020700000000000000" pitchFamily="18" charset="-128"/>
              </a:rPr>
              <a:t>日公表分まで）</a:t>
            </a:r>
            <a:endParaRPr lang="ja-JP" altLang="en-US" sz="1200" b="1" dirty="0">
              <a:latin typeface="UD デジタル 教科書体 NK-B" panose="02020700000000000000" pitchFamily="18" charset="-128"/>
              <a:ea typeface="UD デジタル 教科書体 NK-B" panose="02020700000000000000" pitchFamily="18" charset="-128"/>
            </a:endParaRPr>
          </a:p>
        </p:txBody>
      </p:sp>
      <p:graphicFrame>
        <p:nvGraphicFramePr>
          <p:cNvPr id="9" name="表 8"/>
          <p:cNvGraphicFramePr>
            <a:graphicFrameLocks noGrp="1"/>
          </p:cNvGraphicFramePr>
          <p:nvPr/>
        </p:nvGraphicFramePr>
        <p:xfrm>
          <a:off x="98802" y="588891"/>
          <a:ext cx="11932790" cy="5924080"/>
        </p:xfrm>
        <a:graphic>
          <a:graphicData uri="http://schemas.openxmlformats.org/drawingml/2006/table">
            <a:tbl>
              <a:tblPr firstRow="1" bandRow="1">
                <a:tableStyleId>{7DF18680-E054-41AD-8BC1-D1AEF772440D}</a:tableStyleId>
              </a:tblPr>
              <a:tblGrid>
                <a:gridCol w="658373">
                  <a:extLst>
                    <a:ext uri="{9D8B030D-6E8A-4147-A177-3AD203B41FA5}">
                      <a16:colId xmlns:a16="http://schemas.microsoft.com/office/drawing/2014/main" val="756069786"/>
                    </a:ext>
                  </a:extLst>
                </a:gridCol>
                <a:gridCol w="536877">
                  <a:extLst>
                    <a:ext uri="{9D8B030D-6E8A-4147-A177-3AD203B41FA5}">
                      <a16:colId xmlns:a16="http://schemas.microsoft.com/office/drawing/2014/main" val="831784517"/>
                    </a:ext>
                  </a:extLst>
                </a:gridCol>
                <a:gridCol w="536877">
                  <a:extLst>
                    <a:ext uri="{9D8B030D-6E8A-4147-A177-3AD203B41FA5}">
                      <a16:colId xmlns:a16="http://schemas.microsoft.com/office/drawing/2014/main" val="1897852049"/>
                    </a:ext>
                  </a:extLst>
                </a:gridCol>
                <a:gridCol w="536877">
                  <a:extLst>
                    <a:ext uri="{9D8B030D-6E8A-4147-A177-3AD203B41FA5}">
                      <a16:colId xmlns:a16="http://schemas.microsoft.com/office/drawing/2014/main" val="23661175"/>
                    </a:ext>
                  </a:extLst>
                </a:gridCol>
                <a:gridCol w="536877">
                  <a:extLst>
                    <a:ext uri="{9D8B030D-6E8A-4147-A177-3AD203B41FA5}">
                      <a16:colId xmlns:a16="http://schemas.microsoft.com/office/drawing/2014/main" val="3644552216"/>
                    </a:ext>
                  </a:extLst>
                </a:gridCol>
                <a:gridCol w="536877">
                  <a:extLst>
                    <a:ext uri="{9D8B030D-6E8A-4147-A177-3AD203B41FA5}">
                      <a16:colId xmlns:a16="http://schemas.microsoft.com/office/drawing/2014/main" val="3905443654"/>
                    </a:ext>
                  </a:extLst>
                </a:gridCol>
                <a:gridCol w="536877">
                  <a:extLst>
                    <a:ext uri="{9D8B030D-6E8A-4147-A177-3AD203B41FA5}">
                      <a16:colId xmlns:a16="http://schemas.microsoft.com/office/drawing/2014/main" val="21021046"/>
                    </a:ext>
                  </a:extLst>
                </a:gridCol>
                <a:gridCol w="536877">
                  <a:extLst>
                    <a:ext uri="{9D8B030D-6E8A-4147-A177-3AD203B41FA5}">
                      <a16:colId xmlns:a16="http://schemas.microsoft.com/office/drawing/2014/main" val="1187193095"/>
                    </a:ext>
                  </a:extLst>
                </a:gridCol>
                <a:gridCol w="536877">
                  <a:extLst>
                    <a:ext uri="{9D8B030D-6E8A-4147-A177-3AD203B41FA5}">
                      <a16:colId xmlns:a16="http://schemas.microsoft.com/office/drawing/2014/main" val="3860161119"/>
                    </a:ext>
                  </a:extLst>
                </a:gridCol>
                <a:gridCol w="536877">
                  <a:extLst>
                    <a:ext uri="{9D8B030D-6E8A-4147-A177-3AD203B41FA5}">
                      <a16:colId xmlns:a16="http://schemas.microsoft.com/office/drawing/2014/main" val="1612059446"/>
                    </a:ext>
                  </a:extLst>
                </a:gridCol>
                <a:gridCol w="536877">
                  <a:extLst>
                    <a:ext uri="{9D8B030D-6E8A-4147-A177-3AD203B41FA5}">
                      <a16:colId xmlns:a16="http://schemas.microsoft.com/office/drawing/2014/main" val="1634182286"/>
                    </a:ext>
                  </a:extLst>
                </a:gridCol>
                <a:gridCol w="536877">
                  <a:extLst>
                    <a:ext uri="{9D8B030D-6E8A-4147-A177-3AD203B41FA5}">
                      <a16:colId xmlns:a16="http://schemas.microsoft.com/office/drawing/2014/main" val="97864061"/>
                    </a:ext>
                  </a:extLst>
                </a:gridCol>
                <a:gridCol w="536877">
                  <a:extLst>
                    <a:ext uri="{9D8B030D-6E8A-4147-A177-3AD203B41FA5}">
                      <a16:colId xmlns:a16="http://schemas.microsoft.com/office/drawing/2014/main" val="3555469063"/>
                    </a:ext>
                  </a:extLst>
                </a:gridCol>
                <a:gridCol w="536877">
                  <a:extLst>
                    <a:ext uri="{9D8B030D-6E8A-4147-A177-3AD203B41FA5}">
                      <a16:colId xmlns:a16="http://schemas.microsoft.com/office/drawing/2014/main" val="1714768224"/>
                    </a:ext>
                  </a:extLst>
                </a:gridCol>
                <a:gridCol w="536877">
                  <a:extLst>
                    <a:ext uri="{9D8B030D-6E8A-4147-A177-3AD203B41FA5}">
                      <a16:colId xmlns:a16="http://schemas.microsoft.com/office/drawing/2014/main" val="2714496737"/>
                    </a:ext>
                  </a:extLst>
                </a:gridCol>
                <a:gridCol w="536877">
                  <a:extLst>
                    <a:ext uri="{9D8B030D-6E8A-4147-A177-3AD203B41FA5}">
                      <a16:colId xmlns:a16="http://schemas.microsoft.com/office/drawing/2014/main" val="341585860"/>
                    </a:ext>
                  </a:extLst>
                </a:gridCol>
                <a:gridCol w="536877">
                  <a:extLst>
                    <a:ext uri="{9D8B030D-6E8A-4147-A177-3AD203B41FA5}">
                      <a16:colId xmlns:a16="http://schemas.microsoft.com/office/drawing/2014/main" val="1830133576"/>
                    </a:ext>
                  </a:extLst>
                </a:gridCol>
                <a:gridCol w="536877">
                  <a:extLst>
                    <a:ext uri="{9D8B030D-6E8A-4147-A177-3AD203B41FA5}">
                      <a16:colId xmlns:a16="http://schemas.microsoft.com/office/drawing/2014/main" val="1983160817"/>
                    </a:ext>
                  </a:extLst>
                </a:gridCol>
                <a:gridCol w="536877">
                  <a:extLst>
                    <a:ext uri="{9D8B030D-6E8A-4147-A177-3AD203B41FA5}">
                      <a16:colId xmlns:a16="http://schemas.microsoft.com/office/drawing/2014/main" val="1370871240"/>
                    </a:ext>
                  </a:extLst>
                </a:gridCol>
                <a:gridCol w="536877">
                  <a:extLst>
                    <a:ext uri="{9D8B030D-6E8A-4147-A177-3AD203B41FA5}">
                      <a16:colId xmlns:a16="http://schemas.microsoft.com/office/drawing/2014/main" val="3920228169"/>
                    </a:ext>
                  </a:extLst>
                </a:gridCol>
                <a:gridCol w="536877">
                  <a:extLst>
                    <a:ext uri="{9D8B030D-6E8A-4147-A177-3AD203B41FA5}">
                      <a16:colId xmlns:a16="http://schemas.microsoft.com/office/drawing/2014/main" val="1997913090"/>
                    </a:ext>
                  </a:extLst>
                </a:gridCol>
                <a:gridCol w="536877">
                  <a:extLst>
                    <a:ext uri="{9D8B030D-6E8A-4147-A177-3AD203B41FA5}">
                      <a16:colId xmlns:a16="http://schemas.microsoft.com/office/drawing/2014/main" val="2578832516"/>
                    </a:ext>
                  </a:extLst>
                </a:gridCol>
              </a:tblGrid>
              <a:tr h="567358">
                <a:tc rowSpan="2">
                  <a:txBody>
                    <a:bodyPr/>
                    <a:lstStyle/>
                    <a:p>
                      <a:pPr algn="ctr"/>
                      <a:r>
                        <a:rPr kumimoji="1" lang="ja-JP" altLang="en-US" sz="1100" dirty="0">
                          <a:latin typeface="Meiryo UI" panose="020B0604030504040204" pitchFamily="50" charset="-128"/>
                          <a:ea typeface="Meiryo UI" panose="020B0604030504040204" pitchFamily="50" charset="-128"/>
                        </a:rPr>
                        <a:t>死亡率</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第一波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(R2/1/29-6/13)</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60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600">
                        <a:latin typeface="Meiryo UI" panose="020B0604030504040204" pitchFamily="50" charset="-128"/>
                        <a:ea typeface="Meiryo UI" panose="020B0604030504040204" pitchFamily="50" charset="-128"/>
                      </a:endParaRPr>
                    </a:p>
                  </a:txBody>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第二波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(R2/6/14-10/9)</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第三波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(R2/10/10-R3/2/28)</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第四波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(R3/3/1-6/20)</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kumimoji="1" lang="ja-JP" altLang="en-US" sz="1050" dirty="0">
                          <a:latin typeface="Meiryo UI" panose="020B0604030504040204" pitchFamily="50" charset="-128"/>
                          <a:ea typeface="Meiryo UI" panose="020B0604030504040204" pitchFamily="50" charset="-128"/>
                        </a:rPr>
                        <a:t>第五波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(R3/6/21-12/16)</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第六波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R3/12/17-R4/6/24</a:t>
                      </a:r>
                      <a:r>
                        <a:rPr kumimoji="1" lang="ja-JP" altLang="en-US" sz="1050" dirty="0">
                          <a:latin typeface="Meiryo UI" panose="020B0604030504040204" pitchFamily="50" charset="-128"/>
                          <a:ea typeface="Meiryo UI" panose="020B0604030504040204" pitchFamily="50" charset="-128"/>
                        </a:rPr>
                        <a:t>）</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第七波</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R4/6/25-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9/26</a:t>
                      </a:r>
                      <a:r>
                        <a:rPr kumimoji="1" lang="ja-JP" altLang="en-US" sz="1050" dirty="0">
                          <a:latin typeface="Meiryo UI" panose="020B0604030504040204" pitchFamily="50" charset="-128"/>
                          <a:ea typeface="Meiryo UI" panose="020B0604030504040204" pitchFamily="50" charset="-128"/>
                        </a:rPr>
                        <a:t>公表分まで）</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199432"/>
                  </a:ext>
                </a:extLst>
              </a:tr>
              <a:tr h="453886">
                <a:tc vMerge="1">
                  <a:txBody>
                    <a:bodyPr/>
                    <a:lstStyle/>
                    <a:p>
                      <a:endParaRPr kumimoji="1" lang="ja-JP" altLang="en-US"/>
                    </a:p>
                  </a:txBody>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新規</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陽性</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死亡者数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死亡率</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155644900"/>
                  </a:ext>
                </a:extLst>
              </a:tr>
              <a:tr h="34967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未就学児</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689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4858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67580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71691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36447900"/>
                  </a:ext>
                </a:extLst>
              </a:tr>
              <a:tr h="34967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就学児</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52642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52033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30678234"/>
                  </a:ext>
                </a:extLst>
              </a:tr>
              <a:tr h="349670">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a:t>
                      </a:r>
                      <a:r>
                        <a:rPr lang="ja-JP" altLang="en-US" sz="900" u="none" strike="noStrike" dirty="0">
                          <a:effectLst/>
                          <a:latin typeface="Meiryo UI" panose="020B0604030504040204" pitchFamily="50" charset="-128"/>
                          <a:ea typeface="Meiryo UI" panose="020B0604030504040204" pitchFamily="50" charset="-128"/>
                        </a:rPr>
                        <a:t>代</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14445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129471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145375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5046070"/>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364</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7079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27012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133701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174384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3637676"/>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290</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17066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122358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165354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0.00%</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78481402"/>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40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306</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4851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8223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15521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118783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169936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0.01%</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7149683"/>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258</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4994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10942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75101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134756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0.03%</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1941773"/>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60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161</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4582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3690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37402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68496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0.12%</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0023903"/>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70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176</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9.9%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2221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30453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490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52012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0.48%</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23630871"/>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80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26.3%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2797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14.8%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1494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23229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3.96%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33192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495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1.49%</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9421889"/>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90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33.3%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8596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6.28%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10550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3.10%</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6802561"/>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50.0%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431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8.12%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3.72%</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1787631"/>
                  </a:ext>
                </a:extLst>
              </a:tr>
              <a:tr h="349670">
                <a:tc>
                  <a:txBody>
                    <a:bodyPr/>
                    <a:lstStyle/>
                    <a:p>
                      <a:pPr algn="ct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再</a:t>
                      </a:r>
                      <a:r>
                        <a:rPr kumimoji="1" lang="en-US" altLang="ja-JP" sz="900" dirty="0">
                          <a:latin typeface="Meiryo UI" panose="020B0604030504040204" pitchFamily="50" charset="-128"/>
                          <a:ea typeface="Meiryo UI" panose="020B0604030504040204" pitchFamily="50" charset="-128"/>
                        </a:rPr>
                        <a:t>】</a:t>
                      </a:r>
                    </a:p>
                    <a:p>
                      <a:pPr algn="ctr"/>
                      <a:r>
                        <a:rPr kumimoji="1" lang="en-US" altLang="ja-JP" sz="700" dirty="0">
                          <a:latin typeface="Meiryo UI" panose="020B0604030504040204" pitchFamily="50" charset="-128"/>
                          <a:ea typeface="Meiryo UI" panose="020B0604030504040204" pitchFamily="50" charset="-128"/>
                        </a:rPr>
                        <a:t>70</a:t>
                      </a:r>
                      <a:r>
                        <a:rPr kumimoji="1" lang="ja-JP" altLang="en-US" sz="700" dirty="0">
                          <a:latin typeface="Meiryo UI" panose="020B0604030504040204" pitchFamily="50" charset="-128"/>
                          <a:ea typeface="Meiryo UI" panose="020B0604030504040204" pitchFamily="50" charset="-128"/>
                        </a:rPr>
                        <a:t>代以上</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328</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1177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7389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8368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5.9%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62709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1986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96211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1.13%</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8816867"/>
                  </a:ext>
                </a:extLst>
              </a:tr>
              <a:tr h="349670">
                <a:tc>
                  <a:txBody>
                    <a:bodyPr/>
                    <a:lstStyle/>
                    <a:p>
                      <a:pPr algn="ctr"/>
                      <a:r>
                        <a:rPr kumimoji="1" lang="ja-JP" altLang="en-US" sz="900" dirty="0">
                          <a:latin typeface="Meiryo UI" panose="020B0604030504040204" pitchFamily="50" charset="-128"/>
                          <a:ea typeface="Meiryo UI" panose="020B0604030504040204" pitchFamily="50" charset="-128"/>
                        </a:rPr>
                        <a:t>総計</a:t>
                      </a:r>
                      <a:endParaRPr kumimoji="1" lang="en-US" altLang="ja-JP" sz="90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1786</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9271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36064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55318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100891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800932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1079161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0.11%</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8201994"/>
                  </a:ext>
                </a:extLst>
              </a:tr>
            </a:tbl>
          </a:graphicData>
        </a:graphic>
      </p:graphicFrame>
      <p:sp>
        <p:nvSpPr>
          <p:cNvPr id="8" name="テキスト ボックス 7"/>
          <p:cNvSpPr txBox="1"/>
          <p:nvPr/>
        </p:nvSpPr>
        <p:spPr>
          <a:xfrm>
            <a:off x="38641" y="6505508"/>
            <a:ext cx="9746804"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死亡率：新規陽性者数に占める死亡者の割合。死亡率は</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日判明時点までの死亡者数に基づく。今後、死亡者数の推移により変動。</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全数届出見直し以降（令和</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9</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rPr>
              <a:t>日公表以降）の死亡率については、新規陽性者数が少ないことから、今後集計。</a:t>
            </a:r>
          </a:p>
        </p:txBody>
      </p:sp>
      <p:sp>
        <p:nvSpPr>
          <p:cNvPr id="11" name="正方形/長方形 10"/>
          <p:cNvSpPr/>
          <p:nvPr/>
        </p:nvSpPr>
        <p:spPr>
          <a:xfrm>
            <a:off x="8795085" y="588891"/>
            <a:ext cx="3228593" cy="5939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0056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角丸四角形 212"/>
          <p:cNvSpPr/>
          <p:nvPr/>
        </p:nvSpPr>
        <p:spPr>
          <a:xfrm>
            <a:off x="10404111" y="1346379"/>
            <a:ext cx="1501063" cy="606081"/>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2" name="角丸四角形 221"/>
          <p:cNvSpPr/>
          <p:nvPr/>
        </p:nvSpPr>
        <p:spPr>
          <a:xfrm>
            <a:off x="10463689" y="3369073"/>
            <a:ext cx="1425102" cy="555011"/>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6" name="角丸四角形 95"/>
          <p:cNvSpPr/>
          <p:nvPr/>
        </p:nvSpPr>
        <p:spPr>
          <a:xfrm>
            <a:off x="7441196" y="2972799"/>
            <a:ext cx="1831442" cy="773998"/>
          </a:xfrm>
          <a:prstGeom prst="roundRect">
            <a:avLst/>
          </a:prstGeom>
          <a:solidFill>
            <a:srgbClr val="FF99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9706" y="2258190"/>
            <a:ext cx="1894228" cy="756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新規陽性</a:t>
            </a:r>
            <a:endParaRPr lang="en-US" altLang="ja-JP"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1,079,161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9" name="直線コネクタ 8"/>
          <p:cNvCxnSpPr>
            <a:stCxn id="11" idx="3"/>
          </p:cNvCxnSpPr>
          <p:nvPr/>
        </p:nvCxnSpPr>
        <p:spPr>
          <a:xfrm flipV="1">
            <a:off x="1548656" y="1931289"/>
            <a:ext cx="540948" cy="656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1" idx="3"/>
            <a:endCxn id="247" idx="1"/>
          </p:cNvCxnSpPr>
          <p:nvPr/>
        </p:nvCxnSpPr>
        <p:spPr>
          <a:xfrm>
            <a:off x="1548656" y="2587740"/>
            <a:ext cx="522028" cy="831211"/>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823940" y="1227107"/>
            <a:ext cx="17243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自宅・宿泊療養</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5425475" y="1638041"/>
            <a:ext cx="16795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入院療養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p:cNvSpPr txBox="1"/>
          <p:nvPr/>
        </p:nvSpPr>
        <p:spPr>
          <a:xfrm>
            <a:off x="6516338" y="704929"/>
            <a:ext cx="113012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療養解除</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9" name="直線コネクタ 48"/>
          <p:cNvCxnSpPr/>
          <p:nvPr/>
        </p:nvCxnSpPr>
        <p:spPr>
          <a:xfrm flipV="1">
            <a:off x="5298005" y="848782"/>
            <a:ext cx="1323821" cy="499993"/>
          </a:xfrm>
          <a:prstGeom prst="line">
            <a:avLst/>
          </a:prstGeom>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970881" y="1866326"/>
            <a:ext cx="17067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軽症・調査中</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テキスト ボックス 57"/>
          <p:cNvSpPr txBox="1"/>
          <p:nvPr/>
        </p:nvSpPr>
        <p:spPr>
          <a:xfrm>
            <a:off x="1962770" y="1597211"/>
            <a:ext cx="17067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無症状</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p:cNvSpPr txBox="1"/>
          <p:nvPr/>
        </p:nvSpPr>
        <p:spPr>
          <a:xfrm>
            <a:off x="2099219" y="3118945"/>
            <a:ext cx="1446542" cy="7690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重症</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eiryo UI" panose="020B0604030504040204" pitchFamily="50" charset="-128"/>
                <a:ea typeface="Meiryo UI" panose="020B0604030504040204" pitchFamily="50" charset="-128"/>
              </a:rPr>
              <a:t>93</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endParaRPr lang="en-US" altLang="ja-JP" dirty="0">
              <a:latin typeface="Meiryo UI" panose="020B0604030504040204" pitchFamily="50" charset="-128"/>
              <a:ea typeface="Meiryo UI" panose="020B0604030504040204" pitchFamily="50" charset="-128"/>
            </a:endParaRPr>
          </a:p>
        </p:txBody>
      </p:sp>
      <p:cxnSp>
        <p:nvCxnSpPr>
          <p:cNvPr id="63" name="直線コネクタ 62"/>
          <p:cNvCxnSpPr>
            <a:stCxn id="208" idx="0"/>
          </p:cNvCxnSpPr>
          <p:nvPr/>
        </p:nvCxnSpPr>
        <p:spPr>
          <a:xfrm flipH="1" flipV="1">
            <a:off x="6335064" y="1969091"/>
            <a:ext cx="307297" cy="142835"/>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531734" y="2223410"/>
            <a:ext cx="2222515" cy="4719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重症化　</a:t>
            </a:r>
            <a:r>
              <a:rPr lang="en-US" altLang="ja-JP" noProof="0" dirty="0">
                <a:latin typeface="Meiryo UI" panose="020B0604030504040204" pitchFamily="50" charset="-128"/>
                <a:ea typeface="Meiryo UI" panose="020B0604030504040204" pitchFamily="50" charset="-128"/>
              </a:rPr>
              <a:t>278</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endParaRPr lang="en-US" altLang="ja-JP" dirty="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3535298" y="3278834"/>
            <a:ext cx="3904515" cy="3924"/>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425331" y="3035835"/>
            <a:ext cx="1863172" cy="7589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入院療養</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重症</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Meiryo UI" panose="020B0604030504040204" pitchFamily="50" charset="-128"/>
                <a:ea typeface="Meiryo UI" panose="020B0604030504040204" pitchFamily="50" charset="-128"/>
              </a:rPr>
              <a:t>371</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100" name="直線コネクタ 99"/>
          <p:cNvCxnSpPr/>
          <p:nvPr/>
        </p:nvCxnSpPr>
        <p:spPr>
          <a:xfrm flipH="1">
            <a:off x="3558269" y="1810543"/>
            <a:ext cx="2156753" cy="12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96" idx="3"/>
            <a:endCxn id="222" idx="1"/>
          </p:cNvCxnSpPr>
          <p:nvPr/>
        </p:nvCxnSpPr>
        <p:spPr>
          <a:xfrm>
            <a:off x="9272638" y="3359798"/>
            <a:ext cx="1191051" cy="286781"/>
          </a:xfrm>
          <a:prstGeom prst="line">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10544509" y="2812638"/>
            <a:ext cx="12404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退院・</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解除</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104" name="直線コネクタ 103"/>
          <p:cNvCxnSpPr>
            <a:stCxn id="96" idx="3"/>
            <a:endCxn id="217" idx="1"/>
          </p:cNvCxnSpPr>
          <p:nvPr/>
        </p:nvCxnSpPr>
        <p:spPr>
          <a:xfrm flipV="1">
            <a:off x="9272638" y="3006198"/>
            <a:ext cx="1155965" cy="35360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10548193" y="3451935"/>
            <a:ext cx="15454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a:t>
            </a: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60</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2" name="直線コネクタ 111"/>
          <p:cNvCxnSpPr>
            <a:stCxn id="82" idx="1"/>
            <a:endCxn id="96" idx="3"/>
          </p:cNvCxnSpPr>
          <p:nvPr/>
        </p:nvCxnSpPr>
        <p:spPr>
          <a:xfrm flipH="1">
            <a:off x="9272638" y="2335859"/>
            <a:ext cx="1157012" cy="1023939"/>
          </a:xfrm>
          <a:prstGeom prst="line">
            <a:avLst/>
          </a:prstGeom>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10277553" y="2144596"/>
            <a:ext cx="17541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入院中</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127" name="直線コネクタ 126"/>
          <p:cNvCxnSpPr>
            <a:stCxn id="213" idx="1"/>
            <a:endCxn id="42" idx="3"/>
          </p:cNvCxnSpPr>
          <p:nvPr/>
        </p:nvCxnSpPr>
        <p:spPr>
          <a:xfrm flipH="1">
            <a:off x="9161249" y="1649420"/>
            <a:ext cx="1242862" cy="134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9161251" y="1792550"/>
            <a:ext cx="363489" cy="153750"/>
          </a:xfrm>
          <a:prstGeom prst="line">
            <a:avLst/>
          </a:prstGeom>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10410335" y="840086"/>
            <a:ext cx="14366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退院・解除</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3" name="テキスト ボックス 132"/>
          <p:cNvSpPr txBox="1"/>
          <p:nvPr/>
        </p:nvSpPr>
        <p:spPr>
          <a:xfrm>
            <a:off x="10363357" y="1447402"/>
            <a:ext cx="1638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死亡 </a:t>
            </a:r>
            <a:r>
              <a:rPr lang="en-US" altLang="ja-JP" dirty="0">
                <a:solidFill>
                  <a:prstClr val="black"/>
                </a:solidFill>
                <a:latin typeface="Meiryo UI" panose="020B0604030504040204" pitchFamily="50" charset="-128"/>
                <a:ea typeface="Meiryo UI" panose="020B0604030504040204" pitchFamily="50" charset="-128"/>
              </a:rPr>
              <a:t>1,166</a:t>
            </a:r>
            <a:r>
              <a:rPr lang="ja-JP" altLang="en-US" dirty="0">
                <a:solidFill>
                  <a:prstClr val="black"/>
                </a:solidFill>
                <a:latin typeface="Meiryo UI" panose="020B0604030504040204" pitchFamily="50" charset="-128"/>
                <a:ea typeface="Meiryo UI" panose="020B0604030504040204" pitchFamily="50" charset="-128"/>
              </a:rPr>
              <a:t>名</a:t>
            </a:r>
            <a:endParaRPr kumimoji="1" lang="en-US" altLang="ja-JP" b="0" i="0" u="none" strike="noStrike" kern="1200" cap="none" spc="0" normalizeH="0" baseline="5000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9344546" y="1840917"/>
            <a:ext cx="11760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入院中</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7" name="直線コネクタ 156"/>
          <p:cNvCxnSpPr>
            <a:stCxn id="42" idx="3"/>
            <a:endCxn id="212" idx="1"/>
          </p:cNvCxnSpPr>
          <p:nvPr/>
        </p:nvCxnSpPr>
        <p:spPr>
          <a:xfrm flipV="1">
            <a:off x="9161249" y="1028005"/>
            <a:ext cx="1249341" cy="755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7245018" y="2681011"/>
            <a:ext cx="886977" cy="279336"/>
          </a:xfrm>
          <a:prstGeom prst="line">
            <a:avLst/>
          </a:prstGeom>
        </p:spPr>
        <p:style>
          <a:lnRef idx="1">
            <a:schemeClr val="accent1"/>
          </a:lnRef>
          <a:fillRef idx="0">
            <a:schemeClr val="accent1"/>
          </a:fillRef>
          <a:effectRef idx="0">
            <a:schemeClr val="accent1"/>
          </a:effectRef>
          <a:fontRef idx="minor">
            <a:schemeClr val="tx1"/>
          </a:fontRef>
        </p:style>
      </p:cxnSp>
      <p:sp>
        <p:nvSpPr>
          <p:cNvPr id="212" name="角丸四角形 211"/>
          <p:cNvSpPr/>
          <p:nvPr/>
        </p:nvSpPr>
        <p:spPr>
          <a:xfrm>
            <a:off x="10410590" y="742884"/>
            <a:ext cx="1461236" cy="57024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7" name="角丸四角形 216"/>
          <p:cNvSpPr/>
          <p:nvPr/>
        </p:nvSpPr>
        <p:spPr>
          <a:xfrm>
            <a:off x="10428603" y="2672177"/>
            <a:ext cx="1461236" cy="66804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27" name="直線コネクタ 226"/>
          <p:cNvCxnSpPr/>
          <p:nvPr/>
        </p:nvCxnSpPr>
        <p:spPr>
          <a:xfrm flipH="1" flipV="1">
            <a:off x="5315953" y="1346272"/>
            <a:ext cx="432362" cy="303992"/>
          </a:xfrm>
          <a:prstGeom prst="line">
            <a:avLst/>
          </a:prstGeom>
        </p:spPr>
        <p:style>
          <a:lnRef idx="1">
            <a:schemeClr val="accent1"/>
          </a:lnRef>
          <a:fillRef idx="0">
            <a:schemeClr val="accent1"/>
          </a:fillRef>
          <a:effectRef idx="0">
            <a:schemeClr val="accent1"/>
          </a:effectRef>
          <a:fontRef idx="minor">
            <a:schemeClr val="tx1"/>
          </a:fontRef>
        </p:style>
      </p:cxnSp>
      <p:sp>
        <p:nvSpPr>
          <p:cNvPr id="208" name="角丸四角形 207"/>
          <p:cNvSpPr/>
          <p:nvPr/>
        </p:nvSpPr>
        <p:spPr>
          <a:xfrm>
            <a:off x="5686011" y="2111926"/>
            <a:ext cx="1912700" cy="56625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41" name="直線コネクタ 240"/>
          <p:cNvCxnSpPr/>
          <p:nvPr/>
        </p:nvCxnSpPr>
        <p:spPr>
          <a:xfrm flipV="1">
            <a:off x="3550455" y="1563856"/>
            <a:ext cx="884661" cy="247117"/>
          </a:xfrm>
          <a:prstGeom prst="line">
            <a:avLst/>
          </a:prstGeom>
        </p:spPr>
        <p:style>
          <a:lnRef idx="1">
            <a:schemeClr val="accent1"/>
          </a:lnRef>
          <a:fillRef idx="0">
            <a:schemeClr val="accent1"/>
          </a:fillRef>
          <a:effectRef idx="0">
            <a:schemeClr val="accent1"/>
          </a:effectRef>
          <a:fontRef idx="minor">
            <a:schemeClr val="tx1"/>
          </a:fontRef>
        </p:style>
      </p:cxnSp>
      <p:sp>
        <p:nvSpPr>
          <p:cNvPr id="246" name="角丸四角形 245"/>
          <p:cNvSpPr/>
          <p:nvPr/>
        </p:nvSpPr>
        <p:spPr>
          <a:xfrm>
            <a:off x="2083608" y="1488799"/>
            <a:ext cx="1449231" cy="95548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5" name="テキスト ボックス 244"/>
          <p:cNvSpPr txBox="1"/>
          <p:nvPr/>
        </p:nvSpPr>
        <p:spPr>
          <a:xfrm>
            <a:off x="2290246" y="1318856"/>
            <a:ext cx="1079142" cy="276999"/>
          </a:xfrm>
          <a:prstGeom prst="rect">
            <a:avLst/>
          </a:prstGeom>
          <a:solidFill>
            <a:schemeClr val="lt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公表時の症状</a:t>
            </a:r>
          </a:p>
        </p:txBody>
      </p:sp>
      <p:sp>
        <p:nvSpPr>
          <p:cNvPr id="247" name="角丸四角形 246"/>
          <p:cNvSpPr/>
          <p:nvPr/>
        </p:nvSpPr>
        <p:spPr>
          <a:xfrm>
            <a:off x="2070684" y="3048318"/>
            <a:ext cx="1475077" cy="74126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5" name="テキスト ボックス 234"/>
          <p:cNvSpPr txBox="1"/>
          <p:nvPr/>
        </p:nvSpPr>
        <p:spPr>
          <a:xfrm>
            <a:off x="2276562" y="2898993"/>
            <a:ext cx="1079142"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公表時の症状</a:t>
            </a:r>
          </a:p>
        </p:txBody>
      </p:sp>
      <p:cxnSp>
        <p:nvCxnSpPr>
          <p:cNvPr id="64" name="直線コネクタ 63"/>
          <p:cNvCxnSpPr>
            <a:stCxn id="42" idx="1"/>
          </p:cNvCxnSpPr>
          <p:nvPr/>
        </p:nvCxnSpPr>
        <p:spPr>
          <a:xfrm flipH="1" flipV="1">
            <a:off x="6863005" y="1782804"/>
            <a:ext cx="1072905" cy="1132"/>
          </a:xfrm>
          <a:prstGeom prst="line">
            <a:avLst/>
          </a:prstGeom>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907538" y="1600258"/>
            <a:ext cx="130074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入院療養等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7935910" y="1430077"/>
            <a:ext cx="1225339" cy="70771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角丸四角形 10"/>
          <p:cNvSpPr/>
          <p:nvPr/>
        </p:nvSpPr>
        <p:spPr>
          <a:xfrm>
            <a:off x="120697" y="2167572"/>
            <a:ext cx="1427959" cy="84033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5" name="テキスト ボックス 64"/>
          <p:cNvSpPr txBox="1"/>
          <p:nvPr/>
        </p:nvSpPr>
        <p:spPr>
          <a:xfrm>
            <a:off x="7416737" y="3729321"/>
            <a:ext cx="19531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重症化率：</a:t>
            </a:r>
            <a:r>
              <a:rPr lang="en-US" altLang="ja-JP" sz="1600" b="1" dirty="0">
                <a:solidFill>
                  <a:prstClr val="black"/>
                </a:solidFill>
                <a:latin typeface="Meiryo UI" panose="020B0604030504040204" pitchFamily="50" charset="-128"/>
                <a:ea typeface="Meiryo UI" panose="020B0604030504040204" pitchFamily="50" charset="-128"/>
              </a:rPr>
              <a:t>0.03</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正方形/長方形 80"/>
          <p:cNvSpPr/>
          <p:nvPr/>
        </p:nvSpPr>
        <p:spPr>
          <a:xfrm>
            <a:off x="3568278" y="2743868"/>
            <a:ext cx="2895577" cy="5770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重症の定義</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重症病床における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ICU</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入室、人工呼吸器装着、</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ECMO</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使用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のいずれかとした。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87"/>
          <p:cNvSpPr txBox="1"/>
          <p:nvPr/>
        </p:nvSpPr>
        <p:spPr>
          <a:xfrm>
            <a:off x="26629" y="540092"/>
            <a:ext cx="24609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重症及び死亡例の経過</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角丸四角形 81"/>
          <p:cNvSpPr/>
          <p:nvPr/>
        </p:nvSpPr>
        <p:spPr>
          <a:xfrm>
            <a:off x="10429650" y="2002384"/>
            <a:ext cx="1459141" cy="666949"/>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4" name="テキスト ボックス 73"/>
          <p:cNvSpPr txBox="1"/>
          <p:nvPr/>
        </p:nvSpPr>
        <p:spPr>
          <a:xfrm>
            <a:off x="10162932" y="3985577"/>
            <a:ext cx="19565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a:t>
            </a:r>
            <a:r>
              <a:rPr lang="en-US" altLang="ja-JP" sz="1600" b="1" noProof="0" dirty="0">
                <a:solidFill>
                  <a:prstClr val="black"/>
                </a:solidFill>
                <a:latin typeface="Meiryo UI" panose="020B0604030504040204" pitchFamily="50" charset="-128"/>
                <a:ea typeface="Meiryo UI" panose="020B0604030504040204" pitchFamily="50" charset="-128"/>
              </a:rPr>
              <a:t>1,226</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a:t>
            </a:r>
          </a:p>
        </p:txBody>
      </p:sp>
      <p:sp>
        <p:nvSpPr>
          <p:cNvPr id="76" name="正方形/長方形 75"/>
          <p:cNvSpPr/>
          <p:nvPr/>
        </p:nvSpPr>
        <p:spPr>
          <a:xfrm>
            <a:off x="10238811" y="4317798"/>
            <a:ext cx="1757212" cy="369332"/>
          </a:xfrm>
          <a:prstGeom prst="rect">
            <a:avLst/>
          </a:prstGeom>
          <a:ln w="41275" cmpd="sng">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死亡率</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:0.11%</a:t>
            </a:r>
          </a:p>
        </p:txBody>
      </p:sp>
      <p:sp>
        <p:nvSpPr>
          <p:cNvPr id="70" name="正方形/長方形 69"/>
          <p:cNvSpPr/>
          <p:nvPr/>
        </p:nvSpPr>
        <p:spPr>
          <a:xfrm>
            <a:off x="-14948" y="2086"/>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rPr>
              <a:t>【</a:t>
            </a:r>
            <a:r>
              <a:rPr lang="ja-JP" altLang="en-US" sz="2000" b="1" dirty="0">
                <a:solidFill>
                  <a:prstClr val="white"/>
                </a:solidFill>
                <a:latin typeface="UD デジタル 教科書体 NP-B" panose="02020700000000000000" pitchFamily="18" charset="-128"/>
                <a:ea typeface="UD デジタル 教科書体 NP-B" panose="02020700000000000000" pitchFamily="18" charset="-128"/>
              </a:rPr>
              <a:t>第七波</a:t>
            </a:r>
            <a:r>
              <a:rPr kumimoji="1" lang="en-US" altLang="ja-JP" sz="20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rPr>
              <a:t>】</a:t>
            </a:r>
            <a:r>
              <a:rPr kumimoji="1" lang="ja-JP" altLang="en-US" sz="20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rPr>
              <a:t>重症及び死亡例のまとめ（令和</a:t>
            </a:r>
            <a:r>
              <a:rPr lang="en-US" altLang="ja-JP" sz="2000" b="1" dirty="0">
                <a:solidFill>
                  <a:prstClr val="white"/>
                </a:solidFill>
                <a:latin typeface="UD デジタル 教科書体 NP-B" panose="02020700000000000000" pitchFamily="18" charset="-128"/>
                <a:ea typeface="UD デジタル 教科書体 NP-B" panose="02020700000000000000" pitchFamily="18" charset="-128"/>
              </a:rPr>
              <a:t>4</a:t>
            </a:r>
            <a:r>
              <a:rPr kumimoji="1" lang="ja-JP" altLang="en-US" sz="20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rPr>
              <a:t>年</a:t>
            </a:r>
            <a:r>
              <a:rPr lang="en-US" altLang="ja-JP" sz="2000" b="1" dirty="0">
                <a:solidFill>
                  <a:prstClr val="white"/>
                </a:solidFill>
                <a:latin typeface="UD デジタル 教科書体 NP-B" panose="02020700000000000000" pitchFamily="18" charset="-128"/>
                <a:ea typeface="UD デジタル 教科書体 NP-B" panose="02020700000000000000" pitchFamily="18" charset="-128"/>
              </a:rPr>
              <a:t>9</a:t>
            </a:r>
            <a:r>
              <a:rPr lang="ja-JP" altLang="en-US" sz="2000" b="1" noProof="0" dirty="0">
                <a:solidFill>
                  <a:prstClr val="white"/>
                </a:solidFill>
                <a:latin typeface="UD デジタル 教科書体 NP-B" panose="02020700000000000000" pitchFamily="18" charset="-128"/>
                <a:ea typeface="UD デジタル 教科書体 NP-B" panose="02020700000000000000" pitchFamily="18" charset="-128"/>
              </a:rPr>
              <a:t>月</a:t>
            </a:r>
            <a:r>
              <a:rPr lang="en-US" altLang="ja-JP" sz="2000" b="1" noProof="0" dirty="0">
                <a:solidFill>
                  <a:prstClr val="white"/>
                </a:solidFill>
                <a:latin typeface="UD デジタル 教科書体 NP-B" panose="02020700000000000000" pitchFamily="18" charset="-128"/>
                <a:ea typeface="UD デジタル 教科書体 NP-B" panose="02020700000000000000" pitchFamily="18" charset="-128"/>
              </a:rPr>
              <a:t>26</a:t>
            </a:r>
            <a:r>
              <a:rPr kumimoji="1" lang="ja-JP" altLang="en-US" sz="20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rPr>
              <a:t>日公表分まで）</a:t>
            </a:r>
          </a:p>
        </p:txBody>
      </p:sp>
      <p:sp>
        <p:nvSpPr>
          <p:cNvPr id="2" name="スライド番号プレースホルダー 1"/>
          <p:cNvSpPr>
            <a:spLocks noGrp="1"/>
          </p:cNvSpPr>
          <p:nvPr>
            <p:ph type="sldNum" sz="quarter" idx="12"/>
          </p:nvPr>
        </p:nvSpPr>
        <p:spPr>
          <a:xfrm>
            <a:off x="9350712" y="647632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2D5CB-8769-475A-9BC8-A2F17E2F558B}"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60" name="テキスト ボックス 59"/>
          <p:cNvSpPr txBox="1"/>
          <p:nvPr/>
        </p:nvSpPr>
        <p:spPr>
          <a:xfrm>
            <a:off x="54993" y="4928424"/>
            <a:ext cx="37369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全国と大阪府の陽性者数と死亡者数（死亡率）の比較</a:t>
            </a:r>
          </a:p>
        </p:txBody>
      </p:sp>
      <p:sp>
        <p:nvSpPr>
          <p:cNvPr id="5" name="角丸四角形吹き出し 4"/>
          <p:cNvSpPr/>
          <p:nvPr/>
        </p:nvSpPr>
        <p:spPr>
          <a:xfrm>
            <a:off x="8043627" y="4065490"/>
            <a:ext cx="2094627" cy="556204"/>
          </a:xfrm>
          <a:prstGeom prst="wedgeRoundRectCallout">
            <a:avLst>
              <a:gd name="adj1" fmla="val 53489"/>
              <a:gd name="adj2" fmla="val -13258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7911466" y="4097129"/>
            <a:ext cx="233589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重症から死亡：</a:t>
            </a:r>
            <a:r>
              <a:rPr lang="en-US" altLang="ja-JP" sz="1400" b="1" noProof="0" dirty="0">
                <a:solidFill>
                  <a:prstClr val="black"/>
                </a:solidFill>
                <a:latin typeface="Meiryo UI" panose="020B0604030504040204" pitchFamily="50" charset="-128"/>
                <a:ea typeface="Meiryo UI" panose="020B0604030504040204" pitchFamily="50" charset="-128"/>
              </a:rPr>
              <a:t>60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（死亡の割合</a:t>
            </a: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rPr>
              <a:t>16.17</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 name="テキスト ボックス 7"/>
          <p:cNvSpPr txBox="1"/>
          <p:nvPr/>
        </p:nvSpPr>
        <p:spPr>
          <a:xfrm>
            <a:off x="8942515" y="451390"/>
            <a:ext cx="3134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死亡率：新規陽性者に占める死亡者の割合</a:t>
            </a:r>
          </a:p>
        </p:txBody>
      </p:sp>
      <p:sp>
        <p:nvSpPr>
          <p:cNvPr id="61" name="テキスト ボックス 60"/>
          <p:cNvSpPr txBox="1"/>
          <p:nvPr/>
        </p:nvSpPr>
        <p:spPr>
          <a:xfrm>
            <a:off x="104572" y="3021707"/>
            <a:ext cx="1406154"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6/25</a:t>
            </a:r>
            <a:r>
              <a:rPr kumimoji="1"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9</a:t>
            </a:r>
            <a:r>
              <a:rPr kumimoji="1" lang="en-US" altLang="ja-JP" sz="1100" dirty="0">
                <a:latin typeface="Meiryo UI" panose="020B0604030504040204" pitchFamily="50" charset="-128"/>
                <a:ea typeface="Meiryo UI" panose="020B0604030504040204" pitchFamily="50" charset="-128"/>
              </a:rPr>
              <a:t>/26</a:t>
            </a:r>
            <a:r>
              <a:rPr kumimoji="1" lang="ja-JP" altLang="en-US" sz="1100" dirty="0">
                <a:latin typeface="Meiryo UI" panose="020B0604030504040204" pitchFamily="50" charset="-128"/>
                <a:ea typeface="Meiryo UI" panose="020B0604030504040204" pitchFamily="50" charset="-128"/>
              </a:rPr>
              <a:t>判明分</a:t>
            </a:r>
          </a:p>
        </p:txBody>
      </p:sp>
      <p:cxnSp>
        <p:nvCxnSpPr>
          <p:cNvPr id="67" name="直線コネクタ 66"/>
          <p:cNvCxnSpPr>
            <a:stCxn id="71" idx="1"/>
          </p:cNvCxnSpPr>
          <p:nvPr/>
        </p:nvCxnSpPr>
        <p:spPr>
          <a:xfrm flipH="1" flipV="1">
            <a:off x="5336115" y="1347542"/>
            <a:ext cx="2571423" cy="421993"/>
          </a:xfrm>
          <a:prstGeom prst="line">
            <a:avLst/>
          </a:prstGeom>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5548269" y="4729107"/>
            <a:ext cx="6678166"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重症率及び死亡率は</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日判明時点までの重症及び死亡者数に基づく。今後、</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重症及び死亡者数・新規陽性者数の推移により変動</a:t>
            </a:r>
            <a:endParaRPr kumimoji="1" lang="ja-JP" altLang="en-US" sz="900"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457415" y="1884061"/>
            <a:ext cx="723275"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第七波</a:t>
            </a:r>
          </a:p>
        </p:txBody>
      </p:sp>
      <p:pic>
        <p:nvPicPr>
          <p:cNvPr id="6" name="図 5"/>
          <p:cNvPicPr>
            <a:picLocks noChangeAspect="1"/>
          </p:cNvPicPr>
          <p:nvPr/>
        </p:nvPicPr>
        <p:blipFill>
          <a:blip r:embed="rId3"/>
          <a:stretch>
            <a:fillRect/>
          </a:stretch>
        </p:blipFill>
        <p:spPr>
          <a:xfrm>
            <a:off x="414781" y="5036421"/>
            <a:ext cx="10996921" cy="1855125"/>
          </a:xfrm>
          <a:prstGeom prst="rect">
            <a:avLst/>
          </a:prstGeom>
        </p:spPr>
      </p:pic>
    </p:spTree>
    <p:extLst>
      <p:ext uri="{BB962C8B-B14F-4D97-AF65-F5344CB8AC3E}">
        <p14:creationId xmlns:p14="http://schemas.microsoft.com/office/powerpoint/2010/main" val="185104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4903" y="768988"/>
            <a:ext cx="3903633" cy="5407540"/>
          </a:xfrm>
          <a:prstGeom prst="rect">
            <a:avLst/>
          </a:prstGeom>
          <a:noFill/>
          <a:ln w="50800">
            <a:solidFill>
              <a:srgbClr val="FF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7" name="正方形/長方形 6"/>
          <p:cNvSpPr/>
          <p:nvPr/>
        </p:nvSpPr>
        <p:spPr>
          <a:xfrm>
            <a:off x="1809" y="0"/>
            <a:ext cx="12192000" cy="490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latin typeface="UD デジタル 教科書体 NP-B" panose="02020700000000000000" pitchFamily="18" charset="-128"/>
                <a:ea typeface="UD デジタル 教科書体 NP-B" panose="02020700000000000000" pitchFamily="18" charset="-128"/>
              </a:rPr>
              <a:t>　　　　</a:t>
            </a:r>
            <a:r>
              <a:rPr lang="en-US" altLang="ja-JP" sz="2000" b="1" dirty="0">
                <a:latin typeface="UD デジタル 教科書体 NP-B" panose="02020700000000000000" pitchFamily="18" charset="-128"/>
                <a:ea typeface="UD デジタル 教科書体 NP-B" panose="02020700000000000000" pitchFamily="18" charset="-128"/>
              </a:rPr>
              <a:t>【</a:t>
            </a:r>
            <a:r>
              <a:rPr lang="ja-JP" altLang="en-US" sz="2000" b="1" dirty="0">
                <a:latin typeface="UD デジタル 教科書体 NP-B" panose="02020700000000000000" pitchFamily="18" charset="-128"/>
                <a:ea typeface="UD デジタル 教科書体 NP-B" panose="02020700000000000000" pitchFamily="18" charset="-128"/>
              </a:rPr>
              <a:t>第五波以降</a:t>
            </a:r>
            <a:r>
              <a:rPr lang="en-US" altLang="ja-JP" sz="2000" b="1" dirty="0">
                <a:latin typeface="UD デジタル 教科書体 NP-B" panose="02020700000000000000" pitchFamily="18" charset="-128"/>
                <a:ea typeface="UD デジタル 教科書体 NP-B" panose="02020700000000000000" pitchFamily="18" charset="-128"/>
              </a:rPr>
              <a:t>】</a:t>
            </a:r>
            <a:r>
              <a:rPr lang="ja-JP" altLang="en-US" sz="2000" b="1" dirty="0">
                <a:latin typeface="UD デジタル 教科書体 NP-B" panose="02020700000000000000" pitchFamily="18" charset="-128"/>
                <a:ea typeface="UD デジタル 教科書体 NP-B" panose="02020700000000000000" pitchFamily="18" charset="-128"/>
              </a:rPr>
              <a:t>重症者のまとめ（令和</a:t>
            </a:r>
            <a:r>
              <a:rPr lang="en-US" altLang="ja-JP" sz="2000" b="1" dirty="0">
                <a:latin typeface="UD デジタル 教科書体 NP-B" panose="02020700000000000000" pitchFamily="18" charset="-128"/>
                <a:ea typeface="UD デジタル 教科書体 NP-B" panose="02020700000000000000" pitchFamily="18" charset="-128"/>
              </a:rPr>
              <a:t>4</a:t>
            </a:r>
            <a:r>
              <a:rPr lang="ja-JP" altLang="en-US" sz="2000" b="1" dirty="0">
                <a:latin typeface="UD デジタル 教科書体 NP-B" panose="02020700000000000000" pitchFamily="18" charset="-128"/>
                <a:ea typeface="UD デジタル 教科書体 NP-B" panose="02020700000000000000" pitchFamily="18" charset="-128"/>
              </a:rPr>
              <a:t>年</a:t>
            </a:r>
            <a:r>
              <a:rPr lang="en-US" altLang="ja-JP" sz="2000" b="1" dirty="0">
                <a:latin typeface="UD デジタル 教科書体 NP-B" panose="02020700000000000000" pitchFamily="18" charset="-128"/>
                <a:ea typeface="UD デジタル 教科書体 NP-B" panose="02020700000000000000" pitchFamily="18" charset="-128"/>
              </a:rPr>
              <a:t>9</a:t>
            </a:r>
            <a:r>
              <a:rPr lang="ja-JP" altLang="en-US" sz="2000" b="1" dirty="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26</a:t>
            </a:r>
            <a:r>
              <a:rPr lang="ja-JP" altLang="en-US" sz="2000" b="1" dirty="0">
                <a:latin typeface="UD デジタル 教科書体 NP-B" panose="02020700000000000000" pitchFamily="18" charset="-128"/>
                <a:ea typeface="UD デジタル 教科書体 NP-B" panose="02020700000000000000" pitchFamily="18" charset="-128"/>
              </a:rPr>
              <a:t>日公表分まで）</a:t>
            </a:r>
            <a:endParaRPr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318626" y="773043"/>
            <a:ext cx="3842659"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第五波（</a:t>
            </a:r>
            <a:r>
              <a:rPr lang="en-US" altLang="ja-JP" b="1" dirty="0">
                <a:latin typeface="Meiryo UI" panose="020B0604030504040204" pitchFamily="50" charset="-128"/>
                <a:ea typeface="Meiryo UI" panose="020B0604030504040204" pitchFamily="50" charset="-128"/>
              </a:rPr>
              <a:t>2021/6/21</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12/16</a:t>
            </a:r>
            <a:r>
              <a:rPr lang="ja-JP" altLang="en-US" b="1" dirty="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238711" y="3543464"/>
            <a:ext cx="3797835" cy="707886"/>
          </a:xfrm>
          <a:prstGeom prst="rect">
            <a:avLst/>
          </a:prstGeom>
          <a:noFill/>
        </p:spPr>
        <p:txBody>
          <a:bodyPr wrap="none" rtlCol="0">
            <a:spAutoFit/>
          </a:bodyPr>
          <a:lstStyle/>
          <a:p>
            <a:r>
              <a:rPr kumimoji="1" lang="ja-JP" altLang="en-US" sz="1000" b="1" dirty="0">
                <a:latin typeface="+mn-ea"/>
              </a:rPr>
              <a:t>■重症者の割合</a:t>
            </a:r>
            <a:endParaRPr kumimoji="1" lang="en-US" altLang="ja-JP" sz="1000" b="1" dirty="0">
              <a:latin typeface="+mn-ea"/>
            </a:endParaRPr>
          </a:p>
          <a:p>
            <a:r>
              <a:rPr lang="ja-JP" altLang="en-US" sz="1000" dirty="0">
                <a:latin typeface="+mn-ea"/>
              </a:rPr>
              <a:t> </a:t>
            </a:r>
            <a:r>
              <a:rPr kumimoji="1" lang="en-US" altLang="ja-JP" sz="1000" dirty="0">
                <a:latin typeface="+mn-ea"/>
              </a:rPr>
              <a:t>40</a:t>
            </a:r>
            <a:r>
              <a:rPr kumimoji="1" lang="ja-JP" altLang="en-US" sz="1000" dirty="0">
                <a:latin typeface="+mn-ea"/>
              </a:rPr>
              <a:t>代以上の陽性者に占める重症者の割合：</a:t>
            </a:r>
            <a:r>
              <a:rPr lang="en-US" altLang="ja-JP" sz="1000" dirty="0">
                <a:latin typeface="+mn-ea"/>
              </a:rPr>
              <a:t>2.7</a:t>
            </a:r>
            <a:r>
              <a:rPr kumimoji="1" lang="en-US" altLang="ja-JP" sz="1000" dirty="0">
                <a:latin typeface="+mn-ea"/>
              </a:rPr>
              <a:t>%(</a:t>
            </a:r>
            <a:r>
              <a:rPr lang="en-US" altLang="ja-JP" sz="1000" dirty="0">
                <a:latin typeface="+mn-ea"/>
              </a:rPr>
              <a:t>922</a:t>
            </a:r>
            <a:r>
              <a:rPr kumimoji="1" lang="en-US" altLang="ja-JP" sz="1000" dirty="0">
                <a:latin typeface="+mn-ea"/>
              </a:rPr>
              <a:t>/</a:t>
            </a:r>
            <a:r>
              <a:rPr lang="en-US" altLang="ja-JP" sz="1000" dirty="0">
                <a:latin typeface="+mn-ea"/>
              </a:rPr>
              <a:t>34,284</a:t>
            </a:r>
            <a:r>
              <a:rPr kumimoji="1" lang="en-US" altLang="ja-JP" sz="1000" dirty="0">
                <a:latin typeface="+mn-ea"/>
              </a:rPr>
              <a:t>)</a:t>
            </a:r>
          </a:p>
          <a:p>
            <a:r>
              <a:rPr lang="ja-JP" altLang="en-US" sz="1000" dirty="0">
                <a:latin typeface="+mn-ea"/>
              </a:rPr>
              <a:t> </a:t>
            </a:r>
            <a:r>
              <a:rPr lang="en-US" altLang="ja-JP" sz="1000" dirty="0">
                <a:latin typeface="+mn-ea"/>
              </a:rPr>
              <a:t>60</a:t>
            </a:r>
            <a:r>
              <a:rPr lang="ja-JP" altLang="en-US" sz="1000" dirty="0">
                <a:latin typeface="+mn-ea"/>
              </a:rPr>
              <a:t>代以上の陽性者に占める重症者の割合：</a:t>
            </a:r>
            <a:r>
              <a:rPr lang="en-US" altLang="ja-JP" sz="1000" dirty="0">
                <a:latin typeface="+mn-ea"/>
              </a:rPr>
              <a:t>4.7%(369/7,821)</a:t>
            </a:r>
            <a:endParaRPr kumimoji="1" lang="en-US" altLang="ja-JP" sz="1000" dirty="0">
              <a:latin typeface="+mn-ea"/>
            </a:endParaRPr>
          </a:p>
          <a:p>
            <a:r>
              <a:rPr lang="ja-JP" altLang="en-US" sz="1000" dirty="0">
                <a:latin typeface="+mn-ea"/>
              </a:rPr>
              <a:t> 全陽性者数に占める重症者の割合：</a:t>
            </a:r>
            <a:r>
              <a:rPr lang="en-US" altLang="ja-JP" sz="1000" dirty="0">
                <a:latin typeface="+mn-ea"/>
              </a:rPr>
              <a:t>1.0%(1,024/100,891)</a:t>
            </a:r>
          </a:p>
        </p:txBody>
      </p:sp>
      <p:sp>
        <p:nvSpPr>
          <p:cNvPr id="18" name="テキスト ボックス 17"/>
          <p:cNvSpPr txBox="1"/>
          <p:nvPr/>
        </p:nvSpPr>
        <p:spPr>
          <a:xfrm>
            <a:off x="427067" y="5646520"/>
            <a:ext cx="1202573" cy="523220"/>
          </a:xfrm>
          <a:prstGeom prst="rect">
            <a:avLst/>
          </a:prstGeom>
          <a:noFill/>
        </p:spPr>
        <p:txBody>
          <a:bodyPr wrap="none" rtlCol="0">
            <a:spAutoFit/>
          </a:bodyPr>
          <a:lstStyle/>
          <a:p>
            <a:r>
              <a:rPr kumimoji="1" lang="ja-JP" altLang="en-US" sz="700" dirty="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51.6</a:t>
            </a:r>
            <a:r>
              <a:rPr kumimoji="1" lang="ja-JP" altLang="en-US" sz="700" dirty="0">
                <a:latin typeface="Meiryo UI" panose="020B0604030504040204" pitchFamily="50" charset="-128"/>
                <a:ea typeface="Meiryo UI" panose="020B0604030504040204" pitchFamily="50" charset="-128"/>
              </a:rPr>
              <a:t>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36.0%</a:t>
            </a:r>
          </a:p>
          <a:p>
            <a:r>
              <a:rPr lang="en-US" altLang="ja-JP" sz="700" dirty="0">
                <a:latin typeface="Meiryo UI" panose="020B0604030504040204" pitchFamily="50" charset="-128"/>
                <a:ea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18.4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6.5</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27422" y="3338415"/>
            <a:ext cx="3906839" cy="246221"/>
          </a:xfrm>
          <a:prstGeom prst="rect">
            <a:avLst/>
          </a:prstGeom>
          <a:noFill/>
        </p:spPr>
        <p:txBody>
          <a:bodyPr wrap="none" rtlCol="0">
            <a:spAutoFit/>
          </a:bodyPr>
          <a:lstStyle/>
          <a:p>
            <a:r>
              <a:rPr lang="en-US" altLang="ja-JP" sz="1000" dirty="0"/>
              <a:t>※</a:t>
            </a:r>
            <a:r>
              <a:rPr lang="ja-JP" altLang="en-US" sz="1000" dirty="0"/>
              <a:t>軽症化後の情報把握のため報道提供していない事例が</a:t>
            </a:r>
            <a:r>
              <a:rPr lang="en-US" altLang="ja-JP" sz="1000" dirty="0"/>
              <a:t>5</a:t>
            </a:r>
            <a:r>
              <a:rPr lang="ja-JP" altLang="en-US" sz="1000" dirty="0"/>
              <a:t>例あり</a:t>
            </a:r>
            <a:endParaRPr kumimoji="1" lang="ja-JP" altLang="en-US" sz="1000" dirty="0"/>
          </a:p>
        </p:txBody>
      </p:sp>
      <p:sp>
        <p:nvSpPr>
          <p:cNvPr id="25" name="正方形/長方形 24"/>
          <p:cNvSpPr/>
          <p:nvPr/>
        </p:nvSpPr>
        <p:spPr>
          <a:xfrm>
            <a:off x="4109915" y="768988"/>
            <a:ext cx="3972887" cy="5428573"/>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32" name="正方形/長方形 31"/>
          <p:cNvSpPr/>
          <p:nvPr/>
        </p:nvSpPr>
        <p:spPr>
          <a:xfrm>
            <a:off x="4366495" y="737982"/>
            <a:ext cx="3886509"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第六波（</a:t>
            </a:r>
            <a:r>
              <a:rPr lang="en-US" altLang="ja-JP" b="1" dirty="0">
                <a:latin typeface="Meiryo UI" panose="020B0604030504040204" pitchFamily="50" charset="-128"/>
                <a:ea typeface="Meiryo UI" panose="020B0604030504040204" pitchFamily="50" charset="-128"/>
              </a:rPr>
              <a:t>12/17</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2022/6/24</a:t>
            </a:r>
            <a:r>
              <a:rPr lang="ja-JP" altLang="en-US" b="1" dirty="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4229696" y="3543464"/>
            <a:ext cx="3778599" cy="707886"/>
          </a:xfrm>
          <a:prstGeom prst="rect">
            <a:avLst/>
          </a:prstGeom>
          <a:noFill/>
        </p:spPr>
        <p:txBody>
          <a:bodyPr wrap="none" rtlCol="0">
            <a:spAutoFit/>
          </a:bodyPr>
          <a:lstStyle/>
          <a:p>
            <a:r>
              <a:rPr kumimoji="1" lang="ja-JP" altLang="en-US" sz="1000" b="1" dirty="0">
                <a:latin typeface="+mn-ea"/>
              </a:rPr>
              <a:t>■重症者の割合</a:t>
            </a:r>
            <a:endParaRPr kumimoji="1" lang="en-US" altLang="ja-JP" sz="1000" b="1" dirty="0">
              <a:latin typeface="+mn-ea"/>
            </a:endParaRPr>
          </a:p>
          <a:p>
            <a:r>
              <a:rPr lang="ja-JP" altLang="en-US" sz="1000" dirty="0">
                <a:latin typeface="+mn-ea"/>
              </a:rPr>
              <a:t> </a:t>
            </a:r>
            <a:r>
              <a:rPr kumimoji="1" lang="en-US" altLang="ja-JP" sz="1000" dirty="0">
                <a:latin typeface="+mn-ea"/>
              </a:rPr>
              <a:t>40</a:t>
            </a:r>
            <a:r>
              <a:rPr kumimoji="1" lang="ja-JP" altLang="en-US" sz="1000" dirty="0">
                <a:latin typeface="+mn-ea"/>
              </a:rPr>
              <a:t>代以上の陽性者に占める重症者の割合：</a:t>
            </a:r>
            <a:r>
              <a:rPr kumimoji="1" lang="en-US" altLang="ja-JP" sz="1000" dirty="0">
                <a:latin typeface="+mn-ea"/>
              </a:rPr>
              <a:t>0.3%(</a:t>
            </a:r>
            <a:r>
              <a:rPr lang="en-US" altLang="ja-JP" sz="1000" dirty="0">
                <a:latin typeface="+mn-ea"/>
              </a:rPr>
              <a:t>856</a:t>
            </a:r>
            <a:r>
              <a:rPr kumimoji="1" lang="en-US" altLang="ja-JP" sz="1000" dirty="0">
                <a:latin typeface="+mn-ea"/>
              </a:rPr>
              <a:t>/293,995)</a:t>
            </a:r>
          </a:p>
          <a:p>
            <a:r>
              <a:rPr lang="ja-JP" altLang="en-US" sz="1000" dirty="0">
                <a:latin typeface="+mn-ea"/>
              </a:rPr>
              <a:t> </a:t>
            </a:r>
            <a:r>
              <a:rPr lang="en-US" altLang="ja-JP" sz="1000" dirty="0">
                <a:latin typeface="+mn-ea"/>
              </a:rPr>
              <a:t>60</a:t>
            </a:r>
            <a:r>
              <a:rPr lang="ja-JP" altLang="en-US" sz="1000" dirty="0">
                <a:latin typeface="+mn-ea"/>
              </a:rPr>
              <a:t>代以上の陽性者に占める重症者の割合：</a:t>
            </a:r>
            <a:r>
              <a:rPr lang="en-US" altLang="ja-JP" sz="1000" dirty="0">
                <a:latin typeface="+mn-ea"/>
              </a:rPr>
              <a:t>0.7%(730/100,111)</a:t>
            </a:r>
            <a:endParaRPr kumimoji="1" lang="en-US" altLang="ja-JP" sz="1000" dirty="0">
              <a:latin typeface="+mn-ea"/>
            </a:endParaRPr>
          </a:p>
          <a:p>
            <a:r>
              <a:rPr lang="ja-JP" altLang="en-US" sz="1000" dirty="0">
                <a:latin typeface="+mn-ea"/>
              </a:rPr>
              <a:t> 全陽性者数に占める重症者の割合：</a:t>
            </a:r>
            <a:r>
              <a:rPr lang="en-US" altLang="ja-JP" sz="1000" dirty="0">
                <a:latin typeface="+mn-ea"/>
              </a:rPr>
              <a:t>0.11%(898/800,932)</a:t>
            </a:r>
          </a:p>
        </p:txBody>
      </p:sp>
      <p:sp>
        <p:nvSpPr>
          <p:cNvPr id="41" name="テキスト ボックス 40"/>
          <p:cNvSpPr txBox="1"/>
          <p:nvPr/>
        </p:nvSpPr>
        <p:spPr>
          <a:xfrm>
            <a:off x="4515152" y="5673320"/>
            <a:ext cx="1233030" cy="523220"/>
          </a:xfrm>
          <a:prstGeom prst="rect">
            <a:avLst/>
          </a:prstGeom>
          <a:noFill/>
        </p:spPr>
        <p:txBody>
          <a:bodyPr wrap="none" rtlCol="0">
            <a:spAutoFit/>
          </a:bodyPr>
          <a:lstStyle/>
          <a:p>
            <a:r>
              <a:rPr kumimoji="1" lang="ja-JP" altLang="en-US" sz="700" dirty="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67.1</a:t>
            </a:r>
            <a:r>
              <a:rPr kumimoji="1" lang="ja-JP" altLang="en-US" sz="700" dirty="0">
                <a:latin typeface="Meiryo UI" panose="020B0604030504040204" pitchFamily="50" charset="-128"/>
                <a:ea typeface="Meiryo UI" panose="020B0604030504040204" pitchFamily="50" charset="-128"/>
              </a:rPr>
              <a:t>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81.3%</a:t>
            </a:r>
          </a:p>
          <a:p>
            <a:r>
              <a:rPr lang="en-US" altLang="ja-JP" sz="700" dirty="0">
                <a:latin typeface="Meiryo UI" panose="020B0604030504040204" pitchFamily="50" charset="-128"/>
                <a:ea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67.7</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30.0</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8156171" y="6176528"/>
            <a:ext cx="4373917" cy="307777"/>
          </a:xfrm>
          <a:prstGeom prst="rect">
            <a:avLst/>
          </a:prstGeom>
          <a:noFill/>
        </p:spPr>
        <p:txBody>
          <a:bodyPr wrap="square" rtlCol="0">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重症率は</a:t>
            </a:r>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日判明時点までの重症者数に基づく。今後、重症者数・新規陽性者数の推移により変動</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ワクチン接種状況は保健所による聞き取りや</a:t>
            </a:r>
            <a:r>
              <a:rPr lang="en-US" altLang="ja-JP" sz="700" dirty="0">
                <a:latin typeface="Meiryo UI" panose="020B0604030504040204" pitchFamily="50" charset="-128"/>
                <a:ea typeface="Meiryo UI" panose="020B0604030504040204" pitchFamily="50" charset="-128"/>
              </a:rPr>
              <a:t>HER-SYS</a:t>
            </a:r>
            <a:r>
              <a:rPr lang="ja-JP" altLang="en-US" sz="700" dirty="0">
                <a:latin typeface="Meiryo UI" panose="020B0604030504040204" pitchFamily="50" charset="-128"/>
                <a:ea typeface="Meiryo UI" panose="020B0604030504040204" pitchFamily="50" charset="-128"/>
              </a:rPr>
              <a:t>データに基づく（</a:t>
            </a:r>
            <a:r>
              <a:rPr lang="en-US" altLang="ja-JP" sz="700" dirty="0">
                <a:latin typeface="Meiryo UI" panose="020B0604030504040204" pitchFamily="50" charset="-128"/>
                <a:ea typeface="Meiryo UI" panose="020B0604030504040204" pitchFamily="50" charset="-128"/>
              </a:rPr>
              <a:t>9</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rPr>
              <a:t>日判明時点）</a:t>
            </a:r>
          </a:p>
        </p:txBody>
      </p:sp>
      <p:pic>
        <p:nvPicPr>
          <p:cNvPr id="2" name="図 1"/>
          <p:cNvPicPr>
            <a:picLocks noChangeAspect="1"/>
          </p:cNvPicPr>
          <p:nvPr/>
        </p:nvPicPr>
        <p:blipFill>
          <a:blip r:embed="rId3"/>
          <a:stretch>
            <a:fillRect/>
          </a:stretch>
        </p:blipFill>
        <p:spPr>
          <a:xfrm>
            <a:off x="728566" y="1132285"/>
            <a:ext cx="2656305" cy="2200688"/>
          </a:xfrm>
          <a:prstGeom prst="rect">
            <a:avLst/>
          </a:prstGeom>
        </p:spPr>
      </p:pic>
      <p:pic>
        <p:nvPicPr>
          <p:cNvPr id="5" name="図 4"/>
          <p:cNvPicPr>
            <a:picLocks noChangeAspect="1"/>
          </p:cNvPicPr>
          <p:nvPr/>
        </p:nvPicPr>
        <p:blipFill>
          <a:blip r:embed="rId4"/>
          <a:stretch>
            <a:fillRect/>
          </a:stretch>
        </p:blipFill>
        <p:spPr>
          <a:xfrm>
            <a:off x="1944088" y="4205314"/>
            <a:ext cx="1694835" cy="1633870"/>
          </a:xfrm>
          <a:prstGeom prst="rect">
            <a:avLst/>
          </a:prstGeom>
        </p:spPr>
      </p:pic>
      <p:sp>
        <p:nvSpPr>
          <p:cNvPr id="21" name="正方形/長方形 20">
            <a:extLst>
              <a:ext uri="{FF2B5EF4-FFF2-40B4-BE49-F238E27FC236}">
                <a16:creationId xmlns:a16="http://schemas.microsoft.com/office/drawing/2014/main" id="{039B33A0-C834-40DC-9360-6D3F060ABD40}"/>
              </a:ext>
            </a:extLst>
          </p:cNvPr>
          <p:cNvSpPr/>
          <p:nvPr/>
        </p:nvSpPr>
        <p:spPr>
          <a:xfrm>
            <a:off x="8221777" y="776040"/>
            <a:ext cx="3903633" cy="5407540"/>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22" name="正方形/長方形 21">
            <a:extLst>
              <a:ext uri="{FF2B5EF4-FFF2-40B4-BE49-F238E27FC236}">
                <a16:creationId xmlns:a16="http://schemas.microsoft.com/office/drawing/2014/main" id="{1026318A-0C01-449D-A7FB-00912CCBB55C}"/>
              </a:ext>
            </a:extLst>
          </p:cNvPr>
          <p:cNvSpPr/>
          <p:nvPr/>
        </p:nvSpPr>
        <p:spPr>
          <a:xfrm>
            <a:off x="8253004" y="776326"/>
            <a:ext cx="4205511"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第七波（</a:t>
            </a:r>
            <a:r>
              <a:rPr lang="en-US" altLang="ja-JP" b="1" dirty="0">
                <a:latin typeface="Meiryo UI" panose="020B0604030504040204" pitchFamily="50" charset="-128"/>
                <a:ea typeface="Meiryo UI" panose="020B0604030504040204" pitchFamily="50" charset="-128"/>
              </a:rPr>
              <a:t>2022/6/25</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9/26</a:t>
            </a:r>
            <a:r>
              <a:rPr lang="ja-JP" altLang="en-US" sz="1400" b="1" dirty="0">
                <a:latin typeface="Meiryo UI" panose="020B0604030504040204" pitchFamily="50" charset="-128"/>
                <a:ea typeface="Meiryo UI" panose="020B0604030504040204" pitchFamily="50" charset="-128"/>
              </a:rPr>
              <a:t>公表分</a:t>
            </a:r>
            <a:r>
              <a:rPr lang="ja-JP" altLang="en-US" b="1" dirty="0">
                <a:latin typeface="Meiryo UI" panose="020B0604030504040204" pitchFamily="50" charset="-128"/>
                <a:ea typeface="Meiryo UI" panose="020B0604030504040204" pitchFamily="50" charset="-128"/>
              </a:rPr>
              <a:t>）</a:t>
            </a:r>
          </a:p>
        </p:txBody>
      </p:sp>
      <p:sp>
        <p:nvSpPr>
          <p:cNvPr id="23" name="テキスト ボックス 22">
            <a:extLst>
              <a:ext uri="{FF2B5EF4-FFF2-40B4-BE49-F238E27FC236}">
                <a16:creationId xmlns:a16="http://schemas.microsoft.com/office/drawing/2014/main" id="{B36635DA-517C-4C0A-8550-1B5234725256}"/>
              </a:ext>
            </a:extLst>
          </p:cNvPr>
          <p:cNvSpPr txBox="1"/>
          <p:nvPr/>
        </p:nvSpPr>
        <p:spPr>
          <a:xfrm>
            <a:off x="8299588" y="3544434"/>
            <a:ext cx="3892412" cy="707886"/>
          </a:xfrm>
          <a:prstGeom prst="rect">
            <a:avLst/>
          </a:prstGeom>
          <a:noFill/>
        </p:spPr>
        <p:txBody>
          <a:bodyPr wrap="none" rtlCol="0">
            <a:spAutoFit/>
          </a:bodyPr>
          <a:lstStyle/>
          <a:p>
            <a:r>
              <a:rPr kumimoji="1" lang="ja-JP" altLang="en-US" sz="1000" b="1" dirty="0">
                <a:latin typeface="+mn-ea"/>
              </a:rPr>
              <a:t>■重症者の割合</a:t>
            </a:r>
            <a:endParaRPr kumimoji="1" lang="en-US" altLang="ja-JP" sz="1000" b="1" dirty="0">
              <a:latin typeface="+mn-ea"/>
            </a:endParaRPr>
          </a:p>
          <a:p>
            <a:r>
              <a:rPr lang="ja-JP" altLang="en-US" sz="1000" dirty="0">
                <a:latin typeface="+mn-ea"/>
              </a:rPr>
              <a:t> </a:t>
            </a:r>
            <a:r>
              <a:rPr kumimoji="1" lang="en-US" altLang="ja-JP" sz="1000" dirty="0">
                <a:latin typeface="+mn-ea"/>
              </a:rPr>
              <a:t>40</a:t>
            </a:r>
            <a:r>
              <a:rPr kumimoji="1" lang="ja-JP" altLang="en-US" sz="1000" dirty="0">
                <a:latin typeface="+mn-ea"/>
              </a:rPr>
              <a:t>代以上の陽性者に占める重症者の割合：</a:t>
            </a:r>
            <a:r>
              <a:rPr lang="en-US" altLang="ja-JP" sz="1000" dirty="0">
                <a:latin typeface="+mn-ea"/>
              </a:rPr>
              <a:t>0.07</a:t>
            </a:r>
            <a:r>
              <a:rPr kumimoji="1" lang="en-US" altLang="ja-JP" sz="1000" dirty="0">
                <a:latin typeface="+mn-ea"/>
              </a:rPr>
              <a:t>%(</a:t>
            </a:r>
            <a:r>
              <a:rPr lang="en-US" altLang="ja-JP" sz="1000" dirty="0">
                <a:latin typeface="+mn-ea"/>
              </a:rPr>
              <a:t>331</a:t>
            </a:r>
            <a:r>
              <a:rPr kumimoji="1" lang="en-US" altLang="ja-JP" sz="1000" dirty="0">
                <a:latin typeface="+mn-ea"/>
              </a:rPr>
              <a:t>/469,399)</a:t>
            </a:r>
          </a:p>
          <a:p>
            <a:r>
              <a:rPr lang="ja-JP" altLang="en-US" sz="1000" dirty="0">
                <a:latin typeface="+mn-ea"/>
              </a:rPr>
              <a:t> </a:t>
            </a:r>
            <a:r>
              <a:rPr lang="en-US" altLang="ja-JP" sz="1000" dirty="0">
                <a:latin typeface="+mn-ea"/>
              </a:rPr>
              <a:t>60</a:t>
            </a:r>
            <a:r>
              <a:rPr lang="ja-JP" altLang="en-US" sz="1000" dirty="0">
                <a:latin typeface="+mn-ea"/>
              </a:rPr>
              <a:t>代以上の陽性者に占める重症者の割合：</a:t>
            </a:r>
            <a:r>
              <a:rPr lang="en-US" altLang="ja-JP" sz="1000" dirty="0">
                <a:latin typeface="+mn-ea"/>
              </a:rPr>
              <a:t>0.17%(274/164,707)</a:t>
            </a:r>
            <a:endParaRPr kumimoji="1" lang="en-US" altLang="ja-JP" sz="1000" dirty="0">
              <a:latin typeface="+mn-ea"/>
            </a:endParaRPr>
          </a:p>
          <a:p>
            <a:r>
              <a:rPr lang="ja-JP" altLang="en-US" sz="1000" dirty="0">
                <a:latin typeface="+mn-ea"/>
              </a:rPr>
              <a:t> 全陽性者数に占める重症者の割合：</a:t>
            </a:r>
            <a:r>
              <a:rPr lang="en-US" altLang="ja-JP" sz="1000" dirty="0">
                <a:latin typeface="+mn-ea"/>
              </a:rPr>
              <a:t>0.03%(371/1,079,161)</a:t>
            </a:r>
          </a:p>
        </p:txBody>
      </p:sp>
      <p:sp>
        <p:nvSpPr>
          <p:cNvPr id="24" name="テキスト ボックス 23">
            <a:extLst>
              <a:ext uri="{FF2B5EF4-FFF2-40B4-BE49-F238E27FC236}">
                <a16:creationId xmlns:a16="http://schemas.microsoft.com/office/drawing/2014/main" id="{D288ED8A-6D74-46B4-B74E-AF82C603EC9C}"/>
              </a:ext>
            </a:extLst>
          </p:cNvPr>
          <p:cNvSpPr txBox="1"/>
          <p:nvPr/>
        </p:nvSpPr>
        <p:spPr>
          <a:xfrm>
            <a:off x="8464755" y="5660360"/>
            <a:ext cx="1202573" cy="523220"/>
          </a:xfrm>
          <a:prstGeom prst="rect">
            <a:avLst/>
          </a:prstGeom>
          <a:noFill/>
        </p:spPr>
        <p:txBody>
          <a:bodyPr wrap="none" rtlCol="0">
            <a:spAutoFit/>
          </a:bodyPr>
          <a:lstStyle/>
          <a:p>
            <a:r>
              <a:rPr kumimoji="1" lang="ja-JP" altLang="en-US" sz="700" dirty="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66.0</a:t>
            </a:r>
            <a:r>
              <a:rPr kumimoji="1" lang="ja-JP" altLang="en-US" sz="700" dirty="0">
                <a:latin typeface="Meiryo UI" panose="020B0604030504040204" pitchFamily="50" charset="-128"/>
                <a:ea typeface="Meiryo UI" panose="020B0604030504040204" pitchFamily="50" charset="-128"/>
              </a:rPr>
              <a:t>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73.9%</a:t>
            </a:r>
          </a:p>
          <a:p>
            <a:r>
              <a:rPr lang="en-US" altLang="ja-JP" sz="700" dirty="0">
                <a:latin typeface="Meiryo UI" panose="020B0604030504040204" pitchFamily="50" charset="-128"/>
                <a:ea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61.5</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34.5</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125807" y="3287703"/>
            <a:ext cx="3916457" cy="246221"/>
          </a:xfrm>
          <a:prstGeom prst="rect">
            <a:avLst/>
          </a:prstGeom>
          <a:noFill/>
        </p:spPr>
        <p:txBody>
          <a:bodyPr wrap="none" rtlCol="0">
            <a:spAutoFit/>
          </a:bodyPr>
          <a:lstStyle/>
          <a:p>
            <a:r>
              <a:rPr lang="en-US" altLang="ja-JP" sz="1000" dirty="0"/>
              <a:t>※</a:t>
            </a:r>
            <a:r>
              <a:rPr lang="ja-JP" altLang="en-US" sz="1000" dirty="0"/>
              <a:t>軽症化後の情報把握のため報道提供していない事例が</a:t>
            </a:r>
            <a:r>
              <a:rPr lang="en-US" altLang="ja-JP" sz="1000" dirty="0"/>
              <a:t>22</a:t>
            </a:r>
            <a:r>
              <a:rPr lang="ja-JP" altLang="en-US" sz="1000" dirty="0"/>
              <a:t>例あり</a:t>
            </a:r>
            <a:endParaRPr kumimoji="1" lang="ja-JP" altLang="en-US" sz="1000" dirty="0"/>
          </a:p>
        </p:txBody>
      </p:sp>
      <p:sp>
        <p:nvSpPr>
          <p:cNvPr id="31" name="スライド番号プレースホルダー 1"/>
          <p:cNvSpPr>
            <a:spLocks noGrp="1"/>
          </p:cNvSpPr>
          <p:nvPr>
            <p:ph type="sldNum" sz="quarter" idx="12"/>
          </p:nvPr>
        </p:nvSpPr>
        <p:spPr>
          <a:xfrm>
            <a:off x="9350712" y="647632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2D5CB-8769-475A-9BC8-A2F17E2F558B}"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pic>
        <p:nvPicPr>
          <p:cNvPr id="4" name="図 3"/>
          <p:cNvPicPr>
            <a:picLocks noChangeAspect="1"/>
          </p:cNvPicPr>
          <p:nvPr/>
        </p:nvPicPr>
        <p:blipFill>
          <a:blip r:embed="rId5"/>
          <a:stretch>
            <a:fillRect/>
          </a:stretch>
        </p:blipFill>
        <p:spPr>
          <a:xfrm>
            <a:off x="6168334" y="4121014"/>
            <a:ext cx="1463167" cy="1682642"/>
          </a:xfrm>
          <a:prstGeom prst="rect">
            <a:avLst/>
          </a:prstGeom>
        </p:spPr>
      </p:pic>
      <p:pic>
        <p:nvPicPr>
          <p:cNvPr id="8" name="図 7"/>
          <p:cNvPicPr>
            <a:picLocks noChangeAspect="1"/>
          </p:cNvPicPr>
          <p:nvPr/>
        </p:nvPicPr>
        <p:blipFill>
          <a:blip r:embed="rId6"/>
          <a:stretch>
            <a:fillRect/>
          </a:stretch>
        </p:blipFill>
        <p:spPr>
          <a:xfrm>
            <a:off x="3749208" y="3962648"/>
            <a:ext cx="2560542" cy="1792379"/>
          </a:xfrm>
          <a:prstGeom prst="rect">
            <a:avLst/>
          </a:prstGeom>
        </p:spPr>
      </p:pic>
      <p:pic>
        <p:nvPicPr>
          <p:cNvPr id="11" name="図 10"/>
          <p:cNvPicPr>
            <a:picLocks noChangeAspect="1"/>
          </p:cNvPicPr>
          <p:nvPr/>
        </p:nvPicPr>
        <p:blipFill>
          <a:blip r:embed="rId7"/>
          <a:stretch>
            <a:fillRect/>
          </a:stretch>
        </p:blipFill>
        <p:spPr>
          <a:xfrm>
            <a:off x="64994" y="4165375"/>
            <a:ext cx="2145978" cy="1627773"/>
          </a:xfrm>
          <a:prstGeom prst="rect">
            <a:avLst/>
          </a:prstGeom>
        </p:spPr>
      </p:pic>
      <p:sp>
        <p:nvSpPr>
          <p:cNvPr id="42" name="テキスト ボックス 41"/>
          <p:cNvSpPr txBox="1"/>
          <p:nvPr/>
        </p:nvSpPr>
        <p:spPr>
          <a:xfrm>
            <a:off x="8553085" y="26660"/>
            <a:ext cx="3808597" cy="461665"/>
          </a:xfrm>
          <a:prstGeom prst="rect">
            <a:avLst/>
          </a:prstGeom>
          <a:noFill/>
        </p:spPr>
        <p:txBody>
          <a:bodyPr wrap="square" rtlCol="0">
            <a:spAutoFit/>
          </a:bodyPr>
          <a:lstStyle/>
          <a:p>
            <a:r>
              <a:rPr lang="en-US" altLang="ja-JP" sz="800" dirty="0">
                <a:solidFill>
                  <a:schemeClr val="bg1"/>
                </a:solidFill>
                <a:latin typeface="Meiryo UI" panose="020B0604030504040204" pitchFamily="50" charset="-128"/>
                <a:ea typeface="Meiryo UI" panose="020B0604030504040204" pitchFamily="50" charset="-128"/>
              </a:rPr>
              <a:t>※</a:t>
            </a:r>
            <a:r>
              <a:rPr lang="ja-JP" altLang="en-US" sz="800" dirty="0">
                <a:solidFill>
                  <a:schemeClr val="bg1"/>
                </a:solidFill>
                <a:latin typeface="Meiryo UI" panose="020B0604030504040204" pitchFamily="50" charset="-128"/>
                <a:ea typeface="Meiryo UI" panose="020B0604030504040204" pitchFamily="50" charset="-128"/>
              </a:rPr>
              <a:t>重症者数は、対応可能な軽症中等症患者受入医療機関等において</a:t>
            </a:r>
            <a:endParaRPr lang="en-US" altLang="ja-JP" sz="800" dirty="0">
              <a:solidFill>
                <a:schemeClr val="bg1"/>
              </a:solidFill>
              <a:latin typeface="Meiryo UI" panose="020B0604030504040204" pitchFamily="50" charset="-128"/>
              <a:ea typeface="Meiryo UI" panose="020B0604030504040204" pitchFamily="50" charset="-128"/>
            </a:endParaRPr>
          </a:p>
          <a:p>
            <a:r>
              <a:rPr lang="en-US" altLang="ja-JP" sz="800" dirty="0">
                <a:solidFill>
                  <a:schemeClr val="bg1"/>
                </a:solidFill>
                <a:latin typeface="Meiryo UI" panose="020B0604030504040204" pitchFamily="50" charset="-128"/>
                <a:ea typeface="Meiryo UI" panose="020B0604030504040204" pitchFamily="50" charset="-128"/>
              </a:rPr>
              <a:t>   </a:t>
            </a:r>
            <a:r>
              <a:rPr lang="ja-JP" altLang="en-US" sz="800" dirty="0">
                <a:solidFill>
                  <a:schemeClr val="bg1"/>
                </a:solidFill>
                <a:latin typeface="Meiryo UI" panose="020B0604030504040204" pitchFamily="50" charset="-128"/>
                <a:ea typeface="Meiryo UI" panose="020B0604030504040204" pitchFamily="50" charset="-128"/>
              </a:rPr>
              <a:t>治療継続をしている重症者（</a:t>
            </a:r>
            <a:r>
              <a:rPr lang="en-US" altLang="ja-JP" sz="800" dirty="0">
                <a:solidFill>
                  <a:schemeClr val="bg1"/>
                </a:solidFill>
                <a:latin typeface="Meiryo UI" panose="020B0604030504040204" pitchFamily="50" charset="-128"/>
                <a:ea typeface="Meiryo UI" panose="020B0604030504040204" pitchFamily="50" charset="-128"/>
              </a:rPr>
              <a:t>R3/4/6</a:t>
            </a:r>
            <a:r>
              <a:rPr lang="ja-JP" altLang="en-US" sz="800" dirty="0">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7/12</a:t>
            </a:r>
            <a:r>
              <a:rPr lang="ja-JP" altLang="en-US" sz="800" dirty="0" err="1">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R4/2/16</a:t>
            </a:r>
            <a:r>
              <a:rPr lang="ja-JP" altLang="en-US" sz="800" dirty="0">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4/12</a:t>
            </a:r>
            <a:r>
              <a:rPr lang="ja-JP" altLang="en-US" sz="800" dirty="0" err="1">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8/1</a:t>
            </a:r>
            <a:r>
              <a:rPr lang="ja-JP" altLang="en-US" sz="800" dirty="0">
                <a:solidFill>
                  <a:schemeClr val="bg1"/>
                </a:solidFill>
                <a:latin typeface="Meiryo UI" panose="020B0604030504040204" pitchFamily="50" charset="-128"/>
                <a:ea typeface="Meiryo UI" panose="020B0604030504040204" pitchFamily="50" charset="-128"/>
              </a:rPr>
              <a:t>～）や</a:t>
            </a:r>
            <a:endParaRPr lang="en-US" altLang="ja-JP" sz="800" dirty="0">
              <a:solidFill>
                <a:schemeClr val="bg1"/>
              </a:solidFill>
              <a:latin typeface="Meiryo UI" panose="020B0604030504040204" pitchFamily="50" charset="-128"/>
              <a:ea typeface="Meiryo UI" panose="020B0604030504040204" pitchFamily="50" charset="-128"/>
            </a:endParaRPr>
          </a:p>
          <a:p>
            <a:r>
              <a:rPr lang="ja-JP" altLang="en-US" sz="800" dirty="0">
                <a:solidFill>
                  <a:schemeClr val="bg1"/>
                </a:solidFill>
                <a:latin typeface="Meiryo UI" panose="020B0604030504040204" pitchFamily="50" charset="-128"/>
                <a:ea typeface="Meiryo UI" panose="020B0604030504040204" pitchFamily="50" charset="-128"/>
              </a:rPr>
              <a:t>　 他府県で受け入れている重症者（</a:t>
            </a:r>
            <a:r>
              <a:rPr lang="en-US" altLang="ja-JP" sz="800" dirty="0">
                <a:solidFill>
                  <a:schemeClr val="bg1"/>
                </a:solidFill>
                <a:latin typeface="Meiryo UI" panose="020B0604030504040204" pitchFamily="50" charset="-128"/>
                <a:ea typeface="Meiryo UI" panose="020B0604030504040204" pitchFamily="50" charset="-128"/>
              </a:rPr>
              <a:t>R3/4/22</a:t>
            </a:r>
            <a:r>
              <a:rPr lang="ja-JP" altLang="en-US" sz="800" dirty="0">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5/10</a:t>
            </a:r>
            <a:r>
              <a:rPr lang="ja-JP" altLang="en-US" sz="800" dirty="0">
                <a:solidFill>
                  <a:schemeClr val="bg1"/>
                </a:solidFill>
                <a:latin typeface="Meiryo UI" panose="020B0604030504040204" pitchFamily="50" charset="-128"/>
                <a:ea typeface="Meiryo UI" panose="020B0604030504040204" pitchFamily="50" charset="-128"/>
              </a:rPr>
              <a:t>）を含む。</a:t>
            </a:r>
          </a:p>
        </p:txBody>
      </p:sp>
      <p:sp>
        <p:nvSpPr>
          <p:cNvPr id="43" name="テキスト ボックス 42"/>
          <p:cNvSpPr txBox="1"/>
          <p:nvPr/>
        </p:nvSpPr>
        <p:spPr>
          <a:xfrm>
            <a:off x="1809" y="6362415"/>
            <a:ext cx="9695283"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重症の定義：「重症病床における</a:t>
            </a:r>
            <a:r>
              <a:rPr kumimoji="1" lang="en-US" altLang="ja-JP" sz="1050" dirty="0">
                <a:latin typeface="Meiryo UI" panose="020B0604030504040204" pitchFamily="50" charset="-128"/>
                <a:ea typeface="Meiryo UI" panose="020B0604030504040204" pitchFamily="50" charset="-128"/>
              </a:rPr>
              <a:t>ICU</a:t>
            </a:r>
            <a:r>
              <a:rPr kumimoji="1" lang="ja-JP" altLang="en-US" sz="1050" dirty="0">
                <a:latin typeface="Meiryo UI" panose="020B0604030504040204" pitchFamily="50" charset="-128"/>
                <a:ea typeface="Meiryo UI" panose="020B0604030504040204" pitchFamily="50" charset="-128"/>
              </a:rPr>
              <a:t>入室、人工呼吸器装着、</a:t>
            </a:r>
            <a:r>
              <a:rPr kumimoji="1" lang="en-US" altLang="ja-JP" sz="1050" dirty="0">
                <a:latin typeface="Meiryo UI" panose="020B0604030504040204" pitchFamily="50" charset="-128"/>
                <a:ea typeface="Meiryo UI" panose="020B0604030504040204" pitchFamily="50" charset="-128"/>
              </a:rPr>
              <a:t>ECMO</a:t>
            </a:r>
            <a:r>
              <a:rPr kumimoji="1" lang="ja-JP" altLang="en-US" sz="1050" dirty="0">
                <a:latin typeface="Meiryo UI" panose="020B0604030504040204" pitchFamily="50" charset="-128"/>
                <a:ea typeface="Meiryo UI" panose="020B0604030504040204" pitchFamily="50" charset="-128"/>
              </a:rPr>
              <a:t>使用」のいずれかとした。</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基礎疾患：相談・受診の目安で示されている重症化リスクの高い患者（糖尿病、心不全、呼吸器疾患（</a:t>
            </a:r>
            <a:r>
              <a:rPr lang="en-US" altLang="ja-JP" sz="1050" dirty="0">
                <a:latin typeface="Meiryo UI" panose="020B0604030504040204" pitchFamily="50" charset="-128"/>
                <a:ea typeface="Meiryo UI" panose="020B0604030504040204" pitchFamily="50" charset="-128"/>
              </a:rPr>
              <a:t>COPD</a:t>
            </a:r>
            <a:r>
              <a:rPr lang="ja-JP" altLang="en-US" sz="1050" dirty="0">
                <a:latin typeface="Meiryo UI" panose="020B0604030504040204" pitchFamily="50" charset="-128"/>
                <a:ea typeface="Meiryo UI" panose="020B0604030504040204" pitchFamily="50" charset="-128"/>
              </a:rPr>
              <a:t>等）、透析患者、免疫抑制剤や抗がん剤等を用いている患者）</a:t>
            </a:r>
            <a:endParaRPr kumimoji="1" lang="ja-JP" altLang="en-US" sz="1050" dirty="0">
              <a:latin typeface="Meiryo UI" panose="020B0604030504040204" pitchFamily="50" charset="-128"/>
              <a:ea typeface="Meiryo UI" panose="020B0604030504040204" pitchFamily="50" charset="-128"/>
            </a:endParaRPr>
          </a:p>
        </p:txBody>
      </p:sp>
      <p:pic>
        <p:nvPicPr>
          <p:cNvPr id="26" name="図 25"/>
          <p:cNvPicPr>
            <a:picLocks noChangeAspect="1"/>
          </p:cNvPicPr>
          <p:nvPr/>
        </p:nvPicPr>
        <p:blipFill>
          <a:blip r:embed="rId8"/>
          <a:stretch>
            <a:fillRect/>
          </a:stretch>
        </p:blipFill>
        <p:spPr>
          <a:xfrm>
            <a:off x="4632199" y="1052859"/>
            <a:ext cx="2846374" cy="2272828"/>
          </a:xfrm>
          <a:prstGeom prst="rect">
            <a:avLst/>
          </a:prstGeom>
        </p:spPr>
      </p:pic>
      <p:sp>
        <p:nvSpPr>
          <p:cNvPr id="36" name="テキスト ボックス 35"/>
          <p:cNvSpPr txBox="1"/>
          <p:nvPr/>
        </p:nvSpPr>
        <p:spPr>
          <a:xfrm>
            <a:off x="8256813" y="3300973"/>
            <a:ext cx="3916457" cy="246221"/>
          </a:xfrm>
          <a:prstGeom prst="rect">
            <a:avLst/>
          </a:prstGeom>
          <a:noFill/>
        </p:spPr>
        <p:txBody>
          <a:bodyPr wrap="none" rtlCol="0">
            <a:spAutoFit/>
          </a:bodyPr>
          <a:lstStyle/>
          <a:p>
            <a:r>
              <a:rPr lang="en-US" altLang="ja-JP" sz="1000" dirty="0"/>
              <a:t>※</a:t>
            </a:r>
            <a:r>
              <a:rPr lang="ja-JP" altLang="en-US" sz="1000" dirty="0"/>
              <a:t>軽症化後の情報把握のため報道提供していない事例が</a:t>
            </a:r>
            <a:r>
              <a:rPr lang="en-US" altLang="ja-JP" sz="1000" dirty="0"/>
              <a:t>2</a:t>
            </a:r>
            <a:r>
              <a:rPr lang="ja-JP" altLang="en-US" sz="1000" dirty="0"/>
              <a:t>例あり</a:t>
            </a:r>
            <a:endParaRPr kumimoji="1" lang="ja-JP" altLang="en-US" sz="1000" dirty="0"/>
          </a:p>
        </p:txBody>
      </p:sp>
      <p:pic>
        <p:nvPicPr>
          <p:cNvPr id="12" name="図 11"/>
          <p:cNvPicPr>
            <a:picLocks noChangeAspect="1"/>
          </p:cNvPicPr>
          <p:nvPr/>
        </p:nvPicPr>
        <p:blipFill>
          <a:blip r:embed="rId9"/>
          <a:stretch>
            <a:fillRect/>
          </a:stretch>
        </p:blipFill>
        <p:spPr>
          <a:xfrm>
            <a:off x="8837026" y="1118257"/>
            <a:ext cx="2756030" cy="2200688"/>
          </a:xfrm>
          <a:prstGeom prst="rect">
            <a:avLst/>
          </a:prstGeom>
        </p:spPr>
      </p:pic>
      <p:pic>
        <p:nvPicPr>
          <p:cNvPr id="14" name="図 13"/>
          <p:cNvPicPr>
            <a:picLocks noChangeAspect="1"/>
          </p:cNvPicPr>
          <p:nvPr/>
        </p:nvPicPr>
        <p:blipFill>
          <a:blip r:embed="rId10"/>
          <a:stretch>
            <a:fillRect/>
          </a:stretch>
        </p:blipFill>
        <p:spPr>
          <a:xfrm>
            <a:off x="9745139" y="4192803"/>
            <a:ext cx="1340268" cy="1539064"/>
          </a:xfrm>
          <a:prstGeom prst="rect">
            <a:avLst/>
          </a:prstGeom>
        </p:spPr>
      </p:pic>
      <p:pic>
        <p:nvPicPr>
          <p:cNvPr id="15" name="図 14"/>
          <p:cNvPicPr>
            <a:picLocks noChangeAspect="1"/>
          </p:cNvPicPr>
          <p:nvPr/>
        </p:nvPicPr>
        <p:blipFill>
          <a:blip r:embed="rId11"/>
          <a:stretch>
            <a:fillRect/>
          </a:stretch>
        </p:blipFill>
        <p:spPr>
          <a:xfrm>
            <a:off x="10858180" y="4245989"/>
            <a:ext cx="1652159" cy="1828959"/>
          </a:xfrm>
          <a:prstGeom prst="rect">
            <a:avLst/>
          </a:prstGeom>
        </p:spPr>
      </p:pic>
      <p:pic>
        <p:nvPicPr>
          <p:cNvPr id="3" name="図 2"/>
          <p:cNvPicPr>
            <a:picLocks noChangeAspect="1"/>
          </p:cNvPicPr>
          <p:nvPr/>
        </p:nvPicPr>
        <p:blipFill>
          <a:blip r:embed="rId12"/>
          <a:stretch>
            <a:fillRect/>
          </a:stretch>
        </p:blipFill>
        <p:spPr>
          <a:xfrm>
            <a:off x="7888672" y="4078181"/>
            <a:ext cx="2072820" cy="1786283"/>
          </a:xfrm>
          <a:prstGeom prst="rect">
            <a:avLst/>
          </a:prstGeom>
        </p:spPr>
      </p:pic>
    </p:spTree>
    <p:extLst>
      <p:ext uri="{BB962C8B-B14F-4D97-AF65-F5344CB8AC3E}">
        <p14:creationId xmlns:p14="http://schemas.microsoft.com/office/powerpoint/2010/main" val="976722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1459" y="664540"/>
            <a:ext cx="3800657" cy="5803765"/>
          </a:xfrm>
          <a:prstGeom prst="rect">
            <a:avLst/>
          </a:prstGeom>
          <a:noFill/>
          <a:ln w="50800">
            <a:solidFill>
              <a:srgbClr val="FF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7" name="正方形/長方形 6"/>
          <p:cNvSpPr/>
          <p:nvPr/>
        </p:nvSpPr>
        <p:spPr>
          <a:xfrm>
            <a:off x="-5378" y="0"/>
            <a:ext cx="12192000" cy="490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latin typeface="UD デジタル 教科書体 NP-B" panose="02020700000000000000" pitchFamily="18" charset="-128"/>
                <a:ea typeface="UD デジタル 教科書体 NP-B" panose="02020700000000000000" pitchFamily="18" charset="-128"/>
              </a:rPr>
              <a:t>　　　　　　　　</a:t>
            </a:r>
            <a:r>
              <a:rPr lang="en-US" altLang="ja-JP" sz="2000" b="1" dirty="0">
                <a:latin typeface="UD デジタル 教科書体 NP-B" panose="02020700000000000000" pitchFamily="18" charset="-128"/>
                <a:ea typeface="UD デジタル 教科書体 NP-B" panose="02020700000000000000" pitchFamily="18" charset="-128"/>
              </a:rPr>
              <a:t>【</a:t>
            </a:r>
            <a:r>
              <a:rPr lang="ja-JP" altLang="en-US" sz="2000" b="1" dirty="0">
                <a:latin typeface="UD デジタル 教科書体 NP-B" panose="02020700000000000000" pitchFamily="18" charset="-128"/>
                <a:ea typeface="UD デジタル 教科書体 NP-B" panose="02020700000000000000" pitchFamily="18" charset="-128"/>
              </a:rPr>
              <a:t>第五波以降</a:t>
            </a:r>
            <a:r>
              <a:rPr lang="en-US" altLang="ja-JP" sz="2000" b="1" dirty="0">
                <a:latin typeface="UD デジタル 教科書体 NP-B" panose="02020700000000000000" pitchFamily="18" charset="-128"/>
                <a:ea typeface="UD デジタル 教科書体 NP-B" panose="02020700000000000000" pitchFamily="18" charset="-128"/>
              </a:rPr>
              <a:t>】</a:t>
            </a:r>
            <a:r>
              <a:rPr lang="ja-JP" altLang="en-US" sz="2000" b="1" dirty="0">
                <a:latin typeface="UD デジタル 教科書体 NP-B" panose="02020700000000000000" pitchFamily="18" charset="-128"/>
                <a:ea typeface="UD デジタル 教科書体 NP-B" panose="02020700000000000000" pitchFamily="18" charset="-128"/>
              </a:rPr>
              <a:t>死亡例のまとめ（令和</a:t>
            </a:r>
            <a:r>
              <a:rPr lang="en-US" altLang="ja-JP" sz="2000" b="1" dirty="0">
                <a:latin typeface="UD デジタル 教科書体 NP-B" panose="02020700000000000000" pitchFamily="18" charset="-128"/>
                <a:ea typeface="UD デジタル 教科書体 NP-B" panose="02020700000000000000" pitchFamily="18" charset="-128"/>
              </a:rPr>
              <a:t>4</a:t>
            </a:r>
            <a:r>
              <a:rPr lang="ja-JP" altLang="en-US" sz="2000" b="1" dirty="0">
                <a:latin typeface="UD デジタル 教科書体 NP-B" panose="02020700000000000000" pitchFamily="18" charset="-128"/>
                <a:ea typeface="UD デジタル 教科書体 NP-B" panose="02020700000000000000" pitchFamily="18" charset="-128"/>
              </a:rPr>
              <a:t>年</a:t>
            </a:r>
            <a:r>
              <a:rPr lang="en-US" altLang="ja-JP" sz="2000" b="1" dirty="0">
                <a:latin typeface="UD デジタル 教科書体 NP-B" panose="02020700000000000000" pitchFamily="18" charset="-128"/>
                <a:ea typeface="UD デジタル 教科書体 NP-B" panose="02020700000000000000" pitchFamily="18" charset="-128"/>
              </a:rPr>
              <a:t>9</a:t>
            </a:r>
            <a:r>
              <a:rPr lang="ja-JP" altLang="en-US" sz="2000" b="1" dirty="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26</a:t>
            </a:r>
            <a:r>
              <a:rPr lang="ja-JP" altLang="en-US" sz="2000" b="1" dirty="0">
                <a:latin typeface="UD デジタル 教科書体 NP-B" panose="02020700000000000000" pitchFamily="18" charset="-128"/>
                <a:ea typeface="UD デジタル 教科書体 NP-B" panose="02020700000000000000" pitchFamily="18" charset="-128"/>
              </a:rPr>
              <a:t>日公表分まで）</a:t>
            </a:r>
            <a:endParaRPr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193160" y="2306970"/>
            <a:ext cx="4159436" cy="707886"/>
          </a:xfrm>
          <a:prstGeom prst="rect">
            <a:avLst/>
          </a:prstGeom>
          <a:noFill/>
        </p:spPr>
        <p:txBody>
          <a:bodyPr wrap="square" rtlCol="0">
            <a:spAutoFit/>
          </a:bodyPr>
          <a:lstStyle/>
          <a:p>
            <a:r>
              <a:rPr kumimoji="1" lang="ja-JP" altLang="en-US" sz="1000" b="1" dirty="0">
                <a:latin typeface="+mn-ea"/>
              </a:rPr>
              <a:t>■</a:t>
            </a:r>
            <a:r>
              <a:rPr lang="ja-JP" altLang="en-US" sz="1000" b="1" dirty="0">
                <a:latin typeface="+mn-ea"/>
              </a:rPr>
              <a:t>死亡例</a:t>
            </a:r>
            <a:r>
              <a:rPr kumimoji="1" lang="ja-JP" altLang="en-US" sz="1000" b="1" dirty="0">
                <a:latin typeface="+mn-ea"/>
              </a:rPr>
              <a:t>の割合</a:t>
            </a:r>
            <a:endParaRPr kumimoji="1" lang="en-US" altLang="ja-JP" sz="1000" b="1" dirty="0">
              <a:latin typeface="+mn-ea"/>
            </a:endParaRPr>
          </a:p>
          <a:p>
            <a:r>
              <a:rPr lang="ja-JP" altLang="en-US" sz="1000" dirty="0">
                <a:latin typeface="+mn-ea"/>
              </a:rPr>
              <a:t> </a:t>
            </a:r>
            <a:r>
              <a:rPr kumimoji="1" lang="en-US" altLang="ja-JP" sz="1000" dirty="0">
                <a:latin typeface="+mn-ea"/>
              </a:rPr>
              <a:t>40</a:t>
            </a:r>
            <a:r>
              <a:rPr kumimoji="1" lang="ja-JP" altLang="en-US" sz="1000" dirty="0">
                <a:latin typeface="+mn-ea"/>
              </a:rPr>
              <a:t>代以上の陽性者に占める</a:t>
            </a:r>
            <a:r>
              <a:rPr lang="ja-JP" altLang="en-US" sz="1000" dirty="0">
                <a:latin typeface="+mn-ea"/>
              </a:rPr>
              <a:t>死亡例</a:t>
            </a:r>
            <a:r>
              <a:rPr kumimoji="1" lang="ja-JP" altLang="en-US" sz="1000" dirty="0">
                <a:latin typeface="+mn-ea"/>
              </a:rPr>
              <a:t>の割合：</a:t>
            </a:r>
            <a:r>
              <a:rPr lang="en-US" altLang="ja-JP" sz="1000" dirty="0">
                <a:latin typeface="+mn-ea"/>
              </a:rPr>
              <a:t>1.0</a:t>
            </a:r>
            <a:r>
              <a:rPr kumimoji="1" lang="en-US" altLang="ja-JP" sz="1000" dirty="0">
                <a:latin typeface="+mn-ea"/>
              </a:rPr>
              <a:t>%(</a:t>
            </a:r>
            <a:r>
              <a:rPr lang="en-US" altLang="ja-JP" sz="1000" dirty="0">
                <a:latin typeface="+mn-ea"/>
              </a:rPr>
              <a:t>353</a:t>
            </a:r>
            <a:r>
              <a:rPr kumimoji="1" lang="en-US" altLang="ja-JP" sz="1000" dirty="0">
                <a:latin typeface="+mn-ea"/>
              </a:rPr>
              <a:t>/34,284)</a:t>
            </a:r>
          </a:p>
          <a:p>
            <a:r>
              <a:rPr lang="ja-JP" altLang="en-US" sz="1000" dirty="0">
                <a:latin typeface="+mn-ea"/>
              </a:rPr>
              <a:t> </a:t>
            </a:r>
            <a:r>
              <a:rPr lang="en-US" altLang="ja-JP" sz="1000" dirty="0">
                <a:latin typeface="+mn-ea"/>
              </a:rPr>
              <a:t>60</a:t>
            </a:r>
            <a:r>
              <a:rPr lang="ja-JP" altLang="en-US" sz="1000" dirty="0">
                <a:latin typeface="+mn-ea"/>
              </a:rPr>
              <a:t>代以上の陽性者に占める死亡例の割合：</a:t>
            </a:r>
            <a:r>
              <a:rPr lang="en-US" altLang="ja-JP" sz="1000" dirty="0">
                <a:latin typeface="+mn-ea"/>
              </a:rPr>
              <a:t>3.7%(290/7,821)</a:t>
            </a:r>
            <a:endParaRPr kumimoji="1" lang="en-US" altLang="ja-JP" sz="1000" dirty="0">
              <a:latin typeface="+mn-ea"/>
            </a:endParaRPr>
          </a:p>
          <a:p>
            <a:r>
              <a:rPr lang="ja-JP" altLang="en-US" sz="1000" dirty="0">
                <a:latin typeface="+mn-ea"/>
              </a:rPr>
              <a:t> 全陽性者数に占める死亡例の割合：</a:t>
            </a:r>
            <a:r>
              <a:rPr lang="en-US" altLang="ja-JP" sz="1000" dirty="0">
                <a:latin typeface="+mn-ea"/>
              </a:rPr>
              <a:t>0.4%(358/100,891)</a:t>
            </a:r>
          </a:p>
        </p:txBody>
      </p:sp>
      <p:sp>
        <p:nvSpPr>
          <p:cNvPr id="18" name="テキスト ボックス 17"/>
          <p:cNvSpPr txBox="1"/>
          <p:nvPr/>
        </p:nvSpPr>
        <p:spPr>
          <a:xfrm>
            <a:off x="2477316" y="4335900"/>
            <a:ext cx="1280716" cy="523220"/>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69.8</a:t>
            </a:r>
            <a:r>
              <a:rPr kumimoji="1" lang="ja-JP" altLang="en-US" sz="700" dirty="0">
                <a:latin typeface="Meiryo UI" panose="020B0604030504040204" pitchFamily="50" charset="-128"/>
                <a:ea typeface="Meiryo UI" panose="020B0604030504040204" pitchFamily="50" charset="-128"/>
              </a:rPr>
              <a:t>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81.0%</a:t>
            </a:r>
          </a:p>
          <a:p>
            <a:r>
              <a:rPr lang="en-US" altLang="ja-JP" sz="700" dirty="0">
                <a:latin typeface="Meiryo UI" panose="020B0604030504040204" pitchFamily="50" charset="-128"/>
                <a:ea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67.6</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45.3</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23" name="正方形/長方形 22"/>
          <p:cNvSpPr/>
          <p:nvPr/>
        </p:nvSpPr>
        <p:spPr>
          <a:xfrm>
            <a:off x="4097754" y="664540"/>
            <a:ext cx="3937429" cy="5803765"/>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32" name="テキスト ボックス 31"/>
          <p:cNvSpPr txBox="1"/>
          <p:nvPr/>
        </p:nvSpPr>
        <p:spPr>
          <a:xfrm>
            <a:off x="4141799" y="2301533"/>
            <a:ext cx="4159436" cy="707886"/>
          </a:xfrm>
          <a:prstGeom prst="rect">
            <a:avLst/>
          </a:prstGeom>
          <a:noFill/>
        </p:spPr>
        <p:txBody>
          <a:bodyPr wrap="square" rtlCol="0">
            <a:spAutoFit/>
          </a:bodyPr>
          <a:lstStyle/>
          <a:p>
            <a:r>
              <a:rPr kumimoji="1" lang="ja-JP" altLang="en-US" sz="1000" b="1" dirty="0">
                <a:latin typeface="+mn-ea"/>
              </a:rPr>
              <a:t>■</a:t>
            </a:r>
            <a:r>
              <a:rPr lang="ja-JP" altLang="en-US" sz="1000" b="1" dirty="0">
                <a:latin typeface="+mn-ea"/>
              </a:rPr>
              <a:t>死亡例</a:t>
            </a:r>
            <a:r>
              <a:rPr kumimoji="1" lang="ja-JP" altLang="en-US" sz="1000" b="1" dirty="0">
                <a:latin typeface="+mn-ea"/>
              </a:rPr>
              <a:t>の割合</a:t>
            </a:r>
            <a:endParaRPr kumimoji="1" lang="en-US" altLang="ja-JP" sz="1000" b="1" dirty="0">
              <a:latin typeface="+mn-ea"/>
            </a:endParaRPr>
          </a:p>
          <a:p>
            <a:r>
              <a:rPr lang="ja-JP" altLang="en-US" sz="1000" dirty="0">
                <a:latin typeface="+mn-ea"/>
              </a:rPr>
              <a:t> </a:t>
            </a:r>
            <a:r>
              <a:rPr kumimoji="1" lang="en-US" altLang="ja-JP" sz="1000" dirty="0">
                <a:latin typeface="+mn-ea"/>
              </a:rPr>
              <a:t>40</a:t>
            </a:r>
            <a:r>
              <a:rPr kumimoji="1" lang="ja-JP" altLang="en-US" sz="1000" dirty="0">
                <a:latin typeface="+mn-ea"/>
              </a:rPr>
              <a:t>代以上の陽性者に占める</a:t>
            </a:r>
            <a:r>
              <a:rPr lang="ja-JP" altLang="en-US" sz="1000" dirty="0">
                <a:latin typeface="+mn-ea"/>
              </a:rPr>
              <a:t>死亡例</a:t>
            </a:r>
            <a:r>
              <a:rPr kumimoji="1" lang="ja-JP" altLang="en-US" sz="1000" dirty="0">
                <a:latin typeface="+mn-ea"/>
              </a:rPr>
              <a:t>の割合：</a:t>
            </a:r>
            <a:r>
              <a:rPr lang="en-US" altLang="ja-JP" sz="1000" dirty="0">
                <a:latin typeface="+mn-ea"/>
              </a:rPr>
              <a:t>0.7</a:t>
            </a:r>
            <a:r>
              <a:rPr kumimoji="1" lang="en-US" altLang="ja-JP" sz="1000" dirty="0">
                <a:latin typeface="+mn-ea"/>
              </a:rPr>
              <a:t>%(</a:t>
            </a:r>
            <a:r>
              <a:rPr lang="en-US" altLang="ja-JP" sz="1000" dirty="0">
                <a:latin typeface="+mn-ea"/>
              </a:rPr>
              <a:t>2,154</a:t>
            </a:r>
            <a:r>
              <a:rPr kumimoji="1" lang="en-US" altLang="ja-JP" sz="1000" dirty="0">
                <a:latin typeface="+mn-ea"/>
              </a:rPr>
              <a:t>/293,995)</a:t>
            </a:r>
          </a:p>
          <a:p>
            <a:r>
              <a:rPr lang="ja-JP" altLang="en-US" sz="1000" dirty="0">
                <a:latin typeface="+mn-ea"/>
              </a:rPr>
              <a:t> </a:t>
            </a:r>
            <a:r>
              <a:rPr lang="en-US" altLang="ja-JP" sz="1000" dirty="0">
                <a:latin typeface="+mn-ea"/>
              </a:rPr>
              <a:t>60</a:t>
            </a:r>
            <a:r>
              <a:rPr lang="ja-JP" altLang="en-US" sz="1000" dirty="0">
                <a:latin typeface="+mn-ea"/>
              </a:rPr>
              <a:t>代以上の陽性者に占める死亡例の割合：</a:t>
            </a:r>
            <a:r>
              <a:rPr lang="en-US" altLang="ja-JP" sz="1000" dirty="0">
                <a:latin typeface="+mn-ea"/>
              </a:rPr>
              <a:t>2.1%(2,096/100,111)</a:t>
            </a:r>
            <a:endParaRPr kumimoji="1" lang="en-US" altLang="ja-JP" sz="1000" dirty="0">
              <a:latin typeface="+mn-ea"/>
            </a:endParaRPr>
          </a:p>
          <a:p>
            <a:r>
              <a:rPr lang="ja-JP" altLang="en-US" sz="1000" dirty="0">
                <a:latin typeface="+mn-ea"/>
              </a:rPr>
              <a:t> 全陽性者数に占める死亡例の割合：</a:t>
            </a:r>
            <a:r>
              <a:rPr lang="en-US" altLang="ja-JP" sz="1000" dirty="0">
                <a:latin typeface="+mn-ea"/>
              </a:rPr>
              <a:t>0.27%(2,155/800,932)</a:t>
            </a:r>
          </a:p>
        </p:txBody>
      </p:sp>
      <p:sp>
        <p:nvSpPr>
          <p:cNvPr id="33" name="テキスト ボックス 32"/>
          <p:cNvSpPr txBox="1"/>
          <p:nvPr/>
        </p:nvSpPr>
        <p:spPr>
          <a:xfrm>
            <a:off x="6608401" y="4194010"/>
            <a:ext cx="1371346" cy="523220"/>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78.6</a:t>
            </a:r>
            <a:r>
              <a:rPr kumimoji="1" lang="ja-JP" altLang="en-US" sz="700" dirty="0">
                <a:latin typeface="Meiryo UI" panose="020B0604030504040204" pitchFamily="50" charset="-128"/>
                <a:ea typeface="Meiryo UI" panose="020B0604030504040204" pitchFamily="50" charset="-128"/>
              </a:rPr>
              <a:t>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97.3%</a:t>
            </a:r>
          </a:p>
          <a:p>
            <a:r>
              <a:rPr lang="en-US" altLang="ja-JP" sz="700" dirty="0">
                <a:latin typeface="Meiryo UI" panose="020B0604030504040204" pitchFamily="50" charset="-128"/>
                <a:ea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92.2</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69.4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310529" y="6457796"/>
            <a:ext cx="3511877" cy="200055"/>
          </a:xfrm>
          <a:prstGeom prst="rect">
            <a:avLst/>
          </a:prstGeom>
          <a:noFill/>
        </p:spPr>
        <p:txBody>
          <a:bodyPr wrap="square" rtlCol="0">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死亡率は</a:t>
            </a:r>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日判明時点までの死亡者数に基づく。今後、死亡者数の推移により変動</a:t>
            </a:r>
          </a:p>
        </p:txBody>
      </p:sp>
      <p:pic>
        <p:nvPicPr>
          <p:cNvPr id="5" name="図 4"/>
          <p:cNvPicPr>
            <a:picLocks noChangeAspect="1"/>
          </p:cNvPicPr>
          <p:nvPr/>
        </p:nvPicPr>
        <p:blipFill>
          <a:blip r:embed="rId3"/>
          <a:stretch>
            <a:fillRect/>
          </a:stretch>
        </p:blipFill>
        <p:spPr>
          <a:xfrm>
            <a:off x="161665" y="3025557"/>
            <a:ext cx="3084843" cy="1822862"/>
          </a:xfrm>
          <a:prstGeom prst="rect">
            <a:avLst/>
          </a:prstGeom>
        </p:spPr>
      </p:pic>
      <p:pic>
        <p:nvPicPr>
          <p:cNvPr id="8" name="図 7"/>
          <p:cNvPicPr>
            <a:picLocks noChangeAspect="1"/>
          </p:cNvPicPr>
          <p:nvPr/>
        </p:nvPicPr>
        <p:blipFill>
          <a:blip r:embed="rId4"/>
          <a:stretch>
            <a:fillRect/>
          </a:stretch>
        </p:blipFill>
        <p:spPr>
          <a:xfrm>
            <a:off x="587381" y="1062610"/>
            <a:ext cx="2808811" cy="1206064"/>
          </a:xfrm>
          <a:prstGeom prst="rect">
            <a:avLst/>
          </a:prstGeom>
        </p:spPr>
      </p:pic>
      <p:pic>
        <p:nvPicPr>
          <p:cNvPr id="17" name="図 16"/>
          <p:cNvPicPr>
            <a:picLocks noChangeAspect="1"/>
          </p:cNvPicPr>
          <p:nvPr/>
        </p:nvPicPr>
        <p:blipFill>
          <a:blip r:embed="rId5"/>
          <a:stretch>
            <a:fillRect/>
          </a:stretch>
        </p:blipFill>
        <p:spPr>
          <a:xfrm>
            <a:off x="775183" y="4831443"/>
            <a:ext cx="2046743" cy="1619815"/>
          </a:xfrm>
          <a:prstGeom prst="rect">
            <a:avLst/>
          </a:prstGeom>
        </p:spPr>
      </p:pic>
      <p:sp>
        <p:nvSpPr>
          <p:cNvPr id="21" name="正方形/長方形 20">
            <a:extLst>
              <a:ext uri="{FF2B5EF4-FFF2-40B4-BE49-F238E27FC236}">
                <a16:creationId xmlns:a16="http://schemas.microsoft.com/office/drawing/2014/main" id="{5F4F31B9-8D2E-4595-B577-242BB3771063}"/>
              </a:ext>
            </a:extLst>
          </p:cNvPr>
          <p:cNvSpPr/>
          <p:nvPr/>
        </p:nvSpPr>
        <p:spPr>
          <a:xfrm>
            <a:off x="8266522" y="664540"/>
            <a:ext cx="3820089" cy="5803765"/>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25" name="テキスト ボックス 24">
            <a:extLst>
              <a:ext uri="{FF2B5EF4-FFF2-40B4-BE49-F238E27FC236}">
                <a16:creationId xmlns:a16="http://schemas.microsoft.com/office/drawing/2014/main" id="{BB1C6F99-B381-4F08-8E36-9732F433AD9C}"/>
              </a:ext>
            </a:extLst>
          </p:cNvPr>
          <p:cNvSpPr txBox="1"/>
          <p:nvPr/>
        </p:nvSpPr>
        <p:spPr>
          <a:xfrm>
            <a:off x="10692213" y="4154873"/>
            <a:ext cx="1280716" cy="523220"/>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77.9</a:t>
            </a:r>
            <a:r>
              <a:rPr kumimoji="1" lang="ja-JP" altLang="en-US" sz="700" dirty="0">
                <a:latin typeface="Meiryo UI" panose="020B0604030504040204" pitchFamily="50" charset="-128"/>
                <a:ea typeface="Meiryo UI" panose="020B0604030504040204" pitchFamily="50" charset="-128"/>
              </a:rPr>
              <a:t>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95.4%</a:t>
            </a:r>
          </a:p>
          <a:p>
            <a:r>
              <a:rPr lang="en-US" altLang="ja-JP" sz="700" dirty="0">
                <a:latin typeface="Meiryo UI" panose="020B0604030504040204" pitchFamily="50" charset="-128"/>
                <a:ea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88.7</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rPr>
              <a:t>代以上の割合：</a:t>
            </a:r>
            <a:r>
              <a:rPr lang="en-US" altLang="ja-JP" sz="700" dirty="0">
                <a:latin typeface="Meiryo UI" panose="020B0604030504040204" pitchFamily="50" charset="-128"/>
                <a:ea typeface="Meiryo UI" panose="020B0604030504040204" pitchFamily="50" charset="-128"/>
              </a:rPr>
              <a:t>68.4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C89C480F-3D1F-47FB-B866-AD6498D80964}"/>
              </a:ext>
            </a:extLst>
          </p:cNvPr>
          <p:cNvSpPr/>
          <p:nvPr/>
        </p:nvSpPr>
        <p:spPr>
          <a:xfrm>
            <a:off x="9414709" y="229638"/>
            <a:ext cx="2771913" cy="246221"/>
          </a:xfrm>
          <a:prstGeom prst="rect">
            <a:avLst/>
          </a:prstGeom>
        </p:spPr>
        <p:txBody>
          <a:bodyPr wrap="none">
            <a:spAutoFit/>
          </a:bodyPr>
          <a:lstStyle/>
          <a:p>
            <a:r>
              <a:rPr lang="en-US" altLang="ja-JP" sz="1000" dirty="0">
                <a:solidFill>
                  <a:schemeClr val="bg1"/>
                </a:solidFill>
                <a:latin typeface="Meiryo UI" panose="020B0604030504040204" pitchFamily="50" charset="-128"/>
                <a:ea typeface="Meiryo UI" panose="020B0604030504040204" pitchFamily="50" charset="-128"/>
              </a:rPr>
              <a:t>※</a:t>
            </a:r>
            <a:r>
              <a:rPr lang="ja-JP" altLang="en-US" sz="1000" dirty="0">
                <a:solidFill>
                  <a:schemeClr val="bg1"/>
                </a:solidFill>
                <a:latin typeface="Meiryo UI" panose="020B0604030504040204" pitchFamily="50" charset="-128"/>
                <a:ea typeface="Meiryo UI" panose="020B0604030504040204" pitchFamily="50" charset="-128"/>
              </a:rPr>
              <a:t>死亡率：新規陽性者数に占める死亡者の割合</a:t>
            </a:r>
            <a:endParaRPr lang="en-US" altLang="ja-JP" sz="1000" dirty="0">
              <a:solidFill>
                <a:schemeClr val="bg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202792" y="674130"/>
            <a:ext cx="3842659"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第五波（</a:t>
            </a:r>
            <a:r>
              <a:rPr lang="en-US" altLang="ja-JP" b="1" dirty="0">
                <a:latin typeface="Meiryo UI" panose="020B0604030504040204" pitchFamily="50" charset="-128"/>
                <a:ea typeface="Meiryo UI" panose="020B0604030504040204" pitchFamily="50" charset="-128"/>
              </a:rPr>
              <a:t>2021/6/21</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12/16</a:t>
            </a:r>
            <a:r>
              <a:rPr lang="ja-JP" altLang="en-US" b="1" dirty="0">
                <a:latin typeface="Meiryo UI" panose="020B0604030504040204" pitchFamily="50" charset="-128"/>
                <a:ea typeface="Meiryo UI" panose="020B0604030504040204" pitchFamily="50" charset="-128"/>
              </a:rPr>
              <a:t>）</a:t>
            </a:r>
          </a:p>
        </p:txBody>
      </p:sp>
      <p:sp>
        <p:nvSpPr>
          <p:cNvPr id="38" name="テキスト ボックス 37"/>
          <p:cNvSpPr txBox="1"/>
          <p:nvPr/>
        </p:nvSpPr>
        <p:spPr>
          <a:xfrm>
            <a:off x="8240821" y="2301533"/>
            <a:ext cx="4159436" cy="707886"/>
          </a:xfrm>
          <a:prstGeom prst="rect">
            <a:avLst/>
          </a:prstGeom>
          <a:noFill/>
        </p:spPr>
        <p:txBody>
          <a:bodyPr wrap="square" rtlCol="0">
            <a:spAutoFit/>
          </a:bodyPr>
          <a:lstStyle/>
          <a:p>
            <a:r>
              <a:rPr kumimoji="1" lang="ja-JP" altLang="en-US" sz="1000" b="1" dirty="0">
                <a:latin typeface="+mn-ea"/>
              </a:rPr>
              <a:t>■</a:t>
            </a:r>
            <a:r>
              <a:rPr lang="ja-JP" altLang="en-US" sz="1000" b="1" dirty="0">
                <a:latin typeface="+mn-ea"/>
              </a:rPr>
              <a:t>死亡例</a:t>
            </a:r>
            <a:r>
              <a:rPr kumimoji="1" lang="ja-JP" altLang="en-US" sz="1000" b="1" dirty="0">
                <a:latin typeface="+mn-ea"/>
              </a:rPr>
              <a:t>の割合</a:t>
            </a:r>
            <a:endParaRPr kumimoji="1" lang="en-US" altLang="ja-JP" sz="1000" b="1" dirty="0">
              <a:latin typeface="+mn-ea"/>
            </a:endParaRPr>
          </a:p>
          <a:p>
            <a:r>
              <a:rPr lang="ja-JP" altLang="en-US" sz="1000" dirty="0">
                <a:latin typeface="+mn-ea"/>
              </a:rPr>
              <a:t> </a:t>
            </a:r>
            <a:r>
              <a:rPr kumimoji="1" lang="en-US" altLang="ja-JP" sz="1000" dirty="0">
                <a:latin typeface="+mn-ea"/>
              </a:rPr>
              <a:t>40</a:t>
            </a:r>
            <a:r>
              <a:rPr kumimoji="1" lang="ja-JP" altLang="en-US" sz="1000" dirty="0">
                <a:latin typeface="+mn-ea"/>
              </a:rPr>
              <a:t>代以上の陽性者に占める</a:t>
            </a:r>
            <a:r>
              <a:rPr lang="ja-JP" altLang="en-US" sz="1000" dirty="0">
                <a:latin typeface="+mn-ea"/>
              </a:rPr>
              <a:t>死亡例</a:t>
            </a:r>
            <a:r>
              <a:rPr kumimoji="1" lang="ja-JP" altLang="en-US" sz="1000" dirty="0">
                <a:latin typeface="+mn-ea"/>
              </a:rPr>
              <a:t>の割合：</a:t>
            </a:r>
            <a:r>
              <a:rPr kumimoji="1" lang="en-US" altLang="ja-JP" sz="1000" dirty="0">
                <a:latin typeface="+mn-ea"/>
              </a:rPr>
              <a:t>0.26%(</a:t>
            </a:r>
            <a:r>
              <a:rPr lang="en-US" altLang="ja-JP" sz="1000" dirty="0">
                <a:latin typeface="+mn-ea"/>
              </a:rPr>
              <a:t>1,218</a:t>
            </a:r>
            <a:r>
              <a:rPr kumimoji="1" lang="en-US" altLang="ja-JP" sz="1000" dirty="0">
                <a:latin typeface="+mn-ea"/>
              </a:rPr>
              <a:t>/469,399)</a:t>
            </a:r>
          </a:p>
          <a:p>
            <a:r>
              <a:rPr lang="ja-JP" altLang="en-US" sz="1000" dirty="0">
                <a:latin typeface="+mn-ea"/>
              </a:rPr>
              <a:t> </a:t>
            </a:r>
            <a:r>
              <a:rPr lang="en-US" altLang="ja-JP" sz="1000" dirty="0">
                <a:latin typeface="+mn-ea"/>
              </a:rPr>
              <a:t>60</a:t>
            </a:r>
            <a:r>
              <a:rPr lang="ja-JP" altLang="en-US" sz="1000" dirty="0">
                <a:latin typeface="+mn-ea"/>
              </a:rPr>
              <a:t>代以上の陽性者に占める死亡例の割合：</a:t>
            </a:r>
            <a:r>
              <a:rPr lang="en-US" altLang="ja-JP" sz="1000" dirty="0">
                <a:latin typeface="+mn-ea"/>
              </a:rPr>
              <a:t>0.71%(1,169/164,707)</a:t>
            </a:r>
            <a:endParaRPr kumimoji="1" lang="en-US" altLang="ja-JP" sz="1000" dirty="0">
              <a:latin typeface="+mn-ea"/>
            </a:endParaRPr>
          </a:p>
          <a:p>
            <a:r>
              <a:rPr lang="ja-JP" altLang="en-US" sz="1000" dirty="0">
                <a:latin typeface="+mn-ea"/>
              </a:rPr>
              <a:t> 全陽性者数に占める死亡例の割合：</a:t>
            </a:r>
            <a:r>
              <a:rPr lang="en-US" altLang="ja-JP" sz="1000" dirty="0">
                <a:latin typeface="+mn-ea"/>
              </a:rPr>
              <a:t>0.11%(1,226/1,079,161)</a:t>
            </a:r>
          </a:p>
        </p:txBody>
      </p:sp>
      <p:sp>
        <p:nvSpPr>
          <p:cNvPr id="27" name="スライド番号プレースホルダー 1"/>
          <p:cNvSpPr>
            <a:spLocks noGrp="1"/>
          </p:cNvSpPr>
          <p:nvPr>
            <p:ph type="sldNum" sz="quarter" idx="12"/>
          </p:nvPr>
        </p:nvSpPr>
        <p:spPr>
          <a:xfrm>
            <a:off x="9443422" y="64705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2D5CB-8769-475A-9BC8-A2F17E2F558B}"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28" name="正方形/長方形 27"/>
          <p:cNvSpPr/>
          <p:nvPr/>
        </p:nvSpPr>
        <p:spPr>
          <a:xfrm>
            <a:off x="4327710" y="664540"/>
            <a:ext cx="3886509"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第六波（</a:t>
            </a:r>
            <a:r>
              <a:rPr lang="en-US" altLang="ja-JP" b="1" dirty="0">
                <a:latin typeface="Meiryo UI" panose="020B0604030504040204" pitchFamily="50" charset="-128"/>
                <a:ea typeface="Meiryo UI" panose="020B0604030504040204" pitchFamily="50" charset="-128"/>
              </a:rPr>
              <a:t>12/17</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2022/6/24</a:t>
            </a:r>
            <a:r>
              <a:rPr lang="ja-JP" altLang="en-US" b="1" dirty="0">
                <a:latin typeface="Meiryo UI" panose="020B0604030504040204" pitchFamily="50" charset="-128"/>
                <a:ea typeface="Meiryo UI" panose="020B0604030504040204" pitchFamily="50" charset="-128"/>
              </a:rPr>
              <a:t>）</a:t>
            </a:r>
          </a:p>
        </p:txBody>
      </p:sp>
      <p:sp>
        <p:nvSpPr>
          <p:cNvPr id="30" name="テキスト ボックス 29"/>
          <p:cNvSpPr txBox="1"/>
          <p:nvPr/>
        </p:nvSpPr>
        <p:spPr>
          <a:xfrm>
            <a:off x="8035181" y="6457796"/>
            <a:ext cx="4051430" cy="307777"/>
          </a:xfrm>
          <a:prstGeom prst="rect">
            <a:avLst/>
          </a:prstGeom>
          <a:noFill/>
        </p:spPr>
        <p:txBody>
          <a:bodyPr wrap="square" rtlCol="0">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死亡率は</a:t>
            </a:r>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日判明時点までの死亡者数に基づく。今後、死亡者数・新規陽性者数の推移により変動</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ワクチン接種状況は保健所による聞き取りや</a:t>
            </a:r>
            <a:r>
              <a:rPr lang="en-US" altLang="ja-JP" sz="700" dirty="0">
                <a:latin typeface="Meiryo UI" panose="020B0604030504040204" pitchFamily="50" charset="-128"/>
                <a:ea typeface="Meiryo UI" panose="020B0604030504040204" pitchFamily="50" charset="-128"/>
              </a:rPr>
              <a:t>HER-SYS</a:t>
            </a:r>
            <a:r>
              <a:rPr lang="ja-JP" altLang="en-US" sz="700" dirty="0">
                <a:latin typeface="Meiryo UI" panose="020B0604030504040204" pitchFamily="50" charset="-128"/>
                <a:ea typeface="Meiryo UI" panose="020B0604030504040204" pitchFamily="50" charset="-128"/>
              </a:rPr>
              <a:t>データに基づく（</a:t>
            </a:r>
            <a:r>
              <a:rPr lang="en-US" altLang="ja-JP" sz="700" dirty="0">
                <a:latin typeface="Meiryo UI" panose="020B0604030504040204" pitchFamily="50" charset="-128"/>
                <a:ea typeface="Meiryo UI" panose="020B0604030504040204" pitchFamily="50" charset="-128"/>
              </a:rPr>
              <a:t>9</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rPr>
              <a:t>日判明時点</a:t>
            </a:r>
            <a:r>
              <a:rPr lang="en-US" altLang="ja-JP" sz="700" dirty="0">
                <a:latin typeface="Meiryo UI" panose="020B0604030504040204" pitchFamily="50" charset="-128"/>
                <a:ea typeface="Meiryo UI" panose="020B0604030504040204" pitchFamily="50" charset="-128"/>
              </a:rPr>
              <a:t>)</a:t>
            </a:r>
          </a:p>
        </p:txBody>
      </p:sp>
      <p:sp>
        <p:nvSpPr>
          <p:cNvPr id="35" name="正方形/長方形 34">
            <a:extLst>
              <a:ext uri="{FF2B5EF4-FFF2-40B4-BE49-F238E27FC236}">
                <a16:creationId xmlns:a16="http://schemas.microsoft.com/office/drawing/2014/main" id="{1026318A-0C01-449D-A7FB-00912CCBB55C}"/>
              </a:ext>
            </a:extLst>
          </p:cNvPr>
          <p:cNvSpPr/>
          <p:nvPr/>
        </p:nvSpPr>
        <p:spPr>
          <a:xfrm>
            <a:off x="8240821" y="666247"/>
            <a:ext cx="4235184"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第七波（</a:t>
            </a:r>
            <a:r>
              <a:rPr lang="en-US" altLang="ja-JP" b="1" dirty="0">
                <a:latin typeface="Meiryo UI" panose="020B0604030504040204" pitchFamily="50" charset="-128"/>
                <a:ea typeface="Meiryo UI" panose="020B0604030504040204" pitchFamily="50" charset="-128"/>
              </a:rPr>
              <a:t>2022/6/25</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9/26</a:t>
            </a:r>
            <a:r>
              <a:rPr lang="ja-JP" altLang="en-US" sz="1400" b="1" dirty="0">
                <a:latin typeface="Meiryo UI" panose="020B0604030504040204" pitchFamily="50" charset="-128"/>
                <a:ea typeface="Meiryo UI" panose="020B0604030504040204" pitchFamily="50" charset="-128"/>
              </a:rPr>
              <a:t>公表分</a:t>
            </a:r>
            <a:r>
              <a:rPr lang="ja-JP" altLang="en-US" b="1" dirty="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44515" y="6652052"/>
            <a:ext cx="742703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基礎疾患：相談・受診の目安で示されている重症化リスクの高い患者（糖尿病、心不全、呼吸器疾患（</a:t>
            </a:r>
            <a:r>
              <a:rPr lang="en-US" altLang="ja-JP" sz="800" dirty="0">
                <a:latin typeface="Meiryo UI" panose="020B0604030504040204" pitchFamily="50" charset="-128"/>
                <a:ea typeface="Meiryo UI" panose="020B0604030504040204" pitchFamily="50" charset="-128"/>
              </a:rPr>
              <a:t>COPD</a:t>
            </a:r>
            <a:r>
              <a:rPr lang="ja-JP" altLang="en-US" sz="800" dirty="0">
                <a:latin typeface="Meiryo UI" panose="020B0604030504040204" pitchFamily="50" charset="-128"/>
                <a:ea typeface="Meiryo UI" panose="020B0604030504040204" pitchFamily="50" charset="-128"/>
              </a:rPr>
              <a:t>等）、透析患者、免疫抑制剤や抗がん剤等を用いている患者）</a:t>
            </a:r>
            <a:endParaRPr kumimoji="1" lang="ja-JP" altLang="en-US" sz="8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6"/>
          <a:stretch>
            <a:fillRect/>
          </a:stretch>
        </p:blipFill>
        <p:spPr>
          <a:xfrm>
            <a:off x="4547925" y="3098921"/>
            <a:ext cx="2731245" cy="1621677"/>
          </a:xfrm>
          <a:prstGeom prst="rect">
            <a:avLst/>
          </a:prstGeom>
        </p:spPr>
      </p:pic>
      <p:pic>
        <p:nvPicPr>
          <p:cNvPr id="16" name="図 15"/>
          <p:cNvPicPr>
            <a:picLocks noChangeAspect="1"/>
          </p:cNvPicPr>
          <p:nvPr/>
        </p:nvPicPr>
        <p:blipFill>
          <a:blip r:embed="rId7"/>
          <a:stretch>
            <a:fillRect/>
          </a:stretch>
        </p:blipFill>
        <p:spPr>
          <a:xfrm>
            <a:off x="4555217" y="1023566"/>
            <a:ext cx="3070809" cy="1252634"/>
          </a:xfrm>
          <a:prstGeom prst="rect">
            <a:avLst/>
          </a:prstGeom>
        </p:spPr>
      </p:pic>
      <p:pic>
        <p:nvPicPr>
          <p:cNvPr id="19" name="図 18"/>
          <p:cNvPicPr>
            <a:picLocks noChangeAspect="1"/>
          </p:cNvPicPr>
          <p:nvPr/>
        </p:nvPicPr>
        <p:blipFill>
          <a:blip r:embed="rId8"/>
          <a:stretch>
            <a:fillRect/>
          </a:stretch>
        </p:blipFill>
        <p:spPr>
          <a:xfrm>
            <a:off x="10016586" y="4789122"/>
            <a:ext cx="2103302" cy="1639966"/>
          </a:xfrm>
          <a:prstGeom prst="rect">
            <a:avLst/>
          </a:prstGeom>
        </p:spPr>
      </p:pic>
      <p:pic>
        <p:nvPicPr>
          <p:cNvPr id="20" name="図 19"/>
          <p:cNvPicPr>
            <a:picLocks noChangeAspect="1"/>
          </p:cNvPicPr>
          <p:nvPr/>
        </p:nvPicPr>
        <p:blipFill>
          <a:blip r:embed="rId9"/>
          <a:stretch>
            <a:fillRect/>
          </a:stretch>
        </p:blipFill>
        <p:spPr>
          <a:xfrm>
            <a:off x="4999574" y="4900977"/>
            <a:ext cx="2133785" cy="1487553"/>
          </a:xfrm>
          <a:prstGeom prst="rect">
            <a:avLst/>
          </a:prstGeom>
        </p:spPr>
      </p:pic>
      <p:pic>
        <p:nvPicPr>
          <p:cNvPr id="24" name="図 23"/>
          <p:cNvPicPr>
            <a:picLocks noChangeAspect="1"/>
          </p:cNvPicPr>
          <p:nvPr/>
        </p:nvPicPr>
        <p:blipFill>
          <a:blip r:embed="rId10"/>
          <a:stretch>
            <a:fillRect/>
          </a:stretch>
        </p:blipFill>
        <p:spPr>
          <a:xfrm>
            <a:off x="8712177" y="1050550"/>
            <a:ext cx="2956118" cy="1205850"/>
          </a:xfrm>
          <a:prstGeom prst="rect">
            <a:avLst/>
          </a:prstGeom>
        </p:spPr>
      </p:pic>
      <p:pic>
        <p:nvPicPr>
          <p:cNvPr id="26" name="図 25"/>
          <p:cNvPicPr>
            <a:picLocks noChangeAspect="1"/>
          </p:cNvPicPr>
          <p:nvPr/>
        </p:nvPicPr>
        <p:blipFill>
          <a:blip r:embed="rId11"/>
          <a:stretch>
            <a:fillRect/>
          </a:stretch>
        </p:blipFill>
        <p:spPr>
          <a:xfrm>
            <a:off x="8730201" y="3038127"/>
            <a:ext cx="2804403" cy="1530229"/>
          </a:xfrm>
          <a:prstGeom prst="rect">
            <a:avLst/>
          </a:prstGeom>
        </p:spPr>
      </p:pic>
      <p:pic>
        <p:nvPicPr>
          <p:cNvPr id="29" name="図 28"/>
          <p:cNvPicPr>
            <a:picLocks noChangeAspect="1"/>
          </p:cNvPicPr>
          <p:nvPr/>
        </p:nvPicPr>
        <p:blipFill>
          <a:blip r:embed="rId12"/>
          <a:stretch>
            <a:fillRect/>
          </a:stretch>
        </p:blipFill>
        <p:spPr>
          <a:xfrm>
            <a:off x="8312505" y="4760414"/>
            <a:ext cx="1877731" cy="1579001"/>
          </a:xfrm>
          <a:prstGeom prst="rect">
            <a:avLst/>
          </a:prstGeom>
        </p:spPr>
      </p:pic>
    </p:spTree>
    <p:extLst>
      <p:ext uri="{BB962C8B-B14F-4D97-AF65-F5344CB8AC3E}">
        <p14:creationId xmlns:p14="http://schemas.microsoft.com/office/powerpoint/2010/main" val="61916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nvGraphicFramePr>
        <p:xfrm>
          <a:off x="5950241" y="1766351"/>
          <a:ext cx="5921690" cy="4548867"/>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9448800" y="6492875"/>
            <a:ext cx="2743200" cy="365125"/>
          </a:xfrm>
        </p:spPr>
        <p:txBody>
          <a:bodyPr/>
          <a:lstStyle/>
          <a:p>
            <a:fld id="{F216AE56-EAD3-4706-B860-3EC2C2952B40}" type="slidenum">
              <a:rPr kumimoji="1" lang="ja-JP" altLang="en-US" sz="2000" smtClean="0">
                <a:solidFill>
                  <a:schemeClr val="tx1"/>
                </a:solidFill>
              </a:rPr>
              <a:t>26</a:t>
            </a:fld>
            <a:endParaRPr kumimoji="1" lang="ja-JP" altLang="en-US" sz="2000" dirty="0">
              <a:solidFill>
                <a:schemeClr val="tx1"/>
              </a:solidFill>
            </a:endParaRPr>
          </a:p>
        </p:txBody>
      </p:sp>
      <p:sp>
        <p:nvSpPr>
          <p:cNvPr id="7" name="正方形/長方形 6"/>
          <p:cNvSpPr/>
          <p:nvPr/>
        </p:nvSpPr>
        <p:spPr>
          <a:xfrm>
            <a:off x="1" y="0"/>
            <a:ext cx="12192000" cy="5264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第六波以降</a:t>
            </a:r>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死亡例の</a:t>
            </a:r>
            <a:r>
              <a:rPr lang="ja-JP" altLang="en-US" sz="2000" dirty="0">
                <a:latin typeface="UD デジタル 教科書体 NK-B" panose="02020700000000000000" pitchFamily="18" charset="-128"/>
                <a:ea typeface="UD デジタル 教科書体 NK-B" panose="02020700000000000000" pitchFamily="18" charset="-128"/>
              </a:rPr>
              <a:t>死因</a:t>
            </a:r>
          </a:p>
        </p:txBody>
      </p:sp>
      <p:sp>
        <p:nvSpPr>
          <p:cNvPr id="8" name="正方形/長方形 7">
            <a:extLst>
              <a:ext uri="{FF2B5EF4-FFF2-40B4-BE49-F238E27FC236}">
                <a16:creationId xmlns:a16="http://schemas.microsoft.com/office/drawing/2014/main" id="{FC024533-669C-48B1-82E7-C27042384F7F}"/>
              </a:ext>
            </a:extLst>
          </p:cNvPr>
          <p:cNvSpPr/>
          <p:nvPr/>
        </p:nvSpPr>
        <p:spPr>
          <a:xfrm>
            <a:off x="1" y="504564"/>
            <a:ext cx="12192000" cy="12029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defRPr/>
            </a:pP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　第六波の死亡例において、直接死因としては、新型コロナ関連が</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1309</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例（死亡例のうち</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60.7</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a:t>
            </a:r>
          </a:p>
          <a:p>
            <a:pPr lvl="0">
              <a:defRPr/>
            </a:pP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　　　コロナ以外が</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846</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例（うち、</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529</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例は間接死因がコロナ関連、</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317</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例は間接死因がコロナ以外）</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　第七波（</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R</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４</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.6.25</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9.26</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陽性判明分まで）の死亡例において、</a:t>
            </a:r>
            <a:r>
              <a:rPr kumimoji="1" lang="ja-JP" altLang="en-US"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直接死因としては、新型コロナ関連が</a:t>
            </a:r>
            <a:r>
              <a:rPr kumimoji="1" lang="en-US" altLang="ja-JP"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651</a:t>
            </a:r>
            <a:r>
              <a:rPr kumimoji="1" lang="ja-JP" altLang="en-US"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例（死亡例のうち</a:t>
            </a:r>
            <a:r>
              <a:rPr kumimoji="1" lang="en-US" altLang="ja-JP"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53.1</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endParaRPr kumimoji="1" lang="en-US" altLang="ja-JP"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　　　コロナ以外が</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575</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例（うち、</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365</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例は間接死因がコロナ関連、</a:t>
            </a:r>
            <a:r>
              <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210</a:t>
            </a: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例は間接死因がコロナ以外）</a:t>
            </a:r>
            <a:endParaRPr kumimoji="1" lang="en-US" altLang="ja-JP"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6100182" y="5034962"/>
            <a:ext cx="5800299" cy="4913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グラフ 11"/>
          <p:cNvGraphicFramePr>
            <a:graphicFrameLocks/>
          </p:cNvGraphicFramePr>
          <p:nvPr/>
        </p:nvGraphicFramePr>
        <p:xfrm>
          <a:off x="1075" y="1947840"/>
          <a:ext cx="5920616" cy="4185890"/>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131746" y="5034962"/>
            <a:ext cx="5800299" cy="4913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647443" y="6222570"/>
            <a:ext cx="3394303"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死亡者数は</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日判明時点までの死亡者数に基づく。</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295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ext uri="{D42A27DB-BD31-4B8C-83A1-F6EECF244321}">
                <p14:modId xmlns:p14="http://schemas.microsoft.com/office/powerpoint/2010/main" val="4154720822"/>
              </p:ext>
            </p:extLst>
          </p:nvPr>
        </p:nvGraphicFramePr>
        <p:xfrm>
          <a:off x="144249" y="1349409"/>
          <a:ext cx="11897497" cy="29576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311402918"/>
              </p:ext>
            </p:extLst>
          </p:nvPr>
        </p:nvGraphicFramePr>
        <p:xfrm>
          <a:off x="743413" y="4731639"/>
          <a:ext cx="10615753" cy="2053396"/>
        </p:xfrm>
        <a:graphic>
          <a:graphicData uri="http://schemas.openxmlformats.org/drawingml/2006/chart">
            <c:chart xmlns:c="http://schemas.openxmlformats.org/drawingml/2006/chart" xmlns:r="http://schemas.openxmlformats.org/officeDocument/2006/relationships" r:id="rId4"/>
          </a:graphicData>
        </a:graphic>
      </p:graphicFrame>
      <p:sp>
        <p:nvSpPr>
          <p:cNvPr id="11" name="正方形/長方形 10"/>
          <p:cNvSpPr/>
          <p:nvPr/>
        </p:nvSpPr>
        <p:spPr>
          <a:xfrm>
            <a:off x="0" y="-1845"/>
            <a:ext cx="12192000" cy="49170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陽性者数の推移（</a:t>
            </a:r>
            <a:r>
              <a:rPr lang="en-US" altLang="ja-JP" sz="2000" b="1" dirty="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月</a:t>
            </a:r>
            <a:r>
              <a:rPr lang="en-US" altLang="ja-JP" sz="2000" b="1" dirty="0" smtClean="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日</a:t>
            </a: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時点）</a:t>
            </a:r>
          </a:p>
        </p:txBody>
      </p:sp>
      <p:sp>
        <p:nvSpPr>
          <p:cNvPr id="2" name="スライド番号プレースホルダー 1"/>
          <p:cNvSpPr>
            <a:spLocks noGrp="1"/>
          </p:cNvSpPr>
          <p:nvPr>
            <p:ph type="sldNum" sz="quarter" idx="12"/>
          </p:nvPr>
        </p:nvSpPr>
        <p:spPr>
          <a:xfrm>
            <a:off x="9448800" y="65209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2D5CB-8769-475A-9BC8-A2F17E2F558B}" type="slidenum">
              <a:rPr kumimoji="1" lang="ja-JP" altLang="en-US" sz="20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FC024533-669C-48B1-82E7-C27042384F7F}"/>
              </a:ext>
            </a:extLst>
          </p:cNvPr>
          <p:cNvSpPr/>
          <p:nvPr/>
        </p:nvSpPr>
        <p:spPr>
          <a:xfrm>
            <a:off x="-12700" y="515616"/>
            <a:ext cx="12255500" cy="8060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新規陽性者数は減少</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傾向</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が</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続き、</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月</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日に</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755</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人</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を確認</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endPar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endParaRPr>
          </a:p>
          <a:p>
            <a:pPr>
              <a:defRPr/>
            </a:pP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rPr>
              <a:t>9</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月</a:t>
            </a:r>
            <a:r>
              <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rPr>
              <a:t>27</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日以降</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、医療機関より報告された患者数が減少傾向にあり、自己</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検査で陽性判明し、陽性者登録センターに登録</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さ</a:t>
            </a:r>
            <a:endPar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endParaRPr>
          </a:p>
          <a:p>
            <a:pPr>
              <a:defRPr/>
            </a:pP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　　</a:t>
            </a:r>
            <a:r>
              <a:rPr kumimoji="0" lang="ja-JP" altLang="en-US" b="1" dirty="0" err="1" smtClean="0">
                <a:solidFill>
                  <a:prstClr val="black"/>
                </a:solidFill>
                <a:latin typeface="UD デジタル 教科書体 NK-B" panose="02020700000000000000" pitchFamily="18" charset="-128"/>
                <a:ea typeface="UD デジタル 教科書体 NK-B" panose="02020700000000000000" pitchFamily="18" charset="-128"/>
              </a:rPr>
              <a:t>れた</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数は横ばいで推移。</a:t>
            </a:r>
            <a:endPar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52EAE920-9DDB-4E88-9BD0-9C719255AFC4}"/>
              </a:ext>
            </a:extLst>
          </p:cNvPr>
          <p:cNvSpPr txBox="1"/>
          <p:nvPr/>
        </p:nvSpPr>
        <p:spPr>
          <a:xfrm>
            <a:off x="144249" y="4360522"/>
            <a:ext cx="9040969" cy="307777"/>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新規陽性者数の内訳（医療機関より報告された患者数、陽性者登録センター登録数）</a:t>
            </a:r>
            <a:r>
              <a:rPr lang="en-US" altLang="ja-JP" sz="1400" b="1" dirty="0">
                <a:latin typeface="Meiryo UI" panose="020B0604030504040204" pitchFamily="50" charset="-128"/>
                <a:ea typeface="Meiryo UI" panose="020B0604030504040204" pitchFamily="50" charset="-128"/>
              </a:rPr>
              <a:t>9</a:t>
            </a:r>
            <a:r>
              <a:rPr lang="ja-JP" altLang="en-US" sz="1400" b="1" dirty="0">
                <a:latin typeface="Meiryo UI" panose="020B0604030504040204" pitchFamily="50" charset="-128"/>
                <a:ea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rPr>
              <a:t>27</a:t>
            </a:r>
            <a:r>
              <a:rPr lang="ja-JP" altLang="en-US" sz="1400" b="1" dirty="0">
                <a:latin typeface="Meiryo UI" panose="020B0604030504040204" pitchFamily="50" charset="-128"/>
                <a:ea typeface="Meiryo UI" panose="020B0604030504040204" pitchFamily="50" charset="-128"/>
              </a:rPr>
              <a:t>日以降</a:t>
            </a:r>
            <a:r>
              <a:rPr lang="en-US" altLang="ja-JP" sz="1400" b="1" dirty="0">
                <a:latin typeface="Meiryo UI" panose="020B0604030504040204" pitchFamily="50" charset="-128"/>
                <a:ea typeface="Meiryo UI" panose="020B0604030504040204" pitchFamily="50" charset="-128"/>
              </a:rPr>
              <a:t>】</a:t>
            </a:r>
          </a:p>
        </p:txBody>
      </p:sp>
      <p:sp>
        <p:nvSpPr>
          <p:cNvPr id="9" name="テキスト ボックス 1"/>
          <p:cNvSpPr txBox="1"/>
          <p:nvPr/>
        </p:nvSpPr>
        <p:spPr>
          <a:xfrm>
            <a:off x="144249" y="1312337"/>
            <a:ext cx="599164" cy="5305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Meiryo UI" panose="020B0604030504040204" pitchFamily="50" charset="-128"/>
                <a:ea typeface="Meiryo UI" panose="020B0604030504040204" pitchFamily="50" charset="-128"/>
              </a:rPr>
              <a:t>（人）</a:t>
            </a:r>
          </a:p>
        </p:txBody>
      </p:sp>
      <p:sp>
        <p:nvSpPr>
          <p:cNvPr id="10" name="テキスト ボックス 1"/>
          <p:cNvSpPr txBox="1"/>
          <p:nvPr/>
        </p:nvSpPr>
        <p:spPr>
          <a:xfrm>
            <a:off x="567596" y="4660805"/>
            <a:ext cx="599164" cy="5305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Meiryo UI" panose="020B0604030504040204" pitchFamily="50" charset="-128"/>
                <a:ea typeface="Meiryo UI" panose="020B0604030504040204" pitchFamily="50" charset="-128"/>
              </a:rPr>
              <a:t>（人）</a:t>
            </a:r>
          </a:p>
        </p:txBody>
      </p:sp>
      <p:cxnSp>
        <p:nvCxnSpPr>
          <p:cNvPr id="12" name="直線コネクタ 11"/>
          <p:cNvCxnSpPr/>
          <p:nvPr/>
        </p:nvCxnSpPr>
        <p:spPr>
          <a:xfrm>
            <a:off x="10442620" y="2793254"/>
            <a:ext cx="0" cy="10080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43">
            <a:extLst>
              <a:ext uri="{FF2B5EF4-FFF2-40B4-BE49-F238E27FC236}">
                <a16:creationId xmlns:a16="http://schemas.microsoft.com/office/drawing/2014/main" id="{00000000-0008-0000-0200-00000E000000}"/>
              </a:ext>
            </a:extLst>
          </p:cNvPr>
          <p:cNvSpPr txBox="1"/>
          <p:nvPr/>
        </p:nvSpPr>
        <p:spPr>
          <a:xfrm>
            <a:off x="9429629" y="2435668"/>
            <a:ext cx="1111779" cy="357586"/>
          </a:xfrm>
          <a:prstGeom prst="rect">
            <a:avLst/>
          </a:prstGeom>
          <a:noFill/>
          <a:ln w="9525" cmpd="sng">
            <a:solidFill>
              <a:schemeClr val="accent5">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dirty="0">
                <a:latin typeface="Meiryo UI" panose="020B0604030504040204" pitchFamily="50" charset="-128"/>
                <a:ea typeface="Meiryo UI" panose="020B0604030504040204" pitchFamily="50" charset="-128"/>
              </a:rPr>
              <a:t>9/26</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全数届出の見直し</a:t>
            </a:r>
          </a:p>
        </p:txBody>
      </p:sp>
    </p:spTree>
    <p:extLst>
      <p:ext uri="{BB962C8B-B14F-4D97-AF65-F5344CB8AC3E}">
        <p14:creationId xmlns:p14="http://schemas.microsoft.com/office/powerpoint/2010/main" val="333073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グラフ 38">
            <a:extLst>
              <a:ext uri="{FF2B5EF4-FFF2-40B4-BE49-F238E27FC236}">
                <a16:creationId xmlns:a16="http://schemas.microsoft.com/office/drawing/2014/main" id="{00000000-0008-0000-0200-00000A000000}"/>
              </a:ext>
            </a:extLst>
          </p:cNvPr>
          <p:cNvGraphicFramePr>
            <a:graphicFrameLocks/>
          </p:cNvGraphicFramePr>
          <p:nvPr>
            <p:extLst>
              <p:ext uri="{D42A27DB-BD31-4B8C-83A1-F6EECF244321}">
                <p14:modId xmlns:p14="http://schemas.microsoft.com/office/powerpoint/2010/main" val="1168573604"/>
              </p:ext>
            </p:extLst>
          </p:nvPr>
        </p:nvGraphicFramePr>
        <p:xfrm>
          <a:off x="0" y="1469309"/>
          <a:ext cx="12098772" cy="5255709"/>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0" y="-15493"/>
            <a:ext cx="12192000" cy="50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ja-JP" sz="2000" b="1" dirty="0">
                <a:solidFill>
                  <a:prstClr val="white"/>
                </a:solidFill>
                <a:latin typeface="UD デジタル 教科書体 NK-B" panose="02020700000000000000" pitchFamily="18" charset="-128"/>
                <a:ea typeface="UD デジタル 教科書体 NK-B" panose="02020700000000000000" pitchFamily="18" charset="-128"/>
              </a:rPr>
              <a:t>7</a:t>
            </a:r>
            <a:r>
              <a:rPr lang="ja-JP" altLang="en-US" sz="2000" b="1" dirty="0">
                <a:solidFill>
                  <a:prstClr val="white"/>
                </a:solidFill>
                <a:latin typeface="UD デジタル 教科書体 NK-B" panose="02020700000000000000" pitchFamily="18" charset="-128"/>
                <a:ea typeface="UD デジタル 教科書体 NK-B" panose="02020700000000000000" pitchFamily="18" charset="-128"/>
              </a:rPr>
              <a:t>日間毎の新規陽性者数</a:t>
            </a: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a:t>
            </a:r>
            <a:r>
              <a:rPr lang="en-US" altLang="ja-JP" sz="2000" b="1" noProof="0" dirty="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月</a:t>
            </a:r>
            <a:r>
              <a:rPr lang="en-US" altLang="ja-JP" sz="2000" b="1" dirty="0" smtClean="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日</a:t>
            </a: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時点）</a:t>
            </a:r>
          </a:p>
        </p:txBody>
      </p:sp>
      <p:sp>
        <p:nvSpPr>
          <p:cNvPr id="2" name="スライド番号プレースホルダー 1"/>
          <p:cNvSpPr>
            <a:spLocks noGrp="1"/>
          </p:cNvSpPr>
          <p:nvPr>
            <p:ph type="sldNum" sz="quarter" idx="12"/>
          </p:nvPr>
        </p:nvSpPr>
        <p:spPr>
          <a:xfrm>
            <a:off x="9355572" y="635989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2D5CB-8769-475A-9BC8-A2F17E2F558B}" type="slidenum">
              <a:rPr kumimoji="1" lang="ja-JP" altLang="en-US" sz="20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3B8325A0-BCE2-4671-B78D-46E8877A245D}"/>
              </a:ext>
            </a:extLst>
          </p:cNvPr>
          <p:cNvSpPr/>
          <p:nvPr/>
        </p:nvSpPr>
        <p:spPr>
          <a:xfrm>
            <a:off x="0" y="505242"/>
            <a:ext cx="12192000" cy="8456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直近</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１週間（</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10/4</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の新規陽性者数</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は</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2,130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人</a:t>
            </a:r>
            <a:r>
              <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rPr>
              <a:t>/</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日</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endPar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a:defRPr/>
            </a:pP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　　　内訳は、医療機関より報告された数</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が約</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1,758</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人</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、自己検査で陽性判明し、登録センターに登録された数</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が約</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372</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人。</a:t>
            </a:r>
            <a:endPar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10336763" y="2165666"/>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rPr>
              <a:t>0.79</a:t>
            </a:r>
            <a:r>
              <a:rPr lang="ja-JP" altLang="en-US" sz="1050" dirty="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12" name="右矢印 3">
            <a:extLst>
              <a:ext uri="{FF2B5EF4-FFF2-40B4-BE49-F238E27FC236}">
                <a16:creationId xmlns:a16="http://schemas.microsoft.com/office/drawing/2014/main" id="{ECF5DA6F-49FB-47CB-AC67-745986EF557E}"/>
              </a:ext>
            </a:extLst>
          </p:cNvPr>
          <p:cNvSpPr/>
          <p:nvPr/>
        </p:nvSpPr>
        <p:spPr>
          <a:xfrm rot="3600419">
            <a:off x="9953268" y="2228363"/>
            <a:ext cx="488054" cy="301580"/>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568928" y="3069216"/>
            <a:ext cx="776741" cy="261610"/>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rPr>
              <a:t>0.66</a:t>
            </a:r>
            <a:r>
              <a:rPr lang="ja-JP" altLang="en-US" sz="1050" dirty="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0816514" y="3651897"/>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rPr>
              <a:t>0.75</a:t>
            </a:r>
            <a:r>
              <a:rPr lang="ja-JP" altLang="en-US" sz="1050" dirty="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16" name="右矢印 3">
            <a:extLst>
              <a:ext uri="{FF2B5EF4-FFF2-40B4-BE49-F238E27FC236}">
                <a16:creationId xmlns:a16="http://schemas.microsoft.com/office/drawing/2014/main" id="{ECF5DA6F-49FB-47CB-AC67-745986EF557E}"/>
              </a:ext>
            </a:extLst>
          </p:cNvPr>
          <p:cNvSpPr/>
          <p:nvPr/>
        </p:nvSpPr>
        <p:spPr>
          <a:xfrm rot="3961065">
            <a:off x="10193569" y="3123147"/>
            <a:ext cx="468236" cy="270724"/>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3">
            <a:extLst>
              <a:ext uri="{FF2B5EF4-FFF2-40B4-BE49-F238E27FC236}">
                <a16:creationId xmlns:a16="http://schemas.microsoft.com/office/drawing/2014/main" id="{ECF5DA6F-49FB-47CB-AC67-745986EF557E}"/>
              </a:ext>
            </a:extLst>
          </p:cNvPr>
          <p:cNvSpPr/>
          <p:nvPr/>
        </p:nvSpPr>
        <p:spPr>
          <a:xfrm rot="3286441">
            <a:off x="10504026" y="3731434"/>
            <a:ext cx="360793"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3">
            <a:extLst>
              <a:ext uri="{FF2B5EF4-FFF2-40B4-BE49-F238E27FC236}">
                <a16:creationId xmlns:a16="http://schemas.microsoft.com/office/drawing/2014/main" id="{ECF5DA6F-49FB-47CB-AC67-745986EF557E}"/>
              </a:ext>
            </a:extLst>
          </p:cNvPr>
          <p:cNvSpPr/>
          <p:nvPr/>
        </p:nvSpPr>
        <p:spPr>
          <a:xfrm rot="2904504">
            <a:off x="10706860" y="4072686"/>
            <a:ext cx="360793"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975626" y="3985135"/>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rPr>
              <a:t>0.79</a:t>
            </a:r>
            <a:r>
              <a:rPr lang="ja-JP" altLang="en-US" sz="1050" dirty="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20" name="右矢印 3">
            <a:extLst>
              <a:ext uri="{FF2B5EF4-FFF2-40B4-BE49-F238E27FC236}">
                <a16:creationId xmlns:a16="http://schemas.microsoft.com/office/drawing/2014/main" id="{ECF5DA6F-49FB-47CB-AC67-745986EF557E}"/>
              </a:ext>
            </a:extLst>
          </p:cNvPr>
          <p:cNvSpPr/>
          <p:nvPr/>
        </p:nvSpPr>
        <p:spPr>
          <a:xfrm rot="3215594">
            <a:off x="10932453" y="4388299"/>
            <a:ext cx="360793"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1222383" y="4319350"/>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rPr>
              <a:t>0.71</a:t>
            </a:r>
            <a:r>
              <a:rPr lang="ja-JP" altLang="en-US" sz="1050" dirty="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22" name="右矢印 3">
            <a:extLst>
              <a:ext uri="{FF2B5EF4-FFF2-40B4-BE49-F238E27FC236}">
                <a16:creationId xmlns:a16="http://schemas.microsoft.com/office/drawing/2014/main" id="{ECF5DA6F-49FB-47CB-AC67-745986EF557E}"/>
              </a:ext>
            </a:extLst>
          </p:cNvPr>
          <p:cNvSpPr/>
          <p:nvPr/>
        </p:nvSpPr>
        <p:spPr>
          <a:xfrm rot="3386894">
            <a:off x="11164389" y="4713477"/>
            <a:ext cx="318844"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400348" y="4642169"/>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rPr>
              <a:t>0.62</a:t>
            </a:r>
            <a:r>
              <a:rPr lang="ja-JP" altLang="en-US" sz="1050" dirty="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11134297" y="5344974"/>
            <a:ext cx="0" cy="10800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43">
            <a:extLst>
              <a:ext uri="{FF2B5EF4-FFF2-40B4-BE49-F238E27FC236}">
                <a16:creationId xmlns:a16="http://schemas.microsoft.com/office/drawing/2014/main" id="{00000000-0008-0000-0200-00000E000000}"/>
              </a:ext>
            </a:extLst>
          </p:cNvPr>
          <p:cNvSpPr txBox="1"/>
          <p:nvPr/>
        </p:nvSpPr>
        <p:spPr>
          <a:xfrm>
            <a:off x="10254998" y="6426589"/>
            <a:ext cx="1111779" cy="357586"/>
          </a:xfrm>
          <a:prstGeom prst="rect">
            <a:avLst/>
          </a:prstGeom>
          <a:noFill/>
          <a:ln w="9525" cmpd="sng">
            <a:solidFill>
              <a:schemeClr val="accent5">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dirty="0">
                <a:latin typeface="Meiryo UI" panose="020B0604030504040204" pitchFamily="50" charset="-128"/>
                <a:ea typeface="Meiryo UI" panose="020B0604030504040204" pitchFamily="50" charset="-128"/>
              </a:rPr>
              <a:t>9/26</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全数届出の見直し</a:t>
            </a:r>
          </a:p>
        </p:txBody>
      </p:sp>
      <p:sp>
        <p:nvSpPr>
          <p:cNvPr id="27" name="テキスト ボックス 26">
            <a:extLst>
              <a:ext uri="{FF2B5EF4-FFF2-40B4-BE49-F238E27FC236}">
                <a16:creationId xmlns:a16="http://schemas.microsoft.com/office/drawing/2014/main" id="{8545803D-C39F-41F5-88B0-F7F478BE91FB}"/>
              </a:ext>
            </a:extLst>
          </p:cNvPr>
          <p:cNvSpPr txBox="1"/>
          <p:nvPr/>
        </p:nvSpPr>
        <p:spPr>
          <a:xfrm>
            <a:off x="2747509" y="2878875"/>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rPr>
              <a:t>0.93</a:t>
            </a:r>
            <a:r>
              <a:rPr lang="ja-JP" altLang="en-US" sz="1050" dirty="0" smtClean="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28" name="右矢印 3">
            <a:extLst>
              <a:ext uri="{FF2B5EF4-FFF2-40B4-BE49-F238E27FC236}">
                <a16:creationId xmlns:a16="http://schemas.microsoft.com/office/drawing/2014/main" id="{A174ABC1-89ED-4360-B97C-62A25F6EF3D5}"/>
              </a:ext>
            </a:extLst>
          </p:cNvPr>
          <p:cNvSpPr/>
          <p:nvPr/>
        </p:nvSpPr>
        <p:spPr>
          <a:xfrm rot="2395770">
            <a:off x="2683727" y="3026897"/>
            <a:ext cx="309592" cy="346247"/>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2DF946D-6B04-43F9-B268-9F654A923D91}"/>
              </a:ext>
            </a:extLst>
          </p:cNvPr>
          <p:cNvSpPr txBox="1"/>
          <p:nvPr/>
        </p:nvSpPr>
        <p:spPr>
          <a:xfrm>
            <a:off x="3184054" y="3054983"/>
            <a:ext cx="776741" cy="261610"/>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rPr>
              <a:t>0.93</a:t>
            </a:r>
            <a:r>
              <a:rPr lang="ja-JP" altLang="en-US" sz="1050" dirty="0" smtClean="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19A7121-E7BA-4176-96B3-813BE9AFCC6C}"/>
              </a:ext>
            </a:extLst>
          </p:cNvPr>
          <p:cNvSpPr txBox="1"/>
          <p:nvPr/>
        </p:nvSpPr>
        <p:spPr>
          <a:xfrm>
            <a:off x="3521746" y="3378179"/>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rPr>
              <a:t>0.77</a:t>
            </a:r>
            <a:r>
              <a:rPr lang="ja-JP" altLang="en-US" sz="1050" dirty="0" smtClean="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2F3DED38-7C27-45EC-B6C7-9DAF9916038F}"/>
              </a:ext>
            </a:extLst>
          </p:cNvPr>
          <p:cNvSpPr txBox="1"/>
          <p:nvPr/>
        </p:nvSpPr>
        <p:spPr>
          <a:xfrm>
            <a:off x="3672735" y="3700313"/>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rPr>
              <a:t>0.81</a:t>
            </a:r>
            <a:r>
              <a:rPr lang="ja-JP" altLang="en-US" sz="1050" dirty="0" smtClean="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456F2E69-D70F-45F4-83BA-AC82E725A81E}"/>
              </a:ext>
            </a:extLst>
          </p:cNvPr>
          <p:cNvSpPr txBox="1"/>
          <p:nvPr/>
        </p:nvSpPr>
        <p:spPr>
          <a:xfrm>
            <a:off x="3878517" y="3997227"/>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rPr>
              <a:t>0.78</a:t>
            </a:r>
            <a:r>
              <a:rPr lang="ja-JP" altLang="en-US" sz="1050" dirty="0" smtClean="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456F2E69-D70F-45F4-83BA-AC82E725A81E}"/>
              </a:ext>
            </a:extLst>
          </p:cNvPr>
          <p:cNvSpPr txBox="1"/>
          <p:nvPr/>
        </p:nvSpPr>
        <p:spPr>
          <a:xfrm>
            <a:off x="4134298" y="4289608"/>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rPr>
              <a:t>0.78</a:t>
            </a:r>
            <a:r>
              <a:rPr lang="ja-JP" altLang="en-US" sz="1050" dirty="0" smtClean="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456F2E69-D70F-45F4-83BA-AC82E725A81E}"/>
              </a:ext>
            </a:extLst>
          </p:cNvPr>
          <p:cNvSpPr txBox="1"/>
          <p:nvPr/>
        </p:nvSpPr>
        <p:spPr>
          <a:xfrm>
            <a:off x="4384906" y="4579214"/>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rPr>
              <a:t>0.78</a:t>
            </a:r>
            <a:r>
              <a:rPr lang="ja-JP" altLang="en-US" sz="1050" dirty="0" smtClean="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43" name="右矢印 3">
            <a:extLst>
              <a:ext uri="{FF2B5EF4-FFF2-40B4-BE49-F238E27FC236}">
                <a16:creationId xmlns:a16="http://schemas.microsoft.com/office/drawing/2014/main" id="{ECF5DA6F-49FB-47CB-AC67-745986EF557E}"/>
              </a:ext>
            </a:extLst>
          </p:cNvPr>
          <p:cNvSpPr/>
          <p:nvPr/>
        </p:nvSpPr>
        <p:spPr>
          <a:xfrm rot="2460011">
            <a:off x="11421904" y="5005779"/>
            <a:ext cx="318844"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1523918" y="4899601"/>
            <a:ext cx="77674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rPr>
              <a:t>0.82</a:t>
            </a:r>
            <a:r>
              <a:rPr lang="ja-JP" altLang="en-US" sz="1050" dirty="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44" name="右矢印 3">
            <a:extLst>
              <a:ext uri="{FF2B5EF4-FFF2-40B4-BE49-F238E27FC236}">
                <a16:creationId xmlns:a16="http://schemas.microsoft.com/office/drawing/2014/main" id="{E4DB19D4-D5C2-48A0-A3FE-0AD3D1A4A5B9}"/>
              </a:ext>
            </a:extLst>
          </p:cNvPr>
          <p:cNvSpPr/>
          <p:nvPr/>
        </p:nvSpPr>
        <p:spPr>
          <a:xfrm rot="3274007">
            <a:off x="3238163" y="3529593"/>
            <a:ext cx="339177"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3">
            <a:extLst>
              <a:ext uri="{FF2B5EF4-FFF2-40B4-BE49-F238E27FC236}">
                <a16:creationId xmlns:a16="http://schemas.microsoft.com/office/drawing/2014/main" id="{E4DB19D4-D5C2-48A0-A3FE-0AD3D1A4A5B9}"/>
              </a:ext>
            </a:extLst>
          </p:cNvPr>
          <p:cNvSpPr/>
          <p:nvPr/>
        </p:nvSpPr>
        <p:spPr>
          <a:xfrm rot="3274007">
            <a:off x="3414358" y="3835050"/>
            <a:ext cx="339177"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3">
            <a:extLst>
              <a:ext uri="{FF2B5EF4-FFF2-40B4-BE49-F238E27FC236}">
                <a16:creationId xmlns:a16="http://schemas.microsoft.com/office/drawing/2014/main" id="{E4DB19D4-D5C2-48A0-A3FE-0AD3D1A4A5B9}"/>
              </a:ext>
            </a:extLst>
          </p:cNvPr>
          <p:cNvSpPr/>
          <p:nvPr/>
        </p:nvSpPr>
        <p:spPr>
          <a:xfrm rot="3274007">
            <a:off x="3678754" y="4138891"/>
            <a:ext cx="339177"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3">
            <a:extLst>
              <a:ext uri="{FF2B5EF4-FFF2-40B4-BE49-F238E27FC236}">
                <a16:creationId xmlns:a16="http://schemas.microsoft.com/office/drawing/2014/main" id="{E4DB19D4-D5C2-48A0-A3FE-0AD3D1A4A5B9}"/>
              </a:ext>
            </a:extLst>
          </p:cNvPr>
          <p:cNvSpPr/>
          <p:nvPr/>
        </p:nvSpPr>
        <p:spPr>
          <a:xfrm rot="2770092">
            <a:off x="3921150" y="4437285"/>
            <a:ext cx="339177"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3">
            <a:extLst>
              <a:ext uri="{FF2B5EF4-FFF2-40B4-BE49-F238E27FC236}">
                <a16:creationId xmlns:a16="http://schemas.microsoft.com/office/drawing/2014/main" id="{E4DB19D4-D5C2-48A0-A3FE-0AD3D1A4A5B9}"/>
              </a:ext>
            </a:extLst>
          </p:cNvPr>
          <p:cNvSpPr/>
          <p:nvPr/>
        </p:nvSpPr>
        <p:spPr>
          <a:xfrm rot="2704051">
            <a:off x="4187916" y="4719703"/>
            <a:ext cx="339177" cy="30947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3">
            <a:extLst>
              <a:ext uri="{FF2B5EF4-FFF2-40B4-BE49-F238E27FC236}">
                <a16:creationId xmlns:a16="http://schemas.microsoft.com/office/drawing/2014/main" id="{A174ABC1-89ED-4360-B97C-62A25F6EF3D5}"/>
              </a:ext>
            </a:extLst>
          </p:cNvPr>
          <p:cNvSpPr/>
          <p:nvPr/>
        </p:nvSpPr>
        <p:spPr>
          <a:xfrm rot="2395770">
            <a:off x="2974929" y="3191780"/>
            <a:ext cx="309592" cy="346247"/>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795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108877" y="5370368"/>
            <a:ext cx="4991100" cy="733425"/>
          </a:xfrm>
          <a:prstGeom prst="rect">
            <a:avLst/>
          </a:prstGeom>
        </p:spPr>
      </p:pic>
      <p:pic>
        <p:nvPicPr>
          <p:cNvPr id="3" name="図 2"/>
          <p:cNvPicPr>
            <a:picLocks noChangeAspect="1"/>
          </p:cNvPicPr>
          <p:nvPr/>
        </p:nvPicPr>
        <p:blipFill>
          <a:blip r:embed="rId4"/>
          <a:stretch>
            <a:fillRect/>
          </a:stretch>
        </p:blipFill>
        <p:spPr>
          <a:xfrm>
            <a:off x="338648" y="5400383"/>
            <a:ext cx="5010227" cy="733425"/>
          </a:xfrm>
          <a:prstGeom prst="rect">
            <a:avLst/>
          </a:prstGeom>
        </p:spPr>
      </p:pic>
      <p:graphicFrame>
        <p:nvGraphicFramePr>
          <p:cNvPr id="24" name="グラフ 23">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3690252662"/>
              </p:ext>
            </p:extLst>
          </p:nvPr>
        </p:nvGraphicFramePr>
        <p:xfrm>
          <a:off x="162789" y="978512"/>
          <a:ext cx="11867100" cy="3594034"/>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a:extLst>
              <a:ext uri="{FF2B5EF4-FFF2-40B4-BE49-F238E27FC236}">
                <a16:creationId xmlns:a16="http://schemas.microsoft.com/office/drawing/2014/main" id="{E2657C69-F24E-4B54-9C3B-9D9DAD4A097B}"/>
              </a:ext>
            </a:extLst>
          </p:cNvPr>
          <p:cNvSpPr txBox="1"/>
          <p:nvPr/>
        </p:nvSpPr>
        <p:spPr>
          <a:xfrm>
            <a:off x="5893069" y="4739042"/>
            <a:ext cx="6315211"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無料検査</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新型コロナ検査実施事業者（薬局等）で実施された検査件数</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（ワクチン検査</a:t>
            </a:r>
            <a:r>
              <a:rPr lang="ja-JP" altLang="en-US" sz="1200" dirty="0">
                <a:solidFill>
                  <a:prstClr val="black"/>
                </a:solidFill>
                <a:latin typeface="Meiryo UI" panose="020B0604030504040204" pitchFamily="50" charset="-128"/>
                <a:ea typeface="Meiryo UI" panose="020B0604030504040204" pitchFamily="50" charset="-128"/>
              </a:rPr>
              <a:t>パッケージ</a:t>
            </a:r>
            <a:r>
              <a:rPr lang="ja-JP" altLang="en-US" sz="1100" dirty="0">
                <a:solidFill>
                  <a:prstClr val="black"/>
                </a:solidFill>
                <a:latin typeface="Meiryo UI" panose="020B0604030504040204" pitchFamily="50" charset="-128"/>
                <a:ea typeface="Meiryo UI" panose="020B0604030504040204" pitchFamily="50" charset="-128"/>
              </a:rPr>
              <a:t>・対象者全員検査等定着促進事業と</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感染拡大傾向時の一般検査事業の合計</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C7BDC18B-8C1C-4DF2-9556-7AB47FDB4E27}"/>
              </a:ext>
            </a:extLst>
          </p:cNvPr>
          <p:cNvSpPr txBox="1"/>
          <p:nvPr/>
        </p:nvSpPr>
        <p:spPr>
          <a:xfrm>
            <a:off x="162789" y="4707247"/>
            <a:ext cx="562913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自費検査</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自費検査提供機関（府内に営業所がある自費検査のみを提供する民間会社等）及び</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新型コロナ検査実施事業者（薬局等）において有料で実施した検査件数</a:t>
            </a:r>
          </a:p>
        </p:txBody>
      </p:sp>
      <p:sp>
        <p:nvSpPr>
          <p:cNvPr id="11" name="正方形/長方形 10"/>
          <p:cNvSpPr/>
          <p:nvPr/>
        </p:nvSpPr>
        <p:spPr>
          <a:xfrm>
            <a:off x="0" y="-1845"/>
            <a:ext cx="12192000" cy="49760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検査件数と陽性率（</a:t>
            </a:r>
            <a:r>
              <a:rPr lang="en-US" altLang="ja-JP" sz="2000" b="1" noProof="0" dirty="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月</a:t>
            </a:r>
            <a:r>
              <a:rPr lang="en-US" altLang="ja-JP" sz="2000" b="1" noProof="0" dirty="0" smtClean="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日</a:t>
            </a: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時点）</a:t>
            </a:r>
            <a:endParaRPr kumimoji="1" lang="ja-JP" altLang="en-US"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13050" y="64464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20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82618712-5A21-4CFD-9579-C08090D87DC4}"/>
              </a:ext>
            </a:extLst>
          </p:cNvPr>
          <p:cNvSpPr txBox="1"/>
          <p:nvPr/>
        </p:nvSpPr>
        <p:spPr>
          <a:xfrm>
            <a:off x="5691107" y="6368546"/>
            <a:ext cx="64295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陽性判明数の中には、府外に発生届が提出されている人や確定診断されていない人も含まれるため、陽性判明数は参考値としている。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eiryo UI" panose="020B0604030504040204" pitchFamily="50" charset="-128"/>
                <a:ea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陽性者数は、国のシステム（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HER-SYS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）上、行政検査、自費検査、無料検査、のいずれで陽性となったかは区別ができない。）</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721AECDE-1D53-443D-9614-1BB816ACA534}"/>
              </a:ext>
            </a:extLst>
          </p:cNvPr>
          <p:cNvSpPr txBox="1"/>
          <p:nvPr/>
        </p:nvSpPr>
        <p:spPr>
          <a:xfrm>
            <a:off x="119347" y="1304665"/>
            <a:ext cx="56291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行政検査</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4" name="正方形/長方形 13">
            <a:extLst>
              <a:ext uri="{FF2B5EF4-FFF2-40B4-BE49-F238E27FC236}">
                <a16:creationId xmlns:a16="http://schemas.microsoft.com/office/drawing/2014/main" id="{3B8325A0-BCE2-4671-B78D-46E8877A245D}"/>
              </a:ext>
            </a:extLst>
          </p:cNvPr>
          <p:cNvSpPr/>
          <p:nvPr/>
        </p:nvSpPr>
        <p:spPr>
          <a:xfrm>
            <a:off x="-2" y="470941"/>
            <a:ext cx="12192001" cy="6887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　陽性率は、</a:t>
            </a:r>
            <a:r>
              <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月</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日</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時点で</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13.3</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a:t>
            </a:r>
            <a:endPar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9/26</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10/2</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の</a:t>
            </a:r>
            <a:r>
              <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rPr>
              <a:t>1</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週間で、自費検査の陽性判明率は</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4.2%</a:t>
            </a:r>
            <a:r>
              <a:rPr kumimoji="0" lang="ja-JP" altLang="en-US" b="1" dirty="0" err="1">
                <a:solidFill>
                  <a:prstClr val="black"/>
                </a:solidFill>
                <a:latin typeface="UD デジタル 教科書体 NK-B" panose="02020700000000000000" pitchFamily="18" charset="-128"/>
                <a:ea typeface="UD デジタル 教科書体 NK-B" panose="02020700000000000000" pitchFamily="18" charset="-128"/>
              </a:rPr>
              <a:t>、</a:t>
            </a:r>
            <a:r>
              <a:rPr kumimoji="0" lang="ja-JP" altLang="en-US" b="1" dirty="0">
                <a:solidFill>
                  <a:prstClr val="black"/>
                </a:solidFill>
                <a:latin typeface="UD デジタル 教科書体 NK-B" panose="02020700000000000000" pitchFamily="18" charset="-128"/>
                <a:ea typeface="UD デジタル 教科書体 NK-B" panose="02020700000000000000" pitchFamily="18" charset="-128"/>
              </a:rPr>
              <a:t>無料検査は</a:t>
            </a:r>
            <a:r>
              <a:rPr kumimoji="0" lang="en-US" altLang="ja-JP" b="1" dirty="0" smtClean="0">
                <a:solidFill>
                  <a:prstClr val="black"/>
                </a:solidFill>
                <a:latin typeface="UD デジタル 教科書体 NK-B" panose="02020700000000000000" pitchFamily="18" charset="-128"/>
                <a:ea typeface="UD デジタル 教科書体 NK-B" panose="02020700000000000000" pitchFamily="18" charset="-128"/>
              </a:rPr>
              <a:t>2.2%</a:t>
            </a:r>
            <a:r>
              <a:rPr kumimoji="0"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と減少。</a:t>
            </a:r>
            <a:endParaRPr kumimoji="0"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a:extLst>
              <a:ext uri="{FF2B5EF4-FFF2-40B4-BE49-F238E27FC236}">
                <a16:creationId xmlns:a16="http://schemas.microsoft.com/office/drawing/2014/main" id="{82618712-5A21-4CFD-9579-C08090D87DC4}"/>
              </a:ext>
            </a:extLst>
          </p:cNvPr>
          <p:cNvSpPr txBox="1"/>
          <p:nvPr/>
        </p:nvSpPr>
        <p:spPr>
          <a:xfrm>
            <a:off x="5691107" y="6197672"/>
            <a:ext cx="567489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900" noProof="0" dirty="0">
                <a:solidFill>
                  <a:prstClr val="black"/>
                </a:solidFill>
                <a:latin typeface="Meiryo UI" panose="020B0604030504040204" pitchFamily="50" charset="-128"/>
                <a:ea typeface="Meiryo UI" panose="020B0604030504040204" pitchFamily="50" charset="-128"/>
              </a:rPr>
              <a:t>こ</a:t>
            </a:r>
            <a:r>
              <a:rPr lang="ja-JP" altLang="en-US" sz="900" dirty="0">
                <a:solidFill>
                  <a:prstClr val="black"/>
                </a:solidFill>
                <a:latin typeface="Meiryo UI" panose="020B0604030504040204" pitchFamily="50" charset="-128"/>
                <a:ea typeface="Meiryo UI" panose="020B0604030504040204" pitchFamily="50" charset="-128"/>
              </a:rPr>
              <a:t>のほか、高齢者施設等（入所・居住系）の従事者に対する抗原キット定期検査を実施</a:t>
            </a:r>
            <a:r>
              <a:rPr lang="ja-JP" altLang="en-US" sz="800" dirty="0">
                <a:solidFill>
                  <a:prstClr val="black"/>
                </a:solidFill>
                <a:latin typeface="Meiryo UI" panose="020B0604030504040204" pitchFamily="50" charset="-128"/>
                <a:ea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正方形/長方形 26"/>
          <p:cNvSpPr/>
          <p:nvPr/>
        </p:nvSpPr>
        <p:spPr>
          <a:xfrm>
            <a:off x="10152844" y="5852314"/>
            <a:ext cx="934255" cy="223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486006" y="5878071"/>
            <a:ext cx="843310" cy="223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39">
            <a:extLst>
              <a:ext uri="{FF2B5EF4-FFF2-40B4-BE49-F238E27FC236}">
                <a16:creationId xmlns:a16="http://schemas.microsoft.com/office/drawing/2014/main" id="{00000000-0008-0000-0200-000014000000}"/>
              </a:ext>
            </a:extLst>
          </p:cNvPr>
          <p:cNvSpPr txBox="1"/>
          <p:nvPr/>
        </p:nvSpPr>
        <p:spPr>
          <a:xfrm>
            <a:off x="4486006" y="4331962"/>
            <a:ext cx="3811702" cy="2010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dirty="0"/>
              <a:t>※</a:t>
            </a:r>
            <a:r>
              <a:rPr kumimoji="1" lang="ja-JP" altLang="en-US" sz="800" dirty="0"/>
              <a:t>令和４年９月</a:t>
            </a:r>
            <a:r>
              <a:rPr kumimoji="1" lang="en-US" altLang="ja-JP" sz="800" dirty="0"/>
              <a:t>27</a:t>
            </a:r>
            <a:r>
              <a:rPr kumimoji="1" lang="ja-JP" altLang="en-US" sz="800" dirty="0"/>
              <a:t>日以降の新規陽性者数は医療機関より報告された患者数</a:t>
            </a:r>
            <a:endParaRPr kumimoji="1" lang="en-US" altLang="ja-JP" sz="800" dirty="0"/>
          </a:p>
        </p:txBody>
      </p:sp>
      <p:sp>
        <p:nvSpPr>
          <p:cNvPr id="26" name="テキスト ボックス 44">
            <a:extLst>
              <a:ext uri="{FF2B5EF4-FFF2-40B4-BE49-F238E27FC236}">
                <a16:creationId xmlns:a16="http://schemas.microsoft.com/office/drawing/2014/main" id="{00000000-0008-0000-0200-000014000000}"/>
              </a:ext>
            </a:extLst>
          </p:cNvPr>
          <p:cNvSpPr txBox="1"/>
          <p:nvPr/>
        </p:nvSpPr>
        <p:spPr>
          <a:xfrm>
            <a:off x="8051988" y="4338311"/>
            <a:ext cx="3977901" cy="433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dirty="0"/>
              <a:t>※</a:t>
            </a:r>
            <a:r>
              <a:rPr kumimoji="1" lang="ja-JP" altLang="en-US" sz="800" dirty="0"/>
              <a:t>令和４年９月</a:t>
            </a:r>
            <a:r>
              <a:rPr kumimoji="1" lang="en-US" altLang="ja-JP" sz="800" dirty="0"/>
              <a:t>27</a:t>
            </a:r>
            <a:r>
              <a:rPr kumimoji="1" lang="ja-JP" altLang="en-US" sz="800" dirty="0"/>
              <a:t>日以降の陽性率の算出方法は以下のとおり</a:t>
            </a:r>
            <a:endParaRPr kumimoji="1" lang="en-US" altLang="ja-JP" sz="800" dirty="0"/>
          </a:p>
          <a:p>
            <a:r>
              <a:rPr kumimoji="1" lang="ja-JP" altLang="en-US" sz="800" dirty="0"/>
              <a:t>    分子：直近１週間で把握した医療機関から報告のあった患者数の合計</a:t>
            </a:r>
            <a:endParaRPr kumimoji="1" lang="en-US" altLang="ja-JP" sz="800" dirty="0"/>
          </a:p>
          <a:p>
            <a:r>
              <a:rPr kumimoji="1" lang="ja-JP" altLang="en-US" sz="800" dirty="0"/>
              <a:t>    分母：直近１週間で把握した医療機関から報告のあった検査件数の合計</a:t>
            </a:r>
            <a:endParaRPr kumimoji="1" lang="en-US" altLang="ja-JP" sz="800" dirty="0"/>
          </a:p>
        </p:txBody>
      </p:sp>
      <p:cxnSp>
        <p:nvCxnSpPr>
          <p:cNvPr id="19" name="直線コネクタ 18"/>
          <p:cNvCxnSpPr/>
          <p:nvPr/>
        </p:nvCxnSpPr>
        <p:spPr>
          <a:xfrm>
            <a:off x="10030496" y="2509920"/>
            <a:ext cx="0" cy="14760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43">
            <a:extLst>
              <a:ext uri="{FF2B5EF4-FFF2-40B4-BE49-F238E27FC236}">
                <a16:creationId xmlns:a16="http://schemas.microsoft.com/office/drawing/2014/main" id="{00000000-0008-0000-0200-00000E000000}"/>
              </a:ext>
            </a:extLst>
          </p:cNvPr>
          <p:cNvSpPr txBox="1"/>
          <p:nvPr/>
        </p:nvSpPr>
        <p:spPr>
          <a:xfrm>
            <a:off x="9017505" y="2152334"/>
            <a:ext cx="1111779" cy="357586"/>
          </a:xfrm>
          <a:prstGeom prst="rect">
            <a:avLst/>
          </a:prstGeom>
          <a:noFill/>
          <a:ln w="9525" cmpd="sng">
            <a:solidFill>
              <a:schemeClr val="accent5">
                <a:lumMod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dirty="0">
                <a:latin typeface="Meiryo UI" panose="020B0604030504040204" pitchFamily="50" charset="-128"/>
                <a:ea typeface="Meiryo UI" panose="020B0604030504040204" pitchFamily="50" charset="-128"/>
              </a:rPr>
              <a:t>9/26</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全数届出の見直し</a:t>
            </a:r>
          </a:p>
        </p:txBody>
      </p:sp>
    </p:spTree>
    <p:extLst>
      <p:ext uri="{BB962C8B-B14F-4D97-AF65-F5344CB8AC3E}">
        <p14:creationId xmlns:p14="http://schemas.microsoft.com/office/powerpoint/2010/main" val="217435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2000" b="1" dirty="0" smtClean="0">
                <a:solidFill>
                  <a:prstClr val="white"/>
                </a:solidFill>
                <a:latin typeface="UD デジタル 教科書体 NK-B" panose="02020700000000000000" pitchFamily="18" charset="-128"/>
                <a:ea typeface="UD デジタル 教科書体 NK-B" panose="02020700000000000000" pitchFamily="18" charset="-128"/>
              </a:rPr>
              <a:t>新規</a:t>
            </a:r>
            <a:r>
              <a:rPr lang="ja-JP" altLang="en-US" sz="2000" b="1" dirty="0">
                <a:solidFill>
                  <a:prstClr val="white"/>
                </a:solidFill>
                <a:latin typeface="UD デジタル 教科書体 NK-B" panose="02020700000000000000" pitchFamily="18" charset="-128"/>
                <a:ea typeface="UD デジタル 教科書体 NK-B" panose="02020700000000000000" pitchFamily="18" charset="-128"/>
              </a:rPr>
              <a:t>陽性者数の</a:t>
            </a:r>
            <a:r>
              <a:rPr lang="ja-JP" altLang="en-US" sz="2000" b="1" dirty="0" smtClean="0">
                <a:solidFill>
                  <a:prstClr val="white"/>
                </a:solidFill>
                <a:latin typeface="UD デジタル 教科書体 NK-B" panose="02020700000000000000" pitchFamily="18" charset="-128"/>
                <a:ea typeface="UD デジタル 教科書体 NK-B" panose="02020700000000000000" pitchFamily="18" charset="-128"/>
              </a:rPr>
              <a:t>内訳（直近７日間移動平均）（</a:t>
            </a:r>
            <a:r>
              <a:rPr lang="en-US" altLang="ja-JP" sz="2000" b="1" dirty="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月</a:t>
            </a:r>
            <a:r>
              <a:rPr lang="en-US" altLang="ja-JP" sz="2000" b="1" noProof="0" dirty="0" smtClean="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日</a:t>
            </a: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時点）</a:t>
            </a:r>
          </a:p>
        </p:txBody>
      </p:sp>
      <p:sp>
        <p:nvSpPr>
          <p:cNvPr id="2" name="スライド番号プレースホルダー 1"/>
          <p:cNvSpPr>
            <a:spLocks noGrp="1"/>
          </p:cNvSpPr>
          <p:nvPr>
            <p:ph type="sldNum" sz="quarter" idx="12"/>
          </p:nvPr>
        </p:nvSpPr>
        <p:spPr>
          <a:xfrm>
            <a:off x="9332891" y="64397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2D5CB-8769-475A-9BC8-A2F17E2F558B}" type="slidenum">
              <a:rPr kumimoji="1" lang="ja-JP" altLang="en-US" sz="20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FC024533-669C-48B1-82E7-C27042384F7F}"/>
              </a:ext>
            </a:extLst>
          </p:cNvPr>
          <p:cNvSpPr/>
          <p:nvPr/>
        </p:nvSpPr>
        <p:spPr>
          <a:xfrm>
            <a:off x="0" y="551226"/>
            <a:ext cx="12192000" cy="7729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defRPr/>
            </a:pP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新規陽性者のうち、発生届が提出されるか又は登録センターに登録した率（直近７日間移動平均のデータに基づく）は、</a:t>
            </a:r>
            <a:endParaRPr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10</a:t>
            </a:r>
            <a:r>
              <a:rPr kumimoji="1" lang="ja-JP" altLang="en-US" sz="18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月</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１０</a:t>
            </a:r>
            <a:r>
              <a:rPr kumimoji="1" lang="ja-JP" altLang="en-US" sz="18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日</a:t>
            </a: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時点で、</a:t>
            </a:r>
            <a:r>
              <a:rPr kumimoji="1" lang="en-US" altLang="ja-JP" sz="18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8</a:t>
            </a:r>
            <a:r>
              <a:rPr kumimoji="1" lang="ja-JP" altLang="en-US" sz="18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６</a:t>
            </a:r>
            <a:r>
              <a:rPr kumimoji="1" lang="en-US" altLang="ja-JP" sz="18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.3%</a:t>
            </a:r>
            <a:r>
              <a:rPr kumimoji="1" lang="ja-JP" altLang="en-US" sz="1800" b="1" i="0" u="none" strike="noStrike" kern="1200" cap="none" spc="0" normalizeH="0" baseline="0" noProof="0" dirty="0" err="1">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endPar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6115131" y="1859294"/>
            <a:ext cx="1296000" cy="415498"/>
          </a:xfrm>
          <a:prstGeom prst="rect">
            <a:avLst/>
          </a:prstGeom>
          <a:noFill/>
          <a:ln>
            <a:noFill/>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登録センター未登録</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（医療機関検査）</a:t>
            </a:r>
            <a:endParaRPr kumimoji="1" lang="ja-JP" altLang="en-US" sz="105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075982" y="2402674"/>
            <a:ext cx="1296000" cy="415498"/>
          </a:xfrm>
          <a:prstGeom prst="rect">
            <a:avLst/>
          </a:prstGeom>
          <a:noFill/>
          <a:ln>
            <a:noFill/>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発生届提出</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（医療機関検査）</a:t>
            </a:r>
            <a:endParaRPr kumimoji="1" lang="ja-JP" altLang="en-US" sz="105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085964" y="3740766"/>
            <a:ext cx="1296000" cy="415498"/>
          </a:xfrm>
          <a:prstGeom prst="rect">
            <a:avLst/>
          </a:prstGeom>
          <a:noFill/>
          <a:ln>
            <a:noFill/>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登録センター登録</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（医療機関検査）</a:t>
            </a:r>
            <a:endParaRPr kumimoji="1" lang="ja-JP" altLang="en-US" sz="105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085964" y="4748707"/>
            <a:ext cx="1296000" cy="430887"/>
          </a:xfrm>
          <a:prstGeom prst="rect">
            <a:avLst/>
          </a:prstGeom>
          <a:noFill/>
          <a:ln>
            <a:noFill/>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登録センター登録</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（定期検査等）</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095351" y="5223804"/>
            <a:ext cx="1296000" cy="430887"/>
          </a:xfrm>
          <a:prstGeom prst="rect">
            <a:avLst/>
          </a:prstGeom>
          <a:noFill/>
          <a:ln>
            <a:noFill/>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登録センター登録</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（自己検査）</a:t>
            </a:r>
            <a:endParaRPr kumimoji="1" lang="ja-JP" altLang="en-US" sz="105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781989" y="3097136"/>
            <a:ext cx="1476000" cy="523220"/>
          </a:xfrm>
          <a:prstGeom prst="rect">
            <a:avLst/>
          </a:prstGeom>
          <a:solidFill>
            <a:schemeClr val="accent5">
              <a:lumMod val="75000"/>
            </a:schemeClr>
          </a:solidFill>
          <a:ln>
            <a:noFill/>
          </a:ln>
        </p:spPr>
        <p:txBody>
          <a:bodyPr wrap="square" rtlCol="0">
            <a:sp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医療機関等受診</a:t>
            </a:r>
            <a:endParaRPr lang="en-US" altLang="ja-JP" sz="1400" dirty="0">
              <a:solidFill>
                <a:schemeClr val="bg1"/>
              </a:solidFill>
              <a:latin typeface="Meiryo UI" panose="020B0604030504040204" pitchFamily="50" charset="-128"/>
              <a:ea typeface="Meiryo UI" panose="020B0604030504040204" pitchFamily="50" charset="-128"/>
            </a:endParaRPr>
          </a:p>
          <a:p>
            <a:pPr algn="ctr"/>
            <a:r>
              <a:rPr kumimoji="1" lang="en-US" altLang="ja-JP" sz="1400" dirty="0" smtClean="0">
                <a:solidFill>
                  <a:schemeClr val="bg1"/>
                </a:solidFill>
                <a:latin typeface="Meiryo UI" panose="020B0604030504040204" pitchFamily="50" charset="-128"/>
                <a:ea typeface="Meiryo UI" panose="020B0604030504040204" pitchFamily="50" charset="-128"/>
              </a:rPr>
              <a:t>82.5%</a:t>
            </a:r>
            <a:r>
              <a:rPr kumimoji="1" lang="en-US" altLang="ja-JP" sz="800" dirty="0" smtClean="0">
                <a:solidFill>
                  <a:schemeClr val="bg1"/>
                </a:solidFill>
                <a:latin typeface="Meiryo UI" panose="020B0604030504040204" pitchFamily="50" charset="-128"/>
                <a:ea typeface="Meiryo UI" panose="020B0604030504040204" pitchFamily="50" charset="-128"/>
              </a:rPr>
              <a:t>(10/10</a:t>
            </a:r>
            <a:r>
              <a:rPr kumimoji="1" lang="ja-JP" altLang="en-US" sz="800" dirty="0" smtClean="0">
                <a:solidFill>
                  <a:schemeClr val="bg1"/>
                </a:solidFill>
                <a:latin typeface="Meiryo UI" panose="020B0604030504040204" pitchFamily="50" charset="-128"/>
                <a:ea typeface="Meiryo UI" panose="020B0604030504040204" pitchFamily="50" charset="-128"/>
              </a:rPr>
              <a:t>時点）</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sp>
        <p:nvSpPr>
          <p:cNvPr id="4" name="右中かっこ 3"/>
          <p:cNvSpPr/>
          <p:nvPr/>
        </p:nvSpPr>
        <p:spPr>
          <a:xfrm>
            <a:off x="10468131" y="2347092"/>
            <a:ext cx="191511" cy="3329104"/>
          </a:xfrm>
          <a:prstGeom prst="rightBrace">
            <a:avLst/>
          </a:prstGeom>
          <a:ln w="63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36" name="表 35"/>
          <p:cNvGraphicFramePr>
            <a:graphicFrameLocks noGrp="1"/>
          </p:cNvGraphicFramePr>
          <p:nvPr>
            <p:extLst/>
          </p:nvPr>
        </p:nvGraphicFramePr>
        <p:xfrm>
          <a:off x="443424" y="6198071"/>
          <a:ext cx="7353312" cy="487680"/>
        </p:xfrm>
        <a:graphic>
          <a:graphicData uri="http://schemas.openxmlformats.org/drawingml/2006/table">
            <a:tbl>
              <a:tblPr firstRow="1" bandRow="1">
                <a:tableStyleId>{5C22544A-7EE6-4342-B048-85BDC9FD1C3A}</a:tableStyleId>
              </a:tblPr>
              <a:tblGrid>
                <a:gridCol w="612776">
                  <a:extLst>
                    <a:ext uri="{9D8B030D-6E8A-4147-A177-3AD203B41FA5}">
                      <a16:colId xmlns:a16="http://schemas.microsoft.com/office/drawing/2014/main" val="2388688354"/>
                    </a:ext>
                  </a:extLst>
                </a:gridCol>
                <a:gridCol w="612776">
                  <a:extLst>
                    <a:ext uri="{9D8B030D-6E8A-4147-A177-3AD203B41FA5}">
                      <a16:colId xmlns:a16="http://schemas.microsoft.com/office/drawing/2014/main" val="2533481430"/>
                    </a:ext>
                  </a:extLst>
                </a:gridCol>
                <a:gridCol w="612776">
                  <a:extLst>
                    <a:ext uri="{9D8B030D-6E8A-4147-A177-3AD203B41FA5}">
                      <a16:colId xmlns:a16="http://schemas.microsoft.com/office/drawing/2014/main" val="1495707846"/>
                    </a:ext>
                  </a:extLst>
                </a:gridCol>
                <a:gridCol w="612776">
                  <a:extLst>
                    <a:ext uri="{9D8B030D-6E8A-4147-A177-3AD203B41FA5}">
                      <a16:colId xmlns:a16="http://schemas.microsoft.com/office/drawing/2014/main" val="3179152626"/>
                    </a:ext>
                  </a:extLst>
                </a:gridCol>
                <a:gridCol w="612776">
                  <a:extLst>
                    <a:ext uri="{9D8B030D-6E8A-4147-A177-3AD203B41FA5}">
                      <a16:colId xmlns:a16="http://schemas.microsoft.com/office/drawing/2014/main" val="3292503393"/>
                    </a:ext>
                  </a:extLst>
                </a:gridCol>
                <a:gridCol w="612776">
                  <a:extLst>
                    <a:ext uri="{9D8B030D-6E8A-4147-A177-3AD203B41FA5}">
                      <a16:colId xmlns:a16="http://schemas.microsoft.com/office/drawing/2014/main" val="1775295498"/>
                    </a:ext>
                  </a:extLst>
                </a:gridCol>
                <a:gridCol w="612776">
                  <a:extLst>
                    <a:ext uri="{9D8B030D-6E8A-4147-A177-3AD203B41FA5}">
                      <a16:colId xmlns:a16="http://schemas.microsoft.com/office/drawing/2014/main" val="1829973134"/>
                    </a:ext>
                  </a:extLst>
                </a:gridCol>
                <a:gridCol w="612776">
                  <a:extLst>
                    <a:ext uri="{9D8B030D-6E8A-4147-A177-3AD203B41FA5}">
                      <a16:colId xmlns:a16="http://schemas.microsoft.com/office/drawing/2014/main" val="3346312761"/>
                    </a:ext>
                  </a:extLst>
                </a:gridCol>
                <a:gridCol w="612776">
                  <a:extLst>
                    <a:ext uri="{9D8B030D-6E8A-4147-A177-3AD203B41FA5}">
                      <a16:colId xmlns:a16="http://schemas.microsoft.com/office/drawing/2014/main" val="1483002211"/>
                    </a:ext>
                  </a:extLst>
                </a:gridCol>
                <a:gridCol w="612776">
                  <a:extLst>
                    <a:ext uri="{9D8B030D-6E8A-4147-A177-3AD203B41FA5}">
                      <a16:colId xmlns:a16="http://schemas.microsoft.com/office/drawing/2014/main" val="1049037385"/>
                    </a:ext>
                  </a:extLst>
                </a:gridCol>
                <a:gridCol w="612776">
                  <a:extLst>
                    <a:ext uri="{9D8B030D-6E8A-4147-A177-3AD203B41FA5}">
                      <a16:colId xmlns:a16="http://schemas.microsoft.com/office/drawing/2014/main" val="4234182816"/>
                    </a:ext>
                  </a:extLst>
                </a:gridCol>
                <a:gridCol w="612776">
                  <a:extLst>
                    <a:ext uri="{9D8B030D-6E8A-4147-A177-3AD203B41FA5}">
                      <a16:colId xmlns:a16="http://schemas.microsoft.com/office/drawing/2014/main" val="3386280537"/>
                    </a:ext>
                  </a:extLst>
                </a:gridCol>
              </a:tblGrid>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9/28</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9/29</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9/30</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a:solidFill>
                            <a:schemeClr val="tx1"/>
                          </a:solidFill>
                          <a:latin typeface="Meiryo UI" panose="020B0604030504040204" pitchFamily="50" charset="-128"/>
                          <a:ea typeface="Meiryo UI" panose="020B0604030504040204" pitchFamily="50" charset="-128"/>
                        </a:rPr>
                        <a:t>10/1</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a:solidFill>
                            <a:schemeClr val="tx1"/>
                          </a:solidFill>
                          <a:latin typeface="Meiryo UI" panose="020B0604030504040204" pitchFamily="50" charset="-128"/>
                          <a:ea typeface="Meiryo UI" panose="020B0604030504040204" pitchFamily="50" charset="-128"/>
                        </a:rPr>
                        <a:t>10/2</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a:solidFill>
                            <a:schemeClr val="tx1"/>
                          </a:solidFill>
                          <a:latin typeface="Meiryo UI" panose="020B0604030504040204" pitchFamily="50" charset="-128"/>
                          <a:ea typeface="Meiryo UI" panose="020B0604030504040204" pitchFamily="50" charset="-128"/>
                        </a:rPr>
                        <a:t>10/3</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10/4</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10/5</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10/6</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10/7</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10/8</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10/9</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095242309"/>
                  </a:ext>
                </a:extLst>
              </a:tr>
              <a:tr h="0">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3,272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1,397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1,162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1,327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1,430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1,199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1,060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1,543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997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1,046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1,177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031522"/>
                  </a:ext>
                </a:extLst>
              </a:tr>
            </a:tbl>
          </a:graphicData>
        </a:graphic>
      </p:graphicFrame>
      <p:sp>
        <p:nvSpPr>
          <p:cNvPr id="37" name="テキスト ボックス 36">
            <a:extLst>
              <a:ext uri="{FF2B5EF4-FFF2-40B4-BE49-F238E27FC236}">
                <a16:creationId xmlns:a16="http://schemas.microsoft.com/office/drawing/2014/main" id="{52EAE920-9DDB-4E88-9BD0-9C719255AFC4}"/>
              </a:ext>
            </a:extLst>
          </p:cNvPr>
          <p:cNvSpPr txBox="1"/>
          <p:nvPr/>
        </p:nvSpPr>
        <p:spPr>
          <a:xfrm>
            <a:off x="160986" y="5927079"/>
            <a:ext cx="4517031"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参考</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検査キット配布センターへの</a:t>
            </a:r>
            <a:r>
              <a:rPr lang="ja-JP" altLang="en-US" sz="1100" dirty="0" smtClean="0">
                <a:latin typeface="Meiryo UI" panose="020B0604030504040204" pitchFamily="50" charset="-128"/>
                <a:ea typeface="Meiryo UI" panose="020B0604030504040204" pitchFamily="50" charset="-128"/>
              </a:rPr>
              <a:t>申込数</a:t>
            </a:r>
            <a:r>
              <a:rPr lang="en-US" altLang="ja-JP" sz="11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翌日の正午に集計）</a:t>
            </a:r>
            <a:endParaRPr lang="en-US" altLang="ja-JP" sz="1100" dirty="0" smtClean="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52EAE920-9DDB-4E88-9BD0-9C719255AFC4}"/>
              </a:ext>
            </a:extLst>
          </p:cNvPr>
          <p:cNvSpPr txBox="1"/>
          <p:nvPr/>
        </p:nvSpPr>
        <p:spPr>
          <a:xfrm>
            <a:off x="7857595" y="6175066"/>
            <a:ext cx="6462910"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１日３万人まで配送</a:t>
            </a:r>
            <a:r>
              <a:rPr lang="ja-JP" altLang="en-US" sz="1000" dirty="0" smtClean="0">
                <a:latin typeface="Meiryo UI" panose="020B0604030504040204" pitchFamily="50" charset="-128"/>
                <a:ea typeface="Meiryo UI" panose="020B0604030504040204" pitchFamily="50" charset="-128"/>
              </a:rPr>
              <a:t>可能</a:t>
            </a:r>
            <a:endParaRPr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９月</a:t>
            </a:r>
            <a:r>
              <a:rPr kumimoji="1" lang="en-US" altLang="ja-JP" sz="1000" dirty="0">
                <a:latin typeface="Meiryo UI" panose="020B0604030504040204" pitchFamily="50" charset="-128"/>
                <a:ea typeface="Meiryo UI" panose="020B0604030504040204" pitchFamily="50" charset="-128"/>
              </a:rPr>
              <a:t>27</a:t>
            </a:r>
            <a:r>
              <a:rPr kumimoji="1" lang="ja-JP" altLang="en-US" sz="1000" dirty="0">
                <a:latin typeface="Meiryo UI" panose="020B0604030504040204" pitchFamily="50" charset="-128"/>
                <a:ea typeface="Meiryo UI" panose="020B0604030504040204" pitchFamily="50" charset="-128"/>
              </a:rPr>
              <a:t>日までは、若年軽症者オンラインスキームにより、薬局によるキット配布</a:t>
            </a:r>
          </a:p>
        </p:txBody>
      </p:sp>
      <p:sp>
        <p:nvSpPr>
          <p:cNvPr id="27" name="テキスト ボックス 26">
            <a:extLst>
              <a:ext uri="{FF2B5EF4-FFF2-40B4-BE49-F238E27FC236}">
                <a16:creationId xmlns:a16="http://schemas.microsoft.com/office/drawing/2014/main" id="{FAC210C6-6BE3-4F94-80AF-C5BF49845631}"/>
              </a:ext>
            </a:extLst>
          </p:cNvPr>
          <p:cNvSpPr txBox="1"/>
          <p:nvPr/>
        </p:nvSpPr>
        <p:spPr>
          <a:xfrm>
            <a:off x="7469225" y="1861038"/>
            <a:ext cx="776741"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13.7</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E6199431-A8A3-4411-94A6-A21EA97CCEC0}"/>
              </a:ext>
            </a:extLst>
          </p:cNvPr>
          <p:cNvSpPr txBox="1"/>
          <p:nvPr/>
        </p:nvSpPr>
        <p:spPr>
          <a:xfrm>
            <a:off x="7456403" y="2466851"/>
            <a:ext cx="776741"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12.2</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D894E174-3314-4A5B-8FA2-8234067A9111}"/>
              </a:ext>
            </a:extLst>
          </p:cNvPr>
          <p:cNvSpPr txBox="1"/>
          <p:nvPr/>
        </p:nvSpPr>
        <p:spPr>
          <a:xfrm>
            <a:off x="7343712" y="3876296"/>
            <a:ext cx="776741"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55.3</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166806A5-F45B-46EA-B8BB-C2D8D02D4754}"/>
              </a:ext>
            </a:extLst>
          </p:cNvPr>
          <p:cNvSpPr txBox="1"/>
          <p:nvPr/>
        </p:nvSpPr>
        <p:spPr>
          <a:xfrm>
            <a:off x="7343712" y="4762077"/>
            <a:ext cx="776741"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1.2</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610A72D5-D3AB-4725-9532-BDEE54709D2D}"/>
              </a:ext>
            </a:extLst>
          </p:cNvPr>
          <p:cNvSpPr txBox="1"/>
          <p:nvPr/>
        </p:nvSpPr>
        <p:spPr>
          <a:xfrm>
            <a:off x="7344656" y="5279190"/>
            <a:ext cx="776741"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17.5</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graphicFrame>
        <p:nvGraphicFramePr>
          <p:cNvPr id="35" name="グラフ 34"/>
          <p:cNvGraphicFramePr>
            <a:graphicFrameLocks/>
          </p:cNvGraphicFramePr>
          <p:nvPr>
            <p:extLst>
              <p:ext uri="{D42A27DB-BD31-4B8C-83A1-F6EECF244321}">
                <p14:modId xmlns:p14="http://schemas.microsoft.com/office/powerpoint/2010/main" val="3423748182"/>
              </p:ext>
            </p:extLst>
          </p:nvPr>
        </p:nvGraphicFramePr>
        <p:xfrm>
          <a:off x="121684" y="1324211"/>
          <a:ext cx="5988023" cy="4712154"/>
        </p:xfrm>
        <a:graphic>
          <a:graphicData uri="http://schemas.openxmlformats.org/drawingml/2006/chart">
            <c:chart xmlns:c="http://schemas.openxmlformats.org/drawingml/2006/chart" xmlns:r="http://schemas.openxmlformats.org/officeDocument/2006/relationships" r:id="rId3"/>
          </a:graphicData>
        </a:graphic>
      </p:graphicFrame>
      <p:sp>
        <p:nvSpPr>
          <p:cNvPr id="6" name="右中かっこ 5"/>
          <p:cNvSpPr/>
          <p:nvPr/>
        </p:nvSpPr>
        <p:spPr>
          <a:xfrm>
            <a:off x="8350737" y="1832151"/>
            <a:ext cx="331304" cy="3125408"/>
          </a:xfrm>
          <a:prstGeom prst="rightBrace">
            <a:avLst>
              <a:gd name="adj1" fmla="val 40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10769837" y="3774836"/>
            <a:ext cx="1364996" cy="523220"/>
          </a:xfrm>
          <a:prstGeom prst="rect">
            <a:avLst/>
          </a:prstGeom>
          <a:solidFill>
            <a:srgbClr val="C00000"/>
          </a:solidFill>
          <a:ln>
            <a:noFill/>
          </a:ln>
        </p:spPr>
        <p:txBody>
          <a:bodyPr wrap="square" rtlCol="0">
            <a:sp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発生届＋登録</a:t>
            </a:r>
            <a:endParaRPr kumimoji="1" lang="en-US" altLang="ja-JP" sz="1400" dirty="0">
              <a:solidFill>
                <a:schemeClr val="bg1"/>
              </a:solidFill>
              <a:latin typeface="Meiryo UI" panose="020B0604030504040204" pitchFamily="50" charset="-128"/>
              <a:ea typeface="Meiryo UI" panose="020B0604030504040204" pitchFamily="50" charset="-128"/>
            </a:endParaRPr>
          </a:p>
          <a:p>
            <a:pPr algn="ctr"/>
            <a:r>
              <a:rPr lang="en-US" altLang="ja-JP" sz="1400" dirty="0">
                <a:solidFill>
                  <a:schemeClr val="bg1"/>
                </a:solidFill>
                <a:latin typeface="Meiryo UI" panose="020B0604030504040204" pitchFamily="50" charset="-128"/>
                <a:ea typeface="Meiryo UI" panose="020B0604030504040204" pitchFamily="50" charset="-128"/>
              </a:rPr>
              <a:t>86.3%</a:t>
            </a:r>
            <a:r>
              <a:rPr lang="en-US" altLang="ja-JP" sz="700" dirty="0">
                <a:solidFill>
                  <a:schemeClr val="bg1"/>
                </a:solidFill>
                <a:latin typeface="Meiryo UI" panose="020B0604030504040204" pitchFamily="50" charset="-128"/>
                <a:ea typeface="Meiryo UI" panose="020B0604030504040204" pitchFamily="50" charset="-128"/>
              </a:rPr>
              <a:t>(10/10</a:t>
            </a:r>
            <a:r>
              <a:rPr lang="ja-JP" altLang="en-US" sz="700" dirty="0">
                <a:solidFill>
                  <a:schemeClr val="bg1"/>
                </a:solidFill>
                <a:latin typeface="Meiryo UI" panose="020B0604030504040204" pitchFamily="50" charset="-128"/>
                <a:ea typeface="Meiryo UI" panose="020B0604030504040204" pitchFamily="50" charset="-128"/>
              </a:rPr>
              <a:t>時点</a:t>
            </a:r>
            <a:r>
              <a:rPr lang="ja-JP" altLang="en-US" sz="700" dirty="0" smtClean="0">
                <a:solidFill>
                  <a:schemeClr val="bg1"/>
                </a:solidFill>
                <a:latin typeface="Meiryo UI" panose="020B0604030504040204" pitchFamily="50" charset="-128"/>
                <a:ea typeface="Meiryo UI" panose="020B0604030504040204" pitchFamily="50" charset="-128"/>
              </a:rPr>
              <a:t>）</a:t>
            </a:r>
            <a:endParaRPr lang="ja-JP" altLang="en-US" sz="700" dirty="0">
              <a:solidFill>
                <a:schemeClr val="bg1"/>
              </a:solidFill>
              <a:latin typeface="Meiryo UI" panose="020B0604030504040204" pitchFamily="50" charset="-128"/>
              <a:ea typeface="Meiryo UI" panose="020B0604030504040204" pitchFamily="50" charset="-128"/>
            </a:endParaRPr>
          </a:p>
        </p:txBody>
      </p:sp>
      <p:cxnSp>
        <p:nvCxnSpPr>
          <p:cNvPr id="7" name="直線コネクタ 6"/>
          <p:cNvCxnSpPr>
            <a:endCxn id="4" idx="0"/>
          </p:cNvCxnSpPr>
          <p:nvPr/>
        </p:nvCxnSpPr>
        <p:spPr>
          <a:xfrm flipV="1">
            <a:off x="5652043" y="2347092"/>
            <a:ext cx="4816088" cy="27808"/>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5861386" y="5647858"/>
            <a:ext cx="4676814" cy="28338"/>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781989" y="5197865"/>
            <a:ext cx="1477646" cy="523220"/>
          </a:xfrm>
          <a:prstGeom prst="rect">
            <a:avLst/>
          </a:prstGeom>
          <a:solidFill>
            <a:schemeClr val="accent5">
              <a:lumMod val="75000"/>
            </a:schemeClr>
          </a:solidFill>
          <a:ln>
            <a:noFill/>
          </a:ln>
        </p:spPr>
        <p:txBody>
          <a:bodyPr wrap="square" rtlCol="0">
            <a:sp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自己検査</a:t>
            </a:r>
            <a:endParaRPr lang="en-US" altLang="ja-JP" sz="1400" dirty="0">
              <a:solidFill>
                <a:schemeClr val="bg1"/>
              </a:solidFill>
              <a:latin typeface="Meiryo UI" panose="020B0604030504040204" pitchFamily="50" charset="-128"/>
              <a:ea typeface="Meiryo UI" panose="020B0604030504040204" pitchFamily="50" charset="-128"/>
            </a:endParaRPr>
          </a:p>
          <a:p>
            <a:pPr algn="ctr"/>
            <a:r>
              <a:rPr lang="en-US" altLang="ja-JP" sz="1400" dirty="0">
                <a:solidFill>
                  <a:schemeClr val="bg1"/>
                </a:solidFill>
                <a:latin typeface="Meiryo UI" panose="020B0604030504040204" pitchFamily="50" charset="-128"/>
                <a:ea typeface="Meiryo UI" panose="020B0604030504040204" pitchFamily="50" charset="-128"/>
              </a:rPr>
              <a:t>17.5</a:t>
            </a:r>
            <a:r>
              <a:rPr lang="en-US" altLang="ja-JP" sz="1400" dirty="0" smtClean="0">
                <a:solidFill>
                  <a:schemeClr val="bg1"/>
                </a:solidFill>
                <a:latin typeface="Meiryo UI" panose="020B0604030504040204" pitchFamily="50" charset="-128"/>
                <a:ea typeface="Meiryo UI" panose="020B0604030504040204" pitchFamily="50" charset="-128"/>
              </a:rPr>
              <a:t>%</a:t>
            </a:r>
            <a:r>
              <a:rPr lang="en-US" altLang="ja-JP" sz="800" dirty="0" smtClean="0">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10/10</a:t>
            </a:r>
            <a:r>
              <a:rPr lang="ja-JP" altLang="en-US" sz="800" dirty="0">
                <a:solidFill>
                  <a:schemeClr val="bg1"/>
                </a:solidFill>
                <a:latin typeface="Meiryo UI" panose="020B0604030504040204" pitchFamily="50" charset="-128"/>
                <a:ea typeface="Meiryo UI" panose="020B0604030504040204" pitchFamily="50" charset="-128"/>
              </a:rPr>
              <a:t>時点</a:t>
            </a:r>
            <a:r>
              <a:rPr lang="ja-JP" altLang="en-US" sz="800" dirty="0" smtClean="0">
                <a:solidFill>
                  <a:schemeClr val="bg1"/>
                </a:solidFill>
                <a:latin typeface="Meiryo UI" panose="020B0604030504040204" pitchFamily="50" charset="-128"/>
                <a:ea typeface="Meiryo UI" panose="020B0604030504040204" pitchFamily="50" charset="-128"/>
              </a:rPr>
              <a:t>）</a:t>
            </a:r>
            <a:endParaRPr lang="ja-JP" altLang="en-US" sz="800" dirty="0">
              <a:solidFill>
                <a:schemeClr val="bg1"/>
              </a:solidFill>
              <a:latin typeface="Meiryo UI" panose="020B0604030504040204" pitchFamily="50" charset="-128"/>
              <a:ea typeface="Meiryo UI" panose="020B0604030504040204" pitchFamily="50" charset="-128"/>
            </a:endParaRPr>
          </a:p>
        </p:txBody>
      </p:sp>
      <p:sp>
        <p:nvSpPr>
          <p:cNvPr id="41" name="右中かっこ 40"/>
          <p:cNvSpPr/>
          <p:nvPr/>
        </p:nvSpPr>
        <p:spPr>
          <a:xfrm>
            <a:off x="8347455" y="4964150"/>
            <a:ext cx="224391" cy="690541"/>
          </a:xfrm>
          <a:prstGeom prst="rightBrace">
            <a:avLst>
              <a:gd name="adj1" fmla="val 40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61107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
            <a:ext cx="12192000" cy="4699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UD デジタル 教科書体 NK-B" panose="02020700000000000000" pitchFamily="18" charset="-128"/>
                <a:ea typeface="UD デジタル 教科書体 NK-B" panose="02020700000000000000" pitchFamily="18" charset="-128"/>
              </a:rPr>
              <a:t>陽性者の年齢区分（</a:t>
            </a:r>
            <a:r>
              <a:rPr lang="en-US" altLang="ja-JP" sz="2000" b="1" dirty="0">
                <a:latin typeface="UD デジタル 教科書体 NK-B" panose="02020700000000000000" pitchFamily="18" charset="-128"/>
                <a:ea typeface="UD デジタル 教科書体 NK-B" panose="02020700000000000000" pitchFamily="18" charset="-128"/>
              </a:rPr>
              <a:t>10</a:t>
            </a:r>
            <a:r>
              <a:rPr lang="ja-JP" altLang="en-US" sz="2000" b="1" dirty="0" smtClean="0">
                <a:latin typeface="UD デジタル 教科書体 NK-B" panose="02020700000000000000" pitchFamily="18" charset="-128"/>
                <a:ea typeface="UD デジタル 教科書体 NK-B" panose="02020700000000000000" pitchFamily="18" charset="-128"/>
              </a:rPr>
              <a:t>月</a:t>
            </a:r>
            <a:r>
              <a:rPr lang="en-US" altLang="ja-JP" sz="2000" b="1" dirty="0" smtClean="0">
                <a:latin typeface="UD デジタル 教科書体 NK-B" panose="02020700000000000000" pitchFamily="18" charset="-128"/>
                <a:ea typeface="UD デジタル 教科書体 NK-B" panose="02020700000000000000" pitchFamily="18" charset="-128"/>
              </a:rPr>
              <a:t>10</a:t>
            </a:r>
            <a:r>
              <a:rPr lang="ja-JP" altLang="en-US" sz="2000" b="1" dirty="0" smtClean="0">
                <a:latin typeface="UD デジタル 教科書体 NK-B" panose="02020700000000000000" pitchFamily="18" charset="-128"/>
                <a:ea typeface="UD デジタル 教科書体 NK-B" panose="02020700000000000000" pitchFamily="18" charset="-128"/>
              </a:rPr>
              <a:t>日</a:t>
            </a:r>
            <a:r>
              <a:rPr lang="ja-JP" altLang="en-US" sz="2000" b="1" dirty="0">
                <a:latin typeface="UD デジタル 教科書体 NK-B" panose="02020700000000000000" pitchFamily="18" charset="-128"/>
                <a:ea typeface="UD デジタル 教科書体 NK-B" panose="02020700000000000000" pitchFamily="18" charset="-128"/>
              </a:rPr>
              <a:t>時点）</a:t>
            </a:r>
            <a:endParaRPr kumimoji="1" lang="ja-JP" altLang="en-US" sz="20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8088285" y="6717739"/>
            <a:ext cx="2743200" cy="365125"/>
          </a:xfrm>
        </p:spPr>
        <p:txBody>
          <a:bodyPr/>
          <a:lstStyle/>
          <a:p>
            <a:fld id="{F216AE56-EAD3-4706-B860-3EC2C2952B40}" type="slidenum">
              <a:rPr kumimoji="1" lang="ja-JP" altLang="en-US" sz="2000" smtClean="0">
                <a:solidFill>
                  <a:schemeClr val="tx1"/>
                </a:solidFill>
                <a:latin typeface="游ゴシック" panose="020B0400000000000000" pitchFamily="50" charset="-128"/>
                <a:ea typeface="游ゴシック" panose="020B0400000000000000" pitchFamily="50" charset="-128"/>
              </a:rPr>
              <a:t>7</a:t>
            </a:fld>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0" y="426466"/>
            <a:ext cx="12192000" cy="89830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全数届出見直し前と見直し後で、陽性者の年代構成に大きな変化は見られず、全数届出見直しの大きな影響は確認され</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ていない。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医療機関から報告された</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患者数（全陽性者の８割程度）は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64</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歳以下が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９割弱。</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a:extLst>
              <a:ext uri="{FF2B5EF4-FFF2-40B4-BE49-F238E27FC236}">
                <a16:creationId xmlns:a16="http://schemas.microsoft.com/office/drawing/2014/main" id="{52EAE920-9DDB-4E88-9BD0-9C719255AFC4}"/>
              </a:ext>
            </a:extLst>
          </p:cNvPr>
          <p:cNvSpPr txBox="1"/>
          <p:nvPr/>
        </p:nvSpPr>
        <p:spPr>
          <a:xfrm>
            <a:off x="-1605321" y="1353370"/>
            <a:ext cx="4461000"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■全陽性者</a:t>
            </a:r>
            <a:endParaRPr kumimoji="1" lang="ja-JP" altLang="en-US" sz="11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071372" y="2296480"/>
            <a:ext cx="738792" cy="246221"/>
          </a:xfrm>
          <a:prstGeom prst="rect">
            <a:avLst/>
          </a:prstGeom>
          <a:noFill/>
          <a:ln>
            <a:noFill/>
          </a:ln>
        </p:spPr>
        <p:txBody>
          <a:bodyPr wrap="square" rtlCol="0">
            <a:spAutoFit/>
          </a:bodyPr>
          <a:lstStyle/>
          <a:p>
            <a:r>
              <a:rPr lang="en-US" altLang="ja-JP" sz="1000" dirty="0"/>
              <a:t>65</a:t>
            </a:r>
            <a:r>
              <a:rPr lang="ja-JP" altLang="en-US" sz="1000" dirty="0"/>
              <a:t>歳</a:t>
            </a:r>
            <a:r>
              <a:rPr kumimoji="1" lang="ja-JP" altLang="en-US" sz="1000" dirty="0"/>
              <a:t>以上</a:t>
            </a:r>
          </a:p>
        </p:txBody>
      </p:sp>
      <p:sp>
        <p:nvSpPr>
          <p:cNvPr id="24" name="テキスト ボックス 23"/>
          <p:cNvSpPr txBox="1"/>
          <p:nvPr/>
        </p:nvSpPr>
        <p:spPr>
          <a:xfrm>
            <a:off x="4071372" y="3095398"/>
            <a:ext cx="738792" cy="415498"/>
          </a:xfrm>
          <a:prstGeom prst="rect">
            <a:avLst/>
          </a:prstGeom>
          <a:noFill/>
          <a:ln>
            <a:noFill/>
          </a:ln>
        </p:spPr>
        <p:txBody>
          <a:bodyPr wrap="square" rtlCol="0">
            <a:spAutoFit/>
          </a:bodyPr>
          <a:lstStyle/>
          <a:p>
            <a:r>
              <a:rPr kumimoji="1" lang="en-US" altLang="ja-JP" sz="1000" dirty="0"/>
              <a:t>40</a:t>
            </a:r>
            <a:r>
              <a:rPr lang="ja-JP" altLang="en-US" sz="1000" dirty="0"/>
              <a:t>歳</a:t>
            </a:r>
            <a:r>
              <a:rPr kumimoji="1" lang="ja-JP" altLang="en-US" sz="1000" dirty="0"/>
              <a:t>～</a:t>
            </a:r>
          </a:p>
          <a:p>
            <a:r>
              <a:rPr lang="en-US" altLang="ja-JP" sz="1000" dirty="0"/>
              <a:t>64</a:t>
            </a:r>
            <a:r>
              <a:rPr lang="ja-JP" altLang="en-US" sz="1000" dirty="0"/>
              <a:t>歳</a:t>
            </a:r>
            <a:endParaRPr kumimoji="1" lang="ja-JP" altLang="en-US" sz="1000" dirty="0"/>
          </a:p>
        </p:txBody>
      </p:sp>
      <p:sp>
        <p:nvSpPr>
          <p:cNvPr id="25" name="テキスト ボックス 24"/>
          <p:cNvSpPr txBox="1"/>
          <p:nvPr/>
        </p:nvSpPr>
        <p:spPr>
          <a:xfrm>
            <a:off x="4071372" y="5710507"/>
            <a:ext cx="706166" cy="415498"/>
          </a:xfrm>
          <a:prstGeom prst="rect">
            <a:avLst/>
          </a:prstGeom>
          <a:noFill/>
          <a:ln>
            <a:noFill/>
          </a:ln>
        </p:spPr>
        <p:txBody>
          <a:bodyPr wrap="square" rtlCol="0">
            <a:spAutoFit/>
          </a:bodyPr>
          <a:lstStyle/>
          <a:p>
            <a:r>
              <a:rPr lang="en-US" altLang="ja-JP" sz="1000" dirty="0"/>
              <a:t>20</a:t>
            </a:r>
            <a:r>
              <a:rPr lang="ja-JP" altLang="en-US" sz="1000" dirty="0"/>
              <a:t>歳</a:t>
            </a:r>
            <a:endParaRPr kumimoji="1" lang="en-US" altLang="ja-JP" sz="1000" dirty="0"/>
          </a:p>
          <a:p>
            <a:r>
              <a:rPr lang="ja-JP" altLang="en-US" sz="1000" dirty="0"/>
              <a:t>未満</a:t>
            </a:r>
            <a:endParaRPr kumimoji="1" lang="ja-JP" altLang="en-US" sz="1000" dirty="0"/>
          </a:p>
        </p:txBody>
      </p:sp>
      <p:sp>
        <p:nvSpPr>
          <p:cNvPr id="26" name="テキスト ボックス 25"/>
          <p:cNvSpPr txBox="1"/>
          <p:nvPr/>
        </p:nvSpPr>
        <p:spPr>
          <a:xfrm>
            <a:off x="4071372" y="4367548"/>
            <a:ext cx="738792" cy="415498"/>
          </a:xfrm>
          <a:prstGeom prst="rect">
            <a:avLst/>
          </a:prstGeom>
          <a:noFill/>
          <a:ln>
            <a:noFill/>
          </a:ln>
        </p:spPr>
        <p:txBody>
          <a:bodyPr wrap="square" rtlCol="0">
            <a:spAutoFit/>
          </a:bodyPr>
          <a:lstStyle/>
          <a:p>
            <a:r>
              <a:rPr lang="en-US" altLang="ja-JP" sz="1000" dirty="0"/>
              <a:t>2</a:t>
            </a:r>
            <a:r>
              <a:rPr kumimoji="1" lang="en-US" altLang="ja-JP" sz="1000" dirty="0"/>
              <a:t>0</a:t>
            </a:r>
            <a:r>
              <a:rPr lang="ja-JP" altLang="en-US" sz="1000" dirty="0"/>
              <a:t>歳</a:t>
            </a:r>
            <a:r>
              <a:rPr kumimoji="1" lang="ja-JP" altLang="en-US" sz="1000" dirty="0"/>
              <a:t>～</a:t>
            </a:r>
            <a:endParaRPr kumimoji="1" lang="en-US" altLang="ja-JP" sz="1000" dirty="0"/>
          </a:p>
          <a:p>
            <a:r>
              <a:rPr lang="en-US" altLang="ja-JP" sz="1000" dirty="0"/>
              <a:t>39</a:t>
            </a:r>
            <a:r>
              <a:rPr lang="ja-JP" altLang="en-US" sz="1000" dirty="0"/>
              <a:t>歳</a:t>
            </a:r>
            <a:endParaRPr kumimoji="1" lang="ja-JP" altLang="en-US" sz="1000" dirty="0"/>
          </a:p>
        </p:txBody>
      </p:sp>
      <p:sp>
        <p:nvSpPr>
          <p:cNvPr id="38" name="テキスト ボックス 37"/>
          <p:cNvSpPr txBox="1"/>
          <p:nvPr/>
        </p:nvSpPr>
        <p:spPr>
          <a:xfrm>
            <a:off x="0" y="2145933"/>
            <a:ext cx="738792" cy="253916"/>
          </a:xfrm>
          <a:prstGeom prst="rect">
            <a:avLst/>
          </a:prstGeom>
          <a:noFill/>
          <a:ln>
            <a:noFill/>
          </a:ln>
        </p:spPr>
        <p:txBody>
          <a:bodyPr wrap="square" rtlCol="0">
            <a:spAutoFit/>
          </a:bodyPr>
          <a:lstStyle/>
          <a:p>
            <a:r>
              <a:rPr kumimoji="1" lang="en-US" altLang="ja-JP" sz="1000" dirty="0"/>
              <a:t>70</a:t>
            </a:r>
            <a:r>
              <a:rPr kumimoji="1" lang="ja-JP" altLang="en-US" sz="1000" dirty="0"/>
              <a:t>代以上</a:t>
            </a:r>
          </a:p>
        </p:txBody>
      </p:sp>
      <p:sp>
        <p:nvSpPr>
          <p:cNvPr id="39" name="テキスト ボックス 38"/>
          <p:cNvSpPr txBox="1"/>
          <p:nvPr/>
        </p:nvSpPr>
        <p:spPr>
          <a:xfrm>
            <a:off x="15025" y="3089368"/>
            <a:ext cx="738792" cy="415498"/>
          </a:xfrm>
          <a:prstGeom prst="rect">
            <a:avLst/>
          </a:prstGeom>
          <a:noFill/>
          <a:ln>
            <a:noFill/>
          </a:ln>
        </p:spPr>
        <p:txBody>
          <a:bodyPr wrap="square" rtlCol="0">
            <a:spAutoFit/>
          </a:bodyPr>
          <a:lstStyle/>
          <a:p>
            <a:r>
              <a:rPr kumimoji="1" lang="en-US" altLang="ja-JP" sz="1000" dirty="0"/>
              <a:t>40</a:t>
            </a:r>
            <a:r>
              <a:rPr kumimoji="1" lang="ja-JP" altLang="en-US" sz="1000" dirty="0"/>
              <a:t>代～</a:t>
            </a:r>
            <a:endParaRPr kumimoji="1" lang="en-US" altLang="ja-JP" sz="1000" dirty="0"/>
          </a:p>
          <a:p>
            <a:r>
              <a:rPr kumimoji="1" lang="en-US" altLang="ja-JP" sz="1000" dirty="0"/>
              <a:t>50</a:t>
            </a:r>
            <a:r>
              <a:rPr kumimoji="1" lang="ja-JP" altLang="en-US" sz="1000" dirty="0"/>
              <a:t>代</a:t>
            </a:r>
          </a:p>
        </p:txBody>
      </p:sp>
      <p:sp>
        <p:nvSpPr>
          <p:cNvPr id="40" name="テキスト ボックス 39"/>
          <p:cNvSpPr txBox="1"/>
          <p:nvPr/>
        </p:nvSpPr>
        <p:spPr>
          <a:xfrm>
            <a:off x="0" y="5698700"/>
            <a:ext cx="706166" cy="415498"/>
          </a:xfrm>
          <a:prstGeom prst="rect">
            <a:avLst/>
          </a:prstGeom>
          <a:noFill/>
          <a:ln>
            <a:noFill/>
          </a:ln>
        </p:spPr>
        <p:txBody>
          <a:bodyPr wrap="square" rtlCol="0">
            <a:spAutoFit/>
          </a:bodyPr>
          <a:lstStyle/>
          <a:p>
            <a:r>
              <a:rPr lang="en-US" altLang="ja-JP" sz="1000" dirty="0"/>
              <a:t>1</a:t>
            </a:r>
            <a:r>
              <a:rPr kumimoji="1" lang="en-US" altLang="ja-JP" sz="1000" dirty="0"/>
              <a:t>0</a:t>
            </a:r>
            <a:r>
              <a:rPr kumimoji="1" lang="ja-JP" altLang="en-US" sz="1000" dirty="0"/>
              <a:t>代</a:t>
            </a:r>
            <a:endParaRPr kumimoji="1" lang="en-US" altLang="ja-JP" sz="1000" dirty="0"/>
          </a:p>
          <a:p>
            <a:r>
              <a:rPr lang="ja-JP" altLang="en-US" sz="1000" dirty="0"/>
              <a:t>以下</a:t>
            </a:r>
            <a:endParaRPr kumimoji="1" lang="ja-JP" altLang="en-US" sz="1000" dirty="0"/>
          </a:p>
        </p:txBody>
      </p:sp>
      <p:sp>
        <p:nvSpPr>
          <p:cNvPr id="41" name="テキスト ボックス 40"/>
          <p:cNvSpPr txBox="1"/>
          <p:nvPr/>
        </p:nvSpPr>
        <p:spPr>
          <a:xfrm>
            <a:off x="15025" y="4389475"/>
            <a:ext cx="738792" cy="415498"/>
          </a:xfrm>
          <a:prstGeom prst="rect">
            <a:avLst/>
          </a:prstGeom>
          <a:noFill/>
          <a:ln>
            <a:noFill/>
          </a:ln>
        </p:spPr>
        <p:txBody>
          <a:bodyPr wrap="square" rtlCol="0">
            <a:spAutoFit/>
          </a:bodyPr>
          <a:lstStyle/>
          <a:p>
            <a:r>
              <a:rPr lang="en-US" altLang="ja-JP" sz="1000" dirty="0"/>
              <a:t>2</a:t>
            </a:r>
            <a:r>
              <a:rPr kumimoji="1" lang="en-US" altLang="ja-JP" sz="1000" dirty="0"/>
              <a:t>0</a:t>
            </a:r>
            <a:r>
              <a:rPr kumimoji="1" lang="ja-JP" altLang="en-US" sz="1000" dirty="0"/>
              <a:t>代～</a:t>
            </a:r>
            <a:endParaRPr kumimoji="1" lang="en-US" altLang="ja-JP" sz="1000" dirty="0"/>
          </a:p>
          <a:p>
            <a:r>
              <a:rPr lang="en-US" altLang="ja-JP" sz="1000" dirty="0"/>
              <a:t>3</a:t>
            </a:r>
            <a:r>
              <a:rPr kumimoji="1" lang="en-US" altLang="ja-JP" sz="1000" dirty="0"/>
              <a:t>0</a:t>
            </a:r>
            <a:r>
              <a:rPr kumimoji="1" lang="ja-JP" altLang="en-US" sz="1000" dirty="0"/>
              <a:t>代</a:t>
            </a:r>
          </a:p>
        </p:txBody>
      </p:sp>
      <p:sp>
        <p:nvSpPr>
          <p:cNvPr id="42" name="テキスト ボックス 41"/>
          <p:cNvSpPr txBox="1"/>
          <p:nvPr/>
        </p:nvSpPr>
        <p:spPr>
          <a:xfrm>
            <a:off x="0" y="2419591"/>
            <a:ext cx="738792" cy="253916"/>
          </a:xfrm>
          <a:prstGeom prst="rect">
            <a:avLst/>
          </a:prstGeom>
          <a:noFill/>
          <a:ln>
            <a:noFill/>
          </a:ln>
        </p:spPr>
        <p:txBody>
          <a:bodyPr wrap="square" rtlCol="0">
            <a:spAutoFit/>
          </a:bodyPr>
          <a:lstStyle/>
          <a:p>
            <a:r>
              <a:rPr kumimoji="1" lang="en-US" altLang="ja-JP" sz="1000" dirty="0"/>
              <a:t>60</a:t>
            </a:r>
            <a:r>
              <a:rPr kumimoji="1" lang="ja-JP" altLang="en-US" sz="1000" dirty="0"/>
              <a:t>代</a:t>
            </a:r>
          </a:p>
        </p:txBody>
      </p:sp>
      <p:sp>
        <p:nvSpPr>
          <p:cNvPr id="34" name="テキスト ボックス 33">
            <a:extLst>
              <a:ext uri="{FF2B5EF4-FFF2-40B4-BE49-F238E27FC236}">
                <a16:creationId xmlns:a16="http://schemas.microsoft.com/office/drawing/2014/main" id="{52EAE920-9DDB-4E88-9BD0-9C719255AFC4}"/>
              </a:ext>
            </a:extLst>
          </p:cNvPr>
          <p:cNvSpPr txBox="1"/>
          <p:nvPr/>
        </p:nvSpPr>
        <p:spPr>
          <a:xfrm>
            <a:off x="4569238" y="1524052"/>
            <a:ext cx="3598908"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①医療</a:t>
            </a:r>
            <a:r>
              <a:rPr lang="ja-JP" altLang="en-US" sz="1400" b="1" dirty="0">
                <a:latin typeface="Meiryo UI" panose="020B0604030504040204" pitchFamily="50" charset="-128"/>
                <a:ea typeface="Meiryo UI" panose="020B0604030504040204" pitchFamily="50" charset="-128"/>
              </a:rPr>
              <a:t>機関から報告された患者</a:t>
            </a:r>
            <a:endParaRPr kumimoji="1" lang="ja-JP" altLang="en-US" sz="11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2EAE920-9DDB-4E88-9BD0-9C719255AFC4}"/>
              </a:ext>
            </a:extLst>
          </p:cNvPr>
          <p:cNvSpPr txBox="1"/>
          <p:nvPr/>
        </p:nvSpPr>
        <p:spPr>
          <a:xfrm>
            <a:off x="7399318" y="1446652"/>
            <a:ext cx="3598908" cy="523220"/>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②自己</a:t>
            </a:r>
            <a:r>
              <a:rPr lang="ja-JP" altLang="en-US" sz="1400" b="1" dirty="0">
                <a:latin typeface="Meiryo UI" panose="020B0604030504040204" pitchFamily="50" charset="-128"/>
                <a:ea typeface="Meiryo UI" panose="020B0604030504040204" pitchFamily="50" charset="-128"/>
              </a:rPr>
              <a:t>検査で陽性判明し、</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陽性者登録センターに登録された患者</a:t>
            </a:r>
            <a:endParaRPr kumimoji="1" lang="ja-JP" altLang="en-US" sz="11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105462" y="2258744"/>
            <a:ext cx="738792" cy="246221"/>
          </a:xfrm>
          <a:prstGeom prst="rect">
            <a:avLst/>
          </a:prstGeom>
          <a:noFill/>
          <a:ln>
            <a:noFill/>
          </a:ln>
        </p:spPr>
        <p:txBody>
          <a:bodyPr wrap="square" rtlCol="0">
            <a:spAutoFit/>
          </a:bodyPr>
          <a:lstStyle/>
          <a:p>
            <a:r>
              <a:rPr lang="en-US" altLang="ja-JP" sz="1000" dirty="0"/>
              <a:t>65</a:t>
            </a:r>
            <a:r>
              <a:rPr lang="ja-JP" altLang="en-US" sz="1000" dirty="0"/>
              <a:t>歳</a:t>
            </a:r>
            <a:r>
              <a:rPr kumimoji="1" lang="ja-JP" altLang="en-US" sz="1000" dirty="0"/>
              <a:t>以上</a:t>
            </a:r>
          </a:p>
        </p:txBody>
      </p:sp>
      <p:sp>
        <p:nvSpPr>
          <p:cNvPr id="30" name="テキスト ボックス 29"/>
          <p:cNvSpPr txBox="1"/>
          <p:nvPr/>
        </p:nvSpPr>
        <p:spPr>
          <a:xfrm>
            <a:off x="7105462" y="3096299"/>
            <a:ext cx="738792" cy="415498"/>
          </a:xfrm>
          <a:prstGeom prst="rect">
            <a:avLst/>
          </a:prstGeom>
          <a:noFill/>
          <a:ln>
            <a:noFill/>
          </a:ln>
        </p:spPr>
        <p:txBody>
          <a:bodyPr wrap="square" rtlCol="0">
            <a:spAutoFit/>
          </a:bodyPr>
          <a:lstStyle/>
          <a:p>
            <a:r>
              <a:rPr kumimoji="1" lang="en-US" altLang="ja-JP" sz="1000" dirty="0"/>
              <a:t>40</a:t>
            </a:r>
            <a:r>
              <a:rPr lang="ja-JP" altLang="en-US" sz="1000" dirty="0"/>
              <a:t>歳</a:t>
            </a:r>
            <a:r>
              <a:rPr kumimoji="1" lang="ja-JP" altLang="en-US" sz="1000" dirty="0"/>
              <a:t>～</a:t>
            </a:r>
          </a:p>
          <a:p>
            <a:r>
              <a:rPr lang="en-US" altLang="ja-JP" sz="1000" dirty="0"/>
              <a:t>64</a:t>
            </a:r>
            <a:r>
              <a:rPr lang="ja-JP" altLang="en-US" sz="1000" dirty="0"/>
              <a:t>歳</a:t>
            </a:r>
            <a:endParaRPr kumimoji="1" lang="ja-JP" altLang="en-US" sz="1000" dirty="0"/>
          </a:p>
        </p:txBody>
      </p:sp>
      <p:sp>
        <p:nvSpPr>
          <p:cNvPr id="31" name="テキスト ボックス 30"/>
          <p:cNvSpPr txBox="1"/>
          <p:nvPr/>
        </p:nvSpPr>
        <p:spPr>
          <a:xfrm>
            <a:off x="7105462" y="5711408"/>
            <a:ext cx="706166" cy="415498"/>
          </a:xfrm>
          <a:prstGeom prst="rect">
            <a:avLst/>
          </a:prstGeom>
          <a:noFill/>
          <a:ln>
            <a:noFill/>
          </a:ln>
        </p:spPr>
        <p:txBody>
          <a:bodyPr wrap="square" rtlCol="0">
            <a:spAutoFit/>
          </a:bodyPr>
          <a:lstStyle/>
          <a:p>
            <a:r>
              <a:rPr lang="en-US" altLang="ja-JP" sz="1000" dirty="0"/>
              <a:t>20</a:t>
            </a:r>
            <a:r>
              <a:rPr lang="ja-JP" altLang="en-US" sz="1000" dirty="0"/>
              <a:t>歳</a:t>
            </a:r>
            <a:endParaRPr kumimoji="1" lang="en-US" altLang="ja-JP" sz="1000" dirty="0"/>
          </a:p>
          <a:p>
            <a:r>
              <a:rPr lang="ja-JP" altLang="en-US" sz="1000" dirty="0"/>
              <a:t>未満</a:t>
            </a:r>
            <a:endParaRPr kumimoji="1" lang="ja-JP" altLang="en-US" sz="1000" dirty="0"/>
          </a:p>
        </p:txBody>
      </p:sp>
      <p:sp>
        <p:nvSpPr>
          <p:cNvPr id="32" name="テキスト ボックス 31"/>
          <p:cNvSpPr txBox="1"/>
          <p:nvPr/>
        </p:nvSpPr>
        <p:spPr>
          <a:xfrm>
            <a:off x="7105462" y="4368449"/>
            <a:ext cx="738792" cy="415498"/>
          </a:xfrm>
          <a:prstGeom prst="rect">
            <a:avLst/>
          </a:prstGeom>
          <a:noFill/>
          <a:ln>
            <a:noFill/>
          </a:ln>
        </p:spPr>
        <p:txBody>
          <a:bodyPr wrap="square" rtlCol="0">
            <a:spAutoFit/>
          </a:bodyPr>
          <a:lstStyle/>
          <a:p>
            <a:r>
              <a:rPr lang="en-US" altLang="ja-JP" sz="1000" dirty="0"/>
              <a:t>2</a:t>
            </a:r>
            <a:r>
              <a:rPr kumimoji="1" lang="en-US" altLang="ja-JP" sz="1000" dirty="0"/>
              <a:t>0</a:t>
            </a:r>
            <a:r>
              <a:rPr lang="ja-JP" altLang="en-US" sz="1000" dirty="0"/>
              <a:t>歳</a:t>
            </a:r>
            <a:r>
              <a:rPr kumimoji="1" lang="ja-JP" altLang="en-US" sz="1000" dirty="0"/>
              <a:t>～</a:t>
            </a:r>
            <a:endParaRPr kumimoji="1" lang="en-US" altLang="ja-JP" sz="1000" dirty="0"/>
          </a:p>
          <a:p>
            <a:r>
              <a:rPr lang="en-US" altLang="ja-JP" sz="1000" dirty="0"/>
              <a:t>39</a:t>
            </a:r>
            <a:r>
              <a:rPr lang="ja-JP" altLang="en-US" sz="1000" dirty="0"/>
              <a:t>歳</a:t>
            </a:r>
            <a:endParaRPr kumimoji="1" lang="ja-JP" altLang="en-US" sz="1000" dirty="0"/>
          </a:p>
        </p:txBody>
      </p:sp>
      <p:sp>
        <p:nvSpPr>
          <p:cNvPr id="35" name="テキスト ボックス 34"/>
          <p:cNvSpPr txBox="1"/>
          <p:nvPr/>
        </p:nvSpPr>
        <p:spPr>
          <a:xfrm>
            <a:off x="9854802" y="2813556"/>
            <a:ext cx="738792" cy="415498"/>
          </a:xfrm>
          <a:prstGeom prst="rect">
            <a:avLst/>
          </a:prstGeom>
          <a:noFill/>
          <a:ln>
            <a:noFill/>
          </a:ln>
        </p:spPr>
        <p:txBody>
          <a:bodyPr wrap="square" rtlCol="0">
            <a:spAutoFit/>
          </a:bodyPr>
          <a:lstStyle/>
          <a:p>
            <a:r>
              <a:rPr kumimoji="1" lang="en-US" altLang="ja-JP" sz="1000" dirty="0"/>
              <a:t>40</a:t>
            </a:r>
            <a:r>
              <a:rPr lang="ja-JP" altLang="en-US" sz="1000" dirty="0"/>
              <a:t>歳</a:t>
            </a:r>
            <a:r>
              <a:rPr kumimoji="1" lang="ja-JP" altLang="en-US" sz="1000" dirty="0"/>
              <a:t>～</a:t>
            </a:r>
          </a:p>
          <a:p>
            <a:r>
              <a:rPr lang="en-US" altLang="ja-JP" sz="1000" dirty="0"/>
              <a:t>64</a:t>
            </a:r>
            <a:r>
              <a:rPr lang="ja-JP" altLang="en-US" sz="1000" dirty="0"/>
              <a:t>歳</a:t>
            </a:r>
            <a:endParaRPr kumimoji="1" lang="ja-JP" altLang="en-US" sz="1000" dirty="0"/>
          </a:p>
        </p:txBody>
      </p:sp>
      <p:sp>
        <p:nvSpPr>
          <p:cNvPr id="36" name="テキスト ボックス 35"/>
          <p:cNvSpPr txBox="1"/>
          <p:nvPr/>
        </p:nvSpPr>
        <p:spPr>
          <a:xfrm>
            <a:off x="9849360" y="5985218"/>
            <a:ext cx="706166" cy="415498"/>
          </a:xfrm>
          <a:prstGeom prst="rect">
            <a:avLst/>
          </a:prstGeom>
          <a:noFill/>
          <a:ln>
            <a:noFill/>
          </a:ln>
        </p:spPr>
        <p:txBody>
          <a:bodyPr wrap="square" rtlCol="0">
            <a:spAutoFit/>
          </a:bodyPr>
          <a:lstStyle/>
          <a:p>
            <a:r>
              <a:rPr lang="en-US" altLang="ja-JP" sz="1000" dirty="0"/>
              <a:t>20</a:t>
            </a:r>
            <a:r>
              <a:rPr lang="ja-JP" altLang="en-US" sz="1000" dirty="0"/>
              <a:t>歳</a:t>
            </a:r>
            <a:endParaRPr kumimoji="1" lang="en-US" altLang="ja-JP" sz="1000" dirty="0"/>
          </a:p>
          <a:p>
            <a:r>
              <a:rPr lang="ja-JP" altLang="en-US" sz="1000" dirty="0"/>
              <a:t>未満</a:t>
            </a:r>
            <a:endParaRPr kumimoji="1" lang="ja-JP" altLang="en-US" sz="1000" dirty="0"/>
          </a:p>
        </p:txBody>
      </p:sp>
      <p:sp>
        <p:nvSpPr>
          <p:cNvPr id="37" name="テキスト ボックス 36"/>
          <p:cNvSpPr txBox="1"/>
          <p:nvPr/>
        </p:nvSpPr>
        <p:spPr>
          <a:xfrm>
            <a:off x="9849360" y="4603621"/>
            <a:ext cx="738792" cy="415498"/>
          </a:xfrm>
          <a:prstGeom prst="rect">
            <a:avLst/>
          </a:prstGeom>
          <a:noFill/>
          <a:ln>
            <a:noFill/>
          </a:ln>
        </p:spPr>
        <p:txBody>
          <a:bodyPr wrap="square" rtlCol="0">
            <a:spAutoFit/>
          </a:bodyPr>
          <a:lstStyle/>
          <a:p>
            <a:r>
              <a:rPr lang="en-US" altLang="ja-JP" sz="1000" dirty="0"/>
              <a:t>2</a:t>
            </a:r>
            <a:r>
              <a:rPr kumimoji="1" lang="en-US" altLang="ja-JP" sz="1000" dirty="0"/>
              <a:t>0</a:t>
            </a:r>
            <a:r>
              <a:rPr lang="ja-JP" altLang="en-US" sz="1000" dirty="0"/>
              <a:t>歳</a:t>
            </a:r>
            <a:r>
              <a:rPr kumimoji="1" lang="ja-JP" altLang="en-US" sz="1000" dirty="0"/>
              <a:t>～</a:t>
            </a:r>
            <a:endParaRPr kumimoji="1" lang="en-US" altLang="ja-JP" sz="1000" dirty="0"/>
          </a:p>
          <a:p>
            <a:r>
              <a:rPr lang="en-US" altLang="ja-JP" sz="1000" dirty="0"/>
              <a:t>39</a:t>
            </a:r>
            <a:r>
              <a:rPr lang="ja-JP" altLang="en-US" sz="1000" dirty="0"/>
              <a:t>歳</a:t>
            </a:r>
            <a:endParaRPr kumimoji="1" lang="ja-JP" altLang="en-US" sz="1000" dirty="0"/>
          </a:p>
        </p:txBody>
      </p:sp>
      <p:graphicFrame>
        <p:nvGraphicFramePr>
          <p:cNvPr id="33" name="グラフ 32"/>
          <p:cNvGraphicFramePr>
            <a:graphicFrameLocks/>
          </p:cNvGraphicFramePr>
          <p:nvPr>
            <p:extLst>
              <p:ext uri="{D42A27DB-BD31-4B8C-83A1-F6EECF244321}">
                <p14:modId xmlns:p14="http://schemas.microsoft.com/office/powerpoint/2010/main" val="583406874"/>
              </p:ext>
            </p:extLst>
          </p:nvPr>
        </p:nvGraphicFramePr>
        <p:xfrm>
          <a:off x="5090328" y="1945201"/>
          <a:ext cx="2242829" cy="4912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グラフ 43"/>
          <p:cNvGraphicFramePr>
            <a:graphicFrameLocks/>
          </p:cNvGraphicFramePr>
          <p:nvPr>
            <p:extLst>
              <p:ext uri="{D42A27DB-BD31-4B8C-83A1-F6EECF244321}">
                <p14:modId xmlns:p14="http://schemas.microsoft.com/office/powerpoint/2010/main" val="271968563"/>
              </p:ext>
            </p:extLst>
          </p:nvPr>
        </p:nvGraphicFramePr>
        <p:xfrm>
          <a:off x="7655083" y="1926104"/>
          <a:ext cx="2318197" cy="49318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グラフ 45">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201674814"/>
              </p:ext>
            </p:extLst>
          </p:nvPr>
        </p:nvGraphicFramePr>
        <p:xfrm>
          <a:off x="1947708" y="2033880"/>
          <a:ext cx="2242092" cy="48136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 name="グラフ 44">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222888539"/>
              </p:ext>
            </p:extLst>
          </p:nvPr>
        </p:nvGraphicFramePr>
        <p:xfrm>
          <a:off x="585045" y="1997523"/>
          <a:ext cx="1514823" cy="4815723"/>
        </p:xfrm>
        <a:graphic>
          <a:graphicData uri="http://schemas.openxmlformats.org/drawingml/2006/chart">
            <c:chart xmlns:c="http://schemas.openxmlformats.org/drawingml/2006/chart" xmlns:r="http://schemas.openxmlformats.org/officeDocument/2006/relationships" r:id="rId6"/>
          </a:graphicData>
        </a:graphic>
      </p:graphicFrame>
      <p:sp>
        <p:nvSpPr>
          <p:cNvPr id="47" name="テキスト ボックス 46">
            <a:extLst>
              <a:ext uri="{FF2B5EF4-FFF2-40B4-BE49-F238E27FC236}">
                <a16:creationId xmlns:a16="http://schemas.microsoft.com/office/drawing/2014/main" id="{52EAE920-9DDB-4E88-9BD0-9C719255AFC4}"/>
              </a:ext>
            </a:extLst>
          </p:cNvPr>
          <p:cNvSpPr txBox="1"/>
          <p:nvPr/>
        </p:nvSpPr>
        <p:spPr>
          <a:xfrm>
            <a:off x="-899433" y="1667570"/>
            <a:ext cx="4461000" cy="307777"/>
          </a:xfrm>
          <a:prstGeom prst="rect">
            <a:avLst/>
          </a:prstGeom>
          <a:noFill/>
        </p:spPr>
        <p:txBody>
          <a:bodyPr wrap="square" rtlCol="0">
            <a:spAutoFit/>
          </a:bodyPr>
          <a:lstStyle/>
          <a:p>
            <a:pPr algn="ct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全数届出見直し前</a:t>
            </a:r>
            <a:r>
              <a:rPr lang="en-US" altLang="ja-JP" sz="14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52EAE920-9DDB-4E88-9BD0-9C719255AFC4}"/>
              </a:ext>
            </a:extLst>
          </p:cNvPr>
          <p:cNvSpPr txBox="1"/>
          <p:nvPr/>
        </p:nvSpPr>
        <p:spPr>
          <a:xfrm>
            <a:off x="945965" y="1678658"/>
            <a:ext cx="4461000" cy="307777"/>
          </a:xfrm>
          <a:prstGeom prst="rect">
            <a:avLst/>
          </a:prstGeom>
          <a:noFill/>
        </p:spPr>
        <p:txBody>
          <a:bodyPr wrap="square" rtlCol="0">
            <a:spAutoFit/>
          </a:bodyPr>
          <a:lstStyle/>
          <a:p>
            <a:pPr algn="ct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全数届出見直し後</a:t>
            </a:r>
            <a:r>
              <a:rPr lang="en-US" altLang="ja-JP" sz="14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5" name="右矢印 4"/>
          <p:cNvSpPr/>
          <p:nvPr/>
        </p:nvSpPr>
        <p:spPr>
          <a:xfrm>
            <a:off x="4062086" y="1443733"/>
            <a:ext cx="1014304" cy="77147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内訳</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099868" y="1544947"/>
            <a:ext cx="1971504" cy="5287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480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2000" b="1" dirty="0">
                <a:solidFill>
                  <a:prstClr val="white"/>
                </a:solidFill>
                <a:latin typeface="UD デジタル 教科書体 NK-B" panose="02020700000000000000" pitchFamily="18" charset="-128"/>
                <a:ea typeface="UD デジタル 教科書体 NK-B" panose="02020700000000000000" pitchFamily="18" charset="-128"/>
              </a:rPr>
              <a:t>陽性者登録センターにおける処理状況（</a:t>
            </a:r>
            <a:r>
              <a:rPr lang="en-US" altLang="ja-JP" sz="2000" b="1" dirty="0">
                <a:solidFill>
                  <a:prstClr val="white"/>
                </a:solidFill>
                <a:latin typeface="UD デジタル 教科書体 NK-B" panose="02020700000000000000" pitchFamily="18" charset="-128"/>
                <a:ea typeface="UD デジタル 教科書体 NK-B" panose="02020700000000000000" pitchFamily="18" charset="-128"/>
              </a:rPr>
              <a:t>10</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月</a:t>
            </a:r>
            <a:r>
              <a:rPr lang="ja-JP" altLang="en-US" sz="2000" b="1" dirty="0" smtClean="0">
                <a:solidFill>
                  <a:prstClr val="white"/>
                </a:solidFill>
                <a:latin typeface="UD デジタル 教科書体 NK-B" panose="02020700000000000000" pitchFamily="18" charset="-128"/>
                <a:ea typeface="UD デジタル 教科書体 NK-B" panose="02020700000000000000" pitchFamily="18" charset="-128"/>
              </a:rPr>
              <a:t>９</a:t>
            </a:r>
            <a:r>
              <a:rPr kumimoji="1" lang="ja-JP" altLang="en-US" sz="20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日</a:t>
            </a:r>
            <a:r>
              <a:rPr kumimoji="1"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時点）</a:t>
            </a:r>
          </a:p>
        </p:txBody>
      </p:sp>
      <p:sp>
        <p:nvSpPr>
          <p:cNvPr id="2" name="スライド番号プレースホルダー 1"/>
          <p:cNvSpPr>
            <a:spLocks noGrp="1"/>
          </p:cNvSpPr>
          <p:nvPr>
            <p:ph type="sldNum" sz="quarter" idx="12"/>
          </p:nvPr>
        </p:nvSpPr>
        <p:spPr>
          <a:xfrm>
            <a:off x="9345769" y="639868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2D5CB-8769-475A-9BC8-A2F17E2F558B}" type="slidenum">
              <a:rPr kumimoji="1" lang="ja-JP" altLang="en-US" sz="20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FC024533-669C-48B1-82E7-C27042384F7F}"/>
              </a:ext>
            </a:extLst>
          </p:cNvPr>
          <p:cNvSpPr/>
          <p:nvPr/>
        </p:nvSpPr>
        <p:spPr>
          <a:xfrm>
            <a:off x="0" y="551227"/>
            <a:ext cx="12192000" cy="6547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defRPr/>
            </a:pPr>
            <a:r>
              <a:rPr kumimoji="1" lang="ja-JP" altLang="en-US"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陽性者登録センターへの登録は原則</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WEB</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申込としており、</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WEB</a:t>
            </a:r>
            <a:r>
              <a:rPr lang="ja-JP" altLang="en-US" b="1" dirty="0" err="1">
                <a:solidFill>
                  <a:prstClr val="black"/>
                </a:solidFill>
                <a:latin typeface="UD デジタル 教科書体 NK-B" panose="02020700000000000000" pitchFamily="18" charset="-128"/>
                <a:ea typeface="UD デジタル 教科書体 NK-B" panose="02020700000000000000" pitchFamily="18" charset="-128"/>
              </a:rPr>
              <a:t>での</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申込みは約</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rPr>
              <a:t>9</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割（全体</a:t>
            </a:r>
            <a:r>
              <a:rPr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の１割弱で不備あり</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a:t>
            </a:r>
            <a:endParaRPr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a:extLst>
              <a:ext uri="{FF2B5EF4-FFF2-40B4-BE49-F238E27FC236}">
                <a16:creationId xmlns:a16="http://schemas.microsoft.com/office/drawing/2014/main" id="{52EAE920-9DDB-4E88-9BD0-9C719255AFC4}"/>
              </a:ext>
            </a:extLst>
          </p:cNvPr>
          <p:cNvSpPr txBox="1"/>
          <p:nvPr/>
        </p:nvSpPr>
        <p:spPr>
          <a:xfrm>
            <a:off x="4132807" y="5292735"/>
            <a:ext cx="3285424" cy="738664"/>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主</a:t>
            </a:r>
            <a:r>
              <a:rPr lang="ja-JP" altLang="en-US" sz="1050" dirty="0">
                <a:latin typeface="Meiryo UI" panose="020B0604030504040204" pitchFamily="50" charset="-128"/>
                <a:ea typeface="Meiryo UI" panose="020B0604030504040204" pitchFamily="50" charset="-128"/>
              </a:rPr>
              <a:t>な不備の理由は以下のとおり</a:t>
            </a:r>
          </a:p>
          <a:p>
            <a:r>
              <a:rPr lang="ja-JP" altLang="en-US" sz="1050" dirty="0">
                <a:latin typeface="Meiryo UI" panose="020B0604030504040204" pitchFamily="50" charset="-128"/>
                <a:ea typeface="Meiryo UI" panose="020B0604030504040204" pitchFamily="50" charset="-128"/>
              </a:rPr>
              <a:t>　・生年月日相違</a:t>
            </a:r>
          </a:p>
          <a:p>
            <a:r>
              <a:rPr lang="ja-JP" altLang="en-US" sz="1050" dirty="0">
                <a:latin typeface="Meiryo UI" panose="020B0604030504040204" pitchFamily="50" charset="-128"/>
                <a:ea typeface="Meiryo UI" panose="020B0604030504040204" pitchFamily="50" charset="-128"/>
              </a:rPr>
              <a:t>　・氏名相違</a:t>
            </a:r>
          </a:p>
          <a:p>
            <a:r>
              <a:rPr lang="ja-JP" altLang="en-US" sz="1050" dirty="0">
                <a:latin typeface="Meiryo UI" panose="020B0604030504040204" pitchFamily="50" charset="-128"/>
                <a:ea typeface="Meiryo UI" panose="020B0604030504040204" pitchFamily="50" charset="-128"/>
              </a:rPr>
              <a:t>　・検査画像なし等</a:t>
            </a:r>
          </a:p>
        </p:txBody>
      </p:sp>
      <p:graphicFrame>
        <p:nvGraphicFramePr>
          <p:cNvPr id="10" name="表 9"/>
          <p:cNvGraphicFramePr>
            <a:graphicFrameLocks noGrp="1"/>
          </p:cNvGraphicFramePr>
          <p:nvPr>
            <p:extLst/>
          </p:nvPr>
        </p:nvGraphicFramePr>
        <p:xfrm>
          <a:off x="7133393" y="1573300"/>
          <a:ext cx="3259858" cy="4257960"/>
        </p:xfrm>
        <a:graphic>
          <a:graphicData uri="http://schemas.openxmlformats.org/drawingml/2006/table">
            <a:tbl>
              <a:tblPr firstRow="1" bandRow="1">
                <a:tableStyleId>{5C22544A-7EE6-4342-B048-85BDC9FD1C3A}</a:tableStyleId>
              </a:tblPr>
              <a:tblGrid>
                <a:gridCol w="1405300">
                  <a:extLst>
                    <a:ext uri="{9D8B030D-6E8A-4147-A177-3AD203B41FA5}">
                      <a16:colId xmlns:a16="http://schemas.microsoft.com/office/drawing/2014/main" val="822325196"/>
                    </a:ext>
                  </a:extLst>
                </a:gridCol>
                <a:gridCol w="1854558">
                  <a:extLst>
                    <a:ext uri="{9D8B030D-6E8A-4147-A177-3AD203B41FA5}">
                      <a16:colId xmlns:a16="http://schemas.microsoft.com/office/drawing/2014/main" val="3223731787"/>
                    </a:ext>
                  </a:extLst>
                </a:gridCol>
              </a:tblGrid>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9</a:t>
                      </a:r>
                      <a:r>
                        <a:rPr kumimoji="1" lang="ja-JP" altLang="en-US" sz="1200" b="0" dirty="0">
                          <a:solidFill>
                            <a:schemeClr val="tx1"/>
                          </a:solidFill>
                          <a:latin typeface="Meiryo UI" panose="020B0604030504040204" pitchFamily="50" charset="-128"/>
                          <a:ea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rPr>
                        <a:t>27</a:t>
                      </a:r>
                      <a:r>
                        <a:rPr kumimoji="1" lang="ja-JP" altLang="en-US" sz="1200" b="0" dirty="0" smtClean="0">
                          <a:solidFill>
                            <a:schemeClr val="tx1"/>
                          </a:solidFill>
                          <a:latin typeface="Meiryo UI" panose="020B0604030504040204" pitchFamily="50" charset="-128"/>
                          <a:ea typeface="Meiryo UI"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881</a:t>
                      </a:r>
                      <a:r>
                        <a:rPr kumimoji="1" lang="ja-JP" altLang="en-US" sz="1200" b="0" dirty="0">
                          <a:solidFill>
                            <a:schemeClr val="tx1"/>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3951290"/>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9</a:t>
                      </a:r>
                      <a:r>
                        <a:rPr kumimoji="1" lang="ja-JP" altLang="en-US" sz="1200" b="0" dirty="0">
                          <a:solidFill>
                            <a:schemeClr val="tx1"/>
                          </a:solidFill>
                          <a:latin typeface="Meiryo UI" panose="020B0604030504040204" pitchFamily="50" charset="-128"/>
                          <a:ea typeface="Meiryo UI" panose="020B0604030504040204" pitchFamily="50" charset="-128"/>
                        </a:rPr>
                        <a:t>月</a:t>
                      </a:r>
                      <a:r>
                        <a:rPr kumimoji="1" lang="en-US" altLang="ja-JP" sz="1200" b="0" dirty="0">
                          <a:solidFill>
                            <a:schemeClr val="tx1"/>
                          </a:solidFill>
                          <a:latin typeface="Meiryo UI" panose="020B0604030504040204" pitchFamily="50" charset="-128"/>
                          <a:ea typeface="Meiryo UI" panose="020B0604030504040204" pitchFamily="50" charset="-128"/>
                        </a:rPr>
                        <a:t>28</a:t>
                      </a:r>
                      <a:r>
                        <a:rPr kumimoji="1" lang="ja-JP" altLang="en-US" sz="1200" b="0" dirty="0">
                          <a:solidFill>
                            <a:schemeClr val="tx1"/>
                          </a:solidFill>
                          <a:latin typeface="Meiryo UI" panose="020B0604030504040204" pitchFamily="50" charset="-128"/>
                          <a:ea typeface="Meiryo UI"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2,416</a:t>
                      </a:r>
                      <a:r>
                        <a:rPr kumimoji="1" lang="ja-JP" altLang="en-US" sz="1200" b="0" dirty="0">
                          <a:solidFill>
                            <a:schemeClr val="tx1"/>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4101652"/>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29</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2,252</a:t>
                      </a:r>
                      <a:r>
                        <a:rPr kumimoji="1" lang="ja-JP" altLang="en-US" sz="12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0554"/>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30</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2,280</a:t>
                      </a:r>
                      <a:r>
                        <a:rPr kumimoji="1" lang="ja-JP" altLang="en-US" sz="12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376983"/>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a:t>
                      </a:r>
                      <a:r>
                        <a:rPr kumimoji="1" lang="en-US" altLang="ja-JP" sz="1200" b="0" dirty="0">
                          <a:solidFill>
                            <a:schemeClr val="tx1"/>
                          </a:solidFill>
                          <a:latin typeface="Meiryo UI" panose="020B0604030504040204" pitchFamily="50" charset="-128"/>
                          <a:ea typeface="Meiryo UI" panose="020B0604030504040204" pitchFamily="50" charset="-128"/>
                        </a:rPr>
                        <a:t>1</a:t>
                      </a:r>
                      <a:r>
                        <a:rPr kumimoji="1" lang="ja-JP" altLang="en-US" sz="1200" b="0" dirty="0">
                          <a:solidFill>
                            <a:schemeClr val="tx1"/>
                          </a:solidFill>
                          <a:latin typeface="Meiryo UI" panose="020B0604030504040204" pitchFamily="50" charset="-128"/>
                          <a:ea typeface="Meiryo UI"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2,044</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156410"/>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a:t>
                      </a:r>
                      <a:r>
                        <a:rPr kumimoji="1" lang="en-US" altLang="ja-JP" sz="1200" b="0" dirty="0">
                          <a:solidFill>
                            <a:schemeClr val="tx1"/>
                          </a:solidFill>
                          <a:latin typeface="Meiryo UI" panose="020B0604030504040204" pitchFamily="50" charset="-128"/>
                          <a:ea typeface="Meiryo UI" panose="020B0604030504040204" pitchFamily="50" charset="-128"/>
                        </a:rPr>
                        <a:t>2</a:t>
                      </a:r>
                      <a:r>
                        <a:rPr kumimoji="1" lang="ja-JP" altLang="en-US" sz="1200" b="0" dirty="0">
                          <a:solidFill>
                            <a:schemeClr val="tx1"/>
                          </a:solidFill>
                          <a:latin typeface="Meiryo UI" panose="020B0604030504040204" pitchFamily="50" charset="-128"/>
                          <a:ea typeface="Meiryo UI"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1,784</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7527628"/>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a:t>
                      </a:r>
                      <a:r>
                        <a:rPr kumimoji="1" lang="en-US" altLang="ja-JP" sz="1200" b="0" dirty="0">
                          <a:solidFill>
                            <a:schemeClr val="tx1"/>
                          </a:solidFill>
                          <a:latin typeface="Meiryo UI" panose="020B0604030504040204" pitchFamily="50" charset="-128"/>
                          <a:ea typeface="Meiryo UI" panose="020B0604030504040204" pitchFamily="50" charset="-128"/>
                        </a:rPr>
                        <a:t>3</a:t>
                      </a:r>
                      <a:r>
                        <a:rPr kumimoji="1" lang="ja-JP" altLang="en-US" sz="1200" b="0" dirty="0">
                          <a:solidFill>
                            <a:schemeClr val="tx1"/>
                          </a:solidFill>
                          <a:latin typeface="Meiryo UI" panose="020B0604030504040204" pitchFamily="50" charset="-128"/>
                          <a:ea typeface="Meiryo UI"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1,062</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4834601"/>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月４日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167650"/>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月５日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2,067</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311580"/>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月６日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2,417</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30307"/>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月７日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1,586</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3766369"/>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月８日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1,353</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1008502"/>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月９日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1,268</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0334777"/>
                  </a:ext>
                </a:extLst>
              </a:tr>
              <a:tr h="304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a:t>
                      </a: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798</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0497094"/>
                  </a:ext>
                </a:extLst>
              </a:tr>
            </a:tbl>
          </a:graphicData>
        </a:graphic>
      </p:graphicFrame>
      <p:sp>
        <p:nvSpPr>
          <p:cNvPr id="12" name="テキスト ボックス 11">
            <a:extLst>
              <a:ext uri="{FF2B5EF4-FFF2-40B4-BE49-F238E27FC236}">
                <a16:creationId xmlns:a16="http://schemas.microsoft.com/office/drawing/2014/main" id="{52EAE920-9DDB-4E88-9BD0-9C719255AFC4}"/>
              </a:ext>
            </a:extLst>
          </p:cNvPr>
          <p:cNvSpPr txBox="1"/>
          <p:nvPr/>
        </p:nvSpPr>
        <p:spPr>
          <a:xfrm>
            <a:off x="7133393" y="1251153"/>
            <a:ext cx="3353457"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陽性者登録センター登録数（公表日別）</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nvPr>
        </p:nvGraphicFramePr>
        <p:xfrm>
          <a:off x="2882720" y="1759069"/>
          <a:ext cx="4728693" cy="3519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nvPr>
        </p:nvGraphicFramePr>
        <p:xfrm>
          <a:off x="0" y="1759069"/>
          <a:ext cx="3953814" cy="3519296"/>
        </p:xfrm>
        <a:graphic>
          <a:graphicData uri="http://schemas.openxmlformats.org/drawingml/2006/chart">
            <c:chart xmlns:c="http://schemas.openxmlformats.org/drawingml/2006/chart" xmlns:r="http://schemas.openxmlformats.org/officeDocument/2006/relationships" r:id="rId4"/>
          </a:graphicData>
        </a:graphic>
      </p:graphicFrame>
      <p:sp>
        <p:nvSpPr>
          <p:cNvPr id="3" name="右中かっこ 2"/>
          <p:cNvSpPr/>
          <p:nvPr/>
        </p:nvSpPr>
        <p:spPr>
          <a:xfrm>
            <a:off x="10406129" y="1573299"/>
            <a:ext cx="218941" cy="2071422"/>
          </a:xfrm>
          <a:prstGeom prst="rightBrace">
            <a:avLst>
              <a:gd name="adj1" fmla="val 53878"/>
              <a:gd name="adj2" fmla="val 4875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2EAE920-9DDB-4E88-9BD0-9C719255AFC4}"/>
              </a:ext>
            </a:extLst>
          </p:cNvPr>
          <p:cNvSpPr txBox="1"/>
          <p:nvPr/>
        </p:nvSpPr>
        <p:spPr>
          <a:xfrm>
            <a:off x="10717369" y="2503966"/>
            <a:ext cx="328542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平均：</a:t>
            </a:r>
            <a:r>
              <a:rPr lang="en-US" altLang="ja-JP" sz="1200" dirty="0" smtClean="0">
                <a:latin typeface="Meiryo UI" panose="020B0604030504040204" pitchFamily="50" charset="-128"/>
                <a:ea typeface="Meiryo UI" panose="020B0604030504040204" pitchFamily="50" charset="-128"/>
              </a:rPr>
              <a:t>1,817/</a:t>
            </a:r>
            <a:r>
              <a:rPr lang="ja-JP" altLang="en-US" sz="1200" dirty="0" smtClean="0">
                <a:latin typeface="Meiryo UI" panose="020B0604030504040204" pitchFamily="50" charset="-128"/>
                <a:ea typeface="Meiryo UI" panose="020B0604030504040204" pitchFamily="50" charset="-128"/>
              </a:rPr>
              <a:t>日</a:t>
            </a:r>
            <a:endParaRPr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5"/>
          <a:stretch>
            <a:fillRect/>
          </a:stretch>
        </p:blipFill>
        <p:spPr>
          <a:xfrm>
            <a:off x="10390620" y="3702280"/>
            <a:ext cx="234450" cy="2078916"/>
          </a:xfrm>
          <a:prstGeom prst="rect">
            <a:avLst/>
          </a:prstGeom>
        </p:spPr>
      </p:pic>
      <p:sp>
        <p:nvSpPr>
          <p:cNvPr id="16" name="テキスト ボックス 15">
            <a:extLst>
              <a:ext uri="{FF2B5EF4-FFF2-40B4-BE49-F238E27FC236}">
                <a16:creationId xmlns:a16="http://schemas.microsoft.com/office/drawing/2014/main" id="{52EAE920-9DDB-4E88-9BD0-9C719255AFC4}"/>
              </a:ext>
            </a:extLst>
          </p:cNvPr>
          <p:cNvSpPr txBox="1"/>
          <p:nvPr/>
        </p:nvSpPr>
        <p:spPr>
          <a:xfrm>
            <a:off x="10717369" y="4380772"/>
            <a:ext cx="328542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平均：</a:t>
            </a:r>
            <a:r>
              <a:rPr lang="en-US" altLang="ja-JP" sz="1200" dirty="0" smtClean="0">
                <a:latin typeface="Meiryo UI" panose="020B0604030504040204" pitchFamily="50" charset="-128"/>
                <a:ea typeface="Meiryo UI" panose="020B0604030504040204" pitchFamily="50" charset="-128"/>
              </a:rPr>
              <a:t>1,577/</a:t>
            </a:r>
            <a:r>
              <a:rPr lang="ja-JP" altLang="en-US" sz="1200" dirty="0" smtClean="0">
                <a:latin typeface="Meiryo UI" panose="020B0604030504040204" pitchFamily="50" charset="-128"/>
                <a:ea typeface="Meiryo UI" panose="020B0604030504040204" pitchFamily="50" charset="-128"/>
              </a:rPr>
              <a:t>日</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679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4371" y="-11645"/>
            <a:ext cx="12205188" cy="41859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UD デジタル 教科書体 NK-B" panose="02020700000000000000" pitchFamily="18" charset="-128"/>
                <a:ea typeface="UD デジタル 教科書体 NK-B" panose="02020700000000000000" pitchFamily="18" charset="-128"/>
              </a:rPr>
              <a:t>新型コロナワクチンの年齢別接種率</a:t>
            </a:r>
          </a:p>
        </p:txBody>
      </p:sp>
      <p:sp>
        <p:nvSpPr>
          <p:cNvPr id="5" name="スライド番号プレースホルダー 4"/>
          <p:cNvSpPr>
            <a:spLocks noGrp="1"/>
          </p:cNvSpPr>
          <p:nvPr>
            <p:ph type="sldNum" sz="quarter" idx="12"/>
          </p:nvPr>
        </p:nvSpPr>
        <p:spPr>
          <a:xfrm>
            <a:off x="9311778" y="6492875"/>
            <a:ext cx="2743200" cy="365125"/>
          </a:xfrm>
        </p:spPr>
        <p:txBody>
          <a:bodyPr/>
          <a:lstStyle/>
          <a:p>
            <a:fld id="{F216AE56-EAD3-4706-B860-3EC2C2952B40}" type="slidenum">
              <a:rPr kumimoji="1" lang="ja-JP" altLang="en-US" sz="2000" smtClean="0">
                <a:solidFill>
                  <a:schemeClr val="tx1"/>
                </a:solidFill>
              </a:rPr>
              <a:t>9</a:t>
            </a:fld>
            <a:endParaRPr kumimoji="1" lang="ja-JP" altLang="en-US" sz="2000">
              <a:solidFill>
                <a:schemeClr val="tx1"/>
              </a:solidFill>
            </a:endParaRPr>
          </a:p>
        </p:txBody>
      </p:sp>
      <p:sp>
        <p:nvSpPr>
          <p:cNvPr id="9" name="正方形/長方形 8">
            <a:extLst>
              <a:ext uri="{FF2B5EF4-FFF2-40B4-BE49-F238E27FC236}">
                <a16:creationId xmlns:a16="http://schemas.microsoft.com/office/drawing/2014/main" id="{FC024533-669C-48B1-82E7-C27042384F7F}"/>
              </a:ext>
            </a:extLst>
          </p:cNvPr>
          <p:cNvSpPr/>
          <p:nvPr/>
        </p:nvSpPr>
        <p:spPr>
          <a:xfrm>
            <a:off x="0" y="406950"/>
            <a:ext cx="12205189" cy="6609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3</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回目接種の割合は、全年齢では６割弱であり、</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代以下では５割を下回っている。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４回目接種は</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65</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歳以上で</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70.7</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歳以上では</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66.2</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351059" y="6438164"/>
            <a:ext cx="5747163"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府民全体のワクチン接種率（状況）：</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日の国提供資料から作成</a:t>
            </a:r>
            <a:endParaRPr kumimoji="1" lang="en-US" altLang="ja-JP" sz="10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1352281" y="1486529"/>
            <a:ext cx="7959497" cy="4618057"/>
          </a:xfrm>
          <a:prstGeom prst="rect">
            <a:avLst/>
          </a:prstGeom>
        </p:spPr>
      </p:pic>
      <p:pic>
        <p:nvPicPr>
          <p:cNvPr id="11" name="図 10"/>
          <p:cNvPicPr>
            <a:picLocks noChangeAspect="1"/>
          </p:cNvPicPr>
          <p:nvPr/>
        </p:nvPicPr>
        <p:blipFill>
          <a:blip r:embed="rId4"/>
          <a:stretch>
            <a:fillRect/>
          </a:stretch>
        </p:blipFill>
        <p:spPr>
          <a:xfrm>
            <a:off x="9702303" y="1486528"/>
            <a:ext cx="1206103" cy="883185"/>
          </a:xfrm>
          <a:prstGeom prst="rect">
            <a:avLst/>
          </a:prstGeom>
        </p:spPr>
      </p:pic>
    </p:spTree>
    <p:extLst>
      <p:ext uri="{BB962C8B-B14F-4D97-AF65-F5344CB8AC3E}">
        <p14:creationId xmlns:p14="http://schemas.microsoft.com/office/powerpoint/2010/main" val="38496738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23760</TotalTime>
  <Words>5276</Words>
  <PresentationFormat>ワイド画面</PresentationFormat>
  <Paragraphs>1294</Paragraphs>
  <Slides>26</Slides>
  <Notes>25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HGPｺﾞｼｯｸE</vt:lpstr>
      <vt:lpstr>Meiryo UI</vt:lpstr>
      <vt:lpstr>UD デジタル 教科書体 NK-B</vt:lpstr>
      <vt:lpstr>UD デジタル 教科書体 NP-B</vt:lpstr>
      <vt:lpstr>游ゴシック</vt:lpstr>
      <vt:lpstr>游ゴシック Light</vt:lpstr>
      <vt:lpstr>Arial</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2022-10-04T09:07:43Z</cp:lastPrinted>
  <dcterms:created xsi:type="dcterms:W3CDTF">2020-08-11T02:27:27Z</dcterms:created>
  <dcterms:modified xsi:type="dcterms:W3CDTF">2022-10-11T02:56:17Z</dcterms:modified>
</cp:coreProperties>
</file>