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FD6"/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6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43450-F30A-4A24-BD57-6CC6D8BCA4D0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369C0-2CCA-4E17-8E96-80067CCD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93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426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51517" y="4459823"/>
            <a:ext cx="12096000" cy="20159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B28B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〇新規陽性者数は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日以降、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万人規模で推移（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26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に過去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最多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25,762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）。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BA.5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系統への置き換わりが進み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（変異株スクリーニング検査における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BA.5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系統又は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BA.4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系統の疑いのある株の検出率 </a:t>
            </a:r>
            <a:r>
              <a:rPr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7/18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7/24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約</a:t>
            </a:r>
            <a:r>
              <a:rPr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82.5%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）、　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夏休みなど感染機会の増加による影響等から、当面、極めて大規模な感染が続くと考えられる。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〇大規模な感染の継続に伴い、検査体制や保健・医療療養体制への負荷が急速に増大しており、ひっ迫が見られる。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⇒現在の感染拡大状況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踏まえ、本日、病床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使用率の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目安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到達する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ことが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見込まれることから、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000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ja-JP" altLang="en-US" sz="2000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警戒（黄信号）」から「非常事態（赤信号）」　</a:t>
            </a:r>
            <a:r>
              <a:rPr lang="ja-JP" altLang="en-US" sz="2000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lang="ja-JP" altLang="en-US" sz="2000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移行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する。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（適用日：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27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-14294"/>
            <a:ext cx="12192000" cy="4714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大阪モデル「非常事態」への移行（赤信号点灯）について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38636" y="508449"/>
            <a:ext cx="11914377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日第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76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回対策本部会議決定事項（「大阪モデルの見直しについて」）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◆ ステージ移行については、指標の目安の到達状況を踏まえつつ、感染状況や医療提供体制の状況、感染拡大の契機も十分に考慮し、専門家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の意見を聴取したうえで、対策本部会議で決定する。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A415333-E2E2-1CE2-E9C5-E0A3720AC77F}"/>
              </a:ext>
            </a:extLst>
          </p:cNvPr>
          <p:cNvSpPr txBox="1"/>
          <p:nvPr/>
        </p:nvSpPr>
        <p:spPr>
          <a:xfrm>
            <a:off x="64395" y="1305926"/>
            <a:ext cx="454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大阪モデルの状況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70FF45-77DB-7592-AC16-D42DB088D1EE}"/>
              </a:ext>
            </a:extLst>
          </p:cNvPr>
          <p:cNvSpPr txBox="1"/>
          <p:nvPr/>
        </p:nvSpPr>
        <p:spPr>
          <a:xfrm>
            <a:off x="64395" y="1590349"/>
            <a:ext cx="1209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に病床使用率が「非常事態（赤信号）」の目安に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到達見込み。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0B012B76-207D-4426-B28D-1CFF37206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20833"/>
              </p:ext>
            </p:extLst>
          </p:nvPr>
        </p:nvGraphicFramePr>
        <p:xfrm>
          <a:off x="191276" y="1928903"/>
          <a:ext cx="11609096" cy="23792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74771">
                  <a:extLst>
                    <a:ext uri="{9D8B030D-6E8A-4147-A177-3AD203B41FA5}">
                      <a16:colId xmlns:a16="http://schemas.microsoft.com/office/drawing/2014/main" val="245184962"/>
                    </a:ext>
                  </a:extLst>
                </a:gridCol>
                <a:gridCol w="2780882">
                  <a:extLst>
                    <a:ext uri="{9D8B030D-6E8A-4147-A177-3AD203B41FA5}">
                      <a16:colId xmlns:a16="http://schemas.microsoft.com/office/drawing/2014/main" val="787299303"/>
                    </a:ext>
                  </a:extLst>
                </a:gridCol>
                <a:gridCol w="974875">
                  <a:extLst>
                    <a:ext uri="{9D8B030D-6E8A-4147-A177-3AD203B41FA5}">
                      <a16:colId xmlns:a16="http://schemas.microsoft.com/office/drawing/2014/main" val="3104153106"/>
                    </a:ext>
                  </a:extLst>
                </a:gridCol>
                <a:gridCol w="974875">
                  <a:extLst>
                    <a:ext uri="{9D8B030D-6E8A-4147-A177-3AD203B41FA5}">
                      <a16:colId xmlns:a16="http://schemas.microsoft.com/office/drawing/2014/main" val="155369237"/>
                    </a:ext>
                  </a:extLst>
                </a:gridCol>
                <a:gridCol w="963130">
                  <a:extLst>
                    <a:ext uri="{9D8B030D-6E8A-4147-A177-3AD203B41FA5}">
                      <a16:colId xmlns:a16="http://schemas.microsoft.com/office/drawing/2014/main" val="96671422"/>
                    </a:ext>
                  </a:extLst>
                </a:gridCol>
                <a:gridCol w="939639">
                  <a:extLst>
                    <a:ext uri="{9D8B030D-6E8A-4147-A177-3AD203B41FA5}">
                      <a16:colId xmlns:a16="http://schemas.microsoft.com/office/drawing/2014/main" val="2100573511"/>
                    </a:ext>
                  </a:extLst>
                </a:gridCol>
                <a:gridCol w="954358">
                  <a:extLst>
                    <a:ext uri="{9D8B030D-6E8A-4147-A177-3AD203B41FA5}">
                      <a16:colId xmlns:a16="http://schemas.microsoft.com/office/drawing/2014/main" val="2226529068"/>
                    </a:ext>
                  </a:extLst>
                </a:gridCol>
                <a:gridCol w="979181">
                  <a:extLst>
                    <a:ext uri="{9D8B030D-6E8A-4147-A177-3AD203B41FA5}">
                      <a16:colId xmlns:a16="http://schemas.microsoft.com/office/drawing/2014/main" val="1263599764"/>
                    </a:ext>
                  </a:extLst>
                </a:gridCol>
                <a:gridCol w="967385">
                  <a:extLst>
                    <a:ext uri="{9D8B030D-6E8A-4147-A177-3AD203B41FA5}">
                      <a16:colId xmlns:a16="http://schemas.microsoft.com/office/drawing/2014/main" val="1350649110"/>
                    </a:ext>
                  </a:extLst>
                </a:gridCol>
              </a:tblGrid>
              <a:tr h="402173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警戒の目安</a:t>
                      </a:r>
                      <a:endParaRPr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7/21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7/22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7/23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7/24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7/25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7/26</a:t>
                      </a:r>
                      <a:endParaRPr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7/27</a:t>
                      </a:r>
                      <a:endParaRPr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2965560344"/>
                  </a:ext>
                </a:extLst>
              </a:tr>
              <a:tr h="4942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 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直近１週間の人口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万人あたり新規陽性者数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明らかな増加傾向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984.63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1100.39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1215.51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1290.78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1323.97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1559.28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1" lang="ja-JP" alt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9911775"/>
                  </a:ext>
                </a:extLst>
              </a:tr>
              <a:tr h="49427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en-US" altLang="ja-JP" sz="13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 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43.6%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44.8%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47.0%</a:t>
                      </a:r>
                      <a:endParaRPr kumimoji="1" lang="ja-JP" alt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48.1%</a:t>
                      </a:r>
                      <a:endParaRPr kumimoji="1" lang="ja-JP" alt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約</a:t>
                      </a:r>
                      <a:r>
                        <a:rPr kumimoji="1" lang="en-US" altLang="ja-JP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52%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kumimoji="1" lang="ja-JP" altLang="en-US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（速報値）</a:t>
                      </a:r>
                      <a:endParaRPr kumimoji="1" lang="ja-JP" alt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6305223"/>
                  </a:ext>
                </a:extLst>
              </a:tr>
              <a:tr h="49427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</a:t>
                      </a:r>
                      <a:r>
                        <a:rPr kumimoji="1" lang="en-US" altLang="ja-JP" sz="13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重症病床使用率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3.9%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4.7%</a:t>
                      </a:r>
                      <a:endParaRPr kumimoji="1" lang="ja-JP" alt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4.7%</a:t>
                      </a:r>
                      <a:endParaRPr kumimoji="1" lang="ja-JP" alt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kumimoji="1" lang="ja-JP" alt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7030717"/>
                  </a:ext>
                </a:extLst>
              </a:tr>
              <a:tr h="4942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信号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 </a:t>
                      </a:r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または</a:t>
                      </a:r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の目安に達した場合　赤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4390910"/>
                  </a:ext>
                </a:extLst>
              </a:tr>
            </a:tbl>
          </a:graphicData>
        </a:graphic>
      </p:graphicFrame>
      <p:sp>
        <p:nvSpPr>
          <p:cNvPr id="9" name="テキスト ボックス 5"/>
          <p:cNvSpPr txBox="1"/>
          <p:nvPr/>
        </p:nvSpPr>
        <p:spPr>
          <a:xfrm>
            <a:off x="10765014" y="74511"/>
            <a:ext cx="11880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２－１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5BDC9FF-89CE-46FF-968B-04976077ACD5}"/>
              </a:ext>
            </a:extLst>
          </p:cNvPr>
          <p:cNvSpPr/>
          <p:nvPr/>
        </p:nvSpPr>
        <p:spPr>
          <a:xfrm>
            <a:off x="10869769" y="2828234"/>
            <a:ext cx="904845" cy="5047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5BDC9FF-89CE-46FF-968B-04976077ACD5}"/>
              </a:ext>
            </a:extLst>
          </p:cNvPr>
          <p:cNvSpPr/>
          <p:nvPr/>
        </p:nvSpPr>
        <p:spPr>
          <a:xfrm>
            <a:off x="5074276" y="2324234"/>
            <a:ext cx="6700337" cy="50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34732" y="6492875"/>
            <a:ext cx="2743200" cy="365125"/>
          </a:xfrm>
        </p:spPr>
        <p:txBody>
          <a:bodyPr/>
          <a:lstStyle/>
          <a:p>
            <a:fld id="{91F87D22-9281-4B35-98AC-6E858D73D336}" type="slidenum">
              <a:rPr kumimoji="1" lang="ja-JP" altLang="en-US" sz="2000" smtClean="0">
                <a:solidFill>
                  <a:schemeClr val="tx1"/>
                </a:solidFill>
              </a:rPr>
              <a:t>1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78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8981</TotalTime>
  <Words>390</Words>
  <Application>Microsoft Office PowerPoint</Application>
  <PresentationFormat>ワイド画面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吉岡　千夏</dc:creator>
  <cp:lastModifiedBy>國本　由衣</cp:lastModifiedBy>
  <cp:revision>133</cp:revision>
  <cp:lastPrinted>2022-07-26T12:51:03Z</cp:lastPrinted>
  <dcterms:created xsi:type="dcterms:W3CDTF">2020-07-15T08:05:42Z</dcterms:created>
  <dcterms:modified xsi:type="dcterms:W3CDTF">2022-07-26T14:09:08Z</dcterms:modified>
</cp:coreProperties>
</file>