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24" r:id="rId2"/>
    <p:sldId id="315" r:id="rId3"/>
    <p:sldId id="319" r:id="rId4"/>
    <p:sldId id="292" r:id="rId5"/>
    <p:sldId id="307" r:id="rId6"/>
    <p:sldId id="294" r:id="rId7"/>
    <p:sldId id="320" r:id="rId8"/>
    <p:sldId id="321" r:id="rId9"/>
    <p:sldId id="322" r:id="rId10"/>
    <p:sldId id="323" r:id="rId1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5" autoAdjust="0"/>
    <p:restoredTop sz="88510" autoAdjust="0"/>
  </p:normalViewPr>
  <p:slideViewPr>
    <p:cSldViewPr snapToGrid="0">
      <p:cViewPr varScale="1">
        <p:scale>
          <a:sx n="74" d="100"/>
          <a:sy n="74"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2022/7/11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89716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66164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5</a:t>
            </a:fld>
            <a:endParaRPr kumimoji="1" lang="ja-JP" altLang="en-US"/>
          </a:p>
        </p:txBody>
      </p:sp>
    </p:spTree>
    <p:extLst>
      <p:ext uri="{BB962C8B-B14F-4D97-AF65-F5344CB8AC3E}">
        <p14:creationId xmlns:p14="http://schemas.microsoft.com/office/powerpoint/2010/main" val="3675933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1730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8</a:t>
            </a:fld>
            <a:endParaRPr kumimoji="1" lang="ja-JP" altLang="en-US"/>
          </a:p>
        </p:txBody>
      </p:sp>
    </p:spTree>
    <p:extLst>
      <p:ext uri="{BB962C8B-B14F-4D97-AF65-F5344CB8AC3E}">
        <p14:creationId xmlns:p14="http://schemas.microsoft.com/office/powerpoint/2010/main" val="3362636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2022/7/11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56577" y="114922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a:solidFill>
                  <a:srgbClr val="FF0000"/>
                </a:solidFill>
              </a:rPr>
              <a:t>令和</a:t>
            </a:r>
            <a:r>
              <a:rPr lang="ja-JP" altLang="en-US" sz="2000" b="1" u="sng" dirty="0" smtClean="0">
                <a:solidFill>
                  <a:srgbClr val="FF0000"/>
                </a:solidFill>
              </a:rPr>
              <a:t>４年７月</a:t>
            </a:r>
            <a:r>
              <a:rPr lang="en-US" altLang="ja-JP" sz="2000" b="1" u="sng" dirty="0">
                <a:solidFill>
                  <a:srgbClr val="FF0000"/>
                </a:solidFill>
              </a:rPr>
              <a:t>12</a:t>
            </a:r>
            <a:r>
              <a:rPr lang="ja-JP" altLang="en-US" sz="2000" b="1" u="sng" dirty="0" smtClean="0">
                <a:solidFill>
                  <a:srgbClr val="FF0000"/>
                </a:solidFill>
              </a:rPr>
              <a:t>日</a:t>
            </a:r>
            <a:r>
              <a:rPr lang="ja-JP" altLang="en-US" sz="2000" b="1" u="sng" dirty="0" smtClean="0"/>
              <a:t>から当面の間</a:t>
            </a:r>
            <a:endParaRPr lang="en-US" altLang="ja-JP" sz="2000" b="1" u="sng" dirty="0" smtClean="0"/>
          </a:p>
          <a:p>
            <a:pPr lvl="0">
              <a:lnSpc>
                <a:spcPct val="1500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r>
              <a:rPr lang="ja-JP" altLang="en-US" b="1" u="sng" dirty="0" smtClean="0"/>
              <a:t>）</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smtClean="0"/>
              <a:t>資料</a:t>
            </a:r>
            <a:r>
              <a:rPr lang="ja-JP" altLang="en-US" sz="2400" b="1" dirty="0"/>
              <a:t>３</a:t>
            </a:r>
            <a:r>
              <a:rPr lang="ja-JP" altLang="en-US" sz="2400" b="1" smtClean="0"/>
              <a:t>－</a:t>
            </a:r>
            <a:r>
              <a:rPr lang="en-US" altLang="ja-JP" sz="2400" b="1" dirty="0" smtClean="0"/>
              <a:t>1</a:t>
            </a:r>
            <a:r>
              <a:rPr lang="ja-JP" altLang="en-US" sz="2400" b="1" dirty="0" smtClean="0"/>
              <a:t>  </a:t>
            </a:r>
            <a:endParaRPr kumimoji="1" lang="ja-JP" altLang="en-US" sz="24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385542"/>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a:t>
            </a:r>
            <a:r>
              <a:rPr lang="ja-JP" altLang="en-US" sz="2800" b="1" u="sng" noProof="0" dirty="0" smtClean="0">
                <a:solidFill>
                  <a:srgbClr val="FF0000"/>
                </a:solidFill>
                <a:latin typeface="游ゴシック" panose="020F0502020204030204"/>
                <a:ea typeface="游ゴシック" panose="020B0400000000000000" pitchFamily="50" charset="-128"/>
              </a:rPr>
              <a:t>６１３１</a:t>
            </a:r>
            <a:r>
              <a:rPr kumimoji="1" lang="ja-JP" altLang="en-US" sz="2800" b="1" i="0" u="sng"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cs typeface="+mn-cs"/>
              </a:rPr>
              <a:t>－６４０８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を</a:t>
            </a:r>
            <a:r>
              <a:rPr lang="ja-JP" altLang="en-US" sz="2200" dirty="0">
                <a:latin typeface="游ゴシック" panose="020F0502020204030204"/>
                <a:ea typeface="游ゴシック" panose="020B0400000000000000" pitchFamily="50" charset="-128"/>
              </a:rPr>
              <a:t>掲載済み</a:t>
            </a:r>
            <a:endPar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30819" y="83973"/>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３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595510" y="627395"/>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709200" y="1146644"/>
            <a:ext cx="11482800" cy="6876241"/>
          </a:xfrm>
          <a:prstGeom prst="rect">
            <a:avLst/>
          </a:prstGeom>
        </p:spPr>
        <p:txBody>
          <a:bodyPr wrap="square">
            <a:spAutoFit/>
          </a:bodyPr>
          <a:lstStyle/>
          <a:p>
            <a:pPr>
              <a:lnSpc>
                <a:spcPts val="2100"/>
              </a:lnSpc>
              <a:defRPr/>
            </a:pPr>
            <a:r>
              <a:rPr lang="ja-JP" altLang="en-US" b="1" dirty="0" smtClean="0"/>
              <a:t>○　感染</a:t>
            </a:r>
            <a:r>
              <a:rPr lang="ja-JP" altLang="en-US" b="1" dirty="0"/>
              <a:t>防止対策（３密の回避、マスク着用、手洗い、こまめな換気等）の</a:t>
            </a:r>
            <a:r>
              <a:rPr lang="ja-JP" altLang="en-US" b="1" dirty="0" smtClean="0"/>
              <a:t>徹底</a:t>
            </a:r>
            <a:endParaRPr lang="en-US" altLang="ja-JP" b="1" dirty="0" smtClean="0"/>
          </a:p>
          <a:p>
            <a:pPr>
              <a:lnSpc>
                <a:spcPts val="2100"/>
              </a:lnSpc>
              <a:defRPr/>
            </a:pPr>
            <a:endParaRPr lang="en-US" altLang="ja-JP" sz="800" b="1" dirty="0"/>
          </a:p>
          <a:p>
            <a:pPr>
              <a:lnSpc>
                <a:spcPts val="2100"/>
              </a:lnSpc>
              <a:defRPr/>
            </a:pPr>
            <a:r>
              <a:rPr lang="ja-JP" altLang="en-US" b="1" dirty="0" smtClean="0"/>
              <a:t>○　高齢者</a:t>
            </a:r>
            <a:r>
              <a:rPr lang="ja-JP" altLang="en-US" b="1" dirty="0"/>
              <a:t>の命と健康を守るため、高齢者</a:t>
            </a:r>
            <a:r>
              <a:rPr lang="en-US" altLang="ja-JP" sz="1400" b="1" dirty="0"/>
              <a:t>※</a:t>
            </a:r>
            <a:r>
              <a:rPr lang="ja-JP" altLang="en-US" b="1" dirty="0"/>
              <a:t>及び同居家族等日常的に接する方は、感染リスクが高い場所</a:t>
            </a:r>
            <a:r>
              <a:rPr lang="ja-JP" altLang="en-US" b="1" dirty="0" smtClean="0"/>
              <a:t>への</a:t>
            </a:r>
            <a:endParaRPr lang="en-US" altLang="ja-JP" b="1" dirty="0" smtClean="0"/>
          </a:p>
          <a:p>
            <a:pPr lvl="0">
              <a:lnSpc>
                <a:spcPts val="2100"/>
              </a:lnSpc>
              <a:defRPr/>
            </a:pPr>
            <a:r>
              <a:rPr lang="ja-JP" altLang="en-US" b="1" dirty="0" smtClean="0"/>
              <a:t>　　外出・移動を控えること　　</a:t>
            </a:r>
            <a:r>
              <a:rPr lang="en-US" altLang="ja-JP" sz="1200" b="1" dirty="0"/>
              <a:t>※</a:t>
            </a:r>
            <a:r>
              <a:rPr lang="ja-JP" altLang="en-US" sz="1200" b="1" dirty="0"/>
              <a:t>基礎疾患のある方などの重症化リスクの高い方を</a:t>
            </a:r>
            <a:r>
              <a:rPr lang="ja-JP" altLang="en-US" sz="1200" b="1" dirty="0" smtClean="0"/>
              <a:t>含む</a:t>
            </a:r>
            <a:endParaRPr lang="en-US" altLang="ja-JP" b="1" dirty="0"/>
          </a:p>
          <a:p>
            <a:pPr lvl="0">
              <a:lnSpc>
                <a:spcPts val="2100"/>
              </a:lnSpc>
              <a:defRPr/>
            </a:pPr>
            <a:endParaRPr lang="en-US" altLang="ja-JP" sz="700" b="1" dirty="0"/>
          </a:p>
          <a:p>
            <a:pPr lvl="0">
              <a:lnSpc>
                <a:spcPts val="2100"/>
              </a:lnSpc>
              <a:defRPr/>
            </a:pPr>
            <a:r>
              <a:rPr lang="ja-JP" altLang="en-US" b="1" dirty="0" smtClean="0"/>
              <a:t>○　</a:t>
            </a:r>
            <a:r>
              <a:rPr lang="ja-JP" altLang="en-US" b="1" dirty="0" smtClean="0">
                <a:solidFill>
                  <a:srgbClr val="FF0000"/>
                </a:solidFill>
              </a:rPr>
              <a:t>高齢者</a:t>
            </a:r>
            <a:r>
              <a:rPr lang="ja-JP" altLang="en-US" b="1" dirty="0">
                <a:solidFill>
                  <a:srgbClr val="FF0000"/>
                </a:solidFill>
              </a:rPr>
              <a:t>施設での</a:t>
            </a:r>
            <a:r>
              <a:rPr lang="ja-JP" altLang="en-US" b="1" dirty="0" smtClean="0">
                <a:solidFill>
                  <a:srgbClr val="FF0000"/>
                </a:solidFill>
              </a:rPr>
              <a:t>面会は原則自粛すること（面会する場合はオンラインでの面会など高齢者との接触を</a:t>
            </a:r>
            <a:endParaRPr lang="en-US" altLang="ja-JP" b="1" dirty="0" smtClean="0">
              <a:solidFill>
                <a:srgbClr val="FF0000"/>
              </a:solidFill>
            </a:endParaRPr>
          </a:p>
          <a:p>
            <a:pPr lvl="0">
              <a:lnSpc>
                <a:spcPts val="2100"/>
              </a:lnSpc>
              <a:defRPr/>
            </a:pPr>
            <a:r>
              <a:rPr lang="ja-JP" altLang="en-US" b="1" dirty="0" smtClean="0">
                <a:solidFill>
                  <a:srgbClr val="FF0000"/>
                </a:solidFill>
              </a:rPr>
              <a:t>　　行わない方法を検討すること）</a:t>
            </a:r>
            <a:r>
              <a:rPr lang="ja-JP" altLang="en-US" b="1" dirty="0" smtClean="0"/>
              <a:t>　</a:t>
            </a:r>
            <a:endParaRPr lang="en-US" altLang="ja-JP" b="1" dirty="0" smtClean="0"/>
          </a:p>
          <a:p>
            <a:pPr lvl="0">
              <a:lnSpc>
                <a:spcPts val="2100"/>
              </a:lnSpc>
              <a:defRPr/>
            </a:pPr>
            <a:endParaRPr lang="en-US" altLang="ja-JP" sz="800" b="1" dirty="0"/>
          </a:p>
          <a:p>
            <a:pPr lvl="0">
              <a:lnSpc>
                <a:spcPts val="2100"/>
              </a:lnSpc>
              <a:defRPr/>
            </a:pPr>
            <a:r>
              <a:rPr lang="ja-JP" altLang="en-US" b="1" dirty="0" smtClean="0"/>
              <a:t>○　高齢者</a:t>
            </a:r>
            <a:r>
              <a:rPr lang="ja-JP" altLang="en-US" b="1" dirty="0"/>
              <a:t>の同居家族が感染した場合、高齢者</a:t>
            </a:r>
            <a:r>
              <a:rPr lang="en-US" altLang="ja-JP" sz="1400" b="1" dirty="0"/>
              <a:t>※</a:t>
            </a:r>
            <a:r>
              <a:rPr lang="ja-JP" altLang="en-US" b="1" dirty="0"/>
              <a:t>の命を守るため、積極的に宿泊療養施設において療養</a:t>
            </a:r>
            <a:r>
              <a:rPr lang="ja-JP" altLang="en-US" b="1" dirty="0" smtClean="0"/>
              <a:t>する</a:t>
            </a:r>
            <a:endParaRPr lang="en-US" altLang="ja-JP" b="1" dirty="0" smtClean="0"/>
          </a:p>
          <a:p>
            <a:pPr lvl="0">
              <a:lnSpc>
                <a:spcPts val="2100"/>
              </a:lnSpc>
              <a:defRPr/>
            </a:pPr>
            <a:r>
              <a:rPr lang="ja-JP" altLang="en-US" b="1" dirty="0" smtClean="0"/>
              <a:t>　　こと</a:t>
            </a:r>
            <a:r>
              <a:rPr lang="en-US" altLang="ja-JP" sz="1200" b="1" dirty="0" smtClean="0"/>
              <a:t>               </a:t>
            </a:r>
            <a:r>
              <a:rPr lang="en-US" altLang="ja-JP" sz="1200" b="1" dirty="0"/>
              <a:t>※</a:t>
            </a:r>
            <a:r>
              <a:rPr lang="ja-JP" altLang="en-US" sz="1200" b="1" dirty="0"/>
              <a:t>基礎疾患のある方などの重症化リスクの高い方を</a:t>
            </a:r>
            <a:r>
              <a:rPr lang="ja-JP" altLang="en-US" sz="1200" b="1" dirty="0" smtClean="0"/>
              <a:t>含む</a:t>
            </a:r>
            <a:endParaRPr lang="en-US" altLang="ja-JP" b="1" dirty="0"/>
          </a:p>
          <a:p>
            <a:pPr>
              <a:lnSpc>
                <a:spcPts val="2100"/>
              </a:lnSpc>
              <a:defRPr/>
            </a:pPr>
            <a:endParaRPr lang="en-US" altLang="ja-JP" sz="800" b="1" dirty="0"/>
          </a:p>
          <a:p>
            <a:pPr>
              <a:lnSpc>
                <a:spcPts val="2100"/>
              </a:lnSpc>
              <a:defRPr/>
            </a:pPr>
            <a:r>
              <a:rPr lang="ja-JP" altLang="en-US" b="1" dirty="0"/>
              <a:t>○　</a:t>
            </a:r>
            <a:r>
              <a:rPr lang="ja-JP" altLang="en-US" dirty="0"/>
              <a:t>少しでも症状がある場合、早めに検査を受診すること</a:t>
            </a:r>
            <a:endParaRPr lang="en-US" altLang="ja-JP" dirty="0"/>
          </a:p>
          <a:p>
            <a:pPr>
              <a:lnSpc>
                <a:spcPts val="2100"/>
              </a:lnSpc>
              <a:defRPr/>
            </a:pPr>
            <a:r>
              <a:rPr lang="ja-JP" altLang="en-US" dirty="0"/>
              <a:t>　　感染不安を感じる無症状者についても、検査を受診すること</a:t>
            </a:r>
            <a:endParaRPr lang="en-US" altLang="ja-JP" sz="1200" dirty="0"/>
          </a:p>
          <a:p>
            <a:pPr>
              <a:lnSpc>
                <a:spcPts val="2100"/>
              </a:lnSpc>
              <a:defRPr/>
            </a:pPr>
            <a:endParaRPr lang="en-US" altLang="ja-JP" sz="800" b="1" dirty="0"/>
          </a:p>
          <a:p>
            <a:pPr lvl="0">
              <a:lnSpc>
                <a:spcPts val="2100"/>
              </a:lnSpc>
              <a:defRPr/>
            </a:pPr>
            <a:r>
              <a:rPr lang="ja-JP" altLang="en-US" b="1" dirty="0"/>
              <a:t>○　</a:t>
            </a:r>
            <a:r>
              <a:rPr lang="ja-JP" altLang="en-US" dirty="0"/>
              <a:t>会食を行う際は、以下のルールを遵守すること</a:t>
            </a:r>
            <a:endParaRPr lang="en-US" altLang="ja-JP" dirty="0"/>
          </a:p>
          <a:p>
            <a:pPr lvl="0">
              <a:lnSpc>
                <a:spcPts val="2100"/>
              </a:lnSpc>
              <a:defRPr/>
            </a:pPr>
            <a:r>
              <a:rPr lang="ja-JP" altLang="en-US" dirty="0"/>
              <a:t>　　</a:t>
            </a:r>
            <a:r>
              <a:rPr lang="ja-JP" altLang="en-US" dirty="0" smtClean="0"/>
              <a:t>・</a:t>
            </a:r>
            <a:r>
              <a:rPr lang="ja-JP" altLang="en-US" dirty="0"/>
              <a:t>ゴールドステッカー認証店舗を推奨　</a:t>
            </a:r>
            <a:r>
              <a:rPr lang="ja-JP" altLang="en-US" dirty="0" smtClean="0"/>
              <a:t>　・</a:t>
            </a:r>
            <a:r>
              <a:rPr lang="ja-JP" altLang="en-US" dirty="0"/>
              <a:t>マスク会食</a:t>
            </a:r>
            <a:r>
              <a:rPr lang="en-US" altLang="ja-JP" sz="1100" dirty="0"/>
              <a:t>※</a:t>
            </a:r>
            <a:r>
              <a:rPr lang="ja-JP" altLang="en-US" dirty="0"/>
              <a:t>の</a:t>
            </a:r>
            <a:r>
              <a:rPr lang="ja-JP" altLang="en-US" dirty="0" smtClean="0"/>
              <a:t>徹底　</a:t>
            </a:r>
            <a:r>
              <a:rPr lang="en-US" altLang="ja-JP" sz="1200" spc="-150" dirty="0" smtClean="0"/>
              <a:t>※</a:t>
            </a:r>
            <a:r>
              <a:rPr lang="ja-JP" altLang="en-US" sz="1200" spc="-150" dirty="0" smtClean="0"/>
              <a:t>疾患</a:t>
            </a:r>
            <a:r>
              <a:rPr lang="ja-JP" altLang="en-US" sz="1200" spc="-150" dirty="0"/>
              <a:t>等によりマスクの着用が困難な場合などはこの限りでない</a:t>
            </a:r>
            <a:r>
              <a:rPr lang="ja-JP" altLang="en-US" sz="1200" b="1" dirty="0"/>
              <a:t>　　</a:t>
            </a:r>
            <a:endParaRPr lang="en-US" altLang="ja-JP" dirty="0" smtClean="0"/>
          </a:p>
          <a:p>
            <a:pPr lvl="0">
              <a:lnSpc>
                <a:spcPts val="2100"/>
              </a:lnSpc>
              <a:defRPr/>
            </a:pPr>
            <a:endParaRPr lang="en-US" altLang="ja-JP" sz="800" dirty="0"/>
          </a:p>
          <a:p>
            <a:pPr lvl="0">
              <a:lnSpc>
                <a:spcPts val="2100"/>
              </a:lnSpc>
              <a:defRPr/>
            </a:pPr>
            <a:r>
              <a:rPr lang="ja-JP" altLang="en-US" dirty="0"/>
              <a:t>○　感染対策が徹底されていない飲食店等の利用を控える</a:t>
            </a:r>
            <a:r>
              <a:rPr lang="ja-JP" altLang="en-US" dirty="0" smtClean="0"/>
              <a:t>こと</a:t>
            </a:r>
            <a:endParaRPr lang="en-US" altLang="ja-JP" dirty="0" smtClean="0"/>
          </a:p>
          <a:p>
            <a:pPr lvl="0">
              <a:lnSpc>
                <a:spcPts val="2100"/>
              </a:lnSpc>
              <a:defRPr/>
            </a:pPr>
            <a:endParaRPr lang="en-US" altLang="ja-JP" sz="800" dirty="0"/>
          </a:p>
          <a:p>
            <a:pPr>
              <a:lnSpc>
                <a:spcPts val="2100"/>
              </a:lnSpc>
              <a:defRPr/>
            </a:pPr>
            <a:r>
              <a:rPr lang="ja-JP" altLang="en-US" dirty="0" smtClean="0"/>
              <a:t>○　</a:t>
            </a:r>
            <a:r>
              <a:rPr lang="ja-JP" altLang="en-US" dirty="0"/>
              <a:t>旅行等、都道府県間の移動は、感染防止対策を徹底するとともに、移動先での感染リスクの高い</a:t>
            </a:r>
            <a:endParaRPr lang="en-US" altLang="ja-JP" dirty="0"/>
          </a:p>
          <a:p>
            <a:pPr>
              <a:lnSpc>
                <a:spcPts val="2100"/>
              </a:lnSpc>
              <a:defRPr/>
            </a:pPr>
            <a:r>
              <a:rPr lang="ja-JP" altLang="en-US" dirty="0"/>
              <a:t>　　行動を控えること</a:t>
            </a:r>
            <a:endParaRPr lang="en-US" altLang="ja-JP" dirty="0"/>
          </a:p>
          <a:p>
            <a:pPr lvl="0">
              <a:lnSpc>
                <a:spcPts val="2500"/>
              </a:lnSpc>
              <a:defRPr/>
            </a:pPr>
            <a:endParaRPr lang="en-US" altLang="ja-JP" dirty="0"/>
          </a:p>
          <a:p>
            <a:pPr>
              <a:lnSpc>
                <a:spcPts val="1900"/>
              </a:lnSpc>
              <a:defRPr/>
            </a:pPr>
            <a:r>
              <a:rPr lang="ja-JP" altLang="en-US" dirty="0">
                <a:solidFill>
                  <a:srgbClr val="FF0000"/>
                </a:solidFill>
              </a:rPr>
              <a:t>　</a:t>
            </a:r>
            <a:endParaRPr lang="en-US" altLang="ja-JP" spc="-150" dirty="0">
              <a:solidFill>
                <a:srgbClr val="FF0000"/>
              </a:solidFill>
            </a:endParaRPr>
          </a:p>
          <a:p>
            <a:pPr lvl="0">
              <a:lnSpc>
                <a:spcPts val="2100"/>
              </a:lnSpc>
              <a:defRPr/>
            </a:pPr>
            <a:endParaRPr lang="en-US" altLang="ja-JP" b="1" dirty="0" smtClean="0">
              <a:solidFill>
                <a:srgbClr val="FF0000"/>
              </a:solidFill>
            </a:endParaRPr>
          </a:p>
          <a:p>
            <a:pPr marL="342900" lvl="0" indent="-342900">
              <a:lnSpc>
                <a:spcPts val="2300"/>
              </a:lnSpc>
              <a:buFont typeface="游ゴシック" panose="020B0400000000000000" pitchFamily="50" charset="-128"/>
              <a:buChar char="○"/>
              <a:defRPr/>
            </a:pPr>
            <a:endParaRPr lang="en-US" altLang="ja-JP" dirty="0" smtClean="0"/>
          </a:p>
        </p:txBody>
      </p:sp>
      <p:sp>
        <p:nvSpPr>
          <p:cNvPr id="3" name="正方形/長方形 2"/>
          <p:cNvSpPr/>
          <p:nvPr/>
        </p:nvSpPr>
        <p:spPr>
          <a:xfrm>
            <a:off x="709200" y="1013793"/>
            <a:ext cx="11371183" cy="300441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28928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570479" y="343412"/>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②</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680342" y="812283"/>
            <a:ext cx="11219737" cy="2618666"/>
          </a:xfrm>
          <a:prstGeom prst="rect">
            <a:avLst/>
          </a:prstGeom>
        </p:spPr>
        <p:txBody>
          <a:bodyPr wrap="square">
            <a:spAutoFit/>
          </a:bodyPr>
          <a:lstStyle/>
          <a:p>
            <a:pPr lvl="0">
              <a:lnSpc>
                <a:spcPts val="2100"/>
              </a:lnSpc>
              <a:defRPr/>
            </a:pPr>
            <a:r>
              <a:rPr lang="ja-JP" altLang="en-US" b="1" dirty="0" smtClean="0">
                <a:solidFill>
                  <a:srgbClr val="FF0000"/>
                </a:solidFill>
              </a:rPr>
              <a:t>○ 面会は</a:t>
            </a:r>
            <a:r>
              <a:rPr lang="ja-JP" altLang="en-US" b="1" dirty="0">
                <a:solidFill>
                  <a:srgbClr val="FF0000"/>
                </a:solidFill>
              </a:rPr>
              <a:t>原則自粛する</a:t>
            </a:r>
            <a:r>
              <a:rPr lang="ja-JP" altLang="en-US" b="1" dirty="0" smtClean="0">
                <a:solidFill>
                  <a:srgbClr val="FF0000"/>
                </a:solidFill>
              </a:rPr>
              <a:t>こと</a:t>
            </a:r>
            <a:r>
              <a:rPr lang="ja-JP" altLang="en-US" b="1" dirty="0">
                <a:solidFill>
                  <a:srgbClr val="FF0000"/>
                </a:solidFill>
              </a:rPr>
              <a:t>（面会する場合はオンラインでの面会</a:t>
            </a:r>
            <a:r>
              <a:rPr lang="ja-JP" altLang="en-US" b="1" dirty="0" smtClean="0">
                <a:solidFill>
                  <a:srgbClr val="FF0000"/>
                </a:solidFill>
              </a:rPr>
              <a:t>など高齢者</a:t>
            </a:r>
            <a:r>
              <a:rPr lang="ja-JP" altLang="en-US" b="1" dirty="0">
                <a:solidFill>
                  <a:srgbClr val="FF0000"/>
                </a:solidFill>
              </a:rPr>
              <a:t>との接触を</a:t>
            </a:r>
            <a:r>
              <a:rPr lang="ja-JP" altLang="en-US" b="1" dirty="0" smtClean="0">
                <a:solidFill>
                  <a:srgbClr val="FF0000"/>
                </a:solidFill>
              </a:rPr>
              <a:t>行わない方法</a:t>
            </a:r>
            <a:endParaRPr lang="en-US" altLang="ja-JP" b="1" dirty="0" smtClean="0">
              <a:solidFill>
                <a:srgbClr val="FF0000"/>
              </a:solidFill>
            </a:endParaRPr>
          </a:p>
          <a:p>
            <a:pPr lvl="0">
              <a:lnSpc>
                <a:spcPts val="2100"/>
              </a:lnSpc>
              <a:defRPr/>
            </a:pPr>
            <a:r>
              <a:rPr lang="ja-JP" altLang="en-US" b="1" dirty="0" smtClean="0">
                <a:solidFill>
                  <a:srgbClr val="FF0000"/>
                </a:solidFill>
              </a:rPr>
              <a:t>　を検討</a:t>
            </a:r>
            <a:r>
              <a:rPr lang="ja-JP" altLang="en-US" b="1" dirty="0">
                <a:solidFill>
                  <a:srgbClr val="FF0000"/>
                </a:solidFill>
              </a:rPr>
              <a:t>すること）</a:t>
            </a:r>
            <a:r>
              <a:rPr lang="ja-JP" altLang="en-US" b="1" dirty="0"/>
              <a:t>　</a:t>
            </a:r>
            <a:endParaRPr lang="en-US" altLang="ja-JP" b="1" dirty="0" smtClean="0">
              <a:solidFill>
                <a:srgbClr val="FF0000"/>
              </a:solidFill>
            </a:endParaRPr>
          </a:p>
          <a:p>
            <a:pPr>
              <a:lnSpc>
                <a:spcPts val="1500"/>
              </a:lnSpc>
              <a:defRPr/>
            </a:pPr>
            <a:endParaRPr lang="en-US" altLang="ja-JP" b="1" dirty="0" smtClean="0"/>
          </a:p>
          <a:p>
            <a:pPr marL="285750" indent="-285750">
              <a:lnSpc>
                <a:spcPts val="1500"/>
              </a:lnSpc>
              <a:buFont typeface="游ゴシック" panose="020B0400000000000000" pitchFamily="50" charset="-128"/>
              <a:buChar char="○"/>
              <a:defRPr/>
            </a:pPr>
            <a:r>
              <a:rPr lang="ja-JP" altLang="en-US" b="1" dirty="0"/>
              <a:t>入居</a:t>
            </a:r>
            <a:r>
              <a:rPr lang="ja-JP" altLang="en-US" b="1" dirty="0" smtClean="0"/>
              <a:t>系・居住系施設の従事者等への頻回検査（３日に１回）を実施すること</a:t>
            </a:r>
            <a:endParaRPr lang="en-US" altLang="ja-JP" b="1" dirty="0" smtClean="0"/>
          </a:p>
          <a:p>
            <a:pPr marL="285750" indent="-285750">
              <a:lnSpc>
                <a:spcPts val="1500"/>
              </a:lnSpc>
              <a:buFont typeface="游ゴシック" panose="020B0400000000000000" pitchFamily="50" charset="-128"/>
              <a:buChar char="○"/>
              <a:defRPr/>
            </a:pPr>
            <a:endParaRPr lang="en-US" altLang="ja-JP" b="1" dirty="0"/>
          </a:p>
          <a:p>
            <a:pPr marL="285750" indent="-285750">
              <a:lnSpc>
                <a:spcPts val="1500"/>
              </a:lnSpc>
              <a:buFont typeface="游ゴシック" panose="020B0400000000000000" pitchFamily="50" charset="-128"/>
              <a:buChar char="○"/>
              <a:defRPr/>
            </a:pPr>
            <a:r>
              <a:rPr lang="ja-JP" altLang="en-US" b="1" dirty="0" smtClean="0">
                <a:solidFill>
                  <a:srgbClr val="FF0000"/>
                </a:solidFill>
              </a:rPr>
              <a:t>ワクチンの早期追加接種（４回目接種</a:t>
            </a:r>
            <a:r>
              <a:rPr lang="ja-JP" altLang="en-US" b="1" dirty="0" smtClean="0">
                <a:solidFill>
                  <a:srgbClr val="FF0000"/>
                </a:solidFill>
              </a:rPr>
              <a:t>）</a:t>
            </a:r>
            <a:r>
              <a:rPr lang="ja-JP" altLang="en-US" b="1" dirty="0" smtClean="0">
                <a:solidFill>
                  <a:srgbClr val="FF0000"/>
                </a:solidFill>
              </a:rPr>
              <a:t>に協力すること</a:t>
            </a:r>
            <a:endParaRPr lang="en-US" altLang="ja-JP" b="1" dirty="0" smtClean="0">
              <a:solidFill>
                <a:srgbClr val="FF0000"/>
              </a:solidFill>
            </a:endParaRPr>
          </a:p>
          <a:p>
            <a:pPr marL="285750" indent="-285750">
              <a:lnSpc>
                <a:spcPts val="1500"/>
              </a:lnSpc>
              <a:buFont typeface="游ゴシック" panose="020B0400000000000000" pitchFamily="50" charset="-128"/>
              <a:buChar char="○"/>
              <a:defRPr/>
            </a:pPr>
            <a:endParaRPr lang="en-US" altLang="ja-JP" b="1" dirty="0">
              <a:solidFill>
                <a:srgbClr val="FF0000"/>
              </a:solidFill>
            </a:endParaRPr>
          </a:p>
          <a:p>
            <a:pPr marL="285750" indent="-285750">
              <a:lnSpc>
                <a:spcPts val="1500"/>
              </a:lnSpc>
              <a:buFont typeface="游ゴシック" panose="020B0400000000000000" pitchFamily="50" charset="-128"/>
              <a:buChar char="○"/>
              <a:defRPr/>
            </a:pPr>
            <a:r>
              <a:rPr lang="ja-JP" altLang="en-US" b="1" dirty="0">
                <a:solidFill>
                  <a:srgbClr val="FF0000"/>
                </a:solidFill>
              </a:rPr>
              <a:t>陽性者</a:t>
            </a:r>
            <a:r>
              <a:rPr lang="ja-JP" altLang="en-US" b="1" dirty="0" smtClean="0">
                <a:solidFill>
                  <a:srgbClr val="FF0000"/>
                </a:solidFill>
              </a:rPr>
              <a:t>発生時の対応訓練実施など、施設における基本的な感染防止対策を強化・徹底すること</a:t>
            </a:r>
            <a:endParaRPr lang="en-US" altLang="ja-JP" b="1" dirty="0" smtClean="0">
              <a:solidFill>
                <a:srgbClr val="FF0000"/>
              </a:solidFill>
            </a:endParaRPr>
          </a:p>
          <a:p>
            <a:pPr>
              <a:lnSpc>
                <a:spcPts val="1500"/>
              </a:lnSpc>
              <a:defRPr/>
            </a:pPr>
            <a:endParaRPr lang="en-US" altLang="ja-JP" b="1" dirty="0" smtClean="0"/>
          </a:p>
          <a:p>
            <a:pPr marL="285750" indent="-285750">
              <a:lnSpc>
                <a:spcPts val="2500"/>
              </a:lnSpc>
              <a:buFont typeface="游ゴシック" panose="020B0400000000000000" pitchFamily="50" charset="-128"/>
              <a:buChar char="○"/>
              <a:defRPr/>
            </a:pPr>
            <a:r>
              <a:rPr lang="ja-JP" altLang="en-US" b="1" dirty="0" smtClean="0"/>
              <a:t>施設</a:t>
            </a:r>
            <a:r>
              <a:rPr lang="ja-JP" altLang="en-US" b="1" dirty="0"/>
              <a:t>で陽性者や疑似症患者が発生した場合には、施設管理者は配置医師や連携医療機関、往診医療機関等と連携し速やかな</a:t>
            </a:r>
            <a:r>
              <a:rPr lang="ja-JP" altLang="en-US" b="1" dirty="0" smtClean="0"/>
              <a:t>治療に協力すること</a:t>
            </a:r>
            <a:endParaRPr lang="en-US" altLang="ja-JP" b="1" dirty="0" smtClean="0">
              <a:solidFill>
                <a:srgbClr val="FF0000"/>
              </a:solidFill>
            </a:endParaRPr>
          </a:p>
        </p:txBody>
      </p:sp>
      <p:sp>
        <p:nvSpPr>
          <p:cNvPr id="11" name="テキスト ボックス 10"/>
          <p:cNvSpPr txBox="1"/>
          <p:nvPr/>
        </p:nvSpPr>
        <p:spPr>
          <a:xfrm>
            <a:off x="602475" y="3703695"/>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dirty="0">
                <a:solidFill>
                  <a:prstClr val="black"/>
                </a:solidFill>
                <a:latin typeface="游ゴシック" panose="020F0502020204030204"/>
                <a:ea typeface="游ゴシック" panose="020B0400000000000000" pitchFamily="50" charset="-128"/>
              </a:rPr>
              <a:t>③</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680342" y="4058111"/>
            <a:ext cx="10914131" cy="3067506"/>
          </a:xfrm>
          <a:prstGeom prst="rect">
            <a:avLst/>
          </a:prstGeom>
        </p:spPr>
        <p:txBody>
          <a:bodyPr wrap="square">
            <a:spAutoFit/>
          </a:bodyPr>
          <a:lstStyle/>
          <a:p>
            <a:pPr marL="342900" lvl="0" indent="-342900">
              <a:lnSpc>
                <a:spcPts val="2500"/>
              </a:lnSpc>
              <a:buFont typeface="游ゴシック" panose="020B0400000000000000" pitchFamily="50" charset="-128"/>
              <a:buChar char="○"/>
              <a:defRPr/>
            </a:pPr>
            <a:r>
              <a:rPr lang="ja-JP" altLang="en-US" b="1" dirty="0">
                <a:solidFill>
                  <a:srgbClr val="FF0000"/>
                </a:solidFill>
              </a:rPr>
              <a:t>基本的な感染防止対策を強化・徹底するとともに、自院入院患者が陽性と判明した場合は、当該医療機関で原疾患とあわせコロナ治療を継続すること</a:t>
            </a:r>
          </a:p>
          <a:p>
            <a:pPr marL="342900" marR="0" lvl="0" indent="-342900" algn="l" defTabSz="914400" rtl="0" eaLnBrk="1" fontAlgn="auto" latinLnBrk="0" hangingPunct="1">
              <a:lnSpc>
                <a:spcPts val="1400"/>
              </a:lnSpc>
              <a:spcBef>
                <a:spcPts val="0"/>
              </a:spcBef>
              <a:spcAft>
                <a:spcPts val="0"/>
              </a:spcAft>
              <a:buClrTx/>
              <a:buSzTx/>
              <a:buFont typeface="游ゴシック" panose="020B0400000000000000" pitchFamily="50" charset="-128"/>
              <a:buChar char="○"/>
              <a:tabLst/>
              <a:defRPr/>
            </a:pPr>
            <a:endParaRPr lang="en-US" altLang="ja-JP" b="1" dirty="0" smtClean="0">
              <a:solidFill>
                <a:srgbClr val="FF0000"/>
              </a:solidFill>
              <a:latin typeface="游ゴシック" panose="020F0502020204030204"/>
              <a:ea typeface="游ゴシック" panose="020B0400000000000000" pitchFamily="50" charset="-128"/>
            </a:endParaRPr>
          </a:p>
          <a:p>
            <a:pPr marL="342900" marR="0" lvl="0" indent="-342900" algn="l" defTabSz="914400" rtl="0" eaLnBrk="1" fontAlgn="auto" latinLnBrk="0" hangingPunct="1">
              <a:lnSpc>
                <a:spcPts val="2500"/>
              </a:lnSpc>
              <a:spcBef>
                <a:spcPts val="0"/>
              </a:spcBef>
              <a:spcAft>
                <a:spcPts val="0"/>
              </a:spcAft>
              <a:buClrTx/>
              <a:buSzTx/>
              <a:buFont typeface="游ゴシック" panose="020B0400000000000000" pitchFamily="50" charset="-128"/>
              <a:buChar char="○"/>
              <a:tabLst/>
              <a:defRPr/>
            </a:pPr>
            <a:r>
              <a:rPr lang="ja-JP" altLang="en-US" b="1" dirty="0" smtClean="0">
                <a:solidFill>
                  <a:srgbClr val="FF0000"/>
                </a:solidFill>
                <a:latin typeface="游ゴシック" panose="020F0502020204030204"/>
                <a:ea typeface="游ゴシック" panose="020B0400000000000000" pitchFamily="50" charset="-128"/>
              </a:rPr>
              <a:t>連携</a:t>
            </a:r>
            <a:r>
              <a:rPr lang="ja-JP" altLang="en-US" b="1" dirty="0">
                <a:solidFill>
                  <a:srgbClr val="FF0000"/>
                </a:solidFill>
                <a:latin typeface="游ゴシック" panose="020F0502020204030204"/>
                <a:ea typeface="游ゴシック" panose="020B0400000000000000" pitchFamily="50" charset="-128"/>
              </a:rPr>
              <a:t>医療</a:t>
            </a:r>
            <a:r>
              <a:rPr lang="ja-JP" altLang="en-US" b="1" dirty="0" smtClean="0">
                <a:solidFill>
                  <a:srgbClr val="FF0000"/>
                </a:solidFill>
                <a:latin typeface="游ゴシック" panose="020F0502020204030204"/>
                <a:ea typeface="游ゴシック" panose="020B0400000000000000" pitchFamily="50" charset="-128"/>
              </a:rPr>
              <a:t>機関・往診医療機関等は、高齢者施設に対するワクチンの早期追加接種（４回目接種）に協力すること</a:t>
            </a:r>
            <a:endParaRPr lang="en-US" altLang="ja-JP" b="1" dirty="0" smtClean="0">
              <a:solidFill>
                <a:srgbClr val="FF0000"/>
              </a:solidFill>
              <a:latin typeface="游ゴシック" panose="020F0502020204030204"/>
              <a:ea typeface="游ゴシック" panose="020B0400000000000000" pitchFamily="50" charset="-128"/>
            </a:endParaRPr>
          </a:p>
          <a:p>
            <a:pPr marR="0" lvl="0" algn="l" defTabSz="914400" rtl="0" eaLnBrk="1" fontAlgn="auto" latinLnBrk="0" hangingPunct="1">
              <a:lnSpc>
                <a:spcPts val="1500"/>
              </a:lnSpc>
              <a:spcBef>
                <a:spcPts val="0"/>
              </a:spcBef>
              <a:spcAft>
                <a:spcPts val="0"/>
              </a:spcAft>
              <a:buClrTx/>
              <a:buSzTx/>
              <a:tabLst/>
              <a:defRPr/>
            </a:pP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5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地域の中核的</a:t>
            </a:r>
            <a:r>
              <a:rPr kumimoji="1" lang="ja-JP" altLang="en-US" sz="180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な医療機関や往診医療機関は、保健所</a:t>
            </a:r>
            <a:r>
              <a:rPr kumimoji="1" lang="ja-JP" altLang="en-US" sz="180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から高齢者施設への往診</a:t>
            </a:r>
            <a:r>
              <a:rPr kumimoji="1" lang="ja-JP" altLang="en-US" sz="180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依頼があった場合には、地域単位での往診体制の確保など協力を行う</a:t>
            </a:r>
            <a:r>
              <a:rPr kumimoji="1" lang="ja-JP" altLang="en-US" sz="180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1500"/>
              </a:lnSpc>
              <a:spcBef>
                <a:spcPts val="0"/>
              </a:spcBef>
              <a:spcAft>
                <a:spcPts val="0"/>
              </a:spcAft>
              <a:buClrTx/>
              <a:buSzTx/>
              <a:buFont typeface="游ゴシック" panose="020B0400000000000000" pitchFamily="50" charset="-128"/>
              <a:buChar char="○"/>
              <a:tabLst/>
              <a:defRPr/>
            </a:pPr>
            <a:endParaRPr kumimoji="1" lang="ja-JP" altLang="en-US" sz="80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15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の感染症の中核的</a:t>
            </a:r>
            <a:r>
              <a:rPr kumimoji="1" lang="ja-JP" altLang="en-US" sz="180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な医療機関等は</a:t>
            </a:r>
            <a:r>
              <a:rPr kumimoji="1" lang="ja-JP" altLang="en-US" sz="180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、高齢者施設</a:t>
            </a:r>
            <a:r>
              <a:rPr lang="ja-JP" altLang="en-US" dirty="0">
                <a:solidFill>
                  <a:prstClr val="black"/>
                </a:solidFill>
                <a:latin typeface="游ゴシック" panose="020F0502020204030204"/>
                <a:ea typeface="游ゴシック" panose="020B0400000000000000" pitchFamily="50" charset="-128"/>
              </a:rPr>
              <a:t>等</a:t>
            </a:r>
            <a:r>
              <a:rPr kumimoji="1" lang="ja-JP" altLang="en-US" sz="180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の感染</a:t>
            </a:r>
            <a:r>
              <a:rPr kumimoji="1" lang="ja-JP" altLang="en-US" sz="180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制御の</a:t>
            </a:r>
            <a:r>
              <a:rPr kumimoji="1" lang="ja-JP" altLang="en-US" sz="180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支援を</a:t>
            </a:r>
            <a:r>
              <a:rPr kumimoji="1" lang="ja-JP" altLang="en-US" sz="180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推進する</a:t>
            </a:r>
            <a:r>
              <a:rPr kumimoji="1" lang="ja-JP" altLang="en-US" sz="180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2300"/>
              </a:lnSpc>
              <a:spcBef>
                <a:spcPts val="0"/>
              </a:spcBef>
              <a:spcAft>
                <a:spcPts val="0"/>
              </a:spcAft>
              <a:buClrTx/>
              <a:buSzTx/>
              <a:buFontTx/>
              <a:buNone/>
              <a:tabLst/>
              <a:defRPr/>
            </a:pPr>
            <a:endParaRPr kumimoji="1" lang="en-US" altLang="ja-JP" sz="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正方形/長方形 8"/>
          <p:cNvSpPr/>
          <p:nvPr/>
        </p:nvSpPr>
        <p:spPr>
          <a:xfrm>
            <a:off x="680342" y="762546"/>
            <a:ext cx="11371183" cy="273799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680341" y="4058350"/>
            <a:ext cx="11371183" cy="159547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04517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493809" y="425494"/>
            <a:ext cx="11069867" cy="682238"/>
          </a:xfrm>
          <a:prstGeom prst="rect">
            <a:avLst/>
          </a:prstGeom>
          <a:noFill/>
          <a:ln w="19050">
            <a:noFill/>
          </a:ln>
        </p:spPr>
        <p:txBody>
          <a:bodyPr wrap="square" rtlCol="0">
            <a:spAutoFit/>
          </a:bodyPr>
          <a:lstStyle/>
          <a:p>
            <a:pPr>
              <a:lnSpc>
                <a:spcPts val="2300"/>
              </a:lnSpc>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595510" y="1046316"/>
            <a:ext cx="11188659" cy="1982402"/>
          </a:xfrm>
          <a:prstGeom prst="rect">
            <a:avLst/>
          </a:prstGeom>
        </p:spPr>
        <p:txBody>
          <a:bodyPr wrap="square">
            <a:spAutoFit/>
          </a:bodyPr>
          <a:lstStyle/>
          <a:p>
            <a:pPr>
              <a:lnSpc>
                <a:spcPts val="2100"/>
              </a:lnSpc>
              <a:defRPr/>
            </a:pPr>
            <a:r>
              <a:rPr lang="ja-JP" altLang="en-US" sz="2000" b="1" dirty="0" smtClean="0"/>
              <a:t>○</a:t>
            </a:r>
            <a:r>
              <a:rPr lang="ja-JP" altLang="en-US" sz="2000" b="1" dirty="0"/>
              <a:t>　</a:t>
            </a:r>
            <a:r>
              <a:rPr lang="ja-JP" altLang="en-US" sz="2000" dirty="0"/>
              <a:t>発熱等の症状がある学生は、登校や活動参加を控えるよう、周知徹底する</a:t>
            </a:r>
            <a:r>
              <a:rPr lang="ja-JP" altLang="en-US" sz="2000" dirty="0" smtClean="0"/>
              <a:t>こと</a:t>
            </a:r>
            <a:endParaRPr lang="en-US" altLang="ja-JP" sz="2000" dirty="0" smtClean="0"/>
          </a:p>
          <a:p>
            <a:pPr>
              <a:lnSpc>
                <a:spcPts val="2100"/>
              </a:lnSpc>
              <a:defRPr/>
            </a:pPr>
            <a:endParaRPr lang="en-US" altLang="ja-JP" sz="2000" spc="-130" dirty="0"/>
          </a:p>
          <a:p>
            <a:pPr>
              <a:lnSpc>
                <a:spcPts val="2100"/>
              </a:lnSpc>
              <a:defRPr/>
            </a:pPr>
            <a:r>
              <a:rPr lang="ja-JP" altLang="en-US" sz="2000" dirty="0" smtClean="0"/>
              <a:t>○　学生に対し、感染リスクの高い以下の行動について感染防止対策を徹底すること</a:t>
            </a:r>
            <a:endParaRPr lang="en-US" altLang="ja-JP" sz="2000" dirty="0" smtClean="0"/>
          </a:p>
          <a:p>
            <a:pPr>
              <a:lnSpc>
                <a:spcPts val="2100"/>
              </a:lnSpc>
              <a:defRPr/>
            </a:pPr>
            <a:r>
              <a:rPr lang="ja-JP" altLang="en-US" sz="2000" dirty="0"/>
              <a:t>　</a:t>
            </a:r>
            <a:r>
              <a:rPr lang="ja-JP" altLang="en-US" sz="2000" dirty="0" smtClean="0"/>
              <a:t>　　・　旅行や、自宅・友人宅での飲み会</a:t>
            </a:r>
            <a:endParaRPr lang="en-US" altLang="ja-JP" sz="2000" dirty="0" smtClean="0"/>
          </a:p>
          <a:p>
            <a:pPr>
              <a:lnSpc>
                <a:spcPts val="2100"/>
              </a:lnSpc>
              <a:defRPr/>
            </a:pPr>
            <a:r>
              <a:rPr lang="ja-JP" altLang="en-US" sz="2000" dirty="0">
                <a:solidFill>
                  <a:srgbClr val="FF0000"/>
                </a:solidFill>
              </a:rPr>
              <a:t>　</a:t>
            </a:r>
            <a:r>
              <a:rPr lang="ja-JP" altLang="en-US" sz="2000" dirty="0" smtClean="0">
                <a:solidFill>
                  <a:srgbClr val="FF0000"/>
                </a:solidFill>
              </a:rPr>
              <a:t>　　</a:t>
            </a:r>
            <a:r>
              <a:rPr lang="ja-JP" altLang="en-US" sz="2000" dirty="0" smtClean="0"/>
              <a:t>・　</a:t>
            </a:r>
            <a:r>
              <a:rPr lang="ja-JP" altLang="en-US" sz="2000" dirty="0"/>
              <a:t>部活動や課外活動における感染リスクの高い活動（合宿等）や前後</a:t>
            </a:r>
            <a:r>
              <a:rPr lang="ja-JP" altLang="en-US" sz="2000" dirty="0" smtClean="0"/>
              <a:t>の会食</a:t>
            </a:r>
            <a:endParaRPr lang="en-US" altLang="ja-JP" sz="2000" dirty="0" smtClean="0"/>
          </a:p>
          <a:p>
            <a:pPr>
              <a:lnSpc>
                <a:spcPts val="2100"/>
              </a:lnSpc>
              <a:defRPr/>
            </a:pPr>
            <a:endParaRPr lang="en-US" altLang="ja-JP" sz="2000" spc="-100" dirty="0"/>
          </a:p>
          <a:p>
            <a:pPr>
              <a:lnSpc>
                <a:spcPts val="2100"/>
              </a:lnSpc>
              <a:defRPr/>
            </a:pPr>
            <a:r>
              <a:rPr lang="ja-JP" altLang="en-US" sz="2000" spc="-100" dirty="0" smtClean="0"/>
              <a:t>○　</a:t>
            </a:r>
            <a:r>
              <a:rPr lang="ja-JP" altLang="en-US" sz="2000" dirty="0" smtClean="0"/>
              <a:t>学生寮における感染防止策などについて、学生に注意喚起を徹底すること</a:t>
            </a:r>
            <a:endParaRPr lang="en-US" altLang="ja-JP" sz="2000" dirty="0" smtClean="0"/>
          </a:p>
        </p:txBody>
      </p:sp>
      <p:sp>
        <p:nvSpPr>
          <p:cNvPr id="7" name="正方形/長方形 6"/>
          <p:cNvSpPr/>
          <p:nvPr/>
        </p:nvSpPr>
        <p:spPr>
          <a:xfrm>
            <a:off x="595510" y="4144821"/>
            <a:ext cx="11463651" cy="2521011"/>
          </a:xfrm>
          <a:prstGeom prst="rect">
            <a:avLst/>
          </a:prstGeom>
        </p:spPr>
        <p:txBody>
          <a:bodyPr wrap="square">
            <a:spAutoFit/>
          </a:bodyPr>
          <a:lstStyle/>
          <a:p>
            <a:pPr>
              <a:lnSpc>
                <a:spcPts val="2100"/>
              </a:lnSpc>
              <a:defRPr/>
            </a:pPr>
            <a:r>
              <a:rPr lang="ja-JP" altLang="en-US" sz="2000" b="1" dirty="0" smtClean="0"/>
              <a:t>○</a:t>
            </a:r>
            <a:r>
              <a:rPr lang="ja-JP" altLang="en-US" sz="2000" b="1" spc="-100" dirty="0"/>
              <a:t>　</a:t>
            </a:r>
            <a:r>
              <a:rPr lang="ja-JP" altLang="en-US" sz="2000" spc="-100" dirty="0" smtClean="0"/>
              <a:t>在宅勤務（テレワーク）の活用</a:t>
            </a:r>
            <a:r>
              <a:rPr lang="ja-JP" altLang="en-US" sz="2000" spc="-100" dirty="0"/>
              <a:t>、</a:t>
            </a:r>
            <a:r>
              <a:rPr lang="ja-JP" altLang="en-US" sz="2000" spc="-100" dirty="0" smtClean="0"/>
              <a:t>時差出勤、自転車通勤等、人との接触を低減する取組みを進める　</a:t>
            </a:r>
            <a:endParaRPr lang="en-US" altLang="ja-JP" sz="2000" spc="-100" dirty="0" smtClean="0"/>
          </a:p>
          <a:p>
            <a:pPr>
              <a:lnSpc>
                <a:spcPts val="2100"/>
              </a:lnSpc>
              <a:defRPr/>
            </a:pPr>
            <a:r>
              <a:rPr lang="ja-JP" altLang="en-US" sz="2000" spc="-100" dirty="0" smtClean="0"/>
              <a:t>　　こと</a:t>
            </a:r>
            <a:endParaRPr lang="en-US" altLang="ja-JP" sz="2000" spc="-100" dirty="0" smtClean="0"/>
          </a:p>
          <a:p>
            <a:pPr>
              <a:lnSpc>
                <a:spcPts val="2100"/>
              </a:lnSpc>
              <a:defRPr/>
            </a:pPr>
            <a:endParaRPr lang="en-US" altLang="ja-JP" sz="2000" spc="-100" dirty="0"/>
          </a:p>
          <a:p>
            <a:pPr>
              <a:lnSpc>
                <a:spcPts val="2100"/>
              </a:lnSpc>
              <a:defRPr/>
            </a:pPr>
            <a:r>
              <a:rPr lang="ja-JP" altLang="en-US" sz="2000" spc="-100" dirty="0" smtClean="0"/>
              <a:t>○　休憩室、喫煙所、更衣室などでマスクを外した会話を控えること</a:t>
            </a:r>
            <a:endParaRPr lang="en-US" altLang="ja-JP" sz="2000" spc="-100" dirty="0" smtClean="0"/>
          </a:p>
          <a:p>
            <a:pPr>
              <a:lnSpc>
                <a:spcPts val="2100"/>
              </a:lnSpc>
              <a:defRPr/>
            </a:pPr>
            <a:endParaRPr lang="en-US" altLang="ja-JP" sz="2000" spc="-100" dirty="0" smtClean="0"/>
          </a:p>
          <a:p>
            <a:pPr>
              <a:lnSpc>
                <a:spcPts val="2100"/>
              </a:lnSpc>
              <a:defRPr/>
            </a:pPr>
            <a:r>
              <a:rPr lang="ja-JP" altLang="en-US" sz="2000" spc="-100" dirty="0" smtClean="0"/>
              <a:t>○　高齢者や基礎疾患を有する方等、重症化リスクのある従業者、妊娠している従業者、同居家族に該</a:t>
            </a:r>
            <a:endParaRPr lang="en-US" altLang="ja-JP" sz="2000" spc="-100" dirty="0" smtClean="0"/>
          </a:p>
          <a:p>
            <a:pPr>
              <a:lnSpc>
                <a:spcPts val="2100"/>
              </a:lnSpc>
              <a:defRPr/>
            </a:pPr>
            <a:r>
              <a:rPr lang="ja-JP" altLang="en-US" sz="2000" spc="-100" dirty="0" smtClean="0"/>
              <a:t>　　当者がいる従業者について、テレワークや時差出勤等の配慮を行うこと</a:t>
            </a:r>
            <a:endParaRPr lang="en-US" altLang="ja-JP" sz="2000" spc="-100" dirty="0" smtClean="0"/>
          </a:p>
          <a:p>
            <a:pPr>
              <a:lnSpc>
                <a:spcPts val="2100"/>
              </a:lnSpc>
              <a:defRPr/>
            </a:pPr>
            <a:endParaRPr lang="en-US" altLang="ja-JP" sz="2000" spc="-100" dirty="0" smtClean="0"/>
          </a:p>
          <a:p>
            <a:pPr>
              <a:lnSpc>
                <a:spcPts val="2100"/>
              </a:lnSpc>
              <a:defRPr/>
            </a:pPr>
            <a:r>
              <a:rPr lang="ja-JP" altLang="en-US" sz="2000" spc="-100" dirty="0" smtClean="0"/>
              <a:t>○　業種別ガイドラインを遵守すること</a:t>
            </a:r>
            <a:endParaRPr lang="en-US" altLang="ja-JP" sz="2000" spc="-100" dirty="0" smtClean="0"/>
          </a:p>
        </p:txBody>
      </p:sp>
      <p:sp>
        <p:nvSpPr>
          <p:cNvPr id="8" name="テキスト ボックス 7"/>
          <p:cNvSpPr txBox="1"/>
          <p:nvPr/>
        </p:nvSpPr>
        <p:spPr>
          <a:xfrm>
            <a:off x="493809" y="3636893"/>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491098"/>
            <a:ext cx="2743200" cy="365125"/>
          </a:xfrm>
        </p:spPr>
        <p:txBody>
          <a:bodyPr/>
          <a:lstStyle/>
          <a:p>
            <a:fld id="{38329C25-BD09-4AEE-90D6-E5269A43C3B5}" type="slidenum">
              <a:rPr kumimoji="1" lang="ja-JP" altLang="en-US" sz="2000" smtClean="0">
                <a:solidFill>
                  <a:schemeClr val="tx1"/>
                </a:solidFill>
              </a:rPr>
              <a:t>5</a:t>
            </a:fld>
            <a:endParaRPr kumimoji="1" lang="ja-JP" altLang="en-US" sz="2000" dirty="0">
              <a:solidFill>
                <a:schemeClr val="tx1"/>
              </a:solidFill>
            </a:endParaRPr>
          </a:p>
        </p:txBody>
      </p:sp>
      <p:sp>
        <p:nvSpPr>
          <p:cNvPr id="19" name="テキスト ボックス 18"/>
          <p:cNvSpPr txBox="1"/>
          <p:nvPr/>
        </p:nvSpPr>
        <p:spPr>
          <a:xfrm>
            <a:off x="196889" y="203719"/>
            <a:ext cx="8614918" cy="461665"/>
          </a:xfrm>
          <a:prstGeom prst="rect">
            <a:avLst/>
          </a:prstGeom>
          <a:noFill/>
          <a:ln w="19050">
            <a:noFill/>
          </a:ln>
        </p:spPr>
        <p:txBody>
          <a:bodyPr wrap="square" rtlCol="0">
            <a:spAutoFit/>
          </a:bodyPr>
          <a:lstStyle/>
          <a:p>
            <a:r>
              <a:rPr lang="ja-JP" altLang="en-US" sz="2400" b="1" dirty="0"/>
              <a:t>⑥</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662099"/>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267006"/>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287756" y="1659870"/>
            <a:ext cx="12104382" cy="5109091"/>
          </a:xfrm>
          <a:prstGeom prst="rect">
            <a:avLst/>
          </a:prstGeom>
          <a:noFill/>
          <a:ln w="19050">
            <a:noFill/>
          </a:ln>
        </p:spPr>
        <p:txBody>
          <a:bodyPr wrap="square" rtlCol="0">
            <a:spAutoFit/>
          </a:bodyPr>
          <a:lstStyle/>
          <a:p>
            <a:endParaRPr lang="en-US" altLang="ja-JP" dirty="0" smtClean="0"/>
          </a:p>
          <a:p>
            <a:endParaRPr kumimoji="1" lang="en-US" altLang="ja-JP" b="1" u="sng" dirty="0" smtClean="0"/>
          </a:p>
          <a:p>
            <a:pPr>
              <a:lnSpc>
                <a:spcPts val="2100"/>
              </a:lnSpc>
            </a:pPr>
            <a:endParaRPr lang="en-US" altLang="ja-JP" sz="1400" b="1" dirty="0" smtClean="0"/>
          </a:p>
          <a:p>
            <a:pPr>
              <a:lnSpc>
                <a:spcPts val="2100"/>
              </a:lnSpc>
            </a:pPr>
            <a:r>
              <a:rPr lang="ja-JP" altLang="en-US" sz="1600" b="1" dirty="0"/>
              <a:t>　</a:t>
            </a:r>
            <a:endParaRPr lang="en-US" altLang="ja-JP" sz="1600" b="1" dirty="0" smtClean="0"/>
          </a:p>
          <a:p>
            <a:pPr>
              <a:lnSpc>
                <a:spcPts val="2300"/>
              </a:lnSpc>
            </a:pPr>
            <a:r>
              <a:rPr lang="ja-JP" altLang="en-US" sz="1600" b="1" dirty="0"/>
              <a:t>　</a:t>
            </a:r>
            <a:r>
              <a:rPr lang="ja-JP" altLang="en-US" sz="1600" b="1" dirty="0" smtClean="0"/>
              <a:t>　</a:t>
            </a:r>
            <a:endParaRPr lang="en-US" altLang="ja-JP" sz="1600" b="1" dirty="0" smtClean="0"/>
          </a:p>
          <a:p>
            <a:pPr>
              <a:lnSpc>
                <a:spcPts val="2300"/>
              </a:lnSpc>
            </a:pPr>
            <a:r>
              <a:rPr lang="en-US" altLang="ja-JP" sz="1600" b="1" dirty="0"/>
              <a:t> </a:t>
            </a:r>
            <a:r>
              <a:rPr lang="en-US" altLang="ja-JP" sz="1600" b="1" dirty="0" smtClean="0"/>
              <a:t>      </a:t>
            </a:r>
            <a:r>
              <a:rPr lang="ja-JP" altLang="en-US" sz="1600" b="1" dirty="0" smtClean="0"/>
              <a:t>◆　感染防止安全計画は、イベント開催日の２週間前までを目途に大阪府に提出すること</a:t>
            </a:r>
            <a:endParaRPr lang="en-US" altLang="ja-JP" sz="1600" b="1" dirty="0" smtClean="0"/>
          </a:p>
          <a:p>
            <a:pPr>
              <a:lnSpc>
                <a:spcPts val="2300"/>
              </a:lnSpc>
            </a:pPr>
            <a:r>
              <a:rPr lang="ja-JP" altLang="en-US" sz="1600" b="1" dirty="0"/>
              <a:t>　</a:t>
            </a: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国の接触確認アプリ「</a:t>
            </a:r>
            <a:r>
              <a:rPr lang="en-US" altLang="ja-JP" sz="1600" b="1" dirty="0"/>
              <a:t>COCOA</a:t>
            </a:r>
            <a:r>
              <a:rPr lang="ja-JP" altLang="en-US" sz="1600" b="1" dirty="0"/>
              <a:t>」、大阪コロナ追跡システムの導入、又は名簿作成などの追跡対策の</a:t>
            </a:r>
            <a:r>
              <a:rPr lang="ja-JP" altLang="en-US" sz="1600" b="1" dirty="0" smtClean="0"/>
              <a:t>徹底</a:t>
            </a:r>
            <a:endParaRPr lang="en-US" altLang="ja-JP" sz="1600" b="1" dirty="0" smtClean="0"/>
          </a:p>
          <a:p>
            <a:pPr>
              <a:lnSpc>
                <a:spcPts val="2300"/>
              </a:lnSpc>
            </a:pPr>
            <a:r>
              <a:rPr lang="ja-JP" altLang="en-US" sz="1600" b="1" dirty="0"/>
              <a:t>　</a:t>
            </a:r>
            <a:r>
              <a:rPr lang="ja-JP" altLang="en-US" sz="1600" b="1" dirty="0" smtClean="0"/>
              <a:t>　</a:t>
            </a:r>
            <a:r>
              <a:rPr lang="ja-JP" altLang="en-US" sz="1600" b="1" dirty="0"/>
              <a:t>◆　</a:t>
            </a:r>
            <a:r>
              <a:rPr lang="ja-JP" altLang="en-US" sz="1600" b="1" dirty="0" smtClean="0"/>
              <a:t>イベントの参加者は、イベント前後</a:t>
            </a:r>
            <a:r>
              <a:rPr lang="ja-JP" altLang="en-US" sz="1600" b="1" dirty="0"/>
              <a:t>の活動における基本的な感染対策の徹底や直行</a:t>
            </a:r>
            <a:r>
              <a:rPr lang="ja-JP" altLang="en-US" sz="1600" b="1" dirty="0" smtClean="0"/>
              <a:t>直帰を行うこと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100"/>
              </a:lnSpc>
            </a:pPr>
            <a:r>
              <a:rPr lang="ja-JP" altLang="en-US" sz="1400" b="1" dirty="0"/>
              <a:t>　</a:t>
            </a:r>
            <a:r>
              <a:rPr lang="ja-JP" altLang="en-US" sz="1400" b="1" dirty="0" smtClean="0"/>
              <a:t>　　　　人</a:t>
            </a:r>
            <a:r>
              <a:rPr lang="ja-JP" altLang="en-US" sz="1400" b="1" dirty="0"/>
              <a:t>と人との間隔（できるだけ２ｍ、最低１ｍ）を確保し、大声なし：人と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1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安全計画策定イベントでは、「大声なし」の担保が前提</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５</a:t>
            </a:r>
            <a:r>
              <a:rPr lang="ja-JP" altLang="en-US" sz="1400" b="1" dirty="0" smtClean="0"/>
              <a:t>　「大声あり」は、「観客等が通常よりも大きな声量で、反復・継続的に声を発すること」と定義</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６</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243621"/>
            <a:ext cx="11629623" cy="55049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247961431"/>
              </p:ext>
            </p:extLst>
          </p:nvPr>
        </p:nvGraphicFramePr>
        <p:xfrm>
          <a:off x="573276" y="1355057"/>
          <a:ext cx="10726874" cy="1555569"/>
        </p:xfrm>
        <a:graphic>
          <a:graphicData uri="http://schemas.openxmlformats.org/drawingml/2006/table">
            <a:tbl>
              <a:tblPr firstRow="1" bandRow="1">
                <a:tableStyleId>{5940675A-B579-460E-94D1-54222C63F5DA}</a:tableStyleId>
              </a:tblPr>
              <a:tblGrid>
                <a:gridCol w="1737421">
                  <a:extLst>
                    <a:ext uri="{9D8B030D-6E8A-4147-A177-3AD203B41FA5}">
                      <a16:colId xmlns:a16="http://schemas.microsoft.com/office/drawing/2014/main" val="3236061322"/>
                    </a:ext>
                  </a:extLst>
                </a:gridCol>
                <a:gridCol w="4520485">
                  <a:extLst>
                    <a:ext uri="{9D8B030D-6E8A-4147-A177-3AD203B41FA5}">
                      <a16:colId xmlns:a16="http://schemas.microsoft.com/office/drawing/2014/main" val="923517487"/>
                    </a:ext>
                  </a:extLst>
                </a:gridCol>
                <a:gridCol w="4468968">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人又は収容定員５０％の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tc>
                <a:extLst>
                  <a:ext uri="{0D108BD9-81ED-4DB2-BD59-A6C34878D82A}">
                    <a16:rowId xmlns:a16="http://schemas.microsoft.com/office/drawing/2014/main" val="2136347690"/>
                  </a:ext>
                </a:extLst>
              </a:tr>
              <a:tr h="405066">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t>１００％</a:t>
                      </a:r>
                      <a:r>
                        <a:rPr kumimoji="1" lang="ja-JP" altLang="en-US" sz="1400" b="1" dirty="0" smtClean="0"/>
                        <a:t>　</a:t>
                      </a:r>
                      <a:r>
                        <a:rPr kumimoji="1" lang="en-US" altLang="ja-JP" sz="1400" b="1" dirty="0" smtClean="0"/>
                        <a:t>※</a:t>
                      </a:r>
                      <a:r>
                        <a:rPr kumimoji="1" lang="ja-JP" altLang="en-US" sz="1400" b="1" dirty="0" smtClean="0"/>
                        <a:t>４</a:t>
                      </a:r>
                      <a:endParaRPr kumimoji="1" lang="ja-JP" altLang="en-US" sz="1400" b="1" dirty="0"/>
                    </a:p>
                  </a:txBody>
                  <a:tcPr anchor="ct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dirty="0" smtClean="0"/>
                        <a:t>※</a:t>
                      </a:r>
                      <a:r>
                        <a:rPr kumimoji="1" lang="ja-JP" altLang="en-US" sz="1400" b="1" dirty="0" smtClean="0"/>
                        <a:t>５</a:t>
                      </a:r>
                      <a:endParaRPr kumimoji="1" lang="en-US" altLang="ja-JP" sz="1400" b="1" dirty="0" smtClean="0"/>
                    </a:p>
                  </a:txBody>
                  <a:tcPr anchor="ct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1097852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⑦</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1894162088"/>
              </p:ext>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08176"/>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3984257"/>
            <a:ext cx="12134348" cy="1104148"/>
          </a:xfrm>
          <a:prstGeom prst="rect">
            <a:avLst/>
          </a:prstGeom>
        </p:spPr>
        <p:txBody>
          <a:bodyPr wrap="square">
            <a:spAutoFit/>
          </a:bodyPr>
          <a:lstStyle/>
          <a:p>
            <a:pPr lvl="0">
              <a:lnSpc>
                <a:spcPts val="2000"/>
              </a:lnSpc>
              <a:defRPr/>
            </a:pPr>
            <a:r>
              <a:rPr lang="ja-JP" altLang="en-US" sz="1600" b="1" dirty="0" smtClean="0"/>
              <a:t>○利用者に対し、マスク会食の徹底を求めること</a:t>
            </a:r>
            <a:endParaRPr lang="en-US" altLang="ja-JP" sz="1600" b="1" dirty="0" smtClean="0"/>
          </a:p>
          <a:p>
            <a:pPr lvl="0">
              <a:lnSpc>
                <a:spcPts val="2000"/>
              </a:lnSpc>
              <a:defRPr/>
            </a:pPr>
            <a:endParaRPr lang="en-US" altLang="ja-JP" sz="1600" b="1" dirty="0"/>
          </a:p>
          <a:p>
            <a:pPr>
              <a:lnSpc>
                <a:spcPts val="2000"/>
              </a:lnSpc>
              <a:defRPr/>
            </a:pP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523347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59922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3055576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663735729"/>
              </p:ext>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10346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3303182510"/>
              </p:ext>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1314372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a:t>
            </a:r>
            <a:r>
              <a:rPr lang="ja-JP" altLang="en-US" dirty="0" smtClean="0">
                <a:solidFill>
                  <a:srgbClr val="FF0000"/>
                </a:solidFill>
                <a:latin typeface="UD デジタル 教科書体 NP-B" panose="02020700000000000000" pitchFamily="18" charset="-128"/>
                <a:ea typeface="UD デジタル 教科書体 NP-B" panose="02020700000000000000" pitchFamily="18" charset="-128"/>
              </a:rPr>
              <a:t>０６ー</a:t>
            </a:r>
            <a:r>
              <a:rPr lang="en-US" altLang="ja-JP" dirty="0" smtClean="0">
                <a:solidFill>
                  <a:srgbClr val="FF0000"/>
                </a:solidFill>
                <a:latin typeface="UD デジタル 教科書体 NP-B" panose="02020700000000000000" pitchFamily="18" charset="-128"/>
                <a:ea typeface="UD デジタル 教科書体 NP-B" panose="02020700000000000000" pitchFamily="18" charset="-128"/>
              </a:rPr>
              <a:t>6131</a:t>
            </a:r>
            <a:r>
              <a:rPr lang="ja-JP" altLang="en-US" dirty="0" err="1">
                <a:solidFill>
                  <a:srgbClr val="FF0000"/>
                </a:solidFill>
                <a:latin typeface="UD デジタル 教科書体 NP-B" panose="02020700000000000000" pitchFamily="18" charset="-128"/>
                <a:ea typeface="UD デジタル 教科書体 NP-B" panose="02020700000000000000" pitchFamily="18" charset="-128"/>
              </a:rPr>
              <a:t>－</a:t>
            </a:r>
            <a:r>
              <a:rPr lang="en-US" altLang="ja-JP" dirty="0" smtClean="0">
                <a:solidFill>
                  <a:srgbClr val="FF0000"/>
                </a:solidFill>
                <a:latin typeface="UD デジタル 教科書体 NP-B" panose="02020700000000000000" pitchFamily="18" charset="-128"/>
                <a:ea typeface="UD デジタル 教科書体 NP-B" panose="02020700000000000000" pitchFamily="18" charset="-128"/>
              </a:rPr>
              <a:t>6280</a:t>
            </a:r>
            <a:endParaRPr lang="en-US" altLang="ja-JP" dirty="0">
              <a:solidFill>
                <a:srgbClr val="FF0000"/>
              </a:solidFill>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2259976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10442</TotalTime>
  <Words>2295</Words>
  <Application>Microsoft Office PowerPoint</Application>
  <PresentationFormat>ワイド画面</PresentationFormat>
  <Paragraphs>242</Paragraphs>
  <Slides>10</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717</cp:revision>
  <cp:lastPrinted>2022-07-11T08:03:02Z</cp:lastPrinted>
  <dcterms:created xsi:type="dcterms:W3CDTF">2020-04-06T02:06:27Z</dcterms:created>
  <dcterms:modified xsi:type="dcterms:W3CDTF">2022-07-11T08:31:27Z</dcterms:modified>
</cp:coreProperties>
</file>