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4" r:id="rId2"/>
    <p:sldId id="315" r:id="rId3"/>
    <p:sldId id="319" r:id="rId4"/>
    <p:sldId id="292" r:id="rId5"/>
    <p:sldId id="307" r:id="rId6"/>
    <p:sldId id="294" r:id="rId7"/>
    <p:sldId id="320" r:id="rId8"/>
    <p:sldId id="321" r:id="rId9"/>
    <p:sldId id="322" r:id="rId10"/>
    <p:sldId id="323"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88510" autoAdjust="0"/>
  </p:normalViewPr>
  <p:slideViewPr>
    <p:cSldViewPr snapToGrid="0">
      <p:cViewPr varScale="1">
        <p:scale>
          <a:sx n="74" d="100"/>
          <a:sy n="74"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2022/5/18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66164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5</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8</a:t>
            </a:fld>
            <a:endParaRPr kumimoji="1" lang="ja-JP" altLang="en-US"/>
          </a:p>
        </p:txBody>
      </p:sp>
    </p:spTree>
    <p:extLst>
      <p:ext uri="{BB962C8B-B14F-4D97-AF65-F5344CB8AC3E}">
        <p14:creationId xmlns:p14="http://schemas.microsoft.com/office/powerpoint/2010/main" val="336263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a:t>
            </a:r>
            <a:r>
              <a:rPr lang="ja-JP" altLang="en-US" sz="2000" b="1" u="sng" dirty="0" smtClean="0"/>
              <a:t>４年５月</a:t>
            </a:r>
            <a:r>
              <a:rPr lang="en-US" altLang="ja-JP" sz="2000" b="1" u="sng" dirty="0"/>
              <a:t>23</a:t>
            </a:r>
            <a:r>
              <a:rPr lang="ja-JP" altLang="en-US" sz="2000" b="1" u="sng" dirty="0" smtClean="0"/>
              <a:t>日から当面の間</a:t>
            </a:r>
            <a:endParaRPr lang="en-US" altLang="ja-JP" sz="2000" b="1" u="sng" dirty="0" smtClean="0"/>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a:t>
            </a:r>
            <a:r>
              <a:rPr lang="ja-JP" altLang="en-US" sz="2400" b="1" dirty="0"/>
              <a:t>２</a:t>
            </a:r>
            <a:r>
              <a:rPr lang="ja-JP" altLang="en-US" sz="2400" b="1" dirty="0" smtClean="0"/>
              <a:t>－</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385542"/>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30819" y="83973"/>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595510" y="627395"/>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09200" y="1146644"/>
            <a:ext cx="11482800" cy="6876241"/>
          </a:xfrm>
          <a:prstGeom prst="rect">
            <a:avLst/>
          </a:prstGeom>
        </p:spPr>
        <p:txBody>
          <a:bodyPr wrap="square">
            <a:spAutoFit/>
          </a:bodyPr>
          <a:lstStyle/>
          <a:p>
            <a:pPr>
              <a:lnSpc>
                <a:spcPts val="21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2100"/>
              </a:lnSpc>
              <a:defRPr/>
            </a:pPr>
            <a:endParaRPr lang="en-US" altLang="ja-JP" sz="800" b="1" dirty="0"/>
          </a:p>
          <a:p>
            <a:pPr>
              <a:lnSpc>
                <a:spcPts val="2100"/>
              </a:lnSpc>
              <a:defRPr/>
            </a:pPr>
            <a:r>
              <a:rPr lang="ja-JP" altLang="en-US" b="1" dirty="0" smtClean="0"/>
              <a:t>○　高齢者</a:t>
            </a:r>
            <a:r>
              <a:rPr lang="ja-JP" altLang="en-US" b="1" dirty="0"/>
              <a:t>の命と健康を守るため、高齢者</a:t>
            </a:r>
            <a:r>
              <a:rPr lang="en-US" altLang="ja-JP" sz="1400" b="1" dirty="0"/>
              <a:t>※</a:t>
            </a:r>
            <a:r>
              <a:rPr lang="ja-JP" altLang="en-US" b="1" dirty="0"/>
              <a:t>及び同居家族等日常的に接する方は、感染リスクが高い場所</a:t>
            </a:r>
            <a:r>
              <a:rPr lang="ja-JP" altLang="en-US" b="1" dirty="0" smtClean="0"/>
              <a:t>への</a:t>
            </a:r>
            <a:endParaRPr lang="en-US" altLang="ja-JP" b="1" dirty="0" smtClean="0"/>
          </a:p>
          <a:p>
            <a:pPr lvl="0">
              <a:lnSpc>
                <a:spcPts val="2100"/>
              </a:lnSpc>
              <a:defRPr/>
            </a:pPr>
            <a:r>
              <a:rPr lang="ja-JP" altLang="en-US" b="1" dirty="0" smtClean="0"/>
              <a:t>　　外出・移動を控えること　　</a:t>
            </a:r>
            <a:r>
              <a:rPr lang="en-US" altLang="ja-JP" sz="1200" b="1" dirty="0"/>
              <a:t>※</a:t>
            </a:r>
            <a:r>
              <a:rPr lang="ja-JP" altLang="en-US" sz="1200" b="1" dirty="0"/>
              <a:t>基礎疾患のある方などの重症化リスクの高い方を</a:t>
            </a:r>
            <a:r>
              <a:rPr lang="ja-JP" altLang="en-US" sz="1200" b="1" dirty="0" smtClean="0"/>
              <a:t>含む</a:t>
            </a:r>
            <a:endParaRPr lang="en-US" altLang="ja-JP" b="1" dirty="0"/>
          </a:p>
          <a:p>
            <a:pPr lvl="0">
              <a:lnSpc>
                <a:spcPts val="2100"/>
              </a:lnSpc>
              <a:defRPr/>
            </a:pPr>
            <a:endParaRPr lang="en-US" altLang="ja-JP" sz="700" b="1" dirty="0"/>
          </a:p>
          <a:p>
            <a:pPr lvl="0">
              <a:lnSpc>
                <a:spcPts val="2100"/>
              </a:lnSpc>
              <a:defRPr/>
            </a:pPr>
            <a:r>
              <a:rPr lang="ja-JP" altLang="en-US" b="1" dirty="0" smtClean="0"/>
              <a:t>○　高齢者</a:t>
            </a:r>
            <a:r>
              <a:rPr lang="ja-JP" altLang="en-US" b="1" dirty="0"/>
              <a:t>施設での面会時は、感染防止対策を徹底すること</a:t>
            </a:r>
            <a:r>
              <a:rPr lang="en-US" altLang="ja-JP" b="1" dirty="0"/>
              <a:t>(</a:t>
            </a:r>
            <a:r>
              <a:rPr lang="ja-JP" altLang="en-US" b="1" dirty="0"/>
              <a:t>オンラインでの面会など高齢者との接触を</a:t>
            </a:r>
            <a:r>
              <a:rPr lang="ja-JP" altLang="en-US" b="1" dirty="0" smtClean="0"/>
              <a:t>行　</a:t>
            </a:r>
            <a:endParaRPr lang="en-US" altLang="ja-JP" b="1" dirty="0" smtClean="0"/>
          </a:p>
          <a:p>
            <a:pPr lvl="0">
              <a:lnSpc>
                <a:spcPts val="2100"/>
              </a:lnSpc>
              <a:defRPr/>
            </a:pPr>
            <a:r>
              <a:rPr lang="ja-JP" altLang="en-US" b="1" dirty="0" smtClean="0"/>
              <a:t>　　</a:t>
            </a:r>
            <a:r>
              <a:rPr lang="ja-JP" altLang="en-US" b="1" dirty="0" err="1" smtClean="0"/>
              <a:t>わ</a:t>
            </a:r>
            <a:r>
              <a:rPr lang="ja-JP" altLang="en-US" b="1" dirty="0"/>
              <a:t>ない方法も検討すること</a:t>
            </a:r>
            <a:r>
              <a:rPr lang="ja-JP" altLang="en-US" b="1" dirty="0" smtClean="0"/>
              <a:t>）</a:t>
            </a:r>
            <a:endParaRPr lang="en-US" altLang="ja-JP" b="1" dirty="0" smtClean="0"/>
          </a:p>
          <a:p>
            <a:pPr lvl="0">
              <a:lnSpc>
                <a:spcPts val="2100"/>
              </a:lnSpc>
              <a:defRPr/>
            </a:pPr>
            <a:endParaRPr lang="en-US" altLang="ja-JP" sz="800" b="1" dirty="0"/>
          </a:p>
          <a:p>
            <a:pPr lvl="0">
              <a:lnSpc>
                <a:spcPts val="2100"/>
              </a:lnSpc>
              <a:defRPr/>
            </a:pPr>
            <a:r>
              <a:rPr lang="ja-JP" altLang="en-US" b="1" dirty="0" smtClean="0"/>
              <a:t>○　高齢者</a:t>
            </a:r>
            <a:r>
              <a:rPr lang="ja-JP" altLang="en-US" b="1" dirty="0"/>
              <a:t>の同居家族が感染した場合、高齢者</a:t>
            </a:r>
            <a:r>
              <a:rPr lang="en-US" altLang="ja-JP" sz="1400" b="1" dirty="0"/>
              <a:t>※</a:t>
            </a:r>
            <a:r>
              <a:rPr lang="ja-JP" altLang="en-US" b="1" dirty="0"/>
              <a:t>の命を守るため、積極的に宿泊療養施設において療養</a:t>
            </a:r>
            <a:r>
              <a:rPr lang="ja-JP" altLang="en-US" b="1" dirty="0" smtClean="0"/>
              <a:t>する</a:t>
            </a:r>
            <a:endParaRPr lang="en-US" altLang="ja-JP" b="1" dirty="0" smtClean="0"/>
          </a:p>
          <a:p>
            <a:pPr lvl="0">
              <a:lnSpc>
                <a:spcPts val="2100"/>
              </a:lnSpc>
              <a:defRPr/>
            </a:pPr>
            <a:r>
              <a:rPr lang="ja-JP" altLang="en-US" b="1" dirty="0" smtClean="0"/>
              <a:t>　　こと</a:t>
            </a:r>
            <a:r>
              <a:rPr lang="en-US" altLang="ja-JP" sz="1200" b="1" dirty="0" smtClean="0"/>
              <a:t>               </a:t>
            </a:r>
            <a:r>
              <a:rPr lang="en-US" altLang="ja-JP" sz="1200" b="1" dirty="0"/>
              <a:t>※</a:t>
            </a:r>
            <a:r>
              <a:rPr lang="ja-JP" altLang="en-US" sz="1200" b="1" dirty="0"/>
              <a:t>基礎疾患のある方などの重症化リスクの高い方を</a:t>
            </a:r>
            <a:r>
              <a:rPr lang="ja-JP" altLang="en-US" sz="1200" b="1" dirty="0" smtClean="0"/>
              <a:t>含む</a:t>
            </a:r>
            <a:endParaRPr lang="en-US" altLang="ja-JP" b="1" dirty="0"/>
          </a:p>
          <a:p>
            <a:pPr>
              <a:lnSpc>
                <a:spcPts val="2100"/>
              </a:lnSpc>
              <a:defRPr/>
            </a:pPr>
            <a:endParaRPr lang="en-US" altLang="ja-JP" sz="800" b="1" dirty="0"/>
          </a:p>
          <a:p>
            <a:pPr>
              <a:lnSpc>
                <a:spcPts val="2100"/>
              </a:lnSpc>
              <a:defRPr/>
            </a:pPr>
            <a:r>
              <a:rPr lang="ja-JP" altLang="en-US" b="1" dirty="0"/>
              <a:t>○　</a:t>
            </a:r>
            <a:r>
              <a:rPr lang="ja-JP" altLang="en-US" dirty="0"/>
              <a:t>少しでも症状がある場合、早めに検査を受診すること</a:t>
            </a:r>
            <a:endParaRPr lang="en-US" altLang="ja-JP" dirty="0"/>
          </a:p>
          <a:p>
            <a:pPr>
              <a:lnSpc>
                <a:spcPts val="2100"/>
              </a:lnSpc>
              <a:defRPr/>
            </a:pPr>
            <a:r>
              <a:rPr lang="ja-JP" altLang="en-US" dirty="0"/>
              <a:t>　　感染不安を感じる無症状者についても、検査を受診すること</a:t>
            </a:r>
            <a:endParaRPr lang="en-US" altLang="ja-JP" sz="1200" dirty="0"/>
          </a:p>
          <a:p>
            <a:pPr>
              <a:lnSpc>
                <a:spcPts val="2100"/>
              </a:lnSpc>
              <a:defRPr/>
            </a:pPr>
            <a:endParaRPr lang="en-US" altLang="ja-JP" sz="800" b="1" dirty="0"/>
          </a:p>
          <a:p>
            <a:pPr lvl="0">
              <a:lnSpc>
                <a:spcPts val="2100"/>
              </a:lnSpc>
              <a:defRPr/>
            </a:pPr>
            <a:r>
              <a:rPr lang="ja-JP" altLang="en-US" b="1" dirty="0"/>
              <a:t>○　</a:t>
            </a:r>
            <a:r>
              <a:rPr lang="ja-JP" altLang="en-US" dirty="0"/>
              <a:t>会食を行う際は、以下のルールを遵守すること</a:t>
            </a:r>
            <a:endParaRPr lang="en-US" altLang="ja-JP" dirty="0"/>
          </a:p>
          <a:p>
            <a:pPr lvl="0">
              <a:lnSpc>
                <a:spcPts val="2100"/>
              </a:lnSpc>
              <a:defRPr/>
            </a:pPr>
            <a:r>
              <a:rPr lang="ja-JP" altLang="en-US" dirty="0"/>
              <a:t>　　</a:t>
            </a:r>
            <a:r>
              <a:rPr lang="ja-JP" altLang="en-US" dirty="0" smtClean="0"/>
              <a:t>・</a:t>
            </a:r>
            <a:r>
              <a:rPr lang="ja-JP" altLang="en-US" dirty="0"/>
              <a:t>ゴールドステッカー認証店舗を推奨　</a:t>
            </a:r>
            <a:r>
              <a:rPr lang="ja-JP" altLang="en-US" dirty="0" smtClean="0"/>
              <a:t>　・</a:t>
            </a:r>
            <a:r>
              <a:rPr lang="ja-JP" altLang="en-US" dirty="0"/>
              <a:t>マスク会食</a:t>
            </a:r>
            <a:r>
              <a:rPr lang="en-US" altLang="ja-JP" sz="1100" dirty="0"/>
              <a:t>※</a:t>
            </a:r>
            <a:r>
              <a:rPr lang="ja-JP" altLang="en-US" dirty="0"/>
              <a:t>の</a:t>
            </a:r>
            <a:r>
              <a:rPr lang="ja-JP" altLang="en-US" dirty="0" smtClean="0"/>
              <a:t>徹底　</a:t>
            </a:r>
            <a:r>
              <a:rPr lang="en-US" altLang="ja-JP" sz="1200" spc="-150" dirty="0" smtClean="0"/>
              <a:t>※</a:t>
            </a:r>
            <a:r>
              <a:rPr lang="ja-JP" altLang="en-US" sz="1200" spc="-150" dirty="0" smtClean="0"/>
              <a:t>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2100"/>
              </a:lnSpc>
              <a:defRPr/>
            </a:pPr>
            <a:endParaRPr lang="en-US" altLang="ja-JP" sz="800" dirty="0"/>
          </a:p>
          <a:p>
            <a:pPr lvl="0">
              <a:lnSpc>
                <a:spcPts val="2100"/>
              </a:lnSpc>
              <a:defRPr/>
            </a:pPr>
            <a:r>
              <a:rPr lang="ja-JP" altLang="en-US" dirty="0"/>
              <a:t>○　感染対策が徹底されていない飲食店等の利用を控える</a:t>
            </a:r>
            <a:r>
              <a:rPr lang="ja-JP" altLang="en-US" dirty="0" smtClean="0"/>
              <a:t>こと</a:t>
            </a:r>
            <a:endParaRPr lang="en-US" altLang="ja-JP" dirty="0" smtClean="0"/>
          </a:p>
          <a:p>
            <a:pPr lvl="0">
              <a:lnSpc>
                <a:spcPts val="2100"/>
              </a:lnSpc>
              <a:defRPr/>
            </a:pPr>
            <a:endParaRPr lang="en-US" altLang="ja-JP" sz="800" dirty="0"/>
          </a:p>
          <a:p>
            <a:pPr>
              <a:lnSpc>
                <a:spcPts val="2100"/>
              </a:lnSpc>
              <a:defRPr/>
            </a:pPr>
            <a:r>
              <a:rPr lang="ja-JP" altLang="en-US" dirty="0" smtClean="0"/>
              <a:t>○　</a:t>
            </a:r>
            <a:r>
              <a:rPr lang="ja-JP" altLang="en-US" dirty="0"/>
              <a:t>旅行等、都道府県間の移動は、感染防止対策を徹底するとともに、移動先での感染リスクの高い</a:t>
            </a:r>
            <a:endParaRPr lang="en-US" altLang="ja-JP" dirty="0"/>
          </a:p>
          <a:p>
            <a:pPr>
              <a:lnSpc>
                <a:spcPts val="2100"/>
              </a:lnSpc>
              <a:defRPr/>
            </a:pPr>
            <a:r>
              <a:rPr lang="ja-JP" altLang="en-US" dirty="0"/>
              <a:t>　　行動を控えること</a:t>
            </a:r>
            <a:endParaRPr lang="en-US" altLang="ja-JP" dirty="0"/>
          </a:p>
          <a:p>
            <a:pPr lvl="0">
              <a:lnSpc>
                <a:spcPts val="2500"/>
              </a:lnSpc>
              <a:defRPr/>
            </a:pPr>
            <a:endParaRPr lang="en-US" altLang="ja-JP" dirty="0"/>
          </a:p>
          <a:p>
            <a:pPr>
              <a:lnSpc>
                <a:spcPts val="1900"/>
              </a:lnSpc>
              <a:defRPr/>
            </a:pPr>
            <a:r>
              <a:rPr lang="ja-JP" altLang="en-US" dirty="0">
                <a:solidFill>
                  <a:srgbClr val="FF0000"/>
                </a:solidFill>
              </a:rPr>
              <a:t>　</a:t>
            </a:r>
            <a:endParaRPr lang="en-US" altLang="ja-JP" spc="-150" dirty="0">
              <a:solidFill>
                <a:srgbClr val="FF0000"/>
              </a:solidFill>
            </a:endParaRPr>
          </a:p>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endParaRPr lang="en-US" altLang="ja-JP" dirty="0" smtClean="0"/>
          </a:p>
        </p:txBody>
      </p:sp>
      <p:sp>
        <p:nvSpPr>
          <p:cNvPr id="3" name="正方形/長方形 2"/>
          <p:cNvSpPr/>
          <p:nvPr/>
        </p:nvSpPr>
        <p:spPr>
          <a:xfrm>
            <a:off x="709200" y="1013793"/>
            <a:ext cx="11371183" cy="3004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570479" y="682117"/>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680344" y="1081393"/>
            <a:ext cx="10914131" cy="2605842"/>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285750" indent="-285750">
              <a:lnSpc>
                <a:spcPts val="2500"/>
              </a:lnSpc>
              <a:buFont typeface="游ゴシック" panose="020B0400000000000000" pitchFamily="50" charset="-128"/>
              <a:buChar char="○"/>
              <a:defRPr/>
            </a:pPr>
            <a:r>
              <a:rPr lang="ja-JP" altLang="en-US" b="1" dirty="0" smtClean="0"/>
              <a:t>面会時を含め、施設での感染防止対策を徹底すること</a:t>
            </a:r>
            <a:r>
              <a:rPr lang="en-US" altLang="ja-JP" b="1" dirty="0" smtClean="0"/>
              <a:t>(</a:t>
            </a:r>
            <a:r>
              <a:rPr lang="ja-JP" altLang="en-US" b="1" dirty="0"/>
              <a:t>オンラインでの面会など高齢者との接触を行わない方法も検討すること</a:t>
            </a:r>
            <a:r>
              <a:rPr lang="ja-JP" altLang="en-US" b="1" dirty="0" smtClean="0"/>
              <a:t>）</a:t>
            </a:r>
            <a:endParaRPr lang="en-US" altLang="ja-JP" b="1" dirty="0" smtClean="0"/>
          </a:p>
          <a:p>
            <a:pPr>
              <a:lnSpc>
                <a:spcPts val="2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a:t>入居</a:t>
            </a:r>
            <a:r>
              <a:rPr lang="ja-JP" altLang="en-US" b="1" dirty="0" smtClean="0"/>
              <a:t>系・居住系施設の従事者等への頻回検査（３日に１回）を実施すること</a:t>
            </a:r>
            <a:endParaRPr lang="en-US" altLang="ja-JP" b="1" dirty="0" smtClean="0"/>
          </a:p>
          <a:p>
            <a:pPr>
              <a:lnSpc>
                <a:spcPts val="2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solidFill>
                <a:srgbClr val="FF0000"/>
              </a:solidFill>
            </a:endParaRPr>
          </a:p>
        </p:txBody>
      </p:sp>
      <p:sp>
        <p:nvSpPr>
          <p:cNvPr id="11" name="テキスト ボックス 10"/>
          <p:cNvSpPr txBox="1"/>
          <p:nvPr/>
        </p:nvSpPr>
        <p:spPr>
          <a:xfrm>
            <a:off x="595510" y="4173067"/>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dirty="0">
                <a:solidFill>
                  <a:prstClr val="black"/>
                </a:solidFill>
                <a:latin typeface="游ゴシック" panose="020F0502020204030204"/>
                <a:ea typeface="游ゴシック" panose="020B0400000000000000" pitchFamily="50" charset="-128"/>
              </a:rPr>
              <a:t>③</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673378" y="4514518"/>
            <a:ext cx="10914131" cy="1964640"/>
          </a:xfrm>
          <a:prstGeom prst="rect">
            <a:avLst/>
          </a:prstGeom>
        </p:spPr>
        <p:txBody>
          <a:bodyPr wrap="square">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地域</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の中核的</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から高齢者施設への往診</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依頼があった場合には、地域単位での往診体制の確保など協力を行う</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こと</a:t>
            </a:r>
            <a:endParaRPr kumimoji="1" lang="en-US" altLang="ja-JP"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endParaRPr kumimoji="1" lang="ja-JP" altLang="en-US" sz="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地域</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の感染症の中核的</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な医療機関等は</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、高齢者施設の感染</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制御の</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支援を</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推進する</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こと</a:t>
            </a:r>
            <a:endParaRPr kumimoji="1" lang="en-US" altLang="ja-JP"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300"/>
              </a:lnSpc>
              <a:spcBef>
                <a:spcPts val="0"/>
              </a:spcBef>
              <a:spcAft>
                <a:spcPts val="0"/>
              </a:spcAft>
              <a:buClrTx/>
              <a:buSzTx/>
              <a:buFontTx/>
              <a:buNone/>
              <a:tabLst/>
              <a:defRPr/>
            </a:pPr>
            <a:endParaRPr kumimoji="1" lang="en-US" altLang="ja-JP" sz="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0451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425494"/>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046316"/>
            <a:ext cx="11188659" cy="1982402"/>
          </a:xfrm>
          <a:prstGeom prst="rect">
            <a:avLst/>
          </a:prstGeom>
        </p:spPr>
        <p:txBody>
          <a:bodyPr wrap="square">
            <a:spAutoFit/>
          </a:bodyPr>
          <a:lstStyle/>
          <a:p>
            <a:pPr>
              <a:lnSpc>
                <a:spcPts val="21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dirty="0" smtClean="0"/>
          </a:p>
          <a:p>
            <a:pPr>
              <a:lnSpc>
                <a:spcPts val="2100"/>
              </a:lnSpc>
              <a:defRPr/>
            </a:pPr>
            <a:endParaRPr lang="en-US" altLang="ja-JP" sz="2000" spc="-130" dirty="0"/>
          </a:p>
          <a:p>
            <a:pPr>
              <a:lnSpc>
                <a:spcPts val="2100"/>
              </a:lnSpc>
              <a:defRPr/>
            </a:pPr>
            <a:r>
              <a:rPr lang="ja-JP" altLang="en-US" sz="2000" dirty="0" smtClean="0"/>
              <a:t>○　学生に対し、感染リスクの高い以下の行動について感染防止対策を徹底すること</a:t>
            </a:r>
            <a:endParaRPr lang="en-US" altLang="ja-JP" sz="2000" dirty="0" smtClean="0"/>
          </a:p>
          <a:p>
            <a:pPr>
              <a:lnSpc>
                <a:spcPts val="2100"/>
              </a:lnSpc>
              <a:defRPr/>
            </a:pPr>
            <a:r>
              <a:rPr lang="ja-JP" altLang="en-US" sz="2000" dirty="0"/>
              <a:t>　</a:t>
            </a:r>
            <a:r>
              <a:rPr lang="ja-JP" altLang="en-US" sz="2000" dirty="0" smtClean="0"/>
              <a:t>　　・　旅行や、自宅・友人宅での飲み会</a:t>
            </a:r>
            <a:endParaRPr lang="en-US" altLang="ja-JP" sz="2000" dirty="0" smtClean="0"/>
          </a:p>
          <a:p>
            <a:pPr>
              <a:lnSpc>
                <a:spcPts val="2100"/>
              </a:lnSpc>
              <a:defRPr/>
            </a:pPr>
            <a:r>
              <a:rPr lang="ja-JP" altLang="en-US" sz="2000" dirty="0">
                <a:solidFill>
                  <a:srgbClr val="FF0000"/>
                </a:solidFill>
              </a:rPr>
              <a:t>　</a:t>
            </a:r>
            <a:r>
              <a:rPr lang="ja-JP" altLang="en-US" sz="2000" dirty="0" smtClean="0">
                <a:solidFill>
                  <a:srgbClr val="FF0000"/>
                </a:solidFill>
              </a:rPr>
              <a:t>　　</a:t>
            </a:r>
            <a:r>
              <a:rPr lang="ja-JP" altLang="en-US" sz="2000" dirty="0" smtClean="0"/>
              <a:t>・　</a:t>
            </a:r>
            <a:r>
              <a:rPr lang="ja-JP" altLang="en-US" sz="2000" dirty="0"/>
              <a:t>部活動や課外活動における感染リスクの高い活動（合宿等）や前後</a:t>
            </a:r>
            <a:r>
              <a:rPr lang="ja-JP" altLang="en-US" sz="2000" dirty="0" smtClean="0"/>
              <a:t>の会食</a:t>
            </a:r>
            <a:endParaRPr lang="en-US" altLang="ja-JP" sz="2000" dirty="0" smtClean="0"/>
          </a:p>
          <a:p>
            <a:pPr>
              <a:lnSpc>
                <a:spcPts val="2100"/>
              </a:lnSpc>
              <a:defRPr/>
            </a:pPr>
            <a:endParaRPr lang="en-US" altLang="ja-JP" sz="2000" spc="-100" dirty="0"/>
          </a:p>
          <a:p>
            <a:pPr>
              <a:lnSpc>
                <a:spcPts val="21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
        <p:nvSpPr>
          <p:cNvPr id="7" name="正方形/長方形 6"/>
          <p:cNvSpPr/>
          <p:nvPr/>
        </p:nvSpPr>
        <p:spPr>
          <a:xfrm>
            <a:off x="595510" y="4144821"/>
            <a:ext cx="11463651" cy="2521011"/>
          </a:xfrm>
          <a:prstGeom prst="rect">
            <a:avLst/>
          </a:prstGeom>
        </p:spPr>
        <p:txBody>
          <a:bodyPr wrap="square">
            <a:spAutoFit/>
          </a:bodyPr>
          <a:lstStyle/>
          <a:p>
            <a:pPr>
              <a:lnSpc>
                <a:spcPts val="2100"/>
              </a:lnSpc>
              <a:defRPr/>
            </a:pPr>
            <a:r>
              <a:rPr lang="ja-JP" altLang="en-US" sz="2000" b="1" dirty="0" smtClean="0"/>
              <a:t>○</a:t>
            </a:r>
            <a:r>
              <a:rPr lang="ja-JP" altLang="en-US" sz="2000" b="1" spc="-100" dirty="0"/>
              <a:t>　</a:t>
            </a:r>
            <a:r>
              <a:rPr lang="ja-JP" altLang="en-US" sz="2000" spc="-100" dirty="0" smtClean="0"/>
              <a:t>在宅勤務（テレワーク）の活用</a:t>
            </a:r>
            <a:r>
              <a:rPr lang="ja-JP" altLang="en-US" sz="2000" spc="-100" dirty="0"/>
              <a:t>、</a:t>
            </a:r>
            <a:r>
              <a:rPr lang="ja-JP" altLang="en-US" sz="2000" spc="-100" dirty="0" smtClean="0"/>
              <a:t>時差出勤、自転車通勤等、人との接触を低減する取組みを進める　</a:t>
            </a:r>
            <a:endParaRPr lang="en-US" altLang="ja-JP" sz="2000" spc="-100" dirty="0" smtClean="0"/>
          </a:p>
          <a:p>
            <a:pPr>
              <a:lnSpc>
                <a:spcPts val="2100"/>
              </a:lnSpc>
              <a:defRPr/>
            </a:pPr>
            <a:r>
              <a:rPr lang="ja-JP" altLang="en-US" sz="2000" spc="-100" dirty="0" smtClean="0"/>
              <a:t>　　こと</a:t>
            </a:r>
            <a:endParaRPr lang="en-US" altLang="ja-JP" sz="2000" spc="-100" dirty="0" smtClean="0"/>
          </a:p>
          <a:p>
            <a:pPr>
              <a:lnSpc>
                <a:spcPts val="2100"/>
              </a:lnSpc>
              <a:defRPr/>
            </a:pPr>
            <a:endParaRPr lang="en-US" altLang="ja-JP" sz="2000" spc="-100" dirty="0"/>
          </a:p>
          <a:p>
            <a:pPr>
              <a:lnSpc>
                <a:spcPts val="2100"/>
              </a:lnSpc>
              <a:defRPr/>
            </a:pPr>
            <a:r>
              <a:rPr lang="ja-JP" altLang="en-US" sz="2000" spc="-100" dirty="0" smtClean="0"/>
              <a:t>○　休憩室、喫煙所、更衣室などでマスクを外した会話を控えること</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100"/>
              </a:lnSpc>
              <a:defRPr/>
            </a:pPr>
            <a:r>
              <a:rPr lang="ja-JP" altLang="en-US" sz="2000" spc="-100" dirty="0" smtClean="0"/>
              <a:t>　　当者がいる従業者について、テレワークや時差出勤等の配慮を行うこと</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業種別ガイドラインを遵守すること</a:t>
            </a:r>
            <a:endParaRPr lang="en-US" altLang="ja-JP" sz="2000" spc="-100" dirty="0" smtClean="0"/>
          </a:p>
        </p:txBody>
      </p:sp>
      <p:sp>
        <p:nvSpPr>
          <p:cNvPr id="8" name="テキスト ボックス 7"/>
          <p:cNvSpPr txBox="1"/>
          <p:nvPr/>
        </p:nvSpPr>
        <p:spPr>
          <a:xfrm>
            <a:off x="493809" y="3636893"/>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5</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⑥</a:t>
            </a:r>
            <a:r>
              <a:rPr lang="ja-JP" altLang="en-US" sz="2400" b="1" u="sng" dirty="0" smtClean="0"/>
              <a:t>イベント</a:t>
            </a:r>
            <a:r>
              <a:rPr lang="ja-JP" altLang="en-US" sz="2400" b="1" u="sng" dirty="0" smtClean="0"/>
              <a:t>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47961431"/>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⑦</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894162088"/>
              </p:ext>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663735729"/>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10346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330318251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31437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10334</TotalTime>
  <Words>2200</Words>
  <Application>Microsoft Office PowerPoint</Application>
  <PresentationFormat>ワイド画面</PresentationFormat>
  <Paragraphs>235</Paragraphs>
  <Slides>10</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696</cp:revision>
  <cp:lastPrinted>2022-05-18T03:52:17Z</cp:lastPrinted>
  <dcterms:created xsi:type="dcterms:W3CDTF">2020-04-06T02:06:27Z</dcterms:created>
  <dcterms:modified xsi:type="dcterms:W3CDTF">2022-05-18T04:31:35Z</dcterms:modified>
</cp:coreProperties>
</file>