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315" r:id="rId2"/>
    <p:sldId id="316" r:id="rId3"/>
    <p:sldId id="310" r:id="rId4"/>
    <p:sldId id="292" r:id="rId5"/>
    <p:sldId id="304" r:id="rId6"/>
    <p:sldId id="307" r:id="rId7"/>
    <p:sldId id="294" r:id="rId8"/>
    <p:sldId id="299" r:id="rId9"/>
    <p:sldId id="300" r:id="rId10"/>
    <p:sldId id="302" r:id="rId11"/>
    <p:sldId id="317" r:id="rId12"/>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DEEF"/>
    <a:srgbClr val="EAEF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803" autoAdjust="0"/>
    <p:restoredTop sz="88510" autoAdjust="0"/>
  </p:normalViewPr>
  <p:slideViewPr>
    <p:cSldViewPr snapToGrid="0">
      <p:cViewPr varScale="1">
        <p:scale>
          <a:sx n="70" d="100"/>
          <a:sy n="70" d="100"/>
        </p:scale>
        <p:origin x="78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67BA5012-1A02-4EFB-95CF-65A4A33F985E}" type="datetimeFigureOut">
              <a:rPr kumimoji="1" lang="ja-JP" altLang="en-US" smtClean="0"/>
              <a:t>2022/3/4</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0077D11D-0442-491B-9EE3-FEDCC0466722}" type="slidenum">
              <a:rPr kumimoji="1" lang="ja-JP" altLang="en-US" smtClean="0"/>
              <a:t>‹#›</a:t>
            </a:fld>
            <a:endParaRPr kumimoji="1" lang="ja-JP" altLang="en-US"/>
          </a:p>
        </p:txBody>
      </p:sp>
    </p:spTree>
    <p:extLst>
      <p:ext uri="{BB962C8B-B14F-4D97-AF65-F5344CB8AC3E}">
        <p14:creationId xmlns:p14="http://schemas.microsoft.com/office/powerpoint/2010/main" val="22714749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6897162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155044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6881901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9473793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968712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77D11D-0442-491B-9EE3-FEDCC0466722}" type="slidenum">
              <a:rPr kumimoji="1" lang="ja-JP" altLang="en-US" smtClean="0"/>
              <a:t>6</a:t>
            </a:fld>
            <a:endParaRPr kumimoji="1" lang="ja-JP" altLang="en-US"/>
          </a:p>
        </p:txBody>
      </p:sp>
    </p:spTree>
    <p:extLst>
      <p:ext uri="{BB962C8B-B14F-4D97-AF65-F5344CB8AC3E}">
        <p14:creationId xmlns:p14="http://schemas.microsoft.com/office/powerpoint/2010/main" val="36759339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9717300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77D11D-0442-491B-9EE3-FEDCC0466722}" type="slidenum">
              <a:rPr kumimoji="1" lang="ja-JP" altLang="en-US" smtClean="0"/>
              <a:t>9</a:t>
            </a:fld>
            <a:endParaRPr kumimoji="1" lang="ja-JP" altLang="en-US"/>
          </a:p>
        </p:txBody>
      </p:sp>
    </p:spTree>
    <p:extLst>
      <p:ext uri="{BB962C8B-B14F-4D97-AF65-F5344CB8AC3E}">
        <p14:creationId xmlns:p14="http://schemas.microsoft.com/office/powerpoint/2010/main" val="37535748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2022/3/4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25957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2022/3/4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673550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2022/3/4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17800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2022/3/4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764665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2022/3/4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873012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2022/3/4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510366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EC25EA3-C543-48A7-9E25-A18889FE7C48}" type="datetimeFigureOut">
              <a:rPr kumimoji="1" lang="ja-JP" altLang="en-US" smtClean="0"/>
              <a:t>2022/3/4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446637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EC25EA3-C543-48A7-9E25-A18889FE7C48}" type="datetimeFigureOut">
              <a:rPr kumimoji="1" lang="ja-JP" altLang="en-US" smtClean="0"/>
              <a:t>2022/3/4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191412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C25EA3-C543-48A7-9E25-A18889FE7C48}" type="datetimeFigureOut">
              <a:rPr kumimoji="1" lang="ja-JP" altLang="en-US" smtClean="0"/>
              <a:t>2022/3/4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074251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2022/3/4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655585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2022/3/4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963934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C25EA3-C543-48A7-9E25-A18889FE7C48}" type="datetimeFigureOut">
              <a:rPr kumimoji="1" lang="ja-JP" altLang="en-US" smtClean="0"/>
              <a:t>2022/3/4</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849301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楕円 19"/>
          <p:cNvSpPr/>
          <p:nvPr/>
        </p:nvSpPr>
        <p:spPr>
          <a:xfrm>
            <a:off x="608389" y="2396616"/>
            <a:ext cx="7238305" cy="255339"/>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156576" y="132128"/>
            <a:ext cx="5729069" cy="461665"/>
          </a:xfrm>
          <a:prstGeom prst="rect">
            <a:avLst/>
          </a:prstGeom>
          <a:noFill/>
          <a:ln w="190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400" b="1" dirty="0">
                <a:latin typeface="游ゴシック" panose="020F0502020204030204"/>
                <a:ea typeface="游ゴシック" panose="020B0400000000000000" pitchFamily="50" charset="-128"/>
              </a:rPr>
              <a:t>まん延</a:t>
            </a:r>
            <a:r>
              <a:rPr lang="ja-JP" altLang="en-US" sz="2400" b="1" dirty="0" smtClean="0">
                <a:latin typeface="游ゴシック" panose="020F0502020204030204"/>
                <a:ea typeface="游ゴシック" panose="020B0400000000000000" pitchFamily="50" charset="-128"/>
              </a:rPr>
              <a:t>防止等重点措置に基づく要請</a:t>
            </a:r>
            <a:endParaRPr kumimoji="1" lang="ja-JP" altLang="en-US" sz="24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7" name="テキスト ボックス 16"/>
          <p:cNvSpPr txBox="1"/>
          <p:nvPr/>
        </p:nvSpPr>
        <p:spPr>
          <a:xfrm>
            <a:off x="219404" y="652845"/>
            <a:ext cx="12541718" cy="1656864"/>
          </a:xfrm>
          <a:prstGeom prst="rect">
            <a:avLst/>
          </a:prstGeom>
          <a:noFill/>
          <a:ln w="28575">
            <a:noFill/>
          </a:ln>
        </p:spPr>
        <p:txBody>
          <a:bodyPr wrap="square" rtlCol="0">
            <a:spAutoFit/>
          </a:bodyPr>
          <a:lstStyle/>
          <a:p>
            <a:pPr marL="0" marR="0" lvl="0" indent="0" algn="l" defTabSz="914400" rtl="0" eaLnBrk="1" fontAlgn="auto" latinLnBrk="0" hangingPunct="1">
              <a:lnSpc>
                <a:spcPts val="2700"/>
              </a:lnSpc>
              <a:spcBef>
                <a:spcPts val="0"/>
              </a:spcBef>
              <a:spcAft>
                <a:spcPts val="0"/>
              </a:spcAft>
              <a:buClrTx/>
              <a:buSzTx/>
              <a:buFontTx/>
              <a:buNone/>
              <a:tabLst/>
              <a:defRPr/>
            </a:pPr>
            <a:r>
              <a:rPr lang="ja-JP" altLang="en-US" sz="2000" b="1" dirty="0">
                <a:latin typeface="游ゴシック" panose="020F0502020204030204"/>
                <a:ea typeface="游ゴシック" panose="020B0400000000000000" pitchFamily="50" charset="-128"/>
              </a:rPr>
              <a:t>　１</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区域　　　</a:t>
            </a:r>
            <a:r>
              <a:rPr lang="ja-JP" altLang="en-US" sz="2000" b="1" u="sng" dirty="0" smtClean="0">
                <a:latin typeface="游ゴシック" panose="020F0502020204030204"/>
                <a:ea typeface="游ゴシック" panose="020B0400000000000000" pitchFamily="50" charset="-128"/>
              </a:rPr>
              <a:t>大阪府全域</a:t>
            </a:r>
            <a:endParaRPr lang="en-US" altLang="ja-JP" sz="2000" b="1" u="sng" dirty="0" smtClean="0">
              <a:latin typeface="游ゴシック" panose="020F0502020204030204"/>
              <a:ea typeface="游ゴシック" panose="020B0400000000000000" pitchFamily="50" charset="-128"/>
            </a:endParaRPr>
          </a:p>
          <a:p>
            <a:pPr marL="0" marR="0" lvl="0" indent="0" algn="l" defTabSz="914400" rtl="0" eaLnBrk="1" fontAlgn="auto" latinLnBrk="0" hangingPunct="1">
              <a:lnSpc>
                <a:spcPts val="2100"/>
              </a:lnSpc>
              <a:spcBef>
                <a:spcPts val="0"/>
              </a:spcBef>
              <a:spcAft>
                <a:spcPts val="0"/>
              </a:spcAft>
              <a:buClrTx/>
              <a:buSzTx/>
              <a:buFontTx/>
              <a:buNone/>
              <a:tabLst/>
              <a:defRPr/>
            </a:pPr>
            <a:endParaRPr lang="en-US" altLang="ja-JP" sz="2000" b="1" dirty="0" smtClean="0">
              <a:latin typeface="游ゴシック" panose="020F0502020204030204"/>
              <a:ea typeface="游ゴシック" panose="020B0400000000000000" pitchFamily="50" charset="-128"/>
            </a:endParaRPr>
          </a:p>
          <a:p>
            <a:pPr marL="0" marR="0" lvl="0" indent="0" algn="l" defTabSz="914400" rtl="0" eaLnBrk="1" fontAlgn="auto" latinLnBrk="0" hangingPunct="1">
              <a:lnSpc>
                <a:spcPts val="2100"/>
              </a:lnSpc>
              <a:spcBef>
                <a:spcPts val="0"/>
              </a:spcBef>
              <a:spcAft>
                <a:spcPts val="0"/>
              </a:spcAft>
              <a:buClrTx/>
              <a:buSzTx/>
              <a:buFontTx/>
              <a:buNone/>
              <a:tabLst/>
              <a:defRPr/>
            </a:pPr>
            <a:r>
              <a:rPr kumimoji="1" lang="ja-JP" altLang="en-US" sz="20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r>
              <a:rPr lang="ja-JP" altLang="en-US" sz="2000" b="1" dirty="0">
                <a:latin typeface="游ゴシック" panose="020F0502020204030204"/>
                <a:ea typeface="游ゴシック" panose="020B0400000000000000" pitchFamily="50" charset="-128"/>
              </a:rPr>
              <a:t>２</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要請期間　</a:t>
            </a:r>
            <a:r>
              <a:rPr kumimoji="1" lang="ja-JP" altLang="en-US" sz="20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rPr>
              <a:t>まん延防止等重点措置を実施すべき期間（</a:t>
            </a:r>
            <a:r>
              <a:rPr lang="ja-JP" altLang="en-US" sz="2000" b="1" u="sng" noProof="0" dirty="0" smtClean="0">
                <a:latin typeface="游ゴシック" panose="020F0502020204030204"/>
                <a:ea typeface="游ゴシック" panose="020B0400000000000000" pitchFamily="50" charset="-128"/>
              </a:rPr>
              <a:t>令和４年３</a:t>
            </a:r>
            <a:r>
              <a:rPr lang="ja-JP" altLang="en-US" sz="2000" b="1" u="sng" dirty="0" smtClean="0">
                <a:latin typeface="游ゴシック" panose="020F0502020204030204"/>
                <a:ea typeface="游ゴシック" panose="020B0400000000000000" pitchFamily="50" charset="-128"/>
              </a:rPr>
              <a:t>月</a:t>
            </a:r>
            <a:r>
              <a:rPr lang="ja-JP" altLang="en-US" sz="2000" b="1" u="sng" dirty="0">
                <a:latin typeface="游ゴシック" panose="020F0502020204030204"/>
                <a:ea typeface="游ゴシック" panose="020B0400000000000000" pitchFamily="50" charset="-128"/>
              </a:rPr>
              <a:t>７</a:t>
            </a:r>
            <a:r>
              <a:rPr lang="ja-JP" altLang="en-US" sz="2000" b="1" u="sng" dirty="0" smtClean="0">
                <a:latin typeface="游ゴシック" panose="020F0502020204030204"/>
                <a:ea typeface="游ゴシック" panose="020B0400000000000000" pitchFamily="50" charset="-128"/>
              </a:rPr>
              <a:t>日～３月</a:t>
            </a:r>
            <a:r>
              <a:rPr lang="en-US" altLang="ja-JP" sz="2000" b="1" u="sng" dirty="0">
                <a:latin typeface="游ゴシック" panose="020F0502020204030204"/>
                <a:ea typeface="游ゴシック" panose="020B0400000000000000" pitchFamily="50" charset="-128"/>
              </a:rPr>
              <a:t>21</a:t>
            </a:r>
            <a:r>
              <a:rPr lang="ja-JP" altLang="en-US" sz="2000" b="1" u="sng" dirty="0" smtClean="0">
                <a:latin typeface="游ゴシック" panose="020F0502020204030204"/>
                <a:ea typeface="游ゴシック" panose="020B0400000000000000" pitchFamily="50" charset="-128"/>
              </a:rPr>
              <a:t>日</a:t>
            </a:r>
            <a:r>
              <a:rPr lang="ja-JP" altLang="en-US" sz="1600" b="1" u="sng" dirty="0" smtClean="0">
                <a:latin typeface="游ゴシック" panose="020F0502020204030204"/>
                <a:ea typeface="游ゴシック" panose="020B0400000000000000" pitchFamily="50" charset="-128"/>
              </a:rPr>
              <a:t>）</a:t>
            </a:r>
            <a:endParaRPr lang="en-US" altLang="ja-JP" sz="1600" b="1" u="sng" dirty="0" smtClean="0">
              <a:latin typeface="游ゴシック" panose="020F0502020204030204"/>
              <a:ea typeface="游ゴシック" panose="020B0400000000000000" pitchFamily="50" charset="-128"/>
            </a:endParaRPr>
          </a:p>
          <a:p>
            <a:pPr marL="0" marR="0" lvl="0" indent="0" algn="l" defTabSz="914400" rtl="0" eaLnBrk="1" fontAlgn="auto" latinLnBrk="0" hangingPunct="1">
              <a:lnSpc>
                <a:spcPts val="2700"/>
              </a:lnSpc>
              <a:spcBef>
                <a:spcPts val="0"/>
              </a:spcBef>
              <a:spcAft>
                <a:spcPts val="0"/>
              </a:spcAft>
              <a:buClrTx/>
              <a:buSzTx/>
              <a:buFontTx/>
              <a:buNone/>
              <a:tabLst/>
              <a:defRPr/>
            </a:pPr>
            <a:r>
              <a:rPr lang="ja-JP" altLang="en-US" sz="1600" b="1" dirty="0">
                <a:latin typeface="游ゴシック" panose="020F0502020204030204"/>
                <a:ea typeface="游ゴシック" panose="020B0400000000000000" pitchFamily="50" charset="-128"/>
              </a:rPr>
              <a:t>　</a:t>
            </a:r>
            <a:r>
              <a:rPr lang="ja-JP" altLang="en-US" sz="1600" b="1" dirty="0" smtClean="0">
                <a:latin typeface="游ゴシック" panose="020F0502020204030204"/>
                <a:ea typeface="游ゴシック" panose="020B0400000000000000" pitchFamily="50" charset="-128"/>
              </a:rPr>
              <a:t>　　　　　　　　　　</a:t>
            </a:r>
            <a:r>
              <a:rPr lang="en-US" altLang="ja-JP" sz="1600" b="1" u="sng" dirty="0" smtClean="0">
                <a:latin typeface="游ゴシック" panose="020F0502020204030204"/>
                <a:ea typeface="游ゴシック" panose="020B0400000000000000" pitchFamily="50" charset="-128"/>
              </a:rPr>
              <a:t>【</a:t>
            </a:r>
            <a:r>
              <a:rPr lang="ja-JP" altLang="en-US" sz="1600" b="1" u="sng" dirty="0" smtClean="0">
                <a:latin typeface="游ゴシック" panose="020F0502020204030204"/>
                <a:ea typeface="游ゴシック" panose="020B0400000000000000" pitchFamily="50" charset="-128"/>
              </a:rPr>
              <a:t>大阪府が「まん延防止等重点措置を実施すべき区域」として公示されることを条件とする</a:t>
            </a:r>
            <a:r>
              <a:rPr lang="en-US" altLang="ja-JP" sz="1600" b="1" u="sng" dirty="0" smtClean="0">
                <a:latin typeface="游ゴシック" panose="020F0502020204030204"/>
                <a:ea typeface="游ゴシック" panose="020B0400000000000000" pitchFamily="50" charset="-128"/>
              </a:rPr>
              <a:t>】</a:t>
            </a:r>
          </a:p>
          <a:p>
            <a:pPr marL="0" marR="0" lvl="0" indent="0" algn="l" defTabSz="914400" rtl="0" eaLnBrk="1" fontAlgn="auto" latinLnBrk="0" hangingPunct="1">
              <a:lnSpc>
                <a:spcPts val="1300"/>
              </a:lnSpc>
              <a:spcBef>
                <a:spcPts val="0"/>
              </a:spcBef>
              <a:spcAft>
                <a:spcPts val="0"/>
              </a:spcAft>
              <a:buClrTx/>
              <a:buSzTx/>
              <a:buFontTx/>
              <a:buNone/>
              <a:tabLst/>
              <a:defRPr/>
            </a:pPr>
            <a:endParaRPr kumimoji="1" lang="en-US" altLang="ja-JP" sz="16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endParaRPr>
          </a:p>
          <a:p>
            <a:pPr lvl="0">
              <a:lnSpc>
                <a:spcPts val="1300"/>
              </a:lnSpc>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３　実施</a:t>
            </a:r>
            <a:r>
              <a:rPr lang="ja-JP" altLang="en-US" sz="2000" b="1" dirty="0" smtClean="0"/>
              <a:t>内容</a:t>
            </a:r>
            <a:endParaRPr lang="ja-JP" altLang="en-US" sz="2000" b="1" dirty="0"/>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19" name="テキスト ボックス 18"/>
          <p:cNvSpPr txBox="1"/>
          <p:nvPr/>
        </p:nvSpPr>
        <p:spPr>
          <a:xfrm>
            <a:off x="720026" y="2878159"/>
            <a:ext cx="11069867" cy="399276"/>
          </a:xfrm>
          <a:prstGeom prst="rect">
            <a:avLst/>
          </a:prstGeom>
          <a:noFill/>
          <a:ln w="19050">
            <a:noFill/>
          </a:ln>
        </p:spPr>
        <p:txBody>
          <a:bodyPr wrap="square" rtlCol="0">
            <a:spAutoFit/>
          </a:bodyPr>
          <a:lstStyle/>
          <a:p>
            <a:pPr lvl="0">
              <a:lnSpc>
                <a:spcPts val="2300"/>
              </a:lnSpc>
              <a:defRPr/>
            </a:pPr>
            <a:r>
              <a:rPr lang="ja-JP" altLang="en-US" sz="2400" b="1" dirty="0">
                <a:latin typeface="游ゴシック" panose="020F0502020204030204"/>
                <a:ea typeface="游ゴシック" panose="020B0400000000000000" pitchFamily="50" charset="-128"/>
              </a:rPr>
              <a:t>①</a:t>
            </a:r>
            <a:r>
              <a:rPr lang="ja-JP" altLang="en-US" sz="2400" b="1" u="sng" dirty="0" smtClean="0">
                <a:latin typeface="游ゴシック" panose="020F0502020204030204"/>
                <a:ea typeface="游ゴシック" panose="020B0400000000000000" pitchFamily="50" charset="-128"/>
              </a:rPr>
              <a:t>府民</a:t>
            </a:r>
            <a:r>
              <a:rPr kumimoji="1" lang="ja-JP" altLang="en-US" sz="2400" b="1" i="0" u="sng" strike="noStrike" kern="1200" cap="none" spc="0" normalizeH="0" baseline="0" noProof="0" dirty="0" err="1" smtClean="0">
                <a:ln>
                  <a:noFill/>
                </a:ln>
                <a:effectLst/>
                <a:uLnTx/>
                <a:uFillTx/>
                <a:latin typeface="游ゴシック" panose="020F0502020204030204"/>
                <a:ea typeface="游ゴシック" panose="020B0400000000000000" pitchFamily="50" charset="-128"/>
                <a:cs typeface="+mn-cs"/>
              </a:rPr>
              <a:t>への</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呼びかけ</a:t>
            </a:r>
            <a:r>
              <a:rPr kumimoji="1" lang="ja-JP" altLang="en-US" sz="24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　</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（特措法第</a:t>
            </a:r>
            <a:r>
              <a:rPr lang="en-US" altLang="ja-JP" sz="2000" dirty="0">
                <a:latin typeface="游ゴシック" panose="020F0502020204030204"/>
                <a:ea typeface="游ゴシック" panose="020B0400000000000000" pitchFamily="50" charset="-128"/>
              </a:rPr>
              <a:t>24</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条第９項に基づく）</a:t>
            </a:r>
            <a:endParaRPr kumimoji="1" lang="ja-JP" altLang="en-US" sz="2000"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endParaRPr>
          </a:p>
        </p:txBody>
      </p:sp>
      <p:sp>
        <p:nvSpPr>
          <p:cNvPr id="26" name="正方形/長方形 25"/>
          <p:cNvSpPr/>
          <p:nvPr/>
        </p:nvSpPr>
        <p:spPr>
          <a:xfrm>
            <a:off x="745700" y="2978653"/>
            <a:ext cx="11155829" cy="2567369"/>
          </a:xfrm>
          <a:prstGeom prst="rect">
            <a:avLst/>
          </a:prstGeom>
        </p:spPr>
        <p:txBody>
          <a:bodyPr wrap="square">
            <a:spAutoFit/>
          </a:bodyPr>
          <a:lstStyle/>
          <a:p>
            <a:pPr lvl="0">
              <a:lnSpc>
                <a:spcPts val="2100"/>
              </a:lnSpc>
              <a:defRPr/>
            </a:pPr>
            <a:endParaRPr lang="en-US" altLang="ja-JP" b="1" dirty="0" smtClean="0">
              <a:solidFill>
                <a:srgbClr val="FF0000"/>
              </a:solidFill>
            </a:endParaRPr>
          </a:p>
          <a:p>
            <a:pPr marL="342900" lvl="0" indent="-342900">
              <a:lnSpc>
                <a:spcPts val="2500"/>
              </a:lnSpc>
              <a:buFont typeface="游ゴシック" panose="020B0400000000000000" pitchFamily="50" charset="-128"/>
              <a:buChar char="○"/>
              <a:defRPr/>
            </a:pPr>
            <a:r>
              <a:rPr lang="ja-JP" altLang="en-US" b="1" dirty="0" smtClean="0"/>
              <a:t>高齢者の命と健康を守るため、高齢者</a:t>
            </a:r>
            <a:r>
              <a:rPr lang="en-US" altLang="ja-JP" sz="1400" b="1" dirty="0" smtClean="0"/>
              <a:t>※</a:t>
            </a:r>
            <a:r>
              <a:rPr lang="ja-JP" altLang="en-US" b="1" dirty="0" smtClean="0"/>
              <a:t>及び</a:t>
            </a:r>
            <a:r>
              <a:rPr lang="ja-JP" altLang="en-US" b="1" dirty="0"/>
              <a:t>同居</a:t>
            </a:r>
            <a:r>
              <a:rPr lang="ja-JP" altLang="en-US" b="1" dirty="0" smtClean="0"/>
              <a:t>家族等日常的に接する方は、感染リスクが高い場所への外出・移動を自粛すること</a:t>
            </a:r>
            <a:endParaRPr lang="en-US" altLang="ja-JP" b="1" dirty="0" smtClean="0"/>
          </a:p>
          <a:p>
            <a:pPr marL="342900" lvl="0" indent="-342900">
              <a:lnSpc>
                <a:spcPts val="1700"/>
              </a:lnSpc>
              <a:buFont typeface="游ゴシック" panose="020B0400000000000000" pitchFamily="50" charset="-128"/>
              <a:buChar char="○"/>
              <a:defRPr/>
            </a:pPr>
            <a:endParaRPr lang="en-US" altLang="ja-JP" sz="700" b="1" dirty="0"/>
          </a:p>
          <a:p>
            <a:pPr marL="342900" lvl="0" indent="-342900">
              <a:lnSpc>
                <a:spcPts val="2100"/>
              </a:lnSpc>
              <a:buFont typeface="游ゴシック" panose="020B0400000000000000" pitchFamily="50" charset="-128"/>
              <a:buChar char="○"/>
              <a:defRPr/>
            </a:pPr>
            <a:r>
              <a:rPr lang="ja-JP" altLang="en-US" b="1" dirty="0"/>
              <a:t>高齢者施設での面会は原則自粛すること</a:t>
            </a:r>
            <a:r>
              <a:rPr lang="en-US" altLang="ja-JP" b="1" dirty="0"/>
              <a:t>(</a:t>
            </a:r>
            <a:r>
              <a:rPr lang="ja-JP" altLang="en-US" b="1" dirty="0"/>
              <a:t>面会する場合はオンラインでの面会など高齢者との接触を行わない方法を検討すること</a:t>
            </a:r>
            <a:r>
              <a:rPr lang="ja-JP" altLang="en-US" b="1" dirty="0" smtClean="0"/>
              <a:t>）</a:t>
            </a:r>
            <a:endParaRPr lang="en-US" altLang="ja-JP" b="1" dirty="0" smtClean="0"/>
          </a:p>
          <a:p>
            <a:pPr marL="342900" lvl="0" indent="-342900">
              <a:lnSpc>
                <a:spcPts val="2100"/>
              </a:lnSpc>
              <a:buFont typeface="游ゴシック" panose="020B0400000000000000" pitchFamily="50" charset="-128"/>
              <a:buChar char="○"/>
              <a:defRPr/>
            </a:pPr>
            <a:endParaRPr lang="ja-JP" altLang="en-US" sz="800" b="1" dirty="0"/>
          </a:p>
          <a:p>
            <a:pPr marL="342900" indent="-342900">
              <a:lnSpc>
                <a:spcPts val="2100"/>
              </a:lnSpc>
              <a:buFont typeface="游ゴシック" panose="020B0400000000000000" pitchFamily="50" charset="-128"/>
              <a:buChar char="○"/>
              <a:defRPr/>
            </a:pPr>
            <a:r>
              <a:rPr lang="ja-JP" altLang="en-US" b="1" dirty="0" smtClean="0"/>
              <a:t>高齢者の同居家族が感染した場合、高齢者</a:t>
            </a:r>
            <a:r>
              <a:rPr lang="en-US" altLang="ja-JP" sz="1400" b="1" dirty="0" smtClean="0"/>
              <a:t>※</a:t>
            </a:r>
            <a:r>
              <a:rPr lang="ja-JP" altLang="en-US" b="1" dirty="0" smtClean="0"/>
              <a:t>の命を守るため、積極的に大規模医療・療養センターもしくは宿泊療養施設において療養すること</a:t>
            </a:r>
            <a:r>
              <a:rPr lang="en-US" altLang="ja-JP" b="1" dirty="0"/>
              <a:t> </a:t>
            </a:r>
            <a:r>
              <a:rPr lang="en-US" altLang="ja-JP" b="1" dirty="0" smtClean="0"/>
              <a:t>      </a:t>
            </a:r>
            <a:r>
              <a:rPr lang="en-US" altLang="ja-JP" sz="1200" dirty="0" smtClean="0"/>
              <a:t>※</a:t>
            </a:r>
            <a:r>
              <a:rPr lang="ja-JP" altLang="en-US" sz="1200" dirty="0" smtClean="0"/>
              <a:t>基礎疾患のある方などの重症化リスクの高い方を含む。</a:t>
            </a:r>
            <a:endParaRPr lang="en-US" altLang="ja-JP" dirty="0" smtClean="0"/>
          </a:p>
        </p:txBody>
      </p:sp>
      <p:sp>
        <p:nvSpPr>
          <p:cNvPr id="11" name="テキスト ボックス 10"/>
          <p:cNvSpPr txBox="1"/>
          <p:nvPr/>
        </p:nvSpPr>
        <p:spPr>
          <a:xfrm>
            <a:off x="9641779" y="198405"/>
            <a:ext cx="2148114" cy="461665"/>
          </a:xfrm>
          <a:prstGeom prst="rect">
            <a:avLst/>
          </a:prstGeom>
          <a:noFill/>
          <a:ln>
            <a:solidFill>
              <a:schemeClr val="tx1"/>
            </a:solidFill>
          </a:ln>
        </p:spPr>
        <p:txBody>
          <a:bodyPr wrap="square" rtlCol="0" anchor="ctr">
            <a:spAutoFit/>
          </a:bodyPr>
          <a:lstStyle/>
          <a:p>
            <a:pPr algn="ctr"/>
            <a:r>
              <a:rPr lang="ja-JP" altLang="en-US" sz="2400" b="1" dirty="0" smtClean="0"/>
              <a:t>資料</a:t>
            </a:r>
            <a:r>
              <a:rPr lang="en-US" altLang="ja-JP" sz="2400" b="1" dirty="0" smtClean="0"/>
              <a:t>2</a:t>
            </a:r>
            <a:r>
              <a:rPr lang="ja-JP" altLang="en-US" sz="2400" b="1" dirty="0" smtClean="0"/>
              <a:t>－</a:t>
            </a:r>
            <a:r>
              <a:rPr lang="en-US" altLang="ja-JP" sz="2400" b="1" dirty="0" smtClean="0"/>
              <a:t>1</a:t>
            </a:r>
            <a:r>
              <a:rPr lang="ja-JP" altLang="en-US" sz="2400" b="1" dirty="0" smtClean="0"/>
              <a:t>  </a:t>
            </a:r>
            <a:endParaRPr kumimoji="1" lang="ja-JP" altLang="en-US" sz="2400" b="1" dirty="0"/>
          </a:p>
        </p:txBody>
      </p:sp>
      <p:sp>
        <p:nvSpPr>
          <p:cNvPr id="12" name="テキスト ボックス 11"/>
          <p:cNvSpPr txBox="1"/>
          <p:nvPr/>
        </p:nvSpPr>
        <p:spPr>
          <a:xfrm>
            <a:off x="467087" y="2332477"/>
            <a:ext cx="11069867" cy="399276"/>
          </a:xfrm>
          <a:prstGeom prst="rect">
            <a:avLst/>
          </a:prstGeom>
          <a:noFill/>
          <a:ln w="19050">
            <a:noFill/>
          </a:ln>
        </p:spPr>
        <p:txBody>
          <a:bodyPr wrap="square" rtlCol="0">
            <a:spAutoFit/>
          </a:bodyPr>
          <a:lstStyle/>
          <a:p>
            <a:pPr lvl="0">
              <a:lnSpc>
                <a:spcPts val="2300"/>
              </a:lnSpc>
              <a:defRPr/>
            </a:pPr>
            <a:r>
              <a:rPr lang="ja-JP" altLang="en-US" sz="2400" b="1" noProof="0" dirty="0">
                <a:latin typeface="游ゴシック" panose="020F0502020204030204"/>
                <a:ea typeface="游ゴシック" panose="020B0400000000000000" pitchFamily="50" charset="-128"/>
              </a:rPr>
              <a:t>（１</a:t>
            </a:r>
            <a:r>
              <a:rPr lang="ja-JP" altLang="en-US" sz="2400" b="1" noProof="0" dirty="0" smtClean="0">
                <a:latin typeface="游ゴシック" panose="020F0502020204030204"/>
                <a:ea typeface="游ゴシック" panose="020B0400000000000000" pitchFamily="50" charset="-128"/>
              </a:rPr>
              <a:t>）オミクロン株の特性を踏まえた感染防止対策</a:t>
            </a:r>
            <a:endParaRPr kumimoji="1" lang="ja-JP" altLang="en-US" sz="2000"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endParaRPr>
          </a:p>
        </p:txBody>
      </p:sp>
      <p:sp>
        <p:nvSpPr>
          <p:cNvPr id="13" name="テキスト ボックス 12"/>
          <p:cNvSpPr txBox="1"/>
          <p:nvPr/>
        </p:nvSpPr>
        <p:spPr>
          <a:xfrm>
            <a:off x="717252" y="5818768"/>
            <a:ext cx="11069867" cy="399276"/>
          </a:xfrm>
          <a:prstGeom prst="rect">
            <a:avLst/>
          </a:prstGeom>
          <a:noFill/>
          <a:ln w="19050">
            <a:noFill/>
          </a:ln>
        </p:spPr>
        <p:txBody>
          <a:bodyPr wrap="square" rtlCol="0">
            <a:spAutoFit/>
          </a:bodyPr>
          <a:lstStyle/>
          <a:p>
            <a:pPr lvl="0">
              <a:lnSpc>
                <a:spcPts val="2300"/>
              </a:lnSpc>
              <a:defRPr/>
            </a:pPr>
            <a:r>
              <a:rPr lang="ja-JP" altLang="en-US" sz="2400" b="1" dirty="0" smtClean="0">
                <a:latin typeface="游ゴシック" panose="020F0502020204030204"/>
                <a:ea typeface="游ゴシック" panose="020B0400000000000000" pitchFamily="50" charset="-128"/>
              </a:rPr>
              <a:t>②</a:t>
            </a:r>
            <a:r>
              <a:rPr lang="ja-JP" altLang="en-US" sz="2400" b="1" u="sng" dirty="0" smtClean="0">
                <a:latin typeface="游ゴシック" panose="020F0502020204030204"/>
                <a:ea typeface="游ゴシック" panose="020B0400000000000000" pitchFamily="50" charset="-128"/>
              </a:rPr>
              <a:t>市町村への要請</a:t>
            </a:r>
            <a:r>
              <a:rPr kumimoji="1" lang="ja-JP" altLang="en-US" sz="24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　</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（特措法第</a:t>
            </a:r>
            <a:r>
              <a:rPr lang="en-US" altLang="ja-JP" sz="2000" dirty="0">
                <a:latin typeface="游ゴシック" panose="020F0502020204030204"/>
                <a:ea typeface="游ゴシック" panose="020B0400000000000000" pitchFamily="50" charset="-128"/>
              </a:rPr>
              <a:t>24</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条第９項に基づく）</a:t>
            </a:r>
            <a:endParaRPr kumimoji="1" lang="ja-JP" altLang="en-US" sz="2000"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endParaRPr>
          </a:p>
        </p:txBody>
      </p:sp>
      <p:sp>
        <p:nvSpPr>
          <p:cNvPr id="15" name="正方形/長方形 14"/>
          <p:cNvSpPr/>
          <p:nvPr/>
        </p:nvSpPr>
        <p:spPr>
          <a:xfrm>
            <a:off x="745700" y="6053892"/>
            <a:ext cx="10914131" cy="797654"/>
          </a:xfrm>
          <a:prstGeom prst="rect">
            <a:avLst/>
          </a:prstGeom>
        </p:spPr>
        <p:txBody>
          <a:bodyPr wrap="square">
            <a:spAutoFit/>
          </a:bodyPr>
          <a:lstStyle/>
          <a:p>
            <a:pPr lvl="0">
              <a:lnSpc>
                <a:spcPts val="2100"/>
              </a:lnSpc>
              <a:defRPr/>
            </a:pPr>
            <a:endParaRPr lang="en-US" altLang="ja-JP" b="1" dirty="0" smtClean="0"/>
          </a:p>
          <a:p>
            <a:pPr marL="342900" lvl="0" indent="-342900">
              <a:lnSpc>
                <a:spcPts val="1700"/>
              </a:lnSpc>
              <a:buFont typeface="游ゴシック" panose="020B0400000000000000" pitchFamily="50" charset="-128"/>
              <a:buChar char="○"/>
              <a:defRPr/>
            </a:pPr>
            <a:r>
              <a:rPr lang="ja-JP" altLang="en-US" b="1" dirty="0" smtClean="0"/>
              <a:t>高齢者施設に対するワクチン接種を、３月</a:t>
            </a:r>
            <a:r>
              <a:rPr lang="en-US" altLang="ja-JP" b="1" dirty="0" smtClean="0"/>
              <a:t>21</a:t>
            </a:r>
            <a:r>
              <a:rPr lang="ja-JP" altLang="en-US" b="1" dirty="0" smtClean="0"/>
              <a:t>日までに完了すること</a:t>
            </a:r>
            <a:endParaRPr lang="en-US" altLang="ja-JP" b="1" dirty="0" smtClean="0"/>
          </a:p>
          <a:p>
            <a:pPr lvl="0">
              <a:lnSpc>
                <a:spcPts val="1700"/>
              </a:lnSpc>
              <a:defRPr/>
            </a:pPr>
            <a:endParaRPr lang="en-US" altLang="ja-JP" b="1" dirty="0" smtClean="0">
              <a:solidFill>
                <a:srgbClr val="FF0000"/>
              </a:solidFill>
            </a:endParaRPr>
          </a:p>
        </p:txBody>
      </p:sp>
      <p:cxnSp>
        <p:nvCxnSpPr>
          <p:cNvPr id="5" name="直線コネクタ 4"/>
          <p:cNvCxnSpPr/>
          <p:nvPr/>
        </p:nvCxnSpPr>
        <p:spPr>
          <a:xfrm>
            <a:off x="608389" y="2747546"/>
            <a:ext cx="0" cy="4104000"/>
          </a:xfrm>
          <a:prstGeom prst="line">
            <a:avLst/>
          </a:prstGeom>
          <a:ln w="73025"/>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a:off x="11914408" y="2747546"/>
            <a:ext cx="0" cy="4140000"/>
          </a:xfrm>
          <a:prstGeom prst="line">
            <a:avLst/>
          </a:prstGeom>
          <a:ln w="73025"/>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608389" y="2734667"/>
            <a:ext cx="11318898" cy="12879"/>
          </a:xfrm>
          <a:prstGeom prst="line">
            <a:avLst/>
          </a:prstGeom>
          <a:ln w="635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89281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661610" y="851103"/>
            <a:ext cx="7589714" cy="923330"/>
          </a:xfrm>
          <a:prstGeom prst="rect">
            <a:avLst/>
          </a:prstGeom>
          <a:noFill/>
        </p:spPr>
        <p:txBody>
          <a:bodyPr wrap="square" rtlCol="0">
            <a:spAutoFit/>
          </a:bodyPr>
          <a:lstStyle/>
          <a:p>
            <a:r>
              <a:rPr lang="ja-JP" altLang="en-US" dirty="0">
                <a:latin typeface="UD デジタル 教科書体 NK-B" panose="02020700000000000000" pitchFamily="18" charset="-128"/>
                <a:ea typeface="UD デジタル 教科書体 NK-B" panose="02020700000000000000" pitchFamily="18" charset="-128"/>
              </a:rPr>
              <a:t>感染症に強い強靭な社会・経済の形成を図っていくため、</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K-B" panose="02020700000000000000" pitchFamily="18" charset="-128"/>
                <a:ea typeface="UD デジタル 教科書体 NK-B" panose="02020700000000000000" pitchFamily="18" charset="-128"/>
              </a:rPr>
              <a:t>飲食店における感染防止対策のさらなる促進や府民が安心して利用できる</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K-B" panose="02020700000000000000" pitchFamily="18" charset="-128"/>
                <a:ea typeface="UD デジタル 教科書体 NK-B" panose="02020700000000000000" pitchFamily="18" charset="-128"/>
              </a:rPr>
              <a:t>環境整備につながる</a:t>
            </a:r>
            <a:r>
              <a:rPr lang="ja-JP" altLang="en-US" dirty="0" smtClean="0">
                <a:latin typeface="UD デジタル 教科書体 NK-B" panose="02020700000000000000" pitchFamily="18" charset="-128"/>
                <a:ea typeface="UD デジタル 教科書体 NK-B" panose="02020700000000000000" pitchFamily="18" charset="-128"/>
              </a:rPr>
              <a:t>、認証制度。</a:t>
            </a:r>
            <a:endParaRPr lang="en-US" altLang="ja-JP" dirty="0">
              <a:latin typeface="UD デジタル 教科書体 NK-B" panose="02020700000000000000" pitchFamily="18" charset="-128"/>
              <a:ea typeface="UD デジタル 教科書体 NK-B" panose="02020700000000000000" pitchFamily="18" charset="-128"/>
            </a:endParaRPr>
          </a:p>
        </p:txBody>
      </p:sp>
      <p:sp>
        <p:nvSpPr>
          <p:cNvPr id="2" name="フローチャート: 代替処理 1"/>
          <p:cNvSpPr/>
          <p:nvPr/>
        </p:nvSpPr>
        <p:spPr>
          <a:xfrm>
            <a:off x="254001" y="900634"/>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K-B" panose="02020700000000000000" pitchFamily="18" charset="-128"/>
                <a:ea typeface="UD デジタル 教科書体 NK-B" panose="02020700000000000000" pitchFamily="18" charset="-128"/>
              </a:rPr>
              <a:t>概　要　</a:t>
            </a:r>
            <a:endParaRPr lang="ja-JP" altLang="ja-JP"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23" name="フローチャート: 代替処理 22"/>
          <p:cNvSpPr/>
          <p:nvPr/>
        </p:nvSpPr>
        <p:spPr>
          <a:xfrm>
            <a:off x="254001" y="2411606"/>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認証基準</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25" name="フローチャート: 代替処理 24"/>
          <p:cNvSpPr/>
          <p:nvPr/>
        </p:nvSpPr>
        <p:spPr>
          <a:xfrm>
            <a:off x="254001" y="5164401"/>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問合せ</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13" name="テキスト ボックス 12"/>
          <p:cNvSpPr txBox="1"/>
          <p:nvPr/>
        </p:nvSpPr>
        <p:spPr>
          <a:xfrm>
            <a:off x="0" y="118952"/>
            <a:ext cx="12192000" cy="461665"/>
          </a:xfrm>
          <a:prstGeom prst="rect">
            <a:avLst/>
          </a:prstGeom>
          <a:solidFill>
            <a:srgbClr val="0070C0"/>
          </a:solidFill>
        </p:spPr>
        <p:txBody>
          <a:bodyPr wrap="square" rtlCol="0" anchor="ctr">
            <a:spAutoFit/>
          </a:bodyPr>
          <a:lstStyle/>
          <a:p>
            <a:pPr algn="ctr"/>
            <a:r>
              <a:rPr lang="ja-JP" altLang="en-US" sz="2400" dirty="0">
                <a:solidFill>
                  <a:schemeClr val="bg1"/>
                </a:solidFill>
                <a:latin typeface="UD デジタル 教科書体 NK-B" panose="02020700000000000000" pitchFamily="18" charset="-128"/>
                <a:ea typeface="UD デジタル 教科書体 NK-B" panose="02020700000000000000" pitchFamily="18" charset="-128"/>
              </a:rPr>
              <a:t>感染防止認証ゴールドステッカー　制度概要</a:t>
            </a:r>
            <a:endParaRPr lang="ja-JP" altLang="en-US"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14" name="正方形/長方形 13"/>
          <p:cNvSpPr/>
          <p:nvPr/>
        </p:nvSpPr>
        <p:spPr>
          <a:xfrm>
            <a:off x="1679839" y="2377710"/>
            <a:ext cx="6627034" cy="2613536"/>
          </a:xfrm>
          <a:prstGeom prst="rect">
            <a:avLst/>
          </a:prstGeom>
        </p:spPr>
        <p:txBody>
          <a:bodyPr wrap="square">
            <a:spAutoFit/>
          </a:bodyPr>
          <a:lstStyle/>
          <a:p>
            <a:r>
              <a:rPr lang="ja-JP" altLang="en-US" dirty="0" smtClean="0">
                <a:latin typeface="UD デジタル 教科書体 NK-B" panose="02020700000000000000" pitchFamily="18" charset="-128"/>
                <a:ea typeface="UD デジタル 教科書体 NK-B" panose="02020700000000000000" pitchFamily="18" charset="-128"/>
              </a:rPr>
              <a:t>以下</a:t>
            </a:r>
            <a:r>
              <a:rPr lang="ja-JP" altLang="en-US" dirty="0">
                <a:latin typeface="UD デジタル 教科書体 NK-B" panose="02020700000000000000" pitchFamily="18" charset="-128"/>
                <a:ea typeface="UD デジタル 教科書体 NK-B" panose="02020700000000000000" pitchFamily="18" charset="-128"/>
              </a:rPr>
              <a:t>の例示を含む、全ての基準を満たすことが</a:t>
            </a:r>
            <a:r>
              <a:rPr lang="ja-JP" altLang="en-US" dirty="0" smtClean="0">
                <a:latin typeface="UD デジタル 教科書体 NK-B" panose="02020700000000000000" pitchFamily="18" charset="-128"/>
                <a:ea typeface="UD デジタル 教科書体 NK-B" panose="02020700000000000000" pitchFamily="18" charset="-128"/>
              </a:rPr>
              <a:t>必要</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（例）　・アクリル板等の設置（座席間隔の確保）</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・手指消毒の徹底</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・食事中以外のマスク着用の推奨</a:t>
            </a: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・換気の徹底、ＣＯ２センサーの設置</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・症状のある従業員に</a:t>
            </a:r>
            <a:r>
              <a:rPr lang="ja-JP" altLang="en-US" dirty="0" smtClean="0">
                <a:latin typeface="UD デジタル 教科書体 NK-B" panose="02020700000000000000" pitchFamily="18" charset="-128"/>
                <a:ea typeface="UD デジタル 教科書体 NK-B" panose="02020700000000000000" pitchFamily="18" charset="-128"/>
              </a:rPr>
              <a:t>対する</a:t>
            </a:r>
            <a:endParaRPr lang="en-US" altLang="ja-JP" dirty="0" smtClean="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a:t>
            </a:r>
            <a:r>
              <a:rPr lang="ja-JP" altLang="en-US" dirty="0" smtClean="0">
                <a:latin typeface="UD デジタル 教科書体 NK-B" panose="02020700000000000000" pitchFamily="18" charset="-128"/>
                <a:ea typeface="UD デジタル 教科書体 NK-B" panose="02020700000000000000" pitchFamily="18" charset="-128"/>
              </a:rPr>
              <a:t>　　　　　　　「</a:t>
            </a:r>
            <a:r>
              <a:rPr lang="ja-JP" altLang="en-US" dirty="0">
                <a:latin typeface="UD デジタル 教科書体 NK-B" panose="02020700000000000000" pitchFamily="18" charset="-128"/>
                <a:ea typeface="UD デジタル 教科書体 NK-B" panose="02020700000000000000" pitchFamily="18" charset="-128"/>
              </a:rPr>
              <a:t>飲食店スマホ検査センター」</a:t>
            </a:r>
            <a:r>
              <a:rPr lang="ja-JP" altLang="en-US" dirty="0" smtClean="0">
                <a:latin typeface="UD デジタル 教科書体 NK-B" panose="02020700000000000000" pitchFamily="18" charset="-128"/>
                <a:ea typeface="UD デジタル 教科書体 NK-B" panose="02020700000000000000" pitchFamily="18" charset="-128"/>
              </a:rPr>
              <a:t>の積極的</a:t>
            </a:r>
            <a:r>
              <a:rPr lang="ja-JP" altLang="en-US" dirty="0">
                <a:latin typeface="UD デジタル 教科書体 NK-B" panose="02020700000000000000" pitchFamily="18" charset="-128"/>
                <a:ea typeface="UD デジタル 教科書体 NK-B" panose="02020700000000000000" pitchFamily="18" charset="-128"/>
              </a:rPr>
              <a:t>な利用の推奨</a:t>
            </a: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・コロナ対策リーダーの設置　　　等　　　　　　　　　　</a:t>
            </a:r>
          </a:p>
        </p:txBody>
      </p:sp>
      <p:sp>
        <p:nvSpPr>
          <p:cNvPr id="48" name="正方形/長方形 47"/>
          <p:cNvSpPr/>
          <p:nvPr/>
        </p:nvSpPr>
        <p:spPr>
          <a:xfrm>
            <a:off x="1869504" y="5164401"/>
            <a:ext cx="6166913" cy="923330"/>
          </a:xfrm>
          <a:prstGeom prst="rect">
            <a:avLst/>
          </a:prstGeom>
        </p:spPr>
        <p:txBody>
          <a:bodyPr wrap="square">
            <a:spAutoFit/>
          </a:bodyPr>
          <a:lstStyle/>
          <a:p>
            <a:r>
              <a:rPr lang="ja-JP" altLang="en-US" dirty="0">
                <a:latin typeface="UD デジタル 教科書体 NK-B" panose="02020700000000000000" pitchFamily="18" charset="-128"/>
                <a:ea typeface="UD デジタル 教科書体 NK-B" panose="02020700000000000000" pitchFamily="18" charset="-128"/>
              </a:rPr>
              <a:t>感染防止認証ゴールドステッカーコールセンター　（開設中）</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P-B" panose="02020700000000000000" pitchFamily="18" charset="-128"/>
                <a:ea typeface="UD デジタル 教科書体 NP-B" panose="02020700000000000000" pitchFamily="18" charset="-128"/>
              </a:rPr>
              <a:t>電話番号：０６ー</a:t>
            </a:r>
            <a:r>
              <a:rPr lang="en-US" altLang="ja-JP" dirty="0" smtClean="0">
                <a:latin typeface="UD デジタル 教科書体 NP-B" panose="02020700000000000000" pitchFamily="18" charset="-128"/>
                <a:ea typeface="UD デジタル 教科書体 NP-B" panose="02020700000000000000" pitchFamily="18" charset="-128"/>
              </a:rPr>
              <a:t>7178</a:t>
            </a:r>
            <a:r>
              <a:rPr lang="ja-JP" altLang="en-US" dirty="0" err="1">
                <a:latin typeface="UD デジタル 教科書体 NP-B" panose="02020700000000000000" pitchFamily="18" charset="-128"/>
                <a:ea typeface="UD デジタル 教科書体 NP-B" panose="02020700000000000000" pitchFamily="18" charset="-128"/>
              </a:rPr>
              <a:t>ー</a:t>
            </a:r>
            <a:r>
              <a:rPr lang="en-US" altLang="ja-JP" dirty="0" smtClean="0">
                <a:latin typeface="UD デジタル 教科書体 NP-B" panose="02020700000000000000" pitchFamily="18" charset="-128"/>
                <a:ea typeface="UD デジタル 教科書体 NP-B" panose="02020700000000000000" pitchFamily="18" charset="-128"/>
              </a:rPr>
              <a:t>1371</a:t>
            </a:r>
            <a:endParaRPr lang="en-US" altLang="ja-JP" dirty="0">
              <a:latin typeface="UD デジタル 教科書体 NP-B" panose="02020700000000000000" pitchFamily="18" charset="-128"/>
              <a:ea typeface="UD デジタル 教科書体 NP-B" panose="02020700000000000000" pitchFamily="18" charset="-128"/>
            </a:endParaRPr>
          </a:p>
          <a:p>
            <a:r>
              <a:rPr lang="ja-JP" altLang="en-US" dirty="0">
                <a:latin typeface="UD デジタル 教科書体 NP-B" panose="02020700000000000000" pitchFamily="18" charset="-128"/>
                <a:ea typeface="UD デジタル 教科書体 NP-B" panose="02020700000000000000" pitchFamily="18" charset="-128"/>
              </a:rPr>
              <a:t>開設時間：平日</a:t>
            </a:r>
            <a:r>
              <a:rPr lang="en-US" altLang="ja-JP" dirty="0">
                <a:latin typeface="UD デジタル 教科書体 NP-B" panose="02020700000000000000" pitchFamily="18" charset="-128"/>
                <a:ea typeface="UD デジタル 教科書体 NP-B" panose="02020700000000000000" pitchFamily="18" charset="-128"/>
              </a:rPr>
              <a:t>9</a:t>
            </a:r>
            <a:r>
              <a:rPr lang="ja-JP" altLang="en-US" dirty="0">
                <a:latin typeface="UD デジタル 教科書体 NP-B" panose="02020700000000000000" pitchFamily="18" charset="-128"/>
                <a:ea typeface="UD デジタル 教科書体 NP-B" panose="02020700000000000000" pitchFamily="18" charset="-128"/>
              </a:rPr>
              <a:t>時</a:t>
            </a:r>
            <a:r>
              <a:rPr lang="en-US" altLang="ja-JP" dirty="0">
                <a:latin typeface="UD デジタル 教科書体 NP-B" panose="02020700000000000000" pitchFamily="18" charset="-128"/>
                <a:ea typeface="UD デジタル 教科書体 NP-B" panose="02020700000000000000" pitchFamily="18" charset="-128"/>
              </a:rPr>
              <a:t>30</a:t>
            </a:r>
            <a:r>
              <a:rPr lang="ja-JP" altLang="en-US" dirty="0">
                <a:latin typeface="UD デジタル 教科書体 NP-B" panose="02020700000000000000" pitchFamily="18" charset="-128"/>
                <a:ea typeface="UD デジタル 教科書体 NP-B" panose="02020700000000000000" pitchFamily="18" charset="-128"/>
              </a:rPr>
              <a:t>分～</a:t>
            </a:r>
            <a:r>
              <a:rPr lang="en-US" altLang="ja-JP" dirty="0">
                <a:latin typeface="UD デジタル 教科書体 NP-B" panose="02020700000000000000" pitchFamily="18" charset="-128"/>
                <a:ea typeface="UD デジタル 教科書体 NP-B" panose="02020700000000000000" pitchFamily="18" charset="-128"/>
              </a:rPr>
              <a:t>17</a:t>
            </a:r>
            <a:r>
              <a:rPr lang="ja-JP" altLang="en-US" dirty="0">
                <a:latin typeface="UD デジタル 教科書体 NP-B" panose="02020700000000000000" pitchFamily="18" charset="-128"/>
                <a:ea typeface="UD デジタル 教科書体 NP-B" panose="02020700000000000000" pitchFamily="18" charset="-128"/>
              </a:rPr>
              <a:t>時</a:t>
            </a:r>
            <a:r>
              <a:rPr lang="en-US" altLang="ja-JP" dirty="0">
                <a:latin typeface="UD デジタル 教科書体 NP-B" panose="02020700000000000000" pitchFamily="18" charset="-128"/>
                <a:ea typeface="UD デジタル 教科書体 NP-B" panose="02020700000000000000" pitchFamily="18" charset="-128"/>
              </a:rPr>
              <a:t>30</a:t>
            </a:r>
            <a:r>
              <a:rPr lang="ja-JP" altLang="en-US" dirty="0" smtClean="0">
                <a:latin typeface="UD デジタル 教科書体 NP-B" panose="02020700000000000000" pitchFamily="18" charset="-128"/>
                <a:ea typeface="UD デジタル 教科書体 NP-B" panose="02020700000000000000" pitchFamily="18" charset="-128"/>
              </a:rPr>
              <a:t>分</a:t>
            </a:r>
            <a:endParaRPr lang="en-US" altLang="ja-JP" sz="500" dirty="0" smtClean="0">
              <a:latin typeface="UD デジタル 教科書体 NK-B" panose="02020700000000000000" pitchFamily="18" charset="-128"/>
              <a:ea typeface="UD デジタル 教科書体 NK-B" panose="02020700000000000000" pitchFamily="18" charset="-128"/>
            </a:endParaRPr>
          </a:p>
        </p:txBody>
      </p:sp>
      <p:sp>
        <p:nvSpPr>
          <p:cNvPr id="15" name="フローチャート: 代替処理 14"/>
          <p:cNvSpPr/>
          <p:nvPr/>
        </p:nvSpPr>
        <p:spPr>
          <a:xfrm>
            <a:off x="254001" y="1795767"/>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対  象</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17" name="テキスト ボックス 16"/>
          <p:cNvSpPr txBox="1"/>
          <p:nvPr/>
        </p:nvSpPr>
        <p:spPr>
          <a:xfrm>
            <a:off x="1679872" y="1826321"/>
            <a:ext cx="5854269" cy="369332"/>
          </a:xfrm>
          <a:prstGeom prst="rect">
            <a:avLst/>
          </a:prstGeom>
          <a:noFill/>
        </p:spPr>
        <p:txBody>
          <a:bodyPr wrap="square" rtlCol="0">
            <a:spAutoFit/>
          </a:bodyPr>
          <a:lstStyle/>
          <a:p>
            <a:r>
              <a:rPr lang="ja-JP" altLang="en-US" dirty="0">
                <a:latin typeface="UD デジタル 教科書体 NK-B" panose="02020700000000000000" pitchFamily="18" charset="-128"/>
                <a:ea typeface="UD デジタル 教科書体 NK-B" panose="02020700000000000000" pitchFamily="18" charset="-128"/>
              </a:rPr>
              <a:t>飲食店</a:t>
            </a:r>
            <a:r>
              <a:rPr lang="ja-JP" altLang="en-US" sz="1600" dirty="0">
                <a:latin typeface="UD デジタル 教科書体 NK-B" panose="02020700000000000000" pitchFamily="18" charset="-128"/>
                <a:ea typeface="UD デジタル 教科書体 NK-B" panose="02020700000000000000" pitchFamily="18" charset="-128"/>
              </a:rPr>
              <a:t>（但し、テイクアウト等を除く）</a:t>
            </a:r>
            <a:endParaRPr lang="en-US" altLang="ja-JP" sz="1600" dirty="0">
              <a:latin typeface="UD デジタル 教科書体 NK-B" panose="02020700000000000000" pitchFamily="18" charset="-128"/>
              <a:ea typeface="UD デジタル 教科書体 NK-B" panose="02020700000000000000" pitchFamily="18" charset="-128"/>
            </a:endParaRPr>
          </a:p>
        </p:txBody>
      </p:sp>
      <p:sp>
        <p:nvSpPr>
          <p:cNvPr id="18" name="角丸四角形 17"/>
          <p:cNvSpPr/>
          <p:nvPr/>
        </p:nvSpPr>
        <p:spPr>
          <a:xfrm>
            <a:off x="10655300" y="196253"/>
            <a:ext cx="1161552" cy="32347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000"/>
              </a:lnSpc>
            </a:pPr>
            <a:r>
              <a:rPr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参考</a:t>
            </a:r>
          </a:p>
        </p:txBody>
      </p:sp>
      <p:sp>
        <p:nvSpPr>
          <p:cNvPr id="27"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pic>
        <p:nvPicPr>
          <p:cNvPr id="16" name="図 15"/>
          <p:cNvPicPr>
            <a:picLocks noChangeAspect="1"/>
          </p:cNvPicPr>
          <p:nvPr/>
        </p:nvPicPr>
        <p:blipFill>
          <a:blip r:embed="rId2"/>
          <a:stretch>
            <a:fillRect/>
          </a:stretch>
        </p:blipFill>
        <p:spPr>
          <a:xfrm>
            <a:off x="8139818" y="2696900"/>
            <a:ext cx="2880762" cy="4161100"/>
          </a:xfrm>
          <a:prstGeom prst="rect">
            <a:avLst/>
          </a:prstGeom>
        </p:spPr>
      </p:pic>
      <p:pic>
        <p:nvPicPr>
          <p:cNvPr id="22" name="図 21"/>
          <p:cNvPicPr>
            <a:picLocks noChangeAspect="1"/>
          </p:cNvPicPr>
          <p:nvPr/>
        </p:nvPicPr>
        <p:blipFill>
          <a:blip r:embed="rId3"/>
          <a:stretch>
            <a:fillRect/>
          </a:stretch>
        </p:blipFill>
        <p:spPr>
          <a:xfrm>
            <a:off x="10003465" y="657918"/>
            <a:ext cx="1993205" cy="2088626"/>
          </a:xfrm>
          <a:prstGeom prst="rect">
            <a:avLst/>
          </a:prstGeom>
        </p:spPr>
      </p:pic>
    </p:spTree>
    <p:extLst>
      <p:ext uri="{BB962C8B-B14F-4D97-AF65-F5344CB8AC3E}">
        <p14:creationId xmlns:p14="http://schemas.microsoft.com/office/powerpoint/2010/main" val="897629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536554" y="411784"/>
            <a:ext cx="6933192" cy="523220"/>
          </a:xfrm>
          <a:prstGeom prst="rect">
            <a:avLst/>
          </a:prstGeom>
          <a:noFill/>
          <a:ln w="190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まん延防止等重点措置コールセンター</a:t>
            </a:r>
            <a:endParaRPr kumimoji="1" lang="ja-JP" altLang="en-US" sz="2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2" name="テキスト ボックス 1"/>
          <p:cNvSpPr txBox="1"/>
          <p:nvPr/>
        </p:nvSpPr>
        <p:spPr>
          <a:xfrm>
            <a:off x="849621" y="1098958"/>
            <a:ext cx="10878355" cy="861774"/>
          </a:xfrm>
          <a:prstGeom prst="rect">
            <a:avLst/>
          </a:prstGeom>
          <a:noFill/>
        </p:spPr>
        <p:txBody>
          <a:bodyPr wrap="square" rtlCol="0">
            <a:spAutoFit/>
          </a:bodyPr>
          <a:lstStyle/>
          <a:p>
            <a:pPr marL="0" marR="0" lvl="0" indent="0" algn="l" defTabSz="914400" rtl="0" eaLnBrk="1" fontAlgn="auto" latinLnBrk="0" hangingPunct="1">
              <a:lnSpc>
                <a:spcPts val="3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特措法に基づく要請内容などにかかる府民や事業者からの問い合わせに対応するため、</a:t>
            </a:r>
            <a:endPar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ts val="3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コールセンターを設置</a:t>
            </a:r>
            <a:endParaRPr kumimoji="1" lang="ja-JP" altLang="en-US"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3" name="テキスト ボックス 2"/>
          <p:cNvSpPr txBox="1"/>
          <p:nvPr/>
        </p:nvSpPr>
        <p:spPr>
          <a:xfrm>
            <a:off x="510797" y="2340157"/>
            <a:ext cx="11312008" cy="3724096"/>
          </a:xfrm>
          <a:prstGeom prst="rect">
            <a:avLst/>
          </a:prstGeom>
          <a:noFill/>
          <a:ln w="28575">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コールセンターの概要</a:t>
            </a:r>
            <a:r>
              <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開設時間：</a:t>
            </a:r>
            <a:r>
              <a:rPr kumimoji="1" lang="ja-JP" altLang="en-US"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平日９時３０分～１７時３０分</a:t>
            </a:r>
            <a:endParaRPr kumimoji="1" lang="en-US" altLang="ja-JP"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en-US" altLang="ja-JP"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2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ただし、</a:t>
            </a:r>
            <a:r>
              <a:rPr kumimoji="1" lang="ja-JP" altLang="en-US"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本日</a:t>
            </a:r>
            <a:r>
              <a:rPr kumimoji="1" lang="en-US" altLang="ja-JP"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3/4(</a:t>
            </a:r>
            <a:r>
              <a:rPr kumimoji="1" lang="ja-JP" altLang="en-US"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金</a:t>
            </a:r>
            <a:r>
              <a:rPr kumimoji="1" lang="en-US" altLang="ja-JP"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は </a:t>
            </a:r>
            <a:r>
              <a:rPr kumimoji="1" lang="en-US" altLang="ja-JP"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22</a:t>
            </a:r>
            <a:r>
              <a:rPr kumimoji="1" lang="ja-JP" altLang="en-US" sz="2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時まで</a:t>
            </a:r>
            <a:endParaRPr kumimoji="1" lang="en-US" altLang="ja-JP" sz="2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en-US" altLang="ja-JP"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3/5</a:t>
            </a:r>
            <a:r>
              <a:rPr kumimoji="1" lang="en-US" altLang="ja-JP" sz="2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土</a:t>
            </a:r>
            <a:r>
              <a:rPr kumimoji="1" lang="en-US" altLang="ja-JP"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2200" b="1" i="0" u="none" strike="noStrike" kern="1200" cap="none" spc="0" normalizeH="0" baseline="0" noProof="0" dirty="0" err="1" smtClean="0">
                <a:ln>
                  <a:noFill/>
                </a:ln>
                <a:solidFill>
                  <a:prstClr val="black"/>
                </a:solidFill>
                <a:effectLst/>
                <a:uLnTx/>
                <a:uFillTx/>
                <a:latin typeface="游ゴシック" panose="020F0502020204030204"/>
                <a:ea typeface="游ゴシック" panose="020B0400000000000000" pitchFamily="50" charset="-128"/>
                <a:cs typeface="+mn-cs"/>
              </a:rPr>
              <a:t>、</a:t>
            </a:r>
            <a:r>
              <a:rPr kumimoji="1" lang="en-US" altLang="ja-JP"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3/6</a:t>
            </a:r>
            <a:r>
              <a:rPr kumimoji="1" lang="en-US" altLang="ja-JP" sz="2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日</a:t>
            </a:r>
            <a:r>
              <a:rPr kumimoji="1" lang="en-US" altLang="ja-JP" sz="2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は ９時</a:t>
            </a:r>
            <a:r>
              <a:rPr kumimoji="1" lang="en-US" altLang="ja-JP"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30</a:t>
            </a:r>
            <a:r>
              <a:rPr kumimoji="1" lang="ja-JP" altLang="en-US"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分～</a:t>
            </a:r>
            <a:r>
              <a:rPr kumimoji="1" lang="en-US" altLang="ja-JP"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17</a:t>
            </a:r>
            <a:r>
              <a:rPr kumimoji="1" lang="ja-JP" altLang="en-US"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時</a:t>
            </a:r>
            <a:r>
              <a:rPr kumimoji="1" lang="en-US" altLang="ja-JP"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30</a:t>
            </a:r>
            <a:r>
              <a:rPr kumimoji="1" lang="ja-JP" altLang="en-US"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分</a:t>
            </a:r>
            <a:endParaRPr kumimoji="1" lang="en-US" altLang="ja-JP" sz="2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16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endParaRPr kumimoji="1" lang="en-US" altLang="ja-JP"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2800" b="1" i="0" u="sng"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受付電話番号：０６ー７１７８－１３９８</a:t>
            </a:r>
            <a:r>
              <a:rPr kumimoji="1" lang="ja-JP" altLang="en-US" sz="2400" b="1" i="0" u="sng"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endParaRPr kumimoji="1" lang="en-US" altLang="ja-JP" sz="2400" b="1" i="0" u="sng"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府ホームページ上にも</a:t>
            </a:r>
            <a:r>
              <a:rPr kumimoji="1" lang="en-US" altLang="ja-JP"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FAQ</a:t>
            </a:r>
            <a:r>
              <a:rPr kumimoji="1" lang="ja-JP" altLang="en-US"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を掲載</a:t>
            </a: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予定</a:t>
            </a:r>
            <a:endParaRPr kumimoji="1" lang="en-US" altLang="ja-JP"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7" name="スライド番号プレースホルダー 1"/>
          <p:cNvSpPr>
            <a:spLocks noGrp="1"/>
          </p:cNvSpPr>
          <p:nvPr>
            <p:ph type="sldNum" sz="quarter" idx="12"/>
          </p:nvPr>
        </p:nvSpPr>
        <p:spPr>
          <a:xfrm>
            <a:off x="10645254" y="6331564"/>
            <a:ext cx="1082722"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t>11</a:t>
            </a:r>
          </a:p>
        </p:txBody>
      </p:sp>
      <p:sp>
        <p:nvSpPr>
          <p:cNvPr id="8" name="テキスト ボックス 7"/>
          <p:cNvSpPr txBox="1"/>
          <p:nvPr/>
        </p:nvSpPr>
        <p:spPr>
          <a:xfrm>
            <a:off x="10287881" y="3517488"/>
            <a:ext cx="914400" cy="43088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開設</a:t>
            </a:r>
            <a:endParaRPr kumimoji="1" lang="ja-JP" altLang="en-US" sz="2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9" name="右大かっこ 8"/>
          <p:cNvSpPr/>
          <p:nvPr/>
        </p:nvSpPr>
        <p:spPr>
          <a:xfrm>
            <a:off x="9975553" y="3365885"/>
            <a:ext cx="168321" cy="734095"/>
          </a:xfrm>
          <a:prstGeom prst="rightBracket">
            <a:avLst/>
          </a:prstGeom>
        </p:spPr>
        <p:style>
          <a:lnRef idx="1">
            <a:schemeClr val="dk1"/>
          </a:lnRef>
          <a:fillRef idx="0">
            <a:schemeClr val="dk1"/>
          </a:fillRef>
          <a:effectRef idx="0">
            <a:schemeClr val="dk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00B0F0"/>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8242769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19" name="テキスト ボックス 18"/>
          <p:cNvSpPr txBox="1"/>
          <p:nvPr/>
        </p:nvSpPr>
        <p:spPr>
          <a:xfrm>
            <a:off x="720735" y="491555"/>
            <a:ext cx="11069867" cy="399276"/>
          </a:xfrm>
          <a:prstGeom prst="rect">
            <a:avLst/>
          </a:prstGeom>
          <a:noFill/>
          <a:ln w="19050">
            <a:noFill/>
          </a:ln>
        </p:spPr>
        <p:txBody>
          <a:bodyPr wrap="square" rtlCol="0">
            <a:spAutoFit/>
          </a:bodyPr>
          <a:lstStyle/>
          <a:p>
            <a:pPr lvl="0">
              <a:lnSpc>
                <a:spcPts val="2300"/>
              </a:lnSpc>
              <a:defRPr/>
            </a:pPr>
            <a:r>
              <a:rPr lang="ja-JP" altLang="en-US" sz="2400" b="1" dirty="0" smtClean="0">
                <a:latin typeface="游ゴシック" panose="020F0502020204030204"/>
                <a:ea typeface="游ゴシック" panose="020B0400000000000000" pitchFamily="50" charset="-128"/>
              </a:rPr>
              <a:t>③</a:t>
            </a:r>
            <a:r>
              <a:rPr lang="ja-JP" altLang="en-US" sz="2400" b="1" u="sng" dirty="0">
                <a:latin typeface="游ゴシック" panose="020F0502020204030204"/>
                <a:ea typeface="游ゴシック" panose="020B0400000000000000" pitchFamily="50" charset="-128"/>
              </a:rPr>
              <a:t>高齢者</a:t>
            </a:r>
            <a:r>
              <a:rPr lang="ja-JP" altLang="en-US" sz="2400" b="1" u="sng" dirty="0" smtClean="0">
                <a:latin typeface="游ゴシック" panose="020F0502020204030204"/>
                <a:ea typeface="游ゴシック" panose="020B0400000000000000" pitchFamily="50" charset="-128"/>
              </a:rPr>
              <a:t>施設への要請</a:t>
            </a:r>
            <a:r>
              <a:rPr kumimoji="1" lang="ja-JP" altLang="en-US" sz="24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　</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（特措法第</a:t>
            </a:r>
            <a:r>
              <a:rPr lang="en-US" altLang="ja-JP" sz="2000" dirty="0">
                <a:latin typeface="游ゴシック" panose="020F0502020204030204"/>
                <a:ea typeface="游ゴシック" panose="020B0400000000000000" pitchFamily="50" charset="-128"/>
              </a:rPr>
              <a:t>24</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条第９項に基づく）</a:t>
            </a:r>
            <a:endParaRPr kumimoji="1" lang="ja-JP" altLang="en-US" sz="2000"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endParaRPr>
          </a:p>
        </p:txBody>
      </p:sp>
      <p:sp>
        <p:nvSpPr>
          <p:cNvPr id="26" name="正方形/長方形 25"/>
          <p:cNvSpPr/>
          <p:nvPr/>
        </p:nvSpPr>
        <p:spPr>
          <a:xfrm>
            <a:off x="798602" y="719613"/>
            <a:ext cx="10914131" cy="3016210"/>
          </a:xfrm>
          <a:prstGeom prst="rect">
            <a:avLst/>
          </a:prstGeom>
        </p:spPr>
        <p:txBody>
          <a:bodyPr wrap="square">
            <a:spAutoFit/>
          </a:bodyPr>
          <a:lstStyle/>
          <a:p>
            <a:pPr lvl="0">
              <a:lnSpc>
                <a:spcPts val="2100"/>
              </a:lnSpc>
              <a:defRPr/>
            </a:pPr>
            <a:endParaRPr lang="en-US" altLang="ja-JP" b="1" dirty="0" smtClean="0">
              <a:solidFill>
                <a:srgbClr val="FF0000"/>
              </a:solidFill>
            </a:endParaRPr>
          </a:p>
          <a:p>
            <a:pPr marL="285750" indent="-285750">
              <a:lnSpc>
                <a:spcPts val="2300"/>
              </a:lnSpc>
              <a:buFont typeface="游ゴシック" panose="020B0400000000000000" pitchFamily="50" charset="-128"/>
              <a:buChar char="○"/>
              <a:defRPr/>
            </a:pPr>
            <a:r>
              <a:rPr lang="ja-JP" altLang="en-US" b="1" dirty="0"/>
              <a:t>施設での面会は原則自粛すること</a:t>
            </a:r>
            <a:r>
              <a:rPr lang="en-US" altLang="ja-JP" b="1" dirty="0"/>
              <a:t>(</a:t>
            </a:r>
            <a:r>
              <a:rPr lang="ja-JP" altLang="en-US" b="1" dirty="0"/>
              <a:t>面会する場合はオンラインでの面会など高齢者との接触を行わない方法を検討すること</a:t>
            </a:r>
            <a:r>
              <a:rPr lang="ja-JP" altLang="en-US" b="1" dirty="0" smtClean="0"/>
              <a:t>）</a:t>
            </a:r>
            <a:endParaRPr lang="en-US" altLang="ja-JP" b="1" dirty="0"/>
          </a:p>
          <a:p>
            <a:pPr marL="285750" indent="-285750">
              <a:lnSpc>
                <a:spcPts val="2300"/>
              </a:lnSpc>
              <a:buFont typeface="游ゴシック" panose="020B0400000000000000" pitchFamily="50" charset="-128"/>
              <a:buChar char="○"/>
              <a:defRPr/>
            </a:pPr>
            <a:endParaRPr lang="en-US" altLang="ja-JP" b="1" dirty="0" smtClean="0"/>
          </a:p>
          <a:p>
            <a:pPr marL="285750" indent="-285750">
              <a:lnSpc>
                <a:spcPts val="2300"/>
              </a:lnSpc>
              <a:buFont typeface="游ゴシック" panose="020B0400000000000000" pitchFamily="50" charset="-128"/>
              <a:buChar char="○"/>
              <a:defRPr/>
            </a:pPr>
            <a:r>
              <a:rPr lang="ja-JP" altLang="en-US" b="1" dirty="0" smtClean="0"/>
              <a:t>施設管理者</a:t>
            </a:r>
            <a:r>
              <a:rPr lang="ja-JP" altLang="en-US" b="1" dirty="0"/>
              <a:t>は</a:t>
            </a:r>
            <a:r>
              <a:rPr lang="ja-JP" altLang="en-US" b="1" dirty="0" smtClean="0"/>
              <a:t>、市町村によるワクチンの早期追加接種（３月２１日まで）に</a:t>
            </a:r>
            <a:r>
              <a:rPr lang="ja-JP" altLang="en-US" b="1" dirty="0"/>
              <a:t>協力する</a:t>
            </a:r>
            <a:r>
              <a:rPr lang="ja-JP" altLang="en-US" b="1" dirty="0" smtClean="0"/>
              <a:t>こと</a:t>
            </a:r>
            <a:endParaRPr lang="en-US" altLang="ja-JP" b="1" dirty="0" smtClean="0"/>
          </a:p>
          <a:p>
            <a:pPr marL="342900" lvl="0" indent="-342900">
              <a:lnSpc>
                <a:spcPts val="2300"/>
              </a:lnSpc>
              <a:buFont typeface="游ゴシック" panose="020B0400000000000000" pitchFamily="50" charset="-128"/>
              <a:buChar char="○"/>
              <a:defRPr/>
            </a:pPr>
            <a:endParaRPr lang="en-US" altLang="ja-JP" sz="800" b="1" dirty="0"/>
          </a:p>
          <a:p>
            <a:pPr marL="342900" lvl="0" indent="-342900">
              <a:lnSpc>
                <a:spcPts val="2300"/>
              </a:lnSpc>
              <a:buFont typeface="游ゴシック" panose="020B0400000000000000" pitchFamily="50" charset="-128"/>
              <a:buChar char="○"/>
              <a:defRPr/>
            </a:pPr>
            <a:r>
              <a:rPr lang="ja-JP" altLang="en-US" b="1" dirty="0"/>
              <a:t>施設で陽性者や疑似症患者が発生した場合には、施設管理者は配置医師や連携医療機関、往診医療機関等と連携し速やかな</a:t>
            </a:r>
            <a:r>
              <a:rPr lang="ja-JP" altLang="en-US" b="1" dirty="0" smtClean="0"/>
              <a:t>治療に協力すること</a:t>
            </a:r>
            <a:endParaRPr lang="en-US" altLang="ja-JP" b="1" dirty="0" smtClean="0"/>
          </a:p>
          <a:p>
            <a:pPr marL="342900" lvl="0" indent="-342900">
              <a:lnSpc>
                <a:spcPts val="2300"/>
              </a:lnSpc>
              <a:buFont typeface="游ゴシック" panose="020B0400000000000000" pitchFamily="50" charset="-128"/>
              <a:buChar char="○"/>
              <a:defRPr/>
            </a:pPr>
            <a:endParaRPr lang="en-US" altLang="ja-JP" sz="800" b="1" dirty="0"/>
          </a:p>
          <a:p>
            <a:pPr marL="342900" lvl="0" indent="-342900">
              <a:lnSpc>
                <a:spcPts val="2300"/>
              </a:lnSpc>
              <a:buFont typeface="游ゴシック" panose="020B0400000000000000" pitchFamily="50" charset="-128"/>
              <a:buChar char="○"/>
              <a:defRPr/>
            </a:pPr>
            <a:endParaRPr lang="ja-JP" altLang="en-US" sz="800" b="1" dirty="0"/>
          </a:p>
        </p:txBody>
      </p:sp>
      <p:sp>
        <p:nvSpPr>
          <p:cNvPr id="13" name="テキスト ボックス 12"/>
          <p:cNvSpPr txBox="1"/>
          <p:nvPr/>
        </p:nvSpPr>
        <p:spPr>
          <a:xfrm>
            <a:off x="720733" y="3703695"/>
            <a:ext cx="11069867" cy="399276"/>
          </a:xfrm>
          <a:prstGeom prst="rect">
            <a:avLst/>
          </a:prstGeom>
          <a:noFill/>
          <a:ln w="19050">
            <a:noFill/>
          </a:ln>
        </p:spPr>
        <p:txBody>
          <a:bodyPr wrap="square" rtlCol="0">
            <a:spAutoFit/>
          </a:bodyPr>
          <a:lstStyle/>
          <a:p>
            <a:pPr lvl="0">
              <a:lnSpc>
                <a:spcPts val="2300"/>
              </a:lnSpc>
              <a:defRPr/>
            </a:pPr>
            <a:r>
              <a:rPr lang="ja-JP" altLang="en-US" sz="2400" b="1" dirty="0" smtClean="0">
                <a:latin typeface="游ゴシック" panose="020F0502020204030204"/>
                <a:ea typeface="游ゴシック" panose="020B0400000000000000" pitchFamily="50" charset="-128"/>
              </a:rPr>
              <a:t>④</a:t>
            </a:r>
            <a:r>
              <a:rPr lang="ja-JP" altLang="en-US" sz="2400" b="1" u="sng" dirty="0" smtClean="0">
                <a:latin typeface="游ゴシック" panose="020F0502020204030204"/>
                <a:ea typeface="游ゴシック" panose="020B0400000000000000" pitchFamily="50" charset="-128"/>
              </a:rPr>
              <a:t>医療機関への要請</a:t>
            </a:r>
            <a:r>
              <a:rPr kumimoji="1" lang="ja-JP" altLang="en-US" sz="24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　</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（特措法第</a:t>
            </a:r>
            <a:r>
              <a:rPr lang="en-US" altLang="ja-JP" sz="2000" dirty="0">
                <a:latin typeface="游ゴシック" panose="020F0502020204030204"/>
                <a:ea typeface="游ゴシック" panose="020B0400000000000000" pitchFamily="50" charset="-128"/>
              </a:rPr>
              <a:t>24</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条第９項に基づく）</a:t>
            </a:r>
            <a:endParaRPr kumimoji="1" lang="ja-JP" altLang="en-US" sz="2000"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endParaRPr>
          </a:p>
        </p:txBody>
      </p:sp>
      <p:sp>
        <p:nvSpPr>
          <p:cNvPr id="15" name="正方形/長方形 14"/>
          <p:cNvSpPr/>
          <p:nvPr/>
        </p:nvSpPr>
        <p:spPr>
          <a:xfrm>
            <a:off x="782817" y="3984038"/>
            <a:ext cx="10914131" cy="2721258"/>
          </a:xfrm>
          <a:prstGeom prst="rect">
            <a:avLst/>
          </a:prstGeom>
        </p:spPr>
        <p:txBody>
          <a:bodyPr wrap="square">
            <a:spAutoFit/>
          </a:bodyPr>
          <a:lstStyle/>
          <a:p>
            <a:pPr lvl="0">
              <a:lnSpc>
                <a:spcPts val="2100"/>
              </a:lnSpc>
              <a:defRPr/>
            </a:pPr>
            <a:endParaRPr lang="en-US" altLang="ja-JP" b="1" dirty="0" smtClean="0">
              <a:solidFill>
                <a:srgbClr val="FF0000"/>
              </a:solidFill>
            </a:endParaRPr>
          </a:p>
          <a:p>
            <a:pPr marL="342900" lvl="0" indent="-342900">
              <a:lnSpc>
                <a:spcPts val="2300"/>
              </a:lnSpc>
              <a:buFont typeface="游ゴシック" panose="020B0400000000000000" pitchFamily="50" charset="-128"/>
              <a:buChar char="○"/>
              <a:defRPr/>
            </a:pPr>
            <a:r>
              <a:rPr lang="ja-JP" altLang="en-US" b="1" dirty="0" smtClean="0"/>
              <a:t>連携</a:t>
            </a:r>
            <a:r>
              <a:rPr lang="ja-JP" altLang="en-US" b="1" dirty="0"/>
              <a:t>医療機関・往診医療機関</a:t>
            </a:r>
            <a:r>
              <a:rPr lang="ja-JP" altLang="en-US" b="1" dirty="0" smtClean="0"/>
              <a:t>等は</a:t>
            </a:r>
            <a:r>
              <a:rPr lang="ja-JP" altLang="en-US" b="1" dirty="0"/>
              <a:t>、市町村に</a:t>
            </a:r>
            <a:r>
              <a:rPr lang="ja-JP" altLang="en-US" b="1" dirty="0" smtClean="0"/>
              <a:t>よる、高齢者施設に対するワクチンの早期追加接種（３月２１日まで）に</a:t>
            </a:r>
            <a:r>
              <a:rPr lang="ja-JP" altLang="en-US" b="1" dirty="0"/>
              <a:t>協力する</a:t>
            </a:r>
            <a:r>
              <a:rPr lang="ja-JP" altLang="en-US" b="1" dirty="0" smtClean="0"/>
              <a:t>こと</a:t>
            </a:r>
            <a:endParaRPr lang="en-US" altLang="ja-JP" b="1" dirty="0" smtClean="0"/>
          </a:p>
          <a:p>
            <a:pPr marL="342900" lvl="0" indent="-342900">
              <a:lnSpc>
                <a:spcPts val="2300"/>
              </a:lnSpc>
              <a:buFont typeface="游ゴシック" panose="020B0400000000000000" pitchFamily="50" charset="-128"/>
              <a:buChar char="○"/>
              <a:defRPr/>
            </a:pPr>
            <a:endParaRPr lang="ja-JP" altLang="en-US" sz="800" b="1" dirty="0"/>
          </a:p>
          <a:p>
            <a:pPr marL="342900" lvl="0" indent="-342900">
              <a:lnSpc>
                <a:spcPts val="2300"/>
              </a:lnSpc>
              <a:buFont typeface="游ゴシック" panose="020B0400000000000000" pitchFamily="50" charset="-128"/>
              <a:buChar char="○"/>
              <a:defRPr/>
            </a:pPr>
            <a:r>
              <a:rPr lang="ja-JP" altLang="en-US" b="1" dirty="0"/>
              <a:t>地域</a:t>
            </a:r>
            <a:r>
              <a:rPr lang="ja-JP" altLang="en-US" b="1" dirty="0" smtClean="0"/>
              <a:t>の中核的</a:t>
            </a:r>
            <a:r>
              <a:rPr lang="ja-JP" altLang="en-US" b="1" dirty="0"/>
              <a:t>な医療機関や往診医療機関は、保健所</a:t>
            </a:r>
            <a:r>
              <a:rPr lang="ja-JP" altLang="en-US" b="1" dirty="0" smtClean="0"/>
              <a:t>から高齢者施設への往診</a:t>
            </a:r>
            <a:r>
              <a:rPr lang="ja-JP" altLang="en-US" b="1" dirty="0"/>
              <a:t>依頼があった場合には、地域単位での往診体制の確保など協力を行う</a:t>
            </a:r>
            <a:r>
              <a:rPr lang="ja-JP" altLang="en-US" b="1" dirty="0" smtClean="0"/>
              <a:t>こと</a:t>
            </a:r>
            <a:endParaRPr lang="en-US" altLang="ja-JP" b="1" dirty="0" smtClean="0"/>
          </a:p>
          <a:p>
            <a:pPr marL="342900" lvl="0" indent="-342900">
              <a:lnSpc>
                <a:spcPts val="2300"/>
              </a:lnSpc>
              <a:buFont typeface="游ゴシック" panose="020B0400000000000000" pitchFamily="50" charset="-128"/>
              <a:buChar char="○"/>
              <a:defRPr/>
            </a:pPr>
            <a:endParaRPr lang="ja-JP" altLang="en-US" sz="800" b="1" dirty="0"/>
          </a:p>
          <a:p>
            <a:pPr marL="342900" lvl="0" indent="-342900">
              <a:lnSpc>
                <a:spcPts val="2300"/>
              </a:lnSpc>
              <a:buFont typeface="游ゴシック" panose="020B0400000000000000" pitchFamily="50" charset="-128"/>
              <a:buChar char="○"/>
              <a:defRPr/>
            </a:pPr>
            <a:r>
              <a:rPr lang="ja-JP" altLang="en-US" b="1" dirty="0"/>
              <a:t>地域</a:t>
            </a:r>
            <a:r>
              <a:rPr lang="ja-JP" altLang="en-US" b="1" dirty="0" smtClean="0"/>
              <a:t>の感染症の中核的</a:t>
            </a:r>
            <a:r>
              <a:rPr lang="ja-JP" altLang="en-US" b="1" dirty="0"/>
              <a:t>な医療機関等は</a:t>
            </a:r>
            <a:r>
              <a:rPr lang="ja-JP" altLang="en-US" b="1" dirty="0" smtClean="0"/>
              <a:t>、高齢者施設の感染</a:t>
            </a:r>
            <a:r>
              <a:rPr lang="ja-JP" altLang="en-US" b="1" dirty="0"/>
              <a:t>制御の</a:t>
            </a:r>
            <a:r>
              <a:rPr lang="ja-JP" altLang="en-US" b="1" dirty="0" smtClean="0"/>
              <a:t>支援を</a:t>
            </a:r>
            <a:r>
              <a:rPr lang="ja-JP" altLang="en-US" b="1" dirty="0"/>
              <a:t>推進する</a:t>
            </a:r>
            <a:r>
              <a:rPr lang="ja-JP" altLang="en-US" b="1" dirty="0" smtClean="0"/>
              <a:t>こと</a:t>
            </a:r>
            <a:endParaRPr lang="en-US" altLang="ja-JP" b="1" dirty="0" smtClean="0"/>
          </a:p>
          <a:p>
            <a:pPr lvl="0">
              <a:lnSpc>
                <a:spcPts val="2300"/>
              </a:lnSpc>
              <a:defRPr/>
            </a:pPr>
            <a:endParaRPr lang="en-US" altLang="ja-JP" sz="800" b="1" dirty="0" smtClean="0"/>
          </a:p>
        </p:txBody>
      </p:sp>
      <p:cxnSp>
        <p:nvCxnSpPr>
          <p:cNvPr id="20" name="直線コネクタ 19"/>
          <p:cNvCxnSpPr/>
          <p:nvPr/>
        </p:nvCxnSpPr>
        <p:spPr>
          <a:xfrm>
            <a:off x="390564" y="329167"/>
            <a:ext cx="0" cy="6452796"/>
          </a:xfrm>
          <a:prstGeom prst="line">
            <a:avLst/>
          </a:prstGeom>
          <a:ln w="73025"/>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11884254" y="329167"/>
            <a:ext cx="0" cy="6452796"/>
          </a:xfrm>
          <a:prstGeom prst="line">
            <a:avLst/>
          </a:prstGeom>
          <a:ln w="73025"/>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390564" y="6754667"/>
            <a:ext cx="11493690" cy="4588"/>
          </a:xfrm>
          <a:prstGeom prst="line">
            <a:avLst/>
          </a:prstGeom>
          <a:ln w="635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13914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楕円 17"/>
          <p:cNvSpPr/>
          <p:nvPr/>
        </p:nvSpPr>
        <p:spPr>
          <a:xfrm>
            <a:off x="227021" y="266017"/>
            <a:ext cx="4072023" cy="255536"/>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26" name="正方形/長方形 25"/>
          <p:cNvSpPr/>
          <p:nvPr/>
        </p:nvSpPr>
        <p:spPr>
          <a:xfrm>
            <a:off x="739553" y="1200409"/>
            <a:ext cx="11877525" cy="5375831"/>
          </a:xfrm>
          <a:prstGeom prst="rect">
            <a:avLst/>
          </a:prstGeom>
        </p:spPr>
        <p:txBody>
          <a:bodyPr wrap="square">
            <a:spAutoFit/>
          </a:bodyPr>
          <a:lstStyle/>
          <a:p>
            <a:pPr lvl="0">
              <a:lnSpc>
                <a:spcPts val="2500"/>
              </a:lnSpc>
              <a:defRPr/>
            </a:pPr>
            <a:r>
              <a:rPr lang="ja-JP" altLang="en-US" sz="2000" b="1" dirty="0" smtClean="0"/>
              <a:t>○　</a:t>
            </a:r>
            <a:r>
              <a:rPr lang="ja-JP" altLang="en-US" sz="2000" dirty="0" smtClean="0"/>
              <a:t>混雑</a:t>
            </a:r>
            <a:r>
              <a:rPr lang="ja-JP" altLang="en-US" sz="2000" dirty="0"/>
              <a:t>した場所や感染リスクが高い場所への外出・移動を自粛する</a:t>
            </a:r>
            <a:r>
              <a:rPr lang="ja-JP" altLang="en-US" sz="2000" dirty="0" smtClean="0"/>
              <a:t>こと</a:t>
            </a:r>
            <a:r>
              <a:rPr lang="ja-JP" altLang="en-US" sz="1400" dirty="0" smtClean="0"/>
              <a:t>（法第</a:t>
            </a:r>
            <a:r>
              <a:rPr lang="en-US" altLang="ja-JP" sz="1400" dirty="0" smtClean="0"/>
              <a:t>24</a:t>
            </a:r>
            <a:r>
              <a:rPr lang="ja-JP" altLang="en-US" sz="1400" dirty="0" smtClean="0"/>
              <a:t>条第９項）</a:t>
            </a:r>
            <a:endParaRPr lang="en-US" altLang="ja-JP" sz="2000" dirty="0"/>
          </a:p>
          <a:p>
            <a:pPr lvl="0">
              <a:lnSpc>
                <a:spcPts val="2100"/>
              </a:lnSpc>
              <a:defRPr/>
            </a:pPr>
            <a:endParaRPr lang="en-US" altLang="ja-JP" sz="800" dirty="0" smtClean="0"/>
          </a:p>
          <a:p>
            <a:pPr lvl="0">
              <a:lnSpc>
                <a:spcPts val="2100"/>
              </a:lnSpc>
              <a:defRPr/>
            </a:pPr>
            <a:r>
              <a:rPr lang="ja-JP" altLang="en-US" sz="2000" dirty="0" smtClean="0"/>
              <a:t>○　営業時間短縮を要請した時間以降、飲食店にみだりに出入りしないこと</a:t>
            </a:r>
            <a:r>
              <a:rPr lang="ja-JP" altLang="en-US" sz="1400" dirty="0" smtClean="0"/>
              <a:t>（法第</a:t>
            </a:r>
            <a:r>
              <a:rPr lang="en-US" altLang="ja-JP" sz="1400" dirty="0" smtClean="0"/>
              <a:t>31</a:t>
            </a:r>
            <a:r>
              <a:rPr lang="ja-JP" altLang="en-US" sz="1400" dirty="0" smtClean="0"/>
              <a:t>条の６第２項）</a:t>
            </a:r>
            <a:endParaRPr lang="en-US" altLang="ja-JP" sz="2000" dirty="0" smtClean="0"/>
          </a:p>
          <a:p>
            <a:pPr lvl="0">
              <a:lnSpc>
                <a:spcPts val="2100"/>
              </a:lnSpc>
              <a:defRPr/>
            </a:pPr>
            <a:endParaRPr lang="en-US" altLang="ja-JP" sz="800" dirty="0"/>
          </a:p>
          <a:p>
            <a:pPr lvl="0">
              <a:lnSpc>
                <a:spcPts val="2500"/>
              </a:lnSpc>
              <a:defRPr/>
            </a:pPr>
            <a:r>
              <a:rPr lang="ja-JP" altLang="en-US" sz="2000" dirty="0"/>
              <a:t>○　会食を行う際は、４ルールに留意する</a:t>
            </a:r>
            <a:r>
              <a:rPr lang="ja-JP" altLang="en-US" sz="2000" dirty="0" smtClean="0"/>
              <a:t>こと</a:t>
            </a:r>
            <a:r>
              <a:rPr lang="ja-JP" altLang="en-US" sz="1400" dirty="0" smtClean="0"/>
              <a:t>（法第</a:t>
            </a:r>
            <a:r>
              <a:rPr lang="en-US" altLang="ja-JP" sz="1400" dirty="0" smtClean="0"/>
              <a:t>24</a:t>
            </a:r>
            <a:r>
              <a:rPr lang="ja-JP" altLang="en-US" sz="1400" dirty="0" smtClean="0"/>
              <a:t>条第９項）</a:t>
            </a:r>
            <a:endParaRPr lang="en-US" altLang="ja-JP" sz="2000" dirty="0"/>
          </a:p>
          <a:p>
            <a:pPr lvl="0">
              <a:lnSpc>
                <a:spcPts val="2500"/>
              </a:lnSpc>
              <a:defRPr/>
            </a:pPr>
            <a:r>
              <a:rPr lang="ja-JP" altLang="en-US" sz="2000" dirty="0"/>
              <a:t>　　　・同一テーブル４人</a:t>
            </a:r>
            <a:r>
              <a:rPr lang="ja-JP" altLang="en-US" sz="2000" dirty="0" smtClean="0"/>
              <a:t>以内</a:t>
            </a:r>
            <a:r>
              <a:rPr lang="ja-JP" altLang="en-US" sz="2000" dirty="0"/>
              <a:t>　　　　　　　</a:t>
            </a:r>
            <a:r>
              <a:rPr lang="ja-JP" altLang="en-US" sz="2000" dirty="0" smtClean="0"/>
              <a:t>　   </a:t>
            </a:r>
            <a:r>
              <a:rPr lang="ja-JP" altLang="en-US" sz="2000" dirty="0"/>
              <a:t>・２時間程度以内での飲食</a:t>
            </a:r>
            <a:endParaRPr lang="en-US" altLang="ja-JP" sz="2000" dirty="0"/>
          </a:p>
          <a:p>
            <a:pPr lvl="0">
              <a:lnSpc>
                <a:spcPts val="2500"/>
              </a:lnSpc>
              <a:defRPr/>
            </a:pPr>
            <a:r>
              <a:rPr lang="ja-JP" altLang="en-US" sz="2000" dirty="0"/>
              <a:t>　　　・ゴールドステッカー認証店舗を推奨　　　・マスク会食</a:t>
            </a:r>
            <a:r>
              <a:rPr lang="en-US" altLang="ja-JP" sz="1200" dirty="0" smtClean="0"/>
              <a:t>※</a:t>
            </a:r>
            <a:r>
              <a:rPr lang="ja-JP" altLang="en-US" sz="2000" dirty="0" smtClean="0"/>
              <a:t>の</a:t>
            </a:r>
            <a:r>
              <a:rPr lang="ja-JP" altLang="en-US" sz="2000" dirty="0"/>
              <a:t>徹底</a:t>
            </a:r>
            <a:endParaRPr lang="en-US" altLang="ja-JP" sz="2000" dirty="0"/>
          </a:p>
          <a:p>
            <a:pPr lvl="0">
              <a:lnSpc>
                <a:spcPts val="2500"/>
              </a:lnSpc>
              <a:defRPr/>
            </a:pPr>
            <a:r>
              <a:rPr lang="ja-JP" altLang="en-US" sz="1600" dirty="0"/>
              <a:t>　　</a:t>
            </a:r>
            <a:r>
              <a:rPr lang="ja-JP" altLang="en-US" sz="1400" spc="-150" dirty="0"/>
              <a:t>　　　　　</a:t>
            </a:r>
            <a:r>
              <a:rPr lang="en-US" altLang="ja-JP" sz="1400" spc="-150" dirty="0" smtClean="0"/>
              <a:t>※</a:t>
            </a:r>
            <a:r>
              <a:rPr lang="ja-JP" altLang="en-US" sz="1400" spc="-150" dirty="0"/>
              <a:t>　疾患等によりマスクの着用が困難な場合などはこの限りで</a:t>
            </a:r>
            <a:r>
              <a:rPr lang="ja-JP" altLang="en-US" sz="1400" spc="-150" dirty="0" smtClean="0"/>
              <a:t>ない</a:t>
            </a:r>
            <a:endParaRPr lang="en-US" altLang="ja-JP" sz="2000" u="sng" dirty="0" smtClean="0">
              <a:solidFill>
                <a:srgbClr val="FF0000"/>
              </a:solidFill>
            </a:endParaRPr>
          </a:p>
          <a:p>
            <a:pPr>
              <a:lnSpc>
                <a:spcPts val="2100"/>
              </a:lnSpc>
              <a:defRPr/>
            </a:pPr>
            <a:endParaRPr lang="en-US" altLang="ja-JP" sz="2000" dirty="0"/>
          </a:p>
          <a:p>
            <a:pPr>
              <a:lnSpc>
                <a:spcPts val="2100"/>
              </a:lnSpc>
              <a:defRPr/>
            </a:pPr>
            <a:r>
              <a:rPr lang="ja-JP" altLang="en-US" sz="2000" dirty="0" smtClean="0"/>
              <a:t>○　感染防止対策（３密の回避、マスク着用、手洗い、こまめな換気等）の徹底</a:t>
            </a:r>
            <a:r>
              <a:rPr lang="ja-JP" altLang="en-US" sz="1400" dirty="0" smtClean="0"/>
              <a:t>（法第</a:t>
            </a:r>
            <a:r>
              <a:rPr lang="en-US" altLang="ja-JP" sz="1400" dirty="0" smtClean="0"/>
              <a:t>24</a:t>
            </a:r>
            <a:r>
              <a:rPr lang="ja-JP" altLang="en-US" sz="1400" dirty="0" smtClean="0"/>
              <a:t>条第９項）</a:t>
            </a:r>
            <a:endParaRPr lang="en-US" altLang="ja-JP" sz="1400" dirty="0" smtClean="0"/>
          </a:p>
          <a:p>
            <a:pPr>
              <a:lnSpc>
                <a:spcPts val="2100"/>
              </a:lnSpc>
              <a:defRPr/>
            </a:pPr>
            <a:endParaRPr lang="en-US" altLang="ja-JP" sz="2000" dirty="0" smtClean="0"/>
          </a:p>
          <a:p>
            <a:pPr lvl="0">
              <a:lnSpc>
                <a:spcPts val="2100"/>
              </a:lnSpc>
              <a:defRPr/>
            </a:pPr>
            <a:r>
              <a:rPr lang="ja-JP" altLang="en-US" sz="2000" dirty="0" smtClean="0"/>
              <a:t>○　</a:t>
            </a:r>
            <a:r>
              <a:rPr lang="ja-JP" altLang="en-US" sz="2000" spc="-170" dirty="0" smtClean="0">
                <a:solidFill>
                  <a:prstClr val="black"/>
                </a:solidFill>
              </a:rPr>
              <a:t>不要不急の都道府県間の移動は極力控えること</a:t>
            </a:r>
            <a:r>
              <a:rPr lang="ja-JP" altLang="en-US" sz="1600" spc="-170" dirty="0" smtClean="0">
                <a:solidFill>
                  <a:prstClr val="black"/>
                </a:solidFill>
              </a:rPr>
              <a:t>（対象者全員検査で陰性を確認した場合は対象外</a:t>
            </a:r>
            <a:r>
              <a:rPr lang="ja-JP" altLang="en-US" sz="1600" spc="-120" dirty="0" smtClean="0">
                <a:solidFill>
                  <a:prstClr val="black"/>
                </a:solidFill>
              </a:rPr>
              <a:t>）</a:t>
            </a:r>
            <a:r>
              <a:rPr lang="ja-JP" altLang="en-US" sz="1400" spc="-120" dirty="0" smtClean="0">
                <a:solidFill>
                  <a:prstClr val="black"/>
                </a:solidFill>
              </a:rPr>
              <a:t>（法第</a:t>
            </a:r>
            <a:r>
              <a:rPr lang="en-US" altLang="ja-JP" sz="1400" spc="-120" dirty="0" smtClean="0">
                <a:solidFill>
                  <a:prstClr val="black"/>
                </a:solidFill>
              </a:rPr>
              <a:t>24</a:t>
            </a:r>
            <a:r>
              <a:rPr lang="ja-JP" altLang="en-US" sz="1400" spc="-120" dirty="0" smtClean="0">
                <a:solidFill>
                  <a:prstClr val="black"/>
                </a:solidFill>
              </a:rPr>
              <a:t>条第９項）</a:t>
            </a:r>
            <a:endParaRPr lang="en-US" altLang="ja-JP" sz="1400" spc="-120" dirty="0" smtClean="0">
              <a:solidFill>
                <a:prstClr val="black"/>
              </a:solidFill>
            </a:endParaRPr>
          </a:p>
          <a:p>
            <a:pPr lvl="0">
              <a:lnSpc>
                <a:spcPts val="2100"/>
              </a:lnSpc>
              <a:defRPr/>
            </a:pPr>
            <a:endParaRPr lang="en-US" altLang="ja-JP" sz="2000" dirty="0"/>
          </a:p>
          <a:p>
            <a:pPr>
              <a:lnSpc>
                <a:spcPts val="2500"/>
              </a:lnSpc>
              <a:defRPr/>
            </a:pPr>
            <a:r>
              <a:rPr lang="ja-JP" altLang="en-US" sz="2000" b="1" dirty="0" smtClean="0"/>
              <a:t>○　</a:t>
            </a:r>
            <a:r>
              <a:rPr lang="ja-JP" altLang="en-US" sz="2000" dirty="0" smtClean="0"/>
              <a:t>少し</a:t>
            </a:r>
            <a:r>
              <a:rPr lang="ja-JP" altLang="en-US" sz="2000" dirty="0"/>
              <a:t>でも症状がある場合、早めに検査を受診すること</a:t>
            </a:r>
            <a:endParaRPr lang="en-US" altLang="ja-JP" sz="2000" dirty="0"/>
          </a:p>
          <a:p>
            <a:pPr>
              <a:lnSpc>
                <a:spcPts val="2500"/>
              </a:lnSpc>
              <a:defRPr/>
            </a:pPr>
            <a:r>
              <a:rPr lang="ja-JP" altLang="en-US" sz="2000" dirty="0"/>
              <a:t>　　感染不安を感じる無症状者についても、検査を受診すること</a:t>
            </a:r>
            <a:r>
              <a:rPr lang="ja-JP" altLang="en-US" sz="1600" dirty="0"/>
              <a:t>（無料検査事業を</a:t>
            </a:r>
            <a:r>
              <a:rPr lang="ja-JP" altLang="en-US" sz="1600" dirty="0" smtClean="0"/>
              <a:t>実施</a:t>
            </a:r>
            <a:r>
              <a:rPr lang="en-US" altLang="ja-JP" sz="1600" dirty="0"/>
              <a:t>)</a:t>
            </a:r>
            <a:r>
              <a:rPr lang="ja-JP" altLang="en-US" sz="1400" dirty="0" smtClean="0"/>
              <a:t>（法第</a:t>
            </a:r>
            <a:r>
              <a:rPr lang="en-US" altLang="ja-JP" sz="1400" dirty="0" smtClean="0"/>
              <a:t>24</a:t>
            </a:r>
            <a:r>
              <a:rPr lang="ja-JP" altLang="en-US" sz="1400" dirty="0" smtClean="0"/>
              <a:t>条第９項）</a:t>
            </a:r>
            <a:endParaRPr lang="en-US" altLang="ja-JP" sz="1400" dirty="0" smtClean="0"/>
          </a:p>
          <a:p>
            <a:pPr>
              <a:lnSpc>
                <a:spcPts val="2500"/>
              </a:lnSpc>
              <a:defRPr/>
            </a:pPr>
            <a:endParaRPr lang="en-US" altLang="ja-JP" sz="2000" dirty="0"/>
          </a:p>
          <a:p>
            <a:pPr lvl="0">
              <a:lnSpc>
                <a:spcPts val="2500"/>
              </a:lnSpc>
              <a:defRPr/>
            </a:pPr>
            <a:r>
              <a:rPr lang="ja-JP" altLang="en-US" sz="2000" dirty="0" smtClean="0"/>
              <a:t>○　感染対策が徹底されていない飲食店等の利用を自粛すること</a:t>
            </a:r>
            <a:r>
              <a:rPr lang="ja-JP" altLang="en-US" sz="1400" dirty="0" smtClean="0"/>
              <a:t>（法第</a:t>
            </a:r>
            <a:r>
              <a:rPr lang="en-US" altLang="ja-JP" sz="1400" dirty="0" smtClean="0"/>
              <a:t>24</a:t>
            </a:r>
            <a:r>
              <a:rPr lang="ja-JP" altLang="en-US" sz="1400" dirty="0" smtClean="0"/>
              <a:t>条第９項）</a:t>
            </a:r>
            <a:endParaRPr lang="en-US" altLang="ja-JP" sz="2000" dirty="0" smtClean="0"/>
          </a:p>
          <a:p>
            <a:pPr>
              <a:lnSpc>
                <a:spcPts val="1900"/>
              </a:lnSpc>
              <a:defRPr/>
            </a:pPr>
            <a:r>
              <a:rPr lang="ja-JP" altLang="en-US" sz="2000" dirty="0" smtClean="0">
                <a:solidFill>
                  <a:srgbClr val="FF0000"/>
                </a:solidFill>
              </a:rPr>
              <a:t>　</a:t>
            </a:r>
            <a:endParaRPr lang="en-US" altLang="ja-JP" sz="2000" spc="-150" dirty="0" smtClean="0">
              <a:solidFill>
                <a:srgbClr val="FF0000"/>
              </a:solidFill>
            </a:endParaRPr>
          </a:p>
        </p:txBody>
      </p:sp>
      <p:sp>
        <p:nvSpPr>
          <p:cNvPr id="13" name="テキスト ボックス 12"/>
          <p:cNvSpPr txBox="1"/>
          <p:nvPr/>
        </p:nvSpPr>
        <p:spPr>
          <a:xfrm>
            <a:off x="0" y="266017"/>
            <a:ext cx="11069867" cy="399276"/>
          </a:xfrm>
          <a:prstGeom prst="rect">
            <a:avLst/>
          </a:prstGeom>
          <a:noFill/>
          <a:ln w="19050">
            <a:noFill/>
          </a:ln>
        </p:spPr>
        <p:txBody>
          <a:bodyPr wrap="square" rtlCol="0">
            <a:spAutoFit/>
          </a:bodyPr>
          <a:lstStyle/>
          <a:p>
            <a:pPr lvl="0">
              <a:lnSpc>
                <a:spcPts val="2300"/>
              </a:lnSpc>
              <a:defRPr/>
            </a:pPr>
            <a:r>
              <a:rPr lang="ja-JP" altLang="en-US" sz="2400" b="1" noProof="0" dirty="0" smtClean="0">
                <a:latin typeface="游ゴシック" panose="020F0502020204030204"/>
                <a:ea typeface="游ゴシック" panose="020B0400000000000000" pitchFamily="50" charset="-128"/>
              </a:rPr>
              <a:t>（２）継続した感染防止対策</a:t>
            </a:r>
            <a:endParaRPr kumimoji="1" lang="ja-JP" altLang="en-US" sz="2000"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endParaRPr>
          </a:p>
        </p:txBody>
      </p:sp>
      <p:sp>
        <p:nvSpPr>
          <p:cNvPr id="15" name="テキスト ボックス 14"/>
          <p:cNvSpPr txBox="1"/>
          <p:nvPr/>
        </p:nvSpPr>
        <p:spPr>
          <a:xfrm>
            <a:off x="595510" y="661343"/>
            <a:ext cx="9939408" cy="399276"/>
          </a:xfrm>
          <a:prstGeom prst="rect">
            <a:avLst/>
          </a:prstGeom>
          <a:noFill/>
          <a:ln w="19050">
            <a:noFill/>
          </a:ln>
        </p:spPr>
        <p:txBody>
          <a:bodyPr wrap="square" rtlCol="0">
            <a:spAutoFit/>
          </a:bodyPr>
          <a:lstStyle/>
          <a:p>
            <a:pPr lvl="0">
              <a:lnSpc>
                <a:spcPts val="2300"/>
              </a:lnSpc>
              <a:defRPr/>
            </a:pPr>
            <a:r>
              <a:rPr lang="ja-JP" altLang="en-US" sz="2400" b="1" dirty="0">
                <a:latin typeface="游ゴシック" panose="020F0502020204030204"/>
                <a:ea typeface="游ゴシック" panose="020B0400000000000000" pitchFamily="50" charset="-128"/>
              </a:rPr>
              <a:t>①</a:t>
            </a:r>
            <a:r>
              <a:rPr lang="ja-JP" altLang="en-US" sz="2400" b="1" u="sng" dirty="0" smtClean="0">
                <a:latin typeface="游ゴシック" panose="020F0502020204030204"/>
                <a:ea typeface="游ゴシック" panose="020B0400000000000000" pitchFamily="50" charset="-128"/>
              </a:rPr>
              <a:t>府民</a:t>
            </a:r>
            <a:r>
              <a:rPr kumimoji="1" lang="ja-JP" altLang="en-US" sz="2400" b="1" i="0" u="sng" strike="noStrike" kern="1200" cap="none" spc="0" normalizeH="0" baseline="0" noProof="0" dirty="0" err="1" smtClean="0">
                <a:ln>
                  <a:noFill/>
                </a:ln>
                <a:effectLst/>
                <a:uLnTx/>
                <a:uFillTx/>
                <a:latin typeface="游ゴシック" panose="020F0502020204030204"/>
                <a:ea typeface="游ゴシック" panose="020B0400000000000000" pitchFamily="50" charset="-128"/>
                <a:cs typeface="+mn-cs"/>
              </a:rPr>
              <a:t>への</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呼びかけ</a:t>
            </a:r>
            <a:r>
              <a:rPr kumimoji="1" lang="ja-JP" altLang="en-US" sz="24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　</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（特措法第</a:t>
            </a:r>
            <a:r>
              <a:rPr lang="en-US" altLang="ja-JP" sz="2000" dirty="0">
                <a:latin typeface="游ゴシック" panose="020F0502020204030204"/>
                <a:ea typeface="游ゴシック" panose="020B0400000000000000" pitchFamily="50" charset="-128"/>
              </a:rPr>
              <a:t>24</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条第９項</a:t>
            </a:r>
            <a:r>
              <a:rPr lang="ja-JP" altLang="en-US" sz="2000" noProof="0" dirty="0">
                <a:latin typeface="游ゴシック" panose="020F0502020204030204"/>
                <a:ea typeface="游ゴシック" panose="020B0400000000000000" pitchFamily="50" charset="-128"/>
              </a:rPr>
              <a:t>、</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第</a:t>
            </a:r>
            <a:r>
              <a:rPr kumimoji="1" lang="en-US" altLang="ja-JP"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31</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条の６第２項に基づく）</a:t>
            </a:r>
            <a:endParaRPr kumimoji="1" lang="ja-JP" altLang="en-US" sz="2000"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39008112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8" name="テキスト ボックス 17"/>
          <p:cNvSpPr txBox="1"/>
          <p:nvPr/>
        </p:nvSpPr>
        <p:spPr>
          <a:xfrm>
            <a:off x="493809" y="632181"/>
            <a:ext cx="11069867" cy="682238"/>
          </a:xfrm>
          <a:prstGeom prst="rect">
            <a:avLst/>
          </a:prstGeom>
          <a:noFill/>
          <a:ln w="19050">
            <a:noFill/>
          </a:ln>
        </p:spPr>
        <p:txBody>
          <a:bodyPr wrap="square" rtlCol="0">
            <a:spAutoFit/>
          </a:bodyPr>
          <a:lstStyle/>
          <a:p>
            <a:pPr>
              <a:lnSpc>
                <a:spcPts val="2300"/>
              </a:lnSpc>
              <a:defRPr/>
            </a:pPr>
            <a:r>
              <a:rPr lang="ja-JP" altLang="en-US" sz="2400" b="1" noProof="0" dirty="0">
                <a:latin typeface="游ゴシック" panose="020F0502020204030204"/>
                <a:ea typeface="游ゴシック" panose="020B0400000000000000" pitchFamily="50" charset="-128"/>
              </a:rPr>
              <a:t>②</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大学等への</a:t>
            </a:r>
            <a:r>
              <a:rPr lang="ja-JP" altLang="en-US" sz="2400" b="1" u="sng" noProof="0" dirty="0">
                <a:latin typeface="游ゴシック" panose="020F0502020204030204"/>
                <a:ea typeface="游ゴシック" panose="020B0400000000000000" pitchFamily="50" charset="-128"/>
              </a:rPr>
              <a:t>要請</a:t>
            </a:r>
            <a:r>
              <a:rPr lang="ja-JP" altLang="en-US" sz="2000" dirty="0" smtClean="0"/>
              <a:t>（特措法第</a:t>
            </a:r>
            <a:r>
              <a:rPr lang="en-US" altLang="ja-JP" sz="2000" dirty="0" smtClean="0"/>
              <a:t>24</a:t>
            </a:r>
            <a:r>
              <a:rPr lang="ja-JP" altLang="en-US" sz="2000" dirty="0" smtClean="0"/>
              <a:t>条第９項に基づく）</a:t>
            </a:r>
            <a:endParaRPr lang="en-US" altLang="ja-JP" sz="2000" dirty="0"/>
          </a:p>
          <a:p>
            <a:pPr lvl="0">
              <a:lnSpc>
                <a:spcPts val="2300"/>
              </a:lnSpc>
              <a:defRPr/>
            </a:pPr>
            <a:endParaRPr kumimoji="1" lang="ja-JP" altLang="en-US" sz="2000" b="1"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13" name="正方形/長方形 12"/>
          <p:cNvSpPr/>
          <p:nvPr/>
        </p:nvSpPr>
        <p:spPr>
          <a:xfrm>
            <a:off x="595510" y="1066659"/>
            <a:ext cx="12165612" cy="2962349"/>
          </a:xfrm>
          <a:prstGeom prst="rect">
            <a:avLst/>
          </a:prstGeom>
        </p:spPr>
        <p:txBody>
          <a:bodyPr wrap="square">
            <a:spAutoFit/>
          </a:bodyPr>
          <a:lstStyle/>
          <a:p>
            <a:pPr>
              <a:lnSpc>
                <a:spcPct val="150000"/>
              </a:lnSpc>
              <a:defRPr/>
            </a:pPr>
            <a:r>
              <a:rPr lang="ja-JP" altLang="en-US" sz="2000" b="1" dirty="0" smtClean="0"/>
              <a:t>○</a:t>
            </a:r>
            <a:r>
              <a:rPr lang="ja-JP" altLang="en-US" sz="2000" b="1" dirty="0"/>
              <a:t>　</a:t>
            </a:r>
            <a:r>
              <a:rPr lang="ja-JP" altLang="en-US" sz="2000" dirty="0"/>
              <a:t>発熱等の症状がある学生は、登校や活動参加を控えるよう、周知徹底する</a:t>
            </a:r>
            <a:r>
              <a:rPr lang="ja-JP" altLang="en-US" sz="2000" dirty="0" smtClean="0"/>
              <a:t>こと</a:t>
            </a:r>
            <a:endParaRPr lang="en-US" altLang="ja-JP" sz="2000" spc="-130" dirty="0"/>
          </a:p>
          <a:p>
            <a:pPr>
              <a:lnSpc>
                <a:spcPct val="150000"/>
              </a:lnSpc>
              <a:defRPr/>
            </a:pPr>
            <a:r>
              <a:rPr lang="ja-JP" altLang="en-US" sz="2000" dirty="0" smtClean="0"/>
              <a:t>○　部活動や課外活動における感染リスクの高い活動（合宿等）や前後の会食を自粛すること</a:t>
            </a:r>
            <a:endParaRPr lang="en-US" altLang="ja-JP" sz="2000" dirty="0"/>
          </a:p>
          <a:p>
            <a:pPr>
              <a:defRPr/>
            </a:pPr>
            <a:r>
              <a:rPr lang="en-US" altLang="ja-JP" sz="2000" dirty="0" smtClean="0"/>
              <a:t>       </a:t>
            </a:r>
            <a:r>
              <a:rPr lang="ja-JP" altLang="en-US" sz="1600" dirty="0" smtClean="0"/>
              <a:t>（対象者全員検査を実施する場合は活動可能）</a:t>
            </a:r>
            <a:endParaRPr lang="en-US" altLang="ja-JP" sz="2000" dirty="0" smtClean="0"/>
          </a:p>
          <a:p>
            <a:pPr>
              <a:lnSpc>
                <a:spcPct val="150000"/>
              </a:lnSpc>
              <a:defRPr/>
            </a:pPr>
            <a:r>
              <a:rPr lang="ja-JP" altLang="en-US" sz="2000" dirty="0" smtClean="0"/>
              <a:t>○　感染リスクの高い、自宅・友人宅での飲み会や、多人数が集まる</a:t>
            </a:r>
            <a:r>
              <a:rPr lang="ja-JP" altLang="en-US" sz="2000" dirty="0"/>
              <a:t>会食</a:t>
            </a:r>
            <a:r>
              <a:rPr lang="ja-JP" altLang="en-US" sz="2000" dirty="0" smtClean="0"/>
              <a:t>を自粛すること</a:t>
            </a:r>
            <a:endParaRPr lang="en-US" altLang="ja-JP" sz="2000" dirty="0" smtClean="0"/>
          </a:p>
          <a:p>
            <a:pPr>
              <a:lnSpc>
                <a:spcPct val="150000"/>
              </a:lnSpc>
              <a:defRPr/>
            </a:pPr>
            <a:endParaRPr lang="en-US" altLang="ja-JP" sz="1100" dirty="0"/>
          </a:p>
          <a:p>
            <a:pPr>
              <a:lnSpc>
                <a:spcPct val="150000"/>
              </a:lnSpc>
              <a:defRPr/>
            </a:pPr>
            <a:r>
              <a:rPr lang="ja-JP" altLang="en-US" sz="2000" spc="-100" dirty="0" smtClean="0"/>
              <a:t>○　感染防止と、面接授業・遠隔授業の効果的実施による学修機会の確保の両立を図ること</a:t>
            </a:r>
            <a:endParaRPr lang="en-US" altLang="ja-JP" sz="2000" spc="-100" dirty="0"/>
          </a:p>
          <a:p>
            <a:pPr>
              <a:lnSpc>
                <a:spcPct val="150000"/>
              </a:lnSpc>
              <a:defRPr/>
            </a:pPr>
            <a:r>
              <a:rPr lang="ja-JP" altLang="en-US" sz="2000" spc="-100" dirty="0" smtClean="0"/>
              <a:t>○　</a:t>
            </a:r>
            <a:r>
              <a:rPr lang="ja-JP" altLang="en-US" sz="2000" dirty="0" smtClean="0"/>
              <a:t>学生寮における感染防止策などについて、学生に注意喚起を徹底すること</a:t>
            </a:r>
            <a:endParaRPr lang="en-US" altLang="ja-JP" sz="2000" dirty="0" smtClean="0"/>
          </a:p>
        </p:txBody>
      </p:sp>
    </p:spTree>
    <p:extLst>
      <p:ext uri="{BB962C8B-B14F-4D97-AF65-F5344CB8AC3E}">
        <p14:creationId xmlns:p14="http://schemas.microsoft.com/office/powerpoint/2010/main" val="14515444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8" name="正方形/長方形 7"/>
          <p:cNvSpPr/>
          <p:nvPr/>
        </p:nvSpPr>
        <p:spPr>
          <a:xfrm>
            <a:off x="595510" y="816167"/>
            <a:ext cx="11463651" cy="6093976"/>
          </a:xfrm>
          <a:prstGeom prst="rect">
            <a:avLst/>
          </a:prstGeom>
        </p:spPr>
        <p:txBody>
          <a:bodyPr wrap="square">
            <a:spAutoFit/>
          </a:bodyPr>
          <a:lstStyle/>
          <a:p>
            <a:pPr>
              <a:lnSpc>
                <a:spcPts val="3100"/>
              </a:lnSpc>
              <a:defRPr/>
            </a:pPr>
            <a:r>
              <a:rPr lang="ja-JP" altLang="en-US" sz="2000" b="1" dirty="0" smtClean="0"/>
              <a:t>○</a:t>
            </a:r>
            <a:r>
              <a:rPr lang="ja-JP" altLang="en-US" sz="2000" b="1" spc="-100" dirty="0"/>
              <a:t>　</a:t>
            </a:r>
            <a:r>
              <a:rPr lang="ja-JP" altLang="en-US" sz="2000" spc="-100" dirty="0" smtClean="0"/>
              <a:t>在宅勤務（テレワーク）の活用や休暇取得の促進等による出勤者数の削減の取組みや、時差出勤、</a:t>
            </a:r>
            <a:endParaRPr lang="en-US" altLang="ja-JP" sz="2000" spc="-100" dirty="0" smtClean="0"/>
          </a:p>
          <a:p>
            <a:pPr>
              <a:lnSpc>
                <a:spcPts val="3100"/>
              </a:lnSpc>
              <a:defRPr/>
            </a:pPr>
            <a:r>
              <a:rPr lang="ja-JP" altLang="en-US" sz="2000" spc="-100" dirty="0" smtClean="0"/>
              <a:t>　自転車通勤等、人との接触を低減する取組みを進めること</a:t>
            </a:r>
            <a:endParaRPr lang="en-US" altLang="ja-JP" sz="2000" spc="-100" dirty="0" smtClean="0"/>
          </a:p>
          <a:p>
            <a:pPr>
              <a:lnSpc>
                <a:spcPts val="2100"/>
              </a:lnSpc>
              <a:defRPr/>
            </a:pPr>
            <a:endParaRPr lang="en-US" altLang="ja-JP" sz="2000" spc="-100" dirty="0"/>
          </a:p>
          <a:p>
            <a:pPr>
              <a:lnSpc>
                <a:spcPts val="2100"/>
              </a:lnSpc>
              <a:defRPr/>
            </a:pPr>
            <a:r>
              <a:rPr lang="ja-JP" altLang="en-US" sz="2000" spc="-100" dirty="0" smtClean="0"/>
              <a:t>○　休憩室、喫煙所、更衣室などでマスクを外した会話を控えること</a:t>
            </a:r>
            <a:endParaRPr lang="en-US" altLang="ja-JP" sz="2000" spc="-100" dirty="0" smtClean="0"/>
          </a:p>
          <a:p>
            <a:pPr>
              <a:lnSpc>
                <a:spcPts val="2100"/>
              </a:lnSpc>
              <a:defRPr/>
            </a:pPr>
            <a:endParaRPr lang="en-US" altLang="ja-JP" sz="2000" spc="-100" dirty="0" smtClean="0"/>
          </a:p>
          <a:p>
            <a:pPr>
              <a:lnSpc>
                <a:spcPts val="2500"/>
              </a:lnSpc>
              <a:defRPr/>
            </a:pPr>
            <a:r>
              <a:rPr lang="ja-JP" altLang="en-US" sz="2000" spc="-100" dirty="0" smtClean="0"/>
              <a:t>○　国民生活・国民経済の安定確保に不可欠な業務を行う事業者及びこれらの業務を支援する事業者</a:t>
            </a:r>
            <a:r>
              <a:rPr lang="en-US" altLang="ja-JP" sz="1600" spc="-100" dirty="0" smtClean="0"/>
              <a:t>※</a:t>
            </a:r>
            <a:r>
              <a:rPr lang="ja-JP" altLang="en-US" sz="2000" spc="-100" dirty="0"/>
              <a:t>　</a:t>
            </a:r>
            <a:r>
              <a:rPr lang="ja-JP" altLang="en-US" sz="2000" spc="-100" dirty="0" smtClean="0"/>
              <a:t>　　</a:t>
            </a:r>
            <a:endParaRPr lang="en-US" altLang="ja-JP" sz="2000" spc="-100" dirty="0" smtClean="0"/>
          </a:p>
          <a:p>
            <a:pPr>
              <a:lnSpc>
                <a:spcPts val="2500"/>
              </a:lnSpc>
              <a:defRPr/>
            </a:pPr>
            <a:r>
              <a:rPr lang="ja-JP" altLang="en-US" sz="2000" spc="-100" dirty="0" smtClean="0"/>
              <a:t>　　は、</a:t>
            </a:r>
            <a:r>
              <a:rPr lang="en-US" altLang="ja-JP" sz="2000" spc="-100" dirty="0" smtClean="0"/>
              <a:t>BCP</a:t>
            </a:r>
            <a:r>
              <a:rPr lang="ja-JP" altLang="en-US" sz="2000" spc="-100" dirty="0" smtClean="0"/>
              <a:t>（事業継続計画）の点検を行い、必要な業務を継続すること</a:t>
            </a:r>
            <a:r>
              <a:rPr lang="ja-JP" altLang="en-US" sz="1400" spc="-100" dirty="0" smtClean="0"/>
              <a:t>（法に基づかない働きかけ）</a:t>
            </a:r>
            <a:endParaRPr lang="en-US" altLang="ja-JP" sz="2000" spc="-100" dirty="0" smtClean="0"/>
          </a:p>
          <a:p>
            <a:pPr>
              <a:lnSpc>
                <a:spcPts val="2100"/>
              </a:lnSpc>
              <a:defRPr/>
            </a:pPr>
            <a:r>
              <a:rPr lang="ja-JP" altLang="en-US" sz="1600" spc="-100" dirty="0" smtClean="0"/>
              <a:t>　　　</a:t>
            </a:r>
            <a:r>
              <a:rPr lang="en-US" altLang="ja-JP" sz="1600" spc="-100" dirty="0" smtClean="0"/>
              <a:t>※</a:t>
            </a:r>
            <a:r>
              <a:rPr lang="ja-JP" altLang="en-US" sz="1600" spc="-100" dirty="0"/>
              <a:t>　国民生活・国民経済の安定確保に不可欠な業務を行う事業者及びこれらの業務を支援する</a:t>
            </a:r>
            <a:r>
              <a:rPr lang="ja-JP" altLang="en-US" sz="1600" spc="-100" dirty="0" smtClean="0"/>
              <a:t>事業者（例）</a:t>
            </a:r>
            <a:endParaRPr lang="en-US" altLang="ja-JP" sz="1600" spc="-100" dirty="0" smtClean="0"/>
          </a:p>
          <a:p>
            <a:pPr>
              <a:lnSpc>
                <a:spcPts val="2100"/>
              </a:lnSpc>
              <a:defRPr/>
            </a:pPr>
            <a:r>
              <a:rPr lang="ja-JP" altLang="en-US" sz="1600" spc="-100" dirty="0"/>
              <a:t>　</a:t>
            </a:r>
            <a:r>
              <a:rPr lang="ja-JP" altLang="en-US" sz="1600" spc="-100" dirty="0" smtClean="0"/>
              <a:t>　　　　　・　医療関係（病院、薬局等）　　　　　　　・　生活支援関係（介護老人福祉施設、障がい者支援施設等）</a:t>
            </a:r>
            <a:endParaRPr lang="en-US" altLang="ja-JP" sz="1600" spc="-100" dirty="0" smtClean="0"/>
          </a:p>
          <a:p>
            <a:pPr>
              <a:lnSpc>
                <a:spcPts val="2100"/>
              </a:lnSpc>
              <a:defRPr/>
            </a:pPr>
            <a:r>
              <a:rPr lang="ja-JP" altLang="en-US" sz="1600" spc="-100" dirty="0"/>
              <a:t>　</a:t>
            </a:r>
            <a:r>
              <a:rPr lang="ja-JP" altLang="en-US" sz="1600" spc="-100" dirty="0" smtClean="0"/>
              <a:t>　　　　　・　インフラ運営関係（電力、ガス等）</a:t>
            </a:r>
            <a:r>
              <a:rPr lang="ja-JP" altLang="en-US" sz="1600" spc="-100" dirty="0"/>
              <a:t>　</a:t>
            </a:r>
            <a:r>
              <a:rPr lang="ja-JP" altLang="en-US" sz="1600" spc="-100" dirty="0" smtClean="0"/>
              <a:t>　　・　飲食料品供給関係（飲食料品の流通、ネット通販等）</a:t>
            </a:r>
            <a:endParaRPr lang="en-US" altLang="ja-JP" sz="1600" spc="-100" dirty="0" smtClean="0"/>
          </a:p>
          <a:p>
            <a:pPr>
              <a:lnSpc>
                <a:spcPts val="2100"/>
              </a:lnSpc>
              <a:defRPr/>
            </a:pPr>
            <a:r>
              <a:rPr lang="ja-JP" altLang="en-US" sz="1600" spc="-100" dirty="0"/>
              <a:t>　</a:t>
            </a:r>
            <a:r>
              <a:rPr lang="ja-JP" altLang="en-US" sz="1600" spc="-100" dirty="0" smtClean="0"/>
              <a:t>　　　　　・　生活必需物資供給関係（家庭用品の流通、ネット通販等）</a:t>
            </a:r>
            <a:endParaRPr lang="en-US" altLang="ja-JP" sz="1600" spc="-100" dirty="0" smtClean="0"/>
          </a:p>
          <a:p>
            <a:pPr>
              <a:lnSpc>
                <a:spcPts val="2100"/>
              </a:lnSpc>
              <a:defRPr/>
            </a:pPr>
            <a:r>
              <a:rPr lang="ja-JP" altLang="en-US" sz="1600" spc="-100" dirty="0"/>
              <a:t>　</a:t>
            </a:r>
            <a:r>
              <a:rPr lang="ja-JP" altLang="en-US" sz="1600" spc="-100" dirty="0" smtClean="0"/>
              <a:t>　　　　　・　宅配・テイクアウト、生活必需物資の小売関係（百貨店・スーパー、コンビニ等）</a:t>
            </a:r>
            <a:endParaRPr lang="en-US" altLang="ja-JP" sz="1600" spc="-100" dirty="0" smtClean="0"/>
          </a:p>
          <a:p>
            <a:pPr>
              <a:lnSpc>
                <a:spcPts val="2100"/>
              </a:lnSpc>
              <a:defRPr/>
            </a:pPr>
            <a:r>
              <a:rPr lang="ja-JP" altLang="en-US" sz="1600" spc="-100" dirty="0"/>
              <a:t>　</a:t>
            </a:r>
            <a:r>
              <a:rPr lang="ja-JP" altLang="en-US" sz="1600" spc="-100" dirty="0" smtClean="0"/>
              <a:t>　　　　　・　生活必需サービス（ホテル・宿泊、銭湯、理美容等）</a:t>
            </a:r>
            <a:endParaRPr lang="en-US" altLang="ja-JP" sz="1600" spc="-100" dirty="0"/>
          </a:p>
          <a:p>
            <a:pPr>
              <a:lnSpc>
                <a:spcPts val="2100"/>
              </a:lnSpc>
              <a:defRPr/>
            </a:pPr>
            <a:r>
              <a:rPr lang="ja-JP" altLang="en-US" sz="1600" spc="-100" dirty="0" smtClean="0"/>
              <a:t>　　　　　　・　金融サービス（銀行、クレジットカードその他決済サービス等）</a:t>
            </a:r>
            <a:endParaRPr lang="en-US" altLang="ja-JP" sz="1600" spc="-100" dirty="0" smtClean="0"/>
          </a:p>
          <a:p>
            <a:pPr>
              <a:lnSpc>
                <a:spcPts val="2100"/>
              </a:lnSpc>
              <a:defRPr/>
            </a:pPr>
            <a:r>
              <a:rPr lang="ja-JP" altLang="en-US" sz="1600" spc="-100" dirty="0"/>
              <a:t>　</a:t>
            </a:r>
            <a:r>
              <a:rPr lang="ja-JP" altLang="en-US" sz="1600" spc="-100" dirty="0" smtClean="0"/>
              <a:t>　　　　　・　物流・運輸サービス（鉄道、バス・タクシー・トラック、航空、郵便等）</a:t>
            </a:r>
            <a:r>
              <a:rPr lang="ja-JP" altLang="en-US" sz="1600" spc="-100" dirty="0"/>
              <a:t>　</a:t>
            </a:r>
            <a:r>
              <a:rPr lang="ja-JP" altLang="en-US" sz="1600" spc="-100" dirty="0" smtClean="0"/>
              <a:t>　　</a:t>
            </a:r>
            <a:endParaRPr lang="en-US" altLang="ja-JP" sz="1600" spc="-100" dirty="0" smtClean="0"/>
          </a:p>
          <a:p>
            <a:pPr>
              <a:lnSpc>
                <a:spcPts val="2100"/>
              </a:lnSpc>
              <a:defRPr/>
            </a:pPr>
            <a:r>
              <a:rPr lang="ja-JP" altLang="en-US" sz="1600" spc="-100" dirty="0"/>
              <a:t>　</a:t>
            </a:r>
            <a:r>
              <a:rPr lang="ja-JP" altLang="en-US" sz="1600" spc="-100" dirty="0" smtClean="0"/>
              <a:t>　　　　　・　育児サービス（保育所</a:t>
            </a:r>
            <a:r>
              <a:rPr lang="ja-JP" altLang="en-US" sz="1600" spc="-100" dirty="0"/>
              <a:t>等の児童福祉施設、放課後クラブ等</a:t>
            </a:r>
            <a:r>
              <a:rPr lang="ja-JP" altLang="en-US" sz="1600" spc="-100" dirty="0" smtClean="0"/>
              <a:t>）</a:t>
            </a:r>
            <a:endParaRPr lang="en-US" altLang="ja-JP" sz="2000" spc="-100" dirty="0" smtClean="0"/>
          </a:p>
          <a:p>
            <a:pPr>
              <a:lnSpc>
                <a:spcPts val="2100"/>
              </a:lnSpc>
              <a:defRPr/>
            </a:pPr>
            <a:endParaRPr lang="en-US" altLang="ja-JP" sz="2000" spc="-100" dirty="0" smtClean="0"/>
          </a:p>
          <a:p>
            <a:pPr>
              <a:lnSpc>
                <a:spcPts val="2100"/>
              </a:lnSpc>
              <a:defRPr/>
            </a:pPr>
            <a:r>
              <a:rPr lang="ja-JP" altLang="en-US" sz="2000" spc="-100" dirty="0" smtClean="0"/>
              <a:t>○　高齢者や基礎疾患を有する方等、重症化リスクのある従業者、妊娠している従業者、同居家族に該</a:t>
            </a:r>
            <a:endParaRPr lang="en-US" altLang="ja-JP" sz="2000" spc="-100" dirty="0" smtClean="0"/>
          </a:p>
          <a:p>
            <a:pPr>
              <a:lnSpc>
                <a:spcPts val="2500"/>
              </a:lnSpc>
              <a:defRPr/>
            </a:pPr>
            <a:r>
              <a:rPr lang="ja-JP" altLang="en-US" sz="2000" spc="-100" dirty="0" smtClean="0"/>
              <a:t>　　当者がいる従業者について、テレワークや時差出勤等の配慮を行うこと</a:t>
            </a:r>
            <a:endParaRPr lang="en-US" altLang="ja-JP" sz="2000" spc="-100" dirty="0" smtClean="0"/>
          </a:p>
          <a:p>
            <a:pPr>
              <a:lnSpc>
                <a:spcPts val="3700"/>
              </a:lnSpc>
              <a:defRPr/>
            </a:pPr>
            <a:r>
              <a:rPr lang="ja-JP" altLang="en-US" sz="2000" spc="-100" dirty="0" smtClean="0"/>
              <a:t>○　業種別ガイドラインを遵守すること</a:t>
            </a:r>
            <a:endParaRPr lang="en-US" altLang="ja-JP" sz="2000" spc="-100" dirty="0" smtClean="0"/>
          </a:p>
        </p:txBody>
      </p:sp>
      <p:sp>
        <p:nvSpPr>
          <p:cNvPr id="9" name="テキスト ボックス 8"/>
          <p:cNvSpPr txBox="1"/>
          <p:nvPr/>
        </p:nvSpPr>
        <p:spPr>
          <a:xfrm>
            <a:off x="406875" y="475048"/>
            <a:ext cx="11069867" cy="399276"/>
          </a:xfrm>
          <a:prstGeom prst="rect">
            <a:avLst/>
          </a:prstGeom>
          <a:noFill/>
          <a:ln w="19050">
            <a:noFill/>
          </a:ln>
        </p:spPr>
        <p:txBody>
          <a:bodyPr wrap="square" rtlCol="0">
            <a:spAutoFit/>
          </a:bodyPr>
          <a:lstStyle/>
          <a:p>
            <a:pPr>
              <a:lnSpc>
                <a:spcPts val="2300"/>
              </a:lnSpc>
              <a:defRPr/>
            </a:pPr>
            <a:r>
              <a:rPr lang="ja-JP" altLang="en-US" sz="2400" b="1" dirty="0">
                <a:latin typeface="游ゴシック" panose="020F0502020204030204"/>
                <a:ea typeface="游ゴシック" panose="020B0400000000000000" pitchFamily="50" charset="-128"/>
              </a:rPr>
              <a:t>③</a:t>
            </a:r>
            <a:r>
              <a:rPr lang="ja-JP" altLang="en-US" sz="2400" b="1" u="sng" dirty="0" smtClean="0">
                <a:latin typeface="游ゴシック" panose="020F0502020204030204"/>
                <a:ea typeface="游ゴシック" panose="020B0400000000000000" pitchFamily="50" charset="-128"/>
              </a:rPr>
              <a:t>経済界</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への</a:t>
            </a:r>
            <a:r>
              <a:rPr lang="ja-JP" altLang="en-US" sz="2400" b="1" u="sng" dirty="0" smtClean="0">
                <a:latin typeface="游ゴシック" panose="020F0502020204030204"/>
                <a:ea typeface="游ゴシック" panose="020B0400000000000000" pitchFamily="50" charset="-128"/>
              </a:rPr>
              <a:t>お願い</a:t>
            </a:r>
            <a:r>
              <a:rPr lang="ja-JP" altLang="en-US" sz="2000" dirty="0" smtClean="0"/>
              <a:t>（特措法第</a:t>
            </a:r>
            <a:r>
              <a:rPr lang="en-US" altLang="ja-JP" sz="2000" dirty="0" smtClean="0"/>
              <a:t>24</a:t>
            </a:r>
            <a:r>
              <a:rPr lang="ja-JP" altLang="en-US" sz="2000" dirty="0" smtClean="0"/>
              <a:t>条第９項に基づく）</a:t>
            </a:r>
            <a:endParaRPr lang="en-US" altLang="ja-JP" sz="2000" dirty="0"/>
          </a:p>
        </p:txBody>
      </p:sp>
    </p:spTree>
    <p:extLst>
      <p:ext uri="{BB962C8B-B14F-4D97-AF65-F5344CB8AC3E}">
        <p14:creationId xmlns:p14="http://schemas.microsoft.com/office/powerpoint/2010/main" val="9509202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ー 3"/>
          <p:cNvSpPr>
            <a:spLocks noGrp="1"/>
          </p:cNvSpPr>
          <p:nvPr>
            <p:ph type="sldNum" sz="quarter" idx="12"/>
          </p:nvPr>
        </p:nvSpPr>
        <p:spPr>
          <a:xfrm>
            <a:off x="9448800" y="6491098"/>
            <a:ext cx="2743200" cy="365125"/>
          </a:xfrm>
        </p:spPr>
        <p:txBody>
          <a:bodyPr/>
          <a:lstStyle/>
          <a:p>
            <a:fld id="{38329C25-BD09-4AEE-90D6-E5269A43C3B5}" type="slidenum">
              <a:rPr kumimoji="1" lang="ja-JP" altLang="en-US" sz="2000" smtClean="0">
                <a:solidFill>
                  <a:schemeClr val="tx1"/>
                </a:solidFill>
              </a:rPr>
              <a:t>6</a:t>
            </a:fld>
            <a:endParaRPr kumimoji="1" lang="ja-JP" altLang="en-US" sz="2000" dirty="0">
              <a:solidFill>
                <a:schemeClr val="tx1"/>
              </a:solidFill>
            </a:endParaRPr>
          </a:p>
        </p:txBody>
      </p:sp>
      <p:sp>
        <p:nvSpPr>
          <p:cNvPr id="19" name="テキスト ボックス 18"/>
          <p:cNvSpPr txBox="1"/>
          <p:nvPr/>
        </p:nvSpPr>
        <p:spPr>
          <a:xfrm>
            <a:off x="196889" y="203719"/>
            <a:ext cx="8614918" cy="461665"/>
          </a:xfrm>
          <a:prstGeom prst="rect">
            <a:avLst/>
          </a:prstGeom>
          <a:noFill/>
          <a:ln w="19050">
            <a:noFill/>
          </a:ln>
        </p:spPr>
        <p:txBody>
          <a:bodyPr wrap="square" rtlCol="0">
            <a:spAutoFit/>
          </a:bodyPr>
          <a:lstStyle/>
          <a:p>
            <a:r>
              <a:rPr lang="ja-JP" altLang="en-US" sz="2400" b="1" dirty="0"/>
              <a:t>④</a:t>
            </a:r>
            <a:r>
              <a:rPr lang="ja-JP" altLang="en-US" sz="2400" b="1" u="sng" dirty="0" smtClean="0"/>
              <a:t>イベントの開催について</a:t>
            </a:r>
            <a:r>
              <a:rPr lang="ja-JP" altLang="en-US" b="1" u="sng" dirty="0" smtClean="0"/>
              <a:t>（府主催（共催）のイベントを含む）</a:t>
            </a:r>
            <a:endParaRPr kumimoji="1" lang="ja-JP" altLang="en-US" sz="1600" u="sng" dirty="0"/>
          </a:p>
        </p:txBody>
      </p:sp>
      <p:sp>
        <p:nvSpPr>
          <p:cNvPr id="20" name="テキスト ボックス 19"/>
          <p:cNvSpPr txBox="1"/>
          <p:nvPr/>
        </p:nvSpPr>
        <p:spPr>
          <a:xfrm>
            <a:off x="287756" y="662099"/>
            <a:ext cx="11297915" cy="356123"/>
          </a:xfrm>
          <a:prstGeom prst="rect">
            <a:avLst/>
          </a:prstGeom>
          <a:noFill/>
          <a:ln w="19050">
            <a:noFill/>
          </a:ln>
        </p:spPr>
        <p:txBody>
          <a:bodyPr wrap="square" rtlCol="0">
            <a:spAutoFit/>
          </a:bodyPr>
          <a:lstStyle/>
          <a:p>
            <a:pPr marL="342900" indent="-342900">
              <a:lnSpc>
                <a:spcPts val="2000"/>
              </a:lnSpc>
              <a:buFont typeface="Wingdings" panose="05000000000000000000" pitchFamily="2" charset="2"/>
              <a:buChar char="Ø"/>
            </a:pPr>
            <a:r>
              <a:rPr lang="ja-JP" altLang="en-US" sz="2000" b="1" u="sng" dirty="0"/>
              <a:t>主催者に対し</a:t>
            </a:r>
            <a:r>
              <a:rPr lang="ja-JP" altLang="en-US" sz="2000" b="1" u="sng" dirty="0" smtClean="0"/>
              <a:t>、府全域を対象に、以下の開催制限を要請</a:t>
            </a:r>
            <a:endParaRPr lang="en-US" altLang="ja-JP" sz="2000" b="1" u="sng" dirty="0"/>
          </a:p>
        </p:txBody>
      </p:sp>
      <p:sp>
        <p:nvSpPr>
          <p:cNvPr id="2" name="正方形/長方形 1"/>
          <p:cNvSpPr/>
          <p:nvPr/>
        </p:nvSpPr>
        <p:spPr>
          <a:xfrm>
            <a:off x="8106171" y="267006"/>
            <a:ext cx="3682418" cy="515479"/>
          </a:xfrm>
          <a:prstGeom prst="rect">
            <a:avLst/>
          </a:prstGeom>
        </p:spPr>
        <p:txBody>
          <a:bodyPr wrap="none">
            <a:spAutoFit/>
          </a:bodyPr>
          <a:lstStyle/>
          <a:p>
            <a:pPr lvl="0">
              <a:lnSpc>
                <a:spcPts val="2300"/>
              </a:lnSpc>
              <a:defRPr/>
            </a:pPr>
            <a:r>
              <a:rPr lang="ja-JP" altLang="en-US" dirty="0" smtClean="0"/>
              <a:t>（特措法第</a:t>
            </a:r>
            <a:r>
              <a:rPr lang="en-US" altLang="ja-JP" dirty="0" smtClean="0"/>
              <a:t>24</a:t>
            </a:r>
            <a:r>
              <a:rPr lang="ja-JP" altLang="en-US" dirty="0" smtClean="0"/>
              <a:t>条第９項に基づく）</a:t>
            </a:r>
            <a:endParaRPr lang="ja-JP" altLang="en-US" u="sng" dirty="0"/>
          </a:p>
        </p:txBody>
      </p:sp>
      <p:sp>
        <p:nvSpPr>
          <p:cNvPr id="11" name="テキスト ボックス 10"/>
          <p:cNvSpPr txBox="1"/>
          <p:nvPr/>
        </p:nvSpPr>
        <p:spPr>
          <a:xfrm>
            <a:off x="287756" y="1659870"/>
            <a:ext cx="12104382" cy="5096267"/>
          </a:xfrm>
          <a:prstGeom prst="rect">
            <a:avLst/>
          </a:prstGeom>
          <a:noFill/>
          <a:ln w="19050">
            <a:noFill/>
          </a:ln>
        </p:spPr>
        <p:txBody>
          <a:bodyPr wrap="square" rtlCol="0">
            <a:spAutoFit/>
          </a:bodyPr>
          <a:lstStyle/>
          <a:p>
            <a:endParaRPr lang="en-US" altLang="ja-JP" dirty="0" smtClean="0"/>
          </a:p>
          <a:p>
            <a:endParaRPr kumimoji="1" lang="en-US" altLang="ja-JP" b="1" u="sng" dirty="0" smtClean="0"/>
          </a:p>
          <a:p>
            <a:pPr>
              <a:lnSpc>
                <a:spcPts val="2100"/>
              </a:lnSpc>
            </a:pPr>
            <a:endParaRPr lang="en-US" altLang="ja-JP" sz="1400" b="1" dirty="0" smtClean="0"/>
          </a:p>
          <a:p>
            <a:pPr>
              <a:lnSpc>
                <a:spcPts val="2100"/>
              </a:lnSpc>
            </a:pPr>
            <a:r>
              <a:rPr lang="ja-JP" altLang="en-US" sz="1600" b="1" dirty="0"/>
              <a:t>　</a:t>
            </a:r>
            <a:endParaRPr lang="en-US" altLang="ja-JP" sz="1600" b="1" dirty="0" smtClean="0"/>
          </a:p>
          <a:p>
            <a:pPr>
              <a:lnSpc>
                <a:spcPts val="2100"/>
              </a:lnSpc>
            </a:pPr>
            <a:r>
              <a:rPr lang="ja-JP" altLang="en-US" sz="1600" b="1" dirty="0"/>
              <a:t>　</a:t>
            </a:r>
            <a:r>
              <a:rPr lang="ja-JP" altLang="en-US" sz="1600" b="1" dirty="0" smtClean="0"/>
              <a:t>　◆　感染防止安全計画は、イベント開催日の２週間前までを目途に大阪府に提出すること</a:t>
            </a:r>
            <a:endParaRPr lang="en-US" altLang="ja-JP" sz="1600" b="1" dirty="0" smtClean="0"/>
          </a:p>
          <a:p>
            <a:pPr>
              <a:lnSpc>
                <a:spcPts val="2100"/>
              </a:lnSpc>
            </a:pPr>
            <a:r>
              <a:rPr lang="ja-JP" altLang="en-US" sz="1600" b="1" dirty="0"/>
              <a:t>　</a:t>
            </a:r>
            <a:r>
              <a:rPr lang="ja-JP" altLang="en-US" sz="1600" b="1" dirty="0" smtClean="0"/>
              <a:t>　◆　「その他（安全計画を策定しないイベント）」について、府が定める様式に基づく感染防止策等を記載した</a:t>
            </a:r>
            <a:endParaRPr lang="en-US" altLang="ja-JP" sz="1600" b="1" dirty="0" smtClean="0"/>
          </a:p>
          <a:p>
            <a:pPr>
              <a:lnSpc>
                <a:spcPts val="2100"/>
              </a:lnSpc>
            </a:pPr>
            <a:r>
              <a:rPr lang="ja-JP" altLang="en-US" sz="1600" b="1" dirty="0"/>
              <a:t>　</a:t>
            </a:r>
            <a:r>
              <a:rPr lang="ja-JP" altLang="en-US" sz="1600" b="1" dirty="0" smtClean="0"/>
              <a:t>　　　チェックリストを作成し、</a:t>
            </a:r>
            <a:r>
              <a:rPr lang="en-US" altLang="ja-JP" sz="1600" b="1" dirty="0" smtClean="0"/>
              <a:t>HP</a:t>
            </a:r>
            <a:r>
              <a:rPr lang="ja-JP" altLang="en-US" sz="1600" b="1" dirty="0" smtClean="0"/>
              <a:t>等で公表すること。当該チェックリストは、イベント終了日より１年間保管すること</a:t>
            </a:r>
            <a:endParaRPr lang="en-US" altLang="ja-JP" sz="1600" b="1" dirty="0" smtClean="0"/>
          </a:p>
          <a:p>
            <a:pPr>
              <a:lnSpc>
                <a:spcPts val="2100"/>
              </a:lnSpc>
            </a:pPr>
            <a:r>
              <a:rPr lang="ja-JP" altLang="en-US" sz="1600" b="1" dirty="0" smtClean="0"/>
              <a:t>　　◆</a:t>
            </a:r>
            <a:r>
              <a:rPr lang="ja-JP" altLang="en-US" sz="1600" b="1" dirty="0"/>
              <a:t>　国の接触確認アプリ「</a:t>
            </a:r>
            <a:r>
              <a:rPr lang="en-US" altLang="ja-JP" sz="1600" b="1" dirty="0"/>
              <a:t>COCOA</a:t>
            </a:r>
            <a:r>
              <a:rPr lang="ja-JP" altLang="en-US" sz="1600" b="1" dirty="0"/>
              <a:t>」、大阪コロナ追跡システムの導入、又は名簿作成などの追跡対策の徹底</a:t>
            </a:r>
            <a:endParaRPr lang="en-US" altLang="ja-JP" sz="1600" b="1" dirty="0"/>
          </a:p>
          <a:p>
            <a:pPr>
              <a:lnSpc>
                <a:spcPts val="2100"/>
              </a:lnSpc>
            </a:pPr>
            <a:endParaRPr kumimoji="1" lang="en-US" altLang="ja-JP" sz="1400" b="1" dirty="0" smtClean="0"/>
          </a:p>
          <a:p>
            <a:pPr>
              <a:lnSpc>
                <a:spcPts val="2000"/>
              </a:lnSpc>
            </a:pPr>
            <a:r>
              <a:rPr lang="ja-JP" altLang="en-US" sz="1400" b="1" dirty="0"/>
              <a:t>　</a:t>
            </a:r>
            <a:r>
              <a:rPr lang="ja-JP" altLang="en-US" sz="1400" b="1" dirty="0" smtClean="0"/>
              <a:t>　</a:t>
            </a:r>
            <a:r>
              <a:rPr lang="en-US" altLang="ja-JP" sz="1400" b="1" dirty="0" smtClean="0"/>
              <a:t>※</a:t>
            </a:r>
            <a:r>
              <a:rPr lang="ja-JP" altLang="en-US" sz="1400" b="1" dirty="0" smtClean="0"/>
              <a:t>１　</a:t>
            </a:r>
            <a:r>
              <a:rPr lang="ja-JP" altLang="en-US" sz="1400" b="1" dirty="0"/>
              <a:t>イベントには、遊園地・テーマパーク等を含む</a:t>
            </a:r>
            <a:endParaRPr lang="en-US" altLang="ja-JP" sz="1400" b="1" dirty="0" smtClean="0"/>
          </a:p>
          <a:p>
            <a:pPr>
              <a:lnSpc>
                <a:spcPts val="2000"/>
              </a:lnSpc>
            </a:pPr>
            <a:r>
              <a:rPr lang="ja-JP" altLang="en-US" sz="1400" b="1" dirty="0"/>
              <a:t>　</a:t>
            </a:r>
            <a:r>
              <a:rPr lang="ja-JP" altLang="en-US" sz="1400" b="1" dirty="0" smtClean="0"/>
              <a:t>　</a:t>
            </a:r>
            <a:r>
              <a:rPr lang="en-US" altLang="ja-JP" sz="1400" b="1" dirty="0" smtClean="0"/>
              <a:t>※</a:t>
            </a:r>
            <a:r>
              <a:rPr lang="ja-JP" altLang="en-US" sz="1400" b="1" dirty="0"/>
              <a:t>２　収容率と人数上限でどちらか小さい方を限度（両方の条件を満たす必要</a:t>
            </a:r>
            <a:r>
              <a:rPr lang="ja-JP" altLang="en-US" sz="1400" b="1" dirty="0" smtClean="0"/>
              <a:t>）</a:t>
            </a:r>
            <a:r>
              <a:rPr lang="ja-JP" altLang="en-US" sz="1400" b="1" dirty="0"/>
              <a:t>。</a:t>
            </a:r>
            <a:r>
              <a:rPr lang="ja-JP" altLang="en-US" sz="1400" b="1" dirty="0" smtClean="0"/>
              <a:t>収容</a:t>
            </a:r>
            <a:r>
              <a:rPr lang="ja-JP" altLang="en-US" sz="1400" b="1" dirty="0"/>
              <a:t>定員が設定されていない場合は、大声あり：十分</a:t>
            </a:r>
            <a:r>
              <a:rPr lang="ja-JP" altLang="en-US" sz="1400" b="1" dirty="0" smtClean="0"/>
              <a:t>な</a:t>
            </a:r>
            <a:endParaRPr lang="en-US" altLang="ja-JP" sz="1400" b="1" dirty="0" smtClean="0"/>
          </a:p>
          <a:p>
            <a:pPr>
              <a:lnSpc>
                <a:spcPts val="2000"/>
              </a:lnSpc>
            </a:pPr>
            <a:r>
              <a:rPr lang="ja-JP" altLang="en-US" sz="1400" b="1" dirty="0"/>
              <a:t>　</a:t>
            </a:r>
            <a:r>
              <a:rPr lang="ja-JP" altLang="en-US" sz="1400" b="1" dirty="0" smtClean="0"/>
              <a:t>　　　　人</a:t>
            </a:r>
            <a:r>
              <a:rPr lang="ja-JP" altLang="en-US" sz="1400" b="1" dirty="0"/>
              <a:t>と人との間隔（できるだけ２ｍ、最低１ｍ）を確保し、大声なし：人と</a:t>
            </a:r>
            <a:r>
              <a:rPr lang="ja-JP" altLang="en-US" sz="1400" b="1" dirty="0" smtClean="0"/>
              <a:t>人とが</a:t>
            </a:r>
            <a:r>
              <a:rPr lang="ja-JP" altLang="en-US" sz="1400" b="1" dirty="0"/>
              <a:t>触れ合わない程度の間隔を確保すること</a:t>
            </a:r>
            <a:endParaRPr lang="en-US" altLang="ja-JP" sz="1400" b="1" dirty="0"/>
          </a:p>
          <a:p>
            <a:pPr>
              <a:lnSpc>
                <a:spcPts val="2000"/>
              </a:lnSpc>
            </a:pPr>
            <a:r>
              <a:rPr lang="ja-JP" altLang="en-US" sz="1400" b="1" dirty="0"/>
              <a:t>　</a:t>
            </a:r>
            <a:r>
              <a:rPr lang="ja-JP" altLang="en-US" sz="1400" b="1" dirty="0" smtClean="0"/>
              <a:t>　</a:t>
            </a:r>
            <a:r>
              <a:rPr kumimoji="1" lang="en-US" altLang="ja-JP" sz="1400" b="1" dirty="0" smtClean="0"/>
              <a:t>※</a:t>
            </a:r>
            <a:r>
              <a:rPr lang="ja-JP" altLang="en-US" sz="1400" b="1" dirty="0"/>
              <a:t>３</a:t>
            </a:r>
            <a:r>
              <a:rPr kumimoji="1" lang="ja-JP" altLang="en-US" sz="1400" b="1" dirty="0" smtClean="0"/>
              <a:t>　参加人数が</a:t>
            </a:r>
            <a:r>
              <a:rPr kumimoji="1" lang="en-US" altLang="ja-JP" sz="1400" b="1" dirty="0" smtClean="0"/>
              <a:t>5000</a:t>
            </a:r>
            <a:r>
              <a:rPr kumimoji="1" lang="ja-JP" altLang="en-US" sz="1400" b="1" dirty="0" smtClean="0"/>
              <a:t>人超のイベントに適用</a:t>
            </a:r>
            <a:r>
              <a:rPr lang="ja-JP" altLang="en-US" sz="1400" b="1" dirty="0" smtClean="0"/>
              <a:t>　　</a:t>
            </a:r>
            <a:endParaRPr kumimoji="1" lang="en-US" altLang="ja-JP" sz="1400" b="1" dirty="0" smtClean="0"/>
          </a:p>
          <a:p>
            <a:pPr>
              <a:lnSpc>
                <a:spcPts val="2000"/>
              </a:lnSpc>
            </a:pPr>
            <a:r>
              <a:rPr lang="ja-JP" altLang="en-US" sz="1400" b="1" dirty="0"/>
              <a:t>　</a:t>
            </a:r>
            <a:r>
              <a:rPr lang="ja-JP" altLang="en-US" sz="1400" b="1" dirty="0" smtClean="0"/>
              <a:t>　</a:t>
            </a:r>
            <a:r>
              <a:rPr lang="en-US" altLang="ja-JP" sz="1400" b="1" dirty="0" smtClean="0"/>
              <a:t>※</a:t>
            </a:r>
            <a:r>
              <a:rPr lang="ja-JP" altLang="en-US" sz="1400" b="1" dirty="0" smtClean="0"/>
              <a:t>４　対象者全員検査における陰性を確認する対象者は、人数上限（</a:t>
            </a:r>
            <a:r>
              <a:rPr lang="en-US" altLang="ja-JP" sz="1400" b="1" dirty="0" smtClean="0"/>
              <a:t>20,000</a:t>
            </a:r>
            <a:r>
              <a:rPr lang="ja-JP" altLang="en-US" sz="1400" b="1" dirty="0" smtClean="0"/>
              <a:t>人）を超える範囲の入場者とする</a:t>
            </a:r>
            <a:endParaRPr lang="en-US" altLang="ja-JP" sz="1400" b="1" dirty="0" smtClean="0"/>
          </a:p>
          <a:p>
            <a:pPr>
              <a:lnSpc>
                <a:spcPts val="2000"/>
              </a:lnSpc>
            </a:pPr>
            <a:r>
              <a:rPr kumimoji="1" lang="ja-JP" altLang="en-US" sz="1400" b="1" dirty="0"/>
              <a:t>　</a:t>
            </a:r>
            <a:r>
              <a:rPr kumimoji="1" lang="ja-JP" altLang="en-US" sz="1400" b="1" dirty="0" smtClean="0"/>
              <a:t>　　　　</a:t>
            </a:r>
            <a:r>
              <a:rPr lang="ja-JP" altLang="en-US" sz="1400" b="1" dirty="0"/>
              <a:t>対象者全員検査により行動制限の緩和の適用を受けようとする事業者は</a:t>
            </a:r>
            <a:r>
              <a:rPr lang="ja-JP" altLang="en-US" sz="1400" b="1" dirty="0" smtClean="0"/>
              <a:t>、府に登録が必要</a:t>
            </a:r>
            <a:endParaRPr kumimoji="1" lang="en-US" altLang="ja-JP" sz="1400" b="1" dirty="0" smtClean="0"/>
          </a:p>
          <a:p>
            <a:pPr>
              <a:lnSpc>
                <a:spcPts val="2000"/>
              </a:lnSpc>
            </a:pPr>
            <a:r>
              <a:rPr lang="ja-JP" altLang="en-US" sz="1400" b="1" dirty="0"/>
              <a:t>　</a:t>
            </a:r>
            <a:r>
              <a:rPr lang="ja-JP" altLang="en-US" sz="1400" b="1" dirty="0" smtClean="0"/>
              <a:t>　</a:t>
            </a:r>
            <a:r>
              <a:rPr lang="en-US" altLang="ja-JP" sz="1400" b="1" dirty="0" smtClean="0"/>
              <a:t>※</a:t>
            </a:r>
            <a:r>
              <a:rPr lang="ja-JP" altLang="en-US" sz="1400" b="1" dirty="0"/>
              <a:t>５</a:t>
            </a:r>
            <a:r>
              <a:rPr kumimoji="1" lang="ja-JP" altLang="en-US" sz="1400" b="1" dirty="0" smtClean="0"/>
              <a:t>　安全計画策定イベントでは、「大声なし」の担保が前提</a:t>
            </a:r>
            <a:endParaRPr kumimoji="1" lang="en-US" altLang="ja-JP" sz="1400" b="1" dirty="0" smtClean="0"/>
          </a:p>
          <a:p>
            <a:pPr>
              <a:lnSpc>
                <a:spcPts val="2000"/>
              </a:lnSpc>
            </a:pPr>
            <a:r>
              <a:rPr lang="ja-JP" altLang="en-US" sz="1400" b="1" dirty="0"/>
              <a:t>　</a:t>
            </a:r>
            <a:r>
              <a:rPr lang="ja-JP" altLang="en-US" sz="1400" b="1" dirty="0" smtClean="0"/>
              <a:t>　</a:t>
            </a:r>
            <a:r>
              <a:rPr lang="en-US" altLang="ja-JP" sz="1400" b="1" dirty="0" smtClean="0"/>
              <a:t>※</a:t>
            </a:r>
            <a:r>
              <a:rPr lang="ja-JP" altLang="en-US" sz="1400" b="1" dirty="0"/>
              <a:t>６</a:t>
            </a:r>
            <a:r>
              <a:rPr lang="ja-JP" altLang="en-US" sz="1400" b="1" dirty="0" smtClean="0"/>
              <a:t>　「大声あり」は、「観客等が通常よりも大きな声量で、反復・継続的に声を発すること」と定義</a:t>
            </a:r>
            <a:endParaRPr lang="en-US" altLang="ja-JP" sz="1400" b="1" dirty="0" smtClean="0"/>
          </a:p>
          <a:p>
            <a:pPr>
              <a:lnSpc>
                <a:spcPts val="2000"/>
              </a:lnSpc>
            </a:pPr>
            <a:r>
              <a:rPr lang="ja-JP" altLang="en-US" sz="1400" b="1" dirty="0" smtClean="0"/>
              <a:t>　　</a:t>
            </a:r>
            <a:r>
              <a:rPr lang="en-US" altLang="ja-JP" sz="1400" b="1" dirty="0" smtClean="0"/>
              <a:t>※</a:t>
            </a:r>
            <a:r>
              <a:rPr lang="ja-JP" altLang="en-US" sz="1400" b="1" dirty="0"/>
              <a:t>７</a:t>
            </a:r>
            <a:r>
              <a:rPr lang="ja-JP" altLang="en-US" sz="1400" b="1" dirty="0" smtClean="0"/>
              <a:t>　</a:t>
            </a:r>
            <a:r>
              <a:rPr lang="ja-JP" altLang="en-US" sz="1400" b="1" dirty="0" smtClean="0">
                <a:latin typeface="+mn-ea"/>
              </a:rPr>
              <a:t>飲食提供</a:t>
            </a:r>
            <a:r>
              <a:rPr lang="ja-JP" altLang="en-US" sz="1400" b="1" dirty="0">
                <a:latin typeface="+mn-ea"/>
              </a:rPr>
              <a:t>は</a:t>
            </a:r>
            <a:r>
              <a:rPr lang="ja-JP" altLang="en-US" sz="1400" b="1" dirty="0" smtClean="0">
                <a:latin typeface="+mn-ea"/>
              </a:rPr>
              <a:t>、５時～</a:t>
            </a:r>
            <a:r>
              <a:rPr lang="en-US" altLang="ja-JP" sz="1400" b="1" dirty="0" smtClean="0">
                <a:latin typeface="+mn-ea"/>
              </a:rPr>
              <a:t>21</a:t>
            </a:r>
            <a:r>
              <a:rPr lang="ja-JP" altLang="en-US" sz="1400" b="1" dirty="0" smtClean="0">
                <a:latin typeface="+mn-ea"/>
              </a:rPr>
              <a:t>時。</a:t>
            </a:r>
            <a:r>
              <a:rPr lang="ja-JP" altLang="en-US" sz="1400" b="1" dirty="0">
                <a:latin typeface="+mn-ea"/>
              </a:rPr>
              <a:t>（酒類提供（参加者による持込みを含む）は</a:t>
            </a:r>
            <a:r>
              <a:rPr lang="en-US" altLang="ja-JP" sz="1400" b="1" dirty="0">
                <a:latin typeface="+mn-ea"/>
              </a:rPr>
              <a:t>11</a:t>
            </a:r>
            <a:r>
              <a:rPr lang="ja-JP" altLang="en-US" sz="1400" b="1" dirty="0">
                <a:latin typeface="+mn-ea"/>
              </a:rPr>
              <a:t>時～</a:t>
            </a:r>
            <a:r>
              <a:rPr lang="en-US" altLang="ja-JP" sz="1400" b="1" dirty="0">
                <a:latin typeface="+mn-ea"/>
              </a:rPr>
              <a:t>20</a:t>
            </a:r>
            <a:r>
              <a:rPr lang="ja-JP" altLang="en-US" sz="1400" b="1" dirty="0">
                <a:latin typeface="+mn-ea"/>
              </a:rPr>
              <a:t>時</a:t>
            </a:r>
            <a:r>
              <a:rPr lang="en-US" altLang="ja-JP" sz="1400" b="1" dirty="0">
                <a:latin typeface="+mn-ea"/>
              </a:rPr>
              <a:t>30</a:t>
            </a:r>
            <a:r>
              <a:rPr lang="ja-JP" altLang="en-US" sz="1400" b="1" dirty="0">
                <a:latin typeface="+mn-ea"/>
              </a:rPr>
              <a:t>分）</a:t>
            </a:r>
            <a:endParaRPr lang="en-US" altLang="ja-JP" sz="1400" b="1" dirty="0">
              <a:latin typeface="+mn-ea"/>
            </a:endParaRPr>
          </a:p>
          <a:p>
            <a:pPr>
              <a:lnSpc>
                <a:spcPts val="2000"/>
              </a:lnSpc>
            </a:pPr>
            <a:r>
              <a:rPr lang="ja-JP" altLang="en-US" sz="1400" b="1" dirty="0" smtClean="0">
                <a:latin typeface="+mn-ea"/>
              </a:rPr>
              <a:t>　　　　　業種</a:t>
            </a:r>
            <a:r>
              <a:rPr lang="ja-JP" altLang="en-US" sz="1400" b="1" dirty="0">
                <a:latin typeface="+mn-ea"/>
              </a:rPr>
              <a:t>別</a:t>
            </a:r>
            <a:r>
              <a:rPr lang="ja-JP" altLang="en-US" sz="1400" b="1" dirty="0" smtClean="0">
                <a:latin typeface="+mn-ea"/>
              </a:rPr>
              <a:t>ガイドラインの遵守、同一テーブル４人以内など</a:t>
            </a:r>
            <a:r>
              <a:rPr lang="ja-JP" altLang="en-US" sz="1400" b="1" dirty="0">
                <a:latin typeface="+mn-ea"/>
              </a:rPr>
              <a:t>、業態に応じた感染防止対策</a:t>
            </a:r>
            <a:r>
              <a:rPr lang="ja-JP" altLang="en-US" sz="1400" b="1" dirty="0" smtClean="0">
                <a:latin typeface="+mn-ea"/>
              </a:rPr>
              <a:t>を守ること</a:t>
            </a:r>
            <a:r>
              <a:rPr lang="ja-JP" altLang="en-US" sz="1400" b="1" dirty="0">
                <a:latin typeface="+mn-ea"/>
              </a:rPr>
              <a:t>を条件と</a:t>
            </a:r>
            <a:r>
              <a:rPr lang="ja-JP" altLang="en-US" sz="1400" b="1" dirty="0" smtClean="0">
                <a:latin typeface="+mn-ea"/>
              </a:rPr>
              <a:t>する</a:t>
            </a:r>
            <a:endParaRPr lang="en-US" altLang="ja-JP" sz="1400" b="1" dirty="0" smtClean="0">
              <a:latin typeface="+mn-ea"/>
            </a:endParaRPr>
          </a:p>
        </p:txBody>
      </p:sp>
      <p:sp>
        <p:nvSpPr>
          <p:cNvPr id="3" name="正方形/長方形 2"/>
          <p:cNvSpPr/>
          <p:nvPr/>
        </p:nvSpPr>
        <p:spPr>
          <a:xfrm>
            <a:off x="282441" y="1243621"/>
            <a:ext cx="11629623" cy="550490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aphicFrame>
        <p:nvGraphicFramePr>
          <p:cNvPr id="5" name="表 4"/>
          <p:cNvGraphicFramePr>
            <a:graphicFrameLocks noGrp="1"/>
          </p:cNvGraphicFramePr>
          <p:nvPr>
            <p:extLst>
              <p:ext uri="{D42A27DB-BD31-4B8C-83A1-F6EECF244321}">
                <p14:modId xmlns:p14="http://schemas.microsoft.com/office/powerpoint/2010/main" val="3500327146"/>
              </p:ext>
            </p:extLst>
          </p:nvPr>
        </p:nvGraphicFramePr>
        <p:xfrm>
          <a:off x="573276" y="1355057"/>
          <a:ext cx="10726874" cy="1290320"/>
        </p:xfrm>
        <a:graphic>
          <a:graphicData uri="http://schemas.openxmlformats.org/drawingml/2006/table">
            <a:tbl>
              <a:tblPr firstRow="1" bandRow="1">
                <a:tableStyleId>{5940675A-B579-460E-94D1-54222C63F5DA}</a:tableStyleId>
              </a:tblPr>
              <a:tblGrid>
                <a:gridCol w="1737421">
                  <a:extLst>
                    <a:ext uri="{9D8B030D-6E8A-4147-A177-3AD203B41FA5}">
                      <a16:colId xmlns:a16="http://schemas.microsoft.com/office/drawing/2014/main" val="3236061322"/>
                    </a:ext>
                  </a:extLst>
                </a:gridCol>
                <a:gridCol w="4520485">
                  <a:extLst>
                    <a:ext uri="{9D8B030D-6E8A-4147-A177-3AD203B41FA5}">
                      <a16:colId xmlns:a16="http://schemas.microsoft.com/office/drawing/2014/main" val="923517487"/>
                    </a:ext>
                  </a:extLst>
                </a:gridCol>
                <a:gridCol w="4468968">
                  <a:extLst>
                    <a:ext uri="{9D8B030D-6E8A-4147-A177-3AD203B41FA5}">
                      <a16:colId xmlns:a16="http://schemas.microsoft.com/office/drawing/2014/main" val="3784394699"/>
                    </a:ext>
                  </a:extLst>
                </a:gridCol>
              </a:tblGrid>
              <a:tr h="370840">
                <a:tc>
                  <a:txBody>
                    <a:bodyPr/>
                    <a:lstStyle/>
                    <a:p>
                      <a:pPr algn="ctr"/>
                      <a:endParaRPr kumimoji="1" lang="ja-JP" altLang="en-US" sz="1400" b="1" dirty="0"/>
                    </a:p>
                  </a:txBody>
                  <a:tcPr anchor="ctr">
                    <a:solidFill>
                      <a:schemeClr val="accent2">
                        <a:lumMod val="60000"/>
                        <a:lumOff val="40000"/>
                      </a:schemeClr>
                    </a:solidFill>
                  </a:tcPr>
                </a:tc>
                <a:tc>
                  <a:txBody>
                    <a:bodyPr/>
                    <a:lstStyle/>
                    <a:p>
                      <a:pPr algn="ctr"/>
                      <a:r>
                        <a:rPr kumimoji="1" lang="ja-JP" altLang="en-US" sz="1600" b="1" dirty="0" smtClean="0"/>
                        <a:t>感染防止安全計画策定</a:t>
                      </a:r>
                      <a:r>
                        <a:rPr kumimoji="1" lang="ja-JP" altLang="en-US" sz="1400" b="1" dirty="0" smtClean="0"/>
                        <a:t>　</a:t>
                      </a:r>
                      <a:r>
                        <a:rPr kumimoji="1" lang="en-US" altLang="ja-JP" sz="1400" b="1" dirty="0" smtClean="0"/>
                        <a:t>※</a:t>
                      </a:r>
                      <a:r>
                        <a:rPr kumimoji="1" lang="ja-JP" altLang="en-US" sz="1400" b="1" dirty="0" smtClean="0"/>
                        <a:t>３</a:t>
                      </a:r>
                      <a:endParaRPr kumimoji="1" lang="en-US" altLang="ja-JP" sz="1400" b="1" dirty="0" smtClean="0"/>
                    </a:p>
                  </a:txBody>
                  <a:tcPr anchor="ctr">
                    <a:solidFill>
                      <a:schemeClr val="accent2">
                        <a:lumMod val="60000"/>
                        <a:lumOff val="40000"/>
                      </a:schemeClr>
                    </a:solidFill>
                  </a:tcPr>
                </a:tc>
                <a:tc>
                  <a:txBody>
                    <a:bodyPr/>
                    <a:lstStyle/>
                    <a:p>
                      <a:pPr algn="ctr"/>
                      <a:r>
                        <a:rPr kumimoji="1" lang="ja-JP" altLang="en-US" sz="1600" b="1" dirty="0" smtClean="0"/>
                        <a:t>その他（安全計画を策定しないイベント）</a:t>
                      </a:r>
                      <a:endParaRPr kumimoji="1" lang="ja-JP" altLang="en-US" sz="1600" b="1" dirty="0"/>
                    </a:p>
                  </a:txBody>
                  <a:tcPr anchor="ctr">
                    <a:solidFill>
                      <a:schemeClr val="accent2">
                        <a:lumMod val="60000"/>
                        <a:lumOff val="40000"/>
                      </a:schemeClr>
                    </a:solidFill>
                  </a:tcPr>
                </a:tc>
                <a:extLst>
                  <a:ext uri="{0D108BD9-81ED-4DB2-BD59-A6C34878D82A}">
                    <a16:rowId xmlns:a16="http://schemas.microsoft.com/office/drawing/2014/main" val="363946394"/>
                  </a:ext>
                </a:extLst>
              </a:tr>
              <a:tr h="370840">
                <a:tc>
                  <a:txBody>
                    <a:bodyPr/>
                    <a:lstStyle/>
                    <a:p>
                      <a:pPr algn="ctr"/>
                      <a:r>
                        <a:rPr kumimoji="1" lang="ja-JP" altLang="en-US" sz="1600" b="1" dirty="0" smtClean="0"/>
                        <a:t>人数上限</a:t>
                      </a:r>
                      <a:r>
                        <a:rPr kumimoji="1" lang="ja-JP" altLang="en-US" sz="1400" b="1" dirty="0" smtClean="0"/>
                        <a:t>　</a:t>
                      </a:r>
                      <a:r>
                        <a:rPr kumimoji="1" lang="en-US" altLang="ja-JP" sz="1400" b="1" dirty="0" smtClean="0"/>
                        <a:t>※</a:t>
                      </a:r>
                      <a:r>
                        <a:rPr kumimoji="1" lang="ja-JP" altLang="en-US" sz="1400" b="1" dirty="0" smtClean="0"/>
                        <a:t>２</a:t>
                      </a:r>
                      <a:endParaRPr kumimoji="1" lang="ja-JP" altLang="en-US" sz="1400" b="1" dirty="0"/>
                    </a:p>
                  </a:txBody>
                  <a:tcPr anchor="ctr"/>
                </a:tc>
                <a:tc>
                  <a:txBody>
                    <a:bodyPr/>
                    <a:lstStyle/>
                    <a:p>
                      <a:pPr algn="ctr"/>
                      <a:r>
                        <a:rPr kumimoji="1" lang="en-US" altLang="ja-JP" sz="1600" b="1" dirty="0" smtClean="0"/>
                        <a:t>20,000</a:t>
                      </a:r>
                      <a:r>
                        <a:rPr kumimoji="1" lang="ja-JP" altLang="en-US" sz="1600" b="1" dirty="0" smtClean="0"/>
                        <a:t>人まで</a:t>
                      </a:r>
                      <a:endParaRPr kumimoji="1" lang="en-US" altLang="ja-JP" sz="1600" b="1" dirty="0" smtClean="0"/>
                    </a:p>
                    <a:p>
                      <a:pPr algn="ctr"/>
                      <a:r>
                        <a:rPr kumimoji="1" lang="ja-JP" altLang="en-US" sz="1400" b="1" dirty="0" smtClean="0"/>
                        <a:t>（対象者全員検査により、収容定員まで追加可</a:t>
                      </a:r>
                      <a:r>
                        <a:rPr kumimoji="1" lang="en-US" altLang="ja-JP" sz="1400" b="1" dirty="0" smtClean="0"/>
                        <a:t>※</a:t>
                      </a:r>
                      <a:r>
                        <a:rPr kumimoji="1" lang="ja-JP" altLang="en-US" sz="1400" b="1" dirty="0" smtClean="0"/>
                        <a:t>４）</a:t>
                      </a:r>
                      <a:endParaRPr kumimoji="1" lang="ja-JP" altLang="en-US" sz="1400" b="1" dirty="0"/>
                    </a:p>
                  </a:txBody>
                  <a:tcPr anchor="ctr"/>
                </a:tc>
                <a:tc>
                  <a:txBody>
                    <a:bodyPr/>
                    <a:lstStyle/>
                    <a:p>
                      <a:pPr algn="ctr"/>
                      <a:r>
                        <a:rPr kumimoji="1" lang="en-US" altLang="ja-JP" sz="1600" b="1" dirty="0" smtClean="0"/>
                        <a:t>5000</a:t>
                      </a:r>
                      <a:r>
                        <a:rPr kumimoji="1" lang="ja-JP" altLang="en-US" sz="1600" b="1" dirty="0" smtClean="0"/>
                        <a:t>人</a:t>
                      </a:r>
                      <a:endParaRPr kumimoji="1" lang="ja-JP" altLang="en-US" sz="1600" b="1" dirty="0"/>
                    </a:p>
                  </a:txBody>
                  <a:tcPr anchor="ctr"/>
                </a:tc>
                <a:extLst>
                  <a:ext uri="{0D108BD9-81ED-4DB2-BD59-A6C34878D82A}">
                    <a16:rowId xmlns:a16="http://schemas.microsoft.com/office/drawing/2014/main" val="2136347690"/>
                  </a:ext>
                </a:extLst>
              </a:tr>
              <a:tr h="370840">
                <a:tc>
                  <a:txBody>
                    <a:bodyPr/>
                    <a:lstStyle/>
                    <a:p>
                      <a:pPr algn="ctr"/>
                      <a:r>
                        <a:rPr kumimoji="1" lang="ja-JP" altLang="en-US" sz="1600" b="1" dirty="0" smtClean="0"/>
                        <a:t>収容率</a:t>
                      </a:r>
                      <a:r>
                        <a:rPr kumimoji="1" lang="ja-JP" altLang="en-US" sz="1400" b="1" dirty="0" smtClean="0"/>
                        <a:t>　</a:t>
                      </a:r>
                      <a:r>
                        <a:rPr kumimoji="1" lang="en-US" altLang="ja-JP" sz="1400" b="1" dirty="0" smtClean="0"/>
                        <a:t>※</a:t>
                      </a:r>
                      <a:r>
                        <a:rPr kumimoji="1" lang="ja-JP" altLang="en-US" sz="1400" b="1" dirty="0" smtClean="0"/>
                        <a:t>２</a:t>
                      </a:r>
                      <a:endParaRPr kumimoji="1" lang="ja-JP" altLang="en-US" sz="1400" b="1" dirty="0"/>
                    </a:p>
                  </a:txBody>
                  <a:tcPr anchor="ctr"/>
                </a:tc>
                <a:tc>
                  <a:txBody>
                    <a:bodyPr/>
                    <a:lstStyle/>
                    <a:p>
                      <a:pPr algn="ctr"/>
                      <a:r>
                        <a:rPr kumimoji="1" lang="ja-JP" altLang="en-US" sz="1600" b="1" dirty="0" smtClean="0"/>
                        <a:t>１００％</a:t>
                      </a:r>
                      <a:r>
                        <a:rPr kumimoji="1" lang="ja-JP" altLang="en-US" sz="1400" b="1" dirty="0" smtClean="0"/>
                        <a:t>　</a:t>
                      </a:r>
                      <a:r>
                        <a:rPr kumimoji="1" lang="en-US" altLang="ja-JP" sz="1400" b="1" dirty="0" smtClean="0"/>
                        <a:t>※</a:t>
                      </a:r>
                      <a:r>
                        <a:rPr kumimoji="1" lang="ja-JP" altLang="en-US" sz="1400" b="1" dirty="0" smtClean="0"/>
                        <a:t>５</a:t>
                      </a:r>
                      <a:endParaRPr kumimoji="1" lang="ja-JP" altLang="en-US" sz="1400" b="1" dirty="0"/>
                    </a:p>
                  </a:txBody>
                  <a:tcPr anchor="ctr"/>
                </a:tc>
                <a:tc>
                  <a:txBody>
                    <a:bodyPr/>
                    <a:lstStyle/>
                    <a:p>
                      <a:pPr algn="ctr"/>
                      <a:r>
                        <a:rPr kumimoji="1" lang="ja-JP" altLang="en-US" sz="1600" b="1" dirty="0" smtClean="0"/>
                        <a:t>大声なし：</a:t>
                      </a:r>
                      <a:r>
                        <a:rPr kumimoji="1" lang="en-US" altLang="ja-JP" sz="1600" b="1" dirty="0" smtClean="0"/>
                        <a:t>100</a:t>
                      </a:r>
                      <a:r>
                        <a:rPr kumimoji="1" lang="ja-JP" altLang="en-US" sz="1600" b="1" dirty="0" smtClean="0"/>
                        <a:t>％、大声あり：</a:t>
                      </a:r>
                      <a:r>
                        <a:rPr kumimoji="1" lang="en-US" altLang="ja-JP" sz="1600" b="1" dirty="0" smtClean="0"/>
                        <a:t>50</a:t>
                      </a:r>
                      <a:r>
                        <a:rPr kumimoji="1" lang="ja-JP" altLang="en-US" sz="1600" b="1" dirty="0" smtClean="0"/>
                        <a:t>％</a:t>
                      </a:r>
                      <a:r>
                        <a:rPr kumimoji="1" lang="ja-JP" altLang="en-US" sz="1400" b="1" dirty="0" smtClean="0"/>
                        <a:t>　</a:t>
                      </a:r>
                      <a:r>
                        <a:rPr kumimoji="1" lang="en-US" altLang="ja-JP" sz="1400" b="1" dirty="0" smtClean="0"/>
                        <a:t>※</a:t>
                      </a:r>
                      <a:r>
                        <a:rPr kumimoji="1" lang="ja-JP" altLang="en-US" sz="1400" b="1" dirty="0" smtClean="0"/>
                        <a:t>６</a:t>
                      </a:r>
                      <a:endParaRPr kumimoji="1" lang="en-US" altLang="ja-JP" sz="1400" b="1" dirty="0" smtClean="0"/>
                    </a:p>
                  </a:txBody>
                  <a:tcPr anchor="ctr"/>
                </a:tc>
                <a:extLst>
                  <a:ext uri="{0D108BD9-81ED-4DB2-BD59-A6C34878D82A}">
                    <a16:rowId xmlns:a16="http://schemas.microsoft.com/office/drawing/2014/main" val="4276759680"/>
                  </a:ext>
                </a:extLst>
              </a:tr>
            </a:tbl>
          </a:graphicData>
        </a:graphic>
      </p:graphicFrame>
    </p:spTree>
    <p:extLst>
      <p:ext uri="{BB962C8B-B14F-4D97-AF65-F5344CB8AC3E}">
        <p14:creationId xmlns:p14="http://schemas.microsoft.com/office/powerpoint/2010/main" val="10978526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9287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8" name="テキスト ボックス 7"/>
          <p:cNvSpPr txBox="1"/>
          <p:nvPr/>
        </p:nvSpPr>
        <p:spPr>
          <a:xfrm>
            <a:off x="126183" y="46367"/>
            <a:ext cx="6499133" cy="830997"/>
          </a:xfrm>
          <a:prstGeom prst="rect">
            <a:avLst/>
          </a:prstGeom>
          <a:noFill/>
          <a:ln w="19050">
            <a:noFill/>
          </a:ln>
        </p:spPr>
        <p:txBody>
          <a:bodyPr wrap="square" rtlCol="0">
            <a:spAutoFit/>
          </a:bodyPr>
          <a:lstStyle/>
          <a:p>
            <a:r>
              <a:rPr lang="ja-JP" altLang="en-US" sz="2400" b="1" dirty="0"/>
              <a:t>⑤</a:t>
            </a:r>
            <a:r>
              <a:rPr kumimoji="1" lang="ja-JP" altLang="en-US" sz="2400" b="1" u="sng" dirty="0" smtClean="0"/>
              <a:t>施設</a:t>
            </a:r>
            <a:r>
              <a:rPr lang="ja-JP" altLang="en-US" sz="2400" b="1" u="sng" dirty="0" smtClean="0"/>
              <a:t>について</a:t>
            </a:r>
            <a:r>
              <a:rPr lang="ja-JP" altLang="en-US" b="1" u="sng" dirty="0"/>
              <a:t>（</a:t>
            </a:r>
            <a:r>
              <a:rPr lang="ja-JP" altLang="en-US" b="1" u="sng" dirty="0" smtClean="0"/>
              <a:t>府有施設を</a:t>
            </a:r>
            <a:r>
              <a:rPr lang="ja-JP" altLang="en-US" b="1" u="sng" dirty="0"/>
              <a:t>含む）</a:t>
            </a:r>
            <a:endParaRPr lang="ja-JP" altLang="en-US" sz="1600" u="sng" dirty="0"/>
          </a:p>
          <a:p>
            <a:r>
              <a:rPr lang="ja-JP" altLang="en-US" dirty="0" smtClean="0"/>
              <a:t>　　</a:t>
            </a:r>
            <a:r>
              <a:rPr lang="ja-JP" altLang="en-US" sz="2400" b="1" dirty="0" smtClean="0"/>
              <a:t>　　</a:t>
            </a:r>
            <a:endParaRPr kumimoji="1" lang="ja-JP" altLang="en-US" sz="2400" b="1" dirty="0"/>
          </a:p>
        </p:txBody>
      </p:sp>
      <p:sp>
        <p:nvSpPr>
          <p:cNvPr id="3" name="テキスト ボックス 2"/>
          <p:cNvSpPr txBox="1"/>
          <p:nvPr/>
        </p:nvSpPr>
        <p:spPr>
          <a:xfrm>
            <a:off x="4553143" y="46367"/>
            <a:ext cx="2636485" cy="461665"/>
          </a:xfrm>
          <a:prstGeom prst="rect">
            <a:avLst/>
          </a:prstGeom>
          <a:noFill/>
        </p:spPr>
        <p:txBody>
          <a:bodyPr wrap="square" rtlCol="0">
            <a:spAutoFit/>
          </a:bodyPr>
          <a:lstStyle/>
          <a:p>
            <a:r>
              <a:rPr kumimoji="1" lang="ja-JP" altLang="en-US" sz="2400" b="1" dirty="0" smtClean="0"/>
              <a:t>飲食店等への要請</a:t>
            </a:r>
            <a:endParaRPr kumimoji="1" lang="ja-JP" altLang="en-US" sz="2400" b="1" dirty="0"/>
          </a:p>
        </p:txBody>
      </p:sp>
      <p:graphicFrame>
        <p:nvGraphicFramePr>
          <p:cNvPr id="11" name="表 10"/>
          <p:cNvGraphicFramePr>
            <a:graphicFrameLocks noGrp="1"/>
          </p:cNvGraphicFramePr>
          <p:nvPr>
            <p:extLst>
              <p:ext uri="{D42A27DB-BD31-4B8C-83A1-F6EECF244321}">
                <p14:modId xmlns:p14="http://schemas.microsoft.com/office/powerpoint/2010/main" val="180756021"/>
              </p:ext>
            </p:extLst>
          </p:nvPr>
        </p:nvGraphicFramePr>
        <p:xfrm>
          <a:off x="443836" y="539205"/>
          <a:ext cx="11602069" cy="3934401"/>
        </p:xfrm>
        <a:graphic>
          <a:graphicData uri="http://schemas.openxmlformats.org/drawingml/2006/table">
            <a:tbl>
              <a:tblPr firstRow="1" bandRow="1">
                <a:tableStyleId>{5940675A-B579-460E-94D1-54222C63F5DA}</a:tableStyleId>
              </a:tblPr>
              <a:tblGrid>
                <a:gridCol w="4050891">
                  <a:extLst>
                    <a:ext uri="{9D8B030D-6E8A-4147-A177-3AD203B41FA5}">
                      <a16:colId xmlns:a16="http://schemas.microsoft.com/office/drawing/2014/main" val="1129165588"/>
                    </a:ext>
                  </a:extLst>
                </a:gridCol>
                <a:gridCol w="3928056">
                  <a:extLst>
                    <a:ext uri="{9D8B030D-6E8A-4147-A177-3AD203B41FA5}">
                      <a16:colId xmlns:a16="http://schemas.microsoft.com/office/drawing/2014/main" val="2135128828"/>
                    </a:ext>
                  </a:extLst>
                </a:gridCol>
                <a:gridCol w="3623122">
                  <a:extLst>
                    <a:ext uri="{9D8B030D-6E8A-4147-A177-3AD203B41FA5}">
                      <a16:colId xmlns:a16="http://schemas.microsoft.com/office/drawing/2014/main" val="3438338224"/>
                    </a:ext>
                  </a:extLst>
                </a:gridCol>
              </a:tblGrid>
              <a:tr h="378193">
                <a:tc rowSpan="2">
                  <a:txBody>
                    <a:bodyPr/>
                    <a:lstStyle/>
                    <a:p>
                      <a:pPr algn="ctr"/>
                      <a:r>
                        <a:rPr kumimoji="1" lang="ja-JP" altLang="en-US" sz="1800" b="1" dirty="0" smtClean="0"/>
                        <a:t>施　設</a:t>
                      </a:r>
                      <a:endParaRPr kumimoji="1" lang="ja-JP" altLang="en-US" sz="1800" b="1" dirty="0"/>
                    </a:p>
                  </a:txBody>
                  <a:tcPr anchor="ctr">
                    <a:solidFill>
                      <a:schemeClr val="accent2">
                        <a:lumMod val="60000"/>
                        <a:lumOff val="40000"/>
                      </a:schemeClr>
                    </a:solidFill>
                  </a:tcPr>
                </a:tc>
                <a:tc gridSpan="2">
                  <a:txBody>
                    <a:bodyPr/>
                    <a:lstStyle/>
                    <a:p>
                      <a:pPr algn="ctr"/>
                      <a:r>
                        <a:rPr kumimoji="1" lang="ja-JP" altLang="en-US" sz="1800" b="1" dirty="0" smtClean="0"/>
                        <a:t>要請内容</a:t>
                      </a:r>
                      <a:endParaRPr kumimoji="1" lang="ja-JP" altLang="en-US" sz="1800" b="1" dirty="0"/>
                    </a:p>
                  </a:txBody>
                  <a:tcPr anchor="ctr">
                    <a:solidFill>
                      <a:schemeClr val="accent2">
                        <a:lumMod val="60000"/>
                        <a:lumOff val="40000"/>
                      </a:schemeClr>
                    </a:solidFill>
                  </a:tcPr>
                </a:tc>
                <a:tc hMerge="1">
                  <a:txBody>
                    <a:bodyPr/>
                    <a:lstStyle/>
                    <a:p>
                      <a:endParaRPr kumimoji="1" lang="ja-JP" altLang="en-US"/>
                    </a:p>
                  </a:txBody>
                  <a:tcPr/>
                </a:tc>
                <a:extLst>
                  <a:ext uri="{0D108BD9-81ED-4DB2-BD59-A6C34878D82A}">
                    <a16:rowId xmlns:a16="http://schemas.microsoft.com/office/drawing/2014/main" val="3155963503"/>
                  </a:ext>
                </a:extLst>
              </a:tr>
              <a:tr h="548547">
                <a:tc vMerge="1">
                  <a:txBody>
                    <a:bodyPr/>
                    <a:lstStyle/>
                    <a:p>
                      <a:pPr algn="ct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dirty="0" smtClean="0"/>
                        <a:t>ゴールドステッカー認証店舗</a:t>
                      </a:r>
                      <a:endParaRPr kumimoji="1" lang="en-US" altLang="ja-JP" sz="1800" b="1" dirty="0" smtClean="0"/>
                    </a:p>
                    <a:p>
                      <a:pPr algn="ctr"/>
                      <a:r>
                        <a:rPr kumimoji="1" lang="ja-JP" altLang="en-US" sz="1400" b="1" dirty="0" smtClean="0">
                          <a:solidFill>
                            <a:schemeClr val="tx1"/>
                          </a:solidFill>
                        </a:rPr>
                        <a:t>（</a:t>
                      </a:r>
                      <a:r>
                        <a:rPr kumimoji="1" lang="en-US" altLang="ja-JP" sz="1400" b="1" dirty="0" smtClean="0">
                          <a:solidFill>
                            <a:schemeClr val="tx1"/>
                          </a:solidFill>
                        </a:rPr>
                        <a:t>10</a:t>
                      </a:r>
                      <a:r>
                        <a:rPr kumimoji="1" lang="ja-JP" altLang="en-US" sz="1400" b="1" dirty="0" smtClean="0">
                          <a:solidFill>
                            <a:schemeClr val="tx1"/>
                          </a:solidFill>
                        </a:rPr>
                        <a:t>ページ</a:t>
                      </a:r>
                      <a:r>
                        <a:rPr kumimoji="1" lang="ja-JP" altLang="en-US" sz="1400" b="1" dirty="0" smtClean="0"/>
                        <a:t>参照）</a:t>
                      </a:r>
                      <a:endParaRPr kumimoji="1" lang="ja-JP" altLang="en-US" sz="1400" b="1" dirty="0"/>
                    </a:p>
                  </a:txBody>
                  <a:tcPr anchor="ctr">
                    <a:solidFill>
                      <a:schemeClr val="accent2">
                        <a:lumMod val="60000"/>
                        <a:lumOff val="40000"/>
                      </a:schemeClr>
                    </a:solidFill>
                  </a:tcPr>
                </a:tc>
                <a:tc>
                  <a:txBody>
                    <a:bodyPr/>
                    <a:lstStyle/>
                    <a:p>
                      <a:pPr algn="ctr"/>
                      <a:r>
                        <a:rPr kumimoji="1" lang="ja-JP" altLang="en-US" sz="1800" b="1" dirty="0" smtClean="0"/>
                        <a:t>その他の店舗</a:t>
                      </a:r>
                      <a:endParaRPr kumimoji="1" lang="ja-JP" altLang="en-US" sz="1800" b="1" dirty="0"/>
                    </a:p>
                  </a:txBody>
                  <a:tcPr anchor="ctr">
                    <a:solidFill>
                      <a:schemeClr val="accent2">
                        <a:lumMod val="60000"/>
                        <a:lumOff val="40000"/>
                      </a:schemeClr>
                    </a:solidFill>
                  </a:tcPr>
                </a:tc>
                <a:extLst>
                  <a:ext uri="{0D108BD9-81ED-4DB2-BD59-A6C34878D82A}">
                    <a16:rowId xmlns:a16="http://schemas.microsoft.com/office/drawing/2014/main" val="3924133108"/>
                  </a:ext>
                </a:extLst>
              </a:tr>
              <a:tr h="2977088">
                <a:tc>
                  <a:txBody>
                    <a:bodyPr/>
                    <a:lstStyle/>
                    <a:p>
                      <a:pPr marL="0" marR="0" lvl="0" indent="0" algn="l" defTabSz="914400" rtl="0" eaLnBrk="1" fontAlgn="auto" latinLnBrk="0" hangingPunct="1">
                        <a:lnSpc>
                          <a:spcPts val="1900"/>
                        </a:lnSpc>
                        <a:spcBef>
                          <a:spcPts val="0"/>
                        </a:spcBef>
                        <a:spcAft>
                          <a:spcPts val="0"/>
                        </a:spcAft>
                        <a:buClrTx/>
                        <a:buSzTx/>
                        <a:buFontTx/>
                        <a:buNone/>
                        <a:tabLst/>
                        <a:defRPr/>
                      </a:pPr>
                      <a:r>
                        <a:rPr kumimoji="1" lang="en-US" altLang="ja-JP" sz="1600" b="1" spc="0" dirty="0" smtClean="0"/>
                        <a:t>【</a:t>
                      </a:r>
                      <a:r>
                        <a:rPr kumimoji="1" lang="ja-JP" altLang="en-US" sz="1600" b="1" spc="0" dirty="0" smtClean="0"/>
                        <a:t>飲食店</a:t>
                      </a:r>
                      <a:r>
                        <a:rPr kumimoji="1" lang="en-US" altLang="ja-JP" sz="1600" b="1" spc="0" dirty="0" smtClean="0"/>
                        <a:t>】</a:t>
                      </a:r>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600" spc="0" dirty="0" smtClean="0"/>
                        <a:t>飲食店（居酒屋を含む）、喫茶店等</a:t>
                      </a:r>
                      <a:r>
                        <a:rPr kumimoji="1" lang="en-US" altLang="ja-JP" sz="1600" spc="0" dirty="0" smtClean="0"/>
                        <a:t>(</a:t>
                      </a:r>
                      <a:r>
                        <a:rPr kumimoji="1" lang="ja-JP" altLang="en-US" sz="1600" spc="0" dirty="0" smtClean="0"/>
                        <a:t>宅配・テイクアウトサービスを除く</a:t>
                      </a:r>
                      <a:r>
                        <a:rPr kumimoji="1" lang="en-US" altLang="ja-JP" sz="1600" spc="0" dirty="0" smtClean="0"/>
                        <a:t>)</a:t>
                      </a:r>
                      <a:endParaRPr kumimoji="1" lang="ja-JP" altLang="en-US" sz="1600" spc="0" dirty="0" smtClean="0"/>
                    </a:p>
                    <a:p>
                      <a:pPr marL="0" marR="0" lvl="0" indent="0" algn="l" defTabSz="914400" rtl="0" eaLnBrk="1" fontAlgn="auto" latinLnBrk="0" hangingPunct="1">
                        <a:lnSpc>
                          <a:spcPts val="1900"/>
                        </a:lnSpc>
                        <a:spcBef>
                          <a:spcPts val="0"/>
                        </a:spcBef>
                        <a:spcAft>
                          <a:spcPts val="0"/>
                        </a:spcAft>
                        <a:buClrTx/>
                        <a:buSzTx/>
                        <a:buFontTx/>
                        <a:buNone/>
                        <a:tabLst/>
                        <a:defRPr/>
                      </a:pPr>
                      <a:r>
                        <a:rPr kumimoji="1" lang="en-US" altLang="ja-JP" sz="1600" b="1" spc="0" dirty="0" smtClean="0"/>
                        <a:t>【</a:t>
                      </a:r>
                      <a:r>
                        <a:rPr kumimoji="1" lang="ja-JP" altLang="en-US" sz="1600" b="1" spc="0" dirty="0" smtClean="0"/>
                        <a:t>遊興施設</a:t>
                      </a:r>
                      <a:r>
                        <a:rPr kumimoji="1" lang="en-US" altLang="ja-JP" sz="1600" b="1" spc="0" dirty="0" smtClean="0"/>
                        <a:t>】</a:t>
                      </a:r>
                      <a:endParaRPr kumimoji="1" lang="en-US" altLang="ja-JP" sz="1600" b="1" u="sng" spc="0" baseline="0" dirty="0" smtClean="0">
                        <a:solidFill>
                          <a:schemeClr val="tx1"/>
                        </a:solidFill>
                      </a:endParaRPr>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600" spc="0" baseline="0" dirty="0" smtClean="0">
                          <a:solidFill>
                            <a:schemeClr val="tx1"/>
                          </a:solidFill>
                        </a:rPr>
                        <a:t>キャバレー、ナイトクラブ、インターネットカフェ・マンガ喫茶</a:t>
                      </a:r>
                      <a:r>
                        <a:rPr kumimoji="1" lang="en-US" altLang="ja-JP" sz="1200" spc="0" baseline="0" dirty="0" smtClean="0">
                          <a:solidFill>
                            <a:schemeClr val="tx1"/>
                          </a:solidFill>
                        </a:rPr>
                        <a:t>※</a:t>
                      </a:r>
                      <a:r>
                        <a:rPr kumimoji="1" lang="ja-JP" altLang="en-US" sz="1200" spc="0" baseline="0" dirty="0" smtClean="0">
                          <a:solidFill>
                            <a:schemeClr val="tx1"/>
                          </a:solidFill>
                        </a:rPr>
                        <a:t>１</a:t>
                      </a:r>
                      <a:r>
                        <a:rPr kumimoji="1" lang="ja-JP" altLang="en-US" sz="1600" spc="0" baseline="0" dirty="0" smtClean="0">
                          <a:solidFill>
                            <a:schemeClr val="tx1"/>
                          </a:solidFill>
                        </a:rPr>
                        <a:t>、カラオケボックス等、食品衛生法の飲食店営業許可を受けている店舗</a:t>
                      </a:r>
                      <a:endParaRPr kumimoji="1" lang="en-US" altLang="ja-JP" sz="1600" spc="0" baseline="0" dirty="0" smtClean="0">
                        <a:solidFill>
                          <a:schemeClr val="tx1"/>
                        </a:solidFill>
                      </a:endParaRPr>
                    </a:p>
                    <a:p>
                      <a:pPr marL="0" marR="0" lvl="0" indent="0" algn="l" defTabSz="914400" rtl="0" eaLnBrk="1" fontAlgn="auto" latinLnBrk="0" hangingPunct="1">
                        <a:lnSpc>
                          <a:spcPts val="1900"/>
                        </a:lnSpc>
                        <a:spcBef>
                          <a:spcPts val="0"/>
                        </a:spcBef>
                        <a:spcAft>
                          <a:spcPts val="0"/>
                        </a:spcAft>
                        <a:buClrTx/>
                        <a:buSzTx/>
                        <a:buFontTx/>
                        <a:buNone/>
                        <a:tabLst/>
                        <a:defRPr/>
                      </a:pPr>
                      <a:r>
                        <a:rPr kumimoji="1" lang="en-US" altLang="ja-JP" sz="1600" b="1" spc="0" dirty="0" smtClean="0">
                          <a:solidFill>
                            <a:schemeClr val="tx1"/>
                          </a:solidFill>
                        </a:rPr>
                        <a:t>【</a:t>
                      </a:r>
                      <a:r>
                        <a:rPr kumimoji="1" lang="ja-JP" altLang="en-US" sz="1600" b="1" spc="0" dirty="0" smtClean="0">
                          <a:solidFill>
                            <a:schemeClr val="tx1"/>
                          </a:solidFill>
                        </a:rPr>
                        <a:t>結婚式場等</a:t>
                      </a:r>
                      <a:r>
                        <a:rPr kumimoji="1" lang="en-US" altLang="ja-JP" sz="1600" b="1" spc="0" dirty="0" smtClean="0">
                          <a:solidFill>
                            <a:schemeClr val="tx1"/>
                          </a:solidFill>
                        </a:rPr>
                        <a:t>】</a:t>
                      </a:r>
                      <a:endParaRPr kumimoji="1" lang="en-US" altLang="ja-JP" sz="1600" b="1" u="sng" spc="0" baseline="0" dirty="0" smtClean="0">
                        <a:solidFill>
                          <a:schemeClr val="tx1"/>
                        </a:solidFill>
                      </a:endParaRPr>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600" spc="0" baseline="0" dirty="0" smtClean="0">
                          <a:solidFill>
                            <a:schemeClr val="tx1"/>
                          </a:solidFill>
                        </a:rPr>
                        <a:t>飲食店営業許可を受けている結婚式場、ホテル又は旅館において披露宴等を行う場合</a:t>
                      </a:r>
                      <a:endParaRPr kumimoji="1" lang="en-US" altLang="ja-JP" sz="1600" spc="0" baseline="0" dirty="0" smtClean="0">
                        <a:solidFill>
                          <a:schemeClr val="tx1"/>
                        </a:solidFill>
                      </a:endParaRPr>
                    </a:p>
                  </a:txBody>
                  <a:tcPr anchor="ctr"/>
                </a:tc>
                <a:tc>
                  <a:txBody>
                    <a:bodyPr/>
                    <a:lstStyle/>
                    <a:p>
                      <a:pPr>
                        <a:lnSpc>
                          <a:spcPts val="1800"/>
                        </a:lnSpc>
                      </a:pPr>
                      <a:r>
                        <a:rPr lang="ja-JP" altLang="en-US" sz="1600" b="1" spc="0" baseline="0" dirty="0" smtClean="0">
                          <a:solidFill>
                            <a:schemeClr val="tx1"/>
                          </a:solidFill>
                        </a:rPr>
                        <a:t>○以下の①又は②のいずれかとすること</a:t>
                      </a:r>
                      <a:endParaRPr lang="en-US" altLang="ja-JP" sz="1600" b="1" spc="0" baseline="0" dirty="0" smtClean="0">
                        <a:solidFill>
                          <a:schemeClr val="tx1"/>
                        </a:solidFill>
                      </a:endParaRPr>
                    </a:p>
                    <a:p>
                      <a:pPr algn="r">
                        <a:lnSpc>
                          <a:spcPts val="1800"/>
                        </a:lnSpc>
                      </a:pPr>
                      <a:r>
                        <a:rPr lang="ja-JP" altLang="en-US" sz="1200" b="0" spc="0" baseline="0" dirty="0" smtClean="0">
                          <a:solidFill>
                            <a:schemeClr val="tx1"/>
                          </a:solidFill>
                        </a:rPr>
                        <a:t>（法第</a:t>
                      </a:r>
                      <a:r>
                        <a:rPr lang="en-US" altLang="ja-JP" sz="1200" b="0" spc="0" baseline="0" dirty="0" smtClean="0">
                          <a:solidFill>
                            <a:schemeClr val="tx1"/>
                          </a:solidFill>
                        </a:rPr>
                        <a:t>31</a:t>
                      </a:r>
                      <a:r>
                        <a:rPr lang="ja-JP" altLang="en-US" sz="1200" b="0" spc="0" baseline="0" dirty="0" smtClean="0">
                          <a:solidFill>
                            <a:schemeClr val="tx1"/>
                          </a:solidFill>
                        </a:rPr>
                        <a:t>条の６第１項）</a:t>
                      </a:r>
                      <a:endParaRPr lang="en-US" altLang="ja-JP" sz="1200" b="0" spc="0" baseline="0" dirty="0" smtClean="0">
                        <a:solidFill>
                          <a:schemeClr val="tx1"/>
                        </a:solidFill>
                      </a:endParaRPr>
                    </a:p>
                    <a:p>
                      <a:pPr algn="l">
                        <a:lnSpc>
                          <a:spcPts val="2100"/>
                        </a:lnSpc>
                      </a:pPr>
                      <a:endParaRPr lang="en-US" altLang="ja-JP" sz="1200" b="0" spc="0" baseline="0" dirty="0" smtClean="0">
                        <a:solidFill>
                          <a:schemeClr val="tx1"/>
                        </a:solidFill>
                      </a:endParaRPr>
                    </a:p>
                    <a:p>
                      <a:pPr>
                        <a:lnSpc>
                          <a:spcPts val="2100"/>
                        </a:lnSpc>
                      </a:pPr>
                      <a:endParaRPr lang="en-US" altLang="ja-JP" sz="1600" b="1" spc="0" baseline="0" dirty="0" smtClean="0">
                        <a:solidFill>
                          <a:schemeClr val="tx1"/>
                        </a:solidFill>
                      </a:endParaRPr>
                    </a:p>
                    <a:p>
                      <a:pPr>
                        <a:lnSpc>
                          <a:spcPts val="2100"/>
                        </a:lnSpc>
                      </a:pPr>
                      <a:endParaRPr lang="en-US" altLang="ja-JP" sz="1600" b="1" spc="0" baseline="0" dirty="0" smtClean="0">
                        <a:solidFill>
                          <a:schemeClr val="tx1"/>
                        </a:solidFill>
                      </a:endParaRPr>
                    </a:p>
                    <a:p>
                      <a:pPr>
                        <a:lnSpc>
                          <a:spcPts val="2100"/>
                        </a:lnSpc>
                      </a:pPr>
                      <a:endParaRPr lang="en-US" altLang="ja-JP" sz="1600" b="1" spc="0" baseline="0" dirty="0" smtClean="0">
                        <a:solidFill>
                          <a:schemeClr val="tx1"/>
                        </a:solidFill>
                      </a:endParaRPr>
                    </a:p>
                    <a:p>
                      <a:pPr>
                        <a:lnSpc>
                          <a:spcPts val="1800"/>
                        </a:lnSpc>
                      </a:pPr>
                      <a:endParaRPr lang="en-US" altLang="ja-JP" sz="1600" b="1" spc="0" baseline="0" dirty="0" smtClean="0">
                        <a:solidFill>
                          <a:schemeClr val="tx1"/>
                        </a:solidFill>
                      </a:endParaRPr>
                    </a:p>
                    <a:p>
                      <a:pPr>
                        <a:lnSpc>
                          <a:spcPts val="1800"/>
                        </a:lnSpc>
                      </a:pPr>
                      <a:r>
                        <a:rPr lang="ja-JP" altLang="en-US" sz="1600" b="1" spc="0" baseline="0" dirty="0" smtClean="0">
                          <a:solidFill>
                            <a:schemeClr val="tx1"/>
                          </a:solidFill>
                        </a:rPr>
                        <a:t>○同一テーブル４人以内</a:t>
                      </a:r>
                      <a:r>
                        <a:rPr lang="ja-JP" altLang="en-US" sz="1200" b="0" spc="-70" baseline="0" dirty="0" smtClean="0">
                          <a:solidFill>
                            <a:schemeClr val="tx1"/>
                          </a:solidFill>
                        </a:rPr>
                        <a:t>（法第</a:t>
                      </a:r>
                      <a:r>
                        <a:rPr lang="en-US" altLang="ja-JP" sz="1200" b="0" spc="-70" baseline="0" dirty="0" smtClean="0">
                          <a:solidFill>
                            <a:schemeClr val="tx1"/>
                          </a:solidFill>
                        </a:rPr>
                        <a:t>24</a:t>
                      </a:r>
                      <a:r>
                        <a:rPr lang="ja-JP" altLang="en-US" sz="1200" b="0" spc="-70" baseline="0" dirty="0" smtClean="0">
                          <a:solidFill>
                            <a:schemeClr val="tx1"/>
                          </a:solidFill>
                        </a:rPr>
                        <a:t>条第９項）</a:t>
                      </a:r>
                      <a:endParaRPr lang="en-US" altLang="ja-JP" sz="1400" b="1" spc="-70" baseline="0" dirty="0" smtClean="0">
                        <a:solidFill>
                          <a:schemeClr val="tx1"/>
                        </a:solidFill>
                      </a:endParaRPr>
                    </a:p>
                    <a:p>
                      <a:pPr>
                        <a:lnSpc>
                          <a:spcPts val="1800"/>
                        </a:lnSpc>
                      </a:pPr>
                      <a:r>
                        <a:rPr lang="ja-JP" altLang="en-US" sz="1400" b="1" spc="-70" baseline="0" dirty="0" smtClean="0">
                          <a:solidFill>
                            <a:schemeClr val="tx1"/>
                          </a:solidFill>
                        </a:rPr>
                        <a:t>　（５人以上のグループの場合、テーブルを２つ</a:t>
                      </a:r>
                      <a:endParaRPr lang="en-US" altLang="ja-JP" sz="1400" b="1" spc="-70" baseline="0" dirty="0" smtClean="0">
                        <a:solidFill>
                          <a:schemeClr val="tx1"/>
                        </a:solidFill>
                      </a:endParaRPr>
                    </a:p>
                    <a:p>
                      <a:pPr>
                        <a:lnSpc>
                          <a:spcPts val="1800"/>
                        </a:lnSpc>
                      </a:pPr>
                      <a:r>
                        <a:rPr lang="ja-JP" altLang="en-US" sz="1400" b="1" spc="-70" baseline="0" dirty="0" smtClean="0">
                          <a:solidFill>
                            <a:schemeClr val="tx1"/>
                          </a:solidFill>
                        </a:rPr>
                        <a:t>　以上に分けること）</a:t>
                      </a:r>
                      <a:endParaRPr lang="en-US" altLang="ja-JP" sz="1400" b="1" spc="-70" baseline="0" dirty="0" smtClean="0">
                        <a:solidFill>
                          <a:schemeClr val="tx1"/>
                        </a:solidFill>
                      </a:endParaRPr>
                    </a:p>
                    <a:p>
                      <a:pPr>
                        <a:lnSpc>
                          <a:spcPts val="1700"/>
                        </a:lnSpc>
                      </a:pPr>
                      <a:r>
                        <a:rPr lang="ja-JP" altLang="en-US" sz="1400" b="1" spc="-70" baseline="0" dirty="0" smtClean="0">
                          <a:solidFill>
                            <a:schemeClr val="tx1"/>
                          </a:solidFill>
                        </a:rPr>
                        <a:t>　  </a:t>
                      </a:r>
                      <a:r>
                        <a:rPr lang="ja-JP" altLang="en-US" sz="1200" b="1" spc="-70" baseline="0" dirty="0" smtClean="0">
                          <a:solidFill>
                            <a:schemeClr val="tx1"/>
                          </a:solidFill>
                        </a:rPr>
                        <a:t>ただし、対象者全員検査で陰性を確認した場合</a:t>
                      </a:r>
                      <a:r>
                        <a:rPr lang="en-US" altLang="ja-JP" sz="1200" b="1" spc="-70" baseline="0" dirty="0" smtClean="0">
                          <a:solidFill>
                            <a:schemeClr val="tx1"/>
                          </a:solidFill>
                        </a:rPr>
                        <a:t>※</a:t>
                      </a:r>
                      <a:r>
                        <a:rPr lang="ja-JP" altLang="en-US" sz="1200" b="1" spc="-70" baseline="0" dirty="0" smtClean="0">
                          <a:solidFill>
                            <a:schemeClr val="tx1"/>
                          </a:solidFill>
                        </a:rPr>
                        <a:t>２は　</a:t>
                      </a:r>
                      <a:endParaRPr lang="en-US" altLang="ja-JP" sz="1200" b="1" spc="-70" baseline="0" dirty="0" smtClean="0">
                        <a:solidFill>
                          <a:schemeClr val="tx1"/>
                        </a:solidFill>
                      </a:endParaRPr>
                    </a:p>
                    <a:p>
                      <a:pPr>
                        <a:lnSpc>
                          <a:spcPts val="1700"/>
                        </a:lnSpc>
                      </a:pPr>
                      <a:r>
                        <a:rPr lang="ja-JP" altLang="en-US" sz="1200" b="1" spc="-70" baseline="0" dirty="0" smtClean="0">
                          <a:solidFill>
                            <a:schemeClr val="tx1"/>
                          </a:solidFill>
                        </a:rPr>
                        <a:t>　　同一テーブル５人以上の案内も可</a:t>
                      </a:r>
                      <a:endParaRPr lang="en-US" altLang="ja-JP" sz="1200" b="1" spc="-70" baseline="0" dirty="0" smtClean="0">
                        <a:solidFill>
                          <a:schemeClr val="tx1"/>
                        </a:solidFill>
                      </a:endParaRPr>
                    </a:p>
                  </a:txBody>
                  <a:tcPr/>
                </a:tc>
                <a:tc>
                  <a:txBody>
                    <a:bodyPr/>
                    <a:lstStyle/>
                    <a:p>
                      <a:pPr>
                        <a:lnSpc>
                          <a:spcPts val="1800"/>
                        </a:lnSpc>
                      </a:pPr>
                      <a:r>
                        <a:rPr lang="ja-JP" altLang="en-US" sz="1600" b="1" spc="0" baseline="0" dirty="0" smtClean="0">
                          <a:solidFill>
                            <a:schemeClr val="tx1"/>
                          </a:solidFill>
                        </a:rPr>
                        <a:t>○以下のとおりとすること</a:t>
                      </a:r>
                      <a:endParaRPr lang="en-US" altLang="ja-JP" sz="1600" b="1" spc="0" baseline="0" dirty="0" smtClean="0">
                        <a:solidFill>
                          <a:schemeClr val="tx1"/>
                        </a:solidFill>
                      </a:endParaRPr>
                    </a:p>
                    <a:p>
                      <a:pPr algn="r">
                        <a:lnSpc>
                          <a:spcPts val="1800"/>
                        </a:lnSpc>
                      </a:pPr>
                      <a:r>
                        <a:rPr lang="ja-JP" altLang="en-US" sz="1200" b="0" spc="0" baseline="0" dirty="0" smtClean="0">
                          <a:solidFill>
                            <a:schemeClr val="tx1"/>
                          </a:solidFill>
                        </a:rPr>
                        <a:t>（法第</a:t>
                      </a:r>
                      <a:r>
                        <a:rPr lang="en-US" altLang="ja-JP" sz="1200" b="0" spc="0" baseline="0" dirty="0" smtClean="0">
                          <a:solidFill>
                            <a:schemeClr val="tx1"/>
                          </a:solidFill>
                        </a:rPr>
                        <a:t>31</a:t>
                      </a:r>
                      <a:r>
                        <a:rPr lang="ja-JP" altLang="en-US" sz="1200" b="0" spc="0" baseline="0" dirty="0" smtClean="0">
                          <a:solidFill>
                            <a:schemeClr val="tx1"/>
                          </a:solidFill>
                        </a:rPr>
                        <a:t>条の６第１項）</a:t>
                      </a:r>
                      <a:endParaRPr lang="en-US" altLang="ja-JP" sz="1200" b="0" spc="0" baseline="0" dirty="0" smtClean="0">
                        <a:solidFill>
                          <a:schemeClr val="tx1"/>
                        </a:solidFill>
                      </a:endParaRPr>
                    </a:p>
                    <a:p>
                      <a:pPr>
                        <a:lnSpc>
                          <a:spcPts val="2100"/>
                        </a:lnSpc>
                      </a:pPr>
                      <a:endParaRPr lang="en-US" altLang="ja-JP" sz="1600" b="1" spc="0" baseline="0" dirty="0" smtClean="0">
                        <a:solidFill>
                          <a:schemeClr val="tx1"/>
                        </a:solidFill>
                      </a:endParaRPr>
                    </a:p>
                    <a:p>
                      <a:pPr>
                        <a:lnSpc>
                          <a:spcPts val="2100"/>
                        </a:lnSpc>
                      </a:pPr>
                      <a:endParaRPr lang="en-US" altLang="ja-JP" sz="1600" b="1" spc="0" baseline="0" dirty="0" smtClean="0">
                        <a:solidFill>
                          <a:schemeClr val="tx1"/>
                        </a:solidFill>
                      </a:endParaRPr>
                    </a:p>
                    <a:p>
                      <a:pPr>
                        <a:lnSpc>
                          <a:spcPts val="2100"/>
                        </a:lnSpc>
                      </a:pPr>
                      <a:endParaRPr lang="en-US" altLang="ja-JP" sz="1600" b="1" spc="0" baseline="0" dirty="0" smtClean="0">
                        <a:solidFill>
                          <a:schemeClr val="tx1"/>
                        </a:solidFill>
                      </a:endParaRPr>
                    </a:p>
                    <a:p>
                      <a:pPr>
                        <a:lnSpc>
                          <a:spcPts val="2100"/>
                        </a:lnSpc>
                      </a:pPr>
                      <a:endParaRPr lang="en-US" altLang="ja-JP" sz="1600" b="1" spc="0" baseline="0" dirty="0" smtClean="0">
                        <a:solidFill>
                          <a:schemeClr val="tx1"/>
                        </a:solidFill>
                      </a:endParaRPr>
                    </a:p>
                    <a:p>
                      <a:pPr>
                        <a:lnSpc>
                          <a:spcPts val="2100"/>
                        </a:lnSpc>
                      </a:pPr>
                      <a:endParaRPr lang="en-US" altLang="ja-JP" sz="1600" b="1" spc="0" baseline="0" dirty="0" smtClean="0">
                        <a:solidFill>
                          <a:schemeClr val="tx1"/>
                        </a:solidFill>
                      </a:endParaRPr>
                    </a:p>
                    <a:p>
                      <a:pPr>
                        <a:lnSpc>
                          <a:spcPts val="2100"/>
                        </a:lnSpc>
                      </a:pPr>
                      <a:r>
                        <a:rPr lang="ja-JP" altLang="en-US" sz="1600" b="1" spc="0" baseline="0" dirty="0" smtClean="0">
                          <a:solidFill>
                            <a:schemeClr val="tx1"/>
                          </a:solidFill>
                        </a:rPr>
                        <a:t>○同一グループ・同一テーブル</a:t>
                      </a:r>
                      <a:endParaRPr lang="en-US" altLang="ja-JP" sz="1600" b="1" spc="0" baseline="0" dirty="0" smtClean="0">
                        <a:solidFill>
                          <a:schemeClr val="tx1"/>
                        </a:solidFill>
                      </a:endParaRPr>
                    </a:p>
                    <a:p>
                      <a:pPr>
                        <a:lnSpc>
                          <a:spcPts val="2100"/>
                        </a:lnSpc>
                      </a:pPr>
                      <a:r>
                        <a:rPr lang="ja-JP" altLang="en-US" sz="1600" b="1" spc="0" baseline="0" dirty="0" smtClean="0">
                          <a:solidFill>
                            <a:schemeClr val="tx1"/>
                          </a:solidFill>
                        </a:rPr>
                        <a:t>　４人以内</a:t>
                      </a:r>
                      <a:r>
                        <a:rPr lang="ja-JP" altLang="en-US" sz="1200" b="0" spc="-70" baseline="0" dirty="0" smtClean="0">
                          <a:solidFill>
                            <a:schemeClr val="tx1"/>
                          </a:solidFill>
                        </a:rPr>
                        <a:t>（法第</a:t>
                      </a:r>
                      <a:r>
                        <a:rPr lang="en-US" altLang="ja-JP" sz="1200" b="0" spc="-70" baseline="0" dirty="0" smtClean="0">
                          <a:solidFill>
                            <a:schemeClr val="tx1"/>
                          </a:solidFill>
                        </a:rPr>
                        <a:t>24</a:t>
                      </a:r>
                      <a:r>
                        <a:rPr lang="ja-JP" altLang="en-US" sz="1200" b="0" spc="-70" baseline="0" dirty="0" smtClean="0">
                          <a:solidFill>
                            <a:schemeClr val="tx1"/>
                          </a:solidFill>
                        </a:rPr>
                        <a:t>条第９項）</a:t>
                      </a:r>
                      <a:endParaRPr lang="en-US" altLang="ja-JP" sz="1400" b="1" spc="-70" baseline="0" dirty="0" smtClean="0">
                        <a:solidFill>
                          <a:schemeClr val="tx1"/>
                        </a:solidFill>
                      </a:endParaRPr>
                    </a:p>
                    <a:p>
                      <a:pPr>
                        <a:lnSpc>
                          <a:spcPts val="2100"/>
                        </a:lnSpc>
                      </a:pPr>
                      <a:r>
                        <a:rPr lang="ja-JP" altLang="en-US" sz="1400" b="1" spc="-70" baseline="0" dirty="0" smtClean="0">
                          <a:solidFill>
                            <a:schemeClr val="tx1"/>
                          </a:solidFill>
                        </a:rPr>
                        <a:t>　（５人以上の入店案内は控えること）</a:t>
                      </a:r>
                      <a:endParaRPr lang="en-US" altLang="ja-JP" sz="1600" b="1" dirty="0" smtClean="0">
                        <a:solidFill>
                          <a:schemeClr val="tx1"/>
                        </a:solidFill>
                      </a:endParaRPr>
                    </a:p>
                  </a:txBody>
                  <a:tcPr/>
                </a:tc>
                <a:extLst>
                  <a:ext uri="{0D108BD9-81ED-4DB2-BD59-A6C34878D82A}">
                    <a16:rowId xmlns:a16="http://schemas.microsoft.com/office/drawing/2014/main" val="2931348977"/>
                  </a:ext>
                </a:extLst>
              </a:tr>
            </a:tbl>
          </a:graphicData>
        </a:graphic>
      </p:graphicFrame>
      <p:sp>
        <p:nvSpPr>
          <p:cNvPr id="15" name="正方形/長方形 14"/>
          <p:cNvSpPr/>
          <p:nvPr/>
        </p:nvSpPr>
        <p:spPr>
          <a:xfrm>
            <a:off x="7073718" y="74579"/>
            <a:ext cx="5359159" cy="387286"/>
          </a:xfrm>
          <a:prstGeom prst="rect">
            <a:avLst/>
          </a:prstGeom>
        </p:spPr>
        <p:txBody>
          <a:bodyPr wrap="none">
            <a:spAutoFit/>
          </a:bodyPr>
          <a:lstStyle/>
          <a:p>
            <a:pPr lvl="0">
              <a:lnSpc>
                <a:spcPts val="2300"/>
              </a:lnSpc>
              <a:defRPr/>
            </a:pPr>
            <a:r>
              <a:rPr lang="ja-JP" altLang="en-US" sz="1600" dirty="0" smtClean="0"/>
              <a:t>（特措法第</a:t>
            </a:r>
            <a:r>
              <a:rPr lang="en-US" altLang="ja-JP" sz="1600" dirty="0" smtClean="0"/>
              <a:t>31</a:t>
            </a:r>
            <a:r>
              <a:rPr lang="ja-JP" altLang="en-US" sz="1600" dirty="0" smtClean="0"/>
              <a:t>条の６第１項、第</a:t>
            </a:r>
            <a:r>
              <a:rPr lang="en-US" altLang="ja-JP" sz="1600" dirty="0" smtClean="0"/>
              <a:t>24</a:t>
            </a:r>
            <a:r>
              <a:rPr lang="ja-JP" altLang="en-US" sz="1600" dirty="0" smtClean="0"/>
              <a:t>条第９項に基づく）</a:t>
            </a:r>
            <a:endParaRPr lang="ja-JP" altLang="en-US" sz="1600" u="sng" dirty="0"/>
          </a:p>
        </p:txBody>
      </p:sp>
      <p:graphicFrame>
        <p:nvGraphicFramePr>
          <p:cNvPr id="4" name="表 3"/>
          <p:cNvGraphicFramePr>
            <a:graphicFrameLocks noGrp="1"/>
          </p:cNvGraphicFramePr>
          <p:nvPr>
            <p:extLst>
              <p:ext uri="{D42A27DB-BD31-4B8C-83A1-F6EECF244321}">
                <p14:modId xmlns:p14="http://schemas.microsoft.com/office/powerpoint/2010/main" val="3395078590"/>
              </p:ext>
            </p:extLst>
          </p:nvPr>
        </p:nvGraphicFramePr>
        <p:xfrm>
          <a:off x="4604658" y="2013043"/>
          <a:ext cx="3727973" cy="1046480"/>
        </p:xfrm>
        <a:graphic>
          <a:graphicData uri="http://schemas.openxmlformats.org/drawingml/2006/table">
            <a:tbl>
              <a:tblPr firstRow="1" bandRow="1">
                <a:tableStyleId>{5940675A-B579-460E-94D1-54222C63F5DA}</a:tableStyleId>
              </a:tblPr>
              <a:tblGrid>
                <a:gridCol w="208280">
                  <a:extLst>
                    <a:ext uri="{9D8B030D-6E8A-4147-A177-3AD203B41FA5}">
                      <a16:colId xmlns:a16="http://schemas.microsoft.com/office/drawing/2014/main" val="4207651449"/>
                    </a:ext>
                  </a:extLst>
                </a:gridCol>
                <a:gridCol w="1572327">
                  <a:extLst>
                    <a:ext uri="{9D8B030D-6E8A-4147-A177-3AD203B41FA5}">
                      <a16:colId xmlns:a16="http://schemas.microsoft.com/office/drawing/2014/main" val="2321445373"/>
                    </a:ext>
                  </a:extLst>
                </a:gridCol>
                <a:gridCol w="1947366">
                  <a:extLst>
                    <a:ext uri="{9D8B030D-6E8A-4147-A177-3AD203B41FA5}">
                      <a16:colId xmlns:a16="http://schemas.microsoft.com/office/drawing/2014/main" val="4219453912"/>
                    </a:ext>
                  </a:extLst>
                </a:gridCol>
              </a:tblGrid>
              <a:tr h="273541">
                <a:tc>
                  <a:txBody>
                    <a:bodyPr/>
                    <a:lstStyle/>
                    <a:p>
                      <a:pPr algn="ctr"/>
                      <a:endParaRPr kumimoji="1" lang="ja-JP" altLang="en-US" sz="1400" b="1" dirty="0"/>
                    </a:p>
                  </a:txBody>
                  <a:tcPr anchor="ctr">
                    <a:solidFill>
                      <a:schemeClr val="accent2">
                        <a:lumMod val="60000"/>
                        <a:lumOff val="40000"/>
                      </a:schemeClr>
                    </a:solidFill>
                  </a:tcPr>
                </a:tc>
                <a:tc>
                  <a:txBody>
                    <a:bodyPr/>
                    <a:lstStyle/>
                    <a:p>
                      <a:pPr algn="ctr"/>
                      <a:r>
                        <a:rPr kumimoji="1" lang="ja-JP" altLang="en-US" sz="1400" b="1" dirty="0" smtClean="0"/>
                        <a:t>営業時間短縮</a:t>
                      </a:r>
                      <a:endParaRPr kumimoji="1" lang="ja-JP" altLang="en-US" sz="1400" b="1" dirty="0"/>
                    </a:p>
                  </a:txBody>
                  <a:tcPr anchor="ctr">
                    <a:solidFill>
                      <a:schemeClr val="accent2">
                        <a:lumMod val="60000"/>
                        <a:lumOff val="40000"/>
                      </a:schemeClr>
                    </a:solidFill>
                  </a:tcPr>
                </a:tc>
                <a:tc>
                  <a:txBody>
                    <a:bodyPr/>
                    <a:lstStyle/>
                    <a:p>
                      <a:pPr algn="ctr"/>
                      <a:r>
                        <a:rPr kumimoji="1" lang="ja-JP" altLang="en-US" sz="1400" b="1" dirty="0" smtClean="0"/>
                        <a:t>酒類提供</a:t>
                      </a:r>
                      <a:r>
                        <a:rPr kumimoji="1" lang="en-US" altLang="ja-JP" sz="1400" b="1" dirty="0" smtClean="0"/>
                        <a:t>(</a:t>
                      </a:r>
                      <a:r>
                        <a:rPr kumimoji="1" lang="ja-JP" altLang="en-US" sz="1400" b="1" dirty="0" smtClean="0"/>
                        <a:t>持込み含む</a:t>
                      </a:r>
                      <a:r>
                        <a:rPr kumimoji="1" lang="en-US" altLang="ja-JP" sz="1400" b="1" dirty="0" smtClean="0"/>
                        <a:t>)</a:t>
                      </a:r>
                      <a:endParaRPr kumimoji="1" lang="ja-JP" altLang="en-US" sz="1400" b="1" dirty="0"/>
                    </a:p>
                  </a:txBody>
                  <a:tcPr anchor="ctr">
                    <a:solidFill>
                      <a:schemeClr val="accent2">
                        <a:lumMod val="60000"/>
                        <a:lumOff val="40000"/>
                      </a:schemeClr>
                    </a:solidFill>
                  </a:tcPr>
                </a:tc>
                <a:extLst>
                  <a:ext uri="{0D108BD9-81ED-4DB2-BD59-A6C34878D82A}">
                    <a16:rowId xmlns:a16="http://schemas.microsoft.com/office/drawing/2014/main" val="3921756287"/>
                  </a:ext>
                </a:extLst>
              </a:tr>
              <a:tr h="370840">
                <a:tc>
                  <a:txBody>
                    <a:bodyPr/>
                    <a:lstStyle/>
                    <a:p>
                      <a:pPr algn="ctr"/>
                      <a:r>
                        <a:rPr kumimoji="1" lang="ja-JP" altLang="en-US" sz="1400" b="1" dirty="0" smtClean="0"/>
                        <a:t>①</a:t>
                      </a:r>
                      <a:endParaRPr kumimoji="1" lang="ja-JP" altLang="en-US" sz="1400" b="1" dirty="0"/>
                    </a:p>
                  </a:txBody>
                  <a:tcPr anchor="ctr"/>
                </a:tc>
                <a:tc>
                  <a:txBody>
                    <a:bodyPr/>
                    <a:lstStyle/>
                    <a:p>
                      <a:pPr algn="ctr"/>
                      <a:r>
                        <a:rPr kumimoji="1" lang="ja-JP" altLang="en-US" sz="1400" b="1" dirty="0" smtClean="0"/>
                        <a:t>５時～</a:t>
                      </a:r>
                      <a:r>
                        <a:rPr kumimoji="1" lang="en-US" altLang="ja-JP" sz="1400" b="1" dirty="0" smtClean="0"/>
                        <a:t>21</a:t>
                      </a:r>
                      <a:r>
                        <a:rPr kumimoji="1" lang="ja-JP" altLang="en-US" sz="1400" b="1" dirty="0" smtClean="0"/>
                        <a:t>時</a:t>
                      </a:r>
                      <a:endParaRPr kumimoji="1" lang="ja-JP" altLang="en-US" sz="1400" b="1" dirty="0"/>
                    </a:p>
                  </a:txBody>
                  <a:tcPr anchor="ctr"/>
                </a:tc>
                <a:tc>
                  <a:txBody>
                    <a:bodyPr/>
                    <a:lstStyle/>
                    <a:p>
                      <a:pPr algn="ctr"/>
                      <a:r>
                        <a:rPr kumimoji="1" lang="en-US" altLang="ja-JP" sz="1400" b="1" dirty="0" smtClean="0"/>
                        <a:t>11</a:t>
                      </a:r>
                      <a:r>
                        <a:rPr kumimoji="1" lang="ja-JP" altLang="en-US" sz="1400" b="1" dirty="0" smtClean="0"/>
                        <a:t>時～</a:t>
                      </a:r>
                      <a:r>
                        <a:rPr kumimoji="1" lang="en-US" altLang="ja-JP" sz="1400" b="1" dirty="0" smtClean="0"/>
                        <a:t>20</a:t>
                      </a:r>
                      <a:r>
                        <a:rPr kumimoji="1" lang="ja-JP" altLang="en-US" sz="1400" b="1" dirty="0" smtClean="0"/>
                        <a:t>時</a:t>
                      </a:r>
                      <a:r>
                        <a:rPr kumimoji="1" lang="en-US" altLang="ja-JP" sz="1400" b="1" dirty="0" smtClean="0"/>
                        <a:t>30</a:t>
                      </a:r>
                      <a:r>
                        <a:rPr kumimoji="1" lang="ja-JP" altLang="en-US" sz="1400" b="1" dirty="0" smtClean="0"/>
                        <a:t>分</a:t>
                      </a:r>
                      <a:endParaRPr kumimoji="1" lang="ja-JP" altLang="en-US" sz="1400" b="1" dirty="0"/>
                    </a:p>
                  </a:txBody>
                  <a:tcPr anchor="ctr"/>
                </a:tc>
                <a:extLst>
                  <a:ext uri="{0D108BD9-81ED-4DB2-BD59-A6C34878D82A}">
                    <a16:rowId xmlns:a16="http://schemas.microsoft.com/office/drawing/2014/main" val="971702144"/>
                  </a:ext>
                </a:extLst>
              </a:tr>
              <a:tr h="370840">
                <a:tc>
                  <a:txBody>
                    <a:bodyPr/>
                    <a:lstStyle/>
                    <a:p>
                      <a:pPr algn="ctr"/>
                      <a:r>
                        <a:rPr kumimoji="1" lang="ja-JP" altLang="en-US" sz="1400" b="1" dirty="0" smtClean="0"/>
                        <a:t>②</a:t>
                      </a:r>
                      <a:endParaRPr kumimoji="1" lang="ja-JP" altLang="en-US" sz="1400" b="1" dirty="0"/>
                    </a:p>
                  </a:txBody>
                  <a:tcPr anchor="ctr"/>
                </a:tc>
                <a:tc>
                  <a:txBody>
                    <a:bodyPr/>
                    <a:lstStyle/>
                    <a:p>
                      <a:pPr algn="ctr"/>
                      <a:r>
                        <a:rPr kumimoji="1" lang="ja-JP" altLang="en-US" sz="1400" b="1" dirty="0" smtClean="0"/>
                        <a:t>５時～</a:t>
                      </a:r>
                      <a:r>
                        <a:rPr kumimoji="1" lang="en-US" altLang="ja-JP" sz="1400" b="1" dirty="0" smtClean="0"/>
                        <a:t>20</a:t>
                      </a:r>
                      <a:r>
                        <a:rPr kumimoji="1" lang="ja-JP" altLang="en-US" sz="1400" b="1" dirty="0" smtClean="0"/>
                        <a:t>時</a:t>
                      </a:r>
                      <a:endParaRPr kumimoji="1" lang="ja-JP" altLang="en-US" sz="1400" b="1" dirty="0"/>
                    </a:p>
                  </a:txBody>
                  <a:tcPr anchor="ctr"/>
                </a:tc>
                <a:tc>
                  <a:txBody>
                    <a:bodyPr/>
                    <a:lstStyle/>
                    <a:p>
                      <a:pPr algn="ctr"/>
                      <a:r>
                        <a:rPr kumimoji="1" lang="ja-JP" altLang="en-US" sz="1400" b="1" dirty="0" smtClean="0"/>
                        <a:t>自粛</a:t>
                      </a:r>
                      <a:endParaRPr kumimoji="1" lang="ja-JP" altLang="en-US" sz="1400" b="1" dirty="0"/>
                    </a:p>
                  </a:txBody>
                  <a:tcPr anchor="ctr"/>
                </a:tc>
                <a:extLst>
                  <a:ext uri="{0D108BD9-81ED-4DB2-BD59-A6C34878D82A}">
                    <a16:rowId xmlns:a16="http://schemas.microsoft.com/office/drawing/2014/main" val="3810062739"/>
                  </a:ext>
                </a:extLst>
              </a:tr>
            </a:tbl>
          </a:graphicData>
        </a:graphic>
      </p:graphicFrame>
      <p:graphicFrame>
        <p:nvGraphicFramePr>
          <p:cNvPr id="12" name="表 11"/>
          <p:cNvGraphicFramePr>
            <a:graphicFrameLocks noGrp="1"/>
          </p:cNvGraphicFramePr>
          <p:nvPr>
            <p:extLst>
              <p:ext uri="{D42A27DB-BD31-4B8C-83A1-F6EECF244321}">
                <p14:modId xmlns:p14="http://schemas.microsoft.com/office/powerpoint/2010/main" val="2562821356"/>
              </p:ext>
            </p:extLst>
          </p:nvPr>
        </p:nvGraphicFramePr>
        <p:xfrm>
          <a:off x="8508774" y="2013043"/>
          <a:ext cx="3360988" cy="675640"/>
        </p:xfrm>
        <a:graphic>
          <a:graphicData uri="http://schemas.openxmlformats.org/drawingml/2006/table">
            <a:tbl>
              <a:tblPr firstRow="1" bandRow="1">
                <a:tableStyleId>{5940675A-B579-460E-94D1-54222C63F5DA}</a:tableStyleId>
              </a:tblPr>
              <a:tblGrid>
                <a:gridCol w="1372146">
                  <a:extLst>
                    <a:ext uri="{9D8B030D-6E8A-4147-A177-3AD203B41FA5}">
                      <a16:colId xmlns:a16="http://schemas.microsoft.com/office/drawing/2014/main" val="2321445373"/>
                    </a:ext>
                  </a:extLst>
                </a:gridCol>
                <a:gridCol w="1988842">
                  <a:extLst>
                    <a:ext uri="{9D8B030D-6E8A-4147-A177-3AD203B41FA5}">
                      <a16:colId xmlns:a16="http://schemas.microsoft.com/office/drawing/2014/main" val="4219453912"/>
                    </a:ext>
                  </a:extLst>
                </a:gridCol>
              </a:tblGrid>
              <a:tr h="273541">
                <a:tc>
                  <a:txBody>
                    <a:bodyPr/>
                    <a:lstStyle/>
                    <a:p>
                      <a:pPr algn="ctr"/>
                      <a:r>
                        <a:rPr kumimoji="1" lang="ja-JP" altLang="en-US" sz="1400" b="1" dirty="0" smtClean="0"/>
                        <a:t>営業時間短縮</a:t>
                      </a:r>
                      <a:endParaRPr kumimoji="1" lang="ja-JP" altLang="en-US" sz="1400" b="1" dirty="0"/>
                    </a:p>
                  </a:txBody>
                  <a:tcPr anchor="ctr">
                    <a:solidFill>
                      <a:schemeClr val="accent2">
                        <a:lumMod val="60000"/>
                        <a:lumOff val="40000"/>
                      </a:schemeClr>
                    </a:solidFill>
                  </a:tcPr>
                </a:tc>
                <a:tc>
                  <a:txBody>
                    <a:bodyPr/>
                    <a:lstStyle/>
                    <a:p>
                      <a:pPr algn="ctr"/>
                      <a:r>
                        <a:rPr kumimoji="1" lang="ja-JP" altLang="en-US" sz="1400" b="1" dirty="0" smtClean="0"/>
                        <a:t>酒類提供</a:t>
                      </a:r>
                      <a:r>
                        <a:rPr kumimoji="1" lang="en-US" altLang="ja-JP" sz="1400" b="1" dirty="0" smtClean="0"/>
                        <a:t>(</a:t>
                      </a:r>
                      <a:r>
                        <a:rPr kumimoji="1" lang="ja-JP" altLang="en-US" sz="1400" b="1" dirty="0" smtClean="0"/>
                        <a:t>持込み含む</a:t>
                      </a:r>
                      <a:r>
                        <a:rPr kumimoji="1" lang="en-US" altLang="ja-JP" sz="1400" b="1" dirty="0" smtClean="0"/>
                        <a:t>)</a:t>
                      </a:r>
                      <a:endParaRPr kumimoji="1" lang="ja-JP" altLang="en-US" sz="1400" b="1" dirty="0"/>
                    </a:p>
                  </a:txBody>
                  <a:tcPr anchor="ctr">
                    <a:solidFill>
                      <a:schemeClr val="accent2">
                        <a:lumMod val="60000"/>
                        <a:lumOff val="40000"/>
                      </a:schemeClr>
                    </a:solidFill>
                  </a:tcPr>
                </a:tc>
                <a:extLst>
                  <a:ext uri="{0D108BD9-81ED-4DB2-BD59-A6C34878D82A}">
                    <a16:rowId xmlns:a16="http://schemas.microsoft.com/office/drawing/2014/main" val="3921756287"/>
                  </a:ext>
                </a:extLst>
              </a:tr>
              <a:tr h="370840">
                <a:tc>
                  <a:txBody>
                    <a:bodyPr/>
                    <a:lstStyle/>
                    <a:p>
                      <a:pPr algn="ctr"/>
                      <a:r>
                        <a:rPr kumimoji="1" lang="ja-JP" altLang="en-US" sz="1400" b="1" dirty="0" smtClean="0"/>
                        <a:t>５時～</a:t>
                      </a:r>
                      <a:r>
                        <a:rPr kumimoji="1" lang="en-US" altLang="ja-JP" sz="1400" b="1" dirty="0" smtClean="0"/>
                        <a:t>20</a:t>
                      </a:r>
                      <a:r>
                        <a:rPr kumimoji="1" lang="ja-JP" altLang="en-US" sz="1400" b="1" dirty="0" smtClean="0"/>
                        <a:t>時</a:t>
                      </a:r>
                      <a:endParaRPr kumimoji="1" lang="ja-JP" altLang="en-US" sz="1400" b="1" dirty="0"/>
                    </a:p>
                  </a:txBody>
                  <a:tcPr anchor="ctr"/>
                </a:tc>
                <a:tc>
                  <a:txBody>
                    <a:bodyPr/>
                    <a:lstStyle/>
                    <a:p>
                      <a:pPr algn="ctr"/>
                      <a:r>
                        <a:rPr kumimoji="1" lang="ja-JP" altLang="en-US" sz="1400" b="1" dirty="0" smtClean="0"/>
                        <a:t>自粛</a:t>
                      </a:r>
                      <a:endParaRPr kumimoji="1" lang="ja-JP" altLang="en-US" sz="1400" b="1" dirty="0"/>
                    </a:p>
                  </a:txBody>
                  <a:tcPr anchor="ctr"/>
                </a:tc>
                <a:extLst>
                  <a:ext uri="{0D108BD9-81ED-4DB2-BD59-A6C34878D82A}">
                    <a16:rowId xmlns:a16="http://schemas.microsoft.com/office/drawing/2014/main" val="3810062739"/>
                  </a:ext>
                </a:extLst>
              </a:tr>
            </a:tbl>
          </a:graphicData>
        </a:graphic>
      </p:graphicFrame>
      <p:sp>
        <p:nvSpPr>
          <p:cNvPr id="14" name="正方形/長方形 13"/>
          <p:cNvSpPr/>
          <p:nvPr/>
        </p:nvSpPr>
        <p:spPr>
          <a:xfrm>
            <a:off x="177696" y="5102297"/>
            <a:ext cx="12134348" cy="1921680"/>
          </a:xfrm>
          <a:prstGeom prst="rect">
            <a:avLst/>
          </a:prstGeom>
        </p:spPr>
        <p:txBody>
          <a:bodyPr wrap="square">
            <a:spAutoFit/>
          </a:bodyPr>
          <a:lstStyle/>
          <a:p>
            <a:pPr lvl="0">
              <a:lnSpc>
                <a:spcPts val="1800"/>
              </a:lnSpc>
              <a:defRPr/>
            </a:pPr>
            <a:r>
              <a:rPr lang="en-US" altLang="ja-JP" sz="1600" b="1" dirty="0"/>
              <a:t>【</a:t>
            </a:r>
            <a:r>
              <a:rPr lang="ja-JP" altLang="en-US" sz="1600" b="1" dirty="0"/>
              <a:t>営業にあたっての要請事項</a:t>
            </a:r>
            <a:r>
              <a:rPr lang="en-US" altLang="ja-JP" sz="1600" b="1" dirty="0"/>
              <a:t>】</a:t>
            </a:r>
          </a:p>
          <a:p>
            <a:pPr lvl="0">
              <a:lnSpc>
                <a:spcPts val="1800"/>
              </a:lnSpc>
              <a:defRPr/>
            </a:pPr>
            <a:r>
              <a:rPr lang="ja-JP" altLang="en-US" sz="1600" dirty="0"/>
              <a:t>（</a:t>
            </a:r>
            <a:r>
              <a:rPr lang="ja-JP" altLang="en-US" sz="1600" dirty="0" smtClean="0"/>
              <a:t>特措法第</a:t>
            </a:r>
            <a:r>
              <a:rPr lang="en-US" altLang="ja-JP" sz="1600" dirty="0" smtClean="0"/>
              <a:t>31</a:t>
            </a:r>
            <a:r>
              <a:rPr lang="ja-JP" altLang="en-US" sz="1600" dirty="0"/>
              <a:t>条の６</a:t>
            </a:r>
            <a:r>
              <a:rPr lang="ja-JP" altLang="en-US" sz="1600" dirty="0" smtClean="0"/>
              <a:t>第１項</a:t>
            </a:r>
            <a:r>
              <a:rPr lang="ja-JP" altLang="en-US" sz="1600" dirty="0"/>
              <a:t>に</a:t>
            </a:r>
            <a:r>
              <a:rPr lang="ja-JP" altLang="en-US" sz="1600" dirty="0" smtClean="0"/>
              <a:t>基づくもの）</a:t>
            </a:r>
            <a:endParaRPr lang="en-US" altLang="ja-JP" sz="1600" dirty="0" smtClean="0"/>
          </a:p>
          <a:p>
            <a:pPr lvl="0">
              <a:lnSpc>
                <a:spcPts val="1800"/>
              </a:lnSpc>
              <a:defRPr/>
            </a:pPr>
            <a:r>
              <a:rPr lang="ja-JP" altLang="en-US" sz="1600" b="1" dirty="0" smtClean="0"/>
              <a:t>　○</a:t>
            </a:r>
            <a:r>
              <a:rPr lang="ja-JP" altLang="en-US" sz="1600" b="1" dirty="0"/>
              <a:t>利用者へのマスク会食実施の周知及び正当な理由なく応じない利用者の入場禁止（退場を含む</a:t>
            </a:r>
            <a:r>
              <a:rPr lang="ja-JP" altLang="en-US" sz="1600" b="1" dirty="0" smtClean="0"/>
              <a:t>）</a:t>
            </a:r>
            <a:r>
              <a:rPr lang="ja-JP" altLang="en-US" sz="1600" b="1" dirty="0"/>
              <a:t>　</a:t>
            </a:r>
            <a:r>
              <a:rPr lang="en-US" altLang="ja-JP" sz="1600" b="1" dirty="0"/>
              <a:t> </a:t>
            </a:r>
            <a:r>
              <a:rPr lang="en-US" altLang="ja-JP" sz="1600" b="1" dirty="0" smtClean="0"/>
              <a:t> </a:t>
            </a:r>
            <a:r>
              <a:rPr lang="ja-JP" altLang="en-US" sz="1600" b="1" dirty="0" smtClean="0"/>
              <a:t>○</a:t>
            </a:r>
            <a:r>
              <a:rPr lang="ja-JP" altLang="en-US" sz="1600" b="1" dirty="0"/>
              <a:t>アクリル板の設置</a:t>
            </a:r>
            <a:r>
              <a:rPr lang="ja-JP" altLang="en-US" sz="1600" b="1" dirty="0" smtClean="0"/>
              <a:t>等　　</a:t>
            </a:r>
            <a:endParaRPr lang="en-US" altLang="ja-JP" sz="1600" b="1" dirty="0" smtClean="0"/>
          </a:p>
          <a:p>
            <a:pPr lvl="0">
              <a:lnSpc>
                <a:spcPts val="1800"/>
              </a:lnSpc>
              <a:defRPr/>
            </a:pPr>
            <a:r>
              <a:rPr lang="ja-JP" altLang="en-US" sz="1600" b="1" dirty="0"/>
              <a:t>　</a:t>
            </a:r>
            <a:r>
              <a:rPr lang="ja-JP" altLang="en-US" sz="1600" b="1" dirty="0" smtClean="0"/>
              <a:t>○</a:t>
            </a:r>
            <a:r>
              <a:rPr lang="ja-JP" altLang="en-US" sz="1600" b="1" dirty="0"/>
              <a:t>上記のほか、特措法施行令第５条の５各号に規定される措置（従業員への検査勧奨、入場者の整理誘導</a:t>
            </a:r>
            <a:r>
              <a:rPr lang="ja-JP" altLang="en-US" sz="1600" b="1" dirty="0" smtClean="0"/>
              <a:t>、発熱</a:t>
            </a:r>
            <a:r>
              <a:rPr lang="ja-JP" altLang="en-US" sz="1600" b="1" dirty="0"/>
              <a:t>等有症状者</a:t>
            </a:r>
            <a:r>
              <a:rPr lang="ja-JP" altLang="en-US" sz="1600" b="1" dirty="0" smtClean="0"/>
              <a:t>の</a:t>
            </a:r>
            <a:endParaRPr lang="en-US" altLang="ja-JP" sz="1600" b="1" dirty="0" smtClean="0"/>
          </a:p>
          <a:p>
            <a:pPr lvl="0">
              <a:lnSpc>
                <a:spcPts val="1800"/>
              </a:lnSpc>
              <a:defRPr/>
            </a:pPr>
            <a:r>
              <a:rPr lang="ja-JP" altLang="en-US" sz="1600" b="1" dirty="0"/>
              <a:t>　</a:t>
            </a:r>
            <a:r>
              <a:rPr lang="ja-JP" altLang="en-US" sz="1600" b="1" dirty="0" smtClean="0"/>
              <a:t>　入場</a:t>
            </a:r>
            <a:r>
              <a:rPr lang="ja-JP" altLang="en-US" sz="1600" b="1" dirty="0"/>
              <a:t>禁止</a:t>
            </a:r>
            <a:r>
              <a:rPr lang="ja-JP" altLang="en-US" sz="1600" b="1" dirty="0" smtClean="0"/>
              <a:t>、手指</a:t>
            </a:r>
            <a:r>
              <a:rPr lang="ja-JP" altLang="en-US" sz="1600" b="1" dirty="0"/>
              <a:t>の消毒設備の設置</a:t>
            </a:r>
            <a:r>
              <a:rPr lang="ja-JP" altLang="en-US" sz="1600" b="1" dirty="0" smtClean="0"/>
              <a:t>、施設</a:t>
            </a:r>
            <a:r>
              <a:rPr lang="ja-JP" altLang="en-US" sz="1600" b="1" dirty="0"/>
              <a:t>の消毒、施設の換気）</a:t>
            </a:r>
            <a:endParaRPr lang="en-US" altLang="ja-JP" sz="1600" b="1" dirty="0"/>
          </a:p>
          <a:p>
            <a:pPr lvl="0">
              <a:lnSpc>
                <a:spcPts val="1800"/>
              </a:lnSpc>
              <a:defRPr/>
            </a:pPr>
            <a:r>
              <a:rPr lang="ja-JP" altLang="en-US" sz="1600" dirty="0"/>
              <a:t>（特措法第</a:t>
            </a:r>
            <a:r>
              <a:rPr lang="en-US" altLang="ja-JP" sz="1600" dirty="0"/>
              <a:t>24</a:t>
            </a:r>
            <a:r>
              <a:rPr lang="ja-JP" altLang="en-US" sz="1600" dirty="0"/>
              <a:t>条第９項に基づくもの</a:t>
            </a:r>
            <a:r>
              <a:rPr lang="ja-JP" altLang="en-US" sz="1600" dirty="0" smtClean="0"/>
              <a:t>）　</a:t>
            </a:r>
            <a:r>
              <a:rPr lang="ja-JP" altLang="en-US" sz="1600" b="1" dirty="0" smtClean="0"/>
              <a:t>○</a:t>
            </a:r>
            <a:r>
              <a:rPr lang="ja-JP" altLang="en-US" sz="1600" b="1" dirty="0"/>
              <a:t>業種別ガイドラインの遵守を</a:t>
            </a:r>
            <a:r>
              <a:rPr lang="ja-JP" altLang="en-US" sz="1600" b="1" dirty="0" smtClean="0"/>
              <a:t>徹底　　○利用者に対し２時間程度以内での利用を要請</a:t>
            </a:r>
            <a:endParaRPr lang="en-US" altLang="ja-JP" sz="1600" b="1" dirty="0" smtClean="0"/>
          </a:p>
          <a:p>
            <a:pPr>
              <a:lnSpc>
                <a:spcPts val="1800"/>
              </a:lnSpc>
              <a:defRPr/>
            </a:pPr>
            <a:r>
              <a:rPr lang="ja-JP" altLang="en-US" sz="1600" b="1" dirty="0"/>
              <a:t>　</a:t>
            </a:r>
            <a:r>
              <a:rPr lang="ja-JP" altLang="en-US" sz="1600" b="1" dirty="0" smtClean="0"/>
              <a:t>○カラオケ</a:t>
            </a:r>
            <a:r>
              <a:rPr lang="ja-JP" altLang="en-US" sz="1600" b="1" dirty="0"/>
              <a:t>設備を利用する場合は、利用者の密を避ける、換気の確保等、感染対策を</a:t>
            </a:r>
            <a:r>
              <a:rPr lang="ja-JP" altLang="en-US" sz="1600" b="1" dirty="0" smtClean="0"/>
              <a:t>徹底</a:t>
            </a:r>
            <a:endParaRPr lang="en-US" altLang="ja-JP" sz="1600" b="1" dirty="0"/>
          </a:p>
          <a:p>
            <a:pPr lvl="0">
              <a:lnSpc>
                <a:spcPts val="1700"/>
              </a:lnSpc>
              <a:defRPr/>
            </a:pPr>
            <a:endParaRPr lang="en-US" altLang="ja-JP" sz="1400" b="1" dirty="0">
              <a:solidFill>
                <a:srgbClr val="00B0F0"/>
              </a:solidFill>
            </a:endParaRPr>
          </a:p>
        </p:txBody>
      </p:sp>
      <p:sp>
        <p:nvSpPr>
          <p:cNvPr id="10" name="正方形/長方形 9"/>
          <p:cNvSpPr/>
          <p:nvPr/>
        </p:nvSpPr>
        <p:spPr>
          <a:xfrm>
            <a:off x="443836" y="4513965"/>
            <a:ext cx="12134348" cy="310341"/>
          </a:xfrm>
          <a:prstGeom prst="rect">
            <a:avLst/>
          </a:prstGeom>
        </p:spPr>
        <p:txBody>
          <a:bodyPr wrap="square">
            <a:spAutoFit/>
          </a:bodyPr>
          <a:lstStyle/>
          <a:p>
            <a:pPr lvl="0">
              <a:lnSpc>
                <a:spcPts val="1700"/>
              </a:lnSpc>
              <a:defRPr/>
            </a:pPr>
            <a:r>
              <a:rPr lang="en-US" altLang="ja-JP" sz="1400" dirty="0" smtClean="0"/>
              <a:t>※</a:t>
            </a:r>
            <a:r>
              <a:rPr lang="ja-JP" altLang="en-US" sz="1400" dirty="0" smtClean="0"/>
              <a:t>１　インターネットカフェ・マンガ喫茶等、夜間の長時間滞在を目的とした利用が相当程度見込まれる施設は、営業時間短縮要請の対象外</a:t>
            </a:r>
            <a:endParaRPr lang="en-US" altLang="ja-JP" sz="1400" dirty="0"/>
          </a:p>
        </p:txBody>
      </p:sp>
      <p:sp>
        <p:nvSpPr>
          <p:cNvPr id="13" name="正方形/長方形 12"/>
          <p:cNvSpPr/>
          <p:nvPr/>
        </p:nvSpPr>
        <p:spPr>
          <a:xfrm>
            <a:off x="443836" y="4807468"/>
            <a:ext cx="12134348" cy="528350"/>
          </a:xfrm>
          <a:prstGeom prst="rect">
            <a:avLst/>
          </a:prstGeom>
        </p:spPr>
        <p:txBody>
          <a:bodyPr wrap="square">
            <a:spAutoFit/>
          </a:bodyPr>
          <a:lstStyle/>
          <a:p>
            <a:pPr lvl="0">
              <a:lnSpc>
                <a:spcPts val="1700"/>
              </a:lnSpc>
              <a:defRPr/>
            </a:pPr>
            <a:r>
              <a:rPr lang="en-US" altLang="ja-JP" sz="1400" dirty="0" smtClean="0"/>
              <a:t>※</a:t>
            </a:r>
            <a:r>
              <a:rPr lang="ja-JP" altLang="en-US" sz="1400" dirty="0" smtClean="0"/>
              <a:t>２　対象者</a:t>
            </a:r>
            <a:r>
              <a:rPr lang="ja-JP" altLang="en-US" sz="1400" dirty="0"/>
              <a:t>全員検査により行動制限の緩和の適用を</a:t>
            </a:r>
            <a:r>
              <a:rPr lang="ja-JP" altLang="en-US" sz="1400" dirty="0" smtClean="0"/>
              <a:t>受けよう</a:t>
            </a:r>
            <a:r>
              <a:rPr lang="ja-JP" altLang="en-US" sz="1400" dirty="0"/>
              <a:t>とする事業者は、府に登録が必要</a:t>
            </a:r>
          </a:p>
          <a:p>
            <a:pPr lvl="0">
              <a:lnSpc>
                <a:spcPts val="1700"/>
              </a:lnSpc>
              <a:defRPr/>
            </a:pPr>
            <a:r>
              <a:rPr lang="ja-JP" altLang="en-US" sz="1400" dirty="0" smtClean="0"/>
              <a:t>　　</a:t>
            </a:r>
            <a:endParaRPr lang="en-US" altLang="ja-JP" sz="1400" dirty="0"/>
          </a:p>
        </p:txBody>
      </p:sp>
    </p:spTree>
    <p:extLst>
      <p:ext uri="{BB962C8B-B14F-4D97-AF65-F5344CB8AC3E}">
        <p14:creationId xmlns:p14="http://schemas.microsoft.com/office/powerpoint/2010/main" val="30555761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615170" y="759567"/>
            <a:ext cx="4589527" cy="461665"/>
          </a:xfrm>
          <a:prstGeom prst="rect">
            <a:avLst/>
          </a:prstGeom>
          <a:noFill/>
        </p:spPr>
        <p:txBody>
          <a:bodyPr wrap="square" rtlCol="0">
            <a:spAutoFit/>
          </a:bodyPr>
          <a:lstStyle/>
          <a:p>
            <a:r>
              <a:rPr lang="ja-JP" altLang="en-US" sz="2400" b="1" dirty="0" smtClean="0"/>
              <a:t>飲食店以外への要請</a:t>
            </a:r>
            <a:endParaRPr kumimoji="1" lang="ja-JP" altLang="en-US" sz="2400" b="1" dirty="0"/>
          </a:p>
        </p:txBody>
      </p:sp>
      <p:sp>
        <p:nvSpPr>
          <p:cNvPr id="14" name="スライド番号プレースホルダー 1"/>
          <p:cNvSpPr>
            <a:spLocks noGrp="1"/>
          </p:cNvSpPr>
          <p:nvPr>
            <p:ph type="sldNum" sz="quarter" idx="12"/>
          </p:nvPr>
        </p:nvSpPr>
        <p:spPr>
          <a:xfrm>
            <a:off x="9337183" y="6484407"/>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graphicFrame>
        <p:nvGraphicFramePr>
          <p:cNvPr id="3" name="表 2"/>
          <p:cNvGraphicFramePr>
            <a:graphicFrameLocks noGrp="1"/>
          </p:cNvGraphicFramePr>
          <p:nvPr>
            <p:extLst>
              <p:ext uri="{D42A27DB-BD31-4B8C-83A1-F6EECF244321}">
                <p14:modId xmlns:p14="http://schemas.microsoft.com/office/powerpoint/2010/main" val="929175171"/>
              </p:ext>
            </p:extLst>
          </p:nvPr>
        </p:nvGraphicFramePr>
        <p:xfrm>
          <a:off x="442579" y="1219766"/>
          <a:ext cx="11017931" cy="4160115"/>
        </p:xfrm>
        <a:graphic>
          <a:graphicData uri="http://schemas.openxmlformats.org/drawingml/2006/table">
            <a:tbl>
              <a:tblPr firstRow="1" bandRow="1">
                <a:tableStyleId>{5940675A-B579-460E-94D1-54222C63F5DA}</a:tableStyleId>
              </a:tblPr>
              <a:tblGrid>
                <a:gridCol w="1473252">
                  <a:extLst>
                    <a:ext uri="{9D8B030D-6E8A-4147-A177-3AD203B41FA5}">
                      <a16:colId xmlns:a16="http://schemas.microsoft.com/office/drawing/2014/main" val="3495644736"/>
                    </a:ext>
                  </a:extLst>
                </a:gridCol>
                <a:gridCol w="5487834">
                  <a:extLst>
                    <a:ext uri="{9D8B030D-6E8A-4147-A177-3AD203B41FA5}">
                      <a16:colId xmlns:a16="http://schemas.microsoft.com/office/drawing/2014/main" val="2640038300"/>
                    </a:ext>
                  </a:extLst>
                </a:gridCol>
                <a:gridCol w="4056845">
                  <a:extLst>
                    <a:ext uri="{9D8B030D-6E8A-4147-A177-3AD203B41FA5}">
                      <a16:colId xmlns:a16="http://schemas.microsoft.com/office/drawing/2014/main" val="2438264081"/>
                    </a:ext>
                  </a:extLst>
                </a:gridCol>
              </a:tblGrid>
              <a:tr h="328621">
                <a:tc>
                  <a:txBody>
                    <a:bodyPr/>
                    <a:lstStyle/>
                    <a:p>
                      <a:pPr algn="ctr"/>
                      <a:r>
                        <a:rPr kumimoji="1" lang="ja-JP" altLang="en-US" sz="1800" b="1" dirty="0" smtClean="0"/>
                        <a:t>施設の種類</a:t>
                      </a: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dirty="0" smtClean="0"/>
                        <a:t>内　訳</a:t>
                      </a: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dirty="0" smtClean="0"/>
                        <a:t>要請内容（</a:t>
                      </a:r>
                      <a:r>
                        <a:rPr kumimoji="1" lang="en-US" altLang="ja-JP" sz="1800" b="1" dirty="0" smtClean="0"/>
                        <a:t>1000</a:t>
                      </a:r>
                      <a:r>
                        <a:rPr kumimoji="1" lang="ja-JP" altLang="en-US" sz="1800" b="1" dirty="0" smtClean="0"/>
                        <a:t>㎡超の施設）</a:t>
                      </a:r>
                    </a:p>
                  </a:txBody>
                  <a:tcPr anchor="ctr">
                    <a:solidFill>
                      <a:schemeClr val="accent2">
                        <a:lumMod val="60000"/>
                        <a:lumOff val="40000"/>
                      </a:schemeClr>
                    </a:solidFill>
                  </a:tcPr>
                </a:tc>
                <a:extLst>
                  <a:ext uri="{0D108BD9-81ED-4DB2-BD59-A6C34878D82A}">
                    <a16:rowId xmlns:a16="http://schemas.microsoft.com/office/drawing/2014/main" val="396055418"/>
                  </a:ext>
                </a:extLst>
              </a:tr>
              <a:tr h="1118016">
                <a:tc>
                  <a:txBody>
                    <a:bodyPr/>
                    <a:lstStyle/>
                    <a:p>
                      <a:pPr marL="72000" algn="l" fontAlgn="ctr"/>
                      <a:r>
                        <a:rPr lang="ja-JP" altLang="en-US" sz="1600" b="1" i="0" u="none" strike="noStrike" dirty="0" smtClean="0">
                          <a:solidFill>
                            <a:schemeClr val="tx1"/>
                          </a:solidFill>
                          <a:effectLst/>
                          <a:latin typeface="+mn-lt"/>
                          <a:ea typeface="+mn-ea"/>
                        </a:rPr>
                        <a:t>商業施設</a:t>
                      </a:r>
                      <a:endParaRPr lang="zh-TW"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solidFill>
                            <a:schemeClr val="tx1"/>
                          </a:solidFill>
                          <a:effectLst/>
                        </a:rPr>
                        <a:t>大規模小売店、</a:t>
                      </a:r>
                      <a:r>
                        <a:rPr lang="ja-JP" altLang="en-US" sz="1600" u="none" strike="noStrike" dirty="0" smtClean="0">
                          <a:solidFill>
                            <a:schemeClr val="tx1"/>
                          </a:solidFill>
                          <a:effectLst/>
                        </a:rPr>
                        <a:t>百貨店（地下の食品売り場を含む）、</a:t>
                      </a:r>
                      <a:r>
                        <a:rPr lang="ja-JP" altLang="en-US" sz="1600" u="none" strike="noStrike" dirty="0">
                          <a:solidFill>
                            <a:schemeClr val="tx1"/>
                          </a:solidFill>
                          <a:effectLst/>
                        </a:rPr>
                        <a:t>ショッピングセンター（地下街を含む）等（生活必需物資の小売関係及び生活必需サービスを営む店舗を除く）</a:t>
                      </a:r>
                      <a:endParaRPr lang="ja-JP" altLang="en-US" sz="16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rowSpan="4">
                  <a:txBody>
                    <a:bodyPr/>
                    <a:lstStyle/>
                    <a:p>
                      <a:pPr marL="73152" algn="l" rtl="0" eaLnBrk="1" fontAlgn="t" latinLnBrk="0" hangingPunct="1">
                        <a:spcBef>
                          <a:spcPts val="0"/>
                        </a:spcBef>
                        <a:spcAft>
                          <a:spcPts val="0"/>
                        </a:spcAft>
                      </a:pPr>
                      <a:r>
                        <a:rPr kumimoji="1" lang="ja-JP" altLang="en-US" sz="1600" b="1" u="none" strike="noStrike" kern="1200" dirty="0" smtClean="0">
                          <a:solidFill>
                            <a:schemeClr val="tx1"/>
                          </a:solidFill>
                          <a:effectLst/>
                        </a:rPr>
                        <a:t>○以下の感染防止対策を徹底すること</a:t>
                      </a:r>
                      <a:endParaRPr kumimoji="1" lang="en-US" altLang="ja-JP" sz="1200" b="1" u="none" strike="noStrike" kern="1200" dirty="0" smtClean="0">
                        <a:solidFill>
                          <a:schemeClr val="tx1"/>
                        </a:solidFill>
                        <a:effectLst/>
                      </a:endParaRPr>
                    </a:p>
                    <a:p>
                      <a:pPr marL="73152" algn="r" rtl="0" eaLnBrk="1" fontAlgn="t" latinLnBrk="0" hangingPunct="1">
                        <a:spcBef>
                          <a:spcPts val="0"/>
                        </a:spcBef>
                        <a:spcAft>
                          <a:spcPts val="0"/>
                        </a:spcAft>
                      </a:pPr>
                      <a:r>
                        <a:rPr kumimoji="1" lang="ja-JP" altLang="en-US" sz="1200" b="0" u="none" strike="noStrike" kern="1200" dirty="0" smtClean="0">
                          <a:solidFill>
                            <a:schemeClr val="tx1"/>
                          </a:solidFill>
                          <a:effectLst/>
                        </a:rPr>
                        <a:t>（法第</a:t>
                      </a:r>
                      <a:r>
                        <a:rPr kumimoji="1" lang="en-US" altLang="ja-JP" sz="1200" b="0" u="none" strike="noStrike" kern="1200" dirty="0" smtClean="0">
                          <a:solidFill>
                            <a:schemeClr val="tx1"/>
                          </a:solidFill>
                          <a:effectLst/>
                        </a:rPr>
                        <a:t>31</a:t>
                      </a:r>
                      <a:r>
                        <a:rPr kumimoji="1" lang="ja-JP" altLang="en-US" sz="1200" b="0" u="none" strike="noStrike" kern="1200" dirty="0" smtClean="0">
                          <a:solidFill>
                            <a:schemeClr val="tx1"/>
                          </a:solidFill>
                          <a:effectLst/>
                        </a:rPr>
                        <a:t>条の６第１項）</a:t>
                      </a:r>
                      <a:endParaRPr kumimoji="1" lang="en-US" altLang="ja-JP" sz="1200" b="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b="0" u="none" strike="noStrike" kern="1200" dirty="0" smtClean="0">
                          <a:solidFill>
                            <a:schemeClr val="tx1"/>
                          </a:solidFill>
                          <a:effectLst/>
                        </a:rPr>
                        <a:t>　</a:t>
                      </a:r>
                      <a:r>
                        <a:rPr kumimoji="1" lang="ja-JP" altLang="en-US" sz="1600" b="1" u="none" strike="noStrike" kern="1200" dirty="0" smtClean="0">
                          <a:solidFill>
                            <a:schemeClr val="tx1"/>
                          </a:solidFill>
                          <a:effectLst/>
                        </a:rPr>
                        <a:t>入場者の整理等</a:t>
                      </a:r>
                      <a:endParaRPr kumimoji="1" lang="en-US" altLang="ja-JP" sz="1600" b="1"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b="1" u="none" strike="noStrike" kern="1200" dirty="0" smtClean="0">
                          <a:solidFill>
                            <a:schemeClr val="tx1"/>
                          </a:solidFill>
                          <a:effectLst/>
                        </a:rPr>
                        <a:t>　（人数管理、人数制限、誘導等）、</a:t>
                      </a:r>
                      <a:endParaRPr kumimoji="1" lang="en-US" altLang="ja-JP" sz="1600" b="1"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b="1" u="none" strike="noStrike" kern="1200" dirty="0" smtClean="0">
                          <a:solidFill>
                            <a:schemeClr val="tx1"/>
                          </a:solidFill>
                          <a:effectLst/>
                        </a:rPr>
                        <a:t>　入場者に対するマスク着用の周知、</a:t>
                      </a:r>
                      <a:endParaRPr kumimoji="1" lang="en-US" altLang="ja-JP" sz="1600" b="1"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b="1" u="none" strike="noStrike" kern="1200" dirty="0" smtClean="0">
                          <a:solidFill>
                            <a:schemeClr val="tx1"/>
                          </a:solidFill>
                          <a:effectLst/>
                        </a:rPr>
                        <a:t>　アクリル板設置又は利用者の適切な距離</a:t>
                      </a:r>
                      <a:endParaRPr kumimoji="1" lang="en-US" altLang="ja-JP" sz="1600" b="1"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b="1" u="none" strike="noStrike" kern="1200" dirty="0" smtClean="0">
                          <a:solidFill>
                            <a:schemeClr val="tx1"/>
                          </a:solidFill>
                          <a:effectLst/>
                        </a:rPr>
                        <a:t>　の確保　など</a:t>
                      </a:r>
                      <a:endParaRPr kumimoji="1" lang="en-US" altLang="ja-JP" sz="1600" b="1" u="none" strike="noStrike" kern="1200" dirty="0" smtClean="0">
                        <a:solidFill>
                          <a:schemeClr val="tx1"/>
                        </a:solidFill>
                        <a:effectLst/>
                      </a:endParaRPr>
                    </a:p>
                  </a:txBody>
                  <a:tcPr marL="9525" marR="9525" marT="9525" marB="0" anchor="ctr"/>
                </a:tc>
                <a:extLst>
                  <a:ext uri="{0D108BD9-81ED-4DB2-BD59-A6C34878D82A}">
                    <a16:rowId xmlns:a16="http://schemas.microsoft.com/office/drawing/2014/main" val="1437330632"/>
                  </a:ext>
                </a:extLst>
              </a:tr>
              <a:tr h="892113">
                <a:tc>
                  <a:txBody>
                    <a:bodyPr/>
                    <a:lstStyle/>
                    <a:p>
                      <a:pPr marL="72000" algn="l" fontAlgn="ctr"/>
                      <a:r>
                        <a:rPr lang="ja-JP" altLang="en-US" sz="1600" b="1" u="none" strike="noStrike" dirty="0" smtClean="0">
                          <a:effectLst/>
                          <a:latin typeface="+mn-lt"/>
                        </a:rPr>
                        <a:t>遊技施設</a:t>
                      </a:r>
                      <a:endParaRPr lang="ja-JP"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smtClean="0">
                          <a:solidFill>
                            <a:schemeClr val="tx1"/>
                          </a:solidFill>
                          <a:effectLst/>
                        </a:rPr>
                        <a:t>マージャン店</a:t>
                      </a:r>
                      <a:r>
                        <a:rPr lang="ja-JP" altLang="en-US" sz="1600" u="none" strike="noStrike" dirty="0">
                          <a:solidFill>
                            <a:schemeClr val="tx1"/>
                          </a:solidFill>
                          <a:effectLst/>
                        </a:rPr>
                        <a:t>、パチンコ店、ゲームセンター等</a:t>
                      </a:r>
                      <a:endParaRPr lang="ja-JP" altLang="en-US" sz="16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2489611722"/>
                  </a:ext>
                </a:extLst>
              </a:tr>
              <a:tr h="892113">
                <a:tc>
                  <a:txBody>
                    <a:bodyPr/>
                    <a:lstStyle/>
                    <a:p>
                      <a:pPr marL="72000" algn="l" fontAlgn="ctr"/>
                      <a:r>
                        <a:rPr lang="ja-JP" altLang="en-US" sz="1600" b="1" i="0" u="none" strike="noStrike" dirty="0" smtClean="0">
                          <a:solidFill>
                            <a:schemeClr val="tx1"/>
                          </a:solidFill>
                          <a:effectLst/>
                          <a:latin typeface="+mn-lt"/>
                          <a:ea typeface="+mn-ea"/>
                        </a:rPr>
                        <a:t>遊興施設</a:t>
                      </a:r>
                      <a:endParaRPr lang="zh-TW"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effectLst/>
                        </a:rPr>
                        <a:t>個室ビデオ店、個室付浴場業に係る公衆浴場、射的場、勝馬投票券発売所、場外車券売場等</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3267383740"/>
                  </a:ext>
                </a:extLst>
              </a:tr>
              <a:tr h="892113">
                <a:tc>
                  <a:txBody>
                    <a:bodyPr/>
                    <a:lstStyle/>
                    <a:p>
                      <a:pPr marL="72000" algn="l" fontAlgn="ctr"/>
                      <a:r>
                        <a:rPr lang="ja-JP" altLang="en-US" sz="1600" b="1" u="none" strike="noStrike" dirty="0" smtClean="0">
                          <a:effectLst/>
                          <a:latin typeface="+mn-lt"/>
                        </a:rPr>
                        <a:t>サービス業</a:t>
                      </a:r>
                      <a:endParaRPr lang="ja-JP"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effectLst/>
                        </a:rPr>
                        <a:t>スーパー銭湯、ネイルサロン、エステサロン、リラクゼーション　等</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2436759645"/>
                  </a:ext>
                </a:extLst>
              </a:tr>
            </a:tbl>
          </a:graphicData>
        </a:graphic>
      </p:graphicFrame>
      <p:sp>
        <p:nvSpPr>
          <p:cNvPr id="11" name="テキスト ボックス 10"/>
          <p:cNvSpPr txBox="1"/>
          <p:nvPr/>
        </p:nvSpPr>
        <p:spPr>
          <a:xfrm>
            <a:off x="185002" y="311326"/>
            <a:ext cx="6756709" cy="461665"/>
          </a:xfrm>
          <a:prstGeom prst="rect">
            <a:avLst/>
          </a:prstGeom>
          <a:noFill/>
          <a:ln w="19050">
            <a:noFill/>
          </a:ln>
        </p:spPr>
        <p:txBody>
          <a:bodyPr wrap="square" rtlCol="0">
            <a:spAutoFit/>
          </a:bodyPr>
          <a:lstStyle/>
          <a:p>
            <a:r>
              <a:rPr lang="ja-JP" altLang="en-US" sz="2400" b="1" dirty="0"/>
              <a:t>⑤</a:t>
            </a:r>
            <a:r>
              <a:rPr kumimoji="1" lang="ja-JP" altLang="en-US" sz="2400" b="1" u="sng" dirty="0" smtClean="0"/>
              <a:t>施設</a:t>
            </a:r>
            <a:r>
              <a:rPr lang="ja-JP" altLang="en-US" sz="2400" b="1" u="sng" dirty="0" smtClean="0"/>
              <a:t>について</a:t>
            </a:r>
            <a:r>
              <a:rPr lang="ja-JP" altLang="en-US" b="1" u="sng" dirty="0" smtClean="0"/>
              <a:t>（府有施設を含む）</a:t>
            </a:r>
            <a:r>
              <a:rPr lang="ja-JP" altLang="en-US" dirty="0" smtClean="0"/>
              <a:t>　　</a:t>
            </a:r>
            <a:r>
              <a:rPr lang="ja-JP" altLang="en-US" sz="2400" b="1" dirty="0" smtClean="0"/>
              <a:t>　　</a:t>
            </a:r>
            <a:endParaRPr kumimoji="1" lang="ja-JP" altLang="en-US" sz="2400" b="1" dirty="0"/>
          </a:p>
        </p:txBody>
      </p:sp>
      <p:sp>
        <p:nvSpPr>
          <p:cNvPr id="7" name="正方形/長方形 6"/>
          <p:cNvSpPr/>
          <p:nvPr/>
        </p:nvSpPr>
        <p:spPr>
          <a:xfrm>
            <a:off x="3393625" y="796756"/>
            <a:ext cx="4681429" cy="387286"/>
          </a:xfrm>
          <a:prstGeom prst="rect">
            <a:avLst/>
          </a:prstGeom>
        </p:spPr>
        <p:txBody>
          <a:bodyPr wrap="square">
            <a:spAutoFit/>
          </a:bodyPr>
          <a:lstStyle/>
          <a:p>
            <a:pPr lvl="0">
              <a:lnSpc>
                <a:spcPts val="2300"/>
              </a:lnSpc>
              <a:defRPr/>
            </a:pPr>
            <a:r>
              <a:rPr lang="ja-JP" altLang="en-US" sz="1600" dirty="0" smtClean="0"/>
              <a:t>（特措法第</a:t>
            </a:r>
            <a:r>
              <a:rPr lang="en-US" altLang="ja-JP" sz="1600" dirty="0" smtClean="0"/>
              <a:t>31</a:t>
            </a:r>
            <a:r>
              <a:rPr lang="ja-JP" altLang="en-US" sz="1600" dirty="0" smtClean="0"/>
              <a:t>条の６第１項に基づく）</a:t>
            </a:r>
            <a:endParaRPr lang="ja-JP" altLang="en-US" sz="1600" u="sng" dirty="0"/>
          </a:p>
        </p:txBody>
      </p:sp>
    </p:spTree>
    <p:extLst>
      <p:ext uri="{BB962C8B-B14F-4D97-AF65-F5344CB8AC3E}">
        <p14:creationId xmlns:p14="http://schemas.microsoft.com/office/powerpoint/2010/main" val="8481259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p:cNvSpPr txBox="1"/>
          <p:nvPr/>
        </p:nvSpPr>
        <p:spPr>
          <a:xfrm>
            <a:off x="850364" y="651522"/>
            <a:ext cx="3439886" cy="461665"/>
          </a:xfrm>
          <a:prstGeom prst="rect">
            <a:avLst/>
          </a:prstGeom>
          <a:noFill/>
        </p:spPr>
        <p:txBody>
          <a:bodyPr wrap="square" rtlCol="0">
            <a:spAutoFit/>
          </a:bodyPr>
          <a:lstStyle/>
          <a:p>
            <a:r>
              <a:rPr lang="ja-JP" altLang="en-US" sz="2400" b="1" dirty="0" smtClean="0"/>
              <a:t>飲食店以外への要請</a:t>
            </a:r>
            <a:endParaRPr kumimoji="1" lang="ja-JP" altLang="en-US" sz="2400" b="1" dirty="0"/>
          </a:p>
        </p:txBody>
      </p:sp>
      <p:graphicFrame>
        <p:nvGraphicFramePr>
          <p:cNvPr id="8" name="表 7"/>
          <p:cNvGraphicFramePr>
            <a:graphicFrameLocks noGrp="1"/>
          </p:cNvGraphicFramePr>
          <p:nvPr>
            <p:extLst>
              <p:ext uri="{D42A27DB-BD31-4B8C-83A1-F6EECF244321}">
                <p14:modId xmlns:p14="http://schemas.microsoft.com/office/powerpoint/2010/main" val="776781732"/>
              </p:ext>
            </p:extLst>
          </p:nvPr>
        </p:nvGraphicFramePr>
        <p:xfrm>
          <a:off x="514472" y="1177582"/>
          <a:ext cx="11266211" cy="4932796"/>
        </p:xfrm>
        <a:graphic>
          <a:graphicData uri="http://schemas.openxmlformats.org/drawingml/2006/table">
            <a:tbl>
              <a:tblPr firstRow="1" bandRow="1">
                <a:tableStyleId>{5940675A-B579-460E-94D1-54222C63F5DA}</a:tableStyleId>
              </a:tblPr>
              <a:tblGrid>
                <a:gridCol w="1851755">
                  <a:extLst>
                    <a:ext uri="{9D8B030D-6E8A-4147-A177-3AD203B41FA5}">
                      <a16:colId xmlns:a16="http://schemas.microsoft.com/office/drawing/2014/main" val="2951897194"/>
                    </a:ext>
                  </a:extLst>
                </a:gridCol>
                <a:gridCol w="5386855">
                  <a:extLst>
                    <a:ext uri="{9D8B030D-6E8A-4147-A177-3AD203B41FA5}">
                      <a16:colId xmlns:a16="http://schemas.microsoft.com/office/drawing/2014/main" val="1868030769"/>
                    </a:ext>
                  </a:extLst>
                </a:gridCol>
                <a:gridCol w="4027601">
                  <a:extLst>
                    <a:ext uri="{9D8B030D-6E8A-4147-A177-3AD203B41FA5}">
                      <a16:colId xmlns:a16="http://schemas.microsoft.com/office/drawing/2014/main" val="2233093231"/>
                    </a:ext>
                  </a:extLst>
                </a:gridCol>
              </a:tblGrid>
              <a:tr h="408339">
                <a:tc>
                  <a:txBody>
                    <a:bodyPr/>
                    <a:lstStyle/>
                    <a:p>
                      <a:pPr algn="ctr"/>
                      <a:r>
                        <a:rPr kumimoji="1" lang="ja-JP" altLang="en-US" b="1" dirty="0" smtClean="0"/>
                        <a:t>施設の種類</a:t>
                      </a:r>
                      <a:endParaRPr kumimoji="1" lang="ja-JP" altLang="en-US" b="1" dirty="0" smtClean="0">
                        <a:latin typeface="+mn-ea"/>
                        <a:ea typeface="+mn-ea"/>
                      </a:endParaRPr>
                    </a:p>
                  </a:txBody>
                  <a:tcPr anchor="ctr">
                    <a:solidFill>
                      <a:schemeClr val="accent2">
                        <a:lumMod val="60000"/>
                        <a:lumOff val="40000"/>
                      </a:schemeClr>
                    </a:solidFill>
                  </a:tcPr>
                </a:tc>
                <a:tc>
                  <a:txBody>
                    <a:bodyPr/>
                    <a:lstStyle/>
                    <a:p>
                      <a:pPr algn="ctr"/>
                      <a:r>
                        <a:rPr kumimoji="1" lang="ja-JP" altLang="en-US" b="1" dirty="0" smtClean="0"/>
                        <a:t>内　訳</a:t>
                      </a:r>
                      <a:endParaRPr kumimoji="1" lang="ja-JP" altLang="en-US" b="1" dirty="0" smtClean="0">
                        <a:latin typeface="+mn-ea"/>
                        <a:ea typeface="+mn-ea"/>
                      </a:endParaRPr>
                    </a:p>
                  </a:txBody>
                  <a:tcPr anchor="ctr">
                    <a:solidFill>
                      <a:schemeClr val="accent2">
                        <a:lumMod val="60000"/>
                        <a:lumOff val="40000"/>
                      </a:schemeClr>
                    </a:solidFill>
                  </a:tcPr>
                </a:tc>
                <a:tc>
                  <a:txBody>
                    <a:bodyPr/>
                    <a:lstStyle/>
                    <a:p>
                      <a:pPr algn="ctr"/>
                      <a:r>
                        <a:rPr kumimoji="1" lang="ja-JP" altLang="en-US" b="1" dirty="0" smtClean="0"/>
                        <a:t>要請内容</a:t>
                      </a:r>
                      <a:endParaRPr kumimoji="1" lang="ja-JP" altLang="en-US" b="1" dirty="0">
                        <a:latin typeface="+mn-ea"/>
                        <a:ea typeface="+mn-ea"/>
                      </a:endParaRPr>
                    </a:p>
                  </a:txBody>
                  <a:tcPr anchor="ctr">
                    <a:solidFill>
                      <a:schemeClr val="accent2">
                        <a:lumMod val="60000"/>
                        <a:lumOff val="40000"/>
                      </a:schemeClr>
                    </a:solidFill>
                  </a:tcPr>
                </a:tc>
                <a:extLst>
                  <a:ext uri="{0D108BD9-81ED-4DB2-BD59-A6C34878D82A}">
                    <a16:rowId xmlns:a16="http://schemas.microsoft.com/office/drawing/2014/main" val="228693584"/>
                  </a:ext>
                </a:extLst>
              </a:tr>
              <a:tr h="597721">
                <a:tc>
                  <a:txBody>
                    <a:bodyPr/>
                    <a:lstStyle/>
                    <a:p>
                      <a:pPr marL="72000" algn="l" fontAlgn="ctr">
                        <a:lnSpc>
                          <a:spcPts val="2300"/>
                        </a:lnSpc>
                      </a:pPr>
                      <a:r>
                        <a:rPr lang="ja-JP" altLang="en-US" sz="1600" b="1" u="none" strike="noStrike" dirty="0">
                          <a:effectLst/>
                        </a:rPr>
                        <a:t>劇場等</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marR="0" lvl="0" indent="0" algn="l" defTabSz="914400" rtl="0" eaLnBrk="1" fontAlgn="ctr" latinLnBrk="0" hangingPunct="1">
                        <a:lnSpc>
                          <a:spcPts val="2300"/>
                        </a:lnSpc>
                        <a:spcBef>
                          <a:spcPts val="0"/>
                        </a:spcBef>
                        <a:spcAft>
                          <a:spcPts val="0"/>
                        </a:spcAft>
                        <a:buClrTx/>
                        <a:buSzTx/>
                        <a:buFontTx/>
                        <a:buNone/>
                        <a:tabLst/>
                        <a:defRPr/>
                      </a:pPr>
                      <a:r>
                        <a:rPr lang="ja-JP" altLang="en-US" sz="1600" u="none" strike="noStrike" dirty="0" smtClean="0">
                          <a:effectLst/>
                        </a:rPr>
                        <a:t>劇場、観覧場、映画館、演芸場</a:t>
                      </a:r>
                      <a:endParaRPr lang="ja-JP" altLang="en-US" sz="1600" b="0" i="0" u="none" strike="noStrike" dirty="0" smtClean="0">
                        <a:solidFill>
                          <a:srgbClr val="000000"/>
                        </a:solidFill>
                        <a:effectLst/>
                        <a:latin typeface="+mn-ea"/>
                        <a:ea typeface="+mn-ea"/>
                      </a:endParaRPr>
                    </a:p>
                  </a:txBody>
                  <a:tcPr marL="0" marR="0" marT="0" marB="0" anchor="ctr"/>
                </a:tc>
                <a:tc rowSpan="6">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600" b="1" dirty="0" smtClean="0"/>
                        <a:t>【</a:t>
                      </a:r>
                      <a:r>
                        <a:rPr kumimoji="1" lang="ja-JP" altLang="en-US" sz="1600" b="1" dirty="0" smtClean="0"/>
                        <a:t>人数上限・収容率</a:t>
                      </a:r>
                      <a:r>
                        <a:rPr kumimoji="1" lang="en-US" altLang="ja-JP" sz="1600" b="1" dirty="0" smtClean="0"/>
                        <a:t>】</a:t>
                      </a:r>
                      <a:endParaRPr lang="en-US" altLang="ja-JP" sz="1600" b="1" u="none" strike="noStrike" dirty="0" smtClean="0">
                        <a:effectLst/>
                      </a:endParaRPr>
                    </a:p>
                    <a:p>
                      <a:pPr algn="l" fontAlgn="ctr"/>
                      <a:r>
                        <a:rPr lang="ja-JP" altLang="en-US" sz="1600" u="none" strike="noStrike" dirty="0" smtClean="0">
                          <a:effectLst/>
                        </a:rPr>
                        <a:t>　</a:t>
                      </a:r>
                      <a:r>
                        <a:rPr lang="ja-JP" altLang="en-US" sz="1600" b="1" u="none" strike="noStrike" dirty="0" smtClean="0">
                          <a:solidFill>
                            <a:schemeClr val="tx1"/>
                          </a:solidFill>
                          <a:effectLst/>
                        </a:rPr>
                        <a:t>イベント開催時は、</a:t>
                      </a:r>
                      <a:endParaRPr lang="en-US" altLang="ja-JP" sz="1600" b="1" u="none" strike="noStrike" dirty="0" smtClean="0">
                        <a:solidFill>
                          <a:schemeClr val="tx1"/>
                        </a:solidFill>
                        <a:effectLst/>
                      </a:endParaRPr>
                    </a:p>
                    <a:p>
                      <a:pPr algn="l" fontAlgn="ctr"/>
                      <a:r>
                        <a:rPr lang="ja-JP" altLang="en-US" sz="1600" b="1" u="none" strike="noStrike" dirty="0" smtClean="0">
                          <a:solidFill>
                            <a:schemeClr val="tx1"/>
                          </a:solidFill>
                          <a:effectLst/>
                        </a:rPr>
                        <a:t>　イベント開催制限と同じ</a:t>
                      </a:r>
                      <a:r>
                        <a:rPr lang="ja-JP" altLang="en-US" sz="1200" b="0" u="none" strike="noStrike" dirty="0" smtClean="0">
                          <a:solidFill>
                            <a:schemeClr val="tx1"/>
                          </a:solidFill>
                          <a:effectLst/>
                        </a:rPr>
                        <a:t>（法第</a:t>
                      </a:r>
                      <a:r>
                        <a:rPr lang="en-US" altLang="ja-JP" sz="1200" b="0" u="none" strike="noStrike" dirty="0" smtClean="0">
                          <a:solidFill>
                            <a:schemeClr val="tx1"/>
                          </a:solidFill>
                          <a:effectLst/>
                        </a:rPr>
                        <a:t>24</a:t>
                      </a:r>
                      <a:r>
                        <a:rPr lang="ja-JP" altLang="en-US" sz="1200" b="0" u="none" strike="noStrike" dirty="0" smtClean="0">
                          <a:solidFill>
                            <a:schemeClr val="tx1"/>
                          </a:solidFill>
                          <a:effectLst/>
                        </a:rPr>
                        <a:t>条第９項）</a:t>
                      </a:r>
                      <a:endParaRPr lang="en-US" altLang="ja-JP" sz="1600" b="1" u="none" strike="noStrike" dirty="0" smtClean="0">
                        <a:solidFill>
                          <a:schemeClr val="tx1"/>
                        </a:solidFill>
                        <a:effectLst/>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1800" u="none" strike="noStrike" dirty="0" smtClean="0">
                        <a:solidFill>
                          <a:schemeClr val="tx1"/>
                        </a:solidFill>
                        <a:effectLst/>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1800" u="none" strike="noStrike" dirty="0" smtClean="0">
                        <a:solidFill>
                          <a:schemeClr val="tx1"/>
                        </a:solidFill>
                        <a:effectLst/>
                      </a:endParaRPr>
                    </a:p>
                    <a:p>
                      <a:r>
                        <a:rPr kumimoji="1" lang="en-US" altLang="ja-JP" sz="1600" b="1" dirty="0" smtClean="0">
                          <a:solidFill>
                            <a:schemeClr val="tx1"/>
                          </a:solidFill>
                        </a:rPr>
                        <a:t>【</a:t>
                      </a:r>
                      <a:r>
                        <a:rPr kumimoji="1" lang="ja-JP" altLang="en-US" sz="1600" b="1" dirty="0" smtClean="0">
                          <a:solidFill>
                            <a:schemeClr val="tx1"/>
                          </a:solidFill>
                        </a:rPr>
                        <a:t>その他</a:t>
                      </a:r>
                      <a:r>
                        <a:rPr kumimoji="1" lang="en-US" altLang="ja-JP" sz="1600" b="1" dirty="0" smtClean="0">
                          <a:solidFill>
                            <a:schemeClr val="tx1"/>
                          </a:solidFill>
                        </a:rPr>
                        <a:t>】</a:t>
                      </a:r>
                      <a:r>
                        <a:rPr kumimoji="1" lang="ja-JP" altLang="en-US" sz="1600" b="1" dirty="0" smtClean="0">
                          <a:solidFill>
                            <a:schemeClr val="tx1"/>
                          </a:solidFill>
                        </a:rPr>
                        <a:t>（</a:t>
                      </a:r>
                      <a:r>
                        <a:rPr kumimoji="1" lang="en-US" altLang="ja-JP" sz="1600" b="1" dirty="0" smtClean="0">
                          <a:solidFill>
                            <a:schemeClr val="tx1"/>
                          </a:solidFill>
                        </a:rPr>
                        <a:t>1000</a:t>
                      </a:r>
                      <a:r>
                        <a:rPr kumimoji="1" lang="ja-JP" altLang="en-US" sz="1600" b="1" dirty="0" smtClean="0">
                          <a:solidFill>
                            <a:schemeClr val="tx1"/>
                          </a:solidFill>
                        </a:rPr>
                        <a:t>㎡超の施設に要請）</a:t>
                      </a:r>
                      <a:endParaRPr kumimoji="1" lang="en-US" altLang="ja-JP" sz="1600" b="1" dirty="0" smtClean="0">
                        <a:solidFill>
                          <a:schemeClr val="tx1"/>
                        </a:solidFill>
                      </a:endParaRPr>
                    </a:p>
                    <a:p>
                      <a:pPr marL="73152" algn="l" rtl="0" eaLnBrk="1" fontAlgn="t" latinLnBrk="0" hangingPunct="1">
                        <a:spcBef>
                          <a:spcPts val="0"/>
                        </a:spcBef>
                        <a:spcAft>
                          <a:spcPts val="0"/>
                        </a:spcAft>
                      </a:pPr>
                      <a:r>
                        <a:rPr kumimoji="1" lang="ja-JP" altLang="en-US" sz="1600" b="1" u="none" strike="noStrike" kern="1200" dirty="0" smtClean="0">
                          <a:solidFill>
                            <a:schemeClr val="tx1"/>
                          </a:solidFill>
                          <a:effectLst/>
                        </a:rPr>
                        <a:t>○以下の感染防止対策を徹底すること</a:t>
                      </a:r>
                      <a:endParaRPr kumimoji="1" lang="en-US" altLang="ja-JP" sz="1200" b="1" u="none" strike="noStrike" kern="1200" dirty="0" smtClean="0">
                        <a:solidFill>
                          <a:schemeClr val="tx1"/>
                        </a:solidFill>
                        <a:effectLst/>
                      </a:endParaRPr>
                    </a:p>
                    <a:p>
                      <a:pPr marL="73152" algn="r" rtl="0" eaLnBrk="1" fontAlgn="t" latinLnBrk="0" hangingPunct="1">
                        <a:spcBef>
                          <a:spcPts val="0"/>
                        </a:spcBef>
                        <a:spcAft>
                          <a:spcPts val="0"/>
                        </a:spcAft>
                      </a:pPr>
                      <a:r>
                        <a:rPr kumimoji="1" lang="ja-JP" altLang="en-US" sz="1200" b="0" u="none" strike="noStrike" kern="1200" dirty="0" smtClean="0">
                          <a:solidFill>
                            <a:schemeClr val="tx1"/>
                          </a:solidFill>
                          <a:effectLst/>
                        </a:rPr>
                        <a:t>（法第</a:t>
                      </a:r>
                      <a:r>
                        <a:rPr kumimoji="1" lang="en-US" altLang="ja-JP" sz="1200" b="0" u="none" strike="noStrike" kern="1200" dirty="0" smtClean="0">
                          <a:solidFill>
                            <a:schemeClr val="tx1"/>
                          </a:solidFill>
                          <a:effectLst/>
                        </a:rPr>
                        <a:t>31</a:t>
                      </a:r>
                      <a:r>
                        <a:rPr kumimoji="1" lang="ja-JP" altLang="en-US" sz="1200" b="0" u="none" strike="noStrike" kern="1200" dirty="0" smtClean="0">
                          <a:solidFill>
                            <a:schemeClr val="tx1"/>
                          </a:solidFill>
                          <a:effectLst/>
                        </a:rPr>
                        <a:t>条の６第１項）</a:t>
                      </a:r>
                      <a:endParaRPr kumimoji="1" lang="en-US" altLang="ja-JP" sz="1200" b="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b="0" u="none" strike="noStrike" kern="1200" dirty="0" smtClean="0">
                          <a:solidFill>
                            <a:schemeClr val="tx1"/>
                          </a:solidFill>
                          <a:effectLst/>
                        </a:rPr>
                        <a:t>　</a:t>
                      </a:r>
                      <a:r>
                        <a:rPr kumimoji="1" lang="ja-JP" altLang="en-US" sz="1600" b="1" u="none" strike="noStrike" kern="1200" dirty="0" smtClean="0">
                          <a:solidFill>
                            <a:schemeClr val="tx1"/>
                          </a:solidFill>
                          <a:effectLst/>
                        </a:rPr>
                        <a:t>入場者の整理等</a:t>
                      </a:r>
                      <a:endParaRPr kumimoji="1" lang="en-US" altLang="ja-JP" sz="1600" b="1"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b="1" u="none" strike="noStrike" kern="1200" dirty="0" smtClean="0">
                          <a:solidFill>
                            <a:schemeClr val="tx1"/>
                          </a:solidFill>
                          <a:effectLst/>
                        </a:rPr>
                        <a:t>　（人数管理、人数制限、誘導等）、</a:t>
                      </a:r>
                      <a:endParaRPr kumimoji="1" lang="en-US" altLang="ja-JP" sz="1600" b="1"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b="1" u="none" strike="noStrike" kern="1200" dirty="0" smtClean="0">
                          <a:solidFill>
                            <a:schemeClr val="tx1"/>
                          </a:solidFill>
                          <a:effectLst/>
                        </a:rPr>
                        <a:t>　入場者に対するマスク着用の周知、</a:t>
                      </a:r>
                      <a:endParaRPr kumimoji="1" lang="en-US" altLang="ja-JP" sz="1600" b="1"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b="1" u="none" strike="noStrike" kern="1200" dirty="0" smtClean="0">
                          <a:solidFill>
                            <a:schemeClr val="tx1"/>
                          </a:solidFill>
                          <a:effectLst/>
                        </a:rPr>
                        <a:t>　アクリル板設置又は利用者の適切な距離</a:t>
                      </a:r>
                      <a:endParaRPr kumimoji="1" lang="en-US" altLang="ja-JP" sz="1600" b="1"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b="1" u="none" strike="noStrike" kern="1200" dirty="0" smtClean="0">
                          <a:solidFill>
                            <a:schemeClr val="tx1"/>
                          </a:solidFill>
                          <a:effectLst/>
                        </a:rPr>
                        <a:t>　の確保</a:t>
                      </a:r>
                      <a:r>
                        <a:rPr kumimoji="1" lang="ja-JP" altLang="en-US" sz="1600" b="1" u="none" strike="noStrike" kern="1200" smtClean="0">
                          <a:solidFill>
                            <a:schemeClr val="tx1"/>
                          </a:solidFill>
                          <a:effectLst/>
                        </a:rPr>
                        <a:t>　など</a:t>
                      </a:r>
                      <a:endParaRPr kumimoji="1" lang="en-US" altLang="ja-JP" sz="1600" b="1" u="none" strike="noStrike" kern="1200" dirty="0" smtClean="0">
                        <a:solidFill>
                          <a:schemeClr val="tx1"/>
                        </a:solidFill>
                        <a:effectLst/>
                      </a:endParaRPr>
                    </a:p>
                  </a:txBody>
                  <a:tcPr marL="9525" marR="9525" marT="9525" marB="0" anchor="ctr"/>
                </a:tc>
                <a:extLst>
                  <a:ext uri="{0D108BD9-81ED-4DB2-BD59-A6C34878D82A}">
                    <a16:rowId xmlns:a16="http://schemas.microsoft.com/office/drawing/2014/main" val="3177192540"/>
                  </a:ext>
                </a:extLst>
              </a:tr>
              <a:tr h="559558">
                <a:tc>
                  <a:txBody>
                    <a:bodyPr/>
                    <a:lstStyle/>
                    <a:p>
                      <a:pPr marL="72000" algn="l" fontAlgn="ctr">
                        <a:lnSpc>
                          <a:spcPts val="2300"/>
                        </a:lnSpc>
                      </a:pPr>
                      <a:r>
                        <a:rPr lang="ja-JP" altLang="en-US" sz="1600" b="1" u="none" strike="noStrike" dirty="0">
                          <a:effectLst/>
                        </a:rPr>
                        <a:t>遊興施設</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smtClean="0">
                          <a:effectLst/>
                        </a:rPr>
                        <a:t>ライブハウス</a:t>
                      </a:r>
                      <a:r>
                        <a:rPr lang="en-US" altLang="ja-JP" sz="1200" u="none" strike="noStrike" dirty="0" smtClean="0">
                          <a:effectLst/>
                        </a:rPr>
                        <a:t>※</a:t>
                      </a:r>
                      <a:endParaRPr lang="ja-JP" altLang="en-US" sz="12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2911648521"/>
                  </a:ext>
                </a:extLst>
              </a:tr>
              <a:tr h="600501">
                <a:tc>
                  <a:txBody>
                    <a:bodyPr/>
                    <a:lstStyle/>
                    <a:p>
                      <a:pPr marL="72000" algn="l" fontAlgn="ctr">
                        <a:lnSpc>
                          <a:spcPts val="2300"/>
                        </a:lnSpc>
                      </a:pPr>
                      <a:r>
                        <a:rPr lang="ja-JP" altLang="en-US" sz="1600" b="1" u="none" strike="noStrike" dirty="0">
                          <a:effectLst/>
                        </a:rPr>
                        <a:t>集会・展示施設</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a:effectLst/>
                        </a:rPr>
                        <a:t>公会堂、展示場、文化会館、多目的</a:t>
                      </a:r>
                      <a:r>
                        <a:rPr lang="ja-JP" altLang="en-US" sz="1600" u="none" strike="noStrike" dirty="0" smtClean="0">
                          <a:effectLst/>
                        </a:rPr>
                        <a:t>ホール等</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752626941"/>
                  </a:ext>
                </a:extLst>
              </a:tr>
              <a:tr h="614150">
                <a:tc>
                  <a:txBody>
                    <a:bodyPr/>
                    <a:lstStyle/>
                    <a:p>
                      <a:pPr marL="72000" algn="l" fontAlgn="ctr">
                        <a:lnSpc>
                          <a:spcPts val="2300"/>
                        </a:lnSpc>
                      </a:pPr>
                      <a:r>
                        <a:rPr lang="ja-JP" altLang="en-US" sz="1600" b="1" u="none" strike="noStrike" dirty="0">
                          <a:effectLst/>
                        </a:rPr>
                        <a:t>ホテル・旅館</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a:effectLst/>
                        </a:rPr>
                        <a:t>ホテル・</a:t>
                      </a:r>
                      <a:r>
                        <a:rPr lang="ja-JP" altLang="en-US" sz="1600" u="none" strike="noStrike" dirty="0" smtClean="0">
                          <a:effectLst/>
                        </a:rPr>
                        <a:t>旅館　</a:t>
                      </a:r>
                      <a:r>
                        <a:rPr lang="ja-JP" altLang="en-US" sz="1200" u="none" strike="noStrike" dirty="0" smtClean="0">
                          <a:effectLst/>
                        </a:rPr>
                        <a:t>（集会の用に供する部分に限る）</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3801151744"/>
                  </a:ext>
                </a:extLst>
              </a:tr>
              <a:tr h="1322771">
                <a:tc>
                  <a:txBody>
                    <a:bodyPr/>
                    <a:lstStyle/>
                    <a:p>
                      <a:pPr marL="72000" algn="l" fontAlgn="ctr">
                        <a:lnSpc>
                          <a:spcPts val="2300"/>
                        </a:lnSpc>
                      </a:pPr>
                      <a:r>
                        <a:rPr lang="ja-JP" altLang="en-US" sz="1600" b="1" u="none" strike="noStrike" dirty="0" smtClean="0">
                          <a:effectLst/>
                        </a:rPr>
                        <a:t>運動・遊技施設</a:t>
                      </a:r>
                      <a:endParaRPr lang="en-US" altLang="ja-JP" sz="1600" b="1" u="none" strike="noStrike" dirty="0" smtClean="0">
                        <a:effectLst/>
                      </a:endParaRPr>
                    </a:p>
                  </a:txBody>
                  <a:tcPr marL="0" marR="0" marT="0" marB="0" anchor="ctr"/>
                </a:tc>
                <a:tc>
                  <a:txBody>
                    <a:bodyPr/>
                    <a:lstStyle/>
                    <a:p>
                      <a:pPr marL="72000" algn="l" fontAlgn="ctr">
                        <a:lnSpc>
                          <a:spcPts val="2300"/>
                        </a:lnSpc>
                      </a:pPr>
                      <a:r>
                        <a:rPr lang="ja-JP" altLang="en-US" sz="1600" u="none" strike="noStrike" dirty="0" smtClean="0">
                          <a:effectLst/>
                        </a:rPr>
                        <a:t>体育館、スケート場、水泳場、屋内テニス場、柔剣道場、ボウリング場、テーマパーク、遊園地、野球場</a:t>
                      </a:r>
                      <a:r>
                        <a:rPr lang="ja-JP" altLang="en-US" sz="1600" u="none" strike="noStrike" dirty="0">
                          <a:effectLst/>
                        </a:rPr>
                        <a:t>、ゴルフ場、陸上競技場、屋外テニス場、ゴルフ練習場、バッティング</a:t>
                      </a:r>
                      <a:r>
                        <a:rPr lang="ja-JP" altLang="en-US" sz="1600" u="none" strike="noStrike" dirty="0" smtClean="0">
                          <a:effectLst/>
                        </a:rPr>
                        <a:t>練習場、スポーツクラブ、ホットヨガ、ヨガスタジオ</a:t>
                      </a:r>
                      <a:r>
                        <a:rPr lang="ja-JP" altLang="en-US" sz="1600" u="none" strike="noStrike" dirty="0">
                          <a:effectLst/>
                        </a:rPr>
                        <a:t>　等</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1087774204"/>
                  </a:ext>
                </a:extLst>
              </a:tr>
              <a:tr h="829756">
                <a:tc>
                  <a:txBody>
                    <a:bodyPr/>
                    <a:lstStyle/>
                    <a:p>
                      <a:pPr marL="72000" algn="l" fontAlgn="ctr"/>
                      <a:r>
                        <a:rPr lang="ja-JP" altLang="en-US" sz="1600" b="1" u="none" strike="noStrike" dirty="0">
                          <a:effectLst/>
                        </a:rPr>
                        <a:t>博物館等</a:t>
                      </a:r>
                      <a:endPar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algn="l" fontAlgn="ctr"/>
                      <a:r>
                        <a:rPr lang="ja-JP" altLang="en-US" sz="1600" b="0" i="0" u="none" strike="noStrike" dirty="0" smtClean="0">
                          <a:solidFill>
                            <a:schemeClr val="tx1"/>
                          </a:solidFill>
                          <a:effectLst/>
                          <a:latin typeface="+mn-lt"/>
                          <a:ea typeface="+mn-ea"/>
                        </a:rPr>
                        <a:t>博物館、美術館　等</a:t>
                      </a:r>
                      <a:endParaRPr lang="zh-TW" altLang="en-US" sz="1600" b="0" i="0" u="none" strike="noStrike" dirty="0">
                        <a:solidFill>
                          <a:srgbClr val="000000"/>
                        </a:solidFill>
                        <a:effectLst/>
                        <a:latin typeface="+mn-lt"/>
                        <a:ea typeface="游ゴシック" panose="020B0400000000000000" pitchFamily="50" charset="-128"/>
                      </a:endParaRPr>
                    </a:p>
                  </a:txBody>
                  <a:tcPr marL="9525" marR="9525" marT="9525" marB="0" anchor="ctr"/>
                </a:tc>
                <a:tc vMerge="1">
                  <a:txBody>
                    <a:bodyPr/>
                    <a:lstStyle/>
                    <a:p>
                      <a:endParaRPr kumimoji="1" lang="ja-JP" altLang="en-US"/>
                    </a:p>
                  </a:txBody>
                  <a:tcPr/>
                </a:tc>
                <a:extLst>
                  <a:ext uri="{0D108BD9-81ED-4DB2-BD59-A6C34878D82A}">
                    <a16:rowId xmlns:a16="http://schemas.microsoft.com/office/drawing/2014/main" val="558074618"/>
                  </a:ext>
                </a:extLst>
              </a:tr>
            </a:tbl>
          </a:graphicData>
        </a:graphic>
      </p:graphicFrame>
      <p:sp>
        <p:nvSpPr>
          <p:cNvPr id="11" name="正方形/長方形 10"/>
          <p:cNvSpPr/>
          <p:nvPr/>
        </p:nvSpPr>
        <p:spPr>
          <a:xfrm>
            <a:off x="514472" y="6200229"/>
            <a:ext cx="10767421" cy="310341"/>
          </a:xfrm>
          <a:prstGeom prst="rect">
            <a:avLst/>
          </a:prstGeom>
        </p:spPr>
        <p:txBody>
          <a:bodyPr wrap="square">
            <a:spAutoFit/>
          </a:bodyPr>
          <a:lstStyle/>
          <a:p>
            <a:pPr>
              <a:lnSpc>
                <a:spcPts val="1700"/>
              </a:lnSpc>
            </a:pPr>
            <a:r>
              <a:rPr lang="en-US" altLang="ja-JP" sz="1200" dirty="0" smtClean="0"/>
              <a:t>※</a:t>
            </a:r>
            <a:r>
              <a:rPr lang="ja-JP" altLang="en-US" sz="1200" dirty="0"/>
              <a:t>　</a:t>
            </a:r>
            <a:r>
              <a:rPr lang="ja-JP" altLang="en-US" sz="1200" dirty="0" smtClean="0"/>
              <a:t>飲食店</a:t>
            </a:r>
            <a:r>
              <a:rPr lang="ja-JP" altLang="en-US" sz="1200" dirty="0"/>
              <a:t>営業許可を受けている施設について</a:t>
            </a:r>
            <a:r>
              <a:rPr lang="ja-JP" altLang="en-US" sz="1200" dirty="0" smtClean="0"/>
              <a:t>、飲食店と同様の要請　　　　</a:t>
            </a:r>
            <a:endParaRPr lang="en-US" altLang="ja-JP" sz="1200" dirty="0" smtClean="0"/>
          </a:p>
        </p:txBody>
      </p:sp>
      <p:sp>
        <p:nvSpPr>
          <p:cNvPr id="18" name="スライド番号プレースホルダー 1"/>
          <p:cNvSpPr>
            <a:spLocks noGrp="1"/>
          </p:cNvSpPr>
          <p:nvPr>
            <p:ph type="sldNum" sz="quarter" idx="12"/>
          </p:nvPr>
        </p:nvSpPr>
        <p:spPr>
          <a:xfrm>
            <a:off x="10882648" y="6572538"/>
            <a:ext cx="1309352"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9" name="テキスト ボックス 8"/>
          <p:cNvSpPr txBox="1"/>
          <p:nvPr/>
        </p:nvSpPr>
        <p:spPr>
          <a:xfrm>
            <a:off x="236518" y="181870"/>
            <a:ext cx="6756709" cy="461665"/>
          </a:xfrm>
          <a:prstGeom prst="rect">
            <a:avLst/>
          </a:prstGeom>
          <a:noFill/>
          <a:ln w="19050">
            <a:noFill/>
          </a:ln>
        </p:spPr>
        <p:txBody>
          <a:bodyPr wrap="square" rtlCol="0">
            <a:spAutoFit/>
          </a:bodyPr>
          <a:lstStyle/>
          <a:p>
            <a:r>
              <a:rPr lang="ja-JP" altLang="en-US" sz="2400" b="1" dirty="0"/>
              <a:t>⑤</a:t>
            </a:r>
            <a:r>
              <a:rPr kumimoji="1" lang="ja-JP" altLang="en-US" sz="2400" b="1" u="sng" dirty="0" smtClean="0"/>
              <a:t>施設</a:t>
            </a:r>
            <a:r>
              <a:rPr lang="ja-JP" altLang="en-US" sz="2400" b="1" u="sng" dirty="0" smtClean="0"/>
              <a:t>について</a:t>
            </a:r>
            <a:r>
              <a:rPr lang="ja-JP" altLang="en-US" b="1" u="sng" dirty="0" smtClean="0"/>
              <a:t>（府有施設を含む）</a:t>
            </a:r>
            <a:r>
              <a:rPr lang="ja-JP" altLang="en-US" dirty="0" smtClean="0"/>
              <a:t>　　</a:t>
            </a:r>
            <a:r>
              <a:rPr lang="ja-JP" altLang="en-US" sz="2400" b="1" dirty="0" smtClean="0"/>
              <a:t>　　</a:t>
            </a:r>
            <a:endParaRPr kumimoji="1" lang="ja-JP" altLang="en-US" sz="2400" b="1" dirty="0"/>
          </a:p>
        </p:txBody>
      </p:sp>
      <p:sp>
        <p:nvSpPr>
          <p:cNvPr id="10" name="正方形/長方形 9"/>
          <p:cNvSpPr/>
          <p:nvPr/>
        </p:nvSpPr>
        <p:spPr>
          <a:xfrm>
            <a:off x="3614872" y="685624"/>
            <a:ext cx="5359159" cy="387286"/>
          </a:xfrm>
          <a:prstGeom prst="rect">
            <a:avLst/>
          </a:prstGeom>
        </p:spPr>
        <p:txBody>
          <a:bodyPr wrap="none">
            <a:spAutoFit/>
          </a:bodyPr>
          <a:lstStyle/>
          <a:p>
            <a:pPr lvl="0">
              <a:lnSpc>
                <a:spcPts val="2300"/>
              </a:lnSpc>
              <a:defRPr/>
            </a:pPr>
            <a:r>
              <a:rPr lang="ja-JP" altLang="en-US" sz="1600" dirty="0" smtClean="0"/>
              <a:t>（特措法第</a:t>
            </a:r>
            <a:r>
              <a:rPr lang="en-US" altLang="ja-JP" sz="1600" dirty="0" smtClean="0"/>
              <a:t>31</a:t>
            </a:r>
            <a:r>
              <a:rPr lang="ja-JP" altLang="en-US" sz="1600" dirty="0" smtClean="0"/>
              <a:t>条の６第１項、第</a:t>
            </a:r>
            <a:r>
              <a:rPr lang="en-US" altLang="ja-JP" sz="1600" dirty="0" smtClean="0"/>
              <a:t>24</a:t>
            </a:r>
            <a:r>
              <a:rPr lang="ja-JP" altLang="en-US" sz="1600" dirty="0" smtClean="0"/>
              <a:t>条第９項に基づく）</a:t>
            </a:r>
            <a:endParaRPr lang="ja-JP" altLang="en-US" sz="1600" u="sng" dirty="0"/>
          </a:p>
        </p:txBody>
      </p:sp>
    </p:spTree>
    <p:extLst>
      <p:ext uri="{BB962C8B-B14F-4D97-AF65-F5344CB8AC3E}">
        <p14:creationId xmlns:p14="http://schemas.microsoft.com/office/powerpoint/2010/main" val="418386419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8591</TotalTime>
  <Words>3196</Words>
  <Application>Microsoft Office PowerPoint</Application>
  <PresentationFormat>ワイド画面</PresentationFormat>
  <Paragraphs>299</Paragraphs>
  <Slides>11</Slides>
  <Notes>8</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11</vt:i4>
      </vt:variant>
    </vt:vector>
  </HeadingPairs>
  <TitlesOfParts>
    <vt:vector size="18" baseType="lpstr">
      <vt:lpstr>UD デジタル 教科書体 NK-B</vt:lpstr>
      <vt:lpstr>UD デジタル 教科書体 NP-B</vt:lpstr>
      <vt:lpstr>游ゴシック</vt:lpstr>
      <vt:lpstr>游ゴシック Light</vt:lpstr>
      <vt:lpstr>Arial</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小原　朋子</dc:creator>
  <cp:revision>607</cp:revision>
  <cp:lastPrinted>2022-03-04T04:39:30Z</cp:lastPrinted>
  <dcterms:created xsi:type="dcterms:W3CDTF">2020-04-06T02:06:27Z</dcterms:created>
  <dcterms:modified xsi:type="dcterms:W3CDTF">2022-03-04T05:38:43Z</dcterms:modified>
</cp:coreProperties>
</file>