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E6E6E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5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038" y="66"/>
      </p:cViewPr>
      <p:guideLst>
        <p:guide orient="horz" pos="379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43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83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75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84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07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51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47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11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63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06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65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B4E6E-616C-45F9-9E14-12F6B9E28F05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9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" y="8969"/>
            <a:ext cx="9905999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営業時間短縮要請の実効性確保に向けた取組み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454849"/>
              </p:ext>
            </p:extLst>
          </p:nvPr>
        </p:nvGraphicFramePr>
        <p:xfrm>
          <a:off x="53787" y="3112444"/>
          <a:ext cx="9720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1363449939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596196866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74784029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1874271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57768000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8701585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8611262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989487502"/>
                    </a:ext>
                  </a:extLst>
                </a:gridCol>
              </a:tblGrid>
              <a:tr h="3092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各措置期間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要請内容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①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②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③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④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⑤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⑥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4856783"/>
                  </a:ext>
                </a:extLst>
              </a:tr>
              <a:tr h="4216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緊急事態措置</a:t>
                      </a:r>
                      <a:endParaRPr kumimoji="1" lang="en-US" altLang="ja-JP" sz="11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</a:t>
                      </a:r>
                      <a:r>
                        <a:rPr kumimoji="1" lang="en-US" altLang="ja-JP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4/25</a:t>
                      </a:r>
                      <a:r>
                        <a:rPr kumimoji="1" lang="ja-JP" altLang="en-US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6/20</a:t>
                      </a:r>
                      <a:r>
                        <a:rPr kumimoji="1" lang="ja-JP" altLang="en-US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）</a:t>
                      </a:r>
                      <a:endParaRPr kumimoji="1" lang="ja-JP" altLang="en-US" sz="11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3663" indent="-93663" algn="l"/>
                      <a:r>
                        <a:rPr kumimoji="1" lang="ja-JP" altLang="en-US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・営業時間短縮 （～</a:t>
                      </a:r>
                      <a:r>
                        <a:rPr kumimoji="1" lang="en-US" altLang="ja-JP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20</a:t>
                      </a:r>
                      <a:r>
                        <a:rPr kumimoji="1" lang="ja-JP" altLang="en-US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  <a:endParaRPr kumimoji="1" lang="en-US" altLang="ja-JP" sz="9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・酒類提供自粛</a:t>
                      </a:r>
                      <a:endParaRPr kumimoji="1" lang="ja-JP" altLang="en-US" sz="9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７７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４２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４１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３２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３２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２８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4511410"/>
                  </a:ext>
                </a:extLst>
              </a:tr>
              <a:tr h="5903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まん延防止等</a:t>
                      </a:r>
                      <a:endParaRPr kumimoji="1" lang="en-US" altLang="ja-JP" sz="11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重点措置</a:t>
                      </a:r>
                      <a:endParaRPr kumimoji="1" lang="en-US" altLang="ja-JP" sz="11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</a:t>
                      </a:r>
                      <a:r>
                        <a:rPr kumimoji="1" lang="en-US" altLang="ja-JP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6/21</a:t>
                      </a:r>
                      <a:r>
                        <a:rPr kumimoji="1" lang="ja-JP" altLang="en-US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7/11</a:t>
                      </a:r>
                      <a:r>
                        <a:rPr kumimoji="1" lang="ja-JP" altLang="en-US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）</a:t>
                      </a:r>
                      <a:endParaRPr kumimoji="1" lang="ja-JP" altLang="en-US" sz="11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3663" indent="-93663" algn="l"/>
                      <a:r>
                        <a:rPr kumimoji="1" lang="ja-JP" altLang="en-US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・営業時間短縮</a:t>
                      </a:r>
                      <a:r>
                        <a:rPr kumimoji="1" lang="en-US" altLang="ja-JP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 </a:t>
                      </a:r>
                      <a:r>
                        <a:rPr kumimoji="1" lang="ja-JP" altLang="en-US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（～</a:t>
                      </a:r>
                      <a:r>
                        <a:rPr kumimoji="1" lang="en-US" altLang="ja-JP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20</a:t>
                      </a:r>
                      <a:r>
                        <a:rPr kumimoji="1" lang="ja-JP" altLang="en-US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  <a:endParaRPr kumimoji="1" lang="en-US" altLang="ja-JP" sz="9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93663" indent="-93663" algn="l"/>
                      <a:r>
                        <a:rPr kumimoji="1" lang="ja-JP" altLang="en-US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</a:t>
                      </a:r>
                      <a:r>
                        <a:rPr kumimoji="1" lang="en-US" altLang="ja-JP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GS</a:t>
                      </a:r>
                      <a:r>
                        <a:rPr kumimoji="1" lang="ja-JP" altLang="en-US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認証等で</a:t>
                      </a:r>
                      <a:r>
                        <a:rPr kumimoji="1" lang="en-US" altLang="ja-JP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</a:t>
                      </a:r>
                      <a:r>
                        <a:rPr kumimoji="1" lang="ja-JP" altLang="en-US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人以内は酒類提供可</a:t>
                      </a:r>
                      <a:r>
                        <a:rPr kumimoji="1" lang="en-US" altLang="ja-JP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 </a:t>
                      </a:r>
                      <a:r>
                        <a:rPr kumimoji="1" lang="ja-JP" altLang="en-US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（～</a:t>
                      </a:r>
                      <a:r>
                        <a:rPr kumimoji="1" lang="en-US" altLang="ja-JP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19</a:t>
                      </a:r>
                      <a:r>
                        <a:rPr kumimoji="1" lang="ja-JP" altLang="en-US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  <a:endParaRPr kumimoji="1" lang="ja-JP" altLang="en-US" sz="9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１７２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8362337"/>
                  </a:ext>
                </a:extLst>
              </a:tr>
              <a:tr h="5751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まん延防止等</a:t>
                      </a:r>
                      <a:endParaRPr kumimoji="1" lang="en-US" altLang="ja-JP" sz="11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重点措置</a:t>
                      </a:r>
                      <a:endParaRPr kumimoji="1" lang="en-US" altLang="ja-JP" sz="11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</a:t>
                      </a:r>
                      <a:r>
                        <a:rPr kumimoji="1" lang="en-US" altLang="ja-JP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7/12</a:t>
                      </a:r>
                      <a:r>
                        <a:rPr kumimoji="1" lang="ja-JP" altLang="en-US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8/1</a:t>
                      </a:r>
                      <a:r>
                        <a:rPr kumimoji="1" lang="ja-JP" altLang="en-US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）</a:t>
                      </a:r>
                      <a:endParaRPr kumimoji="1" lang="ja-JP" altLang="en-US" sz="11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3663" indent="-93663" algn="l"/>
                      <a:r>
                        <a:rPr kumimoji="1" lang="ja-JP" altLang="en-US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・営業時間短縮</a:t>
                      </a:r>
                      <a:r>
                        <a:rPr kumimoji="1" lang="en-US" altLang="ja-JP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 </a:t>
                      </a:r>
                      <a:r>
                        <a:rPr kumimoji="1" lang="ja-JP" altLang="en-US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（～</a:t>
                      </a:r>
                      <a:r>
                        <a:rPr kumimoji="1" lang="en-US" altLang="ja-JP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20</a:t>
                      </a:r>
                      <a:r>
                        <a:rPr kumimoji="1" lang="ja-JP" altLang="en-US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  <a:endParaRPr kumimoji="1" lang="en-US" altLang="ja-JP" sz="9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93663" indent="-93663" algn="l"/>
                      <a:r>
                        <a:rPr kumimoji="1" lang="ja-JP" altLang="en-US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</a:t>
                      </a:r>
                      <a:r>
                        <a:rPr kumimoji="1" lang="en-US" altLang="ja-JP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GS</a:t>
                      </a:r>
                      <a:r>
                        <a:rPr kumimoji="1" lang="ja-JP" altLang="en-US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認証等で</a:t>
                      </a:r>
                      <a:r>
                        <a:rPr kumimoji="1" lang="en-US" altLang="ja-JP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人以内は酒類提供可（～</a:t>
                      </a:r>
                      <a:r>
                        <a:rPr kumimoji="1" lang="en-US" altLang="ja-JP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19</a:t>
                      </a:r>
                      <a:r>
                        <a:rPr kumimoji="1" lang="ja-JP" altLang="en-US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１０９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７７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7586875"/>
                  </a:ext>
                </a:extLst>
              </a:tr>
              <a:tr h="4216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緊急事態措置　</a:t>
                      </a:r>
                      <a:endParaRPr kumimoji="1" lang="en-US" altLang="ja-JP" sz="11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en-US" altLang="ja-JP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(8/2</a:t>
                      </a:r>
                      <a:r>
                        <a:rPr kumimoji="1" lang="ja-JP" altLang="en-US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9/30)</a:t>
                      </a:r>
                      <a:r>
                        <a:rPr kumimoji="1" lang="ja-JP" altLang="en-US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 </a:t>
                      </a:r>
                      <a:endParaRPr kumimoji="1" lang="ja-JP" altLang="en-US" sz="11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3663" indent="-93663" algn="l"/>
                      <a:r>
                        <a:rPr kumimoji="1" lang="ja-JP" altLang="en-US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・営業時間短縮</a:t>
                      </a:r>
                      <a:r>
                        <a:rPr kumimoji="1" lang="en-US" altLang="ja-JP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 </a:t>
                      </a:r>
                      <a:r>
                        <a:rPr kumimoji="1" lang="ja-JP" altLang="en-US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（～</a:t>
                      </a:r>
                      <a:r>
                        <a:rPr kumimoji="1" lang="en-US" altLang="ja-JP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20</a:t>
                      </a:r>
                      <a:r>
                        <a:rPr kumimoji="1" lang="ja-JP" altLang="en-US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  <a:endParaRPr kumimoji="1" lang="en-US" altLang="ja-JP" sz="9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・酒類提供自粛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３１９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１０１</a:t>
                      </a:r>
                      <a:endParaRPr kumimoji="1" lang="ja-JP" altLang="en-US" sz="1400" u="none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９８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８５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８５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２９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732612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まん延防止等</a:t>
                      </a:r>
                      <a:endParaRPr kumimoji="1" lang="en-US" altLang="ja-JP" sz="11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重点措置</a:t>
                      </a:r>
                      <a:endParaRPr kumimoji="1" lang="en-US" altLang="ja-JP" sz="11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</a:t>
                      </a:r>
                      <a:r>
                        <a:rPr kumimoji="1" lang="en-US" altLang="ja-JP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1/27</a:t>
                      </a:r>
                      <a:r>
                        <a:rPr kumimoji="1" lang="ja-JP" altLang="en-US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2/20</a:t>
                      </a:r>
                      <a:r>
                        <a:rPr kumimoji="1" lang="ja-JP" altLang="en-US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）</a:t>
                      </a:r>
                      <a:endParaRPr kumimoji="1" lang="ja-JP" altLang="en-US" sz="11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93663" indent="-93663" algn="l"/>
                      <a:endParaRPr kumimoji="1" lang="ja-JP" altLang="en-US" sz="9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３３５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u="none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8336657"/>
                  </a:ext>
                </a:extLst>
              </a:tr>
              <a:tr h="4578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まん延防止等</a:t>
                      </a:r>
                      <a:endParaRPr kumimoji="1" lang="en-US" altLang="ja-JP" sz="11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重点措置</a:t>
                      </a:r>
                      <a:endParaRPr kumimoji="1" lang="en-US" altLang="ja-JP" sz="11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</a:t>
                      </a:r>
                      <a:r>
                        <a:rPr kumimoji="1" lang="en-US" altLang="ja-JP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2/21</a:t>
                      </a:r>
                      <a:r>
                        <a:rPr kumimoji="1" lang="ja-JP" altLang="en-US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3/6</a:t>
                      </a:r>
                      <a:r>
                        <a:rPr kumimoji="1" lang="ja-JP" altLang="en-US" sz="11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）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93663" indent="-93663" algn="l"/>
                      <a:endParaRPr kumimoji="1" lang="ja-JP" altLang="en-US" sz="9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３２２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u="none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2515395"/>
                  </a:ext>
                </a:extLst>
              </a:tr>
            </a:tbl>
          </a:graphicData>
        </a:graphic>
      </p:graphicFrame>
      <p:sp>
        <p:nvSpPr>
          <p:cNvPr id="42" name="テキスト ボックス 41"/>
          <p:cNvSpPr txBox="1"/>
          <p:nvPr/>
        </p:nvSpPr>
        <p:spPr>
          <a:xfrm>
            <a:off x="4488828" y="4060893"/>
            <a:ext cx="5220000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弁明の機会（２週間）を確保できないことなどから、命令手続きに至らず</a:t>
            </a:r>
            <a:endParaRPr kumimoji="1" lang="ja-JP" altLang="en-US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521380" y="4632707"/>
            <a:ext cx="4176000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緊急事態措置への移行により、命令手続き中止</a:t>
            </a:r>
            <a:endParaRPr kumimoji="1" lang="ja-JP" altLang="en-US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5663" y="2028269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kumimoji="1"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kumimoji="1"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日時点</a:t>
            </a:r>
            <a:endParaRPr kumimoji="1" lang="ja-JP" altLang="en-US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09535" y="2851955"/>
            <a:ext cx="175695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単位：店舗数</a:t>
            </a:r>
            <a:endParaRPr lang="en-US" altLang="ja-JP" sz="13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3255787" y="1736303"/>
            <a:ext cx="6441593" cy="1310010"/>
            <a:chOff x="3235340" y="1592338"/>
            <a:chExt cx="6441593" cy="1310010"/>
          </a:xfrm>
        </p:grpSpPr>
        <p:sp>
          <p:nvSpPr>
            <p:cNvPr id="62" name="角丸四角形 61"/>
            <p:cNvSpPr/>
            <p:nvPr/>
          </p:nvSpPr>
          <p:spPr>
            <a:xfrm>
              <a:off x="5540459" y="1935914"/>
              <a:ext cx="792000" cy="90000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③</a:t>
              </a:r>
              <a:endParaRPr lang="en-US" altLang="ja-JP" sz="12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営業</a:t>
              </a:r>
              <a:r>
                <a:rPr lang="ja-JP" altLang="en-US" sz="12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時間短縮命令（通知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）</a:t>
              </a:r>
              <a:endParaRPr lang="en-US" altLang="ja-JP" sz="1200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64" name="角丸四角形 63"/>
            <p:cNvSpPr/>
            <p:nvPr/>
          </p:nvSpPr>
          <p:spPr>
            <a:xfrm>
              <a:off x="6516070" y="1944063"/>
              <a:ext cx="1080000" cy="90000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9250" tIns="29250" rIns="28800" bIns="29250" rtlCol="0" anchor="t"/>
            <a:lstStyle/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④</a:t>
              </a:r>
              <a:endParaRPr lang="en-US" altLang="ja-JP" sz="12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店舗</a:t>
              </a:r>
              <a:r>
                <a:rPr lang="ja-JP" altLang="en-US" sz="12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への現地確認（命令違反の確認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）</a:t>
              </a:r>
              <a:endParaRPr lang="en-US" altLang="ja-JP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65" name="角丸四角形 64"/>
            <p:cNvSpPr/>
            <p:nvPr/>
          </p:nvSpPr>
          <p:spPr>
            <a:xfrm>
              <a:off x="7869803" y="1952968"/>
              <a:ext cx="828000" cy="90000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⑤</a:t>
              </a:r>
              <a:endParaRPr lang="en-US" altLang="ja-JP" sz="12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地方</a:t>
              </a:r>
              <a:r>
                <a:rPr lang="ja-JP" altLang="en-US" sz="12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裁判所へ通知</a:t>
              </a:r>
              <a:endParaRPr lang="en-US" altLang="ja-JP" sz="12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/>
              <a:r>
                <a:rPr lang="ja-JP" altLang="en-US" sz="12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（過料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）</a:t>
              </a:r>
              <a:endParaRPr lang="en-US" altLang="ja-JP" sz="1200" u="sng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66" name="角丸四角形 65"/>
            <p:cNvSpPr/>
            <p:nvPr/>
          </p:nvSpPr>
          <p:spPr>
            <a:xfrm>
              <a:off x="4468780" y="1935914"/>
              <a:ext cx="936000" cy="90000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rIns="28800" rtlCol="0" anchor="t"/>
            <a:lstStyle/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②</a:t>
              </a:r>
              <a:endParaRPr lang="en-US" altLang="ja-JP" sz="12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営業</a:t>
              </a:r>
              <a:r>
                <a:rPr lang="ja-JP" altLang="en-US" sz="12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時間</a:t>
              </a:r>
              <a:endParaRPr lang="en-US" altLang="ja-JP" sz="12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/>
              <a:r>
                <a:rPr lang="ja-JP" altLang="en-US" sz="12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短縮命令</a:t>
              </a:r>
              <a:endParaRPr lang="en-US" altLang="ja-JP" sz="12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/>
              <a:r>
                <a:rPr lang="en-US" altLang="ja-JP" sz="12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(</a:t>
              </a:r>
              <a:r>
                <a:rPr lang="ja-JP" altLang="en-US" sz="12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事前通知</a:t>
              </a:r>
              <a:r>
                <a:rPr lang="en-US" altLang="ja-JP" sz="1200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)</a:t>
              </a:r>
              <a:endParaRPr lang="en-US" altLang="ja-JP" sz="12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73" name="Rectangle 7"/>
            <p:cNvSpPr>
              <a:spLocks noChangeArrowheads="1"/>
            </p:cNvSpPr>
            <p:nvPr/>
          </p:nvSpPr>
          <p:spPr bwMode="auto">
            <a:xfrm>
              <a:off x="3358976" y="1953091"/>
              <a:ext cx="828000" cy="90000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txBody>
            <a:bodyPr vert="horz" wrap="square" lIns="36000" tIns="37148" rIns="36000" bIns="37148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ja-JP" altLang="en-US" sz="12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①</a:t>
              </a:r>
              <a:endParaRPr lang="en-US" altLang="ja-JP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pPr algn="ctr"/>
              <a:r>
                <a:rPr lang="ja-JP" altLang="en-US" sz="12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個別</a:t>
              </a:r>
              <a:r>
                <a:rPr lang="ja-JP" altLang="en-US" sz="12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店舗への要請</a:t>
              </a:r>
              <a:endPara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pPr algn="ctr"/>
              <a:r>
                <a:rPr lang="en-US" altLang="ja-JP" sz="12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(</a:t>
              </a:r>
              <a:r>
                <a:rPr lang="ja-JP" altLang="en-US" sz="12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通知</a:t>
              </a:r>
              <a:r>
                <a:rPr lang="en-US" altLang="ja-JP" sz="12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)</a:t>
              </a:r>
              <a:endPara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87" name="二等辺三角形 86"/>
            <p:cNvSpPr/>
            <p:nvPr/>
          </p:nvSpPr>
          <p:spPr>
            <a:xfrm rot="5400000">
              <a:off x="4994029" y="2357709"/>
              <a:ext cx="936000" cy="108000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88" name="二等辺三角形 87"/>
            <p:cNvSpPr/>
            <p:nvPr/>
          </p:nvSpPr>
          <p:spPr>
            <a:xfrm rot="5400000">
              <a:off x="5977765" y="2357709"/>
              <a:ext cx="900000" cy="108000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89" name="二等辺三角形 88"/>
            <p:cNvSpPr/>
            <p:nvPr/>
          </p:nvSpPr>
          <p:spPr>
            <a:xfrm rot="5400000">
              <a:off x="7287144" y="2375722"/>
              <a:ext cx="900000" cy="108000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3235340" y="1592338"/>
              <a:ext cx="1351652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300" u="sng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要請</a:t>
              </a:r>
              <a:r>
                <a:rPr lang="ja-JP" altLang="en-US" sz="1300" u="sng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の手続き</a:t>
              </a:r>
              <a:r>
                <a:rPr lang="ja-JP" altLang="en-US" sz="13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　</a:t>
              </a:r>
              <a:endParaRPr lang="ja-JP" altLang="en-US" sz="1300" dirty="0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5355529" y="1605180"/>
              <a:ext cx="1351652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300" u="sng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命令の</a:t>
              </a:r>
              <a:r>
                <a:rPr lang="ja-JP" altLang="en-US" sz="1300" u="sng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手続き</a:t>
              </a:r>
              <a:r>
                <a:rPr lang="ja-JP" altLang="en-US" sz="13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　</a:t>
              </a:r>
              <a:endParaRPr lang="ja-JP" altLang="en-US" sz="1300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4429355" y="1915505"/>
              <a:ext cx="3204000" cy="972000"/>
            </a:xfrm>
            <a:prstGeom prst="rect">
              <a:avLst/>
            </a:prstGeom>
            <a:noFill/>
            <a:ln w="38100">
              <a:solidFill>
                <a:srgbClr val="FF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7840933" y="1930348"/>
              <a:ext cx="1836000" cy="972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3299140" y="1923340"/>
              <a:ext cx="921600" cy="972000"/>
            </a:xfrm>
            <a:prstGeom prst="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8126980" y="1633587"/>
              <a:ext cx="1351652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300" u="sng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過料の</a:t>
              </a:r>
              <a:r>
                <a:rPr lang="ja-JP" altLang="en-US" sz="1300" u="sng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手続き</a:t>
              </a:r>
              <a:r>
                <a:rPr lang="ja-JP" altLang="en-US" sz="13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　</a:t>
              </a:r>
              <a:endParaRPr lang="ja-JP" altLang="en-US" sz="1300" dirty="0"/>
            </a:p>
          </p:txBody>
        </p:sp>
        <p:sp>
          <p:nvSpPr>
            <p:cNvPr id="25" name="角丸四角形 24"/>
            <p:cNvSpPr/>
            <p:nvPr/>
          </p:nvSpPr>
          <p:spPr>
            <a:xfrm>
              <a:off x="8780780" y="1965089"/>
              <a:ext cx="828000" cy="90000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⑥</a:t>
              </a:r>
              <a:endParaRPr lang="en-US" altLang="ja-JP" sz="12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地方裁判所にて</a:t>
              </a:r>
              <a:endParaRPr lang="en-US" altLang="ja-JP" sz="12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過料決定</a:t>
              </a:r>
              <a:endParaRPr lang="en-US" altLang="ja-JP" sz="1200" u="sng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6" name="二等辺三角形 25"/>
            <p:cNvSpPr/>
            <p:nvPr/>
          </p:nvSpPr>
          <p:spPr>
            <a:xfrm rot="5400000">
              <a:off x="3896978" y="2331914"/>
              <a:ext cx="900000" cy="108000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28" name="テキスト ボックス 1"/>
          <p:cNvSpPr txBox="1"/>
          <p:nvPr/>
        </p:nvSpPr>
        <p:spPr>
          <a:xfrm>
            <a:off x="8526187" y="65124"/>
            <a:ext cx="133718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</a:t>
            </a:r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１ー６</a:t>
            </a:r>
            <a:endParaRPr kumimoji="1"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78722" y="5773413"/>
            <a:ext cx="20873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663" indent="-93663"/>
            <a:r>
              <a:rPr kumimoji="1" lang="ja-JP" altLang="en-US" sz="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・ＧＳ認証</a:t>
            </a:r>
            <a:r>
              <a:rPr kumimoji="1" lang="ja-JP" altLang="en-US" sz="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店舗（①又は②を選択）</a:t>
            </a:r>
            <a:endParaRPr kumimoji="1" lang="en-US" altLang="ja-JP" sz="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93663" indent="-93663"/>
            <a:r>
              <a:rPr kumimoji="1" lang="ja-JP" altLang="en-US" sz="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①時短（</a:t>
            </a:r>
            <a:r>
              <a:rPr kumimoji="1" lang="ja-JP" altLang="en-US" sz="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kumimoji="1" lang="en-US" altLang="ja-JP" sz="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21</a:t>
            </a:r>
            <a:r>
              <a:rPr kumimoji="1" lang="ja-JP" altLang="en-US" sz="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</a:t>
            </a:r>
            <a:r>
              <a:rPr kumimoji="1" lang="ja-JP" altLang="en-US" sz="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r>
              <a:rPr kumimoji="1" lang="en-US" altLang="ja-JP" sz="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､</a:t>
            </a:r>
            <a:r>
              <a:rPr kumimoji="1" lang="ja-JP" altLang="en-US" sz="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酒類提供可</a:t>
            </a:r>
            <a:endParaRPr kumimoji="1" lang="en-US" altLang="ja-JP" sz="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93663" indent="-93663"/>
            <a:r>
              <a:rPr kumimoji="1" lang="ja-JP" altLang="en-US" sz="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②時間（</a:t>
            </a:r>
            <a:r>
              <a:rPr kumimoji="1" lang="ja-JP" altLang="en-US" sz="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kumimoji="1" lang="en-US" altLang="ja-JP" sz="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20</a:t>
            </a:r>
            <a:r>
              <a:rPr kumimoji="1" lang="ja-JP" altLang="en-US" sz="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</a:t>
            </a:r>
            <a:r>
              <a:rPr kumimoji="1" lang="ja-JP" altLang="en-US" sz="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r>
              <a:rPr kumimoji="1" lang="en-US" altLang="ja-JP" sz="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､</a:t>
            </a:r>
            <a:r>
              <a:rPr kumimoji="1" lang="ja-JP" altLang="en-US" sz="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酒類</a:t>
            </a:r>
            <a:r>
              <a:rPr kumimoji="1" lang="ja-JP" altLang="en-US" sz="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提供自粛</a:t>
            </a:r>
            <a:endParaRPr kumimoji="1" lang="en-US" altLang="ja-JP" sz="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・その他の店舗</a:t>
            </a:r>
            <a:endParaRPr kumimoji="1" lang="en-US" altLang="ja-JP" sz="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時短（</a:t>
            </a:r>
            <a:r>
              <a:rPr kumimoji="1" lang="ja-JP" altLang="en-US" sz="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kumimoji="1" lang="en-US" altLang="ja-JP" sz="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20</a:t>
            </a:r>
            <a:r>
              <a:rPr kumimoji="1" lang="ja-JP" altLang="en-US" sz="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</a:t>
            </a:r>
            <a:r>
              <a:rPr kumimoji="1" lang="ja-JP" altLang="en-US" sz="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r>
              <a:rPr kumimoji="1" lang="en-US" altLang="ja-JP" sz="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､</a:t>
            </a:r>
            <a:r>
              <a:rPr kumimoji="1" lang="ja-JP" altLang="en-US" sz="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酒類</a:t>
            </a:r>
            <a:r>
              <a:rPr kumimoji="1" lang="ja-JP" altLang="en-US" sz="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提供自粛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477380" y="5891317"/>
            <a:ext cx="5220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弁明の機会（２週間）を確保できないことなどから、命令手続きに至らず</a:t>
            </a:r>
            <a:endParaRPr kumimoji="1" lang="ja-JP" altLang="en-US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27168" y="997173"/>
            <a:ext cx="93466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これまでの見回りで判明した未協力店舗に対して、引き続き個別訪問による働きかけ、個別要請等を実施</a:t>
            </a:r>
            <a:endParaRPr kumimoji="1"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80552" y="1583801"/>
            <a:ext cx="2129700" cy="396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これまでの取組み</a:t>
            </a:r>
            <a:endParaRPr kumimoji="1" lang="ja-JP" altLang="en-US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80552" y="511081"/>
            <a:ext cx="3442987" cy="396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重点措置期間再延長後の取組み</a:t>
            </a:r>
            <a:endParaRPr kumimoji="1" lang="ja-JP" altLang="en-US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524948" y="580147"/>
            <a:ext cx="4859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期間：</a:t>
            </a:r>
            <a:r>
              <a:rPr lang="en-US" altLang="ja-JP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3/7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3/21】</a:t>
            </a:r>
          </a:p>
        </p:txBody>
      </p:sp>
    </p:spTree>
    <p:extLst>
      <p:ext uri="{BB962C8B-B14F-4D97-AF65-F5344CB8AC3E}">
        <p14:creationId xmlns:p14="http://schemas.microsoft.com/office/powerpoint/2010/main" val="53947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3540</TotalTime>
  <Words>384</Words>
  <Application>Microsoft Office PowerPoint</Application>
  <PresentationFormat>A4 210 x 297 mm</PresentationFormat>
  <Paragraphs>85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UD デジタル 教科書体 N-B</vt:lpstr>
      <vt:lpstr>UD デジタル 教科書体 NK-B</vt:lpstr>
      <vt:lpstr>UD デジタル 教科書体 NK-R</vt:lpstr>
      <vt:lpstr>UD デジタル 教科書体 NP-B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南　道行</dc:creator>
  <cp:revision>398</cp:revision>
  <cp:lastPrinted>2022-02-18T02:31:17Z</cp:lastPrinted>
  <dcterms:created xsi:type="dcterms:W3CDTF">2021-05-06T08:00:56Z</dcterms:created>
  <dcterms:modified xsi:type="dcterms:W3CDTF">2022-03-04T05:08:45Z</dcterms:modified>
</cp:coreProperties>
</file>