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17BA1-D3D7-45E2-970A-CB7C24E57292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8E667-37A0-4A31-803A-441A98B804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564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BC7D-4C91-49C1-BD99-232958E3C57E}" type="datetime3">
              <a:rPr kumimoji="1" lang="ja-JP" altLang="en-US" smtClean="0"/>
              <a:t>令和4年3月4日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14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5619-2BD6-423F-8C55-FD16FB3D9C8F}" type="datetime3">
              <a:rPr kumimoji="1" lang="ja-JP" altLang="en-US" smtClean="0"/>
              <a:t>令和4年3月4日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79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614B-D2D5-4A6B-83D3-C589AC5F2E84}" type="datetime3">
              <a:rPr kumimoji="1" lang="ja-JP" altLang="en-US" smtClean="0"/>
              <a:t>令和4年3月4日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17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E0D3-7167-4D7D-B38F-BA45394410F0}" type="datetime3">
              <a:rPr kumimoji="1" lang="ja-JP" altLang="en-US" smtClean="0"/>
              <a:t>令和4年3月4日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4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ECAD-72BE-447E-893D-02EC0E6C07DA}" type="datetime3">
              <a:rPr kumimoji="1" lang="ja-JP" altLang="en-US" smtClean="0"/>
              <a:t>令和4年3月4日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768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76E6-3B54-4518-8500-A679242D8DE5}" type="datetime3">
              <a:rPr kumimoji="1" lang="ja-JP" altLang="en-US" smtClean="0"/>
              <a:t>令和4年3月4日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263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C598-779B-4446-A9A7-B0FAA4B43332}" type="datetime3">
              <a:rPr kumimoji="1" lang="ja-JP" altLang="en-US" smtClean="0"/>
              <a:t>令和4年3月4日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62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73AB-239A-4D36-B4CD-8C274AE5AFBB}" type="datetime3">
              <a:rPr kumimoji="1" lang="ja-JP" altLang="en-US" smtClean="0"/>
              <a:t>令和4年3月4日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5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68CA-C157-4E9E-A2BE-9C4676C62C41}" type="datetime3">
              <a:rPr kumimoji="1" lang="ja-JP" altLang="en-US" smtClean="0"/>
              <a:t>令和4年3月4日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11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9F96C-CE19-4B1A-BB77-F6539E66B1A9}" type="datetime3">
              <a:rPr kumimoji="1" lang="ja-JP" altLang="en-US" smtClean="0"/>
              <a:t>令和4年3月4日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18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2A49-794C-4F63-9BD7-CC4A8D093EA2}" type="datetime3">
              <a:rPr kumimoji="1" lang="ja-JP" altLang="en-US" smtClean="0"/>
              <a:t>令和4年3月4日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36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16DFF-38CA-4EC3-A18F-AE4E183F6ACD}" type="datetime3">
              <a:rPr kumimoji="1" lang="ja-JP" altLang="en-US" smtClean="0"/>
              <a:t>令和4年3月4日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334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56468" y="11282249"/>
            <a:ext cx="5649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kumimoji="1" lang="ja-JP" altLang="en-US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割合は、調査店舗数を母数としている</a:t>
            </a:r>
            <a:endParaRPr kumimoji="1" lang="en-US" altLang="ja-JP" sz="14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en-US" altLang="ja-JP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lang="ja-JP" altLang="en-US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大阪市内は４</a:t>
            </a:r>
            <a:r>
              <a:rPr lang="en-US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/</a:t>
            </a:r>
            <a:r>
              <a:rPr lang="ja-JP" altLang="en-US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５から、大阪市外は４</a:t>
            </a:r>
            <a:r>
              <a:rPr lang="en-US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/</a:t>
            </a:r>
            <a:r>
              <a:rPr lang="ja-JP" altLang="en-US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３０から見回り実施</a:t>
            </a:r>
            <a:endParaRPr kumimoji="1" lang="en-US" altLang="ja-JP" sz="14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" y="1640"/>
            <a:ext cx="12191999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4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感染に強い飲食店に向けた取組み（昼間の見回り調査）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768034" y="1811870"/>
            <a:ext cx="7600933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感染</a:t>
            </a:r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防止対策の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徹底（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項目の確認）</a:t>
            </a:r>
            <a:endParaRPr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2600"/>
              </a:lnSpc>
            </a:pP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措置内容の周知徹底、ゴールドステッカーの申請を勧奨</a:t>
            </a:r>
            <a:endParaRPr lang="ja-JP" altLang="ja-JP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68967" y="6473973"/>
            <a:ext cx="2743200" cy="365125"/>
          </a:xfrm>
        </p:spPr>
        <p:txBody>
          <a:bodyPr/>
          <a:lstStyle/>
          <a:p>
            <a:fld id="{885B2FA2-BC9A-47D4-898D-1328FFDC8D83}" type="slidenum">
              <a:rPr kumimoji="1" lang="ja-JP" altLang="en-US" sz="1400" smtClean="0"/>
              <a:t>1</a:t>
            </a:fld>
            <a:endParaRPr kumimoji="1" lang="ja-JP" altLang="en-US" sz="1400" dirty="0"/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641976"/>
              </p:ext>
            </p:extLst>
          </p:nvPr>
        </p:nvGraphicFramePr>
        <p:xfrm>
          <a:off x="384641" y="2626745"/>
          <a:ext cx="11556002" cy="396401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86462">
                  <a:extLst>
                    <a:ext uri="{9D8B030D-6E8A-4147-A177-3AD203B41FA5}">
                      <a16:colId xmlns:a16="http://schemas.microsoft.com/office/drawing/2014/main" val="1661096266"/>
                    </a:ext>
                  </a:extLst>
                </a:gridCol>
                <a:gridCol w="1086462">
                  <a:extLst>
                    <a:ext uri="{9D8B030D-6E8A-4147-A177-3AD203B41FA5}">
                      <a16:colId xmlns:a16="http://schemas.microsoft.com/office/drawing/2014/main" val="3767470958"/>
                    </a:ext>
                  </a:extLst>
                </a:gridCol>
                <a:gridCol w="1086462">
                  <a:extLst>
                    <a:ext uri="{9D8B030D-6E8A-4147-A177-3AD203B41FA5}">
                      <a16:colId xmlns:a16="http://schemas.microsoft.com/office/drawing/2014/main" val="1796818362"/>
                    </a:ext>
                  </a:extLst>
                </a:gridCol>
                <a:gridCol w="1086462">
                  <a:extLst>
                    <a:ext uri="{9D8B030D-6E8A-4147-A177-3AD203B41FA5}">
                      <a16:colId xmlns:a16="http://schemas.microsoft.com/office/drawing/2014/main" val="1672504347"/>
                    </a:ext>
                  </a:extLst>
                </a:gridCol>
                <a:gridCol w="1086462">
                  <a:extLst>
                    <a:ext uri="{9D8B030D-6E8A-4147-A177-3AD203B41FA5}">
                      <a16:colId xmlns:a16="http://schemas.microsoft.com/office/drawing/2014/main" val="2432024245"/>
                    </a:ext>
                  </a:extLst>
                </a:gridCol>
                <a:gridCol w="1086462">
                  <a:extLst>
                    <a:ext uri="{9D8B030D-6E8A-4147-A177-3AD203B41FA5}">
                      <a16:colId xmlns:a16="http://schemas.microsoft.com/office/drawing/2014/main" val="3862191169"/>
                    </a:ext>
                  </a:extLst>
                </a:gridCol>
                <a:gridCol w="1081488">
                  <a:extLst>
                    <a:ext uri="{9D8B030D-6E8A-4147-A177-3AD203B41FA5}">
                      <a16:colId xmlns:a16="http://schemas.microsoft.com/office/drawing/2014/main" val="4185748728"/>
                    </a:ext>
                  </a:extLst>
                </a:gridCol>
                <a:gridCol w="992666">
                  <a:extLst>
                    <a:ext uri="{9D8B030D-6E8A-4147-A177-3AD203B41FA5}">
                      <a16:colId xmlns:a16="http://schemas.microsoft.com/office/drawing/2014/main" val="799547810"/>
                    </a:ext>
                  </a:extLst>
                </a:gridCol>
                <a:gridCol w="987692">
                  <a:extLst>
                    <a:ext uri="{9D8B030D-6E8A-4147-A177-3AD203B41FA5}">
                      <a16:colId xmlns:a16="http://schemas.microsoft.com/office/drawing/2014/main" val="1491217486"/>
                    </a:ext>
                  </a:extLst>
                </a:gridCol>
                <a:gridCol w="987692">
                  <a:extLst>
                    <a:ext uri="{9D8B030D-6E8A-4147-A177-3AD203B41FA5}">
                      <a16:colId xmlns:a16="http://schemas.microsoft.com/office/drawing/2014/main" val="3274664961"/>
                    </a:ext>
                  </a:extLst>
                </a:gridCol>
                <a:gridCol w="987692">
                  <a:extLst>
                    <a:ext uri="{9D8B030D-6E8A-4147-A177-3AD203B41FA5}">
                      <a16:colId xmlns:a16="http://schemas.microsoft.com/office/drawing/2014/main" val="506222711"/>
                    </a:ext>
                  </a:extLst>
                </a:gridCol>
              </a:tblGrid>
              <a:tr h="493683"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見回り店舗数　</a:t>
                      </a:r>
                      <a:r>
                        <a:rPr kumimoji="1" lang="zh-TW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１</a:t>
                      </a:r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４</a:t>
                      </a:r>
                      <a:r>
                        <a:rPr kumimoji="1" lang="zh-TW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，</a:t>
                      </a:r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８０７</a:t>
                      </a:r>
                      <a:r>
                        <a:rPr kumimoji="1" lang="zh-TW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店</a:t>
                      </a:r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（①＋②＋③＋④</a:t>
                      </a:r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+</a:t>
                      </a:r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⑤）</a:t>
                      </a:r>
                      <a:endParaRPr kumimoji="1" lang="ja-JP" altLang="en-US" sz="14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6706517"/>
                  </a:ext>
                </a:extLst>
              </a:tr>
              <a:tr h="495572">
                <a:tc gridSpan="9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訪問店舗数</a:t>
                      </a:r>
                      <a:r>
                        <a:rPr kumimoji="1" lang="ja-JP" altLang="en-US" sz="1800" baseline="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 ７，８１７</a:t>
                      </a:r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店　（①＋②</a:t>
                      </a:r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+</a:t>
                      </a:r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③）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④臨時</a:t>
                      </a:r>
                      <a:endParaRPr kumimoji="1" lang="en-US" altLang="ja-JP" sz="140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休業</a:t>
                      </a:r>
                      <a:r>
                        <a:rPr kumimoji="1" lang="ja-JP" altLang="en-US" sz="14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等に</a:t>
                      </a:r>
                      <a:endParaRPr kumimoji="1" lang="en-US" altLang="ja-JP" sz="14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よる不在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⑤廃業・対象外</a:t>
                      </a:r>
                      <a:endParaRPr kumimoji="1" lang="en-US" altLang="ja-JP" sz="14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6744875"/>
                  </a:ext>
                </a:extLst>
              </a:tr>
              <a:tr h="731520">
                <a:tc gridSpan="7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①調査店舗数  ４，９３９店　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②措置内容の周知のみ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③GS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申請中等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5671422"/>
                  </a:ext>
                </a:extLst>
              </a:tr>
              <a:tr h="645072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アクリル板の設置</a:t>
                      </a:r>
                      <a:endParaRPr kumimoji="1" lang="en-US" altLang="ja-JP" sz="16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（座席間隔の確保）</a:t>
                      </a:r>
                      <a:endParaRPr kumimoji="1" lang="ja-JP" altLang="en-US" sz="16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消毒設備の設置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換気の徹底</a:t>
                      </a:r>
                      <a:endParaRPr kumimoji="1" lang="ja-JP" altLang="en-US" sz="16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マスク会食の徹底</a:t>
                      </a:r>
                      <a:endParaRPr kumimoji="1" lang="en-US" altLang="ja-JP" sz="16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(</a:t>
                      </a:r>
                      <a:r>
                        <a:rPr kumimoji="1" lang="ja-JP" altLang="en-US" sz="14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ポスター</a:t>
                      </a:r>
                      <a:endParaRPr kumimoji="1" lang="en-US" altLang="ja-JP" sz="14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　掲示等</a:t>
                      </a:r>
                      <a:r>
                        <a:rPr kumimoji="1" lang="en-US" altLang="ja-JP" sz="14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)</a:t>
                      </a:r>
                      <a:endParaRPr kumimoji="1" lang="ja-JP" altLang="en-US" sz="14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1,4</a:t>
                      </a:r>
                      <a:r>
                        <a:rPr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３６</a:t>
                      </a:r>
                      <a:endParaRPr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1,</a:t>
                      </a:r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４４２</a:t>
                      </a:r>
                      <a:endParaRPr kumimoji="1" lang="en-US" altLang="ja-JP" sz="18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4,34</a:t>
                      </a:r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３</a:t>
                      </a:r>
                      <a:endParaRPr kumimoji="1" lang="en-US" altLang="ja-JP" sz="18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2,647</a:t>
                      </a:r>
                      <a:endParaRPr kumimoji="1" lang="ja-JP" altLang="en-US" sz="18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063023"/>
                  </a:ext>
                </a:extLst>
              </a:tr>
              <a:tr h="5793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テーブル間</a:t>
                      </a:r>
                      <a:endParaRPr kumimoji="1" lang="en-US" altLang="ja-JP" sz="14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同一</a:t>
                      </a:r>
                      <a:endParaRPr kumimoji="1" lang="en-US" altLang="ja-JP" sz="14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テーブル</a:t>
                      </a:r>
                      <a:endParaRPr kumimoji="1" lang="ja-JP" altLang="en-US" sz="14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カウンター</a:t>
                      </a:r>
                      <a:endParaRPr kumimoji="1" lang="ja-JP" altLang="en-US" sz="14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CO2</a:t>
                      </a:r>
                      <a:r>
                        <a:rPr kumimoji="1" lang="ja-JP" altLang="en-US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ｾﾝｻｰの設置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定期的</a:t>
                      </a:r>
                    </a:p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な換気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255450"/>
                  </a:ext>
                </a:extLst>
              </a:tr>
              <a:tr h="50938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3,737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3,329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3,863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4,852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2,356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4,857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4,586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924966"/>
                  </a:ext>
                </a:extLst>
              </a:tr>
              <a:tr h="50938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75.7%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67.4%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78.2</a:t>
                      </a:r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％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98.2%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47.7%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98.3%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92.9%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433181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1809478" y="1265585"/>
            <a:ext cx="4262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令和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年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27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日～２月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　　　　</a:t>
            </a:r>
            <a:endParaRPr lang="ja-JP" altLang="ja-JP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384641" y="621376"/>
            <a:ext cx="1260000" cy="3960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対　象</a:t>
            </a:r>
            <a:endParaRPr kumimoji="1" lang="ja-JP" altLang="en-US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396325" y="1804887"/>
            <a:ext cx="1260000" cy="3960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実施内容</a:t>
            </a:r>
            <a:endParaRPr kumimoji="1" lang="ja-JP" altLang="en-US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768034" y="650853"/>
            <a:ext cx="4783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ゴールドステッカー非認証店</a:t>
            </a:r>
            <a:r>
              <a:rPr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（約</a:t>
            </a:r>
            <a:r>
              <a:rPr lang="en-US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15,000</a:t>
            </a:r>
            <a:r>
              <a:rPr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店舗）</a:t>
            </a:r>
            <a:endParaRPr lang="ja-JP" altLang="en-US" dirty="0"/>
          </a:p>
        </p:txBody>
      </p:sp>
      <p:sp>
        <p:nvSpPr>
          <p:cNvPr id="17" name="テキスト ボックス 1"/>
          <p:cNvSpPr txBox="1"/>
          <p:nvPr/>
        </p:nvSpPr>
        <p:spPr>
          <a:xfrm>
            <a:off x="10720835" y="92774"/>
            <a:ext cx="133718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資料</a:t>
            </a:r>
            <a:r>
              <a:rPr kumimoji="1"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１ー４</a:t>
            </a:r>
            <a:endParaRPr kumimoji="1" lang="ja-JP" altLang="en-US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396325" y="1186511"/>
            <a:ext cx="1260000" cy="3960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実施期間</a:t>
            </a:r>
            <a:endParaRPr kumimoji="1" lang="ja-JP" altLang="en-US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892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1360</TotalTime>
  <Words>218</Words>
  <Application>Microsoft Office PowerPoint</Application>
  <PresentationFormat>ワイド画面</PresentationFormat>
  <Paragraphs>54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UD デジタル 教科書体 NK-B</vt:lpstr>
      <vt:lpstr>UD デジタル 教科書体 NK-R</vt:lpstr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工藤　育久</dc:creator>
  <cp:revision>211</cp:revision>
  <cp:lastPrinted>2021-05-28T01:30:20Z</cp:lastPrinted>
  <dcterms:created xsi:type="dcterms:W3CDTF">2021-04-05T13:06:10Z</dcterms:created>
  <dcterms:modified xsi:type="dcterms:W3CDTF">2022-03-04T05:07:44Z</dcterms:modified>
</cp:coreProperties>
</file>