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17BA1-D3D7-45E2-970A-CB7C24E57292}" type="datetimeFigureOut">
              <a:rPr kumimoji="1" lang="ja-JP" altLang="en-US" smtClean="0"/>
              <a:t>2021/10/21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8E667-37A0-4A31-803A-441A98B804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564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A46B-3EC5-4541-B853-403068AD5E00}" type="datetime3">
              <a:rPr kumimoji="1" lang="ja-JP" altLang="en-US" smtClean="0"/>
              <a:t>令和3年10月21日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14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5EEE-F01F-479F-817F-7D609CBF6ECE}" type="datetime3">
              <a:rPr kumimoji="1" lang="ja-JP" altLang="en-US" smtClean="0"/>
              <a:t>令和3年10月21日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79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37DBA-1984-4D37-865A-64385BCEB893}" type="datetime3">
              <a:rPr kumimoji="1" lang="ja-JP" altLang="en-US" smtClean="0"/>
              <a:t>令和3年10月21日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17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97B26-906A-43EF-BA69-0269BFE33F4A}" type="datetime3">
              <a:rPr kumimoji="1" lang="ja-JP" altLang="en-US" smtClean="0"/>
              <a:t>令和3年10月21日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94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44C38-FDFC-4794-99E9-2C4B0CD5168F}" type="datetime3">
              <a:rPr kumimoji="1" lang="ja-JP" altLang="en-US" smtClean="0"/>
              <a:t>令和3年10月21日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76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70AD9-B493-4E66-BC87-5D9380344681}" type="datetime3">
              <a:rPr kumimoji="1" lang="ja-JP" altLang="en-US" smtClean="0"/>
              <a:t>令和3年10月21日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263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C95C2-570E-471C-9B8A-7B409081C7B1}" type="datetime3">
              <a:rPr kumimoji="1" lang="ja-JP" altLang="en-US" smtClean="0"/>
              <a:t>令和3年10月21日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62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872A5-2CC1-4889-8FCE-9E25547C8F55}" type="datetime3">
              <a:rPr kumimoji="1" lang="ja-JP" altLang="en-US" smtClean="0"/>
              <a:t>令和3年10月21日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5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FC832-B755-4EB6-A716-1C79D031EC79}" type="datetime3">
              <a:rPr kumimoji="1" lang="ja-JP" altLang="en-US" smtClean="0"/>
              <a:t>令和3年10月21日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11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A4E0D-3395-4DEC-8401-1236F4075E10}" type="datetime3">
              <a:rPr kumimoji="1" lang="ja-JP" altLang="en-US" smtClean="0"/>
              <a:t>令和3年10月21日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18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0C18B-4797-4ECB-917B-79CFE96BFC94}" type="datetime3">
              <a:rPr kumimoji="1" lang="ja-JP" altLang="en-US" smtClean="0"/>
              <a:t>令和3年10月21日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36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E9C8D-387B-4003-A7E7-7BD8978E9EEE}" type="datetime3">
              <a:rPr kumimoji="1" lang="ja-JP" altLang="en-US" smtClean="0"/>
              <a:t>令和3年10月21日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2FA2-BC9A-47D4-898D-1328FFDC8D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334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" y="-32405"/>
            <a:ext cx="12191999" cy="46166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飲食店等に対する措置内容の周知徹底の取組み</a:t>
            </a:r>
            <a:endParaRPr lang="en-US" altLang="ja-JP" sz="2400" dirty="0" smtClean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110529" y="4014762"/>
            <a:ext cx="4288353" cy="400110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飲食店に対する措置内容の周知徹底</a:t>
            </a:r>
            <a:endParaRPr lang="en-US" altLang="ja-JP" sz="20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5" name="角丸四角形 34"/>
          <p:cNvSpPr/>
          <p:nvPr/>
        </p:nvSpPr>
        <p:spPr>
          <a:xfrm>
            <a:off x="408874" y="4660384"/>
            <a:ext cx="1260000" cy="36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実施内容</a:t>
            </a:r>
            <a:endParaRPr lang="en-US" altLang="ja-JP" sz="16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844075" y="4620913"/>
            <a:ext cx="10311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措置内容（酒類提供の自粛や営業時間短縮要請）の周知徹底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ゴールドステッカーの申請を勧奨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138628" y="6421210"/>
            <a:ext cx="2743200" cy="365125"/>
          </a:xfrm>
        </p:spPr>
        <p:txBody>
          <a:bodyPr/>
          <a:lstStyle/>
          <a:p>
            <a:fld id="{885B2FA2-BC9A-47D4-898D-1328FFDC8D83}" type="slidenum">
              <a:rPr kumimoji="1" lang="ja-JP" altLang="en-US" sz="1800" smtClean="0"/>
              <a:t>1</a:t>
            </a:fld>
            <a:endParaRPr kumimoji="1" lang="ja-JP" altLang="en-US" sz="1800" dirty="0"/>
          </a:p>
        </p:txBody>
      </p:sp>
      <p:sp>
        <p:nvSpPr>
          <p:cNvPr id="25" name="角丸四角形 24"/>
          <p:cNvSpPr/>
          <p:nvPr/>
        </p:nvSpPr>
        <p:spPr>
          <a:xfrm>
            <a:off x="10825759" y="33184"/>
            <a:ext cx="1161552" cy="32347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1000"/>
              </a:lnSpc>
            </a:pPr>
            <a:r>
              <a:rPr kumimoji="1" lang="ja-JP" altLang="en-US" sz="140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資料</a:t>
            </a:r>
            <a:r>
              <a:rPr kumimoji="1" lang="ja-JP" altLang="en-US" sz="140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１ｰ５</a:t>
            </a:r>
            <a:endParaRPr lang="en-US" altLang="ja-JP" sz="1400" dirty="0" smtClean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10529" y="593364"/>
            <a:ext cx="5314275" cy="400110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solidFill>
                  <a:schemeClr val="bg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飲食店における営業時間短縮要請の協力状況</a:t>
            </a:r>
            <a:endParaRPr lang="en-US" altLang="ja-JP" sz="2000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200219" y="683963"/>
            <a:ext cx="19917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※10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19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日現在</a:t>
            </a:r>
            <a:r>
              <a:rPr lang="ja-JP" altLang="en-US" sz="1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424804" y="639520"/>
            <a:ext cx="37138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（時短要請にかかる現地確認）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875661"/>
              </p:ext>
            </p:extLst>
          </p:nvPr>
        </p:nvGraphicFramePr>
        <p:xfrm>
          <a:off x="486755" y="1125537"/>
          <a:ext cx="11557748" cy="2426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7890">
                  <a:extLst>
                    <a:ext uri="{9D8B030D-6E8A-4147-A177-3AD203B41FA5}">
                      <a16:colId xmlns:a16="http://schemas.microsoft.com/office/drawing/2014/main" val="3164104115"/>
                    </a:ext>
                  </a:extLst>
                </a:gridCol>
                <a:gridCol w="1364917">
                  <a:extLst>
                    <a:ext uri="{9D8B030D-6E8A-4147-A177-3AD203B41FA5}">
                      <a16:colId xmlns:a16="http://schemas.microsoft.com/office/drawing/2014/main" val="2573443804"/>
                    </a:ext>
                  </a:extLst>
                </a:gridCol>
                <a:gridCol w="1772941">
                  <a:extLst>
                    <a:ext uri="{9D8B030D-6E8A-4147-A177-3AD203B41FA5}">
                      <a16:colId xmlns:a16="http://schemas.microsoft.com/office/drawing/2014/main" val="3839469970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101165813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696678852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019230294"/>
                    </a:ext>
                  </a:extLst>
                </a:gridCol>
                <a:gridCol w="2268000">
                  <a:extLst>
                    <a:ext uri="{9D8B030D-6E8A-4147-A177-3AD203B41FA5}">
                      <a16:colId xmlns:a16="http://schemas.microsoft.com/office/drawing/2014/main" val="47174703"/>
                    </a:ext>
                  </a:extLst>
                </a:gridCol>
              </a:tblGrid>
              <a:tr h="481084"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4/5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4/24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まん延防止等重点措置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（大阪市内）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4/25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～６</a:t>
                      </a: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/20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緊急事態措置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（大阪府内）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6/21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～８</a:t>
                      </a: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まん延防止等重点措置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（措置区域</a:t>
                      </a: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33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市）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８</a:t>
                      </a: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２～９</a:t>
                      </a: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３０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緊急事態措置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（大阪府内）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10/1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10/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３１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緊急事態措置解除後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（大阪府内）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239333"/>
                  </a:ext>
                </a:extLst>
              </a:tr>
              <a:tr h="468000">
                <a:tc row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要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請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内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容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飲食店等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時まで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時まで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時まで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時まで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GS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認証店：</a:t>
                      </a: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21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時まで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その他の店舗：</a:t>
                      </a: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時まで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65401950"/>
                  </a:ext>
                </a:extLst>
              </a:tr>
              <a:tr h="468000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酒類の提供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19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時まで可能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自粛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（提供の場合は休業要請）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19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時まで可能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（ＧＳ認証等、</a:t>
                      </a: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人以内等）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自粛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（提供の場合は休業要請）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GS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認証店：</a:t>
                      </a: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０時</a:t>
                      </a: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30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分まで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その他の店舗：自粛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955741"/>
                  </a:ext>
                </a:extLst>
              </a:tr>
              <a:tr h="468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1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大規模商業施設</a:t>
                      </a:r>
                      <a:endParaRPr kumimoji="1" lang="ja-JP" altLang="en-US" sz="11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時まで時短協力依頼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休業要請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時まで時短要請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20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時まで時短要請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２１時までの働きかけ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8486605"/>
                  </a:ext>
                </a:extLst>
              </a:tr>
              <a:tr h="468000">
                <a:tc gridSpan="2"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協力率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99.2</a:t>
                      </a: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％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99.1</a:t>
                      </a: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％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98.9</a:t>
                      </a: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％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en-US" altLang="ja-JP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98.7</a:t>
                      </a: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％</a:t>
                      </a: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96.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９％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4915481"/>
                  </a:ext>
                </a:extLst>
              </a:tr>
            </a:tbl>
          </a:graphicData>
        </a:graphic>
      </p:graphicFrame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978561"/>
              </p:ext>
            </p:extLst>
          </p:nvPr>
        </p:nvGraphicFramePr>
        <p:xfrm>
          <a:off x="461149" y="5249303"/>
          <a:ext cx="11500556" cy="929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2807">
                  <a:extLst>
                    <a:ext uri="{9D8B030D-6E8A-4147-A177-3AD203B41FA5}">
                      <a16:colId xmlns:a16="http://schemas.microsoft.com/office/drawing/2014/main" val="348172816"/>
                    </a:ext>
                  </a:extLst>
                </a:gridCol>
                <a:gridCol w="1772941">
                  <a:extLst>
                    <a:ext uri="{9D8B030D-6E8A-4147-A177-3AD203B41FA5}">
                      <a16:colId xmlns:a16="http://schemas.microsoft.com/office/drawing/2014/main" val="3384860627"/>
                    </a:ext>
                  </a:extLst>
                </a:gridCol>
                <a:gridCol w="1983702">
                  <a:extLst>
                    <a:ext uri="{9D8B030D-6E8A-4147-A177-3AD203B41FA5}">
                      <a16:colId xmlns:a16="http://schemas.microsoft.com/office/drawing/2014/main" val="829383981"/>
                    </a:ext>
                  </a:extLst>
                </a:gridCol>
                <a:gridCol w="1983702">
                  <a:extLst>
                    <a:ext uri="{9D8B030D-6E8A-4147-A177-3AD203B41FA5}">
                      <a16:colId xmlns:a16="http://schemas.microsoft.com/office/drawing/2014/main" val="3839537275"/>
                    </a:ext>
                  </a:extLst>
                </a:gridCol>
                <a:gridCol w="1983702">
                  <a:extLst>
                    <a:ext uri="{9D8B030D-6E8A-4147-A177-3AD203B41FA5}">
                      <a16:colId xmlns:a16="http://schemas.microsoft.com/office/drawing/2014/main" val="942342204"/>
                    </a:ext>
                  </a:extLst>
                </a:gridCol>
                <a:gridCol w="1983702">
                  <a:extLst>
                    <a:ext uri="{9D8B030D-6E8A-4147-A177-3AD203B41FA5}">
                      <a16:colId xmlns:a16="http://schemas.microsoft.com/office/drawing/2014/main" val="3113027079"/>
                    </a:ext>
                  </a:extLst>
                </a:gridCol>
              </a:tblGrid>
              <a:tr h="50558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endParaRPr kumimoji="1" lang="ja-JP" altLang="en-US" sz="14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4/5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4/24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まん延防止等重点措置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（大阪市内）</a:t>
                      </a:r>
                      <a:endParaRPr kumimoji="1" lang="ja-JP" altLang="en-US" sz="1200" dirty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4/25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～６</a:t>
                      </a: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/20</a:t>
                      </a: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緊急事態措置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（大阪市内）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6/21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～８</a:t>
                      </a: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１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まん延防止等重点措置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（大阪府内）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８</a:t>
                      </a: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２～９</a:t>
                      </a: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/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３０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緊急事態措置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（大阪府内）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10/1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10/</a:t>
                      </a: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３１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緊急事態措置解除後</a:t>
                      </a:r>
                      <a:endParaRPr kumimoji="1" lang="en-US" altLang="ja-JP" sz="1200" dirty="0" smtClean="0">
                        <a:latin typeface="UD デジタル 教科書体 NK-B" panose="02020700000000000000" pitchFamily="18" charset="-128"/>
                        <a:ea typeface="UD デジタル 教科書体 NK-B" panose="02020700000000000000" pitchFamily="18" charset="-128"/>
                      </a:endParaRPr>
                    </a:p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（大阪府内）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536390"/>
                  </a:ext>
                </a:extLst>
              </a:tr>
              <a:tr h="37545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kumimoji="1" lang="zh-TW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臨時休業</a:t>
                      </a:r>
                      <a:r>
                        <a:rPr kumimoji="1" lang="ja-JP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等</a:t>
                      </a:r>
                      <a:r>
                        <a:rPr kumimoji="1" lang="zh-TW" altLang="en-US" sz="1400" dirty="0" smtClean="0"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22.0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76.6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40.2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64.6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４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8.0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UD デジタル 教科書体 NK-B" panose="02020700000000000000" pitchFamily="18" charset="-128"/>
                          <a:ea typeface="UD デジタル 教科書体 NK-B" panose="02020700000000000000" pitchFamily="18" charset="-128"/>
                        </a:rPr>
                        <a:t>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2601633"/>
                  </a:ext>
                </a:extLst>
              </a:tr>
            </a:tbl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8925919" y="3589792"/>
            <a:ext cx="4077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※10</a:t>
            </a:r>
            <a:r>
              <a:rPr lang="ja-JP" altLang="en-US" sz="1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月以降、対象からテイクアウト店等除く</a:t>
            </a:r>
            <a:endParaRPr lang="en-US" altLang="ja-JP" sz="12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123343" y="6173396"/>
            <a:ext cx="4773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※10</a:t>
            </a:r>
            <a:r>
              <a:rPr lang="ja-JP" altLang="en-US" sz="1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月以降、対象からゴールドステッカー申請店等除く</a:t>
            </a:r>
            <a:endParaRPr lang="en-US" altLang="ja-JP" sz="12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5746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2952</TotalTime>
  <Words>354</Words>
  <Application>Microsoft Office PowerPoint</Application>
  <PresentationFormat>ワイド画面</PresentationFormat>
  <Paragraphs>81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NK-B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工藤　育久</dc:creator>
  <cp:lastModifiedBy>馬場　祐二</cp:lastModifiedBy>
  <cp:revision>401</cp:revision>
  <cp:lastPrinted>2021-10-20T05:54:22Z</cp:lastPrinted>
  <dcterms:created xsi:type="dcterms:W3CDTF">2021-04-05T13:06:10Z</dcterms:created>
  <dcterms:modified xsi:type="dcterms:W3CDTF">2021-10-21T01:39:01Z</dcterms:modified>
</cp:coreProperties>
</file>