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83" r:id="rId4"/>
    <p:sldId id="284" r:id="rId5"/>
    <p:sldId id="275" r:id="rId6"/>
    <p:sldId id="280" r:id="rId7"/>
    <p:sldId id="285" r:id="rId8"/>
    <p:sldId id="270"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2021/9/9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597002"/>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緊急事態措置を実施すべき期間（９月</a:t>
            </a:r>
            <a:r>
              <a:rPr lang="en-US" altLang="ja-JP" sz="2000" b="1" u="sng" dirty="0">
                <a:latin typeface="游ゴシック" panose="020F0502020204030204"/>
                <a:ea typeface="游ゴシック" panose="020B0400000000000000" pitchFamily="50" charset="-128"/>
              </a:rPr>
              <a:t>13</a:t>
            </a:r>
            <a:r>
              <a:rPr lang="ja-JP" altLang="en-US" sz="2000" b="1" u="sng" dirty="0" smtClean="0">
                <a:latin typeface="游ゴシック" panose="020F0502020204030204"/>
                <a:ea typeface="游ゴシック" panose="020B0400000000000000" pitchFamily="50" charset="-128"/>
              </a:rPr>
              <a:t>日</a:t>
            </a:r>
            <a:r>
              <a:rPr lang="ja-JP" altLang="en-US" sz="2000" b="1" u="sng" dirty="0" smtClean="0">
                <a:latin typeface="游ゴシック" panose="020F0502020204030204"/>
                <a:ea typeface="游ゴシック" panose="020B0400000000000000" pitchFamily="50" charset="-128"/>
              </a:rPr>
              <a:t>～</a:t>
            </a:r>
            <a:r>
              <a:rPr lang="ja-JP" altLang="en-US" sz="2000" b="1" u="sng" dirty="0" smtClean="0">
                <a:latin typeface="游ゴシック" panose="020F0502020204030204"/>
                <a:ea typeface="游ゴシック" panose="020B0400000000000000" pitchFamily="50" charset="-128"/>
              </a:rPr>
              <a:t>９</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30</a:t>
            </a:r>
            <a:r>
              <a:rPr lang="ja-JP" altLang="en-US" sz="2000" b="1" u="sng" dirty="0" smtClean="0">
                <a:latin typeface="游ゴシック" panose="020F0502020204030204"/>
                <a:ea typeface="游ゴシック" panose="020B0400000000000000" pitchFamily="50" charset="-128"/>
              </a:rPr>
              <a:t>日</a:t>
            </a:r>
            <a:r>
              <a:rPr lang="ja-JP" altLang="en-US" sz="2000" b="1" u="sng" dirty="0" smtClean="0">
                <a:latin typeface="游ゴシック" panose="020F0502020204030204"/>
                <a:ea typeface="游ゴシック" panose="020B0400000000000000" pitchFamily="50" charset="-128"/>
              </a:rPr>
              <a:t>。</a:t>
            </a:r>
            <a:r>
              <a:rPr lang="ja-JP" altLang="en-US" sz="1400" b="1" u="sng" spc="-70" dirty="0" smtClean="0">
                <a:latin typeface="游ゴシック" panose="020F0502020204030204"/>
                <a:ea typeface="游ゴシック" panose="020B0400000000000000" pitchFamily="50" charset="-128"/>
              </a:rPr>
              <a:t>ただし感染拡大の状況に応じて要請内容を判断</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1813279"/>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93446" y="2232706"/>
            <a:ext cx="11736000" cy="33953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8703" y="2255204"/>
            <a:ext cx="11770743" cy="4593565"/>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は自粛すること。混雑した場所への外出は半減すること</a:t>
            </a:r>
            <a:endParaRPr lang="en-US" altLang="ja-JP" sz="2000" b="1" spc="-100" dirty="0" smtClean="0"/>
          </a:p>
          <a:p>
            <a:pPr lvl="0">
              <a:lnSpc>
                <a:spcPts val="1800"/>
              </a:lnSpc>
              <a:defRPr/>
            </a:pPr>
            <a:r>
              <a:rPr lang="en-US" altLang="ja-JP" sz="1400" b="1" dirty="0">
                <a:solidFill>
                  <a:prstClr val="black"/>
                </a:solidFill>
              </a:rPr>
              <a:t> </a:t>
            </a:r>
            <a:r>
              <a:rPr lang="en-US" altLang="ja-JP" sz="1400" b="1" dirty="0" smtClean="0">
                <a:solidFill>
                  <a:prstClr val="black"/>
                </a:solidFill>
              </a:rPr>
              <a:t>           ※</a:t>
            </a:r>
            <a:r>
              <a:rPr lang="ja-JP" altLang="en-US" sz="1400" b="1" dirty="0">
                <a:solidFill>
                  <a:prstClr val="black"/>
                </a:solidFill>
              </a:rPr>
              <a:t>　医療機関への</a:t>
            </a:r>
            <a:r>
              <a:rPr lang="ja-JP" altLang="en-US" sz="1400" b="1" dirty="0"/>
              <a:t>通院、食料・医薬品・生活必需品の買い出し、必要な職場への出勤、屋外での運動や散歩など、生活や健康の維持の　　</a:t>
            </a:r>
            <a:endParaRPr lang="en-US" altLang="ja-JP" sz="1400" b="1" dirty="0"/>
          </a:p>
          <a:p>
            <a:pPr lvl="0">
              <a:lnSpc>
                <a:spcPts val="1800"/>
              </a:lnSpc>
              <a:defRPr/>
            </a:pPr>
            <a:r>
              <a:rPr lang="ja-JP" altLang="en-US" sz="1400" b="1" dirty="0"/>
              <a:t>　　　　　 ために必要なものについては対象外</a:t>
            </a:r>
            <a:endParaRPr lang="en-US" altLang="ja-JP" sz="1400" b="1" dirty="0"/>
          </a:p>
          <a:p>
            <a:pPr lvl="0">
              <a:lnSpc>
                <a:spcPts val="1800"/>
              </a:lnSpc>
              <a:defRPr/>
            </a:pPr>
            <a:r>
              <a:rPr lang="en-US" altLang="ja-JP" sz="1400" b="1" dirty="0"/>
              <a:t>            </a:t>
            </a:r>
            <a:r>
              <a:rPr lang="en-US" altLang="ja-JP" sz="1400" dirty="0"/>
              <a:t>※</a:t>
            </a:r>
            <a:r>
              <a:rPr lang="ja-JP" altLang="en-US" sz="1400" dirty="0"/>
              <a:t>　特に</a:t>
            </a:r>
            <a:r>
              <a:rPr lang="en-US" altLang="ja-JP" sz="1400" dirty="0"/>
              <a:t>20</a:t>
            </a:r>
            <a:r>
              <a:rPr lang="ja-JP" altLang="en-US" sz="1400" dirty="0"/>
              <a:t>時以降の外出自粛、外出する必要がある場合にも、極力家族や普段行動をともにしている仲間と少人数で、混雑している場所　</a:t>
            </a:r>
            <a:endParaRPr lang="en-US" altLang="ja-JP" sz="1400" dirty="0"/>
          </a:p>
          <a:p>
            <a:pPr lvl="0">
              <a:lnSpc>
                <a:spcPts val="1800"/>
              </a:lnSpc>
              <a:defRPr/>
            </a:pPr>
            <a:r>
              <a:rPr lang="ja-JP" altLang="en-US" sz="1400" dirty="0"/>
              <a:t>　　　　　 や時間を避けて行動する</a:t>
            </a:r>
            <a:r>
              <a:rPr lang="ja-JP" altLang="en-US" sz="1400" dirty="0" smtClean="0"/>
              <a:t>こと</a:t>
            </a:r>
            <a:endParaRPr lang="en-US" altLang="ja-JP" sz="2000" b="1" spc="-100" dirty="0" smtClean="0"/>
          </a:p>
          <a:p>
            <a:pPr lvl="0">
              <a:lnSpc>
                <a:spcPts val="1800"/>
              </a:lnSpc>
              <a:defRPr/>
            </a:pPr>
            <a:endParaRPr lang="ja-JP" altLang="ja-JP" dirty="0"/>
          </a:p>
          <a:p>
            <a:pPr>
              <a:lnSpc>
                <a:spcPts val="2700"/>
              </a:lnSpc>
              <a:defRPr/>
            </a:pPr>
            <a:r>
              <a:rPr lang="ja-JP" altLang="en-US" sz="2000" b="1" spc="-100" dirty="0" smtClean="0"/>
              <a:t>○　</a:t>
            </a:r>
            <a:r>
              <a:rPr lang="ja-JP" altLang="ja-JP" sz="2000" b="1" dirty="0">
                <a:cs typeface="ＭＳ Ｐゴシック" panose="020B0600070205080204" pitchFamily="50" charset="-128"/>
              </a:rPr>
              <a:t>重症化リスクが高い</a:t>
            </a:r>
            <a:r>
              <a:rPr lang="en-US" altLang="ja-JP" sz="2000" b="1" dirty="0">
                <a:cs typeface="ＭＳ Ｐゴシック" panose="020B0600070205080204" pitchFamily="50" charset="-128"/>
              </a:rPr>
              <a:t>40</a:t>
            </a:r>
            <a:r>
              <a:rPr lang="ja-JP" altLang="ja-JP" sz="2000" b="1" dirty="0">
                <a:cs typeface="ＭＳ Ｐゴシック" panose="020B0600070205080204" pitchFamily="50" charset="-128"/>
              </a:rPr>
              <a:t>代・</a:t>
            </a:r>
            <a:r>
              <a:rPr lang="en-US" altLang="ja-JP" sz="2000" b="1" dirty="0">
                <a:cs typeface="ＭＳ Ｐゴシック" panose="020B0600070205080204" pitchFamily="50" charset="-128"/>
              </a:rPr>
              <a:t>50</a:t>
            </a:r>
            <a:r>
              <a:rPr lang="ja-JP" altLang="ja-JP" sz="2000" b="1" dirty="0">
                <a:cs typeface="ＭＳ Ｐゴシック" panose="020B0600070205080204" pitchFamily="50" charset="-128"/>
              </a:rPr>
              <a:t>代は、特に感染防止対策を徹底する</a:t>
            </a:r>
            <a:r>
              <a:rPr lang="ja-JP" altLang="ja-JP" sz="2000" b="1" dirty="0" smtClean="0">
                <a:cs typeface="ＭＳ Ｐゴシック" panose="020B0600070205080204" pitchFamily="50" charset="-128"/>
              </a:rPr>
              <a:t>こと</a:t>
            </a:r>
            <a:r>
              <a:rPr lang="en-US" altLang="ja-JP" sz="1400" b="1" dirty="0" smtClean="0"/>
              <a:t>            </a:t>
            </a:r>
          </a:p>
          <a:p>
            <a:pPr>
              <a:lnSpc>
                <a:spcPts val="1900"/>
              </a:lnSpc>
              <a:defRPr/>
            </a:pPr>
            <a:endParaRPr lang="en-US" altLang="ja-JP" sz="1400" b="1" dirty="0" smtClean="0"/>
          </a:p>
          <a:p>
            <a:pPr>
              <a:lnSpc>
                <a:spcPts val="1900"/>
              </a:lnSpc>
              <a:defRPr/>
            </a:pPr>
            <a:r>
              <a:rPr lang="ja-JP" altLang="en-US" sz="2000" b="1" dirty="0" smtClean="0"/>
              <a:t>○　</a:t>
            </a:r>
            <a:r>
              <a:rPr lang="ja-JP" altLang="en-US" sz="2000" b="1" dirty="0"/>
              <a:t>不要不急</a:t>
            </a:r>
            <a:r>
              <a:rPr lang="ja-JP" altLang="en-US" sz="2000" b="1" dirty="0" smtClean="0"/>
              <a:t>の旅行など都道府県間</a:t>
            </a:r>
            <a:r>
              <a:rPr lang="ja-JP" altLang="en-US" sz="2000" b="1" dirty="0"/>
              <a:t>の移動は極力控えること</a:t>
            </a:r>
            <a:endParaRPr lang="en-US" altLang="ja-JP" sz="2000" b="1" dirty="0" smtClean="0"/>
          </a:p>
          <a:p>
            <a:pPr lvl="0">
              <a:lnSpc>
                <a:spcPts val="1900"/>
              </a:lnSpc>
              <a:defRPr/>
            </a:pPr>
            <a:r>
              <a:rPr lang="ja-JP" altLang="en-US" sz="2000" b="1" dirty="0" smtClean="0"/>
              <a:t>　　</a:t>
            </a:r>
            <a:r>
              <a:rPr lang="en-US" altLang="ja-JP" sz="1400" b="1" dirty="0"/>
              <a:t> </a:t>
            </a:r>
            <a:r>
              <a:rPr lang="en-US" altLang="ja-JP" sz="1400" dirty="0"/>
              <a:t>※</a:t>
            </a:r>
            <a:r>
              <a:rPr lang="ja-JP" altLang="en-US" sz="1400" dirty="0"/>
              <a:t>　</a:t>
            </a:r>
            <a:r>
              <a:rPr lang="ja-JP" altLang="en-US" sz="1400" dirty="0" smtClean="0"/>
              <a:t>どうしても避けられない場合は感染防止策の徹底とともに、出発前又は到着地での検査を受診すること。</a:t>
            </a:r>
            <a:endParaRPr lang="en-US" altLang="ja-JP" sz="1400" dirty="0"/>
          </a:p>
          <a:p>
            <a:pPr lvl="0">
              <a:lnSpc>
                <a:spcPts val="1900"/>
              </a:lnSpc>
              <a:defRPr/>
            </a:pPr>
            <a:r>
              <a:rPr lang="ja-JP" altLang="en-US" sz="1400" dirty="0" smtClean="0"/>
              <a:t>　　　　　（府民：法</a:t>
            </a:r>
            <a:r>
              <a:rPr lang="ja-JP" altLang="en-US" sz="1400" dirty="0"/>
              <a:t>第</a:t>
            </a:r>
            <a:r>
              <a:rPr lang="en-US" altLang="ja-JP" sz="1400" dirty="0"/>
              <a:t>45</a:t>
            </a:r>
            <a:r>
              <a:rPr lang="ja-JP" altLang="en-US" sz="1400" dirty="0"/>
              <a:t>条</a:t>
            </a:r>
            <a:r>
              <a:rPr lang="ja-JP" altLang="en-US" sz="1400" dirty="0" smtClean="0"/>
              <a:t>第１項　府民</a:t>
            </a:r>
            <a:r>
              <a:rPr lang="ja-JP" altLang="en-US" sz="1400" dirty="0"/>
              <a:t>以外</a:t>
            </a:r>
            <a:r>
              <a:rPr lang="ja-JP" altLang="en-US" sz="1400" dirty="0" smtClean="0"/>
              <a:t>：法</a:t>
            </a:r>
            <a:r>
              <a:rPr lang="ja-JP" altLang="en-US" sz="1400" dirty="0"/>
              <a:t>に</a:t>
            </a:r>
            <a:r>
              <a:rPr lang="ja-JP" altLang="en-US" sz="1400" dirty="0">
                <a:solidFill>
                  <a:prstClr val="black"/>
                </a:solidFill>
              </a:rPr>
              <a:t>基づかない働きかけ</a:t>
            </a:r>
            <a:r>
              <a:rPr lang="ja-JP" altLang="en-US" sz="1400" dirty="0" smtClean="0">
                <a:solidFill>
                  <a:prstClr val="black"/>
                </a:solidFill>
              </a:rPr>
              <a:t>）</a:t>
            </a:r>
            <a:endParaRPr lang="en-US" altLang="ja-JP" sz="1400" dirty="0" smtClean="0">
              <a:solidFill>
                <a:prstClr val="black"/>
              </a:solidFill>
            </a:endParaRPr>
          </a:p>
          <a:p>
            <a:pPr>
              <a:lnSpc>
                <a:spcPts val="1900"/>
              </a:lnSpc>
              <a:defRPr/>
            </a:pPr>
            <a:endParaRPr lang="en-US" altLang="ja-JP" sz="2000" b="1" spc="-150" dirty="0"/>
          </a:p>
          <a:p>
            <a:pPr>
              <a:lnSpc>
                <a:spcPts val="1900"/>
              </a:lnSpc>
              <a:defRPr/>
            </a:pPr>
            <a:r>
              <a:rPr lang="ja-JP" altLang="en-US" sz="2000" spc="-150" dirty="0" smtClean="0"/>
              <a:t>○　</a:t>
            </a:r>
            <a:r>
              <a:rPr lang="ja-JP" altLang="en-US" sz="2000" b="1" dirty="0" smtClean="0"/>
              <a:t>要請に応じず、酒類やカラオケを提供している飲食店</a:t>
            </a:r>
            <a:r>
              <a:rPr lang="ja-JP" altLang="en-US" sz="2000" b="1" dirty="0"/>
              <a:t>等の利用を厳に控える</a:t>
            </a:r>
            <a:r>
              <a:rPr lang="ja-JP" altLang="en-US" sz="2000" b="1" dirty="0" smtClean="0"/>
              <a:t>こと</a:t>
            </a:r>
            <a:endParaRPr lang="en-US" altLang="ja-JP" sz="2000" b="1" dirty="0"/>
          </a:p>
          <a:p>
            <a:pPr>
              <a:lnSpc>
                <a:spcPts val="1900"/>
              </a:lnSpc>
              <a:defRPr/>
            </a:pPr>
            <a:endParaRPr lang="en-US" altLang="ja-JP" sz="2000"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en-US" altLang="ja-JP" sz="2000" dirty="0" smtClean="0"/>
          </a:p>
          <a:p>
            <a:pPr>
              <a:lnSpc>
                <a:spcPts val="1700"/>
              </a:lnSpc>
              <a:defRPr/>
            </a:pPr>
            <a:endParaRPr lang="en-US" altLang="ja-JP" sz="200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、以下の行動の自粛を徹底すること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授業は、人と人との接触をなるべく減らすため原則オンラインとし、</a:t>
            </a:r>
            <a:endParaRPr lang="en-US" altLang="ja-JP" sz="2000" dirty="0"/>
          </a:p>
          <a:p>
            <a:pPr>
              <a:lnSpc>
                <a:spcPct val="150000"/>
              </a:lnSpc>
              <a:defRPr/>
            </a:pPr>
            <a:r>
              <a:rPr lang="ja-JP" altLang="en-US" sz="2000" dirty="0"/>
              <a:t>　　困難な場合は、クラスを分割した授業や大教室の活用等により密を回避する</a:t>
            </a:r>
            <a:r>
              <a:rPr lang="ja-JP" altLang="en-US" sz="2000" dirty="0" smtClean="0"/>
              <a:t>こと</a:t>
            </a:r>
            <a:endParaRPr lang="en-US" altLang="ja-JP" sz="2000" spc="-100" dirty="0" smtClean="0">
              <a:solidFill>
                <a:srgbClr val="FF0000"/>
              </a:solidFill>
            </a:endParaRPr>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a:t>
            </a:r>
            <a:r>
              <a:rPr lang="ja-JP" altLang="en-US" sz="1400" spc="-100" dirty="0"/>
              <a:t>働</a:t>
            </a:r>
            <a:r>
              <a:rPr lang="ja-JP" altLang="en-US" sz="1400" spc="-100" dirty="0" smtClean="0"/>
              <a:t>きかけ）</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4201150"/>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a:t>
            </a:r>
            <a:r>
              <a:rPr lang="ja-JP" altLang="en-US" sz="1600" b="1" dirty="0" smtClean="0"/>
              <a:t>まで。酒類提供（利用者による持込みを含む）又はカラオケ設備の提供はしないこと。</a:t>
            </a:r>
            <a:r>
              <a:rPr lang="ja-JP" altLang="en-US" sz="1600" b="1" dirty="0"/>
              <a:t>　</a:t>
            </a:r>
            <a:endParaRPr lang="en-US" altLang="ja-JP" sz="1600" b="1" dirty="0"/>
          </a:p>
          <a:p>
            <a:pPr>
              <a:lnSpc>
                <a:spcPts val="2100"/>
              </a:lnSpc>
            </a:pPr>
            <a:r>
              <a:rPr lang="ja-JP" altLang="en-US" sz="1600" b="1" dirty="0" smtClean="0"/>
              <a:t>　　</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277118472"/>
              </p:ext>
            </p:extLst>
          </p:nvPr>
        </p:nvGraphicFramePr>
        <p:xfrm>
          <a:off x="557515" y="1994672"/>
          <a:ext cx="9055519" cy="615648"/>
        </p:xfrm>
        <a:graphic>
          <a:graphicData uri="http://schemas.openxmlformats.org/drawingml/2006/table">
            <a:tbl>
              <a:tblPr firstRow="1" bandRow="1">
                <a:tableStyleId>{5940675A-B579-460E-94D1-54222C63F5DA}</a:tableStyleId>
              </a:tblPr>
              <a:tblGrid>
                <a:gridCol w="9055519">
                  <a:extLst>
                    <a:ext uri="{9D8B030D-6E8A-4147-A177-3AD203B41FA5}">
                      <a16:colId xmlns:a16="http://schemas.microsoft.com/office/drawing/2014/main" val="2785472387"/>
                    </a:ext>
                  </a:extLst>
                </a:gridCol>
              </a:tblGrid>
              <a:tr h="615648">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479154"/>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41965"/>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32921877"/>
              </p:ext>
            </p:extLst>
          </p:nvPr>
        </p:nvGraphicFramePr>
        <p:xfrm>
          <a:off x="415807" y="877873"/>
          <a:ext cx="11587302" cy="287020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41358">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7262">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200" spc="0" baseline="0" dirty="0" smtClean="0"/>
                        <a:t>※</a:t>
                      </a:r>
                      <a:r>
                        <a:rPr kumimoji="1" lang="ja-JP" altLang="en-US" sz="1200" spc="0" baseline="0" dirty="0" smtClean="0"/>
                        <a:t>１</a:t>
                      </a:r>
                      <a:r>
                        <a:rPr kumimoji="1" lang="ja-JP" altLang="en-US" sz="1600" spc="0" baseline="0" dirty="0" smtClean="0"/>
                        <a:t>等で、</a:t>
                      </a:r>
                      <a:r>
                        <a:rPr kumimoji="1" lang="ja-JP" altLang="en-US" sz="1600" spc="-110" baseline="0" dirty="0" smtClean="0"/>
                        <a:t>食品衛生法の飲食店営業許可を受けている店舗</a:t>
                      </a:r>
                      <a:endParaRPr kumimoji="1" lang="en-US" altLang="ja-JP" sz="1600" spc="-11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130" baseline="0" dirty="0" smtClean="0"/>
                        <a:t>【</a:t>
                      </a:r>
                      <a:r>
                        <a:rPr kumimoji="1" lang="ja-JP" altLang="en-US" sz="1600" b="1" spc="0" baseline="0" dirty="0" smtClean="0"/>
                        <a:t>結婚式場</a:t>
                      </a:r>
                      <a:r>
                        <a:rPr kumimoji="1" lang="en-US" altLang="ja-JP" sz="1600" b="1" spc="0" baseline="0" dirty="0" smtClean="0"/>
                        <a:t>】</a:t>
                      </a:r>
                      <a:r>
                        <a:rPr kumimoji="1" lang="en-US" altLang="ja-JP" sz="1200" b="0" spc="0" baseline="0" dirty="0" smtClean="0"/>
                        <a:t>※</a:t>
                      </a:r>
                      <a:r>
                        <a:rPr kumimoji="1" lang="ja-JP" altLang="en-US" sz="1200" b="0" spc="0" baseline="0" dirty="0" smtClean="0"/>
                        <a:t>２</a:t>
                      </a:r>
                      <a:endParaRPr kumimoji="1" lang="en-US" altLang="ja-JP" sz="1600" b="1" spc="0" baseline="0" dirty="0" smtClean="0"/>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303833">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5978" y="3926842"/>
            <a:ext cx="11746959" cy="954107"/>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の長期滞在を目的とした利用が相当程度見込まれる施設は、</a:t>
            </a:r>
            <a:r>
              <a:rPr lang="ja-JP" altLang="en-US" sz="1400"/>
              <a:t>施設</a:t>
            </a:r>
            <a:r>
              <a:rPr lang="ja-JP" altLang="en-US" sz="1400" smtClean="0"/>
              <a:t>の休止等の</a:t>
            </a:r>
            <a:r>
              <a:rPr lang="ja-JP" altLang="en-US" sz="1400" dirty="0" smtClean="0"/>
              <a:t>対象外。</a:t>
            </a:r>
            <a:endParaRPr lang="en-US" altLang="ja-JP" sz="1400" dirty="0" smtClean="0"/>
          </a:p>
          <a:p>
            <a:pPr>
              <a:defRPr/>
            </a:pPr>
            <a:r>
              <a:rPr lang="ja-JP" altLang="en-US" sz="1400" dirty="0"/>
              <a:t>　</a:t>
            </a:r>
            <a:r>
              <a:rPr lang="ja-JP" altLang="en-US" sz="1400" dirty="0" smtClean="0"/>
              <a:t>　ただし、入場整理の実施や、酒類提供（利用者による持込みを含む）・カラオケ設備の使用の自粛を要請。</a:t>
            </a:r>
            <a:endParaRPr lang="en-US" altLang="ja-JP" sz="1400" dirty="0" smtClean="0"/>
          </a:p>
          <a:p>
            <a:pPr>
              <a:defRPr/>
            </a:pPr>
            <a:r>
              <a:rPr lang="en-US" altLang="ja-JP" sz="1400" dirty="0" smtClean="0"/>
              <a:t>※</a:t>
            </a:r>
            <a:r>
              <a:rPr lang="ja-JP" altLang="en-US" sz="1400" dirty="0" smtClean="0"/>
              <a:t>２　できるだけ短時間（</a:t>
            </a:r>
            <a:r>
              <a:rPr lang="en-US" altLang="ja-JP" sz="1400" dirty="0" smtClean="0"/>
              <a:t>1.5</a:t>
            </a:r>
            <a:r>
              <a:rPr lang="ja-JP" altLang="en-US" sz="1400" dirty="0" smtClean="0"/>
              <a:t>時間以内）、なるべく少人数（参加人数</a:t>
            </a:r>
            <a:r>
              <a:rPr lang="en-US" altLang="ja-JP" sz="1400" dirty="0" smtClean="0"/>
              <a:t>50</a:t>
            </a:r>
            <a:r>
              <a:rPr lang="ja-JP" altLang="en-US" sz="1400" dirty="0" smtClean="0"/>
              <a:t>人又は収容定員</a:t>
            </a:r>
            <a:r>
              <a:rPr lang="en-US" altLang="ja-JP" sz="1400" dirty="0" smtClean="0"/>
              <a:t>50</a:t>
            </a:r>
            <a:r>
              <a:rPr lang="ja-JP" altLang="en-US" sz="1400" dirty="0" smtClean="0"/>
              <a:t>％のいずれか小さいほう）で開催すること（法に基</a:t>
            </a:r>
            <a:r>
              <a:rPr lang="ja-JP" altLang="en-US" sz="1400" dirty="0" err="1" smtClean="0"/>
              <a:t>づ</a:t>
            </a:r>
            <a:r>
              <a:rPr lang="ja-JP" altLang="en-US" sz="1400" dirty="0" smtClean="0"/>
              <a:t>　　</a:t>
            </a:r>
            <a:endParaRPr lang="en-US" altLang="ja-JP" sz="1400" dirty="0" smtClean="0"/>
          </a:p>
          <a:p>
            <a:pPr>
              <a:defRPr/>
            </a:pPr>
            <a:r>
              <a:rPr lang="ja-JP" altLang="en-US" sz="1400" dirty="0" smtClean="0"/>
              <a:t>　　かない働きかけ）</a:t>
            </a:r>
            <a:endParaRPr lang="en-US" altLang="ja-JP" sz="1400" dirty="0" smtClean="0"/>
          </a:p>
        </p:txBody>
      </p:sp>
      <p:sp>
        <p:nvSpPr>
          <p:cNvPr id="4" name="正方形/長方形 3"/>
          <p:cNvSpPr/>
          <p:nvPr/>
        </p:nvSpPr>
        <p:spPr>
          <a:xfrm>
            <a:off x="335978" y="4918294"/>
            <a:ext cx="11587302" cy="188769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a:t>
            </a:r>
            <a:r>
              <a:rPr lang="ja-JP" altLang="en-US" sz="1400" u="sng" dirty="0"/>
              <a:t>特措法第</a:t>
            </a:r>
            <a:r>
              <a:rPr lang="en-US" altLang="ja-JP" sz="1400" u="sng" dirty="0"/>
              <a:t>45</a:t>
            </a:r>
            <a:r>
              <a:rPr lang="ja-JP" altLang="en-US" sz="1400" u="sng" dirty="0"/>
              <a:t>条第２項に基づくもの</a:t>
            </a:r>
            <a:r>
              <a:rPr lang="ja-JP" altLang="en-US" sz="1400" u="sng" dirty="0" smtClean="0"/>
              <a:t>）</a:t>
            </a:r>
            <a:endParaRPr lang="en-US" altLang="ja-JP" sz="1400" dirty="0">
              <a:solidFill>
                <a:srgbClr val="00B0F0"/>
              </a:solidFill>
            </a:endParaRPr>
          </a:p>
          <a:p>
            <a:pPr>
              <a:lnSpc>
                <a:spcPts val="2000"/>
              </a:lnSpc>
            </a:pPr>
            <a:r>
              <a:rPr lang="ja-JP" altLang="en-US" sz="1400" dirty="0" smtClean="0"/>
              <a:t>○</a:t>
            </a:r>
            <a:r>
              <a:rPr lang="ja-JP" altLang="en-US" sz="1400" dirty="0"/>
              <a:t>利用者へのマスク会食実施の周知及び正当な理由なく応じない利用者の入場</a:t>
            </a:r>
            <a:r>
              <a:rPr lang="ja-JP" altLang="en-US" sz="1400" dirty="0" smtClean="0"/>
              <a:t>禁止（</a:t>
            </a:r>
            <a:r>
              <a:rPr lang="ja-JP" altLang="en-US" sz="1400" dirty="0"/>
              <a:t>退場を含む</a:t>
            </a:r>
            <a:r>
              <a:rPr lang="ja-JP" altLang="en-US" sz="1400" dirty="0" smtClean="0"/>
              <a:t>）</a:t>
            </a:r>
            <a:r>
              <a:rPr lang="ja-JP" altLang="en-US" sz="1400" dirty="0"/>
              <a:t>　</a:t>
            </a:r>
            <a:r>
              <a:rPr lang="ja-JP" altLang="en-US" sz="1400" dirty="0" smtClean="0"/>
              <a:t>　　○</a:t>
            </a:r>
            <a:r>
              <a:rPr lang="ja-JP" altLang="en-US" sz="1400" dirty="0"/>
              <a:t>アクリル板の設置等</a:t>
            </a:r>
          </a:p>
          <a:p>
            <a:pPr>
              <a:lnSpc>
                <a:spcPts val="2000"/>
              </a:lnSpc>
            </a:pPr>
            <a:r>
              <a:rPr lang="ja-JP" altLang="en-US" sz="1400" dirty="0"/>
              <a:t>○上記のほか、特措法施行令第</a:t>
            </a:r>
            <a:r>
              <a:rPr lang="en-US" altLang="ja-JP" sz="1400" dirty="0"/>
              <a:t>12</a:t>
            </a:r>
            <a:r>
              <a:rPr lang="ja-JP" altLang="en-US" sz="1400" dirty="0" smtClean="0"/>
              <a:t>条各号</a:t>
            </a:r>
            <a:r>
              <a:rPr lang="ja-JP" altLang="en-US" sz="1400" dirty="0"/>
              <a:t>に規定される</a:t>
            </a:r>
            <a:r>
              <a:rPr lang="ja-JP" altLang="en-US" sz="1400" dirty="0" smtClean="0"/>
              <a:t>措置（</a:t>
            </a:r>
            <a:r>
              <a:rPr lang="ja-JP" altLang="en-US" sz="1400" dirty="0"/>
              <a:t>従業員への検査勧奨</a:t>
            </a:r>
            <a:r>
              <a:rPr lang="ja-JP" altLang="en-US" sz="1400" dirty="0" smtClean="0"/>
              <a:t>、入場者の整理等（人数管理、人数制限、誘導等）、</a:t>
            </a:r>
            <a:endParaRPr lang="en-US" altLang="ja-JP" sz="1400" dirty="0" smtClean="0"/>
          </a:p>
          <a:p>
            <a:pPr>
              <a:lnSpc>
                <a:spcPts val="2000"/>
              </a:lnSpc>
            </a:pPr>
            <a:r>
              <a:rPr lang="ja-JP" altLang="en-US" sz="1400" dirty="0"/>
              <a:t>　</a:t>
            </a:r>
            <a:r>
              <a:rPr lang="ja-JP" altLang="en-US" sz="1400" dirty="0" smtClean="0"/>
              <a:t>発熱</a:t>
            </a:r>
            <a:r>
              <a:rPr lang="ja-JP" altLang="en-US" sz="1400" dirty="0"/>
              <a:t>等有症状者の入場禁止</a:t>
            </a:r>
            <a:r>
              <a:rPr lang="ja-JP" altLang="en-US" sz="1400" dirty="0" smtClean="0"/>
              <a:t>、手指</a:t>
            </a:r>
            <a:r>
              <a:rPr lang="ja-JP" altLang="en-US" sz="1400" dirty="0"/>
              <a:t>の</a:t>
            </a:r>
            <a:r>
              <a:rPr lang="ja-JP" altLang="en-US" sz="1400" dirty="0" smtClean="0"/>
              <a:t>消毒</a:t>
            </a:r>
            <a:r>
              <a:rPr lang="ja-JP" altLang="en-US" sz="1400" dirty="0"/>
              <a:t>設備の設置</a:t>
            </a:r>
            <a:r>
              <a:rPr lang="ja-JP" altLang="en-US" sz="1400" dirty="0" smtClean="0"/>
              <a:t>、施設</a:t>
            </a:r>
            <a:r>
              <a:rPr lang="ja-JP" altLang="en-US" sz="1400" dirty="0"/>
              <a:t>の消毒、施設の換気）</a:t>
            </a:r>
            <a:endParaRPr lang="en-US" altLang="ja-JP" sz="1400" dirty="0"/>
          </a:p>
          <a:p>
            <a:pPr lvl="0">
              <a:lnSpc>
                <a:spcPts val="2000"/>
              </a:lnSpc>
              <a:defRPr/>
            </a:pPr>
            <a:r>
              <a:rPr lang="ja-JP" altLang="en-US" sz="1400" u="sng" dirty="0"/>
              <a:t>（特措法第</a:t>
            </a:r>
            <a:r>
              <a:rPr lang="en-US" altLang="ja-JP" sz="1400" u="sng" dirty="0"/>
              <a:t>24</a:t>
            </a:r>
            <a:r>
              <a:rPr lang="ja-JP" altLang="en-US" sz="1400" u="sng" dirty="0"/>
              <a:t>条第９項に基づくもの）　</a:t>
            </a:r>
            <a:endParaRPr lang="en-US" altLang="ja-JP" sz="1400" u="sng" dirty="0"/>
          </a:p>
          <a:p>
            <a:pPr lvl="0">
              <a:lnSpc>
                <a:spcPts val="2000"/>
              </a:lnSpc>
              <a:defRPr/>
            </a:pPr>
            <a:r>
              <a:rPr lang="ja-JP" altLang="en-US" sz="1400" dirty="0"/>
              <a:t>○ＣＯ２センサーの設置　</a:t>
            </a:r>
            <a:r>
              <a:rPr lang="ja-JP" altLang="en-US" sz="1400" dirty="0" smtClean="0"/>
              <a:t>　　○</a:t>
            </a:r>
            <a:r>
              <a:rPr lang="ja-JP" altLang="en-US" sz="1400" dirty="0"/>
              <a:t>業種別ガイドラインの遵守を</a:t>
            </a:r>
            <a:r>
              <a:rPr lang="ja-JP" altLang="en-US" sz="1400" dirty="0" smtClean="0"/>
              <a:t>徹底</a:t>
            </a:r>
            <a:endParaRPr lang="en-US" altLang="ja-JP" sz="1400" dirty="0" smtClean="0"/>
          </a:p>
        </p:txBody>
      </p:sp>
      <p:sp>
        <p:nvSpPr>
          <p:cNvPr id="5" name="テキスト ボックス 4"/>
          <p:cNvSpPr txBox="1"/>
          <p:nvPr/>
        </p:nvSpPr>
        <p:spPr>
          <a:xfrm>
            <a:off x="3230708" y="4980293"/>
            <a:ext cx="8168118" cy="307777"/>
          </a:xfrm>
          <a:prstGeom prst="rect">
            <a:avLst/>
          </a:prstGeom>
          <a:noFill/>
        </p:spPr>
        <p:txBody>
          <a:bodyPr wrap="square" rtlCol="0">
            <a:spAutoFit/>
          </a:bodyPr>
          <a:lstStyle/>
          <a:p>
            <a:r>
              <a:rPr kumimoji="1" lang="en-US" altLang="ja-JP" sz="1400" dirty="0" smtClean="0"/>
              <a:t>※</a:t>
            </a:r>
            <a:r>
              <a:rPr kumimoji="1" lang="ja-JP" altLang="en-US" sz="1400" dirty="0" smtClean="0"/>
              <a:t>　実施状況をホームページ等で広く周知すること（法に基づかない</a:t>
            </a:r>
            <a:r>
              <a:rPr lang="ja-JP" altLang="en-US" sz="1400" dirty="0"/>
              <a:t>働</a:t>
            </a:r>
            <a:r>
              <a:rPr lang="ja-JP" altLang="en-US" sz="1400" dirty="0" smtClean="0"/>
              <a:t>きかけ</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58216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15170" y="52576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50882486"/>
              </p:ext>
            </p:extLst>
          </p:nvPr>
        </p:nvGraphicFramePr>
        <p:xfrm>
          <a:off x="419671" y="1001845"/>
          <a:ext cx="11017931" cy="336936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92873">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871286">
                <a:tc rowSpan="2">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45</a:t>
                      </a:r>
                      <a:r>
                        <a:rPr kumimoji="1" lang="ja-JP" altLang="en-US" sz="1200" u="none" strike="noStrike" kern="1200" dirty="0" smtClean="0">
                          <a:solidFill>
                            <a:schemeClr val="tx1"/>
                          </a:solidFill>
                          <a:effectLst/>
                        </a:rPr>
                        <a:t>条第２項）</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a:t>
                      </a:r>
                      <a:r>
                        <a:rPr kumimoji="1" lang="en-US" altLang="ja-JP" sz="1200" u="none" strike="noStrike" kern="1200" dirty="0" smtClean="0">
                          <a:solidFill>
                            <a:schemeClr val="tx1"/>
                          </a:solidFill>
                          <a:effectLst/>
                        </a:rPr>
                        <a:t>※</a:t>
                      </a:r>
                      <a:r>
                        <a:rPr kumimoji="1" lang="ja-JP" altLang="en-US" sz="1200" u="none" strike="noStrike" kern="1200" dirty="0" smtClean="0">
                          <a:solidFill>
                            <a:schemeClr val="tx1"/>
                          </a:solidFill>
                          <a:effectLst/>
                        </a:rPr>
                        <a:t>入場整理等の実施状況をホームページ等で広く</a:t>
                      </a:r>
                      <a:r>
                        <a:rPr kumimoji="1" lang="ja-JP" altLang="en-US" sz="1200" u="none" strike="noStrike" kern="1200" dirty="0" err="1" smtClean="0">
                          <a:solidFill>
                            <a:schemeClr val="tx1"/>
                          </a:solidFill>
                          <a:effectLst/>
                        </a:rPr>
                        <a:t>周知す</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ること（法に基づかない働きかけ）</a:t>
                      </a:r>
                      <a:endParaRPr kumimoji="1" lang="en-US" altLang="ja-JP" sz="1200" u="none" strike="noStrike" kern="1200" dirty="0" smtClean="0">
                        <a:solidFill>
                          <a:schemeClr val="tx1"/>
                        </a:solidFill>
                        <a:effectLst/>
                      </a:endParaRPr>
                    </a:p>
                  </a:txBody>
                  <a:tcPr marL="9525" marR="9525" marT="9525" marB="0"/>
                </a:tc>
                <a:extLst>
                  <a:ext uri="{0D108BD9-81ED-4DB2-BD59-A6C34878D82A}">
                    <a16:rowId xmlns:a16="http://schemas.microsoft.com/office/drawing/2014/main" val="1437330632"/>
                  </a:ext>
                </a:extLst>
              </a:tr>
              <a:tr h="1105206">
                <a:tc vMerge="1">
                  <a:txBody>
                    <a:bodyPr/>
                    <a:lstStyle/>
                    <a:p>
                      <a:pPr marL="72000" algn="l" fontAlgn="ct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百貨店の地下の食品売り場</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nSpc>
                          <a:spcPts val="2100"/>
                        </a:lnSpc>
                      </a:pPr>
                      <a:r>
                        <a:rPr kumimoji="1" lang="ja-JP" altLang="en-US" sz="1600" b="1" dirty="0" smtClean="0">
                          <a:solidFill>
                            <a:schemeClr val="tx1"/>
                          </a:solidFill>
                        </a:rPr>
                        <a:t>〇　</a:t>
                      </a:r>
                      <a:r>
                        <a:rPr kumimoji="1" lang="ja-JP" altLang="en-US" sz="1600" b="1" spc="-100" baseline="0" dirty="0" smtClean="0">
                          <a:solidFill>
                            <a:schemeClr val="tx1"/>
                          </a:solidFill>
                        </a:rPr>
                        <a:t>通常営業時の半数程度の入場者を目安とし　</a:t>
                      </a:r>
                      <a:endParaRPr kumimoji="1" lang="en-US" altLang="ja-JP" sz="1600" b="1" spc="-100" baseline="0" dirty="0" smtClean="0">
                        <a:solidFill>
                          <a:schemeClr val="tx1"/>
                        </a:solidFill>
                      </a:endParaRPr>
                    </a:p>
                    <a:p>
                      <a:pPr>
                        <a:lnSpc>
                          <a:spcPts val="2100"/>
                        </a:lnSpc>
                      </a:pPr>
                      <a:r>
                        <a:rPr kumimoji="1" lang="ja-JP" altLang="en-US" sz="1600" b="1" dirty="0" smtClean="0">
                          <a:solidFill>
                            <a:schemeClr val="tx1"/>
                          </a:solidFill>
                        </a:rPr>
                        <a:t>　</a:t>
                      </a:r>
                      <a:r>
                        <a:rPr kumimoji="1" lang="ja-JP" altLang="en-US" sz="1600" b="1" spc="-150" baseline="0" dirty="0" smtClean="0">
                          <a:solidFill>
                            <a:schemeClr val="tx1"/>
                          </a:solidFill>
                        </a:rPr>
                        <a:t>入場整理等を徹底すること</a:t>
                      </a:r>
                      <a:r>
                        <a:rPr kumimoji="1" lang="ja-JP" altLang="en-US" sz="1200" b="0" spc="0" baseline="0" dirty="0" smtClean="0">
                          <a:solidFill>
                            <a:schemeClr val="tx1"/>
                          </a:solidFill>
                        </a:rPr>
                        <a:t>（法第</a:t>
                      </a:r>
                      <a:r>
                        <a:rPr kumimoji="1" lang="en-US" altLang="ja-JP" sz="1200" b="0" spc="0" baseline="0" dirty="0" smtClean="0">
                          <a:solidFill>
                            <a:schemeClr val="tx1"/>
                          </a:solidFill>
                        </a:rPr>
                        <a:t>24</a:t>
                      </a:r>
                      <a:r>
                        <a:rPr kumimoji="1" lang="ja-JP" altLang="en-US" sz="1200" b="0" spc="0" baseline="0" dirty="0" smtClean="0">
                          <a:solidFill>
                            <a:schemeClr val="tx1"/>
                          </a:solidFill>
                        </a:rPr>
                        <a:t>条第９項）</a:t>
                      </a:r>
                      <a:endParaRPr kumimoji="1" lang="en-US" altLang="ja-JP" sz="1200" b="0" spc="0" baseline="0" dirty="0" smtClean="0">
                        <a:solidFill>
                          <a:schemeClr val="tx1"/>
                        </a:solidFill>
                      </a:endParaRPr>
                    </a:p>
                    <a:p>
                      <a:pPr>
                        <a:lnSpc>
                          <a:spcPts val="2100"/>
                        </a:lnSpc>
                      </a:pPr>
                      <a:r>
                        <a:rPr kumimoji="1" lang="ja-JP" altLang="en-US" sz="1600" b="0" dirty="0" smtClean="0">
                          <a:solidFill>
                            <a:schemeClr val="tx1"/>
                          </a:solidFill>
                        </a:rPr>
                        <a:t>〇　</a:t>
                      </a:r>
                      <a:r>
                        <a:rPr kumimoji="1" lang="ja-JP" altLang="en-US" sz="1600" u="none" strike="noStrike" kern="1200" spc="-100" baseline="0" dirty="0" smtClean="0">
                          <a:solidFill>
                            <a:schemeClr val="tx1"/>
                          </a:solidFill>
                          <a:effectLst/>
                        </a:rPr>
                        <a:t>入場整理等の実施状況をホームページ　　</a:t>
                      </a:r>
                      <a:endParaRPr kumimoji="1" lang="en-US" altLang="ja-JP" sz="1600" u="none" strike="noStrike" kern="1200" spc="-100" baseline="0" dirty="0" smtClean="0">
                        <a:solidFill>
                          <a:schemeClr val="tx1"/>
                        </a:solidFill>
                        <a:effectLst/>
                      </a:endParaRPr>
                    </a:p>
                    <a:p>
                      <a:pPr marL="73152" algn="l" rtl="0" eaLnBrk="1" fontAlgn="t" latinLnBrk="0" hangingPunct="1">
                        <a:lnSpc>
                          <a:spcPts val="2100"/>
                        </a:lnSpc>
                        <a:spcBef>
                          <a:spcPts val="0"/>
                        </a:spcBef>
                        <a:spcAft>
                          <a:spcPts val="0"/>
                        </a:spcAft>
                      </a:pPr>
                      <a:r>
                        <a:rPr kumimoji="1" lang="ja-JP" altLang="en-US" sz="1600" u="none" strike="noStrike" kern="1200" spc="-100" baseline="0" dirty="0" smtClean="0">
                          <a:solidFill>
                            <a:schemeClr val="tx1"/>
                          </a:solidFill>
                          <a:effectLst/>
                        </a:rPr>
                        <a:t>　等で広く周知すること</a:t>
                      </a:r>
                      <a:r>
                        <a:rPr kumimoji="1" lang="ja-JP" altLang="en-US" sz="1200" u="none" strike="noStrike" kern="1200" spc="-100" baseline="0" dirty="0" smtClean="0">
                          <a:solidFill>
                            <a:schemeClr val="tx1"/>
                          </a:solidFill>
                          <a:effectLst/>
                        </a:rPr>
                        <a:t>（法に基づかない働きかけ）</a:t>
                      </a: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bl>
          </a:graphicData>
        </a:graphic>
      </p:graphicFrame>
      <p:sp>
        <p:nvSpPr>
          <p:cNvPr id="4" name="正方形/長方形 3"/>
          <p:cNvSpPr/>
          <p:nvPr/>
        </p:nvSpPr>
        <p:spPr>
          <a:xfrm>
            <a:off x="408138" y="6480200"/>
            <a:ext cx="11533086" cy="369332"/>
          </a:xfrm>
          <a:prstGeom prst="rect">
            <a:avLst/>
          </a:prstGeom>
        </p:spPr>
        <p:txBody>
          <a:bodyPr wrap="square">
            <a:spAutoFit/>
          </a:bodyPr>
          <a:lstStyle/>
          <a:p>
            <a:r>
              <a:rPr lang="en-US" altLang="ja-JP" dirty="0" smtClean="0">
                <a:latin typeface="+mn-ea"/>
              </a:rPr>
              <a:t>※1000</a:t>
            </a:r>
            <a:r>
              <a:rPr lang="en-US" altLang="ja-JP" dirty="0">
                <a:latin typeface="+mn-ea"/>
              </a:rPr>
              <a:t>㎡</a:t>
            </a:r>
            <a:r>
              <a:rPr lang="ja-JP" altLang="en-US" dirty="0">
                <a:latin typeface="+mn-ea"/>
              </a:rPr>
              <a:t>以下の施設</a:t>
            </a:r>
            <a:r>
              <a:rPr lang="ja-JP" altLang="en-US" dirty="0" smtClean="0">
                <a:latin typeface="+mn-ea"/>
              </a:rPr>
              <a:t>は</a:t>
            </a:r>
            <a:r>
              <a:rPr lang="ja-JP" altLang="en-US" dirty="0">
                <a:latin typeface="+mn-ea"/>
              </a:rPr>
              <a:t>、</a:t>
            </a:r>
            <a:r>
              <a:rPr lang="ja-JP" altLang="en-US" dirty="0" smtClean="0">
                <a:latin typeface="+mn-ea"/>
              </a:rPr>
              <a:t>営業</a:t>
            </a:r>
            <a:r>
              <a:rPr lang="ja-JP" altLang="en-US" dirty="0">
                <a:latin typeface="+mn-ea"/>
              </a:rPr>
              <a:t>時間短縮（</a:t>
            </a:r>
            <a:r>
              <a:rPr lang="en-US" altLang="ja-JP" dirty="0">
                <a:latin typeface="+mn-ea"/>
              </a:rPr>
              <a:t>20</a:t>
            </a:r>
            <a:r>
              <a:rPr lang="ja-JP" altLang="en-US" dirty="0">
                <a:latin typeface="+mn-ea"/>
              </a:rPr>
              <a:t>時まで</a:t>
            </a:r>
            <a:r>
              <a:rPr lang="ja-JP" altLang="en-US" dirty="0" smtClean="0">
                <a:latin typeface="+mn-ea"/>
              </a:rPr>
              <a:t>）、入場整理等の協力を依頼（法に基づかない働きかけ）</a:t>
            </a:r>
            <a:endParaRPr lang="ja-JP" altLang="en-US" dirty="0">
              <a:latin typeface="+mn-ea"/>
            </a:endParaRPr>
          </a:p>
        </p:txBody>
      </p:sp>
      <p:sp>
        <p:nvSpPr>
          <p:cNvPr id="11" name="テキスト ボックス 10"/>
          <p:cNvSpPr txBox="1"/>
          <p:nvPr/>
        </p:nvSpPr>
        <p:spPr>
          <a:xfrm>
            <a:off x="185002" y="77523"/>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0" name="表 9"/>
          <p:cNvGraphicFramePr>
            <a:graphicFrameLocks noGrp="1"/>
          </p:cNvGraphicFramePr>
          <p:nvPr>
            <p:extLst>
              <p:ext uri="{D42A27DB-BD31-4B8C-83A1-F6EECF244321}">
                <p14:modId xmlns:p14="http://schemas.microsoft.com/office/powerpoint/2010/main" val="2147006690"/>
              </p:ext>
            </p:extLst>
          </p:nvPr>
        </p:nvGraphicFramePr>
        <p:xfrm>
          <a:off x="419671" y="4505202"/>
          <a:ext cx="11017931" cy="1841007"/>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97448">
                  <a:extLst>
                    <a:ext uri="{9D8B030D-6E8A-4147-A177-3AD203B41FA5}">
                      <a16:colId xmlns:a16="http://schemas.microsoft.com/office/drawing/2014/main" val="2640038300"/>
                    </a:ext>
                  </a:extLst>
                </a:gridCol>
                <a:gridCol w="4047231">
                  <a:extLst>
                    <a:ext uri="{9D8B030D-6E8A-4147-A177-3AD203B41FA5}">
                      <a16:colId xmlns:a16="http://schemas.microsoft.com/office/drawing/2014/main" val="2438264081"/>
                    </a:ext>
                  </a:extLst>
                </a:gridCol>
              </a:tblGrid>
              <a:tr h="401695">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3">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r h="64239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796919">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77312" y="531266"/>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4077"/>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163505646"/>
              </p:ext>
            </p:extLst>
          </p:nvPr>
        </p:nvGraphicFramePr>
        <p:xfrm>
          <a:off x="514472" y="1003623"/>
          <a:ext cx="11266211" cy="460178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a:t>
                      </a:r>
                      <a:r>
                        <a:rPr lang="en-US" altLang="ja-JP" sz="1200" u="none" strike="noStrike" dirty="0" smtClean="0">
                          <a:effectLst/>
                        </a:rPr>
                        <a:t>※</a:t>
                      </a:r>
                      <a:r>
                        <a:rPr lang="ja-JP" altLang="en-US" sz="1200" u="none" strike="noStrike" dirty="0" smtClean="0">
                          <a:effectLst/>
                        </a:rPr>
                        <a:t>１</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a:t>
                      </a:r>
                      <a:r>
                        <a:rPr lang="ja-JP" altLang="en-US" sz="1600" u="none" strike="noStrike" dirty="0" smtClean="0">
                          <a:solidFill>
                            <a:schemeClr val="tx1"/>
                          </a:solidFill>
                          <a:effectLst/>
                        </a:rPr>
                        <a:t>イベント以外</a:t>
                      </a:r>
                      <a:r>
                        <a:rPr lang="ja-JP" altLang="en-US" sz="1200" u="none" strike="noStrike" dirty="0" smtClean="0">
                          <a:solidFill>
                            <a:schemeClr val="tx1"/>
                          </a:solidFill>
                          <a:effectLst/>
                        </a:rPr>
                        <a:t>（</a:t>
                      </a:r>
                      <a:r>
                        <a:rPr lang="en-US" altLang="ja-JP" sz="1200" u="none" strike="noStrike" dirty="0" smtClean="0">
                          <a:solidFill>
                            <a:schemeClr val="tx1"/>
                          </a:solidFill>
                          <a:effectLst/>
                        </a:rPr>
                        <a:t>※</a:t>
                      </a:r>
                      <a:r>
                        <a:rPr lang="ja-JP" altLang="en-US" sz="1200" u="none" strike="noStrike" dirty="0" smtClean="0">
                          <a:solidFill>
                            <a:schemeClr val="tx1"/>
                          </a:solidFill>
                          <a:effectLst/>
                        </a:rPr>
                        <a:t>４）</a:t>
                      </a:r>
                      <a:r>
                        <a:rPr lang="ja-JP" altLang="en-US" sz="1800" u="none" strike="noStrike" dirty="0" smtClean="0">
                          <a:solidFill>
                            <a:schemeClr val="tx1"/>
                          </a:solidFill>
                          <a:effectLst/>
                        </a:rPr>
                        <a:t>：</a:t>
                      </a: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solidFill>
                            <a:schemeClr val="tx1"/>
                          </a:solidFill>
                          <a:effectLst/>
                        </a:rPr>
                        <a:t>　　</a:t>
                      </a:r>
                      <a:r>
                        <a:rPr lang="ja-JP" altLang="en-US" sz="1800" u="none" strike="noStrike" baseline="0" dirty="0" smtClean="0">
                          <a:solidFill>
                            <a:schemeClr val="tx1"/>
                          </a:solidFill>
                          <a:effectLst/>
                        </a:rPr>
                        <a:t>  </a:t>
                      </a:r>
                      <a:r>
                        <a:rPr lang="en-US" altLang="ja-JP" sz="1600" u="none" strike="noStrike" dirty="0" smtClean="0">
                          <a:solidFill>
                            <a:schemeClr val="tx1"/>
                          </a:solidFill>
                          <a:effectLst/>
                        </a:rPr>
                        <a:t>20</a:t>
                      </a:r>
                      <a:r>
                        <a:rPr lang="ja-JP" altLang="en-US" sz="1600" u="none" strike="noStrike" dirty="0" smtClean="0">
                          <a:solidFill>
                            <a:schemeClr val="tx1"/>
                          </a:solidFill>
                          <a:effectLst/>
                        </a:rPr>
                        <a:t>時まで</a:t>
                      </a:r>
                      <a:endParaRPr lang="en-US" altLang="ja-JP" sz="12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２</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p>
                      <a:pPr marL="72000" algn="l" fontAlgn="ctr">
                        <a:lnSpc>
                          <a:spcPts val="2300"/>
                        </a:lnSpc>
                      </a:pPr>
                      <a:r>
                        <a:rPr lang="ja-JP" altLang="en-US" sz="1200" b="1" i="0" u="none" strike="noStrike" dirty="0" smtClean="0">
                          <a:solidFill>
                            <a:srgbClr val="000000"/>
                          </a:solidFill>
                          <a:effectLst/>
                          <a:latin typeface="+mn-ea"/>
                          <a:ea typeface="+mn-ea"/>
                        </a:rPr>
                        <a:t>　　　　　　　　</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３</a:t>
                      </a:r>
                      <a:endParaRPr lang="ja-JP" altLang="en-US" sz="1200" b="0"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964367"/>
          </a:xfrm>
          <a:prstGeom prst="rect">
            <a:avLst/>
          </a:prstGeom>
        </p:spPr>
        <p:txBody>
          <a:bodyPr wrap="square">
            <a:spAutoFit/>
          </a:bodyPr>
          <a:lstStyle/>
          <a:p>
            <a:pPr>
              <a:lnSpc>
                <a:spcPts val="1700"/>
              </a:lnSpc>
            </a:pPr>
            <a:r>
              <a:rPr lang="en-US" altLang="ja-JP" sz="1200" dirty="0" smtClean="0"/>
              <a:t>※</a:t>
            </a:r>
            <a:r>
              <a:rPr lang="ja-JP" altLang="en-US" sz="1200" dirty="0" smtClean="0"/>
              <a:t>１：映画館の通常営業については、</a:t>
            </a:r>
            <a:r>
              <a:rPr lang="en-US" altLang="ja-JP" sz="1200" dirty="0" smtClean="0"/>
              <a:t>21</a:t>
            </a:r>
            <a:r>
              <a:rPr lang="ja-JP" altLang="en-US" sz="1200" dirty="0" smtClean="0"/>
              <a:t>時まで</a:t>
            </a:r>
            <a:endParaRPr lang="en-US" altLang="ja-JP" sz="1200" dirty="0"/>
          </a:p>
          <a:p>
            <a:pPr>
              <a:lnSpc>
                <a:spcPts val="1700"/>
              </a:lnSpc>
            </a:pPr>
            <a:r>
              <a:rPr lang="en-US" altLang="ja-JP" sz="1200" dirty="0" smtClean="0"/>
              <a:t>※</a:t>
            </a:r>
            <a:r>
              <a:rPr lang="ja-JP" altLang="en-US" sz="1200" dirty="0"/>
              <a:t>２</a:t>
            </a:r>
            <a:r>
              <a:rPr lang="ja-JP" altLang="en-US" sz="1200" dirty="0" smtClean="0"/>
              <a:t>：</a:t>
            </a:r>
            <a:r>
              <a:rPr lang="ja-JP" altLang="en-US" sz="1200" dirty="0"/>
              <a:t>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dirty="0"/>
              <a:t>時</a:t>
            </a:r>
            <a:r>
              <a:rPr lang="ja-JP" altLang="en-US" sz="1200" dirty="0" smtClean="0"/>
              <a:t>まで等）　　　　</a:t>
            </a:r>
            <a:endParaRPr lang="en-US" altLang="ja-JP" sz="1200" dirty="0" smtClean="0"/>
          </a:p>
          <a:p>
            <a:pPr>
              <a:lnSpc>
                <a:spcPts val="1700"/>
              </a:lnSpc>
            </a:pPr>
            <a:r>
              <a:rPr lang="en-US" altLang="ja-JP" sz="1200" dirty="0" smtClean="0"/>
              <a:t>※</a:t>
            </a:r>
            <a:r>
              <a:rPr lang="ja-JP" altLang="en-US" sz="1200" dirty="0"/>
              <a:t>３</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プレーはイベント以外に該当　　</a:t>
            </a:r>
            <a:r>
              <a:rPr lang="ja-JP" altLang="en-US" sz="1200" dirty="0"/>
              <a:t>　</a:t>
            </a:r>
            <a:endParaRPr lang="en-US" altLang="ja-JP" sz="1200" dirty="0" smtClean="0"/>
          </a:p>
          <a:p>
            <a:pPr>
              <a:lnSpc>
                <a:spcPts val="1700"/>
              </a:lnSpc>
            </a:pPr>
            <a:r>
              <a:rPr lang="en-US" altLang="ja-JP" sz="1200" dirty="0" smtClean="0"/>
              <a:t>※</a:t>
            </a:r>
            <a:r>
              <a:rPr lang="ja-JP" altLang="en-US" sz="1200" dirty="0" smtClean="0"/>
              <a:t>４：</a:t>
            </a:r>
            <a:r>
              <a:rPr lang="en-US" altLang="ja-JP" sz="1200" dirty="0"/>
              <a:t>1000㎡</a:t>
            </a:r>
            <a:r>
              <a:rPr lang="ja-JP" altLang="en-US" sz="1200" dirty="0"/>
              <a:t>以下の施設は</a:t>
            </a:r>
            <a:r>
              <a:rPr lang="ja-JP" altLang="en-US" sz="1200" dirty="0" smtClean="0"/>
              <a:t>働きかけ</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5830</TotalTime>
  <Words>2116</Words>
  <Application>Microsoft Office PowerPoint</Application>
  <PresentationFormat>ワイド画面</PresentationFormat>
  <Paragraphs>194</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368</cp:revision>
  <cp:lastPrinted>2021-09-09T00:36:08Z</cp:lastPrinted>
  <dcterms:created xsi:type="dcterms:W3CDTF">2020-04-06T02:06:27Z</dcterms:created>
  <dcterms:modified xsi:type="dcterms:W3CDTF">2021-09-09T01:40:14Z</dcterms:modified>
</cp:coreProperties>
</file>