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837" r:id="rId2"/>
  </p:sldIdLst>
  <p:sldSz cx="12192000" cy="755967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周藤　英" initials="周藤　英" lastIdx="1" clrIdx="0">
    <p:extLst>
      <p:ext uri="{19B8F6BF-5375-455C-9EA6-DF929625EA0E}">
        <p15:presenceInfo xmlns:p15="http://schemas.microsoft.com/office/powerpoint/2012/main" userId="S-1-5-21-161959346-1900351369-444732941-1023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9999"/>
    <a:srgbClr val="FFB28B"/>
    <a:srgbClr val="FF6699"/>
    <a:srgbClr val="E7EDEF"/>
    <a:srgbClr val="FF6600"/>
    <a:srgbClr val="99FF66"/>
    <a:srgbClr val="33CC33"/>
    <a:srgbClr val="CC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5278" autoAdjust="0"/>
  </p:normalViewPr>
  <p:slideViewPr>
    <p:cSldViewPr snapToGrid="0">
      <p:cViewPr varScale="1">
        <p:scale>
          <a:sx n="58" d="100"/>
          <a:sy n="58" d="100"/>
        </p:scale>
        <p:origin x="1218" y="78"/>
      </p:cViewPr>
      <p:guideLst/>
    </p:cSldViewPr>
  </p:slideViewPr>
  <p:notesTextViewPr>
    <p:cViewPr>
      <p:scale>
        <a:sx n="1" d="1"/>
        <a:sy n="1" d="1"/>
      </p:scale>
      <p:origin x="0" y="0"/>
    </p:cViewPr>
  </p:notesTextViewPr>
  <p:notesViewPr>
    <p:cSldViewPr snapToGrid="0">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9575" cy="498475"/>
          </a:xfrm>
          <a:prstGeom prst="rect">
            <a:avLst/>
          </a:prstGeom>
        </p:spPr>
        <p:txBody>
          <a:bodyPr vert="horz" lIns="91417" tIns="45709" rIns="91417" bIns="45709"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1"/>
            <a:ext cx="2949575" cy="498475"/>
          </a:xfrm>
          <a:prstGeom prst="rect">
            <a:avLst/>
          </a:prstGeom>
        </p:spPr>
        <p:txBody>
          <a:bodyPr vert="horz" lIns="91417" tIns="45709" rIns="91417" bIns="45709" rtlCol="0"/>
          <a:lstStyle>
            <a:lvl1pPr algn="r">
              <a:defRPr sz="1200"/>
            </a:lvl1pPr>
          </a:lstStyle>
          <a:p>
            <a:fld id="{D64E24C0-EAE7-42C3-A2C6-11E03F4A7047}" type="datetimeFigureOut">
              <a:rPr kumimoji="1" lang="ja-JP" altLang="en-US" smtClean="0"/>
              <a:t>2021/6/17</a:t>
            </a:fld>
            <a:endParaRPr kumimoji="1" lang="ja-JP" altLang="en-US" dirty="0"/>
          </a:p>
        </p:txBody>
      </p:sp>
      <p:sp>
        <p:nvSpPr>
          <p:cNvPr id="4" name="スライド イメージ プレースホルダー 3"/>
          <p:cNvSpPr>
            <a:spLocks noGrp="1" noRot="1" noChangeAspect="1"/>
          </p:cNvSpPr>
          <p:nvPr>
            <p:ph type="sldImg" idx="2"/>
          </p:nvPr>
        </p:nvSpPr>
        <p:spPr>
          <a:xfrm>
            <a:off x="698500" y="1243013"/>
            <a:ext cx="5410200" cy="3354387"/>
          </a:xfrm>
          <a:prstGeom prst="rect">
            <a:avLst/>
          </a:prstGeom>
          <a:noFill/>
          <a:ln w="12700">
            <a:solidFill>
              <a:prstClr val="black"/>
            </a:solidFill>
          </a:ln>
        </p:spPr>
        <p:txBody>
          <a:bodyPr vert="horz" lIns="91417" tIns="45709" rIns="91417" bIns="45709" rtlCol="0" anchor="ctr"/>
          <a:lstStyle/>
          <a:p>
            <a:endParaRPr lang="ja-JP" altLang="en-US" dirty="0"/>
          </a:p>
        </p:txBody>
      </p:sp>
      <p:sp>
        <p:nvSpPr>
          <p:cNvPr id="5" name="ノート プレースホルダー 4"/>
          <p:cNvSpPr>
            <a:spLocks noGrp="1"/>
          </p:cNvSpPr>
          <p:nvPr>
            <p:ph type="body" sz="quarter" idx="3"/>
          </p:nvPr>
        </p:nvSpPr>
        <p:spPr>
          <a:xfrm>
            <a:off x="681040" y="4783141"/>
            <a:ext cx="5445125" cy="3913187"/>
          </a:xfrm>
          <a:prstGeom prst="rect">
            <a:avLst/>
          </a:prstGeom>
        </p:spPr>
        <p:txBody>
          <a:bodyPr vert="horz" lIns="91417" tIns="45709" rIns="91417" bIns="4570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865"/>
            <a:ext cx="2949575" cy="498475"/>
          </a:xfrm>
          <a:prstGeom prst="rect">
            <a:avLst/>
          </a:prstGeom>
        </p:spPr>
        <p:txBody>
          <a:bodyPr vert="horz" lIns="91417" tIns="45709" rIns="91417" bIns="45709"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5"/>
            <a:ext cx="2949575" cy="498475"/>
          </a:xfrm>
          <a:prstGeom prst="rect">
            <a:avLst/>
          </a:prstGeom>
        </p:spPr>
        <p:txBody>
          <a:bodyPr vert="horz" lIns="91417" tIns="45709" rIns="91417" bIns="45709" rtlCol="0" anchor="b"/>
          <a:lstStyle>
            <a:lvl1pPr algn="r">
              <a:defRPr sz="1200"/>
            </a:lvl1pPr>
          </a:lstStyle>
          <a:p>
            <a:fld id="{2F0EEB81-DB16-4A68-B055-8A38956DB515}" type="slidenum">
              <a:rPr kumimoji="1" lang="ja-JP" altLang="en-US" smtClean="0"/>
              <a:t>‹#›</a:t>
            </a:fld>
            <a:endParaRPr kumimoji="1" lang="ja-JP" altLang="en-US" dirty="0"/>
          </a:p>
        </p:txBody>
      </p:sp>
    </p:spTree>
    <p:extLst>
      <p:ext uri="{BB962C8B-B14F-4D97-AF65-F5344CB8AC3E}">
        <p14:creationId xmlns:p14="http://schemas.microsoft.com/office/powerpoint/2010/main" val="26732406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8500" y="1243013"/>
            <a:ext cx="54102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F0EEB81-DB16-4A68-B055-8A38956DB515}" type="slidenum">
              <a:rPr kumimoji="1" lang="ja-JP" altLang="en-US" smtClean="0"/>
              <a:t>1</a:t>
            </a:fld>
            <a:endParaRPr kumimoji="1" lang="ja-JP" altLang="en-US" dirty="0"/>
          </a:p>
        </p:txBody>
      </p:sp>
    </p:spTree>
    <p:extLst>
      <p:ext uri="{BB962C8B-B14F-4D97-AF65-F5344CB8AC3E}">
        <p14:creationId xmlns:p14="http://schemas.microsoft.com/office/powerpoint/2010/main" val="821597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37197"/>
            <a:ext cx="9144000" cy="2631887"/>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970580"/>
            <a:ext cx="9144000" cy="182517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214A32F-0E8C-4D91-BAC6-EA2E81F1CF45}" type="datetime1">
              <a:rPr kumimoji="1" lang="ja-JP" altLang="en-US" smtClean="0"/>
              <a:t>2021/6/17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102975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5DF179-10CB-45A6-B13C-93904DC17FE4}" type="datetime1">
              <a:rPr kumimoji="1" lang="ja-JP" altLang="en-US" smtClean="0"/>
              <a:t>2021/6/17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68511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02483"/>
            <a:ext cx="2628900"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02483"/>
            <a:ext cx="7734300"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6242DB-F35F-4377-94B7-B7ED4323D95B}" type="datetime1">
              <a:rPr kumimoji="1" lang="ja-JP" altLang="en-US" smtClean="0"/>
              <a:t>2021/6/17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641613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F583C5E-CF60-4334-9FD4-141CAC84472E}" type="datetime1">
              <a:rPr kumimoji="1" lang="ja-JP" altLang="en-US" smtClean="0"/>
              <a:t>2021/6/17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6615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884670"/>
            <a:ext cx="10515600" cy="3144614"/>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5059034"/>
            <a:ext cx="10515600" cy="165367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771D1FA-B226-445F-B72F-F5654B8E355B}" type="datetime1">
              <a:rPr kumimoji="1" lang="ja-JP" altLang="en-US" smtClean="0"/>
              <a:t>2021/6/17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79565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2012414"/>
            <a:ext cx="5181600"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2012414"/>
            <a:ext cx="5181600"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BACE846-7A07-4EDA-B2BD-6340DA55CC0B}" type="datetime1">
              <a:rPr kumimoji="1" lang="ja-JP" altLang="en-US" smtClean="0"/>
              <a:t>2021/6/17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799868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402483"/>
            <a:ext cx="10515600"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1853171"/>
            <a:ext cx="5157787" cy="9082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9" y="2761381"/>
            <a:ext cx="515778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853171"/>
            <a:ext cx="5183188" cy="9082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761381"/>
            <a:ext cx="5183188"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1CB574D-5CAF-477E-894B-F08871D0771C}" type="datetime1">
              <a:rPr kumimoji="1" lang="ja-JP" altLang="en-US" smtClean="0"/>
              <a:t>2021/6/17</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37364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7622300-6663-4891-BD5D-793907E96D35}" type="datetime1">
              <a:rPr kumimoji="1" lang="ja-JP" altLang="en-US" smtClean="0"/>
              <a:t>2021/6/17</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345512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63E0D3-56EB-460F-ABA6-3FE4DA800664}" type="datetime1">
              <a:rPr kumimoji="1" lang="ja-JP" altLang="en-US" smtClean="0"/>
              <a:t>2021/6/17</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27185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9" y="503978"/>
            <a:ext cx="3932237" cy="1763924"/>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1088454"/>
            <a:ext cx="6172200" cy="53722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9" y="2267902"/>
            <a:ext cx="3932237" cy="420157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9D1D72-1EAB-4C54-83FC-667B976995F2}" type="datetime1">
              <a:rPr kumimoji="1" lang="ja-JP" altLang="en-US" smtClean="0"/>
              <a:t>2021/6/17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1163463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9" y="503978"/>
            <a:ext cx="3932237" cy="1763924"/>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1088454"/>
            <a:ext cx="6172200" cy="537226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39789" y="2267902"/>
            <a:ext cx="3932237" cy="420157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93F1E87-BAE2-4B8B-8BEA-3C5827EB6F87}" type="datetime1">
              <a:rPr kumimoji="1" lang="ja-JP" altLang="en-US" smtClean="0"/>
              <a:t>2021/6/17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995360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02483"/>
            <a:ext cx="10515600"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2012414"/>
            <a:ext cx="10515600"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7006699"/>
            <a:ext cx="2743200" cy="402483"/>
          </a:xfrm>
          <a:prstGeom prst="rect">
            <a:avLst/>
          </a:prstGeom>
        </p:spPr>
        <p:txBody>
          <a:bodyPr vert="horz" lIns="91440" tIns="45720" rIns="91440" bIns="45720" rtlCol="0" anchor="ctr"/>
          <a:lstStyle>
            <a:lvl1pPr algn="l">
              <a:defRPr sz="1200">
                <a:solidFill>
                  <a:schemeClr val="tx1">
                    <a:tint val="75000"/>
                  </a:schemeClr>
                </a:solidFill>
              </a:defRPr>
            </a:lvl1pPr>
          </a:lstStyle>
          <a:p>
            <a:fld id="{B73C00F3-FD50-4284-B304-AA55E7B077B8}" type="datetime1">
              <a:rPr kumimoji="1" lang="ja-JP" altLang="en-US" smtClean="0"/>
              <a:t>2021/6/17</a:t>
            </a:fld>
            <a:endParaRPr kumimoji="1" lang="ja-JP" altLang="en-US" dirty="0"/>
          </a:p>
        </p:txBody>
      </p:sp>
      <p:sp>
        <p:nvSpPr>
          <p:cNvPr id="5" name="Footer Placeholder 4"/>
          <p:cNvSpPr>
            <a:spLocks noGrp="1"/>
          </p:cNvSpPr>
          <p:nvPr>
            <p:ph type="ftr" sz="quarter" idx="3"/>
          </p:nvPr>
        </p:nvSpPr>
        <p:spPr>
          <a:xfrm>
            <a:off x="4038600" y="7006699"/>
            <a:ext cx="4114800" cy="4024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8610600" y="7006699"/>
            <a:ext cx="2743200" cy="402483"/>
          </a:xfrm>
          <a:prstGeom prst="rect">
            <a:avLst/>
          </a:prstGeom>
        </p:spPr>
        <p:txBody>
          <a:bodyPr vert="horz" lIns="91440" tIns="45720" rIns="91440" bIns="45720" rtlCol="0" anchor="ctr"/>
          <a:lstStyle>
            <a:lvl1pPr algn="r">
              <a:defRPr sz="1200">
                <a:solidFill>
                  <a:schemeClr val="tx1">
                    <a:tint val="75000"/>
                  </a:schemeClr>
                </a:solidFill>
              </a:defRPr>
            </a:lvl1p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14499275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503115540"/>
              </p:ext>
            </p:extLst>
          </p:nvPr>
        </p:nvGraphicFramePr>
        <p:xfrm>
          <a:off x="8070611" y="873506"/>
          <a:ext cx="3578291" cy="2115071"/>
        </p:xfrm>
        <a:graphic>
          <a:graphicData uri="http://schemas.openxmlformats.org/drawingml/2006/table">
            <a:tbl>
              <a:tblPr/>
              <a:tblGrid>
                <a:gridCol w="2357794">
                  <a:extLst>
                    <a:ext uri="{9D8B030D-6E8A-4147-A177-3AD203B41FA5}">
                      <a16:colId xmlns:a16="http://schemas.microsoft.com/office/drawing/2014/main" val="3731445510"/>
                    </a:ext>
                  </a:extLst>
                </a:gridCol>
                <a:gridCol w="1220497">
                  <a:extLst>
                    <a:ext uri="{9D8B030D-6E8A-4147-A177-3AD203B41FA5}">
                      <a16:colId xmlns:a16="http://schemas.microsoft.com/office/drawing/2014/main" val="3132307253"/>
                    </a:ext>
                  </a:extLst>
                </a:gridCol>
              </a:tblGrid>
              <a:tr h="187804">
                <a:tc gridSpan="2">
                  <a:txBody>
                    <a:bodyPr/>
                    <a:lstStyle/>
                    <a:p>
                      <a:pPr algn="l" fontAlgn="ctr"/>
                      <a:r>
                        <a:rPr lang="zh-CN" altLang="en-US" sz="1400" b="1" i="0" u="none" strike="noStrike" dirty="0">
                          <a:solidFill>
                            <a:srgbClr val="000000"/>
                          </a:solidFill>
                          <a:effectLst/>
                          <a:latin typeface="Meiryo UI" panose="020B0604030504040204" pitchFamily="50" charset="-128"/>
                          <a:ea typeface="Meiryo UI" panose="020B0604030504040204" pitchFamily="50" charset="-128"/>
                        </a:rPr>
                        <a:t>（参考）</a:t>
                      </a:r>
                      <a:r>
                        <a:rPr lang="en-US" altLang="zh-CN" sz="1400" b="1" i="0" u="none" strike="noStrike" dirty="0">
                          <a:solidFill>
                            <a:srgbClr val="000000"/>
                          </a:solidFill>
                          <a:effectLst/>
                          <a:latin typeface="Meiryo UI" panose="020B0604030504040204" pitchFamily="50" charset="-128"/>
                          <a:ea typeface="Meiryo UI" panose="020B0604030504040204" pitchFamily="50" charset="-128"/>
                        </a:rPr>
                        <a:t>【</a:t>
                      </a:r>
                      <a:r>
                        <a:rPr lang="zh-CN" altLang="en-US" sz="1400" b="1" i="0" u="none" strike="noStrike" dirty="0">
                          <a:solidFill>
                            <a:srgbClr val="000000"/>
                          </a:solidFill>
                          <a:effectLst/>
                          <a:latin typeface="Meiryo UI" panose="020B0604030504040204" pitchFamily="50" charset="-128"/>
                          <a:ea typeface="Meiryo UI" panose="020B0604030504040204" pitchFamily="50" charset="-128"/>
                        </a:rPr>
                        <a:t>改定後</a:t>
                      </a:r>
                      <a:r>
                        <a:rPr lang="en-US" altLang="zh-CN" sz="1400" b="1" i="0" u="none" strike="noStrike" dirty="0">
                          <a:solidFill>
                            <a:srgbClr val="000000"/>
                          </a:solidFill>
                          <a:effectLst/>
                          <a:latin typeface="Meiryo UI" panose="020B0604030504040204" pitchFamily="50" charset="-128"/>
                          <a:ea typeface="Meiryo UI" panose="020B0604030504040204" pitchFamily="50" charset="-128"/>
                        </a:rPr>
                        <a:t>】</a:t>
                      </a:r>
                      <a:r>
                        <a:rPr lang="zh-CN" altLang="en-US" sz="1400" b="1" i="0" u="none" strike="noStrike" dirty="0">
                          <a:solidFill>
                            <a:srgbClr val="000000"/>
                          </a:solidFill>
                          <a:effectLst/>
                          <a:latin typeface="Meiryo UI" panose="020B0604030504040204" pitchFamily="50" charset="-128"/>
                          <a:ea typeface="Meiryo UI" panose="020B0604030504040204" pitchFamily="50" charset="-128"/>
                        </a:rPr>
                        <a:t>（令和</a:t>
                      </a:r>
                      <a:r>
                        <a:rPr lang="en-US" altLang="zh-CN" sz="1400" b="1" i="0" u="none" strike="noStrike" dirty="0">
                          <a:solidFill>
                            <a:srgbClr val="000000"/>
                          </a:solidFill>
                          <a:effectLst/>
                          <a:latin typeface="Meiryo UI" panose="020B0604030504040204" pitchFamily="50" charset="-128"/>
                          <a:ea typeface="Meiryo UI" panose="020B0604030504040204" pitchFamily="50" charset="-128"/>
                        </a:rPr>
                        <a:t>3</a:t>
                      </a:r>
                      <a:r>
                        <a:rPr lang="zh-CN" altLang="en-US" sz="1400" b="1" i="0" u="none" strike="noStrike" dirty="0">
                          <a:solidFill>
                            <a:srgbClr val="000000"/>
                          </a:solidFill>
                          <a:effectLst/>
                          <a:latin typeface="Meiryo UI" panose="020B0604030504040204" pitchFamily="50" charset="-128"/>
                          <a:ea typeface="Meiryo UI" panose="020B0604030504040204" pitchFamily="50" charset="-128"/>
                        </a:rPr>
                        <a:t>年</a:t>
                      </a:r>
                      <a:r>
                        <a:rPr lang="en-US" altLang="zh-CN" sz="1400" b="1" i="0" u="none" strike="noStrike" dirty="0">
                          <a:solidFill>
                            <a:srgbClr val="000000"/>
                          </a:solidFill>
                          <a:effectLst/>
                          <a:latin typeface="Meiryo UI" panose="020B0604030504040204" pitchFamily="50" charset="-128"/>
                          <a:ea typeface="Meiryo UI" panose="020B0604030504040204" pitchFamily="50" charset="-128"/>
                        </a:rPr>
                        <a:t>6</a:t>
                      </a:r>
                      <a:r>
                        <a:rPr lang="zh-CN" altLang="en-US" sz="1400" b="1" i="0" u="none" strike="noStrike" dirty="0">
                          <a:solidFill>
                            <a:srgbClr val="000000"/>
                          </a:solidFill>
                          <a:effectLst/>
                          <a:latin typeface="Meiryo UI" panose="020B0604030504040204" pitchFamily="50" charset="-128"/>
                          <a:ea typeface="Meiryo UI" panose="020B0604030504040204" pitchFamily="50" charset="-128"/>
                        </a:rPr>
                        <a:t>月</a:t>
                      </a:r>
                      <a:r>
                        <a:rPr lang="en-US" altLang="zh-CN" sz="1400" b="1" i="0" u="none" strike="noStrike" dirty="0">
                          <a:solidFill>
                            <a:srgbClr val="000000"/>
                          </a:solidFill>
                          <a:effectLst/>
                          <a:latin typeface="Meiryo UI" panose="020B0604030504040204" pitchFamily="50" charset="-128"/>
                          <a:ea typeface="Meiryo UI" panose="020B0604030504040204" pitchFamily="50" charset="-128"/>
                        </a:rPr>
                        <a:t>9</a:t>
                      </a:r>
                      <a:r>
                        <a:rPr lang="zh-CN" altLang="en-US" sz="1400" b="1" i="0" u="none" strike="noStrike" dirty="0">
                          <a:solidFill>
                            <a:srgbClr val="000000"/>
                          </a:solidFill>
                          <a:effectLst/>
                          <a:latin typeface="Meiryo UI" panose="020B0604030504040204" pitchFamily="50" charset="-128"/>
                          <a:ea typeface="Meiryo UI" panose="020B0604030504040204" pitchFamily="50" charset="-128"/>
                        </a:rPr>
                        <a:t>日改定）</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extLst>
                  <a:ext uri="{0D108BD9-81ED-4DB2-BD59-A6C34878D82A}">
                    <a16:rowId xmlns:a16="http://schemas.microsoft.com/office/drawing/2014/main" val="3411456527"/>
                  </a:ext>
                </a:extLst>
              </a:tr>
              <a:tr h="554876">
                <a:tc>
                  <a:txBody>
                    <a:bodyPr/>
                    <a:lstStyle/>
                    <a:p>
                      <a:pPr algn="ctr"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運用</a:t>
                      </a:r>
                      <a:br>
                        <a:rPr lang="ja-JP" altLang="en-US" sz="14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フェーズ</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確保病床数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376619363"/>
                  </a:ext>
                </a:extLst>
              </a:tr>
              <a:tr h="174415">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フェーズ</a:t>
                      </a:r>
                      <a:r>
                        <a:rPr lang="en-US" altLang="ja-JP" sz="1400" b="0" i="0" u="none" strike="noStrike">
                          <a:solidFill>
                            <a:srgbClr val="000000"/>
                          </a:solidFill>
                          <a:effectLst/>
                          <a:latin typeface="Meiryo UI" panose="020B0604030504040204" pitchFamily="50" charset="-128"/>
                          <a:ea typeface="Meiryo UI" panose="020B0604030504040204" pitchFamily="50" charset="-128"/>
                        </a:rPr>
                        <a:t>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90</a:t>
                      </a:r>
                      <a:r>
                        <a:rPr lang="ja-JP" altLang="en-US" sz="1400" b="0" i="0" u="none" strike="noStrike">
                          <a:solidFill>
                            <a:srgbClr val="000000"/>
                          </a:solidFill>
                          <a:effectLst/>
                          <a:latin typeface="Meiryo UI" panose="020B0604030504040204" pitchFamily="50" charset="-128"/>
                          <a:ea typeface="Meiryo UI" panose="020B0604030504040204" pitchFamily="50" charset="-128"/>
                        </a:rPr>
                        <a:t>床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7077742"/>
                  </a:ext>
                </a:extLst>
              </a:tr>
              <a:tr h="179268">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フェーズ</a:t>
                      </a:r>
                      <a:r>
                        <a:rPr lang="en-US" altLang="ja-JP" sz="1400" b="0" i="0" u="none" strike="noStrike">
                          <a:solidFill>
                            <a:srgbClr val="000000"/>
                          </a:solidFill>
                          <a:effectLst/>
                          <a:latin typeface="Meiryo UI" panose="020B0604030504040204" pitchFamily="50" charset="-128"/>
                          <a:ea typeface="Meiryo UI" panose="020B0604030504040204" pitchFamily="50" charset="-128"/>
                        </a:rPr>
                        <a:t>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160</a:t>
                      </a:r>
                      <a:r>
                        <a:rPr lang="ja-JP" altLang="en-US" sz="1400" b="0" i="0" u="none" strike="noStrike">
                          <a:solidFill>
                            <a:srgbClr val="000000"/>
                          </a:solidFill>
                          <a:effectLst/>
                          <a:latin typeface="Meiryo UI" panose="020B0604030504040204" pitchFamily="50" charset="-128"/>
                          <a:ea typeface="Meiryo UI" panose="020B0604030504040204" pitchFamily="50" charset="-128"/>
                        </a:rPr>
                        <a:t>床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6555654"/>
                  </a:ext>
                </a:extLst>
              </a:tr>
              <a:tr h="179268">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フェーズ</a:t>
                      </a:r>
                      <a:r>
                        <a:rPr lang="en-US" altLang="ja-JP" sz="1400" b="0" i="0" u="none" strike="noStrike">
                          <a:solidFill>
                            <a:srgbClr val="000000"/>
                          </a:solidFill>
                          <a:effectLst/>
                          <a:latin typeface="Meiryo UI" panose="020B0604030504040204" pitchFamily="50" charset="-128"/>
                          <a:ea typeface="Meiryo UI" panose="020B0604030504040204" pitchFamily="50" charset="-128"/>
                        </a:rPr>
                        <a:t>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250</a:t>
                      </a:r>
                      <a:r>
                        <a:rPr lang="ja-JP" altLang="en-US" sz="1400" b="0" i="0" u="none" strike="noStrike">
                          <a:solidFill>
                            <a:srgbClr val="000000"/>
                          </a:solidFill>
                          <a:effectLst/>
                          <a:latin typeface="Meiryo UI" panose="020B0604030504040204" pitchFamily="50" charset="-128"/>
                          <a:ea typeface="Meiryo UI" panose="020B0604030504040204" pitchFamily="50" charset="-128"/>
                        </a:rPr>
                        <a:t>床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9171855"/>
                  </a:ext>
                </a:extLst>
              </a:tr>
              <a:tr h="179268">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非常事態（フェーズ</a:t>
                      </a:r>
                      <a:r>
                        <a:rPr lang="en-US" altLang="ja-JP" sz="1400" b="0" i="0" u="none" strike="noStrike">
                          <a:solidFill>
                            <a:srgbClr val="000000"/>
                          </a:solidFill>
                          <a:effectLst/>
                          <a:latin typeface="Meiryo UI" panose="020B0604030504040204" pitchFamily="50" charset="-128"/>
                          <a:ea typeface="Meiryo UI" panose="020B0604030504040204" pitchFamily="50" charset="-128"/>
                        </a:rPr>
                        <a:t>4</a:t>
                      </a:r>
                      <a:r>
                        <a:rPr lang="ja-JP" altLang="en-US" sz="1400" b="0" i="0" u="none" strike="noStrike">
                          <a:solidFill>
                            <a:srgbClr val="000000"/>
                          </a:solidFill>
                          <a:effectLst/>
                          <a:latin typeface="Meiryo UI" panose="020B0604030504040204" pitchFamily="50" charset="-128"/>
                          <a:ea typeface="Meiryo UI" panose="020B0604030504040204" pitchFamily="50" charset="-128"/>
                        </a:rPr>
                        <a:t>）</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350</a:t>
                      </a:r>
                      <a:r>
                        <a:rPr lang="ja-JP" altLang="en-US" sz="1400" b="0" i="0" u="none" strike="noStrike">
                          <a:solidFill>
                            <a:srgbClr val="000000"/>
                          </a:solidFill>
                          <a:effectLst/>
                          <a:latin typeface="Meiryo UI" panose="020B0604030504040204" pitchFamily="50" charset="-128"/>
                          <a:ea typeface="Meiryo UI" panose="020B0604030504040204" pitchFamily="50" charset="-128"/>
                        </a:rPr>
                        <a:t>床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4307386"/>
                  </a:ext>
                </a:extLst>
              </a:tr>
              <a:tr h="187804">
                <a:tc>
                  <a:txBody>
                    <a:bodyPr/>
                    <a:lstStyle/>
                    <a:p>
                      <a:pPr algn="ctr" fontAlgn="ctr"/>
                      <a:r>
                        <a:rPr lang="zh-TW" altLang="en-US" sz="1400" b="0" i="0" u="none" strike="noStrike" dirty="0">
                          <a:solidFill>
                            <a:srgbClr val="000000"/>
                          </a:solidFill>
                          <a:effectLst/>
                          <a:latin typeface="Meiryo UI" panose="020B0604030504040204" pitchFamily="50" charset="-128"/>
                          <a:ea typeface="Meiryo UI" panose="020B0604030504040204" pitchFamily="50" charset="-128"/>
                        </a:rPr>
                        <a:t>災害級非常事態</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（目標）</a:t>
                      </a:r>
                      <a:endParaRPr lang="zh-TW"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500</a:t>
                      </a:r>
                      <a:r>
                        <a:rPr lang="ja-JP" altLang="en-US" sz="1400" b="0" i="0" u="none" strike="noStrike">
                          <a:solidFill>
                            <a:srgbClr val="000000"/>
                          </a:solidFill>
                          <a:effectLst/>
                          <a:latin typeface="Meiryo UI" panose="020B0604030504040204" pitchFamily="50" charset="-128"/>
                          <a:ea typeface="Meiryo UI" panose="020B0604030504040204" pitchFamily="50" charset="-128"/>
                        </a:rPr>
                        <a:t>床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9129814"/>
                  </a:ext>
                </a:extLst>
              </a:tr>
              <a:tr h="158780">
                <a:tc>
                  <a:txBody>
                    <a:bodyPr/>
                    <a:lstStyle/>
                    <a:p>
                      <a:pPr algn="l"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93978881"/>
                  </a:ext>
                </a:extLst>
              </a:tr>
            </a:tbl>
          </a:graphicData>
        </a:graphic>
      </p:graphicFrame>
      <p:sp>
        <p:nvSpPr>
          <p:cNvPr id="3" name="正方形/長方形 2"/>
          <p:cNvSpPr/>
          <p:nvPr/>
        </p:nvSpPr>
        <p:spPr>
          <a:xfrm>
            <a:off x="0" y="-15757"/>
            <a:ext cx="12192000" cy="42100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latin typeface="UD デジタル 教科書体 NK-B" panose="02020700000000000000" pitchFamily="18" charset="-128"/>
                <a:ea typeface="UD デジタル 教科書体 NK-B" panose="02020700000000000000" pitchFamily="18" charset="-128"/>
              </a:rPr>
              <a:t>「大阪モデル」の運用について</a:t>
            </a:r>
          </a:p>
        </p:txBody>
      </p:sp>
      <p:sp>
        <p:nvSpPr>
          <p:cNvPr id="8" name="正方形/長方形 7">
            <a:extLst>
              <a:ext uri="{FF2B5EF4-FFF2-40B4-BE49-F238E27FC236}">
                <a16:creationId xmlns:a16="http://schemas.microsoft.com/office/drawing/2014/main" id="{FC024533-669C-48B1-82E7-C27042384F7F}"/>
              </a:ext>
            </a:extLst>
          </p:cNvPr>
          <p:cNvSpPr/>
          <p:nvPr/>
        </p:nvSpPr>
        <p:spPr>
          <a:xfrm>
            <a:off x="0" y="824387"/>
            <a:ext cx="12192000" cy="948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ja-JP" altLang="en-US" b="1" dirty="0">
                <a:solidFill>
                  <a:schemeClr val="tx1"/>
                </a:solidFill>
                <a:latin typeface="UD デジタル 教科書体 NK-B" panose="02020700000000000000" pitchFamily="18" charset="-128"/>
                <a:ea typeface="UD デジタル 教科書体 NK-B" panose="02020700000000000000" pitchFamily="18" charset="-128"/>
              </a:rPr>
              <a:t> ◆緊急事態措置</a:t>
            </a:r>
            <a:r>
              <a:rPr lang="ja-JP" altLang="en-US" b="1" dirty="0" smtClean="0">
                <a:solidFill>
                  <a:schemeClr val="tx1"/>
                </a:solidFill>
                <a:latin typeface="UD デジタル 教科書体 NK-B" panose="02020700000000000000" pitchFamily="18" charset="-128"/>
                <a:ea typeface="UD デジタル 教科書体 NK-B" panose="02020700000000000000" pitchFamily="18" charset="-128"/>
              </a:rPr>
              <a:t>解除後、重症</a:t>
            </a:r>
            <a:r>
              <a:rPr lang="ja-JP" altLang="en-US" b="1" dirty="0">
                <a:solidFill>
                  <a:schemeClr val="tx1"/>
                </a:solidFill>
                <a:latin typeface="UD デジタル 教科書体 NK-B" panose="02020700000000000000" pitchFamily="18" charset="-128"/>
                <a:ea typeface="UD デジタル 教科書体 NK-B" panose="02020700000000000000" pitchFamily="18" charset="-128"/>
              </a:rPr>
              <a:t>病床</a:t>
            </a:r>
            <a:r>
              <a:rPr lang="ja-JP" altLang="en-US" b="1" dirty="0" smtClean="0">
                <a:solidFill>
                  <a:schemeClr val="tx1"/>
                </a:solidFill>
                <a:latin typeface="UD デジタル 教科書体 NK-B" panose="02020700000000000000" pitchFamily="18" charset="-128"/>
                <a:ea typeface="UD デジタル 教科書体 NK-B" panose="02020700000000000000" pitchFamily="18" charset="-128"/>
              </a:rPr>
              <a:t>使用率（「</a:t>
            </a:r>
            <a:r>
              <a:rPr lang="ja-JP" altLang="en-US" b="1" dirty="0">
                <a:solidFill>
                  <a:schemeClr val="tx1"/>
                </a:solidFill>
                <a:latin typeface="UD デジタル 教科書体 NK-B" panose="02020700000000000000" pitchFamily="18" charset="-128"/>
                <a:ea typeface="UD デジタル 教科書体 NK-B" panose="02020700000000000000" pitchFamily="18" charset="-128"/>
              </a:rPr>
              <a:t>非常事態」探知</a:t>
            </a:r>
            <a:r>
              <a:rPr lang="ja-JP" altLang="en-US" b="1" dirty="0" smtClean="0">
                <a:solidFill>
                  <a:schemeClr val="tx1"/>
                </a:solidFill>
                <a:latin typeface="UD デジタル 教科書体 NK-B" panose="02020700000000000000" pitchFamily="18" charset="-128"/>
                <a:ea typeface="UD デジタル 教科書体 NK-B" panose="02020700000000000000" pitchFamily="18" charset="-128"/>
              </a:rPr>
              <a:t>指標）</a:t>
            </a:r>
            <a:r>
              <a:rPr lang="ja-JP" altLang="en-US" b="1" u="sng" dirty="0" smtClean="0">
                <a:solidFill>
                  <a:schemeClr val="tx1"/>
                </a:solidFill>
                <a:latin typeface="UD デジタル 教科書体 NK-B" panose="02020700000000000000" pitchFamily="18" charset="-128"/>
                <a:ea typeface="UD デジタル 教科書体 NK-B" panose="02020700000000000000" pitchFamily="18" charset="-128"/>
              </a:rPr>
              <a:t>分母の</a:t>
            </a:r>
            <a:endParaRPr lang="en-US" altLang="ja-JP" b="1" u="sng"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b="1" dirty="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b="1" dirty="0" smtClean="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b="1" u="sng" dirty="0" smtClean="0">
                <a:solidFill>
                  <a:schemeClr val="tx1"/>
                </a:solidFill>
                <a:latin typeface="UD デジタル 教科書体 NK-B" panose="02020700000000000000" pitchFamily="18" charset="-128"/>
                <a:ea typeface="UD デジタル 教科書体 NK-B" panose="02020700000000000000" pitchFamily="18" charset="-128"/>
              </a:rPr>
              <a:t>確保病床数を、</a:t>
            </a:r>
            <a:r>
              <a:rPr lang="ja-JP" altLang="en-US" b="1" dirty="0" smtClean="0">
                <a:solidFill>
                  <a:schemeClr val="tx1"/>
                </a:solidFill>
                <a:latin typeface="UD デジタル 教科書体 NK-B" panose="02020700000000000000" pitchFamily="18" charset="-128"/>
                <a:ea typeface="UD デジタル 教科書体 NK-B" panose="02020700000000000000" pitchFamily="18" charset="-128"/>
              </a:rPr>
              <a:t>病床確保</a:t>
            </a:r>
            <a:r>
              <a:rPr lang="ja-JP" altLang="en-US" b="1" dirty="0">
                <a:solidFill>
                  <a:schemeClr val="tx1"/>
                </a:solidFill>
                <a:latin typeface="UD デジタル 教科書体 NK-B" panose="02020700000000000000" pitchFamily="18" charset="-128"/>
                <a:ea typeface="UD デジタル 教科書体 NK-B" panose="02020700000000000000" pitchFamily="18" charset="-128"/>
              </a:rPr>
              <a:t>計画（</a:t>
            </a:r>
            <a:r>
              <a:rPr lang="en-US" altLang="ja-JP" b="1" dirty="0">
                <a:solidFill>
                  <a:schemeClr val="tx1"/>
                </a:solidFill>
                <a:latin typeface="UD デジタル 教科書体 NK-B" panose="02020700000000000000" pitchFamily="18" charset="-128"/>
                <a:ea typeface="UD デジタル 教科書体 NK-B" panose="02020700000000000000" pitchFamily="18" charset="-128"/>
              </a:rPr>
              <a:t>6/9</a:t>
            </a:r>
            <a:r>
              <a:rPr lang="ja-JP" altLang="en-US" b="1" dirty="0">
                <a:solidFill>
                  <a:schemeClr val="tx1"/>
                </a:solidFill>
                <a:latin typeface="UD デジタル 教科書体 NK-B" panose="02020700000000000000" pitchFamily="18" charset="-128"/>
                <a:ea typeface="UD デジタル 教科書体 NK-B" panose="02020700000000000000" pitchFamily="18" charset="-128"/>
              </a:rPr>
              <a:t>改定</a:t>
            </a:r>
            <a:r>
              <a:rPr lang="ja-JP" altLang="en-US" b="1" dirty="0" smtClean="0">
                <a:solidFill>
                  <a:schemeClr val="tx1"/>
                </a:solidFill>
                <a:latin typeface="UD デジタル 教科書体 NK-B" panose="02020700000000000000" pitchFamily="18" charset="-128"/>
                <a:ea typeface="UD デジタル 教科書体 NK-B" panose="02020700000000000000" pitchFamily="18" charset="-128"/>
              </a:rPr>
              <a:t>）に定めた</a:t>
            </a:r>
            <a:r>
              <a:rPr lang="ja-JP" altLang="en-US" b="1" u="sng" dirty="0" smtClean="0">
                <a:solidFill>
                  <a:schemeClr val="tx1"/>
                </a:solidFill>
                <a:latin typeface="UD デジタル 教科書体 NK-B" panose="02020700000000000000" pitchFamily="18" charset="-128"/>
                <a:ea typeface="UD デジタル 教科書体 NK-B" panose="02020700000000000000" pitchFamily="18" charset="-128"/>
              </a:rPr>
              <a:t>「一般</a:t>
            </a:r>
            <a:r>
              <a:rPr lang="ja-JP" altLang="en-US" b="1" u="sng" dirty="0">
                <a:solidFill>
                  <a:schemeClr val="tx1"/>
                </a:solidFill>
                <a:latin typeface="UD デジタル 教科書体 NK-B" panose="02020700000000000000" pitchFamily="18" charset="-128"/>
                <a:ea typeface="UD デジタル 教科書体 NK-B" panose="02020700000000000000" pitchFamily="18" charset="-128"/>
              </a:rPr>
              <a:t>医療と両立可能</a:t>
            </a:r>
            <a:r>
              <a:rPr lang="ja-JP" altLang="en-US" b="1" u="sng" dirty="0" smtClean="0">
                <a:solidFill>
                  <a:schemeClr val="tx1"/>
                </a:solidFill>
                <a:latin typeface="UD デジタル 教科書体 NK-B" panose="02020700000000000000" pitchFamily="18" charset="-128"/>
                <a:ea typeface="UD デジタル 教科書体 NK-B" panose="02020700000000000000" pitchFamily="18" charset="-128"/>
              </a:rPr>
              <a:t>な</a:t>
            </a:r>
            <a:endParaRPr lang="en-US" altLang="ja-JP" b="1" u="sng"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lang="en-US" altLang="ja-JP" b="1" dirty="0">
                <a:solidFill>
                  <a:schemeClr val="tx1"/>
                </a:solidFill>
                <a:latin typeface="UD デジタル 教科書体 NK-B" panose="02020700000000000000" pitchFamily="18" charset="-128"/>
                <a:ea typeface="UD デジタル 教科書体 NK-B" panose="02020700000000000000" pitchFamily="18" charset="-128"/>
              </a:rPr>
              <a:t> </a:t>
            </a:r>
            <a:r>
              <a:rPr lang="en-US" altLang="ja-JP" b="1" dirty="0" smtClean="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b="1" u="sng" dirty="0" smtClean="0">
                <a:solidFill>
                  <a:schemeClr val="tx1"/>
                </a:solidFill>
                <a:latin typeface="UD デジタル 教科書体 NK-B" panose="02020700000000000000" pitchFamily="18" charset="-128"/>
                <a:ea typeface="UD デジタル 教科書体 NK-B" panose="02020700000000000000" pitchFamily="18" charset="-128"/>
              </a:rPr>
              <a:t>確保</a:t>
            </a:r>
            <a:r>
              <a:rPr lang="ja-JP" altLang="en-US" b="1" u="sng" dirty="0">
                <a:solidFill>
                  <a:schemeClr val="tx1"/>
                </a:solidFill>
                <a:latin typeface="UD デジタル 教科書体 NK-B" panose="02020700000000000000" pitchFamily="18" charset="-128"/>
                <a:ea typeface="UD デジタル 教科書体 NK-B" panose="02020700000000000000" pitchFamily="18" charset="-128"/>
              </a:rPr>
              <a:t>病床数</a:t>
            </a:r>
            <a:r>
              <a:rPr lang="en-US" altLang="ja-JP" b="1" u="sng" dirty="0">
                <a:solidFill>
                  <a:schemeClr val="tx1"/>
                </a:solidFill>
                <a:latin typeface="UD デジタル 教科書体 NK-B" panose="02020700000000000000" pitchFamily="18" charset="-128"/>
                <a:ea typeface="UD デジタル 教科書体 NK-B" panose="02020700000000000000" pitchFamily="18" charset="-128"/>
              </a:rPr>
              <a:t>250</a:t>
            </a:r>
            <a:r>
              <a:rPr lang="ja-JP" altLang="en-US" b="1" u="sng" dirty="0">
                <a:solidFill>
                  <a:schemeClr val="tx1"/>
                </a:solidFill>
                <a:latin typeface="UD デジタル 教科書体 NK-B" panose="02020700000000000000" pitchFamily="18" charset="-128"/>
                <a:ea typeface="UD デジタル 教科書体 NK-B" panose="02020700000000000000" pitchFamily="18" charset="-128"/>
              </a:rPr>
              <a:t>床（フェーズ３</a:t>
            </a:r>
            <a:r>
              <a:rPr lang="ja-JP" altLang="en-US" b="1" u="sng" dirty="0" smtClean="0">
                <a:solidFill>
                  <a:schemeClr val="tx1"/>
                </a:solidFill>
                <a:latin typeface="UD デジタル 教科書体 NK-B" panose="02020700000000000000" pitchFamily="18" charset="-128"/>
                <a:ea typeface="UD デジタル 教科書体 NK-B" panose="02020700000000000000" pitchFamily="18" charset="-128"/>
              </a:rPr>
              <a:t>）」に変更する。</a:t>
            </a:r>
            <a:endParaRPr lang="en-US" altLang="ja-JP" b="1" u="sng"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4" name="テキスト ボックス 23"/>
          <p:cNvSpPr txBox="1"/>
          <p:nvPr/>
        </p:nvSpPr>
        <p:spPr>
          <a:xfrm>
            <a:off x="0" y="417957"/>
            <a:ext cx="8608678" cy="400110"/>
          </a:xfrm>
          <a:prstGeom prst="rect">
            <a:avLst/>
          </a:prstGeom>
          <a:solidFill>
            <a:schemeClr val="accent4">
              <a:lumMod val="40000"/>
              <a:lumOff val="60000"/>
            </a:schemeClr>
          </a:solidFill>
        </p:spPr>
        <p:txBody>
          <a:bodyPr wrap="square" rtlCol="0">
            <a:spAutoFit/>
          </a:bodyPr>
          <a:lstStyle/>
          <a:p>
            <a:r>
              <a:rPr lang="ja-JP" altLang="en-US" sz="2000" b="1" dirty="0">
                <a:latin typeface="UD デジタル 教科書体 NK-B" panose="02020700000000000000" pitchFamily="18" charset="-128"/>
                <a:ea typeface="UD デジタル 教科書体 NK-B" panose="02020700000000000000" pitchFamily="18" charset="-128"/>
              </a:rPr>
              <a:t>（１）大阪モデル　重症病床使用率算出における「確保病床数」について</a:t>
            </a:r>
          </a:p>
        </p:txBody>
      </p:sp>
      <p:graphicFrame>
        <p:nvGraphicFramePr>
          <p:cNvPr id="25" name="表 24"/>
          <p:cNvGraphicFramePr>
            <a:graphicFrameLocks noGrp="1"/>
          </p:cNvGraphicFramePr>
          <p:nvPr>
            <p:extLst>
              <p:ext uri="{D42A27DB-BD31-4B8C-83A1-F6EECF244321}">
                <p14:modId xmlns:p14="http://schemas.microsoft.com/office/powerpoint/2010/main" val="2941642354"/>
              </p:ext>
            </p:extLst>
          </p:nvPr>
        </p:nvGraphicFramePr>
        <p:xfrm>
          <a:off x="353288" y="2097195"/>
          <a:ext cx="6627022" cy="1069921"/>
        </p:xfrm>
        <a:graphic>
          <a:graphicData uri="http://schemas.openxmlformats.org/drawingml/2006/table">
            <a:tbl>
              <a:tblPr firstRow="1" bandRow="1">
                <a:tableStyleId>{5C22544A-7EE6-4342-B048-85BDC9FD1C3A}</a:tableStyleId>
              </a:tblPr>
              <a:tblGrid>
                <a:gridCol w="1145145">
                  <a:extLst>
                    <a:ext uri="{9D8B030D-6E8A-4147-A177-3AD203B41FA5}">
                      <a16:colId xmlns:a16="http://schemas.microsoft.com/office/drawing/2014/main" val="1054341565"/>
                    </a:ext>
                  </a:extLst>
                </a:gridCol>
                <a:gridCol w="1915081">
                  <a:extLst>
                    <a:ext uri="{9D8B030D-6E8A-4147-A177-3AD203B41FA5}">
                      <a16:colId xmlns:a16="http://schemas.microsoft.com/office/drawing/2014/main" val="2232924794"/>
                    </a:ext>
                  </a:extLst>
                </a:gridCol>
                <a:gridCol w="1243125">
                  <a:extLst>
                    <a:ext uri="{9D8B030D-6E8A-4147-A177-3AD203B41FA5}">
                      <a16:colId xmlns:a16="http://schemas.microsoft.com/office/drawing/2014/main" val="1164705697"/>
                    </a:ext>
                  </a:extLst>
                </a:gridCol>
                <a:gridCol w="2323671">
                  <a:extLst>
                    <a:ext uri="{9D8B030D-6E8A-4147-A177-3AD203B41FA5}">
                      <a16:colId xmlns:a16="http://schemas.microsoft.com/office/drawing/2014/main" val="891799301"/>
                    </a:ext>
                  </a:extLst>
                </a:gridCol>
              </a:tblGrid>
              <a:tr h="293681">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UD デジタル 教科書体 NK-B" panose="02020700000000000000" pitchFamily="18" charset="-128"/>
                          <a:ea typeface="UD デジタル 教科書体 NK-B" panose="02020700000000000000" pitchFamily="18" charset="-128"/>
                        </a:rPr>
                        <a:t>6/17</a:t>
                      </a:r>
                      <a:r>
                        <a:rPr kumimoji="1" lang="ja-JP" altLang="en-US" sz="1600" dirty="0" smtClean="0">
                          <a:latin typeface="UD デジタル 教科書体 NK-B" panose="02020700000000000000" pitchFamily="18" charset="-128"/>
                          <a:ea typeface="UD デジタル 教科書体 NK-B" panose="02020700000000000000" pitchFamily="18" charset="-128"/>
                        </a:rPr>
                        <a:t>時点</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nchor="ctr"/>
                </a:tc>
                <a:tc hMerge="1">
                  <a:txBody>
                    <a:bodyPr/>
                    <a:lstStyle/>
                    <a:p>
                      <a:pPr algn="ctr"/>
                      <a:endParaRPr kumimoji="1" lang="ja-JP" altLang="en-US" sz="1600" dirty="0"/>
                    </a:p>
                  </a:txBody>
                  <a:tcPr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UD デジタル 教科書体 NK-B" panose="02020700000000000000" pitchFamily="18" charset="-128"/>
                          <a:ea typeface="UD デジタル 教科書体 NK-B" panose="02020700000000000000" pitchFamily="18" charset="-128"/>
                        </a:rPr>
                        <a:t>緊急事態措置解除後</a:t>
                      </a:r>
                      <a:endParaRPr kumimoji="1" lang="en-US" altLang="ja-JP" sz="1600" dirty="0">
                        <a:latin typeface="UD デジタル 教科書体 NK-B" panose="02020700000000000000" pitchFamily="18" charset="-128"/>
                        <a:ea typeface="UD デジタル 教科書体 NK-B" panose="02020700000000000000" pitchFamily="18" charset="-128"/>
                      </a:endParaRPr>
                    </a:p>
                  </a:txBody>
                  <a:tcPr anchor="ctr"/>
                </a:tc>
                <a:tc hMerge="1">
                  <a:txBody>
                    <a:bodyPr/>
                    <a:lstStyle/>
                    <a:p>
                      <a:pPr algn="ctr"/>
                      <a:endParaRPr kumimoji="1" lang="ja-JP" altLang="en-US" sz="1600" dirty="0"/>
                    </a:p>
                  </a:txBody>
                  <a:tcPr anchor="ctr"/>
                </a:tc>
                <a:extLst>
                  <a:ext uri="{0D108BD9-81ED-4DB2-BD59-A6C34878D82A}">
                    <a16:rowId xmlns:a16="http://schemas.microsoft.com/office/drawing/2014/main" val="1518180368"/>
                  </a:ext>
                </a:extLst>
              </a:tr>
              <a:tr h="3362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UD デジタル 教科書体 NK-B" panose="02020700000000000000" pitchFamily="18" charset="-128"/>
                          <a:ea typeface="UD デジタル 教科書体 NK-B" panose="02020700000000000000" pitchFamily="18" charset="-128"/>
                        </a:rPr>
                        <a:t>病床数</a:t>
                      </a:r>
                      <a:endParaRPr kumimoji="1" lang="ja-JP" altLang="en-US" sz="1600" b="1" dirty="0">
                        <a:solidFill>
                          <a:schemeClr val="bg1"/>
                        </a:solidFill>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r>
                        <a:rPr kumimoji="1" lang="ja-JP" altLang="en-US" sz="1400" b="0" dirty="0">
                          <a:solidFill>
                            <a:schemeClr val="dk1"/>
                          </a:solidFill>
                          <a:latin typeface="UD デジタル 教科書体 NK-B" panose="02020700000000000000" pitchFamily="18" charset="-128"/>
                          <a:ea typeface="UD デジタル 教科書体 NK-B" panose="02020700000000000000" pitchFamily="18" charset="-128"/>
                        </a:rPr>
                        <a:t>使用率</a:t>
                      </a:r>
                      <a:endParaRPr kumimoji="1" lang="ja-JP" altLang="en-US" sz="1400" b="1" dirty="0">
                        <a:solidFill>
                          <a:schemeClr val="bg1"/>
                        </a:solidFill>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UD デジタル 教科書体 NK-B" panose="02020700000000000000" pitchFamily="18" charset="-128"/>
                          <a:ea typeface="UD デジタル 教科書体 NK-B" panose="02020700000000000000" pitchFamily="18" charset="-128"/>
                        </a:rPr>
                        <a:t>病床数</a:t>
                      </a:r>
                      <a:endParaRPr kumimoji="1" lang="ja-JP" altLang="en-US" sz="1600" b="1" dirty="0">
                        <a:solidFill>
                          <a:schemeClr val="bg1"/>
                        </a:solidFill>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r>
                        <a:rPr kumimoji="1" lang="ja-JP" altLang="en-US" sz="1400" b="0" dirty="0">
                          <a:solidFill>
                            <a:schemeClr val="dk1"/>
                          </a:solidFill>
                          <a:latin typeface="UD デジタル 教科書体 NK-B" panose="02020700000000000000" pitchFamily="18" charset="-128"/>
                          <a:ea typeface="UD デジタル 教科書体 NK-B" panose="02020700000000000000" pitchFamily="18" charset="-128"/>
                        </a:rPr>
                        <a:t>使用率</a:t>
                      </a:r>
                      <a:endParaRPr kumimoji="1" lang="ja-JP" altLang="en-US" sz="1400" b="1" dirty="0">
                        <a:solidFill>
                          <a:schemeClr val="bg1"/>
                        </a:solidFill>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1664045442"/>
                  </a:ext>
                </a:extLst>
              </a:tr>
              <a:tr h="398382">
                <a:tc>
                  <a:txBody>
                    <a:bodyPr/>
                    <a:lstStyle/>
                    <a:p>
                      <a:pPr algn="ctr"/>
                      <a:r>
                        <a:rPr kumimoji="1" lang="en-US" altLang="ja-JP" sz="1600" b="1" dirty="0">
                          <a:latin typeface="UD デジタル 教科書体 NK-B" panose="02020700000000000000" pitchFamily="18" charset="-128"/>
                          <a:ea typeface="UD デジタル 教科書体 NK-B" panose="02020700000000000000" pitchFamily="18" charset="-128"/>
                        </a:rPr>
                        <a:t>224</a:t>
                      </a:r>
                      <a:r>
                        <a:rPr kumimoji="1" lang="ja-JP" altLang="en-US" sz="1600" b="1" dirty="0">
                          <a:latin typeface="UD デジタル 教科書体 NK-B" panose="02020700000000000000" pitchFamily="18" charset="-128"/>
                          <a:ea typeface="UD デジタル 教科書体 NK-B" panose="02020700000000000000" pitchFamily="18" charset="-128"/>
                        </a:rPr>
                        <a:t>床</a:t>
                      </a:r>
                    </a:p>
                  </a:txBody>
                  <a:tcPr anchor="ctr"/>
                </a:tc>
                <a:tc>
                  <a:txBody>
                    <a:bodyPr/>
                    <a:lstStyle/>
                    <a:p>
                      <a:pPr algn="ctr"/>
                      <a:r>
                        <a:rPr kumimoji="1" lang="en-US" altLang="ja-JP" sz="1600" dirty="0" smtClean="0">
                          <a:solidFill>
                            <a:schemeClr val="tx1"/>
                          </a:solidFill>
                          <a:latin typeface="UD デジタル 教科書体 NK-B" panose="02020700000000000000" pitchFamily="18" charset="-128"/>
                          <a:ea typeface="UD デジタル 教科書体 NK-B" panose="02020700000000000000" pitchFamily="18" charset="-128"/>
                        </a:rPr>
                        <a:t>53.6</a:t>
                      </a: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a:t>
                      </a:r>
                      <a:r>
                        <a:rPr kumimoji="1" lang="ja-JP" altLang="en-US" sz="1200" dirty="0" smtClean="0">
                          <a:solidFill>
                            <a:schemeClr val="tx1"/>
                          </a:solidFill>
                          <a:latin typeface="UD デジタル 教科書体 NK-B" panose="02020700000000000000" pitchFamily="18" charset="-128"/>
                          <a:ea typeface="UD デジタル 教科書体 NK-B" panose="02020700000000000000" pitchFamily="18" charset="-128"/>
                        </a:rPr>
                        <a:t>（</a:t>
                      </a:r>
                      <a:r>
                        <a:rPr kumimoji="1" lang="en-US" altLang="ja-JP" sz="1200" dirty="0" smtClean="0">
                          <a:solidFill>
                            <a:schemeClr val="tx1"/>
                          </a:solidFill>
                          <a:latin typeface="UD デジタル 教科書体 NK-B" panose="02020700000000000000" pitchFamily="18" charset="-128"/>
                          <a:ea typeface="UD デジタル 教科書体 NK-B" panose="02020700000000000000" pitchFamily="18" charset="-128"/>
                        </a:rPr>
                        <a:t>120/224</a:t>
                      </a: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a:t>
                      </a:r>
                    </a:p>
                  </a:txBody>
                  <a:tcPr anchor="ctr"/>
                </a:tc>
                <a:tc>
                  <a:txBody>
                    <a:bodyPr/>
                    <a:lstStyle/>
                    <a:p>
                      <a:pPr algn="ctr"/>
                      <a:r>
                        <a:rPr kumimoji="1" lang="ja-JP" altLang="en-US" sz="2000" b="1" u="sng" dirty="0">
                          <a:solidFill>
                            <a:schemeClr val="tx1"/>
                          </a:solidFill>
                          <a:latin typeface="UD デジタル 教科書体 NK-B" panose="02020700000000000000" pitchFamily="18" charset="-128"/>
                          <a:ea typeface="UD デジタル 教科書体 NK-B" panose="02020700000000000000" pitchFamily="18" charset="-128"/>
                        </a:rPr>
                        <a:t>２</a:t>
                      </a:r>
                      <a:r>
                        <a:rPr kumimoji="1" lang="en-US" altLang="ja-JP" sz="2000" b="1" u="sng" dirty="0">
                          <a:solidFill>
                            <a:schemeClr val="tx1"/>
                          </a:solidFill>
                          <a:latin typeface="UD デジタル 教科書体 NK-B" panose="02020700000000000000" pitchFamily="18" charset="-128"/>
                          <a:ea typeface="UD デジタル 教科書体 NK-B" panose="02020700000000000000" pitchFamily="18" charset="-128"/>
                        </a:rPr>
                        <a:t>50</a:t>
                      </a:r>
                      <a:r>
                        <a:rPr kumimoji="1" lang="ja-JP" altLang="en-US" sz="2000" b="1" u="sng" dirty="0">
                          <a:solidFill>
                            <a:schemeClr val="tx1"/>
                          </a:solidFill>
                          <a:latin typeface="UD デジタル 教科書体 NK-B" panose="02020700000000000000" pitchFamily="18" charset="-128"/>
                          <a:ea typeface="UD デジタル 教科書体 NK-B" panose="02020700000000000000" pitchFamily="18" charset="-128"/>
                        </a:rPr>
                        <a:t>床</a:t>
                      </a:r>
                    </a:p>
                  </a:txBody>
                  <a:tcPr anchor="ctr"/>
                </a:tc>
                <a:tc>
                  <a:txBody>
                    <a:bodyPr/>
                    <a:lstStyle/>
                    <a:p>
                      <a:pPr algn="ctr"/>
                      <a:r>
                        <a:rPr kumimoji="1" lang="en-US" altLang="ja-JP" sz="1600" dirty="0" smtClean="0">
                          <a:solidFill>
                            <a:schemeClr val="tx1"/>
                          </a:solidFill>
                          <a:latin typeface="UD デジタル 教科書体 NK-B" panose="02020700000000000000" pitchFamily="18" charset="-128"/>
                          <a:ea typeface="UD デジタル 教科書体 NK-B" panose="02020700000000000000" pitchFamily="18" charset="-128"/>
                        </a:rPr>
                        <a:t>48.0%</a:t>
                      </a:r>
                      <a:r>
                        <a:rPr kumimoji="1" lang="en-US" altLang="ja-JP" sz="900" dirty="0" smtClean="0">
                          <a:solidFill>
                            <a:schemeClr val="tx1"/>
                          </a:solidFill>
                          <a:latin typeface="UD デジタル 教科書体 NK-B" panose="02020700000000000000" pitchFamily="18" charset="-128"/>
                          <a:ea typeface="UD デジタル 教科書体 NK-B" panose="02020700000000000000" pitchFamily="18" charset="-128"/>
                        </a:rPr>
                        <a:t>※</a:t>
                      </a:r>
                      <a:r>
                        <a:rPr kumimoji="1" lang="ja-JP" altLang="en-US" sz="1200" dirty="0" smtClean="0">
                          <a:solidFill>
                            <a:schemeClr val="tx1"/>
                          </a:solidFill>
                          <a:latin typeface="UD デジタル 教科書体 NK-B" panose="02020700000000000000" pitchFamily="18" charset="-128"/>
                          <a:ea typeface="UD デジタル 教科書体 NK-B" panose="02020700000000000000" pitchFamily="18" charset="-128"/>
                        </a:rPr>
                        <a:t>（</a:t>
                      </a:r>
                      <a:r>
                        <a:rPr kumimoji="1" lang="en-US" altLang="ja-JP" sz="1200" dirty="0" smtClean="0">
                          <a:solidFill>
                            <a:schemeClr val="tx1"/>
                          </a:solidFill>
                          <a:latin typeface="UD デジタル 教科書体 NK-B" panose="02020700000000000000" pitchFamily="18" charset="-128"/>
                          <a:ea typeface="UD デジタル 教科書体 NK-B" panose="02020700000000000000" pitchFamily="18" charset="-128"/>
                        </a:rPr>
                        <a:t>120</a:t>
                      </a:r>
                      <a:r>
                        <a:rPr kumimoji="1" lang="en-US" altLang="ja-JP" sz="900" dirty="0" smtClean="0">
                          <a:solidFill>
                            <a:schemeClr val="tx1"/>
                          </a:solidFill>
                          <a:latin typeface="UD デジタル 教科書体 NK-B" panose="02020700000000000000" pitchFamily="18" charset="-128"/>
                          <a:ea typeface="UD デジタル 教科書体 NK-B" panose="02020700000000000000" pitchFamily="18" charset="-128"/>
                        </a:rPr>
                        <a:t>※</a:t>
                      </a:r>
                      <a:r>
                        <a:rPr kumimoji="1" lang="en-US" altLang="ja-JP" sz="1200" dirty="0" smtClean="0">
                          <a:solidFill>
                            <a:schemeClr val="tx1"/>
                          </a:solidFill>
                          <a:latin typeface="UD デジタル 教科書体 NK-B" panose="02020700000000000000" pitchFamily="18" charset="-128"/>
                          <a:ea typeface="UD デジタル 教科書体 NK-B" panose="02020700000000000000" pitchFamily="18" charset="-128"/>
                        </a:rPr>
                        <a:t>/</a:t>
                      </a: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２</a:t>
                      </a:r>
                      <a:r>
                        <a:rPr kumimoji="1" lang="en-US" altLang="ja-JP" sz="1200" dirty="0">
                          <a:solidFill>
                            <a:schemeClr val="tx1"/>
                          </a:solidFill>
                          <a:latin typeface="UD デジタル 教科書体 NK-B" panose="02020700000000000000" pitchFamily="18" charset="-128"/>
                          <a:ea typeface="UD デジタル 教科書体 NK-B" panose="02020700000000000000" pitchFamily="18" charset="-128"/>
                        </a:rPr>
                        <a:t>50</a:t>
                      </a: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a:t>
                      </a:r>
                    </a:p>
                  </a:txBody>
                  <a:tcPr anchor="ctr"/>
                </a:tc>
                <a:extLst>
                  <a:ext uri="{0D108BD9-81ED-4DB2-BD59-A6C34878D82A}">
                    <a16:rowId xmlns:a16="http://schemas.microsoft.com/office/drawing/2014/main" val="10002"/>
                  </a:ext>
                </a:extLst>
              </a:tr>
            </a:tbl>
          </a:graphicData>
        </a:graphic>
      </p:graphicFrame>
      <p:sp>
        <p:nvSpPr>
          <p:cNvPr id="11" name="テキスト ボックス 10"/>
          <p:cNvSpPr txBox="1"/>
          <p:nvPr/>
        </p:nvSpPr>
        <p:spPr>
          <a:xfrm>
            <a:off x="7102424" y="2951939"/>
            <a:ext cx="4876997" cy="1569660"/>
          </a:xfrm>
          <a:prstGeom prst="rect">
            <a:avLst/>
          </a:prstGeom>
          <a:noFill/>
          <a:ln w="15875">
            <a:solidFill>
              <a:schemeClr val="tx1"/>
            </a:solidFill>
            <a:prstDash val="dash"/>
          </a:ln>
        </p:spPr>
        <p:txBody>
          <a:bodyPr wrap="square" rtlCol="0">
            <a:spAutoFit/>
          </a:bodyPr>
          <a:lstStyle/>
          <a:p>
            <a:pPr defTabSz="914400"/>
            <a:r>
              <a:rPr kumimoji="1" lang="en-US" altLang="zh-TW" sz="1600" dirty="0" smtClean="0">
                <a:solidFill>
                  <a:prstClr val="black"/>
                </a:solidFill>
                <a:latin typeface="UD デジタル 教科書体 NK-B" panose="02020700000000000000" pitchFamily="18" charset="-128"/>
                <a:ea typeface="UD デジタル 教科書体 NK-B" panose="02020700000000000000" pitchFamily="18" charset="-128"/>
              </a:rPr>
              <a:t>【</a:t>
            </a:r>
            <a:r>
              <a:rPr kumimoji="1"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参考　</a:t>
            </a:r>
            <a:r>
              <a:rPr kumimoji="1" lang="zh-TW"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第</a:t>
            </a:r>
            <a:r>
              <a:rPr kumimoji="1" lang="en-US" altLang="zh-TW" sz="1600" dirty="0" smtClean="0">
                <a:solidFill>
                  <a:prstClr val="black"/>
                </a:solidFill>
                <a:latin typeface="UD デジタル 教科書体 NK-B" panose="02020700000000000000" pitchFamily="18" charset="-128"/>
                <a:ea typeface="UD デジタル 教科書体 NK-B" panose="02020700000000000000" pitchFamily="18" charset="-128"/>
              </a:rPr>
              <a:t>51</a:t>
            </a:r>
            <a:r>
              <a:rPr kumimoji="1" lang="zh-TW"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回</a:t>
            </a:r>
            <a:r>
              <a:rPr kumimoji="1" lang="zh-TW" altLang="en-US" sz="1600" dirty="0">
                <a:solidFill>
                  <a:prstClr val="black"/>
                </a:solidFill>
                <a:latin typeface="UD デジタル 教科書体 NK-B" panose="02020700000000000000" pitchFamily="18" charset="-128"/>
                <a:ea typeface="UD デジタル 教科書体 NK-B" panose="02020700000000000000" pitchFamily="18" charset="-128"/>
              </a:rPr>
              <a:t>本部会議決定事項（</a:t>
            </a:r>
            <a:r>
              <a:rPr kumimoji="1" lang="en-US" altLang="zh-TW" sz="1600" dirty="0">
                <a:solidFill>
                  <a:prstClr val="black"/>
                </a:solidFill>
                <a:latin typeface="UD デジタル 教科書体 NK-B" panose="02020700000000000000" pitchFamily="18" charset="-128"/>
                <a:ea typeface="UD デジタル 教科書体 NK-B" panose="02020700000000000000" pitchFamily="18" charset="-128"/>
              </a:rPr>
              <a:t>R3.5.28</a:t>
            </a:r>
            <a:r>
              <a:rPr kumimoji="1" lang="zh-TW"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a:t>
            </a:r>
            <a:r>
              <a:rPr kumimoji="1"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　抜粋</a:t>
            </a:r>
            <a:r>
              <a:rPr kumimoji="1" lang="en-US" altLang="zh-TW" sz="1600" dirty="0" smtClean="0">
                <a:solidFill>
                  <a:prstClr val="black"/>
                </a:solidFill>
                <a:latin typeface="UD デジタル 教科書体 NK-B" panose="02020700000000000000" pitchFamily="18" charset="-128"/>
                <a:ea typeface="UD デジタル 教科書体 NK-B" panose="02020700000000000000" pitchFamily="18" charset="-128"/>
              </a:rPr>
              <a:t>】</a:t>
            </a:r>
            <a:endParaRPr kumimoji="1" lang="en-US" altLang="zh-TW" sz="1600" dirty="0">
              <a:solidFill>
                <a:prstClr val="black"/>
              </a:solidFill>
              <a:latin typeface="UD デジタル 教科書体 NK-B" panose="02020700000000000000" pitchFamily="18" charset="-128"/>
              <a:ea typeface="UD デジタル 教科書体 NK-B" panose="02020700000000000000" pitchFamily="18" charset="-128"/>
            </a:endParaRPr>
          </a:p>
          <a:p>
            <a:pPr defTabSz="914400"/>
            <a:r>
              <a:rPr kumimoji="1" lang="ja-JP" altLang="en-US" sz="1600" u="sng" dirty="0" smtClean="0">
                <a:solidFill>
                  <a:prstClr val="black"/>
                </a:solidFill>
                <a:latin typeface="UD デジタル 教科書体 NK-B" panose="02020700000000000000" pitchFamily="18" charset="-128"/>
                <a:ea typeface="UD デジタル 教科書体 NK-B" panose="02020700000000000000" pitchFamily="18" charset="-128"/>
              </a:rPr>
              <a:t>大阪</a:t>
            </a:r>
            <a:r>
              <a:rPr kumimoji="1" lang="ja-JP" altLang="en-US" sz="1600" u="sng" dirty="0">
                <a:solidFill>
                  <a:prstClr val="black"/>
                </a:solidFill>
                <a:latin typeface="UD デジタル 教科書体 NK-B" panose="02020700000000000000" pitchFamily="18" charset="-128"/>
                <a:ea typeface="UD デジタル 教科書体 NK-B" panose="02020700000000000000" pitchFamily="18" charset="-128"/>
              </a:rPr>
              <a:t>モデルに基づく重症病床使用率を算出するにあたっての確保病床数については、</a:t>
            </a:r>
            <a:r>
              <a:rPr kumimoji="1"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今後の医療提供体制をふまえた赤信号（医療非常事態）の基準のあり方を整理する必要があることから、</a:t>
            </a:r>
            <a:r>
              <a:rPr kumimoji="1" lang="ja-JP" altLang="en-US" sz="1600" u="sng" dirty="0">
                <a:solidFill>
                  <a:prstClr val="black"/>
                </a:solidFill>
                <a:latin typeface="UD デジタル 教科書体 NK-B" panose="02020700000000000000" pitchFamily="18" charset="-128"/>
                <a:ea typeface="UD デジタル 教科書体 NK-B" panose="02020700000000000000" pitchFamily="18" charset="-128"/>
              </a:rPr>
              <a:t>緊急事態措置解除までの当面の間、現在の確保病床数</a:t>
            </a:r>
            <a:r>
              <a:rPr kumimoji="1" lang="en-US" altLang="ja-JP" sz="1600" u="sng" dirty="0">
                <a:solidFill>
                  <a:prstClr val="black"/>
                </a:solidFill>
                <a:latin typeface="UD デジタル 教科書体 NK-B" panose="02020700000000000000" pitchFamily="18" charset="-128"/>
                <a:ea typeface="UD デジタル 教科書体 NK-B" panose="02020700000000000000" pitchFamily="18" charset="-128"/>
              </a:rPr>
              <a:t>224</a:t>
            </a:r>
            <a:r>
              <a:rPr kumimoji="1" lang="ja-JP" altLang="en-US" sz="1600" u="sng" dirty="0">
                <a:solidFill>
                  <a:prstClr val="black"/>
                </a:solidFill>
                <a:latin typeface="UD デジタル 教科書体 NK-B" panose="02020700000000000000" pitchFamily="18" charset="-128"/>
                <a:ea typeface="UD デジタル 教科書体 NK-B" panose="02020700000000000000" pitchFamily="18" charset="-128"/>
              </a:rPr>
              <a:t>床とする</a:t>
            </a:r>
            <a:r>
              <a:rPr kumimoji="1" lang="ja-JP" altLang="en-US" sz="1600" u="sng" dirty="0" smtClean="0">
                <a:solidFill>
                  <a:prstClr val="black"/>
                </a:solidFill>
                <a:latin typeface="UD デジタル 教科書体 NK-B" panose="02020700000000000000" pitchFamily="18" charset="-128"/>
                <a:ea typeface="UD デジタル 教科書体 NK-B" panose="02020700000000000000" pitchFamily="18" charset="-128"/>
              </a:rPr>
              <a:t>。</a:t>
            </a:r>
            <a:endParaRPr kumimoji="1" lang="en-US" altLang="ja-JP" sz="1600" u="sng" dirty="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5" name="テキスト ボックス 4"/>
          <p:cNvSpPr txBox="1"/>
          <p:nvPr/>
        </p:nvSpPr>
        <p:spPr>
          <a:xfrm>
            <a:off x="3067882" y="3138975"/>
            <a:ext cx="3973485" cy="276999"/>
          </a:xfrm>
          <a:prstGeom prst="rect">
            <a:avLst/>
          </a:prstGeom>
          <a:noFill/>
        </p:spPr>
        <p:txBody>
          <a:bodyPr wrap="square" rtlCol="0">
            <a:spAutoFit/>
          </a:bodyPr>
          <a:lstStyle/>
          <a:p>
            <a:pPr algn="r"/>
            <a:r>
              <a:rPr kumimoji="1" lang="en-US" altLang="ja-JP" sz="1200" dirty="0">
                <a:latin typeface="UD デジタル 教科書体 NK-B" panose="02020700000000000000" pitchFamily="18" charset="-128"/>
                <a:ea typeface="UD デジタル 教科書体 NK-B" panose="02020700000000000000" pitchFamily="18" charset="-128"/>
              </a:rPr>
              <a:t>※</a:t>
            </a:r>
            <a:r>
              <a:rPr kumimoji="1" lang="ja-JP" altLang="en-US" sz="1200" dirty="0" smtClean="0">
                <a:latin typeface="UD デジタル 教科書体 NK-B" panose="02020700000000000000" pitchFamily="18" charset="-128"/>
                <a:ea typeface="UD デジタル 教科書体 NK-B" panose="02020700000000000000" pitchFamily="18" charset="-128"/>
              </a:rPr>
              <a:t>重症者数</a:t>
            </a:r>
            <a:r>
              <a:rPr kumimoji="1" lang="ja-JP" altLang="en-US" sz="1200" dirty="0">
                <a:latin typeface="UD デジタル 教科書体 NK-B" panose="02020700000000000000" pitchFamily="18" charset="-128"/>
                <a:ea typeface="UD デジタル 教科書体 NK-B" panose="02020700000000000000" pitchFamily="18" charset="-128"/>
              </a:rPr>
              <a:t>及び使用率は、</a:t>
            </a:r>
            <a:r>
              <a:rPr kumimoji="1" lang="en-US" altLang="ja-JP" sz="1200" dirty="0">
                <a:latin typeface="UD デジタル 教科書体 NK-B" panose="02020700000000000000" pitchFamily="18" charset="-128"/>
                <a:ea typeface="UD デジタル 教科書体 NK-B" panose="02020700000000000000" pitchFamily="18" charset="-128"/>
              </a:rPr>
              <a:t>6/</a:t>
            </a:r>
            <a:r>
              <a:rPr kumimoji="1" lang="ja-JP" altLang="en-US" sz="1200" dirty="0" smtClean="0">
                <a:latin typeface="UD デジタル 教科書体 NK-B" panose="02020700000000000000" pitchFamily="18" charset="-128"/>
                <a:ea typeface="UD デジタル 教科書体 NK-B" panose="02020700000000000000" pitchFamily="18" charset="-128"/>
              </a:rPr>
              <a:t>１</a:t>
            </a:r>
            <a:r>
              <a:rPr kumimoji="1" lang="en-US" altLang="ja-JP" sz="1200" dirty="0">
                <a:latin typeface="UD デジタル 教科書体 NK-B" panose="02020700000000000000" pitchFamily="18" charset="-128"/>
                <a:ea typeface="UD デジタル 教科書体 NK-B" panose="02020700000000000000" pitchFamily="18" charset="-128"/>
              </a:rPr>
              <a:t>7</a:t>
            </a:r>
            <a:r>
              <a:rPr kumimoji="1" lang="ja-JP" altLang="en-US" sz="1200" dirty="0" smtClean="0">
                <a:latin typeface="UD デジタル 教科書体 NK-B" panose="02020700000000000000" pitchFamily="18" charset="-128"/>
                <a:ea typeface="UD デジタル 教科書体 NK-B" panose="02020700000000000000" pitchFamily="18" charset="-128"/>
              </a:rPr>
              <a:t>時点</a:t>
            </a:r>
            <a:r>
              <a:rPr kumimoji="1" lang="ja-JP" altLang="en-US" sz="1200" dirty="0">
                <a:latin typeface="UD デジタル 教科書体 NK-B" panose="02020700000000000000" pitchFamily="18" charset="-128"/>
                <a:ea typeface="UD デジタル 教科書体 NK-B" panose="02020700000000000000" pitchFamily="18" charset="-128"/>
              </a:rPr>
              <a:t>で記載。</a:t>
            </a:r>
          </a:p>
        </p:txBody>
      </p:sp>
      <p:sp>
        <p:nvSpPr>
          <p:cNvPr id="7" name="テキスト ボックス 6"/>
          <p:cNvSpPr txBox="1"/>
          <p:nvPr/>
        </p:nvSpPr>
        <p:spPr>
          <a:xfrm>
            <a:off x="10590415" y="17400"/>
            <a:ext cx="1389006" cy="369332"/>
          </a:xfrm>
          <a:prstGeom prst="rect">
            <a:avLst/>
          </a:prstGeom>
          <a:solidFill>
            <a:schemeClr val="bg1"/>
          </a:solidFill>
        </p:spPr>
        <p:txBody>
          <a:bodyPr wrap="square" rtlCol="0">
            <a:spAutoFit/>
          </a:bodyPr>
          <a:lstStyle/>
          <a:p>
            <a:r>
              <a:rPr kumimoji="1" lang="ja-JP" altLang="en-US" dirty="0" smtClean="0"/>
              <a:t>資料２－１</a:t>
            </a:r>
            <a:endParaRPr kumimoji="1" lang="ja-JP" altLang="en-US" dirty="0"/>
          </a:p>
        </p:txBody>
      </p:sp>
      <p:sp>
        <p:nvSpPr>
          <p:cNvPr id="14" name="テキスト ボックス 13">
            <a:extLst>
              <a:ext uri="{FF2B5EF4-FFF2-40B4-BE49-F238E27FC236}">
                <a16:creationId xmlns:a16="http://schemas.microsoft.com/office/drawing/2014/main" id="{3DE9AEDD-6BA7-4392-B3D6-A21FA21B18FB}"/>
              </a:ext>
            </a:extLst>
          </p:cNvPr>
          <p:cNvSpPr txBox="1"/>
          <p:nvPr/>
        </p:nvSpPr>
        <p:spPr>
          <a:xfrm>
            <a:off x="0" y="4901674"/>
            <a:ext cx="9809018" cy="400110"/>
          </a:xfrm>
          <a:prstGeom prst="rect">
            <a:avLst/>
          </a:prstGeom>
          <a:solidFill>
            <a:schemeClr val="accent4">
              <a:lumMod val="40000"/>
              <a:lumOff val="60000"/>
            </a:schemeClr>
          </a:solidFill>
        </p:spPr>
        <p:txBody>
          <a:bodyPr wrap="square" rtlCol="0">
            <a:spAutoFit/>
          </a:bodyPr>
          <a:lstStyle/>
          <a:p>
            <a:r>
              <a:rPr lang="ja-JP" altLang="en-US" sz="2000" b="1" dirty="0">
                <a:latin typeface="UD デジタル 教科書体 NK-B" panose="02020700000000000000" pitchFamily="18" charset="-128"/>
                <a:ea typeface="UD デジタル 教科書体 NK-B" panose="02020700000000000000" pitchFamily="18" charset="-128"/>
              </a:rPr>
              <a:t>（</a:t>
            </a:r>
            <a:r>
              <a:rPr lang="en-US" altLang="ja-JP" sz="2000" b="1" dirty="0">
                <a:latin typeface="UD デジタル 教科書体 NK-B" panose="02020700000000000000" pitchFamily="18" charset="-128"/>
                <a:ea typeface="UD デジタル 教科書体 NK-B" panose="02020700000000000000" pitchFamily="18" charset="-128"/>
              </a:rPr>
              <a:t>2</a:t>
            </a:r>
            <a:r>
              <a:rPr lang="ja-JP" altLang="en-US" sz="2000" b="1" dirty="0">
                <a:latin typeface="UD デジタル 教科書体 NK-B" panose="02020700000000000000" pitchFamily="18" charset="-128"/>
                <a:ea typeface="UD デジタル 教科書体 NK-B" panose="02020700000000000000" pitchFamily="18" charset="-128"/>
              </a:rPr>
              <a:t>）大阪モデル「非常事態</a:t>
            </a:r>
            <a:r>
              <a:rPr lang="ja-JP" altLang="en-US" sz="2000" b="1" dirty="0" smtClean="0">
                <a:latin typeface="UD デジタル 教科書体 NK-B" panose="02020700000000000000" pitchFamily="18" charset="-128"/>
                <a:ea typeface="UD デジタル 教科書体 NK-B" panose="02020700000000000000" pitchFamily="18" charset="-128"/>
              </a:rPr>
              <a:t>」（赤色信号）解除</a:t>
            </a:r>
            <a:r>
              <a:rPr lang="ja-JP" altLang="en-US" sz="2000" b="1" dirty="0">
                <a:latin typeface="UD デジタル 教科書体 NK-B" panose="02020700000000000000" pitchFamily="18" charset="-128"/>
                <a:ea typeface="UD デジタル 教科書体 NK-B" panose="02020700000000000000" pitchFamily="18" charset="-128"/>
              </a:rPr>
              <a:t>基準を満たした場合の対応について</a:t>
            </a:r>
          </a:p>
        </p:txBody>
      </p:sp>
      <p:sp>
        <p:nvSpPr>
          <p:cNvPr id="15" name="正方形/長方形 14">
            <a:extLst>
              <a:ext uri="{FF2B5EF4-FFF2-40B4-BE49-F238E27FC236}">
                <a16:creationId xmlns:a16="http://schemas.microsoft.com/office/drawing/2014/main" id="{8A70B3AF-0D1E-46B6-AEE7-10CBE70C1212}"/>
              </a:ext>
            </a:extLst>
          </p:cNvPr>
          <p:cNvSpPr/>
          <p:nvPr/>
        </p:nvSpPr>
        <p:spPr>
          <a:xfrm>
            <a:off x="0" y="5343235"/>
            <a:ext cx="12192000" cy="2216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ja-JP" altLang="en-US" b="1" dirty="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b="1" dirty="0" smtClean="0">
                <a:solidFill>
                  <a:schemeClr val="tx1"/>
                </a:solidFill>
                <a:latin typeface="UD デジタル 教科書体 NK-B" panose="02020700000000000000" pitchFamily="18" charset="-128"/>
                <a:ea typeface="UD デジタル 教科書体 NK-B" panose="02020700000000000000" pitchFamily="18" charset="-128"/>
              </a:rPr>
              <a:t>◆国より、「</a:t>
            </a:r>
            <a:r>
              <a:rPr lang="ja-JP" altLang="en-US" b="1" dirty="0">
                <a:solidFill>
                  <a:schemeClr val="tx1"/>
                </a:solidFill>
                <a:latin typeface="UD デジタル 教科書体 NK-B" panose="02020700000000000000" pitchFamily="18" charset="-128"/>
                <a:ea typeface="UD デジタル 教科書体 NK-B" panose="02020700000000000000" pitchFamily="18" charset="-128"/>
              </a:rPr>
              <a:t>緊急事態措置」又は「まん延防止等重点措置」適用区域</a:t>
            </a:r>
            <a:r>
              <a:rPr lang="ja-JP" altLang="en-US" b="1" dirty="0" smtClean="0">
                <a:solidFill>
                  <a:schemeClr val="tx1"/>
                </a:solidFill>
                <a:latin typeface="UD デジタル 教科書体 NK-B" panose="02020700000000000000" pitchFamily="18" charset="-128"/>
                <a:ea typeface="UD デジタル 教科書体 NK-B" panose="02020700000000000000" pitchFamily="18" charset="-128"/>
              </a:rPr>
              <a:t>に指定・解除される場合は、対策本部会議を開催し、</a:t>
            </a:r>
            <a:endParaRPr lang="en-US" altLang="ja-JP" b="1"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b="1" dirty="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b="1" dirty="0" smtClean="0">
                <a:solidFill>
                  <a:schemeClr val="tx1"/>
                </a:solidFill>
                <a:latin typeface="UD デジタル 教科書体 NK-B" panose="02020700000000000000" pitchFamily="18" charset="-128"/>
                <a:ea typeface="UD デジタル 教科書体 NK-B" panose="02020700000000000000" pitchFamily="18" charset="-128"/>
              </a:rPr>
              <a:t>　ステージ移行の要否を決定するものとする。</a:t>
            </a:r>
            <a:endParaRPr lang="en-US" altLang="ja-JP" b="1" dirty="0" smtClean="0">
              <a:solidFill>
                <a:schemeClr val="tx1"/>
              </a:solidFill>
              <a:latin typeface="UD デジタル 教科書体 NK-B" panose="02020700000000000000" pitchFamily="18" charset="-128"/>
              <a:ea typeface="UD デジタル 教科書体 NK-B" panose="02020700000000000000" pitchFamily="18" charset="-128"/>
            </a:endParaRPr>
          </a:p>
          <a:p>
            <a:endParaRPr lang="en-US" altLang="ja-JP" b="1"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b="1" dirty="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b="1" dirty="0" smtClean="0">
                <a:solidFill>
                  <a:schemeClr val="tx1"/>
                </a:solidFill>
                <a:latin typeface="UD デジタル 教科書体 NK-B" panose="02020700000000000000" pitchFamily="18" charset="-128"/>
                <a:ea typeface="UD デジタル 教科書体 NK-B" panose="02020700000000000000" pitchFamily="18" charset="-128"/>
              </a:rPr>
              <a:t>◆以下の現状を踏まえ、</a:t>
            </a:r>
            <a:r>
              <a:rPr lang="ja-JP" altLang="en-US" b="1" u="sng" dirty="0" smtClean="0">
                <a:solidFill>
                  <a:schemeClr val="tx1"/>
                </a:solidFill>
                <a:latin typeface="UD デジタル 教科書体 NK-B" panose="02020700000000000000" pitchFamily="18" charset="-128"/>
                <a:ea typeface="UD デジタル 教科書体 NK-B" panose="02020700000000000000" pitchFamily="18" charset="-128"/>
              </a:rPr>
              <a:t>第四波においては、上記措置期間中は、「</a:t>
            </a:r>
            <a:r>
              <a:rPr lang="ja-JP" altLang="en-US" b="1" u="sng" dirty="0">
                <a:solidFill>
                  <a:schemeClr val="tx1"/>
                </a:solidFill>
                <a:latin typeface="UD デジタル 教科書体 NK-B" panose="02020700000000000000" pitchFamily="18" charset="-128"/>
                <a:ea typeface="UD デジタル 教科書体 NK-B" panose="02020700000000000000" pitchFamily="18" charset="-128"/>
              </a:rPr>
              <a:t>非常</a:t>
            </a:r>
            <a:r>
              <a:rPr lang="ja-JP" altLang="en-US" b="1" u="sng" dirty="0" smtClean="0">
                <a:solidFill>
                  <a:schemeClr val="tx1"/>
                </a:solidFill>
                <a:latin typeface="UD デジタル 教科書体 NK-B" panose="02020700000000000000" pitchFamily="18" charset="-128"/>
                <a:ea typeface="UD デジタル 教科書体 NK-B" panose="02020700000000000000" pitchFamily="18" charset="-128"/>
              </a:rPr>
              <a:t>事態</a:t>
            </a:r>
            <a:r>
              <a:rPr lang="ja-JP" altLang="en-US" b="1" u="sng" dirty="0">
                <a:solidFill>
                  <a:schemeClr val="tx1"/>
                </a:solidFill>
                <a:latin typeface="UD デジタル 教科書体 NK-B" panose="02020700000000000000" pitchFamily="18" charset="-128"/>
                <a:ea typeface="UD デジタル 教科書体 NK-B" panose="02020700000000000000" pitchFamily="18" charset="-128"/>
              </a:rPr>
              <a:t>」（赤色信号）を点灯させたままとする。</a:t>
            </a:r>
          </a:p>
          <a:p>
            <a:r>
              <a:rPr lang="ja-JP" altLang="en-US" b="1" dirty="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sz="1600" b="1" dirty="0">
                <a:solidFill>
                  <a:schemeClr val="tx1"/>
                </a:solidFill>
                <a:latin typeface="UD デジタル 教科書体 NK-B" panose="02020700000000000000" pitchFamily="18" charset="-128"/>
                <a:ea typeface="UD デジタル 教科書体 NK-B" panose="02020700000000000000" pitchFamily="18" charset="-128"/>
              </a:rPr>
              <a:t>　・第三波における緊急事態措置解除後、短期間で、感染の急拡大と重症者数の急増が見られた</a:t>
            </a:r>
            <a:r>
              <a:rPr lang="ja-JP" altLang="en-US" sz="1600" b="1" dirty="0" smtClean="0">
                <a:solidFill>
                  <a:schemeClr val="tx1"/>
                </a:solidFill>
                <a:latin typeface="UD デジタル 教科書体 NK-B" panose="02020700000000000000" pitchFamily="18" charset="-128"/>
                <a:ea typeface="UD デジタル 教科書体 NK-B" panose="02020700000000000000" pitchFamily="18" charset="-128"/>
              </a:rPr>
              <a:t>こと。</a:t>
            </a:r>
            <a:endParaRPr lang="en-US" altLang="ja-JP" sz="1600" b="1"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600" b="1" dirty="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sz="1600" b="1" dirty="0" smtClean="0">
                <a:solidFill>
                  <a:schemeClr val="tx1"/>
                </a:solidFill>
                <a:latin typeface="UD デジタル 教科書体 NK-B" panose="02020700000000000000" pitchFamily="18" charset="-128"/>
                <a:ea typeface="UD デジタル 教科書体 NK-B" panose="02020700000000000000" pitchFamily="18" charset="-128"/>
              </a:rPr>
              <a:t>・デルタ</a:t>
            </a:r>
            <a:r>
              <a:rPr lang="ja-JP" altLang="en-US" sz="1600" b="1" dirty="0">
                <a:solidFill>
                  <a:schemeClr val="tx1"/>
                </a:solidFill>
                <a:latin typeface="UD デジタル 教科書体 NK-B" panose="02020700000000000000" pitchFamily="18" charset="-128"/>
                <a:ea typeface="UD デジタル 教科書体 NK-B" panose="02020700000000000000" pitchFamily="18" charset="-128"/>
              </a:rPr>
              <a:t>株など新たな変</a:t>
            </a:r>
            <a:r>
              <a:rPr lang="ja-JP" altLang="en-US" sz="1600" b="1" dirty="0" smtClean="0">
                <a:solidFill>
                  <a:schemeClr val="tx1"/>
                </a:solidFill>
                <a:latin typeface="UD デジタル 教科書体 NK-B" panose="02020700000000000000" pitchFamily="18" charset="-128"/>
                <a:ea typeface="UD デジタル 教科書体 NK-B" panose="02020700000000000000" pitchFamily="18" charset="-128"/>
              </a:rPr>
              <a:t>異株の市中感染の恐れ。また、人流</a:t>
            </a:r>
            <a:r>
              <a:rPr lang="ja-JP" altLang="en-US" sz="1600" b="1" dirty="0">
                <a:solidFill>
                  <a:schemeClr val="tx1"/>
                </a:solidFill>
                <a:latin typeface="UD デジタル 教科書体 NK-B" panose="02020700000000000000" pitchFamily="18" charset="-128"/>
                <a:ea typeface="UD デジタル 教科書体 NK-B" panose="02020700000000000000" pitchFamily="18" charset="-128"/>
              </a:rPr>
              <a:t>の</a:t>
            </a:r>
            <a:r>
              <a:rPr lang="ja-JP" altLang="en-US" sz="1600" b="1" dirty="0" smtClean="0">
                <a:solidFill>
                  <a:schemeClr val="tx1"/>
                </a:solidFill>
                <a:latin typeface="UD デジタル 教科書体 NK-B" panose="02020700000000000000" pitchFamily="18" charset="-128"/>
                <a:ea typeface="UD デジタル 教科書体 NK-B" panose="02020700000000000000" pitchFamily="18" charset="-128"/>
              </a:rPr>
              <a:t>増加が</a:t>
            </a:r>
            <a:r>
              <a:rPr lang="ja-JP" altLang="en-US" sz="1600" b="1" dirty="0">
                <a:solidFill>
                  <a:schemeClr val="tx1"/>
                </a:solidFill>
                <a:latin typeface="UD デジタル 教科書体 NK-B" panose="02020700000000000000" pitchFamily="18" charset="-128"/>
                <a:ea typeface="UD デジタル 教科書体 NK-B" panose="02020700000000000000" pitchFamily="18" charset="-128"/>
              </a:rPr>
              <a:t>見られ</a:t>
            </a:r>
            <a:r>
              <a:rPr lang="ja-JP" altLang="en-US" sz="1600" b="1" dirty="0" smtClean="0">
                <a:solidFill>
                  <a:schemeClr val="tx1"/>
                </a:solidFill>
                <a:latin typeface="UD デジタル 教科書体 NK-B" panose="02020700000000000000" pitchFamily="18" charset="-128"/>
                <a:ea typeface="UD デジタル 教科書体 NK-B" panose="02020700000000000000" pitchFamily="18" charset="-128"/>
              </a:rPr>
              <a:t>、今後、感染機会も増加。</a:t>
            </a:r>
            <a:endParaRPr lang="en-US" altLang="ja-JP" sz="1600" b="1"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600" b="1" dirty="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sz="1600" b="1" dirty="0" smtClean="0">
                <a:solidFill>
                  <a:schemeClr val="tx1"/>
                </a:solidFill>
                <a:latin typeface="UD デジタル 教科書体 NK-B" panose="02020700000000000000" pitchFamily="18" charset="-128"/>
                <a:ea typeface="UD デジタル 教科書体 NK-B" panose="02020700000000000000" pitchFamily="18" charset="-128"/>
              </a:rPr>
              <a:t>　　　現状況は２月中旬から３月と酷似しており、今後、感染急拡大が懸念されること。</a:t>
            </a:r>
            <a:endParaRPr lang="en-US" altLang="ja-JP" sz="1600" b="1"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600" b="1" dirty="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sz="1600" b="1" dirty="0" smtClean="0">
                <a:solidFill>
                  <a:schemeClr val="tx1"/>
                </a:solidFill>
                <a:latin typeface="UD デジタル 教科書体 NK-B" panose="02020700000000000000" pitchFamily="18" charset="-128"/>
                <a:ea typeface="UD デジタル 教科書体 NK-B" panose="02020700000000000000" pitchFamily="18" charset="-128"/>
              </a:rPr>
              <a:t>新規</a:t>
            </a:r>
            <a:r>
              <a:rPr lang="ja-JP" altLang="en-US" sz="1600" b="1" dirty="0">
                <a:solidFill>
                  <a:schemeClr val="tx1"/>
                </a:solidFill>
                <a:latin typeface="UD デジタル 教科書体 NK-B" panose="02020700000000000000" pitchFamily="18" charset="-128"/>
                <a:ea typeface="UD デジタル 教科書体 NK-B" panose="02020700000000000000" pitchFamily="18" charset="-128"/>
              </a:rPr>
              <a:t>陽性者数や</a:t>
            </a:r>
            <a:r>
              <a:rPr lang="ja-JP" altLang="en-US" sz="1600" b="1" dirty="0" smtClean="0">
                <a:solidFill>
                  <a:schemeClr val="tx1"/>
                </a:solidFill>
                <a:latin typeface="UD デジタル 教科書体 NK-B" panose="02020700000000000000" pitchFamily="18" charset="-128"/>
                <a:ea typeface="UD デジタル 教科書体 NK-B" panose="02020700000000000000" pitchFamily="18" charset="-128"/>
              </a:rPr>
              <a:t>重症者数が第三波収束時相当</a:t>
            </a:r>
            <a:r>
              <a:rPr lang="ja-JP" altLang="en-US" sz="1600" b="1" dirty="0">
                <a:solidFill>
                  <a:schemeClr val="tx1"/>
                </a:solidFill>
                <a:latin typeface="UD デジタル 教科書体 NK-B" panose="02020700000000000000" pitchFamily="18" charset="-128"/>
                <a:ea typeface="UD デジタル 教科書体 NK-B" panose="02020700000000000000" pitchFamily="18" charset="-128"/>
              </a:rPr>
              <a:t>まで十分に減少していない</a:t>
            </a:r>
            <a:r>
              <a:rPr lang="ja-JP" altLang="en-US" sz="1600" b="1" dirty="0" smtClean="0">
                <a:solidFill>
                  <a:schemeClr val="tx1"/>
                </a:solidFill>
                <a:latin typeface="UD デジタル 教科書体 NK-B" panose="02020700000000000000" pitchFamily="18" charset="-128"/>
                <a:ea typeface="UD デジタル 教科書体 NK-B" panose="02020700000000000000" pitchFamily="18" charset="-128"/>
              </a:rPr>
              <a:t>こと。</a:t>
            </a:r>
            <a:endParaRPr lang="en-US" altLang="ja-JP" sz="1600" b="1"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 name="右矢印 1"/>
          <p:cNvSpPr/>
          <p:nvPr/>
        </p:nvSpPr>
        <p:spPr>
          <a:xfrm>
            <a:off x="3266936" y="2419715"/>
            <a:ext cx="268934" cy="615142"/>
          </a:xfrm>
          <a:prstGeom prst="rightArrow">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6" name="表 15"/>
          <p:cNvGraphicFramePr>
            <a:graphicFrameLocks noGrp="1"/>
          </p:cNvGraphicFramePr>
          <p:nvPr>
            <p:extLst>
              <p:ext uri="{D42A27DB-BD31-4B8C-83A1-F6EECF244321}">
                <p14:modId xmlns:p14="http://schemas.microsoft.com/office/powerpoint/2010/main" val="2213940418"/>
              </p:ext>
            </p:extLst>
          </p:nvPr>
        </p:nvGraphicFramePr>
        <p:xfrm>
          <a:off x="353288" y="3551620"/>
          <a:ext cx="6197141" cy="1158240"/>
        </p:xfrm>
        <a:graphic>
          <a:graphicData uri="http://schemas.openxmlformats.org/drawingml/2006/table">
            <a:tbl>
              <a:tblPr firstRow="1" bandRow="1">
                <a:tableStyleId>{5C22544A-7EE6-4342-B048-85BDC9FD1C3A}</a:tableStyleId>
              </a:tblPr>
              <a:tblGrid>
                <a:gridCol w="1591890">
                  <a:extLst>
                    <a:ext uri="{9D8B030D-6E8A-4147-A177-3AD203B41FA5}">
                      <a16:colId xmlns:a16="http://schemas.microsoft.com/office/drawing/2014/main" val="453696637"/>
                    </a:ext>
                  </a:extLst>
                </a:gridCol>
                <a:gridCol w="1180407">
                  <a:extLst>
                    <a:ext uri="{9D8B030D-6E8A-4147-A177-3AD203B41FA5}">
                      <a16:colId xmlns:a16="http://schemas.microsoft.com/office/drawing/2014/main" val="1054341565"/>
                    </a:ext>
                  </a:extLst>
                </a:gridCol>
                <a:gridCol w="1163782">
                  <a:extLst>
                    <a:ext uri="{9D8B030D-6E8A-4147-A177-3AD203B41FA5}">
                      <a16:colId xmlns:a16="http://schemas.microsoft.com/office/drawing/2014/main" val="1164705697"/>
                    </a:ext>
                  </a:extLst>
                </a:gridCol>
                <a:gridCol w="1147157">
                  <a:extLst>
                    <a:ext uri="{9D8B030D-6E8A-4147-A177-3AD203B41FA5}">
                      <a16:colId xmlns:a16="http://schemas.microsoft.com/office/drawing/2014/main" val="3681380968"/>
                    </a:ext>
                  </a:extLst>
                </a:gridCol>
                <a:gridCol w="1113905">
                  <a:extLst>
                    <a:ext uri="{9D8B030D-6E8A-4147-A177-3AD203B41FA5}">
                      <a16:colId xmlns:a16="http://schemas.microsoft.com/office/drawing/2014/main" val="1607507089"/>
                    </a:ext>
                  </a:extLst>
                </a:gridCol>
              </a:tblGrid>
              <a:tr h="5606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UD デジタル 教科書体 NK-B" panose="02020700000000000000" pitchFamily="18" charset="-128"/>
                          <a:ea typeface="UD デジタル 教科書体 NK-B" panose="02020700000000000000" pitchFamily="18" charset="-128"/>
                        </a:rPr>
                        <a:t>非常事態</a:t>
                      </a:r>
                      <a:endParaRPr kumimoji="1" lang="en-US" altLang="ja-JP" sz="1600" dirty="0" smtClean="0">
                        <a:latin typeface="UD デジタル 教科書体 NK-B" panose="02020700000000000000" pitchFamily="18" charset="-128"/>
                        <a:ea typeface="UD デジタル 教科書体 NK-B" panose="020207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UD デジタル 教科書体 NK-B" panose="02020700000000000000" pitchFamily="18" charset="-128"/>
                          <a:ea typeface="UD デジタル 教科書体 NK-B" panose="02020700000000000000" pitchFamily="18" charset="-128"/>
                        </a:rPr>
                        <a:t>解除の基準</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UD デジタル 教科書体 NK-B" panose="02020700000000000000" pitchFamily="18" charset="-128"/>
                          <a:ea typeface="UD デジタル 教科書体 NK-B" panose="02020700000000000000" pitchFamily="18" charset="-128"/>
                        </a:rPr>
                        <a:t>6/14</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UD デジタル 教科書体 NK-B" panose="02020700000000000000" pitchFamily="18" charset="-128"/>
                          <a:ea typeface="UD デジタル 教科書体 NK-B" panose="02020700000000000000" pitchFamily="18" charset="-128"/>
                        </a:rPr>
                        <a:t>6/15</a:t>
                      </a:r>
                      <a:endParaRPr kumimoji="1" lang="en-US" altLang="ja-JP" sz="16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UD デジタル 教科書体 NK-B" panose="02020700000000000000" pitchFamily="18" charset="-128"/>
                          <a:ea typeface="UD デジタル 教科書体 NK-B" panose="02020700000000000000" pitchFamily="18" charset="-128"/>
                        </a:rPr>
                        <a:t>6/16</a:t>
                      </a:r>
                      <a:endParaRPr kumimoji="1" lang="en-US" altLang="ja-JP" sz="16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UD デジタル 教科書体 NK-B" panose="02020700000000000000" pitchFamily="18" charset="-128"/>
                          <a:ea typeface="UD デジタル 教科書体 NK-B" panose="02020700000000000000" pitchFamily="18" charset="-128"/>
                        </a:rPr>
                        <a:t>6/17</a:t>
                      </a:r>
                      <a:endParaRPr kumimoji="1" lang="en-US" altLang="ja-JP" sz="1600" dirty="0">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1518180368"/>
                  </a:ext>
                </a:extLst>
              </a:tr>
              <a:tr h="560696">
                <a:tc>
                  <a:txBody>
                    <a:bodyPr/>
                    <a:lstStyle/>
                    <a:p>
                      <a:pPr algn="ctr"/>
                      <a:r>
                        <a:rPr kumimoji="1" lang="en-US" altLang="zh-TW" sz="1600" b="1" dirty="0" smtClean="0">
                          <a:latin typeface="UD デジタル 教科書体 NK-B" panose="02020700000000000000" pitchFamily="18" charset="-128"/>
                          <a:ea typeface="UD デジタル 教科書体 NK-B" panose="02020700000000000000" pitchFamily="18" charset="-128"/>
                        </a:rPr>
                        <a:t>7</a:t>
                      </a:r>
                      <a:r>
                        <a:rPr kumimoji="1" lang="zh-TW" altLang="en-US" sz="1600" b="1" dirty="0" smtClean="0">
                          <a:latin typeface="UD デジタル 教科書体 NK-B" panose="02020700000000000000" pitchFamily="18" charset="-128"/>
                          <a:ea typeface="UD デジタル 教科書体 NK-B" panose="02020700000000000000" pitchFamily="18" charset="-128"/>
                        </a:rPr>
                        <a:t>日間連続</a:t>
                      </a:r>
                    </a:p>
                    <a:p>
                      <a:pPr algn="ctr"/>
                      <a:r>
                        <a:rPr kumimoji="1" lang="en-US" altLang="zh-TW" sz="1600" b="1" dirty="0" smtClean="0">
                          <a:latin typeface="UD デジタル 教科書体 NK-B" panose="02020700000000000000" pitchFamily="18" charset="-128"/>
                          <a:ea typeface="UD デジタル 教科書体 NK-B" panose="02020700000000000000" pitchFamily="18" charset="-128"/>
                        </a:rPr>
                        <a:t>60%</a:t>
                      </a:r>
                      <a:r>
                        <a:rPr kumimoji="1" lang="zh-TW" altLang="en-US" sz="1600" b="1" dirty="0" smtClean="0">
                          <a:latin typeface="UD デジタル 教科書体 NK-B" panose="02020700000000000000" pitchFamily="18" charset="-128"/>
                          <a:ea typeface="UD デジタル 教科書体 NK-B" panose="02020700000000000000" pitchFamily="18" charset="-128"/>
                        </a:rPr>
                        <a:t>未満</a:t>
                      </a:r>
                      <a:endParaRPr kumimoji="1" lang="ja-JP" altLang="en-US" sz="1600" b="1"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r>
                        <a:rPr kumimoji="1" lang="en-US" altLang="ja-JP" sz="1600" b="1" dirty="0" smtClean="0">
                          <a:latin typeface="UD デジタル 教科書体 NK-B" panose="02020700000000000000" pitchFamily="18" charset="-128"/>
                          <a:ea typeface="UD デジタル 教科書体 NK-B" panose="02020700000000000000" pitchFamily="18" charset="-128"/>
                        </a:rPr>
                        <a:t>60.7</a:t>
                      </a:r>
                      <a:r>
                        <a:rPr kumimoji="1" lang="ja-JP" altLang="en-US" sz="1600" b="1" dirty="0" smtClean="0">
                          <a:latin typeface="UD デジタル 教科書体 NK-B" panose="02020700000000000000" pitchFamily="18" charset="-128"/>
                          <a:ea typeface="UD デジタル 教科書体 NK-B" panose="02020700000000000000" pitchFamily="18" charset="-128"/>
                        </a:rPr>
                        <a:t>％</a:t>
                      </a:r>
                      <a:endParaRPr kumimoji="1" lang="ja-JP" altLang="en-US" sz="1600" b="1"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r>
                        <a:rPr kumimoji="1" lang="en-US" altLang="ja-JP" sz="1600" b="1" u="sng" dirty="0" smtClean="0">
                          <a:solidFill>
                            <a:schemeClr val="tx1"/>
                          </a:solidFill>
                          <a:latin typeface="UD デジタル 教科書体 NK-B" panose="02020700000000000000" pitchFamily="18" charset="-128"/>
                          <a:ea typeface="UD デジタル 教科書体 NK-B" panose="02020700000000000000" pitchFamily="18" charset="-128"/>
                        </a:rPr>
                        <a:t>59.4</a:t>
                      </a:r>
                      <a:r>
                        <a:rPr kumimoji="1" lang="ja-JP" altLang="en-US" sz="1600" b="1" u="sng" dirty="0" smtClean="0">
                          <a:solidFill>
                            <a:schemeClr val="tx1"/>
                          </a:solidFill>
                          <a:latin typeface="UD デジタル 教科書体 NK-B" panose="02020700000000000000" pitchFamily="18" charset="-128"/>
                          <a:ea typeface="UD デジタル 教科書体 NK-B" panose="02020700000000000000" pitchFamily="18" charset="-128"/>
                        </a:rPr>
                        <a:t>％</a:t>
                      </a:r>
                      <a:endParaRPr kumimoji="1" lang="ja-JP" altLang="en-US" sz="1600" b="1" u="sng" dirty="0">
                        <a:solidFill>
                          <a:schemeClr val="tx1"/>
                        </a:solidFill>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r>
                        <a:rPr kumimoji="1" lang="en-US" altLang="ja-JP" sz="1600" b="1" u="sng" dirty="0" smtClean="0">
                          <a:solidFill>
                            <a:schemeClr val="tx1"/>
                          </a:solidFill>
                          <a:latin typeface="UD デジタル 教科書体 NK-B" panose="02020700000000000000" pitchFamily="18" charset="-128"/>
                          <a:ea typeface="UD デジタル 教科書体 NK-B" panose="02020700000000000000" pitchFamily="18" charset="-128"/>
                        </a:rPr>
                        <a:t>55.4</a:t>
                      </a:r>
                      <a:r>
                        <a:rPr kumimoji="1" lang="ja-JP" altLang="en-US" sz="1600" b="1" u="sng" dirty="0" smtClean="0">
                          <a:solidFill>
                            <a:schemeClr val="tx1"/>
                          </a:solidFill>
                          <a:latin typeface="UD デジタル 教科書体 NK-B" panose="02020700000000000000" pitchFamily="18" charset="-128"/>
                          <a:ea typeface="UD デジタル 教科書体 NK-B" panose="02020700000000000000" pitchFamily="18" charset="-128"/>
                        </a:rPr>
                        <a:t>％</a:t>
                      </a:r>
                      <a:endParaRPr kumimoji="1" lang="ja-JP" altLang="en-US" sz="1600" b="1" u="sng" dirty="0">
                        <a:solidFill>
                          <a:schemeClr val="tx1"/>
                        </a:solidFill>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r>
                        <a:rPr kumimoji="1" lang="en-US" altLang="ja-JP" sz="1600" b="1" u="sng" dirty="0" smtClean="0">
                          <a:solidFill>
                            <a:schemeClr val="tx1"/>
                          </a:solidFill>
                          <a:latin typeface="UD デジタル 教科書体 NK-B" panose="02020700000000000000" pitchFamily="18" charset="-128"/>
                          <a:ea typeface="UD デジタル 教科書体 NK-B" panose="02020700000000000000" pitchFamily="18" charset="-128"/>
                        </a:rPr>
                        <a:t>53.6</a:t>
                      </a:r>
                      <a:r>
                        <a:rPr kumimoji="1" lang="ja-JP" altLang="en-US" sz="1600" b="1" u="sng" dirty="0" smtClean="0">
                          <a:solidFill>
                            <a:schemeClr val="tx1"/>
                          </a:solidFill>
                          <a:latin typeface="UD デジタル 教科書体 NK-B" panose="02020700000000000000" pitchFamily="18" charset="-128"/>
                          <a:ea typeface="UD デジタル 教科書体 NK-B" panose="02020700000000000000" pitchFamily="18" charset="-128"/>
                        </a:rPr>
                        <a:t>％</a:t>
                      </a:r>
                      <a:endParaRPr kumimoji="1" lang="ja-JP" altLang="en-US" sz="1600" b="1" u="sng" dirty="0">
                        <a:solidFill>
                          <a:schemeClr val="tx1"/>
                        </a:solidFill>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10002"/>
                  </a:ext>
                </a:extLst>
              </a:tr>
            </a:tbl>
          </a:graphicData>
        </a:graphic>
      </p:graphicFrame>
      <p:sp>
        <p:nvSpPr>
          <p:cNvPr id="4" name="テキスト ボックス 3"/>
          <p:cNvSpPr txBox="1"/>
          <p:nvPr/>
        </p:nvSpPr>
        <p:spPr>
          <a:xfrm>
            <a:off x="231174" y="1763054"/>
            <a:ext cx="3620741" cy="369332"/>
          </a:xfrm>
          <a:prstGeom prst="rect">
            <a:avLst/>
          </a:prstGeom>
          <a:noFill/>
        </p:spPr>
        <p:txBody>
          <a:bodyPr wrap="square" rtlCol="0">
            <a:spAutoFit/>
          </a:bodyPr>
          <a:lstStyle/>
          <a:p>
            <a:r>
              <a:rPr kumimoji="1" lang="en-US" altLang="ja-JP" dirty="0">
                <a:latin typeface="UD デジタル 教科書体 NK-B" panose="02020700000000000000" pitchFamily="18" charset="-128"/>
                <a:ea typeface="UD デジタル 教科書体 NK-B" panose="02020700000000000000" pitchFamily="18" charset="-128"/>
              </a:rPr>
              <a:t>【</a:t>
            </a:r>
            <a:r>
              <a:rPr kumimoji="1" lang="ja-JP" altLang="en-US" dirty="0" smtClean="0">
                <a:latin typeface="UD デジタル 教科書体 NK-B" panose="02020700000000000000" pitchFamily="18" charset="-128"/>
                <a:ea typeface="UD デジタル 教科書体 NK-B" panose="02020700000000000000" pitchFamily="18" charset="-128"/>
              </a:rPr>
              <a:t>変更内容</a:t>
            </a:r>
            <a:r>
              <a:rPr kumimoji="1" lang="en-US" altLang="ja-JP" dirty="0" smtClean="0">
                <a:latin typeface="UD デジタル 教科書体 NK-B" panose="02020700000000000000" pitchFamily="18" charset="-128"/>
                <a:ea typeface="UD デジタル 教科書体 NK-B" panose="02020700000000000000" pitchFamily="18" charset="-128"/>
              </a:rPr>
              <a:t>】</a:t>
            </a:r>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17" name="テキスト ボックス 16"/>
          <p:cNvSpPr txBox="1"/>
          <p:nvPr/>
        </p:nvSpPr>
        <p:spPr>
          <a:xfrm>
            <a:off x="231173" y="3213066"/>
            <a:ext cx="3620741" cy="369332"/>
          </a:xfrm>
          <a:prstGeom prst="rect">
            <a:avLst/>
          </a:prstGeom>
          <a:noFill/>
        </p:spPr>
        <p:txBody>
          <a:bodyPr wrap="square" rtlCol="0">
            <a:spAutoFit/>
          </a:bodyPr>
          <a:lstStyle/>
          <a:p>
            <a:r>
              <a:rPr kumimoji="1" lang="en-US" altLang="ja-JP" dirty="0" smtClean="0">
                <a:latin typeface="UD デジタル 教科書体 NK-B" panose="02020700000000000000" pitchFamily="18" charset="-128"/>
                <a:ea typeface="UD デジタル 教科書体 NK-B" panose="02020700000000000000" pitchFamily="18" charset="-128"/>
              </a:rPr>
              <a:t>【</a:t>
            </a:r>
            <a:r>
              <a:rPr kumimoji="1" lang="ja-JP" altLang="en-US" dirty="0" smtClean="0">
                <a:latin typeface="UD デジタル 教科書体 NK-B" panose="02020700000000000000" pitchFamily="18" charset="-128"/>
                <a:ea typeface="UD デジタル 教科書体 NK-B" panose="02020700000000000000" pitchFamily="18" charset="-128"/>
              </a:rPr>
              <a:t>重症病床使用率の状況</a:t>
            </a:r>
            <a:r>
              <a:rPr kumimoji="1" lang="en-US" altLang="ja-JP" dirty="0" smtClean="0">
                <a:latin typeface="UD デジタル 教科書体 NK-B" panose="02020700000000000000" pitchFamily="18" charset="-128"/>
                <a:ea typeface="UD デジタル 教科書体 NK-B" panose="02020700000000000000" pitchFamily="18" charset="-128"/>
              </a:rPr>
              <a:t>】</a:t>
            </a:r>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9" name="角丸四角形 8"/>
          <p:cNvSpPr/>
          <p:nvPr/>
        </p:nvSpPr>
        <p:spPr>
          <a:xfrm>
            <a:off x="3101132" y="3547191"/>
            <a:ext cx="3450732" cy="1161329"/>
          </a:xfrm>
          <a:prstGeom prst="round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4232441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10467</TotalTime>
  <Words>493</Words>
  <Application>Microsoft Office PowerPoint</Application>
  <PresentationFormat>ユーザー設定</PresentationFormat>
  <Paragraphs>58</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UD デジタル 教科書体 NK-B</vt:lpstr>
      <vt:lpstr>游ゴシック</vt:lpstr>
      <vt:lpstr>游ゴシック Light</vt:lpstr>
      <vt:lpstr>Arial</vt:lpstr>
      <vt:lpstr>Calibri</vt:lpstr>
      <vt:lpstr>Calibri Light</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寶來　徳子</dc:creator>
  <cp:lastModifiedBy>奥山　善之</cp:lastModifiedBy>
  <cp:revision>1470</cp:revision>
  <cp:lastPrinted>2021-06-16T13:04:29Z</cp:lastPrinted>
  <dcterms:created xsi:type="dcterms:W3CDTF">2020-08-11T02:27:27Z</dcterms:created>
  <dcterms:modified xsi:type="dcterms:W3CDTF">2021-06-17T10:14:32Z</dcterms:modified>
</cp:coreProperties>
</file>