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62" r:id="rId2"/>
  </p:sldIdLst>
  <p:sldSz cx="9144000" cy="6858000" type="screen4x3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255" autoAdjust="0"/>
  </p:normalViewPr>
  <p:slideViewPr>
    <p:cSldViewPr snapToGrid="0">
      <p:cViewPr varScale="1">
        <p:scale>
          <a:sx n="70" d="100"/>
          <a:sy n="70" d="100"/>
        </p:scale>
        <p:origin x="141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D:\NishidaAr\Desktop\&#36039;&#26009;1-7&#38306;&#20418;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D:\NishidaAr\Desktop\&#36039;&#26009;1-7&#38306;&#20418;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319020669291339"/>
          <c:y val="0.1946481337720109"/>
          <c:w val="0.61278625328083991"/>
          <c:h val="0.73649427624363861"/>
        </c:manualLayout>
      </c:layout>
      <c:pieChart>
        <c:varyColors val="1"/>
        <c:dLbls>
          <c:dLblPos val="inEnd"/>
          <c:showLegendKey val="0"/>
          <c:showVal val="0"/>
          <c:showCatName val="1"/>
          <c:showSerName val="0"/>
          <c:showPercent val="1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12700" cap="flat" cmpd="sng" algn="ctr">
      <a:noFill/>
      <a:prstDash val="solid"/>
      <a:miter lim="800000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ja-JP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319020669291339"/>
          <c:y val="0.1946481337720109"/>
          <c:w val="0.61278625328083991"/>
          <c:h val="0.73649427624363861"/>
        </c:manualLayout>
      </c:layout>
      <c:pieChart>
        <c:varyColors val="1"/>
        <c:dLbls>
          <c:dLblPos val="inEnd"/>
          <c:showLegendKey val="0"/>
          <c:showVal val="0"/>
          <c:showCatName val="1"/>
          <c:showSerName val="0"/>
          <c:showPercent val="1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12700" cap="flat" cmpd="sng" algn="ctr">
      <a:noFill/>
      <a:prstDash val="solid"/>
      <a:miter lim="800000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ja-JP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0">
  <cs:axisTitle>
    <cs:lnRef idx="0"/>
    <cs:fillRef idx="0"/>
    <cs:effectRef idx="0"/>
    <cs:fontRef idx="minor">
      <a:schemeClr val="lt1"/>
    </cs:fontRef>
    <cs:defRPr sz="900" b="1" kern="1200"/>
  </cs:axisTitle>
  <cs:categoryAxis>
    <cs:lnRef idx="0">
      <cs:styleClr val="0"/>
    </cs:lnRef>
    <cs:fillRef idx="0"/>
    <cs:effectRef idx="0"/>
    <cs:fontRef idx="minor">
      <a:schemeClr val="lt1"/>
    </cs:fontRef>
    <cs:spPr>
      <a:ln w="3175" cap="flat" cmpd="sng" algn="ctr">
        <a:solidFill>
          <a:schemeClr val="phClr">
            <a:lumMod val="60000"/>
            <a:lumOff val="40000"/>
          </a:schemeClr>
        </a:solidFill>
        <a:round/>
      </a:ln>
    </cs:spPr>
    <cs:defRPr sz="800" kern="1200" cap="all" spc="150" normalizeH="0" baseline="0"/>
  </cs:categoryAxis>
  <cs:chartArea>
    <cs:lnRef idx="0">
      <cs:styleClr val="0"/>
    </cs:lnRef>
    <cs:fillRef idx="0">
      <cs:styleClr val="0"/>
    </cs:fillRef>
    <cs:effectRef idx="0"/>
    <cs:fontRef idx="minor">
      <a:schemeClr val="dk1"/>
    </cs:fontRef>
    <cs:spPr>
      <a:solidFill>
        <a:schemeClr val="phClr"/>
      </a:solidFill>
      <a:ln w="9525" cap="flat" cmpd="sng" algn="ctr">
        <a:solidFill>
          <a:schemeClr val="phClr"/>
        </a:solidFill>
        <a:round/>
      </a:ln>
    </cs:spPr>
    <cs:defRPr sz="1000" kern="1200"/>
  </cs:chartArea>
  <cs:dataLabel>
    <cs:lnRef idx="0">
      <cs:styleClr val="0"/>
    </cs:lnRef>
    <cs:fillRef idx="0"/>
    <cs:effectRef idx="0"/>
    <cs:fontRef idx="minor">
      <cs:styleClr val="0"/>
    </cs:fontRef>
    <cs:defRPr sz="900" b="1" kern="1200"/>
  </cs:dataLabel>
  <cs:dataLabelCallout>
    <cs:lnRef idx="0">
      <cs:styleClr val="0"/>
    </cs:lnRef>
    <cs:fillRef idx="0"/>
    <cs:effectRef idx="0"/>
    <cs:fontRef idx="minor">
      <cs:styleClr val="0"/>
    </cs:fontRef>
    <cs:spPr>
      <a:solidFill>
        <a:schemeClr val="lt1"/>
      </a:solidFill>
      <a:ln>
        <a:solidFill>
          <a:schemeClr val="phClr"/>
        </a:solidFill>
      </a:ln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0"/>
    </cs:lnRef>
    <cs:fillRef idx="0"/>
    <cs:effectRef idx="0"/>
    <cs:fontRef idx="minor">
      <a:schemeClr val="dk1"/>
    </cs:fontRef>
    <cs:spPr>
      <a:solidFill>
        <a:schemeClr val="lt1"/>
      </a:solidFill>
      <a:ln w="19050">
        <a:solidFill>
          <a:schemeClr val="phClr"/>
        </a:solidFill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>
      <cs:styleClr val="auto"/>
    </cs:effectRef>
    <cs:fontRef idx="minor">
      <a:schemeClr val="dk1"/>
    </cs:fontRef>
    <cs:spPr>
      <a:ln w="34925" cap="rnd">
        <a:solidFill>
          <a:schemeClr val="lt1"/>
        </a:solidFill>
        <a:round/>
      </a:ln>
      <a:effectLst>
        <a:outerShdw dist="25400" dir="2700000" algn="tl" rotWithShape="0">
          <a:schemeClr val="phClr"/>
        </a:outerShdw>
      </a:effectLst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22225">
        <a:solidFill>
          <a:schemeClr val="lt1"/>
        </a:solidFill>
        <a:round/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>
      <cs:styleClr val="0"/>
    </cs:lnRef>
    <cs:fillRef idx="0"/>
    <cs:effectRef idx="0"/>
    <cs:fontRef idx="minor">
      <a:schemeClr val="lt1"/>
    </cs:fontRef>
    <cs:spPr>
      <a:ln w="9525">
        <a:solidFill>
          <a:schemeClr val="phClr">
            <a:lumMod val="60000"/>
            <a:lumOff val="40000"/>
          </a:schemeClr>
        </a:solidFill>
      </a:ln>
    </cs:spPr>
    <cs:defRPr sz="900" kern="1200"/>
  </cs:dataTable>
  <cs:downBar>
    <cs:lnRef idx="0">
      <cs:styleClr val="0"/>
    </cs:lnRef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phClr">
            <a:lumMod val="60000"/>
            <a:lumOff val="40000"/>
          </a:schemeClr>
        </a:solidFill>
      </a:ln>
    </cs:spPr>
  </cs:downBar>
  <cs:drop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  <a:prstDash val="dash"/>
      </a:ln>
    </cs:spPr>
  </cs:dropLine>
  <cs:errorBar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  <a:round/>
      </a:ln>
      <a:effectLst>
        <a:glow rad="25400">
          <a:schemeClr val="lt1"/>
        </a:glow>
      </a:effectLst>
    </cs:spPr>
  </cs:errorBar>
  <cs:floor>
    <cs:lnRef idx="0"/>
    <cs:fillRef idx="0"/>
    <cs:effectRef idx="0"/>
    <cs:fontRef idx="minor">
      <a:schemeClr val="dk1"/>
    </cs:fontRef>
  </cs:floor>
  <cs:gridlineMajor>
    <cs:lnRef idx="0">
      <cs:styleClr val="0"/>
    </cs:lnRef>
    <cs:fillRef idx="0"/>
    <cs:effectRef idx="0"/>
    <cs:fontRef idx="minor">
      <a:schemeClr val="dk1"/>
    </cs:fontRef>
    <cs:spPr>
      <a:ln w="9525" cap="flat" cmpd="sng" algn="ctr">
        <a:solidFill>
          <a:schemeClr val="lt1">
            <a:alpha val="25000"/>
          </a:schemeClr>
        </a:solidFill>
        <a:round/>
      </a:ln>
    </cs:spPr>
  </cs:gridlineMajor>
  <cs:gridlineMinor>
    <cs:lnRef idx="0">
      <cs:styleClr val="0"/>
    </cs:lnRef>
    <cs:fillRef idx="0"/>
    <cs:effectRef idx="0"/>
    <cs:fontRef idx="minor">
      <a:schemeClr val="dk1"/>
    </cs:fontRef>
    <cs:spPr>
      <a:ln>
        <a:solidFill>
          <a:schemeClr val="lt1">
            <a:alpha val="10000"/>
          </a:schemeClr>
        </a:solidFill>
      </a:ln>
    </cs:spPr>
  </cs:gridlineMinor>
  <cs:hiLo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  <a:prstDash val="dash"/>
      </a:ln>
    </cs:spPr>
  </cs:hiLoLine>
  <cs:leader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</a:ln>
    </cs:spPr>
  </cs:leaderLine>
  <cs:legend>
    <cs:lnRef idx="0"/>
    <cs:fillRef idx="0"/>
    <cs:effectRef idx="0"/>
    <cs:fontRef idx="minor">
      <a:schemeClr val="lt1"/>
    </cs:fontRef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>
      <cs:styleClr val="0"/>
    </cs:lnRef>
    <cs:fillRef idx="0"/>
    <cs:effectRef idx="0"/>
    <cs:fontRef idx="minor">
      <a:schemeClr val="lt1"/>
    </cs:fontRef>
    <cs:spPr>
      <a:ln w="3175" cap="flat" cmpd="sng" algn="ctr">
        <a:solidFill>
          <a:schemeClr val="phClr">
            <a:lumMod val="60000"/>
            <a:lumOff val="40000"/>
          </a:schemeClr>
        </a:solidFill>
        <a:round/>
      </a:ln>
    </cs:spPr>
    <cs:defRPr sz="900" kern="1200"/>
  </cs:seriesAxis>
  <cs:series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  <a:tint val="5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lt1"/>
    </cs:fontRef>
    <cs:defRPr sz="1500" b="1" kern="1200" cap="all" spc="100" normalizeH="0" baseline="0"/>
  </cs:title>
  <cs:trendline>
    <cs:lnRef idx="0"/>
    <cs:fillRef idx="0"/>
    <cs:effectRef idx="0"/>
    <cs:fontRef idx="minor">
      <a:schemeClr val="dk1"/>
    </cs:fontRef>
    <cs:spPr>
      <a:ln w="28575" cap="rnd">
        <a:solidFill>
          <a:schemeClr val="lt1">
            <a:alpha val="50000"/>
          </a:schemeClr>
        </a:solidFill>
        <a:round/>
      </a:ln>
    </cs:spPr>
  </cs:trendline>
  <cs:trendlineLabel>
    <cs:lnRef idx="0"/>
    <cs:fillRef idx="0"/>
    <cs:effectRef idx="0"/>
    <cs:fontRef idx="minor">
      <a:schemeClr val="lt1"/>
    </cs:fontRef>
    <cs:defRPr sz="900" kern="1200"/>
  </cs:trendlineLabel>
  <cs:upBar>
    <cs:lnRef idx="0">
      <cs:styleClr val="0"/>
    </cs:lnRef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phClr">
            <a:lumMod val="60000"/>
            <a:lumOff val="40000"/>
          </a:schemeClr>
        </a:solidFill>
      </a:ln>
    </cs:spPr>
  </cs:upBar>
  <cs:valueAxis>
    <cs:lnRef idx="0"/>
    <cs:fillRef idx="0"/>
    <cs:effectRef idx="0"/>
    <cs:fontRef idx="minor">
      <a:schemeClr val="lt1"/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60">
  <cs:axisTitle>
    <cs:lnRef idx="0"/>
    <cs:fillRef idx="0"/>
    <cs:effectRef idx="0"/>
    <cs:fontRef idx="minor">
      <a:schemeClr val="lt1"/>
    </cs:fontRef>
    <cs:defRPr sz="900" b="1" kern="1200"/>
  </cs:axisTitle>
  <cs:categoryAxis>
    <cs:lnRef idx="0">
      <cs:styleClr val="0"/>
    </cs:lnRef>
    <cs:fillRef idx="0"/>
    <cs:effectRef idx="0"/>
    <cs:fontRef idx="minor">
      <a:schemeClr val="lt1"/>
    </cs:fontRef>
    <cs:spPr>
      <a:ln w="3175" cap="flat" cmpd="sng" algn="ctr">
        <a:solidFill>
          <a:schemeClr val="phClr">
            <a:lumMod val="60000"/>
            <a:lumOff val="40000"/>
          </a:schemeClr>
        </a:solidFill>
        <a:round/>
      </a:ln>
    </cs:spPr>
    <cs:defRPr sz="800" kern="1200" cap="all" spc="150" normalizeH="0" baseline="0"/>
  </cs:categoryAxis>
  <cs:chartArea>
    <cs:lnRef idx="0">
      <cs:styleClr val="0"/>
    </cs:lnRef>
    <cs:fillRef idx="0">
      <cs:styleClr val="0"/>
    </cs:fillRef>
    <cs:effectRef idx="0"/>
    <cs:fontRef idx="minor">
      <a:schemeClr val="dk1"/>
    </cs:fontRef>
    <cs:spPr>
      <a:solidFill>
        <a:schemeClr val="phClr"/>
      </a:solidFill>
      <a:ln w="9525" cap="flat" cmpd="sng" algn="ctr">
        <a:solidFill>
          <a:schemeClr val="phClr"/>
        </a:solidFill>
        <a:round/>
      </a:ln>
    </cs:spPr>
    <cs:defRPr sz="1000" kern="1200"/>
  </cs:chartArea>
  <cs:dataLabel>
    <cs:lnRef idx="0">
      <cs:styleClr val="0"/>
    </cs:lnRef>
    <cs:fillRef idx="0"/>
    <cs:effectRef idx="0"/>
    <cs:fontRef idx="minor">
      <cs:styleClr val="0"/>
    </cs:fontRef>
    <cs:defRPr sz="900" b="1" kern="1200"/>
  </cs:dataLabel>
  <cs:dataLabelCallout>
    <cs:lnRef idx="0">
      <cs:styleClr val="0"/>
    </cs:lnRef>
    <cs:fillRef idx="0"/>
    <cs:effectRef idx="0"/>
    <cs:fontRef idx="minor">
      <cs:styleClr val="0"/>
    </cs:fontRef>
    <cs:spPr>
      <a:solidFill>
        <a:schemeClr val="lt1"/>
      </a:solidFill>
      <a:ln>
        <a:solidFill>
          <a:schemeClr val="phClr"/>
        </a:solidFill>
      </a:ln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0"/>
    </cs:lnRef>
    <cs:fillRef idx="0"/>
    <cs:effectRef idx="0"/>
    <cs:fontRef idx="minor">
      <a:schemeClr val="dk1"/>
    </cs:fontRef>
    <cs:spPr>
      <a:solidFill>
        <a:schemeClr val="lt1"/>
      </a:solidFill>
      <a:ln w="19050">
        <a:solidFill>
          <a:schemeClr val="phClr"/>
        </a:solidFill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>
      <cs:styleClr val="auto"/>
    </cs:effectRef>
    <cs:fontRef idx="minor">
      <a:schemeClr val="dk1"/>
    </cs:fontRef>
    <cs:spPr>
      <a:ln w="34925" cap="rnd">
        <a:solidFill>
          <a:schemeClr val="lt1"/>
        </a:solidFill>
        <a:round/>
      </a:ln>
      <a:effectLst>
        <a:outerShdw dist="25400" dir="2700000" algn="tl" rotWithShape="0">
          <a:schemeClr val="phClr"/>
        </a:outerShdw>
      </a:effectLst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22225">
        <a:solidFill>
          <a:schemeClr val="lt1"/>
        </a:solidFill>
        <a:round/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>
      <cs:styleClr val="0"/>
    </cs:lnRef>
    <cs:fillRef idx="0"/>
    <cs:effectRef idx="0"/>
    <cs:fontRef idx="minor">
      <a:schemeClr val="lt1"/>
    </cs:fontRef>
    <cs:spPr>
      <a:ln w="9525">
        <a:solidFill>
          <a:schemeClr val="phClr">
            <a:lumMod val="60000"/>
            <a:lumOff val="40000"/>
          </a:schemeClr>
        </a:solidFill>
      </a:ln>
    </cs:spPr>
    <cs:defRPr sz="900" kern="1200"/>
  </cs:dataTable>
  <cs:downBar>
    <cs:lnRef idx="0">
      <cs:styleClr val="0"/>
    </cs:lnRef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phClr">
            <a:lumMod val="60000"/>
            <a:lumOff val="40000"/>
          </a:schemeClr>
        </a:solidFill>
      </a:ln>
    </cs:spPr>
  </cs:downBar>
  <cs:drop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  <a:prstDash val="dash"/>
      </a:ln>
    </cs:spPr>
  </cs:dropLine>
  <cs:errorBar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  <a:round/>
      </a:ln>
      <a:effectLst>
        <a:glow rad="25400">
          <a:schemeClr val="lt1"/>
        </a:glow>
      </a:effectLst>
    </cs:spPr>
  </cs:errorBar>
  <cs:floor>
    <cs:lnRef idx="0"/>
    <cs:fillRef idx="0"/>
    <cs:effectRef idx="0"/>
    <cs:fontRef idx="minor">
      <a:schemeClr val="dk1"/>
    </cs:fontRef>
  </cs:floor>
  <cs:gridlineMajor>
    <cs:lnRef idx="0">
      <cs:styleClr val="0"/>
    </cs:lnRef>
    <cs:fillRef idx="0"/>
    <cs:effectRef idx="0"/>
    <cs:fontRef idx="minor">
      <a:schemeClr val="dk1"/>
    </cs:fontRef>
    <cs:spPr>
      <a:ln w="9525" cap="flat" cmpd="sng" algn="ctr">
        <a:solidFill>
          <a:schemeClr val="lt1">
            <a:alpha val="25000"/>
          </a:schemeClr>
        </a:solidFill>
        <a:round/>
      </a:ln>
    </cs:spPr>
  </cs:gridlineMajor>
  <cs:gridlineMinor>
    <cs:lnRef idx="0">
      <cs:styleClr val="0"/>
    </cs:lnRef>
    <cs:fillRef idx="0"/>
    <cs:effectRef idx="0"/>
    <cs:fontRef idx="minor">
      <a:schemeClr val="dk1"/>
    </cs:fontRef>
    <cs:spPr>
      <a:ln>
        <a:solidFill>
          <a:schemeClr val="lt1">
            <a:alpha val="10000"/>
          </a:schemeClr>
        </a:solidFill>
      </a:ln>
    </cs:spPr>
  </cs:gridlineMinor>
  <cs:hiLo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  <a:prstDash val="dash"/>
      </a:ln>
    </cs:spPr>
  </cs:hiLoLine>
  <cs:leader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</a:ln>
    </cs:spPr>
  </cs:leaderLine>
  <cs:legend>
    <cs:lnRef idx="0"/>
    <cs:fillRef idx="0"/>
    <cs:effectRef idx="0"/>
    <cs:fontRef idx="minor">
      <a:schemeClr val="lt1"/>
    </cs:fontRef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>
      <cs:styleClr val="0"/>
    </cs:lnRef>
    <cs:fillRef idx="0"/>
    <cs:effectRef idx="0"/>
    <cs:fontRef idx="minor">
      <a:schemeClr val="lt1"/>
    </cs:fontRef>
    <cs:spPr>
      <a:ln w="3175" cap="flat" cmpd="sng" algn="ctr">
        <a:solidFill>
          <a:schemeClr val="phClr">
            <a:lumMod val="60000"/>
            <a:lumOff val="40000"/>
          </a:schemeClr>
        </a:solidFill>
        <a:round/>
      </a:ln>
    </cs:spPr>
    <cs:defRPr sz="900" kern="1200"/>
  </cs:seriesAxis>
  <cs:series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  <a:tint val="5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lt1"/>
    </cs:fontRef>
    <cs:defRPr sz="1500" b="1" kern="1200" cap="all" spc="100" normalizeH="0" baseline="0"/>
  </cs:title>
  <cs:trendline>
    <cs:lnRef idx="0"/>
    <cs:fillRef idx="0"/>
    <cs:effectRef idx="0"/>
    <cs:fontRef idx="minor">
      <a:schemeClr val="dk1"/>
    </cs:fontRef>
    <cs:spPr>
      <a:ln w="28575" cap="rnd">
        <a:solidFill>
          <a:schemeClr val="lt1">
            <a:alpha val="50000"/>
          </a:schemeClr>
        </a:solidFill>
        <a:round/>
      </a:ln>
    </cs:spPr>
  </cs:trendline>
  <cs:trendlineLabel>
    <cs:lnRef idx="0"/>
    <cs:fillRef idx="0"/>
    <cs:effectRef idx="0"/>
    <cs:fontRef idx="minor">
      <a:schemeClr val="lt1"/>
    </cs:fontRef>
    <cs:defRPr sz="900" kern="1200"/>
  </cs:trendlineLabel>
  <cs:upBar>
    <cs:lnRef idx="0">
      <cs:styleClr val="0"/>
    </cs:lnRef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phClr">
            <a:lumMod val="60000"/>
            <a:lumOff val="40000"/>
          </a:schemeClr>
        </a:solidFill>
      </a:ln>
    </cs:spPr>
  </cs:upBar>
  <cs:valueAxis>
    <cs:lnRef idx="0"/>
    <cs:fillRef idx="0"/>
    <cs:effectRef idx="0"/>
    <cs:fontRef idx="minor">
      <a:schemeClr val="lt1"/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DBD38C-998C-40DB-BE87-9DC281C0F857}" type="datetimeFigureOut">
              <a:rPr kumimoji="1" lang="ja-JP" altLang="en-US" smtClean="0"/>
              <a:t>2021/6/16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3013"/>
            <a:ext cx="4473575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83138"/>
            <a:ext cx="5445125" cy="39131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87802A-1AA6-4905-B79C-6B34CC54D4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41950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B6B464-6240-4151-891E-AD664D07E593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17531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446E1-1C6F-49C4-9DA0-C426AF56B7AA}" type="datetimeFigureOut">
              <a:rPr kumimoji="1" lang="ja-JP" altLang="en-US" smtClean="0"/>
              <a:t>2021/6/16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2AB04-9D89-4CEC-AF6D-E6C1D4B030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441989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446E1-1C6F-49C4-9DA0-C426AF56B7AA}" type="datetimeFigureOut">
              <a:rPr kumimoji="1" lang="ja-JP" altLang="en-US" smtClean="0"/>
              <a:t>2021/6/16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2AB04-9D89-4CEC-AF6D-E6C1D4B030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610945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446E1-1C6F-49C4-9DA0-C426AF56B7AA}" type="datetimeFigureOut">
              <a:rPr kumimoji="1" lang="ja-JP" altLang="en-US" smtClean="0"/>
              <a:t>2021/6/16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2AB04-9D89-4CEC-AF6D-E6C1D4B030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67570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446E1-1C6F-49C4-9DA0-C426AF56B7AA}" type="datetimeFigureOut">
              <a:rPr kumimoji="1" lang="ja-JP" altLang="en-US" smtClean="0"/>
              <a:t>2021/6/16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2AB04-9D89-4CEC-AF6D-E6C1D4B030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64980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446E1-1C6F-49C4-9DA0-C426AF56B7AA}" type="datetimeFigureOut">
              <a:rPr kumimoji="1" lang="ja-JP" altLang="en-US" smtClean="0"/>
              <a:t>2021/6/16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2AB04-9D89-4CEC-AF6D-E6C1D4B030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367393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446E1-1C6F-49C4-9DA0-C426AF56B7AA}" type="datetimeFigureOut">
              <a:rPr kumimoji="1" lang="ja-JP" altLang="en-US" smtClean="0"/>
              <a:t>2021/6/16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2AB04-9D89-4CEC-AF6D-E6C1D4B030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11048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446E1-1C6F-49C4-9DA0-C426AF56B7AA}" type="datetimeFigureOut">
              <a:rPr kumimoji="1" lang="ja-JP" altLang="en-US" smtClean="0"/>
              <a:t>2021/6/16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2AB04-9D89-4CEC-AF6D-E6C1D4B030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520575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446E1-1C6F-49C4-9DA0-C426AF56B7AA}" type="datetimeFigureOut">
              <a:rPr kumimoji="1" lang="ja-JP" altLang="en-US" smtClean="0"/>
              <a:t>2021/6/16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2AB04-9D89-4CEC-AF6D-E6C1D4B030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48241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446E1-1C6F-49C4-9DA0-C426AF56B7AA}" type="datetimeFigureOut">
              <a:rPr kumimoji="1" lang="ja-JP" altLang="en-US" smtClean="0"/>
              <a:t>2021/6/16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2AB04-9D89-4CEC-AF6D-E6C1D4B030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871299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446E1-1C6F-49C4-9DA0-C426AF56B7AA}" type="datetimeFigureOut">
              <a:rPr kumimoji="1" lang="ja-JP" altLang="en-US" smtClean="0"/>
              <a:t>2021/6/16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2AB04-9D89-4CEC-AF6D-E6C1D4B030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310187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446E1-1C6F-49C4-9DA0-C426AF56B7AA}" type="datetimeFigureOut">
              <a:rPr kumimoji="1" lang="ja-JP" altLang="en-US" smtClean="0"/>
              <a:t>2021/6/16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2AB04-9D89-4CEC-AF6D-E6C1D4B030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5412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7446E1-1C6F-49C4-9DA0-C426AF56B7AA}" type="datetimeFigureOut">
              <a:rPr kumimoji="1" lang="ja-JP" altLang="en-US" smtClean="0"/>
              <a:t>2021/6/16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52AB04-9D89-4CEC-AF6D-E6C1D4B030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466849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chart" Target="../charts/chart1.xml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10" Type="http://schemas.openxmlformats.org/officeDocument/2006/relationships/image" Target="../media/image6.png"/><Relationship Id="rId4" Type="http://schemas.openxmlformats.org/officeDocument/2006/relationships/chart" Target="../charts/chart2.xml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正方形/長方形 121"/>
          <p:cNvSpPr/>
          <p:nvPr/>
        </p:nvSpPr>
        <p:spPr>
          <a:xfrm>
            <a:off x="3215950" y="4092682"/>
            <a:ext cx="2887762" cy="68099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965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21" name="正方形/長方形 120"/>
          <p:cNvSpPr/>
          <p:nvPr/>
        </p:nvSpPr>
        <p:spPr>
          <a:xfrm>
            <a:off x="3246678" y="5684882"/>
            <a:ext cx="2843467" cy="49500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965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graphicFrame>
        <p:nvGraphicFramePr>
          <p:cNvPr id="91" name="グラフ 90"/>
          <p:cNvGraphicFramePr>
            <a:graphicFrameLocks noChangeAspect="1"/>
          </p:cNvGraphicFramePr>
          <p:nvPr/>
        </p:nvGraphicFramePr>
        <p:xfrm>
          <a:off x="5009022" y="405201"/>
          <a:ext cx="998288" cy="8742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1" name="グラフ 100"/>
          <p:cNvGraphicFramePr>
            <a:graphicFrameLocks noChangeAspect="1"/>
          </p:cNvGraphicFramePr>
          <p:nvPr/>
        </p:nvGraphicFramePr>
        <p:xfrm>
          <a:off x="4875148" y="412477"/>
          <a:ext cx="1228563" cy="8742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" name="正方形/長方形 6"/>
          <p:cNvSpPr/>
          <p:nvPr/>
        </p:nvSpPr>
        <p:spPr>
          <a:xfrm>
            <a:off x="0" y="0"/>
            <a:ext cx="9144000" cy="420419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2400" b="1" dirty="0">
                <a:solidFill>
                  <a:schemeClr val="bg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飲食店「ス</a:t>
            </a:r>
            <a:r>
              <a:rPr lang="ja-JP" altLang="en-US" sz="2400" b="1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マホ検査センター」の活用</a:t>
            </a: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8EE09257-B19A-46B4-8595-8D8A558E65DB}"/>
              </a:ext>
            </a:extLst>
          </p:cNvPr>
          <p:cNvSpPr txBox="1"/>
          <p:nvPr/>
        </p:nvSpPr>
        <p:spPr>
          <a:xfrm>
            <a:off x="0" y="441243"/>
            <a:ext cx="9144000" cy="92333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ja-JP" altLang="en-US" spc="-15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◆　飲食店における感染を防止し、府民が安心して利用できる環境整備のため</a:t>
            </a:r>
            <a:r>
              <a:rPr lang="ja-JP" altLang="en-US" spc="-15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、少し</a:t>
            </a:r>
            <a:r>
              <a:rPr lang="ja-JP" altLang="en-US" spc="-15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でも</a:t>
            </a:r>
            <a:r>
              <a:rPr lang="ja-JP" altLang="en-US" spc="-15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症状</a:t>
            </a:r>
            <a:endParaRPr lang="en-US" altLang="ja-JP" spc="-15" dirty="0" smtClean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lang="ja-JP" altLang="en-US" spc="-15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lang="ja-JP" altLang="en-US" spc="-15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のある従業員</a:t>
            </a:r>
            <a:r>
              <a:rPr lang="ja-JP" altLang="en-US" spc="-15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等が迅速に検査を受けることができるよう、</a:t>
            </a:r>
            <a:r>
              <a:rPr lang="ja-JP" altLang="en-US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 </a:t>
            </a:r>
            <a:r>
              <a:rPr lang="ja-JP" altLang="en-US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飲食店</a:t>
            </a:r>
            <a:r>
              <a:rPr lang="ja-JP" altLang="en-US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「スマホ検査センター</a:t>
            </a:r>
            <a:r>
              <a:rPr lang="ja-JP" altLang="en-US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」を</a:t>
            </a:r>
            <a:endParaRPr lang="en-US" altLang="ja-JP" dirty="0" smtClean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lang="ja-JP" altLang="en-US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lang="ja-JP" altLang="en-US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設置</a:t>
            </a:r>
            <a:r>
              <a:rPr lang="ja-JP" altLang="en-US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。</a:t>
            </a:r>
            <a:endParaRPr lang="en-US" altLang="ja-JP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CB31C949-4A26-4EF1-8A57-667A7083045D}"/>
              </a:ext>
            </a:extLst>
          </p:cNvPr>
          <p:cNvSpPr txBox="1"/>
          <p:nvPr/>
        </p:nvSpPr>
        <p:spPr>
          <a:xfrm>
            <a:off x="31899" y="1399413"/>
            <a:ext cx="1188000" cy="360000"/>
          </a:xfrm>
          <a:prstGeom prst="round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ja-JP" altLang="en-US" kern="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対象者</a:t>
            </a:r>
            <a:endParaRPr lang="en-US" altLang="ja-JP" kern="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CB31C949-4A26-4EF1-8A57-667A7083045D}"/>
              </a:ext>
            </a:extLst>
          </p:cNvPr>
          <p:cNvSpPr txBox="1"/>
          <p:nvPr/>
        </p:nvSpPr>
        <p:spPr>
          <a:xfrm>
            <a:off x="21266" y="1991377"/>
            <a:ext cx="1188000" cy="360000"/>
          </a:xfrm>
          <a:prstGeom prst="round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ja-JP" altLang="en-US" kern="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運用開始</a:t>
            </a:r>
            <a:endParaRPr lang="en-US" altLang="ja-JP" kern="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CB31C949-4A26-4EF1-8A57-667A7083045D}"/>
              </a:ext>
            </a:extLst>
          </p:cNvPr>
          <p:cNvSpPr txBox="1"/>
          <p:nvPr/>
        </p:nvSpPr>
        <p:spPr>
          <a:xfrm>
            <a:off x="31899" y="2546227"/>
            <a:ext cx="1188000" cy="360000"/>
          </a:xfrm>
          <a:prstGeom prst="round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ja-JP" altLang="en-US" kern="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内　容</a:t>
            </a:r>
            <a:endParaRPr lang="en-US" altLang="ja-JP" kern="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CB31C949-4A26-4EF1-8A57-667A7083045D}"/>
              </a:ext>
            </a:extLst>
          </p:cNvPr>
          <p:cNvSpPr txBox="1"/>
          <p:nvPr/>
        </p:nvSpPr>
        <p:spPr>
          <a:xfrm>
            <a:off x="1292261" y="1368798"/>
            <a:ext cx="76336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ja-JP" altLang="en-US" kern="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府内の飲食店営業許可を受けている</a:t>
            </a:r>
            <a:r>
              <a:rPr lang="ja-JP" altLang="en-US" kern="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店舗</a:t>
            </a:r>
            <a:r>
              <a:rPr lang="ja-JP" altLang="en-US" kern="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（対象</a:t>
            </a:r>
            <a:r>
              <a:rPr lang="ja-JP" altLang="en-US" kern="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：約１０万施設）の従業員</a:t>
            </a:r>
            <a:r>
              <a:rPr lang="ja-JP" altLang="en-US" kern="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等</a:t>
            </a:r>
            <a:r>
              <a:rPr lang="ja-JP" altLang="en-US" kern="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で</a:t>
            </a:r>
            <a:r>
              <a:rPr lang="ja-JP" altLang="en-US" kern="0" dirty="0" smtClean="0">
                <a:solidFill>
                  <a:srgbClr val="FF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少し</a:t>
            </a:r>
            <a:r>
              <a:rPr lang="ja-JP" altLang="en-US" kern="0" dirty="0">
                <a:solidFill>
                  <a:srgbClr val="FF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でも</a:t>
            </a:r>
            <a:r>
              <a:rPr lang="ja-JP" altLang="en-US" kern="0" dirty="0" smtClean="0">
                <a:solidFill>
                  <a:srgbClr val="FF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症状が</a:t>
            </a:r>
            <a:r>
              <a:rPr lang="ja-JP" altLang="en-US" kern="0" dirty="0">
                <a:solidFill>
                  <a:srgbClr val="FF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ある</a:t>
            </a:r>
            <a:r>
              <a:rPr lang="ja-JP" altLang="en-US" kern="0" dirty="0" smtClean="0">
                <a:solidFill>
                  <a:srgbClr val="FF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方</a:t>
            </a:r>
            <a:endParaRPr lang="ja-JP" altLang="en-US" kern="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CB31C949-4A26-4EF1-8A57-667A7083045D}"/>
              </a:ext>
            </a:extLst>
          </p:cNvPr>
          <p:cNvSpPr txBox="1"/>
          <p:nvPr/>
        </p:nvSpPr>
        <p:spPr>
          <a:xfrm>
            <a:off x="1265497" y="2051854"/>
            <a:ext cx="86021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ja-JP" altLang="en-US" kern="0" dirty="0">
                <a:solidFill>
                  <a:srgbClr val="FF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６月１６日（水）　</a:t>
            </a:r>
            <a:r>
              <a:rPr lang="ja-JP" altLang="en-US" kern="0" dirty="0" smtClean="0">
                <a:solidFill>
                  <a:srgbClr val="FF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午前</a:t>
            </a:r>
            <a:r>
              <a:rPr lang="ja-JP" altLang="en-US" kern="0" dirty="0">
                <a:solidFill>
                  <a:srgbClr val="FF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９時よりＷ</a:t>
            </a:r>
            <a:r>
              <a:rPr lang="en-US" altLang="ja-JP" kern="0" dirty="0" err="1">
                <a:solidFill>
                  <a:srgbClr val="FF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eb</a:t>
            </a:r>
            <a:r>
              <a:rPr lang="ja-JP" altLang="en-US" kern="0" dirty="0">
                <a:solidFill>
                  <a:srgbClr val="FF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受付開始</a:t>
            </a:r>
            <a:r>
              <a:rPr lang="ja-JP" altLang="en-US" kern="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（申込は</a:t>
            </a:r>
            <a:r>
              <a:rPr lang="en-US" altLang="ja-JP" kern="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24</a:t>
            </a:r>
            <a:r>
              <a:rPr lang="ja-JP" altLang="en-US" kern="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時間対応）　　</a:t>
            </a:r>
          </a:p>
        </p:txBody>
      </p:sp>
      <p:sp>
        <p:nvSpPr>
          <p:cNvPr id="9" name="正方形/長方形 8"/>
          <p:cNvSpPr/>
          <p:nvPr/>
        </p:nvSpPr>
        <p:spPr>
          <a:xfrm>
            <a:off x="1219792" y="2494297"/>
            <a:ext cx="759590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b="1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〇</a:t>
            </a:r>
            <a:r>
              <a:rPr lang="ja-JP" altLang="en-US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有症状者への</a:t>
            </a:r>
            <a:r>
              <a:rPr lang="ja-JP" altLang="en-US" b="1" dirty="0">
                <a:solidFill>
                  <a:srgbClr val="FF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行政検査</a:t>
            </a:r>
            <a:endParaRPr lang="en-US" altLang="ja-JP" b="1" dirty="0">
              <a:solidFill>
                <a:srgbClr val="FF0000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lvl="0">
              <a:defRPr/>
            </a:pPr>
            <a:r>
              <a:rPr lang="ja-JP" altLang="en-US" b="1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〇</a:t>
            </a:r>
            <a:r>
              <a:rPr lang="ja-JP" altLang="en-US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飲食店や受検者本人の</a:t>
            </a:r>
            <a:r>
              <a:rPr lang="ja-JP" altLang="en-US" b="1" dirty="0">
                <a:solidFill>
                  <a:srgbClr val="FF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費用負担</a:t>
            </a:r>
            <a:r>
              <a:rPr lang="ja-JP" altLang="en-US" b="1" dirty="0" smtClean="0">
                <a:solidFill>
                  <a:srgbClr val="FF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なし</a:t>
            </a:r>
            <a:endParaRPr lang="en-US" altLang="ja-JP" b="1" dirty="0" smtClean="0">
              <a:solidFill>
                <a:srgbClr val="FF0000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lvl="0">
              <a:defRPr/>
            </a:pPr>
            <a:r>
              <a:rPr lang="ja-JP" altLang="en-US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〇</a:t>
            </a:r>
            <a:r>
              <a:rPr lang="ja-JP" altLang="en-US" b="1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症状</a:t>
            </a:r>
            <a:r>
              <a:rPr lang="ja-JP" altLang="en-US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のある従業員等は、検体採取容器を郵送で受け取り、検体採取、</a:t>
            </a:r>
            <a:r>
              <a:rPr lang="ja-JP" altLang="en-US" b="1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業者</a:t>
            </a:r>
            <a:endParaRPr lang="en-US" altLang="ja-JP" b="1" dirty="0" smtClean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lvl="0">
              <a:defRPr/>
            </a:pPr>
            <a:r>
              <a:rPr lang="ja-JP" altLang="en-US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lang="ja-JP" altLang="en-US" b="1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 が</a:t>
            </a:r>
            <a:r>
              <a:rPr lang="ja-JP" altLang="en-US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回収</a:t>
            </a:r>
            <a:r>
              <a:rPr lang="ja-JP" altLang="en-US" b="1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。</a:t>
            </a:r>
            <a:endParaRPr lang="ja-JP" altLang="en-US" b="1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70" name="正方形/長方形 69"/>
          <p:cNvSpPr/>
          <p:nvPr/>
        </p:nvSpPr>
        <p:spPr>
          <a:xfrm>
            <a:off x="400704" y="3775163"/>
            <a:ext cx="2692409" cy="1785666"/>
          </a:xfrm>
          <a:prstGeom prst="rect">
            <a:avLst/>
          </a:prstGeom>
          <a:noFill/>
          <a:ln w="254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71" name="テキスト ボックス 70">
            <a:extLst>
              <a:ext uri="{FF2B5EF4-FFF2-40B4-BE49-F238E27FC236}">
                <a16:creationId xmlns:a16="http://schemas.microsoft.com/office/drawing/2014/main" id="{914CA711-B71D-4DFE-9D76-C3E34FDFCF8F}"/>
              </a:ext>
            </a:extLst>
          </p:cNvPr>
          <p:cNvSpPr txBox="1"/>
          <p:nvPr/>
        </p:nvSpPr>
        <p:spPr>
          <a:xfrm>
            <a:off x="400704" y="3775276"/>
            <a:ext cx="2680085" cy="338554"/>
          </a:xfrm>
          <a:prstGeom prst="rect">
            <a:avLst/>
          </a:prstGeom>
          <a:ln w="381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ja-JP" altLang="en-US" sz="1600" kern="0" dirty="0">
                <a:solidFill>
                  <a:srgbClr val="FF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飲食店</a:t>
            </a:r>
            <a:endParaRPr lang="en-US" altLang="ja-JP" sz="1600" kern="0" dirty="0">
              <a:solidFill>
                <a:srgbClr val="FF0000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72" name="正方形/長方形 71"/>
          <p:cNvSpPr/>
          <p:nvPr/>
        </p:nvSpPr>
        <p:spPr>
          <a:xfrm>
            <a:off x="527025" y="4179379"/>
            <a:ext cx="2306956" cy="32532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>
              <a:lnSpc>
                <a:spcPts val="1650"/>
              </a:lnSpc>
            </a:pPr>
            <a:r>
              <a:rPr lang="ja-JP" altLang="en-US" sz="1200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店長・コロナ対策リーダー等</a:t>
            </a:r>
            <a:r>
              <a:rPr lang="ja-JP" altLang="en-US" sz="1350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endParaRPr lang="en-US" altLang="ja-JP" sz="1350" dirty="0">
              <a:solidFill>
                <a:schemeClr val="tx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75" name="テキスト ボックス 74"/>
          <p:cNvSpPr txBox="1"/>
          <p:nvPr/>
        </p:nvSpPr>
        <p:spPr>
          <a:xfrm>
            <a:off x="896301" y="4605465"/>
            <a:ext cx="1133853" cy="4385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25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①症状が</a:t>
            </a:r>
            <a:r>
              <a:rPr lang="ja-JP" altLang="en-US" sz="1125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ある　</a:t>
            </a:r>
            <a:endParaRPr lang="en-US" altLang="ja-JP" sz="1125" dirty="0" smtClean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lang="ja-JP" altLang="en-US" sz="1125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lang="ja-JP" altLang="en-US" sz="1125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旨連絡</a:t>
            </a:r>
            <a:endParaRPr lang="en-US" altLang="ja-JP" sz="1125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76" name="正方形/長方形 75"/>
          <p:cNvSpPr/>
          <p:nvPr/>
        </p:nvSpPr>
        <p:spPr>
          <a:xfrm>
            <a:off x="519003" y="5089484"/>
            <a:ext cx="2314978" cy="37301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>
              <a:lnSpc>
                <a:spcPts val="1650"/>
              </a:lnSpc>
            </a:pPr>
            <a:r>
              <a:rPr lang="ja-JP" altLang="en-US" sz="1200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症状のある従業員等</a:t>
            </a:r>
            <a:endParaRPr lang="en-US" altLang="ja-JP" sz="1200" dirty="0">
              <a:solidFill>
                <a:schemeClr val="tx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77" name="テキスト ボックス 76"/>
          <p:cNvSpPr txBox="1"/>
          <p:nvPr/>
        </p:nvSpPr>
        <p:spPr>
          <a:xfrm>
            <a:off x="2124864" y="4611141"/>
            <a:ext cx="1002695" cy="4385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25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⑨検査結果</a:t>
            </a:r>
            <a:endParaRPr lang="en-US" altLang="ja-JP" sz="1125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lang="ja-JP" altLang="en-US" sz="1125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報告</a:t>
            </a:r>
            <a:endParaRPr lang="en-US" altLang="ja-JP" sz="1125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78" name="テキスト ボックス 77">
            <a:extLst>
              <a:ext uri="{FF2B5EF4-FFF2-40B4-BE49-F238E27FC236}">
                <a16:creationId xmlns:a16="http://schemas.microsoft.com/office/drawing/2014/main" id="{6BDC3D2C-C718-4F2C-9BF2-3C968CC21CA6}"/>
              </a:ext>
            </a:extLst>
          </p:cNvPr>
          <p:cNvSpPr txBox="1"/>
          <p:nvPr/>
        </p:nvSpPr>
        <p:spPr>
          <a:xfrm>
            <a:off x="469750" y="5562379"/>
            <a:ext cx="553998" cy="141025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⑧</a:t>
            </a:r>
            <a:r>
              <a:rPr lang="ja-JP" altLang="en-US" sz="1200" dirty="0">
                <a:solidFill>
                  <a:srgbClr val="FF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（陽性の場合）</a:t>
            </a:r>
            <a:endParaRPr lang="en-US" altLang="ja-JP" sz="1200" dirty="0">
              <a:solidFill>
                <a:srgbClr val="FF0000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lang="ja-JP" altLang="en-US" sz="1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検査結果通知</a:t>
            </a:r>
          </a:p>
        </p:txBody>
      </p:sp>
      <p:sp>
        <p:nvSpPr>
          <p:cNvPr id="79" name="正方形/長方形 78"/>
          <p:cNvSpPr/>
          <p:nvPr/>
        </p:nvSpPr>
        <p:spPr>
          <a:xfrm>
            <a:off x="1060040" y="6349242"/>
            <a:ext cx="1723166" cy="467723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>
              <a:lnSpc>
                <a:spcPts val="1500"/>
              </a:lnSpc>
            </a:pPr>
            <a:r>
              <a:rPr lang="ja-JP" altLang="en-US" sz="1200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陽性者</a:t>
            </a:r>
            <a:r>
              <a:rPr lang="ja-JP" altLang="en-US" sz="1200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の対応</a:t>
            </a:r>
            <a:endParaRPr lang="en-US" altLang="ja-JP" sz="1200" dirty="0">
              <a:solidFill>
                <a:schemeClr val="tx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algn="ctr">
              <a:lnSpc>
                <a:spcPts val="1500"/>
              </a:lnSpc>
            </a:pPr>
            <a:r>
              <a:rPr lang="ja-JP" altLang="en-US" sz="1200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（届出・疫学調査など）</a:t>
            </a:r>
            <a:endParaRPr lang="en-US" altLang="ja-JP" sz="1200" dirty="0">
              <a:solidFill>
                <a:schemeClr val="tx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81" name="テキスト ボックス 80">
            <a:extLst>
              <a:ext uri="{FF2B5EF4-FFF2-40B4-BE49-F238E27FC236}">
                <a16:creationId xmlns:a16="http://schemas.microsoft.com/office/drawing/2014/main" id="{914CA711-B71D-4DFE-9D76-C3E34FDFCF8F}"/>
              </a:ext>
            </a:extLst>
          </p:cNvPr>
          <p:cNvSpPr txBox="1"/>
          <p:nvPr/>
        </p:nvSpPr>
        <p:spPr>
          <a:xfrm>
            <a:off x="1060039" y="6010609"/>
            <a:ext cx="1731303" cy="338554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ja-JP" altLang="en-US" sz="1600" kern="0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保健所</a:t>
            </a:r>
            <a:endParaRPr lang="en-US" altLang="ja-JP" sz="1600" kern="0" dirty="0">
              <a:solidFill>
                <a:schemeClr val="tx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84" name="正方形/長方形 83"/>
          <p:cNvSpPr/>
          <p:nvPr/>
        </p:nvSpPr>
        <p:spPr>
          <a:xfrm>
            <a:off x="6310526" y="4082219"/>
            <a:ext cx="2505174" cy="1392753"/>
          </a:xfrm>
          <a:prstGeom prst="rect">
            <a:avLst/>
          </a:prstGeom>
          <a:solidFill>
            <a:schemeClr val="lt1"/>
          </a:solidFill>
          <a:ln w="254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965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85" name="テキスト ボックス 84">
            <a:extLst>
              <a:ext uri="{FF2B5EF4-FFF2-40B4-BE49-F238E27FC236}">
                <a16:creationId xmlns:a16="http://schemas.microsoft.com/office/drawing/2014/main" id="{914CA711-B71D-4DFE-9D76-C3E34FDFCF8F}"/>
              </a:ext>
            </a:extLst>
          </p:cNvPr>
          <p:cNvSpPr txBox="1"/>
          <p:nvPr/>
        </p:nvSpPr>
        <p:spPr>
          <a:xfrm>
            <a:off x="6325579" y="3740614"/>
            <a:ext cx="2490724" cy="338554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ja-JP" altLang="en-US" sz="1600" kern="0" dirty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飲食店スマホ検査センター</a:t>
            </a:r>
            <a:endParaRPr lang="en-US" altLang="ja-JP" sz="1600" kern="0" dirty="0">
              <a:solidFill>
                <a:schemeClr val="bg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  <a:cs typeface="Times New Roman" panose="02020603050405020304" pitchFamily="18" charset="0"/>
            </a:endParaRPr>
          </a:p>
        </p:txBody>
      </p:sp>
      <p:pic>
        <p:nvPicPr>
          <p:cNvPr id="86" name="図 85">
            <a:extLst>
              <a:ext uri="{FF2B5EF4-FFF2-40B4-BE49-F238E27FC236}">
                <a16:creationId xmlns:a16="http://schemas.microsoft.com/office/drawing/2014/main" id="{5067B8FE-EB2E-4791-8E7E-7A3F04C85877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1275" y="4244760"/>
            <a:ext cx="842009" cy="879939"/>
          </a:xfrm>
          <a:prstGeom prst="rect">
            <a:avLst/>
          </a:prstGeom>
        </p:spPr>
      </p:pic>
      <p:sp>
        <p:nvSpPr>
          <p:cNvPr id="87" name="正方形/長方形 86"/>
          <p:cNvSpPr/>
          <p:nvPr/>
        </p:nvSpPr>
        <p:spPr>
          <a:xfrm>
            <a:off x="7036696" y="5171597"/>
            <a:ext cx="1779004" cy="351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100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※</a:t>
            </a:r>
            <a:r>
              <a:rPr lang="ja-JP" altLang="en-US" sz="1100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夜間・休日も申し込み可</a:t>
            </a:r>
            <a:endParaRPr kumimoji="1" lang="ja-JP" altLang="en-US" sz="1100" dirty="0">
              <a:solidFill>
                <a:schemeClr val="tx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88" name="テキスト ボックス 87">
            <a:extLst>
              <a:ext uri="{FF2B5EF4-FFF2-40B4-BE49-F238E27FC236}">
                <a16:creationId xmlns:a16="http://schemas.microsoft.com/office/drawing/2014/main" id="{914CA711-B71D-4DFE-9D76-C3E34FDFCF8F}"/>
              </a:ext>
            </a:extLst>
          </p:cNvPr>
          <p:cNvSpPr txBox="1"/>
          <p:nvPr/>
        </p:nvSpPr>
        <p:spPr>
          <a:xfrm>
            <a:off x="6831298" y="6349163"/>
            <a:ext cx="1956854" cy="338554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ja-JP" altLang="en-US" sz="1600" kern="0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検査機関</a:t>
            </a:r>
            <a:endParaRPr lang="en-US" altLang="ja-JP" sz="1600" kern="0" dirty="0">
              <a:solidFill>
                <a:schemeClr val="tx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89" name="テキスト ボックス 88"/>
          <p:cNvSpPr txBox="1"/>
          <p:nvPr/>
        </p:nvSpPr>
        <p:spPr>
          <a:xfrm>
            <a:off x="8085892" y="5478023"/>
            <a:ext cx="369332" cy="98094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⑤検査依頼</a:t>
            </a:r>
            <a:endParaRPr lang="en-US" altLang="ja-JP" sz="12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90" name="テキスト ボックス 89"/>
          <p:cNvSpPr txBox="1"/>
          <p:nvPr/>
        </p:nvSpPr>
        <p:spPr>
          <a:xfrm>
            <a:off x="7069168" y="5464131"/>
            <a:ext cx="369332" cy="8978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⑥結果送付</a:t>
            </a:r>
            <a:endParaRPr lang="en-US" altLang="ja-JP" sz="12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92" name="矢印: 右 12">
            <a:extLst>
              <a:ext uri="{FF2B5EF4-FFF2-40B4-BE49-F238E27FC236}">
                <a16:creationId xmlns:a16="http://schemas.microsoft.com/office/drawing/2014/main" id="{4C631659-BA1E-4E7E-AC18-FDE6830A4676}"/>
              </a:ext>
            </a:extLst>
          </p:cNvPr>
          <p:cNvSpPr/>
          <p:nvPr/>
        </p:nvSpPr>
        <p:spPr>
          <a:xfrm rot="5400000">
            <a:off x="7728198" y="5913613"/>
            <a:ext cx="648000" cy="108000"/>
          </a:xfrm>
          <a:prstGeom prst="rightArrow">
            <a:avLst>
              <a:gd name="adj1" fmla="val 50000"/>
              <a:gd name="adj2" fmla="val 95065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965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93" name="矢印: 右 12">
            <a:extLst>
              <a:ext uri="{FF2B5EF4-FFF2-40B4-BE49-F238E27FC236}">
                <a16:creationId xmlns:a16="http://schemas.microsoft.com/office/drawing/2014/main" id="{4C631659-BA1E-4E7E-AC18-FDE6830A4676}"/>
              </a:ext>
            </a:extLst>
          </p:cNvPr>
          <p:cNvSpPr/>
          <p:nvPr/>
        </p:nvSpPr>
        <p:spPr>
          <a:xfrm rot="16200000">
            <a:off x="7169103" y="5886868"/>
            <a:ext cx="648000" cy="108000"/>
          </a:xfrm>
          <a:prstGeom prst="rightArrow">
            <a:avLst>
              <a:gd name="adj1" fmla="val 50000"/>
              <a:gd name="adj2" fmla="val 80492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965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94" name="テキスト ボックス 93">
            <a:extLst>
              <a:ext uri="{FF2B5EF4-FFF2-40B4-BE49-F238E27FC236}">
                <a16:creationId xmlns:a16="http://schemas.microsoft.com/office/drawing/2014/main" id="{C24C169E-ADAA-455B-80DA-FD979F286A8C}"/>
              </a:ext>
            </a:extLst>
          </p:cNvPr>
          <p:cNvSpPr txBox="1"/>
          <p:nvPr/>
        </p:nvSpPr>
        <p:spPr>
          <a:xfrm>
            <a:off x="3274776" y="4319282"/>
            <a:ext cx="305080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kern="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②スマートフォン等から</a:t>
            </a:r>
            <a:r>
              <a:rPr lang="en-US" altLang="ja-JP" sz="1200" kern="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WEB</a:t>
            </a:r>
            <a:r>
              <a:rPr lang="ja-JP" altLang="en-US" sz="1200" kern="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で検査申込</a:t>
            </a:r>
            <a:endParaRPr lang="en-US" altLang="ja-JP" sz="1200" kern="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95" name="テキスト ボックス 94"/>
          <p:cNvSpPr txBox="1"/>
          <p:nvPr/>
        </p:nvSpPr>
        <p:spPr>
          <a:xfrm>
            <a:off x="3693386" y="4885891"/>
            <a:ext cx="217257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③検体採取容器等の郵送</a:t>
            </a:r>
          </a:p>
        </p:txBody>
      </p:sp>
      <p:sp>
        <p:nvSpPr>
          <p:cNvPr id="96" name="テキスト ボックス 95">
            <a:extLst>
              <a:ext uri="{FF2B5EF4-FFF2-40B4-BE49-F238E27FC236}">
                <a16:creationId xmlns:a16="http://schemas.microsoft.com/office/drawing/2014/main" id="{5CCC21F2-4DC8-477D-AE48-438846242657}"/>
              </a:ext>
            </a:extLst>
          </p:cNvPr>
          <p:cNvSpPr txBox="1"/>
          <p:nvPr/>
        </p:nvSpPr>
        <p:spPr>
          <a:xfrm>
            <a:off x="3555983" y="6564350"/>
            <a:ext cx="269993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⑦</a:t>
            </a:r>
            <a:r>
              <a:rPr lang="ja-JP" altLang="en-US" sz="1200" dirty="0">
                <a:solidFill>
                  <a:srgbClr val="FF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lang="ja-JP" altLang="en-US" sz="1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検査結果通知（陽性、陰性）</a:t>
            </a:r>
            <a:endParaRPr lang="en-US" altLang="ja-JP" sz="12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97" name="テキスト ボックス 96"/>
          <p:cNvSpPr txBox="1"/>
          <p:nvPr/>
        </p:nvSpPr>
        <p:spPr>
          <a:xfrm>
            <a:off x="3825318" y="5315472"/>
            <a:ext cx="180491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④回収業者検体回収</a:t>
            </a:r>
            <a:endParaRPr lang="en-US" altLang="ja-JP" sz="12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98" name="テキスト ボックス 97">
            <a:extLst>
              <a:ext uri="{FF2B5EF4-FFF2-40B4-BE49-F238E27FC236}">
                <a16:creationId xmlns:a16="http://schemas.microsoft.com/office/drawing/2014/main" id="{C24C169E-ADAA-455B-80DA-FD979F286A8C}"/>
              </a:ext>
            </a:extLst>
          </p:cNvPr>
          <p:cNvSpPr txBox="1"/>
          <p:nvPr/>
        </p:nvSpPr>
        <p:spPr>
          <a:xfrm>
            <a:off x="3673294" y="5717890"/>
            <a:ext cx="28540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kern="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⑦</a:t>
            </a:r>
            <a:r>
              <a:rPr lang="ja-JP" altLang="en-US" sz="1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 （陰性の場合）</a:t>
            </a:r>
            <a:r>
              <a:rPr lang="ja-JP" altLang="en-US" sz="1200" kern="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検査結果通知</a:t>
            </a:r>
            <a:endParaRPr lang="en-US" altLang="ja-JP" sz="1200" kern="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99" name="矢印: 右 12">
            <a:extLst>
              <a:ext uri="{FF2B5EF4-FFF2-40B4-BE49-F238E27FC236}">
                <a16:creationId xmlns:a16="http://schemas.microsoft.com/office/drawing/2014/main" id="{4C631659-BA1E-4E7E-AC18-FDE6830A4676}"/>
              </a:ext>
            </a:extLst>
          </p:cNvPr>
          <p:cNvSpPr/>
          <p:nvPr/>
        </p:nvSpPr>
        <p:spPr>
          <a:xfrm>
            <a:off x="2892207" y="4220913"/>
            <a:ext cx="3420000" cy="108000"/>
          </a:xfrm>
          <a:prstGeom prst="rightArrow">
            <a:avLst>
              <a:gd name="adj1" fmla="val 50000"/>
              <a:gd name="adj2" fmla="val 128441"/>
            </a:avLst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965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00" name="矢印: 右 12">
            <a:extLst>
              <a:ext uri="{FF2B5EF4-FFF2-40B4-BE49-F238E27FC236}">
                <a16:creationId xmlns:a16="http://schemas.microsoft.com/office/drawing/2014/main" id="{4C631659-BA1E-4E7E-AC18-FDE6830A4676}"/>
              </a:ext>
            </a:extLst>
          </p:cNvPr>
          <p:cNvSpPr/>
          <p:nvPr/>
        </p:nvSpPr>
        <p:spPr>
          <a:xfrm>
            <a:off x="3270762" y="4598678"/>
            <a:ext cx="3024000" cy="108000"/>
          </a:xfrm>
          <a:prstGeom prst="rightArrow">
            <a:avLst>
              <a:gd name="adj1" fmla="val 50000"/>
              <a:gd name="adj2" fmla="val 128441"/>
            </a:avLst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965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02" name="矢印: 右 12">
            <a:extLst>
              <a:ext uri="{FF2B5EF4-FFF2-40B4-BE49-F238E27FC236}">
                <a16:creationId xmlns:a16="http://schemas.microsoft.com/office/drawing/2014/main" id="{4C631659-BA1E-4E7E-AC18-FDE6830A4676}"/>
              </a:ext>
            </a:extLst>
          </p:cNvPr>
          <p:cNvSpPr/>
          <p:nvPr/>
        </p:nvSpPr>
        <p:spPr>
          <a:xfrm rot="19263852">
            <a:off x="2705973" y="4814630"/>
            <a:ext cx="720000" cy="720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965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03" name="矢印: 右 12">
            <a:extLst>
              <a:ext uri="{FF2B5EF4-FFF2-40B4-BE49-F238E27FC236}">
                <a16:creationId xmlns:a16="http://schemas.microsoft.com/office/drawing/2014/main" id="{4C631659-BA1E-4E7E-AC18-FDE6830A4676}"/>
              </a:ext>
            </a:extLst>
          </p:cNvPr>
          <p:cNvSpPr/>
          <p:nvPr/>
        </p:nvSpPr>
        <p:spPr>
          <a:xfrm flipH="1">
            <a:off x="2821318" y="5123407"/>
            <a:ext cx="3456000" cy="108000"/>
          </a:xfrm>
          <a:prstGeom prst="rightArrow">
            <a:avLst>
              <a:gd name="adj1" fmla="val 50000"/>
              <a:gd name="adj2" fmla="val 128441"/>
            </a:avLst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965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05" name="矢印: 右 12">
            <a:extLst>
              <a:ext uri="{FF2B5EF4-FFF2-40B4-BE49-F238E27FC236}">
                <a16:creationId xmlns:a16="http://schemas.microsoft.com/office/drawing/2014/main" id="{4C631659-BA1E-4E7E-AC18-FDE6830A4676}"/>
              </a:ext>
            </a:extLst>
          </p:cNvPr>
          <p:cNvSpPr/>
          <p:nvPr/>
        </p:nvSpPr>
        <p:spPr>
          <a:xfrm rot="10800000">
            <a:off x="2807445" y="6482483"/>
            <a:ext cx="3780000" cy="108000"/>
          </a:xfrm>
          <a:prstGeom prst="rightArrow">
            <a:avLst>
              <a:gd name="adj1" fmla="val 50000"/>
              <a:gd name="adj2" fmla="val 128441"/>
            </a:avLst>
          </a:prstGeom>
          <a:solidFill>
            <a:schemeClr val="tx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965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06" name="矢印: 右 12">
            <a:extLst>
              <a:ext uri="{FF2B5EF4-FFF2-40B4-BE49-F238E27FC236}">
                <a16:creationId xmlns:a16="http://schemas.microsoft.com/office/drawing/2014/main" id="{4C631659-BA1E-4E7E-AC18-FDE6830A4676}"/>
              </a:ext>
            </a:extLst>
          </p:cNvPr>
          <p:cNvSpPr/>
          <p:nvPr/>
        </p:nvSpPr>
        <p:spPr>
          <a:xfrm rot="5400000">
            <a:off x="6097611" y="5982023"/>
            <a:ext cx="1080000" cy="72000"/>
          </a:xfrm>
          <a:prstGeom prst="rect">
            <a:avLst/>
          </a:prstGeom>
          <a:solidFill>
            <a:schemeClr val="tx2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965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08" name="矢印: 右 12">
            <a:extLst>
              <a:ext uri="{FF2B5EF4-FFF2-40B4-BE49-F238E27FC236}">
                <a16:creationId xmlns:a16="http://schemas.microsoft.com/office/drawing/2014/main" id="{4C631659-BA1E-4E7E-AC18-FDE6830A4676}"/>
              </a:ext>
            </a:extLst>
          </p:cNvPr>
          <p:cNvSpPr/>
          <p:nvPr/>
        </p:nvSpPr>
        <p:spPr>
          <a:xfrm rot="14735448">
            <a:off x="2533763" y="5750638"/>
            <a:ext cx="684000" cy="108000"/>
          </a:xfrm>
          <a:prstGeom prst="rightArrow">
            <a:avLst>
              <a:gd name="adj1" fmla="val 50000"/>
              <a:gd name="adj2" fmla="val 128441"/>
            </a:avLst>
          </a:prstGeom>
          <a:solidFill>
            <a:schemeClr val="accent1"/>
          </a:solidFill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965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09" name="矢印: 右 12">
            <a:extLst>
              <a:ext uri="{FF2B5EF4-FFF2-40B4-BE49-F238E27FC236}">
                <a16:creationId xmlns:a16="http://schemas.microsoft.com/office/drawing/2014/main" id="{4C631659-BA1E-4E7E-AC18-FDE6830A4676}"/>
              </a:ext>
            </a:extLst>
          </p:cNvPr>
          <p:cNvSpPr/>
          <p:nvPr/>
        </p:nvSpPr>
        <p:spPr>
          <a:xfrm>
            <a:off x="3013918" y="6029685"/>
            <a:ext cx="3420000" cy="72000"/>
          </a:xfrm>
          <a:prstGeom prst="rect">
            <a:avLst/>
          </a:prstGeom>
          <a:solidFill>
            <a:schemeClr val="accent1"/>
          </a:solidFill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965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10" name="矢印: 右 12">
            <a:extLst>
              <a:ext uri="{FF2B5EF4-FFF2-40B4-BE49-F238E27FC236}">
                <a16:creationId xmlns:a16="http://schemas.microsoft.com/office/drawing/2014/main" id="{4C631659-BA1E-4E7E-AC18-FDE6830A4676}"/>
              </a:ext>
            </a:extLst>
          </p:cNvPr>
          <p:cNvSpPr/>
          <p:nvPr/>
        </p:nvSpPr>
        <p:spPr>
          <a:xfrm rot="5400000">
            <a:off x="6135871" y="5755003"/>
            <a:ext cx="612000" cy="72000"/>
          </a:xfrm>
          <a:prstGeom prst="rect">
            <a:avLst/>
          </a:prstGeom>
          <a:solidFill>
            <a:schemeClr val="accent1"/>
          </a:solidFill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965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grpSp>
        <p:nvGrpSpPr>
          <p:cNvPr id="111" name="グループ化 110"/>
          <p:cNvGrpSpPr/>
          <p:nvPr/>
        </p:nvGrpSpPr>
        <p:grpSpPr>
          <a:xfrm>
            <a:off x="383784" y="3304909"/>
            <a:ext cx="827624" cy="849379"/>
            <a:chOff x="2226234" y="1999577"/>
            <a:chExt cx="903498" cy="942880"/>
          </a:xfrm>
        </p:grpSpPr>
        <p:pic>
          <p:nvPicPr>
            <p:cNvPr id="112" name="図 111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226234" y="1999577"/>
              <a:ext cx="835742" cy="786525"/>
            </a:xfrm>
            <a:prstGeom prst="rect">
              <a:avLst/>
            </a:prstGeom>
          </p:spPr>
        </p:pic>
        <p:pic>
          <p:nvPicPr>
            <p:cNvPr id="113" name="図 112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608641" y="2402918"/>
              <a:ext cx="285864" cy="539539"/>
            </a:xfrm>
            <a:prstGeom prst="rect">
              <a:avLst/>
            </a:prstGeom>
          </p:spPr>
        </p:pic>
        <p:pic>
          <p:nvPicPr>
            <p:cNvPr id="114" name="図 113"/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43900" y="2402918"/>
              <a:ext cx="285832" cy="539477"/>
            </a:xfrm>
            <a:prstGeom prst="rect">
              <a:avLst/>
            </a:prstGeom>
          </p:spPr>
        </p:pic>
      </p:grpSp>
      <p:grpSp>
        <p:nvGrpSpPr>
          <p:cNvPr id="115" name="グループ化 114"/>
          <p:cNvGrpSpPr/>
          <p:nvPr/>
        </p:nvGrpSpPr>
        <p:grpSpPr>
          <a:xfrm>
            <a:off x="3270321" y="3712037"/>
            <a:ext cx="438219" cy="532723"/>
            <a:chOff x="10475686" y="2798954"/>
            <a:chExt cx="1530901" cy="1768073"/>
          </a:xfrm>
        </p:grpSpPr>
        <p:pic>
          <p:nvPicPr>
            <p:cNvPr id="116" name="図 115">
              <a:extLst>
                <a:ext uri="{FF2B5EF4-FFF2-40B4-BE49-F238E27FC236}">
                  <a16:creationId xmlns:a16="http://schemas.microsoft.com/office/drawing/2014/main" id="{8BBD991E-7B50-414A-A2FE-CB6E4F38D8D8}"/>
                </a:ext>
              </a:extLst>
            </p:cNvPr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475686" y="2798954"/>
              <a:ext cx="1530901" cy="1768073"/>
            </a:xfrm>
            <a:prstGeom prst="rect">
              <a:avLst/>
            </a:prstGeom>
          </p:spPr>
        </p:pic>
        <p:pic>
          <p:nvPicPr>
            <p:cNvPr id="117" name="図 116"/>
            <p:cNvPicPr>
              <a:picLocks noChangeAspect="1"/>
            </p:cNvPicPr>
            <p:nvPr/>
          </p:nvPicPr>
          <p:blipFill rotWithShape="1">
            <a:blip r:embed="rId10"/>
            <a:srcRect t="3083" r="23692"/>
            <a:stretch/>
          </p:blipFill>
          <p:spPr>
            <a:xfrm>
              <a:off x="10750838" y="3012880"/>
              <a:ext cx="972831" cy="1215208"/>
            </a:xfrm>
            <a:prstGeom prst="rect">
              <a:avLst/>
            </a:prstGeom>
          </p:spPr>
        </p:pic>
      </p:grpSp>
      <p:grpSp>
        <p:nvGrpSpPr>
          <p:cNvPr id="118" name="グループ化 117"/>
          <p:cNvGrpSpPr/>
          <p:nvPr/>
        </p:nvGrpSpPr>
        <p:grpSpPr>
          <a:xfrm>
            <a:off x="3251736" y="5462250"/>
            <a:ext cx="438219" cy="532723"/>
            <a:chOff x="10475686" y="2798954"/>
            <a:chExt cx="1530901" cy="1768073"/>
          </a:xfrm>
        </p:grpSpPr>
        <p:pic>
          <p:nvPicPr>
            <p:cNvPr id="119" name="図 118">
              <a:extLst>
                <a:ext uri="{FF2B5EF4-FFF2-40B4-BE49-F238E27FC236}">
                  <a16:creationId xmlns:a16="http://schemas.microsoft.com/office/drawing/2014/main" id="{8BBD991E-7B50-414A-A2FE-CB6E4F38D8D8}"/>
                </a:ext>
              </a:extLst>
            </p:cNvPr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475686" y="2798954"/>
              <a:ext cx="1530901" cy="1768073"/>
            </a:xfrm>
            <a:prstGeom prst="rect">
              <a:avLst/>
            </a:prstGeom>
          </p:spPr>
        </p:pic>
        <p:pic>
          <p:nvPicPr>
            <p:cNvPr id="120" name="図 119"/>
            <p:cNvPicPr>
              <a:picLocks noChangeAspect="1"/>
            </p:cNvPicPr>
            <p:nvPr/>
          </p:nvPicPr>
          <p:blipFill rotWithShape="1">
            <a:blip r:embed="rId10"/>
            <a:srcRect t="3083" r="23692"/>
            <a:stretch/>
          </p:blipFill>
          <p:spPr>
            <a:xfrm>
              <a:off x="10750838" y="3012880"/>
              <a:ext cx="972831" cy="1215208"/>
            </a:xfrm>
            <a:prstGeom prst="rect">
              <a:avLst/>
            </a:prstGeom>
          </p:spPr>
        </p:pic>
      </p:grpSp>
      <p:grpSp>
        <p:nvGrpSpPr>
          <p:cNvPr id="123" name="グループ化 122"/>
          <p:cNvGrpSpPr/>
          <p:nvPr/>
        </p:nvGrpSpPr>
        <p:grpSpPr>
          <a:xfrm>
            <a:off x="2821318" y="5267057"/>
            <a:ext cx="3492000" cy="108000"/>
            <a:chOff x="2493739" y="3810460"/>
            <a:chExt cx="3944723" cy="238489"/>
          </a:xfrm>
        </p:grpSpPr>
        <p:sp>
          <p:nvSpPr>
            <p:cNvPr id="124" name="矢印: 右 12">
              <a:extLst>
                <a:ext uri="{FF2B5EF4-FFF2-40B4-BE49-F238E27FC236}">
                  <a16:creationId xmlns:a16="http://schemas.microsoft.com/office/drawing/2014/main" id="{4C631659-BA1E-4E7E-AC18-FDE6830A4676}"/>
                </a:ext>
              </a:extLst>
            </p:cNvPr>
            <p:cNvSpPr/>
            <p:nvPr/>
          </p:nvSpPr>
          <p:spPr>
            <a:xfrm flipH="1">
              <a:off x="2493739" y="3812834"/>
              <a:ext cx="2603718" cy="236115"/>
            </a:xfrm>
            <a:prstGeom prst="rightArrow">
              <a:avLst>
                <a:gd name="adj1" fmla="val 50000"/>
                <a:gd name="adj2" fmla="val 128441"/>
              </a:avLst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965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endParaRPr>
            </a:p>
          </p:txBody>
        </p:sp>
        <p:sp>
          <p:nvSpPr>
            <p:cNvPr id="125" name="矢印: 右 12">
              <a:extLst>
                <a:ext uri="{FF2B5EF4-FFF2-40B4-BE49-F238E27FC236}">
                  <a16:creationId xmlns:a16="http://schemas.microsoft.com/office/drawing/2014/main" id="{4C631659-BA1E-4E7E-AC18-FDE6830A4676}"/>
                </a:ext>
              </a:extLst>
            </p:cNvPr>
            <p:cNvSpPr/>
            <p:nvPr/>
          </p:nvSpPr>
          <p:spPr>
            <a:xfrm rot="10800000" flipH="1">
              <a:off x="2926786" y="3810460"/>
              <a:ext cx="3511676" cy="238489"/>
            </a:xfrm>
            <a:prstGeom prst="rightArrow">
              <a:avLst>
                <a:gd name="adj1" fmla="val 50000"/>
                <a:gd name="adj2" fmla="val 110674"/>
              </a:avLst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965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endParaRPr>
            </a:p>
          </p:txBody>
        </p:sp>
      </p:grpSp>
      <p:sp>
        <p:nvSpPr>
          <p:cNvPr id="126" name="矢印: 右 12">
            <a:extLst>
              <a:ext uri="{FF2B5EF4-FFF2-40B4-BE49-F238E27FC236}">
                <a16:creationId xmlns:a16="http://schemas.microsoft.com/office/drawing/2014/main" id="{4C631659-BA1E-4E7E-AC18-FDE6830A4676}"/>
              </a:ext>
            </a:extLst>
          </p:cNvPr>
          <p:cNvSpPr/>
          <p:nvPr/>
        </p:nvSpPr>
        <p:spPr>
          <a:xfrm rot="16200000">
            <a:off x="1103497" y="5648489"/>
            <a:ext cx="504000" cy="180000"/>
          </a:xfrm>
          <a:prstGeom prst="rightArrow">
            <a:avLst>
              <a:gd name="adj1" fmla="val 50000"/>
              <a:gd name="adj2" fmla="val 80492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965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27" name="矢印: 右 12">
            <a:extLst>
              <a:ext uri="{FF2B5EF4-FFF2-40B4-BE49-F238E27FC236}">
                <a16:creationId xmlns:a16="http://schemas.microsoft.com/office/drawing/2014/main" id="{4C631659-BA1E-4E7E-AC18-FDE6830A4676}"/>
              </a:ext>
            </a:extLst>
          </p:cNvPr>
          <p:cNvSpPr/>
          <p:nvPr/>
        </p:nvSpPr>
        <p:spPr>
          <a:xfrm rot="16200000">
            <a:off x="1855273" y="4707216"/>
            <a:ext cx="504000" cy="180000"/>
          </a:xfrm>
          <a:prstGeom prst="rightArrow">
            <a:avLst>
              <a:gd name="adj1" fmla="val 50000"/>
              <a:gd name="adj2" fmla="val 80492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965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28" name="矢印: 右 12">
            <a:extLst>
              <a:ext uri="{FF2B5EF4-FFF2-40B4-BE49-F238E27FC236}">
                <a16:creationId xmlns:a16="http://schemas.microsoft.com/office/drawing/2014/main" id="{4C631659-BA1E-4E7E-AC18-FDE6830A4676}"/>
              </a:ext>
            </a:extLst>
          </p:cNvPr>
          <p:cNvSpPr/>
          <p:nvPr/>
        </p:nvSpPr>
        <p:spPr>
          <a:xfrm rot="16200000">
            <a:off x="590506" y="4724766"/>
            <a:ext cx="504000" cy="180000"/>
          </a:xfrm>
          <a:prstGeom prst="rightArrow">
            <a:avLst>
              <a:gd name="adj1" fmla="val 50000"/>
              <a:gd name="adj2" fmla="val 80492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965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62" name="角丸四角形 61"/>
          <p:cNvSpPr/>
          <p:nvPr/>
        </p:nvSpPr>
        <p:spPr>
          <a:xfrm>
            <a:off x="7771679" y="44656"/>
            <a:ext cx="1161552" cy="323476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1000"/>
              </a:lnSpc>
            </a:pPr>
            <a:r>
              <a:rPr kumimoji="1" lang="ja-JP" altLang="en-US" sz="1200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資料２ｰ３</a:t>
            </a:r>
            <a:endParaRPr kumimoji="1" lang="ja-JP" altLang="en-US" sz="1200" dirty="0">
              <a:solidFill>
                <a:schemeClr val="tx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196544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2666</TotalTime>
  <Words>268</Words>
  <Application>Microsoft Office PowerPoint</Application>
  <PresentationFormat>画面に合わせる (4:3)</PresentationFormat>
  <Paragraphs>37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0" baseType="lpstr">
      <vt:lpstr>UD デジタル 教科書体 NK-B</vt:lpstr>
      <vt:lpstr>UD デジタル 教科書体 NP-B</vt:lpstr>
      <vt:lpstr>游ゴシック</vt:lpstr>
      <vt:lpstr>游ゴシック Light</vt:lpstr>
      <vt:lpstr>Arial</vt:lpstr>
      <vt:lpstr>Calibri</vt:lpstr>
      <vt:lpstr>Calibri Light</vt:lpstr>
      <vt:lpstr>Times New Roman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工藤　育久</dc:creator>
  <cp:revision>186</cp:revision>
  <cp:lastPrinted>2021-06-16T01:00:20Z</cp:lastPrinted>
  <dcterms:created xsi:type="dcterms:W3CDTF">2020-07-28T00:36:37Z</dcterms:created>
  <dcterms:modified xsi:type="dcterms:W3CDTF">2021-06-16T01:00:23Z</dcterms:modified>
</cp:coreProperties>
</file>