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1128" r:id="rId2"/>
    <p:sldId id="1129" r:id="rId3"/>
    <p:sldId id="1047" r:id="rId4"/>
    <p:sldId id="1130" r:id="rId5"/>
    <p:sldId id="1131" r:id="rId6"/>
    <p:sldId id="1105" r:id="rId7"/>
    <p:sldId id="1151" r:id="rId8"/>
    <p:sldId id="1132" r:id="rId9"/>
    <p:sldId id="1107" r:id="rId10"/>
    <p:sldId id="1133" r:id="rId11"/>
    <p:sldId id="1108" r:id="rId12"/>
    <p:sldId id="1110" r:id="rId13"/>
    <p:sldId id="1111" r:id="rId14"/>
    <p:sldId id="1112" r:id="rId15"/>
    <p:sldId id="1113" r:id="rId16"/>
    <p:sldId id="1134" r:id="rId17"/>
    <p:sldId id="1114" r:id="rId18"/>
    <p:sldId id="1115" r:id="rId19"/>
    <p:sldId id="1116" r:id="rId20"/>
    <p:sldId id="1146" r:id="rId21"/>
    <p:sldId id="1147" r:id="rId22"/>
    <p:sldId id="1148" r:id="rId23"/>
    <p:sldId id="1149" r:id="rId24"/>
    <p:sldId id="1150" r:id="rId25"/>
    <p:sldId id="1140" r:id="rId26"/>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周藤　英" initials="周藤　英" lastIdx="1" clrIdx="0">
    <p:extLst>
      <p:ext uri="{19B8F6BF-5375-455C-9EA6-DF929625EA0E}">
        <p15:presenceInfo xmlns:p15="http://schemas.microsoft.com/office/powerpoint/2012/main" userId="S-1-5-21-161959346-1900351369-444732941-1023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CCCC"/>
    <a:srgbClr val="33CC33"/>
    <a:srgbClr val="99FF99"/>
    <a:srgbClr val="FF9999"/>
    <a:srgbClr val="FF6699"/>
    <a:srgbClr val="E7EDEF"/>
    <a:srgbClr val="FFB28B"/>
    <a:srgbClr val="99FF66"/>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070" autoAdjust="0"/>
    <p:restoredTop sz="92101" autoAdjust="0"/>
  </p:normalViewPr>
  <p:slideViewPr>
    <p:cSldViewPr snapToGrid="0">
      <p:cViewPr varScale="1">
        <p:scale>
          <a:sx n="68" d="100"/>
          <a:sy n="68" d="100"/>
        </p:scale>
        <p:origin x="402" y="7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2" d="100"/>
          <a:sy n="52" d="100"/>
        </p:scale>
        <p:origin x="295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2949575" cy="498475"/>
          </a:xfrm>
          <a:prstGeom prst="rect">
            <a:avLst/>
          </a:prstGeom>
        </p:spPr>
        <p:txBody>
          <a:bodyPr vert="horz" lIns="91425" tIns="45713" rIns="91425" bIns="45713"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56039" y="1"/>
            <a:ext cx="2949575" cy="498475"/>
          </a:xfrm>
          <a:prstGeom prst="rect">
            <a:avLst/>
          </a:prstGeom>
        </p:spPr>
        <p:txBody>
          <a:bodyPr vert="horz" lIns="91425" tIns="45713" rIns="91425" bIns="45713" rtlCol="0"/>
          <a:lstStyle>
            <a:lvl1pPr algn="r">
              <a:defRPr sz="1200"/>
            </a:lvl1pPr>
          </a:lstStyle>
          <a:p>
            <a:fld id="{D64E24C0-EAE7-42C3-A2C6-11E03F4A7047}" type="datetimeFigureOut">
              <a:rPr kumimoji="1" lang="ja-JP" altLang="en-US" smtClean="0"/>
              <a:t>2021/5/6</a:t>
            </a:fld>
            <a:endParaRPr kumimoji="1" lang="ja-JP" altLang="en-US" dirty="0"/>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25" tIns="45713" rIns="91425" bIns="45713" rtlCol="0" anchor="ctr"/>
          <a:lstStyle/>
          <a:p>
            <a:endParaRPr lang="ja-JP" altLang="en-US" dirty="0"/>
          </a:p>
        </p:txBody>
      </p:sp>
      <p:sp>
        <p:nvSpPr>
          <p:cNvPr id="5" name="ノート プレースホルダー 4"/>
          <p:cNvSpPr>
            <a:spLocks noGrp="1"/>
          </p:cNvSpPr>
          <p:nvPr>
            <p:ph type="body" sz="quarter" idx="3"/>
          </p:nvPr>
        </p:nvSpPr>
        <p:spPr>
          <a:xfrm>
            <a:off x="681039" y="4783140"/>
            <a:ext cx="5445125" cy="3913187"/>
          </a:xfrm>
          <a:prstGeom prst="rect">
            <a:avLst/>
          </a:prstGeom>
        </p:spPr>
        <p:txBody>
          <a:bodyPr vert="horz" lIns="91425" tIns="45713" rIns="91425" bIns="45713"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2" y="9440864"/>
            <a:ext cx="2949575" cy="498475"/>
          </a:xfrm>
          <a:prstGeom prst="rect">
            <a:avLst/>
          </a:prstGeom>
        </p:spPr>
        <p:txBody>
          <a:bodyPr vert="horz" lIns="91425" tIns="45713" rIns="91425" bIns="45713"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56039" y="9440864"/>
            <a:ext cx="2949575" cy="498475"/>
          </a:xfrm>
          <a:prstGeom prst="rect">
            <a:avLst/>
          </a:prstGeom>
        </p:spPr>
        <p:txBody>
          <a:bodyPr vert="horz" lIns="91425" tIns="45713" rIns="91425" bIns="45713" rtlCol="0" anchor="b"/>
          <a:lstStyle>
            <a:lvl1pPr algn="r">
              <a:defRPr sz="1200"/>
            </a:lvl1pPr>
          </a:lstStyle>
          <a:p>
            <a:fld id="{2F0EEB81-DB16-4A68-B055-8A38956DB515}" type="slidenum">
              <a:rPr kumimoji="1" lang="ja-JP" altLang="en-US" smtClean="0"/>
              <a:t>‹#›</a:t>
            </a:fld>
            <a:endParaRPr kumimoji="1" lang="ja-JP" altLang="en-US" dirty="0"/>
          </a:p>
        </p:txBody>
      </p:sp>
    </p:spTree>
    <p:extLst>
      <p:ext uri="{BB962C8B-B14F-4D97-AF65-F5344CB8AC3E}">
        <p14:creationId xmlns:p14="http://schemas.microsoft.com/office/powerpoint/2010/main" val="267324060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612563B-A418-4252-96EE-75E9990DAD1E}" type="slidenum">
              <a:rPr kumimoji="1" lang="ja-JP" altLang="en-US" smtClean="0"/>
              <a:t>1</a:t>
            </a:fld>
            <a:endParaRPr kumimoji="1" lang="ja-JP" altLang="en-US"/>
          </a:p>
        </p:txBody>
      </p:sp>
    </p:spTree>
    <p:extLst>
      <p:ext uri="{BB962C8B-B14F-4D97-AF65-F5344CB8AC3E}">
        <p14:creationId xmlns:p14="http://schemas.microsoft.com/office/powerpoint/2010/main" val="42138363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612563B-A418-4252-96EE-75E9990DAD1E}" type="slidenum">
              <a:rPr kumimoji="1" lang="ja-JP" altLang="en-US" smtClean="0"/>
              <a:t>12</a:t>
            </a:fld>
            <a:endParaRPr kumimoji="1" lang="ja-JP" altLang="en-US"/>
          </a:p>
        </p:txBody>
      </p:sp>
    </p:spTree>
    <p:extLst>
      <p:ext uri="{BB962C8B-B14F-4D97-AF65-F5344CB8AC3E}">
        <p14:creationId xmlns:p14="http://schemas.microsoft.com/office/powerpoint/2010/main" val="24577974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0EEB81-DB16-4A68-B055-8A38956DB515}" type="slidenum">
              <a:rPr kumimoji="1" lang="ja-JP" altLang="en-US" smtClean="0"/>
              <a:t>19</a:t>
            </a:fld>
            <a:endParaRPr kumimoji="1" lang="ja-JP" altLang="en-US" dirty="0"/>
          </a:p>
        </p:txBody>
      </p:sp>
    </p:spTree>
    <p:extLst>
      <p:ext uri="{BB962C8B-B14F-4D97-AF65-F5344CB8AC3E}">
        <p14:creationId xmlns:p14="http://schemas.microsoft.com/office/powerpoint/2010/main" val="22229890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0EEB81-DB16-4A68-B055-8A38956DB515}" type="slidenum">
              <a:rPr kumimoji="1" lang="ja-JP" altLang="en-US" smtClean="0"/>
              <a:t>20</a:t>
            </a:fld>
            <a:endParaRPr kumimoji="1" lang="ja-JP" altLang="en-US"/>
          </a:p>
        </p:txBody>
      </p:sp>
    </p:spTree>
    <p:extLst>
      <p:ext uri="{BB962C8B-B14F-4D97-AF65-F5344CB8AC3E}">
        <p14:creationId xmlns:p14="http://schemas.microsoft.com/office/powerpoint/2010/main" val="6589240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0EEB81-DB16-4A68-B055-8A38956DB515}" type="slidenum">
              <a:rPr kumimoji="1" lang="ja-JP" altLang="en-US" smtClean="0"/>
              <a:t>21</a:t>
            </a:fld>
            <a:endParaRPr kumimoji="1" lang="ja-JP" altLang="en-US" dirty="0"/>
          </a:p>
        </p:txBody>
      </p:sp>
    </p:spTree>
    <p:extLst>
      <p:ext uri="{BB962C8B-B14F-4D97-AF65-F5344CB8AC3E}">
        <p14:creationId xmlns:p14="http://schemas.microsoft.com/office/powerpoint/2010/main" val="27775299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0EEB81-DB16-4A68-B055-8A38956DB515}" type="slidenum">
              <a:rPr kumimoji="1" lang="ja-JP" altLang="en-US" smtClean="0"/>
              <a:t>22</a:t>
            </a:fld>
            <a:endParaRPr kumimoji="1" lang="ja-JP" altLang="en-US"/>
          </a:p>
        </p:txBody>
      </p:sp>
    </p:spTree>
    <p:extLst>
      <p:ext uri="{BB962C8B-B14F-4D97-AF65-F5344CB8AC3E}">
        <p14:creationId xmlns:p14="http://schemas.microsoft.com/office/powerpoint/2010/main" val="3389648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0EEB81-DB16-4A68-B055-8A38956DB515}" type="slidenum">
              <a:rPr kumimoji="1" lang="ja-JP" altLang="en-US" smtClean="0"/>
              <a:t>24</a:t>
            </a:fld>
            <a:endParaRPr kumimoji="1" lang="ja-JP" altLang="en-US" dirty="0"/>
          </a:p>
        </p:txBody>
      </p:sp>
    </p:spTree>
    <p:extLst>
      <p:ext uri="{BB962C8B-B14F-4D97-AF65-F5344CB8AC3E}">
        <p14:creationId xmlns:p14="http://schemas.microsoft.com/office/powerpoint/2010/main" val="20692351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0EEB81-DB16-4A68-B055-8A38956DB515}" type="slidenum">
              <a:rPr kumimoji="1" lang="ja-JP" altLang="en-US" smtClean="0"/>
              <a:t>25</a:t>
            </a:fld>
            <a:endParaRPr kumimoji="1" lang="ja-JP" altLang="en-US"/>
          </a:p>
        </p:txBody>
      </p:sp>
    </p:spTree>
    <p:extLst>
      <p:ext uri="{BB962C8B-B14F-4D97-AF65-F5344CB8AC3E}">
        <p14:creationId xmlns:p14="http://schemas.microsoft.com/office/powerpoint/2010/main" val="2717034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612563B-A418-4252-96EE-75E9990DAD1E}" type="slidenum">
              <a:rPr kumimoji="1" lang="ja-JP" altLang="en-US" smtClean="0"/>
              <a:t>2</a:t>
            </a:fld>
            <a:endParaRPr kumimoji="1" lang="ja-JP" altLang="en-US"/>
          </a:p>
        </p:txBody>
      </p:sp>
    </p:spTree>
    <p:extLst>
      <p:ext uri="{BB962C8B-B14F-4D97-AF65-F5344CB8AC3E}">
        <p14:creationId xmlns:p14="http://schemas.microsoft.com/office/powerpoint/2010/main" val="3168657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2612563B-A418-4252-96EE-75E9990DAD1E}" type="slidenum">
              <a:rPr kumimoji="1" lang="ja-JP" altLang="en-US" smtClean="0"/>
              <a:t>3</a:t>
            </a:fld>
            <a:endParaRPr kumimoji="1" lang="ja-JP" altLang="en-US"/>
          </a:p>
        </p:txBody>
      </p:sp>
    </p:spTree>
    <p:extLst>
      <p:ext uri="{BB962C8B-B14F-4D97-AF65-F5344CB8AC3E}">
        <p14:creationId xmlns:p14="http://schemas.microsoft.com/office/powerpoint/2010/main" val="1347747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756C24B-3581-4302-A2F9-B8782FBC7802}" type="slidenum">
              <a:rPr kumimoji="1" lang="ja-JP" altLang="en-US" smtClean="0"/>
              <a:t>4</a:t>
            </a:fld>
            <a:endParaRPr kumimoji="1" lang="ja-JP" altLang="en-US"/>
          </a:p>
        </p:txBody>
      </p:sp>
    </p:spTree>
    <p:extLst>
      <p:ext uri="{BB962C8B-B14F-4D97-AF65-F5344CB8AC3E}">
        <p14:creationId xmlns:p14="http://schemas.microsoft.com/office/powerpoint/2010/main" val="2892967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756C24B-3581-4302-A2F9-B8782FBC7802}" type="slidenum">
              <a:rPr kumimoji="1" lang="ja-JP" altLang="en-US" smtClean="0"/>
              <a:t>5</a:t>
            </a:fld>
            <a:endParaRPr kumimoji="1" lang="ja-JP" altLang="en-US"/>
          </a:p>
        </p:txBody>
      </p:sp>
    </p:spTree>
    <p:extLst>
      <p:ext uri="{BB962C8B-B14F-4D97-AF65-F5344CB8AC3E}">
        <p14:creationId xmlns:p14="http://schemas.microsoft.com/office/powerpoint/2010/main" val="4293545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0EEB81-DB16-4A68-B055-8A38956DB515}" type="slidenum">
              <a:rPr kumimoji="1" lang="ja-JP" altLang="en-US" smtClean="0"/>
              <a:t>7</a:t>
            </a:fld>
            <a:endParaRPr kumimoji="1" lang="ja-JP" altLang="en-US" dirty="0"/>
          </a:p>
        </p:txBody>
      </p:sp>
    </p:spTree>
    <p:extLst>
      <p:ext uri="{BB962C8B-B14F-4D97-AF65-F5344CB8AC3E}">
        <p14:creationId xmlns:p14="http://schemas.microsoft.com/office/powerpoint/2010/main" val="3465137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0EEB81-DB16-4A68-B055-8A38956DB515}" type="slidenum">
              <a:rPr kumimoji="1" lang="ja-JP" altLang="en-US" smtClean="0"/>
              <a:t>8</a:t>
            </a:fld>
            <a:endParaRPr kumimoji="1" lang="ja-JP" altLang="en-US" dirty="0"/>
          </a:p>
        </p:txBody>
      </p:sp>
    </p:spTree>
    <p:extLst>
      <p:ext uri="{BB962C8B-B14F-4D97-AF65-F5344CB8AC3E}">
        <p14:creationId xmlns:p14="http://schemas.microsoft.com/office/powerpoint/2010/main" val="26912204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0EEB81-DB16-4A68-B055-8A38956DB515}" type="slidenum">
              <a:rPr kumimoji="1" lang="ja-JP" altLang="en-US" smtClean="0"/>
              <a:t>9</a:t>
            </a:fld>
            <a:endParaRPr kumimoji="1" lang="ja-JP" altLang="en-US"/>
          </a:p>
        </p:txBody>
      </p:sp>
    </p:spTree>
    <p:extLst>
      <p:ext uri="{BB962C8B-B14F-4D97-AF65-F5344CB8AC3E}">
        <p14:creationId xmlns:p14="http://schemas.microsoft.com/office/powerpoint/2010/main" val="11977427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0EEB81-DB16-4A68-B055-8A38956DB515}" type="slidenum">
              <a:rPr kumimoji="1" lang="ja-JP" altLang="en-US" smtClean="0"/>
              <a:t>10</a:t>
            </a:fld>
            <a:endParaRPr kumimoji="1" lang="ja-JP" altLang="en-US" dirty="0"/>
          </a:p>
        </p:txBody>
      </p:sp>
    </p:spTree>
    <p:extLst>
      <p:ext uri="{BB962C8B-B14F-4D97-AF65-F5344CB8AC3E}">
        <p14:creationId xmlns:p14="http://schemas.microsoft.com/office/powerpoint/2010/main" val="151807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F2EF6AEA-C57F-4253-AF8A-4C7A4E9E56A6}" type="datetime1">
              <a:rPr kumimoji="1" lang="ja-JP" altLang="en-US" smtClean="0"/>
              <a:t>2021/5/6</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F216AE56-EAD3-4706-B860-3EC2C2952B40}" type="slidenum">
              <a:rPr kumimoji="1" lang="ja-JP" altLang="en-US" smtClean="0"/>
              <a:t>‹#›</a:t>
            </a:fld>
            <a:endParaRPr kumimoji="1" lang="ja-JP" altLang="en-US" dirty="0"/>
          </a:p>
        </p:txBody>
      </p:sp>
    </p:spTree>
    <p:extLst>
      <p:ext uri="{BB962C8B-B14F-4D97-AF65-F5344CB8AC3E}">
        <p14:creationId xmlns:p14="http://schemas.microsoft.com/office/powerpoint/2010/main" val="3114057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62CBD7A-3384-4496-A91D-33ED503807F7}" type="datetime1">
              <a:rPr kumimoji="1" lang="ja-JP" altLang="en-US" smtClean="0"/>
              <a:t>2021/5/6</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F216AE56-EAD3-4706-B860-3EC2C2952B40}" type="slidenum">
              <a:rPr kumimoji="1" lang="ja-JP" altLang="en-US" smtClean="0"/>
              <a:t>‹#›</a:t>
            </a:fld>
            <a:endParaRPr kumimoji="1" lang="ja-JP" altLang="en-US" dirty="0"/>
          </a:p>
        </p:txBody>
      </p:sp>
    </p:spTree>
    <p:extLst>
      <p:ext uri="{BB962C8B-B14F-4D97-AF65-F5344CB8AC3E}">
        <p14:creationId xmlns:p14="http://schemas.microsoft.com/office/powerpoint/2010/main" val="354529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7F48686-5AF0-45B6-9C4A-43713CBA700A}" type="datetime1">
              <a:rPr kumimoji="1" lang="ja-JP" altLang="en-US" smtClean="0"/>
              <a:t>2021/5/6</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F216AE56-EAD3-4706-B860-3EC2C2952B40}" type="slidenum">
              <a:rPr kumimoji="1" lang="ja-JP" altLang="en-US" smtClean="0"/>
              <a:t>‹#›</a:t>
            </a:fld>
            <a:endParaRPr kumimoji="1" lang="ja-JP" altLang="en-US" dirty="0"/>
          </a:p>
        </p:txBody>
      </p:sp>
    </p:spTree>
    <p:extLst>
      <p:ext uri="{BB962C8B-B14F-4D97-AF65-F5344CB8AC3E}">
        <p14:creationId xmlns:p14="http://schemas.microsoft.com/office/powerpoint/2010/main" val="3272827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588021E-7A53-4D9A-982F-E52823197B86}" type="datetime1">
              <a:rPr kumimoji="1" lang="ja-JP" altLang="en-US" smtClean="0"/>
              <a:t>2021/5/6</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F216AE56-EAD3-4706-B860-3EC2C2952B40}" type="slidenum">
              <a:rPr kumimoji="1" lang="ja-JP" altLang="en-US" smtClean="0"/>
              <a:t>‹#›</a:t>
            </a:fld>
            <a:endParaRPr kumimoji="1" lang="ja-JP" altLang="en-US" dirty="0"/>
          </a:p>
        </p:txBody>
      </p:sp>
    </p:spTree>
    <p:extLst>
      <p:ext uri="{BB962C8B-B14F-4D97-AF65-F5344CB8AC3E}">
        <p14:creationId xmlns:p14="http://schemas.microsoft.com/office/powerpoint/2010/main" val="1293154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0F3CAEBB-A78B-45A1-AB95-D3CAE05622F7}" type="datetime1">
              <a:rPr kumimoji="1" lang="ja-JP" altLang="en-US" smtClean="0"/>
              <a:t>2021/5/6</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F216AE56-EAD3-4706-B860-3EC2C2952B40}" type="slidenum">
              <a:rPr kumimoji="1" lang="ja-JP" altLang="en-US" smtClean="0"/>
              <a:t>‹#›</a:t>
            </a:fld>
            <a:endParaRPr kumimoji="1" lang="ja-JP" altLang="en-US" dirty="0"/>
          </a:p>
        </p:txBody>
      </p:sp>
    </p:spTree>
    <p:extLst>
      <p:ext uri="{BB962C8B-B14F-4D97-AF65-F5344CB8AC3E}">
        <p14:creationId xmlns:p14="http://schemas.microsoft.com/office/powerpoint/2010/main" val="3216906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900C4CC1-70EB-4748-9A31-AAC811DF1489}" type="datetime1">
              <a:rPr kumimoji="1" lang="ja-JP" altLang="en-US" smtClean="0"/>
              <a:t>2021/5/6</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F216AE56-EAD3-4706-B860-3EC2C2952B40}" type="slidenum">
              <a:rPr kumimoji="1" lang="ja-JP" altLang="en-US" smtClean="0"/>
              <a:t>‹#›</a:t>
            </a:fld>
            <a:endParaRPr kumimoji="1" lang="ja-JP" altLang="en-US" dirty="0"/>
          </a:p>
        </p:txBody>
      </p:sp>
    </p:spTree>
    <p:extLst>
      <p:ext uri="{BB962C8B-B14F-4D97-AF65-F5344CB8AC3E}">
        <p14:creationId xmlns:p14="http://schemas.microsoft.com/office/powerpoint/2010/main" val="4127643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573671B0-D69F-4E34-B645-94728C92FC8F}" type="datetime1">
              <a:rPr kumimoji="1" lang="ja-JP" altLang="en-US" smtClean="0"/>
              <a:t>2021/5/6</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F216AE56-EAD3-4706-B860-3EC2C2952B40}" type="slidenum">
              <a:rPr kumimoji="1" lang="ja-JP" altLang="en-US" smtClean="0"/>
              <a:t>‹#›</a:t>
            </a:fld>
            <a:endParaRPr kumimoji="1" lang="ja-JP" altLang="en-US" dirty="0"/>
          </a:p>
        </p:txBody>
      </p:sp>
    </p:spTree>
    <p:extLst>
      <p:ext uri="{BB962C8B-B14F-4D97-AF65-F5344CB8AC3E}">
        <p14:creationId xmlns:p14="http://schemas.microsoft.com/office/powerpoint/2010/main" val="720492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D911E82D-C5F8-4745-AE8B-C0FE716C2426}" type="datetime1">
              <a:rPr kumimoji="1" lang="ja-JP" altLang="en-US" smtClean="0"/>
              <a:t>2021/5/6</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F216AE56-EAD3-4706-B860-3EC2C2952B40}" type="slidenum">
              <a:rPr kumimoji="1" lang="ja-JP" altLang="en-US" smtClean="0"/>
              <a:t>‹#›</a:t>
            </a:fld>
            <a:endParaRPr kumimoji="1" lang="ja-JP" altLang="en-US" dirty="0"/>
          </a:p>
        </p:txBody>
      </p:sp>
    </p:spTree>
    <p:extLst>
      <p:ext uri="{BB962C8B-B14F-4D97-AF65-F5344CB8AC3E}">
        <p14:creationId xmlns:p14="http://schemas.microsoft.com/office/powerpoint/2010/main" val="1138783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D09B415-6CDA-4C7A-8A55-07593CADA509}" type="datetime1">
              <a:rPr kumimoji="1" lang="ja-JP" altLang="en-US" smtClean="0"/>
              <a:t>2021/5/6</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F216AE56-EAD3-4706-B860-3EC2C2952B40}" type="slidenum">
              <a:rPr kumimoji="1" lang="ja-JP" altLang="en-US" smtClean="0"/>
              <a:t>‹#›</a:t>
            </a:fld>
            <a:endParaRPr kumimoji="1" lang="ja-JP" altLang="en-US" dirty="0"/>
          </a:p>
        </p:txBody>
      </p:sp>
    </p:spTree>
    <p:extLst>
      <p:ext uri="{BB962C8B-B14F-4D97-AF65-F5344CB8AC3E}">
        <p14:creationId xmlns:p14="http://schemas.microsoft.com/office/powerpoint/2010/main" val="2210074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C99E9F1-2E00-4CE1-B1C7-12D0C1BB434E}" type="datetime1">
              <a:rPr kumimoji="1" lang="ja-JP" altLang="en-US" smtClean="0"/>
              <a:t>2021/5/6</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F216AE56-EAD3-4706-B860-3EC2C2952B40}" type="slidenum">
              <a:rPr kumimoji="1" lang="ja-JP" altLang="en-US" smtClean="0"/>
              <a:t>‹#›</a:t>
            </a:fld>
            <a:endParaRPr kumimoji="1" lang="ja-JP" altLang="en-US" dirty="0"/>
          </a:p>
        </p:txBody>
      </p:sp>
    </p:spTree>
    <p:extLst>
      <p:ext uri="{BB962C8B-B14F-4D97-AF65-F5344CB8AC3E}">
        <p14:creationId xmlns:p14="http://schemas.microsoft.com/office/powerpoint/2010/main" val="2432887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8AA1FAB-ADC6-4F5C-89EB-CB8837270A8F}" type="datetime1">
              <a:rPr kumimoji="1" lang="ja-JP" altLang="en-US" smtClean="0"/>
              <a:t>2021/5/6</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F216AE56-EAD3-4706-B860-3EC2C2952B40}" type="slidenum">
              <a:rPr kumimoji="1" lang="ja-JP" altLang="en-US" smtClean="0"/>
              <a:t>‹#›</a:t>
            </a:fld>
            <a:endParaRPr kumimoji="1" lang="ja-JP" altLang="en-US" dirty="0"/>
          </a:p>
        </p:txBody>
      </p:sp>
    </p:spTree>
    <p:extLst>
      <p:ext uri="{BB962C8B-B14F-4D97-AF65-F5344CB8AC3E}">
        <p14:creationId xmlns:p14="http://schemas.microsoft.com/office/powerpoint/2010/main" val="2402665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9B126D-AFD1-4CF5-A6DB-E805AE891B25}" type="datetime1">
              <a:rPr kumimoji="1" lang="ja-JP" altLang="en-US" smtClean="0"/>
              <a:t>2021/5/6</a:t>
            </a:fld>
            <a:endParaRPr kumimoji="1" lang="ja-JP" altLang="en-US" dirty="0"/>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16AE56-EAD3-4706-B860-3EC2C2952B40}" type="slidenum">
              <a:rPr kumimoji="1" lang="ja-JP" altLang="en-US" smtClean="0"/>
              <a:t>‹#›</a:t>
            </a:fld>
            <a:endParaRPr kumimoji="1" lang="ja-JP" altLang="en-US" dirty="0"/>
          </a:p>
        </p:txBody>
      </p:sp>
    </p:spTree>
    <p:extLst>
      <p:ext uri="{BB962C8B-B14F-4D97-AF65-F5344CB8AC3E}">
        <p14:creationId xmlns:p14="http://schemas.microsoft.com/office/powerpoint/2010/main" val="1340486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0.emf"/></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0" y="-18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latin typeface="UD デジタル 教科書体 NK-B" panose="02020700000000000000" pitchFamily="18" charset="-128"/>
                <a:ea typeface="UD デジタル 教科書体 NK-B" panose="02020700000000000000" pitchFamily="18" charset="-128"/>
              </a:rPr>
              <a:t>陽性者数</a:t>
            </a:r>
            <a:r>
              <a:rPr kumimoji="1" lang="ja-JP" altLang="en-US" sz="2400" b="1" dirty="0">
                <a:latin typeface="UD デジタル 教科書体 NK-B" panose="02020700000000000000" pitchFamily="18" charset="-128"/>
                <a:ea typeface="UD デジタル 教科書体 NK-B" panose="02020700000000000000" pitchFamily="18" charset="-128"/>
              </a:rPr>
              <a:t>の</a:t>
            </a:r>
            <a:r>
              <a:rPr kumimoji="1" lang="ja-JP" altLang="en-US" sz="2400" b="1" dirty="0" smtClean="0">
                <a:latin typeface="UD デジタル 教科書体 NK-B" panose="02020700000000000000" pitchFamily="18" charset="-128"/>
                <a:ea typeface="UD デジタル 教科書体 NK-B" panose="02020700000000000000" pitchFamily="18" charset="-128"/>
              </a:rPr>
              <a:t>推移</a:t>
            </a:r>
            <a:endParaRPr kumimoji="1" lang="ja-JP" altLang="en-US" sz="2400" b="1" dirty="0">
              <a:latin typeface="UD デジタル 教科書体 NK-B" panose="02020700000000000000" pitchFamily="18" charset="-128"/>
              <a:ea typeface="UD デジタル 教科書体 NK-B" panose="02020700000000000000" pitchFamily="18" charset="-128"/>
            </a:endParaRPr>
          </a:p>
        </p:txBody>
      </p:sp>
      <p:sp>
        <p:nvSpPr>
          <p:cNvPr id="2" name="スライド番号プレースホルダー 1"/>
          <p:cNvSpPr>
            <a:spLocks noGrp="1"/>
          </p:cNvSpPr>
          <p:nvPr>
            <p:ph type="sldNum" sz="quarter" idx="12"/>
          </p:nvPr>
        </p:nvSpPr>
        <p:spPr>
          <a:xfrm>
            <a:off x="9355573" y="6359894"/>
            <a:ext cx="2743200" cy="365125"/>
          </a:xfrm>
        </p:spPr>
        <p:txBody>
          <a:bodyPr/>
          <a:lstStyle/>
          <a:p>
            <a:fld id="{0B62D5CB-8769-475A-9BC8-A2F17E2F558B}" type="slidenum">
              <a:rPr kumimoji="1" lang="ja-JP" altLang="en-US" smtClean="0"/>
              <a:t>1</a:t>
            </a:fld>
            <a:endParaRPr kumimoji="1" lang="ja-JP" altLang="en-US" dirty="0"/>
          </a:p>
        </p:txBody>
      </p:sp>
      <p:sp>
        <p:nvSpPr>
          <p:cNvPr id="25" name="テキスト ボックス 1"/>
          <p:cNvSpPr txBox="1"/>
          <p:nvPr/>
        </p:nvSpPr>
        <p:spPr>
          <a:xfrm>
            <a:off x="1513844" y="4013646"/>
            <a:ext cx="618471" cy="2285763"/>
          </a:xfrm>
          <a:prstGeom prst="rect">
            <a:avLst/>
          </a:prstGeom>
        </p:spPr>
        <p:txBody>
          <a:bodyPr vert="eaVert" wrap="square"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400"/>
            <a:r>
              <a:rPr lang="ja-JP" altLang="en-US" sz="800" dirty="0" smtClean="0">
                <a:solidFill>
                  <a:prstClr val="black"/>
                </a:solidFill>
                <a:latin typeface="Meiryo UI" panose="020B0604030504040204" pitchFamily="50" charset="-128"/>
                <a:ea typeface="Meiryo UI" panose="020B0604030504040204" pitchFamily="50" charset="-128"/>
              </a:rPr>
              <a:t>１</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solidFill>
                  <a:prstClr val="black"/>
                </a:solidFill>
                <a:latin typeface="Meiryo UI" panose="020B0604030504040204" pitchFamily="50" charset="-128"/>
                <a:ea typeface="Meiryo UI" panose="020B0604030504040204" pitchFamily="50" charset="-128"/>
              </a:rPr>
              <a:t>14</a:t>
            </a:r>
            <a:r>
              <a:rPr kumimoji="1" lang="ja-JP" altLang="en-US" sz="800" dirty="0" smtClean="0">
                <a:latin typeface="Meiryo UI" panose="020B0604030504040204" pitchFamily="50" charset="-128"/>
                <a:ea typeface="Meiryo UI" panose="020B0604030504040204" pitchFamily="50" charset="-128"/>
              </a:rPr>
              <a:t>日～２月</a:t>
            </a:r>
            <a:r>
              <a:rPr kumimoji="1" lang="en-US" altLang="ja-JP" sz="800" dirty="0" smtClean="0">
                <a:latin typeface="Meiryo UI" panose="020B0604030504040204" pitchFamily="50" charset="-128"/>
                <a:ea typeface="Meiryo UI" panose="020B0604030504040204" pitchFamily="50" charset="-128"/>
              </a:rPr>
              <a:t>28</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　緊急事態措置</a:t>
            </a:r>
            <a:endParaRPr kumimoji="1" lang="en-US" altLang="ja-JP" sz="800" dirty="0" smtClean="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rPr>
              <a:t>レッドステージ（非常事態）２移行</a:t>
            </a:r>
            <a:endParaRPr kumimoji="1" lang="en-US" altLang="ja-JP" sz="800" dirty="0" smtClean="0">
              <a:latin typeface="Meiryo UI" panose="020B0604030504040204" pitchFamily="50" charset="-128"/>
              <a:ea typeface="Meiryo UI" panose="020B0604030504040204" pitchFamily="50" charset="-128"/>
            </a:endParaRPr>
          </a:p>
          <a:p>
            <a:r>
              <a:rPr lang="ja-JP" altLang="en-US" sz="800" dirty="0">
                <a:solidFill>
                  <a:prstClr val="black"/>
                </a:solidFill>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府民</a:t>
            </a:r>
            <a:r>
              <a:rPr lang="ja-JP" altLang="en-US" sz="800" dirty="0">
                <a:solidFill>
                  <a:prstClr val="black"/>
                </a:solidFill>
                <a:latin typeface="Meiryo UI" panose="020B0604030504040204" pitchFamily="50" charset="-128"/>
                <a:ea typeface="Meiryo UI" panose="020B0604030504040204" pitchFamily="50" charset="-128"/>
              </a:rPr>
              <a:t>への不要不急の外出自粛</a:t>
            </a:r>
            <a:r>
              <a:rPr lang="ja-JP" altLang="en-US" sz="800" dirty="0" smtClean="0">
                <a:solidFill>
                  <a:prstClr val="black"/>
                </a:solidFill>
                <a:latin typeface="Meiryo UI" panose="020B0604030504040204" pitchFamily="50" charset="-128"/>
                <a:ea typeface="Meiryo UI" panose="020B0604030504040204" pitchFamily="50" charset="-128"/>
              </a:rPr>
              <a:t>要請</a:t>
            </a:r>
            <a:endParaRPr lang="en-US" altLang="ja-JP" sz="800" dirty="0" smtClean="0">
              <a:solidFill>
                <a:prstClr val="black"/>
              </a:solidFill>
              <a:latin typeface="Meiryo UI" panose="020B0604030504040204" pitchFamily="50" charset="-128"/>
              <a:ea typeface="Meiryo UI" panose="020B0604030504040204" pitchFamily="50" charset="-128"/>
            </a:endParaRPr>
          </a:p>
          <a:p>
            <a:r>
              <a:rPr lang="ja-JP" altLang="en-US" sz="800" dirty="0">
                <a:solidFill>
                  <a:prstClr val="black"/>
                </a:solidFill>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大阪府全域の飲食店及び遊興施設の時短要請</a:t>
            </a:r>
            <a:endParaRPr lang="en-US" altLang="ja-JP" sz="800" dirty="0" smtClean="0">
              <a:solidFill>
                <a:prstClr val="black"/>
              </a:solidFill>
              <a:latin typeface="Meiryo UI" panose="020B0604030504040204" pitchFamily="50" charset="-128"/>
              <a:ea typeface="Meiryo UI" panose="020B0604030504040204" pitchFamily="50" charset="-128"/>
            </a:endParaRPr>
          </a:p>
        </p:txBody>
      </p:sp>
      <p:sp>
        <p:nvSpPr>
          <p:cNvPr id="26" name="テキスト ボックス 1"/>
          <p:cNvSpPr txBox="1"/>
          <p:nvPr/>
        </p:nvSpPr>
        <p:spPr>
          <a:xfrm>
            <a:off x="1093324" y="4048188"/>
            <a:ext cx="384243" cy="2285763"/>
          </a:xfrm>
          <a:prstGeom prst="rect">
            <a:avLst/>
          </a:prstGeom>
        </p:spPr>
        <p:txBody>
          <a:bodyPr vert="eaVert" wrap="square"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400"/>
            <a:r>
              <a:rPr lang="ja-JP" altLang="en-US" sz="800" dirty="0" smtClean="0">
                <a:solidFill>
                  <a:prstClr val="black"/>
                </a:solidFill>
                <a:latin typeface="Meiryo UI" panose="020B0604030504040204" pitchFamily="50" charset="-128"/>
                <a:ea typeface="Meiryo UI" panose="020B0604030504040204" pitchFamily="50" charset="-128"/>
              </a:rPr>
              <a:t>１</a:t>
            </a:r>
            <a:r>
              <a:rPr kumimoji="1" lang="ja-JP" altLang="en-US" sz="800" dirty="0" smtClean="0">
                <a:latin typeface="Meiryo UI" panose="020B0604030504040204" pitchFamily="50" charset="-128"/>
                <a:ea typeface="Meiryo UI" panose="020B0604030504040204" pitchFamily="50" charset="-128"/>
              </a:rPr>
              <a:t>月</a:t>
            </a:r>
            <a:r>
              <a:rPr lang="ja-JP" altLang="en-US" sz="800" dirty="0" smtClean="0">
                <a:solidFill>
                  <a:prstClr val="black"/>
                </a:solidFill>
                <a:latin typeface="Meiryo UI" panose="020B0604030504040204" pitchFamily="50" charset="-128"/>
                <a:ea typeface="Meiryo UI" panose="020B0604030504040204" pitchFamily="50" charset="-128"/>
              </a:rPr>
              <a:t>９</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　緊急事態宣言発出要請</a:t>
            </a:r>
            <a:endParaRPr lang="en-US" altLang="ja-JP" sz="800" dirty="0" smtClean="0">
              <a:solidFill>
                <a:prstClr val="black"/>
              </a:solidFill>
              <a:latin typeface="Meiryo UI" panose="020B0604030504040204" pitchFamily="50" charset="-128"/>
              <a:ea typeface="Meiryo UI" panose="020B0604030504040204" pitchFamily="50" charset="-128"/>
            </a:endParaRPr>
          </a:p>
        </p:txBody>
      </p:sp>
      <p:sp>
        <p:nvSpPr>
          <p:cNvPr id="23" name="テキスト ボックス 1"/>
          <p:cNvSpPr txBox="1"/>
          <p:nvPr/>
        </p:nvSpPr>
        <p:spPr>
          <a:xfrm>
            <a:off x="5115837" y="4068041"/>
            <a:ext cx="1163421" cy="2285763"/>
          </a:xfrm>
          <a:prstGeom prst="rect">
            <a:avLst/>
          </a:prstGeom>
        </p:spPr>
        <p:txBody>
          <a:bodyPr vert="eaVert" wrap="square"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400"/>
            <a:r>
              <a:rPr lang="ja-JP" altLang="en-US" sz="800" dirty="0" smtClean="0">
                <a:solidFill>
                  <a:prstClr val="black"/>
                </a:solidFill>
                <a:latin typeface="Meiryo UI" panose="020B0604030504040204" pitchFamily="50" charset="-128"/>
                <a:ea typeface="Meiryo UI" panose="020B0604030504040204" pitchFamily="50" charset="-128"/>
              </a:rPr>
              <a:t>３</a:t>
            </a:r>
            <a:r>
              <a:rPr kumimoji="1" lang="ja-JP" altLang="en-US" sz="800" dirty="0" smtClean="0">
                <a:latin typeface="Meiryo UI" panose="020B0604030504040204" pitchFamily="50" charset="-128"/>
                <a:ea typeface="Meiryo UI" panose="020B0604030504040204" pitchFamily="50" charset="-128"/>
              </a:rPr>
              <a:t>月</a:t>
            </a:r>
            <a:r>
              <a:rPr lang="ja-JP" altLang="en-US" sz="800" dirty="0" smtClean="0">
                <a:solidFill>
                  <a:prstClr val="black"/>
                </a:solidFill>
                <a:latin typeface="Meiryo UI" panose="020B0604030504040204" pitchFamily="50" charset="-128"/>
                <a:ea typeface="Meiryo UI" panose="020B0604030504040204" pitchFamily="50" charset="-128"/>
              </a:rPr>
              <a:t>１</a:t>
            </a:r>
            <a:r>
              <a:rPr kumimoji="1" lang="ja-JP" altLang="en-US" sz="800" dirty="0" smtClean="0">
                <a:latin typeface="Meiryo UI" panose="020B0604030504040204" pitchFamily="50" charset="-128"/>
                <a:ea typeface="Meiryo UI" panose="020B0604030504040204" pitchFamily="50" charset="-128"/>
              </a:rPr>
              <a:t>日～</a:t>
            </a:r>
            <a:r>
              <a:rPr lang="ja-JP" altLang="en-US" sz="800" dirty="0" smtClean="0">
                <a:latin typeface="Meiryo UI" panose="020B0604030504040204" pitchFamily="50" charset="-128"/>
                <a:ea typeface="Meiryo UI" panose="020B0604030504040204" pitchFamily="50" charset="-128"/>
              </a:rPr>
              <a:t>緊急事態宣言解除</a:t>
            </a:r>
            <a:endParaRPr lang="en-US" altLang="ja-JP" sz="800" dirty="0" smtClean="0">
              <a:latin typeface="Meiryo UI" panose="020B0604030504040204" pitchFamily="50" charset="-128"/>
              <a:ea typeface="Meiryo UI" panose="020B0604030504040204" pitchFamily="50" charset="-128"/>
            </a:endParaRPr>
          </a:p>
          <a:p>
            <a:pPr defTabSz="914400"/>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イエローステージ移行</a:t>
            </a:r>
            <a:endParaRPr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smtClean="0">
                <a:latin typeface="Meiryo UI" panose="020B0604030504040204" pitchFamily="50" charset="-128"/>
                <a:ea typeface="Meiryo UI" panose="020B0604030504040204" pitchFamily="50" charset="-128"/>
              </a:rPr>
              <a:t>　黄信号点灯（医療非常事態宣言解除）</a:t>
            </a:r>
            <a:endParaRPr kumimoji="1" lang="en-US" altLang="ja-JP" sz="800" dirty="0" smtClean="0">
              <a:latin typeface="Meiryo UI" panose="020B0604030504040204" pitchFamily="50" charset="-128"/>
              <a:ea typeface="Meiryo UI" panose="020B0604030504040204" pitchFamily="50" charset="-128"/>
            </a:endParaRPr>
          </a:p>
          <a:p>
            <a:pPr defTabSz="914400"/>
            <a:r>
              <a:rPr lang="ja-JP" altLang="en-US" sz="800" dirty="0">
                <a:solidFill>
                  <a:prstClr val="black"/>
                </a:solidFill>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４人以下でのマスク会食の徹底</a:t>
            </a:r>
            <a:endParaRPr lang="en-US" altLang="ja-JP" sz="800" dirty="0" smtClean="0">
              <a:solidFill>
                <a:prstClr val="black"/>
              </a:solidFill>
              <a:latin typeface="Meiryo UI" panose="020B0604030504040204" pitchFamily="50" charset="-128"/>
              <a:ea typeface="Meiryo UI" panose="020B0604030504040204" pitchFamily="50" charset="-128"/>
            </a:endParaRPr>
          </a:p>
          <a:p>
            <a:pPr defTabSz="914400"/>
            <a:r>
              <a:rPr lang="ja-JP" altLang="en-US" sz="800" dirty="0">
                <a:solidFill>
                  <a:prstClr val="black"/>
                </a:solidFill>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歓送迎会・謝恩会・宴会伴う花見の自粛要請</a:t>
            </a:r>
            <a:endParaRPr lang="en-US" altLang="ja-JP" sz="800" dirty="0" smtClean="0">
              <a:solidFill>
                <a:prstClr val="black"/>
              </a:solidFill>
              <a:latin typeface="Meiryo UI" panose="020B0604030504040204" pitchFamily="50" charset="-128"/>
              <a:ea typeface="Meiryo UI" panose="020B0604030504040204" pitchFamily="50" charset="-128"/>
            </a:endParaRPr>
          </a:p>
          <a:p>
            <a:pPr defTabSz="914400"/>
            <a:r>
              <a:rPr lang="ja-JP" altLang="en-US" sz="800" dirty="0">
                <a:solidFill>
                  <a:prstClr val="black"/>
                </a:solidFill>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大阪市全域の飲食店及び遊興施設の時短要請</a:t>
            </a:r>
            <a:endParaRPr lang="en-US" altLang="ja-JP" sz="800" dirty="0" smtClean="0">
              <a:solidFill>
                <a:prstClr val="black"/>
              </a:solidFill>
              <a:latin typeface="Meiryo UI" panose="020B0604030504040204" pitchFamily="50" charset="-128"/>
              <a:ea typeface="Meiryo UI" panose="020B0604030504040204" pitchFamily="50" charset="-128"/>
            </a:endParaRPr>
          </a:p>
          <a:p>
            <a:r>
              <a:rPr lang="ja-JP" altLang="en-US" sz="800" dirty="0" smtClean="0">
                <a:solidFill>
                  <a:prstClr val="black"/>
                </a:solidFill>
                <a:latin typeface="Meiryo UI" panose="020B0604030504040204" pitchFamily="50" charset="-128"/>
                <a:ea typeface="Meiryo UI" panose="020B0604030504040204" pitchFamily="50" charset="-128"/>
              </a:rPr>
              <a:t>　府民へ</a:t>
            </a:r>
            <a:r>
              <a:rPr lang="ja-JP" altLang="en-US" sz="800" dirty="0">
                <a:solidFill>
                  <a:prstClr val="black"/>
                </a:solidFill>
                <a:latin typeface="Meiryo UI" panose="020B0604030504040204" pitchFamily="50" charset="-128"/>
                <a:ea typeface="Meiryo UI" panose="020B0604030504040204" pitchFamily="50" charset="-128"/>
              </a:rPr>
              <a:t>の</a:t>
            </a:r>
            <a:r>
              <a:rPr lang="ja-JP" altLang="en-US" sz="800" dirty="0" smtClean="0">
                <a:solidFill>
                  <a:prstClr val="black"/>
                </a:solidFill>
                <a:latin typeface="Meiryo UI" panose="020B0604030504040204" pitchFamily="50" charset="-128"/>
                <a:ea typeface="Meiryo UI" panose="020B0604030504040204" pitchFamily="50" charset="-128"/>
              </a:rPr>
              <a:t>不要不急の外出自粛要請（～</a:t>
            </a:r>
            <a:r>
              <a:rPr lang="en-US" altLang="ja-JP" sz="800" dirty="0" smtClean="0">
                <a:solidFill>
                  <a:prstClr val="black"/>
                </a:solidFill>
                <a:latin typeface="Meiryo UI" panose="020B0604030504040204" pitchFamily="50" charset="-128"/>
                <a:ea typeface="Meiryo UI" panose="020B0604030504040204" pitchFamily="50" charset="-128"/>
              </a:rPr>
              <a:t>21</a:t>
            </a:r>
            <a:r>
              <a:rPr lang="ja-JP" altLang="en-US" sz="800" dirty="0" smtClean="0">
                <a:solidFill>
                  <a:prstClr val="black"/>
                </a:solidFill>
                <a:latin typeface="Meiryo UI" panose="020B0604030504040204" pitchFamily="50" charset="-128"/>
                <a:ea typeface="Meiryo UI" panose="020B0604030504040204" pitchFamily="50" charset="-128"/>
              </a:rPr>
              <a:t>日）</a:t>
            </a:r>
            <a:endParaRPr lang="en-US" altLang="ja-JP" sz="800" dirty="0" smtClean="0">
              <a:solidFill>
                <a:prstClr val="black"/>
              </a:solidFill>
              <a:latin typeface="Meiryo UI" panose="020B0604030504040204" pitchFamily="50" charset="-128"/>
              <a:ea typeface="Meiryo UI" panose="020B0604030504040204" pitchFamily="50" charset="-128"/>
            </a:endParaRPr>
          </a:p>
          <a:p>
            <a:r>
              <a:rPr lang="ja-JP" altLang="en-US" sz="800" dirty="0">
                <a:solidFill>
                  <a:prstClr val="black"/>
                </a:solidFill>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首都圏への往来自粛要請（</a:t>
            </a:r>
            <a:r>
              <a:rPr lang="en-US" altLang="ja-JP" sz="800" dirty="0" smtClean="0">
                <a:solidFill>
                  <a:prstClr val="black"/>
                </a:solidFill>
                <a:latin typeface="Meiryo UI" panose="020B0604030504040204" pitchFamily="50" charset="-128"/>
                <a:ea typeface="Meiryo UI" panose="020B0604030504040204" pitchFamily="50" charset="-128"/>
              </a:rPr>
              <a:t>22</a:t>
            </a:r>
            <a:r>
              <a:rPr lang="ja-JP" altLang="en-US" sz="800" dirty="0" smtClean="0">
                <a:solidFill>
                  <a:prstClr val="black"/>
                </a:solidFill>
                <a:latin typeface="Meiryo UI" panose="020B0604030504040204" pitchFamily="50" charset="-128"/>
                <a:ea typeface="Meiryo UI" panose="020B0604030504040204" pitchFamily="50" charset="-128"/>
              </a:rPr>
              <a:t>日～）等</a:t>
            </a:r>
            <a:endParaRPr lang="en-US" altLang="ja-JP" sz="800" dirty="0" smtClean="0">
              <a:solidFill>
                <a:prstClr val="black"/>
              </a:solidFill>
              <a:latin typeface="Meiryo UI" panose="020B0604030504040204" pitchFamily="50" charset="-128"/>
              <a:ea typeface="Meiryo UI" panose="020B0604030504040204" pitchFamily="50" charset="-128"/>
            </a:endParaRPr>
          </a:p>
          <a:p>
            <a:endParaRPr lang="en-US" altLang="ja-JP" sz="800" dirty="0">
              <a:solidFill>
                <a:prstClr val="black"/>
              </a:solidFill>
              <a:latin typeface="Meiryo UI" panose="020B0604030504040204" pitchFamily="50" charset="-128"/>
              <a:ea typeface="Meiryo UI" panose="020B0604030504040204" pitchFamily="50" charset="-128"/>
            </a:endParaRPr>
          </a:p>
        </p:txBody>
      </p:sp>
      <p:sp>
        <p:nvSpPr>
          <p:cNvPr id="24" name="テキスト ボックス 1"/>
          <p:cNvSpPr txBox="1"/>
          <p:nvPr/>
        </p:nvSpPr>
        <p:spPr>
          <a:xfrm>
            <a:off x="4808461" y="4068041"/>
            <a:ext cx="451695" cy="2285763"/>
          </a:xfrm>
          <a:prstGeom prst="rect">
            <a:avLst/>
          </a:prstGeom>
        </p:spPr>
        <p:txBody>
          <a:bodyPr vert="eaVert" wrap="square"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400"/>
            <a:r>
              <a:rPr lang="ja-JP" altLang="en-US" sz="800" dirty="0" smtClean="0">
                <a:solidFill>
                  <a:prstClr val="black"/>
                </a:solidFill>
                <a:latin typeface="Meiryo UI" panose="020B0604030504040204" pitchFamily="50" charset="-128"/>
                <a:ea typeface="Meiryo UI" panose="020B0604030504040204" pitchFamily="50" charset="-128"/>
              </a:rPr>
              <a:t>２</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solidFill>
                  <a:prstClr val="black"/>
                </a:solidFill>
                <a:latin typeface="Meiryo UI" panose="020B0604030504040204" pitchFamily="50" charset="-128"/>
                <a:ea typeface="Meiryo UI" panose="020B0604030504040204" pitchFamily="50" charset="-128"/>
              </a:rPr>
              <a:t>23</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　緊急事態宣言解除要請</a:t>
            </a:r>
            <a:endParaRPr lang="en-US" altLang="ja-JP" sz="800" dirty="0" smtClean="0">
              <a:solidFill>
                <a:prstClr val="black"/>
              </a:solidFill>
              <a:latin typeface="Meiryo UI" panose="020B0604030504040204" pitchFamily="50" charset="-128"/>
              <a:ea typeface="Meiryo UI" panose="020B0604030504040204" pitchFamily="50" charset="-128"/>
            </a:endParaRPr>
          </a:p>
        </p:txBody>
      </p:sp>
      <p:sp>
        <p:nvSpPr>
          <p:cNvPr id="31" name="テキスト ボックス 1"/>
          <p:cNvSpPr txBox="1"/>
          <p:nvPr/>
        </p:nvSpPr>
        <p:spPr>
          <a:xfrm>
            <a:off x="7944755" y="4068041"/>
            <a:ext cx="187972" cy="2285763"/>
          </a:xfrm>
          <a:prstGeom prst="rect">
            <a:avLst/>
          </a:prstGeom>
        </p:spPr>
        <p:txBody>
          <a:bodyPr vert="eaVert" wrap="square"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400"/>
            <a:r>
              <a:rPr lang="ja-JP" altLang="en-US" sz="800" dirty="0" smtClean="0">
                <a:solidFill>
                  <a:prstClr val="black"/>
                </a:solidFill>
                <a:latin typeface="Meiryo UI" panose="020B0604030504040204" pitchFamily="50" charset="-128"/>
                <a:ea typeface="Meiryo UI" panose="020B0604030504040204" pitchFamily="50" charset="-128"/>
              </a:rPr>
              <a:t>３</a:t>
            </a:r>
            <a:r>
              <a:rPr kumimoji="1" lang="ja-JP" altLang="en-US" sz="800" dirty="0" smtClean="0">
                <a:latin typeface="Meiryo UI" panose="020B0604030504040204" pitchFamily="50" charset="-128"/>
                <a:ea typeface="Meiryo UI" panose="020B0604030504040204" pitchFamily="50" charset="-128"/>
              </a:rPr>
              <a:t>月</a:t>
            </a:r>
            <a:r>
              <a:rPr lang="en-US" altLang="ja-JP" sz="800" dirty="0">
                <a:solidFill>
                  <a:prstClr val="black"/>
                </a:solidFill>
                <a:latin typeface="Meiryo UI" panose="020B0604030504040204" pitchFamily="50" charset="-128"/>
                <a:ea typeface="Meiryo UI" panose="020B0604030504040204" pitchFamily="50" charset="-128"/>
              </a:rPr>
              <a:t>31</a:t>
            </a:r>
            <a:r>
              <a:rPr kumimoji="1" lang="ja-JP" altLang="en-US" sz="800" dirty="0" smtClean="0">
                <a:latin typeface="Meiryo UI" panose="020B0604030504040204" pitchFamily="50" charset="-128"/>
                <a:ea typeface="Meiryo UI" panose="020B0604030504040204" pitchFamily="50" charset="-128"/>
              </a:rPr>
              <a:t>日</a:t>
            </a:r>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まん延防止等重点措置要請</a:t>
            </a:r>
            <a:endParaRPr lang="en-US" altLang="ja-JP" sz="800" dirty="0" smtClean="0">
              <a:latin typeface="Meiryo UI" panose="020B0604030504040204" pitchFamily="50" charset="-128"/>
              <a:ea typeface="Meiryo UI" panose="020B0604030504040204" pitchFamily="50" charset="-128"/>
            </a:endParaRPr>
          </a:p>
        </p:txBody>
      </p:sp>
      <p:sp>
        <p:nvSpPr>
          <p:cNvPr id="32" name="テキスト ボックス 1"/>
          <p:cNvSpPr txBox="1"/>
          <p:nvPr/>
        </p:nvSpPr>
        <p:spPr>
          <a:xfrm>
            <a:off x="8082891" y="4068041"/>
            <a:ext cx="418340" cy="2285763"/>
          </a:xfrm>
          <a:prstGeom prst="rect">
            <a:avLst/>
          </a:prstGeom>
        </p:spPr>
        <p:txBody>
          <a:bodyPr vert="eaVert" wrap="square"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400"/>
            <a:r>
              <a:rPr lang="ja-JP" altLang="en-US" sz="800" dirty="0" smtClean="0">
                <a:solidFill>
                  <a:prstClr val="black"/>
                </a:solidFill>
                <a:latin typeface="Meiryo UI" panose="020B0604030504040204" pitchFamily="50" charset="-128"/>
                <a:ea typeface="Meiryo UI" panose="020B0604030504040204" pitchFamily="50" charset="-128"/>
              </a:rPr>
              <a:t>４</a:t>
            </a:r>
            <a:r>
              <a:rPr kumimoji="1" lang="ja-JP" altLang="en-US" sz="800" dirty="0" smtClean="0">
                <a:latin typeface="Meiryo UI" panose="020B0604030504040204" pitchFamily="50" charset="-128"/>
                <a:ea typeface="Meiryo UI" panose="020B0604030504040204" pitchFamily="50" charset="-128"/>
              </a:rPr>
              <a:t>月</a:t>
            </a:r>
            <a:r>
              <a:rPr lang="ja-JP" altLang="en-US" sz="800" dirty="0" smtClean="0">
                <a:solidFill>
                  <a:prstClr val="black"/>
                </a:solidFill>
                <a:latin typeface="Meiryo UI" panose="020B0604030504040204" pitchFamily="50" charset="-128"/>
                <a:ea typeface="Meiryo UI" panose="020B0604030504040204" pitchFamily="50" charset="-128"/>
              </a:rPr>
              <a:t>１</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　</a:t>
            </a:r>
            <a:r>
              <a:rPr lang="ja-JP" altLang="en-US" sz="800" dirty="0">
                <a:solidFill>
                  <a:prstClr val="black"/>
                </a:solidFill>
                <a:latin typeface="Meiryo UI" panose="020B0604030504040204" pitchFamily="50" charset="-128"/>
                <a:ea typeface="Meiryo UI" panose="020B0604030504040204" pitchFamily="50" charset="-128"/>
              </a:rPr>
              <a:t>大阪府全域の飲食店及び遊興施設の時短要請</a:t>
            </a:r>
            <a:endParaRPr lang="en-US" altLang="ja-JP" sz="800" dirty="0" smtClean="0">
              <a:latin typeface="Meiryo UI" panose="020B0604030504040204" pitchFamily="50" charset="-128"/>
              <a:ea typeface="Meiryo UI" panose="020B0604030504040204" pitchFamily="50" charset="-128"/>
            </a:endParaRPr>
          </a:p>
        </p:txBody>
      </p:sp>
      <p:sp>
        <p:nvSpPr>
          <p:cNvPr id="38" name="テキスト ボックス 1"/>
          <p:cNvSpPr txBox="1"/>
          <p:nvPr/>
        </p:nvSpPr>
        <p:spPr>
          <a:xfrm>
            <a:off x="8428404" y="4060436"/>
            <a:ext cx="502121" cy="2285763"/>
          </a:xfrm>
          <a:prstGeom prst="rect">
            <a:avLst/>
          </a:prstGeom>
        </p:spPr>
        <p:txBody>
          <a:bodyPr vert="eaVert" wrap="square"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400"/>
            <a:r>
              <a:rPr lang="ja-JP" altLang="en-US" sz="800" dirty="0" smtClean="0">
                <a:solidFill>
                  <a:prstClr val="black"/>
                </a:solidFill>
                <a:latin typeface="Meiryo UI" panose="020B0604030504040204" pitchFamily="50" charset="-128"/>
                <a:ea typeface="Meiryo UI" panose="020B0604030504040204" pitchFamily="50" charset="-128"/>
              </a:rPr>
              <a:t>４</a:t>
            </a:r>
            <a:r>
              <a:rPr kumimoji="1" lang="ja-JP" altLang="en-US" sz="800" dirty="0" smtClean="0">
                <a:latin typeface="Meiryo UI" panose="020B0604030504040204" pitchFamily="50" charset="-128"/>
                <a:ea typeface="Meiryo UI" panose="020B0604030504040204" pitchFamily="50" charset="-128"/>
              </a:rPr>
              <a:t>月</a:t>
            </a:r>
            <a:r>
              <a:rPr lang="ja-JP" altLang="en-US" sz="800" dirty="0">
                <a:solidFill>
                  <a:prstClr val="black"/>
                </a:solidFill>
                <a:latin typeface="Meiryo UI" panose="020B0604030504040204" pitchFamily="50" charset="-128"/>
                <a:ea typeface="Meiryo UI" panose="020B0604030504040204" pitchFamily="50" charset="-128"/>
              </a:rPr>
              <a:t>５</a:t>
            </a:r>
            <a:r>
              <a:rPr kumimoji="1" lang="ja-JP" altLang="en-US" sz="800" dirty="0" smtClean="0">
                <a:latin typeface="Meiryo UI" panose="020B0604030504040204" pitchFamily="50" charset="-128"/>
                <a:ea typeface="Meiryo UI" panose="020B0604030504040204" pitchFamily="50" charset="-128"/>
              </a:rPr>
              <a:t>日～</a:t>
            </a:r>
            <a:r>
              <a:rPr lang="ja-JP" altLang="en-US" sz="800" dirty="0" smtClean="0">
                <a:latin typeface="Meiryo UI" panose="020B0604030504040204" pitchFamily="50" charset="-128"/>
                <a:ea typeface="Meiryo UI" panose="020B0604030504040204" pitchFamily="50" charset="-128"/>
              </a:rPr>
              <a:t>まん延防止等重点措置適用</a:t>
            </a:r>
            <a:endParaRPr lang="en-US" altLang="ja-JP" sz="700" dirty="0" smtClean="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　重点措置を講じるべき</a:t>
            </a:r>
            <a:r>
              <a:rPr lang="ja-JP" altLang="en-US" sz="800" dirty="0" smtClean="0">
                <a:latin typeface="Meiryo UI" panose="020B0604030504040204" pitchFamily="50" charset="-128"/>
                <a:ea typeface="Meiryo UI" panose="020B0604030504040204" pitchFamily="50" charset="-128"/>
              </a:rPr>
              <a:t>区域</a:t>
            </a:r>
            <a:r>
              <a:rPr lang="ja-JP" altLang="en-US" sz="800" dirty="0">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大阪市）</a:t>
            </a:r>
            <a:endParaRPr lang="en-US" altLang="ja-JP" sz="800" dirty="0" smtClean="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時短要請</a:t>
            </a:r>
            <a:r>
              <a:rPr lang="en-US" altLang="ja-JP" sz="800" dirty="0" smtClean="0">
                <a:latin typeface="Meiryo UI" panose="020B0604030504040204" pitchFamily="50" charset="-128"/>
                <a:ea typeface="Meiryo UI" panose="020B0604030504040204" pitchFamily="50" charset="-128"/>
              </a:rPr>
              <a:t>20</a:t>
            </a:r>
            <a:r>
              <a:rPr lang="ja-JP" altLang="en-US" sz="800" dirty="0" smtClean="0">
                <a:latin typeface="Meiryo UI" panose="020B0604030504040204" pitchFamily="50" charset="-128"/>
                <a:ea typeface="Meiryo UI" panose="020B0604030504040204" pitchFamily="50" charset="-128"/>
              </a:rPr>
              <a:t>時</a:t>
            </a:r>
            <a:endParaRPr lang="en-US" altLang="ja-JP" sz="800" dirty="0" smtClean="0">
              <a:latin typeface="Meiryo UI" panose="020B0604030504040204" pitchFamily="50" charset="-128"/>
              <a:ea typeface="Meiryo UI" panose="020B0604030504040204" pitchFamily="50" charset="-128"/>
            </a:endParaRPr>
          </a:p>
        </p:txBody>
      </p:sp>
      <p:sp>
        <p:nvSpPr>
          <p:cNvPr id="34" name="テキスト ボックス 1"/>
          <p:cNvSpPr txBox="1"/>
          <p:nvPr/>
        </p:nvSpPr>
        <p:spPr>
          <a:xfrm>
            <a:off x="8647339" y="4068041"/>
            <a:ext cx="502121" cy="2285763"/>
          </a:xfrm>
          <a:prstGeom prst="rect">
            <a:avLst/>
          </a:prstGeom>
        </p:spPr>
        <p:txBody>
          <a:bodyPr vert="eaVert" wrap="square"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400"/>
            <a:r>
              <a:rPr lang="ja-JP" altLang="en-US" sz="800" dirty="0" smtClean="0">
                <a:solidFill>
                  <a:prstClr val="black"/>
                </a:solidFill>
                <a:latin typeface="Meiryo UI" panose="020B0604030504040204" pitchFamily="50" charset="-128"/>
                <a:ea typeface="Meiryo UI" panose="020B0604030504040204" pitchFamily="50" charset="-128"/>
              </a:rPr>
              <a:t>４</a:t>
            </a:r>
            <a:r>
              <a:rPr kumimoji="1" lang="ja-JP" altLang="en-US" sz="800" dirty="0" smtClean="0">
                <a:latin typeface="Meiryo UI" panose="020B0604030504040204" pitchFamily="50" charset="-128"/>
                <a:ea typeface="Meiryo UI" panose="020B0604030504040204" pitchFamily="50" charset="-128"/>
              </a:rPr>
              <a:t>月</a:t>
            </a:r>
            <a:r>
              <a:rPr lang="ja-JP" altLang="en-US" sz="800" dirty="0" smtClean="0">
                <a:solidFill>
                  <a:prstClr val="black"/>
                </a:solidFill>
                <a:latin typeface="Meiryo UI" panose="020B0604030504040204" pitchFamily="50" charset="-128"/>
                <a:ea typeface="Meiryo UI" panose="020B0604030504040204" pitchFamily="50" charset="-128"/>
              </a:rPr>
              <a:t>７</a:t>
            </a:r>
            <a:r>
              <a:rPr kumimoji="1" lang="ja-JP" altLang="en-US" sz="800" dirty="0" smtClean="0">
                <a:latin typeface="Meiryo UI" panose="020B0604030504040204" pitchFamily="50" charset="-128"/>
                <a:ea typeface="Meiryo UI" panose="020B0604030504040204" pitchFamily="50" charset="-128"/>
              </a:rPr>
              <a:t>日</a:t>
            </a:r>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赤信号点灯（医療非常事態宣言）</a:t>
            </a:r>
            <a:endParaRPr lang="en-US" altLang="ja-JP" sz="800" dirty="0" smtClean="0">
              <a:latin typeface="Meiryo UI" panose="020B0604030504040204" pitchFamily="50" charset="-128"/>
              <a:ea typeface="Meiryo UI" panose="020B0604030504040204" pitchFamily="50" charset="-128"/>
            </a:endParaRPr>
          </a:p>
          <a:p>
            <a:pPr defTabSz="914400"/>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　　　　</a:t>
            </a:r>
            <a:endParaRPr lang="en-US" altLang="ja-JP" sz="800" dirty="0" smtClean="0">
              <a:latin typeface="Meiryo UI" panose="020B0604030504040204" pitchFamily="50" charset="-128"/>
              <a:ea typeface="Meiryo UI" panose="020B0604030504040204" pitchFamily="50" charset="-128"/>
            </a:endParaRPr>
          </a:p>
        </p:txBody>
      </p:sp>
      <p:sp>
        <p:nvSpPr>
          <p:cNvPr id="39" name="テキスト ボックス 1"/>
          <p:cNvSpPr txBox="1"/>
          <p:nvPr/>
        </p:nvSpPr>
        <p:spPr>
          <a:xfrm>
            <a:off x="9025507" y="4055793"/>
            <a:ext cx="502121" cy="2278158"/>
          </a:xfrm>
          <a:prstGeom prst="rect">
            <a:avLst/>
          </a:prstGeom>
        </p:spPr>
        <p:txBody>
          <a:bodyPr vert="eaVert" wrap="square"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400"/>
            <a:r>
              <a:rPr lang="ja-JP" altLang="en-US" sz="800" dirty="0" smtClean="0">
                <a:solidFill>
                  <a:prstClr val="black"/>
                </a:solidFill>
                <a:latin typeface="Meiryo UI" panose="020B0604030504040204" pitchFamily="50" charset="-128"/>
                <a:ea typeface="Meiryo UI" panose="020B0604030504040204" pitchFamily="50" charset="-128"/>
              </a:rPr>
              <a:t>４</a:t>
            </a:r>
            <a:r>
              <a:rPr kumimoji="1" lang="ja-JP" altLang="en-US" sz="800" dirty="0" smtClean="0">
                <a:latin typeface="Meiryo UI" panose="020B0604030504040204" pitchFamily="50" charset="-128"/>
                <a:ea typeface="Meiryo UI" panose="020B0604030504040204" pitchFamily="50" charset="-128"/>
              </a:rPr>
              <a:t>月８日</a:t>
            </a:r>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府</a:t>
            </a:r>
            <a:r>
              <a:rPr lang="ja-JP" altLang="en-US" sz="800" dirty="0">
                <a:latin typeface="Meiryo UI" panose="020B0604030504040204" pitchFamily="50" charset="-128"/>
                <a:ea typeface="Meiryo UI" panose="020B0604030504040204" pitchFamily="50" charset="-128"/>
              </a:rPr>
              <a:t>域</a:t>
            </a:r>
            <a:r>
              <a:rPr lang="ja-JP" altLang="en-US" sz="800" dirty="0" smtClean="0">
                <a:latin typeface="Meiryo UI" panose="020B0604030504040204" pitchFamily="50" charset="-128"/>
                <a:ea typeface="Meiryo UI" panose="020B0604030504040204" pitchFamily="50" charset="-128"/>
              </a:rPr>
              <a:t>における不要不急の外出移動</a:t>
            </a:r>
            <a:endParaRPr lang="en-US" altLang="ja-JP" sz="800" dirty="0" smtClean="0">
              <a:latin typeface="Meiryo UI" panose="020B0604030504040204" pitchFamily="50" charset="-128"/>
              <a:ea typeface="Meiryo UI" panose="020B0604030504040204" pitchFamily="50" charset="-128"/>
            </a:endParaRPr>
          </a:p>
          <a:p>
            <a:pPr defTabSz="914400"/>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　　　　自粛</a:t>
            </a:r>
            <a:r>
              <a:rPr lang="ja-JP" altLang="en-US" sz="800" dirty="0">
                <a:latin typeface="Meiryo UI" panose="020B0604030504040204" pitchFamily="50" charset="-128"/>
                <a:ea typeface="Meiryo UI" panose="020B0604030504040204" pitchFamily="50" charset="-128"/>
              </a:rPr>
              <a:t>要請　</a:t>
            </a:r>
            <a:r>
              <a:rPr lang="ja-JP" altLang="en-US" sz="800" dirty="0" smtClean="0">
                <a:latin typeface="Meiryo UI" panose="020B0604030504040204" pitchFamily="50" charset="-128"/>
                <a:ea typeface="Meiryo UI" panose="020B0604030504040204" pitchFamily="50" charset="-128"/>
              </a:rPr>
              <a:t>　　　　</a:t>
            </a:r>
            <a:endParaRPr lang="en-US" altLang="ja-JP" sz="800" dirty="0" smtClean="0">
              <a:latin typeface="Meiryo UI" panose="020B0604030504040204" pitchFamily="50" charset="-128"/>
              <a:ea typeface="Meiryo UI" panose="020B0604030504040204" pitchFamily="50" charset="-128"/>
            </a:endParaRPr>
          </a:p>
        </p:txBody>
      </p:sp>
      <p:sp>
        <p:nvSpPr>
          <p:cNvPr id="40" name="テキスト ボックス 1"/>
          <p:cNvSpPr txBox="1"/>
          <p:nvPr/>
        </p:nvSpPr>
        <p:spPr>
          <a:xfrm>
            <a:off x="9273413" y="4055793"/>
            <a:ext cx="502121" cy="2278158"/>
          </a:xfrm>
          <a:prstGeom prst="rect">
            <a:avLst/>
          </a:prstGeom>
        </p:spPr>
        <p:txBody>
          <a:bodyPr vert="eaVert" wrap="square"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400"/>
            <a:r>
              <a:rPr lang="ja-JP" altLang="en-US" sz="800" dirty="0" smtClean="0">
                <a:solidFill>
                  <a:prstClr val="black"/>
                </a:solidFill>
                <a:latin typeface="Meiryo UI" panose="020B0604030504040204" pitchFamily="50" charset="-128"/>
                <a:ea typeface="Meiryo UI" panose="020B0604030504040204" pitchFamily="50" charset="-128"/>
              </a:rPr>
              <a:t>４</a:t>
            </a:r>
            <a:r>
              <a:rPr kumimoji="1" lang="ja-JP" altLang="en-US" sz="800" dirty="0" smtClean="0">
                <a:latin typeface="Meiryo UI" panose="020B0604030504040204" pitchFamily="50" charset="-128"/>
                <a:ea typeface="Meiryo UI" panose="020B0604030504040204" pitchFamily="50" charset="-128"/>
              </a:rPr>
              <a:t>月９日</a:t>
            </a:r>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週末の外出移動自粛要請</a:t>
            </a:r>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　　　　</a:t>
            </a:r>
            <a:endParaRPr lang="en-US" altLang="ja-JP" sz="800" dirty="0" smtClean="0">
              <a:latin typeface="Meiryo UI" panose="020B0604030504040204" pitchFamily="50" charset="-128"/>
              <a:ea typeface="Meiryo UI" panose="020B0604030504040204" pitchFamily="50" charset="-128"/>
            </a:endParaRPr>
          </a:p>
        </p:txBody>
      </p:sp>
      <p:sp>
        <p:nvSpPr>
          <p:cNvPr id="27" name="テキスト ボックス 5"/>
          <p:cNvSpPr txBox="1"/>
          <p:nvPr/>
        </p:nvSpPr>
        <p:spPr>
          <a:xfrm>
            <a:off x="10295083" y="87827"/>
            <a:ext cx="1647354" cy="369332"/>
          </a:xfrm>
          <a:prstGeom prst="rect">
            <a:avLst/>
          </a:prstGeom>
          <a:solidFill>
            <a:schemeClr val="bg1"/>
          </a:solid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kumimoji="1" lang="ja-JP" altLang="en-US" dirty="0" smtClean="0"/>
              <a:t>資料１－１</a:t>
            </a:r>
            <a:endParaRPr kumimoji="1" lang="ja-JP" altLang="en-US" dirty="0"/>
          </a:p>
        </p:txBody>
      </p:sp>
      <p:sp>
        <p:nvSpPr>
          <p:cNvPr id="35" name="テキスト ボックス 1"/>
          <p:cNvSpPr txBox="1"/>
          <p:nvPr/>
        </p:nvSpPr>
        <p:spPr>
          <a:xfrm>
            <a:off x="9690685" y="4032876"/>
            <a:ext cx="502121" cy="2278158"/>
          </a:xfrm>
          <a:prstGeom prst="rect">
            <a:avLst/>
          </a:prstGeom>
        </p:spPr>
        <p:txBody>
          <a:bodyPr vert="eaVert" wrap="square"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400"/>
            <a:r>
              <a:rPr lang="ja-JP" altLang="en-US" sz="800" dirty="0" smtClean="0">
                <a:solidFill>
                  <a:prstClr val="black"/>
                </a:solidFill>
                <a:latin typeface="Meiryo UI" panose="020B0604030504040204" pitchFamily="50" charset="-128"/>
                <a:ea typeface="Meiryo UI" panose="020B0604030504040204" pitchFamily="50" charset="-128"/>
              </a:rPr>
              <a:t>４</a:t>
            </a:r>
            <a:r>
              <a:rPr kumimoji="1" lang="ja-JP" altLang="en-US" sz="800" dirty="0" smtClean="0">
                <a:latin typeface="Meiryo UI" panose="020B0604030504040204" pitchFamily="50" charset="-128"/>
                <a:ea typeface="Meiryo UI" panose="020B0604030504040204" pitchFamily="50" charset="-128"/>
              </a:rPr>
              <a:t>月</a:t>
            </a:r>
            <a:r>
              <a:rPr kumimoji="1" lang="en-US" altLang="ja-JP" sz="800" dirty="0" smtClean="0">
                <a:latin typeface="Meiryo UI" panose="020B0604030504040204" pitchFamily="50" charset="-128"/>
                <a:ea typeface="Meiryo UI" panose="020B0604030504040204" pitchFamily="50" charset="-128"/>
              </a:rPr>
              <a:t>14</a:t>
            </a:r>
            <a:r>
              <a:rPr kumimoji="1" lang="ja-JP" altLang="en-US" sz="800" dirty="0" smtClean="0">
                <a:latin typeface="Meiryo UI" panose="020B0604030504040204" pitchFamily="50" charset="-128"/>
                <a:ea typeface="Meiryo UI" panose="020B0604030504040204" pitchFamily="50" charset="-128"/>
              </a:rPr>
              <a:t>日</a:t>
            </a:r>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大学等でのオンライン授業実施や</a:t>
            </a:r>
            <a:endParaRPr lang="en-US" altLang="ja-JP" sz="800" dirty="0" smtClean="0">
              <a:latin typeface="Meiryo UI" panose="020B0604030504040204" pitchFamily="50" charset="-128"/>
              <a:ea typeface="Meiryo UI" panose="020B0604030504040204" pitchFamily="50" charset="-128"/>
            </a:endParaRPr>
          </a:p>
          <a:p>
            <a:pPr defTabSz="914400"/>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　　　　 学校での部活動休止、テレワーク</a:t>
            </a:r>
            <a:endParaRPr lang="en-US" altLang="ja-JP" sz="800" dirty="0" smtClean="0">
              <a:latin typeface="Meiryo UI" panose="020B0604030504040204" pitchFamily="50" charset="-128"/>
              <a:ea typeface="Meiryo UI" panose="020B0604030504040204" pitchFamily="50" charset="-128"/>
            </a:endParaRPr>
          </a:p>
          <a:p>
            <a:pPr defTabSz="914400"/>
            <a:r>
              <a:rPr lang="en-US" altLang="ja-JP" sz="800" dirty="0">
                <a:latin typeface="Meiryo UI" panose="020B0604030504040204" pitchFamily="50" charset="-128"/>
                <a:ea typeface="Meiryo UI" panose="020B0604030504040204" pitchFamily="50" charset="-128"/>
              </a:rPr>
              <a:t> </a:t>
            </a:r>
            <a:r>
              <a:rPr lang="en-US" altLang="ja-JP" sz="800" dirty="0" smtClean="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徹底等を要請</a:t>
            </a:r>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　　　　</a:t>
            </a:r>
            <a:endParaRPr lang="en-US" altLang="ja-JP" sz="800" dirty="0" smtClean="0">
              <a:latin typeface="Meiryo UI" panose="020B0604030504040204" pitchFamily="50" charset="-128"/>
              <a:ea typeface="Meiryo UI" panose="020B0604030504040204" pitchFamily="50" charset="-128"/>
            </a:endParaRPr>
          </a:p>
        </p:txBody>
      </p:sp>
      <p:sp>
        <p:nvSpPr>
          <p:cNvPr id="42" name="テキスト ボックス 1"/>
          <p:cNvSpPr txBox="1"/>
          <p:nvPr/>
        </p:nvSpPr>
        <p:spPr>
          <a:xfrm>
            <a:off x="10071211" y="4032876"/>
            <a:ext cx="313221" cy="2586937"/>
          </a:xfrm>
          <a:prstGeom prst="rect">
            <a:avLst/>
          </a:prstGeom>
        </p:spPr>
        <p:txBody>
          <a:bodyPr vert="eaVert" wrap="square"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800" dirty="0" smtClean="0">
                <a:solidFill>
                  <a:prstClr val="black"/>
                </a:solidFill>
                <a:latin typeface="Meiryo UI" panose="020B0604030504040204" pitchFamily="50" charset="-128"/>
                <a:ea typeface="Meiryo UI" panose="020B0604030504040204" pitchFamily="50" charset="-128"/>
              </a:rPr>
              <a:t>４</a:t>
            </a:r>
            <a:r>
              <a:rPr lang="ja-JP" altLang="en-US" sz="800" dirty="0" smtClean="0">
                <a:latin typeface="Meiryo UI" panose="020B0604030504040204" pitchFamily="50" charset="-128"/>
                <a:ea typeface="Meiryo UI" panose="020B0604030504040204" pitchFamily="50" charset="-128"/>
              </a:rPr>
              <a:t>月</a:t>
            </a:r>
            <a:r>
              <a:rPr lang="en-US" altLang="ja-JP" sz="800" dirty="0" smtClean="0">
                <a:latin typeface="Meiryo UI" panose="020B0604030504040204" pitchFamily="50" charset="-128"/>
                <a:ea typeface="Meiryo UI" panose="020B0604030504040204" pitchFamily="50" charset="-128"/>
              </a:rPr>
              <a:t>20</a:t>
            </a:r>
            <a:r>
              <a:rPr lang="ja-JP" altLang="en-US" sz="800" dirty="0" smtClean="0">
                <a:latin typeface="Meiryo UI" panose="020B0604030504040204" pitchFamily="50" charset="-128"/>
                <a:ea typeface="Meiryo UI" panose="020B0604030504040204" pitchFamily="50" charset="-128"/>
              </a:rPr>
              <a:t>日</a:t>
            </a:r>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緊急事態宣言発出要請</a:t>
            </a:r>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　　　　</a:t>
            </a:r>
            <a:endParaRPr lang="en-US" altLang="ja-JP" sz="800" dirty="0" smtClean="0">
              <a:latin typeface="Meiryo UI" panose="020B0604030504040204" pitchFamily="50" charset="-128"/>
              <a:ea typeface="Meiryo UI" panose="020B0604030504040204" pitchFamily="50" charset="-128"/>
            </a:endParaRPr>
          </a:p>
        </p:txBody>
      </p:sp>
      <p:sp>
        <p:nvSpPr>
          <p:cNvPr id="43" name="テキスト ボックス 1"/>
          <p:cNvSpPr txBox="1"/>
          <p:nvPr/>
        </p:nvSpPr>
        <p:spPr>
          <a:xfrm>
            <a:off x="10368164" y="4013646"/>
            <a:ext cx="313221" cy="2586937"/>
          </a:xfrm>
          <a:prstGeom prst="rect">
            <a:avLst/>
          </a:prstGeom>
        </p:spPr>
        <p:txBody>
          <a:bodyPr vert="eaVert" wrap="square"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800" dirty="0" smtClean="0">
                <a:solidFill>
                  <a:prstClr val="black"/>
                </a:solidFill>
                <a:latin typeface="Meiryo UI" panose="020B0604030504040204" pitchFamily="50" charset="-128"/>
                <a:ea typeface="Meiryo UI" panose="020B0604030504040204" pitchFamily="50" charset="-128"/>
              </a:rPr>
              <a:t>４</a:t>
            </a:r>
            <a:r>
              <a:rPr lang="ja-JP" altLang="en-US" sz="800" dirty="0" smtClean="0">
                <a:latin typeface="Meiryo UI" panose="020B0604030504040204" pitchFamily="50" charset="-128"/>
                <a:ea typeface="Meiryo UI" panose="020B0604030504040204" pitchFamily="50" charset="-128"/>
              </a:rPr>
              <a:t>月</a:t>
            </a:r>
            <a:r>
              <a:rPr lang="en-US" altLang="ja-JP" sz="800" dirty="0">
                <a:latin typeface="Meiryo UI" panose="020B0604030504040204" pitchFamily="50" charset="-128"/>
                <a:ea typeface="Meiryo UI" panose="020B0604030504040204" pitchFamily="50" charset="-128"/>
              </a:rPr>
              <a:t>23</a:t>
            </a:r>
            <a:r>
              <a:rPr lang="ja-JP" altLang="en-US" sz="800" dirty="0" smtClean="0">
                <a:latin typeface="Meiryo UI" panose="020B0604030504040204" pitchFamily="50" charset="-128"/>
                <a:ea typeface="Meiryo UI" panose="020B0604030504040204" pitchFamily="50" charset="-128"/>
              </a:rPr>
              <a:t>日</a:t>
            </a:r>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緊急事態宣言発出決定</a:t>
            </a:r>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　　　　</a:t>
            </a:r>
            <a:endParaRPr lang="en-US" altLang="ja-JP" sz="800" dirty="0" smtClean="0">
              <a:latin typeface="Meiryo UI" panose="020B0604030504040204" pitchFamily="50" charset="-128"/>
              <a:ea typeface="Meiryo UI" panose="020B0604030504040204" pitchFamily="50" charset="-128"/>
            </a:endParaRPr>
          </a:p>
        </p:txBody>
      </p:sp>
      <p:sp>
        <p:nvSpPr>
          <p:cNvPr id="45" name="テキスト ボックス 1"/>
          <p:cNvSpPr txBox="1"/>
          <p:nvPr/>
        </p:nvSpPr>
        <p:spPr>
          <a:xfrm>
            <a:off x="10676623" y="4013646"/>
            <a:ext cx="501256" cy="2586937"/>
          </a:xfrm>
          <a:prstGeom prst="rect">
            <a:avLst/>
          </a:prstGeom>
        </p:spPr>
        <p:txBody>
          <a:bodyPr vert="eaVert" wrap="square"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800" dirty="0" smtClean="0">
                <a:solidFill>
                  <a:prstClr val="black"/>
                </a:solidFill>
                <a:latin typeface="Meiryo UI" panose="020B0604030504040204" pitchFamily="50" charset="-128"/>
                <a:ea typeface="Meiryo UI" panose="020B0604030504040204" pitchFamily="50" charset="-128"/>
              </a:rPr>
              <a:t>４</a:t>
            </a:r>
            <a:r>
              <a:rPr lang="ja-JP" altLang="en-US" sz="800" dirty="0" smtClean="0">
                <a:latin typeface="Meiryo UI" panose="020B0604030504040204" pitchFamily="50" charset="-128"/>
                <a:ea typeface="Meiryo UI" panose="020B0604030504040204" pitchFamily="50" charset="-128"/>
              </a:rPr>
              <a:t>月</a:t>
            </a:r>
            <a:r>
              <a:rPr lang="en-US" altLang="ja-JP" sz="800" dirty="0">
                <a:latin typeface="Meiryo UI" panose="020B0604030504040204" pitchFamily="50" charset="-128"/>
                <a:ea typeface="Meiryo UI" panose="020B0604030504040204" pitchFamily="50" charset="-128"/>
              </a:rPr>
              <a:t>25</a:t>
            </a:r>
            <a:r>
              <a:rPr lang="ja-JP" altLang="en-US" sz="800" dirty="0" smtClean="0">
                <a:latin typeface="Meiryo UI" panose="020B0604030504040204" pitchFamily="50" charset="-128"/>
                <a:ea typeface="Meiryo UI" panose="020B0604030504040204" pitchFamily="50" charset="-128"/>
              </a:rPr>
              <a:t>日</a:t>
            </a:r>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緊急事態措置適用（</a:t>
            </a:r>
            <a:r>
              <a:rPr lang="en-US" altLang="ja-JP" sz="800" dirty="0" smtClean="0">
                <a:latin typeface="Meiryo UI" panose="020B0604030504040204" pitchFamily="50" charset="-128"/>
                <a:ea typeface="Meiryo UI" panose="020B0604030504040204" pitchFamily="50" charset="-128"/>
              </a:rPr>
              <a:t>~5/11</a:t>
            </a:r>
            <a:r>
              <a:rPr lang="ja-JP" altLang="en-US" sz="800" dirty="0" smtClean="0">
                <a:latin typeface="Meiryo UI" panose="020B0604030504040204" pitchFamily="50" charset="-128"/>
                <a:ea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　　　　 不要不急の外出自粛要請、飲食店・一部</a:t>
            </a:r>
            <a:endParaRPr lang="en-US" altLang="ja-JP" sz="800" dirty="0" smtClean="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　　　　 施設への休業要請等</a:t>
            </a:r>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　　　　</a:t>
            </a:r>
            <a:endParaRPr lang="en-US" altLang="ja-JP" sz="800" dirty="0" smtClean="0">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a:blip r:embed="rId3"/>
          <a:stretch>
            <a:fillRect/>
          </a:stretch>
        </p:blipFill>
        <p:spPr>
          <a:xfrm>
            <a:off x="106161" y="615728"/>
            <a:ext cx="11979678" cy="3377477"/>
          </a:xfrm>
          <a:prstGeom prst="rect">
            <a:avLst/>
          </a:prstGeom>
        </p:spPr>
      </p:pic>
    </p:spTree>
    <p:extLst>
      <p:ext uri="{BB962C8B-B14F-4D97-AF65-F5344CB8AC3E}">
        <p14:creationId xmlns:p14="http://schemas.microsoft.com/office/powerpoint/2010/main" val="27285389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28079" y="1290921"/>
            <a:ext cx="12107705" cy="4578493"/>
          </a:xfrm>
          <a:prstGeom prst="rect">
            <a:avLst/>
          </a:prstGeom>
        </p:spPr>
      </p:pic>
      <p:pic>
        <p:nvPicPr>
          <p:cNvPr id="47" name="図 46"/>
          <p:cNvPicPr>
            <a:picLocks noChangeAspect="1"/>
          </p:cNvPicPr>
          <p:nvPr/>
        </p:nvPicPr>
        <p:blipFill>
          <a:blip r:embed="rId4"/>
          <a:stretch>
            <a:fillRect/>
          </a:stretch>
        </p:blipFill>
        <p:spPr>
          <a:xfrm>
            <a:off x="96067" y="5978617"/>
            <a:ext cx="11838208" cy="850406"/>
          </a:xfrm>
          <a:prstGeom prst="rect">
            <a:avLst/>
          </a:prstGeom>
        </p:spPr>
      </p:pic>
      <p:sp>
        <p:nvSpPr>
          <p:cNvPr id="7" name="正方形/長方形 6"/>
          <p:cNvSpPr/>
          <p:nvPr/>
        </p:nvSpPr>
        <p:spPr>
          <a:xfrm>
            <a:off x="0" y="0"/>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400" b="1" dirty="0" smtClean="0">
                <a:latin typeface="UD デジタル 教科書体 NP-B" panose="02020700000000000000" pitchFamily="18" charset="-128"/>
                <a:ea typeface="UD デジタル 教科書体 NP-B" panose="02020700000000000000" pitchFamily="18" charset="-128"/>
              </a:rPr>
              <a:t>  　　</a:t>
            </a:r>
            <a:r>
              <a:rPr lang="ja-JP" altLang="en-US" sz="2400" b="1" dirty="0">
                <a:latin typeface="UD デジタル 教科書体 NP-B" panose="02020700000000000000" pitchFamily="18" charset="-128"/>
                <a:ea typeface="UD デジタル 教科書体 NP-B" panose="02020700000000000000" pitchFamily="18" charset="-128"/>
              </a:rPr>
              <a:t>　</a:t>
            </a:r>
            <a:r>
              <a:rPr lang="ja-JP" altLang="en-US" sz="2400" b="1" dirty="0" smtClean="0">
                <a:latin typeface="UD デジタル 教科書体 NP-B" panose="02020700000000000000" pitchFamily="18" charset="-128"/>
                <a:ea typeface="UD デジタル 教科書体 NP-B" panose="02020700000000000000" pitchFamily="18" charset="-128"/>
              </a:rPr>
              <a:t>推定感染</a:t>
            </a:r>
            <a:r>
              <a:rPr lang="ja-JP" altLang="en-US" sz="2400" b="1" dirty="0">
                <a:latin typeface="UD デジタル 教科書体 NP-B" panose="02020700000000000000" pitchFamily="18" charset="-128"/>
                <a:ea typeface="UD デジタル 教科書体 NP-B" panose="02020700000000000000" pitchFamily="18" charset="-128"/>
              </a:rPr>
              <a:t>日</a:t>
            </a:r>
            <a:r>
              <a:rPr lang="ja-JP" altLang="en-US" sz="2400" b="1" dirty="0" smtClean="0">
                <a:latin typeface="UD デジタル 教科書体 NP-B" panose="02020700000000000000" pitchFamily="18" charset="-128"/>
                <a:ea typeface="UD デジタル 教科書体 NP-B" panose="02020700000000000000" pitchFamily="18" charset="-128"/>
              </a:rPr>
              <a:t>別新規陽性者数</a:t>
            </a:r>
            <a:r>
              <a:rPr lang="ja-JP" altLang="en-US" sz="2000" b="1" dirty="0" smtClean="0">
                <a:latin typeface="UD デジタル 教科書体 NP-B" panose="02020700000000000000" pitchFamily="18" charset="-128"/>
                <a:ea typeface="UD デジタル 教科書体 NP-B" panose="02020700000000000000" pitchFamily="18" charset="-128"/>
              </a:rPr>
              <a:t>（大阪市・市外　</a:t>
            </a:r>
            <a:r>
              <a:rPr lang="en-US" altLang="ja-JP" sz="2000" b="1" dirty="0" smtClean="0">
                <a:latin typeface="UD デジタル 教科書体 NP-B" panose="02020700000000000000" pitchFamily="18" charset="-128"/>
                <a:ea typeface="UD デジタル 教科書体 NP-B" panose="02020700000000000000" pitchFamily="18" charset="-128"/>
              </a:rPr>
              <a:t>7</a:t>
            </a:r>
            <a:r>
              <a:rPr lang="ja-JP" altLang="en-US" sz="2000" b="1" dirty="0" smtClean="0">
                <a:latin typeface="UD デジタル 教科書体 NP-B" panose="02020700000000000000" pitchFamily="18" charset="-128"/>
                <a:ea typeface="UD デジタル 教科書体 NP-B" panose="02020700000000000000" pitchFamily="18" charset="-128"/>
              </a:rPr>
              <a:t>日間移動平均）</a:t>
            </a:r>
            <a:endParaRPr lang="ja-JP" altLang="en-US" sz="1600" b="1" dirty="0">
              <a:latin typeface="UD デジタル 教科書体 NP-B" panose="02020700000000000000" pitchFamily="18" charset="-128"/>
              <a:ea typeface="UD デジタル 教科書体 NP-B" panose="02020700000000000000" pitchFamily="18" charset="-128"/>
            </a:endParaRPr>
          </a:p>
        </p:txBody>
      </p:sp>
      <p:sp>
        <p:nvSpPr>
          <p:cNvPr id="15" name="正方形/長方形 14"/>
          <p:cNvSpPr/>
          <p:nvPr/>
        </p:nvSpPr>
        <p:spPr>
          <a:xfrm>
            <a:off x="8978231" y="59590"/>
            <a:ext cx="2646878" cy="461665"/>
          </a:xfrm>
          <a:prstGeom prst="rect">
            <a:avLst/>
          </a:prstGeom>
        </p:spPr>
        <p:txBody>
          <a:bodyPr wrap="none">
            <a:spAutoFit/>
          </a:bodyPr>
          <a:lstStyle/>
          <a:p>
            <a:r>
              <a:rPr lang="en-US" altLang="ja-JP" sz="1200" dirty="0" smtClean="0">
                <a:solidFill>
                  <a:schemeClr val="bg1"/>
                </a:solidFill>
                <a:latin typeface="+mn-ea"/>
              </a:rPr>
              <a:t>※</a:t>
            </a:r>
            <a:r>
              <a:rPr lang="ja-JP" altLang="en-US" sz="1200" dirty="0" smtClean="0">
                <a:solidFill>
                  <a:schemeClr val="bg1"/>
                </a:solidFill>
                <a:latin typeface="+mn-ea"/>
              </a:rPr>
              <a:t>市内外は居住地による</a:t>
            </a:r>
            <a:endParaRPr lang="en-US" altLang="ja-JP" sz="1200" dirty="0" smtClean="0">
              <a:solidFill>
                <a:schemeClr val="bg1"/>
              </a:solidFill>
              <a:latin typeface="+mn-ea"/>
            </a:endParaRPr>
          </a:p>
          <a:p>
            <a:r>
              <a:rPr lang="en-US" altLang="ja-JP" sz="1200" dirty="0" smtClean="0">
                <a:solidFill>
                  <a:schemeClr val="bg1"/>
                </a:solidFill>
                <a:latin typeface="+mn-ea"/>
              </a:rPr>
              <a:t>※</a:t>
            </a:r>
            <a:r>
              <a:rPr lang="ja-JP" altLang="en-US" sz="1200" dirty="0" smtClean="0">
                <a:solidFill>
                  <a:schemeClr val="bg1"/>
                </a:solidFill>
                <a:latin typeface="+mn-ea"/>
              </a:rPr>
              <a:t>発症日が調査中、無症状等を除く</a:t>
            </a:r>
            <a:endParaRPr lang="en-US" altLang="ja-JP" sz="1200" dirty="0" smtClean="0">
              <a:solidFill>
                <a:schemeClr val="bg1"/>
              </a:solidFill>
              <a:latin typeface="+mn-ea"/>
            </a:endParaRPr>
          </a:p>
        </p:txBody>
      </p:sp>
      <p:sp>
        <p:nvSpPr>
          <p:cNvPr id="5" name="スライド番号プレースホルダー 1"/>
          <p:cNvSpPr>
            <a:spLocks noGrp="1"/>
          </p:cNvSpPr>
          <p:nvPr>
            <p:ph type="sldNum" sz="quarter" idx="12"/>
          </p:nvPr>
        </p:nvSpPr>
        <p:spPr>
          <a:xfrm>
            <a:off x="9442393" y="6552555"/>
            <a:ext cx="2743200" cy="340229"/>
          </a:xfrm>
        </p:spPr>
        <p:txBody>
          <a:bodyPr/>
          <a:lstStyle/>
          <a:p>
            <a:fld id="{0B62D5CB-8769-475A-9BC8-A2F17E2F558B}" type="slidenum">
              <a:rPr kumimoji="1" lang="ja-JP" altLang="en-US" smtClean="0"/>
              <a:t>10</a:t>
            </a:fld>
            <a:endParaRPr kumimoji="1" lang="ja-JP" altLang="en-US" dirty="0"/>
          </a:p>
        </p:txBody>
      </p:sp>
      <p:sp>
        <p:nvSpPr>
          <p:cNvPr id="9" name="正方形/長方形 8"/>
          <p:cNvSpPr/>
          <p:nvPr/>
        </p:nvSpPr>
        <p:spPr>
          <a:xfrm>
            <a:off x="10922268" y="1487317"/>
            <a:ext cx="1130778" cy="4350217"/>
          </a:xfrm>
          <a:prstGeom prst="rect">
            <a:avLst/>
          </a:prstGeom>
          <a:no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6661658" y="1291398"/>
            <a:ext cx="2541625" cy="769441"/>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感染から発症まで６日、</a:t>
            </a:r>
          </a:p>
          <a:p>
            <a:r>
              <a:rPr lang="ja-JP" altLang="en-US" sz="1100" dirty="0">
                <a:latin typeface="Meiryo UI" panose="020B0604030504040204" pitchFamily="50" charset="-128"/>
                <a:ea typeface="Meiryo UI" panose="020B0604030504040204" pitchFamily="50" charset="-128"/>
              </a:rPr>
              <a:t>発症から陽性判明まで７日と仮定すると、</a:t>
            </a:r>
          </a:p>
          <a:p>
            <a:r>
              <a:rPr lang="ja-JP" altLang="en-US" sz="1100" dirty="0">
                <a:latin typeface="Meiryo UI" panose="020B0604030504040204" pitchFamily="50" charset="-128"/>
                <a:ea typeface="Meiryo UI" panose="020B0604030504040204" pitchFamily="50" charset="-128"/>
              </a:rPr>
              <a:t>概ねこの点線枠囲み期間は、</a:t>
            </a:r>
          </a:p>
          <a:p>
            <a:r>
              <a:rPr lang="ja-JP" altLang="en-US" sz="1100" dirty="0">
                <a:latin typeface="Meiryo UI" panose="020B0604030504040204" pitchFamily="50" charset="-128"/>
                <a:ea typeface="Meiryo UI" panose="020B0604030504040204" pitchFamily="50" charset="-128"/>
              </a:rPr>
              <a:t>今後、新規陽性者の発生に伴い、増加。</a:t>
            </a:r>
          </a:p>
        </p:txBody>
      </p:sp>
      <p:cxnSp>
        <p:nvCxnSpPr>
          <p:cNvPr id="23" name="直線矢印コネクタ 22"/>
          <p:cNvCxnSpPr/>
          <p:nvPr/>
        </p:nvCxnSpPr>
        <p:spPr>
          <a:xfrm flipV="1">
            <a:off x="9024562" y="1477562"/>
            <a:ext cx="1741540" cy="589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下矢印 24"/>
          <p:cNvSpPr/>
          <p:nvPr/>
        </p:nvSpPr>
        <p:spPr>
          <a:xfrm>
            <a:off x="1644492" y="3151666"/>
            <a:ext cx="157245" cy="1722280"/>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1498779" y="2783150"/>
            <a:ext cx="1457990" cy="461665"/>
          </a:xfrm>
          <a:prstGeom prst="rect">
            <a:avLst/>
          </a:prstGeom>
          <a:solidFill>
            <a:schemeClr val="accent2">
              <a:lumMod val="20000"/>
              <a:lumOff val="80000"/>
            </a:schemeClr>
          </a:solidFill>
        </p:spPr>
        <p:txBody>
          <a:bodyPr wrap="square" rtlCol="0">
            <a:spAutoFit/>
          </a:bodyPr>
          <a:lstStyle/>
          <a:p>
            <a:r>
              <a:rPr lang="en-US" altLang="ja-JP" sz="1200" dirty="0" smtClean="0">
                <a:solidFill>
                  <a:srgbClr val="FF0000"/>
                </a:solidFill>
                <a:latin typeface="HGPｺﾞｼｯｸE" panose="020B0900000000000000" pitchFamily="50" charset="-128"/>
                <a:ea typeface="HGPｺﾞｼｯｸE" panose="020B0900000000000000" pitchFamily="50" charset="-128"/>
              </a:rPr>
              <a:t>3</a:t>
            </a:r>
            <a:r>
              <a:rPr kumimoji="1" lang="en-US" altLang="ja-JP" sz="1200" dirty="0" smtClean="0">
                <a:solidFill>
                  <a:srgbClr val="FF0000"/>
                </a:solidFill>
                <a:latin typeface="HGPｺﾞｼｯｸE" panose="020B0900000000000000" pitchFamily="50" charset="-128"/>
                <a:ea typeface="HGPｺﾞｼｯｸE" panose="020B0900000000000000" pitchFamily="50" charset="-128"/>
              </a:rPr>
              <a:t>/1</a:t>
            </a:r>
          </a:p>
          <a:p>
            <a:r>
              <a:rPr kumimoji="1" lang="ja-JP" altLang="en-US" sz="1200" dirty="0" smtClean="0">
                <a:solidFill>
                  <a:srgbClr val="FF0000"/>
                </a:solidFill>
                <a:latin typeface="HGPｺﾞｼｯｸE" panose="020B0900000000000000" pitchFamily="50" charset="-128"/>
                <a:ea typeface="HGPｺﾞｼｯｸE" panose="020B0900000000000000" pitchFamily="50" charset="-128"/>
              </a:rPr>
              <a:t>緊急事態措置解除</a:t>
            </a:r>
            <a:endParaRPr kumimoji="1" lang="en-US" altLang="ja-JP" sz="1200" dirty="0" smtClean="0">
              <a:solidFill>
                <a:srgbClr val="FF0000"/>
              </a:solidFill>
              <a:latin typeface="HGPｺﾞｼｯｸE" panose="020B0900000000000000" pitchFamily="50" charset="-128"/>
              <a:ea typeface="HGPｺﾞｼｯｸE" panose="020B0900000000000000" pitchFamily="50" charset="-128"/>
            </a:endParaRPr>
          </a:p>
        </p:txBody>
      </p:sp>
      <p:sp>
        <p:nvSpPr>
          <p:cNvPr id="27" name="下矢印 26"/>
          <p:cNvSpPr/>
          <p:nvPr/>
        </p:nvSpPr>
        <p:spPr>
          <a:xfrm>
            <a:off x="552876" y="3748138"/>
            <a:ext cx="155514" cy="1125808"/>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552875" y="3271668"/>
            <a:ext cx="1773317" cy="461665"/>
          </a:xfrm>
          <a:prstGeom prst="rect">
            <a:avLst/>
          </a:prstGeom>
          <a:solidFill>
            <a:schemeClr val="accent2">
              <a:lumMod val="20000"/>
              <a:lumOff val="80000"/>
            </a:schemeClr>
          </a:solidFill>
        </p:spPr>
        <p:txBody>
          <a:bodyPr wrap="square" rtlCol="0">
            <a:spAutoFit/>
          </a:bodyPr>
          <a:lstStyle/>
          <a:p>
            <a:r>
              <a:rPr lang="en-US" altLang="ja-JP" sz="1200" dirty="0" smtClean="0">
                <a:solidFill>
                  <a:srgbClr val="FF0000"/>
                </a:solidFill>
                <a:latin typeface="HGPｺﾞｼｯｸE" panose="020B0900000000000000" pitchFamily="50" charset="-128"/>
                <a:ea typeface="HGPｺﾞｼｯｸE" panose="020B0900000000000000" pitchFamily="50" charset="-128"/>
              </a:rPr>
              <a:t>2</a:t>
            </a:r>
            <a:r>
              <a:rPr kumimoji="1" lang="en-US" altLang="ja-JP" sz="1200" dirty="0" smtClean="0">
                <a:solidFill>
                  <a:srgbClr val="FF0000"/>
                </a:solidFill>
                <a:latin typeface="HGPｺﾞｼｯｸE" panose="020B0900000000000000" pitchFamily="50" charset="-128"/>
                <a:ea typeface="HGPｺﾞｼｯｸE" panose="020B0900000000000000" pitchFamily="50" charset="-128"/>
              </a:rPr>
              <a:t>/23</a:t>
            </a:r>
          </a:p>
          <a:p>
            <a:r>
              <a:rPr kumimoji="1" lang="ja-JP" altLang="en-US" sz="1200" dirty="0" smtClean="0">
                <a:solidFill>
                  <a:srgbClr val="FF0000"/>
                </a:solidFill>
                <a:latin typeface="HGPｺﾞｼｯｸE" panose="020B0900000000000000" pitchFamily="50" charset="-128"/>
                <a:ea typeface="HGPｺﾞｼｯｸE" panose="020B0900000000000000" pitchFamily="50" charset="-128"/>
              </a:rPr>
              <a:t>緊急事態措置解除要請</a:t>
            </a:r>
            <a:endParaRPr kumimoji="1" lang="en-US" altLang="ja-JP" sz="1200" dirty="0" smtClean="0">
              <a:solidFill>
                <a:srgbClr val="FF0000"/>
              </a:solidFill>
              <a:latin typeface="HGPｺﾞｼｯｸE" panose="020B0900000000000000" pitchFamily="50" charset="-128"/>
              <a:ea typeface="HGPｺﾞｼｯｸE" panose="020B0900000000000000" pitchFamily="50" charset="-128"/>
            </a:endParaRPr>
          </a:p>
        </p:txBody>
      </p:sp>
      <p:sp>
        <p:nvSpPr>
          <p:cNvPr id="29" name="下矢印 28"/>
          <p:cNvSpPr/>
          <p:nvPr/>
        </p:nvSpPr>
        <p:spPr>
          <a:xfrm>
            <a:off x="1113683" y="4117946"/>
            <a:ext cx="180000" cy="756000"/>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1056687" y="3788795"/>
            <a:ext cx="1171087" cy="646331"/>
          </a:xfrm>
          <a:prstGeom prst="rect">
            <a:avLst/>
          </a:prstGeom>
          <a:solidFill>
            <a:schemeClr val="accent2">
              <a:lumMod val="20000"/>
              <a:lumOff val="80000"/>
            </a:schemeClr>
          </a:solidFill>
        </p:spPr>
        <p:txBody>
          <a:bodyPr wrap="square" rtlCol="0">
            <a:spAutoFit/>
          </a:bodyPr>
          <a:lstStyle/>
          <a:p>
            <a:r>
              <a:rPr lang="en-US" altLang="ja-JP" sz="1200" dirty="0" smtClean="0">
                <a:solidFill>
                  <a:srgbClr val="FF0000"/>
                </a:solidFill>
                <a:latin typeface="HGPｺﾞｼｯｸE" panose="020B0900000000000000" pitchFamily="50" charset="-128"/>
                <a:ea typeface="HGPｺﾞｼｯｸE" panose="020B0900000000000000" pitchFamily="50" charset="-128"/>
              </a:rPr>
              <a:t>2</a:t>
            </a:r>
            <a:r>
              <a:rPr kumimoji="1" lang="en-US" altLang="ja-JP" sz="1200" dirty="0" smtClean="0">
                <a:solidFill>
                  <a:srgbClr val="FF0000"/>
                </a:solidFill>
                <a:latin typeface="HGPｺﾞｼｯｸE" panose="020B0900000000000000" pitchFamily="50" charset="-128"/>
                <a:ea typeface="HGPｺﾞｼｯｸE" panose="020B0900000000000000" pitchFamily="50" charset="-128"/>
              </a:rPr>
              <a:t>/26</a:t>
            </a:r>
          </a:p>
          <a:p>
            <a:r>
              <a:rPr kumimoji="1" lang="ja-JP" altLang="en-US" sz="1200" dirty="0" smtClean="0">
                <a:solidFill>
                  <a:srgbClr val="FF0000"/>
                </a:solidFill>
                <a:latin typeface="HGPｺﾞｼｯｸE" panose="020B0900000000000000" pitchFamily="50" charset="-128"/>
                <a:ea typeface="HGPｺﾞｼｯｸE" panose="020B0900000000000000" pitchFamily="50" charset="-128"/>
              </a:rPr>
              <a:t>国で緊急事態</a:t>
            </a:r>
            <a:endParaRPr kumimoji="1" lang="en-US" altLang="ja-JP" sz="1200" dirty="0" smtClean="0">
              <a:solidFill>
                <a:srgbClr val="FF0000"/>
              </a:solidFill>
              <a:latin typeface="HGPｺﾞｼｯｸE" panose="020B0900000000000000" pitchFamily="50" charset="-128"/>
              <a:ea typeface="HGPｺﾞｼｯｸE" panose="020B0900000000000000" pitchFamily="50" charset="-128"/>
            </a:endParaRPr>
          </a:p>
          <a:p>
            <a:r>
              <a:rPr kumimoji="1" lang="ja-JP" altLang="en-US" sz="1200" dirty="0" smtClean="0">
                <a:solidFill>
                  <a:srgbClr val="FF0000"/>
                </a:solidFill>
                <a:latin typeface="HGPｺﾞｼｯｸE" panose="020B0900000000000000" pitchFamily="50" charset="-128"/>
                <a:ea typeface="HGPｺﾞｼｯｸE" panose="020B0900000000000000" pitchFamily="50" charset="-128"/>
              </a:rPr>
              <a:t>措置</a:t>
            </a:r>
            <a:r>
              <a:rPr lang="ja-JP" altLang="en-US" sz="1200" dirty="0" smtClean="0">
                <a:solidFill>
                  <a:srgbClr val="FF0000"/>
                </a:solidFill>
                <a:latin typeface="HGPｺﾞｼｯｸE" panose="020B0900000000000000" pitchFamily="50" charset="-128"/>
                <a:ea typeface="HGPｺﾞｼｯｸE" panose="020B0900000000000000" pitchFamily="50" charset="-128"/>
              </a:rPr>
              <a:t>解除決定</a:t>
            </a:r>
            <a:endParaRPr kumimoji="1" lang="en-US" altLang="ja-JP" sz="1200" dirty="0" smtClean="0">
              <a:solidFill>
                <a:srgbClr val="FF0000"/>
              </a:solidFill>
              <a:latin typeface="HGPｺﾞｼｯｸE" panose="020B0900000000000000" pitchFamily="50" charset="-128"/>
              <a:ea typeface="HGPｺﾞｼｯｸE" panose="020B0900000000000000" pitchFamily="50" charset="-128"/>
            </a:endParaRPr>
          </a:p>
        </p:txBody>
      </p:sp>
      <p:sp>
        <p:nvSpPr>
          <p:cNvPr id="21" name="下矢印 20"/>
          <p:cNvSpPr/>
          <p:nvPr/>
        </p:nvSpPr>
        <p:spPr>
          <a:xfrm rot="10800000">
            <a:off x="7030849" y="3013216"/>
            <a:ext cx="204355" cy="1648417"/>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下矢印 21"/>
          <p:cNvSpPr/>
          <p:nvPr/>
        </p:nvSpPr>
        <p:spPr>
          <a:xfrm rot="10800000">
            <a:off x="7746908" y="3088500"/>
            <a:ext cx="180000" cy="828000"/>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p:cNvSpPr txBox="1"/>
          <p:nvPr/>
        </p:nvSpPr>
        <p:spPr>
          <a:xfrm>
            <a:off x="6939518" y="4661633"/>
            <a:ext cx="1764415" cy="461665"/>
          </a:xfrm>
          <a:prstGeom prst="rect">
            <a:avLst/>
          </a:prstGeom>
          <a:solidFill>
            <a:schemeClr val="accent2">
              <a:lumMod val="20000"/>
              <a:lumOff val="80000"/>
            </a:schemeClr>
          </a:solidFill>
        </p:spPr>
        <p:txBody>
          <a:bodyPr wrap="square" rtlCol="0">
            <a:spAutoFit/>
          </a:bodyPr>
          <a:lstStyle/>
          <a:p>
            <a:r>
              <a:rPr lang="en-US" altLang="ja-JP" sz="1200" dirty="0" smtClean="0">
                <a:solidFill>
                  <a:srgbClr val="FF0000"/>
                </a:solidFill>
                <a:latin typeface="HGPｺﾞｼｯｸE" panose="020B0900000000000000" pitchFamily="50" charset="-128"/>
                <a:ea typeface="HGPｺﾞｼｯｸE" panose="020B0900000000000000" pitchFamily="50" charset="-128"/>
              </a:rPr>
              <a:t>4</a:t>
            </a:r>
            <a:r>
              <a:rPr kumimoji="1" lang="en-US" altLang="ja-JP" sz="1200" dirty="0" smtClean="0">
                <a:solidFill>
                  <a:srgbClr val="FF0000"/>
                </a:solidFill>
                <a:latin typeface="HGPｺﾞｼｯｸE" panose="020B0900000000000000" pitchFamily="50" charset="-128"/>
                <a:ea typeface="HGPｺﾞｼｯｸE" panose="020B0900000000000000" pitchFamily="50" charset="-128"/>
              </a:rPr>
              <a:t>/1</a:t>
            </a:r>
          </a:p>
          <a:p>
            <a:r>
              <a:rPr kumimoji="1" lang="ja-JP" altLang="en-US" sz="1200" dirty="0" smtClean="0">
                <a:solidFill>
                  <a:srgbClr val="FF0000"/>
                </a:solidFill>
                <a:latin typeface="HGPｺﾞｼｯｸE" panose="020B0900000000000000" pitchFamily="50" charset="-128"/>
                <a:ea typeface="HGPｺﾞｼｯｸE" panose="020B0900000000000000" pitchFamily="50" charset="-128"/>
              </a:rPr>
              <a:t>大阪府全域で時短要請</a:t>
            </a:r>
            <a:endParaRPr kumimoji="1" lang="en-US" altLang="ja-JP" sz="1200" dirty="0" smtClean="0">
              <a:solidFill>
                <a:srgbClr val="FF0000"/>
              </a:solidFill>
              <a:latin typeface="HGPｺﾞｼｯｸE" panose="020B0900000000000000" pitchFamily="50" charset="-128"/>
              <a:ea typeface="HGPｺﾞｼｯｸE" panose="020B0900000000000000" pitchFamily="50" charset="-128"/>
            </a:endParaRPr>
          </a:p>
        </p:txBody>
      </p:sp>
      <p:sp>
        <p:nvSpPr>
          <p:cNvPr id="35" name="テキスト ボックス 34"/>
          <p:cNvSpPr txBox="1"/>
          <p:nvPr/>
        </p:nvSpPr>
        <p:spPr>
          <a:xfrm>
            <a:off x="7418545" y="3882061"/>
            <a:ext cx="1692000" cy="646331"/>
          </a:xfrm>
          <a:prstGeom prst="rect">
            <a:avLst/>
          </a:prstGeom>
          <a:solidFill>
            <a:schemeClr val="accent2">
              <a:lumMod val="20000"/>
              <a:lumOff val="80000"/>
            </a:schemeClr>
          </a:solidFill>
        </p:spPr>
        <p:txBody>
          <a:bodyPr wrap="square" rtlCol="0">
            <a:spAutoFit/>
          </a:bodyPr>
          <a:lstStyle/>
          <a:p>
            <a:r>
              <a:rPr lang="en-US" altLang="ja-JP" sz="1200" dirty="0" smtClean="0">
                <a:solidFill>
                  <a:srgbClr val="FF0000"/>
                </a:solidFill>
                <a:latin typeface="HGPｺﾞｼｯｸE" panose="020B0900000000000000" pitchFamily="50" charset="-128"/>
                <a:ea typeface="HGPｺﾞｼｯｸE" panose="020B0900000000000000" pitchFamily="50" charset="-128"/>
              </a:rPr>
              <a:t>4</a:t>
            </a:r>
            <a:r>
              <a:rPr kumimoji="1" lang="en-US" altLang="ja-JP" sz="1200" dirty="0" smtClean="0">
                <a:solidFill>
                  <a:srgbClr val="FF0000"/>
                </a:solidFill>
                <a:latin typeface="HGPｺﾞｼｯｸE" panose="020B0900000000000000" pitchFamily="50" charset="-128"/>
                <a:ea typeface="HGPｺﾞｼｯｸE" panose="020B0900000000000000" pitchFamily="50" charset="-128"/>
              </a:rPr>
              <a:t>/5</a:t>
            </a:r>
          </a:p>
          <a:p>
            <a:r>
              <a:rPr kumimoji="1" lang="ja-JP" altLang="en-US" sz="1200" dirty="0" smtClean="0">
                <a:solidFill>
                  <a:srgbClr val="FF0000"/>
                </a:solidFill>
                <a:latin typeface="HGPｺﾞｼｯｸE" panose="020B0900000000000000" pitchFamily="50" charset="-128"/>
                <a:ea typeface="HGPｺﾞｼｯｸE" panose="020B0900000000000000" pitchFamily="50" charset="-128"/>
              </a:rPr>
              <a:t>まん延防止等重点措置</a:t>
            </a:r>
            <a:endParaRPr kumimoji="1" lang="en-US" altLang="ja-JP" sz="1200" dirty="0" smtClean="0">
              <a:solidFill>
                <a:srgbClr val="FF0000"/>
              </a:solidFill>
              <a:latin typeface="HGPｺﾞｼｯｸE" panose="020B0900000000000000" pitchFamily="50" charset="-128"/>
              <a:ea typeface="HGPｺﾞｼｯｸE" panose="020B0900000000000000" pitchFamily="50" charset="-128"/>
            </a:endParaRPr>
          </a:p>
          <a:p>
            <a:r>
              <a:rPr kumimoji="1" lang="ja-JP" altLang="en-US" sz="1200" dirty="0" smtClean="0">
                <a:solidFill>
                  <a:srgbClr val="FF0000"/>
                </a:solidFill>
                <a:latin typeface="HGPｺﾞｼｯｸE" panose="020B0900000000000000" pitchFamily="50" charset="-128"/>
                <a:ea typeface="HGPｺﾞｼｯｸE" panose="020B0900000000000000" pitchFamily="50" charset="-128"/>
              </a:rPr>
              <a:t>適用</a:t>
            </a:r>
            <a:endParaRPr kumimoji="1" lang="en-US" altLang="ja-JP" sz="1200" dirty="0" smtClean="0">
              <a:solidFill>
                <a:srgbClr val="FF0000"/>
              </a:solidFill>
              <a:latin typeface="HGPｺﾞｼｯｸE" panose="020B0900000000000000" pitchFamily="50" charset="-128"/>
              <a:ea typeface="HGPｺﾞｼｯｸE" panose="020B0900000000000000" pitchFamily="50" charset="-128"/>
            </a:endParaRPr>
          </a:p>
        </p:txBody>
      </p:sp>
      <p:sp>
        <p:nvSpPr>
          <p:cNvPr id="36" name="下矢印 35"/>
          <p:cNvSpPr/>
          <p:nvPr/>
        </p:nvSpPr>
        <p:spPr>
          <a:xfrm rot="10800000">
            <a:off x="6848189" y="3193878"/>
            <a:ext cx="182660" cy="684000"/>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p:cNvSpPr txBox="1"/>
          <p:nvPr/>
        </p:nvSpPr>
        <p:spPr>
          <a:xfrm>
            <a:off x="6242613" y="3730107"/>
            <a:ext cx="1101673" cy="646331"/>
          </a:xfrm>
          <a:prstGeom prst="rect">
            <a:avLst/>
          </a:prstGeom>
          <a:solidFill>
            <a:schemeClr val="accent2">
              <a:lumMod val="20000"/>
              <a:lumOff val="80000"/>
            </a:schemeClr>
          </a:solidFill>
        </p:spPr>
        <p:txBody>
          <a:bodyPr wrap="square" rtlCol="0">
            <a:spAutoFit/>
          </a:bodyPr>
          <a:lstStyle/>
          <a:p>
            <a:r>
              <a:rPr lang="en-US" altLang="ja-JP" sz="1200" dirty="0" smtClean="0">
                <a:solidFill>
                  <a:srgbClr val="FF0000"/>
                </a:solidFill>
                <a:latin typeface="HGPｺﾞｼｯｸE" panose="020B0900000000000000" pitchFamily="50" charset="-128"/>
                <a:ea typeface="HGPｺﾞｼｯｸE" panose="020B0900000000000000" pitchFamily="50" charset="-128"/>
              </a:rPr>
              <a:t>3</a:t>
            </a:r>
            <a:r>
              <a:rPr kumimoji="1" lang="en-US" altLang="ja-JP" sz="1200" dirty="0" smtClean="0">
                <a:solidFill>
                  <a:srgbClr val="FF0000"/>
                </a:solidFill>
                <a:latin typeface="HGPｺﾞｼｯｸE" panose="020B0900000000000000" pitchFamily="50" charset="-128"/>
                <a:ea typeface="HGPｺﾞｼｯｸE" panose="020B0900000000000000" pitchFamily="50" charset="-128"/>
              </a:rPr>
              <a:t>/31</a:t>
            </a:r>
          </a:p>
          <a:p>
            <a:r>
              <a:rPr lang="ja-JP" altLang="en-US" sz="1200" dirty="0">
                <a:solidFill>
                  <a:srgbClr val="FF0000"/>
                </a:solidFill>
                <a:latin typeface="HGPｺﾞｼｯｸE" panose="020B0900000000000000" pitchFamily="50" charset="-128"/>
                <a:ea typeface="HGPｺﾞｼｯｸE" panose="020B0900000000000000" pitchFamily="50" charset="-128"/>
              </a:rPr>
              <a:t>まん延防止</a:t>
            </a:r>
            <a:r>
              <a:rPr lang="ja-JP" altLang="en-US" sz="1200" dirty="0" smtClean="0">
                <a:solidFill>
                  <a:srgbClr val="FF0000"/>
                </a:solidFill>
                <a:latin typeface="HGPｺﾞｼｯｸE" panose="020B0900000000000000" pitchFamily="50" charset="-128"/>
                <a:ea typeface="HGPｺﾞｼｯｸE" panose="020B0900000000000000" pitchFamily="50" charset="-128"/>
              </a:rPr>
              <a:t>等</a:t>
            </a:r>
            <a:endParaRPr lang="en-US" altLang="ja-JP" sz="1200" dirty="0" smtClean="0">
              <a:solidFill>
                <a:srgbClr val="FF0000"/>
              </a:solidFill>
              <a:latin typeface="HGPｺﾞｼｯｸE" panose="020B0900000000000000" pitchFamily="50" charset="-128"/>
              <a:ea typeface="HGPｺﾞｼｯｸE" panose="020B0900000000000000" pitchFamily="50" charset="-128"/>
            </a:endParaRPr>
          </a:p>
          <a:p>
            <a:r>
              <a:rPr lang="ja-JP" altLang="en-US" sz="1200" dirty="0" smtClean="0">
                <a:solidFill>
                  <a:srgbClr val="FF0000"/>
                </a:solidFill>
                <a:latin typeface="HGPｺﾞｼｯｸE" panose="020B0900000000000000" pitchFamily="50" charset="-128"/>
                <a:ea typeface="HGPｺﾞｼｯｸE" panose="020B0900000000000000" pitchFamily="50" charset="-128"/>
              </a:rPr>
              <a:t>重点措置要請</a:t>
            </a:r>
            <a:endParaRPr lang="en-US" altLang="ja-JP" sz="1200" dirty="0">
              <a:solidFill>
                <a:srgbClr val="FF0000"/>
              </a:solidFill>
              <a:latin typeface="HGPｺﾞｼｯｸE" panose="020B0900000000000000" pitchFamily="50" charset="-128"/>
              <a:ea typeface="HGPｺﾞｼｯｸE" panose="020B0900000000000000" pitchFamily="50" charset="-128"/>
            </a:endParaRPr>
          </a:p>
        </p:txBody>
      </p:sp>
      <p:sp>
        <p:nvSpPr>
          <p:cNvPr id="40" name="テキスト ボックス 39"/>
          <p:cNvSpPr txBox="1"/>
          <p:nvPr/>
        </p:nvSpPr>
        <p:spPr>
          <a:xfrm>
            <a:off x="790348" y="1337865"/>
            <a:ext cx="4823081" cy="600164"/>
          </a:xfrm>
          <a:prstGeom prst="rect">
            <a:avLst/>
          </a:prstGeom>
          <a:noFill/>
        </p:spPr>
        <p:txBody>
          <a:bodyPr wrap="square" rtlCol="0">
            <a:spAutoFit/>
          </a:bodyPr>
          <a:lstStyle/>
          <a:p>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推定感染日：</a:t>
            </a:r>
            <a:r>
              <a:rPr lang="ja-JP" altLang="en-US" sz="1100" dirty="0">
                <a:latin typeface="Meiryo UI" panose="020B0604030504040204" pitchFamily="50" charset="-128"/>
                <a:ea typeface="Meiryo UI" panose="020B0604030504040204" pitchFamily="50" charset="-128"/>
              </a:rPr>
              <a:t>発症日から</a:t>
            </a:r>
            <a:r>
              <a:rPr lang="ja-JP" altLang="en-US" sz="1100" dirty="0" smtClean="0">
                <a:latin typeface="Meiryo UI" panose="020B0604030504040204" pitchFamily="50" charset="-128"/>
                <a:ea typeface="Meiryo UI" panose="020B0604030504040204" pitchFamily="50" charset="-128"/>
              </a:rPr>
              <a:t>６日前</a:t>
            </a:r>
            <a:r>
              <a:rPr lang="ja-JP" altLang="en-US" sz="1100" dirty="0">
                <a:latin typeface="Meiryo UI" panose="020B0604030504040204" pitchFamily="50" charset="-128"/>
                <a:ea typeface="Meiryo UI" panose="020B0604030504040204" pitchFamily="50" charset="-128"/>
              </a:rPr>
              <a:t>と仮定</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潜伏</a:t>
            </a:r>
            <a:r>
              <a:rPr lang="ja-JP" altLang="en-US" sz="1100" dirty="0">
                <a:latin typeface="Meiryo UI" panose="020B0604030504040204" pitchFamily="50" charset="-128"/>
                <a:ea typeface="Meiryo UI" panose="020B0604030504040204" pitchFamily="50" charset="-128"/>
              </a:rPr>
              <a:t>期間は</a:t>
            </a:r>
            <a:r>
              <a:rPr lang="en-US" altLang="ja-JP" sz="1100" dirty="0">
                <a:latin typeface="Meiryo UI" panose="020B0604030504040204" pitchFamily="50" charset="-128"/>
                <a:ea typeface="Meiryo UI" panose="020B0604030504040204" pitchFamily="50" charset="-128"/>
              </a:rPr>
              <a:t>1-14</a:t>
            </a:r>
            <a:r>
              <a:rPr lang="ja-JP" altLang="en-US" sz="1100" dirty="0">
                <a:latin typeface="Meiryo UI" panose="020B0604030504040204" pitchFamily="50" charset="-128"/>
                <a:ea typeface="Meiryo UI" panose="020B0604030504040204" pitchFamily="50" charset="-128"/>
              </a:rPr>
              <a:t>日間</a:t>
            </a:r>
            <a:r>
              <a:rPr lang="en-US" altLang="ja-JP" sz="1100" dirty="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一般的には</a:t>
            </a:r>
            <a:r>
              <a:rPr lang="ja-JP" altLang="en-US" sz="1100" dirty="0">
                <a:latin typeface="Meiryo UI" panose="020B0604030504040204" pitchFamily="50" charset="-128"/>
                <a:ea typeface="Meiryo UI" panose="020B0604030504040204" pitchFamily="50" charset="-128"/>
              </a:rPr>
              <a:t>約</a:t>
            </a:r>
            <a:r>
              <a:rPr lang="en-US" altLang="ja-JP" sz="1100" dirty="0" smtClean="0">
                <a:latin typeface="Meiryo UI" panose="020B0604030504040204" pitchFamily="50" charset="-128"/>
                <a:ea typeface="Meiryo UI" panose="020B0604030504040204" pitchFamily="50" charset="-128"/>
              </a:rPr>
              <a:t>5-6</a:t>
            </a:r>
            <a:r>
              <a:rPr lang="ja-JP" altLang="en-US" sz="1100" dirty="0">
                <a:latin typeface="Meiryo UI" panose="020B0604030504040204" pitchFamily="50" charset="-128"/>
                <a:ea typeface="Meiryo UI" panose="020B0604030504040204" pitchFamily="50" charset="-128"/>
              </a:rPr>
              <a:t>日</a:t>
            </a:r>
            <a:r>
              <a:rPr lang="en-US" altLang="ja-JP" sz="1100" dirty="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とされて</a:t>
            </a:r>
            <a:r>
              <a:rPr lang="ja-JP" altLang="en-US" sz="1100" dirty="0">
                <a:latin typeface="Meiryo UI" panose="020B0604030504040204" pitchFamily="50" charset="-128"/>
                <a:ea typeface="Meiryo UI" panose="020B0604030504040204" pitchFamily="50" charset="-128"/>
              </a:rPr>
              <a:t>いることから</a:t>
            </a:r>
            <a:r>
              <a:rPr lang="ja-JP" altLang="en-US" sz="1100" dirty="0" smtClean="0">
                <a:latin typeface="Meiryo UI" panose="020B0604030504040204" pitchFamily="50" charset="-128"/>
                <a:ea typeface="Meiryo UI" panose="020B0604030504040204" pitchFamily="50" charset="-128"/>
              </a:rPr>
              <a:t>、６日前</a:t>
            </a:r>
            <a:r>
              <a:rPr lang="ja-JP" altLang="en-US" sz="1100" dirty="0">
                <a:latin typeface="Meiryo UI" panose="020B0604030504040204" pitchFamily="50" charset="-128"/>
                <a:ea typeface="Meiryo UI" panose="020B0604030504040204" pitchFamily="50" charset="-128"/>
              </a:rPr>
              <a:t>と仮定</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「新型コロナウイルス</a:t>
            </a:r>
            <a:r>
              <a:rPr lang="ja-JP" altLang="en-US" sz="1100" dirty="0" smtClean="0">
                <a:latin typeface="Meiryo UI" panose="020B0604030504040204" pitchFamily="50" charset="-128"/>
                <a:ea typeface="Meiryo UI" panose="020B0604030504040204" pitchFamily="50" charset="-128"/>
              </a:rPr>
              <a:t>感染症対策</a:t>
            </a:r>
            <a:r>
              <a:rPr lang="ja-JP" altLang="en-US" sz="1100" dirty="0">
                <a:latin typeface="Meiryo UI" panose="020B0604030504040204" pitchFamily="50" charset="-128"/>
                <a:ea typeface="Meiryo UI" panose="020B0604030504040204" pitchFamily="50" charset="-128"/>
              </a:rPr>
              <a:t>の</a:t>
            </a:r>
            <a:r>
              <a:rPr lang="ja-JP" altLang="en-US" sz="1100" dirty="0" smtClean="0">
                <a:latin typeface="Meiryo UI" panose="020B0604030504040204" pitchFamily="50" charset="-128"/>
                <a:ea typeface="Meiryo UI" panose="020B0604030504040204" pitchFamily="50" charset="-128"/>
              </a:rPr>
              <a:t>基本的</a:t>
            </a:r>
            <a:r>
              <a:rPr lang="ja-JP" altLang="en-US" sz="1100" dirty="0">
                <a:latin typeface="Meiryo UI" panose="020B0604030504040204" pitchFamily="50" charset="-128"/>
                <a:ea typeface="Meiryo UI" panose="020B0604030504040204" pitchFamily="50" charset="-128"/>
              </a:rPr>
              <a:t>対処</a:t>
            </a:r>
            <a:r>
              <a:rPr lang="ja-JP" altLang="en-US" sz="1100" dirty="0" smtClean="0">
                <a:latin typeface="Meiryo UI" panose="020B0604030504040204" pitchFamily="50" charset="-128"/>
                <a:ea typeface="Meiryo UI" panose="020B0604030504040204" pitchFamily="50" charset="-128"/>
              </a:rPr>
              <a:t>方針</a:t>
            </a:r>
            <a:r>
              <a:rPr lang="en-US" altLang="ja-JP" sz="1100" dirty="0" smtClean="0">
                <a:latin typeface="Meiryo UI" panose="020B0604030504040204" pitchFamily="50" charset="-128"/>
                <a:ea typeface="Meiryo UI" panose="020B0604030504040204" pitchFamily="50" charset="-128"/>
              </a:rPr>
              <a:t>(R2.5.25</a:t>
            </a:r>
            <a:r>
              <a:rPr lang="ja-JP" altLang="en-US" sz="1100" dirty="0" smtClean="0">
                <a:latin typeface="Meiryo UI" panose="020B0604030504040204" pitchFamily="50" charset="-128"/>
                <a:ea typeface="Meiryo UI" panose="020B0604030504040204" pitchFamily="50" charset="-128"/>
              </a:rPr>
              <a:t>変更</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」より）</a:t>
            </a:r>
            <a:endParaRPr lang="en-US" altLang="ja-JP" sz="1100" dirty="0">
              <a:latin typeface="Meiryo UI" panose="020B0604030504040204" pitchFamily="50" charset="-128"/>
              <a:ea typeface="Meiryo UI" panose="020B0604030504040204" pitchFamily="50" charset="-128"/>
            </a:endParaRPr>
          </a:p>
        </p:txBody>
      </p:sp>
      <p:sp>
        <p:nvSpPr>
          <p:cNvPr id="31" name="正方形/長方形 30">
            <a:extLst>
              <a:ext uri="{FF2B5EF4-FFF2-40B4-BE49-F238E27FC236}">
                <a16:creationId xmlns:a16="http://schemas.microsoft.com/office/drawing/2014/main" id="{FC024533-669C-48B1-82E7-C27042384F7F}"/>
              </a:ext>
            </a:extLst>
          </p:cNvPr>
          <p:cNvSpPr/>
          <p:nvPr/>
        </p:nvSpPr>
        <p:spPr>
          <a:xfrm>
            <a:off x="0" y="576292"/>
            <a:ext cx="12192000" cy="71811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まん延防止等重点措置適用後は横ばいで推移し、緊急事態措置適用要請前後から減少傾向が見られる。</a:t>
            </a:r>
            <a:endPar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a:p>
            <a:r>
              <a:rPr lang="ja-JP" altLang="en-US" sz="1400" b="1" dirty="0">
                <a:solidFill>
                  <a:schemeClr val="tx1"/>
                </a:solidFill>
                <a:latin typeface="UD デジタル 教科書体 NK-B" panose="02020700000000000000" pitchFamily="18" charset="-128"/>
                <a:ea typeface="UD デジタル 教科書体 NK-B" panose="02020700000000000000" pitchFamily="18" charset="-128"/>
              </a:rPr>
              <a:t>　（ただし、４月６日以降、発症日不明の割合が</a:t>
            </a:r>
            <a:r>
              <a:rPr lang="en-US" altLang="ja-JP" sz="1400" b="1" dirty="0">
                <a:solidFill>
                  <a:schemeClr val="tx1"/>
                </a:solidFill>
                <a:latin typeface="UD デジタル 教科書体 NK-B" panose="02020700000000000000" pitchFamily="18" charset="-128"/>
                <a:ea typeface="UD デジタル 教科書体 NK-B" panose="02020700000000000000" pitchFamily="18" charset="-128"/>
              </a:rPr>
              <a:t>10</a:t>
            </a:r>
            <a:r>
              <a:rPr lang="ja-JP" altLang="en-US" sz="1400" b="1" dirty="0">
                <a:solidFill>
                  <a:schemeClr val="tx1"/>
                </a:solidFill>
                <a:latin typeface="UD デジタル 教科書体 NK-B" panose="02020700000000000000" pitchFamily="18" charset="-128"/>
                <a:ea typeface="UD デジタル 教科書体 NK-B" panose="02020700000000000000" pitchFamily="18" charset="-128"/>
              </a:rPr>
              <a:t>％を超過したことから、発症日不明の新規陽性者については、仮定に基づく推定のもと、計上。）</a:t>
            </a:r>
          </a:p>
        </p:txBody>
      </p:sp>
      <p:sp>
        <p:nvSpPr>
          <p:cNvPr id="41" name="テキスト ボックス 40"/>
          <p:cNvSpPr txBox="1"/>
          <p:nvPr/>
        </p:nvSpPr>
        <p:spPr>
          <a:xfrm>
            <a:off x="803226" y="1838218"/>
            <a:ext cx="3275431" cy="938719"/>
          </a:xfrm>
          <a:prstGeom prst="rect">
            <a:avLst/>
          </a:prstGeom>
          <a:noFill/>
        </p:spPr>
        <p:txBody>
          <a:bodyPr wrap="square" rtlCol="0">
            <a:spAutoFit/>
          </a:bodyPr>
          <a:lstStyle/>
          <a:p>
            <a:r>
              <a:rPr kumimoji="1" lang="en-US" altLang="ja-JP" sz="1100" dirty="0" smtClean="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新規陽性者増加に伴い、有症状で発症日が確認</a:t>
            </a:r>
            <a:endParaRPr kumimoji="1" lang="en-US" altLang="ja-JP" sz="1100" dirty="0" smtClean="0">
              <a:latin typeface="Meiryo UI" panose="020B0604030504040204" pitchFamily="50" charset="-128"/>
              <a:ea typeface="Meiryo UI" panose="020B0604030504040204" pitchFamily="50" charset="-128"/>
            </a:endParaRPr>
          </a:p>
          <a:p>
            <a:r>
              <a:rPr lang="en-US" altLang="ja-JP" sz="1100" dirty="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  </a:t>
            </a:r>
            <a:r>
              <a:rPr kumimoji="1" lang="ja-JP" altLang="en-US" sz="1100" dirty="0" smtClean="0">
                <a:latin typeface="Meiryo UI" panose="020B0604030504040204" pitchFamily="50" charset="-128"/>
                <a:ea typeface="Meiryo UI" panose="020B0604030504040204" pitchFamily="50" charset="-128"/>
              </a:rPr>
              <a:t>できなかった事例について、</a:t>
            </a:r>
            <a:r>
              <a:rPr lang="ja-JP" altLang="en-US" sz="1100" dirty="0" smtClean="0">
                <a:latin typeface="Meiryo UI" panose="020B0604030504040204" pitchFamily="50" charset="-128"/>
                <a:ea typeface="Meiryo UI" panose="020B0604030504040204" pitchFamily="50" charset="-128"/>
              </a:rPr>
              <a:t>陽性判明日から</a:t>
            </a:r>
            <a:r>
              <a:rPr lang="en-US" altLang="ja-JP" sz="1100" dirty="0" smtClean="0">
                <a:latin typeface="Meiryo UI" panose="020B0604030504040204" pitchFamily="50" charset="-128"/>
                <a:ea typeface="Meiryo UI" panose="020B0604030504040204" pitchFamily="50" charset="-128"/>
              </a:rPr>
              <a:t>13</a:t>
            </a:r>
            <a:r>
              <a:rPr lang="ja-JP" altLang="en-US" sz="1100" dirty="0" smtClean="0">
                <a:latin typeface="Meiryo UI" panose="020B0604030504040204" pitchFamily="50" charset="-128"/>
                <a:ea typeface="Meiryo UI" panose="020B0604030504040204" pitchFamily="50" charset="-128"/>
              </a:rPr>
              <a:t>日</a:t>
            </a:r>
            <a:endParaRPr lang="en-US" altLang="ja-JP" sz="1100" dirty="0" smtClean="0">
              <a:latin typeface="Meiryo UI" panose="020B0604030504040204" pitchFamily="50" charset="-128"/>
              <a:ea typeface="Meiryo UI" panose="020B0604030504040204" pitchFamily="50" charset="-128"/>
            </a:endParaRPr>
          </a:p>
          <a:p>
            <a:r>
              <a:rPr lang="en-US" altLang="ja-JP" sz="1100" dirty="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遡って算出</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（陽性者数に占める発症日不明の割合が</a:t>
            </a:r>
            <a:r>
              <a:rPr lang="en-US" altLang="ja-JP" sz="1100" dirty="0" smtClean="0">
                <a:latin typeface="Meiryo UI" panose="020B0604030504040204" pitchFamily="50" charset="-128"/>
                <a:ea typeface="Meiryo UI" panose="020B0604030504040204" pitchFamily="50" charset="-128"/>
              </a:rPr>
              <a:t>10%</a:t>
            </a:r>
            <a:r>
              <a:rPr lang="ja-JP" altLang="en-US" sz="1100" dirty="0" smtClean="0">
                <a:latin typeface="Meiryo UI" panose="020B0604030504040204" pitchFamily="50" charset="-128"/>
                <a:ea typeface="Meiryo UI" panose="020B0604030504040204" pitchFamily="50" charset="-128"/>
              </a:rPr>
              <a:t>を</a:t>
            </a:r>
            <a:endParaRPr lang="en-US" altLang="ja-JP" sz="1100" dirty="0" smtClean="0">
              <a:latin typeface="Meiryo UI" panose="020B0604030504040204" pitchFamily="50" charset="-128"/>
              <a:ea typeface="Meiryo UI" panose="020B0604030504040204" pitchFamily="50" charset="-128"/>
            </a:endParaRPr>
          </a:p>
          <a:p>
            <a:r>
              <a:rPr lang="en-US" altLang="ja-JP" sz="1100" dirty="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越えた</a:t>
            </a:r>
            <a:r>
              <a:rPr lang="en-US" altLang="ja-JP" sz="1100" dirty="0" smtClean="0">
                <a:latin typeface="Meiryo UI" panose="020B0604030504040204" pitchFamily="50" charset="-128"/>
                <a:ea typeface="Meiryo UI" panose="020B0604030504040204" pitchFamily="50" charset="-128"/>
              </a:rPr>
              <a:t>4/6</a:t>
            </a:r>
            <a:r>
              <a:rPr lang="ja-JP" altLang="en-US" sz="1100" dirty="0" smtClean="0">
                <a:latin typeface="Meiryo UI" panose="020B0604030504040204" pitchFamily="50" charset="-128"/>
                <a:ea typeface="Meiryo UI" panose="020B0604030504040204" pitchFamily="50" charset="-128"/>
              </a:rPr>
              <a:t>分より追加）</a:t>
            </a:r>
            <a:endParaRPr lang="en-US" altLang="ja-JP" sz="1100" dirty="0">
              <a:latin typeface="Meiryo UI" panose="020B0604030504040204" pitchFamily="50" charset="-128"/>
              <a:ea typeface="Meiryo UI" panose="020B0604030504040204" pitchFamily="50" charset="-128"/>
            </a:endParaRPr>
          </a:p>
        </p:txBody>
      </p:sp>
      <p:sp>
        <p:nvSpPr>
          <p:cNvPr id="34" name="下矢印 33"/>
          <p:cNvSpPr/>
          <p:nvPr/>
        </p:nvSpPr>
        <p:spPr>
          <a:xfrm rot="10800000">
            <a:off x="10929472" y="3481565"/>
            <a:ext cx="134363" cy="1013152"/>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下矢印 38"/>
          <p:cNvSpPr/>
          <p:nvPr/>
        </p:nvSpPr>
        <p:spPr>
          <a:xfrm rot="10800000">
            <a:off x="11299736" y="3478774"/>
            <a:ext cx="130461" cy="328265"/>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p:cNvSpPr txBox="1"/>
          <p:nvPr/>
        </p:nvSpPr>
        <p:spPr>
          <a:xfrm>
            <a:off x="10838079" y="4510003"/>
            <a:ext cx="990114" cy="646331"/>
          </a:xfrm>
          <a:prstGeom prst="rect">
            <a:avLst/>
          </a:prstGeom>
          <a:solidFill>
            <a:schemeClr val="accent2">
              <a:lumMod val="20000"/>
              <a:lumOff val="80000"/>
            </a:schemeClr>
          </a:solidFill>
        </p:spPr>
        <p:txBody>
          <a:bodyPr wrap="square" rtlCol="0">
            <a:spAutoFit/>
          </a:bodyPr>
          <a:lstStyle/>
          <a:p>
            <a:r>
              <a:rPr lang="en-US" altLang="ja-JP" sz="1200" dirty="0" smtClean="0">
                <a:solidFill>
                  <a:srgbClr val="FF0000"/>
                </a:solidFill>
                <a:latin typeface="HGPｺﾞｼｯｸE" panose="020B0900000000000000" pitchFamily="50" charset="-128"/>
                <a:ea typeface="HGPｺﾞｼｯｸE" panose="020B0900000000000000" pitchFamily="50" charset="-128"/>
              </a:rPr>
              <a:t>4</a:t>
            </a:r>
            <a:r>
              <a:rPr kumimoji="1" lang="en-US" altLang="ja-JP" sz="1200" dirty="0" smtClean="0">
                <a:solidFill>
                  <a:srgbClr val="FF0000"/>
                </a:solidFill>
                <a:latin typeface="HGPｺﾞｼｯｸE" panose="020B0900000000000000" pitchFamily="50" charset="-128"/>
                <a:ea typeface="HGPｺﾞｼｯｸE" panose="020B0900000000000000" pitchFamily="50" charset="-128"/>
              </a:rPr>
              <a:t>/23</a:t>
            </a:r>
          </a:p>
          <a:p>
            <a:r>
              <a:rPr kumimoji="1" lang="ja-JP" altLang="en-US" sz="1200" dirty="0" smtClean="0">
                <a:solidFill>
                  <a:srgbClr val="FF0000"/>
                </a:solidFill>
                <a:latin typeface="HGPｺﾞｼｯｸE" panose="020B0900000000000000" pitchFamily="50" charset="-128"/>
                <a:ea typeface="HGPｺﾞｼｯｸE" panose="020B0900000000000000" pitchFamily="50" charset="-128"/>
              </a:rPr>
              <a:t>緊急事態措置適用決定</a:t>
            </a:r>
            <a:endParaRPr kumimoji="1" lang="en-US" altLang="ja-JP" sz="1200" dirty="0" smtClean="0">
              <a:solidFill>
                <a:srgbClr val="FF0000"/>
              </a:solidFill>
              <a:latin typeface="HGPｺﾞｼｯｸE" panose="020B0900000000000000" pitchFamily="50" charset="-128"/>
              <a:ea typeface="HGPｺﾞｼｯｸE" panose="020B0900000000000000" pitchFamily="50" charset="-128"/>
            </a:endParaRPr>
          </a:p>
        </p:txBody>
      </p:sp>
      <p:sp>
        <p:nvSpPr>
          <p:cNvPr id="43" name="テキスト ボックス 42"/>
          <p:cNvSpPr txBox="1"/>
          <p:nvPr/>
        </p:nvSpPr>
        <p:spPr>
          <a:xfrm>
            <a:off x="10936020" y="3804248"/>
            <a:ext cx="1117779" cy="646331"/>
          </a:xfrm>
          <a:prstGeom prst="rect">
            <a:avLst/>
          </a:prstGeom>
          <a:solidFill>
            <a:schemeClr val="accent2">
              <a:lumMod val="20000"/>
              <a:lumOff val="80000"/>
            </a:schemeClr>
          </a:solidFill>
        </p:spPr>
        <p:txBody>
          <a:bodyPr wrap="square" rtlCol="0">
            <a:spAutoFit/>
          </a:bodyPr>
          <a:lstStyle/>
          <a:p>
            <a:r>
              <a:rPr lang="en-US" altLang="ja-JP" sz="1200" dirty="0" smtClean="0">
                <a:solidFill>
                  <a:srgbClr val="FF0000"/>
                </a:solidFill>
                <a:latin typeface="HGPｺﾞｼｯｸE" panose="020B0900000000000000" pitchFamily="50" charset="-128"/>
                <a:ea typeface="HGPｺﾞｼｯｸE" panose="020B0900000000000000" pitchFamily="50" charset="-128"/>
              </a:rPr>
              <a:t>4</a:t>
            </a:r>
            <a:r>
              <a:rPr kumimoji="1" lang="en-US" altLang="ja-JP" sz="1200" dirty="0" smtClean="0">
                <a:solidFill>
                  <a:srgbClr val="FF0000"/>
                </a:solidFill>
                <a:latin typeface="HGPｺﾞｼｯｸE" panose="020B0900000000000000" pitchFamily="50" charset="-128"/>
                <a:ea typeface="HGPｺﾞｼｯｸE" panose="020B0900000000000000" pitchFamily="50" charset="-128"/>
              </a:rPr>
              <a:t>/25</a:t>
            </a:r>
          </a:p>
          <a:p>
            <a:r>
              <a:rPr kumimoji="1" lang="ja-JP" altLang="en-US" sz="1200" dirty="0" smtClean="0">
                <a:solidFill>
                  <a:srgbClr val="FF0000"/>
                </a:solidFill>
                <a:latin typeface="HGPｺﾞｼｯｸE" panose="020B0900000000000000" pitchFamily="50" charset="-128"/>
                <a:ea typeface="HGPｺﾞｼｯｸE" panose="020B0900000000000000" pitchFamily="50" charset="-128"/>
              </a:rPr>
              <a:t>緊急事態措置</a:t>
            </a:r>
            <a:endParaRPr kumimoji="1" lang="en-US" altLang="ja-JP" sz="1200" dirty="0" smtClean="0">
              <a:solidFill>
                <a:srgbClr val="FF0000"/>
              </a:solidFill>
              <a:latin typeface="HGPｺﾞｼｯｸE" panose="020B0900000000000000" pitchFamily="50" charset="-128"/>
              <a:ea typeface="HGPｺﾞｼｯｸE" panose="020B0900000000000000" pitchFamily="50" charset="-128"/>
            </a:endParaRPr>
          </a:p>
          <a:p>
            <a:r>
              <a:rPr kumimoji="1" lang="ja-JP" altLang="en-US" sz="1200" dirty="0" smtClean="0">
                <a:solidFill>
                  <a:srgbClr val="FF0000"/>
                </a:solidFill>
                <a:latin typeface="HGPｺﾞｼｯｸE" panose="020B0900000000000000" pitchFamily="50" charset="-128"/>
                <a:ea typeface="HGPｺﾞｼｯｸE" panose="020B0900000000000000" pitchFamily="50" charset="-128"/>
              </a:rPr>
              <a:t>適用</a:t>
            </a:r>
            <a:endParaRPr kumimoji="1" lang="en-US" altLang="ja-JP" sz="1200" dirty="0" smtClean="0">
              <a:solidFill>
                <a:srgbClr val="FF0000"/>
              </a:solidFill>
              <a:latin typeface="HGPｺﾞｼｯｸE" panose="020B0900000000000000" pitchFamily="50" charset="-128"/>
              <a:ea typeface="HGPｺﾞｼｯｸE" panose="020B0900000000000000" pitchFamily="50" charset="-128"/>
            </a:endParaRPr>
          </a:p>
        </p:txBody>
      </p:sp>
      <p:sp>
        <p:nvSpPr>
          <p:cNvPr id="44" name="下矢印 43"/>
          <p:cNvSpPr/>
          <p:nvPr/>
        </p:nvSpPr>
        <p:spPr>
          <a:xfrm rot="10800000">
            <a:off x="10385935" y="3185106"/>
            <a:ext cx="140868" cy="882989"/>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ボックス 44"/>
          <p:cNvSpPr txBox="1"/>
          <p:nvPr/>
        </p:nvSpPr>
        <p:spPr>
          <a:xfrm>
            <a:off x="9835099" y="4001717"/>
            <a:ext cx="1101673" cy="646331"/>
          </a:xfrm>
          <a:prstGeom prst="rect">
            <a:avLst/>
          </a:prstGeom>
          <a:solidFill>
            <a:schemeClr val="accent2">
              <a:lumMod val="20000"/>
              <a:lumOff val="80000"/>
            </a:schemeClr>
          </a:solidFill>
        </p:spPr>
        <p:txBody>
          <a:bodyPr wrap="square" rtlCol="0">
            <a:spAutoFit/>
          </a:bodyPr>
          <a:lstStyle/>
          <a:p>
            <a:r>
              <a:rPr lang="en-US" altLang="ja-JP" sz="1200" dirty="0" smtClean="0">
                <a:solidFill>
                  <a:srgbClr val="FF0000"/>
                </a:solidFill>
                <a:latin typeface="HGPｺﾞｼｯｸE" panose="020B0900000000000000" pitchFamily="50" charset="-128"/>
                <a:ea typeface="HGPｺﾞｼｯｸE" panose="020B0900000000000000" pitchFamily="50" charset="-128"/>
              </a:rPr>
              <a:t>4</a:t>
            </a:r>
            <a:r>
              <a:rPr kumimoji="1" lang="en-US" altLang="ja-JP" sz="1200" dirty="0" smtClean="0">
                <a:solidFill>
                  <a:srgbClr val="FF0000"/>
                </a:solidFill>
                <a:latin typeface="HGPｺﾞｼｯｸE" panose="020B0900000000000000" pitchFamily="50" charset="-128"/>
                <a:ea typeface="HGPｺﾞｼｯｸE" panose="020B0900000000000000" pitchFamily="50" charset="-128"/>
              </a:rPr>
              <a:t>/20</a:t>
            </a:r>
            <a:endParaRPr lang="en-US" altLang="ja-JP" sz="1200" dirty="0">
              <a:solidFill>
                <a:srgbClr val="FF0000"/>
              </a:solidFill>
              <a:latin typeface="HGPｺﾞｼｯｸE" panose="020B0900000000000000" pitchFamily="50" charset="-128"/>
              <a:ea typeface="HGPｺﾞｼｯｸE" panose="020B0900000000000000" pitchFamily="50" charset="-128"/>
            </a:endParaRPr>
          </a:p>
          <a:p>
            <a:r>
              <a:rPr lang="ja-JP" altLang="en-US" sz="1200" dirty="0" smtClean="0">
                <a:solidFill>
                  <a:srgbClr val="FF0000"/>
                </a:solidFill>
                <a:latin typeface="HGPｺﾞｼｯｸE" panose="020B0900000000000000" pitchFamily="50" charset="-128"/>
                <a:ea typeface="HGPｺﾞｼｯｸE" panose="020B0900000000000000" pitchFamily="50" charset="-128"/>
              </a:rPr>
              <a:t>緊急事態措置適用要請</a:t>
            </a:r>
            <a:endParaRPr lang="en-US" altLang="ja-JP" sz="1200" dirty="0">
              <a:solidFill>
                <a:srgbClr val="FF0000"/>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32121292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a:stretch>
            <a:fillRect/>
          </a:stretch>
        </p:blipFill>
        <p:spPr>
          <a:xfrm>
            <a:off x="6129602" y="1448177"/>
            <a:ext cx="5858764" cy="5267401"/>
          </a:xfrm>
          <a:prstGeom prst="rect">
            <a:avLst/>
          </a:prstGeom>
        </p:spPr>
      </p:pic>
      <p:sp>
        <p:nvSpPr>
          <p:cNvPr id="11" name="正方形/長方形 10"/>
          <p:cNvSpPr/>
          <p:nvPr/>
        </p:nvSpPr>
        <p:spPr>
          <a:xfrm>
            <a:off x="0" y="-18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latin typeface="UD デジタル 教科書体 NK-B" panose="02020700000000000000" pitchFamily="18" charset="-128"/>
                <a:ea typeface="UD デジタル 教科書体 NK-B" panose="02020700000000000000" pitchFamily="18" charset="-128"/>
              </a:rPr>
              <a:t>陽性者の年齢区分</a:t>
            </a:r>
            <a:endParaRPr kumimoji="1" lang="ja-JP" altLang="en-US" sz="2400" b="1" dirty="0">
              <a:latin typeface="UD デジタル 教科書体 NK-B" panose="02020700000000000000" pitchFamily="18" charset="-128"/>
              <a:ea typeface="UD デジタル 教科書体 NK-B" panose="02020700000000000000" pitchFamily="18" charset="-128"/>
            </a:endParaRPr>
          </a:p>
        </p:txBody>
      </p:sp>
      <p:sp>
        <p:nvSpPr>
          <p:cNvPr id="9" name="正方形/長方形 8"/>
          <p:cNvSpPr/>
          <p:nvPr/>
        </p:nvSpPr>
        <p:spPr>
          <a:xfrm>
            <a:off x="6352179" y="1113835"/>
            <a:ext cx="5839821" cy="338554"/>
          </a:xfrm>
          <a:prstGeom prst="rect">
            <a:avLst/>
          </a:prstGeom>
        </p:spPr>
        <p:txBody>
          <a:bodyPr wrap="square">
            <a:spAutoFit/>
          </a:bodyPr>
          <a:lstStyle/>
          <a:p>
            <a:r>
              <a:rPr lang="ja-JP" altLang="en-US" sz="1600" dirty="0"/>
              <a:t>（ </a:t>
            </a:r>
            <a:r>
              <a:rPr lang="en-US" altLang="ja-JP" sz="1600" dirty="0" smtClean="0"/>
              <a:t>12</a:t>
            </a:r>
            <a:r>
              <a:rPr lang="ja-JP" altLang="en-US" sz="1600" dirty="0" smtClean="0"/>
              <a:t>月</a:t>
            </a:r>
            <a:r>
              <a:rPr lang="ja-JP" altLang="en-US" sz="1600" dirty="0"/>
              <a:t>３</a:t>
            </a:r>
            <a:r>
              <a:rPr lang="ja-JP" altLang="en-US" sz="1600" dirty="0" smtClean="0"/>
              <a:t>日以降５月</a:t>
            </a:r>
            <a:r>
              <a:rPr lang="ja-JP" altLang="en-US" sz="1600" dirty="0"/>
              <a:t>５</a:t>
            </a:r>
            <a:r>
              <a:rPr lang="ja-JP" altLang="en-US" sz="1600" dirty="0" smtClean="0"/>
              <a:t>日</a:t>
            </a:r>
            <a:r>
              <a:rPr lang="ja-JP" altLang="en-US" sz="1600" dirty="0"/>
              <a:t>までに判明</a:t>
            </a:r>
            <a:r>
              <a:rPr lang="ja-JP" altLang="en-US" sz="1600" dirty="0" smtClean="0"/>
              <a:t>した</a:t>
            </a:r>
            <a:r>
              <a:rPr lang="en-US" altLang="ja-JP" sz="1600" dirty="0" smtClean="0"/>
              <a:t>64,877</a:t>
            </a:r>
            <a:r>
              <a:rPr lang="ja-JP" altLang="en-US" sz="1600" dirty="0" smtClean="0"/>
              <a:t>事例</a:t>
            </a:r>
            <a:r>
              <a:rPr lang="ja-JP" altLang="en-US" sz="1600" dirty="0"/>
              <a:t>の状況）</a:t>
            </a:r>
          </a:p>
        </p:txBody>
      </p:sp>
      <p:sp>
        <p:nvSpPr>
          <p:cNvPr id="17" name="テキスト ボックス 16"/>
          <p:cNvSpPr txBox="1"/>
          <p:nvPr/>
        </p:nvSpPr>
        <p:spPr>
          <a:xfrm>
            <a:off x="5613387" y="2544494"/>
            <a:ext cx="738792" cy="415498"/>
          </a:xfrm>
          <a:prstGeom prst="rect">
            <a:avLst/>
          </a:prstGeom>
          <a:noFill/>
          <a:ln>
            <a:noFill/>
          </a:ln>
        </p:spPr>
        <p:txBody>
          <a:bodyPr wrap="square" rtlCol="0">
            <a:spAutoFit/>
          </a:bodyPr>
          <a:lstStyle/>
          <a:p>
            <a:r>
              <a:rPr kumimoji="1" lang="en-US" altLang="ja-JP" sz="1050" dirty="0" smtClean="0"/>
              <a:t>60</a:t>
            </a:r>
            <a:r>
              <a:rPr kumimoji="1" lang="ja-JP" altLang="en-US" sz="1050" dirty="0" smtClean="0"/>
              <a:t>代</a:t>
            </a:r>
            <a:r>
              <a:rPr kumimoji="1" lang="ja-JP" altLang="en-US" sz="1050" dirty="0"/>
              <a:t>～</a:t>
            </a:r>
            <a:endParaRPr kumimoji="1" lang="en-US" altLang="ja-JP" sz="1050" dirty="0" smtClean="0"/>
          </a:p>
          <a:p>
            <a:r>
              <a:rPr kumimoji="1" lang="en-US" altLang="ja-JP" sz="1050" dirty="0" smtClean="0"/>
              <a:t>70</a:t>
            </a:r>
            <a:r>
              <a:rPr kumimoji="1" lang="ja-JP" altLang="en-US" sz="1050" dirty="0" smtClean="0"/>
              <a:t>代</a:t>
            </a:r>
            <a:endParaRPr kumimoji="1" lang="ja-JP" altLang="en-US" sz="1050" dirty="0"/>
          </a:p>
        </p:txBody>
      </p:sp>
      <p:sp>
        <p:nvSpPr>
          <p:cNvPr id="18" name="テキスト ボックス 17"/>
          <p:cNvSpPr txBox="1"/>
          <p:nvPr/>
        </p:nvSpPr>
        <p:spPr>
          <a:xfrm>
            <a:off x="5613387" y="3333563"/>
            <a:ext cx="738792" cy="415498"/>
          </a:xfrm>
          <a:prstGeom prst="rect">
            <a:avLst/>
          </a:prstGeom>
          <a:noFill/>
          <a:ln>
            <a:noFill/>
          </a:ln>
        </p:spPr>
        <p:txBody>
          <a:bodyPr wrap="square" rtlCol="0">
            <a:spAutoFit/>
          </a:bodyPr>
          <a:lstStyle/>
          <a:p>
            <a:r>
              <a:rPr kumimoji="1" lang="en-US" altLang="ja-JP" sz="1050" dirty="0" smtClean="0"/>
              <a:t>40</a:t>
            </a:r>
            <a:r>
              <a:rPr kumimoji="1" lang="ja-JP" altLang="en-US" sz="1050" dirty="0" smtClean="0"/>
              <a:t>代</a:t>
            </a:r>
            <a:r>
              <a:rPr kumimoji="1" lang="ja-JP" altLang="en-US" sz="1050" dirty="0"/>
              <a:t>～</a:t>
            </a:r>
            <a:endParaRPr kumimoji="1" lang="en-US" altLang="ja-JP" sz="1050" dirty="0" smtClean="0"/>
          </a:p>
          <a:p>
            <a:r>
              <a:rPr kumimoji="1" lang="en-US" altLang="ja-JP" sz="1050" dirty="0"/>
              <a:t>5</a:t>
            </a:r>
            <a:r>
              <a:rPr kumimoji="1" lang="en-US" altLang="ja-JP" sz="1050" dirty="0" smtClean="0"/>
              <a:t>0</a:t>
            </a:r>
            <a:r>
              <a:rPr kumimoji="1" lang="ja-JP" altLang="en-US" sz="1050" dirty="0" smtClean="0"/>
              <a:t>代</a:t>
            </a:r>
            <a:endParaRPr kumimoji="1" lang="ja-JP" altLang="en-US" sz="1050" dirty="0"/>
          </a:p>
        </p:txBody>
      </p:sp>
      <p:sp>
        <p:nvSpPr>
          <p:cNvPr id="27" name="正方形/長方形 26">
            <a:extLst>
              <a:ext uri="{FF2B5EF4-FFF2-40B4-BE49-F238E27FC236}">
                <a16:creationId xmlns:a16="http://schemas.microsoft.com/office/drawing/2014/main" id="{FC024533-669C-48B1-82E7-C27042384F7F}"/>
              </a:ext>
            </a:extLst>
          </p:cNvPr>
          <p:cNvSpPr/>
          <p:nvPr/>
        </p:nvSpPr>
        <p:spPr>
          <a:xfrm>
            <a:off x="0" y="561636"/>
            <a:ext cx="12192000" cy="540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40</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代未満の割合は減少している一方、</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60</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代以上は</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増加</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し、陽性者に占める割合は３割弱となっている。</a:t>
            </a:r>
            <a:endParaRPr lang="en-US" altLang="ja-JP"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2" name="スライド番号プレースホルダー 1"/>
          <p:cNvSpPr>
            <a:spLocks noGrp="1"/>
          </p:cNvSpPr>
          <p:nvPr>
            <p:ph type="sldNum" sz="quarter" idx="12"/>
          </p:nvPr>
        </p:nvSpPr>
        <p:spPr>
          <a:xfrm>
            <a:off x="9280301" y="6506523"/>
            <a:ext cx="2743200" cy="365125"/>
          </a:xfrm>
        </p:spPr>
        <p:txBody>
          <a:bodyPr/>
          <a:lstStyle/>
          <a:p>
            <a:fld id="{0B62D5CB-8769-475A-9BC8-A2F17E2F558B}" type="slidenum">
              <a:rPr kumimoji="1" lang="ja-JP" altLang="en-US" smtClean="0"/>
              <a:t>11</a:t>
            </a:fld>
            <a:endParaRPr kumimoji="1" lang="ja-JP" altLang="en-US" dirty="0"/>
          </a:p>
        </p:txBody>
      </p:sp>
      <p:sp>
        <p:nvSpPr>
          <p:cNvPr id="19" name="テキスト ボックス 18"/>
          <p:cNvSpPr txBox="1"/>
          <p:nvPr/>
        </p:nvSpPr>
        <p:spPr>
          <a:xfrm>
            <a:off x="5609576" y="4220900"/>
            <a:ext cx="972848" cy="253916"/>
          </a:xfrm>
          <a:prstGeom prst="rect">
            <a:avLst/>
          </a:prstGeom>
          <a:noFill/>
          <a:ln>
            <a:noFill/>
          </a:ln>
        </p:spPr>
        <p:txBody>
          <a:bodyPr wrap="square" rtlCol="0">
            <a:spAutoFit/>
          </a:bodyPr>
          <a:lstStyle/>
          <a:p>
            <a:r>
              <a:rPr kumimoji="1" lang="en-US" altLang="ja-JP" sz="1050" dirty="0" smtClean="0"/>
              <a:t>40</a:t>
            </a:r>
            <a:r>
              <a:rPr kumimoji="1" lang="ja-JP" altLang="en-US" sz="1050" dirty="0" smtClean="0"/>
              <a:t>代未満</a:t>
            </a:r>
            <a:endParaRPr kumimoji="1" lang="ja-JP" altLang="en-US" sz="1050" dirty="0"/>
          </a:p>
        </p:txBody>
      </p:sp>
      <p:sp>
        <p:nvSpPr>
          <p:cNvPr id="16" name="テキスト ボックス 15"/>
          <p:cNvSpPr txBox="1"/>
          <p:nvPr/>
        </p:nvSpPr>
        <p:spPr>
          <a:xfrm>
            <a:off x="5613387" y="2202100"/>
            <a:ext cx="738792" cy="253916"/>
          </a:xfrm>
          <a:prstGeom prst="rect">
            <a:avLst/>
          </a:prstGeom>
          <a:noFill/>
          <a:ln>
            <a:noFill/>
          </a:ln>
        </p:spPr>
        <p:txBody>
          <a:bodyPr wrap="square" rtlCol="0">
            <a:spAutoFit/>
          </a:bodyPr>
          <a:lstStyle/>
          <a:p>
            <a:r>
              <a:rPr kumimoji="1" lang="en-US" altLang="ja-JP" sz="1050" dirty="0" smtClean="0"/>
              <a:t>80</a:t>
            </a:r>
            <a:r>
              <a:rPr kumimoji="1" lang="ja-JP" altLang="en-US" sz="1050" dirty="0" smtClean="0"/>
              <a:t>代以上</a:t>
            </a:r>
            <a:endParaRPr kumimoji="1" lang="ja-JP" altLang="en-US" sz="1050" dirty="0"/>
          </a:p>
        </p:txBody>
      </p:sp>
      <p:sp>
        <p:nvSpPr>
          <p:cNvPr id="4" name="テキスト ボックス 3"/>
          <p:cNvSpPr txBox="1"/>
          <p:nvPr/>
        </p:nvSpPr>
        <p:spPr>
          <a:xfrm>
            <a:off x="3794844" y="5927550"/>
            <a:ext cx="1674055" cy="415498"/>
          </a:xfrm>
          <a:prstGeom prst="rect">
            <a:avLst/>
          </a:prstGeom>
          <a:noFill/>
        </p:spPr>
        <p:txBody>
          <a:bodyPr wrap="square" rtlCol="0">
            <a:spAutoFit/>
          </a:bodyPr>
          <a:lstStyle/>
          <a:p>
            <a:r>
              <a:rPr kumimoji="1" lang="en-US" altLang="ja-JP" sz="1050" dirty="0" smtClean="0"/>
              <a:t>4/5</a:t>
            </a:r>
            <a:r>
              <a:rPr lang="ja-JP" altLang="en-US" sz="1050" dirty="0"/>
              <a:t>　</a:t>
            </a:r>
            <a:endParaRPr lang="en-US" altLang="ja-JP" sz="1050" dirty="0" smtClean="0"/>
          </a:p>
          <a:p>
            <a:r>
              <a:rPr kumimoji="1" lang="en-US" altLang="ja-JP" sz="1050" dirty="0" smtClean="0"/>
              <a:t>18%</a:t>
            </a:r>
            <a:endParaRPr kumimoji="1" lang="ja-JP" altLang="en-US" sz="1050" dirty="0"/>
          </a:p>
        </p:txBody>
      </p:sp>
      <p:sp>
        <p:nvSpPr>
          <p:cNvPr id="25" name="テキスト ボックス 24"/>
          <p:cNvSpPr txBox="1"/>
          <p:nvPr/>
        </p:nvSpPr>
        <p:spPr>
          <a:xfrm>
            <a:off x="176305" y="5939456"/>
            <a:ext cx="1674055" cy="415498"/>
          </a:xfrm>
          <a:prstGeom prst="rect">
            <a:avLst/>
          </a:prstGeom>
          <a:noFill/>
        </p:spPr>
        <p:txBody>
          <a:bodyPr wrap="square" rtlCol="0">
            <a:spAutoFit/>
          </a:bodyPr>
          <a:lstStyle/>
          <a:p>
            <a:r>
              <a:rPr kumimoji="1" lang="en-US" altLang="ja-JP" sz="1050" dirty="0" smtClean="0"/>
              <a:t>60</a:t>
            </a:r>
            <a:r>
              <a:rPr kumimoji="1" lang="ja-JP" altLang="en-US" sz="1050" dirty="0" smtClean="0"/>
              <a:t>代以上の割合</a:t>
            </a:r>
            <a:endParaRPr kumimoji="1" lang="en-US" altLang="ja-JP" sz="1050" dirty="0" smtClean="0"/>
          </a:p>
          <a:p>
            <a:r>
              <a:rPr lang="ja-JP" altLang="en-US" sz="1050" dirty="0" smtClean="0"/>
              <a:t>（７日間平均）</a:t>
            </a:r>
            <a:endParaRPr kumimoji="1" lang="en-US" altLang="ja-JP" sz="1050" dirty="0" smtClean="0"/>
          </a:p>
        </p:txBody>
      </p:sp>
      <p:sp>
        <p:nvSpPr>
          <p:cNvPr id="26" name="テキスト ボックス 25"/>
          <p:cNvSpPr txBox="1"/>
          <p:nvPr/>
        </p:nvSpPr>
        <p:spPr>
          <a:xfrm>
            <a:off x="4945023" y="5921771"/>
            <a:ext cx="1815181" cy="415498"/>
          </a:xfrm>
          <a:prstGeom prst="rect">
            <a:avLst/>
          </a:prstGeom>
          <a:noFill/>
        </p:spPr>
        <p:txBody>
          <a:bodyPr wrap="square" rtlCol="0">
            <a:spAutoFit/>
          </a:bodyPr>
          <a:lstStyle/>
          <a:p>
            <a:r>
              <a:rPr lang="en-US" altLang="ja-JP" sz="1050" dirty="0" smtClean="0"/>
              <a:t>5/5</a:t>
            </a:r>
            <a:r>
              <a:rPr lang="ja-JP" altLang="en-US" sz="1050" dirty="0"/>
              <a:t>　</a:t>
            </a:r>
            <a:endParaRPr lang="en-US" altLang="ja-JP" sz="1050" dirty="0" smtClean="0"/>
          </a:p>
          <a:p>
            <a:r>
              <a:rPr lang="en-US" altLang="ja-JP" sz="1050" dirty="0" smtClean="0"/>
              <a:t>26</a:t>
            </a:r>
            <a:r>
              <a:rPr kumimoji="1" lang="en-US" altLang="ja-JP" sz="1050" dirty="0" smtClean="0"/>
              <a:t>%</a:t>
            </a:r>
            <a:endParaRPr kumimoji="1" lang="ja-JP" altLang="en-US" sz="1050" dirty="0"/>
          </a:p>
        </p:txBody>
      </p:sp>
      <p:sp>
        <p:nvSpPr>
          <p:cNvPr id="28" name="テキスト ボックス 27"/>
          <p:cNvSpPr txBox="1"/>
          <p:nvPr/>
        </p:nvSpPr>
        <p:spPr>
          <a:xfrm>
            <a:off x="2505793" y="5913482"/>
            <a:ext cx="1815181" cy="415498"/>
          </a:xfrm>
          <a:prstGeom prst="rect">
            <a:avLst/>
          </a:prstGeom>
          <a:noFill/>
        </p:spPr>
        <p:txBody>
          <a:bodyPr wrap="square" rtlCol="0">
            <a:spAutoFit/>
          </a:bodyPr>
          <a:lstStyle/>
          <a:p>
            <a:r>
              <a:rPr lang="en-US" altLang="ja-JP" sz="1050" dirty="0" smtClean="0"/>
              <a:t>2/8</a:t>
            </a:r>
            <a:r>
              <a:rPr lang="ja-JP" altLang="en-US" sz="1050" dirty="0"/>
              <a:t>　</a:t>
            </a:r>
            <a:endParaRPr lang="en-US" altLang="ja-JP" sz="1050" dirty="0" smtClean="0"/>
          </a:p>
          <a:p>
            <a:r>
              <a:rPr lang="en-US" altLang="ja-JP" sz="1050" dirty="0" smtClean="0"/>
              <a:t>37</a:t>
            </a:r>
            <a:r>
              <a:rPr kumimoji="1" lang="en-US" altLang="ja-JP" sz="1050" dirty="0" smtClean="0"/>
              <a:t>%</a:t>
            </a:r>
            <a:endParaRPr kumimoji="1" lang="ja-JP" altLang="en-US" sz="1050" dirty="0"/>
          </a:p>
        </p:txBody>
      </p:sp>
      <p:sp>
        <p:nvSpPr>
          <p:cNvPr id="5" name="角丸四角形 4"/>
          <p:cNvSpPr/>
          <p:nvPr/>
        </p:nvSpPr>
        <p:spPr>
          <a:xfrm>
            <a:off x="176305" y="5942118"/>
            <a:ext cx="5329248" cy="39389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p:nvPicPr>
        <p:blipFill>
          <a:blip r:embed="rId3"/>
          <a:stretch>
            <a:fillRect/>
          </a:stretch>
        </p:blipFill>
        <p:spPr>
          <a:xfrm>
            <a:off x="134544" y="1448177"/>
            <a:ext cx="5474682" cy="5310076"/>
          </a:xfrm>
          <a:prstGeom prst="rect">
            <a:avLst/>
          </a:prstGeom>
        </p:spPr>
      </p:pic>
    </p:spTree>
    <p:extLst>
      <p:ext uri="{BB962C8B-B14F-4D97-AF65-F5344CB8AC3E}">
        <p14:creationId xmlns:p14="http://schemas.microsoft.com/office/powerpoint/2010/main" val="30034314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0" y="-18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latin typeface="UD デジタル 教科書体 NK-B" panose="02020700000000000000" pitchFamily="18" charset="-128"/>
                <a:ea typeface="UD デジタル 教科書体 NK-B" panose="02020700000000000000" pitchFamily="18" charset="-128"/>
              </a:rPr>
              <a:t>陽性者の居住地</a:t>
            </a:r>
            <a:endParaRPr kumimoji="1" lang="ja-JP" altLang="en-US" sz="2400" b="1" dirty="0">
              <a:latin typeface="UD デジタル 教科書体 NK-B" panose="02020700000000000000" pitchFamily="18" charset="-128"/>
              <a:ea typeface="UD デジタル 教科書体 NK-B" panose="02020700000000000000" pitchFamily="18" charset="-128"/>
            </a:endParaRPr>
          </a:p>
        </p:txBody>
      </p:sp>
      <p:sp>
        <p:nvSpPr>
          <p:cNvPr id="3" name="スライド番号プレースホルダー 2"/>
          <p:cNvSpPr>
            <a:spLocks noGrp="1"/>
          </p:cNvSpPr>
          <p:nvPr>
            <p:ph type="sldNum" sz="quarter" idx="12"/>
          </p:nvPr>
        </p:nvSpPr>
        <p:spPr>
          <a:xfrm>
            <a:off x="9257714" y="6450897"/>
            <a:ext cx="2743200" cy="365125"/>
          </a:xfrm>
        </p:spPr>
        <p:txBody>
          <a:bodyPr/>
          <a:lstStyle/>
          <a:p>
            <a:fld id="{0B62D5CB-8769-475A-9BC8-A2F17E2F558B}" type="slidenum">
              <a:rPr kumimoji="1" lang="ja-JP" altLang="en-US" smtClean="0"/>
              <a:t>12</a:t>
            </a:fld>
            <a:endParaRPr kumimoji="1" lang="ja-JP" altLang="en-US" dirty="0"/>
          </a:p>
        </p:txBody>
      </p:sp>
      <p:sp>
        <p:nvSpPr>
          <p:cNvPr id="16" name="テキスト ボックス 15"/>
          <p:cNvSpPr txBox="1"/>
          <p:nvPr/>
        </p:nvSpPr>
        <p:spPr>
          <a:xfrm>
            <a:off x="5778336" y="4606137"/>
            <a:ext cx="814984" cy="253916"/>
          </a:xfrm>
          <a:prstGeom prst="rect">
            <a:avLst/>
          </a:prstGeom>
          <a:noFill/>
          <a:ln>
            <a:noFill/>
          </a:ln>
        </p:spPr>
        <p:txBody>
          <a:bodyPr wrap="square" rtlCol="0">
            <a:spAutoFit/>
          </a:bodyPr>
          <a:lstStyle/>
          <a:p>
            <a:r>
              <a:rPr kumimoji="1" lang="ja-JP" altLang="en-US" sz="1050" dirty="0" smtClean="0"/>
              <a:t>大阪市</a:t>
            </a:r>
            <a:endParaRPr kumimoji="1" lang="en-US" altLang="ja-JP" sz="1050" dirty="0" smtClean="0"/>
          </a:p>
        </p:txBody>
      </p:sp>
      <p:sp>
        <p:nvSpPr>
          <p:cNvPr id="17" name="テキスト ボックス 16"/>
          <p:cNvSpPr txBox="1"/>
          <p:nvPr/>
        </p:nvSpPr>
        <p:spPr>
          <a:xfrm>
            <a:off x="5778336" y="3210666"/>
            <a:ext cx="814984" cy="253916"/>
          </a:xfrm>
          <a:prstGeom prst="rect">
            <a:avLst/>
          </a:prstGeom>
          <a:noFill/>
          <a:ln>
            <a:noFill/>
          </a:ln>
        </p:spPr>
        <p:txBody>
          <a:bodyPr wrap="square" rtlCol="0">
            <a:spAutoFit/>
          </a:bodyPr>
          <a:lstStyle/>
          <a:p>
            <a:r>
              <a:rPr kumimoji="1" lang="ja-JP" altLang="en-US" sz="1050" dirty="0" smtClean="0"/>
              <a:t>大阪市外</a:t>
            </a:r>
            <a:endParaRPr kumimoji="1" lang="en-US" altLang="ja-JP" sz="1050" dirty="0" smtClean="0"/>
          </a:p>
        </p:txBody>
      </p:sp>
      <p:sp>
        <p:nvSpPr>
          <p:cNvPr id="15" name="正方形/長方形 14">
            <a:extLst>
              <a:ext uri="{FF2B5EF4-FFF2-40B4-BE49-F238E27FC236}">
                <a16:creationId xmlns:a16="http://schemas.microsoft.com/office/drawing/2014/main" id="{FC024533-669C-48B1-82E7-C27042384F7F}"/>
              </a:ext>
            </a:extLst>
          </p:cNvPr>
          <p:cNvSpPr/>
          <p:nvPr/>
        </p:nvSpPr>
        <p:spPr>
          <a:xfrm>
            <a:off x="0" y="561636"/>
            <a:ext cx="12192000" cy="51133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直</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近１か月で市内外居住者の割合は変わらず、市内居住者が４割強。</a:t>
            </a:r>
            <a:endParaRPr lang="en-US" altLang="ja-JP"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21" name="正方形/長方形 20"/>
          <p:cNvSpPr/>
          <p:nvPr/>
        </p:nvSpPr>
        <p:spPr>
          <a:xfrm>
            <a:off x="6352179" y="1113835"/>
            <a:ext cx="5839821" cy="338554"/>
          </a:xfrm>
          <a:prstGeom prst="rect">
            <a:avLst/>
          </a:prstGeom>
        </p:spPr>
        <p:txBody>
          <a:bodyPr wrap="square">
            <a:spAutoFit/>
          </a:bodyPr>
          <a:lstStyle/>
          <a:p>
            <a:r>
              <a:rPr lang="ja-JP" altLang="en-US" sz="1600" dirty="0"/>
              <a:t>（ </a:t>
            </a:r>
            <a:r>
              <a:rPr lang="en-US" altLang="ja-JP" sz="1600" dirty="0" smtClean="0"/>
              <a:t>12</a:t>
            </a:r>
            <a:r>
              <a:rPr lang="ja-JP" altLang="en-US" sz="1600" dirty="0" smtClean="0"/>
              <a:t>月</a:t>
            </a:r>
            <a:r>
              <a:rPr lang="ja-JP" altLang="en-US" sz="1600" dirty="0"/>
              <a:t>３</a:t>
            </a:r>
            <a:r>
              <a:rPr lang="ja-JP" altLang="en-US" sz="1600" dirty="0" smtClean="0"/>
              <a:t>日以降５月</a:t>
            </a:r>
            <a:r>
              <a:rPr lang="ja-JP" altLang="en-US" sz="1600" dirty="0"/>
              <a:t>５</a:t>
            </a:r>
            <a:r>
              <a:rPr lang="ja-JP" altLang="en-US" sz="1600" dirty="0" smtClean="0"/>
              <a:t>日</a:t>
            </a:r>
            <a:r>
              <a:rPr lang="ja-JP" altLang="en-US" sz="1600" dirty="0"/>
              <a:t>までに判明</a:t>
            </a:r>
            <a:r>
              <a:rPr lang="ja-JP" altLang="en-US" sz="1600" dirty="0" smtClean="0"/>
              <a:t>した</a:t>
            </a:r>
            <a:r>
              <a:rPr lang="en-US" altLang="ja-JP" sz="1600" dirty="0" smtClean="0"/>
              <a:t>64,877</a:t>
            </a:r>
            <a:r>
              <a:rPr lang="ja-JP" altLang="en-US" sz="1600" dirty="0" smtClean="0"/>
              <a:t>事例</a:t>
            </a:r>
            <a:r>
              <a:rPr lang="ja-JP" altLang="en-US" sz="1600" dirty="0"/>
              <a:t>の状況）</a:t>
            </a:r>
          </a:p>
        </p:txBody>
      </p:sp>
      <p:pic>
        <p:nvPicPr>
          <p:cNvPr id="2" name="図 1"/>
          <p:cNvPicPr>
            <a:picLocks noChangeAspect="1"/>
          </p:cNvPicPr>
          <p:nvPr/>
        </p:nvPicPr>
        <p:blipFill>
          <a:blip r:embed="rId3"/>
          <a:stretch>
            <a:fillRect/>
          </a:stretch>
        </p:blipFill>
        <p:spPr>
          <a:xfrm>
            <a:off x="47599" y="1411280"/>
            <a:ext cx="5730737" cy="5486876"/>
          </a:xfrm>
          <a:prstGeom prst="rect">
            <a:avLst/>
          </a:prstGeom>
        </p:spPr>
      </p:pic>
      <p:pic>
        <p:nvPicPr>
          <p:cNvPr id="4" name="図 3"/>
          <p:cNvPicPr>
            <a:picLocks noChangeAspect="1"/>
          </p:cNvPicPr>
          <p:nvPr/>
        </p:nvPicPr>
        <p:blipFill>
          <a:blip r:embed="rId4"/>
          <a:stretch>
            <a:fillRect/>
          </a:stretch>
        </p:blipFill>
        <p:spPr>
          <a:xfrm>
            <a:off x="6523421" y="1417730"/>
            <a:ext cx="5468586" cy="5401524"/>
          </a:xfrm>
          <a:prstGeom prst="rect">
            <a:avLst/>
          </a:prstGeom>
        </p:spPr>
      </p:pic>
    </p:spTree>
    <p:extLst>
      <p:ext uri="{BB962C8B-B14F-4D97-AF65-F5344CB8AC3E}">
        <p14:creationId xmlns:p14="http://schemas.microsoft.com/office/powerpoint/2010/main" val="1574571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2423"/>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800" b="1" dirty="0">
                <a:latin typeface="UD デジタル 教科書体 NP-B" panose="02020700000000000000" pitchFamily="18" charset="-128"/>
                <a:ea typeface="UD デジタル 教科書体 NP-B" panose="02020700000000000000" pitchFamily="18" charset="-128"/>
              </a:rPr>
              <a:t>　</a:t>
            </a:r>
            <a:r>
              <a:rPr lang="ja-JP" altLang="en-US" sz="2400" b="1" dirty="0" smtClean="0">
                <a:latin typeface="UD デジタル 教科書体 NP-B" panose="02020700000000000000" pitchFamily="18" charset="-128"/>
                <a:ea typeface="UD デジタル 教科書体 NP-B" panose="02020700000000000000" pitchFamily="18" charset="-128"/>
              </a:rPr>
              <a:t>大阪市・市外の陽性者比較</a:t>
            </a:r>
            <a:r>
              <a:rPr lang="ja-JP" altLang="en-US" sz="2000" b="1" dirty="0" smtClean="0">
                <a:latin typeface="UD デジタル 教科書体 NP-B" panose="02020700000000000000" pitchFamily="18" charset="-128"/>
                <a:ea typeface="UD デジタル 教科書体 NP-B" panose="02020700000000000000" pitchFamily="18" charset="-128"/>
              </a:rPr>
              <a:t>（人口</a:t>
            </a:r>
            <a:r>
              <a:rPr lang="en-US" altLang="ja-JP" sz="2000" b="1" dirty="0" smtClean="0">
                <a:latin typeface="UD デジタル 教科書体 NP-B" panose="02020700000000000000" pitchFamily="18" charset="-128"/>
                <a:ea typeface="UD デジタル 教科書体 NP-B" panose="02020700000000000000" pitchFamily="18" charset="-128"/>
              </a:rPr>
              <a:t>10</a:t>
            </a:r>
            <a:r>
              <a:rPr lang="ja-JP" altLang="en-US" sz="2000" b="1" dirty="0" smtClean="0">
                <a:latin typeface="UD デジタル 教科書体 NP-B" panose="02020700000000000000" pitchFamily="18" charset="-128"/>
                <a:ea typeface="UD デジタル 教科書体 NP-B" panose="02020700000000000000" pitchFamily="18" charset="-128"/>
              </a:rPr>
              <a:t>万人あたり　</a:t>
            </a:r>
            <a:r>
              <a:rPr lang="en-US" altLang="ja-JP" sz="2000" b="1" dirty="0" smtClean="0">
                <a:latin typeface="UD デジタル 教科書体 NP-B" panose="02020700000000000000" pitchFamily="18" charset="-128"/>
                <a:ea typeface="UD デジタル 教科書体 NP-B" panose="02020700000000000000" pitchFamily="18" charset="-128"/>
              </a:rPr>
              <a:t>1</a:t>
            </a:r>
            <a:r>
              <a:rPr lang="ja-JP" altLang="en-US" sz="2000" b="1" dirty="0" smtClean="0">
                <a:latin typeface="UD デジタル 教科書体 NP-B" panose="02020700000000000000" pitchFamily="18" charset="-128"/>
                <a:ea typeface="UD デジタル 教科書体 NP-B" panose="02020700000000000000" pitchFamily="18" charset="-128"/>
              </a:rPr>
              <a:t>週間単位）</a:t>
            </a:r>
            <a:endParaRPr lang="ja-JP" altLang="en-US" sz="2000" b="1" dirty="0">
              <a:latin typeface="UD デジタル 教科書体 NP-B" panose="02020700000000000000" pitchFamily="18" charset="-128"/>
              <a:ea typeface="UD デジタル 教科書体 NP-B" panose="02020700000000000000" pitchFamily="18" charset="-128"/>
            </a:endParaRPr>
          </a:p>
        </p:txBody>
      </p:sp>
      <p:sp>
        <p:nvSpPr>
          <p:cNvPr id="15" name="正方形/長方形 14"/>
          <p:cNvSpPr/>
          <p:nvPr/>
        </p:nvSpPr>
        <p:spPr>
          <a:xfrm>
            <a:off x="8160127" y="35500"/>
            <a:ext cx="4031873" cy="461665"/>
          </a:xfrm>
          <a:prstGeom prst="rect">
            <a:avLst/>
          </a:prstGeom>
        </p:spPr>
        <p:txBody>
          <a:bodyPr wrap="none">
            <a:spAutoFit/>
          </a:bodyPr>
          <a:lstStyle/>
          <a:p>
            <a:r>
              <a:rPr lang="en-US" altLang="ja-JP" sz="1200" dirty="0" smtClean="0">
                <a:solidFill>
                  <a:schemeClr val="bg1"/>
                </a:solidFill>
              </a:rPr>
              <a:t>※</a:t>
            </a:r>
            <a:r>
              <a:rPr lang="ja-JP" altLang="en-US" sz="1200" dirty="0" smtClean="0">
                <a:solidFill>
                  <a:schemeClr val="bg1"/>
                </a:solidFill>
              </a:rPr>
              <a:t>市内外は居住地による</a:t>
            </a:r>
            <a:endParaRPr lang="en-US" altLang="ja-JP" sz="1200" dirty="0" smtClean="0">
              <a:solidFill>
                <a:schemeClr val="bg1"/>
              </a:solidFill>
            </a:endParaRPr>
          </a:p>
          <a:p>
            <a:r>
              <a:rPr lang="en-US" altLang="ja-JP" sz="1200" dirty="0" smtClean="0">
                <a:solidFill>
                  <a:schemeClr val="bg1"/>
                </a:solidFill>
              </a:rPr>
              <a:t>※</a:t>
            </a:r>
            <a:r>
              <a:rPr lang="ja-JP" altLang="en-US" sz="1200" dirty="0" smtClean="0">
                <a:solidFill>
                  <a:schemeClr val="bg1"/>
                </a:solidFill>
              </a:rPr>
              <a:t>居住地が非公表、不明、調査中、他都道府県等を除く</a:t>
            </a:r>
            <a:endParaRPr lang="en-US" altLang="ja-JP" sz="1200" dirty="0" smtClean="0">
              <a:solidFill>
                <a:schemeClr val="bg1"/>
              </a:solidFill>
            </a:endParaRPr>
          </a:p>
        </p:txBody>
      </p:sp>
      <p:sp>
        <p:nvSpPr>
          <p:cNvPr id="5" name="スライド番号プレースホルダー 1"/>
          <p:cNvSpPr>
            <a:spLocks noGrp="1"/>
          </p:cNvSpPr>
          <p:nvPr>
            <p:ph type="sldNum" sz="quarter" idx="12"/>
          </p:nvPr>
        </p:nvSpPr>
        <p:spPr>
          <a:xfrm>
            <a:off x="9239534" y="6492875"/>
            <a:ext cx="2743200" cy="365125"/>
          </a:xfrm>
        </p:spPr>
        <p:txBody>
          <a:bodyPr/>
          <a:lstStyle/>
          <a:p>
            <a:fld id="{0B62D5CB-8769-475A-9BC8-A2F17E2F558B}" type="slidenum">
              <a:rPr kumimoji="1" lang="ja-JP" altLang="en-US" smtClean="0"/>
              <a:t>13</a:t>
            </a:fld>
            <a:endParaRPr kumimoji="1" lang="ja-JP" altLang="en-US" dirty="0"/>
          </a:p>
        </p:txBody>
      </p:sp>
      <p:sp>
        <p:nvSpPr>
          <p:cNvPr id="21" name="正方形/長方形 20">
            <a:extLst>
              <a:ext uri="{FF2B5EF4-FFF2-40B4-BE49-F238E27FC236}">
                <a16:creationId xmlns:a16="http://schemas.microsoft.com/office/drawing/2014/main" id="{FC024533-669C-48B1-82E7-C27042384F7F}"/>
              </a:ext>
            </a:extLst>
          </p:cNvPr>
          <p:cNvSpPr/>
          <p:nvPr/>
        </p:nvSpPr>
        <p:spPr>
          <a:xfrm>
            <a:off x="0" y="578423"/>
            <a:ext cx="12192000" cy="63008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直</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近１週間で市内居住者ともに減少に転じて</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いる</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a:t>
            </a:r>
            <a:endPar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pic>
        <p:nvPicPr>
          <p:cNvPr id="2" name="図 1"/>
          <p:cNvPicPr>
            <a:picLocks noChangeAspect="1"/>
          </p:cNvPicPr>
          <p:nvPr/>
        </p:nvPicPr>
        <p:blipFill>
          <a:blip r:embed="rId2"/>
          <a:stretch>
            <a:fillRect/>
          </a:stretch>
        </p:blipFill>
        <p:spPr>
          <a:xfrm>
            <a:off x="81774" y="1206518"/>
            <a:ext cx="12028451" cy="5651482"/>
          </a:xfrm>
          <a:prstGeom prst="rect">
            <a:avLst/>
          </a:prstGeom>
        </p:spPr>
      </p:pic>
    </p:spTree>
    <p:extLst>
      <p:ext uri="{BB962C8B-B14F-4D97-AF65-F5344CB8AC3E}">
        <p14:creationId xmlns:p14="http://schemas.microsoft.com/office/powerpoint/2010/main" val="19274022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2423"/>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400" b="1" dirty="0" smtClean="0">
                <a:latin typeface="UD デジタル 教科書体 NP-B" panose="02020700000000000000" pitchFamily="18" charset="-128"/>
                <a:ea typeface="UD デジタル 教科書体 NP-B" panose="02020700000000000000" pitchFamily="18" charset="-128"/>
              </a:rPr>
              <a:t>　　　　大阪市・市外　年代別陽性者比較</a:t>
            </a:r>
            <a:r>
              <a:rPr lang="ja-JP" altLang="en-US" b="1" dirty="0" smtClean="0">
                <a:latin typeface="UD デジタル 教科書体 NP-B" panose="02020700000000000000" pitchFamily="18" charset="-128"/>
                <a:ea typeface="UD デジタル 教科書体 NP-B" panose="02020700000000000000" pitchFamily="18" charset="-128"/>
              </a:rPr>
              <a:t>（人口</a:t>
            </a:r>
            <a:r>
              <a:rPr lang="en-US" altLang="ja-JP" b="1" dirty="0" smtClean="0">
                <a:latin typeface="UD デジタル 教科書体 NP-B" panose="02020700000000000000" pitchFamily="18" charset="-128"/>
                <a:ea typeface="UD デジタル 教科書体 NP-B" panose="02020700000000000000" pitchFamily="18" charset="-128"/>
              </a:rPr>
              <a:t>10</a:t>
            </a:r>
            <a:r>
              <a:rPr lang="ja-JP" altLang="en-US" b="1" dirty="0" smtClean="0">
                <a:latin typeface="UD デジタル 教科書体 NP-B" panose="02020700000000000000" pitchFamily="18" charset="-128"/>
                <a:ea typeface="UD デジタル 教科書体 NP-B" panose="02020700000000000000" pitchFamily="18" charset="-128"/>
              </a:rPr>
              <a:t>万人あたり）</a:t>
            </a:r>
            <a:endParaRPr lang="ja-JP" altLang="en-US" b="1" dirty="0">
              <a:latin typeface="UD デジタル 教科書体 NP-B" panose="02020700000000000000" pitchFamily="18" charset="-128"/>
              <a:ea typeface="UD デジタル 教科書体 NP-B" panose="02020700000000000000" pitchFamily="18" charset="-128"/>
            </a:endParaRPr>
          </a:p>
        </p:txBody>
      </p:sp>
      <p:sp>
        <p:nvSpPr>
          <p:cNvPr id="15" name="正方形/長方形 14"/>
          <p:cNvSpPr/>
          <p:nvPr/>
        </p:nvSpPr>
        <p:spPr>
          <a:xfrm>
            <a:off x="8276037" y="67947"/>
            <a:ext cx="4031873" cy="461665"/>
          </a:xfrm>
          <a:prstGeom prst="rect">
            <a:avLst/>
          </a:prstGeom>
        </p:spPr>
        <p:txBody>
          <a:bodyPr wrap="none">
            <a:spAutoFit/>
          </a:bodyPr>
          <a:lstStyle/>
          <a:p>
            <a:r>
              <a:rPr lang="en-US" altLang="ja-JP" sz="1200" dirty="0" smtClean="0">
                <a:solidFill>
                  <a:schemeClr val="bg1"/>
                </a:solidFill>
              </a:rPr>
              <a:t>※</a:t>
            </a:r>
            <a:r>
              <a:rPr lang="ja-JP" altLang="en-US" sz="1200" dirty="0" smtClean="0">
                <a:solidFill>
                  <a:schemeClr val="bg1"/>
                </a:solidFill>
              </a:rPr>
              <a:t>市内外は居住地による</a:t>
            </a:r>
            <a:endParaRPr lang="en-US" altLang="ja-JP" sz="1200" dirty="0" smtClean="0">
              <a:solidFill>
                <a:schemeClr val="bg1"/>
              </a:solidFill>
            </a:endParaRPr>
          </a:p>
          <a:p>
            <a:r>
              <a:rPr lang="en-US" altLang="ja-JP" sz="1200" dirty="0" smtClean="0">
                <a:solidFill>
                  <a:schemeClr val="bg1"/>
                </a:solidFill>
              </a:rPr>
              <a:t>※</a:t>
            </a:r>
            <a:r>
              <a:rPr lang="ja-JP" altLang="en-US" sz="1200" dirty="0" smtClean="0">
                <a:solidFill>
                  <a:schemeClr val="bg1"/>
                </a:solidFill>
              </a:rPr>
              <a:t>居住地が非公表、不明、調査中、他都道府県等を除く</a:t>
            </a:r>
            <a:endParaRPr lang="en-US" altLang="ja-JP" sz="1200" dirty="0" smtClean="0">
              <a:solidFill>
                <a:schemeClr val="bg1"/>
              </a:solidFill>
            </a:endParaRPr>
          </a:p>
        </p:txBody>
      </p:sp>
      <p:sp>
        <p:nvSpPr>
          <p:cNvPr id="5" name="スライド番号プレースホルダー 1"/>
          <p:cNvSpPr>
            <a:spLocks noGrp="1"/>
          </p:cNvSpPr>
          <p:nvPr>
            <p:ph type="sldNum" sz="quarter" idx="12"/>
          </p:nvPr>
        </p:nvSpPr>
        <p:spPr>
          <a:xfrm>
            <a:off x="9353915" y="6510181"/>
            <a:ext cx="2743200" cy="365125"/>
          </a:xfrm>
        </p:spPr>
        <p:txBody>
          <a:bodyPr/>
          <a:lstStyle/>
          <a:p>
            <a:fld id="{0B62D5CB-8769-475A-9BC8-A2F17E2F558B}" type="slidenum">
              <a:rPr kumimoji="1" lang="ja-JP" altLang="en-US" smtClean="0"/>
              <a:t>14</a:t>
            </a:fld>
            <a:endParaRPr kumimoji="1" lang="ja-JP" altLang="en-US" dirty="0"/>
          </a:p>
        </p:txBody>
      </p:sp>
      <p:sp>
        <p:nvSpPr>
          <p:cNvPr id="11" name="正方形/長方形 10">
            <a:extLst>
              <a:ext uri="{FF2B5EF4-FFF2-40B4-BE49-F238E27FC236}">
                <a16:creationId xmlns:a16="http://schemas.microsoft.com/office/drawing/2014/main" id="{FC024533-669C-48B1-82E7-C27042384F7F}"/>
              </a:ext>
            </a:extLst>
          </p:cNvPr>
          <p:cNvSpPr/>
          <p:nvPr/>
        </p:nvSpPr>
        <p:spPr>
          <a:xfrm>
            <a:off x="-1" y="569594"/>
            <a:ext cx="12192000" cy="53859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直近１週間の人口</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10</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万人あたり新規陽性者数は、全年代で</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減少。　</a:t>
            </a:r>
            <a:endPar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pic>
        <p:nvPicPr>
          <p:cNvPr id="2" name="図 1"/>
          <p:cNvPicPr>
            <a:picLocks noChangeAspect="1"/>
          </p:cNvPicPr>
          <p:nvPr/>
        </p:nvPicPr>
        <p:blipFill>
          <a:blip r:embed="rId2"/>
          <a:stretch>
            <a:fillRect/>
          </a:stretch>
        </p:blipFill>
        <p:spPr>
          <a:xfrm>
            <a:off x="289779" y="1108190"/>
            <a:ext cx="5590517" cy="2746358"/>
          </a:xfrm>
          <a:prstGeom prst="rect">
            <a:avLst/>
          </a:prstGeom>
        </p:spPr>
      </p:pic>
      <p:pic>
        <p:nvPicPr>
          <p:cNvPr id="3" name="図 2"/>
          <p:cNvPicPr>
            <a:picLocks noChangeAspect="1"/>
          </p:cNvPicPr>
          <p:nvPr/>
        </p:nvPicPr>
        <p:blipFill>
          <a:blip r:embed="rId3"/>
          <a:stretch>
            <a:fillRect/>
          </a:stretch>
        </p:blipFill>
        <p:spPr>
          <a:xfrm>
            <a:off x="6234792" y="1096783"/>
            <a:ext cx="5602710" cy="2871465"/>
          </a:xfrm>
          <a:prstGeom prst="rect">
            <a:avLst/>
          </a:prstGeom>
        </p:spPr>
      </p:pic>
      <p:pic>
        <p:nvPicPr>
          <p:cNvPr id="4" name="図 3"/>
          <p:cNvPicPr>
            <a:picLocks noChangeAspect="1"/>
          </p:cNvPicPr>
          <p:nvPr/>
        </p:nvPicPr>
        <p:blipFill>
          <a:blip r:embed="rId4"/>
          <a:stretch>
            <a:fillRect/>
          </a:stretch>
        </p:blipFill>
        <p:spPr>
          <a:xfrm>
            <a:off x="289779" y="3854548"/>
            <a:ext cx="5590517" cy="2987299"/>
          </a:xfrm>
          <a:prstGeom prst="rect">
            <a:avLst/>
          </a:prstGeom>
        </p:spPr>
      </p:pic>
      <p:pic>
        <p:nvPicPr>
          <p:cNvPr id="19" name="図 18"/>
          <p:cNvPicPr>
            <a:picLocks noChangeAspect="1"/>
          </p:cNvPicPr>
          <p:nvPr/>
        </p:nvPicPr>
        <p:blipFill>
          <a:blip r:embed="rId5"/>
          <a:stretch>
            <a:fillRect/>
          </a:stretch>
        </p:blipFill>
        <p:spPr>
          <a:xfrm>
            <a:off x="6234792" y="3854548"/>
            <a:ext cx="5602710" cy="2987299"/>
          </a:xfrm>
          <a:prstGeom prst="rect">
            <a:avLst/>
          </a:prstGeom>
        </p:spPr>
      </p:pic>
    </p:spTree>
    <p:extLst>
      <p:ext uri="{BB962C8B-B14F-4D97-AF65-F5344CB8AC3E}">
        <p14:creationId xmlns:p14="http://schemas.microsoft.com/office/powerpoint/2010/main" val="10350203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2423"/>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800" b="1" dirty="0">
                <a:latin typeface="UD デジタル 教科書体 NP-B" panose="02020700000000000000" pitchFamily="18" charset="-128"/>
                <a:ea typeface="UD デジタル 教科書体 NP-B" panose="02020700000000000000" pitchFamily="18" charset="-128"/>
              </a:rPr>
              <a:t>　</a:t>
            </a:r>
            <a:r>
              <a:rPr lang="ja-JP" altLang="en-US" sz="2800" b="1" dirty="0" smtClean="0">
                <a:latin typeface="UD デジタル 教科書体 NP-B" panose="02020700000000000000" pitchFamily="18" charset="-128"/>
                <a:ea typeface="UD デジタル 教科書体 NP-B" panose="02020700000000000000" pitchFamily="18" charset="-128"/>
              </a:rPr>
              <a:t>　　</a:t>
            </a:r>
            <a:r>
              <a:rPr lang="ja-JP" altLang="en-US" sz="2400" b="1" dirty="0" smtClean="0">
                <a:latin typeface="UD デジタル 教科書体 NP-B" panose="02020700000000000000" pitchFamily="18" charset="-128"/>
                <a:ea typeface="UD デジタル 教科書体 NP-B" panose="02020700000000000000" pitchFamily="18" charset="-128"/>
              </a:rPr>
              <a:t>大阪市</a:t>
            </a:r>
            <a:r>
              <a:rPr lang="ja-JP" altLang="en-US" sz="2400" b="1" dirty="0">
                <a:latin typeface="UD デジタル 教科書体 NP-B" panose="02020700000000000000" pitchFamily="18" charset="-128"/>
                <a:ea typeface="UD デジタル 教科書体 NP-B" panose="02020700000000000000" pitchFamily="18" charset="-128"/>
              </a:rPr>
              <a:t>・市外　</a:t>
            </a:r>
            <a:r>
              <a:rPr lang="ja-JP" altLang="en-US" sz="2400" b="1" dirty="0" smtClean="0">
                <a:latin typeface="UD デジタル 教科書体 NP-B" panose="02020700000000000000" pitchFamily="18" charset="-128"/>
                <a:ea typeface="UD デジタル 教科書体 NP-B" panose="02020700000000000000" pitchFamily="18" charset="-128"/>
              </a:rPr>
              <a:t>年代別陽性者比較</a:t>
            </a:r>
            <a:r>
              <a:rPr lang="ja-JP" altLang="en-US" b="1" dirty="0" smtClean="0">
                <a:latin typeface="UD デジタル 教科書体 NP-B" panose="02020700000000000000" pitchFamily="18" charset="-128"/>
                <a:ea typeface="UD デジタル 教科書体 NP-B" panose="02020700000000000000" pitchFamily="18" charset="-128"/>
              </a:rPr>
              <a:t>（人口</a:t>
            </a:r>
            <a:r>
              <a:rPr lang="en-US" altLang="ja-JP" b="1" dirty="0" smtClean="0">
                <a:latin typeface="UD デジタル 教科書体 NP-B" panose="02020700000000000000" pitchFamily="18" charset="-128"/>
                <a:ea typeface="UD デジタル 教科書体 NP-B" panose="02020700000000000000" pitchFamily="18" charset="-128"/>
              </a:rPr>
              <a:t>10</a:t>
            </a:r>
            <a:r>
              <a:rPr lang="ja-JP" altLang="en-US" b="1" dirty="0" smtClean="0">
                <a:latin typeface="UD デジタル 教科書体 NP-B" panose="02020700000000000000" pitchFamily="18" charset="-128"/>
                <a:ea typeface="UD デジタル 教科書体 NP-B" panose="02020700000000000000" pitchFamily="18" charset="-128"/>
              </a:rPr>
              <a:t>万人あたり）</a:t>
            </a:r>
            <a:endParaRPr lang="ja-JP" altLang="en-US" b="1" dirty="0">
              <a:latin typeface="UD デジタル 教科書体 NP-B" panose="02020700000000000000" pitchFamily="18" charset="-128"/>
              <a:ea typeface="UD デジタル 教科書体 NP-B" panose="02020700000000000000" pitchFamily="18" charset="-128"/>
            </a:endParaRPr>
          </a:p>
        </p:txBody>
      </p:sp>
      <p:sp>
        <p:nvSpPr>
          <p:cNvPr id="15" name="正方形/長方形 14"/>
          <p:cNvSpPr/>
          <p:nvPr/>
        </p:nvSpPr>
        <p:spPr>
          <a:xfrm>
            <a:off x="8276037" y="67947"/>
            <a:ext cx="4031873" cy="461665"/>
          </a:xfrm>
          <a:prstGeom prst="rect">
            <a:avLst/>
          </a:prstGeom>
        </p:spPr>
        <p:txBody>
          <a:bodyPr wrap="none">
            <a:spAutoFit/>
          </a:bodyPr>
          <a:lstStyle/>
          <a:p>
            <a:r>
              <a:rPr lang="en-US" altLang="ja-JP" sz="1200" dirty="0" smtClean="0">
                <a:solidFill>
                  <a:schemeClr val="bg1"/>
                </a:solidFill>
              </a:rPr>
              <a:t>※</a:t>
            </a:r>
            <a:r>
              <a:rPr lang="ja-JP" altLang="en-US" sz="1200" dirty="0" smtClean="0">
                <a:solidFill>
                  <a:schemeClr val="bg1"/>
                </a:solidFill>
              </a:rPr>
              <a:t>市内外は居住地による</a:t>
            </a:r>
            <a:endParaRPr lang="en-US" altLang="ja-JP" sz="1200" dirty="0" smtClean="0">
              <a:solidFill>
                <a:schemeClr val="bg1"/>
              </a:solidFill>
            </a:endParaRPr>
          </a:p>
          <a:p>
            <a:r>
              <a:rPr lang="en-US" altLang="ja-JP" sz="1200" dirty="0" smtClean="0">
                <a:solidFill>
                  <a:schemeClr val="bg1"/>
                </a:solidFill>
              </a:rPr>
              <a:t>※</a:t>
            </a:r>
            <a:r>
              <a:rPr lang="ja-JP" altLang="en-US" sz="1200" dirty="0" smtClean="0">
                <a:solidFill>
                  <a:schemeClr val="bg1"/>
                </a:solidFill>
              </a:rPr>
              <a:t>居住地が非公表、不明、調査中、他都道府県等を除く</a:t>
            </a:r>
            <a:endParaRPr lang="en-US" altLang="ja-JP" sz="1200" dirty="0" smtClean="0">
              <a:solidFill>
                <a:schemeClr val="bg1"/>
              </a:solidFill>
            </a:endParaRPr>
          </a:p>
        </p:txBody>
      </p:sp>
      <p:sp>
        <p:nvSpPr>
          <p:cNvPr id="5" name="スライド番号プレースホルダー 1"/>
          <p:cNvSpPr>
            <a:spLocks noGrp="1"/>
          </p:cNvSpPr>
          <p:nvPr>
            <p:ph type="sldNum" sz="quarter" idx="12"/>
          </p:nvPr>
        </p:nvSpPr>
        <p:spPr>
          <a:xfrm>
            <a:off x="9353915" y="6340389"/>
            <a:ext cx="2743200" cy="365125"/>
          </a:xfrm>
        </p:spPr>
        <p:txBody>
          <a:bodyPr/>
          <a:lstStyle/>
          <a:p>
            <a:fld id="{0B62D5CB-8769-475A-9BC8-A2F17E2F558B}" type="slidenum">
              <a:rPr kumimoji="1" lang="ja-JP" altLang="en-US" smtClean="0"/>
              <a:t>15</a:t>
            </a:fld>
            <a:endParaRPr kumimoji="1" lang="ja-JP" altLang="en-US" dirty="0"/>
          </a:p>
        </p:txBody>
      </p:sp>
      <p:sp>
        <p:nvSpPr>
          <p:cNvPr id="12" name="正方形/長方形 11">
            <a:extLst>
              <a:ext uri="{FF2B5EF4-FFF2-40B4-BE49-F238E27FC236}">
                <a16:creationId xmlns:a16="http://schemas.microsoft.com/office/drawing/2014/main" id="{FC024533-669C-48B1-82E7-C27042384F7F}"/>
              </a:ext>
            </a:extLst>
          </p:cNvPr>
          <p:cNvSpPr/>
          <p:nvPr/>
        </p:nvSpPr>
        <p:spPr>
          <a:xfrm>
            <a:off x="0" y="578423"/>
            <a:ext cx="12192000" cy="53292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　直近１週間の人口</a:t>
            </a:r>
            <a:r>
              <a:rPr lang="en-US" altLang="ja-JP" b="1" dirty="0">
                <a:solidFill>
                  <a:schemeClr val="tx1"/>
                </a:solidFill>
                <a:latin typeface="UD デジタル 教科書体 NK-B" panose="02020700000000000000" pitchFamily="18" charset="-128"/>
                <a:ea typeface="UD デジタル 教科書体 NK-B" panose="02020700000000000000" pitchFamily="18" charset="-128"/>
              </a:rPr>
              <a:t>10</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万人あたり新規陽性者数は、全年代で減少。　</a:t>
            </a:r>
            <a:endParaRPr lang="en-US" altLang="ja-JP" b="1" dirty="0">
              <a:solidFill>
                <a:schemeClr val="tx1"/>
              </a:solidFill>
              <a:latin typeface="UD デジタル 教科書体 NK-B" panose="02020700000000000000" pitchFamily="18" charset="-128"/>
              <a:ea typeface="UD デジタル 教科書体 NK-B" panose="02020700000000000000" pitchFamily="18" charset="-128"/>
            </a:endParaRPr>
          </a:p>
        </p:txBody>
      </p:sp>
      <p:pic>
        <p:nvPicPr>
          <p:cNvPr id="2" name="図 1"/>
          <p:cNvPicPr>
            <a:picLocks noChangeAspect="1"/>
          </p:cNvPicPr>
          <p:nvPr/>
        </p:nvPicPr>
        <p:blipFill>
          <a:blip r:embed="rId2"/>
          <a:stretch>
            <a:fillRect/>
          </a:stretch>
        </p:blipFill>
        <p:spPr>
          <a:xfrm>
            <a:off x="90920" y="1111348"/>
            <a:ext cx="6005080" cy="2828789"/>
          </a:xfrm>
          <a:prstGeom prst="rect">
            <a:avLst/>
          </a:prstGeom>
        </p:spPr>
      </p:pic>
    </p:spTree>
    <p:extLst>
      <p:ext uri="{BB962C8B-B14F-4D97-AF65-F5344CB8AC3E}">
        <p14:creationId xmlns:p14="http://schemas.microsoft.com/office/powerpoint/2010/main" val="2786324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2423"/>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800" b="1" dirty="0">
                <a:latin typeface="UD デジタル 教科書体 NP-B" panose="02020700000000000000" pitchFamily="18" charset="-128"/>
                <a:ea typeface="UD デジタル 教科書体 NP-B" panose="02020700000000000000" pitchFamily="18" charset="-128"/>
              </a:rPr>
              <a:t> </a:t>
            </a:r>
            <a:r>
              <a:rPr lang="ja-JP" altLang="en-US" sz="2800" b="1" dirty="0" smtClean="0">
                <a:latin typeface="UD デジタル 教科書体 NP-B" panose="02020700000000000000" pitchFamily="18" charset="-128"/>
                <a:ea typeface="UD デジタル 教科書体 NP-B" panose="02020700000000000000" pitchFamily="18" charset="-128"/>
              </a:rPr>
              <a:t>　　　　　</a:t>
            </a:r>
            <a:r>
              <a:rPr lang="ja-JP" altLang="en-US" sz="2400" b="1" dirty="0" smtClean="0">
                <a:latin typeface="UD デジタル 教科書体 NP-B" panose="02020700000000000000" pitchFamily="18" charset="-128"/>
                <a:ea typeface="UD デジタル 教科書体 NP-B" panose="02020700000000000000" pitchFamily="18" charset="-128"/>
              </a:rPr>
              <a:t>保健所</a:t>
            </a:r>
            <a:r>
              <a:rPr lang="ja-JP" altLang="en-US" sz="2400" b="1" dirty="0">
                <a:latin typeface="UD デジタル 教科書体 NP-B" panose="02020700000000000000" pitchFamily="18" charset="-128"/>
                <a:ea typeface="UD デジタル 教科書体 NP-B" panose="02020700000000000000" pitchFamily="18" charset="-128"/>
              </a:rPr>
              <a:t>管内別陽性者</a:t>
            </a:r>
            <a:r>
              <a:rPr lang="ja-JP" altLang="en-US" sz="2400" b="1" dirty="0" smtClean="0">
                <a:latin typeface="UD デジタル 教科書体 NP-B" panose="02020700000000000000" pitchFamily="18" charset="-128"/>
                <a:ea typeface="UD デジタル 教科書体 NP-B" panose="02020700000000000000" pitchFamily="18" charset="-128"/>
              </a:rPr>
              <a:t>比較</a:t>
            </a:r>
            <a:r>
              <a:rPr lang="ja-JP" altLang="en-US" sz="2000" b="1" dirty="0" smtClean="0">
                <a:latin typeface="UD デジタル 教科書体 NP-B" panose="02020700000000000000" pitchFamily="18" charset="-128"/>
                <a:ea typeface="UD デジタル 教科書体 NP-B" panose="02020700000000000000" pitchFamily="18" charset="-128"/>
              </a:rPr>
              <a:t>（人口</a:t>
            </a:r>
            <a:r>
              <a:rPr lang="en-US" altLang="ja-JP" sz="2000" b="1" dirty="0" smtClean="0">
                <a:latin typeface="UD デジタル 教科書体 NP-B" panose="02020700000000000000" pitchFamily="18" charset="-128"/>
                <a:ea typeface="UD デジタル 教科書体 NP-B" panose="02020700000000000000" pitchFamily="18" charset="-128"/>
              </a:rPr>
              <a:t>10</a:t>
            </a:r>
            <a:r>
              <a:rPr lang="ja-JP" altLang="en-US" sz="2000" b="1" dirty="0" smtClean="0">
                <a:latin typeface="UD デジタル 教科書体 NP-B" panose="02020700000000000000" pitchFamily="18" charset="-128"/>
                <a:ea typeface="UD デジタル 教科書体 NP-B" panose="02020700000000000000" pitchFamily="18" charset="-128"/>
              </a:rPr>
              <a:t>万人あたり）</a:t>
            </a:r>
            <a:endParaRPr lang="ja-JP" altLang="en-US" sz="2000" b="1" dirty="0">
              <a:latin typeface="UD デジタル 教科書体 NP-B" panose="02020700000000000000" pitchFamily="18" charset="-128"/>
              <a:ea typeface="UD デジタル 教科書体 NP-B" panose="02020700000000000000" pitchFamily="18" charset="-128"/>
            </a:endParaRPr>
          </a:p>
        </p:txBody>
      </p:sp>
      <p:sp>
        <p:nvSpPr>
          <p:cNvPr id="15" name="正方形/長方形 14"/>
          <p:cNvSpPr/>
          <p:nvPr/>
        </p:nvSpPr>
        <p:spPr>
          <a:xfrm>
            <a:off x="8160127" y="35500"/>
            <a:ext cx="4031873" cy="461665"/>
          </a:xfrm>
          <a:prstGeom prst="rect">
            <a:avLst/>
          </a:prstGeom>
        </p:spPr>
        <p:txBody>
          <a:bodyPr wrap="none">
            <a:spAutoFit/>
          </a:bodyPr>
          <a:lstStyle/>
          <a:p>
            <a:r>
              <a:rPr lang="en-US" altLang="ja-JP" sz="1200" dirty="0" smtClean="0">
                <a:solidFill>
                  <a:schemeClr val="bg1"/>
                </a:solidFill>
              </a:rPr>
              <a:t>※</a:t>
            </a:r>
            <a:r>
              <a:rPr lang="ja-JP" altLang="en-US" sz="1200" dirty="0" smtClean="0">
                <a:solidFill>
                  <a:schemeClr val="bg1"/>
                </a:solidFill>
              </a:rPr>
              <a:t>居住地による</a:t>
            </a:r>
            <a:endParaRPr lang="en-US" altLang="ja-JP" sz="1200" dirty="0" smtClean="0">
              <a:solidFill>
                <a:schemeClr val="bg1"/>
              </a:solidFill>
            </a:endParaRPr>
          </a:p>
          <a:p>
            <a:r>
              <a:rPr lang="en-US" altLang="ja-JP" sz="1200" dirty="0" smtClean="0">
                <a:solidFill>
                  <a:schemeClr val="bg1"/>
                </a:solidFill>
              </a:rPr>
              <a:t>※</a:t>
            </a:r>
            <a:r>
              <a:rPr lang="ja-JP" altLang="en-US" sz="1200" dirty="0" smtClean="0">
                <a:solidFill>
                  <a:schemeClr val="bg1"/>
                </a:solidFill>
              </a:rPr>
              <a:t>居住地が非公表、不明、調査中、他都道府県等を除く</a:t>
            </a:r>
            <a:endParaRPr lang="en-US" altLang="ja-JP" sz="1200" dirty="0" smtClean="0">
              <a:solidFill>
                <a:schemeClr val="bg1"/>
              </a:solidFill>
            </a:endParaRPr>
          </a:p>
        </p:txBody>
      </p:sp>
      <p:sp>
        <p:nvSpPr>
          <p:cNvPr id="5" name="スライド番号プレースホルダー 1"/>
          <p:cNvSpPr>
            <a:spLocks noGrp="1"/>
          </p:cNvSpPr>
          <p:nvPr>
            <p:ph type="sldNum" sz="quarter" idx="12"/>
          </p:nvPr>
        </p:nvSpPr>
        <p:spPr>
          <a:xfrm>
            <a:off x="9239534" y="6492875"/>
            <a:ext cx="2743200" cy="365125"/>
          </a:xfrm>
        </p:spPr>
        <p:txBody>
          <a:bodyPr/>
          <a:lstStyle/>
          <a:p>
            <a:fld id="{0B62D5CB-8769-475A-9BC8-A2F17E2F558B}" type="slidenum">
              <a:rPr kumimoji="1" lang="ja-JP" altLang="en-US" smtClean="0"/>
              <a:t>16</a:t>
            </a:fld>
            <a:endParaRPr kumimoji="1" lang="ja-JP" altLang="en-US" dirty="0"/>
          </a:p>
        </p:txBody>
      </p:sp>
      <p:sp>
        <p:nvSpPr>
          <p:cNvPr id="8" name="テキスト ボックス 1"/>
          <p:cNvSpPr txBox="1"/>
          <p:nvPr/>
        </p:nvSpPr>
        <p:spPr>
          <a:xfrm>
            <a:off x="6108388" y="5459060"/>
            <a:ext cx="423030" cy="1342668"/>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ja-JP" altLang="en-US" sz="800" dirty="0" smtClean="0">
                <a:latin typeface="Meiryo UI" panose="020B0604030504040204" pitchFamily="50" charset="-128"/>
                <a:ea typeface="Meiryo UI" panose="020B0604030504040204" pitchFamily="50" charset="-128"/>
              </a:rPr>
              <a:t>池田市・箕面市・豊能町・</a:t>
            </a:r>
            <a:endParaRPr kumimoji="1"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smtClean="0">
                <a:latin typeface="Meiryo UI" panose="020B0604030504040204" pitchFamily="50" charset="-128"/>
                <a:ea typeface="Meiryo UI" panose="020B0604030504040204" pitchFamily="50" charset="-128"/>
              </a:rPr>
              <a:t>能勢町</a:t>
            </a:r>
            <a:endParaRPr kumimoji="1" lang="en-US" altLang="ja-JP" sz="800" dirty="0" smtClean="0">
              <a:latin typeface="Meiryo UI" panose="020B0604030504040204" pitchFamily="50" charset="-128"/>
              <a:ea typeface="Meiryo UI" panose="020B0604030504040204" pitchFamily="50" charset="-128"/>
            </a:endParaRPr>
          </a:p>
        </p:txBody>
      </p:sp>
      <p:sp>
        <p:nvSpPr>
          <p:cNvPr id="9" name="テキスト ボックス 1"/>
          <p:cNvSpPr txBox="1"/>
          <p:nvPr/>
        </p:nvSpPr>
        <p:spPr>
          <a:xfrm>
            <a:off x="6683239" y="5459060"/>
            <a:ext cx="423030" cy="1342668"/>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ja-JP" altLang="en-US" sz="800" dirty="0">
                <a:latin typeface="Meiryo UI" panose="020B0604030504040204" pitchFamily="50" charset="-128"/>
                <a:ea typeface="Meiryo UI" panose="020B0604030504040204" pitchFamily="50" charset="-128"/>
              </a:rPr>
              <a:t>茨木</a:t>
            </a:r>
            <a:r>
              <a:rPr kumimoji="1" lang="ja-JP" altLang="en-US" sz="800" dirty="0" smtClean="0">
                <a:latin typeface="Meiryo UI" panose="020B0604030504040204" pitchFamily="50" charset="-128"/>
                <a:ea typeface="Meiryo UI" panose="020B0604030504040204" pitchFamily="50" charset="-128"/>
              </a:rPr>
              <a:t>市・摂津市・島本町</a:t>
            </a:r>
            <a:endParaRPr kumimoji="1" lang="en-US" altLang="ja-JP" sz="800" dirty="0" smtClean="0">
              <a:latin typeface="Meiryo UI" panose="020B0604030504040204" pitchFamily="50" charset="-128"/>
              <a:ea typeface="Meiryo UI" panose="020B0604030504040204" pitchFamily="50" charset="-128"/>
            </a:endParaRPr>
          </a:p>
        </p:txBody>
      </p:sp>
      <p:sp>
        <p:nvSpPr>
          <p:cNvPr id="10" name="テキスト ボックス 1"/>
          <p:cNvSpPr txBox="1"/>
          <p:nvPr/>
        </p:nvSpPr>
        <p:spPr>
          <a:xfrm>
            <a:off x="7279067" y="5459060"/>
            <a:ext cx="423030" cy="1342668"/>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ja-JP" altLang="en-US" sz="800" dirty="0" smtClean="0">
                <a:latin typeface="Meiryo UI" panose="020B0604030504040204" pitchFamily="50" charset="-128"/>
                <a:ea typeface="Meiryo UI" panose="020B0604030504040204" pitchFamily="50" charset="-128"/>
              </a:rPr>
              <a:t>守口市</a:t>
            </a:r>
            <a:r>
              <a:rPr kumimoji="1" lang="ja-JP" altLang="en-US" sz="800" dirty="0" smtClean="0">
                <a:latin typeface="Meiryo UI" panose="020B0604030504040204" pitchFamily="50" charset="-128"/>
                <a:ea typeface="Meiryo UI" panose="020B0604030504040204" pitchFamily="50" charset="-128"/>
              </a:rPr>
              <a:t>・門真市</a:t>
            </a:r>
            <a:endParaRPr kumimoji="1" lang="en-US" altLang="ja-JP" sz="800" dirty="0" smtClean="0">
              <a:latin typeface="Meiryo UI" panose="020B0604030504040204" pitchFamily="50" charset="-128"/>
              <a:ea typeface="Meiryo UI" panose="020B0604030504040204" pitchFamily="50" charset="-128"/>
            </a:endParaRPr>
          </a:p>
        </p:txBody>
      </p:sp>
      <p:sp>
        <p:nvSpPr>
          <p:cNvPr id="11" name="テキスト ボックス 1"/>
          <p:cNvSpPr txBox="1"/>
          <p:nvPr/>
        </p:nvSpPr>
        <p:spPr>
          <a:xfrm>
            <a:off x="7893552" y="5459060"/>
            <a:ext cx="423030" cy="1342668"/>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ja-JP" altLang="en-US" sz="800" dirty="0">
                <a:latin typeface="Meiryo UI" panose="020B0604030504040204" pitchFamily="50" charset="-128"/>
                <a:ea typeface="Meiryo UI" panose="020B0604030504040204" pitchFamily="50" charset="-128"/>
              </a:rPr>
              <a:t>大東市</a:t>
            </a:r>
            <a:r>
              <a:rPr kumimoji="1" lang="ja-JP" altLang="en-US" sz="800" dirty="0" smtClean="0">
                <a:latin typeface="Meiryo UI" panose="020B0604030504040204" pitchFamily="50" charset="-128"/>
                <a:ea typeface="Meiryo UI" panose="020B0604030504040204" pitchFamily="50" charset="-128"/>
              </a:rPr>
              <a:t>・四條畷市・交野市</a:t>
            </a:r>
            <a:endParaRPr kumimoji="1" lang="en-US" altLang="ja-JP" sz="800" dirty="0" smtClean="0">
              <a:latin typeface="Meiryo UI" panose="020B0604030504040204" pitchFamily="50" charset="-128"/>
              <a:ea typeface="Meiryo UI" panose="020B0604030504040204" pitchFamily="50" charset="-128"/>
            </a:endParaRPr>
          </a:p>
        </p:txBody>
      </p:sp>
      <p:sp>
        <p:nvSpPr>
          <p:cNvPr id="12" name="テキスト ボックス 1"/>
          <p:cNvSpPr txBox="1"/>
          <p:nvPr/>
        </p:nvSpPr>
        <p:spPr>
          <a:xfrm>
            <a:off x="8453168" y="5459060"/>
            <a:ext cx="423030" cy="1342668"/>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ja-JP" altLang="en-US" sz="800" dirty="0">
                <a:latin typeface="Meiryo UI" panose="020B0604030504040204" pitchFamily="50" charset="-128"/>
                <a:ea typeface="Meiryo UI" panose="020B0604030504040204" pitchFamily="50" charset="-128"/>
              </a:rPr>
              <a:t>松原</a:t>
            </a:r>
            <a:r>
              <a:rPr kumimoji="1" lang="ja-JP" altLang="en-US" sz="800" dirty="0" smtClean="0">
                <a:latin typeface="Meiryo UI" panose="020B0604030504040204" pitchFamily="50" charset="-128"/>
                <a:ea typeface="Meiryo UI" panose="020B0604030504040204" pitchFamily="50" charset="-128"/>
              </a:rPr>
              <a:t>市・羽曳野市・柏原市</a:t>
            </a:r>
            <a:endParaRPr kumimoji="1"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smtClean="0">
                <a:latin typeface="Meiryo UI" panose="020B0604030504040204" pitchFamily="50" charset="-128"/>
                <a:ea typeface="Meiryo UI" panose="020B0604030504040204" pitchFamily="50" charset="-128"/>
              </a:rPr>
              <a:t>・藤井寺市</a:t>
            </a:r>
            <a:endParaRPr kumimoji="1" lang="en-US" altLang="ja-JP" sz="800" dirty="0" smtClean="0">
              <a:latin typeface="Meiryo UI" panose="020B0604030504040204" pitchFamily="50" charset="-128"/>
              <a:ea typeface="Meiryo UI" panose="020B0604030504040204" pitchFamily="50" charset="-128"/>
            </a:endParaRPr>
          </a:p>
        </p:txBody>
      </p:sp>
      <p:sp>
        <p:nvSpPr>
          <p:cNvPr id="13" name="テキスト ボックス 1"/>
          <p:cNvSpPr txBox="1"/>
          <p:nvPr/>
        </p:nvSpPr>
        <p:spPr>
          <a:xfrm>
            <a:off x="9085732" y="5459060"/>
            <a:ext cx="411434" cy="1342668"/>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ja-JP" altLang="en-US" sz="800" dirty="0">
                <a:latin typeface="Meiryo UI" panose="020B0604030504040204" pitchFamily="50" charset="-128"/>
                <a:ea typeface="Meiryo UI" panose="020B0604030504040204" pitchFamily="50" charset="-128"/>
              </a:rPr>
              <a:t>富田林市</a:t>
            </a:r>
            <a:r>
              <a:rPr kumimoji="1" lang="ja-JP" altLang="en-US" sz="800" dirty="0" smtClean="0">
                <a:latin typeface="Meiryo UI" panose="020B0604030504040204" pitchFamily="50" charset="-128"/>
                <a:ea typeface="Meiryo UI" panose="020B0604030504040204" pitchFamily="50" charset="-128"/>
              </a:rPr>
              <a:t>・河内長野市・</a:t>
            </a:r>
            <a:endParaRPr kumimoji="1"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smtClean="0">
                <a:latin typeface="Meiryo UI" panose="020B0604030504040204" pitchFamily="50" charset="-128"/>
                <a:ea typeface="Meiryo UI" panose="020B0604030504040204" pitchFamily="50" charset="-128"/>
              </a:rPr>
              <a:t>大阪狭山市・太子町・</a:t>
            </a:r>
            <a:endParaRPr kumimoji="1" lang="en-US" altLang="ja-JP" sz="800" dirty="0" smtClean="0">
              <a:latin typeface="Meiryo UI" panose="020B0604030504040204" pitchFamily="50" charset="-128"/>
              <a:ea typeface="Meiryo UI" panose="020B0604030504040204" pitchFamily="50" charset="-128"/>
            </a:endParaRPr>
          </a:p>
          <a:p>
            <a:pPr defTabSz="914400"/>
            <a:r>
              <a:rPr lang="ja-JP" altLang="en-US" sz="800" dirty="0" smtClean="0">
                <a:latin typeface="Meiryo UI" panose="020B0604030504040204" pitchFamily="50" charset="-128"/>
                <a:ea typeface="Meiryo UI" panose="020B0604030504040204" pitchFamily="50" charset="-128"/>
              </a:rPr>
              <a:t>河南町・千早赤阪村</a:t>
            </a:r>
            <a:endParaRPr kumimoji="1" lang="en-US" altLang="ja-JP" sz="800" dirty="0" smtClean="0">
              <a:latin typeface="Meiryo UI" panose="020B0604030504040204" pitchFamily="50" charset="-128"/>
              <a:ea typeface="Meiryo UI" panose="020B0604030504040204" pitchFamily="50" charset="-128"/>
            </a:endParaRPr>
          </a:p>
        </p:txBody>
      </p:sp>
      <p:sp>
        <p:nvSpPr>
          <p:cNvPr id="14" name="テキスト ボックス 1"/>
          <p:cNvSpPr txBox="1"/>
          <p:nvPr/>
        </p:nvSpPr>
        <p:spPr>
          <a:xfrm>
            <a:off x="9653432" y="5459060"/>
            <a:ext cx="423030" cy="1342668"/>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ja-JP" altLang="en-US" sz="800" dirty="0" smtClean="0">
                <a:latin typeface="Meiryo UI" panose="020B0604030504040204" pitchFamily="50" charset="-128"/>
                <a:ea typeface="Meiryo UI" panose="020B0604030504040204" pitchFamily="50" charset="-128"/>
              </a:rPr>
              <a:t>泉大津市・和泉市・高石市</a:t>
            </a:r>
            <a:endParaRPr kumimoji="1"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smtClean="0">
                <a:latin typeface="Meiryo UI" panose="020B0604030504040204" pitchFamily="50" charset="-128"/>
                <a:ea typeface="Meiryo UI" panose="020B0604030504040204" pitchFamily="50" charset="-128"/>
              </a:rPr>
              <a:t>・忠岡町</a:t>
            </a:r>
            <a:endParaRPr kumimoji="1" lang="en-US" altLang="ja-JP" sz="800" dirty="0" smtClean="0">
              <a:latin typeface="Meiryo UI" panose="020B0604030504040204" pitchFamily="50" charset="-128"/>
              <a:ea typeface="Meiryo UI" panose="020B0604030504040204" pitchFamily="50" charset="-128"/>
            </a:endParaRPr>
          </a:p>
        </p:txBody>
      </p:sp>
      <p:sp>
        <p:nvSpPr>
          <p:cNvPr id="16" name="テキスト ボックス 1"/>
          <p:cNvSpPr txBox="1"/>
          <p:nvPr/>
        </p:nvSpPr>
        <p:spPr>
          <a:xfrm>
            <a:off x="10259333" y="5459060"/>
            <a:ext cx="423030" cy="1342668"/>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ja-JP" altLang="en-US" sz="800" dirty="0" smtClean="0">
                <a:latin typeface="Meiryo UI" panose="020B0604030504040204" pitchFamily="50" charset="-128"/>
                <a:ea typeface="Meiryo UI" panose="020B0604030504040204" pitchFamily="50" charset="-128"/>
              </a:rPr>
              <a:t>岸和田市・貝塚市</a:t>
            </a:r>
            <a:endParaRPr kumimoji="1" lang="en-US" altLang="ja-JP" sz="800" dirty="0" smtClean="0">
              <a:latin typeface="Meiryo UI" panose="020B0604030504040204" pitchFamily="50" charset="-128"/>
              <a:ea typeface="Meiryo UI" panose="020B0604030504040204" pitchFamily="50" charset="-128"/>
            </a:endParaRPr>
          </a:p>
        </p:txBody>
      </p:sp>
      <p:sp>
        <p:nvSpPr>
          <p:cNvPr id="17" name="テキスト ボックス 1"/>
          <p:cNvSpPr txBox="1"/>
          <p:nvPr/>
        </p:nvSpPr>
        <p:spPr>
          <a:xfrm>
            <a:off x="10838629" y="5459060"/>
            <a:ext cx="423030" cy="1342668"/>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ja-JP" altLang="en-US" sz="800" dirty="0">
                <a:latin typeface="Meiryo UI" panose="020B0604030504040204" pitchFamily="50" charset="-128"/>
                <a:ea typeface="Meiryo UI" panose="020B0604030504040204" pitchFamily="50" charset="-128"/>
              </a:rPr>
              <a:t>泉佐野市</a:t>
            </a:r>
            <a:r>
              <a:rPr kumimoji="1" lang="ja-JP" altLang="en-US" sz="800" dirty="0" smtClean="0">
                <a:latin typeface="Meiryo UI" panose="020B0604030504040204" pitchFamily="50" charset="-128"/>
                <a:ea typeface="Meiryo UI" panose="020B0604030504040204" pitchFamily="50" charset="-128"/>
              </a:rPr>
              <a:t>・泉南市・阪南市</a:t>
            </a:r>
            <a:endParaRPr kumimoji="1"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smtClean="0">
                <a:latin typeface="Meiryo UI" panose="020B0604030504040204" pitchFamily="50" charset="-128"/>
                <a:ea typeface="Meiryo UI" panose="020B0604030504040204" pitchFamily="50" charset="-128"/>
              </a:rPr>
              <a:t>・熊取町・田尻町・岬町</a:t>
            </a:r>
            <a:endParaRPr kumimoji="1" lang="en-US" altLang="ja-JP" sz="800" dirty="0" smtClean="0">
              <a:latin typeface="Meiryo UI" panose="020B0604030504040204" pitchFamily="50" charset="-128"/>
              <a:ea typeface="Meiryo UI" panose="020B0604030504040204" pitchFamily="50" charset="-128"/>
            </a:endParaRPr>
          </a:p>
        </p:txBody>
      </p:sp>
      <p:cxnSp>
        <p:nvCxnSpPr>
          <p:cNvPr id="19" name="直線コネクタ 18"/>
          <p:cNvCxnSpPr/>
          <p:nvPr/>
        </p:nvCxnSpPr>
        <p:spPr>
          <a:xfrm>
            <a:off x="721903" y="4543908"/>
            <a:ext cx="11196000" cy="1"/>
          </a:xfrm>
          <a:prstGeom prst="line">
            <a:avLst/>
          </a:prstGeom>
          <a:ln>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20" name="楕円 19"/>
          <p:cNvSpPr/>
          <p:nvPr/>
        </p:nvSpPr>
        <p:spPr>
          <a:xfrm>
            <a:off x="81552" y="4369237"/>
            <a:ext cx="640351" cy="3493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rgbClr val="FF0000"/>
                </a:solidFill>
              </a:rPr>
              <a:t>25</a:t>
            </a:r>
            <a:endParaRPr kumimoji="1" lang="ja-JP" altLang="en-US" dirty="0">
              <a:solidFill>
                <a:srgbClr val="FF0000"/>
              </a:solidFill>
            </a:endParaRPr>
          </a:p>
        </p:txBody>
      </p:sp>
      <p:sp>
        <p:nvSpPr>
          <p:cNvPr id="21" name="テキスト ボックス 20"/>
          <p:cNvSpPr txBox="1"/>
          <p:nvPr/>
        </p:nvSpPr>
        <p:spPr>
          <a:xfrm>
            <a:off x="11337299" y="4161488"/>
            <a:ext cx="956166" cy="415498"/>
          </a:xfrm>
          <a:prstGeom prst="rect">
            <a:avLst/>
          </a:prstGeom>
          <a:noFill/>
        </p:spPr>
        <p:txBody>
          <a:bodyPr wrap="square" rtlCol="0">
            <a:spAutoFit/>
          </a:bodyPr>
          <a:lstStyle/>
          <a:p>
            <a:pPr algn="ctr"/>
            <a:r>
              <a:rPr kumimoji="1" lang="ja-JP" altLang="en-US" sz="1000" b="1" dirty="0">
                <a:solidFill>
                  <a:srgbClr val="FF0000"/>
                </a:solidFill>
              </a:rPr>
              <a:t>ステージ</a:t>
            </a:r>
            <a:endParaRPr kumimoji="1" lang="en-US" altLang="ja-JP" sz="1000" b="1" dirty="0">
              <a:solidFill>
                <a:srgbClr val="FF0000"/>
              </a:solidFill>
            </a:endParaRPr>
          </a:p>
          <a:p>
            <a:pPr algn="ctr"/>
            <a:r>
              <a:rPr lang="en-US" altLang="ja-JP" sz="1000" b="1" dirty="0">
                <a:solidFill>
                  <a:srgbClr val="FF0000"/>
                </a:solidFill>
              </a:rPr>
              <a:t>Ⅳ</a:t>
            </a:r>
            <a:endParaRPr kumimoji="1" lang="ja-JP" altLang="en-US" sz="1000" b="1" dirty="0">
              <a:solidFill>
                <a:srgbClr val="FF0000"/>
              </a:solidFill>
            </a:endParaRPr>
          </a:p>
        </p:txBody>
      </p:sp>
      <p:sp>
        <p:nvSpPr>
          <p:cNvPr id="23" name="正方形/長方形 22">
            <a:extLst>
              <a:ext uri="{FF2B5EF4-FFF2-40B4-BE49-F238E27FC236}">
                <a16:creationId xmlns:a16="http://schemas.microsoft.com/office/drawing/2014/main" id="{FC024533-669C-48B1-82E7-C27042384F7F}"/>
              </a:ext>
            </a:extLst>
          </p:cNvPr>
          <p:cNvSpPr/>
          <p:nvPr/>
        </p:nvSpPr>
        <p:spPr>
          <a:xfrm>
            <a:off x="-1" y="569594"/>
            <a:ext cx="12192000" cy="53859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いずれの保健所管内で</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も</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新規陽性者数は減少傾向にあるが、ステージ</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Ⅳ</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の基準を大きく超過</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a:t>
            </a:r>
            <a:endPar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pic>
        <p:nvPicPr>
          <p:cNvPr id="2" name="図 1"/>
          <p:cNvPicPr>
            <a:picLocks noChangeAspect="1"/>
          </p:cNvPicPr>
          <p:nvPr/>
        </p:nvPicPr>
        <p:blipFill>
          <a:blip r:embed="rId2"/>
          <a:stretch>
            <a:fillRect/>
          </a:stretch>
        </p:blipFill>
        <p:spPr>
          <a:xfrm>
            <a:off x="836" y="1108190"/>
            <a:ext cx="12113802" cy="5620999"/>
          </a:xfrm>
          <a:prstGeom prst="rect">
            <a:avLst/>
          </a:prstGeom>
        </p:spPr>
      </p:pic>
    </p:spTree>
    <p:extLst>
      <p:ext uri="{BB962C8B-B14F-4D97-AF65-F5344CB8AC3E}">
        <p14:creationId xmlns:p14="http://schemas.microsoft.com/office/powerpoint/2010/main" val="7061306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a:extLst>
              <a:ext uri="{FF2B5EF4-FFF2-40B4-BE49-F238E27FC236}">
                <a16:creationId xmlns:a16="http://schemas.microsoft.com/office/drawing/2014/main" id="{FC024533-669C-48B1-82E7-C27042384F7F}"/>
              </a:ext>
            </a:extLst>
          </p:cNvPr>
          <p:cNvSpPr/>
          <p:nvPr/>
        </p:nvSpPr>
        <p:spPr>
          <a:xfrm>
            <a:off x="0" y="565390"/>
            <a:ext cx="12192000" cy="55035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直近１か月で感染</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経路不明の</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割合は６割を超過したまま</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a:t>
            </a:r>
            <a:endParaRPr lang="en-US" altLang="ja-JP"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1" name="正方形/長方形 10"/>
          <p:cNvSpPr/>
          <p:nvPr/>
        </p:nvSpPr>
        <p:spPr>
          <a:xfrm>
            <a:off x="0" y="-18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latin typeface="UD デジタル 教科書体 NK-B" panose="02020700000000000000" pitchFamily="18" charset="-128"/>
                <a:ea typeface="UD デジタル 教科書体 NK-B" panose="02020700000000000000" pitchFamily="18" charset="-128"/>
              </a:rPr>
              <a:t>陽性者の</a:t>
            </a:r>
            <a:r>
              <a:rPr lang="ja-JP" altLang="en-US" sz="2400" b="1" dirty="0" smtClean="0">
                <a:latin typeface="UD デジタル 教科書体 NK-B" panose="02020700000000000000" pitchFamily="18" charset="-128"/>
                <a:ea typeface="UD デジタル 教科書体 NK-B" panose="02020700000000000000" pitchFamily="18" charset="-128"/>
              </a:rPr>
              <a:t>感染経路の状況</a:t>
            </a:r>
            <a:endParaRPr kumimoji="1" lang="ja-JP" altLang="en-US" sz="2400" b="1" dirty="0">
              <a:latin typeface="UD デジタル 教科書体 NK-B" panose="02020700000000000000" pitchFamily="18" charset="-128"/>
              <a:ea typeface="UD デジタル 教科書体 NK-B" panose="02020700000000000000" pitchFamily="18" charset="-128"/>
            </a:endParaRPr>
          </a:p>
        </p:txBody>
      </p:sp>
      <p:sp>
        <p:nvSpPr>
          <p:cNvPr id="2" name="スライド番号プレースホルダー 1"/>
          <p:cNvSpPr>
            <a:spLocks noGrp="1"/>
          </p:cNvSpPr>
          <p:nvPr>
            <p:ph type="sldNum" sz="quarter" idx="12"/>
          </p:nvPr>
        </p:nvSpPr>
        <p:spPr>
          <a:xfrm>
            <a:off x="9280301" y="6492875"/>
            <a:ext cx="2743200" cy="365125"/>
          </a:xfrm>
        </p:spPr>
        <p:txBody>
          <a:bodyPr/>
          <a:lstStyle/>
          <a:p>
            <a:fld id="{0B62D5CB-8769-475A-9BC8-A2F17E2F558B}" type="slidenum">
              <a:rPr kumimoji="1" lang="ja-JP" altLang="en-US" smtClean="0"/>
              <a:t>17</a:t>
            </a:fld>
            <a:endParaRPr kumimoji="1" lang="ja-JP" altLang="en-US" dirty="0"/>
          </a:p>
        </p:txBody>
      </p:sp>
      <p:sp>
        <p:nvSpPr>
          <p:cNvPr id="16" name="テキスト ボックス 15"/>
          <p:cNvSpPr txBox="1"/>
          <p:nvPr/>
        </p:nvSpPr>
        <p:spPr>
          <a:xfrm>
            <a:off x="5564339" y="4277054"/>
            <a:ext cx="738792" cy="415498"/>
          </a:xfrm>
          <a:prstGeom prst="rect">
            <a:avLst/>
          </a:prstGeom>
          <a:noFill/>
          <a:ln>
            <a:noFill/>
          </a:ln>
        </p:spPr>
        <p:txBody>
          <a:bodyPr wrap="square" rtlCol="0">
            <a:spAutoFit/>
          </a:bodyPr>
          <a:lstStyle/>
          <a:p>
            <a:r>
              <a:rPr kumimoji="1" lang="ja-JP" altLang="en-US" sz="1050" dirty="0" smtClean="0"/>
              <a:t>感染経路不明</a:t>
            </a:r>
            <a:endParaRPr kumimoji="1" lang="ja-JP" altLang="en-US" sz="1050" dirty="0"/>
          </a:p>
        </p:txBody>
      </p:sp>
      <p:sp>
        <p:nvSpPr>
          <p:cNvPr id="17" name="テキスト ボックス 16"/>
          <p:cNvSpPr txBox="1"/>
          <p:nvPr/>
        </p:nvSpPr>
        <p:spPr>
          <a:xfrm>
            <a:off x="5588863" y="2364585"/>
            <a:ext cx="738792" cy="415498"/>
          </a:xfrm>
          <a:prstGeom prst="rect">
            <a:avLst/>
          </a:prstGeom>
          <a:noFill/>
          <a:ln>
            <a:noFill/>
          </a:ln>
        </p:spPr>
        <p:txBody>
          <a:bodyPr wrap="square" rtlCol="0">
            <a:spAutoFit/>
          </a:bodyPr>
          <a:lstStyle/>
          <a:p>
            <a:r>
              <a:rPr kumimoji="1" lang="ja-JP" altLang="en-US" sz="1050" dirty="0" smtClean="0"/>
              <a:t>感染経路特定</a:t>
            </a:r>
            <a:endParaRPr kumimoji="1" lang="ja-JP" altLang="en-US" sz="1050" dirty="0"/>
          </a:p>
        </p:txBody>
      </p:sp>
      <p:sp>
        <p:nvSpPr>
          <p:cNvPr id="13" name="正方形/長方形 12"/>
          <p:cNvSpPr/>
          <p:nvPr/>
        </p:nvSpPr>
        <p:spPr>
          <a:xfrm>
            <a:off x="6352179" y="1113835"/>
            <a:ext cx="5839821" cy="338554"/>
          </a:xfrm>
          <a:prstGeom prst="rect">
            <a:avLst/>
          </a:prstGeom>
        </p:spPr>
        <p:txBody>
          <a:bodyPr wrap="square">
            <a:spAutoFit/>
          </a:bodyPr>
          <a:lstStyle/>
          <a:p>
            <a:r>
              <a:rPr lang="ja-JP" altLang="en-US" sz="1600" dirty="0"/>
              <a:t>（ </a:t>
            </a:r>
            <a:r>
              <a:rPr lang="en-US" altLang="ja-JP" sz="1600" dirty="0" smtClean="0"/>
              <a:t>12</a:t>
            </a:r>
            <a:r>
              <a:rPr lang="ja-JP" altLang="en-US" sz="1600" dirty="0" smtClean="0"/>
              <a:t>月</a:t>
            </a:r>
            <a:r>
              <a:rPr lang="ja-JP" altLang="en-US" sz="1600" dirty="0"/>
              <a:t>３</a:t>
            </a:r>
            <a:r>
              <a:rPr lang="ja-JP" altLang="en-US" sz="1600" dirty="0" smtClean="0"/>
              <a:t>日以降５月</a:t>
            </a:r>
            <a:r>
              <a:rPr lang="ja-JP" altLang="en-US" sz="1600" dirty="0"/>
              <a:t>５</a:t>
            </a:r>
            <a:r>
              <a:rPr lang="ja-JP" altLang="en-US" sz="1600" dirty="0" smtClean="0"/>
              <a:t>日</a:t>
            </a:r>
            <a:r>
              <a:rPr lang="ja-JP" altLang="en-US" sz="1600" dirty="0"/>
              <a:t>までに判明</a:t>
            </a:r>
            <a:r>
              <a:rPr lang="ja-JP" altLang="en-US" sz="1600" dirty="0" smtClean="0"/>
              <a:t>した</a:t>
            </a:r>
            <a:r>
              <a:rPr lang="en-US" altLang="ja-JP" sz="1600" dirty="0" smtClean="0"/>
              <a:t>64,877</a:t>
            </a:r>
            <a:r>
              <a:rPr lang="ja-JP" altLang="en-US" sz="1600" dirty="0" smtClean="0"/>
              <a:t>事例</a:t>
            </a:r>
            <a:r>
              <a:rPr lang="ja-JP" altLang="en-US" sz="1600" dirty="0"/>
              <a:t>の状況）</a:t>
            </a:r>
          </a:p>
        </p:txBody>
      </p:sp>
      <p:pic>
        <p:nvPicPr>
          <p:cNvPr id="3" name="図 2"/>
          <p:cNvPicPr>
            <a:picLocks noChangeAspect="1"/>
          </p:cNvPicPr>
          <p:nvPr/>
        </p:nvPicPr>
        <p:blipFill>
          <a:blip r:embed="rId2"/>
          <a:stretch>
            <a:fillRect/>
          </a:stretch>
        </p:blipFill>
        <p:spPr>
          <a:xfrm>
            <a:off x="141490" y="1370290"/>
            <a:ext cx="5352752" cy="5456393"/>
          </a:xfrm>
          <a:prstGeom prst="rect">
            <a:avLst/>
          </a:prstGeom>
        </p:spPr>
      </p:pic>
      <p:pic>
        <p:nvPicPr>
          <p:cNvPr id="4" name="図 3"/>
          <p:cNvPicPr>
            <a:picLocks noChangeAspect="1"/>
          </p:cNvPicPr>
          <p:nvPr/>
        </p:nvPicPr>
        <p:blipFill>
          <a:blip r:embed="rId3"/>
          <a:stretch>
            <a:fillRect/>
          </a:stretch>
        </p:blipFill>
        <p:spPr>
          <a:xfrm>
            <a:off x="6422276" y="1370290"/>
            <a:ext cx="5529551" cy="5364945"/>
          </a:xfrm>
          <a:prstGeom prst="rect">
            <a:avLst/>
          </a:prstGeom>
        </p:spPr>
      </p:pic>
    </p:spTree>
    <p:extLst>
      <p:ext uri="{BB962C8B-B14F-4D97-AF65-F5344CB8AC3E}">
        <p14:creationId xmlns:p14="http://schemas.microsoft.com/office/powerpoint/2010/main" val="11402278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0" y="-18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b="1" dirty="0" smtClean="0">
                <a:latin typeface="UD デジタル 教科書体 NK-B" panose="02020700000000000000" pitchFamily="18" charset="-128"/>
                <a:ea typeface="UD デジタル 教科書体 NK-B" panose="02020700000000000000" pitchFamily="18" charset="-128"/>
              </a:rPr>
              <a:t>　　　　　　　　　　　　　　</a:t>
            </a:r>
            <a:r>
              <a:rPr kumimoji="1" lang="ja-JP" altLang="en-US" sz="2400" b="1" dirty="0" smtClean="0">
                <a:latin typeface="UD デジタル 教科書体 NK-B" panose="02020700000000000000" pitchFamily="18" charset="-128"/>
                <a:ea typeface="UD デジタル 教科書体 NK-B" panose="02020700000000000000" pitchFamily="18" charset="-128"/>
              </a:rPr>
              <a:t>陽性者の</a:t>
            </a:r>
            <a:r>
              <a:rPr lang="ja-JP" altLang="en-US" sz="2400" b="1" dirty="0" smtClean="0">
                <a:latin typeface="UD デジタル 教科書体 NK-B" panose="02020700000000000000" pitchFamily="18" charset="-128"/>
                <a:ea typeface="UD デジタル 教科書体 NK-B" panose="02020700000000000000" pitchFamily="18" charset="-128"/>
              </a:rPr>
              <a:t>感染経路の状況（大阪市内外）</a:t>
            </a:r>
            <a:endParaRPr kumimoji="1" lang="ja-JP" altLang="en-US" sz="2400" b="1" dirty="0">
              <a:latin typeface="UD デジタル 教科書体 NK-B" panose="02020700000000000000" pitchFamily="18" charset="-128"/>
              <a:ea typeface="UD デジタル 教科書体 NK-B" panose="02020700000000000000" pitchFamily="18" charset="-128"/>
            </a:endParaRPr>
          </a:p>
        </p:txBody>
      </p:sp>
      <p:sp>
        <p:nvSpPr>
          <p:cNvPr id="2" name="スライド番号プレースホルダー 1"/>
          <p:cNvSpPr>
            <a:spLocks noGrp="1"/>
          </p:cNvSpPr>
          <p:nvPr>
            <p:ph type="sldNum" sz="quarter" idx="12"/>
          </p:nvPr>
        </p:nvSpPr>
        <p:spPr>
          <a:xfrm>
            <a:off x="9280301" y="6492875"/>
            <a:ext cx="2743200" cy="365125"/>
          </a:xfrm>
        </p:spPr>
        <p:txBody>
          <a:bodyPr/>
          <a:lstStyle/>
          <a:p>
            <a:fld id="{0B62D5CB-8769-475A-9BC8-A2F17E2F558B}" type="slidenum">
              <a:rPr kumimoji="1" lang="ja-JP" altLang="en-US" smtClean="0"/>
              <a:t>18</a:t>
            </a:fld>
            <a:endParaRPr kumimoji="1" lang="ja-JP" altLang="en-US" dirty="0"/>
          </a:p>
        </p:txBody>
      </p:sp>
      <p:sp>
        <p:nvSpPr>
          <p:cNvPr id="16" name="テキスト ボックス 15"/>
          <p:cNvSpPr txBox="1"/>
          <p:nvPr/>
        </p:nvSpPr>
        <p:spPr>
          <a:xfrm>
            <a:off x="5520349" y="3965719"/>
            <a:ext cx="738792" cy="415498"/>
          </a:xfrm>
          <a:prstGeom prst="rect">
            <a:avLst/>
          </a:prstGeom>
          <a:noFill/>
          <a:ln>
            <a:noFill/>
          </a:ln>
        </p:spPr>
        <p:txBody>
          <a:bodyPr wrap="square" rtlCol="0">
            <a:spAutoFit/>
          </a:bodyPr>
          <a:lstStyle/>
          <a:p>
            <a:r>
              <a:rPr kumimoji="1" lang="ja-JP" altLang="en-US" sz="1050" dirty="0" smtClean="0"/>
              <a:t>感染経路不明</a:t>
            </a:r>
            <a:endParaRPr kumimoji="1" lang="ja-JP" altLang="en-US" sz="1050" dirty="0"/>
          </a:p>
        </p:txBody>
      </p:sp>
      <p:sp>
        <p:nvSpPr>
          <p:cNvPr id="17" name="テキスト ボックス 16"/>
          <p:cNvSpPr txBox="1"/>
          <p:nvPr/>
        </p:nvSpPr>
        <p:spPr>
          <a:xfrm>
            <a:off x="5514875" y="2481373"/>
            <a:ext cx="738792" cy="415498"/>
          </a:xfrm>
          <a:prstGeom prst="rect">
            <a:avLst/>
          </a:prstGeom>
          <a:noFill/>
          <a:ln>
            <a:noFill/>
          </a:ln>
        </p:spPr>
        <p:txBody>
          <a:bodyPr wrap="square" rtlCol="0">
            <a:spAutoFit/>
          </a:bodyPr>
          <a:lstStyle/>
          <a:p>
            <a:r>
              <a:rPr kumimoji="1" lang="ja-JP" altLang="en-US" sz="1050" dirty="0" smtClean="0"/>
              <a:t>感染経路特定</a:t>
            </a:r>
            <a:endParaRPr kumimoji="1" lang="ja-JP" altLang="en-US" sz="1050" dirty="0"/>
          </a:p>
        </p:txBody>
      </p:sp>
      <p:sp>
        <p:nvSpPr>
          <p:cNvPr id="13" name="正方形/長方形 12"/>
          <p:cNvSpPr/>
          <p:nvPr/>
        </p:nvSpPr>
        <p:spPr>
          <a:xfrm>
            <a:off x="8160127" y="35500"/>
            <a:ext cx="4031873" cy="461665"/>
          </a:xfrm>
          <a:prstGeom prst="rect">
            <a:avLst/>
          </a:prstGeom>
        </p:spPr>
        <p:txBody>
          <a:bodyPr wrap="none">
            <a:spAutoFit/>
          </a:bodyPr>
          <a:lstStyle/>
          <a:p>
            <a:r>
              <a:rPr lang="en-US" altLang="ja-JP" sz="1200" dirty="0" smtClean="0">
                <a:solidFill>
                  <a:schemeClr val="bg1"/>
                </a:solidFill>
              </a:rPr>
              <a:t>※</a:t>
            </a:r>
            <a:r>
              <a:rPr lang="ja-JP" altLang="en-US" sz="1200" dirty="0" smtClean="0">
                <a:solidFill>
                  <a:schemeClr val="bg1"/>
                </a:solidFill>
              </a:rPr>
              <a:t>市内外は居住地による</a:t>
            </a:r>
            <a:endParaRPr lang="en-US" altLang="ja-JP" sz="1200" dirty="0" smtClean="0">
              <a:solidFill>
                <a:schemeClr val="bg1"/>
              </a:solidFill>
            </a:endParaRPr>
          </a:p>
          <a:p>
            <a:r>
              <a:rPr lang="en-US" altLang="ja-JP" sz="1200" dirty="0" smtClean="0">
                <a:solidFill>
                  <a:schemeClr val="bg1"/>
                </a:solidFill>
              </a:rPr>
              <a:t>※</a:t>
            </a:r>
            <a:r>
              <a:rPr lang="ja-JP" altLang="en-US" sz="1200" dirty="0" smtClean="0">
                <a:solidFill>
                  <a:schemeClr val="bg1"/>
                </a:solidFill>
              </a:rPr>
              <a:t>居住地が非公表、不明、調査中、他都道府県等を除く</a:t>
            </a:r>
            <a:endParaRPr lang="en-US" altLang="ja-JP" sz="1200" dirty="0" smtClean="0">
              <a:solidFill>
                <a:schemeClr val="bg1"/>
              </a:solidFill>
            </a:endParaRPr>
          </a:p>
        </p:txBody>
      </p:sp>
      <p:sp>
        <p:nvSpPr>
          <p:cNvPr id="12" name="テキスト ボックス 11"/>
          <p:cNvSpPr txBox="1"/>
          <p:nvPr/>
        </p:nvSpPr>
        <p:spPr>
          <a:xfrm>
            <a:off x="11419438" y="3965719"/>
            <a:ext cx="738792" cy="415498"/>
          </a:xfrm>
          <a:prstGeom prst="rect">
            <a:avLst/>
          </a:prstGeom>
          <a:noFill/>
          <a:ln>
            <a:noFill/>
          </a:ln>
        </p:spPr>
        <p:txBody>
          <a:bodyPr wrap="square" rtlCol="0">
            <a:spAutoFit/>
          </a:bodyPr>
          <a:lstStyle/>
          <a:p>
            <a:r>
              <a:rPr kumimoji="1" lang="ja-JP" altLang="en-US" sz="1050" dirty="0" smtClean="0"/>
              <a:t>感染経路不明</a:t>
            </a:r>
            <a:endParaRPr kumimoji="1" lang="ja-JP" altLang="en-US" sz="1050" dirty="0"/>
          </a:p>
        </p:txBody>
      </p:sp>
      <p:sp>
        <p:nvSpPr>
          <p:cNvPr id="18" name="テキスト ボックス 17"/>
          <p:cNvSpPr txBox="1"/>
          <p:nvPr/>
        </p:nvSpPr>
        <p:spPr>
          <a:xfrm>
            <a:off x="11419438" y="2481373"/>
            <a:ext cx="738792" cy="415498"/>
          </a:xfrm>
          <a:prstGeom prst="rect">
            <a:avLst/>
          </a:prstGeom>
          <a:noFill/>
          <a:ln>
            <a:noFill/>
          </a:ln>
        </p:spPr>
        <p:txBody>
          <a:bodyPr wrap="square" rtlCol="0">
            <a:spAutoFit/>
          </a:bodyPr>
          <a:lstStyle/>
          <a:p>
            <a:r>
              <a:rPr kumimoji="1" lang="ja-JP" altLang="en-US" sz="1050" dirty="0" smtClean="0"/>
              <a:t>感染経路特定</a:t>
            </a:r>
            <a:endParaRPr kumimoji="1" lang="ja-JP" altLang="en-US" sz="1050" dirty="0"/>
          </a:p>
        </p:txBody>
      </p:sp>
      <p:sp>
        <p:nvSpPr>
          <p:cNvPr id="19" name="正方形/長方形 18">
            <a:extLst>
              <a:ext uri="{FF2B5EF4-FFF2-40B4-BE49-F238E27FC236}">
                <a16:creationId xmlns:a16="http://schemas.microsoft.com/office/drawing/2014/main" id="{FC024533-669C-48B1-82E7-C27042384F7F}"/>
              </a:ext>
            </a:extLst>
          </p:cNvPr>
          <p:cNvSpPr/>
          <p:nvPr/>
        </p:nvSpPr>
        <p:spPr>
          <a:xfrm>
            <a:off x="0" y="565388"/>
            <a:ext cx="12192000" cy="52116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　直</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近２週間の市内居住者の感染</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経路不明割合</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は減少しているが、６割強と</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依然</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高い。</a:t>
            </a:r>
            <a:endPar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a:p>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市外居住者は増加し</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6</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割</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を超過。</a:t>
            </a:r>
            <a:endParaRPr lang="en-US" altLang="ja-JP"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20" name="正方形/長方形 19"/>
          <p:cNvSpPr/>
          <p:nvPr/>
        </p:nvSpPr>
        <p:spPr>
          <a:xfrm>
            <a:off x="6352179" y="1113835"/>
            <a:ext cx="5839821" cy="338554"/>
          </a:xfrm>
          <a:prstGeom prst="rect">
            <a:avLst/>
          </a:prstGeom>
        </p:spPr>
        <p:txBody>
          <a:bodyPr wrap="square">
            <a:spAutoFit/>
          </a:bodyPr>
          <a:lstStyle/>
          <a:p>
            <a:r>
              <a:rPr lang="ja-JP" altLang="en-US" sz="1600" dirty="0"/>
              <a:t>（ </a:t>
            </a:r>
            <a:r>
              <a:rPr lang="en-US" altLang="ja-JP" sz="1600" dirty="0" smtClean="0"/>
              <a:t>12</a:t>
            </a:r>
            <a:r>
              <a:rPr lang="ja-JP" altLang="en-US" sz="1600" dirty="0" smtClean="0"/>
              <a:t>月</a:t>
            </a:r>
            <a:r>
              <a:rPr lang="ja-JP" altLang="en-US" sz="1600" dirty="0"/>
              <a:t>３</a:t>
            </a:r>
            <a:r>
              <a:rPr lang="ja-JP" altLang="en-US" sz="1600" dirty="0" smtClean="0"/>
              <a:t>日以降５月</a:t>
            </a:r>
            <a:r>
              <a:rPr lang="ja-JP" altLang="en-US" sz="1600" dirty="0"/>
              <a:t>５</a:t>
            </a:r>
            <a:r>
              <a:rPr lang="ja-JP" altLang="en-US" sz="1600" dirty="0" smtClean="0"/>
              <a:t>日</a:t>
            </a:r>
            <a:r>
              <a:rPr lang="ja-JP" altLang="en-US" sz="1600" dirty="0"/>
              <a:t>までに判明</a:t>
            </a:r>
            <a:r>
              <a:rPr lang="ja-JP" altLang="en-US" sz="1600" dirty="0" smtClean="0"/>
              <a:t>した</a:t>
            </a:r>
            <a:r>
              <a:rPr lang="en-US" altLang="ja-JP" sz="1600" dirty="0" smtClean="0"/>
              <a:t>64,877</a:t>
            </a:r>
            <a:r>
              <a:rPr lang="ja-JP" altLang="en-US" sz="1600" dirty="0" smtClean="0"/>
              <a:t>事例</a:t>
            </a:r>
            <a:r>
              <a:rPr lang="ja-JP" altLang="en-US" sz="1600" dirty="0"/>
              <a:t>の状況）</a:t>
            </a:r>
          </a:p>
        </p:txBody>
      </p:sp>
      <p:pic>
        <p:nvPicPr>
          <p:cNvPr id="3" name="図 2"/>
          <p:cNvPicPr>
            <a:picLocks noChangeAspect="1"/>
          </p:cNvPicPr>
          <p:nvPr/>
        </p:nvPicPr>
        <p:blipFill>
          <a:blip r:embed="rId2"/>
          <a:stretch>
            <a:fillRect/>
          </a:stretch>
        </p:blipFill>
        <p:spPr>
          <a:xfrm>
            <a:off x="266939" y="1452389"/>
            <a:ext cx="5456393" cy="5316173"/>
          </a:xfrm>
          <a:prstGeom prst="rect">
            <a:avLst/>
          </a:prstGeom>
        </p:spPr>
      </p:pic>
      <p:pic>
        <p:nvPicPr>
          <p:cNvPr id="4" name="図 3"/>
          <p:cNvPicPr>
            <a:picLocks noChangeAspect="1"/>
          </p:cNvPicPr>
          <p:nvPr/>
        </p:nvPicPr>
        <p:blipFill>
          <a:blip r:embed="rId3"/>
          <a:stretch>
            <a:fillRect/>
          </a:stretch>
        </p:blipFill>
        <p:spPr>
          <a:xfrm>
            <a:off x="6096000" y="1452389"/>
            <a:ext cx="5492972" cy="5316173"/>
          </a:xfrm>
          <a:prstGeom prst="rect">
            <a:avLst/>
          </a:prstGeom>
        </p:spPr>
      </p:pic>
    </p:spTree>
    <p:extLst>
      <p:ext uri="{BB962C8B-B14F-4D97-AF65-F5344CB8AC3E}">
        <p14:creationId xmlns:p14="http://schemas.microsoft.com/office/powerpoint/2010/main" val="1442347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2423"/>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b="1" dirty="0" smtClean="0">
                <a:latin typeface="UD デジタル 教科書体 NP-B" panose="02020700000000000000" pitchFamily="18" charset="-128"/>
                <a:ea typeface="UD デジタル 教科書体 NP-B" panose="02020700000000000000" pitchFamily="18" charset="-128"/>
              </a:rPr>
              <a:t>感染経路（第四波）</a:t>
            </a:r>
            <a:endParaRPr lang="en-US" altLang="ja-JP" sz="2400" b="1" dirty="0" smtClean="0">
              <a:latin typeface="UD デジタル 教科書体 NP-B" panose="02020700000000000000" pitchFamily="18" charset="-128"/>
              <a:ea typeface="UD デジタル 教科書体 NP-B" panose="02020700000000000000" pitchFamily="18" charset="-128"/>
            </a:endParaRPr>
          </a:p>
        </p:txBody>
      </p:sp>
      <p:sp>
        <p:nvSpPr>
          <p:cNvPr id="2" name="スライド番号プレースホルダー 1"/>
          <p:cNvSpPr>
            <a:spLocks noGrp="1"/>
          </p:cNvSpPr>
          <p:nvPr>
            <p:ph type="sldNum" sz="quarter" idx="12"/>
          </p:nvPr>
        </p:nvSpPr>
        <p:spPr>
          <a:xfrm>
            <a:off x="9311035" y="6451092"/>
            <a:ext cx="2743200" cy="365125"/>
          </a:xfrm>
        </p:spPr>
        <p:txBody>
          <a:bodyPr/>
          <a:lstStyle/>
          <a:p>
            <a:fld id="{0B62D5CB-8769-475A-9BC8-A2F17E2F558B}" type="slidenum">
              <a:rPr kumimoji="1" lang="ja-JP" altLang="en-US" smtClean="0"/>
              <a:t>19</a:t>
            </a:fld>
            <a:endParaRPr kumimoji="1" lang="ja-JP" altLang="en-US" dirty="0"/>
          </a:p>
        </p:txBody>
      </p:sp>
      <p:sp>
        <p:nvSpPr>
          <p:cNvPr id="6" name="正方形/長方形 5"/>
          <p:cNvSpPr/>
          <p:nvPr/>
        </p:nvSpPr>
        <p:spPr>
          <a:xfrm>
            <a:off x="6652841" y="622681"/>
            <a:ext cx="5607625" cy="338554"/>
          </a:xfrm>
          <a:prstGeom prst="rect">
            <a:avLst/>
          </a:prstGeom>
        </p:spPr>
        <p:txBody>
          <a:bodyPr wrap="none">
            <a:spAutoFit/>
          </a:bodyPr>
          <a:lstStyle/>
          <a:p>
            <a:r>
              <a:rPr lang="ja-JP" altLang="en-US" sz="1600" dirty="0"/>
              <a:t>（ </a:t>
            </a:r>
            <a:r>
              <a:rPr lang="en-US" altLang="ja-JP" sz="1600" dirty="0"/>
              <a:t>3</a:t>
            </a:r>
            <a:r>
              <a:rPr lang="ja-JP" altLang="en-US" sz="1600" dirty="0" smtClean="0"/>
              <a:t>月</a:t>
            </a:r>
            <a:r>
              <a:rPr lang="en-US" altLang="ja-JP" sz="1600" dirty="0"/>
              <a:t>1</a:t>
            </a:r>
            <a:r>
              <a:rPr lang="ja-JP" altLang="en-US" sz="1600" dirty="0" smtClean="0"/>
              <a:t>日以降５月５日</a:t>
            </a:r>
            <a:r>
              <a:rPr lang="ja-JP" altLang="en-US" sz="1600" dirty="0"/>
              <a:t>までに判明</a:t>
            </a:r>
            <a:r>
              <a:rPr lang="ja-JP" altLang="en-US" sz="1600" dirty="0" smtClean="0"/>
              <a:t>した</a:t>
            </a:r>
            <a:r>
              <a:rPr lang="en-US" altLang="ja-JP" sz="1600" dirty="0" smtClean="0"/>
              <a:t>38,781</a:t>
            </a:r>
            <a:r>
              <a:rPr lang="ja-JP" altLang="en-US" sz="1600" dirty="0" smtClean="0"/>
              <a:t>事例</a:t>
            </a:r>
            <a:r>
              <a:rPr lang="ja-JP" altLang="en-US" sz="1600" dirty="0"/>
              <a:t>の状況）</a:t>
            </a:r>
          </a:p>
        </p:txBody>
      </p:sp>
      <p:graphicFrame>
        <p:nvGraphicFramePr>
          <p:cNvPr id="9" name="表 8"/>
          <p:cNvGraphicFramePr>
            <a:graphicFrameLocks noGrp="1"/>
          </p:cNvGraphicFramePr>
          <p:nvPr>
            <p:extLst>
              <p:ext uri="{D42A27DB-BD31-4B8C-83A1-F6EECF244321}">
                <p14:modId xmlns:p14="http://schemas.microsoft.com/office/powerpoint/2010/main" val="3526181926"/>
              </p:ext>
            </p:extLst>
          </p:nvPr>
        </p:nvGraphicFramePr>
        <p:xfrm>
          <a:off x="6492919" y="3919698"/>
          <a:ext cx="5561312" cy="2485200"/>
        </p:xfrm>
        <a:graphic>
          <a:graphicData uri="http://schemas.openxmlformats.org/drawingml/2006/table">
            <a:tbl>
              <a:tblPr firstRow="1" bandRow="1">
                <a:tableStyleId>{F5AB1C69-6EDB-4FF4-983F-18BD219EF322}</a:tableStyleId>
              </a:tblPr>
              <a:tblGrid>
                <a:gridCol w="709739">
                  <a:extLst>
                    <a:ext uri="{9D8B030D-6E8A-4147-A177-3AD203B41FA5}">
                      <a16:colId xmlns:a16="http://schemas.microsoft.com/office/drawing/2014/main" val="2210063772"/>
                    </a:ext>
                  </a:extLst>
                </a:gridCol>
                <a:gridCol w="615225">
                  <a:extLst>
                    <a:ext uri="{9D8B030D-6E8A-4147-A177-3AD203B41FA5}">
                      <a16:colId xmlns:a16="http://schemas.microsoft.com/office/drawing/2014/main" val="749325653"/>
                    </a:ext>
                  </a:extLst>
                </a:gridCol>
                <a:gridCol w="706058">
                  <a:extLst>
                    <a:ext uri="{9D8B030D-6E8A-4147-A177-3AD203B41FA5}">
                      <a16:colId xmlns:a16="http://schemas.microsoft.com/office/drawing/2014/main" val="2508332398"/>
                    </a:ext>
                  </a:extLst>
                </a:gridCol>
                <a:gridCol w="706058">
                  <a:extLst>
                    <a:ext uri="{9D8B030D-6E8A-4147-A177-3AD203B41FA5}">
                      <a16:colId xmlns:a16="http://schemas.microsoft.com/office/drawing/2014/main" val="3497716960"/>
                    </a:ext>
                  </a:extLst>
                </a:gridCol>
                <a:gridCol w="706058">
                  <a:extLst>
                    <a:ext uri="{9D8B030D-6E8A-4147-A177-3AD203B41FA5}">
                      <a16:colId xmlns:a16="http://schemas.microsoft.com/office/drawing/2014/main" val="4276844383"/>
                    </a:ext>
                  </a:extLst>
                </a:gridCol>
                <a:gridCol w="706058">
                  <a:extLst>
                    <a:ext uri="{9D8B030D-6E8A-4147-A177-3AD203B41FA5}">
                      <a16:colId xmlns:a16="http://schemas.microsoft.com/office/drawing/2014/main" val="3785991925"/>
                    </a:ext>
                  </a:extLst>
                </a:gridCol>
                <a:gridCol w="706058">
                  <a:extLst>
                    <a:ext uri="{9D8B030D-6E8A-4147-A177-3AD203B41FA5}">
                      <a16:colId xmlns:a16="http://schemas.microsoft.com/office/drawing/2014/main" val="163493318"/>
                    </a:ext>
                  </a:extLst>
                </a:gridCol>
                <a:gridCol w="706058">
                  <a:extLst>
                    <a:ext uri="{9D8B030D-6E8A-4147-A177-3AD203B41FA5}">
                      <a16:colId xmlns:a16="http://schemas.microsoft.com/office/drawing/2014/main" val="765642194"/>
                    </a:ext>
                  </a:extLst>
                </a:gridCol>
              </a:tblGrid>
              <a:tr h="575210">
                <a:tc>
                  <a:txBody>
                    <a:bodyPr/>
                    <a:lstStyle/>
                    <a:p>
                      <a:pPr algn="ctr"/>
                      <a:r>
                        <a:rPr kumimoji="1" lang="ja-JP" altLang="en-US" sz="800" b="0" dirty="0" smtClean="0">
                          <a:solidFill>
                            <a:schemeClr val="tx1"/>
                          </a:solidFill>
                          <a:latin typeface="Meiryo UI" panose="020B0604030504040204" pitchFamily="50" charset="-128"/>
                          <a:ea typeface="Meiryo UI" panose="020B0604030504040204" pitchFamily="50" charset="-128"/>
                        </a:rPr>
                        <a:t>時点</a:t>
                      </a:r>
                      <a:endParaRPr kumimoji="1" lang="ja-JP" altLang="en-US" sz="800" b="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rPr>
                        <a:t>施設</a:t>
                      </a:r>
                      <a:endParaRPr kumimoji="1" lang="en-US" altLang="ja-JP" sz="9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900" b="0" dirty="0" smtClean="0">
                          <a:solidFill>
                            <a:schemeClr val="tx1"/>
                          </a:solidFill>
                          <a:latin typeface="Meiryo UI" panose="020B0604030504040204" pitchFamily="50" charset="-128"/>
                          <a:ea typeface="Meiryo UI" panose="020B0604030504040204" pitchFamily="50" charset="-128"/>
                        </a:rPr>
                        <a:t>関連</a:t>
                      </a:r>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rPr>
                        <a:t>学校</a:t>
                      </a:r>
                      <a:endParaRPr kumimoji="1" lang="en-US" altLang="ja-JP" sz="9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900" b="0" dirty="0" smtClean="0">
                          <a:solidFill>
                            <a:schemeClr val="tx1"/>
                          </a:solidFill>
                          <a:latin typeface="Meiryo UI" panose="020B0604030504040204" pitchFamily="50" charset="-128"/>
                          <a:ea typeface="Meiryo UI" panose="020B0604030504040204" pitchFamily="50" charset="-128"/>
                        </a:rPr>
                        <a:t>関連</a:t>
                      </a:r>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rPr>
                        <a:t>飲食店</a:t>
                      </a:r>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rPr>
                        <a:t>その他</a:t>
                      </a:r>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rPr>
                        <a:t>濃厚接触者</a:t>
                      </a:r>
                      <a:r>
                        <a:rPr kumimoji="1" lang="en-US" altLang="ja-JP" sz="900" b="0" dirty="0" smtClean="0">
                          <a:solidFill>
                            <a:schemeClr val="tx1"/>
                          </a:solidFill>
                          <a:latin typeface="Meiryo UI" panose="020B0604030504040204" pitchFamily="50" charset="-128"/>
                          <a:ea typeface="Meiryo UI" panose="020B0604030504040204" pitchFamily="50" charset="-128"/>
                        </a:rPr>
                        <a:t>(</a:t>
                      </a:r>
                      <a:r>
                        <a:rPr kumimoji="1" lang="ja-JP" altLang="en-US" sz="900" b="0" dirty="0" smtClean="0">
                          <a:solidFill>
                            <a:schemeClr val="tx1"/>
                          </a:solidFill>
                          <a:latin typeface="Meiryo UI" panose="020B0604030504040204" pitchFamily="50" charset="-128"/>
                          <a:ea typeface="Meiryo UI" panose="020B0604030504040204" pitchFamily="50" charset="-128"/>
                        </a:rPr>
                        <a:t>家庭内感染</a:t>
                      </a:r>
                      <a:r>
                        <a:rPr kumimoji="1" lang="en-US" altLang="ja-JP" sz="900" b="0" dirty="0" smtClean="0">
                          <a:solidFill>
                            <a:schemeClr val="tx1"/>
                          </a:solidFill>
                          <a:latin typeface="Meiryo UI" panose="020B0604030504040204" pitchFamily="50" charset="-128"/>
                          <a:ea typeface="Meiryo UI" panose="020B0604030504040204" pitchFamily="50" charset="-128"/>
                        </a:rPr>
                        <a:t>)</a:t>
                      </a:r>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rPr>
                        <a:t>濃厚</a:t>
                      </a:r>
                      <a:endParaRPr kumimoji="1" lang="en-US" altLang="ja-JP" sz="9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900" b="0" dirty="0" smtClean="0">
                          <a:solidFill>
                            <a:schemeClr val="tx1"/>
                          </a:solidFill>
                          <a:latin typeface="Meiryo UI" panose="020B0604030504040204" pitchFamily="50" charset="-128"/>
                          <a:ea typeface="Meiryo UI" panose="020B0604030504040204" pitchFamily="50" charset="-128"/>
                        </a:rPr>
                        <a:t>接触者</a:t>
                      </a:r>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rPr>
                        <a:t>リンク</a:t>
                      </a:r>
                      <a:endParaRPr kumimoji="1" lang="en-US" altLang="ja-JP" sz="9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900" b="0" dirty="0" smtClean="0">
                          <a:solidFill>
                            <a:schemeClr val="tx1"/>
                          </a:solidFill>
                          <a:latin typeface="Meiryo UI" panose="020B0604030504040204" pitchFamily="50" charset="-128"/>
                          <a:ea typeface="Meiryo UI" panose="020B0604030504040204" pitchFamily="50" charset="-128"/>
                        </a:rPr>
                        <a:t>不明</a:t>
                      </a:r>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extLst>
                  <a:ext uri="{0D108BD9-81ED-4DB2-BD59-A6C34878D82A}">
                    <a16:rowId xmlns:a16="http://schemas.microsoft.com/office/drawing/2014/main" val="3557989280"/>
                  </a:ext>
                </a:extLst>
              </a:tr>
              <a:tr h="449338">
                <a:tc>
                  <a:txBody>
                    <a:bodyPr/>
                    <a:lstStyle/>
                    <a:p>
                      <a:r>
                        <a:rPr kumimoji="1" lang="ja-JP" altLang="en-US" sz="900" dirty="0" smtClean="0">
                          <a:solidFill>
                            <a:schemeClr val="tx1"/>
                          </a:solidFill>
                          <a:latin typeface="Meiryo UI" panose="020B0604030504040204" pitchFamily="50" charset="-128"/>
                          <a:ea typeface="Meiryo UI" panose="020B0604030504040204" pitchFamily="50" charset="-128"/>
                        </a:rPr>
                        <a:t>第二波</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7.7%</a:t>
                      </a: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0.5%</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0.5%</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0.4%</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12.3%</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18.6%</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60.0%</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extLst>
                  <a:ext uri="{0D108BD9-81ED-4DB2-BD59-A6C34878D82A}">
                    <a16:rowId xmlns:a16="http://schemas.microsoft.com/office/drawing/2014/main" val="3283302412"/>
                  </a:ext>
                </a:extLst>
              </a:tr>
              <a:tr h="449338">
                <a:tc>
                  <a:txBody>
                    <a:bodyPr/>
                    <a:lstStyle/>
                    <a:p>
                      <a:r>
                        <a:rPr kumimoji="1" lang="ja-JP" altLang="en-US" sz="900" dirty="0" smtClean="0">
                          <a:solidFill>
                            <a:schemeClr val="tx1"/>
                          </a:solidFill>
                          <a:latin typeface="Meiryo UI" panose="020B0604030504040204" pitchFamily="50" charset="-128"/>
                          <a:ea typeface="Meiryo UI" panose="020B0604030504040204" pitchFamily="50" charset="-128"/>
                        </a:rPr>
                        <a:t>第三波</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13.0%</a:t>
                      </a: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1.2%</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0.2%</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1.4%</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16.7%</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14.8%</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52.7%</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extLst>
                  <a:ext uri="{0D108BD9-81ED-4DB2-BD59-A6C34878D82A}">
                    <a16:rowId xmlns:a16="http://schemas.microsoft.com/office/drawing/2014/main" val="703794646"/>
                  </a:ext>
                </a:extLst>
              </a:tr>
              <a:tr h="449338">
                <a:tc>
                  <a:txBody>
                    <a:bodyPr/>
                    <a:lstStyle/>
                    <a:p>
                      <a:r>
                        <a:rPr kumimoji="1" lang="ja-JP" altLang="en-US" sz="900" smtClean="0">
                          <a:solidFill>
                            <a:schemeClr val="tx1"/>
                          </a:solidFill>
                          <a:latin typeface="Meiryo UI" panose="020B0604030504040204" pitchFamily="50" charset="-128"/>
                          <a:ea typeface="Meiryo UI" panose="020B0604030504040204" pitchFamily="50" charset="-128"/>
                        </a:rPr>
                        <a:t>（参考）第四波</a:t>
                      </a:r>
                      <a:endParaRPr kumimoji="1" lang="en-US" altLang="ja-JP" sz="900" dirty="0" smtClean="0">
                        <a:solidFill>
                          <a:schemeClr val="tx1"/>
                        </a:solidFill>
                        <a:latin typeface="Meiryo UI" panose="020B0604030504040204" pitchFamily="50" charset="-128"/>
                        <a:ea typeface="Meiryo UI" panose="020B0604030504040204" pitchFamily="50" charset="-128"/>
                      </a:endParaRPr>
                    </a:p>
                    <a:p>
                      <a:r>
                        <a:rPr kumimoji="1" lang="ja-JP" altLang="en-US" sz="700" dirty="0" smtClean="0">
                          <a:solidFill>
                            <a:schemeClr val="tx1"/>
                          </a:solidFill>
                          <a:latin typeface="Meiryo UI" panose="020B0604030504040204" pitchFamily="50" charset="-128"/>
                          <a:ea typeface="Meiryo UI" panose="020B0604030504040204" pitchFamily="50" charset="-128"/>
                        </a:rPr>
                        <a:t>（</a:t>
                      </a:r>
                      <a:r>
                        <a:rPr kumimoji="1" lang="en-US" altLang="ja-JP" sz="700" dirty="0" smtClean="0">
                          <a:solidFill>
                            <a:schemeClr val="tx1"/>
                          </a:solidFill>
                          <a:latin typeface="Meiryo UI" panose="020B0604030504040204" pitchFamily="50" charset="-128"/>
                          <a:ea typeface="Meiryo UI" panose="020B0604030504040204" pitchFamily="50" charset="-128"/>
                        </a:rPr>
                        <a:t>3/1~</a:t>
                      </a:r>
                    </a:p>
                    <a:p>
                      <a:r>
                        <a:rPr kumimoji="1" lang="ja-JP" altLang="en-US" sz="700" dirty="0" smtClean="0">
                          <a:solidFill>
                            <a:schemeClr val="tx1"/>
                          </a:solidFill>
                          <a:latin typeface="Meiryo UI" panose="020B0604030504040204" pitchFamily="50" charset="-128"/>
                          <a:ea typeface="Meiryo UI" panose="020B0604030504040204" pitchFamily="50" charset="-128"/>
                        </a:rPr>
                        <a:t>　　　３</a:t>
                      </a:r>
                      <a:r>
                        <a:rPr kumimoji="1" lang="en-US" altLang="ja-JP" sz="700" dirty="0" smtClean="0">
                          <a:solidFill>
                            <a:schemeClr val="tx1"/>
                          </a:solidFill>
                          <a:latin typeface="Meiryo UI" panose="020B0604030504040204" pitchFamily="50" charset="-128"/>
                          <a:ea typeface="Meiryo UI" panose="020B0604030504040204" pitchFamily="50" charset="-128"/>
                        </a:rPr>
                        <a:t>/31</a:t>
                      </a:r>
                      <a:r>
                        <a:rPr kumimoji="1" lang="ja-JP" altLang="en-US" sz="700" dirty="0" smtClean="0">
                          <a:solidFill>
                            <a:schemeClr val="tx1"/>
                          </a:solidFill>
                          <a:latin typeface="Meiryo UI" panose="020B0604030504040204" pitchFamily="50" charset="-128"/>
                          <a:ea typeface="Meiryo UI" panose="020B0604030504040204" pitchFamily="50" charset="-128"/>
                        </a:rPr>
                        <a:t>）</a:t>
                      </a:r>
                      <a:endParaRPr kumimoji="1" lang="en-US" altLang="ja-JP" sz="700" dirty="0" smtClean="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9.2</a:t>
                      </a:r>
                      <a:r>
                        <a:rPr kumimoji="1" lang="ja-JP" altLang="en-US" sz="900" dirty="0" smtClean="0">
                          <a:solidFill>
                            <a:schemeClr val="tx1"/>
                          </a:solidFill>
                          <a:latin typeface="Meiryo UI" panose="020B0604030504040204" pitchFamily="50" charset="-128"/>
                          <a:ea typeface="Meiryo UI" panose="020B0604030504040204" pitchFamily="50" charset="-128"/>
                        </a:rPr>
                        <a:t>％</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0.8</a:t>
                      </a:r>
                      <a:r>
                        <a:rPr kumimoji="1" lang="ja-JP" altLang="en-US" sz="900" dirty="0" smtClean="0">
                          <a:solidFill>
                            <a:schemeClr val="tx1"/>
                          </a:solidFill>
                          <a:latin typeface="Meiryo UI" panose="020B0604030504040204" pitchFamily="50" charset="-128"/>
                          <a:ea typeface="Meiryo UI" panose="020B0604030504040204" pitchFamily="50" charset="-128"/>
                        </a:rPr>
                        <a:t>％</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0.4</a:t>
                      </a:r>
                      <a:r>
                        <a:rPr kumimoji="1" lang="ja-JP" altLang="en-US" sz="900" dirty="0" smtClean="0">
                          <a:solidFill>
                            <a:schemeClr val="tx1"/>
                          </a:solidFill>
                          <a:latin typeface="Meiryo UI" panose="020B0604030504040204" pitchFamily="50" charset="-128"/>
                          <a:ea typeface="Meiryo UI" panose="020B0604030504040204" pitchFamily="50" charset="-128"/>
                        </a:rPr>
                        <a:t>％</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1.9</a:t>
                      </a:r>
                      <a:r>
                        <a:rPr kumimoji="1" lang="ja-JP" altLang="en-US" sz="900" dirty="0" smtClean="0">
                          <a:solidFill>
                            <a:schemeClr val="tx1"/>
                          </a:solidFill>
                          <a:latin typeface="Meiryo UI" panose="020B0604030504040204" pitchFamily="50" charset="-128"/>
                          <a:ea typeface="Meiryo UI" panose="020B0604030504040204" pitchFamily="50" charset="-128"/>
                        </a:rPr>
                        <a:t>％</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18.3</a:t>
                      </a:r>
                      <a:r>
                        <a:rPr kumimoji="1" lang="ja-JP" altLang="en-US" sz="900" dirty="0" smtClean="0">
                          <a:solidFill>
                            <a:schemeClr val="tx1"/>
                          </a:solidFill>
                          <a:latin typeface="Meiryo UI" panose="020B0604030504040204" pitchFamily="50" charset="-128"/>
                          <a:ea typeface="Meiryo UI" panose="020B0604030504040204" pitchFamily="50" charset="-128"/>
                        </a:rPr>
                        <a:t>％</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12.8</a:t>
                      </a:r>
                      <a:r>
                        <a:rPr kumimoji="1" lang="ja-JP" altLang="en-US" sz="900" dirty="0" smtClean="0">
                          <a:solidFill>
                            <a:schemeClr val="tx1"/>
                          </a:solidFill>
                          <a:latin typeface="Meiryo UI" panose="020B0604030504040204" pitchFamily="50" charset="-128"/>
                          <a:ea typeface="Meiryo UI" panose="020B0604030504040204" pitchFamily="50" charset="-128"/>
                        </a:rPr>
                        <a:t>％</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56.5</a:t>
                      </a:r>
                      <a:r>
                        <a:rPr kumimoji="1" lang="ja-JP" altLang="en-US" sz="900" dirty="0" smtClean="0">
                          <a:solidFill>
                            <a:schemeClr val="tx1"/>
                          </a:solidFill>
                          <a:latin typeface="Meiryo UI" panose="020B0604030504040204" pitchFamily="50" charset="-128"/>
                          <a:ea typeface="Meiryo UI" panose="020B0604030504040204" pitchFamily="50" charset="-128"/>
                        </a:rPr>
                        <a:t>％</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extLst>
                  <a:ext uri="{0D108BD9-81ED-4DB2-BD59-A6C34878D82A}">
                    <a16:rowId xmlns:a16="http://schemas.microsoft.com/office/drawing/2014/main" val="1538614787"/>
                  </a:ext>
                </a:extLst>
              </a:tr>
              <a:tr h="449338">
                <a:tc>
                  <a:txBody>
                    <a:bodyPr/>
                    <a:lstStyle/>
                    <a:p>
                      <a:r>
                        <a:rPr kumimoji="1" lang="ja-JP" altLang="en-US" sz="900" dirty="0" smtClean="0">
                          <a:solidFill>
                            <a:schemeClr val="tx1"/>
                          </a:solidFill>
                          <a:latin typeface="Meiryo UI" panose="020B0604030504040204" pitchFamily="50" charset="-128"/>
                          <a:ea typeface="Meiryo UI" panose="020B0604030504040204" pitchFamily="50" charset="-128"/>
                        </a:rPr>
                        <a:t>第四波　</a:t>
                      </a:r>
                      <a:endParaRPr kumimoji="1" lang="en-US" altLang="ja-JP" sz="900" dirty="0" smtClean="0">
                        <a:solidFill>
                          <a:schemeClr val="tx1"/>
                        </a:solidFill>
                        <a:latin typeface="Meiryo UI" panose="020B0604030504040204" pitchFamily="50" charset="-128"/>
                        <a:ea typeface="Meiryo UI" panose="020B0604030504040204" pitchFamily="50" charset="-128"/>
                      </a:endParaRPr>
                    </a:p>
                    <a:p>
                      <a:r>
                        <a:rPr kumimoji="1" lang="ja-JP" altLang="en-US" sz="700" dirty="0" smtClean="0">
                          <a:solidFill>
                            <a:schemeClr val="tx1"/>
                          </a:solidFill>
                          <a:latin typeface="Meiryo UI" panose="020B0604030504040204" pitchFamily="50" charset="-128"/>
                          <a:ea typeface="Meiryo UI" panose="020B0604030504040204" pitchFamily="50" charset="-128"/>
                        </a:rPr>
                        <a:t>（</a:t>
                      </a:r>
                      <a:r>
                        <a:rPr kumimoji="1" lang="en-US" altLang="ja-JP" sz="700" dirty="0" smtClean="0">
                          <a:solidFill>
                            <a:schemeClr val="tx1"/>
                          </a:solidFill>
                          <a:latin typeface="Meiryo UI" panose="020B0604030504040204" pitchFamily="50" charset="-128"/>
                          <a:ea typeface="Meiryo UI" panose="020B0604030504040204" pitchFamily="50" charset="-128"/>
                        </a:rPr>
                        <a:t>3/1~5/5</a:t>
                      </a:r>
                      <a:r>
                        <a:rPr kumimoji="1" lang="ja-JP" altLang="en-US" sz="700" dirty="0" smtClean="0">
                          <a:solidFill>
                            <a:schemeClr val="tx1"/>
                          </a:solidFill>
                          <a:latin typeface="Meiryo UI" panose="020B0604030504040204" pitchFamily="50" charset="-128"/>
                          <a:ea typeface="Meiryo UI" panose="020B0604030504040204" pitchFamily="50" charset="-128"/>
                        </a:rPr>
                        <a:t>）</a:t>
                      </a:r>
                      <a:endParaRPr kumimoji="1" lang="en-US" altLang="ja-JP" sz="700" dirty="0" smtClean="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4.3</a:t>
                      </a:r>
                      <a:r>
                        <a:rPr kumimoji="1" lang="ja-JP" altLang="en-US" sz="900" dirty="0" smtClean="0">
                          <a:solidFill>
                            <a:schemeClr val="tx1"/>
                          </a:solidFill>
                          <a:latin typeface="Meiryo UI" panose="020B0604030504040204" pitchFamily="50" charset="-128"/>
                          <a:ea typeface="Meiryo UI" panose="020B0604030504040204" pitchFamily="50" charset="-128"/>
                        </a:rPr>
                        <a:t>％</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0.5</a:t>
                      </a:r>
                      <a:r>
                        <a:rPr kumimoji="1" lang="ja-JP" altLang="en-US" sz="900" dirty="0" smtClean="0">
                          <a:solidFill>
                            <a:schemeClr val="tx1"/>
                          </a:solidFill>
                          <a:latin typeface="Meiryo UI" panose="020B0604030504040204" pitchFamily="50" charset="-128"/>
                          <a:ea typeface="Meiryo UI" panose="020B0604030504040204" pitchFamily="50" charset="-128"/>
                        </a:rPr>
                        <a:t>％</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0.0</a:t>
                      </a:r>
                      <a:r>
                        <a:rPr kumimoji="1" lang="ja-JP" altLang="en-US" sz="900" dirty="0" smtClean="0">
                          <a:solidFill>
                            <a:schemeClr val="tx1"/>
                          </a:solidFill>
                          <a:latin typeface="Meiryo UI" panose="020B0604030504040204" pitchFamily="50" charset="-128"/>
                          <a:ea typeface="Meiryo UI" panose="020B0604030504040204" pitchFamily="50" charset="-128"/>
                        </a:rPr>
                        <a:t>％</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1.1</a:t>
                      </a:r>
                      <a:r>
                        <a:rPr kumimoji="1" lang="ja-JP" altLang="en-US" sz="900" dirty="0" smtClean="0">
                          <a:solidFill>
                            <a:schemeClr val="tx1"/>
                          </a:solidFill>
                          <a:latin typeface="Meiryo UI" panose="020B0604030504040204" pitchFamily="50" charset="-128"/>
                          <a:ea typeface="Meiryo UI" panose="020B0604030504040204" pitchFamily="50" charset="-128"/>
                        </a:rPr>
                        <a:t>％</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15.9</a:t>
                      </a:r>
                      <a:r>
                        <a:rPr kumimoji="1" lang="ja-JP" altLang="en-US" sz="900" dirty="0" smtClean="0">
                          <a:solidFill>
                            <a:schemeClr val="tx1"/>
                          </a:solidFill>
                          <a:latin typeface="Meiryo UI" panose="020B0604030504040204" pitchFamily="50" charset="-128"/>
                          <a:ea typeface="Meiryo UI" panose="020B0604030504040204" pitchFamily="50" charset="-128"/>
                        </a:rPr>
                        <a:t>％</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16.4</a:t>
                      </a:r>
                      <a:r>
                        <a:rPr kumimoji="1" lang="ja-JP" altLang="en-US" sz="900" dirty="0" smtClean="0">
                          <a:solidFill>
                            <a:schemeClr val="tx1"/>
                          </a:solidFill>
                          <a:latin typeface="Meiryo UI" panose="020B0604030504040204" pitchFamily="50" charset="-128"/>
                          <a:ea typeface="Meiryo UI" panose="020B0604030504040204" pitchFamily="50" charset="-128"/>
                        </a:rPr>
                        <a:t>％</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61.7</a:t>
                      </a:r>
                      <a:r>
                        <a:rPr kumimoji="1" lang="ja-JP" altLang="en-US" sz="900" dirty="0" smtClean="0">
                          <a:solidFill>
                            <a:schemeClr val="tx1"/>
                          </a:solidFill>
                          <a:latin typeface="Meiryo UI" panose="020B0604030504040204" pitchFamily="50" charset="-128"/>
                          <a:ea typeface="Meiryo UI" panose="020B0604030504040204" pitchFamily="50" charset="-128"/>
                        </a:rPr>
                        <a:t>％</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extLst>
                  <a:ext uri="{0D108BD9-81ED-4DB2-BD59-A6C34878D82A}">
                    <a16:rowId xmlns:a16="http://schemas.microsoft.com/office/drawing/2014/main" val="673536193"/>
                  </a:ext>
                </a:extLst>
              </a:tr>
            </a:tbl>
          </a:graphicData>
        </a:graphic>
      </p:graphicFrame>
      <p:sp>
        <p:nvSpPr>
          <p:cNvPr id="3" name="テキスト ボックス 2"/>
          <p:cNvSpPr txBox="1"/>
          <p:nvPr/>
        </p:nvSpPr>
        <p:spPr>
          <a:xfrm>
            <a:off x="6492921" y="3536886"/>
            <a:ext cx="2963732" cy="338554"/>
          </a:xfrm>
          <a:prstGeom prst="rect">
            <a:avLst/>
          </a:prstGeom>
          <a:noFill/>
        </p:spPr>
        <p:txBody>
          <a:bodyPr wrap="square" rtlCol="0">
            <a:spAutoFit/>
          </a:bodyPr>
          <a:lstStyle/>
          <a:p>
            <a:r>
              <a:rPr kumimoji="1" lang="ja-JP" altLang="en-US" sz="1600" dirty="0" smtClean="0"/>
              <a:t>＜全年代感染経路＞</a:t>
            </a:r>
            <a:endParaRPr kumimoji="1" lang="ja-JP" altLang="en-US" sz="1600" dirty="0"/>
          </a:p>
        </p:txBody>
      </p:sp>
      <p:pic>
        <p:nvPicPr>
          <p:cNvPr id="4" name="図 3"/>
          <p:cNvPicPr>
            <a:picLocks noChangeAspect="1"/>
          </p:cNvPicPr>
          <p:nvPr/>
        </p:nvPicPr>
        <p:blipFill>
          <a:blip r:embed="rId3"/>
          <a:stretch>
            <a:fillRect/>
          </a:stretch>
        </p:blipFill>
        <p:spPr>
          <a:xfrm>
            <a:off x="104056" y="887073"/>
            <a:ext cx="6303810" cy="5901439"/>
          </a:xfrm>
          <a:prstGeom prst="rect">
            <a:avLst/>
          </a:prstGeom>
        </p:spPr>
      </p:pic>
      <p:pic>
        <p:nvPicPr>
          <p:cNvPr id="7" name="図 6"/>
          <p:cNvPicPr>
            <a:picLocks noChangeAspect="1"/>
          </p:cNvPicPr>
          <p:nvPr/>
        </p:nvPicPr>
        <p:blipFill>
          <a:blip r:embed="rId4"/>
          <a:stretch>
            <a:fillRect/>
          </a:stretch>
        </p:blipFill>
        <p:spPr>
          <a:xfrm>
            <a:off x="6610273" y="887073"/>
            <a:ext cx="5401524" cy="2883658"/>
          </a:xfrm>
          <a:prstGeom prst="rect">
            <a:avLst/>
          </a:prstGeom>
        </p:spPr>
      </p:pic>
    </p:spTree>
    <p:extLst>
      <p:ext uri="{BB962C8B-B14F-4D97-AF65-F5344CB8AC3E}">
        <p14:creationId xmlns:p14="http://schemas.microsoft.com/office/powerpoint/2010/main" val="42590810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234016" y="1739330"/>
            <a:ext cx="11619983" cy="4999153"/>
          </a:xfrm>
          <a:prstGeom prst="rect">
            <a:avLst/>
          </a:prstGeom>
        </p:spPr>
      </p:pic>
      <p:sp>
        <p:nvSpPr>
          <p:cNvPr id="11" name="正方形/長方形 10"/>
          <p:cNvSpPr/>
          <p:nvPr/>
        </p:nvSpPr>
        <p:spPr>
          <a:xfrm>
            <a:off x="0" y="-18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b="1" dirty="0">
                <a:latin typeface="UD デジタル 教科書体 NK-B" panose="02020700000000000000" pitchFamily="18" charset="-128"/>
                <a:ea typeface="UD デジタル 教科書体 NK-B" panose="02020700000000000000" pitchFamily="18" charset="-128"/>
              </a:rPr>
              <a:t>7</a:t>
            </a:r>
            <a:r>
              <a:rPr lang="ja-JP" altLang="en-US" sz="2400" b="1" dirty="0">
                <a:latin typeface="UD デジタル 教科書体 NK-B" panose="02020700000000000000" pitchFamily="18" charset="-128"/>
                <a:ea typeface="UD デジタル 教科書体 NK-B" panose="02020700000000000000" pitchFamily="18" charset="-128"/>
              </a:rPr>
              <a:t>日間毎の新規陽性者数</a:t>
            </a:r>
          </a:p>
        </p:txBody>
      </p:sp>
      <p:sp>
        <p:nvSpPr>
          <p:cNvPr id="2" name="スライド番号プレースホルダー 1"/>
          <p:cNvSpPr>
            <a:spLocks noGrp="1"/>
          </p:cNvSpPr>
          <p:nvPr>
            <p:ph type="sldNum" sz="quarter" idx="12"/>
          </p:nvPr>
        </p:nvSpPr>
        <p:spPr>
          <a:xfrm>
            <a:off x="9176071" y="6496682"/>
            <a:ext cx="2743200" cy="365125"/>
          </a:xfrm>
        </p:spPr>
        <p:txBody>
          <a:bodyPr/>
          <a:lstStyle/>
          <a:p>
            <a:fld id="{0B62D5CB-8769-475A-9BC8-A2F17E2F558B}" type="slidenum">
              <a:rPr kumimoji="1" lang="ja-JP" altLang="en-US" smtClean="0"/>
              <a:t>2</a:t>
            </a:fld>
            <a:endParaRPr kumimoji="1" lang="ja-JP" altLang="en-US" dirty="0"/>
          </a:p>
        </p:txBody>
      </p:sp>
      <p:sp>
        <p:nvSpPr>
          <p:cNvPr id="47" name="正方形/長方形 46">
            <a:extLst>
              <a:ext uri="{FF2B5EF4-FFF2-40B4-BE49-F238E27FC236}">
                <a16:creationId xmlns:a16="http://schemas.microsoft.com/office/drawing/2014/main" id="{FC024533-669C-48B1-82E7-C27042384F7F}"/>
              </a:ext>
            </a:extLst>
          </p:cNvPr>
          <p:cNvSpPr/>
          <p:nvPr/>
        </p:nvSpPr>
        <p:spPr>
          <a:xfrm>
            <a:off x="0" y="552294"/>
            <a:ext cx="12192000" cy="70207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直近</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１</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週間は前週に比べ減少している</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が、一日平均</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約</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990</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名であり、</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極めて</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高水準で推移。</a:t>
            </a:r>
            <a:endPar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a:p>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ゴールデンウイーク中の検査数減少に伴い、６日以降の新規陽性者数の推移に留意が必要。</a:t>
            </a:r>
            <a:endParaRPr lang="en-US" altLang="ja-JP"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36" name="テキスト ボックス 35"/>
          <p:cNvSpPr txBox="1"/>
          <p:nvPr/>
        </p:nvSpPr>
        <p:spPr>
          <a:xfrm>
            <a:off x="9077318" y="2672887"/>
            <a:ext cx="1028204" cy="261610"/>
          </a:xfrm>
          <a:prstGeom prst="rect">
            <a:avLst/>
          </a:prstGeom>
          <a:noFill/>
          <a:ln>
            <a:noFill/>
            <a:prstDash val="sysDot"/>
          </a:ln>
        </p:spPr>
        <p:txBody>
          <a:bodyPr wrap="square" rtlCol="0">
            <a:spAutoFit/>
          </a:bodyPr>
          <a:lstStyle/>
          <a:p>
            <a:r>
              <a:rPr kumimoji="1" lang="ja-JP" altLang="en-US" sz="1100" dirty="0" smtClean="0">
                <a:latin typeface="Meiryo UI" panose="020B0604030504040204" pitchFamily="50" charset="-128"/>
                <a:ea typeface="Meiryo UI" panose="020B0604030504040204" pitchFamily="50" charset="-128"/>
                <a:cs typeface="Microsoft Himalaya" panose="01010100010101010101" pitchFamily="2" charset="0"/>
              </a:rPr>
              <a:t>約</a:t>
            </a:r>
            <a:r>
              <a:rPr lang="en-US" altLang="ja-JP" sz="1100" dirty="0" smtClean="0">
                <a:latin typeface="Meiryo UI" panose="020B0604030504040204" pitchFamily="50" charset="-128"/>
                <a:ea typeface="Meiryo UI" panose="020B0604030504040204" pitchFamily="50" charset="-128"/>
                <a:cs typeface="Microsoft Himalaya" panose="01010100010101010101" pitchFamily="2" charset="0"/>
              </a:rPr>
              <a:t>1.47</a:t>
            </a:r>
            <a:r>
              <a:rPr lang="ja-JP" altLang="en-US" sz="1100" dirty="0" smtClean="0">
                <a:latin typeface="Meiryo UI" panose="020B0604030504040204" pitchFamily="50" charset="-128"/>
                <a:ea typeface="Meiryo UI" panose="020B0604030504040204" pitchFamily="50" charset="-128"/>
                <a:cs typeface="Microsoft Himalaya" panose="01010100010101010101" pitchFamily="2" charset="0"/>
              </a:rPr>
              <a:t>倍</a:t>
            </a:r>
            <a:endParaRPr kumimoji="1" lang="en-US" altLang="ja-JP" sz="1100" dirty="0" smtClean="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17" name="テキスト ボックス 28"/>
          <p:cNvSpPr txBox="1"/>
          <p:nvPr/>
        </p:nvSpPr>
        <p:spPr>
          <a:xfrm>
            <a:off x="9919611" y="1512345"/>
            <a:ext cx="1383541" cy="261610"/>
          </a:xfrm>
          <a:prstGeom prst="rect">
            <a:avLst/>
          </a:prstGeom>
          <a:noFill/>
          <a:ln>
            <a:noFill/>
            <a:prstDash val="sysDot"/>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sz="1100" dirty="0" smtClean="0">
                <a:latin typeface="Meiryo UI" panose="020B0604030504040204" pitchFamily="50" charset="-128"/>
                <a:ea typeface="Meiryo UI" panose="020B0604030504040204" pitchFamily="50" charset="-128"/>
                <a:cs typeface="Microsoft Himalaya" panose="01010100010101010101" pitchFamily="2" charset="0"/>
              </a:rPr>
              <a:t>約</a:t>
            </a:r>
            <a:r>
              <a:rPr lang="en-US" altLang="ja-JP" sz="1100" dirty="0" smtClean="0">
                <a:latin typeface="Meiryo UI" panose="020B0604030504040204" pitchFamily="50" charset="-128"/>
                <a:ea typeface="Meiryo UI" panose="020B0604030504040204" pitchFamily="50" charset="-128"/>
                <a:cs typeface="Microsoft Himalaya" panose="01010100010101010101" pitchFamily="2" charset="0"/>
              </a:rPr>
              <a:t>1</a:t>
            </a:r>
            <a:r>
              <a:rPr kumimoji="1" lang="en-US" altLang="ja-JP" sz="1100" dirty="0" smtClean="0">
                <a:latin typeface="Meiryo UI" panose="020B0604030504040204" pitchFamily="50" charset="-128"/>
                <a:ea typeface="Meiryo UI" panose="020B0604030504040204" pitchFamily="50" charset="-128"/>
                <a:cs typeface="Microsoft Himalaya" panose="01010100010101010101" pitchFamily="2" charset="0"/>
              </a:rPr>
              <a:t>.</a:t>
            </a:r>
            <a:r>
              <a:rPr lang="en-US" altLang="ja-JP" sz="1100" dirty="0" smtClean="0">
                <a:latin typeface="Meiryo UI" panose="020B0604030504040204" pitchFamily="50" charset="-128"/>
                <a:ea typeface="Meiryo UI" panose="020B0604030504040204" pitchFamily="50" charset="-128"/>
                <a:cs typeface="Microsoft Himalaya" panose="01010100010101010101" pitchFamily="2" charset="0"/>
              </a:rPr>
              <a:t>0</a:t>
            </a:r>
            <a:r>
              <a:rPr lang="en-US" altLang="ja-JP" sz="1100" dirty="0">
                <a:latin typeface="Meiryo UI" panose="020B0604030504040204" pitchFamily="50" charset="-128"/>
                <a:ea typeface="Meiryo UI" panose="020B0604030504040204" pitchFamily="50" charset="-128"/>
                <a:cs typeface="Microsoft Himalaya" panose="01010100010101010101" pitchFamily="2" charset="0"/>
              </a:rPr>
              <a:t>0</a:t>
            </a:r>
            <a:r>
              <a:rPr lang="ja-JP" altLang="en-US" sz="1100" dirty="0" smtClean="0">
                <a:latin typeface="Meiryo UI" panose="020B0604030504040204" pitchFamily="50" charset="-128"/>
                <a:ea typeface="Meiryo UI" panose="020B0604030504040204" pitchFamily="50" charset="-128"/>
                <a:cs typeface="Microsoft Himalaya" panose="01010100010101010101" pitchFamily="2" charset="0"/>
              </a:rPr>
              <a:t>倍</a:t>
            </a:r>
            <a:endParaRPr kumimoji="1" lang="en-US" altLang="ja-JP" sz="1100" dirty="0" smtClean="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18" name="右矢印 17"/>
          <p:cNvSpPr/>
          <p:nvPr/>
        </p:nvSpPr>
        <p:spPr>
          <a:xfrm rot="2182422">
            <a:off x="11227568" y="1945156"/>
            <a:ext cx="608961" cy="2589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23" name="テキスト ボックス 28"/>
          <p:cNvSpPr txBox="1"/>
          <p:nvPr/>
        </p:nvSpPr>
        <p:spPr>
          <a:xfrm>
            <a:off x="4450211" y="3918849"/>
            <a:ext cx="869439" cy="261610"/>
          </a:xfrm>
          <a:prstGeom prst="rect">
            <a:avLst/>
          </a:prstGeom>
          <a:noFill/>
          <a:ln>
            <a:noFill/>
            <a:prstDash val="sysDot"/>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sz="1100" dirty="0" smtClean="0">
                <a:latin typeface="Meiryo UI" panose="020B0604030504040204" pitchFamily="50" charset="-128"/>
                <a:ea typeface="Meiryo UI" panose="020B0604030504040204" pitchFamily="50" charset="-128"/>
                <a:cs typeface="Microsoft Himalaya" panose="01010100010101010101" pitchFamily="2" charset="0"/>
              </a:rPr>
              <a:t>約</a:t>
            </a:r>
            <a:r>
              <a:rPr lang="en-US" altLang="ja-JP" sz="1100" dirty="0" smtClean="0">
                <a:latin typeface="Meiryo UI" panose="020B0604030504040204" pitchFamily="50" charset="-128"/>
                <a:ea typeface="Meiryo UI" panose="020B0604030504040204" pitchFamily="50" charset="-128"/>
                <a:cs typeface="Microsoft Himalaya" panose="01010100010101010101" pitchFamily="2" charset="0"/>
              </a:rPr>
              <a:t>1.65</a:t>
            </a:r>
            <a:r>
              <a:rPr lang="ja-JP" altLang="en-US" sz="1100" dirty="0" smtClean="0">
                <a:latin typeface="Meiryo UI" panose="020B0604030504040204" pitchFamily="50" charset="-128"/>
                <a:ea typeface="Meiryo UI" panose="020B0604030504040204" pitchFamily="50" charset="-128"/>
                <a:cs typeface="Microsoft Himalaya" panose="01010100010101010101" pitchFamily="2" charset="0"/>
              </a:rPr>
              <a:t>倍</a:t>
            </a:r>
            <a:endParaRPr kumimoji="1" lang="en-US" altLang="ja-JP" sz="1100" dirty="0" smtClean="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31" name="右矢印 30"/>
          <p:cNvSpPr/>
          <p:nvPr/>
        </p:nvSpPr>
        <p:spPr>
          <a:xfrm>
            <a:off x="10679817" y="1520504"/>
            <a:ext cx="527141" cy="2552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8736916" y="3821433"/>
            <a:ext cx="1028204" cy="261610"/>
          </a:xfrm>
          <a:prstGeom prst="rect">
            <a:avLst/>
          </a:prstGeom>
          <a:noFill/>
          <a:ln>
            <a:noFill/>
            <a:prstDash val="sysDot"/>
          </a:ln>
        </p:spPr>
        <p:txBody>
          <a:bodyPr wrap="square" rtlCol="0">
            <a:spAutoFit/>
          </a:bodyPr>
          <a:lstStyle/>
          <a:p>
            <a:r>
              <a:rPr kumimoji="1" lang="ja-JP" altLang="en-US" sz="1100" dirty="0" smtClean="0">
                <a:latin typeface="Meiryo UI" panose="020B0604030504040204" pitchFamily="50" charset="-128"/>
                <a:ea typeface="Meiryo UI" panose="020B0604030504040204" pitchFamily="50" charset="-128"/>
                <a:cs typeface="Microsoft Himalaya" panose="01010100010101010101" pitchFamily="2" charset="0"/>
              </a:rPr>
              <a:t>約</a:t>
            </a:r>
            <a:r>
              <a:rPr lang="en-US" altLang="ja-JP" sz="1100" dirty="0" smtClean="0">
                <a:latin typeface="Meiryo UI" panose="020B0604030504040204" pitchFamily="50" charset="-128"/>
                <a:ea typeface="Meiryo UI" panose="020B0604030504040204" pitchFamily="50" charset="-128"/>
                <a:cs typeface="Microsoft Himalaya" panose="01010100010101010101" pitchFamily="2" charset="0"/>
              </a:rPr>
              <a:t>1.76</a:t>
            </a:r>
            <a:r>
              <a:rPr lang="ja-JP" altLang="en-US" sz="1100" dirty="0" smtClean="0">
                <a:latin typeface="Meiryo UI" panose="020B0604030504040204" pitchFamily="50" charset="-128"/>
                <a:ea typeface="Meiryo UI" panose="020B0604030504040204" pitchFamily="50" charset="-128"/>
                <a:cs typeface="Microsoft Himalaya" panose="01010100010101010101" pitchFamily="2" charset="0"/>
              </a:rPr>
              <a:t>倍</a:t>
            </a:r>
            <a:endParaRPr kumimoji="1" lang="en-US" altLang="ja-JP" sz="1100" dirty="0" smtClean="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22" name="右矢印 21"/>
          <p:cNvSpPr/>
          <p:nvPr/>
        </p:nvSpPr>
        <p:spPr>
          <a:xfrm rot="17709662">
            <a:off x="10077620" y="1909743"/>
            <a:ext cx="527141" cy="2552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右矢印 31"/>
          <p:cNvSpPr/>
          <p:nvPr/>
        </p:nvSpPr>
        <p:spPr>
          <a:xfrm rot="17714671">
            <a:off x="5058890" y="3990809"/>
            <a:ext cx="608961" cy="2792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5" name="右矢印 14"/>
          <p:cNvSpPr/>
          <p:nvPr/>
        </p:nvSpPr>
        <p:spPr>
          <a:xfrm rot="17709662">
            <a:off x="9724477" y="2916797"/>
            <a:ext cx="527141" cy="2552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28"/>
          <p:cNvSpPr txBox="1"/>
          <p:nvPr/>
        </p:nvSpPr>
        <p:spPr>
          <a:xfrm>
            <a:off x="9296276" y="1810613"/>
            <a:ext cx="1383541" cy="261610"/>
          </a:xfrm>
          <a:prstGeom prst="rect">
            <a:avLst/>
          </a:prstGeom>
          <a:noFill/>
          <a:ln>
            <a:noFill/>
            <a:prstDash val="sysDot"/>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sz="1100" dirty="0" smtClean="0">
                <a:latin typeface="Meiryo UI" panose="020B0604030504040204" pitchFamily="50" charset="-128"/>
                <a:ea typeface="Meiryo UI" panose="020B0604030504040204" pitchFamily="50" charset="-128"/>
                <a:cs typeface="Microsoft Himalaya" panose="01010100010101010101" pitchFamily="2" charset="0"/>
              </a:rPr>
              <a:t>約</a:t>
            </a:r>
            <a:r>
              <a:rPr lang="en-US" altLang="ja-JP" sz="1100" dirty="0" smtClean="0">
                <a:latin typeface="Meiryo UI" panose="020B0604030504040204" pitchFamily="50" charset="-128"/>
                <a:ea typeface="Meiryo UI" panose="020B0604030504040204" pitchFamily="50" charset="-128"/>
                <a:cs typeface="Microsoft Himalaya" panose="01010100010101010101" pitchFamily="2" charset="0"/>
              </a:rPr>
              <a:t>1</a:t>
            </a:r>
            <a:r>
              <a:rPr kumimoji="1" lang="en-US" altLang="ja-JP" sz="1100" dirty="0" smtClean="0">
                <a:latin typeface="Meiryo UI" panose="020B0604030504040204" pitchFamily="50" charset="-128"/>
                <a:ea typeface="Meiryo UI" panose="020B0604030504040204" pitchFamily="50" charset="-128"/>
                <a:cs typeface="Microsoft Himalaya" panose="01010100010101010101" pitchFamily="2" charset="0"/>
              </a:rPr>
              <a:t>.</a:t>
            </a:r>
            <a:r>
              <a:rPr lang="en-US" altLang="ja-JP" sz="1100" dirty="0" smtClean="0">
                <a:latin typeface="Meiryo UI" panose="020B0604030504040204" pitchFamily="50" charset="-128"/>
                <a:ea typeface="Meiryo UI" panose="020B0604030504040204" pitchFamily="50" charset="-128"/>
                <a:cs typeface="Microsoft Himalaya" panose="01010100010101010101" pitchFamily="2" charset="0"/>
              </a:rPr>
              <a:t>21</a:t>
            </a:r>
            <a:r>
              <a:rPr lang="ja-JP" altLang="en-US" sz="1100" dirty="0" smtClean="0">
                <a:latin typeface="Meiryo UI" panose="020B0604030504040204" pitchFamily="50" charset="-128"/>
                <a:ea typeface="Meiryo UI" panose="020B0604030504040204" pitchFamily="50" charset="-128"/>
                <a:cs typeface="Microsoft Himalaya" panose="01010100010101010101" pitchFamily="2" charset="0"/>
              </a:rPr>
              <a:t>倍</a:t>
            </a:r>
            <a:endParaRPr kumimoji="1" lang="en-US" altLang="ja-JP" sz="1100" dirty="0" smtClean="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20" name="右矢印 19"/>
          <p:cNvSpPr/>
          <p:nvPr/>
        </p:nvSpPr>
        <p:spPr>
          <a:xfrm rot="17709662">
            <a:off x="9338866" y="3893419"/>
            <a:ext cx="527141" cy="2552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8297990" y="4475765"/>
            <a:ext cx="1028204" cy="261610"/>
          </a:xfrm>
          <a:prstGeom prst="rect">
            <a:avLst/>
          </a:prstGeom>
          <a:noFill/>
          <a:ln>
            <a:noFill/>
            <a:prstDash val="sysDot"/>
          </a:ln>
        </p:spPr>
        <p:txBody>
          <a:bodyPr wrap="square" rtlCol="0">
            <a:spAutoFit/>
          </a:bodyPr>
          <a:lstStyle/>
          <a:p>
            <a:r>
              <a:rPr kumimoji="1" lang="ja-JP" altLang="en-US" sz="1100" dirty="0" smtClean="0">
                <a:latin typeface="Meiryo UI" panose="020B0604030504040204" pitchFamily="50" charset="-128"/>
                <a:ea typeface="Meiryo UI" panose="020B0604030504040204" pitchFamily="50" charset="-128"/>
                <a:cs typeface="Microsoft Himalaya" panose="01010100010101010101" pitchFamily="2" charset="0"/>
              </a:rPr>
              <a:t>約</a:t>
            </a:r>
            <a:r>
              <a:rPr lang="en-US" altLang="ja-JP" sz="1100" dirty="0" smtClean="0">
                <a:latin typeface="Meiryo UI" panose="020B0604030504040204" pitchFamily="50" charset="-128"/>
                <a:ea typeface="Meiryo UI" panose="020B0604030504040204" pitchFamily="50" charset="-128"/>
                <a:cs typeface="Microsoft Himalaya" panose="01010100010101010101" pitchFamily="2" charset="0"/>
              </a:rPr>
              <a:t>2.34</a:t>
            </a:r>
            <a:r>
              <a:rPr lang="ja-JP" altLang="en-US" sz="1100" dirty="0" smtClean="0">
                <a:latin typeface="Meiryo UI" panose="020B0604030504040204" pitchFamily="50" charset="-128"/>
                <a:ea typeface="Meiryo UI" panose="020B0604030504040204" pitchFamily="50" charset="-128"/>
                <a:cs typeface="Microsoft Himalaya" panose="01010100010101010101" pitchFamily="2" charset="0"/>
              </a:rPr>
              <a:t>倍</a:t>
            </a:r>
            <a:endParaRPr kumimoji="1" lang="en-US" altLang="ja-JP" sz="1100" dirty="0" smtClean="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25" name="右矢印 24"/>
          <p:cNvSpPr/>
          <p:nvPr/>
        </p:nvSpPr>
        <p:spPr>
          <a:xfrm rot="17709662">
            <a:off x="8987448" y="4691869"/>
            <a:ext cx="527141" cy="2552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8"/>
          <p:cNvSpPr txBox="1"/>
          <p:nvPr/>
        </p:nvSpPr>
        <p:spPr>
          <a:xfrm>
            <a:off x="11339366" y="1719521"/>
            <a:ext cx="1383541" cy="261610"/>
          </a:xfrm>
          <a:prstGeom prst="rect">
            <a:avLst/>
          </a:prstGeom>
          <a:noFill/>
          <a:ln>
            <a:noFill/>
            <a:prstDash val="sysDot"/>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sz="1100" dirty="0" smtClean="0">
                <a:latin typeface="Meiryo UI" panose="020B0604030504040204" pitchFamily="50" charset="-128"/>
                <a:ea typeface="Meiryo UI" panose="020B0604030504040204" pitchFamily="50" charset="-128"/>
                <a:cs typeface="Microsoft Himalaya" panose="01010100010101010101" pitchFamily="2" charset="0"/>
              </a:rPr>
              <a:t>約</a:t>
            </a:r>
            <a:r>
              <a:rPr lang="en-US" altLang="ja-JP" sz="1100" dirty="0" smtClean="0">
                <a:latin typeface="Meiryo UI" panose="020B0604030504040204" pitchFamily="50" charset="-128"/>
                <a:ea typeface="Meiryo UI" panose="020B0604030504040204" pitchFamily="50" charset="-128"/>
                <a:cs typeface="Microsoft Himalaya" panose="01010100010101010101" pitchFamily="2" charset="0"/>
              </a:rPr>
              <a:t>0.88</a:t>
            </a:r>
            <a:r>
              <a:rPr lang="ja-JP" altLang="en-US" sz="1100" dirty="0" smtClean="0">
                <a:latin typeface="Meiryo UI" panose="020B0604030504040204" pitchFamily="50" charset="-128"/>
                <a:ea typeface="Meiryo UI" panose="020B0604030504040204" pitchFamily="50" charset="-128"/>
                <a:cs typeface="Microsoft Himalaya" panose="01010100010101010101" pitchFamily="2" charset="0"/>
              </a:rPr>
              <a:t>倍</a:t>
            </a:r>
            <a:endParaRPr kumimoji="1" lang="en-US" altLang="ja-JP" sz="1100" dirty="0" smtClean="0">
              <a:latin typeface="Meiryo UI" panose="020B0604030504040204" pitchFamily="50" charset="-128"/>
              <a:ea typeface="Meiryo UI" panose="020B0604030504040204" pitchFamily="50" charset="-128"/>
              <a:cs typeface="Microsoft Himalaya" panose="01010100010101010101" pitchFamily="2" charset="0"/>
            </a:endParaRPr>
          </a:p>
        </p:txBody>
      </p:sp>
    </p:spTree>
    <p:extLst>
      <p:ext uri="{BB962C8B-B14F-4D97-AF65-F5344CB8AC3E}">
        <p14:creationId xmlns:p14="http://schemas.microsoft.com/office/powerpoint/2010/main" val="42269140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2423"/>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b="1" dirty="0" smtClean="0">
                <a:latin typeface="UD デジタル 教科書体 NP-B" panose="02020700000000000000" pitchFamily="18" charset="-128"/>
                <a:ea typeface="UD デジタル 教科書体 NP-B" panose="02020700000000000000" pitchFamily="18" charset="-128"/>
              </a:rPr>
              <a:t>夜の街の関係者及び滞在者の状況（陽性者全体における該当者）</a:t>
            </a:r>
            <a:endParaRPr lang="ja-JP" altLang="en-US" sz="2800" b="1" dirty="0">
              <a:latin typeface="UD デジタル 教科書体 NP-B" panose="02020700000000000000" pitchFamily="18" charset="-128"/>
              <a:ea typeface="UD デジタル 教科書体 NP-B" panose="02020700000000000000" pitchFamily="18" charset="-128"/>
            </a:endParaRPr>
          </a:p>
        </p:txBody>
      </p:sp>
      <p:sp>
        <p:nvSpPr>
          <p:cNvPr id="2" name="スライド番号プレースホルダー 1"/>
          <p:cNvSpPr>
            <a:spLocks noGrp="1"/>
          </p:cNvSpPr>
          <p:nvPr>
            <p:ph type="sldNum" sz="quarter" idx="12"/>
          </p:nvPr>
        </p:nvSpPr>
        <p:spPr>
          <a:xfrm>
            <a:off x="9318931" y="6380002"/>
            <a:ext cx="2743200" cy="365125"/>
          </a:xfrm>
        </p:spPr>
        <p:txBody>
          <a:bodyPr/>
          <a:lstStyle/>
          <a:p>
            <a:fld id="{0B62D5CB-8769-475A-9BC8-A2F17E2F558B}" type="slidenum">
              <a:rPr kumimoji="1" lang="ja-JP" altLang="en-US" smtClean="0"/>
              <a:t>20</a:t>
            </a:fld>
            <a:endParaRPr kumimoji="1" lang="ja-JP" altLang="en-US" dirty="0"/>
          </a:p>
        </p:txBody>
      </p:sp>
      <p:sp>
        <p:nvSpPr>
          <p:cNvPr id="15" name="正方形/長方形 14"/>
          <p:cNvSpPr/>
          <p:nvPr/>
        </p:nvSpPr>
        <p:spPr>
          <a:xfrm>
            <a:off x="6334306" y="1019379"/>
            <a:ext cx="5812810" cy="338554"/>
          </a:xfrm>
          <a:prstGeom prst="rect">
            <a:avLst/>
          </a:prstGeom>
        </p:spPr>
        <p:txBody>
          <a:bodyPr wrap="none">
            <a:spAutoFit/>
          </a:bodyPr>
          <a:lstStyle/>
          <a:p>
            <a:r>
              <a:rPr lang="ja-JP" altLang="en-US" sz="1600" dirty="0"/>
              <a:t>（ </a:t>
            </a:r>
            <a:r>
              <a:rPr lang="en-US" altLang="ja-JP" sz="1600" dirty="0" smtClean="0"/>
              <a:t>12</a:t>
            </a:r>
            <a:r>
              <a:rPr lang="ja-JP" altLang="en-US" sz="1600" dirty="0" smtClean="0"/>
              <a:t>月</a:t>
            </a:r>
            <a:r>
              <a:rPr lang="en-US" altLang="ja-JP" sz="1600" dirty="0"/>
              <a:t>3</a:t>
            </a:r>
            <a:r>
              <a:rPr lang="ja-JP" altLang="en-US" sz="1600" dirty="0" smtClean="0"/>
              <a:t>日以降</a:t>
            </a:r>
            <a:r>
              <a:rPr lang="en-US" altLang="ja-JP" sz="1600" dirty="0" smtClean="0"/>
              <a:t>5</a:t>
            </a:r>
            <a:r>
              <a:rPr lang="ja-JP" altLang="en-US" sz="1600" dirty="0" smtClean="0"/>
              <a:t>月</a:t>
            </a:r>
            <a:r>
              <a:rPr lang="ja-JP" altLang="en-US" sz="1600" dirty="0"/>
              <a:t>５</a:t>
            </a:r>
            <a:r>
              <a:rPr lang="ja-JP" altLang="en-US" sz="1600" dirty="0" smtClean="0"/>
              <a:t>日までに</a:t>
            </a:r>
            <a:r>
              <a:rPr lang="ja-JP" altLang="en-US" sz="1600" dirty="0"/>
              <a:t>判明</a:t>
            </a:r>
            <a:r>
              <a:rPr lang="ja-JP" altLang="en-US" sz="1600" dirty="0" smtClean="0"/>
              <a:t>した</a:t>
            </a:r>
            <a:r>
              <a:rPr lang="en-US" altLang="ja-JP" sz="1600" dirty="0" smtClean="0"/>
              <a:t>64,877</a:t>
            </a:r>
            <a:r>
              <a:rPr lang="ja-JP" altLang="en-US" sz="1600" dirty="0" smtClean="0"/>
              <a:t>事例の</a:t>
            </a:r>
            <a:r>
              <a:rPr lang="ja-JP" altLang="en-US" sz="1600" dirty="0"/>
              <a:t>状況）</a:t>
            </a:r>
          </a:p>
        </p:txBody>
      </p:sp>
      <p:sp>
        <p:nvSpPr>
          <p:cNvPr id="12" name="正方形/長方形 11">
            <a:extLst>
              <a:ext uri="{FF2B5EF4-FFF2-40B4-BE49-F238E27FC236}">
                <a16:creationId xmlns:a16="http://schemas.microsoft.com/office/drawing/2014/main" id="{FC024533-669C-48B1-82E7-C27042384F7F}"/>
              </a:ext>
            </a:extLst>
          </p:cNvPr>
          <p:cNvSpPr/>
          <p:nvPr/>
        </p:nvSpPr>
        <p:spPr>
          <a:xfrm>
            <a:off x="0" y="571434"/>
            <a:ext cx="12192000" cy="41923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kumimoji="1"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夜の街の関係者及び滞在者の人数は、直</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近２週間で減少。</a:t>
            </a:r>
            <a:endParaRPr lang="ja-JP" altLang="en-US"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0" name="正方形/長方形 9"/>
          <p:cNvSpPr/>
          <p:nvPr/>
        </p:nvSpPr>
        <p:spPr>
          <a:xfrm>
            <a:off x="9151168" y="6531503"/>
            <a:ext cx="2712219" cy="3264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900" dirty="0" smtClean="0">
                <a:solidFill>
                  <a:schemeClr val="tx1"/>
                </a:solidFill>
                <a:latin typeface="+mn-ea"/>
              </a:rPr>
              <a:t>※</a:t>
            </a:r>
            <a:r>
              <a:rPr lang="ja-JP" altLang="en-US" sz="900" dirty="0" smtClean="0">
                <a:solidFill>
                  <a:schemeClr val="tx1"/>
                </a:solidFill>
                <a:latin typeface="+mn-ea"/>
              </a:rPr>
              <a:t>該当・非該当は本人</a:t>
            </a:r>
            <a:r>
              <a:rPr lang="ja-JP" altLang="en-US" sz="900" dirty="0">
                <a:solidFill>
                  <a:schemeClr val="tx1"/>
                </a:solidFill>
                <a:latin typeface="+mn-ea"/>
              </a:rPr>
              <a:t>からの聞き取り情報による</a:t>
            </a:r>
            <a:endParaRPr lang="en-US" altLang="ja-JP" sz="900" dirty="0">
              <a:solidFill>
                <a:schemeClr val="tx1"/>
              </a:solidFill>
              <a:latin typeface="+mn-ea"/>
            </a:endParaRPr>
          </a:p>
        </p:txBody>
      </p:sp>
      <p:pic>
        <p:nvPicPr>
          <p:cNvPr id="3" name="図 2"/>
          <p:cNvPicPr>
            <a:picLocks noChangeAspect="1"/>
          </p:cNvPicPr>
          <p:nvPr/>
        </p:nvPicPr>
        <p:blipFill>
          <a:blip r:embed="rId3"/>
          <a:stretch>
            <a:fillRect/>
          </a:stretch>
        </p:blipFill>
        <p:spPr>
          <a:xfrm>
            <a:off x="218947" y="1380865"/>
            <a:ext cx="5877053" cy="5389331"/>
          </a:xfrm>
          <a:prstGeom prst="rect">
            <a:avLst/>
          </a:prstGeom>
        </p:spPr>
      </p:pic>
      <p:pic>
        <p:nvPicPr>
          <p:cNvPr id="4" name="図 3"/>
          <p:cNvPicPr>
            <a:picLocks noChangeAspect="1"/>
          </p:cNvPicPr>
          <p:nvPr/>
        </p:nvPicPr>
        <p:blipFill>
          <a:blip r:embed="rId4"/>
          <a:stretch>
            <a:fillRect/>
          </a:stretch>
        </p:blipFill>
        <p:spPr>
          <a:xfrm>
            <a:off x="6212641" y="1374768"/>
            <a:ext cx="5877053" cy="5401524"/>
          </a:xfrm>
          <a:prstGeom prst="rect">
            <a:avLst/>
          </a:prstGeom>
        </p:spPr>
      </p:pic>
    </p:spTree>
    <p:extLst>
      <p:ext uri="{BB962C8B-B14F-4D97-AF65-F5344CB8AC3E}">
        <p14:creationId xmlns:p14="http://schemas.microsoft.com/office/powerpoint/2010/main" val="31431335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2423"/>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b="1" dirty="0" smtClean="0">
                <a:latin typeface="UD デジタル 教科書体 NP-B" panose="02020700000000000000" pitchFamily="18" charset="-128"/>
                <a:ea typeface="UD デジタル 教科書体 NP-B" panose="02020700000000000000" pitchFamily="18" charset="-128"/>
              </a:rPr>
              <a:t>夜の街の関係者及び滞在者の状況（感染経路不明者における</a:t>
            </a:r>
            <a:r>
              <a:rPr lang="ja-JP" altLang="en-US" sz="2800" b="1" dirty="0">
                <a:latin typeface="UD デジタル 教科書体 NP-B" panose="02020700000000000000" pitchFamily="18" charset="-128"/>
                <a:ea typeface="UD デジタル 教科書体 NP-B" panose="02020700000000000000" pitchFamily="18" charset="-128"/>
              </a:rPr>
              <a:t>該当者）</a:t>
            </a:r>
          </a:p>
        </p:txBody>
      </p:sp>
      <p:sp>
        <p:nvSpPr>
          <p:cNvPr id="4" name="正方形/長方形 3"/>
          <p:cNvSpPr/>
          <p:nvPr/>
        </p:nvSpPr>
        <p:spPr>
          <a:xfrm>
            <a:off x="4893972" y="728126"/>
            <a:ext cx="7487497" cy="338554"/>
          </a:xfrm>
          <a:prstGeom prst="rect">
            <a:avLst/>
          </a:prstGeom>
        </p:spPr>
        <p:txBody>
          <a:bodyPr wrap="square">
            <a:spAutoFit/>
          </a:bodyPr>
          <a:lstStyle/>
          <a:p>
            <a:r>
              <a:rPr lang="ja-JP" altLang="en-US" sz="1600" dirty="0"/>
              <a:t>（ </a:t>
            </a:r>
            <a:r>
              <a:rPr lang="en-US" altLang="ja-JP" sz="1600" dirty="0" smtClean="0"/>
              <a:t>12</a:t>
            </a:r>
            <a:r>
              <a:rPr lang="ja-JP" altLang="en-US" sz="1600" dirty="0" smtClean="0"/>
              <a:t>月</a:t>
            </a:r>
            <a:r>
              <a:rPr lang="en-US" altLang="ja-JP" sz="1600" dirty="0"/>
              <a:t>3</a:t>
            </a:r>
            <a:r>
              <a:rPr lang="ja-JP" altLang="en-US" sz="1600" dirty="0" smtClean="0"/>
              <a:t>日以降</a:t>
            </a:r>
            <a:r>
              <a:rPr lang="en-US" altLang="ja-JP" sz="1600" dirty="0" smtClean="0"/>
              <a:t>5</a:t>
            </a:r>
            <a:r>
              <a:rPr lang="ja-JP" altLang="en-US" sz="1600" dirty="0" smtClean="0"/>
              <a:t>月５日</a:t>
            </a:r>
            <a:r>
              <a:rPr lang="ja-JP" altLang="en-US" sz="1600" dirty="0"/>
              <a:t>までに判明</a:t>
            </a:r>
            <a:r>
              <a:rPr lang="ja-JP" altLang="en-US" sz="1600" dirty="0" smtClean="0"/>
              <a:t>した感染経路不明者</a:t>
            </a:r>
            <a:r>
              <a:rPr lang="en-US" altLang="ja-JP" sz="1600" dirty="0" smtClean="0"/>
              <a:t>37,111</a:t>
            </a:r>
            <a:r>
              <a:rPr lang="ja-JP" altLang="en-US" sz="1600" dirty="0" smtClean="0"/>
              <a:t>事例の</a:t>
            </a:r>
            <a:r>
              <a:rPr lang="ja-JP" altLang="en-US" sz="1600" dirty="0"/>
              <a:t>状況）</a:t>
            </a:r>
          </a:p>
        </p:txBody>
      </p:sp>
      <p:sp>
        <p:nvSpPr>
          <p:cNvPr id="2" name="スライド番号プレースホルダー 1"/>
          <p:cNvSpPr>
            <a:spLocks noGrp="1"/>
          </p:cNvSpPr>
          <p:nvPr>
            <p:ph type="sldNum" sz="quarter" idx="12"/>
          </p:nvPr>
        </p:nvSpPr>
        <p:spPr>
          <a:xfrm>
            <a:off x="9317362" y="6359070"/>
            <a:ext cx="2743200" cy="365125"/>
          </a:xfrm>
        </p:spPr>
        <p:txBody>
          <a:bodyPr/>
          <a:lstStyle/>
          <a:p>
            <a:fld id="{0B62D5CB-8769-475A-9BC8-A2F17E2F558B}" type="slidenum">
              <a:rPr kumimoji="1" lang="ja-JP" altLang="en-US" smtClean="0"/>
              <a:t>21</a:t>
            </a:fld>
            <a:endParaRPr kumimoji="1" lang="ja-JP" altLang="en-US" dirty="0"/>
          </a:p>
        </p:txBody>
      </p:sp>
      <p:sp>
        <p:nvSpPr>
          <p:cNvPr id="13" name="正方形/長方形 12"/>
          <p:cNvSpPr/>
          <p:nvPr/>
        </p:nvSpPr>
        <p:spPr>
          <a:xfrm>
            <a:off x="9348343" y="6195821"/>
            <a:ext cx="2712219" cy="3264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900" dirty="0" smtClean="0">
                <a:solidFill>
                  <a:schemeClr val="tx1"/>
                </a:solidFill>
                <a:latin typeface="+mn-ea"/>
              </a:rPr>
              <a:t>※</a:t>
            </a:r>
            <a:r>
              <a:rPr lang="ja-JP" altLang="en-US" sz="900" dirty="0" smtClean="0">
                <a:solidFill>
                  <a:schemeClr val="tx1"/>
                </a:solidFill>
                <a:latin typeface="+mn-ea"/>
              </a:rPr>
              <a:t>該当・非該当は本人</a:t>
            </a:r>
            <a:r>
              <a:rPr lang="ja-JP" altLang="en-US" sz="900" dirty="0">
                <a:solidFill>
                  <a:schemeClr val="tx1"/>
                </a:solidFill>
                <a:latin typeface="+mn-ea"/>
              </a:rPr>
              <a:t>からの聞き取り情報による</a:t>
            </a:r>
            <a:endParaRPr lang="en-US" altLang="ja-JP" sz="900" dirty="0">
              <a:solidFill>
                <a:schemeClr val="tx1"/>
              </a:solidFill>
              <a:latin typeface="+mn-ea"/>
            </a:endParaRPr>
          </a:p>
        </p:txBody>
      </p:sp>
      <p:pic>
        <p:nvPicPr>
          <p:cNvPr id="3" name="図 2"/>
          <p:cNvPicPr>
            <a:picLocks noChangeAspect="1"/>
          </p:cNvPicPr>
          <p:nvPr/>
        </p:nvPicPr>
        <p:blipFill>
          <a:blip r:embed="rId3"/>
          <a:stretch>
            <a:fillRect/>
          </a:stretch>
        </p:blipFill>
        <p:spPr>
          <a:xfrm>
            <a:off x="230238" y="1066183"/>
            <a:ext cx="6047756" cy="5486876"/>
          </a:xfrm>
          <a:prstGeom prst="rect">
            <a:avLst/>
          </a:prstGeom>
        </p:spPr>
      </p:pic>
      <p:pic>
        <p:nvPicPr>
          <p:cNvPr id="5" name="図 4"/>
          <p:cNvPicPr>
            <a:picLocks noChangeAspect="1"/>
          </p:cNvPicPr>
          <p:nvPr/>
        </p:nvPicPr>
        <p:blipFill>
          <a:blip r:embed="rId4"/>
          <a:stretch>
            <a:fillRect/>
          </a:stretch>
        </p:blipFill>
        <p:spPr>
          <a:xfrm>
            <a:off x="6226184" y="1066183"/>
            <a:ext cx="5834378" cy="5486876"/>
          </a:xfrm>
          <a:prstGeom prst="rect">
            <a:avLst/>
          </a:prstGeom>
        </p:spPr>
      </p:pic>
    </p:spTree>
    <p:extLst>
      <p:ext uri="{BB962C8B-B14F-4D97-AF65-F5344CB8AC3E}">
        <p14:creationId xmlns:p14="http://schemas.microsoft.com/office/powerpoint/2010/main" val="30885555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2423"/>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b="1" dirty="0" smtClean="0">
                <a:latin typeface="UD デジタル 教科書体 NP-B" panose="02020700000000000000" pitchFamily="18" charset="-128"/>
                <a:ea typeface="UD デジタル 教科書体 NP-B" panose="02020700000000000000" pitchFamily="18" charset="-128"/>
              </a:rPr>
              <a:t>夜の街の滞在分類別の状況</a:t>
            </a:r>
            <a:endParaRPr lang="ja-JP" altLang="en-US" sz="2800" b="1" dirty="0">
              <a:latin typeface="UD デジタル 教科書体 NP-B" panose="02020700000000000000" pitchFamily="18" charset="-128"/>
              <a:ea typeface="UD デジタル 教科書体 NP-B" panose="02020700000000000000" pitchFamily="18" charset="-128"/>
            </a:endParaRPr>
          </a:p>
        </p:txBody>
      </p:sp>
      <p:sp>
        <p:nvSpPr>
          <p:cNvPr id="4" name="スライド番号プレースホルダー 3"/>
          <p:cNvSpPr>
            <a:spLocks noGrp="1"/>
          </p:cNvSpPr>
          <p:nvPr>
            <p:ph type="sldNum" sz="quarter" idx="12"/>
          </p:nvPr>
        </p:nvSpPr>
        <p:spPr>
          <a:xfrm>
            <a:off x="9395496" y="6411292"/>
            <a:ext cx="2743200" cy="365125"/>
          </a:xfrm>
        </p:spPr>
        <p:txBody>
          <a:bodyPr/>
          <a:lstStyle/>
          <a:p>
            <a:fld id="{0B62D5CB-8769-475A-9BC8-A2F17E2F558B}" type="slidenum">
              <a:rPr kumimoji="1" lang="ja-JP" altLang="en-US" smtClean="0"/>
              <a:t>22</a:t>
            </a:fld>
            <a:endParaRPr kumimoji="1" lang="ja-JP" altLang="en-US" dirty="0"/>
          </a:p>
        </p:txBody>
      </p:sp>
      <p:sp>
        <p:nvSpPr>
          <p:cNvPr id="19" name="正方形/長方形 18"/>
          <p:cNvSpPr/>
          <p:nvPr/>
        </p:nvSpPr>
        <p:spPr>
          <a:xfrm>
            <a:off x="6539491" y="1152778"/>
            <a:ext cx="5516254" cy="338554"/>
          </a:xfrm>
          <a:prstGeom prst="rect">
            <a:avLst/>
          </a:prstGeom>
        </p:spPr>
        <p:txBody>
          <a:bodyPr wrap="none">
            <a:spAutoFit/>
          </a:bodyPr>
          <a:lstStyle/>
          <a:p>
            <a:r>
              <a:rPr lang="ja-JP" altLang="en-US" sz="1600" dirty="0"/>
              <a:t>（ </a:t>
            </a:r>
            <a:r>
              <a:rPr lang="en-US" altLang="ja-JP" sz="1600" dirty="0" smtClean="0"/>
              <a:t>12</a:t>
            </a:r>
            <a:r>
              <a:rPr lang="ja-JP" altLang="en-US" sz="1600" dirty="0" smtClean="0"/>
              <a:t>月</a:t>
            </a:r>
            <a:r>
              <a:rPr lang="en-US" altLang="ja-JP" sz="1600" dirty="0"/>
              <a:t>3</a:t>
            </a:r>
            <a:r>
              <a:rPr lang="ja-JP" altLang="en-US" sz="1600" dirty="0" smtClean="0"/>
              <a:t>日以降</a:t>
            </a:r>
            <a:r>
              <a:rPr lang="en-US" altLang="ja-JP" sz="1600" dirty="0"/>
              <a:t>5</a:t>
            </a:r>
            <a:r>
              <a:rPr lang="ja-JP" altLang="en-US" sz="1600" dirty="0" smtClean="0"/>
              <a:t>月５日</a:t>
            </a:r>
            <a:r>
              <a:rPr lang="ja-JP" altLang="en-US" sz="1600" dirty="0"/>
              <a:t>までに判明</a:t>
            </a:r>
            <a:r>
              <a:rPr lang="ja-JP" altLang="en-US" sz="1600" dirty="0" smtClean="0"/>
              <a:t>した</a:t>
            </a:r>
            <a:r>
              <a:rPr lang="en-US" altLang="ja-JP" sz="1600" dirty="0" smtClean="0"/>
              <a:t>2,921</a:t>
            </a:r>
            <a:r>
              <a:rPr lang="ja-JP" altLang="en-US" sz="1600" dirty="0" smtClean="0"/>
              <a:t>事例</a:t>
            </a:r>
            <a:r>
              <a:rPr lang="ja-JP" altLang="en-US" sz="1600" dirty="0"/>
              <a:t>の状況）</a:t>
            </a:r>
          </a:p>
        </p:txBody>
      </p:sp>
      <p:sp>
        <p:nvSpPr>
          <p:cNvPr id="16" name="正方形/長方形 15">
            <a:extLst>
              <a:ext uri="{FF2B5EF4-FFF2-40B4-BE49-F238E27FC236}">
                <a16:creationId xmlns:a16="http://schemas.microsoft.com/office/drawing/2014/main" id="{FC024533-669C-48B1-82E7-C27042384F7F}"/>
              </a:ext>
            </a:extLst>
          </p:cNvPr>
          <p:cNvSpPr/>
          <p:nvPr/>
        </p:nvSpPr>
        <p:spPr>
          <a:xfrm>
            <a:off x="-28" y="566003"/>
            <a:ext cx="12192000" cy="41923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kumimoji="1"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居酒屋・飲食店</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は、直近２週間で減少しているが、第三波緊急事態措置期間中ほどには減少していない</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a:t>
            </a:r>
            <a:endParaRPr kumimoji="1"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1" name="正方形/長方形 10"/>
          <p:cNvSpPr/>
          <p:nvPr/>
        </p:nvSpPr>
        <p:spPr>
          <a:xfrm>
            <a:off x="8654922" y="6514557"/>
            <a:ext cx="3043562" cy="3264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900" dirty="0" smtClean="0">
                <a:solidFill>
                  <a:schemeClr val="tx1"/>
                </a:solidFill>
                <a:latin typeface="+mn-ea"/>
              </a:rPr>
              <a:t>※</a:t>
            </a:r>
            <a:r>
              <a:rPr lang="ja-JP" altLang="en-US" sz="900" dirty="0" smtClean="0">
                <a:solidFill>
                  <a:schemeClr val="tx1"/>
                </a:solidFill>
                <a:latin typeface="+mn-ea"/>
              </a:rPr>
              <a:t>滞在先の分類は本人</a:t>
            </a:r>
            <a:r>
              <a:rPr lang="ja-JP" altLang="en-US" sz="900" dirty="0">
                <a:solidFill>
                  <a:schemeClr val="tx1"/>
                </a:solidFill>
                <a:latin typeface="+mn-ea"/>
              </a:rPr>
              <a:t>からの聞き取り情報による</a:t>
            </a:r>
            <a:endParaRPr lang="en-US" altLang="ja-JP" sz="900" dirty="0">
              <a:solidFill>
                <a:schemeClr val="tx1"/>
              </a:solidFill>
              <a:latin typeface="+mn-ea"/>
            </a:endParaRPr>
          </a:p>
        </p:txBody>
      </p:sp>
      <p:sp>
        <p:nvSpPr>
          <p:cNvPr id="2" name="テキスト ボックス 1"/>
          <p:cNvSpPr txBox="1"/>
          <p:nvPr/>
        </p:nvSpPr>
        <p:spPr>
          <a:xfrm>
            <a:off x="570014" y="5584169"/>
            <a:ext cx="1885760" cy="246221"/>
          </a:xfrm>
          <a:prstGeom prst="rect">
            <a:avLst/>
          </a:prstGeom>
          <a:noFill/>
        </p:spPr>
        <p:txBody>
          <a:bodyPr wrap="square" rtlCol="0">
            <a:spAutoFit/>
          </a:bodyPr>
          <a:lstStyle/>
          <a:p>
            <a:r>
              <a:rPr kumimoji="1" lang="ja-JP" altLang="en-US" sz="1000" dirty="0" smtClean="0">
                <a:solidFill>
                  <a:schemeClr val="tx1">
                    <a:lumMod val="65000"/>
                    <a:lumOff val="35000"/>
                  </a:schemeClr>
                </a:solidFill>
              </a:rPr>
              <a:t>①②③④⑤⑥⑦⑧⑨⑩⑪</a:t>
            </a:r>
            <a:endParaRPr kumimoji="1" lang="ja-JP" altLang="en-US" sz="1000" dirty="0">
              <a:solidFill>
                <a:schemeClr val="tx1">
                  <a:lumMod val="65000"/>
                  <a:lumOff val="35000"/>
                </a:schemeClr>
              </a:solidFill>
            </a:endParaRPr>
          </a:p>
        </p:txBody>
      </p:sp>
      <p:sp>
        <p:nvSpPr>
          <p:cNvPr id="22" name="テキスト ボックス 21"/>
          <p:cNvSpPr txBox="1"/>
          <p:nvPr/>
        </p:nvSpPr>
        <p:spPr>
          <a:xfrm>
            <a:off x="5377119" y="5613223"/>
            <a:ext cx="1898643" cy="246221"/>
          </a:xfrm>
          <a:prstGeom prst="rect">
            <a:avLst/>
          </a:prstGeom>
          <a:noFill/>
        </p:spPr>
        <p:txBody>
          <a:bodyPr wrap="square" rtlCol="0">
            <a:spAutoFit/>
          </a:bodyPr>
          <a:lstStyle/>
          <a:p>
            <a:r>
              <a:rPr kumimoji="1" lang="ja-JP" altLang="en-US" sz="1000" dirty="0" smtClean="0">
                <a:solidFill>
                  <a:schemeClr val="tx1">
                    <a:lumMod val="65000"/>
                    <a:lumOff val="35000"/>
                  </a:schemeClr>
                </a:solidFill>
              </a:rPr>
              <a:t>①②③④⑤⑥⑦⑧⑨⑩⑪</a:t>
            </a:r>
            <a:endParaRPr kumimoji="1" lang="ja-JP" altLang="en-US" sz="1000" dirty="0">
              <a:solidFill>
                <a:schemeClr val="tx1">
                  <a:lumMod val="65000"/>
                  <a:lumOff val="35000"/>
                </a:schemeClr>
              </a:solidFill>
            </a:endParaRPr>
          </a:p>
        </p:txBody>
      </p:sp>
      <p:sp>
        <p:nvSpPr>
          <p:cNvPr id="23" name="テキスト ボックス 22"/>
          <p:cNvSpPr txBox="1"/>
          <p:nvPr/>
        </p:nvSpPr>
        <p:spPr>
          <a:xfrm>
            <a:off x="7013964" y="5613223"/>
            <a:ext cx="1885760" cy="246221"/>
          </a:xfrm>
          <a:prstGeom prst="rect">
            <a:avLst/>
          </a:prstGeom>
          <a:noFill/>
        </p:spPr>
        <p:txBody>
          <a:bodyPr wrap="square" rtlCol="0">
            <a:spAutoFit/>
          </a:bodyPr>
          <a:lstStyle/>
          <a:p>
            <a:r>
              <a:rPr kumimoji="1" lang="ja-JP" altLang="en-US" sz="1000" dirty="0" smtClean="0">
                <a:solidFill>
                  <a:schemeClr val="tx1">
                    <a:lumMod val="65000"/>
                    <a:lumOff val="35000"/>
                  </a:schemeClr>
                </a:solidFill>
              </a:rPr>
              <a:t>①②③④⑤⑥⑦⑧⑨⑩⑪</a:t>
            </a:r>
            <a:endParaRPr kumimoji="1" lang="ja-JP" altLang="en-US" sz="1000" dirty="0">
              <a:solidFill>
                <a:schemeClr val="tx1">
                  <a:lumMod val="65000"/>
                  <a:lumOff val="35000"/>
                </a:schemeClr>
              </a:solidFill>
            </a:endParaRPr>
          </a:p>
        </p:txBody>
      </p:sp>
      <p:sp>
        <p:nvSpPr>
          <p:cNvPr id="24" name="テキスト ボックス 23"/>
          <p:cNvSpPr txBox="1"/>
          <p:nvPr/>
        </p:nvSpPr>
        <p:spPr>
          <a:xfrm>
            <a:off x="8700947" y="5610076"/>
            <a:ext cx="1885760" cy="246221"/>
          </a:xfrm>
          <a:prstGeom prst="rect">
            <a:avLst/>
          </a:prstGeom>
          <a:noFill/>
        </p:spPr>
        <p:txBody>
          <a:bodyPr wrap="square" rtlCol="0">
            <a:spAutoFit/>
          </a:bodyPr>
          <a:lstStyle/>
          <a:p>
            <a:r>
              <a:rPr kumimoji="1" lang="ja-JP" altLang="en-US" sz="1000" dirty="0" smtClean="0">
                <a:solidFill>
                  <a:schemeClr val="tx1">
                    <a:lumMod val="65000"/>
                    <a:lumOff val="35000"/>
                  </a:schemeClr>
                </a:solidFill>
              </a:rPr>
              <a:t>①②③④⑤⑥⑦⑧⑨⑩⑪</a:t>
            </a:r>
            <a:endParaRPr kumimoji="1" lang="ja-JP" altLang="en-US" sz="1000" dirty="0">
              <a:solidFill>
                <a:schemeClr val="tx1">
                  <a:lumMod val="65000"/>
                  <a:lumOff val="35000"/>
                </a:schemeClr>
              </a:solidFill>
            </a:endParaRPr>
          </a:p>
        </p:txBody>
      </p:sp>
      <p:sp>
        <p:nvSpPr>
          <p:cNvPr id="25" name="テキスト ボックス 24"/>
          <p:cNvSpPr txBox="1"/>
          <p:nvPr/>
        </p:nvSpPr>
        <p:spPr>
          <a:xfrm>
            <a:off x="10182014" y="5591543"/>
            <a:ext cx="1885760" cy="246221"/>
          </a:xfrm>
          <a:prstGeom prst="rect">
            <a:avLst/>
          </a:prstGeom>
          <a:noFill/>
        </p:spPr>
        <p:txBody>
          <a:bodyPr wrap="square" rtlCol="0">
            <a:spAutoFit/>
          </a:bodyPr>
          <a:lstStyle/>
          <a:p>
            <a:r>
              <a:rPr kumimoji="1" lang="ja-JP" altLang="en-US" sz="1000" dirty="0" smtClean="0">
                <a:solidFill>
                  <a:schemeClr val="tx1">
                    <a:lumMod val="65000"/>
                    <a:lumOff val="35000"/>
                  </a:schemeClr>
                </a:solidFill>
              </a:rPr>
              <a:t>①②③④⑤⑥⑦⑧⑨⑩⑪</a:t>
            </a:r>
            <a:endParaRPr kumimoji="1" lang="ja-JP" altLang="en-US" sz="1000" dirty="0">
              <a:solidFill>
                <a:schemeClr val="tx1">
                  <a:lumMod val="65000"/>
                  <a:lumOff val="35000"/>
                </a:schemeClr>
              </a:solidFill>
            </a:endParaRPr>
          </a:p>
        </p:txBody>
      </p:sp>
      <p:sp>
        <p:nvSpPr>
          <p:cNvPr id="26" name="テキスト ボックス 25"/>
          <p:cNvSpPr txBox="1"/>
          <p:nvPr/>
        </p:nvSpPr>
        <p:spPr>
          <a:xfrm>
            <a:off x="2193975" y="5612927"/>
            <a:ext cx="1885760" cy="246221"/>
          </a:xfrm>
          <a:prstGeom prst="rect">
            <a:avLst/>
          </a:prstGeom>
          <a:noFill/>
        </p:spPr>
        <p:txBody>
          <a:bodyPr wrap="square" rtlCol="0">
            <a:spAutoFit/>
          </a:bodyPr>
          <a:lstStyle/>
          <a:p>
            <a:r>
              <a:rPr kumimoji="1" lang="ja-JP" altLang="en-US" sz="1000" dirty="0" smtClean="0">
                <a:solidFill>
                  <a:schemeClr val="tx1">
                    <a:lumMod val="65000"/>
                    <a:lumOff val="35000"/>
                  </a:schemeClr>
                </a:solidFill>
              </a:rPr>
              <a:t>①②③④⑤⑥⑦⑧⑨⑩⑪</a:t>
            </a:r>
            <a:endParaRPr kumimoji="1" lang="ja-JP" altLang="en-US" sz="1000" dirty="0">
              <a:solidFill>
                <a:schemeClr val="tx1">
                  <a:lumMod val="65000"/>
                  <a:lumOff val="35000"/>
                </a:schemeClr>
              </a:solidFill>
            </a:endParaRPr>
          </a:p>
        </p:txBody>
      </p:sp>
      <p:sp>
        <p:nvSpPr>
          <p:cNvPr id="27" name="テキスト ボックス 26"/>
          <p:cNvSpPr txBox="1"/>
          <p:nvPr/>
        </p:nvSpPr>
        <p:spPr>
          <a:xfrm>
            <a:off x="3791989" y="5605879"/>
            <a:ext cx="1885760" cy="246221"/>
          </a:xfrm>
          <a:prstGeom prst="rect">
            <a:avLst/>
          </a:prstGeom>
          <a:noFill/>
        </p:spPr>
        <p:txBody>
          <a:bodyPr wrap="square" rtlCol="0">
            <a:spAutoFit/>
          </a:bodyPr>
          <a:lstStyle/>
          <a:p>
            <a:r>
              <a:rPr kumimoji="1" lang="ja-JP" altLang="en-US" sz="1000" dirty="0" smtClean="0">
                <a:solidFill>
                  <a:schemeClr val="tx1">
                    <a:lumMod val="65000"/>
                    <a:lumOff val="35000"/>
                  </a:schemeClr>
                </a:solidFill>
              </a:rPr>
              <a:t>①②③④⑤⑥⑦⑧⑨⑩⑪</a:t>
            </a:r>
            <a:endParaRPr kumimoji="1" lang="ja-JP" altLang="en-US" sz="1000" dirty="0">
              <a:solidFill>
                <a:schemeClr val="tx1">
                  <a:lumMod val="65000"/>
                  <a:lumOff val="35000"/>
                </a:schemeClr>
              </a:solidFill>
            </a:endParaRPr>
          </a:p>
        </p:txBody>
      </p:sp>
      <p:pic>
        <p:nvPicPr>
          <p:cNvPr id="3" name="図 2"/>
          <p:cNvPicPr>
            <a:picLocks noChangeAspect="1"/>
          </p:cNvPicPr>
          <p:nvPr/>
        </p:nvPicPr>
        <p:blipFill>
          <a:blip r:embed="rId3"/>
          <a:stretch>
            <a:fillRect/>
          </a:stretch>
        </p:blipFill>
        <p:spPr>
          <a:xfrm>
            <a:off x="42204" y="1491476"/>
            <a:ext cx="12662489" cy="4590686"/>
          </a:xfrm>
          <a:prstGeom prst="rect">
            <a:avLst/>
          </a:prstGeom>
        </p:spPr>
      </p:pic>
    </p:spTree>
    <p:extLst>
      <p:ext uri="{BB962C8B-B14F-4D97-AF65-F5344CB8AC3E}">
        <p14:creationId xmlns:p14="http://schemas.microsoft.com/office/powerpoint/2010/main" val="6097863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2548"/>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b="1" dirty="0" smtClean="0">
                <a:latin typeface="UD デジタル 教科書体 NP-B" panose="02020700000000000000" pitchFamily="18" charset="-128"/>
                <a:ea typeface="UD デジタル 教科書体 NP-B" panose="02020700000000000000" pitchFamily="18" charset="-128"/>
              </a:rPr>
              <a:t>夜の街の滞在エリア別の状況</a:t>
            </a:r>
            <a:endParaRPr lang="ja-JP" altLang="en-US" sz="2800" b="1" dirty="0">
              <a:latin typeface="UD デジタル 教科書体 NP-B" panose="02020700000000000000" pitchFamily="18" charset="-128"/>
              <a:ea typeface="UD デジタル 教科書体 NP-B" panose="02020700000000000000" pitchFamily="18" charset="-128"/>
            </a:endParaRPr>
          </a:p>
        </p:txBody>
      </p:sp>
      <p:sp>
        <p:nvSpPr>
          <p:cNvPr id="2" name="スライド番号プレースホルダー 1"/>
          <p:cNvSpPr>
            <a:spLocks noGrp="1"/>
          </p:cNvSpPr>
          <p:nvPr>
            <p:ph type="sldNum" sz="quarter" idx="12"/>
          </p:nvPr>
        </p:nvSpPr>
        <p:spPr>
          <a:xfrm>
            <a:off x="9448800" y="6238703"/>
            <a:ext cx="2743200" cy="365125"/>
          </a:xfrm>
        </p:spPr>
        <p:txBody>
          <a:bodyPr/>
          <a:lstStyle/>
          <a:p>
            <a:fld id="{0B62D5CB-8769-475A-9BC8-A2F17E2F558B}" type="slidenum">
              <a:rPr kumimoji="1" lang="ja-JP" altLang="en-US" smtClean="0"/>
              <a:t>23</a:t>
            </a:fld>
            <a:endParaRPr kumimoji="1" lang="ja-JP" altLang="en-US" dirty="0"/>
          </a:p>
        </p:txBody>
      </p:sp>
      <p:sp>
        <p:nvSpPr>
          <p:cNvPr id="8" name="正方形/長方形 7"/>
          <p:cNvSpPr/>
          <p:nvPr/>
        </p:nvSpPr>
        <p:spPr>
          <a:xfrm>
            <a:off x="8449036" y="6546996"/>
            <a:ext cx="3229163" cy="3264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900" dirty="0" smtClean="0">
                <a:solidFill>
                  <a:schemeClr val="tx1"/>
                </a:solidFill>
                <a:latin typeface="+mn-ea"/>
              </a:rPr>
              <a:t>※</a:t>
            </a:r>
            <a:r>
              <a:rPr lang="ja-JP" altLang="en-US" sz="900" dirty="0" smtClean="0">
                <a:solidFill>
                  <a:schemeClr val="tx1"/>
                </a:solidFill>
                <a:latin typeface="+mn-ea"/>
              </a:rPr>
              <a:t>滞在エリアの分類は本人</a:t>
            </a:r>
            <a:r>
              <a:rPr lang="ja-JP" altLang="en-US" sz="900" dirty="0">
                <a:solidFill>
                  <a:schemeClr val="tx1"/>
                </a:solidFill>
                <a:latin typeface="+mn-ea"/>
              </a:rPr>
              <a:t>からの聞き取り情報による</a:t>
            </a:r>
            <a:endParaRPr lang="en-US" altLang="ja-JP" sz="900" dirty="0">
              <a:solidFill>
                <a:schemeClr val="tx1"/>
              </a:solidFill>
              <a:latin typeface="+mn-ea"/>
            </a:endParaRPr>
          </a:p>
        </p:txBody>
      </p:sp>
      <p:sp>
        <p:nvSpPr>
          <p:cNvPr id="13" name="正方形/長方形 12"/>
          <p:cNvSpPr/>
          <p:nvPr/>
        </p:nvSpPr>
        <p:spPr>
          <a:xfrm>
            <a:off x="6486187" y="721850"/>
            <a:ext cx="5516254" cy="338554"/>
          </a:xfrm>
          <a:prstGeom prst="rect">
            <a:avLst/>
          </a:prstGeom>
        </p:spPr>
        <p:txBody>
          <a:bodyPr wrap="none">
            <a:spAutoFit/>
          </a:bodyPr>
          <a:lstStyle/>
          <a:p>
            <a:r>
              <a:rPr lang="ja-JP" altLang="en-US" sz="1600" dirty="0"/>
              <a:t>（ </a:t>
            </a:r>
            <a:r>
              <a:rPr lang="en-US" altLang="ja-JP" sz="1600" dirty="0" smtClean="0"/>
              <a:t>12</a:t>
            </a:r>
            <a:r>
              <a:rPr lang="ja-JP" altLang="en-US" sz="1600" dirty="0" smtClean="0"/>
              <a:t>月</a:t>
            </a:r>
            <a:r>
              <a:rPr lang="en-US" altLang="ja-JP" sz="1600" dirty="0"/>
              <a:t>3</a:t>
            </a:r>
            <a:r>
              <a:rPr lang="ja-JP" altLang="en-US" sz="1600" dirty="0" smtClean="0"/>
              <a:t>日以降</a:t>
            </a:r>
            <a:r>
              <a:rPr lang="en-US" altLang="ja-JP" sz="1600" dirty="0" smtClean="0"/>
              <a:t>5</a:t>
            </a:r>
            <a:r>
              <a:rPr lang="ja-JP" altLang="en-US" sz="1600" dirty="0" smtClean="0"/>
              <a:t>月５日</a:t>
            </a:r>
            <a:r>
              <a:rPr lang="ja-JP" altLang="en-US" sz="1600" dirty="0"/>
              <a:t>までに判明</a:t>
            </a:r>
            <a:r>
              <a:rPr lang="ja-JP" altLang="en-US" sz="1600" dirty="0" smtClean="0"/>
              <a:t>した</a:t>
            </a:r>
            <a:r>
              <a:rPr lang="en-US" altLang="ja-JP" sz="1600" dirty="0" smtClean="0"/>
              <a:t>2,921</a:t>
            </a:r>
            <a:r>
              <a:rPr lang="ja-JP" altLang="en-US" sz="1600" dirty="0" smtClean="0"/>
              <a:t>事例</a:t>
            </a:r>
            <a:r>
              <a:rPr lang="ja-JP" altLang="en-US" sz="1600" dirty="0"/>
              <a:t>の状況）</a:t>
            </a:r>
          </a:p>
        </p:txBody>
      </p:sp>
      <p:sp>
        <p:nvSpPr>
          <p:cNvPr id="23" name="テキスト ボックス 22"/>
          <p:cNvSpPr txBox="1"/>
          <p:nvPr/>
        </p:nvSpPr>
        <p:spPr>
          <a:xfrm>
            <a:off x="10001441" y="5346421"/>
            <a:ext cx="1885760" cy="276999"/>
          </a:xfrm>
          <a:prstGeom prst="rect">
            <a:avLst/>
          </a:prstGeom>
          <a:noFill/>
        </p:spPr>
        <p:txBody>
          <a:bodyPr wrap="square" rtlCol="0">
            <a:spAutoFit/>
          </a:bodyPr>
          <a:lstStyle/>
          <a:p>
            <a:r>
              <a:rPr kumimoji="1" lang="ja-JP" altLang="en-US" sz="1200" dirty="0" smtClean="0">
                <a:solidFill>
                  <a:schemeClr val="tx1">
                    <a:lumMod val="65000"/>
                    <a:lumOff val="35000"/>
                  </a:schemeClr>
                </a:solidFill>
              </a:rPr>
              <a:t>①②③④⑤⑥⑦⑧⑨⑩⑪</a:t>
            </a:r>
            <a:endParaRPr kumimoji="1" lang="ja-JP" altLang="en-US" sz="1200" dirty="0">
              <a:solidFill>
                <a:schemeClr val="tx1">
                  <a:lumMod val="65000"/>
                  <a:lumOff val="35000"/>
                </a:schemeClr>
              </a:solidFill>
            </a:endParaRPr>
          </a:p>
        </p:txBody>
      </p:sp>
      <p:sp>
        <p:nvSpPr>
          <p:cNvPr id="25" name="テキスト ボックス 24"/>
          <p:cNvSpPr txBox="1"/>
          <p:nvPr/>
        </p:nvSpPr>
        <p:spPr>
          <a:xfrm>
            <a:off x="6175851" y="5355908"/>
            <a:ext cx="1885760" cy="276999"/>
          </a:xfrm>
          <a:prstGeom prst="rect">
            <a:avLst/>
          </a:prstGeom>
          <a:noFill/>
        </p:spPr>
        <p:txBody>
          <a:bodyPr wrap="square" rtlCol="0">
            <a:spAutoFit/>
          </a:bodyPr>
          <a:lstStyle/>
          <a:p>
            <a:r>
              <a:rPr kumimoji="1" lang="ja-JP" altLang="en-US" sz="1200" dirty="0" smtClean="0">
                <a:solidFill>
                  <a:schemeClr val="tx1">
                    <a:lumMod val="65000"/>
                    <a:lumOff val="35000"/>
                  </a:schemeClr>
                </a:solidFill>
              </a:rPr>
              <a:t>①②③④⑤⑥⑦⑧⑨⑩⑪</a:t>
            </a:r>
            <a:endParaRPr kumimoji="1" lang="ja-JP" altLang="en-US" sz="1200" dirty="0">
              <a:solidFill>
                <a:schemeClr val="tx1">
                  <a:lumMod val="65000"/>
                  <a:lumOff val="35000"/>
                </a:schemeClr>
              </a:solidFill>
            </a:endParaRPr>
          </a:p>
        </p:txBody>
      </p:sp>
      <p:sp>
        <p:nvSpPr>
          <p:cNvPr id="26" name="テキスト ボックス 25"/>
          <p:cNvSpPr txBox="1"/>
          <p:nvPr/>
        </p:nvSpPr>
        <p:spPr>
          <a:xfrm>
            <a:off x="4293825" y="5341869"/>
            <a:ext cx="1885760" cy="276999"/>
          </a:xfrm>
          <a:prstGeom prst="rect">
            <a:avLst/>
          </a:prstGeom>
          <a:noFill/>
        </p:spPr>
        <p:txBody>
          <a:bodyPr wrap="square" rtlCol="0">
            <a:spAutoFit/>
          </a:bodyPr>
          <a:lstStyle/>
          <a:p>
            <a:r>
              <a:rPr kumimoji="1" lang="ja-JP" altLang="en-US" sz="1200" dirty="0" smtClean="0">
                <a:solidFill>
                  <a:schemeClr val="tx1">
                    <a:lumMod val="65000"/>
                    <a:lumOff val="35000"/>
                  </a:schemeClr>
                </a:solidFill>
              </a:rPr>
              <a:t>①②③④⑤⑥⑦⑧⑨⑩⑪</a:t>
            </a:r>
            <a:endParaRPr kumimoji="1" lang="ja-JP" altLang="en-US" sz="1200" dirty="0">
              <a:solidFill>
                <a:schemeClr val="tx1">
                  <a:lumMod val="65000"/>
                  <a:lumOff val="35000"/>
                </a:schemeClr>
              </a:solidFill>
            </a:endParaRPr>
          </a:p>
        </p:txBody>
      </p:sp>
      <p:sp>
        <p:nvSpPr>
          <p:cNvPr id="27" name="テキスト ボックス 26"/>
          <p:cNvSpPr txBox="1"/>
          <p:nvPr/>
        </p:nvSpPr>
        <p:spPr>
          <a:xfrm>
            <a:off x="2381030" y="5337318"/>
            <a:ext cx="1885760" cy="276999"/>
          </a:xfrm>
          <a:prstGeom prst="rect">
            <a:avLst/>
          </a:prstGeom>
          <a:noFill/>
        </p:spPr>
        <p:txBody>
          <a:bodyPr wrap="square" rtlCol="0">
            <a:spAutoFit/>
          </a:bodyPr>
          <a:lstStyle/>
          <a:p>
            <a:r>
              <a:rPr kumimoji="1" lang="ja-JP" altLang="en-US" sz="1200" dirty="0" smtClean="0">
                <a:solidFill>
                  <a:schemeClr val="tx1">
                    <a:lumMod val="65000"/>
                    <a:lumOff val="35000"/>
                  </a:schemeClr>
                </a:solidFill>
              </a:rPr>
              <a:t>①②③④⑤⑥⑦⑧⑨⑩⑪</a:t>
            </a:r>
            <a:endParaRPr kumimoji="1" lang="ja-JP" altLang="en-US" sz="1200" dirty="0">
              <a:solidFill>
                <a:schemeClr val="tx1">
                  <a:lumMod val="65000"/>
                  <a:lumOff val="35000"/>
                </a:schemeClr>
              </a:solidFill>
            </a:endParaRPr>
          </a:p>
        </p:txBody>
      </p:sp>
      <p:sp>
        <p:nvSpPr>
          <p:cNvPr id="28" name="テキスト ボックス 27"/>
          <p:cNvSpPr txBox="1"/>
          <p:nvPr/>
        </p:nvSpPr>
        <p:spPr>
          <a:xfrm>
            <a:off x="495270" y="5355908"/>
            <a:ext cx="1885760" cy="276999"/>
          </a:xfrm>
          <a:prstGeom prst="rect">
            <a:avLst/>
          </a:prstGeom>
          <a:noFill/>
        </p:spPr>
        <p:txBody>
          <a:bodyPr wrap="square" rtlCol="0">
            <a:spAutoFit/>
          </a:bodyPr>
          <a:lstStyle/>
          <a:p>
            <a:r>
              <a:rPr kumimoji="1" lang="ja-JP" altLang="en-US" sz="1200" dirty="0" smtClean="0">
                <a:solidFill>
                  <a:schemeClr val="tx1">
                    <a:lumMod val="65000"/>
                    <a:lumOff val="35000"/>
                  </a:schemeClr>
                </a:solidFill>
              </a:rPr>
              <a:t>①②③④⑤⑥⑦⑧⑨⑩⑪</a:t>
            </a:r>
            <a:endParaRPr kumimoji="1" lang="ja-JP" altLang="en-US" sz="1200" dirty="0">
              <a:solidFill>
                <a:schemeClr val="tx1">
                  <a:lumMod val="65000"/>
                  <a:lumOff val="35000"/>
                </a:schemeClr>
              </a:solidFill>
            </a:endParaRPr>
          </a:p>
        </p:txBody>
      </p:sp>
      <p:sp>
        <p:nvSpPr>
          <p:cNvPr id="29" name="テキスト ボックス 28"/>
          <p:cNvSpPr txBox="1"/>
          <p:nvPr/>
        </p:nvSpPr>
        <p:spPr>
          <a:xfrm>
            <a:off x="8148828" y="5355908"/>
            <a:ext cx="1885760" cy="276999"/>
          </a:xfrm>
          <a:prstGeom prst="rect">
            <a:avLst/>
          </a:prstGeom>
          <a:noFill/>
        </p:spPr>
        <p:txBody>
          <a:bodyPr wrap="square" rtlCol="0">
            <a:spAutoFit/>
          </a:bodyPr>
          <a:lstStyle/>
          <a:p>
            <a:r>
              <a:rPr kumimoji="1" lang="ja-JP" altLang="en-US" sz="1200" dirty="0" smtClean="0">
                <a:solidFill>
                  <a:schemeClr val="tx1">
                    <a:lumMod val="65000"/>
                    <a:lumOff val="35000"/>
                  </a:schemeClr>
                </a:solidFill>
              </a:rPr>
              <a:t>①②③④⑤⑥⑦⑧⑨⑩⑪</a:t>
            </a:r>
            <a:endParaRPr kumimoji="1" lang="ja-JP" altLang="en-US" sz="1200" dirty="0">
              <a:solidFill>
                <a:schemeClr val="tx1">
                  <a:lumMod val="65000"/>
                  <a:lumOff val="35000"/>
                </a:schemeClr>
              </a:solidFill>
            </a:endParaRPr>
          </a:p>
        </p:txBody>
      </p:sp>
      <p:pic>
        <p:nvPicPr>
          <p:cNvPr id="3" name="図 2"/>
          <p:cNvPicPr>
            <a:picLocks noChangeAspect="1"/>
          </p:cNvPicPr>
          <p:nvPr/>
        </p:nvPicPr>
        <p:blipFill>
          <a:blip r:embed="rId2"/>
          <a:stretch>
            <a:fillRect/>
          </a:stretch>
        </p:blipFill>
        <p:spPr>
          <a:xfrm>
            <a:off x="108278" y="981702"/>
            <a:ext cx="11778493" cy="5175953"/>
          </a:xfrm>
          <a:prstGeom prst="rect">
            <a:avLst/>
          </a:prstGeom>
        </p:spPr>
      </p:pic>
    </p:spTree>
    <p:extLst>
      <p:ext uri="{BB962C8B-B14F-4D97-AF65-F5344CB8AC3E}">
        <p14:creationId xmlns:p14="http://schemas.microsoft.com/office/powerpoint/2010/main" val="31569030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2548"/>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b="1" dirty="0" smtClean="0">
                <a:latin typeface="UD デジタル 教科書体 NP-B" panose="02020700000000000000" pitchFamily="18" charset="-128"/>
                <a:ea typeface="UD デジタル 教科書体 NP-B" panose="02020700000000000000" pitchFamily="18" charset="-128"/>
              </a:rPr>
              <a:t>夜の街の滞在エリア別の状況</a:t>
            </a:r>
            <a:endParaRPr lang="ja-JP" altLang="en-US" sz="2800" b="1" dirty="0">
              <a:latin typeface="UD デジタル 教科書体 NP-B" panose="02020700000000000000" pitchFamily="18" charset="-128"/>
              <a:ea typeface="UD デジタル 教科書体 NP-B" panose="02020700000000000000" pitchFamily="18" charset="-128"/>
            </a:endParaRPr>
          </a:p>
        </p:txBody>
      </p:sp>
      <p:sp>
        <p:nvSpPr>
          <p:cNvPr id="2" name="スライド番号プレースホルダー 1"/>
          <p:cNvSpPr>
            <a:spLocks noGrp="1"/>
          </p:cNvSpPr>
          <p:nvPr>
            <p:ph type="sldNum" sz="quarter" idx="12"/>
          </p:nvPr>
        </p:nvSpPr>
        <p:spPr>
          <a:xfrm>
            <a:off x="9353916" y="6512184"/>
            <a:ext cx="2743200" cy="365125"/>
          </a:xfrm>
        </p:spPr>
        <p:txBody>
          <a:bodyPr/>
          <a:lstStyle/>
          <a:p>
            <a:fld id="{0B62D5CB-8769-475A-9BC8-A2F17E2F558B}" type="slidenum">
              <a:rPr kumimoji="1" lang="ja-JP" altLang="en-US" smtClean="0"/>
              <a:t>24</a:t>
            </a:fld>
            <a:endParaRPr kumimoji="1" lang="ja-JP" altLang="en-US" dirty="0"/>
          </a:p>
        </p:txBody>
      </p:sp>
      <p:sp>
        <p:nvSpPr>
          <p:cNvPr id="8" name="正方形/長方形 7"/>
          <p:cNvSpPr/>
          <p:nvPr/>
        </p:nvSpPr>
        <p:spPr>
          <a:xfrm>
            <a:off x="8470900" y="6558926"/>
            <a:ext cx="3229163" cy="3264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900" dirty="0" smtClean="0">
                <a:solidFill>
                  <a:schemeClr val="tx1"/>
                </a:solidFill>
                <a:latin typeface="+mn-ea"/>
              </a:rPr>
              <a:t>※</a:t>
            </a:r>
            <a:r>
              <a:rPr lang="ja-JP" altLang="en-US" sz="900" dirty="0" smtClean="0">
                <a:solidFill>
                  <a:schemeClr val="tx1"/>
                </a:solidFill>
                <a:latin typeface="+mn-ea"/>
              </a:rPr>
              <a:t>滞在エリアの分類は本人</a:t>
            </a:r>
            <a:r>
              <a:rPr lang="ja-JP" altLang="en-US" sz="900" dirty="0">
                <a:solidFill>
                  <a:schemeClr val="tx1"/>
                </a:solidFill>
                <a:latin typeface="+mn-ea"/>
              </a:rPr>
              <a:t>からの聞き取り情報による</a:t>
            </a:r>
            <a:endParaRPr lang="en-US" altLang="ja-JP" sz="900" dirty="0">
              <a:solidFill>
                <a:schemeClr val="tx1"/>
              </a:solidFill>
              <a:latin typeface="+mn-ea"/>
            </a:endParaRPr>
          </a:p>
        </p:txBody>
      </p:sp>
      <p:sp>
        <p:nvSpPr>
          <p:cNvPr id="12" name="正方形/長方形 11"/>
          <p:cNvSpPr/>
          <p:nvPr/>
        </p:nvSpPr>
        <p:spPr>
          <a:xfrm>
            <a:off x="6486187" y="1003830"/>
            <a:ext cx="5516254" cy="338554"/>
          </a:xfrm>
          <a:prstGeom prst="rect">
            <a:avLst/>
          </a:prstGeom>
        </p:spPr>
        <p:txBody>
          <a:bodyPr wrap="none">
            <a:spAutoFit/>
          </a:bodyPr>
          <a:lstStyle/>
          <a:p>
            <a:r>
              <a:rPr lang="ja-JP" altLang="en-US" sz="1600" dirty="0"/>
              <a:t>（ </a:t>
            </a:r>
            <a:r>
              <a:rPr lang="en-US" altLang="ja-JP" sz="1600" dirty="0"/>
              <a:t>12</a:t>
            </a:r>
            <a:r>
              <a:rPr lang="ja-JP" altLang="en-US" sz="1600" dirty="0" smtClean="0"/>
              <a:t>月</a:t>
            </a:r>
            <a:r>
              <a:rPr lang="en-US" altLang="ja-JP" sz="1600" dirty="0"/>
              <a:t>3</a:t>
            </a:r>
            <a:r>
              <a:rPr lang="ja-JP" altLang="en-US" sz="1600" dirty="0" smtClean="0"/>
              <a:t>日以降</a:t>
            </a:r>
            <a:r>
              <a:rPr lang="en-US" altLang="ja-JP" sz="1600" dirty="0" smtClean="0"/>
              <a:t>5</a:t>
            </a:r>
            <a:r>
              <a:rPr lang="ja-JP" altLang="en-US" sz="1600" dirty="0" smtClean="0"/>
              <a:t>月５日</a:t>
            </a:r>
            <a:r>
              <a:rPr lang="ja-JP" altLang="en-US" sz="1600" dirty="0"/>
              <a:t>までに判明</a:t>
            </a:r>
            <a:r>
              <a:rPr lang="ja-JP" altLang="en-US" sz="1600" dirty="0" smtClean="0"/>
              <a:t>した</a:t>
            </a:r>
            <a:r>
              <a:rPr lang="en-US" altLang="ja-JP" sz="1600" dirty="0" smtClean="0"/>
              <a:t>2,921</a:t>
            </a:r>
            <a:r>
              <a:rPr lang="ja-JP" altLang="en-US" sz="1600" dirty="0" smtClean="0"/>
              <a:t>事例の</a:t>
            </a:r>
            <a:r>
              <a:rPr lang="ja-JP" altLang="en-US" sz="1600" dirty="0"/>
              <a:t>状況）</a:t>
            </a:r>
          </a:p>
        </p:txBody>
      </p:sp>
      <p:sp>
        <p:nvSpPr>
          <p:cNvPr id="10" name="テキスト ボックス 9"/>
          <p:cNvSpPr txBox="1"/>
          <p:nvPr/>
        </p:nvSpPr>
        <p:spPr>
          <a:xfrm>
            <a:off x="768272" y="6087154"/>
            <a:ext cx="5503940" cy="307777"/>
          </a:xfrm>
          <a:prstGeom prst="rect">
            <a:avLst/>
          </a:prstGeom>
          <a:noFill/>
        </p:spPr>
        <p:txBody>
          <a:bodyPr wrap="square" rtlCol="0">
            <a:spAutoFit/>
          </a:bodyPr>
          <a:lstStyle/>
          <a:p>
            <a:r>
              <a:rPr kumimoji="1" lang="ja-JP" altLang="en-US" sz="1400" dirty="0" smtClean="0">
                <a:solidFill>
                  <a:schemeClr val="tx1">
                    <a:lumMod val="65000"/>
                    <a:lumOff val="35000"/>
                  </a:schemeClr>
                </a:solidFill>
              </a:rPr>
              <a:t> ①　  ②      ③      ④      ⑤     ⑥      ⑦      ⑧     ⑨      ⑩      ⑪</a:t>
            </a:r>
            <a:endParaRPr kumimoji="1" lang="ja-JP" altLang="en-US" sz="1400" dirty="0">
              <a:solidFill>
                <a:schemeClr val="tx1">
                  <a:lumMod val="65000"/>
                  <a:lumOff val="35000"/>
                </a:schemeClr>
              </a:solidFill>
            </a:endParaRPr>
          </a:p>
        </p:txBody>
      </p:sp>
      <p:sp>
        <p:nvSpPr>
          <p:cNvPr id="17" name="テキスト ボックス 16"/>
          <p:cNvSpPr txBox="1"/>
          <p:nvPr/>
        </p:nvSpPr>
        <p:spPr>
          <a:xfrm>
            <a:off x="6593176" y="6095059"/>
            <a:ext cx="5503940" cy="307777"/>
          </a:xfrm>
          <a:prstGeom prst="rect">
            <a:avLst/>
          </a:prstGeom>
          <a:noFill/>
        </p:spPr>
        <p:txBody>
          <a:bodyPr wrap="square" rtlCol="0">
            <a:spAutoFit/>
          </a:bodyPr>
          <a:lstStyle/>
          <a:p>
            <a:r>
              <a:rPr kumimoji="1" lang="ja-JP" altLang="en-US" sz="1400" dirty="0" smtClean="0">
                <a:solidFill>
                  <a:schemeClr val="tx1">
                    <a:lumMod val="65000"/>
                    <a:lumOff val="35000"/>
                  </a:schemeClr>
                </a:solidFill>
              </a:rPr>
              <a:t> ①　  ②      ③      ④      ⑤     ⑥      ⑦      ⑧     ⑨      ⑩      ⑪</a:t>
            </a:r>
            <a:endParaRPr kumimoji="1" lang="ja-JP" altLang="en-US" sz="1400" dirty="0">
              <a:solidFill>
                <a:schemeClr val="tx1">
                  <a:lumMod val="65000"/>
                  <a:lumOff val="35000"/>
                </a:schemeClr>
              </a:solidFill>
            </a:endParaRPr>
          </a:p>
        </p:txBody>
      </p:sp>
      <p:sp>
        <p:nvSpPr>
          <p:cNvPr id="11" name="正方形/長方形 10">
            <a:extLst>
              <a:ext uri="{FF2B5EF4-FFF2-40B4-BE49-F238E27FC236}">
                <a16:creationId xmlns:a16="http://schemas.microsoft.com/office/drawing/2014/main" id="{FC024533-669C-48B1-82E7-C27042384F7F}"/>
              </a:ext>
            </a:extLst>
          </p:cNvPr>
          <p:cNvSpPr/>
          <p:nvPr/>
        </p:nvSpPr>
        <p:spPr>
          <a:xfrm>
            <a:off x="0" y="576778"/>
            <a:ext cx="12192000" cy="41923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kumimoji="1"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夜の街の滞在エリアとして、市内市外ともに減少。</a:t>
            </a:r>
            <a:endParaRPr kumimoji="1" lang="en-US" altLang="ja-JP" b="1" dirty="0" smtClean="0">
              <a:solidFill>
                <a:srgbClr val="FF0000"/>
              </a:solidFill>
              <a:latin typeface="UD デジタル 教科書体 NK-B" panose="02020700000000000000" pitchFamily="18" charset="-128"/>
              <a:ea typeface="UD デジタル 教科書体 NK-B" panose="02020700000000000000" pitchFamily="18" charset="-128"/>
            </a:endParaRPr>
          </a:p>
        </p:txBody>
      </p:sp>
      <p:pic>
        <p:nvPicPr>
          <p:cNvPr id="3" name="図 2"/>
          <p:cNvPicPr>
            <a:picLocks noChangeAspect="1"/>
          </p:cNvPicPr>
          <p:nvPr/>
        </p:nvPicPr>
        <p:blipFill>
          <a:blip r:embed="rId3"/>
          <a:stretch>
            <a:fillRect/>
          </a:stretch>
        </p:blipFill>
        <p:spPr>
          <a:xfrm>
            <a:off x="0" y="1328316"/>
            <a:ext cx="12296698" cy="5316173"/>
          </a:xfrm>
          <a:prstGeom prst="rect">
            <a:avLst/>
          </a:prstGeom>
        </p:spPr>
      </p:pic>
    </p:spTree>
    <p:extLst>
      <p:ext uri="{BB962C8B-B14F-4D97-AF65-F5344CB8AC3E}">
        <p14:creationId xmlns:p14="http://schemas.microsoft.com/office/powerpoint/2010/main" val="34579125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2423"/>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b="1" dirty="0" smtClean="0">
                <a:latin typeface="UD デジタル 教科書体 NP-B" panose="02020700000000000000" pitchFamily="18" charset="-128"/>
                <a:ea typeface="UD デジタル 教科書体 NP-B" panose="02020700000000000000" pitchFamily="18" charset="-128"/>
              </a:rPr>
              <a:t>第</a:t>
            </a:r>
            <a:r>
              <a:rPr lang="ja-JP" altLang="en-US" sz="2400" b="1" dirty="0">
                <a:latin typeface="UD デジタル 教科書体 NP-B" panose="02020700000000000000" pitchFamily="18" charset="-128"/>
                <a:ea typeface="UD デジタル 教科書体 NP-B" panose="02020700000000000000" pitchFamily="18" charset="-128"/>
              </a:rPr>
              <a:t>三</a:t>
            </a:r>
            <a:r>
              <a:rPr lang="ja-JP" altLang="en-US" sz="2400" b="1" dirty="0" smtClean="0">
                <a:latin typeface="UD デジタル 教科書体 NP-B" panose="02020700000000000000" pitchFamily="18" charset="-128"/>
                <a:ea typeface="UD デジタル 教科書体 NP-B" panose="02020700000000000000" pitchFamily="18" charset="-128"/>
              </a:rPr>
              <a:t>波から第</a:t>
            </a:r>
            <a:r>
              <a:rPr lang="ja-JP" altLang="en-US" sz="2400" b="1" dirty="0">
                <a:latin typeface="UD デジタル 教科書体 NP-B" panose="02020700000000000000" pitchFamily="18" charset="-128"/>
                <a:ea typeface="UD デジタル 教科書体 NP-B" panose="02020700000000000000" pitchFamily="18" charset="-128"/>
              </a:rPr>
              <a:t>四</a:t>
            </a:r>
            <a:r>
              <a:rPr lang="ja-JP" altLang="en-US" sz="2400" b="1" dirty="0" smtClean="0">
                <a:latin typeface="UD デジタル 教科書体 NP-B" panose="02020700000000000000" pitchFamily="18" charset="-128"/>
                <a:ea typeface="UD デジタル 教科書体 NP-B" panose="02020700000000000000" pitchFamily="18" charset="-128"/>
              </a:rPr>
              <a:t>波にかけての</a:t>
            </a:r>
            <a:r>
              <a:rPr lang="ja-JP" altLang="en-US" sz="2400" b="1" smtClean="0">
                <a:latin typeface="UD デジタル 教科書体 NP-B" panose="02020700000000000000" pitchFamily="18" charset="-128"/>
                <a:ea typeface="UD デジタル 教科書体 NP-B" panose="02020700000000000000" pitchFamily="18" charset="-128"/>
              </a:rPr>
              <a:t>クラスター状況（５月２日時点）</a:t>
            </a:r>
            <a:endParaRPr lang="ja-JP" altLang="en-US" sz="2400" b="1" dirty="0">
              <a:latin typeface="UD デジタル 教科書体 NP-B" panose="02020700000000000000" pitchFamily="18" charset="-128"/>
              <a:ea typeface="UD デジタル 教科書体 NP-B" panose="02020700000000000000" pitchFamily="18" charset="-128"/>
            </a:endParaRPr>
          </a:p>
        </p:txBody>
      </p:sp>
      <p:sp>
        <p:nvSpPr>
          <p:cNvPr id="2" name="スライド番号プレースホルダー 1"/>
          <p:cNvSpPr>
            <a:spLocks noGrp="1"/>
          </p:cNvSpPr>
          <p:nvPr>
            <p:ph type="sldNum" sz="quarter" idx="12"/>
          </p:nvPr>
        </p:nvSpPr>
        <p:spPr>
          <a:xfrm>
            <a:off x="9357567" y="6397296"/>
            <a:ext cx="2743200" cy="365125"/>
          </a:xfrm>
        </p:spPr>
        <p:txBody>
          <a:bodyPr/>
          <a:lstStyle/>
          <a:p>
            <a:fld id="{0B62D5CB-8769-475A-9BC8-A2F17E2F558B}" type="slidenum">
              <a:rPr kumimoji="1" lang="ja-JP" altLang="en-US" smtClean="0"/>
              <a:t>25</a:t>
            </a:fld>
            <a:endParaRPr kumimoji="1" lang="ja-JP" altLang="en-US" dirty="0"/>
          </a:p>
        </p:txBody>
      </p:sp>
      <p:sp>
        <p:nvSpPr>
          <p:cNvPr id="12" name="正方形/長方形 11">
            <a:extLst>
              <a:ext uri="{FF2B5EF4-FFF2-40B4-BE49-F238E27FC236}">
                <a16:creationId xmlns:a16="http://schemas.microsoft.com/office/drawing/2014/main" id="{FC024533-669C-48B1-82E7-C27042384F7F}"/>
              </a:ext>
            </a:extLst>
          </p:cNvPr>
          <p:cNvSpPr/>
          <p:nvPr/>
        </p:nvSpPr>
        <p:spPr>
          <a:xfrm>
            <a:off x="0" y="578422"/>
            <a:ext cx="12192000" cy="78385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４月</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12</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日以降の週では、医療機関関連のクラスター数の割合が増加。大学・学校関連は大きな減少傾向は見られず、企業</a:t>
            </a:r>
            <a:endPar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a:p>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事業所関連にも大きな減少傾向は見られない。飲食・イベント等関連は急減。</a:t>
            </a:r>
            <a:endParaRPr kumimoji="1"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0" name="正方形/長方形 9"/>
          <p:cNvSpPr/>
          <p:nvPr/>
        </p:nvSpPr>
        <p:spPr>
          <a:xfrm>
            <a:off x="10058400" y="6508007"/>
            <a:ext cx="1834101" cy="3264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900" dirty="0" smtClean="0">
                <a:solidFill>
                  <a:schemeClr val="tx1"/>
                </a:solidFill>
                <a:latin typeface="+mn-ea"/>
              </a:rPr>
              <a:t>本人</a:t>
            </a:r>
            <a:r>
              <a:rPr lang="ja-JP" altLang="en-US" sz="900" dirty="0">
                <a:solidFill>
                  <a:schemeClr val="tx1"/>
                </a:solidFill>
                <a:latin typeface="+mn-ea"/>
              </a:rPr>
              <a:t>からの聞き取り情報による</a:t>
            </a:r>
            <a:endParaRPr lang="en-US" altLang="ja-JP" sz="900" dirty="0">
              <a:solidFill>
                <a:schemeClr val="tx1"/>
              </a:solidFill>
              <a:latin typeface="+mn-ea"/>
            </a:endParaRPr>
          </a:p>
        </p:txBody>
      </p:sp>
      <p:sp>
        <p:nvSpPr>
          <p:cNvPr id="3" name="テキスト ボックス 2"/>
          <p:cNvSpPr txBox="1"/>
          <p:nvPr/>
        </p:nvSpPr>
        <p:spPr>
          <a:xfrm>
            <a:off x="562708" y="2131827"/>
            <a:ext cx="844062" cy="246221"/>
          </a:xfrm>
          <a:prstGeom prst="rect">
            <a:avLst/>
          </a:prstGeom>
          <a:noFill/>
        </p:spPr>
        <p:txBody>
          <a:bodyPr wrap="square" rtlCol="0">
            <a:spAutoFit/>
          </a:bodyPr>
          <a:lstStyle/>
          <a:p>
            <a:r>
              <a:rPr kumimoji="1" lang="ja-JP" altLang="en-US" sz="1000" dirty="0" smtClean="0"/>
              <a:t>（第三波）</a:t>
            </a:r>
            <a:endParaRPr kumimoji="1" lang="ja-JP" altLang="en-US" sz="1000" dirty="0"/>
          </a:p>
        </p:txBody>
      </p:sp>
      <p:sp>
        <p:nvSpPr>
          <p:cNvPr id="11" name="テキスト ボックス 10"/>
          <p:cNvSpPr txBox="1"/>
          <p:nvPr/>
        </p:nvSpPr>
        <p:spPr>
          <a:xfrm>
            <a:off x="562708" y="4763623"/>
            <a:ext cx="844062" cy="246221"/>
          </a:xfrm>
          <a:prstGeom prst="rect">
            <a:avLst/>
          </a:prstGeom>
          <a:noFill/>
        </p:spPr>
        <p:txBody>
          <a:bodyPr wrap="square" rtlCol="0">
            <a:spAutoFit/>
          </a:bodyPr>
          <a:lstStyle/>
          <a:p>
            <a:r>
              <a:rPr kumimoji="1" lang="ja-JP" altLang="en-US" sz="1000" dirty="0" smtClean="0"/>
              <a:t>（第三波）</a:t>
            </a:r>
            <a:endParaRPr kumimoji="1" lang="ja-JP" altLang="en-US" sz="1000" dirty="0"/>
          </a:p>
        </p:txBody>
      </p:sp>
      <p:pic>
        <p:nvPicPr>
          <p:cNvPr id="4" name="図 3"/>
          <p:cNvPicPr>
            <a:picLocks noChangeAspect="1"/>
          </p:cNvPicPr>
          <p:nvPr/>
        </p:nvPicPr>
        <p:blipFill>
          <a:blip r:embed="rId3"/>
          <a:stretch>
            <a:fillRect/>
          </a:stretch>
        </p:blipFill>
        <p:spPr>
          <a:xfrm>
            <a:off x="-830185" y="1399684"/>
            <a:ext cx="13022185" cy="2834886"/>
          </a:xfrm>
          <a:prstGeom prst="rect">
            <a:avLst/>
          </a:prstGeom>
        </p:spPr>
      </p:pic>
      <p:pic>
        <p:nvPicPr>
          <p:cNvPr id="5" name="図 4"/>
          <p:cNvPicPr>
            <a:picLocks noChangeAspect="1"/>
          </p:cNvPicPr>
          <p:nvPr/>
        </p:nvPicPr>
        <p:blipFill>
          <a:blip r:embed="rId4"/>
          <a:stretch>
            <a:fillRect/>
          </a:stretch>
        </p:blipFill>
        <p:spPr>
          <a:xfrm>
            <a:off x="108896" y="3932502"/>
            <a:ext cx="11991871" cy="2987299"/>
          </a:xfrm>
          <a:prstGeom prst="rect">
            <a:avLst/>
          </a:prstGeom>
        </p:spPr>
      </p:pic>
    </p:spTree>
    <p:extLst>
      <p:ext uri="{BB962C8B-B14F-4D97-AF65-F5344CB8AC3E}">
        <p14:creationId xmlns:p14="http://schemas.microsoft.com/office/powerpoint/2010/main" val="36028010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145788" y="1062889"/>
            <a:ext cx="11900423" cy="5700254"/>
          </a:xfrm>
          <a:prstGeom prst="rect">
            <a:avLst/>
          </a:prstGeom>
        </p:spPr>
      </p:pic>
      <p:sp>
        <p:nvSpPr>
          <p:cNvPr id="11" name="正方形/長方形 10"/>
          <p:cNvSpPr/>
          <p:nvPr/>
        </p:nvSpPr>
        <p:spPr>
          <a:xfrm>
            <a:off x="0" y="-18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latin typeface="UD デジタル 教科書体 NK-B" panose="02020700000000000000" pitchFamily="18" charset="-128"/>
                <a:ea typeface="UD デジタル 教科書体 NK-B" panose="02020700000000000000" pitchFamily="18" charset="-128"/>
              </a:rPr>
              <a:t>検査件数と陽性率</a:t>
            </a:r>
          </a:p>
        </p:txBody>
      </p:sp>
      <p:sp>
        <p:nvSpPr>
          <p:cNvPr id="9" name="正方形/長方形 8"/>
          <p:cNvSpPr/>
          <p:nvPr/>
        </p:nvSpPr>
        <p:spPr>
          <a:xfrm>
            <a:off x="8321213" y="6390763"/>
            <a:ext cx="3404856" cy="369332"/>
          </a:xfrm>
          <a:prstGeom prst="rect">
            <a:avLst/>
          </a:prstGeom>
        </p:spPr>
        <p:txBody>
          <a:bodyPr wrap="square">
            <a:spAutoFit/>
          </a:bodyPr>
          <a:lstStyle/>
          <a:p>
            <a:r>
              <a:rPr lang="en-US" altLang="ja-JP" sz="900" dirty="0" smtClean="0">
                <a:latin typeface="メイリオ" panose="020B0604030504040204" pitchFamily="50" charset="-128"/>
                <a:ea typeface="メイリオ" panose="020B0604030504040204" pitchFamily="50" charset="-128"/>
              </a:rPr>
              <a:t>※12</a:t>
            </a:r>
            <a:r>
              <a:rPr lang="ja-JP" altLang="en-US" sz="900" dirty="0" smtClean="0">
                <a:latin typeface="メイリオ" panose="020B0604030504040204" pitchFamily="50" charset="-128"/>
                <a:ea typeface="メイリオ" panose="020B0604030504040204" pitchFamily="50" charset="-128"/>
              </a:rPr>
              <a:t>月</a:t>
            </a:r>
            <a:r>
              <a:rPr lang="en-US" altLang="ja-JP" sz="900" dirty="0" smtClean="0">
                <a:latin typeface="メイリオ" panose="020B0604030504040204" pitchFamily="50" charset="-128"/>
                <a:ea typeface="メイリオ" panose="020B0604030504040204" pitchFamily="50" charset="-128"/>
              </a:rPr>
              <a:t>15</a:t>
            </a:r>
            <a:r>
              <a:rPr lang="ja-JP" altLang="en-US" sz="900" dirty="0" smtClean="0">
                <a:latin typeface="メイリオ" panose="020B0604030504040204" pitchFamily="50" charset="-128"/>
                <a:ea typeface="メイリオ" panose="020B0604030504040204" pitchFamily="50" charset="-128"/>
              </a:rPr>
              <a:t>日より国システム（</a:t>
            </a:r>
            <a:r>
              <a:rPr lang="en-US" altLang="ja-JP" sz="900" dirty="0" smtClean="0">
                <a:latin typeface="メイリオ" panose="020B0604030504040204" pitchFamily="50" charset="-128"/>
                <a:ea typeface="メイリオ" panose="020B0604030504040204" pitchFamily="50" charset="-128"/>
              </a:rPr>
              <a:t>G-MIS</a:t>
            </a:r>
            <a:r>
              <a:rPr lang="ja-JP" altLang="en-US" sz="900" dirty="0" smtClean="0">
                <a:latin typeface="メイリオ" panose="020B0604030504040204" pitchFamily="50" charset="-128"/>
                <a:ea typeface="メイリオ" panose="020B0604030504040204" pitchFamily="50" charset="-128"/>
              </a:rPr>
              <a:t>）を使用し、算出方法を</a:t>
            </a:r>
            <a:endParaRPr lang="en-US" altLang="ja-JP" sz="900" dirty="0" smtClean="0">
              <a:latin typeface="メイリオ" panose="020B0604030504040204" pitchFamily="50" charset="-128"/>
              <a:ea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rPr>
              <a:t>　</a:t>
            </a:r>
            <a:r>
              <a:rPr lang="ja-JP" altLang="en-US" sz="900" dirty="0" smtClean="0">
                <a:latin typeface="メイリオ" panose="020B0604030504040204" pitchFamily="50" charset="-128"/>
                <a:ea typeface="メイリオ" panose="020B0604030504040204" pitchFamily="50" charset="-128"/>
              </a:rPr>
              <a:t>「１週間の陽性者数／１週間の検体採取をした人数」に変更</a:t>
            </a:r>
            <a:endParaRPr lang="ja-JP" altLang="en-US" sz="900" dirty="0">
              <a:latin typeface="メイリオ" panose="020B0604030504040204" pitchFamily="50" charset="-128"/>
              <a:ea typeface="メイリオ" panose="020B0604030504040204" pitchFamily="50" charset="-128"/>
            </a:endParaRPr>
          </a:p>
        </p:txBody>
      </p:sp>
      <p:sp>
        <p:nvSpPr>
          <p:cNvPr id="2" name="スライド番号プレースホルダー 1"/>
          <p:cNvSpPr>
            <a:spLocks noGrp="1"/>
          </p:cNvSpPr>
          <p:nvPr>
            <p:ph type="sldNum" sz="quarter" idx="12"/>
          </p:nvPr>
        </p:nvSpPr>
        <p:spPr>
          <a:xfrm>
            <a:off x="9413050" y="6394971"/>
            <a:ext cx="2743200" cy="365125"/>
          </a:xfrm>
        </p:spPr>
        <p:txBody>
          <a:bodyPr/>
          <a:lstStyle/>
          <a:p>
            <a:fld id="{F216AE56-EAD3-4706-B860-3EC2C2952B40}" type="slidenum">
              <a:rPr kumimoji="1" lang="ja-JP" altLang="en-US" smtClean="0"/>
              <a:t>3</a:t>
            </a:fld>
            <a:endParaRPr kumimoji="1" lang="ja-JP" altLang="en-US" dirty="0"/>
          </a:p>
        </p:txBody>
      </p:sp>
      <p:sp>
        <p:nvSpPr>
          <p:cNvPr id="13" name="正方形/長方形 12">
            <a:extLst>
              <a:ext uri="{FF2B5EF4-FFF2-40B4-BE49-F238E27FC236}">
                <a16:creationId xmlns:a16="http://schemas.microsoft.com/office/drawing/2014/main" id="{FC024533-669C-48B1-82E7-C27042384F7F}"/>
              </a:ext>
            </a:extLst>
          </p:cNvPr>
          <p:cNvSpPr/>
          <p:nvPr/>
        </p:nvSpPr>
        <p:spPr>
          <a:xfrm>
            <a:off x="0" y="565388"/>
            <a:ext cx="12192000" cy="44299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４月以降、約８％前後と高い水準で推移。（ゴールデンウィーク中、検査件数は減少）</a:t>
            </a:r>
            <a:endParaRPr kumimoji="1"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22" name="テキスト ボックス 21"/>
          <p:cNvSpPr txBox="1"/>
          <p:nvPr/>
        </p:nvSpPr>
        <p:spPr>
          <a:xfrm>
            <a:off x="0" y="1062889"/>
            <a:ext cx="931426" cy="253916"/>
          </a:xfrm>
          <a:prstGeom prst="rect">
            <a:avLst/>
          </a:prstGeom>
          <a:noFill/>
        </p:spPr>
        <p:txBody>
          <a:bodyPr wrap="square" rtlCol="0">
            <a:spAutoFit/>
          </a:bodyPr>
          <a:lstStyle/>
          <a:p>
            <a:r>
              <a:rPr lang="ja-JP" altLang="en-US" sz="1050" dirty="0">
                <a:latin typeface="+mn-ea"/>
              </a:rPr>
              <a:t>（人分）</a:t>
            </a:r>
            <a:endParaRPr kumimoji="1" lang="ja-JP" altLang="en-US" sz="1050" dirty="0">
              <a:latin typeface="+mn-ea"/>
            </a:endParaRPr>
          </a:p>
        </p:txBody>
      </p:sp>
      <p:graphicFrame>
        <p:nvGraphicFramePr>
          <p:cNvPr id="4" name="表 3"/>
          <p:cNvGraphicFramePr>
            <a:graphicFrameLocks noGrp="1"/>
          </p:cNvGraphicFramePr>
          <p:nvPr>
            <p:extLst>
              <p:ext uri="{D42A27DB-BD31-4B8C-83A1-F6EECF244321}">
                <p14:modId xmlns:p14="http://schemas.microsoft.com/office/powerpoint/2010/main" val="4216935117"/>
              </p:ext>
            </p:extLst>
          </p:nvPr>
        </p:nvGraphicFramePr>
        <p:xfrm>
          <a:off x="193213" y="6182785"/>
          <a:ext cx="8128000" cy="631812"/>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246262870"/>
                    </a:ext>
                  </a:extLst>
                </a:gridCol>
                <a:gridCol w="1016000">
                  <a:extLst>
                    <a:ext uri="{9D8B030D-6E8A-4147-A177-3AD203B41FA5}">
                      <a16:colId xmlns:a16="http://schemas.microsoft.com/office/drawing/2014/main" val="1558168877"/>
                    </a:ext>
                  </a:extLst>
                </a:gridCol>
                <a:gridCol w="1016000">
                  <a:extLst>
                    <a:ext uri="{9D8B030D-6E8A-4147-A177-3AD203B41FA5}">
                      <a16:colId xmlns:a16="http://schemas.microsoft.com/office/drawing/2014/main" val="1641872680"/>
                    </a:ext>
                  </a:extLst>
                </a:gridCol>
                <a:gridCol w="1016000">
                  <a:extLst>
                    <a:ext uri="{9D8B030D-6E8A-4147-A177-3AD203B41FA5}">
                      <a16:colId xmlns:a16="http://schemas.microsoft.com/office/drawing/2014/main" val="139497304"/>
                    </a:ext>
                  </a:extLst>
                </a:gridCol>
                <a:gridCol w="1016000">
                  <a:extLst>
                    <a:ext uri="{9D8B030D-6E8A-4147-A177-3AD203B41FA5}">
                      <a16:colId xmlns:a16="http://schemas.microsoft.com/office/drawing/2014/main" val="2475996692"/>
                    </a:ext>
                  </a:extLst>
                </a:gridCol>
                <a:gridCol w="1016000">
                  <a:extLst>
                    <a:ext uri="{9D8B030D-6E8A-4147-A177-3AD203B41FA5}">
                      <a16:colId xmlns:a16="http://schemas.microsoft.com/office/drawing/2014/main" val="2740349830"/>
                    </a:ext>
                  </a:extLst>
                </a:gridCol>
                <a:gridCol w="1016000">
                  <a:extLst>
                    <a:ext uri="{9D8B030D-6E8A-4147-A177-3AD203B41FA5}">
                      <a16:colId xmlns:a16="http://schemas.microsoft.com/office/drawing/2014/main" val="2107458804"/>
                    </a:ext>
                  </a:extLst>
                </a:gridCol>
                <a:gridCol w="1016000">
                  <a:extLst>
                    <a:ext uri="{9D8B030D-6E8A-4147-A177-3AD203B41FA5}">
                      <a16:colId xmlns:a16="http://schemas.microsoft.com/office/drawing/2014/main" val="351319372"/>
                    </a:ext>
                  </a:extLst>
                </a:gridCol>
              </a:tblGrid>
              <a:tr h="315906">
                <a:tc>
                  <a:txBody>
                    <a:bodyPr/>
                    <a:lstStyle/>
                    <a:p>
                      <a:pPr algn="ctr"/>
                      <a:r>
                        <a:rPr kumimoji="1" lang="en-US" altLang="ja-JP" sz="1200" dirty="0" smtClean="0"/>
                        <a:t>4/28</a:t>
                      </a:r>
                      <a:endParaRPr kumimoji="1" lang="ja-JP" altLang="en-US" sz="1200" dirty="0"/>
                    </a:p>
                  </a:txBody>
                  <a:tcPr anchor="ctr"/>
                </a:tc>
                <a:tc>
                  <a:txBody>
                    <a:bodyPr/>
                    <a:lstStyle/>
                    <a:p>
                      <a:pPr algn="ctr"/>
                      <a:r>
                        <a:rPr kumimoji="1" lang="en-US" altLang="ja-JP" sz="1200" dirty="0" smtClean="0"/>
                        <a:t>4/29</a:t>
                      </a:r>
                      <a:endParaRPr kumimoji="1" lang="ja-JP" altLang="en-US" sz="1200" dirty="0"/>
                    </a:p>
                  </a:txBody>
                  <a:tcPr anchor="ctr"/>
                </a:tc>
                <a:tc>
                  <a:txBody>
                    <a:bodyPr/>
                    <a:lstStyle/>
                    <a:p>
                      <a:pPr algn="ctr"/>
                      <a:r>
                        <a:rPr kumimoji="1" lang="en-US" altLang="ja-JP" sz="1200" dirty="0" smtClean="0"/>
                        <a:t>4/30</a:t>
                      </a:r>
                      <a:endParaRPr kumimoji="1" lang="ja-JP" altLang="en-US" sz="1200" dirty="0"/>
                    </a:p>
                  </a:txBody>
                  <a:tcPr anchor="ctr"/>
                </a:tc>
                <a:tc>
                  <a:txBody>
                    <a:bodyPr/>
                    <a:lstStyle/>
                    <a:p>
                      <a:pPr algn="ctr"/>
                      <a:r>
                        <a:rPr kumimoji="1" lang="en-US" altLang="ja-JP" sz="1200" dirty="0" smtClean="0"/>
                        <a:t>5/1</a:t>
                      </a:r>
                      <a:endParaRPr kumimoji="1" lang="ja-JP" altLang="en-US" sz="1200" dirty="0"/>
                    </a:p>
                  </a:txBody>
                  <a:tcPr anchor="ctr"/>
                </a:tc>
                <a:tc>
                  <a:txBody>
                    <a:bodyPr/>
                    <a:lstStyle/>
                    <a:p>
                      <a:pPr algn="ctr"/>
                      <a:r>
                        <a:rPr kumimoji="1" lang="en-US" altLang="ja-JP" sz="1200" dirty="0" smtClean="0"/>
                        <a:t>5/2</a:t>
                      </a:r>
                      <a:endParaRPr kumimoji="1" lang="ja-JP" altLang="en-US" sz="1200" dirty="0"/>
                    </a:p>
                  </a:txBody>
                  <a:tcPr anchor="ctr"/>
                </a:tc>
                <a:tc>
                  <a:txBody>
                    <a:bodyPr/>
                    <a:lstStyle/>
                    <a:p>
                      <a:pPr algn="ctr"/>
                      <a:r>
                        <a:rPr kumimoji="1" lang="en-US" altLang="ja-JP" sz="1200" dirty="0" smtClean="0"/>
                        <a:t>5/3</a:t>
                      </a:r>
                      <a:endParaRPr kumimoji="1" lang="ja-JP" altLang="en-US" sz="1200" dirty="0"/>
                    </a:p>
                  </a:txBody>
                  <a:tcPr anchor="ctr"/>
                </a:tc>
                <a:tc>
                  <a:txBody>
                    <a:bodyPr/>
                    <a:lstStyle/>
                    <a:p>
                      <a:pPr algn="ctr"/>
                      <a:r>
                        <a:rPr kumimoji="1" lang="en-US" altLang="ja-JP" sz="1200" dirty="0" smtClean="0"/>
                        <a:t>5/4</a:t>
                      </a:r>
                      <a:endParaRPr kumimoji="1" lang="ja-JP" altLang="en-US" sz="1200" dirty="0"/>
                    </a:p>
                  </a:txBody>
                  <a:tcPr anchor="ctr"/>
                </a:tc>
                <a:tc>
                  <a:txBody>
                    <a:bodyPr/>
                    <a:lstStyle/>
                    <a:p>
                      <a:pPr algn="ctr"/>
                      <a:r>
                        <a:rPr kumimoji="1" lang="en-US" altLang="ja-JP" sz="1200" dirty="0" smtClean="0"/>
                        <a:t>5/5</a:t>
                      </a:r>
                      <a:endParaRPr kumimoji="1" lang="ja-JP" altLang="en-US" sz="1200" dirty="0"/>
                    </a:p>
                  </a:txBody>
                  <a:tcPr anchor="ctr"/>
                </a:tc>
                <a:extLst>
                  <a:ext uri="{0D108BD9-81ED-4DB2-BD59-A6C34878D82A}">
                    <a16:rowId xmlns:a16="http://schemas.microsoft.com/office/drawing/2014/main" val="2777836547"/>
                  </a:ext>
                </a:extLst>
              </a:tr>
              <a:tr h="315906">
                <a:tc>
                  <a:txBody>
                    <a:bodyPr/>
                    <a:lstStyle/>
                    <a:p>
                      <a:pPr algn="ctr"/>
                      <a:r>
                        <a:rPr kumimoji="1" lang="en-US" altLang="ja-JP" sz="1200" dirty="0" smtClean="0"/>
                        <a:t>16515</a:t>
                      </a:r>
                      <a:endParaRPr kumimoji="1" lang="ja-JP" altLang="en-US" sz="1200" dirty="0"/>
                    </a:p>
                  </a:txBody>
                  <a:tcPr anchor="ctr"/>
                </a:tc>
                <a:tc>
                  <a:txBody>
                    <a:bodyPr/>
                    <a:lstStyle/>
                    <a:p>
                      <a:pPr algn="ctr"/>
                      <a:r>
                        <a:rPr kumimoji="1" lang="en-US" altLang="ja-JP" sz="1200" dirty="0" smtClean="0"/>
                        <a:t>19123</a:t>
                      </a:r>
                      <a:endParaRPr kumimoji="1" lang="ja-JP" altLang="en-US" sz="1200" dirty="0"/>
                    </a:p>
                  </a:txBody>
                  <a:tcPr anchor="ctr"/>
                </a:tc>
                <a:tc>
                  <a:txBody>
                    <a:bodyPr/>
                    <a:lstStyle/>
                    <a:p>
                      <a:pPr algn="ctr"/>
                      <a:r>
                        <a:rPr kumimoji="1" lang="en-US" altLang="ja-JP" sz="1200" dirty="0" smtClean="0"/>
                        <a:t>19239</a:t>
                      </a:r>
                      <a:endParaRPr kumimoji="1" lang="ja-JP" altLang="en-US" sz="1200" dirty="0"/>
                    </a:p>
                  </a:txBody>
                  <a:tcPr anchor="ctr"/>
                </a:tc>
                <a:tc>
                  <a:txBody>
                    <a:bodyPr/>
                    <a:lstStyle/>
                    <a:p>
                      <a:pPr algn="ctr"/>
                      <a:r>
                        <a:rPr kumimoji="1" lang="en-US" altLang="ja-JP" sz="1200" dirty="0" smtClean="0"/>
                        <a:t>14699</a:t>
                      </a:r>
                      <a:endParaRPr kumimoji="1" lang="ja-JP" altLang="en-US" sz="1200" dirty="0"/>
                    </a:p>
                  </a:txBody>
                  <a:tcPr anchor="ctr"/>
                </a:tc>
                <a:tc>
                  <a:txBody>
                    <a:bodyPr/>
                    <a:lstStyle/>
                    <a:p>
                      <a:pPr algn="ctr"/>
                      <a:r>
                        <a:rPr kumimoji="1" lang="en-US" altLang="ja-JP" sz="1200" dirty="0" smtClean="0"/>
                        <a:t>15809</a:t>
                      </a:r>
                      <a:endParaRPr kumimoji="1" lang="ja-JP" altLang="en-US" sz="1200" dirty="0"/>
                    </a:p>
                  </a:txBody>
                  <a:tcPr anchor="ctr"/>
                </a:tc>
                <a:tc>
                  <a:txBody>
                    <a:bodyPr/>
                    <a:lstStyle/>
                    <a:p>
                      <a:pPr algn="ctr"/>
                      <a:r>
                        <a:rPr kumimoji="1" lang="en-US" altLang="ja-JP" sz="1200" dirty="0" smtClean="0"/>
                        <a:t>10558</a:t>
                      </a:r>
                      <a:endParaRPr kumimoji="1" lang="ja-JP" altLang="en-US" sz="1200" dirty="0"/>
                    </a:p>
                  </a:txBody>
                  <a:tcPr anchor="ctr"/>
                </a:tc>
                <a:tc>
                  <a:txBody>
                    <a:bodyPr/>
                    <a:lstStyle/>
                    <a:p>
                      <a:pPr algn="ctr"/>
                      <a:r>
                        <a:rPr kumimoji="1" lang="en-US" altLang="ja-JP" sz="1200" dirty="0" smtClean="0"/>
                        <a:t>7781</a:t>
                      </a:r>
                      <a:endParaRPr kumimoji="1" lang="ja-JP" altLang="en-US" sz="1200" dirty="0"/>
                    </a:p>
                  </a:txBody>
                  <a:tcPr anchor="ctr"/>
                </a:tc>
                <a:tc>
                  <a:txBody>
                    <a:bodyPr/>
                    <a:lstStyle/>
                    <a:p>
                      <a:pPr algn="ctr"/>
                      <a:r>
                        <a:rPr kumimoji="1" lang="en-US" altLang="ja-JP" sz="1200" dirty="0" smtClean="0"/>
                        <a:t>6465</a:t>
                      </a:r>
                      <a:endParaRPr kumimoji="1" lang="ja-JP" altLang="en-US" sz="1200" dirty="0"/>
                    </a:p>
                  </a:txBody>
                  <a:tcPr anchor="ctr"/>
                </a:tc>
                <a:extLst>
                  <a:ext uri="{0D108BD9-81ED-4DB2-BD59-A6C34878D82A}">
                    <a16:rowId xmlns:a16="http://schemas.microsoft.com/office/drawing/2014/main" val="2979476589"/>
                  </a:ext>
                </a:extLst>
              </a:tr>
            </a:tbl>
          </a:graphicData>
        </a:graphic>
      </p:graphicFrame>
      <p:sp>
        <p:nvSpPr>
          <p:cNvPr id="5" name="角丸四角形 4"/>
          <p:cNvSpPr/>
          <p:nvPr/>
        </p:nvSpPr>
        <p:spPr>
          <a:xfrm>
            <a:off x="5303520" y="6167160"/>
            <a:ext cx="3017693" cy="647437"/>
          </a:xfrm>
          <a:prstGeom prst="round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949339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0"/>
            <a:ext cx="12192000" cy="46828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latin typeface="UD デジタル 教科書体 NK-B" panose="02020700000000000000" pitchFamily="18" charset="-128"/>
                <a:ea typeface="UD デジタル 教科書体 NK-B" panose="02020700000000000000" pitchFamily="18" charset="-128"/>
              </a:rPr>
              <a:t>　週・人口</a:t>
            </a:r>
            <a:r>
              <a:rPr kumimoji="1" lang="en-US" altLang="ja-JP" sz="2400" b="1" dirty="0">
                <a:latin typeface="UD デジタル 教科書体 NK-B" panose="02020700000000000000" pitchFamily="18" charset="-128"/>
                <a:ea typeface="UD デジタル 教科書体 NK-B" panose="02020700000000000000" pitchFamily="18" charset="-128"/>
              </a:rPr>
              <a:t>10</a:t>
            </a:r>
            <a:r>
              <a:rPr lang="ja-JP" altLang="en-US" sz="2400" b="1" dirty="0">
                <a:latin typeface="UD デジタル 教科書体 NK-B" panose="02020700000000000000" pitchFamily="18" charset="-128"/>
                <a:ea typeface="UD デジタル 教科書体 NK-B" panose="02020700000000000000" pitchFamily="18" charset="-128"/>
              </a:rPr>
              <a:t>万人あたり新規</a:t>
            </a:r>
            <a:r>
              <a:rPr lang="ja-JP" altLang="en-US" sz="2400" b="1" dirty="0" smtClean="0">
                <a:latin typeface="UD デジタル 教科書体 NK-B" panose="02020700000000000000" pitchFamily="18" charset="-128"/>
                <a:ea typeface="UD デジタル 教科書体 NK-B" panose="02020700000000000000" pitchFamily="18" charset="-128"/>
              </a:rPr>
              <a:t>陽性者数</a:t>
            </a:r>
            <a:r>
              <a:rPr lang="ja-JP" altLang="en-US" sz="2000" b="1" dirty="0" smtClean="0">
                <a:latin typeface="UD デジタル 教科書体 NK-B" panose="02020700000000000000" pitchFamily="18" charset="-128"/>
                <a:ea typeface="UD デジタル 教科書体 NK-B" panose="02020700000000000000" pitchFamily="18" charset="-128"/>
              </a:rPr>
              <a:t>（緊急事態措置適用区域）</a:t>
            </a:r>
            <a:endParaRPr lang="ja-JP" altLang="en-US" sz="2000" b="1" dirty="0">
              <a:latin typeface="UD デジタル 教科書体 NK-B" panose="02020700000000000000" pitchFamily="18" charset="-128"/>
              <a:ea typeface="UD デジタル 教科書体 NK-B" panose="02020700000000000000" pitchFamily="18" charset="-128"/>
            </a:endParaRPr>
          </a:p>
        </p:txBody>
      </p:sp>
      <p:sp>
        <p:nvSpPr>
          <p:cNvPr id="4" name="スライド番号プレースホルダー 3"/>
          <p:cNvSpPr>
            <a:spLocks noGrp="1"/>
          </p:cNvSpPr>
          <p:nvPr>
            <p:ph type="sldNum" sz="quarter" idx="12"/>
          </p:nvPr>
        </p:nvSpPr>
        <p:spPr>
          <a:xfrm>
            <a:off x="9381050" y="6417856"/>
            <a:ext cx="2743200" cy="365125"/>
          </a:xfrm>
        </p:spPr>
        <p:txBody>
          <a:bodyPr/>
          <a:lstStyle/>
          <a:p>
            <a:fld id="{9AE8D62C-51FD-4D41-806D-1D2DE4710F3C}" type="slidenum">
              <a:rPr kumimoji="1" lang="ja-JP" altLang="en-US" smtClean="0"/>
              <a:t>4</a:t>
            </a:fld>
            <a:endParaRPr kumimoji="1" lang="ja-JP" altLang="en-US" dirty="0"/>
          </a:p>
        </p:txBody>
      </p:sp>
      <p:sp>
        <p:nvSpPr>
          <p:cNvPr id="5" name="テキスト ボックス 4">
            <a:extLst>
              <a:ext uri="{FF2B5EF4-FFF2-40B4-BE49-F238E27FC236}">
                <a16:creationId xmlns:a16="http://schemas.microsoft.com/office/drawing/2014/main" id="{EABB1624-E880-4051-BD40-8DA51F309916}"/>
              </a:ext>
            </a:extLst>
          </p:cNvPr>
          <p:cNvSpPr txBox="1"/>
          <p:nvPr/>
        </p:nvSpPr>
        <p:spPr>
          <a:xfrm>
            <a:off x="194793" y="628748"/>
            <a:ext cx="11499805" cy="276999"/>
          </a:xfrm>
          <a:prstGeom prst="rect">
            <a:avLst/>
          </a:prstGeom>
          <a:noFill/>
        </p:spPr>
        <p:txBody>
          <a:bodyPr wrap="square" rtlCol="0">
            <a:spAutoFit/>
          </a:bodyPr>
          <a:lstStyle/>
          <a:p>
            <a:r>
              <a:rPr lang="ja-JP" altLang="en-US" sz="1200" dirty="0"/>
              <a:t>　</a:t>
            </a:r>
            <a:endParaRPr kumimoji="1" lang="ja-JP" altLang="en-US" sz="1600" dirty="0"/>
          </a:p>
        </p:txBody>
      </p:sp>
      <p:sp>
        <p:nvSpPr>
          <p:cNvPr id="33" name="テキスト ボックス 45">
            <a:extLst>
              <a:ext uri="{FF2B5EF4-FFF2-40B4-BE49-F238E27FC236}">
                <a16:creationId xmlns:a16="http://schemas.microsoft.com/office/drawing/2014/main" id="{66C4A2BD-4252-419D-8A1B-0D8FC4F54FCC}"/>
              </a:ext>
            </a:extLst>
          </p:cNvPr>
          <p:cNvSpPr txBox="1"/>
          <p:nvPr/>
        </p:nvSpPr>
        <p:spPr>
          <a:xfrm>
            <a:off x="7451138" y="6559560"/>
            <a:ext cx="4243460"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100" dirty="0"/>
              <a:t>※</a:t>
            </a:r>
            <a:r>
              <a:rPr lang="ja-JP" altLang="en-US" sz="1100" dirty="0"/>
              <a:t>各都道府県ホームページ公表数値を基に、大阪府の分析による</a:t>
            </a:r>
          </a:p>
        </p:txBody>
      </p:sp>
      <p:sp>
        <p:nvSpPr>
          <p:cNvPr id="16" name="正方形/長方形 15">
            <a:extLst>
              <a:ext uri="{FF2B5EF4-FFF2-40B4-BE49-F238E27FC236}">
                <a16:creationId xmlns:a16="http://schemas.microsoft.com/office/drawing/2014/main" id="{FC024533-669C-48B1-82E7-C27042384F7F}"/>
              </a:ext>
            </a:extLst>
          </p:cNvPr>
          <p:cNvSpPr/>
          <p:nvPr/>
        </p:nvSpPr>
        <p:spPr>
          <a:xfrm>
            <a:off x="0" y="468282"/>
            <a:ext cx="12192000" cy="51811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　直</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近１週間で、２府１県は減少に転じている。</a:t>
            </a:r>
            <a:endParaRPr lang="ja-JP" altLang="en-US" b="1" dirty="0">
              <a:solidFill>
                <a:schemeClr val="tx1"/>
              </a:solidFill>
              <a:latin typeface="UD デジタル 教科書体 NK-B" panose="02020700000000000000" pitchFamily="18" charset="-128"/>
              <a:ea typeface="UD デジタル 教科書体 NK-B" panose="02020700000000000000" pitchFamily="18" charset="-128"/>
            </a:endParaRPr>
          </a:p>
        </p:txBody>
      </p:sp>
      <p:pic>
        <p:nvPicPr>
          <p:cNvPr id="2" name="図 1"/>
          <p:cNvPicPr>
            <a:picLocks noChangeAspect="1"/>
          </p:cNvPicPr>
          <p:nvPr/>
        </p:nvPicPr>
        <p:blipFill>
          <a:blip r:embed="rId3"/>
          <a:stretch>
            <a:fillRect/>
          </a:stretch>
        </p:blipFill>
        <p:spPr>
          <a:xfrm>
            <a:off x="23801" y="1131859"/>
            <a:ext cx="12125995" cy="5352752"/>
          </a:xfrm>
          <a:prstGeom prst="rect">
            <a:avLst/>
          </a:prstGeom>
        </p:spPr>
      </p:pic>
    </p:spTree>
    <p:extLst>
      <p:ext uri="{BB962C8B-B14F-4D97-AF65-F5344CB8AC3E}">
        <p14:creationId xmlns:p14="http://schemas.microsoft.com/office/powerpoint/2010/main" val="2702974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90391" y="604220"/>
            <a:ext cx="11804623" cy="5950212"/>
          </a:xfrm>
          <a:prstGeom prst="rect">
            <a:avLst/>
          </a:prstGeom>
        </p:spPr>
      </p:pic>
      <p:cxnSp>
        <p:nvCxnSpPr>
          <p:cNvPr id="18" name="直線コネクタ 17"/>
          <p:cNvCxnSpPr/>
          <p:nvPr/>
        </p:nvCxnSpPr>
        <p:spPr>
          <a:xfrm flipV="1">
            <a:off x="504161" y="4568701"/>
            <a:ext cx="11350746" cy="19397"/>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sp>
        <p:nvSpPr>
          <p:cNvPr id="6" name="正方形/長方形 5"/>
          <p:cNvSpPr/>
          <p:nvPr/>
        </p:nvSpPr>
        <p:spPr>
          <a:xfrm>
            <a:off x="0" y="0"/>
            <a:ext cx="12192000" cy="46828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latin typeface="UD デジタル 教科書体 NK-B" panose="02020700000000000000" pitchFamily="18" charset="-128"/>
                <a:ea typeface="UD デジタル 教科書体 NK-B" panose="02020700000000000000" pitchFamily="18" charset="-128"/>
              </a:rPr>
              <a:t>　</a:t>
            </a:r>
            <a:r>
              <a:rPr lang="ja-JP" altLang="en-US" sz="2800" b="1" dirty="0">
                <a:latin typeface="UD デジタル 教科書体 NK-B" panose="02020700000000000000" pitchFamily="18" charset="-128"/>
                <a:ea typeface="UD デジタル 教科書体 NK-B" panose="02020700000000000000" pitchFamily="18" charset="-128"/>
              </a:rPr>
              <a:t>週・人口</a:t>
            </a:r>
            <a:r>
              <a:rPr lang="en-US" altLang="ja-JP" sz="2800" b="1" dirty="0">
                <a:latin typeface="UD デジタル 教科書体 NK-B" panose="02020700000000000000" pitchFamily="18" charset="-128"/>
                <a:ea typeface="UD デジタル 教科書体 NK-B" panose="02020700000000000000" pitchFamily="18" charset="-128"/>
              </a:rPr>
              <a:t>10</a:t>
            </a:r>
            <a:r>
              <a:rPr lang="ja-JP" altLang="en-US" sz="2800" b="1" dirty="0">
                <a:latin typeface="UD デジタル 教科書体 NK-B" panose="02020700000000000000" pitchFamily="18" charset="-128"/>
                <a:ea typeface="UD デジタル 教科書体 NK-B" panose="02020700000000000000" pitchFamily="18" charset="-128"/>
              </a:rPr>
              <a:t>万人あたり新規陽性者数</a:t>
            </a:r>
            <a:r>
              <a:rPr lang="ja-JP" altLang="en-US" b="1" dirty="0" smtClean="0">
                <a:latin typeface="UD デジタル 教科書体 NK-B" panose="02020700000000000000" pitchFamily="18" charset="-128"/>
                <a:ea typeface="UD デジタル 教科書体 NK-B" panose="02020700000000000000" pitchFamily="18" charset="-128"/>
              </a:rPr>
              <a:t>（緊急事態措置適用区域）</a:t>
            </a:r>
            <a:endParaRPr lang="ja-JP" altLang="en-US" b="1" dirty="0">
              <a:latin typeface="UD デジタル 教科書体 NK-B" panose="02020700000000000000" pitchFamily="18" charset="-128"/>
              <a:ea typeface="UD デジタル 教科書体 NK-B" panose="02020700000000000000" pitchFamily="18" charset="-128"/>
            </a:endParaRPr>
          </a:p>
        </p:txBody>
      </p:sp>
      <p:sp>
        <p:nvSpPr>
          <p:cNvPr id="4" name="スライド番号プレースホルダー 3"/>
          <p:cNvSpPr>
            <a:spLocks noGrp="1"/>
          </p:cNvSpPr>
          <p:nvPr>
            <p:ph type="sldNum" sz="quarter" idx="12"/>
          </p:nvPr>
        </p:nvSpPr>
        <p:spPr>
          <a:xfrm>
            <a:off x="9381050" y="6417856"/>
            <a:ext cx="2743200" cy="365125"/>
          </a:xfrm>
        </p:spPr>
        <p:txBody>
          <a:bodyPr/>
          <a:lstStyle/>
          <a:p>
            <a:fld id="{9AE8D62C-51FD-4D41-806D-1D2DE4710F3C}" type="slidenum">
              <a:rPr kumimoji="1" lang="ja-JP" altLang="en-US" smtClean="0"/>
              <a:t>5</a:t>
            </a:fld>
            <a:endParaRPr kumimoji="1" lang="ja-JP" altLang="en-US" dirty="0"/>
          </a:p>
        </p:txBody>
      </p:sp>
      <p:sp>
        <p:nvSpPr>
          <p:cNvPr id="33" name="テキスト ボックス 45">
            <a:extLst>
              <a:ext uri="{FF2B5EF4-FFF2-40B4-BE49-F238E27FC236}">
                <a16:creationId xmlns:a16="http://schemas.microsoft.com/office/drawing/2014/main" id="{66C4A2BD-4252-419D-8A1B-0D8FC4F54FCC}"/>
              </a:ext>
            </a:extLst>
          </p:cNvPr>
          <p:cNvSpPr txBox="1"/>
          <p:nvPr/>
        </p:nvSpPr>
        <p:spPr>
          <a:xfrm>
            <a:off x="7651554" y="6539726"/>
            <a:ext cx="4243460"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100" dirty="0"/>
              <a:t>※</a:t>
            </a:r>
            <a:r>
              <a:rPr lang="ja-JP" altLang="en-US" sz="1100" dirty="0"/>
              <a:t>各都道府県ホームページ公表数値を基に、大阪府の分析による</a:t>
            </a:r>
          </a:p>
        </p:txBody>
      </p:sp>
      <p:sp>
        <p:nvSpPr>
          <p:cNvPr id="19" name="楕円 18"/>
          <p:cNvSpPr/>
          <p:nvPr/>
        </p:nvSpPr>
        <p:spPr>
          <a:xfrm>
            <a:off x="118382" y="4928334"/>
            <a:ext cx="313899" cy="2866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楕円 20"/>
          <p:cNvSpPr/>
          <p:nvPr/>
        </p:nvSpPr>
        <p:spPr>
          <a:xfrm>
            <a:off x="118382" y="4430555"/>
            <a:ext cx="313899" cy="2866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11375801" y="4194670"/>
            <a:ext cx="956166" cy="415498"/>
          </a:xfrm>
          <a:prstGeom prst="rect">
            <a:avLst/>
          </a:prstGeom>
          <a:noFill/>
        </p:spPr>
        <p:txBody>
          <a:bodyPr wrap="square" rtlCol="0">
            <a:spAutoFit/>
          </a:bodyPr>
          <a:lstStyle/>
          <a:p>
            <a:pPr algn="ctr"/>
            <a:r>
              <a:rPr kumimoji="1" lang="ja-JP" altLang="en-US" sz="1000" b="1" dirty="0">
                <a:solidFill>
                  <a:srgbClr val="FF0000"/>
                </a:solidFill>
              </a:rPr>
              <a:t>ステージ</a:t>
            </a:r>
            <a:endParaRPr kumimoji="1" lang="en-US" altLang="ja-JP" sz="1000" b="1" dirty="0">
              <a:solidFill>
                <a:srgbClr val="FF0000"/>
              </a:solidFill>
            </a:endParaRPr>
          </a:p>
          <a:p>
            <a:pPr algn="ctr"/>
            <a:r>
              <a:rPr lang="en-US" altLang="ja-JP" sz="1000" b="1" dirty="0">
                <a:solidFill>
                  <a:srgbClr val="FF0000"/>
                </a:solidFill>
              </a:rPr>
              <a:t>Ⅳ</a:t>
            </a:r>
            <a:endParaRPr kumimoji="1" lang="ja-JP" altLang="en-US" sz="1000" b="1" dirty="0">
              <a:solidFill>
                <a:srgbClr val="FF0000"/>
              </a:solidFill>
            </a:endParaRPr>
          </a:p>
        </p:txBody>
      </p:sp>
      <p:sp>
        <p:nvSpPr>
          <p:cNvPr id="23" name="テキスト ボックス 22"/>
          <p:cNvSpPr txBox="1"/>
          <p:nvPr/>
        </p:nvSpPr>
        <p:spPr>
          <a:xfrm>
            <a:off x="11375801" y="4685722"/>
            <a:ext cx="956166" cy="415498"/>
          </a:xfrm>
          <a:prstGeom prst="rect">
            <a:avLst/>
          </a:prstGeom>
          <a:noFill/>
        </p:spPr>
        <p:txBody>
          <a:bodyPr wrap="square" rtlCol="0">
            <a:spAutoFit/>
          </a:bodyPr>
          <a:lstStyle/>
          <a:p>
            <a:pPr algn="ctr"/>
            <a:r>
              <a:rPr kumimoji="1" lang="ja-JP" altLang="en-US" sz="1000" b="1" dirty="0">
                <a:solidFill>
                  <a:srgbClr val="FF0000"/>
                </a:solidFill>
              </a:rPr>
              <a:t>ステージ</a:t>
            </a:r>
            <a:endParaRPr kumimoji="1" lang="en-US" altLang="ja-JP" sz="1000" b="1" dirty="0">
              <a:solidFill>
                <a:srgbClr val="FF0000"/>
              </a:solidFill>
            </a:endParaRPr>
          </a:p>
          <a:p>
            <a:pPr algn="ctr"/>
            <a:r>
              <a:rPr lang="en-US" altLang="ja-JP" sz="1000" b="1" dirty="0">
                <a:solidFill>
                  <a:srgbClr val="FF0000"/>
                </a:solidFill>
              </a:rPr>
              <a:t>Ⅲ</a:t>
            </a:r>
            <a:endParaRPr kumimoji="1" lang="ja-JP" altLang="en-US" sz="1000" b="1" dirty="0">
              <a:solidFill>
                <a:srgbClr val="FF0000"/>
              </a:solidFill>
            </a:endParaRPr>
          </a:p>
        </p:txBody>
      </p:sp>
      <p:cxnSp>
        <p:nvCxnSpPr>
          <p:cNvPr id="32" name="直線コネクタ 31"/>
          <p:cNvCxnSpPr/>
          <p:nvPr/>
        </p:nvCxnSpPr>
        <p:spPr>
          <a:xfrm flipV="1">
            <a:off x="504161" y="5071108"/>
            <a:ext cx="11350746" cy="19397"/>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197874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0"/>
            <a:ext cx="12192000" cy="42100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latin typeface="UD デジタル 教科書体 NK-B" panose="02020700000000000000" pitchFamily="18" charset="-128"/>
                <a:ea typeface="UD デジタル 教科書体 NK-B" panose="02020700000000000000" pitchFamily="18" charset="-128"/>
              </a:rPr>
              <a:t>「大阪モデル」モニタリング指標の状況</a:t>
            </a:r>
            <a:endParaRPr kumimoji="1" lang="ja-JP" altLang="en-US" sz="2400" b="1" dirty="0">
              <a:latin typeface="UD デジタル 教科書体 NK-B" panose="02020700000000000000" pitchFamily="18" charset="-128"/>
              <a:ea typeface="UD デジタル 教科書体 NK-B" panose="02020700000000000000" pitchFamily="18" charset="-128"/>
            </a:endParaRPr>
          </a:p>
        </p:txBody>
      </p:sp>
      <p:sp>
        <p:nvSpPr>
          <p:cNvPr id="4" name="スライド番号プレースホルダー 3"/>
          <p:cNvSpPr>
            <a:spLocks noGrp="1"/>
          </p:cNvSpPr>
          <p:nvPr>
            <p:ph type="sldNum" sz="quarter" idx="12"/>
          </p:nvPr>
        </p:nvSpPr>
        <p:spPr>
          <a:xfrm>
            <a:off x="9448800" y="6492875"/>
            <a:ext cx="2743200" cy="365125"/>
          </a:xfrm>
        </p:spPr>
        <p:txBody>
          <a:bodyPr/>
          <a:lstStyle/>
          <a:p>
            <a:fld id="{F216AE56-EAD3-4706-B860-3EC2C2952B40}" type="slidenum">
              <a:rPr kumimoji="1" lang="ja-JP" altLang="en-US" smtClean="0"/>
              <a:t>6</a:t>
            </a:fld>
            <a:endParaRPr kumimoji="1" lang="ja-JP" altLang="en-US" dirty="0"/>
          </a:p>
        </p:txBody>
      </p:sp>
      <p:sp>
        <p:nvSpPr>
          <p:cNvPr id="8" name="正方形/長方形 7">
            <a:extLst>
              <a:ext uri="{FF2B5EF4-FFF2-40B4-BE49-F238E27FC236}">
                <a16:creationId xmlns:a16="http://schemas.microsoft.com/office/drawing/2014/main" id="{FC024533-669C-48B1-82E7-C27042384F7F}"/>
              </a:ext>
            </a:extLst>
          </p:cNvPr>
          <p:cNvSpPr/>
          <p:nvPr/>
        </p:nvSpPr>
        <p:spPr>
          <a:xfrm>
            <a:off x="0" y="421009"/>
            <a:ext cx="12192000" cy="62312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直</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近２日間は、市中での感染拡大状況や新規陽性患者の拡大状況の指標にやや改善傾向が見られるが、病床等のひっ迫は</a:t>
            </a:r>
            <a:endPar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a:p>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さらに強まっている。</a:t>
            </a:r>
            <a:endPar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5" name="テキスト ボックス 4"/>
          <p:cNvSpPr txBox="1"/>
          <p:nvPr/>
        </p:nvSpPr>
        <p:spPr>
          <a:xfrm>
            <a:off x="0" y="5564678"/>
            <a:ext cx="12192000" cy="707886"/>
          </a:xfrm>
          <a:prstGeom prst="rect">
            <a:avLst/>
          </a:prstGeom>
          <a:noFill/>
        </p:spPr>
        <p:txBody>
          <a:bodyPr wrap="square" rtlCol="0">
            <a:spAutoFit/>
          </a:bodyPr>
          <a:lstStyle/>
          <a:p>
            <a:r>
              <a:rPr lang="ja-JP" altLang="en-US" sz="1000" dirty="0">
                <a:latin typeface="Meiryo UI" panose="020B0604030504040204" pitchFamily="50" charset="-128"/>
                <a:ea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rPr>
              <a:t>大阪モデルの重症病床使用率は</a:t>
            </a:r>
            <a:r>
              <a:rPr lang="en-US" altLang="ja-JP" sz="1000" dirty="0" smtClean="0">
                <a:latin typeface="Meiryo UI" panose="020B0604030504040204" pitchFamily="50" charset="-128"/>
                <a:ea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rPr>
              <a:t>病床確保計画の確保病床数</a:t>
            </a:r>
            <a:r>
              <a:rPr lang="en-US" altLang="ja-JP" sz="1000" dirty="0" smtClean="0">
                <a:latin typeface="Meiryo UI" panose="020B0604030504040204" pitchFamily="50" charset="-128"/>
                <a:ea typeface="Meiryo UI" panose="020B0604030504040204" pitchFamily="50" charset="-128"/>
              </a:rPr>
              <a:t>224</a:t>
            </a:r>
            <a:r>
              <a:rPr lang="ja-JP" altLang="en-US" sz="1000" dirty="0" smtClean="0">
                <a:latin typeface="Meiryo UI" panose="020B0604030504040204" pitchFamily="50" charset="-128"/>
                <a:ea typeface="Meiryo UI" panose="020B0604030504040204" pitchFamily="50" charset="-128"/>
              </a:rPr>
              <a:t>床で算出。重症者数は、対応</a:t>
            </a:r>
            <a:r>
              <a:rPr lang="ja-JP" altLang="en-US" sz="1000" dirty="0">
                <a:latin typeface="Meiryo UI" panose="020B0604030504040204" pitchFamily="50" charset="-128"/>
                <a:ea typeface="Meiryo UI" panose="020B0604030504040204" pitchFamily="50" charset="-128"/>
              </a:rPr>
              <a:t>可能な軽症中等症患者受入医療機関等において治療継続をしている重症者や他府県で受け入れている重症者を</a:t>
            </a:r>
            <a:r>
              <a:rPr lang="ja-JP" altLang="en-US" sz="1000" dirty="0" smtClean="0">
                <a:latin typeface="Meiryo UI" panose="020B0604030504040204" pitchFamily="50" charset="-128"/>
                <a:ea typeface="Meiryo UI" panose="020B0604030504040204" pitchFamily="50" charset="-128"/>
              </a:rPr>
              <a:t>除く。</a:t>
            </a:r>
            <a:endParaRPr lang="en-US" altLang="ja-JP" sz="1000" dirty="0" smtClean="0">
              <a:latin typeface="Meiryo UI" panose="020B0604030504040204" pitchFamily="50" charset="-128"/>
              <a:ea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rPr>
              <a:t>・括弧内は、</a:t>
            </a:r>
            <a:r>
              <a:rPr lang="ja-JP" altLang="en-US" sz="1000" dirty="0">
                <a:solidFill>
                  <a:prstClr val="black"/>
                </a:solidFill>
                <a:latin typeface="Meiryo UI" panose="020B0604030504040204" pitchFamily="50" charset="-128"/>
                <a:ea typeface="Meiryo UI" panose="020B0604030504040204" pitchFamily="50" charset="-128"/>
              </a:rPr>
              <a:t>病床確保計画の確保病床数（</a:t>
            </a:r>
            <a:r>
              <a:rPr lang="en-US" altLang="ja-JP" sz="1000" dirty="0">
                <a:solidFill>
                  <a:prstClr val="black"/>
                </a:solidFill>
                <a:latin typeface="Meiryo UI" panose="020B0604030504040204" pitchFamily="50" charset="-128"/>
                <a:ea typeface="Meiryo UI" panose="020B0604030504040204" pitchFamily="50" charset="-128"/>
              </a:rPr>
              <a:t>224</a:t>
            </a:r>
            <a:r>
              <a:rPr lang="ja-JP" altLang="en-US" sz="1000" dirty="0">
                <a:solidFill>
                  <a:prstClr val="black"/>
                </a:solidFill>
                <a:latin typeface="Meiryo UI" panose="020B0604030504040204" pitchFamily="50" charset="-128"/>
                <a:ea typeface="Meiryo UI" panose="020B0604030504040204" pitchFamily="50" charset="-128"/>
              </a:rPr>
              <a:t>床）を上回って確保した病床数を</a:t>
            </a:r>
            <a:r>
              <a:rPr lang="ja-JP" altLang="en-US" sz="1000" dirty="0" smtClean="0">
                <a:solidFill>
                  <a:prstClr val="black"/>
                </a:solidFill>
                <a:latin typeface="Meiryo UI" panose="020B0604030504040204" pitchFamily="50" charset="-128"/>
                <a:ea typeface="Meiryo UI" panose="020B0604030504040204" pitchFamily="50" charset="-128"/>
              </a:rPr>
              <a:t>含んだ運用病床に占める</a:t>
            </a:r>
            <a:r>
              <a:rPr lang="ja-JP" altLang="en-US" sz="1000" dirty="0">
                <a:solidFill>
                  <a:prstClr val="black"/>
                </a:solidFill>
                <a:latin typeface="Meiryo UI" panose="020B0604030504040204" pitchFamily="50" charset="-128"/>
                <a:ea typeface="Meiryo UI" panose="020B0604030504040204" pitchFamily="50" charset="-128"/>
              </a:rPr>
              <a:t>、</a:t>
            </a:r>
            <a:r>
              <a:rPr lang="ja-JP" altLang="en-US" sz="1000" dirty="0" smtClean="0">
                <a:solidFill>
                  <a:prstClr val="black"/>
                </a:solidFill>
                <a:latin typeface="Meiryo UI" panose="020B0604030504040204" pitchFamily="50" charset="-128"/>
                <a:ea typeface="Meiryo UI" panose="020B0604030504040204" pitchFamily="50" charset="-128"/>
              </a:rPr>
              <a:t>重症病床入院者数（</a:t>
            </a:r>
            <a:r>
              <a:rPr lang="en-US" altLang="ja-JP" sz="1000" dirty="0" smtClean="0">
                <a:solidFill>
                  <a:prstClr val="black"/>
                </a:solidFill>
                <a:latin typeface="Meiryo UI" panose="020B0604030504040204" pitchFamily="50" charset="-128"/>
                <a:ea typeface="Meiryo UI" panose="020B0604030504040204" pitchFamily="50" charset="-128"/>
              </a:rPr>
              <a:t>※</a:t>
            </a:r>
            <a:r>
              <a:rPr lang="ja-JP" altLang="en-US" sz="1000" dirty="0" smtClean="0">
                <a:solidFill>
                  <a:prstClr val="black"/>
                </a:solidFill>
                <a:latin typeface="Meiryo UI" panose="020B0604030504040204" pitchFamily="50" charset="-128"/>
                <a:ea typeface="Meiryo UI" panose="020B0604030504040204" pitchFamily="50" charset="-128"/>
              </a:rPr>
              <a:t>）の割合。</a:t>
            </a:r>
            <a:endParaRPr lang="en-US" altLang="ja-JP" sz="1000" dirty="0" smtClean="0">
              <a:solidFill>
                <a:prstClr val="black"/>
              </a:solidFill>
              <a:latin typeface="Meiryo UI" panose="020B0604030504040204" pitchFamily="50" charset="-128"/>
              <a:ea typeface="Meiryo UI" panose="020B0604030504040204" pitchFamily="50" charset="-128"/>
            </a:endParaRPr>
          </a:p>
          <a:p>
            <a:r>
              <a:rPr lang="ja-JP" altLang="en-US" sz="1000" dirty="0">
                <a:solidFill>
                  <a:prstClr val="black"/>
                </a:solidFill>
                <a:latin typeface="Meiryo UI" panose="020B0604030504040204" pitchFamily="50" charset="-128"/>
                <a:ea typeface="Meiryo UI" panose="020B0604030504040204" pitchFamily="50" charset="-128"/>
              </a:rPr>
              <a:t>　</a:t>
            </a:r>
            <a:r>
              <a:rPr lang="ja-JP" altLang="en-US" sz="1000" dirty="0" smtClean="0">
                <a:solidFill>
                  <a:prstClr val="black"/>
                </a:solidFill>
                <a:latin typeface="Meiryo UI" panose="020B0604030504040204" pitchFamily="50" charset="-128"/>
                <a:ea typeface="Meiryo UI" panose="020B0604030504040204" pitchFamily="50" charset="-128"/>
              </a:rPr>
              <a:t>（</a:t>
            </a:r>
            <a:r>
              <a:rPr lang="en-US" altLang="ja-JP" sz="1000" dirty="0" smtClean="0">
                <a:solidFill>
                  <a:prstClr val="black"/>
                </a:solidFill>
                <a:latin typeface="Meiryo UI" panose="020B0604030504040204" pitchFamily="50" charset="-128"/>
                <a:ea typeface="Meiryo UI" panose="020B0604030504040204" pitchFamily="50" charset="-128"/>
              </a:rPr>
              <a:t>※</a:t>
            </a:r>
            <a:r>
              <a:rPr lang="ja-JP" altLang="en-US" sz="1000" dirty="0" smtClean="0">
                <a:solidFill>
                  <a:prstClr val="black"/>
                </a:solidFill>
                <a:latin typeface="Meiryo UI" panose="020B0604030504040204" pitchFamily="50" charset="-128"/>
                <a:ea typeface="Meiryo UI" panose="020B0604030504040204" pitchFamily="50" charset="-128"/>
              </a:rPr>
              <a:t>）対応</a:t>
            </a:r>
            <a:r>
              <a:rPr lang="ja-JP" altLang="en-US" sz="1000" dirty="0">
                <a:solidFill>
                  <a:prstClr val="black"/>
                </a:solidFill>
                <a:latin typeface="Meiryo UI" panose="020B0604030504040204" pitchFamily="50" charset="-128"/>
                <a:ea typeface="Meiryo UI" panose="020B0604030504040204" pitchFamily="50" charset="-128"/>
              </a:rPr>
              <a:t>可能な軽症中等症患者受入医療機関等において治療継続をしている重症者や他府県で受け入れている重症者を除き、かつ、医療機関が重症病床と</a:t>
            </a:r>
            <a:r>
              <a:rPr lang="ja-JP" altLang="en-US" sz="1000" dirty="0" smtClean="0">
                <a:solidFill>
                  <a:prstClr val="black"/>
                </a:solidFill>
                <a:latin typeface="Meiryo UI" panose="020B0604030504040204" pitchFamily="50" charset="-128"/>
                <a:ea typeface="Meiryo UI" panose="020B0604030504040204" pitchFamily="50" charset="-128"/>
              </a:rPr>
              <a:t>して</a:t>
            </a:r>
            <a:r>
              <a:rPr lang="ja-JP" altLang="en-US" sz="1000" dirty="0">
                <a:solidFill>
                  <a:prstClr val="black"/>
                </a:solidFill>
                <a:latin typeface="Meiryo UI" panose="020B0604030504040204" pitchFamily="50" charset="-128"/>
                <a:ea typeface="Meiryo UI" panose="020B0604030504040204" pitchFamily="50" charset="-128"/>
              </a:rPr>
              <a:t>運用計画を大阪府に提出していない病床に入院している</a:t>
            </a:r>
            <a:r>
              <a:rPr lang="ja-JP" altLang="en-US" sz="1000" dirty="0" smtClean="0">
                <a:solidFill>
                  <a:prstClr val="black"/>
                </a:solidFill>
                <a:latin typeface="Meiryo UI" panose="020B0604030504040204" pitchFamily="50" charset="-128"/>
                <a:ea typeface="Meiryo UI" panose="020B0604030504040204" pitchFamily="50" charset="-128"/>
              </a:rPr>
              <a:t>重症者数</a:t>
            </a:r>
            <a:endParaRPr lang="en-US" altLang="ja-JP" sz="1000" dirty="0" smtClean="0">
              <a:solidFill>
                <a:prstClr val="black"/>
              </a:solidFill>
              <a:latin typeface="Meiryo UI" panose="020B0604030504040204" pitchFamily="50" charset="-128"/>
              <a:ea typeface="Meiryo UI" panose="020B0604030504040204" pitchFamily="50" charset="-128"/>
            </a:endParaRPr>
          </a:p>
          <a:p>
            <a:r>
              <a:rPr lang="ja-JP" altLang="en-US" sz="1000" dirty="0">
                <a:solidFill>
                  <a:prstClr val="black"/>
                </a:solidFill>
                <a:latin typeface="Meiryo UI" panose="020B0604030504040204" pitchFamily="50" charset="-128"/>
                <a:ea typeface="Meiryo UI" panose="020B0604030504040204" pitchFamily="50" charset="-128"/>
              </a:rPr>
              <a:t>　</a:t>
            </a:r>
            <a:r>
              <a:rPr lang="ja-JP" altLang="en-US" sz="1000" dirty="0" smtClean="0">
                <a:solidFill>
                  <a:prstClr val="black"/>
                </a:solidFill>
                <a:latin typeface="Meiryo UI" panose="020B0604030504040204" pitchFamily="50" charset="-128"/>
                <a:ea typeface="Meiryo UI" panose="020B0604030504040204" pitchFamily="50" charset="-128"/>
              </a:rPr>
              <a:t>　　　　　を</a:t>
            </a:r>
            <a:r>
              <a:rPr lang="ja-JP" altLang="en-US" sz="1000" dirty="0">
                <a:solidFill>
                  <a:prstClr val="black"/>
                </a:solidFill>
                <a:latin typeface="Meiryo UI" panose="020B0604030504040204" pitchFamily="50" charset="-128"/>
                <a:ea typeface="Meiryo UI" panose="020B0604030504040204" pitchFamily="50" charset="-128"/>
              </a:rPr>
              <a:t>含む</a:t>
            </a:r>
            <a:r>
              <a:rPr lang="ja-JP" altLang="en-US" sz="1000" dirty="0" smtClean="0">
                <a:solidFill>
                  <a:prstClr val="black"/>
                </a:solidFill>
                <a:latin typeface="Meiryo UI" panose="020B0604030504040204" pitchFamily="50" charset="-128"/>
                <a:ea typeface="Meiryo UI" panose="020B0604030504040204" pitchFamily="50" charset="-128"/>
              </a:rPr>
              <a:t>。</a:t>
            </a:r>
            <a:endParaRPr lang="ja-JP" altLang="en-US" sz="1000" dirty="0">
              <a:solidFill>
                <a:prstClr val="black"/>
              </a:solidFill>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49040" y="6395675"/>
            <a:ext cx="7534918" cy="369332"/>
          </a:xfrm>
          <a:prstGeom prst="rect">
            <a:avLst/>
          </a:prstGeom>
          <a:noFill/>
          <a:ln>
            <a:solidFill>
              <a:schemeClr val="tx1"/>
            </a:solidFill>
            <a:prstDash val="sysDash"/>
          </a:ln>
        </p:spPr>
        <p:txBody>
          <a:bodyPr wrap="square" rtlCol="0">
            <a:spAutoFit/>
          </a:bodyPr>
          <a:lstStyle/>
          <a:p>
            <a:r>
              <a:rPr lang="en-US" altLang="ja-JP" sz="900" dirty="0" smtClean="0">
                <a:latin typeface="Meiryo UI" panose="020B0604030504040204" pitchFamily="50" charset="-128"/>
                <a:ea typeface="Meiryo UI" panose="020B0604030504040204" pitchFamily="50" charset="-128"/>
              </a:rPr>
              <a:t>4/20 </a:t>
            </a:r>
            <a:r>
              <a:rPr lang="ja-JP" altLang="en-US" sz="900" dirty="0" smtClean="0">
                <a:latin typeface="Meiryo UI" panose="020B0604030504040204" pitchFamily="50" charset="-128"/>
                <a:ea typeface="Meiryo UI" panose="020B0604030504040204" pitchFamily="50" charset="-128"/>
              </a:rPr>
              <a:t>緊急事態宣言発令要請を決定（第</a:t>
            </a:r>
            <a:r>
              <a:rPr lang="en-US" altLang="ja-JP" sz="900" dirty="0" smtClean="0">
                <a:latin typeface="Meiryo UI" panose="020B0604030504040204" pitchFamily="50" charset="-128"/>
                <a:ea typeface="Meiryo UI" panose="020B0604030504040204" pitchFamily="50" charset="-128"/>
              </a:rPr>
              <a:t>46</a:t>
            </a:r>
            <a:r>
              <a:rPr lang="ja-JP" altLang="en-US" sz="900" dirty="0" smtClean="0">
                <a:latin typeface="Meiryo UI" panose="020B0604030504040204" pitchFamily="50" charset="-128"/>
                <a:ea typeface="Meiryo UI" panose="020B0604030504040204" pitchFamily="50" charset="-128"/>
              </a:rPr>
              <a:t>回対策本部会議）</a:t>
            </a:r>
            <a:endParaRPr lang="en-US" altLang="ja-JP" sz="900" dirty="0" smtClean="0">
              <a:latin typeface="Meiryo UI" panose="020B0604030504040204" pitchFamily="50" charset="-128"/>
              <a:ea typeface="Meiryo UI" panose="020B0604030504040204" pitchFamily="50" charset="-128"/>
            </a:endParaRPr>
          </a:p>
          <a:p>
            <a:r>
              <a:rPr lang="en-US" altLang="ja-JP" sz="900" dirty="0" smtClean="0">
                <a:latin typeface="Meiryo UI" panose="020B0604030504040204" pitchFamily="50" charset="-128"/>
                <a:ea typeface="Meiryo UI" panose="020B0604030504040204" pitchFamily="50" charset="-128"/>
              </a:rPr>
              <a:t>4/23 </a:t>
            </a:r>
            <a:r>
              <a:rPr lang="ja-JP" altLang="en-US" sz="900" dirty="0" smtClean="0">
                <a:latin typeface="Meiryo UI" panose="020B0604030504040204" pitchFamily="50" charset="-128"/>
                <a:ea typeface="Meiryo UI" panose="020B0604030504040204" pitchFamily="50" charset="-128"/>
              </a:rPr>
              <a:t>緊急事態宣言発令決定、府としての措置を決定（第</a:t>
            </a:r>
            <a:r>
              <a:rPr lang="en-US" altLang="ja-JP" sz="900" dirty="0" smtClean="0">
                <a:latin typeface="Meiryo UI" panose="020B0604030504040204" pitchFamily="50" charset="-128"/>
                <a:ea typeface="Meiryo UI" panose="020B0604030504040204" pitchFamily="50" charset="-128"/>
              </a:rPr>
              <a:t>47</a:t>
            </a:r>
            <a:r>
              <a:rPr lang="ja-JP" altLang="en-US" sz="900" dirty="0" smtClean="0">
                <a:latin typeface="Meiryo UI" panose="020B0604030504040204" pitchFamily="50" charset="-128"/>
                <a:ea typeface="Meiryo UI" panose="020B0604030504040204" pitchFamily="50" charset="-128"/>
              </a:rPr>
              <a:t>回対策本部会議）</a:t>
            </a:r>
            <a:endParaRPr lang="en-US" altLang="ja-JP" sz="900" dirty="0" smtClean="0">
              <a:latin typeface="Meiryo UI" panose="020B0604030504040204" pitchFamily="50" charset="-128"/>
              <a:ea typeface="Meiryo UI" panose="020B0604030504040204" pitchFamily="50" charset="-128"/>
            </a:endParaRPr>
          </a:p>
        </p:txBody>
      </p:sp>
      <p:pic>
        <p:nvPicPr>
          <p:cNvPr id="7" name="図 6"/>
          <p:cNvPicPr>
            <a:picLocks noChangeAspect="1"/>
          </p:cNvPicPr>
          <p:nvPr/>
        </p:nvPicPr>
        <p:blipFill>
          <a:blip r:embed="rId2"/>
          <a:stretch>
            <a:fillRect/>
          </a:stretch>
        </p:blipFill>
        <p:spPr>
          <a:xfrm>
            <a:off x="49040" y="1085001"/>
            <a:ext cx="12035108" cy="4479677"/>
          </a:xfrm>
          <a:prstGeom prst="rect">
            <a:avLst/>
          </a:prstGeom>
        </p:spPr>
      </p:pic>
    </p:spTree>
    <p:extLst>
      <p:ext uri="{BB962C8B-B14F-4D97-AF65-F5344CB8AC3E}">
        <p14:creationId xmlns:p14="http://schemas.microsoft.com/office/powerpoint/2010/main" val="3089703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0"/>
            <a:ext cx="12192000" cy="42100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latin typeface="UD デジタル 教科書体 NK-B" panose="02020700000000000000" pitchFamily="18" charset="-128"/>
                <a:ea typeface="UD デジタル 教科書体 NK-B" panose="02020700000000000000" pitchFamily="18" charset="-128"/>
              </a:rPr>
              <a:t>新型コロナウイルス感染症対策分科会におけるモニタリング指標の状況</a:t>
            </a:r>
            <a:endParaRPr kumimoji="1" lang="ja-JP" altLang="en-US" sz="2400" b="1" dirty="0">
              <a:latin typeface="UD デジタル 教科書体 NK-B" panose="02020700000000000000" pitchFamily="18" charset="-128"/>
              <a:ea typeface="UD デジタル 教科書体 NK-B" panose="02020700000000000000" pitchFamily="18" charset="-128"/>
            </a:endParaRPr>
          </a:p>
        </p:txBody>
      </p:sp>
      <p:sp>
        <p:nvSpPr>
          <p:cNvPr id="8" name="スライド番号プレースホルダー 7"/>
          <p:cNvSpPr>
            <a:spLocks noGrp="1"/>
          </p:cNvSpPr>
          <p:nvPr>
            <p:ph type="sldNum" sz="quarter" idx="12"/>
          </p:nvPr>
        </p:nvSpPr>
        <p:spPr>
          <a:xfrm>
            <a:off x="9404144" y="6476317"/>
            <a:ext cx="2743200" cy="365125"/>
          </a:xfrm>
        </p:spPr>
        <p:txBody>
          <a:bodyPr/>
          <a:lstStyle/>
          <a:p>
            <a:fld id="{F216AE56-EAD3-4706-B860-3EC2C2952B40}" type="slidenum">
              <a:rPr kumimoji="1" lang="ja-JP" altLang="en-US" smtClean="0"/>
              <a:t>7</a:t>
            </a:fld>
            <a:endParaRPr kumimoji="1" lang="ja-JP" altLang="en-US" dirty="0"/>
          </a:p>
        </p:txBody>
      </p:sp>
      <p:sp>
        <p:nvSpPr>
          <p:cNvPr id="5" name="テキスト ボックス 4"/>
          <p:cNvSpPr txBox="1"/>
          <p:nvPr/>
        </p:nvSpPr>
        <p:spPr>
          <a:xfrm>
            <a:off x="10334389" y="6205188"/>
            <a:ext cx="2338166" cy="253916"/>
          </a:xfrm>
          <a:prstGeom prst="rect">
            <a:avLst/>
          </a:prstGeom>
          <a:noFill/>
        </p:spPr>
        <p:txBody>
          <a:bodyPr wrap="square" rtlCol="0">
            <a:spAutoFit/>
          </a:bodyPr>
          <a:lstStyle/>
          <a:p>
            <a:r>
              <a:rPr kumimoji="1" lang="ja-JP" altLang="en-US" sz="1050" dirty="0" smtClean="0"/>
              <a:t>●：基準外　○：基準内</a:t>
            </a:r>
            <a:endParaRPr kumimoji="1" lang="ja-JP" altLang="en-US" sz="1050" dirty="0"/>
          </a:p>
        </p:txBody>
      </p:sp>
      <p:sp>
        <p:nvSpPr>
          <p:cNvPr id="9" name="正方形/長方形 8">
            <a:extLst>
              <a:ext uri="{FF2B5EF4-FFF2-40B4-BE49-F238E27FC236}">
                <a16:creationId xmlns:a16="http://schemas.microsoft.com/office/drawing/2014/main" id="{FC024533-669C-48B1-82E7-C27042384F7F}"/>
              </a:ext>
            </a:extLst>
          </p:cNvPr>
          <p:cNvSpPr/>
          <p:nvPr/>
        </p:nvSpPr>
        <p:spPr>
          <a:xfrm>
            <a:off x="0" y="438187"/>
            <a:ext cx="12197918" cy="61484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sz="1600" b="1" dirty="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緊急事態宣言発令決定の</a:t>
            </a:r>
            <a:r>
              <a:rPr lang="en-US" altLang="ja-JP" b="1" dirty="0">
                <a:solidFill>
                  <a:schemeClr val="tx1"/>
                </a:solidFill>
                <a:latin typeface="UD デジタル 教科書体 NK-B" panose="02020700000000000000" pitchFamily="18" charset="-128"/>
                <a:ea typeface="UD デジタル 教科書体 NK-B" panose="02020700000000000000" pitchFamily="18" charset="-128"/>
              </a:rPr>
              <a:t>4/23</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以降も、各指標に改善傾向</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は見られない。</a:t>
            </a:r>
            <a:endPar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a:p>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緊急事態措置の効果が表れると考えられるのは、</a:t>
            </a:r>
            <a:r>
              <a:rPr lang="en-US" altLang="ja-JP" b="1" dirty="0">
                <a:solidFill>
                  <a:schemeClr val="tx1"/>
                </a:solidFill>
                <a:latin typeface="UD デジタル 教科書体 NK-B" panose="02020700000000000000" pitchFamily="18" charset="-128"/>
                <a:ea typeface="UD デジタル 教科書体 NK-B" panose="02020700000000000000" pitchFamily="18" charset="-128"/>
              </a:rPr>
              <a:t>5/</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９以降</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a:t>
            </a:r>
            <a:endParaRPr lang="ja-JP" altLang="en-US"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4" name="テキスト ボックス 13"/>
          <p:cNvSpPr txBox="1"/>
          <p:nvPr/>
        </p:nvSpPr>
        <p:spPr>
          <a:xfrm>
            <a:off x="113762" y="5901732"/>
            <a:ext cx="12033582" cy="553998"/>
          </a:xfrm>
          <a:prstGeom prst="rect">
            <a:avLst/>
          </a:prstGeom>
          <a:noFill/>
        </p:spPr>
        <p:txBody>
          <a:bodyPr wrap="square" rtlCol="0">
            <a:spAutoFit/>
          </a:bodyPr>
          <a:lstStyle/>
          <a:p>
            <a:r>
              <a:rPr lang="ja-JP" altLang="en-US" sz="1000" dirty="0" smtClean="0">
                <a:latin typeface="Meiryo UI" panose="020B0604030504040204" pitchFamily="50" charset="-128"/>
                <a:ea typeface="Meiryo UI" panose="020B0604030504040204" pitchFamily="50" charset="-128"/>
              </a:rPr>
              <a:t>入院率は、人口</a:t>
            </a:r>
            <a:r>
              <a:rPr lang="en-US" altLang="ja-JP" sz="1000" dirty="0">
                <a:latin typeface="Meiryo UI" panose="020B0604030504040204" pitchFamily="50" charset="-128"/>
                <a:ea typeface="Meiryo UI" panose="020B0604030504040204" pitchFamily="50" charset="-128"/>
              </a:rPr>
              <a:t>10</a:t>
            </a:r>
            <a:r>
              <a:rPr lang="ja-JP" altLang="en-US" sz="1000" dirty="0">
                <a:latin typeface="Meiryo UI" panose="020B0604030504040204" pitchFamily="50" charset="-128"/>
                <a:ea typeface="Meiryo UI" panose="020B0604030504040204" pitchFamily="50" charset="-128"/>
              </a:rPr>
              <a:t>万人あたり療養者数が</a:t>
            </a:r>
            <a:r>
              <a:rPr lang="en-US" altLang="ja-JP" sz="1000" dirty="0">
                <a:latin typeface="Meiryo UI" panose="020B0604030504040204" pitchFamily="50" charset="-128"/>
                <a:ea typeface="Meiryo UI" panose="020B0604030504040204" pitchFamily="50" charset="-128"/>
              </a:rPr>
              <a:t>10</a:t>
            </a:r>
            <a:r>
              <a:rPr lang="ja-JP" altLang="en-US" sz="1000" dirty="0">
                <a:latin typeface="Meiryo UI" panose="020B0604030504040204" pitchFamily="50" charset="-128"/>
                <a:ea typeface="Meiryo UI" panose="020B0604030504040204" pitchFamily="50" charset="-128"/>
              </a:rPr>
              <a:t>人以上の場合に適用する。ただし、新規陽性者が発生届が届け出られた翌日までに療養場所の種別が決定され、かつ入院が必要な者</a:t>
            </a:r>
            <a:r>
              <a:rPr lang="ja-JP" altLang="en-US" sz="1000" dirty="0" smtClean="0">
                <a:latin typeface="Meiryo UI" panose="020B0604030504040204" pitchFamily="50" charset="-128"/>
                <a:ea typeface="Meiryo UI" panose="020B0604030504040204" pitchFamily="50" charset="-128"/>
              </a:rPr>
              <a:t>が</a:t>
            </a:r>
            <a:r>
              <a:rPr lang="ja-JP" altLang="en-US" sz="1000" dirty="0">
                <a:latin typeface="Meiryo UI" panose="020B0604030504040204" pitchFamily="50" charset="-128"/>
                <a:ea typeface="Meiryo UI" panose="020B0604030504040204" pitchFamily="50" charset="-128"/>
              </a:rPr>
              <a:t>同日</a:t>
            </a:r>
            <a:r>
              <a:rPr lang="ja-JP" altLang="en-US" sz="1000" dirty="0" smtClean="0">
                <a:latin typeface="Meiryo UI" panose="020B0604030504040204" pitchFamily="50" charset="-128"/>
                <a:ea typeface="Meiryo UI" panose="020B0604030504040204" pitchFamily="50" charset="-128"/>
              </a:rPr>
              <a:t>までに</a:t>
            </a:r>
            <a:r>
              <a:rPr lang="ja-JP" altLang="en-US" sz="1000" dirty="0">
                <a:latin typeface="Meiryo UI" panose="020B0604030504040204" pitchFamily="50" charset="-128"/>
                <a:ea typeface="Meiryo UI" panose="020B0604030504040204" pitchFamily="50" charset="-128"/>
              </a:rPr>
              <a:t>入院している場合には適用しない</a:t>
            </a:r>
            <a:r>
              <a:rPr lang="ja-JP" altLang="en-US" sz="1000" dirty="0" smtClean="0">
                <a:latin typeface="Meiryo UI" panose="020B0604030504040204" pitchFamily="50" charset="-128"/>
                <a:ea typeface="Meiryo UI" panose="020B0604030504040204" pitchFamily="50" charset="-128"/>
              </a:rPr>
              <a:t>。</a:t>
            </a:r>
            <a:endParaRPr lang="en-US" altLang="ja-JP" sz="1000" dirty="0">
              <a:solidFill>
                <a:prstClr val="black"/>
              </a:solidFill>
              <a:latin typeface="Meiryo UI" panose="020B0604030504040204" pitchFamily="50" charset="-128"/>
              <a:ea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rPr>
              <a:t>重症者数</a:t>
            </a:r>
            <a:r>
              <a:rPr lang="ja-JP" altLang="en-US" sz="1000" dirty="0">
                <a:latin typeface="Meiryo UI" panose="020B0604030504040204" pitchFamily="50" charset="-128"/>
                <a:ea typeface="Meiryo UI" panose="020B0604030504040204" pitchFamily="50" charset="-128"/>
              </a:rPr>
              <a:t>は、対応可能な軽症中等症患者受入医療機関等において治療継続をしている</a:t>
            </a:r>
            <a:r>
              <a:rPr lang="ja-JP" altLang="en-US" sz="1000" dirty="0" smtClean="0">
                <a:latin typeface="Meiryo UI" panose="020B0604030504040204" pitchFamily="50" charset="-128"/>
                <a:ea typeface="Meiryo UI" panose="020B0604030504040204" pitchFamily="50" charset="-128"/>
              </a:rPr>
              <a:t>重症者を除き、他府県で受け入れている重症者数は含む。</a:t>
            </a:r>
            <a:endParaRPr lang="ja-JP" altLang="en-US" sz="1000" dirty="0">
              <a:latin typeface="Meiryo UI" panose="020B0604030504040204" pitchFamily="50" charset="-128"/>
              <a:ea typeface="Meiryo UI" panose="020B0604030504040204" pitchFamily="50" charset="-128"/>
            </a:endParaRPr>
          </a:p>
          <a:p>
            <a:endParaRPr kumimoji="1" lang="ja-JP" altLang="en-US" sz="1000" dirty="0">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237365" y="6336140"/>
            <a:ext cx="7534918" cy="369332"/>
          </a:xfrm>
          <a:prstGeom prst="rect">
            <a:avLst/>
          </a:prstGeom>
          <a:noFill/>
          <a:ln>
            <a:solidFill>
              <a:schemeClr val="tx1"/>
            </a:solidFill>
            <a:prstDash val="sysDash"/>
          </a:ln>
        </p:spPr>
        <p:txBody>
          <a:bodyPr wrap="square" rtlCol="0">
            <a:spAutoFit/>
          </a:bodyPr>
          <a:lstStyle/>
          <a:p>
            <a:r>
              <a:rPr lang="en-US" altLang="ja-JP" sz="900" dirty="0" smtClean="0">
                <a:latin typeface="Meiryo UI" panose="020B0604030504040204" pitchFamily="50" charset="-128"/>
                <a:ea typeface="Meiryo UI" panose="020B0604030504040204" pitchFamily="50" charset="-128"/>
              </a:rPr>
              <a:t>4/20 </a:t>
            </a:r>
            <a:r>
              <a:rPr lang="ja-JP" altLang="en-US" sz="900" dirty="0" smtClean="0">
                <a:latin typeface="Meiryo UI" panose="020B0604030504040204" pitchFamily="50" charset="-128"/>
                <a:ea typeface="Meiryo UI" panose="020B0604030504040204" pitchFamily="50" charset="-128"/>
              </a:rPr>
              <a:t>緊急事態宣言発令要請を決定（第</a:t>
            </a:r>
            <a:r>
              <a:rPr lang="en-US" altLang="ja-JP" sz="900" dirty="0" smtClean="0">
                <a:latin typeface="Meiryo UI" panose="020B0604030504040204" pitchFamily="50" charset="-128"/>
                <a:ea typeface="Meiryo UI" panose="020B0604030504040204" pitchFamily="50" charset="-128"/>
              </a:rPr>
              <a:t>46</a:t>
            </a:r>
            <a:r>
              <a:rPr lang="ja-JP" altLang="en-US" sz="900" dirty="0" smtClean="0">
                <a:latin typeface="Meiryo UI" panose="020B0604030504040204" pitchFamily="50" charset="-128"/>
                <a:ea typeface="Meiryo UI" panose="020B0604030504040204" pitchFamily="50" charset="-128"/>
              </a:rPr>
              <a:t>回対策本部会議）</a:t>
            </a:r>
            <a:endParaRPr lang="en-US" altLang="ja-JP" sz="900" dirty="0" smtClean="0">
              <a:latin typeface="Meiryo UI" panose="020B0604030504040204" pitchFamily="50" charset="-128"/>
              <a:ea typeface="Meiryo UI" panose="020B0604030504040204" pitchFamily="50" charset="-128"/>
            </a:endParaRPr>
          </a:p>
          <a:p>
            <a:r>
              <a:rPr lang="en-US" altLang="ja-JP" sz="900" dirty="0" smtClean="0">
                <a:latin typeface="Meiryo UI" panose="020B0604030504040204" pitchFamily="50" charset="-128"/>
                <a:ea typeface="Meiryo UI" panose="020B0604030504040204" pitchFamily="50" charset="-128"/>
              </a:rPr>
              <a:t>4/23 </a:t>
            </a:r>
            <a:r>
              <a:rPr lang="ja-JP" altLang="en-US" sz="900" dirty="0" smtClean="0">
                <a:latin typeface="Meiryo UI" panose="020B0604030504040204" pitchFamily="50" charset="-128"/>
                <a:ea typeface="Meiryo UI" panose="020B0604030504040204" pitchFamily="50" charset="-128"/>
              </a:rPr>
              <a:t>緊急事態宣言発令決定、府としての措置を決定（第</a:t>
            </a:r>
            <a:r>
              <a:rPr lang="en-US" altLang="ja-JP" sz="900" dirty="0" smtClean="0">
                <a:latin typeface="Meiryo UI" panose="020B0604030504040204" pitchFamily="50" charset="-128"/>
                <a:ea typeface="Meiryo UI" panose="020B0604030504040204" pitchFamily="50" charset="-128"/>
              </a:rPr>
              <a:t>47</a:t>
            </a:r>
            <a:r>
              <a:rPr lang="ja-JP" altLang="en-US" sz="900" dirty="0" smtClean="0">
                <a:latin typeface="Meiryo UI" panose="020B0604030504040204" pitchFamily="50" charset="-128"/>
                <a:ea typeface="Meiryo UI" panose="020B0604030504040204" pitchFamily="50" charset="-128"/>
              </a:rPr>
              <a:t>回対策本部会議）</a:t>
            </a:r>
            <a:endParaRPr lang="en-US" altLang="ja-JP" sz="900" dirty="0" smtClean="0">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a:blip r:embed="rId3"/>
          <a:stretch>
            <a:fillRect/>
          </a:stretch>
        </p:blipFill>
        <p:spPr>
          <a:xfrm>
            <a:off x="0" y="1053033"/>
            <a:ext cx="12192000" cy="4828112"/>
          </a:xfrm>
          <a:prstGeom prst="rect">
            <a:avLst/>
          </a:prstGeom>
        </p:spPr>
      </p:pic>
    </p:spTree>
    <p:extLst>
      <p:ext uri="{BB962C8B-B14F-4D97-AF65-F5344CB8AC3E}">
        <p14:creationId xmlns:p14="http://schemas.microsoft.com/office/powerpoint/2010/main" val="2914065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0"/>
            <a:ext cx="12192000" cy="42100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latin typeface="UD デジタル 教科書体 NK-B" panose="02020700000000000000" pitchFamily="18" charset="-128"/>
                <a:ea typeface="UD デジタル 教科書体 NK-B" panose="02020700000000000000" pitchFamily="18" charset="-128"/>
              </a:rPr>
              <a:t>年代別新規陽性者数（７日間移動平均）の推移　（日別）</a:t>
            </a:r>
            <a:endParaRPr kumimoji="1" lang="ja-JP" altLang="en-US" sz="2400" b="1" dirty="0">
              <a:latin typeface="UD デジタル 教科書体 NK-B" panose="02020700000000000000" pitchFamily="18" charset="-128"/>
              <a:ea typeface="UD デジタル 教科書体 NK-B" panose="02020700000000000000" pitchFamily="18" charset="-128"/>
            </a:endParaRPr>
          </a:p>
        </p:txBody>
      </p:sp>
      <p:sp>
        <p:nvSpPr>
          <p:cNvPr id="8" name="正方形/長方形 7">
            <a:extLst>
              <a:ext uri="{FF2B5EF4-FFF2-40B4-BE49-F238E27FC236}">
                <a16:creationId xmlns:a16="http://schemas.microsoft.com/office/drawing/2014/main" id="{FC024533-669C-48B1-82E7-C27042384F7F}"/>
              </a:ext>
            </a:extLst>
          </p:cNvPr>
          <p:cNvSpPr/>
          <p:nvPr/>
        </p:nvSpPr>
        <p:spPr>
          <a:xfrm>
            <a:off x="0" y="378806"/>
            <a:ext cx="12192000" cy="69033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20</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30</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代新規陽性者数は５月３日以降減少に転じ、</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他</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の年代も同様に減少傾向。</a:t>
            </a:r>
            <a:endPar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4" name="スライド番号プレースホルダー 3"/>
          <p:cNvSpPr>
            <a:spLocks noGrp="1"/>
          </p:cNvSpPr>
          <p:nvPr>
            <p:ph type="sldNum" sz="quarter" idx="12"/>
          </p:nvPr>
        </p:nvSpPr>
        <p:spPr>
          <a:xfrm>
            <a:off x="9448800" y="6393690"/>
            <a:ext cx="2743200" cy="365125"/>
          </a:xfrm>
        </p:spPr>
        <p:txBody>
          <a:bodyPr/>
          <a:lstStyle/>
          <a:p>
            <a:fld id="{F216AE56-EAD3-4706-B860-3EC2C2952B40}" type="slidenum">
              <a:rPr kumimoji="1" lang="ja-JP" altLang="en-US" smtClean="0"/>
              <a:t>8</a:t>
            </a:fld>
            <a:endParaRPr kumimoji="1" lang="ja-JP" altLang="en-US" dirty="0"/>
          </a:p>
        </p:txBody>
      </p:sp>
      <p:pic>
        <p:nvPicPr>
          <p:cNvPr id="2" name="図 1"/>
          <p:cNvPicPr>
            <a:picLocks noChangeAspect="1"/>
          </p:cNvPicPr>
          <p:nvPr/>
        </p:nvPicPr>
        <p:blipFill>
          <a:blip r:embed="rId3"/>
          <a:stretch>
            <a:fillRect/>
          </a:stretch>
        </p:blipFill>
        <p:spPr>
          <a:xfrm>
            <a:off x="56272" y="1180492"/>
            <a:ext cx="12083319" cy="5578323"/>
          </a:xfrm>
          <a:prstGeom prst="rect">
            <a:avLst/>
          </a:prstGeom>
        </p:spPr>
      </p:pic>
    </p:spTree>
    <p:extLst>
      <p:ext uri="{BB962C8B-B14F-4D97-AF65-F5344CB8AC3E}">
        <p14:creationId xmlns:p14="http://schemas.microsoft.com/office/powerpoint/2010/main" val="4187432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45195" y="1028004"/>
            <a:ext cx="12101609" cy="4956478"/>
          </a:xfrm>
          <a:prstGeom prst="rect">
            <a:avLst/>
          </a:prstGeom>
        </p:spPr>
      </p:pic>
      <p:sp>
        <p:nvSpPr>
          <p:cNvPr id="23" name="正方形/長方形 22">
            <a:extLst>
              <a:ext uri="{FF2B5EF4-FFF2-40B4-BE49-F238E27FC236}">
                <a16:creationId xmlns:a16="http://schemas.microsoft.com/office/drawing/2014/main" id="{FC024533-669C-48B1-82E7-C27042384F7F}"/>
              </a:ext>
            </a:extLst>
          </p:cNvPr>
          <p:cNvSpPr/>
          <p:nvPr/>
        </p:nvSpPr>
        <p:spPr>
          <a:xfrm>
            <a:off x="0" y="487462"/>
            <a:ext cx="12192000" cy="53032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推定感染日別陽性者は４月中旬まで高止まりが続いた後、減少に転じている。</a:t>
            </a:r>
            <a:endPar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a:p>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sz="1400" dirty="0" smtClean="0">
                <a:solidFill>
                  <a:schemeClr val="tx1"/>
                </a:solidFill>
                <a:latin typeface="UD デジタル 教科書体 NK-B" panose="02020700000000000000" pitchFamily="18" charset="-128"/>
                <a:ea typeface="UD デジタル 教科書体 NK-B" panose="02020700000000000000" pitchFamily="18" charset="-128"/>
              </a:rPr>
              <a:t>（ただし、４月６日以降、発症日不明の割合が</a:t>
            </a:r>
            <a:r>
              <a:rPr lang="en-US" altLang="ja-JP" sz="1400" dirty="0" smtClean="0">
                <a:solidFill>
                  <a:schemeClr val="tx1"/>
                </a:solidFill>
                <a:latin typeface="UD デジタル 教科書体 NK-B" panose="02020700000000000000" pitchFamily="18" charset="-128"/>
                <a:ea typeface="UD デジタル 教科書体 NK-B" panose="02020700000000000000" pitchFamily="18" charset="-128"/>
              </a:rPr>
              <a:t>10</a:t>
            </a:r>
            <a:r>
              <a:rPr lang="ja-JP" altLang="en-US" sz="1400" dirty="0" smtClean="0">
                <a:solidFill>
                  <a:schemeClr val="tx1"/>
                </a:solidFill>
                <a:latin typeface="UD デジタル 教科書体 NK-B" panose="02020700000000000000" pitchFamily="18" charset="-128"/>
                <a:ea typeface="UD デジタル 教科書体 NK-B" panose="02020700000000000000" pitchFamily="18" charset="-128"/>
              </a:rPr>
              <a:t>％を超過したことから、発症日不明の新規陽性者については、仮定に基づく推定のもと、計上。）</a:t>
            </a:r>
            <a:endParaRPr lang="en-US" altLang="ja-JP" sz="14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34" name="テキスト ボックス 33"/>
          <p:cNvSpPr txBox="1"/>
          <p:nvPr/>
        </p:nvSpPr>
        <p:spPr>
          <a:xfrm>
            <a:off x="1730326" y="1015279"/>
            <a:ext cx="8764171" cy="338554"/>
          </a:xfrm>
          <a:prstGeom prst="rect">
            <a:avLst/>
          </a:prstGeom>
          <a:noFill/>
        </p:spPr>
        <p:txBody>
          <a:bodyPr wrap="square" rtlCol="0">
            <a:spAutoFit/>
          </a:bodyPr>
          <a:lstStyle/>
          <a:p>
            <a:r>
              <a:rPr lang="ja-JP" altLang="en-US" sz="1400" dirty="0" smtClean="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３月１日</a:t>
            </a:r>
            <a:r>
              <a:rPr lang="ja-JP" altLang="en-US" sz="1600" dirty="0" smtClean="0">
                <a:latin typeface="Meiryo UI" panose="020B0604030504040204" pitchFamily="50" charset="-128"/>
                <a:ea typeface="Meiryo UI" panose="020B0604030504040204" pitchFamily="50" charset="-128"/>
              </a:rPr>
              <a:t>以降５月</a:t>
            </a:r>
            <a:r>
              <a:rPr lang="ja-JP" altLang="en-US" sz="1600" dirty="0">
                <a:latin typeface="Meiryo UI" panose="020B0604030504040204" pitchFamily="50" charset="-128"/>
                <a:ea typeface="Meiryo UI" panose="020B0604030504040204" pitchFamily="50" charset="-128"/>
              </a:rPr>
              <a:t>５</a:t>
            </a:r>
            <a:r>
              <a:rPr lang="ja-JP" altLang="en-US" sz="1600" dirty="0" smtClean="0">
                <a:latin typeface="Meiryo UI" panose="020B0604030504040204" pitchFamily="50" charset="-128"/>
                <a:ea typeface="Meiryo UI" panose="020B0604030504040204" pitchFamily="50" charset="-128"/>
              </a:rPr>
              <a:t>日</a:t>
            </a:r>
            <a:r>
              <a:rPr lang="ja-JP" altLang="en-US" sz="1600" dirty="0">
                <a:latin typeface="Meiryo UI" panose="020B0604030504040204" pitchFamily="50" charset="-128"/>
                <a:ea typeface="Meiryo UI" panose="020B0604030504040204" pitchFamily="50" charset="-128"/>
              </a:rPr>
              <a:t>までの判明日分）</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N</a:t>
            </a:r>
            <a:r>
              <a:rPr lang="ja-JP" altLang="en-US" sz="1400" dirty="0" smtClean="0">
                <a:latin typeface="Meiryo UI" panose="020B0604030504040204" pitchFamily="50" charset="-128"/>
                <a:ea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rPr>
              <a:t>32,605</a:t>
            </a:r>
            <a:r>
              <a:rPr lang="ja-JP" altLang="en-US" sz="1400" dirty="0" smtClean="0">
                <a:latin typeface="Meiryo UI" panose="020B0604030504040204" pitchFamily="50" charset="-128"/>
                <a:ea typeface="Meiryo UI" panose="020B0604030504040204" pitchFamily="50" charset="-128"/>
              </a:rPr>
              <a:t>名</a:t>
            </a:r>
            <a:r>
              <a:rPr lang="ja-JP" altLang="en-US" sz="1400" dirty="0">
                <a:latin typeface="Meiryo UI" panose="020B0604030504040204" pitchFamily="50" charset="-128"/>
                <a:ea typeface="Meiryo UI" panose="020B0604030504040204" pitchFamily="50" charset="-128"/>
              </a:rPr>
              <a:t>（調査中</a:t>
            </a:r>
            <a:r>
              <a:rPr lang="ja-JP" altLang="en-US" sz="1400" dirty="0" smtClean="0">
                <a:latin typeface="Meiryo UI" panose="020B0604030504040204" pitchFamily="50" charset="-128"/>
                <a:ea typeface="Meiryo UI" panose="020B0604030504040204" pitchFamily="50" charset="-128"/>
              </a:rPr>
              <a:t>、無症状</a:t>
            </a:r>
            <a:r>
              <a:rPr lang="en-US" altLang="ja-JP" sz="1400" dirty="0" smtClean="0">
                <a:latin typeface="Meiryo UI" panose="020B0604030504040204" pitchFamily="50" charset="-128"/>
                <a:ea typeface="Meiryo UI" panose="020B0604030504040204" pitchFamily="50" charset="-128"/>
              </a:rPr>
              <a:t>6,176</a:t>
            </a:r>
            <a:r>
              <a:rPr lang="ja-JP" altLang="en-US" sz="1400" dirty="0" smtClean="0">
                <a:latin typeface="Meiryo UI" panose="020B0604030504040204" pitchFamily="50" charset="-128"/>
                <a:ea typeface="Meiryo UI" panose="020B0604030504040204" pitchFamily="50" charset="-128"/>
              </a:rPr>
              <a:t>名</a:t>
            </a:r>
            <a:r>
              <a:rPr lang="ja-JP" altLang="en-US" sz="1400" dirty="0">
                <a:latin typeface="Meiryo UI" panose="020B0604030504040204" pitchFamily="50" charset="-128"/>
                <a:ea typeface="Meiryo UI" panose="020B0604030504040204" pitchFamily="50" charset="-128"/>
              </a:rPr>
              <a:t>を除く））</a:t>
            </a:r>
            <a:endParaRPr lang="en-US" altLang="ja-JP" sz="1400" dirty="0">
              <a:latin typeface="Meiryo UI" panose="020B0604030504040204" pitchFamily="50" charset="-128"/>
              <a:ea typeface="Meiryo UI" panose="020B0604030504040204" pitchFamily="50" charset="-128"/>
            </a:endParaRPr>
          </a:p>
        </p:txBody>
      </p:sp>
      <p:sp>
        <p:nvSpPr>
          <p:cNvPr id="31" name="テキスト ボックス 30"/>
          <p:cNvSpPr txBox="1"/>
          <p:nvPr/>
        </p:nvSpPr>
        <p:spPr>
          <a:xfrm>
            <a:off x="495831" y="1112835"/>
            <a:ext cx="369332" cy="1946781"/>
          </a:xfrm>
          <a:prstGeom prst="rect">
            <a:avLst/>
          </a:prstGeom>
          <a:noFill/>
        </p:spPr>
        <p:txBody>
          <a:bodyPr vert="eaVert" wrap="square" rtlCol="0">
            <a:spAutoFit/>
          </a:bodyPr>
          <a:lstStyle/>
          <a:p>
            <a:r>
              <a:rPr kumimoji="1" lang="ja-JP" altLang="en-US" sz="1200" dirty="0" smtClean="0"/>
              <a:t>陽性</a:t>
            </a:r>
            <a:r>
              <a:rPr kumimoji="1" lang="ja-JP" altLang="en-US" sz="1200" dirty="0"/>
              <a:t>者</a:t>
            </a:r>
            <a:r>
              <a:rPr kumimoji="1" lang="ja-JP" altLang="en-US" sz="1200" dirty="0" smtClean="0"/>
              <a:t>数</a:t>
            </a:r>
            <a:endParaRPr kumimoji="1" lang="ja-JP" altLang="en-US" sz="1200" dirty="0"/>
          </a:p>
        </p:txBody>
      </p:sp>
      <p:sp>
        <p:nvSpPr>
          <p:cNvPr id="26" name="テキスト ボックス 25"/>
          <p:cNvSpPr txBox="1"/>
          <p:nvPr/>
        </p:nvSpPr>
        <p:spPr>
          <a:xfrm>
            <a:off x="865163" y="1881650"/>
            <a:ext cx="4823081" cy="600164"/>
          </a:xfrm>
          <a:prstGeom prst="rect">
            <a:avLst/>
          </a:prstGeom>
          <a:noFill/>
        </p:spPr>
        <p:txBody>
          <a:bodyPr wrap="square" rtlCol="0">
            <a:spAutoFit/>
          </a:bodyPr>
          <a:lstStyle/>
          <a:p>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推定感染日：</a:t>
            </a:r>
            <a:r>
              <a:rPr lang="ja-JP" altLang="en-US" sz="1100" dirty="0">
                <a:latin typeface="Meiryo UI" panose="020B0604030504040204" pitchFamily="50" charset="-128"/>
                <a:ea typeface="Meiryo UI" panose="020B0604030504040204" pitchFamily="50" charset="-128"/>
              </a:rPr>
              <a:t>発症日から</a:t>
            </a:r>
            <a:r>
              <a:rPr lang="ja-JP" altLang="en-US" sz="1100" dirty="0" smtClean="0">
                <a:latin typeface="Meiryo UI" panose="020B0604030504040204" pitchFamily="50" charset="-128"/>
                <a:ea typeface="Meiryo UI" panose="020B0604030504040204" pitchFamily="50" charset="-128"/>
              </a:rPr>
              <a:t>６日前</a:t>
            </a:r>
            <a:r>
              <a:rPr lang="ja-JP" altLang="en-US" sz="1100" dirty="0">
                <a:latin typeface="Meiryo UI" panose="020B0604030504040204" pitchFamily="50" charset="-128"/>
                <a:ea typeface="Meiryo UI" panose="020B0604030504040204" pitchFamily="50" charset="-128"/>
              </a:rPr>
              <a:t>と仮定</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潜伏</a:t>
            </a:r>
            <a:r>
              <a:rPr lang="ja-JP" altLang="en-US" sz="1100" dirty="0">
                <a:latin typeface="Meiryo UI" panose="020B0604030504040204" pitchFamily="50" charset="-128"/>
                <a:ea typeface="Meiryo UI" panose="020B0604030504040204" pitchFamily="50" charset="-128"/>
              </a:rPr>
              <a:t>期間は</a:t>
            </a:r>
            <a:r>
              <a:rPr lang="en-US" altLang="ja-JP" sz="1100" dirty="0">
                <a:latin typeface="Meiryo UI" panose="020B0604030504040204" pitchFamily="50" charset="-128"/>
                <a:ea typeface="Meiryo UI" panose="020B0604030504040204" pitchFamily="50" charset="-128"/>
              </a:rPr>
              <a:t>1-14</a:t>
            </a:r>
            <a:r>
              <a:rPr lang="ja-JP" altLang="en-US" sz="1100" dirty="0">
                <a:latin typeface="Meiryo UI" panose="020B0604030504040204" pitchFamily="50" charset="-128"/>
                <a:ea typeface="Meiryo UI" panose="020B0604030504040204" pitchFamily="50" charset="-128"/>
              </a:rPr>
              <a:t>日間</a:t>
            </a:r>
            <a:r>
              <a:rPr lang="en-US" altLang="ja-JP" sz="1100" dirty="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一般的には</a:t>
            </a:r>
            <a:r>
              <a:rPr lang="ja-JP" altLang="en-US" sz="1100" dirty="0">
                <a:latin typeface="Meiryo UI" panose="020B0604030504040204" pitchFamily="50" charset="-128"/>
                <a:ea typeface="Meiryo UI" panose="020B0604030504040204" pitchFamily="50" charset="-128"/>
              </a:rPr>
              <a:t>約</a:t>
            </a:r>
            <a:r>
              <a:rPr lang="en-US" altLang="ja-JP" sz="1100" dirty="0" smtClean="0">
                <a:latin typeface="Meiryo UI" panose="020B0604030504040204" pitchFamily="50" charset="-128"/>
                <a:ea typeface="Meiryo UI" panose="020B0604030504040204" pitchFamily="50" charset="-128"/>
              </a:rPr>
              <a:t>5-6</a:t>
            </a:r>
            <a:r>
              <a:rPr lang="ja-JP" altLang="en-US" sz="1100" dirty="0">
                <a:latin typeface="Meiryo UI" panose="020B0604030504040204" pitchFamily="50" charset="-128"/>
                <a:ea typeface="Meiryo UI" panose="020B0604030504040204" pitchFamily="50" charset="-128"/>
              </a:rPr>
              <a:t>日</a:t>
            </a:r>
            <a:r>
              <a:rPr lang="en-US" altLang="ja-JP" sz="1100" dirty="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とされて</a:t>
            </a:r>
            <a:r>
              <a:rPr lang="ja-JP" altLang="en-US" sz="1100" dirty="0">
                <a:latin typeface="Meiryo UI" panose="020B0604030504040204" pitchFamily="50" charset="-128"/>
                <a:ea typeface="Meiryo UI" panose="020B0604030504040204" pitchFamily="50" charset="-128"/>
              </a:rPr>
              <a:t>いることから</a:t>
            </a:r>
            <a:r>
              <a:rPr lang="ja-JP" altLang="en-US" sz="1100" dirty="0" smtClean="0">
                <a:latin typeface="Meiryo UI" panose="020B0604030504040204" pitchFamily="50" charset="-128"/>
                <a:ea typeface="Meiryo UI" panose="020B0604030504040204" pitchFamily="50" charset="-128"/>
              </a:rPr>
              <a:t>、６日前</a:t>
            </a:r>
            <a:r>
              <a:rPr lang="ja-JP" altLang="en-US" sz="1100" dirty="0">
                <a:latin typeface="Meiryo UI" panose="020B0604030504040204" pitchFamily="50" charset="-128"/>
                <a:ea typeface="Meiryo UI" panose="020B0604030504040204" pitchFamily="50" charset="-128"/>
              </a:rPr>
              <a:t>と仮定</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「新型コロナウイルス</a:t>
            </a:r>
            <a:r>
              <a:rPr lang="ja-JP" altLang="en-US" sz="1100" dirty="0" smtClean="0">
                <a:latin typeface="Meiryo UI" panose="020B0604030504040204" pitchFamily="50" charset="-128"/>
                <a:ea typeface="Meiryo UI" panose="020B0604030504040204" pitchFamily="50" charset="-128"/>
              </a:rPr>
              <a:t>感染症対策</a:t>
            </a:r>
            <a:r>
              <a:rPr lang="ja-JP" altLang="en-US" sz="1100" dirty="0">
                <a:latin typeface="Meiryo UI" panose="020B0604030504040204" pitchFamily="50" charset="-128"/>
                <a:ea typeface="Meiryo UI" panose="020B0604030504040204" pitchFamily="50" charset="-128"/>
              </a:rPr>
              <a:t>の</a:t>
            </a:r>
            <a:r>
              <a:rPr lang="ja-JP" altLang="en-US" sz="1100" dirty="0" smtClean="0">
                <a:latin typeface="Meiryo UI" panose="020B0604030504040204" pitchFamily="50" charset="-128"/>
                <a:ea typeface="Meiryo UI" panose="020B0604030504040204" pitchFamily="50" charset="-128"/>
              </a:rPr>
              <a:t>基本的</a:t>
            </a:r>
            <a:r>
              <a:rPr lang="ja-JP" altLang="en-US" sz="1100" dirty="0">
                <a:latin typeface="Meiryo UI" panose="020B0604030504040204" pitchFamily="50" charset="-128"/>
                <a:ea typeface="Meiryo UI" panose="020B0604030504040204" pitchFamily="50" charset="-128"/>
              </a:rPr>
              <a:t>対処</a:t>
            </a:r>
            <a:r>
              <a:rPr lang="ja-JP" altLang="en-US" sz="1100" dirty="0" smtClean="0">
                <a:latin typeface="Meiryo UI" panose="020B0604030504040204" pitchFamily="50" charset="-128"/>
                <a:ea typeface="Meiryo UI" panose="020B0604030504040204" pitchFamily="50" charset="-128"/>
              </a:rPr>
              <a:t>方針</a:t>
            </a:r>
            <a:r>
              <a:rPr lang="en-US" altLang="ja-JP" sz="1100" dirty="0" smtClean="0">
                <a:latin typeface="Meiryo UI" panose="020B0604030504040204" pitchFamily="50" charset="-128"/>
                <a:ea typeface="Meiryo UI" panose="020B0604030504040204" pitchFamily="50" charset="-128"/>
              </a:rPr>
              <a:t>(R2.5.25</a:t>
            </a:r>
            <a:r>
              <a:rPr lang="ja-JP" altLang="en-US" sz="1100" dirty="0" smtClean="0">
                <a:latin typeface="Meiryo UI" panose="020B0604030504040204" pitchFamily="50" charset="-128"/>
                <a:ea typeface="Meiryo UI" panose="020B0604030504040204" pitchFamily="50" charset="-128"/>
              </a:rPr>
              <a:t>変更</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」より）</a:t>
            </a:r>
            <a:endParaRPr lang="en-US" altLang="ja-JP" sz="1100" dirty="0">
              <a:latin typeface="Meiryo UI" panose="020B0604030504040204" pitchFamily="50" charset="-128"/>
              <a:ea typeface="Meiryo UI" panose="020B0604030504040204" pitchFamily="50" charset="-128"/>
            </a:endParaRPr>
          </a:p>
        </p:txBody>
      </p:sp>
      <p:sp>
        <p:nvSpPr>
          <p:cNvPr id="32" name="正方形/長方形 31"/>
          <p:cNvSpPr/>
          <p:nvPr/>
        </p:nvSpPr>
        <p:spPr>
          <a:xfrm>
            <a:off x="0" y="-24468"/>
            <a:ext cx="12192000" cy="51193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400" b="1" dirty="0" smtClean="0">
                <a:latin typeface="UD デジタル 教科書体 NP-B" panose="02020700000000000000" pitchFamily="18" charset="-128"/>
                <a:ea typeface="UD デジタル 教科書体 NP-B" panose="02020700000000000000" pitchFamily="18" charset="-128"/>
              </a:rPr>
              <a:t>【</a:t>
            </a:r>
            <a:r>
              <a:rPr lang="ja-JP" altLang="en-US" sz="2400" b="1" dirty="0" smtClean="0">
                <a:latin typeface="UD デジタル 教科書体 NP-B" panose="02020700000000000000" pitchFamily="18" charset="-128"/>
                <a:ea typeface="UD デジタル 教科書体 NP-B" panose="02020700000000000000" pitchFamily="18" charset="-128"/>
              </a:rPr>
              <a:t>第四波</a:t>
            </a:r>
            <a:r>
              <a:rPr lang="en-US" altLang="ja-JP" sz="2400" b="1" dirty="0" smtClean="0">
                <a:latin typeface="UD デジタル 教科書体 NP-B" panose="02020700000000000000" pitchFamily="18" charset="-128"/>
                <a:ea typeface="UD デジタル 教科書体 NP-B" panose="02020700000000000000" pitchFamily="18" charset="-128"/>
              </a:rPr>
              <a:t>】</a:t>
            </a:r>
            <a:r>
              <a:rPr lang="ja-JP" altLang="en-US" sz="2400" b="1" dirty="0" smtClean="0">
                <a:latin typeface="UD デジタル 教科書体 NP-B" panose="02020700000000000000" pitchFamily="18" charset="-128"/>
                <a:ea typeface="UD デジタル 教科書体 NP-B" panose="02020700000000000000" pitchFamily="18" charset="-128"/>
              </a:rPr>
              <a:t>推定感染日別陽性者数</a:t>
            </a:r>
            <a:endParaRPr lang="ja-JP" altLang="en-US" sz="2400" b="1" dirty="0">
              <a:latin typeface="UD デジタル 教科書体 NP-B" panose="02020700000000000000" pitchFamily="18" charset="-128"/>
              <a:ea typeface="UD デジタル 教科書体 NP-B" panose="02020700000000000000" pitchFamily="18" charset="-128"/>
            </a:endParaRPr>
          </a:p>
        </p:txBody>
      </p:sp>
      <p:sp>
        <p:nvSpPr>
          <p:cNvPr id="71" name="スライド番号プレースホルダー 5"/>
          <p:cNvSpPr txBox="1">
            <a:spLocks/>
          </p:cNvSpPr>
          <p:nvPr/>
        </p:nvSpPr>
        <p:spPr>
          <a:xfrm>
            <a:off x="9630469" y="6611525"/>
            <a:ext cx="2579923" cy="361004"/>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0B62D5CB-8769-475A-9BC8-A2F17E2F558B}" type="slidenum">
              <a:rPr lang="ja-JP" altLang="en-US" smtClean="0">
                <a:solidFill>
                  <a:prstClr val="black">
                    <a:tint val="75000"/>
                  </a:prstClr>
                </a:solidFill>
                <a:latin typeface="游ゴシック" panose="020F0502020204030204"/>
              </a:rPr>
              <a:pPr/>
              <a:t>9</a:t>
            </a:fld>
            <a:endParaRPr lang="ja-JP" altLang="en-US" dirty="0">
              <a:solidFill>
                <a:prstClr val="black">
                  <a:tint val="75000"/>
                </a:prstClr>
              </a:solidFill>
              <a:latin typeface="游ゴシック" panose="020F0502020204030204"/>
            </a:endParaRPr>
          </a:p>
        </p:txBody>
      </p:sp>
      <p:sp>
        <p:nvSpPr>
          <p:cNvPr id="27" name="正方形/長方形 26"/>
          <p:cNvSpPr/>
          <p:nvPr/>
        </p:nvSpPr>
        <p:spPr>
          <a:xfrm>
            <a:off x="10170942" y="1922528"/>
            <a:ext cx="1784190" cy="3954787"/>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9651568" y="981366"/>
            <a:ext cx="2400153" cy="738664"/>
          </a:xfrm>
          <a:prstGeom prst="rect">
            <a:avLst/>
          </a:prstGeom>
          <a:noFill/>
        </p:spPr>
        <p:txBody>
          <a:bodyPr wrap="square" rtlCol="0">
            <a:spAutoFit/>
          </a:bodyPr>
          <a:lstStyle/>
          <a:p>
            <a:r>
              <a:rPr lang="ja-JP" altLang="en-US" sz="1050" dirty="0" smtClean="0">
                <a:latin typeface="Meiryo UI" panose="020B0604030504040204" pitchFamily="50" charset="-128"/>
                <a:ea typeface="Meiryo UI" panose="020B0604030504040204" pitchFamily="50" charset="-128"/>
              </a:rPr>
              <a:t>感染から発症まで６日、</a:t>
            </a:r>
            <a:endParaRPr lang="en-US" altLang="ja-JP" sz="1050" dirty="0" smtClean="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発症から陽性判明まで７日と仮定すると、</a:t>
            </a:r>
            <a:endParaRPr lang="en-US" altLang="ja-JP" sz="1050" dirty="0" smtClean="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概ねこの点線枠囲み期間は、</a:t>
            </a:r>
            <a:endParaRPr lang="en-US" altLang="ja-JP" sz="1050" dirty="0" smtClean="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今後、新規陽性者の発生に伴い、増加。</a:t>
            </a:r>
            <a:endParaRPr lang="en-US" altLang="ja-JP" sz="1050" dirty="0" smtClean="0">
              <a:latin typeface="Meiryo UI" panose="020B0604030504040204" pitchFamily="50" charset="-128"/>
              <a:ea typeface="Meiryo UI" panose="020B0604030504040204" pitchFamily="50" charset="-128"/>
            </a:endParaRPr>
          </a:p>
        </p:txBody>
      </p:sp>
      <p:sp>
        <p:nvSpPr>
          <p:cNvPr id="2" name="下矢印 1"/>
          <p:cNvSpPr/>
          <p:nvPr/>
        </p:nvSpPr>
        <p:spPr>
          <a:xfrm>
            <a:off x="10030663" y="1690237"/>
            <a:ext cx="379827" cy="1900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874539" y="2610775"/>
            <a:ext cx="3275431" cy="938719"/>
          </a:xfrm>
          <a:prstGeom prst="rect">
            <a:avLst/>
          </a:prstGeom>
          <a:noFill/>
        </p:spPr>
        <p:txBody>
          <a:bodyPr wrap="square" rtlCol="0">
            <a:spAutoFit/>
          </a:bodyPr>
          <a:lstStyle/>
          <a:p>
            <a:r>
              <a:rPr kumimoji="1" lang="en-US" altLang="ja-JP" sz="1100" dirty="0" smtClean="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新規陽性者増加に伴い、有症状で発症日が確認</a:t>
            </a:r>
            <a:endParaRPr kumimoji="1" lang="en-US" altLang="ja-JP" sz="1100" dirty="0" smtClean="0">
              <a:latin typeface="Meiryo UI" panose="020B0604030504040204" pitchFamily="50" charset="-128"/>
              <a:ea typeface="Meiryo UI" panose="020B0604030504040204" pitchFamily="50" charset="-128"/>
            </a:endParaRPr>
          </a:p>
          <a:p>
            <a:r>
              <a:rPr lang="en-US" altLang="ja-JP" sz="1100" dirty="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  </a:t>
            </a:r>
            <a:r>
              <a:rPr kumimoji="1" lang="ja-JP" altLang="en-US" sz="1100" dirty="0" smtClean="0">
                <a:latin typeface="Meiryo UI" panose="020B0604030504040204" pitchFamily="50" charset="-128"/>
                <a:ea typeface="Meiryo UI" panose="020B0604030504040204" pitchFamily="50" charset="-128"/>
              </a:rPr>
              <a:t>できなかった事例について、</a:t>
            </a:r>
            <a:r>
              <a:rPr lang="ja-JP" altLang="en-US" sz="1100" dirty="0" smtClean="0">
                <a:latin typeface="Meiryo UI" panose="020B0604030504040204" pitchFamily="50" charset="-128"/>
                <a:ea typeface="Meiryo UI" panose="020B0604030504040204" pitchFamily="50" charset="-128"/>
              </a:rPr>
              <a:t>陽性判明日から</a:t>
            </a:r>
            <a:r>
              <a:rPr lang="en-US" altLang="ja-JP" sz="1100" dirty="0" smtClean="0">
                <a:latin typeface="Meiryo UI" panose="020B0604030504040204" pitchFamily="50" charset="-128"/>
                <a:ea typeface="Meiryo UI" panose="020B0604030504040204" pitchFamily="50" charset="-128"/>
              </a:rPr>
              <a:t>13</a:t>
            </a:r>
            <a:r>
              <a:rPr lang="ja-JP" altLang="en-US" sz="1100" dirty="0" smtClean="0">
                <a:latin typeface="Meiryo UI" panose="020B0604030504040204" pitchFamily="50" charset="-128"/>
                <a:ea typeface="Meiryo UI" panose="020B0604030504040204" pitchFamily="50" charset="-128"/>
              </a:rPr>
              <a:t>日</a:t>
            </a:r>
            <a:endParaRPr lang="en-US" altLang="ja-JP" sz="1100" dirty="0" smtClean="0">
              <a:latin typeface="Meiryo UI" panose="020B0604030504040204" pitchFamily="50" charset="-128"/>
              <a:ea typeface="Meiryo UI" panose="020B0604030504040204" pitchFamily="50" charset="-128"/>
            </a:endParaRPr>
          </a:p>
          <a:p>
            <a:r>
              <a:rPr lang="en-US" altLang="ja-JP" sz="1100" dirty="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遡って算出</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（陽性者数に占める発症日不明の割合が</a:t>
            </a:r>
            <a:r>
              <a:rPr lang="en-US" altLang="ja-JP" sz="1100" dirty="0" smtClean="0">
                <a:latin typeface="Meiryo UI" panose="020B0604030504040204" pitchFamily="50" charset="-128"/>
                <a:ea typeface="Meiryo UI" panose="020B0604030504040204" pitchFamily="50" charset="-128"/>
              </a:rPr>
              <a:t>10%</a:t>
            </a:r>
            <a:r>
              <a:rPr lang="ja-JP" altLang="en-US" sz="1100" dirty="0" smtClean="0">
                <a:latin typeface="Meiryo UI" panose="020B0604030504040204" pitchFamily="50" charset="-128"/>
                <a:ea typeface="Meiryo UI" panose="020B0604030504040204" pitchFamily="50" charset="-128"/>
              </a:rPr>
              <a:t>を</a:t>
            </a:r>
            <a:endParaRPr lang="en-US" altLang="ja-JP" sz="1100" dirty="0" smtClean="0">
              <a:latin typeface="Meiryo UI" panose="020B0604030504040204" pitchFamily="50" charset="-128"/>
              <a:ea typeface="Meiryo UI" panose="020B0604030504040204" pitchFamily="50" charset="-128"/>
            </a:endParaRPr>
          </a:p>
          <a:p>
            <a:r>
              <a:rPr lang="en-US" altLang="ja-JP" sz="1100" dirty="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越えた</a:t>
            </a:r>
            <a:r>
              <a:rPr lang="en-US" altLang="ja-JP" sz="1100" dirty="0" smtClean="0">
                <a:latin typeface="Meiryo UI" panose="020B0604030504040204" pitchFamily="50" charset="-128"/>
                <a:ea typeface="Meiryo UI" panose="020B0604030504040204" pitchFamily="50" charset="-128"/>
              </a:rPr>
              <a:t>4/6</a:t>
            </a:r>
            <a:r>
              <a:rPr lang="ja-JP" altLang="en-US" sz="1100" dirty="0" smtClean="0">
                <a:latin typeface="Meiryo UI" panose="020B0604030504040204" pitchFamily="50" charset="-128"/>
                <a:ea typeface="Meiryo UI" panose="020B0604030504040204" pitchFamily="50" charset="-128"/>
              </a:rPr>
              <a:t>分より追加）</a:t>
            </a:r>
            <a:endParaRPr lang="en-US" altLang="ja-JP" sz="1100" dirty="0">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a:blip r:embed="rId4"/>
          <a:stretch>
            <a:fillRect/>
          </a:stretch>
        </p:blipFill>
        <p:spPr>
          <a:xfrm>
            <a:off x="96067" y="5978617"/>
            <a:ext cx="11838208" cy="850406"/>
          </a:xfrm>
          <a:prstGeom prst="rect">
            <a:avLst/>
          </a:prstGeom>
        </p:spPr>
      </p:pic>
      <p:sp>
        <p:nvSpPr>
          <p:cNvPr id="14" name="下矢印 13"/>
          <p:cNvSpPr/>
          <p:nvPr/>
        </p:nvSpPr>
        <p:spPr>
          <a:xfrm rot="21437323">
            <a:off x="7710146" y="2343598"/>
            <a:ext cx="298613" cy="426462"/>
          </a:xfrm>
          <a:prstGeom prst="downArrow">
            <a:avLst>
              <a:gd name="adj1" fmla="val 34667"/>
              <a:gd name="adj2"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7083593" y="1886296"/>
            <a:ext cx="1692000" cy="646331"/>
          </a:xfrm>
          <a:prstGeom prst="rect">
            <a:avLst/>
          </a:prstGeom>
          <a:solidFill>
            <a:schemeClr val="accent2">
              <a:lumMod val="20000"/>
              <a:lumOff val="80000"/>
            </a:schemeClr>
          </a:solidFill>
        </p:spPr>
        <p:txBody>
          <a:bodyPr wrap="square" rtlCol="0">
            <a:spAutoFit/>
          </a:bodyPr>
          <a:lstStyle/>
          <a:p>
            <a:r>
              <a:rPr lang="en-US" altLang="ja-JP" sz="1200" dirty="0" smtClean="0">
                <a:solidFill>
                  <a:srgbClr val="FF0000"/>
                </a:solidFill>
                <a:latin typeface="HGPｺﾞｼｯｸE" panose="020B0900000000000000" pitchFamily="50" charset="-128"/>
                <a:ea typeface="HGPｺﾞｼｯｸE" panose="020B0900000000000000" pitchFamily="50" charset="-128"/>
              </a:rPr>
              <a:t>4</a:t>
            </a:r>
            <a:r>
              <a:rPr kumimoji="1" lang="en-US" altLang="ja-JP" sz="1200" dirty="0" smtClean="0">
                <a:solidFill>
                  <a:srgbClr val="FF0000"/>
                </a:solidFill>
                <a:latin typeface="HGPｺﾞｼｯｸE" panose="020B0900000000000000" pitchFamily="50" charset="-128"/>
                <a:ea typeface="HGPｺﾞｼｯｸE" panose="020B0900000000000000" pitchFamily="50" charset="-128"/>
              </a:rPr>
              <a:t>/5</a:t>
            </a:r>
          </a:p>
          <a:p>
            <a:r>
              <a:rPr kumimoji="1" lang="ja-JP" altLang="en-US" sz="1200" dirty="0" smtClean="0">
                <a:solidFill>
                  <a:srgbClr val="FF0000"/>
                </a:solidFill>
                <a:latin typeface="HGPｺﾞｼｯｸE" panose="020B0900000000000000" pitchFamily="50" charset="-128"/>
                <a:ea typeface="HGPｺﾞｼｯｸE" panose="020B0900000000000000" pitchFamily="50" charset="-128"/>
              </a:rPr>
              <a:t>まん延防止等重点措置</a:t>
            </a:r>
            <a:endParaRPr kumimoji="1" lang="en-US" altLang="ja-JP" sz="1200" dirty="0" smtClean="0">
              <a:solidFill>
                <a:srgbClr val="FF0000"/>
              </a:solidFill>
              <a:latin typeface="HGPｺﾞｼｯｸE" panose="020B0900000000000000" pitchFamily="50" charset="-128"/>
              <a:ea typeface="HGPｺﾞｼｯｸE" panose="020B0900000000000000" pitchFamily="50" charset="-128"/>
            </a:endParaRPr>
          </a:p>
          <a:p>
            <a:r>
              <a:rPr kumimoji="1" lang="ja-JP" altLang="en-US" sz="1200" dirty="0" smtClean="0">
                <a:solidFill>
                  <a:srgbClr val="FF0000"/>
                </a:solidFill>
                <a:latin typeface="HGPｺﾞｼｯｸE" panose="020B0900000000000000" pitchFamily="50" charset="-128"/>
                <a:ea typeface="HGPｺﾞｼｯｸE" panose="020B0900000000000000" pitchFamily="50" charset="-128"/>
              </a:rPr>
              <a:t>適用</a:t>
            </a:r>
            <a:endParaRPr kumimoji="1" lang="en-US" altLang="ja-JP" sz="1200" dirty="0" smtClean="0">
              <a:solidFill>
                <a:srgbClr val="FF0000"/>
              </a:solidFill>
              <a:latin typeface="HGPｺﾞｼｯｸE" panose="020B0900000000000000" pitchFamily="50" charset="-128"/>
              <a:ea typeface="HGPｺﾞｼｯｸE" panose="020B0900000000000000" pitchFamily="50" charset="-128"/>
            </a:endParaRPr>
          </a:p>
        </p:txBody>
      </p:sp>
      <p:sp>
        <p:nvSpPr>
          <p:cNvPr id="17" name="下矢印 16"/>
          <p:cNvSpPr/>
          <p:nvPr/>
        </p:nvSpPr>
        <p:spPr>
          <a:xfrm>
            <a:off x="10499062" y="3933452"/>
            <a:ext cx="150181" cy="339382"/>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10410490" y="3300544"/>
            <a:ext cx="1117779" cy="646331"/>
          </a:xfrm>
          <a:prstGeom prst="rect">
            <a:avLst/>
          </a:prstGeom>
          <a:solidFill>
            <a:schemeClr val="accent2">
              <a:lumMod val="20000"/>
              <a:lumOff val="80000"/>
            </a:schemeClr>
          </a:solidFill>
        </p:spPr>
        <p:txBody>
          <a:bodyPr wrap="square" rtlCol="0">
            <a:spAutoFit/>
          </a:bodyPr>
          <a:lstStyle/>
          <a:p>
            <a:r>
              <a:rPr lang="en-US" altLang="ja-JP" sz="1200" dirty="0" smtClean="0">
                <a:solidFill>
                  <a:srgbClr val="FF0000"/>
                </a:solidFill>
                <a:latin typeface="HGPｺﾞｼｯｸE" panose="020B0900000000000000" pitchFamily="50" charset="-128"/>
                <a:ea typeface="HGPｺﾞｼｯｸE" panose="020B0900000000000000" pitchFamily="50" charset="-128"/>
              </a:rPr>
              <a:t>4</a:t>
            </a:r>
            <a:r>
              <a:rPr kumimoji="1" lang="en-US" altLang="ja-JP" sz="1200" dirty="0" smtClean="0">
                <a:solidFill>
                  <a:srgbClr val="FF0000"/>
                </a:solidFill>
                <a:latin typeface="HGPｺﾞｼｯｸE" panose="020B0900000000000000" pitchFamily="50" charset="-128"/>
                <a:ea typeface="HGPｺﾞｼｯｸE" panose="020B0900000000000000" pitchFamily="50" charset="-128"/>
              </a:rPr>
              <a:t>/25</a:t>
            </a:r>
          </a:p>
          <a:p>
            <a:r>
              <a:rPr kumimoji="1" lang="ja-JP" altLang="en-US" sz="1200" dirty="0" smtClean="0">
                <a:solidFill>
                  <a:srgbClr val="FF0000"/>
                </a:solidFill>
                <a:latin typeface="HGPｺﾞｼｯｸE" panose="020B0900000000000000" pitchFamily="50" charset="-128"/>
                <a:ea typeface="HGPｺﾞｼｯｸE" panose="020B0900000000000000" pitchFamily="50" charset="-128"/>
              </a:rPr>
              <a:t>緊急事態措置</a:t>
            </a:r>
            <a:endParaRPr kumimoji="1" lang="en-US" altLang="ja-JP" sz="1200" dirty="0" smtClean="0">
              <a:solidFill>
                <a:srgbClr val="FF0000"/>
              </a:solidFill>
              <a:latin typeface="HGPｺﾞｼｯｸE" panose="020B0900000000000000" pitchFamily="50" charset="-128"/>
              <a:ea typeface="HGPｺﾞｼｯｸE" panose="020B0900000000000000" pitchFamily="50" charset="-128"/>
            </a:endParaRPr>
          </a:p>
          <a:p>
            <a:r>
              <a:rPr kumimoji="1" lang="ja-JP" altLang="en-US" sz="1200" dirty="0" smtClean="0">
                <a:solidFill>
                  <a:srgbClr val="FF0000"/>
                </a:solidFill>
                <a:latin typeface="HGPｺﾞｼｯｸE" panose="020B0900000000000000" pitchFamily="50" charset="-128"/>
                <a:ea typeface="HGPｺﾞｼｯｸE" panose="020B0900000000000000" pitchFamily="50" charset="-128"/>
              </a:rPr>
              <a:t>適用</a:t>
            </a:r>
            <a:endParaRPr kumimoji="1" lang="en-US" altLang="ja-JP" sz="1200" dirty="0" smtClean="0">
              <a:solidFill>
                <a:srgbClr val="FF0000"/>
              </a:solidFill>
              <a:latin typeface="HGPｺﾞｼｯｸE" panose="020B0900000000000000" pitchFamily="50" charset="-128"/>
              <a:ea typeface="HGPｺﾞｼｯｸE" panose="020B0900000000000000" pitchFamily="50" charset="-128"/>
            </a:endParaRPr>
          </a:p>
        </p:txBody>
      </p:sp>
      <p:sp>
        <p:nvSpPr>
          <p:cNvPr id="19" name="テキスト ボックス 18"/>
          <p:cNvSpPr txBox="1"/>
          <p:nvPr/>
        </p:nvSpPr>
        <p:spPr>
          <a:xfrm>
            <a:off x="5663259" y="2496164"/>
            <a:ext cx="1764415" cy="461665"/>
          </a:xfrm>
          <a:prstGeom prst="rect">
            <a:avLst/>
          </a:prstGeom>
          <a:solidFill>
            <a:schemeClr val="accent2">
              <a:lumMod val="20000"/>
              <a:lumOff val="80000"/>
            </a:schemeClr>
          </a:solidFill>
        </p:spPr>
        <p:txBody>
          <a:bodyPr wrap="square" rtlCol="0">
            <a:spAutoFit/>
          </a:bodyPr>
          <a:lstStyle/>
          <a:p>
            <a:r>
              <a:rPr lang="en-US" altLang="ja-JP" sz="1200" dirty="0" smtClean="0">
                <a:solidFill>
                  <a:srgbClr val="FF0000"/>
                </a:solidFill>
                <a:latin typeface="HGPｺﾞｼｯｸE" panose="020B0900000000000000" pitchFamily="50" charset="-128"/>
                <a:ea typeface="HGPｺﾞｼｯｸE" panose="020B0900000000000000" pitchFamily="50" charset="-128"/>
              </a:rPr>
              <a:t>4</a:t>
            </a:r>
            <a:r>
              <a:rPr kumimoji="1" lang="en-US" altLang="ja-JP" sz="1200" dirty="0" smtClean="0">
                <a:solidFill>
                  <a:srgbClr val="FF0000"/>
                </a:solidFill>
                <a:latin typeface="HGPｺﾞｼｯｸE" panose="020B0900000000000000" pitchFamily="50" charset="-128"/>
                <a:ea typeface="HGPｺﾞｼｯｸE" panose="020B0900000000000000" pitchFamily="50" charset="-128"/>
              </a:rPr>
              <a:t>/1</a:t>
            </a:r>
          </a:p>
          <a:p>
            <a:r>
              <a:rPr kumimoji="1" lang="ja-JP" altLang="en-US" sz="1200" dirty="0" smtClean="0">
                <a:solidFill>
                  <a:srgbClr val="FF0000"/>
                </a:solidFill>
                <a:latin typeface="HGPｺﾞｼｯｸE" panose="020B0900000000000000" pitchFamily="50" charset="-128"/>
                <a:ea typeface="HGPｺﾞｼｯｸE" panose="020B0900000000000000" pitchFamily="50" charset="-128"/>
              </a:rPr>
              <a:t>大阪府全域で時短要請</a:t>
            </a:r>
            <a:endParaRPr kumimoji="1" lang="en-US" altLang="ja-JP" sz="1200" dirty="0" smtClean="0">
              <a:solidFill>
                <a:srgbClr val="FF0000"/>
              </a:solidFill>
              <a:latin typeface="HGPｺﾞｼｯｸE" panose="020B0900000000000000" pitchFamily="50" charset="-128"/>
              <a:ea typeface="HGPｺﾞｼｯｸE" panose="020B0900000000000000" pitchFamily="50" charset="-128"/>
            </a:endParaRPr>
          </a:p>
        </p:txBody>
      </p:sp>
      <p:sp>
        <p:nvSpPr>
          <p:cNvPr id="21" name="テキスト ボックス 20"/>
          <p:cNvSpPr txBox="1"/>
          <p:nvPr/>
        </p:nvSpPr>
        <p:spPr>
          <a:xfrm>
            <a:off x="10266890" y="2593668"/>
            <a:ext cx="990114" cy="646331"/>
          </a:xfrm>
          <a:prstGeom prst="rect">
            <a:avLst/>
          </a:prstGeom>
          <a:solidFill>
            <a:schemeClr val="accent2">
              <a:lumMod val="20000"/>
              <a:lumOff val="80000"/>
            </a:schemeClr>
          </a:solidFill>
        </p:spPr>
        <p:txBody>
          <a:bodyPr wrap="square" rtlCol="0">
            <a:spAutoFit/>
          </a:bodyPr>
          <a:lstStyle/>
          <a:p>
            <a:r>
              <a:rPr lang="en-US" altLang="ja-JP" sz="1200" dirty="0" smtClean="0">
                <a:solidFill>
                  <a:srgbClr val="FF0000"/>
                </a:solidFill>
                <a:latin typeface="HGPｺﾞｼｯｸE" panose="020B0900000000000000" pitchFamily="50" charset="-128"/>
                <a:ea typeface="HGPｺﾞｼｯｸE" panose="020B0900000000000000" pitchFamily="50" charset="-128"/>
              </a:rPr>
              <a:t>4</a:t>
            </a:r>
            <a:r>
              <a:rPr kumimoji="1" lang="en-US" altLang="ja-JP" sz="1200" dirty="0" smtClean="0">
                <a:solidFill>
                  <a:srgbClr val="FF0000"/>
                </a:solidFill>
                <a:latin typeface="HGPｺﾞｼｯｸE" panose="020B0900000000000000" pitchFamily="50" charset="-128"/>
                <a:ea typeface="HGPｺﾞｼｯｸE" panose="020B0900000000000000" pitchFamily="50" charset="-128"/>
              </a:rPr>
              <a:t>/23</a:t>
            </a:r>
          </a:p>
          <a:p>
            <a:r>
              <a:rPr kumimoji="1" lang="ja-JP" altLang="en-US" sz="1200" dirty="0" smtClean="0">
                <a:solidFill>
                  <a:srgbClr val="FF0000"/>
                </a:solidFill>
                <a:latin typeface="HGPｺﾞｼｯｸE" panose="020B0900000000000000" pitchFamily="50" charset="-128"/>
                <a:ea typeface="HGPｺﾞｼｯｸE" panose="020B0900000000000000" pitchFamily="50" charset="-128"/>
              </a:rPr>
              <a:t>緊急事態措置適用決定</a:t>
            </a:r>
            <a:endParaRPr kumimoji="1" lang="en-US" altLang="ja-JP" sz="1200" dirty="0" smtClean="0">
              <a:solidFill>
                <a:srgbClr val="FF0000"/>
              </a:solidFill>
              <a:latin typeface="HGPｺﾞｼｯｸE" panose="020B0900000000000000" pitchFamily="50" charset="-128"/>
              <a:ea typeface="HGPｺﾞｼｯｸE" panose="020B0900000000000000" pitchFamily="50" charset="-128"/>
            </a:endParaRPr>
          </a:p>
        </p:txBody>
      </p:sp>
      <p:sp>
        <p:nvSpPr>
          <p:cNvPr id="22" name="テキスト ボックス 21"/>
          <p:cNvSpPr txBox="1"/>
          <p:nvPr/>
        </p:nvSpPr>
        <p:spPr>
          <a:xfrm>
            <a:off x="9034877" y="1821838"/>
            <a:ext cx="1101673" cy="646331"/>
          </a:xfrm>
          <a:prstGeom prst="rect">
            <a:avLst/>
          </a:prstGeom>
          <a:solidFill>
            <a:schemeClr val="accent2">
              <a:lumMod val="20000"/>
              <a:lumOff val="80000"/>
            </a:schemeClr>
          </a:solidFill>
        </p:spPr>
        <p:txBody>
          <a:bodyPr wrap="square" rtlCol="0">
            <a:spAutoFit/>
          </a:bodyPr>
          <a:lstStyle/>
          <a:p>
            <a:r>
              <a:rPr lang="en-US" altLang="ja-JP" sz="1200" dirty="0" smtClean="0">
                <a:solidFill>
                  <a:srgbClr val="FF0000"/>
                </a:solidFill>
                <a:latin typeface="HGPｺﾞｼｯｸE" panose="020B0900000000000000" pitchFamily="50" charset="-128"/>
                <a:ea typeface="HGPｺﾞｼｯｸE" panose="020B0900000000000000" pitchFamily="50" charset="-128"/>
              </a:rPr>
              <a:t>4</a:t>
            </a:r>
            <a:r>
              <a:rPr kumimoji="1" lang="en-US" altLang="ja-JP" sz="1200" dirty="0" smtClean="0">
                <a:solidFill>
                  <a:srgbClr val="FF0000"/>
                </a:solidFill>
                <a:latin typeface="HGPｺﾞｼｯｸE" panose="020B0900000000000000" pitchFamily="50" charset="-128"/>
                <a:ea typeface="HGPｺﾞｼｯｸE" panose="020B0900000000000000" pitchFamily="50" charset="-128"/>
              </a:rPr>
              <a:t>/20</a:t>
            </a:r>
            <a:endParaRPr lang="en-US" altLang="ja-JP" sz="1200" dirty="0">
              <a:solidFill>
                <a:srgbClr val="FF0000"/>
              </a:solidFill>
              <a:latin typeface="HGPｺﾞｼｯｸE" panose="020B0900000000000000" pitchFamily="50" charset="-128"/>
              <a:ea typeface="HGPｺﾞｼｯｸE" panose="020B0900000000000000" pitchFamily="50" charset="-128"/>
            </a:endParaRPr>
          </a:p>
          <a:p>
            <a:r>
              <a:rPr lang="ja-JP" altLang="en-US" sz="1200" dirty="0" smtClean="0">
                <a:solidFill>
                  <a:srgbClr val="FF0000"/>
                </a:solidFill>
                <a:latin typeface="HGPｺﾞｼｯｸE" panose="020B0900000000000000" pitchFamily="50" charset="-128"/>
                <a:ea typeface="HGPｺﾞｼｯｸE" panose="020B0900000000000000" pitchFamily="50" charset="-128"/>
              </a:rPr>
              <a:t>緊急事態措置適用要請</a:t>
            </a:r>
            <a:endParaRPr lang="en-US" altLang="ja-JP" sz="1200" dirty="0">
              <a:solidFill>
                <a:srgbClr val="FF0000"/>
              </a:solidFill>
              <a:latin typeface="HGPｺﾞｼｯｸE" panose="020B0900000000000000" pitchFamily="50" charset="-128"/>
              <a:ea typeface="HGPｺﾞｼｯｸE" panose="020B0900000000000000" pitchFamily="50" charset="-128"/>
            </a:endParaRPr>
          </a:p>
        </p:txBody>
      </p:sp>
      <p:sp>
        <p:nvSpPr>
          <p:cNvPr id="24" name="下矢印 23"/>
          <p:cNvSpPr/>
          <p:nvPr/>
        </p:nvSpPr>
        <p:spPr>
          <a:xfrm rot="21437323">
            <a:off x="7245417" y="2924149"/>
            <a:ext cx="303767" cy="225657"/>
          </a:xfrm>
          <a:prstGeom prst="downArrow">
            <a:avLst>
              <a:gd name="adj1" fmla="val 34667"/>
              <a:gd name="adj2"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下矢印 24"/>
          <p:cNvSpPr/>
          <p:nvPr/>
        </p:nvSpPr>
        <p:spPr>
          <a:xfrm>
            <a:off x="9855387" y="2481813"/>
            <a:ext cx="150181" cy="619263"/>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下矢印 27"/>
          <p:cNvSpPr/>
          <p:nvPr/>
        </p:nvSpPr>
        <p:spPr>
          <a:xfrm>
            <a:off x="10243113" y="3233287"/>
            <a:ext cx="90575" cy="942297"/>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847949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11306</TotalTime>
  <Words>2836</Words>
  <PresentationFormat>ワイド画面</PresentationFormat>
  <Paragraphs>367</Paragraphs>
  <Slides>25</Slides>
  <Notes>16</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25</vt:i4>
      </vt:variant>
    </vt:vector>
  </HeadingPairs>
  <TitlesOfParts>
    <vt:vector size="35" baseType="lpstr">
      <vt:lpstr>HGPｺﾞｼｯｸE</vt:lpstr>
      <vt:lpstr>Meiryo UI</vt:lpstr>
      <vt:lpstr>UD デジタル 教科書体 NK-B</vt:lpstr>
      <vt:lpstr>UD デジタル 教科書体 NP-B</vt:lpstr>
      <vt:lpstr>メイリオ</vt:lpstr>
      <vt:lpstr>游ゴシック</vt:lpstr>
      <vt:lpstr>游ゴシック Light</vt:lpstr>
      <vt:lpstr>Arial</vt:lpstr>
      <vt:lpstr>Microsoft Himalaya</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2021-04-19T16:58:26Z</cp:lastPrinted>
  <dcterms:created xsi:type="dcterms:W3CDTF">2020-08-11T02:27:27Z</dcterms:created>
  <dcterms:modified xsi:type="dcterms:W3CDTF">2021-05-06T06:55:09Z</dcterms:modified>
</cp:coreProperties>
</file>