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6" r:id="rId2"/>
    <p:sldId id="259" r:id="rId3"/>
    <p:sldId id="273" r:id="rId4"/>
    <p:sldId id="264" r:id="rId5"/>
  </p:sldIdLst>
  <p:sldSz cx="12192000" cy="6858000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0284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F1423-5716-49C5-BA0B-68D6AF06BD5A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0284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32B63-51E7-4026-98EE-C7D0E28CF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1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8B7A0-C579-44EE-9337-C3D9974416C9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463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51788" cy="2679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2A64D-7BE5-4DD9-A4F0-F64F0B4BB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781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406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943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8841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168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95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11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15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82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68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40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6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16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18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7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48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BB047-88D8-4DB2-90C2-79679C7788C9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13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021762"/>
              </p:ext>
            </p:extLst>
          </p:nvPr>
        </p:nvGraphicFramePr>
        <p:xfrm>
          <a:off x="137052" y="546989"/>
          <a:ext cx="11943332" cy="6045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2855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旧（</a:t>
                      </a:r>
                      <a:r>
                        <a:rPr kumimoji="1" lang="en-US" altLang="ja-JP" sz="1600" b="1" dirty="0" smtClean="0"/>
                        <a:t>10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10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15</a:t>
                      </a:r>
                      <a:r>
                        <a:rPr kumimoji="1" lang="ja-JP" altLang="en-US" sz="1600" b="1" dirty="0" smtClean="0"/>
                        <a:t>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新（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12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28</a:t>
                      </a:r>
                      <a:r>
                        <a:rPr kumimoji="1" lang="ja-JP" altLang="en-US" sz="1600" b="1" dirty="0" smtClean="0"/>
                        <a:t>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2715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①　区域　大阪府全域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（同左）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  <a:tr h="5055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 smtClean="0"/>
                        <a:t>②　期間　</a:t>
                      </a:r>
                      <a:r>
                        <a:rPr lang="ja-JP" altLang="en-US" sz="1600" b="1" u="sng" dirty="0" smtClean="0"/>
                        <a:t>イエローステージ１の期間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（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月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日～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月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日。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　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ただし、感染拡大の状況に応じて判断）</a:t>
                      </a:r>
                      <a:endParaRPr lang="en-US" altLang="ja-JP" sz="1600" b="1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 smtClean="0"/>
                        <a:t>②　期間　</a:t>
                      </a:r>
                      <a:r>
                        <a:rPr lang="ja-JP" altLang="en-US" sz="1600" b="1" u="sng" dirty="0" smtClean="0"/>
                        <a:t>イエローステージ１の期間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（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月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日～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月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28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日。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　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ただし、感染拡大の状況に応じて判断）</a:t>
                      </a:r>
                      <a:endParaRPr lang="en-US" altLang="ja-JP" sz="1600" b="1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565596"/>
                  </a:ext>
                </a:extLst>
              </a:tr>
              <a:tr h="4458017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③　実施内容（特措法第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条第９項に基づく）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●府民への呼びかけ</a:t>
                      </a:r>
                      <a:endParaRPr lang="ja-JP" altLang="en-US" sz="11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➢府民に対し、次の内容を要請。</a:t>
                      </a:r>
                      <a:endParaRPr lang="en-US" altLang="ja-JP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・３密で唾液が飛び交う環境を避けること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１高齢者の方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２高齢者と日常的に接する家族　　　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３</a:t>
                      </a:r>
                      <a:r>
                        <a:rPr lang="ja-JP" altLang="en-US" sz="1600" b="0" u="none" spc="-100" baseline="0" dirty="0" smtClean="0">
                          <a:solidFill>
                            <a:schemeClr val="tx1"/>
                          </a:solidFill>
                        </a:rPr>
                        <a:t>高齢者施設・医療機関等の職員</a:t>
                      </a:r>
                      <a:endParaRPr lang="en-US" altLang="ja-JP" sz="1600" b="0" u="none" spc="-1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・業種別ガイドラインを遵守（感染防止宣言ステッカーの導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入）していない、接待を伴う飲食店及び酒類の提供を行う飲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食店の利用を自粛すること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●経済界、大学等へのお願い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従業員や学生などへの注意喚起など、適切な感染防止対策を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講じること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③　実施内容（特措法第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条第９項に基づく）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●府民への呼びかけ</a:t>
                      </a:r>
                      <a:endParaRPr lang="ja-JP" altLang="en-US" sz="11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➢府民に対し、次の内容を要請。</a:t>
                      </a:r>
                      <a:endParaRPr lang="en-US" altLang="ja-JP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・「静かに飲食」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・「マスクの徹底」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1" u="none" spc="-100" baseline="0" dirty="0" smtClean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lang="en-US" altLang="ja-JP" sz="1600" b="1" u="sng" spc="-130" baseline="0" dirty="0" smtClean="0">
                          <a:solidFill>
                            <a:srgbClr val="FF0000"/>
                          </a:solidFill>
                        </a:rPr>
                        <a:t>※『</a:t>
                      </a:r>
                      <a:r>
                        <a:rPr lang="ja-JP" altLang="en-US" sz="1600" b="1" u="sng" spc="-130" baseline="0" dirty="0" smtClean="0">
                          <a:solidFill>
                            <a:srgbClr val="FF0000"/>
                          </a:solidFill>
                        </a:rPr>
                        <a:t>感染リスクが高まる「５つの場面」</a:t>
                      </a:r>
                      <a:r>
                        <a:rPr lang="en-US" altLang="ja-JP" sz="1600" b="1" u="sng" spc="-130" baseline="0" dirty="0" smtClean="0">
                          <a:solidFill>
                            <a:srgbClr val="FF0000"/>
                          </a:solidFill>
                        </a:rPr>
                        <a:t>』(</a:t>
                      </a:r>
                      <a:r>
                        <a:rPr lang="ja-JP" altLang="en-US" sz="1600" b="1" u="sng" spc="-130" baseline="0" dirty="0" smtClean="0">
                          <a:solidFill>
                            <a:srgbClr val="FF0000"/>
                          </a:solidFill>
                        </a:rPr>
                        <a:t>政府分科会による提言</a:t>
                      </a:r>
                      <a:r>
                        <a:rPr lang="en-US" altLang="ja-JP" sz="1600" b="1" u="sng" spc="-130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1" u="none" spc="-100" baseline="0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spc="-100" baseline="0" dirty="0" smtClean="0">
                          <a:solidFill>
                            <a:srgbClr val="FF0000"/>
                          </a:solidFill>
                        </a:rPr>
                        <a:t>では特に徹底すること</a:t>
                      </a:r>
                      <a:endParaRPr lang="en-US" altLang="ja-JP" sz="1600" b="1" u="sng" spc="-1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・３密で唾液が飛び交う環境を避けること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u="none" spc="-100" baseline="0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endParaRPr lang="ja-JP" altLang="en-US" sz="1600" b="1" u="sng" spc="-1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・高齢者の方、高齢者と日常的に接する家族、高齢者施設・医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療機関等の職員は感染リスクの高い環境を避け、少しでも症　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状が有る場合、早めに検査を受診すること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（同左）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●経済界、大学等へのお願い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・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職場や教室などでのマスクの着用、換気を徹底すること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・休憩室、喫煙所、更衣室などでのマスクを外した状態での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会話は控える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こと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sng" smtClean="0">
                          <a:solidFill>
                            <a:srgbClr val="FF0000"/>
                          </a:solidFill>
                        </a:rPr>
                        <a:t>・従業員の年末年始における休暇の分散取得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492639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137052" y="23852"/>
            <a:ext cx="9307199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イエローステージ（警戒）の対応方針に基づく要請</a:t>
            </a:r>
            <a:r>
              <a:rPr lang="ja-JP" altLang="en-US" sz="2400" b="1" dirty="0"/>
              <a:t>　</a:t>
            </a:r>
            <a:r>
              <a:rPr lang="ja-JP" altLang="en-US" sz="2400" b="1" dirty="0" smtClean="0"/>
              <a:t>新旧対照表</a:t>
            </a:r>
            <a:endParaRPr kumimoji="1" lang="ja-JP" altLang="en-US" sz="2400" b="1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37183" y="6402228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1</a:t>
            </a:fld>
            <a:endParaRPr kumimoji="1" lang="ja-JP" altLang="en-US" sz="2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320220" y="3905859"/>
            <a:ext cx="2997882" cy="714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600" spc="-100" dirty="0" smtClean="0"/>
              <a:t>は、感染リスクの高い環境を</a:t>
            </a:r>
            <a:endParaRPr lang="en-US" altLang="ja-JP" sz="1600" spc="-100" dirty="0" smtClean="0"/>
          </a:p>
          <a:p>
            <a:pPr>
              <a:lnSpc>
                <a:spcPts val="1600"/>
              </a:lnSpc>
            </a:pPr>
            <a:r>
              <a:rPr lang="ja-JP" altLang="en-US" sz="1600" spc="-100" dirty="0" smtClean="0"/>
              <a:t>避け、少しでも症状が有る場</a:t>
            </a:r>
            <a:endParaRPr lang="en-US" altLang="ja-JP" sz="1600" spc="-100" dirty="0" smtClean="0"/>
          </a:p>
          <a:p>
            <a:pPr>
              <a:lnSpc>
                <a:spcPts val="1600"/>
              </a:lnSpc>
            </a:pPr>
            <a:r>
              <a:rPr lang="ja-JP" altLang="en-US" sz="1600" spc="-100" dirty="0" smtClean="0"/>
              <a:t>合、早めに検査を受診すること</a:t>
            </a:r>
            <a:endParaRPr lang="en-US" altLang="ja-JP" sz="1600" spc="-100" dirty="0" smtClean="0"/>
          </a:p>
        </p:txBody>
      </p:sp>
      <p:sp>
        <p:nvSpPr>
          <p:cNvPr id="4" name="右中かっこ 3"/>
          <p:cNvSpPr/>
          <p:nvPr/>
        </p:nvSpPr>
        <p:spPr>
          <a:xfrm>
            <a:off x="3110066" y="3859820"/>
            <a:ext cx="210154" cy="630293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318238" y="129688"/>
            <a:ext cx="17212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資料３－</a:t>
            </a:r>
            <a:r>
              <a:rPr lang="ja-JP" altLang="en-US" dirty="0" smtClean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２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872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890921"/>
              </p:ext>
            </p:extLst>
          </p:nvPr>
        </p:nvGraphicFramePr>
        <p:xfrm>
          <a:off x="98543" y="136436"/>
          <a:ext cx="11943332" cy="65771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15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旧（</a:t>
                      </a:r>
                      <a:r>
                        <a:rPr kumimoji="1" lang="en-US" altLang="ja-JP" sz="1600" b="1" dirty="0" smtClean="0"/>
                        <a:t>10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10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15</a:t>
                      </a:r>
                      <a:r>
                        <a:rPr kumimoji="1" lang="ja-JP" altLang="en-US" sz="1600" b="1" dirty="0" smtClean="0"/>
                        <a:t>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新（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12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28</a:t>
                      </a:r>
                      <a:r>
                        <a:rPr kumimoji="1" lang="ja-JP" altLang="en-US" sz="1600" b="1" dirty="0" smtClean="0"/>
                        <a:t>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2881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●イベントの開催について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府主催（共催）のイベントを含む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主催者に対し、業種別ガイドラインの遵守を徹底するとともに、 国の接触確認アプリ「ＣＯＣＯＡ」、大阪コロナ追跡システムの導入、 又は名簿作成などの追跡対策の徹底を要請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lnSpc>
                          <a:spcPts val="23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業種別ガイドラインの見直しを前提に、必要な感染防止策が担保される場合は、別表のとおり緩和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lnSpc>
                          <a:spcPts val="2300"/>
                        </a:lnSpc>
                        <a:buFont typeface="Wingdings" panose="05000000000000000000" pitchFamily="2" charset="2"/>
                        <a:buChar char="Ø"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lnSpc>
                          <a:spcPts val="2300"/>
                        </a:lnSpc>
                        <a:buFont typeface="Wingdings" panose="05000000000000000000" pitchFamily="2" charset="2"/>
                        <a:buChar char="Ø"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全国的な移動を伴うイベント又は参加者が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1,000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人を超えるようなイベントを開催する際には、そのイベントの開催要件等について、大阪府に事前に相談すること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lnSpc>
                          <a:spcPts val="2300"/>
                        </a:lnSpc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lnSpc>
                          <a:spcPts val="2300"/>
                        </a:lnSpc>
                        <a:buFont typeface="Wingdings" panose="05000000000000000000" pitchFamily="2" charset="2"/>
                        <a:buChar char="Ø"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全国的な感染拡大やイベントでのクラスターが発生し、国が業種別ガイドラインの見直しや収容率要件・人数上限の見直しを行った場合には、国に準じて対応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lnSpc>
                          <a:spcPts val="2300"/>
                        </a:lnSpc>
                        <a:buFont typeface="Wingdings" panose="05000000000000000000" pitchFamily="2" charset="2"/>
                        <a:buChar char="Ø"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lnSpc>
                          <a:spcPts val="2300"/>
                        </a:lnSpc>
                        <a:buFont typeface="Wingdings" panose="05000000000000000000" pitchFamily="2" charset="2"/>
                        <a:buChar char="Ø"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適切な感染防止策が実施されていないイベントや、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>
                        <a:lnSpc>
                          <a:spcPts val="2300"/>
                        </a:lnSpc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ja-JP" altLang="en-US" sz="1600" b="0" u="none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リスクへの対応が整っていないイベントは、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>
                        <a:lnSpc>
                          <a:spcPts val="2300"/>
                        </a:lnSpc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開催自粛を要請することも検討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●イベントの開催について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府主催（共催）のイベントを含む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（同左）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lnSpc>
                          <a:spcPts val="23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業種別ガイドラインの見直しを前提に、必要な感染防止策が担保される場合は、別表のとおり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342900" indent="-342900">
                        <a:lnSpc>
                          <a:spcPts val="2300"/>
                        </a:lnSpc>
                        <a:buFont typeface="Wingdings" panose="05000000000000000000" pitchFamily="2" charset="2"/>
                        <a:buChar char="Ø"/>
                      </a:pPr>
                      <a:endParaRPr lang="en-US" altLang="ja-JP" sz="1600" b="0" u="none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（同左）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lnSpc>
                          <a:spcPts val="2300"/>
                        </a:lnSpc>
                        <a:buFont typeface="Wingdings" panose="05000000000000000000" pitchFamily="2" charset="2"/>
                        <a:buChar char="Ø"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lnSpc>
                          <a:spcPts val="2300"/>
                        </a:lnSpc>
                        <a:buFont typeface="Wingdings" panose="05000000000000000000" pitchFamily="2" charset="2"/>
                        <a:buChar char="Ø"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（同左）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ja-JP" sz="16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ja-JP" sz="16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（同左）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298675" y="6342747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2</a:t>
            </a:fld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90090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438425"/>
              </p:ext>
            </p:extLst>
          </p:nvPr>
        </p:nvGraphicFramePr>
        <p:xfrm>
          <a:off x="98543" y="136436"/>
          <a:ext cx="11943332" cy="58147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893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旧（</a:t>
                      </a:r>
                      <a:r>
                        <a:rPr kumimoji="1" lang="en-US" altLang="ja-JP" sz="1600" b="1" dirty="0" smtClean="0"/>
                        <a:t>10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10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15</a:t>
                      </a:r>
                      <a:r>
                        <a:rPr kumimoji="1" lang="ja-JP" altLang="en-US" sz="1600" b="1" dirty="0" smtClean="0"/>
                        <a:t>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新（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12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28</a:t>
                      </a:r>
                      <a:r>
                        <a:rPr kumimoji="1" lang="ja-JP" altLang="en-US" sz="1600" b="1" dirty="0" smtClean="0"/>
                        <a:t>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22118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（同左）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298675" y="6492875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3</a:t>
            </a:fld>
            <a:endParaRPr kumimoji="1" lang="ja-JP" altLang="en-US" sz="2000" dirty="0"/>
          </a:p>
        </p:txBody>
      </p:sp>
      <p:sp>
        <p:nvSpPr>
          <p:cNvPr id="10" name="正方形/長方形 9"/>
          <p:cNvSpPr/>
          <p:nvPr/>
        </p:nvSpPr>
        <p:spPr>
          <a:xfrm>
            <a:off x="5288097" y="607425"/>
            <a:ext cx="628586" cy="29325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別表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92490" y="2421744"/>
            <a:ext cx="6096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1100" dirty="0"/>
              <a:t>※</a:t>
            </a:r>
            <a:r>
              <a:rPr lang="ja-JP" altLang="en-US" sz="1100" dirty="0"/>
              <a:t>異なるグループ間では座席を１席空け、同一グループ（５人以内に限る）内では座席間隔</a:t>
            </a:r>
            <a:r>
              <a:rPr lang="ja-JP" altLang="en-US" sz="1100" dirty="0" smtClean="0"/>
              <a:t>を</a:t>
            </a:r>
            <a:endParaRPr lang="en-US" altLang="ja-JP" sz="1100" dirty="0" smtClean="0"/>
          </a:p>
          <a:p>
            <a:r>
              <a:rPr lang="en-US" altLang="ja-JP" sz="1100" dirty="0"/>
              <a:t> </a:t>
            </a:r>
            <a:r>
              <a:rPr lang="en-US" altLang="ja-JP" sz="1100" dirty="0" smtClean="0"/>
              <a:t>  </a:t>
            </a:r>
            <a:r>
              <a:rPr lang="ja-JP" altLang="en-US" sz="1100" dirty="0" smtClean="0"/>
              <a:t>設けなく</a:t>
            </a:r>
            <a:r>
              <a:rPr lang="ja-JP" altLang="en-US" sz="1100" dirty="0"/>
              <a:t>ともよい。すなわち、収容率は</a:t>
            </a:r>
            <a:r>
              <a:rPr lang="en-US" altLang="ja-JP" sz="1100" dirty="0"/>
              <a:t>50</a:t>
            </a:r>
            <a:r>
              <a:rPr lang="ja-JP" altLang="en-US" sz="1100" dirty="0"/>
              <a:t>％を超える場合がある。</a:t>
            </a: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264" y="3040590"/>
            <a:ext cx="5863903" cy="2000093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141264" y="5118752"/>
            <a:ext cx="6096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1100" dirty="0"/>
              <a:t>※</a:t>
            </a:r>
            <a:r>
              <a:rPr lang="ja-JP" altLang="en-US" sz="1100" dirty="0"/>
              <a:t>詳細：令和２年９月</a:t>
            </a:r>
            <a:r>
              <a:rPr lang="en-US" altLang="ja-JP" sz="1100" dirty="0" smtClean="0"/>
              <a:t>11</a:t>
            </a:r>
            <a:r>
              <a:rPr lang="ja-JP" altLang="en-US" sz="1100" dirty="0" smtClean="0"/>
              <a:t>日付</a:t>
            </a:r>
            <a:r>
              <a:rPr lang="ja-JP" altLang="en-US" sz="1100" dirty="0"/>
              <a:t>国事務連絡「</a:t>
            </a:r>
            <a:r>
              <a:rPr lang="en-US" altLang="ja-JP" sz="1100" dirty="0"/>
              <a:t>11</a:t>
            </a:r>
            <a:r>
              <a:rPr lang="ja-JP" altLang="en-US" sz="1100" dirty="0"/>
              <a:t>月末までの催物の開催制限等について」参照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487" y="927013"/>
            <a:ext cx="5772653" cy="1529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07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4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12" y="3144800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061326"/>
              </p:ext>
            </p:extLst>
          </p:nvPr>
        </p:nvGraphicFramePr>
        <p:xfrm>
          <a:off x="94918" y="282479"/>
          <a:ext cx="11943332" cy="59959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348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旧（</a:t>
                      </a:r>
                      <a:r>
                        <a:rPr kumimoji="1" lang="en-US" altLang="ja-JP" sz="1600" b="1" dirty="0" smtClean="0"/>
                        <a:t>10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10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15</a:t>
                      </a:r>
                      <a:r>
                        <a:rPr kumimoji="1" lang="ja-JP" altLang="en-US" sz="1600" b="1" dirty="0" smtClean="0"/>
                        <a:t>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新（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12</a:t>
                      </a:r>
                      <a:r>
                        <a:rPr kumimoji="1" lang="ja-JP" altLang="en-US" sz="1600" b="1" dirty="0" smtClean="0"/>
                        <a:t>日～</a:t>
                      </a:r>
                      <a:r>
                        <a:rPr kumimoji="1" lang="en-US" altLang="ja-JP" sz="1600" b="1" dirty="0" smtClean="0"/>
                        <a:t>11</a:t>
                      </a:r>
                      <a:r>
                        <a:rPr kumimoji="1" lang="ja-JP" altLang="en-US" sz="1600" b="1" dirty="0" smtClean="0"/>
                        <a:t>月</a:t>
                      </a:r>
                      <a:r>
                        <a:rPr kumimoji="1" lang="en-US" altLang="ja-JP" sz="1600" b="1" dirty="0" smtClean="0"/>
                        <a:t>28</a:t>
                      </a:r>
                      <a:r>
                        <a:rPr kumimoji="1" lang="ja-JP" altLang="en-US" sz="1600" b="1" dirty="0" smtClean="0"/>
                        <a:t>日）</a:t>
                      </a:r>
                      <a:endParaRPr kumimoji="1" lang="ja-JP" altLang="en-US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6606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●施設について（府有施設を含む）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➢施設（事業者）に対し、次の内容を要請。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600" b="0" dirty="0" smtClean="0"/>
                        <a:t>１．高齢者施設、医療機関等は、職員、施設と関わりのある</a:t>
                      </a:r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　業務の従業員、入所者・入院患者、外部から訪問される方に</a:t>
                      </a:r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　対し、徹底した感染防止対策を求めること</a:t>
                      </a:r>
                      <a:endParaRPr lang="en-US" altLang="ja-JP" sz="1600" b="0" dirty="0" smtClean="0"/>
                    </a:p>
                    <a:p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２．高齢者施設、医療機関等の職員に少しでも症状が有る場合</a:t>
                      </a:r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　は、検査受診を勧めること</a:t>
                      </a:r>
                      <a:endParaRPr lang="en-US" altLang="ja-JP" sz="1600" b="0" dirty="0" smtClean="0"/>
                    </a:p>
                    <a:p>
                      <a:endParaRPr lang="ja-JP" altLang="en-US" sz="1600" b="0" dirty="0" smtClean="0"/>
                    </a:p>
                    <a:p>
                      <a:r>
                        <a:rPr lang="ja-JP" altLang="en-US" sz="1600" b="0" dirty="0" smtClean="0"/>
                        <a:t>３．業種別ガイドラインを遵守 （感染防止宣言ステッカーの導</a:t>
                      </a:r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　入）すること</a:t>
                      </a:r>
                      <a:endParaRPr lang="en-US" altLang="ja-JP" sz="1600" b="0" dirty="0" smtClean="0"/>
                    </a:p>
                    <a:p>
                      <a:endParaRPr lang="ja-JP" altLang="en-US" sz="1600" b="0" dirty="0" smtClean="0"/>
                    </a:p>
                    <a:p>
                      <a:r>
                        <a:rPr lang="ja-JP" altLang="en-US" sz="1600" b="0" dirty="0" smtClean="0"/>
                        <a:t>４．国の接触確認アプリ「ＣＯＣＯＡ」、大阪コロナ追跡シス</a:t>
                      </a:r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　テムの導入、又は名簿作成など追跡対策をとること</a:t>
                      </a:r>
                      <a:endParaRPr lang="en-US" altLang="ja-JP" sz="1600" b="0" dirty="0" smtClean="0"/>
                    </a:p>
                    <a:p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５．バー、クラブ、キャバクラ、ホストクラブ等、夜の街関連</a:t>
                      </a:r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　施設の従業員に少しでも症状が有る場合は、検査受診を勧め</a:t>
                      </a:r>
                      <a:endParaRPr lang="en-US" altLang="ja-JP" sz="1600" b="0" dirty="0" smtClean="0"/>
                    </a:p>
                    <a:p>
                      <a:r>
                        <a:rPr lang="ja-JP" altLang="en-US" sz="1600" b="0" dirty="0" smtClean="0"/>
                        <a:t>　</a:t>
                      </a:r>
                      <a:r>
                        <a:rPr lang="ja-JP" altLang="en-US" sz="1600" b="0" dirty="0" err="1" smtClean="0"/>
                        <a:t>る</a:t>
                      </a:r>
                      <a:r>
                        <a:rPr lang="ja-JP" altLang="en-US" sz="1600" b="0" dirty="0" smtClean="0"/>
                        <a:t>こと</a:t>
                      </a:r>
                      <a:endParaRPr lang="en-US" altLang="ja-JP" sz="1600" b="0" dirty="0" smtClean="0"/>
                    </a:p>
                    <a:p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ミナミの臨時検査場における検査の継続実施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1600" b="0" dirty="0" smtClean="0"/>
                        <a:t>（同左）</a:t>
                      </a:r>
                      <a:endParaRPr lang="en-US" altLang="ja-JP" sz="1600" b="0" dirty="0" smtClean="0"/>
                    </a:p>
                    <a:p>
                      <a:endParaRPr lang="en-US" altLang="ja-JP" sz="1600" b="0" dirty="0" smtClean="0"/>
                    </a:p>
                    <a:p>
                      <a:endParaRPr lang="en-US" altLang="ja-JP" sz="1600" b="0" dirty="0" smtClean="0"/>
                    </a:p>
                    <a:p>
                      <a:endParaRPr lang="en-US" altLang="ja-JP" sz="1600" b="0" dirty="0" smtClean="0"/>
                    </a:p>
                    <a:p>
                      <a:endParaRPr lang="en-US" altLang="ja-JP" sz="1600" b="0" dirty="0" smtClean="0"/>
                    </a:p>
                    <a:p>
                      <a:endParaRPr lang="en-US" altLang="ja-JP" sz="1600" b="0" dirty="0" smtClean="0"/>
                    </a:p>
                    <a:p>
                      <a:endParaRPr lang="en-US" altLang="ja-JP" sz="1600" b="0" dirty="0" smtClean="0"/>
                    </a:p>
                    <a:p>
                      <a:endParaRPr lang="en-US" altLang="ja-JP" sz="1600" b="0" dirty="0" smtClean="0"/>
                    </a:p>
                    <a:p>
                      <a:endParaRPr lang="en-US" altLang="ja-JP" sz="1600" b="0" dirty="0" smtClean="0"/>
                    </a:p>
                    <a:p>
                      <a:endParaRPr lang="en-US" altLang="ja-JP" sz="1600" b="0" dirty="0" smtClean="0"/>
                    </a:p>
                    <a:p>
                      <a:endParaRPr lang="en-US" altLang="ja-JP" sz="1600" b="0" dirty="0" smtClean="0"/>
                    </a:p>
                    <a:p>
                      <a:endParaRPr lang="en-US" altLang="ja-JP" sz="1600" b="0" dirty="0" smtClean="0"/>
                    </a:p>
                    <a:p>
                      <a:endParaRPr lang="en-US" altLang="ja-JP" sz="1600" b="0" dirty="0" smtClean="0"/>
                    </a:p>
                    <a:p>
                      <a:endParaRPr lang="en-US" altLang="ja-JP" sz="1600" b="0" dirty="0" smtClean="0"/>
                    </a:p>
                    <a:p>
                      <a:endParaRPr lang="en-US" altLang="ja-JP" sz="1600" b="0" dirty="0" smtClean="0"/>
                    </a:p>
                    <a:p>
                      <a:endParaRPr lang="en-US" altLang="ja-JP" sz="1600" b="0" dirty="0" smtClean="0"/>
                    </a:p>
                    <a:p>
                      <a:endParaRPr lang="en-US" altLang="ja-JP" sz="1600" b="0" dirty="0" smtClean="0"/>
                    </a:p>
                    <a:p>
                      <a:endParaRPr lang="en-US" altLang="ja-JP" sz="1600" b="0" dirty="0" smtClean="0"/>
                    </a:p>
                    <a:p>
                      <a:endParaRPr lang="en-US" altLang="ja-JP" sz="1600" b="0" dirty="0" smtClean="0"/>
                    </a:p>
                    <a:p>
                      <a:endParaRPr lang="en-US" altLang="ja-JP" sz="1600" b="0" dirty="0" smtClean="0"/>
                    </a:p>
                    <a:p>
                      <a:endParaRPr lang="en-US" altLang="ja-JP" sz="16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3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3412</TotalTime>
  <Words>1053</Words>
  <PresentationFormat>ワイド画面</PresentationFormat>
  <Paragraphs>166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2020-11-06T01:06:45Z</cp:lastPrinted>
  <dcterms:created xsi:type="dcterms:W3CDTF">2020-05-20T11:17:35Z</dcterms:created>
  <dcterms:modified xsi:type="dcterms:W3CDTF">2020-11-11T04:56:02Z</dcterms:modified>
</cp:coreProperties>
</file>