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7559675" cy="10691813"/>
  <p:notesSz cx="6807200" cy="9939338"/>
  <p:defaultTex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guide id="3" pos="181" userDrawn="1">
          <p15:clr>
            <a:srgbClr val="A4A3A4"/>
          </p15:clr>
        </p15:guide>
        <p15:guide id="4" pos="4682" userDrawn="1">
          <p15:clr>
            <a:srgbClr val="A4A3A4"/>
          </p15:clr>
        </p15:guide>
        <p15:guide id="5" pos="80" userDrawn="1">
          <p15:clr>
            <a:srgbClr val="A4A3A4"/>
          </p15:clr>
        </p15:guide>
        <p15:guide id="6" pos="45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F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118" d="100"/>
          <a:sy n="118" d="100"/>
        </p:scale>
        <p:origin x="576" y="-2436"/>
      </p:cViewPr>
      <p:guideLst>
        <p:guide orient="horz" pos="3368"/>
        <p:guide pos="2381"/>
        <p:guide pos="181"/>
        <p:guide pos="4682"/>
        <p:guide pos="80"/>
        <p:guide pos="45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1394"/>
            <a:ext cx="6425724" cy="229181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170"/>
            <a:ext cx="1700927" cy="912269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7984" y="428170"/>
            <a:ext cx="4976786" cy="912269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0"/>
            <a:ext cx="6425724" cy="2123513"/>
          </a:xfrm>
        </p:spPr>
        <p:txBody>
          <a:bodyPr anchor="t"/>
          <a:lstStyle>
            <a:lvl1pPr algn="l">
              <a:defRPr sz="5333"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162" y="4531648"/>
            <a:ext cx="6425724" cy="2338833"/>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7984" y="2494758"/>
            <a:ext cx="3338856" cy="7056102"/>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42835" y="2494758"/>
            <a:ext cx="3338856" cy="7056102"/>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84" y="2393283"/>
            <a:ext cx="3340169" cy="99740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7984" y="3390690"/>
            <a:ext cx="3340169" cy="616016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0211" y="2393283"/>
            <a:ext cx="3341481" cy="99740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0211" y="3390690"/>
            <a:ext cx="3341481" cy="616016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5693"/>
            <a:ext cx="2487081" cy="1811668"/>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5623" y="425693"/>
            <a:ext cx="4226069" cy="9125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7984" y="2237362"/>
            <a:ext cx="2487081" cy="7313498"/>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70"/>
            <a:ext cx="4535805" cy="883561"/>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1749" y="955333"/>
            <a:ext cx="4535805" cy="6415088"/>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481749" y="8367830"/>
            <a:ext cx="4535805" cy="1254802"/>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2020/4/2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84" y="428168"/>
            <a:ext cx="6803708" cy="1781969"/>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84" y="2494758"/>
            <a:ext cx="6803708" cy="70561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7984" y="9909728"/>
            <a:ext cx="1763924" cy="569240"/>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2020/4/2</a:t>
            </a:fld>
            <a:endParaRPr kumimoji="1" lang="ja-JP" altLang="en-US"/>
          </a:p>
        </p:txBody>
      </p:sp>
      <p:sp>
        <p:nvSpPr>
          <p:cNvPr id="5" name="フッター プレースホルダー 4"/>
          <p:cNvSpPr>
            <a:spLocks noGrp="1"/>
          </p:cNvSpPr>
          <p:nvPr>
            <p:ph type="ftr" sz="quarter" idx="3"/>
          </p:nvPr>
        </p:nvSpPr>
        <p:spPr>
          <a:xfrm>
            <a:off x="2582889" y="9909728"/>
            <a:ext cx="2393897" cy="56924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7767" y="9909728"/>
            <a:ext cx="1763924" cy="569240"/>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601465" y="2718989"/>
            <a:ext cx="6337001" cy="1017443"/>
          </a:xfrm>
          <a:prstGeom prst="rect">
            <a:avLst/>
          </a:prstGeom>
          <a:noFill/>
        </p:spPr>
        <p:txBody>
          <a:bodyPr wrap="square" rtlCol="0">
            <a:spAutoFit/>
          </a:bodyPr>
          <a:lstStyle/>
          <a:p>
            <a:pPr>
              <a:lnSpc>
                <a:spcPct val="125000"/>
              </a:lnSpc>
            </a:pPr>
            <a:r>
              <a:rPr lang="ja-JP" altLang="en-US" sz="1400" dirty="0">
                <a:latin typeface="メイリオ" panose="020B0604030504040204" pitchFamily="50" charset="-128"/>
                <a:ea typeface="メイリオ" panose="020B0604030504040204" pitchFamily="50" charset="-128"/>
              </a:rPr>
              <a:t>感染しても軽症であったり、治る例も多いですが、季節性インフルエンザと比べ、重症化するリスクが高いと考えられます。</a:t>
            </a:r>
            <a:r>
              <a:rPr lang="ja-JP" altLang="ja-JP" sz="1400" dirty="0">
                <a:latin typeface="メイリオ" panose="020B0604030504040204" pitchFamily="50" charset="-128"/>
                <a:ea typeface="メイリオ" panose="020B0604030504040204" pitchFamily="50" charset="-128"/>
              </a:rPr>
              <a:t>重症化すると肺炎となり、死亡例も確認されているので注意</a:t>
            </a:r>
            <a:r>
              <a:rPr lang="ja-JP" altLang="en-US" sz="1400" dirty="0">
                <a:latin typeface="メイリオ" panose="020B0604030504040204" pitchFamily="50" charset="-128"/>
                <a:ea typeface="メイリオ" panose="020B0604030504040204" pitchFamily="50" charset="-128"/>
              </a:rPr>
              <a:t>しましょう。</a:t>
            </a:r>
            <a:endParaRPr lang="en-US" altLang="ja-JP" sz="1400" dirty="0">
              <a:latin typeface="メイリオ" panose="020B0604030504040204" pitchFamily="50" charset="-128"/>
              <a:ea typeface="メイリオ" panose="020B0604030504040204" pitchFamily="50" charset="-128"/>
            </a:endParaRPr>
          </a:p>
          <a:p>
            <a:pPr>
              <a:lnSpc>
                <a:spcPct val="125000"/>
              </a:lnSpc>
            </a:pPr>
            <a:r>
              <a:rPr lang="ja-JP" altLang="en-US" sz="1400" dirty="0">
                <a:latin typeface="メイリオ" panose="020B0604030504040204" pitchFamily="50" charset="-128"/>
                <a:ea typeface="メイリオ" panose="020B0604030504040204" pitchFamily="50" charset="-128"/>
              </a:rPr>
              <a:t>特に</a:t>
            </a:r>
            <a:r>
              <a:rPr lang="ja-JP" altLang="en-US" sz="1400" b="1" u="sng" dirty="0">
                <a:latin typeface="メイリオ" panose="020B0604030504040204" pitchFamily="50" charset="-128"/>
                <a:ea typeface="メイリオ" panose="020B0604030504040204" pitchFamily="50" charset="-128"/>
              </a:rPr>
              <a:t>ご</a:t>
            </a:r>
            <a:r>
              <a:rPr lang="ja-JP" altLang="ja-JP" sz="1400" b="1" u="sng" dirty="0">
                <a:latin typeface="メイリオ" panose="020B0604030504040204" pitchFamily="50" charset="-128"/>
                <a:ea typeface="メイリオ" panose="020B0604030504040204" pitchFamily="50" charset="-128"/>
              </a:rPr>
              <a:t>高齢</a:t>
            </a:r>
            <a:r>
              <a:rPr lang="ja-JP" altLang="en-US" sz="1400" b="1" u="sng" dirty="0">
                <a:latin typeface="メイリオ" panose="020B0604030504040204" pitchFamily="50" charset="-128"/>
                <a:ea typeface="メイリオ" panose="020B0604030504040204" pitchFamily="50" charset="-128"/>
              </a:rPr>
              <a:t>の方</a:t>
            </a:r>
            <a:r>
              <a:rPr lang="ja-JP" altLang="ja-JP" sz="1400" b="1" u="sng" dirty="0">
                <a:latin typeface="メイリオ" panose="020B0604030504040204" pitchFamily="50" charset="-128"/>
                <a:ea typeface="メイリオ" panose="020B0604030504040204" pitchFamily="50" charset="-128"/>
              </a:rPr>
              <a:t>や基礎疾患のある方は重症化しやすい可能性</a:t>
            </a:r>
            <a:r>
              <a:rPr lang="ja-JP" altLang="ja-JP" sz="1400" dirty="0">
                <a:latin typeface="メイリオ" panose="020B0604030504040204" pitchFamily="50" charset="-128"/>
                <a:ea typeface="メイリオ" panose="020B0604030504040204" pitchFamily="50" charset="-128"/>
              </a:rPr>
              <a:t>が考えら</a:t>
            </a:r>
            <a:r>
              <a:rPr lang="ja-JP" altLang="en-US" sz="1400" dirty="0">
                <a:latin typeface="メイリオ" panose="020B0604030504040204" pitchFamily="50" charset="-128"/>
                <a:ea typeface="メイリオ" panose="020B0604030504040204" pitchFamily="50" charset="-128"/>
              </a:rPr>
              <a:t>れ</a:t>
            </a:r>
            <a:r>
              <a:rPr lang="ja-JP" altLang="ja-JP" sz="1400" dirty="0">
                <a:latin typeface="メイリオ" panose="020B0604030504040204" pitchFamily="50" charset="-128"/>
                <a:ea typeface="メイリオ" panose="020B0604030504040204" pitchFamily="50" charset="-128"/>
              </a:rPr>
              <a:t>ます。</a:t>
            </a:r>
            <a:endParaRPr lang="en-US" altLang="ja-JP" sz="400"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601465" y="3807937"/>
            <a:ext cx="6337001" cy="712210"/>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新型コロナウイルスは</a:t>
            </a:r>
            <a:r>
              <a:rPr lang="ja-JP" altLang="ja-JP" sz="1400" b="1" u="sng" dirty="0">
                <a:latin typeface="メイリオ" panose="020B0604030504040204" pitchFamily="50" charset="-128"/>
                <a:ea typeface="メイリオ" panose="020B0604030504040204" pitchFamily="50" charset="-128"/>
              </a:rPr>
              <a:t>飛沫感染と接触感染により</a:t>
            </a:r>
            <a:r>
              <a:rPr lang="ja-JP" altLang="en-US" sz="1400" b="1" u="sng" dirty="0">
                <a:latin typeface="メイリオ" panose="020B0604030504040204" pitchFamily="50" charset="-128"/>
                <a:ea typeface="メイリオ" panose="020B0604030504040204" pitchFamily="50" charset="-128"/>
              </a:rPr>
              <a:t>感染</a:t>
            </a:r>
            <a:r>
              <a:rPr lang="ja-JP" altLang="en-US" sz="1400" dirty="0">
                <a:latin typeface="メイリオ" panose="020B0604030504040204" pitchFamily="50" charset="-128"/>
                <a:ea typeface="メイリオ" panose="020B0604030504040204" pitchFamily="50" charset="-128"/>
              </a:rPr>
              <a:t>し</a:t>
            </a:r>
            <a:r>
              <a:rPr lang="ja-JP" altLang="ja-JP" sz="1400" dirty="0">
                <a:latin typeface="メイリオ" panose="020B0604030504040204" pitchFamily="50" charset="-128"/>
                <a:ea typeface="メイリオ" panose="020B0604030504040204" pitchFamily="50" charset="-128"/>
              </a:rPr>
              <a:t>ます。</a:t>
            </a:r>
            <a:r>
              <a:rPr lang="ja-JP" altLang="en-US" sz="1400" dirty="0">
                <a:latin typeface="メイリオ" panose="020B0604030504040204" pitchFamily="50" charset="-128"/>
                <a:ea typeface="メイリオ" panose="020B0604030504040204" pitchFamily="50" charset="-128"/>
              </a:rPr>
              <a:t>空気感染は起きていないと考えられていますが、閉鎖した空間・近距離での多人数の会話等には注意が必要です。</a:t>
            </a:r>
            <a:endParaRPr lang="en-US" altLang="ja-JP" sz="400"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493007" y="6608302"/>
            <a:ext cx="6626225" cy="32741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正方形/長方形 3"/>
          <p:cNvSpPr/>
          <p:nvPr/>
        </p:nvSpPr>
        <p:spPr>
          <a:xfrm>
            <a:off x="350837" y="737395"/>
            <a:ext cx="6858000" cy="86644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テキスト ボックス 4"/>
          <p:cNvSpPr txBox="1"/>
          <p:nvPr/>
        </p:nvSpPr>
        <p:spPr>
          <a:xfrm>
            <a:off x="350837" y="953419"/>
            <a:ext cx="6858000" cy="615553"/>
          </a:xfrm>
          <a:prstGeom prst="rect">
            <a:avLst/>
          </a:prstGeom>
          <a:noFill/>
        </p:spPr>
        <p:txBody>
          <a:bodyPr wrap="square" rtlCol="0">
            <a:spAutoFit/>
          </a:bodyPr>
          <a:lstStyle/>
          <a:p>
            <a:pPr algn="ctr"/>
            <a:r>
              <a:rPr lang="ja-JP" altLang="en-US" sz="3400" b="1">
                <a:solidFill>
                  <a:schemeClr val="bg1"/>
                </a:solidFill>
                <a:latin typeface="メイリオ" panose="020B0604030504040204" pitchFamily="50" charset="-128"/>
                <a:ea typeface="メイリオ" panose="020B0604030504040204" pitchFamily="50" charset="-128"/>
              </a:rPr>
              <a:t>新型コロナウイルス</a:t>
            </a:r>
            <a:r>
              <a:rPr lang="ja-JP" altLang="en-US" sz="3400" b="1" dirty="0">
                <a:solidFill>
                  <a:schemeClr val="bg1"/>
                </a:solidFill>
                <a:latin typeface="メイリオ" panose="020B0604030504040204" pitchFamily="50" charset="-128"/>
                <a:ea typeface="メイリオ" panose="020B0604030504040204" pitchFamily="50" charset="-128"/>
              </a:rPr>
              <a:t>を防ぐには</a:t>
            </a:r>
          </a:p>
        </p:txBody>
      </p:sp>
      <p:sp>
        <p:nvSpPr>
          <p:cNvPr id="8" name="正方形/長方形 7"/>
          <p:cNvSpPr/>
          <p:nvPr/>
        </p:nvSpPr>
        <p:spPr>
          <a:xfrm>
            <a:off x="466726" y="1831859"/>
            <a:ext cx="6626225" cy="45907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角丸四角形 8"/>
          <p:cNvSpPr/>
          <p:nvPr/>
        </p:nvSpPr>
        <p:spPr>
          <a:xfrm>
            <a:off x="466725" y="1673498"/>
            <a:ext cx="381716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01466" y="2040496"/>
            <a:ext cx="6337001" cy="661338"/>
          </a:xfrm>
          <a:prstGeom prst="rect">
            <a:avLst/>
          </a:prstGeom>
          <a:noFill/>
        </p:spPr>
        <p:txBody>
          <a:bodyPr wrap="square" rtlCol="0">
            <a:spAutoFit/>
          </a:bodyPr>
          <a:lstStyle/>
          <a:p>
            <a:pPr>
              <a:lnSpc>
                <a:spcPct val="150000"/>
              </a:lnSpc>
            </a:pPr>
            <a:r>
              <a:rPr lang="ja-JP" altLang="en-US" sz="1400" b="1" u="sng" dirty="0">
                <a:latin typeface="メイリオ" panose="020B0604030504040204" pitchFamily="50" charset="-128"/>
                <a:ea typeface="メイリオ" panose="020B0604030504040204" pitchFamily="50" charset="-128"/>
              </a:rPr>
              <a:t>発熱やのどの痛み、咳が長引くこと（１週間前後）が多く、強いだるさ</a:t>
            </a:r>
            <a:endParaRPr lang="en-US" altLang="ja-JP" sz="1400" b="1" u="sng" dirty="0">
              <a:latin typeface="メイリオ" panose="020B0604030504040204" pitchFamily="50" charset="-128"/>
              <a:ea typeface="メイリオ" panose="020B0604030504040204" pitchFamily="50" charset="-128"/>
            </a:endParaRPr>
          </a:p>
          <a:p>
            <a:pPr>
              <a:lnSpc>
                <a:spcPct val="150000"/>
              </a:lnSpc>
            </a:pPr>
            <a:r>
              <a:rPr lang="ja-JP" altLang="en-US" sz="1400" b="1" u="sng" dirty="0">
                <a:latin typeface="メイリオ" panose="020B0604030504040204" pitchFamily="50" charset="-128"/>
                <a:ea typeface="メイリオ" panose="020B0604030504040204" pitchFamily="50" charset="-128"/>
              </a:rPr>
              <a:t>（倦怠感）を訴える方が多いことが特徴</a:t>
            </a:r>
            <a:r>
              <a:rPr lang="ja-JP" altLang="en-US" sz="1400" dirty="0">
                <a:latin typeface="メイリオ" panose="020B0604030504040204" pitchFamily="50" charset="-128"/>
                <a:ea typeface="メイリオ" panose="020B0604030504040204" pitchFamily="50" charset="-128"/>
              </a:rPr>
              <a:t>です</a:t>
            </a:r>
            <a:r>
              <a:rPr lang="ja-JP" altLang="ja-JP" sz="1400" dirty="0">
                <a:latin typeface="メイリオ" panose="020B0604030504040204" pitchFamily="50" charset="-128"/>
                <a:ea typeface="メイリオ" panose="020B0604030504040204" pitchFamily="50" charset="-128"/>
              </a:rPr>
              <a:t>。</a:t>
            </a:r>
            <a:endParaRPr lang="en-US" altLang="ja-JP" sz="400"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611187" y="6967986"/>
            <a:ext cx="6337001" cy="60529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まずは</a:t>
            </a:r>
            <a:r>
              <a:rPr lang="ja-JP" altLang="ja-JP" sz="1400" b="1" u="sng" dirty="0">
                <a:latin typeface="メイリオ" panose="020B0604030504040204" pitchFamily="50" charset="-128"/>
                <a:ea typeface="メイリオ" panose="020B0604030504040204" pitchFamily="50" charset="-128"/>
              </a:rPr>
              <a:t>手洗い</a:t>
            </a:r>
            <a:r>
              <a:rPr lang="ja-JP" altLang="ja-JP" sz="1400" dirty="0">
                <a:latin typeface="メイリオ" panose="020B0604030504040204" pitchFamily="50" charset="-128"/>
                <a:ea typeface="メイリオ" panose="020B0604030504040204" pitchFamily="50" charset="-128"/>
              </a:rPr>
              <a:t>が大切です。外出先からの帰宅時や調理の前後、食事前などにこまめに石けんやアルコール消毒液などで手を洗いましょう。</a:t>
            </a:r>
            <a:endParaRPr lang="en-US" altLang="ja-JP" sz="14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93007" y="1693051"/>
            <a:ext cx="3790887"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新型コロナウイルス感染症とは</a:t>
            </a:r>
          </a:p>
        </p:txBody>
      </p:sp>
      <p:sp>
        <p:nvSpPr>
          <p:cNvPr id="17" name="角丸四角形 16"/>
          <p:cNvSpPr/>
          <p:nvPr/>
        </p:nvSpPr>
        <p:spPr>
          <a:xfrm>
            <a:off x="493006" y="6494876"/>
            <a:ext cx="3313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518478" y="6517084"/>
            <a:ext cx="3313112"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日常生活で気を付けること</a:t>
            </a:r>
          </a:p>
        </p:txBody>
      </p:sp>
      <p:graphicFrame>
        <p:nvGraphicFramePr>
          <p:cNvPr id="22" name="表 21"/>
          <p:cNvGraphicFramePr>
            <a:graphicFrameLocks noGrp="1"/>
          </p:cNvGraphicFramePr>
          <p:nvPr>
            <p:extLst>
              <p:ext uri="{D42A27DB-BD31-4B8C-83A1-F6EECF244321}">
                <p14:modId xmlns:p14="http://schemas.microsoft.com/office/powerpoint/2010/main" val="3805737076"/>
              </p:ext>
            </p:extLst>
          </p:nvPr>
        </p:nvGraphicFramePr>
        <p:xfrm>
          <a:off x="875464" y="4663926"/>
          <a:ext cx="5976664" cy="811577"/>
        </p:xfrm>
        <a:graphic>
          <a:graphicData uri="http://schemas.openxmlformats.org/drawingml/2006/table">
            <a:tbl>
              <a:tblPr firstRow="1" bandRow="1">
                <a:tableStyleId>{21E4AEA4-8DFA-4A89-87EB-49C32662AFE0}</a:tableStyleId>
              </a:tblPr>
              <a:tblGrid>
                <a:gridCol w="600117">
                  <a:extLst>
                    <a:ext uri="{9D8B030D-6E8A-4147-A177-3AD203B41FA5}">
                      <a16:colId xmlns:a16="http://schemas.microsoft.com/office/drawing/2014/main" val="129502461"/>
                    </a:ext>
                  </a:extLst>
                </a:gridCol>
                <a:gridCol w="5376547">
                  <a:extLst>
                    <a:ext uri="{9D8B030D-6E8A-4147-A177-3AD203B41FA5}">
                      <a16:colId xmlns:a16="http://schemas.microsoft.com/office/drawing/2014/main" val="68040678"/>
                    </a:ext>
                  </a:extLst>
                </a:gridCol>
              </a:tblGrid>
              <a:tr h="811577">
                <a:tc>
                  <a:txBody>
                    <a:bodyPr/>
                    <a:lstStyle/>
                    <a:p>
                      <a:pPr marL="0" algn="ctr" defTabSz="1219170" rtl="0" eaLnBrk="1" latinLnBrk="0" hangingPunct="1"/>
                      <a:r>
                        <a:rPr lang="ja-JP" altLang="ja-JP" sz="1400" b="0" dirty="0" smtClean="0">
                          <a:solidFill>
                            <a:schemeClr val="accent1">
                              <a:lumMod val="75000"/>
                            </a:schemeClr>
                          </a:solidFill>
                          <a:latin typeface="メイリオ" panose="020B0604030504040204" pitchFamily="50" charset="-128"/>
                          <a:ea typeface="メイリオ" panose="020B0604030504040204" pitchFamily="50" charset="-128"/>
                        </a:rPr>
                        <a:t>飛沫感染</a:t>
                      </a:r>
                      <a:endParaRPr kumimoji="1" lang="ja-JP" altLang="en-US" sz="1400" b="0" kern="1200" dirty="0">
                        <a:solidFill>
                          <a:schemeClr val="accent1">
                            <a:lumMod val="75000"/>
                          </a:schemeClr>
                        </a:solidFill>
                        <a:latin typeface="+mn-lt"/>
                        <a:ea typeface="+mn-ea"/>
                        <a:cs typeface="+mn-cs"/>
                      </a:endParaRPr>
                    </a:p>
                  </a:txBody>
                  <a:tcPr marT="64800" anchor="ctr">
                    <a:solidFill>
                      <a:srgbClr val="D3DFEE"/>
                    </a:solidFill>
                  </a:tcPr>
                </a:tc>
                <a:tc>
                  <a:txBody>
                    <a:bodyPr/>
                    <a:lstStyle/>
                    <a:p>
                      <a:pPr marL="0" algn="l" defTabSz="1219170" rtl="0" eaLnBrk="1" latinLnBrk="0" hangingPunct="1">
                        <a:lnSpc>
                          <a:spcPct val="100000"/>
                        </a:lnSpc>
                      </a:pPr>
                      <a:endParaRPr kumimoji="1" lang="en-US" altLang="ja-JP" sz="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endParaRPr>
                    </a:p>
                    <a:p>
                      <a:pPr marL="0" algn="l" defTabSz="1219170" rtl="0" eaLnBrk="1" latinLnBrk="0" hangingPunct="1">
                        <a:lnSpc>
                          <a:spcPct val="100000"/>
                        </a:lnSpc>
                      </a:pPr>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感染者の飛沫（くしゃみ、咳、つばなど）と一緒にウイルスが放出され、他の方がそのウイルスを口や鼻などから吸い込んで感染します。</a:t>
                      </a:r>
                    </a:p>
                  </a:txBody>
                  <a:tcPr marT="64800" anchor="ctr">
                    <a:solidFill>
                      <a:srgbClr val="D3DFEE"/>
                    </a:solidFill>
                  </a:tcPr>
                </a:tc>
                <a:extLst>
                  <a:ext uri="{0D108BD9-81ED-4DB2-BD59-A6C34878D82A}">
                    <a16:rowId xmlns:a16="http://schemas.microsoft.com/office/drawing/2014/main" val="1902941195"/>
                  </a:ext>
                </a:extLst>
              </a:tr>
            </a:tbl>
          </a:graphicData>
        </a:graphic>
      </p:graphicFrame>
      <p:sp>
        <p:nvSpPr>
          <p:cNvPr id="2" name="テキスト ボックス 1"/>
          <p:cNvSpPr txBox="1"/>
          <p:nvPr/>
        </p:nvSpPr>
        <p:spPr>
          <a:xfrm>
            <a:off x="2440260" y="3742680"/>
            <a:ext cx="1296144" cy="184666"/>
          </a:xfrm>
          <a:prstGeom prst="rect">
            <a:avLst/>
          </a:prstGeom>
          <a:noFill/>
        </p:spPr>
        <p:txBody>
          <a:bodyPr wrap="square" rtlCol="0">
            <a:spAutoFit/>
          </a:bodyPr>
          <a:lstStyle/>
          <a:p>
            <a:r>
              <a:rPr lang="ja-JP" altLang="en-US" sz="600" dirty="0"/>
              <a:t>ひまつ</a:t>
            </a:r>
          </a:p>
        </p:txBody>
      </p:sp>
      <p:sp>
        <p:nvSpPr>
          <p:cNvPr id="16" name="テキスト ボックス 15"/>
          <p:cNvSpPr txBox="1"/>
          <p:nvPr/>
        </p:nvSpPr>
        <p:spPr>
          <a:xfrm>
            <a:off x="3569146" y="4602810"/>
            <a:ext cx="1296144" cy="178053"/>
          </a:xfrm>
          <a:prstGeom prst="rect">
            <a:avLst/>
          </a:prstGeom>
          <a:noFill/>
        </p:spPr>
        <p:txBody>
          <a:bodyPr wrap="square" rtlCol="0">
            <a:spAutoFit/>
          </a:bodyPr>
          <a:lstStyle/>
          <a:p>
            <a:r>
              <a:rPr lang="ja-JP" altLang="en-US" sz="800" dirty="0">
                <a:solidFill>
                  <a:schemeClr val="accent1">
                    <a:lumMod val="75000"/>
                  </a:schemeClr>
                </a:solidFill>
              </a:rPr>
              <a:t> せき</a:t>
            </a:r>
          </a:p>
        </p:txBody>
      </p:sp>
      <p:sp>
        <p:nvSpPr>
          <p:cNvPr id="19" name="テキスト ボックス 18"/>
          <p:cNvSpPr txBox="1"/>
          <p:nvPr/>
        </p:nvSpPr>
        <p:spPr>
          <a:xfrm>
            <a:off x="776036" y="2321441"/>
            <a:ext cx="1568334" cy="178053"/>
          </a:xfrm>
          <a:prstGeom prst="rect">
            <a:avLst/>
          </a:prstGeom>
          <a:noFill/>
        </p:spPr>
        <p:txBody>
          <a:bodyPr wrap="square" rtlCol="0">
            <a:spAutoFit/>
          </a:bodyPr>
          <a:lstStyle/>
          <a:p>
            <a:r>
              <a:rPr lang="ja-JP" altLang="en-US" sz="800" dirty="0"/>
              <a:t>けんたいかん</a:t>
            </a:r>
          </a:p>
        </p:txBody>
      </p:sp>
      <p:graphicFrame>
        <p:nvGraphicFramePr>
          <p:cNvPr id="21" name="表 20"/>
          <p:cNvGraphicFramePr>
            <a:graphicFrameLocks noGrp="1"/>
          </p:cNvGraphicFramePr>
          <p:nvPr>
            <p:extLst>
              <p:ext uri="{D42A27DB-BD31-4B8C-83A1-F6EECF244321}">
                <p14:modId xmlns:p14="http://schemas.microsoft.com/office/powerpoint/2010/main" val="409517293"/>
              </p:ext>
            </p:extLst>
          </p:nvPr>
        </p:nvGraphicFramePr>
        <p:xfrm>
          <a:off x="673770" y="8994694"/>
          <a:ext cx="6264696" cy="370840"/>
        </p:xfrm>
        <a:graphic>
          <a:graphicData uri="http://schemas.openxmlformats.org/drawingml/2006/table">
            <a:tbl>
              <a:tblPr firstRow="1" bandRow="1">
                <a:tableStyleId>{21E4AEA4-8DFA-4A89-87EB-49C32662AFE0}</a:tableStyleId>
              </a:tblPr>
              <a:tblGrid>
                <a:gridCol w="6264696">
                  <a:extLst>
                    <a:ext uri="{9D8B030D-6E8A-4147-A177-3AD203B41FA5}">
                      <a16:colId xmlns:a16="http://schemas.microsoft.com/office/drawing/2014/main" val="129502461"/>
                    </a:ext>
                  </a:extLst>
                </a:gridCol>
              </a:tblGrid>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1400" b="1" u="sng" dirty="0" smtClean="0">
                          <a:solidFill>
                            <a:schemeClr val="tx1"/>
                          </a:solidFill>
                          <a:latin typeface="メイリオ" panose="020B0604030504040204" pitchFamily="50" charset="-128"/>
                          <a:ea typeface="メイリオ" panose="020B0604030504040204" pitchFamily="50" charset="-128"/>
                        </a:rPr>
                        <a:t>発熱等の風邪の症状が見られるときは、学校や会社を休んでください。</a:t>
                      </a:r>
                      <a:endParaRPr lang="en-US" altLang="ja-JP" sz="1400" b="1" u="sng" dirty="0" smtClean="0">
                        <a:solidFill>
                          <a:schemeClr val="tx1"/>
                        </a:solidFill>
                        <a:latin typeface="メイリオ" panose="020B0604030504040204" pitchFamily="50" charset="-128"/>
                        <a:ea typeface="メイリオ" panose="020B0604030504040204" pitchFamily="50" charset="-128"/>
                      </a:endParaRPr>
                    </a:p>
                  </a:txBody>
                  <a:tcPr marT="64800" anchor="ctr">
                    <a:solidFill>
                      <a:srgbClr val="D3DFEE"/>
                    </a:solidFill>
                  </a:tcPr>
                </a:tc>
                <a:extLst>
                  <a:ext uri="{0D108BD9-81ED-4DB2-BD59-A6C34878D82A}">
                    <a16:rowId xmlns:a16="http://schemas.microsoft.com/office/drawing/2014/main" val="1902941195"/>
                  </a:ext>
                </a:extLst>
              </a:tr>
            </a:tbl>
          </a:graphicData>
        </a:graphic>
      </p:graphicFrame>
      <p:sp>
        <p:nvSpPr>
          <p:cNvPr id="25" name="テキスト ボックス 24"/>
          <p:cNvSpPr txBox="1"/>
          <p:nvPr/>
        </p:nvSpPr>
        <p:spPr>
          <a:xfrm>
            <a:off x="611188" y="8371720"/>
            <a:ext cx="6337001" cy="60529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持病がある方、</a:t>
            </a:r>
            <a:r>
              <a:rPr lang="ja-JP" altLang="en-US" sz="1400" dirty="0">
                <a:latin typeface="メイリオ" panose="020B0604030504040204" pitchFamily="50" charset="-128"/>
                <a:ea typeface="メイリオ" panose="020B0604030504040204" pitchFamily="50" charset="-128"/>
              </a:rPr>
              <a:t>ご</a:t>
            </a:r>
            <a:r>
              <a:rPr lang="ja-JP" altLang="ja-JP" sz="1400" dirty="0">
                <a:latin typeface="メイリオ" panose="020B0604030504040204" pitchFamily="50" charset="-128"/>
                <a:ea typeface="メイリオ" panose="020B0604030504040204" pitchFamily="50" charset="-128"/>
              </a:rPr>
              <a:t>高齢</a:t>
            </a:r>
            <a:r>
              <a:rPr lang="ja-JP" altLang="en-US" sz="1400" dirty="0">
                <a:latin typeface="メイリオ" panose="020B0604030504040204" pitchFamily="50" charset="-128"/>
                <a:ea typeface="メイリオ" panose="020B0604030504040204" pitchFamily="50" charset="-128"/>
              </a:rPr>
              <a:t>の</a:t>
            </a:r>
            <a:r>
              <a:rPr lang="ja-JP" altLang="ja-JP" sz="1400" dirty="0">
                <a:latin typeface="メイリオ" panose="020B0604030504040204" pitchFamily="50" charset="-128"/>
                <a:ea typeface="メイリオ" panose="020B0604030504040204" pitchFamily="50" charset="-128"/>
              </a:rPr>
              <a:t>方は、できるだけ</a:t>
            </a:r>
            <a:r>
              <a:rPr lang="ja-JP" altLang="ja-JP" sz="1400" b="1" u="sng" dirty="0">
                <a:latin typeface="メイリオ" panose="020B0604030504040204" pitchFamily="50" charset="-128"/>
                <a:ea typeface="メイリオ" panose="020B0604030504040204" pitchFamily="50" charset="-128"/>
              </a:rPr>
              <a:t>人</a:t>
            </a:r>
            <a:r>
              <a:rPr lang="ja-JP" altLang="en-US" sz="1400" b="1" u="sng" dirty="0">
                <a:latin typeface="メイリオ" panose="020B0604030504040204" pitchFamily="50" charset="-128"/>
                <a:ea typeface="メイリオ" panose="020B0604030504040204" pitchFamily="50" charset="-128"/>
              </a:rPr>
              <a:t>込み</a:t>
            </a:r>
            <a:r>
              <a:rPr lang="ja-JP" altLang="ja-JP" sz="1400" b="1" u="sng" dirty="0">
                <a:latin typeface="メイリオ" panose="020B0604030504040204" pitchFamily="50" charset="-128"/>
                <a:ea typeface="メイリオ" panose="020B0604030504040204" pitchFamily="50" charset="-128"/>
              </a:rPr>
              <a:t>の多い場所を避ける</a:t>
            </a:r>
            <a:r>
              <a:rPr lang="ja-JP" altLang="ja-JP" sz="1400" dirty="0">
                <a:latin typeface="メイリオ" panose="020B0604030504040204" pitchFamily="50" charset="-128"/>
                <a:ea typeface="メイリオ" panose="020B0604030504040204" pitchFamily="50" charset="-128"/>
              </a:rPr>
              <a:t>など、より一層注意して</a:t>
            </a:r>
            <a:r>
              <a:rPr lang="ja-JP" altLang="en-US" sz="1400" dirty="0">
                <a:latin typeface="メイリオ" panose="020B0604030504040204" pitchFamily="50" charset="-128"/>
                <a:ea typeface="メイリオ" panose="020B0604030504040204" pitchFamily="50" charset="-128"/>
              </a:rPr>
              <a:t>くだ</a:t>
            </a:r>
            <a:r>
              <a:rPr lang="ja-JP" altLang="ja-JP" sz="1400" dirty="0">
                <a:latin typeface="メイリオ" panose="020B0604030504040204" pitchFamily="50" charset="-128"/>
                <a:ea typeface="メイリオ" panose="020B0604030504040204" pitchFamily="50" charset="-128"/>
              </a:rPr>
              <a:t>さい。</a:t>
            </a:r>
            <a:endParaRPr lang="en-US" altLang="ja-JP" sz="1400" dirty="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611188" y="7515371"/>
            <a:ext cx="6337001" cy="86177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咳などの症状がある方は、咳やくしゃみを手で押さえると、その手で触ったものにウイルスが付着し、ドアノブなどを介して他の方に病気をうつす可能性がありますので、</a:t>
            </a:r>
            <a:r>
              <a:rPr lang="ja-JP" altLang="ja-JP" sz="1400" b="1" u="sng" dirty="0">
                <a:latin typeface="メイリオ" panose="020B0604030504040204" pitchFamily="50" charset="-128"/>
                <a:ea typeface="メイリオ" panose="020B0604030504040204" pitchFamily="50" charset="-128"/>
              </a:rPr>
              <a:t>咳エチケット</a:t>
            </a:r>
            <a:r>
              <a:rPr lang="ja-JP" altLang="ja-JP" sz="1400" dirty="0">
                <a:latin typeface="メイリオ" panose="020B0604030504040204" pitchFamily="50" charset="-128"/>
                <a:ea typeface="メイリオ" panose="020B0604030504040204" pitchFamily="50" charset="-128"/>
              </a:rPr>
              <a:t>を行って</a:t>
            </a:r>
            <a:r>
              <a:rPr lang="ja-JP" altLang="en-US" sz="1400" dirty="0">
                <a:latin typeface="メイリオ" panose="020B0604030504040204" pitchFamily="50" charset="-128"/>
                <a:ea typeface="メイリオ" panose="020B0604030504040204" pitchFamily="50" charset="-128"/>
              </a:rPr>
              <a:t>くだ</a:t>
            </a:r>
            <a:r>
              <a:rPr lang="ja-JP" altLang="ja-JP" sz="1400" dirty="0">
                <a:latin typeface="メイリオ" panose="020B0604030504040204" pitchFamily="50" charset="-128"/>
                <a:ea typeface="メイリオ" panose="020B0604030504040204" pitchFamily="50" charset="-128"/>
              </a:rPr>
              <a:t>さい。</a:t>
            </a:r>
            <a:endParaRPr lang="en-US" altLang="ja-JP" sz="1400" dirty="0">
              <a:latin typeface="メイリオ" panose="020B0604030504040204" pitchFamily="50" charset="-128"/>
              <a:ea typeface="メイリオ"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3443825515"/>
              </p:ext>
            </p:extLst>
          </p:nvPr>
        </p:nvGraphicFramePr>
        <p:xfrm>
          <a:off x="875464" y="5516781"/>
          <a:ext cx="5976664" cy="811577"/>
        </p:xfrm>
        <a:graphic>
          <a:graphicData uri="http://schemas.openxmlformats.org/drawingml/2006/table">
            <a:tbl>
              <a:tblPr firstRow="1" bandRow="1">
                <a:tableStyleId>{21E4AEA4-8DFA-4A89-87EB-49C32662AFE0}</a:tableStyleId>
              </a:tblPr>
              <a:tblGrid>
                <a:gridCol w="600117">
                  <a:extLst>
                    <a:ext uri="{9D8B030D-6E8A-4147-A177-3AD203B41FA5}">
                      <a16:colId xmlns:a16="http://schemas.microsoft.com/office/drawing/2014/main" val="129502461"/>
                    </a:ext>
                  </a:extLst>
                </a:gridCol>
                <a:gridCol w="5376547">
                  <a:extLst>
                    <a:ext uri="{9D8B030D-6E8A-4147-A177-3AD203B41FA5}">
                      <a16:colId xmlns:a16="http://schemas.microsoft.com/office/drawing/2014/main" val="68040678"/>
                    </a:ext>
                  </a:extLst>
                </a:gridCol>
              </a:tblGrid>
              <a:tr h="811577">
                <a:tc>
                  <a:txBody>
                    <a:bodyPr/>
                    <a:lstStyle/>
                    <a:p>
                      <a:pPr algn="ctr"/>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接触感染</a:t>
                      </a:r>
                      <a:endParaRPr kumimoji="1" lang="ja-JP" altLang="en-US" sz="1400" b="0" kern="1200" dirty="0">
                        <a:solidFill>
                          <a:schemeClr val="accent1">
                            <a:lumMod val="75000"/>
                          </a:schemeClr>
                        </a:solidFill>
                        <a:latin typeface="メイリオ" panose="020B0604030504040204" pitchFamily="50" charset="-128"/>
                        <a:ea typeface="メイリオ" panose="020B0604030504040204" pitchFamily="50" charset="-128"/>
                        <a:cs typeface="+mn-cs"/>
                      </a:endParaRPr>
                    </a:p>
                  </a:txBody>
                  <a:tcPr marT="64800" anchor="ctr">
                    <a:solidFill>
                      <a:srgbClr val="D3DFEE"/>
                    </a:solidFill>
                  </a:tcPr>
                </a:tc>
                <a:tc>
                  <a:txBody>
                    <a:bodyPr/>
                    <a:lstStyle/>
                    <a:p>
                      <a:pPr>
                        <a:lnSpc>
                          <a:spcPct val="100000"/>
                        </a:lnSpc>
                      </a:pPr>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感染者がくしゃみや咳を手で押さえた後、その手で周りの物に触れるとウイルスがつきます。他の方がそれを触るとウイルスが手に付着し、その手で口や鼻を触ると粘膜から感染します。</a:t>
                      </a:r>
                    </a:p>
                  </a:txBody>
                  <a:tcPr marL="90000" marR="90000" marT="90000" anchor="ctr">
                    <a:solidFill>
                      <a:srgbClr val="D3DFEE"/>
                    </a:solidFill>
                  </a:tcPr>
                </a:tc>
                <a:extLst>
                  <a:ext uri="{0D108BD9-81ED-4DB2-BD59-A6C34878D82A}">
                    <a16:rowId xmlns:a16="http://schemas.microsoft.com/office/drawing/2014/main" val="1015377776"/>
                  </a:ext>
                </a:extLst>
              </a:tr>
            </a:tbl>
          </a:graphicData>
        </a:graphic>
      </p:graphicFrame>
      <p:pic>
        <p:nvPicPr>
          <p:cNvPr id="28" name="図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461" y="243916"/>
            <a:ext cx="1440160" cy="415181"/>
          </a:xfrm>
          <a:prstGeom prst="rect">
            <a:avLst/>
          </a:prstGeom>
        </p:spPr>
      </p:pic>
      <p:graphicFrame>
        <p:nvGraphicFramePr>
          <p:cNvPr id="29" name="表 28"/>
          <p:cNvGraphicFramePr>
            <a:graphicFrameLocks noGrp="1"/>
          </p:cNvGraphicFramePr>
          <p:nvPr>
            <p:extLst>
              <p:ext uri="{D42A27DB-BD31-4B8C-83A1-F6EECF244321}">
                <p14:modId xmlns:p14="http://schemas.microsoft.com/office/powerpoint/2010/main" val="2419999432"/>
              </p:ext>
            </p:extLst>
          </p:nvPr>
        </p:nvGraphicFramePr>
        <p:xfrm>
          <a:off x="673770" y="9393526"/>
          <a:ext cx="6264696" cy="370840"/>
        </p:xfrm>
        <a:graphic>
          <a:graphicData uri="http://schemas.openxmlformats.org/drawingml/2006/table">
            <a:tbl>
              <a:tblPr firstRow="1" bandRow="1">
                <a:tableStyleId>{21E4AEA4-8DFA-4A89-87EB-49C32662AFE0}</a:tableStyleId>
              </a:tblPr>
              <a:tblGrid>
                <a:gridCol w="6264696">
                  <a:extLst>
                    <a:ext uri="{9D8B030D-6E8A-4147-A177-3AD203B41FA5}">
                      <a16:colId xmlns:a16="http://schemas.microsoft.com/office/drawing/2014/main" val="129502461"/>
                    </a:ext>
                  </a:extLst>
                </a:gridCol>
              </a:tblGrid>
              <a:tr h="370840">
                <a:tc>
                  <a:txBody>
                    <a:bodyPr/>
                    <a:lstStyle/>
                    <a:p>
                      <a:r>
                        <a:rPr kumimoji="1" lang="ja-JP" altLang="en-US" sz="1400" b="0" dirty="0" smtClean="0">
                          <a:solidFill>
                            <a:schemeClr val="tx1"/>
                          </a:solidFill>
                          <a:latin typeface="メイリオ" panose="020B0604030504040204" pitchFamily="50" charset="-128"/>
                          <a:ea typeface="メイリオ" panose="020B0604030504040204" pitchFamily="50" charset="-128"/>
                        </a:rPr>
                        <a:t>発熱等の風邪症状が見られたら、毎日、体温を測定して記録してください。</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txBody>
                  <a:tcPr marT="64800" anchor="ctr">
                    <a:solidFill>
                      <a:srgbClr val="D3DFEE"/>
                    </a:solidFill>
                  </a:tcPr>
                </a:tc>
                <a:extLst>
                  <a:ext uri="{0D108BD9-81ED-4DB2-BD59-A6C34878D82A}">
                    <a16:rowId xmlns:a16="http://schemas.microsoft.com/office/drawing/2014/main" val="1015377776"/>
                  </a:ext>
                </a:extLst>
              </a:tr>
            </a:tbl>
          </a:graphicData>
        </a:graphic>
      </p:graphicFrame>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466728" y="1241452"/>
            <a:ext cx="6626225" cy="63399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角丸四角形 25"/>
          <p:cNvSpPr/>
          <p:nvPr/>
        </p:nvSpPr>
        <p:spPr>
          <a:xfrm>
            <a:off x="466725" y="1072034"/>
            <a:ext cx="3313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27" name="正方形/長方形 26"/>
          <p:cNvSpPr/>
          <p:nvPr/>
        </p:nvSpPr>
        <p:spPr>
          <a:xfrm>
            <a:off x="493008" y="7968419"/>
            <a:ext cx="6626225" cy="14731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8" name="テキスト ボックス 27"/>
          <p:cNvSpPr txBox="1"/>
          <p:nvPr/>
        </p:nvSpPr>
        <p:spPr>
          <a:xfrm>
            <a:off x="601926" y="8213981"/>
            <a:ext cx="6571071" cy="605294"/>
          </a:xfrm>
          <a:prstGeom prst="rect">
            <a:avLst/>
          </a:prstGeom>
          <a:noFill/>
        </p:spPr>
        <p:txBody>
          <a:bodyPr wrap="square" rtlCol="0">
            <a:spAutoFit/>
          </a:bodyPr>
          <a:lstStyle/>
          <a:p>
            <a:pPr>
              <a:lnSpc>
                <a:spcPts val="2000"/>
              </a:lnSpc>
            </a:pPr>
            <a:r>
              <a:rPr lang="ja-JP" altLang="en-US" sz="1400" dirty="0">
                <a:latin typeface="メイリオ" panose="020B0604030504040204" pitchFamily="50" charset="-128"/>
                <a:ea typeface="メイリオ" panose="020B0604030504040204" pitchFamily="50" charset="-128"/>
              </a:rPr>
              <a:t>その他、ご自身の</a:t>
            </a:r>
            <a:r>
              <a:rPr lang="ja-JP" altLang="ja-JP" sz="1400" dirty="0">
                <a:latin typeface="メイリオ" panose="020B0604030504040204" pitchFamily="50" charset="-128"/>
                <a:ea typeface="メイリオ" panose="020B0604030504040204" pitchFamily="50" charset="-128"/>
              </a:rPr>
              <a:t>症状に不安がある</a:t>
            </a:r>
            <a:r>
              <a:rPr lang="ja-JP" altLang="en-US" sz="1400" dirty="0">
                <a:latin typeface="メイリオ" panose="020B0604030504040204" pitchFamily="50" charset="-128"/>
                <a:ea typeface="メイリオ" panose="020B0604030504040204" pitchFamily="50" charset="-128"/>
              </a:rPr>
              <a:t>場合など、一般的なお問い合わせについては、次の窓口にご相談ください。　</a:t>
            </a:r>
            <a:endParaRPr lang="ja-JP" altLang="ja-JP" sz="4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485775" y="1091084"/>
            <a:ext cx="3313112"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こんな方はご注意ください</a:t>
            </a:r>
          </a:p>
        </p:txBody>
      </p:sp>
      <p:sp>
        <p:nvSpPr>
          <p:cNvPr id="30" name="角丸四角形 29"/>
          <p:cNvSpPr/>
          <p:nvPr/>
        </p:nvSpPr>
        <p:spPr>
          <a:xfrm>
            <a:off x="492873" y="7757830"/>
            <a:ext cx="433710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31" name="テキスト ボックス 30"/>
          <p:cNvSpPr txBox="1"/>
          <p:nvPr/>
        </p:nvSpPr>
        <p:spPr>
          <a:xfrm>
            <a:off x="524237" y="7769185"/>
            <a:ext cx="4305743" cy="440121"/>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一般的なお問い合わせなどはこちら</a:t>
            </a:r>
          </a:p>
        </p:txBody>
      </p:sp>
      <p:sp>
        <p:nvSpPr>
          <p:cNvPr id="32" name="テキスト ボックス 31"/>
          <p:cNvSpPr txBox="1"/>
          <p:nvPr/>
        </p:nvSpPr>
        <p:spPr>
          <a:xfrm>
            <a:off x="592937" y="1550397"/>
            <a:ext cx="6355252" cy="493200"/>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次</a:t>
            </a:r>
            <a:r>
              <a:rPr lang="ja-JP" altLang="en-US" sz="1400" dirty="0">
                <a:latin typeface="メイリオ" panose="020B0604030504040204" pitchFamily="50" charset="-128"/>
                <a:ea typeface="メイリオ" panose="020B0604030504040204" pitchFamily="50" charset="-128"/>
              </a:rPr>
              <a:t>の症状がある方</a:t>
            </a:r>
            <a:r>
              <a:rPr lang="ja-JP" altLang="en-US" sz="1400" dirty="0" smtClean="0">
                <a:latin typeface="メイリオ" panose="020B0604030504040204" pitchFamily="50" charset="-128"/>
                <a:ea typeface="メイリオ" panose="020B0604030504040204" pitchFamily="50" charset="-128"/>
              </a:rPr>
              <a:t>は、「新型コロナ受診相談センター（帰国者</a:t>
            </a:r>
            <a:r>
              <a:rPr lang="ja-JP" altLang="en-US" sz="1400" dirty="0">
                <a:latin typeface="メイリオ" panose="020B0604030504040204" pitchFamily="50" charset="-128"/>
                <a:ea typeface="メイリオ" panose="020B0604030504040204" pitchFamily="50" charset="-128"/>
              </a:rPr>
              <a:t>・接触者</a:t>
            </a:r>
            <a:r>
              <a:rPr lang="ja-JP" altLang="en-US" sz="1400" dirty="0" smtClean="0">
                <a:latin typeface="メイリオ" panose="020B0604030504040204" pitchFamily="50" charset="-128"/>
                <a:ea typeface="メイリオ" panose="020B0604030504040204" pitchFamily="50" charset="-128"/>
              </a:rPr>
              <a:t>相談　センター</a:t>
            </a:r>
            <a:r>
              <a:rPr lang="ja-JP" altLang="en-US" sz="1400" dirty="0">
                <a:latin typeface="メイリオ" panose="020B0604030504040204" pitchFamily="50" charset="-128"/>
                <a:ea typeface="メイリオ" panose="020B0604030504040204" pitchFamily="50" charset="-128"/>
              </a:rPr>
              <a:t>」にご相談</a:t>
            </a:r>
            <a:r>
              <a:rPr lang="ja-JP" altLang="en-US" sz="1400" dirty="0" smtClean="0">
                <a:latin typeface="メイリオ" panose="020B0604030504040204" pitchFamily="50" charset="-128"/>
                <a:ea typeface="メイリオ" panose="020B0604030504040204" pitchFamily="50" charset="-128"/>
              </a:rPr>
              <a:t>ください）。</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a:t>
            </a:r>
          </a:p>
        </p:txBody>
      </p:sp>
      <p:graphicFrame>
        <p:nvGraphicFramePr>
          <p:cNvPr id="33" name="表 32"/>
          <p:cNvGraphicFramePr>
            <a:graphicFrameLocks noGrp="1"/>
          </p:cNvGraphicFramePr>
          <p:nvPr>
            <p:extLst>
              <p:ext uri="{D42A27DB-BD31-4B8C-83A1-F6EECF244321}">
                <p14:modId xmlns:p14="http://schemas.microsoft.com/office/powerpoint/2010/main" val="2635684260"/>
              </p:ext>
            </p:extLst>
          </p:nvPr>
        </p:nvGraphicFramePr>
        <p:xfrm>
          <a:off x="925797" y="2092040"/>
          <a:ext cx="4942272" cy="648000"/>
        </p:xfrm>
        <a:graphic>
          <a:graphicData uri="http://schemas.openxmlformats.org/drawingml/2006/table">
            <a:tbl>
              <a:tblPr firstRow="1" bandRow="1">
                <a:tableStyleId>{21E4AEA4-8DFA-4A89-87EB-49C32662AFE0}</a:tableStyleId>
              </a:tblPr>
              <a:tblGrid>
                <a:gridCol w="4942272">
                  <a:extLst>
                    <a:ext uri="{9D8B030D-6E8A-4147-A177-3AD203B41FA5}">
                      <a16:colId xmlns:a16="http://schemas.microsoft.com/office/drawing/2014/main" val="129502461"/>
                    </a:ext>
                  </a:extLst>
                </a:gridCol>
              </a:tblGrid>
              <a:tr h="64800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風邪の症状や</a:t>
                      </a:r>
                      <a:r>
                        <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rPr>
                        <a:t>37.5℃</a:t>
                      </a: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前後の発熱が４日程度続いている。（高齢者・妊婦・基礎疾患がある方は</a:t>
                      </a:r>
                      <a:r>
                        <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rPr>
                        <a:t>2</a:t>
                      </a: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日程度）</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txBody>
                  <a:tcPr marT="64800" anchor="ctr">
                    <a:solidFill>
                      <a:srgbClr val="D3DFEE"/>
                    </a:solidFill>
                  </a:tcPr>
                </a:tc>
                <a:extLst>
                  <a:ext uri="{0D108BD9-81ED-4DB2-BD59-A6C34878D82A}">
                    <a16:rowId xmlns:a16="http://schemas.microsoft.com/office/drawing/2014/main" val="1902941195"/>
                  </a:ext>
                </a:extLst>
              </a:tr>
            </a:tbl>
          </a:graphicData>
        </a:graphic>
      </p:graphicFrame>
      <p:sp>
        <p:nvSpPr>
          <p:cNvPr id="34" name="テキスト ボックス 33"/>
          <p:cNvSpPr txBox="1"/>
          <p:nvPr/>
        </p:nvSpPr>
        <p:spPr>
          <a:xfrm>
            <a:off x="424036" y="3378260"/>
            <a:ext cx="6641445" cy="84960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　センターでご相談の結果、新型コロナウイルス感染の疑いのある場合には、</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専門の「</a:t>
            </a:r>
            <a:r>
              <a:rPr lang="ja-JP" altLang="ja-JP" sz="1400" dirty="0">
                <a:latin typeface="メイリオ" panose="020B0604030504040204" pitchFamily="50" charset="-128"/>
                <a:ea typeface="メイリオ" panose="020B0604030504040204" pitchFamily="50" charset="-128"/>
              </a:rPr>
              <a:t>帰国者・接触者外来</a:t>
            </a:r>
            <a:r>
              <a:rPr lang="ja-JP" altLang="en-US" sz="1400" dirty="0">
                <a:latin typeface="メイリオ" panose="020B0604030504040204" pitchFamily="50" charset="-128"/>
                <a:ea typeface="メイリオ" panose="020B0604030504040204" pitchFamily="50" charset="-128"/>
              </a:rPr>
              <a:t>」</a:t>
            </a:r>
            <a:r>
              <a:rPr lang="ja-JP" altLang="ja-JP" sz="1400" dirty="0">
                <a:latin typeface="メイリオ" panose="020B0604030504040204" pitchFamily="50" charset="-128"/>
                <a:ea typeface="メイリオ" panose="020B0604030504040204" pitchFamily="50" charset="-128"/>
              </a:rPr>
              <a:t>をご紹介しています。</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マスクを着用し、公共交通機関の利用を避けて受診してください。　</a:t>
            </a:r>
          </a:p>
        </p:txBody>
      </p:sp>
      <p:sp>
        <p:nvSpPr>
          <p:cNvPr id="36" name="テキスト ボックス 35"/>
          <p:cNvSpPr txBox="1"/>
          <p:nvPr/>
        </p:nvSpPr>
        <p:spPr>
          <a:xfrm>
            <a:off x="509630" y="8789238"/>
            <a:ext cx="6571071" cy="605294"/>
          </a:xfrm>
          <a:prstGeom prst="rect">
            <a:avLst/>
          </a:prstGeom>
          <a:noFill/>
        </p:spPr>
        <p:txBody>
          <a:bodyPr wrap="square" rtlCol="0">
            <a:spAutoFit/>
          </a:bodyPr>
          <a:lstStyle/>
          <a:p>
            <a:pPr>
              <a:lnSpc>
                <a:spcPts val="2000"/>
              </a:lnSpc>
            </a:pPr>
            <a:r>
              <a:rPr lang="ja-JP" altLang="en-US" sz="1400" dirty="0">
                <a:latin typeface="メイリオ" panose="020B0604030504040204" pitchFamily="50" charset="-128"/>
                <a:ea typeface="メイリオ" panose="020B0604030504040204" pitchFamily="50" charset="-128"/>
              </a:rPr>
              <a:t>　府民向け</a:t>
            </a:r>
            <a:r>
              <a:rPr lang="ja-JP" altLang="ja-JP" sz="1400" dirty="0">
                <a:latin typeface="メイリオ" panose="020B0604030504040204" pitchFamily="50" charset="-128"/>
                <a:ea typeface="メイリオ" panose="020B0604030504040204" pitchFamily="50" charset="-128"/>
              </a:rPr>
              <a:t>相談窓口　電話番号</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06-6944-8197</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FAX</a:t>
            </a:r>
            <a:r>
              <a:rPr lang="ja-JP" altLang="en-US" sz="1400" dirty="0">
                <a:latin typeface="メイリオ" panose="020B0604030504040204" pitchFamily="50" charset="-128"/>
                <a:ea typeface="メイリオ" panose="020B0604030504040204" pitchFamily="50" charset="-128"/>
              </a:rPr>
              <a:t>番号：</a:t>
            </a:r>
            <a:r>
              <a:rPr lang="en-US" altLang="ja-JP" sz="1400" dirty="0">
                <a:latin typeface="メイリオ" panose="020B0604030504040204" pitchFamily="50" charset="-128"/>
                <a:ea typeface="メイリオ" panose="020B0604030504040204" pitchFamily="50" charset="-128"/>
              </a:rPr>
              <a:t>06-6944-7579</a:t>
            </a:r>
          </a:p>
          <a:p>
            <a:pPr>
              <a:lnSpc>
                <a:spcPts val="2000"/>
              </a:lnSpc>
            </a:pPr>
            <a:r>
              <a:rPr lang="ja-JP" altLang="en-US" sz="1400" dirty="0">
                <a:latin typeface="メイリオ" panose="020B0604030504040204" pitchFamily="50" charset="-128"/>
                <a:ea typeface="メイリオ" panose="020B0604030504040204" pitchFamily="50" charset="-128"/>
              </a:rPr>
              <a:t>　　　　　　　　　　受付時間　</a:t>
            </a:r>
            <a:r>
              <a:rPr lang="en-US" altLang="ja-JP" sz="1400" dirty="0">
                <a:latin typeface="メイリオ" panose="020B0604030504040204" pitchFamily="50" charset="-128"/>
                <a:ea typeface="メイリオ" panose="020B0604030504040204" pitchFamily="50" charset="-128"/>
              </a:rPr>
              <a:t>9:00</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18:00</a:t>
            </a:r>
            <a:r>
              <a:rPr lang="ja-JP" altLang="en-US" sz="1400" dirty="0">
                <a:latin typeface="メイリオ" panose="020B0604030504040204" pitchFamily="50" charset="-128"/>
                <a:ea typeface="メイリオ" panose="020B0604030504040204" pitchFamily="50" charset="-128"/>
              </a:rPr>
              <a:t>（土日・祝日も実施）　</a:t>
            </a:r>
            <a:endParaRPr lang="ja-JP" altLang="ja-JP" sz="400" dirty="0">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5594961" y="7241939"/>
            <a:ext cx="1386820" cy="319318"/>
          </a:xfrm>
          <a:prstGeom prst="rect">
            <a:avLst/>
          </a:prstGeom>
          <a:noFill/>
        </p:spPr>
        <p:txBody>
          <a:bodyPr wrap="square" rtlCol="0">
            <a:spAutoFit/>
          </a:bodyPr>
          <a:lstStyle/>
          <a:p>
            <a:pPr>
              <a:lnSpc>
                <a:spcPts val="2000"/>
              </a:lnSpc>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令和</a:t>
            </a:r>
            <a:r>
              <a:rPr lang="en-US" altLang="ja-JP" sz="900" dirty="0">
                <a:latin typeface="メイリオ" panose="020B0604030504040204" pitchFamily="50" charset="-128"/>
                <a:ea typeface="メイリオ" panose="020B0604030504040204" pitchFamily="50" charset="-128"/>
              </a:rPr>
              <a:t>2</a:t>
            </a:r>
            <a:r>
              <a:rPr lang="ja-JP" altLang="en-US" sz="900" dirty="0" smtClean="0">
                <a:latin typeface="メイリオ" panose="020B0604030504040204" pitchFamily="50" charset="-128"/>
                <a:ea typeface="メイリオ" panose="020B0604030504040204" pitchFamily="50" charset="-128"/>
              </a:rPr>
              <a:t>年</a:t>
            </a:r>
            <a:r>
              <a:rPr lang="en-US" altLang="ja-JP" sz="900" dirty="0">
                <a:latin typeface="メイリオ" panose="020B0604030504040204" pitchFamily="50" charset="-128"/>
                <a:ea typeface="メイリオ" panose="020B0604030504040204" pitchFamily="50" charset="-128"/>
              </a:rPr>
              <a:t>4</a:t>
            </a:r>
            <a:r>
              <a:rPr lang="ja-JP" altLang="en-US" sz="900" dirty="0" smtClean="0">
                <a:latin typeface="メイリオ" panose="020B0604030504040204" pitchFamily="50" charset="-128"/>
                <a:ea typeface="メイリオ" panose="020B0604030504040204" pitchFamily="50" charset="-128"/>
              </a:rPr>
              <a:t>月</a:t>
            </a:r>
            <a:r>
              <a:rPr lang="en-US" altLang="ja-JP" sz="900" dirty="0" smtClean="0">
                <a:latin typeface="メイリオ" panose="020B0604030504040204" pitchFamily="50" charset="-128"/>
                <a:ea typeface="メイリオ" panose="020B0604030504040204" pitchFamily="50" charset="-128"/>
              </a:rPr>
              <a:t>6</a:t>
            </a:r>
            <a:r>
              <a:rPr lang="ja-JP" altLang="en-US" sz="900" dirty="0" smtClean="0">
                <a:latin typeface="メイリオ" panose="020B0604030504040204" pitchFamily="50" charset="-128"/>
                <a:ea typeface="メイリオ" panose="020B0604030504040204" pitchFamily="50" charset="-128"/>
              </a:rPr>
              <a:t>日</a:t>
            </a:r>
            <a:r>
              <a:rPr lang="ja-JP" altLang="en-US" sz="900" dirty="0" smtClean="0">
                <a:latin typeface="メイリオ" panose="020B0604030504040204" pitchFamily="50" charset="-128"/>
                <a:ea typeface="メイリオ" panose="020B0604030504040204" pitchFamily="50" charset="-128"/>
              </a:rPr>
              <a:t>時点</a:t>
            </a:r>
            <a:r>
              <a:rPr lang="ja-JP" altLang="en-US" sz="900" dirty="0">
                <a:latin typeface="メイリオ" panose="020B0604030504040204" pitchFamily="50" charset="-128"/>
                <a:ea typeface="メイリオ" panose="020B0604030504040204" pitchFamily="50" charset="-128"/>
              </a:rPr>
              <a:t>　</a:t>
            </a:r>
            <a:endParaRPr lang="ja-JP" altLang="ja-JP" sz="9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4735365" y="4111576"/>
            <a:ext cx="2364024" cy="357598"/>
          </a:xfrm>
          <a:prstGeom prst="rect">
            <a:avLst/>
          </a:prstGeom>
          <a:noFill/>
        </p:spPr>
        <p:txBody>
          <a:bodyPr wrap="square" rtlCol="0">
            <a:spAutoFit/>
          </a:bodyPr>
          <a:lstStyle/>
          <a:p>
            <a:pPr>
              <a:lnSpc>
                <a:spcPts val="2000"/>
              </a:lnSpc>
            </a:pPr>
            <a:r>
              <a:rPr lang="en-US" altLang="ja-JP" sz="105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土日祝を含めた終日つながります</a:t>
            </a:r>
            <a:r>
              <a:rPr lang="ja-JP" altLang="en-US" sz="1050" dirty="0">
                <a:latin typeface="メイリオ" panose="020B0604030504040204" pitchFamily="50" charset="-128"/>
                <a:ea typeface="メイリオ" panose="020B0604030504040204" pitchFamily="50" charset="-128"/>
              </a:rPr>
              <a:t>　</a:t>
            </a:r>
            <a:endParaRPr lang="ja-JP" altLang="ja-JP" sz="1050"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429369" y="4148481"/>
            <a:ext cx="4851983" cy="307777"/>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＜新型コロナ受診相談</a:t>
            </a:r>
            <a:r>
              <a:rPr lang="ja-JP" altLang="en-US" sz="1050" b="1" dirty="0" smtClean="0">
                <a:latin typeface="メイリオ" panose="020B0604030504040204" pitchFamily="50" charset="-128"/>
                <a:ea typeface="メイリオ" panose="020B0604030504040204" pitchFamily="50" charset="-128"/>
              </a:rPr>
              <a:t>センター（帰国者</a:t>
            </a:r>
            <a:r>
              <a:rPr lang="ja-JP" altLang="en-US" sz="1050" b="1" dirty="0">
                <a:latin typeface="メイリオ" panose="020B0604030504040204" pitchFamily="50" charset="-128"/>
                <a:ea typeface="メイリオ" panose="020B0604030504040204" pitchFamily="50" charset="-128"/>
              </a:rPr>
              <a:t>・接触者相談</a:t>
            </a:r>
            <a:r>
              <a:rPr lang="ja-JP" altLang="en-US" sz="1050" b="1" dirty="0" smtClean="0">
                <a:latin typeface="メイリオ" panose="020B0604030504040204" pitchFamily="50" charset="-128"/>
                <a:ea typeface="メイリオ" panose="020B0604030504040204" pitchFamily="50" charset="-128"/>
              </a:rPr>
              <a:t>センター）一覧</a:t>
            </a:r>
            <a:r>
              <a:rPr lang="ja-JP" altLang="en-US" sz="1050" b="1"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a:t>
            </a:r>
          </a:p>
        </p:txBody>
      </p:sp>
      <p:graphicFrame>
        <p:nvGraphicFramePr>
          <p:cNvPr id="41" name="表 40"/>
          <p:cNvGraphicFramePr>
            <a:graphicFrameLocks noGrp="1"/>
          </p:cNvGraphicFramePr>
          <p:nvPr>
            <p:extLst>
              <p:ext uri="{D42A27DB-BD31-4B8C-83A1-F6EECF244321}">
                <p14:modId xmlns:p14="http://schemas.microsoft.com/office/powerpoint/2010/main" val="1435136237"/>
              </p:ext>
            </p:extLst>
          </p:nvPr>
        </p:nvGraphicFramePr>
        <p:xfrm>
          <a:off x="925797" y="2792892"/>
          <a:ext cx="4942272" cy="504000"/>
        </p:xfrm>
        <a:graphic>
          <a:graphicData uri="http://schemas.openxmlformats.org/drawingml/2006/table">
            <a:tbl>
              <a:tblPr firstRow="1" bandRow="1">
                <a:tableStyleId>{21E4AEA4-8DFA-4A89-87EB-49C32662AFE0}</a:tableStyleId>
              </a:tblPr>
              <a:tblGrid>
                <a:gridCol w="4942272">
                  <a:extLst>
                    <a:ext uri="{9D8B030D-6E8A-4147-A177-3AD203B41FA5}">
                      <a16:colId xmlns:a16="http://schemas.microsoft.com/office/drawing/2014/main" val="129502461"/>
                    </a:ext>
                  </a:extLst>
                </a:gridCol>
              </a:tblGrid>
              <a:tr h="504000">
                <a:tc>
                  <a:txBody>
                    <a:bodyPr/>
                    <a:lstStyle/>
                    <a:p>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強いだるさ（倦怠感）や息苦しさ（呼吸困難）がある</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txBody>
                  <a:tcPr marT="64800" anchor="ctr">
                    <a:solidFill>
                      <a:srgbClr val="D3DFEE"/>
                    </a:solidFill>
                  </a:tcPr>
                </a:tc>
                <a:extLst>
                  <a:ext uri="{0D108BD9-81ED-4DB2-BD59-A6C34878D82A}">
                    <a16:rowId xmlns:a16="http://schemas.microsoft.com/office/drawing/2014/main" val="1015377776"/>
                  </a:ext>
                </a:extLst>
              </a:tr>
            </a:tbl>
          </a:graphicData>
        </a:graphic>
      </p:graphicFrame>
      <p:pic>
        <p:nvPicPr>
          <p:cNvPr id="2" name="図 1"/>
          <p:cNvPicPr>
            <a:picLocks noChangeAspect="1"/>
          </p:cNvPicPr>
          <p:nvPr/>
        </p:nvPicPr>
        <p:blipFill>
          <a:blip r:embed="rId2"/>
          <a:stretch>
            <a:fillRect/>
          </a:stretch>
        </p:blipFill>
        <p:spPr>
          <a:xfrm>
            <a:off x="601927" y="4506079"/>
            <a:ext cx="6346262" cy="2819803"/>
          </a:xfrm>
          <a:prstGeom prst="rect">
            <a:avLst/>
          </a:prstGeom>
        </p:spPr>
      </p:pic>
    </p:spTree>
    <p:extLst>
      <p:ext uri="{BB962C8B-B14F-4D97-AF65-F5344CB8AC3E}">
        <p14:creationId xmlns:p14="http://schemas.microsoft.com/office/powerpoint/2010/main" val="2900060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549</TotalTime>
  <Words>526</Words>
  <PresentationFormat>ユーザー設定</PresentationFormat>
  <Paragraphs>42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2020-02-28T02:55:35Z</cp:lastPrinted>
  <dcterms:created xsi:type="dcterms:W3CDTF">2020-02-14T05:30:06Z</dcterms:created>
  <dcterms:modified xsi:type="dcterms:W3CDTF">2020-04-02T05:50:02Z</dcterms:modified>
</cp:coreProperties>
</file>