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5" r:id="rId3"/>
    <p:sldId id="264" r:id="rId4"/>
    <p:sldId id="268" r:id="rId5"/>
    <p:sldId id="259" r:id="rId6"/>
    <p:sldId id="267" r:id="rId7"/>
    <p:sldId id="269" r:id="rId8"/>
  </p:sldIdLst>
  <p:sldSz cx="12192000" cy="6858000"/>
  <p:notesSz cx="6646863" cy="97774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80" autoAdjust="0"/>
    <p:restoredTop sz="94660"/>
  </p:normalViewPr>
  <p:slideViewPr>
    <p:cSldViewPr snapToGrid="0">
      <p:cViewPr varScale="1">
        <p:scale>
          <a:sx n="74" d="100"/>
          <a:sy n="74" d="100"/>
        </p:scale>
        <p:origin x="918" y="2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knkakimoto\Desktop\&#26032;&#22411;&#12467;&#12525;&#12490;&#35519;&#26619;\&#22823;&#38442;\0311%23&#65298;&#12521;&#12452;&#12502;&#38306;&#20418;&#12521;&#12452;&#12531;&#12522;&#12473;&#12488;.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knkakimoto\Desktop\&#26032;&#22411;&#12467;&#12525;&#12490;&#35519;&#26619;\&#22823;&#38442;\&#23554;&#38272;&#23478;&#20250;&#35696;&#12464;&#12521;&#12501;.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ysClr val="windowText" lastClr="000000"/>
                </a:solidFill>
                <a:latin typeface="Meiryo UI" panose="020B0604030504040204" pitchFamily="50" charset="-128"/>
                <a:ea typeface="Meiryo UI" panose="020B0604030504040204" pitchFamily="50" charset="-128"/>
                <a:cs typeface="+mn-cs"/>
              </a:defRPr>
            </a:pPr>
            <a:r>
              <a:rPr lang="ja-JP" sz="1800" dirty="0"/>
              <a:t>ライブ関連症例</a:t>
            </a:r>
            <a:r>
              <a:rPr lang="en-US" altLang="ja-JP" sz="1800" dirty="0"/>
              <a:t>(</a:t>
            </a:r>
            <a:r>
              <a:rPr lang="en-US" altLang="ja-JP" sz="1800" dirty="0" smtClean="0"/>
              <a:t>n=62)</a:t>
            </a:r>
            <a:r>
              <a:rPr lang="ja-JP" altLang="en-US" sz="1800" dirty="0"/>
              <a:t>及びリンク不明例</a:t>
            </a:r>
            <a:r>
              <a:rPr lang="en-US" altLang="ja-JP" sz="1800" dirty="0"/>
              <a:t>(n=10)</a:t>
            </a:r>
            <a:r>
              <a:rPr lang="ja-JP" sz="1800" dirty="0"/>
              <a:t>の発症日別、属性別流行曲線</a:t>
            </a:r>
          </a:p>
          <a:p>
            <a:pPr>
              <a:defRPr sz="1800"/>
            </a:pPr>
            <a:r>
              <a:rPr lang="en-US" sz="1800" dirty="0"/>
              <a:t>(2</a:t>
            </a:r>
            <a:r>
              <a:rPr lang="ja-JP" sz="1800" dirty="0"/>
              <a:t>月</a:t>
            </a:r>
            <a:r>
              <a:rPr lang="en-US" sz="1800" dirty="0"/>
              <a:t>10</a:t>
            </a:r>
            <a:r>
              <a:rPr lang="ja-JP" sz="1800" dirty="0"/>
              <a:t>日</a:t>
            </a:r>
            <a:r>
              <a:rPr lang="en-US" sz="1800" dirty="0"/>
              <a:t>~3</a:t>
            </a:r>
            <a:r>
              <a:rPr lang="ja-JP" sz="1800" dirty="0"/>
              <a:t>月</a:t>
            </a:r>
            <a:r>
              <a:rPr lang="en-US" sz="1800" dirty="0"/>
              <a:t>10</a:t>
            </a:r>
            <a:r>
              <a:rPr lang="ja-JP" sz="1800" dirty="0"/>
              <a:t>日時点</a:t>
            </a:r>
            <a:r>
              <a:rPr lang="en-US" altLang="ja-JP" sz="1800" dirty="0"/>
              <a:t>)</a:t>
            </a:r>
            <a:endParaRPr lang="ja-JP" sz="1800" dirty="0"/>
          </a:p>
        </c:rich>
      </c:tx>
      <c:layout>
        <c:manualLayout>
          <c:xMode val="edge"/>
          <c:yMode val="edge"/>
          <c:x val="0.10871058516493097"/>
          <c:y val="8.1270715633446032E-3"/>
        </c:manualLayout>
      </c:layout>
      <c:overlay val="0"/>
      <c:spPr>
        <a:noFill/>
        <a:ln>
          <a:noFill/>
        </a:ln>
        <a:effectLst/>
      </c:spPr>
      <c:txPr>
        <a:bodyPr rot="0" spcFirstLastPara="1" vertOverflow="ellipsis" vert="horz" wrap="square" anchor="ctr" anchorCtr="1"/>
        <a:lstStyle/>
        <a:p>
          <a:pPr>
            <a:defRPr sz="1800" b="0" i="0" u="none" strike="noStrike" kern="1200" spc="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title>
    <c:autoTitleDeleted val="0"/>
    <c:plotArea>
      <c:layout>
        <c:manualLayout>
          <c:layoutTarget val="inner"/>
          <c:xMode val="edge"/>
          <c:yMode val="edge"/>
          <c:x val="0.12384166410593193"/>
          <c:y val="0.23991030824413273"/>
          <c:w val="0.85236359593025979"/>
          <c:h val="0.39713688670855007"/>
        </c:manualLayout>
      </c:layout>
      <c:barChart>
        <c:barDir val="col"/>
        <c:grouping val="clustered"/>
        <c:varyColors val="0"/>
        <c:ser>
          <c:idx val="0"/>
          <c:order val="0"/>
          <c:tx>
            <c:strRef>
              <c:f>エピカーブ!$AE$3</c:f>
              <c:strCache>
                <c:ptCount val="1"/>
                <c:pt idx="0">
                  <c:v>その他(家族友人等)</c:v>
                </c:pt>
              </c:strCache>
            </c:strRef>
          </c:tx>
          <c:spPr>
            <a:noFill/>
            <a:ln>
              <a:solidFill>
                <a:schemeClr val="tx1"/>
              </a:solidFill>
            </a:ln>
            <a:effectLst/>
          </c:spPr>
          <c:invertIfNegative val="0"/>
          <c:cat>
            <c:numRef>
              <c:f>エピカーブ!$AD$4:$AD$33</c:f>
              <c:numCache>
                <c:formatCode>m/d;@</c:formatCode>
                <c:ptCount val="30"/>
                <c:pt idx="0">
                  <c:v>43871</c:v>
                </c:pt>
                <c:pt idx="1">
                  <c:v>43872</c:v>
                </c:pt>
                <c:pt idx="2">
                  <c:v>43873</c:v>
                </c:pt>
                <c:pt idx="3">
                  <c:v>43874</c:v>
                </c:pt>
                <c:pt idx="4">
                  <c:v>43875</c:v>
                </c:pt>
                <c:pt idx="5">
                  <c:v>43876</c:v>
                </c:pt>
                <c:pt idx="6">
                  <c:v>43877</c:v>
                </c:pt>
                <c:pt idx="7">
                  <c:v>43878</c:v>
                </c:pt>
                <c:pt idx="8">
                  <c:v>43879</c:v>
                </c:pt>
                <c:pt idx="9">
                  <c:v>43880</c:v>
                </c:pt>
                <c:pt idx="10">
                  <c:v>43881</c:v>
                </c:pt>
                <c:pt idx="11">
                  <c:v>43882</c:v>
                </c:pt>
                <c:pt idx="12">
                  <c:v>43883</c:v>
                </c:pt>
                <c:pt idx="13">
                  <c:v>43884</c:v>
                </c:pt>
                <c:pt idx="14">
                  <c:v>43885</c:v>
                </c:pt>
                <c:pt idx="15">
                  <c:v>43886</c:v>
                </c:pt>
                <c:pt idx="16">
                  <c:v>43887</c:v>
                </c:pt>
                <c:pt idx="17">
                  <c:v>43888</c:v>
                </c:pt>
                <c:pt idx="18">
                  <c:v>43889</c:v>
                </c:pt>
                <c:pt idx="19">
                  <c:v>43890</c:v>
                </c:pt>
                <c:pt idx="20">
                  <c:v>43891</c:v>
                </c:pt>
                <c:pt idx="21">
                  <c:v>43892</c:v>
                </c:pt>
                <c:pt idx="22">
                  <c:v>43893</c:v>
                </c:pt>
                <c:pt idx="23">
                  <c:v>43894</c:v>
                </c:pt>
                <c:pt idx="24">
                  <c:v>43895</c:v>
                </c:pt>
                <c:pt idx="25">
                  <c:v>43896</c:v>
                </c:pt>
                <c:pt idx="26">
                  <c:v>43897</c:v>
                </c:pt>
                <c:pt idx="27">
                  <c:v>43898</c:v>
                </c:pt>
                <c:pt idx="28">
                  <c:v>43899</c:v>
                </c:pt>
                <c:pt idx="29">
                  <c:v>43900</c:v>
                </c:pt>
              </c:numCache>
            </c:numRef>
          </c:cat>
          <c:val>
            <c:numRef>
              <c:f>エピカーブ!$AE$4:$AE$33</c:f>
              <c:numCache>
                <c:formatCode>General</c:formatCode>
                <c:ptCount val="30"/>
                <c:pt idx="0">
                  <c:v>0</c:v>
                </c:pt>
                <c:pt idx="1">
                  <c:v>0</c:v>
                </c:pt>
                <c:pt idx="2">
                  <c:v>0</c:v>
                </c:pt>
                <c:pt idx="3">
                  <c:v>0</c:v>
                </c:pt>
                <c:pt idx="4">
                  <c:v>0</c:v>
                </c:pt>
                <c:pt idx="5">
                  <c:v>0</c:v>
                </c:pt>
                <c:pt idx="6">
                  <c:v>0</c:v>
                </c:pt>
                <c:pt idx="7">
                  <c:v>0</c:v>
                </c:pt>
                <c:pt idx="8">
                  <c:v>0</c:v>
                </c:pt>
                <c:pt idx="9">
                  <c:v>1</c:v>
                </c:pt>
                <c:pt idx="10">
                  <c:v>0</c:v>
                </c:pt>
                <c:pt idx="11">
                  <c:v>0</c:v>
                </c:pt>
                <c:pt idx="12">
                  <c:v>0</c:v>
                </c:pt>
                <c:pt idx="13">
                  <c:v>1</c:v>
                </c:pt>
                <c:pt idx="14">
                  <c:v>0</c:v>
                </c:pt>
                <c:pt idx="15">
                  <c:v>1</c:v>
                </c:pt>
                <c:pt idx="16">
                  <c:v>0</c:v>
                </c:pt>
                <c:pt idx="17">
                  <c:v>0</c:v>
                </c:pt>
                <c:pt idx="18">
                  <c:v>0</c:v>
                </c:pt>
                <c:pt idx="19">
                  <c:v>2</c:v>
                </c:pt>
                <c:pt idx="20">
                  <c:v>0</c:v>
                </c:pt>
                <c:pt idx="21">
                  <c:v>1</c:v>
                </c:pt>
                <c:pt idx="22">
                  <c:v>0</c:v>
                </c:pt>
                <c:pt idx="23">
                  <c:v>1</c:v>
                </c:pt>
                <c:pt idx="24">
                  <c:v>2</c:v>
                </c:pt>
                <c:pt idx="25">
                  <c:v>1</c:v>
                </c:pt>
                <c:pt idx="26">
                  <c:v>0</c:v>
                </c:pt>
                <c:pt idx="27">
                  <c:v>0</c:v>
                </c:pt>
                <c:pt idx="28">
                  <c:v>0</c:v>
                </c:pt>
                <c:pt idx="29">
                  <c:v>0</c:v>
                </c:pt>
              </c:numCache>
            </c:numRef>
          </c:val>
          <c:extLst>
            <c:ext xmlns:c16="http://schemas.microsoft.com/office/drawing/2014/chart" uri="{C3380CC4-5D6E-409C-BE32-E72D297353CC}">
              <c16:uniqueId val="{00000000-FB27-4F2D-8093-ED462CB7E086}"/>
            </c:ext>
          </c:extLst>
        </c:ser>
        <c:ser>
          <c:idx val="1"/>
          <c:order val="1"/>
          <c:tx>
            <c:strRef>
              <c:f>エピカーブ!$AF$3</c:f>
              <c:strCache>
                <c:ptCount val="1"/>
                <c:pt idx="0">
                  <c:v>ライブ参加者</c:v>
                </c:pt>
              </c:strCache>
            </c:strRef>
          </c:tx>
          <c:spPr>
            <a:pattFill prst="openDmnd">
              <a:fgClr>
                <a:schemeClr val="tx1"/>
              </a:fgClr>
              <a:bgClr>
                <a:schemeClr val="bg1"/>
              </a:bgClr>
            </a:pattFill>
            <a:ln>
              <a:solidFill>
                <a:schemeClr val="tx1"/>
              </a:solidFill>
            </a:ln>
            <a:effectLst/>
          </c:spPr>
          <c:invertIfNegative val="0"/>
          <c:cat>
            <c:numRef>
              <c:f>エピカーブ!$AD$4:$AD$33</c:f>
              <c:numCache>
                <c:formatCode>m/d;@</c:formatCode>
                <c:ptCount val="30"/>
                <c:pt idx="0">
                  <c:v>43871</c:v>
                </c:pt>
                <c:pt idx="1">
                  <c:v>43872</c:v>
                </c:pt>
                <c:pt idx="2">
                  <c:v>43873</c:v>
                </c:pt>
                <c:pt idx="3">
                  <c:v>43874</c:v>
                </c:pt>
                <c:pt idx="4">
                  <c:v>43875</c:v>
                </c:pt>
                <c:pt idx="5">
                  <c:v>43876</c:v>
                </c:pt>
                <c:pt idx="6">
                  <c:v>43877</c:v>
                </c:pt>
                <c:pt idx="7">
                  <c:v>43878</c:v>
                </c:pt>
                <c:pt idx="8">
                  <c:v>43879</c:v>
                </c:pt>
                <c:pt idx="9">
                  <c:v>43880</c:v>
                </c:pt>
                <c:pt idx="10">
                  <c:v>43881</c:v>
                </c:pt>
                <c:pt idx="11">
                  <c:v>43882</c:v>
                </c:pt>
                <c:pt idx="12">
                  <c:v>43883</c:v>
                </c:pt>
                <c:pt idx="13">
                  <c:v>43884</c:v>
                </c:pt>
                <c:pt idx="14">
                  <c:v>43885</c:v>
                </c:pt>
                <c:pt idx="15">
                  <c:v>43886</c:v>
                </c:pt>
                <c:pt idx="16">
                  <c:v>43887</c:v>
                </c:pt>
                <c:pt idx="17">
                  <c:v>43888</c:v>
                </c:pt>
                <c:pt idx="18">
                  <c:v>43889</c:v>
                </c:pt>
                <c:pt idx="19">
                  <c:v>43890</c:v>
                </c:pt>
                <c:pt idx="20">
                  <c:v>43891</c:v>
                </c:pt>
                <c:pt idx="21">
                  <c:v>43892</c:v>
                </c:pt>
                <c:pt idx="22">
                  <c:v>43893</c:v>
                </c:pt>
                <c:pt idx="23">
                  <c:v>43894</c:v>
                </c:pt>
                <c:pt idx="24">
                  <c:v>43895</c:v>
                </c:pt>
                <c:pt idx="25">
                  <c:v>43896</c:v>
                </c:pt>
                <c:pt idx="26">
                  <c:v>43897</c:v>
                </c:pt>
                <c:pt idx="27">
                  <c:v>43898</c:v>
                </c:pt>
                <c:pt idx="28">
                  <c:v>43899</c:v>
                </c:pt>
                <c:pt idx="29">
                  <c:v>43900</c:v>
                </c:pt>
              </c:numCache>
            </c:numRef>
          </c:cat>
          <c:val>
            <c:numRef>
              <c:f>エピカーブ!$AF$4:$AF$33</c:f>
              <c:numCache>
                <c:formatCode>General</c:formatCode>
                <c:ptCount val="30"/>
                <c:pt idx="0">
                  <c:v>0</c:v>
                </c:pt>
                <c:pt idx="1">
                  <c:v>0</c:v>
                </c:pt>
                <c:pt idx="2">
                  <c:v>0</c:v>
                </c:pt>
                <c:pt idx="3">
                  <c:v>1</c:v>
                </c:pt>
                <c:pt idx="4">
                  <c:v>0</c:v>
                </c:pt>
                <c:pt idx="5">
                  <c:v>0</c:v>
                </c:pt>
                <c:pt idx="6">
                  <c:v>0</c:v>
                </c:pt>
                <c:pt idx="7">
                  <c:v>1</c:v>
                </c:pt>
                <c:pt idx="8">
                  <c:v>3</c:v>
                </c:pt>
                <c:pt idx="9">
                  <c:v>0</c:v>
                </c:pt>
                <c:pt idx="10">
                  <c:v>4</c:v>
                </c:pt>
                <c:pt idx="11">
                  <c:v>4</c:v>
                </c:pt>
                <c:pt idx="12">
                  <c:v>4</c:v>
                </c:pt>
                <c:pt idx="13">
                  <c:v>9</c:v>
                </c:pt>
                <c:pt idx="14">
                  <c:v>1</c:v>
                </c:pt>
                <c:pt idx="15">
                  <c:v>8</c:v>
                </c:pt>
                <c:pt idx="16">
                  <c:v>4</c:v>
                </c:pt>
                <c:pt idx="17">
                  <c:v>2</c:v>
                </c:pt>
                <c:pt idx="18">
                  <c:v>4</c:v>
                </c:pt>
                <c:pt idx="19">
                  <c:v>0</c:v>
                </c:pt>
                <c:pt idx="20">
                  <c:v>5</c:v>
                </c:pt>
                <c:pt idx="21">
                  <c:v>2</c:v>
                </c:pt>
                <c:pt idx="22">
                  <c:v>3</c:v>
                </c:pt>
                <c:pt idx="23">
                  <c:v>0</c:v>
                </c:pt>
                <c:pt idx="24">
                  <c:v>0</c:v>
                </c:pt>
                <c:pt idx="25">
                  <c:v>0</c:v>
                </c:pt>
                <c:pt idx="26">
                  <c:v>1</c:v>
                </c:pt>
                <c:pt idx="27">
                  <c:v>1</c:v>
                </c:pt>
                <c:pt idx="28">
                  <c:v>0</c:v>
                </c:pt>
                <c:pt idx="29">
                  <c:v>0</c:v>
                </c:pt>
              </c:numCache>
            </c:numRef>
          </c:val>
          <c:extLst>
            <c:ext xmlns:c16="http://schemas.microsoft.com/office/drawing/2014/chart" uri="{C3380CC4-5D6E-409C-BE32-E72D297353CC}">
              <c16:uniqueId val="{00000001-FB27-4F2D-8093-ED462CB7E086}"/>
            </c:ext>
          </c:extLst>
        </c:ser>
        <c:ser>
          <c:idx val="2"/>
          <c:order val="2"/>
          <c:tx>
            <c:strRef>
              <c:f>エピカーブ!$AG$3</c:f>
              <c:strCache>
                <c:ptCount val="1"/>
                <c:pt idx="0">
                  <c:v>リンク不明例</c:v>
                </c:pt>
              </c:strCache>
            </c:strRef>
          </c:tx>
          <c:spPr>
            <a:solidFill>
              <a:schemeClr val="tx1"/>
            </a:solidFill>
            <a:ln>
              <a:solidFill>
                <a:schemeClr val="tx1"/>
              </a:solidFill>
            </a:ln>
            <a:effectLst/>
          </c:spPr>
          <c:invertIfNegative val="0"/>
          <c:cat>
            <c:numRef>
              <c:f>エピカーブ!$AD$4:$AD$33</c:f>
              <c:numCache>
                <c:formatCode>m/d;@</c:formatCode>
                <c:ptCount val="30"/>
                <c:pt idx="0">
                  <c:v>43871</c:v>
                </c:pt>
                <c:pt idx="1">
                  <c:v>43872</c:v>
                </c:pt>
                <c:pt idx="2">
                  <c:v>43873</c:v>
                </c:pt>
                <c:pt idx="3">
                  <c:v>43874</c:v>
                </c:pt>
                <c:pt idx="4">
                  <c:v>43875</c:v>
                </c:pt>
                <c:pt idx="5">
                  <c:v>43876</c:v>
                </c:pt>
                <c:pt idx="6">
                  <c:v>43877</c:v>
                </c:pt>
                <c:pt idx="7">
                  <c:v>43878</c:v>
                </c:pt>
                <c:pt idx="8">
                  <c:v>43879</c:v>
                </c:pt>
                <c:pt idx="9">
                  <c:v>43880</c:v>
                </c:pt>
                <c:pt idx="10">
                  <c:v>43881</c:v>
                </c:pt>
                <c:pt idx="11">
                  <c:v>43882</c:v>
                </c:pt>
                <c:pt idx="12">
                  <c:v>43883</c:v>
                </c:pt>
                <c:pt idx="13">
                  <c:v>43884</c:v>
                </c:pt>
                <c:pt idx="14">
                  <c:v>43885</c:v>
                </c:pt>
                <c:pt idx="15">
                  <c:v>43886</c:v>
                </c:pt>
                <c:pt idx="16">
                  <c:v>43887</c:v>
                </c:pt>
                <c:pt idx="17">
                  <c:v>43888</c:v>
                </c:pt>
                <c:pt idx="18">
                  <c:v>43889</c:v>
                </c:pt>
                <c:pt idx="19">
                  <c:v>43890</c:v>
                </c:pt>
                <c:pt idx="20">
                  <c:v>43891</c:v>
                </c:pt>
                <c:pt idx="21">
                  <c:v>43892</c:v>
                </c:pt>
                <c:pt idx="22">
                  <c:v>43893</c:v>
                </c:pt>
                <c:pt idx="23">
                  <c:v>43894</c:v>
                </c:pt>
                <c:pt idx="24">
                  <c:v>43895</c:v>
                </c:pt>
                <c:pt idx="25">
                  <c:v>43896</c:v>
                </c:pt>
                <c:pt idx="26">
                  <c:v>43897</c:v>
                </c:pt>
                <c:pt idx="27">
                  <c:v>43898</c:v>
                </c:pt>
                <c:pt idx="28">
                  <c:v>43899</c:v>
                </c:pt>
                <c:pt idx="29">
                  <c:v>43900</c:v>
                </c:pt>
              </c:numCache>
            </c:numRef>
          </c:cat>
          <c:val>
            <c:numRef>
              <c:f>エピカーブ!$AG$4:$AG$33</c:f>
              <c:numCache>
                <c:formatCode>General</c:formatCode>
                <c:ptCount val="30"/>
                <c:pt idx="0">
                  <c:v>0</c:v>
                </c:pt>
                <c:pt idx="1">
                  <c:v>0</c:v>
                </c:pt>
                <c:pt idx="2">
                  <c:v>0</c:v>
                </c:pt>
                <c:pt idx="3">
                  <c:v>0</c:v>
                </c:pt>
                <c:pt idx="4">
                  <c:v>0</c:v>
                </c:pt>
                <c:pt idx="5">
                  <c:v>0</c:v>
                </c:pt>
                <c:pt idx="6">
                  <c:v>0</c:v>
                </c:pt>
                <c:pt idx="7">
                  <c:v>1</c:v>
                </c:pt>
                <c:pt idx="8">
                  <c:v>0</c:v>
                </c:pt>
                <c:pt idx="9">
                  <c:v>0</c:v>
                </c:pt>
                <c:pt idx="10">
                  <c:v>0</c:v>
                </c:pt>
                <c:pt idx="11">
                  <c:v>0</c:v>
                </c:pt>
                <c:pt idx="12">
                  <c:v>0</c:v>
                </c:pt>
                <c:pt idx="13">
                  <c:v>0</c:v>
                </c:pt>
                <c:pt idx="14">
                  <c:v>0</c:v>
                </c:pt>
                <c:pt idx="15">
                  <c:v>0</c:v>
                </c:pt>
                <c:pt idx="16">
                  <c:v>1</c:v>
                </c:pt>
                <c:pt idx="17">
                  <c:v>0</c:v>
                </c:pt>
                <c:pt idx="18">
                  <c:v>0</c:v>
                </c:pt>
                <c:pt idx="19">
                  <c:v>1</c:v>
                </c:pt>
                <c:pt idx="20">
                  <c:v>0</c:v>
                </c:pt>
                <c:pt idx="21">
                  <c:v>0</c:v>
                </c:pt>
                <c:pt idx="22">
                  <c:v>1</c:v>
                </c:pt>
                <c:pt idx="23">
                  <c:v>2</c:v>
                </c:pt>
                <c:pt idx="24">
                  <c:v>2</c:v>
                </c:pt>
                <c:pt idx="25">
                  <c:v>1</c:v>
                </c:pt>
                <c:pt idx="26">
                  <c:v>1</c:v>
                </c:pt>
                <c:pt idx="27">
                  <c:v>0</c:v>
                </c:pt>
                <c:pt idx="28">
                  <c:v>0</c:v>
                </c:pt>
                <c:pt idx="29">
                  <c:v>0</c:v>
                </c:pt>
              </c:numCache>
            </c:numRef>
          </c:val>
          <c:extLst>
            <c:ext xmlns:c16="http://schemas.microsoft.com/office/drawing/2014/chart" uri="{C3380CC4-5D6E-409C-BE32-E72D297353CC}">
              <c16:uniqueId val="{00000002-FB27-4F2D-8093-ED462CB7E086}"/>
            </c:ext>
          </c:extLst>
        </c:ser>
        <c:dLbls>
          <c:showLegendKey val="0"/>
          <c:showVal val="0"/>
          <c:showCatName val="0"/>
          <c:showSerName val="0"/>
          <c:showPercent val="0"/>
          <c:showBubbleSize val="0"/>
        </c:dLbls>
        <c:gapWidth val="219"/>
        <c:axId val="1002817423"/>
        <c:axId val="777287231"/>
      </c:barChart>
      <c:dateAx>
        <c:axId val="1002817423"/>
        <c:scaling>
          <c:orientation val="minMax"/>
        </c:scaling>
        <c:delete val="0"/>
        <c:axPos val="b"/>
        <c:title>
          <c:tx>
            <c:rich>
              <a:bodyPr rot="0" spcFirstLastPara="1" vertOverflow="ellipsis" vert="horz" wrap="square" anchor="ctr" anchorCtr="1"/>
              <a:lstStyle/>
              <a:p>
                <a:pPr>
                  <a:defRPr sz="1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r>
                  <a:rPr lang="ja-JP"/>
                  <a:t>発症日</a:t>
                </a:r>
              </a:p>
            </c:rich>
          </c:tx>
          <c:layout>
            <c:manualLayout>
              <c:xMode val="edge"/>
              <c:yMode val="edge"/>
              <c:x val="0.50428026598697573"/>
              <c:y val="0.78441222861174775"/>
            </c:manualLayout>
          </c:layout>
          <c:overlay val="0"/>
          <c:spPr>
            <a:noFill/>
            <a:ln>
              <a:noFill/>
            </a:ln>
            <a:effectLst/>
          </c:spPr>
          <c:txPr>
            <a:bodyPr rot="0" spcFirstLastPara="1" vertOverflow="ellipsis" vert="horz" wrap="square" anchor="ctr" anchorCtr="1"/>
            <a:lstStyle/>
            <a:p>
              <a:pPr>
                <a:defRPr sz="1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title>
        <c:numFmt formatCode="m/d;@" sourceLinked="1"/>
        <c:majorTickMark val="out"/>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6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777287231"/>
        <c:crosses val="autoZero"/>
        <c:auto val="1"/>
        <c:lblOffset val="100"/>
        <c:baseTimeUnit val="days"/>
        <c:majorUnit val="1"/>
        <c:majorTimeUnit val="days"/>
      </c:dateAx>
      <c:valAx>
        <c:axId val="777287231"/>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r>
                  <a:rPr lang="ja-JP"/>
                  <a:t>報告数</a:t>
                </a:r>
              </a:p>
            </c:rich>
          </c:tx>
          <c:layout>
            <c:manualLayout>
              <c:xMode val="edge"/>
              <c:yMode val="edge"/>
              <c:x val="1.5400666606840649E-2"/>
              <c:y val="0.32398585843498129"/>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1002817423"/>
        <c:crosses val="autoZero"/>
        <c:crossBetween val="between"/>
      </c:valAx>
      <c:spPr>
        <a:noFill/>
        <a:ln>
          <a:noFill/>
        </a:ln>
        <a:effectLst/>
      </c:spPr>
    </c:plotArea>
    <c:legend>
      <c:legendPos val="b"/>
      <c:layout>
        <c:manualLayout>
          <c:xMode val="edge"/>
          <c:yMode val="edge"/>
          <c:x val="1.7258560446038636E-2"/>
          <c:y val="0.87957520333261252"/>
          <c:w val="0.89999990935452256"/>
          <c:h val="9.1744816004230761E-2"/>
        </c:manualLayout>
      </c:layout>
      <c:overlay val="0"/>
      <c:spPr>
        <a:noFill/>
        <a:ln>
          <a:noFill/>
        </a:ln>
        <a:effectLst/>
      </c:spPr>
      <c:txPr>
        <a:bodyPr rot="0" spcFirstLastPara="1" vertOverflow="ellipsis" vert="horz" wrap="square" anchor="ctr" anchorCtr="1"/>
        <a:lstStyle/>
        <a:p>
          <a:pPr>
            <a:defRPr sz="24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800">
          <a:solidFill>
            <a:sysClr val="windowText" lastClr="000000"/>
          </a:solidFill>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466825414411662"/>
          <c:y val="2.7672961456536711E-2"/>
          <c:w val="0.83745209494344941"/>
          <c:h val="0.69509626010919823"/>
        </c:manualLayout>
      </c:layout>
      <c:barChart>
        <c:barDir val="bar"/>
        <c:grouping val="clustered"/>
        <c:varyColors val="0"/>
        <c:ser>
          <c:idx val="0"/>
          <c:order val="0"/>
          <c:tx>
            <c:strRef>
              <c:f>Sheet4!$F$13:$F$14</c:f>
              <c:strCache>
                <c:ptCount val="2"/>
                <c:pt idx="0">
                  <c:v>ライブクラスター</c:v>
                </c:pt>
                <c:pt idx="1">
                  <c:v>男</c:v>
                </c:pt>
              </c:strCache>
            </c:strRef>
          </c:tx>
          <c:spPr>
            <a:pattFill prst="wdDnDiag">
              <a:fgClr>
                <a:schemeClr val="tx1"/>
              </a:fgClr>
              <a:bgClr>
                <a:schemeClr val="bg1"/>
              </a:bgClr>
            </a:pattFill>
            <a:ln>
              <a:solidFill>
                <a:schemeClr val="tx1"/>
              </a:solidFill>
            </a:ln>
            <a:effectLst/>
          </c:spPr>
          <c:invertIfNegative val="0"/>
          <c:cat>
            <c:strRef>
              <c:f>Sheet4!$E$15:$E$23</c:f>
              <c:strCache>
                <c:ptCount val="9"/>
                <c:pt idx="0">
                  <c:v>＜10</c:v>
                </c:pt>
                <c:pt idx="1">
                  <c:v>10代</c:v>
                </c:pt>
                <c:pt idx="2">
                  <c:v>20代</c:v>
                </c:pt>
                <c:pt idx="3">
                  <c:v>30代</c:v>
                </c:pt>
                <c:pt idx="4">
                  <c:v>40代</c:v>
                </c:pt>
                <c:pt idx="5">
                  <c:v>50代</c:v>
                </c:pt>
                <c:pt idx="6">
                  <c:v>60代</c:v>
                </c:pt>
                <c:pt idx="7">
                  <c:v>70代</c:v>
                </c:pt>
                <c:pt idx="8">
                  <c:v>80≦</c:v>
                </c:pt>
              </c:strCache>
            </c:strRef>
          </c:cat>
          <c:val>
            <c:numRef>
              <c:f>Sheet4!$F$15:$F$23</c:f>
              <c:numCache>
                <c:formatCode>General</c:formatCode>
                <c:ptCount val="9"/>
                <c:pt idx="2">
                  <c:v>1</c:v>
                </c:pt>
                <c:pt idx="3">
                  <c:v>5</c:v>
                </c:pt>
                <c:pt idx="4">
                  <c:v>2</c:v>
                </c:pt>
                <c:pt idx="5">
                  <c:v>8</c:v>
                </c:pt>
                <c:pt idx="6">
                  <c:v>4</c:v>
                </c:pt>
                <c:pt idx="7">
                  <c:v>2</c:v>
                </c:pt>
              </c:numCache>
            </c:numRef>
          </c:val>
          <c:extLst>
            <c:ext xmlns:c16="http://schemas.microsoft.com/office/drawing/2014/chart" uri="{C3380CC4-5D6E-409C-BE32-E72D297353CC}">
              <c16:uniqueId val="{00000000-846A-4D04-A407-9B4FD9498133}"/>
            </c:ext>
          </c:extLst>
        </c:ser>
        <c:ser>
          <c:idx val="1"/>
          <c:order val="1"/>
          <c:tx>
            <c:strRef>
              <c:f>Sheet4!$G$13:$G$14</c:f>
              <c:strCache>
                <c:ptCount val="2"/>
                <c:pt idx="0">
                  <c:v>ライブクラスター</c:v>
                </c:pt>
                <c:pt idx="1">
                  <c:v>女</c:v>
                </c:pt>
              </c:strCache>
            </c:strRef>
          </c:tx>
          <c:spPr>
            <a:solidFill>
              <a:schemeClr val="tx1"/>
            </a:solidFill>
            <a:ln>
              <a:noFill/>
            </a:ln>
            <a:effectLst/>
          </c:spPr>
          <c:invertIfNegative val="0"/>
          <c:cat>
            <c:strRef>
              <c:f>Sheet4!$E$15:$E$23</c:f>
              <c:strCache>
                <c:ptCount val="9"/>
                <c:pt idx="0">
                  <c:v>＜10</c:v>
                </c:pt>
                <c:pt idx="1">
                  <c:v>10代</c:v>
                </c:pt>
                <c:pt idx="2">
                  <c:v>20代</c:v>
                </c:pt>
                <c:pt idx="3">
                  <c:v>30代</c:v>
                </c:pt>
                <c:pt idx="4">
                  <c:v>40代</c:v>
                </c:pt>
                <c:pt idx="5">
                  <c:v>50代</c:v>
                </c:pt>
                <c:pt idx="6">
                  <c:v>60代</c:v>
                </c:pt>
                <c:pt idx="7">
                  <c:v>70代</c:v>
                </c:pt>
                <c:pt idx="8">
                  <c:v>80≦</c:v>
                </c:pt>
              </c:strCache>
            </c:strRef>
          </c:cat>
          <c:val>
            <c:numRef>
              <c:f>Sheet4!$G$15:$G$23</c:f>
              <c:numCache>
                <c:formatCode>General</c:formatCode>
                <c:ptCount val="9"/>
                <c:pt idx="0">
                  <c:v>1</c:v>
                </c:pt>
                <c:pt idx="2">
                  <c:v>6</c:v>
                </c:pt>
                <c:pt idx="3">
                  <c:v>6</c:v>
                </c:pt>
                <c:pt idx="4">
                  <c:v>15</c:v>
                </c:pt>
                <c:pt idx="5">
                  <c:v>7</c:v>
                </c:pt>
                <c:pt idx="6">
                  <c:v>5</c:v>
                </c:pt>
              </c:numCache>
            </c:numRef>
          </c:val>
          <c:extLst>
            <c:ext xmlns:c16="http://schemas.microsoft.com/office/drawing/2014/chart" uri="{C3380CC4-5D6E-409C-BE32-E72D297353CC}">
              <c16:uniqueId val="{00000001-846A-4D04-A407-9B4FD9498133}"/>
            </c:ext>
          </c:extLst>
        </c:ser>
        <c:ser>
          <c:idx val="2"/>
          <c:order val="2"/>
          <c:tx>
            <c:strRef>
              <c:f>Sheet4!$H$13:$H$14</c:f>
              <c:strCache>
                <c:ptCount val="2"/>
                <c:pt idx="0">
                  <c:v>リンク不明例</c:v>
                </c:pt>
                <c:pt idx="1">
                  <c:v>男</c:v>
                </c:pt>
              </c:strCache>
            </c:strRef>
          </c:tx>
          <c:spPr>
            <a:pattFill prst="lgConfetti">
              <a:fgClr>
                <a:schemeClr val="tx1"/>
              </a:fgClr>
              <a:bgClr>
                <a:schemeClr val="bg1"/>
              </a:bgClr>
            </a:pattFill>
            <a:ln>
              <a:solidFill>
                <a:schemeClr val="tx1"/>
              </a:solidFill>
            </a:ln>
            <a:effectLst/>
          </c:spPr>
          <c:invertIfNegative val="0"/>
          <c:cat>
            <c:strRef>
              <c:f>Sheet4!$E$15:$E$23</c:f>
              <c:strCache>
                <c:ptCount val="9"/>
                <c:pt idx="0">
                  <c:v>＜10</c:v>
                </c:pt>
                <c:pt idx="1">
                  <c:v>10代</c:v>
                </c:pt>
                <c:pt idx="2">
                  <c:v>20代</c:v>
                </c:pt>
                <c:pt idx="3">
                  <c:v>30代</c:v>
                </c:pt>
                <c:pt idx="4">
                  <c:v>40代</c:v>
                </c:pt>
                <c:pt idx="5">
                  <c:v>50代</c:v>
                </c:pt>
                <c:pt idx="6">
                  <c:v>60代</c:v>
                </c:pt>
                <c:pt idx="7">
                  <c:v>70代</c:v>
                </c:pt>
                <c:pt idx="8">
                  <c:v>80≦</c:v>
                </c:pt>
              </c:strCache>
            </c:strRef>
          </c:cat>
          <c:val>
            <c:numRef>
              <c:f>Sheet4!$H$15:$H$23</c:f>
              <c:numCache>
                <c:formatCode>General</c:formatCode>
                <c:ptCount val="9"/>
                <c:pt idx="2">
                  <c:v>1</c:v>
                </c:pt>
                <c:pt idx="3">
                  <c:v>1</c:v>
                </c:pt>
                <c:pt idx="4">
                  <c:v>2</c:v>
                </c:pt>
                <c:pt idx="5">
                  <c:v>0</c:v>
                </c:pt>
                <c:pt idx="7">
                  <c:v>2</c:v>
                </c:pt>
              </c:numCache>
            </c:numRef>
          </c:val>
          <c:extLst>
            <c:ext xmlns:c16="http://schemas.microsoft.com/office/drawing/2014/chart" uri="{C3380CC4-5D6E-409C-BE32-E72D297353CC}">
              <c16:uniqueId val="{00000002-846A-4D04-A407-9B4FD9498133}"/>
            </c:ext>
          </c:extLst>
        </c:ser>
        <c:ser>
          <c:idx val="3"/>
          <c:order val="3"/>
          <c:tx>
            <c:strRef>
              <c:f>Sheet4!$I$13:$I$14</c:f>
              <c:strCache>
                <c:ptCount val="2"/>
                <c:pt idx="0">
                  <c:v>リンク不明例</c:v>
                </c:pt>
                <c:pt idx="1">
                  <c:v>女</c:v>
                </c:pt>
              </c:strCache>
            </c:strRef>
          </c:tx>
          <c:spPr>
            <a:pattFill prst="diagBrick">
              <a:fgClr>
                <a:schemeClr val="tx1"/>
              </a:fgClr>
              <a:bgClr>
                <a:schemeClr val="bg1"/>
              </a:bgClr>
            </a:pattFill>
            <a:ln>
              <a:solidFill>
                <a:schemeClr val="tx1"/>
              </a:solidFill>
            </a:ln>
            <a:effectLst/>
          </c:spPr>
          <c:invertIfNegative val="0"/>
          <c:cat>
            <c:strRef>
              <c:f>Sheet4!$E$15:$E$23</c:f>
              <c:strCache>
                <c:ptCount val="9"/>
                <c:pt idx="0">
                  <c:v>＜10</c:v>
                </c:pt>
                <c:pt idx="1">
                  <c:v>10代</c:v>
                </c:pt>
                <c:pt idx="2">
                  <c:v>20代</c:v>
                </c:pt>
                <c:pt idx="3">
                  <c:v>30代</c:v>
                </c:pt>
                <c:pt idx="4">
                  <c:v>40代</c:v>
                </c:pt>
                <c:pt idx="5">
                  <c:v>50代</c:v>
                </c:pt>
                <c:pt idx="6">
                  <c:v>60代</c:v>
                </c:pt>
                <c:pt idx="7">
                  <c:v>70代</c:v>
                </c:pt>
                <c:pt idx="8">
                  <c:v>80≦</c:v>
                </c:pt>
              </c:strCache>
            </c:strRef>
          </c:cat>
          <c:val>
            <c:numRef>
              <c:f>Sheet4!$I$15:$I$23</c:f>
              <c:numCache>
                <c:formatCode>General</c:formatCode>
                <c:ptCount val="9"/>
                <c:pt idx="2">
                  <c:v>1</c:v>
                </c:pt>
                <c:pt idx="3">
                  <c:v>1</c:v>
                </c:pt>
                <c:pt idx="4">
                  <c:v>1</c:v>
                </c:pt>
                <c:pt idx="5">
                  <c:v>1</c:v>
                </c:pt>
              </c:numCache>
            </c:numRef>
          </c:val>
          <c:extLst>
            <c:ext xmlns:c16="http://schemas.microsoft.com/office/drawing/2014/chart" uri="{C3380CC4-5D6E-409C-BE32-E72D297353CC}">
              <c16:uniqueId val="{00000003-846A-4D04-A407-9B4FD9498133}"/>
            </c:ext>
          </c:extLst>
        </c:ser>
        <c:dLbls>
          <c:showLegendKey val="0"/>
          <c:showVal val="0"/>
          <c:showCatName val="0"/>
          <c:showSerName val="0"/>
          <c:showPercent val="0"/>
          <c:showBubbleSize val="0"/>
        </c:dLbls>
        <c:gapWidth val="182"/>
        <c:axId val="963252751"/>
        <c:axId val="375070143"/>
      </c:barChart>
      <c:catAx>
        <c:axId val="963252751"/>
        <c:scaling>
          <c:orientation val="minMax"/>
        </c:scaling>
        <c:delete val="0"/>
        <c:axPos val="l"/>
        <c:title>
          <c:tx>
            <c:rich>
              <a:bodyPr rot="-5400000" spcFirstLastPara="1" vertOverflow="ellipsis" vert="horz" wrap="square" anchor="ctr" anchorCtr="1"/>
              <a:lstStyle/>
              <a:p>
                <a:pPr>
                  <a:defRPr sz="20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r>
                  <a:rPr lang="ja-JP"/>
                  <a:t>年齢群</a:t>
                </a:r>
              </a:p>
            </c:rich>
          </c:tx>
          <c:layout>
            <c:manualLayout>
              <c:xMode val="edge"/>
              <c:yMode val="edge"/>
              <c:x val="2.1542226001235478E-2"/>
              <c:y val="0.24123770901959235"/>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375070143"/>
        <c:crosses val="autoZero"/>
        <c:auto val="1"/>
        <c:lblAlgn val="ctr"/>
        <c:lblOffset val="100"/>
        <c:noMultiLvlLbl val="0"/>
      </c:catAx>
      <c:valAx>
        <c:axId val="375070143"/>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20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r>
                  <a:rPr lang="ja-JP"/>
                  <a:t>報告数</a:t>
                </a:r>
              </a:p>
            </c:rich>
          </c:tx>
          <c:layout/>
          <c:overlay val="0"/>
          <c:spPr>
            <a:noFill/>
            <a:ln>
              <a:noFill/>
            </a:ln>
            <a:effectLst/>
          </c:spPr>
          <c:txPr>
            <a:bodyPr rot="0" spcFirstLastPara="1" vertOverflow="ellipsis" vert="horz" wrap="square" anchor="ctr" anchorCtr="1"/>
            <a:lstStyle/>
            <a:p>
              <a:pPr>
                <a:defRPr sz="20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963252751"/>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4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2000">
          <a:solidFill>
            <a:sysClr val="windowText" lastClr="000000"/>
          </a:solidFill>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60BD38E-3C46-4F62-B62A-C8BDAED2B910}"/>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D0C388B9-2C98-4C0C-BD13-167C820721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B38CED17-5836-453F-BEE6-812B68889B46}"/>
              </a:ext>
            </a:extLst>
          </p:cNvPr>
          <p:cNvSpPr>
            <a:spLocks noGrp="1"/>
          </p:cNvSpPr>
          <p:nvPr>
            <p:ph type="dt" sz="half" idx="10"/>
          </p:nvPr>
        </p:nvSpPr>
        <p:spPr/>
        <p:txBody>
          <a:bodyPr/>
          <a:lstStyle/>
          <a:p>
            <a:fld id="{8D39C9ED-F570-43F6-A8F1-E36206801B79}" type="datetimeFigureOut">
              <a:rPr kumimoji="1" lang="ja-JP" altLang="en-US" smtClean="0"/>
              <a:t>2020/3/12</a:t>
            </a:fld>
            <a:endParaRPr kumimoji="1" lang="ja-JP" altLang="en-US"/>
          </a:p>
        </p:txBody>
      </p:sp>
      <p:sp>
        <p:nvSpPr>
          <p:cNvPr id="5" name="フッター プレースホルダー 4">
            <a:extLst>
              <a:ext uri="{FF2B5EF4-FFF2-40B4-BE49-F238E27FC236}">
                <a16:creationId xmlns:a16="http://schemas.microsoft.com/office/drawing/2014/main" id="{1F8B824E-7C78-4CA9-A788-8557026EFA7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670B7F4-A1CA-4546-8EFD-9B4ECE0196BB}"/>
              </a:ext>
            </a:extLst>
          </p:cNvPr>
          <p:cNvSpPr>
            <a:spLocks noGrp="1"/>
          </p:cNvSpPr>
          <p:nvPr>
            <p:ph type="sldNum" sz="quarter" idx="12"/>
          </p:nvPr>
        </p:nvSpPr>
        <p:spPr/>
        <p:txBody>
          <a:bodyPr/>
          <a:lstStyle/>
          <a:p>
            <a:fld id="{5825489A-2E7F-4136-BCBA-AA5CC2A706E4}" type="slidenum">
              <a:rPr kumimoji="1" lang="ja-JP" altLang="en-US" smtClean="0"/>
              <a:t>‹#›</a:t>
            </a:fld>
            <a:endParaRPr kumimoji="1" lang="ja-JP" altLang="en-US"/>
          </a:p>
        </p:txBody>
      </p:sp>
    </p:spTree>
    <p:extLst>
      <p:ext uri="{BB962C8B-B14F-4D97-AF65-F5344CB8AC3E}">
        <p14:creationId xmlns:p14="http://schemas.microsoft.com/office/powerpoint/2010/main" val="2714042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A2992F-BF11-40B1-9630-F27310D0E20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3AE5D4C-1373-4469-9CBF-010D4711CBAC}"/>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D66E839-EE31-4711-BCFF-58BFE0D2472B}"/>
              </a:ext>
            </a:extLst>
          </p:cNvPr>
          <p:cNvSpPr>
            <a:spLocks noGrp="1"/>
          </p:cNvSpPr>
          <p:nvPr>
            <p:ph type="dt" sz="half" idx="10"/>
          </p:nvPr>
        </p:nvSpPr>
        <p:spPr/>
        <p:txBody>
          <a:bodyPr/>
          <a:lstStyle/>
          <a:p>
            <a:fld id="{8D39C9ED-F570-43F6-A8F1-E36206801B79}" type="datetimeFigureOut">
              <a:rPr kumimoji="1" lang="ja-JP" altLang="en-US" smtClean="0"/>
              <a:t>2020/3/12</a:t>
            </a:fld>
            <a:endParaRPr kumimoji="1" lang="ja-JP" altLang="en-US"/>
          </a:p>
        </p:txBody>
      </p:sp>
      <p:sp>
        <p:nvSpPr>
          <p:cNvPr id="5" name="フッター プレースホルダー 4">
            <a:extLst>
              <a:ext uri="{FF2B5EF4-FFF2-40B4-BE49-F238E27FC236}">
                <a16:creationId xmlns:a16="http://schemas.microsoft.com/office/drawing/2014/main" id="{E457CF57-8571-4EB5-8039-85F8EE53476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6534D32-28C3-4578-9E03-858CA5D3C58C}"/>
              </a:ext>
            </a:extLst>
          </p:cNvPr>
          <p:cNvSpPr>
            <a:spLocks noGrp="1"/>
          </p:cNvSpPr>
          <p:nvPr>
            <p:ph type="sldNum" sz="quarter" idx="12"/>
          </p:nvPr>
        </p:nvSpPr>
        <p:spPr/>
        <p:txBody>
          <a:bodyPr/>
          <a:lstStyle/>
          <a:p>
            <a:fld id="{5825489A-2E7F-4136-BCBA-AA5CC2A706E4}" type="slidenum">
              <a:rPr kumimoji="1" lang="ja-JP" altLang="en-US" smtClean="0"/>
              <a:t>‹#›</a:t>
            </a:fld>
            <a:endParaRPr kumimoji="1" lang="ja-JP" altLang="en-US"/>
          </a:p>
        </p:txBody>
      </p:sp>
    </p:spTree>
    <p:extLst>
      <p:ext uri="{BB962C8B-B14F-4D97-AF65-F5344CB8AC3E}">
        <p14:creationId xmlns:p14="http://schemas.microsoft.com/office/powerpoint/2010/main" val="3649222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EE770402-F709-45AD-8DBF-E2D9FE7CB46C}"/>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57A0AB2-ADD1-4947-84A5-BAACD1E83747}"/>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17842A1-BC33-4F4F-8D91-6DE827E792B4}"/>
              </a:ext>
            </a:extLst>
          </p:cNvPr>
          <p:cNvSpPr>
            <a:spLocks noGrp="1"/>
          </p:cNvSpPr>
          <p:nvPr>
            <p:ph type="dt" sz="half" idx="10"/>
          </p:nvPr>
        </p:nvSpPr>
        <p:spPr/>
        <p:txBody>
          <a:bodyPr/>
          <a:lstStyle/>
          <a:p>
            <a:fld id="{8D39C9ED-F570-43F6-A8F1-E36206801B79}" type="datetimeFigureOut">
              <a:rPr kumimoji="1" lang="ja-JP" altLang="en-US" smtClean="0"/>
              <a:t>2020/3/12</a:t>
            </a:fld>
            <a:endParaRPr kumimoji="1" lang="ja-JP" altLang="en-US"/>
          </a:p>
        </p:txBody>
      </p:sp>
      <p:sp>
        <p:nvSpPr>
          <p:cNvPr id="5" name="フッター プレースホルダー 4">
            <a:extLst>
              <a:ext uri="{FF2B5EF4-FFF2-40B4-BE49-F238E27FC236}">
                <a16:creationId xmlns:a16="http://schemas.microsoft.com/office/drawing/2014/main" id="{9C7D8BF1-EC8C-4E9D-99A1-BB2D93623CD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28491BB-B836-4408-8882-FF8ED1C0CDB6}"/>
              </a:ext>
            </a:extLst>
          </p:cNvPr>
          <p:cNvSpPr>
            <a:spLocks noGrp="1"/>
          </p:cNvSpPr>
          <p:nvPr>
            <p:ph type="sldNum" sz="quarter" idx="12"/>
          </p:nvPr>
        </p:nvSpPr>
        <p:spPr/>
        <p:txBody>
          <a:bodyPr/>
          <a:lstStyle/>
          <a:p>
            <a:fld id="{5825489A-2E7F-4136-BCBA-AA5CC2A706E4}" type="slidenum">
              <a:rPr kumimoji="1" lang="ja-JP" altLang="en-US" smtClean="0"/>
              <a:t>‹#›</a:t>
            </a:fld>
            <a:endParaRPr kumimoji="1" lang="ja-JP" altLang="en-US"/>
          </a:p>
        </p:txBody>
      </p:sp>
    </p:spTree>
    <p:extLst>
      <p:ext uri="{BB962C8B-B14F-4D97-AF65-F5344CB8AC3E}">
        <p14:creationId xmlns:p14="http://schemas.microsoft.com/office/powerpoint/2010/main" val="4061662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7FE4C53-F83A-40B0-AAD4-2F168956A02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E644FE0-85FD-42B1-A3B8-13F1887EF09C}"/>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E395B06-0E70-43BB-B28B-5AEDD036550C}"/>
              </a:ext>
            </a:extLst>
          </p:cNvPr>
          <p:cNvSpPr>
            <a:spLocks noGrp="1"/>
          </p:cNvSpPr>
          <p:nvPr>
            <p:ph type="dt" sz="half" idx="10"/>
          </p:nvPr>
        </p:nvSpPr>
        <p:spPr/>
        <p:txBody>
          <a:bodyPr/>
          <a:lstStyle/>
          <a:p>
            <a:fld id="{8D39C9ED-F570-43F6-A8F1-E36206801B79}" type="datetimeFigureOut">
              <a:rPr kumimoji="1" lang="ja-JP" altLang="en-US" smtClean="0"/>
              <a:t>2020/3/12</a:t>
            </a:fld>
            <a:endParaRPr kumimoji="1" lang="ja-JP" altLang="en-US"/>
          </a:p>
        </p:txBody>
      </p:sp>
      <p:sp>
        <p:nvSpPr>
          <p:cNvPr id="5" name="フッター プレースホルダー 4">
            <a:extLst>
              <a:ext uri="{FF2B5EF4-FFF2-40B4-BE49-F238E27FC236}">
                <a16:creationId xmlns:a16="http://schemas.microsoft.com/office/drawing/2014/main" id="{D9D0A8E4-05EF-441E-9848-8A4F45EC96E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CF9A166-7A88-4B62-B791-FFB76E582155}"/>
              </a:ext>
            </a:extLst>
          </p:cNvPr>
          <p:cNvSpPr>
            <a:spLocks noGrp="1"/>
          </p:cNvSpPr>
          <p:nvPr>
            <p:ph type="sldNum" sz="quarter" idx="12"/>
          </p:nvPr>
        </p:nvSpPr>
        <p:spPr/>
        <p:txBody>
          <a:bodyPr/>
          <a:lstStyle/>
          <a:p>
            <a:fld id="{5825489A-2E7F-4136-BCBA-AA5CC2A706E4}" type="slidenum">
              <a:rPr kumimoji="1" lang="ja-JP" altLang="en-US" smtClean="0"/>
              <a:t>‹#›</a:t>
            </a:fld>
            <a:endParaRPr kumimoji="1" lang="ja-JP" altLang="en-US"/>
          </a:p>
        </p:txBody>
      </p:sp>
    </p:spTree>
    <p:extLst>
      <p:ext uri="{BB962C8B-B14F-4D97-AF65-F5344CB8AC3E}">
        <p14:creationId xmlns:p14="http://schemas.microsoft.com/office/powerpoint/2010/main" val="1292566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634B35-7A41-4C8A-B22E-91C1D7436E8E}"/>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3A0659D-018A-448A-8B55-B6BA2B1743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0CC1DF1E-2B51-4576-A66E-D671D51EA0FB}"/>
              </a:ext>
            </a:extLst>
          </p:cNvPr>
          <p:cNvSpPr>
            <a:spLocks noGrp="1"/>
          </p:cNvSpPr>
          <p:nvPr>
            <p:ph type="dt" sz="half" idx="10"/>
          </p:nvPr>
        </p:nvSpPr>
        <p:spPr/>
        <p:txBody>
          <a:bodyPr/>
          <a:lstStyle/>
          <a:p>
            <a:fld id="{8D39C9ED-F570-43F6-A8F1-E36206801B79}" type="datetimeFigureOut">
              <a:rPr kumimoji="1" lang="ja-JP" altLang="en-US" smtClean="0"/>
              <a:t>2020/3/12</a:t>
            </a:fld>
            <a:endParaRPr kumimoji="1" lang="ja-JP" altLang="en-US"/>
          </a:p>
        </p:txBody>
      </p:sp>
      <p:sp>
        <p:nvSpPr>
          <p:cNvPr id="5" name="フッター プレースホルダー 4">
            <a:extLst>
              <a:ext uri="{FF2B5EF4-FFF2-40B4-BE49-F238E27FC236}">
                <a16:creationId xmlns:a16="http://schemas.microsoft.com/office/drawing/2014/main" id="{1BA15948-F3A3-413D-ABE8-5A4B7FF8E7C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8D4BF40-2598-4278-B0E5-8CFA102D166C}"/>
              </a:ext>
            </a:extLst>
          </p:cNvPr>
          <p:cNvSpPr>
            <a:spLocks noGrp="1"/>
          </p:cNvSpPr>
          <p:nvPr>
            <p:ph type="sldNum" sz="quarter" idx="12"/>
          </p:nvPr>
        </p:nvSpPr>
        <p:spPr/>
        <p:txBody>
          <a:bodyPr/>
          <a:lstStyle/>
          <a:p>
            <a:fld id="{5825489A-2E7F-4136-BCBA-AA5CC2A706E4}" type="slidenum">
              <a:rPr kumimoji="1" lang="ja-JP" altLang="en-US" smtClean="0"/>
              <a:t>‹#›</a:t>
            </a:fld>
            <a:endParaRPr kumimoji="1" lang="ja-JP" altLang="en-US"/>
          </a:p>
        </p:txBody>
      </p:sp>
    </p:spTree>
    <p:extLst>
      <p:ext uri="{BB962C8B-B14F-4D97-AF65-F5344CB8AC3E}">
        <p14:creationId xmlns:p14="http://schemas.microsoft.com/office/powerpoint/2010/main" val="1692116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242271-20F1-4568-8B67-10AE8265223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B7774F5-F630-462E-802F-472A9F4F6CF4}"/>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0569C000-C00A-4353-AA9E-5508F638E81B}"/>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F314D072-93BD-444F-B403-3740618EFAD6}"/>
              </a:ext>
            </a:extLst>
          </p:cNvPr>
          <p:cNvSpPr>
            <a:spLocks noGrp="1"/>
          </p:cNvSpPr>
          <p:nvPr>
            <p:ph type="dt" sz="half" idx="10"/>
          </p:nvPr>
        </p:nvSpPr>
        <p:spPr/>
        <p:txBody>
          <a:bodyPr/>
          <a:lstStyle/>
          <a:p>
            <a:fld id="{8D39C9ED-F570-43F6-A8F1-E36206801B79}" type="datetimeFigureOut">
              <a:rPr kumimoji="1" lang="ja-JP" altLang="en-US" smtClean="0"/>
              <a:t>2020/3/12</a:t>
            </a:fld>
            <a:endParaRPr kumimoji="1" lang="ja-JP" altLang="en-US"/>
          </a:p>
        </p:txBody>
      </p:sp>
      <p:sp>
        <p:nvSpPr>
          <p:cNvPr id="6" name="フッター プレースホルダー 5">
            <a:extLst>
              <a:ext uri="{FF2B5EF4-FFF2-40B4-BE49-F238E27FC236}">
                <a16:creationId xmlns:a16="http://schemas.microsoft.com/office/drawing/2014/main" id="{16288FE7-2A3E-4ABB-A5F3-CA41746286B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64563C6-6DE3-41D0-A9B7-05D2E0CAF28A}"/>
              </a:ext>
            </a:extLst>
          </p:cNvPr>
          <p:cNvSpPr>
            <a:spLocks noGrp="1"/>
          </p:cNvSpPr>
          <p:nvPr>
            <p:ph type="sldNum" sz="quarter" idx="12"/>
          </p:nvPr>
        </p:nvSpPr>
        <p:spPr/>
        <p:txBody>
          <a:bodyPr/>
          <a:lstStyle/>
          <a:p>
            <a:fld id="{5825489A-2E7F-4136-BCBA-AA5CC2A706E4}" type="slidenum">
              <a:rPr kumimoji="1" lang="ja-JP" altLang="en-US" smtClean="0"/>
              <a:t>‹#›</a:t>
            </a:fld>
            <a:endParaRPr kumimoji="1" lang="ja-JP" altLang="en-US"/>
          </a:p>
        </p:txBody>
      </p:sp>
    </p:spTree>
    <p:extLst>
      <p:ext uri="{BB962C8B-B14F-4D97-AF65-F5344CB8AC3E}">
        <p14:creationId xmlns:p14="http://schemas.microsoft.com/office/powerpoint/2010/main" val="3641278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BE0D00-066A-4252-B07B-7280F82F9076}"/>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3114E16-827C-4EB8-8FF3-14C8FFA120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057A38FD-8B7C-4791-A75A-B9007D342D73}"/>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77CE8599-6A84-4013-A575-094595FF9E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11373E3-6614-4F40-AEC4-083DC4EA7204}"/>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372BFD1B-5273-4AF5-9CD7-BE85EB77ED2D}"/>
              </a:ext>
            </a:extLst>
          </p:cNvPr>
          <p:cNvSpPr>
            <a:spLocks noGrp="1"/>
          </p:cNvSpPr>
          <p:nvPr>
            <p:ph type="dt" sz="half" idx="10"/>
          </p:nvPr>
        </p:nvSpPr>
        <p:spPr/>
        <p:txBody>
          <a:bodyPr/>
          <a:lstStyle/>
          <a:p>
            <a:fld id="{8D39C9ED-F570-43F6-A8F1-E36206801B79}" type="datetimeFigureOut">
              <a:rPr kumimoji="1" lang="ja-JP" altLang="en-US" smtClean="0"/>
              <a:t>2020/3/12</a:t>
            </a:fld>
            <a:endParaRPr kumimoji="1" lang="ja-JP" altLang="en-US"/>
          </a:p>
        </p:txBody>
      </p:sp>
      <p:sp>
        <p:nvSpPr>
          <p:cNvPr id="8" name="フッター プレースホルダー 7">
            <a:extLst>
              <a:ext uri="{FF2B5EF4-FFF2-40B4-BE49-F238E27FC236}">
                <a16:creationId xmlns:a16="http://schemas.microsoft.com/office/drawing/2014/main" id="{F5A9523F-8106-4C5D-8E9B-3C7C6E0DE208}"/>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DBCA57E7-A40D-4005-903E-2022653CFB0A}"/>
              </a:ext>
            </a:extLst>
          </p:cNvPr>
          <p:cNvSpPr>
            <a:spLocks noGrp="1"/>
          </p:cNvSpPr>
          <p:nvPr>
            <p:ph type="sldNum" sz="quarter" idx="12"/>
          </p:nvPr>
        </p:nvSpPr>
        <p:spPr/>
        <p:txBody>
          <a:bodyPr/>
          <a:lstStyle/>
          <a:p>
            <a:fld id="{5825489A-2E7F-4136-BCBA-AA5CC2A706E4}" type="slidenum">
              <a:rPr kumimoji="1" lang="ja-JP" altLang="en-US" smtClean="0"/>
              <a:t>‹#›</a:t>
            </a:fld>
            <a:endParaRPr kumimoji="1" lang="ja-JP" altLang="en-US"/>
          </a:p>
        </p:txBody>
      </p:sp>
    </p:spTree>
    <p:extLst>
      <p:ext uri="{BB962C8B-B14F-4D97-AF65-F5344CB8AC3E}">
        <p14:creationId xmlns:p14="http://schemas.microsoft.com/office/powerpoint/2010/main" val="1663642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D9E338E-9ABC-40A6-9DDB-D95654F20E15}"/>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F1AAA38F-899A-4760-A306-E3640748B7A1}"/>
              </a:ext>
            </a:extLst>
          </p:cNvPr>
          <p:cNvSpPr>
            <a:spLocks noGrp="1"/>
          </p:cNvSpPr>
          <p:nvPr>
            <p:ph type="dt" sz="half" idx="10"/>
          </p:nvPr>
        </p:nvSpPr>
        <p:spPr/>
        <p:txBody>
          <a:bodyPr/>
          <a:lstStyle/>
          <a:p>
            <a:fld id="{8D39C9ED-F570-43F6-A8F1-E36206801B79}" type="datetimeFigureOut">
              <a:rPr kumimoji="1" lang="ja-JP" altLang="en-US" smtClean="0"/>
              <a:t>2020/3/12</a:t>
            </a:fld>
            <a:endParaRPr kumimoji="1" lang="ja-JP" altLang="en-US"/>
          </a:p>
        </p:txBody>
      </p:sp>
      <p:sp>
        <p:nvSpPr>
          <p:cNvPr id="4" name="フッター プレースホルダー 3">
            <a:extLst>
              <a:ext uri="{FF2B5EF4-FFF2-40B4-BE49-F238E27FC236}">
                <a16:creationId xmlns:a16="http://schemas.microsoft.com/office/drawing/2014/main" id="{B9027973-3909-4315-90F1-3AF340F0B57B}"/>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033C708C-FF25-45E4-A1F8-30F60EF56503}"/>
              </a:ext>
            </a:extLst>
          </p:cNvPr>
          <p:cNvSpPr>
            <a:spLocks noGrp="1"/>
          </p:cNvSpPr>
          <p:nvPr>
            <p:ph type="sldNum" sz="quarter" idx="12"/>
          </p:nvPr>
        </p:nvSpPr>
        <p:spPr/>
        <p:txBody>
          <a:bodyPr/>
          <a:lstStyle/>
          <a:p>
            <a:fld id="{5825489A-2E7F-4136-BCBA-AA5CC2A706E4}" type="slidenum">
              <a:rPr kumimoji="1" lang="ja-JP" altLang="en-US" smtClean="0"/>
              <a:t>‹#›</a:t>
            </a:fld>
            <a:endParaRPr kumimoji="1" lang="ja-JP" altLang="en-US"/>
          </a:p>
        </p:txBody>
      </p:sp>
    </p:spTree>
    <p:extLst>
      <p:ext uri="{BB962C8B-B14F-4D97-AF65-F5344CB8AC3E}">
        <p14:creationId xmlns:p14="http://schemas.microsoft.com/office/powerpoint/2010/main" val="955518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697536FE-0557-40D7-94D8-6F951B786860}"/>
              </a:ext>
            </a:extLst>
          </p:cNvPr>
          <p:cNvSpPr>
            <a:spLocks noGrp="1"/>
          </p:cNvSpPr>
          <p:nvPr>
            <p:ph type="dt" sz="half" idx="10"/>
          </p:nvPr>
        </p:nvSpPr>
        <p:spPr/>
        <p:txBody>
          <a:bodyPr/>
          <a:lstStyle/>
          <a:p>
            <a:fld id="{8D39C9ED-F570-43F6-A8F1-E36206801B79}" type="datetimeFigureOut">
              <a:rPr kumimoji="1" lang="ja-JP" altLang="en-US" smtClean="0"/>
              <a:t>2020/3/12</a:t>
            </a:fld>
            <a:endParaRPr kumimoji="1" lang="ja-JP" altLang="en-US"/>
          </a:p>
        </p:txBody>
      </p:sp>
      <p:sp>
        <p:nvSpPr>
          <p:cNvPr id="3" name="フッター プレースホルダー 2">
            <a:extLst>
              <a:ext uri="{FF2B5EF4-FFF2-40B4-BE49-F238E27FC236}">
                <a16:creationId xmlns:a16="http://schemas.microsoft.com/office/drawing/2014/main" id="{AE440AF8-B49A-4A62-8BC6-589A34ECD78D}"/>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B6A7984C-9909-4F08-A862-5982D272953B}"/>
              </a:ext>
            </a:extLst>
          </p:cNvPr>
          <p:cNvSpPr>
            <a:spLocks noGrp="1"/>
          </p:cNvSpPr>
          <p:nvPr>
            <p:ph type="sldNum" sz="quarter" idx="12"/>
          </p:nvPr>
        </p:nvSpPr>
        <p:spPr/>
        <p:txBody>
          <a:bodyPr/>
          <a:lstStyle/>
          <a:p>
            <a:fld id="{5825489A-2E7F-4136-BCBA-AA5CC2A706E4}" type="slidenum">
              <a:rPr kumimoji="1" lang="ja-JP" altLang="en-US" smtClean="0"/>
              <a:t>‹#›</a:t>
            </a:fld>
            <a:endParaRPr kumimoji="1" lang="ja-JP" altLang="en-US"/>
          </a:p>
        </p:txBody>
      </p:sp>
    </p:spTree>
    <p:extLst>
      <p:ext uri="{BB962C8B-B14F-4D97-AF65-F5344CB8AC3E}">
        <p14:creationId xmlns:p14="http://schemas.microsoft.com/office/powerpoint/2010/main" val="734408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326C7B-C762-4D74-A0E8-6CC960D8A30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8EEC2D5-22DB-4779-AF94-A44C0DEB7E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C3E90D31-921C-4DEF-8796-FA181D0E19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717DA27-9746-4528-A958-526A20837509}"/>
              </a:ext>
            </a:extLst>
          </p:cNvPr>
          <p:cNvSpPr>
            <a:spLocks noGrp="1"/>
          </p:cNvSpPr>
          <p:nvPr>
            <p:ph type="dt" sz="half" idx="10"/>
          </p:nvPr>
        </p:nvSpPr>
        <p:spPr/>
        <p:txBody>
          <a:bodyPr/>
          <a:lstStyle/>
          <a:p>
            <a:fld id="{8D39C9ED-F570-43F6-A8F1-E36206801B79}" type="datetimeFigureOut">
              <a:rPr kumimoji="1" lang="ja-JP" altLang="en-US" smtClean="0"/>
              <a:t>2020/3/12</a:t>
            </a:fld>
            <a:endParaRPr kumimoji="1" lang="ja-JP" altLang="en-US"/>
          </a:p>
        </p:txBody>
      </p:sp>
      <p:sp>
        <p:nvSpPr>
          <p:cNvPr id="6" name="フッター プレースホルダー 5">
            <a:extLst>
              <a:ext uri="{FF2B5EF4-FFF2-40B4-BE49-F238E27FC236}">
                <a16:creationId xmlns:a16="http://schemas.microsoft.com/office/drawing/2014/main" id="{6F54E266-D95B-49BC-A9C9-DF992C609CC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7BF2350-71C1-47CE-9969-92FE3A9880D8}"/>
              </a:ext>
            </a:extLst>
          </p:cNvPr>
          <p:cNvSpPr>
            <a:spLocks noGrp="1"/>
          </p:cNvSpPr>
          <p:nvPr>
            <p:ph type="sldNum" sz="quarter" idx="12"/>
          </p:nvPr>
        </p:nvSpPr>
        <p:spPr/>
        <p:txBody>
          <a:bodyPr/>
          <a:lstStyle/>
          <a:p>
            <a:fld id="{5825489A-2E7F-4136-BCBA-AA5CC2A706E4}" type="slidenum">
              <a:rPr kumimoji="1" lang="ja-JP" altLang="en-US" smtClean="0"/>
              <a:t>‹#›</a:t>
            </a:fld>
            <a:endParaRPr kumimoji="1" lang="ja-JP" altLang="en-US"/>
          </a:p>
        </p:txBody>
      </p:sp>
    </p:spTree>
    <p:extLst>
      <p:ext uri="{BB962C8B-B14F-4D97-AF65-F5344CB8AC3E}">
        <p14:creationId xmlns:p14="http://schemas.microsoft.com/office/powerpoint/2010/main" val="231709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80A52F4-380A-4A28-9F30-C15E57E6E7A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AD8EDBDC-0854-4D33-AC1F-6B299E073E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9B9AF6F6-837E-4DEF-8DB1-C543019818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805D9BB4-1C26-492B-A019-5ACFECEE1EAB}"/>
              </a:ext>
            </a:extLst>
          </p:cNvPr>
          <p:cNvSpPr>
            <a:spLocks noGrp="1"/>
          </p:cNvSpPr>
          <p:nvPr>
            <p:ph type="dt" sz="half" idx="10"/>
          </p:nvPr>
        </p:nvSpPr>
        <p:spPr/>
        <p:txBody>
          <a:bodyPr/>
          <a:lstStyle/>
          <a:p>
            <a:fld id="{8D39C9ED-F570-43F6-A8F1-E36206801B79}" type="datetimeFigureOut">
              <a:rPr kumimoji="1" lang="ja-JP" altLang="en-US" smtClean="0"/>
              <a:t>2020/3/12</a:t>
            </a:fld>
            <a:endParaRPr kumimoji="1" lang="ja-JP" altLang="en-US"/>
          </a:p>
        </p:txBody>
      </p:sp>
      <p:sp>
        <p:nvSpPr>
          <p:cNvPr id="6" name="フッター プレースホルダー 5">
            <a:extLst>
              <a:ext uri="{FF2B5EF4-FFF2-40B4-BE49-F238E27FC236}">
                <a16:creationId xmlns:a16="http://schemas.microsoft.com/office/drawing/2014/main" id="{A24CFDAC-A9ED-4678-89C8-82349FA5945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88AC08C-87AF-4A3A-91B0-C7F87836BB0E}"/>
              </a:ext>
            </a:extLst>
          </p:cNvPr>
          <p:cNvSpPr>
            <a:spLocks noGrp="1"/>
          </p:cNvSpPr>
          <p:nvPr>
            <p:ph type="sldNum" sz="quarter" idx="12"/>
          </p:nvPr>
        </p:nvSpPr>
        <p:spPr/>
        <p:txBody>
          <a:bodyPr/>
          <a:lstStyle/>
          <a:p>
            <a:fld id="{5825489A-2E7F-4136-BCBA-AA5CC2A706E4}" type="slidenum">
              <a:rPr kumimoji="1" lang="ja-JP" altLang="en-US" smtClean="0"/>
              <a:t>‹#›</a:t>
            </a:fld>
            <a:endParaRPr kumimoji="1" lang="ja-JP" altLang="en-US"/>
          </a:p>
        </p:txBody>
      </p:sp>
    </p:spTree>
    <p:extLst>
      <p:ext uri="{BB962C8B-B14F-4D97-AF65-F5344CB8AC3E}">
        <p14:creationId xmlns:p14="http://schemas.microsoft.com/office/powerpoint/2010/main" val="3732378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594136B6-0014-435D-91F7-F31356F5A80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8AAA885-014E-4CCD-B57F-DD0F4D5DE6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C930CC5-40FD-4F6A-AD84-48B75F35F8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39C9ED-F570-43F6-A8F1-E36206801B79}" type="datetimeFigureOut">
              <a:rPr kumimoji="1" lang="ja-JP" altLang="en-US" smtClean="0"/>
              <a:t>2020/3/12</a:t>
            </a:fld>
            <a:endParaRPr kumimoji="1" lang="ja-JP" altLang="en-US"/>
          </a:p>
        </p:txBody>
      </p:sp>
      <p:sp>
        <p:nvSpPr>
          <p:cNvPr id="5" name="フッター プレースホルダー 4">
            <a:extLst>
              <a:ext uri="{FF2B5EF4-FFF2-40B4-BE49-F238E27FC236}">
                <a16:creationId xmlns:a16="http://schemas.microsoft.com/office/drawing/2014/main" id="{8B6A6666-C873-4A08-8974-D3CD791517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F9DD6830-08FE-44F1-A0B3-B2955B52DB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5489A-2E7F-4136-BCBA-AA5CC2A706E4}" type="slidenum">
              <a:rPr kumimoji="1" lang="ja-JP" altLang="en-US" smtClean="0"/>
              <a:t>‹#›</a:t>
            </a:fld>
            <a:endParaRPr kumimoji="1" lang="ja-JP" altLang="en-US"/>
          </a:p>
        </p:txBody>
      </p:sp>
    </p:spTree>
    <p:extLst>
      <p:ext uri="{BB962C8B-B14F-4D97-AF65-F5344CB8AC3E}">
        <p14:creationId xmlns:p14="http://schemas.microsoft.com/office/powerpoint/2010/main" val="8830912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46EC89E-B8E2-47E7-80AB-0FCF8A1871BD}"/>
              </a:ext>
            </a:extLst>
          </p:cNvPr>
          <p:cNvSpPr>
            <a:spLocks noGrp="1"/>
          </p:cNvSpPr>
          <p:nvPr>
            <p:ph type="ctrTitle"/>
          </p:nvPr>
        </p:nvSpPr>
        <p:spPr/>
        <p:txBody>
          <a:bodyPr/>
          <a:lstStyle/>
          <a:p>
            <a:r>
              <a:rPr kumimoji="1" lang="ja-JP" altLang="en-US" dirty="0">
                <a:latin typeface="メイリオ" panose="020B0604030504040204" pitchFamily="50" charset="-128"/>
                <a:ea typeface="メイリオ" panose="020B0604030504040204" pitchFamily="50" charset="-128"/>
              </a:rPr>
              <a:t>大阪における新型コロナウイルス感染症</a:t>
            </a:r>
          </a:p>
        </p:txBody>
      </p:sp>
      <p:sp>
        <p:nvSpPr>
          <p:cNvPr id="3" name="字幕 2">
            <a:extLst>
              <a:ext uri="{FF2B5EF4-FFF2-40B4-BE49-F238E27FC236}">
                <a16:creationId xmlns:a16="http://schemas.microsoft.com/office/drawing/2014/main" id="{625FDB13-42CF-4FA0-B8B5-0C7CF5A3CBDE}"/>
              </a:ext>
            </a:extLst>
          </p:cNvPr>
          <p:cNvSpPr>
            <a:spLocks noGrp="1"/>
          </p:cNvSpPr>
          <p:nvPr>
            <p:ph type="subTitle" idx="1"/>
          </p:nvPr>
        </p:nvSpPr>
        <p:spPr>
          <a:xfrm>
            <a:off x="1524000" y="4202545"/>
            <a:ext cx="9144000" cy="1533092"/>
          </a:xfrm>
        </p:spPr>
        <p:txBody>
          <a:bodyPr>
            <a:normAutofit/>
          </a:bodyPr>
          <a:lstStyle/>
          <a:p>
            <a:r>
              <a:rPr kumimoji="1" lang="ja-JP" altLang="en-US" sz="2800" dirty="0">
                <a:latin typeface="メイリオ" panose="020B0604030504040204" pitchFamily="50" charset="-128"/>
                <a:ea typeface="メイリオ" panose="020B0604030504040204" pitchFamily="50" charset="-128"/>
              </a:rPr>
              <a:t>国立感染症研究所感染症疫学センター</a:t>
            </a:r>
            <a:endParaRPr kumimoji="1" lang="en-US" altLang="ja-JP" sz="2800" dirty="0">
              <a:latin typeface="メイリオ" panose="020B0604030504040204" pitchFamily="50" charset="-128"/>
              <a:ea typeface="メイリオ" panose="020B0604030504040204" pitchFamily="50" charset="-128"/>
            </a:endParaRPr>
          </a:p>
          <a:p>
            <a:endParaRPr lang="en-US" altLang="ja-JP" sz="2800" dirty="0">
              <a:latin typeface="メイリオ" panose="020B0604030504040204" pitchFamily="50" charset="-128"/>
              <a:ea typeface="メイリオ" panose="020B0604030504040204" pitchFamily="50" charset="-128"/>
            </a:endParaRPr>
          </a:p>
          <a:p>
            <a:r>
              <a:rPr kumimoji="1" lang="ja-JP" altLang="en-US" sz="2800" dirty="0">
                <a:latin typeface="メイリオ" panose="020B0604030504040204" pitchFamily="50" charset="-128"/>
                <a:ea typeface="メイリオ" panose="020B0604030504040204" pitchFamily="50" charset="-128"/>
              </a:rPr>
              <a:t>砂川　富正</a:t>
            </a:r>
          </a:p>
        </p:txBody>
      </p:sp>
      <p:sp>
        <p:nvSpPr>
          <p:cNvPr id="4" name="正方形/長方形 3"/>
          <p:cNvSpPr/>
          <p:nvPr/>
        </p:nvSpPr>
        <p:spPr>
          <a:xfrm>
            <a:off x="10006883" y="414025"/>
            <a:ext cx="1506828" cy="708338"/>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資料</a:t>
            </a:r>
            <a:r>
              <a:rPr lang="ja-JP" altLang="en-US" dirty="0" smtClean="0">
                <a:solidFill>
                  <a:schemeClr val="tx1"/>
                </a:solidFill>
              </a:rPr>
              <a:t>１－３</a:t>
            </a:r>
            <a:endParaRPr kumimoji="1" lang="ja-JP" altLang="en-US" dirty="0">
              <a:solidFill>
                <a:schemeClr val="tx1"/>
              </a:solidFill>
            </a:endParaRPr>
          </a:p>
        </p:txBody>
      </p:sp>
    </p:spTree>
    <p:extLst>
      <p:ext uri="{BB962C8B-B14F-4D97-AF65-F5344CB8AC3E}">
        <p14:creationId xmlns:p14="http://schemas.microsoft.com/office/powerpoint/2010/main" val="3595356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FB2024FF-8C77-4A96-A222-3264A9900280}"/>
              </a:ext>
            </a:extLst>
          </p:cNvPr>
          <p:cNvSpPr txBox="1"/>
          <p:nvPr/>
        </p:nvSpPr>
        <p:spPr>
          <a:xfrm>
            <a:off x="3656809" y="2416496"/>
            <a:ext cx="5426231" cy="1384995"/>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2800" dirty="0"/>
              <a:t>大阪府内における状況</a:t>
            </a:r>
            <a:endParaRPr kumimoji="1" lang="en-US" altLang="ja-JP" sz="2800" dirty="0"/>
          </a:p>
          <a:p>
            <a:pPr marL="285750" indent="-285750">
              <a:buFont typeface="Wingdings" panose="05000000000000000000" pitchFamily="2" charset="2"/>
              <a:buChar char="l"/>
            </a:pPr>
            <a:endParaRPr kumimoji="1" lang="en-US" altLang="ja-JP" sz="2800" dirty="0"/>
          </a:p>
          <a:p>
            <a:pPr marL="285750" indent="-285750">
              <a:buFont typeface="Wingdings" panose="05000000000000000000" pitchFamily="2" charset="2"/>
              <a:buChar char="l"/>
            </a:pPr>
            <a:r>
              <a:rPr kumimoji="1" lang="ja-JP" altLang="en-US" sz="2800" dirty="0"/>
              <a:t>現時点での対応</a:t>
            </a:r>
          </a:p>
        </p:txBody>
      </p:sp>
    </p:spTree>
    <p:extLst>
      <p:ext uri="{BB962C8B-B14F-4D97-AF65-F5344CB8AC3E}">
        <p14:creationId xmlns:p14="http://schemas.microsoft.com/office/powerpoint/2010/main" val="1535072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C6EB5D0E-C1AF-44CC-8384-A21119BDEF7C}"/>
              </a:ext>
            </a:extLst>
          </p:cNvPr>
          <p:cNvSpPr/>
          <p:nvPr/>
        </p:nvSpPr>
        <p:spPr>
          <a:xfrm>
            <a:off x="378177" y="112890"/>
            <a:ext cx="11435645" cy="2646878"/>
          </a:xfrm>
          <a:prstGeom prst="rect">
            <a:avLst/>
          </a:prstGeom>
        </p:spPr>
        <p:txBody>
          <a:bodyPr wrap="square">
            <a:spAutoFit/>
          </a:bodyPr>
          <a:lstStyle/>
          <a:p>
            <a:pPr marL="342900" lvl="0" indent="-342900" algn="just">
              <a:spcAft>
                <a:spcPts val="0"/>
              </a:spcAft>
              <a:buFont typeface="+mj-lt"/>
              <a:buAutoNum type="arabicPeriod"/>
            </a:pPr>
            <a:r>
              <a:rPr lang="ja-JP" altLang="ja-JP" sz="2800" b="1" kern="100" dirty="0">
                <a:latin typeface="メイリオ" panose="020B0604030504040204" pitchFamily="50" charset="-128"/>
                <a:ea typeface="メイリオ" panose="020B0604030504040204" pitchFamily="50" charset="-128"/>
                <a:cs typeface="Times New Roman" panose="02020603050405020304" pitchFamily="18" charset="0"/>
              </a:rPr>
              <a:t>大阪府内における状況（</a:t>
            </a:r>
            <a:r>
              <a:rPr lang="en-US" altLang="ja-JP" sz="28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3/11</a:t>
            </a:r>
            <a:r>
              <a:rPr lang="ja-JP" altLang="en-US" sz="28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日</a:t>
            </a:r>
            <a:r>
              <a:rPr lang="en-US" altLang="ja-JP" sz="28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17</a:t>
            </a:r>
            <a:r>
              <a:rPr lang="ja-JP" altLang="en-US" sz="28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時</a:t>
            </a:r>
            <a:r>
              <a:rPr lang="ja-JP" altLang="ja-JP" sz="2800" b="1" kern="100" dirty="0">
                <a:latin typeface="メイリオ" panose="020B0604030504040204" pitchFamily="50" charset="-128"/>
                <a:ea typeface="メイリオ" panose="020B0604030504040204" pitchFamily="50" charset="-128"/>
                <a:cs typeface="Times New Roman" panose="02020603050405020304" pitchFamily="18" charset="0"/>
              </a:rPr>
              <a:t>時点）</a:t>
            </a:r>
            <a:endParaRPr lang="en-US" altLang="ja-JP" sz="2800" b="1" kern="100" dirty="0">
              <a:latin typeface="メイリオ" panose="020B0604030504040204" pitchFamily="50" charset="-128"/>
              <a:ea typeface="メイリオ" panose="020B0604030504040204" pitchFamily="50" charset="-128"/>
              <a:cs typeface="Times New Roman" panose="02020603050405020304" pitchFamily="18" charset="0"/>
            </a:endParaRPr>
          </a:p>
          <a:p>
            <a:pPr marL="342900" lvl="0" indent="-342900" algn="just">
              <a:spcAft>
                <a:spcPts val="0"/>
              </a:spcAft>
              <a:buFont typeface="+mj-lt"/>
              <a:buAutoNum type="arabicPeriod"/>
            </a:pPr>
            <a:endParaRPr lang="ja-JP" altLang="ja-JP" kern="100" dirty="0">
              <a:latin typeface="メイリオ" panose="020B0604030504040204" pitchFamily="50" charset="-128"/>
              <a:ea typeface="メイリオ" panose="020B0604030504040204" pitchFamily="50" charset="-128"/>
              <a:cs typeface="Times New Roman" panose="02020603050405020304" pitchFamily="18" charset="0"/>
            </a:endParaRPr>
          </a:p>
          <a:p>
            <a:pPr marL="1270" algn="just">
              <a:spcAft>
                <a:spcPts val="0"/>
              </a:spcAft>
            </a:pPr>
            <a:r>
              <a:rPr lang="ja-JP" altLang="ja-JP" kern="100" dirty="0">
                <a:latin typeface="メイリオ" panose="020B0604030504040204" pitchFamily="50" charset="-128"/>
                <a:ea typeface="メイリオ" panose="020B0604030504040204" pitchFamily="50" charset="-128"/>
                <a:cs typeface="Times New Roman" panose="02020603050405020304" pitchFamily="18" charset="0"/>
              </a:rPr>
              <a:t>累計</a:t>
            </a:r>
            <a:r>
              <a:rPr lang="en-US" altLang="ja-JP" kern="100" dirty="0">
                <a:latin typeface="メイリオ" panose="020B0604030504040204" pitchFamily="50" charset="-128"/>
                <a:ea typeface="メイリオ" panose="020B0604030504040204" pitchFamily="50" charset="-128"/>
                <a:cs typeface="Times New Roman" panose="02020603050405020304" pitchFamily="18" charset="0"/>
              </a:rPr>
              <a:t>73</a:t>
            </a:r>
            <a:r>
              <a:rPr lang="ja-JP" altLang="ja-JP" kern="100" dirty="0">
                <a:latin typeface="メイリオ" panose="020B0604030504040204" pitchFamily="50" charset="-128"/>
                <a:ea typeface="メイリオ" panose="020B0604030504040204" pitchFamily="50" charset="-128"/>
                <a:cs typeface="Times New Roman" panose="02020603050405020304" pitchFamily="18" charset="0"/>
              </a:rPr>
              <a:t>例のうち、ライブに関連した症例は</a:t>
            </a:r>
            <a:r>
              <a:rPr lang="en-US" altLang="ja-JP" kern="100" dirty="0">
                <a:latin typeface="メイリオ" panose="020B0604030504040204" pitchFamily="50" charset="-128"/>
                <a:ea typeface="メイリオ" panose="020B0604030504040204" pitchFamily="50" charset="-128"/>
                <a:cs typeface="Times New Roman" panose="02020603050405020304" pitchFamily="18" charset="0"/>
              </a:rPr>
              <a:t>62</a:t>
            </a:r>
            <a:r>
              <a:rPr lang="ja-JP" altLang="ja-JP" kern="100" dirty="0">
                <a:latin typeface="メイリオ" panose="020B0604030504040204" pitchFamily="50" charset="-128"/>
                <a:ea typeface="メイリオ" panose="020B0604030504040204" pitchFamily="50" charset="-128"/>
                <a:cs typeface="Times New Roman" panose="02020603050405020304" pitchFamily="18" charset="0"/>
              </a:rPr>
              <a:t>例、リンク不明例は</a:t>
            </a:r>
            <a:r>
              <a:rPr lang="en-US" altLang="ja-JP" kern="100" dirty="0">
                <a:latin typeface="メイリオ" panose="020B0604030504040204" pitchFamily="50" charset="-128"/>
                <a:ea typeface="メイリオ" panose="020B0604030504040204" pitchFamily="50" charset="-128"/>
                <a:cs typeface="Times New Roman" panose="02020603050405020304" pitchFamily="18" charset="0"/>
              </a:rPr>
              <a:t>10</a:t>
            </a:r>
            <a:r>
              <a:rPr lang="ja-JP" altLang="ja-JP" kern="100" dirty="0">
                <a:latin typeface="メイリオ" panose="020B0604030504040204" pitchFamily="50" charset="-128"/>
                <a:ea typeface="メイリオ" panose="020B0604030504040204" pitchFamily="50" charset="-128"/>
                <a:cs typeface="Times New Roman" panose="02020603050405020304" pitchFamily="18" charset="0"/>
              </a:rPr>
              <a:t>例であり、およそ</a:t>
            </a:r>
            <a:r>
              <a:rPr lang="ja-JP" altLang="en-US"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８</a:t>
            </a:r>
            <a:r>
              <a:rPr lang="ja-JP" altLang="ja-JP" kern="100" dirty="0">
                <a:latin typeface="メイリオ" panose="020B0604030504040204" pitchFamily="50" charset="-128"/>
                <a:ea typeface="メイリオ" panose="020B0604030504040204" pitchFamily="50" charset="-128"/>
                <a:cs typeface="Times New Roman" panose="02020603050405020304" pitchFamily="18" charset="0"/>
              </a:rPr>
              <a:t>割</a:t>
            </a:r>
            <a:r>
              <a:rPr lang="ja-JP" altLang="en-US" kern="100" dirty="0">
                <a:latin typeface="メイリオ" panose="020B0604030504040204" pitchFamily="50" charset="-128"/>
                <a:ea typeface="メイリオ" panose="020B0604030504040204" pitchFamily="50" charset="-128"/>
                <a:cs typeface="Times New Roman" panose="02020603050405020304" pitchFamily="18" charset="0"/>
              </a:rPr>
              <a:t>以上</a:t>
            </a:r>
            <a:r>
              <a:rPr lang="ja-JP" altLang="ja-JP" kern="100" dirty="0">
                <a:latin typeface="メイリオ" panose="020B0604030504040204" pitchFamily="50" charset="-128"/>
                <a:ea typeface="メイリオ" panose="020B0604030504040204" pitchFamily="50" charset="-128"/>
                <a:cs typeface="Times New Roman" panose="02020603050405020304" pitchFamily="18" charset="0"/>
              </a:rPr>
              <a:t>をクラスター関連として把握ができている</a:t>
            </a:r>
            <a:endParaRPr lang="en-US" altLang="ja-JP" kern="100" dirty="0">
              <a:latin typeface="メイリオ" panose="020B0604030504040204" pitchFamily="50" charset="-128"/>
              <a:ea typeface="メイリオ" panose="020B0604030504040204" pitchFamily="50" charset="-128"/>
              <a:cs typeface="Times New Roman" panose="02020603050405020304" pitchFamily="18" charset="0"/>
            </a:endParaRPr>
          </a:p>
          <a:p>
            <a:pPr marL="1270" algn="just">
              <a:spcAft>
                <a:spcPts val="0"/>
              </a:spcAft>
            </a:pPr>
            <a:endParaRPr lang="ja-JP"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90170" algn="just">
              <a:spcAft>
                <a:spcPts val="0"/>
              </a:spcAft>
            </a:pPr>
            <a:r>
              <a:rPr lang="ja-JP" altLang="ja-JP" kern="100" dirty="0">
                <a:latin typeface="メイリオ" panose="020B0604030504040204" pitchFamily="50" charset="-128"/>
                <a:ea typeface="メイリオ" panose="020B0604030504040204" pitchFamily="50" charset="-128"/>
                <a:cs typeface="Times New Roman" panose="02020603050405020304" pitchFamily="18" charset="0"/>
              </a:rPr>
              <a:t>・大阪におけるライブ関連流行曲線</a:t>
            </a:r>
            <a:endParaRPr lang="ja-JP"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90170" algn="just">
              <a:spcAft>
                <a:spcPts val="0"/>
              </a:spcAft>
            </a:pPr>
            <a:r>
              <a:rPr lang="en-US" altLang="ja-JP" kern="100" dirty="0">
                <a:latin typeface="メイリオ" panose="020B0604030504040204" pitchFamily="50" charset="-128"/>
                <a:ea typeface="メイリオ" panose="020B0604030504040204" pitchFamily="50" charset="-128"/>
                <a:cs typeface="Times New Roman" panose="02020603050405020304" pitchFamily="18" charset="0"/>
              </a:rPr>
              <a:t>2020</a:t>
            </a:r>
            <a:r>
              <a:rPr lang="ja-JP" altLang="ja-JP" kern="100" dirty="0">
                <a:latin typeface="メイリオ" panose="020B0604030504040204" pitchFamily="50" charset="-128"/>
                <a:ea typeface="メイリオ" panose="020B0604030504040204" pitchFamily="50" charset="-128"/>
                <a:cs typeface="Times New Roman" panose="02020603050405020304" pitchFamily="18" charset="0"/>
              </a:rPr>
              <a:t>年</a:t>
            </a:r>
            <a:r>
              <a:rPr lang="en-US" altLang="ja-JP" kern="100" dirty="0">
                <a:latin typeface="メイリオ" panose="020B0604030504040204" pitchFamily="50" charset="-128"/>
                <a:ea typeface="メイリオ" panose="020B0604030504040204" pitchFamily="50" charset="-128"/>
                <a:cs typeface="Times New Roman" panose="02020603050405020304" pitchFamily="18" charset="0"/>
              </a:rPr>
              <a:t>2</a:t>
            </a:r>
            <a:r>
              <a:rPr lang="ja-JP" altLang="ja-JP" kern="100" dirty="0">
                <a:latin typeface="メイリオ" panose="020B0604030504040204" pitchFamily="50" charset="-128"/>
                <a:ea typeface="メイリオ" panose="020B0604030504040204" pitchFamily="50" charset="-128"/>
                <a:cs typeface="Times New Roman" panose="02020603050405020304" pitchFamily="18" charset="0"/>
              </a:rPr>
              <a:t>月</a:t>
            </a:r>
            <a:r>
              <a:rPr lang="en-US" altLang="ja-JP" kern="100" dirty="0">
                <a:latin typeface="メイリオ" panose="020B0604030504040204" pitchFamily="50" charset="-128"/>
                <a:ea typeface="メイリオ" panose="020B0604030504040204" pitchFamily="50" charset="-128"/>
                <a:cs typeface="Times New Roman" panose="02020603050405020304" pitchFamily="18" charset="0"/>
              </a:rPr>
              <a:t>29</a:t>
            </a:r>
            <a:r>
              <a:rPr lang="ja-JP" altLang="ja-JP" kern="100" dirty="0">
                <a:latin typeface="メイリオ" panose="020B0604030504040204" pitchFamily="50" charset="-128"/>
                <a:ea typeface="メイリオ" panose="020B0604030504040204" pitchFamily="50" charset="-128"/>
                <a:cs typeface="Times New Roman" panose="02020603050405020304" pitchFamily="18" charset="0"/>
              </a:rPr>
              <a:t>日の注意喚起以降、クラスターの掘り起こしにより新規陽性例の判明が続いているが、発症日別陽性例数は</a:t>
            </a:r>
            <a:r>
              <a:rPr lang="en-US" altLang="ja-JP" kern="100" dirty="0">
                <a:latin typeface="メイリオ" panose="020B0604030504040204" pitchFamily="50" charset="-128"/>
                <a:ea typeface="メイリオ" panose="020B0604030504040204" pitchFamily="50" charset="-128"/>
                <a:cs typeface="Times New Roman" panose="02020603050405020304" pitchFamily="18" charset="0"/>
              </a:rPr>
              <a:t>2</a:t>
            </a:r>
            <a:r>
              <a:rPr lang="ja-JP" altLang="ja-JP" kern="100" dirty="0">
                <a:latin typeface="メイリオ" panose="020B0604030504040204" pitchFamily="50" charset="-128"/>
                <a:ea typeface="メイリオ" panose="020B0604030504040204" pitchFamily="50" charset="-128"/>
                <a:cs typeface="Times New Roman" panose="02020603050405020304" pitchFamily="18" charset="0"/>
              </a:rPr>
              <a:t>月後半に集中し、その後減少傾向である。</a:t>
            </a:r>
            <a:r>
              <a:rPr lang="ja-JP" altLang="en-US" kern="100" dirty="0">
                <a:effectLst/>
                <a:latin typeface="メイリオ" panose="020B0604030504040204" pitchFamily="50" charset="-128"/>
                <a:ea typeface="メイリオ" panose="020B0604030504040204" pitchFamily="50" charset="-128"/>
                <a:cs typeface="Times New Roman" panose="02020603050405020304" pitchFamily="18" charset="0"/>
              </a:rPr>
              <a:t>しかしその一方で、３月に入ってリンク不明例の報告数が続いている</a:t>
            </a:r>
            <a:endParaRPr lang="ja-JP" altLang="ja-JP"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7" name="テキスト ボックス 6">
            <a:extLst>
              <a:ext uri="{FF2B5EF4-FFF2-40B4-BE49-F238E27FC236}">
                <a16:creationId xmlns:a16="http://schemas.microsoft.com/office/drawing/2014/main" id="{F8A68162-5AC4-4B70-9807-7752A298E29B}"/>
              </a:ext>
            </a:extLst>
          </p:cNvPr>
          <p:cNvSpPr txBox="1"/>
          <p:nvPr/>
        </p:nvSpPr>
        <p:spPr>
          <a:xfrm>
            <a:off x="10078064" y="6119336"/>
            <a:ext cx="2113936" cy="738664"/>
          </a:xfrm>
          <a:prstGeom prst="rect">
            <a:avLst/>
          </a:prstGeom>
          <a:noFill/>
        </p:spPr>
        <p:txBody>
          <a:bodyPr wrap="square" rtlCol="0">
            <a:spAutoFit/>
          </a:bodyPr>
          <a:lstStyle/>
          <a:p>
            <a:r>
              <a:rPr kumimoji="1" lang="en-US" altLang="ja-JP" sz="1400" dirty="0"/>
              <a:t>※</a:t>
            </a:r>
            <a:r>
              <a:rPr kumimoji="1" lang="ja-JP" altLang="en-US" sz="1400" dirty="0"/>
              <a:t>リンク不明例内で</a:t>
            </a:r>
            <a:r>
              <a:rPr lang="ja-JP" altLang="en-US" sz="1400" dirty="0"/>
              <a:t>リンクが確認されている症例</a:t>
            </a:r>
            <a:r>
              <a:rPr lang="en-US" altLang="ja-JP" sz="1400" dirty="0"/>
              <a:t>1</a:t>
            </a:r>
            <a:r>
              <a:rPr lang="ja-JP" altLang="en-US" sz="1400" dirty="0"/>
              <a:t>例含む</a:t>
            </a:r>
            <a:endParaRPr kumimoji="1" lang="ja-JP" altLang="en-US" sz="1400" dirty="0"/>
          </a:p>
        </p:txBody>
      </p:sp>
      <p:graphicFrame>
        <p:nvGraphicFramePr>
          <p:cNvPr id="5" name="グラフ 4">
            <a:extLst>
              <a:ext uri="{FF2B5EF4-FFF2-40B4-BE49-F238E27FC236}">
                <a16:creationId xmlns:a16="http://schemas.microsoft.com/office/drawing/2014/main" id="{FEDE7E18-C6C5-4BAC-9D27-8C6B3D374EBD}"/>
              </a:ext>
            </a:extLst>
          </p:cNvPr>
          <p:cNvGraphicFramePr>
            <a:graphicFrameLocks/>
          </p:cNvGraphicFramePr>
          <p:nvPr>
            <p:extLst>
              <p:ext uri="{D42A27DB-BD31-4B8C-83A1-F6EECF244321}">
                <p14:modId xmlns:p14="http://schemas.microsoft.com/office/powerpoint/2010/main" val="4278858318"/>
              </p:ext>
            </p:extLst>
          </p:nvPr>
        </p:nvGraphicFramePr>
        <p:xfrm>
          <a:off x="177162" y="2607368"/>
          <a:ext cx="11636660" cy="3985342"/>
        </p:xfrm>
        <a:graphic>
          <a:graphicData uri="http://schemas.openxmlformats.org/drawingml/2006/chart">
            <c:chart xmlns:c="http://schemas.openxmlformats.org/drawingml/2006/chart" xmlns:r="http://schemas.openxmlformats.org/officeDocument/2006/relationships" r:id="rId2"/>
          </a:graphicData>
        </a:graphic>
      </p:graphicFrame>
      <p:sp>
        <p:nvSpPr>
          <p:cNvPr id="6" name="テキスト ボックス 5">
            <a:extLst>
              <a:ext uri="{FF2B5EF4-FFF2-40B4-BE49-F238E27FC236}">
                <a16:creationId xmlns:a16="http://schemas.microsoft.com/office/drawing/2014/main" id="{F8A68162-5AC4-4B70-9807-7752A298E29B}"/>
              </a:ext>
            </a:extLst>
          </p:cNvPr>
          <p:cNvSpPr txBox="1"/>
          <p:nvPr/>
        </p:nvSpPr>
        <p:spPr>
          <a:xfrm>
            <a:off x="9006971" y="1113908"/>
            <a:ext cx="3794630" cy="246221"/>
          </a:xfrm>
          <a:prstGeom prst="rect">
            <a:avLst/>
          </a:prstGeom>
          <a:noFill/>
        </p:spPr>
        <p:txBody>
          <a:bodyPr wrap="square" rtlCol="0">
            <a:spAutoFit/>
          </a:bodyPr>
          <a:lstStyle/>
          <a:p>
            <a:r>
              <a:rPr kumimoji="1" lang="en-US" altLang="ja-JP" sz="1000" dirty="0" smtClean="0">
                <a:latin typeface="メイリオ" panose="020B0604030504040204" pitchFamily="50" charset="-128"/>
                <a:ea typeface="メイリオ" panose="020B0604030504040204" pitchFamily="50" charset="-128"/>
              </a:rPr>
              <a:t>※</a:t>
            </a:r>
            <a:r>
              <a:rPr kumimoji="1" lang="ja-JP" altLang="en-US" sz="1000" dirty="0" smtClean="0">
                <a:latin typeface="メイリオ" panose="020B0604030504040204" pitchFamily="50" charset="-128"/>
                <a:ea typeface="メイリオ" panose="020B0604030504040204" pitchFamily="50" charset="-128"/>
              </a:rPr>
              <a:t>報道ベースと分析ベースで若干数は異なる</a:t>
            </a:r>
            <a:endParaRPr kumimoji="1" lang="ja-JP" altLang="en-US" sz="1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028045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C9749273-6D32-4365-A32D-7EA810BA73A0}"/>
              </a:ext>
            </a:extLst>
          </p:cNvPr>
          <p:cNvSpPr txBox="1"/>
          <p:nvPr/>
        </p:nvSpPr>
        <p:spPr>
          <a:xfrm>
            <a:off x="183231" y="107387"/>
            <a:ext cx="10668498" cy="523220"/>
          </a:xfrm>
          <a:prstGeom prst="rect">
            <a:avLst/>
          </a:prstGeom>
          <a:solidFill>
            <a:schemeClr val="bg1"/>
          </a:solidFill>
        </p:spPr>
        <p:txBody>
          <a:bodyPr wrap="none" rtlCol="0">
            <a:spAutoFit/>
          </a:bodyPr>
          <a:lstStyle/>
          <a:p>
            <a:r>
              <a:rPr kumimoji="1" lang="ja-JP" altLang="en-US" sz="2800" b="1" dirty="0">
                <a:latin typeface="メイリオ" panose="020B0604030504040204" pitchFamily="50" charset="-128"/>
                <a:ea typeface="メイリオ" panose="020B0604030504040204" pitchFamily="50" charset="-128"/>
              </a:rPr>
              <a:t>大阪府内で発生した</a:t>
            </a:r>
            <a:r>
              <a:rPr kumimoji="1" lang="en-US" altLang="ja-JP" sz="2800" b="1" dirty="0">
                <a:latin typeface="メイリオ" panose="020B0604030504040204" pitchFamily="50" charset="-128"/>
                <a:ea typeface="メイリオ" panose="020B0604030504040204" pitchFamily="50" charset="-128"/>
              </a:rPr>
              <a:t>COVID-19</a:t>
            </a:r>
            <a:r>
              <a:rPr lang="ja-JP" altLang="en-US" sz="2800" b="1" dirty="0">
                <a:latin typeface="メイリオ" panose="020B0604030504040204" pitchFamily="50" charset="-128"/>
                <a:ea typeface="メイリオ" panose="020B0604030504040204" pitchFamily="50" charset="-128"/>
              </a:rPr>
              <a:t>症例の性別、年齢分布</a:t>
            </a:r>
            <a:r>
              <a:rPr lang="en-US" altLang="ja-JP" sz="2800" b="1" dirty="0">
                <a:latin typeface="メイリオ" panose="020B0604030504040204" pitchFamily="50" charset="-128"/>
                <a:ea typeface="メイリオ" panose="020B0604030504040204" pitchFamily="50" charset="-128"/>
              </a:rPr>
              <a:t>(n=72)</a:t>
            </a:r>
            <a:r>
              <a:rPr lang="ja-JP" altLang="en-US" sz="2800" b="1" dirty="0">
                <a:latin typeface="メイリオ" panose="020B0604030504040204" pitchFamily="50" charset="-128"/>
                <a:ea typeface="メイリオ" panose="020B0604030504040204" pitchFamily="50" charset="-128"/>
              </a:rPr>
              <a:t>* </a:t>
            </a:r>
            <a:endParaRPr kumimoji="1" lang="ja-JP" altLang="en-US" sz="2800" b="1" dirty="0">
              <a:latin typeface="メイリオ" panose="020B0604030504040204" pitchFamily="50" charset="-128"/>
              <a:ea typeface="メイリオ" panose="020B0604030504040204" pitchFamily="50" charset="-128"/>
            </a:endParaRPr>
          </a:p>
        </p:txBody>
      </p:sp>
      <p:sp>
        <p:nvSpPr>
          <p:cNvPr id="4" name="テキスト ボックス 3">
            <a:extLst>
              <a:ext uri="{FF2B5EF4-FFF2-40B4-BE49-F238E27FC236}">
                <a16:creationId xmlns:a16="http://schemas.microsoft.com/office/drawing/2014/main" id="{26F7A515-3249-4565-93C0-4B0139973C95}"/>
              </a:ext>
            </a:extLst>
          </p:cNvPr>
          <p:cNvSpPr txBox="1"/>
          <p:nvPr/>
        </p:nvSpPr>
        <p:spPr>
          <a:xfrm>
            <a:off x="9511458" y="6488668"/>
            <a:ext cx="2680542" cy="369332"/>
          </a:xfrm>
          <a:prstGeom prst="rect">
            <a:avLst/>
          </a:prstGeom>
          <a:noFill/>
        </p:spPr>
        <p:txBody>
          <a:bodyPr wrap="none" rtlCol="0">
            <a:spAutoFit/>
          </a:bodyPr>
          <a:lstStyle/>
          <a:p>
            <a:r>
              <a:rPr kumimoji="1" lang="ja-JP" altLang="en-US" dirty="0"/>
              <a:t>*</a:t>
            </a:r>
            <a:r>
              <a:rPr kumimoji="1" lang="en-US" altLang="ja-JP" dirty="0"/>
              <a:t>1</a:t>
            </a:r>
            <a:r>
              <a:rPr kumimoji="1" lang="ja-JP" altLang="en-US" dirty="0"/>
              <a:t>例目</a:t>
            </a:r>
            <a:r>
              <a:rPr kumimoji="1" lang="en-US" altLang="ja-JP" dirty="0"/>
              <a:t>(</a:t>
            </a:r>
            <a:r>
              <a:rPr lang="ja-JP" altLang="en-US" dirty="0"/>
              <a:t>武漢</a:t>
            </a:r>
            <a:r>
              <a:rPr kumimoji="1" lang="ja-JP" altLang="en-US" dirty="0"/>
              <a:t>関連を除く</a:t>
            </a:r>
            <a:r>
              <a:rPr kumimoji="1" lang="en-US" altLang="ja-JP" dirty="0"/>
              <a:t>)</a:t>
            </a:r>
            <a:endParaRPr kumimoji="1" lang="ja-JP" altLang="en-US" dirty="0"/>
          </a:p>
        </p:txBody>
      </p:sp>
      <p:sp>
        <p:nvSpPr>
          <p:cNvPr id="5" name="正方形/長方形 4">
            <a:extLst>
              <a:ext uri="{FF2B5EF4-FFF2-40B4-BE49-F238E27FC236}">
                <a16:creationId xmlns:a16="http://schemas.microsoft.com/office/drawing/2014/main" id="{9FA183A8-91F3-4317-8775-598D0E1065F4}"/>
              </a:ext>
            </a:extLst>
          </p:cNvPr>
          <p:cNvSpPr/>
          <p:nvPr/>
        </p:nvSpPr>
        <p:spPr>
          <a:xfrm>
            <a:off x="872691" y="5883754"/>
            <a:ext cx="10239022" cy="923330"/>
          </a:xfrm>
          <a:prstGeom prst="rect">
            <a:avLst/>
          </a:prstGeom>
        </p:spPr>
        <p:txBody>
          <a:bodyPr wrap="square">
            <a:spAutoFit/>
          </a:bodyPr>
          <a:lstStyle/>
          <a:p>
            <a:pPr marL="90170" algn="just">
              <a:spcAft>
                <a:spcPts val="0"/>
              </a:spcAft>
            </a:pPr>
            <a:r>
              <a:rPr lang="ja-JP" altLang="en-US" kern="100" dirty="0">
                <a:latin typeface="メイリオ" panose="020B0604030504040204" pitchFamily="50" charset="-128"/>
                <a:ea typeface="メイリオ" panose="020B0604030504040204" pitchFamily="50" charset="-128"/>
                <a:cs typeface="Times New Roman" panose="02020603050405020304" pitchFamily="18" charset="0"/>
              </a:rPr>
              <a:t>ライブクラスターでは</a:t>
            </a:r>
            <a:r>
              <a:rPr lang="en-US" altLang="ja-JP" kern="100" dirty="0">
                <a:latin typeface="メイリオ" panose="020B0604030504040204" pitchFamily="50" charset="-128"/>
                <a:ea typeface="メイリオ" panose="020B0604030504040204" pitchFamily="50" charset="-128"/>
                <a:cs typeface="Times New Roman" panose="02020603050405020304" pitchFamily="18" charset="0"/>
              </a:rPr>
              <a:t>40</a:t>
            </a:r>
            <a:r>
              <a:rPr lang="ja-JP" altLang="en-US" kern="100" dirty="0">
                <a:latin typeface="メイリオ" panose="020B0604030504040204" pitchFamily="50" charset="-128"/>
                <a:ea typeface="メイリオ" panose="020B0604030504040204" pitchFamily="50" charset="-128"/>
                <a:cs typeface="Times New Roman" panose="02020603050405020304" pitchFamily="18" charset="0"/>
              </a:rPr>
              <a:t>代女性の症例が最も多く報告され、リンク不明例は</a:t>
            </a:r>
            <a:r>
              <a:rPr lang="en-US" altLang="ja-JP" kern="100" dirty="0">
                <a:latin typeface="メイリオ" panose="020B0604030504040204" pitchFamily="50" charset="-128"/>
                <a:ea typeface="メイリオ" panose="020B0604030504040204" pitchFamily="50" charset="-128"/>
                <a:cs typeface="Times New Roman" panose="02020603050405020304" pitchFamily="18" charset="0"/>
              </a:rPr>
              <a:t>20</a:t>
            </a:r>
            <a:r>
              <a:rPr lang="ja-JP" altLang="en-US" kern="100" dirty="0">
                <a:latin typeface="メイリオ" panose="020B0604030504040204" pitchFamily="50" charset="-128"/>
                <a:ea typeface="メイリオ" panose="020B0604030504040204" pitchFamily="50" charset="-128"/>
                <a:cs typeface="Times New Roman" panose="02020603050405020304" pitchFamily="18" charset="0"/>
              </a:rPr>
              <a:t>代から</a:t>
            </a:r>
            <a:r>
              <a:rPr lang="en-US" altLang="ja-JP" kern="100" dirty="0">
                <a:latin typeface="メイリオ" panose="020B0604030504040204" pitchFamily="50" charset="-128"/>
                <a:ea typeface="メイリオ" panose="020B0604030504040204" pitchFamily="50" charset="-128"/>
                <a:cs typeface="Times New Roman" panose="02020603050405020304" pitchFamily="18" charset="0"/>
              </a:rPr>
              <a:t>50</a:t>
            </a:r>
            <a:r>
              <a:rPr lang="ja-JP" altLang="en-US" kern="100" dirty="0">
                <a:latin typeface="メイリオ" panose="020B0604030504040204" pitchFamily="50" charset="-128"/>
                <a:ea typeface="メイリオ" panose="020B0604030504040204" pitchFamily="50" charset="-128"/>
                <a:cs typeface="Times New Roman" panose="02020603050405020304" pitchFamily="18" charset="0"/>
              </a:rPr>
              <a:t>代及び</a:t>
            </a:r>
            <a:r>
              <a:rPr lang="en-US" altLang="ja-JP" kern="100" dirty="0">
                <a:latin typeface="メイリオ" panose="020B0604030504040204" pitchFamily="50" charset="-128"/>
                <a:ea typeface="メイリオ" panose="020B0604030504040204" pitchFamily="50" charset="-128"/>
                <a:cs typeface="Times New Roman" panose="02020603050405020304" pitchFamily="18" charset="0"/>
              </a:rPr>
              <a:t>70</a:t>
            </a:r>
            <a:r>
              <a:rPr lang="ja-JP" altLang="en-US" kern="100" dirty="0">
                <a:latin typeface="メイリオ" panose="020B0604030504040204" pitchFamily="50" charset="-128"/>
                <a:ea typeface="メイリオ" panose="020B0604030504040204" pitchFamily="50" charset="-128"/>
                <a:cs typeface="Times New Roman" panose="02020603050405020304" pitchFamily="18" charset="0"/>
              </a:rPr>
              <a:t>代で報告された。重症例は</a:t>
            </a:r>
            <a:r>
              <a:rPr lang="en-US" altLang="ja-JP" kern="100" dirty="0">
                <a:latin typeface="メイリオ" panose="020B0604030504040204" pitchFamily="50" charset="-128"/>
                <a:ea typeface="メイリオ" panose="020B0604030504040204" pitchFamily="50" charset="-128"/>
                <a:cs typeface="Times New Roman" panose="02020603050405020304" pitchFamily="18" charset="0"/>
              </a:rPr>
              <a:t>2</a:t>
            </a:r>
            <a:r>
              <a:rPr lang="ja-JP" altLang="en-US" kern="100" dirty="0">
                <a:latin typeface="メイリオ" panose="020B0604030504040204" pitchFamily="50" charset="-128"/>
                <a:ea typeface="メイリオ" panose="020B0604030504040204" pitchFamily="50" charset="-128"/>
                <a:cs typeface="Times New Roman" panose="02020603050405020304" pitchFamily="18" charset="0"/>
              </a:rPr>
              <a:t>例</a:t>
            </a:r>
            <a:r>
              <a:rPr lang="en-US" altLang="ja-JP" kern="100" dirty="0">
                <a:latin typeface="メイリオ" panose="020B0604030504040204" pitchFamily="50" charset="-128"/>
                <a:ea typeface="メイリオ" panose="020B0604030504040204" pitchFamily="50" charset="-128"/>
                <a:cs typeface="Times New Roman" panose="02020603050405020304" pitchFamily="18" charset="0"/>
              </a:rPr>
              <a:t>(60</a:t>
            </a:r>
            <a:r>
              <a:rPr lang="ja-JP" altLang="en-US" kern="100" dirty="0">
                <a:latin typeface="メイリオ" panose="020B0604030504040204" pitchFamily="50" charset="-128"/>
                <a:ea typeface="メイリオ" panose="020B0604030504040204" pitchFamily="50" charset="-128"/>
                <a:cs typeface="Times New Roman" panose="02020603050405020304" pitchFamily="18" charset="0"/>
              </a:rPr>
              <a:t>代、</a:t>
            </a:r>
            <a:r>
              <a:rPr lang="en-US" altLang="ja-JP" kern="100" dirty="0">
                <a:latin typeface="メイリオ" panose="020B0604030504040204" pitchFamily="50" charset="-128"/>
                <a:ea typeface="メイリオ" panose="020B0604030504040204" pitchFamily="50" charset="-128"/>
                <a:cs typeface="Times New Roman" panose="02020603050405020304" pitchFamily="18" charset="0"/>
              </a:rPr>
              <a:t>70</a:t>
            </a:r>
            <a:r>
              <a:rPr lang="ja-JP" altLang="en-US" kern="100" dirty="0">
                <a:latin typeface="メイリオ" panose="020B0604030504040204" pitchFamily="50" charset="-128"/>
                <a:ea typeface="メイリオ" panose="020B0604030504040204" pitchFamily="50" charset="-128"/>
                <a:cs typeface="Times New Roman" panose="02020603050405020304" pitchFamily="18" charset="0"/>
              </a:rPr>
              <a:t>例</a:t>
            </a:r>
            <a:r>
              <a:rPr lang="en-US" altLang="ja-JP"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kern="100" dirty="0">
                <a:latin typeface="メイリオ" panose="020B0604030504040204" pitchFamily="50" charset="-128"/>
                <a:ea typeface="メイリオ" panose="020B0604030504040204" pitchFamily="50" charset="-128"/>
                <a:cs typeface="Times New Roman" panose="02020603050405020304" pitchFamily="18" charset="0"/>
              </a:rPr>
              <a:t>でありともにリンク不明例として報告されたもので、後にリンクが判明した例である。</a:t>
            </a:r>
            <a:endParaRPr lang="ja-JP" altLang="ja-JP" kern="100" dirty="0">
              <a:latin typeface="メイリオ" panose="020B0604030504040204" pitchFamily="50" charset="-128"/>
              <a:ea typeface="メイリオ" panose="020B0604030504040204" pitchFamily="50" charset="-128"/>
              <a:cs typeface="Times New Roman" panose="02020603050405020304" pitchFamily="18" charset="0"/>
            </a:endParaRPr>
          </a:p>
        </p:txBody>
      </p:sp>
      <p:graphicFrame>
        <p:nvGraphicFramePr>
          <p:cNvPr id="7" name="グラフ 6">
            <a:extLst>
              <a:ext uri="{FF2B5EF4-FFF2-40B4-BE49-F238E27FC236}">
                <a16:creationId xmlns:a16="http://schemas.microsoft.com/office/drawing/2014/main" id="{0B5385BF-B37F-4A49-A421-DE123D62BF51}"/>
              </a:ext>
            </a:extLst>
          </p:cNvPr>
          <p:cNvGraphicFramePr>
            <a:graphicFrameLocks/>
          </p:cNvGraphicFramePr>
          <p:nvPr>
            <p:extLst>
              <p:ext uri="{D42A27DB-BD31-4B8C-83A1-F6EECF244321}">
                <p14:modId xmlns:p14="http://schemas.microsoft.com/office/powerpoint/2010/main" val="2504564008"/>
              </p:ext>
            </p:extLst>
          </p:nvPr>
        </p:nvGraphicFramePr>
        <p:xfrm>
          <a:off x="351692" y="904875"/>
          <a:ext cx="11031914" cy="504824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98886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楕円 3">
            <a:extLst>
              <a:ext uri="{FF2B5EF4-FFF2-40B4-BE49-F238E27FC236}">
                <a16:creationId xmlns:a16="http://schemas.microsoft.com/office/drawing/2014/main" id="{A286EA14-9265-4875-ADB0-167C2E233E56}"/>
              </a:ext>
            </a:extLst>
          </p:cNvPr>
          <p:cNvSpPr/>
          <p:nvPr/>
        </p:nvSpPr>
        <p:spPr>
          <a:xfrm rot="1036125">
            <a:off x="617950" y="475001"/>
            <a:ext cx="8700868" cy="364899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9" name="タイトル 1">
            <a:extLst>
              <a:ext uri="{FF2B5EF4-FFF2-40B4-BE49-F238E27FC236}">
                <a16:creationId xmlns:a16="http://schemas.microsoft.com/office/drawing/2014/main" id="{A7C4912E-385F-41A3-9951-FFC90DCDB11E}"/>
              </a:ext>
            </a:extLst>
          </p:cNvPr>
          <p:cNvSpPr txBox="1">
            <a:spLocks/>
          </p:cNvSpPr>
          <p:nvPr/>
        </p:nvSpPr>
        <p:spPr>
          <a:xfrm>
            <a:off x="0" y="101598"/>
            <a:ext cx="8433418" cy="840471"/>
          </a:xfrm>
          <a:prstGeom prst="rect">
            <a:avLst/>
          </a:prstGeom>
          <a:solidFill>
            <a:srgbClr val="FFFFFF"/>
          </a:solidFill>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dirty="0">
                <a:latin typeface="Meiryo UI" panose="020B0604030504040204" pitchFamily="50" charset="-128"/>
                <a:ea typeface="Meiryo UI" panose="020B0604030504040204" pitchFamily="50" charset="-128"/>
              </a:rPr>
              <a:t>現時点の新型コロナ症例発生状況 </a:t>
            </a:r>
            <a:r>
              <a:rPr lang="ja-JP" altLang="en-US" sz="4800" b="1" dirty="0">
                <a:latin typeface="Meiryo UI" panose="020B0604030504040204" pitchFamily="50" charset="-128"/>
                <a:ea typeface="Meiryo UI" panose="020B0604030504040204" pitchFamily="50" charset="-128"/>
              </a:rPr>
              <a:t>イメージ図</a:t>
            </a:r>
            <a:endParaRPr lang="ja-JP" altLang="en-US" sz="2800" b="1" dirty="0">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A21D4D0B-9EF8-4028-9B6E-59A6CDF51433}"/>
              </a:ext>
            </a:extLst>
          </p:cNvPr>
          <p:cNvSpPr txBox="1"/>
          <p:nvPr/>
        </p:nvSpPr>
        <p:spPr>
          <a:xfrm>
            <a:off x="8134227" y="878475"/>
            <a:ext cx="3605081" cy="646331"/>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ライブにリンクのある関連した陽性者が全体の約</a:t>
            </a:r>
            <a:r>
              <a:rPr kumimoji="1" lang="en-US" altLang="ja-JP" dirty="0">
                <a:latin typeface="Meiryo UI" panose="020B0604030504040204" pitchFamily="50" charset="-128"/>
                <a:ea typeface="Meiryo UI" panose="020B0604030504040204" pitchFamily="50" charset="-128"/>
              </a:rPr>
              <a:t>8</a:t>
            </a:r>
            <a:r>
              <a:rPr kumimoji="1" lang="ja-JP" altLang="en-US" dirty="0">
                <a:latin typeface="Meiryo UI" panose="020B0604030504040204" pitchFamily="50" charset="-128"/>
                <a:ea typeface="Meiryo UI" panose="020B0604030504040204" pitchFamily="50" charset="-128"/>
              </a:rPr>
              <a:t>割</a:t>
            </a:r>
            <a:r>
              <a:rPr kumimoji="1" lang="en-US" altLang="ja-JP" dirty="0">
                <a:latin typeface="Meiryo UI" panose="020B0604030504040204" pitchFamily="50" charset="-128"/>
                <a:ea typeface="Meiryo UI" panose="020B0604030504040204" pitchFamily="50" charset="-128"/>
              </a:rPr>
              <a:t>(73</a:t>
            </a:r>
            <a:r>
              <a:rPr kumimoji="1" lang="ja-JP" altLang="en-US" dirty="0">
                <a:latin typeface="Meiryo UI" panose="020B0604030504040204" pitchFamily="50" charset="-128"/>
                <a:ea typeface="Meiryo UI" panose="020B0604030504040204" pitchFamily="50" charset="-128"/>
              </a:rPr>
              <a:t>例中</a:t>
            </a:r>
            <a:r>
              <a:rPr kumimoji="1" lang="en-US" altLang="ja-JP" dirty="0">
                <a:latin typeface="Meiryo UI" panose="020B0604030504040204" pitchFamily="50" charset="-128"/>
                <a:ea typeface="Meiryo UI" panose="020B0604030504040204" pitchFamily="50" charset="-128"/>
              </a:rPr>
              <a:t>62</a:t>
            </a:r>
            <a:r>
              <a:rPr kumimoji="1" lang="ja-JP" altLang="en-US" dirty="0">
                <a:latin typeface="Meiryo UI" panose="020B0604030504040204" pitchFamily="50" charset="-128"/>
                <a:ea typeface="Meiryo UI" panose="020B0604030504040204" pitchFamily="50" charset="-128"/>
              </a:rPr>
              <a:t>例</a:t>
            </a:r>
            <a:r>
              <a:rPr kumimoji="1" lang="en-US" altLang="ja-JP" dirty="0">
                <a:latin typeface="Meiryo UI" panose="020B0604030504040204" pitchFamily="50" charset="-128"/>
                <a:ea typeface="Meiryo UI" panose="020B0604030504040204" pitchFamily="50" charset="-128"/>
              </a:rPr>
              <a:t>)</a:t>
            </a:r>
          </a:p>
        </p:txBody>
      </p:sp>
      <p:pic>
        <p:nvPicPr>
          <p:cNvPr id="320" name="図 319">
            <a:extLst>
              <a:ext uri="{FF2B5EF4-FFF2-40B4-BE49-F238E27FC236}">
                <a16:creationId xmlns:a16="http://schemas.microsoft.com/office/drawing/2014/main" id="{5552BD98-B8D6-487D-B8D3-64A55971FC4E}"/>
              </a:ext>
            </a:extLst>
          </p:cNvPr>
          <p:cNvPicPr>
            <a:picLocks noChangeAspect="1"/>
          </p:cNvPicPr>
          <p:nvPr/>
        </p:nvPicPr>
        <p:blipFill>
          <a:blip r:embed="rId2"/>
          <a:stretch>
            <a:fillRect/>
          </a:stretch>
        </p:blipFill>
        <p:spPr>
          <a:xfrm>
            <a:off x="898077" y="1357598"/>
            <a:ext cx="9796173" cy="5583134"/>
          </a:xfrm>
          <a:prstGeom prst="rect">
            <a:avLst/>
          </a:prstGeom>
        </p:spPr>
      </p:pic>
      <p:sp>
        <p:nvSpPr>
          <p:cNvPr id="321" name="テキスト ボックス 320">
            <a:extLst>
              <a:ext uri="{FF2B5EF4-FFF2-40B4-BE49-F238E27FC236}">
                <a16:creationId xmlns:a16="http://schemas.microsoft.com/office/drawing/2014/main" id="{56C9C354-C880-4EB9-A39D-3FD849C71043}"/>
              </a:ext>
            </a:extLst>
          </p:cNvPr>
          <p:cNvSpPr txBox="1"/>
          <p:nvPr/>
        </p:nvSpPr>
        <p:spPr>
          <a:xfrm>
            <a:off x="1849937" y="3324498"/>
            <a:ext cx="2436886" cy="369332"/>
          </a:xfrm>
          <a:prstGeom prst="rect">
            <a:avLst/>
          </a:prstGeom>
          <a:solidFill>
            <a:schemeClr val="bg1"/>
          </a:solidFill>
          <a:ln>
            <a:solidFill>
              <a:schemeClr val="tx1"/>
            </a:solidFill>
          </a:ln>
        </p:spPr>
        <p:txBody>
          <a:bodyPr wrap="none" rtlCol="0">
            <a:spAutoFit/>
          </a:bodyPr>
          <a:lstStyle/>
          <a:p>
            <a:r>
              <a:rPr kumimoji="1" lang="ja-JP" altLang="en-US" dirty="0">
                <a:latin typeface="Meiryo UI" panose="020B0604030504040204" pitchFamily="50" charset="-128"/>
                <a:ea typeface="Meiryo UI" panose="020B0604030504040204" pitchFamily="50" charset="-128"/>
              </a:rPr>
              <a:t>①判明しているクラスター</a:t>
            </a:r>
          </a:p>
        </p:txBody>
      </p:sp>
      <p:sp>
        <p:nvSpPr>
          <p:cNvPr id="322" name="テキスト ボックス 321">
            <a:extLst>
              <a:ext uri="{FF2B5EF4-FFF2-40B4-BE49-F238E27FC236}">
                <a16:creationId xmlns:a16="http://schemas.microsoft.com/office/drawing/2014/main" id="{B8C187E2-40BC-4BF8-A441-46573B5C9634}"/>
              </a:ext>
            </a:extLst>
          </p:cNvPr>
          <p:cNvSpPr txBox="1"/>
          <p:nvPr/>
        </p:nvSpPr>
        <p:spPr>
          <a:xfrm>
            <a:off x="9399390" y="3882764"/>
            <a:ext cx="1574470" cy="369332"/>
          </a:xfrm>
          <a:prstGeom prst="rect">
            <a:avLst/>
          </a:prstGeom>
          <a:solidFill>
            <a:schemeClr val="bg1"/>
          </a:solidFill>
          <a:ln>
            <a:solidFill>
              <a:schemeClr val="tx1"/>
            </a:solidFill>
          </a:ln>
        </p:spPr>
        <p:txBody>
          <a:bodyPr wrap="none" rtlCol="0">
            <a:spAutoFit/>
          </a:bodyPr>
          <a:lstStyle/>
          <a:p>
            <a:r>
              <a:rPr kumimoji="1" lang="ja-JP" altLang="en-US" dirty="0">
                <a:latin typeface="Meiryo UI" panose="020B0604030504040204" pitchFamily="50" charset="-128"/>
                <a:ea typeface="Meiryo UI" panose="020B0604030504040204" pitchFamily="50" charset="-128"/>
              </a:rPr>
              <a:t>②リンク不明例</a:t>
            </a:r>
          </a:p>
        </p:txBody>
      </p:sp>
      <p:sp>
        <p:nvSpPr>
          <p:cNvPr id="3" name="テキスト ボックス 2">
            <a:extLst>
              <a:ext uri="{FF2B5EF4-FFF2-40B4-BE49-F238E27FC236}">
                <a16:creationId xmlns:a16="http://schemas.microsoft.com/office/drawing/2014/main" id="{D26CAA42-AB9C-43B1-94D8-C626E69B6396}"/>
              </a:ext>
            </a:extLst>
          </p:cNvPr>
          <p:cNvSpPr txBox="1"/>
          <p:nvPr/>
        </p:nvSpPr>
        <p:spPr>
          <a:xfrm>
            <a:off x="461820" y="5471738"/>
            <a:ext cx="3278909" cy="830997"/>
          </a:xfrm>
          <a:prstGeom prst="rect">
            <a:avLst/>
          </a:prstGeom>
          <a:noFill/>
        </p:spPr>
        <p:txBody>
          <a:bodyPr wrap="square" rtlCol="0">
            <a:spAutoFit/>
          </a:bodyPr>
          <a:lstStyle/>
          <a:p>
            <a:pPr algn="ctr"/>
            <a:r>
              <a:rPr kumimoji="1" lang="ja-JP" altLang="en-US" sz="2400" dirty="0"/>
              <a:t>（注意）実際の患者数等を反映していない</a:t>
            </a:r>
          </a:p>
        </p:txBody>
      </p:sp>
    </p:spTree>
    <p:extLst>
      <p:ext uri="{BB962C8B-B14F-4D97-AF65-F5344CB8AC3E}">
        <p14:creationId xmlns:p14="http://schemas.microsoft.com/office/powerpoint/2010/main" val="1222252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7B0C50EA-72A7-4A2E-AC00-429C32DCBDBB}"/>
              </a:ext>
            </a:extLst>
          </p:cNvPr>
          <p:cNvSpPr txBox="1"/>
          <p:nvPr/>
        </p:nvSpPr>
        <p:spPr>
          <a:xfrm>
            <a:off x="306218" y="883069"/>
            <a:ext cx="11579564" cy="5447645"/>
          </a:xfrm>
          <a:prstGeom prst="rect">
            <a:avLst/>
          </a:prstGeom>
          <a:solidFill>
            <a:schemeClr val="bg1"/>
          </a:solidFill>
          <a:ln>
            <a:solidFill>
              <a:schemeClr val="accent2">
                <a:lumMod val="40000"/>
                <a:lumOff val="60000"/>
              </a:schemeClr>
            </a:solidFill>
          </a:ln>
        </p:spPr>
        <p:txBody>
          <a:bodyPr wrap="square" rtlCol="0">
            <a:spAutoFit/>
          </a:bodyPr>
          <a:lstStyle/>
          <a:p>
            <a:pPr lvl="2" indent="-914400"/>
            <a:r>
              <a:rPr lang="ja-JP" altLang="en-US" sz="3200" dirty="0">
                <a:latin typeface="メイリオ" panose="020B0604030504040204" pitchFamily="50" charset="-128"/>
                <a:ea typeface="メイリオ" panose="020B0604030504040204" pitchFamily="50" charset="-128"/>
              </a:rPr>
              <a:t>①既知</a:t>
            </a:r>
            <a:r>
              <a:rPr lang="ja-JP" altLang="ja-JP" sz="3200" dirty="0">
                <a:latin typeface="メイリオ" panose="020B0604030504040204" pitchFamily="50" charset="-128"/>
                <a:ea typeface="メイリオ" panose="020B0604030504040204" pitchFamily="50" charset="-128"/>
              </a:rPr>
              <a:t>クラスター</a:t>
            </a:r>
            <a:r>
              <a:rPr lang="ja-JP" altLang="en-US" sz="3200" dirty="0">
                <a:latin typeface="メイリオ" panose="020B0604030504040204" pitchFamily="50" charset="-128"/>
                <a:ea typeface="メイリオ" panose="020B0604030504040204" pitchFamily="50" charset="-128"/>
              </a:rPr>
              <a:t>への対応</a:t>
            </a:r>
            <a:endParaRPr lang="ja-JP" altLang="ja-JP" sz="3200" dirty="0">
              <a:latin typeface="メイリオ" panose="020B0604030504040204" pitchFamily="50" charset="-128"/>
              <a:ea typeface="メイリオ" panose="020B0604030504040204" pitchFamily="50" charset="-128"/>
            </a:endParaRPr>
          </a:p>
          <a:p>
            <a:pPr marL="269875" lvl="2" indent="-269875">
              <a:buFont typeface="Arial" panose="020B0604020202020204" pitchFamily="34" charset="0"/>
              <a:buChar char="•"/>
            </a:pPr>
            <a:r>
              <a:rPr lang="ja-JP" altLang="ja-JP" sz="2400" u="sng" dirty="0">
                <a:latin typeface="メイリオ" panose="020B0604030504040204" pitchFamily="50" charset="-128"/>
                <a:ea typeface="メイリオ" panose="020B0604030504040204" pitchFamily="50" charset="-128"/>
              </a:rPr>
              <a:t>クラスター全体像を把握し症例間のリンクを確認</a:t>
            </a:r>
            <a:endParaRPr lang="ja-JP" altLang="ja-JP" sz="1600" dirty="0">
              <a:latin typeface="メイリオ" panose="020B0604030504040204" pitchFamily="50" charset="-128"/>
              <a:ea typeface="メイリオ" panose="020B0604030504040204" pitchFamily="50" charset="-128"/>
            </a:endParaRPr>
          </a:p>
          <a:p>
            <a:pPr marL="285750" indent="-285750">
              <a:buFont typeface="Arial" panose="020B0604020202020204" pitchFamily="34" charset="0"/>
              <a:buChar char="•"/>
            </a:pPr>
            <a:r>
              <a:rPr lang="ja-JP" altLang="ja-JP" sz="2400" dirty="0">
                <a:latin typeface="メイリオ" panose="020B0604030504040204" pitchFamily="50" charset="-128"/>
                <a:ea typeface="メイリオ" panose="020B0604030504040204" pitchFamily="50" charset="-128"/>
              </a:rPr>
              <a:t>接触者</a:t>
            </a:r>
            <a:r>
              <a:rPr lang="ja-JP" altLang="en-US" sz="2400" dirty="0">
                <a:latin typeface="メイリオ" panose="020B0604030504040204" pitchFamily="50" charset="-128"/>
                <a:ea typeface="メイリオ" panose="020B0604030504040204" pitchFamily="50" charset="-128"/>
              </a:rPr>
              <a:t>調査</a:t>
            </a:r>
            <a:r>
              <a:rPr lang="ja-JP" altLang="ja-JP" sz="2400" dirty="0">
                <a:latin typeface="メイリオ" panose="020B0604030504040204" pitchFamily="50" charset="-128"/>
                <a:ea typeface="メイリオ" panose="020B0604030504040204" pitchFamily="50" charset="-128"/>
              </a:rPr>
              <a:t>と健康観察</a:t>
            </a:r>
            <a:r>
              <a:rPr lang="en-US" altLang="ja-JP" sz="2400" dirty="0">
                <a:latin typeface="メイリオ" panose="020B0604030504040204" pitchFamily="50" charset="-128"/>
                <a:ea typeface="メイリオ" panose="020B0604030504040204" pitchFamily="50" charset="-128"/>
              </a:rPr>
              <a:t>(2</a:t>
            </a:r>
            <a:r>
              <a:rPr lang="ja-JP" altLang="en-US" sz="2400" dirty="0">
                <a:latin typeface="メイリオ" panose="020B0604030504040204" pitchFamily="50" charset="-128"/>
                <a:ea typeface="メイリオ" panose="020B0604030504040204" pitchFamily="50" charset="-128"/>
              </a:rPr>
              <a:t>週間</a:t>
            </a:r>
            <a:r>
              <a:rPr lang="en-US" altLang="ja-JP" sz="2400" dirty="0">
                <a:latin typeface="メイリオ" panose="020B0604030504040204" pitchFamily="50" charset="-128"/>
                <a:ea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rPr>
              <a:t> </a:t>
            </a:r>
            <a:endParaRPr lang="en-US" altLang="ja-JP" sz="2400" dirty="0">
              <a:latin typeface="メイリオ" panose="020B0604030504040204" pitchFamily="50" charset="-128"/>
              <a:ea typeface="メイリオ" panose="020B0604030504040204" pitchFamily="50" charset="-128"/>
            </a:endParaRPr>
          </a:p>
          <a:p>
            <a:pPr marL="269875" indent="-269875">
              <a:buFont typeface="Arial" panose="020B0604020202020204" pitchFamily="34" charset="0"/>
              <a:buChar char="•"/>
            </a:pPr>
            <a:r>
              <a:rPr lang="ja-JP" altLang="ja-JP" sz="2400" dirty="0">
                <a:latin typeface="メイリオ" panose="020B0604030504040204" pitchFamily="50" charset="-128"/>
                <a:ea typeface="メイリオ" panose="020B0604030504040204" pitchFamily="50" charset="-128"/>
              </a:rPr>
              <a:t>健康観察対象者から患者が発生しても曝露機会が判明しており、既に健康観察下にあるため、それ以上の伝播リスクは低い</a:t>
            </a:r>
            <a:endParaRPr lang="en-US" altLang="ja-JP" sz="2400" dirty="0">
              <a:latin typeface="メイリオ" panose="020B0604030504040204" pitchFamily="50" charset="-128"/>
              <a:ea typeface="メイリオ" panose="020B0604030504040204" pitchFamily="50" charset="-128"/>
            </a:endParaRPr>
          </a:p>
          <a:p>
            <a:pPr marL="269875" indent="-269875">
              <a:buFont typeface="Arial" panose="020B0604020202020204" pitchFamily="34" charset="0"/>
              <a:buChar char="•"/>
            </a:pPr>
            <a:endParaRPr lang="ja-JP" altLang="en-US" sz="2400" dirty="0">
              <a:latin typeface="メイリオ" panose="020B0604030504040204" pitchFamily="50" charset="-128"/>
              <a:ea typeface="メイリオ" panose="020B0604030504040204" pitchFamily="50" charset="-128"/>
            </a:endParaRPr>
          </a:p>
          <a:p>
            <a:endParaRPr lang="en-US" altLang="ja-JP" sz="2000" dirty="0">
              <a:latin typeface="メイリオ" panose="020B0604030504040204" pitchFamily="50" charset="-128"/>
              <a:ea typeface="メイリオ" panose="020B0604030504040204" pitchFamily="50" charset="-128"/>
            </a:endParaRPr>
          </a:p>
          <a:p>
            <a:pPr marL="514350" indent="-514350">
              <a:buFont typeface="+mj-ea"/>
              <a:buAutoNum type="circleNumDbPlain" startAt="2"/>
            </a:pPr>
            <a:r>
              <a:rPr lang="ja-JP" altLang="en-US" sz="3200" dirty="0">
                <a:latin typeface="メイリオ" panose="020B0604030504040204" pitchFamily="50" charset="-128"/>
                <a:ea typeface="メイリオ" panose="020B0604030504040204" pitchFamily="50" charset="-128"/>
              </a:rPr>
              <a:t>リンク不明例への対応</a:t>
            </a:r>
            <a:endParaRPr lang="en-US" altLang="ja-JP" sz="3200" dirty="0">
              <a:latin typeface="メイリオ" panose="020B0604030504040204" pitchFamily="50" charset="-128"/>
              <a:ea typeface="メイリオ" panose="020B0604030504040204" pitchFamily="50" charset="-128"/>
            </a:endParaRPr>
          </a:p>
          <a:p>
            <a:r>
              <a:rPr lang="ja-JP" altLang="ja-JP" sz="2400" dirty="0">
                <a:latin typeface="メイリオ" panose="020B0604030504040204" pitchFamily="50" charset="-128"/>
                <a:ea typeface="メイリオ" panose="020B0604030504040204" pitchFamily="50" charset="-128"/>
              </a:rPr>
              <a:t>リンク不明例の</a:t>
            </a:r>
            <a:r>
              <a:rPr lang="ja-JP" altLang="en-US" sz="2400" dirty="0">
                <a:latin typeface="メイリオ" panose="020B0604030504040204" pitchFamily="50" charset="-128"/>
                <a:ea typeface="メイリオ" panose="020B0604030504040204" pitchFamily="50" charset="-128"/>
              </a:rPr>
              <a:t>周囲</a:t>
            </a:r>
            <a:r>
              <a:rPr lang="ja-JP" altLang="ja-JP" sz="2400" dirty="0">
                <a:latin typeface="メイリオ" panose="020B0604030504040204" pitchFamily="50" charset="-128"/>
                <a:ea typeface="メイリオ" panose="020B0604030504040204" pitchFamily="50" charset="-128"/>
              </a:rPr>
              <a:t>に共通曝露を受けた他の</a:t>
            </a:r>
            <a:r>
              <a:rPr lang="ja-JP" altLang="en-US" sz="2400" dirty="0">
                <a:latin typeface="メイリオ" panose="020B0604030504040204" pitchFamily="50" charset="-128"/>
                <a:ea typeface="メイリオ" panose="020B0604030504040204" pitchFamily="50" charset="-128"/>
              </a:rPr>
              <a:t>感染者</a:t>
            </a:r>
            <a:r>
              <a:rPr lang="ja-JP" altLang="ja-JP" sz="2400" dirty="0">
                <a:latin typeface="メイリオ" panose="020B0604030504040204" pitchFamily="50" charset="-128"/>
                <a:ea typeface="メイリオ" panose="020B0604030504040204" pitchFamily="50" charset="-128"/>
              </a:rPr>
              <a:t>がいる可能性</a:t>
            </a:r>
            <a:r>
              <a:rPr lang="ja-JP" altLang="en-US" sz="2400" dirty="0">
                <a:latin typeface="メイリオ" panose="020B0604030504040204" pitchFamily="50" charset="-128"/>
                <a:ea typeface="メイリオ" panose="020B0604030504040204" pitchFamily="50" charset="-128"/>
              </a:rPr>
              <a:t>や、</a:t>
            </a:r>
            <a:r>
              <a:rPr lang="ja-JP" altLang="ja-JP" sz="2400" dirty="0">
                <a:latin typeface="メイリオ" panose="020B0604030504040204" pitchFamily="50" charset="-128"/>
                <a:ea typeface="メイリオ" panose="020B0604030504040204" pitchFamily="50" charset="-128"/>
              </a:rPr>
              <a:t>探知前に、</a:t>
            </a:r>
            <a:r>
              <a:rPr lang="ja-JP" altLang="en-US" sz="2400" dirty="0">
                <a:latin typeface="メイリオ" panose="020B0604030504040204" pitchFamily="50" charset="-128"/>
                <a:ea typeface="メイリオ" panose="020B0604030504040204" pitchFamily="50" charset="-128"/>
              </a:rPr>
              <a:t>感染者</a:t>
            </a:r>
            <a:r>
              <a:rPr lang="ja-JP" altLang="ja-JP" sz="2400" dirty="0">
                <a:latin typeface="メイリオ" panose="020B0604030504040204" pitchFamily="50" charset="-128"/>
                <a:ea typeface="メイリオ" panose="020B0604030504040204" pitchFamily="50" charset="-128"/>
              </a:rPr>
              <a:t>が感染を知らずに様々なリスク行動をとっていた可能性</a:t>
            </a:r>
            <a:r>
              <a:rPr lang="ja-JP" altLang="en-US" sz="2400" dirty="0">
                <a:latin typeface="メイリオ" panose="020B0604030504040204" pitchFamily="50" charset="-128"/>
                <a:ea typeface="メイリオ" panose="020B0604030504040204" pitchFamily="50" charset="-128"/>
              </a:rPr>
              <a:t>があるため</a:t>
            </a:r>
            <a:endParaRPr lang="ja-JP" altLang="ja-JP" sz="2400" dirty="0">
              <a:latin typeface="メイリオ" panose="020B0604030504040204" pitchFamily="50" charset="-128"/>
              <a:ea typeface="メイリオ" panose="020B0604030504040204" pitchFamily="50" charset="-128"/>
            </a:endParaRPr>
          </a:p>
          <a:p>
            <a:r>
              <a:rPr lang="ja-JP" altLang="ja-JP" sz="2400" dirty="0">
                <a:latin typeface="メイリオ" panose="020B0604030504040204" pitchFamily="50" charset="-128"/>
                <a:ea typeface="メイリオ" panose="020B0604030504040204" pitchFamily="50" charset="-128"/>
              </a:rPr>
              <a:t>以下の対応が重要</a:t>
            </a:r>
          </a:p>
          <a:p>
            <a:pPr marL="285750" lvl="0" indent="-285750">
              <a:buFont typeface="Arial" panose="020B0604020202020204" pitchFamily="34" charset="0"/>
              <a:buChar char="•"/>
            </a:pPr>
            <a:r>
              <a:rPr lang="ja-JP" altLang="en-US" sz="2400" dirty="0">
                <a:latin typeface="メイリオ" panose="020B0604030504040204" pitchFamily="50" charset="-128"/>
                <a:ea typeface="メイリオ" panose="020B0604030504040204" pitchFamily="50" charset="-128"/>
              </a:rPr>
              <a:t>既知</a:t>
            </a:r>
            <a:r>
              <a:rPr lang="ja-JP" altLang="ja-JP" sz="2400" dirty="0">
                <a:latin typeface="メイリオ" panose="020B0604030504040204" pitchFamily="50" charset="-128"/>
                <a:ea typeface="メイリオ" panose="020B0604030504040204" pitchFamily="50" charset="-128"/>
              </a:rPr>
              <a:t>クラスター関連患者探知時と同様の対応</a:t>
            </a:r>
            <a:r>
              <a:rPr lang="ja-JP" altLang="en-US" sz="2400" dirty="0">
                <a:latin typeface="メイリオ" panose="020B0604030504040204" pitchFamily="50" charset="-128"/>
                <a:ea typeface="メイリオ" panose="020B0604030504040204" pitchFamily="50" charset="-128"/>
              </a:rPr>
              <a:t>に加え</a:t>
            </a:r>
            <a:endParaRPr lang="ja-JP" altLang="ja-JP" sz="2400" dirty="0">
              <a:latin typeface="メイリオ" panose="020B0604030504040204" pitchFamily="50" charset="-128"/>
              <a:ea typeface="メイリオ" panose="020B0604030504040204" pitchFamily="50" charset="-128"/>
            </a:endParaRPr>
          </a:p>
          <a:p>
            <a:pPr marL="285750" lvl="0" indent="-285750">
              <a:buFont typeface="Arial" panose="020B0604020202020204" pitchFamily="34" charset="0"/>
              <a:buChar char="•"/>
            </a:pPr>
            <a:r>
              <a:rPr lang="ja-JP" altLang="ja-JP" sz="2400" u="sng" dirty="0">
                <a:latin typeface="メイリオ" panose="020B0604030504040204" pitchFamily="50" charset="-128"/>
                <a:ea typeface="メイリオ" panose="020B0604030504040204" pitchFamily="50" charset="-128"/>
              </a:rPr>
              <a:t>リンクの確認できない患者から特に過去の行動歴を収集し新たな曝露源の探知につなげる</a:t>
            </a:r>
            <a:r>
              <a:rPr lang="ja-JP" altLang="en-US" sz="2400" u="sng" dirty="0">
                <a:latin typeface="メイリオ" panose="020B0604030504040204" pitchFamily="50" charset="-128"/>
                <a:ea typeface="メイリオ" panose="020B0604030504040204" pitchFamily="50" charset="-128"/>
              </a:rPr>
              <a:t>活動が必要</a:t>
            </a:r>
            <a:endParaRPr lang="ja-JP" altLang="ja-JP" sz="2400" dirty="0">
              <a:latin typeface="メイリオ" panose="020B0604030504040204" pitchFamily="50" charset="-128"/>
              <a:ea typeface="メイリオ" panose="020B0604030504040204" pitchFamily="50" charset="-128"/>
            </a:endParaRPr>
          </a:p>
        </p:txBody>
      </p:sp>
      <p:sp>
        <p:nvSpPr>
          <p:cNvPr id="3" name="テキスト ボックス 2">
            <a:extLst>
              <a:ext uri="{FF2B5EF4-FFF2-40B4-BE49-F238E27FC236}">
                <a16:creationId xmlns:a16="http://schemas.microsoft.com/office/drawing/2014/main" id="{70225507-1112-464A-B0C2-14565F17EC15}"/>
              </a:ext>
            </a:extLst>
          </p:cNvPr>
          <p:cNvSpPr txBox="1"/>
          <p:nvPr/>
        </p:nvSpPr>
        <p:spPr>
          <a:xfrm>
            <a:off x="183231" y="107387"/>
            <a:ext cx="7366119" cy="523220"/>
          </a:xfrm>
          <a:prstGeom prst="rect">
            <a:avLst/>
          </a:prstGeom>
          <a:solidFill>
            <a:schemeClr val="bg1"/>
          </a:solidFill>
        </p:spPr>
        <p:txBody>
          <a:bodyPr wrap="none" rtlCol="0">
            <a:spAutoFit/>
          </a:bodyPr>
          <a:lstStyle/>
          <a:p>
            <a:r>
              <a:rPr kumimoji="1" lang="ja-JP" altLang="en-US" sz="2800" b="1" dirty="0">
                <a:latin typeface="メイリオ" panose="020B0604030504040204" pitchFamily="50" charset="-128"/>
                <a:ea typeface="メイリオ" panose="020B0604030504040204" pitchFamily="50" charset="-128"/>
              </a:rPr>
              <a:t>大阪府内の症例発生状況に応じた対応が必要</a:t>
            </a:r>
          </a:p>
        </p:txBody>
      </p:sp>
    </p:spTree>
    <p:extLst>
      <p:ext uri="{BB962C8B-B14F-4D97-AF65-F5344CB8AC3E}">
        <p14:creationId xmlns:p14="http://schemas.microsoft.com/office/powerpoint/2010/main" val="1291691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D275CEFE-84D7-45D9-91AA-8CFE3774C6E2}"/>
              </a:ext>
            </a:extLst>
          </p:cNvPr>
          <p:cNvSpPr/>
          <p:nvPr/>
        </p:nvSpPr>
        <p:spPr>
          <a:xfrm>
            <a:off x="163688" y="0"/>
            <a:ext cx="11864623" cy="6940361"/>
          </a:xfrm>
          <a:prstGeom prst="rect">
            <a:avLst/>
          </a:prstGeom>
        </p:spPr>
        <p:txBody>
          <a:bodyPr wrap="square">
            <a:spAutoFit/>
          </a:bodyPr>
          <a:lstStyle/>
          <a:p>
            <a:pPr marL="450850" indent="-450850">
              <a:lnSpc>
                <a:spcPct val="150000"/>
              </a:lnSpc>
              <a:spcBef>
                <a:spcPts val="600"/>
              </a:spcBef>
            </a:pPr>
            <a:r>
              <a:rPr lang="ja-JP" altLang="en-US" sz="2800" b="1" dirty="0">
                <a:latin typeface="メイリオ" panose="020B0604030504040204" pitchFamily="50" charset="-128"/>
                <a:ea typeface="メイリオ" panose="020B0604030504040204" pitchFamily="50" charset="-128"/>
              </a:rPr>
              <a:t>リンク不明例が発生した際の遡り調査実施時には以下の点に注意</a:t>
            </a:r>
            <a:r>
              <a:rPr lang="ja-JP" altLang="en-US" sz="2000" dirty="0">
                <a:latin typeface="メイリオ" panose="020B0604030504040204" pitchFamily="50" charset="-128"/>
                <a:ea typeface="メイリオ" panose="020B0604030504040204" pitchFamily="50" charset="-128"/>
              </a:rPr>
              <a:t/>
            </a:r>
            <a:br>
              <a:rPr lang="ja-JP" altLang="en-US" sz="2000" dirty="0">
                <a:latin typeface="メイリオ" panose="020B0604030504040204" pitchFamily="50" charset="-128"/>
                <a:ea typeface="メイリオ" panose="020B0604030504040204" pitchFamily="50" charset="-128"/>
              </a:rPr>
            </a:br>
            <a:r>
              <a:rPr lang="ja-JP" altLang="en-US" sz="2400" dirty="0">
                <a:latin typeface="メイリオ" panose="020B0604030504040204" pitchFamily="50" charset="-128"/>
                <a:ea typeface="メイリオ" panose="020B0604030504040204" pitchFamily="50" charset="-128"/>
              </a:rPr>
              <a:t>遡り行動歴情報収集時の注意点 </a:t>
            </a:r>
            <a:br>
              <a:rPr lang="ja-JP" altLang="en-US" sz="2400" dirty="0">
                <a:latin typeface="メイリオ" panose="020B0604030504040204" pitchFamily="50" charset="-128"/>
                <a:ea typeface="メイリオ" panose="020B0604030504040204" pitchFamily="50" charset="-128"/>
              </a:rPr>
            </a:br>
            <a:r>
              <a:rPr lang="ja-JP" altLang="en-US" sz="2400" dirty="0">
                <a:latin typeface="メイリオ" panose="020B0604030504040204" pitchFamily="50" charset="-128"/>
                <a:ea typeface="メイリオ" panose="020B0604030504040204" pitchFamily="50" charset="-128"/>
              </a:rPr>
              <a:t>・  ライブ参加、その他音楽活動の有無</a:t>
            </a:r>
            <a:endParaRPr lang="en-US" altLang="ja-JP" sz="2400" dirty="0">
              <a:latin typeface="メイリオ" panose="020B0604030504040204" pitchFamily="50" charset="-128"/>
              <a:ea typeface="メイリオ" panose="020B0604030504040204" pitchFamily="50" charset="-128"/>
            </a:endParaRPr>
          </a:p>
          <a:p>
            <a:pPr marL="450850" indent="-450850">
              <a:lnSpc>
                <a:spcPct val="150000"/>
              </a:lnSpc>
              <a:spcAft>
                <a:spcPts val="600"/>
              </a:spcAft>
            </a:pPr>
            <a:r>
              <a:rPr lang="en-US" altLang="ja-JP" sz="2400" dirty="0">
                <a:latin typeface="メイリオ" panose="020B0604030504040204" pitchFamily="50" charset="-128"/>
                <a:ea typeface="メイリオ" panose="020B0604030504040204" pitchFamily="50" charset="-128"/>
              </a:rPr>
              <a:t>	</a:t>
            </a:r>
            <a:r>
              <a:rPr lang="ja-JP" altLang="en-US" sz="2400" dirty="0">
                <a:latin typeface="メイリオ" panose="020B0604030504040204" pitchFamily="50" charset="-128"/>
                <a:ea typeface="メイリオ" panose="020B0604030504040204" pitchFamily="50" charset="-128"/>
              </a:rPr>
              <a:t>・  友人、知人、職場における有症者の有無</a:t>
            </a:r>
            <a:br>
              <a:rPr lang="ja-JP" altLang="en-US" sz="2400" dirty="0">
                <a:latin typeface="メイリオ" panose="020B0604030504040204" pitchFamily="50" charset="-128"/>
                <a:ea typeface="メイリオ" panose="020B0604030504040204" pitchFamily="50" charset="-128"/>
              </a:rPr>
            </a:br>
            <a:r>
              <a:rPr lang="ja-JP" altLang="en-US" sz="2400" dirty="0">
                <a:latin typeface="メイリオ" panose="020B0604030504040204" pitchFamily="50" charset="-128"/>
                <a:ea typeface="メイリオ" panose="020B0604030504040204" pitchFamily="50" charset="-128"/>
              </a:rPr>
              <a:t>・  海外旅行、国内旅行、出張歴</a:t>
            </a:r>
            <a:br>
              <a:rPr lang="ja-JP" altLang="en-US" sz="2400" dirty="0">
                <a:latin typeface="メイリオ" panose="020B0604030504040204" pitchFamily="50" charset="-128"/>
                <a:ea typeface="メイリオ" panose="020B0604030504040204" pitchFamily="50" charset="-128"/>
              </a:rPr>
            </a:br>
            <a:r>
              <a:rPr lang="ja-JP" altLang="en-US" sz="2400" dirty="0">
                <a:latin typeface="メイリオ" panose="020B0604030504040204" pitchFamily="50" charset="-128"/>
                <a:ea typeface="メイリオ" panose="020B0604030504040204" pitchFamily="50" charset="-128"/>
              </a:rPr>
              <a:t>・ ①換気の悪い密閉空間、②多くの人が密集していた、③近距離（互いに手を伸ばすと届く距離）での会話や発声。３つの条件が重なった場で活動したか。</a:t>
            </a:r>
            <a:endParaRPr lang="en-US" altLang="ja-JP" sz="2400" dirty="0">
              <a:latin typeface="メイリオ" panose="020B0604030504040204" pitchFamily="50" charset="-128"/>
              <a:ea typeface="メイリオ" panose="020B0604030504040204" pitchFamily="50" charset="-128"/>
            </a:endParaRPr>
          </a:p>
          <a:p>
            <a:pPr marL="450850" indent="-450850">
              <a:spcAft>
                <a:spcPts val="600"/>
              </a:spcAft>
            </a:pPr>
            <a:r>
              <a:rPr lang="en-US" altLang="ja-JP" sz="2400" dirty="0">
                <a:latin typeface="メイリオ" panose="020B0604030504040204" pitchFamily="50" charset="-128"/>
                <a:ea typeface="メイリオ" panose="020B0604030504040204" pitchFamily="50" charset="-128"/>
              </a:rPr>
              <a:t>	</a:t>
            </a:r>
            <a:r>
              <a:rPr lang="ja-JP" altLang="en-US" sz="2400" dirty="0">
                <a:latin typeface="メイリオ" panose="020B0604030504040204" pitchFamily="50" charset="-128"/>
                <a:ea typeface="メイリオ" panose="020B0604030504040204" pitchFamily="50" charset="-128"/>
              </a:rPr>
              <a:t>感染伝播しやすい状況が疑われる場合には</a:t>
            </a:r>
            <a:r>
              <a:rPr lang="en-US" altLang="ja-JP" sz="2400" dirty="0">
                <a:latin typeface="メイリオ" panose="020B0604030504040204" pitchFamily="50" charset="-128"/>
                <a:ea typeface="メイリオ" panose="020B0604030504040204" pitchFamily="50" charset="-128"/>
              </a:rPr>
              <a:t>3</a:t>
            </a:r>
            <a:r>
              <a:rPr lang="ja-JP" altLang="en-US" sz="2400" dirty="0">
                <a:latin typeface="メイリオ" panose="020B0604030504040204" pitchFamily="50" charset="-128"/>
                <a:ea typeface="メイリオ" panose="020B0604030504040204" pitchFamily="50" charset="-128"/>
              </a:rPr>
              <a:t>つ全てがそろう状況でなくても適宜聞き取りを実施</a:t>
            </a:r>
            <a:r>
              <a:rPr lang="ja-JP" altLang="en-US" sz="2400" baseline="30000" dirty="0">
                <a:latin typeface="メイリオ" panose="020B0604030504040204" pitchFamily="50" charset="-128"/>
                <a:ea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rPr>
              <a:t> </a:t>
            </a:r>
            <a:endParaRPr lang="en-US" altLang="ja-JP" sz="2400" dirty="0">
              <a:latin typeface="メイリオ" panose="020B0604030504040204" pitchFamily="50" charset="-128"/>
              <a:ea typeface="メイリオ" panose="020B0604030504040204" pitchFamily="50" charset="-128"/>
            </a:endParaRPr>
          </a:p>
          <a:p>
            <a:pPr marL="450850" indent="-450850">
              <a:lnSpc>
                <a:spcPct val="150000"/>
              </a:lnSpc>
              <a:spcBef>
                <a:spcPts val="600"/>
              </a:spcBef>
              <a:spcAft>
                <a:spcPts val="600"/>
              </a:spcAft>
            </a:pPr>
            <a:r>
              <a:rPr lang="ja-JP" altLang="en-US" sz="2400" dirty="0">
                <a:latin typeface="メイリオ" panose="020B0604030504040204" pitchFamily="50" charset="-128"/>
                <a:ea typeface="メイリオ" panose="020B0604030504040204" pitchFamily="50" charset="-128"/>
              </a:rPr>
              <a:t>遡り調査を実施していく中で患者本人に同居家族や、親しい友達、職場同僚等</a:t>
            </a:r>
            <a:r>
              <a:rPr lang="en-US" altLang="ja-JP" sz="2400" dirty="0">
                <a:latin typeface="メイリオ" panose="020B0604030504040204" pitchFamily="50" charset="-128"/>
                <a:ea typeface="メイリオ" panose="020B0604030504040204" pitchFamily="50" charset="-128"/>
              </a:rPr>
              <a:t>	</a:t>
            </a:r>
            <a:r>
              <a:rPr lang="ja-JP" altLang="en-US" sz="2400" dirty="0">
                <a:latin typeface="メイリオ" panose="020B0604030504040204" pitchFamily="50" charset="-128"/>
                <a:ea typeface="メイリオ" panose="020B0604030504040204" pitchFamily="50" charset="-128"/>
              </a:rPr>
              <a:t>濃厚接触関係にあたる人についても上記活動歴を可能な限り収集する </a:t>
            </a:r>
            <a:r>
              <a:rPr lang="ja-JP" altLang="en-US" sz="2000" dirty="0">
                <a:latin typeface="メイリオ" panose="020B0604030504040204" pitchFamily="50" charset="-128"/>
                <a:ea typeface="メイリオ" panose="020B0604030504040204" pitchFamily="50" charset="-128"/>
              </a:rPr>
              <a:t/>
            </a:r>
            <a:br>
              <a:rPr lang="ja-JP" altLang="en-US" sz="2000" dirty="0">
                <a:latin typeface="メイリオ" panose="020B0604030504040204" pitchFamily="50" charset="-128"/>
                <a:ea typeface="メイリオ" panose="020B0604030504040204" pitchFamily="50" charset="-128"/>
              </a:rPr>
            </a:br>
            <a:r>
              <a:rPr lang="ja-JP" altLang="en-US" sz="1600" dirty="0">
                <a:latin typeface="メイリオ" panose="020B0604030504040204" pitchFamily="50" charset="-128"/>
                <a:ea typeface="メイリオ" panose="020B0604030504040204" pitchFamily="50" charset="-128"/>
              </a:rPr>
              <a:t>＊感染リスクが高い場所の例として：船、長距離バス、スポーツジム、屋内音楽ライブ、クラブ、立食パーティー、カラオケボックス、屋内展示会等の換気が悪く密閉された環境での集会参加、流行地への滞在歴（国内・国外）が挙げられる。 </a:t>
            </a:r>
            <a:endParaRPr lang="ja-JP" altLang="en-US" sz="2000" dirty="0">
              <a:latin typeface="メイリオ" panose="020B0604030504040204" pitchFamily="50" charset="-128"/>
              <a:ea typeface="メイリオ" panose="020B0604030504040204" pitchFamily="50" charset="-128"/>
            </a:endParaRPr>
          </a:p>
        </p:txBody>
      </p:sp>
      <p:sp>
        <p:nvSpPr>
          <p:cNvPr id="3" name="正方形/長方形 2">
            <a:extLst>
              <a:ext uri="{FF2B5EF4-FFF2-40B4-BE49-F238E27FC236}">
                <a16:creationId xmlns:a16="http://schemas.microsoft.com/office/drawing/2014/main" id="{457BEFB3-2B38-4B3C-9CE6-6A957B241B33}"/>
              </a:ext>
            </a:extLst>
          </p:cNvPr>
          <p:cNvSpPr/>
          <p:nvPr/>
        </p:nvSpPr>
        <p:spPr>
          <a:xfrm>
            <a:off x="214992" y="4976261"/>
            <a:ext cx="11762013" cy="105877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0701897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1567</TotalTime>
  <Words>501</Words>
  <Application>Microsoft Office PowerPoint</Application>
  <PresentationFormat>ワイド画面</PresentationFormat>
  <Paragraphs>46</Paragraphs>
  <Slides>7</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7</vt:i4>
      </vt:variant>
    </vt:vector>
  </HeadingPairs>
  <TitlesOfParts>
    <vt:vector size="15" baseType="lpstr">
      <vt:lpstr>Meiryo UI</vt:lpstr>
      <vt:lpstr>メイリオ</vt:lpstr>
      <vt:lpstr>游ゴシック</vt:lpstr>
      <vt:lpstr>游ゴシック Light</vt:lpstr>
      <vt:lpstr>Arial</vt:lpstr>
      <vt:lpstr>Times New Roman</vt:lpstr>
      <vt:lpstr>Wingdings</vt:lpstr>
      <vt:lpstr>Office テーマ</vt:lpstr>
      <vt:lpstr>大阪における新型コロナウイルス感染症</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Kakimoto Kensaku</dc:creator>
  <cp:lastModifiedBy>岡田　敦子</cp:lastModifiedBy>
  <cp:revision>73</cp:revision>
  <cp:lastPrinted>2020-03-12T00:53:31Z</cp:lastPrinted>
  <dcterms:created xsi:type="dcterms:W3CDTF">2020-03-09T02:10:34Z</dcterms:created>
  <dcterms:modified xsi:type="dcterms:W3CDTF">2020-03-12T00:53:41Z</dcterms:modified>
</cp:coreProperties>
</file>