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82" autoAdjust="0"/>
    <p:restoredTop sz="94660"/>
  </p:normalViewPr>
  <p:slideViewPr>
    <p:cSldViewPr snapToGrid="0">
      <p:cViewPr varScale="1">
        <p:scale>
          <a:sx n="74" d="100"/>
          <a:sy n="74" d="100"/>
        </p:scale>
        <p:origin x="9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813E5-0548-4385-81C0-02F5088E4C45}" type="datetimeFigureOut">
              <a:rPr kumimoji="1" lang="ja-JP" altLang="en-US" smtClean="0"/>
              <a:t>2020/2/28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9FAD3-0E7F-48A7-AB12-1C397A65D6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9286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813E5-0548-4385-81C0-02F5088E4C45}" type="datetimeFigureOut">
              <a:rPr kumimoji="1" lang="ja-JP" altLang="en-US" smtClean="0"/>
              <a:t>2020/2/28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9FAD3-0E7F-48A7-AB12-1C397A65D6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6580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813E5-0548-4385-81C0-02F5088E4C45}" type="datetimeFigureOut">
              <a:rPr kumimoji="1" lang="ja-JP" altLang="en-US" smtClean="0"/>
              <a:t>2020/2/28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9FAD3-0E7F-48A7-AB12-1C397A65D6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2537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813E5-0548-4385-81C0-02F5088E4C45}" type="datetimeFigureOut">
              <a:rPr kumimoji="1" lang="ja-JP" altLang="en-US" smtClean="0"/>
              <a:t>2020/2/28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9FAD3-0E7F-48A7-AB12-1C397A65D6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6436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813E5-0548-4385-81C0-02F5088E4C45}" type="datetimeFigureOut">
              <a:rPr kumimoji="1" lang="ja-JP" altLang="en-US" smtClean="0"/>
              <a:t>2020/2/28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9FAD3-0E7F-48A7-AB12-1C397A65D6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1459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813E5-0548-4385-81C0-02F5088E4C45}" type="datetimeFigureOut">
              <a:rPr kumimoji="1" lang="ja-JP" altLang="en-US" smtClean="0"/>
              <a:t>2020/2/28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9FAD3-0E7F-48A7-AB12-1C397A65D6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3959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813E5-0548-4385-81C0-02F5088E4C45}" type="datetimeFigureOut">
              <a:rPr kumimoji="1" lang="ja-JP" altLang="en-US" smtClean="0"/>
              <a:t>2020/2/28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9FAD3-0E7F-48A7-AB12-1C397A65D6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3144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813E5-0548-4385-81C0-02F5088E4C45}" type="datetimeFigureOut">
              <a:rPr kumimoji="1" lang="ja-JP" altLang="en-US" smtClean="0"/>
              <a:t>2020/2/28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9FAD3-0E7F-48A7-AB12-1C397A65D6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4774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813E5-0548-4385-81C0-02F5088E4C45}" type="datetimeFigureOut">
              <a:rPr kumimoji="1" lang="ja-JP" altLang="en-US" smtClean="0"/>
              <a:t>2020/2/28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9FAD3-0E7F-48A7-AB12-1C397A65D6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0025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813E5-0548-4385-81C0-02F5088E4C45}" type="datetimeFigureOut">
              <a:rPr kumimoji="1" lang="ja-JP" altLang="en-US" smtClean="0"/>
              <a:t>2020/2/28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9FAD3-0E7F-48A7-AB12-1C397A65D6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3208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813E5-0548-4385-81C0-02F5088E4C45}" type="datetimeFigureOut">
              <a:rPr kumimoji="1" lang="ja-JP" altLang="en-US" smtClean="0"/>
              <a:t>2020/2/28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9FAD3-0E7F-48A7-AB12-1C397A65D6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0708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813E5-0548-4385-81C0-02F5088E4C45}" type="datetimeFigureOut">
              <a:rPr kumimoji="1" lang="ja-JP" altLang="en-US" smtClean="0"/>
              <a:t>2020/2/28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9FAD3-0E7F-48A7-AB12-1C397A65D6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213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図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4227" y="3582461"/>
            <a:ext cx="8288881" cy="3249137"/>
          </a:xfrm>
          <a:prstGeom prst="rect">
            <a:avLst/>
          </a:prstGeom>
        </p:spPr>
      </p:pic>
      <p:sp>
        <p:nvSpPr>
          <p:cNvPr id="48" name="角丸四角形 47"/>
          <p:cNvSpPr/>
          <p:nvPr/>
        </p:nvSpPr>
        <p:spPr>
          <a:xfrm>
            <a:off x="4988040" y="789315"/>
            <a:ext cx="4823362" cy="1081315"/>
          </a:xfrm>
          <a:prstGeom prst="roundRect">
            <a:avLst>
              <a:gd name="adj" fmla="val 1650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0" y="-4600"/>
            <a:ext cx="9906000" cy="558426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r>
              <a:rPr lang="ja-JP" altLang="en-US" sz="1600" b="1" dirty="0">
                <a:ea typeface="メイリオ" panose="020B0604030504040204" pitchFamily="50" charset="-128"/>
                <a:cs typeface="Times New Roman" panose="02020603050405020304" pitchFamily="18" charset="0"/>
              </a:rPr>
              <a:t>　　</a:t>
            </a:r>
            <a:r>
              <a:rPr lang="ja-JP" altLang="ja-JP" sz="1600" b="1" dirty="0">
                <a:ea typeface="メイリオ" panose="020B0604030504040204" pitchFamily="50" charset="-128"/>
                <a:cs typeface="Times New Roman" panose="02020603050405020304" pitchFamily="18" charset="0"/>
              </a:rPr>
              <a:t>新型コロナウイルス感染症に係る</a:t>
            </a:r>
            <a:r>
              <a:rPr lang="ja-JP" altLang="en-US" sz="1600" b="1" dirty="0">
                <a:ea typeface="メイリオ" panose="020B0604030504040204" pitchFamily="50" charset="-128"/>
                <a:cs typeface="Times New Roman" panose="02020603050405020304" pitchFamily="18" charset="0"/>
              </a:rPr>
              <a:t>一般入学者選抜</a:t>
            </a:r>
            <a:r>
              <a:rPr lang="ja-JP" altLang="ja-JP" sz="1600" b="1" dirty="0">
                <a:ea typeface="メイリオ" panose="020B0604030504040204" pitchFamily="50" charset="-128"/>
                <a:cs typeface="Times New Roman" panose="02020603050405020304" pitchFamily="18" charset="0"/>
              </a:rPr>
              <a:t>の</a:t>
            </a:r>
            <a:r>
              <a:rPr lang="ja-JP" altLang="en-US" sz="1600" b="1" dirty="0">
                <a:ea typeface="メイリオ" panose="020B0604030504040204" pitchFamily="50" charset="-128"/>
                <a:cs typeface="Times New Roman" panose="02020603050405020304" pitchFamily="18" charset="0"/>
              </a:rPr>
              <a:t>対応</a:t>
            </a:r>
            <a:r>
              <a:rPr lang="ja-JP" altLang="ja-JP" sz="1600" b="1" dirty="0">
                <a:ea typeface="メイリオ" panose="020B0604030504040204" pitchFamily="50" charset="-128"/>
                <a:cs typeface="Times New Roman" panose="02020603050405020304" pitchFamily="18" charset="0"/>
              </a:rPr>
              <a:t>について</a:t>
            </a:r>
            <a:endParaRPr lang="ja-JP" altLang="en-US" sz="16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334509" y="364841"/>
            <a:ext cx="1454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令和２年２月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28</a:t>
            </a:r>
            <a:r>
              <a:rPr kumimoji="1" lang="ja-JP" altLang="en-US" sz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endParaRPr kumimoji="1" lang="ja-JP" altLang="en-US" sz="12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104025" y="855084"/>
            <a:ext cx="4737811" cy="2628406"/>
          </a:xfrm>
          <a:prstGeom prst="roundRect">
            <a:avLst>
              <a:gd name="adj" fmla="val 451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50229" y="637309"/>
            <a:ext cx="902811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基本方針</a:t>
            </a: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28639" y="1782132"/>
            <a:ext cx="461319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l"/>
            </a:pP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陽性反応がない（未検査を含む）場合で、経過観察が必要とされる受験者は専用の別室で受験とする。</a:t>
            </a: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228636" y="1057681"/>
            <a:ext cx="4737811" cy="423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l"/>
            </a:pPr>
            <a:r>
              <a:rPr kumimoji="1"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選抜は</a:t>
            </a:r>
            <a:r>
              <a:rPr kumimoji="1"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予定どおり実施</a:t>
            </a:r>
            <a:r>
              <a:rPr kumimoji="1"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する</a:t>
            </a:r>
            <a:r>
              <a:rPr kumimoji="1"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en-US" altLang="ja-JP" sz="11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（但し、感染</a:t>
            </a:r>
            <a:r>
              <a:rPr kumimoji="1"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防止の観点から受付及び検査の実施について工夫を</a:t>
            </a:r>
            <a:r>
              <a:rPr kumimoji="1" lang="ja-JP" altLang="en-US" sz="1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行う。）</a:t>
            </a:r>
          </a:p>
        </p:txBody>
      </p:sp>
      <p:sp>
        <p:nvSpPr>
          <p:cNvPr id="50" name="正方形/長方形 49"/>
          <p:cNvSpPr/>
          <p:nvPr/>
        </p:nvSpPr>
        <p:spPr>
          <a:xfrm>
            <a:off x="445351" y="2280425"/>
            <a:ext cx="406568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別室Ａ　濃厚接触者（</a:t>
            </a:r>
            <a:r>
              <a:rPr kumimoji="1" lang="ja-JP" altLang="en-US" sz="1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個室対応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kumimoji="1"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別室Ｂ　濃厚</a:t>
            </a: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接触者ではないが、経過観察が必要とされて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いて、</a:t>
            </a:r>
            <a:endParaRPr kumimoji="1"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 </a:t>
            </a: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無症状の者</a:t>
            </a:r>
            <a:endParaRPr kumimoji="1"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別室Ｃ　発熱等症状のある者</a:t>
            </a:r>
            <a:endParaRPr kumimoji="1"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6" name="角丸四角形 65"/>
          <p:cNvSpPr/>
          <p:nvPr/>
        </p:nvSpPr>
        <p:spPr>
          <a:xfrm>
            <a:off x="4966450" y="2045341"/>
            <a:ext cx="4822303" cy="1407129"/>
          </a:xfrm>
          <a:prstGeom prst="roundRect">
            <a:avLst>
              <a:gd name="adj" fmla="val 10204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5102082" y="1933886"/>
            <a:ext cx="800219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ケース２</a:t>
            </a:r>
            <a:endParaRPr kumimoji="1" lang="ja-JP" altLang="en-US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5629141" y="2248843"/>
            <a:ext cx="4096619" cy="76944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複数の選抜実施校において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、教職員の感染者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が確認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される等、 「基本方針」では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対応できない状況に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なった。</a:t>
            </a:r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学力検査（</a:t>
            </a:r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11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日）直前にパンデミック状況になり、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予定どおり実施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することは望ましくないと判断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された。</a:t>
            </a:r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5040433" y="3077860"/>
            <a:ext cx="385750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l"/>
            </a:pPr>
            <a:r>
              <a:rPr kumimoji="1"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全校の選抜日程</a:t>
            </a:r>
            <a:r>
              <a:rPr kumimoji="1"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を下表のとおり</a:t>
            </a:r>
            <a:r>
              <a:rPr kumimoji="1"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変更する。</a:t>
            </a:r>
          </a:p>
        </p:txBody>
      </p:sp>
      <p:grpSp>
        <p:nvGrpSpPr>
          <p:cNvPr id="14" name="グループ化 13"/>
          <p:cNvGrpSpPr/>
          <p:nvPr/>
        </p:nvGrpSpPr>
        <p:grpSpPr>
          <a:xfrm>
            <a:off x="5861290" y="1325204"/>
            <a:ext cx="3671818" cy="431684"/>
            <a:chOff x="711158" y="1588586"/>
            <a:chExt cx="3671818" cy="431684"/>
          </a:xfrm>
        </p:grpSpPr>
        <p:sp>
          <p:nvSpPr>
            <p:cNvPr id="12" name="正方形/長方形 11"/>
            <p:cNvSpPr/>
            <p:nvPr/>
          </p:nvSpPr>
          <p:spPr>
            <a:xfrm>
              <a:off x="711158" y="1589383"/>
              <a:ext cx="3619679" cy="430887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kumimoji="1" lang="ja-JP" altLang="en-US" sz="11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感染者</a:t>
              </a:r>
              <a:endParaRPr kumimoji="1" lang="en-US" altLang="ja-JP" sz="11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100" b="1" dirty="0" err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への</a:t>
              </a:r>
              <a:r>
                <a:rPr kumimoji="1" lang="ja-JP" altLang="en-US" sz="11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対応</a:t>
              </a:r>
              <a:endParaRPr lang="ja-JP" altLang="en-US" sz="1100" b="1" dirty="0"/>
            </a:p>
          </p:txBody>
        </p:sp>
        <p:sp>
          <p:nvSpPr>
            <p:cNvPr id="39" name="正方形/長方形 38"/>
            <p:cNvSpPr/>
            <p:nvPr/>
          </p:nvSpPr>
          <p:spPr>
            <a:xfrm>
              <a:off x="1512220" y="1588586"/>
              <a:ext cx="2870756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kumimoji="1" lang="ja-JP" altLang="en-US" sz="11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①追検査の受験</a:t>
              </a:r>
              <a:endPara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1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②調査書等による判定</a:t>
              </a:r>
              <a:r>
                <a:rPr kumimoji="1" lang="ja-JP" altLang="en-US" sz="1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（①もできない場合）</a:t>
              </a:r>
              <a:endPara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43" name="テキスト ボックス 42"/>
          <p:cNvSpPr txBox="1"/>
          <p:nvPr/>
        </p:nvSpPr>
        <p:spPr>
          <a:xfrm>
            <a:off x="5111524" y="660988"/>
            <a:ext cx="800219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ケース１</a:t>
            </a:r>
            <a:endParaRPr kumimoji="1" lang="ja-JP" altLang="en-US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578964" y="2988311"/>
            <a:ext cx="41061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別室Ｂ，Ｃは１室あたりの人数を制限</a:t>
            </a:r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し</a:t>
            </a:r>
            <a:r>
              <a: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、机の</a:t>
            </a:r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間隔を</a:t>
            </a:r>
            <a:r>
              <a: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空けて、受験者間</a:t>
            </a:r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のスペースを確保</a:t>
            </a:r>
            <a:r>
              <a: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する</a:t>
            </a:r>
            <a:endParaRPr kumimoji="1"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186651" y="4067184"/>
            <a:ext cx="10490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選抜日程の変更については私立高校との調整が必要</a:t>
            </a:r>
            <a:endParaRPr kumimoji="1"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259753" y="3706702"/>
            <a:ext cx="816571" cy="27699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選抜日程</a:t>
            </a:r>
            <a:endParaRPr kumimoji="1"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9" name="正方形/長方形 58"/>
          <p:cNvSpPr/>
          <p:nvPr/>
        </p:nvSpPr>
        <p:spPr>
          <a:xfrm>
            <a:off x="4121039" y="4067184"/>
            <a:ext cx="263413" cy="1309678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正方形/長方形 59"/>
          <p:cNvSpPr/>
          <p:nvPr/>
        </p:nvSpPr>
        <p:spPr>
          <a:xfrm>
            <a:off x="6688192" y="5365278"/>
            <a:ext cx="263413" cy="1309679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角丸四角形 17"/>
          <p:cNvSpPr/>
          <p:nvPr/>
        </p:nvSpPr>
        <p:spPr>
          <a:xfrm>
            <a:off x="3376351" y="5199135"/>
            <a:ext cx="706588" cy="166143"/>
          </a:xfrm>
          <a:prstGeom prst="roundRect">
            <a:avLst/>
          </a:prstGeom>
          <a:noFill/>
          <a:ln w="28575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角丸四角形 60"/>
          <p:cNvSpPr/>
          <p:nvPr/>
        </p:nvSpPr>
        <p:spPr>
          <a:xfrm>
            <a:off x="6717455" y="6495314"/>
            <a:ext cx="706588" cy="166143"/>
          </a:xfrm>
          <a:prstGeom prst="roundRect">
            <a:avLst/>
          </a:prstGeom>
          <a:noFill/>
          <a:ln w="28575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0" name="直線矢印コネクタ 19"/>
          <p:cNvCxnSpPr/>
          <p:nvPr/>
        </p:nvCxnSpPr>
        <p:spPr>
          <a:xfrm flipV="1">
            <a:off x="6893411" y="4366566"/>
            <a:ext cx="354675" cy="9507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円弧 24"/>
          <p:cNvSpPr/>
          <p:nvPr/>
        </p:nvSpPr>
        <p:spPr>
          <a:xfrm rot="5400000">
            <a:off x="6131131" y="4593439"/>
            <a:ext cx="329787" cy="1047749"/>
          </a:xfrm>
          <a:prstGeom prst="arc">
            <a:avLst>
              <a:gd name="adj1" fmla="val 16200000"/>
              <a:gd name="adj2" fmla="val 5439517"/>
            </a:avLst>
          </a:prstGeom>
          <a:ln w="28575">
            <a:solidFill>
              <a:schemeClr val="accent1">
                <a:lumMod val="75000"/>
              </a:schemeClr>
            </a:solidFill>
            <a:prstDash val="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5" name="グループ化 34"/>
          <p:cNvGrpSpPr/>
          <p:nvPr/>
        </p:nvGrpSpPr>
        <p:grpSpPr>
          <a:xfrm>
            <a:off x="5695950" y="4104618"/>
            <a:ext cx="199773" cy="981669"/>
            <a:chOff x="5695950" y="4104618"/>
            <a:chExt cx="199773" cy="981669"/>
          </a:xfrm>
        </p:grpSpPr>
        <p:cxnSp>
          <p:nvCxnSpPr>
            <p:cNvPr id="30" name="直線コネクタ 29"/>
            <p:cNvCxnSpPr/>
            <p:nvPr/>
          </p:nvCxnSpPr>
          <p:spPr>
            <a:xfrm flipH="1">
              <a:off x="5695950" y="4104618"/>
              <a:ext cx="199773" cy="981669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コネクタ 70"/>
            <p:cNvCxnSpPr/>
            <p:nvPr/>
          </p:nvCxnSpPr>
          <p:spPr>
            <a:xfrm>
              <a:off x="5695950" y="4104618"/>
              <a:ext cx="199773" cy="981669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楕円 63"/>
          <p:cNvSpPr/>
          <p:nvPr/>
        </p:nvSpPr>
        <p:spPr>
          <a:xfrm>
            <a:off x="6704050" y="4041310"/>
            <a:ext cx="229547" cy="924537"/>
          </a:xfrm>
          <a:prstGeom prst="ellipse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5136698" y="2262049"/>
            <a:ext cx="492443" cy="27699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状況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大かっこ 2"/>
          <p:cNvSpPr/>
          <p:nvPr/>
        </p:nvSpPr>
        <p:spPr>
          <a:xfrm>
            <a:off x="5629141" y="2262049"/>
            <a:ext cx="4096619" cy="695696"/>
          </a:xfrm>
          <a:prstGeom prst="bracketPair">
            <a:avLst>
              <a:gd name="adj" fmla="val 12286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5194629" y="981893"/>
            <a:ext cx="4953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marL="171450" indent="-171450">
              <a:spcBef>
                <a:spcPts val="300"/>
              </a:spcBef>
              <a:buFont typeface="Wingdings" panose="05000000000000000000" pitchFamily="2" charset="2"/>
              <a:buChar char="l"/>
            </a:pPr>
            <a:r>
              <a:rPr kumimoji="1"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感染者は受験できないが</a:t>
            </a:r>
            <a:r>
              <a:rPr kumimoji="1"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、追検査で対応</a:t>
            </a:r>
            <a:r>
              <a:rPr kumimoji="1"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する。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228636" y="1483321"/>
            <a:ext cx="205056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l"/>
            </a:pPr>
            <a:r>
              <a:rPr kumimoji="1"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追検査の日程を変更する。</a:t>
            </a: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8334509" y="10468"/>
            <a:ext cx="1571491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 smtClean="0">
                <a:solidFill>
                  <a:schemeClr val="bg1"/>
                </a:solidFill>
              </a:rPr>
              <a:t>資料３－１</a:t>
            </a:r>
            <a:endParaRPr lang="ja-JP" alt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91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882</TotalTime>
  <Words>198</Words>
  <Application>Microsoft Office PowerPoint</Application>
  <PresentationFormat>A4 210 x 297 mm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メイリオ</vt:lpstr>
      <vt:lpstr>游ゴシック</vt:lpstr>
      <vt:lpstr>游ゴシック Light</vt:lpstr>
      <vt:lpstr>Arial</vt:lpstr>
      <vt:lpstr>Calibri</vt:lpstr>
      <vt:lpstr>Calibri Light</vt:lpstr>
      <vt:lpstr>Times New Roman</vt:lpstr>
      <vt:lpstr>Wingdings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鈴木　雅也</dc:creator>
  <cp:lastModifiedBy>岡田　敦子</cp:lastModifiedBy>
  <cp:revision>48</cp:revision>
  <cp:lastPrinted>2020-02-28T07:33:48Z</cp:lastPrinted>
  <dcterms:created xsi:type="dcterms:W3CDTF">2020-02-26T23:24:07Z</dcterms:created>
  <dcterms:modified xsi:type="dcterms:W3CDTF">2020-02-28T07:33:53Z</dcterms:modified>
</cp:coreProperties>
</file>