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Lst>
  <p:sldSz cx="6858000" cy="9144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645" autoAdjust="0"/>
  </p:normalViewPr>
  <p:slideViewPr>
    <p:cSldViewPr>
      <p:cViewPr>
        <p:scale>
          <a:sx n="100" d="100"/>
          <a:sy n="100" d="100"/>
        </p:scale>
        <p:origin x="1692" y="-91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endParaRPr lang="en-PH"/>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1FD7DB1B-0236-4C1E-9950-6EBF71610A9F}" type="datetimeFigureOut">
              <a:rPr lang="en-PH" smtClean="0"/>
              <a:pPr/>
              <a:t>28/02/2022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A447A77D-25D8-4C17-9D7C-F4441E7078D0}" type="slidenum">
              <a:rPr lang="en-PH" smtClean="0"/>
              <a:pPr/>
              <a:t>‹#›</a:t>
            </a:fld>
            <a:endParaRPr lang="en-PH"/>
          </a:p>
        </p:txBody>
      </p:sp>
    </p:spTree>
    <p:extLst>
      <p:ext uri="{BB962C8B-B14F-4D97-AF65-F5344CB8AC3E}">
        <p14:creationId xmlns:p14="http://schemas.microsoft.com/office/powerpoint/2010/main" val="3159968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1FD7DB1B-0236-4C1E-9950-6EBF71610A9F}" type="datetimeFigureOut">
              <a:rPr lang="en-PH" smtClean="0"/>
              <a:pPr/>
              <a:t>28/02/2022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A447A77D-25D8-4C17-9D7C-F4441E7078D0}" type="slidenum">
              <a:rPr lang="en-PH" smtClean="0"/>
              <a:pPr/>
              <a:t>‹#›</a:t>
            </a:fld>
            <a:endParaRPr lang="en-PH"/>
          </a:p>
        </p:txBody>
      </p:sp>
    </p:spTree>
    <p:extLst>
      <p:ext uri="{BB962C8B-B14F-4D97-AF65-F5344CB8AC3E}">
        <p14:creationId xmlns:p14="http://schemas.microsoft.com/office/powerpoint/2010/main" val="1520759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1FD7DB1B-0236-4C1E-9950-6EBF71610A9F}" type="datetimeFigureOut">
              <a:rPr lang="en-PH" smtClean="0"/>
              <a:pPr/>
              <a:t>28/02/2022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A447A77D-25D8-4C17-9D7C-F4441E7078D0}" type="slidenum">
              <a:rPr lang="en-PH" smtClean="0"/>
              <a:pPr/>
              <a:t>‹#›</a:t>
            </a:fld>
            <a:endParaRPr lang="en-PH"/>
          </a:p>
        </p:txBody>
      </p:sp>
    </p:spTree>
    <p:extLst>
      <p:ext uri="{BB962C8B-B14F-4D97-AF65-F5344CB8AC3E}">
        <p14:creationId xmlns:p14="http://schemas.microsoft.com/office/powerpoint/2010/main" val="136918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1FD7DB1B-0236-4C1E-9950-6EBF71610A9F}" type="datetimeFigureOut">
              <a:rPr lang="en-PH" smtClean="0"/>
              <a:pPr/>
              <a:t>28/02/2022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A447A77D-25D8-4C17-9D7C-F4441E7078D0}" type="slidenum">
              <a:rPr lang="en-PH" smtClean="0"/>
              <a:pPr/>
              <a:t>‹#›</a:t>
            </a:fld>
            <a:endParaRPr lang="en-PH"/>
          </a:p>
        </p:txBody>
      </p:sp>
    </p:spTree>
    <p:extLst>
      <p:ext uri="{BB962C8B-B14F-4D97-AF65-F5344CB8AC3E}">
        <p14:creationId xmlns:p14="http://schemas.microsoft.com/office/powerpoint/2010/main" val="365811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PH"/>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D7DB1B-0236-4C1E-9950-6EBF71610A9F}" type="datetimeFigureOut">
              <a:rPr lang="en-PH" smtClean="0"/>
              <a:pPr/>
              <a:t>28/02/2022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A447A77D-25D8-4C17-9D7C-F4441E7078D0}" type="slidenum">
              <a:rPr lang="en-PH" smtClean="0"/>
              <a:pPr/>
              <a:t>‹#›</a:t>
            </a:fld>
            <a:endParaRPr lang="en-PH"/>
          </a:p>
        </p:txBody>
      </p:sp>
    </p:spTree>
    <p:extLst>
      <p:ext uri="{BB962C8B-B14F-4D97-AF65-F5344CB8AC3E}">
        <p14:creationId xmlns:p14="http://schemas.microsoft.com/office/powerpoint/2010/main" val="2053874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257176"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2628901"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1FD7DB1B-0236-4C1E-9950-6EBF71610A9F}" type="datetimeFigureOut">
              <a:rPr lang="en-PH" smtClean="0"/>
              <a:pPr/>
              <a:t>28/02/2022</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A447A77D-25D8-4C17-9D7C-F4441E7078D0}" type="slidenum">
              <a:rPr lang="en-PH" smtClean="0"/>
              <a:pPr/>
              <a:t>‹#›</a:t>
            </a:fld>
            <a:endParaRPr lang="en-PH"/>
          </a:p>
        </p:txBody>
      </p:sp>
    </p:spTree>
    <p:extLst>
      <p:ext uri="{BB962C8B-B14F-4D97-AF65-F5344CB8AC3E}">
        <p14:creationId xmlns:p14="http://schemas.microsoft.com/office/powerpoint/2010/main" val="270483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PH"/>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1FD7DB1B-0236-4C1E-9950-6EBF71610A9F}" type="datetimeFigureOut">
              <a:rPr lang="en-PH" smtClean="0"/>
              <a:pPr/>
              <a:t>28/02/2022</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A447A77D-25D8-4C17-9D7C-F4441E7078D0}" type="slidenum">
              <a:rPr lang="en-PH" smtClean="0"/>
              <a:pPr/>
              <a:t>‹#›</a:t>
            </a:fld>
            <a:endParaRPr lang="en-PH"/>
          </a:p>
        </p:txBody>
      </p:sp>
    </p:spTree>
    <p:extLst>
      <p:ext uri="{BB962C8B-B14F-4D97-AF65-F5344CB8AC3E}">
        <p14:creationId xmlns:p14="http://schemas.microsoft.com/office/powerpoint/2010/main" val="3830884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1FD7DB1B-0236-4C1E-9950-6EBF71610A9F}" type="datetimeFigureOut">
              <a:rPr lang="en-PH" smtClean="0"/>
              <a:pPr/>
              <a:t>28/02/2022</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A447A77D-25D8-4C17-9D7C-F4441E7078D0}" type="slidenum">
              <a:rPr lang="en-PH" smtClean="0"/>
              <a:pPr/>
              <a:t>‹#›</a:t>
            </a:fld>
            <a:endParaRPr lang="en-PH"/>
          </a:p>
        </p:txBody>
      </p:sp>
    </p:spTree>
    <p:extLst>
      <p:ext uri="{BB962C8B-B14F-4D97-AF65-F5344CB8AC3E}">
        <p14:creationId xmlns:p14="http://schemas.microsoft.com/office/powerpoint/2010/main" val="278736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7DB1B-0236-4C1E-9950-6EBF71610A9F}" type="datetimeFigureOut">
              <a:rPr lang="en-PH" smtClean="0"/>
              <a:pPr/>
              <a:t>28/02/2022</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A447A77D-25D8-4C17-9D7C-F4441E7078D0}" type="slidenum">
              <a:rPr lang="en-PH" smtClean="0"/>
              <a:pPr/>
              <a:t>‹#›</a:t>
            </a:fld>
            <a:endParaRPr lang="en-PH"/>
          </a:p>
        </p:txBody>
      </p:sp>
    </p:spTree>
    <p:extLst>
      <p:ext uri="{BB962C8B-B14F-4D97-AF65-F5344CB8AC3E}">
        <p14:creationId xmlns:p14="http://schemas.microsoft.com/office/powerpoint/2010/main" val="1528400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endParaRPr lang="en-PH"/>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D7DB1B-0236-4C1E-9950-6EBF71610A9F}" type="datetimeFigureOut">
              <a:rPr lang="en-PH" smtClean="0"/>
              <a:pPr/>
              <a:t>28/02/2022</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A447A77D-25D8-4C17-9D7C-F4441E7078D0}" type="slidenum">
              <a:rPr lang="en-PH" smtClean="0"/>
              <a:pPr/>
              <a:t>‹#›</a:t>
            </a:fld>
            <a:endParaRPr lang="en-PH"/>
          </a:p>
        </p:txBody>
      </p:sp>
    </p:spTree>
    <p:extLst>
      <p:ext uri="{BB962C8B-B14F-4D97-AF65-F5344CB8AC3E}">
        <p14:creationId xmlns:p14="http://schemas.microsoft.com/office/powerpoint/2010/main" val="195775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endParaRPr lang="en-PH"/>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D7DB1B-0236-4C1E-9950-6EBF71610A9F}" type="datetimeFigureOut">
              <a:rPr lang="en-PH" smtClean="0"/>
              <a:pPr/>
              <a:t>28/02/2022</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A447A77D-25D8-4C17-9D7C-F4441E7078D0}" type="slidenum">
              <a:rPr lang="en-PH" smtClean="0"/>
              <a:pPr/>
              <a:t>‹#›</a:t>
            </a:fld>
            <a:endParaRPr lang="en-PH"/>
          </a:p>
        </p:txBody>
      </p:sp>
    </p:spTree>
    <p:extLst>
      <p:ext uri="{BB962C8B-B14F-4D97-AF65-F5344CB8AC3E}">
        <p14:creationId xmlns:p14="http://schemas.microsoft.com/office/powerpoint/2010/main" val="3304033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FD7DB1B-0236-4C1E-9950-6EBF71610A9F}" type="datetimeFigureOut">
              <a:rPr lang="en-PH" smtClean="0"/>
              <a:pPr/>
              <a:t>28/02/2022</a:t>
            </a:fld>
            <a:endParaRPr lang="en-PH"/>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447A77D-25D8-4C17-9D7C-F4441E7078D0}" type="slidenum">
              <a:rPr lang="en-PH" smtClean="0"/>
              <a:pPr/>
              <a:t>‹#›</a:t>
            </a:fld>
            <a:endParaRPr lang="en-PH"/>
          </a:p>
        </p:txBody>
      </p:sp>
    </p:spTree>
    <p:extLst>
      <p:ext uri="{BB962C8B-B14F-4D97-AF65-F5344CB8AC3E}">
        <p14:creationId xmlns:p14="http://schemas.microsoft.com/office/powerpoint/2010/main" val="309550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hyperlink" Target="mailto:scip-info@sumitomocorp.com"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jinjibu.jp/lp140219/images/prefosakaLogo.gif"/>
          <p:cNvSpPr>
            <a:spLocks noChangeAspect="1" noChangeArrowheads="1"/>
          </p:cNvSpPr>
          <p:nvPr/>
        </p:nvSpPr>
        <p:spPr bwMode="auto">
          <a:xfrm>
            <a:off x="155575" y="-852488"/>
            <a:ext cx="4238625" cy="1781176"/>
          </a:xfrm>
          <a:prstGeom prst="rect">
            <a:avLst/>
          </a:prstGeom>
          <a:noFill/>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0" name="AutoShape 6" descr="http://jinjibu.jp/lp140219/images/prefosakaLogo.gif"/>
          <p:cNvSpPr>
            <a:spLocks noChangeAspect="1" noChangeArrowheads="1"/>
          </p:cNvSpPr>
          <p:nvPr/>
        </p:nvSpPr>
        <p:spPr bwMode="auto">
          <a:xfrm>
            <a:off x="155575" y="-852488"/>
            <a:ext cx="4238625" cy="1781176"/>
          </a:xfrm>
          <a:prstGeom prst="rect">
            <a:avLst/>
          </a:prstGeom>
          <a:noFill/>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2" name="AutoShape 8" descr="http://jinjibu.jp/lp140219/images/prefosakaLogo.gif"/>
          <p:cNvSpPr>
            <a:spLocks noChangeAspect="1" noChangeArrowheads="1"/>
          </p:cNvSpPr>
          <p:nvPr/>
        </p:nvSpPr>
        <p:spPr bwMode="auto">
          <a:xfrm>
            <a:off x="155575" y="-852488"/>
            <a:ext cx="4238625" cy="1781176"/>
          </a:xfrm>
          <a:prstGeom prst="rect">
            <a:avLst/>
          </a:prstGeom>
          <a:noFill/>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4" name="AutoShape 10" descr="http://jinjibu.jp/lp140219/images/prefosakaLogo.gif"/>
          <p:cNvSpPr>
            <a:spLocks noChangeAspect="1" noChangeArrowheads="1"/>
          </p:cNvSpPr>
          <p:nvPr/>
        </p:nvSpPr>
        <p:spPr bwMode="auto">
          <a:xfrm>
            <a:off x="155575" y="-852488"/>
            <a:ext cx="4238625" cy="1781176"/>
          </a:xfrm>
          <a:prstGeom prst="rect">
            <a:avLst/>
          </a:prstGeom>
          <a:noFill/>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6" name="AutoShape 12" descr="http://jinjibu.jp/lp140219/images/prefosakaLogo.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8" name="AutoShape 14" descr="「大阪府　ロゴ」の画像検索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0" name="AutoShape 16" descr="http://jinjibu.jp/lp140219/images/prefosakaLogo.gif"/>
          <p:cNvSpPr>
            <a:spLocks noChangeAspect="1" noChangeArrowheads="1"/>
          </p:cNvSpPr>
          <p:nvPr/>
        </p:nvSpPr>
        <p:spPr bwMode="auto">
          <a:xfrm>
            <a:off x="155575" y="-852488"/>
            <a:ext cx="4238625" cy="1781176"/>
          </a:xfrm>
          <a:prstGeom prst="rect">
            <a:avLst/>
          </a:prstGeom>
          <a:noFill/>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2" name="テキスト ボックス 21"/>
          <p:cNvSpPr txBox="1"/>
          <p:nvPr/>
        </p:nvSpPr>
        <p:spPr>
          <a:xfrm>
            <a:off x="0" y="609600"/>
            <a:ext cx="6858000" cy="769441"/>
          </a:xfrm>
          <a:prstGeom prst="rect">
            <a:avLst/>
          </a:prstGeom>
          <a:noFill/>
        </p:spPr>
        <p:txBody>
          <a:bodyPr wrap="square" rtlCol="0">
            <a:spAutoFit/>
          </a:bodyPr>
          <a:lstStyle/>
          <a:p>
            <a:pPr algn="ctr"/>
            <a:r>
              <a:rPr kumimoji="1" lang="ja-JP" altLang="en-US" sz="2400" dirty="0">
                <a:solidFill>
                  <a:prstClr val="black"/>
                </a:solidFill>
                <a:latin typeface="HGP創英角ｺﾞｼｯｸUB" pitchFamily="50" charset="-128"/>
                <a:ea typeface="HGP創英角ｺﾞｼｯｸUB" pitchFamily="50" charset="-128"/>
              </a:rPr>
              <a:t>大阪企業対象　</a:t>
            </a:r>
            <a:endParaRPr kumimoji="1" lang="en-US" altLang="ja-JP" sz="2400" dirty="0">
              <a:solidFill>
                <a:prstClr val="black"/>
              </a:solidFill>
              <a:latin typeface="HGP創英角ｺﾞｼｯｸUB" pitchFamily="50" charset="-128"/>
              <a:ea typeface="HGP創英角ｺﾞｼｯｸUB" pitchFamily="50" charset="-128"/>
            </a:endParaRPr>
          </a:p>
          <a:p>
            <a:pPr algn="ctr"/>
            <a:r>
              <a:rPr kumimoji="1" lang="ja-JP" altLang="en-US" sz="2000" dirty="0">
                <a:solidFill>
                  <a:prstClr val="black"/>
                </a:solidFill>
                <a:latin typeface="HGP創英角ｺﾞｼｯｸUB" pitchFamily="50" charset="-128"/>
                <a:ea typeface="HGP創英角ｺﾞｼｯｸUB" pitchFamily="50" charset="-128"/>
              </a:rPr>
              <a:t>ファーストフィリピン工業団地のフィリピン進出支援</a:t>
            </a:r>
          </a:p>
        </p:txBody>
      </p:sp>
      <p:sp>
        <p:nvSpPr>
          <p:cNvPr id="23" name="テキスト ボックス 22"/>
          <p:cNvSpPr txBox="1"/>
          <p:nvPr/>
        </p:nvSpPr>
        <p:spPr>
          <a:xfrm>
            <a:off x="0" y="4114800"/>
            <a:ext cx="6858000" cy="4539704"/>
          </a:xfrm>
          <a:prstGeom prst="rect">
            <a:avLst/>
          </a:prstGeom>
          <a:noFill/>
        </p:spPr>
        <p:txBody>
          <a:bodyPr wrap="square" rtlCol="0">
            <a:spAutoFit/>
          </a:bodyPr>
          <a:lstStyle/>
          <a:p>
            <a:r>
              <a:rPr kumimoji="1" lang="ja-JP" altLang="en-US" sz="1400" dirty="0">
                <a:solidFill>
                  <a:prstClr val="black"/>
                </a:solidFill>
                <a:latin typeface="HGP創英角ｺﾞｼｯｸUB" pitchFamily="50" charset="-128"/>
                <a:ea typeface="HGP創英角ｺﾞｼｯｸUB" pitchFamily="50" charset="-128"/>
              </a:rPr>
              <a:t>　　　　</a:t>
            </a:r>
            <a:r>
              <a:rPr kumimoji="1" lang="en-US" altLang="ja-JP" sz="1600" dirty="0">
                <a:solidFill>
                  <a:prstClr val="black"/>
                </a:solidFill>
                <a:latin typeface="HGP創英角ｺﾞｼｯｸUB" pitchFamily="50" charset="-128"/>
                <a:ea typeface="HGP創英角ｺﾞｼｯｸUB" pitchFamily="50" charset="-128"/>
              </a:rPr>
              <a:t>2016</a:t>
            </a:r>
            <a:r>
              <a:rPr kumimoji="1" lang="ja-JP" altLang="en-US" sz="1600" dirty="0">
                <a:solidFill>
                  <a:prstClr val="black"/>
                </a:solidFill>
                <a:latin typeface="HGP創英角ｺﾞｼｯｸUB" pitchFamily="50" charset="-128"/>
                <a:ea typeface="HGP創英角ｺﾞｼｯｸUB" pitchFamily="50" charset="-128"/>
              </a:rPr>
              <a:t>年</a:t>
            </a:r>
            <a:r>
              <a:rPr kumimoji="1" lang="en-US" altLang="ja-JP" sz="1600" dirty="0">
                <a:solidFill>
                  <a:prstClr val="black"/>
                </a:solidFill>
                <a:latin typeface="HGP創英角ｺﾞｼｯｸUB" pitchFamily="50" charset="-128"/>
                <a:ea typeface="HGP創英角ｺﾞｼｯｸUB" pitchFamily="50" charset="-128"/>
              </a:rPr>
              <a:t>1</a:t>
            </a:r>
            <a:r>
              <a:rPr kumimoji="1" lang="ja-JP" altLang="en-US" sz="1600" dirty="0">
                <a:solidFill>
                  <a:prstClr val="black"/>
                </a:solidFill>
                <a:latin typeface="HGP創英角ｺﾞｼｯｸUB" pitchFamily="50" charset="-128"/>
                <a:ea typeface="HGP創英角ｺﾞｼｯｸUB" pitchFamily="50" charset="-128"/>
              </a:rPr>
              <a:t>月、大阪府とファーストフィリピン工業団地は大阪企業の</a:t>
            </a:r>
            <a:endParaRPr kumimoji="1" lang="en-US" altLang="ja-JP" sz="1600" dirty="0">
              <a:solidFill>
                <a:prstClr val="black"/>
              </a:solidFill>
              <a:latin typeface="HGP創英角ｺﾞｼｯｸUB" pitchFamily="50" charset="-128"/>
              <a:ea typeface="HGP創英角ｺﾞｼｯｸUB" pitchFamily="50" charset="-128"/>
            </a:endParaRPr>
          </a:p>
          <a:p>
            <a:r>
              <a:rPr kumimoji="1" lang="ja-JP" altLang="en-US" sz="1600" dirty="0">
                <a:solidFill>
                  <a:prstClr val="black"/>
                </a:solidFill>
                <a:latin typeface="HGP創英角ｺﾞｼｯｸUB" pitchFamily="50" charset="-128"/>
                <a:ea typeface="HGP創英角ｺﾞｼｯｸUB" pitchFamily="50" charset="-128"/>
              </a:rPr>
              <a:t>　　　　フィリピン進出支援に関する覚書を締結致しました！</a:t>
            </a:r>
            <a:endParaRPr kumimoji="1" lang="en-US" altLang="ja-JP" sz="1600" dirty="0">
              <a:solidFill>
                <a:prstClr val="black"/>
              </a:solidFill>
              <a:latin typeface="HGP創英角ｺﾞｼｯｸUB" pitchFamily="50" charset="-128"/>
              <a:ea typeface="HGP創英角ｺﾞｼｯｸUB" pitchFamily="50" charset="-128"/>
            </a:endParaRPr>
          </a:p>
          <a:p>
            <a:endParaRPr kumimoji="1" lang="en-US" altLang="ja-JP" sz="1600" dirty="0">
              <a:solidFill>
                <a:prstClr val="black"/>
              </a:solidFill>
              <a:latin typeface="HGP創英角ｺﾞｼｯｸUB" pitchFamily="50" charset="-128"/>
              <a:ea typeface="HGP創英角ｺﾞｼｯｸUB" pitchFamily="50" charset="-128"/>
            </a:endParaRPr>
          </a:p>
          <a:p>
            <a:r>
              <a:rPr kumimoji="1" lang="ja-JP" altLang="en-US" sz="1400" dirty="0">
                <a:solidFill>
                  <a:prstClr val="black"/>
                </a:solidFill>
                <a:latin typeface="HGP創英角ｺﾞｼｯｸUB" pitchFamily="50" charset="-128"/>
                <a:ea typeface="HGP創英角ｺﾞｼｯｸUB" pitchFamily="50" charset="-128"/>
              </a:rPr>
              <a:t>　　</a:t>
            </a:r>
            <a:r>
              <a:rPr kumimoji="1" lang="en-US" altLang="ja-JP" sz="1400" dirty="0">
                <a:solidFill>
                  <a:prstClr val="black"/>
                </a:solidFill>
                <a:latin typeface="HGP創英角ｺﾞｼｯｸUB" pitchFamily="50" charset="-128"/>
                <a:ea typeface="HGP創英角ｺﾞｼｯｸUB" pitchFamily="50" charset="-128"/>
              </a:rPr>
              <a:t>【</a:t>
            </a:r>
            <a:r>
              <a:rPr kumimoji="1" lang="ja-JP" altLang="en-US" sz="1400" dirty="0">
                <a:solidFill>
                  <a:prstClr val="black"/>
                </a:solidFill>
                <a:latin typeface="HGP創英角ｺﾞｼｯｸUB" pitchFamily="50" charset="-128"/>
                <a:ea typeface="HGP創英角ｺﾞｼｯｸUB" pitchFamily="50" charset="-128"/>
              </a:rPr>
              <a:t>支援内容</a:t>
            </a:r>
            <a:r>
              <a:rPr kumimoji="1" lang="en-US" altLang="ja-JP" sz="1400" dirty="0">
                <a:solidFill>
                  <a:prstClr val="black"/>
                </a:solidFill>
                <a:latin typeface="HGP創英角ｺﾞｼｯｸUB" pitchFamily="50" charset="-128"/>
                <a:ea typeface="HGP創英角ｺﾞｼｯｸUB" pitchFamily="50" charset="-128"/>
              </a:rPr>
              <a:t>】</a:t>
            </a:r>
          </a:p>
          <a:p>
            <a:r>
              <a:rPr kumimoji="1" lang="ja-JP" altLang="en-US" sz="1400" dirty="0">
                <a:solidFill>
                  <a:prstClr val="black"/>
                </a:solidFill>
                <a:latin typeface="HGP創英角ｺﾞｼｯｸUB" pitchFamily="50" charset="-128"/>
                <a:ea typeface="HGP創英角ｺﾞｼｯｸUB" pitchFamily="50" charset="-128"/>
              </a:rPr>
              <a:t>　　・貸工場スペースの優先提供</a:t>
            </a:r>
            <a:endParaRPr kumimoji="1" lang="en-US" altLang="ja-JP" sz="1400" dirty="0">
              <a:solidFill>
                <a:prstClr val="black"/>
              </a:solidFill>
              <a:latin typeface="HGP創英角ｺﾞｼｯｸUB" pitchFamily="50" charset="-128"/>
              <a:ea typeface="HGP創英角ｺﾞｼｯｸUB" pitchFamily="50" charset="-128"/>
            </a:endParaRPr>
          </a:p>
          <a:p>
            <a:r>
              <a:rPr kumimoji="1" lang="ja-JP" altLang="en-US" sz="1400" dirty="0">
                <a:solidFill>
                  <a:prstClr val="black"/>
                </a:solidFill>
                <a:latin typeface="HGP創英角ｺﾞｼｯｸUB" pitchFamily="50" charset="-128"/>
                <a:ea typeface="HGP創英角ｺﾞｼｯｸUB" pitchFamily="50" charset="-128"/>
              </a:rPr>
              <a:t>　　・管理費　初年度無料</a:t>
            </a:r>
            <a:endParaRPr kumimoji="1" lang="en-US" altLang="ja-JP" sz="1400" dirty="0">
              <a:solidFill>
                <a:prstClr val="black"/>
              </a:solidFill>
              <a:latin typeface="HGP創英角ｺﾞｼｯｸUB" pitchFamily="50" charset="-128"/>
              <a:ea typeface="HGP創英角ｺﾞｼｯｸUB" pitchFamily="50" charset="-128"/>
            </a:endParaRPr>
          </a:p>
          <a:p>
            <a:endParaRPr kumimoji="1" lang="en-US" altLang="ja-JP" sz="1300" dirty="0">
              <a:solidFill>
                <a:prstClr val="black"/>
              </a:solidFill>
              <a:latin typeface="HGP創英角ｺﾞｼｯｸUB" pitchFamily="50" charset="-128"/>
              <a:ea typeface="HGP創英角ｺﾞｼｯｸUB" pitchFamily="50" charset="-128"/>
            </a:endParaRPr>
          </a:p>
          <a:p>
            <a:r>
              <a:rPr kumimoji="1" lang="ja-JP" altLang="en-US" sz="1300" dirty="0">
                <a:solidFill>
                  <a:prstClr val="black"/>
                </a:solidFill>
                <a:latin typeface="HGP創英角ｺﾞｼｯｸUB" pitchFamily="50" charset="-128"/>
                <a:ea typeface="HGP創英角ｺﾞｼｯｸUB" pitchFamily="50" charset="-128"/>
              </a:rPr>
              <a:t>　　</a:t>
            </a:r>
            <a:r>
              <a:rPr kumimoji="1" lang="en-US" altLang="ja-JP" sz="1300" dirty="0">
                <a:solidFill>
                  <a:prstClr val="black"/>
                </a:solidFill>
                <a:latin typeface="HGP創英角ｺﾞｼｯｸUB" pitchFamily="50" charset="-128"/>
                <a:ea typeface="HGP創英角ｺﾞｼｯｸUB" pitchFamily="50" charset="-128"/>
              </a:rPr>
              <a:t>【</a:t>
            </a:r>
            <a:r>
              <a:rPr kumimoji="1" lang="ja-JP" altLang="en-US" sz="1300" dirty="0">
                <a:solidFill>
                  <a:prstClr val="black"/>
                </a:solidFill>
                <a:latin typeface="HGP創英角ｺﾞｼｯｸUB" pitchFamily="50" charset="-128"/>
                <a:ea typeface="HGP創英角ｺﾞｼｯｸUB" pitchFamily="50" charset="-128"/>
              </a:rPr>
              <a:t>対象企業</a:t>
            </a:r>
            <a:r>
              <a:rPr kumimoji="1" lang="en-US" altLang="ja-JP" sz="1300" dirty="0">
                <a:solidFill>
                  <a:prstClr val="black"/>
                </a:solidFill>
                <a:latin typeface="HGP創英角ｺﾞｼｯｸUB" pitchFamily="50" charset="-128"/>
                <a:ea typeface="HGP創英角ｺﾞｼｯｸUB" pitchFamily="50" charset="-128"/>
              </a:rPr>
              <a:t>】</a:t>
            </a:r>
          </a:p>
          <a:p>
            <a:r>
              <a:rPr kumimoji="1" lang="ja-JP" altLang="en-US" sz="1300" dirty="0">
                <a:solidFill>
                  <a:prstClr val="black"/>
                </a:solidFill>
                <a:latin typeface="HGP創英角ｺﾞｼｯｸUB" pitchFamily="50" charset="-128"/>
                <a:ea typeface="HGP創英角ｺﾞｼｯｸUB" pitchFamily="50" charset="-128"/>
              </a:rPr>
              <a:t>　　　　大阪府内に事業所・工場を有する事業者の方で、ファーストフィリピン工業団地に</a:t>
            </a:r>
            <a:endParaRPr kumimoji="1" lang="en-US" altLang="ja-JP" sz="1300" dirty="0">
              <a:solidFill>
                <a:prstClr val="black"/>
              </a:solidFill>
              <a:latin typeface="HGP創英角ｺﾞｼｯｸUB" pitchFamily="50" charset="-128"/>
              <a:ea typeface="HGP創英角ｺﾞｼｯｸUB" pitchFamily="50" charset="-128"/>
            </a:endParaRPr>
          </a:p>
          <a:p>
            <a:r>
              <a:rPr kumimoji="1" lang="ja-JP" altLang="en-US" sz="1300" dirty="0">
                <a:solidFill>
                  <a:prstClr val="black"/>
                </a:solidFill>
                <a:latin typeface="HGP創英角ｺﾞｼｯｸUB" pitchFamily="50" charset="-128"/>
                <a:ea typeface="HGP創英角ｺﾞｼｯｸUB" pitchFamily="50" charset="-128"/>
              </a:rPr>
              <a:t>　　　　進出される企業</a:t>
            </a:r>
            <a:endParaRPr kumimoji="1" lang="en-US" altLang="ja-JP" sz="1300" dirty="0">
              <a:solidFill>
                <a:prstClr val="black"/>
              </a:solidFill>
              <a:latin typeface="HGP創英角ｺﾞｼｯｸUB" pitchFamily="50" charset="-128"/>
              <a:ea typeface="HGP創英角ｺﾞｼｯｸUB" pitchFamily="50" charset="-128"/>
            </a:endParaRPr>
          </a:p>
          <a:p>
            <a:r>
              <a:rPr kumimoji="1" lang="ja-JP" altLang="en-US" sz="1000" dirty="0">
                <a:solidFill>
                  <a:prstClr val="black"/>
                </a:solidFill>
                <a:latin typeface="HGP創英角ｺﾞｼｯｸUB" pitchFamily="50" charset="-128"/>
                <a:ea typeface="HGP創英角ｺﾞｼｯｸUB" pitchFamily="50" charset="-128"/>
              </a:rPr>
              <a:t>　　　　　</a:t>
            </a:r>
            <a:r>
              <a:rPr kumimoji="1" lang="ja-JP" altLang="en-US" sz="900" dirty="0">
                <a:solidFill>
                  <a:prstClr val="black"/>
                </a:solidFill>
                <a:latin typeface="HGP創英角ｺﾞｼｯｸUB" pitchFamily="50" charset="-128"/>
                <a:ea typeface="HGP創英角ｺﾞｼｯｸUB" pitchFamily="50" charset="-128"/>
              </a:rPr>
              <a:t>　</a:t>
            </a:r>
            <a:r>
              <a:rPr kumimoji="1" lang="en-US" altLang="ja-JP" sz="900" dirty="0">
                <a:solidFill>
                  <a:prstClr val="black"/>
                </a:solidFill>
                <a:latin typeface="HGP創英角ｺﾞｼｯｸUB" pitchFamily="50" charset="-128"/>
                <a:ea typeface="HGP創英角ｺﾞｼｯｸUB" pitchFamily="50" charset="-128"/>
              </a:rPr>
              <a:t>※</a:t>
            </a:r>
            <a:r>
              <a:rPr kumimoji="1" lang="ja-JP" altLang="en-US" sz="900" dirty="0">
                <a:solidFill>
                  <a:prstClr val="black"/>
                </a:solidFill>
                <a:latin typeface="HGP創英角ｺﾞｼｯｸUB" pitchFamily="50" charset="-128"/>
                <a:ea typeface="HGP創英角ｺﾞｼｯｸUB" pitchFamily="50" charset="-128"/>
              </a:rPr>
              <a:t>お申込み手続きに先立ち、府内に事業所・工場を有することを確認できる資料・情報（会社ウェブサイト内該当ページ、もしくは</a:t>
            </a:r>
            <a:endParaRPr kumimoji="1" lang="en-US" altLang="ja-JP" sz="900" dirty="0">
              <a:solidFill>
                <a:prstClr val="black"/>
              </a:solidFill>
              <a:latin typeface="HGP創英角ｺﾞｼｯｸUB" pitchFamily="50" charset="-128"/>
              <a:ea typeface="HGP創英角ｺﾞｼｯｸUB" pitchFamily="50" charset="-128"/>
            </a:endParaRPr>
          </a:p>
          <a:p>
            <a:r>
              <a:rPr kumimoji="1" lang="ja-JP" altLang="en-US" sz="900" dirty="0">
                <a:solidFill>
                  <a:prstClr val="black"/>
                </a:solidFill>
                <a:latin typeface="HGP創英角ｺﾞｼｯｸUB" pitchFamily="50" charset="-128"/>
                <a:ea typeface="HGP創英角ｺﾞｼｯｸUB" pitchFamily="50" charset="-128"/>
              </a:rPr>
              <a:t>　　　　　　　　関連書類のコピー等）をご提供いただきます。</a:t>
            </a:r>
            <a:endParaRPr kumimoji="1" lang="en-US" altLang="ja-JP" sz="900" dirty="0">
              <a:solidFill>
                <a:prstClr val="black"/>
              </a:solidFill>
              <a:latin typeface="HGP創英角ｺﾞｼｯｸUB" pitchFamily="50" charset="-128"/>
              <a:ea typeface="HGP創英角ｺﾞｼｯｸUB" pitchFamily="50" charset="-128"/>
            </a:endParaRPr>
          </a:p>
          <a:p>
            <a:endParaRPr kumimoji="1" lang="en-US" altLang="ja-JP" sz="1200" dirty="0">
              <a:latin typeface="HGP創英角ｺﾞｼｯｸUB" pitchFamily="50" charset="-128"/>
              <a:ea typeface="HGP創英角ｺﾞｼｯｸUB" pitchFamily="50" charset="-128"/>
            </a:endParaRPr>
          </a:p>
          <a:p>
            <a:r>
              <a:rPr kumimoji="1" lang="ja-JP" altLang="en-US" sz="1200" dirty="0">
                <a:latin typeface="HGP創英角ｺﾞｼｯｸUB" pitchFamily="50" charset="-128"/>
                <a:ea typeface="HGP創英角ｺﾞｼｯｸUB" pitchFamily="50" charset="-128"/>
              </a:rPr>
              <a:t>　　</a:t>
            </a:r>
            <a:r>
              <a:rPr kumimoji="1" lang="en-US" altLang="ja-JP" sz="1300" dirty="0">
                <a:latin typeface="HGP創英角ｺﾞｼｯｸUB" pitchFamily="50" charset="-128"/>
                <a:ea typeface="HGP創英角ｺﾞｼｯｸUB" pitchFamily="50" charset="-128"/>
              </a:rPr>
              <a:t>【</a:t>
            </a:r>
            <a:r>
              <a:rPr kumimoji="1" lang="ja-JP" altLang="en-US" sz="1300" dirty="0">
                <a:latin typeface="HGP創英角ｺﾞｼｯｸUB" pitchFamily="50" charset="-128"/>
                <a:ea typeface="HGP創英角ｺﾞｼｯｸUB" pitchFamily="50" charset="-128"/>
              </a:rPr>
              <a:t>ファーストフィリピン工業団地概要</a:t>
            </a:r>
            <a:r>
              <a:rPr kumimoji="1" lang="en-US" altLang="ja-JP" sz="1300" dirty="0">
                <a:latin typeface="HGP創英角ｺﾞｼｯｸUB" pitchFamily="50" charset="-128"/>
                <a:ea typeface="HGP創英角ｺﾞｼｯｸUB" pitchFamily="50" charset="-128"/>
              </a:rPr>
              <a:t>】</a:t>
            </a:r>
          </a:p>
          <a:p>
            <a:r>
              <a:rPr kumimoji="1" lang="ja-JP" altLang="en-US" sz="1200" dirty="0">
                <a:latin typeface="HGP創英角ｺﾞｼｯｸUB" pitchFamily="50" charset="-128"/>
                <a:ea typeface="HGP創英角ｺﾞｼｯｸUB" pitchFamily="50" charset="-128"/>
              </a:rPr>
              <a:t>　　住友商事が</a:t>
            </a:r>
            <a:r>
              <a:rPr kumimoji="1" lang="en-US" altLang="ja-JP" sz="1200" dirty="0">
                <a:latin typeface="HGP創英角ｺﾞｼｯｸUB" pitchFamily="50" charset="-128"/>
                <a:ea typeface="HGP創英角ｺﾞｼｯｸUB" pitchFamily="50" charset="-128"/>
              </a:rPr>
              <a:t>30</a:t>
            </a:r>
            <a:r>
              <a:rPr kumimoji="1" lang="ja-JP" altLang="en-US" sz="1200" dirty="0">
                <a:latin typeface="HGP創英角ｺﾞｼｯｸUB" pitchFamily="50" charset="-128"/>
                <a:ea typeface="HGP創英角ｺﾞｼｯｸUB" pitchFamily="50" charset="-128"/>
              </a:rPr>
              <a:t>％出資する</a:t>
            </a:r>
            <a:r>
              <a:rPr kumimoji="1" lang="en-US" altLang="ja-JP" sz="1200" dirty="0">
                <a:latin typeface="HGP創英角ｺﾞｼｯｸUB" pitchFamily="50" charset="-128"/>
                <a:ea typeface="HGP創英角ｺﾞｼｯｸUB" pitchFamily="50" charset="-128"/>
              </a:rPr>
              <a:t>1996</a:t>
            </a:r>
            <a:r>
              <a:rPr kumimoji="1" lang="ja-JP" altLang="en-US" sz="1200" dirty="0">
                <a:latin typeface="HGP創英角ｺﾞｼｯｸUB" pitchFamily="50" charset="-128"/>
                <a:ea typeface="HGP創英角ｺﾞｼｯｸUB" pitchFamily="50" charset="-128"/>
              </a:rPr>
              <a:t>年設立のフィリピンの工業団地で、日系</a:t>
            </a:r>
            <a:r>
              <a:rPr kumimoji="1" lang="en-US" altLang="ja-JP" sz="1200" dirty="0">
                <a:latin typeface="HGP創英角ｺﾞｼｯｸUB" pitchFamily="50" charset="-128"/>
                <a:ea typeface="HGP創英角ｺﾞｼｯｸUB" pitchFamily="50" charset="-128"/>
              </a:rPr>
              <a:t>70</a:t>
            </a:r>
            <a:r>
              <a:rPr kumimoji="1" lang="ja-JP" altLang="en-US" sz="1200" dirty="0">
                <a:latin typeface="HGP創英角ｺﾞｼｯｸUB" pitchFamily="50" charset="-128"/>
                <a:ea typeface="HGP創英角ｺﾞｼｯｸUB" pitchFamily="50" charset="-128"/>
              </a:rPr>
              <a:t>社超を含む</a:t>
            </a:r>
            <a:r>
              <a:rPr kumimoji="1" lang="en-US" altLang="ja-JP" sz="1200" dirty="0">
                <a:latin typeface="HGP創英角ｺﾞｼｯｸUB" pitchFamily="50" charset="-128"/>
                <a:ea typeface="HGP創英角ｺﾞｼｯｸUB" pitchFamily="50" charset="-128"/>
              </a:rPr>
              <a:t>130</a:t>
            </a:r>
            <a:r>
              <a:rPr kumimoji="1" lang="ja-JP" altLang="en-US" sz="1200" dirty="0">
                <a:latin typeface="HGP創英角ｺﾞｼｯｸUB" pitchFamily="50" charset="-128"/>
                <a:ea typeface="HGP創英角ｺﾞｼｯｸUB" pitchFamily="50" charset="-128"/>
              </a:rPr>
              <a:t>社以上の</a:t>
            </a:r>
            <a:endParaRPr kumimoji="1" lang="en-US" altLang="ja-JP" sz="1200" dirty="0">
              <a:latin typeface="HGP創英角ｺﾞｼｯｸUB" pitchFamily="50" charset="-128"/>
              <a:ea typeface="HGP創英角ｺﾞｼｯｸUB" pitchFamily="50" charset="-128"/>
            </a:endParaRPr>
          </a:p>
          <a:p>
            <a:r>
              <a:rPr kumimoji="1" lang="ja-JP" altLang="en-US" sz="1200" dirty="0">
                <a:latin typeface="HGP創英角ｺﾞｼｯｸUB" pitchFamily="50" charset="-128"/>
                <a:ea typeface="HGP創英角ｺﾞｼｯｸUB" pitchFamily="50" charset="-128"/>
              </a:rPr>
              <a:t>　　企業が入居されています。マニラ首都圏から</a:t>
            </a:r>
            <a:r>
              <a:rPr kumimoji="1" lang="en-US" altLang="ja-JP" sz="1200" dirty="0">
                <a:latin typeface="HGP創英角ｺﾞｼｯｸUB" pitchFamily="50" charset="-128"/>
                <a:ea typeface="HGP創英角ｺﾞｼｯｸUB" pitchFamily="50" charset="-128"/>
              </a:rPr>
              <a:t>52km</a:t>
            </a:r>
            <a:r>
              <a:rPr kumimoji="1" lang="ja-JP" altLang="en-US" sz="1200" dirty="0">
                <a:latin typeface="HGP創英角ｺﾞｼｯｸUB" pitchFamily="50" charset="-128"/>
                <a:ea typeface="HGP創英角ｺﾞｼｯｸUB" pitchFamily="50" charset="-128"/>
              </a:rPr>
              <a:t>・車で約</a:t>
            </a:r>
            <a:r>
              <a:rPr kumimoji="1" lang="en-US" altLang="ja-JP" sz="1200" dirty="0">
                <a:latin typeface="HGP創英角ｺﾞｼｯｸUB" pitchFamily="50" charset="-128"/>
                <a:ea typeface="HGP創英角ｺﾞｼｯｸUB" pitchFamily="50" charset="-128"/>
              </a:rPr>
              <a:t>60</a:t>
            </a:r>
            <a:r>
              <a:rPr kumimoji="1" lang="ja-JP" altLang="en-US" sz="1200" dirty="0">
                <a:latin typeface="HGP創英角ｺﾞｼｯｸUB" pitchFamily="50" charset="-128"/>
                <a:ea typeface="HGP創英角ｺﾞｼｯｸUB" pitchFamily="50" charset="-128"/>
              </a:rPr>
              <a:t>分、高速道路最寄りのインターチェンジ</a:t>
            </a:r>
            <a:endParaRPr kumimoji="1" lang="en-US" altLang="ja-JP" sz="1200" dirty="0">
              <a:latin typeface="HGP創英角ｺﾞｼｯｸUB" pitchFamily="50" charset="-128"/>
              <a:ea typeface="HGP創英角ｺﾞｼｯｸUB" pitchFamily="50" charset="-128"/>
            </a:endParaRPr>
          </a:p>
          <a:p>
            <a:r>
              <a:rPr kumimoji="1" lang="ja-JP" altLang="en-US" sz="1200" dirty="0">
                <a:latin typeface="HGP創英角ｺﾞｼｯｸUB" pitchFamily="50" charset="-128"/>
                <a:ea typeface="HGP創英角ｺﾞｼｯｸUB" pitchFamily="50" charset="-128"/>
              </a:rPr>
              <a:t>　　から</a:t>
            </a:r>
            <a:r>
              <a:rPr kumimoji="1" lang="en-US" altLang="ja-JP" sz="1200" dirty="0">
                <a:latin typeface="HGP創英角ｺﾞｼｯｸUB" pitchFamily="50" charset="-128"/>
                <a:ea typeface="HGP創英角ｺﾞｼｯｸUB" pitchFamily="50" charset="-128"/>
              </a:rPr>
              <a:t>1km</a:t>
            </a:r>
            <a:r>
              <a:rPr kumimoji="1" lang="ja-JP" altLang="en-US" sz="1200" dirty="0">
                <a:latin typeface="HGP創英角ｺﾞｼｯｸUB" pitchFamily="50" charset="-128"/>
                <a:ea typeface="HGP創英角ｺﾞｼｯｸUB" pitchFamily="50" charset="-128"/>
              </a:rPr>
              <a:t>の好立地（バタンガス州サントトマス市）にあり、電力・水などのインフラを完備。日本人</a:t>
            </a:r>
            <a:r>
              <a:rPr kumimoji="1" lang="en-US" altLang="ja-JP" sz="1200" dirty="0">
                <a:latin typeface="HGP創英角ｺﾞｼｯｸUB" pitchFamily="50" charset="-128"/>
                <a:ea typeface="HGP創英角ｺﾞｼｯｸUB" pitchFamily="50" charset="-128"/>
              </a:rPr>
              <a:t>2</a:t>
            </a:r>
            <a:r>
              <a:rPr kumimoji="1" lang="ja-JP" altLang="en-US" sz="1200" dirty="0">
                <a:latin typeface="HGP創英角ｺﾞｼｯｸUB" pitchFamily="50" charset="-128"/>
                <a:ea typeface="HGP創英角ｺﾞｼｯｸUB" pitchFamily="50" charset="-128"/>
              </a:rPr>
              <a:t>名が</a:t>
            </a:r>
            <a:endParaRPr kumimoji="1" lang="en-US" altLang="ja-JP" sz="1200" dirty="0">
              <a:latin typeface="HGP創英角ｺﾞｼｯｸUB" pitchFamily="50" charset="-128"/>
              <a:ea typeface="HGP創英角ｺﾞｼｯｸUB" pitchFamily="50" charset="-128"/>
            </a:endParaRPr>
          </a:p>
          <a:p>
            <a:r>
              <a:rPr kumimoji="1" lang="ja-JP" altLang="en-US" sz="1200" dirty="0">
                <a:latin typeface="HGP創英角ｺﾞｼｯｸUB" pitchFamily="50" charset="-128"/>
                <a:ea typeface="HGP創英角ｺﾞｼｯｸUB" pitchFamily="50" charset="-128"/>
              </a:rPr>
              <a:t>　　常駐し、初めてフィリピンに進出される企業様でも安心して操業に専念頂ける環境にあります。</a:t>
            </a:r>
            <a:endParaRPr kumimoji="1" lang="en-US" altLang="ja-JP" sz="1400" dirty="0">
              <a:latin typeface="HGP創英角ｺﾞｼｯｸUB" pitchFamily="50" charset="-128"/>
              <a:ea typeface="HGP創英角ｺﾞｼｯｸUB" pitchFamily="50" charset="-128"/>
            </a:endParaRPr>
          </a:p>
          <a:p>
            <a:endParaRPr kumimoji="1" lang="en-US" altLang="ja-JP" sz="1000" dirty="0">
              <a:solidFill>
                <a:prstClr val="black"/>
              </a:solidFill>
              <a:latin typeface="HGP創英角ｺﾞｼｯｸUB" pitchFamily="50" charset="-128"/>
              <a:ea typeface="HGP創英角ｺﾞｼｯｸUB" pitchFamily="50" charset="-128"/>
            </a:endParaRPr>
          </a:p>
          <a:p>
            <a:r>
              <a:rPr kumimoji="1" lang="ja-JP" altLang="en-US" sz="1200" dirty="0">
                <a:solidFill>
                  <a:prstClr val="black"/>
                </a:solidFill>
                <a:latin typeface="HGP創英角ｺﾞｼｯｸUB" pitchFamily="50" charset="-128"/>
                <a:ea typeface="HGP創英角ｺﾞｼｯｸUB" pitchFamily="50" charset="-128"/>
              </a:rPr>
              <a:t>　　</a:t>
            </a:r>
            <a:r>
              <a:rPr kumimoji="1" lang="ja-JP" altLang="en-US" sz="1100" dirty="0">
                <a:solidFill>
                  <a:prstClr val="black"/>
                </a:solidFill>
                <a:latin typeface="HGP創英角ｺﾞｼｯｸUB" pitchFamily="50" charset="-128"/>
                <a:ea typeface="HGP創英角ｺﾞｼｯｸUB" pitchFamily="50" charset="-128"/>
              </a:rPr>
              <a:t>＜お申込み・お問合せ先＞</a:t>
            </a:r>
            <a:endParaRPr kumimoji="1" lang="en-US" altLang="ja-JP" sz="1100" dirty="0">
              <a:solidFill>
                <a:prstClr val="black"/>
              </a:solidFill>
              <a:latin typeface="HGP創英角ｺﾞｼｯｸUB" pitchFamily="50" charset="-128"/>
              <a:ea typeface="HGP創英角ｺﾞｼｯｸUB" pitchFamily="50" charset="-128"/>
            </a:endParaRPr>
          </a:p>
          <a:p>
            <a:r>
              <a:rPr kumimoji="1" lang="ja-JP" altLang="en-US" sz="1100" dirty="0">
                <a:solidFill>
                  <a:prstClr val="black"/>
                </a:solidFill>
                <a:latin typeface="HGP創英角ｺﾞｼｯｸUB" pitchFamily="50" charset="-128"/>
                <a:ea typeface="HGP創英角ｺﾞｼｯｸUB" pitchFamily="50" charset="-128"/>
              </a:rPr>
              <a:t>　　  </a:t>
            </a:r>
            <a:endParaRPr kumimoji="1" lang="en-US" altLang="ja-JP" sz="1100" dirty="0">
              <a:solidFill>
                <a:prstClr val="black"/>
              </a:solidFill>
              <a:latin typeface="HGP創英角ｺﾞｼｯｸUB" pitchFamily="50" charset="-128"/>
              <a:ea typeface="HGP創英角ｺﾞｼｯｸUB" pitchFamily="50" charset="-128"/>
            </a:endParaRPr>
          </a:p>
          <a:p>
            <a:r>
              <a:rPr kumimoji="1" lang="en-US" altLang="ja-JP" sz="1100" dirty="0">
                <a:solidFill>
                  <a:prstClr val="black"/>
                </a:solidFill>
                <a:latin typeface="HGP創英角ｺﾞｼｯｸUB" pitchFamily="50" charset="-128"/>
                <a:ea typeface="HGP創英角ｺﾞｼｯｸUB" pitchFamily="50" charset="-128"/>
              </a:rPr>
              <a:t>      </a:t>
            </a:r>
            <a:r>
              <a:rPr kumimoji="1" lang="ja-JP" altLang="en-US" sz="1100" dirty="0">
                <a:solidFill>
                  <a:prstClr val="black"/>
                </a:solidFill>
                <a:latin typeface="HGP創英角ｺﾞｼｯｸUB" pitchFamily="50" charset="-128"/>
                <a:ea typeface="HGP創英角ｺﾞｼｯｸUB" pitchFamily="50" charset="-128"/>
              </a:rPr>
              <a:t>　海外工業団地部</a:t>
            </a:r>
            <a:r>
              <a:rPr kumimoji="1" lang="ja-JP" altLang="en-US" sz="1100" dirty="0">
                <a:latin typeface="HGP創英角ｺﾞｼｯｸUB" pitchFamily="50" charset="-128"/>
                <a:ea typeface="HGP創英角ｺﾞｼｯｸUB" pitchFamily="50" charset="-128"/>
              </a:rPr>
              <a:t>　井口 （いぐち）　　</a:t>
            </a:r>
            <a:r>
              <a:rPr kumimoji="1" lang="en-US" altLang="ja-JP" sz="1100" dirty="0">
                <a:solidFill>
                  <a:prstClr val="black"/>
                </a:solidFill>
                <a:latin typeface="HGP創英角ｺﾞｼｯｸUB" pitchFamily="50" charset="-128"/>
                <a:ea typeface="HGP創英角ｺﾞｼｯｸUB" pitchFamily="50" charset="-128"/>
              </a:rPr>
              <a:t>*</a:t>
            </a:r>
            <a:r>
              <a:rPr kumimoji="1" lang="ja-JP" altLang="en-US" sz="1100" dirty="0">
                <a:solidFill>
                  <a:prstClr val="black"/>
                </a:solidFill>
                <a:latin typeface="HGP創英角ｺﾞｼｯｸUB" pitchFamily="50" charset="-128"/>
                <a:ea typeface="HGP創英角ｺﾞｼｯｸUB" pitchFamily="50" charset="-128"/>
              </a:rPr>
              <a:t>ファーストフィリピン工業団地販売代理店</a:t>
            </a:r>
            <a:endParaRPr kumimoji="1" lang="en-US" altLang="ja-JP" sz="1100" dirty="0">
              <a:solidFill>
                <a:prstClr val="black"/>
              </a:solidFill>
              <a:latin typeface="HGP創英角ｺﾞｼｯｸUB" pitchFamily="50" charset="-128"/>
              <a:ea typeface="HGP創英角ｺﾞｼｯｸUB" pitchFamily="50" charset="-128"/>
            </a:endParaRPr>
          </a:p>
          <a:p>
            <a:r>
              <a:rPr kumimoji="1" lang="ja-JP" altLang="en-US" sz="1100" dirty="0">
                <a:solidFill>
                  <a:prstClr val="black"/>
                </a:solidFill>
                <a:latin typeface="HGP創英角ｺﾞｼｯｸUB" pitchFamily="50" charset="-128"/>
                <a:ea typeface="HGP創英角ｺﾞｼｯｸUB" pitchFamily="50" charset="-128"/>
              </a:rPr>
              <a:t>　　　　</a:t>
            </a:r>
            <a:r>
              <a:rPr kumimoji="1" lang="en-US" altLang="ja-JP" sz="1100" dirty="0">
                <a:latin typeface="HGP創英角ｺﾞｼｯｸUB" pitchFamily="50" charset="-128"/>
                <a:ea typeface="HGP創英角ｺﾞｼｯｸUB" pitchFamily="50" charset="-128"/>
              </a:rPr>
              <a:t>E</a:t>
            </a:r>
            <a:r>
              <a:rPr kumimoji="1" lang="ja-JP" altLang="en-US" sz="1100" dirty="0">
                <a:latin typeface="HGP創英角ｺﾞｼｯｸUB" pitchFamily="50" charset="-128"/>
                <a:ea typeface="HGP創英角ｺﾞｼｯｸUB" pitchFamily="50" charset="-128"/>
              </a:rPr>
              <a:t>メール</a:t>
            </a:r>
            <a:r>
              <a:rPr kumimoji="1" lang="en-US" altLang="ja-JP" sz="1100" dirty="0">
                <a:latin typeface="HGP創英角ｺﾞｼｯｸUB" pitchFamily="50" charset="-128"/>
                <a:ea typeface="HGP創英角ｺﾞｼｯｸUB" pitchFamily="50" charset="-128"/>
              </a:rPr>
              <a:t> </a:t>
            </a:r>
            <a:r>
              <a:rPr kumimoji="1" lang="en-US" altLang="ja-JP" sz="1100" dirty="0">
                <a:solidFill>
                  <a:srgbClr val="FF0000"/>
                </a:solidFill>
                <a:latin typeface="HGP創英角ｺﾞｼｯｸUB" pitchFamily="50" charset="-128"/>
                <a:ea typeface="HGP創英角ｺﾞｼｯｸUB" pitchFamily="50" charset="-128"/>
                <a:hlinkClick r:id="rId2"/>
              </a:rPr>
              <a:t>scip-info@sumitomocorp.com</a:t>
            </a:r>
            <a:r>
              <a:rPr kumimoji="1" lang="ja-JP" altLang="en-US" sz="1100" dirty="0">
                <a:solidFill>
                  <a:srgbClr val="FF0000"/>
                </a:solidFill>
                <a:latin typeface="HGP創英角ｺﾞｼｯｸUB" pitchFamily="50" charset="-128"/>
                <a:ea typeface="HGP創英角ｺﾞｼｯｸUB" pitchFamily="50" charset="-128"/>
              </a:rPr>
              <a:t>　</a:t>
            </a:r>
            <a:r>
              <a:rPr kumimoji="1" lang="ja-JP" altLang="en-US" sz="1100" dirty="0">
                <a:solidFill>
                  <a:prstClr val="black"/>
                </a:solidFill>
                <a:latin typeface="HGP創英角ｺﾞｼｯｸUB" pitchFamily="50" charset="-128"/>
                <a:ea typeface="HGP創英角ｺﾞｼｯｸUB" pitchFamily="50" charset="-128"/>
              </a:rPr>
              <a:t>電話 </a:t>
            </a:r>
            <a:r>
              <a:rPr kumimoji="1" lang="en-US" altLang="ja-JP" sz="1100" dirty="0">
                <a:latin typeface="HGP創英角ｺﾞｼｯｸUB" pitchFamily="50" charset="-128"/>
                <a:ea typeface="HGP創英角ｺﾞｼｯｸUB" pitchFamily="50" charset="-128"/>
              </a:rPr>
              <a:t>03-6285-5903</a:t>
            </a:r>
            <a:r>
              <a:rPr kumimoji="1" lang="ja-JP" altLang="en-US" sz="1100" dirty="0">
                <a:latin typeface="HGP創英角ｺﾞｼｯｸUB" pitchFamily="50" charset="-128"/>
                <a:ea typeface="HGP創英角ｺﾞｼｯｸUB" pitchFamily="50" charset="-128"/>
              </a:rPr>
              <a:t>　</a:t>
            </a:r>
            <a:endParaRPr kumimoji="1" lang="en-US" altLang="ja-JP" sz="1200" dirty="0">
              <a:latin typeface="HGP創英角ｺﾞｼｯｸUB" pitchFamily="50" charset="-128"/>
              <a:ea typeface="HGP創英角ｺﾞｼｯｸUB" pitchFamily="50" charset="-128"/>
            </a:endParaRPr>
          </a:p>
        </p:txBody>
      </p:sp>
      <p:pic>
        <p:nvPicPr>
          <p:cNvPr id="15" name="コンテンツ プレースホルダ 4" descr="図1.jpg"/>
          <p:cNvPicPr>
            <a:picLocks noChangeAspect="1"/>
          </p:cNvPicPr>
          <p:nvPr/>
        </p:nvPicPr>
        <p:blipFill>
          <a:blip r:embed="rId3" cstate="print"/>
          <a:srcRect t="15167" b="9000"/>
          <a:stretch>
            <a:fillRect/>
          </a:stretch>
        </p:blipFill>
        <p:spPr>
          <a:xfrm>
            <a:off x="0" y="1447800"/>
            <a:ext cx="6858000" cy="2667000"/>
          </a:xfrm>
          <a:prstGeom prst="rect">
            <a:avLst/>
          </a:prstGeom>
        </p:spPr>
      </p:pic>
      <p:pic>
        <p:nvPicPr>
          <p:cNvPr id="17" name="図 16" descr="\\localhost\LIB\国ビG\共有フォルダ（国ビG）\【と】 トッププロモ＆海外ミッション団受入(-H23）\27年度\2708～　フィリピン\知事団\【M】MOU 支援プログラム\MOU 20160111\JPN and draft version and logos\a4chirashi_png.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52400"/>
            <a:ext cx="1752600" cy="504166"/>
          </a:xfrm>
          <a:prstGeom prst="rect">
            <a:avLst/>
          </a:prstGeom>
          <a:noFill/>
          <a:ln>
            <a:noFill/>
          </a:ln>
        </p:spPr>
      </p:pic>
      <p:sp>
        <p:nvSpPr>
          <p:cNvPr id="1026" name="AutoShape 2" descr="http://intra-sso2.sumitomocorp.co.jp/fw/dfw/intra-sc/soumu/bunshobu/faq/bunsho/a6(link)/IGETA_SUMITOMOSHOJIKABUSHIKIGAISYA/GIF/SumitomoCorp-1line-J_L.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 name="AutoShape 4" descr="http://intra-sso2.sumitomocorp.co.jp/fw/dfw/intra-sc/soumu/bunshobu/faq/bunsho/a6(link)/IGETA_SUMITOMOSHOJIKABUSHIKIGAISYA/GIF/SumitomoCorp-1line-J_L.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pic>
        <p:nvPicPr>
          <p:cNvPr id="1029" name="Picture 5"/>
          <p:cNvPicPr>
            <a:picLocks noChangeAspect="1" noChangeArrowheads="1"/>
          </p:cNvPicPr>
          <p:nvPr/>
        </p:nvPicPr>
        <p:blipFill>
          <a:blip r:embed="rId5" cstate="print"/>
          <a:srcRect l="19524" t="33524" r="18095" b="28381"/>
          <a:stretch>
            <a:fillRect/>
          </a:stretch>
        </p:blipFill>
        <p:spPr bwMode="auto">
          <a:xfrm>
            <a:off x="3810000" y="2971800"/>
            <a:ext cx="2866644" cy="1094139"/>
          </a:xfrm>
          <a:prstGeom prst="rect">
            <a:avLst/>
          </a:prstGeom>
          <a:noFill/>
          <a:ln w="31750">
            <a:solidFill>
              <a:srgbClr val="92D050"/>
            </a:solidFill>
            <a:miter lim="800000"/>
            <a:headEnd/>
            <a:tailEnd/>
          </a:ln>
        </p:spPr>
      </p:pic>
      <p:sp>
        <p:nvSpPr>
          <p:cNvPr id="1031" name="AutoShape 7" descr="http://intra-sso2.sumitomocorp.co.jp/fw/dfw/intra-sc/soumu/bunshobu/faq/bunsho/a6(link)/IGETA_SUMITOMOSHOJIKABUSHIKIGAISYA/JPEG/SumitomoCorp-1line-J_L.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3" name="AutoShape 9" descr="http://intra-sso2.sumitomocorp.co.jp/fw/dfw/intra-sc/soumu/bunshobu/faq/bunsho/a6(link)/IGETA_SUMITOMOSHOJIKABUSHIKIGAISYA/GIF/SumitomoCorp-1line-J_L.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pic>
        <p:nvPicPr>
          <p:cNvPr id="4" name="図 3">
            <a:extLst>
              <a:ext uri="{FF2B5EF4-FFF2-40B4-BE49-F238E27FC236}">
                <a16:creationId xmlns:a16="http://schemas.microsoft.com/office/drawing/2014/main" id="{71BD149F-B6E7-4584-845D-09CFA577B4B6}"/>
              </a:ext>
            </a:extLst>
          </p:cNvPr>
          <p:cNvPicPr>
            <a:picLocks noChangeAspect="1"/>
          </p:cNvPicPr>
          <p:nvPr/>
        </p:nvPicPr>
        <p:blipFill>
          <a:blip r:embed="rId6"/>
          <a:stretch>
            <a:fillRect/>
          </a:stretch>
        </p:blipFill>
        <p:spPr>
          <a:xfrm>
            <a:off x="4486275" y="152400"/>
            <a:ext cx="2133600" cy="587022"/>
          </a:xfrm>
          <a:prstGeom prst="rect">
            <a:avLst/>
          </a:prstGeom>
        </p:spPr>
      </p:pic>
      <p:pic>
        <p:nvPicPr>
          <p:cNvPr id="5" name="図 4">
            <a:extLst>
              <a:ext uri="{FF2B5EF4-FFF2-40B4-BE49-F238E27FC236}">
                <a16:creationId xmlns:a16="http://schemas.microsoft.com/office/drawing/2014/main" id="{4FFE60F3-4352-44ED-AF3D-62A42D1BCB54}"/>
              </a:ext>
            </a:extLst>
          </p:cNvPr>
          <p:cNvPicPr>
            <a:picLocks noChangeAspect="1"/>
          </p:cNvPicPr>
          <p:nvPr/>
        </p:nvPicPr>
        <p:blipFill>
          <a:blip r:embed="rId7"/>
          <a:stretch>
            <a:fillRect/>
          </a:stretch>
        </p:blipFill>
        <p:spPr>
          <a:xfrm>
            <a:off x="6096000" y="8458200"/>
            <a:ext cx="634039" cy="634039"/>
          </a:xfrm>
          <a:prstGeom prst="rect">
            <a:avLst/>
          </a:prstGeom>
        </p:spPr>
      </p:pic>
      <p:sp>
        <p:nvSpPr>
          <p:cNvPr id="24" name="テキスト ボックス 23">
            <a:extLst>
              <a:ext uri="{FF2B5EF4-FFF2-40B4-BE49-F238E27FC236}">
                <a16:creationId xmlns:a16="http://schemas.microsoft.com/office/drawing/2014/main" id="{ABC24374-912B-4FA2-B6E1-2E8A080A8B57}"/>
              </a:ext>
            </a:extLst>
          </p:cNvPr>
          <p:cNvSpPr txBox="1"/>
          <p:nvPr/>
        </p:nvSpPr>
        <p:spPr>
          <a:xfrm>
            <a:off x="3427237" y="8765766"/>
            <a:ext cx="2694289" cy="369332"/>
          </a:xfrm>
          <a:prstGeom prst="rect">
            <a:avLst/>
          </a:prstGeom>
          <a:noFill/>
        </p:spPr>
        <p:txBody>
          <a:bodyPr wrap="square" rtlCol="0">
            <a:spAutoFit/>
          </a:bodyPr>
          <a:lstStyle/>
          <a:p>
            <a:pPr algn="r"/>
            <a:r>
              <a:rPr lang="ja-JP" altLang="en-US" sz="900" dirty="0">
                <a:latin typeface="+mn-ea"/>
              </a:rPr>
              <a:t>こちらの</a:t>
            </a:r>
            <a:r>
              <a:rPr lang="en-US" altLang="ja-JP" sz="900" dirty="0">
                <a:latin typeface="+mn-ea"/>
              </a:rPr>
              <a:t>QR</a:t>
            </a:r>
            <a:r>
              <a:rPr lang="ja-JP" altLang="en-US" sz="900" dirty="0">
                <a:latin typeface="+mn-ea"/>
              </a:rPr>
              <a:t>コードから住友商事海外工業団地部の</a:t>
            </a:r>
            <a:r>
              <a:rPr lang="en-US" altLang="ja-JP" sz="900" dirty="0">
                <a:latin typeface="+mn-ea"/>
              </a:rPr>
              <a:t>Promotion Movie</a:t>
            </a:r>
            <a:r>
              <a:rPr lang="ja-JP" altLang="en-US" sz="900" dirty="0">
                <a:latin typeface="+mn-ea"/>
              </a:rPr>
              <a:t>をご覧頂けます⇒</a:t>
            </a:r>
            <a:endParaRPr kumimoji="1" lang="ja-JP" altLang="en-US" sz="900" dirty="0">
              <a:latin typeface="+mn-ea"/>
            </a:endParaRPr>
          </a:p>
        </p:txBody>
      </p:sp>
      <p:sp>
        <p:nvSpPr>
          <p:cNvPr id="25" name="テキスト ボックス 24">
            <a:extLst>
              <a:ext uri="{FF2B5EF4-FFF2-40B4-BE49-F238E27FC236}">
                <a16:creationId xmlns:a16="http://schemas.microsoft.com/office/drawing/2014/main" id="{3D3D266A-47C3-4142-AF19-3F7C7F0E6499}"/>
              </a:ext>
            </a:extLst>
          </p:cNvPr>
          <p:cNvSpPr txBox="1"/>
          <p:nvPr/>
        </p:nvSpPr>
        <p:spPr>
          <a:xfrm>
            <a:off x="62279" y="8913168"/>
            <a:ext cx="3172587" cy="215444"/>
          </a:xfrm>
          <a:prstGeom prst="rect">
            <a:avLst/>
          </a:prstGeom>
          <a:noFill/>
        </p:spPr>
        <p:txBody>
          <a:bodyPr wrap="square" rtlCol="0">
            <a:spAutoFit/>
          </a:bodyPr>
          <a:lstStyle/>
          <a:p>
            <a:r>
              <a:rPr lang="en-US" altLang="ja-JP" sz="800" dirty="0">
                <a:latin typeface="+mn-ea"/>
              </a:rPr>
              <a:t>Copyright © 2022 Sumitomo Corporation,</a:t>
            </a:r>
            <a:r>
              <a:rPr lang="ja-JP" altLang="en-US" sz="800" dirty="0">
                <a:latin typeface="+mn-ea"/>
              </a:rPr>
              <a:t> </a:t>
            </a:r>
            <a:r>
              <a:rPr lang="en-US" altLang="ja-JP" sz="800" dirty="0">
                <a:latin typeface="+mn-ea"/>
              </a:rPr>
              <a:t>All Rights Reserved.</a:t>
            </a:r>
          </a:p>
        </p:txBody>
      </p:sp>
      <p:sp>
        <p:nvSpPr>
          <p:cNvPr id="26" name="テキスト ボックス 25">
            <a:extLst>
              <a:ext uri="{FF2B5EF4-FFF2-40B4-BE49-F238E27FC236}">
                <a16:creationId xmlns:a16="http://schemas.microsoft.com/office/drawing/2014/main" id="{FB68F104-B32C-433C-8C7C-1575D23022DC}"/>
              </a:ext>
            </a:extLst>
          </p:cNvPr>
          <p:cNvSpPr txBox="1"/>
          <p:nvPr/>
        </p:nvSpPr>
        <p:spPr>
          <a:xfrm>
            <a:off x="62279" y="8752691"/>
            <a:ext cx="1080721" cy="215444"/>
          </a:xfrm>
          <a:prstGeom prst="rect">
            <a:avLst/>
          </a:prstGeom>
          <a:noFill/>
        </p:spPr>
        <p:txBody>
          <a:bodyPr wrap="square" rtlCol="0">
            <a:spAutoFit/>
          </a:bodyPr>
          <a:lstStyle/>
          <a:p>
            <a:r>
              <a:rPr lang="ja-JP" altLang="en-US" sz="800" dirty="0">
                <a:latin typeface="+mn-ea"/>
              </a:rPr>
              <a:t>（</a:t>
            </a:r>
            <a:r>
              <a:rPr lang="en-US" altLang="ja-JP" sz="800" dirty="0">
                <a:latin typeface="+mn-ea"/>
              </a:rPr>
              <a:t>2022</a:t>
            </a:r>
            <a:r>
              <a:rPr lang="ja-JP" altLang="en-US" sz="800" dirty="0">
                <a:latin typeface="+mn-ea"/>
              </a:rPr>
              <a:t>年</a:t>
            </a:r>
            <a:r>
              <a:rPr lang="en-US" altLang="ja-JP" sz="800" dirty="0">
                <a:latin typeface="+mn-ea"/>
              </a:rPr>
              <a:t>2</a:t>
            </a:r>
            <a:r>
              <a:rPr lang="ja-JP" altLang="en-US" sz="800" dirty="0">
                <a:latin typeface="+mn-ea"/>
              </a:rPr>
              <a:t>月現在）</a:t>
            </a:r>
            <a:endParaRPr lang="en-US" altLang="ja-JP" sz="800" dirty="0">
              <a:latin typeface="+mn-ea"/>
            </a:endParaRPr>
          </a:p>
        </p:txBody>
      </p:sp>
    </p:spTree>
    <p:extLst>
      <p:ext uri="{BB962C8B-B14F-4D97-AF65-F5344CB8AC3E}">
        <p14:creationId xmlns:p14="http://schemas.microsoft.com/office/powerpoint/2010/main" val="3382247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4541</TotalTime>
  <Words>335</Words>
  <Application>Microsoft Office PowerPoint</Application>
  <PresentationFormat>画面に合わせる (4:3)</PresentationFormat>
  <Paragraphs>28</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HGP創英角ｺﾞｼｯｸUB</vt:lpstr>
      <vt:lpstr>ＭＳ Ｐゴシック</vt:lpstr>
      <vt:lpstr>Arial</vt:lpstr>
      <vt:lpstr>Calibri</vt:lpstr>
      <vt:lpstr>Office Theme</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FPIP</dc:creator>
  <cp:lastModifiedBy>大地　英里花</cp:lastModifiedBy>
  <cp:revision>111</cp:revision>
  <cp:lastPrinted>2018-04-26T08:21:31Z</cp:lastPrinted>
  <dcterms:created xsi:type="dcterms:W3CDTF">2015-07-09T01:35:36Z</dcterms:created>
  <dcterms:modified xsi:type="dcterms:W3CDTF">2022-02-28T04:42:56Z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54acede-ec1b-4e45-85bd-5642035cb179_Enabled">
    <vt:lpwstr>true</vt:lpwstr>
  </property>
  <property fmtid="{D5CDD505-2E9C-101B-9397-08002B2CF9AE}" pid="3" name="MSIP_Label_454acede-ec1b-4e45-85bd-5642035cb179_SetDate">
    <vt:lpwstr>2022-02-21T07:17:12Z</vt:lpwstr>
  </property>
  <property fmtid="{D5CDD505-2E9C-101B-9397-08002B2CF9AE}" pid="4" name="MSIP_Label_454acede-ec1b-4e45-85bd-5642035cb179_Method">
    <vt:lpwstr>Standard</vt:lpwstr>
  </property>
  <property fmtid="{D5CDD505-2E9C-101B-9397-08002B2CF9AE}" pid="5" name="MSIP_Label_454acede-ec1b-4e45-85bd-5642035cb179_Name">
    <vt:lpwstr>Default</vt:lpwstr>
  </property>
  <property fmtid="{D5CDD505-2E9C-101B-9397-08002B2CF9AE}" pid="6" name="MSIP_Label_454acede-ec1b-4e45-85bd-5642035cb179_SiteId">
    <vt:lpwstr>43add221-db5c-489b-8198-44240765b4f3</vt:lpwstr>
  </property>
  <property fmtid="{D5CDD505-2E9C-101B-9397-08002B2CF9AE}" pid="7" name="MSIP_Label_454acede-ec1b-4e45-85bd-5642035cb179_ActionId">
    <vt:lpwstr>a0d84b84-8931-4d09-9245-4fe4ecaf6d55</vt:lpwstr>
  </property>
  <property fmtid="{D5CDD505-2E9C-101B-9397-08002B2CF9AE}" pid="8" name="MSIP_Label_454acede-ec1b-4e45-85bd-5642035cb179_ContentBits">
    <vt:lpwstr>0</vt:lpwstr>
  </property>
</Properties>
</file>