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4"/>
  </p:notesMasterIdLst>
  <p:handoutMasterIdLst>
    <p:handoutMasterId r:id="rId5"/>
  </p:handoutMasterIdLst>
  <p:sldIdLst>
    <p:sldId id="256" r:id="rId2"/>
    <p:sldId id="258"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4660"/>
  </p:normalViewPr>
  <p:slideViewPr>
    <p:cSldViewPr snapToGrid="0">
      <p:cViewPr varScale="1">
        <p:scale>
          <a:sx n="64" d="100"/>
          <a:sy n="64" d="100"/>
        </p:scale>
        <p:origin x="2294"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11"/>
            <a:ext cx="2945448" cy="497838"/>
          </a:xfrm>
          <a:prstGeom prst="rect">
            <a:avLst/>
          </a:prstGeom>
        </p:spPr>
        <p:txBody>
          <a:bodyPr vert="horz" lIns="91255" tIns="45626" rIns="91255" bIns="4562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8" y="11"/>
            <a:ext cx="2945448" cy="497838"/>
          </a:xfrm>
          <a:prstGeom prst="rect">
            <a:avLst/>
          </a:prstGeom>
        </p:spPr>
        <p:txBody>
          <a:bodyPr vert="horz" lIns="91255" tIns="45626" rIns="91255" bIns="45626" rtlCol="0"/>
          <a:lstStyle>
            <a:lvl1pPr algn="r">
              <a:defRPr sz="1200"/>
            </a:lvl1pPr>
          </a:lstStyle>
          <a:p>
            <a:fld id="{63DB8BED-A9F9-43CB-B85C-80071AED264F}" type="datetimeFigureOut">
              <a:rPr kumimoji="1" lang="ja-JP" altLang="en-US" smtClean="0"/>
              <a:t>2024/1/12</a:t>
            </a:fld>
            <a:endParaRPr kumimoji="1" lang="ja-JP" altLang="en-US"/>
          </a:p>
        </p:txBody>
      </p:sp>
      <p:sp>
        <p:nvSpPr>
          <p:cNvPr id="4" name="フッター プレースホルダー 3"/>
          <p:cNvSpPr>
            <a:spLocks noGrp="1"/>
          </p:cNvSpPr>
          <p:nvPr>
            <p:ph type="ftr" sz="quarter" idx="2"/>
          </p:nvPr>
        </p:nvSpPr>
        <p:spPr>
          <a:xfrm>
            <a:off x="7" y="9428808"/>
            <a:ext cx="2945448" cy="497838"/>
          </a:xfrm>
          <a:prstGeom prst="rect">
            <a:avLst/>
          </a:prstGeom>
        </p:spPr>
        <p:txBody>
          <a:bodyPr vert="horz" lIns="91255" tIns="45626" rIns="91255" bIns="4562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8" y="9428808"/>
            <a:ext cx="2945448" cy="497838"/>
          </a:xfrm>
          <a:prstGeom prst="rect">
            <a:avLst/>
          </a:prstGeom>
        </p:spPr>
        <p:txBody>
          <a:bodyPr vert="horz" lIns="91255" tIns="45626" rIns="91255" bIns="45626" rtlCol="0" anchor="b"/>
          <a:lstStyle>
            <a:lvl1pPr algn="r">
              <a:defRPr sz="1200"/>
            </a:lvl1pPr>
          </a:lstStyle>
          <a:p>
            <a:fld id="{70DD9161-192E-4B88-8E1D-533DB1D7066C}" type="slidenum">
              <a:rPr kumimoji="1" lang="ja-JP" altLang="en-US" smtClean="0"/>
              <a:t>‹#›</a:t>
            </a:fld>
            <a:endParaRPr kumimoji="1" lang="ja-JP" altLang="en-US"/>
          </a:p>
        </p:txBody>
      </p:sp>
    </p:spTree>
    <p:extLst>
      <p:ext uri="{BB962C8B-B14F-4D97-AF65-F5344CB8AC3E}">
        <p14:creationId xmlns:p14="http://schemas.microsoft.com/office/powerpoint/2010/main" val="1207976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11"/>
            <a:ext cx="2945448" cy="497838"/>
          </a:xfrm>
          <a:prstGeom prst="rect">
            <a:avLst/>
          </a:prstGeom>
        </p:spPr>
        <p:txBody>
          <a:bodyPr vert="horz" lIns="91255" tIns="45626" rIns="91255" bIns="456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8" y="11"/>
            <a:ext cx="2945448" cy="497838"/>
          </a:xfrm>
          <a:prstGeom prst="rect">
            <a:avLst/>
          </a:prstGeom>
        </p:spPr>
        <p:txBody>
          <a:bodyPr vert="horz" lIns="91255" tIns="45626" rIns="91255" bIns="45626" rtlCol="0"/>
          <a:lstStyle>
            <a:lvl1pPr algn="r">
              <a:defRPr sz="1200"/>
            </a:lvl1pPr>
          </a:lstStyle>
          <a:p>
            <a:fld id="{691BEF9C-F97A-4EA5-BAF2-091F6D438EBF}" type="datetimeFigureOut">
              <a:rPr kumimoji="1" lang="ja-JP" altLang="en-US" smtClean="0"/>
              <a:t>2024/1/12</a:t>
            </a:fld>
            <a:endParaRPr kumimoji="1" lang="ja-JP" altLang="en-US"/>
          </a:p>
        </p:txBody>
      </p:sp>
      <p:sp>
        <p:nvSpPr>
          <p:cNvPr id="4" name="スライド イメージ プレースホルダー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255" tIns="45626" rIns="91255" bIns="45626" rtlCol="0" anchor="ctr"/>
          <a:lstStyle/>
          <a:p>
            <a:endParaRPr lang="ja-JP" altLang="en-US"/>
          </a:p>
        </p:txBody>
      </p:sp>
      <p:sp>
        <p:nvSpPr>
          <p:cNvPr id="5" name="ノート プレースホルダー 4"/>
          <p:cNvSpPr>
            <a:spLocks noGrp="1"/>
          </p:cNvSpPr>
          <p:nvPr>
            <p:ph type="body" sz="quarter" idx="3"/>
          </p:nvPr>
        </p:nvSpPr>
        <p:spPr>
          <a:xfrm>
            <a:off x="680097" y="4777034"/>
            <a:ext cx="5437506" cy="3908187"/>
          </a:xfrm>
          <a:prstGeom prst="rect">
            <a:avLst/>
          </a:prstGeom>
        </p:spPr>
        <p:txBody>
          <a:bodyPr vert="horz" lIns="91255" tIns="45626" rIns="91255" bIns="456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8808"/>
            <a:ext cx="2945448" cy="497838"/>
          </a:xfrm>
          <a:prstGeom prst="rect">
            <a:avLst/>
          </a:prstGeom>
        </p:spPr>
        <p:txBody>
          <a:bodyPr vert="horz" lIns="91255" tIns="45626" rIns="91255" bIns="456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8" y="9428808"/>
            <a:ext cx="2945448" cy="497838"/>
          </a:xfrm>
          <a:prstGeom prst="rect">
            <a:avLst/>
          </a:prstGeom>
        </p:spPr>
        <p:txBody>
          <a:bodyPr vert="horz" lIns="91255" tIns="45626" rIns="91255" bIns="45626" rtlCol="0" anchor="b"/>
          <a:lstStyle>
            <a:lvl1pPr algn="r">
              <a:defRPr sz="1200"/>
            </a:lvl1pPr>
          </a:lstStyle>
          <a:p>
            <a:fld id="{08A8C072-CF28-477C-9ED4-7E32B6D2C2C8}" type="slidenum">
              <a:rPr kumimoji="1" lang="ja-JP" altLang="en-US" smtClean="0"/>
              <a:t>‹#›</a:t>
            </a:fld>
            <a:endParaRPr kumimoji="1" lang="ja-JP" altLang="en-US"/>
          </a:p>
        </p:txBody>
      </p:sp>
    </p:spTree>
    <p:extLst>
      <p:ext uri="{BB962C8B-B14F-4D97-AF65-F5344CB8AC3E}">
        <p14:creationId xmlns:p14="http://schemas.microsoft.com/office/powerpoint/2010/main" val="6030139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8A8C072-CF28-477C-9ED4-7E32B6D2C2C8}" type="slidenum">
              <a:rPr kumimoji="1" lang="ja-JP" altLang="en-US" smtClean="0"/>
              <a:t>1</a:t>
            </a:fld>
            <a:endParaRPr kumimoji="1" lang="ja-JP" altLang="en-US"/>
          </a:p>
        </p:txBody>
      </p:sp>
    </p:spTree>
    <p:extLst>
      <p:ext uri="{BB962C8B-B14F-4D97-AF65-F5344CB8AC3E}">
        <p14:creationId xmlns:p14="http://schemas.microsoft.com/office/powerpoint/2010/main" val="3719114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8A8C072-CF28-477C-9ED4-7E32B6D2C2C8}" type="slidenum">
              <a:rPr kumimoji="1" lang="ja-JP" altLang="en-US" smtClean="0"/>
              <a:t>2</a:t>
            </a:fld>
            <a:endParaRPr kumimoji="1" lang="ja-JP" altLang="en-US"/>
          </a:p>
        </p:txBody>
      </p:sp>
    </p:spTree>
    <p:extLst>
      <p:ext uri="{BB962C8B-B14F-4D97-AF65-F5344CB8AC3E}">
        <p14:creationId xmlns:p14="http://schemas.microsoft.com/office/powerpoint/2010/main" val="4097165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392082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1778079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89009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3026660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463192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354671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412374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3010917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2960075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2999570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1411756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BEAC909-44AB-4FA0-8389-756BA468722D}" type="datetimeFigureOut">
              <a:rPr kumimoji="1" lang="ja-JP" altLang="en-US" smtClean="0"/>
              <a:t>2024/1/12</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29811104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ref.osaka.lg.jp/fukatsu/musyo/index.html"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tmp"/><Relationship Id="rId5" Type="http://schemas.openxmlformats.org/officeDocument/2006/relationships/image" Target="../media/image2.png"/><Relationship Id="rId4" Type="http://schemas.openxmlformats.org/officeDocument/2006/relationships/hyperlink" Target="https://www.mext.go.jp/a_menu/koutou/hutankeigen/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3081" y="1891503"/>
            <a:ext cx="7560000" cy="882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endParaRPr lang="en-US" altLang="ja-JP" dirty="0">
              <a:solidFill>
                <a:schemeClr val="tx1"/>
              </a:solidFill>
              <a:latin typeface="HGS創英角ｺﾞｼｯｸUB" panose="020B0900000000000000" pitchFamily="50" charset="-128"/>
              <a:ea typeface="HGS創英角ｺﾞｼｯｸUB" panose="020B0900000000000000" pitchFamily="50" charset="-128"/>
            </a:endParaRPr>
          </a:p>
          <a:p>
            <a:pPr>
              <a:spcAft>
                <a:spcPts val="0"/>
              </a:spcAft>
            </a:pPr>
            <a:endParaRPr lang="en-US" altLang="ja-JP" dirty="0">
              <a:solidFill>
                <a:schemeClr val="tx1"/>
              </a:solidFill>
              <a:latin typeface="HGS創英角ｺﾞｼｯｸUB" panose="020B0900000000000000" pitchFamily="50" charset="-128"/>
              <a:ea typeface="HGS創英角ｺﾞｼｯｸUB" panose="020B0900000000000000" pitchFamily="50" charset="-128"/>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ja-JP"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aphicFrame>
        <p:nvGraphicFramePr>
          <p:cNvPr id="22" name="表 21"/>
          <p:cNvGraphicFramePr>
            <a:graphicFrameLocks noGrp="1"/>
          </p:cNvGraphicFramePr>
          <p:nvPr>
            <p:extLst>
              <p:ext uri="{D42A27DB-BD31-4B8C-83A1-F6EECF244321}">
                <p14:modId xmlns:p14="http://schemas.microsoft.com/office/powerpoint/2010/main" val="3583616463"/>
              </p:ext>
            </p:extLst>
          </p:nvPr>
        </p:nvGraphicFramePr>
        <p:xfrm>
          <a:off x="318640" y="4415553"/>
          <a:ext cx="6828118" cy="990734"/>
        </p:xfrm>
        <a:graphic>
          <a:graphicData uri="http://schemas.openxmlformats.org/drawingml/2006/table">
            <a:tbl>
              <a:tblPr firstRow="1" bandRow="1">
                <a:tableStyleId>{2D5ABB26-0587-4C30-8999-92F81FD0307C}</a:tableStyleId>
              </a:tblPr>
              <a:tblGrid>
                <a:gridCol w="6828118">
                  <a:extLst>
                    <a:ext uri="{9D8B030D-6E8A-4147-A177-3AD203B41FA5}">
                      <a16:colId xmlns:a16="http://schemas.microsoft.com/office/drawing/2014/main" val="833124969"/>
                    </a:ext>
                  </a:extLst>
                </a:gridCol>
              </a:tblGrid>
              <a:tr h="247934">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P-R" panose="02020400000000000000" pitchFamily="18" charset="-128"/>
                          <a:ea typeface="UD デジタル 教科書体 NP-R" panose="02020400000000000000" pitchFamily="18" charset="-128"/>
                        </a:rPr>
                        <a:t>１　学生等の要件</a:t>
                      </a:r>
                      <a:endParaRPr kumimoji="1" lang="ja-JP" altLang="en-US" sz="500"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716414">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1100" kern="1200" dirty="0">
                          <a:solidFill>
                            <a:schemeClr val="tx1"/>
                          </a:solidFill>
                          <a:effectLst/>
                          <a:latin typeface="+mn-ea"/>
                          <a:ea typeface="+mn-ea"/>
                          <a:cs typeface="+mn-cs"/>
                        </a:rPr>
                        <a:t>【</a:t>
                      </a:r>
                      <a:r>
                        <a:rPr kumimoji="1" lang="ja-JP" altLang="en-US" sz="1100" kern="1200" dirty="0">
                          <a:solidFill>
                            <a:schemeClr val="tx1"/>
                          </a:solidFill>
                          <a:effectLst/>
                          <a:latin typeface="+mn-ea"/>
                          <a:ea typeface="+mn-ea"/>
                          <a:cs typeface="+mn-cs"/>
                        </a:rPr>
                        <a:t>令和５年度の対象者</a:t>
                      </a:r>
                      <a:r>
                        <a:rPr kumimoji="1" lang="en-US" altLang="ja-JP" sz="1100" kern="1200" dirty="0">
                          <a:solidFill>
                            <a:schemeClr val="tx1"/>
                          </a:solidFill>
                          <a:effectLst/>
                          <a:latin typeface="+mn-ea"/>
                          <a:ea typeface="+mn-ea"/>
                          <a:cs typeface="+mn-cs"/>
                        </a:rPr>
                        <a:t>】</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大阪公立大学高専の本科</a:t>
                      </a:r>
                      <a:r>
                        <a:rPr kumimoji="1" lang="ja-JP" altLang="ja-JP" sz="1100" kern="1200" dirty="0">
                          <a:solidFill>
                            <a:schemeClr val="tx1"/>
                          </a:solidFill>
                          <a:effectLst/>
                          <a:latin typeface="+mn-ea"/>
                          <a:ea typeface="+mn-ea"/>
                          <a:cs typeface="+mn-cs"/>
                        </a:rPr>
                        <a:t>生</a:t>
                      </a:r>
                      <a:r>
                        <a:rPr kumimoji="1" lang="ja-JP" altLang="en-US" sz="1100" kern="1200" dirty="0">
                          <a:solidFill>
                            <a:schemeClr val="tx1"/>
                          </a:solidFill>
                          <a:effectLst/>
                          <a:latin typeface="+mn-ea"/>
                          <a:ea typeface="+mn-ea"/>
                          <a:cs typeface="+mn-cs"/>
                        </a:rPr>
                        <a:t>（</a:t>
                      </a:r>
                      <a:r>
                        <a:rPr kumimoji="1" lang="en-US" altLang="ja-JP" sz="1100" kern="1200" dirty="0">
                          <a:solidFill>
                            <a:schemeClr val="tx1"/>
                          </a:solidFill>
                          <a:effectLst/>
                          <a:latin typeface="+mn-ea"/>
                          <a:ea typeface="+mn-ea"/>
                          <a:cs typeface="+mn-cs"/>
                        </a:rPr>
                        <a:t>4</a:t>
                      </a:r>
                      <a:r>
                        <a:rPr kumimoji="1" lang="ja-JP" altLang="en-US" sz="1100" kern="1200" dirty="0">
                          <a:solidFill>
                            <a:schemeClr val="tx1"/>
                          </a:solidFill>
                          <a:effectLst/>
                          <a:latin typeface="+mn-ea"/>
                          <a:ea typeface="+mn-ea"/>
                          <a:cs typeface="+mn-cs"/>
                        </a:rPr>
                        <a:t>年生）</a:t>
                      </a:r>
                      <a:endParaRPr kumimoji="1" lang="en-US" altLang="ja-JP" sz="1100" strike="dblStrike" kern="1200" baseline="0" dirty="0">
                        <a:solidFill>
                          <a:srgbClr val="FF0000"/>
                        </a:solidFill>
                        <a:effectLst/>
                        <a:latin typeface="+mn-ea"/>
                        <a:ea typeface="+mn-ea"/>
                        <a:cs typeface="+mn-cs"/>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大阪公立大学高専の専攻科</a:t>
                      </a:r>
                      <a:r>
                        <a:rPr kumimoji="1" lang="ja-JP" altLang="ja-JP" sz="1100" kern="1200" dirty="0">
                          <a:solidFill>
                            <a:schemeClr val="tx1"/>
                          </a:solidFill>
                          <a:effectLst/>
                          <a:latin typeface="+mn-ea"/>
                          <a:ea typeface="+mn-ea"/>
                          <a:cs typeface="+mn-cs"/>
                        </a:rPr>
                        <a:t>生</a:t>
                      </a:r>
                      <a:r>
                        <a:rPr kumimoji="1" lang="ja-JP" altLang="en-US" sz="1100" kern="1200" dirty="0">
                          <a:solidFill>
                            <a:schemeClr val="tx1"/>
                          </a:solidFill>
                          <a:effectLst/>
                          <a:latin typeface="+mn-ea"/>
                          <a:ea typeface="+mn-ea"/>
                          <a:cs typeface="+mn-cs"/>
                        </a:rPr>
                        <a:t>（</a:t>
                      </a:r>
                      <a:r>
                        <a:rPr kumimoji="1" lang="en-US" altLang="ja-JP" sz="1100" kern="1200" dirty="0">
                          <a:solidFill>
                            <a:schemeClr val="tx1"/>
                          </a:solidFill>
                          <a:effectLst/>
                          <a:latin typeface="+mn-ea"/>
                          <a:ea typeface="+mn-ea"/>
                          <a:cs typeface="+mn-cs"/>
                        </a:rPr>
                        <a:t>1</a:t>
                      </a:r>
                      <a:r>
                        <a:rPr kumimoji="1" lang="ja-JP" altLang="en-US" sz="1100" kern="1200" dirty="0" err="1">
                          <a:solidFill>
                            <a:schemeClr val="tx1"/>
                          </a:solidFill>
                          <a:effectLst/>
                          <a:latin typeface="+mn-ea"/>
                          <a:ea typeface="+mn-ea"/>
                          <a:cs typeface="+mn-cs"/>
                        </a:rPr>
                        <a:t>、</a:t>
                      </a:r>
                      <a:r>
                        <a:rPr kumimoji="1" lang="en-US" altLang="ja-JP" sz="1100" kern="1200" dirty="0">
                          <a:solidFill>
                            <a:schemeClr val="tx1"/>
                          </a:solidFill>
                          <a:effectLst/>
                          <a:latin typeface="+mn-ea"/>
                          <a:ea typeface="+mn-ea"/>
                          <a:cs typeface="+mn-cs"/>
                        </a:rPr>
                        <a:t>2</a:t>
                      </a:r>
                      <a:r>
                        <a:rPr kumimoji="1" lang="ja-JP" altLang="en-US" sz="1100" kern="1200" dirty="0">
                          <a:solidFill>
                            <a:schemeClr val="tx1"/>
                          </a:solidFill>
                          <a:effectLst/>
                          <a:latin typeface="+mn-ea"/>
                          <a:ea typeface="+mn-ea"/>
                          <a:cs typeface="+mn-cs"/>
                        </a:rPr>
                        <a:t>年生）</a:t>
                      </a:r>
                      <a:endParaRPr kumimoji="1" lang="ja-JP" altLang="ja-JP" sz="1100" kern="1200" dirty="0">
                        <a:solidFill>
                          <a:schemeClr val="tx1"/>
                        </a:solidFill>
                        <a:effectLst/>
                        <a:latin typeface="+mn-ea"/>
                        <a:ea typeface="+mn-ea"/>
                        <a:cs typeface="+mn-cs"/>
                      </a:endParaRPr>
                    </a:p>
                  </a:txBody>
                  <a:tcPr anchor="ctr">
                    <a:solidFill>
                      <a:schemeClr val="bg1"/>
                    </a:solidFill>
                  </a:tcPr>
                </a:tc>
                <a:extLst>
                  <a:ext uri="{0D108BD9-81ED-4DB2-BD59-A6C34878D82A}">
                    <a16:rowId xmlns:a16="http://schemas.microsoft.com/office/drawing/2014/main" val="3470399155"/>
                  </a:ext>
                </a:extLst>
              </a:tr>
            </a:tbl>
          </a:graphicData>
        </a:graphic>
      </p:graphicFrame>
      <p:sp>
        <p:nvSpPr>
          <p:cNvPr id="3" name="正方形/長方形 2"/>
          <p:cNvSpPr/>
          <p:nvPr/>
        </p:nvSpPr>
        <p:spPr>
          <a:xfrm>
            <a:off x="343398" y="2032104"/>
            <a:ext cx="6804000" cy="168419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spcAft>
                <a:spcPts val="0"/>
              </a:spcAft>
            </a:pPr>
            <a:r>
              <a:rPr lang="ja-JP" altLang="en-US" sz="1200" dirty="0">
                <a:solidFill>
                  <a:schemeClr val="tx1"/>
                </a:solidFill>
                <a:latin typeface="HGS創英角ｺﾞｼｯｸUB" panose="020B0900000000000000" pitchFamily="50" charset="-128"/>
                <a:ea typeface="HGS創英角ｺﾞｼｯｸUB" panose="020B0900000000000000" pitchFamily="50" charset="-128"/>
              </a:rPr>
              <a:t>　</a:t>
            </a:r>
            <a:r>
              <a:rPr lang="ja-JP" altLang="ja-JP" sz="1300" dirty="0">
                <a:solidFill>
                  <a:schemeClr val="tx1"/>
                </a:solidFill>
                <a:latin typeface="UD デジタル 教科書体 NP-R" panose="02020400000000000000" pitchFamily="18" charset="-128"/>
                <a:ea typeface="UD デジタル 教科書体 NP-R" panose="02020400000000000000" pitchFamily="18" charset="-128"/>
              </a:rPr>
              <a:t>大阪府では、親の経済事情や家庭の個別事情によって、大阪の子どもたちが進学を諦めることなくチャレンジできるよう、大阪で子育てをしている世帯への支援として、</a:t>
            </a:r>
            <a:r>
              <a:rPr lang="ja-JP" altLang="en-US" sz="1300" dirty="0">
                <a:solidFill>
                  <a:schemeClr val="tx1"/>
                </a:solidFill>
                <a:latin typeface="UD デジタル 教科書体 NP-R" panose="02020400000000000000" pitchFamily="18" charset="-128"/>
                <a:ea typeface="UD デジタル 教科書体 NP-R" panose="02020400000000000000" pitchFamily="18" charset="-128"/>
              </a:rPr>
              <a:t>国の高等教育の修学支援新制度（以下「国制度」といいます。）に大阪府独自の制度を加え、</a:t>
            </a:r>
            <a:r>
              <a:rPr lang="en-US" altLang="ja-JP" sz="1300" dirty="0">
                <a:solidFill>
                  <a:schemeClr val="tx1"/>
                </a:solidFill>
                <a:latin typeface="UD デジタル 教科書体 NP-R" panose="02020400000000000000" pitchFamily="18" charset="-128"/>
                <a:ea typeface="UD デジタル 教科書体 NP-R" panose="02020400000000000000" pitchFamily="18" charset="-128"/>
              </a:rPr>
              <a:t>2020</a:t>
            </a:r>
            <a:r>
              <a:rPr lang="ja-JP" altLang="ja-JP" sz="1300" dirty="0">
                <a:solidFill>
                  <a:schemeClr val="tx1"/>
                </a:solidFill>
                <a:latin typeface="UD デジタル 教科書体 NP-R" panose="02020400000000000000" pitchFamily="18" charset="-128"/>
                <a:ea typeface="UD デジタル 教科書体 NP-R" panose="02020400000000000000" pitchFamily="18" charset="-128"/>
              </a:rPr>
              <a:t>年</a:t>
            </a:r>
            <a:r>
              <a:rPr lang="en-US" altLang="ja-JP" sz="1300" dirty="0">
                <a:solidFill>
                  <a:schemeClr val="tx1"/>
                </a:solidFill>
                <a:latin typeface="UD デジタル 教科書体 NP-R" panose="02020400000000000000" pitchFamily="18" charset="-128"/>
                <a:ea typeface="UD デジタル 教科書体 NP-R" panose="02020400000000000000" pitchFamily="18" charset="-128"/>
              </a:rPr>
              <a:t>4</a:t>
            </a:r>
            <a:r>
              <a:rPr lang="ja-JP" altLang="ja-JP" sz="1300" dirty="0">
                <a:solidFill>
                  <a:schemeClr val="tx1"/>
                </a:solidFill>
                <a:latin typeface="UD デジタル 教科書体 NP-R" panose="02020400000000000000" pitchFamily="18" charset="-128"/>
                <a:ea typeface="UD デジタル 教科書体 NP-R" panose="02020400000000000000" pitchFamily="18" charset="-128"/>
              </a:rPr>
              <a:t>月から</a:t>
            </a:r>
            <a:r>
              <a:rPr lang="ja-JP" altLang="en-US" sz="1300" dirty="0">
                <a:solidFill>
                  <a:schemeClr val="tx1"/>
                </a:solidFill>
                <a:latin typeface="UD デジタル 教科書体 NP-R" panose="02020400000000000000" pitchFamily="18" charset="-128"/>
                <a:ea typeface="UD デジタル 教科書体 NP-R" panose="02020400000000000000" pitchFamily="18" charset="-128"/>
              </a:rPr>
              <a:t>大阪府立大学・大阪市立大学と同様に、</a:t>
            </a:r>
            <a:r>
              <a:rPr lang="ja-JP" altLang="ja-JP" sz="1300" dirty="0">
                <a:solidFill>
                  <a:schemeClr val="tx1"/>
                </a:solidFill>
                <a:latin typeface="UD デジタル 教科書体 NP-R" panose="02020400000000000000" pitchFamily="18" charset="-128"/>
                <a:ea typeface="UD デジタル 教科書体 NP-R" panose="02020400000000000000" pitchFamily="18" charset="-128"/>
              </a:rPr>
              <a:t>大阪</a:t>
            </a:r>
            <a:r>
              <a:rPr lang="ja-JP" altLang="en-US" sz="1300" dirty="0">
                <a:solidFill>
                  <a:schemeClr val="tx1"/>
                </a:solidFill>
                <a:latin typeface="UD デジタル 教科書体 NP-R" panose="02020400000000000000" pitchFamily="18" charset="-128"/>
                <a:ea typeface="UD デジタル 教科書体 NP-R" panose="02020400000000000000" pitchFamily="18" charset="-128"/>
              </a:rPr>
              <a:t>公</a:t>
            </a:r>
            <a:r>
              <a:rPr lang="ja-JP" altLang="ja-JP" sz="1300" dirty="0">
                <a:solidFill>
                  <a:schemeClr val="tx1"/>
                </a:solidFill>
                <a:latin typeface="UD デジタル 教科書体 NP-R" panose="02020400000000000000" pitchFamily="18" charset="-128"/>
                <a:ea typeface="UD デジタル 教科書体 NP-R" panose="02020400000000000000" pitchFamily="18" charset="-128"/>
              </a:rPr>
              <a:t>立大学</a:t>
            </a:r>
            <a:r>
              <a:rPr lang="ja-JP" altLang="en-US" sz="1300" dirty="0">
                <a:solidFill>
                  <a:schemeClr val="tx1"/>
                </a:solidFill>
                <a:latin typeface="UD デジタル 教科書体 NP-R" panose="02020400000000000000" pitchFamily="18" charset="-128"/>
                <a:ea typeface="UD デジタル 教科書体 NP-R" panose="02020400000000000000" pitchFamily="18" charset="-128"/>
              </a:rPr>
              <a:t>工業高等専門学校に入学</a:t>
            </a:r>
            <a:r>
              <a:rPr lang="ja-JP" altLang="ja-JP" sz="1300" dirty="0">
                <a:solidFill>
                  <a:schemeClr val="tx1"/>
                </a:solidFill>
                <a:latin typeface="UD デジタル 教科書体 NP-R" panose="02020400000000000000" pitchFamily="18" charset="-128"/>
                <a:ea typeface="UD デジタル 教科書体 NP-R" panose="02020400000000000000" pitchFamily="18" charset="-128"/>
              </a:rPr>
              <a:t>する学生の授業料等の支援</a:t>
            </a:r>
            <a:r>
              <a:rPr lang="ja-JP" altLang="en-US" sz="1300" dirty="0">
                <a:solidFill>
                  <a:schemeClr val="tx1"/>
                </a:solidFill>
                <a:latin typeface="UD デジタル 教科書体 NP-R" panose="02020400000000000000" pitchFamily="18" charset="-128"/>
                <a:ea typeface="UD デジタル 教科書体 NP-R" panose="02020400000000000000" pitchFamily="18" charset="-128"/>
              </a:rPr>
              <a:t>（減免）</a:t>
            </a:r>
            <a:r>
              <a:rPr lang="ja-JP" altLang="ja-JP" sz="1300" dirty="0">
                <a:solidFill>
                  <a:schemeClr val="tx1"/>
                </a:solidFill>
                <a:latin typeface="UD デジタル 教科書体 NP-R" panose="02020400000000000000" pitchFamily="18" charset="-128"/>
                <a:ea typeface="UD デジタル 教科書体 NP-R" panose="02020400000000000000" pitchFamily="18" charset="-128"/>
              </a:rPr>
              <a:t>を行</a:t>
            </a:r>
            <a:r>
              <a:rPr lang="ja-JP" altLang="en-US" sz="1300" dirty="0">
                <a:solidFill>
                  <a:schemeClr val="tx1"/>
                </a:solidFill>
                <a:latin typeface="UD デジタル 教科書体 NP-R" panose="02020400000000000000" pitchFamily="18" charset="-128"/>
                <a:ea typeface="UD デジタル 教科書体 NP-R" panose="02020400000000000000" pitchFamily="18" charset="-128"/>
              </a:rPr>
              <a:t>って</a:t>
            </a:r>
            <a:r>
              <a:rPr lang="ja-JP" altLang="ja-JP" sz="1300" dirty="0">
                <a:solidFill>
                  <a:schemeClr val="tx1"/>
                </a:solidFill>
                <a:latin typeface="UD デジタル 教科書体 NP-R" panose="02020400000000000000" pitchFamily="18" charset="-128"/>
                <a:ea typeface="UD デジタル 教科書体 NP-R" panose="02020400000000000000" pitchFamily="18" charset="-128"/>
              </a:rPr>
              <a:t>います。</a:t>
            </a:r>
            <a:endParaRPr lang="en-US" altLang="ja-JP" sz="1300" dirty="0">
              <a:solidFill>
                <a:schemeClr val="tx1"/>
              </a:solidFill>
              <a:latin typeface="UD デジタル 教科書体 NP-R" panose="02020400000000000000" pitchFamily="18" charset="-128"/>
              <a:ea typeface="UD デジタル 教科書体 NP-R" panose="02020400000000000000" pitchFamily="18" charset="-128"/>
            </a:endParaRPr>
          </a:p>
          <a:p>
            <a:pPr>
              <a:spcAft>
                <a:spcPts val="0"/>
              </a:spcAft>
            </a:pPr>
            <a:r>
              <a:rPr lang="en-US" altLang="ja-JP" sz="1300" dirty="0">
                <a:solidFill>
                  <a:schemeClr val="tx1"/>
                </a:solidFill>
                <a:latin typeface="UD デジタル 教科書体 NP-R" panose="02020400000000000000" pitchFamily="18" charset="-128"/>
                <a:ea typeface="UD デジタル 教科書体 NP-R" panose="02020400000000000000" pitchFamily="18" charset="-128"/>
              </a:rPr>
              <a:t>※ </a:t>
            </a:r>
            <a:r>
              <a:rPr lang="ja-JP" altLang="en-US" sz="1300" dirty="0">
                <a:solidFill>
                  <a:schemeClr val="tx1"/>
                </a:solidFill>
                <a:latin typeface="UD デジタル 教科書体 NP-R" panose="02020400000000000000" pitchFamily="18" charset="-128"/>
                <a:ea typeface="UD デジタル 教科書体 NP-R" panose="02020400000000000000" pitchFamily="18" charset="-128"/>
              </a:rPr>
              <a:t>支援の対象となるには要件があります。要件については、「支援の対象となる主な要件等」をご確認ください。</a:t>
            </a:r>
            <a:endParaRPr lang="en-US" altLang="ja-JP" sz="130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4" name="対角する 2 つの角を切り取った四角形 13"/>
          <p:cNvSpPr/>
          <p:nvPr/>
        </p:nvSpPr>
        <p:spPr>
          <a:xfrm>
            <a:off x="316174" y="3852967"/>
            <a:ext cx="6840000" cy="367217"/>
          </a:xfrm>
          <a:prstGeom prst="snip2Diag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UD デジタル 教科書体 NP-R" panose="02020400000000000000" pitchFamily="18" charset="-128"/>
                <a:ea typeface="UD デジタル 教科書体 NP-R" panose="02020400000000000000" pitchFamily="18" charset="-128"/>
              </a:rPr>
              <a:t>支援の対象となる主な要件等</a:t>
            </a:r>
          </a:p>
        </p:txBody>
      </p:sp>
      <p:graphicFrame>
        <p:nvGraphicFramePr>
          <p:cNvPr id="53" name="表 52"/>
          <p:cNvGraphicFramePr>
            <a:graphicFrameLocks noGrp="1"/>
          </p:cNvGraphicFramePr>
          <p:nvPr>
            <p:extLst>
              <p:ext uri="{D42A27DB-BD31-4B8C-83A1-F6EECF244321}">
                <p14:modId xmlns:p14="http://schemas.microsoft.com/office/powerpoint/2010/main" val="2391641403"/>
              </p:ext>
            </p:extLst>
          </p:nvPr>
        </p:nvGraphicFramePr>
        <p:xfrm>
          <a:off x="328615" y="5500427"/>
          <a:ext cx="6823958" cy="1000880"/>
        </p:xfrm>
        <a:graphic>
          <a:graphicData uri="http://schemas.openxmlformats.org/drawingml/2006/table">
            <a:tbl>
              <a:tblPr firstRow="1" bandRow="1">
                <a:tableStyleId>{2D5ABB26-0587-4C30-8999-92F81FD0307C}</a:tableStyleId>
              </a:tblPr>
              <a:tblGrid>
                <a:gridCol w="6823958">
                  <a:extLst>
                    <a:ext uri="{9D8B030D-6E8A-4147-A177-3AD203B41FA5}">
                      <a16:colId xmlns:a16="http://schemas.microsoft.com/office/drawing/2014/main" val="833124969"/>
                    </a:ext>
                  </a:extLst>
                </a:gridCol>
              </a:tblGrid>
              <a:tr h="357638">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P-R" panose="02020400000000000000" pitchFamily="18" charset="-128"/>
                          <a:ea typeface="UD デジタル 教科書体 NP-R" panose="02020400000000000000" pitchFamily="18" charset="-128"/>
                        </a:rPr>
                        <a:t>２　府内在住要件</a:t>
                      </a:r>
                      <a:endParaRPr kumimoji="1" lang="ja-JP" altLang="en-US" sz="500"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643242">
                <a:tc>
                  <a:txBody>
                    <a:bodyPr/>
                    <a:lstStyle/>
                    <a:p>
                      <a:r>
                        <a:rPr kumimoji="1" lang="ja-JP" altLang="en-US" sz="1400" kern="1200" dirty="0">
                          <a:solidFill>
                            <a:schemeClr val="tx1"/>
                          </a:solidFill>
                          <a:effectLst/>
                          <a:latin typeface="HGS創英角ｺﾞｼｯｸUB" panose="020B0900000000000000" pitchFamily="50" charset="-128"/>
                          <a:ea typeface="HGS創英角ｺﾞｼｯｸUB" panose="020B0900000000000000" pitchFamily="50" charset="-128"/>
                          <a:cs typeface="+mn-cs"/>
                        </a:rPr>
                        <a:t>　</a:t>
                      </a:r>
                      <a:r>
                        <a:rPr kumimoji="1" lang="ja-JP" altLang="ja-JP" sz="1100" kern="1200" dirty="0">
                          <a:solidFill>
                            <a:schemeClr val="tx1"/>
                          </a:solidFill>
                          <a:effectLst/>
                          <a:latin typeface="+mn-ea"/>
                          <a:ea typeface="+mn-ea"/>
                          <a:cs typeface="+mn-cs"/>
                        </a:rPr>
                        <a:t>学生本人及びその生計維持者（原則、父母）が、入学日の</a:t>
                      </a:r>
                      <a:r>
                        <a:rPr kumimoji="1" lang="en-US" altLang="ja-JP" sz="1100" kern="1200" dirty="0">
                          <a:solidFill>
                            <a:schemeClr val="tx1"/>
                          </a:solidFill>
                          <a:effectLst/>
                          <a:latin typeface="+mn-ea"/>
                          <a:ea typeface="+mn-ea"/>
                          <a:cs typeface="+mn-cs"/>
                        </a:rPr>
                        <a:t>3</a:t>
                      </a:r>
                      <a:r>
                        <a:rPr kumimoji="1" lang="ja-JP" altLang="ja-JP" sz="1100" kern="1200" dirty="0">
                          <a:solidFill>
                            <a:schemeClr val="tx1"/>
                          </a:solidFill>
                          <a:effectLst/>
                          <a:latin typeface="+mn-ea"/>
                          <a:ea typeface="+mn-ea"/>
                          <a:cs typeface="+mn-cs"/>
                        </a:rPr>
                        <a:t>年以上前から引き続き大阪府内に住所を有していること。また、入学以降在学中における基準日において、大阪府内に住所を有していること。</a:t>
                      </a:r>
                      <a:endParaRPr kumimoji="1" lang="ja-JP" altLang="en-US" sz="1100" dirty="0">
                        <a:latin typeface="+mn-ea"/>
                        <a:ea typeface="+mn-ea"/>
                      </a:endParaRPr>
                    </a:p>
                  </a:txBody>
                  <a:tcPr anchor="ctr">
                    <a:solidFill>
                      <a:schemeClr val="bg1"/>
                    </a:solidFill>
                  </a:tcPr>
                </a:tc>
                <a:extLst>
                  <a:ext uri="{0D108BD9-81ED-4DB2-BD59-A6C34878D82A}">
                    <a16:rowId xmlns:a16="http://schemas.microsoft.com/office/drawing/2014/main" val="3470399155"/>
                  </a:ext>
                </a:extLst>
              </a:tr>
            </a:tbl>
          </a:graphicData>
        </a:graphic>
      </p:graphicFrame>
      <p:graphicFrame>
        <p:nvGraphicFramePr>
          <p:cNvPr id="54" name="表 53"/>
          <p:cNvGraphicFramePr>
            <a:graphicFrameLocks noGrp="1"/>
          </p:cNvGraphicFramePr>
          <p:nvPr>
            <p:extLst>
              <p:ext uri="{D42A27DB-BD31-4B8C-83A1-F6EECF244321}">
                <p14:modId xmlns:p14="http://schemas.microsoft.com/office/powerpoint/2010/main" val="1225600673"/>
              </p:ext>
            </p:extLst>
          </p:nvPr>
        </p:nvGraphicFramePr>
        <p:xfrm>
          <a:off x="334430" y="8091041"/>
          <a:ext cx="6812328" cy="2359243"/>
        </p:xfrm>
        <a:graphic>
          <a:graphicData uri="http://schemas.openxmlformats.org/drawingml/2006/table">
            <a:tbl>
              <a:tblPr firstRow="1" bandRow="1">
                <a:tableStyleId>{2D5ABB26-0587-4C30-8999-92F81FD0307C}</a:tableStyleId>
              </a:tblPr>
              <a:tblGrid>
                <a:gridCol w="6812328">
                  <a:extLst>
                    <a:ext uri="{9D8B030D-6E8A-4147-A177-3AD203B41FA5}">
                      <a16:colId xmlns:a16="http://schemas.microsoft.com/office/drawing/2014/main" val="833124969"/>
                    </a:ext>
                  </a:extLst>
                </a:gridCol>
              </a:tblGrid>
              <a:tr h="335007">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P-R" panose="02020400000000000000" pitchFamily="18" charset="-128"/>
                          <a:ea typeface="UD デジタル 教科書体 NP-R" panose="02020400000000000000" pitchFamily="18" charset="-128"/>
                        </a:rPr>
                        <a:t>４　家計の経済状況に関する要件</a:t>
                      </a:r>
                      <a:endParaRPr kumimoji="1" lang="ja-JP" altLang="en-US" sz="500"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2024236">
                <a:tc>
                  <a:txBody>
                    <a:bodyPr/>
                    <a:lstStyle/>
                    <a:p>
                      <a:r>
                        <a:rPr kumimoji="1" lang="ja-JP" altLang="ja-JP" sz="1100" b="1" kern="1200" dirty="0">
                          <a:solidFill>
                            <a:schemeClr val="tx1"/>
                          </a:solidFill>
                          <a:effectLst/>
                          <a:latin typeface="+mn-ea"/>
                          <a:ea typeface="+mn-ea"/>
                          <a:cs typeface="+mn-cs"/>
                        </a:rPr>
                        <a:t>＜収入</a:t>
                      </a:r>
                      <a:r>
                        <a:rPr kumimoji="1" lang="ja-JP" altLang="en-US" sz="1100" b="1" kern="1200" dirty="0">
                          <a:solidFill>
                            <a:schemeClr val="tx1"/>
                          </a:solidFill>
                          <a:effectLst/>
                          <a:latin typeface="+mn-ea"/>
                          <a:ea typeface="+mn-ea"/>
                          <a:cs typeface="+mn-cs"/>
                        </a:rPr>
                        <a:t>に関する</a:t>
                      </a:r>
                      <a:r>
                        <a:rPr kumimoji="1" lang="ja-JP" altLang="ja-JP" sz="1100" b="1" kern="1200" dirty="0">
                          <a:solidFill>
                            <a:schemeClr val="tx1"/>
                          </a:solidFill>
                          <a:effectLst/>
                          <a:latin typeface="+mn-ea"/>
                          <a:ea typeface="+mn-ea"/>
                          <a:cs typeface="+mn-cs"/>
                        </a:rPr>
                        <a:t>基準＞</a:t>
                      </a:r>
                    </a:p>
                    <a:p>
                      <a:r>
                        <a:rPr kumimoji="1" lang="ja-JP" altLang="ja-JP" sz="1100" kern="1200" dirty="0">
                          <a:solidFill>
                            <a:schemeClr val="tx1"/>
                          </a:solidFill>
                          <a:effectLst/>
                          <a:latin typeface="+mn-ea"/>
                          <a:ea typeface="+mn-ea"/>
                          <a:cs typeface="+mn-cs"/>
                        </a:rPr>
                        <a:t>　学生本人及びその生計維持者（原則、父母）のそれぞれについて、</a:t>
                      </a:r>
                      <a:r>
                        <a:rPr kumimoji="1" lang="ja-JP" altLang="en-US" sz="1100" kern="1200" dirty="0">
                          <a:solidFill>
                            <a:schemeClr val="tx1"/>
                          </a:solidFill>
                          <a:effectLst/>
                          <a:latin typeface="+mn-ea"/>
                          <a:ea typeface="+mn-ea"/>
                          <a:cs typeface="+mn-cs"/>
                        </a:rPr>
                        <a:t>以下の算式により算出された額の合計額</a:t>
                      </a:r>
                      <a:r>
                        <a:rPr kumimoji="1" lang="ja-JP" altLang="ja-JP" sz="1100" kern="1200" dirty="0">
                          <a:solidFill>
                            <a:schemeClr val="tx1"/>
                          </a:solidFill>
                          <a:effectLst/>
                          <a:latin typeface="+mn-ea"/>
                          <a:ea typeface="+mn-ea"/>
                          <a:cs typeface="+mn-cs"/>
                        </a:rPr>
                        <a:t>（減免</a:t>
                      </a:r>
                      <a:r>
                        <a:rPr kumimoji="1" lang="ja-JP" altLang="en-US" sz="1100" kern="1200" dirty="0">
                          <a:solidFill>
                            <a:schemeClr val="tx1"/>
                          </a:solidFill>
                          <a:effectLst/>
                          <a:latin typeface="+mn-ea"/>
                          <a:ea typeface="+mn-ea"/>
                          <a:cs typeface="+mn-cs"/>
                        </a:rPr>
                        <a:t>額</a:t>
                      </a:r>
                      <a:r>
                        <a:rPr kumimoji="1" lang="ja-JP" altLang="ja-JP" sz="1100" kern="1200" dirty="0">
                          <a:solidFill>
                            <a:schemeClr val="tx1"/>
                          </a:solidFill>
                          <a:effectLst/>
                          <a:latin typeface="+mn-ea"/>
                          <a:ea typeface="+mn-ea"/>
                          <a:cs typeface="+mn-cs"/>
                        </a:rPr>
                        <a:t>算定基準額）</a:t>
                      </a:r>
                      <a:r>
                        <a:rPr kumimoji="1" lang="ja-JP" altLang="en-US" sz="1100" kern="1200" dirty="0">
                          <a:solidFill>
                            <a:schemeClr val="tx1"/>
                          </a:solidFill>
                          <a:effectLst/>
                          <a:latin typeface="+mn-ea"/>
                          <a:ea typeface="+mn-ea"/>
                          <a:cs typeface="+mn-cs"/>
                        </a:rPr>
                        <a:t>が、</a:t>
                      </a:r>
                      <a:r>
                        <a:rPr kumimoji="1" lang="ja-JP" altLang="ja-JP" sz="1100" kern="1200" dirty="0">
                          <a:solidFill>
                            <a:schemeClr val="tx1"/>
                          </a:solidFill>
                          <a:effectLst/>
                          <a:latin typeface="+mn-ea"/>
                          <a:ea typeface="+mn-ea"/>
                          <a:cs typeface="+mn-cs"/>
                        </a:rPr>
                        <a:t>支援区分</a:t>
                      </a:r>
                      <a:r>
                        <a:rPr kumimoji="1" lang="ja-JP" altLang="en-US" sz="1100" kern="1200" dirty="0">
                          <a:solidFill>
                            <a:schemeClr val="tx1"/>
                          </a:solidFill>
                          <a:effectLst/>
                          <a:latin typeface="+mn-ea"/>
                          <a:ea typeface="+mn-ea"/>
                          <a:cs typeface="+mn-cs"/>
                        </a:rPr>
                        <a:t>の基準</a:t>
                      </a:r>
                      <a:r>
                        <a:rPr kumimoji="1" lang="ja-JP" altLang="ja-JP" sz="1100" kern="1200" dirty="0">
                          <a:solidFill>
                            <a:schemeClr val="tx1"/>
                          </a:solidFill>
                          <a:effectLst/>
                          <a:latin typeface="+mn-ea"/>
                          <a:ea typeface="+mn-ea"/>
                          <a:cs typeface="+mn-cs"/>
                        </a:rPr>
                        <a:t>に該当する場合に支援対象となります。</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支援対象となる年収の目安として、</a:t>
                      </a:r>
                      <a:r>
                        <a:rPr kumimoji="1" lang="ja-JP" altLang="ja-JP" sz="1100" kern="1200" dirty="0">
                          <a:solidFill>
                            <a:schemeClr val="tx1"/>
                          </a:solidFill>
                          <a:effectLst/>
                          <a:latin typeface="+mn-ea"/>
                          <a:ea typeface="+mn-ea"/>
                          <a:cs typeface="+mn-cs"/>
                        </a:rPr>
                        <a:t>家族</a:t>
                      </a:r>
                      <a:r>
                        <a:rPr kumimoji="1" lang="en-US" altLang="ja-JP" sz="1100" kern="1200" dirty="0">
                          <a:solidFill>
                            <a:schemeClr val="tx1"/>
                          </a:solidFill>
                          <a:effectLst/>
                          <a:latin typeface="+mn-ea"/>
                          <a:ea typeface="+mn-ea"/>
                          <a:cs typeface="+mn-cs"/>
                        </a:rPr>
                        <a:t>4</a:t>
                      </a:r>
                      <a:r>
                        <a:rPr kumimoji="1" lang="ja-JP" altLang="ja-JP" sz="1100" kern="1200" dirty="0">
                          <a:solidFill>
                            <a:schemeClr val="tx1"/>
                          </a:solidFill>
                          <a:effectLst/>
                          <a:latin typeface="+mn-ea"/>
                          <a:ea typeface="+mn-ea"/>
                          <a:cs typeface="+mn-cs"/>
                        </a:rPr>
                        <a:t>人世帯</a:t>
                      </a:r>
                      <a:r>
                        <a:rPr kumimoji="1" lang="ja-JP" altLang="en-US" sz="1100" kern="1200" dirty="0">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生計維持者のうちどちらか一方が働き、本人、中学生の場合</a:t>
                      </a:r>
                      <a:r>
                        <a:rPr kumimoji="1" lang="ja-JP" altLang="en-US" sz="1100" kern="1200" dirty="0">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、年収目安</a:t>
                      </a:r>
                      <a:r>
                        <a:rPr kumimoji="1" lang="en-US" altLang="ja-JP" sz="1100" kern="1200" dirty="0">
                          <a:solidFill>
                            <a:schemeClr val="tx1"/>
                          </a:solidFill>
                          <a:effectLst/>
                          <a:latin typeface="+mn-ea"/>
                          <a:ea typeface="+mn-ea"/>
                          <a:cs typeface="+mn-cs"/>
                        </a:rPr>
                        <a:t>910</a:t>
                      </a:r>
                      <a:r>
                        <a:rPr kumimoji="1" lang="ja-JP" altLang="ja-JP" sz="1100" kern="1200" dirty="0">
                          <a:solidFill>
                            <a:schemeClr val="tx1"/>
                          </a:solidFill>
                          <a:effectLst/>
                          <a:latin typeface="+mn-ea"/>
                          <a:ea typeface="+mn-ea"/>
                          <a:cs typeface="+mn-cs"/>
                        </a:rPr>
                        <a:t>万円未満までの世帯が支援対象となります。</a:t>
                      </a:r>
                      <a:r>
                        <a:rPr kumimoji="1" lang="ja-JP" altLang="en-US" sz="1100" kern="1200" dirty="0">
                          <a:solidFill>
                            <a:schemeClr val="tx1"/>
                          </a:solidFill>
                          <a:effectLst/>
                          <a:latin typeface="+mn-ea"/>
                          <a:ea typeface="+mn-ea"/>
                          <a:cs typeface="+mn-cs"/>
                        </a:rPr>
                        <a:t>（「６</a:t>
                      </a:r>
                      <a:r>
                        <a:rPr kumimoji="1" lang="en-US" altLang="ja-JP" sz="1100" kern="1200" dirty="0">
                          <a:solidFill>
                            <a:schemeClr val="tx1"/>
                          </a:solidFill>
                          <a:effectLst/>
                          <a:latin typeface="+mn-ea"/>
                          <a:ea typeface="+mn-ea"/>
                          <a:cs typeface="+mn-cs"/>
                        </a:rPr>
                        <a:t>.</a:t>
                      </a:r>
                      <a:r>
                        <a:rPr kumimoji="1" lang="ja-JP" altLang="en-US" sz="1100" kern="1200" dirty="0">
                          <a:solidFill>
                            <a:schemeClr val="tx1"/>
                          </a:solidFill>
                          <a:effectLst/>
                          <a:latin typeface="+mn-ea"/>
                          <a:ea typeface="+mn-ea"/>
                          <a:cs typeface="+mn-cs"/>
                        </a:rPr>
                        <a:t>支援内容及びイメージ」をご参照ください。）</a:t>
                      </a:r>
                      <a:endParaRPr kumimoji="1" lang="en-US" altLang="ja-JP" sz="1100" kern="1200" dirty="0">
                        <a:solidFill>
                          <a:schemeClr val="tx1"/>
                        </a:solidFill>
                        <a:effectLst/>
                        <a:latin typeface="+mn-ea"/>
                        <a:ea typeface="+mn-ea"/>
                        <a:cs typeface="+mn-cs"/>
                      </a:endParaRPr>
                    </a:p>
                    <a:p>
                      <a:pPr>
                        <a:spcBef>
                          <a:spcPts val="600"/>
                        </a:spcBef>
                      </a:pPr>
                      <a:r>
                        <a:rPr kumimoji="1" lang="ja-JP" altLang="en-US" sz="1100" kern="1200" dirty="0">
                          <a:solidFill>
                            <a:schemeClr val="tx1"/>
                          </a:solidFill>
                          <a:effectLst/>
                          <a:latin typeface="+mn-ea"/>
                          <a:ea typeface="+mn-ea"/>
                          <a:cs typeface="+mn-cs"/>
                        </a:rPr>
                        <a:t>　</a:t>
                      </a:r>
                      <a:r>
                        <a:rPr kumimoji="1" lang="en-US" altLang="ja-JP" sz="1100" b="1" kern="1200" dirty="0">
                          <a:solidFill>
                            <a:schemeClr val="tx1"/>
                          </a:solidFill>
                          <a:effectLst/>
                          <a:latin typeface="+mn-ea"/>
                          <a:ea typeface="+mn-ea"/>
                          <a:cs typeface="+mn-cs"/>
                        </a:rPr>
                        <a:t>《</a:t>
                      </a:r>
                      <a:r>
                        <a:rPr kumimoji="1" lang="ja-JP" altLang="en-US" sz="1100" b="1" kern="1200" dirty="0">
                          <a:solidFill>
                            <a:schemeClr val="tx1"/>
                          </a:solidFill>
                          <a:effectLst/>
                          <a:latin typeface="+mn-ea"/>
                          <a:ea typeface="+mn-ea"/>
                          <a:cs typeface="+mn-cs"/>
                        </a:rPr>
                        <a:t>算式</a:t>
                      </a:r>
                      <a:r>
                        <a:rPr kumimoji="1" lang="en-US" altLang="ja-JP" sz="1100" b="1" kern="1200" dirty="0">
                          <a:solidFill>
                            <a:schemeClr val="tx1"/>
                          </a:solidFill>
                          <a:effectLst/>
                          <a:latin typeface="+mn-ea"/>
                          <a:ea typeface="+mn-ea"/>
                          <a:cs typeface="+mn-cs"/>
                        </a:rPr>
                        <a:t>》</a:t>
                      </a:r>
                      <a:r>
                        <a:rPr kumimoji="1" lang="ja-JP" altLang="en-US" sz="1100" b="1" kern="1200" dirty="0">
                          <a:solidFill>
                            <a:schemeClr val="tx1"/>
                          </a:solidFill>
                          <a:effectLst/>
                          <a:latin typeface="+mn-ea"/>
                          <a:ea typeface="+mn-ea"/>
                          <a:cs typeface="+mn-cs"/>
                        </a:rPr>
                        <a:t>市町村民税の所得割の課税標準額</a:t>
                      </a:r>
                      <a:r>
                        <a:rPr kumimoji="1" lang="en-US" altLang="ja-JP" sz="1100" b="1" kern="1200" dirty="0">
                          <a:solidFill>
                            <a:schemeClr val="tx1"/>
                          </a:solidFill>
                          <a:effectLst/>
                          <a:latin typeface="+mn-ea"/>
                          <a:ea typeface="+mn-ea"/>
                          <a:cs typeface="+mn-cs"/>
                        </a:rPr>
                        <a:t>×6</a:t>
                      </a:r>
                      <a:r>
                        <a:rPr kumimoji="1" lang="ja-JP" altLang="en-US" sz="1100" b="1" kern="1200" dirty="0">
                          <a:solidFill>
                            <a:schemeClr val="tx1"/>
                          </a:solidFill>
                          <a:effectLst/>
                          <a:latin typeface="+mn-ea"/>
                          <a:ea typeface="+mn-ea"/>
                          <a:cs typeface="+mn-cs"/>
                        </a:rPr>
                        <a:t>％－（調整控除の額＋税額調整額）</a:t>
                      </a:r>
                      <a:endParaRPr kumimoji="1" lang="en-US" altLang="ja-JP" sz="1100" b="1" kern="1200" dirty="0">
                        <a:solidFill>
                          <a:schemeClr val="tx1"/>
                        </a:solidFill>
                        <a:effectLst/>
                        <a:latin typeface="+mn-ea"/>
                        <a:ea typeface="+mn-ea"/>
                        <a:cs typeface="+mn-cs"/>
                      </a:endParaRPr>
                    </a:p>
                    <a:p>
                      <a:endParaRPr kumimoji="1" lang="en-US" altLang="ja-JP" sz="1100" b="1" kern="1200" dirty="0">
                        <a:solidFill>
                          <a:schemeClr val="tx1"/>
                        </a:solidFill>
                        <a:effectLst/>
                        <a:latin typeface="+mn-ea"/>
                        <a:ea typeface="+mn-ea"/>
                        <a:cs typeface="+mn-cs"/>
                      </a:endParaRPr>
                    </a:p>
                    <a:p>
                      <a:r>
                        <a:rPr kumimoji="1" lang="ja-JP" altLang="ja-JP" sz="1100" b="1" kern="1200" dirty="0">
                          <a:solidFill>
                            <a:schemeClr val="tx1"/>
                          </a:solidFill>
                          <a:effectLst/>
                          <a:latin typeface="+mn-ea"/>
                          <a:ea typeface="+mn-ea"/>
                          <a:cs typeface="+mn-cs"/>
                        </a:rPr>
                        <a:t>＜資産</a:t>
                      </a:r>
                      <a:r>
                        <a:rPr kumimoji="1" lang="ja-JP" altLang="en-US" sz="1100" b="1" kern="1200" dirty="0">
                          <a:solidFill>
                            <a:schemeClr val="tx1"/>
                          </a:solidFill>
                          <a:effectLst/>
                          <a:latin typeface="+mn-ea"/>
                          <a:ea typeface="+mn-ea"/>
                          <a:cs typeface="+mn-cs"/>
                        </a:rPr>
                        <a:t>に関する</a:t>
                      </a:r>
                      <a:r>
                        <a:rPr kumimoji="1" lang="ja-JP" altLang="ja-JP" sz="1100" b="1" kern="1200" dirty="0">
                          <a:solidFill>
                            <a:schemeClr val="tx1"/>
                          </a:solidFill>
                          <a:effectLst/>
                          <a:latin typeface="+mn-ea"/>
                          <a:ea typeface="+mn-ea"/>
                          <a:cs typeface="+mn-cs"/>
                        </a:rPr>
                        <a:t>基準</a:t>
                      </a:r>
                      <a:r>
                        <a:rPr kumimoji="1" lang="ja-JP" altLang="en-US" sz="1100" b="0" kern="1200" dirty="0">
                          <a:solidFill>
                            <a:schemeClr val="tx1"/>
                          </a:solidFill>
                          <a:effectLst/>
                          <a:latin typeface="+mn-ea"/>
                          <a:ea typeface="+mn-ea"/>
                          <a:cs typeface="+mn-cs"/>
                        </a:rPr>
                        <a:t>（国制度と同様）</a:t>
                      </a:r>
                      <a:r>
                        <a:rPr kumimoji="1" lang="ja-JP" altLang="ja-JP" sz="1100" b="1" kern="1200" dirty="0">
                          <a:solidFill>
                            <a:schemeClr val="tx1"/>
                          </a:solidFill>
                          <a:effectLst/>
                          <a:latin typeface="+mn-ea"/>
                          <a:ea typeface="+mn-ea"/>
                          <a:cs typeface="+mn-cs"/>
                        </a:rPr>
                        <a:t>＞</a:t>
                      </a:r>
                    </a:p>
                    <a:p>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学生本人と生計維持者の</a:t>
                      </a:r>
                      <a:r>
                        <a:rPr kumimoji="1" lang="ja-JP" altLang="en-US" sz="1100" kern="1200" dirty="0">
                          <a:solidFill>
                            <a:schemeClr val="tx1"/>
                          </a:solidFill>
                          <a:effectLst/>
                          <a:latin typeface="+mn-ea"/>
                          <a:ea typeface="+mn-ea"/>
                          <a:cs typeface="+mn-cs"/>
                        </a:rPr>
                        <a:t>保有する</a:t>
                      </a:r>
                      <a:r>
                        <a:rPr kumimoji="1" lang="ja-JP" altLang="ja-JP" sz="1100" kern="1200" dirty="0">
                          <a:solidFill>
                            <a:schemeClr val="tx1"/>
                          </a:solidFill>
                          <a:effectLst/>
                          <a:latin typeface="+mn-ea"/>
                          <a:ea typeface="+mn-ea"/>
                          <a:cs typeface="+mn-cs"/>
                        </a:rPr>
                        <a:t>資産額の合計が</a:t>
                      </a:r>
                      <a:r>
                        <a:rPr kumimoji="1" lang="ja-JP" altLang="en-US" sz="1100" kern="1200" dirty="0">
                          <a:solidFill>
                            <a:schemeClr val="tx1"/>
                          </a:solidFill>
                          <a:effectLst/>
                          <a:latin typeface="+mn-ea"/>
                          <a:ea typeface="+mn-ea"/>
                          <a:cs typeface="+mn-cs"/>
                        </a:rPr>
                        <a:t>基準額未満であること。</a:t>
                      </a:r>
                      <a:endParaRPr kumimoji="1" lang="en-US" altLang="ja-JP" sz="1100" kern="1200" dirty="0">
                        <a:solidFill>
                          <a:schemeClr val="tx1"/>
                        </a:solidFill>
                        <a:effectLst/>
                        <a:latin typeface="+mn-ea"/>
                        <a:ea typeface="+mn-ea"/>
                        <a:cs typeface="+mn-cs"/>
                      </a:endParaRPr>
                    </a:p>
                  </a:txBody>
                  <a:tcPr anchor="ctr">
                    <a:solidFill>
                      <a:schemeClr val="bg1"/>
                    </a:solidFill>
                  </a:tcPr>
                </a:tc>
                <a:extLst>
                  <a:ext uri="{0D108BD9-81ED-4DB2-BD59-A6C34878D82A}">
                    <a16:rowId xmlns:a16="http://schemas.microsoft.com/office/drawing/2014/main" val="3470399155"/>
                  </a:ext>
                </a:extLst>
              </a:tr>
            </a:tbl>
          </a:graphicData>
        </a:graphic>
      </p:graphicFrame>
      <p:graphicFrame>
        <p:nvGraphicFramePr>
          <p:cNvPr id="56" name="表 55"/>
          <p:cNvGraphicFramePr>
            <a:graphicFrameLocks noGrp="1"/>
          </p:cNvGraphicFramePr>
          <p:nvPr>
            <p:extLst>
              <p:ext uri="{D42A27DB-BD31-4B8C-83A1-F6EECF244321}">
                <p14:modId xmlns:p14="http://schemas.microsoft.com/office/powerpoint/2010/main" val="2457544666"/>
              </p:ext>
            </p:extLst>
          </p:nvPr>
        </p:nvGraphicFramePr>
        <p:xfrm>
          <a:off x="338065" y="6544452"/>
          <a:ext cx="6799006" cy="1503443"/>
        </p:xfrm>
        <a:graphic>
          <a:graphicData uri="http://schemas.openxmlformats.org/drawingml/2006/table">
            <a:tbl>
              <a:tblPr firstRow="1" bandRow="1">
                <a:tableStyleId>{2D5ABB26-0587-4C30-8999-92F81FD0307C}</a:tableStyleId>
              </a:tblPr>
              <a:tblGrid>
                <a:gridCol w="6799006">
                  <a:extLst>
                    <a:ext uri="{9D8B030D-6E8A-4147-A177-3AD203B41FA5}">
                      <a16:colId xmlns:a16="http://schemas.microsoft.com/office/drawing/2014/main" val="833124969"/>
                    </a:ext>
                  </a:extLst>
                </a:gridCol>
              </a:tblGrid>
              <a:tr h="406163">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P-R" panose="02020400000000000000" pitchFamily="18" charset="-128"/>
                          <a:ea typeface="UD デジタル 教科書体 NP-R" panose="02020400000000000000" pitchFamily="18" charset="-128"/>
                        </a:rPr>
                        <a:t>３　入学するまでの期間等に関する要件</a:t>
                      </a:r>
                      <a:endParaRPr kumimoji="1" lang="ja-JP" altLang="en-US" sz="500"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1010996">
                <a:tc>
                  <a:txBody>
                    <a:bodyPr/>
                    <a:lstStyle/>
                    <a:p>
                      <a:r>
                        <a:rPr kumimoji="1" lang="ja-JP" altLang="en-US" sz="1100" kern="1200" dirty="0">
                          <a:solidFill>
                            <a:schemeClr val="tx1"/>
                          </a:solidFill>
                          <a:effectLst/>
                          <a:latin typeface="+mn-ea"/>
                          <a:ea typeface="+mn-ea"/>
                          <a:cs typeface="+mn-cs"/>
                        </a:rPr>
                        <a:t>　・高等学校又は高等専門学校（第一学年から第三学年までに限る。）若しくは専修学校の高等課程を初</a:t>
                      </a:r>
                      <a:endParaRPr kumimoji="1" lang="en-US" altLang="ja-JP" sz="11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a:t>
                      </a:r>
                      <a:r>
                        <a:rPr kumimoji="1" lang="ja-JP" altLang="en-US" sz="1100" kern="1200" dirty="0" err="1">
                          <a:solidFill>
                            <a:schemeClr val="tx1"/>
                          </a:solidFill>
                          <a:effectLst/>
                          <a:latin typeface="+mn-ea"/>
                          <a:ea typeface="+mn-ea"/>
                          <a:cs typeface="+mn-cs"/>
                        </a:rPr>
                        <a:t>めて</a:t>
                      </a:r>
                      <a:r>
                        <a:rPr kumimoji="1" lang="ja-JP" altLang="en-US" sz="1100" kern="1200" dirty="0">
                          <a:solidFill>
                            <a:schemeClr val="tx1"/>
                          </a:solidFill>
                          <a:effectLst/>
                          <a:latin typeface="+mn-ea"/>
                          <a:ea typeface="+mn-ea"/>
                          <a:cs typeface="+mn-cs"/>
                        </a:rPr>
                        <a:t>卒業又は修了した日の属する年度の翌年度の末日から高等専門学校の第</a:t>
                      </a:r>
                      <a:r>
                        <a:rPr kumimoji="1" lang="en-US" altLang="ja-JP" sz="1100" kern="1200" dirty="0">
                          <a:solidFill>
                            <a:schemeClr val="tx1"/>
                          </a:solidFill>
                          <a:effectLst/>
                          <a:latin typeface="+mn-ea"/>
                          <a:ea typeface="+mn-ea"/>
                          <a:cs typeface="+mn-cs"/>
                        </a:rPr>
                        <a:t>4</a:t>
                      </a:r>
                      <a:r>
                        <a:rPr kumimoji="1" lang="ja-JP" altLang="en-US" sz="1100" kern="1200" dirty="0">
                          <a:solidFill>
                            <a:schemeClr val="tx1"/>
                          </a:solidFill>
                          <a:effectLst/>
                          <a:latin typeface="+mn-ea"/>
                          <a:ea typeface="+mn-ea"/>
                          <a:cs typeface="+mn-cs"/>
                        </a:rPr>
                        <a:t>学年へ進級した日まで</a:t>
                      </a:r>
                      <a:endParaRPr kumimoji="1" lang="en-US" altLang="ja-JP" sz="11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の期間が</a:t>
                      </a:r>
                      <a:r>
                        <a:rPr kumimoji="1" lang="en-US" altLang="ja-JP" sz="1100" kern="1200" dirty="0">
                          <a:solidFill>
                            <a:schemeClr val="tx1"/>
                          </a:solidFill>
                          <a:effectLst/>
                          <a:latin typeface="+mn-ea"/>
                          <a:ea typeface="+mn-ea"/>
                          <a:cs typeface="+mn-cs"/>
                        </a:rPr>
                        <a:t>2</a:t>
                      </a:r>
                      <a:r>
                        <a:rPr kumimoji="1" lang="ja-JP" altLang="en-US" sz="1100" kern="1200" dirty="0">
                          <a:solidFill>
                            <a:schemeClr val="tx1"/>
                          </a:solidFill>
                          <a:effectLst/>
                          <a:latin typeface="+mn-ea"/>
                          <a:ea typeface="+mn-ea"/>
                          <a:cs typeface="+mn-cs"/>
                        </a:rPr>
                        <a:t>年を経過していない者。</a:t>
                      </a:r>
                      <a:endParaRPr kumimoji="1" lang="en-US" altLang="ja-JP" sz="1100" strike="noStrike" kern="1200" baseline="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・高等専門学校、短期大学等を卒業後、引き続き専攻科に入学した者。</a:t>
                      </a:r>
                      <a:endParaRPr kumimoji="1" lang="en-US" altLang="ja-JP" sz="11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a:t>
                      </a:r>
                      <a:r>
                        <a:rPr kumimoji="1" lang="ja-JP" altLang="en-US" sz="1100" kern="1200" dirty="0">
                          <a:solidFill>
                            <a:schemeClr val="tx1"/>
                          </a:solidFill>
                          <a:effectLst/>
                          <a:latin typeface="+mn-ea"/>
                          <a:ea typeface="+mn-ea"/>
                          <a:cs typeface="+mn-cs"/>
                        </a:rPr>
                        <a:t>進学前の学校を卒業後、</a:t>
                      </a:r>
                      <a:r>
                        <a:rPr kumimoji="1" lang="en-US" altLang="ja-JP" sz="1100" kern="1200" dirty="0">
                          <a:solidFill>
                            <a:schemeClr val="tx1"/>
                          </a:solidFill>
                          <a:effectLst/>
                          <a:latin typeface="+mn-ea"/>
                          <a:ea typeface="+mn-ea"/>
                          <a:cs typeface="+mn-cs"/>
                        </a:rPr>
                        <a:t>1</a:t>
                      </a:r>
                      <a:r>
                        <a:rPr kumimoji="1" lang="ja-JP" altLang="en-US" sz="1100" kern="1200" dirty="0">
                          <a:solidFill>
                            <a:schemeClr val="tx1"/>
                          </a:solidFill>
                          <a:effectLst/>
                          <a:latin typeface="+mn-ea"/>
                          <a:ea typeface="+mn-ea"/>
                          <a:cs typeface="+mn-cs"/>
                        </a:rPr>
                        <a:t>年以上の期間が空いている場合には、支援の対象となりません。</a:t>
                      </a:r>
                      <a:endParaRPr kumimoji="1" lang="en-US" altLang="ja-JP" sz="11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a:t>
                      </a:r>
                      <a:r>
                        <a:rPr kumimoji="1" lang="ja-JP" altLang="en-US" sz="1100" kern="1200" baseline="0" dirty="0">
                          <a:solidFill>
                            <a:schemeClr val="tx1"/>
                          </a:solidFill>
                          <a:effectLst/>
                          <a:latin typeface="+mn-ea"/>
                          <a:ea typeface="+mn-ea"/>
                          <a:cs typeface="+mn-cs"/>
                        </a:rPr>
                        <a:t>  </a:t>
                      </a:r>
                      <a:r>
                        <a:rPr kumimoji="1" lang="ja-JP" altLang="en-US" sz="1100" kern="1200" dirty="0">
                          <a:solidFill>
                            <a:schemeClr val="tx1"/>
                          </a:solidFill>
                          <a:effectLst/>
                          <a:latin typeface="+mn-ea"/>
                          <a:ea typeface="+mn-ea"/>
                          <a:cs typeface="+mn-cs"/>
                        </a:rPr>
                        <a:t>（国制度の基準と同様）</a:t>
                      </a:r>
                      <a:endParaRPr kumimoji="1" lang="en-US" altLang="ja-JP" sz="1100" kern="1200" dirty="0">
                        <a:solidFill>
                          <a:schemeClr val="tx1"/>
                        </a:solidFill>
                        <a:effectLst/>
                        <a:latin typeface="+mn-ea"/>
                        <a:ea typeface="+mn-ea"/>
                        <a:cs typeface="+mn-cs"/>
                      </a:endParaRPr>
                    </a:p>
                  </a:txBody>
                  <a:tcPr anchor="ctr">
                    <a:solidFill>
                      <a:schemeClr val="bg1"/>
                    </a:solidFill>
                  </a:tcPr>
                </a:tc>
                <a:extLst>
                  <a:ext uri="{0D108BD9-81ED-4DB2-BD59-A6C34878D82A}">
                    <a16:rowId xmlns:a16="http://schemas.microsoft.com/office/drawing/2014/main" val="3470399155"/>
                  </a:ext>
                </a:extLst>
              </a:tr>
            </a:tbl>
          </a:graphicData>
        </a:graphic>
      </p:graphicFrame>
      <p:sp>
        <p:nvSpPr>
          <p:cNvPr id="15" name="正方形/長方形 14"/>
          <p:cNvSpPr/>
          <p:nvPr/>
        </p:nvSpPr>
        <p:spPr>
          <a:xfrm>
            <a:off x="-14173" y="227264"/>
            <a:ext cx="7588015" cy="13187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bwMode="gray">
          <a:xfrm>
            <a:off x="-293711" y="243866"/>
            <a:ext cx="7024915" cy="15268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spcAft>
                <a:spcPts val="0"/>
              </a:spcAft>
            </a:pPr>
            <a:r>
              <a:rPr lang="ja-JP" altLang="en-US" sz="2000" kern="100" dirty="0">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大阪府からのお知らせ</a:t>
            </a:r>
            <a:r>
              <a:rPr lang="ja-JP" altLang="en-US" kern="100" dirty="0">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endParaRPr lang="en-US" altLang="ja-JP" kern="100" dirty="0">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spcAft>
                <a:spcPts val="0"/>
              </a:spcAft>
            </a:pPr>
            <a:endParaRPr lang="en-US" altLang="ja-JP" sz="200" kern="100" dirty="0">
              <a:solidFill>
                <a:schemeClr val="tx1"/>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a:spcAft>
                <a:spcPts val="0"/>
              </a:spcAft>
            </a:pPr>
            <a:r>
              <a:rPr lang="ja-JP" altLang="en-US" sz="2700" kern="100" dirty="0">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大阪公立大学工業高等専門学校の</a:t>
            </a:r>
            <a:endParaRPr lang="en-US" altLang="ja-JP" sz="2700" kern="100" dirty="0">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a:spcAft>
                <a:spcPts val="0"/>
              </a:spcAft>
            </a:pPr>
            <a:r>
              <a:rPr lang="ja-JP" altLang="ja-JP" sz="2700" kern="100" dirty="0">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授業料等支援制度について</a:t>
            </a:r>
            <a:endParaRPr kumimoji="1" lang="en-US" altLang="ja-JP" sz="2700" dirty="0">
              <a:ln w="15875">
                <a:noFill/>
              </a:ln>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endParaRPr>
          </a:p>
        </p:txBody>
      </p:sp>
      <p:pic>
        <p:nvPicPr>
          <p:cNvPr id="17" name="図 16" descr="C:\Users\hidakat.100000DM001\AppData\Local\Microsoft\Windows\INetCache\Content.Word\004_右斜上ﾊﾞﾝｻﾞｲ_B.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9525" y="467825"/>
            <a:ext cx="787778" cy="1015927"/>
          </a:xfrm>
          <a:prstGeom prst="rect">
            <a:avLst/>
          </a:prstGeom>
          <a:noFill/>
          <a:ln>
            <a:noFill/>
          </a:ln>
        </p:spPr>
      </p:pic>
      <p:sp>
        <p:nvSpPr>
          <p:cNvPr id="18" name="テキスト ボックス 17"/>
          <p:cNvSpPr txBox="1"/>
          <p:nvPr/>
        </p:nvSpPr>
        <p:spPr>
          <a:xfrm>
            <a:off x="164100" y="169783"/>
            <a:ext cx="863600" cy="253916"/>
          </a:xfrm>
          <a:prstGeom prst="rect">
            <a:avLst/>
          </a:prstGeom>
          <a:noFill/>
          <a:ln>
            <a:solidFill>
              <a:schemeClr val="tx1"/>
            </a:solidFill>
          </a:ln>
        </p:spPr>
        <p:txBody>
          <a:bodyPr wrap="square" rtlCol="0">
            <a:spAutoFit/>
          </a:bodyPr>
          <a:lstStyle/>
          <a:p>
            <a:pPr algn="ctr"/>
            <a:r>
              <a:rPr kumimoji="1" lang="ja-JP" altLang="en-US" sz="1050" dirty="0"/>
              <a:t>令和５年度</a:t>
            </a:r>
          </a:p>
        </p:txBody>
      </p:sp>
    </p:spTree>
    <p:extLst>
      <p:ext uri="{BB962C8B-B14F-4D97-AF65-F5344CB8AC3E}">
        <p14:creationId xmlns:p14="http://schemas.microsoft.com/office/powerpoint/2010/main" val="325765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4172" y="-6048"/>
            <a:ext cx="7573847" cy="972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endParaRPr lang="en-US" altLang="ja-JP" dirty="0">
              <a:solidFill>
                <a:schemeClr val="tx1"/>
              </a:solidFill>
              <a:latin typeface="HGS創英角ｺﾞｼｯｸUB" panose="020B0900000000000000" pitchFamily="50" charset="-128"/>
              <a:ea typeface="HGS創英角ｺﾞｼｯｸUB" panose="020B0900000000000000" pitchFamily="50" charset="-128"/>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ja-JP"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aphicFrame>
        <p:nvGraphicFramePr>
          <p:cNvPr id="26" name="表 25"/>
          <p:cNvGraphicFramePr>
            <a:graphicFrameLocks noGrp="1"/>
          </p:cNvGraphicFramePr>
          <p:nvPr>
            <p:extLst>
              <p:ext uri="{D42A27DB-BD31-4B8C-83A1-F6EECF244321}">
                <p14:modId xmlns:p14="http://schemas.microsoft.com/office/powerpoint/2010/main" val="1812927143"/>
              </p:ext>
            </p:extLst>
          </p:nvPr>
        </p:nvGraphicFramePr>
        <p:xfrm>
          <a:off x="265320" y="1595686"/>
          <a:ext cx="6910003" cy="4779941"/>
        </p:xfrm>
        <a:graphic>
          <a:graphicData uri="http://schemas.openxmlformats.org/drawingml/2006/table">
            <a:tbl>
              <a:tblPr firstRow="1" bandRow="1">
                <a:tableStyleId>{2D5ABB26-0587-4C30-8999-92F81FD0307C}</a:tableStyleId>
              </a:tblPr>
              <a:tblGrid>
                <a:gridCol w="6910003">
                  <a:extLst>
                    <a:ext uri="{9D8B030D-6E8A-4147-A177-3AD203B41FA5}">
                      <a16:colId xmlns:a16="http://schemas.microsoft.com/office/drawing/2014/main" val="833124969"/>
                    </a:ext>
                  </a:extLst>
                </a:gridCol>
              </a:tblGrid>
              <a:tr h="299381">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P-R" panose="02020400000000000000" pitchFamily="18" charset="-128"/>
                          <a:ea typeface="UD デジタル 教科書体 NP-R" panose="02020400000000000000" pitchFamily="18" charset="-128"/>
                        </a:rPr>
                        <a:t>６　支援内容及びイメージ</a:t>
                      </a:r>
                      <a:endParaRPr kumimoji="1" lang="en-US" altLang="ja-JP" sz="1200"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4354366">
                <a:tc>
                  <a:txBody>
                    <a:bodyPr/>
                    <a:lstStyle/>
                    <a:p>
                      <a:r>
                        <a:rPr kumimoji="1" lang="ja-JP" altLang="en-US" sz="1100" b="1" dirty="0">
                          <a:latin typeface="+mn-ea"/>
                          <a:ea typeface="+mn-ea"/>
                        </a:rPr>
                        <a:t>　</a:t>
                      </a:r>
                      <a:r>
                        <a:rPr kumimoji="1" lang="en-US" altLang="ja-JP" sz="1100" b="0" dirty="0">
                          <a:latin typeface="+mn-ea"/>
                          <a:ea typeface="+mn-ea"/>
                        </a:rPr>
                        <a:t>【</a:t>
                      </a:r>
                      <a:r>
                        <a:rPr kumimoji="1" lang="ja-JP" altLang="en-US" sz="1100" b="0" dirty="0">
                          <a:latin typeface="+mn-ea"/>
                          <a:ea typeface="+mn-ea"/>
                        </a:rPr>
                        <a:t>授業料等支援額（入学料及び授業料）</a:t>
                      </a:r>
                      <a:r>
                        <a:rPr kumimoji="1" lang="en-US" altLang="ja-JP" sz="1100" b="0" dirty="0">
                          <a:latin typeface="+mn-ea"/>
                          <a:ea typeface="+mn-ea"/>
                        </a:rPr>
                        <a:t>】</a:t>
                      </a:r>
                    </a:p>
                    <a:p>
                      <a:endParaRPr kumimoji="1" lang="en-US" altLang="ja-JP" sz="1100" dirty="0">
                        <a:latin typeface="+mn-ea"/>
                        <a:ea typeface="+mn-ea"/>
                      </a:endParaRPr>
                    </a:p>
                    <a:p>
                      <a:endParaRPr kumimoji="1" lang="en-US" altLang="ja-JP" sz="1100" dirty="0">
                        <a:latin typeface="+mn-ea"/>
                        <a:ea typeface="+mn-ea"/>
                      </a:endParaRPr>
                    </a:p>
                    <a:p>
                      <a:endParaRPr kumimoji="1" lang="en-US" altLang="ja-JP" sz="1100" dirty="0">
                        <a:latin typeface="+mn-ea"/>
                        <a:ea typeface="+mn-ea"/>
                      </a:endParaRPr>
                    </a:p>
                    <a:p>
                      <a:endParaRPr kumimoji="1" lang="en-US" altLang="ja-JP" sz="1100" dirty="0">
                        <a:solidFill>
                          <a:schemeClr val="tx1"/>
                        </a:solidFill>
                        <a:latin typeface="+mn-ea"/>
                        <a:ea typeface="+mn-ea"/>
                      </a:endParaRPr>
                    </a:p>
                    <a:p>
                      <a:r>
                        <a:rPr kumimoji="1" lang="ja-JP" altLang="en-US" sz="1100" dirty="0">
                          <a:solidFill>
                            <a:schemeClr val="tx1"/>
                          </a:solidFill>
                          <a:latin typeface="+mn-ea"/>
                          <a:ea typeface="+mn-ea"/>
                        </a:rPr>
                        <a:t>　　</a:t>
                      </a:r>
                      <a:r>
                        <a:rPr kumimoji="1" lang="en-US" altLang="ja-JP" sz="1100" dirty="0">
                          <a:solidFill>
                            <a:schemeClr val="tx1"/>
                          </a:solidFill>
                          <a:latin typeface="+mn-ea"/>
                          <a:ea typeface="+mn-ea"/>
                        </a:rPr>
                        <a:t>※ </a:t>
                      </a:r>
                      <a:r>
                        <a:rPr kumimoji="1" lang="ja-JP" altLang="ja-JP" sz="1100" kern="1200" dirty="0">
                          <a:solidFill>
                            <a:schemeClr val="tx1"/>
                          </a:solidFill>
                          <a:effectLst/>
                          <a:latin typeface="+mn-ea"/>
                          <a:ea typeface="+mn-ea"/>
                          <a:cs typeface="+mn-cs"/>
                        </a:rPr>
                        <a:t>家計の経済状況に関する要件に</a:t>
                      </a:r>
                      <a:r>
                        <a:rPr kumimoji="1" lang="ja-JP" altLang="en-US" sz="1100" kern="1200" dirty="0">
                          <a:solidFill>
                            <a:schemeClr val="tx1"/>
                          </a:solidFill>
                          <a:effectLst/>
                          <a:latin typeface="+mn-ea"/>
                          <a:ea typeface="+mn-ea"/>
                          <a:cs typeface="+mn-cs"/>
                        </a:rPr>
                        <a:t>関する認定結果（支援区分）に</a:t>
                      </a:r>
                      <a:r>
                        <a:rPr kumimoji="1" lang="ja-JP" altLang="ja-JP" sz="1100" kern="1200" dirty="0">
                          <a:solidFill>
                            <a:schemeClr val="tx1"/>
                          </a:solidFill>
                          <a:effectLst/>
                          <a:latin typeface="+mn-ea"/>
                          <a:ea typeface="+mn-ea"/>
                          <a:cs typeface="+mn-cs"/>
                        </a:rPr>
                        <a:t>基づき、</a:t>
                      </a:r>
                      <a:r>
                        <a:rPr kumimoji="1" lang="ja-JP" altLang="en-US" sz="1100" kern="1200" dirty="0">
                          <a:solidFill>
                            <a:schemeClr val="tx1"/>
                          </a:solidFill>
                          <a:effectLst/>
                          <a:latin typeface="+mn-ea"/>
                          <a:ea typeface="+mn-ea"/>
                          <a:cs typeface="+mn-cs"/>
                        </a:rPr>
                        <a:t>入学料及び授業料の</a:t>
                      </a:r>
                      <a:endParaRPr kumimoji="1" lang="en-US" altLang="ja-JP" sz="11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①全額、②</a:t>
                      </a:r>
                      <a:r>
                        <a:rPr kumimoji="1" lang="en-US" altLang="ja-JP" sz="1100" kern="1200" dirty="0">
                          <a:solidFill>
                            <a:schemeClr val="tx1"/>
                          </a:solidFill>
                          <a:effectLst/>
                          <a:latin typeface="+mn-ea"/>
                          <a:ea typeface="+mn-ea"/>
                          <a:cs typeface="+mn-cs"/>
                        </a:rPr>
                        <a:t>2</a:t>
                      </a:r>
                      <a:r>
                        <a:rPr kumimoji="1" lang="ja-JP" altLang="ja-JP" sz="1100" kern="1200" dirty="0">
                          <a:solidFill>
                            <a:schemeClr val="tx1"/>
                          </a:solidFill>
                          <a:effectLst/>
                          <a:latin typeface="+mn-ea"/>
                          <a:ea typeface="+mn-ea"/>
                          <a:cs typeface="+mn-cs"/>
                        </a:rPr>
                        <a:t>／</a:t>
                      </a:r>
                      <a:r>
                        <a:rPr kumimoji="1" lang="en-US" altLang="ja-JP" sz="1100" kern="1200" dirty="0">
                          <a:solidFill>
                            <a:schemeClr val="tx1"/>
                          </a:solidFill>
                          <a:effectLst/>
                          <a:latin typeface="+mn-ea"/>
                          <a:ea typeface="+mn-ea"/>
                          <a:cs typeface="+mn-cs"/>
                        </a:rPr>
                        <a:t>3</a:t>
                      </a:r>
                      <a:r>
                        <a:rPr kumimoji="1" lang="ja-JP" altLang="ja-JP" sz="1100" kern="1200" dirty="0" err="1">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③</a:t>
                      </a:r>
                      <a:r>
                        <a:rPr kumimoji="1" lang="en-US" altLang="ja-JP" sz="1100" kern="1200" dirty="0">
                          <a:solidFill>
                            <a:schemeClr val="tx1"/>
                          </a:solidFill>
                          <a:effectLst/>
                          <a:latin typeface="+mn-ea"/>
                          <a:ea typeface="+mn-ea"/>
                          <a:cs typeface="+mn-cs"/>
                        </a:rPr>
                        <a:t>1</a:t>
                      </a:r>
                      <a:r>
                        <a:rPr kumimoji="1" lang="ja-JP" altLang="ja-JP" sz="1100" kern="1200" dirty="0">
                          <a:solidFill>
                            <a:schemeClr val="tx1"/>
                          </a:solidFill>
                          <a:effectLst/>
                          <a:latin typeface="+mn-ea"/>
                          <a:ea typeface="+mn-ea"/>
                          <a:cs typeface="+mn-cs"/>
                        </a:rPr>
                        <a:t>／</a:t>
                      </a:r>
                      <a:r>
                        <a:rPr kumimoji="1" lang="en-US" altLang="ja-JP" sz="1100" kern="1200" dirty="0">
                          <a:solidFill>
                            <a:schemeClr val="tx1"/>
                          </a:solidFill>
                          <a:effectLst/>
                          <a:latin typeface="+mn-ea"/>
                          <a:ea typeface="+mn-ea"/>
                          <a:cs typeface="+mn-cs"/>
                        </a:rPr>
                        <a:t>3</a:t>
                      </a:r>
                      <a:r>
                        <a:rPr kumimoji="1" lang="ja-JP" altLang="en-US" sz="1100" kern="1200" dirty="0">
                          <a:solidFill>
                            <a:schemeClr val="tx1"/>
                          </a:solidFill>
                          <a:effectLst/>
                          <a:latin typeface="+mn-ea"/>
                          <a:ea typeface="+mn-ea"/>
                          <a:cs typeface="+mn-cs"/>
                        </a:rPr>
                        <a:t>の</a:t>
                      </a:r>
                      <a:r>
                        <a:rPr kumimoji="1" lang="ja-JP" altLang="ja-JP" sz="1100" kern="1200" dirty="0">
                          <a:solidFill>
                            <a:schemeClr val="tx1"/>
                          </a:solidFill>
                          <a:effectLst/>
                          <a:latin typeface="+mn-ea"/>
                          <a:ea typeface="+mn-ea"/>
                          <a:cs typeface="+mn-cs"/>
                        </a:rPr>
                        <a:t>支援</a:t>
                      </a:r>
                      <a:r>
                        <a:rPr kumimoji="1" lang="ja-JP" altLang="en-US" sz="1100" kern="1200" dirty="0">
                          <a:solidFill>
                            <a:schemeClr val="tx1"/>
                          </a:solidFill>
                          <a:effectLst/>
                          <a:latin typeface="+mn-ea"/>
                          <a:ea typeface="+mn-ea"/>
                          <a:cs typeface="+mn-cs"/>
                        </a:rPr>
                        <a:t>を行います</a:t>
                      </a:r>
                      <a:r>
                        <a:rPr kumimoji="1" lang="ja-JP" altLang="ja-JP" sz="1100" kern="1200" dirty="0">
                          <a:solidFill>
                            <a:schemeClr val="tx1"/>
                          </a:solidFill>
                          <a:effectLst/>
                          <a:latin typeface="+mn-ea"/>
                          <a:ea typeface="+mn-ea"/>
                          <a:cs typeface="+mn-cs"/>
                        </a:rPr>
                        <a:t>。</a:t>
                      </a:r>
                      <a:endParaRPr kumimoji="1" lang="en-US" altLang="ja-JP" sz="1100" kern="1200" dirty="0">
                        <a:solidFill>
                          <a:schemeClr val="tx1"/>
                        </a:solidFill>
                        <a:effectLst/>
                        <a:latin typeface="+mn-ea"/>
                        <a:ea typeface="+mn-ea"/>
                        <a:cs typeface="+mn-cs"/>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900" b="0" kern="1200" dirty="0">
                          <a:solidFill>
                            <a:schemeClr val="tx1"/>
                          </a:solidFill>
                          <a:effectLst/>
                          <a:latin typeface="+mn-ea"/>
                          <a:ea typeface="+mn-ea"/>
                          <a:cs typeface="+mn-cs"/>
                        </a:rPr>
                        <a:t>　　</a:t>
                      </a:r>
                      <a:r>
                        <a:rPr kumimoji="1" lang="ja-JP" altLang="en-US" sz="900" b="0" kern="1200" baseline="0" dirty="0">
                          <a:solidFill>
                            <a:schemeClr val="tx1"/>
                          </a:solidFill>
                          <a:effectLst/>
                          <a:latin typeface="+mn-ea"/>
                          <a:ea typeface="+mn-ea"/>
                          <a:cs typeface="+mn-cs"/>
                        </a:rPr>
                        <a:t>  </a:t>
                      </a:r>
                      <a:r>
                        <a:rPr kumimoji="1" lang="en-US" altLang="ja-JP" sz="1100" b="0" dirty="0">
                          <a:solidFill>
                            <a:schemeClr val="tx1"/>
                          </a:solidFill>
                          <a:latin typeface="+mn-ea"/>
                          <a:ea typeface="+mn-ea"/>
                        </a:rPr>
                        <a:t>※ </a:t>
                      </a:r>
                      <a:r>
                        <a:rPr kumimoji="1" lang="ja-JP" altLang="en-US" sz="1100" b="0" dirty="0">
                          <a:solidFill>
                            <a:schemeClr val="tx1"/>
                          </a:solidFill>
                          <a:latin typeface="+mn-ea"/>
                          <a:ea typeface="+mn-ea"/>
                        </a:rPr>
                        <a:t>入学料及び授業料以外の諸費は、支援の対象ではありませんので、納付する必要があります。</a:t>
                      </a:r>
                    </a:p>
                    <a:p>
                      <a:endParaRPr kumimoji="1" lang="en-US" altLang="ja-JP" sz="9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a:t>
                      </a:r>
                      <a:r>
                        <a:rPr kumimoji="1" lang="ja-JP" altLang="en-US" sz="1100" kern="1200" dirty="0">
                          <a:solidFill>
                            <a:schemeClr val="tx1"/>
                          </a:solidFill>
                          <a:effectLst/>
                          <a:latin typeface="+mn-ea"/>
                          <a:ea typeface="+mn-ea"/>
                          <a:cs typeface="+mn-cs"/>
                        </a:rPr>
                        <a:t>支援イメージ</a:t>
                      </a:r>
                      <a:r>
                        <a:rPr kumimoji="1" lang="en-US" altLang="ja-JP" sz="1100" kern="1200" dirty="0">
                          <a:solidFill>
                            <a:schemeClr val="tx1"/>
                          </a:solidFill>
                          <a:effectLst/>
                          <a:latin typeface="+mn-ea"/>
                          <a:ea typeface="+mn-ea"/>
                          <a:cs typeface="+mn-cs"/>
                        </a:rPr>
                        <a:t>】《</a:t>
                      </a:r>
                      <a:r>
                        <a:rPr kumimoji="1" lang="ja-JP" altLang="en-US" sz="1100" kern="1200" dirty="0">
                          <a:solidFill>
                            <a:schemeClr val="tx1"/>
                          </a:solidFill>
                          <a:effectLst/>
                          <a:latin typeface="+mn-ea"/>
                          <a:ea typeface="+mn-ea"/>
                          <a:cs typeface="+mn-cs"/>
                        </a:rPr>
                        <a:t>国制度に大阪府の制度を加えて支援を行います。</a:t>
                      </a:r>
                      <a:r>
                        <a:rPr kumimoji="1" lang="en-US" altLang="ja-JP" sz="1100" kern="1200" dirty="0">
                          <a:solidFill>
                            <a:schemeClr val="tx1"/>
                          </a:solidFill>
                          <a:effectLst/>
                          <a:latin typeface="+mn-ea"/>
                          <a:ea typeface="+mn-ea"/>
                          <a:cs typeface="+mn-cs"/>
                        </a:rPr>
                        <a:t>》</a:t>
                      </a:r>
                      <a:endParaRPr kumimoji="1" lang="en-US" altLang="ja-JP" sz="1100" dirty="0">
                        <a:solidFill>
                          <a:schemeClr val="tx1"/>
                        </a:solidFill>
                        <a:latin typeface="+mn-ea"/>
                        <a:ea typeface="+mn-ea"/>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ctr"/>
                      <a:endParaRPr kumimoji="1" lang="en-US" altLang="ja-JP" sz="800" dirty="0">
                        <a:solidFill>
                          <a:schemeClr val="tx1"/>
                        </a:solidFill>
                      </a:endParaRPr>
                    </a:p>
                    <a:p>
                      <a:pPr algn="l"/>
                      <a:endParaRPr kumimoji="1" lang="en-US" altLang="ja-JP" sz="800" dirty="0">
                        <a:solidFill>
                          <a:schemeClr val="tx1"/>
                        </a:solidFill>
                      </a:endParaRPr>
                    </a:p>
                    <a:p>
                      <a:endParaRPr kumimoji="1" lang="en-US" altLang="ja-JP" sz="800" dirty="0">
                        <a:solidFill>
                          <a:schemeClr val="tx1"/>
                        </a:solidFill>
                      </a:endParaRPr>
                    </a:p>
                    <a:p>
                      <a:endParaRPr kumimoji="1" lang="en-US" altLang="ja-JP" sz="800" dirty="0">
                        <a:solidFill>
                          <a:schemeClr val="tx1"/>
                        </a:solidFill>
                      </a:endParaRPr>
                    </a:p>
                    <a:p>
                      <a:r>
                        <a:rPr kumimoji="1" lang="ja-JP" altLang="en-US" sz="800" dirty="0">
                          <a:solidFill>
                            <a:schemeClr val="tx1"/>
                          </a:solidFill>
                        </a:rPr>
                        <a:t>　　</a:t>
                      </a:r>
                      <a:r>
                        <a:rPr kumimoji="1" lang="ja-JP" altLang="en-US" sz="800" dirty="0">
                          <a:solidFill>
                            <a:schemeClr val="tx1"/>
                          </a:solidFill>
                          <a:latin typeface="+mn-ea"/>
                          <a:ea typeface="+mn-ea"/>
                        </a:rPr>
                        <a:t>　  </a:t>
                      </a:r>
                      <a:r>
                        <a:rPr kumimoji="1" lang="en-US" altLang="ja-JP" sz="1100" dirty="0">
                          <a:solidFill>
                            <a:schemeClr val="tx1"/>
                          </a:solidFill>
                          <a:latin typeface="+mn-ea"/>
                          <a:ea typeface="+mn-ea"/>
                        </a:rPr>
                        <a:t>※ </a:t>
                      </a:r>
                      <a:r>
                        <a:rPr kumimoji="1" lang="ja-JP" altLang="en-US" sz="1100" dirty="0">
                          <a:solidFill>
                            <a:schemeClr val="tx1"/>
                          </a:solidFill>
                          <a:latin typeface="+mn-ea"/>
                          <a:ea typeface="+mn-ea"/>
                        </a:rPr>
                        <a:t>上図は、保護者のうちどちらか一方が働き、本人、中学生の家族</a:t>
                      </a:r>
                      <a:r>
                        <a:rPr kumimoji="1" lang="en-US" altLang="ja-JP" sz="1100" dirty="0">
                          <a:solidFill>
                            <a:schemeClr val="tx1"/>
                          </a:solidFill>
                          <a:latin typeface="+mn-ea"/>
                          <a:ea typeface="+mn-ea"/>
                        </a:rPr>
                        <a:t>4</a:t>
                      </a:r>
                      <a:r>
                        <a:rPr kumimoji="1" lang="ja-JP" altLang="en-US" sz="1100" dirty="0">
                          <a:solidFill>
                            <a:schemeClr val="tx1"/>
                          </a:solidFill>
                          <a:latin typeface="+mn-ea"/>
                          <a:ea typeface="+mn-ea"/>
                        </a:rPr>
                        <a:t>人世帯の場合の目安であり、</a:t>
                      </a:r>
                      <a:endParaRPr kumimoji="1" lang="en-US" altLang="ja-JP" sz="1100" dirty="0">
                        <a:solidFill>
                          <a:schemeClr val="tx1"/>
                        </a:solidFill>
                        <a:latin typeface="+mn-ea"/>
                        <a:ea typeface="+mn-ea"/>
                      </a:endParaRPr>
                    </a:p>
                    <a:p>
                      <a:r>
                        <a:rPr kumimoji="1" lang="ja-JP" altLang="en-US" sz="1100" dirty="0">
                          <a:solidFill>
                            <a:schemeClr val="tx1"/>
                          </a:solidFill>
                          <a:latin typeface="+mn-ea"/>
                          <a:ea typeface="+mn-ea"/>
                        </a:rPr>
                        <a:t>　　　 イメージです。</a:t>
                      </a:r>
                      <a:endParaRPr kumimoji="1" lang="en-US" altLang="ja-JP" sz="1100" dirty="0">
                        <a:solidFill>
                          <a:schemeClr val="tx1"/>
                        </a:solidFill>
                        <a:latin typeface="+mn-ea"/>
                        <a:ea typeface="+mn-ea"/>
                      </a:endParaRPr>
                    </a:p>
                    <a:p>
                      <a:r>
                        <a:rPr kumimoji="1" lang="ja-JP" altLang="en-US" sz="1100" dirty="0">
                          <a:solidFill>
                            <a:schemeClr val="tx1"/>
                          </a:solidFill>
                          <a:latin typeface="+mn-ea"/>
                          <a:ea typeface="+mn-ea"/>
                        </a:rPr>
                        <a:t>　 　 </a:t>
                      </a:r>
                      <a:r>
                        <a:rPr kumimoji="1" lang="en-US" altLang="ja-JP" sz="1100" dirty="0">
                          <a:solidFill>
                            <a:schemeClr val="tx1"/>
                          </a:solidFill>
                          <a:latin typeface="+mn-ea"/>
                          <a:ea typeface="+mn-ea"/>
                        </a:rPr>
                        <a:t>※</a:t>
                      </a:r>
                      <a:r>
                        <a:rPr kumimoji="1" lang="ja-JP" altLang="en-US" sz="1100" baseline="0" dirty="0">
                          <a:solidFill>
                            <a:schemeClr val="tx1"/>
                          </a:solidFill>
                          <a:latin typeface="+mn-ea"/>
                          <a:ea typeface="+mn-ea"/>
                        </a:rPr>
                        <a:t> </a:t>
                      </a:r>
                      <a:r>
                        <a:rPr kumimoji="1" lang="en-US" altLang="ja-JP" sz="1100" dirty="0">
                          <a:solidFill>
                            <a:schemeClr val="tx1"/>
                          </a:solidFill>
                          <a:latin typeface="+mn-ea"/>
                          <a:ea typeface="+mn-ea"/>
                        </a:rPr>
                        <a:t>590</a:t>
                      </a:r>
                      <a:r>
                        <a:rPr kumimoji="1" lang="ja-JP" altLang="en-US" sz="1100" dirty="0">
                          <a:solidFill>
                            <a:schemeClr val="tx1"/>
                          </a:solidFill>
                          <a:latin typeface="+mn-ea"/>
                          <a:ea typeface="+mn-ea"/>
                        </a:rPr>
                        <a:t>万円未満の世帯は無償となり、</a:t>
                      </a:r>
                      <a:r>
                        <a:rPr kumimoji="1" lang="en-US" altLang="ja-JP" sz="1100" dirty="0">
                          <a:solidFill>
                            <a:schemeClr val="tx1"/>
                          </a:solidFill>
                          <a:latin typeface="+mn-ea"/>
                          <a:ea typeface="+mn-ea"/>
                        </a:rPr>
                        <a:t>590</a:t>
                      </a:r>
                      <a:r>
                        <a:rPr kumimoji="1" lang="ja-JP" altLang="en-US" sz="1100" dirty="0">
                          <a:solidFill>
                            <a:schemeClr val="tx1"/>
                          </a:solidFill>
                          <a:latin typeface="+mn-ea"/>
                          <a:ea typeface="+mn-ea"/>
                        </a:rPr>
                        <a:t>万円以上</a:t>
                      </a:r>
                      <a:r>
                        <a:rPr kumimoji="1" lang="en-US" altLang="ja-JP" sz="1100" dirty="0">
                          <a:solidFill>
                            <a:schemeClr val="tx1"/>
                          </a:solidFill>
                          <a:latin typeface="+mn-ea"/>
                          <a:ea typeface="+mn-ea"/>
                        </a:rPr>
                        <a:t>910</a:t>
                      </a:r>
                      <a:r>
                        <a:rPr kumimoji="1" lang="ja-JP" altLang="en-US" sz="1100" dirty="0">
                          <a:solidFill>
                            <a:schemeClr val="tx1"/>
                          </a:solidFill>
                          <a:latin typeface="+mn-ea"/>
                          <a:ea typeface="+mn-ea"/>
                        </a:rPr>
                        <a:t>万円未満の世帯は、世帯年収や子どもの数</a:t>
                      </a:r>
                      <a:endParaRPr kumimoji="1" lang="en-US" altLang="ja-JP" sz="1100" dirty="0">
                        <a:solidFill>
                          <a:schemeClr val="tx1"/>
                        </a:solidFill>
                        <a:latin typeface="+mn-ea"/>
                        <a:ea typeface="+mn-ea"/>
                      </a:endParaRPr>
                    </a:p>
                    <a:p>
                      <a:r>
                        <a:rPr kumimoji="1" lang="ja-JP" altLang="en-US" sz="1100" dirty="0">
                          <a:solidFill>
                            <a:schemeClr val="tx1"/>
                          </a:solidFill>
                          <a:latin typeface="+mn-ea"/>
                          <a:ea typeface="+mn-ea"/>
                        </a:rPr>
                        <a:t>　　　 に応じて支援を行います</a:t>
                      </a:r>
                      <a:r>
                        <a:rPr kumimoji="1" lang="ja-JP" altLang="en-US" sz="1100" b="0" dirty="0">
                          <a:solidFill>
                            <a:schemeClr val="tx1"/>
                          </a:solidFill>
                          <a:latin typeface="+mn-ea"/>
                          <a:ea typeface="+mn-ea"/>
                        </a:rPr>
                        <a:t>。</a:t>
                      </a:r>
                      <a:endParaRPr kumimoji="1" lang="en-US" altLang="ja-JP" sz="1100" b="0" dirty="0">
                        <a:solidFill>
                          <a:schemeClr val="tx1"/>
                        </a:solidFill>
                        <a:latin typeface="+mn-ea"/>
                        <a:ea typeface="+mn-ea"/>
                      </a:endParaRPr>
                    </a:p>
                  </a:txBody>
                  <a:tcPr anchor="ctr">
                    <a:solidFill>
                      <a:schemeClr val="bg1"/>
                    </a:solidFill>
                  </a:tcPr>
                </a:tc>
                <a:extLst>
                  <a:ext uri="{0D108BD9-81ED-4DB2-BD59-A6C34878D82A}">
                    <a16:rowId xmlns:a16="http://schemas.microsoft.com/office/drawing/2014/main" val="3470399155"/>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2541700916"/>
              </p:ext>
            </p:extLst>
          </p:nvPr>
        </p:nvGraphicFramePr>
        <p:xfrm>
          <a:off x="265320" y="6446762"/>
          <a:ext cx="6910003" cy="1539240"/>
        </p:xfrm>
        <a:graphic>
          <a:graphicData uri="http://schemas.openxmlformats.org/drawingml/2006/table">
            <a:tbl>
              <a:tblPr firstRow="1" bandRow="1">
                <a:tableStyleId>{2D5ABB26-0587-4C30-8999-92F81FD0307C}</a:tableStyleId>
              </a:tblPr>
              <a:tblGrid>
                <a:gridCol w="6910003">
                  <a:extLst>
                    <a:ext uri="{9D8B030D-6E8A-4147-A177-3AD203B41FA5}">
                      <a16:colId xmlns:a16="http://schemas.microsoft.com/office/drawing/2014/main" val="833124969"/>
                    </a:ext>
                  </a:extLst>
                </a:gridCol>
              </a:tblGrid>
              <a:tr h="24054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P-R" panose="02020400000000000000" pitchFamily="18" charset="-128"/>
                          <a:ea typeface="UD デジタル 教科書体 NP-R" panose="02020400000000000000" pitchFamily="18" charset="-128"/>
                        </a:rPr>
                        <a:t>７　支援に係る申請手続き</a:t>
                      </a:r>
                      <a:endParaRPr kumimoji="1" lang="ja-JP" altLang="en-US" sz="500"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1109181">
                <a:tc>
                  <a:txBody>
                    <a:bodyPr/>
                    <a:lstStyle/>
                    <a:p>
                      <a:r>
                        <a:rPr kumimoji="1" lang="ja-JP" altLang="en-US" sz="1100" dirty="0">
                          <a:latin typeface="+mn-ea"/>
                          <a:ea typeface="+mn-ea"/>
                        </a:rPr>
                        <a:t>　① </a:t>
                      </a:r>
                      <a:r>
                        <a:rPr kumimoji="1" lang="ja-JP" altLang="en-US" sz="1100" dirty="0">
                          <a:solidFill>
                            <a:schemeClr val="tx1"/>
                          </a:solidFill>
                          <a:latin typeface="+mn-ea"/>
                          <a:ea typeface="+mn-ea"/>
                        </a:rPr>
                        <a:t>授業料等支援制度に関する申請手続きについては、</a:t>
                      </a:r>
                      <a:r>
                        <a:rPr kumimoji="1" lang="ja-JP" altLang="en-US" sz="1100" u="sng" dirty="0">
                          <a:solidFill>
                            <a:schemeClr val="tx1"/>
                          </a:solidFill>
                          <a:latin typeface="+mn-ea"/>
                          <a:ea typeface="+mn-ea"/>
                        </a:rPr>
                        <a:t>入学後、認定申請書及び必要な添付書類等を学校</a:t>
                      </a:r>
                      <a:endParaRPr kumimoji="1" lang="en-US" altLang="ja-JP" sz="1100" u="sng" dirty="0">
                        <a:solidFill>
                          <a:schemeClr val="tx1"/>
                        </a:solidFill>
                        <a:latin typeface="+mn-ea"/>
                        <a:ea typeface="+mn-ea"/>
                      </a:endParaRPr>
                    </a:p>
                    <a:p>
                      <a:r>
                        <a:rPr kumimoji="1" lang="ja-JP" altLang="en-US" sz="1100" u="none" dirty="0">
                          <a:solidFill>
                            <a:schemeClr val="tx1"/>
                          </a:solidFill>
                          <a:latin typeface="+mn-ea"/>
                          <a:ea typeface="+mn-ea"/>
                        </a:rPr>
                        <a:t>　　</a:t>
                      </a:r>
                      <a:r>
                        <a:rPr kumimoji="1" lang="ja-JP" altLang="en-US" sz="1100" u="sng" dirty="0">
                          <a:solidFill>
                            <a:schemeClr val="tx1"/>
                          </a:solidFill>
                          <a:latin typeface="+mn-ea"/>
                          <a:ea typeface="+mn-ea"/>
                        </a:rPr>
                        <a:t>へ提出</a:t>
                      </a:r>
                      <a:r>
                        <a:rPr kumimoji="1" lang="ja-JP" altLang="en-US" sz="1100" dirty="0">
                          <a:solidFill>
                            <a:schemeClr val="tx1"/>
                          </a:solidFill>
                          <a:latin typeface="+mn-ea"/>
                          <a:ea typeface="+mn-ea"/>
                        </a:rPr>
                        <a:t>いただきます。学校からの案内に沿って、申請期限内に手続きを行ってください。</a:t>
                      </a:r>
                      <a:endParaRPr kumimoji="1" lang="en-US" altLang="ja-JP" sz="1100" dirty="0">
                        <a:solidFill>
                          <a:schemeClr val="tx1"/>
                        </a:solidFill>
                        <a:latin typeface="+mn-ea"/>
                        <a:ea typeface="+mn-ea"/>
                      </a:endParaRPr>
                    </a:p>
                    <a:p>
                      <a:r>
                        <a:rPr kumimoji="1" lang="ja-JP" altLang="en-US" sz="1100" dirty="0">
                          <a:solidFill>
                            <a:schemeClr val="tx1"/>
                          </a:solidFill>
                          <a:latin typeface="+mn-ea"/>
                          <a:ea typeface="+mn-ea"/>
                        </a:rPr>
                        <a:t>　② 期限を過ぎての申請等は受け付けられませんので、</a:t>
                      </a:r>
                      <a:r>
                        <a:rPr kumimoji="1" lang="ja-JP" altLang="en-US" sz="1100" u="sng" dirty="0">
                          <a:solidFill>
                            <a:schemeClr val="tx1"/>
                          </a:solidFill>
                          <a:latin typeface="+mn-ea"/>
                          <a:ea typeface="+mn-ea"/>
                        </a:rPr>
                        <a:t>定められた提出期限内に必ず必要書類を提出</a:t>
                      </a:r>
                      <a:r>
                        <a:rPr kumimoji="1" lang="ja-JP" altLang="en-US" sz="1100" dirty="0">
                          <a:solidFill>
                            <a:schemeClr val="tx1"/>
                          </a:solidFill>
                          <a:latin typeface="+mn-ea"/>
                          <a:ea typeface="+mn-ea"/>
                        </a:rPr>
                        <a:t>して</a:t>
                      </a:r>
                      <a:endParaRPr kumimoji="1" lang="en-US" altLang="ja-JP" sz="1100" dirty="0">
                        <a:solidFill>
                          <a:schemeClr val="tx1"/>
                        </a:solidFill>
                        <a:latin typeface="+mn-ea"/>
                        <a:ea typeface="+mn-ea"/>
                      </a:endParaRPr>
                    </a:p>
                    <a:p>
                      <a:r>
                        <a:rPr kumimoji="1" lang="ja-JP" altLang="en-US" sz="1100" dirty="0">
                          <a:solidFill>
                            <a:schemeClr val="tx1"/>
                          </a:solidFill>
                          <a:latin typeface="+mn-ea"/>
                          <a:ea typeface="+mn-ea"/>
                        </a:rPr>
                        <a:t>　　ください。</a:t>
                      </a:r>
                      <a:endParaRPr kumimoji="1" lang="en-US" altLang="ja-JP" sz="1100" dirty="0">
                        <a:solidFill>
                          <a:schemeClr val="tx1"/>
                        </a:solidFill>
                        <a:latin typeface="+mn-ea"/>
                        <a:ea typeface="+mn-ea"/>
                      </a:endParaRPr>
                    </a:p>
                    <a:p>
                      <a:r>
                        <a:rPr kumimoji="1" lang="ja-JP" altLang="en-US" sz="1100" dirty="0">
                          <a:solidFill>
                            <a:schemeClr val="tx1"/>
                          </a:solidFill>
                          <a:latin typeface="+mn-ea"/>
                          <a:ea typeface="+mn-ea"/>
                        </a:rPr>
                        <a:t>　③ 審査の結果、</a:t>
                      </a:r>
                      <a:r>
                        <a:rPr kumimoji="1" lang="ja-JP" altLang="en-US" sz="1100" u="sng" dirty="0">
                          <a:solidFill>
                            <a:schemeClr val="tx1"/>
                          </a:solidFill>
                          <a:latin typeface="+mn-ea"/>
                          <a:ea typeface="+mn-ea"/>
                        </a:rPr>
                        <a:t>要件を満たさない場合は支援の対象となりません。</a:t>
                      </a:r>
                      <a:r>
                        <a:rPr kumimoji="1" lang="ja-JP" altLang="ja-JP" sz="1100" kern="1200" dirty="0">
                          <a:solidFill>
                            <a:schemeClr val="tx1"/>
                          </a:solidFill>
                          <a:effectLst/>
                          <a:latin typeface="+mn-lt"/>
                          <a:ea typeface="+mn-ea"/>
                          <a:cs typeface="+mn-cs"/>
                        </a:rPr>
                        <a:t>また、</a:t>
                      </a:r>
                      <a:r>
                        <a:rPr kumimoji="1" lang="ja-JP" altLang="ja-JP" sz="1100" u="sng" kern="1200" dirty="0">
                          <a:solidFill>
                            <a:schemeClr val="tx1"/>
                          </a:solidFill>
                          <a:effectLst/>
                          <a:latin typeface="+mn-lt"/>
                          <a:ea typeface="+mn-ea"/>
                          <a:cs typeface="+mn-cs"/>
                        </a:rPr>
                        <a:t>国</a:t>
                      </a:r>
                      <a:r>
                        <a:rPr kumimoji="1" lang="ja-JP" altLang="en-US" sz="1100" u="sng" kern="1200" dirty="0">
                          <a:solidFill>
                            <a:schemeClr val="tx1"/>
                          </a:solidFill>
                          <a:effectLst/>
                          <a:latin typeface="+mn-lt"/>
                          <a:ea typeface="+mn-ea"/>
                          <a:cs typeface="+mn-cs"/>
                        </a:rPr>
                        <a:t>制度</a:t>
                      </a:r>
                      <a:r>
                        <a:rPr kumimoji="1" lang="ja-JP" altLang="ja-JP" sz="1100" u="sng" kern="1200" dirty="0">
                          <a:solidFill>
                            <a:schemeClr val="tx1"/>
                          </a:solidFill>
                          <a:effectLst/>
                          <a:latin typeface="+mn-lt"/>
                          <a:ea typeface="+mn-ea"/>
                          <a:cs typeface="+mn-cs"/>
                        </a:rPr>
                        <a:t>と本制度</a:t>
                      </a:r>
                      <a:r>
                        <a:rPr kumimoji="1" lang="ja-JP" altLang="en-US" sz="1100" u="sng" kern="1200" dirty="0">
                          <a:solidFill>
                            <a:schemeClr val="tx1"/>
                          </a:solidFill>
                          <a:effectLst/>
                          <a:latin typeface="+mn-lt"/>
                          <a:ea typeface="+mn-ea"/>
                          <a:cs typeface="+mn-cs"/>
                        </a:rPr>
                        <a:t>において対象　</a:t>
                      </a:r>
                      <a:endParaRPr kumimoji="1" lang="en-US" altLang="ja-JP" sz="1100" u="sng" kern="1200" dirty="0">
                        <a:solidFill>
                          <a:schemeClr val="tx1"/>
                        </a:solidFill>
                        <a:effectLst/>
                        <a:latin typeface="+mn-lt"/>
                        <a:ea typeface="+mn-ea"/>
                        <a:cs typeface="+mn-cs"/>
                      </a:endParaRPr>
                    </a:p>
                    <a:p>
                      <a:r>
                        <a:rPr kumimoji="1" lang="ja-JP" altLang="en-US" sz="1100" u="none" kern="1200" dirty="0">
                          <a:solidFill>
                            <a:schemeClr val="tx1"/>
                          </a:solidFill>
                          <a:effectLst/>
                          <a:latin typeface="+mn-lt"/>
                          <a:ea typeface="+mn-ea"/>
                          <a:cs typeface="+mn-cs"/>
                        </a:rPr>
                        <a:t>　　</a:t>
                      </a:r>
                      <a:r>
                        <a:rPr kumimoji="1" lang="ja-JP" altLang="en-US" sz="1100" u="sng" kern="1200" dirty="0">
                          <a:solidFill>
                            <a:schemeClr val="tx1"/>
                          </a:solidFill>
                          <a:effectLst/>
                          <a:latin typeface="+mn-lt"/>
                          <a:ea typeface="+mn-ea"/>
                          <a:cs typeface="+mn-cs"/>
                        </a:rPr>
                        <a:t>となる</a:t>
                      </a:r>
                      <a:r>
                        <a:rPr kumimoji="1" lang="ja-JP" altLang="ja-JP" sz="1100" u="sng" kern="1200" dirty="0">
                          <a:solidFill>
                            <a:schemeClr val="tx1"/>
                          </a:solidFill>
                          <a:effectLst/>
                          <a:latin typeface="+mn-lt"/>
                          <a:ea typeface="+mn-ea"/>
                          <a:cs typeface="+mn-cs"/>
                        </a:rPr>
                        <a:t>収</a:t>
                      </a:r>
                      <a:r>
                        <a:rPr kumimoji="1" lang="ja-JP" altLang="en-US" sz="1100" u="sng" kern="1200" dirty="0">
                          <a:solidFill>
                            <a:schemeClr val="tx1"/>
                          </a:solidFill>
                          <a:effectLst/>
                          <a:latin typeface="+mn-lt"/>
                          <a:ea typeface="+mn-ea"/>
                          <a:cs typeface="+mn-cs"/>
                        </a:rPr>
                        <a:t>入基準の範囲</a:t>
                      </a:r>
                      <a:r>
                        <a:rPr kumimoji="1" lang="ja-JP" altLang="ja-JP" sz="1100" u="sng" kern="1200" dirty="0">
                          <a:solidFill>
                            <a:schemeClr val="tx1"/>
                          </a:solidFill>
                          <a:effectLst/>
                          <a:latin typeface="+mn-lt"/>
                          <a:ea typeface="+mn-ea"/>
                          <a:cs typeface="+mn-cs"/>
                        </a:rPr>
                        <a:t>が異なるため、</a:t>
                      </a:r>
                      <a:r>
                        <a:rPr kumimoji="1" lang="ja-JP" altLang="en-US" sz="1100" u="sng" kern="1200" dirty="0">
                          <a:solidFill>
                            <a:schemeClr val="tx1"/>
                          </a:solidFill>
                          <a:effectLst/>
                          <a:latin typeface="+mn-lt"/>
                          <a:ea typeface="+mn-ea"/>
                          <a:cs typeface="+mn-cs"/>
                        </a:rPr>
                        <a:t>申請者の世帯収入に応じて、どちらか一方あるいは両方の制度</a:t>
                      </a:r>
                      <a:endParaRPr kumimoji="1" lang="en-US" altLang="ja-JP" sz="1100" u="sng" kern="1200" dirty="0">
                        <a:solidFill>
                          <a:schemeClr val="tx1"/>
                        </a:solidFill>
                        <a:effectLst/>
                        <a:latin typeface="+mn-lt"/>
                        <a:ea typeface="+mn-ea"/>
                        <a:cs typeface="+mn-cs"/>
                      </a:endParaRPr>
                    </a:p>
                    <a:p>
                      <a:r>
                        <a:rPr kumimoji="1" lang="ja-JP" altLang="en-US" sz="1100" u="none" kern="1200" dirty="0">
                          <a:solidFill>
                            <a:schemeClr val="tx1"/>
                          </a:solidFill>
                          <a:effectLst/>
                          <a:latin typeface="+mn-lt"/>
                          <a:ea typeface="+mn-ea"/>
                          <a:cs typeface="+mn-cs"/>
                        </a:rPr>
                        <a:t>　　</a:t>
                      </a:r>
                      <a:r>
                        <a:rPr kumimoji="1" lang="ja-JP" altLang="ja-JP" sz="1100" u="sng" kern="1200" dirty="0">
                          <a:solidFill>
                            <a:schemeClr val="tx1"/>
                          </a:solidFill>
                          <a:effectLst/>
                          <a:latin typeface="+mn-lt"/>
                          <a:ea typeface="+mn-ea"/>
                          <a:cs typeface="+mn-cs"/>
                        </a:rPr>
                        <a:t>に申請手続きを行</a:t>
                      </a:r>
                      <a:r>
                        <a:rPr kumimoji="1" lang="ja-JP" altLang="en-US" sz="1100" u="sng" kern="1200" dirty="0">
                          <a:solidFill>
                            <a:schemeClr val="tx1"/>
                          </a:solidFill>
                          <a:effectLst/>
                          <a:latin typeface="+mn-lt"/>
                          <a:ea typeface="+mn-ea"/>
                          <a:cs typeface="+mn-cs"/>
                        </a:rPr>
                        <a:t>うことが必要な場合も</a:t>
                      </a:r>
                      <a:r>
                        <a:rPr kumimoji="1" lang="ja-JP" altLang="ja-JP" sz="1100" u="sng" kern="1200" dirty="0">
                          <a:solidFill>
                            <a:schemeClr val="tx1"/>
                          </a:solidFill>
                          <a:effectLst/>
                          <a:latin typeface="+mn-lt"/>
                          <a:ea typeface="+mn-ea"/>
                          <a:cs typeface="+mn-cs"/>
                        </a:rPr>
                        <a:t>あります</a:t>
                      </a:r>
                      <a:r>
                        <a:rPr kumimoji="1" lang="ja-JP" altLang="ja-JP" sz="1100" kern="1200" dirty="0">
                          <a:solidFill>
                            <a:schemeClr val="tx1"/>
                          </a:solidFill>
                          <a:effectLst/>
                          <a:latin typeface="+mn-lt"/>
                          <a:ea typeface="+mn-ea"/>
                          <a:cs typeface="+mn-cs"/>
                        </a:rPr>
                        <a:t>ので、ご留意ください。</a:t>
                      </a:r>
                      <a:endParaRPr kumimoji="1" lang="en-US" altLang="ja-JP" sz="1100" dirty="0">
                        <a:solidFill>
                          <a:schemeClr val="tx1"/>
                        </a:solidFill>
                        <a:latin typeface="+mn-ea"/>
                        <a:ea typeface="+mn-ea"/>
                      </a:endParaRPr>
                    </a:p>
                  </a:txBody>
                  <a:tcPr anchor="ctr">
                    <a:solidFill>
                      <a:schemeClr val="bg1"/>
                    </a:solidFill>
                  </a:tcPr>
                </a:tc>
                <a:extLst>
                  <a:ext uri="{0D108BD9-81ED-4DB2-BD59-A6C34878D82A}">
                    <a16:rowId xmlns:a16="http://schemas.microsoft.com/office/drawing/2014/main" val="3470399155"/>
                  </a:ext>
                </a:extLst>
              </a:tr>
            </a:tbl>
          </a:graphicData>
        </a:graphic>
      </p:graphicFrame>
      <p:graphicFrame>
        <p:nvGraphicFramePr>
          <p:cNvPr id="55" name="表 54"/>
          <p:cNvGraphicFramePr>
            <a:graphicFrameLocks noGrp="1"/>
          </p:cNvGraphicFramePr>
          <p:nvPr>
            <p:extLst>
              <p:ext uri="{D42A27DB-BD31-4B8C-83A1-F6EECF244321}">
                <p14:modId xmlns:p14="http://schemas.microsoft.com/office/powerpoint/2010/main" val="3371329102"/>
              </p:ext>
            </p:extLst>
          </p:nvPr>
        </p:nvGraphicFramePr>
        <p:xfrm>
          <a:off x="249805" y="8062829"/>
          <a:ext cx="6925517" cy="1539240"/>
        </p:xfrm>
        <a:graphic>
          <a:graphicData uri="http://schemas.openxmlformats.org/drawingml/2006/table">
            <a:tbl>
              <a:tblPr firstRow="1" bandRow="1">
                <a:tableStyleId>{2D5ABB26-0587-4C30-8999-92F81FD0307C}</a:tableStyleId>
              </a:tblPr>
              <a:tblGrid>
                <a:gridCol w="6925517">
                  <a:extLst>
                    <a:ext uri="{9D8B030D-6E8A-4147-A177-3AD203B41FA5}">
                      <a16:colId xmlns:a16="http://schemas.microsoft.com/office/drawing/2014/main" val="833124969"/>
                    </a:ext>
                  </a:extLst>
                </a:gridCol>
              </a:tblGrid>
              <a:tr h="237592">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P-R" panose="02020400000000000000" pitchFamily="18" charset="-128"/>
                          <a:ea typeface="UD デジタル 教科書体 NP-R" panose="02020400000000000000" pitchFamily="18" charset="-128"/>
                        </a:rPr>
                        <a:t>８　その他</a:t>
                      </a:r>
                      <a:endParaRPr kumimoji="1" lang="ja-JP" altLang="en-US" sz="500"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1148834">
                <a:tc>
                  <a:txBody>
                    <a:bodyPr/>
                    <a:lstStyle/>
                    <a:p>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本制度の</a:t>
                      </a:r>
                      <a:r>
                        <a:rPr kumimoji="1" lang="ja-JP" altLang="en-US" sz="1100" kern="1200" dirty="0">
                          <a:solidFill>
                            <a:schemeClr val="tx1"/>
                          </a:solidFill>
                          <a:effectLst/>
                          <a:latin typeface="+mn-ea"/>
                          <a:ea typeface="+mn-ea"/>
                          <a:cs typeface="+mn-cs"/>
                        </a:rPr>
                        <a:t>各要件など</a:t>
                      </a:r>
                      <a:r>
                        <a:rPr kumimoji="1" lang="ja-JP" altLang="ja-JP" sz="1100" kern="1200" dirty="0">
                          <a:solidFill>
                            <a:schemeClr val="tx1"/>
                          </a:solidFill>
                          <a:effectLst/>
                          <a:latin typeface="+mn-ea"/>
                          <a:ea typeface="+mn-ea"/>
                          <a:cs typeface="+mn-cs"/>
                        </a:rPr>
                        <a:t>詳細等については、大阪府のホームページ</a:t>
                      </a:r>
                      <a:r>
                        <a:rPr kumimoji="1" lang="ja-JP" altLang="en-US" sz="1100" kern="1200" dirty="0">
                          <a:solidFill>
                            <a:schemeClr val="tx1"/>
                          </a:solidFill>
                          <a:effectLst/>
                          <a:latin typeface="+mn-ea"/>
                          <a:ea typeface="+mn-ea"/>
                          <a:cs typeface="+mn-cs"/>
                        </a:rPr>
                        <a:t>をご確認ください</a:t>
                      </a:r>
                      <a:r>
                        <a:rPr kumimoji="1" lang="ja-JP" altLang="ja-JP" sz="1100" kern="1200" dirty="0">
                          <a:solidFill>
                            <a:schemeClr val="tx1"/>
                          </a:solidFill>
                          <a:effectLst/>
                          <a:latin typeface="+mn-ea"/>
                          <a:ea typeface="+mn-ea"/>
                          <a:cs typeface="+mn-cs"/>
                        </a:rPr>
                        <a:t>。</a:t>
                      </a:r>
                      <a:endParaRPr kumimoji="1" lang="en-US" altLang="ja-JP" sz="1100" kern="1200" dirty="0">
                        <a:solidFill>
                          <a:schemeClr val="tx1"/>
                        </a:solidFill>
                        <a:effectLst/>
                        <a:latin typeface="+mn-ea"/>
                        <a:ea typeface="+mn-ea"/>
                        <a:cs typeface="+mn-cs"/>
                      </a:endParaRPr>
                    </a:p>
                    <a:p>
                      <a:endParaRPr kumimoji="1" lang="ja-JP" altLang="ja-JP" sz="1100" kern="1200" dirty="0">
                        <a:solidFill>
                          <a:schemeClr val="tx1"/>
                        </a:solidFill>
                        <a:effectLst/>
                        <a:latin typeface="+mn-ea"/>
                        <a:ea typeface="+mn-ea"/>
                        <a:cs typeface="+mn-cs"/>
                      </a:endParaRPr>
                    </a:p>
                    <a:p>
                      <a:r>
                        <a:rPr kumimoji="1" lang="ja-JP" altLang="ja-JP"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ホームページ</a:t>
                      </a:r>
                      <a:r>
                        <a:rPr kumimoji="1" lang="ja-JP" altLang="en-US" sz="1100" kern="1200" dirty="0">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大阪</a:t>
                      </a:r>
                      <a:r>
                        <a:rPr kumimoji="1" lang="ja-JP" altLang="en-US" sz="1100" kern="1200" dirty="0">
                          <a:solidFill>
                            <a:schemeClr val="tx1"/>
                          </a:solidFill>
                          <a:effectLst/>
                          <a:latin typeface="+mn-ea"/>
                          <a:ea typeface="+mn-ea"/>
                          <a:cs typeface="+mn-cs"/>
                        </a:rPr>
                        <a:t>公</a:t>
                      </a:r>
                      <a:r>
                        <a:rPr kumimoji="1" lang="ja-JP" altLang="ja-JP" sz="1100" kern="1200" dirty="0">
                          <a:solidFill>
                            <a:schemeClr val="tx1"/>
                          </a:solidFill>
                          <a:effectLst/>
                          <a:latin typeface="+mn-ea"/>
                          <a:ea typeface="+mn-ea"/>
                          <a:cs typeface="+mn-cs"/>
                        </a:rPr>
                        <a:t>立大学・</a:t>
                      </a:r>
                      <a:r>
                        <a:rPr kumimoji="1" lang="ja-JP" altLang="en-US" sz="1100" kern="1200" dirty="0">
                          <a:solidFill>
                            <a:schemeClr val="tx1"/>
                          </a:solidFill>
                          <a:effectLst/>
                          <a:latin typeface="+mn-ea"/>
                          <a:ea typeface="+mn-ea"/>
                          <a:cs typeface="+mn-cs"/>
                        </a:rPr>
                        <a:t>大阪公立大学高専等</a:t>
                      </a:r>
                      <a:r>
                        <a:rPr kumimoji="1" lang="ja-JP" altLang="ja-JP" sz="1100" kern="1200" dirty="0">
                          <a:solidFill>
                            <a:schemeClr val="tx1"/>
                          </a:solidFill>
                          <a:effectLst/>
                          <a:latin typeface="+mn-ea"/>
                          <a:ea typeface="+mn-ea"/>
                          <a:cs typeface="+mn-cs"/>
                        </a:rPr>
                        <a:t>の授業料等</a:t>
                      </a:r>
                      <a:r>
                        <a:rPr kumimoji="1" lang="ja-JP" altLang="en-US" sz="1100" kern="1200" dirty="0">
                          <a:solidFill>
                            <a:schemeClr val="tx1"/>
                          </a:solidFill>
                          <a:effectLst/>
                          <a:latin typeface="+mn-ea"/>
                          <a:ea typeface="+mn-ea"/>
                          <a:cs typeface="+mn-cs"/>
                        </a:rPr>
                        <a:t>支援制度について</a:t>
                      </a:r>
                      <a:r>
                        <a:rPr kumimoji="1" lang="en-US" altLang="ja-JP" sz="1100" kern="1200" dirty="0">
                          <a:solidFill>
                            <a:schemeClr val="tx1"/>
                          </a:solidFill>
                          <a:effectLst/>
                          <a:latin typeface="+mn-ea"/>
                          <a:ea typeface="+mn-ea"/>
                          <a:cs typeface="+mn-cs"/>
                        </a:rPr>
                        <a:t>】</a:t>
                      </a:r>
                      <a:endParaRPr kumimoji="1" lang="ja-JP" altLang="ja-JP" sz="11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a:t>
                      </a:r>
                      <a:r>
                        <a:rPr kumimoji="1" lang="en-US" altLang="ja-JP" sz="1100" u="sng" kern="1200" dirty="0">
                          <a:solidFill>
                            <a:srgbClr val="0070C0"/>
                          </a:solidFill>
                          <a:effectLst/>
                          <a:latin typeface="+mn-ea"/>
                          <a:ea typeface="+mn-ea"/>
                          <a:cs typeface="+mn-cs"/>
                          <a:hlinkClick r:id="rId3"/>
                        </a:rPr>
                        <a:t>http://www.pref.osaka.lg.jp/fukatsu/musyo/index.html</a:t>
                      </a:r>
                      <a:endParaRPr kumimoji="1" lang="en-US" altLang="ja-JP" sz="1100" u="sng" kern="1200" dirty="0">
                        <a:solidFill>
                          <a:srgbClr val="0070C0"/>
                        </a:solidFill>
                        <a:effectLst/>
                        <a:latin typeface="+mn-ea"/>
                        <a:ea typeface="+mn-ea"/>
                        <a:cs typeface="+mn-cs"/>
                      </a:endParaRPr>
                    </a:p>
                    <a:p>
                      <a:r>
                        <a:rPr kumimoji="1" lang="ja-JP" altLang="en-US" sz="1100" u="none" kern="1200" dirty="0">
                          <a:solidFill>
                            <a:schemeClr val="tx1"/>
                          </a:solidFill>
                          <a:effectLst/>
                          <a:latin typeface="+mn-ea"/>
                          <a:ea typeface="+mn-ea"/>
                          <a:cs typeface="+mn-cs"/>
                        </a:rPr>
                        <a:t>　</a:t>
                      </a:r>
                      <a:endParaRPr kumimoji="1" lang="en-US" altLang="ja-JP" sz="1100" u="none" kern="1200" dirty="0">
                        <a:solidFill>
                          <a:schemeClr val="tx1"/>
                        </a:solidFill>
                        <a:effectLst/>
                        <a:latin typeface="+mn-ea"/>
                        <a:ea typeface="+mn-ea"/>
                        <a:cs typeface="+mn-cs"/>
                      </a:endParaRPr>
                    </a:p>
                    <a:p>
                      <a:r>
                        <a:rPr kumimoji="1" lang="ja-JP" altLang="en-US" sz="1100" u="none" kern="1200" dirty="0">
                          <a:solidFill>
                            <a:schemeClr val="tx1"/>
                          </a:solidFill>
                          <a:effectLst/>
                          <a:latin typeface="+mn-ea"/>
                          <a:ea typeface="+mn-ea"/>
                          <a:cs typeface="+mn-cs"/>
                        </a:rPr>
                        <a:t>　（参考）文部科学省ホームページ：</a:t>
                      </a:r>
                      <a:r>
                        <a:rPr lang="ja-JP" altLang="en-US" sz="1100" b="0" dirty="0"/>
                        <a:t>高等教育の修学支援</a:t>
                      </a:r>
                      <a:r>
                        <a:rPr lang="ja-JP" altLang="en-US" sz="1100" b="0" dirty="0">
                          <a:solidFill>
                            <a:schemeClr val="tx1"/>
                          </a:solidFill>
                        </a:rPr>
                        <a:t>新制度（国制度）</a:t>
                      </a:r>
                      <a:endParaRPr kumimoji="1" lang="en-US" altLang="ja-JP" sz="1100" u="none" kern="1200" dirty="0">
                        <a:solidFill>
                          <a:schemeClr val="tx1"/>
                        </a:solidFill>
                        <a:effectLst/>
                        <a:latin typeface="+mn-ea"/>
                        <a:ea typeface="+mn-ea"/>
                        <a:cs typeface="+mn-cs"/>
                      </a:endParaRPr>
                    </a:p>
                    <a:p>
                      <a:r>
                        <a:rPr kumimoji="1" lang="ja-JP" altLang="en-US" sz="1100" kern="1200" dirty="0">
                          <a:solidFill>
                            <a:srgbClr val="0070C0"/>
                          </a:solidFill>
                          <a:effectLst/>
                          <a:latin typeface="+mn-ea"/>
                          <a:ea typeface="+mn-ea"/>
                          <a:cs typeface="+mn-cs"/>
                        </a:rPr>
                        <a:t>　　</a:t>
                      </a:r>
                      <a:r>
                        <a:rPr kumimoji="1" lang="en-US" altLang="ja-JP" sz="1100" u="sng" kern="1200" dirty="0">
                          <a:solidFill>
                            <a:srgbClr val="0070C0"/>
                          </a:solidFill>
                          <a:effectLst/>
                          <a:latin typeface="+mn-ea"/>
                          <a:ea typeface="+mn-ea"/>
                          <a:cs typeface="+mn-cs"/>
                          <a:hlinkClick r:id="rId4"/>
                        </a:rPr>
                        <a:t>https://www.mext.go.jp/a_menu/koutou/hutankeigen/index.htm</a:t>
                      </a:r>
                      <a:endParaRPr kumimoji="1" lang="en-US" altLang="ja-JP" sz="1100" u="sng" kern="1200" dirty="0">
                        <a:solidFill>
                          <a:srgbClr val="0070C0"/>
                        </a:solidFill>
                        <a:effectLst/>
                        <a:latin typeface="+mn-ea"/>
                        <a:ea typeface="+mn-ea"/>
                        <a:cs typeface="+mn-cs"/>
                      </a:endParaRPr>
                    </a:p>
                  </a:txBody>
                  <a:tcPr anchor="ctr">
                    <a:solidFill>
                      <a:schemeClr val="bg1"/>
                    </a:solidFill>
                  </a:tcPr>
                </a:tc>
                <a:extLst>
                  <a:ext uri="{0D108BD9-81ED-4DB2-BD59-A6C34878D82A}">
                    <a16:rowId xmlns:a16="http://schemas.microsoft.com/office/drawing/2014/main" val="3470399155"/>
                  </a:ext>
                </a:extLst>
              </a:tr>
            </a:tbl>
          </a:graphicData>
        </a:graphic>
      </p:graphicFrame>
      <p:sp>
        <p:nvSpPr>
          <p:cNvPr id="57" name="正方形/長方形 56"/>
          <p:cNvSpPr/>
          <p:nvPr/>
        </p:nvSpPr>
        <p:spPr>
          <a:xfrm>
            <a:off x="462114" y="10068327"/>
            <a:ext cx="4730112" cy="5141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100" dirty="0">
                <a:latin typeface="UD デジタル 教科書体 NP-R" panose="02020400000000000000" pitchFamily="18" charset="-128"/>
                <a:ea typeface="UD デジタル 教科書体 NP-R" panose="02020400000000000000" pitchFamily="18" charset="-128"/>
              </a:rPr>
              <a:t>【</a:t>
            </a:r>
            <a:r>
              <a:rPr kumimoji="1" lang="ja-JP" altLang="en-US" sz="1100" dirty="0">
                <a:latin typeface="UD デジタル 教科書体 NP-R" panose="02020400000000000000" pitchFamily="18" charset="-128"/>
                <a:ea typeface="UD デジタル 教科書体 NP-R" panose="02020400000000000000" pitchFamily="18" charset="-128"/>
              </a:rPr>
              <a:t>制度に関するお問合せ</a:t>
            </a:r>
            <a:r>
              <a:rPr kumimoji="1" lang="en-US" altLang="ja-JP" sz="1100" dirty="0">
                <a:latin typeface="UD デジタル 教科書体 NP-R" panose="02020400000000000000" pitchFamily="18" charset="-128"/>
                <a:ea typeface="UD デジタル 教科書体 NP-R" panose="02020400000000000000" pitchFamily="18" charset="-128"/>
              </a:rPr>
              <a:t>】</a:t>
            </a:r>
          </a:p>
          <a:p>
            <a:r>
              <a:rPr kumimoji="1" lang="ja-JP" altLang="en-US" sz="1100" dirty="0">
                <a:latin typeface="UD デジタル 教科書体 NP-R" panose="02020400000000000000" pitchFamily="18" charset="-128"/>
                <a:ea typeface="UD デジタル 教科書体 NP-R" panose="02020400000000000000" pitchFamily="18" charset="-128"/>
              </a:rPr>
              <a:t>　副首都推進局 公立大学法人担当　</a:t>
            </a:r>
            <a:r>
              <a:rPr kumimoji="1" lang="en-US" altLang="ja-JP" sz="1100" dirty="0">
                <a:latin typeface="UD デジタル 教科書体 NP-R" panose="02020400000000000000" pitchFamily="18" charset="-128"/>
                <a:ea typeface="UD デジタル 教科書体 NP-R" panose="02020400000000000000" pitchFamily="18" charset="-128"/>
              </a:rPr>
              <a:t>TEL</a:t>
            </a:r>
            <a:r>
              <a:rPr kumimoji="1" lang="ja-JP" altLang="en-US" sz="1100" dirty="0">
                <a:latin typeface="UD デジタル 教科書体 NP-R" panose="02020400000000000000" pitchFamily="18" charset="-128"/>
                <a:ea typeface="UD デジタル 教科書体 NP-R" panose="02020400000000000000" pitchFamily="18" charset="-128"/>
              </a:rPr>
              <a:t>：</a:t>
            </a:r>
            <a:r>
              <a:rPr kumimoji="1" lang="en-US" altLang="ja-JP" sz="1100" dirty="0">
                <a:latin typeface="UD デジタル 教科書体 NP-R" panose="02020400000000000000" pitchFamily="18" charset="-128"/>
                <a:ea typeface="UD デジタル 教科書体 NP-R" panose="02020400000000000000" pitchFamily="18" charset="-128"/>
              </a:rPr>
              <a:t>06-6208-8877</a:t>
            </a:r>
            <a:endParaRPr kumimoji="1" lang="ja-JP" altLang="en-US" sz="1100" dirty="0">
              <a:latin typeface="UD デジタル 教科書体 NP-R" panose="02020400000000000000" pitchFamily="18" charset="-128"/>
              <a:ea typeface="UD デジタル 教科書体 NP-R" panose="02020400000000000000" pitchFamily="18"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100912355"/>
              </p:ext>
            </p:extLst>
          </p:nvPr>
        </p:nvGraphicFramePr>
        <p:xfrm>
          <a:off x="688264" y="2131624"/>
          <a:ext cx="2537415" cy="578184"/>
        </p:xfrm>
        <a:graphic>
          <a:graphicData uri="http://schemas.openxmlformats.org/drawingml/2006/table">
            <a:tbl>
              <a:tblPr firstRow="1" bandRow="1">
                <a:tableStyleId>{5C22544A-7EE6-4342-B048-85BDC9FD1C3A}</a:tableStyleId>
              </a:tblPr>
              <a:tblGrid>
                <a:gridCol w="801652">
                  <a:extLst>
                    <a:ext uri="{9D8B030D-6E8A-4147-A177-3AD203B41FA5}">
                      <a16:colId xmlns:a16="http://schemas.microsoft.com/office/drawing/2014/main" val="2973167049"/>
                    </a:ext>
                  </a:extLst>
                </a:gridCol>
                <a:gridCol w="1735763">
                  <a:extLst>
                    <a:ext uri="{9D8B030D-6E8A-4147-A177-3AD203B41FA5}">
                      <a16:colId xmlns:a16="http://schemas.microsoft.com/office/drawing/2014/main" val="421645644"/>
                    </a:ext>
                  </a:extLst>
                </a:gridCol>
              </a:tblGrid>
              <a:tr h="289092">
                <a:tc>
                  <a:txBody>
                    <a:bodyPr/>
                    <a:lstStyle/>
                    <a:p>
                      <a:pPr algn="ctr"/>
                      <a:r>
                        <a:rPr kumimoji="1" lang="ja-JP" altLang="en-US" sz="1050" b="0" dirty="0">
                          <a:solidFill>
                            <a:schemeClr val="tx1"/>
                          </a:solidFill>
                          <a:latin typeface="+mn-ea"/>
                          <a:ea typeface="+mn-ea"/>
                        </a:rPr>
                        <a:t>入学料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0" dirty="0">
                          <a:solidFill>
                            <a:schemeClr val="tx1"/>
                          </a:solidFill>
                          <a:latin typeface="+mn-ea"/>
                          <a:ea typeface="+mn-ea"/>
                        </a:rPr>
                        <a:t>84,600</a:t>
                      </a:r>
                      <a:r>
                        <a:rPr kumimoji="1" lang="ja-JP" altLang="en-US" sz="1050" b="0" dirty="0">
                          <a:solidFill>
                            <a:schemeClr val="tx1"/>
                          </a:solidFill>
                          <a:latin typeface="+mn-ea"/>
                          <a:ea typeface="+mn-ea"/>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222779"/>
                  </a:ext>
                </a:extLst>
              </a:tr>
              <a:tr h="289092">
                <a:tc>
                  <a:txBody>
                    <a:bodyPr/>
                    <a:lstStyle/>
                    <a:p>
                      <a:pPr algn="ctr"/>
                      <a:r>
                        <a:rPr kumimoji="1" lang="ja-JP" altLang="en-US" sz="1050" b="0" dirty="0">
                          <a:latin typeface="+mn-ea"/>
                          <a:ea typeface="+mn-ea"/>
                        </a:rPr>
                        <a:t>授業料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50" b="0" dirty="0">
                          <a:latin typeface="+mn-ea"/>
                          <a:ea typeface="+mn-ea"/>
                        </a:rPr>
                        <a:t>234,600</a:t>
                      </a:r>
                      <a:r>
                        <a:rPr kumimoji="1" lang="ja-JP" altLang="en-US" sz="1050" b="0" dirty="0">
                          <a:latin typeface="+mn-ea"/>
                          <a:ea typeface="+mn-ea"/>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7313204"/>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3765409947"/>
              </p:ext>
            </p:extLst>
          </p:nvPr>
        </p:nvGraphicFramePr>
        <p:xfrm>
          <a:off x="284211" y="120866"/>
          <a:ext cx="6891112" cy="1417320"/>
        </p:xfrm>
        <a:graphic>
          <a:graphicData uri="http://schemas.openxmlformats.org/drawingml/2006/table">
            <a:tbl>
              <a:tblPr firstRow="1" bandRow="1">
                <a:tableStyleId>{2D5ABB26-0587-4C30-8999-92F81FD0307C}</a:tableStyleId>
              </a:tblPr>
              <a:tblGrid>
                <a:gridCol w="6891112">
                  <a:extLst>
                    <a:ext uri="{9D8B030D-6E8A-4147-A177-3AD203B41FA5}">
                      <a16:colId xmlns:a16="http://schemas.microsoft.com/office/drawing/2014/main" val="833124969"/>
                    </a:ext>
                  </a:extLst>
                </a:gridCol>
              </a:tblGrid>
              <a:tr h="257576">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P-R" panose="02020400000000000000" pitchFamily="18" charset="-128"/>
                          <a:ea typeface="UD デジタル 教科書体 NP-R" panose="02020400000000000000" pitchFamily="18" charset="-128"/>
                        </a:rPr>
                        <a:t>５　学業成績等に関する要件</a:t>
                      </a:r>
                      <a:endParaRPr kumimoji="1" lang="ja-JP" altLang="en-US" sz="500"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1104192">
                <a:tc>
                  <a:txBody>
                    <a:bodyPr/>
                    <a:lstStyle/>
                    <a:p>
                      <a:r>
                        <a:rPr kumimoji="1" lang="ja-JP" altLang="en-US" sz="1400" kern="1200" dirty="0">
                          <a:solidFill>
                            <a:schemeClr val="tx1"/>
                          </a:solidFill>
                          <a:effectLst/>
                          <a:latin typeface="HGS創英角ｺﾞｼｯｸUB" panose="020B0900000000000000" pitchFamily="50" charset="-128"/>
                          <a:ea typeface="HGS創英角ｺﾞｼｯｸUB" panose="020B0900000000000000" pitchFamily="50" charset="-128"/>
                          <a:cs typeface="+mn-cs"/>
                        </a:rPr>
                        <a:t>　</a:t>
                      </a:r>
                      <a:r>
                        <a:rPr kumimoji="1" lang="ja-JP" altLang="en-US" sz="1100" kern="1200" dirty="0">
                          <a:solidFill>
                            <a:schemeClr val="tx1"/>
                          </a:solidFill>
                          <a:effectLst/>
                          <a:latin typeface="+mn-ea"/>
                          <a:ea typeface="+mn-ea"/>
                          <a:cs typeface="+mn-cs"/>
                        </a:rPr>
                        <a:t>入学時及び在学中において、下記の学業成績等に関する要件を満たす必要があります。</a:t>
                      </a:r>
                      <a:endParaRPr kumimoji="1" lang="en-US" altLang="ja-JP" sz="11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入学時</a:t>
                      </a:r>
                      <a:r>
                        <a:rPr kumimoji="1" lang="en-US" altLang="ja-JP" sz="1100" kern="1200" dirty="0">
                          <a:solidFill>
                            <a:schemeClr val="tx1"/>
                          </a:solidFill>
                          <a:effectLst/>
                          <a:latin typeface="+mn-ea"/>
                          <a:ea typeface="+mn-ea"/>
                          <a:cs typeface="+mn-cs"/>
                        </a:rPr>
                        <a:t>】</a:t>
                      </a:r>
                    </a:p>
                    <a:p>
                      <a:r>
                        <a:rPr kumimoji="1" lang="ja-JP" altLang="en-US" sz="1100" kern="1200" dirty="0">
                          <a:solidFill>
                            <a:schemeClr val="tx1"/>
                          </a:solidFill>
                          <a:effectLst/>
                          <a:latin typeface="+mn-ea"/>
                          <a:ea typeface="+mn-ea"/>
                          <a:cs typeface="+mn-cs"/>
                        </a:rPr>
                        <a:t>　　学業成績の要件はありません。ただし、</a:t>
                      </a:r>
                      <a:r>
                        <a:rPr kumimoji="1" lang="ja-JP" altLang="ja-JP" sz="1100" kern="1200" dirty="0">
                          <a:solidFill>
                            <a:schemeClr val="tx1"/>
                          </a:solidFill>
                          <a:effectLst/>
                          <a:latin typeface="+mn-ea"/>
                          <a:ea typeface="+mn-ea"/>
                          <a:cs typeface="+mn-cs"/>
                        </a:rPr>
                        <a:t>学修計画書</a:t>
                      </a:r>
                      <a:r>
                        <a:rPr kumimoji="1" lang="ja-JP" altLang="en-US" sz="1100" kern="1200" dirty="0">
                          <a:solidFill>
                            <a:schemeClr val="tx1"/>
                          </a:solidFill>
                          <a:effectLst/>
                          <a:latin typeface="+mn-ea"/>
                          <a:ea typeface="+mn-ea"/>
                          <a:cs typeface="+mn-cs"/>
                        </a:rPr>
                        <a:t>の提出が必要です。（</a:t>
                      </a:r>
                      <a:r>
                        <a:rPr kumimoji="1" lang="ja-JP" altLang="ja-JP" sz="1100" kern="1200" dirty="0">
                          <a:solidFill>
                            <a:schemeClr val="tx1"/>
                          </a:solidFill>
                          <a:effectLst/>
                          <a:latin typeface="+mn-ea"/>
                          <a:ea typeface="+mn-ea"/>
                          <a:cs typeface="+mn-cs"/>
                        </a:rPr>
                        <a:t>学修の意欲や目的、将来の人</a:t>
                      </a:r>
                      <a:endParaRPr kumimoji="1" lang="en-US" altLang="ja-JP" sz="11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生設計</a:t>
                      </a:r>
                      <a:r>
                        <a:rPr kumimoji="1" lang="ja-JP" altLang="en-US" sz="1100" kern="1200" dirty="0">
                          <a:solidFill>
                            <a:schemeClr val="tx1"/>
                          </a:solidFill>
                          <a:effectLst/>
                          <a:latin typeface="+mn-ea"/>
                          <a:ea typeface="+mn-ea"/>
                          <a:cs typeface="+mn-cs"/>
                        </a:rPr>
                        <a:t>を</a:t>
                      </a:r>
                      <a:r>
                        <a:rPr kumimoji="1" lang="ja-JP" altLang="ja-JP" sz="1100" kern="1200" dirty="0">
                          <a:solidFill>
                            <a:schemeClr val="tx1"/>
                          </a:solidFill>
                          <a:effectLst/>
                          <a:latin typeface="+mn-ea"/>
                          <a:ea typeface="+mn-ea"/>
                          <a:cs typeface="+mn-cs"/>
                        </a:rPr>
                        <a:t>確認</a:t>
                      </a:r>
                      <a:r>
                        <a:rPr kumimoji="1" lang="ja-JP" altLang="en-US" sz="1100" kern="1200" dirty="0">
                          <a:solidFill>
                            <a:schemeClr val="tx1"/>
                          </a:solidFill>
                          <a:effectLst/>
                          <a:latin typeface="+mn-ea"/>
                          <a:ea typeface="+mn-ea"/>
                          <a:cs typeface="+mn-cs"/>
                        </a:rPr>
                        <a:t>します。）</a:t>
                      </a:r>
                      <a:endParaRPr kumimoji="1" lang="ja-JP" altLang="ja-JP" sz="11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在学中</a:t>
                      </a:r>
                      <a:r>
                        <a:rPr kumimoji="1" lang="en-US" altLang="ja-JP" sz="1100" kern="1200" dirty="0">
                          <a:solidFill>
                            <a:schemeClr val="tx1"/>
                          </a:solidFill>
                          <a:effectLst/>
                          <a:latin typeface="+mn-ea"/>
                          <a:ea typeface="+mn-ea"/>
                          <a:cs typeface="+mn-cs"/>
                        </a:rPr>
                        <a:t>】</a:t>
                      </a:r>
                    </a:p>
                    <a:p>
                      <a:r>
                        <a:rPr kumimoji="1" lang="ja-JP" altLang="en-US" sz="1100" kern="1200" dirty="0">
                          <a:solidFill>
                            <a:schemeClr val="tx1"/>
                          </a:solidFill>
                          <a:effectLst/>
                          <a:latin typeface="+mn-ea"/>
                          <a:ea typeface="+mn-ea"/>
                          <a:cs typeface="+mn-cs"/>
                        </a:rPr>
                        <a:t>　　国制度と同様の学業成績に関する要件を満たす必要があります。</a:t>
                      </a:r>
                      <a:endParaRPr kumimoji="1" lang="en-US" altLang="ja-JP" sz="1100" kern="1200" dirty="0">
                        <a:solidFill>
                          <a:schemeClr val="tx1"/>
                        </a:solidFill>
                        <a:effectLst/>
                        <a:latin typeface="+mn-ea"/>
                        <a:ea typeface="+mn-ea"/>
                        <a:cs typeface="+mn-cs"/>
                      </a:endParaRPr>
                    </a:p>
                  </a:txBody>
                  <a:tcPr anchor="ctr">
                    <a:solidFill>
                      <a:schemeClr val="bg1"/>
                    </a:solidFill>
                  </a:tcPr>
                </a:tc>
                <a:extLst>
                  <a:ext uri="{0D108BD9-81ED-4DB2-BD59-A6C34878D82A}">
                    <a16:rowId xmlns:a16="http://schemas.microsoft.com/office/drawing/2014/main" val="3470399155"/>
                  </a:ext>
                </a:extLst>
              </a:tr>
            </a:tbl>
          </a:graphicData>
        </a:graphic>
      </p:graphicFrame>
      <p:sp>
        <p:nvSpPr>
          <p:cNvPr id="15" name="正方形/長方形 14"/>
          <p:cNvSpPr/>
          <p:nvPr/>
        </p:nvSpPr>
        <p:spPr>
          <a:xfrm>
            <a:off x="3346450" y="4904264"/>
            <a:ext cx="866775" cy="88328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en-US" sz="1050" kern="100">
              <a:effectLst/>
              <a:ea typeface="ＭＳ 明朝" panose="02020609040205080304" pitchFamily="17" charset="-128"/>
              <a:cs typeface="Times New Roman" panose="02020603050405020304" pitchFamily="18" charset="0"/>
            </a:endParaRPr>
          </a:p>
        </p:txBody>
      </p:sp>
      <p:pic>
        <p:nvPicPr>
          <p:cNvPr id="20" name="図 19" descr="D:\HidakaT\Desktop\qr20201216095812745.png"/>
          <p:cNvPicPr/>
          <p:nvPr/>
        </p:nvPicPr>
        <p:blipFill>
          <a:blip r:embed="rId5">
            <a:extLst>
              <a:ext uri="{28A0092B-C50C-407E-A947-70E740481C1C}">
                <a14:useLocalDpi xmlns:a14="http://schemas.microsoft.com/office/drawing/2010/main" val="0"/>
              </a:ext>
            </a:extLst>
          </a:blip>
          <a:srcRect/>
          <a:stretch>
            <a:fillRect/>
          </a:stretch>
        </p:blipFill>
        <p:spPr bwMode="auto">
          <a:xfrm>
            <a:off x="6215813" y="8726730"/>
            <a:ext cx="695325" cy="695325"/>
          </a:xfrm>
          <a:prstGeom prst="rect">
            <a:avLst/>
          </a:prstGeom>
          <a:noFill/>
          <a:ln>
            <a:noFill/>
          </a:ln>
        </p:spPr>
      </p:pic>
      <p:pic>
        <p:nvPicPr>
          <p:cNvPr id="4" name="図 3" descr="画面の領域"/>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4162" y="3613422"/>
            <a:ext cx="6765716" cy="1728000"/>
          </a:xfrm>
          <a:prstGeom prst="rect">
            <a:avLst/>
          </a:prstGeom>
        </p:spPr>
      </p:pic>
      <p:sp>
        <p:nvSpPr>
          <p:cNvPr id="59" name="正方形/長方形 58"/>
          <p:cNvSpPr/>
          <p:nvPr/>
        </p:nvSpPr>
        <p:spPr>
          <a:xfrm>
            <a:off x="4524415" y="4680863"/>
            <a:ext cx="1008000" cy="3432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2</a:t>
            </a:r>
            <a:r>
              <a:rPr kumimoji="1" lang="ja-JP" altLang="en-US" sz="600" dirty="0">
                <a:latin typeface="ＭＳ Ｐゴシック" panose="020B0600070205080204" pitchFamily="50" charset="-128"/>
                <a:ea typeface="ＭＳ Ｐゴシック" panose="020B0600070205080204" pitchFamily="50" charset="-128"/>
              </a:rPr>
              <a:t>人⇒</a:t>
            </a:r>
            <a:r>
              <a:rPr kumimoji="1" lang="en-US" altLang="ja-JP" sz="600" dirty="0">
                <a:latin typeface="ＭＳ Ｐゴシック" panose="020B0600070205080204" pitchFamily="50" charset="-128"/>
                <a:ea typeface="ＭＳ Ｐゴシック" panose="020B0600070205080204" pitchFamily="50" charset="-128"/>
              </a:rPr>
              <a:t>2/3</a:t>
            </a:r>
            <a:r>
              <a:rPr kumimoji="1" lang="ja-JP" altLang="en-US" sz="600" dirty="0">
                <a:latin typeface="ＭＳ Ｐゴシック" panose="020B0600070205080204" pitchFamily="50" charset="-128"/>
                <a:ea typeface="ＭＳ Ｐゴシック" panose="020B0600070205080204" pitchFamily="50" charset="-128"/>
              </a:rPr>
              <a:t>支援</a:t>
            </a:r>
            <a:endParaRPr kumimoji="1" lang="en-US" altLang="ja-JP" sz="600" dirty="0">
              <a:latin typeface="ＭＳ Ｐゴシック" panose="020B0600070205080204" pitchFamily="50" charset="-128"/>
              <a:ea typeface="ＭＳ Ｐゴシック" panose="020B0600070205080204" pitchFamily="50" charset="-128"/>
            </a:endParaRPr>
          </a:p>
          <a:p>
            <a:pPr algn="l"/>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人⇒</a:t>
            </a:r>
            <a:r>
              <a:rPr kumimoji="1" lang="en-US" altLang="ja-JP" sz="600" dirty="0">
                <a:latin typeface="ＭＳ Ｐゴシック" panose="020B0600070205080204" pitchFamily="50" charset="-128"/>
                <a:ea typeface="ＭＳ Ｐゴシック" panose="020B0600070205080204" pitchFamily="50" charset="-128"/>
              </a:rPr>
              <a:t>1/3</a:t>
            </a:r>
            <a:r>
              <a:rPr kumimoji="1" lang="ja-JP" altLang="en-US" sz="600" dirty="0">
                <a:latin typeface="ＭＳ Ｐゴシック" panose="020B0600070205080204" pitchFamily="50" charset="-128"/>
                <a:ea typeface="ＭＳ Ｐゴシック" panose="020B0600070205080204" pitchFamily="50" charset="-128"/>
              </a:rPr>
              <a:t>支援</a:t>
            </a:r>
            <a:endParaRPr kumimoji="1" lang="en-US" altLang="ja-JP" sz="600" dirty="0">
              <a:latin typeface="ＭＳ Ｐゴシック" panose="020B0600070205080204" pitchFamily="50" charset="-128"/>
              <a:ea typeface="ＭＳ Ｐゴシック" panose="020B0600070205080204" pitchFamily="50" charset="-128"/>
            </a:endParaRPr>
          </a:p>
          <a:p>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3</a:t>
            </a:r>
            <a:r>
              <a:rPr kumimoji="1" lang="ja-JP" altLang="en-US" sz="600" dirty="0">
                <a:latin typeface="ＭＳ Ｐゴシック" panose="020B0600070205080204" pitchFamily="50" charset="-128"/>
                <a:ea typeface="ＭＳ Ｐゴシック" panose="020B0600070205080204" pitchFamily="50" charset="-128"/>
              </a:rPr>
              <a:t>人以上⇒全額支援</a:t>
            </a:r>
            <a:endParaRPr kumimoji="1" lang="en-US" altLang="ja-JP" sz="600" dirty="0">
              <a:latin typeface="ＭＳ Ｐゴシック" panose="020B0600070205080204" pitchFamily="50" charset="-128"/>
              <a:ea typeface="ＭＳ Ｐゴシック" panose="020B0600070205080204" pitchFamily="50" charset="-128"/>
            </a:endParaRPr>
          </a:p>
        </p:txBody>
      </p:sp>
      <p:sp>
        <p:nvSpPr>
          <p:cNvPr id="60" name="正方形/長方形 59"/>
          <p:cNvSpPr/>
          <p:nvPr/>
        </p:nvSpPr>
        <p:spPr>
          <a:xfrm>
            <a:off x="5461362" y="4658673"/>
            <a:ext cx="828000" cy="36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2</a:t>
            </a:r>
            <a:r>
              <a:rPr kumimoji="1" lang="ja-JP" altLang="en-US" sz="600" dirty="0">
                <a:latin typeface="ＭＳ Ｐゴシック" panose="020B0600070205080204" pitchFamily="50" charset="-128"/>
                <a:ea typeface="ＭＳ Ｐゴシック" panose="020B0600070205080204" pitchFamily="50" charset="-128"/>
              </a:rPr>
              <a:t>人⇒</a:t>
            </a:r>
            <a:r>
              <a:rPr kumimoji="1" lang="en-US" altLang="ja-JP" sz="600" dirty="0">
                <a:latin typeface="ＭＳ Ｐゴシック" panose="020B0600070205080204" pitchFamily="50" charset="-128"/>
                <a:ea typeface="ＭＳ Ｐゴシック" panose="020B0600070205080204" pitchFamily="50" charset="-128"/>
              </a:rPr>
              <a:t>1/3</a:t>
            </a:r>
            <a:r>
              <a:rPr kumimoji="1" lang="ja-JP" altLang="en-US" sz="600" dirty="0">
                <a:latin typeface="ＭＳ Ｐゴシック" panose="020B0600070205080204" pitchFamily="50" charset="-128"/>
                <a:ea typeface="ＭＳ Ｐゴシック" panose="020B0600070205080204" pitchFamily="50" charset="-128"/>
              </a:rPr>
              <a:t>負担</a:t>
            </a:r>
            <a:endParaRPr kumimoji="1" lang="en-US" altLang="ja-JP" sz="600" dirty="0">
              <a:latin typeface="ＭＳ Ｐゴシック" panose="020B0600070205080204" pitchFamily="50" charset="-128"/>
              <a:ea typeface="ＭＳ Ｐゴシック" panose="020B0600070205080204" pitchFamily="50" charset="-128"/>
            </a:endParaRPr>
          </a:p>
          <a:p>
            <a:pPr algn="l"/>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人⇒支援なし</a:t>
            </a:r>
            <a:endParaRPr kumimoji="1" lang="en-US" altLang="ja-JP" sz="600" dirty="0">
              <a:latin typeface="ＭＳ Ｐゴシック" panose="020B0600070205080204" pitchFamily="50" charset="-128"/>
              <a:ea typeface="ＭＳ Ｐゴシック" panose="020B0600070205080204" pitchFamily="50" charset="-128"/>
            </a:endParaRPr>
          </a:p>
          <a:p>
            <a:pPr algn="l"/>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3</a:t>
            </a:r>
            <a:r>
              <a:rPr kumimoji="1" lang="ja-JP" altLang="en-US" sz="600" dirty="0">
                <a:latin typeface="ＭＳ Ｐゴシック" panose="020B0600070205080204" pitchFamily="50" charset="-128"/>
                <a:ea typeface="ＭＳ Ｐゴシック" panose="020B0600070205080204" pitchFamily="50" charset="-128"/>
              </a:rPr>
              <a:t>人以上⇒</a:t>
            </a:r>
            <a:r>
              <a:rPr kumimoji="1" lang="en-US" altLang="ja-JP" sz="600" dirty="0">
                <a:latin typeface="ＭＳ Ｐゴシック" panose="020B0600070205080204" pitchFamily="50" charset="-128"/>
                <a:ea typeface="ＭＳ Ｐゴシック" panose="020B0600070205080204" pitchFamily="50" charset="-128"/>
              </a:rPr>
              <a:t>2/3</a:t>
            </a:r>
            <a:r>
              <a:rPr kumimoji="1" lang="ja-JP" altLang="en-US" sz="600" dirty="0">
                <a:latin typeface="ＭＳ Ｐゴシック" panose="020B0600070205080204" pitchFamily="50" charset="-128"/>
                <a:ea typeface="ＭＳ Ｐゴシック" panose="020B0600070205080204" pitchFamily="50" charset="-128"/>
              </a:rPr>
              <a:t>支援</a:t>
            </a:r>
            <a:endParaRPr kumimoji="1" lang="en-US" altLang="ja-JP" sz="600" dirty="0">
              <a:latin typeface="ＭＳ Ｐゴシック" panose="020B0600070205080204" pitchFamily="50" charset="-128"/>
              <a:ea typeface="ＭＳ Ｐゴシック" panose="020B0600070205080204" pitchFamily="50" charset="-128"/>
            </a:endParaRPr>
          </a:p>
        </p:txBody>
      </p:sp>
      <p:sp>
        <p:nvSpPr>
          <p:cNvPr id="62" name="大かっこ 61"/>
          <p:cNvSpPr/>
          <p:nvPr/>
        </p:nvSpPr>
        <p:spPr>
          <a:xfrm>
            <a:off x="4487134" y="4807145"/>
            <a:ext cx="900000" cy="180000"/>
          </a:xfrm>
          <a:prstGeom prst="bracketPair">
            <a:avLst>
              <a:gd name="adj" fmla="val 20738"/>
            </a:avLst>
          </a:prstGeom>
        </p:spPr>
        <p:style>
          <a:lnRef idx="1">
            <a:schemeClr val="dk1"/>
          </a:lnRef>
          <a:fillRef idx="0">
            <a:schemeClr val="dk1"/>
          </a:fillRef>
          <a:effectRef idx="0">
            <a:schemeClr val="dk1"/>
          </a:effectRef>
          <a:fontRef idx="minor">
            <a:schemeClr val="tx1"/>
          </a:fontRef>
        </p:style>
        <p:txBody>
          <a:bodyPr wrap="square"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endParaRPr kumimoji="1" lang="ja-JP" altLang="en-US"/>
          </a:p>
        </p:txBody>
      </p:sp>
      <p:sp>
        <p:nvSpPr>
          <p:cNvPr id="61" name="大かっこ 60"/>
          <p:cNvSpPr/>
          <p:nvPr/>
        </p:nvSpPr>
        <p:spPr>
          <a:xfrm>
            <a:off x="5424416" y="4808146"/>
            <a:ext cx="900000" cy="180000"/>
          </a:xfrm>
          <a:prstGeom prst="bracketPair">
            <a:avLst>
              <a:gd name="adj" fmla="val 20738"/>
            </a:avLst>
          </a:prstGeom>
        </p:spPr>
        <p:style>
          <a:lnRef idx="1">
            <a:schemeClr val="dk1"/>
          </a:lnRef>
          <a:fillRef idx="0">
            <a:schemeClr val="dk1"/>
          </a:fillRef>
          <a:effectRef idx="0">
            <a:schemeClr val="dk1"/>
          </a:effectRef>
          <a:fontRef idx="minor">
            <a:schemeClr val="tx1"/>
          </a:fontRef>
        </p:style>
        <p:txBody>
          <a:bodyPr wrap="square"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endParaRPr kumimoji="1" lang="ja-JP" altLang="en-US"/>
          </a:p>
        </p:txBody>
      </p:sp>
      <p:sp>
        <p:nvSpPr>
          <p:cNvPr id="5" name="右矢印 4"/>
          <p:cNvSpPr/>
          <p:nvPr/>
        </p:nvSpPr>
        <p:spPr>
          <a:xfrm>
            <a:off x="819189" y="5296299"/>
            <a:ext cx="3636000" cy="360000"/>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latin typeface="ＭＳ Ｐゴシック" panose="020B0600070205080204" pitchFamily="50" charset="-128"/>
                <a:ea typeface="ＭＳ Ｐゴシック" panose="020B0600070205080204" pitchFamily="50" charset="-128"/>
              </a:rPr>
              <a:t>年収</a:t>
            </a:r>
            <a:r>
              <a:rPr kumimoji="1" lang="en-US" altLang="ja-JP" sz="1050" b="1" dirty="0">
                <a:latin typeface="ＭＳ Ｐゴシック" panose="020B0600070205080204" pitchFamily="50" charset="-128"/>
                <a:ea typeface="ＭＳ Ｐゴシック" panose="020B0600070205080204" pitchFamily="50" charset="-128"/>
              </a:rPr>
              <a:t>590</a:t>
            </a:r>
            <a:r>
              <a:rPr kumimoji="1" lang="ja-JP" altLang="en-US" sz="1050" b="1" dirty="0">
                <a:latin typeface="ＭＳ Ｐゴシック" panose="020B0600070205080204" pitchFamily="50" charset="-128"/>
                <a:ea typeface="ＭＳ Ｐゴシック" panose="020B0600070205080204" pitchFamily="50" charset="-128"/>
              </a:rPr>
              <a:t>万円未満の世帯を無償化</a:t>
            </a:r>
          </a:p>
        </p:txBody>
      </p:sp>
      <p:sp>
        <p:nvSpPr>
          <p:cNvPr id="6" name="正方形/長方形 5"/>
          <p:cNvSpPr/>
          <p:nvPr/>
        </p:nvSpPr>
        <p:spPr>
          <a:xfrm>
            <a:off x="953440" y="4217143"/>
            <a:ext cx="1512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ＭＳ Ｐゴシック" panose="020B0600070205080204" pitchFamily="50" charset="-128"/>
                <a:ea typeface="ＭＳ Ｐゴシック" panose="020B0600070205080204" pitchFamily="50" charset="-128"/>
              </a:rPr>
              <a:t>国制度による支援</a:t>
            </a:r>
          </a:p>
        </p:txBody>
      </p:sp>
      <p:sp>
        <p:nvSpPr>
          <p:cNvPr id="21" name="正方形/長方形 20"/>
          <p:cNvSpPr/>
          <p:nvPr/>
        </p:nvSpPr>
        <p:spPr>
          <a:xfrm>
            <a:off x="3242784" y="4211507"/>
            <a:ext cx="1512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latin typeface="ＭＳ Ｐゴシック" panose="020B0600070205080204" pitchFamily="50" charset="-128"/>
                <a:ea typeface="ＭＳ Ｐゴシック" panose="020B0600070205080204" pitchFamily="50" charset="-128"/>
              </a:rPr>
              <a:t>府制度による支援</a:t>
            </a:r>
          </a:p>
        </p:txBody>
      </p:sp>
      <p:sp>
        <p:nvSpPr>
          <p:cNvPr id="7" name="正方形/長方形 6"/>
          <p:cNvSpPr/>
          <p:nvPr/>
        </p:nvSpPr>
        <p:spPr>
          <a:xfrm>
            <a:off x="5634685" y="4212816"/>
            <a:ext cx="1080000" cy="28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本人負担分</a:t>
            </a:r>
          </a:p>
        </p:txBody>
      </p:sp>
      <p:sp>
        <p:nvSpPr>
          <p:cNvPr id="2" name="正方形/長方形 1"/>
          <p:cNvSpPr/>
          <p:nvPr/>
        </p:nvSpPr>
        <p:spPr>
          <a:xfrm>
            <a:off x="1955257" y="3804533"/>
            <a:ext cx="432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latin typeface="ＭＳ Ｐゴシック" panose="020B0600070205080204" pitchFamily="50" charset="-128"/>
                <a:ea typeface="ＭＳ Ｐゴシック" panose="020B0600070205080204" pitchFamily="50" charset="-128"/>
              </a:rPr>
              <a:t>1/3</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1966090" y="4735555"/>
            <a:ext cx="432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latin typeface="ＭＳ Ｐゴシック" panose="020B0600070205080204" pitchFamily="50" charset="-128"/>
                <a:ea typeface="ＭＳ Ｐゴシック" panose="020B0600070205080204" pitchFamily="50" charset="-128"/>
              </a:rPr>
              <a:t>2/3</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p:txBody>
      </p:sp>
      <p:sp>
        <p:nvSpPr>
          <p:cNvPr id="23" name="正方形/長方形 22"/>
          <p:cNvSpPr/>
          <p:nvPr/>
        </p:nvSpPr>
        <p:spPr>
          <a:xfrm>
            <a:off x="2900689" y="3816487"/>
            <a:ext cx="432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latin typeface="ＭＳ Ｐゴシック" panose="020B0600070205080204" pitchFamily="50" charset="-128"/>
                <a:ea typeface="ＭＳ Ｐゴシック" panose="020B0600070205080204" pitchFamily="50" charset="-128"/>
              </a:rPr>
              <a:t>2/3</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p:txBody>
      </p:sp>
      <p:sp>
        <p:nvSpPr>
          <p:cNvPr id="24" name="正方形/長方形 23"/>
          <p:cNvSpPr/>
          <p:nvPr/>
        </p:nvSpPr>
        <p:spPr>
          <a:xfrm>
            <a:off x="2894209" y="4732622"/>
            <a:ext cx="432000"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latin typeface="ＭＳ Ｐゴシック" panose="020B0600070205080204" pitchFamily="50" charset="-128"/>
                <a:ea typeface="ＭＳ Ｐゴシック" panose="020B0600070205080204" pitchFamily="50" charset="-128"/>
              </a:rPr>
              <a:t>1/3</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p:txBody>
      </p:sp>
      <p:sp>
        <p:nvSpPr>
          <p:cNvPr id="25" name="正方形/長方形 24"/>
          <p:cNvSpPr/>
          <p:nvPr/>
        </p:nvSpPr>
        <p:spPr>
          <a:xfrm>
            <a:off x="464676" y="9685356"/>
            <a:ext cx="4730112" cy="5141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申請手続きに関するお問合せ</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a:t>
            </a:r>
          </a:p>
          <a:p>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　大阪公立大学工業高等専門学校 学務課　</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TEL</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en-US" altLang="ja-JP" sz="1100" dirty="0">
                <a:solidFill>
                  <a:schemeClr val="tx1"/>
                </a:solidFill>
                <a:latin typeface="UD デジタル 教科書体 NP-R" panose="02020400000000000000" pitchFamily="18" charset="-128"/>
                <a:ea typeface="UD デジタル 教科書体 NP-R" panose="02020400000000000000" pitchFamily="18" charset="-128"/>
              </a:rPr>
              <a:t>072-820-8578</a:t>
            </a:r>
            <a:endPar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endParaRPr>
          </a:p>
        </p:txBody>
      </p:sp>
      <p:pic>
        <p:nvPicPr>
          <p:cNvPr id="27" name="図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33066" y="10136400"/>
            <a:ext cx="1196308" cy="344881"/>
          </a:xfrm>
          <a:prstGeom prst="rect">
            <a:avLst/>
          </a:prstGeom>
        </p:spPr>
      </p:pic>
    </p:spTree>
    <p:extLst>
      <p:ext uri="{BB962C8B-B14F-4D97-AF65-F5344CB8AC3E}">
        <p14:creationId xmlns:p14="http://schemas.microsoft.com/office/powerpoint/2010/main" val="30088946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1237</Words>
  <Application>Microsoft Office PowerPoint</Application>
  <PresentationFormat>ユーザー設定</PresentationFormat>
  <Paragraphs>161</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HGS創英角ｺﾞｼｯｸUB</vt:lpstr>
      <vt:lpstr>ＭＳ Ｐゴシック</vt:lpstr>
      <vt:lpstr>UD デジタル 教科書体 N-B</vt:lpstr>
      <vt:lpstr>UD デジタル 教科書体 NP-R</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2024-01-12T06:29:55Z</dcterms:created>
  <dcterms:modified xsi:type="dcterms:W3CDTF">2024-01-12T06:29:59Z</dcterms:modified>
</cp:coreProperties>
</file>