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6" r:id="rId1"/>
  </p:sldMasterIdLst>
  <p:notesMasterIdLst>
    <p:notesMasterId r:id="rId4"/>
  </p:notesMasterIdLst>
  <p:handoutMasterIdLst>
    <p:handoutMasterId r:id="rId5"/>
  </p:handoutMasterIdLst>
  <p:sldIdLst>
    <p:sldId id="256" r:id="rId2"/>
    <p:sldId id="258" r:id="rId3"/>
  </p:sldIdLst>
  <p:sldSz cx="7559675" cy="1069181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750" autoAdjust="0"/>
    <p:restoredTop sz="94660"/>
  </p:normalViewPr>
  <p:slideViewPr>
    <p:cSldViewPr snapToGrid="0">
      <p:cViewPr varScale="1">
        <p:scale>
          <a:sx n="64" d="100"/>
          <a:sy n="64" d="100"/>
        </p:scale>
        <p:origin x="2174"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11"/>
            <a:ext cx="2945448" cy="497838"/>
          </a:xfrm>
          <a:prstGeom prst="rect">
            <a:avLst/>
          </a:prstGeom>
        </p:spPr>
        <p:txBody>
          <a:bodyPr vert="horz" lIns="91222" tIns="45609" rIns="91222" bIns="45609"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649" y="11"/>
            <a:ext cx="2945448" cy="497838"/>
          </a:xfrm>
          <a:prstGeom prst="rect">
            <a:avLst/>
          </a:prstGeom>
        </p:spPr>
        <p:txBody>
          <a:bodyPr vert="horz" lIns="91222" tIns="45609" rIns="91222" bIns="45609" rtlCol="0"/>
          <a:lstStyle>
            <a:lvl1pPr algn="r">
              <a:defRPr sz="1200"/>
            </a:lvl1pPr>
          </a:lstStyle>
          <a:p>
            <a:fld id="{63DB8BED-A9F9-43CB-B85C-80071AED264F}" type="datetimeFigureOut">
              <a:rPr kumimoji="1" lang="ja-JP" altLang="en-US" smtClean="0"/>
              <a:t>2024/1/12</a:t>
            </a:fld>
            <a:endParaRPr kumimoji="1" lang="ja-JP" altLang="en-US"/>
          </a:p>
        </p:txBody>
      </p:sp>
      <p:sp>
        <p:nvSpPr>
          <p:cNvPr id="4" name="フッター プレースホルダー 3"/>
          <p:cNvSpPr>
            <a:spLocks noGrp="1"/>
          </p:cNvSpPr>
          <p:nvPr>
            <p:ph type="ftr" sz="quarter" idx="2"/>
          </p:nvPr>
        </p:nvSpPr>
        <p:spPr>
          <a:xfrm>
            <a:off x="10" y="9428808"/>
            <a:ext cx="2945448" cy="497838"/>
          </a:xfrm>
          <a:prstGeom prst="rect">
            <a:avLst/>
          </a:prstGeom>
        </p:spPr>
        <p:txBody>
          <a:bodyPr vert="horz" lIns="91222" tIns="45609" rIns="91222" bIns="45609"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649" y="9428808"/>
            <a:ext cx="2945448" cy="497838"/>
          </a:xfrm>
          <a:prstGeom prst="rect">
            <a:avLst/>
          </a:prstGeom>
        </p:spPr>
        <p:txBody>
          <a:bodyPr vert="horz" lIns="91222" tIns="45609" rIns="91222" bIns="45609" rtlCol="0" anchor="b"/>
          <a:lstStyle>
            <a:lvl1pPr algn="r">
              <a:defRPr sz="1200"/>
            </a:lvl1pPr>
          </a:lstStyle>
          <a:p>
            <a:fld id="{70DD9161-192E-4B88-8E1D-533DB1D7066C}" type="slidenum">
              <a:rPr kumimoji="1" lang="ja-JP" altLang="en-US" smtClean="0"/>
              <a:t>‹#›</a:t>
            </a:fld>
            <a:endParaRPr kumimoji="1" lang="ja-JP" altLang="en-US"/>
          </a:p>
        </p:txBody>
      </p:sp>
    </p:spTree>
    <p:extLst>
      <p:ext uri="{BB962C8B-B14F-4D97-AF65-F5344CB8AC3E}">
        <p14:creationId xmlns:p14="http://schemas.microsoft.com/office/powerpoint/2010/main" val="1207976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0" y="11"/>
            <a:ext cx="2945448" cy="497838"/>
          </a:xfrm>
          <a:prstGeom prst="rect">
            <a:avLst/>
          </a:prstGeom>
        </p:spPr>
        <p:txBody>
          <a:bodyPr vert="horz" lIns="91222" tIns="45609" rIns="91222" bIns="456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9" y="11"/>
            <a:ext cx="2945448" cy="497838"/>
          </a:xfrm>
          <a:prstGeom prst="rect">
            <a:avLst/>
          </a:prstGeom>
        </p:spPr>
        <p:txBody>
          <a:bodyPr vert="horz" lIns="91222" tIns="45609" rIns="91222" bIns="45609" rtlCol="0"/>
          <a:lstStyle>
            <a:lvl1pPr algn="r">
              <a:defRPr sz="1200"/>
            </a:lvl1pPr>
          </a:lstStyle>
          <a:p>
            <a:fld id="{691BEF9C-F97A-4EA5-BAF2-091F6D438EBF}" type="datetimeFigureOut">
              <a:rPr kumimoji="1" lang="ja-JP" altLang="en-US" smtClean="0"/>
              <a:t>2024/1/12</a:t>
            </a:fld>
            <a:endParaRPr kumimoji="1" lang="ja-JP" altLang="en-US"/>
          </a:p>
        </p:txBody>
      </p:sp>
      <p:sp>
        <p:nvSpPr>
          <p:cNvPr id="4" name="スライド イメージ プレースホルダー 3"/>
          <p:cNvSpPr>
            <a:spLocks noGrp="1" noRot="1" noChangeAspect="1"/>
          </p:cNvSpPr>
          <p:nvPr>
            <p:ph type="sldImg" idx="2"/>
          </p:nvPr>
        </p:nvSpPr>
        <p:spPr>
          <a:xfrm>
            <a:off x="2214563" y="1241425"/>
            <a:ext cx="2368550" cy="3349625"/>
          </a:xfrm>
          <a:prstGeom prst="rect">
            <a:avLst/>
          </a:prstGeom>
          <a:noFill/>
          <a:ln w="12700">
            <a:solidFill>
              <a:prstClr val="black"/>
            </a:solidFill>
          </a:ln>
        </p:spPr>
        <p:txBody>
          <a:bodyPr vert="horz" lIns="91222" tIns="45609" rIns="91222" bIns="45609" rtlCol="0" anchor="ctr"/>
          <a:lstStyle/>
          <a:p>
            <a:endParaRPr lang="ja-JP" altLang="en-US"/>
          </a:p>
        </p:txBody>
      </p:sp>
      <p:sp>
        <p:nvSpPr>
          <p:cNvPr id="5" name="ノート プレースホルダー 4"/>
          <p:cNvSpPr>
            <a:spLocks noGrp="1"/>
          </p:cNvSpPr>
          <p:nvPr>
            <p:ph type="body" sz="quarter" idx="3"/>
          </p:nvPr>
        </p:nvSpPr>
        <p:spPr>
          <a:xfrm>
            <a:off x="680096" y="4777034"/>
            <a:ext cx="5437506" cy="3908187"/>
          </a:xfrm>
          <a:prstGeom prst="rect">
            <a:avLst/>
          </a:prstGeom>
        </p:spPr>
        <p:txBody>
          <a:bodyPr vert="horz" lIns="91222" tIns="45609" rIns="91222" bIns="4560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0" y="9428808"/>
            <a:ext cx="2945448" cy="497838"/>
          </a:xfrm>
          <a:prstGeom prst="rect">
            <a:avLst/>
          </a:prstGeom>
        </p:spPr>
        <p:txBody>
          <a:bodyPr vert="horz" lIns="91222" tIns="45609" rIns="91222" bIns="456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9" y="9428808"/>
            <a:ext cx="2945448" cy="497838"/>
          </a:xfrm>
          <a:prstGeom prst="rect">
            <a:avLst/>
          </a:prstGeom>
        </p:spPr>
        <p:txBody>
          <a:bodyPr vert="horz" lIns="91222" tIns="45609" rIns="91222" bIns="45609" rtlCol="0" anchor="b"/>
          <a:lstStyle>
            <a:lvl1pPr algn="r">
              <a:defRPr sz="1200"/>
            </a:lvl1pPr>
          </a:lstStyle>
          <a:p>
            <a:fld id="{08A8C072-CF28-477C-9ED4-7E32B6D2C2C8}" type="slidenum">
              <a:rPr kumimoji="1" lang="ja-JP" altLang="en-US" smtClean="0"/>
              <a:t>‹#›</a:t>
            </a:fld>
            <a:endParaRPr kumimoji="1" lang="ja-JP" altLang="en-US"/>
          </a:p>
        </p:txBody>
      </p:sp>
    </p:spTree>
    <p:extLst>
      <p:ext uri="{BB962C8B-B14F-4D97-AF65-F5344CB8AC3E}">
        <p14:creationId xmlns:p14="http://schemas.microsoft.com/office/powerpoint/2010/main" val="6030139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8A8C072-CF28-477C-9ED4-7E32B6D2C2C8}" type="slidenum">
              <a:rPr kumimoji="1" lang="ja-JP" altLang="en-US" smtClean="0"/>
              <a:t>1</a:t>
            </a:fld>
            <a:endParaRPr kumimoji="1" lang="ja-JP" altLang="en-US"/>
          </a:p>
        </p:txBody>
      </p:sp>
    </p:spTree>
    <p:extLst>
      <p:ext uri="{BB962C8B-B14F-4D97-AF65-F5344CB8AC3E}">
        <p14:creationId xmlns:p14="http://schemas.microsoft.com/office/powerpoint/2010/main" val="3719114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8A8C072-CF28-477C-9ED4-7E32B6D2C2C8}" type="slidenum">
              <a:rPr kumimoji="1" lang="ja-JP" altLang="en-US" smtClean="0"/>
              <a:t>2</a:t>
            </a:fld>
            <a:endParaRPr kumimoji="1" lang="ja-JP" altLang="en-US"/>
          </a:p>
        </p:txBody>
      </p:sp>
    </p:spTree>
    <p:extLst>
      <p:ext uri="{BB962C8B-B14F-4D97-AF65-F5344CB8AC3E}">
        <p14:creationId xmlns:p14="http://schemas.microsoft.com/office/powerpoint/2010/main" val="4097165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3920827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1778079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890090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3026660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463192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354671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4123748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3010917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2960075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2999570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BEAC909-44AB-4FA0-8389-756BA468722D}" type="datetimeFigureOut">
              <a:rPr kumimoji="1" lang="ja-JP" altLang="en-US" smtClean="0"/>
              <a:t>2024/1/12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1411756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1BEAC909-44AB-4FA0-8389-756BA468722D}" type="datetimeFigureOut">
              <a:rPr kumimoji="1" lang="ja-JP" altLang="en-US" smtClean="0"/>
              <a:t>2024/1/12</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C56092A3-4778-4FE0-9083-846D400C41A8}" type="slidenum">
              <a:rPr kumimoji="1" lang="ja-JP" altLang="en-US" smtClean="0"/>
              <a:t>‹#›</a:t>
            </a:fld>
            <a:endParaRPr kumimoji="1" lang="ja-JP" altLang="en-US"/>
          </a:p>
        </p:txBody>
      </p:sp>
    </p:spTree>
    <p:extLst>
      <p:ext uri="{BB962C8B-B14F-4D97-AF65-F5344CB8AC3E}">
        <p14:creationId xmlns:p14="http://schemas.microsoft.com/office/powerpoint/2010/main" val="29811104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5.tmp"/><Relationship Id="rId3" Type="http://schemas.openxmlformats.org/officeDocument/2006/relationships/hyperlink" Target="http://www.pref.osaka.lg.jp/fukatsu/musyo/index.html" TargetMode="External"/><Relationship Id="rId7" Type="http://schemas.openxmlformats.org/officeDocument/2006/relationships/image" Target="../media/image4.tmp"/><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www.mext.go.jp/a_menu/koutou/hutankeigen/index.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4173" y="-8710"/>
            <a:ext cx="7588015" cy="1318767"/>
          </a:xfrm>
          <a:prstGeom prst="rect">
            <a:avLst/>
          </a:prstGeom>
          <a:noFill/>
          <a:ln>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bwMode="gray">
          <a:xfrm>
            <a:off x="122745" y="143691"/>
            <a:ext cx="7024915" cy="1404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spcAft>
                <a:spcPts val="0"/>
              </a:spcAft>
            </a:pPr>
            <a:r>
              <a:rPr lang="ja-JP" altLang="en-US" sz="2000" kern="100" dirty="0">
                <a:solidFill>
                  <a:schemeClr val="tx1"/>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大阪公立大学に進学する学生・保護者の皆様へ</a:t>
            </a:r>
            <a:r>
              <a:rPr lang="ja-JP" altLang="en-US" kern="100" dirty="0">
                <a:solidFill>
                  <a:schemeClr val="tx1"/>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　　　　　</a:t>
            </a:r>
            <a:endParaRPr lang="en-US" altLang="ja-JP" kern="100" dirty="0">
              <a:solidFill>
                <a:schemeClr val="tx1"/>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spcAft>
                <a:spcPts val="0"/>
              </a:spcAft>
            </a:pPr>
            <a:endParaRPr lang="en-US" altLang="ja-JP" sz="200" kern="100" dirty="0">
              <a:solidFill>
                <a:schemeClr val="tx1"/>
              </a:solidFill>
              <a:latin typeface="UD デジタル 教科書体 N-B" panose="02020700000000000000" pitchFamily="17" charset="-128"/>
              <a:ea typeface="UD デジタル 教科書体 N-B" panose="02020700000000000000" pitchFamily="17" charset="-128"/>
              <a:cs typeface="Times New Roman" panose="02020603050405020304" pitchFamily="18" charset="0"/>
            </a:endParaRPr>
          </a:p>
          <a:p>
            <a:pPr algn="ctr">
              <a:spcAft>
                <a:spcPts val="0"/>
              </a:spcAft>
            </a:pPr>
            <a:r>
              <a:rPr lang="ja-JP" altLang="en-US" sz="2700" kern="100" dirty="0">
                <a:solidFill>
                  <a:schemeClr val="tx1"/>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大阪府の</a:t>
            </a:r>
            <a:r>
              <a:rPr lang="ja-JP" altLang="ja-JP" sz="2700" kern="100" dirty="0">
                <a:solidFill>
                  <a:schemeClr val="tx1"/>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cs typeface="Times New Roman" panose="02020603050405020304" pitchFamily="18" charset="0"/>
              </a:rPr>
              <a:t>授業料等支援制度について</a:t>
            </a:r>
            <a:endParaRPr kumimoji="1" lang="en-US" altLang="ja-JP" sz="2700" dirty="0">
              <a:ln w="15875">
                <a:noFill/>
              </a:ln>
              <a:solidFill>
                <a:schemeClr val="tx1"/>
              </a:solidFill>
              <a:effectLst>
                <a:outerShdw blurRad="38100" dist="38100" dir="2700000" algn="tl">
                  <a:srgbClr val="000000">
                    <a:alpha val="43137"/>
                  </a:srgbClr>
                </a:outerShdw>
              </a:effectLst>
              <a:latin typeface="UD デジタル 教科書体 N-B" panose="02020700000000000000" pitchFamily="17" charset="-128"/>
              <a:ea typeface="UD デジタル 教科書体 N-B" panose="02020700000000000000" pitchFamily="17" charset="-128"/>
            </a:endParaRPr>
          </a:p>
        </p:txBody>
      </p:sp>
      <p:sp>
        <p:nvSpPr>
          <p:cNvPr id="10" name="正方形/長方形 9"/>
          <p:cNvSpPr/>
          <p:nvPr/>
        </p:nvSpPr>
        <p:spPr>
          <a:xfrm>
            <a:off x="-14172" y="1271764"/>
            <a:ext cx="7588014" cy="9511612"/>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endParaRPr lang="en-US" altLang="ja-JP" dirty="0">
              <a:solidFill>
                <a:schemeClr val="tx1"/>
              </a:solidFill>
              <a:latin typeface="HGS創英角ｺﾞｼｯｸUB" panose="020B0900000000000000" pitchFamily="50" charset="-128"/>
              <a:ea typeface="HGS創英角ｺﾞｼｯｸUB" panose="020B0900000000000000" pitchFamily="50" charset="-128"/>
            </a:endParaRPr>
          </a:p>
          <a:p>
            <a:pPr>
              <a:spcAft>
                <a:spcPts val="0"/>
              </a:spcAft>
            </a:pPr>
            <a:endParaRPr lang="en-US" altLang="ja-JP" dirty="0">
              <a:solidFill>
                <a:schemeClr val="tx1"/>
              </a:solidFill>
              <a:latin typeface="HGS創英角ｺﾞｼｯｸUB" panose="020B0900000000000000" pitchFamily="50" charset="-128"/>
              <a:ea typeface="HGS創英角ｺﾞｼｯｸUB" panose="020B0900000000000000" pitchFamily="50" charset="-128"/>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ja-JP"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aphicFrame>
        <p:nvGraphicFramePr>
          <p:cNvPr id="22" name="表 21"/>
          <p:cNvGraphicFramePr>
            <a:graphicFrameLocks noGrp="1"/>
          </p:cNvGraphicFramePr>
          <p:nvPr>
            <p:extLst>
              <p:ext uri="{D42A27DB-BD31-4B8C-83A1-F6EECF244321}">
                <p14:modId xmlns:p14="http://schemas.microsoft.com/office/powerpoint/2010/main" val="1165969653"/>
              </p:ext>
            </p:extLst>
          </p:nvPr>
        </p:nvGraphicFramePr>
        <p:xfrm>
          <a:off x="309115" y="2800803"/>
          <a:ext cx="6915008" cy="1864141"/>
        </p:xfrm>
        <a:graphic>
          <a:graphicData uri="http://schemas.openxmlformats.org/drawingml/2006/table">
            <a:tbl>
              <a:tblPr firstRow="1" bandRow="1">
                <a:tableStyleId>{2D5ABB26-0587-4C30-8999-92F81FD0307C}</a:tableStyleId>
              </a:tblPr>
              <a:tblGrid>
                <a:gridCol w="6915008">
                  <a:extLst>
                    <a:ext uri="{9D8B030D-6E8A-4147-A177-3AD203B41FA5}">
                      <a16:colId xmlns:a16="http://schemas.microsoft.com/office/drawing/2014/main" val="833124969"/>
                    </a:ext>
                  </a:extLst>
                </a:gridCol>
              </a:tblGrid>
              <a:tr h="279181">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200" b="1" dirty="0">
                          <a:latin typeface="UD デジタル 教科書体 NP-R" panose="02020400000000000000" pitchFamily="18" charset="-128"/>
                          <a:ea typeface="UD デジタル 教科書体 NP-R" panose="02020400000000000000" pitchFamily="18" charset="-128"/>
                        </a:rPr>
                        <a:t>１　学生等の要件</a:t>
                      </a:r>
                      <a:endParaRPr kumimoji="1" lang="ja-JP" altLang="en-US" sz="500" b="1" dirty="0">
                        <a:latin typeface="UD デジタル 教科書体 NP-R" panose="02020400000000000000" pitchFamily="18" charset="-128"/>
                        <a:ea typeface="UD デジタル 教科書体 NP-R" panose="02020400000000000000" pitchFamily="18" charset="-128"/>
                      </a:endParaRPr>
                    </a:p>
                  </a:txBody>
                  <a:tcPr anchor="ctr">
                    <a:solidFill>
                      <a:schemeClr val="accent4">
                        <a:lumMod val="60000"/>
                        <a:lumOff val="40000"/>
                      </a:schemeClr>
                    </a:solidFill>
                  </a:tcPr>
                </a:tc>
                <a:extLst>
                  <a:ext uri="{0D108BD9-81ED-4DB2-BD59-A6C34878D82A}">
                    <a16:rowId xmlns:a16="http://schemas.microsoft.com/office/drawing/2014/main" val="2556608031"/>
                  </a:ext>
                </a:extLst>
              </a:tr>
              <a:tr h="1457946">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1100" kern="1200" dirty="0">
                          <a:solidFill>
                            <a:schemeClr val="tx1"/>
                          </a:solidFill>
                          <a:effectLst/>
                          <a:latin typeface="+mn-ea"/>
                          <a:ea typeface="+mn-ea"/>
                          <a:cs typeface="+mn-cs"/>
                        </a:rPr>
                        <a:t>【</a:t>
                      </a:r>
                      <a:r>
                        <a:rPr kumimoji="1" lang="ja-JP" altLang="en-US" sz="1100" kern="1200" dirty="0">
                          <a:solidFill>
                            <a:schemeClr val="tx1"/>
                          </a:solidFill>
                          <a:effectLst/>
                          <a:latin typeface="+mn-ea"/>
                          <a:ea typeface="+mn-ea"/>
                          <a:cs typeface="+mn-cs"/>
                        </a:rPr>
                        <a:t>令和５年度の対象者</a:t>
                      </a:r>
                      <a:r>
                        <a:rPr kumimoji="1" lang="en-US" altLang="ja-JP" sz="1100" kern="1200" dirty="0">
                          <a:solidFill>
                            <a:schemeClr val="tx1"/>
                          </a:solidFill>
                          <a:effectLst/>
                          <a:latin typeface="+mn-ea"/>
                          <a:ea typeface="+mn-ea"/>
                          <a:cs typeface="+mn-cs"/>
                        </a:rPr>
                        <a:t>】</a:t>
                      </a: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100" kern="1200" baseline="0" dirty="0">
                          <a:solidFill>
                            <a:schemeClr val="tx1"/>
                          </a:solidFill>
                          <a:effectLst/>
                          <a:latin typeface="+mn-ea"/>
                          <a:ea typeface="+mn-ea"/>
                          <a:cs typeface="+mn-cs"/>
                        </a:rPr>
                        <a:t>　</a:t>
                      </a:r>
                      <a:r>
                        <a:rPr kumimoji="1" lang="ja-JP" altLang="en-US" sz="1100" b="0" dirty="0">
                          <a:ea typeface="游ゴシック"/>
                        </a:rPr>
                        <a:t>大阪公立大学及び令和</a:t>
                      </a:r>
                      <a:r>
                        <a:rPr kumimoji="1" lang="en-US" altLang="ja-JP" sz="1100" b="0" dirty="0">
                          <a:latin typeface="+mn-ea"/>
                          <a:ea typeface="+mn-ea"/>
                        </a:rPr>
                        <a:t>2</a:t>
                      </a:r>
                      <a:r>
                        <a:rPr kumimoji="1" lang="ja-JP" altLang="en-US" sz="1100" b="0" dirty="0">
                          <a:ea typeface="游ゴシック"/>
                        </a:rPr>
                        <a:t>年度</a:t>
                      </a:r>
                      <a:r>
                        <a:rPr kumimoji="1" lang="ja-JP" altLang="en-US" sz="1100" b="0" dirty="0">
                          <a:solidFill>
                            <a:schemeClr val="tx1"/>
                          </a:solidFill>
                          <a:ea typeface="游ゴシック"/>
                        </a:rPr>
                        <a:t>以降に入学する（した）大阪府立大学（府大）・大阪市立大学（市大）の学部生、学域生、</a:t>
                      </a:r>
                      <a:endParaRPr kumimoji="1" lang="en-US" altLang="ja-JP" sz="1100" b="0" dirty="0">
                        <a:solidFill>
                          <a:schemeClr val="tx1"/>
                        </a:solidFill>
                        <a:ea typeface="游ゴシック"/>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100" b="0" dirty="0">
                          <a:solidFill>
                            <a:schemeClr val="tx1"/>
                          </a:solidFill>
                          <a:ea typeface="游ゴシック"/>
                        </a:rPr>
                        <a:t>　編入学生（</a:t>
                      </a:r>
                      <a:r>
                        <a:rPr kumimoji="1" lang="en-US" altLang="ja-JP" sz="1100" b="0" dirty="0">
                          <a:solidFill>
                            <a:schemeClr val="tx1"/>
                          </a:solidFill>
                          <a:ea typeface="游ゴシック"/>
                        </a:rPr>
                        <a:t>※</a:t>
                      </a:r>
                      <a:r>
                        <a:rPr kumimoji="1" lang="en-US" altLang="ja-JP" sz="1100" b="0" dirty="0">
                          <a:solidFill>
                            <a:schemeClr val="tx1"/>
                          </a:solidFill>
                          <a:latin typeface="+mn-ea"/>
                          <a:ea typeface="+mn-ea"/>
                        </a:rPr>
                        <a:t>3</a:t>
                      </a:r>
                      <a:r>
                        <a:rPr kumimoji="1" lang="ja-JP" altLang="en-US" sz="1100" b="0" dirty="0">
                          <a:solidFill>
                            <a:schemeClr val="tx1"/>
                          </a:solidFill>
                          <a:ea typeface="游ゴシック"/>
                        </a:rPr>
                        <a:t>）大学院（修士、博士前期課程（法科大学院を含む））</a:t>
                      </a:r>
                      <a:endParaRPr lang="ja-JP" altLang="ja-JP" sz="1100" b="0" dirty="0">
                        <a:solidFill>
                          <a:schemeClr val="tx1"/>
                        </a:solidFill>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en-US" altLang="ja-JP" sz="1100" kern="1200" dirty="0">
                          <a:solidFill>
                            <a:schemeClr val="tx1"/>
                          </a:solidFill>
                          <a:effectLst/>
                          <a:latin typeface="+mn-ea"/>
                          <a:ea typeface="+mn-ea"/>
                          <a:cs typeface="+mn-cs"/>
                        </a:rPr>
                        <a:t>【</a:t>
                      </a:r>
                      <a:r>
                        <a:rPr kumimoji="1" lang="ja-JP" altLang="en-US" sz="1100" kern="1200" dirty="0">
                          <a:solidFill>
                            <a:schemeClr val="tx1"/>
                          </a:solidFill>
                          <a:effectLst/>
                          <a:latin typeface="+mn-ea"/>
                          <a:ea typeface="+mn-ea"/>
                          <a:cs typeface="+mn-cs"/>
                        </a:rPr>
                        <a:t>留意事項</a:t>
                      </a:r>
                      <a:r>
                        <a:rPr kumimoji="1" lang="en-US" altLang="ja-JP" sz="1100" kern="1200" dirty="0">
                          <a:solidFill>
                            <a:schemeClr val="tx1"/>
                          </a:solidFill>
                          <a:effectLst/>
                          <a:latin typeface="+mn-ea"/>
                          <a:ea typeface="+mn-ea"/>
                          <a:cs typeface="+mn-cs"/>
                        </a:rPr>
                        <a:t>】</a:t>
                      </a:r>
                    </a:p>
                    <a:p>
                      <a:r>
                        <a:rPr kumimoji="1" lang="ja-JP" altLang="en-US" sz="1100" kern="1200" dirty="0">
                          <a:solidFill>
                            <a:schemeClr val="tx1"/>
                          </a:solidFill>
                          <a:effectLst/>
                          <a:latin typeface="+mn-ea"/>
                          <a:ea typeface="+mn-ea"/>
                          <a:cs typeface="+mn-cs"/>
                        </a:rPr>
                        <a:t>　</a:t>
                      </a:r>
                      <a:r>
                        <a:rPr kumimoji="1" lang="en-US" altLang="ja-JP" sz="1050" kern="1200" dirty="0">
                          <a:solidFill>
                            <a:schemeClr val="tx1"/>
                          </a:solidFill>
                          <a:effectLst/>
                          <a:latin typeface="+mn-ea"/>
                          <a:ea typeface="+mn-ea"/>
                          <a:cs typeface="+mn-cs"/>
                        </a:rPr>
                        <a:t>※1 </a:t>
                      </a:r>
                      <a:r>
                        <a:rPr kumimoji="1" lang="ja-JP" altLang="en-US" sz="1050" kern="1200" dirty="0">
                          <a:solidFill>
                            <a:schemeClr val="tx1"/>
                          </a:solidFill>
                          <a:effectLst/>
                          <a:latin typeface="+mn-ea"/>
                          <a:ea typeface="+mn-ea"/>
                          <a:cs typeface="+mn-cs"/>
                        </a:rPr>
                        <a:t>令和</a:t>
                      </a:r>
                      <a:r>
                        <a:rPr kumimoji="1" lang="en-US" altLang="ja-JP" sz="1050" kern="1200" dirty="0">
                          <a:solidFill>
                            <a:schemeClr val="tx1"/>
                          </a:solidFill>
                          <a:effectLst/>
                          <a:latin typeface="+mn-ea"/>
                          <a:ea typeface="+mn-ea"/>
                          <a:cs typeface="+mn-cs"/>
                        </a:rPr>
                        <a:t>2</a:t>
                      </a:r>
                      <a:r>
                        <a:rPr kumimoji="1" lang="ja-JP" altLang="en-US" sz="1050" kern="1200" dirty="0">
                          <a:solidFill>
                            <a:schemeClr val="tx1"/>
                          </a:solidFill>
                          <a:effectLst/>
                          <a:latin typeface="+mn-ea"/>
                          <a:ea typeface="+mn-ea"/>
                          <a:cs typeface="+mn-cs"/>
                        </a:rPr>
                        <a:t>年度入学生から学年進行</a:t>
                      </a:r>
                      <a:r>
                        <a:rPr kumimoji="1" lang="ja-JP" altLang="en-US" sz="1050" strike="noStrike" kern="1200" baseline="0" dirty="0">
                          <a:solidFill>
                            <a:schemeClr val="tx1"/>
                          </a:solidFill>
                          <a:effectLst/>
                          <a:latin typeface="+mn-ea"/>
                          <a:ea typeface="+mn-ea"/>
                          <a:cs typeface="+mn-cs"/>
                        </a:rPr>
                        <a:t>で</a:t>
                      </a:r>
                      <a:r>
                        <a:rPr kumimoji="1" lang="ja-JP" altLang="en-US" sz="1050" kern="1200" dirty="0">
                          <a:solidFill>
                            <a:schemeClr val="tx1"/>
                          </a:solidFill>
                          <a:effectLst/>
                          <a:latin typeface="+mn-ea"/>
                          <a:ea typeface="+mn-ea"/>
                          <a:cs typeface="+mn-cs"/>
                        </a:rPr>
                        <a:t>実施していますので、令和</a:t>
                      </a:r>
                      <a:r>
                        <a:rPr kumimoji="1" lang="en-US" altLang="ja-JP" sz="1050" kern="1200" dirty="0">
                          <a:solidFill>
                            <a:schemeClr val="tx1"/>
                          </a:solidFill>
                          <a:effectLst/>
                          <a:latin typeface="+mn-ea"/>
                          <a:ea typeface="+mn-ea"/>
                          <a:cs typeface="+mn-cs"/>
                        </a:rPr>
                        <a:t>2</a:t>
                      </a:r>
                      <a:r>
                        <a:rPr kumimoji="1" lang="ja-JP" altLang="en-US" sz="1050" kern="1200" dirty="0">
                          <a:solidFill>
                            <a:schemeClr val="tx1"/>
                          </a:solidFill>
                          <a:effectLst/>
                          <a:latin typeface="+mn-ea"/>
                          <a:ea typeface="+mn-ea"/>
                          <a:cs typeface="+mn-cs"/>
                        </a:rPr>
                        <a:t>年度以前に大学に入学した在学生は支援対象</a:t>
                      </a:r>
                      <a:endParaRPr kumimoji="1" lang="en-US" altLang="ja-JP" sz="1050" kern="1200" dirty="0">
                        <a:solidFill>
                          <a:schemeClr val="tx1"/>
                        </a:solidFill>
                        <a:effectLst/>
                        <a:latin typeface="+mn-ea"/>
                        <a:ea typeface="+mn-ea"/>
                        <a:cs typeface="+mn-cs"/>
                      </a:endParaRPr>
                    </a:p>
                    <a:p>
                      <a:r>
                        <a:rPr kumimoji="1" lang="ja-JP" altLang="en-US" sz="1050" kern="1200" dirty="0">
                          <a:solidFill>
                            <a:schemeClr val="tx1"/>
                          </a:solidFill>
                          <a:effectLst/>
                          <a:latin typeface="+mn-ea"/>
                          <a:ea typeface="+mn-ea"/>
                          <a:cs typeface="+mn-cs"/>
                        </a:rPr>
                        <a:t>　　　となりません。</a:t>
                      </a:r>
                      <a:endParaRPr kumimoji="1" lang="en-US" altLang="ja-JP" sz="1050" kern="1200" dirty="0">
                        <a:solidFill>
                          <a:schemeClr val="tx1"/>
                        </a:solidFill>
                        <a:effectLst/>
                        <a:latin typeface="+mn-ea"/>
                        <a:ea typeface="+mn-ea"/>
                        <a:cs typeface="+mn-cs"/>
                      </a:endParaRPr>
                    </a:p>
                    <a:p>
                      <a:r>
                        <a:rPr kumimoji="1" lang="ja-JP" altLang="en-US" sz="1050" kern="1200" dirty="0">
                          <a:solidFill>
                            <a:schemeClr val="tx1"/>
                          </a:solidFill>
                          <a:effectLst/>
                          <a:latin typeface="+mn-ea"/>
                          <a:ea typeface="+mn-ea"/>
                          <a:cs typeface="+mn-cs"/>
                        </a:rPr>
                        <a:t>　</a:t>
                      </a:r>
                      <a:r>
                        <a:rPr kumimoji="1" lang="ja-JP" altLang="ja-JP" sz="1050" kern="1200" dirty="0">
                          <a:solidFill>
                            <a:schemeClr val="tx1"/>
                          </a:solidFill>
                          <a:effectLst/>
                          <a:latin typeface="+mn-ea"/>
                          <a:ea typeface="+mn-ea"/>
                          <a:cs typeface="+mn-cs"/>
                        </a:rPr>
                        <a:t>※</a:t>
                      </a:r>
                      <a:r>
                        <a:rPr kumimoji="1" lang="en-US" altLang="ja-JP" sz="1050" kern="1200" dirty="0">
                          <a:solidFill>
                            <a:schemeClr val="tx1"/>
                          </a:solidFill>
                          <a:effectLst/>
                          <a:latin typeface="+mn-ea"/>
                          <a:ea typeface="+mn-ea"/>
                          <a:cs typeface="+mn-cs"/>
                        </a:rPr>
                        <a:t>2 </a:t>
                      </a:r>
                      <a:r>
                        <a:rPr kumimoji="1" lang="ja-JP" altLang="ja-JP" sz="1050" kern="1200" dirty="0">
                          <a:solidFill>
                            <a:schemeClr val="tx1"/>
                          </a:solidFill>
                          <a:effectLst/>
                          <a:latin typeface="+mn-ea"/>
                          <a:ea typeface="+mn-ea"/>
                          <a:cs typeface="+mn-cs"/>
                        </a:rPr>
                        <a:t>留学生、</a:t>
                      </a:r>
                      <a:r>
                        <a:rPr kumimoji="1" lang="ja-JP" altLang="en-US" sz="1050" kern="1200" dirty="0">
                          <a:solidFill>
                            <a:schemeClr val="tx1"/>
                          </a:solidFill>
                          <a:effectLst/>
                          <a:latin typeface="+mn-ea"/>
                          <a:ea typeface="+mn-ea"/>
                          <a:cs typeface="+mn-cs"/>
                        </a:rPr>
                        <a:t>大学院の</a:t>
                      </a:r>
                      <a:r>
                        <a:rPr kumimoji="1" lang="ja-JP" altLang="ja-JP" sz="1050" kern="1200" dirty="0">
                          <a:solidFill>
                            <a:schemeClr val="tx1"/>
                          </a:solidFill>
                          <a:effectLst/>
                          <a:latin typeface="+mn-ea"/>
                          <a:ea typeface="+mn-ea"/>
                          <a:cs typeface="+mn-cs"/>
                        </a:rPr>
                        <a:t>長期履修学生は</a:t>
                      </a:r>
                      <a:r>
                        <a:rPr kumimoji="1" lang="ja-JP" altLang="en-US" sz="1050" kern="1200" dirty="0">
                          <a:solidFill>
                            <a:schemeClr val="tx1"/>
                          </a:solidFill>
                          <a:effectLst/>
                          <a:latin typeface="+mn-ea"/>
                          <a:ea typeface="+mn-ea"/>
                          <a:cs typeface="+mn-cs"/>
                        </a:rPr>
                        <a:t>支援対象となりません。</a:t>
                      </a:r>
                      <a:endParaRPr kumimoji="1" lang="ja-JP" altLang="ja-JP" sz="1050" kern="1200" dirty="0">
                        <a:solidFill>
                          <a:schemeClr val="tx1"/>
                        </a:solidFill>
                        <a:effectLst/>
                        <a:latin typeface="+mn-ea"/>
                        <a:ea typeface="+mn-ea"/>
                        <a:cs typeface="+mn-cs"/>
                      </a:endParaRPr>
                    </a:p>
                    <a:p>
                      <a:r>
                        <a:rPr kumimoji="1" lang="ja-JP" altLang="ja-JP" sz="1050" kern="1200" dirty="0">
                          <a:solidFill>
                            <a:schemeClr val="tx1"/>
                          </a:solidFill>
                          <a:effectLst/>
                          <a:latin typeface="+mn-ea"/>
                          <a:ea typeface="+mn-ea"/>
                          <a:cs typeface="+mn-cs"/>
                        </a:rPr>
                        <a:t>　※</a:t>
                      </a:r>
                      <a:r>
                        <a:rPr kumimoji="1" lang="en-US" altLang="ja-JP" sz="1050" kern="1200" dirty="0">
                          <a:solidFill>
                            <a:schemeClr val="tx1"/>
                          </a:solidFill>
                          <a:effectLst/>
                          <a:latin typeface="+mn-ea"/>
                          <a:ea typeface="+mn-ea"/>
                          <a:cs typeface="+mn-cs"/>
                        </a:rPr>
                        <a:t>3 </a:t>
                      </a:r>
                      <a:r>
                        <a:rPr kumimoji="1" lang="ja-JP" altLang="ja-JP" sz="1050" kern="1200" dirty="0">
                          <a:solidFill>
                            <a:schemeClr val="tx1"/>
                          </a:solidFill>
                          <a:effectLst/>
                          <a:latin typeface="+mn-ea"/>
                          <a:ea typeface="+mn-ea"/>
                          <a:cs typeface="+mn-cs"/>
                        </a:rPr>
                        <a:t>編入学生は、</a:t>
                      </a:r>
                      <a:r>
                        <a:rPr kumimoji="1" lang="ja-JP" altLang="en-US" sz="1050" kern="1200" dirty="0">
                          <a:solidFill>
                            <a:schemeClr val="tx1"/>
                          </a:solidFill>
                          <a:effectLst/>
                          <a:latin typeface="+mn-ea"/>
                          <a:ea typeface="+mn-ea"/>
                          <a:cs typeface="+mn-cs"/>
                        </a:rPr>
                        <a:t>令和</a:t>
                      </a:r>
                      <a:r>
                        <a:rPr kumimoji="1" lang="en-US" altLang="ja-JP" sz="1050" kern="1200" dirty="0">
                          <a:solidFill>
                            <a:schemeClr val="tx1"/>
                          </a:solidFill>
                          <a:effectLst/>
                          <a:latin typeface="+mn-ea"/>
                          <a:ea typeface="+mn-ea"/>
                          <a:cs typeface="+mn-cs"/>
                        </a:rPr>
                        <a:t>2</a:t>
                      </a:r>
                      <a:r>
                        <a:rPr kumimoji="1" lang="ja-JP" altLang="en-US" sz="1050" kern="1200" dirty="0">
                          <a:solidFill>
                            <a:schemeClr val="tx1"/>
                          </a:solidFill>
                          <a:effectLst/>
                          <a:latin typeface="+mn-ea"/>
                          <a:ea typeface="+mn-ea"/>
                          <a:cs typeface="+mn-cs"/>
                        </a:rPr>
                        <a:t>年度入学生が編入年次と同学年となる令和</a:t>
                      </a:r>
                      <a:r>
                        <a:rPr kumimoji="1" lang="en-US" altLang="ja-JP" sz="1050" kern="1200" dirty="0">
                          <a:solidFill>
                            <a:schemeClr val="tx1"/>
                          </a:solidFill>
                          <a:effectLst/>
                          <a:latin typeface="+mn-ea"/>
                          <a:ea typeface="+mn-ea"/>
                          <a:cs typeface="+mn-cs"/>
                        </a:rPr>
                        <a:t>4</a:t>
                      </a:r>
                      <a:r>
                        <a:rPr kumimoji="1" lang="ja-JP" altLang="en-US" sz="1050" kern="1200" dirty="0">
                          <a:solidFill>
                            <a:schemeClr val="tx1"/>
                          </a:solidFill>
                          <a:effectLst/>
                          <a:latin typeface="+mn-ea"/>
                          <a:ea typeface="+mn-ea"/>
                          <a:cs typeface="+mn-cs"/>
                        </a:rPr>
                        <a:t>年度編入学生</a:t>
                      </a:r>
                      <a:r>
                        <a:rPr kumimoji="1" lang="ja-JP" altLang="ja-JP" sz="1050" kern="1200" dirty="0">
                          <a:solidFill>
                            <a:schemeClr val="tx1"/>
                          </a:solidFill>
                          <a:effectLst/>
                          <a:latin typeface="+mn-ea"/>
                          <a:ea typeface="+mn-ea"/>
                          <a:cs typeface="+mn-cs"/>
                        </a:rPr>
                        <a:t>から</a:t>
                      </a:r>
                      <a:r>
                        <a:rPr kumimoji="1" lang="ja-JP" altLang="en-US" sz="1050" kern="1200" dirty="0">
                          <a:solidFill>
                            <a:schemeClr val="tx1"/>
                          </a:solidFill>
                          <a:effectLst/>
                          <a:latin typeface="+mn-ea"/>
                          <a:ea typeface="+mn-ea"/>
                          <a:cs typeface="+mn-cs"/>
                        </a:rPr>
                        <a:t>支援</a:t>
                      </a:r>
                      <a:r>
                        <a:rPr kumimoji="1" lang="ja-JP" altLang="ja-JP" sz="1050" kern="1200" dirty="0">
                          <a:solidFill>
                            <a:schemeClr val="tx1"/>
                          </a:solidFill>
                          <a:effectLst/>
                          <a:latin typeface="+mn-ea"/>
                          <a:ea typeface="+mn-ea"/>
                          <a:cs typeface="+mn-cs"/>
                        </a:rPr>
                        <a:t>対象</a:t>
                      </a:r>
                      <a:r>
                        <a:rPr kumimoji="1" lang="ja-JP" altLang="en-US" sz="1050" kern="1200" dirty="0">
                          <a:solidFill>
                            <a:schemeClr val="tx1"/>
                          </a:solidFill>
                          <a:effectLst/>
                          <a:latin typeface="+mn-ea"/>
                          <a:ea typeface="+mn-ea"/>
                          <a:cs typeface="+mn-cs"/>
                        </a:rPr>
                        <a:t>となります。</a:t>
                      </a:r>
                      <a:r>
                        <a:rPr kumimoji="1" lang="ja-JP" altLang="ja-JP"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 </a:t>
                      </a:r>
                      <a:r>
                        <a:rPr kumimoji="1" lang="ja-JP" altLang="en-US" sz="1100" kern="1200" dirty="0">
                          <a:solidFill>
                            <a:schemeClr val="tx1"/>
                          </a:solidFill>
                          <a:effectLst/>
                          <a:latin typeface="+mn-ea"/>
                          <a:ea typeface="+mn-ea"/>
                          <a:cs typeface="+mn-cs"/>
                        </a:rPr>
                        <a:t>　</a:t>
                      </a:r>
                      <a:endParaRPr kumimoji="1" lang="ja-JP" altLang="en-US" sz="1100" dirty="0">
                        <a:latin typeface="+mn-ea"/>
                        <a:ea typeface="+mn-ea"/>
                      </a:endParaRPr>
                    </a:p>
                  </a:txBody>
                  <a:tcPr anchor="ctr">
                    <a:solidFill>
                      <a:schemeClr val="bg1"/>
                    </a:solidFill>
                  </a:tcPr>
                </a:tc>
                <a:extLst>
                  <a:ext uri="{0D108BD9-81ED-4DB2-BD59-A6C34878D82A}">
                    <a16:rowId xmlns:a16="http://schemas.microsoft.com/office/drawing/2014/main" val="3470399155"/>
                  </a:ext>
                </a:extLst>
              </a:tr>
            </a:tbl>
          </a:graphicData>
        </a:graphic>
      </p:graphicFrame>
      <p:sp>
        <p:nvSpPr>
          <p:cNvPr id="3" name="正方形/長方形 2"/>
          <p:cNvSpPr/>
          <p:nvPr/>
        </p:nvSpPr>
        <p:spPr>
          <a:xfrm>
            <a:off x="318640" y="1310057"/>
            <a:ext cx="6926710" cy="1080440"/>
          </a:xfrm>
          <a:prstGeom prst="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spcAft>
                <a:spcPts val="0"/>
              </a:spcAft>
            </a:pPr>
            <a:r>
              <a:rPr lang="ja-JP" altLang="en-US" sz="1100" dirty="0">
                <a:solidFill>
                  <a:schemeClr val="tx1"/>
                </a:solidFill>
                <a:latin typeface="HGS創英角ｺﾞｼｯｸUB" panose="020B0900000000000000" pitchFamily="50" charset="-128"/>
                <a:ea typeface="HGS創英角ｺﾞｼｯｸUB" panose="020B0900000000000000" pitchFamily="50" charset="-128"/>
              </a:rPr>
              <a:t>　</a:t>
            </a:r>
            <a:r>
              <a:rPr lang="ja-JP" altLang="ja-JP" sz="1200" dirty="0">
                <a:solidFill>
                  <a:schemeClr val="tx1"/>
                </a:solidFill>
                <a:latin typeface="UD デジタル 教科書体 NP-R" panose="02020400000000000000" pitchFamily="18" charset="-128"/>
                <a:ea typeface="UD デジタル 教科書体 NP-R" panose="02020400000000000000" pitchFamily="18" charset="-128"/>
              </a:rPr>
              <a:t>大阪府では、親の経済事情や家庭の個別事情によって、大阪の子どもたちが進学を諦めることなくチャレンジできるよう、大阪で子育てをしている世帯への支援として、</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国の高等教育の修学支援新制度（以下「国制度」といいます。）に大阪府独自の制度を加え、大阪公立大学等（</a:t>
            </a:r>
            <a:r>
              <a:rPr lang="en-US" altLang="ja-JP" sz="1200"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a:t>
            </a:r>
            <a:r>
              <a:rPr lang="ja-JP" altLang="ja-JP" sz="1200" dirty="0">
                <a:solidFill>
                  <a:schemeClr val="tx1"/>
                </a:solidFill>
                <a:latin typeface="UD デジタル 教科書体 NP-R" panose="02020400000000000000" pitchFamily="18" charset="-128"/>
                <a:ea typeface="UD デジタル 教科書体 NP-R" panose="02020400000000000000" pitchFamily="18" charset="-128"/>
              </a:rPr>
              <a:t>に入学する学生の授業料等の支援</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（減免）</a:t>
            </a:r>
            <a:r>
              <a:rPr lang="ja-JP" altLang="ja-JP" sz="1200" dirty="0">
                <a:solidFill>
                  <a:schemeClr val="tx1"/>
                </a:solidFill>
                <a:latin typeface="UD デジタル 教科書体 NP-R" panose="02020400000000000000" pitchFamily="18" charset="-128"/>
                <a:ea typeface="UD デジタル 教科書体 NP-R" panose="02020400000000000000" pitchFamily="18" charset="-128"/>
              </a:rPr>
              <a:t>を行</a:t>
            </a:r>
            <a:r>
              <a:rPr lang="ja-JP" altLang="en-US" sz="1200" dirty="0">
                <a:solidFill>
                  <a:schemeClr val="tx1"/>
                </a:solidFill>
                <a:latin typeface="UD デジタル 教科書体 NP-R" panose="02020400000000000000" pitchFamily="18" charset="-128"/>
                <a:ea typeface="UD デジタル 教科書体 NP-R" panose="02020400000000000000" pitchFamily="18" charset="-128"/>
              </a:rPr>
              <a:t>って</a:t>
            </a:r>
            <a:r>
              <a:rPr lang="ja-JP" altLang="ja-JP" sz="1200" dirty="0">
                <a:solidFill>
                  <a:schemeClr val="tx1"/>
                </a:solidFill>
                <a:latin typeface="UD デジタル 教科書体 NP-R" panose="02020400000000000000" pitchFamily="18" charset="-128"/>
                <a:ea typeface="UD デジタル 教科書体 NP-R" panose="02020400000000000000" pitchFamily="18" charset="-128"/>
              </a:rPr>
              <a:t>います。</a:t>
            </a:r>
            <a:endParaRPr lang="en-US" altLang="ja-JP" sz="1200" dirty="0">
              <a:solidFill>
                <a:schemeClr val="tx1"/>
              </a:solidFill>
              <a:latin typeface="UD デジタル 教科書体 NP-R" panose="02020400000000000000" pitchFamily="18" charset="-128"/>
              <a:ea typeface="UD デジタル 教科書体 NP-R" panose="02020400000000000000" pitchFamily="18" charset="-128"/>
            </a:endParaRPr>
          </a:p>
          <a:p>
            <a:pPr>
              <a:spcAft>
                <a:spcPts val="0"/>
              </a:spcAft>
            </a:pPr>
            <a:r>
              <a:rPr lang="en-US" altLang="ja-JP" sz="1050" dirty="0">
                <a:solidFill>
                  <a:schemeClr val="tx1"/>
                </a:solidFill>
                <a:latin typeface="UD デジタル 教科書体 NP-R" panose="02020400000000000000" pitchFamily="18" charset="-128"/>
                <a:ea typeface="UD デジタル 教科書体 NP-R" panose="02020400000000000000" pitchFamily="18" charset="-128"/>
              </a:rPr>
              <a:t>※ </a:t>
            </a:r>
            <a:r>
              <a:rPr lang="ja-JP" altLang="en-US" sz="1050" dirty="0">
                <a:solidFill>
                  <a:schemeClr val="tx1"/>
                </a:solidFill>
                <a:latin typeface="UD デジタル 教科書体 NP-R" panose="02020400000000000000" pitchFamily="18" charset="-128"/>
                <a:ea typeface="UD デジタル 教科書体 NP-R" panose="02020400000000000000" pitchFamily="18" charset="-128"/>
              </a:rPr>
              <a:t>支援の対象となるには要件があります。要件については、「支援の対象となる主な要件等」をご確認ください。</a:t>
            </a:r>
            <a:endParaRPr lang="en-US" altLang="ja-JP" sz="1050" dirty="0">
              <a:solidFill>
                <a:schemeClr val="tx1"/>
              </a:solidFill>
              <a:latin typeface="UD デジタル 教科書体 NP-R" panose="02020400000000000000" pitchFamily="18" charset="-128"/>
              <a:ea typeface="UD デジタル 教科書体 NP-R" panose="02020400000000000000" pitchFamily="18" charset="-128"/>
            </a:endParaRPr>
          </a:p>
        </p:txBody>
      </p:sp>
      <p:sp>
        <p:nvSpPr>
          <p:cNvPr id="14" name="対角する 2 つの角を切り取った四角形 13"/>
          <p:cNvSpPr/>
          <p:nvPr/>
        </p:nvSpPr>
        <p:spPr>
          <a:xfrm>
            <a:off x="302598" y="2458537"/>
            <a:ext cx="6912000" cy="324000"/>
          </a:xfrm>
          <a:prstGeom prst="snip2DiagRect">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a:latin typeface="UD デジタル 教科書体 NP-R" panose="02020400000000000000" pitchFamily="18" charset="-128"/>
                <a:ea typeface="UD デジタル 教科書体 NP-R" panose="02020400000000000000" pitchFamily="18" charset="-128"/>
              </a:rPr>
              <a:t>支援の対象となる主な要件等</a:t>
            </a:r>
          </a:p>
        </p:txBody>
      </p:sp>
      <p:graphicFrame>
        <p:nvGraphicFramePr>
          <p:cNvPr id="53" name="表 52"/>
          <p:cNvGraphicFramePr>
            <a:graphicFrameLocks noGrp="1"/>
          </p:cNvGraphicFramePr>
          <p:nvPr>
            <p:extLst>
              <p:ext uri="{D42A27DB-BD31-4B8C-83A1-F6EECF244321}">
                <p14:modId xmlns:p14="http://schemas.microsoft.com/office/powerpoint/2010/main" val="3209909522"/>
              </p:ext>
            </p:extLst>
          </p:nvPr>
        </p:nvGraphicFramePr>
        <p:xfrm>
          <a:off x="309115" y="4660997"/>
          <a:ext cx="6922250" cy="935846"/>
        </p:xfrm>
        <a:graphic>
          <a:graphicData uri="http://schemas.openxmlformats.org/drawingml/2006/table">
            <a:tbl>
              <a:tblPr firstRow="1" bandRow="1">
                <a:tableStyleId>{2D5ABB26-0587-4C30-8999-92F81FD0307C}</a:tableStyleId>
              </a:tblPr>
              <a:tblGrid>
                <a:gridCol w="6922250">
                  <a:extLst>
                    <a:ext uri="{9D8B030D-6E8A-4147-A177-3AD203B41FA5}">
                      <a16:colId xmlns:a16="http://schemas.microsoft.com/office/drawing/2014/main" val="833124969"/>
                    </a:ext>
                  </a:extLst>
                </a:gridCol>
              </a:tblGrid>
              <a:tr h="280754">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200" b="1" dirty="0">
                          <a:latin typeface="UD デジタル 教科書体 NP-R" panose="02020400000000000000" pitchFamily="18" charset="-128"/>
                          <a:ea typeface="UD デジタル 教科書体 NP-R" panose="02020400000000000000" pitchFamily="18" charset="-128"/>
                        </a:rPr>
                        <a:t>２　府内在住要件</a:t>
                      </a:r>
                      <a:endParaRPr kumimoji="1" lang="ja-JP" altLang="en-US" sz="500" b="1" dirty="0">
                        <a:latin typeface="UD デジタル 教科書体 NP-R" panose="02020400000000000000" pitchFamily="18" charset="-128"/>
                        <a:ea typeface="UD デジタル 教科書体 NP-R" panose="02020400000000000000" pitchFamily="18" charset="-128"/>
                      </a:endParaRPr>
                    </a:p>
                  </a:txBody>
                  <a:tcPr anchor="ctr">
                    <a:solidFill>
                      <a:schemeClr val="accent4">
                        <a:lumMod val="60000"/>
                        <a:lumOff val="40000"/>
                      </a:schemeClr>
                    </a:solidFill>
                  </a:tcPr>
                </a:tc>
                <a:extLst>
                  <a:ext uri="{0D108BD9-81ED-4DB2-BD59-A6C34878D82A}">
                    <a16:rowId xmlns:a16="http://schemas.microsoft.com/office/drawing/2014/main" val="2556608031"/>
                  </a:ext>
                </a:extLst>
              </a:tr>
              <a:tr h="655092">
                <a:tc>
                  <a:txBody>
                    <a:bodyPr/>
                    <a:lstStyle/>
                    <a:p>
                      <a:r>
                        <a:rPr kumimoji="1" lang="ja-JP" altLang="en-US" sz="1400" kern="1200" dirty="0">
                          <a:solidFill>
                            <a:schemeClr val="tx1"/>
                          </a:solidFill>
                          <a:effectLst/>
                          <a:latin typeface="HGS創英角ｺﾞｼｯｸUB" panose="020B0900000000000000" pitchFamily="50" charset="-128"/>
                          <a:ea typeface="HGS創英角ｺﾞｼｯｸUB" panose="020B0900000000000000" pitchFamily="50" charset="-128"/>
                          <a:cs typeface="+mn-cs"/>
                        </a:rPr>
                        <a:t>　</a:t>
                      </a:r>
                      <a:r>
                        <a:rPr kumimoji="1" lang="ja-JP" altLang="ja-JP" sz="1100" kern="1200" dirty="0">
                          <a:solidFill>
                            <a:schemeClr val="tx1"/>
                          </a:solidFill>
                          <a:effectLst/>
                          <a:latin typeface="+mn-ea"/>
                          <a:ea typeface="+mn-ea"/>
                          <a:cs typeface="+mn-cs"/>
                        </a:rPr>
                        <a:t>学生本人及びその生計維持者（原則、父母）が、入学日の</a:t>
                      </a:r>
                      <a:r>
                        <a:rPr kumimoji="1" lang="en-US" altLang="ja-JP" sz="1100" kern="1200" dirty="0">
                          <a:solidFill>
                            <a:schemeClr val="tx1"/>
                          </a:solidFill>
                          <a:effectLst/>
                          <a:latin typeface="+mn-ea"/>
                          <a:ea typeface="+mn-ea"/>
                          <a:cs typeface="+mn-cs"/>
                        </a:rPr>
                        <a:t>3</a:t>
                      </a:r>
                      <a:r>
                        <a:rPr kumimoji="1" lang="ja-JP" altLang="ja-JP" sz="1100" kern="1200" dirty="0">
                          <a:solidFill>
                            <a:schemeClr val="tx1"/>
                          </a:solidFill>
                          <a:effectLst/>
                          <a:latin typeface="+mn-ea"/>
                          <a:ea typeface="+mn-ea"/>
                          <a:cs typeface="+mn-cs"/>
                        </a:rPr>
                        <a:t>年以上前から引き続き大阪府内に住所を有していること</a:t>
                      </a:r>
                      <a:r>
                        <a:rPr kumimoji="1" lang="ja-JP" altLang="en-US" sz="1100" kern="1200" dirty="0">
                          <a:solidFill>
                            <a:schemeClr val="tx1"/>
                          </a:solidFill>
                          <a:effectLst/>
                          <a:latin typeface="+mn-ea"/>
                          <a:ea typeface="+mn-ea"/>
                          <a:cs typeface="+mn-cs"/>
                        </a:rPr>
                        <a:t>が必要です。</a:t>
                      </a:r>
                      <a:r>
                        <a:rPr kumimoji="1" lang="ja-JP" altLang="ja-JP" sz="1100" kern="1200" dirty="0">
                          <a:solidFill>
                            <a:schemeClr val="tx1"/>
                          </a:solidFill>
                          <a:effectLst/>
                          <a:latin typeface="+mn-ea"/>
                          <a:ea typeface="+mn-ea"/>
                          <a:cs typeface="+mn-cs"/>
                        </a:rPr>
                        <a:t>また、</a:t>
                      </a:r>
                      <a:r>
                        <a:rPr kumimoji="1" lang="ja-JP" altLang="en-US" sz="1100" kern="1200" dirty="0">
                          <a:solidFill>
                            <a:schemeClr val="tx1"/>
                          </a:solidFill>
                          <a:effectLst/>
                          <a:latin typeface="+mn-ea"/>
                          <a:ea typeface="+mn-ea"/>
                          <a:cs typeface="+mn-cs"/>
                        </a:rPr>
                        <a:t>在学中に継続して支援を受けるためには、毎年度の</a:t>
                      </a:r>
                      <a:r>
                        <a:rPr kumimoji="1" lang="ja-JP" altLang="ja-JP" sz="1100" kern="1200" dirty="0">
                          <a:solidFill>
                            <a:schemeClr val="tx1"/>
                          </a:solidFill>
                          <a:effectLst/>
                          <a:latin typeface="+mn-ea"/>
                          <a:ea typeface="+mn-ea"/>
                          <a:cs typeface="+mn-cs"/>
                        </a:rPr>
                        <a:t>基準日</a:t>
                      </a:r>
                      <a:r>
                        <a:rPr kumimoji="1" lang="ja-JP" altLang="en-US" sz="1100" kern="1200" dirty="0">
                          <a:solidFill>
                            <a:schemeClr val="tx1"/>
                          </a:solidFill>
                          <a:effectLst/>
                          <a:latin typeface="+mn-ea"/>
                          <a:ea typeface="+mn-ea"/>
                          <a:cs typeface="+mn-cs"/>
                        </a:rPr>
                        <a:t>（</a:t>
                      </a:r>
                      <a:r>
                        <a:rPr kumimoji="1" lang="en-US" altLang="ja-JP" sz="1100" kern="1200" dirty="0">
                          <a:solidFill>
                            <a:schemeClr val="tx1"/>
                          </a:solidFill>
                          <a:effectLst/>
                          <a:latin typeface="+mn-ea"/>
                          <a:ea typeface="+mn-ea"/>
                          <a:cs typeface="+mn-cs"/>
                        </a:rPr>
                        <a:t>4</a:t>
                      </a:r>
                      <a:r>
                        <a:rPr kumimoji="1" lang="ja-JP" altLang="en-US" sz="1100" kern="1200" dirty="0">
                          <a:solidFill>
                            <a:schemeClr val="tx1"/>
                          </a:solidFill>
                          <a:effectLst/>
                          <a:latin typeface="+mn-ea"/>
                          <a:ea typeface="+mn-ea"/>
                          <a:cs typeface="+mn-cs"/>
                        </a:rPr>
                        <a:t>月</a:t>
                      </a:r>
                      <a:r>
                        <a:rPr kumimoji="1" lang="en-US" altLang="ja-JP" sz="1100" kern="1200" dirty="0">
                          <a:solidFill>
                            <a:schemeClr val="tx1"/>
                          </a:solidFill>
                          <a:effectLst/>
                          <a:latin typeface="+mn-ea"/>
                          <a:ea typeface="+mn-ea"/>
                          <a:cs typeface="+mn-cs"/>
                        </a:rPr>
                        <a:t>1</a:t>
                      </a:r>
                      <a:r>
                        <a:rPr kumimoji="1" lang="ja-JP" altLang="en-US" sz="1100" kern="1200" dirty="0">
                          <a:solidFill>
                            <a:schemeClr val="tx1"/>
                          </a:solidFill>
                          <a:effectLst/>
                          <a:latin typeface="+mn-ea"/>
                          <a:ea typeface="+mn-ea"/>
                          <a:cs typeface="+mn-cs"/>
                        </a:rPr>
                        <a:t>日）</a:t>
                      </a:r>
                      <a:r>
                        <a:rPr kumimoji="1" lang="ja-JP" altLang="ja-JP" sz="1100" kern="1200" dirty="0">
                          <a:solidFill>
                            <a:schemeClr val="tx1"/>
                          </a:solidFill>
                          <a:effectLst/>
                          <a:latin typeface="+mn-ea"/>
                          <a:ea typeface="+mn-ea"/>
                          <a:cs typeface="+mn-cs"/>
                        </a:rPr>
                        <a:t>において、大阪府内に住所を有している</a:t>
                      </a:r>
                      <a:r>
                        <a:rPr kumimoji="1" lang="ja-JP" altLang="en-US" sz="1100" kern="1200" dirty="0">
                          <a:solidFill>
                            <a:schemeClr val="tx1"/>
                          </a:solidFill>
                          <a:effectLst/>
                          <a:latin typeface="+mn-ea"/>
                          <a:ea typeface="+mn-ea"/>
                          <a:cs typeface="+mn-cs"/>
                        </a:rPr>
                        <a:t>必要があります。</a:t>
                      </a:r>
                      <a:endParaRPr kumimoji="1" lang="ja-JP" altLang="en-US" sz="1100" dirty="0">
                        <a:latin typeface="+mn-ea"/>
                        <a:ea typeface="+mn-ea"/>
                      </a:endParaRPr>
                    </a:p>
                  </a:txBody>
                  <a:tcPr anchor="ctr">
                    <a:solidFill>
                      <a:schemeClr val="bg1"/>
                    </a:solidFill>
                  </a:tcPr>
                </a:tc>
                <a:extLst>
                  <a:ext uri="{0D108BD9-81ED-4DB2-BD59-A6C34878D82A}">
                    <a16:rowId xmlns:a16="http://schemas.microsoft.com/office/drawing/2014/main" val="3470399155"/>
                  </a:ext>
                </a:extLst>
              </a:tr>
            </a:tbl>
          </a:graphicData>
        </a:graphic>
      </p:graphicFrame>
      <p:graphicFrame>
        <p:nvGraphicFramePr>
          <p:cNvPr id="54" name="表 53"/>
          <p:cNvGraphicFramePr>
            <a:graphicFrameLocks noGrp="1"/>
          </p:cNvGraphicFramePr>
          <p:nvPr>
            <p:extLst>
              <p:ext uri="{D42A27DB-BD31-4B8C-83A1-F6EECF244321}">
                <p14:modId xmlns:p14="http://schemas.microsoft.com/office/powerpoint/2010/main" val="1712257196"/>
              </p:ext>
            </p:extLst>
          </p:nvPr>
        </p:nvGraphicFramePr>
        <p:xfrm>
          <a:off x="304801" y="6901897"/>
          <a:ext cx="6932280" cy="1836066"/>
        </p:xfrm>
        <a:graphic>
          <a:graphicData uri="http://schemas.openxmlformats.org/drawingml/2006/table">
            <a:tbl>
              <a:tblPr firstRow="1" bandRow="1">
                <a:tableStyleId>{2D5ABB26-0587-4C30-8999-92F81FD0307C}</a:tableStyleId>
              </a:tblPr>
              <a:tblGrid>
                <a:gridCol w="6932280">
                  <a:extLst>
                    <a:ext uri="{9D8B030D-6E8A-4147-A177-3AD203B41FA5}">
                      <a16:colId xmlns:a16="http://schemas.microsoft.com/office/drawing/2014/main" val="833124969"/>
                    </a:ext>
                  </a:extLst>
                </a:gridCol>
              </a:tblGrid>
              <a:tr h="280078">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200" b="1" dirty="0">
                          <a:latin typeface="UD デジタル 教科書体 NP-R" panose="02020400000000000000" pitchFamily="18" charset="-128"/>
                          <a:ea typeface="UD デジタル 教科書体 NP-R" panose="02020400000000000000" pitchFamily="18" charset="-128"/>
                        </a:rPr>
                        <a:t>４　家計の経済状況に関する要件</a:t>
                      </a:r>
                      <a:endParaRPr kumimoji="1" lang="ja-JP" altLang="en-US" sz="500" b="1" dirty="0">
                        <a:latin typeface="UD デジタル 教科書体 NP-R" panose="02020400000000000000" pitchFamily="18" charset="-128"/>
                        <a:ea typeface="UD デジタル 教科書体 NP-R" panose="02020400000000000000" pitchFamily="18" charset="-128"/>
                      </a:endParaRPr>
                    </a:p>
                  </a:txBody>
                  <a:tcPr anchor="ctr">
                    <a:solidFill>
                      <a:schemeClr val="accent4">
                        <a:lumMod val="60000"/>
                        <a:lumOff val="40000"/>
                      </a:schemeClr>
                    </a:solidFill>
                  </a:tcPr>
                </a:tc>
                <a:extLst>
                  <a:ext uri="{0D108BD9-81ED-4DB2-BD59-A6C34878D82A}">
                    <a16:rowId xmlns:a16="http://schemas.microsoft.com/office/drawing/2014/main" val="2556608031"/>
                  </a:ext>
                </a:extLst>
              </a:tr>
              <a:tr h="1555988">
                <a:tc>
                  <a:txBody>
                    <a:bodyPr/>
                    <a:lstStyle/>
                    <a:p>
                      <a:r>
                        <a:rPr kumimoji="1" lang="ja-JP" altLang="ja-JP" sz="1100" b="1" kern="1200" dirty="0">
                          <a:solidFill>
                            <a:schemeClr val="tx1"/>
                          </a:solidFill>
                          <a:effectLst/>
                          <a:latin typeface="+mn-ea"/>
                          <a:ea typeface="+mn-ea"/>
                          <a:cs typeface="+mn-cs"/>
                        </a:rPr>
                        <a:t>＜収入</a:t>
                      </a:r>
                      <a:r>
                        <a:rPr kumimoji="1" lang="ja-JP" altLang="en-US" sz="1100" b="1" kern="1200" dirty="0">
                          <a:solidFill>
                            <a:schemeClr val="tx1"/>
                          </a:solidFill>
                          <a:effectLst/>
                          <a:latin typeface="+mn-ea"/>
                          <a:ea typeface="+mn-ea"/>
                          <a:cs typeface="+mn-cs"/>
                        </a:rPr>
                        <a:t>に関する</a:t>
                      </a:r>
                      <a:r>
                        <a:rPr kumimoji="1" lang="ja-JP" altLang="ja-JP" sz="1100" b="1" kern="1200" dirty="0">
                          <a:solidFill>
                            <a:schemeClr val="tx1"/>
                          </a:solidFill>
                          <a:effectLst/>
                          <a:latin typeface="+mn-ea"/>
                          <a:ea typeface="+mn-ea"/>
                          <a:cs typeface="+mn-cs"/>
                        </a:rPr>
                        <a:t>基準＞</a:t>
                      </a:r>
                    </a:p>
                    <a:p>
                      <a:r>
                        <a:rPr kumimoji="1" lang="ja-JP" altLang="ja-JP" sz="1100" kern="1200" dirty="0">
                          <a:solidFill>
                            <a:schemeClr val="tx1"/>
                          </a:solidFill>
                          <a:effectLst/>
                          <a:latin typeface="+mn-ea"/>
                          <a:ea typeface="+mn-ea"/>
                          <a:cs typeface="+mn-cs"/>
                        </a:rPr>
                        <a:t>　学生本人及びその生計維持者（原則、父母）のそれぞれについて、</a:t>
                      </a:r>
                      <a:r>
                        <a:rPr kumimoji="1" lang="ja-JP" altLang="en-US" sz="1100" kern="1200" dirty="0">
                          <a:solidFill>
                            <a:schemeClr val="tx1"/>
                          </a:solidFill>
                          <a:effectLst/>
                          <a:latin typeface="+mn-ea"/>
                          <a:ea typeface="+mn-ea"/>
                          <a:cs typeface="+mn-cs"/>
                        </a:rPr>
                        <a:t>以下の算式により算出された額</a:t>
                      </a:r>
                      <a:r>
                        <a:rPr kumimoji="1" lang="ja-JP" altLang="ja-JP" sz="1100" kern="1200" dirty="0">
                          <a:solidFill>
                            <a:schemeClr val="tx1"/>
                          </a:solidFill>
                          <a:effectLst/>
                          <a:latin typeface="+mn-ea"/>
                          <a:ea typeface="+mn-ea"/>
                          <a:cs typeface="+mn-cs"/>
                        </a:rPr>
                        <a:t>（減免</a:t>
                      </a:r>
                      <a:r>
                        <a:rPr kumimoji="1" lang="ja-JP" altLang="en-US" sz="1100" kern="1200" dirty="0">
                          <a:solidFill>
                            <a:schemeClr val="tx1"/>
                          </a:solidFill>
                          <a:effectLst/>
                          <a:latin typeface="+mn-ea"/>
                          <a:ea typeface="+mn-ea"/>
                          <a:cs typeface="+mn-cs"/>
                        </a:rPr>
                        <a:t>額</a:t>
                      </a:r>
                      <a:r>
                        <a:rPr kumimoji="1" lang="ja-JP" altLang="ja-JP" sz="1100" kern="1200" dirty="0">
                          <a:solidFill>
                            <a:schemeClr val="tx1"/>
                          </a:solidFill>
                          <a:effectLst/>
                          <a:latin typeface="+mn-ea"/>
                          <a:ea typeface="+mn-ea"/>
                          <a:cs typeface="+mn-cs"/>
                        </a:rPr>
                        <a:t>算定基準額）</a:t>
                      </a:r>
                      <a:r>
                        <a:rPr kumimoji="1" lang="ja-JP" altLang="en-US" sz="1100" kern="1200" dirty="0">
                          <a:solidFill>
                            <a:schemeClr val="tx1"/>
                          </a:solidFill>
                          <a:effectLst/>
                          <a:latin typeface="+mn-ea"/>
                          <a:ea typeface="+mn-ea"/>
                          <a:cs typeface="+mn-cs"/>
                        </a:rPr>
                        <a:t>の合計額が、支援区分の基準</a:t>
                      </a:r>
                      <a:r>
                        <a:rPr kumimoji="1" lang="ja-JP" altLang="ja-JP" sz="1100" kern="1200" dirty="0">
                          <a:solidFill>
                            <a:schemeClr val="tx1"/>
                          </a:solidFill>
                          <a:effectLst/>
                          <a:latin typeface="+mn-ea"/>
                          <a:ea typeface="+mn-ea"/>
                          <a:cs typeface="+mn-cs"/>
                        </a:rPr>
                        <a:t>に該当する場合に支援対象となります。</a:t>
                      </a:r>
                    </a:p>
                    <a:p>
                      <a:r>
                        <a:rPr kumimoji="1" lang="ja-JP" altLang="en-US" sz="1100" kern="1200" dirty="0">
                          <a:solidFill>
                            <a:schemeClr val="tx1"/>
                          </a:solidFill>
                          <a:effectLst/>
                          <a:latin typeface="+mn-ea"/>
                          <a:ea typeface="+mn-ea"/>
                          <a:cs typeface="+mn-cs"/>
                        </a:rPr>
                        <a:t>　支援対象となる年収の目安として、</a:t>
                      </a:r>
                      <a:r>
                        <a:rPr kumimoji="1" lang="ja-JP" altLang="ja-JP" sz="1100" kern="1200" dirty="0">
                          <a:solidFill>
                            <a:schemeClr val="tx1"/>
                          </a:solidFill>
                          <a:effectLst/>
                          <a:latin typeface="+mn-ea"/>
                          <a:ea typeface="+mn-ea"/>
                          <a:cs typeface="+mn-cs"/>
                        </a:rPr>
                        <a:t>家族</a:t>
                      </a:r>
                      <a:r>
                        <a:rPr kumimoji="1" lang="en-US" altLang="ja-JP" sz="1100" kern="1200" dirty="0">
                          <a:solidFill>
                            <a:schemeClr val="tx1"/>
                          </a:solidFill>
                          <a:effectLst/>
                          <a:latin typeface="+mn-ea"/>
                          <a:ea typeface="+mn-ea"/>
                          <a:cs typeface="+mn-cs"/>
                        </a:rPr>
                        <a:t>4</a:t>
                      </a:r>
                      <a:r>
                        <a:rPr kumimoji="1" lang="ja-JP" altLang="ja-JP" sz="1100" kern="1200" dirty="0">
                          <a:solidFill>
                            <a:schemeClr val="tx1"/>
                          </a:solidFill>
                          <a:effectLst/>
                          <a:latin typeface="+mn-ea"/>
                          <a:ea typeface="+mn-ea"/>
                          <a:cs typeface="+mn-cs"/>
                        </a:rPr>
                        <a:t>人世帯</a:t>
                      </a:r>
                      <a:r>
                        <a:rPr kumimoji="1" lang="ja-JP" altLang="en-US" sz="1100" kern="1200" dirty="0">
                          <a:solidFill>
                            <a:schemeClr val="tx1"/>
                          </a:solidFill>
                          <a:effectLst/>
                          <a:latin typeface="+mn-ea"/>
                          <a:ea typeface="+mn-ea"/>
                          <a:cs typeface="+mn-cs"/>
                        </a:rPr>
                        <a:t>（</a:t>
                      </a:r>
                      <a:r>
                        <a:rPr kumimoji="1" lang="ja-JP" altLang="ja-JP" sz="1100" kern="1200" dirty="0">
                          <a:solidFill>
                            <a:schemeClr val="tx1"/>
                          </a:solidFill>
                          <a:effectLst/>
                          <a:latin typeface="+mn-ea"/>
                          <a:ea typeface="+mn-ea"/>
                          <a:cs typeface="+mn-cs"/>
                        </a:rPr>
                        <a:t>生計維持者のうちどちらか一方が働き、本人、中学生</a:t>
                      </a:r>
                      <a:r>
                        <a:rPr kumimoji="1" lang="ja-JP" altLang="en-US" sz="1100" kern="1200" dirty="0">
                          <a:solidFill>
                            <a:schemeClr val="tx1"/>
                          </a:solidFill>
                          <a:effectLst/>
                          <a:latin typeface="+mn-ea"/>
                          <a:ea typeface="+mn-ea"/>
                          <a:cs typeface="+mn-cs"/>
                        </a:rPr>
                        <a:t>）</a:t>
                      </a:r>
                      <a:r>
                        <a:rPr kumimoji="1" lang="ja-JP" altLang="ja-JP" sz="1100" kern="1200" dirty="0">
                          <a:solidFill>
                            <a:schemeClr val="tx1"/>
                          </a:solidFill>
                          <a:effectLst/>
                          <a:latin typeface="+mn-ea"/>
                          <a:ea typeface="+mn-ea"/>
                          <a:cs typeface="+mn-cs"/>
                        </a:rPr>
                        <a:t>の場合、年収目安</a:t>
                      </a:r>
                      <a:r>
                        <a:rPr kumimoji="1" lang="en-US" altLang="ja-JP" sz="1100" kern="1200" dirty="0">
                          <a:solidFill>
                            <a:schemeClr val="tx1"/>
                          </a:solidFill>
                          <a:effectLst/>
                          <a:latin typeface="+mn-ea"/>
                          <a:ea typeface="+mn-ea"/>
                          <a:cs typeface="+mn-cs"/>
                        </a:rPr>
                        <a:t>910</a:t>
                      </a:r>
                      <a:r>
                        <a:rPr kumimoji="1" lang="ja-JP" altLang="ja-JP" sz="1100" kern="1200" dirty="0">
                          <a:solidFill>
                            <a:schemeClr val="tx1"/>
                          </a:solidFill>
                          <a:effectLst/>
                          <a:latin typeface="+mn-ea"/>
                          <a:ea typeface="+mn-ea"/>
                          <a:cs typeface="+mn-cs"/>
                        </a:rPr>
                        <a:t>万円未満までの世帯が支援対象となります。</a:t>
                      </a:r>
                      <a:r>
                        <a:rPr kumimoji="1" lang="ja-JP" altLang="en-US" sz="1100" kern="1200" dirty="0">
                          <a:solidFill>
                            <a:schemeClr val="tx1"/>
                          </a:solidFill>
                          <a:effectLst/>
                          <a:latin typeface="+mn-ea"/>
                          <a:ea typeface="+mn-ea"/>
                          <a:cs typeface="+mn-cs"/>
                        </a:rPr>
                        <a:t>（「６</a:t>
                      </a:r>
                      <a:r>
                        <a:rPr kumimoji="1" lang="en-US" altLang="ja-JP" sz="1100" kern="1200" dirty="0">
                          <a:solidFill>
                            <a:schemeClr val="tx1"/>
                          </a:solidFill>
                          <a:effectLst/>
                          <a:latin typeface="+mn-ea"/>
                          <a:ea typeface="+mn-ea"/>
                          <a:cs typeface="+mn-cs"/>
                        </a:rPr>
                        <a:t>.</a:t>
                      </a:r>
                      <a:r>
                        <a:rPr kumimoji="1" lang="ja-JP" altLang="en-US" sz="1100" kern="1200" dirty="0">
                          <a:solidFill>
                            <a:schemeClr val="tx1"/>
                          </a:solidFill>
                          <a:effectLst/>
                          <a:latin typeface="+mn-ea"/>
                          <a:ea typeface="+mn-ea"/>
                          <a:cs typeface="+mn-cs"/>
                        </a:rPr>
                        <a:t>支援内容・イメージ」参照）</a:t>
                      </a:r>
                      <a:endParaRPr kumimoji="1" lang="en-US" altLang="ja-JP" sz="1100" kern="1200" dirty="0">
                        <a:solidFill>
                          <a:schemeClr val="tx1"/>
                        </a:solidFill>
                        <a:effectLst/>
                        <a:latin typeface="+mn-ea"/>
                        <a:ea typeface="+mn-ea"/>
                        <a:cs typeface="+mn-cs"/>
                      </a:endParaRPr>
                    </a:p>
                    <a:p>
                      <a:r>
                        <a:rPr kumimoji="1" lang="ja-JP" altLang="en-US" sz="1100" b="1" kern="1200" dirty="0">
                          <a:solidFill>
                            <a:schemeClr val="tx1"/>
                          </a:solidFill>
                          <a:effectLst/>
                          <a:latin typeface="ＭＳ ゴシック" panose="020B0609070205080204" pitchFamily="49" charset="-128"/>
                          <a:ea typeface="ＭＳ ゴシック" panose="020B0609070205080204" pitchFamily="49" charset="-128"/>
                          <a:cs typeface="+mn-cs"/>
                        </a:rPr>
                        <a:t>　</a:t>
                      </a:r>
                      <a:r>
                        <a:rPr kumimoji="1" lang="en-US" altLang="ja-JP" sz="1100" b="1" kern="1200" dirty="0">
                          <a:solidFill>
                            <a:schemeClr val="tx1"/>
                          </a:solidFill>
                          <a:effectLst/>
                          <a:latin typeface="ＭＳ ゴシック" panose="020B0609070205080204" pitchFamily="49" charset="-128"/>
                          <a:ea typeface="ＭＳ ゴシック" panose="020B0609070205080204" pitchFamily="49" charset="-128"/>
                          <a:cs typeface="+mn-cs"/>
                        </a:rPr>
                        <a:t>《</a:t>
                      </a:r>
                      <a:r>
                        <a:rPr kumimoji="1" lang="ja-JP" altLang="en-US" sz="1100" b="1" kern="1200" dirty="0">
                          <a:solidFill>
                            <a:schemeClr val="tx1"/>
                          </a:solidFill>
                          <a:effectLst/>
                          <a:latin typeface="ＭＳ ゴシック" panose="020B0609070205080204" pitchFamily="49" charset="-128"/>
                          <a:ea typeface="ＭＳ ゴシック" panose="020B0609070205080204" pitchFamily="49" charset="-128"/>
                          <a:cs typeface="+mn-cs"/>
                        </a:rPr>
                        <a:t>算式</a:t>
                      </a:r>
                      <a:r>
                        <a:rPr kumimoji="1" lang="en-US" altLang="ja-JP" sz="1100" b="1" kern="1200" dirty="0">
                          <a:solidFill>
                            <a:schemeClr val="tx1"/>
                          </a:solidFill>
                          <a:effectLst/>
                          <a:latin typeface="ＭＳ ゴシック" panose="020B0609070205080204" pitchFamily="49" charset="-128"/>
                          <a:ea typeface="ＭＳ ゴシック" panose="020B0609070205080204" pitchFamily="49" charset="-128"/>
                          <a:cs typeface="+mn-cs"/>
                        </a:rPr>
                        <a:t>》</a:t>
                      </a:r>
                      <a:r>
                        <a:rPr kumimoji="1" lang="ja-JP" altLang="en-US" sz="1100" b="1" kern="1200" dirty="0">
                          <a:solidFill>
                            <a:schemeClr val="tx1"/>
                          </a:solidFill>
                          <a:effectLst/>
                          <a:latin typeface="ＭＳ ゴシック" panose="020B0609070205080204" pitchFamily="49" charset="-128"/>
                          <a:ea typeface="ＭＳ ゴシック" panose="020B0609070205080204" pitchFamily="49" charset="-128"/>
                          <a:cs typeface="+mn-cs"/>
                        </a:rPr>
                        <a:t>市町村民税の所得割の課税標準額</a:t>
                      </a:r>
                      <a:r>
                        <a:rPr kumimoji="1" lang="en-US" altLang="ja-JP" sz="1100" b="1" kern="1200" dirty="0">
                          <a:solidFill>
                            <a:schemeClr val="tx1"/>
                          </a:solidFill>
                          <a:effectLst/>
                          <a:latin typeface="ＭＳ ゴシック" panose="020B0609070205080204" pitchFamily="49" charset="-128"/>
                          <a:ea typeface="ＭＳ ゴシック" panose="020B0609070205080204" pitchFamily="49" charset="-128"/>
                          <a:cs typeface="+mn-cs"/>
                        </a:rPr>
                        <a:t>×</a:t>
                      </a:r>
                      <a:r>
                        <a:rPr kumimoji="1" lang="ja-JP" altLang="en-US" sz="1100" b="1" kern="1200" dirty="0">
                          <a:solidFill>
                            <a:schemeClr val="tx1"/>
                          </a:solidFill>
                          <a:effectLst/>
                          <a:latin typeface="ＭＳ ゴシック" panose="020B0609070205080204" pitchFamily="49" charset="-128"/>
                          <a:ea typeface="ＭＳ ゴシック" panose="020B0609070205080204" pitchFamily="49" charset="-128"/>
                          <a:cs typeface="+mn-cs"/>
                        </a:rPr>
                        <a:t>６％－（調整控除の額＋税額調整額）</a:t>
                      </a:r>
                      <a:endParaRPr kumimoji="1" lang="en-US" altLang="ja-JP" sz="1100" b="1" kern="1200" dirty="0">
                        <a:solidFill>
                          <a:schemeClr val="tx1"/>
                        </a:solidFill>
                        <a:effectLst/>
                        <a:latin typeface="ＭＳ ゴシック" panose="020B0609070205080204" pitchFamily="49" charset="-128"/>
                        <a:ea typeface="ＭＳ ゴシック" panose="020B0609070205080204" pitchFamily="49" charset="-128"/>
                        <a:cs typeface="+mn-cs"/>
                      </a:endParaRPr>
                    </a:p>
                    <a:p>
                      <a:endParaRPr kumimoji="1" lang="en-US" altLang="ja-JP" sz="500" b="1" kern="1200" dirty="0">
                        <a:solidFill>
                          <a:schemeClr val="tx1"/>
                        </a:solidFill>
                        <a:effectLst/>
                        <a:latin typeface="+mn-ea"/>
                        <a:ea typeface="+mn-ea"/>
                        <a:cs typeface="+mn-cs"/>
                      </a:endParaRPr>
                    </a:p>
                    <a:p>
                      <a:r>
                        <a:rPr kumimoji="1" lang="ja-JP" altLang="ja-JP" sz="1100" b="1" kern="1200" dirty="0">
                          <a:solidFill>
                            <a:schemeClr val="tx1"/>
                          </a:solidFill>
                          <a:effectLst/>
                          <a:latin typeface="+mn-ea"/>
                          <a:ea typeface="+mn-ea"/>
                          <a:cs typeface="+mn-cs"/>
                        </a:rPr>
                        <a:t>＜資産</a:t>
                      </a:r>
                      <a:r>
                        <a:rPr kumimoji="1" lang="ja-JP" altLang="en-US" sz="1100" b="1" kern="1200" dirty="0">
                          <a:solidFill>
                            <a:schemeClr val="tx1"/>
                          </a:solidFill>
                          <a:effectLst/>
                          <a:latin typeface="+mn-ea"/>
                          <a:ea typeface="+mn-ea"/>
                          <a:cs typeface="+mn-cs"/>
                        </a:rPr>
                        <a:t>に関する</a:t>
                      </a:r>
                      <a:r>
                        <a:rPr kumimoji="1" lang="ja-JP" altLang="ja-JP" sz="1100" b="1" kern="1200" dirty="0">
                          <a:solidFill>
                            <a:schemeClr val="tx1"/>
                          </a:solidFill>
                          <a:effectLst/>
                          <a:latin typeface="+mn-ea"/>
                          <a:ea typeface="+mn-ea"/>
                          <a:cs typeface="+mn-cs"/>
                        </a:rPr>
                        <a:t>基準</a:t>
                      </a:r>
                      <a:r>
                        <a:rPr kumimoji="1" lang="ja-JP" altLang="en-US" sz="1100" b="1" kern="1200" dirty="0">
                          <a:solidFill>
                            <a:schemeClr val="tx1"/>
                          </a:solidFill>
                          <a:effectLst/>
                          <a:latin typeface="+mn-ea"/>
                          <a:ea typeface="+mn-ea"/>
                          <a:cs typeface="+mn-cs"/>
                        </a:rPr>
                        <a:t>（</a:t>
                      </a:r>
                      <a:r>
                        <a:rPr kumimoji="1" lang="ja-JP" altLang="en-US" sz="1100" b="0" kern="1200" dirty="0">
                          <a:solidFill>
                            <a:schemeClr val="tx1"/>
                          </a:solidFill>
                          <a:effectLst/>
                          <a:latin typeface="+mn-ea"/>
                          <a:ea typeface="+mn-ea"/>
                          <a:cs typeface="+mn-cs"/>
                        </a:rPr>
                        <a:t>国制度と同様</a:t>
                      </a:r>
                      <a:r>
                        <a:rPr kumimoji="1" lang="ja-JP" altLang="en-US" sz="1100" b="1" kern="1200" dirty="0">
                          <a:solidFill>
                            <a:schemeClr val="tx1"/>
                          </a:solidFill>
                          <a:effectLst/>
                          <a:latin typeface="+mn-ea"/>
                          <a:ea typeface="+mn-ea"/>
                          <a:cs typeface="+mn-cs"/>
                        </a:rPr>
                        <a:t>）</a:t>
                      </a:r>
                      <a:r>
                        <a:rPr kumimoji="1" lang="ja-JP" altLang="ja-JP" sz="1100" b="1" kern="1200" dirty="0">
                          <a:solidFill>
                            <a:schemeClr val="tx1"/>
                          </a:solidFill>
                          <a:effectLst/>
                          <a:latin typeface="+mn-ea"/>
                          <a:ea typeface="+mn-ea"/>
                          <a:cs typeface="+mn-cs"/>
                        </a:rPr>
                        <a:t>＞</a:t>
                      </a:r>
                    </a:p>
                    <a:p>
                      <a:r>
                        <a:rPr kumimoji="1" lang="ja-JP" altLang="en-US" sz="1100" kern="1200" dirty="0">
                          <a:solidFill>
                            <a:schemeClr val="tx1"/>
                          </a:solidFill>
                          <a:effectLst/>
                          <a:latin typeface="+mn-ea"/>
                          <a:ea typeface="+mn-ea"/>
                          <a:cs typeface="+mn-cs"/>
                        </a:rPr>
                        <a:t>　</a:t>
                      </a:r>
                      <a:r>
                        <a:rPr kumimoji="1" lang="ja-JP" altLang="ja-JP" sz="1100" kern="1200" dirty="0">
                          <a:solidFill>
                            <a:schemeClr val="tx1"/>
                          </a:solidFill>
                          <a:effectLst/>
                          <a:latin typeface="+mn-ea"/>
                          <a:ea typeface="+mn-ea"/>
                          <a:cs typeface="+mn-cs"/>
                        </a:rPr>
                        <a:t>学生本人と生計維持者の</a:t>
                      </a:r>
                      <a:r>
                        <a:rPr kumimoji="1" lang="ja-JP" altLang="en-US" sz="1100" kern="1200" dirty="0">
                          <a:solidFill>
                            <a:schemeClr val="tx1"/>
                          </a:solidFill>
                          <a:effectLst/>
                          <a:latin typeface="+mn-ea"/>
                          <a:ea typeface="+mn-ea"/>
                          <a:cs typeface="+mn-cs"/>
                        </a:rPr>
                        <a:t>保有する</a:t>
                      </a:r>
                      <a:r>
                        <a:rPr kumimoji="1" lang="ja-JP" altLang="ja-JP" sz="1100" kern="1200" dirty="0">
                          <a:solidFill>
                            <a:schemeClr val="tx1"/>
                          </a:solidFill>
                          <a:effectLst/>
                          <a:latin typeface="+mn-ea"/>
                          <a:ea typeface="+mn-ea"/>
                          <a:cs typeface="+mn-cs"/>
                        </a:rPr>
                        <a:t>資産の合計</a:t>
                      </a:r>
                      <a:r>
                        <a:rPr kumimoji="1" lang="ja-JP" altLang="en-US" sz="1100" kern="1200" dirty="0">
                          <a:solidFill>
                            <a:schemeClr val="tx1"/>
                          </a:solidFill>
                          <a:effectLst/>
                          <a:latin typeface="+mn-ea"/>
                          <a:ea typeface="+mn-ea"/>
                          <a:cs typeface="+mn-cs"/>
                        </a:rPr>
                        <a:t>額</a:t>
                      </a:r>
                      <a:r>
                        <a:rPr kumimoji="1" lang="ja-JP" altLang="ja-JP" sz="1100" kern="1200" dirty="0">
                          <a:solidFill>
                            <a:schemeClr val="tx1"/>
                          </a:solidFill>
                          <a:effectLst/>
                          <a:latin typeface="+mn-ea"/>
                          <a:ea typeface="+mn-ea"/>
                          <a:cs typeface="+mn-cs"/>
                        </a:rPr>
                        <a:t>が</a:t>
                      </a:r>
                      <a:r>
                        <a:rPr kumimoji="1" lang="ja-JP" altLang="en-US" sz="1100" kern="1200" dirty="0">
                          <a:solidFill>
                            <a:schemeClr val="tx1"/>
                          </a:solidFill>
                          <a:effectLst/>
                          <a:latin typeface="+mn-ea"/>
                          <a:ea typeface="+mn-ea"/>
                          <a:cs typeface="+mn-cs"/>
                        </a:rPr>
                        <a:t>基準額未満であること。</a:t>
                      </a:r>
                      <a:endParaRPr kumimoji="1" lang="en-US" altLang="ja-JP" sz="1100" kern="1200" dirty="0">
                        <a:solidFill>
                          <a:schemeClr val="tx1"/>
                        </a:solidFill>
                        <a:effectLst/>
                        <a:latin typeface="+mn-ea"/>
                        <a:ea typeface="+mn-ea"/>
                        <a:cs typeface="+mn-cs"/>
                      </a:endParaRPr>
                    </a:p>
                  </a:txBody>
                  <a:tcPr anchor="ctr">
                    <a:solidFill>
                      <a:schemeClr val="bg1"/>
                    </a:solidFill>
                  </a:tcPr>
                </a:tc>
                <a:extLst>
                  <a:ext uri="{0D108BD9-81ED-4DB2-BD59-A6C34878D82A}">
                    <a16:rowId xmlns:a16="http://schemas.microsoft.com/office/drawing/2014/main" val="3470399155"/>
                  </a:ext>
                </a:extLst>
              </a:tr>
            </a:tbl>
          </a:graphicData>
        </a:graphic>
      </p:graphicFrame>
      <p:graphicFrame>
        <p:nvGraphicFramePr>
          <p:cNvPr id="56" name="表 55"/>
          <p:cNvGraphicFramePr>
            <a:graphicFrameLocks noGrp="1"/>
          </p:cNvGraphicFramePr>
          <p:nvPr>
            <p:extLst>
              <p:ext uri="{D42A27DB-BD31-4B8C-83A1-F6EECF244321}">
                <p14:modId xmlns:p14="http://schemas.microsoft.com/office/powerpoint/2010/main" val="1845170921"/>
              </p:ext>
            </p:extLst>
          </p:nvPr>
        </p:nvGraphicFramePr>
        <p:xfrm>
          <a:off x="301551" y="5588297"/>
          <a:ext cx="6943799" cy="1322962"/>
        </p:xfrm>
        <a:graphic>
          <a:graphicData uri="http://schemas.openxmlformats.org/drawingml/2006/table">
            <a:tbl>
              <a:tblPr firstRow="1" bandRow="1">
                <a:tableStyleId>{2D5ABB26-0587-4C30-8999-92F81FD0307C}</a:tableStyleId>
              </a:tblPr>
              <a:tblGrid>
                <a:gridCol w="6943799">
                  <a:extLst>
                    <a:ext uri="{9D8B030D-6E8A-4147-A177-3AD203B41FA5}">
                      <a16:colId xmlns:a16="http://schemas.microsoft.com/office/drawing/2014/main" val="833124969"/>
                    </a:ext>
                  </a:extLst>
                </a:gridCol>
              </a:tblGrid>
              <a:tr h="26216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200" b="1" dirty="0">
                          <a:latin typeface="UD デジタル 教科書体 NP-R" panose="02020400000000000000" pitchFamily="18" charset="-128"/>
                          <a:ea typeface="UD デジタル 教科書体 NP-R" panose="02020400000000000000" pitchFamily="18" charset="-128"/>
                        </a:rPr>
                        <a:t>３　大学等に入学するまでの期間等に関する要件</a:t>
                      </a:r>
                      <a:endParaRPr kumimoji="1" lang="ja-JP" altLang="en-US" sz="500" b="1" dirty="0">
                        <a:latin typeface="UD デジタル 教科書体 NP-R" panose="02020400000000000000" pitchFamily="18" charset="-128"/>
                        <a:ea typeface="UD デジタル 教科書体 NP-R" panose="02020400000000000000" pitchFamily="18" charset="-128"/>
                      </a:endParaRPr>
                    </a:p>
                  </a:txBody>
                  <a:tcPr anchor="ctr">
                    <a:solidFill>
                      <a:schemeClr val="accent4">
                        <a:lumMod val="60000"/>
                        <a:lumOff val="40000"/>
                      </a:schemeClr>
                    </a:solidFill>
                  </a:tcPr>
                </a:tc>
                <a:extLst>
                  <a:ext uri="{0D108BD9-81ED-4DB2-BD59-A6C34878D82A}">
                    <a16:rowId xmlns:a16="http://schemas.microsoft.com/office/drawing/2014/main" val="2556608031"/>
                  </a:ext>
                </a:extLst>
              </a:tr>
              <a:tr h="1048642">
                <a:tc>
                  <a:txBody>
                    <a:bodyPr/>
                    <a:lstStyle/>
                    <a:p>
                      <a:r>
                        <a:rPr kumimoji="1" lang="ja-JP" altLang="en-US" sz="1100" b="0" kern="1200" dirty="0">
                          <a:solidFill>
                            <a:schemeClr val="tx1"/>
                          </a:solidFill>
                          <a:effectLst/>
                          <a:latin typeface="+mn-ea"/>
                          <a:ea typeface="+mn-ea"/>
                          <a:cs typeface="+mn-cs"/>
                        </a:rPr>
                        <a:t>　①</a:t>
                      </a:r>
                      <a:r>
                        <a:rPr kumimoji="1" lang="ja-JP" altLang="en-US" sz="1100" kern="1200" dirty="0">
                          <a:solidFill>
                            <a:schemeClr val="tx1"/>
                          </a:solidFill>
                          <a:effectLst/>
                          <a:latin typeface="+mn-ea"/>
                          <a:ea typeface="+mn-ea"/>
                          <a:cs typeface="+mn-cs"/>
                        </a:rPr>
                        <a:t>大阪公立大学・</a:t>
                      </a:r>
                      <a:r>
                        <a:rPr kumimoji="1" lang="ja-JP" altLang="en-US" sz="1100" b="0" kern="1200" dirty="0">
                          <a:solidFill>
                            <a:schemeClr val="tx1"/>
                          </a:solidFill>
                          <a:effectLst/>
                          <a:latin typeface="+mn-ea"/>
                          <a:ea typeface="+mn-ea"/>
                          <a:cs typeface="+mn-cs"/>
                        </a:rPr>
                        <a:t>府大・市大（学部・学域）</a:t>
                      </a:r>
                      <a:endParaRPr kumimoji="1" lang="en-US" altLang="ja-JP" sz="1100" b="0" kern="1200" dirty="0">
                        <a:solidFill>
                          <a:schemeClr val="tx1"/>
                        </a:solidFill>
                        <a:effectLst/>
                        <a:latin typeface="+mn-ea"/>
                        <a:ea typeface="+mn-ea"/>
                        <a:cs typeface="+mn-cs"/>
                      </a:endParaRPr>
                    </a:p>
                    <a:p>
                      <a:r>
                        <a:rPr kumimoji="1" lang="ja-JP" altLang="en-US" sz="1100" kern="1200" dirty="0">
                          <a:solidFill>
                            <a:schemeClr val="tx1"/>
                          </a:solidFill>
                          <a:effectLst/>
                          <a:latin typeface="+mn-ea"/>
                          <a:ea typeface="+mn-ea"/>
                          <a:cs typeface="+mn-cs"/>
                        </a:rPr>
                        <a:t>　　高等学校等を初めて卒業した年度の翌年度の末日から、大学等に入学した日までの期間が</a:t>
                      </a:r>
                      <a:r>
                        <a:rPr kumimoji="1" lang="en-US" altLang="ja-JP" sz="1100" kern="1200" dirty="0">
                          <a:solidFill>
                            <a:schemeClr val="tx1"/>
                          </a:solidFill>
                          <a:effectLst/>
                          <a:latin typeface="+mn-ea"/>
                          <a:ea typeface="+mn-ea"/>
                          <a:cs typeface="+mn-cs"/>
                        </a:rPr>
                        <a:t>2</a:t>
                      </a:r>
                      <a:r>
                        <a:rPr kumimoji="1" lang="ja-JP" altLang="en-US" sz="1100" kern="1200" dirty="0">
                          <a:solidFill>
                            <a:schemeClr val="tx1"/>
                          </a:solidFill>
                          <a:effectLst/>
                          <a:latin typeface="+mn-ea"/>
                          <a:ea typeface="+mn-ea"/>
                          <a:cs typeface="+mn-cs"/>
                        </a:rPr>
                        <a:t>年を経過し</a:t>
                      </a:r>
                      <a:endParaRPr kumimoji="1" lang="en-US" altLang="ja-JP" sz="1100" kern="1200" dirty="0">
                        <a:solidFill>
                          <a:schemeClr val="tx1"/>
                        </a:solidFill>
                        <a:effectLst/>
                        <a:latin typeface="+mn-ea"/>
                        <a:ea typeface="+mn-ea"/>
                        <a:cs typeface="+mn-cs"/>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ea"/>
                          <a:ea typeface="+mn-ea"/>
                          <a:cs typeface="+mn-cs"/>
                        </a:rPr>
                        <a:t>　</a:t>
                      </a:r>
                      <a:r>
                        <a:rPr kumimoji="1" lang="ja-JP" altLang="en-US" sz="1100" kern="1200" dirty="0" err="1">
                          <a:solidFill>
                            <a:schemeClr val="tx1"/>
                          </a:solidFill>
                          <a:effectLst/>
                          <a:latin typeface="+mn-ea"/>
                          <a:ea typeface="+mn-ea"/>
                          <a:cs typeface="+mn-cs"/>
                        </a:rPr>
                        <a:t>て</a:t>
                      </a:r>
                      <a:r>
                        <a:rPr kumimoji="1" lang="ja-JP" altLang="en-US" sz="1100" kern="1200" dirty="0">
                          <a:solidFill>
                            <a:schemeClr val="tx1"/>
                          </a:solidFill>
                          <a:effectLst/>
                          <a:latin typeface="+mn-ea"/>
                          <a:ea typeface="+mn-ea"/>
                          <a:cs typeface="+mn-cs"/>
                        </a:rPr>
                        <a:t>いない者（国制度と同様）</a:t>
                      </a:r>
                      <a:endParaRPr kumimoji="1" lang="en-US" altLang="ja-JP" sz="1100" kern="1200" dirty="0">
                        <a:solidFill>
                          <a:schemeClr val="tx1"/>
                        </a:solidFill>
                        <a:effectLst/>
                        <a:latin typeface="+mn-ea"/>
                        <a:ea typeface="+mn-ea"/>
                        <a:cs typeface="+mn-cs"/>
                      </a:endParaRPr>
                    </a:p>
                    <a:p>
                      <a:r>
                        <a:rPr kumimoji="1" lang="ja-JP" altLang="en-US" sz="1100" kern="1200" dirty="0">
                          <a:solidFill>
                            <a:schemeClr val="tx1"/>
                          </a:solidFill>
                          <a:effectLst/>
                          <a:latin typeface="+mn-ea"/>
                          <a:ea typeface="+mn-ea"/>
                          <a:cs typeface="+mn-cs"/>
                        </a:rPr>
                        <a:t>　</a:t>
                      </a:r>
                      <a:r>
                        <a:rPr kumimoji="1" lang="ja-JP" altLang="en-US" sz="1100" b="0" kern="1200" dirty="0">
                          <a:solidFill>
                            <a:schemeClr val="tx1"/>
                          </a:solidFill>
                          <a:effectLst/>
                          <a:latin typeface="+mn-ea"/>
                          <a:ea typeface="+mn-ea"/>
                          <a:cs typeface="+mn-cs"/>
                        </a:rPr>
                        <a:t>②</a:t>
                      </a:r>
                      <a:r>
                        <a:rPr kumimoji="1" lang="ja-JP" altLang="en-US" sz="1100" kern="1200" dirty="0">
                          <a:solidFill>
                            <a:schemeClr val="tx1"/>
                          </a:solidFill>
                          <a:effectLst/>
                          <a:latin typeface="+mn-ea"/>
                          <a:ea typeface="+mn-ea"/>
                          <a:cs typeface="+mn-cs"/>
                        </a:rPr>
                        <a:t>大阪公立大学・</a:t>
                      </a:r>
                      <a:r>
                        <a:rPr kumimoji="1" lang="ja-JP" altLang="en-US" sz="1100" b="0" kern="1200" dirty="0">
                          <a:solidFill>
                            <a:schemeClr val="tx1"/>
                          </a:solidFill>
                          <a:effectLst/>
                          <a:latin typeface="+mn-ea"/>
                          <a:ea typeface="+mn-ea"/>
                          <a:cs typeface="+mn-cs"/>
                        </a:rPr>
                        <a:t>府大・市大大学院（修士課程、博士前期課程）、大阪公立大学・市大の法科大学院</a:t>
                      </a:r>
                      <a:endParaRPr kumimoji="1" lang="en-US" altLang="ja-JP" sz="1100" b="0" kern="1200" dirty="0">
                        <a:solidFill>
                          <a:schemeClr val="tx1"/>
                        </a:solidFill>
                        <a:effectLst/>
                        <a:latin typeface="+mn-ea"/>
                        <a:ea typeface="+mn-ea"/>
                        <a:cs typeface="+mn-cs"/>
                      </a:endParaRPr>
                    </a:p>
                    <a:p>
                      <a:r>
                        <a:rPr kumimoji="1" lang="ja-JP" altLang="en-US" sz="1100" b="0" kern="1200" dirty="0">
                          <a:solidFill>
                            <a:schemeClr val="tx1"/>
                          </a:solidFill>
                          <a:effectLst/>
                          <a:latin typeface="+mn-ea"/>
                          <a:ea typeface="+mn-ea"/>
                          <a:cs typeface="+mn-cs"/>
                        </a:rPr>
                        <a:t>　　</a:t>
                      </a:r>
                      <a:r>
                        <a:rPr kumimoji="1" lang="ja-JP" altLang="en-US" sz="1100" kern="1200" dirty="0">
                          <a:solidFill>
                            <a:schemeClr val="tx1"/>
                          </a:solidFill>
                          <a:effectLst/>
                          <a:latin typeface="+mn-ea"/>
                          <a:ea typeface="+mn-ea"/>
                          <a:cs typeface="+mn-cs"/>
                        </a:rPr>
                        <a:t>大学等を卒業した後、引き続いて大学院に入学した者で、入学した年度の前年度末年齢が</a:t>
                      </a:r>
                      <a:r>
                        <a:rPr kumimoji="1" lang="en-US" altLang="ja-JP" sz="1100" kern="1200" dirty="0">
                          <a:solidFill>
                            <a:schemeClr val="tx1"/>
                          </a:solidFill>
                          <a:effectLst/>
                          <a:latin typeface="+mn-ea"/>
                          <a:ea typeface="+mn-ea"/>
                          <a:cs typeface="+mn-cs"/>
                        </a:rPr>
                        <a:t>24</a:t>
                      </a:r>
                      <a:r>
                        <a:rPr kumimoji="1" lang="ja-JP" altLang="en-US" sz="1100" kern="1200" dirty="0">
                          <a:solidFill>
                            <a:schemeClr val="tx1"/>
                          </a:solidFill>
                          <a:effectLst/>
                          <a:latin typeface="+mn-ea"/>
                          <a:ea typeface="+mn-ea"/>
                          <a:cs typeface="+mn-cs"/>
                        </a:rPr>
                        <a:t>歳までの者</a:t>
                      </a:r>
                      <a:endParaRPr kumimoji="1" lang="en-US" altLang="ja-JP" sz="1100" kern="1200" dirty="0">
                        <a:solidFill>
                          <a:schemeClr val="tx1"/>
                        </a:solidFill>
                        <a:effectLst/>
                        <a:latin typeface="+mn-ea"/>
                        <a:ea typeface="+mn-ea"/>
                        <a:cs typeface="+mn-cs"/>
                      </a:endParaRPr>
                    </a:p>
                  </a:txBody>
                  <a:tcPr anchor="ctr">
                    <a:solidFill>
                      <a:schemeClr val="bg1"/>
                    </a:solidFill>
                  </a:tcPr>
                </a:tc>
                <a:extLst>
                  <a:ext uri="{0D108BD9-81ED-4DB2-BD59-A6C34878D82A}">
                    <a16:rowId xmlns:a16="http://schemas.microsoft.com/office/drawing/2014/main" val="3470399155"/>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765567343"/>
              </p:ext>
            </p:extLst>
          </p:nvPr>
        </p:nvGraphicFramePr>
        <p:xfrm>
          <a:off x="302366" y="8720866"/>
          <a:ext cx="6928999" cy="1706880"/>
        </p:xfrm>
        <a:graphic>
          <a:graphicData uri="http://schemas.openxmlformats.org/drawingml/2006/table">
            <a:tbl>
              <a:tblPr firstRow="1" bandRow="1">
                <a:tableStyleId>{2D5ABB26-0587-4C30-8999-92F81FD0307C}</a:tableStyleId>
              </a:tblPr>
              <a:tblGrid>
                <a:gridCol w="6928999">
                  <a:extLst>
                    <a:ext uri="{9D8B030D-6E8A-4147-A177-3AD203B41FA5}">
                      <a16:colId xmlns:a16="http://schemas.microsoft.com/office/drawing/2014/main" val="833124969"/>
                    </a:ext>
                  </a:extLst>
                </a:gridCol>
              </a:tblGrid>
              <a:tr h="248250">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200" b="1" dirty="0">
                          <a:latin typeface="UD デジタル 教科書体 NP-R" panose="02020400000000000000" pitchFamily="18" charset="-128"/>
                          <a:ea typeface="UD デジタル 教科書体 NP-R" panose="02020400000000000000" pitchFamily="18" charset="-128"/>
                        </a:rPr>
                        <a:t>５　学業成績等に関する要件</a:t>
                      </a:r>
                      <a:endParaRPr kumimoji="1" lang="ja-JP" altLang="en-US" sz="500" b="1" dirty="0">
                        <a:latin typeface="UD デジタル 教科書体 NP-R" panose="02020400000000000000" pitchFamily="18" charset="-128"/>
                        <a:ea typeface="UD デジタル 教科書体 NP-R" panose="02020400000000000000" pitchFamily="18" charset="-128"/>
                      </a:endParaRPr>
                    </a:p>
                  </a:txBody>
                  <a:tcPr anchor="ctr">
                    <a:solidFill>
                      <a:schemeClr val="accent4">
                        <a:lumMod val="60000"/>
                        <a:lumOff val="40000"/>
                      </a:schemeClr>
                    </a:solidFill>
                  </a:tcPr>
                </a:tc>
                <a:extLst>
                  <a:ext uri="{0D108BD9-81ED-4DB2-BD59-A6C34878D82A}">
                    <a16:rowId xmlns:a16="http://schemas.microsoft.com/office/drawing/2014/main" val="2556608031"/>
                  </a:ext>
                </a:extLst>
              </a:tr>
              <a:tr h="1387938">
                <a:tc>
                  <a:txBody>
                    <a:bodyPr/>
                    <a:lstStyle/>
                    <a:p>
                      <a:r>
                        <a:rPr kumimoji="1" lang="en-US" altLang="ja-JP" sz="1100" kern="1200" dirty="0">
                          <a:solidFill>
                            <a:schemeClr val="tx1"/>
                          </a:solidFill>
                          <a:effectLst/>
                          <a:latin typeface="+mn-ea"/>
                          <a:ea typeface="+mn-ea"/>
                          <a:cs typeface="+mn-cs"/>
                        </a:rPr>
                        <a:t>【</a:t>
                      </a:r>
                      <a:r>
                        <a:rPr kumimoji="1" lang="ja-JP" altLang="ja-JP" sz="1100" kern="1200" dirty="0">
                          <a:solidFill>
                            <a:schemeClr val="tx1"/>
                          </a:solidFill>
                          <a:effectLst/>
                          <a:latin typeface="+mn-ea"/>
                          <a:ea typeface="+mn-ea"/>
                          <a:cs typeface="+mn-cs"/>
                        </a:rPr>
                        <a:t>入学時</a:t>
                      </a:r>
                      <a:r>
                        <a:rPr kumimoji="1" lang="en-US" altLang="ja-JP" sz="1100" kern="1200" dirty="0">
                          <a:solidFill>
                            <a:schemeClr val="tx1"/>
                          </a:solidFill>
                          <a:effectLst/>
                          <a:latin typeface="+mn-ea"/>
                          <a:ea typeface="+mn-ea"/>
                          <a:cs typeface="+mn-cs"/>
                        </a:rPr>
                        <a:t>】</a:t>
                      </a:r>
                    </a:p>
                    <a:p>
                      <a:r>
                        <a:rPr kumimoji="1" lang="ja-JP" altLang="en-US" sz="1100" kern="1200" dirty="0">
                          <a:solidFill>
                            <a:schemeClr val="tx1"/>
                          </a:solidFill>
                          <a:effectLst/>
                          <a:latin typeface="+mn-ea"/>
                          <a:ea typeface="+mn-ea"/>
                          <a:cs typeface="+mn-cs"/>
                        </a:rPr>
                        <a:t>　学業成績に関する要件はありませんが、申請時に学修計画書等の提出が必要です。　　</a:t>
                      </a:r>
                      <a:endParaRPr kumimoji="1" lang="en-US" altLang="ja-JP" sz="1100" kern="1200" dirty="0">
                        <a:solidFill>
                          <a:schemeClr val="tx1"/>
                        </a:solidFill>
                        <a:effectLst/>
                        <a:latin typeface="+mn-ea"/>
                        <a:ea typeface="+mn-ea"/>
                        <a:cs typeface="+mn-cs"/>
                      </a:endParaRPr>
                    </a:p>
                    <a:p>
                      <a:r>
                        <a:rPr kumimoji="1" lang="en-US" altLang="ja-JP" sz="1100" kern="1200" dirty="0">
                          <a:solidFill>
                            <a:schemeClr val="tx1"/>
                          </a:solidFill>
                          <a:effectLst/>
                          <a:latin typeface="+mn-ea"/>
                          <a:ea typeface="+mn-ea"/>
                          <a:cs typeface="+mn-cs"/>
                        </a:rPr>
                        <a:t>【</a:t>
                      </a:r>
                      <a:r>
                        <a:rPr kumimoji="1" lang="ja-JP" altLang="ja-JP" sz="1100" kern="1200" dirty="0">
                          <a:solidFill>
                            <a:schemeClr val="tx1"/>
                          </a:solidFill>
                          <a:effectLst/>
                          <a:latin typeface="+mn-ea"/>
                          <a:ea typeface="+mn-ea"/>
                          <a:cs typeface="+mn-cs"/>
                        </a:rPr>
                        <a:t>在学中</a:t>
                      </a:r>
                      <a:r>
                        <a:rPr kumimoji="1" lang="en-US" altLang="ja-JP" sz="1100" kern="1200" dirty="0">
                          <a:solidFill>
                            <a:schemeClr val="tx1"/>
                          </a:solidFill>
                          <a:effectLst/>
                          <a:latin typeface="+mn-ea"/>
                          <a:ea typeface="+mn-ea"/>
                          <a:cs typeface="+mn-cs"/>
                        </a:rPr>
                        <a:t>】</a:t>
                      </a:r>
                    </a:p>
                    <a:p>
                      <a:r>
                        <a:rPr kumimoji="1" lang="ja-JP" altLang="en-US" sz="1100" kern="1200" dirty="0">
                          <a:solidFill>
                            <a:schemeClr val="tx1"/>
                          </a:solidFill>
                          <a:effectLst/>
                          <a:latin typeface="+mn-ea"/>
                          <a:ea typeface="+mn-ea"/>
                          <a:cs typeface="+mn-cs"/>
                        </a:rPr>
                        <a:t>　①大阪公立大学・府大・市大（学部・学域）</a:t>
                      </a:r>
                      <a:endParaRPr kumimoji="1" lang="en-US" altLang="ja-JP" sz="1100" kern="1200" dirty="0">
                        <a:solidFill>
                          <a:schemeClr val="tx1"/>
                        </a:solidFill>
                        <a:effectLst/>
                        <a:latin typeface="+mn-ea"/>
                        <a:ea typeface="+mn-ea"/>
                        <a:cs typeface="+mn-cs"/>
                      </a:endParaRPr>
                    </a:p>
                    <a:p>
                      <a:r>
                        <a:rPr kumimoji="1" lang="ja-JP" altLang="en-US" sz="1100" kern="1200" dirty="0">
                          <a:solidFill>
                            <a:schemeClr val="tx1"/>
                          </a:solidFill>
                          <a:effectLst/>
                          <a:latin typeface="+mn-ea"/>
                          <a:ea typeface="+mn-ea"/>
                          <a:cs typeface="+mn-cs"/>
                        </a:rPr>
                        <a:t>　　国制度と同様の学業成績に関する要件を満たす必要があります。</a:t>
                      </a:r>
                      <a:endParaRPr kumimoji="1" lang="en-US" altLang="ja-JP" sz="1100" kern="1200" dirty="0">
                        <a:solidFill>
                          <a:schemeClr val="tx1"/>
                        </a:solidFill>
                        <a:effectLst/>
                        <a:latin typeface="+mn-ea"/>
                        <a:ea typeface="+mn-ea"/>
                        <a:cs typeface="+mn-cs"/>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ea"/>
                          <a:ea typeface="+mn-ea"/>
                          <a:cs typeface="+mn-cs"/>
                        </a:rPr>
                        <a:t>　②大阪公立大学・府大・市大大学院</a:t>
                      </a:r>
                      <a:r>
                        <a:rPr kumimoji="1" lang="ja-JP" altLang="en-US" sz="1100" b="0" kern="1200" dirty="0">
                          <a:solidFill>
                            <a:schemeClr val="tx1"/>
                          </a:solidFill>
                          <a:effectLst/>
                          <a:latin typeface="+mn-ea"/>
                          <a:ea typeface="+mn-ea"/>
                          <a:cs typeface="+mn-cs"/>
                        </a:rPr>
                        <a:t>（修士課程、博士前期課程）、</a:t>
                      </a:r>
                      <a:r>
                        <a:rPr kumimoji="1" lang="ja-JP" altLang="en-US" sz="1100" kern="1200" dirty="0">
                          <a:solidFill>
                            <a:schemeClr val="tx1"/>
                          </a:solidFill>
                          <a:effectLst/>
                          <a:latin typeface="+mn-ea"/>
                          <a:ea typeface="+mn-ea"/>
                          <a:cs typeface="+mn-cs"/>
                        </a:rPr>
                        <a:t>大阪公立大学・</a:t>
                      </a:r>
                      <a:r>
                        <a:rPr kumimoji="1" lang="ja-JP" altLang="en-US" sz="1100" b="0" kern="1200" dirty="0">
                          <a:solidFill>
                            <a:schemeClr val="tx1"/>
                          </a:solidFill>
                          <a:effectLst/>
                          <a:latin typeface="+mn-ea"/>
                          <a:ea typeface="+mn-ea"/>
                          <a:cs typeface="+mn-cs"/>
                        </a:rPr>
                        <a:t>市大の法科大学院</a:t>
                      </a:r>
                      <a:endParaRPr kumimoji="1" lang="en-US" altLang="ja-JP" sz="1100" b="0" kern="1200" dirty="0">
                        <a:solidFill>
                          <a:schemeClr val="tx1"/>
                        </a:solidFill>
                        <a:effectLst/>
                        <a:latin typeface="+mn-ea"/>
                        <a:ea typeface="+mn-ea"/>
                        <a:cs typeface="+mn-cs"/>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ea"/>
                          <a:ea typeface="+mn-ea"/>
                          <a:cs typeface="+mn-cs"/>
                        </a:rPr>
                        <a:t>　　標準修業年限での修了が困難と判断される場合や学修意欲が著しく低いと判断される場合は、支援を終</a:t>
                      </a:r>
                      <a:endParaRPr kumimoji="1" lang="en-US" altLang="ja-JP" sz="1100" kern="1200" dirty="0">
                        <a:solidFill>
                          <a:schemeClr val="tx1"/>
                        </a:solidFill>
                        <a:effectLst/>
                        <a:latin typeface="+mn-ea"/>
                        <a:ea typeface="+mn-ea"/>
                        <a:cs typeface="+mn-cs"/>
                      </a:endParaRPr>
                    </a:p>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100" kern="1200" dirty="0">
                          <a:solidFill>
                            <a:schemeClr val="tx1"/>
                          </a:solidFill>
                          <a:effectLst/>
                          <a:latin typeface="+mn-ea"/>
                          <a:ea typeface="+mn-ea"/>
                          <a:cs typeface="+mn-cs"/>
                        </a:rPr>
                        <a:t>　了します。</a:t>
                      </a:r>
                      <a:endParaRPr kumimoji="1" lang="en-US" altLang="ja-JP" sz="1100" kern="1200" dirty="0">
                        <a:solidFill>
                          <a:schemeClr val="tx1"/>
                        </a:solidFill>
                        <a:effectLst/>
                        <a:latin typeface="+mn-ea"/>
                        <a:ea typeface="+mn-ea"/>
                        <a:cs typeface="+mn-cs"/>
                      </a:endParaRPr>
                    </a:p>
                  </a:txBody>
                  <a:tcPr anchor="ctr">
                    <a:solidFill>
                      <a:schemeClr val="bg1"/>
                    </a:solidFill>
                  </a:tcPr>
                </a:tc>
                <a:extLst>
                  <a:ext uri="{0D108BD9-81ED-4DB2-BD59-A6C34878D82A}">
                    <a16:rowId xmlns:a16="http://schemas.microsoft.com/office/drawing/2014/main" val="3470399155"/>
                  </a:ext>
                </a:extLst>
              </a:tr>
            </a:tbl>
          </a:graphicData>
        </a:graphic>
      </p:graphicFrame>
      <p:pic>
        <p:nvPicPr>
          <p:cNvPr id="16" name="図 15" descr="C:\Users\hidakat.100000DM001\AppData\Local\Microsoft\Windows\INetCache\Content.Word\004_右斜上ﾊﾞﾝｻﾞｲ_B.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39525" y="231851"/>
            <a:ext cx="787778" cy="1015927"/>
          </a:xfrm>
          <a:prstGeom prst="rect">
            <a:avLst/>
          </a:prstGeom>
          <a:noFill/>
          <a:ln>
            <a:noFill/>
          </a:ln>
        </p:spPr>
      </p:pic>
      <p:sp>
        <p:nvSpPr>
          <p:cNvPr id="2" name="テキスト ボックス 1"/>
          <p:cNvSpPr txBox="1"/>
          <p:nvPr/>
        </p:nvSpPr>
        <p:spPr>
          <a:xfrm>
            <a:off x="149442" y="153547"/>
            <a:ext cx="863600" cy="253916"/>
          </a:xfrm>
          <a:prstGeom prst="rect">
            <a:avLst/>
          </a:prstGeom>
          <a:noFill/>
          <a:ln>
            <a:solidFill>
              <a:schemeClr val="tx1"/>
            </a:solidFill>
          </a:ln>
        </p:spPr>
        <p:txBody>
          <a:bodyPr wrap="square" rtlCol="0">
            <a:spAutoFit/>
          </a:bodyPr>
          <a:lstStyle/>
          <a:p>
            <a:pPr algn="ctr"/>
            <a:r>
              <a:rPr kumimoji="1" lang="ja-JP" altLang="en-US" sz="1050" dirty="0"/>
              <a:t>令和５年度</a:t>
            </a:r>
          </a:p>
        </p:txBody>
      </p:sp>
    </p:spTree>
    <p:extLst>
      <p:ext uri="{BB962C8B-B14F-4D97-AF65-F5344CB8AC3E}">
        <p14:creationId xmlns:p14="http://schemas.microsoft.com/office/powerpoint/2010/main" val="3257656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1"/>
            <a:ext cx="7560000" cy="9743679"/>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endParaRPr lang="en-US" altLang="ja-JP" dirty="0">
              <a:solidFill>
                <a:schemeClr val="tx1"/>
              </a:solidFill>
              <a:latin typeface="HGS創英角ｺﾞｼｯｸUB" panose="020B0900000000000000" pitchFamily="50" charset="-128"/>
              <a:ea typeface="HGS創英角ｺﾞｼｯｸUB" panose="020B0900000000000000" pitchFamily="50" charset="-128"/>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en-US"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a:p>
            <a:pPr>
              <a:spcAft>
                <a:spcPts val="0"/>
              </a:spcAft>
            </a:pPr>
            <a:endParaRPr lang="ja-JP" altLang="ja-JP" kern="100" dirty="0">
              <a:latin typeface="HGS創英角ｺﾞｼｯｸUB" panose="020B0900000000000000" pitchFamily="50" charset="-128"/>
              <a:ea typeface="HGS創英角ｺﾞｼｯｸUB" panose="020B0900000000000000" pitchFamily="50" charset="-128"/>
              <a:cs typeface="Times New Roman" panose="02020603050405020304" pitchFamily="18" charset="0"/>
            </a:endParaRPr>
          </a:p>
        </p:txBody>
      </p:sp>
      <p:graphicFrame>
        <p:nvGraphicFramePr>
          <p:cNvPr id="26" name="表 25"/>
          <p:cNvGraphicFramePr>
            <a:graphicFrameLocks noGrp="1"/>
          </p:cNvGraphicFramePr>
          <p:nvPr>
            <p:extLst>
              <p:ext uri="{D42A27DB-BD31-4B8C-83A1-F6EECF244321}">
                <p14:modId xmlns:p14="http://schemas.microsoft.com/office/powerpoint/2010/main" val="3574067143"/>
              </p:ext>
            </p:extLst>
          </p:nvPr>
        </p:nvGraphicFramePr>
        <p:xfrm>
          <a:off x="328821" y="200162"/>
          <a:ext cx="6910001" cy="6524835"/>
        </p:xfrm>
        <a:graphic>
          <a:graphicData uri="http://schemas.openxmlformats.org/drawingml/2006/table">
            <a:tbl>
              <a:tblPr firstRow="1" bandRow="1">
                <a:tableStyleId>{2D5ABB26-0587-4C30-8999-92F81FD0307C}</a:tableStyleId>
              </a:tblPr>
              <a:tblGrid>
                <a:gridCol w="6910001">
                  <a:extLst>
                    <a:ext uri="{9D8B030D-6E8A-4147-A177-3AD203B41FA5}">
                      <a16:colId xmlns:a16="http://schemas.microsoft.com/office/drawing/2014/main" val="833124969"/>
                    </a:ext>
                  </a:extLst>
                </a:gridCol>
              </a:tblGrid>
              <a:tr h="276435">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200" b="1" dirty="0">
                          <a:latin typeface="UD デジタル 教科書体 NP-R" panose="02020400000000000000" pitchFamily="18" charset="-128"/>
                          <a:ea typeface="UD デジタル 教科書体 NP-R" panose="02020400000000000000" pitchFamily="18" charset="-128"/>
                        </a:rPr>
                        <a:t>６　支援内容・イメージ</a:t>
                      </a:r>
                      <a:endParaRPr kumimoji="1" lang="en-US" altLang="ja-JP" sz="1200" b="1" dirty="0">
                        <a:latin typeface="UD デジタル 教科書体 NP-R" panose="02020400000000000000" pitchFamily="18" charset="-128"/>
                        <a:ea typeface="UD デジタル 教科書体 NP-R" panose="02020400000000000000" pitchFamily="18" charset="-128"/>
                      </a:endParaRPr>
                    </a:p>
                  </a:txBody>
                  <a:tcPr anchor="ctr">
                    <a:solidFill>
                      <a:schemeClr val="accent4">
                        <a:lumMod val="60000"/>
                        <a:lumOff val="40000"/>
                      </a:schemeClr>
                    </a:solidFill>
                  </a:tcPr>
                </a:tc>
                <a:extLst>
                  <a:ext uri="{0D108BD9-81ED-4DB2-BD59-A6C34878D82A}">
                    <a16:rowId xmlns:a16="http://schemas.microsoft.com/office/drawing/2014/main" val="2556608031"/>
                  </a:ext>
                </a:extLst>
              </a:tr>
              <a:tr h="6247352">
                <a:tc>
                  <a:txBody>
                    <a:bodyPr/>
                    <a:lstStyle/>
                    <a:p>
                      <a:r>
                        <a:rPr kumimoji="1" lang="ja-JP" altLang="en-US" sz="1100" b="1" dirty="0">
                          <a:latin typeface="+mn-ea"/>
                          <a:ea typeface="+mn-ea"/>
                        </a:rPr>
                        <a:t>　　</a:t>
                      </a:r>
                      <a:r>
                        <a:rPr kumimoji="1" lang="en-US" altLang="ja-JP" sz="1100" b="0" dirty="0">
                          <a:latin typeface="+mn-ea"/>
                          <a:ea typeface="+mn-ea"/>
                        </a:rPr>
                        <a:t>【</a:t>
                      </a:r>
                      <a:r>
                        <a:rPr kumimoji="1" lang="ja-JP" altLang="en-US" sz="1100" b="0" dirty="0">
                          <a:latin typeface="+mn-ea"/>
                          <a:ea typeface="+mn-ea"/>
                        </a:rPr>
                        <a:t>授業料等支援額（入学料及び授業料）</a:t>
                      </a:r>
                      <a:r>
                        <a:rPr kumimoji="1" lang="en-US" altLang="ja-JP" sz="1100" b="0" dirty="0">
                          <a:latin typeface="+mn-ea"/>
                          <a:ea typeface="+mn-ea"/>
                        </a:rPr>
                        <a:t>】</a:t>
                      </a:r>
                    </a:p>
                    <a:p>
                      <a:endParaRPr kumimoji="1" lang="en-US" altLang="ja-JP" sz="1100" dirty="0">
                        <a:latin typeface="+mn-ea"/>
                        <a:ea typeface="+mn-ea"/>
                      </a:endParaRPr>
                    </a:p>
                    <a:p>
                      <a:endParaRPr kumimoji="1" lang="en-US" altLang="ja-JP" sz="1100" dirty="0">
                        <a:latin typeface="+mn-ea"/>
                        <a:ea typeface="+mn-ea"/>
                      </a:endParaRPr>
                    </a:p>
                    <a:p>
                      <a:endParaRPr kumimoji="1" lang="en-US" altLang="ja-JP" sz="1100" dirty="0">
                        <a:latin typeface="+mn-ea"/>
                        <a:ea typeface="+mn-ea"/>
                      </a:endParaRPr>
                    </a:p>
                    <a:p>
                      <a:endParaRPr kumimoji="1" lang="en-US" altLang="ja-JP" sz="1100" dirty="0">
                        <a:latin typeface="+mn-ea"/>
                        <a:ea typeface="+mn-ea"/>
                      </a:endParaRPr>
                    </a:p>
                    <a:p>
                      <a:endParaRPr kumimoji="1" lang="en-US" altLang="ja-JP" sz="1100" dirty="0">
                        <a:latin typeface="+mn-ea"/>
                        <a:ea typeface="+mn-ea"/>
                      </a:endParaRPr>
                    </a:p>
                    <a:p>
                      <a:r>
                        <a:rPr kumimoji="1" lang="ja-JP" altLang="en-US" sz="1100" dirty="0">
                          <a:latin typeface="+mn-ea"/>
                          <a:ea typeface="+mn-ea"/>
                        </a:rPr>
                        <a:t>　　　</a:t>
                      </a:r>
                      <a:r>
                        <a:rPr kumimoji="1" lang="en-US" altLang="ja-JP" sz="1050" dirty="0">
                          <a:latin typeface="+mn-ea"/>
                          <a:ea typeface="+mn-ea"/>
                        </a:rPr>
                        <a:t>※ </a:t>
                      </a:r>
                      <a:r>
                        <a:rPr kumimoji="1" lang="ja-JP" altLang="ja-JP" sz="1050" kern="1200" dirty="0">
                          <a:solidFill>
                            <a:schemeClr val="tx1"/>
                          </a:solidFill>
                          <a:effectLst/>
                          <a:latin typeface="+mn-ea"/>
                          <a:ea typeface="+mn-ea"/>
                          <a:cs typeface="+mn-cs"/>
                        </a:rPr>
                        <a:t>家計の経済状況に関する要件に</a:t>
                      </a:r>
                      <a:r>
                        <a:rPr kumimoji="1" lang="ja-JP" altLang="en-US" sz="1050" kern="1200" dirty="0">
                          <a:solidFill>
                            <a:schemeClr val="tx1"/>
                          </a:solidFill>
                          <a:effectLst/>
                          <a:latin typeface="+mn-ea"/>
                          <a:ea typeface="+mn-ea"/>
                          <a:cs typeface="+mn-cs"/>
                        </a:rPr>
                        <a:t>関する認定結果（支援区分）に</a:t>
                      </a:r>
                      <a:r>
                        <a:rPr kumimoji="1" lang="ja-JP" altLang="ja-JP" sz="1050" kern="1200" dirty="0">
                          <a:solidFill>
                            <a:schemeClr val="tx1"/>
                          </a:solidFill>
                          <a:effectLst/>
                          <a:latin typeface="+mn-ea"/>
                          <a:ea typeface="+mn-ea"/>
                          <a:cs typeface="+mn-cs"/>
                        </a:rPr>
                        <a:t>基づき、</a:t>
                      </a:r>
                      <a:r>
                        <a:rPr kumimoji="1" lang="ja-JP" altLang="en-US" sz="1050" kern="1200" dirty="0">
                          <a:solidFill>
                            <a:schemeClr val="tx1"/>
                          </a:solidFill>
                          <a:effectLst/>
                          <a:latin typeface="+mn-ea"/>
                          <a:ea typeface="+mn-ea"/>
                          <a:cs typeface="+mn-cs"/>
                        </a:rPr>
                        <a:t>対象支援額の</a:t>
                      </a:r>
                      <a:r>
                        <a:rPr kumimoji="1" lang="ja-JP" altLang="ja-JP" sz="1050" kern="1200" dirty="0">
                          <a:solidFill>
                            <a:schemeClr val="tx1"/>
                          </a:solidFill>
                          <a:effectLst/>
                          <a:latin typeface="+mn-ea"/>
                          <a:ea typeface="+mn-ea"/>
                          <a:cs typeface="+mn-cs"/>
                        </a:rPr>
                        <a:t>①全額、②</a:t>
                      </a:r>
                      <a:r>
                        <a:rPr kumimoji="1" lang="en-US" altLang="ja-JP" sz="1050" kern="1200" dirty="0">
                          <a:solidFill>
                            <a:schemeClr val="tx1"/>
                          </a:solidFill>
                          <a:effectLst/>
                          <a:latin typeface="+mn-ea"/>
                          <a:ea typeface="+mn-ea"/>
                          <a:cs typeface="+mn-cs"/>
                        </a:rPr>
                        <a:t>2</a:t>
                      </a:r>
                      <a:r>
                        <a:rPr kumimoji="1" lang="ja-JP" altLang="ja-JP" sz="1050" kern="1200" dirty="0">
                          <a:solidFill>
                            <a:schemeClr val="tx1"/>
                          </a:solidFill>
                          <a:effectLst/>
                          <a:latin typeface="+mn-ea"/>
                          <a:ea typeface="+mn-ea"/>
                          <a:cs typeface="+mn-cs"/>
                        </a:rPr>
                        <a:t>／</a:t>
                      </a:r>
                      <a:r>
                        <a:rPr kumimoji="1" lang="en-US" altLang="ja-JP" sz="1050" kern="1200" dirty="0">
                          <a:solidFill>
                            <a:schemeClr val="tx1"/>
                          </a:solidFill>
                          <a:effectLst/>
                          <a:latin typeface="+mn-ea"/>
                          <a:ea typeface="+mn-ea"/>
                          <a:cs typeface="+mn-cs"/>
                        </a:rPr>
                        <a:t>3</a:t>
                      </a:r>
                      <a:r>
                        <a:rPr kumimoji="1" lang="ja-JP" altLang="ja-JP" sz="1050" kern="1200" dirty="0" err="1">
                          <a:solidFill>
                            <a:schemeClr val="tx1"/>
                          </a:solidFill>
                          <a:effectLst/>
                          <a:latin typeface="+mn-ea"/>
                          <a:ea typeface="+mn-ea"/>
                          <a:cs typeface="+mn-cs"/>
                        </a:rPr>
                        <a:t>、</a:t>
                      </a:r>
                      <a:endParaRPr kumimoji="1" lang="en-US" altLang="ja-JP" sz="1050" kern="1200" dirty="0">
                        <a:solidFill>
                          <a:schemeClr val="tx1"/>
                        </a:solidFill>
                        <a:effectLst/>
                        <a:latin typeface="+mn-ea"/>
                        <a:ea typeface="+mn-ea"/>
                        <a:cs typeface="+mn-cs"/>
                      </a:endParaRPr>
                    </a:p>
                    <a:p>
                      <a:r>
                        <a:rPr kumimoji="1" lang="en-US" altLang="ja-JP" sz="1050" kern="1200" dirty="0">
                          <a:solidFill>
                            <a:schemeClr val="tx1"/>
                          </a:solidFill>
                          <a:effectLst/>
                          <a:latin typeface="+mn-ea"/>
                          <a:ea typeface="+mn-ea"/>
                          <a:cs typeface="+mn-cs"/>
                        </a:rPr>
                        <a:t>                </a:t>
                      </a:r>
                      <a:r>
                        <a:rPr kumimoji="1" lang="ja-JP" altLang="ja-JP" sz="1050" kern="1200" dirty="0">
                          <a:solidFill>
                            <a:schemeClr val="tx1"/>
                          </a:solidFill>
                          <a:effectLst/>
                          <a:latin typeface="+mn-ea"/>
                          <a:ea typeface="+mn-ea"/>
                          <a:cs typeface="+mn-cs"/>
                        </a:rPr>
                        <a:t>③</a:t>
                      </a:r>
                      <a:r>
                        <a:rPr kumimoji="1" lang="en-US" altLang="ja-JP" sz="1050" kern="1200" dirty="0">
                          <a:solidFill>
                            <a:schemeClr val="tx1"/>
                          </a:solidFill>
                          <a:effectLst/>
                          <a:latin typeface="+mn-ea"/>
                          <a:ea typeface="+mn-ea"/>
                          <a:cs typeface="+mn-cs"/>
                        </a:rPr>
                        <a:t>1</a:t>
                      </a:r>
                      <a:r>
                        <a:rPr kumimoji="1" lang="ja-JP" altLang="ja-JP" sz="1050" kern="1200" dirty="0">
                          <a:solidFill>
                            <a:schemeClr val="tx1"/>
                          </a:solidFill>
                          <a:effectLst/>
                          <a:latin typeface="+mn-ea"/>
                          <a:ea typeface="+mn-ea"/>
                          <a:cs typeface="+mn-cs"/>
                        </a:rPr>
                        <a:t>／</a:t>
                      </a:r>
                      <a:r>
                        <a:rPr kumimoji="1" lang="en-US" altLang="ja-JP" sz="1050" kern="1200" dirty="0">
                          <a:solidFill>
                            <a:schemeClr val="tx1"/>
                          </a:solidFill>
                          <a:effectLst/>
                          <a:latin typeface="+mn-ea"/>
                          <a:ea typeface="+mn-ea"/>
                          <a:cs typeface="+mn-cs"/>
                        </a:rPr>
                        <a:t>3</a:t>
                      </a:r>
                      <a:r>
                        <a:rPr kumimoji="1" lang="ja-JP" altLang="en-US" sz="1050" kern="1200" dirty="0">
                          <a:solidFill>
                            <a:schemeClr val="tx1"/>
                          </a:solidFill>
                          <a:effectLst/>
                          <a:latin typeface="+mn-ea"/>
                          <a:ea typeface="+mn-ea"/>
                          <a:cs typeface="+mn-cs"/>
                        </a:rPr>
                        <a:t>の減免を行います</a:t>
                      </a:r>
                      <a:r>
                        <a:rPr kumimoji="1" lang="ja-JP" altLang="ja-JP" sz="1050" kern="1200" dirty="0">
                          <a:solidFill>
                            <a:schemeClr val="tx1"/>
                          </a:solidFill>
                          <a:effectLst/>
                          <a:latin typeface="+mn-ea"/>
                          <a:ea typeface="+mn-ea"/>
                          <a:cs typeface="+mn-cs"/>
                        </a:rPr>
                        <a:t>。</a:t>
                      </a:r>
                      <a:endParaRPr kumimoji="1" lang="en-US" altLang="ja-JP" sz="1050" kern="1200" dirty="0">
                        <a:solidFill>
                          <a:schemeClr val="tx1"/>
                        </a:solidFill>
                        <a:effectLst/>
                        <a:latin typeface="+mn-ea"/>
                        <a:ea typeface="+mn-ea"/>
                        <a:cs typeface="+mn-cs"/>
                      </a:endParaRPr>
                    </a:p>
                    <a:p>
                      <a:r>
                        <a:rPr kumimoji="1" lang="ja-JP" altLang="en-US" sz="1050" kern="1200" dirty="0">
                          <a:solidFill>
                            <a:schemeClr val="tx1"/>
                          </a:solidFill>
                          <a:effectLst/>
                          <a:latin typeface="+mn-ea"/>
                          <a:ea typeface="+mn-ea"/>
                          <a:cs typeface="+mn-cs"/>
                        </a:rPr>
                        <a:t>　　　 </a:t>
                      </a:r>
                      <a:r>
                        <a:rPr kumimoji="1" lang="en-US" altLang="ja-JP" sz="1050" kern="1200" dirty="0">
                          <a:solidFill>
                            <a:schemeClr val="tx1"/>
                          </a:solidFill>
                          <a:effectLst/>
                          <a:latin typeface="+mn-ea"/>
                          <a:ea typeface="+mn-ea"/>
                          <a:cs typeface="+mn-cs"/>
                        </a:rPr>
                        <a:t>※</a:t>
                      </a:r>
                      <a:r>
                        <a:rPr kumimoji="1" lang="ja-JP" altLang="en-US" sz="1050" kern="1200" dirty="0">
                          <a:solidFill>
                            <a:schemeClr val="tx1"/>
                          </a:solidFill>
                          <a:effectLst/>
                          <a:latin typeface="+mn-ea"/>
                          <a:ea typeface="+mn-ea"/>
                          <a:cs typeface="+mn-cs"/>
                        </a:rPr>
                        <a:t>法科大学院については、授業料が異なるため支援額も異なります。</a:t>
                      </a:r>
                      <a:endParaRPr kumimoji="1" lang="en-US" altLang="ja-JP" sz="1050" kern="1200" dirty="0">
                        <a:solidFill>
                          <a:schemeClr val="tx1"/>
                        </a:solidFill>
                        <a:effectLst/>
                        <a:latin typeface="+mn-ea"/>
                        <a:ea typeface="+mn-ea"/>
                        <a:cs typeface="+mn-cs"/>
                      </a:endParaRPr>
                    </a:p>
                    <a:p>
                      <a:endParaRPr kumimoji="1" lang="en-US" altLang="ja-JP" sz="700" kern="1200" dirty="0">
                        <a:solidFill>
                          <a:schemeClr val="tx1"/>
                        </a:solidFill>
                        <a:effectLst/>
                        <a:latin typeface="+mn-ea"/>
                        <a:ea typeface="+mn-ea"/>
                        <a:cs typeface="+mn-cs"/>
                      </a:endParaRPr>
                    </a:p>
                    <a:p>
                      <a:r>
                        <a:rPr kumimoji="1" lang="ja-JP" altLang="en-US"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a:t>
                      </a:r>
                      <a:r>
                        <a:rPr kumimoji="1" lang="ja-JP" altLang="en-US" sz="1100" kern="1200" dirty="0">
                          <a:solidFill>
                            <a:schemeClr val="tx1"/>
                          </a:solidFill>
                          <a:effectLst/>
                          <a:latin typeface="+mn-ea"/>
                          <a:ea typeface="+mn-ea"/>
                          <a:cs typeface="+mn-cs"/>
                        </a:rPr>
                        <a:t>支援イメージ</a:t>
                      </a:r>
                      <a:r>
                        <a:rPr kumimoji="1" lang="en-US" altLang="ja-JP" sz="1100" kern="1200" dirty="0">
                          <a:solidFill>
                            <a:schemeClr val="tx1"/>
                          </a:solidFill>
                          <a:effectLst/>
                          <a:latin typeface="+mn-ea"/>
                          <a:ea typeface="+mn-ea"/>
                          <a:cs typeface="+mn-cs"/>
                        </a:rPr>
                        <a:t>】</a:t>
                      </a:r>
                    </a:p>
                    <a:p>
                      <a:pPr algn="l"/>
                      <a:r>
                        <a:rPr kumimoji="1" lang="ja-JP" altLang="en-US" sz="800" dirty="0"/>
                        <a:t>　　　　</a:t>
                      </a:r>
                      <a:r>
                        <a:rPr kumimoji="1" lang="ja-JP" altLang="en-US" sz="1100" dirty="0">
                          <a:latin typeface="+mn-ea"/>
                          <a:ea typeface="+mn-ea"/>
                        </a:rPr>
                        <a:t>①</a:t>
                      </a:r>
                      <a:r>
                        <a:rPr kumimoji="1" lang="ja-JP" altLang="en-US" sz="1100" kern="1200" dirty="0">
                          <a:solidFill>
                            <a:schemeClr val="tx1"/>
                          </a:solidFill>
                          <a:effectLst/>
                          <a:latin typeface="+mn-ea"/>
                          <a:ea typeface="+mn-ea"/>
                          <a:cs typeface="+mn-cs"/>
                        </a:rPr>
                        <a:t>大阪公立大学・</a:t>
                      </a:r>
                      <a:r>
                        <a:rPr kumimoji="1" lang="ja-JP" altLang="en-US" sz="1100" dirty="0">
                          <a:latin typeface="+mn-ea"/>
                          <a:ea typeface="+mn-ea"/>
                        </a:rPr>
                        <a:t>府大・市大（学部・学域）</a:t>
                      </a:r>
                      <a:r>
                        <a:rPr kumimoji="1" lang="en-US" altLang="ja-JP" sz="1100" dirty="0">
                          <a:latin typeface="+mn-ea"/>
                          <a:ea typeface="+mn-ea"/>
                        </a:rPr>
                        <a:t>《</a:t>
                      </a:r>
                      <a:r>
                        <a:rPr kumimoji="1" lang="ja-JP" altLang="en-US" sz="1100" dirty="0">
                          <a:latin typeface="+mn-ea"/>
                          <a:ea typeface="+mn-ea"/>
                        </a:rPr>
                        <a:t>国制度に府制度を加えた支援となります。</a:t>
                      </a:r>
                      <a:r>
                        <a:rPr kumimoji="1" lang="en-US" altLang="ja-JP" sz="1100" dirty="0">
                          <a:latin typeface="+mn-ea"/>
                          <a:ea typeface="+mn-ea"/>
                        </a:rPr>
                        <a:t>》</a:t>
                      </a:r>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r>
                        <a:rPr kumimoji="1" lang="ja-JP" altLang="en-US" sz="800" dirty="0"/>
                        <a:t>　　　　 </a:t>
                      </a:r>
                      <a:r>
                        <a:rPr kumimoji="1" lang="ja-JP" altLang="en-US" sz="1100" dirty="0">
                          <a:latin typeface="+mn-ea"/>
                          <a:ea typeface="+mn-ea"/>
                        </a:rPr>
                        <a:t>②</a:t>
                      </a:r>
                      <a:r>
                        <a:rPr kumimoji="1" lang="ja-JP" altLang="en-US" sz="1100" kern="1200" dirty="0">
                          <a:solidFill>
                            <a:schemeClr val="tx1"/>
                          </a:solidFill>
                          <a:effectLst/>
                          <a:latin typeface="+mn-ea"/>
                          <a:ea typeface="+mn-ea"/>
                          <a:cs typeface="+mn-cs"/>
                        </a:rPr>
                        <a:t>大阪公立大学・</a:t>
                      </a:r>
                      <a:r>
                        <a:rPr kumimoji="1" lang="ja-JP" altLang="en-US" sz="1100" dirty="0">
                          <a:latin typeface="+mn-ea"/>
                          <a:ea typeface="+mn-ea"/>
                        </a:rPr>
                        <a:t>府大・市大大学院</a:t>
                      </a:r>
                      <a:r>
                        <a:rPr kumimoji="1" lang="en-US" altLang="ja-JP" sz="1100" dirty="0">
                          <a:latin typeface="+mn-ea"/>
                          <a:ea typeface="+mn-ea"/>
                        </a:rPr>
                        <a:t>《</a:t>
                      </a:r>
                      <a:r>
                        <a:rPr kumimoji="1" lang="ja-JP" altLang="en-US" sz="1100" dirty="0">
                          <a:latin typeface="+mn-ea"/>
                          <a:ea typeface="+mn-ea"/>
                        </a:rPr>
                        <a:t>府制度のみの支援となります。</a:t>
                      </a:r>
                      <a:r>
                        <a:rPr kumimoji="1" lang="en-US" altLang="ja-JP" sz="1100" dirty="0">
                          <a:latin typeface="+mn-ea"/>
                          <a:ea typeface="+mn-ea"/>
                        </a:rPr>
                        <a:t>》</a:t>
                      </a:r>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pPr algn="l"/>
                      <a:endParaRPr kumimoji="1" lang="en-US" altLang="ja-JP" sz="800" dirty="0"/>
                    </a:p>
                    <a:p>
                      <a:r>
                        <a:rPr kumimoji="1" lang="ja-JP" altLang="en-US" sz="800" dirty="0"/>
                        <a:t>　　</a:t>
                      </a:r>
                      <a:r>
                        <a:rPr kumimoji="1" lang="ja-JP" altLang="en-US" sz="800" dirty="0">
                          <a:latin typeface="+mn-ea"/>
                          <a:ea typeface="+mn-ea"/>
                        </a:rPr>
                        <a:t>　　 　</a:t>
                      </a:r>
                      <a:r>
                        <a:rPr kumimoji="1" lang="en-US" altLang="ja-JP" sz="1000" dirty="0">
                          <a:latin typeface="+mn-ea"/>
                          <a:ea typeface="+mn-ea"/>
                        </a:rPr>
                        <a:t>※ </a:t>
                      </a:r>
                      <a:r>
                        <a:rPr kumimoji="1" lang="ja-JP" altLang="en-US" sz="1050" dirty="0">
                          <a:latin typeface="+mn-ea"/>
                          <a:ea typeface="+mn-ea"/>
                        </a:rPr>
                        <a:t>上図は、保護者のうちどちらか一方が働き、本人、中学生の家族</a:t>
                      </a:r>
                      <a:r>
                        <a:rPr kumimoji="1" lang="en-US" altLang="ja-JP" sz="1050" dirty="0">
                          <a:latin typeface="+mn-ea"/>
                          <a:ea typeface="+mn-ea"/>
                        </a:rPr>
                        <a:t>4</a:t>
                      </a:r>
                      <a:r>
                        <a:rPr kumimoji="1" lang="ja-JP" altLang="en-US" sz="1050" dirty="0">
                          <a:latin typeface="+mn-ea"/>
                          <a:ea typeface="+mn-ea"/>
                        </a:rPr>
                        <a:t>人世帯の場合の目安であり、</a:t>
                      </a:r>
                      <a:endParaRPr kumimoji="1" lang="en-US" altLang="ja-JP" sz="1050" dirty="0">
                        <a:latin typeface="+mn-ea"/>
                        <a:ea typeface="+mn-ea"/>
                      </a:endParaRPr>
                    </a:p>
                    <a:p>
                      <a:r>
                        <a:rPr kumimoji="1" lang="ja-JP" altLang="en-US" sz="1050" dirty="0">
                          <a:latin typeface="+mn-ea"/>
                          <a:ea typeface="+mn-ea"/>
                        </a:rPr>
                        <a:t>　　　　　イメージです。</a:t>
                      </a:r>
                      <a:r>
                        <a:rPr kumimoji="1" lang="ja-JP" altLang="en-US" sz="1000" dirty="0">
                          <a:latin typeface="+mn-ea"/>
                          <a:ea typeface="+mn-ea"/>
                        </a:rPr>
                        <a:t>　　　　</a:t>
                      </a:r>
                      <a:endParaRPr kumimoji="1" lang="en-US" altLang="ja-JP" sz="1000" dirty="0">
                        <a:latin typeface="+mn-ea"/>
                        <a:ea typeface="+mn-ea"/>
                      </a:endParaRPr>
                    </a:p>
                    <a:p>
                      <a:r>
                        <a:rPr kumimoji="1" lang="ja-JP" altLang="en-US" sz="1000" dirty="0">
                          <a:latin typeface="+mn-ea"/>
                          <a:ea typeface="+mn-ea"/>
                        </a:rPr>
                        <a:t>　 　　　</a:t>
                      </a:r>
                      <a:r>
                        <a:rPr kumimoji="1" lang="en-US" altLang="ja-JP" sz="1050" dirty="0">
                          <a:latin typeface="+mn-ea"/>
                          <a:ea typeface="+mn-ea"/>
                        </a:rPr>
                        <a:t>※</a:t>
                      </a:r>
                      <a:r>
                        <a:rPr kumimoji="1" lang="ja-JP" altLang="en-US" sz="1050" baseline="0" dirty="0">
                          <a:latin typeface="+mn-ea"/>
                          <a:ea typeface="+mn-ea"/>
                        </a:rPr>
                        <a:t> </a:t>
                      </a:r>
                      <a:r>
                        <a:rPr kumimoji="1" lang="en-US" altLang="ja-JP" sz="1050" dirty="0">
                          <a:latin typeface="+mn-ea"/>
                          <a:ea typeface="+mn-ea"/>
                        </a:rPr>
                        <a:t>590</a:t>
                      </a:r>
                      <a:r>
                        <a:rPr kumimoji="1" lang="ja-JP" altLang="en-US" sz="1050" dirty="0">
                          <a:latin typeface="+mn-ea"/>
                          <a:ea typeface="+mn-ea"/>
                        </a:rPr>
                        <a:t>万円未満の世帯は無償となり、</a:t>
                      </a:r>
                      <a:r>
                        <a:rPr kumimoji="1" lang="en-US" altLang="ja-JP" sz="1050" dirty="0">
                          <a:latin typeface="+mn-ea"/>
                          <a:ea typeface="+mn-ea"/>
                        </a:rPr>
                        <a:t>590</a:t>
                      </a:r>
                      <a:r>
                        <a:rPr kumimoji="1" lang="ja-JP" altLang="en-US" sz="1050" dirty="0">
                          <a:latin typeface="+mn-ea"/>
                          <a:ea typeface="+mn-ea"/>
                        </a:rPr>
                        <a:t>万円以上</a:t>
                      </a:r>
                      <a:r>
                        <a:rPr kumimoji="1" lang="en-US" altLang="ja-JP" sz="1050" dirty="0">
                          <a:latin typeface="+mn-ea"/>
                          <a:ea typeface="+mn-ea"/>
                        </a:rPr>
                        <a:t>910</a:t>
                      </a:r>
                      <a:r>
                        <a:rPr kumimoji="1" lang="ja-JP" altLang="en-US" sz="1050" dirty="0">
                          <a:latin typeface="+mn-ea"/>
                          <a:ea typeface="+mn-ea"/>
                        </a:rPr>
                        <a:t>万円未満の世帯は、世帯年収や子どもの数に</a:t>
                      </a:r>
                      <a:endParaRPr kumimoji="1" lang="en-US" altLang="ja-JP" sz="1050" dirty="0">
                        <a:latin typeface="+mn-ea"/>
                        <a:ea typeface="+mn-ea"/>
                      </a:endParaRPr>
                    </a:p>
                    <a:p>
                      <a:r>
                        <a:rPr kumimoji="1" lang="ja-JP" altLang="en-US" sz="1050" dirty="0">
                          <a:latin typeface="+mn-ea"/>
                          <a:ea typeface="+mn-ea"/>
                        </a:rPr>
                        <a:t>　　　　　応じた支援となります。</a:t>
                      </a:r>
                      <a:endParaRPr kumimoji="1" lang="en-US" altLang="ja-JP" sz="1050" b="1" dirty="0">
                        <a:latin typeface="+mn-ea"/>
                        <a:ea typeface="+mn-ea"/>
                      </a:endParaRPr>
                    </a:p>
                  </a:txBody>
                  <a:tcPr anchor="ctr">
                    <a:solidFill>
                      <a:schemeClr val="bg1"/>
                    </a:solidFill>
                  </a:tcPr>
                </a:tc>
                <a:extLst>
                  <a:ext uri="{0D108BD9-81ED-4DB2-BD59-A6C34878D82A}">
                    <a16:rowId xmlns:a16="http://schemas.microsoft.com/office/drawing/2014/main" val="3470399155"/>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637026850"/>
              </p:ext>
            </p:extLst>
          </p:nvPr>
        </p:nvGraphicFramePr>
        <p:xfrm>
          <a:off x="328820" y="6726080"/>
          <a:ext cx="6910001" cy="1203960"/>
        </p:xfrm>
        <a:graphic>
          <a:graphicData uri="http://schemas.openxmlformats.org/drawingml/2006/table">
            <a:tbl>
              <a:tblPr firstRow="1" bandRow="1">
                <a:tableStyleId>{2D5ABB26-0587-4C30-8999-92F81FD0307C}</a:tableStyleId>
              </a:tblPr>
              <a:tblGrid>
                <a:gridCol w="6910001">
                  <a:extLst>
                    <a:ext uri="{9D8B030D-6E8A-4147-A177-3AD203B41FA5}">
                      <a16:colId xmlns:a16="http://schemas.microsoft.com/office/drawing/2014/main" val="833124969"/>
                    </a:ext>
                  </a:extLst>
                </a:gridCol>
              </a:tblGrid>
              <a:tr h="256958">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200" b="1" dirty="0">
                          <a:latin typeface="UD デジタル 教科書体 NP-R" panose="02020400000000000000" pitchFamily="18" charset="-128"/>
                          <a:ea typeface="UD デジタル 教科書体 NP-R" panose="02020400000000000000" pitchFamily="18" charset="-128"/>
                        </a:rPr>
                        <a:t>７　申請手続きについて</a:t>
                      </a:r>
                      <a:endParaRPr kumimoji="1" lang="ja-JP" altLang="en-US" sz="500" b="1" dirty="0">
                        <a:latin typeface="UD デジタル 教科書体 NP-R" panose="02020400000000000000" pitchFamily="18" charset="-128"/>
                        <a:ea typeface="UD デジタル 教科書体 NP-R" panose="02020400000000000000" pitchFamily="18" charset="-128"/>
                      </a:endParaRPr>
                    </a:p>
                  </a:txBody>
                  <a:tcPr anchor="ctr">
                    <a:solidFill>
                      <a:schemeClr val="accent4">
                        <a:lumMod val="60000"/>
                        <a:lumOff val="40000"/>
                      </a:schemeClr>
                    </a:solidFill>
                  </a:tcPr>
                </a:tc>
                <a:extLst>
                  <a:ext uri="{0D108BD9-81ED-4DB2-BD59-A6C34878D82A}">
                    <a16:rowId xmlns:a16="http://schemas.microsoft.com/office/drawing/2014/main" val="2556608031"/>
                  </a:ext>
                </a:extLst>
              </a:tr>
              <a:tr h="870802">
                <a:tc>
                  <a:txBody>
                    <a:bodyPr/>
                    <a:lstStyle/>
                    <a:p>
                      <a:r>
                        <a:rPr kumimoji="1" lang="ja-JP" altLang="en-US" sz="1100" dirty="0">
                          <a:latin typeface="+mn-ea"/>
                          <a:ea typeface="+mn-ea"/>
                        </a:rPr>
                        <a:t>　① 申請手続きについては、入学後、在籍する大学へ申請書類等を提出いただきます。在籍する大学から</a:t>
                      </a:r>
                      <a:endParaRPr kumimoji="1" lang="en-US" altLang="ja-JP" sz="1100" dirty="0">
                        <a:latin typeface="+mn-ea"/>
                        <a:ea typeface="+mn-ea"/>
                      </a:endParaRPr>
                    </a:p>
                    <a:p>
                      <a:r>
                        <a:rPr kumimoji="1" lang="ja-JP" altLang="en-US" sz="1100" dirty="0">
                          <a:latin typeface="+mn-ea"/>
                          <a:ea typeface="+mn-ea"/>
                        </a:rPr>
                        <a:t>　　の案内に沿って、申請期限内に必ず申請手続きを行ってください。</a:t>
                      </a:r>
                      <a:endParaRPr kumimoji="1" lang="en-US" altLang="ja-JP" sz="1100" dirty="0">
                        <a:latin typeface="+mn-ea"/>
                        <a:ea typeface="+mn-ea"/>
                      </a:endParaRPr>
                    </a:p>
                    <a:p>
                      <a:r>
                        <a:rPr kumimoji="1" lang="ja-JP" altLang="en-US" sz="1100" dirty="0">
                          <a:latin typeface="+mn-ea"/>
                          <a:ea typeface="+mn-ea"/>
                        </a:rPr>
                        <a:t>　② 審査の結果、要件を満たさない場合は支援の対象となりません。また国制度と府制度において対象と</a:t>
                      </a:r>
                      <a:endParaRPr kumimoji="1" lang="en-US" altLang="ja-JP" sz="1100" dirty="0">
                        <a:latin typeface="+mn-ea"/>
                        <a:ea typeface="+mn-ea"/>
                      </a:endParaRPr>
                    </a:p>
                    <a:p>
                      <a:r>
                        <a:rPr kumimoji="1" lang="ja-JP" altLang="en-US" sz="1100" dirty="0">
                          <a:latin typeface="+mn-ea"/>
                          <a:ea typeface="+mn-ea"/>
                        </a:rPr>
                        <a:t>　　なる収入基準の範囲が異なるため、申請者の世帯収入に応じて、どちらか一方あるいは両方の制度に申</a:t>
                      </a:r>
                      <a:endParaRPr kumimoji="1" lang="en-US" altLang="ja-JP" sz="1100" dirty="0">
                        <a:latin typeface="+mn-ea"/>
                        <a:ea typeface="+mn-ea"/>
                      </a:endParaRPr>
                    </a:p>
                    <a:p>
                      <a:r>
                        <a:rPr kumimoji="1" lang="ja-JP" altLang="en-US" sz="1100" dirty="0">
                          <a:latin typeface="+mn-ea"/>
                          <a:ea typeface="+mn-ea"/>
                        </a:rPr>
                        <a:t>　　請手続きを行うことが必要な場合もありますので、ご留意ください。</a:t>
                      </a:r>
                      <a:endParaRPr kumimoji="1" lang="en-US" altLang="ja-JP" sz="1100" dirty="0">
                        <a:latin typeface="+mn-ea"/>
                        <a:ea typeface="+mn-ea"/>
                      </a:endParaRPr>
                    </a:p>
                  </a:txBody>
                  <a:tcPr anchor="ctr">
                    <a:solidFill>
                      <a:schemeClr val="bg1"/>
                    </a:solidFill>
                  </a:tcPr>
                </a:tc>
                <a:extLst>
                  <a:ext uri="{0D108BD9-81ED-4DB2-BD59-A6C34878D82A}">
                    <a16:rowId xmlns:a16="http://schemas.microsoft.com/office/drawing/2014/main" val="3470399155"/>
                  </a:ext>
                </a:extLst>
              </a:tr>
            </a:tbl>
          </a:graphicData>
        </a:graphic>
      </p:graphicFrame>
      <p:graphicFrame>
        <p:nvGraphicFramePr>
          <p:cNvPr id="55" name="表 54"/>
          <p:cNvGraphicFramePr>
            <a:graphicFrameLocks noGrp="1"/>
          </p:cNvGraphicFramePr>
          <p:nvPr>
            <p:extLst>
              <p:ext uri="{D42A27DB-BD31-4B8C-83A1-F6EECF244321}">
                <p14:modId xmlns:p14="http://schemas.microsoft.com/office/powerpoint/2010/main" val="2284000822"/>
              </p:ext>
            </p:extLst>
          </p:nvPr>
        </p:nvGraphicFramePr>
        <p:xfrm>
          <a:off x="333922" y="7934014"/>
          <a:ext cx="6904899" cy="1739825"/>
        </p:xfrm>
        <a:graphic>
          <a:graphicData uri="http://schemas.openxmlformats.org/drawingml/2006/table">
            <a:tbl>
              <a:tblPr firstRow="1" bandRow="1">
                <a:tableStyleId>{2D5ABB26-0587-4C30-8999-92F81FD0307C}</a:tableStyleId>
              </a:tblPr>
              <a:tblGrid>
                <a:gridCol w="6904899">
                  <a:extLst>
                    <a:ext uri="{9D8B030D-6E8A-4147-A177-3AD203B41FA5}">
                      <a16:colId xmlns:a16="http://schemas.microsoft.com/office/drawing/2014/main" val="833124969"/>
                    </a:ext>
                  </a:extLst>
                </a:gridCol>
              </a:tblGrid>
              <a:tr h="322854">
                <a:tc>
                  <a:txBody>
                    <a:bodyPr/>
                    <a:lstStyle/>
                    <a:p>
                      <a:pPr marL="0" marR="0" lvl="0" indent="0" algn="l" defTabSz="755934" rtl="0" eaLnBrk="1" fontAlgn="auto" latinLnBrk="0" hangingPunct="1">
                        <a:lnSpc>
                          <a:spcPct val="100000"/>
                        </a:lnSpc>
                        <a:spcBef>
                          <a:spcPts val="0"/>
                        </a:spcBef>
                        <a:spcAft>
                          <a:spcPts val="0"/>
                        </a:spcAft>
                        <a:buClrTx/>
                        <a:buSzTx/>
                        <a:buFontTx/>
                        <a:buNone/>
                        <a:tabLst/>
                        <a:defRPr/>
                      </a:pPr>
                      <a:r>
                        <a:rPr kumimoji="1" lang="ja-JP" altLang="en-US" sz="1200" b="1" dirty="0">
                          <a:latin typeface="UD デジタル 教科書体 NP-R" panose="02020400000000000000" pitchFamily="18" charset="-128"/>
                          <a:ea typeface="UD デジタル 教科書体 NP-R" panose="02020400000000000000" pitchFamily="18" charset="-128"/>
                        </a:rPr>
                        <a:t>８　その他</a:t>
                      </a:r>
                      <a:endParaRPr kumimoji="1" lang="ja-JP" altLang="en-US" sz="500" b="1" dirty="0">
                        <a:latin typeface="UD デジタル 教科書体 NP-R" panose="02020400000000000000" pitchFamily="18" charset="-128"/>
                        <a:ea typeface="UD デジタル 教科書体 NP-R" panose="02020400000000000000" pitchFamily="18" charset="-128"/>
                      </a:endParaRPr>
                    </a:p>
                  </a:txBody>
                  <a:tcPr anchor="ctr">
                    <a:solidFill>
                      <a:schemeClr val="accent4">
                        <a:lumMod val="60000"/>
                        <a:lumOff val="40000"/>
                      </a:schemeClr>
                    </a:solidFill>
                  </a:tcPr>
                </a:tc>
                <a:extLst>
                  <a:ext uri="{0D108BD9-81ED-4DB2-BD59-A6C34878D82A}">
                    <a16:rowId xmlns:a16="http://schemas.microsoft.com/office/drawing/2014/main" val="2556608031"/>
                  </a:ext>
                </a:extLst>
              </a:tr>
              <a:tr h="1416971">
                <a:tc>
                  <a:txBody>
                    <a:bodyPr/>
                    <a:lstStyle/>
                    <a:p>
                      <a:r>
                        <a:rPr kumimoji="1" lang="ja-JP" altLang="en-US" sz="1100" kern="1200" dirty="0">
                          <a:solidFill>
                            <a:schemeClr val="tx1"/>
                          </a:solidFill>
                          <a:effectLst/>
                          <a:latin typeface="+mn-ea"/>
                          <a:ea typeface="+mn-ea"/>
                          <a:cs typeface="+mn-cs"/>
                        </a:rPr>
                        <a:t>　府</a:t>
                      </a:r>
                      <a:r>
                        <a:rPr kumimoji="1" lang="ja-JP" altLang="ja-JP" sz="1100" kern="1200" dirty="0">
                          <a:solidFill>
                            <a:schemeClr val="tx1"/>
                          </a:solidFill>
                          <a:effectLst/>
                          <a:latin typeface="+mn-ea"/>
                          <a:ea typeface="+mn-ea"/>
                          <a:cs typeface="+mn-cs"/>
                        </a:rPr>
                        <a:t>制度の</a:t>
                      </a:r>
                      <a:r>
                        <a:rPr kumimoji="1" lang="ja-JP" altLang="en-US" sz="1100" kern="1200" dirty="0">
                          <a:solidFill>
                            <a:schemeClr val="tx1"/>
                          </a:solidFill>
                          <a:effectLst/>
                          <a:latin typeface="+mn-ea"/>
                          <a:ea typeface="+mn-ea"/>
                          <a:cs typeface="+mn-cs"/>
                        </a:rPr>
                        <a:t>各要件などの</a:t>
                      </a:r>
                      <a:r>
                        <a:rPr kumimoji="1" lang="ja-JP" altLang="ja-JP" sz="1100" kern="1200" dirty="0">
                          <a:solidFill>
                            <a:schemeClr val="tx1"/>
                          </a:solidFill>
                          <a:effectLst/>
                          <a:latin typeface="+mn-ea"/>
                          <a:ea typeface="+mn-ea"/>
                          <a:cs typeface="+mn-cs"/>
                        </a:rPr>
                        <a:t>詳細</a:t>
                      </a:r>
                      <a:r>
                        <a:rPr kumimoji="1" lang="ja-JP" altLang="en-US" sz="1100" kern="1200" dirty="0">
                          <a:solidFill>
                            <a:schemeClr val="tx1"/>
                          </a:solidFill>
                          <a:effectLst/>
                          <a:latin typeface="+mn-ea"/>
                          <a:ea typeface="+mn-ea"/>
                          <a:cs typeface="+mn-cs"/>
                        </a:rPr>
                        <a:t>について</a:t>
                      </a:r>
                      <a:r>
                        <a:rPr kumimoji="1" lang="ja-JP" altLang="ja-JP" sz="1100" kern="1200" dirty="0">
                          <a:solidFill>
                            <a:schemeClr val="tx1"/>
                          </a:solidFill>
                          <a:effectLst/>
                          <a:latin typeface="+mn-ea"/>
                          <a:ea typeface="+mn-ea"/>
                          <a:cs typeface="+mn-cs"/>
                        </a:rPr>
                        <a:t>は、大阪府のホームページを</a:t>
                      </a:r>
                      <a:r>
                        <a:rPr kumimoji="1" lang="ja-JP" altLang="en-US" sz="1100" kern="1200" dirty="0">
                          <a:solidFill>
                            <a:schemeClr val="tx1"/>
                          </a:solidFill>
                          <a:effectLst/>
                          <a:latin typeface="+mn-ea"/>
                          <a:ea typeface="+mn-ea"/>
                          <a:cs typeface="+mn-cs"/>
                        </a:rPr>
                        <a:t>ご確認ください</a:t>
                      </a:r>
                      <a:r>
                        <a:rPr kumimoji="1" lang="ja-JP" altLang="ja-JP" sz="1100" kern="1200" dirty="0">
                          <a:solidFill>
                            <a:schemeClr val="tx1"/>
                          </a:solidFill>
                          <a:effectLst/>
                          <a:latin typeface="+mn-ea"/>
                          <a:ea typeface="+mn-ea"/>
                          <a:cs typeface="+mn-cs"/>
                        </a:rPr>
                        <a:t>。</a:t>
                      </a:r>
                      <a:endParaRPr kumimoji="1" lang="en-US" altLang="ja-JP" sz="1100" kern="1200" dirty="0">
                        <a:solidFill>
                          <a:schemeClr val="tx1"/>
                        </a:solidFill>
                        <a:effectLst/>
                        <a:latin typeface="+mn-ea"/>
                        <a:ea typeface="+mn-ea"/>
                        <a:cs typeface="+mn-cs"/>
                      </a:endParaRPr>
                    </a:p>
                    <a:p>
                      <a:endParaRPr kumimoji="1" lang="ja-JP" altLang="ja-JP" sz="700" kern="1200" dirty="0">
                        <a:solidFill>
                          <a:schemeClr val="tx1"/>
                        </a:solidFill>
                        <a:effectLst/>
                        <a:latin typeface="+mn-ea"/>
                        <a:ea typeface="+mn-ea"/>
                        <a:cs typeface="+mn-cs"/>
                      </a:endParaRPr>
                    </a:p>
                    <a:p>
                      <a:r>
                        <a:rPr kumimoji="1" lang="ja-JP" altLang="ja-JP" sz="1100" kern="1200" dirty="0">
                          <a:solidFill>
                            <a:schemeClr val="tx1"/>
                          </a:solidFill>
                          <a:effectLst/>
                          <a:latin typeface="+mn-ea"/>
                          <a:ea typeface="+mn-ea"/>
                          <a:cs typeface="+mn-cs"/>
                        </a:rPr>
                        <a:t>　</a:t>
                      </a:r>
                      <a:r>
                        <a:rPr kumimoji="1" lang="en-US" altLang="ja-JP" sz="1100" kern="1200" dirty="0">
                          <a:solidFill>
                            <a:schemeClr val="tx1"/>
                          </a:solidFill>
                          <a:effectLst/>
                          <a:latin typeface="+mn-ea"/>
                          <a:ea typeface="+mn-ea"/>
                          <a:cs typeface="+mn-cs"/>
                        </a:rPr>
                        <a:t>【</a:t>
                      </a:r>
                      <a:r>
                        <a:rPr kumimoji="1" lang="ja-JP" altLang="ja-JP" sz="1100" kern="1200" dirty="0">
                          <a:solidFill>
                            <a:schemeClr val="tx1"/>
                          </a:solidFill>
                          <a:effectLst/>
                          <a:latin typeface="+mn-ea"/>
                          <a:ea typeface="+mn-ea"/>
                          <a:cs typeface="+mn-cs"/>
                        </a:rPr>
                        <a:t>ホームページ</a:t>
                      </a:r>
                      <a:r>
                        <a:rPr kumimoji="1" lang="ja-JP" altLang="en-US" sz="1100" kern="1200" dirty="0">
                          <a:solidFill>
                            <a:schemeClr val="tx1"/>
                          </a:solidFill>
                          <a:effectLst/>
                          <a:latin typeface="+mn-ea"/>
                          <a:ea typeface="+mn-ea"/>
                          <a:cs typeface="+mn-cs"/>
                        </a:rPr>
                        <a:t>：</a:t>
                      </a:r>
                      <a:r>
                        <a:rPr kumimoji="1" lang="ja-JP" altLang="ja-JP" sz="1100" kern="1200" dirty="0">
                          <a:solidFill>
                            <a:schemeClr val="tx1"/>
                          </a:solidFill>
                          <a:effectLst/>
                          <a:latin typeface="+mn-ea"/>
                          <a:ea typeface="+mn-ea"/>
                          <a:cs typeface="+mn-cs"/>
                        </a:rPr>
                        <a:t>大阪</a:t>
                      </a:r>
                      <a:r>
                        <a:rPr kumimoji="1" lang="ja-JP" altLang="en-US" sz="1100" kern="1200" dirty="0">
                          <a:solidFill>
                            <a:schemeClr val="tx1"/>
                          </a:solidFill>
                          <a:effectLst/>
                          <a:latin typeface="+mn-ea"/>
                          <a:ea typeface="+mn-ea"/>
                          <a:cs typeface="+mn-cs"/>
                        </a:rPr>
                        <a:t>公</a:t>
                      </a:r>
                      <a:r>
                        <a:rPr kumimoji="1" lang="ja-JP" altLang="ja-JP" sz="1100" kern="1200" dirty="0">
                          <a:solidFill>
                            <a:schemeClr val="tx1"/>
                          </a:solidFill>
                          <a:effectLst/>
                          <a:latin typeface="+mn-ea"/>
                          <a:ea typeface="+mn-ea"/>
                          <a:cs typeface="+mn-cs"/>
                        </a:rPr>
                        <a:t>立大学・</a:t>
                      </a:r>
                      <a:r>
                        <a:rPr kumimoji="1" lang="ja-JP" altLang="en-US" sz="1100" kern="1200" dirty="0">
                          <a:solidFill>
                            <a:schemeClr val="tx1"/>
                          </a:solidFill>
                          <a:effectLst/>
                          <a:latin typeface="+mn-ea"/>
                          <a:ea typeface="+mn-ea"/>
                          <a:cs typeface="+mn-cs"/>
                        </a:rPr>
                        <a:t>大阪公立大学高専等</a:t>
                      </a:r>
                      <a:r>
                        <a:rPr kumimoji="1" lang="ja-JP" altLang="ja-JP" sz="1100" kern="1200" dirty="0">
                          <a:solidFill>
                            <a:schemeClr val="tx1"/>
                          </a:solidFill>
                          <a:effectLst/>
                          <a:latin typeface="+mn-ea"/>
                          <a:ea typeface="+mn-ea"/>
                          <a:cs typeface="+mn-cs"/>
                        </a:rPr>
                        <a:t>の授業料等</a:t>
                      </a:r>
                      <a:r>
                        <a:rPr kumimoji="1" lang="ja-JP" altLang="en-US" sz="1100" kern="1200" dirty="0">
                          <a:solidFill>
                            <a:schemeClr val="tx1"/>
                          </a:solidFill>
                          <a:effectLst/>
                          <a:latin typeface="+mn-ea"/>
                          <a:ea typeface="+mn-ea"/>
                          <a:cs typeface="+mn-cs"/>
                        </a:rPr>
                        <a:t>支援制度について</a:t>
                      </a:r>
                      <a:r>
                        <a:rPr kumimoji="1" lang="en-US" altLang="ja-JP" sz="1100" kern="1200" dirty="0">
                          <a:solidFill>
                            <a:schemeClr val="tx1"/>
                          </a:solidFill>
                          <a:effectLst/>
                          <a:latin typeface="+mn-ea"/>
                          <a:ea typeface="+mn-ea"/>
                          <a:cs typeface="+mn-cs"/>
                        </a:rPr>
                        <a:t>】</a:t>
                      </a:r>
                      <a:endParaRPr kumimoji="1" lang="ja-JP" altLang="ja-JP" sz="1100" kern="1200" dirty="0">
                        <a:solidFill>
                          <a:schemeClr val="tx1"/>
                        </a:solidFill>
                        <a:effectLst/>
                        <a:latin typeface="+mn-ea"/>
                        <a:ea typeface="+mn-ea"/>
                        <a:cs typeface="+mn-cs"/>
                      </a:endParaRPr>
                    </a:p>
                    <a:p>
                      <a:r>
                        <a:rPr kumimoji="1" lang="ja-JP" altLang="en-US" sz="1100" kern="1200" dirty="0">
                          <a:solidFill>
                            <a:schemeClr val="tx1"/>
                          </a:solidFill>
                          <a:effectLst/>
                          <a:latin typeface="+mn-ea"/>
                          <a:ea typeface="+mn-ea"/>
                          <a:cs typeface="+mn-cs"/>
                        </a:rPr>
                        <a:t>　　</a:t>
                      </a:r>
                      <a:r>
                        <a:rPr kumimoji="1" lang="en-US" altLang="ja-JP" sz="1100" u="sng" kern="1200" dirty="0">
                          <a:solidFill>
                            <a:srgbClr val="0070C0"/>
                          </a:solidFill>
                          <a:effectLst/>
                          <a:latin typeface="+mn-ea"/>
                          <a:ea typeface="+mn-ea"/>
                          <a:cs typeface="+mn-cs"/>
                          <a:hlinkClick r:id="rId3"/>
                        </a:rPr>
                        <a:t>http://www.pref.osaka.lg.jp/fukatsu/musyo/index.html</a:t>
                      </a:r>
                      <a:endParaRPr kumimoji="1" lang="en-US" altLang="ja-JP" sz="1100" u="sng" kern="1200" dirty="0">
                        <a:solidFill>
                          <a:srgbClr val="0070C0"/>
                        </a:solidFill>
                        <a:effectLst/>
                        <a:latin typeface="+mn-ea"/>
                        <a:ea typeface="+mn-ea"/>
                        <a:cs typeface="+mn-cs"/>
                      </a:endParaRPr>
                    </a:p>
                    <a:p>
                      <a:r>
                        <a:rPr kumimoji="1" lang="ja-JP" altLang="en-US" sz="1100" u="none" kern="1200" dirty="0">
                          <a:solidFill>
                            <a:schemeClr val="tx1"/>
                          </a:solidFill>
                          <a:effectLst/>
                          <a:latin typeface="+mn-ea"/>
                          <a:ea typeface="+mn-ea"/>
                          <a:cs typeface="+mn-cs"/>
                        </a:rPr>
                        <a:t>　</a:t>
                      </a:r>
                      <a:r>
                        <a:rPr kumimoji="1" lang="en-US" altLang="ja-JP" sz="1100" u="none" kern="1200" dirty="0">
                          <a:solidFill>
                            <a:schemeClr val="tx1"/>
                          </a:solidFill>
                          <a:effectLst/>
                          <a:latin typeface="+mn-ea"/>
                          <a:ea typeface="+mn-ea"/>
                          <a:cs typeface="+mn-cs"/>
                        </a:rPr>
                        <a:t>【</a:t>
                      </a:r>
                      <a:r>
                        <a:rPr kumimoji="1" lang="ja-JP" altLang="en-US" sz="1100" u="none" kern="1200" dirty="0">
                          <a:solidFill>
                            <a:schemeClr val="tx1"/>
                          </a:solidFill>
                          <a:effectLst/>
                          <a:latin typeface="+mn-ea"/>
                          <a:ea typeface="+mn-ea"/>
                          <a:cs typeface="+mn-cs"/>
                        </a:rPr>
                        <a:t>（参考）文部科学省ホームページ：</a:t>
                      </a:r>
                      <a:r>
                        <a:rPr lang="ja-JP" altLang="en-US" sz="1100" b="0" dirty="0"/>
                        <a:t>高等教育の修学支援新制度（国制度）</a:t>
                      </a:r>
                      <a:r>
                        <a:rPr kumimoji="1" lang="en-US" altLang="ja-JP" sz="1100" u="none" kern="1200" dirty="0">
                          <a:solidFill>
                            <a:schemeClr val="tx1"/>
                          </a:solidFill>
                          <a:effectLst/>
                          <a:latin typeface="+mn-ea"/>
                          <a:ea typeface="+mn-ea"/>
                          <a:cs typeface="+mn-cs"/>
                        </a:rPr>
                        <a:t>】</a:t>
                      </a:r>
                    </a:p>
                    <a:p>
                      <a:r>
                        <a:rPr kumimoji="1" lang="ja-JP" altLang="en-US" sz="1100" kern="1200" dirty="0">
                          <a:solidFill>
                            <a:srgbClr val="0070C0"/>
                          </a:solidFill>
                          <a:effectLst/>
                          <a:latin typeface="+mn-ea"/>
                          <a:ea typeface="+mn-ea"/>
                          <a:cs typeface="+mn-cs"/>
                        </a:rPr>
                        <a:t>　　</a:t>
                      </a:r>
                      <a:r>
                        <a:rPr kumimoji="1" lang="en-US" altLang="ja-JP" sz="1100" u="sng" kern="1200" dirty="0">
                          <a:solidFill>
                            <a:srgbClr val="0070C0"/>
                          </a:solidFill>
                          <a:effectLst/>
                          <a:latin typeface="+mn-ea"/>
                          <a:ea typeface="+mn-ea"/>
                          <a:cs typeface="+mn-cs"/>
                          <a:hlinkClick r:id="rId4"/>
                        </a:rPr>
                        <a:t>https://www.mext.go.jp/a_menu/koutou/hutankeigen/index.htm</a:t>
                      </a:r>
                      <a:endParaRPr kumimoji="1" lang="en-US" altLang="ja-JP" sz="1100" u="sng" kern="1200" dirty="0">
                        <a:solidFill>
                          <a:srgbClr val="0070C0"/>
                        </a:solidFill>
                        <a:effectLst/>
                        <a:latin typeface="+mn-ea"/>
                        <a:ea typeface="+mn-ea"/>
                        <a:cs typeface="+mn-cs"/>
                      </a:endParaRPr>
                    </a:p>
                  </a:txBody>
                  <a:tcPr anchor="ctr">
                    <a:solidFill>
                      <a:schemeClr val="bg1"/>
                    </a:solidFill>
                  </a:tcPr>
                </a:tc>
                <a:extLst>
                  <a:ext uri="{0D108BD9-81ED-4DB2-BD59-A6C34878D82A}">
                    <a16:rowId xmlns:a16="http://schemas.microsoft.com/office/drawing/2014/main" val="3470399155"/>
                  </a:ext>
                </a:extLst>
              </a:tr>
            </a:tbl>
          </a:graphicData>
        </a:graphic>
      </p:graphicFrame>
      <p:sp>
        <p:nvSpPr>
          <p:cNvPr id="57" name="正方形/長方形 56"/>
          <p:cNvSpPr/>
          <p:nvPr/>
        </p:nvSpPr>
        <p:spPr>
          <a:xfrm>
            <a:off x="328820" y="10201091"/>
            <a:ext cx="4730112" cy="396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000" b="1" dirty="0">
                <a:latin typeface="UD デジタル 教科書体 NP-R" panose="02020400000000000000" pitchFamily="18" charset="-128"/>
                <a:ea typeface="UD デジタル 教科書体 NP-R" panose="02020400000000000000" pitchFamily="18" charset="-128"/>
              </a:rPr>
              <a:t>【</a:t>
            </a:r>
            <a:r>
              <a:rPr kumimoji="1" lang="ja-JP" altLang="en-US" sz="1000" b="1" dirty="0">
                <a:latin typeface="UD デジタル 教科書体 NP-R" panose="02020400000000000000" pitchFamily="18" charset="-128"/>
                <a:ea typeface="UD デジタル 教科書体 NP-R" panose="02020400000000000000" pitchFamily="18" charset="-128"/>
              </a:rPr>
              <a:t>制度に関するお問合せ</a:t>
            </a:r>
            <a:r>
              <a:rPr kumimoji="1" lang="en-US" altLang="ja-JP" sz="1000" b="1" dirty="0">
                <a:latin typeface="UD デジタル 教科書体 NP-R" panose="02020400000000000000" pitchFamily="18" charset="-128"/>
                <a:ea typeface="UD デジタル 教科書体 NP-R" panose="02020400000000000000" pitchFamily="18" charset="-128"/>
              </a:rPr>
              <a:t>】</a:t>
            </a:r>
          </a:p>
          <a:p>
            <a:r>
              <a:rPr kumimoji="1" lang="ja-JP" altLang="en-US" sz="1050" b="1" dirty="0">
                <a:latin typeface="UD デジタル 教科書体 NP-R" panose="02020400000000000000" pitchFamily="18" charset="-128"/>
                <a:ea typeface="UD デジタル 教科書体 NP-R" panose="02020400000000000000" pitchFamily="18" charset="-128"/>
              </a:rPr>
              <a:t>　</a:t>
            </a:r>
            <a:r>
              <a:rPr kumimoji="1" lang="ja-JP" altLang="en-US" sz="900" dirty="0">
                <a:latin typeface="UD デジタル 教科書体 NP-R" panose="02020400000000000000" pitchFamily="18" charset="-128"/>
                <a:ea typeface="UD デジタル 教科書体 NP-R" panose="02020400000000000000" pitchFamily="18" charset="-128"/>
              </a:rPr>
              <a:t>副首都推進局 公立大学法人担当　</a:t>
            </a:r>
            <a:r>
              <a:rPr kumimoji="1" lang="en-US" altLang="ja-JP" sz="900" dirty="0">
                <a:latin typeface="UD デジタル 教科書体 NP-R" panose="02020400000000000000" pitchFamily="18" charset="-128"/>
                <a:ea typeface="UD デジタル 教科書体 NP-R" panose="02020400000000000000" pitchFamily="18" charset="-128"/>
              </a:rPr>
              <a:t>TEL</a:t>
            </a:r>
            <a:r>
              <a:rPr kumimoji="1" lang="ja-JP" altLang="en-US" sz="900" dirty="0">
                <a:latin typeface="UD デジタル 教科書体 NP-R" panose="02020400000000000000" pitchFamily="18" charset="-128"/>
                <a:ea typeface="UD デジタル 教科書体 NP-R" panose="02020400000000000000" pitchFamily="18" charset="-128"/>
              </a:rPr>
              <a:t>：</a:t>
            </a:r>
            <a:r>
              <a:rPr kumimoji="1" lang="en-US" altLang="ja-JP" sz="900" dirty="0">
                <a:latin typeface="UD デジタル 教科書体 NP-R" panose="02020400000000000000" pitchFamily="18" charset="-128"/>
                <a:ea typeface="UD デジタル 教科書体 NP-R" panose="02020400000000000000" pitchFamily="18" charset="-128"/>
              </a:rPr>
              <a:t>06-6208-8877</a:t>
            </a:r>
            <a:endParaRPr kumimoji="1" lang="ja-JP" altLang="en-US" sz="900" dirty="0">
              <a:latin typeface="UD デジタル 教科書体 NP-R" panose="02020400000000000000" pitchFamily="18" charset="-128"/>
              <a:ea typeface="UD デジタル 教科書体 NP-R" panose="02020400000000000000" pitchFamily="18" charset="-128"/>
            </a:endParaRPr>
          </a:p>
        </p:txBody>
      </p:sp>
      <p:graphicFrame>
        <p:nvGraphicFramePr>
          <p:cNvPr id="12" name="表 11"/>
          <p:cNvGraphicFramePr>
            <a:graphicFrameLocks noGrp="1"/>
          </p:cNvGraphicFramePr>
          <p:nvPr>
            <p:extLst>
              <p:ext uri="{D42A27DB-BD31-4B8C-83A1-F6EECF244321}">
                <p14:modId xmlns:p14="http://schemas.microsoft.com/office/powerpoint/2010/main" val="1824912055"/>
              </p:ext>
            </p:extLst>
          </p:nvPr>
        </p:nvGraphicFramePr>
        <p:xfrm>
          <a:off x="802104" y="710997"/>
          <a:ext cx="6151145" cy="731520"/>
        </p:xfrm>
        <a:graphic>
          <a:graphicData uri="http://schemas.openxmlformats.org/drawingml/2006/table">
            <a:tbl>
              <a:tblPr firstRow="1" bandRow="1">
                <a:tableStyleId>{5C22544A-7EE6-4342-B048-85BDC9FD1C3A}</a:tableStyleId>
              </a:tblPr>
              <a:tblGrid>
                <a:gridCol w="1969123">
                  <a:extLst>
                    <a:ext uri="{9D8B030D-6E8A-4147-A177-3AD203B41FA5}">
                      <a16:colId xmlns:a16="http://schemas.microsoft.com/office/drawing/2014/main" val="2973167049"/>
                    </a:ext>
                  </a:extLst>
                </a:gridCol>
                <a:gridCol w="4182022">
                  <a:extLst>
                    <a:ext uri="{9D8B030D-6E8A-4147-A177-3AD203B41FA5}">
                      <a16:colId xmlns:a16="http://schemas.microsoft.com/office/drawing/2014/main" val="421645644"/>
                    </a:ext>
                  </a:extLst>
                </a:gridCol>
              </a:tblGrid>
              <a:tr h="187550">
                <a:tc>
                  <a:txBody>
                    <a:bodyPr/>
                    <a:lstStyle/>
                    <a:p>
                      <a:endParaRPr kumimoji="1" lang="ja-JP" altLang="en-US" sz="1000" dirty="0">
                        <a:latin typeface="+mn-ea"/>
                        <a:ea typeface="+mn-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000" b="0">
                          <a:solidFill>
                            <a:schemeClr val="tx1"/>
                          </a:solidFill>
                          <a:latin typeface="+mn-ea"/>
                          <a:ea typeface="+mn-ea"/>
                        </a:rPr>
                        <a:t>大阪公立大学・</a:t>
                      </a:r>
                      <a:r>
                        <a:rPr kumimoji="1" lang="ja-JP" altLang="en-US" sz="1000" b="0" dirty="0">
                          <a:solidFill>
                            <a:schemeClr val="tx1"/>
                          </a:solidFill>
                          <a:latin typeface="+mn-ea"/>
                          <a:ea typeface="+mn-ea"/>
                        </a:rPr>
                        <a:t>府立大学・市立大学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222779"/>
                  </a:ext>
                </a:extLst>
              </a:tr>
              <a:tr h="187550">
                <a:tc>
                  <a:txBody>
                    <a:bodyPr/>
                    <a:lstStyle/>
                    <a:p>
                      <a:pPr algn="ctr"/>
                      <a:r>
                        <a:rPr kumimoji="1" lang="ja-JP" altLang="en-US" sz="1000" b="0" dirty="0">
                          <a:latin typeface="+mn-ea"/>
                          <a:ea typeface="+mn-ea"/>
                        </a:rPr>
                        <a:t>入学料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latin typeface="+mn-ea"/>
                          <a:ea typeface="+mn-ea"/>
                        </a:rPr>
                        <a:t>282,000</a:t>
                      </a:r>
                      <a:r>
                        <a:rPr kumimoji="1" lang="ja-JP" altLang="en-US" sz="1000" b="0" dirty="0">
                          <a:latin typeface="+mn-ea"/>
                          <a:ea typeface="+mn-ea"/>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95889583"/>
                  </a:ext>
                </a:extLst>
              </a:tr>
              <a:tr h="187550">
                <a:tc>
                  <a:txBody>
                    <a:bodyPr/>
                    <a:lstStyle/>
                    <a:p>
                      <a:pPr algn="ctr"/>
                      <a:r>
                        <a:rPr kumimoji="1" lang="ja-JP" altLang="en-US" sz="1000" b="0" dirty="0">
                          <a:latin typeface="+mn-ea"/>
                          <a:ea typeface="+mn-ea"/>
                        </a:rPr>
                        <a:t>授業料</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kumimoji="1" lang="en-US" altLang="ja-JP" sz="1000" b="0" dirty="0">
                          <a:latin typeface="+mn-ea"/>
                          <a:ea typeface="+mn-ea"/>
                        </a:rPr>
                        <a:t>535,800</a:t>
                      </a:r>
                      <a:r>
                        <a:rPr kumimoji="1" lang="ja-JP" altLang="en-US" sz="1000" b="0" dirty="0">
                          <a:latin typeface="+mn-ea"/>
                          <a:ea typeface="+mn-ea"/>
                        </a:rPr>
                        <a:t>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67313204"/>
                  </a:ext>
                </a:extLst>
              </a:tr>
            </a:tbl>
          </a:graphicData>
        </a:graphic>
      </p:graphicFrame>
      <p:pic>
        <p:nvPicPr>
          <p:cNvPr id="16" name="図 1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03187" y="10024517"/>
            <a:ext cx="1196308" cy="344881"/>
          </a:xfrm>
          <a:prstGeom prst="rect">
            <a:avLst/>
          </a:prstGeom>
        </p:spPr>
      </p:pic>
      <p:sp>
        <p:nvSpPr>
          <p:cNvPr id="27" name="正方形/長方形 26"/>
          <p:cNvSpPr/>
          <p:nvPr/>
        </p:nvSpPr>
        <p:spPr>
          <a:xfrm>
            <a:off x="328819" y="9760705"/>
            <a:ext cx="5293115" cy="50214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000" b="1" dirty="0">
                <a:latin typeface="UD デジタル 教科書体 NP-R" panose="02020400000000000000" pitchFamily="18" charset="-128"/>
                <a:ea typeface="UD デジタル 教科書体 NP-R" panose="02020400000000000000" pitchFamily="18" charset="-128"/>
              </a:rPr>
              <a:t>【</a:t>
            </a:r>
            <a:r>
              <a:rPr kumimoji="1" lang="ja-JP" altLang="en-US" sz="1000" b="1" dirty="0">
                <a:latin typeface="UD デジタル 教科書体 NP-R" panose="02020400000000000000" pitchFamily="18" charset="-128"/>
                <a:ea typeface="UD デジタル 教科書体 NP-R" panose="02020400000000000000" pitchFamily="18" charset="-128"/>
              </a:rPr>
              <a:t>申請手続きに関するお問合せ</a:t>
            </a:r>
            <a:r>
              <a:rPr kumimoji="1" lang="en-US" altLang="ja-JP" sz="1000" b="1" dirty="0">
                <a:latin typeface="UD デジタル 教科書体 NP-R" panose="02020400000000000000" pitchFamily="18" charset="-128"/>
                <a:ea typeface="UD デジタル 教科書体 NP-R" panose="02020400000000000000" pitchFamily="18" charset="-128"/>
              </a:rPr>
              <a:t>】</a:t>
            </a:r>
          </a:p>
          <a:p>
            <a:r>
              <a:rPr lang="ja-JP" altLang="en-US" sz="1050" dirty="0">
                <a:latin typeface="UD デジタル 教科書体 NP-R" panose="02020400000000000000" pitchFamily="18" charset="-128"/>
                <a:ea typeface="UD デジタル 教科書体 NP-R" panose="02020400000000000000" pitchFamily="18" charset="-128"/>
              </a:rPr>
              <a:t>　</a:t>
            </a:r>
            <a:r>
              <a:rPr lang="ja-JP" altLang="en-US" sz="900" dirty="0">
                <a:latin typeface="UD デジタル 教科書体 NP-R" panose="02020400000000000000" pitchFamily="18" charset="-128"/>
                <a:ea typeface="UD デジタル 教科書体 NP-R" panose="02020400000000000000" pitchFamily="18" charset="-128"/>
              </a:rPr>
              <a:t>大阪公立大学学生課 大阪公立大学等授業料等支援制度担当 </a:t>
            </a:r>
            <a:endParaRPr lang="en-US" altLang="ja-JP" sz="900" dirty="0">
              <a:latin typeface="UD デジタル 教科書体 NP-R" panose="02020400000000000000" pitchFamily="18" charset="-128"/>
              <a:ea typeface="UD デジタル 教科書体 NP-R" panose="02020400000000000000" pitchFamily="18" charset="-128"/>
            </a:endParaRPr>
          </a:p>
          <a:p>
            <a:r>
              <a:rPr lang="ja-JP" altLang="en-US" sz="900" dirty="0">
                <a:latin typeface="UD デジタル 教科書体 NP-R" panose="02020400000000000000" pitchFamily="18" charset="-128"/>
                <a:ea typeface="UD デジタル 教科書体 NP-R" panose="02020400000000000000" pitchFamily="18" charset="-128"/>
              </a:rPr>
              <a:t>　</a:t>
            </a:r>
            <a:r>
              <a:rPr kumimoji="1" lang="en-US" altLang="ja-JP" sz="900" dirty="0">
                <a:latin typeface="UD デジタル 教科書体 NP-R" panose="02020400000000000000" pitchFamily="18" charset="-128"/>
                <a:ea typeface="UD デジタル 教科書体 NP-R" panose="02020400000000000000" pitchFamily="18" charset="-128"/>
              </a:rPr>
              <a:t> TEL</a:t>
            </a:r>
            <a:r>
              <a:rPr kumimoji="1" lang="ja-JP" altLang="en-US" sz="900" dirty="0">
                <a:latin typeface="UD デジタル 教科書体 NP-R" panose="02020400000000000000" pitchFamily="18" charset="-128"/>
                <a:ea typeface="UD デジタル 教科書体 NP-R" panose="02020400000000000000" pitchFamily="18" charset="-128"/>
              </a:rPr>
              <a:t>：</a:t>
            </a:r>
            <a:r>
              <a:rPr kumimoji="1" lang="en-US" altLang="ja-JP" sz="900" dirty="0">
                <a:latin typeface="UD デジタル 教科書体 NP-R" panose="02020400000000000000" pitchFamily="18" charset="-128"/>
                <a:ea typeface="UD デジタル 教科書体 NP-R" panose="02020400000000000000" pitchFamily="18" charset="-128"/>
              </a:rPr>
              <a:t>06-6605-2102</a:t>
            </a:r>
            <a:r>
              <a:rPr lang="ja-JP" altLang="en-US" sz="900" dirty="0">
                <a:latin typeface="UD デジタル 教科書体 NP-R" panose="02020400000000000000" pitchFamily="18" charset="-128"/>
                <a:ea typeface="UD デジタル 教科書体 NP-R" panose="02020400000000000000" pitchFamily="18" charset="-128"/>
              </a:rPr>
              <a:t>　　 </a:t>
            </a:r>
            <a:r>
              <a:rPr kumimoji="1" lang="en-US" altLang="ja-JP" sz="900" dirty="0">
                <a:latin typeface="UD デジタル 教科書体 NP-R" panose="02020400000000000000" pitchFamily="18" charset="-128"/>
                <a:ea typeface="UD デジタル 教科書体 NP-R" panose="02020400000000000000" pitchFamily="18" charset="-128"/>
              </a:rPr>
              <a:t>MAIL</a:t>
            </a:r>
            <a:r>
              <a:rPr lang="ja-JP" altLang="en-US" sz="900" dirty="0">
                <a:latin typeface="UD デジタル 教科書体 NP-R" panose="02020400000000000000" pitchFamily="18" charset="-128"/>
                <a:ea typeface="UD デジタル 教科書体 NP-R" panose="02020400000000000000" pitchFamily="18" charset="-128"/>
              </a:rPr>
              <a:t>：</a:t>
            </a:r>
            <a:r>
              <a:rPr lang="en-US" altLang="ja-JP" sz="900" dirty="0">
                <a:latin typeface="UD デジタル 教科書体 NP-R" panose="02020400000000000000" pitchFamily="18" charset="-128"/>
                <a:ea typeface="UD デジタル 教科書体 NP-R" panose="02020400000000000000" pitchFamily="18" charset="-128"/>
              </a:rPr>
              <a:t>gr-gks-fusien@omu.ac.jp</a:t>
            </a:r>
            <a:r>
              <a:rPr lang="ja-JP" altLang="en-US" sz="900" dirty="0">
                <a:latin typeface="UD デジタル 教科書体 NP-R" panose="02020400000000000000" pitchFamily="18" charset="-128"/>
                <a:ea typeface="UD デジタル 教科書体 NP-R" panose="02020400000000000000" pitchFamily="18" charset="-128"/>
              </a:rPr>
              <a:t> </a:t>
            </a:r>
            <a:endParaRPr kumimoji="1" lang="en-US" altLang="ja-JP" sz="900" dirty="0">
              <a:latin typeface="UD デジタル 教科書体 NP-R" panose="02020400000000000000" pitchFamily="18" charset="-128"/>
              <a:ea typeface="UD デジタル 教科書体 NP-R" panose="02020400000000000000" pitchFamily="18" charset="-128"/>
            </a:endParaRPr>
          </a:p>
        </p:txBody>
      </p:sp>
      <p:pic>
        <p:nvPicPr>
          <p:cNvPr id="28" name="図 27" descr="D:\HidakaT\Desktop\qr20201216095812745.png"/>
          <p:cNvPicPr/>
          <p:nvPr/>
        </p:nvPicPr>
        <p:blipFill>
          <a:blip r:embed="rId6">
            <a:extLst>
              <a:ext uri="{28A0092B-C50C-407E-A947-70E740481C1C}">
                <a14:useLocalDpi xmlns:a14="http://schemas.microsoft.com/office/drawing/2010/main" val="0"/>
              </a:ext>
            </a:extLst>
          </a:blip>
          <a:srcRect/>
          <a:stretch>
            <a:fillRect/>
          </a:stretch>
        </p:blipFill>
        <p:spPr bwMode="auto">
          <a:xfrm>
            <a:off x="6156520" y="8438112"/>
            <a:ext cx="695325" cy="695325"/>
          </a:xfrm>
          <a:prstGeom prst="rect">
            <a:avLst/>
          </a:prstGeom>
          <a:noFill/>
          <a:ln>
            <a:noFill/>
          </a:ln>
        </p:spPr>
      </p:pic>
      <p:grpSp>
        <p:nvGrpSpPr>
          <p:cNvPr id="4" name="グループ化 3"/>
          <p:cNvGrpSpPr/>
          <p:nvPr/>
        </p:nvGrpSpPr>
        <p:grpSpPr>
          <a:xfrm>
            <a:off x="508563" y="4313532"/>
            <a:ext cx="6686566" cy="1692000"/>
            <a:chOff x="508563" y="4561182"/>
            <a:chExt cx="6686566" cy="1692000"/>
          </a:xfrm>
        </p:grpSpPr>
        <p:pic>
          <p:nvPicPr>
            <p:cNvPr id="8" name="図 7" descr="画面の領域"/>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8563" y="4561182"/>
              <a:ext cx="6686566" cy="1692000"/>
            </a:xfrm>
            <a:prstGeom prst="rect">
              <a:avLst/>
            </a:prstGeom>
          </p:spPr>
        </p:pic>
        <p:sp>
          <p:nvSpPr>
            <p:cNvPr id="31" name="正方形/長方形 30"/>
            <p:cNvSpPr/>
            <p:nvPr/>
          </p:nvSpPr>
          <p:spPr>
            <a:xfrm>
              <a:off x="4613935" y="5531963"/>
              <a:ext cx="1008000" cy="34328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2</a:t>
              </a:r>
              <a:r>
                <a:rPr kumimoji="1" lang="ja-JP" altLang="en-US" sz="600" dirty="0">
                  <a:latin typeface="ＭＳ Ｐゴシック" panose="020B0600070205080204" pitchFamily="50" charset="-128"/>
                  <a:ea typeface="ＭＳ Ｐゴシック" panose="020B0600070205080204" pitchFamily="50" charset="-128"/>
                </a:rPr>
                <a:t>人⇒</a:t>
              </a:r>
              <a:r>
                <a:rPr kumimoji="1" lang="en-US" altLang="ja-JP" sz="600" dirty="0">
                  <a:latin typeface="ＭＳ Ｐゴシック" panose="020B0600070205080204" pitchFamily="50" charset="-128"/>
                  <a:ea typeface="ＭＳ Ｐゴシック" panose="020B0600070205080204" pitchFamily="50" charset="-128"/>
                </a:rPr>
                <a:t>2/3</a:t>
              </a:r>
              <a:r>
                <a:rPr kumimoji="1" lang="ja-JP" altLang="en-US" sz="600" dirty="0">
                  <a:latin typeface="ＭＳ Ｐゴシック" panose="020B0600070205080204" pitchFamily="50" charset="-128"/>
                  <a:ea typeface="ＭＳ Ｐゴシック" panose="020B0600070205080204" pitchFamily="50" charset="-128"/>
                </a:rPr>
                <a:t>支援</a:t>
              </a:r>
              <a:endParaRPr kumimoji="1" lang="en-US" altLang="ja-JP" sz="600" dirty="0">
                <a:latin typeface="ＭＳ Ｐゴシック" panose="020B0600070205080204" pitchFamily="50" charset="-128"/>
                <a:ea typeface="ＭＳ Ｐゴシック" panose="020B0600070205080204" pitchFamily="50" charset="-128"/>
              </a:endParaRPr>
            </a:p>
            <a:p>
              <a:pPr algn="l"/>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1</a:t>
              </a:r>
              <a:r>
                <a:rPr kumimoji="1" lang="ja-JP" altLang="en-US" sz="600" dirty="0">
                  <a:latin typeface="ＭＳ Ｐゴシック" panose="020B0600070205080204" pitchFamily="50" charset="-128"/>
                  <a:ea typeface="ＭＳ Ｐゴシック" panose="020B0600070205080204" pitchFamily="50" charset="-128"/>
                </a:rPr>
                <a:t>人⇒</a:t>
              </a:r>
              <a:r>
                <a:rPr kumimoji="1" lang="en-US" altLang="ja-JP" sz="600" dirty="0">
                  <a:latin typeface="ＭＳ Ｐゴシック" panose="020B0600070205080204" pitchFamily="50" charset="-128"/>
                  <a:ea typeface="ＭＳ Ｐゴシック" panose="020B0600070205080204" pitchFamily="50" charset="-128"/>
                </a:rPr>
                <a:t>1/3</a:t>
              </a:r>
              <a:r>
                <a:rPr kumimoji="1" lang="ja-JP" altLang="en-US" sz="600" dirty="0">
                  <a:latin typeface="ＭＳ Ｐゴシック" panose="020B0600070205080204" pitchFamily="50" charset="-128"/>
                  <a:ea typeface="ＭＳ Ｐゴシック" panose="020B0600070205080204" pitchFamily="50" charset="-128"/>
                </a:rPr>
                <a:t>支援</a:t>
              </a:r>
              <a:endParaRPr kumimoji="1" lang="en-US" altLang="ja-JP" sz="600" dirty="0">
                <a:latin typeface="ＭＳ Ｐゴシック" panose="020B0600070205080204" pitchFamily="50" charset="-128"/>
                <a:ea typeface="ＭＳ Ｐゴシック" panose="020B0600070205080204" pitchFamily="50" charset="-128"/>
              </a:endParaRPr>
            </a:p>
            <a:p>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3</a:t>
              </a:r>
              <a:r>
                <a:rPr kumimoji="1" lang="ja-JP" altLang="en-US" sz="600" dirty="0">
                  <a:latin typeface="ＭＳ Ｐゴシック" panose="020B0600070205080204" pitchFamily="50" charset="-128"/>
                  <a:ea typeface="ＭＳ Ｐゴシック" panose="020B0600070205080204" pitchFamily="50" charset="-128"/>
                </a:rPr>
                <a:t>人以上⇒全額支援</a:t>
              </a:r>
              <a:endParaRPr kumimoji="1" lang="en-US" altLang="ja-JP" sz="600" dirty="0">
                <a:latin typeface="ＭＳ Ｐゴシック" panose="020B0600070205080204" pitchFamily="50" charset="-128"/>
                <a:ea typeface="ＭＳ Ｐゴシック" panose="020B0600070205080204" pitchFamily="50" charset="-128"/>
              </a:endParaRPr>
            </a:p>
          </p:txBody>
        </p:sp>
        <p:sp>
          <p:nvSpPr>
            <p:cNvPr id="32" name="正方形/長方形 31"/>
            <p:cNvSpPr/>
            <p:nvPr/>
          </p:nvSpPr>
          <p:spPr>
            <a:xfrm>
              <a:off x="5550929" y="5521107"/>
              <a:ext cx="828000" cy="36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2</a:t>
              </a:r>
              <a:r>
                <a:rPr kumimoji="1" lang="ja-JP" altLang="en-US" sz="600" dirty="0">
                  <a:latin typeface="ＭＳ Ｐゴシック" panose="020B0600070205080204" pitchFamily="50" charset="-128"/>
                  <a:ea typeface="ＭＳ Ｐゴシック" panose="020B0600070205080204" pitchFamily="50" charset="-128"/>
                </a:rPr>
                <a:t>人⇒</a:t>
              </a:r>
              <a:r>
                <a:rPr kumimoji="1" lang="en-US" altLang="ja-JP" sz="600" dirty="0">
                  <a:latin typeface="ＭＳ Ｐゴシック" panose="020B0600070205080204" pitchFamily="50" charset="-128"/>
                  <a:ea typeface="ＭＳ Ｐゴシック" panose="020B0600070205080204" pitchFamily="50" charset="-128"/>
                </a:rPr>
                <a:t>1/3</a:t>
              </a:r>
              <a:r>
                <a:rPr kumimoji="1" lang="ja-JP" altLang="en-US" sz="600" dirty="0">
                  <a:latin typeface="ＭＳ Ｐゴシック" panose="020B0600070205080204" pitchFamily="50" charset="-128"/>
                  <a:ea typeface="ＭＳ Ｐゴシック" panose="020B0600070205080204" pitchFamily="50" charset="-128"/>
                </a:rPr>
                <a:t>負担</a:t>
              </a:r>
              <a:endParaRPr kumimoji="1" lang="en-US" altLang="ja-JP" sz="600" dirty="0">
                <a:latin typeface="ＭＳ Ｐゴシック" panose="020B0600070205080204" pitchFamily="50" charset="-128"/>
                <a:ea typeface="ＭＳ Ｐゴシック" panose="020B0600070205080204" pitchFamily="50" charset="-128"/>
              </a:endParaRPr>
            </a:p>
            <a:p>
              <a:pPr algn="l"/>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1</a:t>
              </a:r>
              <a:r>
                <a:rPr kumimoji="1" lang="ja-JP" altLang="en-US" sz="600" dirty="0">
                  <a:latin typeface="ＭＳ Ｐゴシック" panose="020B0600070205080204" pitchFamily="50" charset="-128"/>
                  <a:ea typeface="ＭＳ Ｐゴシック" panose="020B0600070205080204" pitchFamily="50" charset="-128"/>
                </a:rPr>
                <a:t>人⇒支援なし</a:t>
              </a:r>
              <a:endParaRPr kumimoji="1" lang="en-US" altLang="ja-JP" sz="600" dirty="0">
                <a:latin typeface="ＭＳ Ｐゴシック" panose="020B0600070205080204" pitchFamily="50" charset="-128"/>
                <a:ea typeface="ＭＳ Ｐゴシック" panose="020B0600070205080204" pitchFamily="50" charset="-128"/>
              </a:endParaRPr>
            </a:p>
            <a:p>
              <a:pPr algn="l"/>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3</a:t>
              </a:r>
              <a:r>
                <a:rPr kumimoji="1" lang="ja-JP" altLang="en-US" sz="600" dirty="0">
                  <a:latin typeface="ＭＳ Ｐゴシック" panose="020B0600070205080204" pitchFamily="50" charset="-128"/>
                  <a:ea typeface="ＭＳ Ｐゴシック" panose="020B0600070205080204" pitchFamily="50" charset="-128"/>
                </a:rPr>
                <a:t>人以上⇒</a:t>
              </a:r>
              <a:r>
                <a:rPr kumimoji="1" lang="en-US" altLang="ja-JP" sz="600" dirty="0">
                  <a:latin typeface="ＭＳ Ｐゴシック" panose="020B0600070205080204" pitchFamily="50" charset="-128"/>
                  <a:ea typeface="ＭＳ Ｐゴシック" panose="020B0600070205080204" pitchFamily="50" charset="-128"/>
                </a:rPr>
                <a:t>2/3</a:t>
              </a:r>
              <a:r>
                <a:rPr kumimoji="1" lang="ja-JP" altLang="en-US" sz="600" dirty="0">
                  <a:latin typeface="ＭＳ Ｐゴシック" panose="020B0600070205080204" pitchFamily="50" charset="-128"/>
                  <a:ea typeface="ＭＳ Ｐゴシック" panose="020B0600070205080204" pitchFamily="50" charset="-128"/>
                </a:rPr>
                <a:t>支援</a:t>
              </a:r>
              <a:endParaRPr kumimoji="1" lang="en-US" altLang="ja-JP" sz="600" dirty="0">
                <a:latin typeface="ＭＳ Ｐゴシック" panose="020B0600070205080204" pitchFamily="50" charset="-128"/>
                <a:ea typeface="ＭＳ Ｐゴシック" panose="020B0600070205080204" pitchFamily="50" charset="-128"/>
              </a:endParaRPr>
            </a:p>
          </p:txBody>
        </p:sp>
        <p:sp>
          <p:nvSpPr>
            <p:cNvPr id="24" name="大かっこ 23"/>
            <p:cNvSpPr/>
            <p:nvPr/>
          </p:nvSpPr>
          <p:spPr>
            <a:xfrm>
              <a:off x="5508171" y="5662754"/>
              <a:ext cx="882000" cy="180000"/>
            </a:xfrm>
            <a:prstGeom prst="bracketPair">
              <a:avLst>
                <a:gd name="adj" fmla="val 20738"/>
              </a:avLst>
            </a:prstGeom>
          </p:spPr>
          <p:style>
            <a:lnRef idx="1">
              <a:schemeClr val="dk1"/>
            </a:lnRef>
            <a:fillRef idx="0">
              <a:schemeClr val="dk1"/>
            </a:fillRef>
            <a:effectRef idx="0">
              <a:schemeClr val="dk1"/>
            </a:effectRef>
            <a:fontRef idx="minor">
              <a:schemeClr val="tx1"/>
            </a:fontRef>
          </p:style>
          <p:txBody>
            <a:bodyPr wrap="square" rtlCol="0"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endParaRPr kumimoji="1" lang="ja-JP" altLang="en-US"/>
            </a:p>
          </p:txBody>
        </p:sp>
        <p:sp>
          <p:nvSpPr>
            <p:cNvPr id="30" name="大かっこ 29"/>
            <p:cNvSpPr/>
            <p:nvPr/>
          </p:nvSpPr>
          <p:spPr>
            <a:xfrm>
              <a:off x="4584162" y="5656343"/>
              <a:ext cx="882000" cy="180000"/>
            </a:xfrm>
            <a:prstGeom prst="bracketPair">
              <a:avLst>
                <a:gd name="adj" fmla="val 20738"/>
              </a:avLst>
            </a:prstGeom>
          </p:spPr>
          <p:style>
            <a:lnRef idx="1">
              <a:schemeClr val="dk1"/>
            </a:lnRef>
            <a:fillRef idx="0">
              <a:schemeClr val="dk1"/>
            </a:fillRef>
            <a:effectRef idx="0">
              <a:schemeClr val="dk1"/>
            </a:effectRef>
            <a:fontRef idx="minor">
              <a:schemeClr val="tx1"/>
            </a:fontRef>
          </p:style>
          <p:txBody>
            <a:bodyPr wrap="square" rtlCol="0"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endParaRPr kumimoji="1" lang="ja-JP" altLang="en-US"/>
            </a:p>
          </p:txBody>
        </p:sp>
        <p:sp>
          <p:nvSpPr>
            <p:cNvPr id="40" name="正方形/長方形 39"/>
            <p:cNvSpPr/>
            <p:nvPr/>
          </p:nvSpPr>
          <p:spPr>
            <a:xfrm>
              <a:off x="1615744" y="5084507"/>
              <a:ext cx="3132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ＭＳ Ｐゴシック" panose="020B0600070205080204" pitchFamily="50" charset="-128"/>
                  <a:ea typeface="ＭＳ Ｐゴシック" panose="020B0600070205080204" pitchFamily="50" charset="-128"/>
                </a:rPr>
                <a:t>府制度による支援</a:t>
              </a:r>
            </a:p>
          </p:txBody>
        </p:sp>
        <p:sp>
          <p:nvSpPr>
            <p:cNvPr id="41" name="正方形/長方形 40"/>
            <p:cNvSpPr/>
            <p:nvPr/>
          </p:nvSpPr>
          <p:spPr>
            <a:xfrm>
              <a:off x="5718350" y="5081156"/>
              <a:ext cx="1080000" cy="28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rPr>
                <a:t>本人負担分</a:t>
              </a:r>
            </a:p>
          </p:txBody>
        </p:sp>
      </p:grpSp>
      <p:grpSp>
        <p:nvGrpSpPr>
          <p:cNvPr id="3" name="グループ化 2"/>
          <p:cNvGrpSpPr/>
          <p:nvPr/>
        </p:nvGrpSpPr>
        <p:grpSpPr>
          <a:xfrm>
            <a:off x="499516" y="2442943"/>
            <a:ext cx="6695613" cy="1692000"/>
            <a:chOff x="499516" y="2242918"/>
            <a:chExt cx="6695613" cy="1692000"/>
          </a:xfrm>
        </p:grpSpPr>
        <p:pic>
          <p:nvPicPr>
            <p:cNvPr id="7" name="図 6" descr="画面の領域"/>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9516" y="2242918"/>
              <a:ext cx="6695613" cy="1692000"/>
            </a:xfrm>
            <a:prstGeom prst="rect">
              <a:avLst/>
            </a:prstGeom>
          </p:spPr>
        </p:pic>
        <p:sp>
          <p:nvSpPr>
            <p:cNvPr id="23" name="大かっこ 22"/>
            <p:cNvSpPr/>
            <p:nvPr/>
          </p:nvSpPr>
          <p:spPr>
            <a:xfrm>
              <a:off x="5497900" y="3372763"/>
              <a:ext cx="882000" cy="180000"/>
            </a:xfrm>
            <a:prstGeom prst="bracketPair">
              <a:avLst>
                <a:gd name="adj" fmla="val 20738"/>
              </a:avLst>
            </a:prstGeom>
          </p:spPr>
          <p:style>
            <a:lnRef idx="1">
              <a:schemeClr val="dk1"/>
            </a:lnRef>
            <a:fillRef idx="0">
              <a:schemeClr val="dk1"/>
            </a:fillRef>
            <a:effectRef idx="0">
              <a:schemeClr val="dk1"/>
            </a:effectRef>
            <a:fontRef idx="minor">
              <a:schemeClr val="tx1"/>
            </a:fontRef>
          </p:style>
          <p:txBody>
            <a:bodyPr wrap="square" rtlCol="0"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endParaRPr kumimoji="1" lang="ja-JP" altLang="en-US"/>
            </a:p>
          </p:txBody>
        </p:sp>
        <p:sp>
          <p:nvSpPr>
            <p:cNvPr id="29" name="大かっこ 28"/>
            <p:cNvSpPr/>
            <p:nvPr/>
          </p:nvSpPr>
          <p:spPr>
            <a:xfrm>
              <a:off x="4570242" y="3370077"/>
              <a:ext cx="882000" cy="180000"/>
            </a:xfrm>
            <a:prstGeom prst="bracketPair">
              <a:avLst>
                <a:gd name="adj" fmla="val 20738"/>
              </a:avLst>
            </a:prstGeom>
          </p:spPr>
          <p:style>
            <a:lnRef idx="1">
              <a:schemeClr val="dk1"/>
            </a:lnRef>
            <a:fillRef idx="0">
              <a:schemeClr val="dk1"/>
            </a:fillRef>
            <a:effectRef idx="0">
              <a:schemeClr val="dk1"/>
            </a:effectRef>
            <a:fontRef idx="minor">
              <a:schemeClr val="tx1"/>
            </a:fontRef>
          </p:style>
          <p:txBody>
            <a:bodyPr wrap="square" rtlCol="0" anchor="ct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endParaRPr kumimoji="1" lang="ja-JP" altLang="en-US"/>
            </a:p>
          </p:txBody>
        </p:sp>
        <p:sp>
          <p:nvSpPr>
            <p:cNvPr id="21" name="正方形/長方形 20"/>
            <p:cNvSpPr/>
            <p:nvPr/>
          </p:nvSpPr>
          <p:spPr>
            <a:xfrm>
              <a:off x="4601235" y="3241307"/>
              <a:ext cx="1008000" cy="343283"/>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2</a:t>
              </a:r>
              <a:r>
                <a:rPr kumimoji="1" lang="ja-JP" altLang="en-US" sz="600" dirty="0">
                  <a:latin typeface="ＭＳ Ｐゴシック" panose="020B0600070205080204" pitchFamily="50" charset="-128"/>
                  <a:ea typeface="ＭＳ Ｐゴシック" panose="020B0600070205080204" pitchFamily="50" charset="-128"/>
                </a:rPr>
                <a:t>人⇒</a:t>
              </a:r>
              <a:r>
                <a:rPr kumimoji="1" lang="en-US" altLang="ja-JP" sz="600" dirty="0">
                  <a:latin typeface="ＭＳ Ｐゴシック" panose="020B0600070205080204" pitchFamily="50" charset="-128"/>
                  <a:ea typeface="ＭＳ Ｐゴシック" panose="020B0600070205080204" pitchFamily="50" charset="-128"/>
                </a:rPr>
                <a:t>2/3</a:t>
              </a:r>
              <a:r>
                <a:rPr kumimoji="1" lang="ja-JP" altLang="en-US" sz="600" dirty="0">
                  <a:latin typeface="ＭＳ Ｐゴシック" panose="020B0600070205080204" pitchFamily="50" charset="-128"/>
                  <a:ea typeface="ＭＳ Ｐゴシック" panose="020B0600070205080204" pitchFamily="50" charset="-128"/>
                </a:rPr>
                <a:t>支援</a:t>
              </a:r>
              <a:endParaRPr kumimoji="1" lang="en-US" altLang="ja-JP" sz="600" dirty="0">
                <a:latin typeface="ＭＳ Ｐゴシック" panose="020B0600070205080204" pitchFamily="50" charset="-128"/>
                <a:ea typeface="ＭＳ Ｐゴシック" panose="020B0600070205080204" pitchFamily="50" charset="-128"/>
              </a:endParaRPr>
            </a:p>
            <a:p>
              <a:pPr algn="l"/>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1</a:t>
              </a:r>
              <a:r>
                <a:rPr kumimoji="1" lang="ja-JP" altLang="en-US" sz="600" dirty="0">
                  <a:latin typeface="ＭＳ Ｐゴシック" panose="020B0600070205080204" pitchFamily="50" charset="-128"/>
                  <a:ea typeface="ＭＳ Ｐゴシック" panose="020B0600070205080204" pitchFamily="50" charset="-128"/>
                </a:rPr>
                <a:t>人⇒</a:t>
              </a:r>
              <a:r>
                <a:rPr kumimoji="1" lang="en-US" altLang="ja-JP" sz="600" dirty="0">
                  <a:latin typeface="ＭＳ Ｐゴシック" panose="020B0600070205080204" pitchFamily="50" charset="-128"/>
                  <a:ea typeface="ＭＳ Ｐゴシック" panose="020B0600070205080204" pitchFamily="50" charset="-128"/>
                </a:rPr>
                <a:t>1/3</a:t>
              </a:r>
              <a:r>
                <a:rPr kumimoji="1" lang="ja-JP" altLang="en-US" sz="600" dirty="0">
                  <a:latin typeface="ＭＳ Ｐゴシック" panose="020B0600070205080204" pitchFamily="50" charset="-128"/>
                  <a:ea typeface="ＭＳ Ｐゴシック" panose="020B0600070205080204" pitchFamily="50" charset="-128"/>
                </a:rPr>
                <a:t>支援</a:t>
              </a:r>
              <a:endParaRPr kumimoji="1" lang="en-US" altLang="ja-JP" sz="600" dirty="0">
                <a:latin typeface="ＭＳ Ｐゴシック" panose="020B0600070205080204" pitchFamily="50" charset="-128"/>
                <a:ea typeface="ＭＳ Ｐゴシック" panose="020B0600070205080204" pitchFamily="50" charset="-128"/>
              </a:endParaRPr>
            </a:p>
            <a:p>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3</a:t>
              </a:r>
              <a:r>
                <a:rPr kumimoji="1" lang="ja-JP" altLang="en-US" sz="600" dirty="0">
                  <a:latin typeface="ＭＳ Ｐゴシック" panose="020B0600070205080204" pitchFamily="50" charset="-128"/>
                  <a:ea typeface="ＭＳ Ｐゴシック" panose="020B0600070205080204" pitchFamily="50" charset="-128"/>
                </a:rPr>
                <a:t>人以上⇒全額支援</a:t>
              </a:r>
              <a:endParaRPr kumimoji="1" lang="en-US" altLang="ja-JP" sz="600" dirty="0">
                <a:latin typeface="ＭＳ Ｐゴシック" panose="020B0600070205080204" pitchFamily="50" charset="-128"/>
                <a:ea typeface="ＭＳ Ｐゴシック" panose="020B0600070205080204" pitchFamily="50" charset="-128"/>
              </a:endParaRPr>
            </a:p>
          </p:txBody>
        </p:sp>
        <p:sp>
          <p:nvSpPr>
            <p:cNvPr id="22" name="正方形/長方形 21"/>
            <p:cNvSpPr/>
            <p:nvPr/>
          </p:nvSpPr>
          <p:spPr>
            <a:xfrm>
              <a:off x="5538229" y="3243151"/>
              <a:ext cx="828000" cy="36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2</a:t>
              </a:r>
              <a:r>
                <a:rPr kumimoji="1" lang="ja-JP" altLang="en-US" sz="600" dirty="0">
                  <a:latin typeface="ＭＳ Ｐゴシック" panose="020B0600070205080204" pitchFamily="50" charset="-128"/>
                  <a:ea typeface="ＭＳ Ｐゴシック" panose="020B0600070205080204" pitchFamily="50" charset="-128"/>
                </a:rPr>
                <a:t>人⇒</a:t>
              </a:r>
              <a:r>
                <a:rPr kumimoji="1" lang="en-US" altLang="ja-JP" sz="600" dirty="0">
                  <a:latin typeface="ＭＳ Ｐゴシック" panose="020B0600070205080204" pitchFamily="50" charset="-128"/>
                  <a:ea typeface="ＭＳ Ｐゴシック" panose="020B0600070205080204" pitchFamily="50" charset="-128"/>
                </a:rPr>
                <a:t>1/3</a:t>
              </a:r>
              <a:r>
                <a:rPr kumimoji="1" lang="ja-JP" altLang="en-US" sz="600" dirty="0">
                  <a:latin typeface="ＭＳ Ｐゴシック" panose="020B0600070205080204" pitchFamily="50" charset="-128"/>
                  <a:ea typeface="ＭＳ Ｐゴシック" panose="020B0600070205080204" pitchFamily="50" charset="-128"/>
                </a:rPr>
                <a:t>負担</a:t>
              </a:r>
              <a:endParaRPr kumimoji="1" lang="en-US" altLang="ja-JP" sz="600" dirty="0">
                <a:latin typeface="ＭＳ Ｐゴシック" panose="020B0600070205080204" pitchFamily="50" charset="-128"/>
                <a:ea typeface="ＭＳ Ｐゴシック" panose="020B0600070205080204" pitchFamily="50" charset="-128"/>
              </a:endParaRPr>
            </a:p>
            <a:p>
              <a:pPr algn="l"/>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1</a:t>
              </a:r>
              <a:r>
                <a:rPr kumimoji="1" lang="ja-JP" altLang="en-US" sz="600" dirty="0">
                  <a:latin typeface="ＭＳ Ｐゴシック" panose="020B0600070205080204" pitchFamily="50" charset="-128"/>
                  <a:ea typeface="ＭＳ Ｐゴシック" panose="020B0600070205080204" pitchFamily="50" charset="-128"/>
                </a:rPr>
                <a:t>人⇒支援なし</a:t>
              </a:r>
              <a:endParaRPr kumimoji="1" lang="en-US" altLang="ja-JP" sz="600" dirty="0">
                <a:latin typeface="ＭＳ Ｐゴシック" panose="020B0600070205080204" pitchFamily="50" charset="-128"/>
                <a:ea typeface="ＭＳ Ｐゴシック" panose="020B0600070205080204" pitchFamily="50" charset="-128"/>
              </a:endParaRPr>
            </a:p>
            <a:p>
              <a:pPr algn="l"/>
              <a:r>
                <a:rPr kumimoji="1" lang="ja-JP" altLang="en-US" sz="600" dirty="0">
                  <a:latin typeface="ＭＳ Ｐゴシック" panose="020B0600070205080204" pitchFamily="50" charset="-128"/>
                  <a:ea typeface="ＭＳ Ｐゴシック" panose="020B0600070205080204" pitchFamily="50" charset="-128"/>
                </a:rPr>
                <a:t>子ども</a:t>
              </a:r>
              <a:r>
                <a:rPr kumimoji="1" lang="en-US" altLang="ja-JP" sz="600" dirty="0">
                  <a:latin typeface="ＭＳ Ｐゴシック" panose="020B0600070205080204" pitchFamily="50" charset="-128"/>
                  <a:ea typeface="ＭＳ Ｐゴシック" panose="020B0600070205080204" pitchFamily="50" charset="-128"/>
                </a:rPr>
                <a:t>3</a:t>
              </a:r>
              <a:r>
                <a:rPr kumimoji="1" lang="ja-JP" altLang="en-US" sz="600" dirty="0">
                  <a:latin typeface="ＭＳ Ｐゴシック" panose="020B0600070205080204" pitchFamily="50" charset="-128"/>
                  <a:ea typeface="ＭＳ Ｐゴシック" panose="020B0600070205080204" pitchFamily="50" charset="-128"/>
                </a:rPr>
                <a:t>人以上⇒</a:t>
              </a:r>
              <a:r>
                <a:rPr kumimoji="1" lang="en-US" altLang="ja-JP" sz="600" dirty="0">
                  <a:latin typeface="ＭＳ Ｐゴシック" panose="020B0600070205080204" pitchFamily="50" charset="-128"/>
                  <a:ea typeface="ＭＳ Ｐゴシック" panose="020B0600070205080204" pitchFamily="50" charset="-128"/>
                </a:rPr>
                <a:t>2/3</a:t>
              </a:r>
              <a:r>
                <a:rPr kumimoji="1" lang="ja-JP" altLang="en-US" sz="600" dirty="0">
                  <a:latin typeface="ＭＳ Ｐゴシック" panose="020B0600070205080204" pitchFamily="50" charset="-128"/>
                  <a:ea typeface="ＭＳ Ｐゴシック" panose="020B0600070205080204" pitchFamily="50" charset="-128"/>
                </a:rPr>
                <a:t>支援</a:t>
              </a:r>
              <a:endParaRPr kumimoji="1" lang="en-US" altLang="ja-JP" sz="600" dirty="0">
                <a:latin typeface="ＭＳ Ｐゴシック" panose="020B0600070205080204" pitchFamily="50" charset="-128"/>
                <a:ea typeface="ＭＳ Ｐゴシック" panose="020B0600070205080204" pitchFamily="50" charset="-128"/>
              </a:endParaRPr>
            </a:p>
          </p:txBody>
        </p:sp>
        <p:sp>
          <p:nvSpPr>
            <p:cNvPr id="33" name="正方形/長方形 32"/>
            <p:cNvSpPr/>
            <p:nvPr/>
          </p:nvSpPr>
          <p:spPr>
            <a:xfrm>
              <a:off x="1090600" y="2839401"/>
              <a:ext cx="1512000" cy="288000"/>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ＭＳ Ｐゴシック" panose="020B0600070205080204" pitchFamily="50" charset="-128"/>
                  <a:ea typeface="ＭＳ Ｐゴシック" panose="020B0600070205080204" pitchFamily="50" charset="-128"/>
                </a:rPr>
                <a:t>国制度による支援</a:t>
              </a:r>
            </a:p>
          </p:txBody>
        </p:sp>
        <p:sp>
          <p:nvSpPr>
            <p:cNvPr id="34" name="正方形/長方形 33"/>
            <p:cNvSpPr/>
            <p:nvPr/>
          </p:nvSpPr>
          <p:spPr>
            <a:xfrm>
              <a:off x="3357084" y="2841385"/>
              <a:ext cx="1512000" cy="28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latin typeface="ＭＳ Ｐゴシック" panose="020B0600070205080204" pitchFamily="50" charset="-128"/>
                  <a:ea typeface="ＭＳ Ｐゴシック" panose="020B0600070205080204" pitchFamily="50" charset="-128"/>
                </a:rPr>
                <a:t>府制度による支援</a:t>
              </a:r>
            </a:p>
          </p:txBody>
        </p:sp>
        <p:sp>
          <p:nvSpPr>
            <p:cNvPr id="35" name="正方形/長方形 34"/>
            <p:cNvSpPr/>
            <p:nvPr/>
          </p:nvSpPr>
          <p:spPr>
            <a:xfrm>
              <a:off x="5771845" y="2842694"/>
              <a:ext cx="1080000" cy="288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a:solidFill>
                    <a:schemeClr val="tx1"/>
                  </a:solidFill>
                </a:rPr>
                <a:t>本人負担分</a:t>
              </a:r>
            </a:p>
          </p:txBody>
        </p:sp>
        <p:sp>
          <p:nvSpPr>
            <p:cNvPr id="37" name="正方形/長方形 36"/>
            <p:cNvSpPr/>
            <p:nvPr/>
          </p:nvSpPr>
          <p:spPr>
            <a:xfrm>
              <a:off x="978150" y="3071247"/>
              <a:ext cx="2595629" cy="583747"/>
            </a:xfrm>
            <a:prstGeom prst="rect">
              <a:avLst/>
            </a:prstGeom>
            <a:noFill/>
            <a:ln>
              <a:noFill/>
            </a:ln>
          </p:spPr>
          <p:style>
            <a:lnRef idx="2">
              <a:schemeClr val="accent6"/>
            </a:lnRef>
            <a:fillRef idx="1">
              <a:schemeClr val="lt1"/>
            </a:fillRef>
            <a:effectRef idx="0">
              <a:schemeClr val="accent6"/>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700" b="1" dirty="0">
                  <a:solidFill>
                    <a:srgbClr val="FF0000"/>
                  </a:solidFill>
                  <a:latin typeface="ＭＳ Ｐゴシック" panose="020B0600070205080204" pitchFamily="50" charset="-128"/>
                  <a:ea typeface="ＭＳ Ｐゴシック" panose="020B0600070205080204" pitchFamily="50" charset="-128"/>
                </a:rPr>
                <a:t>　</a:t>
              </a:r>
              <a:r>
                <a:rPr kumimoji="1" lang="en-US" altLang="ja-JP" sz="700" b="1" dirty="0">
                  <a:solidFill>
                    <a:srgbClr val="FF0000"/>
                  </a:solidFill>
                  <a:latin typeface="ＭＳ Ｐゴシック" panose="020B0600070205080204" pitchFamily="50" charset="-128"/>
                  <a:ea typeface="ＭＳ Ｐゴシック" panose="020B0600070205080204" pitchFamily="50" charset="-128"/>
                </a:rPr>
                <a:t>【</a:t>
              </a:r>
              <a:r>
                <a:rPr kumimoji="1" lang="ja-JP" altLang="en-US" sz="700" b="1" dirty="0">
                  <a:solidFill>
                    <a:srgbClr val="FF0000"/>
                  </a:solidFill>
                  <a:latin typeface="ＭＳ Ｐゴシック" panose="020B0600070205080204" pitchFamily="50" charset="-128"/>
                  <a:ea typeface="ＭＳ Ｐゴシック" panose="020B0600070205080204" pitchFamily="50" charset="-128"/>
                </a:rPr>
                <a:t>重要</a:t>
              </a:r>
              <a:r>
                <a:rPr kumimoji="1" lang="en-US" altLang="ja-JP" sz="700" b="1" dirty="0">
                  <a:solidFill>
                    <a:srgbClr val="FF0000"/>
                  </a:solidFill>
                  <a:latin typeface="ＭＳ Ｐゴシック" panose="020B0600070205080204" pitchFamily="50" charset="-128"/>
                  <a:ea typeface="ＭＳ Ｐゴシック" panose="020B0600070205080204" pitchFamily="50" charset="-128"/>
                </a:rPr>
                <a:t>】</a:t>
              </a:r>
            </a:p>
            <a:p>
              <a:r>
                <a:rPr kumimoji="1" lang="ja-JP" altLang="en-US" sz="700" b="1" dirty="0">
                  <a:solidFill>
                    <a:srgbClr val="FF0000"/>
                  </a:solidFill>
                  <a:latin typeface="ＭＳ Ｐゴシック" panose="020B0600070205080204" pitchFamily="50" charset="-128"/>
                  <a:ea typeface="ＭＳ Ｐゴシック" panose="020B0600070205080204" pitchFamily="50" charset="-128"/>
                </a:rPr>
                <a:t>本制度（府制度）と国制度は別制度です。対象となる収入基準の範囲が異なるため、併用して支援を受けようとする場合は、それぞれの制度に対して申請していただく必要があります。</a:t>
              </a:r>
            </a:p>
          </p:txBody>
        </p:sp>
      </p:grpSp>
    </p:spTree>
    <p:extLst>
      <p:ext uri="{BB962C8B-B14F-4D97-AF65-F5344CB8AC3E}">
        <p14:creationId xmlns:p14="http://schemas.microsoft.com/office/powerpoint/2010/main" val="300889463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1512</Words>
  <Application>Microsoft Office PowerPoint</Application>
  <PresentationFormat>ユーザー設定</PresentationFormat>
  <Paragraphs>184</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HGS創英角ｺﾞｼｯｸUB</vt:lpstr>
      <vt:lpstr>ＭＳ Ｐゴシック</vt:lpstr>
      <vt:lpstr>ＭＳ ゴシック</vt:lpstr>
      <vt:lpstr>UD デジタル 教科書体 N-B</vt:lpstr>
      <vt:lpstr>UD デジタル 教科書体 NP-R</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2024-01-12T06:29:28Z</dcterms:created>
  <dcterms:modified xsi:type="dcterms:W3CDTF">2024-01-12T06:29:37Z</dcterms:modified>
</cp:coreProperties>
</file>