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5" r:id="rId3"/>
    <p:sldId id="261" r:id="rId4"/>
    <p:sldId id="266" r:id="rId5"/>
    <p:sldId id="26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8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2DFA8CD-7EFB-430C-80CE-9047CBBDB643}" type="datetimeFigureOut">
              <a:rPr kumimoji="1" lang="ja-JP" altLang="en-US" smtClean="0"/>
              <a:t>2015/2/23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588F61C-24A8-4A2D-99EE-819B5E7B3FCF}" type="slidenum">
              <a:rPr kumimoji="1" lang="ja-JP" altLang="en-US" smtClean="0"/>
              <a:t>‹#›</a:t>
            </a:fld>
            <a:endParaRPr kumimoji="1" lang="ja-JP" altLang="en-US"/>
          </a:p>
        </p:txBody>
      </p:sp>
    </p:spTree>
    <p:extLst>
      <p:ext uri="{BB962C8B-B14F-4D97-AF65-F5344CB8AC3E}">
        <p14:creationId xmlns:p14="http://schemas.microsoft.com/office/powerpoint/2010/main" val="26161839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6A344E-6CD1-441E-BB1D-F03DBBF80FBE}" type="datetime1">
              <a:rPr kumimoji="1" lang="ja-JP" altLang="en-US" smtClean="0"/>
              <a:t>2015/2/23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93190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71A5D6F-CCAF-461A-B98D-41C2979AB477}" type="datetime1">
              <a:rPr kumimoji="1" lang="ja-JP" altLang="en-US" smtClean="0"/>
              <a:t>2015/2/23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1869103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5BC66C-337C-479A-99B0-6721E45E6255}" type="datetime1">
              <a:rPr kumimoji="1" lang="ja-JP" altLang="en-US" smtClean="0"/>
              <a:t>2015/2/23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1210708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F393D6-8CCC-43EF-85CF-80BE31507D73}" type="datetime1">
              <a:rPr kumimoji="1" lang="ja-JP" altLang="en-US" smtClean="0"/>
              <a:t>2015/2/23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19128613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9691AD-11D9-4D2E-AD7C-E8479B17C3D0}" type="datetime1">
              <a:rPr kumimoji="1" lang="ja-JP" altLang="en-US" smtClean="0"/>
              <a:t>2015/2/23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316496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3CCAD8-D080-4080-87E0-4BFE8428E16B}" type="datetime1">
              <a:rPr kumimoji="1" lang="ja-JP" altLang="en-US" smtClean="0"/>
              <a:t>2015/2/23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1118176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0184AE-0C3C-4799-BE4B-753F84A2C7EA}" type="datetime1">
              <a:rPr kumimoji="1" lang="ja-JP" altLang="en-US" smtClean="0"/>
              <a:t>2015/2/23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54294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359D31-7E45-4748-B4EE-FF0FEBE31877}" type="datetime1">
              <a:rPr kumimoji="1" lang="ja-JP" altLang="en-US" smtClean="0"/>
              <a:t>2015/2/23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265698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05FAC4-8A53-4638-BEDF-4DB0CFD74B41}" type="datetime1">
              <a:rPr kumimoji="1" lang="ja-JP" altLang="en-US" smtClean="0"/>
              <a:t>2015/2/23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377052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64BBFAD-76CD-479C-8677-D1419A79D66B}" type="datetime1">
              <a:rPr kumimoji="1" lang="ja-JP" altLang="en-US" smtClean="0"/>
              <a:t>2015/2/23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348121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563F0B-B9AE-45D8-A842-6D203AD624F4}" type="datetime1">
              <a:rPr kumimoji="1" lang="ja-JP" altLang="en-US" smtClean="0"/>
              <a:t>2015/2/23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4271272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5DE93-BE89-4461-B218-9836A1D24E72}" type="datetime1">
              <a:rPr kumimoji="1" lang="ja-JP" altLang="en-US" smtClean="0"/>
              <a:t>2015/2/23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50924-E126-453D-B40D-C5DCABADB21E}" type="slidenum">
              <a:rPr kumimoji="1" lang="ja-JP" altLang="en-US" smtClean="0"/>
              <a:t>‹#›</a:t>
            </a:fld>
            <a:endParaRPr kumimoji="1" lang="ja-JP" altLang="en-US"/>
          </a:p>
        </p:txBody>
      </p:sp>
    </p:spTree>
    <p:extLst>
      <p:ext uri="{BB962C8B-B14F-4D97-AF65-F5344CB8AC3E}">
        <p14:creationId xmlns:p14="http://schemas.microsoft.com/office/powerpoint/2010/main" val="1951359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47265"/>
            <a:ext cx="849694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smtClean="0"/>
              <a:t>障害者差別解消法が成立したことを受け、大阪府として、何が</a:t>
            </a:r>
            <a:r>
              <a:rPr lang="ja-JP" altLang="en-US" sz="1600" dirty="0" err="1" smtClean="0"/>
              <a:t>障がいを</a:t>
            </a:r>
            <a:r>
              <a:rPr lang="ja-JP" altLang="en-US" sz="1600" dirty="0" smtClean="0"/>
              <a:t>理由とする差別に当たるのかなどについて、分かりやすく示すガイドラインを策定。</a:t>
            </a:r>
            <a:endParaRPr lang="en-US" altLang="ja-JP" sz="1600" dirty="0" smtClean="0"/>
          </a:p>
        </p:txBody>
      </p:sp>
      <p:sp>
        <p:nvSpPr>
          <p:cNvPr id="6" name="テキスト ボックス 5"/>
          <p:cNvSpPr txBox="1"/>
          <p:nvPr/>
        </p:nvSpPr>
        <p:spPr>
          <a:xfrm>
            <a:off x="323528" y="3810526"/>
            <a:ext cx="8496944"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err="1" smtClean="0"/>
              <a:t>障がい</a:t>
            </a:r>
            <a:r>
              <a:rPr lang="ja-JP" altLang="en-US" sz="1600" dirty="0" err="1"/>
              <a:t>以</a:t>
            </a:r>
            <a:r>
              <a:rPr lang="ja-JP" altLang="en-US" sz="1600" dirty="0" smtClean="0"/>
              <a:t>外の人権課題</a:t>
            </a:r>
            <a:r>
              <a:rPr lang="ja-JP" altLang="en-US" sz="1600" dirty="0"/>
              <a:t>について</a:t>
            </a:r>
            <a:r>
              <a:rPr lang="ja-JP" altLang="en-US" sz="1600" dirty="0" smtClean="0"/>
              <a:t>も、差別が問題となる事案も発生している</a:t>
            </a:r>
            <a:r>
              <a:rPr lang="ja-JP" altLang="en-US" sz="1600" dirty="0"/>
              <a:t>。</a:t>
            </a:r>
            <a:endParaRPr lang="en-US" altLang="ja-JP" sz="1600" dirty="0" smtClean="0"/>
          </a:p>
        </p:txBody>
      </p:sp>
      <p:sp>
        <p:nvSpPr>
          <p:cNvPr id="7" name="テキスト ボックス 6"/>
          <p:cNvSpPr txBox="1"/>
          <p:nvPr/>
        </p:nvSpPr>
        <p:spPr>
          <a:xfrm>
            <a:off x="179512" y="1187460"/>
            <a:ext cx="6120680" cy="369332"/>
          </a:xfrm>
          <a:prstGeom prst="rect">
            <a:avLst/>
          </a:prstGeom>
          <a:noFill/>
        </p:spPr>
        <p:txBody>
          <a:bodyPr wrap="square" rtlCol="0">
            <a:spAutoFit/>
          </a:bodyPr>
          <a:lstStyle/>
          <a:p>
            <a:r>
              <a:rPr kumimoji="1" lang="ja-JP" altLang="en-US" u="sng" dirty="0" smtClean="0"/>
              <a:t>■検討の</a:t>
            </a:r>
            <a:r>
              <a:rPr lang="ja-JP" altLang="en-US" u="sng" dirty="0"/>
              <a:t>趣旨</a:t>
            </a:r>
            <a:endParaRPr kumimoji="1" lang="ja-JP" altLang="en-US" u="sng" dirty="0"/>
          </a:p>
        </p:txBody>
      </p:sp>
      <p:sp>
        <p:nvSpPr>
          <p:cNvPr id="8" name="テキスト ボックス 7"/>
          <p:cNvSpPr txBox="1"/>
          <p:nvPr/>
        </p:nvSpPr>
        <p:spPr>
          <a:xfrm>
            <a:off x="323528" y="5436513"/>
            <a:ext cx="8496944"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err="1" smtClean="0"/>
              <a:t>障がい以</a:t>
            </a:r>
            <a:r>
              <a:rPr kumimoji="1" lang="ja-JP" altLang="en-US" sz="1600" dirty="0" smtClean="0"/>
              <a:t>外の人権課題にかかる差別解消のためのガイドラインの策定を検討（障がい者のガイドラインの応用を検討）。</a:t>
            </a:r>
            <a:endParaRPr kumimoji="1" lang="ja-JP" altLang="en-US" sz="1600" dirty="0"/>
          </a:p>
        </p:txBody>
      </p:sp>
      <p:sp>
        <p:nvSpPr>
          <p:cNvPr id="9" name="下矢印 8"/>
          <p:cNvSpPr/>
          <p:nvPr/>
        </p:nvSpPr>
        <p:spPr>
          <a:xfrm>
            <a:off x="3203848" y="2965520"/>
            <a:ext cx="2520280" cy="422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3203848" y="4643505"/>
            <a:ext cx="2520280" cy="422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1529036" y="260648"/>
            <a:ext cx="6120680" cy="707886"/>
          </a:xfrm>
          <a:prstGeom prst="rect">
            <a:avLst/>
          </a:prstGeom>
          <a:noFill/>
        </p:spPr>
        <p:txBody>
          <a:bodyPr wrap="square" rtlCol="0">
            <a:spAutoFit/>
          </a:bodyPr>
          <a:lstStyle/>
          <a:p>
            <a:pPr algn="ctr"/>
            <a:r>
              <a:rPr lang="ja-JP" altLang="en-US" sz="2000" b="1" dirty="0" smtClean="0"/>
              <a:t>差別解消方策の検討に向けた</a:t>
            </a:r>
            <a:r>
              <a:rPr lang="ja-JP" altLang="en-US" sz="2000" b="1" dirty="0"/>
              <a:t>考え方</a:t>
            </a:r>
            <a:r>
              <a:rPr lang="ja-JP" altLang="en-US" sz="2000" b="1" dirty="0" smtClean="0"/>
              <a:t>の整理</a:t>
            </a:r>
            <a:endParaRPr lang="en-US" altLang="ja-JP" sz="2000" b="1" dirty="0" smtClean="0"/>
          </a:p>
          <a:p>
            <a:pPr algn="ctr"/>
            <a:r>
              <a:rPr lang="ja-JP" altLang="en-US" sz="2000" b="1" dirty="0" smtClean="0"/>
              <a:t>（これまでの有識者会議での意見のまとめ）</a:t>
            </a:r>
            <a:endParaRPr lang="en-US" altLang="ja-JP" sz="2000" b="1" dirty="0" smtClean="0"/>
          </a:p>
        </p:txBody>
      </p:sp>
      <p:sp>
        <p:nvSpPr>
          <p:cNvPr id="21" name="スライド番号プレースホルダー 20"/>
          <p:cNvSpPr>
            <a:spLocks noGrp="1"/>
          </p:cNvSpPr>
          <p:nvPr>
            <p:ph type="sldNum" sz="quarter" idx="12"/>
          </p:nvPr>
        </p:nvSpPr>
        <p:spPr/>
        <p:txBody>
          <a:bodyPr/>
          <a:lstStyle/>
          <a:p>
            <a:fld id="{D4B50924-E126-453D-B40D-C5DCABADB21E}" type="slidenum">
              <a:rPr kumimoji="1" lang="ja-JP" altLang="en-US" smtClean="0"/>
              <a:t>1</a:t>
            </a:fld>
            <a:endParaRPr kumimoji="1" lang="ja-JP" altLang="en-US"/>
          </a:p>
        </p:txBody>
      </p:sp>
      <p:sp>
        <p:nvSpPr>
          <p:cNvPr id="11" name="テキスト ボックス 10"/>
          <p:cNvSpPr txBox="1"/>
          <p:nvPr/>
        </p:nvSpPr>
        <p:spPr>
          <a:xfrm>
            <a:off x="7884368" y="274957"/>
            <a:ext cx="756084" cy="276999"/>
          </a:xfrm>
          <a:prstGeom prst="rect">
            <a:avLst/>
          </a:prstGeom>
          <a:noFill/>
          <a:ln>
            <a:solidFill>
              <a:schemeClr val="tx1"/>
            </a:solidFill>
          </a:ln>
        </p:spPr>
        <p:txBody>
          <a:bodyPr wrap="square" rtlCol="0">
            <a:spAutoFit/>
          </a:bodyPr>
          <a:lstStyle/>
          <a:p>
            <a:pPr algn="ctr"/>
            <a:r>
              <a:rPr lang="ja-JP" altLang="en-US" sz="1200" dirty="0" smtClean="0"/>
              <a:t>資料　２</a:t>
            </a:r>
            <a:endParaRPr lang="en-US" altLang="ja-JP" sz="1200" dirty="0" smtClean="0"/>
          </a:p>
        </p:txBody>
      </p:sp>
    </p:spTree>
    <p:extLst>
      <p:ext uri="{BB962C8B-B14F-4D97-AF65-F5344CB8AC3E}">
        <p14:creationId xmlns:p14="http://schemas.microsoft.com/office/powerpoint/2010/main" val="145715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11560" y="2406669"/>
            <a:ext cx="8021622" cy="553998"/>
          </a:xfrm>
          <a:prstGeom prst="rect">
            <a:avLst/>
          </a:prstGeom>
          <a:noFill/>
        </p:spPr>
        <p:txBody>
          <a:bodyPr wrap="square" rtlCol="0">
            <a:spAutoFit/>
          </a:bodyPr>
          <a:lstStyle/>
          <a:p>
            <a:r>
              <a:rPr lang="ja-JP" altLang="en-US" sz="1500" dirty="0" err="1" smtClean="0"/>
              <a:t>障がいに</a:t>
            </a:r>
            <a:r>
              <a:rPr lang="ja-JP" altLang="en-US" sz="1500" dirty="0" smtClean="0"/>
              <a:t>おけるガイドラインの策定とは、</a:t>
            </a:r>
            <a:r>
              <a:rPr lang="ja-JP" altLang="en-US" sz="1500" dirty="0"/>
              <a:t>法律で禁止される行為を具体的に示す</a:t>
            </a:r>
            <a:r>
              <a:rPr lang="ja-JP" altLang="en-US" sz="1500" dirty="0" smtClean="0"/>
              <a:t>作業にほかならず、公権力の介入が行き過ぎる</a:t>
            </a:r>
            <a:r>
              <a:rPr lang="ja-JP" altLang="en-US" sz="1500" dirty="0"/>
              <a:t>危険性</a:t>
            </a:r>
            <a:r>
              <a:rPr lang="ja-JP" altLang="en-US" sz="1500" dirty="0" smtClean="0"/>
              <a:t>が小さい。　</a:t>
            </a:r>
            <a:endParaRPr lang="en-US" altLang="ja-JP" sz="1500" dirty="0"/>
          </a:p>
        </p:txBody>
      </p:sp>
      <p:sp>
        <p:nvSpPr>
          <p:cNvPr id="9" name="角丸四角形 8"/>
          <p:cNvSpPr/>
          <p:nvPr/>
        </p:nvSpPr>
        <p:spPr>
          <a:xfrm>
            <a:off x="179512" y="988980"/>
            <a:ext cx="8712968" cy="5608372"/>
          </a:xfrm>
          <a:prstGeom prst="roundRect">
            <a:avLst>
              <a:gd name="adj" fmla="val 2348"/>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323528" y="764704"/>
            <a:ext cx="3816424" cy="374571"/>
          </a:xfrm>
          <a:prstGeom prst="round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kumimoji="1" lang="ja-JP" altLang="en-US" sz="1600" dirty="0" err="1" smtClean="0"/>
              <a:t>障がい</a:t>
            </a:r>
            <a:r>
              <a:rPr kumimoji="1" lang="ja-JP" altLang="en-US" sz="1600" dirty="0" smtClean="0"/>
              <a:t>者と他の人権課題との違い</a:t>
            </a:r>
            <a:endParaRPr kumimoji="1" lang="ja-JP" altLang="en-US" sz="1600" dirty="0"/>
          </a:p>
        </p:txBody>
      </p:sp>
      <p:sp>
        <p:nvSpPr>
          <p:cNvPr id="3" name="スライド番号プレースホルダー 2"/>
          <p:cNvSpPr>
            <a:spLocks noGrp="1"/>
          </p:cNvSpPr>
          <p:nvPr>
            <p:ph type="sldNum" sz="quarter" idx="12"/>
          </p:nvPr>
        </p:nvSpPr>
        <p:spPr/>
        <p:txBody>
          <a:bodyPr/>
          <a:lstStyle/>
          <a:p>
            <a:fld id="{D4B50924-E126-453D-B40D-C5DCABADB21E}" type="slidenum">
              <a:rPr kumimoji="1" lang="ja-JP" altLang="en-US" smtClean="0"/>
              <a:t>2</a:t>
            </a:fld>
            <a:endParaRPr kumimoji="1" lang="ja-JP" altLang="en-US"/>
          </a:p>
        </p:txBody>
      </p:sp>
      <p:sp>
        <p:nvSpPr>
          <p:cNvPr id="12" name="テキスト ボックス 11"/>
          <p:cNvSpPr txBox="1"/>
          <p:nvPr/>
        </p:nvSpPr>
        <p:spPr>
          <a:xfrm>
            <a:off x="179512" y="107340"/>
            <a:ext cx="8712968" cy="369332"/>
          </a:xfrm>
          <a:prstGeom prst="rect">
            <a:avLst/>
          </a:prstGeom>
          <a:noFill/>
        </p:spPr>
        <p:txBody>
          <a:bodyPr wrap="square" rtlCol="0">
            <a:spAutoFit/>
          </a:bodyPr>
          <a:lstStyle/>
          <a:p>
            <a:r>
              <a:rPr lang="ja-JP" altLang="en-US" u="sng" dirty="0" smtClean="0"/>
              <a:t>■検討する上での視点</a:t>
            </a:r>
            <a:endParaRPr lang="ja-JP" altLang="en-US" u="sng" dirty="0"/>
          </a:p>
        </p:txBody>
      </p:sp>
      <p:sp>
        <p:nvSpPr>
          <p:cNvPr id="13" name="角丸四角形 12"/>
          <p:cNvSpPr/>
          <p:nvPr/>
        </p:nvSpPr>
        <p:spPr>
          <a:xfrm>
            <a:off x="467544" y="3260758"/>
            <a:ext cx="4608512" cy="83897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en-US" altLang="ja-JP" sz="1600" dirty="0" smtClean="0"/>
              <a:t>【</a:t>
            </a:r>
            <a:r>
              <a:rPr lang="ja-JP" altLang="en-US" sz="1600" dirty="0"/>
              <a:t>検討</a:t>
            </a:r>
            <a:r>
              <a:rPr kumimoji="1" lang="ja-JP" altLang="en-US" sz="1600" dirty="0" smtClean="0"/>
              <a:t>の視点②</a:t>
            </a:r>
            <a:r>
              <a:rPr kumimoji="1" lang="en-US" altLang="ja-JP" sz="1600" dirty="0" smtClean="0"/>
              <a:t>】</a:t>
            </a:r>
          </a:p>
          <a:p>
            <a:r>
              <a:rPr lang="ja-JP" altLang="en-US" sz="1600" dirty="0" smtClean="0"/>
              <a:t>差別の未然防止や紛争解決の</a:t>
            </a:r>
            <a:r>
              <a:rPr lang="ja-JP" altLang="en-US" sz="1600" dirty="0"/>
              <a:t>実効性</a:t>
            </a:r>
            <a:endParaRPr kumimoji="1" lang="ja-JP" altLang="en-US" sz="1600" dirty="0"/>
          </a:p>
        </p:txBody>
      </p:sp>
      <p:sp>
        <p:nvSpPr>
          <p:cNvPr id="14" name="角丸四角形 13"/>
          <p:cNvSpPr/>
          <p:nvPr/>
        </p:nvSpPr>
        <p:spPr>
          <a:xfrm>
            <a:off x="467544" y="4998957"/>
            <a:ext cx="4608512" cy="83897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en-US" altLang="ja-JP" sz="1600" dirty="0" smtClean="0"/>
              <a:t>【</a:t>
            </a:r>
            <a:r>
              <a:rPr lang="ja-JP" altLang="en-US" sz="1600" dirty="0"/>
              <a:t>検討</a:t>
            </a:r>
            <a:r>
              <a:rPr kumimoji="1" lang="ja-JP" altLang="en-US" sz="1600" dirty="0" smtClean="0"/>
              <a:t>の視点③</a:t>
            </a:r>
            <a:r>
              <a:rPr kumimoji="1" lang="en-US" altLang="ja-JP" sz="1600" dirty="0" smtClean="0"/>
              <a:t>】</a:t>
            </a:r>
          </a:p>
          <a:p>
            <a:r>
              <a:rPr lang="ja-JP" altLang="en-US" sz="1600" dirty="0"/>
              <a:t>府民</a:t>
            </a:r>
            <a:r>
              <a:rPr lang="ja-JP" altLang="en-US" sz="1600" dirty="0" smtClean="0"/>
              <a:t>のコンセンサス</a:t>
            </a:r>
            <a:endParaRPr lang="en-US" altLang="ja-JP" sz="1600" dirty="0" smtClean="0"/>
          </a:p>
        </p:txBody>
      </p:sp>
      <p:sp>
        <p:nvSpPr>
          <p:cNvPr id="10" name="角丸四角形 9"/>
          <p:cNvSpPr/>
          <p:nvPr/>
        </p:nvSpPr>
        <p:spPr>
          <a:xfrm>
            <a:off x="467544" y="1423683"/>
            <a:ext cx="4608512" cy="83897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en-US" altLang="ja-JP" sz="1600" dirty="0" smtClean="0"/>
              <a:t>【</a:t>
            </a:r>
            <a:r>
              <a:rPr lang="ja-JP" altLang="en-US" sz="1600" dirty="0"/>
              <a:t>検討</a:t>
            </a:r>
            <a:r>
              <a:rPr kumimoji="1" lang="ja-JP" altLang="en-US" sz="1600" dirty="0" smtClean="0"/>
              <a:t>の視点①</a:t>
            </a:r>
            <a:r>
              <a:rPr kumimoji="1" lang="en-US" altLang="ja-JP" sz="1600" dirty="0" smtClean="0"/>
              <a:t>】</a:t>
            </a:r>
          </a:p>
          <a:p>
            <a:r>
              <a:rPr kumimoji="1" lang="ja-JP" altLang="en-US" sz="1600" dirty="0" smtClean="0"/>
              <a:t>公権力の</a:t>
            </a:r>
            <a:r>
              <a:rPr lang="ja-JP" altLang="en-US" sz="1600" dirty="0" smtClean="0"/>
              <a:t>介入の</a:t>
            </a:r>
            <a:r>
              <a:rPr kumimoji="1" lang="ja-JP" altLang="en-US" sz="1600" dirty="0" smtClean="0"/>
              <a:t>度合い</a:t>
            </a:r>
            <a:endParaRPr kumimoji="1" lang="en-US" altLang="ja-JP" sz="1600" dirty="0" smtClean="0"/>
          </a:p>
        </p:txBody>
      </p:sp>
      <p:sp>
        <p:nvSpPr>
          <p:cNvPr id="11" name="テキスト ボックス 10"/>
          <p:cNvSpPr txBox="1"/>
          <p:nvPr/>
        </p:nvSpPr>
        <p:spPr>
          <a:xfrm>
            <a:off x="611560" y="4243744"/>
            <a:ext cx="8021622" cy="323165"/>
          </a:xfrm>
          <a:prstGeom prst="rect">
            <a:avLst/>
          </a:prstGeom>
          <a:noFill/>
        </p:spPr>
        <p:txBody>
          <a:bodyPr wrap="square" rtlCol="0">
            <a:spAutoFit/>
          </a:bodyPr>
          <a:lstStyle/>
          <a:p>
            <a:r>
              <a:rPr lang="ja-JP" altLang="en-US" sz="1500" dirty="0" smtClean="0"/>
              <a:t>障がいでは、法律の規定や司法手続きを通じて、差別の未然防止や紛争の解決が可能である。</a:t>
            </a:r>
            <a:endParaRPr lang="en-US" altLang="ja-JP" sz="1500" dirty="0"/>
          </a:p>
        </p:txBody>
      </p:sp>
      <p:sp>
        <p:nvSpPr>
          <p:cNvPr id="15" name="テキスト ボックス 14"/>
          <p:cNvSpPr txBox="1"/>
          <p:nvPr/>
        </p:nvSpPr>
        <p:spPr>
          <a:xfrm>
            <a:off x="611560" y="5971641"/>
            <a:ext cx="8021622" cy="323165"/>
          </a:xfrm>
          <a:prstGeom prst="rect">
            <a:avLst/>
          </a:prstGeom>
          <a:noFill/>
        </p:spPr>
        <p:txBody>
          <a:bodyPr wrap="square" rtlCol="0">
            <a:spAutoFit/>
          </a:bodyPr>
          <a:lstStyle/>
          <a:p>
            <a:pPr marL="266700" indent="-266700"/>
            <a:r>
              <a:rPr lang="ja-JP" altLang="en-US" sz="1500" dirty="0" err="1" smtClean="0"/>
              <a:t>障がいは</a:t>
            </a:r>
            <a:r>
              <a:rPr lang="ja-JP" altLang="en-US" sz="1500" dirty="0" smtClean="0"/>
              <a:t>、法律が制定されるほど国民のコンセンサスが高い。</a:t>
            </a:r>
            <a:endParaRPr lang="en-US" altLang="ja-JP" sz="1500" dirty="0" smtClean="0"/>
          </a:p>
        </p:txBody>
      </p:sp>
    </p:spTree>
    <p:extLst>
      <p:ext uri="{BB962C8B-B14F-4D97-AF65-F5344CB8AC3E}">
        <p14:creationId xmlns:p14="http://schemas.microsoft.com/office/powerpoint/2010/main" val="3098677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45480637"/>
              </p:ext>
            </p:extLst>
          </p:nvPr>
        </p:nvGraphicFramePr>
        <p:xfrm>
          <a:off x="323529" y="692696"/>
          <a:ext cx="8424935" cy="5878266"/>
        </p:xfrm>
        <a:graphic>
          <a:graphicData uri="http://schemas.openxmlformats.org/drawingml/2006/table">
            <a:tbl>
              <a:tblPr firstRow="1" firstCol="1" bandRow="1">
                <a:tableStyleId>{5C22544A-7EE6-4342-B048-85BDC9FD1C3A}</a:tableStyleId>
              </a:tblPr>
              <a:tblGrid>
                <a:gridCol w="769460"/>
                <a:gridCol w="1964949"/>
                <a:gridCol w="1108544"/>
                <a:gridCol w="1108544"/>
                <a:gridCol w="1256350"/>
                <a:gridCol w="2217088"/>
              </a:tblGrid>
              <a:tr h="964009">
                <a:tc>
                  <a:txBody>
                    <a:bodyPr/>
                    <a:lstStyle/>
                    <a:p>
                      <a:pPr algn="ctr">
                        <a:spcAft>
                          <a:spcPts val="0"/>
                        </a:spcAft>
                      </a:pPr>
                      <a:r>
                        <a:rPr lang="en-US" sz="1200" kern="100" dirty="0">
                          <a:effectLst/>
                        </a:rPr>
                        <a:t> </a:t>
                      </a:r>
                      <a:endParaRPr lang="ja-JP" sz="1200" kern="100" dirty="0">
                        <a:effectLst/>
                        <a:latin typeface="Century"/>
                        <a:ea typeface="ＭＳ 明朝"/>
                        <a:cs typeface="Times New Roman"/>
                      </a:endParaRPr>
                    </a:p>
                  </a:txBody>
                  <a:tcPr marL="68580" marR="68580" marT="0" marB="0" anchor="ctr"/>
                </a:tc>
                <a:tc>
                  <a:txBody>
                    <a:bodyPr/>
                    <a:lstStyle/>
                    <a:p>
                      <a:pPr marL="0" algn="ctr" defTabSz="914400" rtl="0" eaLnBrk="1" latinLnBrk="0" hangingPunct="1">
                        <a:spcAft>
                          <a:spcPts val="0"/>
                        </a:spcAft>
                      </a:pPr>
                      <a:r>
                        <a:rPr kumimoji="1" lang="ja-JP" altLang="en-US" sz="1100" b="1" kern="100" dirty="0" smtClean="0">
                          <a:solidFill>
                            <a:schemeClr val="lt1"/>
                          </a:solidFill>
                          <a:effectLst/>
                          <a:latin typeface="+mn-lt"/>
                          <a:ea typeface="+mn-ea"/>
                          <a:cs typeface="+mn-cs"/>
                        </a:rPr>
                        <a:t>目的、内容</a:t>
                      </a:r>
                      <a:endParaRPr kumimoji="1" lang="ja-JP" sz="1100" b="1" kern="100" dirty="0">
                        <a:solidFill>
                          <a:schemeClr val="lt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pPr>
                      <a:r>
                        <a:rPr kumimoji="1" lang="ja-JP" altLang="en-US" sz="1000" b="1" kern="100" dirty="0" smtClean="0">
                          <a:solidFill>
                            <a:schemeClr val="lt1"/>
                          </a:solidFill>
                          <a:effectLst/>
                          <a:latin typeface="+mn-lt"/>
                          <a:ea typeface="+mn-ea"/>
                          <a:cs typeface="+mn-cs"/>
                        </a:rPr>
                        <a:t>公権力の介入の度合い</a:t>
                      </a:r>
                      <a:endParaRPr kumimoji="1" lang="ja-JP" sz="1000" b="1" kern="100" dirty="0">
                        <a:solidFill>
                          <a:schemeClr val="lt1"/>
                        </a:solidFill>
                        <a:effectLst/>
                        <a:latin typeface="+mn-lt"/>
                        <a:ea typeface="+mn-ea"/>
                        <a:cs typeface="+mn-cs"/>
                      </a:endParaRPr>
                    </a:p>
                  </a:txBody>
                  <a:tcPr marL="68580" marR="68580" marT="0" marB="0" anchor="ctr"/>
                </a:tc>
                <a:tc>
                  <a:txBody>
                    <a:bodyPr/>
                    <a:lstStyle/>
                    <a:p>
                      <a:pPr algn="ctr">
                        <a:spcAft>
                          <a:spcPts val="0"/>
                        </a:spcAft>
                      </a:pPr>
                      <a:r>
                        <a:rPr kumimoji="1" lang="ja-JP" altLang="en-US" sz="1000" b="1" kern="100" dirty="0" smtClean="0">
                          <a:solidFill>
                            <a:schemeClr val="lt1"/>
                          </a:solidFill>
                          <a:effectLst/>
                          <a:latin typeface="+mn-lt"/>
                          <a:ea typeface="+mn-ea"/>
                          <a:cs typeface="+mn-cs"/>
                        </a:rPr>
                        <a:t>差別の未然防止や紛争解決の実効性</a:t>
                      </a:r>
                      <a:endParaRPr kumimoji="1" lang="ja-JP" sz="1000" b="1" kern="100" dirty="0">
                        <a:solidFill>
                          <a:schemeClr val="lt1"/>
                        </a:solidFill>
                        <a:effectLst/>
                        <a:latin typeface="+mn-lt"/>
                        <a:ea typeface="+mn-ea"/>
                        <a:cs typeface="+mn-cs"/>
                      </a:endParaRPr>
                    </a:p>
                  </a:txBody>
                  <a:tcPr marL="68580" marR="68580" marT="0" marB="0" anchor="ctr"/>
                </a:tc>
                <a:tc>
                  <a:txBody>
                    <a:bodyPr/>
                    <a:lstStyle/>
                    <a:p>
                      <a:pPr algn="ctr">
                        <a:spcAft>
                          <a:spcPts val="0"/>
                        </a:spcAft>
                      </a:pPr>
                      <a:r>
                        <a:rPr lang="ja-JP" altLang="en-US" sz="1000" kern="100" dirty="0" smtClean="0">
                          <a:effectLst/>
                        </a:rPr>
                        <a:t>府民の</a:t>
                      </a:r>
                      <a:r>
                        <a:rPr lang="ja-JP" sz="1000" kern="100" dirty="0" smtClean="0">
                          <a:effectLst/>
                        </a:rPr>
                        <a:t>コンセンサス</a:t>
                      </a:r>
                      <a:endParaRPr lang="en-US" altLang="ja-JP" sz="1000" kern="100" dirty="0" smtClean="0">
                        <a:effectLst/>
                      </a:endParaRPr>
                    </a:p>
                  </a:txBody>
                  <a:tcPr marL="68580" marR="68580" marT="0" marB="0" anchor="ctr"/>
                </a:tc>
                <a:tc>
                  <a:txBody>
                    <a:bodyPr/>
                    <a:lstStyle/>
                    <a:p>
                      <a:pPr marL="0" algn="ctr" defTabSz="914400" rtl="0" eaLnBrk="1" latinLnBrk="0" hangingPunct="1">
                        <a:spcAft>
                          <a:spcPts val="0"/>
                        </a:spcAft>
                      </a:pPr>
                      <a:r>
                        <a:rPr kumimoji="1" lang="ja-JP" altLang="en-US" sz="1100" b="1" kern="100" dirty="0" smtClean="0">
                          <a:solidFill>
                            <a:schemeClr val="lt1"/>
                          </a:solidFill>
                          <a:effectLst/>
                          <a:latin typeface="+mn-lt"/>
                          <a:ea typeface="+mn-ea"/>
                          <a:cs typeface="+mn-cs"/>
                        </a:rPr>
                        <a:t>参考となる制度等</a:t>
                      </a:r>
                      <a:endParaRPr kumimoji="1" lang="ja-JP" sz="1100" b="1" kern="100" dirty="0">
                        <a:solidFill>
                          <a:schemeClr val="lt1"/>
                        </a:solidFill>
                        <a:effectLst/>
                        <a:latin typeface="+mn-lt"/>
                        <a:ea typeface="+mn-ea"/>
                        <a:cs typeface="+mn-cs"/>
                      </a:endParaRPr>
                    </a:p>
                  </a:txBody>
                  <a:tcPr marL="68580" marR="68580" marT="0" marB="0" anchor="ctr"/>
                </a:tc>
              </a:tr>
              <a:tr h="948674">
                <a:tc>
                  <a:txBody>
                    <a:bodyPr/>
                    <a:lstStyle/>
                    <a:p>
                      <a:pPr algn="ctr">
                        <a:spcAft>
                          <a:spcPts val="0"/>
                        </a:spcAft>
                      </a:pPr>
                      <a:r>
                        <a:rPr lang="ja-JP" altLang="en-US" sz="1100" kern="100" dirty="0" smtClean="0">
                          <a:effectLst/>
                        </a:rPr>
                        <a:t>①</a:t>
                      </a:r>
                      <a:r>
                        <a:rPr lang="ja-JP" sz="1100" kern="100" dirty="0" smtClean="0">
                          <a:effectLst/>
                        </a:rPr>
                        <a:t>条例</a:t>
                      </a:r>
                      <a:r>
                        <a:rPr lang="ja-JP" altLang="en-US" sz="1100" kern="100" dirty="0" smtClean="0">
                          <a:effectLst/>
                        </a:rPr>
                        <a:t>の</a:t>
                      </a:r>
                      <a:endParaRPr lang="en-US" altLang="ja-JP" sz="1100" kern="100" dirty="0" smtClean="0">
                        <a:effectLst/>
                      </a:endParaRPr>
                    </a:p>
                    <a:p>
                      <a:pPr algn="ctr">
                        <a:spcAft>
                          <a:spcPts val="0"/>
                        </a:spcAft>
                      </a:pPr>
                      <a:r>
                        <a:rPr lang="ja-JP" altLang="en-US" sz="1100" kern="100" dirty="0" smtClean="0">
                          <a:effectLst/>
                        </a:rPr>
                        <a:t>逐条解説</a:t>
                      </a:r>
                      <a:endParaRPr lang="ja-JP" sz="1100" kern="100" dirty="0">
                        <a:effectLst/>
                      </a:endParaRPr>
                    </a:p>
                  </a:txBody>
                  <a:tcPr marL="68580" marR="68580" marT="0" marB="0" anchor="ctr"/>
                </a:tc>
                <a:tc>
                  <a:txBody>
                    <a:bodyPr/>
                    <a:lstStyle/>
                    <a:p>
                      <a:pPr marL="87313" marR="0" indent="-8731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■「差別」を禁止し、何が「差別」に当たるのかを明示する。</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　また、「差別」が生じた場合の相談、紛争解決の制度を整備する。</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txBody>
                  <a:tcPr marL="68580" marR="68580" marT="0" marB="0" anchor="ctr"/>
                </a:tc>
                <a:tc>
                  <a:txBody>
                    <a:bodyPr/>
                    <a:lstStyle/>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ja-JP" sz="1100" kern="100" dirty="0">
                        <a:effectLst/>
                        <a:latin typeface="+mn-ea"/>
                        <a:ea typeface="+mn-ea"/>
                        <a:cs typeface="Times New Roman"/>
                      </a:endParaRPr>
                    </a:p>
                  </a:txBody>
                  <a:tcPr marL="68580" marR="68580" marT="0" marB="0" anchor="ctr"/>
                </a:tc>
                <a:tc>
                  <a:txBody>
                    <a:bodyPr/>
                    <a:lstStyle/>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txBody>
                  <a:tcPr marL="68580" marR="68580" marT="0" marB="0" anchor="ctr"/>
                </a:tc>
                <a:tc>
                  <a:txBody>
                    <a:bodyPr/>
                    <a:lstStyle/>
                    <a:p>
                      <a:pPr algn="ctr">
                        <a:spcAft>
                          <a:spcPts val="0"/>
                        </a:spcAft>
                      </a:pPr>
                      <a:r>
                        <a:rPr lang="ja-JP" altLang="en-US" sz="1100" kern="100" dirty="0" smtClean="0">
                          <a:effectLst/>
                          <a:latin typeface="+mn-ea"/>
                          <a:ea typeface="+mn-ea"/>
                          <a:cs typeface="+mn-cs"/>
                        </a:rPr>
                        <a:t>△</a:t>
                      </a: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ja-JP" sz="1100" kern="100" dirty="0">
                        <a:effectLst/>
                        <a:latin typeface="+mn-ea"/>
                        <a:ea typeface="+mn-ea"/>
                        <a:cs typeface="Times New Roman"/>
                      </a:endParaRPr>
                    </a:p>
                  </a:txBody>
                  <a:tcPr marL="68580" marR="68580" marT="0" marB="0" anchor="ctr"/>
                </a:tc>
                <a:tc>
                  <a:txBody>
                    <a:bodyPr/>
                    <a:lstStyle/>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a:t>
                      </a:r>
                      <a:r>
                        <a:rPr kumimoji="1" lang="ja-JP" altLang="en-US" sz="1100" b="0" i="0" u="none" strike="noStrike" kern="100" cap="none" spc="0" normalizeH="0" baseline="0" dirty="0" err="1" smtClean="0">
                          <a:ln>
                            <a:noFill/>
                          </a:ln>
                          <a:solidFill>
                            <a:prstClr val="black"/>
                          </a:solidFill>
                          <a:effectLst/>
                          <a:uLnTx/>
                          <a:uFillTx/>
                          <a:latin typeface="+mn-ea"/>
                          <a:ea typeface="+mn-ea"/>
                          <a:cs typeface="Times New Roman"/>
                        </a:rPr>
                        <a:t>障がい</a:t>
                      </a: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者差別解消法の対応指針</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・男女雇用機会均等法のセクハラ指針</a:t>
                      </a:r>
                      <a:endParaRPr kumimoji="1" lang="ja-JP" sz="1100" b="0" i="0" u="none" strike="noStrike" kern="100" cap="none" spc="0" normalizeH="0" baseline="0" dirty="0">
                        <a:ln>
                          <a:noFill/>
                        </a:ln>
                        <a:solidFill>
                          <a:prstClr val="black"/>
                        </a:solidFill>
                        <a:effectLst/>
                        <a:uLnTx/>
                        <a:uFillTx/>
                        <a:latin typeface="+mn-ea"/>
                        <a:ea typeface="+mn-ea"/>
                        <a:cs typeface="Times New Roman"/>
                      </a:endParaRPr>
                    </a:p>
                  </a:txBody>
                  <a:tcPr marL="68580" marR="68580" marT="0" marB="0" anchor="ctr"/>
                </a:tc>
              </a:tr>
              <a:tr h="936104">
                <a:tc>
                  <a:txBody>
                    <a:bodyPr/>
                    <a:lstStyle/>
                    <a:p>
                      <a:pPr algn="ctr">
                        <a:spcAft>
                          <a:spcPts val="0"/>
                        </a:spcAft>
                      </a:pPr>
                      <a:r>
                        <a:rPr lang="ja-JP" altLang="en-US" sz="1100" kern="100" dirty="0" smtClean="0">
                          <a:effectLst/>
                        </a:rPr>
                        <a:t>②行政指導指針</a:t>
                      </a:r>
                      <a:endParaRPr lang="en-US" altLang="ja-JP" sz="1100" kern="100" dirty="0" smtClean="0">
                        <a:effectLst/>
                      </a:endParaRPr>
                    </a:p>
                  </a:txBody>
                  <a:tcPr marL="68580" marR="68580" marT="0" marB="0" anchor="ctr"/>
                </a:tc>
                <a:tc>
                  <a:txBody>
                    <a:bodyPr/>
                    <a:lstStyle/>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■府が「差別」を認識した場合における行政指導の指針を定め、何が行政指導の対象となる「差別」</a:t>
                      </a:r>
                      <a:r>
                        <a:rPr kumimoji="1" lang="ja-JP" altLang="en-US" sz="1100" b="0" i="0" u="none" strike="noStrike" kern="100" cap="none" spc="0" normalizeH="0" baseline="0" dirty="0" err="1" smtClean="0">
                          <a:ln>
                            <a:noFill/>
                          </a:ln>
                          <a:solidFill>
                            <a:prstClr val="black"/>
                          </a:solidFill>
                          <a:effectLst/>
                          <a:uLnTx/>
                          <a:uFillTx/>
                          <a:latin typeface="+mn-ea"/>
                          <a:ea typeface="+mn-ea"/>
                          <a:cs typeface="Times New Roman"/>
                        </a:rPr>
                        <a:t>かを</a:t>
                      </a: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示す。</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txBody>
                  <a:tcPr marL="68580" marR="68580" marT="0" marB="0" anchor="ctr"/>
                </a:tc>
                <a:tc>
                  <a:txBody>
                    <a:bodyPr/>
                    <a:lstStyle/>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ja-JP" sz="1100" kern="100" dirty="0">
                        <a:effectLst/>
                        <a:latin typeface="+mn-ea"/>
                        <a:ea typeface="+mn-ea"/>
                        <a:cs typeface="Times New Roman"/>
                      </a:endParaRPr>
                    </a:p>
                  </a:txBody>
                  <a:tcPr marL="68580" marR="68580" marT="0" marB="0" anchor="ctr"/>
                </a:tc>
                <a:tc>
                  <a:txBody>
                    <a:bodyPr/>
                    <a:lstStyle/>
                    <a:p>
                      <a:pPr algn="ctr">
                        <a:spcAft>
                          <a:spcPts val="0"/>
                        </a:spcAft>
                      </a:pPr>
                      <a:endParaRPr lang="en-US" altLang="ja-JP" sz="1100" kern="100" dirty="0" smtClean="0">
                        <a:effectLst/>
                        <a:latin typeface="+mn-ea"/>
                        <a:ea typeface="+mn-ea"/>
                      </a:endParaRPr>
                    </a:p>
                    <a:p>
                      <a:pPr algn="ctr">
                        <a:spcAft>
                          <a:spcPts val="0"/>
                        </a:spcAft>
                      </a:pPr>
                      <a:endParaRPr lang="en-US" altLang="ja-JP" sz="1100" kern="100" dirty="0" smtClean="0">
                        <a:effectLst/>
                        <a:latin typeface="+mn-ea"/>
                        <a:ea typeface="+mn-ea"/>
                      </a:endParaRPr>
                    </a:p>
                    <a:p>
                      <a:pPr algn="ctr">
                        <a:spcAft>
                          <a:spcPts val="0"/>
                        </a:spcAft>
                      </a:pPr>
                      <a:endParaRPr lang="en-US" altLang="ja-JP" sz="1100" kern="100" dirty="0" smtClean="0">
                        <a:effectLst/>
                        <a:latin typeface="+mn-ea"/>
                        <a:ea typeface="+mn-ea"/>
                      </a:endParaRPr>
                    </a:p>
                    <a:p>
                      <a:pPr algn="ctr">
                        <a:spcAft>
                          <a:spcPts val="0"/>
                        </a:spcAft>
                      </a:pPr>
                      <a:endParaRPr lang="en-US" altLang="ja-JP" sz="1100" kern="100" dirty="0" smtClean="0">
                        <a:effectLst/>
                        <a:latin typeface="+mn-ea"/>
                        <a:ea typeface="+mn-ea"/>
                        <a:cs typeface="Times New Roman"/>
                      </a:endParaRPr>
                    </a:p>
                  </a:txBody>
                  <a:tcPr marL="68580" marR="68580" marT="0" marB="0" anchor="ctr"/>
                </a:tc>
                <a:tc>
                  <a:txBody>
                    <a:bodyPr/>
                    <a:lstStyle/>
                    <a:p>
                      <a:pPr algn="ctr">
                        <a:spcAft>
                          <a:spcPts val="0"/>
                        </a:spcAft>
                      </a:pPr>
                      <a:r>
                        <a:rPr lang="ja-JP" sz="1100" kern="100" dirty="0" smtClean="0">
                          <a:effectLst/>
                          <a:latin typeface="+mn-ea"/>
                          <a:ea typeface="+mn-ea"/>
                        </a:rPr>
                        <a:t>△</a:t>
                      </a:r>
                      <a:endParaRPr lang="en-US" altLang="ja-JP" sz="1100" kern="100" dirty="0" smtClean="0">
                        <a:effectLst/>
                        <a:latin typeface="+mn-ea"/>
                        <a:ea typeface="+mn-ea"/>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ja-JP" sz="1100" kern="100" dirty="0">
                        <a:effectLst/>
                        <a:latin typeface="+mn-ea"/>
                        <a:ea typeface="+mn-ea"/>
                        <a:cs typeface="Times New Roman"/>
                      </a:endParaRPr>
                    </a:p>
                  </a:txBody>
                  <a:tcPr marL="68580" marR="68580" marT="0" marB="0" anchor="ctr"/>
                </a:tc>
                <a:tc>
                  <a:txBody>
                    <a:bodyPr/>
                    <a:lstStyle/>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・人権侵犯事件処理規程（法務省）（ただし何が「人権侵犯事件」に当たるのかは明示されていない）</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・宅建業法に基づく指導監督基準（大阪府）</a:t>
                      </a:r>
                      <a:endParaRPr kumimoji="1" lang="ja-JP" sz="1100" b="0" i="0" u="none" strike="noStrike" kern="100" cap="none" spc="0" normalizeH="0" baseline="0" dirty="0">
                        <a:ln>
                          <a:noFill/>
                        </a:ln>
                        <a:solidFill>
                          <a:prstClr val="black"/>
                        </a:solidFill>
                        <a:effectLst/>
                        <a:uLnTx/>
                        <a:uFillTx/>
                        <a:latin typeface="+mn-ea"/>
                        <a:ea typeface="+mn-ea"/>
                        <a:cs typeface="Times New Roman"/>
                      </a:endParaRPr>
                    </a:p>
                  </a:txBody>
                  <a:tcPr marL="68580" marR="68580" marT="0" marB="0" anchor="ctr"/>
                </a:tc>
              </a:tr>
              <a:tr h="1154400">
                <a:tc>
                  <a:txBody>
                    <a:bodyPr/>
                    <a:lstStyle/>
                    <a:p>
                      <a:pPr algn="ctr">
                        <a:spcAft>
                          <a:spcPts val="0"/>
                        </a:spcAft>
                      </a:pPr>
                      <a:r>
                        <a:rPr lang="ja-JP" altLang="en-US" sz="1100" kern="100" dirty="0" smtClean="0">
                          <a:effectLst/>
                        </a:rPr>
                        <a:t>③</a:t>
                      </a:r>
                      <a:r>
                        <a:rPr lang="ja-JP" sz="1100" kern="100" dirty="0" smtClean="0">
                          <a:effectLst/>
                        </a:rPr>
                        <a:t>判例集</a:t>
                      </a:r>
                      <a:endParaRPr lang="ja-JP" sz="1100" kern="100" dirty="0">
                        <a:effectLst/>
                      </a:endParaRPr>
                    </a:p>
                  </a:txBody>
                  <a:tcPr marL="68580" marR="68580" marT="0" marB="0" anchor="ctr"/>
                </a:tc>
                <a:tc>
                  <a:txBody>
                    <a:bodyPr/>
                    <a:lstStyle/>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■差別的行為が不法行為等と判断された判例を収集し、列挙する。</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→事業者の差別的行為の抑止や、当事者間のトラブル解決のツールとする。</a:t>
                      </a:r>
                    </a:p>
                  </a:txBody>
                  <a:tcPr marL="68580" marR="68580" marT="0" marB="0" anchor="ctr"/>
                </a:tc>
                <a:tc>
                  <a:txBody>
                    <a:bodyPr/>
                    <a:lstStyle/>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ja-JP" sz="1100" kern="100" dirty="0">
                        <a:effectLst/>
                        <a:latin typeface="+mn-ea"/>
                        <a:ea typeface="+mn-ea"/>
                        <a:cs typeface="Times New Roman"/>
                      </a:endParaRPr>
                    </a:p>
                  </a:txBody>
                  <a:tcPr marL="68580" marR="68580" marT="0" marB="0" anchor="ctr"/>
                </a:tc>
                <a:tc>
                  <a:txBody>
                    <a:bodyPr/>
                    <a:lstStyle/>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txBody>
                  <a:tcPr marL="68580" marR="68580" marT="0" marB="0" anchor="ctr"/>
                </a:tc>
                <a:tc>
                  <a:txBody>
                    <a:bodyPr/>
                    <a:lstStyle/>
                    <a:p>
                      <a:pPr algn="ctr">
                        <a:spcAft>
                          <a:spcPts val="0"/>
                        </a:spcAft>
                      </a:pPr>
                      <a:r>
                        <a:rPr lang="ja-JP" altLang="en-US" sz="1100" kern="100" dirty="0" smtClean="0">
                          <a:effectLst/>
                          <a:latin typeface="+mn-ea"/>
                          <a:ea typeface="+mn-ea"/>
                        </a:rPr>
                        <a:t>◎</a:t>
                      </a:r>
                      <a:endParaRPr lang="en-US" altLang="ja-JP" sz="1100" kern="100" dirty="0" smtClean="0">
                        <a:effectLst/>
                        <a:latin typeface="+mn-ea"/>
                        <a:ea typeface="+mn-ea"/>
                      </a:endParaRPr>
                    </a:p>
                    <a:p>
                      <a:pPr algn="ctr">
                        <a:spcAft>
                          <a:spcPts val="0"/>
                        </a:spcAft>
                      </a:pPr>
                      <a:endParaRPr lang="en-US" altLang="ja-JP" sz="1100" kern="100" dirty="0" smtClean="0">
                        <a:effectLst/>
                        <a:latin typeface="+mn-ea"/>
                        <a:ea typeface="+mn-ea"/>
                      </a:endParaRPr>
                    </a:p>
                    <a:p>
                      <a:pPr algn="ctr">
                        <a:spcAft>
                          <a:spcPts val="0"/>
                        </a:spcAft>
                      </a:pPr>
                      <a:endParaRPr lang="en-US" altLang="ja-JP" sz="1100" kern="100" dirty="0" smtClean="0">
                        <a:effectLst/>
                        <a:latin typeface="+mn-ea"/>
                        <a:ea typeface="+mn-ea"/>
                      </a:endParaRPr>
                    </a:p>
                  </a:txBody>
                  <a:tcPr marL="68580" marR="68580" marT="0" marB="0" anchor="ctr"/>
                </a:tc>
                <a:tc>
                  <a:txBody>
                    <a:bodyPr/>
                    <a:lstStyle/>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・原状回復ガイドライン（国交省）</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・宅建業関係で訴訟になった事例を紹介（大阪府）</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txBody>
                  <a:tcPr marL="68580" marR="68580" marT="0" marB="0" anchor="ctr"/>
                </a:tc>
              </a:tr>
              <a:tr h="938975">
                <a:tc>
                  <a:txBody>
                    <a:bodyPr/>
                    <a:lstStyle/>
                    <a:p>
                      <a:pPr algn="ctr">
                        <a:spcAft>
                          <a:spcPts val="0"/>
                        </a:spcAft>
                      </a:pPr>
                      <a:r>
                        <a:rPr lang="ja-JP" altLang="en-US" sz="1100" kern="100" dirty="0" smtClean="0">
                          <a:effectLst/>
                        </a:rPr>
                        <a:t>④事例集</a:t>
                      </a:r>
                      <a:endParaRPr lang="en-US" altLang="ja-JP" sz="1100" kern="100" dirty="0" smtClean="0">
                        <a:effectLst/>
                      </a:endParaRPr>
                    </a:p>
                    <a:p>
                      <a:pPr algn="ctr">
                        <a:spcAft>
                          <a:spcPts val="0"/>
                        </a:spcAft>
                      </a:pPr>
                      <a:r>
                        <a:rPr lang="ja-JP" altLang="en-US" sz="1050" kern="100" dirty="0" smtClean="0">
                          <a:effectLst/>
                        </a:rPr>
                        <a:t>（</a:t>
                      </a:r>
                      <a:r>
                        <a:rPr lang="en-US" altLang="ja-JP" sz="1050" kern="100" dirty="0" smtClean="0">
                          <a:effectLst/>
                        </a:rPr>
                        <a:t>ADR</a:t>
                      </a:r>
                      <a:r>
                        <a:rPr lang="ja-JP" altLang="en-US" sz="1050" kern="100" dirty="0" smtClean="0">
                          <a:effectLst/>
                        </a:rPr>
                        <a:t>対応事例等）</a:t>
                      </a:r>
                      <a:endParaRPr lang="ja-JP" sz="1050" kern="100" dirty="0">
                        <a:effectLst/>
                      </a:endParaRPr>
                    </a:p>
                  </a:txBody>
                  <a:tcPr marL="68580" marR="68580" marT="0" marB="0" anchor="ctr"/>
                </a:tc>
                <a:tc>
                  <a:txBody>
                    <a:bodyPr/>
                    <a:lstStyle/>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a:t>
                      </a:r>
                      <a:r>
                        <a:rPr kumimoji="1" lang="en-US" altLang="ja-JP" sz="1100" b="0" i="0" u="none" strike="noStrike" kern="100" cap="none" spc="0" normalizeH="0" baseline="0" dirty="0" smtClean="0">
                          <a:ln>
                            <a:noFill/>
                          </a:ln>
                          <a:solidFill>
                            <a:prstClr val="black"/>
                          </a:solidFill>
                          <a:effectLst/>
                          <a:uLnTx/>
                          <a:uFillTx/>
                          <a:latin typeface="+mn-ea"/>
                          <a:ea typeface="+mn-ea"/>
                          <a:cs typeface="Times New Roman"/>
                        </a:rPr>
                        <a:t>ADR</a:t>
                      </a:r>
                      <a:r>
                        <a:rPr kumimoji="1" lang="ja-JP" altLang="en-US" sz="1100" b="0" i="0" u="none" strike="noStrike" kern="100" cap="none" spc="0" normalizeH="0" baseline="0" dirty="0" err="1" smtClean="0">
                          <a:ln>
                            <a:noFill/>
                          </a:ln>
                          <a:solidFill>
                            <a:prstClr val="black"/>
                          </a:solidFill>
                          <a:effectLst/>
                          <a:uLnTx/>
                          <a:uFillTx/>
                          <a:latin typeface="+mn-ea"/>
                          <a:ea typeface="+mn-ea"/>
                          <a:cs typeface="Times New Roman"/>
                        </a:rPr>
                        <a:t>での</a:t>
                      </a: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対応事例や行政指導の実績などを収集し、列挙する。</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→同上</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txBody>
                  <a:tcPr marL="68580" marR="68580" marT="0" marB="0" anchor="ctr"/>
                </a:tc>
                <a:tc>
                  <a:txBody>
                    <a:bodyPr/>
                    <a:lstStyle/>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txBody>
                  <a:tcPr marL="68580" marR="68580" marT="0" marB="0" anchor="ctr"/>
                </a:tc>
                <a:tc>
                  <a:txBody>
                    <a:bodyPr/>
                    <a:lstStyle/>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2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txBody>
                  <a:tcPr marL="68580" marR="68580" marT="0" marB="0" anchor="ctr"/>
                </a:tc>
                <a:tc>
                  <a:txBody>
                    <a:bodyPr/>
                    <a:lstStyle/>
                    <a:p>
                      <a:pPr algn="ctr">
                        <a:spcAft>
                          <a:spcPts val="0"/>
                        </a:spcAft>
                      </a:pPr>
                      <a:r>
                        <a:rPr lang="ja-JP" altLang="en-US" sz="1100" kern="100" dirty="0" smtClean="0">
                          <a:effectLst/>
                          <a:latin typeface="+mn-ea"/>
                          <a:ea typeface="+mn-ea"/>
                          <a:cs typeface="Times New Roman"/>
                        </a:rPr>
                        <a:t>○</a:t>
                      </a: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txBody>
                  <a:tcPr marL="68580" marR="68580" marT="0" marB="0" anchor="ctr"/>
                </a:tc>
                <a:tc>
                  <a:txBody>
                    <a:bodyPr/>
                    <a:lstStyle/>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・下請けかけこみ寺活用事例集（中小企業庁）</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・「人権侵犯事件処理」の状況について（法務省）</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txBody>
                  <a:tcPr marL="68580" marR="68580" marT="0" marB="0" anchor="ctr"/>
                </a:tc>
              </a:tr>
              <a:tr h="936104">
                <a:tc>
                  <a:txBody>
                    <a:bodyPr/>
                    <a:lstStyle/>
                    <a:p>
                      <a:pPr algn="ctr">
                        <a:spcAft>
                          <a:spcPts val="0"/>
                        </a:spcAft>
                      </a:pPr>
                      <a:r>
                        <a:rPr lang="ja-JP" altLang="en-US" sz="1100" kern="100" dirty="0" smtClean="0">
                          <a:effectLst/>
                        </a:rPr>
                        <a:t>⑤</a:t>
                      </a:r>
                      <a:r>
                        <a:rPr lang="ja-JP" sz="1100" kern="100" dirty="0" smtClean="0">
                          <a:effectLst/>
                        </a:rPr>
                        <a:t>事例集</a:t>
                      </a:r>
                      <a:endParaRPr lang="en-US" altLang="ja-JP" sz="1100" kern="100" dirty="0" smtClean="0">
                        <a:effectLst/>
                      </a:endParaRPr>
                    </a:p>
                    <a:p>
                      <a:pPr algn="ctr">
                        <a:spcAft>
                          <a:spcPts val="0"/>
                        </a:spcAft>
                      </a:pPr>
                      <a:r>
                        <a:rPr lang="ja-JP" altLang="en-US" sz="1050" kern="100" dirty="0" smtClean="0">
                          <a:effectLst/>
                        </a:rPr>
                        <a:t>（収集した事例等）</a:t>
                      </a:r>
                      <a:endParaRPr lang="ja-JP" sz="1050" kern="100" dirty="0">
                        <a:effectLst/>
                      </a:endParaRPr>
                    </a:p>
                  </a:txBody>
                  <a:tcPr marL="68580" marR="68580" marT="0" marB="0" anchor="ctr"/>
                </a:tc>
                <a:tc>
                  <a:txBody>
                    <a:bodyPr/>
                    <a:lstStyle/>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■公募した事例等のうち、府が差別だと考える事例を列挙する。</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p>
                      <a:pPr marL="92075" indent="-92075"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→同上</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txBody>
                  <a:tcPr marL="68580" marR="68580" marT="0" marB="0" anchor="ctr"/>
                </a:tc>
                <a:tc>
                  <a:txBody>
                    <a:bodyPr/>
                    <a:lstStyle/>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p>
                      <a:pPr algn="ctr">
                        <a:spcAft>
                          <a:spcPts val="0"/>
                        </a:spcAft>
                      </a:pPr>
                      <a:endParaRPr lang="en-US" altLang="ja-JP" sz="1100" kern="100" dirty="0" smtClean="0">
                        <a:effectLst/>
                        <a:latin typeface="+mn-ea"/>
                        <a:ea typeface="+mn-ea"/>
                        <a:cs typeface="Times New Roman"/>
                      </a:endParaRPr>
                    </a:p>
                  </a:txBody>
                  <a:tcPr marL="68580" marR="68580" marT="0" marB="0" anchor="ctr"/>
                </a:tc>
                <a:tc>
                  <a:txBody>
                    <a:bodyPr/>
                    <a:lstStyle/>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p>
                      <a:pPr algn="ctr">
                        <a:spcAft>
                          <a:spcPts val="0"/>
                        </a:spcAft>
                      </a:pPr>
                      <a:endParaRPr lang="en-US" altLang="ja-JP" sz="1100" kern="100" dirty="0" smtClean="0">
                        <a:effectLst/>
                        <a:latin typeface="+mn-ea"/>
                        <a:ea typeface="+mn-ea"/>
                        <a:cs typeface="+mn-cs"/>
                      </a:endParaRPr>
                    </a:p>
                  </a:txBody>
                  <a:tcPr marL="68580" marR="68580" marT="0" marB="0" anchor="ctr"/>
                </a:tc>
                <a:tc>
                  <a:txBody>
                    <a:bodyPr/>
                    <a:lstStyle/>
                    <a:p>
                      <a:pPr algn="ctr">
                        <a:spcAft>
                          <a:spcPts val="0"/>
                        </a:spcAft>
                      </a:pPr>
                      <a:endParaRPr lang="en-US" altLang="ja-JP" sz="1100" kern="100" dirty="0" smtClean="0">
                        <a:effectLst/>
                        <a:latin typeface="+mn-ea"/>
                        <a:ea typeface="+mn-ea"/>
                      </a:endParaRPr>
                    </a:p>
                    <a:p>
                      <a:pPr algn="ctr">
                        <a:spcAft>
                          <a:spcPts val="0"/>
                        </a:spcAft>
                      </a:pPr>
                      <a:endParaRPr lang="en-US" altLang="ja-JP" sz="1100" kern="100" dirty="0" smtClean="0">
                        <a:effectLst/>
                        <a:latin typeface="+mn-ea"/>
                        <a:ea typeface="+mn-ea"/>
                      </a:endParaRPr>
                    </a:p>
                    <a:p>
                      <a:pPr algn="ctr">
                        <a:spcAft>
                          <a:spcPts val="0"/>
                        </a:spcAft>
                      </a:pPr>
                      <a:endParaRPr lang="en-US" altLang="ja-JP" sz="1100" kern="100" dirty="0" smtClean="0">
                        <a:effectLst/>
                        <a:latin typeface="+mn-ea"/>
                        <a:ea typeface="+mn-ea"/>
                      </a:endParaRPr>
                    </a:p>
                    <a:p>
                      <a:pPr algn="ctr">
                        <a:spcAft>
                          <a:spcPts val="0"/>
                        </a:spcAft>
                      </a:pPr>
                      <a:endParaRPr lang="en-US" altLang="ja-JP" sz="1100" kern="100" dirty="0" smtClean="0">
                        <a:effectLst/>
                        <a:latin typeface="+mn-ea"/>
                        <a:ea typeface="+mn-ea"/>
                        <a:cs typeface="Times New Roman"/>
                      </a:endParaRPr>
                    </a:p>
                  </a:txBody>
                  <a:tcPr marL="68580" marR="68580" marT="0" marB="0" anchor="ctr"/>
                </a:tc>
                <a:tc>
                  <a:txBody>
                    <a:bodyPr/>
                    <a:lstStyle/>
                    <a:p>
                      <a:pPr marL="0" algn="l" defTabSz="914400" rtl="0" eaLnBrk="1" latinLnBrk="0" hangingPunct="1">
                        <a:spcAft>
                          <a:spcPts val="0"/>
                        </a:spcAft>
                      </a:pP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a:t>
                      </a:r>
                      <a:endParaRPr kumimoji="1" lang="en-US" altLang="ja-JP" sz="1100" b="0" i="0" u="none" strike="noStrike" kern="100" cap="none" spc="0" normalizeH="0" baseline="0" dirty="0" smtClean="0">
                        <a:ln>
                          <a:noFill/>
                        </a:ln>
                        <a:solidFill>
                          <a:prstClr val="black"/>
                        </a:solidFill>
                        <a:effectLst/>
                        <a:uLnTx/>
                        <a:uFillTx/>
                        <a:latin typeface="+mn-ea"/>
                        <a:ea typeface="+mn-ea"/>
                        <a:cs typeface="Times New Roman"/>
                      </a:endParaRPr>
                    </a:p>
                    <a:p>
                      <a:pPr marL="0" algn="l" defTabSz="914400" rtl="0" eaLnBrk="1" latinLnBrk="0" hangingPunct="1">
                        <a:spcAft>
                          <a:spcPts val="0"/>
                        </a:spcAft>
                      </a:pPr>
                      <a:endParaRPr kumimoji="1" lang="en-US" altLang="ja-JP" sz="200" b="0" i="0" u="none" strike="noStrike" kern="100" cap="none" spc="0" normalizeH="0" baseline="0" dirty="0" smtClean="0">
                        <a:ln>
                          <a:noFill/>
                        </a:ln>
                        <a:solidFill>
                          <a:prstClr val="black"/>
                        </a:solidFill>
                        <a:effectLst/>
                        <a:uLnTx/>
                        <a:uFillTx/>
                        <a:latin typeface="+mn-ea"/>
                        <a:ea typeface="+mn-ea"/>
                        <a:cs typeface="Times New Roman"/>
                      </a:endParaRPr>
                    </a:p>
                    <a:p>
                      <a:pPr marL="0" algn="l" defTabSz="914400" rtl="0" eaLnBrk="1" latinLnBrk="0" hangingPunct="1">
                        <a:spcAft>
                          <a:spcPts val="0"/>
                        </a:spcAft>
                      </a:pPr>
                      <a:r>
                        <a:rPr kumimoji="1" lang="en-US" altLang="ja-JP" sz="1100" b="0" i="0" u="none" strike="noStrike" kern="100" cap="none" spc="0" normalizeH="0" baseline="0" dirty="0" smtClean="0">
                          <a:ln>
                            <a:noFill/>
                          </a:ln>
                          <a:solidFill>
                            <a:prstClr val="black"/>
                          </a:solidFill>
                          <a:effectLst/>
                          <a:uLnTx/>
                          <a:uFillTx/>
                          <a:latin typeface="+mn-ea"/>
                          <a:ea typeface="+mn-ea"/>
                          <a:cs typeface="Times New Roman"/>
                        </a:rPr>
                        <a:t>※</a:t>
                      </a:r>
                      <a:r>
                        <a:rPr kumimoji="1" lang="ja-JP" altLang="en-US" sz="1100" b="0" i="0" u="none" strike="noStrike" kern="100" cap="none" spc="0" normalizeH="0" baseline="0" dirty="0" smtClean="0">
                          <a:ln>
                            <a:noFill/>
                          </a:ln>
                          <a:solidFill>
                            <a:prstClr val="black"/>
                          </a:solidFill>
                          <a:effectLst/>
                          <a:uLnTx/>
                          <a:uFillTx/>
                          <a:latin typeface="+mn-ea"/>
                          <a:ea typeface="+mn-ea"/>
                          <a:cs typeface="Times New Roman"/>
                        </a:rPr>
                        <a:t>強いて言えば、「採用と人権」（大阪府）で就職差別事例を記載しているケースあり</a:t>
                      </a:r>
                      <a:endParaRPr kumimoji="1" lang="ja-JP" sz="1100" b="0" i="0" u="none" strike="noStrike" kern="100" cap="none" spc="0" normalizeH="0" baseline="0" dirty="0">
                        <a:ln>
                          <a:noFill/>
                        </a:ln>
                        <a:solidFill>
                          <a:prstClr val="black"/>
                        </a:solidFill>
                        <a:effectLst/>
                        <a:uLnTx/>
                        <a:uFillTx/>
                        <a:latin typeface="+mn-ea"/>
                        <a:ea typeface="+mn-ea"/>
                        <a:cs typeface="Times New Roman"/>
                      </a:endParaRPr>
                    </a:p>
                  </a:txBody>
                  <a:tcPr marL="68580" marR="68580" marT="0" marB="0" anchor="ctr"/>
                </a:tc>
              </a:tr>
            </a:tbl>
          </a:graphicData>
        </a:graphic>
      </p:graphicFrame>
      <p:sp>
        <p:nvSpPr>
          <p:cNvPr id="15" name="テキスト ボックス 14"/>
          <p:cNvSpPr txBox="1"/>
          <p:nvPr/>
        </p:nvSpPr>
        <p:spPr>
          <a:xfrm>
            <a:off x="3059832" y="3789040"/>
            <a:ext cx="1152128" cy="707886"/>
          </a:xfrm>
          <a:prstGeom prst="rect">
            <a:avLst/>
          </a:prstGeom>
          <a:noFill/>
        </p:spPr>
        <p:txBody>
          <a:bodyPr wrap="square" rtlCol="0">
            <a:spAutoFit/>
          </a:bodyPr>
          <a:lstStyle/>
          <a:p>
            <a:r>
              <a:rPr lang="ja-JP" altLang="en-US" sz="1000" dirty="0" smtClean="0"/>
              <a:t>既存の判例を示すものであり、権利侵害の懸念はない</a:t>
            </a:r>
            <a:endParaRPr kumimoji="1" lang="ja-JP" altLang="en-US" sz="1000" dirty="0"/>
          </a:p>
        </p:txBody>
      </p:sp>
      <p:sp>
        <p:nvSpPr>
          <p:cNvPr id="11" name="テキスト ボックス 10"/>
          <p:cNvSpPr txBox="1"/>
          <p:nvPr/>
        </p:nvSpPr>
        <p:spPr>
          <a:xfrm>
            <a:off x="4211960" y="1787330"/>
            <a:ext cx="1080120" cy="707886"/>
          </a:xfrm>
          <a:prstGeom prst="rect">
            <a:avLst/>
          </a:prstGeom>
          <a:noFill/>
        </p:spPr>
        <p:txBody>
          <a:bodyPr wrap="square" rtlCol="0">
            <a:spAutoFit/>
          </a:bodyPr>
          <a:lstStyle/>
          <a:p>
            <a:r>
              <a:rPr lang="ja-JP" altLang="en-US" sz="1000" dirty="0" smtClean="0"/>
              <a:t>強制力のある救済措置であり高い実効性が期待される</a:t>
            </a:r>
            <a:endParaRPr kumimoji="1" lang="ja-JP" altLang="en-US" sz="1000" dirty="0"/>
          </a:p>
        </p:txBody>
      </p:sp>
      <p:sp>
        <p:nvSpPr>
          <p:cNvPr id="13" name="テキスト ボックス 12"/>
          <p:cNvSpPr txBox="1"/>
          <p:nvPr/>
        </p:nvSpPr>
        <p:spPr>
          <a:xfrm>
            <a:off x="4211960" y="2770042"/>
            <a:ext cx="1080120" cy="707886"/>
          </a:xfrm>
          <a:prstGeom prst="rect">
            <a:avLst/>
          </a:prstGeom>
          <a:noFill/>
        </p:spPr>
        <p:txBody>
          <a:bodyPr wrap="square" rtlCol="0">
            <a:spAutoFit/>
          </a:bodyPr>
          <a:lstStyle/>
          <a:p>
            <a:r>
              <a:rPr lang="ja-JP" altLang="en-US" sz="1000" dirty="0"/>
              <a:t>任意の</a:t>
            </a:r>
            <a:r>
              <a:rPr lang="ja-JP" altLang="en-US" sz="1000" dirty="0" smtClean="0"/>
              <a:t>協力要請であるが比較的高い実効性が期待される</a:t>
            </a:r>
            <a:endParaRPr kumimoji="1" lang="ja-JP" altLang="en-US" sz="1000" dirty="0"/>
          </a:p>
        </p:txBody>
      </p:sp>
      <p:sp>
        <p:nvSpPr>
          <p:cNvPr id="4" name="スライド番号プレースホルダー 3"/>
          <p:cNvSpPr>
            <a:spLocks noGrp="1"/>
          </p:cNvSpPr>
          <p:nvPr>
            <p:ph type="sldNum" sz="quarter" idx="12"/>
          </p:nvPr>
        </p:nvSpPr>
        <p:spPr>
          <a:xfrm>
            <a:off x="6553200" y="6420561"/>
            <a:ext cx="2123256" cy="392816"/>
          </a:xfrm>
        </p:spPr>
        <p:txBody>
          <a:bodyPr/>
          <a:lstStyle/>
          <a:p>
            <a:fld id="{D4B50924-E126-453D-B40D-C5DCABADB21E}" type="slidenum">
              <a:rPr kumimoji="1" lang="ja-JP" altLang="en-US" smtClean="0"/>
              <a:t>3</a:t>
            </a:fld>
            <a:endParaRPr kumimoji="1" lang="ja-JP" altLang="en-US"/>
          </a:p>
        </p:txBody>
      </p:sp>
      <p:sp>
        <p:nvSpPr>
          <p:cNvPr id="16" name="角丸四角形 15"/>
          <p:cNvSpPr/>
          <p:nvPr/>
        </p:nvSpPr>
        <p:spPr>
          <a:xfrm>
            <a:off x="5364088" y="1741283"/>
            <a:ext cx="1080120" cy="17061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t>人権課題による</a:t>
            </a:r>
            <a:endParaRPr kumimoji="1" lang="ja-JP" altLang="en-US" sz="900" dirty="0"/>
          </a:p>
        </p:txBody>
      </p:sp>
      <p:sp>
        <p:nvSpPr>
          <p:cNvPr id="24" name="角丸四角形 23"/>
          <p:cNvSpPr/>
          <p:nvPr/>
        </p:nvSpPr>
        <p:spPr>
          <a:xfrm>
            <a:off x="5364088" y="3685499"/>
            <a:ext cx="1080120" cy="18362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t>人権課題に関わらず、納得が得られやすい</a:t>
            </a:r>
            <a:endParaRPr kumimoji="1" lang="ja-JP" altLang="en-US" sz="900" dirty="0"/>
          </a:p>
        </p:txBody>
      </p:sp>
      <p:sp>
        <p:nvSpPr>
          <p:cNvPr id="25" name="角丸四角形 24"/>
          <p:cNvSpPr/>
          <p:nvPr/>
        </p:nvSpPr>
        <p:spPr>
          <a:xfrm>
            <a:off x="5364088" y="5757666"/>
            <a:ext cx="1080120" cy="6900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t>人権課題に</a:t>
            </a:r>
            <a:r>
              <a:rPr lang="ja-JP" altLang="en-US" sz="900" dirty="0" smtClean="0"/>
              <a:t>関わらず、納得が得られにくい</a:t>
            </a:r>
            <a:endParaRPr kumimoji="1" lang="ja-JP" altLang="en-US" sz="900" dirty="0"/>
          </a:p>
        </p:txBody>
      </p:sp>
      <p:sp>
        <p:nvSpPr>
          <p:cNvPr id="26" name="テキスト ボックス 25"/>
          <p:cNvSpPr txBox="1"/>
          <p:nvPr/>
        </p:nvSpPr>
        <p:spPr>
          <a:xfrm>
            <a:off x="3059832" y="5759964"/>
            <a:ext cx="1080120" cy="707886"/>
          </a:xfrm>
          <a:prstGeom prst="rect">
            <a:avLst/>
          </a:prstGeom>
          <a:noFill/>
        </p:spPr>
        <p:txBody>
          <a:bodyPr wrap="square" rtlCol="0">
            <a:spAutoFit/>
          </a:bodyPr>
          <a:lstStyle/>
          <a:p>
            <a:r>
              <a:rPr kumimoji="1" lang="ja-JP" altLang="en-US" sz="1000" dirty="0" smtClean="0"/>
              <a:t>行政の価値観を押し付けることとなり、無形の圧力となる</a:t>
            </a:r>
            <a:endParaRPr kumimoji="1" lang="ja-JP" altLang="en-US" sz="1000" dirty="0"/>
          </a:p>
        </p:txBody>
      </p:sp>
      <p:sp>
        <p:nvSpPr>
          <p:cNvPr id="28" name="テキスト ボックス 27"/>
          <p:cNvSpPr txBox="1"/>
          <p:nvPr/>
        </p:nvSpPr>
        <p:spPr>
          <a:xfrm>
            <a:off x="4139952" y="5759964"/>
            <a:ext cx="1152128" cy="553998"/>
          </a:xfrm>
          <a:prstGeom prst="rect">
            <a:avLst/>
          </a:prstGeom>
          <a:noFill/>
        </p:spPr>
        <p:txBody>
          <a:bodyPr wrap="square" rtlCol="0">
            <a:spAutoFit/>
          </a:bodyPr>
          <a:lstStyle/>
          <a:p>
            <a:r>
              <a:rPr lang="ja-JP" altLang="en-US" sz="1000" dirty="0" smtClean="0"/>
              <a:t>かえって紛争の種になるおそれがある</a:t>
            </a:r>
            <a:endParaRPr kumimoji="1" lang="ja-JP" altLang="en-US" sz="1000" dirty="0"/>
          </a:p>
        </p:txBody>
      </p:sp>
      <p:sp>
        <p:nvSpPr>
          <p:cNvPr id="29" name="テキスト ボックス 28"/>
          <p:cNvSpPr txBox="1"/>
          <p:nvPr/>
        </p:nvSpPr>
        <p:spPr>
          <a:xfrm>
            <a:off x="3059832" y="4832368"/>
            <a:ext cx="1152128" cy="707886"/>
          </a:xfrm>
          <a:prstGeom prst="rect">
            <a:avLst/>
          </a:prstGeom>
          <a:noFill/>
        </p:spPr>
        <p:txBody>
          <a:bodyPr wrap="square" rtlCol="0">
            <a:spAutoFit/>
          </a:bodyPr>
          <a:lstStyle/>
          <a:p>
            <a:r>
              <a:rPr lang="ja-JP" altLang="en-US" sz="1000" dirty="0" smtClean="0"/>
              <a:t>過去の</a:t>
            </a:r>
            <a:r>
              <a:rPr lang="en-US" altLang="ja-JP" sz="1000" dirty="0" smtClean="0"/>
              <a:t>ADR</a:t>
            </a:r>
            <a:r>
              <a:rPr lang="ja-JP" altLang="en-US" sz="1000" dirty="0" smtClean="0"/>
              <a:t>対応事例等を示すものであり権利侵害の懸念が</a:t>
            </a:r>
            <a:r>
              <a:rPr lang="ja-JP" altLang="en-US" sz="1000" dirty="0"/>
              <a:t>少ない</a:t>
            </a:r>
            <a:endParaRPr lang="en-US" altLang="ja-JP" sz="1000" dirty="0" smtClean="0"/>
          </a:p>
        </p:txBody>
      </p:sp>
      <p:sp>
        <p:nvSpPr>
          <p:cNvPr id="30" name="テキスト ボックス 29"/>
          <p:cNvSpPr txBox="1"/>
          <p:nvPr/>
        </p:nvSpPr>
        <p:spPr>
          <a:xfrm>
            <a:off x="3059832" y="1787330"/>
            <a:ext cx="1080120" cy="553998"/>
          </a:xfrm>
          <a:prstGeom prst="rect">
            <a:avLst/>
          </a:prstGeom>
          <a:noFill/>
        </p:spPr>
        <p:txBody>
          <a:bodyPr wrap="square" rtlCol="0">
            <a:spAutoFit/>
          </a:bodyPr>
          <a:lstStyle/>
          <a:p>
            <a:r>
              <a:rPr lang="ja-JP" altLang="en-US" sz="1000" dirty="0" smtClean="0"/>
              <a:t>権利侵害の度合いが強く、慎重さが必要</a:t>
            </a:r>
            <a:endParaRPr lang="en-US" altLang="ja-JP" sz="1000" dirty="0" smtClean="0"/>
          </a:p>
        </p:txBody>
      </p:sp>
      <p:sp>
        <p:nvSpPr>
          <p:cNvPr id="31" name="テキスト ボックス 30"/>
          <p:cNvSpPr txBox="1"/>
          <p:nvPr/>
        </p:nvSpPr>
        <p:spPr>
          <a:xfrm>
            <a:off x="3059832" y="2770042"/>
            <a:ext cx="1080120" cy="553998"/>
          </a:xfrm>
          <a:prstGeom prst="rect">
            <a:avLst/>
          </a:prstGeom>
          <a:noFill/>
        </p:spPr>
        <p:txBody>
          <a:bodyPr wrap="square" rtlCol="0">
            <a:spAutoFit/>
          </a:bodyPr>
          <a:lstStyle/>
          <a:p>
            <a:r>
              <a:rPr lang="ja-JP" altLang="en-US" sz="1000" dirty="0" smtClean="0"/>
              <a:t>権利侵害の度合いが強く、慎重さが必要</a:t>
            </a:r>
            <a:endParaRPr lang="en-US" altLang="ja-JP" sz="1000" dirty="0" smtClean="0"/>
          </a:p>
        </p:txBody>
      </p:sp>
      <p:sp>
        <p:nvSpPr>
          <p:cNvPr id="33" name="テキスト ボックス 32"/>
          <p:cNvSpPr txBox="1"/>
          <p:nvPr/>
        </p:nvSpPr>
        <p:spPr>
          <a:xfrm>
            <a:off x="4139952" y="3789040"/>
            <a:ext cx="1152128" cy="707886"/>
          </a:xfrm>
          <a:prstGeom prst="rect">
            <a:avLst/>
          </a:prstGeom>
          <a:noFill/>
        </p:spPr>
        <p:txBody>
          <a:bodyPr wrap="square" rtlCol="0">
            <a:spAutoFit/>
          </a:bodyPr>
          <a:lstStyle/>
          <a:p>
            <a:r>
              <a:rPr lang="ja-JP" altLang="en-US" sz="1000" dirty="0" smtClean="0"/>
              <a:t>当事者間の話し合いの一助となるが、直接的な救済機能はない</a:t>
            </a:r>
            <a:endParaRPr kumimoji="1" lang="ja-JP" altLang="en-US" sz="1000" dirty="0"/>
          </a:p>
        </p:txBody>
      </p:sp>
      <p:sp>
        <p:nvSpPr>
          <p:cNvPr id="34" name="テキスト ボックス 33"/>
          <p:cNvSpPr txBox="1"/>
          <p:nvPr/>
        </p:nvSpPr>
        <p:spPr>
          <a:xfrm>
            <a:off x="4139952" y="4832368"/>
            <a:ext cx="1152128" cy="707886"/>
          </a:xfrm>
          <a:prstGeom prst="rect">
            <a:avLst/>
          </a:prstGeom>
          <a:noFill/>
        </p:spPr>
        <p:txBody>
          <a:bodyPr wrap="square" rtlCol="0">
            <a:spAutoFit/>
          </a:bodyPr>
          <a:lstStyle/>
          <a:p>
            <a:r>
              <a:rPr lang="ja-JP" altLang="en-US" sz="1000" dirty="0" smtClean="0"/>
              <a:t>当事者間の話し合いの一助となるが、直接的な救済機能はない</a:t>
            </a:r>
            <a:endParaRPr kumimoji="1" lang="ja-JP" altLang="en-US" sz="1000" dirty="0"/>
          </a:p>
        </p:txBody>
      </p:sp>
      <p:sp>
        <p:nvSpPr>
          <p:cNvPr id="17" name="テキスト ボックス 16"/>
          <p:cNvSpPr txBox="1"/>
          <p:nvPr/>
        </p:nvSpPr>
        <p:spPr>
          <a:xfrm>
            <a:off x="179512" y="107340"/>
            <a:ext cx="7992888" cy="369332"/>
          </a:xfrm>
          <a:prstGeom prst="rect">
            <a:avLst/>
          </a:prstGeom>
          <a:noFill/>
        </p:spPr>
        <p:txBody>
          <a:bodyPr wrap="square" rtlCol="0">
            <a:spAutoFit/>
          </a:bodyPr>
          <a:lstStyle/>
          <a:p>
            <a:r>
              <a:rPr lang="ja-JP" altLang="en-US" u="sng" dirty="0" smtClean="0"/>
              <a:t>■想定されるガイドラインのパターン</a:t>
            </a:r>
            <a:endParaRPr lang="ja-JP" altLang="en-US" u="sng" dirty="0"/>
          </a:p>
        </p:txBody>
      </p:sp>
    </p:spTree>
    <p:extLst>
      <p:ext uri="{BB962C8B-B14F-4D97-AF65-F5344CB8AC3E}">
        <p14:creationId xmlns:p14="http://schemas.microsoft.com/office/powerpoint/2010/main" val="3387225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1199647"/>
            <a:ext cx="8640960" cy="3323987"/>
          </a:xfrm>
          <a:prstGeom prst="rect">
            <a:avLst/>
          </a:prstGeom>
          <a:noFill/>
        </p:spPr>
        <p:txBody>
          <a:bodyPr wrap="square" rtlCol="0">
            <a:spAutoFit/>
          </a:bodyPr>
          <a:lstStyle/>
          <a:p>
            <a:pPr marL="174625" indent="-174625"/>
            <a:r>
              <a:rPr lang="ja-JP" altLang="en-US" sz="1500" dirty="0" smtClean="0"/>
              <a:t>○法律で</a:t>
            </a:r>
            <a:r>
              <a:rPr lang="ja-JP" altLang="en-US" sz="1500" dirty="0"/>
              <a:t>差別が禁じられた中で差別の事例を示す障がい者のガイドラインと異なり</a:t>
            </a:r>
            <a:r>
              <a:rPr lang="ja-JP" altLang="en-US" sz="1500" dirty="0" smtClean="0"/>
              <a:t>、</a:t>
            </a:r>
            <a:r>
              <a:rPr lang="ja-JP" altLang="en-US" sz="1500" dirty="0"/>
              <a:t>法律</a:t>
            </a:r>
            <a:r>
              <a:rPr lang="ja-JP" altLang="en-US" sz="1500" dirty="0" smtClean="0"/>
              <a:t>が</a:t>
            </a:r>
            <a:r>
              <a:rPr lang="ja-JP" altLang="en-US" sz="1500" dirty="0"/>
              <a:t>存在しない中で作成する障がい者以外のガイドラインは、行政による価値観の押し付け、公権力</a:t>
            </a:r>
            <a:r>
              <a:rPr lang="ja-JP" altLang="en-US" sz="1500" dirty="0" smtClean="0"/>
              <a:t>の</a:t>
            </a:r>
            <a:r>
              <a:rPr lang="ja-JP" altLang="en-US" sz="1500" dirty="0"/>
              <a:t>過度</a:t>
            </a:r>
            <a:r>
              <a:rPr lang="ja-JP" altLang="en-US" sz="1500" dirty="0" smtClean="0"/>
              <a:t>な</a:t>
            </a:r>
            <a:r>
              <a:rPr lang="ja-JP" altLang="en-US" sz="1500" dirty="0"/>
              <a:t>介入と</a:t>
            </a:r>
            <a:r>
              <a:rPr lang="ja-JP" altLang="en-US" sz="1500" dirty="0" smtClean="0"/>
              <a:t>ならないよう注意しなければならない。</a:t>
            </a:r>
            <a:endParaRPr lang="en-US" altLang="ja-JP" sz="800" dirty="0"/>
          </a:p>
          <a:p>
            <a:pPr marL="174625" indent="-174625"/>
            <a:endParaRPr lang="en-US" altLang="ja-JP" sz="1500" dirty="0" smtClean="0"/>
          </a:p>
          <a:p>
            <a:pPr marL="174625" indent="-174625"/>
            <a:r>
              <a:rPr lang="ja-JP" altLang="en-US" sz="1500" dirty="0" smtClean="0"/>
              <a:t>○条例、行政指導指針については、いずれも公権力の介入が行き過ぎるおそれがある。また、事例集</a:t>
            </a:r>
            <a:r>
              <a:rPr lang="ja-JP" altLang="en-US" sz="1500" dirty="0"/>
              <a:t>（収集した事例等</a:t>
            </a:r>
            <a:r>
              <a:rPr lang="ja-JP" altLang="en-US" sz="1500" dirty="0" smtClean="0"/>
              <a:t>）についても、無形の圧力となるおそれがある。</a:t>
            </a:r>
            <a:r>
              <a:rPr lang="ja-JP" altLang="en-US" sz="1500" u="sng" dirty="0" smtClean="0"/>
              <a:t>判例集</a:t>
            </a:r>
            <a:r>
              <a:rPr lang="ja-JP" altLang="en-US" sz="1500" u="sng" dirty="0"/>
              <a:t>であれば、公権力による介入の問題にはなりにくい。</a:t>
            </a:r>
          </a:p>
          <a:p>
            <a:pPr marL="174625" indent="-174625"/>
            <a:endParaRPr lang="en-US" altLang="ja-JP" sz="1500" u="sng" dirty="0" smtClean="0"/>
          </a:p>
          <a:p>
            <a:pPr marL="174625" indent="-174625"/>
            <a:r>
              <a:rPr lang="ja-JP" altLang="en-US" sz="1500" dirty="0" smtClean="0"/>
              <a:t>○</a:t>
            </a:r>
            <a:r>
              <a:rPr lang="ja-JP" altLang="en-US" sz="1500" u="sng" dirty="0" smtClean="0"/>
              <a:t>判例</a:t>
            </a:r>
            <a:r>
              <a:rPr lang="ja-JP" altLang="en-US" sz="1500" u="sng" dirty="0"/>
              <a:t>は</a:t>
            </a:r>
            <a:r>
              <a:rPr lang="ja-JP" altLang="en-US" sz="1500" u="sng" dirty="0" smtClean="0"/>
              <a:t>少ないため、判例</a:t>
            </a:r>
            <a:r>
              <a:rPr lang="ja-JP" altLang="en-US" sz="1500" u="sng" dirty="0"/>
              <a:t>だけ</a:t>
            </a:r>
            <a:r>
              <a:rPr lang="ja-JP" altLang="en-US" sz="1500" u="sng" dirty="0" smtClean="0"/>
              <a:t>でガイドライン</a:t>
            </a:r>
            <a:r>
              <a:rPr lang="ja-JP" altLang="en-US" sz="1500" u="sng" dirty="0"/>
              <a:t>を作るのは</a:t>
            </a:r>
            <a:r>
              <a:rPr lang="ja-JP" altLang="en-US" sz="1500" u="sng" dirty="0" smtClean="0"/>
              <a:t>困難。例えば、法務省</a:t>
            </a:r>
            <a:r>
              <a:rPr lang="ja-JP" altLang="en-US" sz="1500" u="sng" dirty="0"/>
              <a:t>の人権侵犯事件の事例などをあわせて掲載することで補完する</a:t>
            </a:r>
            <a:r>
              <a:rPr lang="ja-JP" altLang="en-US" sz="1500" u="sng" dirty="0" smtClean="0"/>
              <a:t>ことは考えられる。</a:t>
            </a:r>
            <a:endParaRPr lang="en-US" altLang="ja-JP" sz="1500" u="sng" dirty="0" smtClean="0"/>
          </a:p>
          <a:p>
            <a:pPr marL="174625" indent="-174625"/>
            <a:endParaRPr lang="en-US" altLang="ja-JP" sz="1500" dirty="0" smtClean="0"/>
          </a:p>
          <a:p>
            <a:pPr marL="174625" indent="-174625"/>
            <a:r>
              <a:rPr lang="ja-JP" altLang="en-US" sz="1500" dirty="0" smtClean="0"/>
              <a:t>○</a:t>
            </a:r>
            <a:r>
              <a:rPr lang="ja-JP" altLang="en-US" sz="1500" u="sng" dirty="0" smtClean="0"/>
              <a:t>様々な人権課題を扱うのであれば、判例集や事例集がなじみやすい。</a:t>
            </a:r>
            <a:endParaRPr lang="en-US" altLang="ja-JP" sz="1500" u="sng" dirty="0" smtClean="0"/>
          </a:p>
          <a:p>
            <a:pPr marL="174625" indent="-174625"/>
            <a:endParaRPr lang="en-US" altLang="ja-JP" sz="1500" u="sng" dirty="0"/>
          </a:p>
          <a:p>
            <a:pPr marL="174625" indent="-174625"/>
            <a:r>
              <a:rPr lang="ja-JP" altLang="en-US" sz="1500" dirty="0" smtClean="0"/>
              <a:t>○条例を</a:t>
            </a:r>
            <a:r>
              <a:rPr lang="ja-JP" altLang="en-US" sz="1500" dirty="0"/>
              <a:t>検討</a:t>
            </a:r>
            <a:r>
              <a:rPr lang="ja-JP" altLang="en-US" sz="1500" dirty="0" smtClean="0"/>
              <a:t>するにあたっては、</a:t>
            </a:r>
            <a:r>
              <a:rPr lang="ja-JP" altLang="en-US" sz="1500" dirty="0"/>
              <a:t>判例や</a:t>
            </a:r>
            <a:r>
              <a:rPr lang="en-US" altLang="ja-JP" sz="1500" dirty="0"/>
              <a:t>ADR</a:t>
            </a:r>
            <a:r>
              <a:rPr lang="ja-JP" altLang="en-US" sz="1500" dirty="0" err="1"/>
              <a:t>での</a:t>
            </a:r>
            <a:r>
              <a:rPr lang="ja-JP" altLang="en-US" sz="1500" dirty="0"/>
              <a:t>対応事案の</a:t>
            </a:r>
            <a:r>
              <a:rPr lang="ja-JP" altLang="en-US" sz="1500" dirty="0" smtClean="0"/>
              <a:t>積み上げを踏まえるべき。</a:t>
            </a:r>
            <a:endParaRPr lang="ja-JP" altLang="en-US" sz="1500" dirty="0"/>
          </a:p>
        </p:txBody>
      </p:sp>
      <p:sp>
        <p:nvSpPr>
          <p:cNvPr id="9" name="角丸四角形 8"/>
          <p:cNvSpPr/>
          <p:nvPr/>
        </p:nvSpPr>
        <p:spPr>
          <a:xfrm>
            <a:off x="179512" y="833372"/>
            <a:ext cx="8712968" cy="3963780"/>
          </a:xfrm>
          <a:prstGeom prst="roundRect">
            <a:avLst>
              <a:gd name="adj" fmla="val 4936"/>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323528" y="620688"/>
            <a:ext cx="2124236" cy="374571"/>
          </a:xfrm>
          <a:prstGeom prst="round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kumimoji="1" lang="ja-JP" altLang="en-US" sz="1600" dirty="0" smtClean="0"/>
              <a:t>有識者の</a:t>
            </a:r>
            <a:r>
              <a:rPr lang="ja-JP" altLang="en-US" sz="1600" dirty="0"/>
              <a:t>ご意見</a:t>
            </a:r>
            <a:endParaRPr kumimoji="1" lang="ja-JP" altLang="en-US" sz="1600" dirty="0"/>
          </a:p>
        </p:txBody>
      </p:sp>
      <p:sp>
        <p:nvSpPr>
          <p:cNvPr id="3" name="スライド番号プレースホルダー 2"/>
          <p:cNvSpPr>
            <a:spLocks noGrp="1"/>
          </p:cNvSpPr>
          <p:nvPr>
            <p:ph type="sldNum" sz="quarter" idx="12"/>
          </p:nvPr>
        </p:nvSpPr>
        <p:spPr/>
        <p:txBody>
          <a:bodyPr/>
          <a:lstStyle/>
          <a:p>
            <a:fld id="{D4B50924-E126-453D-B40D-C5DCABADB21E}" type="slidenum">
              <a:rPr kumimoji="1" lang="ja-JP" altLang="en-US" smtClean="0"/>
              <a:t>4</a:t>
            </a:fld>
            <a:endParaRPr kumimoji="1" lang="ja-JP" altLang="en-US"/>
          </a:p>
        </p:txBody>
      </p:sp>
      <p:sp>
        <p:nvSpPr>
          <p:cNvPr id="12" name="テキスト ボックス 11"/>
          <p:cNvSpPr txBox="1"/>
          <p:nvPr/>
        </p:nvSpPr>
        <p:spPr>
          <a:xfrm>
            <a:off x="179512" y="107340"/>
            <a:ext cx="7992888" cy="369332"/>
          </a:xfrm>
          <a:prstGeom prst="rect">
            <a:avLst/>
          </a:prstGeom>
          <a:noFill/>
        </p:spPr>
        <p:txBody>
          <a:bodyPr wrap="square" rtlCol="0">
            <a:spAutoFit/>
          </a:bodyPr>
          <a:lstStyle/>
          <a:p>
            <a:r>
              <a:rPr lang="ja-JP" altLang="en-US" u="sng" dirty="0" smtClean="0"/>
              <a:t>■想定されるガイドラインのパターン（つづき）</a:t>
            </a:r>
            <a:endParaRPr lang="ja-JP" altLang="en-US" u="sng" dirty="0"/>
          </a:p>
        </p:txBody>
      </p:sp>
    </p:spTree>
    <p:extLst>
      <p:ext uri="{BB962C8B-B14F-4D97-AF65-F5344CB8AC3E}">
        <p14:creationId xmlns:p14="http://schemas.microsoft.com/office/powerpoint/2010/main" val="1483934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4B50924-E126-453D-B40D-C5DCABADB21E}" type="slidenum">
              <a:rPr kumimoji="1" lang="ja-JP" altLang="en-US" smtClean="0"/>
              <a:t>5</a:t>
            </a:fld>
            <a:endParaRPr kumimoji="1" lang="ja-JP" altLang="en-US"/>
          </a:p>
        </p:txBody>
      </p:sp>
      <p:sp>
        <p:nvSpPr>
          <p:cNvPr id="6" name="テキスト ボックス 5"/>
          <p:cNvSpPr txBox="1"/>
          <p:nvPr/>
        </p:nvSpPr>
        <p:spPr>
          <a:xfrm>
            <a:off x="251520" y="2667397"/>
            <a:ext cx="8640960" cy="1769715"/>
          </a:xfrm>
          <a:prstGeom prst="rect">
            <a:avLst/>
          </a:prstGeom>
          <a:noFill/>
        </p:spPr>
        <p:txBody>
          <a:bodyPr wrap="square" rtlCol="0">
            <a:spAutoFit/>
          </a:bodyPr>
          <a:lstStyle/>
          <a:p>
            <a:pPr marL="174625" indent="-174625"/>
            <a:r>
              <a:rPr lang="ja-JP" altLang="en-US" sz="1500" b="1" u="sng" dirty="0" smtClean="0"/>
              <a:t>■ガイドラインは、公権力の過度な介入とならないよう注意しつつ、事業者や府民の差別への関心や理解を深め、差別の未然防止を図るため、判例集と事例集（</a:t>
            </a:r>
            <a:r>
              <a:rPr lang="en-US" altLang="ja-JP" sz="1500" b="1" u="sng" dirty="0" smtClean="0"/>
              <a:t>ADR</a:t>
            </a:r>
            <a:r>
              <a:rPr lang="ja-JP" altLang="en-US" sz="1500" b="1" u="sng" dirty="0" smtClean="0"/>
              <a:t>対応事例等）をドッキングさせたものをベースにすることが考えられる。</a:t>
            </a:r>
            <a:endParaRPr lang="en-US" altLang="ja-JP" sz="1500" b="1" u="sng" dirty="0" smtClean="0"/>
          </a:p>
          <a:p>
            <a:pPr marL="174625" indent="-174625"/>
            <a:endParaRPr lang="en-US" altLang="ja-JP" sz="800" b="1" u="sng" dirty="0" smtClean="0"/>
          </a:p>
          <a:p>
            <a:pPr marL="174625" indent="-174625"/>
            <a:r>
              <a:rPr lang="ja-JP" altLang="en-US" sz="1500" b="1" u="sng" dirty="0"/>
              <a:t>■個別事案の適切な解決に</a:t>
            </a:r>
            <a:r>
              <a:rPr lang="ja-JP" altLang="en-US" sz="1500" b="1" u="sng" dirty="0" smtClean="0"/>
              <a:t>つなげるようガイドラインの中で、差別と思われる事案が発生してしまった場合における相談窓口や、その他の救済手段の紹介を</a:t>
            </a:r>
            <a:r>
              <a:rPr lang="ja-JP" altLang="en-US" sz="1500" b="1" u="sng" dirty="0"/>
              <a:t>丁寧に</a:t>
            </a:r>
            <a:r>
              <a:rPr lang="ja-JP" altLang="en-US" sz="1500" b="1" u="sng" dirty="0" smtClean="0"/>
              <a:t>行うことが考えられる。</a:t>
            </a:r>
            <a:endParaRPr lang="en-US" altLang="ja-JP" sz="1500" b="1" u="sng" dirty="0" smtClean="0"/>
          </a:p>
          <a:p>
            <a:pPr marL="174625" indent="-174625"/>
            <a:endParaRPr lang="en-US" altLang="ja-JP" sz="1000" dirty="0"/>
          </a:p>
          <a:p>
            <a:pPr marL="174625" indent="-174625"/>
            <a:r>
              <a:rPr lang="en-US" altLang="ja-JP" sz="1500" dirty="0" smtClean="0"/>
              <a:t>※</a:t>
            </a:r>
            <a:r>
              <a:rPr lang="ja-JP" altLang="en-US" sz="1500" dirty="0" smtClean="0"/>
              <a:t>収集した事例の扱いについては、要検討。</a:t>
            </a:r>
            <a:endParaRPr lang="en-US" altLang="ja-JP" sz="1500" dirty="0" smtClean="0"/>
          </a:p>
        </p:txBody>
      </p:sp>
      <p:sp>
        <p:nvSpPr>
          <p:cNvPr id="9" name="角丸四角形 8"/>
          <p:cNvSpPr/>
          <p:nvPr/>
        </p:nvSpPr>
        <p:spPr>
          <a:xfrm>
            <a:off x="179512" y="2350711"/>
            <a:ext cx="8712968" cy="2205660"/>
          </a:xfrm>
          <a:prstGeom prst="roundRect">
            <a:avLst>
              <a:gd name="adj" fmla="val 4936"/>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23528" y="2132856"/>
            <a:ext cx="2844824" cy="374571"/>
          </a:xfrm>
          <a:prstGeom prst="round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ja-JP"/>
            </a:defPPr>
            <a:lvl1pP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ja-JP" altLang="en-US" sz="1600" dirty="0" smtClean="0"/>
              <a:t>想定されるガイドラインの内容</a:t>
            </a:r>
            <a:endParaRPr lang="ja-JP" altLang="en-US" sz="1600" dirty="0"/>
          </a:p>
        </p:txBody>
      </p:sp>
      <p:sp>
        <p:nvSpPr>
          <p:cNvPr id="12" name="テキスト ボックス 11"/>
          <p:cNvSpPr txBox="1"/>
          <p:nvPr/>
        </p:nvSpPr>
        <p:spPr>
          <a:xfrm>
            <a:off x="179512" y="107340"/>
            <a:ext cx="7992888" cy="369332"/>
          </a:xfrm>
          <a:prstGeom prst="rect">
            <a:avLst/>
          </a:prstGeom>
          <a:noFill/>
        </p:spPr>
        <p:txBody>
          <a:bodyPr wrap="square" rtlCol="0">
            <a:spAutoFit/>
          </a:bodyPr>
          <a:lstStyle/>
          <a:p>
            <a:r>
              <a:rPr lang="ja-JP" altLang="en-US" u="sng" dirty="0" smtClean="0"/>
              <a:t>■</a:t>
            </a:r>
            <a:r>
              <a:rPr lang="ja-JP" altLang="en-US" u="sng" dirty="0"/>
              <a:t>現時点で</a:t>
            </a:r>
            <a:r>
              <a:rPr lang="ja-JP" altLang="en-US" u="sng" dirty="0" smtClean="0"/>
              <a:t>の考え方と、今後の方向性</a:t>
            </a:r>
            <a:endParaRPr lang="ja-JP" altLang="en-US" u="sng" dirty="0"/>
          </a:p>
        </p:txBody>
      </p:sp>
      <p:sp>
        <p:nvSpPr>
          <p:cNvPr id="13" name="正方形/長方形 12"/>
          <p:cNvSpPr/>
          <p:nvPr/>
        </p:nvSpPr>
        <p:spPr>
          <a:xfrm>
            <a:off x="154112" y="808246"/>
            <a:ext cx="2880320"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err="1" smtClean="0"/>
              <a:t>大阪府障</a:t>
            </a:r>
            <a:r>
              <a:rPr lang="ja-JP" altLang="en-US" dirty="0" err="1"/>
              <a:t>がい</a:t>
            </a:r>
            <a:r>
              <a:rPr lang="ja-JP" altLang="en-US" dirty="0" smtClean="0"/>
              <a:t>者差別解消</a:t>
            </a:r>
            <a:endParaRPr lang="en-US" altLang="ja-JP" dirty="0" smtClean="0"/>
          </a:p>
          <a:p>
            <a:pPr algn="ctr"/>
            <a:r>
              <a:rPr lang="ja-JP" altLang="en-US" dirty="0" smtClean="0"/>
              <a:t>ガイドライン（仮称）（案）</a:t>
            </a:r>
            <a:endParaRPr kumimoji="1" lang="ja-JP" altLang="en-US" dirty="0"/>
          </a:p>
        </p:txBody>
      </p:sp>
      <p:sp>
        <p:nvSpPr>
          <p:cNvPr id="14" name="正方形/長方形 13"/>
          <p:cNvSpPr/>
          <p:nvPr/>
        </p:nvSpPr>
        <p:spPr>
          <a:xfrm>
            <a:off x="3106440" y="808246"/>
            <a:ext cx="2880320"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有識者からのご意見</a:t>
            </a:r>
            <a:endParaRPr kumimoji="1" lang="ja-JP" altLang="en-US" dirty="0"/>
          </a:p>
        </p:txBody>
      </p:sp>
      <p:sp>
        <p:nvSpPr>
          <p:cNvPr id="15" name="正方形/長方形 14"/>
          <p:cNvSpPr/>
          <p:nvPr/>
        </p:nvSpPr>
        <p:spPr>
          <a:xfrm>
            <a:off x="6058768" y="808246"/>
            <a:ext cx="2880320"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差別と思われる事例</a:t>
            </a:r>
            <a:endParaRPr kumimoji="1" lang="en-US" altLang="ja-JP" dirty="0" smtClean="0"/>
          </a:p>
          <a:p>
            <a:pPr algn="ctr"/>
            <a:r>
              <a:rPr kumimoji="1" lang="ja-JP" altLang="en-US" dirty="0" smtClean="0"/>
              <a:t>収集の結果</a:t>
            </a:r>
            <a:endParaRPr kumimoji="1" lang="ja-JP" altLang="en-US" dirty="0"/>
          </a:p>
        </p:txBody>
      </p:sp>
      <p:sp>
        <p:nvSpPr>
          <p:cNvPr id="17" name="フローチャート : 組合せ 16"/>
          <p:cNvSpPr/>
          <p:nvPr/>
        </p:nvSpPr>
        <p:spPr>
          <a:xfrm>
            <a:off x="1619672" y="1672342"/>
            <a:ext cx="5976664" cy="304536"/>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フローチャート : 組合せ 17"/>
          <p:cNvSpPr/>
          <p:nvPr/>
        </p:nvSpPr>
        <p:spPr>
          <a:xfrm>
            <a:off x="1619672" y="4566614"/>
            <a:ext cx="5976664" cy="304536"/>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51520" y="5517232"/>
            <a:ext cx="8640960" cy="784830"/>
          </a:xfrm>
          <a:prstGeom prst="rect">
            <a:avLst/>
          </a:prstGeom>
          <a:noFill/>
        </p:spPr>
        <p:txBody>
          <a:bodyPr wrap="square" rtlCol="0">
            <a:spAutoFit/>
          </a:bodyPr>
          <a:lstStyle/>
          <a:p>
            <a:pPr marL="174625" indent="-174625"/>
            <a:r>
              <a:rPr lang="ja-JP" altLang="en-US" sz="1500" dirty="0" smtClean="0"/>
              <a:t>○新たな救済の仕組みの構築や、条例の必要性については、大阪府における</a:t>
            </a:r>
            <a:r>
              <a:rPr lang="ja-JP" altLang="en-US" sz="1500" dirty="0" err="1" smtClean="0"/>
              <a:t>障がい</a:t>
            </a:r>
            <a:r>
              <a:rPr lang="ja-JP" altLang="en-US" sz="1500" dirty="0" smtClean="0"/>
              <a:t>者差別に関する救済の仕組みの検討の動向や、判例や</a:t>
            </a:r>
            <a:r>
              <a:rPr lang="en-US" altLang="ja-JP" sz="1500" dirty="0" smtClean="0"/>
              <a:t>ADR</a:t>
            </a:r>
            <a:r>
              <a:rPr lang="ja-JP" altLang="en-US" sz="1500" dirty="0" err="1" smtClean="0"/>
              <a:t>での</a:t>
            </a:r>
            <a:r>
              <a:rPr lang="ja-JP" altLang="en-US" sz="1500" dirty="0" smtClean="0"/>
              <a:t>対応事案の積み上げ、ガイドラインが差別の未然防止や紛争の解決にどのように機能しているか、等の状況を踏まえて検討を行う。</a:t>
            </a:r>
            <a:endParaRPr lang="en-US" altLang="ja-JP" sz="1500" dirty="0" smtClean="0"/>
          </a:p>
        </p:txBody>
      </p:sp>
      <p:sp>
        <p:nvSpPr>
          <p:cNvPr id="20" name="角丸四角形 19"/>
          <p:cNvSpPr/>
          <p:nvPr/>
        </p:nvSpPr>
        <p:spPr>
          <a:xfrm>
            <a:off x="179512" y="5208785"/>
            <a:ext cx="8712968" cy="1244551"/>
          </a:xfrm>
          <a:prstGeom prst="roundRect">
            <a:avLst>
              <a:gd name="adj" fmla="val 4936"/>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テキスト ボックス 20"/>
          <p:cNvSpPr txBox="1"/>
          <p:nvPr/>
        </p:nvSpPr>
        <p:spPr>
          <a:xfrm>
            <a:off x="323528" y="5021499"/>
            <a:ext cx="2736304" cy="374571"/>
          </a:xfrm>
          <a:prstGeom prst="round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ja-JP"/>
            </a:defPPr>
            <a:lvl1pP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ja-JP" altLang="en-US" sz="1600" dirty="0"/>
              <a:t>今後</a:t>
            </a:r>
            <a:r>
              <a:rPr lang="ja-JP" altLang="en-US" sz="1600" dirty="0" smtClean="0"/>
              <a:t>の方向性</a:t>
            </a:r>
            <a:endParaRPr lang="ja-JP" altLang="en-US" sz="1600" dirty="0"/>
          </a:p>
        </p:txBody>
      </p:sp>
    </p:spTree>
    <p:extLst>
      <p:ext uri="{BB962C8B-B14F-4D97-AF65-F5344CB8AC3E}">
        <p14:creationId xmlns:p14="http://schemas.microsoft.com/office/powerpoint/2010/main" val="11416938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1885</TotalTime>
  <Words>1142</Words>
  <PresentationFormat>画面に合わせる (4:3)</PresentationFormat>
  <Paragraphs>131</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2015-02-23T06:26:19Z</cp:lastPrinted>
  <dcterms:created xsi:type="dcterms:W3CDTF">2014-11-13T05:33:27Z</dcterms:created>
  <dcterms:modified xsi:type="dcterms:W3CDTF">2015-02-23T09:29:03Z</dcterms:modified>
</cp:coreProperties>
</file>