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89" r:id="rId4"/>
    <p:sldId id="277" r:id="rId5"/>
    <p:sldId id="300" r:id="rId6"/>
    <p:sldId id="301" r:id="rId7"/>
    <p:sldId id="297" r:id="rId8"/>
    <p:sldId id="278" r:id="rId9"/>
    <p:sldId id="290" r:id="rId10"/>
    <p:sldId id="292" r:id="rId11"/>
    <p:sldId id="294" r:id="rId12"/>
    <p:sldId id="296" r:id="rId13"/>
    <p:sldId id="298" r:id="rId14"/>
    <p:sldId id="291" r:id="rId15"/>
    <p:sldId id="293" r:id="rId16"/>
    <p:sldId id="285" r:id="rId17"/>
    <p:sldId id="287" r:id="rId18"/>
    <p:sldId id="288" r:id="rId19"/>
    <p:sldId id="299"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4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381369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356750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221383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400693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158080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2103814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132306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102784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366418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192111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2F7C14-D7B4-484B-B0DA-1D21C956BDAD}" type="datetimeFigureOut">
              <a:rPr kumimoji="1" lang="ja-JP" altLang="en-US" smtClean="0"/>
              <a:t>2019/3/22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341631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F7C14-D7B4-484B-B0DA-1D21C956BDAD}" type="datetimeFigureOut">
              <a:rPr kumimoji="1" lang="ja-JP" altLang="en-US" smtClean="0"/>
              <a:t>2019/3/22</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D58CE-C183-4EA5-9193-BF140682B6D5}" type="slidenum">
              <a:rPr kumimoji="1" lang="ja-JP" altLang="en-US" smtClean="0"/>
              <a:t>‹#›</a:t>
            </a:fld>
            <a:endParaRPr kumimoji="1" lang="ja-JP" altLang="en-US" dirty="0"/>
          </a:p>
        </p:txBody>
      </p:sp>
    </p:spTree>
    <p:extLst>
      <p:ext uri="{BB962C8B-B14F-4D97-AF65-F5344CB8AC3E}">
        <p14:creationId xmlns:p14="http://schemas.microsoft.com/office/powerpoint/2010/main" val="2343131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emf"/></Relationships>
</file>

<file path=ppt/slides/_rels/slide1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emf"/></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1.xml"/><Relationship Id="rId5" Type="http://schemas.openxmlformats.org/officeDocument/2006/relationships/image" Target="../media/image34.emf"/><Relationship Id="rId4" Type="http://schemas.openxmlformats.org/officeDocument/2006/relationships/image" Target="../media/image33.emf"/></Relationships>
</file>

<file path=ppt/slides/_rels/slide1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2E23C6-D3C8-4861-BC6A-36999FFB74EC}"/>
              </a:ext>
            </a:extLst>
          </p:cNvPr>
          <p:cNvSpPr>
            <a:spLocks noGrp="1"/>
          </p:cNvSpPr>
          <p:nvPr>
            <p:ph type="title"/>
          </p:nvPr>
        </p:nvSpPr>
        <p:spPr>
          <a:xfrm>
            <a:off x="628650" y="365128"/>
            <a:ext cx="7886700" cy="4492622"/>
          </a:xfrm>
        </p:spPr>
        <p:txBody>
          <a:bodyPr>
            <a:normAutofit/>
          </a:bodyPr>
          <a:lstStyle/>
          <a:p>
            <a:pPr algn="ctr"/>
            <a:r>
              <a:rPr lang="zh-TW" altLang="en-US" sz="3600" b="1" dirty="0">
                <a:latin typeface="メイリオ" panose="020B0604030504040204" pitchFamily="50" charset="-128"/>
                <a:ea typeface="メイリオ" panose="020B0604030504040204" pitchFamily="50" charset="-128"/>
              </a:rPr>
              <a:t>大阪府来阪外国人患者受入実態調査</a:t>
            </a:r>
            <a:br>
              <a:rPr lang="zh-TW" altLang="en-US" sz="3600" b="1" dirty="0">
                <a:latin typeface="メイリオ" panose="020B0604030504040204" pitchFamily="50" charset="-128"/>
                <a:ea typeface="メイリオ" panose="020B0604030504040204" pitchFamily="50" charset="-128"/>
              </a:rPr>
            </a:br>
            <a:r>
              <a:rPr lang="zh-TW" altLang="en-US" sz="3600" b="1" dirty="0">
                <a:latin typeface="メイリオ" panose="020B0604030504040204" pitchFamily="50" charset="-128"/>
                <a:ea typeface="メイリオ" panose="020B0604030504040204" pitchFamily="50" charset="-128"/>
              </a:rPr>
              <a:t>結果</a:t>
            </a:r>
            <a:r>
              <a:rPr lang="ja-JP" altLang="en-US" sz="3600" b="1" dirty="0">
                <a:latin typeface="メイリオ" panose="020B0604030504040204" pitchFamily="50" charset="-128"/>
                <a:ea typeface="メイリオ" panose="020B0604030504040204" pitchFamily="50" charset="-128"/>
              </a:rPr>
              <a:t>の概要について</a:t>
            </a:r>
            <a:endParaRPr lang="zh-TW" altLang="en-US" sz="3600" b="1" dirty="0">
              <a:latin typeface="メイリオ" panose="020B0604030504040204" pitchFamily="50" charset="-128"/>
              <a:ea typeface="メイリオ" panose="020B0604030504040204" pitchFamily="50" charset="-128"/>
            </a:endParaRPr>
          </a:p>
        </p:txBody>
      </p:sp>
      <p:sp>
        <p:nvSpPr>
          <p:cNvPr id="5" name="タイトル 1">
            <a:extLst>
              <a:ext uri="{FF2B5EF4-FFF2-40B4-BE49-F238E27FC236}">
                <a16:creationId xmlns:a16="http://schemas.microsoft.com/office/drawing/2014/main" id="{2504DB57-BC08-4634-8CC7-F7DAE2DC1638}"/>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dirty="0">
                <a:latin typeface="メイリオ" panose="020B0604030504040204" pitchFamily="50" charset="-128"/>
                <a:ea typeface="メイリオ" panose="020B0604030504040204" pitchFamily="50" charset="-128"/>
              </a:rPr>
              <a:t>１</a:t>
            </a:r>
          </a:p>
        </p:txBody>
      </p:sp>
      <p:cxnSp>
        <p:nvCxnSpPr>
          <p:cNvPr id="7" name="直線コネクタ 6">
            <a:extLst>
              <a:ext uri="{FF2B5EF4-FFF2-40B4-BE49-F238E27FC236}">
                <a16:creationId xmlns:a16="http://schemas.microsoft.com/office/drawing/2014/main" id="{CE83A963-1F90-4288-939A-2E0A06915115}"/>
              </a:ext>
            </a:extLst>
          </p:cNvPr>
          <p:cNvCxnSpPr/>
          <p:nvPr/>
        </p:nvCxnSpPr>
        <p:spPr>
          <a:xfrm>
            <a:off x="597609" y="3702943"/>
            <a:ext cx="8208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 2">
            <a:extLst>
              <a:ext uri="{FF2B5EF4-FFF2-40B4-BE49-F238E27FC236}">
                <a16:creationId xmlns:a16="http://schemas.microsoft.com/office/drawing/2014/main" id="{668DF212-0DBA-410A-8386-6806A354C695}"/>
              </a:ext>
            </a:extLst>
          </p:cNvPr>
          <p:cNvSpPr txBox="1">
            <a:spLocks/>
          </p:cNvSpPr>
          <p:nvPr/>
        </p:nvSpPr>
        <p:spPr>
          <a:xfrm>
            <a:off x="755576" y="4014695"/>
            <a:ext cx="7709998" cy="2128927"/>
          </a:xfrm>
          <a:prstGeom prst="rect">
            <a:avLst/>
          </a:prstGeom>
        </p:spPr>
        <p:txBody>
          <a:bodyPr vert="horz" anchor="ctr">
            <a:noAutofit/>
          </a:bodyPr>
          <a:lstStyle/>
          <a:p>
            <a:pPr>
              <a:buClr>
                <a:schemeClr val="accent1"/>
              </a:buClr>
              <a:buSzPct val="70000"/>
              <a:defRPr/>
            </a:pPr>
            <a:r>
              <a:rPr lang="en-US" altLang="ja-JP" sz="3200" dirty="0" smtClean="0">
                <a:latin typeface="メイリオ" panose="020B0604030504040204" pitchFamily="50" charset="-128"/>
                <a:ea typeface="メイリオ" panose="020B0604030504040204" pitchFamily="50" charset="-128"/>
                <a:cs typeface="Meiryo UI" pitchFamily="50" charset="-128"/>
              </a:rPr>
              <a:t>Ⅰ</a:t>
            </a:r>
            <a:r>
              <a:rPr lang="ja-JP" altLang="en-US" sz="3200" dirty="0" smtClean="0">
                <a:latin typeface="メイリオ" panose="020B0604030504040204" pitchFamily="50" charset="-128"/>
                <a:ea typeface="メイリオ" panose="020B0604030504040204" pitchFamily="50" charset="-128"/>
                <a:cs typeface="Meiryo UI" pitchFamily="50" charset="-128"/>
              </a:rPr>
              <a:t>　調査の概要</a:t>
            </a:r>
            <a:endParaRPr lang="en-US" altLang="ja-JP" sz="3200" dirty="0" smtClean="0">
              <a:latin typeface="メイリオ" panose="020B0604030504040204" pitchFamily="50" charset="-128"/>
              <a:ea typeface="メイリオ" panose="020B0604030504040204" pitchFamily="50" charset="-128"/>
              <a:cs typeface="Meiryo UI" pitchFamily="50" charset="-128"/>
            </a:endParaRPr>
          </a:p>
          <a:p>
            <a:pPr>
              <a:buClr>
                <a:schemeClr val="accent1"/>
              </a:buClr>
              <a:buSzPct val="70000"/>
              <a:defRPr/>
            </a:pPr>
            <a:r>
              <a:rPr lang="en-US" altLang="ja-JP" sz="3200" dirty="0">
                <a:latin typeface="メイリオ" panose="020B0604030504040204" pitchFamily="50" charset="-128"/>
                <a:ea typeface="メイリオ" panose="020B0604030504040204" pitchFamily="50" charset="-128"/>
                <a:cs typeface="Meiryo UI" pitchFamily="50" charset="-128"/>
              </a:rPr>
              <a:t>Ⅱ</a:t>
            </a:r>
            <a:r>
              <a:rPr lang="ja-JP" altLang="en-US" sz="3200" dirty="0">
                <a:latin typeface="メイリオ" panose="020B0604030504040204" pitchFamily="50" charset="-128"/>
                <a:ea typeface="メイリオ" panose="020B0604030504040204" pitchFamily="50" charset="-128"/>
                <a:cs typeface="Meiryo UI" pitchFamily="50" charset="-128"/>
              </a:rPr>
              <a:t>　</a:t>
            </a:r>
            <a:r>
              <a:rPr lang="ja-JP" altLang="en-US" sz="3200" dirty="0" smtClean="0">
                <a:latin typeface="メイリオ" panose="020B0604030504040204" pitchFamily="50" charset="-128"/>
                <a:ea typeface="メイリオ" panose="020B0604030504040204" pitchFamily="50" charset="-128"/>
                <a:cs typeface="Meiryo UI" pitchFamily="50" charset="-128"/>
              </a:rPr>
              <a:t>調査結果</a:t>
            </a:r>
            <a:r>
              <a:rPr lang="ja-JP" altLang="en-US" sz="3200" smtClean="0">
                <a:latin typeface="メイリオ" panose="020B0604030504040204" pitchFamily="50" charset="-128"/>
                <a:ea typeface="メイリオ" panose="020B0604030504040204" pitchFamily="50" charset="-128"/>
                <a:cs typeface="Meiryo UI" pitchFamily="50" charset="-128"/>
              </a:rPr>
              <a:t>の概要</a:t>
            </a:r>
            <a:endParaRPr lang="en-US" altLang="ja-JP" sz="3200" dirty="0">
              <a:latin typeface="メイリオ" panose="020B0604030504040204" pitchFamily="50" charset="-128"/>
              <a:ea typeface="メイリオ" panose="020B0604030504040204" pitchFamily="50" charset="-128"/>
              <a:cs typeface="Meiryo UI" pitchFamily="50" charset="-128"/>
            </a:endParaRPr>
          </a:p>
        </p:txBody>
      </p:sp>
      <p:sp>
        <p:nvSpPr>
          <p:cNvPr id="6" name="正方形/長方形 5"/>
          <p:cNvSpPr/>
          <p:nvPr/>
        </p:nvSpPr>
        <p:spPr>
          <a:xfrm>
            <a:off x="7849235" y="365128"/>
            <a:ext cx="932815" cy="381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sz="1200" b="1" kern="100" dirty="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資料</a:t>
            </a:r>
            <a:r>
              <a:rPr lang="en-US" sz="1200" b="1" kern="100" smtClean="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1-1</a:t>
            </a:r>
            <a:r>
              <a:rPr lang="en-US" altLang="ja-JP" sz="1200" b="1" kern="100" smtClean="0">
                <a:ln>
                  <a:noFill/>
                </a:ln>
                <a:solidFill>
                  <a:srgbClr val="000000"/>
                </a:solidFill>
                <a:effectLst/>
                <a:latin typeface="ＭＳ ゴシック" panose="020B0609070205080204" pitchFamily="49" charset="-128"/>
                <a:ea typeface="HGPｺﾞｼｯｸM" panose="020B0600000000000000" pitchFamily="50" charset="-128"/>
                <a:cs typeface="Times New Roman" panose="02020603050405020304" pitchFamily="18" charset="0"/>
              </a:rPr>
              <a:t>-1</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6136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B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9</a:t>
            </a:r>
            <a:endParaRPr lang="ja-JP" altLang="en-US" sz="1600" dirty="0">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3A18AC52-71D9-4F3F-B007-A11299A5E248}"/>
              </a:ext>
            </a:extLst>
          </p:cNvPr>
          <p:cNvPicPr>
            <a:picLocks noChangeAspect="1"/>
          </p:cNvPicPr>
          <p:nvPr/>
        </p:nvPicPr>
        <p:blipFill rotWithShape="1">
          <a:blip r:embed="rId2"/>
          <a:srcRect l="20120" r="25895" b="10307"/>
          <a:stretch/>
        </p:blipFill>
        <p:spPr>
          <a:xfrm>
            <a:off x="1231112" y="1165686"/>
            <a:ext cx="2849890" cy="2186805"/>
          </a:xfrm>
          <a:prstGeom prst="rect">
            <a:avLst/>
          </a:prstGeom>
        </p:spPr>
      </p:pic>
      <p:pic>
        <p:nvPicPr>
          <p:cNvPr id="3" name="図 2">
            <a:extLst>
              <a:ext uri="{FF2B5EF4-FFF2-40B4-BE49-F238E27FC236}">
                <a16:creationId xmlns:a16="http://schemas.microsoft.com/office/drawing/2014/main" id="{4FF0565E-0DB6-41FD-AFCB-3F51F46C7CE0}"/>
              </a:ext>
            </a:extLst>
          </p:cNvPr>
          <p:cNvPicPr>
            <a:picLocks noChangeAspect="1"/>
          </p:cNvPicPr>
          <p:nvPr/>
        </p:nvPicPr>
        <p:blipFill rotWithShape="1">
          <a:blip r:embed="rId3"/>
          <a:srcRect l="19832" r="28059" b="10307"/>
          <a:stretch/>
        </p:blipFill>
        <p:spPr>
          <a:xfrm>
            <a:off x="5105972" y="1181366"/>
            <a:ext cx="2750855" cy="2186805"/>
          </a:xfrm>
          <a:prstGeom prst="rect">
            <a:avLst/>
          </a:prstGeom>
        </p:spPr>
      </p:pic>
      <p:sp>
        <p:nvSpPr>
          <p:cNvPr id="8" name="正方形/長方形 7">
            <a:extLst>
              <a:ext uri="{FF2B5EF4-FFF2-40B4-BE49-F238E27FC236}">
                <a16:creationId xmlns:a16="http://schemas.microsoft.com/office/drawing/2014/main" id="{053473DC-3B47-405C-86DF-C2DD3A3992E7}"/>
              </a:ext>
            </a:extLst>
          </p:cNvPr>
          <p:cNvSpPr/>
          <p:nvPr/>
        </p:nvSpPr>
        <p:spPr>
          <a:xfrm>
            <a:off x="197189" y="3280796"/>
            <a:ext cx="8905879" cy="66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４）平成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月に受け入れた外国人患者のうち、未収金を生じた患者の詳細</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未収金となった金額の合計は、</a:t>
            </a:r>
            <a:r>
              <a:rPr kumimoji="1" lang="en-US" altLang="ja-JP" sz="1400" dirty="0">
                <a:solidFill>
                  <a:schemeClr val="tx1"/>
                </a:solidFill>
                <a:latin typeface="メイリオ" panose="020B0604030504040204" pitchFamily="50" charset="-128"/>
                <a:ea typeface="メイリオ" panose="020B0604030504040204" pitchFamily="50" charset="-128"/>
              </a:rPr>
              <a:t>6,014,308</a:t>
            </a:r>
            <a:r>
              <a:rPr kumimoji="1" lang="ja-JP" altLang="en-US" sz="1400" dirty="0">
                <a:solidFill>
                  <a:schemeClr val="tx1"/>
                </a:solidFill>
                <a:latin typeface="メイリオ" panose="020B0604030504040204" pitchFamily="50" charset="-128"/>
                <a:ea typeface="メイリオ" panose="020B0604030504040204" pitchFamily="50" charset="-128"/>
              </a:rPr>
              <a:t>円</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811777E8-3C4C-41D2-9F5D-722B430D3296}"/>
              </a:ext>
            </a:extLst>
          </p:cNvPr>
          <p:cNvGraphicFramePr>
            <a:graphicFrameLocks noGrp="1"/>
          </p:cNvGraphicFramePr>
          <p:nvPr>
            <p:extLst>
              <p:ext uri="{D42A27DB-BD31-4B8C-83A1-F6EECF244321}">
                <p14:modId xmlns:p14="http://schemas.microsoft.com/office/powerpoint/2010/main" val="3923985693"/>
              </p:ext>
            </p:extLst>
          </p:nvPr>
        </p:nvGraphicFramePr>
        <p:xfrm>
          <a:off x="803956" y="3837877"/>
          <a:ext cx="6920817" cy="2042002"/>
        </p:xfrm>
        <a:graphic>
          <a:graphicData uri="http://schemas.openxmlformats.org/drawingml/2006/table">
            <a:tbl>
              <a:tblPr firstRow="1" bandRow="1">
                <a:tableStyleId>{7DF18680-E054-41AD-8BC1-D1AEF772440D}</a:tableStyleId>
              </a:tblPr>
              <a:tblGrid>
                <a:gridCol w="1356347">
                  <a:extLst>
                    <a:ext uri="{9D8B030D-6E8A-4147-A177-3AD203B41FA5}">
                      <a16:colId xmlns:a16="http://schemas.microsoft.com/office/drawing/2014/main" val="1708818166"/>
                    </a:ext>
                  </a:extLst>
                </a:gridCol>
                <a:gridCol w="438150">
                  <a:extLst>
                    <a:ext uri="{9D8B030D-6E8A-4147-A177-3AD203B41FA5}">
                      <a16:colId xmlns:a16="http://schemas.microsoft.com/office/drawing/2014/main" val="4181618496"/>
                    </a:ext>
                  </a:extLst>
                </a:gridCol>
                <a:gridCol w="971550">
                  <a:extLst>
                    <a:ext uri="{9D8B030D-6E8A-4147-A177-3AD203B41FA5}">
                      <a16:colId xmlns:a16="http://schemas.microsoft.com/office/drawing/2014/main" val="511819949"/>
                    </a:ext>
                  </a:extLst>
                </a:gridCol>
                <a:gridCol w="1028700">
                  <a:extLst>
                    <a:ext uri="{9D8B030D-6E8A-4147-A177-3AD203B41FA5}">
                      <a16:colId xmlns:a16="http://schemas.microsoft.com/office/drawing/2014/main" val="437080890"/>
                    </a:ext>
                  </a:extLst>
                </a:gridCol>
                <a:gridCol w="1390650">
                  <a:extLst>
                    <a:ext uri="{9D8B030D-6E8A-4147-A177-3AD203B41FA5}">
                      <a16:colId xmlns:a16="http://schemas.microsoft.com/office/drawing/2014/main" val="1954584278"/>
                    </a:ext>
                  </a:extLst>
                </a:gridCol>
                <a:gridCol w="1735420">
                  <a:extLst>
                    <a:ext uri="{9D8B030D-6E8A-4147-A177-3AD203B41FA5}">
                      <a16:colId xmlns:a16="http://schemas.microsoft.com/office/drawing/2014/main" val="2771454722"/>
                    </a:ext>
                  </a:extLst>
                </a:gridCol>
              </a:tblGrid>
              <a:tr h="260053">
                <a:tc gridSpan="2">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1100" dirty="0">
                          <a:latin typeface="メイリオ" panose="020B0604030504040204" pitchFamily="50" charset="-128"/>
                          <a:ea typeface="メイリオ" panose="020B0604030504040204" pitchFamily="50" charset="-128"/>
                        </a:rPr>
                        <a:t>延べ患者数</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延べ入院日数</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請求金額（総額）</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rPr>
                        <a:t>未収金となった金額</a:t>
                      </a:r>
                    </a:p>
                  </a:txBody>
                  <a:tcPr anchor="ctr"/>
                </a:tc>
                <a:extLst>
                  <a:ext uri="{0D108BD9-81ED-4DB2-BD59-A6C34878D82A}">
                    <a16:rowId xmlns:a16="http://schemas.microsoft.com/office/drawing/2014/main" val="325202868"/>
                  </a:ext>
                </a:extLst>
              </a:tr>
              <a:tr h="252526">
                <a:tc rowSpan="2">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在留外国人</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入院</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83</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日</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1,145,158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 </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1,145,148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extLst>
                  <a:ext uri="{0D108BD9-81ED-4DB2-BD59-A6C34878D82A}">
                    <a16:rowId xmlns:a16="http://schemas.microsoft.com/office/drawing/2014/main" val="1804273737"/>
                  </a:ext>
                </a:extLst>
              </a:tr>
              <a:tr h="252526">
                <a:tc vMerge="1">
                  <a:txBody>
                    <a:bodyPr/>
                    <a:lstStyle/>
                    <a:p>
                      <a:pPr algn="just">
                        <a:spcAft>
                          <a:spcPts val="0"/>
                        </a:spcAft>
                      </a:pP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外来</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28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402,222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347,372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extLst>
                  <a:ext uri="{0D108BD9-81ED-4DB2-BD59-A6C34878D82A}">
                    <a16:rowId xmlns:a16="http://schemas.microsoft.com/office/drawing/2014/main" val="2681624070"/>
                  </a:ext>
                </a:extLst>
              </a:tr>
              <a:tr h="252526">
                <a:tc rowSpan="2">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訪日外国人</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（医療渡航を除く）</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入院</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日</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4,372,418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4,352,418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extLst>
                  <a:ext uri="{0D108BD9-81ED-4DB2-BD59-A6C34878D82A}">
                    <a16:rowId xmlns:a16="http://schemas.microsoft.com/office/drawing/2014/main" val="2555880524"/>
                  </a:ext>
                </a:extLst>
              </a:tr>
              <a:tr h="252526">
                <a:tc vMerge="1">
                  <a:txBody>
                    <a:bodyPr/>
                    <a:lstStyle/>
                    <a:p>
                      <a:pPr algn="just">
                        <a:spcAft>
                          <a:spcPts val="0"/>
                        </a:spcAft>
                      </a:pP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外来</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7</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206,070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163,700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extLst>
                  <a:ext uri="{0D108BD9-81ED-4DB2-BD59-A6C34878D82A}">
                    <a16:rowId xmlns:a16="http://schemas.microsoft.com/office/drawing/2014/main" val="317664307"/>
                  </a:ext>
                </a:extLst>
              </a:tr>
              <a:tr h="252526">
                <a:tc rowSpan="2">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医療を目的に</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訪日した外国人</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入院</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日</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tc>
                <a:extLst>
                  <a:ext uri="{0D108BD9-81ED-4DB2-BD59-A6C34878D82A}">
                    <a16:rowId xmlns:a16="http://schemas.microsoft.com/office/drawing/2014/main" val="4258865868"/>
                  </a:ext>
                </a:extLst>
              </a:tr>
              <a:tr h="252526">
                <a:tc vMerge="1">
                  <a:txBody>
                    <a:bodyPr/>
                    <a:lstStyle/>
                    <a:p>
                      <a:pPr algn="just">
                        <a:spcAft>
                          <a:spcPts val="0"/>
                        </a:spcAft>
                      </a:pP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just">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外来</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5,670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5,670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1115384880"/>
                  </a:ext>
                </a:extLst>
              </a:tr>
              <a:tr h="252526">
                <a:tc gridSpan="2">
                  <a:txBody>
                    <a:bodyPr/>
                    <a:lstStyle/>
                    <a:p>
                      <a:pPr algn="ctr"/>
                      <a:r>
                        <a:rPr kumimoji="1" lang="ja-JP" altLang="en-US" sz="1050" dirty="0">
                          <a:latin typeface="メイリオ" panose="020B0604030504040204" pitchFamily="50" charset="-128"/>
                          <a:ea typeface="メイリオ" panose="020B0604030504040204" pitchFamily="50" charset="-128"/>
                        </a:rPr>
                        <a:t>合計</a:t>
                      </a:r>
                    </a:p>
                  </a:txBody>
                  <a:tcPr anchor="ctr">
                    <a:lnT w="38100" cap="flat" cmpd="sng" algn="ctr">
                      <a:solidFill>
                        <a:schemeClr val="accent5"/>
                      </a:solidFill>
                      <a:prstDash val="solid"/>
                      <a:round/>
                      <a:headEnd type="none" w="med" len="med"/>
                      <a:tailEnd type="none" w="med" len="med"/>
                    </a:lnT>
                    <a:solidFill>
                      <a:schemeClr val="accent1">
                        <a:lumMod val="40000"/>
                        <a:lumOff val="60000"/>
                      </a:schemeClr>
                    </a:solidFill>
                  </a:tcPr>
                </a:tc>
                <a:tc hMerge="1">
                  <a:txBody>
                    <a:bodyPr/>
                    <a:lstStyle/>
                    <a:p>
                      <a:endParaRPr kumimoji="1" lang="ja-JP" altLang="en-US"/>
                    </a:p>
                  </a:txBody>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46</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solidFill>
                      <a:schemeClr val="accent1">
                        <a:lumMod val="40000"/>
                        <a:lumOff val="60000"/>
                      </a:schemeClr>
                    </a:solidFill>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98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日</a:t>
                      </a:r>
                    </a:p>
                  </a:txBody>
                  <a:tcPr marL="68580" marR="68580" marT="0" marB="0" anchor="ctr">
                    <a:lnT w="38100" cap="flat" cmpd="sng" algn="ctr">
                      <a:solidFill>
                        <a:schemeClr val="accent5"/>
                      </a:solidFill>
                      <a:prstDash val="solid"/>
                      <a:round/>
                      <a:headEnd type="none" w="med" len="med"/>
                      <a:tailEnd type="none" w="med" len="med"/>
                    </a:lnT>
                    <a:solidFill>
                      <a:schemeClr val="accent1">
                        <a:lumMod val="40000"/>
                        <a:lumOff val="60000"/>
                      </a:schemeClr>
                    </a:solidFill>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6,131,538</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lnT w="38100" cap="flat" cmpd="sng" algn="ctr">
                      <a:solidFill>
                        <a:schemeClr val="accent5"/>
                      </a:solidFill>
                      <a:prstDash val="solid"/>
                      <a:round/>
                      <a:headEnd type="none" w="med" len="med"/>
                      <a:tailEnd type="none" w="med" len="med"/>
                    </a:lnT>
                    <a:solidFill>
                      <a:schemeClr val="accent1">
                        <a:lumMod val="40000"/>
                        <a:lumOff val="60000"/>
                      </a:schemeClr>
                    </a:solidFill>
                  </a:tcPr>
                </a:tc>
                <a:tc>
                  <a:txBody>
                    <a:bodyPr/>
                    <a:lstStyle/>
                    <a:p>
                      <a:pPr algn="r">
                        <a:spcAft>
                          <a:spcPts val="0"/>
                        </a:spcAft>
                      </a:pPr>
                      <a:r>
                        <a:rPr lang="en-US" sz="12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6,014,308</a:t>
                      </a:r>
                      <a:r>
                        <a:rPr lang="ja-JP" sz="12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円</a:t>
                      </a:r>
                    </a:p>
                  </a:txBody>
                  <a:tcPr marL="68580" marR="68580" marT="0" marB="0" anchor="ctr">
                    <a:lnT w="38100" cap="flat" cmpd="sng" algn="ctr">
                      <a:solidFill>
                        <a:schemeClr val="accent5"/>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595953656"/>
                  </a:ext>
                </a:extLst>
              </a:tr>
            </a:tbl>
          </a:graphicData>
        </a:graphic>
      </p:graphicFrame>
      <p:sp>
        <p:nvSpPr>
          <p:cNvPr id="11" name="正方形/長方形 10">
            <a:extLst>
              <a:ext uri="{FF2B5EF4-FFF2-40B4-BE49-F238E27FC236}">
                <a16:creationId xmlns:a16="http://schemas.microsoft.com/office/drawing/2014/main" id="{4F67EC5B-4FC1-4D01-B3D1-7DCFC38B7778}"/>
              </a:ext>
            </a:extLst>
          </p:cNvPr>
          <p:cNvSpPr/>
          <p:nvPr/>
        </p:nvSpPr>
        <p:spPr>
          <a:xfrm>
            <a:off x="2904257" y="1266312"/>
            <a:ext cx="519109"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62DE60D2-E8A2-47E8-9660-CF84F28DB206}"/>
              </a:ext>
            </a:extLst>
          </p:cNvPr>
          <p:cNvSpPr/>
          <p:nvPr/>
        </p:nvSpPr>
        <p:spPr>
          <a:xfrm>
            <a:off x="6809506" y="1249131"/>
            <a:ext cx="519109"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BA317D77-F1E0-482E-9554-760F8F81186E}"/>
              </a:ext>
            </a:extLst>
          </p:cNvPr>
          <p:cNvSpPr/>
          <p:nvPr/>
        </p:nvSpPr>
        <p:spPr>
          <a:xfrm>
            <a:off x="197189" y="695980"/>
            <a:ext cx="8134353" cy="66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３）平成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月に受け入れた医療を目的に訪日した外国人</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医療を目的に訪日した外国人の受入れがあった病院は、外来</a:t>
            </a:r>
            <a:r>
              <a:rPr kumimoji="1" lang="en-US" altLang="ja-JP" sz="1400" dirty="0">
                <a:solidFill>
                  <a:schemeClr val="tx1"/>
                </a:solidFill>
                <a:latin typeface="メイリオ" panose="020B0604030504040204" pitchFamily="50" charset="-128"/>
                <a:ea typeface="メイリオ" panose="020B0604030504040204" pitchFamily="50" charset="-128"/>
              </a:rPr>
              <a:t>5.0</a:t>
            </a:r>
            <a:r>
              <a:rPr kumimoji="1" lang="ja-JP" altLang="en-US" sz="1400" dirty="0">
                <a:solidFill>
                  <a:schemeClr val="tx1"/>
                </a:solidFill>
                <a:latin typeface="メイリオ" panose="020B0604030504040204" pitchFamily="50" charset="-128"/>
                <a:ea typeface="メイリオ" panose="020B0604030504040204" pitchFamily="50" charset="-128"/>
              </a:rPr>
              <a:t>％・入院</a:t>
            </a:r>
            <a:r>
              <a:rPr kumimoji="1" lang="en-US" altLang="ja-JP" sz="1400" dirty="0">
                <a:solidFill>
                  <a:schemeClr val="tx1"/>
                </a:solidFill>
                <a:latin typeface="メイリオ" panose="020B0604030504040204" pitchFamily="50" charset="-128"/>
                <a:ea typeface="メイリオ" panose="020B0604030504040204" pitchFamily="50" charset="-128"/>
              </a:rPr>
              <a:t>1.3</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25758" y="5879879"/>
            <a:ext cx="9092484" cy="973359"/>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〇未払い</a:t>
            </a:r>
            <a:r>
              <a:rPr kumimoji="1" lang="ja-JP" altLang="en-US" sz="1400" dirty="0">
                <a:solidFill>
                  <a:schemeClr val="tx1"/>
                </a:solidFill>
                <a:latin typeface="メイリオ" panose="020B0604030504040204" pitchFamily="50" charset="-128"/>
                <a:ea typeface="メイリオ" panose="020B0604030504040204" pitchFamily="50" charset="-128"/>
              </a:rPr>
              <a:t>の発生に対する対応については国全体で課題として議論されており、国の動きを注視しつつ未払い</a:t>
            </a:r>
            <a:r>
              <a:rPr kumimoji="1" lang="ja-JP" altLang="en-US" sz="1400" dirty="0" smtClean="0">
                <a:solidFill>
                  <a:schemeClr val="tx1"/>
                </a:solidFill>
                <a:latin typeface="メイリオ" panose="020B0604030504040204" pitchFamily="50" charset="-128"/>
                <a:ea typeface="メイリオ" panose="020B0604030504040204" pitchFamily="50" charset="-128"/>
              </a:rPr>
              <a:t>発　</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生</a:t>
            </a:r>
            <a:r>
              <a:rPr kumimoji="1" lang="ja-JP" altLang="en-US" sz="1400" dirty="0">
                <a:solidFill>
                  <a:schemeClr val="tx1"/>
                </a:solidFill>
                <a:latin typeface="メイリオ" panose="020B0604030504040204" pitchFamily="50" charset="-128"/>
                <a:ea typeface="メイリオ" panose="020B0604030504040204" pitchFamily="50" charset="-128"/>
              </a:rPr>
              <a:t>防止、発生時の対応策について、関係者と協議する</a:t>
            </a:r>
          </a:p>
          <a:p>
            <a:r>
              <a:rPr kumimoji="1" lang="ja-JP" altLang="en-US" sz="1400" dirty="0">
                <a:solidFill>
                  <a:schemeClr val="tx1"/>
                </a:solidFill>
                <a:latin typeface="メイリオ" panose="020B0604030504040204" pitchFamily="50" charset="-128"/>
                <a:ea typeface="メイリオ" panose="020B0604030504040204" pitchFamily="50" charset="-128"/>
              </a:rPr>
              <a:t>〇</a:t>
            </a:r>
            <a:r>
              <a:rPr kumimoji="1" lang="ja-JP" altLang="en-US" sz="1400" dirty="0" smtClean="0">
                <a:solidFill>
                  <a:schemeClr val="tx1"/>
                </a:solidFill>
                <a:latin typeface="メイリオ" panose="020B0604030504040204" pitchFamily="50" charset="-128"/>
                <a:ea typeface="メイリオ" panose="020B0604030504040204" pitchFamily="50" charset="-128"/>
              </a:rPr>
              <a:t>未払い</a:t>
            </a:r>
            <a:r>
              <a:rPr kumimoji="1" lang="ja-JP" altLang="en-US" sz="1400" dirty="0">
                <a:solidFill>
                  <a:schemeClr val="tx1"/>
                </a:solidFill>
                <a:latin typeface="メイリオ" panose="020B0604030504040204" pitchFamily="50" charset="-128"/>
                <a:ea typeface="メイリオ" panose="020B0604030504040204" pitchFamily="50" charset="-128"/>
              </a:rPr>
              <a:t>発生を未然に防ぐため、医療機関の相談窓口の設置を検討</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03994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AD453974-7070-440F-B010-ACF927D1CC9B}"/>
              </a:ext>
            </a:extLst>
          </p:cNvPr>
          <p:cNvPicPr>
            <a:picLocks noChangeAspect="1"/>
          </p:cNvPicPr>
          <p:nvPr/>
        </p:nvPicPr>
        <p:blipFill rotWithShape="1">
          <a:blip r:embed="rId2"/>
          <a:srcRect l="18822" t="6612" r="27914"/>
          <a:stretch/>
        </p:blipFill>
        <p:spPr>
          <a:xfrm>
            <a:off x="5679815" y="2457040"/>
            <a:ext cx="2811828" cy="2276893"/>
          </a:xfrm>
          <a:prstGeom prst="rect">
            <a:avLst/>
          </a:prstGeom>
        </p:spPr>
      </p:pic>
      <p:pic>
        <p:nvPicPr>
          <p:cNvPr id="16" name="図 15">
            <a:extLst>
              <a:ext uri="{FF2B5EF4-FFF2-40B4-BE49-F238E27FC236}">
                <a16:creationId xmlns:a16="http://schemas.microsoft.com/office/drawing/2014/main" id="{4E85F580-EB5C-4CAB-91A0-4341B37A69DC}"/>
              </a:ext>
            </a:extLst>
          </p:cNvPr>
          <p:cNvPicPr>
            <a:picLocks noChangeAspect="1"/>
          </p:cNvPicPr>
          <p:nvPr/>
        </p:nvPicPr>
        <p:blipFill rotWithShape="1">
          <a:blip r:embed="rId3"/>
          <a:srcRect l="16223" t="3992" r="27626" b="10307"/>
          <a:stretch/>
        </p:blipFill>
        <p:spPr>
          <a:xfrm>
            <a:off x="3929042" y="4568499"/>
            <a:ext cx="2964234" cy="2089476"/>
          </a:xfrm>
          <a:prstGeom prst="rect">
            <a:avLst/>
          </a:prstGeom>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C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10</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238125" y="828787"/>
            <a:ext cx="4657725" cy="1190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C1</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年度に受け入れた</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妊娠</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週以降に分娩に至った妊婦</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年度に訪日外国人で妊娠</a:t>
            </a:r>
            <a:r>
              <a:rPr kumimoji="1" lang="en-US" altLang="ja-JP" sz="1400" dirty="0">
                <a:solidFill>
                  <a:schemeClr val="tx1"/>
                </a:solidFill>
                <a:latin typeface="メイリオ" panose="020B0604030504040204" pitchFamily="50" charset="-128"/>
                <a:ea typeface="メイリオ" panose="020B0604030504040204" pitchFamily="50" charset="-128"/>
              </a:rPr>
              <a:t>12</a:t>
            </a:r>
            <a:r>
              <a:rPr kumimoji="1" lang="ja-JP" altLang="en-US" sz="1400" dirty="0">
                <a:solidFill>
                  <a:schemeClr val="tx1"/>
                </a:solidFill>
                <a:latin typeface="メイリオ" panose="020B0604030504040204" pitchFamily="50" charset="-128"/>
                <a:ea typeface="メイリオ" panose="020B0604030504040204" pitchFamily="50" charset="-128"/>
              </a:rPr>
              <a:t>週以降に分娩に</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至った妊婦を受け入れた病院は</a:t>
            </a:r>
            <a:r>
              <a:rPr kumimoji="1" lang="en-US" altLang="ja-JP" sz="1400" dirty="0">
                <a:solidFill>
                  <a:schemeClr val="tx1"/>
                </a:solidFill>
                <a:latin typeface="メイリオ" panose="020B0604030504040204" pitchFamily="50" charset="-128"/>
                <a:ea typeface="メイリオ" panose="020B0604030504040204" pitchFamily="50" charset="-128"/>
              </a:rPr>
              <a:t>13.0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71253DD5-95C1-488C-911F-FC387C55B0DA}"/>
              </a:ext>
            </a:extLst>
          </p:cNvPr>
          <p:cNvPicPr>
            <a:picLocks noChangeAspect="1"/>
          </p:cNvPicPr>
          <p:nvPr/>
        </p:nvPicPr>
        <p:blipFill rotWithShape="1">
          <a:blip r:embed="rId4"/>
          <a:srcRect l="15214" t="4648" r="28637" b="10307"/>
          <a:stretch/>
        </p:blipFill>
        <p:spPr>
          <a:xfrm>
            <a:off x="762000" y="1863840"/>
            <a:ext cx="2964128" cy="2073482"/>
          </a:xfrm>
          <a:prstGeom prst="rect">
            <a:avLst/>
          </a:prstGeom>
        </p:spPr>
      </p:pic>
      <p:sp>
        <p:nvSpPr>
          <p:cNvPr id="13" name="正方形/長方形 12">
            <a:extLst>
              <a:ext uri="{FF2B5EF4-FFF2-40B4-BE49-F238E27FC236}">
                <a16:creationId xmlns:a16="http://schemas.microsoft.com/office/drawing/2014/main" id="{12580F87-414D-410B-A1D1-688E43302DE4}"/>
              </a:ext>
            </a:extLst>
          </p:cNvPr>
          <p:cNvSpPr/>
          <p:nvPr/>
        </p:nvSpPr>
        <p:spPr>
          <a:xfrm>
            <a:off x="5040678" y="764118"/>
            <a:ext cx="3636597" cy="1921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C2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年度に受け入れた</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妊娠</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週より前の流産に対して</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手術を実施した患者</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年度に訪日外国人で</a:t>
            </a:r>
            <a:r>
              <a:rPr lang="ja-JP" altLang="en-US" sz="1400" dirty="0">
                <a:solidFill>
                  <a:schemeClr val="tx1"/>
                </a:solidFill>
                <a:latin typeface="メイリオ" panose="020B0604030504040204" pitchFamily="50" charset="-128"/>
                <a:ea typeface="メイリオ" panose="020B0604030504040204" pitchFamily="50" charset="-128"/>
                <a:cs typeface="Meiryo UI" pitchFamily="50" charset="-128"/>
              </a:rPr>
              <a:t>妊娠</a:t>
            </a:r>
            <a:r>
              <a:rPr lang="en-US" altLang="ja-JP" sz="1400" dirty="0">
                <a:solidFill>
                  <a:schemeClr val="tx1"/>
                </a:solidFill>
                <a:latin typeface="メイリオ" panose="020B0604030504040204" pitchFamily="50" charset="-128"/>
                <a:ea typeface="メイリオ" panose="020B0604030504040204" pitchFamily="50" charset="-128"/>
                <a:cs typeface="Meiryo UI" pitchFamily="50" charset="-128"/>
              </a:rPr>
              <a:t>12</a:t>
            </a:r>
            <a:r>
              <a:rPr lang="ja-JP" altLang="en-US" sz="1400" dirty="0">
                <a:solidFill>
                  <a:schemeClr val="tx1"/>
                </a:solidFill>
                <a:latin typeface="メイリオ" panose="020B0604030504040204" pitchFamily="50" charset="-128"/>
                <a:ea typeface="メイリオ" panose="020B0604030504040204" pitchFamily="50" charset="-128"/>
                <a:cs typeface="Meiryo UI" pitchFamily="50" charset="-128"/>
              </a:rPr>
              <a:t>週より前の流産に対して手術を実施した患者</a:t>
            </a:r>
            <a:r>
              <a:rPr kumimoji="1" lang="ja-JP" altLang="en-US" sz="1400" dirty="0">
                <a:solidFill>
                  <a:schemeClr val="tx1"/>
                </a:solidFill>
                <a:latin typeface="メイリオ" panose="020B0604030504040204" pitchFamily="50" charset="-128"/>
                <a:ea typeface="メイリオ" panose="020B0604030504040204" pitchFamily="50" charset="-128"/>
              </a:rPr>
              <a:t>を受け入れた病院はありません</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1AF6F876-7FFC-46BF-B48F-770A782D887D}"/>
              </a:ext>
            </a:extLst>
          </p:cNvPr>
          <p:cNvSpPr/>
          <p:nvPr/>
        </p:nvSpPr>
        <p:spPr>
          <a:xfrm>
            <a:off x="238125" y="4170199"/>
            <a:ext cx="4486281" cy="1373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C3</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年度に受け入れた</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異所性妊娠の手術を実施した患者</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400" b="1" dirty="0">
                <a:solidFill>
                  <a:schemeClr val="tx1"/>
                </a:solidFill>
                <a:latin typeface="メイリオ" panose="020B0604030504040204" pitchFamily="50" charset="-128"/>
                <a:ea typeface="メイリオ" panose="020B0604030504040204" pitchFamily="50" charset="-128"/>
                <a:cs typeface="Meiryo UI"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年度に訪日外国人の異所性妊娠の手術を</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実施した患者を受け入れた病院は</a:t>
            </a:r>
            <a:r>
              <a:rPr kumimoji="1" lang="en-US" altLang="ja-JP" sz="1400" dirty="0">
                <a:solidFill>
                  <a:schemeClr val="tx1"/>
                </a:solidFill>
                <a:latin typeface="メイリオ" panose="020B0604030504040204" pitchFamily="50" charset="-128"/>
                <a:ea typeface="メイリオ" panose="020B0604030504040204" pitchFamily="50" charset="-128"/>
              </a:rPr>
              <a:t>4.3</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684CFFA0-3B38-485A-A524-33E679126A6B}"/>
              </a:ext>
            </a:extLst>
          </p:cNvPr>
          <p:cNvSpPr/>
          <p:nvPr/>
        </p:nvSpPr>
        <p:spPr>
          <a:xfrm>
            <a:off x="2498909" y="2375978"/>
            <a:ext cx="519109"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a:extLst>
              <a:ext uri="{FF2B5EF4-FFF2-40B4-BE49-F238E27FC236}">
                <a16:creationId xmlns:a16="http://schemas.microsoft.com/office/drawing/2014/main" id="{D001CC6E-F4EF-4A45-9395-7C794627300A}"/>
              </a:ext>
            </a:extLst>
          </p:cNvPr>
          <p:cNvSpPr/>
          <p:nvPr/>
        </p:nvSpPr>
        <p:spPr>
          <a:xfrm>
            <a:off x="7038104" y="2396518"/>
            <a:ext cx="519109"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A29C747C-2FED-4B21-8C6D-ACB8831856D9}"/>
              </a:ext>
            </a:extLst>
          </p:cNvPr>
          <p:cNvSpPr/>
          <p:nvPr/>
        </p:nvSpPr>
        <p:spPr>
          <a:xfrm>
            <a:off x="5803320" y="4565286"/>
            <a:ext cx="519109"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6418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② アンケート調査　診療所調査結果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11</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238125" y="698342"/>
            <a:ext cx="8181975" cy="809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D1</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年度の外国人患者数</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年度の外国人患者数は、外来初診患者</a:t>
            </a:r>
            <a:r>
              <a:rPr kumimoji="1" lang="en-US" altLang="ja-JP" sz="1400" dirty="0">
                <a:solidFill>
                  <a:schemeClr val="tx1"/>
                </a:solidFill>
                <a:latin typeface="メイリオ" panose="020B0604030504040204" pitchFamily="50" charset="-128"/>
                <a:ea typeface="メイリオ" panose="020B0604030504040204" pitchFamily="50" charset="-128"/>
              </a:rPr>
              <a:t>261</a:t>
            </a:r>
            <a:r>
              <a:rPr kumimoji="1" lang="ja-JP" altLang="en-US" sz="1400" dirty="0">
                <a:solidFill>
                  <a:schemeClr val="tx1"/>
                </a:solidFill>
                <a:latin typeface="メイリオ" panose="020B0604030504040204" pitchFamily="50" charset="-128"/>
                <a:ea typeface="メイリオ" panose="020B0604030504040204" pitchFamily="50" charset="-128"/>
              </a:rPr>
              <a:t>人</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10" name="表 9">
            <a:extLst>
              <a:ext uri="{FF2B5EF4-FFF2-40B4-BE49-F238E27FC236}">
                <a16:creationId xmlns:a16="http://schemas.microsoft.com/office/drawing/2014/main" id="{747B5F9D-820C-4EFD-86C0-152130CA7333}"/>
              </a:ext>
            </a:extLst>
          </p:cNvPr>
          <p:cNvGraphicFramePr>
            <a:graphicFrameLocks noGrp="1"/>
          </p:cNvGraphicFramePr>
          <p:nvPr>
            <p:extLst>
              <p:ext uri="{D42A27DB-BD31-4B8C-83A1-F6EECF244321}">
                <p14:modId xmlns:p14="http://schemas.microsoft.com/office/powerpoint/2010/main" val="306655798"/>
              </p:ext>
            </p:extLst>
          </p:nvPr>
        </p:nvGraphicFramePr>
        <p:xfrm>
          <a:off x="238125" y="1284987"/>
          <a:ext cx="8600304" cy="4186100"/>
        </p:xfrm>
        <a:graphic>
          <a:graphicData uri="http://schemas.openxmlformats.org/drawingml/2006/table">
            <a:tbl>
              <a:tblPr firstRow="1" bandRow="1">
                <a:tableStyleId>{7DF18680-E054-41AD-8BC1-D1AEF772440D}</a:tableStyleId>
              </a:tblPr>
              <a:tblGrid>
                <a:gridCol w="4903217">
                  <a:extLst>
                    <a:ext uri="{9D8B030D-6E8A-4147-A177-3AD203B41FA5}">
                      <a16:colId xmlns:a16="http://schemas.microsoft.com/office/drawing/2014/main" val="1954584278"/>
                    </a:ext>
                  </a:extLst>
                </a:gridCol>
                <a:gridCol w="1121434">
                  <a:extLst>
                    <a:ext uri="{9D8B030D-6E8A-4147-A177-3AD203B41FA5}">
                      <a16:colId xmlns:a16="http://schemas.microsoft.com/office/drawing/2014/main" val="1312527294"/>
                    </a:ext>
                  </a:extLst>
                </a:gridCol>
                <a:gridCol w="1552755">
                  <a:extLst>
                    <a:ext uri="{9D8B030D-6E8A-4147-A177-3AD203B41FA5}">
                      <a16:colId xmlns:a16="http://schemas.microsoft.com/office/drawing/2014/main" val="2771454722"/>
                    </a:ext>
                  </a:extLst>
                </a:gridCol>
                <a:gridCol w="1022898">
                  <a:extLst>
                    <a:ext uri="{9D8B030D-6E8A-4147-A177-3AD203B41FA5}">
                      <a16:colId xmlns:a16="http://schemas.microsoft.com/office/drawing/2014/main" val="3059572980"/>
                    </a:ext>
                  </a:extLst>
                </a:gridCol>
              </a:tblGrid>
              <a:tr h="452822">
                <a:tc>
                  <a:txBody>
                    <a:bodyPr/>
                    <a:lstStyle/>
                    <a:p>
                      <a:pPr algn="ctr"/>
                      <a:r>
                        <a:rPr kumimoji="1" lang="ja-JP" altLang="en-US" sz="1200" dirty="0">
                          <a:latin typeface="メイリオ" panose="020B0604030504040204" pitchFamily="50" charset="-128"/>
                          <a:ea typeface="メイリオ" panose="020B0604030504040204" pitchFamily="50" charset="-128"/>
                        </a:rPr>
                        <a:t>医療圏</a:t>
                      </a:r>
                    </a:p>
                  </a:txBody>
                  <a:tcPr anchor="ctr">
                    <a:lnR w="9525" cap="flat" cmpd="sng" algn="ctr">
                      <a:solidFill>
                        <a:schemeClr val="bg1"/>
                      </a:solidFill>
                      <a:prstDash val="solid"/>
                      <a:round/>
                      <a:headEnd type="none" w="med" len="med"/>
                      <a:tailEnd type="none" w="med" len="med"/>
                    </a:lnR>
                  </a:tcPr>
                </a:tc>
                <a:tc gridSpan="2">
                  <a:txBody>
                    <a:bodyPr/>
                    <a:lstStyle/>
                    <a:p>
                      <a:pPr algn="l"/>
                      <a:r>
                        <a:rPr kumimoji="1" lang="ja-JP" altLang="en-US" sz="1200" dirty="0">
                          <a:latin typeface="メイリオ" panose="020B0604030504040204" pitchFamily="50" charset="-128"/>
                          <a:ea typeface="メイリオ" panose="020B0604030504040204" pitchFamily="50" charset="-128"/>
                        </a:rPr>
                        <a:t>外来初診患者</a:t>
                      </a:r>
                      <a:endParaRPr kumimoji="1" lang="en-US" altLang="ja-JP" sz="1200" dirty="0">
                        <a:latin typeface="メイリオ" panose="020B0604030504040204" pitchFamily="50" charset="-128"/>
                        <a:ea typeface="メイリオ" panose="020B0604030504040204" pitchFamily="50" charset="-128"/>
                      </a:endParaRPr>
                    </a:p>
                    <a:p>
                      <a:pPr algn="r"/>
                      <a:r>
                        <a:rPr kumimoji="1" lang="ja-JP" altLang="en-US" sz="1100" dirty="0">
                          <a:latin typeface="メイリオ" panose="020B0604030504040204" pitchFamily="50" charset="-128"/>
                          <a:ea typeface="メイリオ" panose="020B0604030504040204" pitchFamily="50" charset="-128"/>
                        </a:rPr>
                        <a:t>（うち救急搬送患者）</a:t>
                      </a:r>
                    </a:p>
                  </a:txBody>
                  <a:tcPr anchor="ctr">
                    <a:lnL w="9525" cap="flat" cmpd="sng" algn="ctr">
                      <a:solidFill>
                        <a:schemeClr val="bg1"/>
                      </a:solidFill>
                      <a:prstDash val="solid"/>
                      <a:round/>
                      <a:headEnd type="none" w="med" len="med"/>
                      <a:tailEnd type="none" w="med" len="med"/>
                    </a:lnL>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合計</a:t>
                      </a:r>
                    </a:p>
                  </a:txBody>
                  <a:tcPr anchor="ctr"/>
                </a:tc>
                <a:extLst>
                  <a:ext uri="{0D108BD9-81ED-4DB2-BD59-A6C34878D82A}">
                    <a16:rowId xmlns:a16="http://schemas.microsoft.com/office/drawing/2014/main" val="325202868"/>
                  </a:ext>
                </a:extLst>
              </a:tr>
              <a:tr h="271693">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豊能</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（能勢町、豊能町、箕面市、池田市、吹田市、豊中市）</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R w="9525" cap="flat" cmpd="sng" algn="ctr">
                      <a:solidFill>
                        <a:schemeClr val="bg1"/>
                      </a:solidFill>
                      <a:prstDash val="solid"/>
                      <a:round/>
                      <a:headEnd type="none" w="med" len="med"/>
                      <a:tailEnd type="none" w="med" len="med"/>
                    </a:lnR>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L w="9525" cap="flat" cmpd="sng" algn="ctr">
                      <a:solidFill>
                        <a:schemeClr val="bg1"/>
                      </a:solidFill>
                      <a:prstDash val="solid"/>
                      <a:round/>
                      <a:headEnd type="none" w="med" len="med"/>
                      <a:tailEnd type="none" w="med" len="med"/>
                    </a:lnL>
                  </a:tcP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1804273737"/>
                  </a:ext>
                </a:extLst>
              </a:tr>
              <a:tr h="271693">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三島</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（島本町、高槻市、茨木市、摂津市）</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12</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2681624070"/>
                  </a:ext>
                </a:extLst>
              </a:tr>
              <a:tr h="271693">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北河内</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（枚方市、寝屋川市、交野市、守口市、門真市、四条畷市、大東市）</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2555880524"/>
                  </a:ext>
                </a:extLst>
              </a:tr>
              <a:tr h="271693">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中河内</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（東大阪市、八尾市、柏原市）</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17664307"/>
                  </a:ext>
                </a:extLst>
              </a:tr>
              <a:tr h="338552">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南河内</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（藤井寺市、松原市、羽曳野市、太子町、河南町、富田林市、大阪狭山市、千早赤阪村、河内長野市）</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4258865868"/>
                  </a:ext>
                </a:extLst>
              </a:tr>
              <a:tr h="271693">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堺市</a:t>
                      </a: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4</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1115384880"/>
                  </a:ext>
                </a:extLst>
              </a:tr>
              <a:tr h="271693">
                <a:tc>
                  <a:txBody>
                    <a:bodyPr/>
                    <a:lstStyle/>
                    <a:p>
                      <a:pPr algn="l">
                        <a:spcAft>
                          <a:spcPts val="0"/>
                        </a:spcAft>
                      </a:pP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泉州</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（高石市、泉大津市、忠岡町、和泉市、岸和田市、貝塚市、熊取町、泉佐野市、田尻町、泉南市、阪南市、岬町）</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827981357"/>
                  </a:ext>
                </a:extLst>
              </a:tr>
              <a:tr h="271693">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北部</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（都島区。東淀川区、旭区、淀川区、北区）</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74</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74</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721117448"/>
                  </a:ext>
                </a:extLst>
              </a:tr>
              <a:tr h="271693">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西部</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（福島区、此花区、西区、港区、大正区、西淀川区）</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737709043"/>
                  </a:ext>
                </a:extLst>
              </a:tr>
              <a:tr h="271693">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東部</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（中央区、天王寺区、浪速区、東成区、生野区、城東区、鶴見区）</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110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110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83616451"/>
                  </a:ext>
                </a:extLst>
              </a:tr>
              <a:tr h="271693">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南部</a:t>
                      </a:r>
                      <a:r>
                        <a:rPr lang="ja-JP" altLang="en-US" sz="12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（阿倍野区、住之江区、住吉区、東住吉区、平野区、西成区）</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837414185"/>
                  </a:ext>
                </a:extLst>
              </a:tr>
              <a:tr h="271693">
                <a:tc>
                  <a:txBody>
                    <a:bodyPr/>
                    <a:lstStyle/>
                    <a:p>
                      <a:pPr algn="l"/>
                      <a:r>
                        <a:rPr kumimoji="1" lang="ja-JP" altLang="en-US" sz="1200" dirty="0">
                          <a:latin typeface="メイリオ" panose="020B0604030504040204" pitchFamily="50" charset="-128"/>
                          <a:ea typeface="メイリオ" panose="020B0604030504040204" pitchFamily="50" charset="-128"/>
                        </a:rPr>
                        <a:t>合計</a:t>
                      </a:r>
                    </a:p>
                  </a:txBody>
                  <a:tcPr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261</a:t>
                      </a:r>
                      <a:r>
                        <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en-US" sz="105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261</a:t>
                      </a:r>
                      <a:r>
                        <a:rPr lang="ja-JP" sz="105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tcPr>
                </a:tc>
                <a:extLst>
                  <a:ext uri="{0D108BD9-81ED-4DB2-BD59-A6C34878D82A}">
                    <a16:rowId xmlns:a16="http://schemas.microsoft.com/office/drawing/2014/main" val="595953656"/>
                  </a:ext>
                </a:extLst>
              </a:tr>
            </a:tbl>
          </a:graphicData>
        </a:graphic>
      </p:graphicFrame>
      <p:sp>
        <p:nvSpPr>
          <p:cNvPr id="8" name="角丸四角形 7"/>
          <p:cNvSpPr/>
          <p:nvPr/>
        </p:nvSpPr>
        <p:spPr>
          <a:xfrm>
            <a:off x="51515" y="5471087"/>
            <a:ext cx="9040969" cy="1382152"/>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・実態調査対象である抽出診療所</a:t>
            </a:r>
            <a:r>
              <a:rPr kumimoji="1" lang="en-US" altLang="ja-JP" sz="1400" dirty="0" smtClean="0">
                <a:solidFill>
                  <a:schemeClr val="tx1"/>
                </a:solidFill>
                <a:latin typeface="メイリオ" panose="020B0604030504040204" pitchFamily="50" charset="-128"/>
                <a:ea typeface="メイリオ" panose="020B0604030504040204" pitchFamily="50" charset="-128"/>
              </a:rPr>
              <a:t>100</a:t>
            </a:r>
            <a:r>
              <a:rPr kumimoji="1" lang="ja-JP" altLang="en-US" sz="1400" dirty="0" smtClean="0">
                <a:solidFill>
                  <a:schemeClr val="tx1"/>
                </a:solidFill>
                <a:latin typeface="メイリオ" panose="020B0604030504040204" pitchFamily="50" charset="-128"/>
                <a:ea typeface="メイリオ" panose="020B0604030504040204" pitchFamily="50" charset="-128"/>
              </a:rPr>
              <a:t>診療所で調査票</a:t>
            </a:r>
            <a:r>
              <a:rPr kumimoji="1" lang="en-US" altLang="ja-JP" sz="1400" dirty="0" smtClean="0">
                <a:solidFill>
                  <a:schemeClr val="tx1"/>
                </a:solidFill>
                <a:latin typeface="メイリオ" panose="020B0604030504040204" pitchFamily="50" charset="-128"/>
                <a:ea typeface="メイリオ" panose="020B0604030504040204" pitchFamily="50" charset="-128"/>
              </a:rPr>
              <a:t>D</a:t>
            </a:r>
            <a:r>
              <a:rPr kumimoji="1" lang="ja-JP" altLang="en-US" sz="1400" dirty="0" smtClean="0">
                <a:solidFill>
                  <a:schemeClr val="tx1"/>
                </a:solidFill>
                <a:latin typeface="メイリオ" panose="020B0604030504040204" pitchFamily="50" charset="-128"/>
                <a:ea typeface="メイリオ" panose="020B0604030504040204" pitchFamily="50" charset="-128"/>
              </a:rPr>
              <a:t>の回答</a:t>
            </a:r>
            <a:r>
              <a:rPr kumimoji="1" lang="ja-JP" altLang="en-US" sz="1400" dirty="0">
                <a:solidFill>
                  <a:schemeClr val="tx1"/>
                </a:solidFill>
                <a:latin typeface="メイリオ" panose="020B0604030504040204" pitchFamily="50" charset="-128"/>
                <a:ea typeface="メイリオ" panose="020B0604030504040204" pitchFamily="50" charset="-128"/>
              </a:rPr>
              <a:t>が</a:t>
            </a:r>
            <a:r>
              <a:rPr kumimoji="1" lang="ja-JP" altLang="en-US" sz="1400" dirty="0" smtClean="0">
                <a:solidFill>
                  <a:schemeClr val="tx1"/>
                </a:solidFill>
                <a:latin typeface="メイリオ" panose="020B0604030504040204" pitchFamily="50" charset="-128"/>
                <a:ea typeface="メイリオ" panose="020B0604030504040204" pitchFamily="50" charset="-128"/>
              </a:rPr>
              <a:t>あった</a:t>
            </a:r>
            <a:r>
              <a:rPr kumimoji="1" lang="en-US" altLang="ja-JP" sz="1400" dirty="0" smtClean="0">
                <a:solidFill>
                  <a:schemeClr val="tx1"/>
                </a:solidFill>
                <a:latin typeface="メイリオ" panose="020B0604030504040204" pitchFamily="50" charset="-128"/>
                <a:ea typeface="メイリオ" panose="020B0604030504040204" pitchFamily="50" charset="-128"/>
              </a:rPr>
              <a:t>50</a:t>
            </a:r>
            <a:r>
              <a:rPr kumimoji="1" lang="ja-JP" altLang="en-US" sz="1400" dirty="0">
                <a:solidFill>
                  <a:schemeClr val="tx1"/>
                </a:solidFill>
                <a:latin typeface="メイリオ" panose="020B0604030504040204" pitchFamily="50" charset="-128"/>
                <a:ea typeface="メイリオ" panose="020B0604030504040204" pitchFamily="50" charset="-128"/>
              </a:rPr>
              <a:t>診療所</a:t>
            </a:r>
            <a:r>
              <a:rPr kumimoji="1" lang="ja-JP" altLang="en-US" sz="1400" dirty="0" smtClean="0">
                <a:solidFill>
                  <a:schemeClr val="tx1"/>
                </a:solidFill>
                <a:latin typeface="メイリオ" panose="020B0604030504040204" pitchFamily="50" charset="-128"/>
                <a:ea typeface="メイリオ" panose="020B0604030504040204" pitchFamily="50" charset="-128"/>
              </a:rPr>
              <a:t>の</a:t>
            </a:r>
            <a:r>
              <a:rPr kumimoji="1" lang="ja-JP" altLang="en-US" sz="1400" dirty="0">
                <a:solidFill>
                  <a:schemeClr val="tx1"/>
                </a:solidFill>
                <a:latin typeface="メイリオ" panose="020B0604030504040204" pitchFamily="50" charset="-128"/>
                <a:ea typeface="メイリオ" panose="020B0604030504040204" pitchFamily="50" charset="-128"/>
              </a:rPr>
              <a:t>内、平成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年度中に外国人患者を受け入れたことが</a:t>
            </a:r>
            <a:r>
              <a:rPr kumimoji="1" lang="ja-JP" altLang="en-US" sz="1400" dirty="0" smtClean="0">
                <a:solidFill>
                  <a:schemeClr val="tx1"/>
                </a:solidFill>
                <a:latin typeface="メイリオ" panose="020B0604030504040204" pitchFamily="50" charset="-128"/>
                <a:ea typeface="メイリオ" panose="020B0604030504040204" pitchFamily="50" charset="-128"/>
              </a:rPr>
              <a:t>ある</a:t>
            </a:r>
            <a:r>
              <a:rPr kumimoji="1" lang="ja-JP" altLang="en-US" sz="1400" dirty="0">
                <a:solidFill>
                  <a:schemeClr val="tx1"/>
                </a:solidFill>
                <a:latin typeface="メイリオ" panose="020B0604030504040204" pitchFamily="50" charset="-128"/>
                <a:ea typeface="メイリオ" panose="020B0604030504040204" pitchFamily="50" charset="-128"/>
              </a:rPr>
              <a:t>診療所</a:t>
            </a:r>
            <a:r>
              <a:rPr kumimoji="1" lang="ja-JP" altLang="en-US" sz="1400" dirty="0" smtClean="0">
                <a:solidFill>
                  <a:schemeClr val="tx1"/>
                </a:solidFill>
                <a:latin typeface="メイリオ" panose="020B0604030504040204" pitchFamily="50" charset="-128"/>
                <a:ea typeface="メイリオ" panose="020B0604030504040204" pitchFamily="50" charset="-128"/>
              </a:rPr>
              <a:t>は、</a:t>
            </a:r>
            <a:r>
              <a:rPr kumimoji="1" lang="en-US" altLang="ja-JP" sz="1400" dirty="0" smtClean="0">
                <a:solidFill>
                  <a:schemeClr val="tx1"/>
                </a:solidFill>
                <a:latin typeface="メイリオ" panose="020B0604030504040204" pitchFamily="50" charset="-128"/>
                <a:ea typeface="メイリオ" panose="020B0604030504040204" pitchFamily="50" charset="-128"/>
              </a:rPr>
              <a:t>15</a:t>
            </a:r>
            <a:r>
              <a:rPr kumimoji="1" lang="ja-JP" altLang="en-US" sz="1400" dirty="0" smtClean="0">
                <a:solidFill>
                  <a:schemeClr val="tx1"/>
                </a:solidFill>
                <a:latin typeface="メイリオ" panose="020B0604030504040204" pitchFamily="50" charset="-128"/>
                <a:ea typeface="メイリオ" panose="020B0604030504040204" pitchFamily="50" charset="-128"/>
              </a:rPr>
              <a:t>診療所で</a:t>
            </a:r>
            <a:r>
              <a:rPr kumimoji="1" lang="ja-JP" altLang="en-US" sz="1400" dirty="0">
                <a:solidFill>
                  <a:schemeClr val="tx1"/>
                </a:solidFill>
                <a:latin typeface="メイリオ" panose="020B0604030504040204" pitchFamily="50" charset="-128"/>
                <a:ea typeface="メイリオ" panose="020B0604030504040204" pitchFamily="50" charset="-128"/>
              </a:rPr>
              <a:t>あり、</a:t>
            </a:r>
            <a:r>
              <a:rPr kumimoji="1" lang="ja-JP" altLang="en-US" sz="1400" dirty="0" smtClean="0">
                <a:solidFill>
                  <a:schemeClr val="tx1"/>
                </a:solidFill>
                <a:latin typeface="メイリオ" panose="020B0604030504040204" pitchFamily="50" charset="-128"/>
                <a:ea typeface="メイリオ" panose="020B0604030504040204" pitchFamily="50" charset="-128"/>
              </a:rPr>
              <a:t>のべ</a:t>
            </a:r>
            <a:r>
              <a:rPr kumimoji="1" lang="en-US" altLang="ja-JP" sz="1400" dirty="0">
                <a:solidFill>
                  <a:schemeClr val="tx1"/>
                </a:solidFill>
                <a:latin typeface="メイリオ" panose="020B0604030504040204" pitchFamily="50" charset="-128"/>
                <a:ea typeface="メイリオ" panose="020B0604030504040204" pitchFamily="50" charset="-128"/>
              </a:rPr>
              <a:t>261</a:t>
            </a:r>
            <a:r>
              <a:rPr kumimoji="1" lang="ja-JP" altLang="en-US" sz="1400" dirty="0" smtClean="0">
                <a:solidFill>
                  <a:schemeClr val="tx1"/>
                </a:solidFill>
                <a:latin typeface="メイリオ" panose="020B0604030504040204" pitchFamily="50" charset="-128"/>
                <a:ea typeface="メイリオ" panose="020B0604030504040204" pitchFamily="50" charset="-128"/>
              </a:rPr>
              <a:t>人</a:t>
            </a:r>
            <a:r>
              <a:rPr kumimoji="1" lang="ja-JP" altLang="en-US" sz="1400" dirty="0">
                <a:solidFill>
                  <a:schemeClr val="tx1"/>
                </a:solidFill>
                <a:latin typeface="メイリオ" panose="020B0604030504040204" pitchFamily="50" charset="-128"/>
                <a:ea typeface="メイリオ" panose="020B0604030504040204" pitchFamily="50" charset="-128"/>
              </a:rPr>
              <a:t>の外国人患者を受け入れて</a:t>
            </a:r>
            <a:r>
              <a:rPr kumimoji="1" lang="ja-JP" altLang="en-US" sz="1400" dirty="0" smtClean="0">
                <a:solidFill>
                  <a:schemeClr val="tx1"/>
                </a:solidFill>
                <a:latin typeface="メイリオ" panose="020B0604030504040204" pitchFamily="50" charset="-128"/>
                <a:ea typeface="メイリオ" panose="020B0604030504040204" pitchFamily="50" charset="-128"/>
              </a:rPr>
              <a:t>いる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・約</a:t>
            </a:r>
            <a:r>
              <a:rPr kumimoji="1" lang="en-US" altLang="ja-JP" sz="1400" dirty="0" smtClean="0">
                <a:solidFill>
                  <a:schemeClr val="tx1"/>
                </a:solidFill>
                <a:latin typeface="メイリオ" panose="020B0604030504040204" pitchFamily="50" charset="-128"/>
                <a:ea typeface="メイリオ" panose="020B0604030504040204" pitchFamily="50" charset="-128"/>
              </a:rPr>
              <a:t>76</a:t>
            </a: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が大阪市内を</a:t>
            </a:r>
            <a:r>
              <a:rPr kumimoji="1" lang="ja-JP" altLang="en-US" sz="1400" dirty="0" smtClean="0">
                <a:solidFill>
                  <a:schemeClr val="tx1"/>
                </a:solidFill>
                <a:latin typeface="メイリオ" panose="020B0604030504040204" pitchFamily="50" charset="-128"/>
                <a:ea typeface="メイリオ" panose="020B0604030504040204" pitchFamily="50" charset="-128"/>
              </a:rPr>
              <a:t>占めており、大阪市内に集中</a:t>
            </a:r>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〇特に大阪市内を中心に診療所の外国人患者の受入支援が必要</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51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02FC38E1-0BB3-43DC-94BC-8B61655EE72C}"/>
              </a:ext>
            </a:extLst>
          </p:cNvPr>
          <p:cNvPicPr>
            <a:picLocks noChangeAspect="1"/>
          </p:cNvPicPr>
          <p:nvPr/>
        </p:nvPicPr>
        <p:blipFill rotWithShape="1">
          <a:blip r:embed="rId2"/>
          <a:srcRect r="15366"/>
          <a:stretch/>
        </p:blipFill>
        <p:spPr>
          <a:xfrm>
            <a:off x="2800751" y="3402769"/>
            <a:ext cx="5455949" cy="2387306"/>
          </a:xfrm>
          <a:prstGeom prst="rect">
            <a:avLst/>
          </a:prstGeom>
        </p:spPr>
      </p:pic>
      <p:pic>
        <p:nvPicPr>
          <p:cNvPr id="8" name="図 7">
            <a:extLst>
              <a:ext uri="{FF2B5EF4-FFF2-40B4-BE49-F238E27FC236}">
                <a16:creationId xmlns:a16="http://schemas.microsoft.com/office/drawing/2014/main" id="{54888DFC-4F0B-4D98-8C0A-FF8ADEF53234}"/>
              </a:ext>
            </a:extLst>
          </p:cNvPr>
          <p:cNvPicPr>
            <a:picLocks noChangeAspect="1"/>
          </p:cNvPicPr>
          <p:nvPr/>
        </p:nvPicPr>
        <p:blipFill rotWithShape="1">
          <a:blip r:embed="rId3"/>
          <a:srcRect l="14317" r="24101" b="14207"/>
          <a:stretch/>
        </p:blipFill>
        <p:spPr>
          <a:xfrm>
            <a:off x="4920136" y="1486823"/>
            <a:ext cx="3499964" cy="2048142"/>
          </a:xfrm>
          <a:prstGeom prst="rect">
            <a:avLst/>
          </a:prstGeom>
        </p:spPr>
      </p:pic>
      <p:pic>
        <p:nvPicPr>
          <p:cNvPr id="3" name="図 2">
            <a:extLst>
              <a:ext uri="{FF2B5EF4-FFF2-40B4-BE49-F238E27FC236}">
                <a16:creationId xmlns:a16="http://schemas.microsoft.com/office/drawing/2014/main" id="{A8E4578B-51BC-4F78-A168-F7A6A79F980A}"/>
              </a:ext>
            </a:extLst>
          </p:cNvPr>
          <p:cNvPicPr>
            <a:picLocks noChangeAspect="1"/>
          </p:cNvPicPr>
          <p:nvPr/>
        </p:nvPicPr>
        <p:blipFill rotWithShape="1">
          <a:blip r:embed="rId4"/>
          <a:srcRect r="26979" b="14207"/>
          <a:stretch/>
        </p:blipFill>
        <p:spPr>
          <a:xfrm>
            <a:off x="867170" y="1405639"/>
            <a:ext cx="3867163" cy="2048142"/>
          </a:xfrm>
          <a:prstGeom prst="rect">
            <a:avLst/>
          </a:prstGeom>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② アンケート調査　診療所調査結果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12</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238125" y="828787"/>
            <a:ext cx="8181975" cy="11905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）外国人患者を受け入れた際のトラブル</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外国人患者を受け入れた際のトラブルで最も多いのが「言語・コミュニケーション」の問題で、「受付時」と「診療時」にトラブルが最も多い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cxnSp>
        <p:nvCxnSpPr>
          <p:cNvPr id="12" name="直線矢印コネクタ 11">
            <a:extLst>
              <a:ext uri="{FF2B5EF4-FFF2-40B4-BE49-F238E27FC236}">
                <a16:creationId xmlns:a16="http://schemas.microsoft.com/office/drawing/2014/main" id="{C0A4F7E3-9D60-49F4-872A-878EAD8AC826}"/>
              </a:ext>
            </a:extLst>
          </p:cNvPr>
          <p:cNvCxnSpPr>
            <a:cxnSpLocks/>
            <a:stCxn id="18" idx="3"/>
          </p:cNvCxnSpPr>
          <p:nvPr/>
        </p:nvCxnSpPr>
        <p:spPr>
          <a:xfrm>
            <a:off x="3333750" y="1971428"/>
            <a:ext cx="1514475" cy="19298"/>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6DBFE917-81EB-4776-89FE-BD122B5672DC}"/>
              </a:ext>
            </a:extLst>
          </p:cNvPr>
          <p:cNvSpPr/>
          <p:nvPr/>
        </p:nvSpPr>
        <p:spPr>
          <a:xfrm>
            <a:off x="256103" y="3551331"/>
            <a:ext cx="4762500" cy="108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）外国人患者受入に向けた便利な情報</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外国人患者受入に向けた便利な情報は</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「多言語問診票」が最も多い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612C2EE6-95B8-4A6E-8156-0C8FF0084F66}"/>
              </a:ext>
            </a:extLst>
          </p:cNvPr>
          <p:cNvSpPr/>
          <p:nvPr/>
        </p:nvSpPr>
        <p:spPr>
          <a:xfrm>
            <a:off x="895350" y="1814500"/>
            <a:ext cx="2438400" cy="313855"/>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0FC38A75-D839-40DC-9540-6FBC8C58308E}"/>
              </a:ext>
            </a:extLst>
          </p:cNvPr>
          <p:cNvSpPr/>
          <p:nvPr/>
        </p:nvSpPr>
        <p:spPr>
          <a:xfrm>
            <a:off x="4734333" y="3839076"/>
            <a:ext cx="3338519" cy="239408"/>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角丸四角形 13"/>
          <p:cNvSpPr/>
          <p:nvPr/>
        </p:nvSpPr>
        <p:spPr>
          <a:xfrm>
            <a:off x="51515" y="5666704"/>
            <a:ext cx="9040969" cy="1186535"/>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・外国人患者を受け入れた際のトラブルで最も多いのが「言語・コミュニケーション」の問題で</a:t>
            </a:r>
            <a:r>
              <a:rPr kumimoji="1" lang="ja-JP" altLang="en-US" sz="1400" dirty="0" smtClean="0">
                <a:solidFill>
                  <a:schemeClr val="tx1"/>
                </a:solidFill>
                <a:latin typeface="メイリオ" panose="020B0604030504040204" pitchFamily="50" charset="-128"/>
                <a:ea typeface="メイリオ" panose="020B0604030504040204" pitchFamily="50" charset="-128"/>
              </a:rPr>
              <a:t>ある点は病院と同様であり、「</a:t>
            </a:r>
            <a:r>
              <a:rPr kumimoji="1" lang="ja-JP" altLang="en-US" sz="1400" dirty="0">
                <a:solidFill>
                  <a:schemeClr val="tx1"/>
                </a:solidFill>
                <a:latin typeface="メイリオ" panose="020B0604030504040204" pitchFamily="50" charset="-128"/>
                <a:ea typeface="メイリオ" panose="020B0604030504040204" pitchFamily="50" charset="-128"/>
              </a:rPr>
              <a:t>受付時</a:t>
            </a:r>
            <a:r>
              <a:rPr kumimoji="1" lang="ja-JP" altLang="en-US" sz="1400" dirty="0" smtClean="0">
                <a:solidFill>
                  <a:schemeClr val="tx1"/>
                </a:solidFill>
                <a:latin typeface="メイリオ" panose="020B0604030504040204" pitchFamily="50" charset="-128"/>
                <a:ea typeface="メイリオ" panose="020B0604030504040204" pitchFamily="50" charset="-128"/>
              </a:rPr>
              <a:t>」と「診療時」にともにトラブルが多い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・便利な情報として、多言語問診票が最も多い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〇医療機関の外国人対応に</a:t>
            </a:r>
            <a:r>
              <a:rPr kumimoji="1" lang="ja-JP" altLang="en-US" sz="1400" dirty="0" smtClean="0">
                <a:solidFill>
                  <a:schemeClr val="tx1"/>
                </a:solidFill>
                <a:latin typeface="メイリオ" panose="020B0604030504040204" pitchFamily="50" charset="-128"/>
                <a:ea typeface="メイリオ" panose="020B0604030504040204" pitchFamily="50" charset="-128"/>
              </a:rPr>
              <a:t>向けた環境整備、特に多言語問診票等の情報提供など支援が必要</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183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② アンケート調査　診療所調査結果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A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13</a:t>
            </a:r>
            <a:endParaRPr lang="ja-JP" altLang="en-US" sz="1600" dirty="0">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C3C31AFB-CBC0-41F2-B36D-A59D8058C266}"/>
              </a:ext>
            </a:extLst>
          </p:cNvPr>
          <p:cNvSpPr/>
          <p:nvPr/>
        </p:nvSpPr>
        <p:spPr>
          <a:xfrm>
            <a:off x="207244" y="763826"/>
            <a:ext cx="415599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１）外国人患者対応のマニュアル</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外国人患者対応のマニュアルが整備されている診療所は</a:t>
            </a:r>
            <a:r>
              <a:rPr kumimoji="1" lang="en-US" altLang="ja-JP" sz="1400" dirty="0">
                <a:solidFill>
                  <a:schemeClr val="tx1"/>
                </a:solidFill>
                <a:latin typeface="メイリオ" panose="020B0604030504040204" pitchFamily="50" charset="-128"/>
                <a:ea typeface="メイリオ" panose="020B0604030504040204" pitchFamily="50" charset="-128"/>
              </a:rPr>
              <a:t>7.4</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A22D7C52-C4CD-4589-8D9A-2A3D121A63D6}"/>
              </a:ext>
            </a:extLst>
          </p:cNvPr>
          <p:cNvSpPr/>
          <p:nvPr/>
        </p:nvSpPr>
        <p:spPr>
          <a:xfrm>
            <a:off x="4220447" y="740947"/>
            <a:ext cx="4885538"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２）外国人向けの医療コーディネーター</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外国人向けの医療コーディネーターを配置している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診療所は</a:t>
            </a:r>
            <a:r>
              <a:rPr kumimoji="1" lang="en-US" altLang="ja-JP" sz="1400" dirty="0">
                <a:solidFill>
                  <a:schemeClr val="tx1"/>
                </a:solidFill>
                <a:latin typeface="メイリオ" panose="020B0604030504040204" pitchFamily="50" charset="-128"/>
                <a:ea typeface="メイリオ" panose="020B0604030504040204" pitchFamily="50" charset="-128"/>
              </a:rPr>
              <a:t>0.0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CEEAC16F-8E76-4260-ABC3-04F663BDE7BB}"/>
              </a:ext>
            </a:extLst>
          </p:cNvPr>
          <p:cNvPicPr>
            <a:picLocks noChangeAspect="1"/>
          </p:cNvPicPr>
          <p:nvPr/>
        </p:nvPicPr>
        <p:blipFill rotWithShape="1">
          <a:blip r:embed="rId2"/>
          <a:srcRect l="35999" r="23007" b="11752"/>
          <a:stretch/>
        </p:blipFill>
        <p:spPr>
          <a:xfrm>
            <a:off x="1203195" y="1253646"/>
            <a:ext cx="2164090" cy="2136633"/>
          </a:xfrm>
          <a:prstGeom prst="rect">
            <a:avLst/>
          </a:prstGeom>
        </p:spPr>
      </p:pic>
      <p:pic>
        <p:nvPicPr>
          <p:cNvPr id="5" name="図 4">
            <a:extLst>
              <a:ext uri="{FF2B5EF4-FFF2-40B4-BE49-F238E27FC236}">
                <a16:creationId xmlns:a16="http://schemas.microsoft.com/office/drawing/2014/main" id="{817764CA-58AC-4FA8-B649-72875FD892A1}"/>
              </a:ext>
            </a:extLst>
          </p:cNvPr>
          <p:cNvPicPr>
            <a:picLocks noChangeAspect="1"/>
          </p:cNvPicPr>
          <p:nvPr/>
        </p:nvPicPr>
        <p:blipFill rotWithShape="1">
          <a:blip r:embed="rId3"/>
          <a:srcRect l="35133" r="26183" b="11617"/>
          <a:stretch/>
        </p:blipFill>
        <p:spPr>
          <a:xfrm>
            <a:off x="5469093" y="1348026"/>
            <a:ext cx="2042144" cy="2132419"/>
          </a:xfrm>
          <a:prstGeom prst="rect">
            <a:avLst/>
          </a:prstGeom>
        </p:spPr>
      </p:pic>
      <p:pic>
        <p:nvPicPr>
          <p:cNvPr id="6" name="図 5">
            <a:extLst>
              <a:ext uri="{FF2B5EF4-FFF2-40B4-BE49-F238E27FC236}">
                <a16:creationId xmlns:a16="http://schemas.microsoft.com/office/drawing/2014/main" id="{B1BDCC94-0E6B-4EFA-B50D-BEDD2FAA258A}"/>
              </a:ext>
            </a:extLst>
          </p:cNvPr>
          <p:cNvPicPr>
            <a:picLocks noChangeAspect="1"/>
          </p:cNvPicPr>
          <p:nvPr/>
        </p:nvPicPr>
        <p:blipFill rotWithShape="1">
          <a:blip r:embed="rId4"/>
          <a:srcRect l="34760" r="24595" b="15575"/>
          <a:stretch/>
        </p:blipFill>
        <p:spPr>
          <a:xfrm>
            <a:off x="1045708" y="3880099"/>
            <a:ext cx="2145666" cy="2036925"/>
          </a:xfrm>
          <a:prstGeom prst="rect">
            <a:avLst/>
          </a:prstGeom>
        </p:spPr>
      </p:pic>
      <p:pic>
        <p:nvPicPr>
          <p:cNvPr id="10" name="図 9">
            <a:extLst>
              <a:ext uri="{FF2B5EF4-FFF2-40B4-BE49-F238E27FC236}">
                <a16:creationId xmlns:a16="http://schemas.microsoft.com/office/drawing/2014/main" id="{F8A4FC55-F35E-41C9-A105-333AD9D22260}"/>
              </a:ext>
            </a:extLst>
          </p:cNvPr>
          <p:cNvPicPr>
            <a:picLocks noChangeAspect="1"/>
          </p:cNvPicPr>
          <p:nvPr/>
        </p:nvPicPr>
        <p:blipFill rotWithShape="1">
          <a:blip r:embed="rId5"/>
          <a:srcRect l="35277" r="26039" b="15575"/>
          <a:stretch/>
        </p:blipFill>
        <p:spPr>
          <a:xfrm>
            <a:off x="5492871" y="3840409"/>
            <a:ext cx="2042144" cy="2036925"/>
          </a:xfrm>
          <a:prstGeom prst="rect">
            <a:avLst/>
          </a:prstGeom>
        </p:spPr>
      </p:pic>
      <p:sp>
        <p:nvSpPr>
          <p:cNvPr id="23" name="正方形/長方形 22">
            <a:extLst>
              <a:ext uri="{FF2B5EF4-FFF2-40B4-BE49-F238E27FC236}">
                <a16:creationId xmlns:a16="http://schemas.microsoft.com/office/drawing/2014/main" id="{A6C9083E-6C42-4DB8-A3C5-940057B3CC36}"/>
              </a:ext>
            </a:extLst>
          </p:cNvPr>
          <p:cNvSpPr/>
          <p:nvPr/>
        </p:nvSpPr>
        <p:spPr>
          <a:xfrm>
            <a:off x="2310218" y="1354933"/>
            <a:ext cx="985085"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id="{203DDF2E-365A-40BB-8F0A-F056D772FFE8}"/>
              </a:ext>
            </a:extLst>
          </p:cNvPr>
          <p:cNvSpPr/>
          <p:nvPr/>
        </p:nvSpPr>
        <p:spPr>
          <a:xfrm>
            <a:off x="2062914" y="3961343"/>
            <a:ext cx="956857"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a:extLst>
              <a:ext uri="{FF2B5EF4-FFF2-40B4-BE49-F238E27FC236}">
                <a16:creationId xmlns:a16="http://schemas.microsoft.com/office/drawing/2014/main" id="{870BFADC-5901-43D4-9447-8D98FFEC20DD}"/>
              </a:ext>
            </a:extLst>
          </p:cNvPr>
          <p:cNvSpPr/>
          <p:nvPr/>
        </p:nvSpPr>
        <p:spPr>
          <a:xfrm>
            <a:off x="6479702" y="1392860"/>
            <a:ext cx="956857"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64314966-D1F5-478D-ABF8-EA0059F43834}"/>
              </a:ext>
            </a:extLst>
          </p:cNvPr>
          <p:cNvSpPr/>
          <p:nvPr/>
        </p:nvSpPr>
        <p:spPr>
          <a:xfrm>
            <a:off x="6589765" y="3925178"/>
            <a:ext cx="932576"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25758" y="5900213"/>
            <a:ext cx="9092484" cy="953026"/>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・外国人</a:t>
            </a:r>
            <a:r>
              <a:rPr kumimoji="1" lang="ja-JP" altLang="en-US" sz="1400" dirty="0">
                <a:solidFill>
                  <a:schemeClr val="tx1"/>
                </a:solidFill>
                <a:latin typeface="メイリオ" panose="020B0604030504040204" pitchFamily="50" charset="-128"/>
                <a:ea typeface="メイリオ" panose="020B0604030504040204" pitchFamily="50" charset="-128"/>
              </a:rPr>
              <a:t>患者受入れに向けた環境整備を行って</a:t>
            </a:r>
            <a:r>
              <a:rPr kumimoji="1" lang="ja-JP" altLang="en-US" sz="1400" dirty="0" smtClean="0">
                <a:solidFill>
                  <a:schemeClr val="tx1"/>
                </a:solidFill>
                <a:latin typeface="メイリオ" panose="020B0604030504040204" pitchFamily="50" charset="-128"/>
                <a:ea typeface="メイリオ" panose="020B0604030504040204" pitchFamily="50" charset="-128"/>
              </a:rPr>
              <a:t>いる診療所は病院以上に非常</a:t>
            </a:r>
            <a:r>
              <a:rPr kumimoji="1" lang="ja-JP" altLang="en-US" sz="1400" dirty="0">
                <a:solidFill>
                  <a:schemeClr val="tx1"/>
                </a:solidFill>
                <a:latin typeface="メイリオ" panose="020B0604030504040204" pitchFamily="50" charset="-128"/>
                <a:ea typeface="メイリオ" panose="020B0604030504040204" pitchFamily="50" charset="-128"/>
              </a:rPr>
              <a:t>に</a:t>
            </a:r>
            <a:r>
              <a:rPr kumimoji="1" lang="ja-JP" altLang="en-US" sz="1400" dirty="0" smtClean="0">
                <a:solidFill>
                  <a:schemeClr val="tx1"/>
                </a:solidFill>
                <a:latin typeface="メイリオ" panose="020B0604030504040204" pitchFamily="50" charset="-128"/>
                <a:ea typeface="メイリオ" panose="020B0604030504040204" pitchFamily="50" charset="-128"/>
              </a:rPr>
              <a:t>少ない</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a:t>
            </a:r>
            <a:r>
              <a:rPr kumimoji="1" lang="ja-JP" altLang="en-US" sz="1400" dirty="0">
                <a:solidFill>
                  <a:schemeClr val="tx1"/>
                </a:solidFill>
                <a:latin typeface="メイリオ" panose="020B0604030504040204" pitchFamily="50" charset="-128"/>
                <a:ea typeface="メイリオ" panose="020B0604030504040204" pitchFamily="50" charset="-128"/>
              </a:rPr>
              <a:t>医療機関の外国人対応に向けた環境整備、特に多言語対応に向けた支援が必要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C46BBE6B-0965-475C-8A87-3741BD40C6C2}"/>
              </a:ext>
            </a:extLst>
          </p:cNvPr>
          <p:cNvSpPr/>
          <p:nvPr/>
        </p:nvSpPr>
        <p:spPr>
          <a:xfrm>
            <a:off x="4237536" y="3361692"/>
            <a:ext cx="3532988"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４）</a:t>
            </a:r>
            <a:r>
              <a:rPr lang="zh-TW" altLang="en-US" b="1" dirty="0">
                <a:solidFill>
                  <a:schemeClr val="tx1"/>
                </a:solidFill>
                <a:latin typeface="メイリオ" panose="020B0604030504040204" pitchFamily="50" charset="-128"/>
                <a:ea typeface="メイリオ" panose="020B0604030504040204" pitchFamily="50" charset="-128"/>
                <a:cs typeface="Meiryo UI" pitchFamily="50" charset="-128"/>
              </a:rPr>
              <a:t>電話通訳（遠隔通訳</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電話通訳（遠隔通訳）を利用している診療所は</a:t>
            </a:r>
            <a:r>
              <a:rPr kumimoji="1" lang="en-US" altLang="ja-JP" sz="1400" dirty="0">
                <a:solidFill>
                  <a:schemeClr val="tx1"/>
                </a:solidFill>
                <a:latin typeface="メイリオ" panose="020B0604030504040204" pitchFamily="50" charset="-128"/>
                <a:ea typeface="メイリオ" panose="020B0604030504040204" pitchFamily="50" charset="-128"/>
              </a:rPr>
              <a:t>0.0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035E6DA-87AB-404C-BDCA-4166A38D383F}"/>
              </a:ext>
            </a:extLst>
          </p:cNvPr>
          <p:cNvSpPr/>
          <p:nvPr/>
        </p:nvSpPr>
        <p:spPr>
          <a:xfrm>
            <a:off x="238125" y="3361692"/>
            <a:ext cx="401320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３）医療通訳</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医療通訳を配置している診療所は</a:t>
            </a:r>
            <a:r>
              <a:rPr kumimoji="1" lang="en-US" altLang="ja-JP" sz="1400" dirty="0">
                <a:solidFill>
                  <a:schemeClr val="tx1"/>
                </a:solidFill>
                <a:latin typeface="メイリオ" panose="020B0604030504040204" pitchFamily="50" charset="-128"/>
                <a:ea typeface="メイリオ" panose="020B0604030504040204" pitchFamily="50" charset="-128"/>
              </a:rPr>
              <a:t>0.0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64670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② アンケート調査　診療所調査結果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B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14</a:t>
            </a:r>
            <a:endParaRPr lang="ja-JP" altLang="en-US" sz="1600" dirty="0">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31414C1-1ED0-4EE0-92E6-ADDB4911DFB3}"/>
              </a:ext>
            </a:extLst>
          </p:cNvPr>
          <p:cNvSpPr/>
          <p:nvPr/>
        </p:nvSpPr>
        <p:spPr>
          <a:xfrm>
            <a:off x="4010023" y="845343"/>
            <a:ext cx="5133977"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２）平成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月に受け入れた訪日外国人</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（医療渡航を除く）</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訪日外国人の受入れがあった診療所は</a:t>
            </a:r>
            <a:r>
              <a:rPr kumimoji="1" lang="en-US" altLang="ja-JP" sz="1400" dirty="0">
                <a:solidFill>
                  <a:schemeClr val="tx1"/>
                </a:solidFill>
                <a:latin typeface="メイリオ" panose="020B0604030504040204" pitchFamily="50" charset="-128"/>
                <a:ea typeface="メイリオ" panose="020B0604030504040204" pitchFamily="50" charset="-128"/>
              </a:rPr>
              <a:t>4.5</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ED9C093A-8557-48AA-85EA-EC34A7C4C070}"/>
              </a:ext>
            </a:extLst>
          </p:cNvPr>
          <p:cNvPicPr>
            <a:picLocks noChangeAspect="1"/>
          </p:cNvPicPr>
          <p:nvPr/>
        </p:nvPicPr>
        <p:blipFill rotWithShape="1">
          <a:blip r:embed="rId2"/>
          <a:srcRect l="21131" r="27915" b="10777"/>
          <a:stretch/>
        </p:blipFill>
        <p:spPr>
          <a:xfrm>
            <a:off x="993893" y="1807927"/>
            <a:ext cx="2689882" cy="2175346"/>
          </a:xfrm>
          <a:prstGeom prst="rect">
            <a:avLst/>
          </a:prstGeom>
        </p:spPr>
      </p:pic>
      <p:pic>
        <p:nvPicPr>
          <p:cNvPr id="6" name="図 5">
            <a:extLst>
              <a:ext uri="{FF2B5EF4-FFF2-40B4-BE49-F238E27FC236}">
                <a16:creationId xmlns:a16="http://schemas.microsoft.com/office/drawing/2014/main" id="{E6EFE828-87C4-4CAE-A700-618BEBB37C47}"/>
              </a:ext>
            </a:extLst>
          </p:cNvPr>
          <p:cNvPicPr>
            <a:picLocks noChangeAspect="1"/>
          </p:cNvPicPr>
          <p:nvPr/>
        </p:nvPicPr>
        <p:blipFill rotWithShape="1">
          <a:blip r:embed="rId3"/>
          <a:srcRect l="21131" r="30081" b="10777"/>
          <a:stretch/>
        </p:blipFill>
        <p:spPr>
          <a:xfrm>
            <a:off x="4814924" y="1807927"/>
            <a:ext cx="2575538" cy="2175346"/>
          </a:xfrm>
          <a:prstGeom prst="rect">
            <a:avLst/>
          </a:prstGeom>
        </p:spPr>
      </p:pic>
      <p:sp>
        <p:nvSpPr>
          <p:cNvPr id="22" name="正方形/長方形 21">
            <a:extLst>
              <a:ext uri="{FF2B5EF4-FFF2-40B4-BE49-F238E27FC236}">
                <a16:creationId xmlns:a16="http://schemas.microsoft.com/office/drawing/2014/main" id="{607B0B7A-F68A-431B-B41D-987F3A049519}"/>
              </a:ext>
            </a:extLst>
          </p:cNvPr>
          <p:cNvSpPr/>
          <p:nvPr/>
        </p:nvSpPr>
        <p:spPr>
          <a:xfrm>
            <a:off x="2756583" y="2706455"/>
            <a:ext cx="542925"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a:extLst>
              <a:ext uri="{FF2B5EF4-FFF2-40B4-BE49-F238E27FC236}">
                <a16:creationId xmlns:a16="http://schemas.microsoft.com/office/drawing/2014/main" id="{897FF644-0509-4FF9-8C32-7557CA00E1EF}"/>
              </a:ext>
            </a:extLst>
          </p:cNvPr>
          <p:cNvSpPr/>
          <p:nvPr/>
        </p:nvSpPr>
        <p:spPr>
          <a:xfrm>
            <a:off x="6429173" y="1912031"/>
            <a:ext cx="542925"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id="{D302984A-554D-406D-AF1F-BFB7C265AF21}"/>
              </a:ext>
            </a:extLst>
          </p:cNvPr>
          <p:cNvSpPr/>
          <p:nvPr/>
        </p:nvSpPr>
        <p:spPr>
          <a:xfrm>
            <a:off x="238125" y="3983273"/>
            <a:ext cx="4171949" cy="1264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３）平成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　　</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医療を目的に訪日した外国人</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医療を目的に訪日した外国人の受入れがあった診療所は</a:t>
            </a:r>
            <a:r>
              <a:rPr kumimoji="1" lang="en-US" altLang="ja-JP" sz="1400" dirty="0">
                <a:solidFill>
                  <a:schemeClr val="tx1"/>
                </a:solidFill>
                <a:latin typeface="メイリオ" panose="020B0604030504040204" pitchFamily="50" charset="-128"/>
                <a:ea typeface="メイリオ" panose="020B0604030504040204" pitchFamily="50" charset="-128"/>
              </a:rPr>
              <a:t>4.5</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pic>
        <p:nvPicPr>
          <p:cNvPr id="25" name="図 24">
            <a:extLst>
              <a:ext uri="{FF2B5EF4-FFF2-40B4-BE49-F238E27FC236}">
                <a16:creationId xmlns:a16="http://schemas.microsoft.com/office/drawing/2014/main" id="{E31E4247-9C2C-4862-BC2D-636DBCDD786C}"/>
              </a:ext>
            </a:extLst>
          </p:cNvPr>
          <p:cNvPicPr>
            <a:picLocks noChangeAspect="1"/>
          </p:cNvPicPr>
          <p:nvPr/>
        </p:nvPicPr>
        <p:blipFill rotWithShape="1">
          <a:blip r:embed="rId3"/>
          <a:srcRect l="21131" r="30081" b="10777"/>
          <a:stretch/>
        </p:blipFill>
        <p:spPr>
          <a:xfrm>
            <a:off x="5273905" y="3930217"/>
            <a:ext cx="2575538" cy="2175346"/>
          </a:xfrm>
          <a:prstGeom prst="rect">
            <a:avLst/>
          </a:prstGeom>
        </p:spPr>
      </p:pic>
      <p:sp>
        <p:nvSpPr>
          <p:cNvPr id="26" name="正方形/長方形 25">
            <a:extLst>
              <a:ext uri="{FF2B5EF4-FFF2-40B4-BE49-F238E27FC236}">
                <a16:creationId xmlns:a16="http://schemas.microsoft.com/office/drawing/2014/main" id="{0DD58FD7-B148-4A11-94BF-D0F040B08D93}"/>
              </a:ext>
            </a:extLst>
          </p:cNvPr>
          <p:cNvSpPr/>
          <p:nvPr/>
        </p:nvSpPr>
        <p:spPr>
          <a:xfrm>
            <a:off x="6972098" y="4060144"/>
            <a:ext cx="542925"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a:extLst>
              <a:ext uri="{FF2B5EF4-FFF2-40B4-BE49-F238E27FC236}">
                <a16:creationId xmlns:a16="http://schemas.microsoft.com/office/drawing/2014/main" id="{0F91874C-DCF6-4191-ABB2-54C213D511BE}"/>
              </a:ext>
            </a:extLst>
          </p:cNvPr>
          <p:cNvSpPr/>
          <p:nvPr/>
        </p:nvSpPr>
        <p:spPr>
          <a:xfrm>
            <a:off x="238125" y="5147817"/>
            <a:ext cx="5019640" cy="66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４）平成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外国人患者のうち、未収金を生じた患者の詳細</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未収金となった金額はありません</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8300D512-6439-4987-A242-E4E4ACE0EE7C}"/>
              </a:ext>
            </a:extLst>
          </p:cNvPr>
          <p:cNvSpPr/>
          <p:nvPr/>
        </p:nvSpPr>
        <p:spPr>
          <a:xfrm>
            <a:off x="190498" y="828787"/>
            <a:ext cx="3971929" cy="1152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１）平成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在留外国人患者</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在留外国人患者の受入れがあった</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診療所は</a:t>
            </a:r>
            <a:r>
              <a:rPr kumimoji="1" lang="en-US" altLang="ja-JP" sz="1400" dirty="0">
                <a:solidFill>
                  <a:schemeClr val="tx1"/>
                </a:solidFill>
                <a:latin typeface="メイリオ" panose="020B0604030504040204" pitchFamily="50" charset="-128"/>
                <a:ea typeface="メイリオ" panose="020B0604030504040204" pitchFamily="50" charset="-128"/>
              </a:rPr>
              <a:t>36.4</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88759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822882E7-7B12-4494-B4AD-C422FE0E7314}"/>
              </a:ext>
            </a:extLst>
          </p:cNvPr>
          <p:cNvPicPr/>
          <p:nvPr/>
        </p:nvPicPr>
        <p:blipFill rotWithShape="1">
          <a:blip r:embed="rId2">
            <a:extLst>
              <a:ext uri="{28A0092B-C50C-407E-A947-70E740481C1C}">
                <a14:useLocalDpi xmlns:a14="http://schemas.microsoft.com/office/drawing/2010/main" val="0"/>
              </a:ext>
            </a:extLst>
          </a:blip>
          <a:srcRect b="17213"/>
          <a:stretch/>
        </p:blipFill>
        <p:spPr bwMode="auto">
          <a:xfrm>
            <a:off x="3559224" y="4259797"/>
            <a:ext cx="4994226" cy="2398178"/>
          </a:xfrm>
          <a:prstGeom prst="rect">
            <a:avLst/>
          </a:prstGeom>
          <a:noFill/>
          <a:ln>
            <a:noFill/>
          </a:ln>
          <a:extLst>
            <a:ext uri="{53640926-AAD7-44D8-BBD7-CCE9431645EC}">
              <a14:shadowObscured xmlns:a14="http://schemas.microsoft.com/office/drawing/2010/main"/>
            </a:ext>
          </a:extLst>
        </p:spPr>
      </p:pic>
      <p:pic>
        <p:nvPicPr>
          <p:cNvPr id="8" name="図 7">
            <a:extLst>
              <a:ext uri="{FF2B5EF4-FFF2-40B4-BE49-F238E27FC236}">
                <a16:creationId xmlns:a16="http://schemas.microsoft.com/office/drawing/2014/main" id="{A5D91996-A364-4C34-9B1F-EBEA680EDA06}"/>
              </a:ext>
            </a:extLst>
          </p:cNvPr>
          <p:cNvPicPr/>
          <p:nvPr/>
        </p:nvPicPr>
        <p:blipFill rotWithShape="1">
          <a:blip r:embed="rId3">
            <a:extLst>
              <a:ext uri="{28A0092B-C50C-407E-A947-70E740481C1C}">
                <a14:useLocalDpi xmlns:a14="http://schemas.microsoft.com/office/drawing/2010/main" val="0"/>
              </a:ext>
            </a:extLst>
          </a:blip>
          <a:srcRect b="16866"/>
          <a:stretch/>
        </p:blipFill>
        <p:spPr bwMode="auto">
          <a:xfrm>
            <a:off x="3553176" y="1140237"/>
            <a:ext cx="5000274" cy="2438141"/>
          </a:xfrm>
          <a:prstGeom prst="rect">
            <a:avLst/>
          </a:prstGeom>
          <a:noFill/>
          <a:ln>
            <a:noFill/>
          </a:ln>
          <a:extLst>
            <a:ext uri="{53640926-AAD7-44D8-BBD7-CCE9431645EC}">
              <a14:shadowObscured xmlns:a14="http://schemas.microsoft.com/office/drawing/2010/main"/>
            </a:ext>
          </a:extLst>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③</a:t>
            </a:r>
            <a:r>
              <a:rPr kumimoji="1" lang="en-US" altLang="ja-JP" sz="2400" b="1"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 アンケート調査　宿泊施設調査結果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15</a:t>
            </a:r>
            <a:endParaRPr lang="ja-JP" altLang="en-US" sz="16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A57F1B84-721D-4B54-A6C4-1ACC877780A2}"/>
              </a:ext>
            </a:extLst>
          </p:cNvPr>
          <p:cNvSpPr/>
          <p:nvPr/>
        </p:nvSpPr>
        <p:spPr>
          <a:xfrm>
            <a:off x="323846" y="828788"/>
            <a:ext cx="7191379" cy="1504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（１）外国人宿泊者への救急医療に関する対応マニュアル</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外国人宿泊者への救急医療に関する対応</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マニュアルを作成している宿泊施設は約</a:t>
            </a:r>
            <a:r>
              <a:rPr kumimoji="1" lang="en-US" altLang="ja-JP" sz="1400" dirty="0">
                <a:solidFill>
                  <a:schemeClr val="tx1"/>
                </a:solidFill>
                <a:latin typeface="メイリオ" panose="020B0604030504040204" pitchFamily="50" charset="-128"/>
                <a:ea typeface="メイリオ" panose="020B0604030504040204" pitchFamily="50" charset="-128"/>
              </a:rPr>
              <a:t>24</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7393B9E3-DB9A-4043-B706-DE415DF3DADA}"/>
              </a:ext>
            </a:extLst>
          </p:cNvPr>
          <p:cNvSpPr/>
          <p:nvPr/>
        </p:nvSpPr>
        <p:spPr>
          <a:xfrm>
            <a:off x="409574" y="3743963"/>
            <a:ext cx="8143876" cy="1830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（２）外国人宿泊者の急な怪我・病気に対応するための外国人を受け入れる</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医療機関リスト</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外国人宿泊者の急な怪我・病気に対応する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ための外国人を受け入れる医療機関リスト等</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を作成・保有している宿泊施設は約</a:t>
            </a:r>
            <a:r>
              <a:rPr kumimoji="1" lang="en-US" altLang="ja-JP" sz="1400" dirty="0">
                <a:solidFill>
                  <a:schemeClr val="tx1"/>
                </a:solidFill>
                <a:latin typeface="メイリオ" panose="020B0604030504040204" pitchFamily="50" charset="-128"/>
                <a:ea typeface="メイリオ" panose="020B0604030504040204" pitchFamily="50" charset="-128"/>
              </a:rPr>
              <a:t>30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8B5B5085-55B4-4AC8-93A3-171F457F1950}"/>
              </a:ext>
            </a:extLst>
          </p:cNvPr>
          <p:cNvSpPr/>
          <p:nvPr/>
        </p:nvSpPr>
        <p:spPr>
          <a:xfrm>
            <a:off x="4381500" y="1703090"/>
            <a:ext cx="1609726" cy="333514"/>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A22D8144-CB4A-4CF5-A570-996D7DDFA200}"/>
              </a:ext>
            </a:extLst>
          </p:cNvPr>
          <p:cNvSpPr/>
          <p:nvPr/>
        </p:nvSpPr>
        <p:spPr>
          <a:xfrm>
            <a:off x="4381500" y="4687939"/>
            <a:ext cx="1885950" cy="333514"/>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855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6A1A4A77-142D-45F1-861B-4A1E4FB304F2}"/>
              </a:ext>
            </a:extLst>
          </p:cNvPr>
          <p:cNvPicPr/>
          <p:nvPr/>
        </p:nvPicPr>
        <p:blipFill rotWithShape="1">
          <a:blip r:embed="rId2">
            <a:extLst>
              <a:ext uri="{28A0092B-C50C-407E-A947-70E740481C1C}">
                <a14:useLocalDpi xmlns:a14="http://schemas.microsoft.com/office/drawing/2010/main" val="0"/>
              </a:ext>
            </a:extLst>
          </a:blip>
          <a:srcRect t="2212"/>
          <a:stretch/>
        </p:blipFill>
        <p:spPr bwMode="auto">
          <a:xfrm>
            <a:off x="3129321" y="4218210"/>
            <a:ext cx="5007409" cy="1731827"/>
          </a:xfrm>
          <a:prstGeom prst="rect">
            <a:avLst/>
          </a:prstGeom>
          <a:noFill/>
          <a:ln>
            <a:noFill/>
          </a:ln>
          <a:extLst>
            <a:ext uri="{53640926-AAD7-44D8-BBD7-CCE9431645EC}">
              <a14:shadowObscured xmlns:a14="http://schemas.microsoft.com/office/drawing/2010/main"/>
            </a:ext>
          </a:extLst>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4" y="200025"/>
            <a:ext cx="8772525"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③</a:t>
            </a:r>
            <a:r>
              <a:rPr kumimoji="1" lang="en-US" altLang="ja-JP" sz="2400" b="1"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 アンケート調査　宿泊施設調査結果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16</a:t>
            </a:r>
            <a:endParaRPr lang="ja-JP" altLang="en-US" sz="1600" dirty="0">
              <a:latin typeface="メイリオ" panose="020B0604030504040204" pitchFamily="50" charset="-128"/>
              <a:ea typeface="メイリオ" panose="020B0604030504040204" pitchFamily="50" charset="-128"/>
            </a:endParaRPr>
          </a:p>
        </p:txBody>
      </p:sp>
      <p:pic>
        <p:nvPicPr>
          <p:cNvPr id="14" name="図 13">
            <a:extLst>
              <a:ext uri="{FF2B5EF4-FFF2-40B4-BE49-F238E27FC236}">
                <a16:creationId xmlns:a16="http://schemas.microsoft.com/office/drawing/2014/main" id="{B6CA7457-1430-439D-877A-0955BB629758}"/>
              </a:ext>
            </a:extLst>
          </p:cNvPr>
          <p:cNvPicPr/>
          <p:nvPr/>
        </p:nvPicPr>
        <p:blipFill rotWithShape="1">
          <a:blip r:embed="rId3">
            <a:extLst>
              <a:ext uri="{28A0092B-C50C-407E-A947-70E740481C1C}">
                <a14:useLocalDpi xmlns:a14="http://schemas.microsoft.com/office/drawing/2010/main" val="0"/>
              </a:ext>
            </a:extLst>
          </a:blip>
          <a:srcRect b="19045"/>
          <a:stretch/>
        </p:blipFill>
        <p:spPr bwMode="auto">
          <a:xfrm>
            <a:off x="323846" y="1746963"/>
            <a:ext cx="4537596" cy="2138109"/>
          </a:xfrm>
          <a:prstGeom prst="rect">
            <a:avLst/>
          </a:prstGeom>
          <a:noFill/>
          <a:ln>
            <a:noFill/>
          </a:ln>
          <a:extLst>
            <a:ext uri="{53640926-AAD7-44D8-BBD7-CCE9431645EC}">
              <a14:shadowObscured xmlns:a14="http://schemas.microsoft.com/office/drawing/2010/main"/>
            </a:ext>
          </a:extLst>
        </p:spPr>
      </p:pic>
      <p:pic>
        <p:nvPicPr>
          <p:cNvPr id="15" name="図 14">
            <a:extLst>
              <a:ext uri="{FF2B5EF4-FFF2-40B4-BE49-F238E27FC236}">
                <a16:creationId xmlns:a16="http://schemas.microsoft.com/office/drawing/2014/main" id="{B9997624-9B3E-4EE2-8A59-6717355FC0E0}"/>
              </a:ext>
            </a:extLst>
          </p:cNvPr>
          <p:cNvPicPr/>
          <p:nvPr/>
        </p:nvPicPr>
        <p:blipFill rotWithShape="1">
          <a:blip r:embed="rId4">
            <a:extLst>
              <a:ext uri="{28A0092B-C50C-407E-A947-70E740481C1C}">
                <a14:useLocalDpi xmlns:a14="http://schemas.microsoft.com/office/drawing/2010/main" val="0"/>
              </a:ext>
            </a:extLst>
          </a:blip>
          <a:srcRect t="3494" b="43280"/>
          <a:stretch/>
        </p:blipFill>
        <p:spPr bwMode="auto">
          <a:xfrm>
            <a:off x="4819126" y="1681283"/>
            <a:ext cx="4174378" cy="2599141"/>
          </a:xfrm>
          <a:prstGeom prst="rect">
            <a:avLst/>
          </a:prstGeom>
          <a:noFill/>
          <a:ln>
            <a:noFill/>
          </a:ln>
          <a:extLst>
            <a:ext uri="{53640926-AAD7-44D8-BBD7-CCE9431645EC}">
              <a14:shadowObscured xmlns:a14="http://schemas.microsoft.com/office/drawing/2010/main"/>
            </a:ext>
          </a:extLst>
        </p:spPr>
      </p:pic>
      <p:pic>
        <p:nvPicPr>
          <p:cNvPr id="18" name="図 17">
            <a:extLst>
              <a:ext uri="{FF2B5EF4-FFF2-40B4-BE49-F238E27FC236}">
                <a16:creationId xmlns:a16="http://schemas.microsoft.com/office/drawing/2014/main" id="{48E43061-7AD5-4AD4-ACF6-7ED2B7F64D4E}"/>
              </a:ext>
            </a:extLst>
          </p:cNvPr>
          <p:cNvPicPr/>
          <p:nvPr/>
        </p:nvPicPr>
        <p:blipFill rotWithShape="1">
          <a:blip r:embed="rId5">
            <a:extLst>
              <a:ext uri="{28A0092B-C50C-407E-A947-70E740481C1C}">
                <a14:useLocalDpi xmlns:a14="http://schemas.microsoft.com/office/drawing/2010/main" val="0"/>
              </a:ext>
            </a:extLst>
          </a:blip>
          <a:srcRect l="24763" t="4363" r="31230" b="2188"/>
          <a:stretch/>
        </p:blipFill>
        <p:spPr bwMode="auto">
          <a:xfrm>
            <a:off x="281086" y="4371729"/>
            <a:ext cx="2078979" cy="2138109"/>
          </a:xfrm>
          <a:prstGeom prst="rect">
            <a:avLst/>
          </a:prstGeom>
          <a:noFill/>
          <a:ln>
            <a:noFill/>
          </a:ln>
          <a:extLst>
            <a:ext uri="{53640926-AAD7-44D8-BBD7-CCE9431645EC}">
              <a14:shadowObscured xmlns:a14="http://schemas.microsoft.com/office/drawing/2010/main"/>
            </a:ext>
          </a:extLst>
        </p:spPr>
      </p:pic>
      <p:sp>
        <p:nvSpPr>
          <p:cNvPr id="21" name="正方形/長方形 20">
            <a:extLst>
              <a:ext uri="{FF2B5EF4-FFF2-40B4-BE49-F238E27FC236}">
                <a16:creationId xmlns:a16="http://schemas.microsoft.com/office/drawing/2014/main" id="{E0DEF36F-FE34-4E2B-BA18-DD7A25982E4A}"/>
              </a:ext>
            </a:extLst>
          </p:cNvPr>
          <p:cNvSpPr/>
          <p:nvPr/>
        </p:nvSpPr>
        <p:spPr>
          <a:xfrm>
            <a:off x="4666843" y="1546893"/>
            <a:ext cx="1299907" cy="7441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問い合わせ内容</a:t>
            </a:r>
          </a:p>
        </p:txBody>
      </p:sp>
      <p:sp>
        <p:nvSpPr>
          <p:cNvPr id="22" name="正方形/長方形 21">
            <a:extLst>
              <a:ext uri="{FF2B5EF4-FFF2-40B4-BE49-F238E27FC236}">
                <a16:creationId xmlns:a16="http://schemas.microsoft.com/office/drawing/2014/main" id="{6A95D878-91E2-4E51-9ACF-C57E6EFEF374}"/>
              </a:ext>
            </a:extLst>
          </p:cNvPr>
          <p:cNvSpPr/>
          <p:nvPr/>
        </p:nvSpPr>
        <p:spPr>
          <a:xfrm>
            <a:off x="3418304" y="3824287"/>
            <a:ext cx="1888041" cy="7441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問い合わせの多い時間帯</a:t>
            </a:r>
          </a:p>
        </p:txBody>
      </p:sp>
      <p:sp>
        <p:nvSpPr>
          <p:cNvPr id="23" name="正方形/長方形 22">
            <a:extLst>
              <a:ext uri="{FF2B5EF4-FFF2-40B4-BE49-F238E27FC236}">
                <a16:creationId xmlns:a16="http://schemas.microsoft.com/office/drawing/2014/main" id="{E8CC3392-02E8-4E40-A9BF-81B19A719159}"/>
              </a:ext>
            </a:extLst>
          </p:cNvPr>
          <p:cNvSpPr/>
          <p:nvPr/>
        </p:nvSpPr>
        <p:spPr>
          <a:xfrm>
            <a:off x="238124" y="3867992"/>
            <a:ext cx="2599284" cy="700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問い合わせの際に申し出の多い症状</a:t>
            </a:r>
          </a:p>
        </p:txBody>
      </p:sp>
      <p:sp>
        <p:nvSpPr>
          <p:cNvPr id="26" name="正方形/長方形 25">
            <a:extLst>
              <a:ext uri="{FF2B5EF4-FFF2-40B4-BE49-F238E27FC236}">
                <a16:creationId xmlns:a16="http://schemas.microsoft.com/office/drawing/2014/main" id="{A9EB0AFC-64A6-46C2-921F-4F2BAC511CB2}"/>
              </a:ext>
            </a:extLst>
          </p:cNvPr>
          <p:cNvSpPr/>
          <p:nvPr/>
        </p:nvSpPr>
        <p:spPr>
          <a:xfrm>
            <a:off x="1095430" y="2142316"/>
            <a:ext cx="2318122" cy="333514"/>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a:extLst>
              <a:ext uri="{FF2B5EF4-FFF2-40B4-BE49-F238E27FC236}">
                <a16:creationId xmlns:a16="http://schemas.microsoft.com/office/drawing/2014/main" id="{BEBA463F-C74C-4941-B1D9-50E6952FF5C1}"/>
              </a:ext>
            </a:extLst>
          </p:cNvPr>
          <p:cNvSpPr/>
          <p:nvPr/>
        </p:nvSpPr>
        <p:spPr>
          <a:xfrm>
            <a:off x="5633026" y="2020413"/>
            <a:ext cx="3019013" cy="333514"/>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a:extLst>
              <a:ext uri="{FF2B5EF4-FFF2-40B4-BE49-F238E27FC236}">
                <a16:creationId xmlns:a16="http://schemas.microsoft.com/office/drawing/2014/main" id="{2C18F924-D9C2-47C2-AD74-A227242DB3E5}"/>
              </a:ext>
            </a:extLst>
          </p:cNvPr>
          <p:cNvSpPr/>
          <p:nvPr/>
        </p:nvSpPr>
        <p:spPr>
          <a:xfrm>
            <a:off x="1839545" y="6052179"/>
            <a:ext cx="533400" cy="383926"/>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角丸四角形 15"/>
          <p:cNvSpPr/>
          <p:nvPr/>
        </p:nvSpPr>
        <p:spPr>
          <a:xfrm>
            <a:off x="2524260" y="5900213"/>
            <a:ext cx="6593982" cy="953026"/>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〇外国人</a:t>
            </a:r>
            <a:r>
              <a:rPr kumimoji="1" lang="ja-JP" altLang="en-US" sz="1400" dirty="0">
                <a:solidFill>
                  <a:schemeClr val="tx1"/>
                </a:solidFill>
                <a:latin typeface="メイリオ" panose="020B0604030504040204" pitchFamily="50" charset="-128"/>
                <a:ea typeface="メイリオ" panose="020B0604030504040204" pitchFamily="50" charset="-128"/>
              </a:rPr>
              <a:t>患者受入れ可能な医療機関の</a:t>
            </a:r>
            <a:r>
              <a:rPr kumimoji="1" lang="ja-JP" altLang="en-US" sz="1400" dirty="0" smtClean="0">
                <a:solidFill>
                  <a:schemeClr val="tx1"/>
                </a:solidFill>
                <a:latin typeface="メイリオ" panose="020B0604030504040204" pitchFamily="50" charset="-128"/>
                <a:ea typeface="メイリオ" panose="020B0604030504040204" pitchFamily="50" charset="-128"/>
              </a:rPr>
              <a:t>リストを整備</a:t>
            </a:r>
            <a:r>
              <a:rPr kumimoji="1" lang="ja-JP" altLang="en-US" sz="1400" dirty="0">
                <a:solidFill>
                  <a:schemeClr val="tx1"/>
                </a:solidFill>
                <a:latin typeface="メイリオ" panose="020B0604030504040204" pitchFamily="50" charset="-128"/>
                <a:ea typeface="メイリオ" panose="020B0604030504040204" pitchFamily="50" charset="-128"/>
              </a:rPr>
              <a:t>、提供することが</a:t>
            </a:r>
            <a:r>
              <a:rPr kumimoji="1" lang="ja-JP" altLang="en-US" sz="1400" dirty="0" smtClean="0">
                <a:solidFill>
                  <a:schemeClr val="tx1"/>
                </a:solidFill>
                <a:latin typeface="メイリオ" panose="020B0604030504040204" pitchFamily="50" charset="-128"/>
                <a:ea typeface="メイリオ" panose="020B0604030504040204" pitchFamily="50" charset="-128"/>
              </a:rPr>
              <a:t>必要</a:t>
            </a:r>
            <a:endParaRPr kumimoji="1" lang="ja-JP" altLang="en-US"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〇特に発熱等比較的</a:t>
            </a:r>
            <a:r>
              <a:rPr kumimoji="1" lang="ja-JP" altLang="en-US" sz="1400" dirty="0">
                <a:solidFill>
                  <a:schemeClr val="tx1"/>
                </a:solidFill>
                <a:latin typeface="メイリオ" panose="020B0604030504040204" pitchFamily="50" charset="-128"/>
                <a:ea typeface="メイリオ" panose="020B0604030504040204" pitchFamily="50" charset="-128"/>
              </a:rPr>
              <a:t>軽傷な症状の</a:t>
            </a:r>
            <a:r>
              <a:rPr kumimoji="1" lang="ja-JP" altLang="en-US" sz="1400" dirty="0" smtClean="0">
                <a:solidFill>
                  <a:schemeClr val="tx1"/>
                </a:solidFill>
                <a:latin typeface="メイリオ" panose="020B0604030504040204" pitchFamily="50" charset="-128"/>
                <a:ea typeface="メイリオ" panose="020B0604030504040204" pitchFamily="50" charset="-128"/>
              </a:rPr>
              <a:t>際受診</a:t>
            </a:r>
            <a:r>
              <a:rPr kumimoji="1" lang="ja-JP" altLang="en-US" sz="1400" dirty="0">
                <a:solidFill>
                  <a:schemeClr val="tx1"/>
                </a:solidFill>
                <a:latin typeface="メイリオ" panose="020B0604030504040204" pitchFamily="50" charset="-128"/>
                <a:ea typeface="メイリオ" panose="020B0604030504040204" pitchFamily="50" charset="-128"/>
              </a:rPr>
              <a:t>できる医療機関の情報提供が必要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A57F1B84-721D-4B54-A6C4-1ACC877780A2}"/>
              </a:ext>
            </a:extLst>
          </p:cNvPr>
          <p:cNvSpPr/>
          <p:nvPr/>
        </p:nvSpPr>
        <p:spPr>
          <a:xfrm>
            <a:off x="323846" y="828788"/>
            <a:ext cx="8353429" cy="1504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（３）外国人宿泊者からの医療情報に関する問い合わせ</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外国人宿泊者からの医療情報に関する問い合わせがある宿泊施設は約</a:t>
            </a:r>
            <a:r>
              <a:rPr kumimoji="1" lang="en-US" altLang="ja-JP" sz="1400" dirty="0">
                <a:solidFill>
                  <a:schemeClr val="tx1"/>
                </a:solidFill>
                <a:latin typeface="メイリオ" panose="020B0604030504040204" pitchFamily="50" charset="-128"/>
                <a:ea typeface="メイリオ" panose="020B0604030504040204" pitchFamily="50" charset="-128"/>
              </a:rPr>
              <a:t>56</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問い合わせ内容は「医療機関の紹介」が最も多い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問い合わせの際に申し出の多い症状は「発熱」が最も多い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3977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図 28">
            <a:extLst>
              <a:ext uri="{FF2B5EF4-FFF2-40B4-BE49-F238E27FC236}">
                <a16:creationId xmlns:a16="http://schemas.microsoft.com/office/drawing/2014/main" id="{273FFDA7-A77C-4CA0-9112-3AC0B8E84510}"/>
              </a:ext>
            </a:extLst>
          </p:cNvPr>
          <p:cNvPicPr/>
          <p:nvPr/>
        </p:nvPicPr>
        <p:blipFill rotWithShape="1">
          <a:blip r:embed="rId2">
            <a:extLst>
              <a:ext uri="{28A0092B-C50C-407E-A947-70E740481C1C}">
                <a14:useLocalDpi xmlns:a14="http://schemas.microsoft.com/office/drawing/2010/main" val="0"/>
              </a:ext>
            </a:extLst>
          </a:blip>
          <a:srcRect t="4371" r="16502"/>
          <a:stretch/>
        </p:blipFill>
        <p:spPr bwMode="auto">
          <a:xfrm>
            <a:off x="3320308" y="828617"/>
            <a:ext cx="5099792" cy="2525228"/>
          </a:xfrm>
          <a:prstGeom prst="rect">
            <a:avLst/>
          </a:prstGeom>
          <a:noFill/>
          <a:ln>
            <a:noFill/>
          </a:ln>
          <a:extLst>
            <a:ext uri="{53640926-AAD7-44D8-BBD7-CCE9431645EC}">
              <a14:shadowObscured xmlns:a14="http://schemas.microsoft.com/office/drawing/2010/main"/>
            </a:ext>
          </a:extLst>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4" y="200025"/>
            <a:ext cx="8772525"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③</a:t>
            </a:r>
            <a:r>
              <a:rPr kumimoji="1" lang="en-US" altLang="ja-JP" sz="2400" b="1"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 アンケート調査　宿泊施設調査結果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smtClean="0">
                <a:latin typeface="メイリオ" panose="020B0604030504040204" pitchFamily="50" charset="-128"/>
                <a:ea typeface="メイリオ" panose="020B0604030504040204" pitchFamily="50" charset="-128"/>
              </a:rPr>
              <a:t>17</a:t>
            </a:r>
            <a:endParaRPr lang="ja-JP" altLang="en-US" sz="1600" dirty="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A57F1B84-721D-4B54-A6C4-1ACC877780A2}"/>
              </a:ext>
            </a:extLst>
          </p:cNvPr>
          <p:cNvSpPr/>
          <p:nvPr/>
        </p:nvSpPr>
        <p:spPr>
          <a:xfrm>
            <a:off x="152396" y="664368"/>
            <a:ext cx="8353429" cy="1504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（４）医療情報の提供を充実させるにあたっての便利な情報</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医療情報の提供を充実させるにあたっての</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便利な情報は、「外国人受け入れ医療機関の</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リスト」が最も多い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pic>
        <p:nvPicPr>
          <p:cNvPr id="30" name="図 29">
            <a:extLst>
              <a:ext uri="{FF2B5EF4-FFF2-40B4-BE49-F238E27FC236}">
                <a16:creationId xmlns:a16="http://schemas.microsoft.com/office/drawing/2014/main" id="{E0B3013D-9EB1-422D-B504-0AC82195E618}"/>
              </a:ext>
            </a:extLst>
          </p:cNvPr>
          <p:cNvPicPr/>
          <p:nvPr/>
        </p:nvPicPr>
        <p:blipFill rotWithShape="1">
          <a:blip r:embed="rId3">
            <a:extLst>
              <a:ext uri="{28A0092B-C50C-407E-A947-70E740481C1C}">
                <a14:useLocalDpi xmlns:a14="http://schemas.microsoft.com/office/drawing/2010/main" val="0"/>
              </a:ext>
            </a:extLst>
          </a:blip>
          <a:srcRect t="3146" r="42273" b="-736"/>
          <a:stretch/>
        </p:blipFill>
        <p:spPr bwMode="auto">
          <a:xfrm>
            <a:off x="3363171" y="3253414"/>
            <a:ext cx="5099792" cy="3294620"/>
          </a:xfrm>
          <a:prstGeom prst="rect">
            <a:avLst/>
          </a:prstGeom>
          <a:noFill/>
          <a:ln>
            <a:noFill/>
          </a:ln>
          <a:extLst>
            <a:ext uri="{53640926-AAD7-44D8-BBD7-CCE9431645EC}">
              <a14:shadowObscured xmlns:a14="http://schemas.microsoft.com/office/drawing/2010/main"/>
            </a:ext>
          </a:extLst>
        </p:spPr>
      </p:pic>
      <p:sp>
        <p:nvSpPr>
          <p:cNvPr id="31" name="正方形/長方形 30">
            <a:extLst>
              <a:ext uri="{FF2B5EF4-FFF2-40B4-BE49-F238E27FC236}">
                <a16:creationId xmlns:a16="http://schemas.microsoft.com/office/drawing/2014/main" id="{08F8462B-8FE7-4CDB-9CA9-93D85D6D9579}"/>
              </a:ext>
            </a:extLst>
          </p:cNvPr>
          <p:cNvSpPr/>
          <p:nvPr/>
        </p:nvSpPr>
        <p:spPr>
          <a:xfrm>
            <a:off x="152396" y="3132764"/>
            <a:ext cx="8353429" cy="2347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（５）医療情報に関する問い合わせを</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　　　受けた際に参考にしている情報源</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外国人宿泊者から医療情報に</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関する問い合わせを受けた際に</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参考にしている情報源は、</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「行政機関及び公的な医療相談窓口」</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が最も多い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00BA043B-25F4-4295-8E22-C0725F57F6E2}"/>
              </a:ext>
            </a:extLst>
          </p:cNvPr>
          <p:cNvSpPr/>
          <p:nvPr/>
        </p:nvSpPr>
        <p:spPr>
          <a:xfrm>
            <a:off x="3991929" y="1239430"/>
            <a:ext cx="4290394" cy="333514"/>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id="{A8F38975-6FDD-4D76-95DC-5C01FACD7D3F}"/>
              </a:ext>
            </a:extLst>
          </p:cNvPr>
          <p:cNvSpPr/>
          <p:nvPr/>
        </p:nvSpPr>
        <p:spPr>
          <a:xfrm>
            <a:off x="5224463" y="3766502"/>
            <a:ext cx="3238500" cy="234716"/>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0" y="5892461"/>
            <a:ext cx="6593982" cy="953026"/>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〇外国人</a:t>
            </a:r>
            <a:r>
              <a:rPr kumimoji="1" lang="ja-JP" altLang="en-US" sz="1400" dirty="0">
                <a:solidFill>
                  <a:schemeClr val="tx1"/>
                </a:solidFill>
                <a:latin typeface="メイリオ" panose="020B0604030504040204" pitchFamily="50" charset="-128"/>
                <a:ea typeface="メイリオ" panose="020B0604030504040204" pitchFamily="50" charset="-128"/>
              </a:rPr>
              <a:t>患者受入れ可能な医療機関の</a:t>
            </a:r>
            <a:r>
              <a:rPr kumimoji="1" lang="ja-JP" altLang="en-US" sz="1400" dirty="0" smtClean="0">
                <a:solidFill>
                  <a:schemeClr val="tx1"/>
                </a:solidFill>
                <a:latin typeface="メイリオ" panose="020B0604030504040204" pitchFamily="50" charset="-128"/>
                <a:ea typeface="メイリオ" panose="020B0604030504040204" pitchFamily="50" charset="-128"/>
              </a:rPr>
              <a:t>リストを整備</a:t>
            </a:r>
            <a:r>
              <a:rPr kumimoji="1" lang="ja-JP" altLang="en-US" sz="1400" dirty="0">
                <a:solidFill>
                  <a:schemeClr val="tx1"/>
                </a:solidFill>
                <a:latin typeface="メイリオ" panose="020B0604030504040204" pitchFamily="50" charset="-128"/>
                <a:ea typeface="メイリオ" panose="020B0604030504040204" pitchFamily="50" charset="-128"/>
              </a:rPr>
              <a:t>、提供することが</a:t>
            </a:r>
            <a:r>
              <a:rPr kumimoji="1" lang="ja-JP" altLang="en-US" sz="1400" dirty="0" smtClean="0">
                <a:solidFill>
                  <a:schemeClr val="tx1"/>
                </a:solidFill>
                <a:latin typeface="メイリオ" panose="020B0604030504040204" pitchFamily="50" charset="-128"/>
                <a:ea typeface="メイリオ" panose="020B0604030504040204" pitchFamily="50" charset="-128"/>
              </a:rPr>
              <a:t>必要</a:t>
            </a:r>
            <a:endParaRPr kumimoji="1" lang="ja-JP" altLang="en-US"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〇行政</a:t>
            </a:r>
            <a:r>
              <a:rPr kumimoji="1" lang="ja-JP" altLang="en-US" sz="1400" dirty="0">
                <a:solidFill>
                  <a:schemeClr val="tx1"/>
                </a:solidFill>
                <a:latin typeface="メイリオ" panose="020B0604030504040204" pitchFamily="50" charset="-128"/>
                <a:ea typeface="メイリオ" panose="020B0604030504040204" pitchFamily="50" charset="-128"/>
              </a:rPr>
              <a:t>の外国人受入れに関する医療情報を充実させることが必要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838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4" y="200025"/>
            <a:ext cx="8772525"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２　ヒアリング調査結果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18</a:t>
            </a:r>
            <a:endParaRPr lang="ja-JP" altLang="en-US" sz="1600" dirty="0">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9CCA71B8-DA83-4939-9519-ED77D0234639}"/>
              </a:ext>
            </a:extLst>
          </p:cNvPr>
          <p:cNvSpPr/>
          <p:nvPr/>
        </p:nvSpPr>
        <p:spPr>
          <a:xfrm>
            <a:off x="7630035" y="2971841"/>
            <a:ext cx="421874" cy="328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AC380F2B-A37C-4419-A698-38B67BAC4965}"/>
              </a:ext>
            </a:extLst>
          </p:cNvPr>
          <p:cNvSpPr/>
          <p:nvPr/>
        </p:nvSpPr>
        <p:spPr>
          <a:xfrm>
            <a:off x="304800" y="742908"/>
            <a:ext cx="8601076" cy="1883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メイリオ" panose="020B0604030504040204" pitchFamily="50" charset="-128"/>
                <a:ea typeface="メイリオ" panose="020B0604030504040204" pitchFamily="50" charset="-128"/>
                <a:cs typeface="Meiryo UI" pitchFamily="50" charset="-128"/>
              </a:rPr>
              <a:t>（１）病院</a:t>
            </a:r>
            <a:endParaRPr lang="en-US" altLang="ja-JP" sz="16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訪日外国人の来院については、ここ５～６年で急増している。宿泊施設が近隣に多いので、そちらからの紹介という形で外国人患者の来院が多い。英語圏の方と、英語が話せる方や通訳できる方の同行があれば受け入れている。</a:t>
            </a:r>
            <a:endParaRPr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コミュニケーショントラブルで特に困難な事例について、順番を待たない人が多い。診断書をお願いされたときも。場合によっては１つ１つ検査、治療、薬なども事前に料金を調べながら伝えながら診療している。</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9784DD39-E6A6-4521-A444-D0C406520615}"/>
              </a:ext>
            </a:extLst>
          </p:cNvPr>
          <p:cNvSpPr/>
          <p:nvPr/>
        </p:nvSpPr>
        <p:spPr>
          <a:xfrm>
            <a:off x="238124" y="2437271"/>
            <a:ext cx="8601076" cy="1621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メイリオ" panose="020B0604030504040204" pitchFamily="50" charset="-128"/>
                <a:ea typeface="メイリオ" panose="020B0604030504040204" pitchFamily="50" charset="-128"/>
                <a:cs typeface="Meiryo UI" pitchFamily="50" charset="-128"/>
              </a:rPr>
              <a:t>（２）診療所</a:t>
            </a:r>
            <a:endParaRPr lang="en-US" altLang="ja-JP" sz="16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・訪日外国人患者が受診されるきっかけについては、宿泊施設が近いのでその紹介や、ホームページを検索しての来院、最近は飛び込みの方も増えている。</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行政に望む情報提供については、パソコンでの検索で見せる物ではなく、プリントアウトして活用できるツールの方がいい。また、事前ではなく、突然来院された方などに柔軟に対応できるような電話通訳のコールセンターがあれば助かる。</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7A2DF59-A485-406F-8834-277678506DE2}"/>
              </a:ext>
            </a:extLst>
          </p:cNvPr>
          <p:cNvSpPr/>
          <p:nvPr/>
        </p:nvSpPr>
        <p:spPr>
          <a:xfrm>
            <a:off x="238124" y="4018858"/>
            <a:ext cx="8601076" cy="1264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メイリオ" panose="020B0604030504040204" pitchFamily="50" charset="-128"/>
                <a:ea typeface="メイリオ" panose="020B0604030504040204" pitchFamily="50" charset="-128"/>
                <a:cs typeface="Meiryo UI" pitchFamily="50" charset="-128"/>
              </a:rPr>
              <a:t>（３）宿泊施設</a:t>
            </a:r>
            <a:endParaRPr lang="en-US" altLang="ja-JP" sz="16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訪日外国人専用の統括の医療コールセンターがあればいいかもしれない。外国人の方を案内できる近い病院などの機関のリストがあればいいと思う。観光案内のパンフレットなどに宿泊施設から外出されているときに体調を崩された場合のコールセンターなどもあればお客様も安心して観光できるのでは</a:t>
            </a:r>
            <a:r>
              <a:rPr lang="ja-JP" altLang="en-US" sz="1400" dirty="0" smtClean="0">
                <a:solidFill>
                  <a:schemeClr val="tx1"/>
                </a:solidFill>
                <a:latin typeface="メイリオ" panose="020B0604030504040204" pitchFamily="50" charset="-128"/>
                <a:ea typeface="メイリオ" panose="020B0604030504040204" pitchFamily="50" charset="-128"/>
              </a:rPr>
              <a:t>ないか。</a:t>
            </a:r>
            <a:endParaRPr kumimoji="1"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33A14703-4A12-4CAE-8BA4-5586623C9822}"/>
              </a:ext>
            </a:extLst>
          </p:cNvPr>
          <p:cNvSpPr/>
          <p:nvPr/>
        </p:nvSpPr>
        <p:spPr>
          <a:xfrm>
            <a:off x="238124" y="5137589"/>
            <a:ext cx="8601076" cy="1358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メイリオ" panose="020B0604030504040204" pitchFamily="50" charset="-128"/>
                <a:ea typeface="メイリオ" panose="020B0604030504040204" pitchFamily="50" charset="-128"/>
                <a:cs typeface="Meiryo UI" pitchFamily="50" charset="-128"/>
              </a:rPr>
              <a:t>（４）旅行会社</a:t>
            </a:r>
            <a:endParaRPr lang="en-US" altLang="ja-JP" sz="16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Meiryo UI" pitchFamily="50" charset="-128"/>
              </a:rPr>
              <a:t>・行政として発信してほしい情報については、周辺だと時期によっては予約診療のみの病院もあったりするので、当日に電話して対応して頂けるのか否か。言語で対応して頂けるのか否か。言語で病状を聞いてくれたり、電話口で病状を聞いて病院を紹介してくれたり、病院に行くべきかどうかの判断や対応をしてくれるようなコールセンターがあったらありがたい。</a:t>
            </a:r>
            <a:endParaRPr lang="en-US" altLang="ja-JP" sz="1400"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Tree>
    <p:extLst>
      <p:ext uri="{BB962C8B-B14F-4D97-AF65-F5344CB8AC3E}">
        <p14:creationId xmlns:p14="http://schemas.microsoft.com/office/powerpoint/2010/main" val="393292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759382"/>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0" y="923229"/>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　調査の目的</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516372" y="6443185"/>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2</a:t>
            </a:r>
            <a:endParaRPr lang="ja-JP" altLang="en-US" sz="1600" dirty="0">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0F3F3B7A-67BD-45B4-B3A1-14AB6745CA3D}"/>
              </a:ext>
            </a:extLst>
          </p:cNvPr>
          <p:cNvSpPr/>
          <p:nvPr/>
        </p:nvSpPr>
        <p:spPr>
          <a:xfrm>
            <a:off x="375901" y="1585436"/>
            <a:ext cx="8601076" cy="4926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訪日外国人が増加する中、国において外国人に対する医療提供体制の現状の把握が必要であるとし、全国の病院を対象とした実態調査が実施されることとなった。</a:t>
            </a:r>
          </a:p>
          <a:p>
            <a:r>
              <a:rPr lang="ja-JP" altLang="en-US" sz="1600" dirty="0">
                <a:solidFill>
                  <a:schemeClr val="tx1"/>
                </a:solidFill>
                <a:latin typeface="メイリオ" panose="020B0604030504040204" pitchFamily="50" charset="-128"/>
                <a:ea typeface="メイリオ" panose="020B0604030504040204" pitchFamily="50" charset="-128"/>
              </a:rPr>
              <a:t>　本府においても、直近５年で来阪外国人は約４倍の</a:t>
            </a:r>
            <a:r>
              <a:rPr lang="en-US" altLang="ja-JP" sz="1600" dirty="0">
                <a:solidFill>
                  <a:schemeClr val="tx1"/>
                </a:solidFill>
                <a:latin typeface="メイリオ" panose="020B0604030504040204" pitchFamily="50" charset="-128"/>
                <a:ea typeface="メイリオ" panose="020B0604030504040204" pitchFamily="50" charset="-128"/>
              </a:rPr>
              <a:t>1,110</a:t>
            </a:r>
            <a:r>
              <a:rPr lang="ja-JP" altLang="en-US" sz="1600" dirty="0">
                <a:solidFill>
                  <a:schemeClr val="tx1"/>
                </a:solidFill>
                <a:latin typeface="メイリオ" panose="020B0604030504040204" pitchFamily="50" charset="-128"/>
                <a:ea typeface="メイリオ" panose="020B0604030504040204" pitchFamily="50" charset="-128"/>
              </a:rPr>
              <a:t>万人となり、訪日外国人はさらなる増加の見込みであることから、来阪外国人患者の受入れ体制整備に向け、府内全病院に対し実態に係る調査を行うとともに、府内でランダムに抽出の診療所に対して合わせて調査を行い、厚生労働省調査項目も併せて府独自に実態を分析することとした。</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04F0F3AB-D660-4DBF-9B06-AF705DD9711C}"/>
              </a:ext>
            </a:extLst>
          </p:cNvPr>
          <p:cNvPicPr/>
          <p:nvPr/>
        </p:nvPicPr>
        <p:blipFill>
          <a:blip r:embed="rId2"/>
          <a:stretch>
            <a:fillRect/>
          </a:stretch>
        </p:blipFill>
        <p:spPr>
          <a:xfrm>
            <a:off x="3340891" y="3044854"/>
            <a:ext cx="5438776" cy="3584546"/>
          </a:xfrm>
          <a:prstGeom prst="rect">
            <a:avLst/>
          </a:prstGeom>
        </p:spPr>
      </p:pic>
      <p:sp>
        <p:nvSpPr>
          <p:cNvPr id="8" name="正方形/長方形 7">
            <a:extLst>
              <a:ext uri="{FF2B5EF4-FFF2-40B4-BE49-F238E27FC236}">
                <a16:creationId xmlns:a16="http://schemas.microsoft.com/office/drawing/2014/main" id="{023CD31B-5D51-43D5-AC1A-AB52BDCB8483}"/>
              </a:ext>
            </a:extLst>
          </p:cNvPr>
          <p:cNvSpPr/>
          <p:nvPr/>
        </p:nvSpPr>
        <p:spPr>
          <a:xfrm>
            <a:off x="8024812" y="3044854"/>
            <a:ext cx="1119188" cy="551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a:solidFill>
                  <a:schemeClr val="tx1"/>
                </a:solidFill>
                <a:latin typeface="メイリオ" panose="020B0604030504040204" pitchFamily="50" charset="-128"/>
                <a:ea typeface="メイリオ" panose="020B0604030504040204" pitchFamily="50" charset="-128"/>
              </a:rPr>
              <a:t>2018.7.24</a:t>
            </a:r>
            <a:endParaRPr lang="ja-JP" altLang="ja-JP" sz="1050" dirty="0">
              <a:solidFill>
                <a:schemeClr val="tx1"/>
              </a:solidFill>
              <a:latin typeface="メイリオ" panose="020B0604030504040204" pitchFamily="50" charset="-128"/>
              <a:ea typeface="メイリオ" panose="020B0604030504040204" pitchFamily="50" charset="-128"/>
            </a:endParaRPr>
          </a:p>
          <a:p>
            <a:r>
              <a:rPr lang="ja-JP" altLang="ja-JP" sz="1050" dirty="0">
                <a:solidFill>
                  <a:schemeClr val="tx1"/>
                </a:solidFill>
                <a:latin typeface="メイリオ" panose="020B0604030504040204" pitchFamily="50" charset="-128"/>
                <a:ea typeface="メイリオ" panose="020B0604030504040204" pitchFamily="50" charset="-128"/>
              </a:rPr>
              <a:t>大阪観光局</a:t>
            </a:r>
          </a:p>
        </p:txBody>
      </p:sp>
      <p:sp>
        <p:nvSpPr>
          <p:cNvPr id="10" name="正方形/長方形 9">
            <a:extLst>
              <a:ext uri="{FF2B5EF4-FFF2-40B4-BE49-F238E27FC236}">
                <a16:creationId xmlns:a16="http://schemas.microsoft.com/office/drawing/2014/main" id="{457CBB43-324B-4781-905F-031FBC1BAB6E}"/>
              </a:ext>
            </a:extLst>
          </p:cNvPr>
          <p:cNvSpPr/>
          <p:nvPr/>
        </p:nvSpPr>
        <p:spPr>
          <a:xfrm>
            <a:off x="375901" y="3094178"/>
            <a:ext cx="2848313" cy="3857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また、平成</a:t>
            </a:r>
            <a:r>
              <a:rPr lang="en-US" altLang="ja-JP" sz="1600" dirty="0">
                <a:solidFill>
                  <a:schemeClr val="tx1"/>
                </a:solidFill>
                <a:latin typeface="メイリオ" panose="020B0604030504040204" pitchFamily="50" charset="-128"/>
                <a:ea typeface="メイリオ" panose="020B0604030504040204" pitchFamily="50" charset="-128"/>
              </a:rPr>
              <a:t>30</a:t>
            </a:r>
            <a:r>
              <a:rPr lang="ja-JP" altLang="en-US" sz="1600" dirty="0">
                <a:solidFill>
                  <a:schemeClr val="tx1"/>
                </a:solidFill>
                <a:latin typeface="メイリオ" panose="020B0604030504040204" pitchFamily="50" charset="-128"/>
                <a:ea typeface="メイリオ" panose="020B0604030504040204" pitchFamily="50" charset="-128"/>
              </a:rPr>
              <a:t>年３月観光庁調査によれば、訪日外国人が病気・怪我の際に医療情報の提供者として最も望ましいのが「宿泊先のスタッフ」（約</a:t>
            </a:r>
            <a:r>
              <a:rPr lang="en-US" altLang="ja-JP" sz="1600" dirty="0">
                <a:solidFill>
                  <a:schemeClr val="tx1"/>
                </a:solidFill>
                <a:latin typeface="メイリオ" panose="020B0604030504040204" pitchFamily="50" charset="-128"/>
                <a:ea typeface="メイリオ" panose="020B0604030504040204" pitchFamily="50" charset="-128"/>
              </a:rPr>
              <a:t>47</a:t>
            </a:r>
            <a:r>
              <a:rPr lang="ja-JP" altLang="en-US" sz="1600" dirty="0">
                <a:solidFill>
                  <a:schemeClr val="tx1"/>
                </a:solidFill>
                <a:latin typeface="メイリオ" panose="020B0604030504040204" pitchFamily="50" charset="-128"/>
                <a:ea typeface="メイリオ" panose="020B0604030504040204" pitchFamily="50" charset="-128"/>
              </a:rPr>
              <a:t>％）であったことを受け、来阪外国人等からの医療情報に関する問い合わせ状況や宿泊施設が必要とする医療情報等を把握するため、府内より抽出の宿泊施設に対し実態調査を行うこととした。</a:t>
            </a:r>
          </a:p>
          <a:p>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0" y="119004"/>
            <a:ext cx="2698176" cy="523220"/>
          </a:xfrm>
          <a:prstGeom prst="rect">
            <a:avLst/>
          </a:prstGeom>
        </p:spPr>
        <p:txBody>
          <a:bodyPr wrap="none">
            <a:spAutoFit/>
          </a:bodyPr>
          <a:lstStyle/>
          <a:p>
            <a:pPr algn="ctr"/>
            <a:r>
              <a:rPr kumimoji="1" lang="en-US" altLang="ja-JP" sz="2800" b="1" dirty="0">
                <a:latin typeface="メイリオ" panose="020B0604030504040204" pitchFamily="50" charset="-128"/>
                <a:ea typeface="メイリオ" panose="020B0604030504040204" pitchFamily="50" charset="-128"/>
              </a:rPr>
              <a:t>Ⅰ</a:t>
            </a:r>
            <a:r>
              <a:rPr kumimoji="1" lang="ja-JP" altLang="en-US" sz="2800" b="1" dirty="0">
                <a:latin typeface="メイリオ" panose="020B0604030504040204" pitchFamily="50" charset="-128"/>
                <a:ea typeface="メイリオ" panose="020B0604030504040204" pitchFamily="50" charset="-128"/>
              </a:rPr>
              <a:t>　調査の概要</a:t>
            </a:r>
          </a:p>
        </p:txBody>
      </p:sp>
    </p:spTree>
    <p:extLst>
      <p:ext uri="{BB962C8B-B14F-4D97-AF65-F5344CB8AC3E}">
        <p14:creationId xmlns:p14="http://schemas.microsoft.com/office/powerpoint/2010/main" val="1900509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２　調査の方法</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smtClean="0">
                <a:latin typeface="メイリオ" panose="020B0604030504040204" pitchFamily="50" charset="-128"/>
                <a:ea typeface="メイリオ" panose="020B0604030504040204" pitchFamily="50" charset="-128"/>
              </a:rPr>
              <a:t>3</a:t>
            </a:r>
          </a:p>
        </p:txBody>
      </p:sp>
      <p:sp>
        <p:nvSpPr>
          <p:cNvPr id="38" name="正方形/長方形 37">
            <a:extLst>
              <a:ext uri="{FF2B5EF4-FFF2-40B4-BE49-F238E27FC236}">
                <a16:creationId xmlns:a16="http://schemas.microsoft.com/office/drawing/2014/main" id="{0F3F3B7A-67BD-45B4-B3A1-14AB6745CA3D}"/>
              </a:ext>
            </a:extLst>
          </p:cNvPr>
          <p:cNvSpPr/>
          <p:nvPr/>
        </p:nvSpPr>
        <p:spPr>
          <a:xfrm>
            <a:off x="304800" y="664367"/>
            <a:ext cx="8601076" cy="5126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（１）アンケート調査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①病院調査</a:t>
            </a:r>
            <a:endParaRPr lang="en-US" altLang="ja-JP" b="1"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大阪府内の全病院</a:t>
            </a:r>
            <a:r>
              <a:rPr lang="en-US" altLang="ja-JP" sz="1600" u="sng" dirty="0">
                <a:solidFill>
                  <a:schemeClr val="tx1"/>
                </a:solidFill>
                <a:latin typeface="メイリオ" panose="020B0604030504040204" pitchFamily="50" charset="-128"/>
                <a:ea typeface="メイリオ" panose="020B0604030504040204" pitchFamily="50" charset="-128"/>
              </a:rPr>
              <a:t>519</a:t>
            </a:r>
            <a:r>
              <a:rPr lang="ja-JP" altLang="en-US" sz="1600" u="sng" dirty="0">
                <a:solidFill>
                  <a:schemeClr val="tx1"/>
                </a:solidFill>
                <a:latin typeface="メイリオ" panose="020B0604030504040204" pitchFamily="50" charset="-128"/>
                <a:ea typeface="メイリオ" panose="020B0604030504040204" pitchFamily="50" charset="-128"/>
              </a:rPr>
              <a:t>件</a:t>
            </a:r>
            <a:r>
              <a:rPr lang="ja-JP" altLang="en-US" sz="1600" dirty="0">
                <a:solidFill>
                  <a:schemeClr val="tx1"/>
                </a:solidFill>
                <a:latin typeface="メイリオ" panose="020B0604030504040204" pitchFamily="50" charset="-128"/>
                <a:ea typeface="メイリオ" panose="020B0604030504040204" pitchFamily="50" charset="-128"/>
              </a:rPr>
              <a:t>（平成</a:t>
            </a:r>
            <a:r>
              <a:rPr lang="en-US" altLang="ja-JP" sz="1600" dirty="0">
                <a:solidFill>
                  <a:schemeClr val="tx1"/>
                </a:solidFill>
                <a:latin typeface="メイリオ" panose="020B0604030504040204" pitchFamily="50" charset="-128"/>
                <a:ea typeface="メイリオ" panose="020B0604030504040204" pitchFamily="50" charset="-128"/>
              </a:rPr>
              <a:t>30</a:t>
            </a:r>
            <a:r>
              <a:rPr lang="ja-JP" altLang="en-US" sz="1600" dirty="0">
                <a:solidFill>
                  <a:schemeClr val="tx1"/>
                </a:solidFill>
                <a:latin typeface="メイリオ" panose="020B0604030504040204" pitchFamily="50" charset="-128"/>
                <a:ea typeface="メイリオ" panose="020B0604030504040204" pitchFamily="50" charset="-128"/>
              </a:rPr>
              <a:t>年８月時点）を対象に調査を実施</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②診療所調査</a:t>
            </a:r>
            <a:endParaRPr lang="en-US" altLang="ja-JP" b="1"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ja-JP" sz="1600" dirty="0">
                <a:solidFill>
                  <a:schemeClr val="tx1"/>
                </a:solidFill>
                <a:latin typeface="メイリオ" panose="020B0604030504040204" pitchFamily="50" charset="-128"/>
                <a:ea typeface="メイリオ" panose="020B0604030504040204" pitchFamily="50" charset="-128"/>
              </a:rPr>
              <a:t>大阪府内で抽出した診療所</a:t>
            </a:r>
            <a:r>
              <a:rPr lang="en-US" altLang="ja-JP" sz="1600" u="sng" dirty="0">
                <a:solidFill>
                  <a:schemeClr val="tx1"/>
                </a:solidFill>
                <a:latin typeface="メイリオ" panose="020B0604030504040204" pitchFamily="50" charset="-128"/>
                <a:ea typeface="メイリオ" panose="020B0604030504040204" pitchFamily="50" charset="-128"/>
              </a:rPr>
              <a:t>100</a:t>
            </a:r>
            <a:r>
              <a:rPr lang="ja-JP" altLang="en-US" sz="1600" u="sng" dirty="0">
                <a:solidFill>
                  <a:schemeClr val="tx1"/>
                </a:solidFill>
                <a:latin typeface="メイリオ" panose="020B0604030504040204" pitchFamily="50" charset="-128"/>
                <a:ea typeface="メイリオ" panose="020B0604030504040204" pitchFamily="50" charset="-128"/>
              </a:rPr>
              <a:t>件</a:t>
            </a:r>
            <a:r>
              <a:rPr lang="ja-JP" altLang="en-US" sz="1600" dirty="0">
                <a:solidFill>
                  <a:schemeClr val="tx1"/>
                </a:solidFill>
                <a:latin typeface="メイリオ" panose="020B0604030504040204" pitchFamily="50" charset="-128"/>
                <a:ea typeface="メイリオ" panose="020B0604030504040204" pitchFamily="50" charset="-128"/>
              </a:rPr>
              <a:t>を対象に調査を実施</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ja-JP" dirty="0"/>
              <a:t>件</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③宿泊施設調査</a:t>
            </a:r>
            <a:endParaRPr lang="en-US" altLang="ja-JP" b="1" dirty="0">
              <a:solidFill>
                <a:schemeClr val="tx1"/>
              </a:solidFill>
              <a:latin typeface="メイリオ" panose="020B0604030504040204" pitchFamily="50" charset="-128"/>
              <a:ea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大阪府内の宿泊施設</a:t>
            </a:r>
            <a:r>
              <a:rPr lang="en-US" altLang="ja-JP" sz="1600" u="sng" dirty="0">
                <a:solidFill>
                  <a:schemeClr val="tx1"/>
                </a:solidFill>
                <a:latin typeface="メイリオ" panose="020B0604030504040204" pitchFamily="50" charset="-128"/>
                <a:ea typeface="メイリオ" panose="020B0604030504040204" pitchFamily="50" charset="-128"/>
              </a:rPr>
              <a:t>590</a:t>
            </a:r>
            <a:r>
              <a:rPr lang="ja-JP" altLang="en-US" sz="1600" u="sng" dirty="0">
                <a:solidFill>
                  <a:schemeClr val="tx1"/>
                </a:solidFill>
                <a:latin typeface="メイリオ" panose="020B0604030504040204" pitchFamily="50" charset="-128"/>
                <a:ea typeface="メイリオ" panose="020B0604030504040204" pitchFamily="50" charset="-128"/>
              </a:rPr>
              <a:t>件</a:t>
            </a:r>
            <a:r>
              <a:rPr lang="ja-JP" altLang="en-US" sz="1600" dirty="0">
                <a:solidFill>
                  <a:schemeClr val="tx1"/>
                </a:solidFill>
                <a:latin typeface="メイリオ" panose="020B0604030504040204" pitchFamily="50" charset="-128"/>
                <a:ea typeface="メイリオ" panose="020B0604030504040204" pitchFamily="50" charset="-128"/>
              </a:rPr>
              <a:t>を対象に調査を実施</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2400" dirty="0">
              <a:solidFill>
                <a:schemeClr val="tx1"/>
              </a:solidFill>
              <a:latin typeface="メイリオ" panose="020B0604030504040204" pitchFamily="50" charset="-128"/>
              <a:ea typeface="メイリオ" panose="020B0604030504040204" pitchFamily="50" charset="-128"/>
            </a:endParaRPr>
          </a:p>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（２）ヒアリング調査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大阪府内の病院、診療所、宿泊施設、旅行会社への個別ヒアリングを実施</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（３）多言語医療ツール市場サービス調査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医療機関が外国人患者を受け入れる際に、最も課題となっている言語・コミュニケー</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ション問題について支援するため、市場にある多言語ツールサービス情報を収集し、ユー</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ザー毎に整理</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4059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714375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３　調査結果</a:t>
            </a: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4</a:t>
            </a:r>
            <a:endParaRPr lang="ja-JP" altLang="en-US" sz="16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34D956F-4B6D-473A-AD66-40CD996727AD}"/>
              </a:ext>
            </a:extLst>
          </p:cNvPr>
          <p:cNvSpPr/>
          <p:nvPr/>
        </p:nvSpPr>
        <p:spPr>
          <a:xfrm>
            <a:off x="304800" y="759618"/>
            <a:ext cx="8601076" cy="3078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（１）アンケート調査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b="1" dirty="0">
                <a:solidFill>
                  <a:schemeClr val="tx1"/>
                </a:solidFill>
                <a:latin typeface="メイリオ" panose="020B0604030504040204" pitchFamily="50" charset="-128"/>
                <a:ea typeface="メイリオ" panose="020B0604030504040204" pitchFamily="50" charset="-128"/>
              </a:rPr>
              <a:t>　</a:t>
            </a: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a:p>
            <a:endParaRPr kumimoji="1" lang="en-US" altLang="ja-JP" sz="2400" b="1"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23099A6-886F-4330-823F-B9B8A62C4C23}"/>
              </a:ext>
            </a:extLst>
          </p:cNvPr>
          <p:cNvGraphicFramePr>
            <a:graphicFrameLocks noGrp="1"/>
          </p:cNvGraphicFramePr>
          <p:nvPr>
            <p:extLst>
              <p:ext uri="{D42A27DB-BD31-4B8C-83A1-F6EECF244321}">
                <p14:modId xmlns:p14="http://schemas.microsoft.com/office/powerpoint/2010/main" val="545562947"/>
              </p:ext>
            </p:extLst>
          </p:nvPr>
        </p:nvGraphicFramePr>
        <p:xfrm>
          <a:off x="652462" y="1165030"/>
          <a:ext cx="7839076" cy="2560320"/>
        </p:xfrm>
        <a:graphic>
          <a:graphicData uri="http://schemas.openxmlformats.org/drawingml/2006/table">
            <a:tbl>
              <a:tblPr firstRow="1" bandRow="1">
                <a:tableStyleId>{7DF18680-E054-41AD-8BC1-D1AEF772440D}</a:tableStyleId>
              </a:tblPr>
              <a:tblGrid>
                <a:gridCol w="4348163">
                  <a:extLst>
                    <a:ext uri="{9D8B030D-6E8A-4147-A177-3AD203B41FA5}">
                      <a16:colId xmlns:a16="http://schemas.microsoft.com/office/drawing/2014/main" val="1708818166"/>
                    </a:ext>
                  </a:extLst>
                </a:gridCol>
                <a:gridCol w="1066800">
                  <a:extLst>
                    <a:ext uri="{9D8B030D-6E8A-4147-A177-3AD203B41FA5}">
                      <a16:colId xmlns:a16="http://schemas.microsoft.com/office/drawing/2014/main" val="511819949"/>
                    </a:ext>
                  </a:extLst>
                </a:gridCol>
                <a:gridCol w="1152525">
                  <a:extLst>
                    <a:ext uri="{9D8B030D-6E8A-4147-A177-3AD203B41FA5}">
                      <a16:colId xmlns:a16="http://schemas.microsoft.com/office/drawing/2014/main" val="1954584278"/>
                    </a:ext>
                  </a:extLst>
                </a:gridCol>
                <a:gridCol w="1271588">
                  <a:extLst>
                    <a:ext uri="{9D8B030D-6E8A-4147-A177-3AD203B41FA5}">
                      <a16:colId xmlns:a16="http://schemas.microsoft.com/office/drawing/2014/main" val="3059572980"/>
                    </a:ext>
                  </a:extLst>
                </a:gridCol>
              </a:tblGrid>
              <a:tr h="246380">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①病院調査</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②診療所調査</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③宿泊施設調査</a:t>
                      </a:r>
                    </a:p>
                  </a:txBody>
                  <a:tcPr/>
                </a:tc>
                <a:extLst>
                  <a:ext uri="{0D108BD9-81ED-4DB2-BD59-A6C34878D82A}">
                    <a16:rowId xmlns:a16="http://schemas.microsoft.com/office/drawing/2014/main" val="325202868"/>
                  </a:ext>
                </a:extLst>
              </a:tr>
              <a:tr h="246380">
                <a:tc>
                  <a:txBody>
                    <a:bodyPr/>
                    <a:lstStyle/>
                    <a:p>
                      <a:pPr algn="l">
                        <a:spcAft>
                          <a:spcPts val="0"/>
                        </a:spcAft>
                      </a:pPr>
                      <a:r>
                        <a:rPr lang="ja-JP" sz="1200" kern="100" dirty="0">
                          <a:effectLst/>
                          <a:latin typeface="メイリオ" panose="020B0604030504040204" pitchFamily="50" charset="-128"/>
                          <a:ea typeface="メイリオ" panose="020B0604030504040204" pitchFamily="50" charset="-128"/>
                        </a:rPr>
                        <a:t>Ａ　医療機関における受入体制に関する調査</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r>
                        <a:rPr kumimoji="1" lang="en-US" altLang="ja-JP" sz="1200" dirty="0" smtClean="0">
                          <a:latin typeface="メイリオ" panose="020B0604030504040204" pitchFamily="50" charset="-128"/>
                          <a:ea typeface="メイリオ" panose="020B0604030504040204" pitchFamily="50" charset="-128"/>
                        </a:rPr>
                        <a:t>379</a:t>
                      </a:r>
                      <a:r>
                        <a:rPr kumimoji="1" lang="ja-JP" altLang="en-US" sz="1200" dirty="0" smtClean="0">
                          <a:latin typeface="メイリオ" panose="020B0604030504040204" pitchFamily="50" charset="-128"/>
                          <a:ea typeface="メイリオ" panose="020B0604030504040204" pitchFamily="50" charset="-128"/>
                        </a:rPr>
                        <a:t>件</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73.0</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54</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54.0</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1804273737"/>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Ｂ　外国人患者の受入に関する調査</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317</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61.1</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44</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44.0</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623738426"/>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Ｃ　周産期医療に係る外国人患者受入れの現状に関する調査</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23</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100</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2819487401"/>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Ｄ　大阪府独自追加調査</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365</a:t>
                      </a:r>
                      <a:r>
                        <a:rPr kumimoji="1" lang="ja-JP" altLang="en-US" sz="1200" dirty="0">
                          <a:latin typeface="メイリオ" panose="020B0604030504040204" pitchFamily="50" charset="-128"/>
                          <a:ea typeface="メイリオ" panose="020B0604030504040204" pitchFamily="50" charset="-128"/>
                        </a:rPr>
                        <a:t>件（</a:t>
                      </a:r>
                      <a:r>
                        <a:rPr kumimoji="1" lang="en-US" altLang="ja-JP" sz="1200" dirty="0">
                          <a:latin typeface="メイリオ" panose="020B0604030504040204" pitchFamily="50" charset="-128"/>
                          <a:ea typeface="メイリオ" panose="020B0604030504040204" pitchFamily="50" charset="-128"/>
                        </a:rPr>
                        <a:t>70.3</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1528680257"/>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宿泊施設の外国人患者に関する対応状況等の調査</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rPr>
                        <a:t>－</a:t>
                      </a: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229</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38.8</a:t>
                      </a:r>
                      <a:r>
                        <a:rPr kumimoji="1" lang="ja-JP" altLang="en-US" sz="1200"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595953656"/>
                  </a:ext>
                </a:extLst>
              </a:tr>
            </a:tbl>
          </a:graphicData>
        </a:graphic>
      </p:graphicFrame>
      <p:sp>
        <p:nvSpPr>
          <p:cNvPr id="8" name="正方形/長方形 7">
            <a:extLst>
              <a:ext uri="{FF2B5EF4-FFF2-40B4-BE49-F238E27FC236}">
                <a16:creationId xmlns:a16="http://schemas.microsoft.com/office/drawing/2014/main" id="{C96B0558-1001-4CE9-9DCA-D850D0518090}"/>
              </a:ext>
            </a:extLst>
          </p:cNvPr>
          <p:cNvSpPr/>
          <p:nvPr/>
        </p:nvSpPr>
        <p:spPr>
          <a:xfrm>
            <a:off x="6296025" y="850107"/>
            <a:ext cx="2505076" cy="441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rPr>
              <a:t>（上段：回収件数　下段：回収率）</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graphicFrame>
        <p:nvGraphicFramePr>
          <p:cNvPr id="11" name="表 10">
            <a:extLst>
              <a:ext uri="{FF2B5EF4-FFF2-40B4-BE49-F238E27FC236}">
                <a16:creationId xmlns:a16="http://schemas.microsoft.com/office/drawing/2014/main" id="{EF882A03-4BD0-458A-A330-D96EE1477734}"/>
              </a:ext>
            </a:extLst>
          </p:cNvPr>
          <p:cNvGraphicFramePr>
            <a:graphicFrameLocks noGrp="1"/>
          </p:cNvGraphicFramePr>
          <p:nvPr>
            <p:extLst>
              <p:ext uri="{D42A27DB-BD31-4B8C-83A1-F6EECF244321}">
                <p14:modId xmlns:p14="http://schemas.microsoft.com/office/powerpoint/2010/main" val="676631906"/>
              </p:ext>
            </p:extLst>
          </p:nvPr>
        </p:nvGraphicFramePr>
        <p:xfrm>
          <a:off x="652462" y="5422582"/>
          <a:ext cx="7767637" cy="1097280"/>
        </p:xfrm>
        <a:graphic>
          <a:graphicData uri="http://schemas.openxmlformats.org/drawingml/2006/table">
            <a:tbl>
              <a:tblPr firstRow="1" bandRow="1">
                <a:tableStyleId>{7DF18680-E054-41AD-8BC1-D1AEF772440D}</a:tableStyleId>
              </a:tblPr>
              <a:tblGrid>
                <a:gridCol w="4144997">
                  <a:extLst>
                    <a:ext uri="{9D8B030D-6E8A-4147-A177-3AD203B41FA5}">
                      <a16:colId xmlns:a16="http://schemas.microsoft.com/office/drawing/2014/main" val="1708818166"/>
                    </a:ext>
                  </a:extLst>
                </a:gridCol>
                <a:gridCol w="575560">
                  <a:extLst>
                    <a:ext uri="{9D8B030D-6E8A-4147-A177-3AD203B41FA5}">
                      <a16:colId xmlns:a16="http://schemas.microsoft.com/office/drawing/2014/main" val="1214091188"/>
                    </a:ext>
                  </a:extLst>
                </a:gridCol>
                <a:gridCol w="575560">
                  <a:extLst>
                    <a:ext uri="{9D8B030D-6E8A-4147-A177-3AD203B41FA5}">
                      <a16:colId xmlns:a16="http://schemas.microsoft.com/office/drawing/2014/main" val="2522085346"/>
                    </a:ext>
                  </a:extLst>
                </a:gridCol>
                <a:gridCol w="580396">
                  <a:extLst>
                    <a:ext uri="{9D8B030D-6E8A-4147-A177-3AD203B41FA5}">
                      <a16:colId xmlns:a16="http://schemas.microsoft.com/office/drawing/2014/main" val="1954584278"/>
                    </a:ext>
                  </a:extLst>
                </a:gridCol>
                <a:gridCol w="580396">
                  <a:extLst>
                    <a:ext uri="{9D8B030D-6E8A-4147-A177-3AD203B41FA5}">
                      <a16:colId xmlns:a16="http://schemas.microsoft.com/office/drawing/2014/main" val="3368212320"/>
                    </a:ext>
                  </a:extLst>
                </a:gridCol>
                <a:gridCol w="655364">
                  <a:extLst>
                    <a:ext uri="{9D8B030D-6E8A-4147-A177-3AD203B41FA5}">
                      <a16:colId xmlns:a16="http://schemas.microsoft.com/office/drawing/2014/main" val="3059572980"/>
                    </a:ext>
                  </a:extLst>
                </a:gridCol>
                <a:gridCol w="655364">
                  <a:extLst>
                    <a:ext uri="{9D8B030D-6E8A-4147-A177-3AD203B41FA5}">
                      <a16:colId xmlns:a16="http://schemas.microsoft.com/office/drawing/2014/main" val="2794711294"/>
                    </a:ext>
                  </a:extLst>
                </a:gridCol>
              </a:tblGrid>
              <a:tr h="246380">
                <a:tc>
                  <a:txBody>
                    <a:bodyPr/>
                    <a:lstStyle/>
                    <a:p>
                      <a:pPr algn="ctr"/>
                      <a:r>
                        <a:rPr kumimoji="1" lang="ja-JP" altLang="en-US" sz="1200" dirty="0">
                          <a:latin typeface="メイリオ" panose="020B0604030504040204" pitchFamily="50" charset="-128"/>
                          <a:ea typeface="メイリオ" panose="020B0604030504040204" pitchFamily="50" charset="-128"/>
                        </a:rPr>
                        <a:t>多言語ツール</a:t>
                      </a:r>
                    </a:p>
                  </a:txBody>
                  <a:tcPr anchor="ctr"/>
                </a:tc>
                <a:tc gridSpan="2">
                  <a:txBody>
                    <a:bodyPr/>
                    <a:lstStyle/>
                    <a:p>
                      <a:pPr algn="ctr"/>
                      <a:r>
                        <a:rPr kumimoji="1" lang="ja-JP" altLang="en-US" sz="1200" dirty="0">
                          <a:latin typeface="メイリオ" panose="020B0604030504040204" pitchFamily="50" charset="-128"/>
                          <a:ea typeface="メイリオ" panose="020B0604030504040204" pitchFamily="50" charset="-128"/>
                        </a:rPr>
                        <a:t>医療機関向け</a:t>
                      </a:r>
                    </a:p>
                  </a:txBody>
                  <a:tcPr/>
                </a:tc>
                <a:tc hMerge="1">
                  <a:txBody>
                    <a:bodyPr/>
                    <a:lstStyle/>
                    <a:p>
                      <a:endParaRPr kumimoji="1" lang="ja-JP" altLang="en-US"/>
                    </a:p>
                  </a:txBody>
                  <a:tcPr/>
                </a:tc>
                <a:tc gridSpan="2">
                  <a:txBody>
                    <a:bodyPr/>
                    <a:lstStyle/>
                    <a:p>
                      <a:pPr algn="ctr"/>
                      <a:r>
                        <a:rPr kumimoji="1" lang="ja-JP" altLang="en-US" sz="1200" dirty="0">
                          <a:latin typeface="メイリオ" panose="020B0604030504040204" pitchFamily="50" charset="-128"/>
                          <a:ea typeface="メイリオ" panose="020B0604030504040204" pitchFamily="50" charset="-128"/>
                        </a:rPr>
                        <a:t>宿泊施設向け</a:t>
                      </a:r>
                    </a:p>
                  </a:txBody>
                  <a:tcPr/>
                </a:tc>
                <a:tc hMerge="1">
                  <a:txBody>
                    <a:bodyPr/>
                    <a:lstStyle/>
                    <a:p>
                      <a:endParaRPr kumimoji="1" lang="ja-JP" altLang="en-US"/>
                    </a:p>
                  </a:txBody>
                  <a:tcPr/>
                </a:tc>
                <a:tc gridSpan="2">
                  <a:txBody>
                    <a:bodyPr/>
                    <a:lstStyle/>
                    <a:p>
                      <a:pPr algn="ctr"/>
                      <a:r>
                        <a:rPr kumimoji="1" lang="ja-JP" altLang="en-US" sz="1200" dirty="0">
                          <a:latin typeface="メイリオ" panose="020B0604030504040204" pitchFamily="50" charset="-128"/>
                          <a:ea typeface="メイリオ" panose="020B0604030504040204" pitchFamily="50" charset="-128"/>
                        </a:rPr>
                        <a:t>外国人患者向け</a:t>
                      </a:r>
                    </a:p>
                  </a:txBody>
                  <a:tcPr/>
                </a:tc>
                <a:tc hMerge="1">
                  <a:txBody>
                    <a:bodyPr/>
                    <a:lstStyle/>
                    <a:p>
                      <a:endParaRPr kumimoji="1" lang="ja-JP" altLang="en-US"/>
                    </a:p>
                  </a:txBody>
                  <a:tcPr/>
                </a:tc>
                <a:extLst>
                  <a:ext uri="{0D108BD9-81ED-4DB2-BD59-A6C34878D82A}">
                    <a16:rowId xmlns:a16="http://schemas.microsoft.com/office/drawing/2014/main" val="325202868"/>
                  </a:ext>
                </a:extLst>
              </a:tr>
              <a:tr h="246380">
                <a:tc>
                  <a:txBody>
                    <a:bodyPr/>
                    <a:lstStyle/>
                    <a:p>
                      <a:pPr algn="l">
                        <a:spcAft>
                          <a:spcPts val="0"/>
                        </a:spcAft>
                      </a:pPr>
                      <a:r>
                        <a:rPr kumimoji="1" lang="ja-JP" altLang="ja-JP" sz="1200" kern="1200" dirty="0">
                          <a:effectLst/>
                          <a:latin typeface="メイリオ" panose="020B0604030504040204" pitchFamily="50" charset="-128"/>
                          <a:ea typeface="メイリオ" panose="020B0604030504040204" pitchFamily="50" charset="-128"/>
                        </a:rPr>
                        <a:t>多言語対応の問診票等</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7</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0</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0</a:t>
                      </a:r>
                      <a:r>
                        <a:rPr kumimoji="1" lang="ja-JP" altLang="en-US" sz="1200" dirty="0">
                          <a:latin typeface="メイリオ" panose="020B0604030504040204" pitchFamily="50" charset="-128"/>
                          <a:ea typeface="メイリオ" panose="020B0604030504040204" pitchFamily="50" charset="-128"/>
                        </a:rPr>
                        <a:t>件</a:t>
                      </a:r>
                    </a:p>
                  </a:txBody>
                  <a:tcPr anchor="ctr"/>
                </a:tc>
                <a:extLst>
                  <a:ext uri="{0D108BD9-81ED-4DB2-BD59-A6C34878D82A}">
                    <a16:rowId xmlns:a16="http://schemas.microsoft.com/office/drawing/2014/main" val="1804273737"/>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電話等による多言語医療通訳</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16</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0</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9</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0</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件</a:t>
                      </a:r>
                    </a:p>
                  </a:txBody>
                  <a:tcPr anchor="ctr"/>
                </a:tc>
                <a:extLst>
                  <a:ext uri="{0D108BD9-81ED-4DB2-BD59-A6C34878D82A}">
                    <a16:rowId xmlns:a16="http://schemas.microsoft.com/office/drawing/2014/main" val="1528680257"/>
                  </a:ext>
                </a:extLst>
              </a:tr>
              <a:tr h="246380">
                <a:tc>
                  <a:txBody>
                    <a:bodyPr/>
                    <a:lstStyle/>
                    <a:p>
                      <a:pPr algn="l"/>
                      <a:r>
                        <a:rPr kumimoji="1" lang="ja-JP" altLang="ja-JP" sz="1200" kern="1200" dirty="0">
                          <a:effectLst/>
                          <a:latin typeface="メイリオ" panose="020B0604030504040204" pitchFamily="50" charset="-128"/>
                          <a:ea typeface="メイリオ" panose="020B0604030504040204" pitchFamily="50" charset="-128"/>
                        </a:rPr>
                        <a:t>タブレット型システム・アプリ等による多言語医療通訳</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0</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件</a:t>
                      </a: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rPr>
                        <a:t>件</a:t>
                      </a:r>
                    </a:p>
                  </a:txBody>
                  <a:tcPr/>
                </a:tc>
                <a:tc>
                  <a:txBody>
                    <a:bodyPr/>
                    <a:lstStyle/>
                    <a:p>
                      <a:pPr algn="ct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件</a:t>
                      </a:r>
                      <a:endParaRPr kumimoji="1" lang="en-US" altLang="ja-JP"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595953656"/>
                  </a:ext>
                </a:extLst>
              </a:tr>
            </a:tbl>
          </a:graphicData>
        </a:graphic>
      </p:graphicFrame>
      <p:sp>
        <p:nvSpPr>
          <p:cNvPr id="12" name="正方形/長方形 11">
            <a:extLst>
              <a:ext uri="{FF2B5EF4-FFF2-40B4-BE49-F238E27FC236}">
                <a16:creationId xmlns:a16="http://schemas.microsoft.com/office/drawing/2014/main" id="{9497D0EE-6B6D-4253-95F2-2A377C4A7A23}"/>
              </a:ext>
            </a:extLst>
          </p:cNvPr>
          <p:cNvSpPr/>
          <p:nvPr/>
        </p:nvSpPr>
        <p:spPr>
          <a:xfrm>
            <a:off x="304800" y="3838575"/>
            <a:ext cx="8601076" cy="294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（２）ヒアリング調査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大阪府内の病院５施設、診療所２施設、宿泊施設２施設、旅行会社２施設の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合計</a:t>
            </a:r>
            <a:r>
              <a:rPr lang="en-US" altLang="ja-JP" sz="1600" u="sng" dirty="0">
                <a:solidFill>
                  <a:schemeClr val="tx1"/>
                </a:solidFill>
                <a:latin typeface="メイリオ" panose="020B0604030504040204" pitchFamily="50" charset="-128"/>
                <a:ea typeface="メイリオ" panose="020B0604030504040204" pitchFamily="50" charset="-128"/>
              </a:rPr>
              <a:t>11</a:t>
            </a:r>
            <a:r>
              <a:rPr lang="ja-JP" altLang="en-US" sz="1600" u="sng" dirty="0">
                <a:solidFill>
                  <a:schemeClr val="tx1"/>
                </a:solidFill>
                <a:latin typeface="メイリオ" panose="020B0604030504040204" pitchFamily="50" charset="-128"/>
                <a:ea typeface="メイリオ" panose="020B0604030504040204" pitchFamily="50" charset="-128"/>
              </a:rPr>
              <a:t>施設</a:t>
            </a:r>
            <a:r>
              <a:rPr lang="ja-JP" altLang="en-US" sz="1600" dirty="0">
                <a:solidFill>
                  <a:schemeClr val="tx1"/>
                </a:solidFill>
                <a:latin typeface="メイリオ" panose="020B0604030504040204" pitchFamily="50" charset="-128"/>
                <a:ea typeface="メイリオ" panose="020B0604030504040204" pitchFamily="50" charset="-128"/>
              </a:rPr>
              <a:t>に対してヒアリングを実施</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endParaRPr>
          </a:p>
          <a:p>
            <a:r>
              <a:rPr lang="ja-JP" altLang="en-US" sz="2400" b="1" dirty="0">
                <a:solidFill>
                  <a:schemeClr val="tx1"/>
                </a:solidFill>
                <a:latin typeface="メイリオ" panose="020B0604030504040204" pitchFamily="50" charset="-128"/>
                <a:ea typeface="メイリオ" panose="020B0604030504040204" pitchFamily="50" charset="-128"/>
                <a:cs typeface="Meiryo UI" pitchFamily="50" charset="-128"/>
              </a:rPr>
              <a:t>（３）多言語医療ツール市場サービス調査</a:t>
            </a:r>
            <a:endParaRPr lang="en-US" altLang="ja-JP" sz="2400" b="1" dirty="0">
              <a:solidFill>
                <a:schemeClr val="tx1"/>
              </a:solidFill>
              <a:latin typeface="メイリオ" panose="020B0604030504040204" pitchFamily="50" charset="-128"/>
              <a:ea typeface="メイリオ" panose="020B0604030504040204" pitchFamily="50" charset="-128"/>
              <a:cs typeface="Meiryo UI" pitchFamily="50" charset="-128"/>
            </a:endParaRPr>
          </a:p>
        </p:txBody>
      </p:sp>
      <p:sp>
        <p:nvSpPr>
          <p:cNvPr id="13" name="正方形/長方形 12">
            <a:extLst>
              <a:ext uri="{FF2B5EF4-FFF2-40B4-BE49-F238E27FC236}">
                <a16:creationId xmlns:a16="http://schemas.microsoft.com/office/drawing/2014/main" id="{48873D03-48A3-4615-BF9F-637B5E849CA3}"/>
              </a:ext>
            </a:extLst>
          </p:cNvPr>
          <p:cNvSpPr/>
          <p:nvPr/>
        </p:nvSpPr>
        <p:spPr>
          <a:xfrm>
            <a:off x="6267449" y="5070037"/>
            <a:ext cx="2505076" cy="441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rPr>
              <a:t>（左側：無料版　右側：有料版）</a:t>
            </a: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5617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625096"/>
            <a:ext cx="9144000" cy="5279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0" y="70774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5</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120770" y="1202752"/>
            <a:ext cx="8181975" cy="688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D1</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年度の外国人患者数</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20" name="表 19">
            <a:extLst>
              <a:ext uri="{FF2B5EF4-FFF2-40B4-BE49-F238E27FC236}">
                <a16:creationId xmlns:a16="http://schemas.microsoft.com/office/drawing/2014/main" id="{D81BFDD3-775A-448B-92B7-B7D1DB57D58A}"/>
              </a:ext>
            </a:extLst>
          </p:cNvPr>
          <p:cNvGraphicFramePr>
            <a:graphicFrameLocks noGrp="1"/>
          </p:cNvGraphicFramePr>
          <p:nvPr>
            <p:extLst>
              <p:ext uri="{D42A27DB-BD31-4B8C-83A1-F6EECF244321}">
                <p14:modId xmlns:p14="http://schemas.microsoft.com/office/powerpoint/2010/main" val="1815673896"/>
              </p:ext>
            </p:extLst>
          </p:nvPr>
        </p:nvGraphicFramePr>
        <p:xfrm>
          <a:off x="0" y="1501353"/>
          <a:ext cx="9144000" cy="3604618"/>
        </p:xfrm>
        <a:graphic>
          <a:graphicData uri="http://schemas.openxmlformats.org/drawingml/2006/table">
            <a:tbl>
              <a:tblPr firstRow="1" bandRow="1">
                <a:tableStyleId>{7DF18680-E054-41AD-8BC1-D1AEF772440D}</a:tableStyleId>
              </a:tblPr>
              <a:tblGrid>
                <a:gridCol w="4770891">
                  <a:extLst>
                    <a:ext uri="{9D8B030D-6E8A-4147-A177-3AD203B41FA5}">
                      <a16:colId xmlns:a16="http://schemas.microsoft.com/office/drawing/2014/main" val="1708818166"/>
                    </a:ext>
                  </a:extLst>
                </a:gridCol>
                <a:gridCol w="847327">
                  <a:extLst>
                    <a:ext uri="{9D8B030D-6E8A-4147-A177-3AD203B41FA5}">
                      <a16:colId xmlns:a16="http://schemas.microsoft.com/office/drawing/2014/main" val="511819949"/>
                    </a:ext>
                  </a:extLst>
                </a:gridCol>
                <a:gridCol w="885966">
                  <a:extLst>
                    <a:ext uri="{9D8B030D-6E8A-4147-A177-3AD203B41FA5}">
                      <a16:colId xmlns:a16="http://schemas.microsoft.com/office/drawing/2014/main" val="1014306569"/>
                    </a:ext>
                  </a:extLst>
                </a:gridCol>
                <a:gridCol w="849804">
                  <a:extLst>
                    <a:ext uri="{9D8B030D-6E8A-4147-A177-3AD203B41FA5}">
                      <a16:colId xmlns:a16="http://schemas.microsoft.com/office/drawing/2014/main" val="1954584278"/>
                    </a:ext>
                  </a:extLst>
                </a:gridCol>
                <a:gridCol w="976371">
                  <a:extLst>
                    <a:ext uri="{9D8B030D-6E8A-4147-A177-3AD203B41FA5}">
                      <a16:colId xmlns:a16="http://schemas.microsoft.com/office/drawing/2014/main" val="2771454722"/>
                    </a:ext>
                  </a:extLst>
                </a:gridCol>
                <a:gridCol w="813641">
                  <a:extLst>
                    <a:ext uri="{9D8B030D-6E8A-4147-A177-3AD203B41FA5}">
                      <a16:colId xmlns:a16="http://schemas.microsoft.com/office/drawing/2014/main" val="3059572980"/>
                    </a:ext>
                  </a:extLst>
                </a:gridCol>
              </a:tblGrid>
              <a:tr h="547956">
                <a:tc>
                  <a:txBody>
                    <a:bodyPr/>
                    <a:lstStyle/>
                    <a:p>
                      <a:pPr algn="ctr"/>
                      <a:r>
                        <a:rPr kumimoji="1" lang="ja-JP" altLang="en-US" sz="1100" dirty="0">
                          <a:latin typeface="メイリオ" panose="020B0604030504040204" pitchFamily="50" charset="-128"/>
                          <a:ea typeface="メイリオ" panose="020B0604030504040204" pitchFamily="50" charset="-128"/>
                        </a:rPr>
                        <a:t>医療圏</a:t>
                      </a:r>
                    </a:p>
                  </a:txBody>
                  <a:tcPr anchor="ctr"/>
                </a:tc>
                <a:tc gridSpan="2">
                  <a:txBody>
                    <a:bodyPr/>
                    <a:lstStyle/>
                    <a:p>
                      <a:pPr algn="l"/>
                      <a:r>
                        <a:rPr kumimoji="1" lang="ja-JP" altLang="en-US" sz="1100" dirty="0">
                          <a:latin typeface="メイリオ" panose="020B0604030504040204" pitchFamily="50" charset="-128"/>
                          <a:ea typeface="メイリオ" panose="020B0604030504040204" pitchFamily="50" charset="-128"/>
                        </a:rPr>
                        <a:t>新規入院患者</a:t>
                      </a:r>
                      <a:endParaRPr kumimoji="1" lang="en-US" altLang="ja-JP" sz="1100" dirty="0">
                        <a:latin typeface="メイリオ" panose="020B0604030504040204" pitchFamily="50" charset="-128"/>
                        <a:ea typeface="メイリオ" panose="020B0604030504040204" pitchFamily="50" charset="-128"/>
                      </a:endParaRPr>
                    </a:p>
                    <a:p>
                      <a:pPr algn="r"/>
                      <a:r>
                        <a:rPr kumimoji="1" lang="ja-JP" altLang="en-US" sz="1050" dirty="0">
                          <a:latin typeface="メイリオ" panose="020B0604030504040204" pitchFamily="50" charset="-128"/>
                          <a:ea typeface="メイリオ" panose="020B0604030504040204" pitchFamily="50" charset="-128"/>
                        </a:rPr>
                        <a:t>（うち救急搬送患者）</a:t>
                      </a:r>
                    </a:p>
                  </a:txBody>
                  <a:tcPr anchor="ct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gridSpan="2">
                  <a:txBody>
                    <a:bodyPr/>
                    <a:lstStyle/>
                    <a:p>
                      <a:pPr algn="l"/>
                      <a:r>
                        <a:rPr kumimoji="1" lang="ja-JP" altLang="en-US" sz="1100" dirty="0">
                          <a:latin typeface="メイリオ" panose="020B0604030504040204" pitchFamily="50" charset="-128"/>
                          <a:ea typeface="メイリオ" panose="020B0604030504040204" pitchFamily="50" charset="-128"/>
                        </a:rPr>
                        <a:t>外来初診患者</a:t>
                      </a:r>
                      <a:endParaRPr kumimoji="1" lang="en-US" altLang="ja-JP" sz="1100" dirty="0">
                        <a:latin typeface="メイリオ" panose="020B0604030504040204" pitchFamily="50" charset="-128"/>
                        <a:ea typeface="メイリオ" panose="020B0604030504040204" pitchFamily="50" charset="-128"/>
                      </a:endParaRPr>
                    </a:p>
                    <a:p>
                      <a:pPr algn="r"/>
                      <a:r>
                        <a:rPr kumimoji="1" lang="ja-JP" altLang="en-US" sz="1050" dirty="0">
                          <a:latin typeface="メイリオ" panose="020B0604030504040204" pitchFamily="50" charset="-128"/>
                          <a:ea typeface="メイリオ" panose="020B0604030504040204" pitchFamily="50" charset="-128"/>
                        </a:rPr>
                        <a:t>（うち救急搬送患者）</a:t>
                      </a:r>
                    </a:p>
                  </a:txBody>
                  <a:tcPr anchor="ct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100" dirty="0">
                          <a:latin typeface="メイリオ" panose="020B0604030504040204" pitchFamily="50" charset="-128"/>
                          <a:ea typeface="メイリオ" panose="020B0604030504040204" pitchFamily="50" charset="-128"/>
                        </a:rPr>
                        <a:t>合計</a:t>
                      </a:r>
                    </a:p>
                  </a:txBody>
                  <a:tcPr anchor="ctr"/>
                </a:tc>
                <a:extLst>
                  <a:ext uri="{0D108BD9-81ED-4DB2-BD59-A6C34878D82A}">
                    <a16:rowId xmlns:a16="http://schemas.microsoft.com/office/drawing/2014/main" val="325202868"/>
                  </a:ext>
                </a:extLst>
              </a:tr>
              <a:tr h="184743">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豊能</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（能勢町、豊能町、箕面市、池田市、吹田市、豊中市）</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163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1,322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1,485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1804273737"/>
                  </a:ext>
                </a:extLst>
              </a:tr>
              <a:tr h="184743">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三島</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（島本町、高槻市、茨木市、摂津市）</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628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724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2681624070"/>
                  </a:ext>
                </a:extLst>
              </a:tr>
              <a:tr h="369487">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北河内</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（枚方市、寝屋川市、交野市、守口市、門真市、四条畷市、大東市）</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691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770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2555880524"/>
                  </a:ext>
                </a:extLst>
              </a:tr>
              <a:tr h="184743">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中河内</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（東大阪市、八尾市、柏原市）</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654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766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17664307"/>
                  </a:ext>
                </a:extLst>
              </a:tr>
              <a:tr h="369487">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南河内</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（藤井寺町、松原市、羽曳野市、太子町、河南町、富田林市、大阪狭山市、千早赤阪村、河内長野市）</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357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429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4258865868"/>
                  </a:ext>
                </a:extLst>
              </a:tr>
              <a:tr h="184743">
                <a:tc>
                  <a:txBody>
                    <a:bodyPr/>
                    <a:lstStyle/>
                    <a:p>
                      <a:pPr algn="l">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堺市</a:t>
                      </a: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546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105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658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1115384880"/>
                  </a:ext>
                </a:extLst>
              </a:tr>
              <a:tr h="369487">
                <a:tc>
                  <a:txBody>
                    <a:bodyPr/>
                    <a:lstStyle/>
                    <a:p>
                      <a:pPr algn="l">
                        <a:spcAft>
                          <a:spcPts val="0"/>
                        </a:spcAft>
                      </a:pP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泉州</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（高石市、泉大津市、忠岡町、和泉市、岸和田市、貝塚市、熊取町、泉佐野市、田尻町、泉南市、阪南市、岬町）</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205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1,255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119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1,460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827981357"/>
                  </a:ext>
                </a:extLst>
              </a:tr>
              <a:tr h="184743">
                <a:tc>
                  <a:txBody>
                    <a:bodyPr/>
                    <a:lstStyle/>
                    <a:p>
                      <a:pPr algn="l">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北部</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（都島区、東淀川区、旭区、淀川区、北区）</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mpd="sng">
                      <a:noFill/>
                    </a:lnB>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533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2,654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431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3,187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721117448"/>
                  </a:ext>
                </a:extLst>
              </a:tr>
              <a:tr h="184743">
                <a:tc>
                  <a:txBody>
                    <a:bodyPr/>
                    <a:lstStyle/>
                    <a:p>
                      <a:pPr algn="l">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西部</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（福島区、此花区、西区、港区、大正区、西淀川区）</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199</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L w="12700" cmpd="sng">
                      <a:noFill/>
                    </a:lnL>
                  </a:tcP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2,073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397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2,272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737709043"/>
                  </a:ext>
                </a:extLst>
              </a:tr>
              <a:tr h="369487">
                <a:tc>
                  <a:txBody>
                    <a:bodyPr/>
                    <a:lstStyle/>
                    <a:p>
                      <a:pPr algn="l">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東部</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（中央区、天王寺区、浪速区、東成区、生野区、城東区、鶴見区）</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mpd="sng">
                      <a:noFill/>
                    </a:lnT>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335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2,052</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365</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2,387</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tc>
                <a:extLst>
                  <a:ext uri="{0D108BD9-81ED-4DB2-BD59-A6C34878D82A}">
                    <a16:rowId xmlns:a16="http://schemas.microsoft.com/office/drawing/2014/main" val="383616451"/>
                  </a:ext>
                </a:extLst>
              </a:tr>
              <a:tr h="184743">
                <a:tc>
                  <a:txBody>
                    <a:bodyPr/>
                    <a:lstStyle/>
                    <a:p>
                      <a:pPr algn="l">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大阪市</a:t>
                      </a:r>
                      <a:r>
                        <a:rPr lang="ja-JP"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南部</a:t>
                      </a:r>
                      <a:r>
                        <a:rPr lang="ja-JP" altLang="en-US" sz="11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（阿倍野区、住之江区、住吉区、東住吉区、平野区、西成区）</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170</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751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158</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38100" cap="flat" cmpd="sng" algn="ctr">
                      <a:solidFill>
                        <a:schemeClr val="accent5"/>
                      </a:solidFill>
                      <a:prstDash val="solid"/>
                      <a:round/>
                      <a:headEnd type="none" w="med" len="med"/>
                      <a:tailEnd type="none" w="med" len="med"/>
                    </a:lnB>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921</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B w="381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837414185"/>
                  </a:ext>
                </a:extLst>
              </a:tr>
              <a:tr h="285513">
                <a:tc>
                  <a:txBody>
                    <a:bodyPr/>
                    <a:lstStyle/>
                    <a:p>
                      <a:pPr algn="l"/>
                      <a:r>
                        <a:rPr kumimoji="1" lang="ja-JP" altLang="en-US" sz="1100" dirty="0">
                          <a:latin typeface="メイリオ" panose="020B0604030504040204" pitchFamily="50" charset="-128"/>
                          <a:ea typeface="メイリオ" panose="020B0604030504040204" pitchFamily="50" charset="-128"/>
                        </a:rPr>
                        <a:t>合計</a:t>
                      </a:r>
                    </a:p>
                  </a:txBody>
                  <a:tcPr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2,076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396</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12,983</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1,834</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alt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38100" cap="flat" cmpd="sng" algn="ctr">
                      <a:solidFill>
                        <a:schemeClr val="accent5"/>
                      </a:solidFill>
                      <a:prstDash val="solid"/>
                      <a:round/>
                      <a:headEnd type="none" w="med" len="med"/>
                      <a:tailEnd type="none" w="med" len="med"/>
                    </a:lnT>
                  </a:tcPr>
                </a:tc>
                <a:tc>
                  <a:txBody>
                    <a:bodyPr/>
                    <a:lstStyle/>
                    <a:p>
                      <a:pPr algn="r">
                        <a:spcAft>
                          <a:spcPts val="0"/>
                        </a:spcAft>
                      </a:pPr>
                      <a:r>
                        <a:rPr lang="en-US" sz="10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15,059</a:t>
                      </a:r>
                      <a:r>
                        <a:rPr lang="ja-JP" sz="10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人</a:t>
                      </a:r>
                    </a:p>
                  </a:txBody>
                  <a:tcPr marL="68580" marR="68580" marT="0" marB="0" anchor="ctr">
                    <a:lnT w="38100" cap="flat" cmpd="sng" algn="ctr">
                      <a:solidFill>
                        <a:schemeClr val="accent5"/>
                      </a:solidFill>
                      <a:prstDash val="solid"/>
                      <a:round/>
                      <a:headEnd type="none" w="med" len="med"/>
                      <a:tailEnd type="none" w="med" len="med"/>
                    </a:lnT>
                  </a:tcPr>
                </a:tc>
                <a:extLst>
                  <a:ext uri="{0D108BD9-81ED-4DB2-BD59-A6C34878D82A}">
                    <a16:rowId xmlns:a16="http://schemas.microsoft.com/office/drawing/2014/main" val="595953656"/>
                  </a:ext>
                </a:extLst>
              </a:tr>
            </a:tbl>
          </a:graphicData>
        </a:graphic>
      </p:graphicFrame>
      <p:sp>
        <p:nvSpPr>
          <p:cNvPr id="2" name="正方形/長方形 1"/>
          <p:cNvSpPr/>
          <p:nvPr/>
        </p:nvSpPr>
        <p:spPr>
          <a:xfrm>
            <a:off x="0" y="152201"/>
            <a:ext cx="3416321" cy="523220"/>
          </a:xfrm>
          <a:prstGeom prst="rect">
            <a:avLst/>
          </a:prstGeom>
        </p:spPr>
        <p:txBody>
          <a:bodyPr wrap="none">
            <a:spAutoFit/>
          </a:bodyPr>
          <a:lstStyle/>
          <a:p>
            <a:pPr algn="ctr"/>
            <a:r>
              <a:rPr kumimoji="1" lang="en-US" altLang="ja-JP" sz="2800" b="1" dirty="0">
                <a:latin typeface="メイリオ" panose="020B0604030504040204" pitchFamily="50" charset="-128"/>
                <a:ea typeface="メイリオ" panose="020B0604030504040204" pitchFamily="50" charset="-128"/>
              </a:rPr>
              <a:t>Ⅱ</a:t>
            </a:r>
            <a:r>
              <a:rPr kumimoji="1" lang="ja-JP" altLang="en-US" sz="2800" b="1" dirty="0">
                <a:latin typeface="メイリオ" panose="020B0604030504040204" pitchFamily="50" charset="-128"/>
                <a:ea typeface="メイリオ" panose="020B0604030504040204" pitchFamily="50" charset="-128"/>
              </a:rPr>
              <a:t>　調査結果の概要</a:t>
            </a:r>
          </a:p>
        </p:txBody>
      </p:sp>
      <p:sp>
        <p:nvSpPr>
          <p:cNvPr id="3" name="角丸四角形 2"/>
          <p:cNvSpPr/>
          <p:nvPr/>
        </p:nvSpPr>
        <p:spPr>
          <a:xfrm>
            <a:off x="51515" y="5105971"/>
            <a:ext cx="9040969" cy="1747267"/>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・大阪府内の全病院</a:t>
            </a:r>
            <a:r>
              <a:rPr kumimoji="1" lang="en-US" altLang="ja-JP" sz="1400" dirty="0">
                <a:solidFill>
                  <a:schemeClr val="tx1"/>
                </a:solidFill>
                <a:latin typeface="メイリオ" panose="020B0604030504040204" pitchFamily="50" charset="-128"/>
                <a:ea typeface="メイリオ" panose="020B0604030504040204" pitchFamily="50" charset="-128"/>
              </a:rPr>
              <a:t>519</a:t>
            </a:r>
            <a:r>
              <a:rPr kumimoji="1" lang="ja-JP" altLang="en-US" sz="1400" dirty="0">
                <a:solidFill>
                  <a:schemeClr val="tx1"/>
                </a:solidFill>
                <a:latin typeface="メイリオ" panose="020B0604030504040204" pitchFamily="50" charset="-128"/>
                <a:ea typeface="メイリオ" panose="020B0604030504040204" pitchFamily="50" charset="-128"/>
              </a:rPr>
              <a:t>件（平成</a:t>
            </a:r>
            <a:r>
              <a:rPr kumimoji="1" lang="en-US" altLang="ja-JP" sz="1400" dirty="0">
                <a:solidFill>
                  <a:schemeClr val="tx1"/>
                </a:solidFill>
                <a:latin typeface="メイリオ" panose="020B0604030504040204" pitchFamily="50" charset="-128"/>
                <a:ea typeface="メイリオ" panose="020B0604030504040204" pitchFamily="50" charset="-128"/>
              </a:rPr>
              <a:t>30</a:t>
            </a:r>
            <a:r>
              <a:rPr kumimoji="1" lang="ja-JP" altLang="en-US" sz="1400" dirty="0">
                <a:solidFill>
                  <a:schemeClr val="tx1"/>
                </a:solidFill>
                <a:latin typeface="メイリオ" panose="020B0604030504040204" pitchFamily="50" charset="-128"/>
                <a:ea typeface="メイリオ" panose="020B0604030504040204" pitchFamily="50" charset="-128"/>
              </a:rPr>
              <a:t>年８月時点</a:t>
            </a:r>
            <a:r>
              <a:rPr kumimoji="1" lang="ja-JP" altLang="en-US" sz="1400" dirty="0" smtClean="0">
                <a:solidFill>
                  <a:schemeClr val="tx1"/>
                </a:solidFill>
                <a:latin typeface="メイリオ" panose="020B0604030504040204" pitchFamily="50" charset="-128"/>
                <a:ea typeface="メイリオ" panose="020B0604030504040204" pitchFamily="50" charset="-128"/>
              </a:rPr>
              <a:t>）で調査票</a:t>
            </a:r>
            <a:r>
              <a:rPr kumimoji="1" lang="en-US" altLang="ja-JP" sz="1400" dirty="0">
                <a:solidFill>
                  <a:schemeClr val="tx1"/>
                </a:solidFill>
                <a:latin typeface="メイリオ" panose="020B0604030504040204" pitchFamily="50" charset="-128"/>
                <a:ea typeface="メイリオ" panose="020B0604030504040204" pitchFamily="50" charset="-128"/>
              </a:rPr>
              <a:t>D</a:t>
            </a:r>
            <a:r>
              <a:rPr kumimoji="1" lang="ja-JP" altLang="en-US" sz="1400" dirty="0">
                <a:solidFill>
                  <a:schemeClr val="tx1"/>
                </a:solidFill>
                <a:latin typeface="メイリオ" panose="020B0604030504040204" pitchFamily="50" charset="-128"/>
                <a:ea typeface="メイリオ" panose="020B0604030504040204" pitchFamily="50" charset="-128"/>
              </a:rPr>
              <a:t>の</a:t>
            </a:r>
            <a:r>
              <a:rPr kumimoji="1" lang="ja-JP" altLang="en-US" sz="1400" dirty="0" smtClean="0">
                <a:solidFill>
                  <a:schemeClr val="tx1"/>
                </a:solidFill>
                <a:latin typeface="メイリオ" panose="020B0604030504040204" pitchFamily="50" charset="-128"/>
                <a:ea typeface="メイリオ" panose="020B0604030504040204" pitchFamily="50" charset="-128"/>
              </a:rPr>
              <a:t>回答があった</a:t>
            </a:r>
            <a:r>
              <a:rPr kumimoji="1" lang="en-US" altLang="ja-JP" sz="1400" dirty="0" smtClean="0">
                <a:solidFill>
                  <a:schemeClr val="tx1"/>
                </a:solidFill>
                <a:latin typeface="メイリオ" panose="020B0604030504040204" pitchFamily="50" charset="-128"/>
                <a:ea typeface="メイリオ" panose="020B0604030504040204" pitchFamily="50" charset="-128"/>
              </a:rPr>
              <a:t>365</a:t>
            </a:r>
            <a:r>
              <a:rPr kumimoji="1" lang="ja-JP" altLang="en-US" sz="1400" dirty="0">
                <a:solidFill>
                  <a:schemeClr val="tx1"/>
                </a:solidFill>
                <a:latin typeface="メイリオ" panose="020B0604030504040204" pitchFamily="50" charset="-128"/>
                <a:ea typeface="メイリオ" panose="020B0604030504040204" pitchFamily="50" charset="-128"/>
              </a:rPr>
              <a:t>病院</a:t>
            </a:r>
            <a:r>
              <a:rPr kumimoji="1" lang="ja-JP" altLang="en-US" sz="1400" dirty="0" smtClean="0">
                <a:solidFill>
                  <a:schemeClr val="tx1"/>
                </a:solidFill>
                <a:latin typeface="メイリオ" panose="020B0604030504040204" pitchFamily="50" charset="-128"/>
                <a:ea typeface="メイリオ" panose="020B0604030504040204" pitchFamily="50" charset="-128"/>
              </a:rPr>
              <a:t>の</a:t>
            </a:r>
            <a:r>
              <a:rPr kumimoji="1" lang="ja-JP" altLang="en-US" sz="1400" dirty="0">
                <a:solidFill>
                  <a:schemeClr val="tx1"/>
                </a:solidFill>
                <a:latin typeface="メイリオ" panose="020B0604030504040204" pitchFamily="50" charset="-128"/>
                <a:ea typeface="メイリオ" panose="020B0604030504040204" pitchFamily="50" charset="-128"/>
              </a:rPr>
              <a:t>内、平成</a:t>
            </a:r>
            <a:r>
              <a:rPr kumimoji="1" lang="en-US" altLang="ja-JP" sz="1400" dirty="0">
                <a:solidFill>
                  <a:schemeClr val="tx1"/>
                </a:solidFill>
                <a:latin typeface="メイリオ" panose="020B0604030504040204" pitchFamily="50" charset="-128"/>
                <a:ea typeface="メイリオ" panose="020B0604030504040204" pitchFamily="50" charset="-128"/>
              </a:rPr>
              <a:t>29</a:t>
            </a:r>
            <a:r>
              <a:rPr kumimoji="1" lang="ja-JP" altLang="en-US" sz="1400" dirty="0">
                <a:solidFill>
                  <a:schemeClr val="tx1"/>
                </a:solidFill>
                <a:latin typeface="メイリオ" panose="020B0604030504040204" pitchFamily="50" charset="-128"/>
                <a:ea typeface="メイリオ" panose="020B0604030504040204" pitchFamily="50" charset="-128"/>
              </a:rPr>
              <a:t>年度中に</a:t>
            </a:r>
            <a:r>
              <a:rPr kumimoji="1" lang="ja-JP" altLang="en-US" sz="1400" dirty="0" smtClean="0">
                <a:solidFill>
                  <a:schemeClr val="tx1"/>
                </a:solidFill>
                <a:latin typeface="メイリオ" panose="020B0604030504040204" pitchFamily="50" charset="-128"/>
                <a:ea typeface="メイリオ" panose="020B0604030504040204" pitchFamily="50" charset="-128"/>
              </a:rPr>
              <a:t>外</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国人</a:t>
            </a:r>
            <a:r>
              <a:rPr kumimoji="1" lang="ja-JP" altLang="en-US" sz="1400" dirty="0">
                <a:solidFill>
                  <a:schemeClr val="tx1"/>
                </a:solidFill>
                <a:latin typeface="メイリオ" panose="020B0604030504040204" pitchFamily="50" charset="-128"/>
                <a:ea typeface="メイリオ" panose="020B0604030504040204" pitchFamily="50" charset="-128"/>
              </a:rPr>
              <a:t>患者を受け入れ</a:t>
            </a:r>
            <a:r>
              <a:rPr kumimoji="1" lang="ja-JP" altLang="en-US" sz="1400" dirty="0" smtClean="0">
                <a:solidFill>
                  <a:schemeClr val="tx1"/>
                </a:solidFill>
                <a:latin typeface="メイリオ" panose="020B0604030504040204" pitchFamily="50" charset="-128"/>
                <a:ea typeface="メイリオ" panose="020B0604030504040204" pitchFamily="50" charset="-128"/>
              </a:rPr>
              <a:t>たことがある病院は</a:t>
            </a:r>
            <a:r>
              <a:rPr kumimoji="1" lang="en-US" altLang="ja-JP" sz="1400" dirty="0" smtClean="0">
                <a:solidFill>
                  <a:schemeClr val="tx1"/>
                </a:solidFill>
                <a:latin typeface="メイリオ" panose="020B0604030504040204" pitchFamily="50" charset="-128"/>
                <a:ea typeface="メイリオ" panose="020B0604030504040204" pitchFamily="50" charset="-128"/>
              </a:rPr>
              <a:t>219</a:t>
            </a:r>
            <a:r>
              <a:rPr kumimoji="1" lang="ja-JP" altLang="en-US" sz="1400" dirty="0">
                <a:solidFill>
                  <a:schemeClr val="tx1"/>
                </a:solidFill>
                <a:latin typeface="メイリオ" panose="020B0604030504040204" pitchFamily="50" charset="-128"/>
                <a:ea typeface="メイリオ" panose="020B0604030504040204" pitchFamily="50" charset="-128"/>
              </a:rPr>
              <a:t>病院</a:t>
            </a:r>
            <a:r>
              <a:rPr kumimoji="1" lang="ja-JP" altLang="en-US" sz="1400" dirty="0" smtClean="0">
                <a:solidFill>
                  <a:schemeClr val="tx1"/>
                </a:solidFill>
                <a:latin typeface="メイリオ" panose="020B0604030504040204" pitchFamily="50" charset="-128"/>
                <a:ea typeface="メイリオ" panose="020B0604030504040204" pitchFamily="50" charset="-128"/>
              </a:rPr>
              <a:t>で</a:t>
            </a:r>
            <a:r>
              <a:rPr kumimoji="1" lang="ja-JP" altLang="en-US" sz="1400" dirty="0">
                <a:solidFill>
                  <a:schemeClr val="tx1"/>
                </a:solidFill>
                <a:latin typeface="メイリオ" panose="020B0604030504040204" pitchFamily="50" charset="-128"/>
                <a:ea typeface="メイリオ" panose="020B0604030504040204" pitchFamily="50" charset="-128"/>
              </a:rPr>
              <a:t>あり、のべ</a:t>
            </a:r>
            <a:r>
              <a:rPr kumimoji="1" lang="en-US" altLang="ja-JP" sz="1400" dirty="0" smtClean="0">
                <a:solidFill>
                  <a:schemeClr val="tx1"/>
                </a:solidFill>
                <a:latin typeface="メイリオ" panose="020B0604030504040204" pitchFamily="50" charset="-128"/>
                <a:ea typeface="メイリオ" panose="020B0604030504040204" pitchFamily="50" charset="-128"/>
              </a:rPr>
              <a:t>15,059</a:t>
            </a:r>
            <a:r>
              <a:rPr kumimoji="1" lang="ja-JP" altLang="en-US" sz="1400" dirty="0" smtClean="0">
                <a:solidFill>
                  <a:schemeClr val="tx1"/>
                </a:solidFill>
                <a:latin typeface="メイリオ" panose="020B0604030504040204" pitchFamily="50" charset="-128"/>
                <a:ea typeface="メイリオ" panose="020B0604030504040204" pitchFamily="50" charset="-128"/>
              </a:rPr>
              <a:t>人</a:t>
            </a:r>
            <a:r>
              <a:rPr kumimoji="1" lang="ja-JP" altLang="en-US" sz="1400" dirty="0">
                <a:solidFill>
                  <a:schemeClr val="tx1"/>
                </a:solidFill>
                <a:latin typeface="メイリオ" panose="020B0604030504040204" pitchFamily="50" charset="-128"/>
                <a:ea typeface="メイリオ" panose="020B0604030504040204" pitchFamily="50" charset="-128"/>
              </a:rPr>
              <a:t>の外国人患者を受け入れて</a:t>
            </a:r>
            <a:r>
              <a:rPr kumimoji="1" lang="ja-JP" altLang="en-US" sz="1400" dirty="0" smtClean="0">
                <a:solidFill>
                  <a:schemeClr val="tx1"/>
                </a:solidFill>
                <a:latin typeface="メイリオ" panose="020B0604030504040204" pitchFamily="50" charset="-128"/>
                <a:ea typeface="メイリオ" panose="020B0604030504040204" pitchFamily="50" charset="-128"/>
              </a:rPr>
              <a:t>いる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・約</a:t>
            </a:r>
            <a:r>
              <a:rPr kumimoji="1" lang="en-US" altLang="ja-JP" sz="1400" dirty="0">
                <a:solidFill>
                  <a:schemeClr val="tx1"/>
                </a:solidFill>
                <a:latin typeface="メイリオ" panose="020B0604030504040204" pitchFamily="50" charset="-128"/>
                <a:ea typeface="メイリオ" panose="020B0604030504040204" pitchFamily="50" charset="-128"/>
              </a:rPr>
              <a:t>58</a:t>
            </a:r>
            <a:r>
              <a:rPr kumimoji="1" lang="ja-JP" altLang="en-US" sz="1400" dirty="0">
                <a:solidFill>
                  <a:schemeClr val="tx1"/>
                </a:solidFill>
                <a:latin typeface="メイリオ" panose="020B0604030504040204" pitchFamily="50" charset="-128"/>
                <a:ea typeface="メイリオ" panose="020B0604030504040204" pitchFamily="50" charset="-128"/>
              </a:rPr>
              <a:t>％が大阪市内を占め、次いで泉州医療圏約</a:t>
            </a:r>
            <a:r>
              <a:rPr kumimoji="1" lang="en-US" altLang="ja-JP" sz="1400" dirty="0">
                <a:solidFill>
                  <a:schemeClr val="tx1"/>
                </a:solidFill>
                <a:latin typeface="メイリオ" panose="020B0604030504040204" pitchFamily="50" charset="-128"/>
                <a:ea typeface="メイリオ" panose="020B0604030504040204" pitchFamily="50" charset="-128"/>
              </a:rPr>
              <a:t>10</a:t>
            </a:r>
            <a:r>
              <a:rPr kumimoji="1" lang="ja-JP" altLang="en-US" sz="1400" dirty="0">
                <a:solidFill>
                  <a:schemeClr val="tx1"/>
                </a:solidFill>
                <a:latin typeface="メイリオ" panose="020B0604030504040204" pitchFamily="50" charset="-128"/>
                <a:ea typeface="メイリオ" panose="020B0604030504040204" pitchFamily="50" charset="-128"/>
              </a:rPr>
              <a:t>％、豊能医療圏約</a:t>
            </a:r>
            <a:r>
              <a:rPr kumimoji="1" lang="en-US" altLang="ja-JP" sz="1400" dirty="0">
                <a:solidFill>
                  <a:schemeClr val="tx1"/>
                </a:solidFill>
                <a:latin typeface="メイリオ" panose="020B0604030504040204" pitchFamily="50" charset="-128"/>
                <a:ea typeface="メイリオ" panose="020B0604030504040204" pitchFamily="50" charset="-128"/>
              </a:rPr>
              <a:t>10</a:t>
            </a:r>
            <a:r>
              <a:rPr kumimoji="1" lang="ja-JP" altLang="en-US" sz="1400" dirty="0">
                <a:solidFill>
                  <a:schemeClr val="tx1"/>
                </a:solidFill>
                <a:latin typeface="メイリオ" panose="020B0604030504040204" pitchFamily="50" charset="-128"/>
                <a:ea typeface="メイリオ" panose="020B0604030504040204" pitchFamily="50" charset="-128"/>
              </a:rPr>
              <a:t>％と続いて</a:t>
            </a:r>
            <a:r>
              <a:rPr kumimoji="1" lang="ja-JP" altLang="en-US" sz="1400" dirty="0" smtClean="0">
                <a:solidFill>
                  <a:schemeClr val="tx1"/>
                </a:solidFill>
                <a:latin typeface="メイリオ" panose="020B0604030504040204" pitchFamily="50" charset="-128"/>
                <a:ea typeface="メイリオ" panose="020B0604030504040204" pitchFamily="50" charset="-128"/>
              </a:rPr>
              <a:t>いる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〇外国人</a:t>
            </a:r>
            <a:r>
              <a:rPr kumimoji="1" lang="ja-JP" altLang="en-US" sz="1400" dirty="0">
                <a:solidFill>
                  <a:schemeClr val="tx1"/>
                </a:solidFill>
                <a:latin typeface="メイリオ" panose="020B0604030504040204" pitchFamily="50" charset="-128"/>
                <a:ea typeface="メイリオ" panose="020B0604030504040204" pitchFamily="50" charset="-128"/>
              </a:rPr>
              <a:t>患者の急な病気や怪我に対応するため、外国人患者受入れ体制構築が</a:t>
            </a:r>
            <a:r>
              <a:rPr kumimoji="1" lang="ja-JP" altLang="en-US" sz="1400" dirty="0" smtClean="0">
                <a:solidFill>
                  <a:schemeClr val="tx1"/>
                </a:solidFill>
                <a:latin typeface="メイリオ" panose="020B0604030504040204" pitchFamily="50" charset="-128"/>
                <a:ea typeface="メイリオ" panose="020B0604030504040204" pitchFamily="50" charset="-128"/>
              </a:rPr>
              <a:t>必要</a:t>
            </a:r>
            <a:endParaRPr kumimoji="1" lang="ja-JP" altLang="en-US"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〇体制</a:t>
            </a:r>
            <a:r>
              <a:rPr kumimoji="1" lang="ja-JP" altLang="en-US" sz="1400" dirty="0">
                <a:solidFill>
                  <a:schemeClr val="tx1"/>
                </a:solidFill>
                <a:latin typeface="メイリオ" panose="020B0604030504040204" pitchFamily="50" charset="-128"/>
                <a:ea typeface="メイリオ" panose="020B0604030504040204" pitchFamily="50" charset="-128"/>
              </a:rPr>
              <a:t>構築に向けては、外国人患者の地域毎の動勢を考慮した外国人患者受入れ拠点となる医療機関の</a:t>
            </a:r>
            <a:r>
              <a:rPr kumimoji="1" lang="ja-JP" altLang="en-US" sz="1400" dirty="0" smtClean="0">
                <a:solidFill>
                  <a:schemeClr val="tx1"/>
                </a:solidFill>
                <a:latin typeface="メイリオ" panose="020B0604030504040204" pitchFamily="50" charset="-128"/>
                <a:ea typeface="メイリオ" panose="020B0604030504040204" pitchFamily="50" charset="-128"/>
              </a:rPr>
              <a:t>整備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0222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title="図表2-1-4　二次医療圏の設定"/>
          <p:cNvPicPr/>
          <p:nvPr/>
        </p:nvPicPr>
        <p:blipFill>
          <a:blip r:embed="rId2">
            <a:extLst>
              <a:ext uri="{28A0092B-C50C-407E-A947-70E740481C1C}">
                <a14:useLocalDpi xmlns:a14="http://schemas.microsoft.com/office/drawing/2010/main" val="0"/>
              </a:ext>
            </a:extLst>
          </a:blip>
          <a:stretch>
            <a:fillRect/>
          </a:stretch>
        </p:blipFill>
        <p:spPr>
          <a:xfrm>
            <a:off x="204768" y="1015596"/>
            <a:ext cx="5244897" cy="5700205"/>
          </a:xfrm>
          <a:prstGeom prst="rect">
            <a:avLst/>
          </a:prstGeom>
        </p:spPr>
      </p:pic>
      <p:sp>
        <p:nvSpPr>
          <p:cNvPr id="38" name="角丸四角形吹き出し 37"/>
          <p:cNvSpPr/>
          <p:nvPr/>
        </p:nvSpPr>
        <p:spPr>
          <a:xfrm>
            <a:off x="5562053" y="2861309"/>
            <a:ext cx="3516167" cy="3488947"/>
          </a:xfrm>
          <a:prstGeom prst="wedgeRoundRectCallout">
            <a:avLst>
              <a:gd name="adj1" fmla="val -49949"/>
              <a:gd name="adj2" fmla="val -2070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41" name="図 40" title="図表2-1-5　大阪市基本保健医療圏の設定"/>
          <p:cNvPicPr/>
          <p:nvPr/>
        </p:nvPicPr>
        <p:blipFill>
          <a:blip r:embed="rId3">
            <a:extLst>
              <a:ext uri="{28A0092B-C50C-407E-A947-70E740481C1C}">
                <a14:useLocalDpi xmlns:a14="http://schemas.microsoft.com/office/drawing/2010/main" val="0"/>
              </a:ext>
            </a:extLst>
          </a:blip>
          <a:stretch>
            <a:fillRect/>
          </a:stretch>
        </p:blipFill>
        <p:spPr>
          <a:xfrm>
            <a:off x="5758314" y="3250801"/>
            <a:ext cx="2965624" cy="2869393"/>
          </a:xfrm>
          <a:prstGeom prst="rect">
            <a:avLst/>
          </a:prstGeom>
        </p:spPr>
      </p:pic>
      <p:sp>
        <p:nvSpPr>
          <p:cNvPr id="7" name="正方形/長方形 6">
            <a:extLst>
              <a:ext uri="{FF2B5EF4-FFF2-40B4-BE49-F238E27FC236}">
                <a16:creationId xmlns:a16="http://schemas.microsoft.com/office/drawing/2014/main" id="{6DFB86C5-76CB-41F9-BF51-74191C2A378A}"/>
              </a:ext>
            </a:extLst>
          </p:cNvPr>
          <p:cNvSpPr/>
          <p:nvPr/>
        </p:nvSpPr>
        <p:spPr>
          <a:xfrm>
            <a:off x="0" y="707741"/>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a:t>
            </a:r>
            <a:r>
              <a:rPr kumimoji="1" lang="ja-JP" altLang="en-US" sz="2400" b="1" dirty="0" smtClean="0">
                <a:latin typeface="メイリオ" panose="020B0604030504040204" pitchFamily="50" charset="-128"/>
                <a:ea typeface="メイリオ" panose="020B0604030504040204" pitchFamily="50" charset="-128"/>
              </a:rPr>
              <a:t>調査病院</a:t>
            </a:r>
            <a:r>
              <a:rPr kumimoji="1" lang="ja-JP" altLang="en-US" sz="2400" b="1" dirty="0">
                <a:latin typeface="メイリオ" panose="020B0604030504040204" pitchFamily="50" charset="-128"/>
                <a:ea typeface="メイリオ" panose="020B0604030504040204" pitchFamily="50" charset="-128"/>
              </a:rPr>
              <a:t>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5</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4513" y="696451"/>
            <a:ext cx="8181975" cy="6880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smtClean="0">
                <a:solidFill>
                  <a:schemeClr val="tx1"/>
                </a:solidFill>
                <a:latin typeface="メイリオ" panose="020B0604030504040204" pitchFamily="50" charset="-128"/>
                <a:ea typeface="メイリオ" panose="020B0604030504040204" pitchFamily="50" charset="-128"/>
                <a:cs typeface="Meiryo UI" pitchFamily="50" charset="-128"/>
              </a:rPr>
              <a:t>◆平成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29</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年度の外国人</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患者数の二次医療圏・基本医療圏</a:t>
            </a:r>
            <a:r>
              <a:rPr lang="ja-JP" altLang="en-US" b="1" dirty="0" smtClean="0">
                <a:solidFill>
                  <a:schemeClr val="tx1"/>
                </a:solidFill>
                <a:latin typeface="メイリオ" panose="020B0604030504040204" pitchFamily="50" charset="-128"/>
                <a:ea typeface="メイリオ" panose="020B0604030504040204" pitchFamily="50" charset="-128"/>
                <a:cs typeface="Meiryo UI" pitchFamily="50" charset="-128"/>
              </a:rPr>
              <a:t>別分布図</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76212" y="2859344"/>
            <a:ext cx="1567079" cy="48835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u="sng" dirty="0">
                <a:solidFill>
                  <a:srgbClr val="FF0000"/>
                </a:solidFill>
                <a:latin typeface="HGPｺﾞｼｯｸE" panose="020B0900000000000000" pitchFamily="50" charset="-128"/>
                <a:ea typeface="HGPｺﾞｼｯｸE" panose="020B0900000000000000" pitchFamily="50" charset="-128"/>
              </a:rPr>
              <a:t>8,767</a:t>
            </a:r>
            <a:r>
              <a:rPr kumimoji="1" lang="ja-JP" altLang="en-US" sz="2400" b="1" u="sng" dirty="0" smtClean="0">
                <a:solidFill>
                  <a:srgbClr val="FF0000"/>
                </a:solidFill>
                <a:latin typeface="HGPｺﾞｼｯｸE" panose="020B0900000000000000" pitchFamily="50" charset="-128"/>
                <a:ea typeface="HGPｺﾞｼｯｸE" panose="020B0900000000000000" pitchFamily="50" charset="-128"/>
              </a:rPr>
              <a:t>人</a:t>
            </a:r>
            <a:endParaRPr kumimoji="1" lang="ja-JP" altLang="en-US" sz="2400" b="1" u="sng" dirty="0">
              <a:solidFill>
                <a:srgbClr val="FF0000"/>
              </a:solidFill>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4561735" y="4476519"/>
            <a:ext cx="807088" cy="27611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766</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4" name="正方形/長方形 13"/>
          <p:cNvSpPr/>
          <p:nvPr/>
        </p:nvSpPr>
        <p:spPr>
          <a:xfrm>
            <a:off x="39392" y="4510889"/>
            <a:ext cx="1598937" cy="4791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u="sng" dirty="0" smtClean="0">
                <a:solidFill>
                  <a:srgbClr val="FF0000"/>
                </a:solidFill>
                <a:latin typeface="HGPｺﾞｼｯｸE" panose="020B0900000000000000" pitchFamily="50" charset="-128"/>
                <a:ea typeface="HGPｺﾞｼｯｸE" panose="020B0900000000000000" pitchFamily="50" charset="-128"/>
              </a:rPr>
              <a:t>1,460</a:t>
            </a:r>
            <a:r>
              <a:rPr kumimoji="1" lang="ja-JP" altLang="en-US" sz="2000" b="1" u="sng" dirty="0" smtClean="0">
                <a:solidFill>
                  <a:srgbClr val="FF0000"/>
                </a:solidFill>
                <a:latin typeface="HGPｺﾞｼｯｸE" panose="020B0900000000000000" pitchFamily="50" charset="-128"/>
                <a:ea typeface="HGPｺﾞｼｯｸE" panose="020B0900000000000000" pitchFamily="50" charset="-128"/>
              </a:rPr>
              <a:t>人</a:t>
            </a:r>
            <a:endParaRPr kumimoji="1" lang="ja-JP" altLang="en-US" sz="2000" b="1" u="sng" dirty="0">
              <a:solidFill>
                <a:srgbClr val="FF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4052243" y="1271989"/>
            <a:ext cx="861153" cy="26129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latin typeface="HGPｺﾞｼｯｸE" panose="020B0900000000000000" pitchFamily="50" charset="-128"/>
                <a:ea typeface="HGPｺﾞｼｯｸE" panose="020B0900000000000000" pitchFamily="50" charset="-128"/>
              </a:rPr>
              <a:t>724</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6" name="正方形/長方形 15"/>
          <p:cNvSpPr/>
          <p:nvPr/>
        </p:nvSpPr>
        <p:spPr>
          <a:xfrm>
            <a:off x="45340" y="3745762"/>
            <a:ext cx="880668" cy="3118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latin typeface="HGPｺﾞｼｯｸE" panose="020B0900000000000000" pitchFamily="50" charset="-128"/>
                <a:ea typeface="HGPｺﾞｼｯｸE" panose="020B0900000000000000" pitchFamily="50" charset="-128"/>
              </a:rPr>
              <a:t>658</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17" name="正方形/長方形 16"/>
          <p:cNvSpPr/>
          <p:nvPr/>
        </p:nvSpPr>
        <p:spPr>
          <a:xfrm>
            <a:off x="290946" y="1391850"/>
            <a:ext cx="1418456" cy="432048"/>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u="sng" dirty="0" smtClean="0">
                <a:solidFill>
                  <a:srgbClr val="FF0000"/>
                </a:solidFill>
                <a:latin typeface="HGPｺﾞｼｯｸE" panose="020B0900000000000000" pitchFamily="50" charset="-128"/>
                <a:ea typeface="HGPｺﾞｼｯｸE" panose="020B0900000000000000" pitchFamily="50" charset="-128"/>
              </a:rPr>
              <a:t>1,485</a:t>
            </a:r>
            <a:r>
              <a:rPr kumimoji="1" lang="ja-JP" altLang="en-US" sz="2000" b="1" u="sng" dirty="0" smtClean="0">
                <a:solidFill>
                  <a:srgbClr val="FF0000"/>
                </a:solidFill>
                <a:latin typeface="HGPｺﾞｼｯｸE" panose="020B0900000000000000" pitchFamily="50" charset="-128"/>
                <a:ea typeface="HGPｺﾞｼｯｸE" panose="020B0900000000000000" pitchFamily="50" charset="-128"/>
              </a:rPr>
              <a:t>人</a:t>
            </a:r>
            <a:endParaRPr kumimoji="1" lang="ja-JP" altLang="en-US" sz="2000" b="1" u="sng" dirty="0">
              <a:solidFill>
                <a:srgbClr val="FF0000"/>
              </a:solidFill>
              <a:latin typeface="HGPｺﾞｼｯｸE" panose="020B0900000000000000" pitchFamily="50" charset="-128"/>
              <a:ea typeface="HGPｺﾞｼｯｸE" panose="020B0900000000000000" pitchFamily="50" charset="-128"/>
            </a:endParaRPr>
          </a:p>
        </p:txBody>
      </p:sp>
      <p:sp>
        <p:nvSpPr>
          <p:cNvPr id="18" name="正方形/長方形 17"/>
          <p:cNvSpPr/>
          <p:nvPr/>
        </p:nvSpPr>
        <p:spPr>
          <a:xfrm>
            <a:off x="4446113" y="5114529"/>
            <a:ext cx="761678" cy="2345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latin typeface="HGPｺﾞｼｯｸE" panose="020B0900000000000000" pitchFamily="50" charset="-128"/>
                <a:ea typeface="HGPｺﾞｼｯｸE" panose="020B0900000000000000" pitchFamily="50" charset="-128"/>
              </a:rPr>
              <a:t>429</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21" name="正方形/長方形 20"/>
          <p:cNvSpPr/>
          <p:nvPr/>
        </p:nvSpPr>
        <p:spPr>
          <a:xfrm>
            <a:off x="4521836" y="2684157"/>
            <a:ext cx="783120" cy="2830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770</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cxnSp>
        <p:nvCxnSpPr>
          <p:cNvPr id="22" name="直線矢印コネクタ 21"/>
          <p:cNvCxnSpPr/>
          <p:nvPr/>
        </p:nvCxnSpPr>
        <p:spPr>
          <a:xfrm>
            <a:off x="1014142" y="1846818"/>
            <a:ext cx="507141" cy="124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959751" y="3347697"/>
            <a:ext cx="108783" cy="186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592428" y="4057638"/>
            <a:ext cx="407746" cy="208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3" idx="0"/>
          </p:cNvCxnSpPr>
          <p:nvPr/>
        </p:nvCxnSpPr>
        <p:spPr>
          <a:xfrm flipH="1" flipV="1">
            <a:off x="4385249" y="4265674"/>
            <a:ext cx="580030" cy="210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4965279" y="2967058"/>
            <a:ext cx="242512" cy="16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4423988" y="1555406"/>
            <a:ext cx="22125" cy="90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238125" y="4973968"/>
            <a:ext cx="354303" cy="231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a:off x="4233108" y="5340530"/>
            <a:ext cx="286832" cy="127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2252595" y="6417947"/>
            <a:ext cx="3044423" cy="307777"/>
          </a:xfrm>
          <a:prstGeom prst="rect">
            <a:avLst/>
          </a:prstGeom>
        </p:spPr>
        <p:txBody>
          <a:bodyPr wrap="square">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関西国際空港</a:t>
            </a:r>
            <a:endParaRPr lang="ja-JP" altLang="en-US" sz="1400" dirty="0">
              <a:latin typeface="HGP創英角ｺﾞｼｯｸUB" panose="020B0900000000000000" pitchFamily="50" charset="-128"/>
              <a:ea typeface="HGP創英角ｺﾞｼｯｸUB" panose="020B0900000000000000" pitchFamily="50" charset="-128"/>
            </a:endParaRPr>
          </a:p>
        </p:txBody>
      </p:sp>
      <p:cxnSp>
        <p:nvCxnSpPr>
          <p:cNvPr id="57" name="直線コネクタ 56"/>
          <p:cNvCxnSpPr/>
          <p:nvPr/>
        </p:nvCxnSpPr>
        <p:spPr>
          <a:xfrm>
            <a:off x="1241478" y="5492076"/>
            <a:ext cx="1011117" cy="1213477"/>
          </a:xfrm>
          <a:prstGeom prst="line">
            <a:avLst/>
          </a:prstGeom>
          <a:ln w="19050">
            <a:solidFill>
              <a:srgbClr val="FF0000"/>
            </a:solidFill>
            <a:headEnd type="oval" w="lg" len="lg"/>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2255256" y="6704066"/>
            <a:ext cx="1227436" cy="148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89EFA9E-E5F0-435C-80A9-117544228A48}"/>
              </a:ext>
            </a:extLst>
          </p:cNvPr>
          <p:cNvSpPr/>
          <p:nvPr/>
        </p:nvSpPr>
        <p:spPr>
          <a:xfrm>
            <a:off x="0" y="-266"/>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② アンケート調査　診療所調査結果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42" name="テキスト ボックス 7" title="図表2-1-4　二次医療圏の設定"/>
          <p:cNvSpPr txBox="1"/>
          <p:nvPr/>
        </p:nvSpPr>
        <p:spPr>
          <a:xfrm>
            <a:off x="75398" y="1056856"/>
            <a:ext cx="1236236" cy="30777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smtClean="0">
                <a:ea typeface="ＭＳ Ｐゴシック" panose="020B0600070205080204" pitchFamily="50" charset="-128"/>
                <a:cs typeface="Times New Roman" panose="02020603050405020304" pitchFamily="18" charset="0"/>
              </a:rPr>
              <a:t>〇</a:t>
            </a:r>
            <a:r>
              <a:rPr lang="ja-JP" sz="1400" kern="100" dirty="0" smtClean="0">
                <a:effectLst/>
                <a:latin typeface="HGPｺﾞｼｯｸE" panose="020B0900000000000000" pitchFamily="50" charset="-128"/>
                <a:ea typeface="HGPｺﾞｼｯｸE" panose="020B0900000000000000" pitchFamily="50" charset="-128"/>
                <a:cs typeface="Times New Roman" panose="02020603050405020304" pitchFamily="18" charset="0"/>
              </a:rPr>
              <a:t>二次医療圏</a:t>
            </a:r>
            <a:endParaRPr lang="ja-JP" sz="1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46" name="テキスト ボックス 7" title="図表2-1-4　二次医療圏の設定"/>
          <p:cNvSpPr txBox="1"/>
          <p:nvPr/>
        </p:nvSpPr>
        <p:spPr>
          <a:xfrm>
            <a:off x="5855126" y="2853947"/>
            <a:ext cx="2749090" cy="2769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〇大阪市基本医療圏（</a:t>
            </a:r>
            <a:r>
              <a:rPr lang="en-US" altLang="ja-JP" sz="12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8,767</a:t>
            </a:r>
            <a:r>
              <a:rPr lang="ja-JP" altLang="en-US" sz="12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人内訳）</a:t>
            </a:r>
            <a:endParaRPr lang="ja-JP" sz="160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cxnSp>
        <p:nvCxnSpPr>
          <p:cNvPr id="50" name="直線矢印コネクタ 49"/>
          <p:cNvCxnSpPr/>
          <p:nvPr/>
        </p:nvCxnSpPr>
        <p:spPr>
          <a:xfrm>
            <a:off x="3013656" y="3745762"/>
            <a:ext cx="2531653" cy="299920"/>
          </a:xfrm>
          <a:prstGeom prst="straightConnector1">
            <a:avLst/>
          </a:prstGeom>
          <a:ln w="539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6142747" y="5905852"/>
            <a:ext cx="783120" cy="2830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921</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61" name="正方形/長方形 60"/>
          <p:cNvSpPr/>
          <p:nvPr/>
        </p:nvSpPr>
        <p:spPr>
          <a:xfrm>
            <a:off x="5717271" y="3515337"/>
            <a:ext cx="850953" cy="31113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2,272</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8027596" y="3140880"/>
            <a:ext cx="887741" cy="29738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3,187</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8322636" y="5184752"/>
            <a:ext cx="821364" cy="2830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latin typeface="HGPｺﾞｼｯｸE" panose="020B0900000000000000" pitchFamily="50" charset="-128"/>
                <a:ea typeface="HGPｺﾞｼｯｸE" panose="020B0900000000000000" pitchFamily="50" charset="-128"/>
              </a:rPr>
              <a:t>2,387</a:t>
            </a:r>
            <a:r>
              <a:rPr kumimoji="1" lang="ja-JP" altLang="en-US" sz="1400" dirty="0" smtClean="0">
                <a:latin typeface="HGPｺﾞｼｯｸE" panose="020B0900000000000000" pitchFamily="50" charset="-128"/>
                <a:ea typeface="HGPｺﾞｼｯｸE" panose="020B0900000000000000" pitchFamily="50" charset="-128"/>
              </a:rPr>
              <a:t>人</a:t>
            </a:r>
            <a:endParaRPr kumimoji="1" lang="ja-JP" altLang="en-US" sz="1400" dirty="0">
              <a:latin typeface="HGPｺﾞｼｯｸE" panose="020B0900000000000000" pitchFamily="50" charset="-128"/>
              <a:ea typeface="HGPｺﾞｼｯｸE" panose="020B0900000000000000" pitchFamily="50" charset="-128"/>
            </a:endParaRPr>
          </a:p>
        </p:txBody>
      </p:sp>
      <p:cxnSp>
        <p:nvCxnSpPr>
          <p:cNvPr id="64" name="直線矢印コネクタ 63"/>
          <p:cNvCxnSpPr>
            <a:stCxn id="62" idx="1"/>
          </p:cNvCxnSpPr>
          <p:nvPr/>
        </p:nvCxnSpPr>
        <p:spPr>
          <a:xfrm flipH="1" flipV="1">
            <a:off x="7518551" y="3254578"/>
            <a:ext cx="509045" cy="34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flipV="1">
            <a:off x="8534400" y="4954690"/>
            <a:ext cx="185394" cy="229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0" idx="3"/>
          </p:cNvCxnSpPr>
          <p:nvPr/>
        </p:nvCxnSpPr>
        <p:spPr>
          <a:xfrm flipV="1">
            <a:off x="6925867" y="6036128"/>
            <a:ext cx="265071" cy="11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61" idx="2"/>
          </p:cNvCxnSpPr>
          <p:nvPr/>
        </p:nvCxnSpPr>
        <p:spPr>
          <a:xfrm flipH="1">
            <a:off x="5945522" y="3826472"/>
            <a:ext cx="197226" cy="73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81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D226B733-B366-4A60-A36B-295464EFBF64}"/>
              </a:ext>
            </a:extLst>
          </p:cNvPr>
          <p:cNvPicPr>
            <a:picLocks noChangeAspect="1"/>
          </p:cNvPicPr>
          <p:nvPr/>
        </p:nvPicPr>
        <p:blipFill rotWithShape="1">
          <a:blip r:embed="rId2"/>
          <a:srcRect r="15780"/>
          <a:stretch/>
        </p:blipFill>
        <p:spPr>
          <a:xfrm>
            <a:off x="2976590" y="3279923"/>
            <a:ext cx="5443510" cy="2412703"/>
          </a:xfrm>
          <a:prstGeom prst="rect">
            <a:avLst/>
          </a:prstGeom>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D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6</a:t>
            </a:r>
            <a:endParaRPr lang="ja-JP" altLang="en-US" sz="16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BA317D77-F1E0-482E-9554-760F8F81186E}"/>
              </a:ext>
            </a:extLst>
          </p:cNvPr>
          <p:cNvSpPr/>
          <p:nvPr/>
        </p:nvSpPr>
        <p:spPr>
          <a:xfrm>
            <a:off x="238125" y="683647"/>
            <a:ext cx="8181975" cy="824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）外国人患者を受け入れた際のトラブル</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外国人患者を受け入れた際のトラブルで最も多いのが「言語・コミュニケーション」の問題で、</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「受付時」にトラブルが最も多い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77B9B771-E648-484F-8D93-DA243F6CDC92}"/>
              </a:ext>
            </a:extLst>
          </p:cNvPr>
          <p:cNvPicPr>
            <a:picLocks noChangeAspect="1"/>
          </p:cNvPicPr>
          <p:nvPr/>
        </p:nvPicPr>
        <p:blipFill rotWithShape="1">
          <a:blip r:embed="rId3"/>
          <a:srcRect r="35801" b="13400"/>
          <a:stretch/>
        </p:blipFill>
        <p:spPr>
          <a:xfrm>
            <a:off x="639715" y="1400249"/>
            <a:ext cx="3410816" cy="2067407"/>
          </a:xfrm>
          <a:prstGeom prst="rect">
            <a:avLst/>
          </a:prstGeom>
        </p:spPr>
      </p:pic>
      <p:pic>
        <p:nvPicPr>
          <p:cNvPr id="10" name="図 9">
            <a:extLst>
              <a:ext uri="{FF2B5EF4-FFF2-40B4-BE49-F238E27FC236}">
                <a16:creationId xmlns:a16="http://schemas.microsoft.com/office/drawing/2014/main" id="{1DFA2495-7665-4070-8F42-C0A7C9A6E932}"/>
              </a:ext>
            </a:extLst>
          </p:cNvPr>
          <p:cNvPicPr>
            <a:picLocks noChangeAspect="1"/>
          </p:cNvPicPr>
          <p:nvPr/>
        </p:nvPicPr>
        <p:blipFill rotWithShape="1">
          <a:blip r:embed="rId4"/>
          <a:srcRect r="31785" b="14392"/>
          <a:stretch/>
        </p:blipFill>
        <p:spPr>
          <a:xfrm>
            <a:off x="4624451" y="1254453"/>
            <a:ext cx="3624181" cy="2065467"/>
          </a:xfrm>
          <a:prstGeom prst="rect">
            <a:avLst/>
          </a:prstGeom>
        </p:spPr>
      </p:pic>
      <p:cxnSp>
        <p:nvCxnSpPr>
          <p:cNvPr id="12" name="直線矢印コネクタ 11">
            <a:extLst>
              <a:ext uri="{FF2B5EF4-FFF2-40B4-BE49-F238E27FC236}">
                <a16:creationId xmlns:a16="http://schemas.microsoft.com/office/drawing/2014/main" id="{C0A4F7E3-9D60-49F4-872A-878EAD8AC826}"/>
              </a:ext>
            </a:extLst>
          </p:cNvPr>
          <p:cNvCxnSpPr/>
          <p:nvPr/>
        </p:nvCxnSpPr>
        <p:spPr>
          <a:xfrm flipV="1">
            <a:off x="3610042" y="1867437"/>
            <a:ext cx="1567265" cy="40714"/>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6DBFE917-81EB-4776-89FE-BD122B5672DC}"/>
              </a:ext>
            </a:extLst>
          </p:cNvPr>
          <p:cNvSpPr/>
          <p:nvPr/>
        </p:nvSpPr>
        <p:spPr>
          <a:xfrm>
            <a:off x="238125" y="3391297"/>
            <a:ext cx="4762500" cy="1086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D2</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）外国人患者受入に向けた便利な情報</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外国人患者受入に向けた便利な情報は</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「医療通訳サービス情報」が最も多い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612C2EE6-95B8-4A6E-8156-0C8FF0084F66}"/>
              </a:ext>
            </a:extLst>
          </p:cNvPr>
          <p:cNvSpPr/>
          <p:nvPr/>
        </p:nvSpPr>
        <p:spPr>
          <a:xfrm>
            <a:off x="671607" y="1765464"/>
            <a:ext cx="2938435" cy="313855"/>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0FC38A75-D839-40DC-9540-6FBC8C58308E}"/>
              </a:ext>
            </a:extLst>
          </p:cNvPr>
          <p:cNvSpPr/>
          <p:nvPr/>
        </p:nvSpPr>
        <p:spPr>
          <a:xfrm>
            <a:off x="4421056" y="4175801"/>
            <a:ext cx="3827576" cy="218605"/>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角丸四角形 13"/>
          <p:cNvSpPr/>
          <p:nvPr/>
        </p:nvSpPr>
        <p:spPr>
          <a:xfrm>
            <a:off x="25758" y="5576551"/>
            <a:ext cx="9092484" cy="1276687"/>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rPr>
              <a:t>・外国人患者を受け入れた際のトラブルで最も多いのが「言語・コミュニケーション」の問題であり、特に「受付時」にトラブルが最も</a:t>
            </a:r>
            <a:r>
              <a:rPr kumimoji="1" lang="ja-JP" altLang="en-US" sz="1400" dirty="0" smtClean="0">
                <a:solidFill>
                  <a:schemeClr val="tx1"/>
                </a:solidFill>
                <a:latin typeface="メイリオ" panose="020B0604030504040204" pitchFamily="50" charset="-128"/>
                <a:ea typeface="メイリオ" panose="020B0604030504040204" pitchFamily="50" charset="-128"/>
              </a:rPr>
              <a:t>多い</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〇医療</a:t>
            </a:r>
            <a:r>
              <a:rPr kumimoji="1" lang="ja-JP" altLang="en-US" sz="1400" dirty="0">
                <a:solidFill>
                  <a:schemeClr val="tx1"/>
                </a:solidFill>
                <a:latin typeface="メイリオ" panose="020B0604030504040204" pitchFamily="50" charset="-128"/>
                <a:ea typeface="メイリオ" panose="020B0604030504040204" pitchFamily="50" charset="-128"/>
              </a:rPr>
              <a:t>機関の外国人対応に向けた環境整備、特</a:t>
            </a:r>
            <a:r>
              <a:rPr kumimoji="1" lang="ja-JP" altLang="en-US" sz="1400" dirty="0" smtClean="0">
                <a:solidFill>
                  <a:schemeClr val="tx1"/>
                </a:solidFill>
                <a:latin typeface="メイリオ" panose="020B0604030504040204" pitchFamily="50" charset="-128"/>
                <a:ea typeface="メイリオ" panose="020B0604030504040204" pitchFamily="50" charset="-128"/>
              </a:rPr>
              <a:t>に医療通訳サービス等多言語</a:t>
            </a:r>
            <a:r>
              <a:rPr kumimoji="1" lang="ja-JP" altLang="en-US" sz="1400" dirty="0">
                <a:solidFill>
                  <a:schemeClr val="tx1"/>
                </a:solidFill>
                <a:latin typeface="メイリオ" panose="020B0604030504040204" pitchFamily="50" charset="-128"/>
                <a:ea typeface="メイリオ" panose="020B0604030504040204" pitchFamily="50" charset="-128"/>
              </a:rPr>
              <a:t>対応に向けた支援が</a:t>
            </a:r>
            <a:r>
              <a:rPr kumimoji="1" lang="ja-JP" altLang="en-US" sz="1400" dirty="0" smtClean="0">
                <a:solidFill>
                  <a:schemeClr val="tx1"/>
                </a:solidFill>
                <a:latin typeface="メイリオ" panose="020B0604030504040204" pitchFamily="50" charset="-128"/>
                <a:ea typeface="メイリオ" panose="020B0604030504040204" pitchFamily="50" charset="-128"/>
              </a:rPr>
              <a:t>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6718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A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380549" y="6410324"/>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7</a:t>
            </a:r>
            <a:endParaRPr lang="ja-JP" altLang="en-US" sz="16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A22D7C52-C4CD-4589-8D9A-2A3D121A63D6}"/>
              </a:ext>
            </a:extLst>
          </p:cNvPr>
          <p:cNvSpPr/>
          <p:nvPr/>
        </p:nvSpPr>
        <p:spPr>
          <a:xfrm>
            <a:off x="4379800" y="740947"/>
            <a:ext cx="4764200"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２）外国人向けの医療コーディネーター</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外国人向けの医療コーディネーターを配置している病院は</a:t>
            </a:r>
            <a:r>
              <a:rPr kumimoji="1" lang="en-US" altLang="ja-JP" sz="1400" dirty="0">
                <a:solidFill>
                  <a:schemeClr val="tx1"/>
                </a:solidFill>
                <a:latin typeface="メイリオ" panose="020B0604030504040204" pitchFamily="50" charset="-128"/>
                <a:ea typeface="メイリオ" panose="020B0604030504040204" pitchFamily="50" charset="-128"/>
              </a:rPr>
              <a:t>2.6</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pic>
        <p:nvPicPr>
          <p:cNvPr id="29" name="図 28">
            <a:extLst>
              <a:ext uri="{FF2B5EF4-FFF2-40B4-BE49-F238E27FC236}">
                <a16:creationId xmlns:a16="http://schemas.microsoft.com/office/drawing/2014/main" id="{300CDA35-F95F-485C-8ADE-190D98495B9A}"/>
              </a:ext>
            </a:extLst>
          </p:cNvPr>
          <p:cNvPicPr>
            <a:picLocks noChangeAspect="1"/>
          </p:cNvPicPr>
          <p:nvPr/>
        </p:nvPicPr>
        <p:blipFill rotWithShape="1">
          <a:blip r:embed="rId2"/>
          <a:srcRect l="35687" r="20940" b="15259"/>
          <a:stretch/>
        </p:blipFill>
        <p:spPr>
          <a:xfrm>
            <a:off x="1355883" y="1288579"/>
            <a:ext cx="2211477" cy="1977890"/>
          </a:xfrm>
          <a:prstGeom prst="rect">
            <a:avLst/>
          </a:prstGeom>
        </p:spPr>
      </p:pic>
      <p:pic>
        <p:nvPicPr>
          <p:cNvPr id="30" name="図 29">
            <a:extLst>
              <a:ext uri="{FF2B5EF4-FFF2-40B4-BE49-F238E27FC236}">
                <a16:creationId xmlns:a16="http://schemas.microsoft.com/office/drawing/2014/main" id="{7985705E-6F63-4E73-B13A-B8D30046055E}"/>
              </a:ext>
            </a:extLst>
          </p:cNvPr>
          <p:cNvPicPr>
            <a:picLocks noChangeAspect="1"/>
          </p:cNvPicPr>
          <p:nvPr/>
        </p:nvPicPr>
        <p:blipFill rotWithShape="1">
          <a:blip r:embed="rId3"/>
          <a:srcRect l="35357" t="-1269" r="25237" b="16528"/>
          <a:stretch/>
        </p:blipFill>
        <p:spPr>
          <a:xfrm>
            <a:off x="5721771" y="1258068"/>
            <a:ext cx="2080258" cy="2044549"/>
          </a:xfrm>
          <a:prstGeom prst="rect">
            <a:avLst/>
          </a:prstGeom>
        </p:spPr>
      </p:pic>
      <p:pic>
        <p:nvPicPr>
          <p:cNvPr id="31" name="図 30">
            <a:extLst>
              <a:ext uri="{FF2B5EF4-FFF2-40B4-BE49-F238E27FC236}">
                <a16:creationId xmlns:a16="http://schemas.microsoft.com/office/drawing/2014/main" id="{357A3E29-CA53-41EB-8E06-03454BFA211F}"/>
              </a:ext>
            </a:extLst>
          </p:cNvPr>
          <p:cNvPicPr>
            <a:picLocks noChangeAspect="1"/>
          </p:cNvPicPr>
          <p:nvPr/>
        </p:nvPicPr>
        <p:blipFill rotWithShape="1">
          <a:blip r:embed="rId4"/>
          <a:srcRect l="35854" r="26905" b="14960"/>
          <a:stretch/>
        </p:blipFill>
        <p:spPr>
          <a:xfrm>
            <a:off x="1355883" y="3836598"/>
            <a:ext cx="1965967" cy="2044564"/>
          </a:xfrm>
          <a:prstGeom prst="rect">
            <a:avLst/>
          </a:prstGeom>
        </p:spPr>
      </p:pic>
      <p:sp>
        <p:nvSpPr>
          <p:cNvPr id="33" name="正方形/長方形 32">
            <a:extLst>
              <a:ext uri="{FF2B5EF4-FFF2-40B4-BE49-F238E27FC236}">
                <a16:creationId xmlns:a16="http://schemas.microsoft.com/office/drawing/2014/main" id="{EB304C7C-60D5-4E01-B4F0-7A63361E47B4}"/>
              </a:ext>
            </a:extLst>
          </p:cNvPr>
          <p:cNvSpPr/>
          <p:nvPr/>
        </p:nvSpPr>
        <p:spPr>
          <a:xfrm>
            <a:off x="2582275" y="1429895"/>
            <a:ext cx="985085"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id="{DDB19FAE-13D0-43DA-853E-1B6374F07D5F}"/>
              </a:ext>
            </a:extLst>
          </p:cNvPr>
          <p:cNvSpPr/>
          <p:nvPr/>
        </p:nvSpPr>
        <p:spPr>
          <a:xfrm>
            <a:off x="2481692" y="3951182"/>
            <a:ext cx="822963"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2D1827AD-AE38-4D7E-99EB-186DB62E7F28}"/>
              </a:ext>
            </a:extLst>
          </p:cNvPr>
          <p:cNvSpPr/>
          <p:nvPr/>
        </p:nvSpPr>
        <p:spPr>
          <a:xfrm>
            <a:off x="6900796" y="1386490"/>
            <a:ext cx="822963"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8" name="図 37">
            <a:extLst>
              <a:ext uri="{FF2B5EF4-FFF2-40B4-BE49-F238E27FC236}">
                <a16:creationId xmlns:a16="http://schemas.microsoft.com/office/drawing/2014/main" id="{831B8963-BC09-423F-A377-852B028F8713}"/>
              </a:ext>
            </a:extLst>
          </p:cNvPr>
          <p:cNvPicPr>
            <a:picLocks noChangeAspect="1"/>
          </p:cNvPicPr>
          <p:nvPr/>
        </p:nvPicPr>
        <p:blipFill rotWithShape="1">
          <a:blip r:embed="rId5"/>
          <a:srcRect l="35036" r="26914" b="15358"/>
          <a:stretch/>
        </p:blipFill>
        <p:spPr>
          <a:xfrm>
            <a:off x="5715085" y="3840817"/>
            <a:ext cx="2008674" cy="2042160"/>
          </a:xfrm>
          <a:prstGeom prst="rect">
            <a:avLst/>
          </a:prstGeom>
        </p:spPr>
      </p:pic>
      <p:sp>
        <p:nvSpPr>
          <p:cNvPr id="39" name="正方形/長方形 38">
            <a:extLst>
              <a:ext uri="{FF2B5EF4-FFF2-40B4-BE49-F238E27FC236}">
                <a16:creationId xmlns:a16="http://schemas.microsoft.com/office/drawing/2014/main" id="{260804D4-A3E9-47F3-98A5-0092E6899F40}"/>
              </a:ext>
            </a:extLst>
          </p:cNvPr>
          <p:cNvSpPr/>
          <p:nvPr/>
        </p:nvSpPr>
        <p:spPr>
          <a:xfrm>
            <a:off x="6975146" y="3951182"/>
            <a:ext cx="822963"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id="{C3C31AFB-CBC0-41F2-B36D-A59D8058C266}"/>
              </a:ext>
            </a:extLst>
          </p:cNvPr>
          <p:cNvSpPr/>
          <p:nvPr/>
        </p:nvSpPr>
        <p:spPr>
          <a:xfrm>
            <a:off x="207244" y="763826"/>
            <a:ext cx="415599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１）外国人患者対応のマニュアル</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外国人患者対応のマニュアルが整備されている病院は</a:t>
            </a:r>
            <a:r>
              <a:rPr kumimoji="1" lang="en-US" altLang="ja-JP" sz="1400" dirty="0">
                <a:solidFill>
                  <a:schemeClr val="tx1"/>
                </a:solidFill>
                <a:latin typeface="メイリオ" panose="020B0604030504040204" pitchFamily="50" charset="-128"/>
                <a:ea typeface="メイリオ" panose="020B0604030504040204" pitchFamily="50" charset="-128"/>
              </a:rPr>
              <a:t>15.0</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C46BBE6B-0965-475C-8A87-3741BD40C6C2}"/>
              </a:ext>
            </a:extLst>
          </p:cNvPr>
          <p:cNvSpPr/>
          <p:nvPr/>
        </p:nvSpPr>
        <p:spPr>
          <a:xfrm>
            <a:off x="4505325" y="3363176"/>
            <a:ext cx="4536335"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 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４）</a:t>
            </a:r>
            <a:r>
              <a:rPr lang="zh-TW" altLang="en-US" b="1" dirty="0">
                <a:solidFill>
                  <a:schemeClr val="tx1"/>
                </a:solidFill>
                <a:latin typeface="メイリオ" panose="020B0604030504040204" pitchFamily="50" charset="-128"/>
                <a:ea typeface="メイリオ" panose="020B0604030504040204" pitchFamily="50" charset="-128"/>
                <a:cs typeface="Meiryo UI" pitchFamily="50" charset="-128"/>
              </a:rPr>
              <a:t>電話通訳（遠隔通訳</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電話通訳（遠隔通訳）を利用している病院は</a:t>
            </a:r>
            <a:r>
              <a:rPr kumimoji="1" lang="en-US" altLang="ja-JP" sz="1400" dirty="0">
                <a:solidFill>
                  <a:schemeClr val="tx1"/>
                </a:solidFill>
                <a:latin typeface="メイリオ" panose="020B0604030504040204" pitchFamily="50" charset="-128"/>
                <a:ea typeface="メイリオ" panose="020B0604030504040204" pitchFamily="50" charset="-128"/>
              </a:rPr>
              <a:t>5.8</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7" name="角丸四角形 16"/>
          <p:cNvSpPr/>
          <p:nvPr/>
        </p:nvSpPr>
        <p:spPr>
          <a:xfrm>
            <a:off x="25758" y="5900213"/>
            <a:ext cx="9092484" cy="953026"/>
          </a:xfrm>
          <a:prstGeom prst="roundRect">
            <a:avLst>
              <a:gd name="adj" fmla="val 8340"/>
            </a:avLst>
          </a:prstGeom>
          <a:noFill/>
          <a:ln w="22225"/>
        </p:spPr>
        <p:style>
          <a:lnRef idx="2">
            <a:schemeClr val="accent1"/>
          </a:lnRef>
          <a:fillRef idx="1">
            <a:schemeClr val="lt1"/>
          </a:fillRef>
          <a:effectRef idx="0">
            <a:schemeClr val="accent1"/>
          </a:effectRef>
          <a:fontRef idx="minor">
            <a:schemeClr val="dk1"/>
          </a:fontRef>
        </p:style>
        <p:txBody>
          <a:bodyPr rtlCol="0" anchor="t" anchorCtr="0"/>
          <a:lstStyle/>
          <a:p>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考察</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p>
          <a:p>
            <a:r>
              <a:rPr kumimoji="1" lang="ja-JP" altLang="en-US" sz="1400" dirty="0" smtClean="0">
                <a:solidFill>
                  <a:schemeClr val="tx1"/>
                </a:solidFill>
                <a:latin typeface="メイリオ" panose="020B0604030504040204" pitchFamily="50" charset="-128"/>
                <a:ea typeface="メイリオ" panose="020B0604030504040204" pitchFamily="50" charset="-128"/>
              </a:rPr>
              <a:t>・外国人</a:t>
            </a:r>
            <a:r>
              <a:rPr kumimoji="1" lang="ja-JP" altLang="en-US" sz="1400" dirty="0">
                <a:solidFill>
                  <a:schemeClr val="tx1"/>
                </a:solidFill>
                <a:latin typeface="メイリオ" panose="020B0604030504040204" pitchFamily="50" charset="-128"/>
                <a:ea typeface="メイリオ" panose="020B0604030504040204" pitchFamily="50" charset="-128"/>
              </a:rPr>
              <a:t>患者受入れに向けた環境整備を行っている医療機関</a:t>
            </a:r>
            <a:r>
              <a:rPr kumimoji="1" lang="ja-JP" altLang="en-US" sz="1400" dirty="0" smtClean="0">
                <a:solidFill>
                  <a:schemeClr val="tx1"/>
                </a:solidFill>
                <a:latin typeface="メイリオ" panose="020B0604030504040204" pitchFamily="50" charset="-128"/>
                <a:ea typeface="メイリオ" panose="020B0604030504040204" pitchFamily="50" charset="-128"/>
              </a:rPr>
              <a:t>は非常</a:t>
            </a:r>
            <a:r>
              <a:rPr kumimoji="1" lang="ja-JP" altLang="en-US" sz="1400" dirty="0">
                <a:solidFill>
                  <a:schemeClr val="tx1"/>
                </a:solidFill>
                <a:latin typeface="メイリオ" panose="020B0604030504040204" pitchFamily="50" charset="-128"/>
                <a:ea typeface="メイリオ" panose="020B0604030504040204" pitchFamily="50" charset="-128"/>
              </a:rPr>
              <a:t>に</a:t>
            </a:r>
            <a:r>
              <a:rPr kumimoji="1" lang="ja-JP" altLang="en-US" sz="1400" dirty="0" smtClean="0">
                <a:solidFill>
                  <a:schemeClr val="tx1"/>
                </a:solidFill>
                <a:latin typeface="メイリオ" panose="020B0604030504040204" pitchFamily="50" charset="-128"/>
                <a:ea typeface="メイリオ" panose="020B0604030504040204" pitchFamily="50" charset="-128"/>
              </a:rPr>
              <a:t>少ない</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rPr>
              <a:t>〇</a:t>
            </a:r>
            <a:r>
              <a:rPr kumimoji="1" lang="ja-JP" altLang="en-US" sz="1400" dirty="0">
                <a:solidFill>
                  <a:schemeClr val="tx1"/>
                </a:solidFill>
                <a:latin typeface="メイリオ" panose="020B0604030504040204" pitchFamily="50" charset="-128"/>
                <a:ea typeface="メイリオ" panose="020B0604030504040204" pitchFamily="50" charset="-128"/>
              </a:rPr>
              <a:t>医療機関の外国人対応に向けた環境整備、特に多言語対応に向けた支援が必要</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035E6DA-87AB-404C-BDCA-4166A38D383F}"/>
              </a:ext>
            </a:extLst>
          </p:cNvPr>
          <p:cNvSpPr/>
          <p:nvPr/>
        </p:nvSpPr>
        <p:spPr>
          <a:xfrm>
            <a:off x="207244" y="3397570"/>
            <a:ext cx="401320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A</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３）医療通訳</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医療通訳を配置している病院は</a:t>
            </a:r>
            <a:r>
              <a:rPr kumimoji="1" lang="en-US" altLang="ja-JP" sz="1400" dirty="0">
                <a:solidFill>
                  <a:schemeClr val="tx1"/>
                </a:solidFill>
                <a:latin typeface="メイリオ" panose="020B0604030504040204" pitchFamily="50" charset="-128"/>
                <a:ea typeface="メイリオ" panose="020B0604030504040204" pitchFamily="50" charset="-128"/>
              </a:rPr>
              <a:t>6.1</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79457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EA9921D9-4ABE-41AC-B97C-01EBA35B41EE}"/>
              </a:ext>
            </a:extLst>
          </p:cNvPr>
          <p:cNvPicPr>
            <a:picLocks noChangeAspect="1"/>
          </p:cNvPicPr>
          <p:nvPr/>
        </p:nvPicPr>
        <p:blipFill rotWithShape="1">
          <a:blip r:embed="rId2"/>
          <a:srcRect l="19862" r="27165" b="10133"/>
          <a:stretch/>
        </p:blipFill>
        <p:spPr>
          <a:xfrm>
            <a:off x="1061075" y="4413800"/>
            <a:ext cx="2796466" cy="2191047"/>
          </a:xfrm>
          <a:prstGeom prst="rect">
            <a:avLst/>
          </a:prstGeom>
        </p:spPr>
      </p:pic>
      <p:pic>
        <p:nvPicPr>
          <p:cNvPr id="25" name="図 24">
            <a:extLst>
              <a:ext uri="{FF2B5EF4-FFF2-40B4-BE49-F238E27FC236}">
                <a16:creationId xmlns:a16="http://schemas.microsoft.com/office/drawing/2014/main" id="{4E8D828B-688A-41F1-BD18-E424EC363429}"/>
              </a:ext>
            </a:extLst>
          </p:cNvPr>
          <p:cNvPicPr>
            <a:picLocks noChangeAspect="1"/>
          </p:cNvPicPr>
          <p:nvPr/>
        </p:nvPicPr>
        <p:blipFill rotWithShape="1">
          <a:blip r:embed="rId3"/>
          <a:srcRect l="19529" r="27338" b="10133"/>
          <a:stretch/>
        </p:blipFill>
        <p:spPr>
          <a:xfrm>
            <a:off x="4622348" y="4422342"/>
            <a:ext cx="2804912" cy="2191047"/>
          </a:xfrm>
          <a:prstGeom prst="rect">
            <a:avLst/>
          </a:prstGeom>
        </p:spPr>
      </p:pic>
      <p:pic>
        <p:nvPicPr>
          <p:cNvPr id="22" name="図 21">
            <a:extLst>
              <a:ext uri="{FF2B5EF4-FFF2-40B4-BE49-F238E27FC236}">
                <a16:creationId xmlns:a16="http://schemas.microsoft.com/office/drawing/2014/main" id="{2E0BB86E-FFA4-4ED9-B6A0-5A190E807ABE}"/>
              </a:ext>
            </a:extLst>
          </p:cNvPr>
          <p:cNvPicPr>
            <a:picLocks noChangeAspect="1"/>
          </p:cNvPicPr>
          <p:nvPr/>
        </p:nvPicPr>
        <p:blipFill rotWithShape="1">
          <a:blip r:embed="rId4"/>
          <a:srcRect l="19529" r="27338" b="10777"/>
          <a:stretch/>
        </p:blipFill>
        <p:spPr>
          <a:xfrm>
            <a:off x="1050784" y="1404249"/>
            <a:ext cx="2804912" cy="2175346"/>
          </a:xfrm>
          <a:prstGeom prst="rect">
            <a:avLst/>
          </a:prstGeom>
        </p:spPr>
      </p:pic>
      <p:pic>
        <p:nvPicPr>
          <p:cNvPr id="23" name="図 22">
            <a:extLst>
              <a:ext uri="{FF2B5EF4-FFF2-40B4-BE49-F238E27FC236}">
                <a16:creationId xmlns:a16="http://schemas.microsoft.com/office/drawing/2014/main" id="{6C3A4484-D5CB-415A-9DBC-2BED4F8FE883}"/>
              </a:ext>
            </a:extLst>
          </p:cNvPr>
          <p:cNvPicPr>
            <a:picLocks noChangeAspect="1"/>
          </p:cNvPicPr>
          <p:nvPr/>
        </p:nvPicPr>
        <p:blipFill rotWithShape="1">
          <a:blip r:embed="rId5"/>
          <a:srcRect l="18100" r="27193" b="9710"/>
          <a:stretch/>
        </p:blipFill>
        <p:spPr>
          <a:xfrm>
            <a:off x="4505325" y="1378234"/>
            <a:ext cx="2888005" cy="2201361"/>
          </a:xfrm>
          <a:prstGeom prst="rect">
            <a:avLst/>
          </a:prstGeom>
        </p:spPr>
      </p:pic>
      <p:sp>
        <p:nvSpPr>
          <p:cNvPr id="4" name="正方形/長方形 3">
            <a:extLst>
              <a:ext uri="{FF2B5EF4-FFF2-40B4-BE49-F238E27FC236}">
                <a16:creationId xmlns:a16="http://schemas.microsoft.com/office/drawing/2014/main" id="{F89EFA9E-E5F0-435C-80A9-117544228A48}"/>
              </a:ext>
            </a:extLst>
          </p:cNvPr>
          <p:cNvSpPr/>
          <p:nvPr/>
        </p:nvSpPr>
        <p:spPr>
          <a:xfrm>
            <a:off x="0" y="-1"/>
            <a:ext cx="9144000" cy="664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DFB86C5-76CB-41F9-BF51-74191C2A378A}"/>
              </a:ext>
            </a:extLst>
          </p:cNvPr>
          <p:cNvSpPr/>
          <p:nvPr/>
        </p:nvSpPr>
        <p:spPr>
          <a:xfrm>
            <a:off x="238125" y="200025"/>
            <a:ext cx="8534400" cy="445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メイリオ" panose="020B0604030504040204" pitchFamily="50" charset="-128"/>
                <a:ea typeface="メイリオ" panose="020B0604030504040204" pitchFamily="50" charset="-128"/>
              </a:rPr>
              <a:t>１</a:t>
            </a:r>
            <a:r>
              <a:rPr kumimoji="1" lang="en-US" altLang="ja-JP" sz="2400" b="1" dirty="0">
                <a:latin typeface="メイリオ" panose="020B0604030504040204" pitchFamily="50" charset="-128"/>
                <a:ea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rPr>
              <a:t>① アンケート調査　病院調査結果</a:t>
            </a:r>
            <a:r>
              <a:rPr kumimoji="1" lang="ja-JP" altLang="en-US" sz="1400" b="1" dirty="0">
                <a:latin typeface="メイリオ" panose="020B0604030504040204" pitchFamily="50" charset="-128"/>
                <a:ea typeface="メイリオ" panose="020B0604030504040204" pitchFamily="50" charset="-128"/>
              </a:rPr>
              <a:t>（調査票</a:t>
            </a:r>
            <a:r>
              <a:rPr kumimoji="1" lang="en-US" altLang="ja-JP" sz="1400" b="1" dirty="0">
                <a:latin typeface="メイリオ" panose="020B0604030504040204" pitchFamily="50" charset="-128"/>
                <a:ea typeface="メイリオ" panose="020B0604030504040204" pitchFamily="50" charset="-128"/>
              </a:rPr>
              <a:t>B </a:t>
            </a:r>
            <a:r>
              <a:rPr kumimoji="1" lang="ja-JP" altLang="en-US" sz="1400" b="1" dirty="0">
                <a:latin typeface="メイリオ" panose="020B0604030504040204" pitchFamily="50" charset="-128"/>
                <a:ea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B80B0710-D029-48D0-8C1B-AC448F6A239E}"/>
              </a:ext>
            </a:extLst>
          </p:cNvPr>
          <p:cNvSpPr txBox="1">
            <a:spLocks/>
          </p:cNvSpPr>
          <p:nvPr/>
        </p:nvSpPr>
        <p:spPr>
          <a:xfrm>
            <a:off x="8420100" y="6405562"/>
            <a:ext cx="723900" cy="447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600" dirty="0">
                <a:latin typeface="メイリオ" panose="020B0604030504040204" pitchFamily="50" charset="-128"/>
                <a:ea typeface="メイリオ" panose="020B0604030504040204" pitchFamily="50" charset="-128"/>
              </a:rPr>
              <a:t>8</a:t>
            </a:r>
            <a:endParaRPr lang="ja-JP" altLang="en-US" sz="16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8300D512-6439-4987-A242-E4E4ACE0EE7C}"/>
              </a:ext>
            </a:extLst>
          </p:cNvPr>
          <p:cNvSpPr/>
          <p:nvPr/>
        </p:nvSpPr>
        <p:spPr>
          <a:xfrm>
            <a:off x="323846" y="828787"/>
            <a:ext cx="8134353" cy="66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１）平成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月に受け入れた在留外国人患者</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在留外国人患者の受入れがあった病院は、外来</a:t>
            </a:r>
            <a:r>
              <a:rPr kumimoji="1" lang="en-US" altLang="ja-JP" sz="1400" dirty="0">
                <a:solidFill>
                  <a:schemeClr val="tx1"/>
                </a:solidFill>
                <a:latin typeface="メイリオ" panose="020B0604030504040204" pitchFamily="50" charset="-128"/>
                <a:ea typeface="メイリオ" panose="020B0604030504040204" pitchFamily="50" charset="-128"/>
              </a:rPr>
              <a:t>47.3</a:t>
            </a:r>
            <a:r>
              <a:rPr kumimoji="1" lang="ja-JP" altLang="en-US" sz="1400" dirty="0">
                <a:solidFill>
                  <a:schemeClr val="tx1"/>
                </a:solidFill>
                <a:latin typeface="メイリオ" panose="020B0604030504040204" pitchFamily="50" charset="-128"/>
                <a:ea typeface="メイリオ" panose="020B0604030504040204" pitchFamily="50" charset="-128"/>
              </a:rPr>
              <a:t>％・入院</a:t>
            </a:r>
            <a:r>
              <a:rPr kumimoji="1" lang="en-US" altLang="ja-JP" sz="1400" dirty="0">
                <a:solidFill>
                  <a:schemeClr val="tx1"/>
                </a:solidFill>
                <a:latin typeface="メイリオ" panose="020B0604030504040204" pitchFamily="50" charset="-128"/>
                <a:ea typeface="メイリオ" panose="020B0604030504040204" pitchFamily="50" charset="-128"/>
              </a:rPr>
              <a:t>18.3</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31414C1-1ED0-4EE0-92E6-ADDB4911DFB3}"/>
              </a:ext>
            </a:extLst>
          </p:cNvPr>
          <p:cNvSpPr/>
          <p:nvPr/>
        </p:nvSpPr>
        <p:spPr>
          <a:xfrm>
            <a:off x="266696" y="3738648"/>
            <a:ext cx="8191503" cy="885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B</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２）平成</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30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年</a:t>
            </a:r>
            <a:r>
              <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rPr>
              <a:t>10</a:t>
            </a:r>
            <a:r>
              <a:rPr lang="ja-JP" altLang="en-US" b="1" dirty="0">
                <a:solidFill>
                  <a:schemeClr val="tx1"/>
                </a:solidFill>
                <a:latin typeface="メイリオ" panose="020B0604030504040204" pitchFamily="50" charset="-128"/>
                <a:ea typeface="メイリオ" panose="020B0604030504040204" pitchFamily="50" charset="-128"/>
                <a:cs typeface="Meiryo UI" pitchFamily="50" charset="-128"/>
              </a:rPr>
              <a:t>月に受け入れた訪日外国人（医療渡航を除く）</a:t>
            </a:r>
            <a:endParaRPr lang="en-US" altLang="ja-JP" b="1" dirty="0">
              <a:solidFill>
                <a:schemeClr val="tx1"/>
              </a:solidFill>
              <a:latin typeface="メイリオ" panose="020B0604030504040204" pitchFamily="50" charset="-128"/>
              <a:ea typeface="メイリオ" panose="020B0604030504040204" pitchFamily="50" charset="-128"/>
              <a:cs typeface="Meiryo UI" pitchFamily="50" charset="-128"/>
            </a:endParaRPr>
          </a:p>
          <a:p>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訪日外国人の受入れがあった病院は、外来</a:t>
            </a:r>
            <a:r>
              <a:rPr kumimoji="1" lang="en-US" altLang="ja-JP" sz="1400" dirty="0">
                <a:solidFill>
                  <a:schemeClr val="tx1"/>
                </a:solidFill>
                <a:latin typeface="メイリオ" panose="020B0604030504040204" pitchFamily="50" charset="-128"/>
                <a:ea typeface="メイリオ" panose="020B0604030504040204" pitchFamily="50" charset="-128"/>
              </a:rPr>
              <a:t>17.0</a:t>
            </a:r>
            <a:r>
              <a:rPr kumimoji="1" lang="ja-JP" altLang="en-US" sz="1400" dirty="0">
                <a:solidFill>
                  <a:schemeClr val="tx1"/>
                </a:solidFill>
                <a:latin typeface="メイリオ" panose="020B0604030504040204" pitchFamily="50" charset="-128"/>
                <a:ea typeface="メイリオ" panose="020B0604030504040204" pitchFamily="50" charset="-128"/>
              </a:rPr>
              <a:t>％・入院</a:t>
            </a:r>
            <a:r>
              <a:rPr kumimoji="1" lang="en-US" altLang="ja-JP" sz="1400" dirty="0">
                <a:solidFill>
                  <a:schemeClr val="tx1"/>
                </a:solidFill>
                <a:latin typeface="メイリオ" panose="020B0604030504040204" pitchFamily="50" charset="-128"/>
                <a:ea typeface="メイリオ" panose="020B0604030504040204" pitchFamily="50" charset="-128"/>
              </a:rPr>
              <a:t>4.4</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7C979820-AFF2-4765-BD3D-A2975B9E67AA}"/>
              </a:ext>
            </a:extLst>
          </p:cNvPr>
          <p:cNvSpPr/>
          <p:nvPr/>
        </p:nvSpPr>
        <p:spPr>
          <a:xfrm>
            <a:off x="2719391" y="2451520"/>
            <a:ext cx="576260"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0EC2CEDE-A5D0-47B1-B8BC-EEC37F9ECE3F}"/>
              </a:ext>
            </a:extLst>
          </p:cNvPr>
          <p:cNvSpPr/>
          <p:nvPr/>
        </p:nvSpPr>
        <p:spPr>
          <a:xfrm>
            <a:off x="6181246" y="2039626"/>
            <a:ext cx="571980"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09B735F1-1029-4741-B0F7-9C5840EBBD1F}"/>
              </a:ext>
            </a:extLst>
          </p:cNvPr>
          <p:cNvSpPr/>
          <p:nvPr/>
        </p:nvSpPr>
        <p:spPr>
          <a:xfrm>
            <a:off x="2561263" y="5068919"/>
            <a:ext cx="639138"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C41239C8-8E00-459B-9D79-2ECB1C6EF42F}"/>
              </a:ext>
            </a:extLst>
          </p:cNvPr>
          <p:cNvSpPr/>
          <p:nvPr/>
        </p:nvSpPr>
        <p:spPr>
          <a:xfrm>
            <a:off x="6285538" y="4514339"/>
            <a:ext cx="562938" cy="439289"/>
          </a:xfrm>
          <a:prstGeom prst="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03970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2994</TotalTime>
  <Words>2264</Words>
  <Application>Microsoft Office PowerPoint</Application>
  <PresentationFormat>画面に合わせる (4:3)</PresentationFormat>
  <Paragraphs>467</Paragraphs>
  <Slides>19</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19</vt:i4>
      </vt:variant>
    </vt:vector>
  </HeadingPairs>
  <TitlesOfParts>
    <vt:vector size="33" baseType="lpstr">
      <vt:lpstr>HGPｺﾞｼｯｸE</vt:lpstr>
      <vt:lpstr>HGPｺﾞｼｯｸM</vt:lpstr>
      <vt:lpstr>HGP創英角ｺﾞｼｯｸUB</vt:lpstr>
      <vt:lpstr>Meiryo UI</vt:lpstr>
      <vt:lpstr>ＭＳ Ｐゴシック</vt:lpstr>
      <vt:lpstr>ＭＳ ゴシック</vt:lpstr>
      <vt:lpstr>メイリオ</vt:lpstr>
      <vt:lpstr>游ゴシック</vt:lpstr>
      <vt:lpstr>游ゴシック Light</vt:lpstr>
      <vt:lpstr>Arial</vt:lpstr>
      <vt:lpstr>Calibri</vt:lpstr>
      <vt:lpstr>Calibri Light</vt:lpstr>
      <vt:lpstr>Times New Roman</vt:lpstr>
      <vt:lpstr>Office テーマ</vt:lpstr>
      <vt:lpstr>大阪府来阪外国人患者受入実態調査 結果の概要について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Nakasato</dc:creator>
  <cp:lastModifiedBy>山邉　佳子</cp:lastModifiedBy>
  <cp:revision>189</cp:revision>
  <cp:lastPrinted>2019-03-22T08:38:00Z</cp:lastPrinted>
  <dcterms:created xsi:type="dcterms:W3CDTF">2018-05-10T08:16:13Z</dcterms:created>
  <dcterms:modified xsi:type="dcterms:W3CDTF">2019-03-22T08:51:34Z</dcterms:modified>
</cp:coreProperties>
</file>