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6"/>
  </p:notesMasterIdLst>
  <p:sldIdLst>
    <p:sldId id="256" r:id="rId2"/>
    <p:sldId id="278" r:id="rId3"/>
    <p:sldId id="279" r:id="rId4"/>
    <p:sldId id="259" r:id="rId5"/>
    <p:sldId id="267" r:id="rId6"/>
    <p:sldId id="303" r:id="rId7"/>
    <p:sldId id="141168632" r:id="rId8"/>
    <p:sldId id="265" r:id="rId9"/>
    <p:sldId id="305" r:id="rId10"/>
    <p:sldId id="306" r:id="rId11"/>
    <p:sldId id="322" r:id="rId12"/>
    <p:sldId id="323" r:id="rId13"/>
    <p:sldId id="324" r:id="rId14"/>
    <p:sldId id="308" r:id="rId15"/>
    <p:sldId id="310" r:id="rId16"/>
    <p:sldId id="311" r:id="rId17"/>
    <p:sldId id="312" r:id="rId18"/>
    <p:sldId id="313" r:id="rId19"/>
    <p:sldId id="321" r:id="rId20"/>
    <p:sldId id="309" r:id="rId21"/>
    <p:sldId id="316" r:id="rId22"/>
    <p:sldId id="317" r:id="rId23"/>
    <p:sldId id="260" r:id="rId24"/>
    <p:sldId id="394" r:id="rId25"/>
    <p:sldId id="274" r:id="rId26"/>
    <p:sldId id="319" r:id="rId27"/>
    <p:sldId id="276" r:id="rId28"/>
    <p:sldId id="257" r:id="rId29"/>
    <p:sldId id="299" r:id="rId30"/>
    <p:sldId id="285" r:id="rId31"/>
    <p:sldId id="289" r:id="rId32"/>
    <p:sldId id="287" r:id="rId33"/>
    <p:sldId id="290" r:id="rId34"/>
    <p:sldId id="302"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DBE8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129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94EFB2-2F92-40BE-AD14-8D14B18AF5CD}" type="datetimeFigureOut">
              <a:rPr kumimoji="1" lang="ja-JP" altLang="en-US" smtClean="0"/>
              <a:t>2022/2/25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623623-A9E5-4055-94BD-8DCED6FFBB8F}" type="slidenum">
              <a:rPr kumimoji="1" lang="ja-JP" altLang="en-US" smtClean="0"/>
              <a:t>‹#›</a:t>
            </a:fld>
            <a:endParaRPr kumimoji="1" lang="ja-JP" altLang="en-US"/>
          </a:p>
        </p:txBody>
      </p:sp>
    </p:spTree>
    <p:extLst>
      <p:ext uri="{BB962C8B-B14F-4D97-AF65-F5344CB8AC3E}">
        <p14:creationId xmlns:p14="http://schemas.microsoft.com/office/powerpoint/2010/main" val="20406225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575388A-E6AC-42BC-9993-289077032FD9}" type="slidenum">
              <a:rPr kumimoji="1" lang="ja-JP" altLang="en-US" smtClean="0"/>
              <a:t>6</a:t>
            </a:fld>
            <a:endParaRPr kumimoji="1" lang="ja-JP" altLang="en-US"/>
          </a:p>
        </p:txBody>
      </p:sp>
    </p:spTree>
    <p:extLst>
      <p:ext uri="{BB962C8B-B14F-4D97-AF65-F5344CB8AC3E}">
        <p14:creationId xmlns:p14="http://schemas.microsoft.com/office/powerpoint/2010/main" val="2751730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C9623623-A9E5-4055-94BD-8DCED6FFBB8F}" type="slidenum">
              <a:rPr kumimoji="1" lang="ja-JP" altLang="en-US" smtClean="0"/>
              <a:t>7</a:t>
            </a:fld>
            <a:endParaRPr kumimoji="1" lang="ja-JP" altLang="en-US"/>
          </a:p>
        </p:txBody>
      </p:sp>
    </p:spTree>
    <p:extLst>
      <p:ext uri="{BB962C8B-B14F-4D97-AF65-F5344CB8AC3E}">
        <p14:creationId xmlns:p14="http://schemas.microsoft.com/office/powerpoint/2010/main" val="1673669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a:extLst>
              <a:ext uri="{FF2B5EF4-FFF2-40B4-BE49-F238E27FC236}">
                <a16:creationId xmlns:a16="http://schemas.microsoft.com/office/drawing/2014/main" id="{6DA895ED-EB37-4F51-801C-B9F844FFF6DF}"/>
              </a:ext>
            </a:extLst>
          </p:cNvPr>
          <p:cNvSpPr>
            <a:spLocks noGrp="1"/>
          </p:cNvSpPr>
          <p:nvPr>
            <p:ph type="body" idx="1"/>
          </p:nvPr>
        </p:nvSpPr>
        <p:spPr/>
        <p:txBody>
          <a:bodyPr/>
          <a:lstStyle/>
          <a:p>
            <a:endParaRPr kumimoji="1" lang="en-US" altLang="ja-JP" dirty="0"/>
          </a:p>
        </p:txBody>
      </p:sp>
    </p:spTree>
    <p:extLst>
      <p:ext uri="{BB962C8B-B14F-4D97-AF65-F5344CB8AC3E}">
        <p14:creationId xmlns:p14="http://schemas.microsoft.com/office/powerpoint/2010/main" val="351922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7575388A-E6AC-42BC-9993-289077032FD9}" type="slidenum">
              <a:rPr kumimoji="1" lang="ja-JP" altLang="en-US" smtClean="0"/>
              <a:t>9</a:t>
            </a:fld>
            <a:endParaRPr kumimoji="1" lang="ja-JP" altLang="en-US"/>
          </a:p>
        </p:txBody>
      </p:sp>
    </p:spTree>
    <p:extLst>
      <p:ext uri="{BB962C8B-B14F-4D97-AF65-F5344CB8AC3E}">
        <p14:creationId xmlns:p14="http://schemas.microsoft.com/office/powerpoint/2010/main" val="2668531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575388A-E6AC-42BC-9993-289077032FD9}" type="slidenum">
              <a:rPr kumimoji="1" lang="ja-JP" altLang="en-US" smtClean="0"/>
              <a:t>12</a:t>
            </a:fld>
            <a:endParaRPr kumimoji="1" lang="ja-JP" altLang="en-US"/>
          </a:p>
        </p:txBody>
      </p:sp>
    </p:spTree>
    <p:extLst>
      <p:ext uri="{BB962C8B-B14F-4D97-AF65-F5344CB8AC3E}">
        <p14:creationId xmlns:p14="http://schemas.microsoft.com/office/powerpoint/2010/main" val="2506161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457794">
              <a:defRPr/>
            </a:pPr>
            <a:fld id="{7575388A-E6AC-42BC-9993-289077032FD9}" type="slidenum">
              <a:rPr kumimoji="1" lang="ja-JP" altLang="en-US" sz="1300">
                <a:solidFill>
                  <a:prstClr val="black"/>
                </a:solidFill>
                <a:latin typeface="游ゴシック" panose="020F0502020204030204"/>
                <a:ea typeface="游ゴシック" panose="020B0400000000000000" pitchFamily="50" charset="-128"/>
              </a:rPr>
              <a:pPr defTabSz="457794">
                <a:defRPr/>
              </a:pPr>
              <a:t>13</a:t>
            </a:fld>
            <a:endParaRPr kumimoji="1" lang="ja-JP" altLang="en-US" sz="130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001981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8" name="直角三角形 7">
            <a:extLst>
              <a:ext uri="{FF2B5EF4-FFF2-40B4-BE49-F238E27FC236}">
                <a16:creationId xmlns:a16="http://schemas.microsoft.com/office/drawing/2014/main" id="{044538F4-BE7C-40CA-8389-4007D09E8BCC}"/>
              </a:ext>
            </a:extLst>
          </p:cNvPr>
          <p:cNvSpPr/>
          <p:nvPr userDrawn="1"/>
        </p:nvSpPr>
        <p:spPr>
          <a:xfrm rot="5400000" flipH="1" flipV="1">
            <a:off x="5701748" y="3415747"/>
            <a:ext cx="1808922" cy="5075583"/>
          </a:xfrm>
          <a:prstGeom prst="rtTriangl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Title 1"/>
          <p:cNvSpPr>
            <a:spLocks noGrp="1"/>
          </p:cNvSpPr>
          <p:nvPr>
            <p:ph type="ctrTitle"/>
          </p:nvPr>
        </p:nvSpPr>
        <p:spPr>
          <a:xfrm>
            <a:off x="685800" y="1122363"/>
            <a:ext cx="7772400" cy="2387600"/>
          </a:xfrm>
        </p:spPr>
        <p:txBody>
          <a:bodyPr anchor="b"/>
          <a:lstStyle>
            <a:lvl1pPr algn="ctr">
              <a:defRPr sz="4800">
                <a:solidFill>
                  <a:schemeClr val="accent1">
                    <a:lumMod val="50000"/>
                  </a:schemeClr>
                </a:solidFill>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466379"/>
          </a:xfrm>
        </p:spPr>
        <p:txBody>
          <a:bodyPr/>
          <a:lstStyle>
            <a:lvl1pPr marL="0" indent="0" algn="ctr">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p:txBody>
          <a:bodyPr/>
          <a:lstStyle/>
          <a:p>
            <a:fld id="{24153796-4C6E-44E8-BBAD-7679937D0CDE}" type="datetime1">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282DF9-B026-4488-934B-9C645BD930A4}" type="slidenum">
              <a:rPr kumimoji="1" lang="ja-JP" altLang="en-US" smtClean="0"/>
              <a:t>‹#›</a:t>
            </a:fld>
            <a:endParaRPr kumimoji="1" lang="ja-JP" altLang="en-US"/>
          </a:p>
        </p:txBody>
      </p:sp>
      <p:cxnSp>
        <p:nvCxnSpPr>
          <p:cNvPr id="7" name="直線コネクタ 6">
            <a:extLst>
              <a:ext uri="{FF2B5EF4-FFF2-40B4-BE49-F238E27FC236}">
                <a16:creationId xmlns:a16="http://schemas.microsoft.com/office/drawing/2014/main" id="{00ADAC1E-0E27-4163-9206-A48D39C446C1}"/>
              </a:ext>
            </a:extLst>
          </p:cNvPr>
          <p:cNvCxnSpPr/>
          <p:nvPr userDrawn="1"/>
        </p:nvCxnSpPr>
        <p:spPr>
          <a:xfrm>
            <a:off x="628650" y="4134765"/>
            <a:ext cx="7992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8837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420C60-F2A6-4D35-8716-48B22805BDFF}" type="datetime1">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282DF9-B026-4488-934B-9C645BD930A4}" type="slidenum">
              <a:rPr kumimoji="1" lang="ja-JP" altLang="en-US" smtClean="0"/>
              <a:t>‹#›</a:t>
            </a:fld>
            <a:endParaRPr kumimoji="1" lang="ja-JP" altLang="en-US"/>
          </a:p>
        </p:txBody>
      </p:sp>
    </p:spTree>
    <p:extLst>
      <p:ext uri="{BB962C8B-B14F-4D97-AF65-F5344CB8AC3E}">
        <p14:creationId xmlns:p14="http://schemas.microsoft.com/office/powerpoint/2010/main" val="119305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E925AB-CAAA-4592-837E-6C19B35D63A9}" type="datetime1">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282DF9-B026-4488-934B-9C645BD930A4}" type="slidenum">
              <a:rPr kumimoji="1" lang="ja-JP" altLang="en-US" smtClean="0"/>
              <a:t>‹#›</a:t>
            </a:fld>
            <a:endParaRPr kumimoji="1" lang="ja-JP" altLang="en-US"/>
          </a:p>
        </p:txBody>
      </p:sp>
    </p:spTree>
    <p:extLst>
      <p:ext uri="{BB962C8B-B14F-4D97-AF65-F5344CB8AC3E}">
        <p14:creationId xmlns:p14="http://schemas.microsoft.com/office/powerpoint/2010/main" val="3659790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_">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EEDE1C46-070E-3946-990B-8336B18D759E}"/>
              </a:ext>
            </a:extLst>
          </p:cNvPr>
          <p:cNvSpPr>
            <a:spLocks noGrp="1"/>
          </p:cNvSpPr>
          <p:nvPr>
            <p:ph type="title" hasCustomPrompt="1"/>
          </p:nvPr>
        </p:nvSpPr>
        <p:spPr/>
        <p:txBody>
          <a:bodyPr/>
          <a:lstStyle>
            <a:lvl1pPr>
              <a:defRPr/>
            </a:lvl1pPr>
          </a:lstStyle>
          <a:p>
            <a:r>
              <a:rPr lang="en-US" altLang="ja-JP" dirty="0"/>
              <a:t>Selecting a template</a:t>
            </a:r>
            <a:endParaRPr kumimoji="1" lang="ja-JP" altLang="en-US"/>
          </a:p>
        </p:txBody>
      </p:sp>
      <p:sp>
        <p:nvSpPr>
          <p:cNvPr id="11" name="スライド番号プレースホルダー 10">
            <a:extLst>
              <a:ext uri="{FF2B5EF4-FFF2-40B4-BE49-F238E27FC236}">
                <a16:creationId xmlns:a16="http://schemas.microsoft.com/office/drawing/2014/main" id="{008414EC-4B0F-E345-AFC8-182CD40EDA1D}"/>
              </a:ext>
            </a:extLst>
          </p:cNvPr>
          <p:cNvSpPr>
            <a:spLocks noGrp="1"/>
          </p:cNvSpPr>
          <p:nvPr>
            <p:ph type="sldNum" sz="quarter" idx="10"/>
          </p:nvPr>
        </p:nvSpPr>
        <p:spPr/>
        <p:txBody>
          <a:bodyPr/>
          <a:lstStyle/>
          <a:p>
            <a:fld id="{E7A0BC36-69FC-594C-BEE9-860AEC9816D6}" type="slidenum">
              <a:rPr kumimoji="1" lang="ja-JP" altLang="en-US"/>
              <a:pPr/>
              <a:t>‹#›</a:t>
            </a:fld>
            <a:endParaRPr kumimoji="1" lang="ja-JP" altLang="en-US"/>
          </a:p>
        </p:txBody>
      </p:sp>
    </p:spTree>
    <p:extLst>
      <p:ext uri="{BB962C8B-B14F-4D97-AF65-F5344CB8AC3E}">
        <p14:creationId xmlns:p14="http://schemas.microsoft.com/office/powerpoint/2010/main" val="3468205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slide">
    <p:spTree>
      <p:nvGrpSpPr>
        <p:cNvPr id="1" name=""/>
        <p:cNvGrpSpPr/>
        <p:nvPr/>
      </p:nvGrpSpPr>
      <p:grpSpPr>
        <a:xfrm>
          <a:off x="0" y="0"/>
          <a:ext cx="0" cy="0"/>
          <a:chOff x="0" y="0"/>
          <a:chExt cx="0" cy="0"/>
        </a:xfrm>
      </p:grpSpPr>
      <p:sp>
        <p:nvSpPr>
          <p:cNvPr id="41" name="Shape 41"/>
          <p:cNvSpPr>
            <a:spLocks noGrp="1"/>
          </p:cNvSpPr>
          <p:nvPr>
            <p:ph type="title"/>
          </p:nvPr>
        </p:nvSpPr>
        <p:spPr>
          <a:xfrm>
            <a:off x="543827" y="177421"/>
            <a:ext cx="7986024" cy="496981"/>
          </a:xfrm>
          <a:prstGeom prst="rect">
            <a:avLst/>
          </a:prstGeom>
        </p:spPr>
        <p:txBody>
          <a:bodyPr/>
          <a:lstStyle/>
          <a:p>
            <a:pPr lvl="0"/>
            <a:r>
              <a:t>タイトルテキスト</a:t>
            </a:r>
          </a:p>
        </p:txBody>
      </p:sp>
      <p:sp>
        <p:nvSpPr>
          <p:cNvPr id="3" name="Shape 8"/>
          <p:cNvSpPr>
            <a:spLocks noGrp="1"/>
          </p:cNvSpPr>
          <p:nvPr>
            <p:ph type="sldNum" sz="quarter" idx="10"/>
          </p:nvPr>
        </p:nvSpPr>
        <p:spPr>
          <a:ln/>
        </p:spPr>
        <p:txBody>
          <a:bodyPr/>
          <a:lstStyle>
            <a:lvl1pPr>
              <a:defRPr/>
            </a:lvl1pPr>
          </a:lstStyle>
          <a:p>
            <a:pPr>
              <a:defRPr/>
            </a:pPr>
            <a:fld id="{151592A0-F49E-4B06-8AFC-B0FBCC3ADB1C}" type="slidenum">
              <a:rPr lang="ja-JP" altLang="en-US"/>
              <a:pPr>
                <a:defRPr/>
              </a:pPr>
              <a:t>‹#›</a:t>
            </a:fld>
            <a:endParaRPr lang="en-US" altLang="ja-JP"/>
          </a:p>
        </p:txBody>
      </p:sp>
    </p:spTree>
    <p:extLst>
      <p:ext uri="{BB962C8B-B14F-4D97-AF65-F5344CB8AC3E}">
        <p14:creationId xmlns:p14="http://schemas.microsoft.com/office/powerpoint/2010/main" val="134365580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541371"/>
            <a:ext cx="7772400" cy="6093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31" b="0" i="0">
                <a:solidFill>
                  <a:schemeClr val="bg1"/>
                </a:solidFill>
                <a:latin typeface="Meiryo UI"/>
                <a:cs typeface="Meiryo UI"/>
              </a:defRPr>
            </a:lvl1pPr>
          </a:lstStyle>
          <a:p>
            <a:pPr marL="11723">
              <a:spcBef>
                <a:spcPts val="143"/>
              </a:spcBef>
            </a:pPr>
            <a:endParaRPr lang="en-US" spc="-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E18E156-2E86-40FB-8B5F-40CC8617D7CF}" type="datetime1">
              <a:rPr lang="ja-JP" altLang="en-US" smtClean="0"/>
              <a:t>2022/2/25</a:t>
            </a:fld>
            <a:endParaRPr lang="en-US"/>
          </a:p>
        </p:txBody>
      </p:sp>
      <p:sp>
        <p:nvSpPr>
          <p:cNvPr id="6" name="Holder 6"/>
          <p:cNvSpPr>
            <a:spLocks noGrp="1"/>
          </p:cNvSpPr>
          <p:nvPr>
            <p:ph type="sldNum" sz="quarter" idx="7"/>
          </p:nvPr>
        </p:nvSpPr>
        <p:spPr/>
        <p:txBody>
          <a:bodyPr lIns="0" tIns="0" rIns="0" bIns="0"/>
          <a:lstStyle>
            <a:lvl1pPr>
              <a:defRPr sz="1015" b="1" i="0">
                <a:solidFill>
                  <a:schemeClr val="bg1"/>
                </a:solidFill>
                <a:latin typeface="Meiryo UI"/>
                <a:cs typeface="Meiryo UI"/>
              </a:defRPr>
            </a:lvl1pPr>
          </a:lstStyle>
          <a:p>
            <a:pPr marL="35170">
              <a:spcBef>
                <a:spcPts val="148"/>
              </a:spcBef>
            </a:pPr>
            <a:fld id="{81D60167-4931-47E6-BA6A-407CBD079E47}" type="slidenum">
              <a:rPr lang="en-US" altLang="ja-JP" spc="-5" smtClean="0"/>
              <a:pPr marL="35170">
                <a:spcBef>
                  <a:spcPts val="148"/>
                </a:spcBef>
              </a:pPr>
              <a:t>‹#›</a:t>
            </a:fld>
            <a:endParaRPr lang="en-US" altLang="ja-JP" spc="-5" dirty="0"/>
          </a:p>
        </p:txBody>
      </p:sp>
    </p:spTree>
    <p:extLst>
      <p:ext uri="{BB962C8B-B14F-4D97-AF65-F5344CB8AC3E}">
        <p14:creationId xmlns:p14="http://schemas.microsoft.com/office/powerpoint/2010/main" val="1023389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9"/>
            <a:ext cx="8229600" cy="1143000"/>
          </a:xfr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2"/>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648200" y="1600201"/>
            <a:ext cx="40386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4648200" y="3938592"/>
            <a:ext cx="40386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10B62F1D-8369-4D07-9425-04B3055B07D3}"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424631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468CDDB-1EE3-4CD0-B625-EBF6ED7BF7A1}" type="datetime1">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282DF9-B026-4488-934B-9C645BD930A4}" type="slidenum">
              <a:rPr kumimoji="1" lang="ja-JP" altLang="en-US" smtClean="0"/>
              <a:t>‹#›</a:t>
            </a:fld>
            <a:endParaRPr kumimoji="1" lang="ja-JP" altLang="en-US"/>
          </a:p>
        </p:txBody>
      </p:sp>
    </p:spTree>
    <p:extLst>
      <p:ext uri="{BB962C8B-B14F-4D97-AF65-F5344CB8AC3E}">
        <p14:creationId xmlns:p14="http://schemas.microsoft.com/office/powerpoint/2010/main" val="4079795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C1DA242-EC8A-4AED-8EFC-AAF3B77BDDA6}" type="datetime1">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282DF9-B026-4488-934B-9C645BD930A4}" type="slidenum">
              <a:rPr kumimoji="1" lang="ja-JP" altLang="en-US" smtClean="0"/>
              <a:t>‹#›</a:t>
            </a:fld>
            <a:endParaRPr kumimoji="1" lang="ja-JP" altLang="en-US"/>
          </a:p>
        </p:txBody>
      </p:sp>
    </p:spTree>
    <p:extLst>
      <p:ext uri="{BB962C8B-B14F-4D97-AF65-F5344CB8AC3E}">
        <p14:creationId xmlns:p14="http://schemas.microsoft.com/office/powerpoint/2010/main" val="299112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8FF80CD-9F33-4AA4-8A62-E5D99BE3B673}" type="datetime1">
              <a:rPr kumimoji="1" lang="ja-JP" altLang="en-US" smtClean="0"/>
              <a:t>2022/2/25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1282DF9-B026-4488-934B-9C645BD930A4}" type="slidenum">
              <a:rPr kumimoji="1" lang="ja-JP" altLang="en-US" smtClean="0"/>
              <a:t>‹#›</a:t>
            </a:fld>
            <a:endParaRPr kumimoji="1" lang="ja-JP" altLang="en-US"/>
          </a:p>
        </p:txBody>
      </p:sp>
    </p:spTree>
    <p:extLst>
      <p:ext uri="{BB962C8B-B14F-4D97-AF65-F5344CB8AC3E}">
        <p14:creationId xmlns:p14="http://schemas.microsoft.com/office/powerpoint/2010/main" val="2823942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48C3D96-FB1B-4D75-A66F-282745D61B10}" type="datetime1">
              <a:rPr kumimoji="1" lang="ja-JP" altLang="en-US" smtClean="0"/>
              <a:t>2022/2/25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1282DF9-B026-4488-934B-9C645BD930A4}" type="slidenum">
              <a:rPr kumimoji="1" lang="ja-JP" altLang="en-US" smtClean="0"/>
              <a:t>‹#›</a:t>
            </a:fld>
            <a:endParaRPr kumimoji="1" lang="ja-JP" altLang="en-US"/>
          </a:p>
        </p:txBody>
      </p:sp>
    </p:spTree>
    <p:extLst>
      <p:ext uri="{BB962C8B-B14F-4D97-AF65-F5344CB8AC3E}">
        <p14:creationId xmlns:p14="http://schemas.microsoft.com/office/powerpoint/2010/main" val="521639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DE3500A-2AEA-42F2-B9D4-87FEFC46279C}" type="datetime1">
              <a:rPr kumimoji="1" lang="ja-JP" altLang="en-US" smtClean="0"/>
              <a:t>2022/2/25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1282DF9-B026-4488-934B-9C645BD930A4}" type="slidenum">
              <a:rPr kumimoji="1" lang="ja-JP" altLang="en-US" smtClean="0"/>
              <a:t>‹#›</a:t>
            </a:fld>
            <a:endParaRPr kumimoji="1" lang="ja-JP" altLang="en-US"/>
          </a:p>
        </p:txBody>
      </p:sp>
    </p:spTree>
    <p:extLst>
      <p:ext uri="{BB962C8B-B14F-4D97-AF65-F5344CB8AC3E}">
        <p14:creationId xmlns:p14="http://schemas.microsoft.com/office/powerpoint/2010/main" val="967103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AB9AB-E04D-49C7-B9CB-2439F4CF587A}" type="datetime1">
              <a:rPr kumimoji="1" lang="ja-JP" altLang="en-US" smtClean="0"/>
              <a:t>2022/2/25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1282DF9-B026-4488-934B-9C645BD930A4}" type="slidenum">
              <a:rPr kumimoji="1" lang="ja-JP" altLang="en-US" smtClean="0"/>
              <a:t>‹#›</a:t>
            </a:fld>
            <a:endParaRPr kumimoji="1" lang="ja-JP" altLang="en-US"/>
          </a:p>
        </p:txBody>
      </p:sp>
    </p:spTree>
    <p:extLst>
      <p:ext uri="{BB962C8B-B14F-4D97-AF65-F5344CB8AC3E}">
        <p14:creationId xmlns:p14="http://schemas.microsoft.com/office/powerpoint/2010/main" val="3076450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99686A1-7E77-4D05-ACBF-C04712CA3153}" type="datetime1">
              <a:rPr kumimoji="1" lang="ja-JP" altLang="en-US" smtClean="0"/>
              <a:t>2022/2/25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1282DF9-B026-4488-934B-9C645BD930A4}" type="slidenum">
              <a:rPr kumimoji="1" lang="ja-JP" altLang="en-US" smtClean="0"/>
              <a:t>‹#›</a:t>
            </a:fld>
            <a:endParaRPr kumimoji="1" lang="ja-JP" altLang="en-US"/>
          </a:p>
        </p:txBody>
      </p:sp>
    </p:spTree>
    <p:extLst>
      <p:ext uri="{BB962C8B-B14F-4D97-AF65-F5344CB8AC3E}">
        <p14:creationId xmlns:p14="http://schemas.microsoft.com/office/powerpoint/2010/main" val="2560011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441812-A423-44C2-80DF-4C88C3833784}" type="datetime1">
              <a:rPr kumimoji="1" lang="ja-JP" altLang="en-US" smtClean="0"/>
              <a:t>2022/2/25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1282DF9-B026-4488-934B-9C645BD930A4}" type="slidenum">
              <a:rPr kumimoji="1" lang="ja-JP" altLang="en-US" smtClean="0"/>
              <a:t>‹#›</a:t>
            </a:fld>
            <a:endParaRPr kumimoji="1" lang="ja-JP" altLang="en-US"/>
          </a:p>
        </p:txBody>
      </p:sp>
    </p:spTree>
    <p:extLst>
      <p:ext uri="{BB962C8B-B14F-4D97-AF65-F5344CB8AC3E}">
        <p14:creationId xmlns:p14="http://schemas.microsoft.com/office/powerpoint/2010/main" val="2348499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直角三角形 6">
            <a:extLst>
              <a:ext uri="{FF2B5EF4-FFF2-40B4-BE49-F238E27FC236}">
                <a16:creationId xmlns:a16="http://schemas.microsoft.com/office/drawing/2014/main" id="{044538F4-BE7C-40CA-8389-4007D09E8BCC}"/>
              </a:ext>
            </a:extLst>
          </p:cNvPr>
          <p:cNvSpPr/>
          <p:nvPr userDrawn="1"/>
        </p:nvSpPr>
        <p:spPr>
          <a:xfrm rot="5400000">
            <a:off x="434562" y="-431388"/>
            <a:ext cx="1111251" cy="1980375"/>
          </a:xfrm>
          <a:prstGeom prst="rtTriangl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Title Placeholder 1"/>
          <p:cNvSpPr>
            <a:spLocks noGrp="1"/>
          </p:cNvSpPr>
          <p:nvPr>
            <p:ph type="title"/>
          </p:nvPr>
        </p:nvSpPr>
        <p:spPr>
          <a:xfrm>
            <a:off x="628650" y="177036"/>
            <a:ext cx="7886700" cy="504001"/>
          </a:xfrm>
          <a:prstGeom prst="rect">
            <a:avLst/>
          </a:prstGeom>
        </p:spPr>
        <p:txBody>
          <a:bodyPr vert="horz" lIns="91440" tIns="45720" rIns="91440" bIns="45720" rtlCol="0" anchor="ctr">
            <a:no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904875"/>
            <a:ext cx="7886700" cy="527208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6FD57-C67E-4360-8EF9-16C620E47EDD}" type="datetime1">
              <a:rPr kumimoji="1" lang="ja-JP" altLang="en-US" smtClean="0"/>
              <a:t>2022/2/25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47493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282DF9-B026-4488-934B-9C645BD930A4}"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00ADAC1E-0E27-4163-9206-A48D39C446C1}"/>
              </a:ext>
            </a:extLst>
          </p:cNvPr>
          <p:cNvCxnSpPr/>
          <p:nvPr userDrawn="1"/>
        </p:nvCxnSpPr>
        <p:spPr>
          <a:xfrm>
            <a:off x="549990" y="702452"/>
            <a:ext cx="7992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userDrawn="1"/>
        </p:nvCxnSpPr>
        <p:spPr>
          <a:xfrm>
            <a:off x="8706678" y="6522693"/>
            <a:ext cx="0" cy="34455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35361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ctr" defTabSz="914400" rtl="0" eaLnBrk="1" latinLnBrk="0" hangingPunct="1">
        <a:lnSpc>
          <a:spcPct val="90000"/>
        </a:lnSpc>
        <a:spcBef>
          <a:spcPct val="0"/>
        </a:spcBef>
        <a:buNone/>
        <a:defRPr kumimoji="1" sz="24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07/relationships/hdphoto" Target="../media/hdphoto1.wdp"/><Relationship Id="rId7" Type="http://schemas.microsoft.com/office/2007/relationships/hdphoto" Target="../media/hdphoto2.wdp"/><Relationship Id="rId12" Type="http://schemas.microsoft.com/office/2007/relationships/hdphoto" Target="../media/hdphoto4.wdp"/><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39.png"/><Relationship Id="rId5" Type="http://schemas.openxmlformats.org/officeDocument/2006/relationships/image" Target="../media/image35.png"/><Relationship Id="rId10" Type="http://schemas.openxmlformats.org/officeDocument/2006/relationships/image" Target="../media/image38.png"/><Relationship Id="rId4" Type="http://schemas.openxmlformats.org/officeDocument/2006/relationships/image" Target="../media/image34.png"/><Relationship Id="rId9"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3" Type="http://schemas.openxmlformats.org/officeDocument/2006/relationships/image" Target="../media/image55.png"/><Relationship Id="rId18" Type="http://schemas.openxmlformats.org/officeDocument/2006/relationships/image" Target="../media/image58.png"/><Relationship Id="rId26" Type="http://schemas.openxmlformats.org/officeDocument/2006/relationships/image" Target="../media/image66.png"/><Relationship Id="rId3" Type="http://schemas.openxmlformats.org/officeDocument/2006/relationships/image" Target="../media/image48.png"/><Relationship Id="rId21" Type="http://schemas.openxmlformats.org/officeDocument/2006/relationships/image" Target="../media/image61.jpeg"/><Relationship Id="rId34" Type="http://schemas.openxmlformats.org/officeDocument/2006/relationships/image" Target="../media/image71.png"/><Relationship Id="rId7" Type="http://schemas.openxmlformats.org/officeDocument/2006/relationships/image" Target="../media/image50.png"/><Relationship Id="rId12" Type="http://schemas.openxmlformats.org/officeDocument/2006/relationships/image" Target="../media/image54.png"/><Relationship Id="rId17" Type="http://schemas.openxmlformats.org/officeDocument/2006/relationships/image" Target="../media/image57.png"/><Relationship Id="rId25" Type="http://schemas.openxmlformats.org/officeDocument/2006/relationships/image" Target="../media/image65.png"/><Relationship Id="rId33" Type="http://schemas.microsoft.com/office/2007/relationships/hdphoto" Target="../media/hdphoto12.wdp"/><Relationship Id="rId2" Type="http://schemas.openxmlformats.org/officeDocument/2006/relationships/image" Target="../media/image47.png"/><Relationship Id="rId16" Type="http://schemas.microsoft.com/office/2007/relationships/hdphoto" Target="../media/hdphoto9.wdp"/><Relationship Id="rId20" Type="http://schemas.openxmlformats.org/officeDocument/2006/relationships/image" Target="../media/image60.png"/><Relationship Id="rId29" Type="http://schemas.openxmlformats.org/officeDocument/2006/relationships/image" Target="../media/image68.jpeg"/><Relationship Id="rId1" Type="http://schemas.openxmlformats.org/officeDocument/2006/relationships/slideLayout" Target="../slideLayouts/slideLayout2.xml"/><Relationship Id="rId6" Type="http://schemas.microsoft.com/office/2007/relationships/hdphoto" Target="../media/hdphoto6.wdp"/><Relationship Id="rId11" Type="http://schemas.openxmlformats.org/officeDocument/2006/relationships/image" Target="../media/image53.png"/><Relationship Id="rId24" Type="http://schemas.openxmlformats.org/officeDocument/2006/relationships/image" Target="../media/image64.png"/><Relationship Id="rId32" Type="http://schemas.openxmlformats.org/officeDocument/2006/relationships/image" Target="../media/image70.png"/><Relationship Id="rId5" Type="http://schemas.openxmlformats.org/officeDocument/2006/relationships/image" Target="../media/image49.png"/><Relationship Id="rId15" Type="http://schemas.openxmlformats.org/officeDocument/2006/relationships/image" Target="../media/image56.png"/><Relationship Id="rId23" Type="http://schemas.openxmlformats.org/officeDocument/2006/relationships/image" Target="../media/image63.jpeg"/><Relationship Id="rId28" Type="http://schemas.microsoft.com/office/2007/relationships/hdphoto" Target="../media/hdphoto10.wdp"/><Relationship Id="rId10" Type="http://schemas.openxmlformats.org/officeDocument/2006/relationships/image" Target="../media/image52.png"/><Relationship Id="rId19" Type="http://schemas.openxmlformats.org/officeDocument/2006/relationships/image" Target="../media/image59.jpeg"/><Relationship Id="rId31" Type="http://schemas.microsoft.com/office/2007/relationships/hdphoto" Target="../media/hdphoto11.wdp"/><Relationship Id="rId4" Type="http://schemas.microsoft.com/office/2007/relationships/hdphoto" Target="../media/hdphoto5.wdp"/><Relationship Id="rId9" Type="http://schemas.openxmlformats.org/officeDocument/2006/relationships/image" Target="../media/image51.png"/><Relationship Id="rId14" Type="http://schemas.microsoft.com/office/2007/relationships/hdphoto" Target="../media/hdphoto8.wdp"/><Relationship Id="rId22" Type="http://schemas.openxmlformats.org/officeDocument/2006/relationships/image" Target="../media/image62.png"/><Relationship Id="rId27" Type="http://schemas.openxmlformats.org/officeDocument/2006/relationships/image" Target="../media/image67.png"/><Relationship Id="rId30" Type="http://schemas.openxmlformats.org/officeDocument/2006/relationships/image" Target="../media/image69.png"/><Relationship Id="rId35" Type="http://schemas.microsoft.com/office/2007/relationships/hdphoto" Target="../media/hdphoto13.wdp"/><Relationship Id="rId8" Type="http://schemas.microsoft.com/office/2007/relationships/hdphoto" Target="../media/hdphoto7.wdp"/></Relationships>
</file>

<file path=ppt/slides/_rels/slide1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74.png"/><Relationship Id="rId7" Type="http://schemas.openxmlformats.org/officeDocument/2006/relationships/image" Target="../media/image70.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6.jpeg"/><Relationship Id="rId5" Type="http://schemas.openxmlformats.org/officeDocument/2006/relationships/image" Target="../media/image75.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jpeg"/><Relationship Id="rId4" Type="http://schemas.openxmlformats.org/officeDocument/2006/relationships/image" Target="../media/image79.jpeg"/></Relationships>
</file>

<file path=ppt/slides/_rels/slide2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8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3.xml"/><Relationship Id="rId5" Type="http://schemas.openxmlformats.org/officeDocument/2006/relationships/image" Target="../media/image89.png"/><Relationship Id="rId4" Type="http://schemas.openxmlformats.org/officeDocument/2006/relationships/image" Target="../media/image8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emf"/><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32.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png"/><Relationship Id="rId1" Type="http://schemas.openxmlformats.org/officeDocument/2006/relationships/slideLayout" Target="../slideLayouts/slideLayout2.xml"/><Relationship Id="rId5" Type="http://schemas.openxmlformats.org/officeDocument/2006/relationships/image" Target="../media/image96.png"/><Relationship Id="rId4" Type="http://schemas.openxmlformats.org/officeDocument/2006/relationships/image" Target="../media/image95.png"/></Relationships>
</file>

<file path=ppt/slides/_rels/slide33.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97.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3.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jpe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31820" y="270455"/>
            <a:ext cx="3852337" cy="338554"/>
          </a:xfrm>
          <a:prstGeom prst="rect">
            <a:avLst/>
          </a:prstGeom>
          <a:noFill/>
          <a:ln>
            <a:solidFill>
              <a:schemeClr val="bg1">
                <a:lumMod val="50000"/>
              </a:schemeClr>
            </a:solidFill>
          </a:ln>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第９回大阪スマートシティ戦略会議　資料２</a:t>
            </a:r>
          </a:p>
        </p:txBody>
      </p:sp>
      <p:sp>
        <p:nvSpPr>
          <p:cNvPr id="8" name="タイトル 7"/>
          <p:cNvSpPr>
            <a:spLocks noGrp="1"/>
          </p:cNvSpPr>
          <p:nvPr>
            <p:ph type="ctrTitle"/>
          </p:nvPr>
        </p:nvSpPr>
        <p:spPr>
          <a:xfrm>
            <a:off x="631209" y="1640978"/>
            <a:ext cx="7772400" cy="2387600"/>
          </a:xfrm>
        </p:spPr>
        <p:txBody>
          <a:bodyPr/>
          <a:lstStyle/>
          <a:p>
            <a:r>
              <a:rPr lang="ja-JP" altLang="en-US" sz="4000" dirty="0">
                <a:latin typeface="Meiryo UI" panose="020B0604030504040204" pitchFamily="50" charset="-128"/>
                <a:ea typeface="Meiryo UI" panose="020B0604030504040204" pitchFamily="50" charset="-128"/>
              </a:rPr>
              <a:t>スマートシティの取り組み状況</a:t>
            </a:r>
            <a:r>
              <a:rPr lang="en-US" altLang="ja-JP" sz="3600" dirty="0">
                <a:latin typeface="Meiryo UI" panose="020B0604030504040204" pitchFamily="50" charset="-128"/>
                <a:ea typeface="Meiryo UI" panose="020B0604030504040204" pitchFamily="50" charset="-128"/>
              </a:rPr>
              <a:t/>
            </a:r>
            <a:br>
              <a:rPr lang="en-US" altLang="ja-JP" sz="3600" dirty="0">
                <a:latin typeface="Meiryo UI" panose="020B0604030504040204" pitchFamily="50" charset="-128"/>
                <a:ea typeface="Meiryo UI" panose="020B0604030504040204" pitchFamily="50" charset="-128"/>
              </a:rPr>
            </a:br>
            <a:r>
              <a:rPr lang="en-US" altLang="ja-JP" sz="3200" dirty="0">
                <a:latin typeface="Meiryo UI" panose="020B0604030504040204" pitchFamily="50" charset="-128"/>
                <a:ea typeface="Meiryo UI" panose="020B0604030504040204" pitchFamily="50" charset="-128"/>
              </a:rPr>
              <a:t/>
            </a:r>
            <a:br>
              <a:rPr lang="en-US" altLang="ja-JP" sz="3200" dirty="0">
                <a:latin typeface="Meiryo UI" panose="020B0604030504040204" pitchFamily="50" charset="-128"/>
                <a:ea typeface="Meiryo UI" panose="020B0604030504040204" pitchFamily="50" charset="-128"/>
              </a:rPr>
            </a:br>
            <a:r>
              <a:rPr lang="en-US" altLang="ja-JP" sz="3200" dirty="0">
                <a:latin typeface="Meiryo UI" panose="020B0604030504040204" pitchFamily="50" charset="-128"/>
                <a:ea typeface="Meiryo UI" panose="020B0604030504040204" pitchFamily="50" charset="-128"/>
              </a:rPr>
              <a:t>【</a:t>
            </a:r>
            <a:r>
              <a:rPr lang="ja-JP" altLang="en-US" sz="3200" dirty="0">
                <a:latin typeface="Meiryo UI" panose="020B0604030504040204" pitchFamily="50" charset="-128"/>
                <a:ea typeface="Meiryo UI" panose="020B0604030504040204" pitchFamily="50" charset="-128"/>
              </a:rPr>
              <a:t>大阪府</a:t>
            </a:r>
            <a:r>
              <a:rPr lang="en-US" altLang="ja-JP" sz="3200" dirty="0">
                <a:latin typeface="Meiryo UI" panose="020B0604030504040204" pitchFamily="50" charset="-128"/>
                <a:ea typeface="Meiryo UI" panose="020B0604030504040204" pitchFamily="50" charset="-128"/>
              </a:rPr>
              <a:t>】</a:t>
            </a:r>
            <a:endParaRPr kumimoji="1" lang="ja-JP" altLang="en-US" sz="3600" dirty="0"/>
          </a:p>
        </p:txBody>
      </p:sp>
    </p:spTree>
    <p:extLst>
      <p:ext uri="{BB962C8B-B14F-4D97-AF65-F5344CB8AC3E}">
        <p14:creationId xmlns:p14="http://schemas.microsoft.com/office/powerpoint/2010/main" val="885645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テキスト ボックス 99">
            <a:extLst>
              <a:ext uri="{FF2B5EF4-FFF2-40B4-BE49-F238E27FC236}">
                <a16:creationId xmlns:a16="http://schemas.microsoft.com/office/drawing/2014/main" id="{709FB29D-BEBD-412A-84D6-CD8396EFE5E0}"/>
              </a:ext>
            </a:extLst>
          </p:cNvPr>
          <p:cNvSpPr txBox="1"/>
          <p:nvPr/>
        </p:nvSpPr>
        <p:spPr>
          <a:xfrm>
            <a:off x="281355" y="732044"/>
            <a:ext cx="8862645" cy="707885"/>
          </a:xfrm>
          <a:prstGeom prst="rect">
            <a:avLst/>
          </a:prstGeom>
          <a:noFill/>
        </p:spPr>
        <p:txBody>
          <a:bodyPr wrap="square" rtlCol="0">
            <a:spAutoFit/>
          </a:bodyPr>
          <a:lstStyle/>
          <a:p>
            <a:pPr marL="263776" indent="-263776">
              <a:lnSpc>
                <a:spcPts val="2400"/>
              </a:lnSpc>
              <a:buFont typeface="Wingdings" panose="05000000000000000000" pitchFamily="2" charset="2"/>
              <a:buChar char="l"/>
            </a:pPr>
            <a:r>
              <a:rPr lang="ja-JP" altLang="en-US" sz="1662" b="1" dirty="0"/>
              <a:t>異業種連携で高齢者の生活を支援するサービスプラットフォームを公民共同で構築。</a:t>
            </a:r>
          </a:p>
          <a:p>
            <a:pPr marL="263776" indent="-263776">
              <a:lnSpc>
                <a:spcPts val="2400"/>
              </a:lnSpc>
              <a:buFont typeface="Wingdings" panose="05000000000000000000" pitchFamily="2" charset="2"/>
              <a:buChar char="l"/>
            </a:pPr>
            <a:r>
              <a:rPr lang="ja-JP" altLang="en-US" sz="1662" b="1" dirty="0"/>
              <a:t>高齢者に使いやすい設計で、行政＆民間オンラインサービスをワンストップで提供。</a:t>
            </a:r>
          </a:p>
        </p:txBody>
      </p:sp>
      <p:sp>
        <p:nvSpPr>
          <p:cNvPr id="20" name="テキスト ボックス 19">
            <a:extLst>
              <a:ext uri="{FF2B5EF4-FFF2-40B4-BE49-F238E27FC236}">
                <a16:creationId xmlns:a16="http://schemas.microsoft.com/office/drawing/2014/main" id="{6A7BE376-682E-4969-A69F-8A5C19A9EB77}"/>
              </a:ext>
            </a:extLst>
          </p:cNvPr>
          <p:cNvSpPr txBox="1"/>
          <p:nvPr/>
        </p:nvSpPr>
        <p:spPr>
          <a:xfrm>
            <a:off x="493396" y="147423"/>
            <a:ext cx="5856579" cy="523220"/>
          </a:xfrm>
          <a:prstGeom prst="rect">
            <a:avLst/>
          </a:prstGeom>
          <a:noFill/>
        </p:spPr>
        <p:txBody>
          <a:bodyPr wrap="square" rtlCol="0">
            <a:spAutoFit/>
          </a:bodyPr>
          <a:lstStyle/>
          <a:p>
            <a:pPr lvl="0">
              <a:defRPr/>
            </a:pPr>
            <a:r>
              <a:rPr kumimoji="1" lang="ja-JP" altLang="en-US" sz="2800" b="1" dirty="0">
                <a:gradFill>
                  <a:gsLst>
                    <a:gs pos="0">
                      <a:srgbClr val="0070C0"/>
                    </a:gs>
                    <a:gs pos="100000">
                      <a:srgbClr val="002060"/>
                    </a:gs>
                  </a:gsLst>
                  <a:lin ang="5400000" scaled="1"/>
                </a:gradFill>
                <a:latin typeface="HGP創英角ｺﾞｼｯｸUB" panose="020B0900000000000000" pitchFamily="50" charset="-128"/>
                <a:ea typeface="HGP創英角ｺﾞｼｯｸUB" panose="020B0900000000000000" pitchFamily="50" charset="-128"/>
              </a:rPr>
              <a:t>スマートシニアライフ事業の概要</a:t>
            </a:r>
          </a:p>
        </p:txBody>
      </p:sp>
      <p:sp>
        <p:nvSpPr>
          <p:cNvPr id="21" name="正方形/長方形 20">
            <a:extLst>
              <a:ext uri="{FF2B5EF4-FFF2-40B4-BE49-F238E27FC236}">
                <a16:creationId xmlns:a16="http://schemas.microsoft.com/office/drawing/2014/main" id="{E65999E1-448D-49A5-AC1E-C078D8558C86}"/>
              </a:ext>
            </a:extLst>
          </p:cNvPr>
          <p:cNvSpPr/>
          <p:nvPr/>
        </p:nvSpPr>
        <p:spPr>
          <a:xfrm>
            <a:off x="406464" y="135122"/>
            <a:ext cx="86932" cy="584621"/>
          </a:xfrm>
          <a:prstGeom prst="rect">
            <a:avLst/>
          </a:prstGeom>
          <a:gradFill flip="none" rotWithShape="1">
            <a:gsLst>
              <a:gs pos="0">
                <a:srgbClr val="002060"/>
              </a:gs>
              <a:gs pos="100000">
                <a:srgbClr val="00B0F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p:cNvGrpSpPr>
            <a:grpSpLocks noChangeAspect="1"/>
          </p:cNvGrpSpPr>
          <p:nvPr/>
        </p:nvGrpSpPr>
        <p:grpSpPr>
          <a:xfrm>
            <a:off x="169091" y="1686560"/>
            <a:ext cx="2284114" cy="5028296"/>
            <a:chOff x="-162529" y="956527"/>
            <a:chExt cx="2615734" cy="5758329"/>
          </a:xfrm>
        </p:grpSpPr>
        <p:grpSp>
          <p:nvGrpSpPr>
            <p:cNvPr id="6" name="グループ化 5">
              <a:extLst>
                <a:ext uri="{FF2B5EF4-FFF2-40B4-BE49-F238E27FC236}">
                  <a16:creationId xmlns:a16="http://schemas.microsoft.com/office/drawing/2014/main" id="{89C00C9A-38DD-654E-8CB5-D7FAC47309E9}"/>
                </a:ext>
              </a:extLst>
            </p:cNvPr>
            <p:cNvGrpSpPr/>
            <p:nvPr/>
          </p:nvGrpSpPr>
          <p:grpSpPr>
            <a:xfrm>
              <a:off x="1070692" y="3496741"/>
              <a:ext cx="1231900" cy="1231900"/>
              <a:chOff x="1567787" y="3759514"/>
              <a:chExt cx="1642533" cy="1642533"/>
            </a:xfrm>
            <a:solidFill>
              <a:srgbClr val="FF33CC"/>
            </a:solidFill>
          </p:grpSpPr>
          <p:sp>
            <p:nvSpPr>
              <p:cNvPr id="7" name="楕円 16">
                <a:extLst>
                  <a:ext uri="{FF2B5EF4-FFF2-40B4-BE49-F238E27FC236}">
                    <a16:creationId xmlns:a16="http://schemas.microsoft.com/office/drawing/2014/main" id="{976797E5-E8B4-1349-B9F9-D5715E4148A9}"/>
                  </a:ext>
                </a:extLst>
              </p:cNvPr>
              <p:cNvSpPr/>
              <p:nvPr/>
            </p:nvSpPr>
            <p:spPr>
              <a:xfrm flipH="1">
                <a:off x="1567787" y="3759514"/>
                <a:ext cx="1642533" cy="1642533"/>
              </a:xfrm>
              <a:prstGeom prst="ellipse">
                <a:avLst/>
              </a:prstGeom>
              <a:grpFill/>
              <a:ln>
                <a:solidFill>
                  <a:srgbClr val="FEBE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mn-cs"/>
                </a:endParaRPr>
              </a:p>
            </p:txBody>
          </p:sp>
          <p:sp>
            <p:nvSpPr>
              <p:cNvPr id="8" name="TextBox 37">
                <a:extLst>
                  <a:ext uri="{FF2B5EF4-FFF2-40B4-BE49-F238E27FC236}">
                    <a16:creationId xmlns:a16="http://schemas.microsoft.com/office/drawing/2014/main" id="{31114197-78D8-E84C-BED1-7E87D2AC1B4C}"/>
                  </a:ext>
                </a:extLst>
              </p:cNvPr>
              <p:cNvSpPr txBox="1"/>
              <p:nvPr/>
            </p:nvSpPr>
            <p:spPr>
              <a:xfrm>
                <a:off x="1923938" y="4247335"/>
                <a:ext cx="1009464" cy="626453"/>
              </a:xfrm>
              <a:prstGeom prst="rect">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19288" tIns="19288" rIns="19288" bIns="19288" numCol="1" spcCol="38100" rtlCol="0" anchor="t">
                <a:spAutoFit/>
              </a:bodyPr>
              <a:lstStyle/>
              <a:p>
                <a:pPr marL="0" marR="0" lvl="0" indent="0" algn="ctr" defTabSz="192881" rtl="0" eaLnBrk="1" fontAlgn="auto" latinLnBrk="1" hangingPunct="0">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rPr>
                  <a:t>防災</a:t>
                </a:r>
                <a:endParaRPr kumimoji="0" lang="en-US" altLang="ja-JP"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endParaRPr>
              </a:p>
              <a:p>
                <a:pPr marL="0" marR="0" lvl="0" indent="0" algn="ctr" defTabSz="192881" rtl="0" eaLnBrk="1" fontAlgn="auto" latinLnBrk="1" hangingPunct="0">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rPr>
                  <a:t>避難誘導</a:t>
                </a:r>
              </a:p>
            </p:txBody>
          </p:sp>
        </p:grpSp>
        <p:grpSp>
          <p:nvGrpSpPr>
            <p:cNvPr id="9" name="グループ化 8">
              <a:extLst>
                <a:ext uri="{FF2B5EF4-FFF2-40B4-BE49-F238E27FC236}">
                  <a16:creationId xmlns:a16="http://schemas.microsoft.com/office/drawing/2014/main" id="{2D97314F-864B-C745-B58A-58B2725DF7F4}"/>
                </a:ext>
              </a:extLst>
            </p:cNvPr>
            <p:cNvGrpSpPr/>
            <p:nvPr/>
          </p:nvGrpSpPr>
          <p:grpSpPr>
            <a:xfrm>
              <a:off x="-162529" y="2461691"/>
              <a:ext cx="1651000" cy="1651000"/>
              <a:chOff x="-753545" y="2209279"/>
              <a:chExt cx="2201333" cy="2201333"/>
            </a:xfrm>
            <a:solidFill>
              <a:srgbClr val="FF33CC"/>
            </a:solidFill>
          </p:grpSpPr>
          <p:sp>
            <p:nvSpPr>
              <p:cNvPr id="10" name="楕円 14">
                <a:extLst>
                  <a:ext uri="{FF2B5EF4-FFF2-40B4-BE49-F238E27FC236}">
                    <a16:creationId xmlns:a16="http://schemas.microsoft.com/office/drawing/2014/main" id="{87182FAB-3F72-EE4E-8F0F-9B7D692C7346}"/>
                  </a:ext>
                </a:extLst>
              </p:cNvPr>
              <p:cNvSpPr/>
              <p:nvPr/>
            </p:nvSpPr>
            <p:spPr>
              <a:xfrm flipH="1">
                <a:off x="-753545" y="2209279"/>
                <a:ext cx="2201333" cy="2201333"/>
              </a:xfrm>
              <a:prstGeom prst="ellipse">
                <a:avLst/>
              </a:prstGeom>
              <a:grpFill/>
              <a:ln>
                <a:solidFill>
                  <a:srgbClr val="FEBE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mn-cs"/>
                </a:endParaRPr>
              </a:p>
            </p:txBody>
          </p:sp>
          <p:sp>
            <p:nvSpPr>
              <p:cNvPr id="11" name="TextBox 37">
                <a:extLst>
                  <a:ext uri="{FF2B5EF4-FFF2-40B4-BE49-F238E27FC236}">
                    <a16:creationId xmlns:a16="http://schemas.microsoft.com/office/drawing/2014/main" id="{63FC6F12-CA6E-EE41-BC09-5AF08F1FC079}"/>
                  </a:ext>
                </a:extLst>
              </p:cNvPr>
              <p:cNvSpPr txBox="1"/>
              <p:nvPr/>
            </p:nvSpPr>
            <p:spPr>
              <a:xfrm>
                <a:off x="-477164" y="2862129"/>
                <a:ext cx="1643116" cy="790601"/>
              </a:xfrm>
              <a:prstGeom prst="rect">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9288" tIns="19288" rIns="19288" bIns="19288" numCol="1" spcCol="38100" rtlCol="0" anchor="t">
                <a:spAutoFit/>
              </a:bodyPr>
              <a:lstStyle/>
              <a:p>
                <a:pPr marL="0" marR="0" lvl="0" indent="0" algn="ctr" defTabSz="192881" rtl="0" eaLnBrk="1" fontAlgn="auto" latinLnBrk="1" hangingPunct="0">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rPr>
                  <a:t>仕事</a:t>
                </a:r>
                <a:endParaRPr kumimoji="0" lang="en-US" altLang="ja-JP"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endParaRPr>
              </a:p>
              <a:p>
                <a:pPr marL="0" marR="0" lvl="0" indent="0" algn="ctr" defTabSz="192881" rtl="0" eaLnBrk="1" fontAlgn="auto" latinLnBrk="1" hangingPunct="0">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rPr>
                  <a:t>マッチング</a:t>
                </a:r>
              </a:p>
            </p:txBody>
          </p:sp>
        </p:grpSp>
        <p:grpSp>
          <p:nvGrpSpPr>
            <p:cNvPr id="12" name="グループ化 11">
              <a:extLst>
                <a:ext uri="{FF2B5EF4-FFF2-40B4-BE49-F238E27FC236}">
                  <a16:creationId xmlns:a16="http://schemas.microsoft.com/office/drawing/2014/main" id="{239D1E23-075F-E54E-9696-D47AF8FFD878}"/>
                </a:ext>
              </a:extLst>
            </p:cNvPr>
            <p:cNvGrpSpPr/>
            <p:nvPr/>
          </p:nvGrpSpPr>
          <p:grpSpPr>
            <a:xfrm>
              <a:off x="840304" y="956527"/>
              <a:ext cx="1612901" cy="1612901"/>
              <a:chOff x="3208866" y="2923913"/>
              <a:chExt cx="2150534" cy="2150534"/>
            </a:xfrm>
            <a:solidFill>
              <a:srgbClr val="FF33CC"/>
            </a:solidFill>
          </p:grpSpPr>
          <p:sp>
            <p:nvSpPr>
              <p:cNvPr id="13" name="楕円 17">
                <a:extLst>
                  <a:ext uri="{FF2B5EF4-FFF2-40B4-BE49-F238E27FC236}">
                    <a16:creationId xmlns:a16="http://schemas.microsoft.com/office/drawing/2014/main" id="{28437BC6-CDC6-D944-887D-BFD6DE56FCFA}"/>
                  </a:ext>
                </a:extLst>
              </p:cNvPr>
              <p:cNvSpPr/>
              <p:nvPr/>
            </p:nvSpPr>
            <p:spPr>
              <a:xfrm flipH="1">
                <a:off x="3208866" y="2923913"/>
                <a:ext cx="2150534" cy="2150534"/>
              </a:xfrm>
              <a:prstGeom prst="ellipse">
                <a:avLst/>
              </a:prstGeom>
              <a:grpFill/>
              <a:ln>
                <a:solidFill>
                  <a:srgbClr val="FEBE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mn-cs"/>
                </a:endParaRPr>
              </a:p>
            </p:txBody>
          </p:sp>
          <p:sp>
            <p:nvSpPr>
              <p:cNvPr id="14" name="TextBox 48">
                <a:extLst>
                  <a:ext uri="{FF2B5EF4-FFF2-40B4-BE49-F238E27FC236}">
                    <a16:creationId xmlns:a16="http://schemas.microsoft.com/office/drawing/2014/main" id="{1FCF2D3B-8313-8040-9D3E-3413B74B4DD3}"/>
                  </a:ext>
                </a:extLst>
              </p:cNvPr>
              <p:cNvSpPr txBox="1"/>
              <p:nvPr/>
            </p:nvSpPr>
            <p:spPr>
              <a:xfrm>
                <a:off x="3367245" y="3629506"/>
                <a:ext cx="1840165" cy="708526"/>
              </a:xfrm>
              <a:prstGeom prst="rect">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9288" tIns="19288" rIns="19288" bIns="19288" numCol="1" spcCol="38100" rtlCol="0" anchor="t">
                <a:spAutoFit/>
              </a:bodyPr>
              <a:lstStyle/>
              <a:p>
                <a:pPr marL="0" marR="0" lvl="0" indent="0" algn="ctr" defTabSz="192881" rtl="0" eaLnBrk="1" fontAlgn="auto" latinLnBrk="1" hangingPunct="0">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rPr>
                  <a:t>地域</a:t>
                </a:r>
                <a:endParaRPr kumimoji="0" lang="en-US" altLang="ja-JP"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endParaRPr>
              </a:p>
              <a:p>
                <a:pPr marL="0" marR="0" lvl="0" indent="0" algn="ctr" defTabSz="192881" rtl="0" eaLnBrk="1" fontAlgn="auto" latinLnBrk="1" hangingPunct="0">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rPr>
                  <a:t>コミュニティ</a:t>
                </a:r>
              </a:p>
            </p:txBody>
          </p:sp>
        </p:grpSp>
        <p:grpSp>
          <p:nvGrpSpPr>
            <p:cNvPr id="15" name="グループ化 14">
              <a:extLst>
                <a:ext uri="{FF2B5EF4-FFF2-40B4-BE49-F238E27FC236}">
                  <a16:creationId xmlns:a16="http://schemas.microsoft.com/office/drawing/2014/main" id="{8B4461FF-D1F6-984E-B37D-77AB34291AEC}"/>
                </a:ext>
              </a:extLst>
            </p:cNvPr>
            <p:cNvGrpSpPr/>
            <p:nvPr/>
          </p:nvGrpSpPr>
          <p:grpSpPr>
            <a:xfrm>
              <a:off x="1507758" y="4983332"/>
              <a:ext cx="878615" cy="878615"/>
              <a:chOff x="343238" y="4614746"/>
              <a:chExt cx="1171486" cy="1171486"/>
            </a:xfrm>
            <a:solidFill>
              <a:srgbClr val="FF33CC"/>
            </a:solidFill>
          </p:grpSpPr>
          <p:sp>
            <p:nvSpPr>
              <p:cNvPr id="16" name="楕円 18">
                <a:extLst>
                  <a:ext uri="{FF2B5EF4-FFF2-40B4-BE49-F238E27FC236}">
                    <a16:creationId xmlns:a16="http://schemas.microsoft.com/office/drawing/2014/main" id="{F6232E55-D031-8D49-A0DD-28CD57C77775}"/>
                  </a:ext>
                </a:extLst>
              </p:cNvPr>
              <p:cNvSpPr/>
              <p:nvPr/>
            </p:nvSpPr>
            <p:spPr>
              <a:xfrm flipH="1">
                <a:off x="343238" y="4614746"/>
                <a:ext cx="1171486" cy="1171486"/>
              </a:xfrm>
              <a:prstGeom prst="ellipse">
                <a:avLst/>
              </a:prstGeom>
              <a:grpFill/>
              <a:ln>
                <a:solidFill>
                  <a:srgbClr val="FEBE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mn-cs"/>
                </a:endParaRPr>
              </a:p>
            </p:txBody>
          </p:sp>
          <p:sp>
            <p:nvSpPr>
              <p:cNvPr id="17" name="TextBox 50">
                <a:extLst>
                  <a:ext uri="{FF2B5EF4-FFF2-40B4-BE49-F238E27FC236}">
                    <a16:creationId xmlns:a16="http://schemas.microsoft.com/office/drawing/2014/main" id="{C0BB590F-5383-7641-8A4A-93EF04655E9E}"/>
                  </a:ext>
                </a:extLst>
              </p:cNvPr>
              <p:cNvSpPr txBox="1"/>
              <p:nvPr/>
            </p:nvSpPr>
            <p:spPr>
              <a:xfrm>
                <a:off x="412021" y="5034064"/>
                <a:ext cx="1048630" cy="339194"/>
              </a:xfrm>
              <a:prstGeom prst="rect">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9288" tIns="19288" rIns="19288" bIns="19288" numCol="1" spcCol="38100" rtlCol="0" anchor="t">
                <a:spAutoFit/>
              </a:bodyPr>
              <a:lstStyle/>
              <a:p>
                <a:pPr marL="0" marR="0" lvl="0" indent="0" algn="ctr" defTabSz="192881" rtl="0" eaLnBrk="1" fontAlgn="auto" latinLnBrk="1" hangingPunct="0">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rPr>
                  <a:t>見守り</a:t>
                </a:r>
                <a:endParaRPr kumimoji="0" lang="en-US" altLang="ja-JP"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endParaRPr>
              </a:p>
            </p:txBody>
          </p:sp>
        </p:grpSp>
        <p:grpSp>
          <p:nvGrpSpPr>
            <p:cNvPr id="18" name="グループ化 17">
              <a:extLst>
                <a:ext uri="{FF2B5EF4-FFF2-40B4-BE49-F238E27FC236}">
                  <a16:creationId xmlns:a16="http://schemas.microsoft.com/office/drawing/2014/main" id="{B24D684A-21DE-EB4E-AB0B-B05528526842}"/>
                </a:ext>
              </a:extLst>
            </p:cNvPr>
            <p:cNvGrpSpPr/>
            <p:nvPr/>
          </p:nvGrpSpPr>
          <p:grpSpPr>
            <a:xfrm>
              <a:off x="1214059" y="5773558"/>
              <a:ext cx="941298" cy="941298"/>
              <a:chOff x="3991857" y="4859346"/>
              <a:chExt cx="1255064" cy="1255064"/>
            </a:xfrm>
            <a:solidFill>
              <a:srgbClr val="FF33CC"/>
            </a:solidFill>
          </p:grpSpPr>
          <p:sp>
            <p:nvSpPr>
              <p:cNvPr id="19" name="楕円 101">
                <a:extLst>
                  <a:ext uri="{FF2B5EF4-FFF2-40B4-BE49-F238E27FC236}">
                    <a16:creationId xmlns:a16="http://schemas.microsoft.com/office/drawing/2014/main" id="{3D88A0BC-3355-BD40-8C76-5366DBEE6B73}"/>
                  </a:ext>
                </a:extLst>
              </p:cNvPr>
              <p:cNvSpPr/>
              <p:nvPr/>
            </p:nvSpPr>
            <p:spPr>
              <a:xfrm flipH="1">
                <a:off x="3991857" y="4859346"/>
                <a:ext cx="1255064" cy="1255064"/>
              </a:xfrm>
              <a:prstGeom prst="ellipse">
                <a:avLst/>
              </a:prstGeom>
              <a:grpFill/>
              <a:ln>
                <a:solidFill>
                  <a:srgbClr val="FEBE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mn-cs"/>
                </a:endParaRPr>
              </a:p>
            </p:txBody>
          </p:sp>
          <p:sp>
            <p:nvSpPr>
              <p:cNvPr id="22" name="TextBox 50">
                <a:extLst>
                  <a:ext uri="{FF2B5EF4-FFF2-40B4-BE49-F238E27FC236}">
                    <a16:creationId xmlns:a16="http://schemas.microsoft.com/office/drawing/2014/main" id="{F16E47A9-3D17-C042-8172-CC810E07EAC6}"/>
                  </a:ext>
                </a:extLst>
              </p:cNvPr>
              <p:cNvSpPr txBox="1"/>
              <p:nvPr/>
            </p:nvSpPr>
            <p:spPr>
              <a:xfrm>
                <a:off x="4180704" y="5322410"/>
                <a:ext cx="877649" cy="339195"/>
              </a:xfrm>
              <a:prstGeom prst="rect">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9288" tIns="19288" rIns="19288" bIns="19288" numCol="1" spcCol="38100" rtlCol="0" anchor="t">
                <a:spAutoFit/>
              </a:bodyPr>
              <a:lstStyle/>
              <a:p>
                <a:pPr marL="0" marR="0" lvl="0" indent="0" algn="ctr" defTabSz="192881" rtl="0" eaLnBrk="1" fontAlgn="auto" latinLnBrk="1" hangingPunct="0">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rPr>
                  <a:t>広報</a:t>
                </a:r>
                <a:endParaRPr kumimoji="0" lang="en-US" altLang="ja-JP"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endParaRPr>
              </a:p>
            </p:txBody>
          </p:sp>
        </p:grpSp>
        <p:grpSp>
          <p:nvGrpSpPr>
            <p:cNvPr id="23" name="グループ化 22">
              <a:extLst>
                <a:ext uri="{FF2B5EF4-FFF2-40B4-BE49-F238E27FC236}">
                  <a16:creationId xmlns:a16="http://schemas.microsoft.com/office/drawing/2014/main" id="{2BEF152F-43BA-CF4C-AC7E-3073661E2B08}"/>
                </a:ext>
              </a:extLst>
            </p:cNvPr>
            <p:cNvGrpSpPr/>
            <p:nvPr/>
          </p:nvGrpSpPr>
          <p:grpSpPr>
            <a:xfrm>
              <a:off x="1232704" y="2461691"/>
              <a:ext cx="1136651" cy="1136651"/>
              <a:chOff x="3555750" y="1176744"/>
              <a:chExt cx="1515535" cy="1515535"/>
            </a:xfrm>
            <a:solidFill>
              <a:srgbClr val="FF33CC"/>
            </a:solidFill>
          </p:grpSpPr>
          <p:sp>
            <p:nvSpPr>
              <p:cNvPr id="24" name="楕円 103">
                <a:extLst>
                  <a:ext uri="{FF2B5EF4-FFF2-40B4-BE49-F238E27FC236}">
                    <a16:creationId xmlns:a16="http://schemas.microsoft.com/office/drawing/2014/main" id="{217C43FD-333C-2445-A2E8-07FE9B7EF977}"/>
                  </a:ext>
                </a:extLst>
              </p:cNvPr>
              <p:cNvSpPr/>
              <p:nvPr/>
            </p:nvSpPr>
            <p:spPr>
              <a:xfrm flipH="1">
                <a:off x="3555750" y="1176744"/>
                <a:ext cx="1515535" cy="1515535"/>
              </a:xfrm>
              <a:prstGeom prst="ellipse">
                <a:avLst/>
              </a:prstGeom>
              <a:grpFill/>
              <a:ln>
                <a:solidFill>
                  <a:srgbClr val="FEBE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mn-cs"/>
                </a:endParaRPr>
              </a:p>
            </p:txBody>
          </p:sp>
          <p:sp>
            <p:nvSpPr>
              <p:cNvPr id="25" name="TextBox 50">
                <a:extLst>
                  <a:ext uri="{FF2B5EF4-FFF2-40B4-BE49-F238E27FC236}">
                    <a16:creationId xmlns:a16="http://schemas.microsoft.com/office/drawing/2014/main" id="{A6E7A6C9-1F77-5942-AFC4-E4A8CDB45636}"/>
                  </a:ext>
                </a:extLst>
              </p:cNvPr>
              <p:cNvSpPr txBox="1"/>
              <p:nvPr/>
            </p:nvSpPr>
            <p:spPr>
              <a:xfrm>
                <a:off x="3791799" y="1598443"/>
                <a:ext cx="1048630" cy="626453"/>
              </a:xfrm>
              <a:prstGeom prst="rect">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9288" tIns="19288" rIns="19288" bIns="19288" numCol="1" spcCol="38100" rtlCol="0" anchor="t">
                <a:spAutoFit/>
              </a:bodyPr>
              <a:lstStyle/>
              <a:p>
                <a:pPr marL="0" marR="0" lvl="0" indent="0" algn="ctr" defTabSz="192881" rtl="0" eaLnBrk="1" fontAlgn="auto" latinLnBrk="1" hangingPunct="0">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rPr>
                  <a:t>電子</a:t>
                </a:r>
                <a:endParaRPr kumimoji="0" lang="en-US" altLang="ja-JP"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endParaRPr>
              </a:p>
              <a:p>
                <a:pPr marL="0" marR="0" lvl="0" indent="0" algn="ctr" defTabSz="192881" rtl="0" eaLnBrk="1" fontAlgn="auto" latinLnBrk="1" hangingPunct="0">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rPr>
                  <a:t>回覧板</a:t>
                </a:r>
                <a:endParaRPr kumimoji="0" lang="en-US" altLang="ja-JP"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endParaRPr>
              </a:p>
            </p:txBody>
          </p:sp>
        </p:grpSp>
        <p:grpSp>
          <p:nvGrpSpPr>
            <p:cNvPr id="26" name="グループ化 25">
              <a:extLst>
                <a:ext uri="{FF2B5EF4-FFF2-40B4-BE49-F238E27FC236}">
                  <a16:creationId xmlns:a16="http://schemas.microsoft.com/office/drawing/2014/main" id="{9F81AE80-1031-7346-A2AF-AD47B074B74D}"/>
                </a:ext>
              </a:extLst>
            </p:cNvPr>
            <p:cNvGrpSpPr/>
            <p:nvPr/>
          </p:nvGrpSpPr>
          <p:grpSpPr>
            <a:xfrm>
              <a:off x="63647" y="1636944"/>
              <a:ext cx="919476" cy="919476"/>
              <a:chOff x="426930" y="889881"/>
              <a:chExt cx="1225968" cy="1225968"/>
            </a:xfrm>
            <a:solidFill>
              <a:srgbClr val="FF33CC"/>
            </a:solidFill>
          </p:grpSpPr>
          <p:sp>
            <p:nvSpPr>
              <p:cNvPr id="27" name="楕円 107">
                <a:extLst>
                  <a:ext uri="{FF2B5EF4-FFF2-40B4-BE49-F238E27FC236}">
                    <a16:creationId xmlns:a16="http://schemas.microsoft.com/office/drawing/2014/main" id="{EEED78EC-81AC-0B48-A7FD-8118C74E7134}"/>
                  </a:ext>
                </a:extLst>
              </p:cNvPr>
              <p:cNvSpPr/>
              <p:nvPr/>
            </p:nvSpPr>
            <p:spPr>
              <a:xfrm flipH="1">
                <a:off x="426930" y="889881"/>
                <a:ext cx="1225968" cy="1225968"/>
              </a:xfrm>
              <a:prstGeom prst="ellipse">
                <a:avLst/>
              </a:prstGeom>
              <a:grpFill/>
              <a:ln>
                <a:solidFill>
                  <a:srgbClr val="FEBE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mn-cs"/>
                </a:endParaRPr>
              </a:p>
            </p:txBody>
          </p:sp>
          <p:sp>
            <p:nvSpPr>
              <p:cNvPr id="28" name="TextBox 50">
                <a:extLst>
                  <a:ext uri="{FF2B5EF4-FFF2-40B4-BE49-F238E27FC236}">
                    <a16:creationId xmlns:a16="http://schemas.microsoft.com/office/drawing/2014/main" id="{BF4E7D06-0972-1541-8EB9-46456306BCFF}"/>
                  </a:ext>
                </a:extLst>
              </p:cNvPr>
              <p:cNvSpPr txBox="1"/>
              <p:nvPr/>
            </p:nvSpPr>
            <p:spPr>
              <a:xfrm>
                <a:off x="692814" y="1199935"/>
                <a:ext cx="727516" cy="626453"/>
              </a:xfrm>
              <a:prstGeom prst="rect">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9288" tIns="19288" rIns="19288" bIns="19288" numCol="1" spcCol="38100" rtlCol="0" anchor="t">
                <a:spAutoFit/>
              </a:bodyPr>
              <a:lstStyle/>
              <a:p>
                <a:pPr marL="0" marR="0" lvl="0" indent="0" algn="ctr" defTabSz="192881" rtl="0" eaLnBrk="1" fontAlgn="auto" latinLnBrk="1" hangingPunct="0">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rPr>
                  <a:t>窓口予約</a:t>
                </a:r>
                <a:endParaRPr kumimoji="0" lang="en-US" altLang="ja-JP"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endParaRPr>
              </a:p>
            </p:txBody>
          </p:sp>
        </p:grpSp>
        <p:grpSp>
          <p:nvGrpSpPr>
            <p:cNvPr id="29" name="グループ化 28">
              <a:extLst>
                <a:ext uri="{FF2B5EF4-FFF2-40B4-BE49-F238E27FC236}">
                  <a16:creationId xmlns:a16="http://schemas.microsoft.com/office/drawing/2014/main" id="{0E60558A-3D42-DA43-A74C-5A859D60AF87}"/>
                </a:ext>
              </a:extLst>
            </p:cNvPr>
            <p:cNvGrpSpPr/>
            <p:nvPr/>
          </p:nvGrpSpPr>
          <p:grpSpPr>
            <a:xfrm>
              <a:off x="118121" y="4160315"/>
              <a:ext cx="1437040" cy="1420049"/>
              <a:chOff x="3555750" y="1176744"/>
              <a:chExt cx="1515535" cy="1515535"/>
            </a:xfrm>
            <a:solidFill>
              <a:srgbClr val="FF33CC"/>
            </a:solidFill>
          </p:grpSpPr>
          <p:sp>
            <p:nvSpPr>
              <p:cNvPr id="30" name="楕円 162">
                <a:extLst>
                  <a:ext uri="{FF2B5EF4-FFF2-40B4-BE49-F238E27FC236}">
                    <a16:creationId xmlns:a16="http://schemas.microsoft.com/office/drawing/2014/main" id="{3912B1FA-87EA-9447-AA63-50A47DF19889}"/>
                  </a:ext>
                </a:extLst>
              </p:cNvPr>
              <p:cNvSpPr/>
              <p:nvPr/>
            </p:nvSpPr>
            <p:spPr>
              <a:xfrm flipH="1">
                <a:off x="3555750" y="1176744"/>
                <a:ext cx="1515535" cy="1515535"/>
              </a:xfrm>
              <a:prstGeom prst="ellipse">
                <a:avLst/>
              </a:prstGeom>
              <a:grpFill/>
              <a:ln>
                <a:solidFill>
                  <a:srgbClr val="FEBE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mn-cs"/>
                </a:endParaRPr>
              </a:p>
            </p:txBody>
          </p:sp>
          <p:sp>
            <p:nvSpPr>
              <p:cNvPr id="31" name="TextBox 50">
                <a:extLst>
                  <a:ext uri="{FF2B5EF4-FFF2-40B4-BE49-F238E27FC236}">
                    <a16:creationId xmlns:a16="http://schemas.microsoft.com/office/drawing/2014/main" id="{666CBEF5-B8BC-214B-B629-2F33BFAC536C}"/>
                  </a:ext>
                </a:extLst>
              </p:cNvPr>
              <p:cNvSpPr txBox="1"/>
              <p:nvPr/>
            </p:nvSpPr>
            <p:spPr>
              <a:xfrm>
                <a:off x="3667267" y="1648897"/>
                <a:ext cx="1174754" cy="5671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9288" tIns="19288" rIns="19288" bIns="19288" numCol="1" spcCol="38100" rtlCol="0" anchor="t">
                <a:spAutoFit/>
              </a:bodyPr>
              <a:lstStyle/>
              <a:p>
                <a:pPr marL="0" marR="0" lvl="0" indent="0" algn="ctr" defTabSz="192881" rtl="0" eaLnBrk="1" fontAlgn="auto" latinLnBrk="1" hangingPunct="0">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rPr>
                  <a:t>ボランティア紹介</a:t>
                </a:r>
                <a:endParaRPr kumimoji="0" lang="en-US" altLang="ja-JP"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endParaRPr>
              </a:p>
            </p:txBody>
          </p:sp>
        </p:grpSp>
      </p:grpSp>
      <p:grpSp>
        <p:nvGrpSpPr>
          <p:cNvPr id="32" name="グループ化 31"/>
          <p:cNvGrpSpPr>
            <a:grpSpLocks noChangeAspect="1"/>
          </p:cNvGrpSpPr>
          <p:nvPr/>
        </p:nvGrpSpPr>
        <p:grpSpPr>
          <a:xfrm>
            <a:off x="5364348" y="1339527"/>
            <a:ext cx="3779652" cy="3059910"/>
            <a:chOff x="4398147" y="52759"/>
            <a:chExt cx="4620127" cy="3740337"/>
          </a:xfrm>
        </p:grpSpPr>
        <p:grpSp>
          <p:nvGrpSpPr>
            <p:cNvPr id="33" name="グループ化 32">
              <a:extLst>
                <a:ext uri="{FF2B5EF4-FFF2-40B4-BE49-F238E27FC236}">
                  <a16:creationId xmlns:a16="http://schemas.microsoft.com/office/drawing/2014/main" id="{77261AC0-A63D-40C2-8288-E49821ACCB93}"/>
                </a:ext>
              </a:extLst>
            </p:cNvPr>
            <p:cNvGrpSpPr/>
            <p:nvPr/>
          </p:nvGrpSpPr>
          <p:grpSpPr>
            <a:xfrm>
              <a:off x="4660348" y="477839"/>
              <a:ext cx="1350259" cy="1286416"/>
              <a:chOff x="8283616" y="4685208"/>
              <a:chExt cx="1515535" cy="1515535"/>
            </a:xfrm>
            <a:solidFill>
              <a:srgbClr val="3366FF"/>
            </a:solidFill>
          </p:grpSpPr>
          <p:sp>
            <p:nvSpPr>
              <p:cNvPr id="67" name="楕円 98">
                <a:extLst>
                  <a:ext uri="{FF2B5EF4-FFF2-40B4-BE49-F238E27FC236}">
                    <a16:creationId xmlns:a16="http://schemas.microsoft.com/office/drawing/2014/main" id="{B6CB0413-F572-4214-BA63-353B4F304D1A}"/>
                  </a:ext>
                </a:extLst>
              </p:cNvPr>
              <p:cNvSpPr/>
              <p:nvPr/>
            </p:nvSpPr>
            <p:spPr>
              <a:xfrm>
                <a:off x="8283616" y="4685208"/>
                <a:ext cx="1515535" cy="1515535"/>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p:txBody>
          </p:sp>
          <p:sp>
            <p:nvSpPr>
              <p:cNvPr id="68" name="TextBox 54">
                <a:extLst>
                  <a:ext uri="{FF2B5EF4-FFF2-40B4-BE49-F238E27FC236}">
                    <a16:creationId xmlns:a16="http://schemas.microsoft.com/office/drawing/2014/main" id="{9A222444-9C54-485F-BBF4-FB6ECC139722}"/>
                  </a:ext>
                </a:extLst>
              </p:cNvPr>
              <p:cNvSpPr txBox="1"/>
              <p:nvPr/>
            </p:nvSpPr>
            <p:spPr>
              <a:xfrm>
                <a:off x="8331528" y="5059342"/>
                <a:ext cx="1359341" cy="55352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9288" tIns="19288" rIns="19288" bIns="19288" numCol="1" spcCol="38100" rtlCol="0" anchor="t">
                <a:noAutofit/>
              </a:bodyPr>
              <a:lstStyle/>
              <a:p>
                <a:pPr marL="0" marR="0" lvl="0" indent="0" algn="ctr" defTabSz="192881" rtl="0" eaLnBrk="1" fontAlgn="auto" latinLnBrk="1" hangingPunct="0">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rPr>
                  <a:t>ＡＩ が日常会話の話し相手</a:t>
                </a:r>
              </a:p>
            </p:txBody>
          </p:sp>
        </p:grpSp>
        <p:grpSp>
          <p:nvGrpSpPr>
            <p:cNvPr id="34" name="グループ化 33">
              <a:extLst>
                <a:ext uri="{FF2B5EF4-FFF2-40B4-BE49-F238E27FC236}">
                  <a16:creationId xmlns:a16="http://schemas.microsoft.com/office/drawing/2014/main" id="{E1356AF9-B11B-B74A-907A-88B118EAD4AA}"/>
                </a:ext>
              </a:extLst>
            </p:cNvPr>
            <p:cNvGrpSpPr/>
            <p:nvPr/>
          </p:nvGrpSpPr>
          <p:grpSpPr>
            <a:xfrm>
              <a:off x="6605057" y="1849725"/>
              <a:ext cx="1129884" cy="1098920"/>
              <a:chOff x="7357534" y="1259074"/>
              <a:chExt cx="1506512" cy="1465226"/>
            </a:xfrm>
            <a:solidFill>
              <a:srgbClr val="3366FF"/>
            </a:solidFill>
          </p:grpSpPr>
          <p:sp>
            <p:nvSpPr>
              <p:cNvPr id="65" name="楕円 11">
                <a:extLst>
                  <a:ext uri="{FF2B5EF4-FFF2-40B4-BE49-F238E27FC236}">
                    <a16:creationId xmlns:a16="http://schemas.microsoft.com/office/drawing/2014/main" id="{4FF0B61D-CE08-184C-B117-1E9AC57856A6}"/>
                  </a:ext>
                </a:extLst>
              </p:cNvPr>
              <p:cNvSpPr/>
              <p:nvPr/>
            </p:nvSpPr>
            <p:spPr>
              <a:xfrm>
                <a:off x="7357534" y="1259074"/>
                <a:ext cx="1506512" cy="1465226"/>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mn-cs"/>
                </a:endParaRPr>
              </a:p>
            </p:txBody>
          </p:sp>
          <p:sp>
            <p:nvSpPr>
              <p:cNvPr id="66" name="TextBox 25">
                <a:extLst>
                  <a:ext uri="{FF2B5EF4-FFF2-40B4-BE49-F238E27FC236}">
                    <a16:creationId xmlns:a16="http://schemas.microsoft.com/office/drawing/2014/main" id="{C7C0E07C-D748-614B-B662-70FC3A5E6286}"/>
                  </a:ext>
                </a:extLst>
              </p:cNvPr>
              <p:cNvSpPr txBox="1"/>
              <p:nvPr/>
            </p:nvSpPr>
            <p:spPr>
              <a:xfrm>
                <a:off x="7373695" y="1538219"/>
                <a:ext cx="1445580" cy="72447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9288" tIns="19288" rIns="19288" bIns="19288" numCol="1" spcCol="38100" rtlCol="0" anchor="t">
                <a:noAutofit/>
              </a:bodyPr>
              <a:lstStyle/>
              <a:p>
                <a:pPr marL="0" marR="0" lvl="0" indent="0" algn="ctr" defTabSz="192881" rtl="0" eaLnBrk="1" fontAlgn="auto" latinLnBrk="1" hangingPunct="0">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rPr>
                  <a:t>家族との</a:t>
                </a:r>
                <a:endParaRPr kumimoji="0" lang="en-US" altLang="ja-JP"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endParaRPr>
              </a:p>
              <a:p>
                <a:pPr marL="0" marR="0" lvl="0" indent="0" algn="ctr" defTabSz="192881" rtl="0" eaLnBrk="1" fontAlgn="auto" latinLnBrk="1" hangingPunct="0">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rPr>
                  <a:t>テレビ電話</a:t>
                </a:r>
              </a:p>
            </p:txBody>
          </p:sp>
        </p:grpSp>
        <p:grpSp>
          <p:nvGrpSpPr>
            <p:cNvPr id="35" name="グループ化 34">
              <a:extLst>
                <a:ext uri="{FF2B5EF4-FFF2-40B4-BE49-F238E27FC236}">
                  <a16:creationId xmlns:a16="http://schemas.microsoft.com/office/drawing/2014/main" id="{42002852-210D-D54A-A1C2-8BC8F67DD613}"/>
                </a:ext>
              </a:extLst>
            </p:cNvPr>
            <p:cNvGrpSpPr/>
            <p:nvPr/>
          </p:nvGrpSpPr>
          <p:grpSpPr>
            <a:xfrm>
              <a:off x="7971912" y="1088143"/>
              <a:ext cx="1046362" cy="1046361"/>
              <a:chOff x="7839265" y="1544739"/>
              <a:chExt cx="1046362" cy="1046361"/>
            </a:xfrm>
            <a:solidFill>
              <a:srgbClr val="3366FF"/>
            </a:solidFill>
          </p:grpSpPr>
          <p:sp>
            <p:nvSpPr>
              <p:cNvPr id="63" name="楕円 9">
                <a:extLst>
                  <a:ext uri="{FF2B5EF4-FFF2-40B4-BE49-F238E27FC236}">
                    <a16:creationId xmlns:a16="http://schemas.microsoft.com/office/drawing/2014/main" id="{A0D5D26C-A2BF-1F43-9BA1-6996287D474A}"/>
                  </a:ext>
                </a:extLst>
              </p:cNvPr>
              <p:cNvSpPr/>
              <p:nvPr/>
            </p:nvSpPr>
            <p:spPr>
              <a:xfrm>
                <a:off x="7839265" y="1544739"/>
                <a:ext cx="1046362" cy="1046361"/>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mn-cs"/>
                </a:endParaRPr>
              </a:p>
            </p:txBody>
          </p:sp>
          <p:sp>
            <p:nvSpPr>
              <p:cNvPr id="64" name="TextBox 18">
                <a:extLst>
                  <a:ext uri="{FF2B5EF4-FFF2-40B4-BE49-F238E27FC236}">
                    <a16:creationId xmlns:a16="http://schemas.microsoft.com/office/drawing/2014/main" id="{35985540-30D3-134A-A3D2-C81C1BFBCA7B}"/>
                  </a:ext>
                </a:extLst>
              </p:cNvPr>
              <p:cNvSpPr txBox="1"/>
              <p:nvPr/>
            </p:nvSpPr>
            <p:spPr>
              <a:xfrm flipH="1">
                <a:off x="7972838" y="1922878"/>
                <a:ext cx="820111" cy="254396"/>
              </a:xfrm>
              <a:prstGeom prst="rect">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9288" tIns="19288" rIns="19288" bIns="19288" numCol="1" spcCol="38100" rtlCol="0" anchor="t">
                <a:noAutofit/>
              </a:bodyPr>
              <a:lstStyle/>
              <a:p>
                <a:pPr marL="0" marR="0" lvl="0" indent="0" algn="ctr" defTabSz="192881" rtl="0" eaLnBrk="1" fontAlgn="auto" latinLnBrk="1" hangingPunct="0">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rPr>
                  <a:t>配食</a:t>
                </a:r>
              </a:p>
            </p:txBody>
          </p:sp>
        </p:grpSp>
        <p:grpSp>
          <p:nvGrpSpPr>
            <p:cNvPr id="36" name="グループ化 35">
              <a:extLst>
                <a:ext uri="{FF2B5EF4-FFF2-40B4-BE49-F238E27FC236}">
                  <a16:creationId xmlns:a16="http://schemas.microsoft.com/office/drawing/2014/main" id="{801B3D6F-A10B-0B45-BAC0-AEA75B508E8A}"/>
                </a:ext>
              </a:extLst>
            </p:cNvPr>
            <p:cNvGrpSpPr/>
            <p:nvPr/>
          </p:nvGrpSpPr>
          <p:grpSpPr>
            <a:xfrm>
              <a:off x="4398147" y="1702203"/>
              <a:ext cx="1127447" cy="1072123"/>
              <a:chOff x="5364232" y="-88067"/>
              <a:chExt cx="2201333" cy="2201333"/>
            </a:xfrm>
            <a:solidFill>
              <a:srgbClr val="3366FF"/>
            </a:solidFill>
          </p:grpSpPr>
          <p:sp>
            <p:nvSpPr>
              <p:cNvPr id="61" name="楕円 93">
                <a:extLst>
                  <a:ext uri="{FF2B5EF4-FFF2-40B4-BE49-F238E27FC236}">
                    <a16:creationId xmlns:a16="http://schemas.microsoft.com/office/drawing/2014/main" id="{D53875F0-01C5-B14F-AE34-F53077B1400A}"/>
                  </a:ext>
                </a:extLst>
              </p:cNvPr>
              <p:cNvSpPr/>
              <p:nvPr/>
            </p:nvSpPr>
            <p:spPr>
              <a:xfrm>
                <a:off x="5364232" y="-88067"/>
                <a:ext cx="2201333" cy="2201333"/>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mn-cs"/>
                </a:endParaRPr>
              </a:p>
            </p:txBody>
          </p:sp>
          <p:sp>
            <p:nvSpPr>
              <p:cNvPr id="62" name="TextBox 51">
                <a:extLst>
                  <a:ext uri="{FF2B5EF4-FFF2-40B4-BE49-F238E27FC236}">
                    <a16:creationId xmlns:a16="http://schemas.microsoft.com/office/drawing/2014/main" id="{4ED775D4-520A-A641-B7CE-9CF2775543C8}"/>
                  </a:ext>
                </a:extLst>
              </p:cNvPr>
              <p:cNvSpPr txBox="1"/>
              <p:nvPr/>
            </p:nvSpPr>
            <p:spPr>
              <a:xfrm>
                <a:off x="5890471" y="694799"/>
                <a:ext cx="1283044" cy="421269"/>
              </a:xfrm>
              <a:prstGeom prst="rect">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19288" tIns="19288" rIns="19288" bIns="19288" numCol="1" spcCol="38100" rtlCol="0" anchor="t">
                <a:noAutofit/>
              </a:bodyPr>
              <a:lstStyle/>
              <a:p>
                <a:pPr marL="0" marR="0" lvl="0" indent="0" algn="ctr" defTabSz="192881" rtl="0" eaLnBrk="1" fontAlgn="auto" latinLnBrk="1" hangingPunct="0">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rPr>
                  <a:t>買物代行</a:t>
                </a:r>
              </a:p>
            </p:txBody>
          </p:sp>
        </p:grpSp>
        <p:grpSp>
          <p:nvGrpSpPr>
            <p:cNvPr id="37" name="グループ化 36">
              <a:extLst>
                <a:ext uri="{FF2B5EF4-FFF2-40B4-BE49-F238E27FC236}">
                  <a16:creationId xmlns:a16="http://schemas.microsoft.com/office/drawing/2014/main" id="{5B86948B-B4FA-2C4B-8511-C293F5471A58}"/>
                </a:ext>
              </a:extLst>
            </p:cNvPr>
            <p:cNvGrpSpPr/>
            <p:nvPr/>
          </p:nvGrpSpPr>
          <p:grpSpPr>
            <a:xfrm>
              <a:off x="5772723" y="516597"/>
              <a:ext cx="1231900" cy="1231900"/>
              <a:chOff x="7696961" y="-589672"/>
              <a:chExt cx="1642533" cy="1642533"/>
            </a:xfrm>
            <a:solidFill>
              <a:srgbClr val="3366FF"/>
            </a:solidFill>
          </p:grpSpPr>
          <p:sp>
            <p:nvSpPr>
              <p:cNvPr id="59" name="楕円 94">
                <a:extLst>
                  <a:ext uri="{FF2B5EF4-FFF2-40B4-BE49-F238E27FC236}">
                    <a16:creationId xmlns:a16="http://schemas.microsoft.com/office/drawing/2014/main" id="{78DD9E46-3378-254B-B01A-2BAD8DC9D536}"/>
                  </a:ext>
                </a:extLst>
              </p:cNvPr>
              <p:cNvSpPr/>
              <p:nvPr/>
            </p:nvSpPr>
            <p:spPr>
              <a:xfrm>
                <a:off x="7696961" y="-589672"/>
                <a:ext cx="1642533" cy="1642533"/>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mn-cs"/>
                </a:endParaRPr>
              </a:p>
            </p:txBody>
          </p:sp>
          <p:sp>
            <p:nvSpPr>
              <p:cNvPr id="60" name="TextBox 37">
                <a:extLst>
                  <a:ext uri="{FF2B5EF4-FFF2-40B4-BE49-F238E27FC236}">
                    <a16:creationId xmlns:a16="http://schemas.microsoft.com/office/drawing/2014/main" id="{0C5FCDB1-5F0F-594B-ABAD-38BB76BAAB5D}"/>
                  </a:ext>
                </a:extLst>
              </p:cNvPr>
              <p:cNvSpPr txBox="1"/>
              <p:nvPr/>
            </p:nvSpPr>
            <p:spPr>
              <a:xfrm>
                <a:off x="7765899" y="-72998"/>
                <a:ext cx="1504656" cy="626454"/>
              </a:xfrm>
              <a:prstGeom prst="rect">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9288" tIns="19288" rIns="19288" bIns="19288" numCol="1" spcCol="38100" rtlCol="0" anchor="t">
                <a:noAutofit/>
              </a:bodyPr>
              <a:lstStyle/>
              <a:p>
                <a:pPr marL="0" marR="0" lvl="0" indent="0" algn="ctr" defTabSz="192881" rtl="0" eaLnBrk="1" fontAlgn="auto" latinLnBrk="1" hangingPunct="0">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rPr>
                  <a:t>オンライン</a:t>
                </a:r>
                <a:endParaRPr kumimoji="0" lang="en-US" altLang="ja-JP"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endParaRPr>
              </a:p>
              <a:p>
                <a:pPr marL="0" marR="0" lvl="0" indent="0" algn="ctr" defTabSz="192881" rtl="0" eaLnBrk="1" fontAlgn="auto" latinLnBrk="1" hangingPunct="0">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rPr>
                  <a:t>診療</a:t>
                </a:r>
              </a:p>
            </p:txBody>
          </p:sp>
        </p:grpSp>
        <p:grpSp>
          <p:nvGrpSpPr>
            <p:cNvPr id="38" name="グループ化 37">
              <a:extLst>
                <a:ext uri="{FF2B5EF4-FFF2-40B4-BE49-F238E27FC236}">
                  <a16:creationId xmlns:a16="http://schemas.microsoft.com/office/drawing/2014/main" id="{0B2C44FA-0814-2947-AB63-C437BB09FC12}"/>
                </a:ext>
              </a:extLst>
            </p:cNvPr>
            <p:cNvGrpSpPr/>
            <p:nvPr/>
          </p:nvGrpSpPr>
          <p:grpSpPr>
            <a:xfrm>
              <a:off x="6867703" y="831812"/>
              <a:ext cx="1194778" cy="1268985"/>
              <a:chOff x="10192697" y="314044"/>
              <a:chExt cx="1764000" cy="1757822"/>
            </a:xfrm>
            <a:solidFill>
              <a:srgbClr val="3366FF"/>
            </a:solidFill>
          </p:grpSpPr>
          <p:sp>
            <p:nvSpPr>
              <p:cNvPr id="57" name="楕円 95">
                <a:extLst>
                  <a:ext uri="{FF2B5EF4-FFF2-40B4-BE49-F238E27FC236}">
                    <a16:creationId xmlns:a16="http://schemas.microsoft.com/office/drawing/2014/main" id="{CEBE2D0F-A5C8-2246-AF91-F6363C7B702F}"/>
                  </a:ext>
                </a:extLst>
              </p:cNvPr>
              <p:cNvSpPr/>
              <p:nvPr/>
            </p:nvSpPr>
            <p:spPr>
              <a:xfrm>
                <a:off x="10198875" y="314044"/>
                <a:ext cx="1757822" cy="1757822"/>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mn-cs"/>
                </a:endParaRPr>
              </a:p>
            </p:txBody>
          </p:sp>
          <p:sp>
            <p:nvSpPr>
              <p:cNvPr id="58" name="TextBox 18">
                <a:extLst>
                  <a:ext uri="{FF2B5EF4-FFF2-40B4-BE49-F238E27FC236}">
                    <a16:creationId xmlns:a16="http://schemas.microsoft.com/office/drawing/2014/main" id="{5B39021E-06AA-0842-8D6E-7A53593A99A3}"/>
                  </a:ext>
                </a:extLst>
              </p:cNvPr>
              <p:cNvSpPr txBox="1"/>
              <p:nvPr/>
            </p:nvSpPr>
            <p:spPr>
              <a:xfrm flipH="1">
                <a:off x="10192697" y="663571"/>
                <a:ext cx="1684353" cy="8427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9288" tIns="19288" rIns="19288" bIns="19288" numCol="1" spcCol="38100" rtlCol="0" anchor="t">
                <a:noAutofit/>
              </a:bodyPr>
              <a:lstStyle/>
              <a:p>
                <a:pPr marL="0" marR="0" lvl="0" indent="0" algn="ctr" defTabSz="192881" rtl="0" eaLnBrk="1" fontAlgn="auto" latinLnBrk="1" hangingPunct="0">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rPr>
                  <a:t>AI</a:t>
                </a:r>
                <a:r>
                  <a:rPr kumimoji="0" lang="ja-JP"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rPr>
                  <a:t>オン</a:t>
                </a:r>
                <a:endParaRPr kumimoji="0" lang="en-US" altLang="ja-JP"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endParaRPr>
              </a:p>
              <a:p>
                <a:pPr marL="0" marR="0" lvl="0" indent="0" algn="ctr" defTabSz="192881" rtl="0" eaLnBrk="1" fontAlgn="auto" latinLnBrk="1" hangingPunct="0">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rPr>
                  <a:t>デマンド</a:t>
                </a:r>
                <a:endParaRPr kumimoji="0" lang="en-US" altLang="ja-JP"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endParaRPr>
              </a:p>
              <a:p>
                <a:pPr marL="0" marR="0" lvl="0" indent="0" algn="ctr" defTabSz="192881" rtl="0" eaLnBrk="1" fontAlgn="auto" latinLnBrk="1" hangingPunct="0">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rPr>
                  <a:t>交通</a:t>
                </a:r>
              </a:p>
            </p:txBody>
          </p:sp>
        </p:grpSp>
        <p:grpSp>
          <p:nvGrpSpPr>
            <p:cNvPr id="39" name="グループ化 38">
              <a:extLst>
                <a:ext uri="{FF2B5EF4-FFF2-40B4-BE49-F238E27FC236}">
                  <a16:creationId xmlns:a16="http://schemas.microsoft.com/office/drawing/2014/main" id="{F8DAD22C-4F0E-C94B-A9C7-9FB179F07DD0}"/>
                </a:ext>
              </a:extLst>
            </p:cNvPr>
            <p:cNvGrpSpPr/>
            <p:nvPr/>
          </p:nvGrpSpPr>
          <p:grpSpPr>
            <a:xfrm>
              <a:off x="7784677" y="102473"/>
              <a:ext cx="1136651" cy="1136651"/>
              <a:chOff x="8151559" y="5153328"/>
              <a:chExt cx="1515535" cy="1515535"/>
            </a:xfrm>
            <a:solidFill>
              <a:srgbClr val="3366FF"/>
            </a:solidFill>
          </p:grpSpPr>
          <p:sp>
            <p:nvSpPr>
              <p:cNvPr id="55" name="楕円 98">
                <a:extLst>
                  <a:ext uri="{FF2B5EF4-FFF2-40B4-BE49-F238E27FC236}">
                    <a16:creationId xmlns:a16="http://schemas.microsoft.com/office/drawing/2014/main" id="{EC0175FF-C162-AD49-B878-C07374F8C970}"/>
                  </a:ext>
                </a:extLst>
              </p:cNvPr>
              <p:cNvSpPr/>
              <p:nvPr/>
            </p:nvSpPr>
            <p:spPr>
              <a:xfrm>
                <a:off x="8151559" y="5153328"/>
                <a:ext cx="1515535" cy="1515535"/>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p:txBody>
          </p:sp>
          <p:sp>
            <p:nvSpPr>
              <p:cNvPr id="56" name="TextBox 54">
                <a:extLst>
                  <a:ext uri="{FF2B5EF4-FFF2-40B4-BE49-F238E27FC236}">
                    <a16:creationId xmlns:a16="http://schemas.microsoft.com/office/drawing/2014/main" id="{8B6873F5-9B55-0842-8399-0E8CCA13BC8C}"/>
                  </a:ext>
                </a:extLst>
              </p:cNvPr>
              <p:cNvSpPr txBox="1"/>
              <p:nvPr/>
            </p:nvSpPr>
            <p:spPr>
              <a:xfrm>
                <a:off x="8217892" y="5746627"/>
                <a:ext cx="1359342" cy="339195"/>
              </a:xfrm>
              <a:prstGeom prst="rect">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9288" tIns="19288" rIns="19288" bIns="19288" numCol="1" spcCol="38100" rtlCol="0" anchor="t">
                <a:noAutofit/>
              </a:bodyPr>
              <a:lstStyle/>
              <a:p>
                <a:pPr marL="0" marR="0" lvl="0" indent="0" algn="ctr" defTabSz="192881" rtl="0" eaLnBrk="1" fontAlgn="auto" latinLnBrk="1" hangingPunct="0">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rPr>
                  <a:t>お薬手帳</a:t>
                </a:r>
              </a:p>
            </p:txBody>
          </p:sp>
        </p:grpSp>
        <p:grpSp>
          <p:nvGrpSpPr>
            <p:cNvPr id="40" name="グループ化 39">
              <a:extLst>
                <a:ext uri="{FF2B5EF4-FFF2-40B4-BE49-F238E27FC236}">
                  <a16:creationId xmlns:a16="http://schemas.microsoft.com/office/drawing/2014/main" id="{D6EFE161-E200-8446-B498-3535E3CD082D}"/>
                </a:ext>
              </a:extLst>
            </p:cNvPr>
            <p:cNvGrpSpPr/>
            <p:nvPr/>
          </p:nvGrpSpPr>
          <p:grpSpPr>
            <a:xfrm>
              <a:off x="6898402" y="2717068"/>
              <a:ext cx="1003514" cy="983310"/>
              <a:chOff x="6135205" y="2594316"/>
              <a:chExt cx="1338019" cy="1311080"/>
            </a:xfrm>
            <a:solidFill>
              <a:srgbClr val="3366FF"/>
            </a:solidFill>
          </p:grpSpPr>
          <p:sp>
            <p:nvSpPr>
              <p:cNvPr id="53" name="楕円 155">
                <a:extLst>
                  <a:ext uri="{FF2B5EF4-FFF2-40B4-BE49-F238E27FC236}">
                    <a16:creationId xmlns:a16="http://schemas.microsoft.com/office/drawing/2014/main" id="{D20373C0-9E52-9A4E-A54F-FE80EEF9E5B1}"/>
                  </a:ext>
                </a:extLst>
              </p:cNvPr>
              <p:cNvSpPr/>
              <p:nvPr/>
            </p:nvSpPr>
            <p:spPr>
              <a:xfrm>
                <a:off x="6148674" y="2594316"/>
                <a:ext cx="1311080" cy="131108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mn-cs"/>
                </a:endParaRPr>
              </a:p>
            </p:txBody>
          </p:sp>
          <p:sp>
            <p:nvSpPr>
              <p:cNvPr id="54" name="TextBox 54">
                <a:extLst>
                  <a:ext uri="{FF2B5EF4-FFF2-40B4-BE49-F238E27FC236}">
                    <a16:creationId xmlns:a16="http://schemas.microsoft.com/office/drawing/2014/main" id="{60231BD5-C5DE-8A44-9ADD-99CBDF9EADBE}"/>
                  </a:ext>
                </a:extLst>
              </p:cNvPr>
              <p:cNvSpPr txBox="1"/>
              <p:nvPr/>
            </p:nvSpPr>
            <p:spPr>
              <a:xfrm>
                <a:off x="6135205" y="3123729"/>
                <a:ext cx="1338019" cy="33919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9288" tIns="19288" rIns="19288" bIns="19288" numCol="1" spcCol="38100" rtlCol="0" anchor="t">
                <a:noAutofit/>
              </a:bodyPr>
              <a:lstStyle/>
              <a:p>
                <a:pPr marL="0" marR="0" lvl="0" indent="0" algn="ctr" defTabSz="192881" rtl="0" eaLnBrk="1" fontAlgn="auto" latinLnBrk="1" hangingPunct="0">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rPr>
                  <a:t>運動指導</a:t>
                </a:r>
              </a:p>
            </p:txBody>
          </p:sp>
        </p:grpSp>
        <p:grpSp>
          <p:nvGrpSpPr>
            <p:cNvPr id="41" name="グループ化 40">
              <a:extLst>
                <a:ext uri="{FF2B5EF4-FFF2-40B4-BE49-F238E27FC236}">
                  <a16:creationId xmlns:a16="http://schemas.microsoft.com/office/drawing/2014/main" id="{05B94C03-B27B-8549-B27D-E4201CA239BB}"/>
                </a:ext>
              </a:extLst>
            </p:cNvPr>
            <p:cNvGrpSpPr/>
            <p:nvPr/>
          </p:nvGrpSpPr>
          <p:grpSpPr>
            <a:xfrm>
              <a:off x="5610107" y="1712791"/>
              <a:ext cx="1034777" cy="1034776"/>
              <a:chOff x="7532898" y="754873"/>
              <a:chExt cx="1379702" cy="1379701"/>
            </a:xfrm>
            <a:solidFill>
              <a:srgbClr val="3366FF"/>
            </a:solidFill>
          </p:grpSpPr>
          <p:sp>
            <p:nvSpPr>
              <p:cNvPr id="51" name="楕円 159">
                <a:extLst>
                  <a:ext uri="{FF2B5EF4-FFF2-40B4-BE49-F238E27FC236}">
                    <a16:creationId xmlns:a16="http://schemas.microsoft.com/office/drawing/2014/main" id="{19CDB11F-9070-564D-A435-946BCCDAF991}"/>
                  </a:ext>
                </a:extLst>
              </p:cNvPr>
              <p:cNvSpPr/>
              <p:nvPr/>
            </p:nvSpPr>
            <p:spPr>
              <a:xfrm>
                <a:off x="7532898" y="754873"/>
                <a:ext cx="1379702" cy="1379701"/>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mn-cs"/>
                </a:endParaRPr>
              </a:p>
            </p:txBody>
          </p:sp>
          <p:sp>
            <p:nvSpPr>
              <p:cNvPr id="52" name="TextBox 25">
                <a:extLst>
                  <a:ext uri="{FF2B5EF4-FFF2-40B4-BE49-F238E27FC236}">
                    <a16:creationId xmlns:a16="http://schemas.microsoft.com/office/drawing/2014/main" id="{46FA642E-7FFB-614A-8431-4A6BD733EDCC}"/>
                  </a:ext>
                </a:extLst>
              </p:cNvPr>
              <p:cNvSpPr txBox="1"/>
              <p:nvPr/>
            </p:nvSpPr>
            <p:spPr>
              <a:xfrm>
                <a:off x="7563687" y="805332"/>
                <a:ext cx="1335626" cy="62645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9288" tIns="19288" rIns="19288" bIns="19288" numCol="1" spcCol="38100" rtlCol="0" anchor="t">
                <a:noAutofit/>
              </a:bodyPr>
              <a:lstStyle/>
              <a:p>
                <a:pPr marL="0" marR="0" lvl="0" indent="0" algn="ctr" defTabSz="192881" rtl="0" eaLnBrk="1" fontAlgn="auto" latinLnBrk="1" hangingPunct="0">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rPr>
                  <a:t>地域</a:t>
                </a:r>
                <a:endParaRPr kumimoji="0" lang="en-US" altLang="ja-JP"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endParaRPr>
              </a:p>
              <a:p>
                <a:pPr marL="0" marR="0" lvl="0" indent="0" algn="ctr" defTabSz="192881" rtl="0" eaLnBrk="1" fontAlgn="auto" latinLnBrk="1" hangingPunct="0">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rPr>
                  <a:t>イベント</a:t>
                </a:r>
              </a:p>
              <a:p>
                <a:pPr marL="0" marR="0" lvl="0" indent="0" algn="ctr" defTabSz="192881" rtl="0" eaLnBrk="1" fontAlgn="auto" latinLnBrk="1" hangingPunct="0">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rPr>
                  <a:t>案内</a:t>
                </a:r>
              </a:p>
            </p:txBody>
          </p:sp>
        </p:grpSp>
        <p:grpSp>
          <p:nvGrpSpPr>
            <p:cNvPr id="42" name="グループ化 41">
              <a:extLst>
                <a:ext uri="{FF2B5EF4-FFF2-40B4-BE49-F238E27FC236}">
                  <a16:creationId xmlns:a16="http://schemas.microsoft.com/office/drawing/2014/main" id="{B38E6A07-5EF1-424B-971C-4669408D4F1D}"/>
                </a:ext>
              </a:extLst>
            </p:cNvPr>
            <p:cNvGrpSpPr/>
            <p:nvPr/>
          </p:nvGrpSpPr>
          <p:grpSpPr>
            <a:xfrm>
              <a:off x="6763190" y="52759"/>
              <a:ext cx="1046362" cy="1046361"/>
              <a:chOff x="8258174" y="1423239"/>
              <a:chExt cx="1046362" cy="1046361"/>
            </a:xfrm>
            <a:solidFill>
              <a:srgbClr val="3366FF"/>
            </a:solidFill>
          </p:grpSpPr>
          <p:sp>
            <p:nvSpPr>
              <p:cNvPr id="49" name="楕円 85">
                <a:extLst>
                  <a:ext uri="{FF2B5EF4-FFF2-40B4-BE49-F238E27FC236}">
                    <a16:creationId xmlns:a16="http://schemas.microsoft.com/office/drawing/2014/main" id="{58552A05-44D2-2F4F-B13F-76F89652F260}"/>
                  </a:ext>
                </a:extLst>
              </p:cNvPr>
              <p:cNvSpPr/>
              <p:nvPr/>
            </p:nvSpPr>
            <p:spPr>
              <a:xfrm>
                <a:off x="8258174" y="1423239"/>
                <a:ext cx="1046362" cy="1046361"/>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mn-cs"/>
                </a:endParaRPr>
              </a:p>
            </p:txBody>
          </p:sp>
          <p:sp>
            <p:nvSpPr>
              <p:cNvPr id="50" name="TextBox 18">
                <a:extLst>
                  <a:ext uri="{FF2B5EF4-FFF2-40B4-BE49-F238E27FC236}">
                    <a16:creationId xmlns:a16="http://schemas.microsoft.com/office/drawing/2014/main" id="{C049CE9D-8B0C-6844-A6D8-8B02A85D485E}"/>
                  </a:ext>
                </a:extLst>
              </p:cNvPr>
              <p:cNvSpPr txBox="1"/>
              <p:nvPr/>
            </p:nvSpPr>
            <p:spPr>
              <a:xfrm flipH="1">
                <a:off x="8371299" y="1665542"/>
                <a:ext cx="820111" cy="469841"/>
              </a:xfrm>
              <a:prstGeom prst="rect">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9288" tIns="19288" rIns="19288" bIns="19288" numCol="1" spcCol="38100" rtlCol="0" anchor="t">
                <a:noAutofit/>
              </a:bodyPr>
              <a:lstStyle/>
              <a:p>
                <a:pPr marL="0" marR="0" lvl="0" indent="0" algn="ctr" defTabSz="192881" rtl="0" eaLnBrk="1" fontAlgn="auto" latinLnBrk="1" hangingPunct="0">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rPr>
                  <a:t>高齢者</a:t>
                </a:r>
              </a:p>
              <a:p>
                <a:pPr marL="0" marR="0" lvl="0" indent="0" algn="ctr" defTabSz="192881" rtl="0" eaLnBrk="1" fontAlgn="auto" latinLnBrk="1" hangingPunct="0">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rPr>
                  <a:t>大学</a:t>
                </a:r>
              </a:p>
            </p:txBody>
          </p:sp>
        </p:grpSp>
        <p:grpSp>
          <p:nvGrpSpPr>
            <p:cNvPr id="43" name="グループ化 42">
              <a:extLst>
                <a:ext uri="{FF2B5EF4-FFF2-40B4-BE49-F238E27FC236}">
                  <a16:creationId xmlns:a16="http://schemas.microsoft.com/office/drawing/2014/main" id="{296EBBF4-4562-2441-95E4-73AA265B33AA}"/>
                </a:ext>
              </a:extLst>
            </p:cNvPr>
            <p:cNvGrpSpPr/>
            <p:nvPr/>
          </p:nvGrpSpPr>
          <p:grpSpPr>
            <a:xfrm>
              <a:off x="7797855" y="2809786"/>
              <a:ext cx="1035312" cy="983310"/>
              <a:chOff x="7798955" y="2373127"/>
              <a:chExt cx="1388088" cy="1318367"/>
            </a:xfrm>
            <a:solidFill>
              <a:srgbClr val="3366FF"/>
            </a:solidFill>
          </p:grpSpPr>
          <p:sp>
            <p:nvSpPr>
              <p:cNvPr id="47" name="楕円 10">
                <a:extLst>
                  <a:ext uri="{FF2B5EF4-FFF2-40B4-BE49-F238E27FC236}">
                    <a16:creationId xmlns:a16="http://schemas.microsoft.com/office/drawing/2014/main" id="{016BC5F4-4CD6-5B47-A357-8FF53CA8981A}"/>
                  </a:ext>
                </a:extLst>
              </p:cNvPr>
              <p:cNvSpPr/>
              <p:nvPr/>
            </p:nvSpPr>
            <p:spPr>
              <a:xfrm>
                <a:off x="7868676" y="2373127"/>
                <a:ext cx="1318367" cy="1318367"/>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mn-cs"/>
                </a:endParaRPr>
              </a:p>
            </p:txBody>
          </p:sp>
          <p:sp>
            <p:nvSpPr>
              <p:cNvPr id="48" name="TextBox 37">
                <a:extLst>
                  <a:ext uri="{FF2B5EF4-FFF2-40B4-BE49-F238E27FC236}">
                    <a16:creationId xmlns:a16="http://schemas.microsoft.com/office/drawing/2014/main" id="{2E142C90-349B-5A4E-B732-085561866C32}"/>
                  </a:ext>
                </a:extLst>
              </p:cNvPr>
              <p:cNvSpPr txBox="1"/>
              <p:nvPr/>
            </p:nvSpPr>
            <p:spPr>
              <a:xfrm>
                <a:off x="7798955" y="2651341"/>
                <a:ext cx="1361099" cy="54740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19288" tIns="19288" rIns="19288" bIns="19288" numCol="1" spcCol="38100" rtlCol="0" anchor="t">
                <a:noAutofit/>
              </a:bodyPr>
              <a:lstStyle/>
              <a:p>
                <a:pPr marL="0" marR="0" lvl="0" indent="0" algn="ctr" defTabSz="192881" rtl="0" eaLnBrk="1" fontAlgn="auto" latinLnBrk="1" hangingPunct="0">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rPr>
                  <a:t>パーソナ</a:t>
                </a:r>
                <a:endParaRPr kumimoji="0" lang="en-US" altLang="ja-JP"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endParaRPr>
              </a:p>
              <a:p>
                <a:pPr marL="0" marR="0" lvl="0" indent="0" algn="ctr" defTabSz="192881" rtl="0" eaLnBrk="1" fontAlgn="auto" latinLnBrk="1" hangingPunct="0">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rPr>
                  <a:t>ライズ</a:t>
                </a:r>
                <a:endParaRPr kumimoji="0" lang="en-US" altLang="ja-JP"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endParaRPr>
              </a:p>
              <a:p>
                <a:pPr marL="0" marR="0" lvl="0" indent="0" algn="ctr" defTabSz="192881" rtl="0" eaLnBrk="1" fontAlgn="auto" latinLnBrk="1" hangingPunct="0">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rPr>
                  <a:t>医療</a:t>
                </a:r>
              </a:p>
            </p:txBody>
          </p:sp>
        </p:grpSp>
        <p:grpSp>
          <p:nvGrpSpPr>
            <p:cNvPr id="44" name="グループ化 43">
              <a:extLst>
                <a:ext uri="{FF2B5EF4-FFF2-40B4-BE49-F238E27FC236}">
                  <a16:creationId xmlns:a16="http://schemas.microsoft.com/office/drawing/2014/main" id="{3AFDB005-B457-3845-A622-A99CF68D415D}"/>
                </a:ext>
              </a:extLst>
            </p:cNvPr>
            <p:cNvGrpSpPr/>
            <p:nvPr/>
          </p:nvGrpSpPr>
          <p:grpSpPr>
            <a:xfrm>
              <a:off x="7928369" y="1893687"/>
              <a:ext cx="1046362" cy="1046361"/>
              <a:chOff x="7839265" y="1544739"/>
              <a:chExt cx="1046362" cy="1046361"/>
            </a:xfrm>
            <a:solidFill>
              <a:srgbClr val="3366FF"/>
            </a:solidFill>
          </p:grpSpPr>
          <p:sp>
            <p:nvSpPr>
              <p:cNvPr id="45" name="楕円 126">
                <a:extLst>
                  <a:ext uri="{FF2B5EF4-FFF2-40B4-BE49-F238E27FC236}">
                    <a16:creationId xmlns:a16="http://schemas.microsoft.com/office/drawing/2014/main" id="{84EAEC88-8C5D-3E44-AAA9-E14116EFCFD0}"/>
                  </a:ext>
                </a:extLst>
              </p:cNvPr>
              <p:cNvSpPr/>
              <p:nvPr/>
            </p:nvSpPr>
            <p:spPr>
              <a:xfrm>
                <a:off x="7839265" y="1544739"/>
                <a:ext cx="1046362" cy="1046361"/>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mn-cs"/>
                </a:endParaRPr>
              </a:p>
            </p:txBody>
          </p:sp>
          <p:sp>
            <p:nvSpPr>
              <p:cNvPr id="46" name="TextBox 18">
                <a:extLst>
                  <a:ext uri="{FF2B5EF4-FFF2-40B4-BE49-F238E27FC236}">
                    <a16:creationId xmlns:a16="http://schemas.microsoft.com/office/drawing/2014/main" id="{CA926643-4137-E740-A6AB-48E544BF0E9F}"/>
                  </a:ext>
                </a:extLst>
              </p:cNvPr>
              <p:cNvSpPr txBox="1"/>
              <p:nvPr/>
            </p:nvSpPr>
            <p:spPr>
              <a:xfrm flipH="1">
                <a:off x="7885604" y="1912611"/>
                <a:ext cx="953684" cy="302028"/>
              </a:xfrm>
              <a:prstGeom prst="rect">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9288" tIns="19288" rIns="19288" bIns="19288" numCol="1" spcCol="38100" rtlCol="0" anchor="t">
                <a:noAutofit/>
              </a:bodyPr>
              <a:lstStyle/>
              <a:p>
                <a:pPr marL="0" marR="0" lvl="0" indent="0" algn="ctr" defTabSz="192881" rtl="0" eaLnBrk="1" fontAlgn="auto" latinLnBrk="1" hangingPunct="0">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rPr>
                  <a:t>資産相談</a:t>
                </a:r>
              </a:p>
            </p:txBody>
          </p:sp>
        </p:grpSp>
      </p:grpSp>
      <p:grpSp>
        <p:nvGrpSpPr>
          <p:cNvPr id="69" name="グループ化 68"/>
          <p:cNvGrpSpPr>
            <a:grpSpLocks noChangeAspect="1"/>
          </p:cNvGrpSpPr>
          <p:nvPr/>
        </p:nvGrpSpPr>
        <p:grpSpPr>
          <a:xfrm>
            <a:off x="7020858" y="4201405"/>
            <a:ext cx="1971714" cy="2545952"/>
            <a:chOff x="7026008" y="3824084"/>
            <a:chExt cx="2258148" cy="2915807"/>
          </a:xfrm>
        </p:grpSpPr>
        <p:grpSp>
          <p:nvGrpSpPr>
            <p:cNvPr id="70" name="グループ化 69">
              <a:extLst>
                <a:ext uri="{FF2B5EF4-FFF2-40B4-BE49-F238E27FC236}">
                  <a16:creationId xmlns:a16="http://schemas.microsoft.com/office/drawing/2014/main" id="{059AF9A0-7338-4E42-823A-E4BF8C5F84FD}"/>
                </a:ext>
              </a:extLst>
            </p:cNvPr>
            <p:cNvGrpSpPr/>
            <p:nvPr/>
          </p:nvGrpSpPr>
          <p:grpSpPr>
            <a:xfrm>
              <a:off x="8146638" y="4016296"/>
              <a:ext cx="1137518" cy="1137518"/>
              <a:chOff x="6396647" y="2413995"/>
              <a:chExt cx="1516690" cy="1516691"/>
            </a:xfrm>
            <a:solidFill>
              <a:srgbClr val="3366FF"/>
            </a:solidFill>
          </p:grpSpPr>
          <p:sp>
            <p:nvSpPr>
              <p:cNvPr id="83" name="楕円 100">
                <a:extLst>
                  <a:ext uri="{FF2B5EF4-FFF2-40B4-BE49-F238E27FC236}">
                    <a16:creationId xmlns:a16="http://schemas.microsoft.com/office/drawing/2014/main" id="{29E7B3B4-084D-1749-8051-5A310019B55D}"/>
                  </a:ext>
                </a:extLst>
              </p:cNvPr>
              <p:cNvSpPr/>
              <p:nvPr/>
            </p:nvSpPr>
            <p:spPr>
              <a:xfrm>
                <a:off x="6396647" y="2413995"/>
                <a:ext cx="1516690" cy="1516691"/>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mn-cs"/>
                </a:endParaRPr>
              </a:p>
            </p:txBody>
          </p:sp>
          <p:sp>
            <p:nvSpPr>
              <p:cNvPr id="84" name="TextBox 54">
                <a:extLst>
                  <a:ext uri="{FF2B5EF4-FFF2-40B4-BE49-F238E27FC236}">
                    <a16:creationId xmlns:a16="http://schemas.microsoft.com/office/drawing/2014/main" id="{D234B90E-AEF9-7641-BD7F-28230E741C1D}"/>
                  </a:ext>
                </a:extLst>
              </p:cNvPr>
              <p:cNvSpPr txBox="1"/>
              <p:nvPr/>
            </p:nvSpPr>
            <p:spPr>
              <a:xfrm>
                <a:off x="6485981" y="2874979"/>
                <a:ext cx="1338019" cy="626453"/>
              </a:xfrm>
              <a:prstGeom prst="rect">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9288" tIns="19288" rIns="19288" bIns="19288" numCol="1" spcCol="38100" rtlCol="0" anchor="t">
                <a:spAutoFit/>
              </a:bodyPr>
              <a:lstStyle/>
              <a:p>
                <a:pPr marL="0" marR="0" lvl="0" indent="0" algn="ctr" defTabSz="192881" rtl="0" eaLnBrk="1" fontAlgn="auto" latinLnBrk="1" hangingPunct="0">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rPr>
                  <a:t>認知症</a:t>
                </a:r>
                <a:endParaRPr kumimoji="0" lang="en-US" altLang="ja-JP"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endParaRPr>
              </a:p>
              <a:p>
                <a:pPr marL="0" marR="0" lvl="0" indent="0" algn="ctr" defTabSz="192881" rtl="0" eaLnBrk="1" fontAlgn="auto" latinLnBrk="1" hangingPunct="0">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rPr>
                  <a:t>予防</a:t>
                </a:r>
              </a:p>
            </p:txBody>
          </p:sp>
        </p:grpSp>
        <p:grpSp>
          <p:nvGrpSpPr>
            <p:cNvPr id="71" name="グループ化 70">
              <a:extLst>
                <a:ext uri="{FF2B5EF4-FFF2-40B4-BE49-F238E27FC236}">
                  <a16:creationId xmlns:a16="http://schemas.microsoft.com/office/drawing/2014/main" id="{AC829706-2E68-9640-866B-699A044B0648}"/>
                </a:ext>
              </a:extLst>
            </p:cNvPr>
            <p:cNvGrpSpPr/>
            <p:nvPr/>
          </p:nvGrpSpPr>
          <p:grpSpPr>
            <a:xfrm>
              <a:off x="7057143" y="5602373"/>
              <a:ext cx="1166587" cy="1137518"/>
              <a:chOff x="6178896" y="2440782"/>
              <a:chExt cx="1555451" cy="1516691"/>
            </a:xfrm>
            <a:solidFill>
              <a:srgbClr val="3366FF"/>
            </a:solidFill>
          </p:grpSpPr>
          <p:sp>
            <p:nvSpPr>
              <p:cNvPr id="81" name="楕円 152">
                <a:extLst>
                  <a:ext uri="{FF2B5EF4-FFF2-40B4-BE49-F238E27FC236}">
                    <a16:creationId xmlns:a16="http://schemas.microsoft.com/office/drawing/2014/main" id="{C896F796-46F1-A547-93E7-6343EE8DF27B}"/>
                  </a:ext>
                </a:extLst>
              </p:cNvPr>
              <p:cNvSpPr/>
              <p:nvPr/>
            </p:nvSpPr>
            <p:spPr>
              <a:xfrm>
                <a:off x="6178896" y="2440782"/>
                <a:ext cx="1516691" cy="1516691"/>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mn-cs"/>
                </a:endParaRPr>
              </a:p>
            </p:txBody>
          </p:sp>
          <p:sp>
            <p:nvSpPr>
              <p:cNvPr id="82" name="TextBox 54">
                <a:extLst>
                  <a:ext uri="{FF2B5EF4-FFF2-40B4-BE49-F238E27FC236}">
                    <a16:creationId xmlns:a16="http://schemas.microsoft.com/office/drawing/2014/main" id="{5E51B6AC-F4AF-CA44-8764-B29FE081A32B}"/>
                  </a:ext>
                </a:extLst>
              </p:cNvPr>
              <p:cNvSpPr txBox="1"/>
              <p:nvPr/>
            </p:nvSpPr>
            <p:spPr>
              <a:xfrm>
                <a:off x="6234895" y="2881284"/>
                <a:ext cx="1499452" cy="71745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9288" tIns="19288" rIns="19288" bIns="19288" numCol="1" spcCol="38100" rtlCol="0" anchor="t">
                <a:spAutoFit/>
              </a:bodyPr>
              <a:lstStyle/>
              <a:p>
                <a:pPr marL="0" marR="0" lvl="0" indent="0" algn="ctr" defTabSz="192881" rtl="0" eaLnBrk="1" fontAlgn="auto" latinLnBrk="1" hangingPunct="0">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rPr>
                  <a:t>エンディング</a:t>
                </a:r>
                <a:endParaRPr kumimoji="0" lang="en-US" altLang="ja-JP"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endParaRPr>
              </a:p>
              <a:p>
                <a:pPr marL="0" marR="0" lvl="0" indent="0" algn="ctr" defTabSz="192881" rtl="0" eaLnBrk="1" fontAlgn="auto" latinLnBrk="1" hangingPunct="0">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rPr>
                  <a:t>サービス</a:t>
                </a:r>
              </a:p>
            </p:txBody>
          </p:sp>
        </p:grpSp>
        <p:grpSp>
          <p:nvGrpSpPr>
            <p:cNvPr id="72" name="グループ化 71">
              <a:extLst>
                <a:ext uri="{FF2B5EF4-FFF2-40B4-BE49-F238E27FC236}">
                  <a16:creationId xmlns:a16="http://schemas.microsoft.com/office/drawing/2014/main" id="{EE8D5506-48E1-AA42-B9EA-5D56B569E78B}"/>
                </a:ext>
              </a:extLst>
            </p:cNvPr>
            <p:cNvGrpSpPr/>
            <p:nvPr/>
          </p:nvGrpSpPr>
          <p:grpSpPr>
            <a:xfrm>
              <a:off x="8114986" y="5224178"/>
              <a:ext cx="1137519" cy="1137518"/>
              <a:chOff x="6415759" y="2563193"/>
              <a:chExt cx="1516692" cy="1516691"/>
            </a:xfrm>
            <a:solidFill>
              <a:srgbClr val="3366FF"/>
            </a:solidFill>
          </p:grpSpPr>
          <p:sp>
            <p:nvSpPr>
              <p:cNvPr id="79" name="楕円 168">
                <a:extLst>
                  <a:ext uri="{FF2B5EF4-FFF2-40B4-BE49-F238E27FC236}">
                    <a16:creationId xmlns:a16="http://schemas.microsoft.com/office/drawing/2014/main" id="{7178D0CE-3848-AE44-9E54-738148D50C7A}"/>
                  </a:ext>
                </a:extLst>
              </p:cNvPr>
              <p:cNvSpPr/>
              <p:nvPr/>
            </p:nvSpPr>
            <p:spPr>
              <a:xfrm>
                <a:off x="6415759" y="2563193"/>
                <a:ext cx="1516692" cy="1516691"/>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mn-cs"/>
                </a:endParaRPr>
              </a:p>
            </p:txBody>
          </p:sp>
          <p:sp>
            <p:nvSpPr>
              <p:cNvPr id="80" name="TextBox 54">
                <a:extLst>
                  <a:ext uri="{FF2B5EF4-FFF2-40B4-BE49-F238E27FC236}">
                    <a16:creationId xmlns:a16="http://schemas.microsoft.com/office/drawing/2014/main" id="{8AB445AD-99BE-1F4E-8553-558C1D12D610}"/>
                  </a:ext>
                </a:extLst>
              </p:cNvPr>
              <p:cNvSpPr txBox="1"/>
              <p:nvPr/>
            </p:nvSpPr>
            <p:spPr>
              <a:xfrm>
                <a:off x="6505093" y="3024177"/>
                <a:ext cx="1338019" cy="626453"/>
              </a:xfrm>
              <a:prstGeom prst="rect">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9288" tIns="19288" rIns="19288" bIns="19288" numCol="1" spcCol="38100" rtlCol="0" anchor="t">
                <a:spAutoFit/>
              </a:bodyPr>
              <a:lstStyle/>
              <a:p>
                <a:pPr marL="0" marR="0" lvl="0" indent="0" algn="ctr" defTabSz="192881" rtl="0" eaLnBrk="1" fontAlgn="auto" latinLnBrk="1" hangingPunct="0">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rPr>
                  <a:t>文化・教養</a:t>
                </a:r>
                <a:endParaRPr kumimoji="0" lang="en-US" altLang="ja-JP"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endParaRPr>
              </a:p>
              <a:p>
                <a:pPr marL="0" marR="0" lvl="0" indent="0" algn="ctr" defTabSz="192881" rtl="0" eaLnBrk="1" fontAlgn="auto" latinLnBrk="1" hangingPunct="0">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rPr>
                  <a:t>エンタメ</a:t>
                </a:r>
              </a:p>
            </p:txBody>
          </p:sp>
        </p:grpSp>
        <p:grpSp>
          <p:nvGrpSpPr>
            <p:cNvPr id="73" name="グループ化 72">
              <a:extLst>
                <a:ext uri="{FF2B5EF4-FFF2-40B4-BE49-F238E27FC236}">
                  <a16:creationId xmlns:a16="http://schemas.microsoft.com/office/drawing/2014/main" id="{351C350F-6604-C54A-B959-9781E20FA28D}"/>
                </a:ext>
              </a:extLst>
            </p:cNvPr>
            <p:cNvGrpSpPr/>
            <p:nvPr/>
          </p:nvGrpSpPr>
          <p:grpSpPr>
            <a:xfrm>
              <a:off x="7026008" y="4682117"/>
              <a:ext cx="1046362" cy="1046361"/>
              <a:chOff x="7982833" y="1492091"/>
              <a:chExt cx="1046362" cy="1046361"/>
            </a:xfrm>
            <a:solidFill>
              <a:srgbClr val="3366FF"/>
            </a:solidFill>
          </p:grpSpPr>
          <p:sp>
            <p:nvSpPr>
              <p:cNvPr id="77" name="楕円 77">
                <a:extLst>
                  <a:ext uri="{FF2B5EF4-FFF2-40B4-BE49-F238E27FC236}">
                    <a16:creationId xmlns:a16="http://schemas.microsoft.com/office/drawing/2014/main" id="{051CF376-1000-4542-8B3C-9E40462B32D3}"/>
                  </a:ext>
                </a:extLst>
              </p:cNvPr>
              <p:cNvSpPr/>
              <p:nvPr/>
            </p:nvSpPr>
            <p:spPr>
              <a:xfrm>
                <a:off x="7982833" y="1492091"/>
                <a:ext cx="1046362" cy="1046361"/>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mn-cs"/>
                </a:endParaRPr>
              </a:p>
            </p:txBody>
          </p:sp>
          <p:sp>
            <p:nvSpPr>
              <p:cNvPr id="78" name="TextBox 18">
                <a:extLst>
                  <a:ext uri="{FF2B5EF4-FFF2-40B4-BE49-F238E27FC236}">
                    <a16:creationId xmlns:a16="http://schemas.microsoft.com/office/drawing/2014/main" id="{306FB3E7-F1C5-0340-AE03-F612BA2E64A2}"/>
                  </a:ext>
                </a:extLst>
              </p:cNvPr>
              <p:cNvSpPr txBox="1"/>
              <p:nvPr/>
            </p:nvSpPr>
            <p:spPr>
              <a:xfrm flipH="1">
                <a:off x="8025447" y="1780986"/>
                <a:ext cx="985146" cy="46983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9288" tIns="19288" rIns="19288" bIns="19288" numCol="1" spcCol="38100" rtlCol="0" anchor="t">
                <a:spAutoFit/>
              </a:bodyPr>
              <a:lstStyle/>
              <a:p>
                <a:pPr marL="0" marR="0" lvl="0" indent="0" algn="ctr" defTabSz="192881" rtl="0" eaLnBrk="1" fontAlgn="auto" latinLnBrk="1" hangingPunct="0">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rPr>
                  <a:t>オンライン</a:t>
                </a:r>
              </a:p>
              <a:p>
                <a:pPr marL="0" marR="0" lvl="0" indent="0" algn="ctr" defTabSz="192881" rtl="0" eaLnBrk="1" fontAlgn="auto" latinLnBrk="1" hangingPunct="0">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rPr>
                  <a:t>カラオケ</a:t>
                </a:r>
              </a:p>
            </p:txBody>
          </p:sp>
        </p:grpSp>
        <p:grpSp>
          <p:nvGrpSpPr>
            <p:cNvPr id="74" name="グループ化 73">
              <a:extLst>
                <a:ext uri="{FF2B5EF4-FFF2-40B4-BE49-F238E27FC236}">
                  <a16:creationId xmlns:a16="http://schemas.microsoft.com/office/drawing/2014/main" id="{D603CD08-F5E0-6344-B3D1-614F55D82AF8}"/>
                </a:ext>
              </a:extLst>
            </p:cNvPr>
            <p:cNvGrpSpPr/>
            <p:nvPr/>
          </p:nvGrpSpPr>
          <p:grpSpPr>
            <a:xfrm>
              <a:off x="7140584" y="3824084"/>
              <a:ext cx="1095816" cy="1046361"/>
              <a:chOff x="7956712" y="1682968"/>
              <a:chExt cx="1095816" cy="1046361"/>
            </a:xfrm>
            <a:solidFill>
              <a:srgbClr val="3366FF"/>
            </a:solidFill>
          </p:grpSpPr>
          <p:sp>
            <p:nvSpPr>
              <p:cNvPr id="75" name="楕円 81">
                <a:extLst>
                  <a:ext uri="{FF2B5EF4-FFF2-40B4-BE49-F238E27FC236}">
                    <a16:creationId xmlns:a16="http://schemas.microsoft.com/office/drawing/2014/main" id="{C1F8424C-7473-8042-950E-CCB3F6615BFC}"/>
                  </a:ext>
                </a:extLst>
              </p:cNvPr>
              <p:cNvSpPr/>
              <p:nvPr/>
            </p:nvSpPr>
            <p:spPr>
              <a:xfrm>
                <a:off x="7983406" y="1682968"/>
                <a:ext cx="1046362" cy="1046361"/>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mn-cs"/>
                </a:endParaRPr>
              </a:p>
            </p:txBody>
          </p:sp>
          <p:sp>
            <p:nvSpPr>
              <p:cNvPr id="76" name="TextBox 18">
                <a:extLst>
                  <a:ext uri="{FF2B5EF4-FFF2-40B4-BE49-F238E27FC236}">
                    <a16:creationId xmlns:a16="http://schemas.microsoft.com/office/drawing/2014/main" id="{72B24783-6CFE-164A-8389-9404D3FBF549}"/>
                  </a:ext>
                </a:extLst>
              </p:cNvPr>
              <p:cNvSpPr txBox="1"/>
              <p:nvPr/>
            </p:nvSpPr>
            <p:spPr>
              <a:xfrm flipH="1">
                <a:off x="7956712" y="2082024"/>
                <a:ext cx="1095816" cy="2913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9288" tIns="19288" rIns="19288" bIns="19288" numCol="1" spcCol="38100" rtlCol="0" anchor="t">
                <a:spAutoFit/>
              </a:bodyPr>
              <a:lstStyle/>
              <a:p>
                <a:pPr marL="0" marR="0" lvl="0" indent="0" algn="ctr" defTabSz="192881" rtl="0" eaLnBrk="1" fontAlgn="auto" latinLnBrk="1" hangingPunct="0">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GPｺﾞｼｯｸE" panose="020B0900000000000000" pitchFamily="50" charset="-128"/>
                    <a:ea typeface="HGPｺﾞｼｯｸE" panose="020B0900000000000000" pitchFamily="50" charset="-128"/>
                    <a:cs typeface="Arial"/>
                    <a:sym typeface="Arial"/>
                  </a:rPr>
                  <a:t>趣味の集い</a:t>
                </a:r>
              </a:p>
            </p:txBody>
          </p:sp>
        </p:grpSp>
      </p:grpSp>
      <p:grpSp>
        <p:nvGrpSpPr>
          <p:cNvPr id="85" name="グループ化 84">
            <a:extLst>
              <a:ext uri="{FF2B5EF4-FFF2-40B4-BE49-F238E27FC236}">
                <a16:creationId xmlns:a16="http://schemas.microsoft.com/office/drawing/2014/main" id="{10A5A294-D672-2342-BC9C-4BCE49E0AF39}"/>
              </a:ext>
            </a:extLst>
          </p:cNvPr>
          <p:cNvGrpSpPr/>
          <p:nvPr/>
        </p:nvGrpSpPr>
        <p:grpSpPr>
          <a:xfrm>
            <a:off x="2323748" y="3401994"/>
            <a:ext cx="4761384" cy="3272182"/>
            <a:chOff x="8458202" y="1108726"/>
            <a:chExt cx="3543309" cy="2587414"/>
          </a:xfrm>
        </p:grpSpPr>
        <p:grpSp>
          <p:nvGrpSpPr>
            <p:cNvPr id="86" name="グループ化 85">
              <a:extLst>
                <a:ext uri="{FF2B5EF4-FFF2-40B4-BE49-F238E27FC236}">
                  <a16:creationId xmlns:a16="http://schemas.microsoft.com/office/drawing/2014/main" id="{DBA299EA-3632-7748-87C6-EB92BA91D974}"/>
                </a:ext>
              </a:extLst>
            </p:cNvPr>
            <p:cNvGrpSpPr/>
            <p:nvPr/>
          </p:nvGrpSpPr>
          <p:grpSpPr>
            <a:xfrm>
              <a:off x="8458202" y="1108726"/>
              <a:ext cx="3543309" cy="2587414"/>
              <a:chOff x="205740" y="742950"/>
              <a:chExt cx="4257516" cy="3108946"/>
            </a:xfrm>
          </p:grpSpPr>
          <p:sp>
            <p:nvSpPr>
              <p:cNvPr id="88" name="角丸四角形 87">
                <a:extLst>
                  <a:ext uri="{FF2B5EF4-FFF2-40B4-BE49-F238E27FC236}">
                    <a16:creationId xmlns:a16="http://schemas.microsoft.com/office/drawing/2014/main" id="{869F3713-0DFB-344D-999C-64A1CB6FAB66}"/>
                  </a:ext>
                </a:extLst>
              </p:cNvPr>
              <p:cNvSpPr/>
              <p:nvPr/>
            </p:nvSpPr>
            <p:spPr bwMode="auto">
              <a:xfrm>
                <a:off x="205740" y="742950"/>
                <a:ext cx="4257516" cy="3108946"/>
              </a:xfrm>
              <a:prstGeom prst="roundRect">
                <a:avLst>
                  <a:gd name="adj" fmla="val 4440"/>
                </a:avLst>
              </a:prstGeom>
              <a:solidFill>
                <a:schemeClr val="tx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457200" rtl="0" eaLnBrk="1" fontAlgn="base" latinLnBrk="0" hangingPunct="1">
                  <a:lnSpc>
                    <a:spcPct val="90000"/>
                  </a:lnSpc>
                  <a:spcBef>
                    <a:spcPct val="0"/>
                  </a:spcBef>
                  <a:spcAft>
                    <a:spcPct val="0"/>
                  </a:spcAft>
                  <a:buClrTx/>
                  <a:buSzTx/>
                  <a:buFontTx/>
                  <a:buNone/>
                  <a:tabLst/>
                  <a:defRPr/>
                </a:pPr>
                <a:endParaRPr kumimoji="0" lang="ja-JP" altLang="en-US" sz="1500" b="0" i="0" u="none" strike="noStrike" kern="1200" cap="none" spc="0" normalizeH="0" baseline="0" noProof="0">
                  <a:ln>
                    <a:noFill/>
                  </a:ln>
                  <a:solidFill>
                    <a:srgbClr val="191919"/>
                  </a:solidFill>
                  <a:effectLst/>
                  <a:uLnTx/>
                  <a:uFillTx/>
                  <a:latin typeface="HelvNeue Light for IBM" pitchFamily="34" charset="0"/>
                  <a:ea typeface="游ゴシック" panose="020B0400000000000000" pitchFamily="50" charset="-128"/>
                  <a:cs typeface="+mn-cs"/>
                </a:endParaRPr>
              </a:p>
            </p:txBody>
          </p:sp>
          <p:sp>
            <p:nvSpPr>
              <p:cNvPr id="89" name="楕円 149">
                <a:extLst>
                  <a:ext uri="{FF2B5EF4-FFF2-40B4-BE49-F238E27FC236}">
                    <a16:creationId xmlns:a16="http://schemas.microsoft.com/office/drawing/2014/main" id="{8FCE2DDD-9C94-364B-B857-6E877835C460}"/>
                  </a:ext>
                </a:extLst>
              </p:cNvPr>
              <p:cNvSpPr/>
              <p:nvPr/>
            </p:nvSpPr>
            <p:spPr bwMode="auto">
              <a:xfrm>
                <a:off x="4245122" y="2207423"/>
                <a:ext cx="180000" cy="180000"/>
              </a:xfrm>
              <a:prstGeom prst="ellipse">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457200" rtl="0" eaLnBrk="1" fontAlgn="base" latinLnBrk="0" hangingPunct="1">
                  <a:lnSpc>
                    <a:spcPct val="90000"/>
                  </a:lnSpc>
                  <a:spcBef>
                    <a:spcPct val="0"/>
                  </a:spcBef>
                  <a:spcAft>
                    <a:spcPct val="0"/>
                  </a:spcAft>
                  <a:buClrTx/>
                  <a:buSzTx/>
                  <a:buFontTx/>
                  <a:buNone/>
                  <a:tabLst/>
                  <a:defRPr/>
                </a:pPr>
                <a:endParaRPr kumimoji="0" lang="ja-JP" altLang="en-US" sz="1500" b="0" i="0" u="none" strike="noStrike" kern="1200" cap="none" spc="0" normalizeH="0" baseline="0" noProof="0">
                  <a:ln>
                    <a:noFill/>
                  </a:ln>
                  <a:solidFill>
                    <a:srgbClr val="191919"/>
                  </a:solidFill>
                  <a:effectLst/>
                  <a:uLnTx/>
                  <a:uFillTx/>
                  <a:latin typeface="HelvNeue Light for IBM" pitchFamily="34" charset="0"/>
                  <a:ea typeface="游ゴシック" panose="020B0400000000000000" pitchFamily="50" charset="-128"/>
                  <a:cs typeface="+mn-cs"/>
                </a:endParaRPr>
              </a:p>
            </p:txBody>
          </p:sp>
        </p:grpSp>
        <p:pic>
          <p:nvPicPr>
            <p:cNvPr id="87" name="図 86">
              <a:extLst>
                <a:ext uri="{FF2B5EF4-FFF2-40B4-BE49-F238E27FC236}">
                  <a16:creationId xmlns:a16="http://schemas.microsoft.com/office/drawing/2014/main" id="{1BD9C098-8FDA-DF4A-8445-C83AA25DE4A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93105" y="1201369"/>
              <a:ext cx="3202576" cy="2399797"/>
            </a:xfrm>
            <a:prstGeom prst="rect">
              <a:avLst/>
            </a:prstGeom>
          </p:spPr>
        </p:pic>
      </p:grpSp>
      <p:grpSp>
        <p:nvGrpSpPr>
          <p:cNvPr id="93" name="グループ化 92">
            <a:extLst>
              <a:ext uri="{FF2B5EF4-FFF2-40B4-BE49-F238E27FC236}">
                <a16:creationId xmlns:a16="http://schemas.microsoft.com/office/drawing/2014/main" id="{30770191-4E29-7647-8680-70E8EC9E01DA}"/>
              </a:ext>
            </a:extLst>
          </p:cNvPr>
          <p:cNvGrpSpPr/>
          <p:nvPr/>
        </p:nvGrpSpPr>
        <p:grpSpPr>
          <a:xfrm>
            <a:off x="4862676" y="4889448"/>
            <a:ext cx="1861697" cy="1427704"/>
            <a:chOff x="3857415" y="4904278"/>
            <a:chExt cx="1603710" cy="1160341"/>
          </a:xfrm>
        </p:grpSpPr>
        <p:sp>
          <p:nvSpPr>
            <p:cNvPr id="94" name="角丸四角形 93">
              <a:extLst>
                <a:ext uri="{FF2B5EF4-FFF2-40B4-BE49-F238E27FC236}">
                  <a16:creationId xmlns:a16="http://schemas.microsoft.com/office/drawing/2014/main" id="{C7BCA68A-B59B-C145-A684-B6C0FEA3ECEE}"/>
                </a:ext>
              </a:extLst>
            </p:cNvPr>
            <p:cNvSpPr/>
            <p:nvPr/>
          </p:nvSpPr>
          <p:spPr>
            <a:xfrm>
              <a:off x="3857415" y="4904278"/>
              <a:ext cx="1544080" cy="1160341"/>
            </a:xfrm>
            <a:prstGeom prst="roundRect">
              <a:avLst>
                <a:gd name="adj" fmla="val 6657"/>
              </a:avLst>
            </a:prstGeom>
            <a:solidFill>
              <a:srgbClr val="3366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5" name="テキスト ボックス 94">
              <a:extLst>
                <a:ext uri="{FF2B5EF4-FFF2-40B4-BE49-F238E27FC236}">
                  <a16:creationId xmlns:a16="http://schemas.microsoft.com/office/drawing/2014/main" id="{8A903ABC-2D03-0F4C-9505-7BEB10523C81}"/>
                </a:ext>
              </a:extLst>
            </p:cNvPr>
            <p:cNvSpPr txBox="1"/>
            <p:nvPr/>
          </p:nvSpPr>
          <p:spPr>
            <a:xfrm>
              <a:off x="3864313" y="4938657"/>
              <a:ext cx="1596812" cy="563359"/>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民間サービス</a:t>
              </a:r>
              <a:endParaRPr kumimoji="1" lang="en-US" altLang="ja-JP" sz="1600" b="1"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ts val="9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から探す</a:t>
              </a:r>
            </a:p>
          </p:txBody>
        </p:sp>
        <p:pic>
          <p:nvPicPr>
            <p:cNvPr id="96" name="図 95">
              <a:extLst>
                <a:ext uri="{FF2B5EF4-FFF2-40B4-BE49-F238E27FC236}">
                  <a16:creationId xmlns:a16="http://schemas.microsoft.com/office/drawing/2014/main" id="{4BD496DF-ABF3-2348-B913-5FE273A041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9059" y="5373321"/>
              <a:ext cx="689614" cy="689614"/>
            </a:xfrm>
            <a:prstGeom prst="rect">
              <a:avLst/>
            </a:prstGeom>
          </p:spPr>
        </p:pic>
        <p:sp>
          <p:nvSpPr>
            <p:cNvPr id="97" name="楕円 22">
              <a:extLst>
                <a:ext uri="{FF2B5EF4-FFF2-40B4-BE49-F238E27FC236}">
                  <a16:creationId xmlns:a16="http://schemas.microsoft.com/office/drawing/2014/main" id="{10297941-9D5F-DD4B-9C16-8E54CB76C0E9}"/>
                </a:ext>
              </a:extLst>
            </p:cNvPr>
            <p:cNvSpPr/>
            <p:nvPr/>
          </p:nvSpPr>
          <p:spPr>
            <a:xfrm>
              <a:off x="5146754" y="5862425"/>
              <a:ext cx="111979" cy="1119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8" name="二等辺三角形 23">
              <a:extLst>
                <a:ext uri="{FF2B5EF4-FFF2-40B4-BE49-F238E27FC236}">
                  <a16:creationId xmlns:a16="http://schemas.microsoft.com/office/drawing/2014/main" id="{A404CD8D-56C4-3A4D-807F-1DE0E5272E62}"/>
                </a:ext>
              </a:extLst>
            </p:cNvPr>
            <p:cNvSpPr/>
            <p:nvPr/>
          </p:nvSpPr>
          <p:spPr>
            <a:xfrm rot="5400000">
              <a:off x="5186550" y="5899920"/>
              <a:ext cx="43200" cy="39600"/>
            </a:xfrm>
            <a:prstGeom prst="triangle">
              <a:avLst/>
            </a:prstGeom>
            <a:solidFill>
              <a:srgbClr val="57C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grpSp>
        <p:nvGrpSpPr>
          <p:cNvPr id="99" name="グループ化 98">
            <a:extLst>
              <a:ext uri="{FF2B5EF4-FFF2-40B4-BE49-F238E27FC236}">
                <a16:creationId xmlns:a16="http://schemas.microsoft.com/office/drawing/2014/main" id="{CADCB60F-B9CB-934C-A66F-FCC99DAC3A6A}"/>
              </a:ext>
            </a:extLst>
          </p:cNvPr>
          <p:cNvGrpSpPr/>
          <p:nvPr/>
        </p:nvGrpSpPr>
        <p:grpSpPr>
          <a:xfrm>
            <a:off x="2934312" y="4884054"/>
            <a:ext cx="1837683" cy="1504326"/>
            <a:chOff x="3709952" y="4361555"/>
            <a:chExt cx="1603710" cy="1218012"/>
          </a:xfrm>
        </p:grpSpPr>
        <p:grpSp>
          <p:nvGrpSpPr>
            <p:cNvPr id="101" name="グループ化 100">
              <a:extLst>
                <a:ext uri="{FF2B5EF4-FFF2-40B4-BE49-F238E27FC236}">
                  <a16:creationId xmlns:a16="http://schemas.microsoft.com/office/drawing/2014/main" id="{62BEFF60-C0B1-1942-8966-FF35521F0F40}"/>
                </a:ext>
              </a:extLst>
            </p:cNvPr>
            <p:cNvGrpSpPr/>
            <p:nvPr/>
          </p:nvGrpSpPr>
          <p:grpSpPr>
            <a:xfrm>
              <a:off x="3709952" y="4361555"/>
              <a:ext cx="1603710" cy="1160341"/>
              <a:chOff x="3857415" y="4904278"/>
              <a:chExt cx="1603710" cy="1160341"/>
            </a:xfrm>
          </p:grpSpPr>
          <p:sp>
            <p:nvSpPr>
              <p:cNvPr id="103" name="角丸四角形 102">
                <a:extLst>
                  <a:ext uri="{FF2B5EF4-FFF2-40B4-BE49-F238E27FC236}">
                    <a16:creationId xmlns:a16="http://schemas.microsoft.com/office/drawing/2014/main" id="{8C0C5488-41F8-7B44-9289-53CA27C055B2}"/>
                  </a:ext>
                </a:extLst>
              </p:cNvPr>
              <p:cNvSpPr/>
              <p:nvPr/>
            </p:nvSpPr>
            <p:spPr>
              <a:xfrm>
                <a:off x="3857415" y="4904278"/>
                <a:ext cx="1544080" cy="1160341"/>
              </a:xfrm>
              <a:prstGeom prst="roundRect">
                <a:avLst>
                  <a:gd name="adj" fmla="val 6657"/>
                </a:avLst>
              </a:prstGeom>
              <a:solidFill>
                <a:srgbClr val="FF33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4" name="テキスト ボックス 103">
                <a:extLst>
                  <a:ext uri="{FF2B5EF4-FFF2-40B4-BE49-F238E27FC236}">
                    <a16:creationId xmlns:a16="http://schemas.microsoft.com/office/drawing/2014/main" id="{85108876-3C10-5E47-9CA0-76F8CA123FCD}"/>
                  </a:ext>
                </a:extLst>
              </p:cNvPr>
              <p:cNvSpPr txBox="1"/>
              <p:nvPr/>
            </p:nvSpPr>
            <p:spPr>
              <a:xfrm>
                <a:off x="3864313" y="4938657"/>
                <a:ext cx="1596812" cy="563359"/>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行政サービス</a:t>
                </a:r>
                <a:endParaRPr kumimoji="1" lang="en-US" altLang="ja-JP" sz="1600" b="1"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ts val="9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から探す</a:t>
                </a:r>
              </a:p>
            </p:txBody>
          </p:sp>
          <p:sp>
            <p:nvSpPr>
              <p:cNvPr id="105" name="楕円 111">
                <a:extLst>
                  <a:ext uri="{FF2B5EF4-FFF2-40B4-BE49-F238E27FC236}">
                    <a16:creationId xmlns:a16="http://schemas.microsoft.com/office/drawing/2014/main" id="{E2AE2456-FB5E-D546-8A9D-FF0EAF08A89D}"/>
                  </a:ext>
                </a:extLst>
              </p:cNvPr>
              <p:cNvSpPr/>
              <p:nvPr/>
            </p:nvSpPr>
            <p:spPr>
              <a:xfrm>
                <a:off x="5146754" y="5862425"/>
                <a:ext cx="111979" cy="1119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6" name="二等辺三角形 113">
                <a:extLst>
                  <a:ext uri="{FF2B5EF4-FFF2-40B4-BE49-F238E27FC236}">
                    <a16:creationId xmlns:a16="http://schemas.microsoft.com/office/drawing/2014/main" id="{FB0B1BA9-6E01-F14D-AC2C-52550CCBA8E6}"/>
                  </a:ext>
                </a:extLst>
              </p:cNvPr>
              <p:cNvSpPr/>
              <p:nvPr/>
            </p:nvSpPr>
            <p:spPr>
              <a:xfrm rot="5400000">
                <a:off x="5186550" y="5899920"/>
                <a:ext cx="43200" cy="39600"/>
              </a:xfrm>
              <a:prstGeom prst="triangle">
                <a:avLst/>
              </a:prstGeom>
              <a:solidFill>
                <a:srgbClr val="EDD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pic>
          <p:nvPicPr>
            <p:cNvPr id="102" name="図 101">
              <a:extLst>
                <a:ext uri="{FF2B5EF4-FFF2-40B4-BE49-F238E27FC236}">
                  <a16:creationId xmlns:a16="http://schemas.microsoft.com/office/drawing/2014/main" id="{DF75AD24-C5E2-8C44-BB4F-196E38E645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58850" y="4845347"/>
              <a:ext cx="734220" cy="734220"/>
            </a:xfrm>
            <a:prstGeom prst="rect">
              <a:avLst/>
            </a:prstGeom>
          </p:spPr>
        </p:pic>
      </p:grpSp>
      <p:pic>
        <p:nvPicPr>
          <p:cNvPr id="107" name="図 106">
            <a:extLst>
              <a:ext uri="{FF2B5EF4-FFF2-40B4-BE49-F238E27FC236}">
                <a16:creationId xmlns:a16="http://schemas.microsoft.com/office/drawing/2014/main" id="{FE4F25D7-B188-1641-9F87-91BF8F6BF6C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885003" y="1589801"/>
            <a:ext cx="2125289" cy="1836375"/>
          </a:xfrm>
          <a:prstGeom prst="rect">
            <a:avLst/>
          </a:prstGeom>
          <a:scene3d>
            <a:camera prst="orthographicFront">
              <a:rot lat="0" lon="10800000" rev="0"/>
            </a:camera>
            <a:lightRig rig="threePt" dir="t"/>
          </a:scene3d>
        </p:spPr>
      </p:pic>
      <p:sp>
        <p:nvSpPr>
          <p:cNvPr id="2" name="スライド番号プレースホルダー 1">
            <a:extLst>
              <a:ext uri="{FF2B5EF4-FFF2-40B4-BE49-F238E27FC236}">
                <a16:creationId xmlns:a16="http://schemas.microsoft.com/office/drawing/2014/main" id="{85F7C9D3-434F-46C0-A0F6-1D045D0265E3}"/>
              </a:ext>
            </a:extLst>
          </p:cNvPr>
          <p:cNvSpPr>
            <a:spLocks noGrp="1"/>
          </p:cNvSpPr>
          <p:nvPr>
            <p:ph type="sldNum" sz="quarter" idx="7"/>
          </p:nvPr>
        </p:nvSpPr>
        <p:spPr>
          <a:xfrm>
            <a:off x="6988179" y="6468528"/>
            <a:ext cx="2057400" cy="365125"/>
          </a:xfrm>
        </p:spPr>
        <p:txBody>
          <a:bodyPr/>
          <a:lstStyle/>
          <a:p>
            <a:pPr marL="35170">
              <a:spcBef>
                <a:spcPts val="148"/>
              </a:spcBef>
            </a:pPr>
            <a:fld id="{81D60167-4931-47E6-BA6A-407CBD079E47}" type="slidenum">
              <a:rPr lang="en-US" altLang="ja-JP" spc="-5" smtClean="0">
                <a:solidFill>
                  <a:schemeClr val="tx1"/>
                </a:solidFill>
              </a:rPr>
              <a:pPr marL="35170">
                <a:spcBef>
                  <a:spcPts val="148"/>
                </a:spcBef>
              </a:pPr>
              <a:t>10</a:t>
            </a:fld>
            <a:endParaRPr lang="en-US" altLang="ja-JP" spc="-5" dirty="0">
              <a:solidFill>
                <a:schemeClr val="tx1"/>
              </a:solidFill>
            </a:endParaRPr>
          </a:p>
        </p:txBody>
      </p:sp>
    </p:spTree>
    <p:extLst>
      <p:ext uri="{BB962C8B-B14F-4D97-AF65-F5344CB8AC3E}">
        <p14:creationId xmlns:p14="http://schemas.microsoft.com/office/powerpoint/2010/main" val="786249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図 6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836" b="89930" l="1406" r="90000">
                        <a14:foregroundMark x1="7656" y1="63232" x2="7656" y2="63232"/>
                        <a14:foregroundMark x1="7969" y1="59251" x2="7969" y2="59251"/>
                        <a14:foregroundMark x1="8750" y1="55504" x2="8750" y2="55504"/>
                        <a14:foregroundMark x1="35156" y1="55035" x2="35156" y2="55035"/>
                        <a14:foregroundMark x1="33281" y1="56206" x2="33438" y2="56674"/>
                        <a14:foregroundMark x1="5469" y1="78220" x2="5469" y2="78220"/>
                        <a14:foregroundMark x1="7813" y1="53630" x2="7813" y2="53630"/>
                        <a14:foregroundMark x1="72031" y1="23653" x2="69375" y2="83607"/>
                        <a14:foregroundMark x1="5156" y1="75410" x2="10313" y2="58314"/>
                        <a14:foregroundMark x1="32344" y1="48712" x2="32344" y2="48712"/>
                        <a14:foregroundMark x1="38750" y1="60422" x2="38750" y2="60422"/>
                        <a14:foregroundMark x1="38906" y1="55738" x2="38906" y2="55738"/>
                        <a14:foregroundMark x1="8594" y1="51288" x2="8594" y2="51288"/>
                        <a14:foregroundMark x1="37656" y1="52225" x2="37656" y2="52225"/>
                        <a14:backgroundMark x1="3125" y1="49883" x2="2656" y2="77752"/>
                        <a14:backgroundMark x1="48594" y1="57377" x2="48438" y2="87588"/>
                      </a14:backgroundRemoval>
                    </a14:imgEffect>
                  </a14:imgLayer>
                </a14:imgProps>
              </a:ext>
              <a:ext uri="{28A0092B-C50C-407E-A947-70E740481C1C}">
                <a14:useLocalDpi xmlns:a14="http://schemas.microsoft.com/office/drawing/2010/main" val="0"/>
              </a:ext>
            </a:extLst>
          </a:blip>
          <a:srcRect t="16432" r="54040" b="17011"/>
          <a:stretch/>
        </p:blipFill>
        <p:spPr>
          <a:xfrm>
            <a:off x="2993459" y="1536109"/>
            <a:ext cx="707504" cy="693833"/>
          </a:xfrm>
          <a:prstGeom prst="rect">
            <a:avLst/>
          </a:prstGeom>
        </p:spPr>
      </p:pic>
      <p:grpSp>
        <p:nvGrpSpPr>
          <p:cNvPr id="95" name="グループ化 94">
            <a:extLst>
              <a:ext uri="{FF2B5EF4-FFF2-40B4-BE49-F238E27FC236}">
                <a16:creationId xmlns:a16="http://schemas.microsoft.com/office/drawing/2014/main" id="{A65568A9-D376-4AED-AD78-E59873F01C7B}"/>
              </a:ext>
            </a:extLst>
          </p:cNvPr>
          <p:cNvGrpSpPr/>
          <p:nvPr/>
        </p:nvGrpSpPr>
        <p:grpSpPr>
          <a:xfrm>
            <a:off x="5249991" y="4321486"/>
            <a:ext cx="3363879" cy="1807648"/>
            <a:chOff x="9727398" y="5087641"/>
            <a:chExt cx="3363879" cy="1807648"/>
          </a:xfrm>
        </p:grpSpPr>
        <p:pic>
          <p:nvPicPr>
            <p:cNvPr id="84" name="図 83">
              <a:extLst>
                <a:ext uri="{FF2B5EF4-FFF2-40B4-BE49-F238E27FC236}">
                  <a16:creationId xmlns:a16="http://schemas.microsoft.com/office/drawing/2014/main" id="{C7280D76-5705-4434-AED7-19A25778162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7863"/>
            <a:stretch/>
          </p:blipFill>
          <p:spPr>
            <a:xfrm>
              <a:off x="9727398" y="5087641"/>
              <a:ext cx="3363879" cy="1807648"/>
            </a:xfrm>
            <a:prstGeom prst="rect">
              <a:avLst/>
            </a:prstGeom>
          </p:spPr>
        </p:pic>
        <p:cxnSp>
          <p:nvCxnSpPr>
            <p:cNvPr id="25" name="直線コネクタ 24">
              <a:extLst>
                <a:ext uri="{FF2B5EF4-FFF2-40B4-BE49-F238E27FC236}">
                  <a16:creationId xmlns:a16="http://schemas.microsoft.com/office/drawing/2014/main" id="{94C0AD57-A11E-446A-A174-22D2FAFC3492}"/>
                </a:ext>
              </a:extLst>
            </p:cNvPr>
            <p:cNvCxnSpPr>
              <a:cxnSpLocks/>
            </p:cNvCxnSpPr>
            <p:nvPr/>
          </p:nvCxnSpPr>
          <p:spPr>
            <a:xfrm flipV="1">
              <a:off x="10043210" y="5257687"/>
              <a:ext cx="2896672" cy="9012"/>
            </a:xfrm>
            <a:prstGeom prst="line">
              <a:avLst/>
            </a:prstGeom>
          </p:spPr>
          <p:style>
            <a:lnRef idx="1">
              <a:schemeClr val="accent2"/>
            </a:lnRef>
            <a:fillRef idx="0">
              <a:schemeClr val="accent2"/>
            </a:fillRef>
            <a:effectRef idx="0">
              <a:schemeClr val="accent2"/>
            </a:effectRef>
            <a:fontRef idx="minor">
              <a:schemeClr val="tx1"/>
            </a:fontRef>
          </p:style>
        </p:cxnSp>
        <p:cxnSp>
          <p:nvCxnSpPr>
            <p:cNvPr id="88" name="直線矢印コネクタ 87">
              <a:extLst>
                <a:ext uri="{FF2B5EF4-FFF2-40B4-BE49-F238E27FC236}">
                  <a16:creationId xmlns:a16="http://schemas.microsoft.com/office/drawing/2014/main" id="{380BE0CA-70E6-4E93-99C7-9E470666B08D}"/>
                </a:ext>
              </a:extLst>
            </p:cNvPr>
            <p:cNvCxnSpPr>
              <a:cxnSpLocks/>
            </p:cNvCxnSpPr>
            <p:nvPr/>
          </p:nvCxnSpPr>
          <p:spPr>
            <a:xfrm>
              <a:off x="12020550" y="5266699"/>
              <a:ext cx="0" cy="468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線矢印コネクタ 89">
              <a:extLst>
                <a:ext uri="{FF2B5EF4-FFF2-40B4-BE49-F238E27FC236}">
                  <a16:creationId xmlns:a16="http://schemas.microsoft.com/office/drawing/2014/main" id="{5701379E-1031-4AD9-BA9C-3C2FC9DC4C5B}"/>
                </a:ext>
              </a:extLst>
            </p:cNvPr>
            <p:cNvCxnSpPr>
              <a:cxnSpLocks/>
            </p:cNvCxnSpPr>
            <p:nvPr/>
          </p:nvCxnSpPr>
          <p:spPr>
            <a:xfrm>
              <a:off x="10544175" y="5267211"/>
              <a:ext cx="0" cy="1080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2" name="テキスト ボックス 91">
              <a:extLst>
                <a:ext uri="{FF2B5EF4-FFF2-40B4-BE49-F238E27FC236}">
                  <a16:creationId xmlns:a16="http://schemas.microsoft.com/office/drawing/2014/main" id="{539C3482-FE2F-4436-8EE8-D9502CB217DB}"/>
                </a:ext>
              </a:extLst>
            </p:cNvPr>
            <p:cNvSpPr txBox="1"/>
            <p:nvPr/>
          </p:nvSpPr>
          <p:spPr>
            <a:xfrm>
              <a:off x="11490386" y="5275711"/>
              <a:ext cx="1042094" cy="369332"/>
            </a:xfrm>
            <a:prstGeom prst="rect">
              <a:avLst/>
            </a:prstGeom>
            <a:noFill/>
            <a:ln>
              <a:noFill/>
            </a:ln>
          </p:spPr>
          <p:txBody>
            <a:bodyPr wrap="square" rtlCol="0">
              <a:spAutoFit/>
            </a:bodyPr>
            <a:lstStyle/>
            <a:p>
              <a:r>
                <a:rPr kumimoji="1" lang="ja-JP" altLang="en-US" sz="900" b="1" dirty="0">
                  <a:solidFill>
                    <a:srgbClr val="FF0000"/>
                  </a:solidFill>
                  <a:latin typeface="メイリオ" panose="020B0604030504040204" pitchFamily="50" charset="-128"/>
                  <a:ea typeface="メイリオ" panose="020B0604030504040204" pitchFamily="50" charset="-128"/>
                </a:rPr>
                <a:t>栄養ケアだけでリスク</a:t>
              </a:r>
              <a:r>
                <a:rPr kumimoji="1" lang="en-US" altLang="ja-JP" sz="900" b="1" dirty="0">
                  <a:solidFill>
                    <a:srgbClr val="FF0000"/>
                  </a:solidFill>
                  <a:latin typeface="メイリオ" panose="020B0604030504040204" pitchFamily="50" charset="-128"/>
                  <a:ea typeface="メイリオ" panose="020B0604030504040204" pitchFamily="50" charset="-128"/>
                </a:rPr>
                <a:t>30</a:t>
              </a:r>
              <a:r>
                <a:rPr kumimoji="1" lang="ja-JP" altLang="en-US" sz="900" b="1" dirty="0">
                  <a:solidFill>
                    <a:srgbClr val="FF0000"/>
                  </a:solidFill>
                  <a:latin typeface="メイリオ" panose="020B0604030504040204" pitchFamily="50" charset="-128"/>
                  <a:ea typeface="メイリオ" panose="020B0604030504040204" pitchFamily="50" charset="-128"/>
                </a:rPr>
                <a:t>％減</a:t>
              </a:r>
            </a:p>
          </p:txBody>
        </p:sp>
        <p:sp>
          <p:nvSpPr>
            <p:cNvPr id="93" name="テキスト ボックス 92">
              <a:extLst>
                <a:ext uri="{FF2B5EF4-FFF2-40B4-BE49-F238E27FC236}">
                  <a16:creationId xmlns:a16="http://schemas.microsoft.com/office/drawing/2014/main" id="{FC69B139-6BBF-4D99-8C17-201BD6212894}"/>
                </a:ext>
              </a:extLst>
            </p:cNvPr>
            <p:cNvSpPr txBox="1"/>
            <p:nvPr/>
          </p:nvSpPr>
          <p:spPr>
            <a:xfrm>
              <a:off x="10142918" y="5609485"/>
              <a:ext cx="1505487" cy="369332"/>
            </a:xfrm>
            <a:prstGeom prst="rect">
              <a:avLst/>
            </a:prstGeom>
            <a:noFill/>
            <a:ln>
              <a:noFill/>
            </a:ln>
          </p:spPr>
          <p:txBody>
            <a:bodyPr wrap="square" rtlCol="0">
              <a:spAutoFit/>
            </a:bodyPr>
            <a:lstStyle/>
            <a:p>
              <a:r>
                <a:rPr kumimoji="1" lang="ja-JP" altLang="en-US" sz="900" b="1" dirty="0">
                  <a:solidFill>
                    <a:srgbClr val="FF0000"/>
                  </a:solidFill>
                  <a:latin typeface="メイリオ" panose="020B0604030504040204" pitchFamily="50" charset="-128"/>
                  <a:ea typeface="メイリオ" panose="020B0604030504040204" pitchFamily="50" charset="-128"/>
                </a:rPr>
                <a:t>運動・栄養・社会参加を兼ねればリスク</a:t>
              </a:r>
              <a:r>
                <a:rPr kumimoji="1" lang="en-US" altLang="ja-JP" sz="900" b="1" dirty="0">
                  <a:solidFill>
                    <a:srgbClr val="FF0000"/>
                  </a:solidFill>
                  <a:latin typeface="メイリオ" panose="020B0604030504040204" pitchFamily="50" charset="-128"/>
                  <a:ea typeface="メイリオ" panose="020B0604030504040204" pitchFamily="50" charset="-128"/>
                </a:rPr>
                <a:t>70</a:t>
              </a:r>
              <a:r>
                <a:rPr kumimoji="1" lang="ja-JP" altLang="en-US" sz="900" b="1" dirty="0">
                  <a:solidFill>
                    <a:srgbClr val="FF0000"/>
                  </a:solidFill>
                  <a:latin typeface="メイリオ" panose="020B0604030504040204" pitchFamily="50" charset="-128"/>
                  <a:ea typeface="メイリオ" panose="020B0604030504040204" pitchFamily="50" charset="-128"/>
                </a:rPr>
                <a:t>％減</a:t>
              </a:r>
            </a:p>
          </p:txBody>
        </p:sp>
      </p:grpSp>
      <p:pic>
        <p:nvPicPr>
          <p:cNvPr id="17" name="図 1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83149" y="4325988"/>
            <a:ext cx="3432042" cy="2329827"/>
          </a:xfrm>
          <a:prstGeom prst="rect">
            <a:avLst/>
          </a:prstGeom>
        </p:spPr>
      </p:pic>
      <p:sp>
        <p:nvSpPr>
          <p:cNvPr id="18" name="テキスト ボックス 17"/>
          <p:cNvSpPr txBox="1"/>
          <p:nvPr/>
        </p:nvSpPr>
        <p:spPr>
          <a:xfrm>
            <a:off x="1370301" y="6580116"/>
            <a:ext cx="2995238" cy="246221"/>
          </a:xfrm>
          <a:prstGeom prst="rect">
            <a:avLst/>
          </a:prstGeom>
          <a:noFill/>
        </p:spPr>
        <p:txBody>
          <a:bodyPr wrap="square" rtlCol="0">
            <a:spAutoFit/>
          </a:bodyPr>
          <a:lstStyle/>
          <a:p>
            <a:r>
              <a:rPr lang="ja-JP" altLang="en-US" sz="500" dirty="0">
                <a:latin typeface="Meiryo UI" panose="020B0604030504040204" pitchFamily="50" charset="-128"/>
                <a:ea typeface="Meiryo UI" panose="020B0604030504040204" pitchFamily="50" charset="-128"/>
              </a:rPr>
              <a:t>出典：第２回　「ニッポン一億総活躍プラン」フォローアップ会合　</a:t>
            </a:r>
            <a:r>
              <a:rPr kumimoji="1" lang="zh-TW" altLang="en-US" sz="500" dirty="0">
                <a:latin typeface="Meiryo UI" panose="020B0604030504040204" pitchFamily="50" charset="-128"/>
                <a:ea typeface="Meiryo UI" panose="020B0604030504040204" pitchFamily="50" charset="-128"/>
              </a:rPr>
              <a:t>飯島 勝矢議員 提出資料</a:t>
            </a:r>
            <a:endParaRPr kumimoji="1" lang="en-US" altLang="zh-TW" sz="500" dirty="0">
              <a:latin typeface="Meiryo UI" panose="020B0604030504040204" pitchFamily="50" charset="-128"/>
              <a:ea typeface="Meiryo UI" panose="020B0604030504040204" pitchFamily="50" charset="-128"/>
            </a:endParaRPr>
          </a:p>
          <a:p>
            <a:r>
              <a:rPr kumimoji="1" lang="en-US" altLang="ja-JP" sz="500" dirty="0">
                <a:latin typeface="Meiryo UI" panose="020B0604030504040204" pitchFamily="50" charset="-128"/>
                <a:ea typeface="Meiryo UI" panose="020B0604030504040204" pitchFamily="50" charset="-128"/>
              </a:rPr>
              <a:t>https://www.kantei.go.jp/jp/singi/ichiokusoukatsuyaku/follow_up/dai2/gijisidai.html</a:t>
            </a:r>
            <a:endParaRPr kumimoji="1" lang="ja-JP" altLang="en-US" sz="500" dirty="0">
              <a:latin typeface="Meiryo UI" panose="020B0604030504040204" pitchFamily="50" charset="-128"/>
              <a:ea typeface="Meiryo UI" panose="020B0604030504040204" pitchFamily="50" charset="-128"/>
            </a:endParaRPr>
          </a:p>
        </p:txBody>
      </p:sp>
      <p:sp>
        <p:nvSpPr>
          <p:cNvPr id="19" name="角丸四角形 18"/>
          <p:cNvSpPr/>
          <p:nvPr/>
        </p:nvSpPr>
        <p:spPr>
          <a:xfrm>
            <a:off x="504387" y="3960503"/>
            <a:ext cx="3816000" cy="43200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Meiryo UI" panose="020B0604030504040204" pitchFamily="50" charset="-128"/>
                <a:ea typeface="Meiryo UI" panose="020B0604030504040204" pitchFamily="50" charset="-128"/>
              </a:rPr>
              <a:t>運動習慣・文化活動・地域活動など複数活動を行うほど虚弱</a:t>
            </a:r>
            <a:r>
              <a:rPr lang="en-US"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フレイル</a:t>
            </a:r>
            <a:r>
              <a:rPr lang="en-US"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のリスクが低下</a:t>
            </a:r>
          </a:p>
        </p:txBody>
      </p:sp>
      <p:graphicFrame>
        <p:nvGraphicFramePr>
          <p:cNvPr id="71" name="表 70">
            <a:extLst>
              <a:ext uri="{FF2B5EF4-FFF2-40B4-BE49-F238E27FC236}">
                <a16:creationId xmlns:a16="http://schemas.microsoft.com/office/drawing/2014/main" id="{C4FD6DD1-0BE4-427F-A4B1-700AB2AA4709}"/>
              </a:ext>
            </a:extLst>
          </p:cNvPr>
          <p:cNvGraphicFramePr>
            <a:graphicFrameLocks noGrp="1"/>
          </p:cNvGraphicFramePr>
          <p:nvPr/>
        </p:nvGraphicFramePr>
        <p:xfrm>
          <a:off x="5171040" y="6099390"/>
          <a:ext cx="3086099" cy="372018"/>
        </p:xfrm>
        <a:graphic>
          <a:graphicData uri="http://schemas.openxmlformats.org/drawingml/2006/table">
            <a:tbl>
              <a:tblPr/>
              <a:tblGrid>
                <a:gridCol w="781051">
                  <a:extLst>
                    <a:ext uri="{9D8B030D-6E8A-4147-A177-3AD203B41FA5}">
                      <a16:colId xmlns:a16="http://schemas.microsoft.com/office/drawing/2014/main" val="3511924814"/>
                    </a:ext>
                  </a:extLst>
                </a:gridCol>
                <a:gridCol w="288131">
                  <a:extLst>
                    <a:ext uri="{9D8B030D-6E8A-4147-A177-3AD203B41FA5}">
                      <a16:colId xmlns:a16="http://schemas.microsoft.com/office/drawing/2014/main" val="3462152763"/>
                    </a:ext>
                  </a:extLst>
                </a:gridCol>
                <a:gridCol w="288131">
                  <a:extLst>
                    <a:ext uri="{9D8B030D-6E8A-4147-A177-3AD203B41FA5}">
                      <a16:colId xmlns:a16="http://schemas.microsoft.com/office/drawing/2014/main" val="1166556131"/>
                    </a:ext>
                  </a:extLst>
                </a:gridCol>
                <a:gridCol w="288131">
                  <a:extLst>
                    <a:ext uri="{9D8B030D-6E8A-4147-A177-3AD203B41FA5}">
                      <a16:colId xmlns:a16="http://schemas.microsoft.com/office/drawing/2014/main" val="4067202355"/>
                    </a:ext>
                  </a:extLst>
                </a:gridCol>
                <a:gridCol w="288131">
                  <a:extLst>
                    <a:ext uri="{9D8B030D-6E8A-4147-A177-3AD203B41FA5}">
                      <a16:colId xmlns:a16="http://schemas.microsoft.com/office/drawing/2014/main" val="1622273042"/>
                    </a:ext>
                  </a:extLst>
                </a:gridCol>
                <a:gridCol w="288131">
                  <a:extLst>
                    <a:ext uri="{9D8B030D-6E8A-4147-A177-3AD203B41FA5}">
                      <a16:colId xmlns:a16="http://schemas.microsoft.com/office/drawing/2014/main" val="3689840126"/>
                    </a:ext>
                  </a:extLst>
                </a:gridCol>
                <a:gridCol w="288131">
                  <a:extLst>
                    <a:ext uri="{9D8B030D-6E8A-4147-A177-3AD203B41FA5}">
                      <a16:colId xmlns:a16="http://schemas.microsoft.com/office/drawing/2014/main" val="3096147291"/>
                    </a:ext>
                  </a:extLst>
                </a:gridCol>
                <a:gridCol w="288131">
                  <a:extLst>
                    <a:ext uri="{9D8B030D-6E8A-4147-A177-3AD203B41FA5}">
                      <a16:colId xmlns:a16="http://schemas.microsoft.com/office/drawing/2014/main" val="2811345733"/>
                    </a:ext>
                  </a:extLst>
                </a:gridCol>
                <a:gridCol w="288131">
                  <a:extLst>
                    <a:ext uri="{9D8B030D-6E8A-4147-A177-3AD203B41FA5}">
                      <a16:colId xmlns:a16="http://schemas.microsoft.com/office/drawing/2014/main" val="1236713297"/>
                    </a:ext>
                  </a:extLst>
                </a:gridCol>
              </a:tblGrid>
              <a:tr h="124006">
                <a:tc>
                  <a:txBody>
                    <a:bodyPr/>
                    <a:lstStyle/>
                    <a:p>
                      <a:pPr algn="ctr"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運動</a:t>
                      </a:r>
                    </a:p>
                  </a:txBody>
                  <a:tcPr marL="9525" marR="9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〇</a:t>
                      </a:r>
                    </a:p>
                  </a:txBody>
                  <a:tcPr marL="9525" marR="952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〇</a:t>
                      </a:r>
                    </a:p>
                  </a:txBody>
                  <a:tcPr marL="9525" marR="95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〇</a:t>
                      </a:r>
                    </a:p>
                  </a:txBody>
                  <a:tcPr marL="9525" marR="95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〇</a:t>
                      </a:r>
                    </a:p>
                  </a:txBody>
                  <a:tcPr marL="9525" marR="95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a:t>
                      </a:r>
                    </a:p>
                  </a:txBody>
                  <a:tcPr marL="9525" marR="95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9525" marR="95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a:t>
                      </a:r>
                    </a:p>
                  </a:txBody>
                  <a:tcPr marL="9525" marR="95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a:t>
                      </a:r>
                    </a:p>
                  </a:txBody>
                  <a:tcPr marL="9525" marR="9525"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5055100"/>
                  </a:ext>
                </a:extLst>
              </a:tr>
              <a:tr h="124006">
                <a:tc>
                  <a:txBody>
                    <a:bodyPr/>
                    <a:lstStyle/>
                    <a:p>
                      <a:pPr algn="ctr" fontAlgn="ct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栄養</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800" b="0" i="0" u="none" strike="noStrike" dirty="0">
                          <a:solidFill>
                            <a:srgbClr val="000000"/>
                          </a:solidFill>
                          <a:effectLst/>
                          <a:latin typeface="メイリオ" panose="020B0604030504040204" pitchFamily="50" charset="-128"/>
                          <a:ea typeface="メイリオ" panose="020B0604030504040204" pitchFamily="50" charset="-128"/>
                        </a:rPr>
                        <a:t>食・口腔</a:t>
                      </a:r>
                      <a:r>
                        <a:rPr lang="en-US" altLang="ja-JP" sz="800" b="0" i="0" u="none" strike="noStrike" dirty="0">
                          <a:solidFill>
                            <a:srgbClr val="000000"/>
                          </a:solidFill>
                          <a:effectLst/>
                          <a:latin typeface="メイリオ" panose="020B0604030504040204" pitchFamily="50" charset="-128"/>
                          <a:ea typeface="メイリオ" panose="020B0604030504040204" pitchFamily="50" charset="-128"/>
                        </a:rPr>
                        <a:t>)</a:t>
                      </a:r>
                    </a:p>
                  </a:txBody>
                  <a:tcPr marL="9525" marR="9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〇</a:t>
                      </a:r>
                    </a:p>
                  </a:txBody>
                  <a:tcPr marL="9525" marR="952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〇</a:t>
                      </a:r>
                    </a:p>
                  </a:txBody>
                  <a:tcPr marL="9525" marR="95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9525" marR="95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9525" marR="95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〇</a:t>
                      </a:r>
                    </a:p>
                  </a:txBody>
                  <a:tcPr marL="9525" marR="95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〇</a:t>
                      </a:r>
                    </a:p>
                  </a:txBody>
                  <a:tcPr marL="9525" marR="95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9525" marR="95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9525" marR="9525"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9005994"/>
                  </a:ext>
                </a:extLst>
              </a:tr>
              <a:tr h="124006">
                <a:tc>
                  <a:txBody>
                    <a:bodyPr/>
                    <a:lstStyle/>
                    <a:p>
                      <a:pPr algn="ctr"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社会参加</a:t>
                      </a:r>
                    </a:p>
                  </a:txBody>
                  <a:tcPr marL="9525" marR="9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〇</a:t>
                      </a:r>
                    </a:p>
                  </a:txBody>
                  <a:tcPr marL="9525" marR="9525"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9525" marR="95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〇</a:t>
                      </a:r>
                    </a:p>
                  </a:txBody>
                  <a:tcPr marL="9525" marR="95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9525" marR="95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〇</a:t>
                      </a:r>
                    </a:p>
                  </a:txBody>
                  <a:tcPr marL="9525" marR="95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9525" marR="95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〇</a:t>
                      </a:r>
                    </a:p>
                  </a:txBody>
                  <a:tcPr marL="9525" marR="952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9525" marR="9525"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7710934"/>
                  </a:ext>
                </a:extLst>
              </a:tr>
            </a:tbl>
          </a:graphicData>
        </a:graphic>
      </p:graphicFrame>
      <p:sp>
        <p:nvSpPr>
          <p:cNvPr id="76" name="角丸四角形 15">
            <a:extLst>
              <a:ext uri="{FF2B5EF4-FFF2-40B4-BE49-F238E27FC236}">
                <a16:creationId xmlns:a16="http://schemas.microsoft.com/office/drawing/2014/main" id="{67A7386D-08B1-4349-A800-2F4260B60A84}"/>
              </a:ext>
            </a:extLst>
          </p:cNvPr>
          <p:cNvSpPr/>
          <p:nvPr/>
        </p:nvSpPr>
        <p:spPr>
          <a:xfrm>
            <a:off x="5064220" y="3960503"/>
            <a:ext cx="3801295" cy="43200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eiryo UI" panose="020B0604030504040204" pitchFamily="50" charset="-128"/>
                <a:ea typeface="Meiryo UI" panose="020B0604030504040204" pitchFamily="50" charset="-128"/>
              </a:rPr>
              <a:t>運動・栄養・社会参加を兼ねているほど</a:t>
            </a:r>
            <a:endParaRPr lang="en-US" altLang="ja-JP" sz="1400" b="1" dirty="0">
              <a:solidFill>
                <a:schemeClr val="tx1"/>
              </a:solidFill>
              <a:latin typeface="Meiryo UI" panose="020B0604030504040204" pitchFamily="50" charset="-128"/>
              <a:ea typeface="Meiryo UI" panose="020B0604030504040204" pitchFamily="50" charset="-128"/>
            </a:endParaRPr>
          </a:p>
          <a:p>
            <a:pPr algn="ctr"/>
            <a:r>
              <a:rPr lang="ja-JP" altLang="en-US" sz="1400" b="1" dirty="0">
                <a:solidFill>
                  <a:schemeClr val="tx1"/>
                </a:solidFill>
                <a:latin typeface="Meiryo UI" panose="020B0604030504040204" pitchFamily="50" charset="-128"/>
                <a:ea typeface="Meiryo UI" panose="020B0604030504040204" pitchFamily="50" charset="-128"/>
              </a:rPr>
              <a:t>筋力低下</a:t>
            </a:r>
            <a:r>
              <a:rPr lang="en-US"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サルコペニア</a:t>
            </a:r>
            <a:r>
              <a:rPr lang="en-US" altLang="ja-JP" sz="1400" b="1" dirty="0">
                <a:solidFill>
                  <a:schemeClr val="tx1"/>
                </a:solidFill>
                <a:latin typeface="Meiryo UI" panose="020B0604030504040204" pitchFamily="50" charset="-128"/>
                <a:ea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rPr>
              <a:t>を招きにくい</a:t>
            </a:r>
            <a:endParaRPr lang="en-US" altLang="ja-JP" sz="1400" b="1" dirty="0">
              <a:solidFill>
                <a:schemeClr val="tx1"/>
              </a:solidFill>
              <a:latin typeface="Meiryo UI" panose="020B0604030504040204" pitchFamily="50" charset="-128"/>
              <a:ea typeface="Meiryo UI" panose="020B0604030504040204" pitchFamily="50" charset="-128"/>
            </a:endParaRPr>
          </a:p>
        </p:txBody>
      </p:sp>
      <p:sp>
        <p:nvSpPr>
          <p:cNvPr id="77" name="テキスト ボックス 76">
            <a:extLst>
              <a:ext uri="{FF2B5EF4-FFF2-40B4-BE49-F238E27FC236}">
                <a16:creationId xmlns:a16="http://schemas.microsoft.com/office/drawing/2014/main" id="{5E0FA343-A501-4340-A463-E6342C44A7D4}"/>
              </a:ext>
            </a:extLst>
          </p:cNvPr>
          <p:cNvSpPr txBox="1"/>
          <p:nvPr/>
        </p:nvSpPr>
        <p:spPr>
          <a:xfrm>
            <a:off x="5676221" y="6554260"/>
            <a:ext cx="2995238" cy="246221"/>
          </a:xfrm>
          <a:prstGeom prst="rect">
            <a:avLst/>
          </a:prstGeom>
          <a:noFill/>
        </p:spPr>
        <p:txBody>
          <a:bodyPr wrap="square" rtlCol="0">
            <a:spAutoFit/>
          </a:bodyPr>
          <a:lstStyle/>
          <a:p>
            <a:r>
              <a:rPr lang="ja-JP" altLang="en-US" sz="500" dirty="0">
                <a:latin typeface="Meiryo UI" panose="020B0604030504040204" pitchFamily="50" charset="-128"/>
                <a:ea typeface="Meiryo UI" panose="020B0604030504040204" pitchFamily="50" charset="-128"/>
              </a:rPr>
              <a:t>出典：第２回　「ニッポン一億総活躍プラン」フォローアップ会合　</a:t>
            </a:r>
            <a:r>
              <a:rPr kumimoji="1" lang="zh-TW" altLang="en-US" sz="500" dirty="0">
                <a:latin typeface="Meiryo UI" panose="020B0604030504040204" pitchFamily="50" charset="-128"/>
                <a:ea typeface="Meiryo UI" panose="020B0604030504040204" pitchFamily="50" charset="-128"/>
              </a:rPr>
              <a:t>飯島 勝矢議員 提出資料</a:t>
            </a:r>
            <a:endParaRPr kumimoji="1" lang="en-US" altLang="zh-TW" sz="500" dirty="0">
              <a:latin typeface="Meiryo UI" panose="020B0604030504040204" pitchFamily="50" charset="-128"/>
              <a:ea typeface="Meiryo UI" panose="020B0604030504040204" pitchFamily="50" charset="-128"/>
            </a:endParaRPr>
          </a:p>
          <a:p>
            <a:r>
              <a:rPr kumimoji="1" lang="en-US" altLang="ja-JP" sz="500" dirty="0">
                <a:latin typeface="Meiryo UI" panose="020B0604030504040204" pitchFamily="50" charset="-128"/>
                <a:ea typeface="Meiryo UI" panose="020B0604030504040204" pitchFamily="50" charset="-128"/>
              </a:rPr>
              <a:t>https://www.kantei.go.jp/jp/singi/ichiokusoukatsuyaku/follow_up/dai2/gijisidai.html</a:t>
            </a:r>
            <a:endParaRPr kumimoji="1" lang="ja-JP" altLang="en-US" sz="500" dirty="0">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D6B48E48-52C9-4C46-A5B5-8C5992BE0EBB}"/>
              </a:ext>
            </a:extLst>
          </p:cNvPr>
          <p:cNvGrpSpPr/>
          <p:nvPr/>
        </p:nvGrpSpPr>
        <p:grpSpPr>
          <a:xfrm>
            <a:off x="386480" y="1428215"/>
            <a:ext cx="4000954" cy="2095806"/>
            <a:chOff x="334424" y="794464"/>
            <a:chExt cx="4000954" cy="2095806"/>
          </a:xfrm>
        </p:grpSpPr>
        <p:sp>
          <p:nvSpPr>
            <p:cNvPr id="28" name="アーチ 27"/>
            <p:cNvSpPr/>
            <p:nvPr/>
          </p:nvSpPr>
          <p:spPr>
            <a:xfrm rot="8042474">
              <a:off x="1379884" y="1067866"/>
              <a:ext cx="1620000" cy="1620000"/>
            </a:xfrm>
            <a:prstGeom prst="blockArc">
              <a:avLst>
                <a:gd name="adj1" fmla="val 16118316"/>
                <a:gd name="adj2" fmla="val 303881"/>
                <a:gd name="adj3" fmla="val 7222"/>
              </a:avLst>
            </a:prstGeom>
            <a:gradFill>
              <a:gsLst>
                <a:gs pos="0">
                  <a:srgbClr val="FF6699"/>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schemeClr val="tx1"/>
                </a:solidFill>
              </a:endParaRPr>
            </a:p>
          </p:txBody>
        </p:sp>
        <p:pic>
          <p:nvPicPr>
            <p:cNvPr id="31" name="図 30"/>
            <p:cNvPicPr>
              <a:picLocks noChangeAspect="1"/>
            </p:cNvPicPr>
            <p:nvPr/>
          </p:nvPicPr>
          <p:blipFill rotWithShape="1">
            <a:blip r:embed="rId6" cstate="screen">
              <a:extLst>
                <a:ext uri="{BEBA8EAE-BF5A-486C-A8C5-ECC9F3942E4B}">
                  <a14:imgProps xmlns:a14="http://schemas.microsoft.com/office/drawing/2010/main">
                    <a14:imgLayer r:embed="rId7">
                      <a14:imgEffect>
                        <a14:backgroundRemoval t="9836" b="100000" l="10000" r="90000"/>
                      </a14:imgEffect>
                    </a14:imgLayer>
                  </a14:imgProps>
                </a:ext>
                <a:ext uri="{28A0092B-C50C-407E-A947-70E740481C1C}">
                  <a14:useLocalDpi xmlns:a14="http://schemas.microsoft.com/office/drawing/2010/main"/>
                </a:ext>
              </a:extLst>
            </a:blip>
            <a:srcRect l="23857" r="9928"/>
            <a:stretch/>
          </p:blipFill>
          <p:spPr>
            <a:xfrm flipH="1">
              <a:off x="3157839" y="1707392"/>
              <a:ext cx="825162" cy="843913"/>
            </a:xfrm>
            <a:prstGeom prst="rect">
              <a:avLst/>
            </a:prstGeom>
          </p:spPr>
        </p:pic>
        <p:pic>
          <p:nvPicPr>
            <p:cNvPr id="32" name="図 31"/>
            <p:cNvPicPr>
              <a:picLocks noChangeAspect="1"/>
            </p:cNvPicPr>
            <p:nvPr/>
          </p:nvPicPr>
          <p:blipFill rotWithShape="1">
            <a:blip r:embed="rId8" cstate="screen">
              <a:extLst>
                <a:ext uri="{BEBA8EAE-BF5A-486C-A8C5-ECC9F3942E4B}">
                  <a14:imgProps xmlns:a14="http://schemas.microsoft.com/office/drawing/2010/main">
                    <a14:imgLayer r:embed="rId9">
                      <a14:imgEffect>
                        <a14:backgroundRemoval t="9836" b="100000" l="10000" r="90000">
                          <a14:foregroundMark x1="46094" y1="88290" x2="46094" y2="88290"/>
                          <a14:foregroundMark x1="40469" y1="97892" x2="40469" y2="97892"/>
                          <a14:foregroundMark x1="52344" y1="97190" x2="52344" y2="97190"/>
                          <a14:foregroundMark x1="68125" y1="93443" x2="68125" y2="93443"/>
                          <a14:foregroundMark x1="78594" y1="95550" x2="78594" y2="95550"/>
                          <a14:foregroundMark x1="47031" y1="23185" x2="47031" y2="23185"/>
                          <a14:foregroundMark x1="59219" y1="36300" x2="59219" y2="36300"/>
                        </a14:backgroundRemoval>
                      </a14:imgEffect>
                    </a14:imgLayer>
                  </a14:imgProps>
                </a:ext>
                <a:ext uri="{28A0092B-C50C-407E-A947-70E740481C1C}">
                  <a14:useLocalDpi xmlns:a14="http://schemas.microsoft.com/office/drawing/2010/main"/>
                </a:ext>
              </a:extLst>
            </a:blip>
            <a:srcRect l="20567" t="9337" r="10938"/>
            <a:stretch/>
          </p:blipFill>
          <p:spPr>
            <a:xfrm flipH="1">
              <a:off x="427203" y="1744825"/>
              <a:ext cx="880033" cy="788823"/>
            </a:xfrm>
            <a:prstGeom prst="rect">
              <a:avLst/>
            </a:prstGeom>
          </p:spPr>
        </p:pic>
        <p:sp>
          <p:nvSpPr>
            <p:cNvPr id="33" name="アーチ 32"/>
            <p:cNvSpPr/>
            <p:nvPr/>
          </p:nvSpPr>
          <p:spPr>
            <a:xfrm rot="15675659">
              <a:off x="1366458" y="1023094"/>
              <a:ext cx="1620000" cy="1620000"/>
            </a:xfrm>
            <a:prstGeom prst="blockArc">
              <a:avLst>
                <a:gd name="adj1" fmla="val 15483598"/>
                <a:gd name="adj2" fmla="val 303881"/>
                <a:gd name="adj3" fmla="val 7222"/>
              </a:avLst>
            </a:prstGeom>
            <a:gradFill>
              <a:gsLst>
                <a:gs pos="0">
                  <a:srgbClr val="0070C0"/>
                </a:gs>
                <a:gs pos="100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schemeClr val="tx1"/>
                </a:solidFill>
              </a:endParaRPr>
            </a:p>
          </p:txBody>
        </p:sp>
        <p:sp>
          <p:nvSpPr>
            <p:cNvPr id="34" name="アーチ 33"/>
            <p:cNvSpPr/>
            <p:nvPr/>
          </p:nvSpPr>
          <p:spPr>
            <a:xfrm rot="1089806">
              <a:off x="1415985" y="1006324"/>
              <a:ext cx="1620000" cy="1620000"/>
            </a:xfrm>
            <a:prstGeom prst="blockArc">
              <a:avLst>
                <a:gd name="adj1" fmla="val 16118316"/>
                <a:gd name="adj2" fmla="val 303881"/>
                <a:gd name="adj3" fmla="val 7222"/>
              </a:avLst>
            </a:prstGeom>
            <a:gradFill>
              <a:gsLst>
                <a:gs pos="100000">
                  <a:srgbClr val="FF6699"/>
                </a:gs>
                <a:gs pos="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schemeClr val="tx1"/>
                </a:solidFill>
              </a:endParaRPr>
            </a:p>
          </p:txBody>
        </p:sp>
        <p:grpSp>
          <p:nvGrpSpPr>
            <p:cNvPr id="35" name="グループ化 34"/>
            <p:cNvGrpSpPr/>
            <p:nvPr/>
          </p:nvGrpSpPr>
          <p:grpSpPr>
            <a:xfrm>
              <a:off x="1909283" y="794464"/>
              <a:ext cx="571676" cy="580246"/>
              <a:chOff x="3873437" y="973808"/>
              <a:chExt cx="1219052" cy="1219053"/>
            </a:xfrm>
          </p:grpSpPr>
          <p:grpSp>
            <p:nvGrpSpPr>
              <p:cNvPr id="64" name="グループ化 63"/>
              <p:cNvGrpSpPr/>
              <p:nvPr/>
            </p:nvGrpSpPr>
            <p:grpSpPr>
              <a:xfrm>
                <a:off x="3873437" y="973808"/>
                <a:ext cx="1219052" cy="1219053"/>
                <a:chOff x="3359240" y="1621665"/>
                <a:chExt cx="1354428" cy="1354428"/>
              </a:xfrm>
              <a:effectLst>
                <a:outerShdw blurRad="50800" dist="101600" dir="2700000" algn="tl" rotWithShape="0">
                  <a:prstClr val="black">
                    <a:alpha val="40000"/>
                  </a:prstClr>
                </a:outerShdw>
              </a:effectLst>
            </p:grpSpPr>
            <p:sp>
              <p:nvSpPr>
                <p:cNvPr id="66" name="楕円 65"/>
                <p:cNvSpPr/>
                <p:nvPr/>
              </p:nvSpPr>
              <p:spPr>
                <a:xfrm>
                  <a:off x="3359240" y="1621665"/>
                  <a:ext cx="1354428" cy="1354428"/>
                </a:xfrm>
                <a:prstGeom prst="ellipse">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sp>
              <p:nvSpPr>
                <p:cNvPr id="67" name="楕円 66"/>
                <p:cNvSpPr/>
                <p:nvPr/>
              </p:nvSpPr>
              <p:spPr>
                <a:xfrm>
                  <a:off x="3489107" y="1751529"/>
                  <a:ext cx="1094704" cy="1094704"/>
                </a:xfrm>
                <a:prstGeom prst="ellips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grpSp>
          <p:sp>
            <p:nvSpPr>
              <p:cNvPr id="65" name="テキスト ボックス 64"/>
              <p:cNvSpPr txBox="1"/>
              <p:nvPr/>
            </p:nvSpPr>
            <p:spPr>
              <a:xfrm>
                <a:off x="3980054" y="1045553"/>
                <a:ext cx="757582" cy="969920"/>
              </a:xfrm>
              <a:prstGeom prst="rect">
                <a:avLst/>
              </a:prstGeom>
              <a:noFill/>
            </p:spPr>
            <p:txBody>
              <a:bodyPr vert="horz" wrap="square" rtlCol="0">
                <a:spAutoFit/>
              </a:bodyPr>
              <a:lstStyle/>
              <a:p>
                <a:r>
                  <a:rPr lang="ja-JP" altLang="en-US" sz="2400" b="1" dirty="0">
                    <a:solidFill>
                      <a:schemeClr val="bg1"/>
                    </a:solidFill>
                  </a:rPr>
                  <a:t>食</a:t>
                </a:r>
              </a:p>
            </p:txBody>
          </p:sp>
        </p:grpSp>
        <p:grpSp>
          <p:nvGrpSpPr>
            <p:cNvPr id="36" name="グループ化 35"/>
            <p:cNvGrpSpPr/>
            <p:nvPr/>
          </p:nvGrpSpPr>
          <p:grpSpPr>
            <a:xfrm>
              <a:off x="2962331" y="1504325"/>
              <a:ext cx="1373047" cy="246295"/>
              <a:chOff x="3275738" y="3417866"/>
              <a:chExt cx="2927914" cy="517448"/>
            </a:xfrm>
          </p:grpSpPr>
          <p:sp>
            <p:nvSpPr>
              <p:cNvPr id="62" name="角丸四角形 61"/>
              <p:cNvSpPr/>
              <p:nvPr/>
            </p:nvSpPr>
            <p:spPr>
              <a:xfrm>
                <a:off x="3393678" y="3471128"/>
                <a:ext cx="2607090" cy="392779"/>
              </a:xfrm>
              <a:prstGeom prst="roundRect">
                <a:avLst>
                  <a:gd name="adj" fmla="val 50000"/>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sp>
            <p:nvSpPr>
              <p:cNvPr id="63" name="テキスト ボックス 62"/>
              <p:cNvSpPr txBox="1"/>
              <p:nvPr/>
            </p:nvSpPr>
            <p:spPr>
              <a:xfrm>
                <a:off x="3275738" y="3417866"/>
                <a:ext cx="2927914" cy="517448"/>
              </a:xfrm>
              <a:prstGeom prst="rect">
                <a:avLst/>
              </a:prstGeom>
              <a:noFill/>
            </p:spPr>
            <p:txBody>
              <a:bodyPr vert="horz" wrap="square" rtlCol="0">
                <a:spAutoFit/>
              </a:bodyPr>
              <a:lstStyle/>
              <a:p>
                <a:pPr algn="ctr"/>
                <a:r>
                  <a:rPr lang="ja-JP" altLang="en-US" sz="1000" b="1" dirty="0"/>
                  <a:t>栄養・食事・口腔環境</a:t>
                </a:r>
              </a:p>
            </p:txBody>
          </p:sp>
        </p:grpSp>
        <p:grpSp>
          <p:nvGrpSpPr>
            <p:cNvPr id="37" name="グループ化 36"/>
            <p:cNvGrpSpPr/>
            <p:nvPr/>
          </p:nvGrpSpPr>
          <p:grpSpPr>
            <a:xfrm>
              <a:off x="2702607" y="2625058"/>
              <a:ext cx="1624025" cy="230832"/>
              <a:chOff x="6039394" y="5466056"/>
              <a:chExt cx="3463100" cy="484962"/>
            </a:xfrm>
          </p:grpSpPr>
          <p:sp>
            <p:nvSpPr>
              <p:cNvPr id="60" name="角丸四角形 59"/>
              <p:cNvSpPr/>
              <p:nvPr/>
            </p:nvSpPr>
            <p:spPr>
              <a:xfrm>
                <a:off x="6128475" y="5521350"/>
                <a:ext cx="3319933" cy="345408"/>
              </a:xfrm>
              <a:prstGeom prst="roundRect">
                <a:avLst>
                  <a:gd name="adj" fmla="val 50000"/>
                </a:avLst>
              </a:prstGeom>
              <a:solidFill>
                <a:srgbClr val="FF66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sp>
            <p:nvSpPr>
              <p:cNvPr id="61" name="テキスト ボックス 60"/>
              <p:cNvSpPr txBox="1"/>
              <p:nvPr/>
            </p:nvSpPr>
            <p:spPr>
              <a:xfrm>
                <a:off x="6039394" y="5466056"/>
                <a:ext cx="3463100" cy="484962"/>
              </a:xfrm>
              <a:prstGeom prst="rect">
                <a:avLst/>
              </a:prstGeom>
              <a:noFill/>
            </p:spPr>
            <p:txBody>
              <a:bodyPr vert="horz" wrap="square" rtlCol="0">
                <a:spAutoFit/>
              </a:bodyPr>
              <a:lstStyle/>
              <a:p>
                <a:pPr algn="ctr"/>
                <a:r>
                  <a:rPr lang="ja-JP" altLang="en-US" sz="900" b="1" dirty="0">
                    <a:solidFill>
                      <a:schemeClr val="bg1"/>
                    </a:solidFill>
                  </a:rPr>
                  <a:t>就労・余暇活動・ボランティア</a:t>
                </a:r>
              </a:p>
            </p:txBody>
          </p:sp>
        </p:grpSp>
        <p:grpSp>
          <p:nvGrpSpPr>
            <p:cNvPr id="38" name="グループ化 37"/>
            <p:cNvGrpSpPr/>
            <p:nvPr/>
          </p:nvGrpSpPr>
          <p:grpSpPr>
            <a:xfrm>
              <a:off x="334424" y="2644049"/>
              <a:ext cx="1256764" cy="246221"/>
              <a:chOff x="920167" y="5979877"/>
              <a:chExt cx="2679947" cy="517293"/>
            </a:xfrm>
          </p:grpSpPr>
          <p:sp>
            <p:nvSpPr>
              <p:cNvPr id="58" name="角丸四角形 57"/>
              <p:cNvSpPr/>
              <p:nvPr/>
            </p:nvSpPr>
            <p:spPr>
              <a:xfrm>
                <a:off x="940982" y="6020700"/>
                <a:ext cx="2648223" cy="391508"/>
              </a:xfrm>
              <a:prstGeom prst="roundRect">
                <a:avLst>
                  <a:gd name="adj" fmla="val 50000"/>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sp>
            <p:nvSpPr>
              <p:cNvPr id="59" name="テキスト ボックス 58"/>
              <p:cNvSpPr txBox="1"/>
              <p:nvPr/>
            </p:nvSpPr>
            <p:spPr>
              <a:xfrm>
                <a:off x="920167" y="5979877"/>
                <a:ext cx="2679947" cy="517293"/>
              </a:xfrm>
              <a:prstGeom prst="rect">
                <a:avLst/>
              </a:prstGeom>
              <a:noFill/>
            </p:spPr>
            <p:txBody>
              <a:bodyPr vert="horz" wrap="square" rtlCol="0">
                <a:spAutoFit/>
              </a:bodyPr>
              <a:lstStyle/>
              <a:p>
                <a:pPr algn="ctr"/>
                <a:r>
                  <a:rPr lang="ja-JP" altLang="en-US" sz="1000" b="1" dirty="0">
                    <a:solidFill>
                      <a:schemeClr val="bg1"/>
                    </a:solidFill>
                  </a:rPr>
                  <a:t>スポーツ・身体活動</a:t>
                </a:r>
              </a:p>
            </p:txBody>
          </p:sp>
        </p:grpSp>
        <p:grpSp>
          <p:nvGrpSpPr>
            <p:cNvPr id="39" name="グループ化 38"/>
            <p:cNvGrpSpPr/>
            <p:nvPr/>
          </p:nvGrpSpPr>
          <p:grpSpPr>
            <a:xfrm>
              <a:off x="1404684" y="1498741"/>
              <a:ext cx="1832360" cy="604963"/>
              <a:chOff x="2911878" y="2845479"/>
              <a:chExt cx="3907358" cy="1270981"/>
            </a:xfrm>
          </p:grpSpPr>
          <p:grpSp>
            <p:nvGrpSpPr>
              <p:cNvPr id="52" name="グループ化 51"/>
              <p:cNvGrpSpPr/>
              <p:nvPr/>
            </p:nvGrpSpPr>
            <p:grpSpPr>
              <a:xfrm>
                <a:off x="2911878" y="2845479"/>
                <a:ext cx="3907358" cy="793185"/>
                <a:chOff x="3441133" y="3054890"/>
                <a:chExt cx="3907358" cy="793185"/>
              </a:xfrm>
            </p:grpSpPr>
            <p:sp>
              <p:nvSpPr>
                <p:cNvPr id="56" name="テキスト ボックス 55"/>
                <p:cNvSpPr txBox="1"/>
                <p:nvPr/>
              </p:nvSpPr>
              <p:spPr>
                <a:xfrm>
                  <a:off x="3441133" y="3248814"/>
                  <a:ext cx="3425076" cy="599261"/>
                </a:xfrm>
                <a:prstGeom prst="rect">
                  <a:avLst/>
                </a:prstGeom>
                <a:noFill/>
              </p:spPr>
              <p:txBody>
                <a:bodyPr wrap="square" rtlCol="0">
                  <a:spAutoFit/>
                </a:bodyPr>
                <a:lstStyle/>
                <a:p>
                  <a:pPr algn="ctr"/>
                  <a:r>
                    <a:rPr lang="ja-JP" altLang="en-US" sz="2000" b="1" dirty="0">
                      <a:ln w="76200">
                        <a:solidFill>
                          <a:schemeClr val="bg1"/>
                        </a:solidFill>
                      </a:ln>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rPr>
                    <a:t>生活不活発病</a:t>
                  </a:r>
                  <a:endParaRPr lang="en-US" altLang="ja-JP" sz="2000" b="1" dirty="0">
                    <a:ln w="76200">
                      <a:solidFill>
                        <a:schemeClr val="bg1"/>
                      </a:solidFill>
                    </a:ln>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endParaRPr>
                </a:p>
              </p:txBody>
            </p:sp>
            <p:sp>
              <p:nvSpPr>
                <p:cNvPr id="57" name="正方形/長方形 56"/>
                <p:cNvSpPr/>
                <p:nvPr/>
              </p:nvSpPr>
              <p:spPr>
                <a:xfrm>
                  <a:off x="3460805" y="3054890"/>
                  <a:ext cx="3887686" cy="775939"/>
                </a:xfrm>
                <a:prstGeom prst="rect">
                  <a:avLst/>
                </a:prstGeom>
              </p:spPr>
              <p:txBody>
                <a:bodyPr wrap="square">
                  <a:spAutoFit/>
                </a:bodyPr>
                <a:lstStyle/>
                <a:p>
                  <a:r>
                    <a:rPr lang="ja-JP" altLang="en-US" b="1" dirty="0">
                      <a:solidFill>
                        <a:srgbClr val="FF6699"/>
                      </a:solidFill>
                      <a:effectLst>
                        <a:outerShdw blurRad="38100" dist="38100" dir="2700000" algn="tl">
                          <a:schemeClr val="accent3">
                            <a:alpha val="43000"/>
                          </a:schemeClr>
                        </a:outerShdw>
                      </a:effectLst>
                      <a:latin typeface="メイリオ" panose="020B0604030504040204" pitchFamily="50" charset="-128"/>
                      <a:ea typeface="メイリオ" panose="020B0604030504040204" pitchFamily="50" charset="-128"/>
                    </a:rPr>
                    <a:t>生活不活発病</a:t>
                  </a:r>
                  <a:endParaRPr lang="ja-JP" altLang="en-US" dirty="0">
                    <a:solidFill>
                      <a:srgbClr val="FF6699"/>
                    </a:solidFill>
                    <a:effectLst>
                      <a:outerShdw blurRad="38100" dist="38100" dir="2700000" algn="tl">
                        <a:schemeClr val="accent3">
                          <a:alpha val="43000"/>
                        </a:schemeClr>
                      </a:outerShdw>
                    </a:effectLst>
                    <a:latin typeface="メイリオ" panose="020B0604030504040204" pitchFamily="50" charset="-128"/>
                    <a:ea typeface="メイリオ" panose="020B0604030504040204" pitchFamily="50" charset="-128"/>
                  </a:endParaRPr>
                </a:p>
              </p:txBody>
            </p:sp>
          </p:grpSp>
          <p:grpSp>
            <p:nvGrpSpPr>
              <p:cNvPr id="53" name="グループ化 52"/>
              <p:cNvGrpSpPr/>
              <p:nvPr/>
            </p:nvGrpSpPr>
            <p:grpSpPr>
              <a:xfrm>
                <a:off x="3610718" y="3438787"/>
                <a:ext cx="2073963" cy="677673"/>
                <a:chOff x="3586952" y="3626662"/>
                <a:chExt cx="2073963" cy="677673"/>
              </a:xfrm>
            </p:grpSpPr>
            <p:sp>
              <p:nvSpPr>
                <p:cNvPr id="54" name="正方形/長方形 53"/>
                <p:cNvSpPr/>
                <p:nvPr/>
              </p:nvSpPr>
              <p:spPr>
                <a:xfrm>
                  <a:off x="3625638" y="3751172"/>
                  <a:ext cx="2035277" cy="553163"/>
                </a:xfrm>
                <a:prstGeom prst="rect">
                  <a:avLst/>
                </a:prstGeom>
              </p:spPr>
              <p:txBody>
                <a:bodyPr wrap="none">
                  <a:spAutoFit/>
                </a:bodyPr>
                <a:lstStyle/>
                <a:p>
                  <a:pPr lvl="0" algn="ctr"/>
                  <a:r>
                    <a:rPr lang="ja-JP" altLang="en-US" b="1" dirty="0">
                      <a:ln w="76200">
                        <a:solidFill>
                          <a:schemeClr val="bg1"/>
                        </a:solidFill>
                      </a:ln>
                      <a:solidFill>
                        <a:schemeClr val="bg1"/>
                      </a:solidFill>
                      <a:effectLst>
                        <a:outerShdw blurRad="50800" dist="38100" dir="2700000" algn="tl" rotWithShape="0">
                          <a:prstClr val="black">
                            <a:alpha val="40000"/>
                          </a:prstClr>
                        </a:outerShdw>
                      </a:effectLst>
                      <a:latin typeface="メイリオ" panose="020B0604030504040204" pitchFamily="50" charset="-128"/>
                      <a:ea typeface="メイリオ" panose="020B0604030504040204" pitchFamily="50" charset="-128"/>
                    </a:rPr>
                    <a:t>が最大の敵</a:t>
                  </a:r>
                </a:p>
              </p:txBody>
            </p:sp>
            <p:sp>
              <p:nvSpPr>
                <p:cNvPr id="55" name="正方形/長方形 54"/>
                <p:cNvSpPr/>
                <p:nvPr/>
              </p:nvSpPr>
              <p:spPr>
                <a:xfrm>
                  <a:off x="3586952" y="3626662"/>
                  <a:ext cx="2035277" cy="553162"/>
                </a:xfrm>
                <a:prstGeom prst="rect">
                  <a:avLst/>
                </a:prstGeom>
              </p:spPr>
              <p:txBody>
                <a:bodyPr wrap="none">
                  <a:spAutoFit/>
                </a:bodyPr>
                <a:lstStyle/>
                <a:p>
                  <a:pPr lvl="0" algn="ctr"/>
                  <a:r>
                    <a:rPr lang="ja-JP" altLang="en-US" b="1" dirty="0">
                      <a:solidFill>
                        <a:prstClr val="black"/>
                      </a:solidFill>
                      <a:latin typeface="メイリオ" panose="020B0604030504040204" pitchFamily="50" charset="-128"/>
                      <a:ea typeface="メイリオ" panose="020B0604030504040204" pitchFamily="50" charset="-128"/>
                    </a:rPr>
                    <a:t>が最大の敵</a:t>
                  </a:r>
                </a:p>
              </p:txBody>
            </p:sp>
          </p:grpSp>
        </p:grpSp>
        <p:grpSp>
          <p:nvGrpSpPr>
            <p:cNvPr id="40" name="グループ化 39"/>
            <p:cNvGrpSpPr/>
            <p:nvPr/>
          </p:nvGrpSpPr>
          <p:grpSpPr>
            <a:xfrm>
              <a:off x="2283931" y="2052608"/>
              <a:ext cx="1021911" cy="580246"/>
              <a:chOff x="3439924" y="973808"/>
              <a:chExt cx="2179141" cy="1219052"/>
            </a:xfrm>
          </p:grpSpPr>
          <p:grpSp>
            <p:nvGrpSpPr>
              <p:cNvPr id="48" name="グループ化 47"/>
              <p:cNvGrpSpPr/>
              <p:nvPr/>
            </p:nvGrpSpPr>
            <p:grpSpPr>
              <a:xfrm>
                <a:off x="3873437" y="973808"/>
                <a:ext cx="1219052" cy="1219052"/>
                <a:chOff x="3359240" y="1621665"/>
                <a:chExt cx="1354428" cy="1354428"/>
              </a:xfrm>
              <a:effectLst>
                <a:outerShdw blurRad="50800" dist="101600" dir="2700000" algn="tl" rotWithShape="0">
                  <a:prstClr val="black">
                    <a:alpha val="40000"/>
                  </a:prstClr>
                </a:outerShdw>
              </a:effectLst>
            </p:grpSpPr>
            <p:sp>
              <p:nvSpPr>
                <p:cNvPr id="50" name="楕円 49"/>
                <p:cNvSpPr/>
                <p:nvPr/>
              </p:nvSpPr>
              <p:spPr>
                <a:xfrm>
                  <a:off x="3359240" y="1621665"/>
                  <a:ext cx="1354428" cy="1354428"/>
                </a:xfrm>
                <a:prstGeom prst="ellipse">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sp>
              <p:nvSpPr>
                <p:cNvPr id="51" name="楕円 50"/>
                <p:cNvSpPr/>
                <p:nvPr/>
              </p:nvSpPr>
              <p:spPr>
                <a:xfrm>
                  <a:off x="3489101" y="1751527"/>
                  <a:ext cx="1094704" cy="1094704"/>
                </a:xfrm>
                <a:prstGeom prst="ellipse">
                  <a:avLst/>
                </a:prstGeom>
                <a:solidFill>
                  <a:srgbClr val="FF66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grpSp>
          <p:sp>
            <p:nvSpPr>
              <p:cNvPr id="49" name="テキスト ボックス 48"/>
              <p:cNvSpPr txBox="1"/>
              <p:nvPr/>
            </p:nvSpPr>
            <p:spPr>
              <a:xfrm>
                <a:off x="3439924" y="1067171"/>
                <a:ext cx="2179141" cy="1099245"/>
              </a:xfrm>
              <a:prstGeom prst="rect">
                <a:avLst/>
              </a:prstGeom>
              <a:noFill/>
            </p:spPr>
            <p:txBody>
              <a:bodyPr vert="horz" wrap="square" rtlCol="0">
                <a:spAutoFit/>
              </a:bodyPr>
              <a:lstStyle/>
              <a:p>
                <a:pPr algn="ctr"/>
                <a:r>
                  <a:rPr lang="ja-JP" altLang="en-US" sz="1400" b="1" dirty="0">
                    <a:solidFill>
                      <a:schemeClr val="bg1"/>
                    </a:solidFill>
                  </a:rPr>
                  <a:t>社会</a:t>
                </a:r>
                <a:endParaRPr lang="en-US" altLang="ja-JP" sz="1400" b="1" dirty="0">
                  <a:solidFill>
                    <a:schemeClr val="bg1"/>
                  </a:solidFill>
                </a:endParaRPr>
              </a:p>
              <a:p>
                <a:pPr algn="ctr"/>
                <a:r>
                  <a:rPr lang="ja-JP" altLang="en-US" sz="1400" b="1" dirty="0">
                    <a:solidFill>
                      <a:schemeClr val="bg1"/>
                    </a:solidFill>
                  </a:rPr>
                  <a:t>参加</a:t>
                </a:r>
              </a:p>
            </p:txBody>
          </p:sp>
        </p:grpSp>
        <p:grpSp>
          <p:nvGrpSpPr>
            <p:cNvPr id="41" name="グループ化 40"/>
            <p:cNvGrpSpPr/>
            <p:nvPr/>
          </p:nvGrpSpPr>
          <p:grpSpPr>
            <a:xfrm>
              <a:off x="1225502" y="2050710"/>
              <a:ext cx="668773" cy="580246"/>
              <a:chOff x="3820845" y="973808"/>
              <a:chExt cx="1426103" cy="1219052"/>
            </a:xfrm>
          </p:grpSpPr>
          <p:grpSp>
            <p:nvGrpSpPr>
              <p:cNvPr id="44" name="グループ化 43"/>
              <p:cNvGrpSpPr/>
              <p:nvPr/>
            </p:nvGrpSpPr>
            <p:grpSpPr>
              <a:xfrm>
                <a:off x="3873437" y="973808"/>
                <a:ext cx="1219052" cy="1219052"/>
                <a:chOff x="3359240" y="1621665"/>
                <a:chExt cx="1354428" cy="1354428"/>
              </a:xfrm>
              <a:effectLst>
                <a:outerShdw blurRad="50800" dist="101600" dir="2700000" algn="tl" rotWithShape="0">
                  <a:prstClr val="black">
                    <a:alpha val="40000"/>
                  </a:prstClr>
                </a:outerShdw>
              </a:effectLst>
            </p:grpSpPr>
            <p:sp>
              <p:nvSpPr>
                <p:cNvPr id="46" name="楕円 45"/>
                <p:cNvSpPr/>
                <p:nvPr/>
              </p:nvSpPr>
              <p:spPr>
                <a:xfrm>
                  <a:off x="3359240" y="1621665"/>
                  <a:ext cx="1354428" cy="1354428"/>
                </a:xfrm>
                <a:prstGeom prst="ellipse">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sp>
              <p:nvSpPr>
                <p:cNvPr id="47" name="楕円 46"/>
                <p:cNvSpPr/>
                <p:nvPr/>
              </p:nvSpPr>
              <p:spPr>
                <a:xfrm>
                  <a:off x="3489101" y="1751527"/>
                  <a:ext cx="1094704" cy="1094704"/>
                </a:xfrm>
                <a:prstGeom prst="ellipse">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grpSp>
          <p:sp>
            <p:nvSpPr>
              <p:cNvPr id="45" name="テキスト ボックス 44"/>
              <p:cNvSpPr txBox="1"/>
              <p:nvPr/>
            </p:nvSpPr>
            <p:spPr>
              <a:xfrm>
                <a:off x="3820845" y="1195355"/>
                <a:ext cx="1426103" cy="775938"/>
              </a:xfrm>
              <a:prstGeom prst="rect">
                <a:avLst/>
              </a:prstGeom>
              <a:noFill/>
            </p:spPr>
            <p:txBody>
              <a:bodyPr vert="horz" wrap="square" rtlCol="0">
                <a:spAutoFit/>
              </a:bodyPr>
              <a:lstStyle/>
              <a:p>
                <a:pPr algn="ctr"/>
                <a:r>
                  <a:rPr lang="ja-JP" altLang="en-US" b="1" dirty="0">
                    <a:solidFill>
                      <a:schemeClr val="bg1"/>
                    </a:solidFill>
                  </a:rPr>
                  <a:t>運動</a:t>
                </a:r>
              </a:p>
            </p:txBody>
          </p:sp>
        </p:grpSp>
      </p:grpSp>
      <p:grpSp>
        <p:nvGrpSpPr>
          <p:cNvPr id="78" name="グループ化 77">
            <a:extLst>
              <a:ext uri="{FF2B5EF4-FFF2-40B4-BE49-F238E27FC236}">
                <a16:creationId xmlns:a16="http://schemas.microsoft.com/office/drawing/2014/main" id="{11456AEA-3C42-4263-994D-033CE2BB811D}"/>
              </a:ext>
            </a:extLst>
          </p:cNvPr>
          <p:cNvGrpSpPr/>
          <p:nvPr/>
        </p:nvGrpSpPr>
        <p:grpSpPr>
          <a:xfrm>
            <a:off x="552041" y="98544"/>
            <a:ext cx="6276724" cy="584623"/>
            <a:chOff x="406464" y="98544"/>
            <a:chExt cx="6276724" cy="584623"/>
          </a:xfrm>
        </p:grpSpPr>
        <p:sp>
          <p:nvSpPr>
            <p:cNvPr id="79" name="テキスト ボックス 78">
              <a:extLst>
                <a:ext uri="{FF2B5EF4-FFF2-40B4-BE49-F238E27FC236}">
                  <a16:creationId xmlns:a16="http://schemas.microsoft.com/office/drawing/2014/main" id="{9B1CD906-FC79-4B16-9CA0-D899ECCF4EEC}"/>
                </a:ext>
              </a:extLst>
            </p:cNvPr>
            <p:cNvSpPr txBox="1"/>
            <p:nvPr/>
          </p:nvSpPr>
          <p:spPr>
            <a:xfrm>
              <a:off x="493396" y="98544"/>
              <a:ext cx="6189792" cy="523220"/>
            </a:xfrm>
            <a:prstGeom prst="rect">
              <a:avLst/>
            </a:prstGeom>
            <a:noFill/>
          </p:spPr>
          <p:txBody>
            <a:bodyPr wrap="square" rtlCol="0">
              <a:spAutoFit/>
            </a:bodyPr>
            <a:lstStyle/>
            <a:p>
              <a:pPr lvl="0">
                <a:defRPr/>
              </a:pPr>
              <a:r>
                <a:rPr kumimoji="1" lang="ja-JP" altLang="en-US" sz="2800" b="1" dirty="0">
                  <a:gradFill>
                    <a:gsLst>
                      <a:gs pos="0">
                        <a:srgbClr val="0070C0"/>
                      </a:gs>
                      <a:gs pos="100000">
                        <a:srgbClr val="002060"/>
                      </a:gs>
                    </a:gsLst>
                    <a:lin ang="5400000" scaled="1"/>
                  </a:gradFill>
                  <a:latin typeface="HGP創英角ｺﾞｼｯｸUB" panose="020B0900000000000000" pitchFamily="50" charset="-128"/>
                  <a:ea typeface="HGP創英角ｺﾞｼｯｸUB" panose="020B0900000000000000" pitchFamily="50" charset="-128"/>
                </a:rPr>
                <a:t>スマート・シニア・ライフ事業の背景①</a:t>
              </a:r>
            </a:p>
          </p:txBody>
        </p:sp>
        <p:sp>
          <p:nvSpPr>
            <p:cNvPr id="80" name="正方形/長方形 79">
              <a:extLst>
                <a:ext uri="{FF2B5EF4-FFF2-40B4-BE49-F238E27FC236}">
                  <a16:creationId xmlns:a16="http://schemas.microsoft.com/office/drawing/2014/main" id="{0253F34E-9718-41D8-80EF-DBA5EAAE2B96}"/>
                </a:ext>
              </a:extLst>
            </p:cNvPr>
            <p:cNvSpPr/>
            <p:nvPr/>
          </p:nvSpPr>
          <p:spPr>
            <a:xfrm>
              <a:off x="406464" y="98546"/>
              <a:ext cx="86932" cy="584621"/>
            </a:xfrm>
            <a:prstGeom prst="rect">
              <a:avLst/>
            </a:prstGeom>
            <a:gradFill flip="none" rotWithShape="1">
              <a:gsLst>
                <a:gs pos="0">
                  <a:srgbClr val="002060"/>
                </a:gs>
                <a:gs pos="100000">
                  <a:srgbClr val="00B0F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1" name="正方形/長方形 80">
            <a:extLst>
              <a:ext uri="{FF2B5EF4-FFF2-40B4-BE49-F238E27FC236}">
                <a16:creationId xmlns:a16="http://schemas.microsoft.com/office/drawing/2014/main" id="{8454F7AB-B4F8-4C1A-8A70-2B790643BF29}"/>
              </a:ext>
            </a:extLst>
          </p:cNvPr>
          <p:cNvSpPr/>
          <p:nvPr/>
        </p:nvSpPr>
        <p:spPr>
          <a:xfrm>
            <a:off x="1221895" y="742726"/>
            <a:ext cx="6811480" cy="400110"/>
          </a:xfrm>
          <a:prstGeom prst="rect">
            <a:avLst/>
          </a:prstGeom>
        </p:spPr>
        <p:txBody>
          <a:bodyPr wrap="none">
            <a:spAutoFit/>
          </a:bodyPr>
          <a:lstStyle/>
          <a:p>
            <a:pPr defTabSz="422041"/>
            <a:r>
              <a:rPr kumimoji="1" lang="ja-JP" altLang="en-US" sz="2000" dirty="0">
                <a:solidFill>
                  <a:prstClr val="black"/>
                </a:solidFill>
                <a:latin typeface="HGP創英角ｺﾞｼｯｸUB" panose="020B0900000000000000" pitchFamily="50" charset="-128"/>
                <a:ea typeface="HGP創英角ｺﾞｼｯｸUB" panose="020B0900000000000000" pitchFamily="50" charset="-128"/>
              </a:rPr>
              <a:t>健康寿命にとって食・運動・社会参加などの生活活動が重要</a:t>
            </a:r>
            <a:endParaRPr lang="ja-JP" altLang="en-US" sz="2800" dirty="0">
              <a:solidFill>
                <a:prstClr val="black"/>
              </a:solidFill>
              <a:latin typeface="Calibri" panose="020F0502020204030204"/>
              <a:ea typeface="游ゴシック" panose="020B0400000000000000" pitchFamily="50" charset="-128"/>
            </a:endParaRPr>
          </a:p>
        </p:txBody>
      </p:sp>
      <p:grpSp>
        <p:nvGrpSpPr>
          <p:cNvPr id="9" name="グループ化 8">
            <a:extLst>
              <a:ext uri="{FF2B5EF4-FFF2-40B4-BE49-F238E27FC236}">
                <a16:creationId xmlns:a16="http://schemas.microsoft.com/office/drawing/2014/main" id="{05CA1D48-F89F-44BC-9F6E-64BFF59F81F6}"/>
              </a:ext>
            </a:extLst>
          </p:cNvPr>
          <p:cNvGrpSpPr/>
          <p:nvPr/>
        </p:nvGrpSpPr>
        <p:grpSpPr>
          <a:xfrm>
            <a:off x="4903993" y="1330309"/>
            <a:ext cx="4079116" cy="2523072"/>
            <a:chOff x="5094075" y="1322337"/>
            <a:chExt cx="4079116" cy="2523072"/>
          </a:xfrm>
        </p:grpSpPr>
        <p:pic>
          <p:nvPicPr>
            <p:cNvPr id="24" name="図 23"/>
            <p:cNvPicPr>
              <a:picLocks noChangeAspect="1"/>
            </p:cNvPicPr>
            <p:nvPr/>
          </p:nvPicPr>
          <p:blipFill rotWithShape="1">
            <a:blip r:embed="rId10" cstate="screen">
              <a:extLst>
                <a:ext uri="{28A0092B-C50C-407E-A947-70E740481C1C}">
                  <a14:useLocalDpi xmlns:a14="http://schemas.microsoft.com/office/drawing/2010/main"/>
                </a:ext>
              </a:extLst>
            </a:blip>
            <a:srcRect r="-321"/>
            <a:stretch/>
          </p:blipFill>
          <p:spPr>
            <a:xfrm>
              <a:off x="5094075" y="1779635"/>
              <a:ext cx="3969792" cy="2065774"/>
            </a:xfrm>
            <a:prstGeom prst="rect">
              <a:avLst/>
            </a:prstGeom>
          </p:spPr>
        </p:pic>
        <p:sp>
          <p:nvSpPr>
            <p:cNvPr id="22" name="角丸四角形 21"/>
            <p:cNvSpPr/>
            <p:nvPr/>
          </p:nvSpPr>
          <p:spPr>
            <a:xfrm>
              <a:off x="5254303" y="1322337"/>
              <a:ext cx="3801294" cy="43200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ja-JP" altLang="en-US" sz="1400" b="1" dirty="0">
                  <a:solidFill>
                    <a:schemeClr val="tx1"/>
                  </a:solidFill>
                  <a:latin typeface="Meiryo UI" panose="020B0604030504040204" pitchFamily="50" charset="-128"/>
                  <a:ea typeface="Meiryo UI" panose="020B0604030504040204" pitchFamily="50" charset="-128"/>
                </a:rPr>
                <a:t>趣味や社会参加など生活要因へのアプローチは</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健康寿命の延伸に寄与する可能性</a:t>
              </a:r>
            </a:p>
          </p:txBody>
        </p:sp>
        <p:sp>
          <p:nvSpPr>
            <p:cNvPr id="8" name="テキスト ボックス 7">
              <a:extLst>
                <a:ext uri="{FF2B5EF4-FFF2-40B4-BE49-F238E27FC236}">
                  <a16:creationId xmlns:a16="http://schemas.microsoft.com/office/drawing/2014/main" id="{F1E08CE6-BB9D-4F5A-BD0C-41FF094CBDE4}"/>
                </a:ext>
              </a:extLst>
            </p:cNvPr>
            <p:cNvSpPr txBox="1"/>
            <p:nvPr/>
          </p:nvSpPr>
          <p:spPr>
            <a:xfrm>
              <a:off x="8017304" y="2124535"/>
              <a:ext cx="1155887" cy="415498"/>
            </a:xfrm>
            <a:prstGeom prst="rect">
              <a:avLst/>
            </a:prstGeom>
            <a:noFill/>
          </p:spPr>
          <p:txBody>
            <a:bodyPr wrap="square" rtlCol="0">
              <a:spAutoFit/>
            </a:bodyPr>
            <a:lstStyle/>
            <a:p>
              <a:r>
                <a:rPr kumimoji="1" lang="ja-JP" altLang="en-US" sz="700" dirty="0"/>
                <a:t>重回帰分析の標準化回帰係数の値（＊有意差が見られたもののみ）</a:t>
              </a:r>
            </a:p>
          </p:txBody>
        </p:sp>
      </p:grpSp>
      <p:sp>
        <p:nvSpPr>
          <p:cNvPr id="3" name="スライド番号プレースホルダー 2">
            <a:extLst>
              <a:ext uri="{FF2B5EF4-FFF2-40B4-BE49-F238E27FC236}">
                <a16:creationId xmlns:a16="http://schemas.microsoft.com/office/drawing/2014/main" id="{DC0CB8D8-B4F5-4386-8C3E-36588566EE44}"/>
              </a:ext>
            </a:extLst>
          </p:cNvPr>
          <p:cNvSpPr>
            <a:spLocks noGrp="1"/>
          </p:cNvSpPr>
          <p:nvPr>
            <p:ph type="sldNum" sz="quarter" idx="12"/>
          </p:nvPr>
        </p:nvSpPr>
        <p:spPr>
          <a:xfrm>
            <a:off x="7026373" y="6464905"/>
            <a:ext cx="2057400" cy="365125"/>
          </a:xfrm>
        </p:spPr>
        <p:txBody>
          <a:bodyPr/>
          <a:lstStyle/>
          <a:p>
            <a:fld id="{41282DF9-B026-4488-934B-9C645BD930A4}" type="slidenum">
              <a:rPr kumimoji="1" lang="ja-JP" altLang="en-US" smtClean="0"/>
              <a:t>11</a:t>
            </a:fld>
            <a:endParaRPr kumimoji="1" lang="ja-JP" altLang="en-US"/>
          </a:p>
        </p:txBody>
      </p:sp>
      <p:pic>
        <p:nvPicPr>
          <p:cNvPr id="69" name="図 68"/>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9836" b="89930" l="1406" r="90000">
                        <a14:foregroundMark x1="7656" y1="63232" x2="7656" y2="63232"/>
                        <a14:foregroundMark x1="7969" y1="59251" x2="7969" y2="59251"/>
                        <a14:foregroundMark x1="8750" y1="55504" x2="8750" y2="55504"/>
                        <a14:foregroundMark x1="35156" y1="55035" x2="35156" y2="55035"/>
                        <a14:foregroundMark x1="33281" y1="56206" x2="33438" y2="56674"/>
                        <a14:foregroundMark x1="5469" y1="78220" x2="5469" y2="78220"/>
                        <a14:foregroundMark x1="7813" y1="53630" x2="7813" y2="53630"/>
                        <a14:foregroundMark x1="72031" y1="23653" x2="69375" y2="83607"/>
                        <a14:foregroundMark x1="5156" y1="75410" x2="10313" y2="58314"/>
                        <a14:foregroundMark x1="32344" y1="48712" x2="32344" y2="48712"/>
                        <a14:foregroundMark x1="38750" y1="60422" x2="38750" y2="60422"/>
                        <a14:foregroundMark x1="38906" y1="55738" x2="38906" y2="55738"/>
                        <a14:foregroundMark x1="8594" y1="51288" x2="8594" y2="51288"/>
                        <a14:foregroundMark x1="37656" y1="52225" x2="37656" y2="52225"/>
                        <a14:backgroundMark x1="3125" y1="49883" x2="2656" y2="77752"/>
                        <a14:backgroundMark x1="48594" y1="57377" x2="48438" y2="87588"/>
                      </a14:backgroundRemoval>
                    </a14:imgEffect>
                  </a14:imgLayer>
                </a14:imgProps>
              </a:ext>
              <a:ext uri="{28A0092B-C50C-407E-A947-70E740481C1C}">
                <a14:useLocalDpi xmlns:a14="http://schemas.microsoft.com/office/drawing/2010/main" val="0"/>
              </a:ext>
            </a:extLst>
          </a:blip>
          <a:srcRect l="46261" t="16432" r="12851" b="17011"/>
          <a:stretch/>
        </p:blipFill>
        <p:spPr>
          <a:xfrm>
            <a:off x="3561688" y="1358134"/>
            <a:ext cx="641848" cy="707522"/>
          </a:xfrm>
          <a:prstGeom prst="rect">
            <a:avLst/>
          </a:prstGeom>
        </p:spPr>
      </p:pic>
    </p:spTree>
    <p:extLst>
      <p:ext uri="{BB962C8B-B14F-4D97-AF65-F5344CB8AC3E}">
        <p14:creationId xmlns:p14="http://schemas.microsoft.com/office/powerpoint/2010/main" val="537498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1132083" y="4228528"/>
            <a:ext cx="6633023" cy="2237426"/>
          </a:xfrm>
          <a:prstGeom prst="rect">
            <a:avLst/>
          </a:prstGeom>
        </p:spPr>
      </p:pic>
      <p:pic>
        <p:nvPicPr>
          <p:cNvPr id="6" name="図 5"/>
          <p:cNvPicPr>
            <a:picLocks noChangeAspect="1"/>
          </p:cNvPicPr>
          <p:nvPr/>
        </p:nvPicPr>
        <p:blipFill>
          <a:blip r:embed="rId4"/>
          <a:stretch>
            <a:fillRect/>
          </a:stretch>
        </p:blipFill>
        <p:spPr>
          <a:xfrm>
            <a:off x="1116208" y="1519284"/>
            <a:ext cx="6767147" cy="1530229"/>
          </a:xfrm>
          <a:prstGeom prst="rect">
            <a:avLst/>
          </a:prstGeom>
        </p:spPr>
      </p:pic>
      <p:sp>
        <p:nvSpPr>
          <p:cNvPr id="27" name="角丸四角形 18">
            <a:extLst>
              <a:ext uri="{FF2B5EF4-FFF2-40B4-BE49-F238E27FC236}">
                <a16:creationId xmlns:a16="http://schemas.microsoft.com/office/drawing/2014/main" id="{840A064C-BE45-4A95-8F15-CA1EA909C086}"/>
              </a:ext>
            </a:extLst>
          </p:cNvPr>
          <p:cNvSpPr/>
          <p:nvPr/>
        </p:nvSpPr>
        <p:spPr>
          <a:xfrm>
            <a:off x="883936" y="3670088"/>
            <a:ext cx="7143855" cy="47905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400" b="1" dirty="0">
              <a:solidFill>
                <a:schemeClr val="tx1"/>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1116208" y="3694375"/>
            <a:ext cx="6958956" cy="369332"/>
          </a:xfrm>
          <a:prstGeom prst="rect">
            <a:avLst/>
          </a:prstGeom>
        </p:spPr>
        <p:txBody>
          <a:bodyPr wrap="none">
            <a:spAutoFit/>
          </a:bodyPr>
          <a:lstStyle/>
          <a:p>
            <a:pPr defTabSz="422041"/>
            <a:r>
              <a:rPr kumimoji="1" lang="ja-JP" altLang="en-US" dirty="0">
                <a:solidFill>
                  <a:prstClr val="black"/>
                </a:solidFill>
                <a:latin typeface="HGP創英角ｺﾞｼｯｸUB" panose="020B0900000000000000" pitchFamily="50" charset="-128"/>
                <a:ea typeface="HGP創英角ｺﾞｼｯｸUB" panose="020B0900000000000000" pitchFamily="50" charset="-128"/>
              </a:rPr>
              <a:t>高齢者の「社会活動をしていない理由」の</a:t>
            </a:r>
            <a:r>
              <a:rPr kumimoji="1" lang="en-US" altLang="ja-JP" dirty="0">
                <a:solidFill>
                  <a:prstClr val="black"/>
                </a:solidFill>
                <a:latin typeface="HGP創英角ｺﾞｼｯｸUB" panose="020B0900000000000000" pitchFamily="50" charset="-128"/>
                <a:ea typeface="HGP創英角ｺﾞｼｯｸUB" panose="020B0900000000000000" pitchFamily="50" charset="-128"/>
              </a:rPr>
              <a:t>1/3</a:t>
            </a:r>
            <a:r>
              <a:rPr kumimoji="1" lang="ja-JP" altLang="en-US" dirty="0">
                <a:solidFill>
                  <a:prstClr val="black"/>
                </a:solidFill>
                <a:latin typeface="HGP創英角ｺﾞｼｯｸUB" panose="020B0900000000000000" pitchFamily="50" charset="-128"/>
                <a:ea typeface="HGP創英角ｺﾞｼｯｸUB" panose="020B0900000000000000" pitchFamily="50" charset="-128"/>
              </a:rPr>
              <a:t>は「〇〇が見つからない」</a:t>
            </a:r>
            <a:endParaRPr lang="ja-JP" altLang="en-US" sz="2400" dirty="0">
              <a:solidFill>
                <a:prstClr val="black"/>
              </a:solidFill>
              <a:latin typeface="Calibri" panose="020F0502020204030204"/>
              <a:ea typeface="游ゴシック" panose="020B0400000000000000" pitchFamily="50" charset="-128"/>
            </a:endParaRPr>
          </a:p>
        </p:txBody>
      </p:sp>
      <p:grpSp>
        <p:nvGrpSpPr>
          <p:cNvPr id="7" name="グループ化 6"/>
          <p:cNvGrpSpPr/>
          <p:nvPr/>
        </p:nvGrpSpPr>
        <p:grpSpPr>
          <a:xfrm>
            <a:off x="1116208" y="1210995"/>
            <a:ext cx="6911585" cy="5525840"/>
            <a:chOff x="837781" y="1210995"/>
            <a:chExt cx="6911585" cy="5525840"/>
          </a:xfrm>
        </p:grpSpPr>
        <p:sp>
          <p:nvSpPr>
            <p:cNvPr id="5" name="正方形/長方形 4"/>
            <p:cNvSpPr/>
            <p:nvPr/>
          </p:nvSpPr>
          <p:spPr>
            <a:xfrm>
              <a:off x="3210833" y="6495359"/>
              <a:ext cx="4538533" cy="241476"/>
            </a:xfrm>
            <a:prstGeom prst="rect">
              <a:avLst/>
            </a:prstGeom>
          </p:spPr>
          <p:txBody>
            <a:bodyPr wrap="square">
              <a:spAutoFit/>
            </a:bodyPr>
            <a:lstStyle/>
            <a:p>
              <a:pPr algn="r" defTabSz="422041"/>
              <a:r>
                <a:rPr lang="ja-JP" altLang="en-US" sz="969" dirty="0">
                  <a:solidFill>
                    <a:prstClr val="black"/>
                  </a:solidFill>
                  <a:latin typeface="メイリオ" panose="020B0604030504040204" pitchFamily="50" charset="-128"/>
                  <a:ea typeface="メイリオ" panose="020B0604030504040204" pitchFamily="50" charset="-128"/>
                  <a:cs typeface="Courier New" panose="02070309020205020404" pitchFamily="49" charset="0"/>
                </a:rPr>
                <a:t>出典：</a:t>
              </a:r>
              <a:r>
                <a:rPr lang="ja-JP" altLang="ja-JP" sz="969" dirty="0">
                  <a:solidFill>
                    <a:prstClr val="black"/>
                  </a:solidFill>
                  <a:latin typeface="メイリオ" panose="020B0604030504040204" pitchFamily="50" charset="-128"/>
                  <a:ea typeface="メイリオ" panose="020B0604030504040204" pitchFamily="50" charset="-128"/>
                  <a:cs typeface="Courier New" panose="02070309020205020404" pitchFamily="49" charset="0"/>
                </a:rPr>
                <a:t>内閣府「高齢者の生活と意識に関する国際比較調査」（令和</a:t>
              </a:r>
              <a:r>
                <a:rPr lang="en-US" altLang="ja-JP" sz="969" dirty="0">
                  <a:solidFill>
                    <a:prstClr val="black"/>
                  </a:solidFill>
                  <a:latin typeface="メイリオ" panose="020B0604030504040204" pitchFamily="50" charset="-128"/>
                  <a:ea typeface="メイリオ" panose="020B0604030504040204" pitchFamily="50" charset="-128"/>
                  <a:cs typeface="Courier New" panose="02070309020205020404" pitchFamily="49" charset="0"/>
                </a:rPr>
                <a:t>2</a:t>
              </a:r>
              <a:r>
                <a:rPr lang="ja-JP" altLang="ja-JP" sz="969" dirty="0">
                  <a:solidFill>
                    <a:prstClr val="black"/>
                  </a:solidFill>
                  <a:latin typeface="メイリオ" panose="020B0604030504040204" pitchFamily="50" charset="-128"/>
                  <a:ea typeface="メイリオ" panose="020B0604030504040204" pitchFamily="50" charset="-128"/>
                  <a:cs typeface="Courier New" panose="02070309020205020404" pitchFamily="49" charset="0"/>
                </a:rPr>
                <a:t>年度）</a:t>
              </a:r>
            </a:p>
          </p:txBody>
        </p:sp>
        <p:sp>
          <p:nvSpPr>
            <p:cNvPr id="13" name="正方形/長方形 12"/>
            <p:cNvSpPr/>
            <p:nvPr/>
          </p:nvSpPr>
          <p:spPr>
            <a:xfrm>
              <a:off x="837782" y="1210995"/>
              <a:ext cx="2670924" cy="291170"/>
            </a:xfrm>
            <a:prstGeom prst="rect">
              <a:avLst/>
            </a:prstGeom>
          </p:spPr>
          <p:txBody>
            <a:bodyPr wrap="none">
              <a:spAutoFit/>
            </a:bodyPr>
            <a:lstStyle/>
            <a:p>
              <a:pPr defTabSz="422041">
                <a:defRPr sz="1862" b="0" i="0" u="none" strike="noStrike" kern="1200" spc="0" baseline="0">
                  <a:solidFill>
                    <a:prstClr val="black">
                      <a:lumMod val="65000"/>
                      <a:lumOff val="35000"/>
                    </a:prstClr>
                  </a:solidFill>
                  <a:latin typeface="+mn-lt"/>
                  <a:ea typeface="+mn-ea"/>
                  <a:cs typeface="+mn-cs"/>
                </a:defRPr>
              </a:pPr>
              <a:r>
                <a:rPr kumimoji="1" lang="ja-JP" altLang="en-US" sz="1292" dirty="0">
                  <a:solidFill>
                    <a:srgbClr val="00B0F0"/>
                  </a:solidFill>
                  <a:latin typeface="HGP創英角ｺﾞｼｯｸUB" panose="020B0900000000000000" pitchFamily="50" charset="-128"/>
                  <a:ea typeface="HGP創英角ｺﾞｼｯｸUB" panose="020B0900000000000000" pitchFamily="50" charset="-128"/>
                </a:rPr>
                <a:t>■</a:t>
              </a:r>
              <a:r>
                <a:rPr kumimoji="1" lang="en-US" altLang="ja-JP" sz="1292"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rPr>
                <a:t>60</a:t>
              </a:r>
              <a:r>
                <a:rPr kumimoji="1" lang="ja-JP" altLang="ja-JP" sz="1292"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rPr>
                <a:t>歳以上の者の社会活動の状況</a:t>
              </a:r>
              <a:endParaRPr lang="ja-JP" altLang="ja-JP" sz="1292"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endParaRPr>
            </a:p>
          </p:txBody>
        </p:sp>
        <p:sp>
          <p:nvSpPr>
            <p:cNvPr id="18" name="正方形/長方形 17"/>
            <p:cNvSpPr/>
            <p:nvPr/>
          </p:nvSpPr>
          <p:spPr>
            <a:xfrm>
              <a:off x="837781" y="3276284"/>
              <a:ext cx="3340979" cy="291170"/>
            </a:xfrm>
            <a:prstGeom prst="rect">
              <a:avLst/>
            </a:prstGeom>
          </p:spPr>
          <p:txBody>
            <a:bodyPr wrap="none">
              <a:spAutoFit/>
            </a:bodyPr>
            <a:lstStyle/>
            <a:p>
              <a:pPr defTabSz="422041">
                <a:defRPr sz="1862" b="0" i="0" u="none" strike="noStrike" kern="1200" spc="0" baseline="0">
                  <a:solidFill>
                    <a:prstClr val="black">
                      <a:lumMod val="65000"/>
                      <a:lumOff val="35000"/>
                    </a:prstClr>
                  </a:solidFill>
                  <a:latin typeface="+mn-lt"/>
                  <a:ea typeface="+mn-ea"/>
                  <a:cs typeface="+mn-cs"/>
                </a:defRPr>
              </a:pPr>
              <a:r>
                <a:rPr kumimoji="1" lang="ja-JP" altLang="en-US" sz="1292" dirty="0">
                  <a:solidFill>
                    <a:srgbClr val="00B0F0"/>
                  </a:solidFill>
                  <a:latin typeface="HGP創英角ｺﾞｼｯｸUB" panose="020B0900000000000000" pitchFamily="50" charset="-128"/>
                  <a:ea typeface="HGP創英角ｺﾞｼｯｸUB" panose="020B0900000000000000" pitchFamily="50" charset="-128"/>
                </a:rPr>
                <a:t>■</a:t>
              </a:r>
              <a:r>
                <a:rPr kumimoji="1" lang="ja-JP" altLang="en-US" sz="1292"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rPr>
                <a:t>社会的な活動をしていない理由（複数回答）</a:t>
              </a:r>
              <a:endParaRPr lang="ja-JP" altLang="ja-JP" sz="1292"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endParaRPr>
            </a:p>
          </p:txBody>
        </p:sp>
        <p:sp>
          <p:nvSpPr>
            <p:cNvPr id="19" name="テキスト ボックス 18"/>
            <p:cNvSpPr txBox="1"/>
            <p:nvPr/>
          </p:nvSpPr>
          <p:spPr>
            <a:xfrm>
              <a:off x="7231548" y="4381658"/>
              <a:ext cx="369277" cy="234360"/>
            </a:xfrm>
            <a:prstGeom prst="rect">
              <a:avLst/>
            </a:prstGeom>
            <a:noFill/>
          </p:spPr>
          <p:txBody>
            <a:bodyPr wrap="square" rtlCol="0">
              <a:spAutoFit/>
            </a:bodyPr>
            <a:lstStyle/>
            <a:p>
              <a:pPr defTabSz="422041"/>
              <a:r>
                <a:rPr kumimoji="1" lang="en-US" altLang="ja-JP" sz="923" dirty="0">
                  <a:solidFill>
                    <a:prstClr val="black"/>
                  </a:solidFill>
                  <a:latin typeface="HGPｺﾞｼｯｸM" panose="020B0600000000000000" pitchFamily="50" charset="-128"/>
                  <a:ea typeface="HGPｺﾞｼｯｸM" panose="020B0600000000000000" pitchFamily="50" charset="-128"/>
                </a:rPr>
                <a:t>(%)</a:t>
              </a:r>
              <a:endParaRPr kumimoji="1" lang="ja-JP" altLang="en-US" sz="923" dirty="0">
                <a:solidFill>
                  <a:prstClr val="black"/>
                </a:solidFill>
                <a:latin typeface="HGPｺﾞｼｯｸM" panose="020B0600000000000000" pitchFamily="50" charset="-128"/>
                <a:ea typeface="HGPｺﾞｼｯｸM" panose="020B0600000000000000" pitchFamily="50" charset="-128"/>
              </a:endParaRPr>
            </a:p>
          </p:txBody>
        </p:sp>
        <p:cxnSp>
          <p:nvCxnSpPr>
            <p:cNvPr id="21" name="直線コネクタ 20"/>
            <p:cNvCxnSpPr>
              <a:cxnSpLocks/>
            </p:cNvCxnSpPr>
            <p:nvPr/>
          </p:nvCxnSpPr>
          <p:spPr>
            <a:xfrm>
              <a:off x="6874400" y="2394625"/>
              <a:ext cx="0" cy="1003878"/>
            </a:xfrm>
            <a:prstGeom prst="line">
              <a:avLst/>
            </a:prstGeom>
            <a:ln w="381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H="1">
              <a:off x="4264753" y="3398504"/>
              <a:ext cx="2609647" cy="0"/>
            </a:xfrm>
            <a:prstGeom prst="line">
              <a:avLst/>
            </a:prstGeom>
            <a:ln w="381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H="1" flipV="1">
              <a:off x="4264751" y="3398503"/>
              <a:ext cx="71043" cy="78532"/>
            </a:xfrm>
            <a:prstGeom prst="line">
              <a:avLst/>
            </a:prstGeom>
            <a:ln w="38100" cap="rnd">
              <a:solidFill>
                <a:srgbClr val="FF0000"/>
              </a:solidFill>
              <a:round/>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4846091" y="2172616"/>
              <a:ext cx="2471670" cy="2001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1662">
                <a:solidFill>
                  <a:prstClr val="white"/>
                </a:solidFill>
                <a:latin typeface="Calibri" panose="020F0502020204030204"/>
                <a:ea typeface="游ゴシック" panose="020B0400000000000000" pitchFamily="50" charset="-128"/>
              </a:endParaRPr>
            </a:p>
          </p:txBody>
        </p:sp>
        <p:sp>
          <p:nvSpPr>
            <p:cNvPr id="2" name="右大かっこ 1">
              <a:extLst>
                <a:ext uri="{FF2B5EF4-FFF2-40B4-BE49-F238E27FC236}">
                  <a16:creationId xmlns:a16="http://schemas.microsoft.com/office/drawing/2014/main" id="{824FF3E6-9F52-42EE-AD2E-3F2890071A9D}"/>
                </a:ext>
              </a:extLst>
            </p:cNvPr>
            <p:cNvSpPr/>
            <p:nvPr/>
          </p:nvSpPr>
          <p:spPr>
            <a:xfrm>
              <a:off x="4979082" y="5386090"/>
              <a:ext cx="158275" cy="804614"/>
            </a:xfrm>
            <a:prstGeom prst="righ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63584434-3C21-49A4-869F-4E8CC904F8F0}"/>
                </a:ext>
              </a:extLst>
            </p:cNvPr>
            <p:cNvSpPr txBox="1"/>
            <p:nvPr/>
          </p:nvSpPr>
          <p:spPr>
            <a:xfrm>
              <a:off x="5089760" y="5521300"/>
              <a:ext cx="874754" cy="348109"/>
            </a:xfrm>
            <a:prstGeom prst="rect">
              <a:avLst/>
            </a:prstGeom>
            <a:noFill/>
          </p:spPr>
          <p:txBody>
            <a:bodyPr wrap="square" rtlCol="0">
              <a:spAutoFit/>
            </a:bodyPr>
            <a:lstStyle/>
            <a:p>
              <a:pPr algn="ctr" defTabSz="422041"/>
              <a:r>
                <a:rPr kumimoji="1" lang="en-US" altLang="ja-JP" sz="1662" b="1" dirty="0">
                  <a:solidFill>
                    <a:srgbClr val="FF0000"/>
                  </a:solidFill>
                  <a:latin typeface="HGP創英角ｺﾞｼｯｸUB" panose="020B0900000000000000" pitchFamily="50" charset="-128"/>
                  <a:ea typeface="HGP創英角ｺﾞｼｯｸUB" panose="020B0900000000000000" pitchFamily="50" charset="-128"/>
                </a:rPr>
                <a:t>35.6</a:t>
              </a:r>
              <a:r>
                <a:rPr kumimoji="1" lang="ja-JP" altLang="en-US" sz="1662" b="1" dirty="0">
                  <a:solidFill>
                    <a:srgbClr val="FF0000"/>
                  </a:solidFill>
                  <a:latin typeface="HGP創英角ｺﾞｼｯｸUB" panose="020B0900000000000000" pitchFamily="50" charset="-128"/>
                  <a:ea typeface="HGP創英角ｺﾞｼｯｸUB" panose="020B0900000000000000" pitchFamily="50" charset="-128"/>
                </a:rPr>
                <a:t>％</a:t>
              </a:r>
            </a:p>
          </p:txBody>
        </p:sp>
        <p:sp>
          <p:nvSpPr>
            <p:cNvPr id="16" name="テキスト ボックス 15"/>
            <p:cNvSpPr txBox="1"/>
            <p:nvPr/>
          </p:nvSpPr>
          <p:spPr>
            <a:xfrm>
              <a:off x="4521760" y="2904600"/>
              <a:ext cx="2352639" cy="490006"/>
            </a:xfrm>
            <a:prstGeom prst="rect">
              <a:avLst/>
            </a:prstGeom>
            <a:noFill/>
          </p:spPr>
          <p:txBody>
            <a:bodyPr wrap="square" rtlCol="0">
              <a:spAutoFit/>
            </a:bodyPr>
            <a:lstStyle/>
            <a:p>
              <a:pPr defTabSz="422041"/>
              <a:r>
                <a:rPr kumimoji="1" lang="ja-JP" altLang="en-US" sz="1292" dirty="0">
                  <a:solidFill>
                    <a:srgbClr val="FF0000"/>
                  </a:solidFill>
                  <a:latin typeface="HGS創英角ｺﾞｼｯｸUB" panose="020B0900000000000000" pitchFamily="50" charset="-128"/>
                  <a:ea typeface="HGS創英角ｺﾞｼｯｸUB" panose="020B0900000000000000" pitchFamily="50" charset="-128"/>
                </a:rPr>
                <a:t>日本人の高齢者の４割以上が「不活発生活」</a:t>
              </a:r>
            </a:p>
          </p:txBody>
        </p:sp>
        <p:sp>
          <p:nvSpPr>
            <p:cNvPr id="4" name="二等辺三角形 3"/>
            <p:cNvSpPr/>
            <p:nvPr/>
          </p:nvSpPr>
          <p:spPr>
            <a:xfrm rot="5400000">
              <a:off x="5950064" y="5620086"/>
              <a:ext cx="187569" cy="16169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1662">
                <a:solidFill>
                  <a:prstClr val="white"/>
                </a:solidFill>
                <a:latin typeface="Calibri" panose="020F0502020204030204"/>
                <a:ea typeface="游ゴシック" panose="020B0400000000000000" pitchFamily="50" charset="-128"/>
              </a:endParaRPr>
            </a:p>
          </p:txBody>
        </p:sp>
      </p:grpSp>
      <p:grpSp>
        <p:nvGrpSpPr>
          <p:cNvPr id="22" name="グループ化 21">
            <a:extLst>
              <a:ext uri="{FF2B5EF4-FFF2-40B4-BE49-F238E27FC236}">
                <a16:creationId xmlns:a16="http://schemas.microsoft.com/office/drawing/2014/main" id="{07AA87DD-F6D6-4BFA-8432-AE664A14FCED}"/>
              </a:ext>
            </a:extLst>
          </p:cNvPr>
          <p:cNvGrpSpPr/>
          <p:nvPr/>
        </p:nvGrpSpPr>
        <p:grpSpPr>
          <a:xfrm>
            <a:off x="591492" y="92145"/>
            <a:ext cx="8316460" cy="584621"/>
            <a:chOff x="406464" y="98546"/>
            <a:chExt cx="5795536" cy="584621"/>
          </a:xfrm>
        </p:grpSpPr>
        <p:sp>
          <p:nvSpPr>
            <p:cNvPr id="24" name="テキスト ボックス 23">
              <a:extLst>
                <a:ext uri="{FF2B5EF4-FFF2-40B4-BE49-F238E27FC236}">
                  <a16:creationId xmlns:a16="http://schemas.microsoft.com/office/drawing/2014/main" id="{6A7BE376-682E-4969-A69F-8A5C19A9EB77}"/>
                </a:ext>
              </a:extLst>
            </p:cNvPr>
            <p:cNvSpPr txBox="1"/>
            <p:nvPr/>
          </p:nvSpPr>
          <p:spPr>
            <a:xfrm>
              <a:off x="493396" y="102431"/>
              <a:ext cx="5708604" cy="523220"/>
            </a:xfrm>
            <a:prstGeom prst="rect">
              <a:avLst/>
            </a:prstGeom>
            <a:noFill/>
          </p:spPr>
          <p:txBody>
            <a:bodyPr wrap="square" rtlCol="0">
              <a:spAutoFit/>
            </a:bodyPr>
            <a:lstStyle/>
            <a:p>
              <a:pPr lvl="0">
                <a:defRPr/>
              </a:pPr>
              <a:r>
                <a:rPr kumimoji="1" lang="ja-JP" altLang="en-US" sz="2800" b="1" dirty="0">
                  <a:gradFill>
                    <a:gsLst>
                      <a:gs pos="0">
                        <a:srgbClr val="0070C0"/>
                      </a:gs>
                      <a:gs pos="100000">
                        <a:srgbClr val="002060"/>
                      </a:gs>
                    </a:gsLst>
                    <a:lin ang="5400000" scaled="1"/>
                  </a:gradFill>
                  <a:latin typeface="HGP創英角ｺﾞｼｯｸUB" panose="020B0900000000000000" pitchFamily="50" charset="-128"/>
                  <a:ea typeface="HGP創英角ｺﾞｼｯｸUB" panose="020B0900000000000000" pitchFamily="50" charset="-128"/>
                </a:rPr>
                <a:t>スマート・シニア・ライフ事業の背景②　</a:t>
              </a:r>
              <a:r>
                <a:rPr kumimoji="1" lang="ja-JP" altLang="en-US" sz="2000" b="1" dirty="0">
                  <a:gradFill>
                    <a:gsLst>
                      <a:gs pos="0">
                        <a:srgbClr val="0070C0"/>
                      </a:gs>
                      <a:gs pos="100000">
                        <a:srgbClr val="002060"/>
                      </a:gs>
                    </a:gsLst>
                    <a:lin ang="5400000" scaled="1"/>
                  </a:gradFill>
                  <a:latin typeface="HGP創英角ｺﾞｼｯｸUB" panose="020B0900000000000000" pitchFamily="50" charset="-128"/>
                  <a:ea typeface="HGP創英角ｺﾞｼｯｸUB" panose="020B0900000000000000" pitchFamily="50" charset="-128"/>
                </a:rPr>
                <a:t>社会活動調査</a:t>
              </a:r>
              <a:endParaRPr kumimoji="1" lang="ja-JP" altLang="en-US" sz="2800" b="1" dirty="0">
                <a:gradFill>
                  <a:gsLst>
                    <a:gs pos="0">
                      <a:srgbClr val="0070C0"/>
                    </a:gs>
                    <a:gs pos="100000">
                      <a:srgbClr val="002060"/>
                    </a:gs>
                  </a:gsLst>
                  <a:lin ang="5400000" scaled="1"/>
                </a:gradFill>
                <a:latin typeface="HGP創英角ｺﾞｼｯｸUB" panose="020B0900000000000000" pitchFamily="50" charset="-128"/>
                <a:ea typeface="HGP創英角ｺﾞｼｯｸUB" panose="020B0900000000000000" pitchFamily="50" charset="-128"/>
              </a:endParaRPr>
            </a:p>
          </p:txBody>
        </p:sp>
        <p:sp>
          <p:nvSpPr>
            <p:cNvPr id="26" name="正方形/長方形 25">
              <a:extLst>
                <a:ext uri="{FF2B5EF4-FFF2-40B4-BE49-F238E27FC236}">
                  <a16:creationId xmlns:a16="http://schemas.microsoft.com/office/drawing/2014/main" id="{E65999E1-448D-49A5-AC1E-C078D8558C86}"/>
                </a:ext>
              </a:extLst>
            </p:cNvPr>
            <p:cNvSpPr/>
            <p:nvPr/>
          </p:nvSpPr>
          <p:spPr>
            <a:xfrm>
              <a:off x="406464" y="98546"/>
              <a:ext cx="86932" cy="584621"/>
            </a:xfrm>
            <a:prstGeom prst="rect">
              <a:avLst/>
            </a:prstGeom>
            <a:gradFill flip="none" rotWithShape="1">
              <a:gsLst>
                <a:gs pos="0">
                  <a:srgbClr val="002060"/>
                </a:gs>
                <a:gs pos="100000">
                  <a:srgbClr val="00B0F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テキスト ボックス 19"/>
          <p:cNvSpPr txBox="1"/>
          <p:nvPr/>
        </p:nvSpPr>
        <p:spPr>
          <a:xfrm>
            <a:off x="6419957" y="5511576"/>
            <a:ext cx="2180036" cy="348109"/>
          </a:xfrm>
          <a:prstGeom prst="rect">
            <a:avLst/>
          </a:prstGeom>
          <a:noFill/>
        </p:spPr>
        <p:txBody>
          <a:bodyPr wrap="square" rtlCol="0">
            <a:spAutoFit/>
          </a:bodyPr>
          <a:lstStyle/>
          <a:p>
            <a:pPr defTabSz="422041"/>
            <a:r>
              <a:rPr kumimoji="1" lang="en-US" altLang="ja-JP" sz="1662" dirty="0">
                <a:solidFill>
                  <a:srgbClr val="FF0000"/>
                </a:solidFill>
                <a:latin typeface="HGS創英角ｺﾞｼｯｸUB" panose="020B0900000000000000" pitchFamily="50" charset="-128"/>
                <a:ea typeface="HGS創英角ｺﾞｼｯｸUB" panose="020B0900000000000000" pitchFamily="50" charset="-128"/>
              </a:rPr>
              <a:t>ICT</a:t>
            </a:r>
            <a:r>
              <a:rPr kumimoji="1" lang="ja-JP" altLang="en-US" sz="1662" dirty="0">
                <a:solidFill>
                  <a:srgbClr val="FF0000"/>
                </a:solidFill>
                <a:latin typeface="HGS創英角ｺﾞｼｯｸUB" panose="020B0900000000000000" pitchFamily="50" charset="-128"/>
                <a:ea typeface="HGS創英角ｺﾞｼｯｸUB" panose="020B0900000000000000" pitchFamily="50" charset="-128"/>
              </a:rPr>
              <a:t>で直接支援が可能</a:t>
            </a:r>
          </a:p>
        </p:txBody>
      </p:sp>
      <p:sp>
        <p:nvSpPr>
          <p:cNvPr id="9" name="スライド番号プレースホルダー 8"/>
          <p:cNvSpPr>
            <a:spLocks noGrp="1"/>
          </p:cNvSpPr>
          <p:nvPr>
            <p:ph type="sldNum" sz="quarter" idx="12"/>
          </p:nvPr>
        </p:nvSpPr>
        <p:spPr>
          <a:xfrm>
            <a:off x="6850552" y="6464458"/>
            <a:ext cx="2057400" cy="365125"/>
          </a:xfrm>
        </p:spPr>
        <p:txBody>
          <a:bodyPr/>
          <a:lstStyle/>
          <a:p>
            <a:fld id="{60E94A92-70E5-4F97-9110-ED62C7A3D8D0}" type="slidenum">
              <a:rPr kumimoji="1" lang="ja-JP" altLang="en-US" smtClean="0"/>
              <a:t>12</a:t>
            </a:fld>
            <a:endParaRPr kumimoji="1" lang="ja-JP" altLang="en-US" dirty="0"/>
          </a:p>
        </p:txBody>
      </p:sp>
      <p:sp>
        <p:nvSpPr>
          <p:cNvPr id="28" name="角丸四角形 18">
            <a:extLst>
              <a:ext uri="{FF2B5EF4-FFF2-40B4-BE49-F238E27FC236}">
                <a16:creationId xmlns:a16="http://schemas.microsoft.com/office/drawing/2014/main" id="{321AE1DC-3643-4A93-896B-0F22AC219CFA}"/>
              </a:ext>
            </a:extLst>
          </p:cNvPr>
          <p:cNvSpPr/>
          <p:nvPr/>
        </p:nvSpPr>
        <p:spPr>
          <a:xfrm>
            <a:off x="912511" y="764963"/>
            <a:ext cx="5145389" cy="47905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400" b="1" dirty="0">
              <a:solidFill>
                <a:schemeClr val="tx1"/>
              </a:solidFill>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381A8309-5A92-4D34-B8EB-1AB0D7B08D08}"/>
              </a:ext>
            </a:extLst>
          </p:cNvPr>
          <p:cNvSpPr/>
          <p:nvPr/>
        </p:nvSpPr>
        <p:spPr>
          <a:xfrm>
            <a:off x="1144783" y="789250"/>
            <a:ext cx="4668266" cy="369332"/>
          </a:xfrm>
          <a:prstGeom prst="rect">
            <a:avLst/>
          </a:prstGeom>
        </p:spPr>
        <p:txBody>
          <a:bodyPr wrap="none">
            <a:spAutoFit/>
          </a:bodyPr>
          <a:lstStyle/>
          <a:p>
            <a:pPr defTabSz="422041"/>
            <a:r>
              <a:rPr kumimoji="1" lang="ja-JP" altLang="en-US" dirty="0">
                <a:solidFill>
                  <a:prstClr val="black"/>
                </a:solidFill>
                <a:latin typeface="HGP創英角ｺﾞｼｯｸUB" panose="020B0900000000000000" pitchFamily="50" charset="-128"/>
                <a:ea typeface="HGP創英角ｺﾞｼｯｸUB" panose="020B0900000000000000" pitchFamily="50" charset="-128"/>
              </a:rPr>
              <a:t>日本人の高齢者の４割以上が「不活発な生活」</a:t>
            </a:r>
            <a:endParaRPr lang="ja-JP" altLang="en-US" sz="2400" dirty="0">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3705688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18">
            <a:extLst>
              <a:ext uri="{FF2B5EF4-FFF2-40B4-BE49-F238E27FC236}">
                <a16:creationId xmlns:a16="http://schemas.microsoft.com/office/drawing/2014/main" id="{7BDF8E19-CA89-4FBF-9132-ACEF7C14F885}"/>
              </a:ext>
            </a:extLst>
          </p:cNvPr>
          <p:cNvSpPr/>
          <p:nvPr/>
        </p:nvSpPr>
        <p:spPr>
          <a:xfrm>
            <a:off x="788686" y="736388"/>
            <a:ext cx="5726248" cy="47905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400" b="1" dirty="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799868" y="1464820"/>
            <a:ext cx="7453650" cy="21412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1662">
              <a:solidFill>
                <a:prstClr val="white"/>
              </a:solidFill>
              <a:latin typeface="Calibri" panose="020F0502020204030204"/>
              <a:ea typeface="游ゴシック" panose="020B0400000000000000" pitchFamily="50" charset="-128"/>
            </a:endParaRPr>
          </a:p>
        </p:txBody>
      </p:sp>
      <p:sp>
        <p:nvSpPr>
          <p:cNvPr id="12" name="正方形/長方形 11"/>
          <p:cNvSpPr/>
          <p:nvPr/>
        </p:nvSpPr>
        <p:spPr>
          <a:xfrm>
            <a:off x="799867" y="1166697"/>
            <a:ext cx="1612942" cy="291170"/>
          </a:xfrm>
          <a:prstGeom prst="rect">
            <a:avLst/>
          </a:prstGeom>
        </p:spPr>
        <p:txBody>
          <a:bodyPr wrap="none">
            <a:spAutoFit/>
          </a:bodyPr>
          <a:lstStyle/>
          <a:p>
            <a:pPr defTabSz="422041">
              <a:defRPr sz="1862" b="0" i="0" u="none" strike="noStrike" kern="1200" spc="0" baseline="0">
                <a:solidFill>
                  <a:prstClr val="black">
                    <a:lumMod val="65000"/>
                    <a:lumOff val="35000"/>
                  </a:prstClr>
                </a:solidFill>
                <a:latin typeface="+mn-lt"/>
                <a:ea typeface="+mn-ea"/>
                <a:cs typeface="+mn-cs"/>
              </a:defRPr>
            </a:pPr>
            <a:r>
              <a:rPr kumimoji="1" lang="ja-JP" altLang="en-US" sz="1292" dirty="0">
                <a:solidFill>
                  <a:srgbClr val="00B0F0"/>
                </a:solidFill>
                <a:latin typeface="HGP創英角ｺﾞｼｯｸUB" panose="020B0900000000000000" pitchFamily="50" charset="-128"/>
                <a:ea typeface="HGP創英角ｺﾞｼｯｸUB" panose="020B0900000000000000" pitchFamily="50" charset="-128"/>
              </a:rPr>
              <a:t>■</a:t>
            </a:r>
            <a:r>
              <a:rPr kumimoji="1" lang="ja-JP" altLang="en-US" sz="1292"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rPr>
              <a:t>親しい友人の有無</a:t>
            </a:r>
            <a:endParaRPr lang="ja-JP" altLang="ja-JP" sz="1292"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endParaRPr>
          </a:p>
        </p:txBody>
      </p:sp>
      <p:sp>
        <p:nvSpPr>
          <p:cNvPr id="17" name="正方形/長方形 16"/>
          <p:cNvSpPr/>
          <p:nvPr/>
        </p:nvSpPr>
        <p:spPr>
          <a:xfrm>
            <a:off x="4764381" y="1166697"/>
            <a:ext cx="1494320" cy="291170"/>
          </a:xfrm>
          <a:prstGeom prst="rect">
            <a:avLst/>
          </a:prstGeom>
        </p:spPr>
        <p:txBody>
          <a:bodyPr wrap="none">
            <a:spAutoFit/>
          </a:bodyPr>
          <a:lstStyle/>
          <a:p>
            <a:pPr defTabSz="422041">
              <a:defRPr sz="1862" b="0" i="0" u="none" strike="noStrike" kern="1200" spc="0" baseline="0">
                <a:solidFill>
                  <a:prstClr val="black">
                    <a:lumMod val="65000"/>
                    <a:lumOff val="35000"/>
                  </a:prstClr>
                </a:solidFill>
                <a:latin typeface="+mn-lt"/>
                <a:ea typeface="+mn-ea"/>
                <a:cs typeface="+mn-cs"/>
              </a:defRPr>
            </a:pPr>
            <a:r>
              <a:rPr kumimoji="1" lang="ja-JP" altLang="en-US" sz="1292" dirty="0">
                <a:solidFill>
                  <a:srgbClr val="00B0F0"/>
                </a:solidFill>
                <a:latin typeface="HGP創英角ｺﾞｼｯｸUB" panose="020B0900000000000000" pitchFamily="50" charset="-128"/>
                <a:ea typeface="HGP創英角ｺﾞｼｯｸUB" panose="020B0900000000000000" pitchFamily="50" charset="-128"/>
              </a:rPr>
              <a:t>■</a:t>
            </a:r>
            <a:r>
              <a:rPr kumimoji="1" lang="ja-JP" altLang="en-US" sz="1292"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rPr>
              <a:t>今後の就労意欲</a:t>
            </a:r>
            <a:endParaRPr lang="ja-JP" altLang="ja-JP" sz="1292"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endParaRPr>
          </a:p>
        </p:txBody>
      </p:sp>
      <p:sp>
        <p:nvSpPr>
          <p:cNvPr id="25" name="正方形/長方形 24"/>
          <p:cNvSpPr/>
          <p:nvPr/>
        </p:nvSpPr>
        <p:spPr>
          <a:xfrm>
            <a:off x="3847029" y="3595489"/>
            <a:ext cx="4538533" cy="220188"/>
          </a:xfrm>
          <a:prstGeom prst="rect">
            <a:avLst/>
          </a:prstGeom>
        </p:spPr>
        <p:txBody>
          <a:bodyPr wrap="square">
            <a:spAutoFit/>
          </a:bodyPr>
          <a:lstStyle/>
          <a:p>
            <a:pPr algn="r" defTabSz="422041"/>
            <a:r>
              <a:rPr lang="ja-JP" altLang="en-US" sz="831" dirty="0">
                <a:solidFill>
                  <a:prstClr val="black"/>
                </a:solidFill>
                <a:latin typeface="メイリオ" panose="020B0604030504040204" pitchFamily="50" charset="-128"/>
                <a:ea typeface="メイリオ" panose="020B0604030504040204" pitchFamily="50" charset="-128"/>
                <a:cs typeface="Courier New" panose="02070309020205020404" pitchFamily="49" charset="0"/>
              </a:rPr>
              <a:t>出典：</a:t>
            </a:r>
            <a:r>
              <a:rPr lang="ja-JP" altLang="ja-JP" sz="831" dirty="0">
                <a:solidFill>
                  <a:prstClr val="black"/>
                </a:solidFill>
                <a:latin typeface="メイリオ" panose="020B0604030504040204" pitchFamily="50" charset="-128"/>
                <a:ea typeface="メイリオ" panose="020B0604030504040204" pitchFamily="50" charset="-128"/>
                <a:cs typeface="Courier New" panose="02070309020205020404" pitchFamily="49" charset="0"/>
              </a:rPr>
              <a:t>内閣府「高齢者の生活と意識に関する国際比較調査」（令和</a:t>
            </a:r>
            <a:r>
              <a:rPr lang="en-US" altLang="ja-JP" sz="831" dirty="0">
                <a:solidFill>
                  <a:prstClr val="black"/>
                </a:solidFill>
                <a:latin typeface="メイリオ" panose="020B0604030504040204" pitchFamily="50" charset="-128"/>
                <a:ea typeface="メイリオ" panose="020B0604030504040204" pitchFamily="50" charset="-128"/>
                <a:cs typeface="Courier New" panose="02070309020205020404" pitchFamily="49" charset="0"/>
              </a:rPr>
              <a:t>2</a:t>
            </a:r>
            <a:r>
              <a:rPr lang="ja-JP" altLang="ja-JP" sz="831" dirty="0">
                <a:solidFill>
                  <a:prstClr val="black"/>
                </a:solidFill>
                <a:latin typeface="メイリオ" panose="020B0604030504040204" pitchFamily="50" charset="-128"/>
                <a:ea typeface="メイリオ" panose="020B0604030504040204" pitchFamily="50" charset="-128"/>
                <a:cs typeface="Courier New" panose="02070309020205020404" pitchFamily="49" charset="0"/>
              </a:rPr>
              <a:t>年度）</a:t>
            </a:r>
          </a:p>
        </p:txBody>
      </p:sp>
      <p:sp>
        <p:nvSpPr>
          <p:cNvPr id="30" name="正方形/長方形 29"/>
          <p:cNvSpPr/>
          <p:nvPr/>
        </p:nvSpPr>
        <p:spPr>
          <a:xfrm>
            <a:off x="3836907" y="6549210"/>
            <a:ext cx="4538533" cy="220188"/>
          </a:xfrm>
          <a:prstGeom prst="rect">
            <a:avLst/>
          </a:prstGeom>
        </p:spPr>
        <p:txBody>
          <a:bodyPr wrap="square">
            <a:spAutoFit/>
          </a:bodyPr>
          <a:lstStyle/>
          <a:p>
            <a:pPr algn="r" defTabSz="422041"/>
            <a:r>
              <a:rPr lang="ja-JP" altLang="en-US" sz="831" dirty="0">
                <a:solidFill>
                  <a:prstClr val="black"/>
                </a:solidFill>
                <a:latin typeface="メイリオ" panose="020B0604030504040204" pitchFamily="50" charset="-128"/>
                <a:ea typeface="メイリオ" panose="020B0604030504040204" pitchFamily="50" charset="-128"/>
                <a:cs typeface="Courier New" panose="02070309020205020404" pitchFamily="49" charset="0"/>
              </a:rPr>
              <a:t>出典：</a:t>
            </a:r>
            <a:r>
              <a:rPr lang="ja-JP" altLang="ja-JP" sz="831" dirty="0">
                <a:solidFill>
                  <a:prstClr val="black"/>
                </a:solidFill>
                <a:latin typeface="メイリオ" panose="020B0604030504040204" pitchFamily="50" charset="-128"/>
                <a:ea typeface="メイリオ" panose="020B0604030504040204" pitchFamily="50" charset="-128"/>
                <a:cs typeface="Courier New" panose="02070309020205020404" pitchFamily="49" charset="0"/>
              </a:rPr>
              <a:t>内閣府「</a:t>
            </a:r>
            <a:r>
              <a:rPr lang="ja-JP" altLang="en-US" sz="831" dirty="0">
                <a:solidFill>
                  <a:prstClr val="black"/>
                </a:solidFill>
                <a:latin typeface="メイリオ" panose="020B0604030504040204" pitchFamily="50" charset="-128"/>
                <a:ea typeface="メイリオ" panose="020B0604030504040204" pitchFamily="50" charset="-128"/>
                <a:cs typeface="Courier New" panose="02070309020205020404" pitchFamily="49" charset="0"/>
              </a:rPr>
              <a:t>生涯学習に関する世論調査</a:t>
            </a:r>
            <a:r>
              <a:rPr lang="ja-JP" altLang="ja-JP" sz="831" dirty="0">
                <a:solidFill>
                  <a:prstClr val="black"/>
                </a:solidFill>
                <a:latin typeface="メイリオ" panose="020B0604030504040204" pitchFamily="50" charset="-128"/>
                <a:ea typeface="メイリオ" panose="020B0604030504040204" pitchFamily="50" charset="-128"/>
                <a:cs typeface="Courier New" panose="02070309020205020404" pitchFamily="49" charset="0"/>
              </a:rPr>
              <a:t>」（</a:t>
            </a:r>
            <a:r>
              <a:rPr lang="ja-JP" altLang="en-US" sz="831" dirty="0">
                <a:solidFill>
                  <a:prstClr val="black"/>
                </a:solidFill>
                <a:latin typeface="メイリオ" panose="020B0604030504040204" pitchFamily="50" charset="-128"/>
                <a:ea typeface="メイリオ" panose="020B0604030504040204" pitchFamily="50" charset="-128"/>
                <a:cs typeface="Courier New" panose="02070309020205020404" pitchFamily="49" charset="0"/>
              </a:rPr>
              <a:t>平成</a:t>
            </a:r>
            <a:r>
              <a:rPr lang="en-US" altLang="ja-JP" sz="831" dirty="0">
                <a:solidFill>
                  <a:prstClr val="black"/>
                </a:solidFill>
                <a:latin typeface="メイリオ" panose="020B0604030504040204" pitchFamily="50" charset="-128"/>
                <a:ea typeface="メイリオ" panose="020B0604030504040204" pitchFamily="50" charset="-128"/>
                <a:cs typeface="Courier New" panose="02070309020205020404" pitchFamily="49" charset="0"/>
              </a:rPr>
              <a:t>30</a:t>
            </a:r>
            <a:r>
              <a:rPr lang="ja-JP" altLang="ja-JP" sz="831" dirty="0">
                <a:solidFill>
                  <a:prstClr val="black"/>
                </a:solidFill>
                <a:latin typeface="メイリオ" panose="020B0604030504040204" pitchFamily="50" charset="-128"/>
                <a:ea typeface="メイリオ" panose="020B0604030504040204" pitchFamily="50" charset="-128"/>
                <a:cs typeface="Courier New" panose="02070309020205020404" pitchFamily="49" charset="0"/>
              </a:rPr>
              <a:t>年度）</a:t>
            </a:r>
          </a:p>
        </p:txBody>
      </p:sp>
      <p:sp>
        <p:nvSpPr>
          <p:cNvPr id="36" name="正方形/長方形 35"/>
          <p:cNvSpPr/>
          <p:nvPr/>
        </p:nvSpPr>
        <p:spPr>
          <a:xfrm>
            <a:off x="799868" y="3787280"/>
            <a:ext cx="1962397" cy="291170"/>
          </a:xfrm>
          <a:prstGeom prst="rect">
            <a:avLst/>
          </a:prstGeom>
        </p:spPr>
        <p:txBody>
          <a:bodyPr wrap="none">
            <a:spAutoFit/>
          </a:bodyPr>
          <a:lstStyle/>
          <a:p>
            <a:pPr defTabSz="422041">
              <a:defRPr sz="1862" b="0" i="0" u="none" strike="noStrike" kern="1200" spc="0" baseline="0">
                <a:solidFill>
                  <a:prstClr val="black">
                    <a:lumMod val="65000"/>
                    <a:lumOff val="35000"/>
                  </a:prstClr>
                </a:solidFill>
                <a:latin typeface="+mn-lt"/>
                <a:ea typeface="+mn-ea"/>
                <a:cs typeface="+mn-cs"/>
              </a:defRPr>
            </a:pPr>
            <a:r>
              <a:rPr kumimoji="1" lang="ja-JP" altLang="en-US" sz="1292" dirty="0">
                <a:solidFill>
                  <a:srgbClr val="00B0F0"/>
                </a:solidFill>
                <a:latin typeface="HGP創英角ｺﾞｼｯｸUB" panose="020B0900000000000000" pitchFamily="50" charset="-128"/>
                <a:ea typeface="HGP創英角ｺﾞｼｯｸUB" panose="020B0900000000000000" pitchFamily="50" charset="-128"/>
              </a:rPr>
              <a:t>■</a:t>
            </a:r>
            <a:r>
              <a:rPr kumimoji="1" lang="ja-JP" altLang="en-US" sz="1292"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rPr>
              <a:t>今後行いたい自己啓発</a:t>
            </a:r>
            <a:endParaRPr lang="ja-JP" altLang="ja-JP" sz="1292" dirty="0">
              <a:solidFill>
                <a:prstClr val="black">
                  <a:lumMod val="65000"/>
                  <a:lumOff val="35000"/>
                </a:prstClr>
              </a:solidFill>
              <a:latin typeface="HGP創英角ｺﾞｼｯｸUB" panose="020B0900000000000000" pitchFamily="50" charset="-128"/>
              <a:ea typeface="HGP創英角ｺﾞｼｯｸUB" panose="020B0900000000000000" pitchFamily="50" charset="-128"/>
            </a:endParaRPr>
          </a:p>
        </p:txBody>
      </p:sp>
      <p:pic>
        <p:nvPicPr>
          <p:cNvPr id="3" name="図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9868" y="1597289"/>
            <a:ext cx="3450326" cy="2008815"/>
          </a:xfrm>
          <a:prstGeom prst="rect">
            <a:avLst/>
          </a:prstGeom>
        </p:spPr>
      </p:pic>
      <p:pic>
        <p:nvPicPr>
          <p:cNvPr id="5" name="図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79064" y="1597289"/>
            <a:ext cx="3474453" cy="2008815"/>
          </a:xfrm>
          <a:prstGeom prst="rect">
            <a:avLst/>
          </a:prstGeom>
        </p:spPr>
      </p:pic>
      <p:pic>
        <p:nvPicPr>
          <p:cNvPr id="6" name="図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9868" y="4070787"/>
            <a:ext cx="7453650" cy="2450382"/>
          </a:xfrm>
          <a:prstGeom prst="rect">
            <a:avLst/>
          </a:prstGeom>
        </p:spPr>
      </p:pic>
      <p:sp>
        <p:nvSpPr>
          <p:cNvPr id="39" name="テキスト ボックス 38"/>
          <p:cNvSpPr txBox="1"/>
          <p:nvPr/>
        </p:nvSpPr>
        <p:spPr>
          <a:xfrm>
            <a:off x="4930962" y="1421373"/>
            <a:ext cx="3291967" cy="291170"/>
          </a:xfrm>
          <a:prstGeom prst="rect">
            <a:avLst/>
          </a:prstGeom>
          <a:noFill/>
        </p:spPr>
        <p:txBody>
          <a:bodyPr wrap="square" rtlCol="0">
            <a:spAutoFit/>
          </a:bodyPr>
          <a:lstStyle/>
          <a:p>
            <a:pPr algn="ctr" defTabSz="422041"/>
            <a:r>
              <a:rPr kumimoji="1" lang="ja-JP" altLang="en-US" sz="1292" dirty="0">
                <a:solidFill>
                  <a:srgbClr val="FF0000"/>
                </a:solidFill>
                <a:latin typeface="HGS創英角ｺﾞｼｯｸUB" panose="020B0900000000000000" pitchFamily="50" charset="-128"/>
                <a:ea typeface="HGS創英角ｺﾞｼｯｸUB" panose="020B0900000000000000" pitchFamily="50" charset="-128"/>
              </a:rPr>
              <a:t>日本人の高齢者の４割は「就労意欲あり」</a:t>
            </a:r>
          </a:p>
        </p:txBody>
      </p:sp>
      <p:sp>
        <p:nvSpPr>
          <p:cNvPr id="41" name="テキスト ボックス 40"/>
          <p:cNvSpPr txBox="1"/>
          <p:nvPr/>
        </p:nvSpPr>
        <p:spPr>
          <a:xfrm>
            <a:off x="4596200" y="3918150"/>
            <a:ext cx="3040190" cy="291170"/>
          </a:xfrm>
          <a:prstGeom prst="rect">
            <a:avLst/>
          </a:prstGeom>
          <a:noFill/>
        </p:spPr>
        <p:txBody>
          <a:bodyPr wrap="square" rtlCol="0">
            <a:spAutoFit/>
          </a:bodyPr>
          <a:lstStyle/>
          <a:p>
            <a:pPr defTabSz="422041"/>
            <a:r>
              <a:rPr kumimoji="1" lang="ja-JP" altLang="en-US" sz="1292" dirty="0">
                <a:solidFill>
                  <a:srgbClr val="FF0000"/>
                </a:solidFill>
                <a:latin typeface="HGS創英角ｺﾞｼｯｸUB" panose="020B0900000000000000" pitchFamily="50" charset="-128"/>
                <a:ea typeface="HGS創英角ｺﾞｼｯｸUB" panose="020B0900000000000000" pitchFamily="50" charset="-128"/>
              </a:rPr>
              <a:t>日本人の高齢者の８割に学習意欲</a:t>
            </a:r>
          </a:p>
        </p:txBody>
      </p:sp>
      <p:sp>
        <p:nvSpPr>
          <p:cNvPr id="38" name="テキスト ボックス 37"/>
          <p:cNvSpPr txBox="1"/>
          <p:nvPr/>
        </p:nvSpPr>
        <p:spPr>
          <a:xfrm>
            <a:off x="7944946" y="3996389"/>
            <a:ext cx="391674" cy="220188"/>
          </a:xfrm>
          <a:prstGeom prst="rect">
            <a:avLst/>
          </a:prstGeom>
          <a:noFill/>
        </p:spPr>
        <p:txBody>
          <a:bodyPr wrap="square" rtlCol="0">
            <a:spAutoFit/>
          </a:bodyPr>
          <a:lstStyle/>
          <a:p>
            <a:pPr defTabSz="422041"/>
            <a:r>
              <a:rPr kumimoji="1" lang="en-US" altLang="ja-JP" sz="831" dirty="0">
                <a:solidFill>
                  <a:prstClr val="black"/>
                </a:solidFill>
                <a:latin typeface="HGPｺﾞｼｯｸM" panose="020B0600000000000000" pitchFamily="50" charset="-128"/>
                <a:ea typeface="HGPｺﾞｼｯｸM" panose="020B0600000000000000" pitchFamily="50" charset="-128"/>
              </a:rPr>
              <a:t>(%)</a:t>
            </a:r>
            <a:endParaRPr kumimoji="1" lang="ja-JP" altLang="en-US" sz="831" dirty="0">
              <a:solidFill>
                <a:prstClr val="black"/>
              </a:solidFill>
              <a:latin typeface="HGPｺﾞｼｯｸM" panose="020B0600000000000000" pitchFamily="50" charset="-128"/>
              <a:ea typeface="HGPｺﾞｼｯｸM" panose="020B0600000000000000" pitchFamily="50" charset="-128"/>
            </a:endParaRPr>
          </a:p>
        </p:txBody>
      </p:sp>
      <p:sp>
        <p:nvSpPr>
          <p:cNvPr id="7" name="テキスト ボックス 6"/>
          <p:cNvSpPr txBox="1"/>
          <p:nvPr/>
        </p:nvSpPr>
        <p:spPr>
          <a:xfrm>
            <a:off x="892434" y="1423602"/>
            <a:ext cx="3357759" cy="291170"/>
          </a:xfrm>
          <a:prstGeom prst="rect">
            <a:avLst/>
          </a:prstGeom>
          <a:noFill/>
        </p:spPr>
        <p:txBody>
          <a:bodyPr wrap="square" rtlCol="0">
            <a:spAutoFit/>
          </a:bodyPr>
          <a:lstStyle/>
          <a:p>
            <a:pPr algn="ctr" defTabSz="422041"/>
            <a:r>
              <a:rPr kumimoji="1" lang="ja-JP" altLang="en-US" sz="1292" dirty="0">
                <a:solidFill>
                  <a:srgbClr val="FF0000"/>
                </a:solidFill>
                <a:latin typeface="HGS創英角ｺﾞｼｯｸUB" panose="020B0900000000000000" pitchFamily="50" charset="-128"/>
                <a:ea typeface="HGS創英角ｺﾞｼｯｸUB" panose="020B0900000000000000" pitchFamily="50" charset="-128"/>
              </a:rPr>
              <a:t>日本人の高齢者の３割は「友人がいない」</a:t>
            </a:r>
          </a:p>
        </p:txBody>
      </p:sp>
      <p:sp>
        <p:nvSpPr>
          <p:cNvPr id="16" name="正方形/長方形 15"/>
          <p:cNvSpPr/>
          <p:nvPr/>
        </p:nvSpPr>
        <p:spPr>
          <a:xfrm>
            <a:off x="760731" y="790412"/>
            <a:ext cx="5726248" cy="369332"/>
          </a:xfrm>
          <a:prstGeom prst="rect">
            <a:avLst/>
          </a:prstGeom>
        </p:spPr>
        <p:txBody>
          <a:bodyPr wrap="none">
            <a:spAutoFit/>
          </a:bodyPr>
          <a:lstStyle/>
          <a:p>
            <a:pPr defTabSz="422041"/>
            <a:r>
              <a:rPr kumimoji="1" lang="ja-JP" altLang="en-US" dirty="0">
                <a:solidFill>
                  <a:prstClr val="black"/>
                </a:solidFill>
                <a:latin typeface="HGP創英角ｺﾞｼｯｸUB" panose="020B0900000000000000" pitchFamily="50" charset="-128"/>
                <a:ea typeface="HGP創英角ｺﾞｼｯｸUB" panose="020B0900000000000000" pitchFamily="50" charset="-128"/>
              </a:rPr>
              <a:t>日本の高齢者は孤独で、「就労意欲」も「学習意欲」も高い</a:t>
            </a:r>
            <a:endParaRPr lang="ja-JP" altLang="en-US" sz="2400" dirty="0">
              <a:solidFill>
                <a:prstClr val="black"/>
              </a:solidFill>
              <a:latin typeface="Calibri" panose="020F0502020204030204"/>
              <a:ea typeface="游ゴシック" panose="020B0400000000000000" pitchFamily="50" charset="-128"/>
            </a:endParaRPr>
          </a:p>
        </p:txBody>
      </p:sp>
      <p:grpSp>
        <p:nvGrpSpPr>
          <p:cNvPr id="18" name="グループ化 17">
            <a:extLst>
              <a:ext uri="{FF2B5EF4-FFF2-40B4-BE49-F238E27FC236}">
                <a16:creationId xmlns:a16="http://schemas.microsoft.com/office/drawing/2014/main" id="{07AA87DD-F6D6-4BFA-8432-AE664A14FCED}"/>
              </a:ext>
            </a:extLst>
          </p:cNvPr>
          <p:cNvGrpSpPr/>
          <p:nvPr/>
        </p:nvGrpSpPr>
        <p:grpSpPr>
          <a:xfrm>
            <a:off x="552039" y="116740"/>
            <a:ext cx="8214373" cy="584623"/>
            <a:chOff x="406464" y="98544"/>
            <a:chExt cx="6485033" cy="584623"/>
          </a:xfrm>
        </p:grpSpPr>
        <p:sp>
          <p:nvSpPr>
            <p:cNvPr id="19" name="テキスト ボックス 18">
              <a:extLst>
                <a:ext uri="{FF2B5EF4-FFF2-40B4-BE49-F238E27FC236}">
                  <a16:creationId xmlns:a16="http://schemas.microsoft.com/office/drawing/2014/main" id="{6A7BE376-682E-4969-A69F-8A5C19A9EB77}"/>
                </a:ext>
              </a:extLst>
            </p:cNvPr>
            <p:cNvSpPr txBox="1"/>
            <p:nvPr/>
          </p:nvSpPr>
          <p:spPr>
            <a:xfrm>
              <a:off x="493396" y="98544"/>
              <a:ext cx="6398101" cy="523220"/>
            </a:xfrm>
            <a:prstGeom prst="rect">
              <a:avLst/>
            </a:prstGeom>
            <a:noFill/>
          </p:spPr>
          <p:txBody>
            <a:bodyPr wrap="square" rtlCol="0">
              <a:spAutoFit/>
            </a:bodyPr>
            <a:lstStyle/>
            <a:p>
              <a:pPr lvl="0">
                <a:defRPr/>
              </a:pPr>
              <a:r>
                <a:rPr kumimoji="1" lang="ja-JP" altLang="en-US" sz="2800" b="1" dirty="0">
                  <a:gradFill>
                    <a:gsLst>
                      <a:gs pos="0">
                        <a:srgbClr val="0070C0"/>
                      </a:gs>
                      <a:gs pos="100000">
                        <a:srgbClr val="002060"/>
                      </a:gs>
                    </a:gsLst>
                    <a:lin ang="5400000" scaled="1"/>
                  </a:gradFill>
                  <a:latin typeface="HGP創英角ｺﾞｼｯｸUB" panose="020B0900000000000000" pitchFamily="50" charset="-128"/>
                  <a:ea typeface="HGP創英角ｺﾞｼｯｸUB" panose="020B0900000000000000" pitchFamily="50" charset="-128"/>
                </a:rPr>
                <a:t>スマート・シニア・ライフ事業の背景③　</a:t>
              </a:r>
              <a:r>
                <a:rPr kumimoji="1" lang="ja-JP" altLang="en-US" sz="2000" b="1" dirty="0">
                  <a:gradFill>
                    <a:gsLst>
                      <a:gs pos="0">
                        <a:srgbClr val="0070C0"/>
                      </a:gs>
                      <a:gs pos="100000">
                        <a:srgbClr val="002060"/>
                      </a:gs>
                    </a:gsLst>
                    <a:lin ang="5400000" scaled="1"/>
                  </a:gradFill>
                  <a:latin typeface="HGP創英角ｺﾞｼｯｸUB" panose="020B0900000000000000" pitchFamily="50" charset="-128"/>
                  <a:ea typeface="HGP創英角ｺﾞｼｯｸUB" panose="020B0900000000000000" pitchFamily="50" charset="-128"/>
                </a:rPr>
                <a:t>就労・学習意欲調査</a:t>
              </a:r>
              <a:endParaRPr kumimoji="1" lang="ja-JP" altLang="en-US" sz="2800" b="1" dirty="0">
                <a:gradFill>
                  <a:gsLst>
                    <a:gs pos="0">
                      <a:srgbClr val="0070C0"/>
                    </a:gs>
                    <a:gs pos="100000">
                      <a:srgbClr val="002060"/>
                    </a:gs>
                  </a:gsLst>
                  <a:lin ang="5400000" scaled="1"/>
                </a:gradFill>
                <a:latin typeface="HGP創英角ｺﾞｼｯｸUB" panose="020B0900000000000000" pitchFamily="50" charset="-128"/>
                <a:ea typeface="HGP創英角ｺﾞｼｯｸUB" panose="020B0900000000000000" pitchFamily="50" charset="-128"/>
              </a:endParaRPr>
            </a:p>
          </p:txBody>
        </p:sp>
        <p:sp>
          <p:nvSpPr>
            <p:cNvPr id="20" name="正方形/長方形 19">
              <a:extLst>
                <a:ext uri="{FF2B5EF4-FFF2-40B4-BE49-F238E27FC236}">
                  <a16:creationId xmlns:a16="http://schemas.microsoft.com/office/drawing/2014/main" id="{E65999E1-448D-49A5-AC1E-C078D8558C86}"/>
                </a:ext>
              </a:extLst>
            </p:cNvPr>
            <p:cNvSpPr/>
            <p:nvPr/>
          </p:nvSpPr>
          <p:spPr>
            <a:xfrm>
              <a:off x="406464" y="98546"/>
              <a:ext cx="86932" cy="584621"/>
            </a:xfrm>
            <a:prstGeom prst="rect">
              <a:avLst/>
            </a:prstGeom>
            <a:gradFill flip="none" rotWithShape="1">
              <a:gsLst>
                <a:gs pos="0">
                  <a:srgbClr val="002060"/>
                </a:gs>
                <a:gs pos="100000">
                  <a:srgbClr val="00B0F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スライド番号プレースホルダー 7"/>
          <p:cNvSpPr>
            <a:spLocks noGrp="1"/>
          </p:cNvSpPr>
          <p:nvPr>
            <p:ph type="sldNum" sz="quarter" idx="12"/>
          </p:nvPr>
        </p:nvSpPr>
        <p:spPr>
          <a:xfrm>
            <a:off x="6806293" y="6439551"/>
            <a:ext cx="2057400" cy="365125"/>
          </a:xfrm>
        </p:spPr>
        <p:txBody>
          <a:bodyPr/>
          <a:lstStyle/>
          <a:p>
            <a:fld id="{60E94A92-70E5-4F97-9110-ED62C7A3D8D0}" type="slidenum">
              <a:rPr kumimoji="1" lang="ja-JP" altLang="en-US" smtClean="0"/>
              <a:t>13</a:t>
            </a:fld>
            <a:endParaRPr kumimoji="1" lang="ja-JP" altLang="en-US" dirty="0"/>
          </a:p>
        </p:txBody>
      </p:sp>
    </p:spTree>
    <p:extLst>
      <p:ext uri="{BB962C8B-B14F-4D97-AF65-F5344CB8AC3E}">
        <p14:creationId xmlns:p14="http://schemas.microsoft.com/office/powerpoint/2010/main" val="2777103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 name="表 4">
            <a:extLst>
              <a:ext uri="{FF2B5EF4-FFF2-40B4-BE49-F238E27FC236}">
                <a16:creationId xmlns:a16="http://schemas.microsoft.com/office/drawing/2014/main" id="{56B24665-BF58-4AAC-AE4D-BA2D90377FD1}"/>
              </a:ext>
            </a:extLst>
          </p:cNvPr>
          <p:cNvGraphicFramePr>
            <a:graphicFrameLocks noGrp="1" noChangeAspect="1"/>
          </p:cNvGraphicFramePr>
          <p:nvPr>
            <p:extLst>
              <p:ext uri="{D42A27DB-BD31-4B8C-83A1-F6EECF244321}">
                <p14:modId xmlns:p14="http://schemas.microsoft.com/office/powerpoint/2010/main" val="1789642385"/>
              </p:ext>
            </p:extLst>
          </p:nvPr>
        </p:nvGraphicFramePr>
        <p:xfrm>
          <a:off x="261797" y="914602"/>
          <a:ext cx="8620403" cy="5298008"/>
        </p:xfrm>
        <a:graphic>
          <a:graphicData uri="http://schemas.openxmlformats.org/drawingml/2006/table">
            <a:tbl>
              <a:tblPr firstRow="1" bandRow="1">
                <a:tableStyleId>{5C22544A-7EE6-4342-B048-85BDC9FD1C3A}</a:tableStyleId>
              </a:tblPr>
              <a:tblGrid>
                <a:gridCol w="1150611">
                  <a:extLst>
                    <a:ext uri="{9D8B030D-6E8A-4147-A177-3AD203B41FA5}">
                      <a16:colId xmlns:a16="http://schemas.microsoft.com/office/drawing/2014/main" val="696983257"/>
                    </a:ext>
                  </a:extLst>
                </a:gridCol>
                <a:gridCol w="642732">
                  <a:extLst>
                    <a:ext uri="{9D8B030D-6E8A-4147-A177-3AD203B41FA5}">
                      <a16:colId xmlns:a16="http://schemas.microsoft.com/office/drawing/2014/main" val="4080297872"/>
                    </a:ext>
                  </a:extLst>
                </a:gridCol>
                <a:gridCol w="682706">
                  <a:extLst>
                    <a:ext uri="{9D8B030D-6E8A-4147-A177-3AD203B41FA5}">
                      <a16:colId xmlns:a16="http://schemas.microsoft.com/office/drawing/2014/main" val="4242652263"/>
                    </a:ext>
                  </a:extLst>
                </a:gridCol>
                <a:gridCol w="682706">
                  <a:extLst>
                    <a:ext uri="{9D8B030D-6E8A-4147-A177-3AD203B41FA5}">
                      <a16:colId xmlns:a16="http://schemas.microsoft.com/office/drawing/2014/main" val="3460024361"/>
                    </a:ext>
                  </a:extLst>
                </a:gridCol>
                <a:gridCol w="682706">
                  <a:extLst>
                    <a:ext uri="{9D8B030D-6E8A-4147-A177-3AD203B41FA5}">
                      <a16:colId xmlns:a16="http://schemas.microsoft.com/office/drawing/2014/main" val="104299920"/>
                    </a:ext>
                  </a:extLst>
                </a:gridCol>
                <a:gridCol w="682706">
                  <a:extLst>
                    <a:ext uri="{9D8B030D-6E8A-4147-A177-3AD203B41FA5}">
                      <a16:colId xmlns:a16="http://schemas.microsoft.com/office/drawing/2014/main" val="2791240823"/>
                    </a:ext>
                  </a:extLst>
                </a:gridCol>
                <a:gridCol w="682706">
                  <a:extLst>
                    <a:ext uri="{9D8B030D-6E8A-4147-A177-3AD203B41FA5}">
                      <a16:colId xmlns:a16="http://schemas.microsoft.com/office/drawing/2014/main" val="283739239"/>
                    </a:ext>
                  </a:extLst>
                </a:gridCol>
                <a:gridCol w="682706">
                  <a:extLst>
                    <a:ext uri="{9D8B030D-6E8A-4147-A177-3AD203B41FA5}">
                      <a16:colId xmlns:a16="http://schemas.microsoft.com/office/drawing/2014/main" val="1376627249"/>
                    </a:ext>
                  </a:extLst>
                </a:gridCol>
                <a:gridCol w="682706">
                  <a:extLst>
                    <a:ext uri="{9D8B030D-6E8A-4147-A177-3AD203B41FA5}">
                      <a16:colId xmlns:a16="http://schemas.microsoft.com/office/drawing/2014/main" val="309822954"/>
                    </a:ext>
                  </a:extLst>
                </a:gridCol>
                <a:gridCol w="682706">
                  <a:extLst>
                    <a:ext uri="{9D8B030D-6E8A-4147-A177-3AD203B41FA5}">
                      <a16:colId xmlns:a16="http://schemas.microsoft.com/office/drawing/2014/main" val="2377931655"/>
                    </a:ext>
                  </a:extLst>
                </a:gridCol>
                <a:gridCol w="682706">
                  <a:extLst>
                    <a:ext uri="{9D8B030D-6E8A-4147-A177-3AD203B41FA5}">
                      <a16:colId xmlns:a16="http://schemas.microsoft.com/office/drawing/2014/main" val="4101531609"/>
                    </a:ext>
                  </a:extLst>
                </a:gridCol>
                <a:gridCol w="682706">
                  <a:extLst>
                    <a:ext uri="{9D8B030D-6E8A-4147-A177-3AD203B41FA5}">
                      <a16:colId xmlns:a16="http://schemas.microsoft.com/office/drawing/2014/main" val="3931877851"/>
                    </a:ext>
                  </a:extLst>
                </a:gridCol>
              </a:tblGrid>
              <a:tr h="136280">
                <a:tc gridSpan="2">
                  <a:txBody>
                    <a:bodyPr/>
                    <a:lstStyle/>
                    <a:p>
                      <a:pPr algn="ctr"/>
                      <a:endParaRPr kumimoji="1" lang="ja-JP" altLang="en-US" sz="1100" dirty="0"/>
                    </a:p>
                  </a:txBody>
                  <a:tcPr marL="63305" marR="63305" marT="31652" marB="31652" anchor="ctr">
                    <a:lnL w="28575"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lumMod val="50000"/>
                      </a:schemeClr>
                    </a:solidFill>
                  </a:tcPr>
                </a:tc>
                <a:tc hMerge="1">
                  <a:txBody>
                    <a:bodyPr/>
                    <a:lstStyle/>
                    <a:p>
                      <a:endParaRPr kumimoji="1" lang="ja-JP" altLang="en-US"/>
                    </a:p>
                  </a:txBody>
                  <a:tcPr/>
                </a:tc>
                <a:tc gridSpan="8">
                  <a:txBody>
                    <a:bodyPr/>
                    <a:lstStyle/>
                    <a:p>
                      <a:pPr algn="ctr"/>
                      <a:r>
                        <a:rPr kumimoji="1" lang="en-US" altLang="ja-JP" sz="1050" dirty="0">
                          <a:latin typeface="+mn-ea"/>
                          <a:ea typeface="+mn-ea"/>
                        </a:rPr>
                        <a:t>R3</a:t>
                      </a:r>
                      <a:endParaRPr kumimoji="1" lang="ja-JP" altLang="en-US" sz="1050" dirty="0">
                        <a:latin typeface="+mn-ea"/>
                        <a:ea typeface="+mn-ea"/>
                      </a:endParaRPr>
                    </a:p>
                  </a:txBody>
                  <a:tcPr marL="63305" marR="63305" marT="31652" marB="3165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lumMod val="50000"/>
                      </a:schemeClr>
                    </a:solidFill>
                  </a:tcPr>
                </a:tc>
                <a:tc hMerge="1">
                  <a:txBody>
                    <a:bodyPr/>
                    <a:lstStyle/>
                    <a:p>
                      <a:pPr algn="ctr"/>
                      <a:endParaRPr kumimoji="1" lang="ja-JP" altLang="en-US" sz="1050" dirty="0">
                        <a:latin typeface="+mn-ea"/>
                        <a:ea typeface="+mn-ea"/>
                      </a:endParaRPr>
                    </a:p>
                  </a:txBody>
                  <a:tcPr marL="63305" marR="63305" marT="31652" marB="3165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lumMod val="50000"/>
                      </a:schemeClr>
                    </a:solidFill>
                  </a:tcPr>
                </a:tc>
                <a:tc hMerge="1">
                  <a:txBody>
                    <a:bodyPr/>
                    <a:lstStyle/>
                    <a:p>
                      <a:pPr algn="ctr"/>
                      <a:endParaRPr kumimoji="1" lang="ja-JP" altLang="en-US" sz="1050" dirty="0">
                        <a:latin typeface="+mn-ea"/>
                        <a:ea typeface="+mn-ea"/>
                      </a:endParaRPr>
                    </a:p>
                  </a:txBody>
                  <a:tcPr marL="63305" marR="63305" marT="31652" marB="3165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lumMod val="50000"/>
                      </a:schemeClr>
                    </a:solidFill>
                  </a:tcPr>
                </a:tc>
                <a:tc hMerge="1">
                  <a:txBody>
                    <a:bodyPr/>
                    <a:lstStyle/>
                    <a:p>
                      <a:pPr algn="ctr"/>
                      <a:endParaRPr kumimoji="1" lang="ja-JP" altLang="en-US" sz="1050" dirty="0">
                        <a:latin typeface="+mn-ea"/>
                        <a:ea typeface="+mn-ea"/>
                      </a:endParaRPr>
                    </a:p>
                  </a:txBody>
                  <a:tcPr marL="63305" marR="63305" marT="31652" marB="3165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lumMod val="50000"/>
                      </a:schemeClr>
                    </a:solidFill>
                  </a:tcPr>
                </a:tc>
                <a:tc hMerge="1">
                  <a:txBody>
                    <a:bodyPr/>
                    <a:lstStyle/>
                    <a:p>
                      <a:pPr algn="ctr"/>
                      <a:endParaRPr kumimoji="1" lang="ja-JP" altLang="en-US" sz="1050" dirty="0">
                        <a:latin typeface="+mn-ea"/>
                        <a:ea typeface="+mn-ea"/>
                      </a:endParaRPr>
                    </a:p>
                  </a:txBody>
                  <a:tcPr marL="63305" marR="63305" marT="31652" marB="3165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lumMod val="50000"/>
                      </a:schemeClr>
                    </a:solidFill>
                  </a:tcPr>
                </a:tc>
                <a:tc hMerge="1">
                  <a:txBody>
                    <a:bodyPr/>
                    <a:lstStyle/>
                    <a:p>
                      <a:pPr algn="ctr"/>
                      <a:endParaRPr kumimoji="1" lang="ja-JP" altLang="en-US" sz="1050" dirty="0">
                        <a:latin typeface="+mn-ea"/>
                        <a:ea typeface="+mn-ea"/>
                      </a:endParaRPr>
                    </a:p>
                  </a:txBody>
                  <a:tcPr marL="63305" marR="63305" marT="31652" marB="3165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lumMod val="50000"/>
                      </a:schemeClr>
                    </a:solidFill>
                  </a:tcPr>
                </a:tc>
                <a:tc hMerge="1">
                  <a:txBody>
                    <a:bodyPr/>
                    <a:lstStyle/>
                    <a:p>
                      <a:pPr algn="ctr"/>
                      <a:endParaRPr kumimoji="1" lang="ja-JP" altLang="en-US" sz="1050" dirty="0">
                        <a:latin typeface="+mn-ea"/>
                        <a:ea typeface="+mn-ea"/>
                      </a:endParaRPr>
                    </a:p>
                  </a:txBody>
                  <a:tcPr marL="63305" marR="63305" marT="31652" marB="3165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lumMod val="50000"/>
                      </a:schemeClr>
                    </a:solidFill>
                  </a:tcPr>
                </a:tc>
                <a:tc hMerge="1">
                  <a:txBody>
                    <a:bodyPr/>
                    <a:lstStyle/>
                    <a:p>
                      <a:pPr algn="ctr"/>
                      <a:endParaRPr kumimoji="1" lang="ja-JP" altLang="en-US" sz="1050" dirty="0">
                        <a:latin typeface="+mn-ea"/>
                        <a:ea typeface="+mn-ea"/>
                      </a:endParaRPr>
                    </a:p>
                  </a:txBody>
                  <a:tcPr marL="63305" marR="63305" marT="31652" marB="3165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lumMod val="50000"/>
                      </a:schemeClr>
                    </a:solidFill>
                  </a:tcPr>
                </a:tc>
                <a:tc rowSpan="2">
                  <a:txBody>
                    <a:bodyPr/>
                    <a:lstStyle/>
                    <a:p>
                      <a:pPr algn="ctr"/>
                      <a:r>
                        <a:rPr kumimoji="1" lang="en-US" altLang="ja-JP" sz="1050" dirty="0">
                          <a:latin typeface="+mn-ea"/>
                          <a:ea typeface="+mn-ea"/>
                        </a:rPr>
                        <a:t>R4</a:t>
                      </a:r>
                    </a:p>
                  </a:txBody>
                  <a:tcPr marL="63305" marR="63305" marT="31652" marB="3165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lumMod val="50000"/>
                      </a:schemeClr>
                    </a:solidFill>
                  </a:tcPr>
                </a:tc>
                <a:tc rowSpan="2">
                  <a:txBody>
                    <a:bodyPr/>
                    <a:lstStyle/>
                    <a:p>
                      <a:pPr algn="ctr"/>
                      <a:r>
                        <a:rPr kumimoji="1" lang="en-US" altLang="ja-JP" sz="1050" dirty="0">
                          <a:latin typeface="+mn-ea"/>
                          <a:ea typeface="+mn-ea"/>
                        </a:rPr>
                        <a:t>R5</a:t>
                      </a:r>
                      <a:endParaRPr kumimoji="1" lang="ja-JP" altLang="en-US" sz="1050" dirty="0">
                        <a:latin typeface="+mn-ea"/>
                        <a:ea typeface="+mn-ea"/>
                      </a:endParaRPr>
                    </a:p>
                  </a:txBody>
                  <a:tcPr marL="63305" marR="63305" marT="31652" marB="31652" anchor="ctr">
                    <a:lnL w="63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1559212065"/>
                  </a:ext>
                </a:extLst>
              </a:tr>
              <a:tr h="146446">
                <a:tc gridSpan="2">
                  <a:txBody>
                    <a:bodyPr/>
                    <a:lstStyle/>
                    <a:p>
                      <a:pPr algn="ctr"/>
                      <a:endParaRPr kumimoji="1" lang="ja-JP" altLang="en-US" sz="1100" dirty="0"/>
                    </a:p>
                  </a:txBody>
                  <a:tcPr marL="63305" marR="63305" marT="31652" marB="31652" anchor="ctr">
                    <a:lnL w="28575"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lumMod val="50000"/>
                      </a:schemeClr>
                    </a:solidFill>
                  </a:tcPr>
                </a:tc>
                <a:tc hMerge="1">
                  <a:txBody>
                    <a:bodyPr/>
                    <a:lstStyle/>
                    <a:p>
                      <a:pPr algn="ctr"/>
                      <a:endParaRPr kumimoji="1" lang="ja-JP" altLang="en-US" sz="1200" dirty="0"/>
                    </a:p>
                  </a:txBody>
                  <a:tcPr marL="68580" marR="68580" marT="34290" marB="34290" anchor="ct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kumimoji="1" lang="ja-JP" altLang="en-US" sz="1050" dirty="0">
                          <a:latin typeface="+mn-ea"/>
                          <a:ea typeface="+mn-ea"/>
                        </a:rPr>
                        <a:t>８月</a:t>
                      </a:r>
                    </a:p>
                  </a:txBody>
                  <a:tcPr marL="63305" marR="63305" marT="31652" marB="3165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kumimoji="1" lang="ja-JP" altLang="en-US" sz="1050" dirty="0">
                          <a:latin typeface="+mn-ea"/>
                          <a:ea typeface="+mn-ea"/>
                        </a:rPr>
                        <a:t>９月</a:t>
                      </a:r>
                    </a:p>
                  </a:txBody>
                  <a:tcPr marL="63305" marR="63305" marT="31652" marB="3165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kumimoji="1" lang="en-US" altLang="ja-JP" sz="1050" dirty="0">
                          <a:latin typeface="+mn-ea"/>
                          <a:ea typeface="+mn-ea"/>
                        </a:rPr>
                        <a:t>10</a:t>
                      </a:r>
                      <a:r>
                        <a:rPr kumimoji="1" lang="ja-JP" altLang="en-US" sz="1050" dirty="0">
                          <a:latin typeface="+mn-ea"/>
                          <a:ea typeface="+mn-ea"/>
                        </a:rPr>
                        <a:t>月</a:t>
                      </a:r>
                    </a:p>
                  </a:txBody>
                  <a:tcPr marL="63305" marR="63305" marT="31652" marB="3165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kumimoji="1" lang="en-US" altLang="ja-JP" sz="1050" dirty="0">
                          <a:latin typeface="+mn-ea"/>
                          <a:ea typeface="+mn-ea"/>
                        </a:rPr>
                        <a:t>11</a:t>
                      </a:r>
                      <a:r>
                        <a:rPr kumimoji="1" lang="ja-JP" altLang="en-US" sz="1050" dirty="0">
                          <a:latin typeface="+mn-ea"/>
                          <a:ea typeface="+mn-ea"/>
                        </a:rPr>
                        <a:t>月</a:t>
                      </a:r>
                    </a:p>
                  </a:txBody>
                  <a:tcPr marL="63305" marR="63305" marT="31652" marB="3165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kumimoji="1" lang="en-US" altLang="ja-JP" sz="1050" dirty="0">
                          <a:latin typeface="+mn-ea"/>
                          <a:ea typeface="+mn-ea"/>
                        </a:rPr>
                        <a:t>12</a:t>
                      </a:r>
                      <a:r>
                        <a:rPr kumimoji="1" lang="ja-JP" altLang="en-US" sz="1050" dirty="0">
                          <a:latin typeface="+mn-ea"/>
                          <a:ea typeface="+mn-ea"/>
                        </a:rPr>
                        <a:t>月</a:t>
                      </a:r>
                    </a:p>
                  </a:txBody>
                  <a:tcPr marL="63305" marR="63305" marT="31652" marB="3165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kumimoji="1" lang="ja-JP" altLang="en-US" sz="1050" dirty="0">
                          <a:latin typeface="+mn-ea"/>
                          <a:ea typeface="+mn-ea"/>
                        </a:rPr>
                        <a:t>１月</a:t>
                      </a:r>
                    </a:p>
                  </a:txBody>
                  <a:tcPr marL="63305" marR="63305" marT="31652" marB="3165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kumimoji="1" lang="en-US" altLang="ja-JP" sz="1050" dirty="0">
                          <a:latin typeface="+mn-ea"/>
                          <a:ea typeface="+mn-ea"/>
                        </a:rPr>
                        <a:t>2</a:t>
                      </a:r>
                      <a:r>
                        <a:rPr kumimoji="1" lang="ja-JP" altLang="en-US" sz="1050" dirty="0">
                          <a:latin typeface="+mn-ea"/>
                          <a:ea typeface="+mn-ea"/>
                        </a:rPr>
                        <a:t>月</a:t>
                      </a:r>
                    </a:p>
                  </a:txBody>
                  <a:tcPr marL="63305" marR="63305" marT="31652" marB="3165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kumimoji="1" lang="en-US" altLang="ja-JP" sz="1050" dirty="0">
                          <a:latin typeface="+mn-ea"/>
                          <a:ea typeface="+mn-ea"/>
                        </a:rPr>
                        <a:t>3</a:t>
                      </a:r>
                      <a:r>
                        <a:rPr kumimoji="1" lang="ja-JP" altLang="en-US" sz="1050" dirty="0">
                          <a:latin typeface="+mn-ea"/>
                          <a:ea typeface="+mn-ea"/>
                        </a:rPr>
                        <a:t>月</a:t>
                      </a:r>
                    </a:p>
                  </a:txBody>
                  <a:tcPr marL="63305" marR="63305" marT="31652" marB="3165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lumMod val="50000"/>
                      </a:schemeClr>
                    </a:solidFill>
                  </a:tcPr>
                </a:tc>
                <a:tc vMerge="1">
                  <a:txBody>
                    <a:bodyPr/>
                    <a:lstStyle/>
                    <a:p>
                      <a:pPr algn="ctr"/>
                      <a:endParaRPr kumimoji="1" lang="en-US" altLang="ja-JP" sz="1050" dirty="0">
                        <a:latin typeface="+mn-ea"/>
                        <a:ea typeface="+mn-ea"/>
                      </a:endParaRPr>
                    </a:p>
                  </a:txBody>
                  <a:tcPr marL="63305" marR="63305" marT="31652" marB="3165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lumMod val="50000"/>
                      </a:schemeClr>
                    </a:solidFill>
                  </a:tcPr>
                </a:tc>
                <a:tc vMerge="1">
                  <a:txBody>
                    <a:bodyPr/>
                    <a:lstStyle/>
                    <a:p>
                      <a:pPr algn="ctr"/>
                      <a:endParaRPr kumimoji="1" lang="ja-JP" altLang="en-US" sz="1050" dirty="0">
                        <a:latin typeface="+mn-ea"/>
                        <a:ea typeface="+mn-ea"/>
                      </a:endParaRPr>
                    </a:p>
                  </a:txBody>
                  <a:tcPr marL="63305" marR="63305" marT="31652" marB="31652" anchor="ctr">
                    <a:lnL w="63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3700251162"/>
                  </a:ext>
                </a:extLst>
              </a:tr>
              <a:tr h="1209030">
                <a:tc>
                  <a:txBody>
                    <a:bodyPr/>
                    <a:lstStyle/>
                    <a:p>
                      <a:pPr algn="ctr"/>
                      <a:r>
                        <a:rPr kumimoji="1" lang="ja-JP" altLang="en-US" sz="1200" b="1" dirty="0">
                          <a:solidFill>
                            <a:schemeClr val="bg1"/>
                          </a:solidFill>
                          <a:latin typeface="+mn-ea"/>
                          <a:ea typeface="+mn-ea"/>
                        </a:rPr>
                        <a:t>予算・議会</a:t>
                      </a:r>
                    </a:p>
                  </a:txBody>
                  <a:tcPr marL="63305" marR="63305" marT="31652" marB="31652" anchor="ctr">
                    <a:lnL w="28575"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B050"/>
                    </a:solidFill>
                  </a:tcPr>
                </a:tc>
                <a:tc>
                  <a:txBody>
                    <a:bodyPr/>
                    <a:lstStyle/>
                    <a:p>
                      <a:endParaRPr kumimoji="1" lang="ja-JP" altLang="en-US" sz="1100" dirty="0"/>
                    </a:p>
                  </a:txBody>
                  <a:tcPr marL="63305" marR="63305" marT="31652" marB="3165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kumimoji="1" lang="ja-JP" altLang="en-US" sz="1100" dirty="0"/>
                    </a:p>
                  </a:txBody>
                  <a:tcPr marL="63305" marR="63305" marT="31652" marB="3165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kumimoji="1" lang="ja-JP" altLang="en-US" sz="1100" dirty="0"/>
                    </a:p>
                  </a:txBody>
                  <a:tcPr marL="63305" marR="63305" marT="31652" marB="3165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kumimoji="1" lang="ja-JP" altLang="en-US" sz="1100" dirty="0"/>
                    </a:p>
                  </a:txBody>
                  <a:tcPr marL="63305" marR="63305" marT="31652" marB="3165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kumimoji="1" lang="ja-JP" altLang="en-US" sz="1100" dirty="0"/>
                    </a:p>
                  </a:txBody>
                  <a:tcPr marL="63305" marR="63305" marT="31652" marB="3165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kumimoji="1" lang="ja-JP" altLang="en-US" sz="1100" dirty="0"/>
                    </a:p>
                  </a:txBody>
                  <a:tcPr marL="63305" marR="63305" marT="31652" marB="3165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kumimoji="1" lang="ja-JP" altLang="en-US" sz="1100" dirty="0"/>
                    </a:p>
                  </a:txBody>
                  <a:tcPr marL="63305" marR="63305" marT="31652" marB="3165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kumimoji="1" lang="ja-JP" altLang="en-US" sz="1100" dirty="0"/>
                    </a:p>
                  </a:txBody>
                  <a:tcPr marL="63305" marR="63305" marT="31652" marB="3165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kumimoji="1" lang="ja-JP" altLang="en-US" sz="1100" dirty="0"/>
                    </a:p>
                  </a:txBody>
                  <a:tcPr marL="63305" marR="63305" marT="31652" marB="3165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kumimoji="1" lang="ja-JP" altLang="en-US" sz="1100" dirty="0"/>
                    </a:p>
                  </a:txBody>
                  <a:tcPr marL="63305" marR="63305" marT="31652" marB="3165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kumimoji="1" lang="ja-JP" altLang="en-US" sz="1100" dirty="0"/>
                    </a:p>
                  </a:txBody>
                  <a:tcPr marL="63305" marR="63305" marT="31652" marB="31652">
                    <a:lnL w="63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8538438"/>
                  </a:ext>
                </a:extLst>
              </a:tr>
              <a:tr h="1209030">
                <a:tc>
                  <a:txBody>
                    <a:bodyPr/>
                    <a:lstStyle/>
                    <a:p>
                      <a:pPr algn="ctr"/>
                      <a:r>
                        <a:rPr kumimoji="1" lang="ja-JP" altLang="en-US" sz="1200" b="1" dirty="0">
                          <a:solidFill>
                            <a:schemeClr val="bg1"/>
                          </a:solidFill>
                          <a:latin typeface="+mn-ea"/>
                          <a:ea typeface="+mn-ea"/>
                        </a:rPr>
                        <a:t>府事業</a:t>
                      </a:r>
                    </a:p>
                  </a:txBody>
                  <a:tcPr marL="63305" marR="63305" marT="31652" marB="31652" anchor="ctr">
                    <a:lnL w="28575"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C0"/>
                    </a:solidFill>
                  </a:tcPr>
                </a:tc>
                <a:tc>
                  <a:txBody>
                    <a:bodyPr/>
                    <a:lstStyle/>
                    <a:p>
                      <a:endParaRPr kumimoji="1" lang="ja-JP" altLang="en-US" sz="1100" dirty="0"/>
                    </a:p>
                  </a:txBody>
                  <a:tcPr marL="63305" marR="63305" marT="31652" marB="3165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kumimoji="1" lang="ja-JP" altLang="en-US" sz="1100" dirty="0"/>
                    </a:p>
                  </a:txBody>
                  <a:tcPr marL="63305" marR="63305" marT="31652" marB="3165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kumimoji="1" lang="ja-JP" altLang="en-US" sz="1100" dirty="0"/>
                    </a:p>
                  </a:txBody>
                  <a:tcPr marL="63305" marR="63305" marT="31652" marB="3165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kumimoji="1" lang="ja-JP" altLang="en-US" sz="1100" dirty="0"/>
                    </a:p>
                  </a:txBody>
                  <a:tcPr marL="63305" marR="63305" marT="31652" marB="3165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kumimoji="1" lang="ja-JP" altLang="en-US" sz="1100" dirty="0"/>
                    </a:p>
                  </a:txBody>
                  <a:tcPr marL="63305" marR="63305" marT="31652" marB="3165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kumimoji="1" lang="ja-JP" altLang="en-US" sz="1100" dirty="0"/>
                    </a:p>
                  </a:txBody>
                  <a:tcPr marL="63305" marR="63305" marT="31652" marB="3165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kumimoji="1" lang="ja-JP" altLang="en-US" sz="1100" dirty="0"/>
                    </a:p>
                  </a:txBody>
                  <a:tcPr marL="63305" marR="63305" marT="31652" marB="3165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kumimoji="1" lang="ja-JP" altLang="en-US" sz="1100" dirty="0"/>
                    </a:p>
                  </a:txBody>
                  <a:tcPr marL="63305" marR="63305" marT="31652" marB="3165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kumimoji="1" lang="ja-JP" altLang="en-US" sz="1100" dirty="0"/>
                    </a:p>
                  </a:txBody>
                  <a:tcPr marL="63305" marR="63305" marT="31652" marB="3165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kumimoji="1" lang="ja-JP" altLang="en-US" sz="1100" dirty="0"/>
                    </a:p>
                  </a:txBody>
                  <a:tcPr marL="63305" marR="63305" marT="31652" marB="3165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kumimoji="1" lang="ja-JP" altLang="en-US" sz="1100" dirty="0"/>
                    </a:p>
                  </a:txBody>
                  <a:tcPr marL="63305" marR="63305" marT="31652" marB="31652">
                    <a:lnL w="63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41596596"/>
                  </a:ext>
                </a:extLst>
              </a:tr>
              <a:tr h="12090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1" dirty="0">
                          <a:solidFill>
                            <a:schemeClr val="bg1"/>
                          </a:solidFill>
                          <a:latin typeface="+mn-ea"/>
                          <a:ea typeface="+mn-ea"/>
                        </a:rPr>
                        <a:t>企業</a:t>
                      </a:r>
                    </a:p>
                  </a:txBody>
                  <a:tcPr marL="63305" marR="63305" marT="31652" marB="31652" anchor="ctr">
                    <a:lnL w="28575"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030A0"/>
                    </a:solidFill>
                  </a:tcPr>
                </a:tc>
                <a:tc>
                  <a:txBody>
                    <a:bodyPr/>
                    <a:lstStyle/>
                    <a:p>
                      <a:endParaRPr kumimoji="1" lang="ja-JP" altLang="en-US" sz="1100" dirty="0"/>
                    </a:p>
                  </a:txBody>
                  <a:tcPr marL="63305" marR="63305" marT="31652" marB="3165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kumimoji="1" lang="ja-JP" altLang="en-US" sz="1100" dirty="0"/>
                    </a:p>
                  </a:txBody>
                  <a:tcPr marL="63305" marR="63305" marT="31652" marB="3165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kumimoji="1" lang="ja-JP" altLang="en-US" sz="1100" dirty="0"/>
                    </a:p>
                  </a:txBody>
                  <a:tcPr marL="63305" marR="63305" marT="31652" marB="3165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kumimoji="1" lang="ja-JP" altLang="en-US" sz="1100" dirty="0"/>
                    </a:p>
                  </a:txBody>
                  <a:tcPr marL="63305" marR="63305" marT="31652" marB="3165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kumimoji="1" lang="ja-JP" altLang="en-US" sz="1100" dirty="0"/>
                    </a:p>
                  </a:txBody>
                  <a:tcPr marL="63305" marR="63305" marT="31652" marB="3165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kumimoji="1" lang="ja-JP" altLang="en-US" sz="1100" dirty="0"/>
                    </a:p>
                  </a:txBody>
                  <a:tcPr marL="63305" marR="63305" marT="31652" marB="3165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kumimoji="1" lang="ja-JP" altLang="en-US" sz="1100" dirty="0"/>
                    </a:p>
                  </a:txBody>
                  <a:tcPr marL="63305" marR="63305" marT="31652" marB="3165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kumimoji="1" lang="ja-JP" altLang="en-US" sz="1100" dirty="0"/>
                    </a:p>
                  </a:txBody>
                  <a:tcPr marL="63305" marR="63305" marT="31652" marB="3165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kumimoji="1" lang="ja-JP" altLang="en-US" sz="1100" dirty="0"/>
                    </a:p>
                  </a:txBody>
                  <a:tcPr marL="63305" marR="63305" marT="31652" marB="3165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kumimoji="1" lang="ja-JP" altLang="en-US" sz="1100" dirty="0"/>
                    </a:p>
                  </a:txBody>
                  <a:tcPr marL="63305" marR="63305" marT="31652" marB="3165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endParaRPr kumimoji="1" lang="ja-JP" altLang="en-US" sz="1100" dirty="0"/>
                    </a:p>
                  </a:txBody>
                  <a:tcPr marL="63305" marR="63305" marT="31652" marB="31652">
                    <a:lnL w="63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71566950"/>
                  </a:ext>
                </a:extLst>
              </a:tr>
              <a:tr h="1209030">
                <a:tc>
                  <a:txBody>
                    <a:bodyPr/>
                    <a:lstStyle/>
                    <a:p>
                      <a:pPr marL="0" marR="0" lvl="0" indent="0" algn="ctr" defTabSz="316531"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schemeClr val="bg1"/>
                          </a:solidFill>
                          <a:effectLst/>
                          <a:uLnTx/>
                          <a:uFillTx/>
                          <a:latin typeface="+mn-ea"/>
                          <a:ea typeface="+mn-ea"/>
                          <a:cs typeface="+mn-cs"/>
                        </a:rPr>
                        <a:t>公民共同事業</a:t>
                      </a:r>
                    </a:p>
                  </a:txBody>
                  <a:tcPr marL="63305" marR="63305" marT="31652" marB="31652" anchor="ctr">
                    <a:lnL w="28575"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FFC000"/>
                    </a:solidFill>
                  </a:tcPr>
                </a:tc>
                <a:tc>
                  <a:txBody>
                    <a:bodyPr/>
                    <a:lstStyle/>
                    <a:p>
                      <a:endParaRPr kumimoji="1" lang="ja-JP" altLang="en-US" sz="1100" dirty="0"/>
                    </a:p>
                  </a:txBody>
                  <a:tcPr marL="63305" marR="63305" marT="31652" marB="3165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bg1">
                        <a:lumMod val="95000"/>
                      </a:schemeClr>
                    </a:solidFill>
                  </a:tcPr>
                </a:tc>
                <a:tc>
                  <a:txBody>
                    <a:bodyPr/>
                    <a:lstStyle/>
                    <a:p>
                      <a:endParaRPr kumimoji="1" lang="ja-JP" altLang="en-US" sz="1100" dirty="0"/>
                    </a:p>
                  </a:txBody>
                  <a:tcPr marL="63305" marR="63305" marT="31652" marB="3165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bg1">
                        <a:lumMod val="95000"/>
                      </a:schemeClr>
                    </a:solidFill>
                  </a:tcPr>
                </a:tc>
                <a:tc>
                  <a:txBody>
                    <a:bodyPr/>
                    <a:lstStyle/>
                    <a:p>
                      <a:endParaRPr kumimoji="1" lang="ja-JP" altLang="en-US" sz="1100" dirty="0"/>
                    </a:p>
                  </a:txBody>
                  <a:tcPr marL="63305" marR="63305" marT="31652" marB="3165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bg1">
                        <a:lumMod val="95000"/>
                      </a:schemeClr>
                    </a:solidFill>
                  </a:tcPr>
                </a:tc>
                <a:tc>
                  <a:txBody>
                    <a:bodyPr/>
                    <a:lstStyle/>
                    <a:p>
                      <a:endParaRPr kumimoji="1" lang="ja-JP" altLang="en-US" sz="1100" dirty="0"/>
                    </a:p>
                  </a:txBody>
                  <a:tcPr marL="63305" marR="63305" marT="31652" marB="3165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bg1">
                        <a:lumMod val="95000"/>
                      </a:schemeClr>
                    </a:solidFill>
                  </a:tcPr>
                </a:tc>
                <a:tc>
                  <a:txBody>
                    <a:bodyPr/>
                    <a:lstStyle/>
                    <a:p>
                      <a:endParaRPr kumimoji="1" lang="ja-JP" altLang="en-US" sz="1100" dirty="0"/>
                    </a:p>
                  </a:txBody>
                  <a:tcPr marL="63305" marR="63305" marT="31652" marB="3165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bg1">
                        <a:lumMod val="95000"/>
                      </a:schemeClr>
                    </a:solidFill>
                  </a:tcPr>
                </a:tc>
                <a:tc>
                  <a:txBody>
                    <a:bodyPr/>
                    <a:lstStyle/>
                    <a:p>
                      <a:endParaRPr kumimoji="1" lang="ja-JP" altLang="en-US" sz="1100" dirty="0"/>
                    </a:p>
                  </a:txBody>
                  <a:tcPr marL="63305" marR="63305" marT="31652" marB="3165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bg1">
                        <a:lumMod val="95000"/>
                      </a:schemeClr>
                    </a:solidFill>
                  </a:tcPr>
                </a:tc>
                <a:tc>
                  <a:txBody>
                    <a:bodyPr/>
                    <a:lstStyle/>
                    <a:p>
                      <a:endParaRPr kumimoji="1" lang="ja-JP" altLang="en-US" sz="1100" dirty="0"/>
                    </a:p>
                  </a:txBody>
                  <a:tcPr marL="63305" marR="63305" marT="31652" marB="3165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bg1">
                        <a:lumMod val="95000"/>
                      </a:schemeClr>
                    </a:solidFill>
                  </a:tcPr>
                </a:tc>
                <a:tc>
                  <a:txBody>
                    <a:bodyPr/>
                    <a:lstStyle/>
                    <a:p>
                      <a:endParaRPr kumimoji="1" lang="ja-JP" altLang="en-US" sz="1100" dirty="0"/>
                    </a:p>
                  </a:txBody>
                  <a:tcPr marL="63305" marR="63305" marT="31652" marB="3165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bg1">
                        <a:lumMod val="95000"/>
                      </a:schemeClr>
                    </a:solidFill>
                  </a:tcPr>
                </a:tc>
                <a:tc>
                  <a:txBody>
                    <a:bodyPr/>
                    <a:lstStyle/>
                    <a:p>
                      <a:endParaRPr kumimoji="1" lang="ja-JP" altLang="en-US" sz="1100" dirty="0"/>
                    </a:p>
                  </a:txBody>
                  <a:tcPr marL="63305" marR="63305" marT="31652" marB="3165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bg1">
                        <a:lumMod val="95000"/>
                      </a:schemeClr>
                    </a:solidFill>
                  </a:tcPr>
                </a:tc>
                <a:tc>
                  <a:txBody>
                    <a:bodyPr/>
                    <a:lstStyle/>
                    <a:p>
                      <a:endParaRPr kumimoji="1" lang="ja-JP" altLang="en-US" sz="1100" dirty="0"/>
                    </a:p>
                  </a:txBody>
                  <a:tcPr marL="63305" marR="63305" marT="31652" marB="31652">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bg1">
                        <a:lumMod val="95000"/>
                      </a:schemeClr>
                    </a:solidFill>
                  </a:tcPr>
                </a:tc>
                <a:tc>
                  <a:txBody>
                    <a:bodyPr/>
                    <a:lstStyle/>
                    <a:p>
                      <a:endParaRPr kumimoji="1" lang="ja-JP" altLang="en-US" sz="1100" dirty="0"/>
                    </a:p>
                  </a:txBody>
                  <a:tcPr marL="63305" marR="63305" marT="31652" marB="31652">
                    <a:lnL w="63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3284587797"/>
                  </a:ext>
                </a:extLst>
              </a:tr>
            </a:tbl>
          </a:graphicData>
        </a:graphic>
      </p:graphicFrame>
      <p:sp>
        <p:nvSpPr>
          <p:cNvPr id="101" name="テキスト ボックス 100">
            <a:extLst>
              <a:ext uri="{FF2B5EF4-FFF2-40B4-BE49-F238E27FC236}">
                <a16:creationId xmlns:a16="http://schemas.microsoft.com/office/drawing/2014/main" id="{F6804E27-7833-48E5-A3D5-5B4FE2CACB33}"/>
              </a:ext>
            </a:extLst>
          </p:cNvPr>
          <p:cNvSpPr txBox="1"/>
          <p:nvPr/>
        </p:nvSpPr>
        <p:spPr>
          <a:xfrm>
            <a:off x="3839005" y="4156915"/>
            <a:ext cx="340991" cy="822824"/>
          </a:xfrm>
          <a:prstGeom prst="rect">
            <a:avLst/>
          </a:prstGeom>
          <a:noFill/>
          <a:ln>
            <a:noFill/>
          </a:ln>
        </p:spPr>
        <p:txBody>
          <a:bodyPr vert="eaVert" wrap="square" lIns="0" tIns="0" rIns="0" bIns="0" rtlCol="0">
            <a:spAutoFit/>
          </a:bodyPr>
          <a:lstStyle/>
          <a:p>
            <a:pPr defTabSz="316531">
              <a:defRPr/>
            </a:pPr>
            <a:r>
              <a:rPr lang="ja-JP" altLang="en-US" sz="1108" dirty="0">
                <a:solidFill>
                  <a:prstClr val="black"/>
                </a:solidFill>
                <a:latin typeface="Meiryo UI" panose="020B0604030504040204" pitchFamily="50" charset="-128"/>
                <a:ea typeface="Meiryo UI" panose="020B0604030504040204" pitchFamily="50" charset="-128"/>
              </a:rPr>
              <a:t>実証事業</a:t>
            </a:r>
            <a:endParaRPr lang="en-US" altLang="ja-JP" sz="1108" dirty="0">
              <a:solidFill>
                <a:prstClr val="black"/>
              </a:solidFill>
              <a:latin typeface="Meiryo UI" panose="020B0604030504040204" pitchFamily="50" charset="-128"/>
              <a:ea typeface="Meiryo UI" panose="020B0604030504040204" pitchFamily="50" charset="-128"/>
            </a:endParaRPr>
          </a:p>
          <a:p>
            <a:pPr defTabSz="316531">
              <a:defRPr/>
            </a:pPr>
            <a:r>
              <a:rPr lang="ja-JP" altLang="en-US" sz="1108" dirty="0">
                <a:solidFill>
                  <a:prstClr val="black"/>
                </a:solidFill>
                <a:latin typeface="Meiryo UI" panose="020B0604030504040204" pitchFamily="50" charset="-128"/>
                <a:ea typeface="Meiryo UI" panose="020B0604030504040204" pitchFamily="50" charset="-128"/>
              </a:rPr>
              <a:t>計画案策定</a:t>
            </a:r>
          </a:p>
        </p:txBody>
      </p:sp>
      <p:sp>
        <p:nvSpPr>
          <p:cNvPr id="103" name="矢印: 五方向 5">
            <a:extLst>
              <a:ext uri="{FF2B5EF4-FFF2-40B4-BE49-F238E27FC236}">
                <a16:creationId xmlns:a16="http://schemas.microsoft.com/office/drawing/2014/main" id="{7E16F861-F3EC-479F-826C-10B41CCF9F3D}"/>
              </a:ext>
            </a:extLst>
          </p:cNvPr>
          <p:cNvSpPr/>
          <p:nvPr/>
        </p:nvSpPr>
        <p:spPr>
          <a:xfrm>
            <a:off x="1732323" y="1587064"/>
            <a:ext cx="1321795" cy="886378"/>
          </a:xfrm>
          <a:prstGeom prst="homePlate">
            <a:avLst>
              <a:gd name="adj" fmla="val 2013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4923" bIns="24923" rtlCol="0" anchor="ctr"/>
          <a:lstStyle/>
          <a:p>
            <a:pPr algn="ctr" defTabSz="316531">
              <a:defRPr/>
            </a:pPr>
            <a:endParaRPr lang="en-US" altLang="ja-JP" sz="1108" b="1" dirty="0">
              <a:solidFill>
                <a:prstClr val="white"/>
              </a:solidFill>
              <a:latin typeface="Meiryo UI" panose="020B0604030504040204" pitchFamily="50" charset="-128"/>
              <a:ea typeface="Meiryo UI" panose="020B0604030504040204" pitchFamily="50" charset="-128"/>
            </a:endParaRPr>
          </a:p>
        </p:txBody>
      </p:sp>
      <p:sp>
        <p:nvSpPr>
          <p:cNvPr id="106" name="テキスト ボックス 105">
            <a:extLst>
              <a:ext uri="{FF2B5EF4-FFF2-40B4-BE49-F238E27FC236}">
                <a16:creationId xmlns:a16="http://schemas.microsoft.com/office/drawing/2014/main" id="{F6804E27-7833-48E5-A3D5-5B4FE2CACB33}"/>
              </a:ext>
            </a:extLst>
          </p:cNvPr>
          <p:cNvSpPr txBox="1"/>
          <p:nvPr/>
        </p:nvSpPr>
        <p:spPr>
          <a:xfrm>
            <a:off x="3876639" y="1728731"/>
            <a:ext cx="215444" cy="538609"/>
          </a:xfrm>
          <a:prstGeom prst="rect">
            <a:avLst/>
          </a:prstGeom>
          <a:noFill/>
          <a:ln>
            <a:noFill/>
          </a:ln>
        </p:spPr>
        <p:txBody>
          <a:bodyPr vert="eaVert" wrap="none" lIns="0" tIns="0" rIns="0" bIns="0" rtlCol="0">
            <a:spAutoFit/>
          </a:bodyPr>
          <a:lstStyle/>
          <a:p>
            <a:pPr defTabSz="316531">
              <a:defRPr/>
            </a:pPr>
            <a:r>
              <a:rPr lang="ja-JP" altLang="en-US" sz="1400" dirty="0">
                <a:solidFill>
                  <a:srgbClr val="00B050"/>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議決</a:t>
            </a:r>
          </a:p>
        </p:txBody>
      </p:sp>
      <p:sp>
        <p:nvSpPr>
          <p:cNvPr id="31" name="テキスト ボックス 30">
            <a:extLst>
              <a:ext uri="{FF2B5EF4-FFF2-40B4-BE49-F238E27FC236}">
                <a16:creationId xmlns:a16="http://schemas.microsoft.com/office/drawing/2014/main" id="{6A7BE376-682E-4969-A69F-8A5C19A9EB77}"/>
              </a:ext>
            </a:extLst>
          </p:cNvPr>
          <p:cNvSpPr txBox="1"/>
          <p:nvPr/>
        </p:nvSpPr>
        <p:spPr>
          <a:xfrm>
            <a:off x="661513" y="212472"/>
            <a:ext cx="5228973" cy="461665"/>
          </a:xfrm>
          <a:prstGeom prst="rect">
            <a:avLst/>
          </a:prstGeom>
          <a:noFill/>
        </p:spPr>
        <p:txBody>
          <a:bodyPr wrap="square" rtlCol="0">
            <a:spAutoFit/>
          </a:bodyPr>
          <a:lstStyle/>
          <a:p>
            <a:pPr lvl="0">
              <a:defRPr/>
            </a:pPr>
            <a:r>
              <a:rPr kumimoji="1" lang="ja-JP" altLang="en-US" sz="2400" b="1" dirty="0">
                <a:gradFill>
                  <a:gsLst>
                    <a:gs pos="0">
                      <a:srgbClr val="0070C0"/>
                    </a:gs>
                    <a:gs pos="100000">
                      <a:srgbClr val="002060"/>
                    </a:gs>
                  </a:gsLst>
                  <a:lin ang="5400000" scaled="1"/>
                </a:gradFill>
                <a:latin typeface="HGP創英角ｺﾞｼｯｸUB" panose="020B0900000000000000" pitchFamily="50" charset="-128"/>
                <a:ea typeface="HGP創英角ｺﾞｼｯｸUB" panose="020B0900000000000000" pitchFamily="50" charset="-128"/>
              </a:rPr>
              <a:t>スマートシニアライフ事業　スケジュール</a:t>
            </a:r>
          </a:p>
        </p:txBody>
      </p:sp>
      <p:sp>
        <p:nvSpPr>
          <p:cNvPr id="3" name="正方形/長方形 2"/>
          <p:cNvSpPr/>
          <p:nvPr/>
        </p:nvSpPr>
        <p:spPr>
          <a:xfrm>
            <a:off x="1823741" y="1898838"/>
            <a:ext cx="1040670" cy="262829"/>
          </a:xfrm>
          <a:prstGeom prst="rect">
            <a:avLst/>
          </a:prstGeom>
        </p:spPr>
        <p:txBody>
          <a:bodyPr wrap="none">
            <a:spAutoFit/>
          </a:bodyPr>
          <a:lstStyle/>
          <a:p>
            <a:pPr lvl="0" algn="ctr" defTabSz="316531">
              <a:defRPr/>
            </a:pPr>
            <a:r>
              <a:rPr lang="ja-JP" altLang="en-US" sz="1108" b="1" dirty="0">
                <a:solidFill>
                  <a:prstClr val="white"/>
                </a:solidFill>
                <a:latin typeface="Meiryo UI" panose="020B0604030504040204" pitchFamily="50" charset="-128"/>
                <a:ea typeface="Meiryo UI" panose="020B0604030504040204" pitchFamily="50" charset="-128"/>
              </a:rPr>
              <a:t>補正予算編成</a:t>
            </a:r>
            <a:endParaRPr lang="en-US" altLang="ja-JP" sz="1108" b="1" dirty="0">
              <a:solidFill>
                <a:prstClr val="white"/>
              </a:solidFill>
              <a:latin typeface="Meiryo UI" panose="020B0604030504040204" pitchFamily="50" charset="-128"/>
              <a:ea typeface="Meiryo UI" panose="020B0604030504040204" pitchFamily="50" charset="-128"/>
            </a:endParaRPr>
          </a:p>
        </p:txBody>
      </p:sp>
      <p:sp>
        <p:nvSpPr>
          <p:cNvPr id="34" name="矢印: 五方向 5">
            <a:extLst>
              <a:ext uri="{FF2B5EF4-FFF2-40B4-BE49-F238E27FC236}">
                <a16:creationId xmlns:a16="http://schemas.microsoft.com/office/drawing/2014/main" id="{7E16F861-F3EC-479F-826C-10B41CCF9F3D}"/>
              </a:ext>
            </a:extLst>
          </p:cNvPr>
          <p:cNvSpPr/>
          <p:nvPr/>
        </p:nvSpPr>
        <p:spPr>
          <a:xfrm>
            <a:off x="3084563" y="1595234"/>
            <a:ext cx="768898" cy="886378"/>
          </a:xfrm>
          <a:prstGeom prst="homePlate">
            <a:avLst>
              <a:gd name="adj" fmla="val 2013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4923" bIns="24923" rtlCol="0" anchor="ctr"/>
          <a:lstStyle/>
          <a:p>
            <a:pPr algn="ctr" defTabSz="316531">
              <a:defRPr/>
            </a:pPr>
            <a:endParaRPr lang="en-US" altLang="ja-JP" sz="1108" b="1" dirty="0">
              <a:solidFill>
                <a:prstClr val="white"/>
              </a:solidFill>
              <a:latin typeface="Meiryo UI" panose="020B0604030504040204" pitchFamily="50" charset="-128"/>
              <a:ea typeface="Meiryo UI" panose="020B0604030504040204" pitchFamily="50" charset="-128"/>
            </a:endParaRPr>
          </a:p>
        </p:txBody>
      </p:sp>
      <p:sp>
        <p:nvSpPr>
          <p:cNvPr id="37" name="正方形/長方形 36"/>
          <p:cNvSpPr/>
          <p:nvPr/>
        </p:nvSpPr>
        <p:spPr>
          <a:xfrm>
            <a:off x="3131792" y="1907008"/>
            <a:ext cx="612668" cy="262829"/>
          </a:xfrm>
          <a:prstGeom prst="rect">
            <a:avLst/>
          </a:prstGeom>
        </p:spPr>
        <p:txBody>
          <a:bodyPr wrap="none">
            <a:spAutoFit/>
          </a:bodyPr>
          <a:lstStyle/>
          <a:p>
            <a:pPr algn="ctr" defTabSz="316531">
              <a:defRPr/>
            </a:pPr>
            <a:r>
              <a:rPr lang="ja-JP" altLang="en-US" sz="1108" b="1" dirty="0">
                <a:solidFill>
                  <a:prstClr val="white"/>
                </a:solidFill>
                <a:latin typeface="Meiryo UI" panose="020B0604030504040204" pitchFamily="50" charset="-128"/>
                <a:ea typeface="Meiryo UI" panose="020B0604030504040204" pitchFamily="50" charset="-128"/>
              </a:rPr>
              <a:t>府議会</a:t>
            </a:r>
          </a:p>
        </p:txBody>
      </p:sp>
      <p:sp>
        <p:nvSpPr>
          <p:cNvPr id="38" name="矢印: 五方向 5">
            <a:extLst>
              <a:ext uri="{FF2B5EF4-FFF2-40B4-BE49-F238E27FC236}">
                <a16:creationId xmlns:a16="http://schemas.microsoft.com/office/drawing/2014/main" id="{7E16F861-F3EC-479F-826C-10B41CCF9F3D}"/>
              </a:ext>
            </a:extLst>
          </p:cNvPr>
          <p:cNvSpPr/>
          <p:nvPr/>
        </p:nvSpPr>
        <p:spPr>
          <a:xfrm>
            <a:off x="4465041" y="1588233"/>
            <a:ext cx="2048493" cy="886378"/>
          </a:xfrm>
          <a:prstGeom prst="homePlate">
            <a:avLst>
              <a:gd name="adj" fmla="val 2013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4923" bIns="24923" rtlCol="0" anchor="ctr"/>
          <a:lstStyle/>
          <a:p>
            <a:pPr algn="ctr" defTabSz="316531">
              <a:defRPr/>
            </a:pPr>
            <a:endParaRPr lang="en-US" altLang="ja-JP" sz="1108" b="1" dirty="0">
              <a:solidFill>
                <a:prstClr val="white"/>
              </a:solidFill>
              <a:latin typeface="Meiryo UI" panose="020B0604030504040204" pitchFamily="50" charset="-128"/>
              <a:ea typeface="Meiryo UI" panose="020B0604030504040204" pitchFamily="50" charset="-128"/>
            </a:endParaRPr>
          </a:p>
        </p:txBody>
      </p:sp>
      <p:sp>
        <p:nvSpPr>
          <p:cNvPr id="39" name="正方形/長方形 38"/>
          <p:cNvSpPr/>
          <p:nvPr/>
        </p:nvSpPr>
        <p:spPr>
          <a:xfrm>
            <a:off x="4968952" y="1900007"/>
            <a:ext cx="1040670" cy="262829"/>
          </a:xfrm>
          <a:prstGeom prst="rect">
            <a:avLst/>
          </a:prstGeom>
        </p:spPr>
        <p:txBody>
          <a:bodyPr wrap="none">
            <a:spAutoFit/>
          </a:bodyPr>
          <a:lstStyle/>
          <a:p>
            <a:pPr lvl="0" algn="ctr" defTabSz="316531">
              <a:defRPr/>
            </a:pPr>
            <a:r>
              <a:rPr lang="ja-JP" altLang="en-US" sz="1108" b="1" dirty="0">
                <a:solidFill>
                  <a:prstClr val="white"/>
                </a:solidFill>
                <a:latin typeface="Meiryo UI" panose="020B0604030504040204" pitchFamily="50" charset="-128"/>
                <a:ea typeface="Meiryo UI" panose="020B0604030504040204" pitchFamily="50" charset="-128"/>
              </a:rPr>
              <a:t>当初予算編制</a:t>
            </a:r>
            <a:endParaRPr lang="en-US" altLang="ja-JP" sz="1108" b="1" dirty="0">
              <a:solidFill>
                <a:prstClr val="white"/>
              </a:solidFill>
              <a:latin typeface="Meiryo UI" panose="020B0604030504040204" pitchFamily="50" charset="-128"/>
              <a:ea typeface="Meiryo UI" panose="020B0604030504040204" pitchFamily="50" charset="-128"/>
            </a:endParaRPr>
          </a:p>
        </p:txBody>
      </p:sp>
      <p:sp>
        <p:nvSpPr>
          <p:cNvPr id="40" name="矢印: 五方向 5">
            <a:extLst>
              <a:ext uri="{FF2B5EF4-FFF2-40B4-BE49-F238E27FC236}">
                <a16:creationId xmlns:a16="http://schemas.microsoft.com/office/drawing/2014/main" id="{7E16F861-F3EC-479F-826C-10B41CCF9F3D}"/>
              </a:ext>
            </a:extLst>
          </p:cNvPr>
          <p:cNvSpPr/>
          <p:nvPr/>
        </p:nvSpPr>
        <p:spPr>
          <a:xfrm>
            <a:off x="6544520" y="1597654"/>
            <a:ext cx="768898" cy="886378"/>
          </a:xfrm>
          <a:prstGeom prst="homePlate">
            <a:avLst>
              <a:gd name="adj" fmla="val 2013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4923" bIns="24923" rtlCol="0" anchor="ctr"/>
          <a:lstStyle/>
          <a:p>
            <a:pPr algn="ctr" defTabSz="316531">
              <a:defRPr/>
            </a:pPr>
            <a:endParaRPr lang="en-US" altLang="ja-JP" sz="1108" b="1" dirty="0">
              <a:solidFill>
                <a:prstClr val="white"/>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6591749" y="1909428"/>
            <a:ext cx="612668" cy="262829"/>
          </a:xfrm>
          <a:prstGeom prst="rect">
            <a:avLst/>
          </a:prstGeom>
        </p:spPr>
        <p:txBody>
          <a:bodyPr wrap="none">
            <a:spAutoFit/>
          </a:bodyPr>
          <a:lstStyle/>
          <a:p>
            <a:pPr algn="ctr" defTabSz="316531">
              <a:defRPr/>
            </a:pPr>
            <a:r>
              <a:rPr lang="ja-JP" altLang="en-US" sz="1108" b="1" dirty="0">
                <a:solidFill>
                  <a:prstClr val="white"/>
                </a:solidFill>
                <a:latin typeface="Meiryo UI" panose="020B0604030504040204" pitchFamily="50" charset="-128"/>
                <a:ea typeface="Meiryo UI" panose="020B0604030504040204" pitchFamily="50" charset="-128"/>
              </a:rPr>
              <a:t>府議会</a:t>
            </a:r>
          </a:p>
        </p:txBody>
      </p:sp>
      <p:sp>
        <p:nvSpPr>
          <p:cNvPr id="42" name="テキスト ボックス 41">
            <a:extLst>
              <a:ext uri="{FF2B5EF4-FFF2-40B4-BE49-F238E27FC236}">
                <a16:creationId xmlns:a16="http://schemas.microsoft.com/office/drawing/2014/main" id="{F6804E27-7833-48E5-A3D5-5B4FE2CACB33}"/>
              </a:ext>
            </a:extLst>
          </p:cNvPr>
          <p:cNvSpPr txBox="1"/>
          <p:nvPr/>
        </p:nvSpPr>
        <p:spPr>
          <a:xfrm>
            <a:off x="7336596" y="1755445"/>
            <a:ext cx="215444" cy="538609"/>
          </a:xfrm>
          <a:prstGeom prst="rect">
            <a:avLst/>
          </a:prstGeom>
          <a:noFill/>
          <a:ln>
            <a:noFill/>
          </a:ln>
        </p:spPr>
        <p:txBody>
          <a:bodyPr vert="eaVert" wrap="none" lIns="0" tIns="0" rIns="0" bIns="0" rtlCol="0">
            <a:spAutoFit/>
          </a:bodyPr>
          <a:lstStyle/>
          <a:p>
            <a:pPr defTabSz="316531">
              <a:defRPr/>
            </a:pPr>
            <a:r>
              <a:rPr lang="ja-JP" altLang="en-US" sz="1400" dirty="0">
                <a:solidFill>
                  <a:srgbClr val="00B050"/>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議決</a:t>
            </a:r>
          </a:p>
        </p:txBody>
      </p:sp>
      <p:sp>
        <p:nvSpPr>
          <p:cNvPr id="43" name="矢印: 五方向 5">
            <a:extLst>
              <a:ext uri="{FF2B5EF4-FFF2-40B4-BE49-F238E27FC236}">
                <a16:creationId xmlns:a16="http://schemas.microsoft.com/office/drawing/2014/main" id="{7E16F861-F3EC-479F-826C-10B41CCF9F3D}"/>
              </a:ext>
            </a:extLst>
          </p:cNvPr>
          <p:cNvSpPr/>
          <p:nvPr/>
        </p:nvSpPr>
        <p:spPr>
          <a:xfrm>
            <a:off x="1515650" y="2665710"/>
            <a:ext cx="1017486" cy="442800"/>
          </a:xfrm>
          <a:prstGeom prst="homePlate">
            <a:avLst>
              <a:gd name="adj" fmla="val 2579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4923" bIns="24923" rtlCol="0" anchor="ctr"/>
          <a:lstStyle/>
          <a:p>
            <a:pPr algn="ctr" defTabSz="316531">
              <a:defRPr/>
            </a:pPr>
            <a:endParaRPr lang="en-US" altLang="ja-JP" sz="1108" b="1" dirty="0">
              <a:solidFill>
                <a:prstClr val="white"/>
              </a:solidFill>
              <a:latin typeface="Meiryo UI" panose="020B0604030504040204" pitchFamily="50" charset="-128"/>
              <a:ea typeface="Meiryo UI" panose="020B0604030504040204" pitchFamily="50" charset="-128"/>
            </a:endParaRPr>
          </a:p>
        </p:txBody>
      </p:sp>
      <p:sp>
        <p:nvSpPr>
          <p:cNvPr id="44" name="正方形/長方形 43"/>
          <p:cNvSpPr/>
          <p:nvPr/>
        </p:nvSpPr>
        <p:spPr>
          <a:xfrm>
            <a:off x="1463518" y="2675186"/>
            <a:ext cx="1032937" cy="433324"/>
          </a:xfrm>
          <a:prstGeom prst="rect">
            <a:avLst/>
          </a:prstGeom>
        </p:spPr>
        <p:txBody>
          <a:bodyPr wrap="square">
            <a:spAutoFit/>
          </a:bodyPr>
          <a:lstStyle/>
          <a:p>
            <a:pPr algn="ctr" defTabSz="316531">
              <a:defRPr/>
            </a:pPr>
            <a:r>
              <a:rPr lang="ja-JP" altLang="en-US" sz="1108" b="1" dirty="0">
                <a:solidFill>
                  <a:prstClr val="white"/>
                </a:solidFill>
                <a:latin typeface="Meiryo UI" panose="020B0604030504040204" pitchFamily="50" charset="-128"/>
                <a:ea typeface="Meiryo UI" panose="020B0604030504040204" pitchFamily="50" charset="-128"/>
              </a:rPr>
              <a:t>地方創生推進交付金</a:t>
            </a:r>
            <a:endParaRPr lang="en-US" altLang="ja-JP" sz="1108" b="1" dirty="0">
              <a:solidFill>
                <a:prstClr val="white"/>
              </a:solidFill>
              <a:latin typeface="Meiryo UI" panose="020B0604030504040204" pitchFamily="50" charset="-128"/>
              <a:ea typeface="Meiryo UI" panose="020B0604030504040204" pitchFamily="50" charset="-128"/>
            </a:endParaRPr>
          </a:p>
        </p:txBody>
      </p:sp>
      <p:sp>
        <p:nvSpPr>
          <p:cNvPr id="45" name="テキスト ボックス 44">
            <a:extLst>
              <a:ext uri="{FF2B5EF4-FFF2-40B4-BE49-F238E27FC236}">
                <a16:creationId xmlns:a16="http://schemas.microsoft.com/office/drawing/2014/main" id="{F6804E27-7833-48E5-A3D5-5B4FE2CACB33}"/>
              </a:ext>
            </a:extLst>
          </p:cNvPr>
          <p:cNvSpPr txBox="1"/>
          <p:nvPr/>
        </p:nvSpPr>
        <p:spPr>
          <a:xfrm>
            <a:off x="2533136" y="2607172"/>
            <a:ext cx="215444" cy="538609"/>
          </a:xfrm>
          <a:prstGeom prst="rect">
            <a:avLst/>
          </a:prstGeom>
          <a:noFill/>
          <a:ln>
            <a:noFill/>
          </a:ln>
        </p:spPr>
        <p:txBody>
          <a:bodyPr vert="eaVert" wrap="none" lIns="0" tIns="0" rIns="0" bIns="0" rtlCol="0">
            <a:spAutoFit/>
          </a:bodyPr>
          <a:lstStyle/>
          <a:p>
            <a:pPr defTabSz="316531">
              <a:defRPr/>
            </a:pPr>
            <a:r>
              <a:rPr lang="ja-JP" altLang="en-US" sz="1400" dirty="0">
                <a:solidFill>
                  <a:srgbClr val="0070C0"/>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採択</a:t>
            </a:r>
          </a:p>
        </p:txBody>
      </p:sp>
      <p:sp>
        <p:nvSpPr>
          <p:cNvPr id="46" name="矢印: 五方向 5">
            <a:extLst>
              <a:ext uri="{FF2B5EF4-FFF2-40B4-BE49-F238E27FC236}">
                <a16:creationId xmlns:a16="http://schemas.microsoft.com/office/drawing/2014/main" id="{7E16F861-F3EC-479F-826C-10B41CCF9F3D}"/>
              </a:ext>
            </a:extLst>
          </p:cNvPr>
          <p:cNvSpPr/>
          <p:nvPr/>
        </p:nvSpPr>
        <p:spPr>
          <a:xfrm>
            <a:off x="2814459" y="2669784"/>
            <a:ext cx="972530" cy="442800"/>
          </a:xfrm>
          <a:prstGeom prst="homePlate">
            <a:avLst>
              <a:gd name="adj" fmla="val 2579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4923" bIns="24923" rtlCol="0" anchor="ctr"/>
          <a:lstStyle/>
          <a:p>
            <a:pPr algn="ctr" defTabSz="316531">
              <a:defRPr/>
            </a:pPr>
            <a:endParaRPr lang="en-US" altLang="ja-JP" sz="1108" b="1" dirty="0">
              <a:solidFill>
                <a:prstClr val="white"/>
              </a:solidFill>
              <a:latin typeface="Meiryo UI" panose="020B0604030504040204" pitchFamily="50" charset="-128"/>
              <a:ea typeface="Meiryo UI" panose="020B0604030504040204" pitchFamily="50" charset="-128"/>
            </a:endParaRPr>
          </a:p>
        </p:txBody>
      </p:sp>
      <p:sp>
        <p:nvSpPr>
          <p:cNvPr id="47" name="正方形/長方形 46"/>
          <p:cNvSpPr/>
          <p:nvPr/>
        </p:nvSpPr>
        <p:spPr>
          <a:xfrm>
            <a:off x="2898333" y="2759252"/>
            <a:ext cx="755335" cy="262829"/>
          </a:xfrm>
          <a:prstGeom prst="rect">
            <a:avLst/>
          </a:prstGeom>
        </p:spPr>
        <p:txBody>
          <a:bodyPr wrap="none">
            <a:spAutoFit/>
          </a:bodyPr>
          <a:lstStyle/>
          <a:p>
            <a:pPr algn="ctr" defTabSz="316531">
              <a:defRPr/>
            </a:pPr>
            <a:r>
              <a:rPr lang="ja-JP" altLang="en-US" sz="1108" b="1" dirty="0">
                <a:solidFill>
                  <a:prstClr val="white"/>
                </a:solidFill>
                <a:latin typeface="Meiryo UI" panose="020B0604030504040204" pitchFamily="50" charset="-128"/>
                <a:ea typeface="Meiryo UI" panose="020B0604030504040204" pitchFamily="50" charset="-128"/>
              </a:rPr>
              <a:t>公募準備</a:t>
            </a:r>
            <a:endParaRPr lang="en-US" altLang="ja-JP" sz="1108" b="1" dirty="0">
              <a:solidFill>
                <a:prstClr val="white"/>
              </a:solidFill>
              <a:latin typeface="Meiryo UI" panose="020B0604030504040204" pitchFamily="50" charset="-128"/>
              <a:ea typeface="Meiryo UI" panose="020B0604030504040204" pitchFamily="50" charset="-128"/>
            </a:endParaRPr>
          </a:p>
        </p:txBody>
      </p:sp>
      <p:sp>
        <p:nvSpPr>
          <p:cNvPr id="48" name="テキスト ボックス 47">
            <a:extLst>
              <a:ext uri="{FF2B5EF4-FFF2-40B4-BE49-F238E27FC236}">
                <a16:creationId xmlns:a16="http://schemas.microsoft.com/office/drawing/2014/main" id="{F6804E27-7833-48E5-A3D5-5B4FE2CACB33}"/>
              </a:ext>
            </a:extLst>
          </p:cNvPr>
          <p:cNvSpPr txBox="1"/>
          <p:nvPr/>
        </p:nvSpPr>
        <p:spPr>
          <a:xfrm>
            <a:off x="3784306" y="2751468"/>
            <a:ext cx="307777" cy="369332"/>
          </a:xfrm>
          <a:prstGeom prst="rect">
            <a:avLst/>
          </a:prstGeom>
          <a:noFill/>
          <a:ln>
            <a:noFill/>
          </a:ln>
        </p:spPr>
        <p:txBody>
          <a:bodyPr vert="horz" wrap="none" lIns="0" tIns="0" rIns="0" bIns="0" rtlCol="0">
            <a:spAutoFit/>
          </a:bodyPr>
          <a:lstStyle/>
          <a:p>
            <a:pPr defTabSz="316531">
              <a:defRPr/>
            </a:pPr>
            <a:r>
              <a:rPr lang="ja-JP" altLang="en-US" sz="1200" dirty="0">
                <a:solidFill>
                  <a:prstClr val="black"/>
                </a:solidFill>
                <a:latin typeface="Meiryo UI" panose="020B0604030504040204" pitchFamily="50" charset="-128"/>
                <a:ea typeface="Meiryo UI" panose="020B0604030504040204" pitchFamily="50" charset="-128"/>
              </a:rPr>
              <a:t>基金</a:t>
            </a:r>
            <a:endParaRPr lang="en-US" altLang="ja-JP" sz="1200" dirty="0">
              <a:solidFill>
                <a:prstClr val="black"/>
              </a:solidFill>
              <a:latin typeface="Meiryo UI" panose="020B0604030504040204" pitchFamily="50" charset="-128"/>
              <a:ea typeface="Meiryo UI" panose="020B0604030504040204" pitchFamily="50" charset="-128"/>
            </a:endParaRPr>
          </a:p>
          <a:p>
            <a:pPr defTabSz="316531">
              <a:defRPr/>
            </a:pPr>
            <a:r>
              <a:rPr lang="ja-JP" altLang="en-US" sz="1200" dirty="0">
                <a:solidFill>
                  <a:prstClr val="black"/>
                </a:solidFill>
                <a:latin typeface="Meiryo UI" panose="020B0604030504040204" pitchFamily="50" charset="-128"/>
                <a:ea typeface="Meiryo UI" panose="020B0604030504040204" pitchFamily="50" charset="-128"/>
              </a:rPr>
              <a:t>設立</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4" name="正方形/長方形 3"/>
          <p:cNvSpPr/>
          <p:nvPr/>
        </p:nvSpPr>
        <p:spPr>
          <a:xfrm>
            <a:off x="3755792" y="2519579"/>
            <a:ext cx="364202" cy="307777"/>
          </a:xfrm>
          <a:prstGeom prst="rect">
            <a:avLst/>
          </a:prstGeom>
        </p:spPr>
        <p:txBody>
          <a:bodyPr wrap="none">
            <a:spAutoFit/>
          </a:bodyPr>
          <a:lstStyle/>
          <a:p>
            <a:r>
              <a:rPr lang="ja-JP" altLang="en-US" sz="1400" dirty="0">
                <a:solidFill>
                  <a:srgbClr val="0070C0"/>
                </a:solidFill>
                <a:latin typeface="Meiryo UI" panose="020B0604030504040204" pitchFamily="50" charset="-128"/>
                <a:ea typeface="Meiryo UI" panose="020B0604030504040204" pitchFamily="50" charset="-128"/>
              </a:rPr>
              <a:t>★</a:t>
            </a:r>
            <a:endParaRPr lang="ja-JP" altLang="en-US" sz="2000" dirty="0"/>
          </a:p>
        </p:txBody>
      </p:sp>
      <p:sp>
        <p:nvSpPr>
          <p:cNvPr id="49" name="矢印: 五方向 5">
            <a:extLst>
              <a:ext uri="{FF2B5EF4-FFF2-40B4-BE49-F238E27FC236}">
                <a16:creationId xmlns:a16="http://schemas.microsoft.com/office/drawing/2014/main" id="{7E16F861-F3EC-479F-826C-10B41CCF9F3D}"/>
              </a:ext>
            </a:extLst>
          </p:cNvPr>
          <p:cNvSpPr/>
          <p:nvPr/>
        </p:nvSpPr>
        <p:spPr>
          <a:xfrm>
            <a:off x="4146244" y="2658638"/>
            <a:ext cx="3405796" cy="442800"/>
          </a:xfrm>
          <a:prstGeom prst="homePlate">
            <a:avLst>
              <a:gd name="adj" fmla="val 2579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4923" bIns="24923" rtlCol="0" anchor="ctr"/>
          <a:lstStyle/>
          <a:p>
            <a:pPr algn="ctr" defTabSz="316531">
              <a:defRPr/>
            </a:pPr>
            <a:endParaRPr lang="en-US" altLang="ja-JP" sz="1108" b="1" dirty="0">
              <a:solidFill>
                <a:prstClr val="white"/>
              </a:solidFill>
              <a:latin typeface="Meiryo UI" panose="020B0604030504040204" pitchFamily="50" charset="-128"/>
              <a:ea typeface="Meiryo UI" panose="020B0604030504040204" pitchFamily="50" charset="-128"/>
            </a:endParaRPr>
          </a:p>
        </p:txBody>
      </p:sp>
      <p:sp>
        <p:nvSpPr>
          <p:cNvPr id="50" name="正方形/長方形 49"/>
          <p:cNvSpPr/>
          <p:nvPr/>
        </p:nvSpPr>
        <p:spPr>
          <a:xfrm>
            <a:off x="5262413" y="2748106"/>
            <a:ext cx="1183337" cy="262829"/>
          </a:xfrm>
          <a:prstGeom prst="rect">
            <a:avLst/>
          </a:prstGeom>
        </p:spPr>
        <p:txBody>
          <a:bodyPr wrap="none">
            <a:spAutoFit/>
          </a:bodyPr>
          <a:lstStyle/>
          <a:p>
            <a:pPr algn="ctr" defTabSz="316531">
              <a:defRPr/>
            </a:pPr>
            <a:r>
              <a:rPr lang="ja-JP" altLang="en-US" sz="1108" b="1" dirty="0">
                <a:solidFill>
                  <a:prstClr val="white"/>
                </a:solidFill>
                <a:latin typeface="Meiryo UI" panose="020B0604030504040204" pitchFamily="50" charset="-128"/>
                <a:ea typeface="Meiryo UI" panose="020B0604030504040204" pitchFamily="50" charset="-128"/>
              </a:rPr>
              <a:t>府事業（補正）</a:t>
            </a:r>
            <a:endParaRPr lang="en-US" altLang="ja-JP" sz="1108" b="1" dirty="0">
              <a:solidFill>
                <a:prstClr val="white"/>
              </a:solidFill>
              <a:latin typeface="Meiryo UI" panose="020B0604030504040204" pitchFamily="50" charset="-128"/>
              <a:ea typeface="Meiryo UI" panose="020B0604030504040204" pitchFamily="50" charset="-128"/>
            </a:endParaRPr>
          </a:p>
        </p:txBody>
      </p:sp>
      <p:sp>
        <p:nvSpPr>
          <p:cNvPr id="51" name="矢印: 五方向 5">
            <a:extLst>
              <a:ext uri="{FF2B5EF4-FFF2-40B4-BE49-F238E27FC236}">
                <a16:creationId xmlns:a16="http://schemas.microsoft.com/office/drawing/2014/main" id="{7E16F861-F3EC-479F-826C-10B41CCF9F3D}"/>
              </a:ext>
            </a:extLst>
          </p:cNvPr>
          <p:cNvSpPr/>
          <p:nvPr/>
        </p:nvSpPr>
        <p:spPr>
          <a:xfrm>
            <a:off x="3876638" y="3201240"/>
            <a:ext cx="4998721" cy="442800"/>
          </a:xfrm>
          <a:prstGeom prst="homePlate">
            <a:avLst>
              <a:gd name="adj" fmla="val 2579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4923" bIns="24923" rtlCol="0" anchor="ctr"/>
          <a:lstStyle/>
          <a:p>
            <a:pPr algn="ctr" defTabSz="316531">
              <a:defRPr/>
            </a:pPr>
            <a:endParaRPr lang="en-US" altLang="ja-JP" sz="1108" b="1" dirty="0">
              <a:solidFill>
                <a:prstClr val="white"/>
              </a:solidFill>
              <a:latin typeface="Meiryo UI" panose="020B0604030504040204" pitchFamily="50" charset="-128"/>
              <a:ea typeface="Meiryo UI" panose="020B0604030504040204" pitchFamily="50" charset="-128"/>
            </a:endParaRPr>
          </a:p>
        </p:txBody>
      </p:sp>
      <p:sp>
        <p:nvSpPr>
          <p:cNvPr id="52" name="正方形/長方形 51"/>
          <p:cNvSpPr/>
          <p:nvPr/>
        </p:nvSpPr>
        <p:spPr>
          <a:xfrm>
            <a:off x="6101381" y="3290708"/>
            <a:ext cx="470000" cy="262829"/>
          </a:xfrm>
          <a:prstGeom prst="rect">
            <a:avLst/>
          </a:prstGeom>
        </p:spPr>
        <p:txBody>
          <a:bodyPr wrap="none">
            <a:spAutoFit/>
          </a:bodyPr>
          <a:lstStyle/>
          <a:p>
            <a:pPr algn="ctr" defTabSz="316531">
              <a:defRPr/>
            </a:pPr>
            <a:r>
              <a:rPr lang="ja-JP" altLang="en-US" sz="1108" b="1" dirty="0">
                <a:solidFill>
                  <a:prstClr val="white"/>
                </a:solidFill>
                <a:latin typeface="Meiryo UI" panose="020B0604030504040204" pitchFamily="50" charset="-128"/>
                <a:ea typeface="Meiryo UI" panose="020B0604030504040204" pitchFamily="50" charset="-128"/>
              </a:rPr>
              <a:t>寄付</a:t>
            </a:r>
            <a:endParaRPr lang="en-US" altLang="ja-JP" sz="1108" b="1" dirty="0">
              <a:solidFill>
                <a:prstClr val="white"/>
              </a:solidFill>
              <a:latin typeface="Meiryo UI" panose="020B0604030504040204" pitchFamily="50" charset="-128"/>
              <a:ea typeface="Meiryo UI" panose="020B0604030504040204" pitchFamily="50" charset="-128"/>
            </a:endParaRPr>
          </a:p>
        </p:txBody>
      </p:sp>
      <p:sp>
        <p:nvSpPr>
          <p:cNvPr id="53" name="矢印: 五方向 5">
            <a:extLst>
              <a:ext uri="{FF2B5EF4-FFF2-40B4-BE49-F238E27FC236}">
                <a16:creationId xmlns:a16="http://schemas.microsoft.com/office/drawing/2014/main" id="{7E16F861-F3EC-479F-826C-10B41CCF9F3D}"/>
              </a:ext>
            </a:extLst>
          </p:cNvPr>
          <p:cNvSpPr/>
          <p:nvPr/>
        </p:nvSpPr>
        <p:spPr>
          <a:xfrm>
            <a:off x="7510943" y="3319277"/>
            <a:ext cx="1364416" cy="442800"/>
          </a:xfrm>
          <a:prstGeom prst="homePlate">
            <a:avLst>
              <a:gd name="adj" fmla="val 2579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4923" bIns="24923" rtlCol="0" anchor="ctr"/>
          <a:lstStyle/>
          <a:p>
            <a:pPr algn="ctr" defTabSz="316531">
              <a:defRPr/>
            </a:pPr>
            <a:endParaRPr lang="en-US" altLang="ja-JP" sz="1108" b="1" dirty="0">
              <a:solidFill>
                <a:prstClr val="white"/>
              </a:solidFill>
              <a:latin typeface="Meiryo UI" panose="020B0604030504040204" pitchFamily="50" charset="-128"/>
              <a:ea typeface="Meiryo UI" panose="020B0604030504040204" pitchFamily="50" charset="-128"/>
            </a:endParaRPr>
          </a:p>
        </p:txBody>
      </p:sp>
      <p:sp>
        <p:nvSpPr>
          <p:cNvPr id="54" name="正方形/長方形 53"/>
          <p:cNvSpPr/>
          <p:nvPr/>
        </p:nvSpPr>
        <p:spPr>
          <a:xfrm>
            <a:off x="7457514" y="3391946"/>
            <a:ext cx="1510350" cy="262829"/>
          </a:xfrm>
          <a:prstGeom prst="rect">
            <a:avLst/>
          </a:prstGeom>
        </p:spPr>
        <p:txBody>
          <a:bodyPr wrap="none">
            <a:spAutoFit/>
          </a:bodyPr>
          <a:lstStyle/>
          <a:p>
            <a:pPr algn="ctr" defTabSz="316531">
              <a:defRPr/>
            </a:pPr>
            <a:r>
              <a:rPr lang="ja-JP" altLang="en-US" sz="1108" b="1" dirty="0">
                <a:solidFill>
                  <a:prstClr val="white"/>
                </a:solidFill>
                <a:latin typeface="Meiryo UI" panose="020B0604030504040204" pitchFamily="50" charset="-128"/>
                <a:ea typeface="Meiryo UI" panose="020B0604030504040204" pitchFamily="50" charset="-128"/>
              </a:rPr>
              <a:t>府事業（当初以降）</a:t>
            </a:r>
            <a:endParaRPr lang="en-US" altLang="ja-JP" sz="1108" b="1" dirty="0">
              <a:solidFill>
                <a:prstClr val="white"/>
              </a:solidFill>
              <a:latin typeface="Meiryo UI" panose="020B0604030504040204" pitchFamily="50" charset="-128"/>
              <a:ea typeface="Meiryo UI" panose="020B0604030504040204" pitchFamily="50" charset="-128"/>
            </a:endParaRPr>
          </a:p>
        </p:txBody>
      </p:sp>
      <p:sp>
        <p:nvSpPr>
          <p:cNvPr id="57" name="矢印: 五方向 5">
            <a:extLst>
              <a:ext uri="{FF2B5EF4-FFF2-40B4-BE49-F238E27FC236}">
                <a16:creationId xmlns:a16="http://schemas.microsoft.com/office/drawing/2014/main" id="{7E16F861-F3EC-479F-826C-10B41CCF9F3D}"/>
              </a:ext>
            </a:extLst>
          </p:cNvPr>
          <p:cNvSpPr/>
          <p:nvPr/>
        </p:nvSpPr>
        <p:spPr>
          <a:xfrm>
            <a:off x="1480345" y="3957401"/>
            <a:ext cx="759421" cy="886378"/>
          </a:xfrm>
          <a:prstGeom prst="homePlate">
            <a:avLst>
              <a:gd name="adj" fmla="val 20137"/>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4923" bIns="24923" rtlCol="0" anchor="ctr"/>
          <a:lstStyle/>
          <a:p>
            <a:pPr algn="ctr" defTabSz="316531">
              <a:defRPr/>
            </a:pPr>
            <a:endParaRPr lang="en-US" altLang="ja-JP" sz="1108" b="1" dirty="0">
              <a:solidFill>
                <a:prstClr val="white"/>
              </a:solidFill>
              <a:latin typeface="Meiryo UI" panose="020B0604030504040204" pitchFamily="50" charset="-128"/>
              <a:ea typeface="Meiryo UI" panose="020B0604030504040204" pitchFamily="50" charset="-128"/>
            </a:endParaRPr>
          </a:p>
        </p:txBody>
      </p:sp>
      <p:sp>
        <p:nvSpPr>
          <p:cNvPr id="58" name="正方形/長方形 57"/>
          <p:cNvSpPr/>
          <p:nvPr/>
        </p:nvSpPr>
        <p:spPr>
          <a:xfrm>
            <a:off x="1515650" y="4187133"/>
            <a:ext cx="612667" cy="433324"/>
          </a:xfrm>
          <a:prstGeom prst="rect">
            <a:avLst/>
          </a:prstGeom>
        </p:spPr>
        <p:txBody>
          <a:bodyPr wrap="none">
            <a:spAutoFit/>
          </a:bodyPr>
          <a:lstStyle/>
          <a:p>
            <a:pPr lvl="0" algn="ctr" defTabSz="316531">
              <a:defRPr/>
            </a:pPr>
            <a:r>
              <a:rPr lang="ja-JP" altLang="en-US" sz="1108" b="1" dirty="0">
                <a:solidFill>
                  <a:prstClr val="white"/>
                </a:solidFill>
                <a:latin typeface="Meiryo UI" panose="020B0604030504040204" pitchFamily="50" charset="-128"/>
                <a:ea typeface="Meiryo UI" panose="020B0604030504040204" pitchFamily="50" charset="-128"/>
              </a:rPr>
              <a:t>事業者</a:t>
            </a:r>
            <a:endParaRPr lang="en-US" altLang="ja-JP" sz="1108" b="1" dirty="0">
              <a:solidFill>
                <a:prstClr val="white"/>
              </a:solidFill>
              <a:latin typeface="Meiryo UI" panose="020B0604030504040204" pitchFamily="50" charset="-128"/>
              <a:ea typeface="Meiryo UI" panose="020B0604030504040204" pitchFamily="50" charset="-128"/>
            </a:endParaRPr>
          </a:p>
          <a:p>
            <a:pPr lvl="0" algn="ctr" defTabSz="316531">
              <a:defRPr/>
            </a:pPr>
            <a:r>
              <a:rPr lang="ja-JP" altLang="en-US" sz="1108" b="1" dirty="0">
                <a:solidFill>
                  <a:prstClr val="white"/>
                </a:solidFill>
                <a:latin typeface="Meiryo UI" panose="020B0604030504040204" pitchFamily="50" charset="-128"/>
                <a:ea typeface="Meiryo UI" panose="020B0604030504040204" pitchFamily="50" charset="-128"/>
              </a:rPr>
              <a:t>公募</a:t>
            </a:r>
            <a:endParaRPr lang="en-US" altLang="ja-JP" sz="1108" b="1" dirty="0">
              <a:solidFill>
                <a:prstClr val="white"/>
              </a:solidFill>
              <a:latin typeface="Meiryo UI" panose="020B0604030504040204" pitchFamily="50" charset="-128"/>
              <a:ea typeface="Meiryo UI" panose="020B0604030504040204" pitchFamily="50" charset="-128"/>
            </a:endParaRPr>
          </a:p>
        </p:txBody>
      </p:sp>
      <p:sp>
        <p:nvSpPr>
          <p:cNvPr id="59" name="矢印: 五方向 5">
            <a:extLst>
              <a:ext uri="{FF2B5EF4-FFF2-40B4-BE49-F238E27FC236}">
                <a16:creationId xmlns:a16="http://schemas.microsoft.com/office/drawing/2014/main" id="{7E16F861-F3EC-479F-826C-10B41CCF9F3D}"/>
              </a:ext>
            </a:extLst>
          </p:cNvPr>
          <p:cNvSpPr/>
          <p:nvPr/>
        </p:nvSpPr>
        <p:spPr>
          <a:xfrm>
            <a:off x="2659388" y="3957401"/>
            <a:ext cx="1157589" cy="886378"/>
          </a:xfrm>
          <a:prstGeom prst="homePlate">
            <a:avLst>
              <a:gd name="adj" fmla="val 20137"/>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4923" bIns="24923" rtlCol="0" anchor="ctr"/>
          <a:lstStyle/>
          <a:p>
            <a:pPr algn="ctr" defTabSz="316531">
              <a:defRPr/>
            </a:pPr>
            <a:endParaRPr lang="en-US" altLang="ja-JP" sz="1108" b="1" dirty="0">
              <a:solidFill>
                <a:prstClr val="white"/>
              </a:solidFill>
              <a:latin typeface="Meiryo UI" panose="020B0604030504040204" pitchFamily="50" charset="-128"/>
              <a:ea typeface="Meiryo UI" panose="020B0604030504040204" pitchFamily="50" charset="-128"/>
            </a:endParaRPr>
          </a:p>
        </p:txBody>
      </p:sp>
      <p:sp>
        <p:nvSpPr>
          <p:cNvPr id="60" name="正方形/長方形 59"/>
          <p:cNvSpPr/>
          <p:nvPr/>
        </p:nvSpPr>
        <p:spPr>
          <a:xfrm>
            <a:off x="2931848" y="4247981"/>
            <a:ext cx="612667" cy="262829"/>
          </a:xfrm>
          <a:prstGeom prst="rect">
            <a:avLst/>
          </a:prstGeom>
        </p:spPr>
        <p:txBody>
          <a:bodyPr wrap="none">
            <a:spAutoFit/>
          </a:bodyPr>
          <a:lstStyle/>
          <a:p>
            <a:pPr lvl="0" algn="ctr" defTabSz="316531">
              <a:defRPr/>
            </a:pPr>
            <a:r>
              <a:rPr lang="ja-JP" altLang="en-US" sz="1108" b="1" dirty="0">
                <a:solidFill>
                  <a:prstClr val="white"/>
                </a:solidFill>
                <a:latin typeface="Meiryo UI" panose="020B0604030504040204" pitchFamily="50" charset="-128"/>
                <a:ea typeface="Meiryo UI" panose="020B0604030504040204" pitchFamily="50" charset="-128"/>
              </a:rPr>
              <a:t>準備会</a:t>
            </a:r>
            <a:endParaRPr lang="en-US" altLang="ja-JP" sz="1108" b="1" dirty="0">
              <a:solidFill>
                <a:prstClr val="white"/>
              </a:solidFill>
              <a:latin typeface="Meiryo UI" panose="020B0604030504040204" pitchFamily="50" charset="-128"/>
              <a:ea typeface="Meiryo UI" panose="020B0604030504040204" pitchFamily="50" charset="-128"/>
            </a:endParaRPr>
          </a:p>
        </p:txBody>
      </p:sp>
      <p:sp>
        <p:nvSpPr>
          <p:cNvPr id="61" name="正方形/長方形 60"/>
          <p:cNvSpPr/>
          <p:nvPr/>
        </p:nvSpPr>
        <p:spPr>
          <a:xfrm>
            <a:off x="3827399" y="3905752"/>
            <a:ext cx="364202" cy="307777"/>
          </a:xfrm>
          <a:prstGeom prst="rect">
            <a:avLst/>
          </a:prstGeom>
        </p:spPr>
        <p:txBody>
          <a:bodyPr wrap="none">
            <a:spAutoFit/>
          </a:bodyPr>
          <a:lstStyle/>
          <a:p>
            <a:r>
              <a:rPr lang="ja-JP" altLang="en-US" sz="1400" dirty="0">
                <a:solidFill>
                  <a:srgbClr val="7030A0"/>
                </a:solidFill>
                <a:latin typeface="Meiryo UI" panose="020B0604030504040204" pitchFamily="50" charset="-128"/>
                <a:ea typeface="Meiryo UI" panose="020B0604030504040204" pitchFamily="50" charset="-128"/>
              </a:rPr>
              <a:t>★</a:t>
            </a:r>
            <a:endParaRPr lang="ja-JP" altLang="en-US" sz="2000" dirty="0">
              <a:solidFill>
                <a:srgbClr val="7030A0"/>
              </a:solidFill>
            </a:endParaRPr>
          </a:p>
        </p:txBody>
      </p:sp>
      <p:sp>
        <p:nvSpPr>
          <p:cNvPr id="62" name="矢印: 五方向 5">
            <a:extLst>
              <a:ext uri="{FF2B5EF4-FFF2-40B4-BE49-F238E27FC236}">
                <a16:creationId xmlns:a16="http://schemas.microsoft.com/office/drawing/2014/main" id="{7E16F861-F3EC-479F-826C-10B41CCF9F3D}"/>
              </a:ext>
            </a:extLst>
          </p:cNvPr>
          <p:cNvSpPr/>
          <p:nvPr/>
        </p:nvSpPr>
        <p:spPr>
          <a:xfrm>
            <a:off x="4212433" y="3961374"/>
            <a:ext cx="4633616" cy="886378"/>
          </a:xfrm>
          <a:prstGeom prst="homePlate">
            <a:avLst>
              <a:gd name="adj" fmla="val 20137"/>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4923" bIns="24923" rtlCol="0" anchor="ctr"/>
          <a:lstStyle/>
          <a:p>
            <a:pPr algn="ctr" defTabSz="316531">
              <a:defRPr/>
            </a:pPr>
            <a:endParaRPr lang="en-US" altLang="ja-JP" sz="1108" b="1" dirty="0">
              <a:solidFill>
                <a:prstClr val="white"/>
              </a:solidFill>
              <a:latin typeface="Meiryo UI" panose="020B0604030504040204" pitchFamily="50" charset="-128"/>
              <a:ea typeface="Meiryo UI" panose="020B0604030504040204" pitchFamily="50" charset="-128"/>
            </a:endParaRPr>
          </a:p>
        </p:txBody>
      </p:sp>
      <p:sp>
        <p:nvSpPr>
          <p:cNvPr id="63" name="正方形/長方形 62"/>
          <p:cNvSpPr/>
          <p:nvPr/>
        </p:nvSpPr>
        <p:spPr>
          <a:xfrm>
            <a:off x="6354213" y="4251954"/>
            <a:ext cx="612667" cy="262829"/>
          </a:xfrm>
          <a:prstGeom prst="rect">
            <a:avLst/>
          </a:prstGeom>
        </p:spPr>
        <p:txBody>
          <a:bodyPr wrap="none">
            <a:spAutoFit/>
          </a:bodyPr>
          <a:lstStyle/>
          <a:p>
            <a:pPr lvl="0" algn="ctr" defTabSz="316531">
              <a:defRPr/>
            </a:pPr>
            <a:r>
              <a:rPr lang="ja-JP" altLang="en-US" sz="1108" b="1" dirty="0">
                <a:solidFill>
                  <a:prstClr val="white"/>
                </a:solidFill>
                <a:latin typeface="Meiryo UI" panose="020B0604030504040204" pitchFamily="50" charset="-128"/>
                <a:ea typeface="Meiryo UI" panose="020B0604030504040204" pitchFamily="50" charset="-128"/>
              </a:rPr>
              <a:t>協議会</a:t>
            </a:r>
            <a:endParaRPr lang="en-US" altLang="ja-JP" sz="1108" b="1" dirty="0">
              <a:solidFill>
                <a:prstClr val="white"/>
              </a:solidFill>
              <a:latin typeface="Meiryo UI" panose="020B0604030504040204" pitchFamily="50" charset="-128"/>
              <a:ea typeface="Meiryo UI" panose="020B0604030504040204" pitchFamily="50" charset="-128"/>
            </a:endParaRPr>
          </a:p>
        </p:txBody>
      </p:sp>
      <p:sp>
        <p:nvSpPr>
          <p:cNvPr id="120" name="角丸四角形 119"/>
          <p:cNvSpPr/>
          <p:nvPr/>
        </p:nvSpPr>
        <p:spPr>
          <a:xfrm>
            <a:off x="7759693" y="3875151"/>
            <a:ext cx="1115666" cy="1046951"/>
          </a:xfrm>
          <a:prstGeom prst="roundRect">
            <a:avLst>
              <a:gd name="adj" fmla="val 9798"/>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8" dirty="0">
                <a:solidFill>
                  <a:schemeClr val="bg1"/>
                </a:solidFill>
                <a:latin typeface="Meiryo UI" panose="020B0604030504040204" pitchFamily="50" charset="-128"/>
                <a:ea typeface="Meiryo UI" panose="020B0604030504040204" pitchFamily="50" charset="-128"/>
              </a:rPr>
              <a:t>法人化</a:t>
            </a:r>
            <a:endParaRPr kumimoji="1" lang="en-US" altLang="ja-JP" sz="1108" dirty="0">
              <a:solidFill>
                <a:schemeClr val="bg1"/>
              </a:solidFill>
              <a:latin typeface="Meiryo UI" panose="020B0604030504040204" pitchFamily="50" charset="-128"/>
              <a:ea typeface="Meiryo UI" panose="020B0604030504040204" pitchFamily="50" charset="-128"/>
            </a:endParaRPr>
          </a:p>
          <a:p>
            <a:pPr algn="ctr"/>
            <a:r>
              <a:rPr kumimoji="1" lang="ja-JP" altLang="en-US" sz="1108" dirty="0">
                <a:solidFill>
                  <a:schemeClr val="bg1"/>
                </a:solidFill>
                <a:latin typeface="Meiryo UI" panose="020B0604030504040204" pitchFamily="50" charset="-128"/>
                <a:ea typeface="Meiryo UI" panose="020B0604030504040204" pitchFamily="50" charset="-128"/>
              </a:rPr>
              <a:t>（別途検討）</a:t>
            </a:r>
          </a:p>
        </p:txBody>
      </p:sp>
      <p:sp>
        <p:nvSpPr>
          <p:cNvPr id="68" name="矢印: 五方向 5">
            <a:extLst>
              <a:ext uri="{FF2B5EF4-FFF2-40B4-BE49-F238E27FC236}">
                <a16:creationId xmlns:a16="http://schemas.microsoft.com/office/drawing/2014/main" id="{7E16F861-F3EC-479F-826C-10B41CCF9F3D}"/>
              </a:ext>
            </a:extLst>
          </p:cNvPr>
          <p:cNvSpPr/>
          <p:nvPr/>
        </p:nvSpPr>
        <p:spPr>
          <a:xfrm>
            <a:off x="6162334" y="5257939"/>
            <a:ext cx="1720902" cy="886378"/>
          </a:xfrm>
          <a:prstGeom prst="homePlate">
            <a:avLst>
              <a:gd name="adj" fmla="val 2013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4923" bIns="24923" rtlCol="0" anchor="ctr"/>
          <a:lstStyle/>
          <a:p>
            <a:pPr algn="ctr" defTabSz="316531">
              <a:defRPr/>
            </a:pPr>
            <a:endParaRPr lang="en-US" altLang="ja-JP" sz="1108" b="1" dirty="0">
              <a:solidFill>
                <a:prstClr val="white"/>
              </a:solidFill>
              <a:latin typeface="Meiryo UI" panose="020B0604030504040204" pitchFamily="50" charset="-128"/>
              <a:ea typeface="Meiryo UI" panose="020B0604030504040204" pitchFamily="50" charset="-128"/>
            </a:endParaRPr>
          </a:p>
        </p:txBody>
      </p:sp>
      <p:sp>
        <p:nvSpPr>
          <p:cNvPr id="69" name="正方形/長方形 68"/>
          <p:cNvSpPr/>
          <p:nvPr/>
        </p:nvSpPr>
        <p:spPr>
          <a:xfrm>
            <a:off x="6627409" y="5611271"/>
            <a:ext cx="755335" cy="262829"/>
          </a:xfrm>
          <a:prstGeom prst="rect">
            <a:avLst/>
          </a:prstGeom>
        </p:spPr>
        <p:txBody>
          <a:bodyPr wrap="none">
            <a:spAutoFit/>
          </a:bodyPr>
          <a:lstStyle/>
          <a:p>
            <a:pPr lvl="0" algn="ctr" defTabSz="316531">
              <a:defRPr/>
            </a:pPr>
            <a:r>
              <a:rPr lang="ja-JP" altLang="en-US" sz="1108" b="1" dirty="0">
                <a:solidFill>
                  <a:prstClr val="white"/>
                </a:solidFill>
                <a:latin typeface="Meiryo UI" panose="020B0604030504040204" pitchFamily="50" charset="-128"/>
                <a:ea typeface="Meiryo UI" panose="020B0604030504040204" pitchFamily="50" charset="-128"/>
              </a:rPr>
              <a:t>先行事業</a:t>
            </a:r>
            <a:endParaRPr lang="en-US" altLang="ja-JP" sz="1108" b="1" dirty="0">
              <a:solidFill>
                <a:prstClr val="white"/>
              </a:solidFill>
              <a:latin typeface="Meiryo UI" panose="020B0604030504040204" pitchFamily="50" charset="-128"/>
              <a:ea typeface="Meiryo UI" panose="020B0604030504040204" pitchFamily="50" charset="-128"/>
            </a:endParaRPr>
          </a:p>
        </p:txBody>
      </p:sp>
      <p:sp>
        <p:nvSpPr>
          <p:cNvPr id="70" name="矢印: 五方向 5">
            <a:extLst>
              <a:ext uri="{FF2B5EF4-FFF2-40B4-BE49-F238E27FC236}">
                <a16:creationId xmlns:a16="http://schemas.microsoft.com/office/drawing/2014/main" id="{7E16F861-F3EC-479F-826C-10B41CCF9F3D}"/>
              </a:ext>
            </a:extLst>
          </p:cNvPr>
          <p:cNvSpPr/>
          <p:nvPr/>
        </p:nvSpPr>
        <p:spPr>
          <a:xfrm>
            <a:off x="7922589" y="5239436"/>
            <a:ext cx="959611" cy="886378"/>
          </a:xfrm>
          <a:prstGeom prst="homePlate">
            <a:avLst>
              <a:gd name="adj" fmla="val 2013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4923" bIns="24923" rtlCol="0" anchor="ctr"/>
          <a:lstStyle/>
          <a:p>
            <a:pPr algn="ctr" defTabSz="316531">
              <a:defRPr/>
            </a:pPr>
            <a:endParaRPr lang="en-US" altLang="ja-JP" sz="1108" b="1" dirty="0">
              <a:solidFill>
                <a:prstClr val="white"/>
              </a:solidFill>
              <a:latin typeface="Meiryo UI" panose="020B0604030504040204" pitchFamily="50" charset="-128"/>
              <a:ea typeface="Meiryo UI" panose="020B0604030504040204" pitchFamily="50" charset="-128"/>
            </a:endParaRPr>
          </a:p>
        </p:txBody>
      </p:sp>
      <p:sp>
        <p:nvSpPr>
          <p:cNvPr id="71" name="正方形/長方形 70"/>
          <p:cNvSpPr/>
          <p:nvPr/>
        </p:nvSpPr>
        <p:spPr>
          <a:xfrm>
            <a:off x="8024726" y="5597594"/>
            <a:ext cx="755335" cy="262829"/>
          </a:xfrm>
          <a:prstGeom prst="rect">
            <a:avLst/>
          </a:prstGeom>
        </p:spPr>
        <p:txBody>
          <a:bodyPr wrap="none">
            <a:spAutoFit/>
          </a:bodyPr>
          <a:lstStyle/>
          <a:p>
            <a:pPr lvl="0" algn="ctr" defTabSz="316531">
              <a:defRPr/>
            </a:pPr>
            <a:r>
              <a:rPr lang="ja-JP" altLang="en-US" sz="1108" b="1" dirty="0">
                <a:solidFill>
                  <a:prstClr val="white"/>
                </a:solidFill>
                <a:latin typeface="Meiryo UI" panose="020B0604030504040204" pitchFamily="50" charset="-128"/>
                <a:ea typeface="Meiryo UI" panose="020B0604030504040204" pitchFamily="50" charset="-128"/>
              </a:rPr>
              <a:t>本格事業</a:t>
            </a:r>
            <a:endParaRPr lang="en-US" altLang="ja-JP" sz="1108" b="1" dirty="0">
              <a:solidFill>
                <a:prstClr val="white"/>
              </a:solidFill>
              <a:latin typeface="Meiryo UI" panose="020B0604030504040204" pitchFamily="50" charset="-128"/>
              <a:ea typeface="Meiryo UI" panose="020B0604030504040204" pitchFamily="50" charset="-128"/>
            </a:endParaRPr>
          </a:p>
        </p:txBody>
      </p:sp>
      <p:sp>
        <p:nvSpPr>
          <p:cNvPr id="64" name="矢印: 五方向 5">
            <a:extLst>
              <a:ext uri="{FF2B5EF4-FFF2-40B4-BE49-F238E27FC236}">
                <a16:creationId xmlns:a16="http://schemas.microsoft.com/office/drawing/2014/main" id="{7E16F861-F3EC-479F-826C-10B41CCF9F3D}"/>
              </a:ext>
            </a:extLst>
          </p:cNvPr>
          <p:cNvSpPr/>
          <p:nvPr/>
        </p:nvSpPr>
        <p:spPr>
          <a:xfrm>
            <a:off x="4212432" y="5064566"/>
            <a:ext cx="3245082" cy="442800"/>
          </a:xfrm>
          <a:prstGeom prst="homePlate">
            <a:avLst>
              <a:gd name="adj" fmla="val 2579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4923" bIns="24923" rtlCol="0" anchor="ctr"/>
          <a:lstStyle/>
          <a:p>
            <a:pPr algn="ctr" defTabSz="316531">
              <a:defRPr/>
            </a:pPr>
            <a:endParaRPr lang="en-US" altLang="ja-JP" sz="1108" b="1" dirty="0">
              <a:solidFill>
                <a:prstClr val="white"/>
              </a:solidFill>
              <a:latin typeface="Meiryo UI" panose="020B0604030504040204" pitchFamily="50" charset="-128"/>
              <a:ea typeface="Meiryo UI" panose="020B0604030504040204" pitchFamily="50" charset="-128"/>
            </a:endParaRPr>
          </a:p>
        </p:txBody>
      </p:sp>
      <p:sp>
        <p:nvSpPr>
          <p:cNvPr id="65" name="正方形/長方形 64"/>
          <p:cNvSpPr/>
          <p:nvPr/>
        </p:nvSpPr>
        <p:spPr>
          <a:xfrm>
            <a:off x="5323454" y="5154034"/>
            <a:ext cx="1023037" cy="262829"/>
          </a:xfrm>
          <a:prstGeom prst="rect">
            <a:avLst/>
          </a:prstGeom>
        </p:spPr>
        <p:txBody>
          <a:bodyPr wrap="none">
            <a:spAutoFit/>
          </a:bodyPr>
          <a:lstStyle/>
          <a:p>
            <a:pPr algn="ctr" defTabSz="316531">
              <a:defRPr/>
            </a:pPr>
            <a:r>
              <a:rPr lang="ja-JP" altLang="en-US" sz="1108" b="1" dirty="0">
                <a:solidFill>
                  <a:prstClr val="white"/>
                </a:solidFill>
                <a:latin typeface="Meiryo UI" panose="020B0604030504040204" pitchFamily="50" charset="-128"/>
                <a:ea typeface="Meiryo UI" panose="020B0604030504040204" pitchFamily="50" charset="-128"/>
              </a:rPr>
              <a:t>コンテンツ開発</a:t>
            </a:r>
            <a:endParaRPr lang="en-US" altLang="ja-JP" sz="1108" b="1" dirty="0">
              <a:solidFill>
                <a:prstClr val="white"/>
              </a:solidFill>
              <a:latin typeface="Meiryo UI" panose="020B0604030504040204" pitchFamily="50" charset="-128"/>
              <a:ea typeface="Meiryo UI" panose="020B0604030504040204" pitchFamily="50" charset="-128"/>
            </a:endParaRPr>
          </a:p>
        </p:txBody>
      </p:sp>
      <p:sp>
        <p:nvSpPr>
          <p:cNvPr id="55" name="正方形/長方形 54">
            <a:extLst>
              <a:ext uri="{FF2B5EF4-FFF2-40B4-BE49-F238E27FC236}">
                <a16:creationId xmlns:a16="http://schemas.microsoft.com/office/drawing/2014/main" id="{E65999E1-448D-49A5-AC1E-C078D8558C86}"/>
              </a:ext>
            </a:extLst>
          </p:cNvPr>
          <p:cNvSpPr/>
          <p:nvPr/>
        </p:nvSpPr>
        <p:spPr>
          <a:xfrm>
            <a:off x="458918" y="128006"/>
            <a:ext cx="86932" cy="584621"/>
          </a:xfrm>
          <a:prstGeom prst="rect">
            <a:avLst/>
          </a:prstGeom>
          <a:gradFill flip="none" rotWithShape="1">
            <a:gsLst>
              <a:gs pos="0">
                <a:srgbClr val="002060"/>
              </a:gs>
              <a:gs pos="100000">
                <a:srgbClr val="00B0F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D592A01B-DAE3-44A9-8564-C176DF07AD61}"/>
              </a:ext>
            </a:extLst>
          </p:cNvPr>
          <p:cNvSpPr>
            <a:spLocks noGrp="1"/>
          </p:cNvSpPr>
          <p:nvPr>
            <p:ph type="sldNum" sz="quarter" idx="12"/>
          </p:nvPr>
        </p:nvSpPr>
        <p:spPr/>
        <p:txBody>
          <a:bodyPr/>
          <a:lstStyle/>
          <a:p>
            <a:fld id="{41282DF9-B026-4488-934B-9C645BD930A4}" type="slidenum">
              <a:rPr kumimoji="1" lang="ja-JP" altLang="en-US" smtClean="0"/>
              <a:t>14</a:t>
            </a:fld>
            <a:endParaRPr kumimoji="1" lang="ja-JP" altLang="en-US"/>
          </a:p>
        </p:txBody>
      </p:sp>
    </p:spTree>
    <p:extLst>
      <p:ext uri="{BB962C8B-B14F-4D97-AF65-F5344CB8AC3E}">
        <p14:creationId xmlns:p14="http://schemas.microsoft.com/office/powerpoint/2010/main" val="3004022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a:lstStyle/>
          <a:p>
            <a:r>
              <a:rPr lang="en-US" altLang="ja-JP" sz="4000" dirty="0">
                <a:latin typeface="Meiryo UI" panose="020B0604030504040204" pitchFamily="50" charset="-128"/>
                <a:ea typeface="Meiryo UI" panose="020B0604030504040204" pitchFamily="50" charset="-128"/>
              </a:rPr>
              <a:t>2 </a:t>
            </a:r>
            <a:r>
              <a:rPr lang="ja-JP" altLang="en-US" sz="4000" dirty="0">
                <a:latin typeface="Meiryo UI" panose="020B0604030504040204" pitchFamily="50" charset="-128"/>
                <a:ea typeface="Meiryo UI" panose="020B0604030504040204" pitchFamily="50" charset="-128"/>
              </a:rPr>
              <a:t>大阪スマートシティパートナーズフォーラムプロジェクト</a:t>
            </a:r>
            <a:endParaRPr kumimoji="1" lang="ja-JP" altLang="en-US" sz="4000" dirty="0"/>
          </a:p>
        </p:txBody>
      </p:sp>
      <p:sp>
        <p:nvSpPr>
          <p:cNvPr id="3" name="スライド番号プレースホルダー 2">
            <a:extLst>
              <a:ext uri="{FF2B5EF4-FFF2-40B4-BE49-F238E27FC236}">
                <a16:creationId xmlns:a16="http://schemas.microsoft.com/office/drawing/2014/main" id="{B0CDAEE8-8D85-484F-A3B6-D94B8867545D}"/>
              </a:ext>
            </a:extLst>
          </p:cNvPr>
          <p:cNvSpPr>
            <a:spLocks noGrp="1"/>
          </p:cNvSpPr>
          <p:nvPr>
            <p:ph type="sldNum" sz="quarter" idx="12"/>
          </p:nvPr>
        </p:nvSpPr>
        <p:spPr/>
        <p:txBody>
          <a:bodyPr/>
          <a:lstStyle/>
          <a:p>
            <a:fld id="{41282DF9-B026-4488-934B-9C645BD930A4}" type="slidenum">
              <a:rPr kumimoji="1" lang="ja-JP" altLang="en-US" smtClean="0"/>
              <a:t>15</a:t>
            </a:fld>
            <a:endParaRPr kumimoji="1" lang="ja-JP" altLang="en-US"/>
          </a:p>
        </p:txBody>
      </p:sp>
    </p:spTree>
    <p:extLst>
      <p:ext uri="{BB962C8B-B14F-4D97-AF65-F5344CB8AC3E}">
        <p14:creationId xmlns:p14="http://schemas.microsoft.com/office/powerpoint/2010/main" val="2793276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t>大阪スマートシティパートナーズフォーラムプロジェクト</a:t>
            </a:r>
            <a:endParaRPr kumimoji="1" lang="ja-JP" altLang="en-US" dirty="0"/>
          </a:p>
        </p:txBody>
      </p:sp>
      <p:sp>
        <p:nvSpPr>
          <p:cNvPr id="2" name="スライド番号プレースホルダー 1">
            <a:extLst>
              <a:ext uri="{FF2B5EF4-FFF2-40B4-BE49-F238E27FC236}">
                <a16:creationId xmlns:a16="http://schemas.microsoft.com/office/drawing/2014/main" id="{5BBCF660-37D5-4B57-A9A7-402BC7F2E900}"/>
              </a:ext>
            </a:extLst>
          </p:cNvPr>
          <p:cNvSpPr>
            <a:spLocks noGrp="1"/>
          </p:cNvSpPr>
          <p:nvPr>
            <p:ph type="sldNum" sz="quarter" idx="12"/>
          </p:nvPr>
        </p:nvSpPr>
        <p:spPr>
          <a:xfrm>
            <a:off x="7041108" y="6452718"/>
            <a:ext cx="2057400" cy="365125"/>
          </a:xfrm>
        </p:spPr>
        <p:txBody>
          <a:bodyPr/>
          <a:lstStyle/>
          <a:p>
            <a:fld id="{C7C34BEB-4A20-458F-AD4D-39E29A2F47F5}" type="slidenum">
              <a:rPr kumimoji="1" lang="ja-JP" altLang="en-US" sz="1200" smtClean="0"/>
              <a:pPr/>
              <a:t>16</a:t>
            </a:fld>
            <a:endParaRPr kumimoji="1" lang="ja-JP" altLang="en-US" sz="1200" dirty="0"/>
          </a:p>
        </p:txBody>
      </p:sp>
      <p:sp>
        <p:nvSpPr>
          <p:cNvPr id="12" name="正方形/長方形 11">
            <a:extLst>
              <a:ext uri="{FF2B5EF4-FFF2-40B4-BE49-F238E27FC236}">
                <a16:creationId xmlns:a16="http://schemas.microsoft.com/office/drawing/2014/main" id="{B9239D57-5214-4A58-BA1C-7FF3E592D502}"/>
              </a:ext>
            </a:extLst>
          </p:cNvPr>
          <p:cNvSpPr/>
          <p:nvPr/>
        </p:nvSpPr>
        <p:spPr>
          <a:xfrm>
            <a:off x="573368" y="740333"/>
            <a:ext cx="4114288" cy="830997"/>
          </a:xfrm>
          <a:prstGeom prst="rect">
            <a:avLst/>
          </a:prstGeom>
        </p:spPr>
        <p:txBody>
          <a:bodyPr wrap="square">
            <a:spAutoFit/>
          </a:bodyPr>
          <a:lstStyle/>
          <a:p>
            <a:pPr lvl="0"/>
            <a:r>
              <a:rPr lang="ja-JP" altLang="en-US" sz="2400" dirty="0">
                <a:latin typeface="HGP創英角ｺﾞｼｯｸUB" panose="020B0900000000000000" pitchFamily="50" charset="-128"/>
                <a:ea typeface="HGP創英角ｺﾞｼｯｸUB" panose="020B0900000000000000" pitchFamily="50" charset="-128"/>
                <a:cs typeface="Courier New" panose="02070309020205020404" pitchFamily="49" charset="0"/>
              </a:rPr>
              <a:t>大阪スマートシティパートナーズフォーラム（</a:t>
            </a:r>
            <a:r>
              <a:rPr lang="en-US" altLang="ja-JP" sz="2400" dirty="0">
                <a:latin typeface="HGP創英角ｺﾞｼｯｸUB" panose="020B0900000000000000" pitchFamily="50" charset="-128"/>
                <a:ea typeface="HGP創英角ｺﾞｼｯｸUB" panose="020B0900000000000000" pitchFamily="50" charset="-128"/>
                <a:cs typeface="Courier New" panose="02070309020205020404" pitchFamily="49" charset="0"/>
              </a:rPr>
              <a:t>OSPF</a:t>
            </a:r>
            <a:r>
              <a:rPr lang="ja-JP" altLang="en-US" sz="2400" dirty="0">
                <a:latin typeface="HGP創英角ｺﾞｼｯｸUB" panose="020B0900000000000000" pitchFamily="50" charset="-128"/>
                <a:ea typeface="HGP創英角ｺﾞｼｯｸUB" panose="020B0900000000000000" pitchFamily="50" charset="-128"/>
                <a:cs typeface="Courier New" panose="02070309020205020404" pitchFamily="49" charset="0"/>
              </a:rPr>
              <a:t>）とは</a:t>
            </a:r>
            <a:endParaRPr lang="ja-JP" altLang="ja-JP" sz="2400" dirty="0">
              <a:latin typeface="HGP創英角ｺﾞｼｯｸUB" panose="020B0900000000000000" pitchFamily="50" charset="-128"/>
              <a:ea typeface="HGP創英角ｺﾞｼｯｸUB" panose="020B0900000000000000" pitchFamily="50" charset="-128"/>
              <a:cs typeface="Courier New" panose="02070309020205020404" pitchFamily="49" charset="0"/>
            </a:endParaRPr>
          </a:p>
        </p:txBody>
      </p:sp>
      <p:sp>
        <p:nvSpPr>
          <p:cNvPr id="13" name="テキスト ボックス 12">
            <a:extLst>
              <a:ext uri="{FF2B5EF4-FFF2-40B4-BE49-F238E27FC236}">
                <a16:creationId xmlns:a16="http://schemas.microsoft.com/office/drawing/2014/main" id="{57189AC7-EF24-4EAC-9235-CF786F0386F5}"/>
              </a:ext>
            </a:extLst>
          </p:cNvPr>
          <p:cNvSpPr txBox="1"/>
          <p:nvPr/>
        </p:nvSpPr>
        <p:spPr>
          <a:xfrm>
            <a:off x="594329" y="1534527"/>
            <a:ext cx="4273372" cy="1663019"/>
          </a:xfrm>
          <a:prstGeom prst="rect">
            <a:avLst/>
          </a:prstGeom>
          <a:noFill/>
        </p:spPr>
        <p:txBody>
          <a:bodyPr wrap="square">
            <a:spAutoFit/>
          </a:bodyPr>
          <a:lstStyle/>
          <a:p>
            <a:pPr defTabSz="371475">
              <a:lnSpc>
                <a:spcPct val="150000"/>
              </a:lnSpc>
            </a:pPr>
            <a:r>
              <a:rPr lang="ja-JP" altLang="en-US" sz="1400" dirty="0">
                <a:solidFill>
                  <a:prstClr val="black"/>
                </a:solidFill>
                <a:latin typeface="+mn-ea"/>
              </a:rPr>
              <a:t>大阪スマートシティパートナーズフォーラムは“大阪モデル”のスマートシティ実現に向けて、企業やシビックテック、府内市町村、大学等と連携し、地域・社会課題を解決していく「公民共同エコシステム」として令和２年８月に設立。（約</a:t>
            </a:r>
            <a:r>
              <a:rPr lang="en-US" altLang="ja-JP" sz="1400" dirty="0">
                <a:solidFill>
                  <a:prstClr val="black"/>
                </a:solidFill>
                <a:latin typeface="+mn-ea"/>
              </a:rPr>
              <a:t>380</a:t>
            </a:r>
            <a:r>
              <a:rPr lang="ja-JP" altLang="en-US" sz="1400" dirty="0">
                <a:solidFill>
                  <a:prstClr val="black"/>
                </a:solidFill>
                <a:latin typeface="+mn-ea"/>
              </a:rPr>
              <a:t>の企業・団体が参画）</a:t>
            </a:r>
          </a:p>
        </p:txBody>
      </p:sp>
      <p:sp>
        <p:nvSpPr>
          <p:cNvPr id="68" name="正方形/長方形 67"/>
          <p:cNvSpPr/>
          <p:nvPr/>
        </p:nvSpPr>
        <p:spPr>
          <a:xfrm>
            <a:off x="573368" y="3277162"/>
            <a:ext cx="110799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chemeClr val="accent1">
                    <a:lumMod val="75000"/>
                  </a:schemeClr>
                </a:solidFill>
                <a:effectLst/>
                <a:uLnTx/>
                <a:uFillTx/>
                <a:latin typeface="+mn-ea"/>
                <a:cs typeface="+mn-cs"/>
              </a:rPr>
              <a:t>団体概要</a:t>
            </a:r>
          </a:p>
        </p:txBody>
      </p:sp>
      <p:sp>
        <p:nvSpPr>
          <p:cNvPr id="76" name="正方形/長方形 75"/>
          <p:cNvSpPr/>
          <p:nvPr/>
        </p:nvSpPr>
        <p:spPr>
          <a:xfrm>
            <a:off x="594330" y="4060860"/>
            <a:ext cx="8213026" cy="297517"/>
          </a:xfrm>
          <a:prstGeom prst="rect">
            <a:avLst/>
          </a:prstGeom>
        </p:spPr>
        <p:txBody>
          <a:bodyPr wrap="square">
            <a:spAutoFit/>
          </a:bodyPr>
          <a:lstStyle/>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n-ea"/>
                <a:cs typeface="+mn-cs"/>
              </a:rPr>
              <a:t>企業やシビックテック、府内市町村、大学等と連携した“大阪モデル”のスマートシティの実現に向けた取組みの推進</a:t>
            </a:r>
          </a:p>
        </p:txBody>
      </p:sp>
      <p:sp>
        <p:nvSpPr>
          <p:cNvPr id="77" name="正方形/長方形 76"/>
          <p:cNvSpPr/>
          <p:nvPr/>
        </p:nvSpPr>
        <p:spPr>
          <a:xfrm>
            <a:off x="652515" y="5390437"/>
            <a:ext cx="6261214" cy="1384995"/>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n-ea"/>
                <a:cs typeface="+mn-cs"/>
              </a:rPr>
              <a:t>　　　法人会員</a:t>
            </a:r>
            <a:r>
              <a:rPr kumimoji="0" lang="en-US" altLang="ja-JP" sz="1400" b="0" i="0" u="none" strike="noStrike" kern="1200" cap="none" spc="0" normalizeH="0" baseline="0" noProof="0" dirty="0">
                <a:ln>
                  <a:noFill/>
                </a:ln>
                <a:solidFill>
                  <a:prstClr val="black"/>
                </a:solidFill>
                <a:effectLst/>
                <a:uLnTx/>
                <a:uFillTx/>
                <a:latin typeface="+mn-ea"/>
                <a:cs typeface="+mn-cs"/>
              </a:rPr>
              <a:t> :</a:t>
            </a:r>
            <a:r>
              <a:rPr kumimoji="0" lang="ja-JP" altLang="en-US" sz="1400" b="0" i="0" u="none" strike="noStrike" kern="1200" cap="none" spc="0" normalizeH="0" baseline="0" noProof="0" dirty="0">
                <a:ln>
                  <a:noFill/>
                </a:ln>
                <a:solidFill>
                  <a:prstClr val="black"/>
                </a:solidFill>
                <a:effectLst/>
                <a:uLnTx/>
                <a:uFillTx/>
                <a:latin typeface="+mn-ea"/>
                <a:cs typeface="+mn-cs"/>
              </a:rPr>
              <a:t> 企業など営利を目的とする団体</a:t>
            </a:r>
            <a:endParaRPr kumimoji="0" lang="en-US" altLang="ja-JP" sz="1400" b="0" i="0" u="none" strike="noStrike" kern="1200" cap="none" spc="0" normalizeH="0" baseline="0" noProof="0" dirty="0">
              <a:ln>
                <a:noFill/>
              </a:ln>
              <a:solidFill>
                <a:prstClr val="black"/>
              </a:solidFill>
              <a:effectLst/>
              <a:uLnTx/>
              <a:uFillTx/>
              <a:latin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n-ea"/>
                <a:cs typeface="+mn-cs"/>
              </a:rPr>
              <a:t>　　　個人会員</a:t>
            </a:r>
            <a:r>
              <a:rPr kumimoji="0" lang="en-US" altLang="ja-JP" sz="1400" b="0" i="0" u="none" strike="noStrike" kern="1200" cap="none" spc="0" normalizeH="0" baseline="0" noProof="0" dirty="0">
                <a:ln>
                  <a:noFill/>
                </a:ln>
                <a:solidFill>
                  <a:prstClr val="black"/>
                </a:solidFill>
                <a:effectLst/>
                <a:uLnTx/>
                <a:uFillTx/>
                <a:latin typeface="+mn-ea"/>
                <a:cs typeface="+mn-cs"/>
              </a:rPr>
              <a:t> : </a:t>
            </a:r>
            <a:r>
              <a:rPr kumimoji="0" lang="ja-JP" altLang="en-US" sz="1400" b="0" i="0" u="none" strike="noStrike" kern="1200" cap="none" spc="0" normalizeH="0" baseline="0" noProof="0" dirty="0">
                <a:ln>
                  <a:noFill/>
                </a:ln>
                <a:solidFill>
                  <a:prstClr val="black"/>
                </a:solidFill>
                <a:effectLst/>
                <a:uLnTx/>
                <a:uFillTx/>
                <a:latin typeface="+mn-ea"/>
                <a:cs typeface="+mn-cs"/>
              </a:rPr>
              <a:t>法人会員に務める役員又は社員、個人事業主</a:t>
            </a:r>
            <a:endParaRPr kumimoji="0" lang="en-US" altLang="ja-JP" sz="1400" b="0" i="0" u="none" strike="noStrike" kern="1200" cap="none" spc="0" normalizeH="0" baseline="0" noProof="0" dirty="0">
              <a:ln>
                <a:noFill/>
              </a:ln>
              <a:solidFill>
                <a:prstClr val="black"/>
              </a:solidFill>
              <a:effectLst/>
              <a:uLnTx/>
              <a:uFillTx/>
              <a:latin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n-ea"/>
                <a:cs typeface="+mn-cs"/>
              </a:rPr>
              <a:t>特別賛助会員 </a:t>
            </a:r>
            <a:r>
              <a:rPr kumimoji="0" lang="en-US" altLang="ja-JP" sz="1400" b="0" i="0" u="none" strike="noStrike" kern="1200" cap="none" spc="0" normalizeH="0" baseline="0" noProof="0" dirty="0">
                <a:ln>
                  <a:noFill/>
                </a:ln>
                <a:solidFill>
                  <a:prstClr val="black"/>
                </a:solidFill>
                <a:effectLst/>
                <a:uLnTx/>
                <a:uFillTx/>
                <a:latin typeface="+mn-ea"/>
                <a:cs typeface="+mn-cs"/>
              </a:rPr>
              <a:t>: </a:t>
            </a:r>
            <a:r>
              <a:rPr kumimoji="0" lang="ja-JP" altLang="en-US" sz="1400" b="0" i="0" u="none" strike="noStrike" kern="1200" cap="none" spc="0" normalizeH="0" baseline="0" noProof="0" dirty="0">
                <a:ln>
                  <a:noFill/>
                </a:ln>
                <a:solidFill>
                  <a:prstClr val="black"/>
                </a:solidFill>
                <a:effectLst/>
                <a:uLnTx/>
                <a:uFillTx/>
                <a:latin typeface="+mn-ea"/>
                <a:cs typeface="+mn-cs"/>
              </a:rPr>
              <a:t>経済団体</a:t>
            </a:r>
            <a:endParaRPr kumimoji="0" lang="en-US" altLang="ja-JP" sz="1400" b="0" i="0" u="none" strike="noStrike" kern="1200" cap="none" spc="0" normalizeH="0" baseline="0" noProof="0" dirty="0">
              <a:ln>
                <a:noFill/>
              </a:ln>
              <a:solidFill>
                <a:prstClr val="black"/>
              </a:solidFill>
              <a:effectLst/>
              <a:uLnTx/>
              <a:uFillTx/>
              <a:latin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n-ea"/>
                <a:cs typeface="+mn-cs"/>
              </a:rPr>
              <a:t>　　　賛助会員 </a:t>
            </a:r>
            <a:r>
              <a:rPr kumimoji="0" lang="en-US" altLang="ja-JP" sz="1400" b="0" i="0" u="none" strike="noStrike" kern="1200" cap="none" spc="0" normalizeH="0" baseline="0" noProof="0" dirty="0">
                <a:ln>
                  <a:noFill/>
                </a:ln>
                <a:solidFill>
                  <a:prstClr val="black"/>
                </a:solidFill>
                <a:effectLst/>
                <a:uLnTx/>
                <a:uFillTx/>
                <a:latin typeface="+mn-ea"/>
                <a:cs typeface="+mn-cs"/>
              </a:rPr>
              <a:t>: </a:t>
            </a:r>
            <a:r>
              <a:rPr kumimoji="0" lang="ja-JP" altLang="en-US" sz="1400" b="0" i="0" u="none" strike="noStrike" kern="1200" cap="none" spc="0" normalizeH="0" baseline="0" noProof="0" dirty="0">
                <a:ln>
                  <a:noFill/>
                </a:ln>
                <a:solidFill>
                  <a:prstClr val="black"/>
                </a:solidFill>
                <a:effectLst/>
                <a:uLnTx/>
                <a:uFillTx/>
                <a:latin typeface="+mn-ea"/>
                <a:cs typeface="+mn-cs"/>
              </a:rPr>
              <a:t>地方自治体、大学、研究機関など営利を目的としない団体</a:t>
            </a:r>
          </a:p>
        </p:txBody>
      </p:sp>
      <p:sp>
        <p:nvSpPr>
          <p:cNvPr id="78" name="正方形/長方形 77"/>
          <p:cNvSpPr/>
          <p:nvPr/>
        </p:nvSpPr>
        <p:spPr>
          <a:xfrm>
            <a:off x="594329" y="4727290"/>
            <a:ext cx="7253627" cy="297517"/>
          </a:xfrm>
          <a:prstGeom prst="rect">
            <a:avLst/>
          </a:prstGeom>
        </p:spPr>
        <p:txBody>
          <a:bodyPr wrap="square">
            <a:spAutoFit/>
          </a:bodyPr>
          <a:lstStyle/>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n-ea"/>
                <a:cs typeface="+mn-cs"/>
              </a:rPr>
              <a:t>社会課題の見える化、コーディネート／ワークショップ・セミナー開催／情報発信　ほか</a:t>
            </a:r>
          </a:p>
        </p:txBody>
      </p:sp>
      <p:sp>
        <p:nvSpPr>
          <p:cNvPr id="81" name="正方形/長方形 80"/>
          <p:cNvSpPr/>
          <p:nvPr/>
        </p:nvSpPr>
        <p:spPr>
          <a:xfrm>
            <a:off x="675960" y="4417673"/>
            <a:ext cx="902811" cy="307777"/>
          </a:xfrm>
          <a:prstGeom prst="rect">
            <a:avLst/>
          </a:prstGeom>
          <a:solidFill>
            <a:schemeClr val="accent1">
              <a:lumMod val="75000"/>
            </a:schemeClr>
          </a:solid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uLnTx/>
                <a:uFillTx/>
                <a:latin typeface="+mn-ea"/>
                <a:cs typeface="+mn-cs"/>
              </a:rPr>
              <a:t>事業内容</a:t>
            </a:r>
          </a:p>
        </p:txBody>
      </p:sp>
      <p:pic>
        <p:nvPicPr>
          <p:cNvPr id="87" name="図 8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73148" y="922066"/>
            <a:ext cx="3369331" cy="2199198"/>
          </a:xfrm>
          <a:prstGeom prst="rect">
            <a:avLst/>
          </a:prstGeom>
        </p:spPr>
      </p:pic>
      <p:cxnSp>
        <p:nvCxnSpPr>
          <p:cNvPr id="5" name="直線コネクタ 4"/>
          <p:cNvCxnSpPr/>
          <p:nvPr/>
        </p:nvCxnSpPr>
        <p:spPr>
          <a:xfrm>
            <a:off x="1681364" y="3475896"/>
            <a:ext cx="6840000" cy="0"/>
          </a:xfrm>
          <a:prstGeom prst="line">
            <a:avLst/>
          </a:prstGeom>
          <a:ln>
            <a:gradFill flip="none" rotWithShape="1">
              <a:gsLst>
                <a:gs pos="0">
                  <a:srgbClr val="0070C0"/>
                </a:gs>
                <a:gs pos="100000">
                  <a:srgbClr val="00B0F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666959" y="3732050"/>
            <a:ext cx="543739" cy="307777"/>
          </a:xfrm>
          <a:prstGeom prst="rect">
            <a:avLst/>
          </a:prstGeom>
          <a:solidFill>
            <a:schemeClr val="accent1">
              <a:lumMod val="75000"/>
            </a:schemeClr>
          </a:solid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dirty="0">
                <a:solidFill>
                  <a:prstClr val="white"/>
                </a:solidFill>
                <a:latin typeface="+mn-ea"/>
              </a:rPr>
              <a:t>目的</a:t>
            </a:r>
            <a:endParaRPr kumimoji="0" lang="ja-JP" altLang="en-US" sz="1400" b="0" i="0" u="none" strike="noStrike" kern="1200" cap="none" spc="0" normalizeH="0" baseline="0" noProof="0" dirty="0">
              <a:ln>
                <a:noFill/>
              </a:ln>
              <a:solidFill>
                <a:prstClr val="white"/>
              </a:solidFill>
              <a:effectLst/>
              <a:uLnTx/>
              <a:uFillTx/>
              <a:latin typeface="+mn-ea"/>
              <a:cs typeface="+mn-cs"/>
            </a:endParaRPr>
          </a:p>
        </p:txBody>
      </p:sp>
      <p:sp>
        <p:nvSpPr>
          <p:cNvPr id="19" name="正方形/長方形 18"/>
          <p:cNvSpPr/>
          <p:nvPr/>
        </p:nvSpPr>
        <p:spPr>
          <a:xfrm>
            <a:off x="675960" y="5130655"/>
            <a:ext cx="1707519" cy="307777"/>
          </a:xfrm>
          <a:prstGeom prst="rect">
            <a:avLst/>
          </a:prstGeom>
          <a:solidFill>
            <a:schemeClr val="accent1">
              <a:lumMod val="75000"/>
            </a:schemeClr>
          </a:solid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noProof="0" dirty="0">
                <a:solidFill>
                  <a:prstClr val="white"/>
                </a:solidFill>
                <a:latin typeface="+mn-ea"/>
              </a:rPr>
              <a:t>会員種別</a:t>
            </a:r>
            <a:r>
              <a:rPr lang="en-US" altLang="ja-JP" sz="1400" noProof="0" dirty="0">
                <a:solidFill>
                  <a:prstClr val="white"/>
                </a:solidFill>
                <a:latin typeface="+mn-ea"/>
              </a:rPr>
              <a:t>/</a:t>
            </a:r>
            <a:r>
              <a:rPr lang="ja-JP" altLang="en-US" sz="1400" noProof="0" dirty="0">
                <a:solidFill>
                  <a:prstClr val="white"/>
                </a:solidFill>
                <a:latin typeface="+mn-ea"/>
              </a:rPr>
              <a:t>会員資格</a:t>
            </a:r>
            <a:endParaRPr kumimoji="0" lang="ja-JP" altLang="en-US" sz="1400" b="0" i="0" u="none" strike="noStrike" kern="1200" cap="none" spc="0" normalizeH="0" baseline="0" noProof="0" dirty="0">
              <a:ln>
                <a:noFill/>
              </a:ln>
              <a:solidFill>
                <a:prstClr val="white"/>
              </a:solidFill>
              <a:effectLst/>
              <a:uLnTx/>
              <a:uFillTx/>
              <a:latin typeface="+mn-ea"/>
              <a:cs typeface="+mn-cs"/>
            </a:endParaRPr>
          </a:p>
        </p:txBody>
      </p:sp>
    </p:spTree>
    <p:extLst>
      <p:ext uri="{BB962C8B-B14F-4D97-AF65-F5344CB8AC3E}">
        <p14:creationId xmlns:p14="http://schemas.microsoft.com/office/powerpoint/2010/main" val="398227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311" y="1278340"/>
            <a:ext cx="8031377" cy="5246257"/>
          </a:xfrm>
          <a:prstGeom prst="rect">
            <a:avLst/>
          </a:prstGeom>
        </p:spPr>
      </p:pic>
      <p:sp>
        <p:nvSpPr>
          <p:cNvPr id="4" name="テキスト ボックス 3"/>
          <p:cNvSpPr txBox="1"/>
          <p:nvPr/>
        </p:nvSpPr>
        <p:spPr>
          <a:xfrm>
            <a:off x="556311" y="824503"/>
            <a:ext cx="3004349" cy="400110"/>
          </a:xfrm>
          <a:prstGeom prst="rect">
            <a:avLst/>
          </a:prstGeom>
          <a:noFill/>
        </p:spPr>
        <p:txBody>
          <a:bodyPr wrap="none" rtlCol="0">
            <a:spAutoFit/>
          </a:bodyPr>
          <a:lstStyle/>
          <a:p>
            <a:r>
              <a:rPr kumimoji="1" lang="ja-JP" altLang="en-US" sz="2000" dirty="0">
                <a:solidFill>
                  <a:srgbClr val="FF0000"/>
                </a:solidFill>
              </a:rPr>
              <a:t>約</a:t>
            </a:r>
            <a:r>
              <a:rPr kumimoji="1" lang="en-US" altLang="ja-JP" sz="2000" dirty="0">
                <a:solidFill>
                  <a:srgbClr val="FF0000"/>
                </a:solidFill>
              </a:rPr>
              <a:t>380</a:t>
            </a:r>
            <a:r>
              <a:rPr kumimoji="1" lang="ja-JP" altLang="en-US" sz="2000" dirty="0">
                <a:solidFill>
                  <a:srgbClr val="FF0000"/>
                </a:solidFill>
              </a:rPr>
              <a:t>の企業・団体が参画</a:t>
            </a:r>
          </a:p>
        </p:txBody>
      </p:sp>
      <p:sp>
        <p:nvSpPr>
          <p:cNvPr id="5" name="スライド番号プレースホルダー 4">
            <a:extLst>
              <a:ext uri="{FF2B5EF4-FFF2-40B4-BE49-F238E27FC236}">
                <a16:creationId xmlns:a16="http://schemas.microsoft.com/office/drawing/2014/main" id="{ED7A66FF-952D-4B40-864E-B9E7227CFE8B}"/>
              </a:ext>
            </a:extLst>
          </p:cNvPr>
          <p:cNvSpPr>
            <a:spLocks noGrp="1"/>
          </p:cNvSpPr>
          <p:nvPr>
            <p:ph type="sldNum" sz="quarter" idx="12"/>
          </p:nvPr>
        </p:nvSpPr>
        <p:spPr/>
        <p:txBody>
          <a:bodyPr/>
          <a:lstStyle/>
          <a:p>
            <a:fld id="{41282DF9-B026-4488-934B-9C645BD930A4}" type="slidenum">
              <a:rPr kumimoji="1" lang="ja-JP" altLang="en-US" smtClean="0"/>
              <a:t>17</a:t>
            </a:fld>
            <a:endParaRPr kumimoji="1" lang="ja-JP" altLang="en-US"/>
          </a:p>
        </p:txBody>
      </p:sp>
      <p:sp>
        <p:nvSpPr>
          <p:cNvPr id="6" name="タイトル 3"/>
          <p:cNvSpPr>
            <a:spLocks noGrp="1"/>
          </p:cNvSpPr>
          <p:nvPr>
            <p:ph type="title"/>
          </p:nvPr>
        </p:nvSpPr>
        <p:spPr>
          <a:xfrm>
            <a:off x="556311" y="138399"/>
            <a:ext cx="7886700" cy="504001"/>
          </a:xfrm>
        </p:spPr>
        <p:txBody>
          <a:bodyPr/>
          <a:lstStyle/>
          <a:p>
            <a:r>
              <a:rPr lang="ja-JP" altLang="en-US" dirty="0"/>
              <a:t>大阪スマートシティパートナーズフォーラム・企業・団体一覧</a:t>
            </a:r>
            <a:endParaRPr kumimoji="1" lang="ja-JP" altLang="en-US" dirty="0"/>
          </a:p>
        </p:txBody>
      </p:sp>
    </p:spTree>
    <p:extLst>
      <p:ext uri="{BB962C8B-B14F-4D97-AF65-F5344CB8AC3E}">
        <p14:creationId xmlns:p14="http://schemas.microsoft.com/office/powerpoint/2010/main" val="946060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BBCF660-37D5-4B57-A9A7-402BC7F2E900}"/>
              </a:ext>
            </a:extLst>
          </p:cNvPr>
          <p:cNvSpPr>
            <a:spLocks noGrp="1"/>
          </p:cNvSpPr>
          <p:nvPr>
            <p:ph type="sldNum" sz="quarter" idx="12"/>
          </p:nvPr>
        </p:nvSpPr>
        <p:spPr>
          <a:xfrm>
            <a:off x="7056620" y="6491962"/>
            <a:ext cx="2059934" cy="325180"/>
          </a:xfrm>
        </p:spPr>
        <p:txBody>
          <a:bodyPr/>
          <a:lstStyle/>
          <a:p>
            <a:fld id="{C7C34BEB-4A20-458F-AD4D-39E29A2F47F5}" type="slidenum">
              <a:rPr kumimoji="1" lang="ja-JP" altLang="en-US" sz="1200" smtClean="0"/>
              <a:pPr/>
              <a:t>18</a:t>
            </a:fld>
            <a:endParaRPr kumimoji="1" lang="ja-JP" altLang="en-US" sz="1200" dirty="0"/>
          </a:p>
        </p:txBody>
      </p:sp>
      <p:sp>
        <p:nvSpPr>
          <p:cNvPr id="3" name="正方形/長方形 2">
            <a:extLst>
              <a:ext uri="{FF2B5EF4-FFF2-40B4-BE49-F238E27FC236}">
                <a16:creationId xmlns:a16="http://schemas.microsoft.com/office/drawing/2014/main" id="{BD954132-3D2D-44DC-BABB-4ED3133EE73D}"/>
              </a:ext>
            </a:extLst>
          </p:cNvPr>
          <p:cNvSpPr/>
          <p:nvPr/>
        </p:nvSpPr>
        <p:spPr>
          <a:xfrm>
            <a:off x="3808968" y="294920"/>
            <a:ext cx="4924933" cy="369332"/>
          </a:xfrm>
          <a:prstGeom prst="rect">
            <a:avLst/>
          </a:prstGeom>
        </p:spPr>
        <p:txBody>
          <a:bodyPr wrap="square">
            <a:spAutoFit/>
          </a:bodyPr>
          <a:lstStyle/>
          <a:p>
            <a:pPr lvl="0"/>
            <a:r>
              <a:rPr lang="ja-JP" altLang="en-US" dirty="0">
                <a:solidFill>
                  <a:prstClr val="black"/>
                </a:solidFill>
              </a:rPr>
              <a:t>大阪スマートシティパートナーズフォーラムプロジェクト</a:t>
            </a:r>
          </a:p>
        </p:txBody>
      </p:sp>
      <p:sp>
        <p:nvSpPr>
          <p:cNvPr id="12" name="正方形/長方形 11">
            <a:extLst>
              <a:ext uri="{FF2B5EF4-FFF2-40B4-BE49-F238E27FC236}">
                <a16:creationId xmlns:a16="http://schemas.microsoft.com/office/drawing/2014/main" id="{B9239D57-5214-4A58-BA1C-7FF3E592D502}"/>
              </a:ext>
            </a:extLst>
          </p:cNvPr>
          <p:cNvSpPr/>
          <p:nvPr/>
        </p:nvSpPr>
        <p:spPr>
          <a:xfrm>
            <a:off x="493476" y="882343"/>
            <a:ext cx="3490058" cy="461665"/>
          </a:xfrm>
          <a:prstGeom prst="rect">
            <a:avLst/>
          </a:prstGeom>
        </p:spPr>
        <p:txBody>
          <a:bodyPr wrap="none">
            <a:spAutoFit/>
          </a:bodyPr>
          <a:lstStyle/>
          <a:p>
            <a:pPr lvl="0"/>
            <a:r>
              <a:rPr lang="en-US" altLang="ja-JP" sz="2400" dirty="0">
                <a:latin typeface="HGP創英角ｺﾞｼｯｸUB" panose="020B0900000000000000" pitchFamily="50" charset="-128"/>
                <a:ea typeface="HGP創英角ｺﾞｼｯｸUB" panose="020B0900000000000000" pitchFamily="50" charset="-128"/>
                <a:cs typeface="Courier New" panose="02070309020205020404" pitchFamily="49" charset="0"/>
              </a:rPr>
              <a:t>OSPF</a:t>
            </a:r>
            <a:r>
              <a:rPr lang="ja-JP" altLang="ja-JP" sz="2400" dirty="0">
                <a:latin typeface="HGP創英角ｺﾞｼｯｸUB" panose="020B0900000000000000" pitchFamily="50" charset="-128"/>
                <a:ea typeface="HGP創英角ｺﾞｼｯｸUB" panose="020B0900000000000000" pitchFamily="50" charset="-128"/>
                <a:cs typeface="Courier New" panose="02070309020205020404" pitchFamily="49" charset="0"/>
              </a:rPr>
              <a:t>プロジェクトについて</a:t>
            </a:r>
          </a:p>
        </p:txBody>
      </p:sp>
      <p:sp>
        <p:nvSpPr>
          <p:cNvPr id="13" name="テキスト ボックス 12">
            <a:extLst>
              <a:ext uri="{FF2B5EF4-FFF2-40B4-BE49-F238E27FC236}">
                <a16:creationId xmlns:a16="http://schemas.microsoft.com/office/drawing/2014/main" id="{57189AC7-EF24-4EAC-9235-CF786F0386F5}"/>
              </a:ext>
            </a:extLst>
          </p:cNvPr>
          <p:cNvSpPr txBox="1"/>
          <p:nvPr/>
        </p:nvSpPr>
        <p:spPr>
          <a:xfrm>
            <a:off x="659676" y="1371325"/>
            <a:ext cx="4830484" cy="2632516"/>
          </a:xfrm>
          <a:prstGeom prst="rect">
            <a:avLst/>
          </a:prstGeom>
          <a:noFill/>
        </p:spPr>
        <p:txBody>
          <a:bodyPr wrap="square">
            <a:spAutoFit/>
          </a:bodyPr>
          <a:lstStyle/>
          <a:p>
            <a:pPr defTabSz="371475">
              <a:lnSpc>
                <a:spcPct val="150000"/>
              </a:lnSpc>
            </a:pPr>
            <a:r>
              <a:rPr lang="ja-JP" altLang="en-US" sz="1400" dirty="0">
                <a:solidFill>
                  <a:prstClr val="black"/>
                </a:solidFill>
                <a:latin typeface="+mn-ea"/>
              </a:rPr>
              <a:t>市町村の地域・社会課題を解決し公民共同エコシステムを</a:t>
            </a:r>
            <a:endParaRPr lang="en-US" altLang="ja-JP" sz="1400" dirty="0">
              <a:solidFill>
                <a:prstClr val="black"/>
              </a:solidFill>
              <a:latin typeface="+mn-ea"/>
            </a:endParaRPr>
          </a:p>
          <a:p>
            <a:pPr defTabSz="371475">
              <a:lnSpc>
                <a:spcPct val="150000"/>
              </a:lnSpc>
            </a:pPr>
            <a:r>
              <a:rPr lang="ja-JP" altLang="en-US" sz="1400" dirty="0">
                <a:solidFill>
                  <a:prstClr val="black"/>
                </a:solidFill>
                <a:latin typeface="+mn-ea"/>
              </a:rPr>
              <a:t>実現するため、会員企業のソリューションを組み合わせ、市町村の</a:t>
            </a:r>
            <a:endParaRPr lang="en-US" altLang="ja-JP" sz="1400" dirty="0">
              <a:solidFill>
                <a:prstClr val="black"/>
              </a:solidFill>
              <a:latin typeface="+mn-ea"/>
            </a:endParaRPr>
          </a:p>
          <a:p>
            <a:pPr defTabSz="371475">
              <a:lnSpc>
                <a:spcPct val="150000"/>
              </a:lnSpc>
            </a:pPr>
            <a:r>
              <a:rPr lang="ja-JP" altLang="en-US" sz="1400" dirty="0">
                <a:solidFill>
                  <a:prstClr val="black"/>
                </a:solidFill>
                <a:latin typeface="+mn-ea"/>
              </a:rPr>
              <a:t>コスト負担を軽減しつつ、収益が還元されるサービス・ビジネスモデルを策定し、市町村への提案、実証・実装を行う。</a:t>
            </a:r>
            <a:endParaRPr lang="en-US" altLang="ja-JP" sz="1400" dirty="0">
              <a:solidFill>
                <a:prstClr val="black"/>
              </a:solidFill>
              <a:latin typeface="+mn-ea"/>
            </a:endParaRPr>
          </a:p>
          <a:p>
            <a:pPr defTabSz="371475">
              <a:lnSpc>
                <a:spcPct val="150000"/>
              </a:lnSpc>
            </a:pPr>
            <a:r>
              <a:rPr lang="ja-JP" altLang="en-US" sz="1400" b="1" dirty="0">
                <a:solidFill>
                  <a:prstClr val="black"/>
                </a:solidFill>
                <a:latin typeface="+mn-ea"/>
              </a:rPr>
              <a:t>①「スマートヘルスシティ」、②「高齢者にやさしいまちづくり」</a:t>
            </a:r>
            <a:endParaRPr lang="en-US" altLang="ja-JP" sz="1400" b="1" dirty="0">
              <a:solidFill>
                <a:prstClr val="black"/>
              </a:solidFill>
              <a:latin typeface="+mn-ea"/>
            </a:endParaRPr>
          </a:p>
          <a:p>
            <a:pPr defTabSz="371475">
              <a:lnSpc>
                <a:spcPct val="150000"/>
              </a:lnSpc>
            </a:pPr>
            <a:r>
              <a:rPr lang="ja-JP" altLang="en-US" sz="1400" b="1" dirty="0">
                <a:solidFill>
                  <a:prstClr val="black"/>
                </a:solidFill>
                <a:latin typeface="+mn-ea"/>
              </a:rPr>
              <a:t>③「子育てしやすいまちづくり」、④「移動がスムーズなまちづくり」</a:t>
            </a:r>
            <a:endParaRPr lang="en-US" altLang="ja-JP" sz="1400" b="1" dirty="0">
              <a:solidFill>
                <a:prstClr val="black"/>
              </a:solidFill>
              <a:latin typeface="+mn-ea"/>
            </a:endParaRPr>
          </a:p>
          <a:p>
            <a:pPr defTabSz="371475">
              <a:lnSpc>
                <a:spcPct val="150000"/>
              </a:lnSpc>
            </a:pPr>
            <a:r>
              <a:rPr lang="ja-JP" altLang="en-US" sz="1400" b="1" dirty="0">
                <a:solidFill>
                  <a:prstClr val="black"/>
                </a:solidFill>
                <a:latin typeface="+mn-ea"/>
              </a:rPr>
              <a:t>⑤「インバウンド・観光の再生」、⑥「大阪ものづくり２</a:t>
            </a:r>
            <a:r>
              <a:rPr lang="en-US" altLang="ja-JP" sz="1400" b="1" dirty="0">
                <a:solidFill>
                  <a:prstClr val="black"/>
                </a:solidFill>
                <a:latin typeface="+mn-ea"/>
              </a:rPr>
              <a:t>.</a:t>
            </a:r>
            <a:r>
              <a:rPr lang="ja-JP" altLang="en-US" sz="1400" b="1" dirty="0">
                <a:solidFill>
                  <a:prstClr val="black"/>
                </a:solidFill>
                <a:latin typeface="+mn-ea"/>
              </a:rPr>
              <a:t>０」</a:t>
            </a:r>
            <a:endParaRPr lang="en-US" altLang="ja-JP" sz="1400" b="1" dirty="0">
              <a:solidFill>
                <a:prstClr val="black"/>
              </a:solidFill>
              <a:latin typeface="+mn-ea"/>
            </a:endParaRPr>
          </a:p>
          <a:p>
            <a:pPr defTabSz="371475">
              <a:lnSpc>
                <a:spcPct val="150000"/>
              </a:lnSpc>
            </a:pPr>
            <a:r>
              <a:rPr lang="ja-JP" altLang="en-US" sz="1400" b="1" dirty="0">
                <a:solidFill>
                  <a:prstClr val="black"/>
                </a:solidFill>
                <a:latin typeface="+mn-ea"/>
              </a:rPr>
              <a:t>⑦「安全・安心なまちづくり」　</a:t>
            </a:r>
            <a:r>
              <a:rPr lang="ja-JP" altLang="en-US" sz="1400" dirty="0">
                <a:solidFill>
                  <a:prstClr val="black"/>
                </a:solidFill>
                <a:latin typeface="+mn-ea"/>
              </a:rPr>
              <a:t>の　</a:t>
            </a:r>
            <a:r>
              <a:rPr lang="ja-JP" altLang="en-US" sz="1400" b="1" u="sng" dirty="0">
                <a:solidFill>
                  <a:srgbClr val="FF0000"/>
                </a:solidFill>
                <a:latin typeface="+mn-ea"/>
              </a:rPr>
              <a:t>７分野でプロジェクトを推進中。</a:t>
            </a:r>
            <a:endParaRPr lang="en-US" altLang="ja-JP" sz="1400" b="1" u="sng" dirty="0">
              <a:solidFill>
                <a:srgbClr val="FF0000"/>
              </a:solidFill>
              <a:latin typeface="+mn-ea"/>
            </a:endParaRPr>
          </a:p>
        </p:txBody>
      </p:sp>
      <p:pic>
        <p:nvPicPr>
          <p:cNvPr id="52" name="図 51">
            <a:extLst>
              <a:ext uri="{FF2B5EF4-FFF2-40B4-BE49-F238E27FC236}">
                <a16:creationId xmlns:a16="http://schemas.microsoft.com/office/drawing/2014/main" id="{DD3F5C65-1779-4019-B3CF-F9566E0BA77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09115" y="963901"/>
            <a:ext cx="3085743" cy="3090580"/>
          </a:xfrm>
          <a:prstGeom prst="rect">
            <a:avLst/>
          </a:prstGeom>
        </p:spPr>
      </p:pic>
      <p:pic>
        <p:nvPicPr>
          <p:cNvPr id="38" name="図 37"/>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0" b="100000" l="6319" r="93956">
                        <a14:foregroundMark x1="20467" y1="40476" x2="20467" y2="40476"/>
                        <a14:foregroundMark x1="23626" y1="36905" x2="23626" y2="36905"/>
                        <a14:foregroundMark x1="27198" y1="48214" x2="27198" y2="48214"/>
                        <a14:foregroundMark x1="33242" y1="46429" x2="33242" y2="46429"/>
                        <a14:foregroundMark x1="33379" y1="22024" x2="33379" y2="22024"/>
                        <a14:foregroundMark x1="36676" y1="36310" x2="36676" y2="36310"/>
                        <a14:foregroundMark x1="42170" y1="35119" x2="42170" y2="35119"/>
                        <a14:foregroundMark x1="46154" y1="39881" x2="46154" y2="39881"/>
                        <a14:foregroundMark x1="52473" y1="49405" x2="52473" y2="49405"/>
                        <a14:foregroundMark x1="51786" y1="51190" x2="51786" y2="51190"/>
                        <a14:foregroundMark x1="59341" y1="46429" x2="59341" y2="46429"/>
                        <a14:foregroundMark x1="71154" y1="36905" x2="71154" y2="36905"/>
                        <a14:foregroundMark x1="77473" y1="44048" x2="77473" y2="44048"/>
                        <a14:foregroundMark x1="83104" y1="32143" x2="83104" y2="32143"/>
                        <a14:foregroundMark x1="85165" y1="29167" x2="85165" y2="29167"/>
                        <a14:foregroundMark x1="87500" y1="44643" x2="87500" y2="44643"/>
                        <a14:foregroundMark x1="90797" y1="50595" x2="90797" y2="50595"/>
                        <a14:foregroundMark x1="39286" y1="70833" x2="39286" y2="70833"/>
                        <a14:foregroundMark x1="37912" y1="69048" x2="37912" y2="69048"/>
                        <a14:foregroundMark x1="36951" y1="67857" x2="36951" y2="67857"/>
                        <a14:foregroundMark x1="35577" y1="67857" x2="35577" y2="67857"/>
                        <a14:foregroundMark x1="30769" y1="72024" x2="30769" y2="72024"/>
                        <a14:foregroundMark x1="27335" y1="71429" x2="27335" y2="71429"/>
                        <a14:foregroundMark x1="21291" y1="70238" x2="21291" y2="70238"/>
                        <a14:foregroundMark x1="18956" y1="70238" x2="18956" y2="70238"/>
                        <a14:foregroundMark x1="15934" y1="70238" x2="15934" y2="70238"/>
                        <a14:foregroundMark x1="11264" y1="71429" x2="11264" y2="71429"/>
                        <a14:foregroundMark x1="10577" y1="66667" x2="10577" y2="66667"/>
                        <a14:foregroundMark x1="11951" y1="65476" x2="11951" y2="65476"/>
                        <a14:backgroundMark x1="19093" y1="36310" x2="19093" y2="36310"/>
                        <a14:backgroundMark x1="14973" y1="72619" x2="14973" y2="72619"/>
                        <a14:backgroundMark x1="48214" y1="36905" x2="48214" y2="36905"/>
                      </a14:backgroundRemoval>
                    </a14:imgEffect>
                  </a14:imgLayer>
                </a14:imgProps>
              </a:ext>
              <a:ext uri="{28A0092B-C50C-407E-A947-70E740481C1C}">
                <a14:useLocalDpi xmlns:a14="http://schemas.microsoft.com/office/drawing/2010/main"/>
              </a:ext>
            </a:extLst>
          </a:blip>
          <a:srcRect/>
          <a:stretch/>
        </p:blipFill>
        <p:spPr>
          <a:xfrm>
            <a:off x="6921138" y="5435956"/>
            <a:ext cx="1357286" cy="313376"/>
          </a:xfrm>
          <a:prstGeom prst="rect">
            <a:avLst/>
          </a:prstGeom>
        </p:spPr>
      </p:pic>
      <p:pic>
        <p:nvPicPr>
          <p:cNvPr id="40" name="図 39"/>
          <p:cNvPicPr>
            <a:picLocks noChangeAspect="1"/>
          </p:cNvPicPr>
          <p:nvPr/>
        </p:nvPicPr>
        <p:blipFill>
          <a:blip r:embed="rId5" cstate="screen">
            <a:extLst>
              <a:ext uri="{BEBA8EAE-BF5A-486C-A8C5-ECC9F3942E4B}">
                <a14:imgProps xmlns:a14="http://schemas.microsoft.com/office/drawing/2010/main">
                  <a14:imgLayer r:embed="rId6">
                    <a14:imgEffect>
                      <a14:backgroundRemoval t="9798" b="89914" l="4937" r="94147">
                        <a14:foregroundMark x1="37941" y1="46254" x2="37941" y2="46254"/>
                        <a14:foregroundMark x1="44358" y1="44813" x2="44358" y2="44813"/>
                        <a14:foregroundMark x1="45557" y1="23199" x2="45557" y2="23199"/>
                        <a14:foregroundMark x1="44570" y1="17579" x2="44570" y2="17579"/>
                        <a14:foregroundMark x1="46262" y1="16427" x2="46262" y2="16427"/>
                        <a14:foregroundMark x1="40832" y1="16138" x2="40832" y2="16138"/>
                        <a14:foregroundMark x1="56065" y1="36455" x2="56065" y2="36455"/>
                        <a14:foregroundMark x1="68759" y1="35447" x2="68759" y2="35447"/>
                        <a14:foregroundMark x1="82934" y1="41787" x2="82934" y2="41787"/>
                        <a14:foregroundMark x1="88858" y1="74640" x2="88858" y2="74640"/>
                        <a14:foregroundMark x1="86037" y1="75504" x2="86037" y2="75504"/>
                        <a14:foregroundMark x1="79972" y1="76513" x2="79972" y2="76513"/>
                        <a14:foregroundMark x1="73413" y1="73055" x2="73413" y2="73055"/>
                        <a14:foregroundMark x1="69111" y1="69308" x2="69111" y2="69308"/>
                      </a14:backgroundRemoval>
                    </a14:imgEffect>
                  </a14:imgLayer>
                </a14:imgProps>
              </a:ext>
              <a:ext uri="{28A0092B-C50C-407E-A947-70E740481C1C}">
                <a14:useLocalDpi xmlns:a14="http://schemas.microsoft.com/office/drawing/2010/main"/>
              </a:ext>
            </a:extLst>
          </a:blip>
          <a:stretch>
            <a:fillRect/>
          </a:stretch>
        </p:blipFill>
        <p:spPr>
          <a:xfrm>
            <a:off x="7652185" y="4928224"/>
            <a:ext cx="868804" cy="425211"/>
          </a:xfrm>
          <a:prstGeom prst="rect">
            <a:avLst/>
          </a:prstGeom>
        </p:spPr>
      </p:pic>
      <p:pic>
        <p:nvPicPr>
          <p:cNvPr id="41" name="図 40"/>
          <p:cNvPicPr>
            <a:picLocks noChangeAspect="1"/>
          </p:cNvPicPr>
          <p:nvPr/>
        </p:nvPicPr>
        <p:blipFill>
          <a:blip r:embed="rId7" cstate="screen">
            <a:extLst>
              <a:ext uri="{BEBA8EAE-BF5A-486C-A8C5-ECC9F3942E4B}">
                <a14:imgProps xmlns:a14="http://schemas.microsoft.com/office/drawing/2010/main">
                  <a14:imgLayer r:embed="rId8">
                    <a14:imgEffect>
                      <a14:backgroundRemoval t="7653" b="89796" l="2600" r="97500">
                        <a14:foregroundMark x1="32550" y1="32653" x2="33000" y2="32653"/>
                        <a14:foregroundMark x1="40800" y1="21556" x2="40800" y2="21556"/>
                        <a14:foregroundMark x1="32650" y1="19515" x2="32650" y2="19515"/>
                        <a14:foregroundMark x1="46200" y1="26148" x2="46200" y2="26148"/>
                        <a14:foregroundMark x1="40200" y1="30740" x2="40200" y2="30740"/>
                        <a14:foregroundMark x1="38850" y1="35332" x2="38850" y2="35332"/>
                        <a14:foregroundMark x1="50100" y1="31888" x2="50100" y2="31888"/>
                        <a14:foregroundMark x1="53850" y1="22704" x2="53850" y2="22704"/>
                        <a14:foregroundMark x1="57550" y1="26403" x2="57550" y2="26403"/>
                        <a14:foregroundMark x1="62600" y1="26913" x2="62600" y2="26913"/>
                        <a14:foregroundMark x1="57750" y1="19260" x2="57750" y2="19260"/>
                        <a14:foregroundMark x1="67100" y1="29847" x2="67100" y2="29847"/>
                        <a14:foregroundMark x1="72750" y1="30357" x2="72750" y2="30357"/>
                        <a14:foregroundMark x1="72650" y1="22704" x2="72650" y2="22704"/>
                        <a14:foregroundMark x1="72400" y1="16327" x2="72400" y2="16327"/>
                        <a14:foregroundMark x1="70150" y1="22704" x2="70150" y2="22704"/>
                        <a14:foregroundMark x1="69800" y1="26148" x2="69800" y2="26148"/>
                        <a14:foregroundMark x1="76250" y1="22704" x2="76250" y2="22704"/>
                        <a14:foregroundMark x1="76250" y1="25765" x2="76250" y2="25765"/>
                        <a14:foregroundMark x1="87850" y1="23469" x2="87850" y2="23469"/>
                        <a14:foregroundMark x1="87950" y1="20026" x2="87950" y2="20026"/>
                        <a14:foregroundMark x1="87700" y1="16071" x2="87700" y2="16071"/>
                        <a14:foregroundMark x1="91750" y1="20663" x2="91750" y2="20663"/>
                        <a14:foregroundMark x1="94600" y1="25000" x2="94600" y2="25000"/>
                        <a14:foregroundMark x1="33350" y1="56505" x2="33350" y2="56505"/>
                        <a14:foregroundMark x1="36700" y1="57653" x2="36700" y2="57653"/>
                        <a14:foregroundMark x1="32000" y1="57143" x2="32000" y2="57143"/>
                        <a14:foregroundMark x1="29850" y1="57398" x2="29850" y2="57398"/>
                        <a14:foregroundMark x1="27500" y1="57908" x2="27500" y2="57908"/>
                        <a14:foregroundMark x1="25150" y1="59056" x2="25150" y2="59056"/>
                        <a14:foregroundMark x1="38050" y1="57908" x2="38050" y2="57908"/>
                        <a14:foregroundMark x1="39550" y1="58291" x2="39550" y2="58291"/>
                        <a14:foregroundMark x1="41700" y1="59694" x2="41700" y2="59694"/>
                        <a14:foregroundMark x1="44250" y1="61735" x2="44250" y2="61735"/>
                        <a14:foregroundMark x1="45400" y1="62755" x2="45400" y2="62755"/>
                        <a14:foregroundMark x1="22250" y1="60842" x2="22250" y2="60842"/>
                        <a14:foregroundMark x1="19200" y1="63265" x2="19200" y2="63265"/>
                        <a14:foregroundMark x1="20100" y1="63265" x2="20100" y2="63265"/>
                        <a14:foregroundMark x1="18200" y1="64286" x2="18200" y2="64286"/>
                        <a14:foregroundMark x1="17150" y1="68495" x2="17150" y2="68495"/>
                        <a14:foregroundMark x1="16850" y1="75893" x2="16850" y2="75893"/>
                        <a14:foregroundMark x1="17550" y1="71556" x2="17200" y2="74490"/>
                        <a14:foregroundMark x1="13550" y1="71556" x2="13000" y2="78954"/>
                        <a14:foregroundMark x1="13100" y1="79592" x2="12700" y2="83929"/>
                        <a14:foregroundMark x1="13650" y1="67347" x2="13700" y2="71046"/>
                        <a14:foregroundMark x1="14650" y1="68367" x2="14650" y2="68367"/>
                        <a14:foregroundMark x1="15650" y1="67219" x2="15650" y2="67219"/>
                        <a14:foregroundMark x1="15500" y1="77806" x2="15500" y2="77806"/>
                        <a14:foregroundMark x1="15950" y1="78061" x2="15950" y2="78061"/>
                        <a14:foregroundMark x1="14250" y1="78316" x2="14250" y2="78316"/>
                        <a14:foregroundMark x1="14700" y1="78571" x2="14700" y2="78571"/>
                        <a14:foregroundMark x1="19300" y1="75893" x2="19300" y2="75893"/>
                        <a14:foregroundMark x1="19850" y1="77806" x2="19850" y2="77806"/>
                        <a14:foregroundMark x1="23000" y1="75510" x2="23000" y2="75510"/>
                        <a14:foregroundMark x1="22950" y1="67857" x2="22950" y2="67857"/>
                        <a14:foregroundMark x1="19700" y1="70026" x2="19700" y2="70026"/>
                        <a14:foregroundMark x1="23400" y1="71301" x2="23400" y2="71301"/>
                        <a14:foregroundMark x1="23300" y1="73469" x2="23100" y2="75383"/>
                        <a14:foregroundMark x1="22000" y1="78189" x2="22000" y2="78189"/>
                        <a14:foregroundMark x1="20400" y1="78571" x2="21200" y2="78316"/>
                        <a14:foregroundMark x1="21100" y1="66964" x2="21100" y2="66964"/>
                        <a14:foregroundMark x1="25100" y1="67730" x2="25650" y2="77934"/>
                        <a14:foregroundMark x1="28100" y1="67730" x2="26250" y2="77679"/>
                        <a14:foregroundMark x1="28550" y1="67602" x2="29000" y2="78189"/>
                        <a14:foregroundMark x1="31650" y1="68112" x2="29650" y2="77934"/>
                        <a14:foregroundMark x1="32550" y1="74235" x2="33300" y2="68750"/>
                        <a14:foregroundMark x1="35950" y1="68112" x2="36300" y2="71046"/>
                        <a14:foregroundMark x1="33250" y1="77296" x2="34500" y2="78444"/>
                        <a14:foregroundMark x1="35350" y1="78189" x2="35350" y2="78189"/>
                        <a14:foregroundMark x1="38600" y1="67602" x2="38000" y2="78699"/>
                        <a14:foregroundMark x1="39250" y1="69133" x2="40350" y2="67219"/>
                        <a14:foregroundMark x1="43550" y1="67857" x2="44350" y2="78061"/>
                        <a14:foregroundMark x1="46800" y1="67474" x2="44850" y2="77806"/>
                        <a14:foregroundMark x1="47200" y1="68367" x2="47500" y2="77423"/>
                        <a14:foregroundMark x1="50150" y1="67857" x2="48000" y2="78699"/>
                        <a14:foregroundMark x1="23600" y1="59694" x2="33050" y2="57143"/>
                        <a14:foregroundMark x1="34500" y1="57015" x2="42400" y2="59949"/>
                        <a14:foregroundMark x1="52250" y1="67219" x2="51550" y2="77423"/>
                        <a14:foregroundMark x1="52600" y1="63393" x2="52600" y2="63393"/>
                        <a14:foregroundMark x1="54000" y1="67347" x2="56350" y2="67347"/>
                        <a14:foregroundMark x1="55150" y1="65944" x2="54650" y2="77041"/>
                        <a14:foregroundMark x1="55650" y1="78444" x2="55650" y2="78444"/>
                        <a14:foregroundMark x1="46700" y1="64158" x2="46700" y2="64158"/>
                        <a14:foregroundMark x1="58500" y1="62372" x2="57650" y2="77679"/>
                        <a14:foregroundMark x1="59700" y1="67857" x2="61050" y2="67474"/>
                        <a14:foregroundMark x1="61650" y1="69388" x2="61350" y2="77934"/>
                        <a14:foregroundMark x1="66550" y1="62372" x2="65600" y2="78189"/>
                        <a14:foregroundMark x1="67800" y1="67730" x2="69550" y2="67730"/>
                        <a14:foregroundMark x1="69650" y1="70026" x2="69250" y2="78316"/>
                        <a14:foregroundMark x1="72050" y1="70026" x2="71600" y2="77168"/>
                        <a14:foregroundMark x1="72450" y1="78061" x2="74400" y2="78316"/>
                        <a14:foregroundMark x1="71700" y1="70026" x2="73800" y2="66964"/>
                        <a14:foregroundMark x1="74250" y1="67347" x2="75450" y2="69770"/>
                        <a14:foregroundMark x1="80800" y1="67730" x2="80500" y2="77551"/>
                        <a14:foregroundMark x1="80150" y1="67347" x2="77600" y2="68495"/>
                        <a14:foregroundMark x1="77200" y1="71046" x2="77000" y2="77168"/>
                        <a14:foregroundMark x1="77900" y1="78444" x2="79400" y2="77551"/>
                        <a14:foregroundMark x1="83300" y1="67985" x2="82600" y2="77934"/>
                        <a14:foregroundMark x1="83900" y1="69515" x2="85400" y2="66964"/>
                        <a14:foregroundMark x1="88000" y1="64923" x2="87050" y2="77679"/>
                        <a14:foregroundMark x1="88800" y1="67602" x2="88800" y2="67474"/>
                        <a14:foregroundMark x1="81150" y1="85077" x2="73400" y2="88520"/>
                        <a14:foregroundMark x1="71550" y1="88648" x2="64800" y2="87755"/>
                        <a14:foregroundMark x1="81550" y1="84821" x2="84950" y2="81633"/>
                        <a14:foregroundMark x1="56750" y1="81888" x2="64350" y2="87372"/>
                        <a14:foregroundMark x1="72650" y1="32398" x2="72350" y2="40051"/>
                        <a14:foregroundMark x1="77900" y1="32781" x2="77900" y2="32781"/>
                        <a14:foregroundMark x1="76250" y1="34439" x2="76250" y2="34439"/>
                        <a14:foregroundMark x1="66800" y1="34439" x2="66800" y2="34439"/>
                        <a14:foregroundMark x1="69350" y1="34311" x2="69350" y2="34311"/>
                        <a14:foregroundMark x1="72400" y1="43112" x2="72400" y2="43112"/>
                        <a14:foregroundMark x1="79050" y1="43878" x2="79050" y2="43878"/>
                        <a14:foregroundMark x1="76850" y1="30357" x2="76850" y2="30357"/>
                        <a14:foregroundMark x1="78200" y1="31250" x2="78200" y2="31250"/>
                        <a14:foregroundMark x1="78500" y1="35714" x2="78500" y2="35714"/>
                        <a14:foregroundMark x1="78050" y1="39413" x2="78050" y2="39413"/>
                        <a14:foregroundMark x1="67500" y1="40051" x2="67500" y2="40051"/>
                        <a14:foregroundMark x1="70300" y1="39923" x2="70300" y2="39923"/>
                        <a14:foregroundMark x1="74350" y1="38903" x2="74350" y2="38903"/>
                        <a14:foregroundMark x1="68650" y1="39286" x2="68650" y2="39286"/>
                        <a14:foregroundMark x1="77000" y1="40051" x2="77000" y2="40051"/>
                        <a14:foregroundMark x1="75750" y1="39923" x2="75750" y2="39923"/>
                        <a14:foregroundMark x1="71000" y1="39541" x2="71000" y2="39541"/>
                        <a14:foregroundMark x1="73400" y1="44643" x2="77300" y2="44643"/>
                        <a14:foregroundMark x1="66900" y1="14796" x2="77900" y2="14796"/>
                        <a14:foregroundMark x1="72900" y1="16709" x2="72950" y2="25255"/>
                        <a14:foregroundMark x1="65900" y1="19005" x2="78650" y2="19133"/>
                        <a14:foregroundMark x1="68300" y1="22704" x2="68300" y2="22704"/>
                        <a14:foregroundMark x1="68800" y1="26148" x2="68800" y2="26148"/>
                        <a14:foregroundMark x1="75200" y1="22832" x2="75200" y2="22832"/>
                        <a14:foregroundMark x1="75050" y1="25765" x2="75050" y2="25765"/>
                        <a14:foregroundMark x1="77000" y1="22832" x2="77000" y2="22832"/>
                        <a14:foregroundMark x1="68100" y1="26276" x2="68100" y2="26276"/>
                        <a14:foregroundMark x1="82050" y1="19515" x2="94050" y2="19388"/>
                        <a14:foregroundMark x1="94100" y1="25255" x2="93350" y2="41582"/>
                        <a14:foregroundMark x1="92200" y1="44388" x2="89750" y2="44515"/>
                        <a14:foregroundMark x1="87450" y1="24362" x2="85400" y2="38010"/>
                        <a14:foregroundMark x1="50350" y1="14668" x2="61800" y2="15051"/>
                        <a14:foregroundMark x1="57750" y1="19260" x2="58350" y2="35842"/>
                        <a14:foregroundMark x1="49850" y1="23597" x2="62300" y2="23724"/>
                        <a14:foregroundMark x1="62700" y1="28699" x2="62500" y2="42857"/>
                        <a14:foregroundMark x1="61600" y1="44005" x2="50200" y2="43495"/>
                        <a14:foregroundMark x1="46000" y1="14541" x2="45600" y2="43495"/>
                        <a14:foregroundMark x1="37150" y1="14796" x2="37550" y2="22959"/>
                        <a14:foregroundMark x1="36750" y1="27551" x2="38800" y2="31633"/>
                        <a14:foregroundMark x1="34650" y1="30995" x2="42450" y2="31250"/>
                        <a14:foregroundMark x1="35950" y1="36224" x2="43050" y2="36352"/>
                        <a14:foregroundMark x1="33550" y1="68750" x2="35100" y2="66837"/>
                        <a14:foregroundMark x1="33100" y1="72577" x2="35450" y2="71684"/>
                        <a14:foregroundMark x1="35900" y1="77934" x2="35900" y2="77934"/>
                        <a14:foregroundMark x1="52150" y1="63648" x2="52150" y2="63648"/>
                        <a14:foregroundMark x1="75100" y1="70918" x2="72800" y2="72959"/>
                        <a14:foregroundMark x1="74900" y1="78189" x2="74900" y2="78189"/>
                        <a14:foregroundMark x1="88100" y1="79082" x2="88100" y2="79082"/>
                        <a14:backgroundMark x1="35350" y1="16199" x2="35350" y2="16199"/>
                        <a14:backgroundMark x1="35600" y1="20918" x2="35600" y2="20918"/>
                        <a14:backgroundMark x1="42750" y1="16964" x2="42750" y2="16964"/>
                        <a14:backgroundMark x1="43650" y1="21301" x2="43650" y2="21301"/>
                        <a14:backgroundMark x1="56400" y1="19643" x2="56400" y2="19643"/>
                        <a14:backgroundMark x1="70200" y1="32526" x2="70200" y2="32526"/>
                        <a14:backgroundMark x1="74750" y1="32015" x2="74750" y2="32015"/>
                        <a14:backgroundMark x1="75450" y1="36862" x2="75450" y2="36862"/>
                        <a14:backgroundMark x1="76650" y1="42219" x2="76650" y2="42219"/>
                        <a14:backgroundMark x1="70500" y1="37500" x2="70500" y2="37500"/>
                        <a14:backgroundMark x1="73650" y1="70663" x2="73650" y2="70663"/>
                        <a14:backgroundMark x1="34800" y1="69643" x2="34800" y2="69643"/>
                      </a14:backgroundRemoval>
                    </a14:imgEffect>
                  </a14:imgLayer>
                </a14:imgProps>
              </a:ext>
              <a:ext uri="{28A0092B-C50C-407E-A947-70E740481C1C}">
                <a14:useLocalDpi xmlns:a14="http://schemas.microsoft.com/office/drawing/2010/main"/>
              </a:ext>
            </a:extLst>
          </a:blip>
          <a:stretch>
            <a:fillRect/>
          </a:stretch>
        </p:blipFill>
        <p:spPr>
          <a:xfrm>
            <a:off x="1155376" y="5362498"/>
            <a:ext cx="1083129" cy="424586"/>
          </a:xfrm>
          <a:prstGeom prst="rect">
            <a:avLst/>
          </a:prstGeom>
        </p:spPr>
      </p:pic>
      <p:pic>
        <p:nvPicPr>
          <p:cNvPr id="42" name="図 4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549544" y="6238268"/>
            <a:ext cx="1248456" cy="489818"/>
          </a:xfrm>
          <a:prstGeom prst="rect">
            <a:avLst/>
          </a:prstGeom>
        </p:spPr>
      </p:pic>
      <p:pic>
        <p:nvPicPr>
          <p:cNvPr id="45" name="図 44" descr="ロゴ&#10;&#10;自動的に生成された説明">
            <a:extLst>
              <a:ext uri="{FF2B5EF4-FFF2-40B4-BE49-F238E27FC236}">
                <a16:creationId xmlns:a16="http://schemas.microsoft.com/office/drawing/2014/main" id="{A9E1C2CF-E812-4DBE-AE4A-514FD155672B}"/>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l="10226" t="24274" r="9727" b="25593"/>
          <a:stretch/>
        </p:blipFill>
        <p:spPr>
          <a:xfrm>
            <a:off x="627907" y="6305827"/>
            <a:ext cx="1175247" cy="329895"/>
          </a:xfrm>
          <a:prstGeom prst="rect">
            <a:avLst/>
          </a:prstGeom>
        </p:spPr>
      </p:pic>
      <p:pic>
        <p:nvPicPr>
          <p:cNvPr id="46" name="図 45"/>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106263" y="4982120"/>
            <a:ext cx="1083496" cy="228812"/>
          </a:xfrm>
          <a:prstGeom prst="rect">
            <a:avLst/>
          </a:prstGeom>
        </p:spPr>
      </p:pic>
      <p:pic>
        <p:nvPicPr>
          <p:cNvPr id="53" name="図 52"/>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826449" y="4934198"/>
            <a:ext cx="1046817" cy="273540"/>
          </a:xfrm>
          <a:prstGeom prst="rect">
            <a:avLst/>
          </a:prstGeom>
        </p:spPr>
      </p:pic>
      <p:pic>
        <p:nvPicPr>
          <p:cNvPr id="54" name="図 53"/>
          <p:cNvPicPr>
            <a:picLocks noChangeAspect="1"/>
          </p:cNvPicPr>
          <p:nvPr/>
        </p:nvPicPr>
        <p:blipFill>
          <a:blip r:embed="rId13" cstate="screen">
            <a:extLst>
              <a:ext uri="{BEBA8EAE-BF5A-486C-A8C5-ECC9F3942E4B}">
                <a14:imgProps xmlns:a14="http://schemas.microsoft.com/office/drawing/2010/main">
                  <a14:imgLayer r:embed="rId14">
                    <a14:imgEffect>
                      <a14:backgroundRemoval t="1527" b="99237" l="0" r="99834">
                        <a14:foregroundMark x1="12292" y1="36641" x2="12292" y2="36641"/>
                        <a14:foregroundMark x1="21761" y1="39695" x2="22425" y2="40458"/>
                        <a14:foregroundMark x1="36877" y1="48855" x2="36877" y2="48855"/>
                        <a14:foregroundMark x1="48837" y1="55725" x2="48837" y2="55725"/>
                        <a14:foregroundMark x1="87708" y1="64122" x2="87708" y2="64122"/>
                        <a14:foregroundMark x1="29236" y1="11450" x2="29236" y2="11450"/>
                        <a14:foregroundMark x1="24917" y1="9160" x2="24917" y2="9160"/>
                        <a14:foregroundMark x1="21262" y1="16031" x2="21262" y2="16031"/>
                      </a14:backgroundRemoval>
                    </a14:imgEffect>
                  </a14:imgLayer>
                </a14:imgProps>
              </a:ext>
              <a:ext uri="{28A0092B-C50C-407E-A947-70E740481C1C}">
                <a14:useLocalDpi xmlns:a14="http://schemas.microsoft.com/office/drawing/2010/main"/>
              </a:ext>
            </a:extLst>
          </a:blip>
          <a:stretch>
            <a:fillRect/>
          </a:stretch>
        </p:blipFill>
        <p:spPr>
          <a:xfrm>
            <a:off x="6307069" y="4960171"/>
            <a:ext cx="1232878" cy="268285"/>
          </a:xfrm>
          <a:prstGeom prst="rect">
            <a:avLst/>
          </a:prstGeom>
        </p:spPr>
      </p:pic>
      <p:pic>
        <p:nvPicPr>
          <p:cNvPr id="57" name="図 56"/>
          <p:cNvPicPr>
            <a:picLocks noChangeAspect="1"/>
          </p:cNvPicPr>
          <p:nvPr/>
        </p:nvPicPr>
        <p:blipFill>
          <a:blip r:embed="rId15" cstate="screen">
            <a:extLst>
              <a:ext uri="{BEBA8EAE-BF5A-486C-A8C5-ECC9F3942E4B}">
                <a14:imgProps xmlns:a14="http://schemas.microsoft.com/office/drawing/2010/main">
                  <a14:imgLayer r:embed="rId16">
                    <a14:imgEffect>
                      <a14:backgroundRemoval t="9707" b="89842" l="7499" r="94852">
                        <a14:foregroundMark x1="26973" y1="56208" x2="26973" y2="56208"/>
                        <a14:foregroundMark x1="31002" y1="56208" x2="31002" y2="56208"/>
                        <a14:foregroundMark x1="47174" y1="56885" x2="47174" y2="56885"/>
                        <a14:foregroundMark x1="52043" y1="55305" x2="53050" y2="55305"/>
                        <a14:foregroundMark x1="60157" y1="56208" x2="60157" y2="56208"/>
                        <a14:foregroundMark x1="70062" y1="58465" x2="70062" y2="58465"/>
                        <a14:foregroundMark x1="80582" y1="55305" x2="80582" y2="55305"/>
                        <a14:foregroundMark x1="80414" y1="27540" x2="80414" y2="27540"/>
                        <a14:foregroundMark x1="84443" y1="48758" x2="84443" y2="48758"/>
                      </a14:backgroundRemoval>
                    </a14:imgEffect>
                  </a14:imgLayer>
                </a14:imgProps>
              </a:ext>
              <a:ext uri="{28A0092B-C50C-407E-A947-70E740481C1C}">
                <a14:useLocalDpi xmlns:a14="http://schemas.microsoft.com/office/drawing/2010/main"/>
              </a:ext>
            </a:extLst>
          </a:blip>
          <a:stretch>
            <a:fillRect/>
          </a:stretch>
        </p:blipFill>
        <p:spPr>
          <a:xfrm>
            <a:off x="1822044" y="6299654"/>
            <a:ext cx="1379637" cy="342014"/>
          </a:xfrm>
          <a:prstGeom prst="rect">
            <a:avLst/>
          </a:prstGeom>
        </p:spPr>
      </p:pic>
      <p:pic>
        <p:nvPicPr>
          <p:cNvPr id="58" name="図 57">
            <a:extLst>
              <a:ext uri="{FF2B5EF4-FFF2-40B4-BE49-F238E27FC236}">
                <a16:creationId xmlns:a16="http://schemas.microsoft.com/office/drawing/2014/main" id="{401A8B4E-BB0E-D04B-A277-07034DF8F4B6}"/>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2272410" y="5434612"/>
            <a:ext cx="1224650" cy="233266"/>
          </a:xfrm>
          <a:prstGeom prst="rect">
            <a:avLst/>
          </a:prstGeom>
        </p:spPr>
      </p:pic>
      <p:pic>
        <p:nvPicPr>
          <p:cNvPr id="60" name="図 59"/>
          <p:cNvPicPr>
            <a:picLocks noChangeAspect="1"/>
          </p:cNvPicPr>
          <p:nvPr/>
        </p:nvPicPr>
        <p:blipFill>
          <a:blip r:embed="rId1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636946" y="5740249"/>
            <a:ext cx="1268978" cy="525776"/>
          </a:xfrm>
          <a:prstGeom prst="rect">
            <a:avLst/>
          </a:prstGeom>
        </p:spPr>
      </p:pic>
      <p:pic>
        <p:nvPicPr>
          <p:cNvPr id="61" name="Picture 24" descr="TIS株式会社"/>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a:stretch/>
        </p:blipFill>
        <p:spPr bwMode="auto">
          <a:xfrm>
            <a:off x="5945585" y="5370690"/>
            <a:ext cx="977923" cy="381802"/>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8" descr="東和薬品とバンダイナムコ研究所が服薬支援ツールの開発に関する基本合意書を締結 | 東和薬品のプレスリリース | 共同通信PRワイヤー"/>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1756491" y="5803698"/>
            <a:ext cx="1197339" cy="39911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30" descr="トラストバンク、地域通貨に関する産官学共同事業を立ち上げ｜株式会社トラストバンクのプレスリリース"/>
          <p:cNvPicPr>
            <a:picLocks noChangeAspect="1" noChangeArrowheads="1"/>
          </p:cNvPicPr>
          <p:nvPr/>
        </p:nvPicPr>
        <p:blipFill rotWithShape="1">
          <a:blip r:embed="rId21" cstate="screen">
            <a:extLst>
              <a:ext uri="{28A0092B-C50C-407E-A947-70E740481C1C}">
                <a14:useLocalDpi xmlns:a14="http://schemas.microsoft.com/office/drawing/2010/main"/>
              </a:ext>
            </a:extLst>
          </a:blip>
          <a:srcRect/>
          <a:stretch/>
        </p:blipFill>
        <p:spPr bwMode="auto">
          <a:xfrm>
            <a:off x="4221566" y="5860439"/>
            <a:ext cx="1509029" cy="29392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あいおいニッセイ同和損害保険株式会社の取扱商品一覧 | 保険相談サロンFLP【公式】"/>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725037" y="4867494"/>
            <a:ext cx="971904" cy="438328"/>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 descr="グローバルリーダー：外国人留学生・海外大生の就職活動をサポート"/>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3661404" y="4957996"/>
            <a:ext cx="1250159" cy="257324"/>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2" descr="損害保険ジャパン株式会社の取扱商品一覧 | 保険相談サロンFLP【公式】"/>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3613940" y="5413897"/>
            <a:ext cx="1173971" cy="312428"/>
          </a:xfrm>
          <a:prstGeom prst="rect">
            <a:avLst/>
          </a:prstGeom>
          <a:noFill/>
          <a:extLst>
            <a:ext uri="{909E8E84-426E-40DD-AFC4-6F175D3DCCD1}">
              <a14:hiddenFill xmlns:a14="http://schemas.microsoft.com/office/drawing/2010/main">
                <a:solidFill>
                  <a:srgbClr val="FFFFFF"/>
                </a:solidFill>
              </a14:hiddenFill>
            </a:ext>
          </a:extLst>
        </p:spPr>
      </p:pic>
      <p:pic>
        <p:nvPicPr>
          <p:cNvPr id="67" name="図 66"/>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610438" y="5805535"/>
            <a:ext cx="1093424" cy="414540"/>
          </a:xfrm>
          <a:prstGeom prst="rect">
            <a:avLst/>
          </a:prstGeom>
        </p:spPr>
      </p:pic>
      <p:pic>
        <p:nvPicPr>
          <p:cNvPr id="70" name="図 69"/>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3220571" y="6356065"/>
            <a:ext cx="1285026" cy="221720"/>
          </a:xfrm>
          <a:prstGeom prst="rect">
            <a:avLst/>
          </a:prstGeom>
        </p:spPr>
      </p:pic>
      <p:pic>
        <p:nvPicPr>
          <p:cNvPr id="71" name="図 70"/>
          <p:cNvPicPr>
            <a:picLocks noChangeAspect="1"/>
          </p:cNvPicPr>
          <p:nvPr/>
        </p:nvPicPr>
        <p:blipFill>
          <a:blip r:embed="rId27" cstate="print">
            <a:extLst>
              <a:ext uri="{BEBA8EAE-BF5A-486C-A8C5-ECC9F3942E4B}">
                <a14:imgProps xmlns:a14="http://schemas.microsoft.com/office/drawing/2010/main">
                  <a14:imgLayer r:embed="rId28">
                    <a14:imgEffect>
                      <a14:backgroundRemoval t="7194" b="93834" l="9992" r="94843">
                        <a14:foregroundMark x1="80822" y1="29496" x2="80822" y2="29496"/>
                      </a14:backgroundRemoval>
                    </a14:imgEffect>
                  </a14:imgLayer>
                </a14:imgProps>
              </a:ext>
              <a:ext uri="{28A0092B-C50C-407E-A947-70E740481C1C}">
                <a14:useLocalDpi xmlns:a14="http://schemas.microsoft.com/office/drawing/2010/main"/>
              </a:ext>
            </a:extLst>
          </a:blip>
          <a:stretch>
            <a:fillRect/>
          </a:stretch>
        </p:blipFill>
        <p:spPr>
          <a:xfrm>
            <a:off x="723955" y="5396679"/>
            <a:ext cx="387077" cy="303485"/>
          </a:xfrm>
          <a:prstGeom prst="rect">
            <a:avLst/>
          </a:prstGeom>
        </p:spPr>
      </p:pic>
      <p:sp>
        <p:nvSpPr>
          <p:cNvPr id="73" name="正方形/長方形 72">
            <a:extLst>
              <a:ext uri="{FF2B5EF4-FFF2-40B4-BE49-F238E27FC236}">
                <a16:creationId xmlns:a16="http://schemas.microsoft.com/office/drawing/2014/main" id="{B9239D57-5214-4A58-BA1C-7FF3E592D502}"/>
              </a:ext>
            </a:extLst>
          </p:cNvPr>
          <p:cNvSpPr/>
          <p:nvPr/>
        </p:nvSpPr>
        <p:spPr>
          <a:xfrm>
            <a:off x="3448120" y="4315581"/>
            <a:ext cx="2202847" cy="307777"/>
          </a:xfrm>
          <a:prstGeom prst="rect">
            <a:avLst/>
          </a:prstGeom>
        </p:spPr>
        <p:txBody>
          <a:bodyPr wrap="none">
            <a:spAutoFit/>
          </a:bodyPr>
          <a:lstStyle/>
          <a:p>
            <a:pPr lvl="0"/>
            <a:r>
              <a:rPr lang="ja-JP" altLang="ja-JP" sz="1400" dirty="0">
                <a:solidFill>
                  <a:srgbClr val="0070C0"/>
                </a:solidFill>
                <a:latin typeface="HGP創英角ｺﾞｼｯｸUB" panose="020B0900000000000000" pitchFamily="50" charset="-128"/>
                <a:ea typeface="HGP創英角ｺﾞｼｯｸUB" panose="020B0900000000000000" pitchFamily="50" charset="-128"/>
                <a:cs typeface="Courier New" panose="02070309020205020404" pitchFamily="49" charset="0"/>
              </a:rPr>
              <a:t>プロジェクト</a:t>
            </a:r>
            <a:r>
              <a:rPr lang="ja-JP" altLang="en-US" sz="1400" dirty="0">
                <a:solidFill>
                  <a:srgbClr val="0070C0"/>
                </a:solidFill>
                <a:latin typeface="HGP創英角ｺﾞｼｯｸUB" panose="020B0900000000000000" pitchFamily="50" charset="-128"/>
                <a:ea typeface="HGP創英角ｺﾞｼｯｸUB" panose="020B0900000000000000" pitchFamily="50" charset="-128"/>
                <a:cs typeface="Courier New" panose="02070309020205020404" pitchFamily="49" charset="0"/>
              </a:rPr>
              <a:t>コーディネーター</a:t>
            </a:r>
            <a:endParaRPr lang="ja-JP" altLang="ja-JP" sz="1400" dirty="0">
              <a:solidFill>
                <a:srgbClr val="0070C0"/>
              </a:solidFill>
              <a:latin typeface="HGP創英角ｺﾞｼｯｸUB" panose="020B0900000000000000" pitchFamily="50" charset="-128"/>
              <a:ea typeface="HGP創英角ｺﾞｼｯｸUB" panose="020B0900000000000000" pitchFamily="50" charset="-128"/>
              <a:cs typeface="Courier New" panose="02070309020205020404" pitchFamily="49" charset="0"/>
            </a:endParaRPr>
          </a:p>
        </p:txBody>
      </p:sp>
      <p:cxnSp>
        <p:nvCxnSpPr>
          <p:cNvPr id="117" name="直線コネクタ 116">
            <a:extLst>
              <a:ext uri="{FF2B5EF4-FFF2-40B4-BE49-F238E27FC236}">
                <a16:creationId xmlns:a16="http://schemas.microsoft.com/office/drawing/2014/main" id="{E202D4E6-519F-443C-9CB6-71A0F7F952F3}"/>
              </a:ext>
            </a:extLst>
          </p:cNvPr>
          <p:cNvCxnSpPr/>
          <p:nvPr/>
        </p:nvCxnSpPr>
        <p:spPr>
          <a:xfrm>
            <a:off x="4330923" y="4661882"/>
            <a:ext cx="437242" cy="0"/>
          </a:xfrm>
          <a:prstGeom prst="line">
            <a:avLst/>
          </a:prstGeom>
          <a:ln w="28575" cap="rnd">
            <a:gradFill flip="none" rotWithShape="1">
              <a:gsLst>
                <a:gs pos="0">
                  <a:srgbClr val="0070C0"/>
                </a:gs>
                <a:gs pos="100000">
                  <a:srgbClr val="00B0F0"/>
                </a:gs>
              </a:gsLst>
              <a:lin ang="0" scaled="1"/>
              <a:tileRect/>
            </a:gradFill>
            <a:round/>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3042779" y="4867494"/>
            <a:ext cx="377873" cy="442818"/>
          </a:xfrm>
          <a:prstGeom prst="rect">
            <a:avLst/>
          </a:prstGeom>
        </p:spPr>
      </p:pic>
      <p:pic>
        <p:nvPicPr>
          <p:cNvPr id="59" name="図 58"/>
          <p:cNvPicPr>
            <a:picLocks noChangeAspect="1"/>
          </p:cNvPicPr>
          <p:nvPr/>
        </p:nvPicPr>
        <p:blipFill>
          <a:blip r:embed="rId30" cstate="screen">
            <a:extLst>
              <a:ext uri="{BEBA8EAE-BF5A-486C-A8C5-ECC9F3942E4B}">
                <a14:imgProps xmlns:a14="http://schemas.microsoft.com/office/drawing/2010/main">
                  <a14:imgLayer r:embed="rId31">
                    <a14:imgEffect>
                      <a14:backgroundRemoval t="0" b="100000" l="0" r="100000">
                        <a14:foregroundMark x1="76387" y1="53939" x2="76387" y2="53939"/>
                        <a14:foregroundMark x1="63875" y1="38182" x2="63875" y2="38182"/>
                        <a14:foregroundMark x1="38446" y1="56364" x2="38446" y2="56364"/>
                        <a14:foregroundMark x1="31181" y1="64242" x2="31181" y2="64242"/>
                        <a14:foregroundMark x1="7568" y1="16364" x2="7568" y2="16364"/>
                        <a14:backgroundMark x1="12815" y1="51515" x2="12815" y2="51515"/>
                        <a14:backgroundMark x1="4642" y1="47879" x2="1514" y2="77576"/>
                        <a14:backgroundMark x1="10898" y1="49697" x2="15136" y2="82424"/>
                        <a14:backgroundMark x1="24622" y1="44848" x2="24622" y2="44848"/>
                        <a14:backgroundMark x1="25328" y1="26061" x2="26034" y2="70303"/>
                        <a14:backgroundMark x1="32291" y1="92121" x2="34309" y2="62424"/>
                        <a14:backgroundMark x1="34612" y1="49697" x2="32593" y2="5455"/>
                        <a14:backgroundMark x1="45610" y1="94545" x2="49041" y2="64848"/>
                        <a14:backgroundMark x1="59233" y1="24848" x2="59233" y2="24848"/>
                        <a14:backgroundMark x1="60646" y1="76970" x2="65489" y2="50303"/>
                        <a14:backgroundMark x1="67608" y1="6061" x2="66398" y2="36364"/>
                        <a14:backgroundMark x1="78607" y1="5455" x2="80121" y2="58788"/>
                        <a14:backgroundMark x1="91524" y1="7879" x2="93744" y2="38182"/>
                        <a14:backgroundMark x1="71746" y1="76364" x2="71241" y2="92727"/>
                        <a14:backgroundMark x1="66498" y1="98182" x2="66498" y2="98182"/>
                        <a14:backgroundMark x1="18668" y1="5455" x2="15540" y2="26667"/>
                        <a14:backgroundMark x1="86983" y1="55758" x2="90616" y2="89697"/>
                        <a14:backgroundMark x1="87084" y1="40000" x2="87084" y2="40000"/>
                        <a14:backgroundMark x1="86983" y1="35758" x2="86983" y2="35758"/>
                        <a14:backgroundMark x1="94753" y1="59394" x2="94753" y2="59394"/>
                        <a14:backgroundMark x1="95055" y1="63636" x2="95055" y2="63636"/>
                        <a14:backgroundMark x1="42684" y1="27879" x2="42684" y2="27879"/>
                        <a14:backgroundMark x1="71443" y1="43636" x2="71443" y2="43636"/>
                      </a14:backgroundRemoval>
                    </a14:imgEffect>
                  </a14:imgLayer>
                </a14:imgProps>
              </a:ext>
              <a:ext uri="{28A0092B-C50C-407E-A947-70E740481C1C}">
                <a14:useLocalDpi xmlns:a14="http://schemas.microsoft.com/office/drawing/2010/main"/>
              </a:ext>
            </a:extLst>
          </a:blip>
          <a:stretch>
            <a:fillRect/>
          </a:stretch>
        </p:blipFill>
        <p:spPr>
          <a:xfrm>
            <a:off x="2921215" y="5920301"/>
            <a:ext cx="1209669" cy="200973"/>
          </a:xfrm>
          <a:prstGeom prst="rect">
            <a:avLst/>
          </a:prstGeom>
        </p:spPr>
      </p:pic>
      <p:pic>
        <p:nvPicPr>
          <p:cNvPr id="33" name="図 32"/>
          <p:cNvPicPr>
            <a:picLocks noChangeAspect="1"/>
          </p:cNvPicPr>
          <p:nvPr/>
        </p:nvPicPr>
        <p:blipFill>
          <a:blip r:embed="rId32">
            <a:extLst>
              <a:ext uri="{BEBA8EAE-BF5A-486C-A8C5-ECC9F3942E4B}">
                <a14:imgProps xmlns:a14="http://schemas.microsoft.com/office/drawing/2010/main">
                  <a14:imgLayer r:embed="rId33">
                    <a14:imgEffect>
                      <a14:backgroundRemoval t="9894" b="89753" l="3125" r="96563">
                        <a14:foregroundMark x1="49375" y1="35689" x2="49375" y2="35689"/>
                        <a14:foregroundMark x1="47266" y1="37456" x2="47266" y2="37456"/>
                        <a14:foregroundMark x1="48281" y1="48057" x2="48281" y2="48057"/>
                        <a14:foregroundMark x1="48594" y1="62544" x2="48594" y2="62544"/>
                        <a14:foregroundMark x1="53359" y1="56537" x2="53359" y2="56537"/>
                        <a14:foregroundMark x1="61875" y1="46996" x2="61875" y2="46996"/>
                        <a14:foregroundMark x1="65781" y1="53004" x2="65781" y2="53004"/>
                        <a14:foregroundMark x1="71172" y1="42049" x2="71172" y2="42049"/>
                        <a14:foregroundMark x1="79453" y1="49117" x2="79453" y2="49117"/>
                        <a14:foregroundMark x1="79141" y1="37102" x2="79141" y2="37102"/>
                        <a14:foregroundMark x1="79063" y1="62544" x2="79063" y2="62544"/>
                        <a14:foregroundMark x1="81094" y1="53357" x2="81094" y2="53357"/>
                        <a14:foregroundMark x1="90391" y1="54417" x2="90391" y2="54417"/>
                        <a14:foregroundMark x1="14688" y1="25088" x2="14688" y2="25088"/>
                        <a14:foregroundMark x1="7578" y1="24735" x2="37969" y2="24028"/>
                        <a14:foregroundMark x1="13047" y1="25088" x2="5781" y2="24028"/>
                        <a14:foregroundMark x1="6250" y1="74558" x2="10781" y2="73498"/>
                        <a14:foregroundMark x1="37656" y1="74205" x2="37656" y2="74205"/>
                        <a14:foregroundMark x1="46406" y1="47703" x2="46406" y2="47703"/>
                        <a14:foregroundMark x1="47031" y1="63604" x2="47031" y2="63604"/>
                        <a14:foregroundMark x1="49922" y1="61837" x2="49922" y2="61837"/>
                        <a14:foregroundMark x1="45703" y1="62191" x2="45703" y2="62191"/>
                        <a14:foregroundMark x1="44375" y1="62544" x2="44375" y2="62544"/>
                        <a14:foregroundMark x1="45234" y1="49823" x2="45234" y2="49823"/>
                        <a14:foregroundMark x1="72578" y1="53357" x2="72578" y2="53357"/>
                        <a14:backgroundMark x1="82266" y1="49823" x2="82266" y2="49823"/>
                        <a14:backgroundMark x1="84063" y1="49823" x2="84063" y2="49823"/>
                        <a14:backgroundMark x1="83984" y1="59364" x2="83984" y2="59364"/>
                        <a14:backgroundMark x1="82266" y1="60071" x2="82266" y2="60071"/>
                      </a14:backgroundRemoval>
                    </a14:imgEffect>
                  </a14:imgLayer>
                </a14:imgProps>
              </a:ext>
            </a:extLst>
          </a:blip>
          <a:stretch>
            <a:fillRect/>
          </a:stretch>
        </p:blipFill>
        <p:spPr>
          <a:xfrm>
            <a:off x="5883026" y="6344111"/>
            <a:ext cx="1368961" cy="302667"/>
          </a:xfrm>
          <a:prstGeom prst="rect">
            <a:avLst/>
          </a:prstGeom>
        </p:spPr>
      </p:pic>
      <p:pic>
        <p:nvPicPr>
          <p:cNvPr id="34" name="図 2" descr="挿絵 が含まれている画像&#10;&#10;非常に高い精度で生成された説明">
            <a:extLst>
              <a:ext uri="{FF2B5EF4-FFF2-40B4-BE49-F238E27FC236}">
                <a16:creationId xmlns:a16="http://schemas.microsoft.com/office/drawing/2014/main" id="{BE635559-B290-4C0A-897B-492F3824C194}"/>
              </a:ext>
            </a:extLst>
          </p:cNvPr>
          <p:cNvPicPr>
            <a:picLocks noChangeAspect="1"/>
          </p:cNvPicPr>
          <p:nvPr/>
        </p:nvPicPr>
        <p:blipFill rotWithShape="1">
          <a:blip r:embed="rId34" cstate="print">
            <a:extLst>
              <a:ext uri="{BEBA8EAE-BF5A-486C-A8C5-ECC9F3942E4B}">
                <a14:imgProps xmlns:a14="http://schemas.microsoft.com/office/drawing/2010/main">
                  <a14:imgLayer r:embed="rId35">
                    <a14:imgEffect>
                      <a14:backgroundRemoval t="0" b="60000" l="0" r="100000">
                        <a14:foregroundMark x1="40828" y1="12941" x2="40828" y2="12941"/>
                        <a14:foregroundMark x1="75740" y1="27059" x2="75740" y2="27059"/>
                      </a14:backgroundRemoval>
                    </a14:imgEffect>
                  </a14:imgLayer>
                </a14:imgProps>
              </a:ext>
              <a:ext uri="{28A0092B-C50C-407E-A947-70E740481C1C}">
                <a14:useLocalDpi xmlns:a14="http://schemas.microsoft.com/office/drawing/2010/main" val="0"/>
              </a:ext>
            </a:extLst>
          </a:blip>
          <a:srcRect b="32650"/>
          <a:stretch/>
        </p:blipFill>
        <p:spPr>
          <a:xfrm>
            <a:off x="4949034" y="5420776"/>
            <a:ext cx="881702" cy="298670"/>
          </a:xfrm>
          <a:prstGeom prst="rect">
            <a:avLst/>
          </a:prstGeom>
        </p:spPr>
      </p:pic>
    </p:spTree>
    <p:extLst>
      <p:ext uri="{BB962C8B-B14F-4D97-AF65-F5344CB8AC3E}">
        <p14:creationId xmlns:p14="http://schemas.microsoft.com/office/powerpoint/2010/main" val="4280493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68B144F-E0BD-47A1-BCAA-862EC60170B9}"/>
              </a:ext>
            </a:extLst>
          </p:cNvPr>
          <p:cNvSpPr>
            <a:spLocks noGrp="1"/>
          </p:cNvSpPr>
          <p:nvPr>
            <p:ph type="sldNum" sz="quarter" idx="12"/>
          </p:nvPr>
        </p:nvSpPr>
        <p:spPr/>
        <p:txBody>
          <a:bodyPr/>
          <a:lstStyle/>
          <a:p>
            <a:fld id="{41282DF9-B026-4488-934B-9C645BD930A4}" type="slidenum">
              <a:rPr kumimoji="1" lang="ja-JP" altLang="en-US" smtClean="0"/>
              <a:t>19</a:t>
            </a:fld>
            <a:endParaRPr kumimoji="1" lang="ja-JP" altLang="en-US"/>
          </a:p>
        </p:txBody>
      </p:sp>
      <p:sp>
        <p:nvSpPr>
          <p:cNvPr id="5" name="正方形/長方形 4">
            <a:extLst>
              <a:ext uri="{FF2B5EF4-FFF2-40B4-BE49-F238E27FC236}">
                <a16:creationId xmlns:a16="http://schemas.microsoft.com/office/drawing/2014/main" id="{58F9ACD4-E049-4844-B015-470CC2E8FB7E}"/>
              </a:ext>
            </a:extLst>
          </p:cNvPr>
          <p:cNvSpPr/>
          <p:nvPr/>
        </p:nvSpPr>
        <p:spPr>
          <a:xfrm>
            <a:off x="3791451" y="313410"/>
            <a:ext cx="4924933" cy="369332"/>
          </a:xfrm>
          <a:prstGeom prst="rect">
            <a:avLst/>
          </a:prstGeom>
        </p:spPr>
        <p:txBody>
          <a:bodyPr wrap="square">
            <a:spAutoFit/>
          </a:bodyPr>
          <a:lstStyle/>
          <a:p>
            <a:pPr lvl="0"/>
            <a:r>
              <a:rPr lang="ja-JP" altLang="en-US" dirty="0">
                <a:solidFill>
                  <a:prstClr val="black"/>
                </a:solidFill>
              </a:rPr>
              <a:t>大阪スマートシティパートナーズフォーラムプロジェクト</a:t>
            </a:r>
          </a:p>
        </p:txBody>
      </p:sp>
      <p:pic>
        <p:nvPicPr>
          <p:cNvPr id="6" name="図 5">
            <a:extLst>
              <a:ext uri="{FF2B5EF4-FFF2-40B4-BE49-F238E27FC236}">
                <a16:creationId xmlns:a16="http://schemas.microsoft.com/office/drawing/2014/main" id="{8063B772-4C91-42BB-9198-FAC5A4D36B3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2215" y="861786"/>
            <a:ext cx="7859570" cy="5795706"/>
          </a:xfrm>
          <a:prstGeom prst="rect">
            <a:avLst/>
          </a:prstGeom>
        </p:spPr>
      </p:pic>
    </p:spTree>
    <p:extLst>
      <p:ext uri="{BB962C8B-B14F-4D97-AF65-F5344CB8AC3E}">
        <p14:creationId xmlns:p14="http://schemas.microsoft.com/office/powerpoint/2010/main" val="3079625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DCF98766-29C2-42B4-8F70-4ADC190E76B9}"/>
              </a:ext>
            </a:extLst>
          </p:cNvPr>
          <p:cNvGraphicFramePr>
            <a:graphicFrameLocks noGrp="1"/>
          </p:cNvGraphicFramePr>
          <p:nvPr>
            <p:extLst>
              <p:ext uri="{D42A27DB-BD31-4B8C-83A1-F6EECF244321}">
                <p14:modId xmlns:p14="http://schemas.microsoft.com/office/powerpoint/2010/main" val="4211748883"/>
              </p:ext>
            </p:extLst>
          </p:nvPr>
        </p:nvGraphicFramePr>
        <p:xfrm>
          <a:off x="314635" y="1068944"/>
          <a:ext cx="8605525" cy="5287332"/>
        </p:xfrm>
        <a:graphic>
          <a:graphicData uri="http://schemas.openxmlformats.org/drawingml/2006/table">
            <a:tbl>
              <a:tblPr firstRow="1" bandRow="1">
                <a:tableStyleId>{5C22544A-7EE6-4342-B048-85BDC9FD1C3A}</a:tableStyleId>
              </a:tblPr>
              <a:tblGrid>
                <a:gridCol w="348819">
                  <a:extLst>
                    <a:ext uri="{9D8B030D-6E8A-4147-A177-3AD203B41FA5}">
                      <a16:colId xmlns:a16="http://schemas.microsoft.com/office/drawing/2014/main" val="1461087595"/>
                    </a:ext>
                  </a:extLst>
                </a:gridCol>
                <a:gridCol w="1351280">
                  <a:extLst>
                    <a:ext uri="{9D8B030D-6E8A-4147-A177-3AD203B41FA5}">
                      <a16:colId xmlns:a16="http://schemas.microsoft.com/office/drawing/2014/main" val="1134458870"/>
                    </a:ext>
                  </a:extLst>
                </a:gridCol>
                <a:gridCol w="368618">
                  <a:extLst>
                    <a:ext uri="{9D8B030D-6E8A-4147-A177-3AD203B41FA5}">
                      <a16:colId xmlns:a16="http://schemas.microsoft.com/office/drawing/2014/main" val="2378369004"/>
                    </a:ext>
                  </a:extLst>
                </a:gridCol>
                <a:gridCol w="6536808">
                  <a:extLst>
                    <a:ext uri="{9D8B030D-6E8A-4147-A177-3AD203B41FA5}">
                      <a16:colId xmlns:a16="http://schemas.microsoft.com/office/drawing/2014/main" val="379497611"/>
                    </a:ext>
                  </a:extLst>
                </a:gridCol>
              </a:tblGrid>
              <a:tr h="270150">
                <a:tc gridSpan="2">
                  <a:txBody>
                    <a:bodyPr/>
                    <a:lstStyle/>
                    <a:p>
                      <a:pPr algn="ctr"/>
                      <a:r>
                        <a:rPr kumimoji="1" lang="ja-JP" altLang="en-US" sz="1100" b="1" dirty="0">
                          <a:solidFill>
                            <a:schemeClr val="bg1"/>
                          </a:solidFill>
                          <a:latin typeface="+mn-lt"/>
                          <a:ea typeface="+mn-ea"/>
                        </a:rPr>
                        <a:t>戦略テーマ</a:t>
                      </a:r>
                      <a:endParaRPr kumimoji="1" lang="ja-JP" altLang="en-US" sz="1100" b="1" dirty="0">
                        <a:solidFill>
                          <a:schemeClr val="bg1"/>
                        </a:solidFill>
                        <a:latin typeface="BIZ UDPゴシック" panose="020B0400000000000000" pitchFamily="50" charset="-128"/>
                        <a:ea typeface="BIZ UDPゴシック" panose="020B0400000000000000" pitchFamily="50" charset="-128"/>
                      </a:endParaRPr>
                    </a:p>
                  </a:txBody>
                  <a:tcPr marT="36000" marB="36000" anchor="ctr">
                    <a:solidFill>
                      <a:schemeClr val="bg2">
                        <a:lumMod val="50000"/>
                      </a:schemeClr>
                    </a:solidFill>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marT="36000" marB="36000"/>
                </a:tc>
                <a:tc gridSpan="2">
                  <a:txBody>
                    <a:bodyPr/>
                    <a:lstStyle/>
                    <a:p>
                      <a:pPr algn="ctr"/>
                      <a:r>
                        <a:rPr kumimoji="1" lang="ja-JP" altLang="en-US" sz="1100" b="1" dirty="0">
                          <a:solidFill>
                            <a:schemeClr val="bg1"/>
                          </a:solidFill>
                          <a:latin typeface="BIZ UDPゴシック" panose="020B0400000000000000" pitchFamily="50" charset="-128"/>
                          <a:ea typeface="BIZ UDPゴシック" panose="020B0400000000000000" pitchFamily="50" charset="-128"/>
                        </a:rPr>
                        <a:t>主な取組み状況</a:t>
                      </a:r>
                      <a:endParaRPr kumimoji="1" lang="en-US" altLang="ja-JP" sz="1100" b="1" dirty="0">
                        <a:solidFill>
                          <a:schemeClr val="bg1"/>
                        </a:solidFill>
                        <a:latin typeface="BIZ UDPゴシック" panose="020B0400000000000000" pitchFamily="50" charset="-128"/>
                        <a:ea typeface="BIZ UDPゴシック" panose="020B0400000000000000" pitchFamily="50" charset="-128"/>
                      </a:endParaRPr>
                    </a:p>
                  </a:txBody>
                  <a:tcPr marT="36000" marB="36000" anchor="ctr">
                    <a:solidFill>
                      <a:schemeClr val="bg2">
                        <a:lumMod val="50000"/>
                      </a:schemeClr>
                    </a:solidFill>
                  </a:tcPr>
                </a:tc>
                <a:tc hMerge="1">
                  <a:txBody>
                    <a:bodyPr/>
                    <a:lstStyle/>
                    <a:p>
                      <a:endParaRPr kumimoji="1" lang="ja-JP" altLang="en-US"/>
                    </a:p>
                  </a:txBody>
                  <a:tcPr/>
                </a:tc>
                <a:extLst>
                  <a:ext uri="{0D108BD9-81ED-4DB2-BD59-A6C34878D82A}">
                    <a16:rowId xmlns:a16="http://schemas.microsoft.com/office/drawing/2014/main" val="3255202006"/>
                  </a:ext>
                </a:extLst>
              </a:tr>
              <a:tr h="270150">
                <a:tc gridSpan="2">
                  <a:txBody>
                    <a:bodyPr/>
                    <a:lstStyle/>
                    <a:p>
                      <a:r>
                        <a:rPr kumimoji="1" lang="ja-JP" altLang="en-US" sz="1100" dirty="0">
                          <a:solidFill>
                            <a:schemeClr val="bg1"/>
                          </a:solidFill>
                        </a:rPr>
                        <a:t>新型コロナ対策</a:t>
                      </a:r>
                      <a:endParaRPr kumimoji="1" lang="ja-JP" altLang="en-US" sz="1100" b="1" dirty="0">
                        <a:solidFill>
                          <a:schemeClr val="bg1"/>
                        </a:solidFill>
                        <a:latin typeface="BIZ UDPゴシック" panose="020B0400000000000000" pitchFamily="50" charset="-128"/>
                        <a:ea typeface="BIZ UDPゴシック" panose="020B0400000000000000" pitchFamily="50" charset="-128"/>
                      </a:endParaRPr>
                    </a:p>
                  </a:txBody>
                  <a:tcPr marT="36000" marB="36000" anchor="ctr">
                    <a:solidFill>
                      <a:schemeClr val="accent1"/>
                    </a:solidFill>
                  </a:tcPr>
                </a:tc>
                <a:tc hMerge="1">
                  <a:txBody>
                    <a:bodyPr/>
                    <a:lstStyle/>
                    <a:p>
                      <a:endParaRPr kumimoji="1" lang="ja-JP" altLang="en-US"/>
                    </a:p>
                  </a:txBody>
                  <a:tcPr/>
                </a:tc>
                <a:tc>
                  <a:txBody>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a:t>
                      </a:r>
                    </a:p>
                  </a:txBody>
                  <a:tcPr marT="36000" marB="36000" anchor="ctr"/>
                </a:tc>
                <a:tc>
                  <a:txBody>
                    <a:bodyPr/>
                    <a:lstStyle/>
                    <a:p>
                      <a:pPr marL="171450" indent="-171450" algn="l">
                        <a:buFont typeface="Arial" panose="020B0604020202020204" pitchFamily="34" charset="0"/>
                        <a:buChar char="•"/>
                      </a:pPr>
                      <a:r>
                        <a:rPr kumimoji="1" lang="ja-JP" altLang="en-US" sz="1100" dirty="0"/>
                        <a:t>ゴールドステッカー制度、飲食店「スマホ検査センター」、大阪府コロナワクチンポータルサイト作成支援等</a:t>
                      </a:r>
                      <a:endParaRPr kumimoji="1" lang="ja-JP" altLang="en-US" sz="1100" b="0" dirty="0">
                        <a:solidFill>
                          <a:schemeClr val="bg1"/>
                        </a:solidFill>
                        <a:latin typeface="BIZ UDPゴシック" panose="020B0400000000000000" pitchFamily="50" charset="-128"/>
                        <a:ea typeface="BIZ UDPゴシック" panose="020B0400000000000000" pitchFamily="50" charset="-128"/>
                      </a:endParaRPr>
                    </a:p>
                  </a:txBody>
                  <a:tcPr marT="36000" marB="36000" anchor="ctr"/>
                </a:tc>
                <a:extLst>
                  <a:ext uri="{0D108BD9-81ED-4DB2-BD59-A6C34878D82A}">
                    <a16:rowId xmlns:a16="http://schemas.microsoft.com/office/drawing/2014/main" val="3232992588"/>
                  </a:ext>
                </a:extLst>
              </a:tr>
              <a:tr h="459131">
                <a:tc rowSpan="7">
                  <a:txBody>
                    <a:bodyPr/>
                    <a:lstStyle/>
                    <a:p>
                      <a:pPr algn="ctr"/>
                      <a:r>
                        <a:rPr kumimoji="1" lang="ja-JP" altLang="en-US" sz="1100" b="1" dirty="0">
                          <a:solidFill>
                            <a:schemeClr val="bg1"/>
                          </a:solidFill>
                        </a:rPr>
                        <a:t>スマートシティテーマ</a:t>
                      </a:r>
                      <a:endParaRPr kumimoji="1" lang="ja-JP" altLang="en-US" sz="1100" b="1" dirty="0">
                        <a:solidFill>
                          <a:schemeClr val="bg1"/>
                        </a:solidFill>
                        <a:latin typeface="BIZ UDPゴシック" panose="020B0400000000000000" pitchFamily="50" charset="-128"/>
                        <a:ea typeface="BIZ UDPゴシック" panose="020B0400000000000000" pitchFamily="50" charset="-128"/>
                      </a:endParaRPr>
                    </a:p>
                  </a:txBody>
                  <a:tcPr marT="36000" marB="36000" vert="eaVert" anchor="ctr" anchorCtr="1">
                    <a:solidFill>
                      <a:schemeClr val="accent1"/>
                    </a:solidFill>
                  </a:tcPr>
                </a:tc>
                <a:tc>
                  <a:txBody>
                    <a:bodyPr/>
                    <a:lstStyle/>
                    <a:p>
                      <a:r>
                        <a:rPr kumimoji="1" lang="ja-JP" altLang="en-US" sz="1100" dirty="0"/>
                        <a:t>高齢者支援</a:t>
                      </a:r>
                      <a:endParaRPr kumimoji="1" lang="ja-JP" altLang="en-US" sz="1100" b="1" dirty="0">
                        <a:latin typeface="BIZ UDPゴシック" panose="020B0400000000000000" pitchFamily="50" charset="-128"/>
                        <a:ea typeface="BIZ UDPゴシック" panose="020B0400000000000000" pitchFamily="50" charset="-128"/>
                      </a:endParaRPr>
                    </a:p>
                  </a:txBody>
                  <a:tcPr marT="36000" marB="36000" anchor="ct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a:t>
                      </a:r>
                    </a:p>
                  </a:txBody>
                  <a:tcPr marT="36000" marB="36000" anchor="ctr"/>
                </a:tc>
                <a:tc>
                  <a:txBody>
                    <a:bodyPr/>
                    <a:lstStyle/>
                    <a:p>
                      <a:pPr marL="171450" indent="-171450">
                        <a:buFont typeface="Wingdings" panose="05000000000000000000" pitchFamily="2" charset="2"/>
                        <a:buChar char="l"/>
                      </a:pPr>
                      <a:r>
                        <a:rPr kumimoji="1" lang="ja-JP" altLang="en-US" sz="1100" dirty="0"/>
                        <a:t>スマートシニアライフ事業の準備会設立に向けて民間企業と調整中。今年度中にサービスの開始を計画。</a:t>
                      </a:r>
                      <a:endParaRPr kumimoji="1" lang="en-US" altLang="ja-JP" sz="110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en-US" altLang="ja-JP" sz="1100" dirty="0"/>
                        <a:t>OSPF</a:t>
                      </a:r>
                      <a:r>
                        <a:rPr kumimoji="1" lang="ja-JP" altLang="en-US" sz="1100" dirty="0"/>
                        <a:t>プロジェクトとして立ち上げた事業は、シニアライフ事業へ統合すべく調整中</a:t>
                      </a:r>
                      <a:endParaRPr kumimoji="1" lang="ja-JP" altLang="en-US" sz="1100" dirty="0">
                        <a:latin typeface="BIZ UDPゴシック" panose="020B0400000000000000" pitchFamily="50" charset="-128"/>
                        <a:ea typeface="BIZ UDPゴシック" panose="020B0400000000000000" pitchFamily="50" charset="-128"/>
                      </a:endParaRPr>
                    </a:p>
                  </a:txBody>
                  <a:tcPr marT="36000" marB="36000" anchor="ctr"/>
                </a:tc>
                <a:extLst>
                  <a:ext uri="{0D108BD9-81ED-4DB2-BD59-A6C34878D82A}">
                    <a16:rowId xmlns:a16="http://schemas.microsoft.com/office/drawing/2014/main" val="3426985710"/>
                  </a:ext>
                </a:extLst>
              </a:tr>
              <a:tr h="648114">
                <a:tc vMerge="1">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marT="36000" marB="36000" vert="eaVert">
                    <a:lnR w="12700" cap="flat" cmpd="sng" algn="ctr">
                      <a:solidFill>
                        <a:schemeClr val="tx1"/>
                      </a:solidFill>
                      <a:prstDash val="solid"/>
                      <a:round/>
                      <a:headEnd type="none" w="med" len="med"/>
                      <a:tailEnd type="none" w="med" len="med"/>
                    </a:lnR>
                    <a:noFill/>
                  </a:tcPr>
                </a:tc>
                <a:tc>
                  <a:txBody>
                    <a:bodyPr/>
                    <a:lstStyle/>
                    <a:p>
                      <a:r>
                        <a:rPr kumimoji="1" lang="ja-JP" altLang="en-US" sz="1100" dirty="0"/>
                        <a:t>スマートヘルスシティ</a:t>
                      </a:r>
                      <a:endParaRPr kumimoji="1" lang="ja-JP" altLang="en-US" sz="1100" b="1" dirty="0">
                        <a:latin typeface="BIZ UDPゴシック" panose="020B0400000000000000" pitchFamily="50" charset="-128"/>
                        <a:ea typeface="BIZ UDPゴシック" panose="020B0400000000000000" pitchFamily="50" charset="-128"/>
                      </a:endParaRPr>
                    </a:p>
                  </a:txBody>
                  <a:tcPr marT="36000" marB="36000" anchor="ctr"/>
                </a:tc>
                <a:tc>
                  <a:txBody>
                    <a:bodyPr/>
                    <a:lstStyle/>
                    <a:p>
                      <a:pPr algn="ctr"/>
                      <a:r>
                        <a:rPr kumimoji="1" lang="ja-JP" altLang="en-US" sz="1100" dirty="0">
                          <a:latin typeface="+mn-lt"/>
                          <a:ea typeface="+mn-ea"/>
                        </a:rPr>
                        <a:t>〇</a:t>
                      </a:r>
                      <a:endParaRPr kumimoji="1" lang="ja-JP" altLang="en-US" sz="1100" dirty="0">
                        <a:latin typeface="BIZ UDPゴシック" panose="020B0400000000000000" pitchFamily="50" charset="-128"/>
                        <a:ea typeface="BIZ UDPゴシック" panose="020B0400000000000000" pitchFamily="50" charset="-128"/>
                      </a:endParaRPr>
                    </a:p>
                  </a:txBody>
                  <a:tcPr marT="36000" marB="36000" anchor="ctr"/>
                </a:tc>
                <a:tc>
                  <a:txBody>
                    <a:bodyPr/>
                    <a:lstStyle/>
                    <a:p>
                      <a:pPr marL="171450" indent="-171450">
                        <a:buFont typeface="Wingdings" panose="05000000000000000000" pitchFamily="2" charset="2"/>
                        <a:buChar char="l"/>
                      </a:pPr>
                      <a:r>
                        <a:rPr kumimoji="1" lang="ja-JP" altLang="en-US" sz="1100" dirty="0"/>
                        <a:t>大阪版パーソナルデータバンクのあり方について、委託調査実施中</a:t>
                      </a:r>
                    </a:p>
                    <a:p>
                      <a:pPr marL="171450" indent="-171450">
                        <a:buFont typeface="Wingdings" panose="05000000000000000000" pitchFamily="2" charset="2"/>
                        <a:buChar char="l"/>
                      </a:pPr>
                      <a:r>
                        <a:rPr kumimoji="1" lang="ja-JP" altLang="en-US" sz="1100" dirty="0"/>
                        <a:t>子どもの健診等データの分析・健康課題の解決の検討について、委託調査実施中</a:t>
                      </a:r>
                      <a:endParaRPr kumimoji="1" lang="en-US" altLang="ja-JP" sz="110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100" dirty="0"/>
                        <a:t>健康サービスや医療を結び付けるスマートヘルスサービス事業を、</a:t>
                      </a:r>
                      <a:r>
                        <a:rPr kumimoji="1" lang="en-US" altLang="ja-JP" sz="1100" dirty="0"/>
                        <a:t>R3.9</a:t>
                      </a:r>
                      <a:r>
                        <a:rPr kumimoji="1" lang="ja-JP" altLang="en-US" sz="1100" dirty="0"/>
                        <a:t>阪南市で実証予定</a:t>
                      </a:r>
                      <a:endParaRPr kumimoji="1" lang="ja-JP" altLang="en-US" sz="1100" dirty="0">
                        <a:latin typeface="BIZ UDPゴシック" panose="020B0400000000000000" pitchFamily="50" charset="-128"/>
                        <a:ea typeface="BIZ UDPゴシック" panose="020B0400000000000000" pitchFamily="50" charset="-128"/>
                      </a:endParaRPr>
                    </a:p>
                  </a:txBody>
                  <a:tcPr marT="36000" marB="36000" anchor="ctr"/>
                </a:tc>
                <a:extLst>
                  <a:ext uri="{0D108BD9-81ED-4DB2-BD59-A6C34878D82A}">
                    <a16:rowId xmlns:a16="http://schemas.microsoft.com/office/drawing/2014/main" val="632189291"/>
                  </a:ext>
                </a:extLst>
              </a:tr>
              <a:tr h="1026079">
                <a:tc vMerge="1">
                  <a:txBody>
                    <a:bodyPr/>
                    <a:lstStyle/>
                    <a:p>
                      <a:endParaRPr kumimoji="1" lang="ja-JP" altLang="en-US"/>
                    </a:p>
                  </a:txBody>
                  <a:tcPr/>
                </a:tc>
                <a:tc>
                  <a:txBody>
                    <a:bodyPr/>
                    <a:lstStyle/>
                    <a:p>
                      <a:r>
                        <a:rPr kumimoji="1" lang="ja-JP" altLang="en-US" sz="1100" dirty="0"/>
                        <a:t>モビリティ・物流</a:t>
                      </a:r>
                      <a:endParaRPr kumimoji="1" lang="ja-JP" altLang="en-US" sz="1100" b="1" dirty="0">
                        <a:latin typeface="BIZ UDPゴシック" panose="020B0400000000000000" pitchFamily="50" charset="-128"/>
                        <a:ea typeface="BIZ UDPゴシック" panose="020B0400000000000000" pitchFamily="50" charset="-128"/>
                      </a:endParaRPr>
                    </a:p>
                  </a:txBody>
                  <a:tcPr marT="36000" marB="36000" anchor="ctr"/>
                </a:tc>
                <a:tc>
                  <a:txBody>
                    <a:bodyPr/>
                    <a:lstStyle/>
                    <a:p>
                      <a:pPr algn="ctr"/>
                      <a:r>
                        <a:rPr kumimoji="1" lang="ja-JP" altLang="en-US" sz="1100" dirty="0"/>
                        <a:t>〇</a:t>
                      </a:r>
                      <a:endParaRPr kumimoji="1" lang="ja-JP" altLang="en-US" sz="1100" dirty="0">
                        <a:latin typeface="BIZ UDPゴシック" panose="020B0400000000000000" pitchFamily="50" charset="-128"/>
                        <a:ea typeface="BIZ UDPゴシック" panose="020B0400000000000000" pitchFamily="50" charset="-128"/>
                      </a:endParaRPr>
                    </a:p>
                  </a:txBody>
                  <a:tcPr marT="36000" marB="36000" anchor="ctr"/>
                </a:tc>
                <a:tc>
                  <a:txBody>
                    <a:bodyPr/>
                    <a:lstStyle/>
                    <a:p>
                      <a:pPr marL="171450" indent="-171450">
                        <a:buFont typeface="Wingdings" panose="05000000000000000000" pitchFamily="2" charset="2"/>
                        <a:buChar char="l"/>
                      </a:pPr>
                      <a:r>
                        <a:rPr kumimoji="1" lang="ja-JP" altLang="en-US" sz="1100" dirty="0"/>
                        <a:t>「</a:t>
                      </a:r>
                      <a:r>
                        <a:rPr kumimoji="1" lang="en-US" altLang="ja-JP" sz="1100" dirty="0"/>
                        <a:t>AI</a:t>
                      </a:r>
                      <a:r>
                        <a:rPr kumimoji="1" lang="ja-JP" altLang="en-US" sz="1100" dirty="0"/>
                        <a:t>オンデマンド交通の導入に向けたワーキンググループを設置し、市町村の検討を支援（</a:t>
                      </a:r>
                      <a:r>
                        <a:rPr kumimoji="1" lang="en-US" altLang="ja-JP" sz="1100" dirty="0"/>
                        <a:t>21</a:t>
                      </a:r>
                      <a:r>
                        <a:rPr kumimoji="1" lang="ja-JP" altLang="en-US" sz="1100" dirty="0"/>
                        <a:t>市町村が参画）</a:t>
                      </a:r>
                      <a:endParaRPr kumimoji="1" lang="en-US" altLang="ja-JP" sz="110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dirty="0"/>
                        <a:t>国プロジェクトの採択・支援（未来技術社会実装事業</a:t>
                      </a:r>
                      <a:r>
                        <a:rPr kumimoji="1" lang="en-US" altLang="ja-JP" sz="1100" dirty="0"/>
                        <a:t>【</a:t>
                      </a:r>
                      <a:r>
                        <a:rPr kumimoji="1" lang="ja-JP" altLang="en-US" sz="1100" dirty="0"/>
                        <a:t>内閣府</a:t>
                      </a:r>
                      <a:r>
                        <a:rPr kumimoji="1" lang="en-US" altLang="ja-JP" sz="1100" dirty="0"/>
                        <a:t>】</a:t>
                      </a:r>
                      <a:r>
                        <a:rPr kumimoji="1" lang="ja-JP" altLang="en-US" sz="1100" dirty="0"/>
                        <a:t>、地域新</a:t>
                      </a:r>
                      <a:r>
                        <a:rPr kumimoji="1" lang="en-US" altLang="ja-JP" sz="1100" dirty="0" err="1"/>
                        <a:t>MaaS</a:t>
                      </a:r>
                      <a:r>
                        <a:rPr kumimoji="1" lang="ja-JP" altLang="en-US" sz="1100" dirty="0"/>
                        <a:t>創出推進事業</a:t>
                      </a:r>
                      <a:r>
                        <a:rPr kumimoji="1" lang="en-US" altLang="ja-JP" sz="1100" dirty="0"/>
                        <a:t>【</a:t>
                      </a:r>
                      <a:r>
                        <a:rPr kumimoji="1" lang="ja-JP" altLang="en-US" sz="1100" dirty="0"/>
                        <a:t>経済産業省</a:t>
                      </a:r>
                      <a:r>
                        <a:rPr kumimoji="1" lang="en-US" altLang="ja-JP" sz="1100" dirty="0"/>
                        <a:t>】</a:t>
                      </a:r>
                      <a:r>
                        <a:rPr kumimoji="1" lang="ja-JP" altLang="en-US" sz="1100" dirty="0"/>
                        <a:t>、日本版</a:t>
                      </a:r>
                      <a:r>
                        <a:rPr kumimoji="1" lang="en-US" altLang="ja-JP" sz="1100" dirty="0" err="1"/>
                        <a:t>MaaS</a:t>
                      </a:r>
                      <a:r>
                        <a:rPr kumimoji="1" lang="ja-JP" altLang="en-US" sz="1100" dirty="0"/>
                        <a:t>推進・支援事業</a:t>
                      </a:r>
                      <a:r>
                        <a:rPr kumimoji="1" lang="en-US" altLang="ja-JP" sz="1100" dirty="0"/>
                        <a:t>【</a:t>
                      </a:r>
                      <a:r>
                        <a:rPr kumimoji="1" lang="ja-JP" altLang="en-US" sz="1100" dirty="0"/>
                        <a:t>国土交通省</a:t>
                      </a:r>
                      <a:r>
                        <a:rPr kumimoji="1" lang="en-US" altLang="ja-JP" sz="1100" dirty="0"/>
                        <a:t>】</a:t>
                      </a:r>
                      <a:r>
                        <a:rPr kumimoji="1" lang="ja-JP" altLang="en-US" sz="1100" dirty="0"/>
                        <a:t>、スマートシティモデルプロジェクト</a:t>
                      </a:r>
                      <a:r>
                        <a:rPr kumimoji="1" lang="en-US" altLang="ja-JP" sz="1100" dirty="0"/>
                        <a:t>【</a:t>
                      </a:r>
                      <a:r>
                        <a:rPr kumimoji="1" lang="ja-JP" altLang="en-US" sz="1100" dirty="0"/>
                        <a:t>国土交通省</a:t>
                      </a:r>
                      <a:r>
                        <a:rPr kumimoji="1" lang="en-US" altLang="ja-JP" sz="1100" dirty="0"/>
                        <a: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dirty="0"/>
                        <a:t>自治体・地域主導の取組みに支援：池田市、河内長野市、熊取町など</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100" dirty="0"/>
                        <a:t>企業主導の取組み：</a:t>
                      </a:r>
                      <a:r>
                        <a:rPr kumimoji="1" lang="en-US" altLang="ja-JP" sz="1100" dirty="0"/>
                        <a:t>AI</a:t>
                      </a:r>
                      <a:r>
                        <a:rPr kumimoji="1" lang="ja-JP" altLang="en-US" sz="1100" dirty="0"/>
                        <a:t>オンデマンド、自動運転実証実験、パーソナルモビリティ　等</a:t>
                      </a:r>
                      <a:endParaRPr kumimoji="1" lang="en-US" altLang="ja-JP" sz="1100" dirty="0"/>
                    </a:p>
                  </a:txBody>
                  <a:tcPr marT="36000" marB="36000" anchor="ctr"/>
                </a:tc>
                <a:extLst>
                  <a:ext uri="{0D108BD9-81ED-4DB2-BD59-A6C34878D82A}">
                    <a16:rowId xmlns:a16="http://schemas.microsoft.com/office/drawing/2014/main" val="2243097584"/>
                  </a:ext>
                </a:extLst>
              </a:tr>
              <a:tr h="837097">
                <a:tc vMerge="1">
                  <a:txBody>
                    <a:bodyPr/>
                    <a:lstStyle/>
                    <a:p>
                      <a:endParaRPr kumimoji="1" lang="ja-JP" altLang="en-US" sz="1300" dirty="0">
                        <a:latin typeface="Meiryo UI" panose="020B0604030504040204" pitchFamily="50" charset="-128"/>
                        <a:ea typeface="Meiryo UI" panose="020B0604030504040204" pitchFamily="50" charset="-128"/>
                      </a:endParaRPr>
                    </a:p>
                  </a:txBody>
                  <a:tcPr marT="36000" marB="36000"/>
                </a:tc>
                <a:tc>
                  <a:txBody>
                    <a:bodyPr/>
                    <a:lstStyle/>
                    <a:p>
                      <a:r>
                        <a:rPr kumimoji="1" lang="ja-JP" altLang="en-US" sz="1100" dirty="0"/>
                        <a:t>観光・インバウンド</a:t>
                      </a:r>
                      <a:endParaRPr kumimoji="1" lang="ja-JP" altLang="en-US" sz="1100" b="1" dirty="0">
                        <a:latin typeface="BIZ UDPゴシック" panose="020B0400000000000000" pitchFamily="50" charset="-128"/>
                        <a:ea typeface="BIZ UDPゴシック" panose="020B0400000000000000" pitchFamily="50" charset="-128"/>
                      </a:endParaRPr>
                    </a:p>
                  </a:txBody>
                  <a:tcPr marT="36000" marB="36000" anchor="ctr"/>
                </a:tc>
                <a:tc>
                  <a:txBody>
                    <a:bodyPr/>
                    <a:lstStyle/>
                    <a:p>
                      <a:pPr algn="ctr"/>
                      <a:r>
                        <a:rPr kumimoji="1" lang="ja-JP" altLang="en-US" sz="1100" dirty="0"/>
                        <a:t>〇</a:t>
                      </a:r>
                      <a:endParaRPr kumimoji="1" lang="ja-JP" altLang="en-US" sz="1100" dirty="0">
                        <a:latin typeface="BIZ UDPゴシック" panose="020B0400000000000000" pitchFamily="50" charset="-128"/>
                        <a:ea typeface="BIZ UDPゴシック" panose="020B0400000000000000" pitchFamily="50" charset="-128"/>
                      </a:endParaRPr>
                    </a:p>
                  </a:txBody>
                  <a:tcPr marT="36000" marB="36000" anchor="ctr"/>
                </a:tc>
                <a:tc>
                  <a:txBody>
                    <a:bodyPr/>
                    <a:lstStyle/>
                    <a:p>
                      <a:pPr marL="171450" indent="-171450">
                        <a:buFont typeface="Wingdings" panose="05000000000000000000" pitchFamily="2" charset="2"/>
                        <a:buChar char="p"/>
                      </a:pPr>
                      <a:r>
                        <a:rPr kumimoji="1" lang="ja-JP" altLang="en-US" sz="1100" dirty="0"/>
                        <a:t>シェアサイクルの位置情報を利用した情報発信などのサービスを提供し、属性・行動データを活用する仕組みを構築する事業を、</a:t>
                      </a:r>
                      <a:r>
                        <a:rPr kumimoji="1" lang="en-US" altLang="ja-JP" sz="1100" dirty="0"/>
                        <a:t>R3.7</a:t>
                      </a:r>
                      <a:r>
                        <a:rPr kumimoji="1" lang="ja-JP" altLang="en-US" sz="1100" dirty="0"/>
                        <a:t>に泉佐野市で実証開始</a:t>
                      </a:r>
                      <a:endParaRPr kumimoji="1" lang="en-US" altLang="ja-JP" sz="1100" dirty="0"/>
                    </a:p>
                    <a:p>
                      <a:pPr marL="171450" indent="-171450">
                        <a:buFont typeface="Wingdings" panose="05000000000000000000" pitchFamily="2" charset="2"/>
                        <a:buChar char="p"/>
                      </a:pPr>
                      <a:r>
                        <a:rPr kumimoji="1" lang="ja-JP" altLang="en-US" sz="1100" dirty="0"/>
                        <a:t>バーチャル映像技術を活用した農産物収穫の観光サービスを、</a:t>
                      </a:r>
                      <a:r>
                        <a:rPr kumimoji="1" lang="en-US" altLang="ja-JP" sz="1100" dirty="0"/>
                        <a:t>R3.7</a:t>
                      </a:r>
                      <a:r>
                        <a:rPr kumimoji="1" lang="ja-JP" altLang="en-US" sz="1100" dirty="0"/>
                        <a:t>藤井寺市で実証開始</a:t>
                      </a:r>
                      <a:endParaRPr kumimoji="1" lang="en-US" altLang="ja-JP" sz="1100" dirty="0"/>
                    </a:p>
                    <a:p>
                      <a:pPr marL="171450" indent="-171450">
                        <a:buFont typeface="Wingdings" panose="05000000000000000000" pitchFamily="2" charset="2"/>
                        <a:buChar char="p"/>
                      </a:pPr>
                      <a:r>
                        <a:rPr kumimoji="1" lang="en-US" altLang="ja-JP" sz="1100" dirty="0"/>
                        <a:t>R3.6</a:t>
                      </a:r>
                      <a:r>
                        <a:rPr kumimoji="1" lang="ja-JP" altLang="en-US" sz="1100" dirty="0"/>
                        <a:t>に地域通貨ワーキングを立ち上げ、今後ｎ対ｎの取り組みにつなげる</a:t>
                      </a:r>
                      <a:endParaRPr kumimoji="1" lang="ja-JP" altLang="en-US" sz="1100" dirty="0">
                        <a:latin typeface="BIZ UDPゴシック" panose="020B0400000000000000" pitchFamily="50" charset="-128"/>
                        <a:ea typeface="BIZ UDPゴシック" panose="020B0400000000000000" pitchFamily="50" charset="-128"/>
                      </a:endParaRPr>
                    </a:p>
                  </a:txBody>
                  <a:tcPr marT="36000" marB="36000" anchor="ctr"/>
                </a:tc>
                <a:extLst>
                  <a:ext uri="{0D108BD9-81ED-4DB2-BD59-A6C34878D82A}">
                    <a16:rowId xmlns:a16="http://schemas.microsoft.com/office/drawing/2014/main" val="1730590137"/>
                  </a:ext>
                </a:extLst>
              </a:tr>
              <a:tr h="837097">
                <a:tc vMerge="1">
                  <a:txBody>
                    <a:bodyPr/>
                    <a:lstStyle/>
                    <a:p>
                      <a:endParaRPr kumimoji="1" lang="ja-JP" altLang="en-US" sz="1300" dirty="0">
                        <a:latin typeface="Meiryo UI" panose="020B0604030504040204" pitchFamily="50" charset="-128"/>
                        <a:ea typeface="Meiryo UI" panose="020B0604030504040204" pitchFamily="50" charset="-128"/>
                      </a:endParaRPr>
                    </a:p>
                  </a:txBody>
                  <a:tcPr marT="36000" marB="36000">
                    <a:lnR w="12700" cap="flat" cmpd="sng" algn="ctr">
                      <a:solidFill>
                        <a:schemeClr val="tx1"/>
                      </a:solidFill>
                      <a:prstDash val="solid"/>
                      <a:round/>
                      <a:headEnd type="none" w="med" len="med"/>
                      <a:tailEnd type="none" w="med" len="med"/>
                    </a:lnR>
                  </a:tcPr>
                </a:tc>
                <a:tc>
                  <a:txBody>
                    <a:bodyPr/>
                    <a:lstStyle/>
                    <a:p>
                      <a:r>
                        <a:rPr kumimoji="1" lang="ja-JP" altLang="en-US" sz="1100" dirty="0"/>
                        <a:t>子育て・児童</a:t>
                      </a:r>
                      <a:endParaRPr kumimoji="1" lang="ja-JP" altLang="en-US" sz="1100" b="1" dirty="0">
                        <a:latin typeface="BIZ UDPゴシック" panose="020B0400000000000000" pitchFamily="50" charset="-128"/>
                        <a:ea typeface="BIZ UDPゴシック" panose="020B0400000000000000" pitchFamily="50" charset="-128"/>
                      </a:endParaRPr>
                    </a:p>
                  </a:txBody>
                  <a:tcPr marT="36000" marB="36000" anchor="ct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〇</a:t>
                      </a:r>
                    </a:p>
                  </a:txBody>
                  <a:tcPr marT="36000" marB="36000" anchor="ctr"/>
                </a:tc>
                <a:tc>
                  <a:txBody>
                    <a:bodyPr/>
                    <a:lstStyle/>
                    <a:p>
                      <a:pPr marL="171450" indent="-171450">
                        <a:buFont typeface="Wingdings" panose="05000000000000000000" pitchFamily="2" charset="2"/>
                        <a:buChar char="p"/>
                      </a:pPr>
                      <a:r>
                        <a:rPr kumimoji="1" lang="ja-JP" altLang="en-US" sz="1100" dirty="0"/>
                        <a:t>子育て施設における音声解析による児童虐待発見、見守り支援について、</a:t>
                      </a:r>
                      <a:r>
                        <a:rPr kumimoji="1" lang="en-US" altLang="ja-JP" sz="1100" dirty="0"/>
                        <a:t>R3.9</a:t>
                      </a:r>
                      <a:r>
                        <a:rPr kumimoji="1" lang="ja-JP" altLang="en-US" sz="1100" dirty="0"/>
                        <a:t>実証開始をめざし門真市と協議中</a:t>
                      </a:r>
                      <a:endParaRPr kumimoji="1" lang="en-US" altLang="ja-JP" sz="1100" dirty="0"/>
                    </a:p>
                    <a:p>
                      <a:pPr marL="171450" indent="-171450">
                        <a:buFont typeface="Wingdings" panose="05000000000000000000" pitchFamily="2" charset="2"/>
                        <a:buChar char="p"/>
                      </a:pPr>
                      <a:r>
                        <a:rPr kumimoji="1" lang="ja-JP" altLang="en-US" sz="1100" dirty="0"/>
                        <a:t>豊能町で「コンパクトスマートシティプラットフォーム」の社会実装に向けた本格的な取り組みがスタート。</a:t>
                      </a:r>
                      <a:r>
                        <a:rPr kumimoji="1" lang="en-US" altLang="ja-JP" sz="1100" dirty="0"/>
                        <a:t>R</a:t>
                      </a:r>
                      <a:r>
                        <a:rPr kumimoji="1" lang="ja-JP" altLang="en-US" sz="1100" dirty="0"/>
                        <a:t>３年度の総務省「データ利活用型スマートシティ推進事業」及び国交省「スマートシティモデルプロジェクト」に採択。また</a:t>
                      </a:r>
                      <a:r>
                        <a:rPr kumimoji="1" lang="en-US" altLang="ja-JP" sz="1100" dirty="0"/>
                        <a:t>R3.8</a:t>
                      </a:r>
                      <a:r>
                        <a:rPr kumimoji="1" lang="ja-JP" altLang="en-US" sz="1100" dirty="0"/>
                        <a:t>に（一社）コンパクトスマートシティプラットフォーム協議会を立ち上げ</a:t>
                      </a:r>
                      <a:endParaRPr kumimoji="1" lang="ja-JP" altLang="en-US" sz="1100" dirty="0">
                        <a:latin typeface="BIZ UDPゴシック" panose="020B0400000000000000" pitchFamily="50" charset="-128"/>
                        <a:ea typeface="BIZ UDPゴシック" panose="020B0400000000000000" pitchFamily="50" charset="-128"/>
                      </a:endParaRPr>
                    </a:p>
                  </a:txBody>
                  <a:tcPr marT="36000" marB="36000" anchor="ctr"/>
                </a:tc>
                <a:extLst>
                  <a:ext uri="{0D108BD9-81ED-4DB2-BD59-A6C34878D82A}">
                    <a16:rowId xmlns:a16="http://schemas.microsoft.com/office/drawing/2014/main" val="757809127"/>
                  </a:ext>
                </a:extLst>
              </a:tr>
              <a:tr h="270150">
                <a:tc vMerge="1">
                  <a:txBody>
                    <a:bodyPr/>
                    <a:lstStyle/>
                    <a:p>
                      <a:endParaRPr kumimoji="1" lang="ja-JP" altLang="en-US"/>
                    </a:p>
                  </a:txBody>
                  <a:tcPr/>
                </a:tc>
                <a:tc>
                  <a:txBody>
                    <a:bodyPr/>
                    <a:lstStyle/>
                    <a:p>
                      <a:r>
                        <a:rPr kumimoji="1" lang="ja-JP" altLang="en-US" sz="1100" dirty="0"/>
                        <a:t>ものづくり</a:t>
                      </a:r>
                      <a:r>
                        <a:rPr kumimoji="1" lang="en-US" altLang="ja-JP" sz="1100" dirty="0"/>
                        <a:t>2.0</a:t>
                      </a:r>
                      <a:endParaRPr kumimoji="1" lang="ja-JP" altLang="en-US" sz="1100" b="1" dirty="0">
                        <a:latin typeface="BIZ UDPゴシック" panose="020B0400000000000000" pitchFamily="50" charset="-128"/>
                        <a:ea typeface="BIZ UDPゴシック" panose="020B0400000000000000" pitchFamily="50" charset="-128"/>
                      </a:endParaRPr>
                    </a:p>
                  </a:txBody>
                  <a:tcPr marT="36000" marB="36000" anchor="ct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〇</a:t>
                      </a:r>
                    </a:p>
                  </a:txBody>
                  <a:tcPr marT="36000" marB="36000"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en-US" altLang="ja-JP" sz="1100" dirty="0"/>
                        <a:t>R3.10</a:t>
                      </a:r>
                      <a:r>
                        <a:rPr kumimoji="1" lang="ja-JP" altLang="en-US" sz="1100" dirty="0"/>
                        <a:t>実証向けて、中小企業の基幹システムを共有して企業</a:t>
                      </a:r>
                      <a:r>
                        <a:rPr kumimoji="1" lang="en-US" altLang="ja-JP" sz="1100" dirty="0"/>
                        <a:t>DX</a:t>
                      </a:r>
                      <a:r>
                        <a:rPr kumimoji="1" lang="ja-JP" altLang="en-US" sz="1100" dirty="0"/>
                        <a:t>を推進する事業を展開。現在３市（枚方・東大阪・八尾）及び企業と協議中</a:t>
                      </a:r>
                      <a:endParaRPr kumimoji="1" lang="ja-JP" altLang="en-US" sz="1100" dirty="0">
                        <a:latin typeface="BIZ UDPゴシック" panose="020B0400000000000000" pitchFamily="50" charset="-128"/>
                        <a:ea typeface="BIZ UDPゴシック" panose="020B0400000000000000" pitchFamily="50" charset="-128"/>
                      </a:endParaRPr>
                    </a:p>
                  </a:txBody>
                  <a:tcPr marT="36000" marB="36000" anchor="ctr"/>
                </a:tc>
                <a:extLst>
                  <a:ext uri="{0D108BD9-81ED-4DB2-BD59-A6C34878D82A}">
                    <a16:rowId xmlns:a16="http://schemas.microsoft.com/office/drawing/2014/main" val="192845333"/>
                  </a:ext>
                </a:extLst>
              </a:tr>
              <a:tr h="459131">
                <a:tc vMerge="1">
                  <a:txBody>
                    <a:bodyPr/>
                    <a:lstStyle/>
                    <a:p>
                      <a:pPr algn="ctr"/>
                      <a:endParaRPr kumimoji="1" lang="ja-JP" altLang="en-US" sz="1100" b="1" dirty="0">
                        <a:solidFill>
                          <a:schemeClr val="bg1"/>
                        </a:solidFill>
                        <a:latin typeface="BIZ UDPゴシック" panose="020B0400000000000000" pitchFamily="50" charset="-128"/>
                        <a:ea typeface="BIZ UDPゴシック" panose="020B0400000000000000" pitchFamily="50" charset="-128"/>
                      </a:endParaRPr>
                    </a:p>
                  </a:txBody>
                  <a:tcPr marT="36000" marB="36000" vert="eaVert" anchor="ctr" anchorCtr="1">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r>
                        <a:rPr kumimoji="1" lang="ja-JP" altLang="en-US" sz="1100" dirty="0"/>
                        <a:t>安全・安心</a:t>
                      </a:r>
                      <a:endParaRPr kumimoji="1" lang="ja-JP" altLang="en-US" sz="1100" b="1" dirty="0">
                        <a:latin typeface="BIZ UDPゴシック" panose="020B0400000000000000" pitchFamily="50" charset="-128"/>
                        <a:ea typeface="BIZ UDPゴシック" panose="020B0400000000000000" pitchFamily="50" charset="-128"/>
                      </a:endParaRPr>
                    </a:p>
                  </a:txBody>
                  <a:tcPr marT="36000" marB="36000" anchor="ctr"/>
                </a:tc>
                <a:tc>
                  <a:txBody>
                    <a:bodyPr/>
                    <a:lstStyle/>
                    <a:p>
                      <a:pPr algn="ctr"/>
                      <a:r>
                        <a:rPr kumimoji="1" lang="ja-JP" altLang="en-US" sz="1100" dirty="0"/>
                        <a:t>△</a:t>
                      </a:r>
                      <a:endParaRPr kumimoji="1" lang="ja-JP" altLang="en-US" sz="1100" dirty="0">
                        <a:latin typeface="BIZ UDPゴシック" panose="020B0400000000000000" pitchFamily="50" charset="-128"/>
                        <a:ea typeface="BIZ UDPゴシック" panose="020B0400000000000000" pitchFamily="50" charset="-128"/>
                      </a:endParaRPr>
                    </a:p>
                  </a:txBody>
                  <a:tcPr marT="36000" marB="36000" anchor="ctr"/>
                </a:tc>
                <a:tc>
                  <a:txBody>
                    <a:bodyPr/>
                    <a:lstStyle/>
                    <a:p>
                      <a:pPr marL="171450" indent="-171450">
                        <a:buFont typeface="Wingdings" panose="05000000000000000000" pitchFamily="2" charset="2"/>
                        <a:buChar char="p"/>
                      </a:pPr>
                      <a:r>
                        <a:rPr kumimoji="1" lang="en-US" altLang="ja-JP" sz="1100" dirty="0"/>
                        <a:t>R3</a:t>
                      </a:r>
                      <a:r>
                        <a:rPr kumimoji="1" lang="ja-JP" altLang="en-US" sz="1100" dirty="0"/>
                        <a:t>年度新たに「安全安心なまちづくり」分野を創設。</a:t>
                      </a:r>
                      <a:r>
                        <a:rPr kumimoji="1" lang="en-US" altLang="ja-JP" sz="1100" dirty="0"/>
                        <a:t>R3.6</a:t>
                      </a:r>
                      <a:r>
                        <a:rPr kumimoji="1" lang="ja-JP" altLang="en-US" sz="1100" dirty="0"/>
                        <a:t>に安全安心ワーキングを立ち上げ、今後ｎ対ｎの取り組みにつなげる。</a:t>
                      </a:r>
                      <a:endParaRPr kumimoji="1" lang="ja-JP" altLang="en-US" sz="1100" dirty="0">
                        <a:latin typeface="BIZ UDPゴシック" panose="020B0400000000000000" pitchFamily="50" charset="-128"/>
                        <a:ea typeface="BIZ UDPゴシック" panose="020B0400000000000000" pitchFamily="50" charset="-128"/>
                      </a:endParaRPr>
                    </a:p>
                  </a:txBody>
                  <a:tcPr marT="36000" marB="36000" anchor="ctr"/>
                </a:tc>
                <a:extLst>
                  <a:ext uri="{0D108BD9-81ED-4DB2-BD59-A6C34878D82A}">
                    <a16:rowId xmlns:a16="http://schemas.microsoft.com/office/drawing/2014/main" val="2308020420"/>
                  </a:ext>
                </a:extLst>
              </a:tr>
            </a:tbl>
          </a:graphicData>
        </a:graphic>
      </p:graphicFrame>
      <p:sp>
        <p:nvSpPr>
          <p:cNvPr id="5" name="正方形/長方形 4">
            <a:extLst>
              <a:ext uri="{FF2B5EF4-FFF2-40B4-BE49-F238E27FC236}">
                <a16:creationId xmlns:a16="http://schemas.microsoft.com/office/drawing/2014/main" id="{38C9A2D3-CF7E-4C1A-A69C-248A7FB22569}"/>
              </a:ext>
            </a:extLst>
          </p:cNvPr>
          <p:cNvSpPr/>
          <p:nvPr/>
        </p:nvSpPr>
        <p:spPr>
          <a:xfrm>
            <a:off x="6046152" y="804658"/>
            <a:ext cx="2999539" cy="253916"/>
          </a:xfrm>
          <a:prstGeom prst="rect">
            <a:avLst/>
          </a:prstGeom>
        </p:spPr>
        <p:txBody>
          <a:bodyPr wrap="none">
            <a:spAutoFit/>
          </a:bodyPr>
          <a:lstStyle/>
          <a:p>
            <a:pPr algn="ctr"/>
            <a:r>
              <a:rPr lang="ja-JP" altLang="en-US" sz="1050" dirty="0">
                <a:latin typeface="Meiryo UI" panose="020B0604030504040204" pitchFamily="50" charset="-128"/>
                <a:ea typeface="Meiryo UI" panose="020B0604030504040204" pitchFamily="50" charset="-128"/>
              </a:rPr>
              <a:t>（△は調査研究、〇は事業着手、◎は想定以上）</a:t>
            </a:r>
          </a:p>
        </p:txBody>
      </p:sp>
      <p:sp>
        <p:nvSpPr>
          <p:cNvPr id="7" name="テキスト ボックス 6">
            <a:extLst>
              <a:ext uri="{FF2B5EF4-FFF2-40B4-BE49-F238E27FC236}">
                <a16:creationId xmlns:a16="http://schemas.microsoft.com/office/drawing/2014/main" id="{8AC9C2BF-CCE7-4946-93F3-4CDD375AE979}"/>
              </a:ext>
            </a:extLst>
          </p:cNvPr>
          <p:cNvSpPr txBox="1"/>
          <p:nvPr/>
        </p:nvSpPr>
        <p:spPr>
          <a:xfrm>
            <a:off x="2389282" y="6395882"/>
            <a:ext cx="3966150" cy="261610"/>
          </a:xfrm>
          <a:prstGeom prst="rect">
            <a:avLst/>
          </a:prstGeom>
          <a:noFill/>
        </p:spPr>
        <p:txBody>
          <a:bodyPr wrap="none" rtlCol="0">
            <a:spAutoFit/>
          </a:bodyPr>
          <a:lstStyle/>
          <a:p>
            <a:pPr marL="171450" indent="-171450">
              <a:buFont typeface="Wingdings" panose="05000000000000000000" pitchFamily="2" charset="2"/>
              <a:buChar char="p"/>
            </a:pPr>
            <a:r>
              <a:rPr kumimoji="1" lang="ja-JP" altLang="en-US" sz="1100" b="1" dirty="0"/>
              <a:t>は、大阪スマートシティパートナーズフォーラム　プロジェクト事業</a:t>
            </a:r>
          </a:p>
        </p:txBody>
      </p:sp>
      <p:sp>
        <p:nvSpPr>
          <p:cNvPr id="8" name="タイトル 7"/>
          <p:cNvSpPr>
            <a:spLocks noGrp="1"/>
          </p:cNvSpPr>
          <p:nvPr>
            <p:ph type="title"/>
          </p:nvPr>
        </p:nvSpPr>
        <p:spPr/>
        <p:txBody>
          <a:bodyPr/>
          <a:lstStyle/>
          <a:p>
            <a:r>
              <a:rPr lang="ja-JP" altLang="en-US" sz="2000" dirty="0">
                <a:latin typeface="BIZ UDPゴシック" panose="020B0400000000000000" pitchFamily="50" charset="-128"/>
                <a:ea typeface="BIZ UDPゴシック" panose="020B0400000000000000" pitchFamily="50" charset="-128"/>
              </a:rPr>
              <a:t>大阪スマートシティ戦略</a:t>
            </a:r>
            <a:r>
              <a:rPr lang="en-US" altLang="ja-JP" sz="2000" dirty="0">
                <a:latin typeface="BIZ UDPゴシック" panose="020B0400000000000000" pitchFamily="50" charset="-128"/>
                <a:ea typeface="BIZ UDPゴシック" panose="020B0400000000000000" pitchFamily="50" charset="-128"/>
              </a:rPr>
              <a:t>Ver.1.0</a:t>
            </a:r>
            <a:r>
              <a:rPr lang="ja-JP" altLang="en-US" sz="2000" dirty="0">
                <a:latin typeface="BIZ UDPゴシック" panose="020B0400000000000000" pitchFamily="50" charset="-128"/>
                <a:ea typeface="BIZ UDPゴシック" panose="020B0400000000000000" pitchFamily="50" charset="-128"/>
              </a:rPr>
              <a:t>における取組み状況　</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大阪府</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　①</a:t>
            </a:r>
            <a:endParaRPr kumimoji="1" lang="ja-JP" altLang="en-US" sz="2000" dirty="0"/>
          </a:p>
        </p:txBody>
      </p:sp>
      <p:sp>
        <p:nvSpPr>
          <p:cNvPr id="12" name="スライド番号プレースホルダー 11">
            <a:extLst>
              <a:ext uri="{FF2B5EF4-FFF2-40B4-BE49-F238E27FC236}">
                <a16:creationId xmlns:a16="http://schemas.microsoft.com/office/drawing/2014/main" id="{2E1A9F0E-3D86-4F85-9BFD-81383FDB5015}"/>
              </a:ext>
            </a:extLst>
          </p:cNvPr>
          <p:cNvSpPr>
            <a:spLocks noGrp="1"/>
          </p:cNvSpPr>
          <p:nvPr>
            <p:ph type="sldNum" sz="quarter" idx="12"/>
          </p:nvPr>
        </p:nvSpPr>
        <p:spPr/>
        <p:txBody>
          <a:bodyPr/>
          <a:lstStyle/>
          <a:p>
            <a:fld id="{41282DF9-B026-4488-934B-9C645BD930A4}" type="slidenum">
              <a:rPr kumimoji="1" lang="ja-JP" altLang="en-US" smtClean="0"/>
              <a:t>2</a:t>
            </a:fld>
            <a:endParaRPr kumimoji="1" lang="ja-JP" altLang="en-US"/>
          </a:p>
        </p:txBody>
      </p:sp>
      <p:sp>
        <p:nvSpPr>
          <p:cNvPr id="2" name="楕円 1"/>
          <p:cNvSpPr>
            <a:spLocks noChangeAspect="1"/>
          </p:cNvSpPr>
          <p:nvPr/>
        </p:nvSpPr>
        <p:spPr>
          <a:xfrm>
            <a:off x="8752405" y="1698245"/>
            <a:ext cx="288000" cy="28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１</a:t>
            </a:r>
          </a:p>
        </p:txBody>
      </p:sp>
      <p:sp>
        <p:nvSpPr>
          <p:cNvPr id="9" name="楕円 8">
            <a:extLst>
              <a:ext uri="{FF2B5EF4-FFF2-40B4-BE49-F238E27FC236}">
                <a16:creationId xmlns:a16="http://schemas.microsoft.com/office/drawing/2014/main" id="{5E7D96DB-C0F6-487D-A689-4B1A52641AFE}"/>
              </a:ext>
            </a:extLst>
          </p:cNvPr>
          <p:cNvSpPr>
            <a:spLocks noChangeAspect="1"/>
          </p:cNvSpPr>
          <p:nvPr/>
        </p:nvSpPr>
        <p:spPr>
          <a:xfrm>
            <a:off x="6355432" y="6380524"/>
            <a:ext cx="288000" cy="28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t>2</a:t>
            </a:r>
            <a:endParaRPr kumimoji="1" lang="ja-JP" altLang="en-US" sz="1600" b="1" dirty="0"/>
          </a:p>
        </p:txBody>
      </p:sp>
      <p:sp>
        <p:nvSpPr>
          <p:cNvPr id="10" name="楕円 9">
            <a:extLst>
              <a:ext uri="{FF2B5EF4-FFF2-40B4-BE49-F238E27FC236}">
                <a16:creationId xmlns:a16="http://schemas.microsoft.com/office/drawing/2014/main" id="{F8680B4A-677C-4814-91D7-902C3500800A}"/>
              </a:ext>
            </a:extLst>
          </p:cNvPr>
          <p:cNvSpPr>
            <a:spLocks noChangeAspect="1"/>
          </p:cNvSpPr>
          <p:nvPr/>
        </p:nvSpPr>
        <p:spPr>
          <a:xfrm>
            <a:off x="8752405" y="1346709"/>
            <a:ext cx="288000" cy="28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t>5</a:t>
            </a:r>
          </a:p>
        </p:txBody>
      </p:sp>
      <p:sp>
        <p:nvSpPr>
          <p:cNvPr id="11" name="楕円 10">
            <a:extLst>
              <a:ext uri="{FF2B5EF4-FFF2-40B4-BE49-F238E27FC236}">
                <a16:creationId xmlns:a16="http://schemas.microsoft.com/office/drawing/2014/main" id="{0289C197-4909-4EEC-9811-59CB8E9B79C9}"/>
              </a:ext>
            </a:extLst>
          </p:cNvPr>
          <p:cNvSpPr>
            <a:spLocks noChangeAspect="1"/>
          </p:cNvSpPr>
          <p:nvPr/>
        </p:nvSpPr>
        <p:spPr>
          <a:xfrm>
            <a:off x="8752405" y="3158916"/>
            <a:ext cx="288000" cy="28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t>5</a:t>
            </a:r>
          </a:p>
        </p:txBody>
      </p:sp>
      <p:sp>
        <p:nvSpPr>
          <p:cNvPr id="13" name="楕円 12">
            <a:extLst>
              <a:ext uri="{FF2B5EF4-FFF2-40B4-BE49-F238E27FC236}">
                <a16:creationId xmlns:a16="http://schemas.microsoft.com/office/drawing/2014/main" id="{56E64FB3-3C26-47FB-9E63-1F9AB4CE5636}"/>
              </a:ext>
            </a:extLst>
          </p:cNvPr>
          <p:cNvSpPr>
            <a:spLocks noChangeAspect="1"/>
          </p:cNvSpPr>
          <p:nvPr/>
        </p:nvSpPr>
        <p:spPr>
          <a:xfrm>
            <a:off x="8752405" y="5081652"/>
            <a:ext cx="288000" cy="28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t>2</a:t>
            </a:r>
          </a:p>
        </p:txBody>
      </p:sp>
    </p:spTree>
    <p:extLst>
      <p:ext uri="{BB962C8B-B14F-4D97-AF65-F5344CB8AC3E}">
        <p14:creationId xmlns:p14="http://schemas.microsoft.com/office/powerpoint/2010/main" val="1316758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F452CE8E-F172-4651-B1A8-780A6F7460B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32662" y="1789336"/>
            <a:ext cx="623218" cy="414440"/>
          </a:xfrm>
          <a:prstGeom prst="rect">
            <a:avLst/>
          </a:prstGeom>
        </p:spPr>
      </p:pic>
      <p:sp>
        <p:nvSpPr>
          <p:cNvPr id="4" name="スライド番号プレースホルダー 3"/>
          <p:cNvSpPr>
            <a:spLocks noGrp="1"/>
          </p:cNvSpPr>
          <p:nvPr>
            <p:ph type="sldNum" sz="quarter" idx="12"/>
          </p:nvPr>
        </p:nvSpPr>
        <p:spPr/>
        <p:txBody>
          <a:bodyPr/>
          <a:lstStyle/>
          <a:p>
            <a:fld id="{41282DF9-B026-4488-934B-9C645BD930A4}" type="slidenum">
              <a:rPr kumimoji="1" lang="ja-JP" altLang="en-US" smtClean="0"/>
              <a:t>20</a:t>
            </a:fld>
            <a:endParaRPr kumimoji="1" lang="ja-JP" altLang="en-US"/>
          </a:p>
        </p:txBody>
      </p:sp>
      <p:sp>
        <p:nvSpPr>
          <p:cNvPr id="7" name="正方形/長方形 6">
            <a:extLst>
              <a:ext uri="{FF2B5EF4-FFF2-40B4-BE49-F238E27FC236}">
                <a16:creationId xmlns:a16="http://schemas.microsoft.com/office/drawing/2014/main" id="{C58C3466-EF38-4C8C-BED0-DE4A137CDB79}"/>
              </a:ext>
            </a:extLst>
          </p:cNvPr>
          <p:cNvSpPr/>
          <p:nvPr/>
        </p:nvSpPr>
        <p:spPr>
          <a:xfrm>
            <a:off x="184962" y="2440578"/>
            <a:ext cx="2484177" cy="1663019"/>
          </a:xfrm>
          <a:prstGeom prst="rect">
            <a:avLst/>
          </a:prstGeom>
          <a:noFill/>
        </p:spPr>
        <p:txBody>
          <a:bodyPr wrap="square">
            <a:spAutoFit/>
          </a:bodyPr>
          <a:lstStyle/>
          <a:p>
            <a:pPr lvl="0" defTabSz="371475">
              <a:lnSpc>
                <a:spcPct val="150000"/>
              </a:lnSpc>
            </a:pPr>
            <a:r>
              <a:rPr kumimoji="1" lang="ja-JP" altLang="en-US" sz="1400" dirty="0">
                <a:solidFill>
                  <a:prstClr val="black"/>
                </a:solidFill>
                <a:latin typeface="+mn-ea"/>
              </a:rPr>
              <a:t>豊能町版スマートシティアプリを活用したスマートシティサービスによる地域活性化に向け、デジタルデバイドの解消や多様なサービスの実証実験を実施。　</a:t>
            </a:r>
          </a:p>
        </p:txBody>
      </p:sp>
      <p:sp>
        <p:nvSpPr>
          <p:cNvPr id="8" name="正方形/長方形 7">
            <a:extLst>
              <a:ext uri="{FF2B5EF4-FFF2-40B4-BE49-F238E27FC236}">
                <a16:creationId xmlns:a16="http://schemas.microsoft.com/office/drawing/2014/main" id="{844705B2-D069-4E4C-8B26-C7AD4BA225B8}"/>
              </a:ext>
            </a:extLst>
          </p:cNvPr>
          <p:cNvSpPr/>
          <p:nvPr/>
        </p:nvSpPr>
        <p:spPr>
          <a:xfrm>
            <a:off x="175943" y="4297560"/>
            <a:ext cx="2678054" cy="461665"/>
          </a:xfrm>
          <a:prstGeom prst="rect">
            <a:avLst/>
          </a:prstGeom>
        </p:spPr>
        <p:txBody>
          <a:bodyPr wrap="square">
            <a:spAutoFit/>
          </a:bodyPr>
          <a:lstStyle/>
          <a:p>
            <a:r>
              <a:rPr kumimoji="1" lang="ja-JP" altLang="en-US" sz="1200" dirty="0">
                <a:solidFill>
                  <a:prstClr val="black"/>
                </a:solidFill>
              </a:rPr>
              <a:t>総務省 データ連携促進型スマートシティ推進事業 採択（約</a:t>
            </a:r>
            <a:r>
              <a:rPr kumimoji="1" lang="en-US" altLang="ja-JP" sz="1200" dirty="0">
                <a:solidFill>
                  <a:prstClr val="black"/>
                </a:solidFill>
              </a:rPr>
              <a:t>3.2</a:t>
            </a:r>
            <a:r>
              <a:rPr kumimoji="1" lang="ja-JP" altLang="en-US" sz="1200" dirty="0">
                <a:solidFill>
                  <a:prstClr val="black"/>
                </a:solidFill>
              </a:rPr>
              <a:t>憶円）</a:t>
            </a:r>
            <a:r>
              <a:rPr kumimoji="1" lang="en-US" altLang="ja-JP" sz="1200" dirty="0">
                <a:solidFill>
                  <a:prstClr val="black"/>
                </a:solidFill>
              </a:rPr>
              <a:t>R3.8~</a:t>
            </a:r>
            <a:endParaRPr lang="ja-JP" altLang="en-US" sz="3200" dirty="0"/>
          </a:p>
        </p:txBody>
      </p:sp>
      <p:grpSp>
        <p:nvGrpSpPr>
          <p:cNvPr id="9" name="グループ化 8">
            <a:extLst>
              <a:ext uri="{FF2B5EF4-FFF2-40B4-BE49-F238E27FC236}">
                <a16:creationId xmlns:a16="http://schemas.microsoft.com/office/drawing/2014/main" id="{54AFD770-2969-4C66-BF4C-540957435C13}"/>
              </a:ext>
            </a:extLst>
          </p:cNvPr>
          <p:cNvGrpSpPr/>
          <p:nvPr/>
        </p:nvGrpSpPr>
        <p:grpSpPr>
          <a:xfrm>
            <a:off x="189480" y="1248646"/>
            <a:ext cx="2440830" cy="414440"/>
            <a:chOff x="1278186" y="1305343"/>
            <a:chExt cx="1497202" cy="254217"/>
          </a:xfrm>
        </p:grpSpPr>
        <p:grpSp>
          <p:nvGrpSpPr>
            <p:cNvPr id="10" name="グループ化 9">
              <a:extLst>
                <a:ext uri="{FF2B5EF4-FFF2-40B4-BE49-F238E27FC236}">
                  <a16:creationId xmlns:a16="http://schemas.microsoft.com/office/drawing/2014/main" id="{C725C24A-10A0-45EA-8493-ACE29A8839AD}"/>
                </a:ext>
              </a:extLst>
            </p:cNvPr>
            <p:cNvGrpSpPr/>
            <p:nvPr/>
          </p:nvGrpSpPr>
          <p:grpSpPr>
            <a:xfrm>
              <a:off x="1278186" y="1305343"/>
              <a:ext cx="1497202" cy="254217"/>
              <a:chOff x="5576897" y="3324216"/>
              <a:chExt cx="1497202" cy="254217"/>
            </a:xfrm>
          </p:grpSpPr>
          <p:grpSp>
            <p:nvGrpSpPr>
              <p:cNvPr id="12" name="グループ化 11">
                <a:extLst>
                  <a:ext uri="{FF2B5EF4-FFF2-40B4-BE49-F238E27FC236}">
                    <a16:creationId xmlns:a16="http://schemas.microsoft.com/office/drawing/2014/main" id="{06120135-E66C-4A6E-B890-3801A43FF4A7}"/>
                  </a:ext>
                </a:extLst>
              </p:cNvPr>
              <p:cNvGrpSpPr/>
              <p:nvPr/>
            </p:nvGrpSpPr>
            <p:grpSpPr>
              <a:xfrm>
                <a:off x="5576897" y="3324216"/>
                <a:ext cx="1454987" cy="254217"/>
                <a:chOff x="5576897" y="3324216"/>
                <a:chExt cx="1454987" cy="254217"/>
              </a:xfrm>
            </p:grpSpPr>
            <p:sp>
              <p:nvSpPr>
                <p:cNvPr id="14" name="角丸四角形 299">
                  <a:extLst>
                    <a:ext uri="{FF2B5EF4-FFF2-40B4-BE49-F238E27FC236}">
                      <a16:creationId xmlns:a16="http://schemas.microsoft.com/office/drawing/2014/main" id="{A91535D0-6C1A-4FF0-BC45-D998792E39D5}"/>
                    </a:ext>
                  </a:extLst>
                </p:cNvPr>
                <p:cNvSpPr/>
                <p:nvPr/>
              </p:nvSpPr>
              <p:spPr>
                <a:xfrm>
                  <a:off x="5576897" y="3324216"/>
                  <a:ext cx="1454987" cy="254217"/>
                </a:xfrm>
                <a:prstGeom prst="roundRect">
                  <a:avLst>
                    <a:gd name="adj" fmla="val 50000"/>
                  </a:avLst>
                </a:prstGeom>
                <a:gradFill>
                  <a:gsLst>
                    <a:gs pos="0">
                      <a:srgbClr val="0070C0"/>
                    </a:gs>
                    <a:gs pos="100000">
                      <a:srgbClr val="00B0F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D53E4641-D789-465B-8451-250D8CAC5A4B}"/>
                    </a:ext>
                  </a:extLst>
                </p:cNvPr>
                <p:cNvSpPr/>
                <p:nvPr/>
              </p:nvSpPr>
              <p:spPr>
                <a:xfrm>
                  <a:off x="5606008" y="3354641"/>
                  <a:ext cx="195057" cy="1950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テキスト ボックス 12">
                <a:extLst>
                  <a:ext uri="{FF2B5EF4-FFF2-40B4-BE49-F238E27FC236}">
                    <a16:creationId xmlns:a16="http://schemas.microsoft.com/office/drawing/2014/main" id="{D296CB09-8564-4319-9251-D2A70559777A}"/>
                  </a:ext>
                </a:extLst>
              </p:cNvPr>
              <p:cNvSpPr txBox="1"/>
              <p:nvPr/>
            </p:nvSpPr>
            <p:spPr>
              <a:xfrm>
                <a:off x="5802828" y="3374978"/>
                <a:ext cx="1271271" cy="160471"/>
              </a:xfrm>
              <a:prstGeom prst="rect">
                <a:avLst/>
              </a:prstGeom>
              <a:noFill/>
            </p:spPr>
            <p:txBody>
              <a:bodyPr wrap="square" rtlCol="0">
                <a:spAutoFit/>
              </a:bodyPr>
              <a:lstStyle/>
              <a:p>
                <a:r>
                  <a:rPr kumimoji="1" lang="ja-JP" altLang="en-US" sz="1100" b="1" dirty="0">
                    <a:solidFill>
                      <a:schemeClr val="bg1"/>
                    </a:solidFill>
                  </a:rPr>
                  <a:t>子育てしやすいまちづくり　ほか</a:t>
                </a:r>
              </a:p>
            </p:txBody>
          </p:sp>
        </p:grpSp>
        <p:pic>
          <p:nvPicPr>
            <p:cNvPr id="11" name="図 10">
              <a:extLst>
                <a:ext uri="{FF2B5EF4-FFF2-40B4-BE49-F238E27FC236}">
                  <a16:creationId xmlns:a16="http://schemas.microsoft.com/office/drawing/2014/main" id="{492DE71D-4999-44D0-97D1-8F910F67F0A9}"/>
                </a:ext>
              </a:extLst>
            </p:cNvPr>
            <p:cNvPicPr>
              <a:picLocks noChangeAspect="1"/>
            </p:cNvPicPr>
            <p:nvPr/>
          </p:nvPicPr>
          <p:blipFill>
            <a:blip r:embed="rId3" cstate="screen">
              <a:biLevel thresh="75000"/>
              <a:extLst>
                <a:ext uri="{28A0092B-C50C-407E-A947-70E740481C1C}">
                  <a14:useLocalDpi xmlns:a14="http://schemas.microsoft.com/office/drawing/2010/main"/>
                </a:ext>
              </a:extLst>
            </a:blip>
            <a:stretch>
              <a:fillRect/>
            </a:stretch>
          </p:blipFill>
          <p:spPr>
            <a:xfrm>
              <a:off x="1335786" y="1358364"/>
              <a:ext cx="136380" cy="136380"/>
            </a:xfrm>
            <a:prstGeom prst="rect">
              <a:avLst/>
            </a:prstGeom>
          </p:spPr>
        </p:pic>
      </p:grpSp>
      <p:sp>
        <p:nvSpPr>
          <p:cNvPr id="17" name="正方形/長方形 16">
            <a:extLst>
              <a:ext uri="{FF2B5EF4-FFF2-40B4-BE49-F238E27FC236}">
                <a16:creationId xmlns:a16="http://schemas.microsoft.com/office/drawing/2014/main" id="{B8634947-4637-4D73-BF12-924749511CD9}"/>
              </a:ext>
            </a:extLst>
          </p:cNvPr>
          <p:cNvSpPr/>
          <p:nvPr/>
        </p:nvSpPr>
        <p:spPr>
          <a:xfrm>
            <a:off x="3905182" y="314547"/>
            <a:ext cx="4924933" cy="369332"/>
          </a:xfrm>
          <a:prstGeom prst="rect">
            <a:avLst/>
          </a:prstGeom>
        </p:spPr>
        <p:txBody>
          <a:bodyPr wrap="square">
            <a:spAutoFit/>
          </a:bodyPr>
          <a:lstStyle/>
          <a:p>
            <a:pPr lvl="0"/>
            <a:r>
              <a:rPr lang="ja-JP" altLang="en-US" dirty="0">
                <a:solidFill>
                  <a:prstClr val="black"/>
                </a:solidFill>
              </a:rPr>
              <a:t>大阪スマートシティパートナーズフォーラムプロジェクト</a:t>
            </a:r>
          </a:p>
        </p:txBody>
      </p:sp>
      <p:grpSp>
        <p:nvGrpSpPr>
          <p:cNvPr id="18" name="グループ化 17">
            <a:extLst>
              <a:ext uri="{FF2B5EF4-FFF2-40B4-BE49-F238E27FC236}">
                <a16:creationId xmlns:a16="http://schemas.microsoft.com/office/drawing/2014/main" id="{2E245242-4D0B-4B8D-95A4-F9F0E6C8BCA3}"/>
              </a:ext>
            </a:extLst>
          </p:cNvPr>
          <p:cNvGrpSpPr/>
          <p:nvPr/>
        </p:nvGrpSpPr>
        <p:grpSpPr>
          <a:xfrm>
            <a:off x="1318182" y="1933671"/>
            <a:ext cx="967998" cy="420555"/>
            <a:chOff x="874441" y="4780678"/>
            <a:chExt cx="967998" cy="420555"/>
          </a:xfrm>
        </p:grpSpPr>
        <p:sp>
          <p:nvSpPr>
            <p:cNvPr id="20" name="乗算 85">
              <a:extLst>
                <a:ext uri="{FF2B5EF4-FFF2-40B4-BE49-F238E27FC236}">
                  <a16:creationId xmlns:a16="http://schemas.microsoft.com/office/drawing/2014/main" id="{7917E8C0-E24E-4A21-AE61-D04C875631B9}"/>
                </a:ext>
              </a:extLst>
            </p:cNvPr>
            <p:cNvSpPr/>
            <p:nvPr/>
          </p:nvSpPr>
          <p:spPr>
            <a:xfrm>
              <a:off x="874441" y="4780678"/>
              <a:ext cx="279508" cy="279508"/>
            </a:xfrm>
            <a:prstGeom prst="mathMultiply">
              <a:avLst>
                <a:gd name="adj1" fmla="val 443"/>
              </a:avLst>
            </a:prstGeom>
            <a:gradFill>
              <a:gsLst>
                <a:gs pos="0">
                  <a:srgbClr val="0070C0"/>
                </a:gs>
                <a:gs pos="100000">
                  <a:srgbClr val="00B0F0"/>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6E8F43E6-0EE0-4491-B693-382FDCF27E09}"/>
                </a:ext>
              </a:extLst>
            </p:cNvPr>
            <p:cNvSpPr txBox="1"/>
            <p:nvPr/>
          </p:nvSpPr>
          <p:spPr>
            <a:xfrm>
              <a:off x="1188921" y="4970401"/>
              <a:ext cx="653518" cy="230832"/>
            </a:xfrm>
            <a:prstGeom prst="rect">
              <a:avLst/>
            </a:prstGeom>
            <a:noFill/>
          </p:spPr>
          <p:txBody>
            <a:bodyPr wrap="square" rtlCol="0">
              <a:spAutoFit/>
            </a:bodyPr>
            <a:lstStyle/>
            <a:p>
              <a:pPr algn="ctr"/>
              <a:r>
                <a:rPr kumimoji="1" lang="ja-JP" altLang="en-US" sz="900" dirty="0">
                  <a:latin typeface="HGP創英角ｺﾞｼｯｸUB" panose="020B0900000000000000" pitchFamily="50" charset="-128"/>
                  <a:ea typeface="HGP創英角ｺﾞｼｯｸUB" panose="020B0900000000000000" pitchFamily="50" charset="-128"/>
                </a:rPr>
                <a:t>豊能町</a:t>
              </a:r>
            </a:p>
          </p:txBody>
        </p:sp>
      </p:grpSp>
      <p:pic>
        <p:nvPicPr>
          <p:cNvPr id="21" name="図 20">
            <a:extLst>
              <a:ext uri="{FF2B5EF4-FFF2-40B4-BE49-F238E27FC236}">
                <a16:creationId xmlns:a16="http://schemas.microsoft.com/office/drawing/2014/main" id="{CE4E544E-DA5D-42A6-A73B-C209B29E760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0858" y="1899888"/>
            <a:ext cx="661240" cy="139641"/>
          </a:xfrm>
          <a:prstGeom prst="rect">
            <a:avLst/>
          </a:prstGeom>
        </p:spPr>
      </p:pic>
      <p:pic>
        <p:nvPicPr>
          <p:cNvPr id="25" name="図 24">
            <a:extLst>
              <a:ext uri="{FF2B5EF4-FFF2-40B4-BE49-F238E27FC236}">
                <a16:creationId xmlns:a16="http://schemas.microsoft.com/office/drawing/2014/main" id="{B94FBB0E-F250-4B95-9350-D4930771122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814365" y="1247285"/>
            <a:ext cx="6243200" cy="4664239"/>
          </a:xfrm>
          <a:prstGeom prst="rect">
            <a:avLst/>
          </a:prstGeom>
        </p:spPr>
      </p:pic>
      <p:pic>
        <p:nvPicPr>
          <p:cNvPr id="22" name="図 21" descr="アイコン&#10;&#10;自動的に生成された説明">
            <a:extLst>
              <a:ext uri="{FF2B5EF4-FFF2-40B4-BE49-F238E27FC236}">
                <a16:creationId xmlns:a16="http://schemas.microsoft.com/office/drawing/2014/main" id="{33DBCD59-C886-42B5-8715-2673E125BF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6939" y="1858466"/>
            <a:ext cx="276065" cy="216447"/>
          </a:xfrm>
          <a:prstGeom prst="rect">
            <a:avLst/>
          </a:prstGeom>
        </p:spPr>
      </p:pic>
      <p:pic>
        <p:nvPicPr>
          <p:cNvPr id="26" name="図 25">
            <a:extLst>
              <a:ext uri="{FF2B5EF4-FFF2-40B4-BE49-F238E27FC236}">
                <a16:creationId xmlns:a16="http://schemas.microsoft.com/office/drawing/2014/main" id="{ECEC147D-5D0B-4B57-9704-E2C6CBB3BDA4}"/>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894" b="89753" l="3125" r="96563">
                        <a14:foregroundMark x1="49375" y1="35689" x2="49375" y2="35689"/>
                        <a14:foregroundMark x1="47266" y1="37456" x2="47266" y2="37456"/>
                        <a14:foregroundMark x1="48281" y1="48057" x2="48281" y2="48057"/>
                        <a14:foregroundMark x1="48594" y1="62544" x2="48594" y2="62544"/>
                        <a14:foregroundMark x1="53359" y1="56537" x2="53359" y2="56537"/>
                        <a14:foregroundMark x1="61875" y1="46996" x2="61875" y2="46996"/>
                        <a14:foregroundMark x1="65781" y1="53004" x2="65781" y2="53004"/>
                        <a14:foregroundMark x1="71172" y1="42049" x2="71172" y2="42049"/>
                        <a14:foregroundMark x1="79453" y1="49117" x2="79453" y2="49117"/>
                        <a14:foregroundMark x1="79141" y1="37102" x2="79141" y2="37102"/>
                        <a14:foregroundMark x1="79063" y1="62544" x2="79063" y2="62544"/>
                        <a14:foregroundMark x1="81094" y1="53357" x2="81094" y2="53357"/>
                        <a14:foregroundMark x1="90391" y1="54417" x2="90391" y2="54417"/>
                        <a14:foregroundMark x1="14688" y1="25088" x2="14688" y2="25088"/>
                        <a14:foregroundMark x1="7578" y1="24735" x2="37969" y2="24028"/>
                        <a14:foregroundMark x1="13047" y1="25088" x2="5781" y2="24028"/>
                        <a14:foregroundMark x1="6250" y1="74558" x2="10781" y2="73498"/>
                        <a14:foregroundMark x1="37656" y1="74205" x2="37656" y2="74205"/>
                        <a14:foregroundMark x1="46406" y1="47703" x2="46406" y2="47703"/>
                        <a14:foregroundMark x1="47031" y1="63604" x2="47031" y2="63604"/>
                        <a14:foregroundMark x1="49922" y1="61837" x2="49922" y2="61837"/>
                        <a14:foregroundMark x1="45703" y1="62191" x2="45703" y2="62191"/>
                        <a14:foregroundMark x1="44375" y1="62544" x2="44375" y2="62544"/>
                        <a14:foregroundMark x1="45234" y1="49823" x2="45234" y2="49823"/>
                        <a14:foregroundMark x1="72578" y1="53357" x2="72578" y2="53357"/>
                        <a14:backgroundMark x1="82266" y1="49823" x2="82266" y2="49823"/>
                        <a14:backgroundMark x1="84063" y1="49823" x2="84063" y2="49823"/>
                        <a14:backgroundMark x1="83984" y1="59364" x2="83984" y2="59364"/>
                        <a14:backgroundMark x1="82266" y1="60071" x2="82266" y2="60071"/>
                      </a14:backgroundRemoval>
                    </a14:imgEffect>
                  </a14:imgLayer>
                </a14:imgProps>
              </a:ext>
            </a:extLst>
          </a:blip>
          <a:stretch>
            <a:fillRect/>
          </a:stretch>
        </p:blipFill>
        <p:spPr>
          <a:xfrm>
            <a:off x="177919" y="2045813"/>
            <a:ext cx="1108160" cy="245006"/>
          </a:xfrm>
          <a:prstGeom prst="rect">
            <a:avLst/>
          </a:prstGeom>
        </p:spPr>
      </p:pic>
    </p:spTree>
    <p:extLst>
      <p:ext uri="{BB962C8B-B14F-4D97-AF65-F5344CB8AC3E}">
        <p14:creationId xmlns:p14="http://schemas.microsoft.com/office/powerpoint/2010/main" val="3502257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1282DF9-B026-4488-934B-9C645BD930A4}" type="slidenum">
              <a:rPr kumimoji="1" lang="ja-JP" altLang="en-US" smtClean="0"/>
              <a:t>21</a:t>
            </a:fld>
            <a:endParaRPr kumimoji="1" lang="ja-JP" altLang="en-US"/>
          </a:p>
        </p:txBody>
      </p:sp>
      <p:sp>
        <p:nvSpPr>
          <p:cNvPr id="6" name="正方形/長方形 5">
            <a:extLst>
              <a:ext uri="{FF2B5EF4-FFF2-40B4-BE49-F238E27FC236}">
                <a16:creationId xmlns:a16="http://schemas.microsoft.com/office/drawing/2014/main" id="{3E129089-3635-407E-84E3-5F486C3A2063}"/>
              </a:ext>
            </a:extLst>
          </p:cNvPr>
          <p:cNvSpPr/>
          <p:nvPr/>
        </p:nvSpPr>
        <p:spPr>
          <a:xfrm>
            <a:off x="193610" y="2306713"/>
            <a:ext cx="2484177" cy="1663019"/>
          </a:xfrm>
          <a:prstGeom prst="rect">
            <a:avLst/>
          </a:prstGeom>
          <a:noFill/>
        </p:spPr>
        <p:txBody>
          <a:bodyPr wrap="square">
            <a:spAutoFit/>
          </a:bodyPr>
          <a:lstStyle/>
          <a:p>
            <a:pPr lvl="0" defTabSz="371475">
              <a:lnSpc>
                <a:spcPct val="150000"/>
              </a:lnSpc>
            </a:pPr>
            <a:r>
              <a:rPr kumimoji="1" lang="ja-JP" altLang="en-US" sz="1400" dirty="0">
                <a:solidFill>
                  <a:prstClr val="black"/>
                </a:solidFill>
                <a:latin typeface="+mn-ea"/>
              </a:rPr>
              <a:t>バーチャル映像技術を活用した、地域の飲食店と府内の農園との連携により、観光資源としての食文化や特別体験の磨き上げと観光の活性化につなげる取組。</a:t>
            </a:r>
          </a:p>
        </p:txBody>
      </p:sp>
      <p:grpSp>
        <p:nvGrpSpPr>
          <p:cNvPr id="3" name="グループ化 2">
            <a:extLst>
              <a:ext uri="{FF2B5EF4-FFF2-40B4-BE49-F238E27FC236}">
                <a16:creationId xmlns:a16="http://schemas.microsoft.com/office/drawing/2014/main" id="{A90FE473-E45C-4670-A7F7-83819256F39C}"/>
              </a:ext>
            </a:extLst>
          </p:cNvPr>
          <p:cNvGrpSpPr/>
          <p:nvPr/>
        </p:nvGrpSpPr>
        <p:grpSpPr>
          <a:xfrm>
            <a:off x="1478022" y="1933671"/>
            <a:ext cx="967998" cy="420555"/>
            <a:chOff x="874441" y="4780678"/>
            <a:chExt cx="967998" cy="420555"/>
          </a:xfrm>
        </p:grpSpPr>
        <p:sp>
          <p:nvSpPr>
            <p:cNvPr id="22" name="乗算 85">
              <a:extLst>
                <a:ext uri="{FF2B5EF4-FFF2-40B4-BE49-F238E27FC236}">
                  <a16:creationId xmlns:a16="http://schemas.microsoft.com/office/drawing/2014/main" id="{93F5088B-F625-417B-B0E3-D423AA84B45E}"/>
                </a:ext>
              </a:extLst>
            </p:cNvPr>
            <p:cNvSpPr/>
            <p:nvPr/>
          </p:nvSpPr>
          <p:spPr>
            <a:xfrm>
              <a:off x="874441" y="4780678"/>
              <a:ext cx="279508" cy="279508"/>
            </a:xfrm>
            <a:prstGeom prst="mathMultiply">
              <a:avLst>
                <a:gd name="adj1" fmla="val 443"/>
              </a:avLst>
            </a:prstGeom>
            <a:gradFill>
              <a:gsLst>
                <a:gs pos="0">
                  <a:srgbClr val="0070C0"/>
                </a:gs>
                <a:gs pos="100000">
                  <a:srgbClr val="00B0F0"/>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5447D44E-DC1D-42D7-9C2F-8ED82EE422BC}"/>
                </a:ext>
              </a:extLst>
            </p:cNvPr>
            <p:cNvSpPr txBox="1"/>
            <p:nvPr/>
          </p:nvSpPr>
          <p:spPr>
            <a:xfrm>
              <a:off x="1188921" y="4970401"/>
              <a:ext cx="653518" cy="230832"/>
            </a:xfrm>
            <a:prstGeom prst="rect">
              <a:avLst/>
            </a:prstGeom>
            <a:noFill/>
          </p:spPr>
          <p:txBody>
            <a:bodyPr wrap="square" rtlCol="0">
              <a:spAutoFit/>
            </a:bodyPr>
            <a:lstStyle/>
            <a:p>
              <a:pPr algn="ctr"/>
              <a:r>
                <a:rPr kumimoji="1" lang="ja-JP" altLang="en-US" sz="900" dirty="0">
                  <a:latin typeface="HGP創英角ｺﾞｼｯｸUB" panose="020B0900000000000000" pitchFamily="50" charset="-128"/>
                  <a:ea typeface="HGP創英角ｺﾞｼｯｸUB" panose="020B0900000000000000" pitchFamily="50" charset="-128"/>
                </a:rPr>
                <a:t>藤井寺市</a:t>
              </a:r>
            </a:p>
          </p:txBody>
        </p:sp>
      </p:grpSp>
      <p:sp>
        <p:nvSpPr>
          <p:cNvPr id="21" name="正方形/長方形 20">
            <a:extLst>
              <a:ext uri="{FF2B5EF4-FFF2-40B4-BE49-F238E27FC236}">
                <a16:creationId xmlns:a16="http://schemas.microsoft.com/office/drawing/2014/main" id="{06027919-59CC-4656-985D-353A5B67B635}"/>
              </a:ext>
            </a:extLst>
          </p:cNvPr>
          <p:cNvSpPr/>
          <p:nvPr/>
        </p:nvSpPr>
        <p:spPr>
          <a:xfrm>
            <a:off x="3421808" y="329599"/>
            <a:ext cx="5185394" cy="369332"/>
          </a:xfrm>
          <a:prstGeom prst="rect">
            <a:avLst/>
          </a:prstGeom>
        </p:spPr>
        <p:txBody>
          <a:bodyPr wrap="square">
            <a:spAutoFit/>
          </a:bodyPr>
          <a:lstStyle/>
          <a:p>
            <a:pPr lvl="0"/>
            <a:r>
              <a:rPr lang="ja-JP" altLang="en-US" dirty="0">
                <a:solidFill>
                  <a:prstClr val="black"/>
                </a:solidFill>
              </a:rPr>
              <a:t>大阪スマートシティパートナーズフォーラムプロジェクト　②</a:t>
            </a:r>
          </a:p>
        </p:txBody>
      </p:sp>
      <p:grpSp>
        <p:nvGrpSpPr>
          <p:cNvPr id="7" name="グループ化 6">
            <a:extLst>
              <a:ext uri="{FF2B5EF4-FFF2-40B4-BE49-F238E27FC236}">
                <a16:creationId xmlns:a16="http://schemas.microsoft.com/office/drawing/2014/main" id="{3B84A1CC-16C4-480F-A210-E2E048B917F9}"/>
              </a:ext>
            </a:extLst>
          </p:cNvPr>
          <p:cNvGrpSpPr/>
          <p:nvPr/>
        </p:nvGrpSpPr>
        <p:grpSpPr>
          <a:xfrm>
            <a:off x="312446" y="1239336"/>
            <a:ext cx="2125088" cy="414440"/>
            <a:chOff x="571619" y="1188335"/>
            <a:chExt cx="2125088" cy="414440"/>
          </a:xfrm>
        </p:grpSpPr>
        <p:grpSp>
          <p:nvGrpSpPr>
            <p:cNvPr id="9" name="グループ化 8">
              <a:extLst>
                <a:ext uri="{FF2B5EF4-FFF2-40B4-BE49-F238E27FC236}">
                  <a16:creationId xmlns:a16="http://schemas.microsoft.com/office/drawing/2014/main" id="{5A91E3C4-8156-4687-A8E0-477FD8FAD8A0}"/>
                </a:ext>
              </a:extLst>
            </p:cNvPr>
            <p:cNvGrpSpPr/>
            <p:nvPr/>
          </p:nvGrpSpPr>
          <p:grpSpPr>
            <a:xfrm>
              <a:off x="571619" y="1188335"/>
              <a:ext cx="2125088" cy="414440"/>
              <a:chOff x="5576898" y="3324216"/>
              <a:chExt cx="1303526" cy="254217"/>
            </a:xfrm>
          </p:grpSpPr>
          <p:grpSp>
            <p:nvGrpSpPr>
              <p:cNvPr id="11" name="グループ化 10">
                <a:extLst>
                  <a:ext uri="{FF2B5EF4-FFF2-40B4-BE49-F238E27FC236}">
                    <a16:creationId xmlns:a16="http://schemas.microsoft.com/office/drawing/2014/main" id="{9ED16D38-FE40-4B81-813E-1280DD5B6CA0}"/>
                  </a:ext>
                </a:extLst>
              </p:cNvPr>
              <p:cNvGrpSpPr/>
              <p:nvPr/>
            </p:nvGrpSpPr>
            <p:grpSpPr>
              <a:xfrm>
                <a:off x="5576898" y="3324216"/>
                <a:ext cx="1303526" cy="254217"/>
                <a:chOff x="5576898" y="3324216"/>
                <a:chExt cx="1303526" cy="254217"/>
              </a:xfrm>
            </p:grpSpPr>
            <p:sp>
              <p:nvSpPr>
                <p:cNvPr id="13" name="角丸四角形 299">
                  <a:extLst>
                    <a:ext uri="{FF2B5EF4-FFF2-40B4-BE49-F238E27FC236}">
                      <a16:creationId xmlns:a16="http://schemas.microsoft.com/office/drawing/2014/main" id="{3E6EAC6D-4C95-438B-9732-E300276319B5}"/>
                    </a:ext>
                  </a:extLst>
                </p:cNvPr>
                <p:cNvSpPr/>
                <p:nvPr/>
              </p:nvSpPr>
              <p:spPr>
                <a:xfrm>
                  <a:off x="5576898" y="3324216"/>
                  <a:ext cx="1303526" cy="254217"/>
                </a:xfrm>
                <a:prstGeom prst="roundRect">
                  <a:avLst>
                    <a:gd name="adj" fmla="val 50000"/>
                  </a:avLst>
                </a:prstGeom>
                <a:gradFill>
                  <a:gsLst>
                    <a:gs pos="0">
                      <a:srgbClr val="0070C0"/>
                    </a:gs>
                    <a:gs pos="100000">
                      <a:srgbClr val="00B0F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2D5A427F-79A2-4F5F-A124-7B1A3A07901C}"/>
                    </a:ext>
                  </a:extLst>
                </p:cNvPr>
                <p:cNvSpPr/>
                <p:nvPr/>
              </p:nvSpPr>
              <p:spPr>
                <a:xfrm>
                  <a:off x="5606008" y="3354641"/>
                  <a:ext cx="195057" cy="1950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テキスト ボックス 11">
                <a:extLst>
                  <a:ext uri="{FF2B5EF4-FFF2-40B4-BE49-F238E27FC236}">
                    <a16:creationId xmlns:a16="http://schemas.microsoft.com/office/drawing/2014/main" id="{2FBED351-165B-44AD-9F3E-70D831759950}"/>
                  </a:ext>
                </a:extLst>
              </p:cNvPr>
              <p:cNvSpPr txBox="1"/>
              <p:nvPr/>
            </p:nvSpPr>
            <p:spPr>
              <a:xfrm>
                <a:off x="5802828" y="3374978"/>
                <a:ext cx="1034816" cy="160471"/>
              </a:xfrm>
              <a:prstGeom prst="rect">
                <a:avLst/>
              </a:prstGeom>
              <a:noFill/>
            </p:spPr>
            <p:txBody>
              <a:bodyPr wrap="square" rtlCol="0">
                <a:spAutoFit/>
              </a:bodyPr>
              <a:lstStyle/>
              <a:p>
                <a:r>
                  <a:rPr kumimoji="1" lang="ja-JP" altLang="en-US" sz="1100" b="1" dirty="0">
                    <a:solidFill>
                      <a:schemeClr val="bg1"/>
                    </a:solidFill>
                  </a:rPr>
                  <a:t>インバウンド・観光の再生</a:t>
                </a:r>
              </a:p>
            </p:txBody>
          </p:sp>
        </p:grpSp>
        <p:pic>
          <p:nvPicPr>
            <p:cNvPr id="24" name="図 23">
              <a:extLst>
                <a:ext uri="{FF2B5EF4-FFF2-40B4-BE49-F238E27FC236}">
                  <a16:creationId xmlns:a16="http://schemas.microsoft.com/office/drawing/2014/main" id="{F6670763-AF9A-430B-91B5-DEFE14ED7568}"/>
                </a:ext>
              </a:extLst>
            </p:cNvPr>
            <p:cNvPicPr>
              <a:picLocks noChangeAspect="1"/>
            </p:cNvPicPr>
            <p:nvPr/>
          </p:nvPicPr>
          <p:blipFill>
            <a:blip r:embed="rId2" cstate="screen">
              <a:biLevel thresh="75000"/>
              <a:extLst>
                <a:ext uri="{28A0092B-C50C-407E-A947-70E740481C1C}">
                  <a14:useLocalDpi xmlns:a14="http://schemas.microsoft.com/office/drawing/2010/main"/>
                </a:ext>
              </a:extLst>
            </a:blip>
            <a:stretch>
              <a:fillRect/>
            </a:stretch>
          </p:blipFill>
          <p:spPr>
            <a:xfrm>
              <a:off x="656485" y="1261435"/>
              <a:ext cx="243175" cy="243175"/>
            </a:xfrm>
            <a:prstGeom prst="rect">
              <a:avLst/>
            </a:prstGeom>
          </p:spPr>
        </p:pic>
      </p:grpSp>
      <p:pic>
        <p:nvPicPr>
          <p:cNvPr id="8" name="図 7">
            <a:extLst>
              <a:ext uri="{FF2B5EF4-FFF2-40B4-BE49-F238E27FC236}">
                <a16:creationId xmlns:a16="http://schemas.microsoft.com/office/drawing/2014/main" id="{B78FA209-D153-4B3D-9492-9978D601E2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71305" y="1181038"/>
            <a:ext cx="5976635" cy="4502212"/>
          </a:xfrm>
          <a:prstGeom prst="rect">
            <a:avLst/>
          </a:prstGeom>
        </p:spPr>
      </p:pic>
      <p:pic>
        <p:nvPicPr>
          <p:cNvPr id="32" name="図 31">
            <a:extLst>
              <a:ext uri="{FF2B5EF4-FFF2-40B4-BE49-F238E27FC236}">
                <a16:creationId xmlns:a16="http://schemas.microsoft.com/office/drawing/2014/main" id="{96730E64-C86E-46EA-97B2-F5EEABDA09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36889" y="3270540"/>
            <a:ext cx="554598" cy="92140"/>
          </a:xfrm>
          <a:prstGeom prst="rect">
            <a:avLst/>
          </a:prstGeom>
        </p:spPr>
      </p:pic>
      <p:pic>
        <p:nvPicPr>
          <p:cNvPr id="33" name="図 32">
            <a:extLst>
              <a:ext uri="{FF2B5EF4-FFF2-40B4-BE49-F238E27FC236}">
                <a16:creationId xmlns:a16="http://schemas.microsoft.com/office/drawing/2014/main" id="{5FCF4622-3C8F-4E87-A6E7-7CA242F0E89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0968" y="1997538"/>
            <a:ext cx="913536" cy="151773"/>
          </a:xfrm>
          <a:prstGeom prst="rect">
            <a:avLst/>
          </a:prstGeom>
        </p:spPr>
      </p:pic>
      <p:pic>
        <p:nvPicPr>
          <p:cNvPr id="34" name="図 33">
            <a:extLst>
              <a:ext uri="{FF2B5EF4-FFF2-40B4-BE49-F238E27FC236}">
                <a16:creationId xmlns:a16="http://schemas.microsoft.com/office/drawing/2014/main" id="{DE33BC15-AA21-4B96-A79A-403DDA0E2ED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68195" y="1831466"/>
            <a:ext cx="291928" cy="291928"/>
          </a:xfrm>
          <a:prstGeom prst="rect">
            <a:avLst/>
          </a:prstGeom>
        </p:spPr>
      </p:pic>
      <p:sp>
        <p:nvSpPr>
          <p:cNvPr id="20" name="正方形/長方形 19">
            <a:extLst>
              <a:ext uri="{FF2B5EF4-FFF2-40B4-BE49-F238E27FC236}">
                <a16:creationId xmlns:a16="http://schemas.microsoft.com/office/drawing/2014/main" id="{B5B20E51-B7B7-43AC-854C-8FD8644DDE2A}"/>
              </a:ext>
            </a:extLst>
          </p:cNvPr>
          <p:cNvSpPr/>
          <p:nvPr/>
        </p:nvSpPr>
        <p:spPr>
          <a:xfrm>
            <a:off x="4988179" y="5738847"/>
            <a:ext cx="4001416" cy="230832"/>
          </a:xfrm>
          <a:prstGeom prst="rect">
            <a:avLst/>
          </a:prstGeom>
        </p:spPr>
        <p:txBody>
          <a:bodyPr wrap="none">
            <a:spAutoFit/>
          </a:bodyPr>
          <a:lstStyle/>
          <a:p>
            <a:r>
              <a:rPr kumimoji="1" lang="ja-JP" altLang="en-US" sz="900" dirty="0">
                <a:solidFill>
                  <a:prstClr val="black"/>
                </a:solidFill>
              </a:rPr>
              <a:t>「大阪スマートシティパートナーズフォーラムプロジェクト発表会」資料（</a:t>
            </a:r>
            <a:r>
              <a:rPr kumimoji="1" lang="en-US" altLang="ja-JP" sz="900" dirty="0">
                <a:solidFill>
                  <a:prstClr val="black"/>
                </a:solidFill>
              </a:rPr>
              <a:t>2021.3.25</a:t>
            </a:r>
            <a:r>
              <a:rPr kumimoji="1" lang="ja-JP" altLang="en-US" sz="900" dirty="0">
                <a:solidFill>
                  <a:prstClr val="black"/>
                </a:solidFill>
              </a:rPr>
              <a:t>）</a:t>
            </a:r>
            <a:endParaRPr lang="ja-JP" altLang="en-US" sz="1050" dirty="0"/>
          </a:p>
        </p:txBody>
      </p:sp>
    </p:spTree>
    <p:extLst>
      <p:ext uri="{BB962C8B-B14F-4D97-AF65-F5344CB8AC3E}">
        <p14:creationId xmlns:p14="http://schemas.microsoft.com/office/powerpoint/2010/main" val="1443359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1282DF9-B026-4488-934B-9C645BD930A4}" type="slidenum">
              <a:rPr kumimoji="1" lang="ja-JP" altLang="en-US" smtClean="0"/>
              <a:t>22</a:t>
            </a:fld>
            <a:endParaRPr kumimoji="1" lang="ja-JP" altLang="en-US"/>
          </a:p>
        </p:txBody>
      </p:sp>
      <p:pic>
        <p:nvPicPr>
          <p:cNvPr id="5" name="図 4">
            <a:extLst>
              <a:ext uri="{FF2B5EF4-FFF2-40B4-BE49-F238E27FC236}">
                <a16:creationId xmlns:a16="http://schemas.microsoft.com/office/drawing/2014/main" id="{7C93BB11-BBD0-4A1B-AC08-3A109FA3DCA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92454" y="1239335"/>
            <a:ext cx="5854993" cy="4350095"/>
          </a:xfrm>
          <a:prstGeom prst="rect">
            <a:avLst/>
          </a:prstGeom>
        </p:spPr>
      </p:pic>
      <p:sp>
        <p:nvSpPr>
          <p:cNvPr id="6" name="正方形/長方形 5">
            <a:extLst>
              <a:ext uri="{FF2B5EF4-FFF2-40B4-BE49-F238E27FC236}">
                <a16:creationId xmlns:a16="http://schemas.microsoft.com/office/drawing/2014/main" id="{3E129089-3635-407E-84E3-5F486C3A2063}"/>
              </a:ext>
            </a:extLst>
          </p:cNvPr>
          <p:cNvSpPr/>
          <p:nvPr/>
        </p:nvSpPr>
        <p:spPr>
          <a:xfrm>
            <a:off x="232245" y="2306713"/>
            <a:ext cx="2484177" cy="1986185"/>
          </a:xfrm>
          <a:prstGeom prst="rect">
            <a:avLst/>
          </a:prstGeom>
          <a:noFill/>
        </p:spPr>
        <p:txBody>
          <a:bodyPr wrap="square">
            <a:spAutoFit/>
          </a:bodyPr>
          <a:lstStyle/>
          <a:p>
            <a:pPr lvl="0" defTabSz="371475">
              <a:lnSpc>
                <a:spcPct val="150000"/>
              </a:lnSpc>
            </a:pPr>
            <a:r>
              <a:rPr kumimoji="1" lang="ja-JP" altLang="en-US" sz="1400" dirty="0">
                <a:solidFill>
                  <a:prstClr val="black"/>
                </a:solidFill>
                <a:latin typeface="+mn-ea"/>
              </a:rPr>
              <a:t>シェアサイクルの位置情報を利用した情報発信など、観光客に“快適・便利・楽しい”様々なサービスを提供し、得られた属性・行動データから観光の課題解決を図る取組。</a:t>
            </a:r>
          </a:p>
        </p:txBody>
      </p:sp>
      <p:grpSp>
        <p:nvGrpSpPr>
          <p:cNvPr id="3" name="グループ化 2">
            <a:extLst>
              <a:ext uri="{FF2B5EF4-FFF2-40B4-BE49-F238E27FC236}">
                <a16:creationId xmlns:a16="http://schemas.microsoft.com/office/drawing/2014/main" id="{A90FE473-E45C-4670-A7F7-83819256F39C}"/>
              </a:ext>
            </a:extLst>
          </p:cNvPr>
          <p:cNvGrpSpPr/>
          <p:nvPr/>
        </p:nvGrpSpPr>
        <p:grpSpPr>
          <a:xfrm>
            <a:off x="367909" y="1792623"/>
            <a:ext cx="2116746" cy="561603"/>
            <a:chOff x="-274307" y="4639630"/>
            <a:chExt cx="2116746" cy="561603"/>
          </a:xfrm>
        </p:grpSpPr>
        <p:pic>
          <p:nvPicPr>
            <p:cNvPr id="19" name="図 18">
              <a:extLst>
                <a:ext uri="{FF2B5EF4-FFF2-40B4-BE49-F238E27FC236}">
                  <a16:creationId xmlns:a16="http://schemas.microsoft.com/office/drawing/2014/main" id="{347D2868-C698-4A52-8C5D-50CC73D4C9E1}"/>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74307" y="4672204"/>
              <a:ext cx="1198216" cy="496457"/>
            </a:xfrm>
            <a:prstGeom prst="rect">
              <a:avLst/>
            </a:prstGeom>
          </p:spPr>
        </p:pic>
        <p:sp>
          <p:nvSpPr>
            <p:cNvPr id="22" name="乗算 85">
              <a:extLst>
                <a:ext uri="{FF2B5EF4-FFF2-40B4-BE49-F238E27FC236}">
                  <a16:creationId xmlns:a16="http://schemas.microsoft.com/office/drawing/2014/main" id="{93F5088B-F625-417B-B0E3-D423AA84B45E}"/>
                </a:ext>
              </a:extLst>
            </p:cNvPr>
            <p:cNvSpPr/>
            <p:nvPr/>
          </p:nvSpPr>
          <p:spPr>
            <a:xfrm>
              <a:off x="874441" y="4780678"/>
              <a:ext cx="279508" cy="279508"/>
            </a:xfrm>
            <a:prstGeom prst="mathMultiply">
              <a:avLst>
                <a:gd name="adj1" fmla="val 443"/>
              </a:avLst>
            </a:prstGeom>
            <a:gradFill>
              <a:gsLst>
                <a:gs pos="0">
                  <a:srgbClr val="0070C0"/>
                </a:gs>
                <a:gs pos="100000">
                  <a:srgbClr val="00B0F0"/>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7DD0A7C1-5DFD-498F-BA40-49269BF4801D}"/>
                </a:ext>
              </a:extLst>
            </p:cNvPr>
            <p:cNvGrpSpPr/>
            <p:nvPr/>
          </p:nvGrpSpPr>
          <p:grpSpPr>
            <a:xfrm>
              <a:off x="1188921" y="4639630"/>
              <a:ext cx="653518" cy="561603"/>
              <a:chOff x="1254674" y="4722474"/>
              <a:chExt cx="653518" cy="561603"/>
            </a:xfrm>
          </p:grpSpPr>
          <p:pic>
            <p:nvPicPr>
              <p:cNvPr id="18" name="図 17">
                <a:extLst>
                  <a:ext uri="{FF2B5EF4-FFF2-40B4-BE49-F238E27FC236}">
                    <a16:creationId xmlns:a16="http://schemas.microsoft.com/office/drawing/2014/main" id="{FDBB1D1F-5C04-4F0C-A103-0987176DC0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79536" y="4722474"/>
                <a:ext cx="403794" cy="356474"/>
              </a:xfrm>
              <a:prstGeom prst="rect">
                <a:avLst/>
              </a:prstGeom>
            </p:spPr>
          </p:pic>
          <p:sp>
            <p:nvSpPr>
              <p:cNvPr id="23" name="テキスト ボックス 22">
                <a:extLst>
                  <a:ext uri="{FF2B5EF4-FFF2-40B4-BE49-F238E27FC236}">
                    <a16:creationId xmlns:a16="http://schemas.microsoft.com/office/drawing/2014/main" id="{5447D44E-DC1D-42D7-9C2F-8ED82EE422BC}"/>
                  </a:ext>
                </a:extLst>
              </p:cNvPr>
              <p:cNvSpPr txBox="1"/>
              <p:nvPr/>
            </p:nvSpPr>
            <p:spPr>
              <a:xfrm>
                <a:off x="1254674" y="5053245"/>
                <a:ext cx="653518" cy="230832"/>
              </a:xfrm>
              <a:prstGeom prst="rect">
                <a:avLst/>
              </a:prstGeom>
              <a:noFill/>
            </p:spPr>
            <p:txBody>
              <a:bodyPr wrap="square" rtlCol="0">
                <a:spAutoFit/>
              </a:bodyPr>
              <a:lstStyle/>
              <a:p>
                <a:pPr algn="ctr"/>
                <a:r>
                  <a:rPr kumimoji="1" lang="ja-JP" altLang="en-US" sz="900" dirty="0">
                    <a:latin typeface="HGP創英角ｺﾞｼｯｸUB" panose="020B0900000000000000" pitchFamily="50" charset="-128"/>
                    <a:ea typeface="HGP創英角ｺﾞｼｯｸUB" panose="020B0900000000000000" pitchFamily="50" charset="-128"/>
                  </a:rPr>
                  <a:t>泉佐野市</a:t>
                </a:r>
              </a:p>
            </p:txBody>
          </p:sp>
        </p:grpSp>
      </p:grpSp>
      <p:sp>
        <p:nvSpPr>
          <p:cNvPr id="21" name="正方形/長方形 20">
            <a:extLst>
              <a:ext uri="{FF2B5EF4-FFF2-40B4-BE49-F238E27FC236}">
                <a16:creationId xmlns:a16="http://schemas.microsoft.com/office/drawing/2014/main" id="{06027919-59CC-4656-985D-353A5B67B635}"/>
              </a:ext>
            </a:extLst>
          </p:cNvPr>
          <p:cNvSpPr/>
          <p:nvPr/>
        </p:nvSpPr>
        <p:spPr>
          <a:xfrm>
            <a:off x="3468903" y="319222"/>
            <a:ext cx="5176338" cy="369332"/>
          </a:xfrm>
          <a:prstGeom prst="rect">
            <a:avLst/>
          </a:prstGeom>
        </p:spPr>
        <p:txBody>
          <a:bodyPr wrap="square">
            <a:spAutoFit/>
          </a:bodyPr>
          <a:lstStyle/>
          <a:p>
            <a:pPr lvl="0"/>
            <a:r>
              <a:rPr lang="ja-JP" altLang="en-US" dirty="0">
                <a:solidFill>
                  <a:prstClr val="black"/>
                </a:solidFill>
              </a:rPr>
              <a:t>大阪スマートシティパートナーズフォーラムプロジェクト　③</a:t>
            </a:r>
          </a:p>
        </p:txBody>
      </p:sp>
      <p:grpSp>
        <p:nvGrpSpPr>
          <p:cNvPr id="7" name="グループ化 6">
            <a:extLst>
              <a:ext uri="{FF2B5EF4-FFF2-40B4-BE49-F238E27FC236}">
                <a16:creationId xmlns:a16="http://schemas.microsoft.com/office/drawing/2014/main" id="{3B84A1CC-16C4-480F-A210-E2E048B917F9}"/>
              </a:ext>
            </a:extLst>
          </p:cNvPr>
          <p:cNvGrpSpPr/>
          <p:nvPr/>
        </p:nvGrpSpPr>
        <p:grpSpPr>
          <a:xfrm>
            <a:off x="402597" y="1239336"/>
            <a:ext cx="2125088" cy="414440"/>
            <a:chOff x="571619" y="1188335"/>
            <a:chExt cx="2125088" cy="414440"/>
          </a:xfrm>
        </p:grpSpPr>
        <p:grpSp>
          <p:nvGrpSpPr>
            <p:cNvPr id="9" name="グループ化 8">
              <a:extLst>
                <a:ext uri="{FF2B5EF4-FFF2-40B4-BE49-F238E27FC236}">
                  <a16:creationId xmlns:a16="http://schemas.microsoft.com/office/drawing/2014/main" id="{5A91E3C4-8156-4687-A8E0-477FD8FAD8A0}"/>
                </a:ext>
              </a:extLst>
            </p:cNvPr>
            <p:cNvGrpSpPr/>
            <p:nvPr/>
          </p:nvGrpSpPr>
          <p:grpSpPr>
            <a:xfrm>
              <a:off x="571619" y="1188335"/>
              <a:ext cx="2125088" cy="414440"/>
              <a:chOff x="5576898" y="3324216"/>
              <a:chExt cx="1303526" cy="254217"/>
            </a:xfrm>
          </p:grpSpPr>
          <p:grpSp>
            <p:nvGrpSpPr>
              <p:cNvPr id="11" name="グループ化 10">
                <a:extLst>
                  <a:ext uri="{FF2B5EF4-FFF2-40B4-BE49-F238E27FC236}">
                    <a16:creationId xmlns:a16="http://schemas.microsoft.com/office/drawing/2014/main" id="{9ED16D38-FE40-4B81-813E-1280DD5B6CA0}"/>
                  </a:ext>
                </a:extLst>
              </p:cNvPr>
              <p:cNvGrpSpPr/>
              <p:nvPr/>
            </p:nvGrpSpPr>
            <p:grpSpPr>
              <a:xfrm>
                <a:off x="5576898" y="3324216"/>
                <a:ext cx="1303526" cy="254217"/>
                <a:chOff x="5576898" y="3324216"/>
                <a:chExt cx="1303526" cy="254217"/>
              </a:xfrm>
            </p:grpSpPr>
            <p:sp>
              <p:nvSpPr>
                <p:cNvPr id="13" name="角丸四角形 299">
                  <a:extLst>
                    <a:ext uri="{FF2B5EF4-FFF2-40B4-BE49-F238E27FC236}">
                      <a16:creationId xmlns:a16="http://schemas.microsoft.com/office/drawing/2014/main" id="{3E6EAC6D-4C95-438B-9732-E300276319B5}"/>
                    </a:ext>
                  </a:extLst>
                </p:cNvPr>
                <p:cNvSpPr/>
                <p:nvPr/>
              </p:nvSpPr>
              <p:spPr>
                <a:xfrm>
                  <a:off x="5576898" y="3324216"/>
                  <a:ext cx="1303526" cy="254217"/>
                </a:xfrm>
                <a:prstGeom prst="roundRect">
                  <a:avLst>
                    <a:gd name="adj" fmla="val 50000"/>
                  </a:avLst>
                </a:prstGeom>
                <a:gradFill>
                  <a:gsLst>
                    <a:gs pos="0">
                      <a:srgbClr val="0070C0"/>
                    </a:gs>
                    <a:gs pos="100000">
                      <a:srgbClr val="00B0F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2D5A427F-79A2-4F5F-A124-7B1A3A07901C}"/>
                    </a:ext>
                  </a:extLst>
                </p:cNvPr>
                <p:cNvSpPr/>
                <p:nvPr/>
              </p:nvSpPr>
              <p:spPr>
                <a:xfrm>
                  <a:off x="5606008" y="3354641"/>
                  <a:ext cx="195057" cy="1950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テキスト ボックス 11">
                <a:extLst>
                  <a:ext uri="{FF2B5EF4-FFF2-40B4-BE49-F238E27FC236}">
                    <a16:creationId xmlns:a16="http://schemas.microsoft.com/office/drawing/2014/main" id="{2FBED351-165B-44AD-9F3E-70D831759950}"/>
                  </a:ext>
                </a:extLst>
              </p:cNvPr>
              <p:cNvSpPr txBox="1"/>
              <p:nvPr/>
            </p:nvSpPr>
            <p:spPr>
              <a:xfrm>
                <a:off x="5802828" y="3374978"/>
                <a:ext cx="1034816" cy="160471"/>
              </a:xfrm>
              <a:prstGeom prst="rect">
                <a:avLst/>
              </a:prstGeom>
              <a:noFill/>
            </p:spPr>
            <p:txBody>
              <a:bodyPr wrap="square" rtlCol="0">
                <a:spAutoFit/>
              </a:bodyPr>
              <a:lstStyle/>
              <a:p>
                <a:r>
                  <a:rPr kumimoji="1" lang="ja-JP" altLang="en-US" sz="1100" b="1" dirty="0">
                    <a:solidFill>
                      <a:schemeClr val="bg1"/>
                    </a:solidFill>
                  </a:rPr>
                  <a:t>インバウンド・観光の再生</a:t>
                </a:r>
              </a:p>
            </p:txBody>
          </p:sp>
        </p:grpSp>
        <p:pic>
          <p:nvPicPr>
            <p:cNvPr id="24" name="図 23">
              <a:extLst>
                <a:ext uri="{FF2B5EF4-FFF2-40B4-BE49-F238E27FC236}">
                  <a16:creationId xmlns:a16="http://schemas.microsoft.com/office/drawing/2014/main" id="{F6670763-AF9A-430B-91B5-DEFE14ED7568}"/>
                </a:ext>
              </a:extLst>
            </p:cNvPr>
            <p:cNvPicPr>
              <a:picLocks noChangeAspect="1"/>
            </p:cNvPicPr>
            <p:nvPr/>
          </p:nvPicPr>
          <p:blipFill>
            <a:blip r:embed="rId5" cstate="screen">
              <a:biLevel thresh="75000"/>
              <a:extLst>
                <a:ext uri="{28A0092B-C50C-407E-A947-70E740481C1C}">
                  <a14:useLocalDpi xmlns:a14="http://schemas.microsoft.com/office/drawing/2010/main"/>
                </a:ext>
              </a:extLst>
            </a:blip>
            <a:stretch>
              <a:fillRect/>
            </a:stretch>
          </p:blipFill>
          <p:spPr>
            <a:xfrm>
              <a:off x="656485" y="1261435"/>
              <a:ext cx="243175" cy="243175"/>
            </a:xfrm>
            <a:prstGeom prst="rect">
              <a:avLst/>
            </a:prstGeom>
          </p:spPr>
        </p:pic>
      </p:grpSp>
      <p:sp>
        <p:nvSpPr>
          <p:cNvPr id="25" name="正方形/長方形 24">
            <a:extLst>
              <a:ext uri="{FF2B5EF4-FFF2-40B4-BE49-F238E27FC236}">
                <a16:creationId xmlns:a16="http://schemas.microsoft.com/office/drawing/2014/main" id="{B5B20E51-B7B7-43AC-854C-8FD8644DDE2A}"/>
              </a:ext>
            </a:extLst>
          </p:cNvPr>
          <p:cNvSpPr/>
          <p:nvPr/>
        </p:nvSpPr>
        <p:spPr>
          <a:xfrm>
            <a:off x="5085892" y="5693317"/>
            <a:ext cx="4001416" cy="230832"/>
          </a:xfrm>
          <a:prstGeom prst="rect">
            <a:avLst/>
          </a:prstGeom>
        </p:spPr>
        <p:txBody>
          <a:bodyPr wrap="none">
            <a:spAutoFit/>
          </a:bodyPr>
          <a:lstStyle/>
          <a:p>
            <a:r>
              <a:rPr kumimoji="1" lang="ja-JP" altLang="en-US" sz="900" dirty="0">
                <a:solidFill>
                  <a:prstClr val="black"/>
                </a:solidFill>
              </a:rPr>
              <a:t>「大阪スマートシティパートナーズフォーラムプロジェクト発表会」資料（</a:t>
            </a:r>
            <a:r>
              <a:rPr kumimoji="1" lang="en-US" altLang="ja-JP" sz="900" dirty="0">
                <a:solidFill>
                  <a:prstClr val="black"/>
                </a:solidFill>
              </a:rPr>
              <a:t>2021.3.25</a:t>
            </a:r>
            <a:r>
              <a:rPr kumimoji="1" lang="ja-JP" altLang="en-US" sz="900" dirty="0">
                <a:solidFill>
                  <a:prstClr val="black"/>
                </a:solidFill>
              </a:rPr>
              <a:t>）</a:t>
            </a:r>
            <a:endParaRPr lang="ja-JP" altLang="en-US" sz="1050" dirty="0"/>
          </a:p>
        </p:txBody>
      </p:sp>
    </p:spTree>
    <p:extLst>
      <p:ext uri="{BB962C8B-B14F-4D97-AF65-F5344CB8AC3E}">
        <p14:creationId xmlns:p14="http://schemas.microsoft.com/office/powerpoint/2010/main" val="2608035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lang="ja-JP" altLang="en-US" dirty="0"/>
              <a:t>３．市町村</a:t>
            </a:r>
            <a:r>
              <a:rPr lang="en-US" altLang="ja-JP" dirty="0"/>
              <a:t>DX</a:t>
            </a:r>
            <a:r>
              <a:rPr lang="ja-JP" altLang="en-US" dirty="0"/>
              <a:t>の推進</a:t>
            </a:r>
            <a:endParaRPr kumimoji="1" lang="ja-JP" altLang="en-US" dirty="0"/>
          </a:p>
        </p:txBody>
      </p:sp>
      <p:sp>
        <p:nvSpPr>
          <p:cNvPr id="3" name="スライド番号プレースホルダー 2">
            <a:extLst>
              <a:ext uri="{FF2B5EF4-FFF2-40B4-BE49-F238E27FC236}">
                <a16:creationId xmlns:a16="http://schemas.microsoft.com/office/drawing/2014/main" id="{7A2DE167-EBAE-4A20-AB84-197AE187DD45}"/>
              </a:ext>
            </a:extLst>
          </p:cNvPr>
          <p:cNvSpPr>
            <a:spLocks noGrp="1"/>
          </p:cNvSpPr>
          <p:nvPr>
            <p:ph type="sldNum" sz="quarter" idx="12"/>
          </p:nvPr>
        </p:nvSpPr>
        <p:spPr/>
        <p:txBody>
          <a:bodyPr/>
          <a:lstStyle/>
          <a:p>
            <a:fld id="{41282DF9-B026-4488-934B-9C645BD930A4}" type="slidenum">
              <a:rPr kumimoji="1" lang="ja-JP" altLang="en-US" smtClean="0"/>
              <a:t>23</a:t>
            </a:fld>
            <a:endParaRPr kumimoji="1" lang="ja-JP" altLang="en-US"/>
          </a:p>
        </p:txBody>
      </p:sp>
    </p:spTree>
    <p:extLst>
      <p:ext uri="{BB962C8B-B14F-4D97-AF65-F5344CB8AC3E}">
        <p14:creationId xmlns:p14="http://schemas.microsoft.com/office/powerpoint/2010/main" val="3224547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A3F76E04-6CA4-411A-9F9A-B9FC6EC222BE}"/>
              </a:ext>
            </a:extLst>
          </p:cNvPr>
          <p:cNvSpPr txBox="1"/>
          <p:nvPr/>
        </p:nvSpPr>
        <p:spPr>
          <a:xfrm>
            <a:off x="523815" y="172035"/>
            <a:ext cx="5604030" cy="461665"/>
          </a:xfrm>
          <a:prstGeom prst="rect">
            <a:avLst/>
          </a:prstGeom>
          <a:noFill/>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令和２年度実績　研修の実施状況</a:t>
            </a:r>
          </a:p>
        </p:txBody>
      </p:sp>
      <p:sp>
        <p:nvSpPr>
          <p:cNvPr id="2" name="テキスト ボックス 1"/>
          <p:cNvSpPr txBox="1"/>
          <p:nvPr/>
        </p:nvSpPr>
        <p:spPr>
          <a:xfrm>
            <a:off x="523815" y="723434"/>
            <a:ext cx="8312897" cy="307777"/>
          </a:xfrm>
          <a:prstGeom prst="rect">
            <a:avLst/>
          </a:prstGeom>
          <a:noFill/>
          <a:ln>
            <a:noFill/>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アドバイザー事業を通じたニーズ把握を踏まえ、令和２年度は</a:t>
            </a:r>
            <a:r>
              <a:rPr kumimoji="1" lang="en-US" altLang="ja-JP" sz="1400" dirty="0">
                <a:latin typeface="Meiryo UI" panose="020B0604030504040204" pitchFamily="50" charset="-128"/>
                <a:ea typeface="Meiryo UI" panose="020B0604030504040204" pitchFamily="50" charset="-128"/>
              </a:rPr>
              <a:t>12</a:t>
            </a:r>
            <a:r>
              <a:rPr kumimoji="1" lang="ja-JP" altLang="en-US" sz="1400" dirty="0">
                <a:latin typeface="Meiryo UI" panose="020B0604030504040204" pitchFamily="50" charset="-128"/>
                <a:ea typeface="Meiryo UI" panose="020B0604030504040204" pitchFamily="50" charset="-128"/>
              </a:rPr>
              <a:t>案件を企画・開催</a:t>
            </a:r>
            <a:r>
              <a:rPr kumimoji="1" lang="ja-JP" altLang="en-US" sz="1200" dirty="0"/>
              <a:t>（のべ</a:t>
            </a:r>
            <a:r>
              <a:rPr kumimoji="1" lang="en-US" altLang="ja-JP" sz="1200" dirty="0"/>
              <a:t>548</a:t>
            </a:r>
            <a:r>
              <a:rPr kumimoji="1" lang="ja-JP" altLang="en-US" sz="1200" dirty="0"/>
              <a:t>団体、</a:t>
            </a:r>
            <a:r>
              <a:rPr kumimoji="1" lang="en-US" altLang="ja-JP" sz="1200" dirty="0"/>
              <a:t>689</a:t>
            </a:r>
            <a:r>
              <a:rPr kumimoji="1" lang="ja-JP" altLang="en-US" sz="1200" dirty="0"/>
              <a:t>名の参加者）</a:t>
            </a:r>
            <a:endParaRPr kumimoji="1" lang="ja-JP" altLang="en-US" sz="140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684E23C6-B538-48E4-93FE-E7946A5270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1990" y="1084734"/>
            <a:ext cx="8420020" cy="5532992"/>
          </a:xfrm>
          <a:prstGeom prst="rect">
            <a:avLst/>
          </a:prstGeom>
        </p:spPr>
      </p:pic>
      <p:sp>
        <p:nvSpPr>
          <p:cNvPr id="4" name="スライド番号プレースホルダー 3">
            <a:extLst>
              <a:ext uri="{FF2B5EF4-FFF2-40B4-BE49-F238E27FC236}">
                <a16:creationId xmlns:a16="http://schemas.microsoft.com/office/drawing/2014/main" id="{3DAD1738-BB5A-42F9-A41B-7F715AE4C056}"/>
              </a:ext>
            </a:extLst>
          </p:cNvPr>
          <p:cNvSpPr>
            <a:spLocks noGrp="1"/>
          </p:cNvSpPr>
          <p:nvPr>
            <p:ph type="sldNum" sz="quarter" idx="12"/>
          </p:nvPr>
        </p:nvSpPr>
        <p:spPr/>
        <p:txBody>
          <a:bodyPr/>
          <a:lstStyle/>
          <a:p>
            <a:pPr>
              <a:defRPr/>
            </a:pPr>
            <a:fld id="{10B62F1D-8369-4D07-9425-04B3055B07D3}" type="slidenum">
              <a:rPr lang="ja-JP" altLang="en-US" smtClean="0">
                <a:solidFill>
                  <a:srgbClr val="000000"/>
                </a:solidFill>
              </a:rPr>
              <a:pPr>
                <a:defRPr/>
              </a:pPr>
              <a:t>24</a:t>
            </a:fld>
            <a:endParaRPr lang="en-US" altLang="ja-JP" dirty="0">
              <a:solidFill>
                <a:srgbClr val="000000"/>
              </a:solidFill>
            </a:endParaRPr>
          </a:p>
        </p:txBody>
      </p:sp>
    </p:spTree>
    <p:extLst>
      <p:ext uri="{BB962C8B-B14F-4D97-AF65-F5344CB8AC3E}">
        <p14:creationId xmlns:p14="http://schemas.microsoft.com/office/powerpoint/2010/main" val="434483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a:lstStyle/>
          <a:p>
            <a:r>
              <a:rPr lang="ja-JP" altLang="en-US" sz="4400" dirty="0"/>
              <a:t>４．大阪版デジタル庁の取組み</a:t>
            </a:r>
            <a:endParaRPr kumimoji="1" lang="ja-JP" altLang="en-US" sz="4400" dirty="0"/>
          </a:p>
        </p:txBody>
      </p:sp>
      <p:sp>
        <p:nvSpPr>
          <p:cNvPr id="3" name="スライド番号プレースホルダー 2">
            <a:extLst>
              <a:ext uri="{FF2B5EF4-FFF2-40B4-BE49-F238E27FC236}">
                <a16:creationId xmlns:a16="http://schemas.microsoft.com/office/drawing/2014/main" id="{CE2F5709-2AE2-4BEC-BD1C-253560638819}"/>
              </a:ext>
            </a:extLst>
          </p:cNvPr>
          <p:cNvSpPr>
            <a:spLocks noGrp="1"/>
          </p:cNvSpPr>
          <p:nvPr>
            <p:ph type="sldNum" sz="quarter" idx="12"/>
          </p:nvPr>
        </p:nvSpPr>
        <p:spPr/>
        <p:txBody>
          <a:bodyPr/>
          <a:lstStyle/>
          <a:p>
            <a:fld id="{41282DF9-B026-4488-934B-9C645BD930A4}" type="slidenum">
              <a:rPr kumimoji="1" lang="ja-JP" altLang="en-US" smtClean="0"/>
              <a:t>25</a:t>
            </a:fld>
            <a:endParaRPr kumimoji="1" lang="ja-JP" altLang="en-US"/>
          </a:p>
        </p:txBody>
      </p:sp>
    </p:spTree>
    <p:extLst>
      <p:ext uri="{BB962C8B-B14F-4D97-AF65-F5344CB8AC3E}">
        <p14:creationId xmlns:p14="http://schemas.microsoft.com/office/powerpoint/2010/main" val="3266354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pPr algn="l"/>
            <a:r>
              <a:rPr lang="ja-JP" altLang="en-US" dirty="0"/>
              <a:t>１．なぜ今、「大阪版デジタル庁」なのか</a:t>
            </a:r>
            <a:endParaRPr kumimoji="1" lang="ja-JP" altLang="en-US" dirty="0"/>
          </a:p>
        </p:txBody>
      </p:sp>
      <p:sp>
        <p:nvSpPr>
          <p:cNvPr id="2" name="スライド番号プレースホルダー 1">
            <a:extLst>
              <a:ext uri="{FF2B5EF4-FFF2-40B4-BE49-F238E27FC236}">
                <a16:creationId xmlns:a16="http://schemas.microsoft.com/office/drawing/2014/main" id="{3C806A0D-D549-4117-B376-4C6DA048C978}"/>
              </a:ext>
            </a:extLst>
          </p:cNvPr>
          <p:cNvSpPr>
            <a:spLocks noGrp="1"/>
          </p:cNvSpPr>
          <p:nvPr>
            <p:ph type="sldNum" sz="quarter" idx="12"/>
          </p:nvPr>
        </p:nvSpPr>
        <p:spPr/>
        <p:txBody>
          <a:bodyPr/>
          <a:lstStyle/>
          <a:p>
            <a:fld id="{41282DF9-B026-4488-934B-9C645BD930A4}" type="slidenum">
              <a:rPr kumimoji="1" lang="ja-JP" altLang="en-US" smtClean="0"/>
              <a:t>26</a:t>
            </a:fld>
            <a:endParaRPr kumimoji="1" lang="ja-JP" altLang="en-US"/>
          </a:p>
        </p:txBody>
      </p:sp>
      <p:sp>
        <p:nvSpPr>
          <p:cNvPr id="5" name="テキスト ボックス 4"/>
          <p:cNvSpPr txBox="1"/>
          <p:nvPr/>
        </p:nvSpPr>
        <p:spPr>
          <a:xfrm>
            <a:off x="3193096" y="833813"/>
            <a:ext cx="3477456" cy="338554"/>
          </a:xfrm>
          <a:prstGeom prst="rect">
            <a:avLst/>
          </a:prstGeom>
          <a:noFill/>
        </p:spPr>
        <p:txBody>
          <a:bodyPr wrap="square" rtlCol="0">
            <a:spAutoFit/>
          </a:bodyPr>
          <a:lstStyle/>
          <a:p>
            <a:r>
              <a:rPr kumimoji="1" lang="ja-JP" altLang="en-US" sz="1600" dirty="0"/>
              <a:t>先行する政府や東京都の取り組み</a:t>
            </a:r>
          </a:p>
        </p:txBody>
      </p:sp>
      <p:graphicFrame>
        <p:nvGraphicFramePr>
          <p:cNvPr id="6" name="表 5"/>
          <p:cNvGraphicFramePr>
            <a:graphicFrameLocks noGrp="1"/>
          </p:cNvGraphicFramePr>
          <p:nvPr>
            <p:extLst>
              <p:ext uri="{D42A27DB-BD31-4B8C-83A1-F6EECF244321}">
                <p14:modId xmlns:p14="http://schemas.microsoft.com/office/powerpoint/2010/main" val="3366216319"/>
              </p:ext>
            </p:extLst>
          </p:nvPr>
        </p:nvGraphicFramePr>
        <p:xfrm>
          <a:off x="335017" y="1252350"/>
          <a:ext cx="8473965" cy="4973320"/>
        </p:xfrm>
        <a:graphic>
          <a:graphicData uri="http://schemas.openxmlformats.org/drawingml/2006/table">
            <a:tbl>
              <a:tblPr firstRow="1" bandRow="1">
                <a:tableStyleId>{5940675A-B579-460E-94D1-54222C63F5DA}</a:tableStyleId>
              </a:tblPr>
              <a:tblGrid>
                <a:gridCol w="1310005">
                  <a:extLst>
                    <a:ext uri="{9D8B030D-6E8A-4147-A177-3AD203B41FA5}">
                      <a16:colId xmlns:a16="http://schemas.microsoft.com/office/drawing/2014/main" val="3708759340"/>
                    </a:ext>
                  </a:extLst>
                </a:gridCol>
                <a:gridCol w="3553915">
                  <a:extLst>
                    <a:ext uri="{9D8B030D-6E8A-4147-A177-3AD203B41FA5}">
                      <a16:colId xmlns:a16="http://schemas.microsoft.com/office/drawing/2014/main" val="997958107"/>
                    </a:ext>
                  </a:extLst>
                </a:gridCol>
                <a:gridCol w="3610045">
                  <a:extLst>
                    <a:ext uri="{9D8B030D-6E8A-4147-A177-3AD203B41FA5}">
                      <a16:colId xmlns:a16="http://schemas.microsoft.com/office/drawing/2014/main" val="212999440"/>
                    </a:ext>
                  </a:extLst>
                </a:gridCol>
              </a:tblGrid>
              <a:tr h="0">
                <a:tc>
                  <a:txBody>
                    <a:bodyPr/>
                    <a:lstStyle/>
                    <a:p>
                      <a:endParaRPr kumimoji="1" lang="ja-JP" altLang="en-US" sz="1400" b="1"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政府デジタル庁</a:t>
                      </a:r>
                    </a:p>
                  </a:txBody>
                  <a:tcPr>
                    <a:solidFill>
                      <a:schemeClr val="accent1">
                        <a:lumMod val="20000"/>
                        <a:lumOff val="8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東京都デジタルサービス局</a:t>
                      </a:r>
                    </a:p>
                  </a:txBody>
                  <a:tcPr>
                    <a:solidFill>
                      <a:schemeClr val="accent1">
                        <a:lumMod val="20000"/>
                        <a:lumOff val="80000"/>
                      </a:schemeClr>
                    </a:solidFill>
                  </a:tcPr>
                </a:tc>
                <a:extLst>
                  <a:ext uri="{0D108BD9-81ED-4DB2-BD59-A6C34878D82A}">
                    <a16:rowId xmlns:a16="http://schemas.microsoft.com/office/drawing/2014/main" val="2592495240"/>
                  </a:ext>
                </a:extLst>
              </a:tr>
              <a:tr h="370840">
                <a:tc>
                  <a:txBody>
                    <a:bodyPr/>
                    <a:lstStyle/>
                    <a:p>
                      <a:r>
                        <a:rPr kumimoji="1" lang="ja-JP" altLang="en-US" sz="1400" b="1" dirty="0">
                          <a:latin typeface="Meiryo UI" panose="020B0604030504040204" pitchFamily="50" charset="-128"/>
                          <a:ea typeface="Meiryo UI" panose="020B0604030504040204" pitchFamily="50" charset="-128"/>
                        </a:rPr>
                        <a:t>目的・趣旨</a:t>
                      </a:r>
                    </a:p>
                  </a:txBody>
                  <a:tcPr/>
                </a:tc>
                <a:tc>
                  <a:txBody>
                    <a:bodyPr/>
                    <a:lstStyle/>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デジタル社会の形成に関する施策を迅速かつ重点的に推進するため、デジタル社会の形成に関する内閣の事務を内閣官房と共に助けるとともに、デジタル社会の形成に関する行政事務の迅速かつ重点的な遂行を図ることを任務とするデジタル庁を設置する。</a:t>
                      </a:r>
                    </a:p>
                  </a:txBody>
                  <a:tcPr/>
                </a:tc>
                <a:tc>
                  <a:txBody>
                    <a:bodyPr/>
                    <a:lstStyle/>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行政のデジタル化の一層の推進により、都政のクオリティ・オブ・サービスの飛躍的向上を実現</a:t>
                      </a:r>
                    </a:p>
                  </a:txBody>
                  <a:tcPr/>
                </a:tc>
                <a:extLst>
                  <a:ext uri="{0D108BD9-81ED-4DB2-BD59-A6C34878D82A}">
                    <a16:rowId xmlns:a16="http://schemas.microsoft.com/office/drawing/2014/main" val="4193599363"/>
                  </a:ext>
                </a:extLst>
              </a:tr>
              <a:tr h="370840">
                <a:tc>
                  <a:txBody>
                    <a:bodyPr/>
                    <a:lstStyle/>
                    <a:p>
                      <a:r>
                        <a:rPr kumimoji="1" lang="ja-JP" altLang="en-US" sz="1400" b="1" dirty="0">
                          <a:latin typeface="Meiryo UI" panose="020B0604030504040204" pitchFamily="50" charset="-128"/>
                          <a:ea typeface="Meiryo UI" panose="020B0604030504040204" pitchFamily="50" charset="-128"/>
                        </a:rPr>
                        <a:t>業務・機能</a:t>
                      </a:r>
                    </a:p>
                  </a:txBody>
                  <a:tcPr/>
                </a:tc>
                <a:tc>
                  <a:txBody>
                    <a:bodyPr/>
                    <a:lstStyle/>
                    <a:p>
                      <a:r>
                        <a:rPr kumimoji="1" lang="ja-JP" altLang="en-US" sz="1400" dirty="0">
                          <a:latin typeface="Meiryo UI" panose="020B0604030504040204" pitchFamily="50" charset="-128"/>
                          <a:ea typeface="Meiryo UI" panose="020B0604030504040204" pitchFamily="50" charset="-128"/>
                        </a:rPr>
                        <a:t>① デジタル社会全般の企画立案・総合調整</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② マイナンバー制度全般の企画立案・推進</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③ システム</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④ 本人確認</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⑤ マイナンバー</a:t>
                      </a:r>
                    </a:p>
                  </a:txBody>
                  <a:tcPr/>
                </a:tc>
                <a:tc>
                  <a:txBody>
                    <a:bodyPr/>
                    <a:lstStyle/>
                    <a:p>
                      <a:r>
                        <a:rPr kumimoji="1" lang="ja-JP" altLang="en-US" sz="1400" dirty="0">
                          <a:latin typeface="Meiryo UI" panose="020B0604030504040204" pitchFamily="50" charset="-128"/>
                          <a:ea typeface="Meiryo UI" panose="020B0604030504040204" pitchFamily="50" charset="-128"/>
                        </a:rPr>
                        <a:t>① 各局の</a:t>
                      </a:r>
                      <a:r>
                        <a:rPr kumimoji="1" lang="en-US" altLang="ja-JP" sz="1400" dirty="0">
                          <a:latin typeface="Meiryo UI" panose="020B0604030504040204" pitchFamily="50" charset="-128"/>
                          <a:ea typeface="Meiryo UI" panose="020B0604030504040204" pitchFamily="50" charset="-128"/>
                        </a:rPr>
                        <a:t>DX</a:t>
                      </a:r>
                      <a:r>
                        <a:rPr kumimoji="1" lang="ja-JP" altLang="en-US" sz="1400" dirty="0">
                          <a:latin typeface="Meiryo UI" panose="020B0604030504040204" pitchFamily="50" charset="-128"/>
                          <a:ea typeface="Meiryo UI" panose="020B0604030504040204" pitchFamily="50" charset="-128"/>
                        </a:rPr>
                        <a:t>を技術面からサポート</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② デジタルに関する全庁統括</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③ </a:t>
                      </a:r>
                      <a:r>
                        <a:rPr kumimoji="1" lang="en-US" altLang="ja-JP" sz="1400" dirty="0">
                          <a:latin typeface="Meiryo UI" panose="020B0604030504040204" pitchFamily="50" charset="-128"/>
                          <a:ea typeface="Meiryo UI" panose="020B0604030504040204" pitchFamily="50" charset="-128"/>
                        </a:rPr>
                        <a:t>ICT</a:t>
                      </a:r>
                      <a:r>
                        <a:rPr kumimoji="1" lang="ja-JP" altLang="en-US" sz="1400" dirty="0">
                          <a:latin typeface="Meiryo UI" panose="020B0604030504040204" pitchFamily="50" charset="-128"/>
                          <a:ea typeface="Meiryo UI" panose="020B0604030504040204" pitchFamily="50" charset="-128"/>
                        </a:rPr>
                        <a:t>人材の結集と都庁職員の育成</a:t>
                      </a:r>
                    </a:p>
                  </a:txBody>
                  <a:tcPr/>
                </a:tc>
                <a:extLst>
                  <a:ext uri="{0D108BD9-81ED-4DB2-BD59-A6C34878D82A}">
                    <a16:rowId xmlns:a16="http://schemas.microsoft.com/office/drawing/2014/main" val="3728682832"/>
                  </a:ext>
                </a:extLst>
              </a:tr>
              <a:tr h="370840">
                <a:tc>
                  <a:txBody>
                    <a:bodyPr/>
                    <a:lstStyle/>
                    <a:p>
                      <a:r>
                        <a:rPr kumimoji="1" lang="ja-JP" altLang="en-US" sz="1400" b="1" dirty="0">
                          <a:latin typeface="Meiryo UI" panose="020B0604030504040204" pitchFamily="50" charset="-128"/>
                          <a:ea typeface="Meiryo UI" panose="020B0604030504040204" pitchFamily="50" charset="-128"/>
                        </a:rPr>
                        <a:t>権限</a:t>
                      </a:r>
                    </a:p>
                  </a:txBody>
                  <a:tcPr/>
                </a:tc>
                <a:tc>
                  <a:txBody>
                    <a:bodyPr/>
                    <a:lstStyle/>
                    <a:p>
                      <a:pPr marL="342900" indent="-342900">
                        <a:buFont typeface="+mj-ea"/>
                        <a:buAutoNum type="circleNumDbPlain"/>
                      </a:pPr>
                      <a:r>
                        <a:rPr kumimoji="1" lang="ja-JP" altLang="en-US" sz="1400" dirty="0">
                          <a:latin typeface="Meiryo UI" panose="020B0604030504040204" pitchFamily="50" charset="-128"/>
                          <a:ea typeface="Meiryo UI" panose="020B0604030504040204" pitchFamily="50" charset="-128"/>
                        </a:rPr>
                        <a:t>予算の一括計上</a:t>
                      </a:r>
                      <a:endParaRPr kumimoji="1" lang="en-US" altLang="ja-JP" sz="1400" dirty="0">
                        <a:latin typeface="Meiryo UI" panose="020B0604030504040204" pitchFamily="50" charset="-128"/>
                        <a:ea typeface="Meiryo UI" panose="020B0604030504040204" pitchFamily="50" charset="-128"/>
                      </a:endParaRPr>
                    </a:p>
                    <a:p>
                      <a:pPr marL="342900" indent="-342900">
                        <a:buFont typeface="+mj-ea"/>
                        <a:buAutoNum type="circleNumDbPlain"/>
                      </a:pPr>
                      <a:r>
                        <a:rPr kumimoji="1" lang="ja-JP" altLang="en-US" sz="1400" dirty="0">
                          <a:latin typeface="Meiryo UI" panose="020B0604030504040204" pitchFamily="50" charset="-128"/>
                          <a:ea typeface="Meiryo UI" panose="020B0604030504040204" pitchFamily="50" charset="-128"/>
                        </a:rPr>
                        <a:t>総合調整権</a:t>
                      </a:r>
                      <a:endParaRPr kumimoji="1" lang="en-US" altLang="ja-JP" sz="1400" dirty="0">
                        <a:latin typeface="Meiryo UI" panose="020B0604030504040204" pitchFamily="50" charset="-128"/>
                        <a:ea typeface="Meiryo UI" panose="020B0604030504040204" pitchFamily="50" charset="-128"/>
                      </a:endParaRPr>
                    </a:p>
                    <a:p>
                      <a:pPr marL="342900" indent="-342900">
                        <a:buFont typeface="+mj-ea"/>
                        <a:buAutoNum type="circleNumDbPlain"/>
                      </a:pPr>
                      <a:r>
                        <a:rPr kumimoji="1" lang="ja-JP" altLang="en-US" sz="1400" dirty="0">
                          <a:latin typeface="Meiryo UI" panose="020B0604030504040204" pitchFamily="50" charset="-128"/>
                          <a:ea typeface="Meiryo UI" panose="020B0604030504040204" pitchFamily="50" charset="-128"/>
                        </a:rPr>
                        <a:t>是正勧告権限</a:t>
                      </a:r>
                    </a:p>
                  </a:txBody>
                  <a:tcPr/>
                </a:tc>
                <a:tc>
                  <a:txBody>
                    <a:bodyPr/>
                    <a:lstStyle/>
                    <a:p>
                      <a:pPr marL="342900" indent="-342900">
                        <a:buFont typeface="+mj-ea"/>
                        <a:buAutoNum type="circleNumDbPlain"/>
                      </a:pPr>
                      <a:r>
                        <a:rPr kumimoji="1" lang="ja-JP" altLang="en-US" sz="1400" dirty="0">
                          <a:latin typeface="Meiryo UI" panose="020B0604030504040204" pitchFamily="50" charset="-128"/>
                          <a:ea typeface="Meiryo UI" panose="020B0604030504040204" pitchFamily="50" charset="-128"/>
                        </a:rPr>
                        <a:t>デジタル関連経費を一体的に把握・分析</a:t>
                      </a:r>
                      <a:endParaRPr kumimoji="1" lang="en-US" altLang="ja-JP" sz="1400" dirty="0">
                        <a:latin typeface="Meiryo UI" panose="020B0604030504040204" pitchFamily="50" charset="-128"/>
                        <a:ea typeface="Meiryo UI" panose="020B0604030504040204" pitchFamily="50" charset="-128"/>
                      </a:endParaRPr>
                    </a:p>
                    <a:p>
                      <a:pPr marL="342900" indent="-342900">
                        <a:buFont typeface="+mj-ea"/>
                        <a:buAutoNum type="circleNumDbPlain"/>
                      </a:pPr>
                      <a:r>
                        <a:rPr kumimoji="1" lang="ja-JP" altLang="en-US" sz="1400" dirty="0">
                          <a:latin typeface="Meiryo UI" panose="020B0604030504040204" pitchFamily="50" charset="-128"/>
                          <a:ea typeface="Meiryo UI" panose="020B0604030504040204" pitchFamily="50" charset="-128"/>
                        </a:rPr>
                        <a:t>各局</a:t>
                      </a:r>
                      <a:r>
                        <a:rPr kumimoji="1" lang="en-US" altLang="ja-JP" sz="1400" dirty="0">
                          <a:latin typeface="Meiryo UI" panose="020B0604030504040204" pitchFamily="50" charset="-128"/>
                          <a:ea typeface="Meiryo UI" panose="020B0604030504040204" pitchFamily="50" charset="-128"/>
                        </a:rPr>
                        <a:t>DX</a:t>
                      </a:r>
                      <a:r>
                        <a:rPr kumimoji="1" lang="ja-JP" altLang="en-US" sz="1400" dirty="0">
                          <a:latin typeface="Meiryo UI" panose="020B0604030504040204" pitchFamily="50" charset="-128"/>
                          <a:ea typeface="Meiryo UI" panose="020B0604030504040204" pitchFamily="50" charset="-128"/>
                        </a:rPr>
                        <a:t>事業を検討段階からサポート</a:t>
                      </a:r>
                    </a:p>
                  </a:txBody>
                  <a:tcPr/>
                </a:tc>
                <a:extLst>
                  <a:ext uri="{0D108BD9-81ED-4DB2-BD59-A6C34878D82A}">
                    <a16:rowId xmlns:a16="http://schemas.microsoft.com/office/drawing/2014/main" val="3173128426"/>
                  </a:ext>
                </a:extLst>
              </a:tr>
              <a:tr h="370840">
                <a:tc>
                  <a:txBody>
                    <a:bodyPr/>
                    <a:lstStyle/>
                    <a:p>
                      <a:r>
                        <a:rPr kumimoji="1" lang="ja-JP" altLang="en-US" sz="1400" b="1" dirty="0">
                          <a:latin typeface="Meiryo UI" panose="020B0604030504040204" pitchFamily="50" charset="-128"/>
                          <a:ea typeface="Meiryo UI" panose="020B0604030504040204" pitchFamily="50" charset="-128"/>
                        </a:rPr>
                        <a:t>組織体制</a:t>
                      </a:r>
                    </a:p>
                  </a:txBody>
                  <a:tcPr/>
                </a:tc>
                <a:tc>
                  <a:txBody>
                    <a:bodyPr/>
                    <a:lstStyle/>
                    <a:p>
                      <a:r>
                        <a:rPr kumimoji="1" lang="ja-JP" altLang="en-US" sz="1400" dirty="0">
                          <a:latin typeface="Meiryo UI" panose="020B0604030504040204" pitchFamily="50" charset="-128"/>
                          <a:ea typeface="Meiryo UI" panose="020B0604030504040204" pitchFamily="50" charset="-128"/>
                        </a:rPr>
                        <a:t>内閣総理大臣を組織の長として、大臣、副大臣、政務官、デジタル監、審議官を置く。</a:t>
                      </a:r>
                    </a:p>
                  </a:txBody>
                  <a:tcPr/>
                </a:tc>
                <a:tc>
                  <a:txBody>
                    <a:bodyPr/>
                    <a:lstStyle/>
                    <a:p>
                      <a:r>
                        <a:rPr kumimoji="1" lang="zh-TW" altLang="en-US" sz="1400" dirty="0">
                          <a:latin typeface="Meiryo UI" panose="020B0604030504040204" pitchFamily="50" charset="-128"/>
                          <a:ea typeface="Meiryo UI" panose="020B0604030504040204" pitchFamily="50" charset="-128"/>
                        </a:rPr>
                        <a:t>戦略政策情報推進本部</a:t>
                      </a:r>
                      <a:r>
                        <a:rPr kumimoji="1" lang="ja-JP" altLang="en-US" sz="1400" dirty="0">
                          <a:latin typeface="Meiryo UI" panose="020B0604030504040204" pitchFamily="50" charset="-128"/>
                          <a:ea typeface="Meiryo UI" panose="020B0604030504040204" pitchFamily="50" charset="-128"/>
                        </a:rPr>
                        <a:t>を局に格上げ</a:t>
                      </a:r>
                      <a:endParaRPr kumimoji="1" lang="en-US" altLang="ja-JP" sz="14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大阪府でいうところの「部」に格上げ</a:t>
                      </a:r>
                    </a:p>
                  </a:txBody>
                  <a:tcPr/>
                </a:tc>
                <a:extLst>
                  <a:ext uri="{0D108BD9-81ED-4DB2-BD59-A6C34878D82A}">
                    <a16:rowId xmlns:a16="http://schemas.microsoft.com/office/drawing/2014/main" val="4165888931"/>
                  </a:ext>
                </a:extLst>
              </a:tr>
              <a:tr h="370840">
                <a:tc>
                  <a:txBody>
                    <a:bodyPr/>
                    <a:lstStyle/>
                    <a:p>
                      <a:r>
                        <a:rPr kumimoji="1" lang="ja-JP" altLang="en-US" sz="1400" b="1" dirty="0">
                          <a:latin typeface="Meiryo UI" panose="020B0604030504040204" pitchFamily="50" charset="-128"/>
                          <a:ea typeface="Meiryo UI" panose="020B0604030504040204" pitchFamily="50" charset="-128"/>
                        </a:rPr>
                        <a:t>目標職員数</a:t>
                      </a:r>
                      <a:endParaRPr kumimoji="1" lang="en-US" altLang="ja-JP" sz="1400" b="1"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（民間人材）</a:t>
                      </a:r>
                    </a:p>
                  </a:txBody>
                  <a:tcPr/>
                </a:tc>
                <a:tc>
                  <a:txBody>
                    <a:bodyPr/>
                    <a:lstStyle/>
                    <a:p>
                      <a:r>
                        <a:rPr kumimoji="1" lang="en-US" altLang="ja-JP" sz="1400" dirty="0">
                          <a:latin typeface="Meiryo UI" panose="020B0604030504040204" pitchFamily="50" charset="-128"/>
                          <a:ea typeface="Meiryo UI" panose="020B0604030504040204" pitchFamily="50" charset="-128"/>
                        </a:rPr>
                        <a:t>500</a:t>
                      </a:r>
                      <a:r>
                        <a:rPr kumimoji="1" lang="ja-JP" altLang="en-US" sz="1400" dirty="0">
                          <a:latin typeface="Meiryo UI" panose="020B0604030504040204" pitchFamily="50" charset="-128"/>
                          <a:ea typeface="Meiryo UI" panose="020B0604030504040204" pitchFamily="50" charset="-128"/>
                        </a:rPr>
                        <a:t>名</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（約</a:t>
                      </a:r>
                      <a:r>
                        <a:rPr kumimoji="1" lang="en-US" altLang="ja-JP" sz="1400" dirty="0">
                          <a:latin typeface="Meiryo UI" panose="020B0604030504040204" pitchFamily="50" charset="-128"/>
                          <a:ea typeface="Meiryo UI" panose="020B0604030504040204" pitchFamily="50" charset="-128"/>
                        </a:rPr>
                        <a:t>100</a:t>
                      </a:r>
                      <a:r>
                        <a:rPr kumimoji="1" lang="ja-JP" altLang="en-US" sz="1400" dirty="0">
                          <a:latin typeface="Meiryo UI" panose="020B0604030504040204" pitchFamily="50" charset="-128"/>
                          <a:ea typeface="Meiryo UI" panose="020B0604030504040204" pitchFamily="50" charset="-128"/>
                        </a:rPr>
                        <a:t>人の民間人材登用予定）</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r>
                        <a:rPr kumimoji="1" lang="en-US" altLang="ja-JP" sz="1400" dirty="0">
                          <a:latin typeface="Meiryo UI" panose="020B0604030504040204" pitchFamily="50" charset="-128"/>
                          <a:ea typeface="Meiryo UI" panose="020B0604030504040204" pitchFamily="50" charset="-128"/>
                        </a:rPr>
                        <a:t>200</a:t>
                      </a:r>
                      <a:r>
                        <a:rPr kumimoji="1" lang="ja-JP" altLang="en-US" sz="1400" dirty="0">
                          <a:latin typeface="Meiryo UI" panose="020B0604030504040204" pitchFamily="50" charset="-128"/>
                          <a:ea typeface="Meiryo UI" panose="020B0604030504040204" pitchFamily="50" charset="-128"/>
                        </a:rPr>
                        <a:t>名</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（官民交流を積極的に推進）</a:t>
                      </a:r>
                    </a:p>
                  </a:txBody>
                  <a:tcPr/>
                </a:tc>
                <a:extLst>
                  <a:ext uri="{0D108BD9-81ED-4DB2-BD59-A6C34878D82A}">
                    <a16:rowId xmlns:a16="http://schemas.microsoft.com/office/drawing/2014/main" val="3124670182"/>
                  </a:ext>
                </a:extLst>
              </a:tr>
              <a:tr h="370840">
                <a:tc>
                  <a:txBody>
                    <a:bodyPr/>
                    <a:lstStyle/>
                    <a:p>
                      <a:r>
                        <a:rPr kumimoji="1" lang="ja-JP" altLang="en-US" sz="1400" b="1" dirty="0">
                          <a:latin typeface="Meiryo UI" panose="020B0604030504040204" pitchFamily="50" charset="-128"/>
                          <a:ea typeface="Meiryo UI" panose="020B0604030504040204" pitchFamily="50" charset="-128"/>
                        </a:rPr>
                        <a:t>設置日</a:t>
                      </a:r>
                    </a:p>
                  </a:txBody>
                  <a:tcPr/>
                </a:tc>
                <a:tc>
                  <a:txBody>
                    <a:bodyPr/>
                    <a:lstStyle/>
                    <a:p>
                      <a:r>
                        <a:rPr kumimoji="1" lang="en-US" altLang="ja-JP" sz="1400" dirty="0">
                          <a:latin typeface="Meiryo UI" panose="020B0604030504040204" pitchFamily="50" charset="-128"/>
                          <a:ea typeface="Meiryo UI" panose="020B0604030504040204" pitchFamily="50" charset="-128"/>
                        </a:rPr>
                        <a:t>2021</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月</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a:t>
                      </a:r>
                    </a:p>
                  </a:txBody>
                  <a:tcPr/>
                </a:tc>
                <a:tc>
                  <a:txBody>
                    <a:bodyPr/>
                    <a:lstStyle/>
                    <a:p>
                      <a:r>
                        <a:rPr kumimoji="1" lang="en-US" altLang="ja-JP" sz="1400" dirty="0">
                          <a:latin typeface="Meiryo UI" panose="020B0604030504040204" pitchFamily="50" charset="-128"/>
                          <a:ea typeface="Meiryo UI" panose="020B0604030504040204" pitchFamily="50" charset="-128"/>
                        </a:rPr>
                        <a:t>2021</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月</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日</a:t>
                      </a:r>
                    </a:p>
                  </a:txBody>
                  <a:tcPr/>
                </a:tc>
                <a:extLst>
                  <a:ext uri="{0D108BD9-81ED-4DB2-BD59-A6C34878D82A}">
                    <a16:rowId xmlns:a16="http://schemas.microsoft.com/office/drawing/2014/main" val="1053610732"/>
                  </a:ext>
                </a:extLst>
              </a:tr>
            </a:tbl>
          </a:graphicData>
        </a:graphic>
      </p:graphicFrame>
      <p:sp>
        <p:nvSpPr>
          <p:cNvPr id="3" name="テキスト ボックス 2"/>
          <p:cNvSpPr txBox="1"/>
          <p:nvPr/>
        </p:nvSpPr>
        <p:spPr>
          <a:xfrm>
            <a:off x="335017" y="6344125"/>
            <a:ext cx="2084225" cy="261610"/>
          </a:xfrm>
          <a:prstGeom prst="rect">
            <a:avLst/>
          </a:prstGeom>
          <a:noFill/>
        </p:spPr>
        <p:txBody>
          <a:bodyPr wrap="none" rtlCol="0">
            <a:spAutoFit/>
          </a:bodyPr>
          <a:lstStyle/>
          <a:p>
            <a:r>
              <a:rPr kumimoji="1" lang="en-US" altLang="ja-JP" sz="1100" dirty="0"/>
              <a:t>※</a:t>
            </a:r>
            <a:r>
              <a:rPr kumimoji="1" lang="ja-JP" altLang="en-US" sz="1100" dirty="0"/>
              <a:t>　公表情報などから事務局調べ</a:t>
            </a:r>
          </a:p>
        </p:txBody>
      </p:sp>
    </p:spTree>
    <p:extLst>
      <p:ext uri="{BB962C8B-B14F-4D97-AF65-F5344CB8AC3E}">
        <p14:creationId xmlns:p14="http://schemas.microsoft.com/office/powerpoint/2010/main" val="512476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53">
            <a:extLst>
              <a:ext uri="{FF2B5EF4-FFF2-40B4-BE49-F238E27FC236}">
                <a16:creationId xmlns:a16="http://schemas.microsoft.com/office/drawing/2014/main" id="{B34CCBA2-CB04-4C43-BC5C-756AC5478D8A}"/>
              </a:ext>
            </a:extLst>
          </p:cNvPr>
          <p:cNvSpPr/>
          <p:nvPr/>
        </p:nvSpPr>
        <p:spPr>
          <a:xfrm>
            <a:off x="5603192" y="1497138"/>
            <a:ext cx="2595573" cy="376385"/>
          </a:xfrm>
          <a:prstGeom prst="roundRect">
            <a:avLst>
              <a:gd name="adj" fmla="val 50000"/>
            </a:avLst>
          </a:prstGeom>
          <a:solidFill>
            <a:srgbClr val="003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1662">
              <a:solidFill>
                <a:prstClr val="white"/>
              </a:solidFill>
              <a:latin typeface="Calibri" panose="020F0502020204030204"/>
              <a:ea typeface="游ゴシック" panose="020B0400000000000000" pitchFamily="50" charset="-128"/>
            </a:endParaRPr>
          </a:p>
        </p:txBody>
      </p:sp>
      <p:sp>
        <p:nvSpPr>
          <p:cNvPr id="3" name="角丸四角形 21">
            <a:extLst>
              <a:ext uri="{FF2B5EF4-FFF2-40B4-BE49-F238E27FC236}">
                <a16:creationId xmlns:a16="http://schemas.microsoft.com/office/drawing/2014/main" id="{AAC2422B-A337-4A09-A7B7-1CBBE938ED4E}"/>
              </a:ext>
            </a:extLst>
          </p:cNvPr>
          <p:cNvSpPr/>
          <p:nvPr/>
        </p:nvSpPr>
        <p:spPr>
          <a:xfrm>
            <a:off x="661523" y="1551099"/>
            <a:ext cx="2382822" cy="323088"/>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1662">
              <a:solidFill>
                <a:prstClr val="white"/>
              </a:solidFill>
              <a:latin typeface="Calibri" panose="020F0502020204030204"/>
              <a:ea typeface="游ゴシック" panose="020B0400000000000000" pitchFamily="50" charset="-128"/>
            </a:endParaRPr>
          </a:p>
        </p:txBody>
      </p:sp>
      <p:sp>
        <p:nvSpPr>
          <p:cNvPr id="4" name="正方形/長方形 3">
            <a:extLst>
              <a:ext uri="{FF2B5EF4-FFF2-40B4-BE49-F238E27FC236}">
                <a16:creationId xmlns:a16="http://schemas.microsoft.com/office/drawing/2014/main" id="{0547B249-0550-49E2-A195-B92AE21C57E3}"/>
              </a:ext>
            </a:extLst>
          </p:cNvPr>
          <p:cNvSpPr/>
          <p:nvPr/>
        </p:nvSpPr>
        <p:spPr>
          <a:xfrm>
            <a:off x="451949" y="5960403"/>
            <a:ext cx="2760536" cy="567244"/>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1300" b="1">
              <a:solidFill>
                <a:prstClr val="white"/>
              </a:solidFill>
              <a:latin typeface="BIZ UDゴシック" panose="020B0400000000000000" pitchFamily="49" charset="-128"/>
              <a:ea typeface="BIZ UDゴシック" panose="020B0400000000000000" pitchFamily="49" charset="-128"/>
            </a:endParaRPr>
          </a:p>
        </p:txBody>
      </p:sp>
      <p:sp>
        <p:nvSpPr>
          <p:cNvPr id="5" name="正方形/長方形 4">
            <a:extLst>
              <a:ext uri="{FF2B5EF4-FFF2-40B4-BE49-F238E27FC236}">
                <a16:creationId xmlns:a16="http://schemas.microsoft.com/office/drawing/2014/main" id="{8FCB04C1-0EC3-4FA4-B3AE-5994EF391F22}"/>
              </a:ext>
            </a:extLst>
          </p:cNvPr>
          <p:cNvSpPr/>
          <p:nvPr/>
        </p:nvSpPr>
        <p:spPr>
          <a:xfrm>
            <a:off x="468430" y="5034308"/>
            <a:ext cx="2760536" cy="567244"/>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1300" b="1">
              <a:solidFill>
                <a:prstClr val="white"/>
              </a:solidFill>
              <a:latin typeface="BIZ UDゴシック" panose="020B0400000000000000" pitchFamily="49" charset="-128"/>
              <a:ea typeface="BIZ UDゴシック" panose="020B0400000000000000" pitchFamily="49" charset="-128"/>
            </a:endParaRPr>
          </a:p>
        </p:txBody>
      </p:sp>
      <p:sp>
        <p:nvSpPr>
          <p:cNvPr id="6" name="正方形/長方形 5">
            <a:extLst>
              <a:ext uri="{FF2B5EF4-FFF2-40B4-BE49-F238E27FC236}">
                <a16:creationId xmlns:a16="http://schemas.microsoft.com/office/drawing/2014/main" id="{AF862212-45E2-45C9-949D-E48737213FA7}"/>
              </a:ext>
            </a:extLst>
          </p:cNvPr>
          <p:cNvSpPr/>
          <p:nvPr/>
        </p:nvSpPr>
        <p:spPr>
          <a:xfrm>
            <a:off x="477353" y="4056360"/>
            <a:ext cx="2775892" cy="625845"/>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1300" b="1">
              <a:solidFill>
                <a:prstClr val="white"/>
              </a:solidFill>
              <a:latin typeface="BIZ UDゴシック" panose="020B0400000000000000" pitchFamily="49" charset="-128"/>
              <a:ea typeface="BIZ UDゴシック" panose="020B0400000000000000" pitchFamily="49" charset="-128"/>
            </a:endParaRPr>
          </a:p>
        </p:txBody>
      </p:sp>
      <p:sp>
        <p:nvSpPr>
          <p:cNvPr id="7" name="正方形/長方形 6">
            <a:extLst>
              <a:ext uri="{FF2B5EF4-FFF2-40B4-BE49-F238E27FC236}">
                <a16:creationId xmlns:a16="http://schemas.microsoft.com/office/drawing/2014/main" id="{8947A325-DFFC-47C6-9B84-72B48E7C3D2F}"/>
              </a:ext>
            </a:extLst>
          </p:cNvPr>
          <p:cNvSpPr/>
          <p:nvPr/>
        </p:nvSpPr>
        <p:spPr>
          <a:xfrm>
            <a:off x="4144344" y="4230095"/>
            <a:ext cx="826188" cy="461665"/>
          </a:xfrm>
          <a:prstGeom prst="rect">
            <a:avLst/>
          </a:prstGeom>
        </p:spPr>
        <p:txBody>
          <a:bodyPr wrap="square">
            <a:spAutoFit/>
          </a:bodyPr>
          <a:lstStyle/>
          <a:p>
            <a:pPr algn="ctr" defTabSz="422041"/>
            <a:r>
              <a:rPr lang="en-US" altLang="ja-JP" sz="1200" dirty="0">
                <a:solidFill>
                  <a:srgbClr val="FF0000"/>
                </a:solidFill>
                <a:latin typeface="HGP創英角ｺﾞｼｯｸUB" panose="020B0900000000000000" pitchFamily="50" charset="-128"/>
                <a:ea typeface="HGP創英角ｺﾞｼｯｸUB" panose="020B0900000000000000" pitchFamily="50" charset="-128"/>
              </a:rPr>
              <a:t>ICT</a:t>
            </a:r>
            <a:r>
              <a:rPr lang="ja-JP" altLang="en-US" sz="1200" dirty="0">
                <a:solidFill>
                  <a:srgbClr val="FF0000"/>
                </a:solidFill>
                <a:latin typeface="HGP創英角ｺﾞｼｯｸUB" panose="020B0900000000000000" pitchFamily="50" charset="-128"/>
                <a:ea typeface="HGP創英角ｺﾞｼｯｸUB" panose="020B0900000000000000" pitchFamily="50" charset="-128"/>
              </a:rPr>
              <a:t>スキル</a:t>
            </a:r>
            <a:endParaRPr lang="en-US" altLang="ja-JP" sz="1200" dirty="0">
              <a:solidFill>
                <a:srgbClr val="FF0000"/>
              </a:solidFill>
              <a:latin typeface="HGP創英角ｺﾞｼｯｸUB" panose="020B0900000000000000" pitchFamily="50" charset="-128"/>
              <a:ea typeface="HGP創英角ｺﾞｼｯｸUB" panose="020B0900000000000000" pitchFamily="50" charset="-128"/>
            </a:endParaRPr>
          </a:p>
          <a:p>
            <a:pPr algn="ctr" defTabSz="422041"/>
            <a:r>
              <a:rPr lang="ja-JP" altLang="en-US" sz="1200" dirty="0">
                <a:solidFill>
                  <a:srgbClr val="FF0000"/>
                </a:solidFill>
                <a:latin typeface="HGP創英角ｺﾞｼｯｸUB" panose="020B0900000000000000" pitchFamily="50" charset="-128"/>
                <a:ea typeface="HGP創英角ｺﾞｼｯｸUB" panose="020B0900000000000000" pitchFamily="50" charset="-128"/>
              </a:rPr>
              <a:t>不足</a:t>
            </a:r>
            <a:endParaRPr lang="en-US" altLang="ja-JP" sz="1200" dirty="0">
              <a:solidFill>
                <a:srgbClr val="FF0000"/>
              </a:solidFill>
              <a:latin typeface="HGP創英角ｺﾞｼｯｸUB" panose="020B0900000000000000" pitchFamily="50" charset="-128"/>
              <a:ea typeface="HGP創英角ｺﾞｼｯｸUB" panose="020B0900000000000000" pitchFamily="50" charset="-128"/>
            </a:endParaRPr>
          </a:p>
        </p:txBody>
      </p:sp>
      <p:grpSp>
        <p:nvGrpSpPr>
          <p:cNvPr id="8" name="グループ化 7">
            <a:extLst>
              <a:ext uri="{FF2B5EF4-FFF2-40B4-BE49-F238E27FC236}">
                <a16:creationId xmlns:a16="http://schemas.microsoft.com/office/drawing/2014/main" id="{41132E6D-0569-4AE1-AAC8-C20C7B869EC7}"/>
              </a:ext>
            </a:extLst>
          </p:cNvPr>
          <p:cNvGrpSpPr/>
          <p:nvPr/>
        </p:nvGrpSpPr>
        <p:grpSpPr>
          <a:xfrm>
            <a:off x="5392644" y="3736190"/>
            <a:ext cx="3205153" cy="596850"/>
            <a:chOff x="6104236" y="2685709"/>
            <a:chExt cx="3472249" cy="646588"/>
          </a:xfrm>
        </p:grpSpPr>
        <p:grpSp>
          <p:nvGrpSpPr>
            <p:cNvPr id="9" name="グループ化 8">
              <a:extLst>
                <a:ext uri="{FF2B5EF4-FFF2-40B4-BE49-F238E27FC236}">
                  <a16:creationId xmlns:a16="http://schemas.microsoft.com/office/drawing/2014/main" id="{E15CDA7E-AE5D-4477-BF66-5CE91A90FA46}"/>
                </a:ext>
              </a:extLst>
            </p:cNvPr>
            <p:cNvGrpSpPr/>
            <p:nvPr/>
          </p:nvGrpSpPr>
          <p:grpSpPr>
            <a:xfrm>
              <a:off x="6104236" y="2694645"/>
              <a:ext cx="3472249" cy="637652"/>
              <a:chOff x="6104236" y="2694645"/>
              <a:chExt cx="3472249" cy="637652"/>
            </a:xfrm>
          </p:grpSpPr>
          <p:sp>
            <p:nvSpPr>
              <p:cNvPr id="11" name="正方形/長方形 10">
                <a:extLst>
                  <a:ext uri="{FF2B5EF4-FFF2-40B4-BE49-F238E27FC236}">
                    <a16:creationId xmlns:a16="http://schemas.microsoft.com/office/drawing/2014/main" id="{3ECCDCC6-BC38-4FB6-A7F7-BA7CE110D071}"/>
                  </a:ext>
                </a:extLst>
              </p:cNvPr>
              <p:cNvSpPr/>
              <p:nvPr/>
            </p:nvSpPr>
            <p:spPr>
              <a:xfrm>
                <a:off x="6104236" y="2694645"/>
                <a:ext cx="3472249" cy="406501"/>
              </a:xfrm>
              <a:prstGeom prst="rect">
                <a:avLst/>
              </a:prstGeom>
              <a:solidFill>
                <a:srgbClr val="003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1662">
                  <a:solidFill>
                    <a:prstClr val="white"/>
                  </a:solidFill>
                  <a:latin typeface="Calibri" panose="020F0502020204030204"/>
                  <a:ea typeface="游ゴシック" panose="020B0400000000000000" pitchFamily="50" charset="-128"/>
                </a:endParaRPr>
              </a:p>
            </p:txBody>
          </p:sp>
          <p:sp>
            <p:nvSpPr>
              <p:cNvPr id="12" name="二等辺三角形 11">
                <a:extLst>
                  <a:ext uri="{FF2B5EF4-FFF2-40B4-BE49-F238E27FC236}">
                    <a16:creationId xmlns:a16="http://schemas.microsoft.com/office/drawing/2014/main" id="{3479F8D3-0857-4892-BD6D-7EAEE041F161}"/>
                  </a:ext>
                </a:extLst>
              </p:cNvPr>
              <p:cNvSpPr/>
              <p:nvPr/>
            </p:nvSpPr>
            <p:spPr>
              <a:xfrm flipV="1">
                <a:off x="7728323" y="2932569"/>
                <a:ext cx="224073" cy="399728"/>
              </a:xfrm>
              <a:prstGeom prst="triangle">
                <a:avLst/>
              </a:prstGeom>
              <a:solidFill>
                <a:srgbClr val="003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1662">
                  <a:solidFill>
                    <a:prstClr val="white"/>
                  </a:solidFill>
                  <a:latin typeface="Calibri" panose="020F0502020204030204"/>
                  <a:ea typeface="游ゴシック" panose="020B0400000000000000" pitchFamily="50" charset="-128"/>
                </a:endParaRPr>
              </a:p>
            </p:txBody>
          </p:sp>
        </p:grpSp>
        <p:sp>
          <p:nvSpPr>
            <p:cNvPr id="10" name="正方形/長方形 9">
              <a:extLst>
                <a:ext uri="{FF2B5EF4-FFF2-40B4-BE49-F238E27FC236}">
                  <a16:creationId xmlns:a16="http://schemas.microsoft.com/office/drawing/2014/main" id="{CC90A3BE-8482-4ECC-A8FA-1CC0C206E34D}"/>
                </a:ext>
              </a:extLst>
            </p:cNvPr>
            <p:cNvSpPr/>
            <p:nvPr/>
          </p:nvSpPr>
          <p:spPr>
            <a:xfrm>
              <a:off x="6643107" y="2685709"/>
              <a:ext cx="2394506" cy="407751"/>
            </a:xfrm>
            <a:prstGeom prst="rect">
              <a:avLst/>
            </a:prstGeom>
          </p:spPr>
          <p:txBody>
            <a:bodyPr wrap="square">
              <a:spAutoFit/>
            </a:bodyPr>
            <a:lstStyle/>
            <a:p>
              <a:pPr algn="ctr" defTabSz="422041"/>
              <a:r>
                <a:rPr lang="ja-JP" altLang="en-US" sz="1846" dirty="0">
                  <a:solidFill>
                    <a:prstClr val="white"/>
                  </a:solidFill>
                  <a:effectLst>
                    <a:outerShdw blurRad="38100" dist="38100" dir="2700000" algn="tl">
                      <a:srgbClr val="000000">
                        <a:alpha val="43137"/>
                      </a:srgbClr>
                    </a:outerShdw>
                  </a:effectLst>
                  <a:latin typeface="+mn-ea"/>
                </a:rPr>
                <a:t>大阪版デジタル庁</a:t>
              </a:r>
            </a:p>
          </p:txBody>
        </p:sp>
      </p:grpSp>
      <p:sp>
        <p:nvSpPr>
          <p:cNvPr id="13" name="正方形/長方形 12">
            <a:extLst>
              <a:ext uri="{FF2B5EF4-FFF2-40B4-BE49-F238E27FC236}">
                <a16:creationId xmlns:a16="http://schemas.microsoft.com/office/drawing/2014/main" id="{B21B27A6-4CE8-4FAB-9019-F73CDCD43731}"/>
              </a:ext>
            </a:extLst>
          </p:cNvPr>
          <p:cNvSpPr/>
          <p:nvPr/>
        </p:nvSpPr>
        <p:spPr>
          <a:xfrm>
            <a:off x="5580820" y="4296474"/>
            <a:ext cx="1337226" cy="291170"/>
          </a:xfrm>
          <a:prstGeom prst="rect">
            <a:avLst/>
          </a:prstGeom>
        </p:spPr>
        <p:txBody>
          <a:bodyPr wrap="none">
            <a:spAutoFit/>
          </a:bodyPr>
          <a:lstStyle/>
          <a:p>
            <a:pPr defTabSz="422041"/>
            <a:r>
              <a:rPr lang="ja-JP" altLang="en-US" sz="1292" dirty="0">
                <a:solidFill>
                  <a:srgbClr val="003A99"/>
                </a:solidFill>
                <a:latin typeface="+mn-ea"/>
              </a:rPr>
              <a:t>システムの標準化</a:t>
            </a:r>
            <a:endParaRPr lang="ja-JP" altLang="en-US" sz="2215" dirty="0">
              <a:solidFill>
                <a:srgbClr val="003A99"/>
              </a:solidFill>
              <a:latin typeface="+mn-ea"/>
            </a:endParaRPr>
          </a:p>
        </p:txBody>
      </p:sp>
      <p:sp>
        <p:nvSpPr>
          <p:cNvPr id="14" name="正方形/長方形 13">
            <a:extLst>
              <a:ext uri="{FF2B5EF4-FFF2-40B4-BE49-F238E27FC236}">
                <a16:creationId xmlns:a16="http://schemas.microsoft.com/office/drawing/2014/main" id="{1C112CA1-12DD-423A-8ECF-FB441600600F}"/>
              </a:ext>
            </a:extLst>
          </p:cNvPr>
          <p:cNvSpPr/>
          <p:nvPr/>
        </p:nvSpPr>
        <p:spPr>
          <a:xfrm>
            <a:off x="5602217" y="5248831"/>
            <a:ext cx="1164101" cy="291170"/>
          </a:xfrm>
          <a:prstGeom prst="rect">
            <a:avLst/>
          </a:prstGeom>
        </p:spPr>
        <p:txBody>
          <a:bodyPr wrap="none">
            <a:spAutoFit/>
          </a:bodyPr>
          <a:lstStyle/>
          <a:p>
            <a:pPr defTabSz="422041"/>
            <a:r>
              <a:rPr lang="ja-JP" altLang="en-US" sz="1292" dirty="0">
                <a:solidFill>
                  <a:srgbClr val="003A99"/>
                </a:solidFill>
                <a:latin typeface="+mn-ea"/>
              </a:rPr>
              <a:t>調達の一元化</a:t>
            </a:r>
            <a:endParaRPr lang="ja-JP" altLang="en-US" sz="2215" dirty="0">
              <a:solidFill>
                <a:srgbClr val="003A99"/>
              </a:solidFill>
              <a:latin typeface="+mn-ea"/>
            </a:endParaRPr>
          </a:p>
        </p:txBody>
      </p:sp>
      <p:sp>
        <p:nvSpPr>
          <p:cNvPr id="15" name="正方形/長方形 14">
            <a:extLst>
              <a:ext uri="{FF2B5EF4-FFF2-40B4-BE49-F238E27FC236}">
                <a16:creationId xmlns:a16="http://schemas.microsoft.com/office/drawing/2014/main" id="{FECE7662-989F-4F04-8DD4-0503A2863C0D}"/>
              </a:ext>
            </a:extLst>
          </p:cNvPr>
          <p:cNvSpPr/>
          <p:nvPr/>
        </p:nvSpPr>
        <p:spPr>
          <a:xfrm>
            <a:off x="5292174" y="5555679"/>
            <a:ext cx="3270738" cy="1054135"/>
          </a:xfrm>
          <a:prstGeom prst="rect">
            <a:avLst/>
          </a:prstGeom>
        </p:spPr>
        <p:txBody>
          <a:bodyPr wrap="square">
            <a:spAutoFit/>
          </a:bodyPr>
          <a:lstStyle/>
          <a:p>
            <a:pPr defTabSz="422041">
              <a:lnSpc>
                <a:spcPts val="1477"/>
              </a:lnSpc>
            </a:pPr>
            <a:r>
              <a:rPr lang="ja-JP" altLang="en-US" sz="1108" dirty="0">
                <a:solidFill>
                  <a:prstClr val="black"/>
                </a:solidFill>
                <a:latin typeface="+mn-ea"/>
              </a:rPr>
              <a:t>デジタルスキルをスマートシティ戦略部に集約し、調達を一元化していくことでベンダーとの交渉力を高め、常に主体性をもってシステム維持・更新していけるような</a:t>
            </a:r>
            <a:endParaRPr lang="en-US" altLang="ja-JP" sz="1108" dirty="0">
              <a:solidFill>
                <a:prstClr val="black"/>
              </a:solidFill>
              <a:latin typeface="+mn-ea"/>
            </a:endParaRPr>
          </a:p>
          <a:p>
            <a:pPr defTabSz="422041">
              <a:lnSpc>
                <a:spcPts val="1477"/>
              </a:lnSpc>
            </a:pPr>
            <a:r>
              <a:rPr lang="ja-JP" altLang="en-US" sz="1108" dirty="0">
                <a:solidFill>
                  <a:prstClr val="black"/>
                </a:solidFill>
                <a:latin typeface="+mn-ea"/>
              </a:rPr>
              <a:t>民間では当たり前のシステム・ガバナンスのあり方を</a:t>
            </a:r>
            <a:endParaRPr lang="en-US" altLang="ja-JP" sz="1108" dirty="0">
              <a:solidFill>
                <a:prstClr val="black"/>
              </a:solidFill>
              <a:latin typeface="+mn-ea"/>
            </a:endParaRPr>
          </a:p>
          <a:p>
            <a:pPr defTabSz="422041">
              <a:lnSpc>
                <a:spcPts val="1477"/>
              </a:lnSpc>
            </a:pPr>
            <a:r>
              <a:rPr lang="ja-JP" altLang="en-US" sz="1108" dirty="0">
                <a:solidFill>
                  <a:prstClr val="black"/>
                </a:solidFill>
                <a:latin typeface="+mn-ea"/>
              </a:rPr>
              <a:t>めざす。</a:t>
            </a:r>
            <a:endParaRPr lang="ja-JP" altLang="en-US" sz="1846" dirty="0">
              <a:solidFill>
                <a:prstClr val="black"/>
              </a:solidFill>
              <a:latin typeface="+mn-ea"/>
            </a:endParaRPr>
          </a:p>
        </p:txBody>
      </p:sp>
      <p:sp>
        <p:nvSpPr>
          <p:cNvPr id="16" name="正方形/長方形 15">
            <a:extLst>
              <a:ext uri="{FF2B5EF4-FFF2-40B4-BE49-F238E27FC236}">
                <a16:creationId xmlns:a16="http://schemas.microsoft.com/office/drawing/2014/main" id="{7057E95A-637D-4DC2-94E3-11173D081521}"/>
              </a:ext>
            </a:extLst>
          </p:cNvPr>
          <p:cNvSpPr/>
          <p:nvPr/>
        </p:nvSpPr>
        <p:spPr>
          <a:xfrm>
            <a:off x="5292175" y="4556517"/>
            <a:ext cx="3305622" cy="669414"/>
          </a:xfrm>
          <a:prstGeom prst="rect">
            <a:avLst/>
          </a:prstGeom>
        </p:spPr>
        <p:txBody>
          <a:bodyPr wrap="square">
            <a:spAutoFit/>
          </a:bodyPr>
          <a:lstStyle/>
          <a:p>
            <a:pPr defTabSz="422041">
              <a:lnSpc>
                <a:spcPts val="1477"/>
              </a:lnSpc>
            </a:pPr>
            <a:r>
              <a:rPr lang="ja-JP" altLang="en-US" sz="1108" dirty="0">
                <a:solidFill>
                  <a:prstClr val="black"/>
                </a:solidFill>
              </a:rPr>
              <a:t>サービスやデータの共同化・共有化の促進のため、標準仕様（都市</a:t>
            </a:r>
            <a:r>
              <a:rPr lang="en-US" altLang="ja-JP" sz="1108" dirty="0">
                <a:solidFill>
                  <a:prstClr val="black"/>
                </a:solidFill>
              </a:rPr>
              <a:t>OS</a:t>
            </a:r>
            <a:r>
              <a:rPr lang="ja-JP" altLang="en-US" sz="1108" dirty="0">
                <a:solidFill>
                  <a:prstClr val="black"/>
                </a:solidFill>
              </a:rPr>
              <a:t>）を定め、市町村および、庁内各部局の行政システムやデジタルサービスにも浸透させる。</a:t>
            </a:r>
          </a:p>
        </p:txBody>
      </p:sp>
      <p:sp>
        <p:nvSpPr>
          <p:cNvPr id="17" name="正方形/長方形 16">
            <a:extLst>
              <a:ext uri="{FF2B5EF4-FFF2-40B4-BE49-F238E27FC236}">
                <a16:creationId xmlns:a16="http://schemas.microsoft.com/office/drawing/2014/main" id="{FF6E4C07-DBD0-44E5-BCC2-0D9698932902}"/>
              </a:ext>
            </a:extLst>
          </p:cNvPr>
          <p:cNvSpPr/>
          <p:nvPr/>
        </p:nvSpPr>
        <p:spPr>
          <a:xfrm>
            <a:off x="4091716" y="5726803"/>
            <a:ext cx="878816" cy="461665"/>
          </a:xfrm>
          <a:prstGeom prst="rect">
            <a:avLst/>
          </a:prstGeom>
        </p:spPr>
        <p:txBody>
          <a:bodyPr wrap="square">
            <a:spAutoFit/>
          </a:bodyPr>
          <a:lstStyle/>
          <a:p>
            <a:pPr algn="ctr" defTabSz="422041"/>
            <a:r>
              <a:rPr lang="ja-JP" altLang="en-US" sz="1200" dirty="0">
                <a:solidFill>
                  <a:srgbClr val="FF0000"/>
                </a:solidFill>
                <a:latin typeface="HGP創英角ｺﾞｼｯｸUB" panose="020B0900000000000000" pitchFamily="50" charset="-128"/>
                <a:ea typeface="HGP創英角ｺﾞｼｯｸUB" panose="020B0900000000000000" pitchFamily="50" charset="-128"/>
              </a:rPr>
              <a:t>組織・権限</a:t>
            </a:r>
            <a:endParaRPr lang="en-US" altLang="ja-JP" sz="1200" dirty="0">
              <a:solidFill>
                <a:srgbClr val="FF0000"/>
              </a:solidFill>
              <a:latin typeface="HGP創英角ｺﾞｼｯｸUB" panose="020B0900000000000000" pitchFamily="50" charset="-128"/>
              <a:ea typeface="HGP創英角ｺﾞｼｯｸUB" panose="020B0900000000000000" pitchFamily="50" charset="-128"/>
            </a:endParaRPr>
          </a:p>
          <a:p>
            <a:pPr algn="ctr" defTabSz="422041"/>
            <a:r>
              <a:rPr lang="ja-JP" altLang="en-US" sz="1200" dirty="0">
                <a:solidFill>
                  <a:srgbClr val="FF0000"/>
                </a:solidFill>
                <a:latin typeface="HGP創英角ｺﾞｼｯｸUB" panose="020B0900000000000000" pitchFamily="50" charset="-128"/>
                <a:ea typeface="HGP創英角ｺﾞｼｯｸUB" panose="020B0900000000000000" pitchFamily="50" charset="-128"/>
              </a:rPr>
              <a:t>の不在</a:t>
            </a:r>
            <a:endParaRPr lang="ja-JP" altLang="en-US" sz="20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8" name="正方形/長方形 17">
            <a:extLst>
              <a:ext uri="{FF2B5EF4-FFF2-40B4-BE49-F238E27FC236}">
                <a16:creationId xmlns:a16="http://schemas.microsoft.com/office/drawing/2014/main" id="{79E12B03-553D-4749-B8B4-33303DF4CCBF}"/>
              </a:ext>
            </a:extLst>
          </p:cNvPr>
          <p:cNvSpPr/>
          <p:nvPr/>
        </p:nvSpPr>
        <p:spPr>
          <a:xfrm>
            <a:off x="4123291" y="5030939"/>
            <a:ext cx="800219" cy="461665"/>
          </a:xfrm>
          <a:prstGeom prst="rect">
            <a:avLst/>
          </a:prstGeom>
        </p:spPr>
        <p:txBody>
          <a:bodyPr wrap="none">
            <a:spAutoFit/>
          </a:bodyPr>
          <a:lstStyle/>
          <a:p>
            <a:pPr algn="ctr" defTabSz="422041"/>
            <a:r>
              <a:rPr lang="ja-JP" altLang="en-US" sz="1200" dirty="0">
                <a:solidFill>
                  <a:srgbClr val="FF0000"/>
                </a:solidFill>
                <a:latin typeface="HGP創英角ｺﾞｼｯｸUB" panose="020B0900000000000000" pitchFamily="50" charset="-128"/>
                <a:ea typeface="HGP創英角ｺﾞｼｯｸUB" panose="020B0900000000000000" pitchFamily="50" charset="-128"/>
              </a:rPr>
              <a:t>デジタル</a:t>
            </a:r>
            <a:endParaRPr lang="en-US" altLang="ja-JP" sz="1200" dirty="0">
              <a:solidFill>
                <a:srgbClr val="FF0000"/>
              </a:solidFill>
              <a:latin typeface="HGP創英角ｺﾞｼｯｸUB" panose="020B0900000000000000" pitchFamily="50" charset="-128"/>
              <a:ea typeface="HGP創英角ｺﾞｼｯｸUB" panose="020B0900000000000000" pitchFamily="50" charset="-128"/>
            </a:endParaRPr>
          </a:p>
          <a:p>
            <a:pPr algn="ctr" defTabSz="422041"/>
            <a:r>
              <a:rPr lang="ja-JP" altLang="en-US" sz="1200" dirty="0">
                <a:solidFill>
                  <a:srgbClr val="FF0000"/>
                </a:solidFill>
                <a:latin typeface="HGP創英角ｺﾞｼｯｸUB" panose="020B0900000000000000" pitchFamily="50" charset="-128"/>
                <a:ea typeface="HGP創英角ｺﾞｼｯｸUB" panose="020B0900000000000000" pitchFamily="50" charset="-128"/>
              </a:rPr>
              <a:t>人材不足</a:t>
            </a:r>
          </a:p>
        </p:txBody>
      </p:sp>
      <p:grpSp>
        <p:nvGrpSpPr>
          <p:cNvPr id="19" name="グループ化 18">
            <a:extLst>
              <a:ext uri="{FF2B5EF4-FFF2-40B4-BE49-F238E27FC236}">
                <a16:creationId xmlns:a16="http://schemas.microsoft.com/office/drawing/2014/main" id="{0C493587-4DDD-4775-B991-18E3C21E80A0}"/>
              </a:ext>
            </a:extLst>
          </p:cNvPr>
          <p:cNvGrpSpPr/>
          <p:nvPr/>
        </p:nvGrpSpPr>
        <p:grpSpPr>
          <a:xfrm>
            <a:off x="1110268" y="2007186"/>
            <a:ext cx="1633024" cy="1633024"/>
            <a:chOff x="2045270" y="737986"/>
            <a:chExt cx="1769109" cy="1769109"/>
          </a:xfrm>
        </p:grpSpPr>
        <p:sp>
          <p:nvSpPr>
            <p:cNvPr id="20" name="楕円 19">
              <a:extLst>
                <a:ext uri="{FF2B5EF4-FFF2-40B4-BE49-F238E27FC236}">
                  <a16:creationId xmlns:a16="http://schemas.microsoft.com/office/drawing/2014/main" id="{9C81F6D6-6280-43BC-B13C-C9B149AD618F}"/>
                </a:ext>
              </a:extLst>
            </p:cNvPr>
            <p:cNvSpPr/>
            <p:nvPr/>
          </p:nvSpPr>
          <p:spPr>
            <a:xfrm>
              <a:off x="2045270" y="737986"/>
              <a:ext cx="1769109" cy="1769109"/>
            </a:xfrm>
            <a:prstGeom prst="ellipse">
              <a:avLst/>
            </a:prstGeom>
            <a:solidFill>
              <a:schemeClr val="bg1"/>
            </a:solidFill>
            <a:ln w="9842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1662">
                <a:solidFill>
                  <a:prstClr val="white"/>
                </a:solidFill>
                <a:latin typeface="Calibri" panose="020F0502020204030204"/>
                <a:ea typeface="游ゴシック" panose="020B0400000000000000" pitchFamily="50" charset="-128"/>
              </a:endParaRPr>
            </a:p>
          </p:txBody>
        </p:sp>
        <p:sp>
          <p:nvSpPr>
            <p:cNvPr id="21" name="正方形/長方形 20">
              <a:extLst>
                <a:ext uri="{FF2B5EF4-FFF2-40B4-BE49-F238E27FC236}">
                  <a16:creationId xmlns:a16="http://schemas.microsoft.com/office/drawing/2014/main" id="{5A8FCA39-06F5-4AA3-845F-A1C7E30AB445}"/>
                </a:ext>
              </a:extLst>
            </p:cNvPr>
            <p:cNvSpPr/>
            <p:nvPr/>
          </p:nvSpPr>
          <p:spPr>
            <a:xfrm>
              <a:off x="2177309" y="1676480"/>
              <a:ext cx="1494636" cy="438453"/>
            </a:xfrm>
            <a:prstGeom prst="rect">
              <a:avLst/>
            </a:prstGeom>
          </p:spPr>
          <p:txBody>
            <a:bodyPr wrap="square">
              <a:spAutoFit/>
            </a:bodyPr>
            <a:lstStyle/>
            <a:p>
              <a:pPr algn="ctr" defTabSz="422041"/>
              <a:r>
                <a:rPr lang="ja-JP" altLang="en-US" sz="1015" dirty="0">
                  <a:solidFill>
                    <a:prstClr val="black"/>
                  </a:solidFill>
                  <a:latin typeface="HGP創英角ｺﾞｼｯｸUB" panose="020B0900000000000000" pitchFamily="50" charset="-128"/>
                  <a:ea typeface="HGP創英角ｺﾞｼｯｸUB" panose="020B0900000000000000" pitchFamily="50" charset="-128"/>
                </a:rPr>
                <a:t>デジタル戦略の府庁全体の整合性の課題</a:t>
              </a:r>
              <a:endParaRPr lang="ja-JP" altLang="en-US" sz="1662"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22" name="テキスト ボックス 21">
              <a:extLst>
                <a:ext uri="{FF2B5EF4-FFF2-40B4-BE49-F238E27FC236}">
                  <a16:creationId xmlns:a16="http://schemas.microsoft.com/office/drawing/2014/main" id="{14458341-5165-475B-A648-9B419D641751}"/>
                </a:ext>
              </a:extLst>
            </p:cNvPr>
            <p:cNvSpPr txBox="1"/>
            <p:nvPr/>
          </p:nvSpPr>
          <p:spPr>
            <a:xfrm>
              <a:off x="2343448" y="993670"/>
              <a:ext cx="1162358" cy="592524"/>
            </a:xfrm>
            <a:prstGeom prst="rect">
              <a:avLst/>
            </a:prstGeom>
            <a:noFill/>
          </p:spPr>
          <p:txBody>
            <a:bodyPr wrap="square" rtlCol="0">
              <a:spAutoFit/>
            </a:bodyPr>
            <a:lstStyle/>
            <a:p>
              <a:pPr algn="ctr" defTabSz="422041"/>
              <a:r>
                <a:rPr kumimoji="1" lang="ja-JP" altLang="en-US" sz="2954" dirty="0">
                  <a:solidFill>
                    <a:srgbClr val="FF0000"/>
                  </a:solidFill>
                  <a:latin typeface="HGP創英角ｺﾞｼｯｸUB" panose="020B0900000000000000" pitchFamily="50" charset="-128"/>
                  <a:ea typeface="HGP創英角ｺﾞｼｯｸUB" panose="020B0900000000000000" pitchFamily="50" charset="-128"/>
                </a:rPr>
                <a:t>課題</a:t>
              </a:r>
            </a:p>
          </p:txBody>
        </p:sp>
        <p:cxnSp>
          <p:nvCxnSpPr>
            <p:cNvPr id="23" name="直線コネクタ 22">
              <a:extLst>
                <a:ext uri="{FF2B5EF4-FFF2-40B4-BE49-F238E27FC236}">
                  <a16:creationId xmlns:a16="http://schemas.microsoft.com/office/drawing/2014/main" id="{FF057BDD-A7F4-418F-AB6E-751E0C69BDDB}"/>
                </a:ext>
              </a:extLst>
            </p:cNvPr>
            <p:cNvCxnSpPr/>
            <p:nvPr/>
          </p:nvCxnSpPr>
          <p:spPr>
            <a:xfrm>
              <a:off x="2756425" y="1603159"/>
              <a:ext cx="33640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4" name="グループ化 23">
            <a:extLst>
              <a:ext uri="{FF2B5EF4-FFF2-40B4-BE49-F238E27FC236}">
                <a16:creationId xmlns:a16="http://schemas.microsoft.com/office/drawing/2014/main" id="{3A18F768-3C6C-4EFB-97D7-C7C4F5A5ACA6}"/>
              </a:ext>
            </a:extLst>
          </p:cNvPr>
          <p:cNvGrpSpPr/>
          <p:nvPr/>
        </p:nvGrpSpPr>
        <p:grpSpPr>
          <a:xfrm>
            <a:off x="6132099" y="1957135"/>
            <a:ext cx="1633024" cy="1633024"/>
            <a:chOff x="2045270" y="737986"/>
            <a:chExt cx="1769109" cy="1769109"/>
          </a:xfrm>
        </p:grpSpPr>
        <p:sp>
          <p:nvSpPr>
            <p:cNvPr id="25" name="楕円 24">
              <a:extLst>
                <a:ext uri="{FF2B5EF4-FFF2-40B4-BE49-F238E27FC236}">
                  <a16:creationId xmlns:a16="http://schemas.microsoft.com/office/drawing/2014/main" id="{8A9183B5-826F-4022-AF91-DF82765A677A}"/>
                </a:ext>
              </a:extLst>
            </p:cNvPr>
            <p:cNvSpPr/>
            <p:nvPr/>
          </p:nvSpPr>
          <p:spPr>
            <a:xfrm>
              <a:off x="2045270" y="737986"/>
              <a:ext cx="1769109" cy="1769109"/>
            </a:xfrm>
            <a:prstGeom prst="ellipse">
              <a:avLst/>
            </a:prstGeom>
            <a:solidFill>
              <a:schemeClr val="bg1"/>
            </a:solidFill>
            <a:ln w="98425">
              <a:solidFill>
                <a:srgbClr val="003A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1662">
                <a:solidFill>
                  <a:prstClr val="white"/>
                </a:solidFill>
                <a:latin typeface="Calibri" panose="020F0502020204030204"/>
                <a:ea typeface="游ゴシック" panose="020B0400000000000000" pitchFamily="50" charset="-128"/>
              </a:endParaRPr>
            </a:p>
          </p:txBody>
        </p:sp>
        <p:sp>
          <p:nvSpPr>
            <p:cNvPr id="26" name="正方形/長方形 25">
              <a:extLst>
                <a:ext uri="{FF2B5EF4-FFF2-40B4-BE49-F238E27FC236}">
                  <a16:creationId xmlns:a16="http://schemas.microsoft.com/office/drawing/2014/main" id="{F56A44ED-A273-4739-B029-0F83340BC28F}"/>
                </a:ext>
              </a:extLst>
            </p:cNvPr>
            <p:cNvSpPr/>
            <p:nvPr/>
          </p:nvSpPr>
          <p:spPr>
            <a:xfrm>
              <a:off x="2177309" y="1676480"/>
              <a:ext cx="1494636" cy="438453"/>
            </a:xfrm>
            <a:prstGeom prst="rect">
              <a:avLst/>
            </a:prstGeom>
          </p:spPr>
          <p:txBody>
            <a:bodyPr wrap="square">
              <a:spAutoFit/>
            </a:bodyPr>
            <a:lstStyle/>
            <a:p>
              <a:pPr algn="ctr" defTabSz="422041"/>
              <a:r>
                <a:rPr lang="ja-JP" altLang="en-US" sz="1015" dirty="0">
                  <a:solidFill>
                    <a:prstClr val="black"/>
                  </a:solidFill>
                  <a:latin typeface="HGP創英角ｺﾞｼｯｸUB" panose="020B0900000000000000" pitchFamily="50" charset="-128"/>
                  <a:ea typeface="HGP創英角ｺﾞｼｯｸUB" panose="020B0900000000000000" pitchFamily="50" charset="-128"/>
                </a:rPr>
                <a:t>課題解決機能と責任をもつ組織創設</a:t>
              </a:r>
              <a:endParaRPr lang="ja-JP" altLang="en-US" sz="1662"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27" name="テキスト ボックス 26">
              <a:extLst>
                <a:ext uri="{FF2B5EF4-FFF2-40B4-BE49-F238E27FC236}">
                  <a16:creationId xmlns:a16="http://schemas.microsoft.com/office/drawing/2014/main" id="{4B1CC6E4-9A0D-4B75-AC47-82C2C9B3D731}"/>
                </a:ext>
              </a:extLst>
            </p:cNvPr>
            <p:cNvSpPr txBox="1"/>
            <p:nvPr/>
          </p:nvSpPr>
          <p:spPr>
            <a:xfrm>
              <a:off x="2260378" y="1031474"/>
              <a:ext cx="1328497" cy="530978"/>
            </a:xfrm>
            <a:prstGeom prst="rect">
              <a:avLst/>
            </a:prstGeom>
            <a:noFill/>
          </p:spPr>
          <p:txBody>
            <a:bodyPr wrap="square" rtlCol="0">
              <a:spAutoFit/>
            </a:bodyPr>
            <a:lstStyle/>
            <a:p>
              <a:pPr algn="ctr" defTabSz="422041"/>
              <a:r>
                <a:rPr kumimoji="1" lang="ja-JP" altLang="en-US" sz="2585" dirty="0">
                  <a:solidFill>
                    <a:srgbClr val="003A99"/>
                  </a:solidFill>
                  <a:latin typeface="HGP創英角ｺﾞｼｯｸUB" panose="020B0900000000000000" pitchFamily="50" charset="-128"/>
                  <a:ea typeface="HGP創英角ｺﾞｼｯｸUB" panose="020B0900000000000000" pitchFamily="50" charset="-128"/>
                </a:rPr>
                <a:t>解決策</a:t>
              </a:r>
            </a:p>
          </p:txBody>
        </p:sp>
        <p:cxnSp>
          <p:nvCxnSpPr>
            <p:cNvPr id="28" name="直線コネクタ 27">
              <a:extLst>
                <a:ext uri="{FF2B5EF4-FFF2-40B4-BE49-F238E27FC236}">
                  <a16:creationId xmlns:a16="http://schemas.microsoft.com/office/drawing/2014/main" id="{B1700FDC-2A3F-4B16-9D6C-A9F9E2C44611}"/>
                </a:ext>
              </a:extLst>
            </p:cNvPr>
            <p:cNvCxnSpPr/>
            <p:nvPr/>
          </p:nvCxnSpPr>
          <p:spPr>
            <a:xfrm>
              <a:off x="2756425" y="1603159"/>
              <a:ext cx="336404" cy="0"/>
            </a:xfrm>
            <a:prstGeom prst="line">
              <a:avLst/>
            </a:prstGeom>
            <a:ln w="28575">
              <a:solidFill>
                <a:srgbClr val="003A99"/>
              </a:solidFill>
            </a:ln>
          </p:spPr>
          <p:style>
            <a:lnRef idx="1">
              <a:schemeClr val="accent1"/>
            </a:lnRef>
            <a:fillRef idx="0">
              <a:schemeClr val="accent1"/>
            </a:fillRef>
            <a:effectRef idx="0">
              <a:schemeClr val="accent1"/>
            </a:effectRef>
            <a:fontRef idx="minor">
              <a:schemeClr val="tx1"/>
            </a:fontRef>
          </p:style>
        </p:cxnSp>
      </p:grpSp>
      <p:sp>
        <p:nvSpPr>
          <p:cNvPr id="29" name="正方形/長方形 28">
            <a:extLst>
              <a:ext uri="{FF2B5EF4-FFF2-40B4-BE49-F238E27FC236}">
                <a16:creationId xmlns:a16="http://schemas.microsoft.com/office/drawing/2014/main" id="{0BCD28A2-6FFE-42F8-A7B6-E4A661E40E46}"/>
              </a:ext>
            </a:extLst>
          </p:cNvPr>
          <p:cNvSpPr/>
          <p:nvPr/>
        </p:nvSpPr>
        <p:spPr>
          <a:xfrm>
            <a:off x="3384298" y="3819481"/>
            <a:ext cx="1666437" cy="270816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1662">
              <a:solidFill>
                <a:prstClr val="white"/>
              </a:solidFill>
              <a:latin typeface="Calibri" panose="020F0502020204030204"/>
              <a:ea typeface="游ゴシック" panose="020B0400000000000000" pitchFamily="50" charset="-128"/>
            </a:endParaRPr>
          </a:p>
        </p:txBody>
      </p:sp>
      <p:pic>
        <p:nvPicPr>
          <p:cNvPr id="30" name="図 29">
            <a:extLst>
              <a:ext uri="{FF2B5EF4-FFF2-40B4-BE49-F238E27FC236}">
                <a16:creationId xmlns:a16="http://schemas.microsoft.com/office/drawing/2014/main" id="{D3D57E5E-98F9-4F75-853C-4446915054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30559" y="4281555"/>
            <a:ext cx="379237" cy="379237"/>
          </a:xfrm>
          <a:prstGeom prst="rect">
            <a:avLst/>
          </a:prstGeom>
        </p:spPr>
      </p:pic>
      <p:pic>
        <p:nvPicPr>
          <p:cNvPr id="31" name="図 30">
            <a:extLst>
              <a:ext uri="{FF2B5EF4-FFF2-40B4-BE49-F238E27FC236}">
                <a16:creationId xmlns:a16="http://schemas.microsoft.com/office/drawing/2014/main" id="{7FC64B34-33E6-439D-93D9-50F4FDE154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25737" y="5030940"/>
            <a:ext cx="447942" cy="447942"/>
          </a:xfrm>
          <a:prstGeom prst="rect">
            <a:avLst/>
          </a:prstGeom>
        </p:spPr>
      </p:pic>
      <p:pic>
        <p:nvPicPr>
          <p:cNvPr id="32" name="図 31">
            <a:extLst>
              <a:ext uri="{FF2B5EF4-FFF2-40B4-BE49-F238E27FC236}">
                <a16:creationId xmlns:a16="http://schemas.microsoft.com/office/drawing/2014/main" id="{002AC6AC-4FD6-4225-9446-9BB0AE5136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62302" y="5721971"/>
            <a:ext cx="391878" cy="391878"/>
          </a:xfrm>
          <a:prstGeom prst="rect">
            <a:avLst/>
          </a:prstGeom>
        </p:spPr>
      </p:pic>
      <p:sp>
        <p:nvSpPr>
          <p:cNvPr id="33" name="正方形/長方形 32">
            <a:extLst>
              <a:ext uri="{FF2B5EF4-FFF2-40B4-BE49-F238E27FC236}">
                <a16:creationId xmlns:a16="http://schemas.microsoft.com/office/drawing/2014/main" id="{D4A793E0-7CF7-4B87-86E8-815BA9052176}"/>
              </a:ext>
            </a:extLst>
          </p:cNvPr>
          <p:cNvSpPr/>
          <p:nvPr/>
        </p:nvSpPr>
        <p:spPr>
          <a:xfrm>
            <a:off x="477353" y="3746356"/>
            <a:ext cx="800219" cy="338554"/>
          </a:xfrm>
          <a:prstGeom prst="rect">
            <a:avLst/>
          </a:prstGeom>
        </p:spPr>
        <p:txBody>
          <a:bodyPr wrap="none">
            <a:spAutoFit/>
          </a:bodyPr>
          <a:lstStyle/>
          <a:p>
            <a:pPr defTabSz="422041"/>
            <a:r>
              <a:rPr lang="ja-JP" altLang="en-US" sz="1600" b="1" dirty="0">
                <a:solidFill>
                  <a:srgbClr val="FF0000"/>
                </a:solidFill>
                <a:latin typeface="BIZ UDゴシック" panose="020B0400000000000000" pitchFamily="49" charset="-128"/>
                <a:ea typeface="BIZ UDゴシック" panose="020B0400000000000000" pitchFamily="49" charset="-128"/>
              </a:rPr>
              <a:t>重　複</a:t>
            </a:r>
          </a:p>
        </p:txBody>
      </p:sp>
      <p:sp>
        <p:nvSpPr>
          <p:cNvPr id="34" name="正方形/長方形 33">
            <a:extLst>
              <a:ext uri="{FF2B5EF4-FFF2-40B4-BE49-F238E27FC236}">
                <a16:creationId xmlns:a16="http://schemas.microsoft.com/office/drawing/2014/main" id="{9FF9ABD9-FECE-4167-A246-B7CA748326CB}"/>
              </a:ext>
            </a:extLst>
          </p:cNvPr>
          <p:cNvSpPr/>
          <p:nvPr/>
        </p:nvSpPr>
        <p:spPr>
          <a:xfrm>
            <a:off x="437159" y="4745077"/>
            <a:ext cx="800219" cy="338554"/>
          </a:xfrm>
          <a:prstGeom prst="rect">
            <a:avLst/>
          </a:prstGeom>
        </p:spPr>
        <p:txBody>
          <a:bodyPr wrap="none">
            <a:spAutoFit/>
          </a:bodyPr>
          <a:lstStyle/>
          <a:p>
            <a:pPr defTabSz="422041"/>
            <a:r>
              <a:rPr lang="ja-JP" altLang="en-US" sz="1600" b="1" dirty="0">
                <a:solidFill>
                  <a:srgbClr val="FF0000"/>
                </a:solidFill>
                <a:latin typeface="BIZ UDゴシック" panose="020B0400000000000000" pitchFamily="49" charset="-128"/>
                <a:ea typeface="BIZ UDゴシック" panose="020B0400000000000000" pitchFamily="49" charset="-128"/>
              </a:rPr>
              <a:t>不整合</a:t>
            </a:r>
          </a:p>
        </p:txBody>
      </p:sp>
      <p:sp>
        <p:nvSpPr>
          <p:cNvPr id="35" name="正方形/長方形 34">
            <a:extLst>
              <a:ext uri="{FF2B5EF4-FFF2-40B4-BE49-F238E27FC236}">
                <a16:creationId xmlns:a16="http://schemas.microsoft.com/office/drawing/2014/main" id="{A4F5886F-4161-49BF-8355-4F9F431FEFBD}"/>
              </a:ext>
            </a:extLst>
          </p:cNvPr>
          <p:cNvSpPr/>
          <p:nvPr/>
        </p:nvSpPr>
        <p:spPr>
          <a:xfrm>
            <a:off x="413839" y="5690445"/>
            <a:ext cx="1800493" cy="307777"/>
          </a:xfrm>
          <a:prstGeom prst="rect">
            <a:avLst/>
          </a:prstGeom>
        </p:spPr>
        <p:txBody>
          <a:bodyPr wrap="none">
            <a:spAutoFit/>
          </a:bodyPr>
          <a:lstStyle/>
          <a:p>
            <a:pPr defTabSz="422041"/>
            <a:r>
              <a:rPr lang="ja-JP" altLang="en-US" sz="1400" b="1" dirty="0">
                <a:solidFill>
                  <a:srgbClr val="FF0000"/>
                </a:solidFill>
                <a:latin typeface="BIZ UDゴシック" panose="020B0400000000000000" pitchFamily="49" charset="-128"/>
                <a:ea typeface="BIZ UDゴシック" panose="020B0400000000000000" pitchFamily="49" charset="-128"/>
              </a:rPr>
              <a:t>ブラックボックス化</a:t>
            </a:r>
          </a:p>
        </p:txBody>
      </p:sp>
      <p:sp>
        <p:nvSpPr>
          <p:cNvPr id="36" name="右矢印 113">
            <a:extLst>
              <a:ext uri="{FF2B5EF4-FFF2-40B4-BE49-F238E27FC236}">
                <a16:creationId xmlns:a16="http://schemas.microsoft.com/office/drawing/2014/main" id="{2084667F-3CFF-4079-8911-C7B1C45F3D08}"/>
              </a:ext>
            </a:extLst>
          </p:cNvPr>
          <p:cNvSpPr/>
          <p:nvPr/>
        </p:nvSpPr>
        <p:spPr>
          <a:xfrm>
            <a:off x="3141878" y="4221488"/>
            <a:ext cx="528284" cy="292943"/>
          </a:xfrm>
          <a:prstGeom prst="rightArrow">
            <a:avLst>
              <a:gd name="adj1" fmla="val 50000"/>
              <a:gd name="adj2" fmla="val 59376"/>
            </a:avLst>
          </a:prstGeom>
          <a:solidFill>
            <a:srgbClr val="FF99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1300" b="1">
              <a:solidFill>
                <a:prstClr val="white"/>
              </a:solidFill>
              <a:latin typeface="BIZ UDゴシック" panose="020B0400000000000000" pitchFamily="49" charset="-128"/>
              <a:ea typeface="BIZ UDゴシック" panose="020B0400000000000000" pitchFamily="49" charset="-128"/>
            </a:endParaRPr>
          </a:p>
        </p:txBody>
      </p:sp>
      <p:sp>
        <p:nvSpPr>
          <p:cNvPr id="37" name="右矢印 114">
            <a:extLst>
              <a:ext uri="{FF2B5EF4-FFF2-40B4-BE49-F238E27FC236}">
                <a16:creationId xmlns:a16="http://schemas.microsoft.com/office/drawing/2014/main" id="{DDD6A445-BF00-4120-87C0-9349006A6FF8}"/>
              </a:ext>
            </a:extLst>
          </p:cNvPr>
          <p:cNvSpPr/>
          <p:nvPr/>
        </p:nvSpPr>
        <p:spPr>
          <a:xfrm>
            <a:off x="3113791" y="5179251"/>
            <a:ext cx="528284" cy="292943"/>
          </a:xfrm>
          <a:prstGeom prst="rightArrow">
            <a:avLst>
              <a:gd name="adj1" fmla="val 50000"/>
              <a:gd name="adj2" fmla="val 59376"/>
            </a:avLst>
          </a:prstGeom>
          <a:solidFill>
            <a:srgbClr val="FF99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1300" b="1">
              <a:solidFill>
                <a:prstClr val="white"/>
              </a:solidFill>
              <a:latin typeface="BIZ UDゴシック" panose="020B0400000000000000" pitchFamily="49" charset="-128"/>
              <a:ea typeface="BIZ UDゴシック" panose="020B0400000000000000" pitchFamily="49" charset="-128"/>
            </a:endParaRPr>
          </a:p>
        </p:txBody>
      </p:sp>
      <p:sp>
        <p:nvSpPr>
          <p:cNvPr id="38" name="右矢印 115">
            <a:extLst>
              <a:ext uri="{FF2B5EF4-FFF2-40B4-BE49-F238E27FC236}">
                <a16:creationId xmlns:a16="http://schemas.microsoft.com/office/drawing/2014/main" id="{3B763FE2-5CA7-4E26-A3CF-9129C1F74D7E}"/>
              </a:ext>
            </a:extLst>
          </p:cNvPr>
          <p:cNvSpPr/>
          <p:nvPr/>
        </p:nvSpPr>
        <p:spPr>
          <a:xfrm>
            <a:off x="3121362" y="6097554"/>
            <a:ext cx="528284" cy="292943"/>
          </a:xfrm>
          <a:prstGeom prst="rightArrow">
            <a:avLst>
              <a:gd name="adj1" fmla="val 50000"/>
              <a:gd name="adj2" fmla="val 59376"/>
            </a:avLst>
          </a:prstGeom>
          <a:solidFill>
            <a:srgbClr val="FF99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1300" b="1">
              <a:solidFill>
                <a:prstClr val="white"/>
              </a:solidFill>
              <a:latin typeface="BIZ UDゴシック" panose="020B0400000000000000" pitchFamily="49" charset="-128"/>
              <a:ea typeface="BIZ UDゴシック" panose="020B0400000000000000" pitchFamily="49" charset="-128"/>
            </a:endParaRPr>
          </a:p>
        </p:txBody>
      </p:sp>
      <p:pic>
        <p:nvPicPr>
          <p:cNvPr id="39" name="図 38">
            <a:extLst>
              <a:ext uri="{FF2B5EF4-FFF2-40B4-BE49-F238E27FC236}">
                <a16:creationId xmlns:a16="http://schemas.microsoft.com/office/drawing/2014/main" id="{09DB7158-82F9-4FF4-ACC6-1CFEB4B115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V="1">
            <a:off x="5413464" y="4374690"/>
            <a:ext cx="169144" cy="169144"/>
          </a:xfrm>
          <a:prstGeom prst="rect">
            <a:avLst/>
          </a:prstGeom>
        </p:spPr>
      </p:pic>
      <p:pic>
        <p:nvPicPr>
          <p:cNvPr id="40" name="図 39">
            <a:extLst>
              <a:ext uri="{FF2B5EF4-FFF2-40B4-BE49-F238E27FC236}">
                <a16:creationId xmlns:a16="http://schemas.microsoft.com/office/drawing/2014/main" id="{D5EBB147-0079-4265-9E53-ADCEB48C3E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V="1">
            <a:off x="5411677" y="5332964"/>
            <a:ext cx="169144" cy="169144"/>
          </a:xfrm>
          <a:prstGeom prst="rect">
            <a:avLst/>
          </a:prstGeom>
        </p:spPr>
      </p:pic>
      <p:sp>
        <p:nvSpPr>
          <p:cNvPr id="41" name="正方形/長方形 40">
            <a:extLst>
              <a:ext uri="{FF2B5EF4-FFF2-40B4-BE49-F238E27FC236}">
                <a16:creationId xmlns:a16="http://schemas.microsoft.com/office/drawing/2014/main" id="{CC2375C6-5D16-4D5B-9C06-E85918E25223}"/>
              </a:ext>
            </a:extLst>
          </p:cNvPr>
          <p:cNvSpPr/>
          <p:nvPr/>
        </p:nvSpPr>
        <p:spPr>
          <a:xfrm>
            <a:off x="709148" y="1541039"/>
            <a:ext cx="2214736" cy="301108"/>
          </a:xfrm>
          <a:prstGeom prst="rect">
            <a:avLst/>
          </a:prstGeom>
        </p:spPr>
        <p:txBody>
          <a:bodyPr wrap="square">
            <a:spAutoFit/>
          </a:bodyPr>
          <a:lstStyle/>
          <a:p>
            <a:pPr algn="ctr" defTabSz="422041">
              <a:lnSpc>
                <a:spcPts val="1800"/>
              </a:lnSpc>
            </a:pPr>
            <a:r>
              <a:rPr lang="ja-JP" altLang="ja-JP" sz="1400" b="1" dirty="0">
                <a:solidFill>
                  <a:prstClr val="white"/>
                </a:solidFill>
                <a:latin typeface="+mn-ea"/>
                <a:cs typeface="Arial" panose="020B0604020202020204" pitchFamily="34" charset="0"/>
              </a:rPr>
              <a:t>大阪府も国と同様の課題</a:t>
            </a:r>
            <a:endParaRPr lang="ja-JP" altLang="ja-JP" sz="1400" b="1" dirty="0">
              <a:solidFill>
                <a:prstClr val="white"/>
              </a:solidFill>
              <a:latin typeface="+mn-ea"/>
              <a:cs typeface="ＭＳ Ｐゴシック" panose="020B0600070205080204" pitchFamily="50" charset="-128"/>
            </a:endParaRPr>
          </a:p>
        </p:txBody>
      </p:sp>
      <p:sp>
        <p:nvSpPr>
          <p:cNvPr id="42" name="正方形/長方形 41">
            <a:extLst>
              <a:ext uri="{FF2B5EF4-FFF2-40B4-BE49-F238E27FC236}">
                <a16:creationId xmlns:a16="http://schemas.microsoft.com/office/drawing/2014/main" id="{60F68A5D-F6C5-4D65-AC09-3118B14BCAD4}"/>
              </a:ext>
            </a:extLst>
          </p:cNvPr>
          <p:cNvSpPr/>
          <p:nvPr/>
        </p:nvSpPr>
        <p:spPr>
          <a:xfrm>
            <a:off x="5723652" y="1507243"/>
            <a:ext cx="2440227" cy="307777"/>
          </a:xfrm>
          <a:prstGeom prst="rect">
            <a:avLst/>
          </a:prstGeom>
        </p:spPr>
        <p:txBody>
          <a:bodyPr wrap="square">
            <a:spAutoFit/>
          </a:bodyPr>
          <a:lstStyle/>
          <a:p>
            <a:pPr algn="ctr" defTabSz="422041"/>
            <a:r>
              <a:rPr lang="ja-JP" altLang="ja-JP" sz="1400" b="1" kern="0" dirty="0">
                <a:solidFill>
                  <a:prstClr val="white"/>
                </a:solidFill>
                <a:latin typeface="+mn-ea"/>
                <a:cs typeface="Arial" panose="020B0604020202020204" pitchFamily="34" charset="0"/>
              </a:rPr>
              <a:t>課題が同じなら解決策も同じ</a:t>
            </a:r>
            <a:endParaRPr lang="ja-JP" altLang="en-US" sz="2000" b="1" dirty="0">
              <a:solidFill>
                <a:prstClr val="white"/>
              </a:solidFill>
              <a:latin typeface="+mn-ea"/>
            </a:endParaRPr>
          </a:p>
        </p:txBody>
      </p:sp>
      <p:grpSp>
        <p:nvGrpSpPr>
          <p:cNvPr id="43" name="グループ化 42">
            <a:extLst>
              <a:ext uri="{FF2B5EF4-FFF2-40B4-BE49-F238E27FC236}">
                <a16:creationId xmlns:a16="http://schemas.microsoft.com/office/drawing/2014/main" id="{D943294B-B73B-4951-8897-251539D82830}"/>
              </a:ext>
            </a:extLst>
          </p:cNvPr>
          <p:cNvGrpSpPr/>
          <p:nvPr/>
        </p:nvGrpSpPr>
        <p:grpSpPr>
          <a:xfrm>
            <a:off x="3286115" y="2303440"/>
            <a:ext cx="2382821" cy="797029"/>
            <a:chOff x="4306977" y="1284261"/>
            <a:chExt cx="2142385" cy="863448"/>
          </a:xfrm>
        </p:grpSpPr>
        <p:sp>
          <p:nvSpPr>
            <p:cNvPr id="44" name="右矢印 32">
              <a:extLst>
                <a:ext uri="{FF2B5EF4-FFF2-40B4-BE49-F238E27FC236}">
                  <a16:creationId xmlns:a16="http://schemas.microsoft.com/office/drawing/2014/main" id="{FDC0D985-4FDD-471D-9CD3-B560F0BAA869}"/>
                </a:ext>
              </a:extLst>
            </p:cNvPr>
            <p:cNvSpPr/>
            <p:nvPr/>
          </p:nvSpPr>
          <p:spPr>
            <a:xfrm>
              <a:off x="4306977" y="1284261"/>
              <a:ext cx="2142385" cy="863448"/>
            </a:xfrm>
            <a:prstGeom prst="rightArrow">
              <a:avLst>
                <a:gd name="adj1" fmla="val 50000"/>
                <a:gd name="adj2" fmla="val 56457"/>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1662">
                <a:solidFill>
                  <a:prstClr val="white"/>
                </a:solidFill>
                <a:latin typeface="Calibri" panose="020F0502020204030204"/>
                <a:ea typeface="游ゴシック" panose="020B0400000000000000" pitchFamily="50" charset="-128"/>
              </a:endParaRPr>
            </a:p>
          </p:txBody>
        </p:sp>
        <p:sp>
          <p:nvSpPr>
            <p:cNvPr id="45" name="正方形/長方形 44">
              <a:extLst>
                <a:ext uri="{FF2B5EF4-FFF2-40B4-BE49-F238E27FC236}">
                  <a16:creationId xmlns:a16="http://schemas.microsoft.com/office/drawing/2014/main" id="{22CE2B23-D5E0-405A-A44C-25CFDB886EB7}"/>
                </a:ext>
              </a:extLst>
            </p:cNvPr>
            <p:cNvSpPr/>
            <p:nvPr/>
          </p:nvSpPr>
          <p:spPr>
            <a:xfrm>
              <a:off x="4306977" y="1480255"/>
              <a:ext cx="1925443" cy="469434"/>
            </a:xfrm>
            <a:prstGeom prst="rect">
              <a:avLst/>
            </a:prstGeom>
          </p:spPr>
          <p:txBody>
            <a:bodyPr wrap="square">
              <a:spAutoFit/>
            </a:bodyPr>
            <a:lstStyle/>
            <a:p>
              <a:pPr algn="ctr" defTabSz="422041"/>
              <a:r>
                <a:rPr lang="ja-JP" altLang="en-US" sz="1108" kern="0" dirty="0">
                  <a:solidFill>
                    <a:prstClr val="white"/>
                  </a:solidFill>
                  <a:effectLst>
                    <a:outerShdw blurRad="38100" dist="38100" dir="2700000" algn="tl">
                      <a:srgbClr val="000000">
                        <a:alpha val="43137"/>
                      </a:srgbClr>
                    </a:outerShdw>
                  </a:effectLst>
                  <a:latin typeface="+mn-ea"/>
                  <a:cs typeface="Arial" panose="020B0604020202020204" pitchFamily="34" charset="0"/>
                </a:rPr>
                <a:t>施策と</a:t>
              </a:r>
              <a:r>
                <a:rPr lang="ja-JP" altLang="ja-JP" sz="1108" kern="0" dirty="0">
                  <a:solidFill>
                    <a:prstClr val="white"/>
                  </a:solidFill>
                  <a:effectLst>
                    <a:outerShdw blurRad="38100" dist="38100" dir="2700000" algn="tl">
                      <a:srgbClr val="000000">
                        <a:alpha val="43137"/>
                      </a:srgbClr>
                    </a:outerShdw>
                  </a:effectLst>
                  <a:latin typeface="+mn-ea"/>
                  <a:cs typeface="Arial" panose="020B0604020202020204" pitchFamily="34" charset="0"/>
                </a:rPr>
                <a:t>予算の全体最適のための</a:t>
              </a:r>
              <a:endParaRPr lang="en-US" altLang="ja-JP" sz="1108" kern="0" dirty="0">
                <a:solidFill>
                  <a:prstClr val="white"/>
                </a:solidFill>
                <a:effectLst>
                  <a:outerShdw blurRad="38100" dist="38100" dir="2700000" algn="tl">
                    <a:srgbClr val="000000">
                      <a:alpha val="43137"/>
                    </a:srgbClr>
                  </a:outerShdw>
                </a:effectLst>
                <a:latin typeface="+mn-ea"/>
                <a:cs typeface="Arial" panose="020B0604020202020204" pitchFamily="34" charset="0"/>
              </a:endParaRPr>
            </a:p>
            <a:p>
              <a:pPr algn="ctr" defTabSz="422041"/>
              <a:r>
                <a:rPr lang="ja-JP" altLang="ja-JP" sz="1108" kern="0" dirty="0">
                  <a:solidFill>
                    <a:prstClr val="white"/>
                  </a:solidFill>
                  <a:effectLst>
                    <a:outerShdw blurRad="38100" dist="38100" dir="2700000" algn="tl">
                      <a:srgbClr val="000000">
                        <a:alpha val="43137"/>
                      </a:srgbClr>
                    </a:outerShdw>
                  </a:effectLst>
                  <a:latin typeface="+mn-ea"/>
                  <a:cs typeface="Arial" panose="020B0604020202020204" pitchFamily="34" charset="0"/>
                </a:rPr>
                <a:t>ガバナンス</a:t>
              </a:r>
              <a:r>
                <a:rPr lang="ja-JP" altLang="en-US" sz="1108" kern="0" dirty="0">
                  <a:solidFill>
                    <a:prstClr val="white"/>
                  </a:solidFill>
                  <a:effectLst>
                    <a:outerShdw blurRad="38100" dist="38100" dir="2700000" algn="tl">
                      <a:srgbClr val="000000">
                        <a:alpha val="43137"/>
                      </a:srgbClr>
                    </a:outerShdw>
                  </a:effectLst>
                  <a:latin typeface="+mn-ea"/>
                  <a:cs typeface="Arial" panose="020B0604020202020204" pitchFamily="34" charset="0"/>
                </a:rPr>
                <a:t>が不可欠</a:t>
              </a:r>
              <a:endParaRPr lang="ja-JP" altLang="en-US" sz="1662" dirty="0">
                <a:solidFill>
                  <a:prstClr val="white"/>
                </a:solidFill>
                <a:effectLst>
                  <a:outerShdw blurRad="38100" dist="38100" dir="2700000" algn="tl">
                    <a:srgbClr val="000000">
                      <a:alpha val="43137"/>
                    </a:srgbClr>
                  </a:outerShdw>
                </a:effectLst>
                <a:latin typeface="+mn-ea"/>
              </a:endParaRPr>
            </a:p>
          </p:txBody>
        </p:sp>
      </p:grpSp>
      <p:sp>
        <p:nvSpPr>
          <p:cNvPr id="46" name="正方形/長方形 45">
            <a:extLst>
              <a:ext uri="{FF2B5EF4-FFF2-40B4-BE49-F238E27FC236}">
                <a16:creationId xmlns:a16="http://schemas.microsoft.com/office/drawing/2014/main" id="{EE261A17-9180-42BD-91D5-598FE6E0CD11}"/>
              </a:ext>
            </a:extLst>
          </p:cNvPr>
          <p:cNvSpPr/>
          <p:nvPr/>
        </p:nvSpPr>
        <p:spPr>
          <a:xfrm>
            <a:off x="392046" y="4110209"/>
            <a:ext cx="2685351" cy="292388"/>
          </a:xfrm>
          <a:prstGeom prst="rect">
            <a:avLst/>
          </a:prstGeom>
        </p:spPr>
        <p:txBody>
          <a:bodyPr wrap="none">
            <a:spAutoFit/>
          </a:bodyPr>
          <a:lstStyle/>
          <a:p>
            <a:pPr defTabSz="422041"/>
            <a:r>
              <a:rPr lang="ja-JP" altLang="en-US" sz="1300" b="1" dirty="0">
                <a:solidFill>
                  <a:prstClr val="black"/>
                </a:solidFill>
                <a:latin typeface="BIZ UDゴシック" panose="020B0400000000000000" pitchFamily="49" charset="-128"/>
                <a:ea typeface="BIZ UDゴシック" panose="020B0400000000000000" pitchFamily="49" charset="-128"/>
              </a:rPr>
              <a:t>・部局同士でシステム調達が重複</a:t>
            </a:r>
          </a:p>
        </p:txBody>
      </p:sp>
      <p:sp>
        <p:nvSpPr>
          <p:cNvPr id="47" name="正方形/長方形 46">
            <a:extLst>
              <a:ext uri="{FF2B5EF4-FFF2-40B4-BE49-F238E27FC236}">
                <a16:creationId xmlns:a16="http://schemas.microsoft.com/office/drawing/2014/main" id="{01A42FDE-3A05-4104-93AC-05535B54AFAE}"/>
              </a:ext>
            </a:extLst>
          </p:cNvPr>
          <p:cNvSpPr/>
          <p:nvPr/>
        </p:nvSpPr>
        <p:spPr>
          <a:xfrm>
            <a:off x="386063" y="4363858"/>
            <a:ext cx="2900052" cy="292388"/>
          </a:xfrm>
          <a:prstGeom prst="rect">
            <a:avLst/>
          </a:prstGeom>
        </p:spPr>
        <p:txBody>
          <a:bodyPr wrap="square">
            <a:spAutoFit/>
          </a:bodyPr>
          <a:lstStyle/>
          <a:p>
            <a:pPr defTabSz="422041"/>
            <a:r>
              <a:rPr lang="ja-JP" altLang="en-US" sz="1300" b="1" dirty="0">
                <a:solidFill>
                  <a:prstClr val="black"/>
                </a:solidFill>
                <a:latin typeface="BIZ UDゴシック" panose="020B0400000000000000" pitchFamily="49" charset="-128"/>
                <a:ea typeface="BIZ UDゴシック" panose="020B0400000000000000" pitchFamily="49" charset="-128"/>
              </a:rPr>
              <a:t>・デジタル関連施策が部局間で重複</a:t>
            </a:r>
          </a:p>
        </p:txBody>
      </p:sp>
      <p:sp>
        <p:nvSpPr>
          <p:cNvPr id="48" name="正方形/長方形 47">
            <a:extLst>
              <a:ext uri="{FF2B5EF4-FFF2-40B4-BE49-F238E27FC236}">
                <a16:creationId xmlns:a16="http://schemas.microsoft.com/office/drawing/2014/main" id="{BD343198-3556-4C97-92FC-0A4B0894A186}"/>
              </a:ext>
            </a:extLst>
          </p:cNvPr>
          <p:cNvSpPr/>
          <p:nvPr/>
        </p:nvSpPr>
        <p:spPr>
          <a:xfrm>
            <a:off x="393648" y="5104725"/>
            <a:ext cx="2835318" cy="492443"/>
          </a:xfrm>
          <a:prstGeom prst="rect">
            <a:avLst/>
          </a:prstGeom>
        </p:spPr>
        <p:txBody>
          <a:bodyPr wrap="square">
            <a:spAutoFit/>
          </a:bodyPr>
          <a:lstStyle/>
          <a:p>
            <a:pPr defTabSz="422041"/>
            <a:r>
              <a:rPr lang="ja-JP" altLang="en-US" sz="1300" b="1" dirty="0">
                <a:solidFill>
                  <a:prstClr val="black"/>
                </a:solidFill>
                <a:latin typeface="BIZ UDゴシック" panose="020B0400000000000000" pitchFamily="49" charset="-128"/>
                <a:ea typeface="BIZ UDゴシック" panose="020B0400000000000000" pitchFamily="49" charset="-128"/>
              </a:rPr>
              <a:t>・他部局とスマートシティ戦略部  </a:t>
            </a:r>
            <a:endParaRPr lang="en-US" altLang="ja-JP" sz="1300" b="1" dirty="0">
              <a:solidFill>
                <a:prstClr val="black"/>
              </a:solidFill>
              <a:latin typeface="BIZ UDゴシック" panose="020B0400000000000000" pitchFamily="49" charset="-128"/>
              <a:ea typeface="BIZ UDゴシック" panose="020B0400000000000000" pitchFamily="49" charset="-128"/>
            </a:endParaRPr>
          </a:p>
          <a:p>
            <a:pPr defTabSz="422041"/>
            <a:r>
              <a:rPr lang="en-US" altLang="ja-JP" sz="1300" b="1" dirty="0">
                <a:solidFill>
                  <a:prstClr val="black"/>
                </a:solidFill>
                <a:latin typeface="BIZ UDゴシック" panose="020B0400000000000000" pitchFamily="49" charset="-128"/>
                <a:ea typeface="BIZ UDゴシック" panose="020B0400000000000000" pitchFamily="49" charset="-128"/>
              </a:rPr>
              <a:t>  </a:t>
            </a:r>
            <a:r>
              <a:rPr lang="ja-JP" altLang="en-US" sz="1300" b="1" dirty="0">
                <a:solidFill>
                  <a:prstClr val="black"/>
                </a:solidFill>
                <a:latin typeface="BIZ UDゴシック" panose="020B0400000000000000" pitchFamily="49" charset="-128"/>
                <a:ea typeface="BIZ UDゴシック" panose="020B0400000000000000" pitchFamily="49" charset="-128"/>
              </a:rPr>
              <a:t>のデジタル施策が同調していない</a:t>
            </a:r>
          </a:p>
        </p:txBody>
      </p:sp>
      <p:sp>
        <p:nvSpPr>
          <p:cNvPr id="49" name="正方形/長方形 48">
            <a:extLst>
              <a:ext uri="{FF2B5EF4-FFF2-40B4-BE49-F238E27FC236}">
                <a16:creationId xmlns:a16="http://schemas.microsoft.com/office/drawing/2014/main" id="{A4D346C7-15F1-4D89-B122-B812CC1C227F}"/>
              </a:ext>
            </a:extLst>
          </p:cNvPr>
          <p:cNvSpPr/>
          <p:nvPr/>
        </p:nvSpPr>
        <p:spPr>
          <a:xfrm>
            <a:off x="373507" y="5997797"/>
            <a:ext cx="2877711" cy="523220"/>
          </a:xfrm>
          <a:prstGeom prst="rect">
            <a:avLst/>
          </a:prstGeom>
        </p:spPr>
        <p:txBody>
          <a:bodyPr wrap="none">
            <a:spAutoFit/>
          </a:bodyPr>
          <a:lstStyle/>
          <a:p>
            <a:pPr defTabSz="422041"/>
            <a:r>
              <a:rPr lang="ja-JP" altLang="en-US" sz="1400" b="1" dirty="0">
                <a:solidFill>
                  <a:prstClr val="black"/>
                </a:solidFill>
                <a:latin typeface="BIZ UDゴシック" panose="020B0400000000000000" pitchFamily="49" charset="-128"/>
                <a:ea typeface="BIZ UDゴシック" panose="020B0400000000000000" pitchFamily="49" charset="-128"/>
              </a:rPr>
              <a:t>・システムがブラックボックス化</a:t>
            </a:r>
            <a:endParaRPr lang="en-US" altLang="ja-JP" sz="1400" b="1" dirty="0">
              <a:solidFill>
                <a:prstClr val="black"/>
              </a:solidFill>
              <a:latin typeface="BIZ UDゴシック" panose="020B0400000000000000" pitchFamily="49" charset="-128"/>
              <a:ea typeface="BIZ UDゴシック" panose="020B0400000000000000" pitchFamily="49" charset="-128"/>
            </a:endParaRPr>
          </a:p>
          <a:p>
            <a:pPr defTabSz="422041"/>
            <a:r>
              <a:rPr lang="ja-JP" altLang="en-US" sz="1400" b="1" dirty="0">
                <a:solidFill>
                  <a:prstClr val="black"/>
                </a:solidFill>
                <a:latin typeface="BIZ UDゴシック" panose="020B0400000000000000" pitchFamily="49" charset="-128"/>
                <a:ea typeface="BIZ UDゴシック" panose="020B0400000000000000" pitchFamily="49" charset="-128"/>
              </a:rPr>
              <a:t>　して、コストが高止まり</a:t>
            </a:r>
          </a:p>
        </p:txBody>
      </p:sp>
      <p:grpSp>
        <p:nvGrpSpPr>
          <p:cNvPr id="50" name="グループ化 49">
            <a:extLst>
              <a:ext uri="{FF2B5EF4-FFF2-40B4-BE49-F238E27FC236}">
                <a16:creationId xmlns:a16="http://schemas.microsoft.com/office/drawing/2014/main" id="{88FD31C5-78FC-4759-A33D-1E9EC1DC4CF3}"/>
              </a:ext>
            </a:extLst>
          </p:cNvPr>
          <p:cNvGrpSpPr/>
          <p:nvPr/>
        </p:nvGrpSpPr>
        <p:grpSpPr>
          <a:xfrm>
            <a:off x="3593254" y="3625211"/>
            <a:ext cx="1307814" cy="505242"/>
            <a:chOff x="4113753" y="3109160"/>
            <a:chExt cx="855476" cy="433453"/>
          </a:xfrm>
        </p:grpSpPr>
        <p:sp>
          <p:nvSpPr>
            <p:cNvPr id="51" name="角丸四角形 2065">
              <a:extLst>
                <a:ext uri="{FF2B5EF4-FFF2-40B4-BE49-F238E27FC236}">
                  <a16:creationId xmlns:a16="http://schemas.microsoft.com/office/drawing/2014/main" id="{9A119623-DC63-40CD-A78F-8883CA27047C}"/>
                </a:ext>
              </a:extLst>
            </p:cNvPr>
            <p:cNvSpPr/>
            <p:nvPr/>
          </p:nvSpPr>
          <p:spPr>
            <a:xfrm>
              <a:off x="4113753" y="3143976"/>
              <a:ext cx="855476" cy="325352"/>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2400">
                <a:solidFill>
                  <a:prstClr val="white"/>
                </a:solidFill>
                <a:latin typeface="Calibri" panose="020F0502020204030204"/>
                <a:ea typeface="游ゴシック" panose="020B0400000000000000" pitchFamily="50" charset="-128"/>
              </a:endParaRPr>
            </a:p>
          </p:txBody>
        </p:sp>
        <p:sp>
          <p:nvSpPr>
            <p:cNvPr id="52" name="テキスト ボックス 51">
              <a:extLst>
                <a:ext uri="{FF2B5EF4-FFF2-40B4-BE49-F238E27FC236}">
                  <a16:creationId xmlns:a16="http://schemas.microsoft.com/office/drawing/2014/main" id="{B279975B-FADF-47EC-92BD-518C451DFD12}"/>
                </a:ext>
              </a:extLst>
            </p:cNvPr>
            <p:cNvSpPr txBox="1"/>
            <p:nvPr/>
          </p:nvSpPr>
          <p:spPr>
            <a:xfrm>
              <a:off x="4204457" y="3109160"/>
              <a:ext cx="695719" cy="433453"/>
            </a:xfrm>
            <a:prstGeom prst="rect">
              <a:avLst/>
            </a:prstGeom>
            <a:noFill/>
          </p:spPr>
          <p:txBody>
            <a:bodyPr wrap="square" rtlCol="0">
              <a:spAutoFit/>
            </a:bodyPr>
            <a:lstStyle/>
            <a:p>
              <a:pPr algn="ctr" defTabSz="422041"/>
              <a:r>
                <a:rPr kumimoji="1" lang="ja-JP" altLang="en-US" sz="2000" dirty="0">
                  <a:solidFill>
                    <a:prstClr val="white"/>
                  </a:solidFill>
                  <a:latin typeface="HGP創英角ｺﾞｼｯｸUB" panose="020B0900000000000000" pitchFamily="50" charset="-128"/>
                  <a:ea typeface="HGP創英角ｺﾞｼｯｸUB" panose="020B0900000000000000" pitchFamily="50" charset="-128"/>
                </a:rPr>
                <a:t>原 因</a:t>
              </a:r>
            </a:p>
          </p:txBody>
        </p:sp>
      </p:grpSp>
      <p:sp>
        <p:nvSpPr>
          <p:cNvPr id="53" name="テキスト ボックス 52">
            <a:extLst>
              <a:ext uri="{FF2B5EF4-FFF2-40B4-BE49-F238E27FC236}">
                <a16:creationId xmlns:a16="http://schemas.microsoft.com/office/drawing/2014/main" id="{84316874-55BD-4ABF-8787-07FF085FE0E0}"/>
              </a:ext>
            </a:extLst>
          </p:cNvPr>
          <p:cNvSpPr txBox="1"/>
          <p:nvPr/>
        </p:nvSpPr>
        <p:spPr>
          <a:xfrm>
            <a:off x="761323" y="723646"/>
            <a:ext cx="7592230" cy="707886"/>
          </a:xfrm>
          <a:prstGeom prst="rect">
            <a:avLst/>
          </a:prstGeom>
          <a:noFill/>
        </p:spPr>
        <p:txBody>
          <a:bodyPr wrap="square" rtlCol="0">
            <a:spAutoFit/>
          </a:bodyPr>
          <a:lstStyle/>
          <a:p>
            <a:pPr lvl="0">
              <a:defRPr/>
            </a:pPr>
            <a:r>
              <a:rPr kumimoji="1" lang="ja-JP" altLang="en-US" sz="2000" dirty="0">
                <a:solidFill>
                  <a:prstClr val="black"/>
                </a:solidFill>
                <a:latin typeface="HGP創英角ｺﾞｼｯｸUB" panose="020B0900000000000000" pitchFamily="50" charset="-128"/>
                <a:ea typeface="HGP創英角ｺﾞｼｯｸUB" panose="020B0900000000000000" pitchFamily="50" charset="-128"/>
              </a:rPr>
              <a:t>スマートシティ戦略部を、デジタル施策やその予算の全体最適のためのガバナンス牽引組織に変革させるべき。</a:t>
            </a:r>
          </a:p>
        </p:txBody>
      </p:sp>
      <p:sp>
        <p:nvSpPr>
          <p:cNvPr id="54" name="タイトル 53"/>
          <p:cNvSpPr>
            <a:spLocks noGrp="1"/>
          </p:cNvSpPr>
          <p:nvPr>
            <p:ph type="title"/>
          </p:nvPr>
        </p:nvSpPr>
        <p:spPr>
          <a:xfrm>
            <a:off x="676000" y="214059"/>
            <a:ext cx="7762876" cy="387798"/>
          </a:xfrm>
        </p:spPr>
        <p:txBody>
          <a:bodyPr/>
          <a:lstStyle/>
          <a:p>
            <a:pPr algn="l"/>
            <a:r>
              <a:rPr kumimoji="1" lang="ja-JP" altLang="en-US" dirty="0"/>
              <a:t>２．デジタル施策の課題と解決策</a:t>
            </a:r>
          </a:p>
        </p:txBody>
      </p:sp>
      <p:sp>
        <p:nvSpPr>
          <p:cNvPr id="56" name="スライド番号プレースホルダー 55">
            <a:extLst>
              <a:ext uri="{FF2B5EF4-FFF2-40B4-BE49-F238E27FC236}">
                <a16:creationId xmlns:a16="http://schemas.microsoft.com/office/drawing/2014/main" id="{617752B8-3EFD-4BF1-9297-35B7148F62CE}"/>
              </a:ext>
            </a:extLst>
          </p:cNvPr>
          <p:cNvSpPr>
            <a:spLocks noGrp="1"/>
          </p:cNvSpPr>
          <p:nvPr>
            <p:ph type="sldNum" sz="quarter" idx="4294967295"/>
          </p:nvPr>
        </p:nvSpPr>
        <p:spPr>
          <a:xfrm>
            <a:off x="7086600" y="6475413"/>
            <a:ext cx="2057400" cy="365125"/>
          </a:xfrm>
        </p:spPr>
        <p:txBody>
          <a:bodyPr/>
          <a:lstStyle/>
          <a:p>
            <a:fld id="{41282DF9-B026-4488-934B-9C645BD930A4}" type="slidenum">
              <a:rPr kumimoji="1" lang="ja-JP" altLang="en-US" smtClean="0"/>
              <a:t>27</a:t>
            </a:fld>
            <a:endParaRPr kumimoji="1" lang="ja-JP" altLang="en-US"/>
          </a:p>
        </p:txBody>
      </p:sp>
    </p:spTree>
    <p:extLst>
      <p:ext uri="{BB962C8B-B14F-4D97-AF65-F5344CB8AC3E}">
        <p14:creationId xmlns:p14="http://schemas.microsoft.com/office/powerpoint/2010/main" val="150388589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線矢印コネクタ 14">
            <a:extLst>
              <a:ext uri="{FF2B5EF4-FFF2-40B4-BE49-F238E27FC236}">
                <a16:creationId xmlns:a16="http://schemas.microsoft.com/office/drawing/2014/main" id="{3DF39A39-4452-4024-90F2-5540ACECD426}"/>
              </a:ext>
            </a:extLst>
          </p:cNvPr>
          <p:cNvCxnSpPr/>
          <p:nvPr/>
        </p:nvCxnSpPr>
        <p:spPr>
          <a:xfrm>
            <a:off x="1975955" y="2895092"/>
            <a:ext cx="540000" cy="0"/>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496E0680-1AAD-445B-9BE3-E5884545714B}"/>
              </a:ext>
            </a:extLst>
          </p:cNvPr>
          <p:cNvCxnSpPr/>
          <p:nvPr/>
        </p:nvCxnSpPr>
        <p:spPr>
          <a:xfrm>
            <a:off x="1980327" y="3580114"/>
            <a:ext cx="540000" cy="0"/>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50905BDA-79DA-458E-BE29-881272505D55}"/>
              </a:ext>
            </a:extLst>
          </p:cNvPr>
          <p:cNvCxnSpPr/>
          <p:nvPr/>
        </p:nvCxnSpPr>
        <p:spPr>
          <a:xfrm>
            <a:off x="1980327" y="4283337"/>
            <a:ext cx="540000" cy="0"/>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A0FB603A-FDA3-486C-BB4F-9A4A20DCB738}"/>
              </a:ext>
            </a:extLst>
          </p:cNvPr>
          <p:cNvCxnSpPr/>
          <p:nvPr/>
        </p:nvCxnSpPr>
        <p:spPr>
          <a:xfrm>
            <a:off x="1975043" y="4992481"/>
            <a:ext cx="540000" cy="0"/>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ECCE9987-E5D5-44E7-BF85-0EA74821FB47}"/>
              </a:ext>
            </a:extLst>
          </p:cNvPr>
          <p:cNvCxnSpPr/>
          <p:nvPr/>
        </p:nvCxnSpPr>
        <p:spPr>
          <a:xfrm>
            <a:off x="1975043" y="5706397"/>
            <a:ext cx="540000" cy="0"/>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1805B950-B361-4ACA-876A-A849EBD7C69F}"/>
              </a:ext>
            </a:extLst>
          </p:cNvPr>
          <p:cNvCxnSpPr/>
          <p:nvPr/>
        </p:nvCxnSpPr>
        <p:spPr>
          <a:xfrm>
            <a:off x="1975043" y="6424927"/>
            <a:ext cx="540000" cy="0"/>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2CE8C347-7BD3-44FD-9649-FC3813BD3504}"/>
              </a:ext>
            </a:extLst>
          </p:cNvPr>
          <p:cNvSpPr/>
          <p:nvPr/>
        </p:nvSpPr>
        <p:spPr>
          <a:xfrm>
            <a:off x="302030" y="2625092"/>
            <a:ext cx="1689184" cy="540000"/>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22041">
              <a:defRPr/>
            </a:pPr>
            <a:r>
              <a:rPr kumimoji="1" lang="ja-JP" altLang="en-US" sz="1400" dirty="0">
                <a:solidFill>
                  <a:schemeClr val="tx1"/>
                </a:solidFill>
                <a:latin typeface="+mn-ea"/>
              </a:rPr>
              <a:t>サービスは</a:t>
            </a:r>
            <a:endParaRPr kumimoji="1" lang="en-US" altLang="ja-JP" sz="1400" dirty="0">
              <a:solidFill>
                <a:schemeClr val="tx1"/>
              </a:solidFill>
              <a:latin typeface="+mn-ea"/>
            </a:endParaRPr>
          </a:p>
          <a:p>
            <a:pPr lvl="0" algn="ctr" defTabSz="422041">
              <a:defRPr/>
            </a:pPr>
            <a:r>
              <a:rPr kumimoji="1" lang="ja-JP" altLang="en-US" sz="1400" dirty="0">
                <a:solidFill>
                  <a:schemeClr val="tx1"/>
                </a:solidFill>
                <a:latin typeface="+mn-ea"/>
              </a:rPr>
              <a:t>行政区域内を対象</a:t>
            </a:r>
          </a:p>
        </p:txBody>
      </p:sp>
      <p:sp>
        <p:nvSpPr>
          <p:cNvPr id="10" name="正方形/長方形 9">
            <a:extLst>
              <a:ext uri="{FF2B5EF4-FFF2-40B4-BE49-F238E27FC236}">
                <a16:creationId xmlns:a16="http://schemas.microsoft.com/office/drawing/2014/main" id="{AB0887E7-BBDC-44E0-9D74-34926C89CFB7}"/>
              </a:ext>
            </a:extLst>
          </p:cNvPr>
          <p:cNvSpPr/>
          <p:nvPr/>
        </p:nvSpPr>
        <p:spPr>
          <a:xfrm>
            <a:off x="302030" y="3310114"/>
            <a:ext cx="1689184" cy="540000"/>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22041">
              <a:defRPr/>
            </a:pPr>
            <a:r>
              <a:rPr kumimoji="1" lang="ja-JP" altLang="en-US" sz="1400" dirty="0">
                <a:solidFill>
                  <a:schemeClr val="tx1"/>
                </a:solidFill>
                <a:latin typeface="+mn-ea"/>
              </a:rPr>
              <a:t>データ共通基盤の</a:t>
            </a:r>
            <a:endParaRPr kumimoji="1" lang="en-US" altLang="ja-JP" sz="1400" dirty="0">
              <a:solidFill>
                <a:schemeClr val="tx1"/>
              </a:solidFill>
              <a:latin typeface="+mn-ea"/>
            </a:endParaRPr>
          </a:p>
          <a:p>
            <a:pPr lvl="0" algn="ctr" defTabSz="422041">
              <a:defRPr/>
            </a:pPr>
            <a:r>
              <a:rPr kumimoji="1" lang="ja-JP" altLang="en-US" sz="1400" dirty="0">
                <a:solidFill>
                  <a:schemeClr val="tx1"/>
                </a:solidFill>
                <a:latin typeface="+mn-ea"/>
              </a:rPr>
              <a:t>概念なし</a:t>
            </a:r>
          </a:p>
        </p:txBody>
      </p:sp>
      <p:sp>
        <p:nvSpPr>
          <p:cNvPr id="11" name="正方形/長方形 10">
            <a:extLst>
              <a:ext uri="{FF2B5EF4-FFF2-40B4-BE49-F238E27FC236}">
                <a16:creationId xmlns:a16="http://schemas.microsoft.com/office/drawing/2014/main" id="{424467CB-4568-42FC-8D4A-807988A68AA6}"/>
              </a:ext>
            </a:extLst>
          </p:cNvPr>
          <p:cNvSpPr/>
          <p:nvPr/>
        </p:nvSpPr>
        <p:spPr>
          <a:xfrm>
            <a:off x="302030" y="4013337"/>
            <a:ext cx="1689184" cy="540000"/>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22041">
              <a:defRPr/>
            </a:pPr>
            <a:r>
              <a:rPr kumimoji="1" lang="ja-JP" altLang="en-US" sz="1400" dirty="0">
                <a:solidFill>
                  <a:schemeClr val="tx1"/>
                </a:solidFill>
                <a:latin typeface="+mn-ea"/>
              </a:rPr>
              <a:t>自治体・部局ごとに</a:t>
            </a:r>
            <a:endParaRPr kumimoji="1" lang="en-US" altLang="ja-JP" sz="1400" dirty="0">
              <a:solidFill>
                <a:schemeClr val="tx1"/>
              </a:solidFill>
              <a:latin typeface="+mn-ea"/>
            </a:endParaRPr>
          </a:p>
          <a:p>
            <a:pPr lvl="0" algn="ctr" defTabSz="422041">
              <a:defRPr/>
            </a:pPr>
            <a:r>
              <a:rPr kumimoji="1" lang="ja-JP" altLang="en-US" sz="1400" dirty="0">
                <a:solidFill>
                  <a:schemeClr val="tx1"/>
                </a:solidFill>
                <a:latin typeface="+mn-ea"/>
              </a:rPr>
              <a:t>サーバー購入</a:t>
            </a:r>
          </a:p>
        </p:txBody>
      </p:sp>
      <p:sp>
        <p:nvSpPr>
          <p:cNvPr id="12" name="正方形/長方形 11">
            <a:extLst>
              <a:ext uri="{FF2B5EF4-FFF2-40B4-BE49-F238E27FC236}">
                <a16:creationId xmlns:a16="http://schemas.microsoft.com/office/drawing/2014/main" id="{02F6B455-D276-46C6-BAE2-4CED2A0F2BA9}"/>
              </a:ext>
            </a:extLst>
          </p:cNvPr>
          <p:cNvSpPr/>
          <p:nvPr/>
        </p:nvSpPr>
        <p:spPr>
          <a:xfrm>
            <a:off x="302030" y="4722481"/>
            <a:ext cx="1689184" cy="540000"/>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22041">
              <a:defRPr/>
            </a:pPr>
            <a:r>
              <a:rPr kumimoji="1" lang="ja-JP" altLang="en-US" sz="1400">
                <a:solidFill>
                  <a:schemeClr val="tx1"/>
                </a:solidFill>
                <a:latin typeface="+mn-ea"/>
              </a:rPr>
              <a:t>デジタル人材不足</a:t>
            </a:r>
          </a:p>
          <a:p>
            <a:pPr lvl="0" algn="ctr" defTabSz="422041">
              <a:defRPr/>
            </a:pPr>
            <a:r>
              <a:rPr kumimoji="1" lang="ja-JP" altLang="en-US" sz="1400">
                <a:solidFill>
                  <a:schemeClr val="tx1"/>
                </a:solidFill>
                <a:latin typeface="+mn-ea"/>
              </a:rPr>
              <a:t>かつ分散</a:t>
            </a:r>
          </a:p>
        </p:txBody>
      </p:sp>
      <p:sp>
        <p:nvSpPr>
          <p:cNvPr id="13" name="正方形/長方形 12">
            <a:extLst>
              <a:ext uri="{FF2B5EF4-FFF2-40B4-BE49-F238E27FC236}">
                <a16:creationId xmlns:a16="http://schemas.microsoft.com/office/drawing/2014/main" id="{7E35B91C-5E42-4EFA-B09B-958FFB44AC2A}"/>
              </a:ext>
            </a:extLst>
          </p:cNvPr>
          <p:cNvSpPr/>
          <p:nvPr/>
        </p:nvSpPr>
        <p:spPr>
          <a:xfrm>
            <a:off x="302030" y="5436397"/>
            <a:ext cx="1689184" cy="540000"/>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22041">
              <a:defRPr/>
            </a:pPr>
            <a:r>
              <a:rPr kumimoji="1" lang="ja-JP" altLang="en-US" sz="1400" dirty="0">
                <a:solidFill>
                  <a:schemeClr val="tx1"/>
                </a:solidFill>
                <a:latin typeface="+mn-ea"/>
              </a:rPr>
              <a:t>行政区域ごとの</a:t>
            </a:r>
            <a:endParaRPr kumimoji="1" lang="en-US" altLang="ja-JP" sz="1400" dirty="0">
              <a:solidFill>
                <a:schemeClr val="tx1"/>
              </a:solidFill>
              <a:latin typeface="+mn-ea"/>
            </a:endParaRPr>
          </a:p>
          <a:p>
            <a:pPr lvl="0" algn="ctr" defTabSz="422041">
              <a:defRPr/>
            </a:pPr>
            <a:r>
              <a:rPr kumimoji="1" lang="ja-JP" altLang="en-US" sz="1400" dirty="0">
                <a:solidFill>
                  <a:schemeClr val="tx1"/>
                </a:solidFill>
                <a:latin typeface="+mn-ea"/>
              </a:rPr>
              <a:t>サービス</a:t>
            </a:r>
          </a:p>
        </p:txBody>
      </p:sp>
      <p:sp>
        <p:nvSpPr>
          <p:cNvPr id="14" name="正方形/長方形 13">
            <a:extLst>
              <a:ext uri="{FF2B5EF4-FFF2-40B4-BE49-F238E27FC236}">
                <a16:creationId xmlns:a16="http://schemas.microsoft.com/office/drawing/2014/main" id="{9766D3C6-2923-438A-B8AB-EDF0075EFE5F}"/>
              </a:ext>
            </a:extLst>
          </p:cNvPr>
          <p:cNvSpPr/>
          <p:nvPr/>
        </p:nvSpPr>
        <p:spPr>
          <a:xfrm>
            <a:off x="302030" y="6154927"/>
            <a:ext cx="1689184" cy="540000"/>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22041">
              <a:defRPr/>
            </a:pPr>
            <a:r>
              <a:rPr kumimoji="1" lang="ja-JP" altLang="en-US" sz="1400" dirty="0">
                <a:solidFill>
                  <a:schemeClr val="tx1"/>
                </a:solidFill>
                <a:latin typeface="+mn-ea"/>
              </a:rPr>
              <a:t>データ利用は</a:t>
            </a:r>
            <a:endParaRPr kumimoji="1" lang="en-US" altLang="ja-JP" sz="1400" dirty="0">
              <a:solidFill>
                <a:schemeClr val="tx1"/>
              </a:solidFill>
              <a:latin typeface="+mn-ea"/>
            </a:endParaRPr>
          </a:p>
          <a:p>
            <a:pPr lvl="0" algn="ctr" defTabSz="422041">
              <a:defRPr/>
            </a:pPr>
            <a:r>
              <a:rPr kumimoji="1" lang="ja-JP" altLang="en-US" sz="1400" dirty="0">
                <a:solidFill>
                  <a:schemeClr val="tx1"/>
                </a:solidFill>
                <a:latin typeface="+mn-ea"/>
              </a:rPr>
              <a:t>閉鎖的</a:t>
            </a:r>
          </a:p>
        </p:txBody>
      </p:sp>
      <p:sp>
        <p:nvSpPr>
          <p:cNvPr id="23" name="正方形/長方形 22">
            <a:extLst>
              <a:ext uri="{FF2B5EF4-FFF2-40B4-BE49-F238E27FC236}">
                <a16:creationId xmlns:a16="http://schemas.microsoft.com/office/drawing/2014/main" id="{DEFFC046-2BE9-4FFE-B6F9-422FE101258B}"/>
              </a:ext>
            </a:extLst>
          </p:cNvPr>
          <p:cNvSpPr/>
          <p:nvPr/>
        </p:nvSpPr>
        <p:spPr>
          <a:xfrm>
            <a:off x="2559818" y="2625092"/>
            <a:ext cx="1689184" cy="540000"/>
          </a:xfrm>
          <a:prstGeom prst="rect">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22041">
              <a:defRPr/>
            </a:pPr>
            <a:r>
              <a:rPr kumimoji="1" lang="ja-JP" altLang="en-US" sz="1400" dirty="0">
                <a:solidFill>
                  <a:schemeClr val="tx1"/>
                </a:solidFill>
                <a:latin typeface="+mn-ea"/>
              </a:rPr>
              <a:t>行政区域外や</a:t>
            </a:r>
            <a:endParaRPr kumimoji="1" lang="en-US" altLang="ja-JP" sz="1400" dirty="0">
              <a:solidFill>
                <a:schemeClr val="tx1"/>
              </a:solidFill>
              <a:latin typeface="+mn-ea"/>
            </a:endParaRPr>
          </a:p>
          <a:p>
            <a:pPr lvl="0" algn="ctr" defTabSz="422041">
              <a:defRPr/>
            </a:pPr>
            <a:r>
              <a:rPr kumimoji="1" lang="ja-JP" altLang="en-US" sz="1400" dirty="0">
                <a:solidFill>
                  <a:schemeClr val="tx1"/>
                </a:solidFill>
                <a:latin typeface="+mn-ea"/>
              </a:rPr>
              <a:t>住民以外も対象</a:t>
            </a:r>
          </a:p>
        </p:txBody>
      </p:sp>
      <p:sp>
        <p:nvSpPr>
          <p:cNvPr id="24" name="正方形/長方形 23">
            <a:extLst>
              <a:ext uri="{FF2B5EF4-FFF2-40B4-BE49-F238E27FC236}">
                <a16:creationId xmlns:a16="http://schemas.microsoft.com/office/drawing/2014/main" id="{8753F0A8-470D-4866-853B-0E1F4514F8DF}"/>
              </a:ext>
            </a:extLst>
          </p:cNvPr>
          <p:cNvSpPr/>
          <p:nvPr/>
        </p:nvSpPr>
        <p:spPr>
          <a:xfrm>
            <a:off x="2559818" y="3310114"/>
            <a:ext cx="1689184" cy="540000"/>
          </a:xfrm>
          <a:prstGeom prst="rect">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22041">
              <a:defRPr/>
            </a:pPr>
            <a:r>
              <a:rPr kumimoji="1" lang="ja-JP" altLang="en-US" sz="1400">
                <a:solidFill>
                  <a:schemeClr val="tx1"/>
                </a:solidFill>
                <a:latin typeface="+mn-ea"/>
              </a:rPr>
              <a:t>都市</a:t>
            </a:r>
            <a:r>
              <a:rPr kumimoji="1" lang="en-US" altLang="ja-JP" sz="1400">
                <a:solidFill>
                  <a:schemeClr val="tx1"/>
                </a:solidFill>
                <a:latin typeface="+mn-ea"/>
              </a:rPr>
              <a:t>OS</a:t>
            </a:r>
            <a:r>
              <a:rPr kumimoji="1" lang="ja-JP" altLang="en-US" sz="1400">
                <a:solidFill>
                  <a:schemeClr val="tx1"/>
                </a:solidFill>
                <a:latin typeface="+mn-ea"/>
              </a:rPr>
              <a:t>で統一</a:t>
            </a:r>
          </a:p>
        </p:txBody>
      </p:sp>
      <p:sp>
        <p:nvSpPr>
          <p:cNvPr id="25" name="正方形/長方形 24">
            <a:extLst>
              <a:ext uri="{FF2B5EF4-FFF2-40B4-BE49-F238E27FC236}">
                <a16:creationId xmlns:a16="http://schemas.microsoft.com/office/drawing/2014/main" id="{F7276402-9997-45A9-85F8-39FB1E63D342}"/>
              </a:ext>
            </a:extLst>
          </p:cNvPr>
          <p:cNvSpPr/>
          <p:nvPr/>
        </p:nvSpPr>
        <p:spPr>
          <a:xfrm>
            <a:off x="2559818" y="4013337"/>
            <a:ext cx="1689184" cy="540000"/>
          </a:xfrm>
          <a:prstGeom prst="rect">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22041">
              <a:defRPr/>
            </a:pPr>
            <a:r>
              <a:rPr kumimoji="1" lang="ja-JP" altLang="en-US" sz="1400">
                <a:solidFill>
                  <a:schemeClr val="tx1"/>
                </a:solidFill>
                <a:latin typeface="+mn-ea"/>
              </a:rPr>
              <a:t>共同クラウド化</a:t>
            </a:r>
          </a:p>
        </p:txBody>
      </p:sp>
      <p:sp>
        <p:nvSpPr>
          <p:cNvPr id="26" name="正方形/長方形 25">
            <a:extLst>
              <a:ext uri="{FF2B5EF4-FFF2-40B4-BE49-F238E27FC236}">
                <a16:creationId xmlns:a16="http://schemas.microsoft.com/office/drawing/2014/main" id="{7135A38B-EC3D-40E7-8333-EB5D57881FBE}"/>
              </a:ext>
            </a:extLst>
          </p:cNvPr>
          <p:cNvSpPr/>
          <p:nvPr/>
        </p:nvSpPr>
        <p:spPr>
          <a:xfrm>
            <a:off x="2559818" y="4722481"/>
            <a:ext cx="1689184" cy="540000"/>
          </a:xfrm>
          <a:prstGeom prst="rect">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22041">
              <a:defRPr/>
            </a:pPr>
            <a:r>
              <a:rPr kumimoji="1" lang="ja-JP" altLang="en-US" sz="1400">
                <a:solidFill>
                  <a:schemeClr val="tx1"/>
                </a:solidFill>
                <a:latin typeface="+mn-ea"/>
              </a:rPr>
              <a:t>人材の集約化</a:t>
            </a:r>
          </a:p>
        </p:txBody>
      </p:sp>
      <p:sp>
        <p:nvSpPr>
          <p:cNvPr id="27" name="正方形/長方形 26">
            <a:extLst>
              <a:ext uri="{FF2B5EF4-FFF2-40B4-BE49-F238E27FC236}">
                <a16:creationId xmlns:a16="http://schemas.microsoft.com/office/drawing/2014/main" id="{F540325C-08B2-415A-B350-A1936D330982}"/>
              </a:ext>
            </a:extLst>
          </p:cNvPr>
          <p:cNvSpPr/>
          <p:nvPr/>
        </p:nvSpPr>
        <p:spPr>
          <a:xfrm>
            <a:off x="2559818" y="5436397"/>
            <a:ext cx="1689184" cy="540000"/>
          </a:xfrm>
          <a:prstGeom prst="rect">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22041">
              <a:defRPr/>
            </a:pPr>
            <a:r>
              <a:rPr kumimoji="1" lang="ja-JP" altLang="en-US" sz="1400">
                <a:solidFill>
                  <a:schemeClr val="tx1"/>
                </a:solidFill>
                <a:latin typeface="+mn-ea"/>
              </a:rPr>
              <a:t>デジタルサービスの</a:t>
            </a:r>
          </a:p>
          <a:p>
            <a:pPr lvl="0" algn="ctr" defTabSz="422041">
              <a:defRPr/>
            </a:pPr>
            <a:r>
              <a:rPr kumimoji="1" lang="ja-JP" altLang="en-US" sz="1400">
                <a:solidFill>
                  <a:schemeClr val="tx1"/>
                </a:solidFill>
                <a:latin typeface="+mn-ea"/>
              </a:rPr>
              <a:t>広域化・一元化</a:t>
            </a:r>
          </a:p>
        </p:txBody>
      </p:sp>
      <p:sp>
        <p:nvSpPr>
          <p:cNvPr id="28" name="正方形/長方形 27">
            <a:extLst>
              <a:ext uri="{FF2B5EF4-FFF2-40B4-BE49-F238E27FC236}">
                <a16:creationId xmlns:a16="http://schemas.microsoft.com/office/drawing/2014/main" id="{A48C543D-E8C1-4DB4-92D4-3223A727F034}"/>
              </a:ext>
            </a:extLst>
          </p:cNvPr>
          <p:cNvSpPr/>
          <p:nvPr/>
        </p:nvSpPr>
        <p:spPr>
          <a:xfrm>
            <a:off x="2559818" y="6154927"/>
            <a:ext cx="1689184" cy="540000"/>
          </a:xfrm>
          <a:prstGeom prst="rect">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22041">
              <a:defRPr/>
            </a:pPr>
            <a:r>
              <a:rPr kumimoji="1" lang="ja-JP" altLang="en-US" sz="1400">
                <a:solidFill>
                  <a:schemeClr val="tx1"/>
                </a:solidFill>
                <a:latin typeface="+mn-ea"/>
              </a:rPr>
              <a:t>オープンデータ化</a:t>
            </a:r>
          </a:p>
        </p:txBody>
      </p:sp>
      <p:sp>
        <p:nvSpPr>
          <p:cNvPr id="35" name="テキスト ボックス 34">
            <a:extLst>
              <a:ext uri="{FF2B5EF4-FFF2-40B4-BE49-F238E27FC236}">
                <a16:creationId xmlns:a16="http://schemas.microsoft.com/office/drawing/2014/main" id="{47AAAA1A-2204-431C-B251-91D0B929F49F}"/>
              </a:ext>
            </a:extLst>
          </p:cNvPr>
          <p:cNvSpPr txBox="1"/>
          <p:nvPr/>
        </p:nvSpPr>
        <p:spPr>
          <a:xfrm>
            <a:off x="303946" y="2104022"/>
            <a:ext cx="1689184" cy="400110"/>
          </a:xfrm>
          <a:prstGeom prst="rect">
            <a:avLst/>
          </a:prstGeom>
          <a:solidFill>
            <a:schemeClr val="accent2">
              <a:lumMod val="50000"/>
            </a:schemeClr>
          </a:solidFill>
          <a:ln w="28575">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chemeClr val="bg1"/>
                </a:solidFill>
                <a:effectLst/>
                <a:uLnTx/>
                <a:uFillTx/>
                <a:latin typeface="HGS創英角ｺﾞｼｯｸUB" panose="020B0900000000000000" pitchFamily="50" charset="-128"/>
                <a:ea typeface="HGS創英角ｺﾞｼｯｸUB" panose="020B0900000000000000" pitchFamily="50" charset="-128"/>
                <a:cs typeface="+mn-cs"/>
              </a:rPr>
              <a:t>現　状</a:t>
            </a:r>
          </a:p>
        </p:txBody>
      </p:sp>
      <p:sp>
        <p:nvSpPr>
          <p:cNvPr id="36" name="テキスト ボックス 35">
            <a:extLst>
              <a:ext uri="{FF2B5EF4-FFF2-40B4-BE49-F238E27FC236}">
                <a16:creationId xmlns:a16="http://schemas.microsoft.com/office/drawing/2014/main" id="{69F5159A-D8DF-4B83-AF87-8F74F5CC338C}"/>
              </a:ext>
            </a:extLst>
          </p:cNvPr>
          <p:cNvSpPr txBox="1"/>
          <p:nvPr/>
        </p:nvSpPr>
        <p:spPr>
          <a:xfrm>
            <a:off x="2558269" y="2080168"/>
            <a:ext cx="1689184" cy="400110"/>
          </a:xfrm>
          <a:prstGeom prst="rect">
            <a:avLst/>
          </a:prstGeom>
          <a:solidFill>
            <a:schemeClr val="tx2"/>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chemeClr val="bg1"/>
                </a:solidFill>
                <a:effectLst/>
                <a:uLnTx/>
                <a:uFillTx/>
                <a:latin typeface="HGP創英角ｺﾞｼｯｸUB" panose="020B0900000000000000" pitchFamily="50" charset="-128"/>
                <a:ea typeface="HGP創英角ｺﾞｼｯｸUB" panose="020B0900000000000000" pitchFamily="50" charset="-128"/>
                <a:cs typeface="+mn-cs"/>
              </a:rPr>
              <a:t>改革後</a:t>
            </a:r>
          </a:p>
        </p:txBody>
      </p:sp>
      <p:sp>
        <p:nvSpPr>
          <p:cNvPr id="38" name="正方形/長方形 37">
            <a:extLst>
              <a:ext uri="{FF2B5EF4-FFF2-40B4-BE49-F238E27FC236}">
                <a16:creationId xmlns:a16="http://schemas.microsoft.com/office/drawing/2014/main" id="{DFE63B3F-8760-46DA-8D39-21861239E03C}"/>
              </a:ext>
            </a:extLst>
          </p:cNvPr>
          <p:cNvSpPr/>
          <p:nvPr/>
        </p:nvSpPr>
        <p:spPr>
          <a:xfrm>
            <a:off x="658281" y="1474119"/>
            <a:ext cx="3361818" cy="400110"/>
          </a:xfrm>
          <a:prstGeom prst="rect">
            <a:avLst/>
          </a:prstGeom>
        </p:spPr>
        <p:txBody>
          <a:bodyPr wrap="none">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mj-ea"/>
                <a:ea typeface="+mj-ea"/>
                <a:cs typeface="+mn-cs"/>
              </a:rPr>
              <a:t>システム標準化改革</a:t>
            </a:r>
            <a:r>
              <a:rPr kumimoji="1" lang="ja-JP" altLang="en-US" sz="2000" b="1" i="0" u="none" strike="noStrike" kern="1200" cap="none" spc="0" normalizeH="0" baseline="0" noProof="0" dirty="0">
                <a:ln>
                  <a:noFill/>
                </a:ln>
                <a:solidFill>
                  <a:prstClr val="black"/>
                </a:solidFill>
                <a:effectLst/>
                <a:uLnTx/>
                <a:uFillTx/>
                <a:latin typeface="+mj-ea"/>
                <a:ea typeface="+mj-ea"/>
                <a:cs typeface="+mn-cs"/>
              </a:rPr>
              <a:t>の方向性</a:t>
            </a:r>
            <a:endParaRPr kumimoji="0" lang="ja-JP" altLang="en-US" sz="2000" b="1" i="0" u="none" strike="noStrike" kern="1200" cap="none" spc="0" normalizeH="0" baseline="0" noProof="0" dirty="0">
              <a:ln>
                <a:noFill/>
              </a:ln>
              <a:solidFill>
                <a:prstClr val="black"/>
              </a:solidFill>
              <a:effectLst/>
              <a:uLnTx/>
              <a:uFillTx/>
              <a:latin typeface="+mj-ea"/>
              <a:ea typeface="+mj-ea"/>
              <a:cs typeface="+mn-cs"/>
            </a:endParaRPr>
          </a:p>
        </p:txBody>
      </p:sp>
      <p:cxnSp>
        <p:nvCxnSpPr>
          <p:cNvPr id="40" name="直線コネクタ 39">
            <a:extLst>
              <a:ext uri="{FF2B5EF4-FFF2-40B4-BE49-F238E27FC236}">
                <a16:creationId xmlns:a16="http://schemas.microsoft.com/office/drawing/2014/main" id="{403EB57D-EFBC-40B7-AF4D-329416B9C3F1}"/>
              </a:ext>
            </a:extLst>
          </p:cNvPr>
          <p:cNvCxnSpPr/>
          <p:nvPr/>
        </p:nvCxnSpPr>
        <p:spPr>
          <a:xfrm>
            <a:off x="302030" y="1911024"/>
            <a:ext cx="3924000" cy="0"/>
          </a:xfrm>
          <a:prstGeom prst="line">
            <a:avLst/>
          </a:prstGeom>
        </p:spPr>
        <p:style>
          <a:lnRef idx="1">
            <a:schemeClr val="dk1"/>
          </a:lnRef>
          <a:fillRef idx="0">
            <a:schemeClr val="dk1"/>
          </a:fillRef>
          <a:effectRef idx="0">
            <a:schemeClr val="dk1"/>
          </a:effectRef>
          <a:fontRef idx="minor">
            <a:schemeClr val="tx1"/>
          </a:fontRef>
        </p:style>
      </p:cxnSp>
      <p:cxnSp>
        <p:nvCxnSpPr>
          <p:cNvPr id="63" name="直線矢印コネクタ 62">
            <a:extLst>
              <a:ext uri="{FF2B5EF4-FFF2-40B4-BE49-F238E27FC236}">
                <a16:creationId xmlns:a16="http://schemas.microsoft.com/office/drawing/2014/main" id="{080ACCFE-CB3E-4E02-838F-73DC7CCDBBBD}"/>
              </a:ext>
            </a:extLst>
          </p:cNvPr>
          <p:cNvCxnSpPr/>
          <p:nvPr/>
        </p:nvCxnSpPr>
        <p:spPr>
          <a:xfrm>
            <a:off x="6536578" y="2874386"/>
            <a:ext cx="540000" cy="0"/>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1B41F908-629E-4C1D-B300-3A41F7F89164}"/>
              </a:ext>
            </a:extLst>
          </p:cNvPr>
          <p:cNvCxnSpPr/>
          <p:nvPr/>
        </p:nvCxnSpPr>
        <p:spPr>
          <a:xfrm>
            <a:off x="6540950" y="3559408"/>
            <a:ext cx="540000" cy="0"/>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25AE6D4D-EBF3-4EC8-9DB3-253280556F59}"/>
              </a:ext>
            </a:extLst>
          </p:cNvPr>
          <p:cNvCxnSpPr/>
          <p:nvPr/>
        </p:nvCxnSpPr>
        <p:spPr>
          <a:xfrm>
            <a:off x="6540950" y="4262631"/>
            <a:ext cx="540000" cy="0"/>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a:extLst>
              <a:ext uri="{FF2B5EF4-FFF2-40B4-BE49-F238E27FC236}">
                <a16:creationId xmlns:a16="http://schemas.microsoft.com/office/drawing/2014/main" id="{4A2D28FD-B53D-48BB-B852-698554DE2F2F}"/>
              </a:ext>
            </a:extLst>
          </p:cNvPr>
          <p:cNvCxnSpPr/>
          <p:nvPr/>
        </p:nvCxnSpPr>
        <p:spPr>
          <a:xfrm>
            <a:off x="6535666" y="4971775"/>
            <a:ext cx="540000" cy="0"/>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B38BD444-6E70-4B98-B17B-FD29F5EF9AE4}"/>
              </a:ext>
            </a:extLst>
          </p:cNvPr>
          <p:cNvCxnSpPr/>
          <p:nvPr/>
        </p:nvCxnSpPr>
        <p:spPr>
          <a:xfrm>
            <a:off x="6535666" y="5685691"/>
            <a:ext cx="540000" cy="0"/>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67">
            <a:extLst>
              <a:ext uri="{FF2B5EF4-FFF2-40B4-BE49-F238E27FC236}">
                <a16:creationId xmlns:a16="http://schemas.microsoft.com/office/drawing/2014/main" id="{5D1DD423-6945-44C9-B238-EA965614234E}"/>
              </a:ext>
            </a:extLst>
          </p:cNvPr>
          <p:cNvCxnSpPr/>
          <p:nvPr/>
        </p:nvCxnSpPr>
        <p:spPr>
          <a:xfrm>
            <a:off x="6535666" y="6404221"/>
            <a:ext cx="540000" cy="0"/>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正方形/長方形 68">
            <a:extLst>
              <a:ext uri="{FF2B5EF4-FFF2-40B4-BE49-F238E27FC236}">
                <a16:creationId xmlns:a16="http://schemas.microsoft.com/office/drawing/2014/main" id="{99CFBC4A-1D26-4D92-ABB3-F664D6DEBA6F}"/>
              </a:ext>
            </a:extLst>
          </p:cNvPr>
          <p:cNvSpPr/>
          <p:nvPr/>
        </p:nvSpPr>
        <p:spPr>
          <a:xfrm>
            <a:off x="4862653" y="2604386"/>
            <a:ext cx="1689184" cy="540000"/>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22041">
              <a:defRPr/>
            </a:pPr>
            <a:r>
              <a:rPr kumimoji="1" lang="ja-JP" altLang="en-US" sz="1400" dirty="0">
                <a:solidFill>
                  <a:schemeClr val="tx1"/>
                </a:solidFill>
                <a:latin typeface="+mn-ea"/>
              </a:rPr>
              <a:t>部局ごと、市町村</a:t>
            </a:r>
            <a:endParaRPr kumimoji="1" lang="en-US" altLang="ja-JP" sz="1400" dirty="0">
              <a:solidFill>
                <a:schemeClr val="tx1"/>
              </a:solidFill>
              <a:latin typeface="+mn-ea"/>
            </a:endParaRPr>
          </a:p>
          <a:p>
            <a:pPr lvl="0" algn="ctr" defTabSz="422041">
              <a:defRPr/>
            </a:pPr>
            <a:r>
              <a:rPr kumimoji="1" lang="ja-JP" altLang="en-US" sz="1400" dirty="0">
                <a:solidFill>
                  <a:schemeClr val="tx1"/>
                </a:solidFill>
                <a:latin typeface="+mn-ea"/>
              </a:rPr>
              <a:t>ごとに調達</a:t>
            </a:r>
          </a:p>
        </p:txBody>
      </p:sp>
      <p:sp>
        <p:nvSpPr>
          <p:cNvPr id="70" name="正方形/長方形 69">
            <a:extLst>
              <a:ext uri="{FF2B5EF4-FFF2-40B4-BE49-F238E27FC236}">
                <a16:creationId xmlns:a16="http://schemas.microsoft.com/office/drawing/2014/main" id="{9FFCA3FA-4433-479E-A5A4-F4168D309564}"/>
              </a:ext>
            </a:extLst>
          </p:cNvPr>
          <p:cNvSpPr/>
          <p:nvPr/>
        </p:nvSpPr>
        <p:spPr>
          <a:xfrm>
            <a:off x="4862653" y="3289408"/>
            <a:ext cx="1689184" cy="540000"/>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22041">
              <a:defRPr/>
            </a:pPr>
            <a:r>
              <a:rPr kumimoji="1" lang="ja-JP" altLang="en-US" sz="1400" dirty="0">
                <a:solidFill>
                  <a:schemeClr val="tx1"/>
                </a:solidFill>
                <a:latin typeface="+mn-ea"/>
              </a:rPr>
              <a:t>低価格ベンダー</a:t>
            </a:r>
            <a:endParaRPr kumimoji="1" lang="en-US" altLang="ja-JP" sz="1400" dirty="0">
              <a:solidFill>
                <a:schemeClr val="tx1"/>
              </a:solidFill>
              <a:latin typeface="+mn-ea"/>
            </a:endParaRPr>
          </a:p>
          <a:p>
            <a:pPr lvl="0" algn="ctr" defTabSz="422041">
              <a:defRPr/>
            </a:pPr>
            <a:r>
              <a:rPr kumimoji="1" lang="ja-JP" altLang="en-US" sz="1400" dirty="0">
                <a:solidFill>
                  <a:schemeClr val="tx1"/>
                </a:solidFill>
                <a:latin typeface="+mn-ea"/>
              </a:rPr>
              <a:t>の落札</a:t>
            </a:r>
          </a:p>
        </p:txBody>
      </p:sp>
      <p:sp>
        <p:nvSpPr>
          <p:cNvPr id="71" name="正方形/長方形 70">
            <a:extLst>
              <a:ext uri="{FF2B5EF4-FFF2-40B4-BE49-F238E27FC236}">
                <a16:creationId xmlns:a16="http://schemas.microsoft.com/office/drawing/2014/main" id="{4A7E1706-6085-453B-A1C2-94881D8BA38B}"/>
              </a:ext>
            </a:extLst>
          </p:cNvPr>
          <p:cNvSpPr/>
          <p:nvPr/>
        </p:nvSpPr>
        <p:spPr>
          <a:xfrm>
            <a:off x="4862653" y="3992631"/>
            <a:ext cx="1689184" cy="540000"/>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defTabSz="422041">
              <a:defRPr/>
            </a:pPr>
            <a:r>
              <a:rPr kumimoji="1" lang="ja-JP" altLang="en-US" sz="1400" dirty="0">
                <a:solidFill>
                  <a:schemeClr val="tx1"/>
                </a:solidFill>
                <a:latin typeface="+mn-ea"/>
              </a:rPr>
              <a:t>市町村・庁内部局と</a:t>
            </a:r>
          </a:p>
          <a:p>
            <a:pPr lvl="0" algn="ctr" defTabSz="422041">
              <a:defRPr/>
            </a:pPr>
            <a:r>
              <a:rPr kumimoji="1" lang="ja-JP" altLang="en-US" sz="1400" dirty="0">
                <a:solidFill>
                  <a:schemeClr val="tx1"/>
                </a:solidFill>
                <a:latin typeface="+mn-ea"/>
              </a:rPr>
              <a:t>ベンダーが１：</a:t>
            </a:r>
            <a:r>
              <a:rPr kumimoji="1" lang="en-US" altLang="ja-JP" sz="1400" dirty="0">
                <a:solidFill>
                  <a:schemeClr val="tx1"/>
                </a:solidFill>
                <a:latin typeface="+mn-ea"/>
              </a:rPr>
              <a:t>1</a:t>
            </a:r>
            <a:r>
              <a:rPr kumimoji="1" lang="ja-JP" altLang="en-US" sz="1400" dirty="0">
                <a:solidFill>
                  <a:schemeClr val="tx1"/>
                </a:solidFill>
                <a:latin typeface="+mn-ea"/>
              </a:rPr>
              <a:t>調達</a:t>
            </a:r>
          </a:p>
        </p:txBody>
      </p:sp>
      <p:sp>
        <p:nvSpPr>
          <p:cNvPr id="72" name="正方形/長方形 71">
            <a:extLst>
              <a:ext uri="{FF2B5EF4-FFF2-40B4-BE49-F238E27FC236}">
                <a16:creationId xmlns:a16="http://schemas.microsoft.com/office/drawing/2014/main" id="{6D1ED9E7-0960-474D-BF99-B84660056D33}"/>
              </a:ext>
            </a:extLst>
          </p:cNvPr>
          <p:cNvSpPr/>
          <p:nvPr/>
        </p:nvSpPr>
        <p:spPr>
          <a:xfrm>
            <a:off x="4862653" y="4701775"/>
            <a:ext cx="1689184" cy="540000"/>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22041">
              <a:defRPr/>
            </a:pPr>
            <a:r>
              <a:rPr kumimoji="1" lang="ja-JP" altLang="en-US" sz="1400" dirty="0">
                <a:solidFill>
                  <a:schemeClr val="tx1"/>
                </a:solidFill>
                <a:latin typeface="+mn-ea"/>
              </a:rPr>
              <a:t>ベンダーロックイン</a:t>
            </a:r>
          </a:p>
        </p:txBody>
      </p:sp>
      <p:sp>
        <p:nvSpPr>
          <p:cNvPr id="73" name="正方形/長方形 72">
            <a:extLst>
              <a:ext uri="{FF2B5EF4-FFF2-40B4-BE49-F238E27FC236}">
                <a16:creationId xmlns:a16="http://schemas.microsoft.com/office/drawing/2014/main" id="{D8A804D4-0C29-44A6-92CF-937DC9C26F3B}"/>
              </a:ext>
            </a:extLst>
          </p:cNvPr>
          <p:cNvSpPr/>
          <p:nvPr/>
        </p:nvSpPr>
        <p:spPr>
          <a:xfrm>
            <a:off x="4862653" y="5415691"/>
            <a:ext cx="1689184" cy="540000"/>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22041">
              <a:defRPr/>
            </a:pPr>
            <a:r>
              <a:rPr kumimoji="1" lang="ja-JP" altLang="en-US" sz="1400" dirty="0">
                <a:solidFill>
                  <a:schemeClr val="tx1"/>
                </a:solidFill>
                <a:latin typeface="+mn-ea"/>
              </a:rPr>
              <a:t>入札一発勝負</a:t>
            </a:r>
          </a:p>
        </p:txBody>
      </p:sp>
      <p:sp>
        <p:nvSpPr>
          <p:cNvPr id="74" name="正方形/長方形 73">
            <a:extLst>
              <a:ext uri="{FF2B5EF4-FFF2-40B4-BE49-F238E27FC236}">
                <a16:creationId xmlns:a16="http://schemas.microsoft.com/office/drawing/2014/main" id="{D45260DB-EE83-4B0F-A173-F637B1BAA18E}"/>
              </a:ext>
            </a:extLst>
          </p:cNvPr>
          <p:cNvSpPr/>
          <p:nvPr/>
        </p:nvSpPr>
        <p:spPr>
          <a:xfrm>
            <a:off x="4862653" y="6134221"/>
            <a:ext cx="1689184" cy="540000"/>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22041">
              <a:defRPr/>
            </a:pPr>
            <a:r>
              <a:rPr kumimoji="1" lang="ja-JP" altLang="en-US" sz="1400" dirty="0">
                <a:solidFill>
                  <a:schemeClr val="tx1"/>
                </a:solidFill>
                <a:latin typeface="+mn-ea"/>
              </a:rPr>
              <a:t>落札者の殆どが</a:t>
            </a:r>
            <a:endParaRPr kumimoji="1" lang="en-US" altLang="ja-JP" sz="1400" dirty="0">
              <a:solidFill>
                <a:schemeClr val="tx1"/>
              </a:solidFill>
              <a:latin typeface="+mn-ea"/>
            </a:endParaRPr>
          </a:p>
          <a:p>
            <a:pPr lvl="0" algn="ctr" defTabSz="422041">
              <a:defRPr/>
            </a:pPr>
            <a:r>
              <a:rPr kumimoji="1" lang="ja-JP" altLang="en-US" sz="1400" dirty="0">
                <a:solidFill>
                  <a:schemeClr val="tx1"/>
                </a:solidFill>
                <a:latin typeface="+mn-ea"/>
              </a:rPr>
              <a:t>大企業</a:t>
            </a:r>
          </a:p>
        </p:txBody>
      </p:sp>
      <p:sp>
        <p:nvSpPr>
          <p:cNvPr id="75" name="正方形/長方形 74">
            <a:extLst>
              <a:ext uri="{FF2B5EF4-FFF2-40B4-BE49-F238E27FC236}">
                <a16:creationId xmlns:a16="http://schemas.microsoft.com/office/drawing/2014/main" id="{B4EC026D-2448-475F-B5B1-784594C79293}"/>
              </a:ext>
            </a:extLst>
          </p:cNvPr>
          <p:cNvSpPr/>
          <p:nvPr/>
        </p:nvSpPr>
        <p:spPr>
          <a:xfrm>
            <a:off x="7120441" y="2604386"/>
            <a:ext cx="1689184" cy="540000"/>
          </a:xfrm>
          <a:prstGeom prst="rect">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22041">
              <a:defRPr/>
            </a:pPr>
            <a:r>
              <a:rPr kumimoji="1" lang="ja-JP" altLang="en-US" sz="1400" dirty="0">
                <a:solidFill>
                  <a:schemeClr val="tx1"/>
                </a:solidFill>
                <a:latin typeface="+mn-ea"/>
              </a:rPr>
              <a:t>共同調達と</a:t>
            </a:r>
            <a:endParaRPr kumimoji="1" lang="en-US" altLang="ja-JP" sz="1400" dirty="0">
              <a:solidFill>
                <a:schemeClr val="tx1"/>
              </a:solidFill>
              <a:latin typeface="+mn-ea"/>
            </a:endParaRPr>
          </a:p>
          <a:p>
            <a:pPr lvl="0" algn="ctr" defTabSz="422041">
              <a:defRPr/>
            </a:pPr>
            <a:r>
              <a:rPr kumimoji="1" lang="ja-JP" altLang="en-US" sz="1400" dirty="0">
                <a:solidFill>
                  <a:schemeClr val="tx1"/>
                </a:solidFill>
                <a:latin typeface="+mn-ea"/>
              </a:rPr>
              <a:t>調達一元化</a:t>
            </a:r>
          </a:p>
        </p:txBody>
      </p:sp>
      <p:sp>
        <p:nvSpPr>
          <p:cNvPr id="76" name="正方形/長方形 75">
            <a:extLst>
              <a:ext uri="{FF2B5EF4-FFF2-40B4-BE49-F238E27FC236}">
                <a16:creationId xmlns:a16="http://schemas.microsoft.com/office/drawing/2014/main" id="{726CAD85-9DE8-446E-B040-90EE7323C59E}"/>
              </a:ext>
            </a:extLst>
          </p:cNvPr>
          <p:cNvSpPr/>
          <p:nvPr/>
        </p:nvSpPr>
        <p:spPr>
          <a:xfrm>
            <a:off x="7120441" y="3289408"/>
            <a:ext cx="1689184" cy="540000"/>
          </a:xfrm>
          <a:prstGeom prst="rect">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22041">
              <a:defRPr/>
            </a:pPr>
            <a:r>
              <a:rPr kumimoji="1" lang="ja-JP" altLang="en-US" sz="1400" dirty="0">
                <a:solidFill>
                  <a:schemeClr val="tx1"/>
                </a:solidFill>
                <a:latin typeface="+mn-ea"/>
              </a:rPr>
              <a:t>魅力あるベンダー</a:t>
            </a:r>
            <a:endParaRPr kumimoji="1" lang="en-US" altLang="ja-JP" sz="1400" dirty="0">
              <a:solidFill>
                <a:schemeClr val="tx1"/>
              </a:solidFill>
              <a:latin typeface="+mn-ea"/>
            </a:endParaRPr>
          </a:p>
          <a:p>
            <a:pPr lvl="0" algn="ctr" defTabSz="422041">
              <a:defRPr/>
            </a:pPr>
            <a:r>
              <a:rPr kumimoji="1" lang="ja-JP" altLang="en-US" sz="1400" dirty="0">
                <a:solidFill>
                  <a:schemeClr val="tx1"/>
                </a:solidFill>
                <a:latin typeface="+mn-ea"/>
              </a:rPr>
              <a:t>の落札</a:t>
            </a:r>
          </a:p>
        </p:txBody>
      </p:sp>
      <p:sp>
        <p:nvSpPr>
          <p:cNvPr id="77" name="正方形/長方形 76">
            <a:extLst>
              <a:ext uri="{FF2B5EF4-FFF2-40B4-BE49-F238E27FC236}">
                <a16:creationId xmlns:a16="http://schemas.microsoft.com/office/drawing/2014/main" id="{0A78D339-830E-4232-88DF-90DD5EDC8786}"/>
              </a:ext>
            </a:extLst>
          </p:cNvPr>
          <p:cNvSpPr/>
          <p:nvPr/>
        </p:nvSpPr>
        <p:spPr>
          <a:xfrm>
            <a:off x="7120441" y="3992631"/>
            <a:ext cx="1689184" cy="540000"/>
          </a:xfrm>
          <a:prstGeom prst="rect">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22041">
              <a:defRPr/>
            </a:pPr>
            <a:r>
              <a:rPr kumimoji="1" lang="en-US" altLang="ja-JP" sz="1500" dirty="0">
                <a:solidFill>
                  <a:schemeClr val="tx1"/>
                </a:solidFill>
                <a:latin typeface="+mn-ea"/>
              </a:rPr>
              <a:t>n : n</a:t>
            </a:r>
            <a:r>
              <a:rPr kumimoji="1" lang="ja-JP" altLang="en-US" sz="1500" dirty="0">
                <a:solidFill>
                  <a:schemeClr val="tx1"/>
                </a:solidFill>
                <a:latin typeface="+mn-ea"/>
              </a:rPr>
              <a:t> の調達</a:t>
            </a:r>
          </a:p>
        </p:txBody>
      </p:sp>
      <p:sp>
        <p:nvSpPr>
          <p:cNvPr id="78" name="正方形/長方形 77">
            <a:extLst>
              <a:ext uri="{FF2B5EF4-FFF2-40B4-BE49-F238E27FC236}">
                <a16:creationId xmlns:a16="http://schemas.microsoft.com/office/drawing/2014/main" id="{26902333-11F8-49DF-8981-499D9D9FDA02}"/>
              </a:ext>
            </a:extLst>
          </p:cNvPr>
          <p:cNvSpPr/>
          <p:nvPr/>
        </p:nvSpPr>
        <p:spPr>
          <a:xfrm>
            <a:off x="7120441" y="4701775"/>
            <a:ext cx="1689184" cy="540000"/>
          </a:xfrm>
          <a:prstGeom prst="rect">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22041">
              <a:defRPr/>
            </a:pPr>
            <a:r>
              <a:rPr kumimoji="1" lang="ja-JP" altLang="en-US" sz="1400" dirty="0">
                <a:solidFill>
                  <a:schemeClr val="tx1"/>
                </a:solidFill>
                <a:latin typeface="+mn-ea"/>
              </a:rPr>
              <a:t>オープンソース化</a:t>
            </a:r>
          </a:p>
        </p:txBody>
      </p:sp>
      <p:sp>
        <p:nvSpPr>
          <p:cNvPr id="79" name="正方形/長方形 78">
            <a:extLst>
              <a:ext uri="{FF2B5EF4-FFF2-40B4-BE49-F238E27FC236}">
                <a16:creationId xmlns:a16="http://schemas.microsoft.com/office/drawing/2014/main" id="{CCF2A50A-51A9-4A23-B1CC-D9EE0C866893}"/>
              </a:ext>
            </a:extLst>
          </p:cNvPr>
          <p:cNvSpPr/>
          <p:nvPr/>
        </p:nvSpPr>
        <p:spPr>
          <a:xfrm>
            <a:off x="7120441" y="5415691"/>
            <a:ext cx="1689184" cy="540000"/>
          </a:xfrm>
          <a:prstGeom prst="rect">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22041">
              <a:defRPr/>
            </a:pPr>
            <a:r>
              <a:rPr kumimoji="1" lang="ja-JP" altLang="en-US" sz="1400" dirty="0">
                <a:solidFill>
                  <a:schemeClr val="tx1"/>
                </a:solidFill>
                <a:latin typeface="+mn-ea"/>
              </a:rPr>
              <a:t>戦略的不平等</a:t>
            </a:r>
          </a:p>
        </p:txBody>
      </p:sp>
      <p:sp>
        <p:nvSpPr>
          <p:cNvPr id="80" name="正方形/長方形 79">
            <a:extLst>
              <a:ext uri="{FF2B5EF4-FFF2-40B4-BE49-F238E27FC236}">
                <a16:creationId xmlns:a16="http://schemas.microsoft.com/office/drawing/2014/main" id="{9C0B78F7-3F31-4946-9F93-03D4681EA702}"/>
              </a:ext>
            </a:extLst>
          </p:cNvPr>
          <p:cNvSpPr/>
          <p:nvPr/>
        </p:nvSpPr>
        <p:spPr>
          <a:xfrm>
            <a:off x="7120441" y="6134221"/>
            <a:ext cx="1689184" cy="540000"/>
          </a:xfrm>
          <a:prstGeom prst="rect">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22041">
              <a:defRPr/>
            </a:pPr>
            <a:r>
              <a:rPr kumimoji="1" lang="ja-JP" altLang="en-US" sz="1400" dirty="0">
                <a:solidFill>
                  <a:schemeClr val="tx1"/>
                </a:solidFill>
                <a:latin typeface="+mn-ea"/>
              </a:rPr>
              <a:t>中小やベンチャー</a:t>
            </a:r>
            <a:endParaRPr kumimoji="1" lang="en-US" altLang="ja-JP" sz="1400" dirty="0">
              <a:solidFill>
                <a:schemeClr val="tx1"/>
              </a:solidFill>
              <a:latin typeface="+mn-ea"/>
            </a:endParaRPr>
          </a:p>
          <a:p>
            <a:pPr lvl="0" algn="ctr" defTabSz="422041">
              <a:defRPr/>
            </a:pPr>
            <a:r>
              <a:rPr kumimoji="1" lang="en-US" altLang="ja-JP" sz="1400" dirty="0">
                <a:solidFill>
                  <a:schemeClr val="tx1"/>
                </a:solidFill>
                <a:latin typeface="+mn-ea"/>
              </a:rPr>
              <a:t>50</a:t>
            </a:r>
            <a:r>
              <a:rPr kumimoji="1" lang="ja-JP" altLang="en-US" sz="1400" dirty="0">
                <a:solidFill>
                  <a:schemeClr val="tx1"/>
                </a:solidFill>
                <a:latin typeface="+mn-ea"/>
              </a:rPr>
              <a:t>％以上</a:t>
            </a:r>
          </a:p>
        </p:txBody>
      </p:sp>
      <p:sp>
        <p:nvSpPr>
          <p:cNvPr id="81" name="テキスト ボックス 80">
            <a:extLst>
              <a:ext uri="{FF2B5EF4-FFF2-40B4-BE49-F238E27FC236}">
                <a16:creationId xmlns:a16="http://schemas.microsoft.com/office/drawing/2014/main" id="{9EADC5BE-6D0C-4534-A40B-6C55A20302C1}"/>
              </a:ext>
            </a:extLst>
          </p:cNvPr>
          <p:cNvSpPr txBox="1"/>
          <p:nvPr/>
        </p:nvSpPr>
        <p:spPr>
          <a:xfrm>
            <a:off x="4864569" y="2083316"/>
            <a:ext cx="1689184" cy="400110"/>
          </a:xfrm>
          <a:prstGeom prst="rect">
            <a:avLst/>
          </a:prstGeom>
          <a:solidFill>
            <a:schemeClr val="accent2">
              <a:lumMod val="50000"/>
            </a:schemeClr>
          </a:solidFill>
          <a:ln w="28575">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chemeClr val="bg1"/>
                </a:solidFill>
                <a:effectLst/>
                <a:uLnTx/>
                <a:uFillTx/>
                <a:latin typeface="HGS創英角ｺﾞｼｯｸUB" panose="020B0900000000000000" pitchFamily="50" charset="-128"/>
                <a:ea typeface="HGS創英角ｺﾞｼｯｸUB" panose="020B0900000000000000" pitchFamily="50" charset="-128"/>
                <a:cs typeface="+mn-cs"/>
              </a:rPr>
              <a:t>現　状</a:t>
            </a:r>
          </a:p>
        </p:txBody>
      </p:sp>
      <p:sp>
        <p:nvSpPr>
          <p:cNvPr id="82" name="テキスト ボックス 81">
            <a:extLst>
              <a:ext uri="{FF2B5EF4-FFF2-40B4-BE49-F238E27FC236}">
                <a16:creationId xmlns:a16="http://schemas.microsoft.com/office/drawing/2014/main" id="{A238BA7A-3FC0-4475-9EE2-52567F853C12}"/>
              </a:ext>
            </a:extLst>
          </p:cNvPr>
          <p:cNvSpPr txBox="1"/>
          <p:nvPr/>
        </p:nvSpPr>
        <p:spPr>
          <a:xfrm>
            <a:off x="7118892" y="2059462"/>
            <a:ext cx="1689184" cy="400110"/>
          </a:xfrm>
          <a:prstGeom prst="rect">
            <a:avLst/>
          </a:prstGeom>
          <a:solidFill>
            <a:schemeClr val="tx2"/>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chemeClr val="bg1"/>
                </a:solidFill>
                <a:effectLst/>
                <a:uLnTx/>
                <a:uFillTx/>
                <a:latin typeface="HGP創英角ｺﾞｼｯｸUB" panose="020B0900000000000000" pitchFamily="50" charset="-128"/>
                <a:ea typeface="HGP創英角ｺﾞｼｯｸUB" panose="020B0900000000000000" pitchFamily="50" charset="-128"/>
                <a:cs typeface="+mn-cs"/>
              </a:rPr>
              <a:t>改革後</a:t>
            </a:r>
          </a:p>
        </p:txBody>
      </p:sp>
      <p:cxnSp>
        <p:nvCxnSpPr>
          <p:cNvPr id="83" name="直線コネクタ 82">
            <a:extLst>
              <a:ext uri="{FF2B5EF4-FFF2-40B4-BE49-F238E27FC236}">
                <a16:creationId xmlns:a16="http://schemas.microsoft.com/office/drawing/2014/main" id="{C7956597-C42F-4F15-82E5-D4C0C7B0AF57}"/>
              </a:ext>
            </a:extLst>
          </p:cNvPr>
          <p:cNvCxnSpPr/>
          <p:nvPr/>
        </p:nvCxnSpPr>
        <p:spPr>
          <a:xfrm>
            <a:off x="4862653" y="1890318"/>
            <a:ext cx="3924000" cy="0"/>
          </a:xfrm>
          <a:prstGeom prst="line">
            <a:avLst/>
          </a:prstGeom>
        </p:spPr>
        <p:style>
          <a:lnRef idx="1">
            <a:schemeClr val="dk1"/>
          </a:lnRef>
          <a:fillRef idx="0">
            <a:schemeClr val="dk1"/>
          </a:fillRef>
          <a:effectRef idx="0">
            <a:schemeClr val="dk1"/>
          </a:effectRef>
          <a:fontRef idx="minor">
            <a:schemeClr val="tx1"/>
          </a:fontRef>
        </p:style>
      </p:cxnSp>
      <p:sp>
        <p:nvSpPr>
          <p:cNvPr id="114" name="正方形/長方形 113">
            <a:extLst>
              <a:ext uri="{FF2B5EF4-FFF2-40B4-BE49-F238E27FC236}">
                <a16:creationId xmlns:a16="http://schemas.microsoft.com/office/drawing/2014/main" id="{F28BB7C0-C475-429D-92B4-F48C52FC9256}"/>
              </a:ext>
            </a:extLst>
          </p:cNvPr>
          <p:cNvSpPr/>
          <p:nvPr/>
        </p:nvSpPr>
        <p:spPr>
          <a:xfrm>
            <a:off x="5353670" y="1474119"/>
            <a:ext cx="2985113" cy="400110"/>
          </a:xfrm>
          <a:prstGeom prst="rect">
            <a:avLst/>
          </a:prstGeom>
        </p:spPr>
        <p:txBody>
          <a:bodyPr wrap="none">
            <a:spAutoFit/>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mn-ea"/>
                <a:cs typeface="+mn-cs"/>
              </a:rPr>
              <a:t>調達一元化改革</a:t>
            </a:r>
            <a:r>
              <a:rPr kumimoji="1" lang="ja-JP" altLang="en-US" sz="2000" b="1" i="0" u="none" strike="noStrike" kern="1200" cap="none" spc="0" normalizeH="0" baseline="0" noProof="0" dirty="0">
                <a:ln>
                  <a:noFill/>
                </a:ln>
                <a:solidFill>
                  <a:prstClr val="black"/>
                </a:solidFill>
                <a:effectLst/>
                <a:uLnTx/>
                <a:uFillTx/>
                <a:latin typeface="+mn-ea"/>
                <a:cs typeface="+mn-cs"/>
              </a:rPr>
              <a:t>の方向性</a:t>
            </a:r>
          </a:p>
        </p:txBody>
      </p:sp>
      <p:cxnSp>
        <p:nvCxnSpPr>
          <p:cNvPr id="118" name="直線コネクタ 117">
            <a:extLst>
              <a:ext uri="{FF2B5EF4-FFF2-40B4-BE49-F238E27FC236}">
                <a16:creationId xmlns:a16="http://schemas.microsoft.com/office/drawing/2014/main" id="{7376A14A-D310-4DF3-886F-1810EE02D36A}"/>
              </a:ext>
            </a:extLst>
          </p:cNvPr>
          <p:cNvCxnSpPr/>
          <p:nvPr/>
        </p:nvCxnSpPr>
        <p:spPr>
          <a:xfrm>
            <a:off x="4572000" y="1505806"/>
            <a:ext cx="0" cy="5336275"/>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2" name="スライド番号プレースホルダー 1">
            <a:extLst>
              <a:ext uri="{FF2B5EF4-FFF2-40B4-BE49-F238E27FC236}">
                <a16:creationId xmlns:a16="http://schemas.microsoft.com/office/drawing/2014/main" id="{2E5FDF33-892C-413A-BDCD-A70CA3B33830}"/>
              </a:ext>
            </a:extLst>
          </p:cNvPr>
          <p:cNvSpPr>
            <a:spLocks noGrp="1"/>
          </p:cNvSpPr>
          <p:nvPr>
            <p:ph type="sldNum" sz="quarter" idx="12"/>
          </p:nvPr>
        </p:nvSpPr>
        <p:spPr/>
        <p:txBody>
          <a:bodyPr/>
          <a:lstStyle/>
          <a:p>
            <a:fld id="{41282DF9-B026-4488-934B-9C645BD930A4}" type="slidenum">
              <a:rPr kumimoji="1" lang="ja-JP" altLang="en-US" smtClean="0"/>
              <a:t>28</a:t>
            </a:fld>
            <a:endParaRPr kumimoji="1" lang="ja-JP" altLang="en-US"/>
          </a:p>
        </p:txBody>
      </p:sp>
      <p:sp>
        <p:nvSpPr>
          <p:cNvPr id="50" name="タイトル 53">
            <a:extLst>
              <a:ext uri="{FF2B5EF4-FFF2-40B4-BE49-F238E27FC236}">
                <a16:creationId xmlns:a16="http://schemas.microsoft.com/office/drawing/2014/main" id="{C62D3AFD-4C86-4EE4-B905-707C4B70AE8B}"/>
              </a:ext>
            </a:extLst>
          </p:cNvPr>
          <p:cNvSpPr>
            <a:spLocks noGrp="1"/>
          </p:cNvSpPr>
          <p:nvPr>
            <p:ph type="title"/>
          </p:nvPr>
        </p:nvSpPr>
        <p:spPr>
          <a:xfrm>
            <a:off x="484931" y="252923"/>
            <a:ext cx="7762876" cy="387798"/>
          </a:xfrm>
        </p:spPr>
        <p:txBody>
          <a:bodyPr/>
          <a:lstStyle/>
          <a:p>
            <a:pPr algn="l"/>
            <a:r>
              <a:rPr kumimoji="1" lang="ja-JP" altLang="en-US" dirty="0"/>
              <a:t>３．デジタル課題の要素分解と改革の方向性</a:t>
            </a:r>
          </a:p>
        </p:txBody>
      </p:sp>
      <p:sp>
        <p:nvSpPr>
          <p:cNvPr id="52" name="テキスト ボックス 51">
            <a:extLst>
              <a:ext uri="{FF2B5EF4-FFF2-40B4-BE49-F238E27FC236}">
                <a16:creationId xmlns:a16="http://schemas.microsoft.com/office/drawing/2014/main" id="{649F06A3-5CDE-4F38-A62B-6EA2989287C3}"/>
              </a:ext>
            </a:extLst>
          </p:cNvPr>
          <p:cNvSpPr txBox="1"/>
          <p:nvPr/>
        </p:nvSpPr>
        <p:spPr>
          <a:xfrm>
            <a:off x="775885" y="877715"/>
            <a:ext cx="7592230" cy="400110"/>
          </a:xfrm>
          <a:prstGeom prst="rect">
            <a:avLst/>
          </a:prstGeom>
          <a:noFill/>
        </p:spPr>
        <p:txBody>
          <a:bodyPr wrap="square" rtlCol="0">
            <a:spAutoFit/>
          </a:bodyPr>
          <a:lstStyle/>
          <a:p>
            <a:pPr lvl="0" algn="ctr">
              <a:defRPr/>
            </a:pPr>
            <a:r>
              <a:rPr kumimoji="1" lang="ja-JP" altLang="en-US" sz="2000" dirty="0">
                <a:solidFill>
                  <a:prstClr val="black"/>
                </a:solidFill>
                <a:latin typeface="HGP創英角ｺﾞｼｯｸUB" panose="020B0900000000000000" pitchFamily="50" charset="-128"/>
                <a:ea typeface="HGP創英角ｺﾞｼｯｸUB" panose="020B0900000000000000" pitchFamily="50" charset="-128"/>
              </a:rPr>
              <a:t>デジタルの最適化を阻む多様な課題　⇒　それぞれに改革手段</a:t>
            </a:r>
          </a:p>
        </p:txBody>
      </p:sp>
    </p:spTree>
    <p:extLst>
      <p:ext uri="{BB962C8B-B14F-4D97-AF65-F5344CB8AC3E}">
        <p14:creationId xmlns:p14="http://schemas.microsoft.com/office/powerpoint/2010/main" val="33244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par>
                                <p:cTn id="8" presetID="22" presetClass="entr" presetSubtype="8"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1000"/>
                                        <p:tgtEl>
                                          <p:spTgt spid="30"/>
                                        </p:tgtEl>
                                      </p:cBhvr>
                                    </p:animEffect>
                                  </p:childTnLst>
                                </p:cTn>
                              </p:par>
                              <p:par>
                                <p:cTn id="11" presetID="22" presetClass="entr" presetSubtype="8"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1000"/>
                                        <p:tgtEl>
                                          <p:spTgt spid="31"/>
                                        </p:tgtEl>
                                      </p:cBhvr>
                                    </p:animEffect>
                                  </p:childTnLst>
                                </p:cTn>
                              </p:par>
                              <p:par>
                                <p:cTn id="14" presetID="22" presetClass="entr" presetSubtype="8"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1000"/>
                                        <p:tgtEl>
                                          <p:spTgt spid="32"/>
                                        </p:tgtEl>
                                      </p:cBhvr>
                                    </p:animEffect>
                                  </p:childTnLst>
                                </p:cTn>
                              </p:par>
                              <p:par>
                                <p:cTn id="17" presetID="22" presetClass="entr" presetSubtype="8"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1000"/>
                                        <p:tgtEl>
                                          <p:spTgt spid="33"/>
                                        </p:tgtEl>
                                      </p:cBhvr>
                                    </p:animEffect>
                                  </p:childTnLst>
                                </p:cTn>
                              </p:par>
                              <p:par>
                                <p:cTn id="20" presetID="22" presetClass="entr" presetSubtype="8"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1000"/>
                                        <p:tgtEl>
                                          <p:spTgt spid="34"/>
                                        </p:tgtEl>
                                      </p:cBhvr>
                                    </p:animEffect>
                                  </p:childTnLst>
                                </p:cTn>
                              </p:par>
                              <p:par>
                                <p:cTn id="23" presetID="22" presetClass="entr" presetSubtype="8" fill="hold" grpId="0" nodeType="withEffect">
                                  <p:stCondLst>
                                    <p:cond delay="1250"/>
                                  </p:stCondLst>
                                  <p:childTnLst>
                                    <p:set>
                                      <p:cBhvr>
                                        <p:cTn id="24" dur="1" fill="hold">
                                          <p:stCondLst>
                                            <p:cond delay="0"/>
                                          </p:stCondLst>
                                        </p:cTn>
                                        <p:tgtEl>
                                          <p:spTgt spid="36"/>
                                        </p:tgtEl>
                                        <p:attrNameLst>
                                          <p:attrName>style.visibility</p:attrName>
                                        </p:attrNameLst>
                                      </p:cBhvr>
                                      <p:to>
                                        <p:strVal val="visible"/>
                                      </p:to>
                                    </p:set>
                                    <p:animEffect transition="in" filter="wipe(left)">
                                      <p:cBhvr>
                                        <p:cTn id="25" dur="750"/>
                                        <p:tgtEl>
                                          <p:spTgt spid="36"/>
                                        </p:tgtEl>
                                      </p:cBhvr>
                                    </p:animEffect>
                                  </p:childTnLst>
                                </p:cTn>
                              </p:par>
                              <p:par>
                                <p:cTn id="26" presetID="22" presetClass="entr" presetSubtype="8" fill="hold" nodeType="with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wipe(left)">
                                      <p:cBhvr>
                                        <p:cTn id="28" dur="1000"/>
                                        <p:tgtEl>
                                          <p:spTgt spid="63"/>
                                        </p:tgtEl>
                                      </p:cBhvr>
                                    </p:animEffect>
                                  </p:childTnLst>
                                </p:cTn>
                              </p:par>
                              <p:par>
                                <p:cTn id="29" presetID="22" presetClass="entr" presetSubtype="8" fill="hold" nodeType="with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wipe(left)">
                                      <p:cBhvr>
                                        <p:cTn id="31" dur="1000"/>
                                        <p:tgtEl>
                                          <p:spTgt spid="64"/>
                                        </p:tgtEl>
                                      </p:cBhvr>
                                    </p:animEffect>
                                  </p:childTnLst>
                                </p:cTn>
                              </p:par>
                              <p:par>
                                <p:cTn id="32" presetID="22" presetClass="entr" presetSubtype="8" fill="hold" nodeType="with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wipe(left)">
                                      <p:cBhvr>
                                        <p:cTn id="34" dur="1000"/>
                                        <p:tgtEl>
                                          <p:spTgt spid="65"/>
                                        </p:tgtEl>
                                      </p:cBhvr>
                                    </p:animEffect>
                                  </p:childTnLst>
                                </p:cTn>
                              </p:par>
                              <p:par>
                                <p:cTn id="35" presetID="22" presetClass="entr" presetSubtype="8"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wipe(left)">
                                      <p:cBhvr>
                                        <p:cTn id="37" dur="1000"/>
                                        <p:tgtEl>
                                          <p:spTgt spid="66"/>
                                        </p:tgtEl>
                                      </p:cBhvr>
                                    </p:animEffect>
                                  </p:childTnLst>
                                </p:cTn>
                              </p:par>
                              <p:par>
                                <p:cTn id="38" presetID="22" presetClass="entr" presetSubtype="8" fill="hold" nodeType="with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wipe(left)">
                                      <p:cBhvr>
                                        <p:cTn id="40" dur="1000"/>
                                        <p:tgtEl>
                                          <p:spTgt spid="67"/>
                                        </p:tgtEl>
                                      </p:cBhvr>
                                    </p:animEffect>
                                  </p:childTnLst>
                                </p:cTn>
                              </p:par>
                              <p:par>
                                <p:cTn id="41" presetID="22" presetClass="entr" presetSubtype="8" fill="hold"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wipe(left)">
                                      <p:cBhvr>
                                        <p:cTn id="43" dur="1000"/>
                                        <p:tgtEl>
                                          <p:spTgt spid="68"/>
                                        </p:tgtEl>
                                      </p:cBhvr>
                                    </p:animEffect>
                                  </p:childTnLst>
                                </p:cTn>
                              </p:par>
                              <p:par>
                                <p:cTn id="44" presetID="22" presetClass="entr" presetSubtype="8" fill="hold" grpId="0" nodeType="withEffect">
                                  <p:stCondLst>
                                    <p:cond delay="1250"/>
                                  </p:stCondLst>
                                  <p:childTnLst>
                                    <p:set>
                                      <p:cBhvr>
                                        <p:cTn id="45" dur="1" fill="hold">
                                          <p:stCondLst>
                                            <p:cond delay="0"/>
                                          </p:stCondLst>
                                        </p:cTn>
                                        <p:tgtEl>
                                          <p:spTgt spid="82"/>
                                        </p:tgtEl>
                                        <p:attrNameLst>
                                          <p:attrName>style.visibility</p:attrName>
                                        </p:attrNameLst>
                                      </p:cBhvr>
                                      <p:to>
                                        <p:strVal val="visible"/>
                                      </p:to>
                                    </p:set>
                                    <p:animEffect transition="in" filter="wipe(left)">
                                      <p:cBhvr>
                                        <p:cTn id="46" dur="75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1271" y="188587"/>
            <a:ext cx="7886700" cy="504001"/>
          </a:xfrm>
        </p:spPr>
        <p:txBody>
          <a:bodyPr/>
          <a:lstStyle/>
          <a:p>
            <a:pPr algn="l"/>
            <a:r>
              <a:rPr kumimoji="1" lang="ja-JP" altLang="en-US" dirty="0"/>
              <a:t>４．デジタル改革／スマートシティ推進のための体制構築</a:t>
            </a:r>
          </a:p>
        </p:txBody>
      </p:sp>
      <p:sp>
        <p:nvSpPr>
          <p:cNvPr id="4" name="スライド番号プレースホルダー 3"/>
          <p:cNvSpPr>
            <a:spLocks noGrp="1"/>
          </p:cNvSpPr>
          <p:nvPr>
            <p:ph type="sldNum" sz="quarter" idx="12"/>
          </p:nvPr>
        </p:nvSpPr>
        <p:spPr/>
        <p:txBody>
          <a:bodyPr/>
          <a:lstStyle/>
          <a:p>
            <a:fld id="{41282DF9-B026-4488-934B-9C645BD930A4}" type="slidenum">
              <a:rPr kumimoji="1" lang="ja-JP" altLang="en-US" smtClean="0"/>
              <a:t>29</a:t>
            </a:fld>
            <a:endParaRPr kumimoji="1" lang="ja-JP" altLang="en-US"/>
          </a:p>
        </p:txBody>
      </p:sp>
      <p:sp>
        <p:nvSpPr>
          <p:cNvPr id="16" name="テキスト ボックス 15">
            <a:extLst>
              <a:ext uri="{FF2B5EF4-FFF2-40B4-BE49-F238E27FC236}">
                <a16:creationId xmlns:a16="http://schemas.microsoft.com/office/drawing/2014/main" id="{086601F1-BCCA-4311-B8FE-CD10C38BE812}"/>
              </a:ext>
            </a:extLst>
          </p:cNvPr>
          <p:cNvSpPr txBox="1"/>
          <p:nvPr/>
        </p:nvSpPr>
        <p:spPr>
          <a:xfrm>
            <a:off x="1382566" y="1051468"/>
            <a:ext cx="6463888" cy="3420428"/>
          </a:xfrm>
          <a:prstGeom prst="roundRect">
            <a:avLst>
              <a:gd name="adj" fmla="val 5110"/>
            </a:avLst>
          </a:prstGeom>
          <a:solidFill>
            <a:schemeClr val="accent4">
              <a:lumMod val="20000"/>
              <a:lumOff val="8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＜デジタル化改革を阻む</a:t>
            </a:r>
            <a:r>
              <a:rPr lang="ja-JP" altLang="en-US" sz="2000" b="1" dirty="0">
                <a:solidFill>
                  <a:prstClr val="black"/>
                </a:solidFill>
                <a:latin typeface="Meiryo UI" panose="020B0604030504040204" pitchFamily="50" charset="-128"/>
                <a:ea typeface="Meiryo UI" panose="020B0604030504040204" pitchFamily="50" charset="-128"/>
              </a:rPr>
              <a:t>行政組織</a:t>
            </a:r>
            <a:r>
              <a:rPr kumimoji="0"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の課題＞</a:t>
            </a:r>
            <a:endParaRPr kumimoji="0"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2900" marR="0" lvl="0" indent="-342900" algn="l" defTabSz="457200" rtl="0" eaLnBrk="1" fontAlgn="auto" latinLnBrk="0" hangingPunct="1">
              <a:lnSpc>
                <a:spcPct val="100000"/>
              </a:lnSpc>
              <a:spcBef>
                <a:spcPts val="0"/>
              </a:spcBef>
              <a:spcAft>
                <a:spcPts val="0"/>
              </a:spcAft>
              <a:buClrTx/>
              <a:buSzTx/>
              <a:buFont typeface="+mj-ea"/>
              <a:buAutoNum type="circleNumDbPlain"/>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高度な行政デジタル化の開発・運用は</a:t>
            </a: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自治体の本業にそぐわない</a:t>
            </a:r>
          </a:p>
          <a:p>
            <a:pPr marL="342900" marR="0" lvl="0" indent="-342900" algn="l" defTabSz="457200" rtl="0" eaLnBrk="1" fontAlgn="auto" latinLnBrk="0" hangingPunct="1">
              <a:lnSpc>
                <a:spcPct val="100000"/>
              </a:lnSpc>
              <a:spcBef>
                <a:spcPts val="0"/>
              </a:spcBef>
              <a:spcAft>
                <a:spcPts val="0"/>
              </a:spcAft>
              <a:buClrTx/>
              <a:buSzTx/>
              <a:buFont typeface="+mj-ea"/>
              <a:buAutoNum type="circleNumDbPlain"/>
              <a:tabLst/>
              <a:defRPr/>
            </a:pPr>
            <a:endParaRPr kumimoji="0"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2900" marR="0" lvl="0" indent="-342900" algn="l" defTabSz="457200" rtl="0" eaLnBrk="1" fontAlgn="auto" latinLnBrk="0" hangingPunct="1">
              <a:lnSpc>
                <a:spcPct val="100000"/>
              </a:lnSpc>
              <a:spcBef>
                <a:spcPts val="0"/>
              </a:spcBef>
              <a:spcAft>
                <a:spcPts val="0"/>
              </a:spcAft>
              <a:buClrTx/>
              <a:buSzTx/>
              <a:buFont typeface="+mj-ea"/>
              <a:buAutoNum type="circleNumDbPlain"/>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デジタル</a:t>
            </a: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人材の不足</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（今後ますます人材枯渇）</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2900" marR="0" lvl="0" indent="-342900" algn="l" defTabSz="457200" rtl="0" eaLnBrk="1" fontAlgn="auto" latinLnBrk="0" hangingPunct="1">
              <a:lnSpc>
                <a:spcPct val="100000"/>
              </a:lnSpc>
              <a:spcBef>
                <a:spcPts val="0"/>
              </a:spcBef>
              <a:spcAft>
                <a:spcPts val="0"/>
              </a:spcAft>
              <a:buClrTx/>
              <a:buSzTx/>
              <a:buFont typeface="+mj-ea"/>
              <a:buAutoNum type="circleNumDbPlain"/>
              <a:tabLst/>
              <a:defRPr/>
            </a:pPr>
            <a:endParaRPr kumimoji="0"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2900" marR="0" lvl="0" indent="-342900" algn="l" defTabSz="457200" rtl="0" eaLnBrk="1" fontAlgn="auto" latinLnBrk="0" hangingPunct="1">
              <a:lnSpc>
                <a:spcPct val="100000"/>
              </a:lnSpc>
              <a:spcBef>
                <a:spcPts val="0"/>
              </a:spcBef>
              <a:spcAft>
                <a:spcPts val="0"/>
              </a:spcAft>
              <a:buClrTx/>
              <a:buSzTx/>
              <a:buFont typeface="+mj-ea"/>
              <a:buAutoNum type="circleNumDbPlain"/>
              <a:tabLst/>
              <a:defRPr/>
            </a:pP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ベンダーロックイン</a:t>
            </a:r>
            <a:r>
              <a:rPr lang="ja-JP" altLang="en-US" sz="1600" b="1" dirty="0">
                <a:solidFill>
                  <a:prstClr val="black"/>
                </a:solidFill>
                <a:latin typeface="Meiryo UI" panose="020B0604030504040204" pitchFamily="50" charset="-128"/>
                <a:ea typeface="Meiryo UI" panose="020B0604030504040204" pitchFamily="50" charset="-128"/>
              </a:rPr>
              <a:t>による</a:t>
            </a: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コスト高止まり</a:t>
            </a:r>
          </a:p>
          <a:p>
            <a:pPr marL="342900" marR="0" lvl="0" indent="-342900" algn="l" defTabSz="457200" rtl="0" eaLnBrk="1" fontAlgn="auto" latinLnBrk="0" hangingPunct="1">
              <a:lnSpc>
                <a:spcPct val="100000"/>
              </a:lnSpc>
              <a:spcBef>
                <a:spcPts val="0"/>
              </a:spcBef>
              <a:spcAft>
                <a:spcPts val="0"/>
              </a:spcAft>
              <a:buClrTx/>
              <a:buSzTx/>
              <a:buFont typeface="+mj-ea"/>
              <a:buAutoNum type="circleNumDbPlain"/>
              <a:tabLst/>
              <a:defRPr/>
            </a:pPr>
            <a:endParaRPr kumimoji="0"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2900" marR="0" lvl="0" indent="-342900" algn="l" defTabSz="457200" rtl="0" eaLnBrk="1" fontAlgn="auto" latinLnBrk="0" hangingPunct="1">
              <a:lnSpc>
                <a:spcPct val="100000"/>
              </a:lnSpc>
              <a:spcBef>
                <a:spcPts val="0"/>
              </a:spcBef>
              <a:spcAft>
                <a:spcPts val="0"/>
              </a:spcAft>
              <a:buClrTx/>
              <a:buSzTx/>
              <a:buFont typeface="+mj-ea"/>
              <a:buAutoNum type="circleNumDbPlain"/>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デジタル化改革に向け、</a:t>
            </a: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自治体内のいくつもの壁</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　縦割りの弊害</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　　・　</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WTO</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ルール</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　　・　</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会計年度独立の原則</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　　・　</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事前議決の原則</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　　・　</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人事制度　　など</a:t>
            </a:r>
          </a:p>
          <a:p>
            <a:pPr marR="0" lvl="0" algn="l" defTabSz="457200" rtl="0" eaLnBrk="1" fontAlgn="auto" latinLnBrk="0" hangingPunct="1">
              <a:lnSpc>
                <a:spcPct val="100000"/>
              </a:lnSpc>
              <a:spcBef>
                <a:spcPts val="0"/>
              </a:spcBef>
              <a:spcAft>
                <a:spcPts val="0"/>
              </a:spcAft>
              <a:buClrTx/>
              <a:buSzTx/>
              <a:tabLst/>
              <a:defRPr/>
            </a:pPr>
            <a:endParaRPr kumimoji="0" lang="en-US" altLang="ja-JP"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R="0" lvl="0" algn="l" defTabSz="457200" rtl="0" eaLnBrk="1" fontAlgn="auto" latinLnBrk="0" hangingPunct="1">
              <a:lnSpc>
                <a:spcPct val="100000"/>
              </a:lnSpc>
              <a:spcBef>
                <a:spcPts val="0"/>
              </a:spcBef>
              <a:spcAft>
                <a:spcPts val="0"/>
              </a:spcAft>
              <a:buClrTx/>
              <a:buSzTx/>
              <a:tabLst/>
              <a:defRPr/>
            </a:pP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➄　 公民連携の限界</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Wingdings" panose="05000000000000000000" pitchFamily="2" charset="2"/>
              </a:rPr>
              <a:t>（</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民間は事業性のある地域</a:t>
            </a:r>
            <a:r>
              <a:rPr lang="ja-JP" altLang="en-US" sz="1600" dirty="0">
                <a:solidFill>
                  <a:prstClr val="black"/>
                </a:solidFill>
                <a:latin typeface="Meiryo UI" panose="020B0604030504040204" pitchFamily="50" charset="-128"/>
                <a:ea typeface="Meiryo UI" panose="020B0604030504040204" pitchFamily="50" charset="-128"/>
              </a:rPr>
              <a:t>や</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分野を優先）</a:t>
            </a:r>
          </a:p>
        </p:txBody>
      </p:sp>
      <p:sp>
        <p:nvSpPr>
          <p:cNvPr id="3" name="正方形/長方形 2"/>
          <p:cNvSpPr/>
          <p:nvPr/>
        </p:nvSpPr>
        <p:spPr>
          <a:xfrm>
            <a:off x="1382566" y="5377632"/>
            <a:ext cx="6365987" cy="1148712"/>
          </a:xfrm>
          <a:prstGeom prst="rect">
            <a:avLst/>
          </a:prstGeom>
          <a:ln>
            <a:solidFill>
              <a:schemeClr val="accent1"/>
            </a:solidFill>
          </a:ln>
        </p:spPr>
        <p:txBody>
          <a:bodyPr wrap="square">
            <a:spAutoFit/>
          </a:bodyPr>
          <a:lstStyle/>
          <a:p>
            <a:pPr marL="285750" indent="-285750">
              <a:lnSpc>
                <a:spcPct val="150000"/>
              </a:lnSpc>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専門人材確保やシステム調達をより効果的に実現するため、また、都市ＯＳや市町村のシステム関連業務も担うため、</a:t>
            </a: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半官半民の事業体についても選択肢</a:t>
            </a:r>
            <a:r>
              <a:rPr lang="ja-JP" altLang="en-US" sz="1600" dirty="0">
                <a:latin typeface="Meiryo UI" panose="020B0604030504040204" pitchFamily="50" charset="-128"/>
                <a:ea typeface="Meiryo UI" panose="020B0604030504040204" pitchFamily="50" charset="-128"/>
              </a:rPr>
              <a:t>とする</a:t>
            </a:r>
            <a:endParaRPr lang="ja-JP" altLang="en-US" sz="1600" dirty="0"/>
          </a:p>
        </p:txBody>
      </p:sp>
      <p:sp>
        <p:nvSpPr>
          <p:cNvPr id="7" name="二等辺三角形 6"/>
          <p:cNvSpPr/>
          <p:nvPr/>
        </p:nvSpPr>
        <p:spPr>
          <a:xfrm rot="10800000">
            <a:off x="1392225" y="4626207"/>
            <a:ext cx="6356328" cy="392544"/>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721994" y="4651336"/>
            <a:ext cx="1915909" cy="369332"/>
          </a:xfrm>
          <a:prstGeom prst="rect">
            <a:avLst/>
          </a:prstGeom>
          <a:noFill/>
        </p:spPr>
        <p:txBody>
          <a:bodyPr wrap="none" rtlCol="0">
            <a:spAutoFit/>
          </a:bodyPr>
          <a:lstStyle/>
          <a:p>
            <a:r>
              <a:rPr kumimoji="1" lang="ja-JP" altLang="en-US" b="1" dirty="0"/>
              <a:t>解決に向けた検討</a:t>
            </a:r>
          </a:p>
        </p:txBody>
      </p:sp>
    </p:spTree>
    <p:extLst>
      <p:ext uri="{BB962C8B-B14F-4D97-AF65-F5344CB8AC3E}">
        <p14:creationId xmlns:p14="http://schemas.microsoft.com/office/powerpoint/2010/main" val="2270218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CA139102-1A82-496E-B757-E81CFE946151}"/>
              </a:ext>
            </a:extLst>
          </p:cNvPr>
          <p:cNvGraphicFramePr>
            <a:graphicFrameLocks noGrp="1"/>
          </p:cNvGraphicFramePr>
          <p:nvPr>
            <p:extLst>
              <p:ext uri="{D42A27DB-BD31-4B8C-83A1-F6EECF244321}">
                <p14:modId xmlns:p14="http://schemas.microsoft.com/office/powerpoint/2010/main" val="910938405"/>
              </p:ext>
            </p:extLst>
          </p:nvPr>
        </p:nvGraphicFramePr>
        <p:xfrm>
          <a:off x="106748" y="1004550"/>
          <a:ext cx="8720459" cy="5555469"/>
        </p:xfrm>
        <a:graphic>
          <a:graphicData uri="http://schemas.openxmlformats.org/drawingml/2006/table">
            <a:tbl>
              <a:tblPr firstRow="1" bandRow="1">
                <a:tableStyleId>{5C22544A-7EE6-4342-B048-85BDC9FD1C3A}</a:tableStyleId>
              </a:tblPr>
              <a:tblGrid>
                <a:gridCol w="353471">
                  <a:extLst>
                    <a:ext uri="{9D8B030D-6E8A-4147-A177-3AD203B41FA5}">
                      <a16:colId xmlns:a16="http://schemas.microsoft.com/office/drawing/2014/main" val="1461087595"/>
                    </a:ext>
                  </a:extLst>
                </a:gridCol>
                <a:gridCol w="337189">
                  <a:extLst>
                    <a:ext uri="{9D8B030D-6E8A-4147-A177-3AD203B41FA5}">
                      <a16:colId xmlns:a16="http://schemas.microsoft.com/office/drawing/2014/main" val="76796260"/>
                    </a:ext>
                  </a:extLst>
                </a:gridCol>
                <a:gridCol w="1546543">
                  <a:extLst>
                    <a:ext uri="{9D8B030D-6E8A-4147-A177-3AD203B41FA5}">
                      <a16:colId xmlns:a16="http://schemas.microsoft.com/office/drawing/2014/main" val="1134458870"/>
                    </a:ext>
                  </a:extLst>
                </a:gridCol>
                <a:gridCol w="448358">
                  <a:extLst>
                    <a:ext uri="{9D8B030D-6E8A-4147-A177-3AD203B41FA5}">
                      <a16:colId xmlns:a16="http://schemas.microsoft.com/office/drawing/2014/main" val="2378369004"/>
                    </a:ext>
                  </a:extLst>
                </a:gridCol>
                <a:gridCol w="6034898">
                  <a:extLst>
                    <a:ext uri="{9D8B030D-6E8A-4147-A177-3AD203B41FA5}">
                      <a16:colId xmlns:a16="http://schemas.microsoft.com/office/drawing/2014/main" val="379497611"/>
                    </a:ext>
                  </a:extLst>
                </a:gridCol>
              </a:tblGrid>
              <a:tr h="262613">
                <a:tc gridSpan="3">
                  <a:txBody>
                    <a:bodyPr/>
                    <a:lstStyle/>
                    <a:p>
                      <a:pPr algn="ctr"/>
                      <a:r>
                        <a:rPr kumimoji="1" lang="ja-JP" altLang="en-US" sz="1100" b="1" dirty="0">
                          <a:solidFill>
                            <a:schemeClr val="lt1"/>
                          </a:solidFill>
                          <a:latin typeface="+mn-ea"/>
                          <a:ea typeface="+mn-ea"/>
                        </a:rPr>
                        <a:t>戦略テーマ</a:t>
                      </a:r>
                      <a:endParaRPr kumimoji="1" lang="ja-JP" altLang="en-US" sz="1100" b="1" dirty="0">
                        <a:solidFill>
                          <a:schemeClr val="bg1"/>
                        </a:solidFill>
                        <a:latin typeface="+mn-ea"/>
                        <a:ea typeface="+mn-ea"/>
                      </a:endParaRPr>
                    </a:p>
                  </a:txBody>
                  <a:tcPr marT="36000" marB="36000" anchor="ctr">
                    <a:solidFill>
                      <a:schemeClr val="bg2">
                        <a:lumMod val="50000"/>
                      </a:schemeClr>
                    </a:solidFill>
                  </a:tcPr>
                </a:tc>
                <a:tc hMerge="1">
                  <a:txBody>
                    <a:bodyPr/>
                    <a:lstStyle/>
                    <a:p>
                      <a:endParaRPr kumimoji="1" lang="ja-JP" altLang="en-US"/>
                    </a:p>
                  </a:txBody>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marT="36000" marB="36000"/>
                </a:tc>
                <a:tc gridSpan="2">
                  <a:txBody>
                    <a:bodyPr/>
                    <a:lstStyle/>
                    <a:p>
                      <a:pPr algn="ctr"/>
                      <a:r>
                        <a:rPr kumimoji="1" lang="ja-JP" altLang="en-US" sz="1100" dirty="0">
                          <a:latin typeface="+mn-ea"/>
                          <a:ea typeface="+mn-ea"/>
                        </a:rPr>
                        <a:t>主な取組み状況</a:t>
                      </a:r>
                      <a:endParaRPr kumimoji="1" lang="ja-JP" altLang="en-US" sz="1100" b="1" dirty="0">
                        <a:solidFill>
                          <a:schemeClr val="bg1"/>
                        </a:solidFill>
                        <a:latin typeface="+mn-ea"/>
                        <a:ea typeface="+mn-ea"/>
                      </a:endParaRPr>
                    </a:p>
                  </a:txBody>
                  <a:tcPr marT="36000" marB="36000" anchor="ctr">
                    <a:solidFill>
                      <a:schemeClr val="bg2">
                        <a:lumMod val="50000"/>
                      </a:schemeClr>
                    </a:solidFill>
                  </a:tcPr>
                </a:tc>
                <a:tc hMerge="1">
                  <a:txBody>
                    <a:bodyPr/>
                    <a:lstStyle/>
                    <a:p>
                      <a:endParaRPr kumimoji="1" lang="ja-JP" altLang="en-US" dirty="0"/>
                    </a:p>
                  </a:txBody>
                  <a:tcPr/>
                </a:tc>
                <a:extLst>
                  <a:ext uri="{0D108BD9-81ED-4DB2-BD59-A6C34878D82A}">
                    <a16:rowId xmlns:a16="http://schemas.microsoft.com/office/drawing/2014/main" val="3255202006"/>
                  </a:ext>
                </a:extLst>
              </a:tr>
              <a:tr h="464673">
                <a:tc rowSpan="2" gridSpan="2">
                  <a:txBody>
                    <a:bodyPr/>
                    <a:lstStyle/>
                    <a:p>
                      <a:pPr algn="ctr"/>
                      <a:r>
                        <a:rPr kumimoji="1" lang="ja-JP" altLang="en-US" sz="1100" b="1" dirty="0">
                          <a:solidFill>
                            <a:schemeClr val="bg1"/>
                          </a:solidFill>
                          <a:latin typeface="+mn-ea"/>
                          <a:ea typeface="+mn-ea"/>
                        </a:rPr>
                        <a:t>重点地域</a:t>
                      </a:r>
                    </a:p>
                  </a:txBody>
                  <a:tcPr marT="36000" marB="36000" vert="eaVert" anchor="ctr" anchorCtr="1">
                    <a:solidFill>
                      <a:schemeClr val="accent1"/>
                    </a:solidFill>
                  </a:tcPr>
                </a:tc>
                <a:tc rowSpan="2" hMerge="1">
                  <a:txBody>
                    <a:bodyPr/>
                    <a:lstStyle/>
                    <a:p>
                      <a:endParaRPr kumimoji="1" lang="ja-JP" altLang="en-US"/>
                    </a:p>
                  </a:txBody>
                  <a:tcPr/>
                </a:tc>
                <a:tc>
                  <a:txBody>
                    <a:bodyPr/>
                    <a:lstStyle/>
                    <a:p>
                      <a:r>
                        <a:rPr kumimoji="1" lang="ja-JP" altLang="en-US" sz="1100" dirty="0">
                          <a:latin typeface="+mn-ea"/>
                          <a:ea typeface="+mn-ea"/>
                        </a:rPr>
                        <a:t>スーパーシティ</a:t>
                      </a:r>
                      <a:endParaRPr kumimoji="1" lang="ja-JP" altLang="en-US" sz="1100" b="1" dirty="0">
                        <a:latin typeface="+mn-ea"/>
                        <a:ea typeface="+mn-ea"/>
                      </a:endParaRPr>
                    </a:p>
                  </a:txBody>
                  <a:tcPr marT="36000" marB="36000" anchor="ctr"/>
                </a:tc>
                <a:tc>
                  <a:txBody>
                    <a:bodyPr/>
                    <a:lstStyle/>
                    <a:p>
                      <a:pPr algn="ctr"/>
                      <a:r>
                        <a:rPr kumimoji="1" lang="ja-JP" altLang="en-US" sz="1200" dirty="0">
                          <a:latin typeface="+mn-ea"/>
                          <a:ea typeface="+mn-ea"/>
                        </a:rPr>
                        <a:t>△</a:t>
                      </a:r>
                    </a:p>
                  </a:txBody>
                  <a:tcPr marT="36000" marB="36000" anchor="ctr"/>
                </a:tc>
                <a:tc>
                  <a:txBody>
                    <a:bodyPr/>
                    <a:lstStyle/>
                    <a:p>
                      <a:pPr marL="171450" indent="-171450">
                        <a:buFont typeface="Arial" panose="020B0604020202020204" pitchFamily="34" charset="0"/>
                        <a:buChar char="•"/>
                      </a:pPr>
                      <a:r>
                        <a:rPr kumimoji="1" lang="en-US" altLang="ja-JP" sz="1200" dirty="0">
                          <a:latin typeface="+mn-ea"/>
                          <a:ea typeface="+mn-ea"/>
                        </a:rPr>
                        <a:t>R3.4</a:t>
                      </a:r>
                      <a:r>
                        <a:rPr kumimoji="1" lang="ja-JP" altLang="en-US" sz="1200" dirty="0">
                          <a:latin typeface="+mn-ea"/>
                          <a:ea typeface="+mn-ea"/>
                        </a:rPr>
                        <a:t>に大阪府市で「健康」をテーマに、夢洲、万博、うめきた</a:t>
                      </a:r>
                      <a:r>
                        <a:rPr kumimoji="1" lang="en-US" altLang="ja-JP" sz="1200" dirty="0">
                          <a:latin typeface="+mn-ea"/>
                          <a:ea typeface="+mn-ea"/>
                        </a:rPr>
                        <a:t>2</a:t>
                      </a:r>
                      <a:r>
                        <a:rPr kumimoji="1" lang="ja-JP" altLang="en-US" sz="1200" dirty="0">
                          <a:latin typeface="+mn-ea"/>
                          <a:ea typeface="+mn-ea"/>
                        </a:rPr>
                        <a:t>期で共同提案。現在、国のスケジュール等の見直しに伴い、提案内容のバージョンアップに向けた取組みを府市で実施中。</a:t>
                      </a:r>
                    </a:p>
                  </a:txBody>
                  <a:tcPr marT="36000" marB="36000" anchor="ctr"/>
                </a:tc>
                <a:extLst>
                  <a:ext uri="{0D108BD9-81ED-4DB2-BD59-A6C34878D82A}">
                    <a16:rowId xmlns:a16="http://schemas.microsoft.com/office/drawing/2014/main" val="519168480"/>
                  </a:ext>
                </a:extLst>
              </a:tr>
              <a:tr h="464673">
                <a:tc gridSpan="2" vMerge="1">
                  <a:txBody>
                    <a:bodyPr/>
                    <a:lstStyle/>
                    <a:p>
                      <a:endParaRPr kumimoji="1" lang="ja-JP" altLang="en-US" sz="1300">
                        <a:latin typeface="Meiryo UI" panose="020B0604030504040204" pitchFamily="50" charset="-128"/>
                        <a:ea typeface="Meiryo UI" panose="020B0604030504040204" pitchFamily="50" charset="-128"/>
                      </a:endParaRPr>
                    </a:p>
                  </a:txBody>
                  <a:tcPr marT="36000" marB="36000"/>
                </a:tc>
                <a:tc hMerge="1" vMerge="1">
                  <a:txBody>
                    <a:bodyPr/>
                    <a:lstStyle/>
                    <a:p>
                      <a:endParaRPr kumimoji="1" lang="ja-JP" altLang="en-US"/>
                    </a:p>
                  </a:txBody>
                  <a:tcPr/>
                </a:tc>
                <a:tc>
                  <a:txBody>
                    <a:bodyPr/>
                    <a:lstStyle/>
                    <a:p>
                      <a:r>
                        <a:rPr kumimoji="1" lang="ja-JP" altLang="en-US" sz="1100" dirty="0">
                          <a:latin typeface="+mn-ea"/>
                          <a:ea typeface="+mn-ea"/>
                        </a:rPr>
                        <a:t>泉北ニュータウン</a:t>
                      </a:r>
                      <a:endParaRPr kumimoji="1" lang="ja-JP" altLang="en-US" sz="1100" b="1" dirty="0">
                        <a:latin typeface="+mn-ea"/>
                        <a:ea typeface="+mn-ea"/>
                      </a:endParaRPr>
                    </a:p>
                  </a:txBody>
                  <a:tcPr marT="36000" marB="36000" anchor="ctr"/>
                </a:tc>
                <a:tc>
                  <a:txBody>
                    <a:bodyPr/>
                    <a:lstStyle/>
                    <a:p>
                      <a:pPr algn="ctr"/>
                      <a:r>
                        <a:rPr kumimoji="1" lang="ja-JP" altLang="en-US" sz="1200" dirty="0">
                          <a:latin typeface="+mn-ea"/>
                          <a:ea typeface="+mn-ea"/>
                        </a:rPr>
                        <a:t>〇</a:t>
                      </a:r>
                    </a:p>
                  </a:txBody>
                  <a:tcPr marT="36000" marB="36000" anchor="ctr"/>
                </a:tc>
                <a:tc>
                  <a:txBody>
                    <a:bodyPr/>
                    <a:lstStyle/>
                    <a:p>
                      <a:pPr marL="171450" indent="-171450">
                        <a:buFont typeface="Arial" panose="020B0604020202020204" pitchFamily="34" charset="0"/>
                        <a:buChar char="•"/>
                      </a:pPr>
                      <a:r>
                        <a:rPr kumimoji="1" lang="ja-JP" altLang="en-US" sz="1200" dirty="0">
                          <a:latin typeface="+mn-ea"/>
                          <a:ea typeface="+mn-ea"/>
                        </a:rPr>
                        <a:t>堺スマートシティ戦略を</a:t>
                      </a:r>
                      <a:r>
                        <a:rPr kumimoji="1" lang="en-US" altLang="ja-JP" sz="1200" dirty="0">
                          <a:latin typeface="+mn-ea"/>
                          <a:ea typeface="+mn-ea"/>
                        </a:rPr>
                        <a:t>R3.5</a:t>
                      </a:r>
                      <a:r>
                        <a:rPr kumimoji="1" lang="ja-JP" altLang="en-US" sz="1200" dirty="0">
                          <a:latin typeface="+mn-ea"/>
                          <a:ea typeface="+mn-ea"/>
                        </a:rPr>
                        <a:t>策定。府市連携による民間リモートオフィス補助制度を調整中</a:t>
                      </a:r>
                      <a:r>
                        <a:rPr kumimoji="1" lang="en-US" altLang="ja-JP" sz="1200" dirty="0">
                          <a:latin typeface="+mn-ea"/>
                          <a:ea typeface="+mn-ea"/>
                        </a:rPr>
                        <a:t>R3.9</a:t>
                      </a:r>
                      <a:r>
                        <a:rPr kumimoji="1" lang="ja-JP" altLang="en-US" sz="1200" dirty="0">
                          <a:latin typeface="+mn-ea"/>
                          <a:ea typeface="+mn-ea"/>
                        </a:rPr>
                        <a:t>予定。</a:t>
                      </a:r>
                    </a:p>
                  </a:txBody>
                  <a:tcPr marT="36000" marB="36000" anchor="ctr"/>
                </a:tc>
                <a:extLst>
                  <a:ext uri="{0D108BD9-81ED-4DB2-BD59-A6C34878D82A}">
                    <a16:rowId xmlns:a16="http://schemas.microsoft.com/office/drawing/2014/main" val="1574973911"/>
                  </a:ext>
                </a:extLst>
              </a:tr>
              <a:tr h="270550">
                <a:tc rowSpan="6">
                  <a:txBody>
                    <a:bodyPr/>
                    <a:lstStyle/>
                    <a:p>
                      <a:pPr algn="ctr"/>
                      <a:r>
                        <a:rPr kumimoji="1" lang="ja-JP" altLang="en-US" sz="1100" b="1" dirty="0">
                          <a:solidFill>
                            <a:schemeClr val="bg1"/>
                          </a:solidFill>
                          <a:latin typeface="+mn-ea"/>
                          <a:ea typeface="+mn-ea"/>
                        </a:rPr>
                        <a:t>行政</a:t>
                      </a:r>
                      <a:r>
                        <a:rPr kumimoji="1" lang="en-US" altLang="ja-JP" sz="1100" b="1" dirty="0">
                          <a:solidFill>
                            <a:schemeClr val="bg1"/>
                          </a:solidFill>
                          <a:latin typeface="+mn-ea"/>
                          <a:ea typeface="+mn-ea"/>
                        </a:rPr>
                        <a:t>DX</a:t>
                      </a:r>
                      <a:endParaRPr kumimoji="1" lang="ja-JP" altLang="en-US" sz="1100" b="1" dirty="0">
                        <a:solidFill>
                          <a:schemeClr val="bg1"/>
                        </a:solidFill>
                        <a:latin typeface="+mn-ea"/>
                        <a:ea typeface="+mn-ea"/>
                      </a:endParaRPr>
                    </a:p>
                  </a:txBody>
                  <a:tcPr marL="36000" marR="36000" marT="36000" marB="36000" vert="eaVert" anchor="ctr">
                    <a:solidFill>
                      <a:schemeClr val="accent1"/>
                    </a:solidFill>
                  </a:tcPr>
                </a:tc>
                <a:tc rowSpan="3">
                  <a:txBody>
                    <a:bodyPr/>
                    <a:lstStyle/>
                    <a:p>
                      <a:pPr algn="ctr"/>
                      <a:r>
                        <a:rPr kumimoji="1" lang="ja-JP" altLang="en-US" sz="1100" b="1" dirty="0">
                          <a:solidFill>
                            <a:schemeClr val="bg1"/>
                          </a:solidFill>
                          <a:latin typeface="+mn-ea"/>
                          <a:ea typeface="+mn-ea"/>
                        </a:rPr>
                        <a:t>市町村</a:t>
                      </a:r>
                    </a:p>
                  </a:txBody>
                  <a:tcPr marT="36000" marB="36000" vert="eaVert" anchor="ctr">
                    <a:solidFill>
                      <a:schemeClr val="accent1"/>
                    </a:solidFill>
                  </a:tcPr>
                </a:tc>
                <a:tc>
                  <a:txBody>
                    <a:bodyPr/>
                    <a:lstStyle/>
                    <a:p>
                      <a:r>
                        <a:rPr kumimoji="1" lang="ja-JP" altLang="en-US" sz="1100" dirty="0">
                          <a:latin typeface="+mn-ea"/>
                          <a:ea typeface="+mn-ea"/>
                        </a:rPr>
                        <a:t>スマートシティ補助金</a:t>
                      </a:r>
                      <a:endParaRPr kumimoji="1" lang="ja-JP" altLang="en-US" sz="1100" b="1" dirty="0">
                        <a:latin typeface="+mn-ea"/>
                        <a:ea typeface="+mn-ea"/>
                      </a:endParaRPr>
                    </a:p>
                  </a:txBody>
                  <a:tcPr marT="36000" marB="36000" anchor="ctr"/>
                </a:tc>
                <a:tc>
                  <a:txBody>
                    <a:bodyPr/>
                    <a:lstStyle/>
                    <a:p>
                      <a:pPr algn="ctr"/>
                      <a:r>
                        <a:rPr kumimoji="1" lang="ja-JP" altLang="en-US" sz="1200" dirty="0">
                          <a:latin typeface="+mn-ea"/>
                          <a:ea typeface="+mn-ea"/>
                        </a:rPr>
                        <a:t>〇</a:t>
                      </a:r>
                    </a:p>
                  </a:txBody>
                  <a:tcPr marT="36000" marB="36000" anchor="ctr"/>
                </a:tc>
                <a:tc>
                  <a:txBody>
                    <a:bodyPr/>
                    <a:lstStyle/>
                    <a:p>
                      <a:pPr marL="171450" indent="-171450">
                        <a:buFont typeface="Arial" panose="020B0604020202020204" pitchFamily="34" charset="0"/>
                        <a:buChar char="•"/>
                      </a:pPr>
                      <a:r>
                        <a:rPr kumimoji="1" lang="ja-JP" altLang="en-US" sz="1200" dirty="0">
                          <a:latin typeface="+mn-ea"/>
                          <a:ea typeface="+mn-ea"/>
                        </a:rPr>
                        <a:t>河内長野市の遠隔診療の事例をはじめ</a:t>
                      </a:r>
                      <a:r>
                        <a:rPr kumimoji="1" lang="en-US" altLang="ja-JP" sz="1200" dirty="0">
                          <a:latin typeface="+mn-ea"/>
                          <a:ea typeface="+mn-ea"/>
                        </a:rPr>
                        <a:t>3</a:t>
                      </a:r>
                      <a:r>
                        <a:rPr kumimoji="1" lang="ja-JP" altLang="en-US" sz="1200" dirty="0">
                          <a:latin typeface="+mn-ea"/>
                          <a:ea typeface="+mn-ea"/>
                        </a:rPr>
                        <a:t>件を採択。共同調達などを通じて横展開</a:t>
                      </a:r>
                      <a:endParaRPr kumimoji="1" lang="en-US" altLang="ja-JP" sz="1200" dirty="0">
                        <a:latin typeface="+mn-ea"/>
                        <a:ea typeface="+mn-ea"/>
                      </a:endParaRPr>
                    </a:p>
                  </a:txBody>
                  <a:tcPr marT="36000" marB="36000" anchor="ctr"/>
                </a:tc>
                <a:extLst>
                  <a:ext uri="{0D108BD9-81ED-4DB2-BD59-A6C34878D82A}">
                    <a16:rowId xmlns:a16="http://schemas.microsoft.com/office/drawing/2014/main" val="1582703455"/>
                  </a:ext>
                </a:extLst>
              </a:tr>
              <a:tr h="270550">
                <a:tc vMerge="1">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marT="36000" marB="36000" vert="eaVert">
                    <a:lnR w="12700" cap="flat" cmpd="sng" algn="ctr">
                      <a:solidFill>
                        <a:schemeClr val="tx1"/>
                      </a:solidFill>
                      <a:prstDash val="solid"/>
                      <a:round/>
                      <a:headEnd type="none" w="med" len="med"/>
                      <a:tailEnd type="none" w="med" len="med"/>
                    </a:lnR>
                    <a:noFill/>
                  </a:tcPr>
                </a:tc>
                <a:tc vMerge="1">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marT="36000" marB="36000" vert="eaVert">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r>
                        <a:rPr kumimoji="1" lang="ja-JP" altLang="en-US" sz="1100" dirty="0">
                          <a:latin typeface="+mn-ea"/>
                          <a:ea typeface="+mn-ea"/>
                        </a:rPr>
                        <a:t>市町村アドバイザー</a:t>
                      </a:r>
                      <a:endParaRPr kumimoji="1" lang="ja-JP" altLang="en-US" sz="1100" b="1" dirty="0">
                        <a:latin typeface="+mn-ea"/>
                        <a:ea typeface="+mn-ea"/>
                      </a:endParaRPr>
                    </a:p>
                  </a:txBody>
                  <a:tcPr marT="36000" marB="36000" anchor="ctr"/>
                </a:tc>
                <a:tc>
                  <a:txBody>
                    <a:bodyPr/>
                    <a:lstStyle/>
                    <a:p>
                      <a:pPr algn="ctr"/>
                      <a:r>
                        <a:rPr kumimoji="1" lang="ja-JP" altLang="en-US" sz="1200" dirty="0">
                          <a:solidFill>
                            <a:schemeClr val="tx1"/>
                          </a:solidFill>
                          <a:latin typeface="+mn-ea"/>
                          <a:ea typeface="+mn-ea"/>
                        </a:rPr>
                        <a:t>〇</a:t>
                      </a:r>
                    </a:p>
                  </a:txBody>
                  <a:tcPr marT="36000" marB="36000" anchor="ctr"/>
                </a:tc>
                <a:tc>
                  <a:txBody>
                    <a:bodyPr/>
                    <a:lstStyle/>
                    <a:p>
                      <a:pPr marL="171450" indent="-171450">
                        <a:buFont typeface="Arial" panose="020B0604020202020204" pitchFamily="34" charset="0"/>
                        <a:buChar char="•"/>
                      </a:pPr>
                      <a:r>
                        <a:rPr kumimoji="1" lang="ja-JP" altLang="en-US" sz="1200" dirty="0">
                          <a:latin typeface="+mn-ea"/>
                          <a:ea typeface="+mn-ea"/>
                        </a:rPr>
                        <a:t>委託先コンサル企業とともに市町村における自治体</a:t>
                      </a:r>
                      <a:r>
                        <a:rPr kumimoji="1" lang="en-US" altLang="ja-JP" sz="1200" dirty="0">
                          <a:latin typeface="+mn-ea"/>
                          <a:ea typeface="+mn-ea"/>
                        </a:rPr>
                        <a:t>DX</a:t>
                      </a:r>
                      <a:r>
                        <a:rPr kumimoji="1" lang="ja-JP" altLang="en-US" sz="1200" dirty="0">
                          <a:latin typeface="+mn-ea"/>
                          <a:ea typeface="+mn-ea"/>
                        </a:rPr>
                        <a:t>推進を支援</a:t>
                      </a:r>
                    </a:p>
                  </a:txBody>
                  <a:tcPr marT="36000" marB="36000" anchor="ctr"/>
                </a:tc>
                <a:extLst>
                  <a:ext uri="{0D108BD9-81ED-4DB2-BD59-A6C34878D82A}">
                    <a16:rowId xmlns:a16="http://schemas.microsoft.com/office/drawing/2014/main" val="2766828278"/>
                  </a:ext>
                </a:extLst>
              </a:tr>
              <a:tr h="464673">
                <a:tc vMerge="1">
                  <a:txBody>
                    <a:bodyPr/>
                    <a:lstStyle/>
                    <a:p>
                      <a:endParaRPr kumimoji="1" lang="ja-JP" altLang="en-US" sz="1200" dirty="0">
                        <a:latin typeface="Meiryo UI" panose="020B0604030504040204" pitchFamily="50" charset="-128"/>
                        <a:ea typeface="Meiryo UI" panose="020B0604030504040204" pitchFamily="50" charset="-128"/>
                      </a:endParaRPr>
                    </a:p>
                  </a:txBody>
                  <a:tcPr marT="36000" marB="36000" vert="eaVert">
                    <a:lnT w="12700" cmpd="sng">
                      <a:noFill/>
                    </a:lnT>
                  </a:tcPr>
                </a:tc>
                <a:tc vMerge="1">
                  <a:txBody>
                    <a:bodyPr/>
                    <a:lstStyle/>
                    <a:p>
                      <a:endParaRPr kumimoji="1" lang="ja-JP" altLang="en-US"/>
                    </a:p>
                  </a:txBody>
                  <a:tcPr/>
                </a:tc>
                <a:tc>
                  <a:txBody>
                    <a:bodyPr/>
                    <a:lstStyle/>
                    <a:p>
                      <a:r>
                        <a:rPr kumimoji="1" lang="ja-JP" altLang="en-US" sz="1100" dirty="0">
                          <a:latin typeface="+mn-ea"/>
                          <a:ea typeface="+mn-ea"/>
                        </a:rPr>
                        <a:t>行政手続きオンライン化</a:t>
                      </a:r>
                      <a:endParaRPr kumimoji="1" lang="ja-JP" altLang="en-US" sz="1100" b="1" dirty="0">
                        <a:latin typeface="+mn-ea"/>
                        <a:ea typeface="+mn-ea"/>
                      </a:endParaRPr>
                    </a:p>
                  </a:txBody>
                  <a:tcPr marT="36000" marB="36000" anchor="ctr"/>
                </a:tc>
                <a:tc>
                  <a:txBody>
                    <a:bodyPr/>
                    <a:lstStyle/>
                    <a:p>
                      <a:pPr algn="ctr"/>
                      <a:r>
                        <a:rPr kumimoji="1" lang="ja-JP" altLang="en-US" sz="1200" dirty="0">
                          <a:latin typeface="+mn-ea"/>
                          <a:ea typeface="+mn-ea"/>
                        </a:rPr>
                        <a:t>〇</a:t>
                      </a:r>
                      <a:endParaRPr kumimoji="1" lang="ja-JP" altLang="en-US" sz="1200" dirty="0">
                        <a:solidFill>
                          <a:schemeClr val="tx1"/>
                        </a:solidFill>
                        <a:latin typeface="+mn-ea"/>
                        <a:ea typeface="+mn-ea"/>
                      </a:endParaRPr>
                    </a:p>
                  </a:txBody>
                  <a:tcPr marT="36000" marB="36000" anchor="ctr"/>
                </a:tc>
                <a:tc>
                  <a:txBody>
                    <a:bodyPr/>
                    <a:lstStyle/>
                    <a:p>
                      <a:pPr marL="171450" indent="-171450">
                        <a:buFont typeface="Arial" panose="020B0604020202020204" pitchFamily="34" charset="0"/>
                        <a:buChar char="•"/>
                      </a:pPr>
                      <a:r>
                        <a:rPr kumimoji="1" lang="ja-JP" altLang="en-US" sz="1200" dirty="0">
                          <a:latin typeface="+mn-ea"/>
                          <a:ea typeface="+mn-ea"/>
                        </a:rPr>
                        <a:t>大阪市の手法を参考に電子申請システムの共同調達を実施し、</a:t>
                      </a:r>
                      <a:r>
                        <a:rPr kumimoji="1" lang="en-US" altLang="ja-JP" sz="1200" dirty="0">
                          <a:latin typeface="+mn-ea"/>
                          <a:ea typeface="+mn-ea"/>
                        </a:rPr>
                        <a:t>11</a:t>
                      </a:r>
                      <a:r>
                        <a:rPr kumimoji="1" lang="ja-JP" altLang="en-US" sz="1200" dirty="0">
                          <a:latin typeface="+mn-ea"/>
                          <a:ea typeface="+mn-ea"/>
                        </a:rPr>
                        <a:t>市町が参加（参加団体間でノウハウや好事例の共有を図り利活用を進める）</a:t>
                      </a:r>
                    </a:p>
                  </a:txBody>
                  <a:tcPr marT="36000" marB="36000" anchor="ctr"/>
                </a:tc>
                <a:extLst>
                  <a:ext uri="{0D108BD9-81ED-4DB2-BD59-A6C34878D82A}">
                    <a16:rowId xmlns:a16="http://schemas.microsoft.com/office/drawing/2014/main" val="3470300617"/>
                  </a:ext>
                </a:extLst>
              </a:tr>
              <a:tr h="270550">
                <a:tc vMerge="1">
                  <a:txBody>
                    <a:bodyPr/>
                    <a:lstStyle/>
                    <a:p>
                      <a:endParaRPr kumimoji="1" lang="ja-JP" altLang="en-US"/>
                    </a:p>
                  </a:txBody>
                  <a:tcPr/>
                </a:tc>
                <a:tc rowSpan="3">
                  <a:txBody>
                    <a:bodyPr/>
                    <a:lstStyle/>
                    <a:p>
                      <a:pPr algn="ctr"/>
                      <a:r>
                        <a:rPr kumimoji="1" lang="ja-JP" altLang="en-US" sz="1100" b="1" dirty="0">
                          <a:solidFill>
                            <a:schemeClr val="bg1"/>
                          </a:solidFill>
                          <a:latin typeface="+mn-ea"/>
                          <a:ea typeface="+mn-ea"/>
                        </a:rPr>
                        <a:t>府庁</a:t>
                      </a:r>
                    </a:p>
                  </a:txBody>
                  <a:tcPr marT="36000" marB="36000" vert="eaVert" anchor="ctr">
                    <a:solidFill>
                      <a:schemeClr val="accent1"/>
                    </a:solidFill>
                  </a:tcPr>
                </a:tc>
                <a:tc>
                  <a:txBody>
                    <a:bodyPr/>
                    <a:lstStyle/>
                    <a:p>
                      <a:r>
                        <a:rPr kumimoji="1" lang="ja-JP" altLang="en-US" sz="1100" dirty="0">
                          <a:latin typeface="+mn-ea"/>
                          <a:ea typeface="+mn-ea"/>
                        </a:rPr>
                        <a:t>業務のオンライン化</a:t>
                      </a:r>
                      <a:endParaRPr kumimoji="1" lang="ja-JP" altLang="en-US" sz="1100" b="1" dirty="0">
                        <a:latin typeface="+mn-ea"/>
                        <a:ea typeface="+mn-ea"/>
                      </a:endParaRPr>
                    </a:p>
                  </a:txBody>
                  <a:tcPr marT="36000" marB="36000" anchor="ctr"/>
                </a:tc>
                <a:tc>
                  <a:txBody>
                    <a:bodyPr/>
                    <a:lstStyle/>
                    <a:p>
                      <a:pPr algn="ctr"/>
                      <a:r>
                        <a:rPr kumimoji="1" lang="ja-JP" altLang="en-US" sz="1200" dirty="0">
                          <a:latin typeface="+mn-ea"/>
                          <a:ea typeface="+mn-ea"/>
                        </a:rPr>
                        <a:t>〇</a:t>
                      </a:r>
                      <a:endParaRPr kumimoji="1" lang="ja-JP" altLang="en-US" sz="1200" dirty="0">
                        <a:solidFill>
                          <a:schemeClr val="tx1"/>
                        </a:solidFill>
                        <a:latin typeface="+mn-ea"/>
                        <a:ea typeface="+mn-ea"/>
                      </a:endParaRPr>
                    </a:p>
                  </a:txBody>
                  <a:tcPr marT="36000" marB="36000" anchor="ctr"/>
                </a:tc>
                <a:tc>
                  <a:txBody>
                    <a:bodyPr/>
                    <a:lstStyle/>
                    <a:p>
                      <a:pPr marL="171450" indent="-171450">
                        <a:buFont typeface="Arial" panose="020B0604020202020204" pitchFamily="34" charset="0"/>
                        <a:buChar char="•"/>
                      </a:pPr>
                      <a:r>
                        <a:rPr kumimoji="1" lang="ja-JP" altLang="en-US" sz="1200" dirty="0">
                          <a:latin typeface="+mn-ea"/>
                          <a:ea typeface="+mn-ea"/>
                        </a:rPr>
                        <a:t>テレワークや</a:t>
                      </a:r>
                      <a:r>
                        <a:rPr kumimoji="1" lang="en-US" altLang="ja-JP" sz="1200" dirty="0">
                          <a:latin typeface="+mn-ea"/>
                          <a:ea typeface="+mn-ea"/>
                        </a:rPr>
                        <a:t>Web</a:t>
                      </a:r>
                      <a:r>
                        <a:rPr kumimoji="1" lang="ja-JP" altLang="en-US" sz="1200" dirty="0">
                          <a:latin typeface="+mn-ea"/>
                          <a:ea typeface="+mn-ea"/>
                        </a:rPr>
                        <a:t>会議の利用促進</a:t>
                      </a:r>
                    </a:p>
                  </a:txBody>
                  <a:tcPr marT="36000" marB="36000" anchor="ctr"/>
                </a:tc>
                <a:extLst>
                  <a:ext uri="{0D108BD9-81ED-4DB2-BD59-A6C34878D82A}">
                    <a16:rowId xmlns:a16="http://schemas.microsoft.com/office/drawing/2014/main" val="1770470408"/>
                  </a:ext>
                </a:extLst>
              </a:tr>
              <a:tr h="270550">
                <a:tc vMerge="1">
                  <a:txBody>
                    <a:bodyPr/>
                    <a:lstStyle/>
                    <a:p>
                      <a:endParaRPr kumimoji="1" lang="ja-JP" altLang="en-US" sz="1300" dirty="0">
                        <a:latin typeface="Meiryo UI" panose="020B0604030504040204" pitchFamily="50" charset="-128"/>
                        <a:ea typeface="Meiryo UI" panose="020B0604030504040204" pitchFamily="50" charset="-128"/>
                      </a:endParaRPr>
                    </a:p>
                  </a:txBody>
                  <a:tcPr marT="36000" marB="36000"/>
                </a:tc>
                <a:tc vMerge="1">
                  <a:txBody>
                    <a:bodyPr/>
                    <a:lstStyle/>
                    <a:p>
                      <a:endParaRPr kumimoji="1" lang="ja-JP" altLang="en-US"/>
                    </a:p>
                  </a:txBody>
                  <a:tcPr/>
                </a:tc>
                <a:tc>
                  <a:txBody>
                    <a:bodyPr/>
                    <a:lstStyle/>
                    <a:p>
                      <a:r>
                        <a:rPr kumimoji="1" lang="ja-JP" altLang="en-US" sz="1100" dirty="0">
                          <a:latin typeface="+mn-ea"/>
                          <a:ea typeface="+mn-ea"/>
                        </a:rPr>
                        <a:t>行政手続きオンライン化</a:t>
                      </a:r>
                      <a:endParaRPr kumimoji="1" lang="ja-JP" altLang="en-US" sz="1100" b="1" dirty="0">
                        <a:latin typeface="+mn-ea"/>
                        <a:ea typeface="+mn-ea"/>
                      </a:endParaRPr>
                    </a:p>
                  </a:txBody>
                  <a:tcPr marT="36000" marB="36000" anchor="ctr"/>
                </a:tc>
                <a:tc>
                  <a:txBody>
                    <a:bodyPr/>
                    <a:lstStyle/>
                    <a:p>
                      <a:pPr algn="ctr"/>
                      <a:r>
                        <a:rPr kumimoji="1" lang="ja-JP" altLang="en-US" sz="1200" dirty="0">
                          <a:latin typeface="+mn-ea"/>
                          <a:ea typeface="+mn-ea"/>
                        </a:rPr>
                        <a:t>〇</a:t>
                      </a:r>
                      <a:endParaRPr kumimoji="1" lang="ja-JP" altLang="en-US" sz="1200" dirty="0">
                        <a:solidFill>
                          <a:schemeClr val="tx1"/>
                        </a:solidFill>
                        <a:latin typeface="+mn-ea"/>
                        <a:ea typeface="+mn-ea"/>
                      </a:endParaRPr>
                    </a:p>
                  </a:txBody>
                  <a:tcPr marT="36000" marB="36000" anchor="ctr"/>
                </a:tc>
                <a:tc>
                  <a:txBody>
                    <a:bodyPr/>
                    <a:lstStyle/>
                    <a:p>
                      <a:pPr marL="171450" indent="-171450">
                        <a:buFont typeface="Arial" panose="020B0604020202020204" pitchFamily="34" charset="0"/>
                        <a:buChar char="•"/>
                      </a:pPr>
                      <a:r>
                        <a:rPr kumimoji="1" lang="ja-JP" altLang="en-US" sz="1200" dirty="0">
                          <a:latin typeface="+mn-ea"/>
                          <a:ea typeface="+mn-ea"/>
                        </a:rPr>
                        <a:t>新型コロナ関連のオンラインシステム化を迅速（アジャイル方式）に構築</a:t>
                      </a:r>
                    </a:p>
                  </a:txBody>
                  <a:tcPr marT="36000" marB="36000" anchor="ctr"/>
                </a:tc>
                <a:extLst>
                  <a:ext uri="{0D108BD9-81ED-4DB2-BD59-A6C34878D82A}">
                    <a16:rowId xmlns:a16="http://schemas.microsoft.com/office/drawing/2014/main" val="2557230278"/>
                  </a:ext>
                </a:extLst>
              </a:tr>
              <a:tr h="270550">
                <a:tc vMerge="1">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marT="36000" marB="36000" vert="eaVert">
                    <a:lnR w="12700" cap="flat" cmpd="sng" algn="ctr">
                      <a:solidFill>
                        <a:schemeClr val="tx1"/>
                      </a:solidFill>
                      <a:prstDash val="solid"/>
                      <a:round/>
                      <a:headEnd type="none" w="med" len="med"/>
                      <a:tailEnd type="none" w="med" len="med"/>
                    </a:lnR>
                    <a:noFill/>
                  </a:tcPr>
                </a:tc>
                <a:tc vMerge="1">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marT="36000" marB="36000" vert="eaVert">
                    <a:lnL w="12700" cap="flat" cmpd="sng" algn="ctr">
                      <a:solidFill>
                        <a:schemeClr val="tx1"/>
                      </a:solidFill>
                      <a:prstDash val="solid"/>
                      <a:round/>
                      <a:headEnd type="none" w="med" len="med"/>
                      <a:tailEnd type="none" w="med" len="med"/>
                    </a:lnL>
                    <a:noFill/>
                  </a:tcPr>
                </a:tc>
                <a:tc>
                  <a:txBody>
                    <a:bodyPr/>
                    <a:lstStyle/>
                    <a:p>
                      <a:r>
                        <a:rPr kumimoji="1" lang="ja-JP" altLang="en-US" sz="1100" dirty="0">
                          <a:latin typeface="+mn-ea"/>
                          <a:ea typeface="+mn-ea"/>
                        </a:rPr>
                        <a:t>３レス推進</a:t>
                      </a:r>
                      <a:endParaRPr kumimoji="1" lang="ja-JP" altLang="en-US" sz="1100" b="1" dirty="0">
                        <a:latin typeface="+mn-ea"/>
                        <a:ea typeface="+mn-ea"/>
                      </a:endParaRPr>
                    </a:p>
                  </a:txBody>
                  <a:tcPr marT="36000" marB="36000" anchor="ctr"/>
                </a:tc>
                <a:tc>
                  <a:txBody>
                    <a:bodyPr/>
                    <a:lstStyle/>
                    <a:p>
                      <a:pPr algn="ctr"/>
                      <a:r>
                        <a:rPr kumimoji="1" lang="ja-JP" altLang="en-US" sz="1200" dirty="0">
                          <a:latin typeface="+mn-ea"/>
                          <a:ea typeface="+mn-ea"/>
                        </a:rPr>
                        <a:t>〇</a:t>
                      </a:r>
                      <a:endParaRPr kumimoji="1" lang="ja-JP" altLang="en-US" sz="1200" dirty="0">
                        <a:solidFill>
                          <a:schemeClr val="tx1"/>
                        </a:solidFill>
                        <a:latin typeface="+mn-ea"/>
                        <a:ea typeface="+mn-ea"/>
                      </a:endParaRPr>
                    </a:p>
                  </a:txBody>
                  <a:tcPr marT="36000" marB="36000" anchor="ctr"/>
                </a:tc>
                <a:tc>
                  <a:txBody>
                    <a:bodyPr/>
                    <a:lstStyle/>
                    <a:p>
                      <a:pPr marL="171450" indent="-171450">
                        <a:buFont typeface="Arial" panose="020B0604020202020204" pitchFamily="34" charset="0"/>
                        <a:buChar char="•"/>
                      </a:pPr>
                      <a:r>
                        <a:rPr kumimoji="1" lang="ja-JP" altLang="en-US" sz="1200" dirty="0">
                          <a:latin typeface="+mn-ea"/>
                          <a:ea typeface="+mn-ea"/>
                        </a:rPr>
                        <a:t>①はんこレス、②ペーパーレス、③キャッシュレスを推進</a:t>
                      </a:r>
                    </a:p>
                  </a:txBody>
                  <a:tcPr marT="36000" marB="36000" anchor="ctr"/>
                </a:tc>
                <a:extLst>
                  <a:ext uri="{0D108BD9-81ED-4DB2-BD59-A6C34878D82A}">
                    <a16:rowId xmlns:a16="http://schemas.microsoft.com/office/drawing/2014/main" val="1300829044"/>
                  </a:ext>
                </a:extLst>
              </a:tr>
              <a:tr h="1047044">
                <a:tc rowSpan="4" gridSpan="2">
                  <a:txBody>
                    <a:bodyPr/>
                    <a:lstStyle/>
                    <a:p>
                      <a:pPr algn="ctr"/>
                      <a:r>
                        <a:rPr lang="ja-JP" altLang="en-US" sz="1100" b="1" dirty="0">
                          <a:solidFill>
                            <a:schemeClr val="bg1"/>
                          </a:solidFill>
                          <a:latin typeface="+mn-ea"/>
                          <a:ea typeface="+mn-ea"/>
                        </a:rPr>
                        <a:t>連携基盤</a:t>
                      </a:r>
                      <a:endParaRPr lang="en-US" altLang="ja-JP" sz="1100" b="1" dirty="0">
                        <a:solidFill>
                          <a:schemeClr val="bg1"/>
                        </a:solidFill>
                        <a:latin typeface="+mn-ea"/>
                        <a:ea typeface="+mn-ea"/>
                      </a:endParaRPr>
                    </a:p>
                  </a:txBody>
                  <a:tcPr marT="36000" marB="36000" vert="eaVert" anchor="ctr" anchorCtr="1">
                    <a:solidFill>
                      <a:schemeClr val="accent1"/>
                    </a:solidFill>
                  </a:tcPr>
                </a:tc>
                <a:tc rowSpan="4" hMerge="1">
                  <a:txBody>
                    <a:bodyPr/>
                    <a:lstStyle/>
                    <a:p>
                      <a:endParaRPr kumimoji="1" lang="ja-JP" altLang="en-US"/>
                    </a:p>
                  </a:txBody>
                  <a:tcPr/>
                </a:tc>
                <a:tc>
                  <a:txBody>
                    <a:bodyPr/>
                    <a:lstStyle/>
                    <a:p>
                      <a:r>
                        <a:rPr kumimoji="1" lang="ja-JP" altLang="en-US" sz="1100" dirty="0">
                          <a:latin typeface="+mn-ea"/>
                          <a:ea typeface="+mn-ea"/>
                        </a:rPr>
                        <a:t>公民共同エコシステム</a:t>
                      </a:r>
                      <a:endParaRPr kumimoji="1" lang="ja-JP" altLang="en-US" sz="1100" b="1" dirty="0">
                        <a:latin typeface="+mn-ea"/>
                        <a:ea typeface="+mn-ea"/>
                      </a:endParaRPr>
                    </a:p>
                  </a:txBody>
                  <a:tcPr marT="36000" marB="36000" anchor="ctr"/>
                </a:tc>
                <a:tc>
                  <a:txBody>
                    <a:bodyPr/>
                    <a:lstStyle/>
                    <a:p>
                      <a:pPr algn="ctr"/>
                      <a:r>
                        <a:rPr kumimoji="1" lang="ja-JP" altLang="en-US" sz="1200" dirty="0">
                          <a:latin typeface="+mn-ea"/>
                          <a:ea typeface="+mn-ea"/>
                        </a:rPr>
                        <a:t>◎</a:t>
                      </a:r>
                    </a:p>
                  </a:txBody>
                  <a:tcPr marT="36000" marB="36000" anchor="ctr"/>
                </a:tc>
                <a:tc>
                  <a:txBody>
                    <a:bodyPr/>
                    <a:lstStyle/>
                    <a:p>
                      <a:pPr marL="171450" indent="-171450">
                        <a:buFont typeface="Arial" panose="020B0604020202020204" pitchFamily="34" charset="0"/>
                        <a:buChar char="•"/>
                      </a:pPr>
                      <a:r>
                        <a:rPr kumimoji="1" lang="en-US" altLang="ja-JP" sz="1200" dirty="0">
                          <a:latin typeface="+mn-ea"/>
                          <a:ea typeface="+mn-ea"/>
                        </a:rPr>
                        <a:t>R3.7</a:t>
                      </a:r>
                      <a:r>
                        <a:rPr kumimoji="1" lang="ja-JP" altLang="en-US" sz="1200" dirty="0">
                          <a:latin typeface="+mn-ea"/>
                          <a:ea typeface="+mn-ea"/>
                        </a:rPr>
                        <a:t>末時点で</a:t>
                      </a:r>
                      <a:r>
                        <a:rPr kumimoji="1" lang="en-US" altLang="ja-JP" sz="1200" dirty="0">
                          <a:latin typeface="+mn-ea"/>
                          <a:ea typeface="+mn-ea"/>
                        </a:rPr>
                        <a:t>385</a:t>
                      </a:r>
                      <a:r>
                        <a:rPr kumimoji="1" lang="ja-JP" altLang="en-US" sz="1200" dirty="0">
                          <a:latin typeface="+mn-ea"/>
                          <a:ea typeface="+mn-ea"/>
                        </a:rPr>
                        <a:t>企業・団体が大阪スマートシティパートナーズフォーラム会員に登録。現在、７分野で</a:t>
                      </a:r>
                      <a:r>
                        <a:rPr kumimoji="1" lang="en-US" altLang="ja-JP" sz="1200" dirty="0">
                          <a:latin typeface="+mn-ea"/>
                          <a:ea typeface="+mn-ea"/>
                        </a:rPr>
                        <a:t>26</a:t>
                      </a:r>
                      <a:r>
                        <a:rPr kumimoji="1" lang="ja-JP" altLang="en-US" sz="1200" dirty="0">
                          <a:latin typeface="+mn-ea"/>
                          <a:ea typeface="+mn-ea"/>
                        </a:rPr>
                        <a:t>のプロジェクトを実施するとともに、経済団体、企業等と連携したワークショップやセミナー等を多数開催。</a:t>
                      </a:r>
                    </a:p>
                    <a:p>
                      <a:pPr marL="0" indent="0">
                        <a:buFont typeface="Arial" panose="020B0604020202020204" pitchFamily="34" charset="0"/>
                        <a:buNone/>
                      </a:pPr>
                      <a:r>
                        <a:rPr kumimoji="1" lang="ja-JP" altLang="en-US" sz="1200" dirty="0">
                          <a:latin typeface="+mn-ea"/>
                          <a:ea typeface="+mn-ea"/>
                        </a:rPr>
                        <a:t>　　令和２年度（８月～３月）実績 ▶ </a:t>
                      </a:r>
                      <a:r>
                        <a:rPr kumimoji="1" lang="en-US" altLang="ja-JP" sz="1200" dirty="0">
                          <a:latin typeface="+mn-ea"/>
                          <a:ea typeface="+mn-ea"/>
                        </a:rPr>
                        <a:t>13</a:t>
                      </a:r>
                      <a:r>
                        <a:rPr kumimoji="1" lang="ja-JP" altLang="en-US" sz="1200" dirty="0">
                          <a:latin typeface="+mn-ea"/>
                          <a:ea typeface="+mn-ea"/>
                        </a:rPr>
                        <a:t>回開催／</a:t>
                      </a:r>
                      <a:r>
                        <a:rPr kumimoji="1" lang="en-US" altLang="ja-JP" sz="1200" dirty="0">
                          <a:latin typeface="+mn-ea"/>
                          <a:ea typeface="+mn-ea"/>
                        </a:rPr>
                        <a:t>1683</a:t>
                      </a:r>
                      <a:r>
                        <a:rPr kumimoji="1" lang="ja-JP" altLang="en-US" sz="1200" dirty="0">
                          <a:latin typeface="+mn-ea"/>
                          <a:ea typeface="+mn-ea"/>
                        </a:rPr>
                        <a:t>名（延べ）参加</a:t>
                      </a:r>
                    </a:p>
                    <a:p>
                      <a:pPr marL="0" indent="0">
                        <a:buFont typeface="Arial" panose="020B0604020202020204" pitchFamily="34" charset="0"/>
                        <a:buNone/>
                      </a:pPr>
                      <a:r>
                        <a:rPr kumimoji="1" lang="ja-JP" altLang="en-US" sz="1200" dirty="0">
                          <a:latin typeface="+mn-ea"/>
                          <a:ea typeface="+mn-ea"/>
                        </a:rPr>
                        <a:t>　　令和３年度（４月～８月）実績 ▶ </a:t>
                      </a:r>
                      <a:r>
                        <a:rPr kumimoji="1" lang="en-US" altLang="ja-JP" sz="1200" dirty="0">
                          <a:latin typeface="+mn-ea"/>
                          <a:ea typeface="+mn-ea"/>
                        </a:rPr>
                        <a:t>11</a:t>
                      </a:r>
                      <a:r>
                        <a:rPr kumimoji="1" lang="ja-JP" altLang="en-US" sz="1200" dirty="0">
                          <a:latin typeface="+mn-ea"/>
                          <a:ea typeface="+mn-ea"/>
                        </a:rPr>
                        <a:t>回開催／</a:t>
                      </a:r>
                      <a:r>
                        <a:rPr kumimoji="1" lang="en-US" altLang="ja-JP" sz="1200" dirty="0">
                          <a:latin typeface="+mn-ea"/>
                          <a:ea typeface="+mn-ea"/>
                        </a:rPr>
                        <a:t>807</a:t>
                      </a:r>
                      <a:r>
                        <a:rPr kumimoji="1" lang="ja-JP" altLang="en-US" sz="1200" dirty="0">
                          <a:latin typeface="+mn-ea"/>
                          <a:ea typeface="+mn-ea"/>
                        </a:rPr>
                        <a:t>名（延べ）参加</a:t>
                      </a:r>
                    </a:p>
                  </a:txBody>
                  <a:tcPr marT="36000" marB="36000" anchor="ctr"/>
                </a:tc>
                <a:extLst>
                  <a:ext uri="{0D108BD9-81ED-4DB2-BD59-A6C34878D82A}">
                    <a16:rowId xmlns:a16="http://schemas.microsoft.com/office/drawing/2014/main" val="4066686476"/>
                  </a:ext>
                </a:extLst>
              </a:tr>
              <a:tr h="270550">
                <a:tc gridSpan="2" vMerge="1">
                  <a:txBody>
                    <a:bodyPr/>
                    <a:lstStyle/>
                    <a:p>
                      <a:endParaRPr lang="ja-JP" altLang="en-US" sz="1300" dirty="0">
                        <a:latin typeface="Meiryo UI" panose="020B0604030504040204" pitchFamily="50" charset="-128"/>
                        <a:ea typeface="Meiryo UI" panose="020B0604030504040204" pitchFamily="50" charset="-128"/>
                      </a:endParaRPr>
                    </a:p>
                  </a:txBody>
                  <a:tcPr marT="36000" marB="36000"/>
                </a:tc>
                <a:tc hMerge="1" vMerge="1">
                  <a:txBody>
                    <a:bodyPr/>
                    <a:lstStyle/>
                    <a:p>
                      <a:endParaRPr kumimoji="1" lang="ja-JP" altLang="en-US"/>
                    </a:p>
                  </a:txBody>
                  <a:tcPr/>
                </a:tc>
                <a:tc>
                  <a:txBody>
                    <a:bodyPr/>
                    <a:lstStyle/>
                    <a:p>
                      <a:r>
                        <a:rPr kumimoji="1" lang="ja-JP" altLang="en-US" sz="1100" dirty="0">
                          <a:latin typeface="+mn-ea"/>
                          <a:ea typeface="+mn-ea"/>
                        </a:rPr>
                        <a:t>大学との連携基盤</a:t>
                      </a:r>
                      <a:endParaRPr kumimoji="1" lang="ja-JP" altLang="en-US" sz="1100" b="1" dirty="0">
                        <a:latin typeface="+mn-ea"/>
                        <a:ea typeface="+mn-ea"/>
                      </a:endParaRPr>
                    </a:p>
                  </a:txBody>
                  <a:tcPr marT="36000" marB="36000" anchor="ctr"/>
                </a:tc>
                <a:tc>
                  <a:txBody>
                    <a:bodyPr/>
                    <a:lstStyle/>
                    <a:p>
                      <a:pPr algn="ctr"/>
                      <a:r>
                        <a:rPr kumimoji="1" lang="ja-JP" altLang="en-US" sz="1200" dirty="0">
                          <a:latin typeface="+mn-ea"/>
                          <a:ea typeface="+mn-ea"/>
                        </a:rPr>
                        <a:t>〇</a:t>
                      </a:r>
                    </a:p>
                  </a:txBody>
                  <a:tcPr marT="36000" marB="36000" anchor="ctr"/>
                </a:tc>
                <a:tc>
                  <a:txBody>
                    <a:bodyPr/>
                    <a:lstStyle/>
                    <a:p>
                      <a:pPr marL="171450" indent="-171450">
                        <a:buFont typeface="Arial" panose="020B0604020202020204" pitchFamily="34" charset="0"/>
                        <a:buChar char="•"/>
                      </a:pPr>
                      <a:r>
                        <a:rPr kumimoji="1" lang="ja-JP" altLang="en-US" sz="1200" dirty="0">
                          <a:latin typeface="+mn-ea"/>
                          <a:ea typeface="+mn-ea"/>
                        </a:rPr>
                        <a:t>府立大学が新設するスマートシティ研究センターと連携するなど、連携を強化</a:t>
                      </a:r>
                    </a:p>
                  </a:txBody>
                  <a:tcPr marT="36000" marB="36000" anchor="ctr"/>
                </a:tc>
                <a:extLst>
                  <a:ext uri="{0D108BD9-81ED-4DB2-BD59-A6C34878D82A}">
                    <a16:rowId xmlns:a16="http://schemas.microsoft.com/office/drawing/2014/main" val="3112059564"/>
                  </a:ext>
                </a:extLst>
              </a:tr>
              <a:tr h="464673">
                <a:tc gridSpan="2" vMerge="1">
                  <a:txBody>
                    <a:bodyPr/>
                    <a:lstStyle/>
                    <a:p>
                      <a:endParaRPr lang="ja-JP" altLang="en-US" sz="1300" dirty="0">
                        <a:latin typeface="Meiryo UI" panose="020B0604030504040204" pitchFamily="50" charset="-128"/>
                        <a:ea typeface="Meiryo UI" panose="020B0604030504040204" pitchFamily="50" charset="-128"/>
                      </a:endParaRPr>
                    </a:p>
                  </a:txBody>
                  <a:tcPr marT="36000" marB="36000"/>
                </a:tc>
                <a:tc hMerge="1" vMerge="1">
                  <a:txBody>
                    <a:bodyPr/>
                    <a:lstStyle/>
                    <a:p>
                      <a:endParaRPr kumimoji="1" lang="ja-JP" altLang="en-US"/>
                    </a:p>
                  </a:txBody>
                  <a:tcPr/>
                </a:tc>
                <a:tc>
                  <a:txBody>
                    <a:bodyPr/>
                    <a:lstStyle/>
                    <a:p>
                      <a:r>
                        <a:rPr kumimoji="1" lang="ja-JP" altLang="en-US" sz="1100" dirty="0">
                          <a:latin typeface="+mn-ea"/>
                          <a:ea typeface="+mn-ea"/>
                        </a:rPr>
                        <a:t>市町村との連携基盤</a:t>
                      </a:r>
                      <a:endParaRPr kumimoji="1" lang="en-US" altLang="ja-JP" sz="1100" b="1" dirty="0">
                        <a:latin typeface="+mn-ea"/>
                        <a:ea typeface="+mn-ea"/>
                      </a:endParaRPr>
                    </a:p>
                  </a:txBody>
                  <a:tcPr marT="36000" marB="36000" anchor="ctr"/>
                </a:tc>
                <a:tc>
                  <a:txBody>
                    <a:bodyPr/>
                    <a:lstStyle/>
                    <a:p>
                      <a:pPr algn="ctr"/>
                      <a:r>
                        <a:rPr kumimoji="1" lang="ja-JP" altLang="en-US" sz="1200" dirty="0">
                          <a:latin typeface="+mn-ea"/>
                          <a:ea typeface="+mn-ea"/>
                        </a:rPr>
                        <a:t>〇</a:t>
                      </a:r>
                    </a:p>
                  </a:txBody>
                  <a:tcPr marT="36000" marB="36000" anchor="ctr"/>
                </a:tc>
                <a:tc>
                  <a:txBody>
                    <a:bodyPr/>
                    <a:lstStyle/>
                    <a:p>
                      <a:pPr marL="171450" indent="-171450">
                        <a:buFont typeface="Arial" panose="020B0604020202020204" pitchFamily="34" charset="0"/>
                        <a:buChar char="•"/>
                      </a:pPr>
                      <a:r>
                        <a:rPr kumimoji="1" lang="ja-JP" altLang="en-US" sz="1200" dirty="0">
                          <a:latin typeface="+mn-ea"/>
                          <a:ea typeface="+mn-ea"/>
                        </a:rPr>
                        <a:t>市町村データ連携プラットフォーム</a:t>
                      </a:r>
                      <a:r>
                        <a:rPr kumimoji="1" lang="en-US" altLang="ja-JP" sz="1200" dirty="0">
                          <a:latin typeface="+mn-ea"/>
                          <a:ea typeface="+mn-ea"/>
                        </a:rPr>
                        <a:t>【OSA43】</a:t>
                      </a:r>
                      <a:r>
                        <a:rPr kumimoji="1" lang="ja-JP" altLang="en-US" sz="1200" dirty="0">
                          <a:latin typeface="+mn-ea"/>
                          <a:ea typeface="+mn-ea"/>
                        </a:rPr>
                        <a:t>を構築。</a:t>
                      </a:r>
                      <a:r>
                        <a:rPr kumimoji="1" lang="en-US" altLang="ja-JP" sz="1200" dirty="0">
                          <a:latin typeface="+mn-ea"/>
                          <a:ea typeface="+mn-ea"/>
                        </a:rPr>
                        <a:t>R3.2</a:t>
                      </a:r>
                      <a:r>
                        <a:rPr kumimoji="1" lang="ja-JP" altLang="en-US" sz="1200" dirty="0">
                          <a:latin typeface="+mn-ea"/>
                          <a:ea typeface="+mn-ea"/>
                        </a:rPr>
                        <a:t>から運用開始。市町村の</a:t>
                      </a:r>
                      <a:r>
                        <a:rPr kumimoji="1" lang="en-US" altLang="ja-JP" sz="1200" dirty="0">
                          <a:latin typeface="+mn-ea"/>
                          <a:ea typeface="+mn-ea"/>
                        </a:rPr>
                        <a:t>CSV</a:t>
                      </a:r>
                      <a:r>
                        <a:rPr kumimoji="1" lang="ja-JP" altLang="en-US" sz="1200" dirty="0">
                          <a:latin typeface="+mn-ea"/>
                          <a:ea typeface="+mn-ea"/>
                        </a:rPr>
                        <a:t>データを活用した「赤ちゃんの駅マップ」「保育施設等情報</a:t>
                      </a:r>
                      <a:r>
                        <a:rPr kumimoji="1" lang="en-US" altLang="ja-JP" sz="1200" dirty="0">
                          <a:latin typeface="+mn-ea"/>
                          <a:ea typeface="+mn-ea"/>
                        </a:rPr>
                        <a:t>Map</a:t>
                      </a:r>
                      <a:r>
                        <a:rPr kumimoji="1" lang="ja-JP" altLang="en-US" sz="1200" dirty="0">
                          <a:latin typeface="+mn-ea"/>
                          <a:ea typeface="+mn-ea"/>
                        </a:rPr>
                        <a:t>」を公開。</a:t>
                      </a:r>
                    </a:p>
                  </a:txBody>
                  <a:tcPr marT="36000" marB="36000" anchor="ctr"/>
                </a:tc>
                <a:extLst>
                  <a:ext uri="{0D108BD9-81ED-4DB2-BD59-A6C34878D82A}">
                    <a16:rowId xmlns:a16="http://schemas.microsoft.com/office/drawing/2014/main" val="2140258882"/>
                  </a:ext>
                </a:extLst>
              </a:tr>
              <a:tr h="299147">
                <a:tc gridSpan="2" vMerge="1">
                  <a:txBody>
                    <a:bodyPr/>
                    <a:lstStyle/>
                    <a:p>
                      <a:pPr algn="ctr"/>
                      <a:endParaRPr lang="en-US" altLang="ja-JP" sz="1100" b="1" dirty="0">
                        <a:solidFill>
                          <a:schemeClr val="bg1"/>
                        </a:solidFill>
                        <a:latin typeface="BIZ UDPゴシック" panose="020B0400000000000000" pitchFamily="50" charset="-128"/>
                        <a:ea typeface="BIZ UDPゴシック" panose="020B0400000000000000" pitchFamily="50" charset="-128"/>
                      </a:endParaRPr>
                    </a:p>
                  </a:txBody>
                  <a:tcPr marT="36000" marB="36000" vert="eaVert" anchor="ctr" anchorCtr="1">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B050"/>
                    </a:solidFill>
                  </a:tcPr>
                </a:tc>
                <a:tc hMerge="1" vMerge="1">
                  <a:txBody>
                    <a:bodyPr/>
                    <a:lstStyle/>
                    <a:p>
                      <a:endParaRPr kumimoji="1" lang="ja-JP" altLang="en-US"/>
                    </a:p>
                  </a:txBody>
                  <a:tcPr/>
                </a:tc>
                <a:tc>
                  <a:txBody>
                    <a:bodyPr/>
                    <a:lstStyle/>
                    <a:p>
                      <a:r>
                        <a:rPr kumimoji="1" lang="ja-JP" altLang="en-US" sz="1100" dirty="0">
                          <a:latin typeface="+mn-ea"/>
                          <a:ea typeface="+mn-ea"/>
                        </a:rPr>
                        <a:t>データ連携基盤</a:t>
                      </a:r>
                      <a:endParaRPr kumimoji="1" lang="ja-JP" altLang="en-US" sz="1100" b="1" dirty="0">
                        <a:latin typeface="+mn-ea"/>
                        <a:ea typeface="+mn-ea"/>
                      </a:endParaRPr>
                    </a:p>
                  </a:txBody>
                  <a:tcPr marT="36000" marB="36000" anchor="ctr"/>
                </a:tc>
                <a:tc>
                  <a:txBody>
                    <a:bodyPr/>
                    <a:lstStyle/>
                    <a:p>
                      <a:pPr algn="ctr"/>
                      <a:r>
                        <a:rPr kumimoji="1" lang="ja-JP" altLang="en-US" sz="1200" dirty="0">
                          <a:latin typeface="+mn-ea"/>
                          <a:ea typeface="+mn-ea"/>
                        </a:rPr>
                        <a:t>△</a:t>
                      </a:r>
                    </a:p>
                  </a:txBody>
                  <a:tcPr marT="36000" marB="36000" anchor="ctr"/>
                </a:tc>
                <a:tc>
                  <a:txBody>
                    <a:bodyPr/>
                    <a:lstStyle/>
                    <a:p>
                      <a:pPr marL="171450" indent="-171450">
                        <a:buFont typeface="Arial" panose="020B0604020202020204" pitchFamily="34" charset="0"/>
                        <a:buChar char="•"/>
                      </a:pPr>
                      <a:r>
                        <a:rPr kumimoji="1" lang="zh-TW" altLang="en-US" sz="1200" dirty="0">
                          <a:latin typeface="+mn-ea"/>
                          <a:ea typeface="+mn-ea"/>
                        </a:rPr>
                        <a:t>大阪</a:t>
                      </a:r>
                      <a:r>
                        <a:rPr kumimoji="1" lang="ja-JP" altLang="en-US" sz="1200" dirty="0">
                          <a:latin typeface="+mn-ea"/>
                          <a:ea typeface="+mn-ea"/>
                        </a:rPr>
                        <a:t>広域</a:t>
                      </a:r>
                      <a:r>
                        <a:rPr kumimoji="1" lang="zh-TW" altLang="en-US" sz="1200" dirty="0">
                          <a:latin typeface="+mn-ea"/>
                          <a:ea typeface="+mn-ea"/>
                        </a:rPr>
                        <a:t>都市</a:t>
                      </a:r>
                      <a:r>
                        <a:rPr kumimoji="1" lang="en-US" altLang="zh-TW" sz="1200" dirty="0">
                          <a:latin typeface="+mn-ea"/>
                          <a:ea typeface="+mn-ea"/>
                        </a:rPr>
                        <a:t>OS </a:t>
                      </a:r>
                      <a:r>
                        <a:rPr kumimoji="1" lang="en-US" altLang="ja-JP" sz="1200" dirty="0">
                          <a:latin typeface="+mn-ea"/>
                          <a:ea typeface="+mn-ea"/>
                        </a:rPr>
                        <a:t>【ORDEN】 </a:t>
                      </a:r>
                      <a:r>
                        <a:rPr kumimoji="1" lang="zh-TW" altLang="en-US" sz="1200" dirty="0">
                          <a:latin typeface="+mn-ea"/>
                          <a:ea typeface="+mn-ea"/>
                        </a:rPr>
                        <a:t>構想</a:t>
                      </a:r>
                      <a:r>
                        <a:rPr kumimoji="1" lang="ja-JP" altLang="en-US" sz="1200" dirty="0">
                          <a:latin typeface="+mn-ea"/>
                          <a:ea typeface="+mn-ea"/>
                        </a:rPr>
                        <a:t>・</a:t>
                      </a:r>
                      <a:r>
                        <a:rPr kumimoji="1" lang="zh-TW" altLang="en-US" sz="1200" dirty="0">
                          <a:latin typeface="+mn-ea"/>
                          <a:ea typeface="+mn-ea"/>
                        </a:rPr>
                        <a:t>検討事業</a:t>
                      </a:r>
                      <a:endParaRPr kumimoji="1" lang="ja-JP" altLang="en-US" sz="1200" dirty="0">
                        <a:latin typeface="+mn-ea"/>
                        <a:ea typeface="+mn-ea"/>
                      </a:endParaRPr>
                    </a:p>
                  </a:txBody>
                  <a:tcPr marT="36000" marB="36000" anchor="ctr"/>
                </a:tc>
                <a:extLst>
                  <a:ext uri="{0D108BD9-81ED-4DB2-BD59-A6C34878D82A}">
                    <a16:rowId xmlns:a16="http://schemas.microsoft.com/office/drawing/2014/main" val="2477153783"/>
                  </a:ext>
                </a:extLst>
              </a:tr>
              <a:tr h="464673">
                <a:tc gridSpan="2">
                  <a:txBody>
                    <a:bodyPr/>
                    <a:lstStyle/>
                    <a:p>
                      <a:pPr algn="ctr"/>
                      <a:r>
                        <a:rPr lang="ja-JP" altLang="en-US" sz="1000" b="1" dirty="0">
                          <a:solidFill>
                            <a:schemeClr val="bg1"/>
                          </a:solidFill>
                          <a:latin typeface="+mn-ea"/>
                          <a:ea typeface="+mn-ea"/>
                        </a:rPr>
                        <a:t>デジタル改革</a:t>
                      </a:r>
                      <a:endParaRPr lang="en-US" altLang="ja-JP" sz="1000" b="1" dirty="0">
                        <a:solidFill>
                          <a:schemeClr val="bg1"/>
                        </a:solidFill>
                        <a:latin typeface="+mn-ea"/>
                        <a:ea typeface="+mn-ea"/>
                      </a:endParaRPr>
                    </a:p>
                  </a:txBody>
                  <a:tcPr marT="36000" marB="36000" anchor="ctr" anchorCtr="1">
                    <a:solidFill>
                      <a:schemeClr val="accent1"/>
                    </a:solidFill>
                  </a:tcPr>
                </a:tc>
                <a:tc hMerge="1">
                  <a:txBody>
                    <a:bodyPr/>
                    <a:lstStyle/>
                    <a:p>
                      <a:endParaRPr kumimoji="1" lang="ja-JP" altLang="en-US"/>
                    </a:p>
                  </a:txBody>
                  <a:tcPr/>
                </a:tc>
                <a:tc>
                  <a:txBody>
                    <a:bodyPr/>
                    <a:lstStyle/>
                    <a:p>
                      <a:r>
                        <a:rPr kumimoji="1" lang="ja-JP" altLang="en-US" sz="1100" b="0" dirty="0">
                          <a:latin typeface="+mn-ea"/>
                          <a:ea typeface="+mn-ea"/>
                        </a:rPr>
                        <a:t>大阪版デジタル庁</a:t>
                      </a:r>
                    </a:p>
                  </a:txBody>
                  <a:tcPr marT="36000" marB="36000" anchor="ctr"/>
                </a:tc>
                <a:tc>
                  <a:txBody>
                    <a:bodyPr/>
                    <a:lstStyle/>
                    <a:p>
                      <a:pPr algn="ctr"/>
                      <a:r>
                        <a:rPr kumimoji="1" lang="ja-JP" altLang="en-US" sz="1200" dirty="0">
                          <a:latin typeface="+mn-ea"/>
                          <a:ea typeface="+mn-ea"/>
                        </a:rPr>
                        <a:t>〇</a:t>
                      </a:r>
                    </a:p>
                  </a:txBody>
                  <a:tcPr marT="36000" marB="36000" anchor="ctr"/>
                </a:tc>
                <a:tc>
                  <a:txBody>
                    <a:bodyPr/>
                    <a:lstStyle/>
                    <a:p>
                      <a:pPr marL="171450" indent="-171450">
                        <a:buFont typeface="Arial" panose="020B0604020202020204" pitchFamily="34" charset="0"/>
                        <a:buChar char="•"/>
                      </a:pPr>
                      <a:r>
                        <a:rPr kumimoji="1" lang="ja-JP" altLang="en-US" sz="1200" dirty="0">
                          <a:latin typeface="+mn-ea"/>
                          <a:ea typeface="+mn-ea"/>
                        </a:rPr>
                        <a:t>「システム標準化」や「調達一元化」などによるデジタル改革を推進。専門人材の確保やベンダーロックイン等のデジタル課題の解決をめざす。</a:t>
                      </a:r>
                    </a:p>
                  </a:txBody>
                  <a:tcPr marT="36000" marB="36000" anchor="ctr"/>
                </a:tc>
                <a:extLst>
                  <a:ext uri="{0D108BD9-81ED-4DB2-BD59-A6C34878D82A}">
                    <a16:rowId xmlns:a16="http://schemas.microsoft.com/office/drawing/2014/main" val="1210666151"/>
                  </a:ext>
                </a:extLst>
              </a:tr>
            </a:tbl>
          </a:graphicData>
        </a:graphic>
      </p:graphicFrame>
      <p:sp>
        <p:nvSpPr>
          <p:cNvPr id="6" name="正方形/長方形 5">
            <a:extLst>
              <a:ext uri="{FF2B5EF4-FFF2-40B4-BE49-F238E27FC236}">
                <a16:creationId xmlns:a16="http://schemas.microsoft.com/office/drawing/2014/main" id="{01A766E8-4AB1-4410-91B1-A1B957CFD498}"/>
              </a:ext>
            </a:extLst>
          </p:cNvPr>
          <p:cNvSpPr/>
          <p:nvPr/>
        </p:nvSpPr>
        <p:spPr>
          <a:xfrm>
            <a:off x="5993252" y="804658"/>
            <a:ext cx="3105337" cy="253916"/>
          </a:xfrm>
          <a:prstGeom prst="rect">
            <a:avLst/>
          </a:prstGeom>
        </p:spPr>
        <p:txBody>
          <a:bodyPr wrap="none">
            <a:spAutoFit/>
          </a:bodyPr>
          <a:lstStyle/>
          <a:p>
            <a:pPr algn="ctr"/>
            <a:r>
              <a:rPr lang="ja-JP" altLang="en-US" sz="1050" dirty="0">
                <a:latin typeface="Meiryo UI" panose="020B0604030504040204" pitchFamily="50" charset="-128"/>
                <a:ea typeface="Meiryo UI" panose="020B0604030504040204" pitchFamily="50" charset="-128"/>
              </a:rPr>
              <a:t>（△は調査研究、〇は事業着手、◎は想定以上）</a:t>
            </a:r>
          </a:p>
        </p:txBody>
      </p:sp>
      <p:sp>
        <p:nvSpPr>
          <p:cNvPr id="2" name="タイトル 1"/>
          <p:cNvSpPr>
            <a:spLocks noGrp="1"/>
          </p:cNvSpPr>
          <p:nvPr>
            <p:ph type="title"/>
          </p:nvPr>
        </p:nvSpPr>
        <p:spPr/>
        <p:txBody>
          <a:bodyPr/>
          <a:lstStyle/>
          <a:p>
            <a:r>
              <a:rPr lang="ja-JP" altLang="en-US" sz="2000" dirty="0">
                <a:latin typeface="BIZ UDPゴシック" panose="020B0400000000000000" pitchFamily="50" charset="-128"/>
                <a:ea typeface="BIZ UDPゴシック" panose="020B0400000000000000" pitchFamily="50" charset="-128"/>
              </a:rPr>
              <a:t>大阪スマートシティ戦略</a:t>
            </a:r>
            <a:r>
              <a:rPr lang="en-US" altLang="ja-JP" sz="2000" dirty="0">
                <a:latin typeface="BIZ UDPゴシック" panose="020B0400000000000000" pitchFamily="50" charset="-128"/>
                <a:ea typeface="BIZ UDPゴシック" panose="020B0400000000000000" pitchFamily="50" charset="-128"/>
              </a:rPr>
              <a:t>Ver.1.0</a:t>
            </a:r>
            <a:r>
              <a:rPr lang="ja-JP" altLang="en-US" sz="2000" dirty="0">
                <a:latin typeface="BIZ UDPゴシック" panose="020B0400000000000000" pitchFamily="50" charset="-128"/>
                <a:ea typeface="BIZ UDPゴシック" panose="020B0400000000000000" pitchFamily="50" charset="-128"/>
              </a:rPr>
              <a:t>における取組み状況　</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大阪府</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　②</a:t>
            </a:r>
            <a:endParaRPr kumimoji="1" lang="ja-JP" altLang="en-US" dirty="0"/>
          </a:p>
        </p:txBody>
      </p:sp>
      <p:sp>
        <p:nvSpPr>
          <p:cNvPr id="7" name="スライド番号プレースホルダー 6">
            <a:extLst>
              <a:ext uri="{FF2B5EF4-FFF2-40B4-BE49-F238E27FC236}">
                <a16:creationId xmlns:a16="http://schemas.microsoft.com/office/drawing/2014/main" id="{A18B9562-C539-46F0-9F22-884DAB5BC171}"/>
              </a:ext>
            </a:extLst>
          </p:cNvPr>
          <p:cNvSpPr>
            <a:spLocks noGrp="1"/>
          </p:cNvSpPr>
          <p:nvPr>
            <p:ph type="sldNum" sz="quarter" idx="12"/>
          </p:nvPr>
        </p:nvSpPr>
        <p:spPr>
          <a:xfrm>
            <a:off x="7100253" y="6492875"/>
            <a:ext cx="2057400" cy="365125"/>
          </a:xfrm>
        </p:spPr>
        <p:txBody>
          <a:bodyPr/>
          <a:lstStyle/>
          <a:p>
            <a:fld id="{41282DF9-B026-4488-934B-9C645BD930A4}" type="slidenum">
              <a:rPr kumimoji="1" lang="ja-JP" altLang="en-US" smtClean="0"/>
              <a:t>3</a:t>
            </a:fld>
            <a:endParaRPr kumimoji="1" lang="ja-JP" altLang="en-US"/>
          </a:p>
        </p:txBody>
      </p:sp>
      <p:sp>
        <p:nvSpPr>
          <p:cNvPr id="8" name="楕円 7"/>
          <p:cNvSpPr>
            <a:spLocks noChangeAspect="1"/>
          </p:cNvSpPr>
          <p:nvPr/>
        </p:nvSpPr>
        <p:spPr>
          <a:xfrm>
            <a:off x="8683422" y="2320316"/>
            <a:ext cx="288000" cy="28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t>3</a:t>
            </a:r>
          </a:p>
        </p:txBody>
      </p:sp>
      <p:sp>
        <p:nvSpPr>
          <p:cNvPr id="9" name="楕円 8"/>
          <p:cNvSpPr>
            <a:spLocks noChangeAspect="1"/>
          </p:cNvSpPr>
          <p:nvPr/>
        </p:nvSpPr>
        <p:spPr>
          <a:xfrm>
            <a:off x="8683422" y="4473433"/>
            <a:ext cx="288000" cy="28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t>2</a:t>
            </a:r>
            <a:endParaRPr kumimoji="1" lang="ja-JP" altLang="en-US" sz="1600" b="1" dirty="0"/>
          </a:p>
        </p:txBody>
      </p:sp>
      <p:sp>
        <p:nvSpPr>
          <p:cNvPr id="16" name="楕円 15"/>
          <p:cNvSpPr>
            <a:spLocks noChangeAspect="1"/>
          </p:cNvSpPr>
          <p:nvPr/>
        </p:nvSpPr>
        <p:spPr>
          <a:xfrm>
            <a:off x="8683422" y="6210514"/>
            <a:ext cx="288000" cy="28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４</a:t>
            </a:r>
          </a:p>
        </p:txBody>
      </p:sp>
      <p:sp>
        <p:nvSpPr>
          <p:cNvPr id="10" name="楕円 9">
            <a:extLst>
              <a:ext uri="{FF2B5EF4-FFF2-40B4-BE49-F238E27FC236}">
                <a16:creationId xmlns:a16="http://schemas.microsoft.com/office/drawing/2014/main" id="{64235E48-92BF-4526-8E34-748A17D8E9CB}"/>
              </a:ext>
            </a:extLst>
          </p:cNvPr>
          <p:cNvSpPr>
            <a:spLocks noChangeAspect="1"/>
          </p:cNvSpPr>
          <p:nvPr/>
        </p:nvSpPr>
        <p:spPr>
          <a:xfrm>
            <a:off x="8683422" y="1847132"/>
            <a:ext cx="288000" cy="28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t>5</a:t>
            </a:r>
          </a:p>
        </p:txBody>
      </p:sp>
      <p:sp>
        <p:nvSpPr>
          <p:cNvPr id="11" name="楕円 10">
            <a:extLst>
              <a:ext uri="{FF2B5EF4-FFF2-40B4-BE49-F238E27FC236}">
                <a16:creationId xmlns:a16="http://schemas.microsoft.com/office/drawing/2014/main" id="{310CFA32-261F-406A-87AC-1BC823365B10}"/>
              </a:ext>
            </a:extLst>
          </p:cNvPr>
          <p:cNvSpPr>
            <a:spLocks noChangeAspect="1"/>
          </p:cNvSpPr>
          <p:nvPr/>
        </p:nvSpPr>
        <p:spPr>
          <a:xfrm>
            <a:off x="8683422" y="5423628"/>
            <a:ext cx="288000" cy="28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t>5</a:t>
            </a:r>
          </a:p>
        </p:txBody>
      </p:sp>
    </p:spTree>
    <p:extLst>
      <p:ext uri="{BB962C8B-B14F-4D97-AF65-F5344CB8AC3E}">
        <p14:creationId xmlns:p14="http://schemas.microsoft.com/office/powerpoint/2010/main" val="1996408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その他の事業</a:t>
            </a:r>
            <a:endParaRPr kumimoji="1" lang="ja-JP" altLang="en-US" dirty="0"/>
          </a:p>
        </p:txBody>
      </p:sp>
      <p:sp>
        <p:nvSpPr>
          <p:cNvPr id="5" name="スライド番号プレースホルダー 4">
            <a:extLst>
              <a:ext uri="{FF2B5EF4-FFF2-40B4-BE49-F238E27FC236}">
                <a16:creationId xmlns:a16="http://schemas.microsoft.com/office/drawing/2014/main" id="{4D0BD279-22F5-4254-8C1B-DA9DF2D3CC30}"/>
              </a:ext>
            </a:extLst>
          </p:cNvPr>
          <p:cNvSpPr>
            <a:spLocks noGrp="1"/>
          </p:cNvSpPr>
          <p:nvPr>
            <p:ph type="sldNum" sz="quarter" idx="12"/>
          </p:nvPr>
        </p:nvSpPr>
        <p:spPr/>
        <p:txBody>
          <a:bodyPr/>
          <a:lstStyle/>
          <a:p>
            <a:fld id="{41282DF9-B026-4488-934B-9C645BD930A4}" type="slidenum">
              <a:rPr kumimoji="1" lang="ja-JP" altLang="en-US" smtClean="0"/>
              <a:t>30</a:t>
            </a:fld>
            <a:endParaRPr kumimoji="1" lang="ja-JP" altLang="en-US"/>
          </a:p>
        </p:txBody>
      </p:sp>
    </p:spTree>
    <p:extLst>
      <p:ext uri="{BB962C8B-B14F-4D97-AF65-F5344CB8AC3E}">
        <p14:creationId xmlns:p14="http://schemas.microsoft.com/office/powerpoint/2010/main" val="2760756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A120AF3-AEF4-46ED-9FE4-95645BA7CE10}"/>
              </a:ext>
            </a:extLst>
          </p:cNvPr>
          <p:cNvSpPr txBox="1"/>
          <p:nvPr/>
        </p:nvSpPr>
        <p:spPr>
          <a:xfrm>
            <a:off x="531071" y="165018"/>
            <a:ext cx="7953288" cy="461665"/>
          </a:xfrm>
          <a:prstGeom prst="rect">
            <a:avLst/>
          </a:prstGeom>
          <a:noFill/>
        </p:spPr>
        <p:txBody>
          <a:bodyPr wrap="square" rtlCol="0">
            <a:spAutoFit/>
          </a:bodyPr>
          <a:lstStyle/>
          <a:p>
            <a:r>
              <a:rPr kumimoji="1" lang="ja-JP" altLang="en-US" sz="2400" b="1" dirty="0">
                <a:solidFill>
                  <a:schemeClr val="accent1">
                    <a:lumMod val="50000"/>
                  </a:schemeClr>
                </a:solidFill>
              </a:rPr>
              <a:t>① 新型コロナ感染症対策（一部事例）</a:t>
            </a:r>
          </a:p>
        </p:txBody>
      </p:sp>
      <p:sp>
        <p:nvSpPr>
          <p:cNvPr id="2" name="スライド番号プレースホルダー 1">
            <a:extLst>
              <a:ext uri="{FF2B5EF4-FFF2-40B4-BE49-F238E27FC236}">
                <a16:creationId xmlns:a16="http://schemas.microsoft.com/office/drawing/2014/main" id="{05A56E0A-86A4-4560-9A13-D380811A1E59}"/>
              </a:ext>
            </a:extLst>
          </p:cNvPr>
          <p:cNvSpPr>
            <a:spLocks noGrp="1"/>
          </p:cNvSpPr>
          <p:nvPr>
            <p:ph type="sldNum" sz="quarter" idx="12"/>
          </p:nvPr>
        </p:nvSpPr>
        <p:spPr/>
        <p:txBody>
          <a:bodyPr/>
          <a:lstStyle/>
          <a:p>
            <a:fld id="{41282DF9-B026-4488-934B-9C645BD930A4}" type="slidenum">
              <a:rPr kumimoji="1" lang="ja-JP" altLang="en-US" smtClean="0"/>
              <a:t>31</a:t>
            </a:fld>
            <a:endParaRPr kumimoji="1" lang="ja-JP" altLang="en-US"/>
          </a:p>
        </p:txBody>
      </p:sp>
      <p:pic>
        <p:nvPicPr>
          <p:cNvPr id="5" name="図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82894" y="1454647"/>
            <a:ext cx="1993205" cy="2088626"/>
          </a:xfrm>
          <a:prstGeom prst="rect">
            <a:avLst/>
          </a:prstGeom>
        </p:spPr>
      </p:pic>
      <p:sp>
        <p:nvSpPr>
          <p:cNvPr id="6" name="テキスト ボックス 5"/>
          <p:cNvSpPr txBox="1"/>
          <p:nvPr/>
        </p:nvSpPr>
        <p:spPr>
          <a:xfrm>
            <a:off x="147770" y="1216424"/>
            <a:ext cx="6508524" cy="1323439"/>
          </a:xfrm>
          <a:prstGeom prst="rect">
            <a:avLst/>
          </a:prstGeom>
          <a:noFill/>
        </p:spPr>
        <p:txBody>
          <a:bodyPr wrap="square" rtlCol="0">
            <a:spAutoFit/>
          </a:bodyPr>
          <a:lstStyle/>
          <a:p>
            <a:pPr marL="285750" indent="-285750">
              <a:buFont typeface="Arial" panose="020B0604020202020204" pitchFamily="34" charset="0"/>
              <a:buChar char="•"/>
            </a:pPr>
            <a:r>
              <a:rPr lang="ja-JP" altLang="en-US" sz="1600" dirty="0">
                <a:latin typeface="+mn-ea"/>
              </a:rPr>
              <a:t>危機管理室において、感染症に強い強靭な社会・経済の形成を図っていくため、飲食店における感染防止対策のさらなる促進や府民が安心して利用できる環境整備につながる、ゴールドステッカー認証制度を創設。</a:t>
            </a:r>
            <a:endParaRPr lang="en-US" altLang="ja-JP" sz="1600" dirty="0">
              <a:latin typeface="+mn-ea"/>
            </a:endParaRPr>
          </a:p>
          <a:p>
            <a:pPr marL="285750" indent="-285750">
              <a:buFont typeface="Arial" panose="020B0604020202020204" pitchFamily="34" charset="0"/>
              <a:buChar char="•"/>
            </a:pPr>
            <a:r>
              <a:rPr lang="ja-JP" altLang="en-US" sz="1600" dirty="0">
                <a:latin typeface="+mn-ea"/>
              </a:rPr>
              <a:t>ゴールドステッカー発行申請のシステム構築を支援。</a:t>
            </a:r>
            <a:endParaRPr lang="en-US" altLang="ja-JP" sz="1600" dirty="0">
              <a:latin typeface="+mn-ea"/>
            </a:endParaRPr>
          </a:p>
          <a:p>
            <a:pPr marL="285750" indent="-285750">
              <a:buFont typeface="Arial" panose="020B0604020202020204" pitchFamily="34" charset="0"/>
              <a:buChar char="•"/>
            </a:pPr>
            <a:endParaRPr lang="en-US" altLang="ja-JP" sz="1600" dirty="0">
              <a:latin typeface="+mn-ea"/>
            </a:endParaRPr>
          </a:p>
        </p:txBody>
      </p:sp>
      <p:pic>
        <p:nvPicPr>
          <p:cNvPr id="3" name="図 2"/>
          <p:cNvPicPr>
            <a:picLocks noChangeAspect="1"/>
          </p:cNvPicPr>
          <p:nvPr/>
        </p:nvPicPr>
        <p:blipFill>
          <a:blip r:embed="rId3"/>
          <a:stretch>
            <a:fillRect/>
          </a:stretch>
        </p:blipFill>
        <p:spPr>
          <a:xfrm>
            <a:off x="4476364" y="4209967"/>
            <a:ext cx="4213059" cy="2583920"/>
          </a:xfrm>
          <a:prstGeom prst="rect">
            <a:avLst/>
          </a:prstGeom>
        </p:spPr>
      </p:pic>
      <p:grpSp>
        <p:nvGrpSpPr>
          <p:cNvPr id="12" name="グループ化 11">
            <a:extLst>
              <a:ext uri="{FF2B5EF4-FFF2-40B4-BE49-F238E27FC236}">
                <a16:creationId xmlns:a16="http://schemas.microsoft.com/office/drawing/2014/main" id="{41132E6D-0569-4AE1-AAC8-C20C7B869EC7}"/>
              </a:ext>
            </a:extLst>
          </p:cNvPr>
          <p:cNvGrpSpPr/>
          <p:nvPr/>
        </p:nvGrpSpPr>
        <p:grpSpPr>
          <a:xfrm>
            <a:off x="136965" y="3730328"/>
            <a:ext cx="3723836" cy="382766"/>
            <a:chOff x="6104236" y="2686483"/>
            <a:chExt cx="3472249" cy="414663"/>
          </a:xfrm>
        </p:grpSpPr>
        <p:sp>
          <p:nvSpPr>
            <p:cNvPr id="15" name="正方形/長方形 14">
              <a:extLst>
                <a:ext uri="{FF2B5EF4-FFF2-40B4-BE49-F238E27FC236}">
                  <a16:creationId xmlns:a16="http://schemas.microsoft.com/office/drawing/2014/main" id="{3ECCDCC6-BC38-4FB6-A7F7-BA7CE110D071}"/>
                </a:ext>
              </a:extLst>
            </p:cNvPr>
            <p:cNvSpPr/>
            <p:nvPr/>
          </p:nvSpPr>
          <p:spPr>
            <a:xfrm>
              <a:off x="6104236" y="2694645"/>
              <a:ext cx="3472249" cy="406501"/>
            </a:xfrm>
            <a:prstGeom prst="rect">
              <a:avLst/>
            </a:prstGeom>
            <a:solidFill>
              <a:srgbClr val="003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a:solidFill>
                  <a:prstClr val="white"/>
                </a:solidFill>
                <a:latin typeface="Calibri" panose="020F0502020204030204"/>
                <a:ea typeface="游ゴシック" panose="020B0400000000000000" pitchFamily="50" charset="-128"/>
              </a:endParaRPr>
            </a:p>
          </p:txBody>
        </p:sp>
        <p:sp>
          <p:nvSpPr>
            <p:cNvPr id="14" name="正方形/長方形 13">
              <a:extLst>
                <a:ext uri="{FF2B5EF4-FFF2-40B4-BE49-F238E27FC236}">
                  <a16:creationId xmlns:a16="http://schemas.microsoft.com/office/drawing/2014/main" id="{CC90A3BE-8482-4ECC-A8FA-1CC0C206E34D}"/>
                </a:ext>
              </a:extLst>
            </p:cNvPr>
            <p:cNvSpPr/>
            <p:nvPr/>
          </p:nvSpPr>
          <p:spPr>
            <a:xfrm>
              <a:off x="6531101" y="2686483"/>
              <a:ext cx="2618519" cy="400110"/>
            </a:xfrm>
            <a:prstGeom prst="rect">
              <a:avLst/>
            </a:prstGeom>
          </p:spPr>
          <p:txBody>
            <a:bodyPr wrap="square">
              <a:spAutoFit/>
            </a:bodyPr>
            <a:lstStyle/>
            <a:p>
              <a:pPr algn="ctr" defTabSz="422041"/>
              <a:r>
                <a:rPr lang="ja-JP" altLang="en-US" dirty="0">
                  <a:solidFill>
                    <a:prstClr val="white"/>
                  </a:solidFill>
                  <a:effectLst>
                    <a:outerShdw blurRad="38100" dist="38100" dir="2700000" algn="tl">
                      <a:srgbClr val="000000">
                        <a:alpha val="43137"/>
                      </a:srgbClr>
                    </a:outerShdw>
                  </a:effectLst>
                  <a:latin typeface="+mn-ea"/>
                </a:rPr>
                <a:t>飲食店スマホ検査センター</a:t>
              </a:r>
            </a:p>
          </p:txBody>
        </p:sp>
      </p:grpSp>
      <p:grpSp>
        <p:nvGrpSpPr>
          <p:cNvPr id="17" name="グループ化 16">
            <a:extLst>
              <a:ext uri="{FF2B5EF4-FFF2-40B4-BE49-F238E27FC236}">
                <a16:creationId xmlns:a16="http://schemas.microsoft.com/office/drawing/2014/main" id="{41132E6D-0569-4AE1-AAC8-C20C7B869EC7}"/>
              </a:ext>
            </a:extLst>
          </p:cNvPr>
          <p:cNvGrpSpPr/>
          <p:nvPr/>
        </p:nvGrpSpPr>
        <p:grpSpPr>
          <a:xfrm>
            <a:off x="136965" y="764491"/>
            <a:ext cx="3723836" cy="382766"/>
            <a:chOff x="6104236" y="2686483"/>
            <a:chExt cx="3472249" cy="414663"/>
          </a:xfrm>
        </p:grpSpPr>
        <p:sp>
          <p:nvSpPr>
            <p:cNvPr id="18" name="正方形/長方形 17">
              <a:extLst>
                <a:ext uri="{FF2B5EF4-FFF2-40B4-BE49-F238E27FC236}">
                  <a16:creationId xmlns:a16="http://schemas.microsoft.com/office/drawing/2014/main" id="{3ECCDCC6-BC38-4FB6-A7F7-BA7CE110D071}"/>
                </a:ext>
              </a:extLst>
            </p:cNvPr>
            <p:cNvSpPr/>
            <p:nvPr/>
          </p:nvSpPr>
          <p:spPr>
            <a:xfrm>
              <a:off x="6104236" y="2694645"/>
              <a:ext cx="3472249" cy="406501"/>
            </a:xfrm>
            <a:prstGeom prst="rect">
              <a:avLst/>
            </a:prstGeom>
            <a:solidFill>
              <a:srgbClr val="003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a:solidFill>
                  <a:prstClr val="white"/>
                </a:solidFill>
                <a:latin typeface="Calibri" panose="020F0502020204030204"/>
                <a:ea typeface="游ゴシック" panose="020B0400000000000000" pitchFamily="50" charset="-128"/>
              </a:endParaRPr>
            </a:p>
          </p:txBody>
        </p:sp>
        <p:sp>
          <p:nvSpPr>
            <p:cNvPr id="19" name="正方形/長方形 18">
              <a:extLst>
                <a:ext uri="{FF2B5EF4-FFF2-40B4-BE49-F238E27FC236}">
                  <a16:creationId xmlns:a16="http://schemas.microsoft.com/office/drawing/2014/main" id="{CC90A3BE-8482-4ECC-A8FA-1CC0C206E34D}"/>
                </a:ext>
              </a:extLst>
            </p:cNvPr>
            <p:cNvSpPr/>
            <p:nvPr/>
          </p:nvSpPr>
          <p:spPr>
            <a:xfrm>
              <a:off x="6531101" y="2686483"/>
              <a:ext cx="2618519" cy="400110"/>
            </a:xfrm>
            <a:prstGeom prst="rect">
              <a:avLst/>
            </a:prstGeom>
          </p:spPr>
          <p:txBody>
            <a:bodyPr wrap="square">
              <a:spAutoFit/>
            </a:bodyPr>
            <a:lstStyle/>
            <a:p>
              <a:pPr algn="ctr" defTabSz="422041"/>
              <a:r>
                <a:rPr lang="ja-JP" altLang="en-US" dirty="0">
                  <a:solidFill>
                    <a:prstClr val="white"/>
                  </a:solidFill>
                  <a:effectLst>
                    <a:outerShdw blurRad="38100" dist="38100" dir="2700000" algn="tl">
                      <a:srgbClr val="000000">
                        <a:alpha val="43137"/>
                      </a:srgbClr>
                    </a:outerShdw>
                  </a:effectLst>
                  <a:latin typeface="+mn-ea"/>
                </a:rPr>
                <a:t>ゴールドステッカー認証制度</a:t>
              </a:r>
            </a:p>
          </p:txBody>
        </p:sp>
      </p:grpSp>
      <p:pic>
        <p:nvPicPr>
          <p:cNvPr id="20" name="図 19"/>
          <p:cNvPicPr>
            <a:picLocks noChangeAspect="1"/>
          </p:cNvPicPr>
          <p:nvPr/>
        </p:nvPicPr>
        <p:blipFill>
          <a:blip r:embed="rId4"/>
          <a:stretch>
            <a:fillRect/>
          </a:stretch>
        </p:blipFill>
        <p:spPr>
          <a:xfrm>
            <a:off x="443371" y="2301416"/>
            <a:ext cx="5763429" cy="1181265"/>
          </a:xfrm>
          <a:prstGeom prst="rect">
            <a:avLst/>
          </a:prstGeom>
        </p:spPr>
      </p:pic>
      <p:sp>
        <p:nvSpPr>
          <p:cNvPr id="21" name="テキスト ボックス 20"/>
          <p:cNvSpPr txBox="1"/>
          <p:nvPr/>
        </p:nvSpPr>
        <p:spPr>
          <a:xfrm>
            <a:off x="147771" y="4257404"/>
            <a:ext cx="4192410" cy="2308324"/>
          </a:xfrm>
          <a:prstGeom prst="rect">
            <a:avLst/>
          </a:prstGeom>
          <a:noFill/>
        </p:spPr>
        <p:txBody>
          <a:bodyPr wrap="square" rtlCol="0">
            <a:spAutoFit/>
          </a:bodyPr>
          <a:lstStyle/>
          <a:p>
            <a:pPr marL="285750" indent="-285750">
              <a:buFont typeface="Arial" panose="020B0604020202020204" pitchFamily="34" charset="0"/>
              <a:buChar char="•"/>
            </a:pPr>
            <a:r>
              <a:rPr lang="ja-JP" altLang="en-US" sz="1600" dirty="0">
                <a:latin typeface="+mn-ea"/>
              </a:rPr>
              <a:t>飲食店における感染を防止し、府民が安心して利用できる環境整備のため、 少しでも症状のある従業員等が迅速に検査を受けることができるよう、飲食店「スマホ検査センター」を設置。</a:t>
            </a:r>
            <a:endParaRPr lang="en-US" altLang="ja-JP" sz="1600" dirty="0">
              <a:latin typeface="+mn-ea"/>
            </a:endParaRPr>
          </a:p>
          <a:p>
            <a:pPr marL="285750" indent="-285750">
              <a:buFont typeface="Arial" panose="020B0604020202020204" pitchFamily="34" charset="0"/>
              <a:buChar char="•"/>
            </a:pPr>
            <a:endParaRPr lang="en-US" altLang="ja-JP" sz="1600" dirty="0">
              <a:latin typeface="+mn-ea"/>
            </a:endParaRPr>
          </a:p>
          <a:p>
            <a:pPr marL="285750" indent="-285750">
              <a:buFont typeface="Arial" panose="020B0604020202020204" pitchFamily="34" charset="0"/>
              <a:buChar char="•"/>
            </a:pPr>
            <a:r>
              <a:rPr lang="ja-JP" altLang="en-US" sz="1600" b="1" u="sng" dirty="0">
                <a:solidFill>
                  <a:srgbClr val="FF0000"/>
                </a:solidFill>
                <a:latin typeface="+mn-ea"/>
              </a:rPr>
              <a:t>スマートフォン等により申込、検査から結果通知までを一貫して実施</a:t>
            </a:r>
            <a:r>
              <a:rPr lang="ja-JP" altLang="en-US" sz="1600" dirty="0">
                <a:latin typeface="+mn-ea"/>
              </a:rPr>
              <a:t>。</a:t>
            </a:r>
            <a:endParaRPr lang="en-US" altLang="ja-JP" sz="1600" dirty="0">
              <a:latin typeface="+mn-ea"/>
            </a:endParaRPr>
          </a:p>
          <a:p>
            <a:pPr marL="285750" indent="-285750">
              <a:buFont typeface="Arial" panose="020B0604020202020204" pitchFamily="34" charset="0"/>
              <a:buChar char="•"/>
            </a:pPr>
            <a:endParaRPr lang="en-US" altLang="ja-JP" sz="1600" dirty="0">
              <a:latin typeface="+mn-ea"/>
            </a:endParaRPr>
          </a:p>
        </p:txBody>
      </p:sp>
      <p:cxnSp>
        <p:nvCxnSpPr>
          <p:cNvPr id="8" name="直線コネクタ 7"/>
          <p:cNvCxnSpPr/>
          <p:nvPr/>
        </p:nvCxnSpPr>
        <p:spPr>
          <a:xfrm>
            <a:off x="3860801" y="1133823"/>
            <a:ext cx="48721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3770703" y="4095888"/>
            <a:ext cx="487219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6528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DB53A609-7C33-4544-969C-1F9480BADFE4}"/>
              </a:ext>
            </a:extLst>
          </p:cNvPr>
          <p:cNvSpPr/>
          <p:nvPr/>
        </p:nvSpPr>
        <p:spPr>
          <a:xfrm>
            <a:off x="509093" y="4354945"/>
            <a:ext cx="8206058" cy="2414413"/>
          </a:xfrm>
          <a:prstGeom prst="roundRect">
            <a:avLst>
              <a:gd name="adj" fmla="val 913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2"/>
          <p:cNvSpPr>
            <a:spLocks noGrp="1"/>
          </p:cNvSpPr>
          <p:nvPr>
            <p:ph type="title"/>
          </p:nvPr>
        </p:nvSpPr>
        <p:spPr/>
        <p:txBody>
          <a:bodyPr/>
          <a:lstStyle/>
          <a:p>
            <a:pPr algn="l"/>
            <a:r>
              <a:rPr lang="ja-JP" altLang="en-US" dirty="0"/>
              <a:t>② チャレンジフィールド／泉北ニュータウン</a:t>
            </a:r>
            <a:endParaRPr kumimoji="1" lang="ja-JP" altLang="en-US" dirty="0"/>
          </a:p>
        </p:txBody>
      </p:sp>
      <p:sp>
        <p:nvSpPr>
          <p:cNvPr id="5" name="スライド番号プレースホルダー 4">
            <a:extLst>
              <a:ext uri="{FF2B5EF4-FFF2-40B4-BE49-F238E27FC236}">
                <a16:creationId xmlns:a16="http://schemas.microsoft.com/office/drawing/2014/main" id="{8498143E-1E1D-419A-98EB-0451EA813127}"/>
              </a:ext>
            </a:extLst>
          </p:cNvPr>
          <p:cNvSpPr>
            <a:spLocks noGrp="1"/>
          </p:cNvSpPr>
          <p:nvPr>
            <p:ph type="sldNum" sz="quarter" idx="12"/>
          </p:nvPr>
        </p:nvSpPr>
        <p:spPr/>
        <p:txBody>
          <a:bodyPr/>
          <a:lstStyle/>
          <a:p>
            <a:fld id="{41282DF9-B026-4488-934B-9C645BD930A4}" type="slidenum">
              <a:rPr kumimoji="1" lang="ja-JP" altLang="en-US" smtClean="0"/>
              <a:t>32</a:t>
            </a:fld>
            <a:endParaRPr kumimoji="1" lang="ja-JP" altLang="en-US"/>
          </a:p>
        </p:txBody>
      </p:sp>
      <p:pic>
        <p:nvPicPr>
          <p:cNvPr id="4" name="図 3">
            <a:extLst>
              <a:ext uri="{FF2B5EF4-FFF2-40B4-BE49-F238E27FC236}">
                <a16:creationId xmlns:a16="http://schemas.microsoft.com/office/drawing/2014/main" id="{39C428E8-4DDD-4004-8278-970681BE1AE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0541" y="1070738"/>
            <a:ext cx="3668050" cy="2472158"/>
          </a:xfrm>
          <a:prstGeom prst="rect">
            <a:avLst/>
          </a:prstGeom>
        </p:spPr>
      </p:pic>
      <p:sp>
        <p:nvSpPr>
          <p:cNvPr id="7" name="テキスト ボックス 6">
            <a:extLst>
              <a:ext uri="{FF2B5EF4-FFF2-40B4-BE49-F238E27FC236}">
                <a16:creationId xmlns:a16="http://schemas.microsoft.com/office/drawing/2014/main" id="{5F390B7D-F80C-49E8-9B6B-78B3B5CE5EA1}"/>
              </a:ext>
            </a:extLst>
          </p:cNvPr>
          <p:cNvSpPr txBox="1"/>
          <p:nvPr/>
        </p:nvSpPr>
        <p:spPr>
          <a:xfrm>
            <a:off x="4810126" y="788469"/>
            <a:ext cx="3905025" cy="584775"/>
          </a:xfrm>
          <a:prstGeom prst="rect">
            <a:avLst/>
          </a:prstGeom>
          <a:noFill/>
          <a:ln w="25400">
            <a:noFill/>
          </a:ln>
        </p:spPr>
        <p:txBody>
          <a:bodyPr wrap="square" rtlCol="0">
            <a:spAutoFit/>
          </a:bodyPr>
          <a:lstStyle/>
          <a:p>
            <a:r>
              <a:rPr kumimoji="1" lang="ja-JP" altLang="en-US" sz="1500" dirty="0"/>
              <a:t>▶</a:t>
            </a:r>
            <a:r>
              <a:rPr kumimoji="1" lang="ja-JP" altLang="en-US" sz="1500" dirty="0">
                <a:effectLst>
                  <a:outerShdw blurRad="38100" dist="38100" dir="2700000" algn="tl">
                    <a:srgbClr val="000000">
                      <a:alpha val="43137"/>
                    </a:srgbClr>
                  </a:outerShdw>
                </a:effectLst>
              </a:rPr>
              <a:t>泉北ニュータウンの魅力を東京の企業へ発信</a:t>
            </a:r>
            <a:r>
              <a:rPr kumimoji="1" lang="ja-JP" altLang="en-US" sz="1600" dirty="0"/>
              <a:t>　　</a:t>
            </a:r>
            <a:endParaRPr kumimoji="1" lang="en-US" altLang="ja-JP" sz="1600" dirty="0"/>
          </a:p>
          <a:p>
            <a:r>
              <a:rPr kumimoji="1" lang="ja-JP" altLang="en-US" sz="1600" dirty="0"/>
              <a:t>　　</a:t>
            </a:r>
            <a:r>
              <a:rPr lang="ja-JP" altLang="en-US" sz="1600" dirty="0"/>
              <a:t>　　</a:t>
            </a:r>
            <a:r>
              <a:rPr lang="ja-JP" altLang="en-US" sz="1200" dirty="0"/>
              <a:t>－</a:t>
            </a:r>
            <a:r>
              <a:rPr lang="en-US" altLang="ja-JP" sz="1200" dirty="0"/>
              <a:t>OSAKA Smart City Meet-up</a:t>
            </a:r>
            <a:r>
              <a:rPr lang="ja-JP" altLang="en-US" sz="1200" dirty="0" err="1"/>
              <a:t>ー</a:t>
            </a:r>
            <a:endParaRPr lang="en-US" altLang="ja-JP" sz="1200" dirty="0"/>
          </a:p>
        </p:txBody>
      </p:sp>
      <p:pic>
        <p:nvPicPr>
          <p:cNvPr id="8" name="図 7">
            <a:extLst>
              <a:ext uri="{FF2B5EF4-FFF2-40B4-BE49-F238E27FC236}">
                <a16:creationId xmlns:a16="http://schemas.microsoft.com/office/drawing/2014/main" id="{88458890-05E6-47E1-A539-2CA0A79731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62638" y="1443151"/>
            <a:ext cx="1691469" cy="1315403"/>
          </a:xfrm>
          <a:prstGeom prst="rect">
            <a:avLst/>
          </a:prstGeom>
        </p:spPr>
      </p:pic>
      <p:sp>
        <p:nvSpPr>
          <p:cNvPr id="9" name="テキスト ボックス 8">
            <a:extLst>
              <a:ext uri="{FF2B5EF4-FFF2-40B4-BE49-F238E27FC236}">
                <a16:creationId xmlns:a16="http://schemas.microsoft.com/office/drawing/2014/main" id="{26A0C03C-6C24-48EB-88B3-AEBF31F80AC0}"/>
              </a:ext>
            </a:extLst>
          </p:cNvPr>
          <p:cNvSpPr txBox="1"/>
          <p:nvPr/>
        </p:nvSpPr>
        <p:spPr>
          <a:xfrm>
            <a:off x="6601936" y="2756030"/>
            <a:ext cx="2012872" cy="253916"/>
          </a:xfrm>
          <a:prstGeom prst="rect">
            <a:avLst/>
          </a:prstGeom>
          <a:noFill/>
          <a:ln w="25400">
            <a:noFill/>
          </a:ln>
        </p:spPr>
        <p:txBody>
          <a:bodyPr wrap="square" rtlCol="0">
            <a:spAutoFit/>
          </a:bodyPr>
          <a:lstStyle/>
          <a:p>
            <a:r>
              <a:rPr kumimoji="1" lang="ja-JP" altLang="en-US" sz="1000" dirty="0"/>
              <a:t>グローバルビジネスハブ東京にて開催</a:t>
            </a:r>
          </a:p>
        </p:txBody>
      </p:sp>
      <p:sp>
        <p:nvSpPr>
          <p:cNvPr id="10" name="正方形/長方形 9">
            <a:extLst>
              <a:ext uri="{FF2B5EF4-FFF2-40B4-BE49-F238E27FC236}">
                <a16:creationId xmlns:a16="http://schemas.microsoft.com/office/drawing/2014/main" id="{7D14DFED-E1FA-46BA-9F00-B49D0CF73A50}"/>
              </a:ext>
            </a:extLst>
          </p:cNvPr>
          <p:cNvSpPr/>
          <p:nvPr/>
        </p:nvSpPr>
        <p:spPr>
          <a:xfrm>
            <a:off x="4788128" y="1428086"/>
            <a:ext cx="1924468" cy="1384995"/>
          </a:xfrm>
          <a:prstGeom prst="rect">
            <a:avLst/>
          </a:prstGeom>
        </p:spPr>
        <p:txBody>
          <a:bodyPr wrap="square">
            <a:spAutoFit/>
          </a:bodyPr>
          <a:lstStyle/>
          <a:p>
            <a:pPr marL="171450" indent="-171450">
              <a:buFont typeface="Arial" panose="020B0604020202020204" pitchFamily="34" charset="0"/>
              <a:buChar char="•"/>
            </a:pPr>
            <a:r>
              <a:rPr lang="en-US" altLang="ja-JP" sz="1200" dirty="0"/>
              <a:t>OSPF</a:t>
            </a:r>
            <a:r>
              <a:rPr lang="ja-JP" altLang="en-US" sz="1200" dirty="0"/>
              <a:t>の東京セミナーにおいて、泉北ニュータウンのまちづくりを民間事業者にアピールする場を設けるなど、泉北ニュータウンの先導的なスマートシティ化の取組みを発信</a:t>
            </a:r>
          </a:p>
        </p:txBody>
      </p:sp>
      <p:sp>
        <p:nvSpPr>
          <p:cNvPr id="12" name="テキスト ボックス 11">
            <a:extLst>
              <a:ext uri="{FF2B5EF4-FFF2-40B4-BE49-F238E27FC236}">
                <a16:creationId xmlns:a16="http://schemas.microsoft.com/office/drawing/2014/main" id="{F1DD35A0-CACC-45DA-82D1-003A1931F9B8}"/>
              </a:ext>
            </a:extLst>
          </p:cNvPr>
          <p:cNvSpPr txBox="1"/>
          <p:nvPr/>
        </p:nvSpPr>
        <p:spPr>
          <a:xfrm>
            <a:off x="695932" y="788469"/>
            <a:ext cx="4095583" cy="323165"/>
          </a:xfrm>
          <a:prstGeom prst="rect">
            <a:avLst/>
          </a:prstGeom>
          <a:noFill/>
          <a:ln w="25400">
            <a:noFill/>
          </a:ln>
        </p:spPr>
        <p:txBody>
          <a:bodyPr wrap="square" rtlCol="0">
            <a:spAutoFit/>
          </a:bodyPr>
          <a:lstStyle/>
          <a:p>
            <a:r>
              <a:rPr kumimoji="1" lang="ja-JP" altLang="en-US" sz="1500" dirty="0"/>
              <a:t>▶</a:t>
            </a:r>
            <a:r>
              <a:rPr kumimoji="1" lang="ja-JP" altLang="en-US" sz="1500" dirty="0">
                <a:effectLst>
                  <a:outerShdw blurRad="38100" dist="38100" dir="2700000" algn="tl">
                    <a:srgbClr val="000000">
                      <a:alpha val="43137"/>
                    </a:srgbClr>
                  </a:outerShdw>
                </a:effectLst>
              </a:rPr>
              <a:t>府市連携によるリモートオフィス補助</a:t>
            </a:r>
            <a:endParaRPr kumimoji="1" lang="en-US" altLang="ja-JP" sz="1500" dirty="0">
              <a:effectLst>
                <a:outerShdw blurRad="38100" dist="38100" dir="2700000" algn="tl">
                  <a:srgbClr val="000000">
                    <a:alpha val="43137"/>
                  </a:srgbClr>
                </a:outerShdw>
              </a:effectLst>
            </a:endParaRPr>
          </a:p>
        </p:txBody>
      </p:sp>
      <p:sp>
        <p:nvSpPr>
          <p:cNvPr id="13" name="テキスト ボックス 12">
            <a:extLst>
              <a:ext uri="{FF2B5EF4-FFF2-40B4-BE49-F238E27FC236}">
                <a16:creationId xmlns:a16="http://schemas.microsoft.com/office/drawing/2014/main" id="{78415756-187F-4E13-B76B-2E6B40C12BBF}"/>
              </a:ext>
            </a:extLst>
          </p:cNvPr>
          <p:cNvSpPr txBox="1"/>
          <p:nvPr/>
        </p:nvSpPr>
        <p:spPr>
          <a:xfrm>
            <a:off x="4768594" y="3035347"/>
            <a:ext cx="4095583" cy="523220"/>
          </a:xfrm>
          <a:prstGeom prst="rect">
            <a:avLst/>
          </a:prstGeom>
          <a:noFill/>
          <a:ln w="25400">
            <a:noFill/>
          </a:ln>
        </p:spPr>
        <p:txBody>
          <a:bodyPr wrap="square" rtlCol="0">
            <a:spAutoFit/>
          </a:bodyPr>
          <a:lstStyle/>
          <a:p>
            <a:r>
              <a:rPr kumimoji="1" lang="ja-JP" altLang="en-US" sz="1400" dirty="0"/>
              <a:t>▶</a:t>
            </a:r>
            <a:r>
              <a:rPr kumimoji="1" lang="ja-JP" altLang="en-US" sz="1400" dirty="0">
                <a:effectLst>
                  <a:outerShdw blurRad="38100" dist="38100" dir="2700000" algn="tl">
                    <a:srgbClr val="000000">
                      <a:alpha val="43137"/>
                    </a:srgbClr>
                  </a:outerShdw>
                </a:effectLst>
              </a:rPr>
              <a:t>泉北ニュータウンにおけるスマートシティ検討会</a:t>
            </a:r>
            <a:endParaRPr kumimoji="1" lang="en-US" altLang="ja-JP" sz="1400" dirty="0">
              <a:effectLst>
                <a:outerShdw blurRad="38100" dist="38100" dir="2700000" algn="tl">
                  <a:srgbClr val="000000">
                    <a:alpha val="43137"/>
                  </a:srgbClr>
                </a:outerShdw>
              </a:effectLst>
            </a:endParaRPr>
          </a:p>
          <a:p>
            <a:pPr algn="r"/>
            <a:r>
              <a:rPr kumimoji="1" lang="ja-JP" altLang="en-US" sz="1400" dirty="0">
                <a:effectLst>
                  <a:outerShdw blurRad="38100" dist="38100" dir="2700000" algn="tl">
                    <a:srgbClr val="000000">
                      <a:alpha val="43137"/>
                    </a:srgbClr>
                  </a:outerShdw>
                </a:effectLst>
              </a:rPr>
              <a:t>など府・堺市連携事業多数</a:t>
            </a:r>
            <a:endParaRPr kumimoji="1" lang="en-US" altLang="ja-JP" sz="1400" dirty="0">
              <a:effectLst>
                <a:outerShdw blurRad="38100" dist="38100" dir="2700000" algn="tl">
                  <a:srgbClr val="000000">
                    <a:alpha val="43137"/>
                  </a:srgbClr>
                </a:outerShdw>
              </a:effectLst>
            </a:endParaRPr>
          </a:p>
        </p:txBody>
      </p:sp>
      <p:pic>
        <p:nvPicPr>
          <p:cNvPr id="14" name="図 13">
            <a:extLst>
              <a:ext uri="{FF2B5EF4-FFF2-40B4-BE49-F238E27FC236}">
                <a16:creationId xmlns:a16="http://schemas.microsoft.com/office/drawing/2014/main" id="{ED8454FC-E2DC-4978-AE25-19B44F29A0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8721" y="4445381"/>
            <a:ext cx="3015757" cy="2214636"/>
          </a:xfrm>
          <a:prstGeom prst="rect">
            <a:avLst/>
          </a:prstGeom>
        </p:spPr>
      </p:pic>
      <p:pic>
        <p:nvPicPr>
          <p:cNvPr id="15" name="図 14">
            <a:extLst>
              <a:ext uri="{FF2B5EF4-FFF2-40B4-BE49-F238E27FC236}">
                <a16:creationId xmlns:a16="http://schemas.microsoft.com/office/drawing/2014/main" id="{4F9835F6-E8F2-406F-8960-3CF2BDC2983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39955" y="4451256"/>
            <a:ext cx="2798217" cy="2206236"/>
          </a:xfrm>
          <a:prstGeom prst="rect">
            <a:avLst/>
          </a:prstGeom>
        </p:spPr>
      </p:pic>
      <p:sp>
        <p:nvSpPr>
          <p:cNvPr id="16" name="二等辺三角形 15">
            <a:extLst>
              <a:ext uri="{FF2B5EF4-FFF2-40B4-BE49-F238E27FC236}">
                <a16:creationId xmlns:a16="http://schemas.microsoft.com/office/drawing/2014/main" id="{44AB4A2A-A3E8-4DB1-87D3-2A4FA70391D4}"/>
              </a:ext>
            </a:extLst>
          </p:cNvPr>
          <p:cNvSpPr/>
          <p:nvPr/>
        </p:nvSpPr>
        <p:spPr>
          <a:xfrm rot="10800000">
            <a:off x="2282264" y="3891141"/>
            <a:ext cx="5011727" cy="323165"/>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24EE1729-11F7-4C0F-B059-E9FFAFCF29A1}"/>
              </a:ext>
            </a:extLst>
          </p:cNvPr>
          <p:cNvSpPr/>
          <p:nvPr/>
        </p:nvSpPr>
        <p:spPr>
          <a:xfrm>
            <a:off x="658433" y="4493241"/>
            <a:ext cx="1814518" cy="359517"/>
          </a:xfrm>
          <a:prstGeom prst="rect">
            <a:avLst/>
          </a:prstGeom>
          <a:ln>
            <a:solidFill>
              <a:schemeClr val="bg1"/>
            </a:solidFill>
          </a:ln>
        </p:spPr>
        <p:txBody>
          <a:bodyPr wrap="square" tIns="0" bIns="36000" anchor="ctr" anchorCtr="0">
            <a:spAutoFit/>
          </a:bodyPr>
          <a:lstStyle/>
          <a:p>
            <a:endParaRPr lang="ja-JP" altLang="en-US" sz="700" dirty="0">
              <a:solidFill>
                <a:schemeClr val="bg1"/>
              </a:solidFill>
              <a:latin typeface="Meiryo UI" panose="020B0604030504040204" pitchFamily="50" charset="-128"/>
              <a:ea typeface="Meiryo UI" panose="020B0604030504040204" pitchFamily="50" charset="-128"/>
            </a:endParaRPr>
          </a:p>
          <a:p>
            <a:r>
              <a:rPr lang="ja-JP" altLang="en-US" sz="700" dirty="0">
                <a:solidFill>
                  <a:schemeClr val="bg1"/>
                </a:solidFill>
                <a:latin typeface="Meiryo UI" panose="020B0604030504040204" pitchFamily="50" charset="-128"/>
                <a:ea typeface="Meiryo UI" panose="020B0604030504040204" pitchFamily="50" charset="-128"/>
              </a:rPr>
              <a:t> </a:t>
            </a:r>
            <a:r>
              <a:rPr lang="ja-JP" altLang="en-US" sz="1400" b="1" dirty="0">
                <a:solidFill>
                  <a:schemeClr val="bg1"/>
                </a:solidFill>
                <a:latin typeface="Meiryo UI" panose="020B0604030504040204" pitchFamily="50" charset="-128"/>
                <a:ea typeface="Meiryo UI" panose="020B0604030504040204" pitchFamily="50" charset="-128"/>
              </a:rPr>
              <a:t>堺スマートシティ戦略</a:t>
            </a:r>
            <a:endParaRPr lang="ja-JP" altLang="en-US" sz="1400" dirty="0">
              <a:solidFill>
                <a:schemeClr val="bg1"/>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A382DDA9-4500-49EE-B9B9-D3EB2A09DF9F}"/>
              </a:ext>
            </a:extLst>
          </p:cNvPr>
          <p:cNvSpPr/>
          <p:nvPr/>
        </p:nvSpPr>
        <p:spPr>
          <a:xfrm>
            <a:off x="286293" y="788469"/>
            <a:ext cx="400334" cy="2754427"/>
          </a:xfrm>
          <a:prstGeom prst="rect">
            <a:avLst/>
          </a:prstGeom>
          <a:solidFill>
            <a:schemeClr val="accent4"/>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lstStyle/>
          <a:p>
            <a:pPr algn="ctr"/>
            <a:r>
              <a:rPr kumimoji="1" lang="ja-JP" altLang="en-US" sz="1600" b="1" dirty="0"/>
              <a:t>府・堺市連携プロジェクト</a:t>
            </a:r>
          </a:p>
        </p:txBody>
      </p:sp>
      <p:sp>
        <p:nvSpPr>
          <p:cNvPr id="20" name="テキスト ボックス 19">
            <a:extLst>
              <a:ext uri="{FF2B5EF4-FFF2-40B4-BE49-F238E27FC236}">
                <a16:creationId xmlns:a16="http://schemas.microsoft.com/office/drawing/2014/main" id="{AE23F3DB-9505-4A15-9C77-7EC7D505B325}"/>
              </a:ext>
            </a:extLst>
          </p:cNvPr>
          <p:cNvSpPr txBox="1"/>
          <p:nvPr/>
        </p:nvSpPr>
        <p:spPr>
          <a:xfrm>
            <a:off x="3149421" y="3732079"/>
            <a:ext cx="3156633" cy="307777"/>
          </a:xfrm>
          <a:prstGeom prst="rect">
            <a:avLst/>
          </a:prstGeom>
          <a:noFill/>
        </p:spPr>
        <p:txBody>
          <a:bodyPr wrap="none" rtlCol="0">
            <a:spAutoFit/>
          </a:bodyPr>
          <a:lstStyle/>
          <a:p>
            <a:r>
              <a:rPr kumimoji="1" lang="ja-JP" altLang="en-US" sz="1400" b="1" dirty="0"/>
              <a:t>府と市の連携によるスマートシティの展開</a:t>
            </a:r>
          </a:p>
        </p:txBody>
      </p:sp>
      <p:sp>
        <p:nvSpPr>
          <p:cNvPr id="21" name="正方形/長方形 20">
            <a:extLst>
              <a:ext uri="{FF2B5EF4-FFF2-40B4-BE49-F238E27FC236}">
                <a16:creationId xmlns:a16="http://schemas.microsoft.com/office/drawing/2014/main" id="{A0CA79E1-3C21-488A-B5F0-0A385FD02887}"/>
              </a:ext>
            </a:extLst>
          </p:cNvPr>
          <p:cNvSpPr/>
          <p:nvPr/>
        </p:nvSpPr>
        <p:spPr>
          <a:xfrm>
            <a:off x="695933" y="4872388"/>
            <a:ext cx="2003474" cy="1785104"/>
          </a:xfrm>
          <a:prstGeom prst="rect">
            <a:avLst/>
          </a:prstGeom>
        </p:spPr>
        <p:txBody>
          <a:bodyPr wrap="square">
            <a:spAutoFit/>
          </a:bodyPr>
          <a:lstStyle/>
          <a:p>
            <a:pPr marL="171450" indent="-171450">
              <a:buFont typeface="Arial" panose="020B0604020202020204" pitchFamily="34" charset="0"/>
              <a:buChar char="•"/>
            </a:pPr>
            <a:r>
              <a:rPr lang="ja-JP" altLang="en-US" sz="1000" dirty="0">
                <a:solidFill>
                  <a:schemeClr val="bg1"/>
                </a:solidFill>
              </a:rPr>
              <a:t>スマートシティは限られた人材や財源のもと、多様な主体が知恵とノウハウを発揮し、公民の新たなパートナーシップを通じて地域課題の解決をめざすもの。</a:t>
            </a:r>
            <a:endParaRPr lang="en-US" altLang="ja-JP" sz="1000" dirty="0">
              <a:solidFill>
                <a:schemeClr val="bg1"/>
              </a:solidFill>
            </a:endParaRPr>
          </a:p>
          <a:p>
            <a:pPr marL="171450" indent="-171450">
              <a:buFont typeface="Arial" panose="020B0604020202020204" pitchFamily="34" charset="0"/>
              <a:buChar char="•"/>
            </a:pPr>
            <a:endParaRPr lang="ja-JP" altLang="en-US" sz="1000" dirty="0">
              <a:solidFill>
                <a:schemeClr val="bg1"/>
              </a:solidFill>
            </a:endParaRPr>
          </a:p>
          <a:p>
            <a:pPr marL="171450" indent="-171450">
              <a:buFont typeface="Arial" panose="020B0604020202020204" pitchFamily="34" charset="0"/>
              <a:buChar char="•"/>
            </a:pPr>
            <a:r>
              <a:rPr lang="ja-JP" altLang="en-US" sz="1000" dirty="0">
                <a:solidFill>
                  <a:schemeClr val="bg1"/>
                </a:solidFill>
              </a:rPr>
              <a:t>持続可能な都市経営の実現のためには、都市や地域の将来像を見据え、スマートシティの取組を推進し、都市魅力の向上をめざすことが重要</a:t>
            </a:r>
          </a:p>
        </p:txBody>
      </p:sp>
    </p:spTree>
    <p:extLst>
      <p:ext uri="{BB962C8B-B14F-4D97-AF65-F5344CB8AC3E}">
        <p14:creationId xmlns:p14="http://schemas.microsoft.com/office/powerpoint/2010/main" val="3918759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矢印コネクタ 3">
            <a:extLst>
              <a:ext uri="{FF2B5EF4-FFF2-40B4-BE49-F238E27FC236}">
                <a16:creationId xmlns:a16="http://schemas.microsoft.com/office/drawing/2014/main" id="{35AA3DD6-C490-4C3B-AE65-F3C02662E72C}"/>
              </a:ext>
            </a:extLst>
          </p:cNvPr>
          <p:cNvCxnSpPr/>
          <p:nvPr/>
        </p:nvCxnSpPr>
        <p:spPr>
          <a:xfrm flipV="1">
            <a:off x="4073294" y="5317130"/>
            <a:ext cx="0" cy="432000"/>
          </a:xfrm>
          <a:prstGeom prst="straightConnector1">
            <a:avLst/>
          </a:prstGeom>
          <a:ln w="349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線矢印コネクタ 4">
            <a:extLst>
              <a:ext uri="{FF2B5EF4-FFF2-40B4-BE49-F238E27FC236}">
                <a16:creationId xmlns:a16="http://schemas.microsoft.com/office/drawing/2014/main" id="{601FE3A8-0925-4E2C-A78D-B7D7F1679B80}"/>
              </a:ext>
            </a:extLst>
          </p:cNvPr>
          <p:cNvCxnSpPr/>
          <p:nvPr/>
        </p:nvCxnSpPr>
        <p:spPr>
          <a:xfrm flipV="1">
            <a:off x="4601802" y="5317130"/>
            <a:ext cx="0" cy="432000"/>
          </a:xfrm>
          <a:prstGeom prst="straightConnector1">
            <a:avLst/>
          </a:prstGeom>
          <a:ln w="349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矢印コネクタ 5">
            <a:extLst>
              <a:ext uri="{FF2B5EF4-FFF2-40B4-BE49-F238E27FC236}">
                <a16:creationId xmlns:a16="http://schemas.microsoft.com/office/drawing/2014/main" id="{0C425535-7A6C-4C51-8943-3D3519C43424}"/>
              </a:ext>
            </a:extLst>
          </p:cNvPr>
          <p:cNvCxnSpPr/>
          <p:nvPr/>
        </p:nvCxnSpPr>
        <p:spPr>
          <a:xfrm flipV="1">
            <a:off x="5130310" y="5317130"/>
            <a:ext cx="0" cy="432000"/>
          </a:xfrm>
          <a:prstGeom prst="straightConnector1">
            <a:avLst/>
          </a:prstGeom>
          <a:ln w="349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7CE6E60F-72AB-49CF-A594-1E024A449274}"/>
              </a:ext>
            </a:extLst>
          </p:cNvPr>
          <p:cNvCxnSpPr/>
          <p:nvPr/>
        </p:nvCxnSpPr>
        <p:spPr>
          <a:xfrm flipV="1">
            <a:off x="5645938" y="5317130"/>
            <a:ext cx="0" cy="432000"/>
          </a:xfrm>
          <a:prstGeom prst="straightConnector1">
            <a:avLst/>
          </a:prstGeom>
          <a:ln w="349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04D9EB11-B47B-43F0-BE3F-0CA24A5F64EB}"/>
              </a:ext>
            </a:extLst>
          </p:cNvPr>
          <p:cNvCxnSpPr/>
          <p:nvPr/>
        </p:nvCxnSpPr>
        <p:spPr>
          <a:xfrm flipV="1">
            <a:off x="6170722" y="5317130"/>
            <a:ext cx="0" cy="432000"/>
          </a:xfrm>
          <a:prstGeom prst="straightConnector1">
            <a:avLst/>
          </a:prstGeom>
          <a:ln w="349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2308013D-7955-48D9-95D5-029370795F5A}"/>
              </a:ext>
            </a:extLst>
          </p:cNvPr>
          <p:cNvCxnSpPr/>
          <p:nvPr/>
        </p:nvCxnSpPr>
        <p:spPr>
          <a:xfrm flipV="1">
            <a:off x="6695505" y="5317130"/>
            <a:ext cx="0" cy="432000"/>
          </a:xfrm>
          <a:prstGeom prst="straightConnector1">
            <a:avLst/>
          </a:prstGeom>
          <a:ln w="349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C1DAF883-2D5D-4A5D-AA29-AF55DE19562F}"/>
              </a:ext>
            </a:extLst>
          </p:cNvPr>
          <p:cNvCxnSpPr/>
          <p:nvPr/>
        </p:nvCxnSpPr>
        <p:spPr>
          <a:xfrm flipV="1">
            <a:off x="7233166" y="5317130"/>
            <a:ext cx="0" cy="432000"/>
          </a:xfrm>
          <a:prstGeom prst="straightConnector1">
            <a:avLst/>
          </a:prstGeom>
          <a:ln w="349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4" descr="大阪府 地図 に対する画像結果">
            <a:extLst>
              <a:ext uri="{FF2B5EF4-FFF2-40B4-BE49-F238E27FC236}">
                <a16:creationId xmlns:a16="http://schemas.microsoft.com/office/drawing/2014/main" id="{792104BB-2BB2-482C-A996-A08D3CDF07F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980" l="9694" r="92347"/>
                    </a14:imgEffect>
                  </a14:imgLayer>
                </a14:imgProps>
              </a:ext>
              <a:ext uri="{28A0092B-C50C-407E-A947-70E740481C1C}">
                <a14:useLocalDpi xmlns:a14="http://schemas.microsoft.com/office/drawing/2010/main"/>
              </a:ext>
            </a:extLst>
          </a:blip>
          <a:srcRect/>
          <a:stretch>
            <a:fillRect/>
          </a:stretch>
        </p:blipFill>
        <p:spPr bwMode="auto">
          <a:xfrm>
            <a:off x="5608926" y="846121"/>
            <a:ext cx="1349866" cy="1349867"/>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a:extLst>
              <a:ext uri="{FF2B5EF4-FFF2-40B4-BE49-F238E27FC236}">
                <a16:creationId xmlns:a16="http://schemas.microsoft.com/office/drawing/2014/main" id="{B6C36626-A6B3-47CE-A780-1AECBC10C44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41472" y="2293838"/>
            <a:ext cx="1996225" cy="1552620"/>
          </a:xfrm>
          <a:prstGeom prst="rect">
            <a:avLst/>
          </a:prstGeom>
          <a:ln>
            <a:noFill/>
          </a:ln>
          <a:effectLst>
            <a:outerShdw blurRad="292100" dist="139700" dir="2700000" algn="tl" rotWithShape="0">
              <a:srgbClr val="333333">
                <a:alpha val="65000"/>
              </a:srgbClr>
            </a:outerShdw>
          </a:effectLst>
        </p:spPr>
      </p:pic>
      <p:sp>
        <p:nvSpPr>
          <p:cNvPr id="14" name="テキスト ボックス 13">
            <a:extLst>
              <a:ext uri="{FF2B5EF4-FFF2-40B4-BE49-F238E27FC236}">
                <a16:creationId xmlns:a16="http://schemas.microsoft.com/office/drawing/2014/main" id="{13C1E790-B68A-4459-BEC4-23E3A2C37B16}"/>
              </a:ext>
            </a:extLst>
          </p:cNvPr>
          <p:cNvSpPr txBox="1"/>
          <p:nvPr/>
        </p:nvSpPr>
        <p:spPr>
          <a:xfrm>
            <a:off x="850529" y="3429477"/>
            <a:ext cx="2497195" cy="646331"/>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大阪市が提供する</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デジタル住民サービス</a:t>
            </a:r>
          </a:p>
        </p:txBody>
      </p:sp>
      <p:sp>
        <p:nvSpPr>
          <p:cNvPr id="15" name="ホームベース 9">
            <a:extLst>
              <a:ext uri="{FF2B5EF4-FFF2-40B4-BE49-F238E27FC236}">
                <a16:creationId xmlns:a16="http://schemas.microsoft.com/office/drawing/2014/main" id="{159397EC-2D6E-461C-9A12-448B39C74FF0}"/>
              </a:ext>
            </a:extLst>
          </p:cNvPr>
          <p:cNvSpPr/>
          <p:nvPr/>
        </p:nvSpPr>
        <p:spPr>
          <a:xfrm>
            <a:off x="696058" y="4109796"/>
            <a:ext cx="3120257" cy="1465741"/>
          </a:xfrm>
          <a:prstGeom prst="homePlate">
            <a:avLst>
              <a:gd name="adj" fmla="val 20821"/>
            </a:avLst>
          </a:prstGeom>
          <a:solidFill>
            <a:schemeClr val="accent1">
              <a:lumMod val="40000"/>
              <a:lumOff val="6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8548513E-02A8-4093-B72C-529822243D4A}"/>
              </a:ext>
            </a:extLst>
          </p:cNvPr>
          <p:cNvSpPr/>
          <p:nvPr/>
        </p:nvSpPr>
        <p:spPr>
          <a:xfrm>
            <a:off x="3766931" y="4305495"/>
            <a:ext cx="5125791" cy="1034677"/>
          </a:xfrm>
          <a:prstGeom prst="rect">
            <a:avLst/>
          </a:prstGeom>
          <a:solidFill>
            <a:schemeClr val="accent2">
              <a:lumMod val="20000"/>
              <a:lumOff val="8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大阪府</a:t>
            </a:r>
            <a:endParaRPr kumimoji="1" lang="en-US" altLang="ja-JP" sz="1600" b="1" dirty="0">
              <a:latin typeface="Meiryo UI" panose="020B0604030504040204" pitchFamily="50" charset="-128"/>
              <a:ea typeface="Meiryo UI" panose="020B0604030504040204" pitchFamily="50" charset="-128"/>
            </a:endParaRPr>
          </a:p>
          <a:p>
            <a:pPr algn="ctr"/>
            <a:endParaRPr kumimoji="1" lang="en-US" altLang="ja-JP" sz="300" dirty="0">
              <a:latin typeface="Meiryo UI" panose="020B0604030504040204" pitchFamily="50" charset="-128"/>
              <a:ea typeface="Meiryo UI" panose="020B0604030504040204" pitchFamily="50" charset="-128"/>
            </a:endParaRPr>
          </a:p>
          <a:p>
            <a:pPr algn="ct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①　市町村データ連携プラットフォーム</a:t>
            </a:r>
            <a:endPar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OSA</a:t>
            </a: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４３）</a:t>
            </a:r>
          </a:p>
        </p:txBody>
      </p:sp>
      <p:sp>
        <p:nvSpPr>
          <p:cNvPr id="17" name="正方形/長方形 16">
            <a:extLst>
              <a:ext uri="{FF2B5EF4-FFF2-40B4-BE49-F238E27FC236}">
                <a16:creationId xmlns:a16="http://schemas.microsoft.com/office/drawing/2014/main" id="{2C59D2F8-51D4-482E-B476-27915D1E9C16}"/>
              </a:ext>
            </a:extLst>
          </p:cNvPr>
          <p:cNvSpPr/>
          <p:nvPr/>
        </p:nvSpPr>
        <p:spPr>
          <a:xfrm>
            <a:off x="1588033" y="4229163"/>
            <a:ext cx="1501715" cy="523220"/>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赤ちゃんの駅</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MAP</a:t>
            </a:r>
            <a:r>
              <a:rPr lang="ja-JP" altLang="en-US" sz="1400" dirty="0">
                <a:latin typeface="Meiryo UI" panose="020B0604030504040204" pitchFamily="50" charset="-128"/>
                <a:ea typeface="Meiryo UI" panose="020B0604030504040204" pitchFamily="50" charset="-128"/>
              </a:rPr>
              <a:t>システム</a:t>
            </a:r>
          </a:p>
        </p:txBody>
      </p:sp>
      <p:sp>
        <p:nvSpPr>
          <p:cNvPr id="18" name="正方形/長方形 17">
            <a:extLst>
              <a:ext uri="{FF2B5EF4-FFF2-40B4-BE49-F238E27FC236}">
                <a16:creationId xmlns:a16="http://schemas.microsoft.com/office/drawing/2014/main" id="{7A5F30BE-9E27-449F-926D-57473C33B202}"/>
              </a:ext>
            </a:extLst>
          </p:cNvPr>
          <p:cNvSpPr/>
          <p:nvPr/>
        </p:nvSpPr>
        <p:spPr>
          <a:xfrm>
            <a:off x="1556507" y="4958791"/>
            <a:ext cx="1843196" cy="523220"/>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保育施設等空き情報</a:t>
            </a:r>
            <a:r>
              <a:rPr lang="en-US" altLang="ja-JP" sz="1400" dirty="0">
                <a:latin typeface="Meiryo UI" panose="020B0604030504040204" pitchFamily="50" charset="-128"/>
                <a:ea typeface="Meiryo UI" panose="020B0604030504040204" pitchFamily="50" charset="-128"/>
              </a:rPr>
              <a:t>MAP</a:t>
            </a:r>
            <a:r>
              <a:rPr lang="ja-JP" altLang="en-US" sz="1400" dirty="0">
                <a:latin typeface="Meiryo UI" panose="020B0604030504040204" pitchFamily="50" charset="-128"/>
                <a:ea typeface="Meiryo UI" panose="020B0604030504040204" pitchFamily="50" charset="-128"/>
              </a:rPr>
              <a:t>システム</a:t>
            </a:r>
          </a:p>
        </p:txBody>
      </p:sp>
      <p:sp>
        <p:nvSpPr>
          <p:cNvPr id="19" name="楕円 18">
            <a:extLst>
              <a:ext uri="{FF2B5EF4-FFF2-40B4-BE49-F238E27FC236}">
                <a16:creationId xmlns:a16="http://schemas.microsoft.com/office/drawing/2014/main" id="{E5877329-49AD-47F8-8820-BC6DAD1E5F99}"/>
              </a:ext>
            </a:extLst>
          </p:cNvPr>
          <p:cNvSpPr>
            <a:spLocks noChangeAspect="1"/>
          </p:cNvSpPr>
          <p:nvPr/>
        </p:nvSpPr>
        <p:spPr>
          <a:xfrm>
            <a:off x="863835" y="4916028"/>
            <a:ext cx="540000" cy="540000"/>
          </a:xfrm>
          <a:prstGeom prst="ellipse">
            <a:avLst/>
          </a:prstGeom>
          <a:solidFill>
            <a:srgbClr val="FF339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保</a:t>
            </a:r>
          </a:p>
        </p:txBody>
      </p:sp>
      <p:cxnSp>
        <p:nvCxnSpPr>
          <p:cNvPr id="20" name="直線コネクタ 19">
            <a:extLst>
              <a:ext uri="{FF2B5EF4-FFF2-40B4-BE49-F238E27FC236}">
                <a16:creationId xmlns:a16="http://schemas.microsoft.com/office/drawing/2014/main" id="{49941A5D-35A3-4C71-9A9B-B17DA4D8D847}"/>
              </a:ext>
            </a:extLst>
          </p:cNvPr>
          <p:cNvCxnSpPr/>
          <p:nvPr/>
        </p:nvCxnSpPr>
        <p:spPr>
          <a:xfrm>
            <a:off x="868497" y="4824103"/>
            <a:ext cx="2772000" cy="0"/>
          </a:xfrm>
          <a:prstGeom prst="line">
            <a:avLst/>
          </a:prstGeom>
          <a:ln>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21" name="図 20">
            <a:extLst>
              <a:ext uri="{FF2B5EF4-FFF2-40B4-BE49-F238E27FC236}">
                <a16:creationId xmlns:a16="http://schemas.microsoft.com/office/drawing/2014/main" id="{8A9C5A93-26A0-4657-8828-EF014FA44B5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597553" y="2299212"/>
            <a:ext cx="1984839" cy="1541871"/>
          </a:xfrm>
          <a:prstGeom prst="rect">
            <a:avLst/>
          </a:prstGeom>
          <a:ln>
            <a:noFill/>
          </a:ln>
          <a:effectLst>
            <a:outerShdw blurRad="292100" dist="139700" dir="2700000" algn="tl" rotWithShape="0">
              <a:srgbClr val="333333">
                <a:alpha val="65000"/>
              </a:srgbClr>
            </a:outerShdw>
          </a:effectLst>
        </p:spPr>
      </p:pic>
      <p:sp>
        <p:nvSpPr>
          <p:cNvPr id="22" name="テキスト ボックス 21">
            <a:extLst>
              <a:ext uri="{FF2B5EF4-FFF2-40B4-BE49-F238E27FC236}">
                <a16:creationId xmlns:a16="http://schemas.microsoft.com/office/drawing/2014/main" id="{09197DEA-C095-4260-9947-B79757B3771B}"/>
              </a:ext>
            </a:extLst>
          </p:cNvPr>
          <p:cNvSpPr txBox="1"/>
          <p:nvPr/>
        </p:nvSpPr>
        <p:spPr>
          <a:xfrm>
            <a:off x="3864824" y="1963806"/>
            <a:ext cx="1944000" cy="307777"/>
          </a:xfrm>
          <a:prstGeom prst="rect">
            <a:avLst/>
          </a:prstGeom>
          <a:solidFill>
            <a:schemeClr val="tx2"/>
          </a:solidFill>
        </p:spPr>
        <p:txBody>
          <a:bodyPr wrap="none" rtlCol="0">
            <a:noAutofit/>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赤ちゃん駅</a:t>
            </a:r>
            <a:r>
              <a:rPr kumimoji="1" lang="en-US" altLang="ja-JP" sz="1400" b="1" dirty="0">
                <a:solidFill>
                  <a:schemeClr val="bg1"/>
                </a:solidFill>
                <a:latin typeface="Meiryo UI" panose="020B0604030504040204" pitchFamily="50" charset="-128"/>
                <a:ea typeface="Meiryo UI" panose="020B0604030504040204" pitchFamily="50" charset="-128"/>
              </a:rPr>
              <a:t>MAP</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2800EBBF-7091-4941-B345-7B203D70473C}"/>
              </a:ext>
            </a:extLst>
          </p:cNvPr>
          <p:cNvSpPr txBox="1"/>
          <p:nvPr/>
        </p:nvSpPr>
        <p:spPr>
          <a:xfrm>
            <a:off x="6617972" y="1976343"/>
            <a:ext cx="1944000" cy="307777"/>
          </a:xfrm>
          <a:prstGeom prst="rect">
            <a:avLst/>
          </a:prstGeom>
          <a:solidFill>
            <a:schemeClr val="tx2"/>
          </a:solidFill>
        </p:spPr>
        <p:txBody>
          <a:bodyPr wrap="none" rtlCol="0">
            <a:noAutofit/>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保育所空き情報</a:t>
            </a:r>
            <a:r>
              <a:rPr kumimoji="1" lang="en-US" altLang="ja-JP" sz="1400" b="1" dirty="0">
                <a:solidFill>
                  <a:schemeClr val="bg1"/>
                </a:solidFill>
                <a:latin typeface="Meiryo UI" panose="020B0604030504040204" pitchFamily="50" charset="-128"/>
                <a:ea typeface="Meiryo UI" panose="020B0604030504040204" pitchFamily="50" charset="-128"/>
              </a:rPr>
              <a:t>MAP</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BAB0D515-A4B0-46EE-9505-5BC245AF61BB}"/>
              </a:ext>
            </a:extLst>
          </p:cNvPr>
          <p:cNvSpPr txBox="1"/>
          <p:nvPr/>
        </p:nvSpPr>
        <p:spPr>
          <a:xfrm>
            <a:off x="4281763" y="1147063"/>
            <a:ext cx="4146547" cy="646331"/>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大阪府域全体をカバーする</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広域的な住民サービスの実現</a:t>
            </a:r>
            <a:endParaRPr kumimoji="1" lang="en-US" altLang="ja-JP" b="1" dirty="0">
              <a:latin typeface="Meiryo UI" panose="020B0604030504040204" pitchFamily="50" charset="-128"/>
              <a:ea typeface="Meiryo UI" panose="020B0604030504040204" pitchFamily="50" charset="-128"/>
            </a:endParaRPr>
          </a:p>
        </p:txBody>
      </p:sp>
      <p:sp>
        <p:nvSpPr>
          <p:cNvPr id="25" name="角丸四角形 21">
            <a:extLst>
              <a:ext uri="{FF2B5EF4-FFF2-40B4-BE49-F238E27FC236}">
                <a16:creationId xmlns:a16="http://schemas.microsoft.com/office/drawing/2014/main" id="{A1482BF1-2444-4FBE-B298-633EF97A3512}"/>
              </a:ext>
            </a:extLst>
          </p:cNvPr>
          <p:cNvSpPr/>
          <p:nvPr/>
        </p:nvSpPr>
        <p:spPr>
          <a:xfrm>
            <a:off x="3864824" y="5692459"/>
            <a:ext cx="416939" cy="965061"/>
          </a:xfrm>
          <a:prstGeom prst="round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Meiryo UI" panose="020B0604030504040204" pitchFamily="50" charset="-128"/>
                <a:ea typeface="Meiryo UI" panose="020B0604030504040204" pitchFamily="50" charset="-128"/>
              </a:rPr>
              <a:t>A</a:t>
            </a:r>
            <a:r>
              <a:rPr kumimoji="1" lang="ja-JP" altLang="en-US" b="1" dirty="0">
                <a:solidFill>
                  <a:schemeClr val="tx1"/>
                </a:solidFill>
                <a:latin typeface="Meiryo UI" panose="020B0604030504040204" pitchFamily="50" charset="-128"/>
                <a:ea typeface="Meiryo UI" panose="020B0604030504040204" pitchFamily="50" charset="-128"/>
              </a:rPr>
              <a:t>市</a:t>
            </a:r>
          </a:p>
        </p:txBody>
      </p:sp>
      <p:sp>
        <p:nvSpPr>
          <p:cNvPr id="26" name="角丸四角形 24">
            <a:extLst>
              <a:ext uri="{FF2B5EF4-FFF2-40B4-BE49-F238E27FC236}">
                <a16:creationId xmlns:a16="http://schemas.microsoft.com/office/drawing/2014/main" id="{8C188840-FB96-466D-81BA-5FA4EB2B9A43}"/>
              </a:ext>
            </a:extLst>
          </p:cNvPr>
          <p:cNvSpPr/>
          <p:nvPr/>
        </p:nvSpPr>
        <p:spPr>
          <a:xfrm>
            <a:off x="4393332" y="5692459"/>
            <a:ext cx="416939" cy="965061"/>
          </a:xfrm>
          <a:prstGeom prst="round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Meiryo UI" panose="020B0604030504040204" pitchFamily="50" charset="-128"/>
                <a:ea typeface="Meiryo UI" panose="020B0604030504040204" pitchFamily="50" charset="-128"/>
              </a:rPr>
              <a:t>B</a:t>
            </a:r>
            <a:r>
              <a:rPr kumimoji="1" lang="ja-JP" altLang="en-US" b="1" dirty="0">
                <a:solidFill>
                  <a:schemeClr val="tx1"/>
                </a:solidFill>
                <a:latin typeface="Meiryo UI" panose="020B0604030504040204" pitchFamily="50" charset="-128"/>
                <a:ea typeface="Meiryo UI" panose="020B0604030504040204" pitchFamily="50" charset="-128"/>
              </a:rPr>
              <a:t>市</a:t>
            </a:r>
          </a:p>
        </p:txBody>
      </p:sp>
      <p:sp>
        <p:nvSpPr>
          <p:cNvPr id="27" name="角丸四角形 30">
            <a:extLst>
              <a:ext uri="{FF2B5EF4-FFF2-40B4-BE49-F238E27FC236}">
                <a16:creationId xmlns:a16="http://schemas.microsoft.com/office/drawing/2014/main" id="{C65858EA-C56A-4C31-A55F-93C5C3659058}"/>
              </a:ext>
            </a:extLst>
          </p:cNvPr>
          <p:cNvSpPr/>
          <p:nvPr/>
        </p:nvSpPr>
        <p:spPr>
          <a:xfrm>
            <a:off x="4921840" y="5692459"/>
            <a:ext cx="416939" cy="965061"/>
          </a:xfrm>
          <a:prstGeom prst="round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Meiryo UI" panose="020B0604030504040204" pitchFamily="50" charset="-128"/>
                <a:ea typeface="Meiryo UI" panose="020B0604030504040204" pitchFamily="50" charset="-128"/>
              </a:rPr>
              <a:t>C</a:t>
            </a:r>
            <a:r>
              <a:rPr kumimoji="1" lang="ja-JP" altLang="en-US" b="1" dirty="0">
                <a:solidFill>
                  <a:schemeClr val="tx1"/>
                </a:solidFill>
                <a:latin typeface="Meiryo UI" panose="020B0604030504040204" pitchFamily="50" charset="-128"/>
                <a:ea typeface="Meiryo UI" panose="020B0604030504040204" pitchFamily="50" charset="-128"/>
              </a:rPr>
              <a:t>市</a:t>
            </a:r>
          </a:p>
        </p:txBody>
      </p:sp>
      <p:sp>
        <p:nvSpPr>
          <p:cNvPr id="28" name="角丸四角形 32">
            <a:extLst>
              <a:ext uri="{FF2B5EF4-FFF2-40B4-BE49-F238E27FC236}">
                <a16:creationId xmlns:a16="http://schemas.microsoft.com/office/drawing/2014/main" id="{F2BEA477-F0D6-4AEE-A4F4-1B083796D900}"/>
              </a:ext>
            </a:extLst>
          </p:cNvPr>
          <p:cNvSpPr/>
          <p:nvPr/>
        </p:nvSpPr>
        <p:spPr>
          <a:xfrm>
            <a:off x="5437468" y="5692459"/>
            <a:ext cx="416939" cy="965061"/>
          </a:xfrm>
          <a:prstGeom prst="round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Meiryo UI" panose="020B0604030504040204" pitchFamily="50" charset="-128"/>
                <a:ea typeface="Meiryo UI" panose="020B0604030504040204" pitchFamily="50" charset="-128"/>
              </a:rPr>
              <a:t>D</a:t>
            </a:r>
            <a:r>
              <a:rPr kumimoji="1" lang="ja-JP" altLang="en-US" b="1" dirty="0">
                <a:solidFill>
                  <a:schemeClr val="tx1"/>
                </a:solidFill>
                <a:latin typeface="Meiryo UI" panose="020B0604030504040204" pitchFamily="50" charset="-128"/>
                <a:ea typeface="Meiryo UI" panose="020B0604030504040204" pitchFamily="50" charset="-128"/>
              </a:rPr>
              <a:t>市</a:t>
            </a:r>
          </a:p>
        </p:txBody>
      </p:sp>
      <p:sp>
        <p:nvSpPr>
          <p:cNvPr id="29" name="角丸四角形 34">
            <a:extLst>
              <a:ext uri="{FF2B5EF4-FFF2-40B4-BE49-F238E27FC236}">
                <a16:creationId xmlns:a16="http://schemas.microsoft.com/office/drawing/2014/main" id="{4AEBFC14-3F94-45F9-AB94-0BBFDF847A3A}"/>
              </a:ext>
            </a:extLst>
          </p:cNvPr>
          <p:cNvSpPr/>
          <p:nvPr/>
        </p:nvSpPr>
        <p:spPr>
          <a:xfrm>
            <a:off x="5962252" y="5692459"/>
            <a:ext cx="416939" cy="965061"/>
          </a:xfrm>
          <a:prstGeom prst="round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Meiryo UI" panose="020B0604030504040204" pitchFamily="50" charset="-128"/>
                <a:ea typeface="Meiryo UI" panose="020B0604030504040204" pitchFamily="50" charset="-128"/>
              </a:rPr>
              <a:t>E</a:t>
            </a:r>
            <a:r>
              <a:rPr kumimoji="1" lang="ja-JP" altLang="en-US" b="1" dirty="0">
                <a:solidFill>
                  <a:schemeClr val="tx1"/>
                </a:solidFill>
                <a:latin typeface="Meiryo UI" panose="020B0604030504040204" pitchFamily="50" charset="-128"/>
                <a:ea typeface="Meiryo UI" panose="020B0604030504040204" pitchFamily="50" charset="-128"/>
              </a:rPr>
              <a:t>市</a:t>
            </a:r>
          </a:p>
        </p:txBody>
      </p:sp>
      <p:sp>
        <p:nvSpPr>
          <p:cNvPr id="30" name="角丸四角形 36">
            <a:extLst>
              <a:ext uri="{FF2B5EF4-FFF2-40B4-BE49-F238E27FC236}">
                <a16:creationId xmlns:a16="http://schemas.microsoft.com/office/drawing/2014/main" id="{CAABE74C-1E11-46F3-9D73-D95187757207}"/>
              </a:ext>
            </a:extLst>
          </p:cNvPr>
          <p:cNvSpPr/>
          <p:nvPr/>
        </p:nvSpPr>
        <p:spPr>
          <a:xfrm>
            <a:off x="6487035" y="5692459"/>
            <a:ext cx="416939" cy="965061"/>
          </a:xfrm>
          <a:prstGeom prst="round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Meiryo UI" panose="020B0604030504040204" pitchFamily="50" charset="-128"/>
                <a:ea typeface="Meiryo UI" panose="020B0604030504040204" pitchFamily="50" charset="-128"/>
              </a:rPr>
              <a:t>F</a:t>
            </a:r>
            <a:r>
              <a:rPr kumimoji="1" lang="ja-JP" altLang="en-US" b="1" dirty="0">
                <a:solidFill>
                  <a:schemeClr val="tx1"/>
                </a:solidFill>
                <a:latin typeface="Meiryo UI" panose="020B0604030504040204" pitchFamily="50" charset="-128"/>
                <a:ea typeface="Meiryo UI" panose="020B0604030504040204" pitchFamily="50" charset="-128"/>
              </a:rPr>
              <a:t>町</a:t>
            </a:r>
          </a:p>
        </p:txBody>
      </p:sp>
      <p:sp>
        <p:nvSpPr>
          <p:cNvPr id="31" name="角丸四角形 38">
            <a:extLst>
              <a:ext uri="{FF2B5EF4-FFF2-40B4-BE49-F238E27FC236}">
                <a16:creationId xmlns:a16="http://schemas.microsoft.com/office/drawing/2014/main" id="{EB92D09B-5093-4AF2-9BC9-C65B11B51ABF}"/>
              </a:ext>
            </a:extLst>
          </p:cNvPr>
          <p:cNvSpPr/>
          <p:nvPr/>
        </p:nvSpPr>
        <p:spPr>
          <a:xfrm>
            <a:off x="7024696" y="5692459"/>
            <a:ext cx="416939" cy="965061"/>
          </a:xfrm>
          <a:prstGeom prst="round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Meiryo UI" panose="020B0604030504040204" pitchFamily="50" charset="-128"/>
                <a:ea typeface="Meiryo UI" panose="020B0604030504040204" pitchFamily="50" charset="-128"/>
              </a:rPr>
              <a:t>G</a:t>
            </a:r>
            <a:r>
              <a:rPr kumimoji="1" lang="ja-JP" altLang="en-US" b="1" dirty="0">
                <a:solidFill>
                  <a:schemeClr val="tx1"/>
                </a:solidFill>
                <a:latin typeface="Meiryo UI" panose="020B0604030504040204" pitchFamily="50" charset="-128"/>
                <a:ea typeface="Meiryo UI" panose="020B0604030504040204" pitchFamily="50" charset="-128"/>
              </a:rPr>
              <a:t>村</a:t>
            </a:r>
          </a:p>
        </p:txBody>
      </p:sp>
      <p:sp>
        <p:nvSpPr>
          <p:cNvPr id="32" name="テキスト ボックス 31">
            <a:extLst>
              <a:ext uri="{FF2B5EF4-FFF2-40B4-BE49-F238E27FC236}">
                <a16:creationId xmlns:a16="http://schemas.microsoft.com/office/drawing/2014/main" id="{61C11CBA-E85B-46F5-B651-AF0A784AC44C}"/>
              </a:ext>
            </a:extLst>
          </p:cNvPr>
          <p:cNvSpPr txBox="1"/>
          <p:nvPr/>
        </p:nvSpPr>
        <p:spPr>
          <a:xfrm>
            <a:off x="7465166" y="5683807"/>
            <a:ext cx="1630575"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全</a:t>
            </a:r>
            <a:r>
              <a:rPr kumimoji="1" lang="en-US" altLang="ja-JP" sz="1400" b="1" dirty="0">
                <a:latin typeface="Meiryo UI" panose="020B0604030504040204" pitchFamily="50" charset="-128"/>
                <a:ea typeface="Meiryo UI" panose="020B0604030504040204" pitchFamily="50" charset="-128"/>
              </a:rPr>
              <a:t>43</a:t>
            </a:r>
            <a:r>
              <a:rPr kumimoji="1" lang="ja-JP" altLang="en-US" sz="1400" b="1" dirty="0">
                <a:latin typeface="Meiryo UI" panose="020B0604030504040204" pitchFamily="50" charset="-128"/>
                <a:ea typeface="Meiryo UI" panose="020B0604030504040204" pitchFamily="50" charset="-128"/>
              </a:rPr>
              <a:t>市町村</a:t>
            </a:r>
          </a:p>
        </p:txBody>
      </p:sp>
      <p:pic>
        <p:nvPicPr>
          <p:cNvPr id="33" name="図 32">
            <a:extLst>
              <a:ext uri="{FF2B5EF4-FFF2-40B4-BE49-F238E27FC236}">
                <a16:creationId xmlns:a16="http://schemas.microsoft.com/office/drawing/2014/main" id="{67874D5E-01FE-4002-ACED-DB2F4F36183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98777" y="4223144"/>
            <a:ext cx="504000" cy="534793"/>
          </a:xfrm>
          <a:prstGeom prst="rect">
            <a:avLst/>
          </a:prstGeom>
        </p:spPr>
      </p:pic>
      <p:sp>
        <p:nvSpPr>
          <p:cNvPr id="34" name="上矢印 5">
            <a:extLst>
              <a:ext uri="{FF2B5EF4-FFF2-40B4-BE49-F238E27FC236}">
                <a16:creationId xmlns:a16="http://schemas.microsoft.com/office/drawing/2014/main" id="{563F888D-8F83-439E-9B3C-DE001D102CF9}"/>
              </a:ext>
            </a:extLst>
          </p:cNvPr>
          <p:cNvSpPr/>
          <p:nvPr/>
        </p:nvSpPr>
        <p:spPr>
          <a:xfrm>
            <a:off x="4235522" y="3933405"/>
            <a:ext cx="1182689" cy="432000"/>
          </a:xfrm>
          <a:prstGeom prst="up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上矢印 40">
            <a:extLst>
              <a:ext uri="{FF2B5EF4-FFF2-40B4-BE49-F238E27FC236}">
                <a16:creationId xmlns:a16="http://schemas.microsoft.com/office/drawing/2014/main" id="{E1165D54-8C70-4858-91D1-0A0F406FF2EE}"/>
              </a:ext>
            </a:extLst>
          </p:cNvPr>
          <p:cNvSpPr/>
          <p:nvPr/>
        </p:nvSpPr>
        <p:spPr>
          <a:xfrm>
            <a:off x="7053948" y="3933405"/>
            <a:ext cx="1182689" cy="432000"/>
          </a:xfrm>
          <a:prstGeom prst="up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3A7B8C6C-673F-4CA6-B6DA-CDDF4B046100}"/>
              </a:ext>
            </a:extLst>
          </p:cNvPr>
          <p:cNvSpPr txBox="1"/>
          <p:nvPr/>
        </p:nvSpPr>
        <p:spPr>
          <a:xfrm>
            <a:off x="221186" y="852263"/>
            <a:ext cx="3396995" cy="2354491"/>
          </a:xfrm>
          <a:prstGeom prst="rect">
            <a:avLst/>
          </a:prstGeom>
          <a:noFill/>
          <a:ln>
            <a:solidFill>
              <a:schemeClr val="bg1">
                <a:lumMod val="65000"/>
              </a:schemeClr>
            </a:solidFill>
          </a:ln>
        </p:spPr>
        <p:txBody>
          <a:bodyPr wrap="square" rtlCol="0">
            <a:spAutoFit/>
          </a:bodyPr>
          <a:lstStyle/>
          <a:p>
            <a:pPr marL="342900" indent="-342900">
              <a:buFont typeface="+mj-ea"/>
              <a:buAutoNum type="circleNumDbPlain"/>
            </a:pPr>
            <a:r>
              <a:rPr kumimoji="1" lang="ja-JP" altLang="en-US" sz="1600" dirty="0">
                <a:latin typeface="+mn-ea"/>
              </a:rPr>
              <a:t>大阪府が構築した市町村データ連携プラットフォームに、</a:t>
            </a:r>
            <a:endParaRPr kumimoji="1" lang="en-US" altLang="ja-JP" sz="1600" dirty="0">
              <a:latin typeface="+mn-ea"/>
            </a:endParaRPr>
          </a:p>
          <a:p>
            <a:pPr marL="342900" indent="-342900">
              <a:buFont typeface="+mj-ea"/>
              <a:buAutoNum type="circleNumDbPlain"/>
            </a:pPr>
            <a:endParaRPr kumimoji="1" lang="en-US" altLang="ja-JP" sz="600" dirty="0">
              <a:latin typeface="+mn-ea"/>
            </a:endParaRPr>
          </a:p>
          <a:p>
            <a:pPr marL="342900" indent="-342900">
              <a:buFont typeface="+mj-ea"/>
              <a:buAutoNum type="circleNumDbPlain"/>
            </a:pPr>
            <a:r>
              <a:rPr kumimoji="1" lang="ja-JP" altLang="en-US" sz="1600" dirty="0">
                <a:latin typeface="+mn-ea"/>
              </a:rPr>
              <a:t>大阪市が市民に提供する先端</a:t>
            </a:r>
            <a:r>
              <a:rPr kumimoji="1" lang="en-US" altLang="ja-JP" sz="1600" dirty="0">
                <a:latin typeface="+mn-ea"/>
              </a:rPr>
              <a:t>ICT</a:t>
            </a:r>
            <a:r>
              <a:rPr kumimoji="1" lang="ja-JP" altLang="en-US" sz="1600" dirty="0">
                <a:latin typeface="+mn-ea"/>
              </a:rPr>
              <a:t>サービスを組み込み、</a:t>
            </a:r>
            <a:endParaRPr kumimoji="1" lang="en-US" altLang="ja-JP" sz="1600" dirty="0">
              <a:latin typeface="+mn-ea"/>
            </a:endParaRPr>
          </a:p>
          <a:p>
            <a:pPr marL="342900" indent="-342900">
              <a:buFont typeface="+mj-ea"/>
              <a:buAutoNum type="circleNumDbPlain"/>
            </a:pPr>
            <a:endParaRPr kumimoji="1" lang="en-US" altLang="ja-JP" sz="600" dirty="0">
              <a:latin typeface="+mn-ea"/>
            </a:endParaRPr>
          </a:p>
          <a:p>
            <a:pPr marL="342900" indent="-342900">
              <a:buFont typeface="+mj-ea"/>
              <a:buAutoNum type="circleNumDbPlain"/>
            </a:pPr>
            <a:r>
              <a:rPr kumimoji="1" lang="ja-JP" altLang="en-US" sz="1600" dirty="0">
                <a:latin typeface="+mn-ea"/>
              </a:rPr>
              <a:t>府内の全市町村が保有するデータを</a:t>
            </a:r>
            <a:r>
              <a:rPr kumimoji="1" lang="en-US" altLang="ja-JP" sz="1600" dirty="0">
                <a:latin typeface="+mn-ea"/>
              </a:rPr>
              <a:t>OSA43</a:t>
            </a:r>
            <a:r>
              <a:rPr kumimoji="1" lang="ja-JP" altLang="en-US" sz="1600" dirty="0">
                <a:latin typeface="+mn-ea"/>
              </a:rPr>
              <a:t>に入れることで、</a:t>
            </a:r>
            <a:endParaRPr kumimoji="1" lang="en-US" altLang="ja-JP" sz="1600" dirty="0">
              <a:latin typeface="+mn-ea"/>
            </a:endParaRPr>
          </a:p>
          <a:p>
            <a:endParaRPr kumimoji="1" lang="en-US" altLang="ja-JP" sz="700" dirty="0">
              <a:latin typeface="+mn-ea"/>
            </a:endParaRPr>
          </a:p>
          <a:p>
            <a:r>
              <a:rPr kumimoji="1" lang="ja-JP" altLang="en-US" sz="1600" b="1" dirty="0">
                <a:latin typeface="+mn-ea"/>
              </a:rPr>
              <a:t>⇒　全大阪府民が、全大阪府域の</a:t>
            </a:r>
            <a:endParaRPr kumimoji="1" lang="en-US" altLang="ja-JP" sz="1600" b="1" dirty="0">
              <a:latin typeface="+mn-ea"/>
            </a:endParaRPr>
          </a:p>
          <a:p>
            <a:r>
              <a:rPr kumimoji="1" lang="ja-JP" altLang="en-US" sz="1600" b="1" dirty="0">
                <a:latin typeface="+mn-ea"/>
              </a:rPr>
              <a:t>　　 便利なサービスを享受できる</a:t>
            </a:r>
          </a:p>
        </p:txBody>
      </p:sp>
      <p:sp>
        <p:nvSpPr>
          <p:cNvPr id="37" name="角丸四角形吹き出し 22">
            <a:extLst>
              <a:ext uri="{FF2B5EF4-FFF2-40B4-BE49-F238E27FC236}">
                <a16:creationId xmlns:a16="http://schemas.microsoft.com/office/drawing/2014/main" id="{DC292A11-33FC-4FCC-83E5-0919C64E547C}"/>
              </a:ext>
            </a:extLst>
          </p:cNvPr>
          <p:cNvSpPr/>
          <p:nvPr/>
        </p:nvSpPr>
        <p:spPr>
          <a:xfrm>
            <a:off x="5531245" y="3025016"/>
            <a:ext cx="847945" cy="468000"/>
          </a:xfrm>
          <a:prstGeom prst="wedgeRoundRectCallout">
            <a:avLst>
              <a:gd name="adj1" fmla="val -67990"/>
              <a:gd name="adj2" fmla="val 1958"/>
              <a:gd name="adj3" fmla="val 16667"/>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000" b="1" dirty="0">
                <a:latin typeface="Meiryo UI" panose="020B0604030504040204" pitchFamily="50" charset="-128"/>
                <a:ea typeface="Meiryo UI" panose="020B0604030504040204" pitchFamily="50" charset="-128"/>
              </a:rPr>
              <a:t>お出かけ先の</a:t>
            </a:r>
            <a:endParaRPr kumimoji="1" lang="en-US" altLang="ja-JP" sz="1000" b="1" dirty="0">
              <a:latin typeface="Meiryo UI" panose="020B0604030504040204" pitchFamily="50" charset="-128"/>
              <a:ea typeface="Meiryo UI" panose="020B0604030504040204" pitchFamily="50" charset="-128"/>
            </a:endParaRPr>
          </a:p>
          <a:p>
            <a:pPr algn="ctr"/>
            <a:r>
              <a:rPr kumimoji="1" lang="ja-JP" altLang="en-US" sz="1000" b="1" dirty="0">
                <a:latin typeface="Meiryo UI" panose="020B0604030504040204" pitchFamily="50" charset="-128"/>
                <a:ea typeface="Meiryo UI" panose="020B0604030504040204" pitchFamily="50" charset="-128"/>
              </a:rPr>
              <a:t>情報がわかる！</a:t>
            </a:r>
          </a:p>
        </p:txBody>
      </p:sp>
      <p:sp>
        <p:nvSpPr>
          <p:cNvPr id="38" name="角丸四角形吹き出し 41">
            <a:extLst>
              <a:ext uri="{FF2B5EF4-FFF2-40B4-BE49-F238E27FC236}">
                <a16:creationId xmlns:a16="http://schemas.microsoft.com/office/drawing/2014/main" id="{8C73415A-044D-422C-B588-60FB90D551BE}"/>
              </a:ext>
            </a:extLst>
          </p:cNvPr>
          <p:cNvSpPr/>
          <p:nvPr/>
        </p:nvSpPr>
        <p:spPr>
          <a:xfrm>
            <a:off x="8171234" y="3014825"/>
            <a:ext cx="864000" cy="468000"/>
          </a:xfrm>
          <a:prstGeom prst="wedgeRoundRectCallout">
            <a:avLst>
              <a:gd name="adj1" fmla="val -67990"/>
              <a:gd name="adj2" fmla="val 1958"/>
              <a:gd name="adj3" fmla="val 16667"/>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000" b="1" dirty="0">
                <a:latin typeface="Meiryo UI" panose="020B0604030504040204" pitchFamily="50" charset="-128"/>
                <a:ea typeface="Meiryo UI" panose="020B0604030504040204" pitchFamily="50" charset="-128"/>
              </a:rPr>
              <a:t>引っ越し先の</a:t>
            </a:r>
            <a:endParaRPr kumimoji="1" lang="en-US" altLang="ja-JP" sz="1000" b="1" dirty="0">
              <a:latin typeface="Meiryo UI" panose="020B0604030504040204" pitchFamily="50" charset="-128"/>
              <a:ea typeface="Meiryo UI" panose="020B0604030504040204" pitchFamily="50" charset="-128"/>
            </a:endParaRPr>
          </a:p>
          <a:p>
            <a:pPr algn="ctr"/>
            <a:r>
              <a:rPr kumimoji="1" lang="ja-JP" altLang="en-US" sz="1000" b="1" dirty="0">
                <a:latin typeface="Meiryo UI" panose="020B0604030504040204" pitchFamily="50" charset="-128"/>
                <a:ea typeface="Meiryo UI" panose="020B0604030504040204" pitchFamily="50" charset="-128"/>
              </a:rPr>
              <a:t>情報がわかる！</a:t>
            </a:r>
          </a:p>
        </p:txBody>
      </p:sp>
      <p:sp>
        <p:nvSpPr>
          <p:cNvPr id="39" name="角丸四角形吹き出し 44">
            <a:extLst>
              <a:ext uri="{FF2B5EF4-FFF2-40B4-BE49-F238E27FC236}">
                <a16:creationId xmlns:a16="http://schemas.microsoft.com/office/drawing/2014/main" id="{1CC4CE27-BB84-4353-B2DB-3B15B7932F85}"/>
              </a:ext>
            </a:extLst>
          </p:cNvPr>
          <p:cNvSpPr/>
          <p:nvPr/>
        </p:nvSpPr>
        <p:spPr>
          <a:xfrm>
            <a:off x="7664941" y="6069299"/>
            <a:ext cx="1255753" cy="468000"/>
          </a:xfrm>
          <a:prstGeom prst="wedgeRoundRectCallout">
            <a:avLst>
              <a:gd name="adj1" fmla="val -67990"/>
              <a:gd name="adj2" fmla="val 1958"/>
              <a:gd name="adj3" fmla="val 16667"/>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000" b="1" dirty="0">
                <a:latin typeface="Meiryo UI" panose="020B0604030504040204" pitchFamily="50" charset="-128"/>
                <a:ea typeface="Meiryo UI" panose="020B0604030504040204" pitchFamily="50" charset="-128"/>
              </a:rPr>
              <a:t>全市町村のサービスが</a:t>
            </a:r>
            <a:endParaRPr kumimoji="1" lang="en-US" altLang="ja-JP" sz="1000" b="1" dirty="0">
              <a:latin typeface="Meiryo UI" panose="020B0604030504040204" pitchFamily="50" charset="-128"/>
              <a:ea typeface="Meiryo UI" panose="020B0604030504040204" pitchFamily="50" charset="-128"/>
            </a:endParaRPr>
          </a:p>
          <a:p>
            <a:pPr algn="ctr"/>
            <a:r>
              <a:rPr kumimoji="1" lang="ja-JP" altLang="en-US" sz="1000" b="1" dirty="0">
                <a:latin typeface="Meiryo UI" panose="020B0604030504040204" pitchFamily="50" charset="-128"/>
                <a:ea typeface="Meiryo UI" panose="020B0604030504040204" pitchFamily="50" charset="-128"/>
              </a:rPr>
              <a:t>高度化する</a:t>
            </a:r>
          </a:p>
        </p:txBody>
      </p:sp>
      <p:sp>
        <p:nvSpPr>
          <p:cNvPr id="40" name="角丸四角形吹き出し 45">
            <a:extLst>
              <a:ext uri="{FF2B5EF4-FFF2-40B4-BE49-F238E27FC236}">
                <a16:creationId xmlns:a16="http://schemas.microsoft.com/office/drawing/2014/main" id="{DC300743-FE84-4FCD-9F4F-E18228193108}"/>
              </a:ext>
            </a:extLst>
          </p:cNvPr>
          <p:cNvSpPr/>
          <p:nvPr/>
        </p:nvSpPr>
        <p:spPr>
          <a:xfrm>
            <a:off x="2606833" y="5782542"/>
            <a:ext cx="1032098" cy="468000"/>
          </a:xfrm>
          <a:prstGeom prst="wedgeRoundRectCallout">
            <a:avLst>
              <a:gd name="adj1" fmla="val 66362"/>
              <a:gd name="adj2" fmla="val 4710"/>
              <a:gd name="adj3" fmla="val 16667"/>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000" b="1" dirty="0">
                <a:latin typeface="Meiryo UI" panose="020B0604030504040204" pitchFamily="50" charset="-128"/>
                <a:ea typeface="Meiryo UI" panose="020B0604030504040204" pitchFamily="50" charset="-128"/>
              </a:rPr>
              <a:t>職員の</a:t>
            </a:r>
            <a:r>
              <a:rPr kumimoji="1" lang="en-US" altLang="ja-JP" sz="1000" b="1" dirty="0">
                <a:latin typeface="Meiryo UI" panose="020B0604030504040204" pitchFamily="50" charset="-128"/>
                <a:ea typeface="Meiryo UI" panose="020B0604030504040204" pitchFamily="50" charset="-128"/>
              </a:rPr>
              <a:t>IT</a:t>
            </a:r>
          </a:p>
          <a:p>
            <a:pPr algn="ctr"/>
            <a:r>
              <a:rPr kumimoji="1" lang="ja-JP" altLang="en-US" sz="1000" b="1" dirty="0">
                <a:latin typeface="Meiryo UI" panose="020B0604030504040204" pitchFamily="50" charset="-128"/>
                <a:ea typeface="Meiryo UI" panose="020B0604030504040204" pitchFamily="50" charset="-128"/>
              </a:rPr>
              <a:t>スキルが上がる</a:t>
            </a:r>
          </a:p>
        </p:txBody>
      </p:sp>
      <p:sp>
        <p:nvSpPr>
          <p:cNvPr id="41" name="テキスト ボックス 40">
            <a:extLst>
              <a:ext uri="{FF2B5EF4-FFF2-40B4-BE49-F238E27FC236}">
                <a16:creationId xmlns:a16="http://schemas.microsoft.com/office/drawing/2014/main" id="{D85EE19F-9480-495E-B064-FB01A465AC12}"/>
              </a:ext>
            </a:extLst>
          </p:cNvPr>
          <p:cNvSpPr txBox="1"/>
          <p:nvPr/>
        </p:nvSpPr>
        <p:spPr>
          <a:xfrm>
            <a:off x="7358786" y="5348464"/>
            <a:ext cx="1069524"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③ データ</a:t>
            </a:r>
          </a:p>
        </p:txBody>
      </p:sp>
      <p:sp>
        <p:nvSpPr>
          <p:cNvPr id="42" name="テキスト ボックス 41">
            <a:extLst>
              <a:ext uri="{FF2B5EF4-FFF2-40B4-BE49-F238E27FC236}">
                <a16:creationId xmlns:a16="http://schemas.microsoft.com/office/drawing/2014/main" id="{A7554A06-2E81-4918-A85E-19A6EF176D21}"/>
              </a:ext>
            </a:extLst>
          </p:cNvPr>
          <p:cNvSpPr txBox="1"/>
          <p:nvPr/>
        </p:nvSpPr>
        <p:spPr>
          <a:xfrm>
            <a:off x="505627" y="3553972"/>
            <a:ext cx="415498"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②</a:t>
            </a:r>
          </a:p>
        </p:txBody>
      </p:sp>
      <p:sp>
        <p:nvSpPr>
          <p:cNvPr id="2" name="タイトル 1"/>
          <p:cNvSpPr>
            <a:spLocks noGrp="1"/>
          </p:cNvSpPr>
          <p:nvPr>
            <p:ph type="title"/>
          </p:nvPr>
        </p:nvSpPr>
        <p:spPr/>
        <p:txBody>
          <a:bodyPr/>
          <a:lstStyle/>
          <a:p>
            <a:pPr algn="l"/>
            <a:r>
              <a:rPr lang="ja-JP" altLang="en-US" dirty="0">
                <a:latin typeface="Meiryo UI" panose="020B0604030504040204" pitchFamily="50" charset="-128"/>
                <a:ea typeface="Meiryo UI" panose="020B0604030504040204" pitchFamily="50" charset="-128"/>
              </a:rPr>
              <a:t>③ </a:t>
            </a:r>
            <a:r>
              <a:rPr lang="en-US" altLang="ja-JP" dirty="0">
                <a:latin typeface="Meiryo UI" panose="020B0604030504040204" pitchFamily="50" charset="-128"/>
                <a:ea typeface="Meiryo UI" panose="020B0604030504040204" pitchFamily="50" charset="-128"/>
              </a:rPr>
              <a:t>OSA</a:t>
            </a:r>
            <a:r>
              <a:rPr lang="ja-JP" altLang="en-US" dirty="0">
                <a:latin typeface="Meiryo UI" panose="020B0604030504040204" pitchFamily="50" charset="-128"/>
                <a:ea typeface="Meiryo UI" panose="020B0604030504040204" pitchFamily="50" charset="-128"/>
              </a:rPr>
              <a:t>４３による高度化サービスの広域展開</a:t>
            </a:r>
            <a:endParaRPr kumimoji="1" lang="ja-JP" altLang="en-US" dirty="0"/>
          </a:p>
        </p:txBody>
      </p:sp>
      <p:sp>
        <p:nvSpPr>
          <p:cNvPr id="43" name="スライド番号プレースホルダー 1">
            <a:extLst>
              <a:ext uri="{FF2B5EF4-FFF2-40B4-BE49-F238E27FC236}">
                <a16:creationId xmlns:a16="http://schemas.microsoft.com/office/drawing/2014/main" id="{88E01F62-CB0A-422F-9CA0-54E0BD65E93C}"/>
              </a:ext>
            </a:extLst>
          </p:cNvPr>
          <p:cNvSpPr>
            <a:spLocks noGrp="1"/>
          </p:cNvSpPr>
          <p:nvPr>
            <p:ph type="sldNum" sz="quarter" idx="12"/>
          </p:nvPr>
        </p:nvSpPr>
        <p:spPr>
          <a:xfrm>
            <a:off x="7086600" y="6492875"/>
            <a:ext cx="2057400" cy="365125"/>
          </a:xfrm>
        </p:spPr>
        <p:txBody>
          <a:bodyPr/>
          <a:lstStyle/>
          <a:p>
            <a:fld id="{CED9BD19-C640-4A11-8FE1-E6AB9A07B4F6}" type="slidenum">
              <a:rPr kumimoji="1" lang="ja-JP" altLang="en-US" smtClean="0"/>
              <a:t>33</a:t>
            </a:fld>
            <a:endParaRPr kumimoji="1" lang="ja-JP" altLang="en-US"/>
          </a:p>
        </p:txBody>
      </p:sp>
      <p:sp>
        <p:nvSpPr>
          <p:cNvPr id="44" name="正方形/長方形 43">
            <a:extLst>
              <a:ext uri="{FF2B5EF4-FFF2-40B4-BE49-F238E27FC236}">
                <a16:creationId xmlns:a16="http://schemas.microsoft.com/office/drawing/2014/main" id="{29791C59-6DFA-4DC1-86F5-8E5D3F8BA6DB}"/>
              </a:ext>
            </a:extLst>
          </p:cNvPr>
          <p:cNvSpPr/>
          <p:nvPr/>
        </p:nvSpPr>
        <p:spPr>
          <a:xfrm>
            <a:off x="64537" y="6457547"/>
            <a:ext cx="3546006" cy="253916"/>
          </a:xfrm>
          <a:prstGeom prst="rect">
            <a:avLst/>
          </a:prstGeom>
        </p:spPr>
        <p:txBody>
          <a:bodyPr wrap="square">
            <a:spAutoFit/>
          </a:bodyPr>
          <a:lstStyle/>
          <a:p>
            <a:r>
              <a:rPr lang="en-US" altLang="ja-JP" sz="1050" dirty="0"/>
              <a:t>https://app01.datapf.pref.osaka.jp/akachan-map/</a:t>
            </a:r>
            <a:endParaRPr lang="ja-JP" altLang="en-US" sz="1050" dirty="0"/>
          </a:p>
        </p:txBody>
      </p:sp>
    </p:spTree>
    <p:extLst>
      <p:ext uri="{BB962C8B-B14F-4D97-AF65-F5344CB8AC3E}">
        <p14:creationId xmlns:p14="http://schemas.microsoft.com/office/powerpoint/2010/main" val="2915688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770015333"/>
              </p:ext>
            </p:extLst>
          </p:nvPr>
        </p:nvGraphicFramePr>
        <p:xfrm>
          <a:off x="260795" y="1554602"/>
          <a:ext cx="8622409" cy="4838690"/>
        </p:xfrm>
        <a:graphic>
          <a:graphicData uri="http://schemas.openxmlformats.org/drawingml/2006/table">
            <a:tbl>
              <a:tblPr firstRow="1" bandRow="1">
                <a:tableStyleId>{5940675A-B579-460E-94D1-54222C63F5DA}</a:tableStyleId>
              </a:tblPr>
              <a:tblGrid>
                <a:gridCol w="444325">
                  <a:extLst>
                    <a:ext uri="{9D8B030D-6E8A-4147-A177-3AD203B41FA5}">
                      <a16:colId xmlns:a16="http://schemas.microsoft.com/office/drawing/2014/main" val="1423659464"/>
                    </a:ext>
                  </a:extLst>
                </a:gridCol>
                <a:gridCol w="814424">
                  <a:extLst>
                    <a:ext uri="{9D8B030D-6E8A-4147-A177-3AD203B41FA5}">
                      <a16:colId xmlns:a16="http://schemas.microsoft.com/office/drawing/2014/main" val="107375828"/>
                    </a:ext>
                  </a:extLst>
                </a:gridCol>
                <a:gridCol w="1472732">
                  <a:extLst>
                    <a:ext uri="{9D8B030D-6E8A-4147-A177-3AD203B41FA5}">
                      <a16:colId xmlns:a16="http://schemas.microsoft.com/office/drawing/2014/main" val="3160786385"/>
                    </a:ext>
                  </a:extLst>
                </a:gridCol>
                <a:gridCol w="1472732">
                  <a:extLst>
                    <a:ext uri="{9D8B030D-6E8A-4147-A177-3AD203B41FA5}">
                      <a16:colId xmlns:a16="http://schemas.microsoft.com/office/drawing/2014/main" val="3533190441"/>
                    </a:ext>
                  </a:extLst>
                </a:gridCol>
                <a:gridCol w="1472732">
                  <a:extLst>
                    <a:ext uri="{9D8B030D-6E8A-4147-A177-3AD203B41FA5}">
                      <a16:colId xmlns:a16="http://schemas.microsoft.com/office/drawing/2014/main" val="2596712650"/>
                    </a:ext>
                  </a:extLst>
                </a:gridCol>
                <a:gridCol w="1472732">
                  <a:extLst>
                    <a:ext uri="{9D8B030D-6E8A-4147-A177-3AD203B41FA5}">
                      <a16:colId xmlns:a16="http://schemas.microsoft.com/office/drawing/2014/main" val="2327292772"/>
                    </a:ext>
                  </a:extLst>
                </a:gridCol>
                <a:gridCol w="1472732">
                  <a:extLst>
                    <a:ext uri="{9D8B030D-6E8A-4147-A177-3AD203B41FA5}">
                      <a16:colId xmlns:a16="http://schemas.microsoft.com/office/drawing/2014/main" val="2737995319"/>
                    </a:ext>
                  </a:extLst>
                </a:gridCol>
              </a:tblGrid>
              <a:tr h="265210">
                <a:tc gridSpan="2">
                  <a:txBody>
                    <a:bodyPr/>
                    <a:lstStyle/>
                    <a:p>
                      <a:pPr algn="ctr"/>
                      <a:r>
                        <a:rPr kumimoji="1" lang="ja-JP" altLang="en-US" sz="1600" b="1" dirty="0"/>
                        <a:t>分野</a:t>
                      </a:r>
                    </a:p>
                  </a:txBody>
                  <a:tcPr>
                    <a:solidFill>
                      <a:schemeClr val="accent1">
                        <a:lumMod val="20000"/>
                        <a:lumOff val="80000"/>
                      </a:schemeClr>
                    </a:solidFill>
                  </a:tcPr>
                </a:tc>
                <a:tc hMerge="1">
                  <a:txBody>
                    <a:bodyPr/>
                    <a:lstStyle/>
                    <a:p>
                      <a:endParaRPr kumimoji="1" lang="ja-JP" altLang="en-US"/>
                    </a:p>
                  </a:txBody>
                  <a:tcPr/>
                </a:tc>
                <a:tc gridSpan="2">
                  <a:txBody>
                    <a:bodyPr/>
                    <a:lstStyle/>
                    <a:p>
                      <a:pPr algn="ctr"/>
                      <a:r>
                        <a:rPr kumimoji="1" lang="ja-JP" altLang="en-US" sz="1600" b="1" dirty="0"/>
                        <a:t>全般</a:t>
                      </a:r>
                    </a:p>
                  </a:txBody>
                  <a:tcPr>
                    <a:solidFill>
                      <a:schemeClr val="accent1">
                        <a:lumMod val="20000"/>
                        <a:lumOff val="80000"/>
                      </a:schemeClr>
                    </a:solidFill>
                  </a:tcPr>
                </a:tc>
                <a:tc hMerge="1">
                  <a:txBody>
                    <a:bodyPr/>
                    <a:lstStyle/>
                    <a:p>
                      <a:pPr algn="ctr"/>
                      <a:endParaRPr lang="ja-JP" altLang="en-US" dirty="0"/>
                    </a:p>
                  </a:txBody>
                  <a:tcPr/>
                </a:tc>
                <a:tc gridSpan="2">
                  <a:txBody>
                    <a:bodyPr/>
                    <a:lstStyle/>
                    <a:p>
                      <a:pPr algn="ctr"/>
                      <a:r>
                        <a:rPr kumimoji="1" lang="ja-JP" altLang="en-US" sz="1600" b="1" dirty="0"/>
                        <a:t>モビリティ</a:t>
                      </a:r>
                    </a:p>
                  </a:txBody>
                  <a:tcPr>
                    <a:solidFill>
                      <a:schemeClr val="accent1">
                        <a:lumMod val="20000"/>
                        <a:lumOff val="80000"/>
                      </a:schemeClr>
                    </a:solidFill>
                  </a:tcPr>
                </a:tc>
                <a:tc hMerge="1">
                  <a:txBody>
                    <a:bodyPr/>
                    <a:lstStyle/>
                    <a:p>
                      <a:pPr algn="ctr"/>
                      <a:endParaRPr kumimoji="1" lang="ja-JP" altLang="en-US" dirty="0"/>
                    </a:p>
                  </a:txBody>
                  <a:tcPr/>
                </a:tc>
                <a:tc>
                  <a:txBody>
                    <a:bodyPr/>
                    <a:lstStyle/>
                    <a:p>
                      <a:pPr algn="ctr"/>
                      <a:r>
                        <a:rPr kumimoji="1" lang="ja-JP" altLang="en-US" sz="1600" b="1" dirty="0"/>
                        <a:t>データ</a:t>
                      </a:r>
                    </a:p>
                  </a:txBody>
                  <a:tcPr>
                    <a:solidFill>
                      <a:schemeClr val="accent1">
                        <a:lumMod val="20000"/>
                        <a:lumOff val="80000"/>
                      </a:schemeClr>
                    </a:solidFill>
                  </a:tcPr>
                </a:tc>
                <a:extLst>
                  <a:ext uri="{0D108BD9-81ED-4DB2-BD59-A6C34878D82A}">
                    <a16:rowId xmlns:a16="http://schemas.microsoft.com/office/drawing/2014/main" val="2120825555"/>
                  </a:ext>
                </a:extLst>
              </a:tr>
              <a:tr h="623787">
                <a:tc gridSpan="2">
                  <a:txBody>
                    <a:bodyPr/>
                    <a:lstStyle/>
                    <a:p>
                      <a:r>
                        <a:rPr kumimoji="1" lang="ja-JP" altLang="en-US" sz="1400" b="1" dirty="0"/>
                        <a:t>国プロ事業名</a:t>
                      </a:r>
                    </a:p>
                  </a:txBody>
                  <a:tcPr>
                    <a:solidFill>
                      <a:schemeClr val="accent1">
                        <a:lumMod val="20000"/>
                        <a:lumOff val="80000"/>
                      </a:schemeClr>
                    </a:solidFill>
                  </a:tcPr>
                </a:tc>
                <a:tc hMerge="1">
                  <a:txBody>
                    <a:bodyPr/>
                    <a:lstStyle/>
                    <a:p>
                      <a:endParaRPr kumimoji="1" lang="ja-JP" altLang="en-US"/>
                    </a:p>
                  </a:txBody>
                  <a:tcPr/>
                </a:tc>
                <a:tc>
                  <a:txBody>
                    <a:bodyPr/>
                    <a:lstStyle/>
                    <a:p>
                      <a:r>
                        <a:rPr kumimoji="1" lang="ja-JP" altLang="en-US" sz="1300" dirty="0"/>
                        <a:t>未来技術社会実装事業</a:t>
                      </a:r>
                    </a:p>
                  </a:txBody>
                  <a:tcPr/>
                </a:tc>
                <a:tc>
                  <a:txBody>
                    <a:bodyPr/>
                    <a:lstStyle/>
                    <a:p>
                      <a:r>
                        <a:rPr lang="ja-JP" altLang="en-US" sz="1300" dirty="0"/>
                        <a:t>スマートシティモデルプロジェクト</a:t>
                      </a:r>
                    </a:p>
                  </a:txBody>
                  <a:tcPr/>
                </a:tc>
                <a:tc>
                  <a:txBody>
                    <a:bodyPr/>
                    <a:lstStyle/>
                    <a:p>
                      <a:r>
                        <a:rPr kumimoji="1" lang="ja-JP" altLang="en-US" sz="1300" dirty="0"/>
                        <a:t>地域新</a:t>
                      </a:r>
                      <a:r>
                        <a:rPr kumimoji="1" lang="en-US" altLang="ja-JP" sz="1300" dirty="0" err="1"/>
                        <a:t>MaaS</a:t>
                      </a:r>
                      <a:r>
                        <a:rPr kumimoji="1" lang="ja-JP" altLang="en-US" sz="1300" dirty="0"/>
                        <a:t>創出事業</a:t>
                      </a:r>
                    </a:p>
                  </a:txBody>
                  <a:tcPr/>
                </a:tc>
                <a:tc>
                  <a:txBody>
                    <a:bodyPr/>
                    <a:lstStyle/>
                    <a:p>
                      <a:r>
                        <a:rPr kumimoji="1" lang="ja-JP" altLang="en-US" sz="1300" dirty="0"/>
                        <a:t>日本版</a:t>
                      </a:r>
                      <a:r>
                        <a:rPr kumimoji="1" lang="en-US" altLang="ja-JP" sz="1300" dirty="0" err="1"/>
                        <a:t>MaaS</a:t>
                      </a:r>
                      <a:r>
                        <a:rPr kumimoji="1" lang="ja-JP" altLang="en-US" sz="1300" dirty="0"/>
                        <a:t>推進・支援事業</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a:t>データ連携促進型スマートシティ推進事業</a:t>
                      </a:r>
                    </a:p>
                  </a:txBody>
                  <a:tcPr/>
                </a:tc>
                <a:extLst>
                  <a:ext uri="{0D108BD9-81ED-4DB2-BD59-A6C34878D82A}">
                    <a16:rowId xmlns:a16="http://schemas.microsoft.com/office/drawing/2014/main" val="2677197745"/>
                  </a:ext>
                </a:extLst>
              </a:tr>
              <a:tr h="754962">
                <a:tc gridSpan="2">
                  <a:txBody>
                    <a:bodyPr/>
                    <a:lstStyle/>
                    <a:p>
                      <a:r>
                        <a:rPr kumimoji="1" lang="ja-JP" altLang="en-US" sz="1400" b="1" dirty="0"/>
                        <a:t>補助事業の</a:t>
                      </a:r>
                      <a:endParaRPr kumimoji="1" lang="en-US" altLang="ja-JP" sz="1400" b="1" dirty="0"/>
                    </a:p>
                    <a:p>
                      <a:r>
                        <a:rPr kumimoji="1" lang="ja-JP" altLang="en-US" sz="1400" b="1" dirty="0"/>
                        <a:t>概要</a:t>
                      </a:r>
                    </a:p>
                  </a:txBody>
                  <a:tcPr>
                    <a:solidFill>
                      <a:schemeClr val="accent1">
                        <a:lumMod val="20000"/>
                        <a:lumOff val="80000"/>
                      </a:schemeClr>
                    </a:solidFill>
                  </a:tcPr>
                </a:tc>
                <a:tc hMerge="1">
                  <a:txBody>
                    <a:bodyPr/>
                    <a:lstStyle/>
                    <a:p>
                      <a:endParaRPr kumimoji="1" lang="ja-JP" altLang="en-US"/>
                    </a:p>
                  </a:txBody>
                  <a:tcPr/>
                </a:tc>
                <a:tc>
                  <a:txBody>
                    <a:bodyPr/>
                    <a:lstStyle/>
                    <a:p>
                      <a:r>
                        <a:rPr kumimoji="1" lang="ja-JP" altLang="en-US" sz="1100" dirty="0"/>
                        <a:t>地域の</a:t>
                      </a:r>
                      <a:r>
                        <a:rPr kumimoji="1" lang="en-US" altLang="ja-JP" sz="1100" dirty="0"/>
                        <a:t>Society5.0</a:t>
                      </a:r>
                      <a:r>
                        <a:rPr kumimoji="1" lang="ja-JP" altLang="en-US" sz="1100" dirty="0"/>
                        <a:t>の実現に向け、地⽅創⽣の観点から優れた治体の未来技術の実装事業</a:t>
                      </a:r>
                      <a:endParaRPr kumimoji="1" lang="ja-JP" altLang="en-US" sz="1400" dirty="0"/>
                    </a:p>
                  </a:txBody>
                  <a:tcPr/>
                </a:tc>
                <a:tc>
                  <a:txBody>
                    <a:bodyPr/>
                    <a:lstStyle/>
                    <a:p>
                      <a:r>
                        <a:rPr lang="ja-JP" altLang="en-US" sz="1100" dirty="0"/>
                        <a:t>世界の先導役となることを⽬指し、全国の牽引役となる先駆的な取組を⾏</a:t>
                      </a:r>
                      <a:r>
                        <a:rPr lang="ja-JP" altLang="en-US" sz="1100" dirty="0" err="1"/>
                        <a:t>う</a:t>
                      </a:r>
                      <a:r>
                        <a:rPr lang="ja-JP" altLang="en-US" sz="1100" dirty="0"/>
                        <a:t>先⾏モデルプロジェクト</a:t>
                      </a:r>
                      <a:endParaRPr lang="ja-JP" altLang="en-US" sz="1400" dirty="0"/>
                    </a:p>
                  </a:txBody>
                  <a:tcPr/>
                </a:tc>
                <a:tc>
                  <a:txBody>
                    <a:bodyPr/>
                    <a:lstStyle/>
                    <a:p>
                      <a:r>
                        <a:rPr kumimoji="1" lang="ja-JP" altLang="en-US" sz="1100" dirty="0"/>
                        <a:t>地域における新しいモビリティサービスの社会実装に向けて、先進的かつ持続的な事業モデル</a:t>
                      </a:r>
                    </a:p>
                  </a:txBody>
                  <a:tcPr/>
                </a:tc>
                <a:tc>
                  <a:txBody>
                    <a:bodyPr/>
                    <a:lstStyle/>
                    <a:p>
                      <a:r>
                        <a:rPr kumimoji="1" lang="en-US" altLang="ja-JP" sz="1100" dirty="0"/>
                        <a:t>with/after</a:t>
                      </a:r>
                      <a:r>
                        <a:rPr kumimoji="1" lang="ja-JP" altLang="en-US" sz="1100" dirty="0"/>
                        <a:t>コロナにおける新たなニーズに対応した</a:t>
                      </a:r>
                      <a:r>
                        <a:rPr kumimoji="1" lang="en-US" altLang="ja-JP" sz="1100" dirty="0" err="1"/>
                        <a:t>MaaS</a:t>
                      </a:r>
                      <a:r>
                        <a:rPr kumimoji="1" lang="ja-JP" altLang="en-US" sz="1100" dirty="0"/>
                        <a:t>を推進</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地域が抱える様々な課題の解決や地域活性化・地方創生のためのデータ連携基盤等を整備する事業</a:t>
                      </a:r>
                    </a:p>
                  </a:txBody>
                  <a:tcPr/>
                </a:tc>
                <a:extLst>
                  <a:ext uri="{0D108BD9-81ED-4DB2-BD59-A6C34878D82A}">
                    <a16:rowId xmlns:a16="http://schemas.microsoft.com/office/drawing/2014/main" val="2903724288"/>
                  </a:ext>
                </a:extLst>
              </a:tr>
              <a:tr h="251643">
                <a:tc gridSpan="2">
                  <a:txBody>
                    <a:bodyPr/>
                    <a:lstStyle/>
                    <a:p>
                      <a:r>
                        <a:rPr kumimoji="1" lang="ja-JP" altLang="en-US" sz="1400" b="1" dirty="0"/>
                        <a:t>所管庁</a:t>
                      </a:r>
                    </a:p>
                  </a:txBody>
                  <a:tcPr>
                    <a:solidFill>
                      <a:schemeClr val="accent1">
                        <a:lumMod val="20000"/>
                        <a:lumOff val="80000"/>
                      </a:schemeClr>
                    </a:solidFill>
                  </a:tcPr>
                </a:tc>
                <a:tc hMerge="1">
                  <a:txBody>
                    <a:bodyPr/>
                    <a:lstStyle/>
                    <a:p>
                      <a:endParaRPr kumimoji="1" lang="ja-JP" altLang="en-US"/>
                    </a:p>
                  </a:txBody>
                  <a:tcPr/>
                </a:tc>
                <a:tc>
                  <a:txBody>
                    <a:bodyPr/>
                    <a:lstStyle/>
                    <a:p>
                      <a:pPr algn="ctr"/>
                      <a:r>
                        <a:rPr kumimoji="1" lang="ja-JP" altLang="en-US" sz="1400" dirty="0"/>
                        <a:t>内閣府</a:t>
                      </a:r>
                    </a:p>
                  </a:txBody>
                  <a:tcPr/>
                </a:tc>
                <a:tc>
                  <a:txBody>
                    <a:bodyPr/>
                    <a:lstStyle/>
                    <a:p>
                      <a:pPr algn="ctr"/>
                      <a:r>
                        <a:rPr kumimoji="1" lang="ja-JP" altLang="en-US" sz="1400" dirty="0"/>
                        <a:t>国交省</a:t>
                      </a:r>
                    </a:p>
                  </a:txBody>
                  <a:tcPr/>
                </a:tc>
                <a:tc>
                  <a:txBody>
                    <a:bodyPr/>
                    <a:lstStyle/>
                    <a:p>
                      <a:pPr algn="ctr"/>
                      <a:r>
                        <a:rPr kumimoji="1" lang="ja-JP" altLang="en-US" sz="1400" dirty="0"/>
                        <a:t>経産省</a:t>
                      </a:r>
                    </a:p>
                  </a:txBody>
                  <a:tcPr/>
                </a:tc>
                <a:tc>
                  <a:txBody>
                    <a:bodyPr/>
                    <a:lstStyle/>
                    <a:p>
                      <a:pPr algn="ctr"/>
                      <a:r>
                        <a:rPr kumimoji="1" lang="ja-JP" altLang="en-US" sz="1400" dirty="0"/>
                        <a:t>国交省</a:t>
                      </a:r>
                    </a:p>
                  </a:txBody>
                  <a:tcPr/>
                </a:tc>
                <a:tc>
                  <a:txBody>
                    <a:bodyPr/>
                    <a:lstStyle/>
                    <a:p>
                      <a:pPr algn="ctr"/>
                      <a:r>
                        <a:rPr kumimoji="1" lang="ja-JP" altLang="en-US" sz="1400" dirty="0"/>
                        <a:t>総務省</a:t>
                      </a:r>
                    </a:p>
                  </a:txBody>
                  <a:tcPr/>
                </a:tc>
                <a:extLst>
                  <a:ext uri="{0D108BD9-81ED-4DB2-BD59-A6C34878D82A}">
                    <a16:rowId xmlns:a16="http://schemas.microsoft.com/office/drawing/2014/main" val="2987366356"/>
                  </a:ext>
                </a:extLst>
              </a:tr>
              <a:tr h="1559430">
                <a:tc rowSpan="4">
                  <a:txBody>
                    <a:bodyPr/>
                    <a:lstStyle/>
                    <a:p>
                      <a:pPr algn="ctr"/>
                      <a:r>
                        <a:rPr kumimoji="1" lang="ja-JP" altLang="en-US" sz="1400" b="1" dirty="0"/>
                        <a:t>採択自治体</a:t>
                      </a:r>
                    </a:p>
                  </a:txBody>
                  <a:tcPr anchor="ctr" anchorCtr="1">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r>
                        <a:rPr kumimoji="1" lang="en-US" altLang="ja-JP" sz="1400" b="1" dirty="0"/>
                        <a:t>2021</a:t>
                      </a:r>
                      <a:endParaRPr kumimoji="1" lang="ja-JP" altLang="en-US" sz="1400" b="1" dirty="0"/>
                    </a:p>
                  </a:txBody>
                  <a:tcP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l"/>
                      <a:endParaRPr kumimoji="1" lang="ja-JP" altLang="en-US" sz="1400" dirty="0"/>
                    </a:p>
                  </a:txBody>
                  <a:tcPr/>
                </a:tc>
                <a:tc>
                  <a:txBody>
                    <a:bodyPr/>
                    <a:lstStyle/>
                    <a:p>
                      <a:pPr algn="l"/>
                      <a:r>
                        <a:rPr kumimoji="1" lang="ja-JP" altLang="en-US" sz="1400" dirty="0"/>
                        <a:t>■河内長野市</a:t>
                      </a:r>
                      <a:endParaRPr kumimoji="1" lang="en-US" altLang="ja-JP" sz="1400" dirty="0"/>
                    </a:p>
                    <a:p>
                      <a:pPr algn="l"/>
                      <a:r>
                        <a:rPr kumimoji="1" lang="ja-JP" altLang="en-US" sz="1100" dirty="0"/>
                        <a:t>・オールドタウンの持続性を高める先端技術実証事業実行計画</a:t>
                      </a:r>
                      <a:endParaRPr kumimoji="1" lang="en-US" altLang="ja-JP" sz="1400" dirty="0"/>
                    </a:p>
                    <a:p>
                      <a:pPr algn="l"/>
                      <a:endParaRPr kumimoji="1" lang="en-US" altLang="ja-JP" sz="800" dirty="0"/>
                    </a:p>
                    <a:p>
                      <a:pPr algn="l"/>
                      <a:r>
                        <a:rPr kumimoji="1" lang="ja-JP" altLang="en-US" sz="1400" dirty="0"/>
                        <a:t>■豊能町</a:t>
                      </a:r>
                      <a:endParaRPr kumimoji="1" lang="en-US" altLang="ja-JP" sz="1400" dirty="0"/>
                    </a:p>
                    <a:p>
                      <a:pPr algn="l"/>
                      <a:r>
                        <a:rPr kumimoji="1" lang="ja-JP" altLang="en-US" sz="1100" dirty="0"/>
                        <a:t>・コンパクトスマートシティプラットフォーム事業実行計画</a:t>
                      </a:r>
                      <a:endParaRPr kumimoji="1" lang="en-US" altLang="ja-JP" sz="1100" dirty="0"/>
                    </a:p>
                  </a:txBody>
                  <a:tcPr>
                    <a:solidFill>
                      <a:schemeClr val="accent2">
                        <a:lumMod val="60000"/>
                        <a:lumOff val="40000"/>
                      </a:schemeClr>
                    </a:solidFill>
                  </a:tcPr>
                </a:tc>
                <a:tc>
                  <a:txBody>
                    <a:bodyPr/>
                    <a:lstStyle/>
                    <a:p>
                      <a:pPr algn="l"/>
                      <a:r>
                        <a:rPr kumimoji="1" lang="ja-JP" altLang="en-US" sz="1400" dirty="0"/>
                        <a:t>■大商・大阪府・</a:t>
                      </a:r>
                      <a:endParaRPr kumimoji="1" lang="en-US" altLang="ja-JP" sz="1400" dirty="0"/>
                    </a:p>
                    <a:p>
                      <a:pPr algn="l"/>
                      <a:r>
                        <a:rPr kumimoji="1" lang="ja-JP" altLang="en-US" sz="1400" dirty="0"/>
                        <a:t>　 大阪市</a:t>
                      </a:r>
                      <a:endParaRPr kumimoji="1" lang="en-US" altLang="ja-JP" sz="1400" dirty="0"/>
                    </a:p>
                    <a:p>
                      <a:pPr algn="l"/>
                      <a:endParaRPr kumimoji="1" lang="en-US" altLang="ja-JP" sz="600" dirty="0"/>
                    </a:p>
                    <a:p>
                      <a:pPr algn="l"/>
                      <a:r>
                        <a:rPr kumimoji="1" lang="ja-JP" altLang="en-US" sz="1100" dirty="0"/>
                        <a:t>・都市部における混雑を回避した集客手法の構築</a:t>
                      </a:r>
                    </a:p>
                  </a:txBody>
                  <a:tcPr>
                    <a:solidFill>
                      <a:schemeClr val="accent2">
                        <a:lumMod val="60000"/>
                        <a:lumOff val="40000"/>
                      </a:schemeClr>
                    </a:solidFill>
                  </a:tcPr>
                </a:tc>
                <a:tc>
                  <a:txBody>
                    <a:bodyPr/>
                    <a:lstStyle/>
                    <a:p>
                      <a:pPr algn="l"/>
                      <a:endParaRPr kumimoji="1" lang="ja-JP" altLang="en-US" sz="1400" dirty="0"/>
                    </a:p>
                  </a:txBody>
                  <a:tcPr/>
                </a:tc>
                <a:tc>
                  <a:txBody>
                    <a:bodyPr/>
                    <a:lstStyle/>
                    <a:p>
                      <a:pPr algn="l"/>
                      <a:r>
                        <a:rPr kumimoji="1" lang="ja-JP" altLang="en-US" sz="1400" dirty="0"/>
                        <a:t>■豊能町</a:t>
                      </a:r>
                      <a:endParaRPr kumimoji="1" lang="en-US" altLang="ja-JP" sz="1400" dirty="0"/>
                    </a:p>
                    <a:p>
                      <a:pPr algn="l"/>
                      <a:r>
                        <a:rPr kumimoji="1" lang="ja-JP" altLang="en-US" sz="1100" dirty="0"/>
                        <a:t>・コンパクトスマートシティプラットフォームの社会実装</a:t>
                      </a:r>
                    </a:p>
                    <a:p>
                      <a:pPr algn="l"/>
                      <a:endParaRPr kumimoji="1" lang="ja-JP" altLang="en-US" sz="1400" dirty="0"/>
                    </a:p>
                  </a:txBody>
                  <a:tcPr>
                    <a:solidFill>
                      <a:schemeClr val="accent2">
                        <a:lumMod val="60000"/>
                        <a:lumOff val="40000"/>
                      </a:schemeClr>
                    </a:solidFill>
                  </a:tcPr>
                </a:tc>
                <a:extLst>
                  <a:ext uri="{0D108BD9-81ED-4DB2-BD59-A6C34878D82A}">
                    <a16:rowId xmlns:a16="http://schemas.microsoft.com/office/drawing/2014/main" val="884551394"/>
                  </a:ext>
                </a:extLst>
              </a:tr>
              <a:tr h="247529">
                <a:tc v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en-US" altLang="ja-JP" sz="1400" b="1" dirty="0"/>
                        <a:t>2020</a:t>
                      </a:r>
                      <a:endParaRPr kumimoji="1" lang="ja-JP" altLang="en-US" sz="1400" b="1" dirty="0"/>
                    </a:p>
                  </a:txBody>
                  <a:tcP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l"/>
                      <a:r>
                        <a:rPr kumimoji="1" lang="ja-JP" altLang="en-US" sz="1400" dirty="0"/>
                        <a:t>■四條畷市</a:t>
                      </a:r>
                      <a:endParaRPr kumimoji="1" lang="en-US" altLang="ja-JP" sz="1400" dirty="0"/>
                    </a:p>
                  </a:txBody>
                  <a:tcPr>
                    <a:solidFill>
                      <a:schemeClr val="accent4">
                        <a:lumMod val="20000"/>
                        <a:lumOff val="80000"/>
                      </a:schemeClr>
                    </a:solidFill>
                  </a:tcPr>
                </a:tc>
                <a:tc>
                  <a:txBody>
                    <a:bodyPr/>
                    <a:lstStyle/>
                    <a:p>
                      <a:r>
                        <a:rPr lang="ja-JP" altLang="en-US" sz="1400" dirty="0"/>
                        <a:t>■大阪市</a:t>
                      </a:r>
                    </a:p>
                  </a:txBody>
                  <a:tcPr>
                    <a:solidFill>
                      <a:schemeClr val="accent4">
                        <a:lumMod val="20000"/>
                        <a:lumOff val="80000"/>
                      </a:schemeClr>
                    </a:solidFill>
                  </a:tcPr>
                </a:tc>
                <a:tc>
                  <a:txBody>
                    <a:bodyPr/>
                    <a:lstStyle/>
                    <a:p>
                      <a:endParaRPr lang="ja-JP" altLang="en-US" sz="1400" dirty="0"/>
                    </a:p>
                  </a:txBody>
                  <a:tcPr/>
                </a:tc>
                <a:tc>
                  <a:txBody>
                    <a:bodyPr/>
                    <a:lstStyle/>
                    <a:p>
                      <a:pPr algn="l"/>
                      <a:r>
                        <a:rPr kumimoji="1" lang="ja-JP" altLang="en-US" sz="1400" dirty="0"/>
                        <a:t>■池田市</a:t>
                      </a:r>
                    </a:p>
                  </a:txBody>
                  <a:tcPr>
                    <a:solidFill>
                      <a:schemeClr val="accent4">
                        <a:lumMod val="20000"/>
                        <a:lumOff val="80000"/>
                      </a:schemeClr>
                    </a:solidFill>
                  </a:tcPr>
                </a:tc>
                <a:tc>
                  <a:txBody>
                    <a:bodyPr/>
                    <a:lstStyle/>
                    <a:p>
                      <a:pPr algn="l"/>
                      <a:endParaRPr kumimoji="1" lang="ja-JP" altLang="en-US" sz="1400" dirty="0"/>
                    </a:p>
                  </a:txBody>
                  <a:tcPr/>
                </a:tc>
                <a:extLst>
                  <a:ext uri="{0D108BD9-81ED-4DB2-BD59-A6C34878D82A}">
                    <a16:rowId xmlns:a16="http://schemas.microsoft.com/office/drawing/2014/main" val="270882447"/>
                  </a:ext>
                </a:extLst>
              </a:tr>
              <a:tr h="316225">
                <a:tc v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en-US" altLang="ja-JP" sz="1400" b="1" dirty="0"/>
                        <a:t>2019</a:t>
                      </a:r>
                      <a:endParaRPr kumimoji="1" lang="ja-JP" altLang="en-US" sz="1400" b="1" dirty="0"/>
                    </a:p>
                  </a:txBody>
                  <a:tcP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l"/>
                      <a:endParaRPr kumimoji="1" lang="ja-JP" altLang="en-US" sz="1400" dirty="0"/>
                    </a:p>
                  </a:txBody>
                  <a:tcPr/>
                </a:tc>
                <a:tc>
                  <a:txBody>
                    <a:bodyPr/>
                    <a:lstStyle/>
                    <a:p>
                      <a:pPr algn="l"/>
                      <a:endParaRPr kumimoji="1" lang="ja-JP" altLang="en-US" sz="1400" dirty="0"/>
                    </a:p>
                  </a:txBody>
                  <a:tcPr/>
                </a:tc>
                <a:tc>
                  <a:txBody>
                    <a:bodyPr/>
                    <a:lstStyle/>
                    <a:p>
                      <a:pPr algn="l"/>
                      <a:endParaRPr kumimoji="1" lang="ja-JP" altLang="en-US" sz="1400" dirty="0"/>
                    </a:p>
                  </a:txBody>
                  <a:tcPr/>
                </a:tc>
                <a:tc>
                  <a:txBody>
                    <a:bodyPr/>
                    <a:lstStyle/>
                    <a:p>
                      <a:pPr algn="l"/>
                      <a:endParaRPr kumimoji="1" lang="ja-JP" altLang="en-US" sz="1400" dirty="0"/>
                    </a:p>
                  </a:txBody>
                  <a:tcPr/>
                </a:tc>
                <a:tc>
                  <a:txBody>
                    <a:bodyPr/>
                    <a:lstStyle/>
                    <a:p>
                      <a:pPr algn="l"/>
                      <a:endParaRPr kumimoji="1" lang="ja-JP" altLang="en-US" sz="1400" dirty="0"/>
                    </a:p>
                  </a:txBody>
                  <a:tcPr/>
                </a:tc>
                <a:extLst>
                  <a:ext uri="{0D108BD9-81ED-4DB2-BD59-A6C34878D82A}">
                    <a16:rowId xmlns:a16="http://schemas.microsoft.com/office/drawing/2014/main" val="95187038"/>
                  </a:ext>
                </a:extLst>
              </a:tr>
              <a:tr h="316225">
                <a:tc v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en-US" altLang="ja-JP" sz="1400" b="1" dirty="0"/>
                        <a:t>2018</a:t>
                      </a:r>
                      <a:endParaRPr kumimoji="1" lang="ja-JP" altLang="en-US" sz="1400" b="1" dirty="0"/>
                    </a:p>
                  </a:txBody>
                  <a:tcP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l"/>
                      <a:r>
                        <a:rPr kumimoji="1" lang="ja-JP" altLang="en-US" sz="1400" dirty="0"/>
                        <a:t>■河内長野市</a:t>
                      </a:r>
                    </a:p>
                  </a:txBody>
                  <a:tcPr>
                    <a:solidFill>
                      <a:schemeClr val="accent4">
                        <a:lumMod val="20000"/>
                        <a:lumOff val="80000"/>
                      </a:schemeClr>
                    </a:solidFill>
                  </a:tcPr>
                </a:tc>
                <a:tc>
                  <a:txBody>
                    <a:bodyPr/>
                    <a:lstStyle/>
                    <a:p>
                      <a:pPr algn="l"/>
                      <a:endParaRPr kumimoji="1" lang="ja-JP" altLang="en-US" sz="1400" dirty="0"/>
                    </a:p>
                  </a:txBody>
                  <a:tcPr/>
                </a:tc>
                <a:tc>
                  <a:txBody>
                    <a:bodyPr/>
                    <a:lstStyle/>
                    <a:p>
                      <a:pPr algn="l"/>
                      <a:endParaRPr kumimoji="1" lang="ja-JP" altLang="en-US" sz="1400" dirty="0"/>
                    </a:p>
                  </a:txBody>
                  <a:tcPr/>
                </a:tc>
                <a:tc>
                  <a:txBody>
                    <a:bodyPr/>
                    <a:lstStyle/>
                    <a:p>
                      <a:pPr algn="l"/>
                      <a:endParaRPr kumimoji="1" lang="ja-JP" altLang="en-US" sz="1400" dirty="0"/>
                    </a:p>
                  </a:txBody>
                  <a:tcPr/>
                </a:tc>
                <a:tc>
                  <a:txBody>
                    <a:bodyPr/>
                    <a:lstStyle/>
                    <a:p>
                      <a:pPr algn="l"/>
                      <a:endParaRPr kumimoji="1" lang="ja-JP" altLang="en-US" sz="1400" dirty="0"/>
                    </a:p>
                  </a:txBody>
                  <a:tcPr/>
                </a:tc>
                <a:extLst>
                  <a:ext uri="{0D108BD9-81ED-4DB2-BD59-A6C34878D82A}">
                    <a16:rowId xmlns:a16="http://schemas.microsoft.com/office/drawing/2014/main" val="4110805327"/>
                  </a:ext>
                </a:extLst>
              </a:tr>
            </a:tbl>
          </a:graphicData>
        </a:graphic>
      </p:graphicFrame>
      <p:sp>
        <p:nvSpPr>
          <p:cNvPr id="4" name="スライド番号プレースホルダー 3"/>
          <p:cNvSpPr>
            <a:spLocks noGrp="1"/>
          </p:cNvSpPr>
          <p:nvPr>
            <p:ph type="sldNum" sz="quarter" idx="12"/>
          </p:nvPr>
        </p:nvSpPr>
        <p:spPr/>
        <p:txBody>
          <a:bodyPr/>
          <a:lstStyle/>
          <a:p>
            <a:fld id="{41282DF9-B026-4488-934B-9C645BD930A4}" type="slidenum">
              <a:rPr kumimoji="1" lang="ja-JP" altLang="en-US" smtClean="0"/>
              <a:t>34</a:t>
            </a:fld>
            <a:endParaRPr kumimoji="1" lang="ja-JP" altLang="en-US"/>
          </a:p>
        </p:txBody>
      </p:sp>
      <p:sp>
        <p:nvSpPr>
          <p:cNvPr id="6" name="タイトル 2"/>
          <p:cNvSpPr txBox="1">
            <a:spLocks/>
          </p:cNvSpPr>
          <p:nvPr/>
        </p:nvSpPr>
        <p:spPr>
          <a:xfrm>
            <a:off x="628650" y="177557"/>
            <a:ext cx="7886700" cy="504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2400" b="1" kern="1200">
                <a:solidFill>
                  <a:schemeClr val="accent1">
                    <a:lumMod val="50000"/>
                  </a:schemeClr>
                </a:solidFill>
                <a:latin typeface="+mj-lt"/>
                <a:ea typeface="+mj-ea"/>
                <a:cs typeface="+mj-cs"/>
              </a:defRPr>
            </a:lvl1pPr>
          </a:lstStyle>
          <a:p>
            <a:pPr algn="l"/>
            <a:r>
              <a:rPr lang="ja-JP" altLang="en-US" dirty="0"/>
              <a:t>④ 市町村によるスマートシティの展開</a:t>
            </a:r>
            <a:r>
              <a:rPr lang="ja-JP" altLang="en-US" sz="2000" dirty="0"/>
              <a:t>（国プロジェクトの採択）</a:t>
            </a:r>
          </a:p>
        </p:txBody>
      </p:sp>
      <p:sp>
        <p:nvSpPr>
          <p:cNvPr id="10" name="テキスト ボックス 9"/>
          <p:cNvSpPr txBox="1"/>
          <p:nvPr/>
        </p:nvSpPr>
        <p:spPr>
          <a:xfrm>
            <a:off x="628650" y="794914"/>
            <a:ext cx="7962298" cy="646331"/>
          </a:xfrm>
          <a:prstGeom prst="rect">
            <a:avLst/>
          </a:prstGeom>
          <a:noFill/>
          <a:ln w="25400">
            <a:noFill/>
          </a:ln>
        </p:spPr>
        <p:txBody>
          <a:bodyPr wrap="square" rtlCol="0">
            <a:spAutoFit/>
          </a:bodyPr>
          <a:lstStyle/>
          <a:p>
            <a:pPr marL="285750" indent="-285750">
              <a:buFont typeface="Arial" panose="020B0604020202020204" pitchFamily="34" charset="0"/>
              <a:buChar char="•"/>
            </a:pPr>
            <a:r>
              <a:rPr kumimoji="1" lang="ja-JP" altLang="en-US" dirty="0"/>
              <a:t>府内市町村においても、多彩なスマートシティを展開。</a:t>
            </a:r>
            <a:r>
              <a:rPr kumimoji="1" lang="en-US" altLang="ja-JP" dirty="0"/>
              <a:t>2021</a:t>
            </a:r>
            <a:r>
              <a:rPr kumimoji="1" lang="ja-JP" altLang="en-US" dirty="0"/>
              <a:t>年度は大阪府との連携・支援により、３地域、４つのプロジェクトが採択</a:t>
            </a:r>
          </a:p>
        </p:txBody>
      </p:sp>
      <p:sp>
        <p:nvSpPr>
          <p:cNvPr id="2" name="正方形/長方形 1">
            <a:extLst>
              <a:ext uri="{FF2B5EF4-FFF2-40B4-BE49-F238E27FC236}">
                <a16:creationId xmlns:a16="http://schemas.microsoft.com/office/drawing/2014/main" id="{826622F5-1B08-4603-96A7-152F3A177E4B}"/>
              </a:ext>
            </a:extLst>
          </p:cNvPr>
          <p:cNvSpPr/>
          <p:nvPr/>
        </p:nvSpPr>
        <p:spPr>
          <a:xfrm>
            <a:off x="272955" y="3807728"/>
            <a:ext cx="8607188" cy="25855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77494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40368" y="1659399"/>
            <a:ext cx="6663264" cy="4093428"/>
          </a:xfrm>
          <a:prstGeom prst="rect">
            <a:avLst/>
          </a:prstGeom>
        </p:spPr>
        <p:txBody>
          <a:bodyPr wrap="square">
            <a:spAutoFit/>
          </a:bodyPr>
          <a:lstStyle/>
          <a:p>
            <a:r>
              <a:rPr lang="ja-JP" altLang="en-US" sz="2000" dirty="0">
                <a:latin typeface="Meiryo UI" panose="020B0604030504040204" pitchFamily="50" charset="-128"/>
                <a:ea typeface="Meiryo UI" panose="020B0604030504040204" pitchFamily="50" charset="-128"/>
              </a:rPr>
              <a:t>１．スマートシニアライフ事業</a:t>
            </a:r>
            <a:endParaRPr lang="en-US" altLang="ja-JP" sz="2000" dirty="0">
              <a:latin typeface="Meiryo UI" panose="020B0604030504040204" pitchFamily="50" charset="-128"/>
              <a:ea typeface="Meiryo UI" panose="020B0604030504040204" pitchFamily="50" charset="-128"/>
            </a:endParaRPr>
          </a:p>
          <a:p>
            <a:endParaRPr lang="ja-JP" altLang="en-US"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２． 大阪スマートシティパートナーズフォーラム　プロジェクト</a:t>
            </a:r>
            <a:endParaRPr lang="en-US" altLang="ja-JP" sz="2000" dirty="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３．市町村</a:t>
            </a:r>
            <a:r>
              <a:rPr lang="en-US" altLang="ja-JP" sz="2000" dirty="0">
                <a:latin typeface="Meiryo UI" panose="020B0604030504040204" pitchFamily="50" charset="-128"/>
                <a:ea typeface="Meiryo UI" panose="020B0604030504040204" pitchFamily="50" charset="-128"/>
              </a:rPr>
              <a:t>DX</a:t>
            </a:r>
            <a:r>
              <a:rPr lang="ja-JP" altLang="en-US" sz="2000" dirty="0">
                <a:latin typeface="Meiryo UI" panose="020B0604030504040204" pitchFamily="50" charset="-128"/>
                <a:ea typeface="Meiryo UI" panose="020B0604030504040204" pitchFamily="50" charset="-128"/>
              </a:rPr>
              <a:t>の推進</a:t>
            </a:r>
            <a:endParaRPr lang="en-US" altLang="ja-JP" sz="2000" dirty="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４．大阪版デジタル庁の取り組み</a:t>
            </a:r>
            <a:endParaRPr lang="en-US" altLang="ja-JP" sz="2000" dirty="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５．その他の事業</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①新型コロナ感染症対策（</a:t>
            </a:r>
            <a:r>
              <a:rPr lang="en-US" altLang="ja-JP" sz="2000" dirty="0">
                <a:latin typeface="Meiryo UI" panose="020B0604030504040204" pitchFamily="50" charset="-128"/>
                <a:ea typeface="Meiryo UI" panose="020B0604030504040204" pitchFamily="50" charset="-128"/>
              </a:rPr>
              <a:t>Corona Swat Team</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②チャレンジフィールド／泉北ニュータウンプロジェクト</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③市町村データ連携基盤（</a:t>
            </a:r>
            <a:r>
              <a:rPr lang="en-US" altLang="ja-JP" sz="2000" dirty="0">
                <a:latin typeface="Meiryo UI" panose="020B0604030504040204" pitchFamily="50" charset="-128"/>
                <a:ea typeface="Meiryo UI" panose="020B0604030504040204" pitchFamily="50" charset="-128"/>
              </a:rPr>
              <a:t>OSA43</a:t>
            </a:r>
            <a:r>
              <a:rPr lang="ja-JP" altLang="en-US" sz="2000" dirty="0">
                <a:latin typeface="Meiryo UI" panose="020B0604030504040204" pitchFamily="50" charset="-128"/>
                <a:ea typeface="Meiryo UI" panose="020B0604030504040204" pitchFamily="50" charset="-128"/>
              </a:rPr>
              <a:t>によるサービス横展開）</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④市町村のスマートシティ展開（国プロジェクト採択状況）</a:t>
            </a:r>
            <a:endParaRPr lang="en-US" altLang="ja-JP" sz="2000" dirty="0">
              <a:latin typeface="Meiryo UI" panose="020B0604030504040204" pitchFamily="50" charset="-128"/>
              <a:ea typeface="Meiryo UI" panose="020B0604030504040204" pitchFamily="50" charset="-128"/>
            </a:endParaRPr>
          </a:p>
        </p:txBody>
      </p:sp>
      <p:sp>
        <p:nvSpPr>
          <p:cNvPr id="5" name="タイトル 4"/>
          <p:cNvSpPr>
            <a:spLocks noGrp="1"/>
          </p:cNvSpPr>
          <p:nvPr>
            <p:ph type="title"/>
          </p:nvPr>
        </p:nvSpPr>
        <p:spPr/>
        <p:txBody>
          <a:bodyPr/>
          <a:lstStyle/>
          <a:p>
            <a:r>
              <a:rPr kumimoji="1" lang="ja-JP" altLang="en-US" dirty="0"/>
              <a:t>資料目次</a:t>
            </a:r>
          </a:p>
        </p:txBody>
      </p:sp>
      <p:sp>
        <p:nvSpPr>
          <p:cNvPr id="4" name="スライド番号プレースホルダー 3">
            <a:extLst>
              <a:ext uri="{FF2B5EF4-FFF2-40B4-BE49-F238E27FC236}">
                <a16:creationId xmlns:a16="http://schemas.microsoft.com/office/drawing/2014/main" id="{25DBE935-7462-4FFE-913C-3D2D8AF4AA03}"/>
              </a:ext>
            </a:extLst>
          </p:cNvPr>
          <p:cNvSpPr>
            <a:spLocks noGrp="1"/>
          </p:cNvSpPr>
          <p:nvPr>
            <p:ph type="sldNum" sz="quarter" idx="12"/>
          </p:nvPr>
        </p:nvSpPr>
        <p:spPr/>
        <p:txBody>
          <a:bodyPr/>
          <a:lstStyle/>
          <a:p>
            <a:fld id="{41282DF9-B026-4488-934B-9C645BD930A4}" type="slidenum">
              <a:rPr kumimoji="1" lang="ja-JP" altLang="en-US" smtClean="0"/>
              <a:t>4</a:t>
            </a:fld>
            <a:endParaRPr kumimoji="1" lang="ja-JP" altLang="en-US"/>
          </a:p>
        </p:txBody>
      </p:sp>
    </p:spTree>
    <p:extLst>
      <p:ext uri="{BB962C8B-B14F-4D97-AF65-F5344CB8AC3E}">
        <p14:creationId xmlns:p14="http://schemas.microsoft.com/office/powerpoint/2010/main" val="157421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203166" y="2317055"/>
            <a:ext cx="184731" cy="584775"/>
          </a:xfrm>
          <a:prstGeom prst="rect">
            <a:avLst/>
          </a:prstGeom>
        </p:spPr>
        <p:txBody>
          <a:bodyPr wrap="none">
            <a:spAutoFit/>
          </a:bodyPr>
          <a:lstStyle/>
          <a:p>
            <a:endParaRPr lang="ja-JP" altLang="en-US" sz="3200" dirty="0"/>
          </a:p>
        </p:txBody>
      </p:sp>
      <p:sp>
        <p:nvSpPr>
          <p:cNvPr id="6" name="タイトル 5"/>
          <p:cNvSpPr>
            <a:spLocks noGrp="1"/>
          </p:cNvSpPr>
          <p:nvPr>
            <p:ph type="ctrTitle"/>
          </p:nvPr>
        </p:nvSpPr>
        <p:spPr/>
        <p:txBody>
          <a:bodyPr/>
          <a:lstStyle/>
          <a:p>
            <a:r>
              <a:rPr lang="ja-JP" altLang="en-US" dirty="0"/>
              <a:t>１．スマートシニアライフ事業</a:t>
            </a:r>
            <a:endParaRPr kumimoji="1" lang="ja-JP" altLang="en-US" dirty="0"/>
          </a:p>
        </p:txBody>
      </p:sp>
      <p:sp>
        <p:nvSpPr>
          <p:cNvPr id="3" name="スライド番号プレースホルダー 2">
            <a:extLst>
              <a:ext uri="{FF2B5EF4-FFF2-40B4-BE49-F238E27FC236}">
                <a16:creationId xmlns:a16="http://schemas.microsoft.com/office/drawing/2014/main" id="{5A9652CF-069C-48E5-B1C6-40A36E0D5A5B}"/>
              </a:ext>
            </a:extLst>
          </p:cNvPr>
          <p:cNvSpPr>
            <a:spLocks noGrp="1"/>
          </p:cNvSpPr>
          <p:nvPr>
            <p:ph type="sldNum" sz="quarter" idx="12"/>
          </p:nvPr>
        </p:nvSpPr>
        <p:spPr/>
        <p:txBody>
          <a:bodyPr/>
          <a:lstStyle/>
          <a:p>
            <a:fld id="{41282DF9-B026-4488-934B-9C645BD930A4}" type="slidenum">
              <a:rPr kumimoji="1" lang="ja-JP" altLang="en-US" smtClean="0"/>
              <a:t>5</a:t>
            </a:fld>
            <a:endParaRPr kumimoji="1" lang="ja-JP" altLang="en-US"/>
          </a:p>
        </p:txBody>
      </p:sp>
    </p:spTree>
    <p:extLst>
      <p:ext uri="{BB962C8B-B14F-4D97-AF65-F5344CB8AC3E}">
        <p14:creationId xmlns:p14="http://schemas.microsoft.com/office/powerpoint/2010/main" val="1304994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227" y="0"/>
            <a:ext cx="9164227" cy="6779941"/>
          </a:xfrm>
          <a:prstGeom prst="rect">
            <a:avLst/>
          </a:prstGeom>
        </p:spPr>
      </p:pic>
      <p:grpSp>
        <p:nvGrpSpPr>
          <p:cNvPr id="18" name="グループ化 17"/>
          <p:cNvGrpSpPr/>
          <p:nvPr/>
        </p:nvGrpSpPr>
        <p:grpSpPr>
          <a:xfrm>
            <a:off x="3478211" y="174061"/>
            <a:ext cx="5603573" cy="1803955"/>
            <a:chOff x="-932052" y="630075"/>
            <a:chExt cx="5803229" cy="1803955"/>
          </a:xfrm>
        </p:grpSpPr>
        <p:sp>
          <p:nvSpPr>
            <p:cNvPr id="5" name="テキスト ボックス 4"/>
            <p:cNvSpPr txBox="1"/>
            <p:nvPr/>
          </p:nvSpPr>
          <p:spPr>
            <a:xfrm>
              <a:off x="-932052" y="630075"/>
              <a:ext cx="5803229" cy="523220"/>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gradFill flip="none" rotWithShape="1">
                    <a:gsLst>
                      <a:gs pos="0">
                        <a:srgbClr val="002060"/>
                      </a:gs>
                      <a:gs pos="100000">
                        <a:srgbClr val="00B0F0"/>
                      </a:gs>
                    </a:gsLst>
                    <a:lin ang="0" scaled="1"/>
                    <a:tileRect/>
                  </a:gradFill>
                  <a:uLnTx/>
                  <a:uFillTx/>
                  <a:latin typeface="HGP創英角ｺﾞｼｯｸUB" panose="020B0900000000000000" pitchFamily="50" charset="-128"/>
                  <a:ea typeface="HGP創英角ｺﾞｼｯｸUB" panose="020B0900000000000000" pitchFamily="50" charset="-128"/>
                  <a:cs typeface="+mn-cs"/>
                </a:rPr>
                <a:t>大阪スマートヘルスシティ宣言</a:t>
              </a:r>
              <a:r>
                <a:rPr kumimoji="1" lang="en-US" altLang="ja-JP" sz="2800" b="0" i="0" u="none" strike="noStrike" kern="1200" cap="none" spc="0" normalizeH="0" baseline="0" noProof="0" dirty="0">
                  <a:ln>
                    <a:noFill/>
                  </a:ln>
                  <a:gradFill flip="none" rotWithShape="1">
                    <a:gsLst>
                      <a:gs pos="0">
                        <a:srgbClr val="002060"/>
                      </a:gs>
                      <a:gs pos="100000">
                        <a:srgbClr val="00B0F0"/>
                      </a:gs>
                    </a:gsLst>
                    <a:lin ang="0" scaled="1"/>
                    <a:tileRect/>
                  </a:gradFill>
                  <a:uLnTx/>
                  <a:uFillTx/>
                  <a:latin typeface="HGP創英角ｺﾞｼｯｸUB" panose="020B0900000000000000" pitchFamily="50" charset="-128"/>
                  <a:ea typeface="HGP創英角ｺﾞｼｯｸUB" panose="020B0900000000000000" pitchFamily="50" charset="-128"/>
                  <a:cs typeface="+mn-cs"/>
                </a:rPr>
                <a:t>2021</a:t>
              </a:r>
              <a:endParaRPr kumimoji="1" lang="ja-JP" altLang="en-US" sz="2800" b="0" i="0" u="none" strike="noStrike" kern="1200" cap="none" spc="0" normalizeH="0" baseline="0" noProof="0" dirty="0">
                <a:ln>
                  <a:noFill/>
                </a:ln>
                <a:gradFill flip="none" rotWithShape="1">
                  <a:gsLst>
                    <a:gs pos="0">
                      <a:srgbClr val="002060"/>
                    </a:gs>
                    <a:gs pos="100000">
                      <a:srgbClr val="00B0F0"/>
                    </a:gs>
                  </a:gsLst>
                  <a:lin ang="0" scaled="1"/>
                  <a:tileRect/>
                </a:gradFill>
                <a:uLnTx/>
                <a:uFillTx/>
                <a:latin typeface="HGP創英角ｺﾞｼｯｸUB" panose="020B0900000000000000" pitchFamily="50" charset="-128"/>
                <a:ea typeface="HGP創英角ｺﾞｼｯｸUB" panose="020B0900000000000000" pitchFamily="50" charset="-128"/>
                <a:cs typeface="+mn-cs"/>
              </a:endParaRPr>
            </a:p>
          </p:txBody>
        </p:sp>
        <p:sp>
          <p:nvSpPr>
            <p:cNvPr id="7" name="テキスト ボックス 6"/>
            <p:cNvSpPr txBox="1"/>
            <p:nvPr/>
          </p:nvSpPr>
          <p:spPr>
            <a:xfrm>
              <a:off x="-932052" y="1153295"/>
              <a:ext cx="5716007" cy="1280735"/>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en-US" altLang="ja-JP"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2025</a:t>
              </a:r>
              <a:r>
                <a:rPr kumimoji="1" lang="ja-JP" altLang="en-US"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年日本国際博覧会</a:t>
              </a:r>
              <a:r>
                <a:rPr kumimoji="1" lang="ja-JP" altLang="en-US"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（大阪・関西万博）</a:t>
              </a:r>
              <a:r>
                <a:rPr kumimoji="1" lang="ja-JP" altLang="en-US"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までに、　</a:t>
              </a: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いのち輝く高齢化社会を創造するスマートシティ・モデルで世界のトップランナーとなる。</a:t>
              </a:r>
            </a:p>
          </p:txBody>
        </p:sp>
      </p:grpSp>
      <p:sp>
        <p:nvSpPr>
          <p:cNvPr id="8" name="スライド番号プレースホルダー 9"/>
          <p:cNvSpPr>
            <a:spLocks noGrp="1"/>
          </p:cNvSpPr>
          <p:nvPr>
            <p:ph type="sldNum" sz="quarter" idx="12"/>
          </p:nvPr>
        </p:nvSpPr>
        <p:spPr>
          <a:xfrm>
            <a:off x="6897345" y="6492875"/>
            <a:ext cx="2057400" cy="365125"/>
          </a:xfrm>
        </p:spPr>
        <p:txBody>
          <a:bodyPr/>
          <a:lstStyle/>
          <a:p>
            <a:fld id="{60E94A92-70E5-4F97-9110-ED62C7A3D8D0}" type="slidenum">
              <a:rPr kumimoji="1" lang="ja-JP" altLang="en-US" smtClean="0"/>
              <a:pPr/>
              <a:t>6</a:t>
            </a:fld>
            <a:endParaRPr kumimoji="1" lang="ja-JP" altLang="en-US" dirty="0"/>
          </a:p>
        </p:txBody>
      </p:sp>
    </p:spTree>
    <p:extLst>
      <p:ext uri="{BB962C8B-B14F-4D97-AF65-F5344CB8AC3E}">
        <p14:creationId xmlns:p14="http://schemas.microsoft.com/office/powerpoint/2010/main" val="495238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3240EDF-A8A7-44B0-B5D7-11E539A1DCA3}"/>
              </a:ext>
            </a:extLst>
          </p:cNvPr>
          <p:cNvSpPr>
            <a:spLocks noGrp="1"/>
          </p:cNvSpPr>
          <p:nvPr>
            <p:ph type="sldNum" sz="quarter" idx="10"/>
          </p:nvPr>
        </p:nvSpPr>
        <p:spPr/>
        <p:txBody>
          <a:bodyPr/>
          <a:lstStyle/>
          <a:p>
            <a:fld id="{E7A0BC36-69FC-594C-BEE9-860AEC9816D6}" type="slidenum">
              <a:rPr kumimoji="1" lang="ja-JP" altLang="en-US" smtClean="0"/>
              <a:pPr/>
              <a:t>7</a:t>
            </a:fld>
            <a:endParaRPr kumimoji="1" lang="ja-JP" altLang="en-US"/>
          </a:p>
        </p:txBody>
      </p:sp>
      <p:sp>
        <p:nvSpPr>
          <p:cNvPr id="4" name="テキスト ボックス 3">
            <a:extLst>
              <a:ext uri="{FF2B5EF4-FFF2-40B4-BE49-F238E27FC236}">
                <a16:creationId xmlns:a16="http://schemas.microsoft.com/office/drawing/2014/main" id="{A5D74B85-B342-46FF-93FB-17C5E5EC2D12}"/>
              </a:ext>
            </a:extLst>
          </p:cNvPr>
          <p:cNvSpPr txBox="1"/>
          <p:nvPr/>
        </p:nvSpPr>
        <p:spPr>
          <a:xfrm>
            <a:off x="721894" y="5783178"/>
            <a:ext cx="8168100" cy="1538883"/>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平均的・画一的治療から個人に最適な治療へ</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治療から予防へ</a:t>
            </a:r>
            <a:r>
              <a:rPr kumimoji="1" lang="en-US" altLang="ja-JP"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未病・早期発見・再発防止</a:t>
            </a:r>
            <a:r>
              <a:rPr kumimoji="1" lang="en-US" altLang="ja-JP"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nvGrpSpPr>
          <p:cNvPr id="5" name="グループ化 4">
            <a:extLst>
              <a:ext uri="{FF2B5EF4-FFF2-40B4-BE49-F238E27FC236}">
                <a16:creationId xmlns:a16="http://schemas.microsoft.com/office/drawing/2014/main" id="{80622AF6-551C-4364-A633-0AE025344EB3}"/>
              </a:ext>
            </a:extLst>
          </p:cNvPr>
          <p:cNvGrpSpPr/>
          <p:nvPr/>
        </p:nvGrpSpPr>
        <p:grpSpPr>
          <a:xfrm>
            <a:off x="1129541" y="1665478"/>
            <a:ext cx="6980935" cy="369332"/>
            <a:chOff x="1252367" y="2099695"/>
            <a:chExt cx="6980935" cy="369332"/>
          </a:xfrm>
        </p:grpSpPr>
        <p:sp>
          <p:nvSpPr>
            <p:cNvPr id="6" name="テキスト ボックス 5">
              <a:extLst>
                <a:ext uri="{FF2B5EF4-FFF2-40B4-BE49-F238E27FC236}">
                  <a16:creationId xmlns:a16="http://schemas.microsoft.com/office/drawing/2014/main" id="{154F9962-2A2C-49DA-9123-E2EAC1E3932A}"/>
                </a:ext>
              </a:extLst>
            </p:cNvPr>
            <p:cNvSpPr txBox="1"/>
            <p:nvPr/>
          </p:nvSpPr>
          <p:spPr>
            <a:xfrm>
              <a:off x="3483603" y="2099695"/>
              <a:ext cx="3179724" cy="369332"/>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ライフコースデータ</a:t>
              </a:r>
            </a:p>
          </p:txBody>
        </p:sp>
        <p:cxnSp>
          <p:nvCxnSpPr>
            <p:cNvPr id="7" name="直線コネクタ 6">
              <a:extLst>
                <a:ext uri="{FF2B5EF4-FFF2-40B4-BE49-F238E27FC236}">
                  <a16:creationId xmlns:a16="http://schemas.microsoft.com/office/drawing/2014/main" id="{E3367FA7-D62E-4F66-BD85-FD9D2D736674}"/>
                </a:ext>
              </a:extLst>
            </p:cNvPr>
            <p:cNvCxnSpPr/>
            <p:nvPr/>
          </p:nvCxnSpPr>
          <p:spPr>
            <a:xfrm>
              <a:off x="1252367" y="2261077"/>
              <a:ext cx="2012436" cy="0"/>
            </a:xfrm>
            <a:prstGeom prst="line">
              <a:avLst/>
            </a:prstGeom>
            <a:ln w="381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15E803FC-D089-4C08-BA62-86FEF2E595E5}"/>
                </a:ext>
              </a:extLst>
            </p:cNvPr>
            <p:cNvCxnSpPr/>
            <p:nvPr/>
          </p:nvCxnSpPr>
          <p:spPr>
            <a:xfrm>
              <a:off x="6975077" y="2266249"/>
              <a:ext cx="1258225" cy="0"/>
            </a:xfrm>
            <a:prstGeom prst="line">
              <a:avLst/>
            </a:prstGeom>
            <a:ln w="381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9B06D27D-0B54-4769-9CD6-2D6A4CB629BD}"/>
                </a:ext>
              </a:extLst>
            </p:cNvPr>
            <p:cNvCxnSpPr/>
            <p:nvPr/>
          </p:nvCxnSpPr>
          <p:spPr>
            <a:xfrm>
              <a:off x="8098422" y="2152158"/>
              <a:ext cx="134880" cy="112142"/>
            </a:xfrm>
            <a:prstGeom prst="line">
              <a:avLst/>
            </a:prstGeom>
            <a:ln w="38100"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10" name="グループ化 9">
            <a:extLst>
              <a:ext uri="{FF2B5EF4-FFF2-40B4-BE49-F238E27FC236}">
                <a16:creationId xmlns:a16="http://schemas.microsoft.com/office/drawing/2014/main" id="{B62655D8-624E-4974-8C16-EF6433A1E686}"/>
              </a:ext>
            </a:extLst>
          </p:cNvPr>
          <p:cNvGrpSpPr/>
          <p:nvPr/>
        </p:nvGrpSpPr>
        <p:grpSpPr>
          <a:xfrm>
            <a:off x="1129541" y="1973688"/>
            <a:ext cx="6980935" cy="369332"/>
            <a:chOff x="1252367" y="2587958"/>
            <a:chExt cx="6980935" cy="369332"/>
          </a:xfrm>
        </p:grpSpPr>
        <p:sp>
          <p:nvSpPr>
            <p:cNvPr id="11" name="テキスト ボックス 10">
              <a:extLst>
                <a:ext uri="{FF2B5EF4-FFF2-40B4-BE49-F238E27FC236}">
                  <a16:creationId xmlns:a16="http://schemas.microsoft.com/office/drawing/2014/main" id="{A9073AF5-52EC-4456-8E33-63DD33475195}"/>
                </a:ext>
              </a:extLst>
            </p:cNvPr>
            <p:cNvSpPr txBox="1"/>
            <p:nvPr/>
          </p:nvSpPr>
          <p:spPr>
            <a:xfrm>
              <a:off x="5862244" y="2587958"/>
              <a:ext cx="1999142" cy="369332"/>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生活パターン</a:t>
              </a:r>
            </a:p>
          </p:txBody>
        </p:sp>
        <p:cxnSp>
          <p:nvCxnSpPr>
            <p:cNvPr id="12" name="直線コネクタ 11">
              <a:extLst>
                <a:ext uri="{FF2B5EF4-FFF2-40B4-BE49-F238E27FC236}">
                  <a16:creationId xmlns:a16="http://schemas.microsoft.com/office/drawing/2014/main" id="{66915727-9C26-44A1-9F84-73E8DFFBC8CC}"/>
                </a:ext>
              </a:extLst>
            </p:cNvPr>
            <p:cNvCxnSpPr/>
            <p:nvPr/>
          </p:nvCxnSpPr>
          <p:spPr>
            <a:xfrm>
              <a:off x="5429558" y="2755701"/>
              <a:ext cx="251513" cy="0"/>
            </a:xfrm>
            <a:prstGeom prst="line">
              <a:avLst/>
            </a:prstGeom>
            <a:ln w="381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8B37CB02-E50A-418E-9BF3-4D8D4FBD254E}"/>
                </a:ext>
              </a:extLst>
            </p:cNvPr>
            <p:cNvCxnSpPr/>
            <p:nvPr/>
          </p:nvCxnSpPr>
          <p:spPr>
            <a:xfrm>
              <a:off x="7917249" y="2755701"/>
              <a:ext cx="316053" cy="0"/>
            </a:xfrm>
            <a:prstGeom prst="line">
              <a:avLst/>
            </a:prstGeom>
            <a:ln w="381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F5A86516-422C-4399-A4C3-C7E6F975AEEE}"/>
                </a:ext>
              </a:extLst>
            </p:cNvPr>
            <p:cNvCxnSpPr/>
            <p:nvPr/>
          </p:nvCxnSpPr>
          <p:spPr>
            <a:xfrm>
              <a:off x="8098422" y="2641610"/>
              <a:ext cx="134880" cy="112142"/>
            </a:xfrm>
            <a:prstGeom prst="line">
              <a:avLst/>
            </a:prstGeom>
            <a:ln w="381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6DA5D2B-A9F5-4CF8-80A2-2EADB5F9FEEC}"/>
                </a:ext>
              </a:extLst>
            </p:cNvPr>
            <p:cNvCxnSpPr/>
            <p:nvPr/>
          </p:nvCxnSpPr>
          <p:spPr>
            <a:xfrm>
              <a:off x="1252367" y="2753752"/>
              <a:ext cx="4118698" cy="0"/>
            </a:xfrm>
            <a:prstGeom prst="line">
              <a:avLst/>
            </a:prstGeom>
            <a:ln w="381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6" name="グループ化 15">
            <a:extLst>
              <a:ext uri="{FF2B5EF4-FFF2-40B4-BE49-F238E27FC236}">
                <a16:creationId xmlns:a16="http://schemas.microsoft.com/office/drawing/2014/main" id="{E7E96EFF-604C-4D83-BF7C-D3DD4399E371}"/>
              </a:ext>
            </a:extLst>
          </p:cNvPr>
          <p:cNvGrpSpPr/>
          <p:nvPr/>
        </p:nvGrpSpPr>
        <p:grpSpPr>
          <a:xfrm>
            <a:off x="876586" y="795480"/>
            <a:ext cx="1140555" cy="823868"/>
            <a:chOff x="250297" y="261549"/>
            <a:chExt cx="986076" cy="1204745"/>
          </a:xfrm>
          <a:solidFill>
            <a:schemeClr val="bg2"/>
          </a:solidFill>
        </p:grpSpPr>
        <p:sp>
          <p:nvSpPr>
            <p:cNvPr id="17" name="楕円 16">
              <a:extLst>
                <a:ext uri="{FF2B5EF4-FFF2-40B4-BE49-F238E27FC236}">
                  <a16:creationId xmlns:a16="http://schemas.microsoft.com/office/drawing/2014/main" id="{CBBFEFEF-94A9-401A-BE0C-E8FA3C2EEF79}"/>
                </a:ext>
              </a:extLst>
            </p:cNvPr>
            <p:cNvSpPr/>
            <p:nvPr/>
          </p:nvSpPr>
          <p:spPr>
            <a:xfrm>
              <a:off x="250297" y="261549"/>
              <a:ext cx="986076" cy="9860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8" name="図 17">
              <a:extLst>
                <a:ext uri="{FF2B5EF4-FFF2-40B4-BE49-F238E27FC236}">
                  <a16:creationId xmlns:a16="http://schemas.microsoft.com/office/drawing/2014/main" id="{D8A19468-B5AA-468D-899F-73DE1B597A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4711" y="367502"/>
              <a:ext cx="453688" cy="453688"/>
            </a:xfrm>
            <a:prstGeom prst="rect">
              <a:avLst/>
            </a:prstGeom>
            <a:grpFill/>
          </p:spPr>
        </p:pic>
        <p:sp>
          <p:nvSpPr>
            <p:cNvPr id="19" name="二等辺三角形 18">
              <a:extLst>
                <a:ext uri="{FF2B5EF4-FFF2-40B4-BE49-F238E27FC236}">
                  <a16:creationId xmlns:a16="http://schemas.microsoft.com/office/drawing/2014/main" id="{79B55D2F-FBEA-4F24-9DC3-D2F37795D69C}"/>
                </a:ext>
              </a:extLst>
            </p:cNvPr>
            <p:cNvSpPr/>
            <p:nvPr/>
          </p:nvSpPr>
          <p:spPr>
            <a:xfrm flipV="1">
              <a:off x="667683" y="1193858"/>
              <a:ext cx="151302" cy="27243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テキスト ボックス 19">
              <a:extLst>
                <a:ext uri="{FF2B5EF4-FFF2-40B4-BE49-F238E27FC236}">
                  <a16:creationId xmlns:a16="http://schemas.microsoft.com/office/drawing/2014/main" id="{B1F0ACD3-8F76-4038-A399-438B9B5800FE}"/>
                </a:ext>
              </a:extLst>
            </p:cNvPr>
            <p:cNvSpPr txBox="1"/>
            <p:nvPr/>
          </p:nvSpPr>
          <p:spPr>
            <a:xfrm>
              <a:off x="484711" y="859257"/>
              <a:ext cx="517247" cy="276999"/>
            </a:xfrm>
            <a:prstGeom prst="rect">
              <a:avLst/>
            </a:prstGeom>
            <a:grp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妊婦</a:t>
              </a:r>
            </a:p>
          </p:txBody>
        </p:sp>
      </p:grpSp>
      <p:grpSp>
        <p:nvGrpSpPr>
          <p:cNvPr id="21" name="グループ化 20">
            <a:extLst>
              <a:ext uri="{FF2B5EF4-FFF2-40B4-BE49-F238E27FC236}">
                <a16:creationId xmlns:a16="http://schemas.microsoft.com/office/drawing/2014/main" id="{2B56FFAF-D7C8-408E-8102-D2CA585C7993}"/>
              </a:ext>
            </a:extLst>
          </p:cNvPr>
          <p:cNvGrpSpPr/>
          <p:nvPr/>
        </p:nvGrpSpPr>
        <p:grpSpPr>
          <a:xfrm>
            <a:off x="2088827" y="795480"/>
            <a:ext cx="1140555" cy="823868"/>
            <a:chOff x="1539815" y="349317"/>
            <a:chExt cx="986076" cy="1204745"/>
          </a:xfrm>
          <a:solidFill>
            <a:schemeClr val="bg2"/>
          </a:solidFill>
        </p:grpSpPr>
        <p:grpSp>
          <p:nvGrpSpPr>
            <p:cNvPr id="22" name="グループ化 21">
              <a:extLst>
                <a:ext uri="{FF2B5EF4-FFF2-40B4-BE49-F238E27FC236}">
                  <a16:creationId xmlns:a16="http://schemas.microsoft.com/office/drawing/2014/main" id="{EB612812-5DB7-4DCC-83A3-21EBE3822E87}"/>
                </a:ext>
              </a:extLst>
            </p:cNvPr>
            <p:cNvGrpSpPr/>
            <p:nvPr/>
          </p:nvGrpSpPr>
          <p:grpSpPr>
            <a:xfrm>
              <a:off x="1539815" y="349317"/>
              <a:ext cx="986076" cy="1204745"/>
              <a:chOff x="250297" y="261549"/>
              <a:chExt cx="986076" cy="1204745"/>
            </a:xfrm>
            <a:grpFill/>
          </p:grpSpPr>
          <p:sp>
            <p:nvSpPr>
              <p:cNvPr id="24" name="楕円 23">
                <a:extLst>
                  <a:ext uri="{FF2B5EF4-FFF2-40B4-BE49-F238E27FC236}">
                    <a16:creationId xmlns:a16="http://schemas.microsoft.com/office/drawing/2014/main" id="{42399F52-799E-4A55-9E52-C34762CB33A3}"/>
                  </a:ext>
                </a:extLst>
              </p:cNvPr>
              <p:cNvSpPr/>
              <p:nvPr/>
            </p:nvSpPr>
            <p:spPr>
              <a:xfrm>
                <a:off x="250297" y="261549"/>
                <a:ext cx="986076" cy="9860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 name="二等辺三角形 24">
                <a:extLst>
                  <a:ext uri="{FF2B5EF4-FFF2-40B4-BE49-F238E27FC236}">
                    <a16:creationId xmlns:a16="http://schemas.microsoft.com/office/drawing/2014/main" id="{C9E02606-D941-40EB-9216-029E6331F9F3}"/>
                  </a:ext>
                </a:extLst>
              </p:cNvPr>
              <p:cNvSpPr/>
              <p:nvPr/>
            </p:nvSpPr>
            <p:spPr>
              <a:xfrm flipV="1">
                <a:off x="667683" y="1193858"/>
                <a:ext cx="151302" cy="27243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テキスト ボックス 25">
                <a:extLst>
                  <a:ext uri="{FF2B5EF4-FFF2-40B4-BE49-F238E27FC236}">
                    <a16:creationId xmlns:a16="http://schemas.microsoft.com/office/drawing/2014/main" id="{A80FB56A-9660-4CB6-B600-A857CCEB3ED1}"/>
                  </a:ext>
                </a:extLst>
              </p:cNvPr>
              <p:cNvSpPr txBox="1"/>
              <p:nvPr/>
            </p:nvSpPr>
            <p:spPr>
              <a:xfrm>
                <a:off x="338076" y="859257"/>
                <a:ext cx="813613" cy="276999"/>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赤ちゃん</a:t>
                </a:r>
              </a:p>
            </p:txBody>
          </p:sp>
        </p:grpSp>
        <p:pic>
          <p:nvPicPr>
            <p:cNvPr id="23" name="図 22">
              <a:extLst>
                <a:ext uri="{FF2B5EF4-FFF2-40B4-BE49-F238E27FC236}">
                  <a16:creationId xmlns:a16="http://schemas.microsoft.com/office/drawing/2014/main" id="{6FCFD333-F827-4923-A019-E5B2A80340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77448" y="418718"/>
              <a:ext cx="513501" cy="513501"/>
            </a:xfrm>
            <a:prstGeom prst="rect">
              <a:avLst/>
            </a:prstGeom>
            <a:grpFill/>
          </p:spPr>
        </p:pic>
      </p:grpSp>
      <p:grpSp>
        <p:nvGrpSpPr>
          <p:cNvPr id="27" name="グループ化 26">
            <a:extLst>
              <a:ext uri="{FF2B5EF4-FFF2-40B4-BE49-F238E27FC236}">
                <a16:creationId xmlns:a16="http://schemas.microsoft.com/office/drawing/2014/main" id="{016883BF-3371-4A0F-8AE0-31CAC8D61DF5}"/>
              </a:ext>
            </a:extLst>
          </p:cNvPr>
          <p:cNvGrpSpPr/>
          <p:nvPr/>
        </p:nvGrpSpPr>
        <p:grpSpPr>
          <a:xfrm>
            <a:off x="3330962" y="793549"/>
            <a:ext cx="1140555" cy="823868"/>
            <a:chOff x="2708933" y="347386"/>
            <a:chExt cx="986076" cy="1204745"/>
          </a:xfrm>
          <a:solidFill>
            <a:schemeClr val="bg2"/>
          </a:solidFill>
        </p:grpSpPr>
        <p:grpSp>
          <p:nvGrpSpPr>
            <p:cNvPr id="28" name="グループ化 27">
              <a:extLst>
                <a:ext uri="{FF2B5EF4-FFF2-40B4-BE49-F238E27FC236}">
                  <a16:creationId xmlns:a16="http://schemas.microsoft.com/office/drawing/2014/main" id="{793D489B-3165-44F3-8668-44992EE44A1E}"/>
                </a:ext>
              </a:extLst>
            </p:cNvPr>
            <p:cNvGrpSpPr/>
            <p:nvPr/>
          </p:nvGrpSpPr>
          <p:grpSpPr>
            <a:xfrm>
              <a:off x="2708933" y="347386"/>
              <a:ext cx="986076" cy="1204745"/>
              <a:chOff x="250297" y="261549"/>
              <a:chExt cx="986076" cy="1204745"/>
            </a:xfrm>
            <a:grpFill/>
          </p:grpSpPr>
          <p:sp>
            <p:nvSpPr>
              <p:cNvPr id="30" name="楕円 29">
                <a:extLst>
                  <a:ext uri="{FF2B5EF4-FFF2-40B4-BE49-F238E27FC236}">
                    <a16:creationId xmlns:a16="http://schemas.microsoft.com/office/drawing/2014/main" id="{810EAEA3-E472-4CD5-AA1C-298B85677887}"/>
                  </a:ext>
                </a:extLst>
              </p:cNvPr>
              <p:cNvSpPr/>
              <p:nvPr/>
            </p:nvSpPr>
            <p:spPr>
              <a:xfrm>
                <a:off x="250297" y="261549"/>
                <a:ext cx="986076" cy="9860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 name="二等辺三角形 30">
                <a:extLst>
                  <a:ext uri="{FF2B5EF4-FFF2-40B4-BE49-F238E27FC236}">
                    <a16:creationId xmlns:a16="http://schemas.microsoft.com/office/drawing/2014/main" id="{7570DB1B-CC96-4C24-863B-DEC87540730D}"/>
                  </a:ext>
                </a:extLst>
              </p:cNvPr>
              <p:cNvSpPr/>
              <p:nvPr/>
            </p:nvSpPr>
            <p:spPr>
              <a:xfrm flipV="1">
                <a:off x="667683" y="1193858"/>
                <a:ext cx="151302" cy="27243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76ACEBD7-4446-47FB-B858-9BCA7D87F5B0}"/>
                  </a:ext>
                </a:extLst>
              </p:cNvPr>
              <p:cNvSpPr txBox="1"/>
              <p:nvPr/>
            </p:nvSpPr>
            <p:spPr>
              <a:xfrm>
                <a:off x="406240" y="859257"/>
                <a:ext cx="662417" cy="276999"/>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子ども</a:t>
                </a:r>
              </a:p>
            </p:txBody>
          </p:sp>
        </p:grpSp>
        <p:pic>
          <p:nvPicPr>
            <p:cNvPr id="29" name="図 28">
              <a:extLst>
                <a:ext uri="{FF2B5EF4-FFF2-40B4-BE49-F238E27FC236}">
                  <a16:creationId xmlns:a16="http://schemas.microsoft.com/office/drawing/2014/main" id="{ABE7E14C-A01F-4CB8-A782-217982CF34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58182" y="456415"/>
              <a:ext cx="475804" cy="475804"/>
            </a:xfrm>
            <a:prstGeom prst="rect">
              <a:avLst/>
            </a:prstGeom>
            <a:grpFill/>
          </p:spPr>
        </p:pic>
      </p:grpSp>
      <p:grpSp>
        <p:nvGrpSpPr>
          <p:cNvPr id="33" name="グループ化 32">
            <a:extLst>
              <a:ext uri="{FF2B5EF4-FFF2-40B4-BE49-F238E27FC236}">
                <a16:creationId xmlns:a16="http://schemas.microsoft.com/office/drawing/2014/main" id="{99D7EA18-5BA1-4CDD-AC91-79F663A4B009}"/>
              </a:ext>
            </a:extLst>
          </p:cNvPr>
          <p:cNvGrpSpPr/>
          <p:nvPr/>
        </p:nvGrpSpPr>
        <p:grpSpPr>
          <a:xfrm>
            <a:off x="4577898" y="793549"/>
            <a:ext cx="1140555" cy="823868"/>
            <a:chOff x="3875361" y="347386"/>
            <a:chExt cx="986076" cy="1204745"/>
          </a:xfrm>
          <a:solidFill>
            <a:schemeClr val="bg2"/>
          </a:solidFill>
        </p:grpSpPr>
        <p:grpSp>
          <p:nvGrpSpPr>
            <p:cNvPr id="34" name="グループ化 33">
              <a:extLst>
                <a:ext uri="{FF2B5EF4-FFF2-40B4-BE49-F238E27FC236}">
                  <a16:creationId xmlns:a16="http://schemas.microsoft.com/office/drawing/2014/main" id="{875B35D7-72BE-4368-BD13-97F71BF697A9}"/>
                </a:ext>
              </a:extLst>
            </p:cNvPr>
            <p:cNvGrpSpPr/>
            <p:nvPr/>
          </p:nvGrpSpPr>
          <p:grpSpPr>
            <a:xfrm>
              <a:off x="3875361" y="347386"/>
              <a:ext cx="986076" cy="1204745"/>
              <a:chOff x="250297" y="261549"/>
              <a:chExt cx="986076" cy="1204745"/>
            </a:xfrm>
            <a:grpFill/>
          </p:grpSpPr>
          <p:sp>
            <p:nvSpPr>
              <p:cNvPr id="36" name="楕円 35">
                <a:extLst>
                  <a:ext uri="{FF2B5EF4-FFF2-40B4-BE49-F238E27FC236}">
                    <a16:creationId xmlns:a16="http://schemas.microsoft.com/office/drawing/2014/main" id="{709C475E-A93F-4BCF-8C31-6DBCE9D65D81}"/>
                  </a:ext>
                </a:extLst>
              </p:cNvPr>
              <p:cNvSpPr/>
              <p:nvPr/>
            </p:nvSpPr>
            <p:spPr>
              <a:xfrm>
                <a:off x="250297" y="261549"/>
                <a:ext cx="986076" cy="9860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7" name="二等辺三角形 36">
                <a:extLst>
                  <a:ext uri="{FF2B5EF4-FFF2-40B4-BE49-F238E27FC236}">
                    <a16:creationId xmlns:a16="http://schemas.microsoft.com/office/drawing/2014/main" id="{0780C8E9-4973-4EDB-8C20-A53B09806BB8}"/>
                  </a:ext>
                </a:extLst>
              </p:cNvPr>
              <p:cNvSpPr/>
              <p:nvPr/>
            </p:nvSpPr>
            <p:spPr>
              <a:xfrm flipV="1">
                <a:off x="667683" y="1193858"/>
                <a:ext cx="151302" cy="27243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8" name="テキスト ボックス 37">
                <a:extLst>
                  <a:ext uri="{FF2B5EF4-FFF2-40B4-BE49-F238E27FC236}">
                    <a16:creationId xmlns:a16="http://schemas.microsoft.com/office/drawing/2014/main" id="{1E756FB6-95AD-4897-A288-2E85E7AA4321}"/>
                  </a:ext>
                </a:extLst>
              </p:cNvPr>
              <p:cNvSpPr txBox="1"/>
              <p:nvPr/>
            </p:nvSpPr>
            <p:spPr>
              <a:xfrm>
                <a:off x="484711" y="859257"/>
                <a:ext cx="517247" cy="276999"/>
              </a:xfrm>
              <a:prstGeom prst="rect">
                <a:avLst/>
              </a:prstGeom>
              <a:grp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大人</a:t>
                </a:r>
              </a:p>
            </p:txBody>
          </p:sp>
        </p:grpSp>
        <p:pic>
          <p:nvPicPr>
            <p:cNvPr id="35" name="図 34">
              <a:extLst>
                <a:ext uri="{FF2B5EF4-FFF2-40B4-BE49-F238E27FC236}">
                  <a16:creationId xmlns:a16="http://schemas.microsoft.com/office/drawing/2014/main" id="{A9E8D354-116A-4530-8EF2-4968E1F4515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08284" y="437429"/>
              <a:ext cx="509596" cy="509596"/>
            </a:xfrm>
            <a:prstGeom prst="rect">
              <a:avLst/>
            </a:prstGeom>
            <a:grpFill/>
          </p:spPr>
        </p:pic>
      </p:grpSp>
      <p:grpSp>
        <p:nvGrpSpPr>
          <p:cNvPr id="39" name="グループ化 38">
            <a:extLst>
              <a:ext uri="{FF2B5EF4-FFF2-40B4-BE49-F238E27FC236}">
                <a16:creationId xmlns:a16="http://schemas.microsoft.com/office/drawing/2014/main" id="{E6E47B3D-970A-4580-89DA-57E3C55174F2}"/>
              </a:ext>
            </a:extLst>
          </p:cNvPr>
          <p:cNvGrpSpPr/>
          <p:nvPr/>
        </p:nvGrpSpPr>
        <p:grpSpPr>
          <a:xfrm>
            <a:off x="5822668" y="797908"/>
            <a:ext cx="1140555" cy="823868"/>
            <a:chOff x="5040618" y="351745"/>
            <a:chExt cx="986076" cy="1204745"/>
          </a:xfrm>
          <a:solidFill>
            <a:schemeClr val="bg2"/>
          </a:solidFill>
        </p:grpSpPr>
        <p:grpSp>
          <p:nvGrpSpPr>
            <p:cNvPr id="40" name="グループ化 39">
              <a:extLst>
                <a:ext uri="{FF2B5EF4-FFF2-40B4-BE49-F238E27FC236}">
                  <a16:creationId xmlns:a16="http://schemas.microsoft.com/office/drawing/2014/main" id="{0B07C8C6-D086-4CF7-9FA5-E0F0305E1FE3}"/>
                </a:ext>
              </a:extLst>
            </p:cNvPr>
            <p:cNvGrpSpPr/>
            <p:nvPr/>
          </p:nvGrpSpPr>
          <p:grpSpPr>
            <a:xfrm>
              <a:off x="5040618" y="351745"/>
              <a:ext cx="986076" cy="1204745"/>
              <a:chOff x="250297" y="261549"/>
              <a:chExt cx="986076" cy="1204745"/>
            </a:xfrm>
            <a:grpFill/>
          </p:grpSpPr>
          <p:sp>
            <p:nvSpPr>
              <p:cNvPr id="42" name="楕円 41">
                <a:extLst>
                  <a:ext uri="{FF2B5EF4-FFF2-40B4-BE49-F238E27FC236}">
                    <a16:creationId xmlns:a16="http://schemas.microsoft.com/office/drawing/2014/main" id="{52CBB11F-E938-49DD-B526-7D6A8B30593B}"/>
                  </a:ext>
                </a:extLst>
              </p:cNvPr>
              <p:cNvSpPr/>
              <p:nvPr/>
            </p:nvSpPr>
            <p:spPr>
              <a:xfrm>
                <a:off x="250297" y="261549"/>
                <a:ext cx="986076" cy="9860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3" name="二等辺三角形 42">
                <a:extLst>
                  <a:ext uri="{FF2B5EF4-FFF2-40B4-BE49-F238E27FC236}">
                    <a16:creationId xmlns:a16="http://schemas.microsoft.com/office/drawing/2014/main" id="{C155209A-E5DA-473A-8071-77D0C13D2816}"/>
                  </a:ext>
                </a:extLst>
              </p:cNvPr>
              <p:cNvSpPr/>
              <p:nvPr/>
            </p:nvSpPr>
            <p:spPr>
              <a:xfrm flipV="1">
                <a:off x="667683" y="1193858"/>
                <a:ext cx="151302" cy="27243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4" name="テキスト ボックス 43">
                <a:extLst>
                  <a:ext uri="{FF2B5EF4-FFF2-40B4-BE49-F238E27FC236}">
                    <a16:creationId xmlns:a16="http://schemas.microsoft.com/office/drawing/2014/main" id="{C27909AA-0C3D-4C5E-9917-CD2B526B3672}"/>
                  </a:ext>
                </a:extLst>
              </p:cNvPr>
              <p:cNvSpPr txBox="1"/>
              <p:nvPr/>
            </p:nvSpPr>
            <p:spPr>
              <a:xfrm>
                <a:off x="406240" y="859257"/>
                <a:ext cx="662417" cy="276999"/>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高齢者</a:t>
                </a:r>
              </a:p>
            </p:txBody>
          </p:sp>
        </p:grpSp>
        <p:pic>
          <p:nvPicPr>
            <p:cNvPr id="41" name="図 40">
              <a:extLst>
                <a:ext uri="{FF2B5EF4-FFF2-40B4-BE49-F238E27FC236}">
                  <a16:creationId xmlns:a16="http://schemas.microsoft.com/office/drawing/2014/main" id="{5D3B2474-ACE4-4076-9ADD-DF8886B86D5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65523" y="464213"/>
              <a:ext cx="486906" cy="486906"/>
            </a:xfrm>
            <a:prstGeom prst="rect">
              <a:avLst/>
            </a:prstGeom>
            <a:grpFill/>
          </p:spPr>
        </p:pic>
      </p:grpSp>
      <p:grpSp>
        <p:nvGrpSpPr>
          <p:cNvPr id="45" name="グループ化 44">
            <a:extLst>
              <a:ext uri="{FF2B5EF4-FFF2-40B4-BE49-F238E27FC236}">
                <a16:creationId xmlns:a16="http://schemas.microsoft.com/office/drawing/2014/main" id="{B70CB2C6-E77A-4936-A0C3-EDAF0F6BA702}"/>
              </a:ext>
            </a:extLst>
          </p:cNvPr>
          <p:cNvGrpSpPr/>
          <p:nvPr/>
        </p:nvGrpSpPr>
        <p:grpSpPr>
          <a:xfrm>
            <a:off x="7063993" y="797908"/>
            <a:ext cx="1140555" cy="823868"/>
            <a:chOff x="6207046" y="351745"/>
            <a:chExt cx="986076" cy="1204745"/>
          </a:xfrm>
          <a:solidFill>
            <a:schemeClr val="bg2"/>
          </a:solidFill>
        </p:grpSpPr>
        <p:grpSp>
          <p:nvGrpSpPr>
            <p:cNvPr id="46" name="グループ化 45">
              <a:extLst>
                <a:ext uri="{FF2B5EF4-FFF2-40B4-BE49-F238E27FC236}">
                  <a16:creationId xmlns:a16="http://schemas.microsoft.com/office/drawing/2014/main" id="{8D7C871C-B015-44E5-BC92-5BF6E2AB6881}"/>
                </a:ext>
              </a:extLst>
            </p:cNvPr>
            <p:cNvGrpSpPr/>
            <p:nvPr/>
          </p:nvGrpSpPr>
          <p:grpSpPr>
            <a:xfrm>
              <a:off x="6207046" y="351745"/>
              <a:ext cx="986076" cy="1204745"/>
              <a:chOff x="250297" y="261549"/>
              <a:chExt cx="986076" cy="1204745"/>
            </a:xfrm>
            <a:grpFill/>
          </p:grpSpPr>
          <p:sp>
            <p:nvSpPr>
              <p:cNvPr id="48" name="楕円 47">
                <a:extLst>
                  <a:ext uri="{FF2B5EF4-FFF2-40B4-BE49-F238E27FC236}">
                    <a16:creationId xmlns:a16="http://schemas.microsoft.com/office/drawing/2014/main" id="{6B47B066-C861-473F-A875-E1D56D8A057C}"/>
                  </a:ext>
                </a:extLst>
              </p:cNvPr>
              <p:cNvSpPr/>
              <p:nvPr/>
            </p:nvSpPr>
            <p:spPr>
              <a:xfrm>
                <a:off x="250297" y="261549"/>
                <a:ext cx="986076" cy="9860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9" name="二等辺三角形 48">
                <a:extLst>
                  <a:ext uri="{FF2B5EF4-FFF2-40B4-BE49-F238E27FC236}">
                    <a16:creationId xmlns:a16="http://schemas.microsoft.com/office/drawing/2014/main" id="{0E0145F4-FB38-4FC6-BED3-DC6C661BBCC6}"/>
                  </a:ext>
                </a:extLst>
              </p:cNvPr>
              <p:cNvSpPr/>
              <p:nvPr/>
            </p:nvSpPr>
            <p:spPr>
              <a:xfrm flipV="1">
                <a:off x="667683" y="1193858"/>
                <a:ext cx="151302" cy="27243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0" name="テキスト ボックス 49">
                <a:extLst>
                  <a:ext uri="{FF2B5EF4-FFF2-40B4-BE49-F238E27FC236}">
                    <a16:creationId xmlns:a16="http://schemas.microsoft.com/office/drawing/2014/main" id="{6CB5E3B8-16B8-4487-9B83-ED2ECEC2DEC0}"/>
                  </a:ext>
                </a:extLst>
              </p:cNvPr>
              <p:cNvSpPr txBox="1"/>
              <p:nvPr/>
            </p:nvSpPr>
            <p:spPr>
              <a:xfrm>
                <a:off x="321204" y="859257"/>
                <a:ext cx="863358" cy="253916"/>
              </a:xfrm>
              <a:prstGeom prst="rect">
                <a:avLst/>
              </a:prstGeom>
              <a:grp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後期高齢者</a:t>
                </a:r>
              </a:p>
            </p:txBody>
          </p:sp>
        </p:grpSp>
        <p:pic>
          <p:nvPicPr>
            <p:cNvPr id="47" name="図 46">
              <a:extLst>
                <a:ext uri="{FF2B5EF4-FFF2-40B4-BE49-F238E27FC236}">
                  <a16:creationId xmlns:a16="http://schemas.microsoft.com/office/drawing/2014/main" id="{5C78B06F-3F43-4B5F-B83C-8CC9F738DE0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445900" y="488438"/>
              <a:ext cx="434853" cy="434853"/>
            </a:xfrm>
            <a:prstGeom prst="rect">
              <a:avLst/>
            </a:prstGeom>
            <a:grpFill/>
          </p:spPr>
        </p:pic>
      </p:grpSp>
      <p:pic>
        <p:nvPicPr>
          <p:cNvPr id="52" name="図 51">
            <a:extLst>
              <a:ext uri="{FF2B5EF4-FFF2-40B4-BE49-F238E27FC236}">
                <a16:creationId xmlns:a16="http://schemas.microsoft.com/office/drawing/2014/main" id="{8C1DEECB-3788-4A27-BD15-DE677D729E9F}"/>
              </a:ext>
            </a:extLst>
          </p:cNvPr>
          <p:cNvPicPr>
            <a:picLocks noChangeAspect="1"/>
          </p:cNvPicPr>
          <p:nvPr/>
        </p:nvPicPr>
        <p:blipFill>
          <a:blip r:embed="rId9"/>
          <a:stretch>
            <a:fillRect/>
          </a:stretch>
        </p:blipFill>
        <p:spPr>
          <a:xfrm>
            <a:off x="380636" y="2536259"/>
            <a:ext cx="8650348" cy="3094838"/>
          </a:xfrm>
          <a:prstGeom prst="rect">
            <a:avLst/>
          </a:prstGeom>
        </p:spPr>
      </p:pic>
      <p:sp>
        <p:nvSpPr>
          <p:cNvPr id="53" name="テキスト ボックス 52">
            <a:extLst>
              <a:ext uri="{FF2B5EF4-FFF2-40B4-BE49-F238E27FC236}">
                <a16:creationId xmlns:a16="http://schemas.microsoft.com/office/drawing/2014/main" id="{F044BCFD-9ADB-4222-BB38-5E05F21A7B13}"/>
              </a:ext>
            </a:extLst>
          </p:cNvPr>
          <p:cNvSpPr txBox="1"/>
          <p:nvPr/>
        </p:nvSpPr>
        <p:spPr>
          <a:xfrm>
            <a:off x="624306" y="225793"/>
            <a:ext cx="4662045" cy="461665"/>
          </a:xfrm>
          <a:prstGeom prst="rect">
            <a:avLst/>
          </a:prstGeom>
          <a:noFill/>
        </p:spPr>
        <p:txBody>
          <a:bodyPr wrap="square" rtlCol="0">
            <a:spAutoFit/>
          </a:bodyPr>
          <a:lstStyle/>
          <a:p>
            <a:pPr lvl="0">
              <a:defRPr/>
            </a:pPr>
            <a:r>
              <a:rPr kumimoji="1" lang="ja-JP" altLang="en-US" sz="2400" b="1" dirty="0">
                <a:gradFill>
                  <a:gsLst>
                    <a:gs pos="0">
                      <a:srgbClr val="0070C0"/>
                    </a:gs>
                    <a:gs pos="100000">
                      <a:srgbClr val="002060"/>
                    </a:gs>
                  </a:gsLst>
                  <a:lin ang="5400000" scaled="1"/>
                </a:gradFill>
                <a:latin typeface="HGP創英角ｺﾞｼｯｸUB" panose="020B0900000000000000" pitchFamily="50" charset="-128"/>
                <a:ea typeface="HGP創英角ｺﾞｼｯｸUB" panose="020B0900000000000000" pitchFamily="50" charset="-128"/>
              </a:rPr>
              <a:t>スマートシニアライフ事業の概要</a:t>
            </a:r>
          </a:p>
        </p:txBody>
      </p:sp>
      <p:sp>
        <p:nvSpPr>
          <p:cNvPr id="54" name="テキスト ボックス 53">
            <a:extLst>
              <a:ext uri="{FF2B5EF4-FFF2-40B4-BE49-F238E27FC236}">
                <a16:creationId xmlns:a16="http://schemas.microsoft.com/office/drawing/2014/main" id="{906624B2-76AC-4449-A628-235752C6B983}"/>
              </a:ext>
            </a:extLst>
          </p:cNvPr>
          <p:cNvSpPr txBox="1"/>
          <p:nvPr/>
        </p:nvSpPr>
        <p:spPr>
          <a:xfrm>
            <a:off x="6085204" y="5366593"/>
            <a:ext cx="1338828" cy="369332"/>
          </a:xfrm>
          <a:prstGeom prst="rect">
            <a:avLst/>
          </a:prstGeom>
          <a:solidFill>
            <a:schemeClr val="bg1"/>
          </a:solidFill>
        </p:spPr>
        <p:txBody>
          <a:bodyPr wrap="none" rtlCol="0">
            <a:spAutoFit/>
          </a:bodyPr>
          <a:lstStyle/>
          <a:p>
            <a:r>
              <a:rPr kumimoji="1" lang="ja-JP" altLang="en-US" dirty="0"/>
              <a:t>後期高齢者</a:t>
            </a:r>
          </a:p>
        </p:txBody>
      </p:sp>
      <p:sp>
        <p:nvSpPr>
          <p:cNvPr id="55" name="テキスト ボックス 54">
            <a:extLst>
              <a:ext uri="{FF2B5EF4-FFF2-40B4-BE49-F238E27FC236}">
                <a16:creationId xmlns:a16="http://schemas.microsoft.com/office/drawing/2014/main" id="{DBC040F6-C4E6-465F-B208-F6C7778B7EEA}"/>
              </a:ext>
            </a:extLst>
          </p:cNvPr>
          <p:cNvSpPr txBox="1"/>
          <p:nvPr/>
        </p:nvSpPr>
        <p:spPr>
          <a:xfrm>
            <a:off x="1828800" y="5358063"/>
            <a:ext cx="543739" cy="307777"/>
          </a:xfrm>
          <a:prstGeom prst="rect">
            <a:avLst/>
          </a:prstGeom>
          <a:noFill/>
        </p:spPr>
        <p:txBody>
          <a:bodyPr wrap="none" rtlCol="0">
            <a:spAutoFit/>
          </a:bodyPr>
          <a:lstStyle/>
          <a:p>
            <a:r>
              <a:rPr kumimoji="1" lang="ja-JP" altLang="en-US" sz="1400" dirty="0"/>
              <a:t>年齢</a:t>
            </a:r>
          </a:p>
        </p:txBody>
      </p:sp>
    </p:spTree>
    <p:extLst>
      <p:ext uri="{BB962C8B-B14F-4D97-AF65-F5344CB8AC3E}">
        <p14:creationId xmlns:p14="http://schemas.microsoft.com/office/powerpoint/2010/main" val="4119258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6241816" y="4687128"/>
            <a:ext cx="1375136" cy="9781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円/楕円 2">
            <a:extLst>
              <a:ext uri="{FF2B5EF4-FFF2-40B4-BE49-F238E27FC236}">
                <a16:creationId xmlns:a16="http://schemas.microsoft.com/office/drawing/2014/main" id="{30D63E2E-D282-3846-881A-7B5A6F6F8B80}"/>
              </a:ext>
            </a:extLst>
          </p:cNvPr>
          <p:cNvSpPr/>
          <p:nvPr/>
        </p:nvSpPr>
        <p:spPr bwMode="auto">
          <a:xfrm>
            <a:off x="5965906" y="3693776"/>
            <a:ext cx="1907354" cy="2861560"/>
          </a:xfrm>
          <a:prstGeom prst="ellipse">
            <a:avLst/>
          </a:prstGeom>
          <a:noFill/>
          <a:ln w="6350" cap="flat" cmpd="sng" algn="ctr">
            <a:solidFill>
              <a:schemeClr val="bg1">
                <a:lumMod val="50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ja-JP" altLang="en-US" sz="2000" b="0" i="0" u="none" strike="noStrike" kern="1200" cap="none" spc="0" normalizeH="0" baseline="0" noProof="0">
              <a:ln>
                <a:noFill/>
              </a:ln>
              <a:solidFill>
                <a:srgbClr val="191919"/>
              </a:solidFill>
              <a:effectLst/>
              <a:uLnTx/>
              <a:uFillTx/>
              <a:latin typeface="Meiryo UI" panose="020B0604030504040204" pitchFamily="50" charset="-128"/>
              <a:ea typeface="Meiryo UI" panose="020B0604030504040204" pitchFamily="50" charset="-128"/>
              <a:cs typeface="+mn-cs"/>
            </a:endParaRPr>
          </a:p>
        </p:txBody>
      </p:sp>
      <p:pic>
        <p:nvPicPr>
          <p:cNvPr id="7" name="Picture 2" descr="心配しているお婆さんのイラスト | かわいいフリー素材集 いらすとや">
            <a:extLst>
              <a:ext uri="{FF2B5EF4-FFF2-40B4-BE49-F238E27FC236}">
                <a16:creationId xmlns:a16="http://schemas.microsoft.com/office/drawing/2014/main" id="{03F83CA4-3DEF-0D43-89EB-922995DB61E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17197" y="6024921"/>
            <a:ext cx="500076" cy="550262"/>
          </a:xfrm>
          <a:prstGeom prst="rect">
            <a:avLst/>
          </a:prstGeom>
          <a:noFill/>
          <a:extLst>
            <a:ext uri="{909E8E84-426E-40DD-AFC4-6F175D3DCCD1}">
              <a14:hiddenFill xmlns:a14="http://schemas.microsoft.com/office/drawing/2010/main">
                <a:solidFill>
                  <a:srgbClr val="FFFFFF"/>
                </a:solidFill>
              </a14:hiddenFill>
            </a:ext>
          </a:extLst>
        </p:spPr>
      </p:pic>
      <p:sp>
        <p:nvSpPr>
          <p:cNvPr id="9" name="Oval 27">
            <a:extLst>
              <a:ext uri="{FF2B5EF4-FFF2-40B4-BE49-F238E27FC236}">
                <a16:creationId xmlns:a16="http://schemas.microsoft.com/office/drawing/2014/main" id="{DD0C3155-C4B9-F84E-82B1-4F4607DF0019}"/>
              </a:ext>
            </a:extLst>
          </p:cNvPr>
          <p:cNvSpPr/>
          <p:nvPr/>
        </p:nvSpPr>
        <p:spPr>
          <a:xfrm>
            <a:off x="1946191" y="5031766"/>
            <a:ext cx="743503" cy="215814"/>
          </a:xfrm>
          <a:prstGeom prst="ellipse">
            <a:avLst/>
          </a:prstGeom>
          <a:solidFill>
            <a:srgbClr val="FFFFFF"/>
          </a:solidFill>
          <a:ln w="12700" cap="flat">
            <a:solidFill>
              <a:schemeClr val="bg1">
                <a:lumMod val="5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200" tIns="25717" rIns="25717" bIns="25717" numCol="1" spcCol="38100" rtlCol="0" anchor="ctr">
            <a:noAutofit/>
          </a:bodyPr>
          <a:lstStyle/>
          <a:p>
            <a:pPr marL="0" marR="0" lvl="0" indent="0" algn="ctr" defTabSz="257175" rtl="0" eaLnBrk="1" fontAlgn="auto" latinLnBrk="1" hangingPunct="0">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231F20"/>
                </a:solidFill>
                <a:effectLst/>
                <a:uLnTx/>
                <a:uFillTx/>
                <a:latin typeface="Meiryo UI" panose="020B0604030504040204" pitchFamily="34" charset="-128"/>
                <a:ea typeface="Meiryo UI" panose="020B0604030504040204" pitchFamily="34" charset="-128"/>
                <a:cs typeface="Arial"/>
                <a:sym typeface="Arial"/>
              </a:rPr>
              <a:t>買物弱者</a:t>
            </a:r>
          </a:p>
        </p:txBody>
      </p:sp>
      <p:sp>
        <p:nvSpPr>
          <p:cNvPr id="10" name="Oval 28">
            <a:extLst>
              <a:ext uri="{FF2B5EF4-FFF2-40B4-BE49-F238E27FC236}">
                <a16:creationId xmlns:a16="http://schemas.microsoft.com/office/drawing/2014/main" id="{A5EC5503-A4C1-6341-BCBF-A18D4C6C4763}"/>
              </a:ext>
            </a:extLst>
          </p:cNvPr>
          <p:cNvSpPr/>
          <p:nvPr/>
        </p:nvSpPr>
        <p:spPr>
          <a:xfrm>
            <a:off x="929358" y="4612087"/>
            <a:ext cx="927001" cy="368155"/>
          </a:xfrm>
          <a:prstGeom prst="ellipse">
            <a:avLst/>
          </a:prstGeom>
          <a:solidFill>
            <a:srgbClr val="FFFFFF"/>
          </a:solidFill>
          <a:ln w="12700" cap="flat">
            <a:solidFill>
              <a:schemeClr val="bg1">
                <a:lumMod val="5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200" tIns="25717" rIns="25717" bIns="25717" numCol="1" spcCol="38100" rtlCol="0" anchor="ctr">
            <a:noAutofit/>
          </a:bodyPr>
          <a:lstStyle/>
          <a:p>
            <a:pPr marL="0" marR="0" lvl="0" indent="0" algn="ctr" defTabSz="257175" rtl="0" eaLnBrk="1" fontAlgn="auto" latinLnBrk="1" hangingPunct="0">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231F20"/>
                </a:solidFill>
                <a:effectLst/>
                <a:uLnTx/>
                <a:uFillTx/>
                <a:latin typeface="Meiryo UI" panose="020B0604030504040204" pitchFamily="34" charset="-128"/>
                <a:ea typeface="Meiryo UI" panose="020B0604030504040204" pitchFamily="34" charset="-128"/>
                <a:cs typeface="Arial"/>
                <a:sym typeface="Arial"/>
              </a:rPr>
              <a:t>社会</a:t>
            </a:r>
            <a:r>
              <a:rPr kumimoji="0" lang="ja-JP" altLang="en-US" sz="900" b="0" i="0" u="none" strike="noStrike" kern="1200" cap="none" spc="0" normalizeH="0" baseline="0" noProof="0">
                <a:ln>
                  <a:noFill/>
                </a:ln>
                <a:solidFill>
                  <a:srgbClr val="231F20"/>
                </a:solidFill>
                <a:effectLst/>
                <a:uLnTx/>
                <a:uFillTx/>
                <a:latin typeface="Meiryo UI" panose="020B0604030504040204" pitchFamily="34" charset="-128"/>
                <a:ea typeface="Meiryo UI" panose="020B0604030504040204" pitchFamily="34" charset="-128"/>
                <a:cs typeface="Arial"/>
                <a:sym typeface="Arial"/>
              </a:rPr>
              <a:t>からの</a:t>
            </a:r>
            <a:endParaRPr kumimoji="0" lang="en-US" altLang="ja-JP" sz="900" b="0" i="0" u="none" strike="noStrike" kern="1200" cap="none" spc="0" normalizeH="0" baseline="0" noProof="0" dirty="0">
              <a:ln>
                <a:noFill/>
              </a:ln>
              <a:solidFill>
                <a:srgbClr val="231F20"/>
              </a:solidFill>
              <a:effectLst/>
              <a:uLnTx/>
              <a:uFillTx/>
              <a:latin typeface="Meiryo UI" panose="020B0604030504040204" pitchFamily="34" charset="-128"/>
              <a:ea typeface="Meiryo UI" panose="020B0604030504040204" pitchFamily="34" charset="-128"/>
              <a:cs typeface="Arial"/>
              <a:sym typeface="Arial"/>
            </a:endParaRPr>
          </a:p>
          <a:p>
            <a:pPr marL="0" marR="0" lvl="0" indent="0" algn="ctr" defTabSz="257175" rtl="0" eaLnBrk="1" fontAlgn="auto" latinLnBrk="1" hangingPunct="0">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231F20"/>
                </a:solidFill>
                <a:effectLst/>
                <a:uLnTx/>
                <a:uFillTx/>
                <a:latin typeface="Meiryo UI" panose="020B0604030504040204" pitchFamily="34" charset="-128"/>
                <a:ea typeface="Meiryo UI" panose="020B0604030504040204" pitchFamily="34" charset="-128"/>
                <a:cs typeface="Arial"/>
                <a:sym typeface="Arial"/>
              </a:rPr>
              <a:t>疎外感</a:t>
            </a:r>
            <a:endParaRPr kumimoji="0" lang="ja-JP" altLang="en-US" sz="900" b="0" i="0" u="none" strike="noStrike" kern="1200" cap="none" spc="0" normalizeH="0" baseline="0" noProof="0" dirty="0">
              <a:ln>
                <a:noFill/>
              </a:ln>
              <a:solidFill>
                <a:srgbClr val="231F20"/>
              </a:solidFill>
              <a:effectLst/>
              <a:uLnTx/>
              <a:uFillTx/>
              <a:latin typeface="Meiryo UI" panose="020B0604030504040204" pitchFamily="34" charset="-128"/>
              <a:ea typeface="Meiryo UI" panose="020B0604030504040204" pitchFamily="34" charset="-128"/>
              <a:cs typeface="Arial"/>
              <a:sym typeface="Arial"/>
            </a:endParaRPr>
          </a:p>
        </p:txBody>
      </p:sp>
      <p:sp>
        <p:nvSpPr>
          <p:cNvPr id="11" name="Oval 29">
            <a:extLst>
              <a:ext uri="{FF2B5EF4-FFF2-40B4-BE49-F238E27FC236}">
                <a16:creationId xmlns:a16="http://schemas.microsoft.com/office/drawing/2014/main" id="{F3350581-3905-9345-89E6-74E38AF7B89F}"/>
              </a:ext>
            </a:extLst>
          </p:cNvPr>
          <p:cNvSpPr/>
          <p:nvPr/>
        </p:nvSpPr>
        <p:spPr>
          <a:xfrm>
            <a:off x="2522259" y="4585801"/>
            <a:ext cx="650811" cy="368155"/>
          </a:xfrm>
          <a:prstGeom prst="ellipse">
            <a:avLst/>
          </a:prstGeom>
          <a:solidFill>
            <a:srgbClr val="FFFFFF"/>
          </a:solidFill>
          <a:ln w="12700" cap="flat">
            <a:solidFill>
              <a:schemeClr val="bg1">
                <a:lumMod val="5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200" tIns="25717" rIns="25717" bIns="25717" numCol="1" spcCol="38100" rtlCol="0" anchor="ctr">
            <a:noAutofit/>
          </a:bodyPr>
          <a:lstStyle/>
          <a:p>
            <a:pPr marL="0" marR="0" lvl="0" indent="0" algn="ctr" defTabSz="257175" rtl="0" eaLnBrk="1" fontAlgn="auto" latinLnBrk="1" hangingPunct="0">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231F20"/>
                </a:solidFill>
                <a:effectLst/>
                <a:uLnTx/>
                <a:uFillTx/>
                <a:latin typeface="Meiryo UI" panose="020B0604030504040204" pitchFamily="34" charset="-128"/>
                <a:ea typeface="Meiryo UI" panose="020B0604030504040204" pitchFamily="34" charset="-128"/>
                <a:cs typeface="Arial"/>
                <a:sym typeface="Arial"/>
              </a:rPr>
              <a:t>日々の</a:t>
            </a:r>
            <a:endParaRPr kumimoji="0" lang="en-US" altLang="ja-JP" sz="900" b="0" i="0" u="none" strike="noStrike" kern="1200" cap="none" spc="0" normalizeH="0" baseline="0" noProof="0" dirty="0">
              <a:ln>
                <a:noFill/>
              </a:ln>
              <a:solidFill>
                <a:srgbClr val="231F20"/>
              </a:solidFill>
              <a:effectLst/>
              <a:uLnTx/>
              <a:uFillTx/>
              <a:latin typeface="Meiryo UI" panose="020B0604030504040204" pitchFamily="34" charset="-128"/>
              <a:ea typeface="Meiryo UI" panose="020B0604030504040204" pitchFamily="34" charset="-128"/>
              <a:cs typeface="Arial"/>
              <a:sym typeface="Arial"/>
            </a:endParaRPr>
          </a:p>
          <a:p>
            <a:pPr marL="0" marR="0" lvl="0" indent="0" algn="ctr" defTabSz="257175" rtl="0" eaLnBrk="1" fontAlgn="auto" latinLnBrk="1" hangingPunct="0">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231F20"/>
                </a:solidFill>
                <a:effectLst/>
                <a:uLnTx/>
                <a:uFillTx/>
                <a:latin typeface="Meiryo UI" panose="020B0604030504040204" pitchFamily="34" charset="-128"/>
                <a:ea typeface="Meiryo UI" panose="020B0604030504040204" pitchFamily="34" charset="-128"/>
                <a:cs typeface="Arial"/>
                <a:sym typeface="Arial"/>
              </a:rPr>
              <a:t>家事</a:t>
            </a:r>
            <a:endParaRPr kumimoji="0" lang="ja-JP" altLang="en-US" sz="900" b="0" i="0" u="none" strike="noStrike" kern="1200" cap="none" spc="0" normalizeH="0" baseline="0" noProof="0" dirty="0">
              <a:ln>
                <a:noFill/>
              </a:ln>
              <a:solidFill>
                <a:srgbClr val="231F20"/>
              </a:solidFill>
              <a:effectLst/>
              <a:uLnTx/>
              <a:uFillTx/>
              <a:latin typeface="Meiryo UI" panose="020B0604030504040204" pitchFamily="34" charset="-128"/>
              <a:ea typeface="Meiryo UI" panose="020B0604030504040204" pitchFamily="34" charset="-128"/>
              <a:cs typeface="Arial"/>
              <a:sym typeface="Arial"/>
            </a:endParaRPr>
          </a:p>
        </p:txBody>
      </p:sp>
      <p:sp>
        <p:nvSpPr>
          <p:cNvPr id="12" name="Oval 30">
            <a:extLst>
              <a:ext uri="{FF2B5EF4-FFF2-40B4-BE49-F238E27FC236}">
                <a16:creationId xmlns:a16="http://schemas.microsoft.com/office/drawing/2014/main" id="{921DAFF2-E755-9A46-A18E-D003E4FD9FE5}"/>
              </a:ext>
            </a:extLst>
          </p:cNvPr>
          <p:cNvSpPr/>
          <p:nvPr/>
        </p:nvSpPr>
        <p:spPr>
          <a:xfrm>
            <a:off x="937998" y="4191035"/>
            <a:ext cx="743503" cy="368155"/>
          </a:xfrm>
          <a:prstGeom prst="ellipse">
            <a:avLst/>
          </a:prstGeom>
          <a:solidFill>
            <a:srgbClr val="FFFFFF"/>
          </a:solidFill>
          <a:ln w="12700" cap="flat">
            <a:solidFill>
              <a:schemeClr val="bg1">
                <a:lumMod val="5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200" tIns="25717" rIns="25717" bIns="25717" numCol="1" spcCol="38100" rtlCol="0" anchor="ctr">
            <a:noAutofit/>
          </a:bodyPr>
          <a:lstStyle/>
          <a:p>
            <a:pPr marL="0" marR="0" lvl="0" indent="0" algn="ctr" defTabSz="257175" rtl="0" eaLnBrk="1" fontAlgn="auto" latinLnBrk="1" hangingPunct="0">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231F20"/>
                </a:solidFill>
                <a:effectLst/>
                <a:uLnTx/>
                <a:uFillTx/>
                <a:latin typeface="Meiryo UI" panose="020B0604030504040204" pitchFamily="34" charset="-128"/>
                <a:ea typeface="Meiryo UI" panose="020B0604030504040204" pitchFamily="34" charset="-128"/>
                <a:cs typeface="Arial"/>
                <a:sym typeface="Arial"/>
              </a:rPr>
              <a:t>まだ</a:t>
            </a:r>
            <a:endParaRPr kumimoji="0" lang="en-US" altLang="ja-JP" sz="900" b="0" i="0" u="none" strike="noStrike" kern="1200" cap="none" spc="0" normalizeH="0" baseline="0" noProof="0" dirty="0">
              <a:ln>
                <a:noFill/>
              </a:ln>
              <a:solidFill>
                <a:srgbClr val="231F20"/>
              </a:solidFill>
              <a:effectLst/>
              <a:uLnTx/>
              <a:uFillTx/>
              <a:latin typeface="Meiryo UI" panose="020B0604030504040204" pitchFamily="34" charset="-128"/>
              <a:ea typeface="Meiryo UI" panose="020B0604030504040204" pitchFamily="34" charset="-128"/>
              <a:cs typeface="Arial"/>
              <a:sym typeface="Arial"/>
            </a:endParaRPr>
          </a:p>
          <a:p>
            <a:pPr marL="0" marR="0" lvl="0" indent="0" algn="ctr" defTabSz="257175" rtl="0" eaLnBrk="1" fontAlgn="auto" latinLnBrk="1" hangingPunct="0">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231F20"/>
                </a:solidFill>
                <a:effectLst/>
                <a:uLnTx/>
                <a:uFillTx/>
                <a:latin typeface="Meiryo UI" panose="020B0604030504040204" pitchFamily="34" charset="-128"/>
                <a:ea typeface="Meiryo UI" panose="020B0604030504040204" pitchFamily="34" charset="-128"/>
                <a:cs typeface="Arial"/>
                <a:sym typeface="Arial"/>
              </a:rPr>
              <a:t>働きたい</a:t>
            </a:r>
            <a:endParaRPr kumimoji="0" lang="ja-JP" altLang="en-US" sz="900" b="0" i="0" u="none" strike="noStrike" kern="1200" cap="none" spc="0" normalizeH="0" baseline="0" noProof="0" dirty="0">
              <a:ln>
                <a:noFill/>
              </a:ln>
              <a:solidFill>
                <a:srgbClr val="231F20"/>
              </a:solidFill>
              <a:effectLst/>
              <a:uLnTx/>
              <a:uFillTx/>
              <a:latin typeface="Meiryo UI" panose="020B0604030504040204" pitchFamily="34" charset="-128"/>
              <a:ea typeface="Meiryo UI" panose="020B0604030504040204" pitchFamily="34" charset="-128"/>
              <a:cs typeface="Arial"/>
              <a:sym typeface="Arial"/>
            </a:endParaRPr>
          </a:p>
        </p:txBody>
      </p:sp>
      <p:sp>
        <p:nvSpPr>
          <p:cNvPr id="13" name="Oval 31">
            <a:extLst>
              <a:ext uri="{FF2B5EF4-FFF2-40B4-BE49-F238E27FC236}">
                <a16:creationId xmlns:a16="http://schemas.microsoft.com/office/drawing/2014/main" id="{F2B82EBF-A122-3548-AD5A-AE5ED27CA77D}"/>
              </a:ext>
            </a:extLst>
          </p:cNvPr>
          <p:cNvSpPr/>
          <p:nvPr/>
        </p:nvSpPr>
        <p:spPr>
          <a:xfrm>
            <a:off x="807313" y="5056980"/>
            <a:ext cx="732221" cy="368155"/>
          </a:xfrm>
          <a:prstGeom prst="ellipse">
            <a:avLst/>
          </a:prstGeom>
          <a:solidFill>
            <a:srgbClr val="FFFFFF"/>
          </a:solidFill>
          <a:ln w="12700" cap="flat">
            <a:solidFill>
              <a:schemeClr val="bg1">
                <a:lumMod val="5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200" tIns="25717" rIns="25717" bIns="25717" numCol="1" spcCol="38100" rtlCol="0" anchor="ctr">
            <a:noAutofit/>
          </a:bodyPr>
          <a:lstStyle/>
          <a:p>
            <a:pPr marL="0" marR="0" lvl="0" indent="0" algn="ctr" defTabSz="257175" rtl="0" eaLnBrk="1" fontAlgn="auto" latinLnBrk="1" hangingPunct="0">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231F20"/>
                </a:solidFill>
                <a:effectLst/>
                <a:uLnTx/>
                <a:uFillTx/>
                <a:latin typeface="Meiryo UI" panose="020B0604030504040204" pitchFamily="34" charset="-128"/>
                <a:ea typeface="Meiryo UI" panose="020B0604030504040204" pitchFamily="34" charset="-128"/>
                <a:cs typeface="Arial"/>
                <a:sym typeface="Arial"/>
              </a:rPr>
              <a:t>子供や</a:t>
            </a:r>
            <a:endParaRPr kumimoji="0" lang="en-US" altLang="ja-JP" sz="900" b="0" i="0" u="none" strike="noStrike" kern="1200" cap="none" spc="0" normalizeH="0" baseline="0" noProof="0" dirty="0">
              <a:ln>
                <a:noFill/>
              </a:ln>
              <a:solidFill>
                <a:srgbClr val="231F20"/>
              </a:solidFill>
              <a:effectLst/>
              <a:uLnTx/>
              <a:uFillTx/>
              <a:latin typeface="Meiryo UI" panose="020B0604030504040204" pitchFamily="34" charset="-128"/>
              <a:ea typeface="Meiryo UI" panose="020B0604030504040204" pitchFamily="34" charset="-128"/>
              <a:cs typeface="Arial"/>
              <a:sym typeface="Arial"/>
            </a:endParaRPr>
          </a:p>
          <a:p>
            <a:pPr marL="0" marR="0" lvl="0" indent="0" algn="ctr" defTabSz="257175" rtl="0" eaLnBrk="1" fontAlgn="auto" latinLnBrk="1" hangingPunct="0">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231F20"/>
                </a:solidFill>
                <a:effectLst/>
                <a:uLnTx/>
                <a:uFillTx/>
                <a:latin typeface="Meiryo UI" panose="020B0604030504040204" pitchFamily="34" charset="-128"/>
                <a:ea typeface="Meiryo UI" panose="020B0604030504040204" pitchFamily="34" charset="-128"/>
                <a:cs typeface="Arial"/>
                <a:sym typeface="Arial"/>
              </a:rPr>
              <a:t>孫</a:t>
            </a:r>
            <a:r>
              <a:rPr kumimoji="0" lang="ja-JP" altLang="en-US" sz="900" b="0" i="0" u="none" strike="noStrike" kern="1200" cap="none" spc="0" normalizeH="0" baseline="0" noProof="0" dirty="0">
                <a:ln>
                  <a:noFill/>
                </a:ln>
                <a:solidFill>
                  <a:srgbClr val="231F20"/>
                </a:solidFill>
                <a:effectLst/>
                <a:uLnTx/>
                <a:uFillTx/>
                <a:latin typeface="Meiryo UI" panose="020B0604030504040204" pitchFamily="34" charset="-128"/>
                <a:ea typeface="Meiryo UI" panose="020B0604030504040204" pitchFamily="34" charset="-128"/>
                <a:cs typeface="Arial"/>
                <a:sym typeface="Arial"/>
              </a:rPr>
              <a:t>との絆</a:t>
            </a:r>
          </a:p>
        </p:txBody>
      </p:sp>
      <p:sp>
        <p:nvSpPr>
          <p:cNvPr id="14" name="Oval 32">
            <a:extLst>
              <a:ext uri="{FF2B5EF4-FFF2-40B4-BE49-F238E27FC236}">
                <a16:creationId xmlns:a16="http://schemas.microsoft.com/office/drawing/2014/main" id="{E98989DB-3622-294C-8BE2-ED06C33DA240}"/>
              </a:ext>
            </a:extLst>
          </p:cNvPr>
          <p:cNvSpPr/>
          <p:nvPr/>
        </p:nvSpPr>
        <p:spPr>
          <a:xfrm>
            <a:off x="2159859" y="3952621"/>
            <a:ext cx="731421" cy="215814"/>
          </a:xfrm>
          <a:prstGeom prst="ellipse">
            <a:avLst/>
          </a:prstGeom>
          <a:solidFill>
            <a:srgbClr val="FFFFFF"/>
          </a:solidFill>
          <a:ln w="12700" cap="flat">
            <a:solidFill>
              <a:schemeClr val="bg1">
                <a:lumMod val="5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200" tIns="25717" rIns="25717" bIns="25717" numCol="1" spcCol="38100" rtlCol="0" anchor="ctr">
            <a:noAutofit/>
          </a:bodyPr>
          <a:lstStyle/>
          <a:p>
            <a:pPr marL="0" marR="0" lvl="0" indent="0" algn="ctr" defTabSz="257175" rtl="0" eaLnBrk="1" fontAlgn="auto" latinLnBrk="1" hangingPunct="0">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231F20"/>
                </a:solidFill>
                <a:effectLst/>
                <a:uLnTx/>
                <a:uFillTx/>
                <a:latin typeface="Meiryo UI" panose="020B0604030504040204" pitchFamily="34" charset="-128"/>
                <a:ea typeface="Meiryo UI" panose="020B0604030504040204" pitchFamily="34" charset="-128"/>
                <a:cs typeface="Arial"/>
                <a:sym typeface="Arial"/>
              </a:rPr>
              <a:t>健康不安</a:t>
            </a:r>
          </a:p>
        </p:txBody>
      </p:sp>
      <p:sp>
        <p:nvSpPr>
          <p:cNvPr id="15" name="Oval 63">
            <a:extLst>
              <a:ext uri="{FF2B5EF4-FFF2-40B4-BE49-F238E27FC236}">
                <a16:creationId xmlns:a16="http://schemas.microsoft.com/office/drawing/2014/main" id="{103419BE-484F-694D-8F30-08EFA7C78252}"/>
              </a:ext>
            </a:extLst>
          </p:cNvPr>
          <p:cNvSpPr/>
          <p:nvPr/>
        </p:nvSpPr>
        <p:spPr>
          <a:xfrm>
            <a:off x="966255" y="5462581"/>
            <a:ext cx="799086" cy="368155"/>
          </a:xfrm>
          <a:prstGeom prst="ellipse">
            <a:avLst/>
          </a:prstGeom>
          <a:solidFill>
            <a:srgbClr val="FFFFFF"/>
          </a:solidFill>
          <a:ln w="12700" cap="flat">
            <a:solidFill>
              <a:schemeClr val="bg1">
                <a:lumMod val="5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200" tIns="25717" rIns="25717" bIns="25717" numCol="1" spcCol="38100" rtlCol="0" anchor="ctr">
            <a:noAutofit/>
          </a:bodyPr>
          <a:lstStyle/>
          <a:p>
            <a:pPr marL="0" marR="0" lvl="0" indent="0" algn="ctr" defTabSz="257175" rtl="0" eaLnBrk="1" fontAlgn="auto" latinLnBrk="1" hangingPunct="0">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231F20"/>
                </a:solidFill>
                <a:effectLst/>
                <a:uLnTx/>
                <a:uFillTx/>
                <a:latin typeface="Meiryo UI" panose="020B0604030504040204" pitchFamily="34" charset="-128"/>
                <a:ea typeface="Meiryo UI" panose="020B0604030504040204" pitchFamily="34" charset="-128"/>
                <a:cs typeface="Arial"/>
                <a:sym typeface="Arial"/>
              </a:rPr>
              <a:t>話し相手が</a:t>
            </a:r>
            <a:endParaRPr kumimoji="0" lang="en-US" altLang="ja-JP" sz="900" b="0" i="0" u="none" strike="noStrike" kern="1200" cap="none" spc="0" normalizeH="0" baseline="0" noProof="0" dirty="0">
              <a:ln>
                <a:noFill/>
              </a:ln>
              <a:solidFill>
                <a:srgbClr val="231F20"/>
              </a:solidFill>
              <a:effectLst/>
              <a:uLnTx/>
              <a:uFillTx/>
              <a:latin typeface="Meiryo UI" panose="020B0604030504040204" pitchFamily="34" charset="-128"/>
              <a:ea typeface="Meiryo UI" panose="020B0604030504040204" pitchFamily="34" charset="-128"/>
              <a:cs typeface="Arial"/>
              <a:sym typeface="Arial"/>
            </a:endParaRPr>
          </a:p>
          <a:p>
            <a:pPr marL="0" marR="0" lvl="0" indent="0" algn="ctr" defTabSz="257175" rtl="0" eaLnBrk="1" fontAlgn="auto" latinLnBrk="1" hangingPunct="0">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231F20"/>
                </a:solidFill>
                <a:effectLst/>
                <a:uLnTx/>
                <a:uFillTx/>
                <a:latin typeface="Meiryo UI" panose="020B0604030504040204" pitchFamily="34" charset="-128"/>
                <a:ea typeface="Meiryo UI" panose="020B0604030504040204" pitchFamily="34" charset="-128"/>
                <a:cs typeface="Arial"/>
                <a:sym typeface="Arial"/>
              </a:rPr>
              <a:t>欲しい</a:t>
            </a:r>
            <a:endParaRPr kumimoji="0" lang="ja-JP" altLang="en-US" sz="900" b="0" i="0" u="none" strike="noStrike" kern="1200" cap="none" spc="0" normalizeH="0" baseline="0" noProof="0" dirty="0">
              <a:ln>
                <a:noFill/>
              </a:ln>
              <a:solidFill>
                <a:srgbClr val="231F20"/>
              </a:solidFill>
              <a:effectLst/>
              <a:uLnTx/>
              <a:uFillTx/>
              <a:latin typeface="Meiryo UI" panose="020B0604030504040204" pitchFamily="34" charset="-128"/>
              <a:ea typeface="Meiryo UI" panose="020B0604030504040204" pitchFamily="34" charset="-128"/>
              <a:cs typeface="Arial"/>
              <a:sym typeface="Arial"/>
            </a:endParaRPr>
          </a:p>
        </p:txBody>
      </p:sp>
      <p:sp>
        <p:nvSpPr>
          <p:cNvPr id="16" name="Oval 64">
            <a:extLst>
              <a:ext uri="{FF2B5EF4-FFF2-40B4-BE49-F238E27FC236}">
                <a16:creationId xmlns:a16="http://schemas.microsoft.com/office/drawing/2014/main" id="{9FE94971-FCED-0C41-8D00-3F3BCB83B852}"/>
              </a:ext>
            </a:extLst>
          </p:cNvPr>
          <p:cNvSpPr/>
          <p:nvPr/>
        </p:nvSpPr>
        <p:spPr>
          <a:xfrm>
            <a:off x="2385803" y="5730199"/>
            <a:ext cx="805657" cy="368155"/>
          </a:xfrm>
          <a:prstGeom prst="ellipse">
            <a:avLst/>
          </a:prstGeom>
          <a:solidFill>
            <a:srgbClr val="FFFFFF"/>
          </a:solidFill>
          <a:ln w="12700" cap="flat">
            <a:solidFill>
              <a:schemeClr val="bg1">
                <a:lumMod val="5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200" tIns="25717" rIns="25717" bIns="25717" numCol="1" spcCol="38100" rtlCol="0" anchor="ctr">
            <a:noAutofit/>
          </a:bodyPr>
          <a:lstStyle/>
          <a:p>
            <a:pPr marL="0" marR="0" lvl="0" indent="0" algn="ctr" defTabSz="257175" rtl="0" eaLnBrk="1" fontAlgn="auto" latinLnBrk="1" hangingPunct="0">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231F20"/>
                </a:solidFill>
                <a:effectLst/>
                <a:uLnTx/>
                <a:uFillTx/>
                <a:latin typeface="Meiryo UI" panose="020B0604030504040204" pitchFamily="34" charset="-128"/>
                <a:ea typeface="Meiryo UI" panose="020B0604030504040204" pitchFamily="34" charset="-128"/>
                <a:cs typeface="Arial"/>
                <a:sym typeface="Arial"/>
              </a:rPr>
              <a:t>家族</a:t>
            </a:r>
            <a:r>
              <a:rPr kumimoji="0" lang="ja-JP" altLang="en-US" sz="900" b="0" i="0" u="none" strike="noStrike" kern="1200" cap="none" spc="0" normalizeH="0" baseline="0" noProof="0">
                <a:ln>
                  <a:noFill/>
                </a:ln>
                <a:solidFill>
                  <a:srgbClr val="231F20"/>
                </a:solidFill>
                <a:effectLst/>
                <a:uLnTx/>
                <a:uFillTx/>
                <a:latin typeface="Meiryo UI" panose="020B0604030504040204" pitchFamily="34" charset="-128"/>
                <a:ea typeface="Meiryo UI" panose="020B0604030504040204" pitchFamily="34" charset="-128"/>
                <a:cs typeface="Arial"/>
                <a:sym typeface="Arial"/>
              </a:rPr>
              <a:t>への</a:t>
            </a:r>
            <a:endParaRPr kumimoji="0" lang="en-US" altLang="ja-JP" sz="900" b="0" i="0" u="none" strike="noStrike" kern="1200" cap="none" spc="0" normalizeH="0" baseline="0" noProof="0" dirty="0">
              <a:ln>
                <a:noFill/>
              </a:ln>
              <a:solidFill>
                <a:srgbClr val="231F20"/>
              </a:solidFill>
              <a:effectLst/>
              <a:uLnTx/>
              <a:uFillTx/>
              <a:latin typeface="Meiryo UI" panose="020B0604030504040204" pitchFamily="34" charset="-128"/>
              <a:ea typeface="Meiryo UI" panose="020B0604030504040204" pitchFamily="34" charset="-128"/>
              <a:cs typeface="Arial"/>
              <a:sym typeface="Arial"/>
            </a:endParaRPr>
          </a:p>
          <a:p>
            <a:pPr marL="0" marR="0" lvl="0" indent="0" algn="ctr" defTabSz="257175" rtl="0" eaLnBrk="1" fontAlgn="auto" latinLnBrk="1" hangingPunct="0">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231F20"/>
                </a:solidFill>
                <a:effectLst/>
                <a:uLnTx/>
                <a:uFillTx/>
                <a:latin typeface="Meiryo UI" panose="020B0604030504040204" pitchFamily="34" charset="-128"/>
                <a:ea typeface="Meiryo UI" panose="020B0604030504040204" pitchFamily="34" charset="-128"/>
                <a:cs typeface="Arial"/>
                <a:sym typeface="Arial"/>
              </a:rPr>
              <a:t>相続</a:t>
            </a:r>
            <a:endParaRPr kumimoji="0" lang="ja-JP" altLang="en-US" sz="900" b="0" i="0" u="none" strike="noStrike" kern="1200" cap="none" spc="0" normalizeH="0" baseline="0" noProof="0" dirty="0">
              <a:ln>
                <a:noFill/>
              </a:ln>
              <a:solidFill>
                <a:srgbClr val="231F20"/>
              </a:solidFill>
              <a:effectLst/>
              <a:uLnTx/>
              <a:uFillTx/>
              <a:latin typeface="Meiryo UI" panose="020B0604030504040204" pitchFamily="34" charset="-128"/>
              <a:ea typeface="Meiryo UI" panose="020B0604030504040204" pitchFamily="34" charset="-128"/>
              <a:cs typeface="Arial"/>
              <a:sym typeface="Arial"/>
            </a:endParaRPr>
          </a:p>
        </p:txBody>
      </p:sp>
      <p:sp>
        <p:nvSpPr>
          <p:cNvPr id="17" name="Oval 27">
            <a:extLst>
              <a:ext uri="{FF2B5EF4-FFF2-40B4-BE49-F238E27FC236}">
                <a16:creationId xmlns:a16="http://schemas.microsoft.com/office/drawing/2014/main" id="{48782167-1CE3-3041-9B60-28B4E45B1441}"/>
              </a:ext>
            </a:extLst>
          </p:cNvPr>
          <p:cNvSpPr/>
          <p:nvPr/>
        </p:nvSpPr>
        <p:spPr>
          <a:xfrm>
            <a:off x="1999387" y="5349652"/>
            <a:ext cx="743503" cy="215814"/>
          </a:xfrm>
          <a:prstGeom prst="ellipse">
            <a:avLst/>
          </a:prstGeom>
          <a:solidFill>
            <a:srgbClr val="FFFFFF"/>
          </a:solidFill>
          <a:ln w="12700" cap="flat">
            <a:solidFill>
              <a:schemeClr val="bg1">
                <a:lumMod val="5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200" tIns="25717" rIns="25717" bIns="25717" numCol="1" spcCol="38100" rtlCol="0" anchor="ctr">
            <a:noAutofit/>
          </a:bodyPr>
          <a:lstStyle/>
          <a:p>
            <a:pPr marL="0" marR="0" lvl="0" indent="0" algn="ctr" defTabSz="257175" rtl="0" eaLnBrk="1" fontAlgn="auto" latinLnBrk="1" hangingPunct="0">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231F20"/>
                </a:solidFill>
                <a:effectLst/>
                <a:uLnTx/>
                <a:uFillTx/>
                <a:latin typeface="Meiryo UI" panose="020B0604030504040204" pitchFamily="34" charset="-128"/>
                <a:ea typeface="Meiryo UI" panose="020B0604030504040204" pitchFamily="34" charset="-128"/>
                <a:cs typeface="Arial"/>
                <a:sym typeface="Arial"/>
              </a:rPr>
              <a:t>免許返納</a:t>
            </a:r>
          </a:p>
        </p:txBody>
      </p:sp>
      <p:sp>
        <p:nvSpPr>
          <p:cNvPr id="18" name="Oval 27">
            <a:extLst>
              <a:ext uri="{FF2B5EF4-FFF2-40B4-BE49-F238E27FC236}">
                <a16:creationId xmlns:a16="http://schemas.microsoft.com/office/drawing/2014/main" id="{69AE0A4E-C80A-5C4D-8F8C-43C344F5A925}"/>
              </a:ext>
            </a:extLst>
          </p:cNvPr>
          <p:cNvSpPr/>
          <p:nvPr/>
        </p:nvSpPr>
        <p:spPr>
          <a:xfrm>
            <a:off x="956286" y="3873150"/>
            <a:ext cx="743503" cy="215814"/>
          </a:xfrm>
          <a:prstGeom prst="ellipse">
            <a:avLst/>
          </a:prstGeom>
          <a:solidFill>
            <a:srgbClr val="FFFFFF"/>
          </a:solidFill>
          <a:ln w="12700" cap="flat">
            <a:solidFill>
              <a:schemeClr val="bg1">
                <a:lumMod val="5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200" tIns="25717" rIns="25717" bIns="25717" numCol="1" spcCol="38100" rtlCol="0" anchor="ctr">
            <a:noAutofit/>
          </a:bodyPr>
          <a:lstStyle/>
          <a:p>
            <a:pPr marL="0" marR="0" lvl="0" indent="0" algn="ctr" defTabSz="257175" rtl="0" eaLnBrk="1" fontAlgn="auto" latinLnBrk="1" hangingPunct="0">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rgbClr val="231F20"/>
                </a:solidFill>
                <a:effectLst/>
                <a:uLnTx/>
                <a:uFillTx/>
                <a:latin typeface="Meiryo UI" panose="020B0604030504040204" pitchFamily="34" charset="-128"/>
                <a:ea typeface="Meiryo UI" panose="020B0604030504040204" pitchFamily="34" charset="-128"/>
                <a:cs typeface="Arial"/>
                <a:sym typeface="Arial"/>
              </a:rPr>
              <a:t>通院弱者</a:t>
            </a:r>
          </a:p>
        </p:txBody>
      </p:sp>
      <p:sp>
        <p:nvSpPr>
          <p:cNvPr id="19" name="Oval 32">
            <a:extLst>
              <a:ext uri="{FF2B5EF4-FFF2-40B4-BE49-F238E27FC236}">
                <a16:creationId xmlns:a16="http://schemas.microsoft.com/office/drawing/2014/main" id="{60E52ABF-8CC6-8346-9935-31C7C6EB8141}"/>
              </a:ext>
            </a:extLst>
          </p:cNvPr>
          <p:cNvSpPr/>
          <p:nvPr/>
        </p:nvSpPr>
        <p:spPr>
          <a:xfrm>
            <a:off x="1919914" y="4264759"/>
            <a:ext cx="731421" cy="368155"/>
          </a:xfrm>
          <a:prstGeom prst="ellipse">
            <a:avLst/>
          </a:prstGeom>
          <a:solidFill>
            <a:srgbClr val="FFFFFF"/>
          </a:solidFill>
          <a:ln w="12700" cap="flat">
            <a:solidFill>
              <a:schemeClr val="bg1">
                <a:lumMod val="5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200" tIns="25717" rIns="25717" bIns="25717" numCol="1" spcCol="38100" rtlCol="0" anchor="ctr">
            <a:noAutofit/>
          </a:bodyPr>
          <a:lstStyle/>
          <a:p>
            <a:pPr marL="0" marR="0" lvl="0" indent="0" algn="ctr" defTabSz="257175" rtl="0" eaLnBrk="1" fontAlgn="auto" latinLnBrk="1" hangingPunct="0">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231F20"/>
                </a:solidFill>
                <a:effectLst/>
                <a:uLnTx/>
                <a:uFillTx/>
                <a:latin typeface="Meiryo UI" panose="020B0604030504040204" pitchFamily="34" charset="-128"/>
                <a:ea typeface="Meiryo UI" panose="020B0604030504040204" pitchFamily="34" charset="-128"/>
                <a:cs typeface="Arial"/>
                <a:sym typeface="Arial"/>
              </a:rPr>
              <a:t>毎日の</a:t>
            </a:r>
            <a:endParaRPr kumimoji="0" lang="en-US" altLang="ja-JP" sz="900" b="0" i="0" u="none" strike="noStrike" kern="1200" cap="none" spc="0" normalizeH="0" baseline="0" noProof="0" dirty="0">
              <a:ln>
                <a:noFill/>
              </a:ln>
              <a:solidFill>
                <a:srgbClr val="231F20"/>
              </a:solidFill>
              <a:effectLst/>
              <a:uLnTx/>
              <a:uFillTx/>
              <a:latin typeface="Meiryo UI" panose="020B0604030504040204" pitchFamily="34" charset="-128"/>
              <a:ea typeface="Meiryo UI" panose="020B0604030504040204" pitchFamily="34" charset="-128"/>
              <a:cs typeface="Arial"/>
              <a:sym typeface="Arial"/>
            </a:endParaRPr>
          </a:p>
          <a:p>
            <a:pPr marL="0" marR="0" lvl="0" indent="0" algn="ctr" defTabSz="257175" rtl="0" eaLnBrk="1" fontAlgn="auto" latinLnBrk="1" hangingPunct="0">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231F20"/>
                </a:solidFill>
                <a:effectLst/>
                <a:uLnTx/>
                <a:uFillTx/>
                <a:latin typeface="Meiryo UI" panose="020B0604030504040204" pitchFamily="34" charset="-128"/>
                <a:ea typeface="Meiryo UI" panose="020B0604030504040204" pitchFamily="34" charset="-128"/>
                <a:cs typeface="Arial"/>
                <a:sym typeface="Arial"/>
              </a:rPr>
              <a:t>食事</a:t>
            </a:r>
            <a:endParaRPr kumimoji="0" lang="ja-JP" altLang="en-US" sz="900" b="0" i="0" u="none" strike="noStrike" kern="1200" cap="none" spc="0" normalizeH="0" baseline="0" noProof="0" dirty="0">
              <a:ln>
                <a:noFill/>
              </a:ln>
              <a:solidFill>
                <a:srgbClr val="231F20"/>
              </a:solidFill>
              <a:effectLst/>
              <a:uLnTx/>
              <a:uFillTx/>
              <a:latin typeface="Meiryo UI" panose="020B0604030504040204" pitchFamily="34" charset="-128"/>
              <a:ea typeface="Meiryo UI" panose="020B0604030504040204" pitchFamily="34" charset="-128"/>
              <a:cs typeface="Arial"/>
              <a:sym typeface="Arial"/>
            </a:endParaRPr>
          </a:p>
        </p:txBody>
      </p:sp>
      <p:sp>
        <p:nvSpPr>
          <p:cNvPr id="20" name="Rectangle 2">
            <a:extLst>
              <a:ext uri="{FF2B5EF4-FFF2-40B4-BE49-F238E27FC236}">
                <a16:creationId xmlns:a16="http://schemas.microsoft.com/office/drawing/2014/main" id="{C05A3562-2E78-A848-B5E2-7D2D19978A84}"/>
              </a:ext>
            </a:extLst>
          </p:cNvPr>
          <p:cNvSpPr>
            <a:spLocks noChangeArrowheads="1"/>
          </p:cNvSpPr>
          <p:nvPr/>
        </p:nvSpPr>
        <p:spPr bwMode="auto">
          <a:xfrm>
            <a:off x="4332956" y="3722563"/>
            <a:ext cx="953395" cy="2534751"/>
          </a:xfrm>
          <a:prstGeom prst="roundRect">
            <a:avLst>
              <a:gd name="adj" fmla="val 16667"/>
            </a:avLst>
          </a:prstGeom>
          <a:solidFill>
            <a:schemeClr val="bg1"/>
          </a:solidFill>
          <a:ln w="31750">
            <a:solidFill>
              <a:schemeClr val="tx1"/>
            </a:solidFill>
            <a:round/>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7500" tIns="35100" rIns="67500" bIns="35100" anchor="t"/>
          <a:lstStyle>
            <a:lvl1pPr>
              <a:spcBef>
                <a:spcPct val="20000"/>
              </a:spcBef>
              <a:buChar char="•"/>
              <a:tabLst>
                <a:tab pos="749300" algn="l"/>
              </a:tabLst>
              <a:defRPr kumimoji="1">
                <a:solidFill>
                  <a:srgbClr val="000000"/>
                </a:solidFill>
                <a:latin typeface="Arial" charset="0"/>
                <a:ea typeface="ＭＳ Ｐゴシック" charset="-128"/>
              </a:defRPr>
            </a:lvl1pPr>
            <a:lvl2pPr marL="742950" indent="-285750">
              <a:spcBef>
                <a:spcPct val="20000"/>
              </a:spcBef>
              <a:buChar char="–"/>
              <a:tabLst>
                <a:tab pos="749300" algn="l"/>
              </a:tabLst>
              <a:defRPr kumimoji="1" sz="1600">
                <a:solidFill>
                  <a:srgbClr val="000000"/>
                </a:solidFill>
                <a:latin typeface="Arial" charset="0"/>
                <a:ea typeface="ＭＳ Ｐゴシック" charset="-128"/>
              </a:defRPr>
            </a:lvl2pPr>
            <a:lvl3pPr marL="1143000" indent="-228600">
              <a:spcBef>
                <a:spcPct val="20000"/>
              </a:spcBef>
              <a:buChar char="•"/>
              <a:tabLst>
                <a:tab pos="749300" algn="l"/>
              </a:tabLst>
              <a:defRPr kumimoji="1" sz="1400">
                <a:solidFill>
                  <a:srgbClr val="000000"/>
                </a:solidFill>
                <a:latin typeface="Arial" charset="0"/>
                <a:ea typeface="ＭＳ Ｐゴシック" charset="-128"/>
              </a:defRPr>
            </a:lvl3pPr>
            <a:lvl4pPr marL="1600200" indent="-228600">
              <a:spcBef>
                <a:spcPct val="20000"/>
              </a:spcBef>
              <a:buChar char="–"/>
              <a:tabLst>
                <a:tab pos="749300" algn="l"/>
              </a:tabLst>
              <a:defRPr kumimoji="1" sz="2000">
                <a:solidFill>
                  <a:schemeClr val="tx1"/>
                </a:solidFill>
                <a:latin typeface="Arial" charset="0"/>
                <a:ea typeface="ＭＳ Ｐゴシック" charset="-128"/>
              </a:defRPr>
            </a:lvl4pPr>
            <a:lvl5pPr marL="2057400" indent="-228600">
              <a:spcBef>
                <a:spcPct val="20000"/>
              </a:spcBef>
              <a:buChar char="»"/>
              <a:tabLst>
                <a:tab pos="749300" algn="l"/>
              </a:tabLst>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tabLst>
                <a:tab pos="749300" algn="l"/>
              </a:tabLst>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tabLst>
                <a:tab pos="749300" algn="l"/>
              </a:tabLst>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tabLst>
                <a:tab pos="749300" algn="l"/>
              </a:tabLst>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tabLst>
                <a:tab pos="749300" algn="l"/>
              </a:tabLst>
              <a:defRPr kumimoji="1" sz="2000">
                <a:solidFill>
                  <a:schemeClr val="tx1"/>
                </a:solidFill>
                <a:latin typeface="Arial" charset="0"/>
                <a:ea typeface="ＭＳ Ｐゴシック" charset="-128"/>
              </a:defRPr>
            </a:lvl9pPr>
          </a:lstStyle>
          <a:p>
            <a:pPr marL="0" marR="0" lvl="0" indent="0" algn="ctr" defTabSz="685800" rtl="0" eaLnBrk="1" fontAlgn="auto" latinLnBrk="0" hangingPunct="1">
              <a:lnSpc>
                <a:spcPct val="100000"/>
              </a:lnSpc>
              <a:spcBef>
                <a:spcPct val="0"/>
              </a:spcBef>
              <a:spcAft>
                <a:spcPts val="0"/>
              </a:spcAft>
              <a:buClrTx/>
              <a:buSzTx/>
              <a:buFontTx/>
              <a:buNone/>
              <a:tabLst>
                <a:tab pos="561975" algn="l"/>
              </a:tabLst>
              <a:defRPr/>
            </a:pPr>
            <a:r>
              <a:rPr kumimoji="0" lang="ja-JP" altLang="en-US" sz="1000" b="1" i="0" u="none" strike="noStrike" kern="1200" cap="none" spc="0" normalizeH="0" baseline="0" noProof="0" dirty="0">
                <a:ln>
                  <a:noFill/>
                </a:ln>
                <a:solidFill>
                  <a:srgbClr val="000000"/>
                </a:solidFill>
                <a:effectLst/>
                <a:uLnTx/>
                <a:uFillTx/>
                <a:latin typeface="Meiryo UI" charset="-128"/>
                <a:ea typeface="Meiryo UI" charset="-128"/>
                <a:cs typeface="+mn-cs"/>
              </a:rPr>
              <a:t>スマート</a:t>
            </a:r>
            <a:endParaRPr kumimoji="0" lang="en-US" altLang="ja-JP" sz="1000" b="1" i="0" u="none" strike="noStrike" kern="1200" cap="none" spc="0" normalizeH="0" baseline="0" noProof="0" dirty="0">
              <a:ln>
                <a:noFill/>
              </a:ln>
              <a:solidFill>
                <a:srgbClr val="000000"/>
              </a:solidFill>
              <a:effectLst/>
              <a:uLnTx/>
              <a:uFillTx/>
              <a:latin typeface="Meiryo UI" charset="-128"/>
              <a:ea typeface="Meiryo UI" charset="-128"/>
              <a:cs typeface="+mn-cs"/>
            </a:endParaRPr>
          </a:p>
          <a:p>
            <a:pPr marL="0" marR="0" lvl="0" indent="0" algn="ctr" defTabSz="685800" rtl="0" eaLnBrk="1" fontAlgn="auto" latinLnBrk="0" hangingPunct="1">
              <a:lnSpc>
                <a:spcPct val="100000"/>
              </a:lnSpc>
              <a:spcBef>
                <a:spcPct val="0"/>
              </a:spcBef>
              <a:spcAft>
                <a:spcPts val="0"/>
              </a:spcAft>
              <a:buClrTx/>
              <a:buSzTx/>
              <a:buFontTx/>
              <a:buNone/>
              <a:tabLst>
                <a:tab pos="561975" algn="l"/>
              </a:tabLst>
              <a:defRPr/>
            </a:pPr>
            <a:r>
              <a:rPr kumimoji="0" lang="ja-JP" altLang="en-US" sz="1000" b="1" i="0" u="none" strike="noStrike" kern="1200" cap="none" spc="0" normalizeH="0" baseline="0" noProof="0" dirty="0">
                <a:ln>
                  <a:noFill/>
                </a:ln>
                <a:solidFill>
                  <a:srgbClr val="000000"/>
                </a:solidFill>
                <a:effectLst/>
                <a:uLnTx/>
                <a:uFillTx/>
                <a:latin typeface="Meiryo UI" charset="-128"/>
                <a:ea typeface="Meiryo UI" charset="-128"/>
                <a:cs typeface="+mn-cs"/>
              </a:rPr>
              <a:t>シニアライフ</a:t>
            </a:r>
            <a:endParaRPr kumimoji="0" lang="en-US" altLang="ja-JP" sz="1000" b="1" i="0" u="none" strike="noStrike" kern="1200" cap="none" spc="0" normalizeH="0" baseline="0" noProof="0" dirty="0">
              <a:ln>
                <a:noFill/>
              </a:ln>
              <a:solidFill>
                <a:srgbClr val="000000"/>
              </a:solidFill>
              <a:effectLst/>
              <a:uLnTx/>
              <a:uFillTx/>
              <a:latin typeface="Meiryo UI" charset="-128"/>
              <a:ea typeface="Meiryo UI" charset="-128"/>
              <a:cs typeface="+mn-cs"/>
            </a:endParaRPr>
          </a:p>
          <a:p>
            <a:pPr marL="0" marR="0" lvl="0" indent="0" algn="ctr" defTabSz="685800" rtl="0" eaLnBrk="1" fontAlgn="auto" latinLnBrk="0" hangingPunct="1">
              <a:lnSpc>
                <a:spcPct val="100000"/>
              </a:lnSpc>
              <a:spcBef>
                <a:spcPct val="0"/>
              </a:spcBef>
              <a:spcAft>
                <a:spcPts val="0"/>
              </a:spcAft>
              <a:buClrTx/>
              <a:buSzTx/>
              <a:buFontTx/>
              <a:buNone/>
              <a:tabLst>
                <a:tab pos="561975" algn="l"/>
              </a:tabLst>
              <a:defRPr/>
            </a:pPr>
            <a:r>
              <a:rPr kumimoji="0" lang="ja-JP" altLang="en-US" sz="1000" b="1" i="0" u="none" strike="noStrike" kern="1200" cap="none" spc="0" normalizeH="0" baseline="0" noProof="0" dirty="0">
                <a:ln>
                  <a:noFill/>
                </a:ln>
                <a:solidFill>
                  <a:srgbClr val="000000"/>
                </a:solidFill>
                <a:effectLst/>
                <a:uLnTx/>
                <a:uFillTx/>
                <a:latin typeface="Meiryo UI" charset="-128"/>
                <a:ea typeface="Meiryo UI" charset="-128"/>
                <a:cs typeface="+mn-cs"/>
              </a:rPr>
              <a:t>事業体</a:t>
            </a:r>
            <a:r>
              <a:rPr kumimoji="0" lang="en-US" altLang="ja-JP" sz="1000" b="1" i="0" u="none" strike="noStrike" kern="1200" cap="none" spc="0" normalizeH="0" baseline="0" noProof="0" dirty="0">
                <a:ln>
                  <a:noFill/>
                </a:ln>
                <a:solidFill>
                  <a:srgbClr val="000000"/>
                </a:solidFill>
                <a:effectLst/>
                <a:uLnTx/>
                <a:uFillTx/>
                <a:latin typeface="Meiryo UI" charset="-128"/>
                <a:ea typeface="Meiryo UI" charset="-128"/>
                <a:cs typeface="+mn-cs"/>
              </a:rPr>
              <a:t>(</a:t>
            </a:r>
            <a:r>
              <a:rPr kumimoji="0" lang="ja-JP" altLang="en-US" sz="1000" b="1" i="0" u="none" strike="noStrike" kern="1200" cap="none" spc="0" normalizeH="0" baseline="0" noProof="0" dirty="0">
                <a:ln>
                  <a:noFill/>
                </a:ln>
                <a:solidFill>
                  <a:srgbClr val="000000"/>
                </a:solidFill>
                <a:effectLst/>
                <a:uLnTx/>
                <a:uFillTx/>
                <a:latin typeface="Meiryo UI" charset="-128"/>
                <a:ea typeface="Meiryo UI" charset="-128"/>
                <a:cs typeface="+mn-cs"/>
              </a:rPr>
              <a:t>仮称</a:t>
            </a:r>
            <a:r>
              <a:rPr kumimoji="0" lang="en-US" altLang="ja-JP" sz="1000" b="1" i="0" u="none" strike="noStrike" kern="1200" cap="none" spc="0" normalizeH="0" baseline="0" noProof="0" dirty="0">
                <a:ln>
                  <a:noFill/>
                </a:ln>
                <a:solidFill>
                  <a:srgbClr val="000000"/>
                </a:solidFill>
                <a:effectLst/>
                <a:uLnTx/>
                <a:uFillTx/>
                <a:latin typeface="Meiryo UI" charset="-128"/>
                <a:ea typeface="Meiryo UI" charset="-128"/>
                <a:cs typeface="+mn-cs"/>
              </a:rPr>
              <a:t>)</a:t>
            </a:r>
          </a:p>
        </p:txBody>
      </p:sp>
      <p:sp>
        <p:nvSpPr>
          <p:cNvPr id="5" name="左矢印 4">
            <a:extLst>
              <a:ext uri="{FF2B5EF4-FFF2-40B4-BE49-F238E27FC236}">
                <a16:creationId xmlns:a16="http://schemas.microsoft.com/office/drawing/2014/main" id="{A1EB2AB0-F5A4-B74D-A313-282707E9B6DC}"/>
              </a:ext>
            </a:extLst>
          </p:cNvPr>
          <p:cNvSpPr/>
          <p:nvPr/>
        </p:nvSpPr>
        <p:spPr bwMode="auto">
          <a:xfrm>
            <a:off x="3613753" y="3596932"/>
            <a:ext cx="317338" cy="1599047"/>
          </a:xfrm>
          <a:prstGeom prst="leftArrow">
            <a:avLst>
              <a:gd name="adj1" fmla="val 59467"/>
              <a:gd name="adj2" fmla="val 50000"/>
            </a:avLst>
          </a:prstGeom>
          <a:solidFill>
            <a:schemeClr val="bg1">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ja-JP" altLang="en-US" sz="2000" b="0" i="0" u="none" strike="noStrike" kern="1200" cap="none" spc="0" normalizeH="0" baseline="0" noProof="0">
              <a:ln>
                <a:noFill/>
              </a:ln>
              <a:solidFill>
                <a:srgbClr val="191919"/>
              </a:solidFill>
              <a:effectLst/>
              <a:uLnTx/>
              <a:uFillTx/>
              <a:latin typeface="HelvNeue Light for IBM" pitchFamily="34" charset="0"/>
              <a:ea typeface="游ゴシック" panose="020B0400000000000000" pitchFamily="50" charset="-128"/>
              <a:cs typeface="+mn-cs"/>
            </a:endParaRPr>
          </a:p>
        </p:txBody>
      </p:sp>
      <p:sp>
        <p:nvSpPr>
          <p:cNvPr id="58" name="TextBox 23">
            <a:extLst>
              <a:ext uri="{FF2B5EF4-FFF2-40B4-BE49-F238E27FC236}">
                <a16:creationId xmlns:a16="http://schemas.microsoft.com/office/drawing/2014/main" id="{7F4BEFB0-C95E-BF41-A4FE-73A7F57DDE24}"/>
              </a:ext>
            </a:extLst>
          </p:cNvPr>
          <p:cNvSpPr txBox="1"/>
          <p:nvPr/>
        </p:nvSpPr>
        <p:spPr>
          <a:xfrm>
            <a:off x="3200124" y="4197436"/>
            <a:ext cx="1062918" cy="4196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717" tIns="25717" rIns="25717" bIns="25717" numCol="1" spcCol="38100" rtlCol="0" anchor="t">
            <a:spAutoFit/>
          </a:bodyPr>
          <a:lstStyle/>
          <a:p>
            <a:pPr marL="0" marR="0" lvl="0" indent="0" algn="ctr" defTabSz="257175" rtl="0" eaLnBrk="1" fontAlgn="auto" latinLnBrk="1" hangingPunct="0">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34" charset="-128"/>
                <a:ea typeface="Meiryo UI" panose="020B0604030504040204" pitchFamily="34" charset="-128"/>
                <a:cs typeface="Arial"/>
                <a:sym typeface="Arial"/>
              </a:rPr>
              <a:t>エコシステムで</a:t>
            </a:r>
            <a:endParaRPr kumimoji="0" lang="en-US" altLang="ja-JP" sz="1400" b="1" i="0" u="none" strike="noStrike" kern="1200" cap="none" spc="0" normalizeH="0" baseline="0" noProof="0" dirty="0">
              <a:ln>
                <a:noFill/>
              </a:ln>
              <a:solidFill>
                <a:srgbClr val="002060"/>
              </a:solidFill>
              <a:effectLst/>
              <a:uLnTx/>
              <a:uFillTx/>
              <a:latin typeface="Meiryo UI" panose="020B0604030504040204" pitchFamily="34" charset="-128"/>
              <a:ea typeface="Meiryo UI" panose="020B0604030504040204" pitchFamily="34" charset="-128"/>
              <a:cs typeface="Arial"/>
              <a:sym typeface="Arial"/>
            </a:endParaRPr>
          </a:p>
          <a:p>
            <a:pPr marL="0" marR="0" lvl="0" indent="0" algn="ctr" defTabSz="257175" rtl="0" eaLnBrk="1" fontAlgn="auto" latinLnBrk="1" hangingPunct="0">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34" charset="-128"/>
                <a:ea typeface="Meiryo UI" panose="020B0604030504040204" pitchFamily="34" charset="-128"/>
                <a:cs typeface="Arial"/>
                <a:sym typeface="Arial"/>
              </a:rPr>
              <a:t>支援・解決</a:t>
            </a:r>
            <a:endParaRPr kumimoji="0" lang="en-US" altLang="ja-JP" sz="1400" b="1" i="0" u="none" strike="noStrike" kern="1200" cap="none" spc="0" normalizeH="0" baseline="0" noProof="0" dirty="0">
              <a:ln>
                <a:noFill/>
              </a:ln>
              <a:solidFill>
                <a:srgbClr val="002060"/>
              </a:solidFill>
              <a:effectLst/>
              <a:uLnTx/>
              <a:uFillTx/>
              <a:latin typeface="Meiryo UI" panose="020B0604030504040204" pitchFamily="34" charset="-128"/>
              <a:ea typeface="Meiryo UI" panose="020B0604030504040204" pitchFamily="34" charset="-128"/>
              <a:cs typeface="Arial"/>
              <a:sym typeface="Arial"/>
            </a:endParaRPr>
          </a:p>
        </p:txBody>
      </p:sp>
      <p:sp>
        <p:nvSpPr>
          <p:cNvPr id="59" name="左矢印 58">
            <a:extLst>
              <a:ext uri="{FF2B5EF4-FFF2-40B4-BE49-F238E27FC236}">
                <a16:creationId xmlns:a16="http://schemas.microsoft.com/office/drawing/2014/main" id="{71B116E9-C240-E843-BFB7-E5D02B78F6E7}"/>
              </a:ext>
            </a:extLst>
          </p:cNvPr>
          <p:cNvSpPr/>
          <p:nvPr/>
        </p:nvSpPr>
        <p:spPr bwMode="auto">
          <a:xfrm rot="5400000">
            <a:off x="4696807" y="5971709"/>
            <a:ext cx="225696" cy="504422"/>
          </a:xfrm>
          <a:prstGeom prst="leftArrow">
            <a:avLst>
              <a:gd name="adj1" fmla="val 45767"/>
              <a:gd name="adj2" fmla="val 50000"/>
            </a:avLst>
          </a:prstGeom>
          <a:solidFill>
            <a:schemeClr val="bg1">
              <a:lumMod val="75000"/>
            </a:schemeClr>
          </a:solidFill>
          <a:ln w="19050"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ja-JP" altLang="en-US" sz="2000" b="0" i="0" u="none" strike="noStrike" kern="1200" cap="none" spc="0" normalizeH="0" baseline="0" noProof="0">
              <a:ln>
                <a:noFill/>
              </a:ln>
              <a:solidFill>
                <a:srgbClr val="191919"/>
              </a:solidFill>
              <a:effectLst/>
              <a:uLnTx/>
              <a:uFillTx/>
              <a:latin typeface="HelvNeue Light for IBM" pitchFamily="34" charset="0"/>
              <a:ea typeface="游ゴシック" panose="020B0400000000000000" pitchFamily="50" charset="-128"/>
              <a:cs typeface="+mn-cs"/>
            </a:endParaRPr>
          </a:p>
        </p:txBody>
      </p:sp>
      <p:sp>
        <p:nvSpPr>
          <p:cNvPr id="60" name="TextBox 23">
            <a:extLst>
              <a:ext uri="{FF2B5EF4-FFF2-40B4-BE49-F238E27FC236}">
                <a16:creationId xmlns:a16="http://schemas.microsoft.com/office/drawing/2014/main" id="{7EFB4A74-B94C-C94B-8B33-1775B7DCF010}"/>
              </a:ext>
            </a:extLst>
          </p:cNvPr>
          <p:cNvSpPr txBox="1"/>
          <p:nvPr/>
        </p:nvSpPr>
        <p:spPr>
          <a:xfrm>
            <a:off x="4020811" y="6348230"/>
            <a:ext cx="1658763" cy="26738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717" tIns="25717" rIns="25717" bIns="25717" numCol="1" spcCol="38100" rtlCol="0" anchor="t">
            <a:spAutoFit/>
          </a:bodyPr>
          <a:lstStyle/>
          <a:p>
            <a:pPr marL="0" marR="0" lvl="0" indent="0" algn="ctr" defTabSz="257175" rtl="0" eaLnBrk="1" fontAlgn="auto" latinLnBrk="1" hangingPunct="0">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34" charset="-128"/>
                <a:ea typeface="Meiryo UI" panose="020B0604030504040204" pitchFamily="34" charset="-128"/>
                <a:cs typeface="Arial"/>
                <a:sym typeface="Arial"/>
              </a:rPr>
              <a:t>公民一体の事業体</a:t>
            </a:r>
            <a:endParaRPr kumimoji="0" lang="ja-JP" altLang="en-US" sz="700" b="0" i="0" u="none" strike="noStrike" kern="1200" cap="none" spc="0" normalizeH="0" baseline="0" noProof="0" dirty="0">
              <a:ln>
                <a:noFill/>
              </a:ln>
              <a:solidFill>
                <a:srgbClr val="002060"/>
              </a:solidFill>
              <a:effectLst/>
              <a:uLnTx/>
              <a:uFillTx/>
              <a:latin typeface="Meiryo UI" panose="020B0604030504040204" pitchFamily="34" charset="-128"/>
              <a:ea typeface="Meiryo UI" panose="020B0604030504040204" pitchFamily="34" charset="-128"/>
              <a:cs typeface="Arial"/>
              <a:sym typeface="Arial"/>
            </a:endParaRPr>
          </a:p>
        </p:txBody>
      </p:sp>
      <p:sp>
        <p:nvSpPr>
          <p:cNvPr id="61" name="テキスト ボックス 60">
            <a:extLst>
              <a:ext uri="{FF2B5EF4-FFF2-40B4-BE49-F238E27FC236}">
                <a16:creationId xmlns:a16="http://schemas.microsoft.com/office/drawing/2014/main" id="{3EC625DD-B1A4-AC41-863B-9AA86CF427D9}"/>
              </a:ext>
            </a:extLst>
          </p:cNvPr>
          <p:cNvSpPr txBox="1"/>
          <p:nvPr/>
        </p:nvSpPr>
        <p:spPr>
          <a:xfrm>
            <a:off x="5996985" y="4716358"/>
            <a:ext cx="1931338" cy="923330"/>
          </a:xfrm>
          <a:prstGeom prst="rect">
            <a:avLst/>
          </a:prstGeom>
          <a:noFill/>
        </p:spPr>
        <p:txBody>
          <a:bodyPr wrap="square" rtlCol="0">
            <a:spAutoFit/>
          </a:bodyPr>
          <a:lstStyle/>
          <a:p>
            <a:pPr marL="0" marR="0" lvl="0" indent="0" algn="ctr" defTabSz="457200" rtl="0" eaLnBrk="1" fontAlgn="auto" latinLnBrk="0" hangingPunct="1">
              <a:spcBef>
                <a:spcPts val="0"/>
              </a:spcBef>
              <a:spcAft>
                <a:spcPts val="0"/>
              </a:spcAft>
              <a:buClrTx/>
              <a:buSzTx/>
              <a:buFontTx/>
              <a:buNone/>
              <a:tabLst/>
              <a:defRPr/>
            </a:pPr>
            <a:r>
              <a:rPr kumimoji="0" lang="ja-JP" altLang="en-US"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Arial" pitchFamily="34" charset="0"/>
              </a:rPr>
              <a:t>コンテンツ</a:t>
            </a:r>
            <a:endParaRPr kumimoji="0" lang="en-US" altLang="ja-JP"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Arial" pitchFamily="34" charset="0"/>
            </a:endParaRPr>
          </a:p>
          <a:p>
            <a:pPr marL="0" marR="0" lvl="0" indent="0" algn="ctr" defTabSz="457200" rtl="0" eaLnBrk="1" fontAlgn="auto" latinLnBrk="0" hangingPunct="1">
              <a:spcBef>
                <a:spcPts val="0"/>
              </a:spcBef>
              <a:spcAft>
                <a:spcPts val="0"/>
              </a:spcAft>
              <a:buClrTx/>
              <a:buSzTx/>
              <a:buFontTx/>
              <a:buNone/>
              <a:tabLst/>
              <a:defRPr/>
            </a:pPr>
            <a:r>
              <a:rPr kumimoji="0" lang="ja-JP" altLang="en-US"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Arial" pitchFamily="34" charset="0"/>
              </a:rPr>
              <a:t>提供企業</a:t>
            </a:r>
            <a:endParaRPr kumimoji="0" lang="en-US" altLang="ja-JP"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Arial" pitchFamily="34" charset="0"/>
            </a:endParaRPr>
          </a:p>
          <a:p>
            <a:pPr marL="0" marR="0" lvl="0" indent="0" algn="ctr" defTabSz="457200" rtl="0" eaLnBrk="1" fontAlgn="auto" latinLnBrk="0" hangingPunct="1">
              <a:spcBef>
                <a:spcPts val="0"/>
              </a:spcBef>
              <a:spcAft>
                <a:spcPts val="0"/>
              </a:spcAft>
              <a:buClrTx/>
              <a:buSzTx/>
              <a:buFontTx/>
              <a:buNone/>
              <a:tabLst/>
              <a:defRPr/>
            </a:pPr>
            <a:r>
              <a:rPr kumimoji="0" lang="ja-JP" altLang="en-US"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Arial" pitchFamily="34" charset="0"/>
              </a:rPr>
              <a:t>自治体</a:t>
            </a:r>
          </a:p>
        </p:txBody>
      </p:sp>
      <p:pic>
        <p:nvPicPr>
          <p:cNvPr id="62" name="図 2">
            <a:extLst>
              <a:ext uri="{FF2B5EF4-FFF2-40B4-BE49-F238E27FC236}">
                <a16:creationId xmlns:a16="http://schemas.microsoft.com/office/drawing/2014/main" id="{0E5BB3F7-9A7D-594E-99BE-991E9C6B7B7A}"/>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07309" y="4558633"/>
            <a:ext cx="377533" cy="26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51">
            <a:extLst>
              <a:ext uri="{FF2B5EF4-FFF2-40B4-BE49-F238E27FC236}">
                <a16:creationId xmlns:a16="http://schemas.microsoft.com/office/drawing/2014/main" id="{945D4864-5DB4-D441-8885-1C39456CB306}"/>
              </a:ext>
            </a:extLst>
          </p:cNvPr>
          <p:cNvSpPr>
            <a:spLocks noChangeArrowheads="1"/>
          </p:cNvSpPr>
          <p:nvPr/>
        </p:nvSpPr>
        <p:spPr bwMode="auto">
          <a:xfrm>
            <a:off x="4250605" y="4891599"/>
            <a:ext cx="1128521" cy="34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68400" tIns="35100" rIns="67500" bIns="35100" anchor="ctr">
            <a:spAutoFit/>
          </a:bodyPr>
          <a:lstStyle>
            <a:lvl1pPr>
              <a:spcBef>
                <a:spcPct val="20000"/>
              </a:spcBef>
              <a:buChar char="•"/>
              <a:tabLst>
                <a:tab pos="749300" algn="l"/>
              </a:tabLst>
              <a:defRPr kumimoji="1">
                <a:solidFill>
                  <a:srgbClr val="000000"/>
                </a:solidFill>
                <a:latin typeface="Arial" charset="0"/>
                <a:ea typeface="ＭＳ Ｐゴシック" charset="-128"/>
              </a:defRPr>
            </a:lvl1pPr>
            <a:lvl2pPr marL="742950" indent="-285750">
              <a:spcBef>
                <a:spcPct val="20000"/>
              </a:spcBef>
              <a:buChar char="–"/>
              <a:tabLst>
                <a:tab pos="749300" algn="l"/>
              </a:tabLst>
              <a:defRPr kumimoji="1" sz="1600">
                <a:solidFill>
                  <a:srgbClr val="000000"/>
                </a:solidFill>
                <a:latin typeface="Arial" charset="0"/>
                <a:ea typeface="ＭＳ Ｐゴシック" charset="-128"/>
              </a:defRPr>
            </a:lvl2pPr>
            <a:lvl3pPr marL="1143000" indent="-228600">
              <a:spcBef>
                <a:spcPct val="20000"/>
              </a:spcBef>
              <a:buChar char="•"/>
              <a:tabLst>
                <a:tab pos="749300" algn="l"/>
              </a:tabLst>
              <a:defRPr kumimoji="1" sz="1400">
                <a:solidFill>
                  <a:srgbClr val="000000"/>
                </a:solidFill>
                <a:latin typeface="Arial" charset="0"/>
                <a:ea typeface="ＭＳ Ｐゴシック" charset="-128"/>
              </a:defRPr>
            </a:lvl3pPr>
            <a:lvl4pPr marL="1600200" indent="-228600">
              <a:spcBef>
                <a:spcPct val="20000"/>
              </a:spcBef>
              <a:buChar char="–"/>
              <a:tabLst>
                <a:tab pos="749300" algn="l"/>
              </a:tabLst>
              <a:defRPr kumimoji="1" sz="2000">
                <a:solidFill>
                  <a:schemeClr val="tx1"/>
                </a:solidFill>
                <a:latin typeface="Arial" charset="0"/>
                <a:ea typeface="ＭＳ Ｐゴシック" charset="-128"/>
              </a:defRPr>
            </a:lvl4pPr>
            <a:lvl5pPr marL="2057400" indent="-228600">
              <a:spcBef>
                <a:spcPct val="20000"/>
              </a:spcBef>
              <a:buChar char="»"/>
              <a:tabLst>
                <a:tab pos="749300" algn="l"/>
              </a:tabLst>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tabLst>
                <a:tab pos="749300" algn="l"/>
              </a:tabLst>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tabLst>
                <a:tab pos="749300" algn="l"/>
              </a:tabLst>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tabLst>
                <a:tab pos="749300" algn="l"/>
              </a:tabLst>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tabLst>
                <a:tab pos="749300" algn="l"/>
              </a:tabLst>
              <a:defRPr kumimoji="1" sz="2000">
                <a:solidFill>
                  <a:schemeClr val="tx1"/>
                </a:solidFill>
                <a:latin typeface="Arial" charset="0"/>
                <a:ea typeface="ＭＳ Ｐゴシック" charset="-128"/>
              </a:defRPr>
            </a:lvl9pPr>
          </a:lstStyle>
          <a:p>
            <a:pPr marL="0" marR="0" lvl="0" indent="0" algn="ctr" defTabSz="685800" rtl="0" eaLnBrk="1" fontAlgn="auto" latinLnBrk="0" hangingPunct="1">
              <a:lnSpc>
                <a:spcPct val="100000"/>
              </a:lnSpc>
              <a:spcBef>
                <a:spcPct val="0"/>
              </a:spcBef>
              <a:spcAft>
                <a:spcPts val="0"/>
              </a:spcAft>
              <a:buClrTx/>
              <a:buSzTx/>
              <a:buFontTx/>
              <a:buNone/>
              <a:tabLst>
                <a:tab pos="561975" algn="l"/>
              </a:tabLst>
              <a:defRPr/>
            </a:pPr>
            <a:r>
              <a:rPr kumimoji="0" lang="ja-JP" altLang="en-US" sz="900" b="0" i="0" u="none" strike="noStrike" kern="1200" cap="none" spc="0" normalizeH="0" baseline="0" noProof="0" dirty="0">
                <a:ln>
                  <a:noFill/>
                </a:ln>
                <a:solidFill>
                  <a:srgbClr val="000000"/>
                </a:solidFill>
                <a:effectLst/>
                <a:uLnTx/>
                <a:uFillTx/>
                <a:latin typeface="Meiryo UI" charset="-128"/>
                <a:ea typeface="Meiryo UI" charset="-128"/>
                <a:cs typeface="+mn-cs"/>
              </a:rPr>
              <a:t>タブレット</a:t>
            </a:r>
            <a:r>
              <a:rPr kumimoji="0" lang="en-US" altLang="ja-JP" sz="900" dirty="0">
                <a:latin typeface="Meiryo UI" charset="-128"/>
                <a:ea typeface="Meiryo UI" charset="-128"/>
              </a:rPr>
              <a:t>or</a:t>
            </a:r>
            <a:r>
              <a:rPr kumimoji="0" lang="ja-JP" altLang="en-US" sz="900" dirty="0">
                <a:latin typeface="Meiryo UI" charset="-128"/>
                <a:ea typeface="Meiryo UI" charset="-128"/>
              </a:rPr>
              <a:t>スマホ</a:t>
            </a:r>
            <a:endParaRPr kumimoji="0" lang="en-US" altLang="ja-JP" sz="900" b="0" i="0" u="none" strike="noStrike" kern="1200" cap="none" spc="0" normalizeH="0" baseline="0" noProof="0" dirty="0">
              <a:ln>
                <a:noFill/>
              </a:ln>
              <a:solidFill>
                <a:srgbClr val="000000"/>
              </a:solidFill>
              <a:effectLst/>
              <a:uLnTx/>
              <a:uFillTx/>
              <a:latin typeface="Meiryo UI" charset="-128"/>
              <a:ea typeface="Meiryo UI" charset="-128"/>
              <a:cs typeface="+mn-cs"/>
            </a:endParaRPr>
          </a:p>
          <a:p>
            <a:pPr marL="0" marR="0" lvl="0" indent="0" algn="ctr" defTabSz="685800" rtl="0" eaLnBrk="1" fontAlgn="auto" latinLnBrk="0" hangingPunct="1">
              <a:lnSpc>
                <a:spcPct val="100000"/>
              </a:lnSpc>
              <a:spcBef>
                <a:spcPct val="0"/>
              </a:spcBef>
              <a:spcAft>
                <a:spcPts val="0"/>
              </a:spcAft>
              <a:buClrTx/>
              <a:buSzTx/>
              <a:buFontTx/>
              <a:buNone/>
              <a:tabLst>
                <a:tab pos="561975" algn="l"/>
              </a:tabLst>
              <a:defRPr/>
            </a:pPr>
            <a:r>
              <a:rPr kumimoji="0" lang="en-US" altLang="ja-JP" sz="900" b="0" i="0" u="none" strike="noStrike" kern="1200" cap="none" spc="0" normalizeH="0" baseline="0" noProof="0" dirty="0">
                <a:ln>
                  <a:noFill/>
                </a:ln>
                <a:solidFill>
                  <a:srgbClr val="000000"/>
                </a:solidFill>
                <a:effectLst/>
                <a:uLnTx/>
                <a:uFillTx/>
                <a:latin typeface="Meiryo UI" charset="-128"/>
                <a:ea typeface="Meiryo UI" charset="-128"/>
                <a:cs typeface="+mn-cs"/>
              </a:rPr>
              <a:t>+</a:t>
            </a:r>
            <a:r>
              <a:rPr kumimoji="0" lang="ja-JP" altLang="en-US" sz="900" b="0" i="0" u="none" strike="noStrike" kern="1200" cap="none" spc="0" normalizeH="0" baseline="0" noProof="0" dirty="0">
                <a:ln>
                  <a:noFill/>
                </a:ln>
                <a:solidFill>
                  <a:srgbClr val="000000"/>
                </a:solidFill>
                <a:effectLst/>
                <a:uLnTx/>
                <a:uFillTx/>
                <a:latin typeface="Meiryo UI" charset="-128"/>
                <a:ea typeface="Meiryo UI" charset="-128"/>
                <a:cs typeface="+mn-cs"/>
              </a:rPr>
              <a:t>専用</a:t>
            </a:r>
            <a:r>
              <a:rPr kumimoji="0" lang="en-US" altLang="ja-JP" sz="900" b="0" i="0" u="none" strike="noStrike" kern="1200" cap="none" spc="0" normalizeH="0" baseline="0" noProof="0" dirty="0">
                <a:ln>
                  <a:noFill/>
                </a:ln>
                <a:solidFill>
                  <a:srgbClr val="000000"/>
                </a:solidFill>
                <a:effectLst/>
                <a:uLnTx/>
                <a:uFillTx/>
                <a:latin typeface="Meiryo UI" charset="-128"/>
                <a:ea typeface="Meiryo UI" charset="-128"/>
                <a:cs typeface="+mn-cs"/>
              </a:rPr>
              <a:t>App</a:t>
            </a:r>
            <a:endParaRPr kumimoji="0" lang="ja-JP" altLang="en-US" sz="900" b="0" i="0" u="none" strike="noStrike" kern="1200" cap="none" spc="0" normalizeH="0" baseline="0" noProof="0" dirty="0">
              <a:ln>
                <a:noFill/>
              </a:ln>
              <a:solidFill>
                <a:srgbClr val="000000"/>
              </a:solidFill>
              <a:effectLst/>
              <a:uLnTx/>
              <a:uFillTx/>
              <a:latin typeface="Meiryo UI" charset="-128"/>
              <a:ea typeface="Meiryo UI" charset="-128"/>
              <a:cs typeface="+mn-cs"/>
            </a:endParaRPr>
          </a:p>
        </p:txBody>
      </p:sp>
      <p:pic>
        <p:nvPicPr>
          <p:cNvPr id="7174" name="Picture 6">
            <a:extLst>
              <a:ext uri="{FF2B5EF4-FFF2-40B4-BE49-F238E27FC236}">
                <a16:creationId xmlns:a16="http://schemas.microsoft.com/office/drawing/2014/main" id="{1B7B9A56-F19B-0C47-89BA-9708E8CA78E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16669" y="5321855"/>
            <a:ext cx="627211" cy="627211"/>
          </a:xfrm>
          <a:prstGeom prst="rect">
            <a:avLst/>
          </a:prstGeom>
          <a:noFill/>
          <a:extLst>
            <a:ext uri="{909E8E84-426E-40DD-AFC4-6F175D3DCCD1}">
              <a14:hiddenFill xmlns:a14="http://schemas.microsoft.com/office/drawing/2010/main">
                <a:solidFill>
                  <a:srgbClr val="FFFFFF"/>
                </a:solidFill>
              </a14:hiddenFill>
            </a:ext>
          </a:extLst>
        </p:spPr>
      </p:pic>
      <p:sp>
        <p:nvSpPr>
          <p:cNvPr id="69" name="Rectangle 51">
            <a:extLst>
              <a:ext uri="{FF2B5EF4-FFF2-40B4-BE49-F238E27FC236}">
                <a16:creationId xmlns:a16="http://schemas.microsoft.com/office/drawing/2014/main" id="{17AA1AE7-1034-FB40-AB35-1CF4C8A13B67}"/>
              </a:ext>
            </a:extLst>
          </p:cNvPr>
          <p:cNvSpPr>
            <a:spLocks noChangeArrowheads="1"/>
          </p:cNvSpPr>
          <p:nvPr/>
        </p:nvSpPr>
        <p:spPr bwMode="auto">
          <a:xfrm>
            <a:off x="4252936" y="5836901"/>
            <a:ext cx="1128521" cy="181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68400" tIns="35100" rIns="67500" bIns="35100" anchor="ctr">
            <a:spAutoFit/>
          </a:bodyPr>
          <a:lstStyle>
            <a:lvl1pPr>
              <a:spcBef>
                <a:spcPct val="20000"/>
              </a:spcBef>
              <a:buChar char="•"/>
              <a:tabLst>
                <a:tab pos="749300" algn="l"/>
              </a:tabLst>
              <a:defRPr kumimoji="1">
                <a:solidFill>
                  <a:srgbClr val="000000"/>
                </a:solidFill>
                <a:latin typeface="Arial" charset="0"/>
                <a:ea typeface="ＭＳ Ｐゴシック" charset="-128"/>
              </a:defRPr>
            </a:lvl1pPr>
            <a:lvl2pPr marL="742950" indent="-285750">
              <a:spcBef>
                <a:spcPct val="20000"/>
              </a:spcBef>
              <a:buChar char="–"/>
              <a:tabLst>
                <a:tab pos="749300" algn="l"/>
              </a:tabLst>
              <a:defRPr kumimoji="1" sz="1600">
                <a:solidFill>
                  <a:srgbClr val="000000"/>
                </a:solidFill>
                <a:latin typeface="Arial" charset="0"/>
                <a:ea typeface="ＭＳ Ｐゴシック" charset="-128"/>
              </a:defRPr>
            </a:lvl2pPr>
            <a:lvl3pPr marL="1143000" indent="-228600">
              <a:spcBef>
                <a:spcPct val="20000"/>
              </a:spcBef>
              <a:buChar char="•"/>
              <a:tabLst>
                <a:tab pos="749300" algn="l"/>
              </a:tabLst>
              <a:defRPr kumimoji="1" sz="1400">
                <a:solidFill>
                  <a:srgbClr val="000000"/>
                </a:solidFill>
                <a:latin typeface="Arial" charset="0"/>
                <a:ea typeface="ＭＳ Ｐゴシック" charset="-128"/>
              </a:defRPr>
            </a:lvl3pPr>
            <a:lvl4pPr marL="1600200" indent="-228600">
              <a:spcBef>
                <a:spcPct val="20000"/>
              </a:spcBef>
              <a:buChar char="–"/>
              <a:tabLst>
                <a:tab pos="749300" algn="l"/>
              </a:tabLst>
              <a:defRPr kumimoji="1" sz="2000">
                <a:solidFill>
                  <a:schemeClr val="tx1"/>
                </a:solidFill>
                <a:latin typeface="Arial" charset="0"/>
                <a:ea typeface="ＭＳ Ｐゴシック" charset="-128"/>
              </a:defRPr>
            </a:lvl4pPr>
            <a:lvl5pPr marL="2057400" indent="-228600">
              <a:spcBef>
                <a:spcPct val="20000"/>
              </a:spcBef>
              <a:buChar char="»"/>
              <a:tabLst>
                <a:tab pos="749300" algn="l"/>
              </a:tabLst>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tabLst>
                <a:tab pos="749300" algn="l"/>
              </a:tabLst>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tabLst>
                <a:tab pos="749300" algn="l"/>
              </a:tabLst>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tabLst>
                <a:tab pos="749300" algn="l"/>
              </a:tabLst>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tabLst>
                <a:tab pos="749300" algn="l"/>
              </a:tabLst>
              <a:defRPr kumimoji="1" sz="2000">
                <a:solidFill>
                  <a:schemeClr val="tx1"/>
                </a:solidFill>
                <a:latin typeface="Arial" charset="0"/>
                <a:ea typeface="ＭＳ Ｐゴシック" charset="-128"/>
              </a:defRPr>
            </a:lvl9pPr>
          </a:lstStyle>
          <a:p>
            <a:pPr marL="0" marR="0" lvl="0" indent="0" algn="ctr" defTabSz="685800" rtl="0" eaLnBrk="1" fontAlgn="auto" latinLnBrk="0" hangingPunct="1">
              <a:lnSpc>
                <a:spcPct val="100000"/>
              </a:lnSpc>
              <a:spcBef>
                <a:spcPct val="0"/>
              </a:spcBef>
              <a:spcAft>
                <a:spcPts val="0"/>
              </a:spcAft>
              <a:buClrTx/>
              <a:buSzTx/>
              <a:buFontTx/>
              <a:buNone/>
              <a:tabLst>
                <a:tab pos="561975" algn="l"/>
              </a:tabLst>
              <a:defRPr/>
            </a:pPr>
            <a:r>
              <a:rPr kumimoji="0" lang="ja-JP" altLang="en-US" sz="900" b="0" i="0" u="none" strike="noStrike" kern="1200" cap="none" spc="0" normalizeH="0" baseline="0" noProof="0" dirty="0">
                <a:ln>
                  <a:noFill/>
                </a:ln>
                <a:solidFill>
                  <a:srgbClr val="000000"/>
                </a:solidFill>
                <a:effectLst/>
                <a:uLnTx/>
                <a:uFillTx/>
                <a:latin typeface="Meiryo UI" charset="-128"/>
                <a:ea typeface="Meiryo UI" charset="-128"/>
                <a:cs typeface="+mn-cs"/>
              </a:rPr>
              <a:t>クラウド・サービス</a:t>
            </a:r>
          </a:p>
        </p:txBody>
      </p:sp>
      <p:sp>
        <p:nvSpPr>
          <p:cNvPr id="70" name="テキスト ボックス 69">
            <a:extLst>
              <a:ext uri="{FF2B5EF4-FFF2-40B4-BE49-F238E27FC236}">
                <a16:creationId xmlns:a16="http://schemas.microsoft.com/office/drawing/2014/main" id="{4293C5C6-6E14-D14E-88AB-3B0A4B5D591C}"/>
              </a:ext>
            </a:extLst>
          </p:cNvPr>
          <p:cNvSpPr txBox="1"/>
          <p:nvPr/>
        </p:nvSpPr>
        <p:spPr>
          <a:xfrm>
            <a:off x="2244680" y="6230115"/>
            <a:ext cx="946780" cy="37449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srgbClr val="6D6E70"/>
                </a:solidFill>
                <a:effectLst/>
                <a:uLnTx/>
                <a:uFillTx/>
                <a:latin typeface="Meiryo UI" charset="-128"/>
                <a:ea typeface="Meiryo UI" charset="-128"/>
                <a:cs typeface="Arial" pitchFamily="34" charset="0"/>
              </a:rPr>
              <a:t>大阪府内居住のシニア層</a:t>
            </a:r>
          </a:p>
        </p:txBody>
      </p:sp>
      <p:sp>
        <p:nvSpPr>
          <p:cNvPr id="63" name="Oval 27">
            <a:extLst>
              <a:ext uri="{FF2B5EF4-FFF2-40B4-BE49-F238E27FC236}">
                <a16:creationId xmlns:a16="http://schemas.microsoft.com/office/drawing/2014/main" id="{D8C96328-1E09-EE46-B83B-133741074B65}"/>
              </a:ext>
            </a:extLst>
          </p:cNvPr>
          <p:cNvSpPr/>
          <p:nvPr/>
        </p:nvSpPr>
        <p:spPr>
          <a:xfrm>
            <a:off x="1496081" y="5859939"/>
            <a:ext cx="218269" cy="162007"/>
          </a:xfrm>
          <a:prstGeom prst="ellipse">
            <a:avLst/>
          </a:prstGeom>
          <a:solidFill>
            <a:srgbClr val="FFFFFF"/>
          </a:solidFill>
          <a:ln w="12700" cap="flat">
            <a:solidFill>
              <a:schemeClr val="bg1">
                <a:lumMod val="5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200" tIns="25717" rIns="25717" bIns="25717" numCol="1" spcCol="38100" rtlCol="0" anchor="ctr">
            <a:noAutofit/>
          </a:bodyPr>
          <a:lstStyle/>
          <a:p>
            <a:pPr marL="0" marR="0" lvl="0" indent="0" algn="ctr" defTabSz="257175" rtl="0" eaLnBrk="1" fontAlgn="auto" latinLnBrk="1" hangingPunct="0">
              <a:lnSpc>
                <a:spcPct val="100000"/>
              </a:lnSpc>
              <a:spcBef>
                <a:spcPts val="0"/>
              </a:spcBef>
              <a:spcAft>
                <a:spcPts val="0"/>
              </a:spcAft>
              <a:buClrTx/>
              <a:buSzTx/>
              <a:buFontTx/>
              <a:buNone/>
              <a:tabLst/>
              <a:defRPr/>
            </a:pPr>
            <a:endParaRPr kumimoji="0" lang="ja-JP" altLang="en-US" sz="900" b="0" i="0" u="none" strike="noStrike" kern="1200" cap="none" spc="0" normalizeH="0" baseline="0" noProof="0" dirty="0">
              <a:ln>
                <a:noFill/>
              </a:ln>
              <a:solidFill>
                <a:srgbClr val="231F20"/>
              </a:solidFill>
              <a:effectLst/>
              <a:uLnTx/>
              <a:uFillTx/>
              <a:latin typeface="Meiryo UI" panose="020B0604030504040204" pitchFamily="34" charset="-128"/>
              <a:ea typeface="Meiryo UI" panose="020B0604030504040204" pitchFamily="34" charset="-128"/>
              <a:cs typeface="Arial"/>
              <a:sym typeface="Arial"/>
            </a:endParaRPr>
          </a:p>
        </p:txBody>
      </p:sp>
      <p:sp>
        <p:nvSpPr>
          <p:cNvPr id="65" name="Oval 27">
            <a:extLst>
              <a:ext uri="{FF2B5EF4-FFF2-40B4-BE49-F238E27FC236}">
                <a16:creationId xmlns:a16="http://schemas.microsoft.com/office/drawing/2014/main" id="{22847985-1AEC-3047-9EA4-15CD05362278}"/>
              </a:ext>
            </a:extLst>
          </p:cNvPr>
          <p:cNvSpPr/>
          <p:nvPr/>
        </p:nvSpPr>
        <p:spPr>
          <a:xfrm>
            <a:off x="1714351" y="6051149"/>
            <a:ext cx="132454" cy="103251"/>
          </a:xfrm>
          <a:prstGeom prst="ellipse">
            <a:avLst/>
          </a:prstGeom>
          <a:solidFill>
            <a:srgbClr val="FFFFFF"/>
          </a:solidFill>
          <a:ln w="12700" cap="flat">
            <a:solidFill>
              <a:schemeClr val="bg1">
                <a:lumMod val="5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200" tIns="25717" rIns="25717" bIns="25717" numCol="1" spcCol="38100" rtlCol="0" anchor="ctr">
            <a:noAutofit/>
          </a:bodyPr>
          <a:lstStyle/>
          <a:p>
            <a:pPr marL="0" marR="0" lvl="0" indent="0" algn="ctr" defTabSz="257175" rtl="0" eaLnBrk="1" fontAlgn="auto" latinLnBrk="1" hangingPunct="0">
              <a:lnSpc>
                <a:spcPct val="100000"/>
              </a:lnSpc>
              <a:spcBef>
                <a:spcPts val="0"/>
              </a:spcBef>
              <a:spcAft>
                <a:spcPts val="0"/>
              </a:spcAft>
              <a:buClrTx/>
              <a:buSzTx/>
              <a:buFontTx/>
              <a:buNone/>
              <a:tabLst/>
              <a:defRPr/>
            </a:pPr>
            <a:endParaRPr kumimoji="0" lang="ja-JP" altLang="en-US" sz="900" b="0" i="0" u="none" strike="noStrike" kern="1200" cap="none" spc="0" normalizeH="0" baseline="0" noProof="0" dirty="0">
              <a:ln>
                <a:noFill/>
              </a:ln>
              <a:solidFill>
                <a:srgbClr val="231F20"/>
              </a:solidFill>
              <a:effectLst/>
              <a:uLnTx/>
              <a:uFillTx/>
              <a:latin typeface="Meiryo UI" panose="020B0604030504040204" pitchFamily="34" charset="-128"/>
              <a:ea typeface="Meiryo UI" panose="020B0604030504040204" pitchFamily="34" charset="-128"/>
              <a:cs typeface="Arial"/>
              <a:sym typeface="Arial"/>
            </a:endParaRPr>
          </a:p>
        </p:txBody>
      </p:sp>
      <p:grpSp>
        <p:nvGrpSpPr>
          <p:cNvPr id="66" name="グループ化 65"/>
          <p:cNvGrpSpPr/>
          <p:nvPr/>
        </p:nvGrpSpPr>
        <p:grpSpPr>
          <a:xfrm>
            <a:off x="6361602" y="3450544"/>
            <a:ext cx="518663" cy="518663"/>
            <a:chOff x="2314363" y="4405430"/>
            <a:chExt cx="795689" cy="795689"/>
          </a:xfrm>
          <a:solidFill>
            <a:srgbClr val="0070C0"/>
          </a:solidFill>
        </p:grpSpPr>
        <p:sp>
          <p:nvSpPr>
            <p:cNvPr id="68" name="楕円 67"/>
            <p:cNvSpPr/>
            <p:nvPr/>
          </p:nvSpPr>
          <p:spPr>
            <a:xfrm>
              <a:off x="2314363" y="4405430"/>
              <a:ext cx="795689" cy="795689"/>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5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71" name="図 70"/>
            <p:cNvPicPr>
              <a:picLocks noChangeAspect="1"/>
            </p:cNvPicPr>
            <p:nvPr/>
          </p:nvPicPr>
          <p:blipFill>
            <a:blip r:embed="rId6" cstate="screen">
              <a:biLevel thresh="25000"/>
              <a:extLst>
                <a:ext uri="{28A0092B-C50C-407E-A947-70E740481C1C}">
                  <a14:useLocalDpi xmlns:a14="http://schemas.microsoft.com/office/drawing/2010/main"/>
                </a:ext>
              </a:extLst>
            </a:blip>
            <a:stretch>
              <a:fillRect/>
            </a:stretch>
          </p:blipFill>
          <p:spPr>
            <a:xfrm>
              <a:off x="2526432" y="4464320"/>
              <a:ext cx="390763" cy="390763"/>
            </a:xfrm>
            <a:prstGeom prst="rect">
              <a:avLst/>
            </a:prstGeom>
            <a:grpFill/>
          </p:spPr>
        </p:pic>
        <p:sp>
          <p:nvSpPr>
            <p:cNvPr id="72" name="TextBox 51"/>
            <p:cNvSpPr txBox="1"/>
            <p:nvPr/>
          </p:nvSpPr>
          <p:spPr>
            <a:xfrm>
              <a:off x="2427054" y="4864150"/>
              <a:ext cx="582209" cy="223136"/>
            </a:xfrm>
            <a:prstGeom prst="rect">
              <a:avLst/>
            </a:prstGeom>
            <a:gr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25717" tIns="25717" rIns="25717" bIns="25717" numCol="1" spcCol="38100" rtlCol="0" anchor="t">
              <a:spAutoFit/>
            </a:bodyPr>
            <a:lstStyle/>
            <a:p>
              <a:pPr marL="0" marR="0" lvl="0" indent="0" algn="ctr" defTabSz="257175" rtl="0" eaLnBrk="1" fontAlgn="auto" latinLnBrk="1" hangingPunct="0">
                <a:lnSpc>
                  <a:spcPct val="100000"/>
                </a:lnSpc>
                <a:spcBef>
                  <a:spcPts val="0"/>
                </a:spcBef>
                <a:spcAft>
                  <a:spcPts val="0"/>
                </a:spcAft>
                <a:buClrTx/>
                <a:buSzTx/>
                <a:buFontTx/>
                <a:buNone/>
                <a:tabLst/>
                <a:defRPr/>
              </a:pPr>
              <a:r>
                <a:rPr kumimoji="0" lang="ja-JP" altLang="en-US" sz="7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買物代行</a:t>
              </a:r>
            </a:p>
          </p:txBody>
        </p:sp>
      </p:grpSp>
      <p:grpSp>
        <p:nvGrpSpPr>
          <p:cNvPr id="73" name="グループ化 72"/>
          <p:cNvGrpSpPr/>
          <p:nvPr/>
        </p:nvGrpSpPr>
        <p:grpSpPr>
          <a:xfrm>
            <a:off x="5806965" y="3773814"/>
            <a:ext cx="518663" cy="518663"/>
            <a:chOff x="1339420" y="4554484"/>
            <a:chExt cx="795689" cy="795689"/>
          </a:xfrm>
        </p:grpSpPr>
        <p:sp>
          <p:nvSpPr>
            <p:cNvPr id="74" name="楕円 73"/>
            <p:cNvSpPr/>
            <p:nvPr/>
          </p:nvSpPr>
          <p:spPr>
            <a:xfrm>
              <a:off x="1339420" y="4554484"/>
              <a:ext cx="795689" cy="79568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5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75" name="図 74"/>
            <p:cNvPicPr>
              <a:picLocks noChangeAspect="1"/>
            </p:cNvPicPr>
            <p:nvPr/>
          </p:nvPicPr>
          <p:blipFill>
            <a:blip r:embed="rId7" cstate="screen">
              <a:biLevel thresh="25000"/>
              <a:extLst>
                <a:ext uri="{28A0092B-C50C-407E-A947-70E740481C1C}">
                  <a14:useLocalDpi xmlns:a14="http://schemas.microsoft.com/office/drawing/2010/main"/>
                </a:ext>
              </a:extLst>
            </a:blip>
            <a:stretch>
              <a:fillRect/>
            </a:stretch>
          </p:blipFill>
          <p:spPr>
            <a:xfrm>
              <a:off x="1557161" y="4617682"/>
              <a:ext cx="315983" cy="315983"/>
            </a:xfrm>
            <a:prstGeom prst="rect">
              <a:avLst/>
            </a:prstGeom>
          </p:spPr>
        </p:pic>
        <p:sp>
          <p:nvSpPr>
            <p:cNvPr id="76" name="TextBox 19"/>
            <p:cNvSpPr txBox="1"/>
            <p:nvPr/>
          </p:nvSpPr>
          <p:spPr>
            <a:xfrm>
              <a:off x="1383702" y="4933665"/>
              <a:ext cx="707767" cy="3983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717" tIns="25717" rIns="25717" bIns="25717" numCol="1" spcCol="38100" rtlCol="0" anchor="t">
              <a:spAutoFit/>
            </a:bodyPr>
            <a:lstStyle/>
            <a:p>
              <a:pPr marL="0" marR="0" lvl="0" indent="0" algn="ctr" defTabSz="257175" rtl="0" eaLnBrk="1" fontAlgn="auto" latinLnBrk="1" hangingPunct="0">
                <a:lnSpc>
                  <a:spcPct val="100000"/>
                </a:lnSpc>
                <a:spcBef>
                  <a:spcPts val="0"/>
                </a:spcBef>
                <a:spcAft>
                  <a:spcPts val="0"/>
                </a:spcAft>
                <a:buClrTx/>
                <a:buSzTx/>
                <a:buFontTx/>
                <a:buNone/>
                <a:tabLst/>
                <a:defRPr/>
              </a:pPr>
              <a:r>
                <a:rPr kumimoji="0" lang="ja-JP" altLang="en-US" sz="675"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医療･介護相談</a:t>
              </a:r>
            </a:p>
          </p:txBody>
        </p:sp>
      </p:grpSp>
      <p:grpSp>
        <p:nvGrpSpPr>
          <p:cNvPr id="77" name="グループ化 76"/>
          <p:cNvGrpSpPr/>
          <p:nvPr/>
        </p:nvGrpSpPr>
        <p:grpSpPr>
          <a:xfrm>
            <a:off x="5606188" y="4330115"/>
            <a:ext cx="518663" cy="518663"/>
            <a:chOff x="334324" y="4398284"/>
            <a:chExt cx="795689" cy="795689"/>
          </a:xfrm>
        </p:grpSpPr>
        <p:sp>
          <p:nvSpPr>
            <p:cNvPr id="78" name="楕円 77"/>
            <p:cNvSpPr/>
            <p:nvPr/>
          </p:nvSpPr>
          <p:spPr>
            <a:xfrm>
              <a:off x="334324" y="4398284"/>
              <a:ext cx="795689" cy="79568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5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9" name="TextBox 54"/>
            <p:cNvSpPr txBox="1"/>
            <p:nvPr/>
          </p:nvSpPr>
          <p:spPr>
            <a:xfrm>
              <a:off x="377256" y="4782283"/>
              <a:ext cx="723622" cy="34624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717" tIns="25717" rIns="25717" bIns="25717" numCol="1" spcCol="38100" rtlCol="0" anchor="t">
              <a:spAutoFit/>
            </a:bodyPr>
            <a:lstStyle/>
            <a:p>
              <a:pPr marL="0" marR="0" lvl="0" indent="0" algn="ctr" defTabSz="257175" rtl="0" eaLnBrk="1" fontAlgn="auto" latinLnBrk="1" hangingPunct="0">
                <a:lnSpc>
                  <a:spcPct val="100000"/>
                </a:lnSpc>
                <a:spcBef>
                  <a:spcPts val="0"/>
                </a:spcBef>
                <a:spcAft>
                  <a:spcPts val="0"/>
                </a:spcAft>
                <a:buClrTx/>
                <a:buSzTx/>
                <a:buFontTx/>
                <a:buNone/>
                <a:tabLst/>
                <a:defRPr/>
              </a:pPr>
              <a:r>
                <a:rPr kumimoji="0" lang="ja-JP" altLang="en-US" sz="675"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オンライン</a:t>
              </a:r>
              <a:endParaRPr kumimoji="0" lang="en-US" altLang="ja-JP" sz="675"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a:sym typeface="Arial"/>
              </a:endParaRPr>
            </a:p>
            <a:p>
              <a:pPr marL="0" marR="0" lvl="0" indent="0" algn="ctr" defTabSz="257175" rtl="0" eaLnBrk="1" fontAlgn="auto" latinLnBrk="1" hangingPunct="0">
                <a:lnSpc>
                  <a:spcPct val="100000"/>
                </a:lnSpc>
                <a:spcBef>
                  <a:spcPts val="0"/>
                </a:spcBef>
                <a:spcAft>
                  <a:spcPts val="0"/>
                </a:spcAft>
                <a:buClrTx/>
                <a:buSzTx/>
                <a:buFontTx/>
                <a:buNone/>
                <a:tabLst/>
                <a:defRPr/>
              </a:pPr>
              <a:r>
                <a:rPr kumimoji="0" lang="ja-JP" altLang="en-US" sz="675"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調剤薬局</a:t>
              </a:r>
            </a:p>
          </p:txBody>
        </p:sp>
        <p:pic>
          <p:nvPicPr>
            <p:cNvPr id="80" name="図 79"/>
            <p:cNvPicPr>
              <a:picLocks noChangeAspect="1"/>
            </p:cNvPicPr>
            <p:nvPr/>
          </p:nvPicPr>
          <p:blipFill>
            <a:blip r:embed="rId8" cstate="screen">
              <a:biLevel thresh="25000"/>
              <a:extLst>
                <a:ext uri="{28A0092B-C50C-407E-A947-70E740481C1C}">
                  <a14:useLocalDpi xmlns:a14="http://schemas.microsoft.com/office/drawing/2010/main"/>
                </a:ext>
              </a:extLst>
            </a:blip>
            <a:stretch>
              <a:fillRect/>
            </a:stretch>
          </p:blipFill>
          <p:spPr>
            <a:xfrm>
              <a:off x="579284" y="4464906"/>
              <a:ext cx="321802" cy="321802"/>
            </a:xfrm>
            <a:prstGeom prst="rect">
              <a:avLst/>
            </a:prstGeom>
          </p:spPr>
        </p:pic>
      </p:grpSp>
      <p:grpSp>
        <p:nvGrpSpPr>
          <p:cNvPr id="81" name="グループ化 80"/>
          <p:cNvGrpSpPr/>
          <p:nvPr/>
        </p:nvGrpSpPr>
        <p:grpSpPr>
          <a:xfrm>
            <a:off x="5526717" y="4886416"/>
            <a:ext cx="518663" cy="518663"/>
            <a:chOff x="393336" y="5526144"/>
            <a:chExt cx="795689" cy="795689"/>
          </a:xfrm>
        </p:grpSpPr>
        <p:sp>
          <p:nvSpPr>
            <p:cNvPr id="82" name="楕円 81"/>
            <p:cNvSpPr/>
            <p:nvPr/>
          </p:nvSpPr>
          <p:spPr>
            <a:xfrm>
              <a:off x="393336" y="5526144"/>
              <a:ext cx="795689" cy="79568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5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83" name="図 82"/>
            <p:cNvPicPr>
              <a:picLocks noChangeAspect="1"/>
            </p:cNvPicPr>
            <p:nvPr/>
          </p:nvPicPr>
          <p:blipFill>
            <a:blip r:embed="rId9" cstate="screen">
              <a:biLevel thresh="25000"/>
              <a:extLst>
                <a:ext uri="{28A0092B-C50C-407E-A947-70E740481C1C}">
                  <a14:useLocalDpi xmlns:a14="http://schemas.microsoft.com/office/drawing/2010/main"/>
                </a:ext>
              </a:extLst>
            </a:blip>
            <a:stretch>
              <a:fillRect/>
            </a:stretch>
          </p:blipFill>
          <p:spPr>
            <a:xfrm>
              <a:off x="573921" y="5546883"/>
              <a:ext cx="420709" cy="420709"/>
            </a:xfrm>
            <a:prstGeom prst="rect">
              <a:avLst/>
            </a:prstGeom>
          </p:spPr>
        </p:pic>
        <p:sp>
          <p:nvSpPr>
            <p:cNvPr id="84" name="TextBox 20"/>
            <p:cNvSpPr txBox="1"/>
            <p:nvPr/>
          </p:nvSpPr>
          <p:spPr>
            <a:xfrm>
              <a:off x="467580" y="5980044"/>
              <a:ext cx="697869" cy="25673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717" tIns="25717" rIns="25717" bIns="25717" numCol="1" spcCol="38100" rtlCol="0" anchor="t">
              <a:spAutoFit/>
            </a:bodyPr>
            <a:lstStyle/>
            <a:p>
              <a:pPr marL="0" marR="0" lvl="0" indent="0" algn="ctr" defTabSz="257175" rtl="0" eaLnBrk="1" fontAlgn="auto" latinLnBrk="1" hangingPunct="0">
                <a:lnSpc>
                  <a:spcPct val="100000"/>
                </a:lnSpc>
                <a:spcBef>
                  <a:spcPts val="0"/>
                </a:spcBef>
                <a:spcAft>
                  <a:spcPts val="0"/>
                </a:spcAft>
                <a:buClrTx/>
                <a:buSzTx/>
                <a:buFontTx/>
                <a:buNone/>
                <a:tabLst/>
                <a:defRPr/>
              </a:pPr>
              <a:r>
                <a:rPr kumimoji="0" lang="ja-JP" altLang="en-US" sz="7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健康診断</a:t>
              </a:r>
            </a:p>
          </p:txBody>
        </p:sp>
      </p:grpSp>
      <p:grpSp>
        <p:nvGrpSpPr>
          <p:cNvPr id="85" name="グループ化 84"/>
          <p:cNvGrpSpPr/>
          <p:nvPr/>
        </p:nvGrpSpPr>
        <p:grpSpPr>
          <a:xfrm>
            <a:off x="5606188" y="5442717"/>
            <a:ext cx="518663" cy="518663"/>
            <a:chOff x="1712402" y="5723073"/>
            <a:chExt cx="795689" cy="795689"/>
          </a:xfrm>
        </p:grpSpPr>
        <p:grpSp>
          <p:nvGrpSpPr>
            <p:cNvPr id="86" name="グループ化 85"/>
            <p:cNvGrpSpPr/>
            <p:nvPr/>
          </p:nvGrpSpPr>
          <p:grpSpPr>
            <a:xfrm>
              <a:off x="1712402" y="5723073"/>
              <a:ext cx="795689" cy="795689"/>
              <a:chOff x="1712402" y="5723073"/>
              <a:chExt cx="795689" cy="795689"/>
            </a:xfrm>
          </p:grpSpPr>
          <p:sp>
            <p:nvSpPr>
              <p:cNvPr id="88" name="楕円 87"/>
              <p:cNvSpPr/>
              <p:nvPr/>
            </p:nvSpPr>
            <p:spPr>
              <a:xfrm>
                <a:off x="1712402" y="5723073"/>
                <a:ext cx="795689" cy="79568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5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89" name="グループ化 88"/>
              <p:cNvGrpSpPr/>
              <p:nvPr/>
            </p:nvGrpSpPr>
            <p:grpSpPr>
              <a:xfrm>
                <a:off x="1894879" y="5775173"/>
                <a:ext cx="412003" cy="412003"/>
                <a:chOff x="3012653" y="4975487"/>
                <a:chExt cx="1833547" cy="1833547"/>
              </a:xfrm>
            </p:grpSpPr>
            <p:pic>
              <p:nvPicPr>
                <p:cNvPr id="90" name="図 89"/>
                <p:cNvPicPr>
                  <a:picLocks noChangeAspect="1"/>
                </p:cNvPicPr>
                <p:nvPr/>
              </p:nvPicPr>
              <p:blipFill>
                <a:blip r:embed="rId10" cstate="screen">
                  <a:biLevel thresh="25000"/>
                  <a:extLst>
                    <a:ext uri="{28A0092B-C50C-407E-A947-70E740481C1C}">
                      <a14:useLocalDpi xmlns:a14="http://schemas.microsoft.com/office/drawing/2010/main"/>
                    </a:ext>
                  </a:extLst>
                </a:blip>
                <a:stretch>
                  <a:fillRect/>
                </a:stretch>
              </p:blipFill>
              <p:spPr>
                <a:xfrm>
                  <a:off x="3367442" y="5272355"/>
                  <a:ext cx="1093054" cy="1093054"/>
                </a:xfrm>
                <a:prstGeom prst="rect">
                  <a:avLst/>
                </a:prstGeom>
              </p:spPr>
            </p:pic>
            <p:pic>
              <p:nvPicPr>
                <p:cNvPr id="91" name="図 90"/>
                <p:cNvPicPr>
                  <a:picLocks noChangeAspect="1"/>
                </p:cNvPicPr>
                <p:nvPr/>
              </p:nvPicPr>
              <p:blipFill>
                <a:blip r:embed="rId11" cstate="screen">
                  <a:biLevel thresh="25000"/>
                  <a:extLst>
                    <a:ext uri="{28A0092B-C50C-407E-A947-70E740481C1C}">
                      <a14:useLocalDpi xmlns:a14="http://schemas.microsoft.com/office/drawing/2010/main"/>
                    </a:ext>
                  </a:extLst>
                </a:blip>
                <a:stretch>
                  <a:fillRect/>
                </a:stretch>
              </p:blipFill>
              <p:spPr>
                <a:xfrm>
                  <a:off x="3012653" y="4975487"/>
                  <a:ext cx="1833547" cy="1833547"/>
                </a:xfrm>
                <a:prstGeom prst="rect">
                  <a:avLst/>
                </a:prstGeom>
              </p:spPr>
            </p:pic>
          </p:grpSp>
        </p:grpSp>
        <p:sp>
          <p:nvSpPr>
            <p:cNvPr id="87" name="TextBox 37">
              <a:extLst>
                <a:ext uri="{FF2B5EF4-FFF2-40B4-BE49-F238E27FC236}">
                  <a16:creationId xmlns:a16="http://schemas.microsoft.com/office/drawing/2014/main" id="{CDB49BAC-DE7A-46EA-83F1-FA952CE3C9FA}"/>
                </a:ext>
              </a:extLst>
            </p:cNvPr>
            <p:cNvSpPr txBox="1"/>
            <p:nvPr/>
          </p:nvSpPr>
          <p:spPr>
            <a:xfrm>
              <a:off x="1751469" y="6129448"/>
              <a:ext cx="704505" cy="34624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717" tIns="25717" rIns="25717" bIns="25717" numCol="1" spcCol="38100" rtlCol="0" anchor="t">
              <a:spAutoFit/>
            </a:bodyPr>
            <a:lstStyle/>
            <a:p>
              <a:pPr marL="0" marR="0" lvl="0" indent="0" algn="ctr" defTabSz="257175" rtl="0" eaLnBrk="1" fontAlgn="auto" latinLnBrk="1" hangingPunct="0">
                <a:lnSpc>
                  <a:spcPct val="100000"/>
                </a:lnSpc>
                <a:spcBef>
                  <a:spcPts val="0"/>
                </a:spcBef>
                <a:spcAft>
                  <a:spcPts val="0"/>
                </a:spcAft>
                <a:buClrTx/>
                <a:buSzTx/>
                <a:buFontTx/>
                <a:buNone/>
                <a:tabLst/>
                <a:defRPr/>
              </a:pPr>
              <a:r>
                <a:rPr kumimoji="0" lang="ja-JP" altLang="en-US" sz="675"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オンライン</a:t>
              </a:r>
              <a:endParaRPr kumimoji="0" lang="en-US" altLang="ja-JP" sz="675"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a:sym typeface="Arial"/>
              </a:endParaRPr>
            </a:p>
            <a:p>
              <a:pPr marL="0" marR="0" lvl="0" indent="0" algn="ctr" defTabSz="257175" rtl="0" eaLnBrk="1" fontAlgn="auto" latinLnBrk="1" hangingPunct="0">
                <a:lnSpc>
                  <a:spcPct val="100000"/>
                </a:lnSpc>
                <a:spcBef>
                  <a:spcPts val="0"/>
                </a:spcBef>
                <a:spcAft>
                  <a:spcPts val="0"/>
                </a:spcAft>
                <a:buClrTx/>
                <a:buSzTx/>
                <a:buFontTx/>
                <a:buNone/>
                <a:tabLst/>
                <a:defRPr/>
              </a:pPr>
              <a:r>
                <a:rPr kumimoji="0" lang="ja-JP" altLang="en-US" sz="675"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診療・調剤</a:t>
              </a:r>
            </a:p>
          </p:txBody>
        </p:sp>
      </p:grpSp>
      <p:grpSp>
        <p:nvGrpSpPr>
          <p:cNvPr id="92" name="グループ化 91"/>
          <p:cNvGrpSpPr/>
          <p:nvPr/>
        </p:nvGrpSpPr>
        <p:grpSpPr>
          <a:xfrm>
            <a:off x="5839985" y="5978102"/>
            <a:ext cx="518663" cy="518663"/>
            <a:chOff x="3050512" y="5360062"/>
            <a:chExt cx="795689" cy="795689"/>
          </a:xfrm>
        </p:grpSpPr>
        <p:sp>
          <p:nvSpPr>
            <p:cNvPr id="93" name="楕円 92"/>
            <p:cNvSpPr/>
            <p:nvPr/>
          </p:nvSpPr>
          <p:spPr>
            <a:xfrm>
              <a:off x="3050512" y="5360062"/>
              <a:ext cx="795689" cy="79568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5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94" name="図 93"/>
            <p:cNvPicPr>
              <a:picLocks noChangeAspect="1"/>
            </p:cNvPicPr>
            <p:nvPr/>
          </p:nvPicPr>
          <p:blipFill>
            <a:blip r:embed="rId12" cstate="screen">
              <a:lum bright="70000" contrast="-70000"/>
              <a:extLst>
                <a:ext uri="{28A0092B-C50C-407E-A947-70E740481C1C}">
                  <a14:useLocalDpi xmlns:a14="http://schemas.microsoft.com/office/drawing/2010/main"/>
                </a:ext>
              </a:extLst>
            </a:blip>
            <a:stretch>
              <a:fillRect/>
            </a:stretch>
          </p:blipFill>
          <p:spPr>
            <a:xfrm>
              <a:off x="3310489" y="5443493"/>
              <a:ext cx="314413" cy="314413"/>
            </a:xfrm>
            <a:prstGeom prst="rect">
              <a:avLst/>
            </a:prstGeom>
          </p:spPr>
        </p:pic>
        <p:sp>
          <p:nvSpPr>
            <p:cNvPr id="95" name="TextBox 22"/>
            <p:cNvSpPr txBox="1"/>
            <p:nvPr/>
          </p:nvSpPr>
          <p:spPr>
            <a:xfrm>
              <a:off x="3080251" y="5739701"/>
              <a:ext cx="741744" cy="34624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717" tIns="25717" rIns="25717" bIns="25717" numCol="1" spcCol="38100" rtlCol="0" anchor="t">
              <a:spAutoFit/>
            </a:bodyPr>
            <a:lstStyle/>
            <a:p>
              <a:pPr marL="0" marR="0" lvl="0" indent="0" algn="ctr" defTabSz="257175" rtl="0" eaLnBrk="1" fontAlgn="auto" latinLnBrk="1" hangingPunct="0">
                <a:lnSpc>
                  <a:spcPct val="100000"/>
                </a:lnSpc>
                <a:spcBef>
                  <a:spcPts val="0"/>
                </a:spcBef>
                <a:spcAft>
                  <a:spcPts val="0"/>
                </a:spcAft>
                <a:buClrTx/>
                <a:buSzTx/>
                <a:buFontTx/>
                <a:buNone/>
                <a:tabLst/>
                <a:defRPr/>
              </a:pPr>
              <a:r>
                <a:rPr kumimoji="0" lang="ja-JP" altLang="en-US" sz="675"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金融･保険･相続相談</a:t>
              </a:r>
            </a:p>
          </p:txBody>
        </p:sp>
      </p:grpSp>
      <p:grpSp>
        <p:nvGrpSpPr>
          <p:cNvPr id="96" name="グループ化 95"/>
          <p:cNvGrpSpPr/>
          <p:nvPr/>
        </p:nvGrpSpPr>
        <p:grpSpPr>
          <a:xfrm>
            <a:off x="6357732" y="6316904"/>
            <a:ext cx="518663" cy="518663"/>
            <a:chOff x="8133901" y="4298775"/>
            <a:chExt cx="795689" cy="795689"/>
          </a:xfrm>
        </p:grpSpPr>
        <p:sp>
          <p:nvSpPr>
            <p:cNvPr id="97" name="楕円 96"/>
            <p:cNvSpPr/>
            <p:nvPr/>
          </p:nvSpPr>
          <p:spPr>
            <a:xfrm>
              <a:off x="8133901" y="4298775"/>
              <a:ext cx="795689" cy="79568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5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8" name="TextBox 37">
              <a:extLst>
                <a:ext uri="{FF2B5EF4-FFF2-40B4-BE49-F238E27FC236}">
                  <a16:creationId xmlns:a16="http://schemas.microsoft.com/office/drawing/2014/main" id="{D55332F4-6000-48A0-8426-CC719C2770CD}"/>
                </a:ext>
              </a:extLst>
            </p:cNvPr>
            <p:cNvSpPr txBox="1"/>
            <p:nvPr/>
          </p:nvSpPr>
          <p:spPr>
            <a:xfrm>
              <a:off x="8208580" y="4737553"/>
              <a:ext cx="590758" cy="20774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25717" tIns="25717" rIns="25717" bIns="25717" numCol="1" spcCol="38100" rtlCol="0" anchor="t">
              <a:spAutoFit/>
            </a:bodyPr>
            <a:lstStyle/>
            <a:p>
              <a:pPr marL="0" marR="0" lvl="0" indent="0" algn="l" defTabSz="257175" rtl="0" eaLnBrk="1" fontAlgn="auto" latinLnBrk="1" hangingPunct="0">
                <a:lnSpc>
                  <a:spcPct val="100000"/>
                </a:lnSpc>
                <a:spcBef>
                  <a:spcPts val="0"/>
                </a:spcBef>
                <a:spcAft>
                  <a:spcPts val="0"/>
                </a:spcAft>
                <a:buClrTx/>
                <a:buSzTx/>
                <a:buFontTx/>
                <a:buNone/>
                <a:tabLst/>
                <a:defRPr/>
              </a:pPr>
              <a:r>
                <a:rPr kumimoji="0" lang="ja-JP" altLang="en-US" sz="675"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防災・避難</a:t>
              </a:r>
            </a:p>
          </p:txBody>
        </p:sp>
        <p:pic>
          <p:nvPicPr>
            <p:cNvPr id="99" name="図 98"/>
            <p:cNvPicPr>
              <a:picLocks noChangeAspect="1"/>
            </p:cNvPicPr>
            <p:nvPr/>
          </p:nvPicPr>
          <p:blipFill>
            <a:blip r:embed="rId13" cstate="screen">
              <a:biLevel thresh="25000"/>
              <a:extLst>
                <a:ext uri="{28A0092B-C50C-407E-A947-70E740481C1C}">
                  <a14:useLocalDpi xmlns:a14="http://schemas.microsoft.com/office/drawing/2010/main"/>
                </a:ext>
              </a:extLst>
            </a:blip>
            <a:stretch>
              <a:fillRect/>
            </a:stretch>
          </p:blipFill>
          <p:spPr>
            <a:xfrm>
              <a:off x="8350317" y="4373056"/>
              <a:ext cx="362856" cy="362856"/>
            </a:xfrm>
            <a:prstGeom prst="rect">
              <a:avLst/>
            </a:prstGeom>
          </p:spPr>
        </p:pic>
      </p:grpSp>
      <p:grpSp>
        <p:nvGrpSpPr>
          <p:cNvPr id="100" name="グループ化 99"/>
          <p:cNvGrpSpPr/>
          <p:nvPr/>
        </p:nvGrpSpPr>
        <p:grpSpPr>
          <a:xfrm>
            <a:off x="6957205" y="6316904"/>
            <a:ext cx="518663" cy="518663"/>
            <a:chOff x="4414562" y="5411399"/>
            <a:chExt cx="795689" cy="795689"/>
          </a:xfrm>
        </p:grpSpPr>
        <p:sp>
          <p:nvSpPr>
            <p:cNvPr id="101" name="楕円 100"/>
            <p:cNvSpPr/>
            <p:nvPr/>
          </p:nvSpPr>
          <p:spPr>
            <a:xfrm>
              <a:off x="4414562" y="5411399"/>
              <a:ext cx="795689" cy="79568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5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02" name="TextBox 37">
              <a:extLst>
                <a:ext uri="{FF2B5EF4-FFF2-40B4-BE49-F238E27FC236}">
                  <a16:creationId xmlns:a16="http://schemas.microsoft.com/office/drawing/2014/main" id="{4B26AC43-2471-4B67-977D-A40E3E411D72}"/>
                </a:ext>
              </a:extLst>
            </p:cNvPr>
            <p:cNvSpPr txBox="1"/>
            <p:nvPr/>
          </p:nvSpPr>
          <p:spPr>
            <a:xfrm>
              <a:off x="4490841" y="5800739"/>
              <a:ext cx="668393" cy="34624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717" tIns="25717" rIns="25717" bIns="25717" numCol="1" spcCol="38100" rtlCol="0" anchor="t">
              <a:spAutoFit/>
            </a:bodyPr>
            <a:lstStyle/>
            <a:p>
              <a:pPr marL="0" marR="0" lvl="0" indent="0" algn="ctr" defTabSz="257175" rtl="0" eaLnBrk="1" fontAlgn="auto" latinLnBrk="1" hangingPunct="0">
                <a:lnSpc>
                  <a:spcPct val="100000"/>
                </a:lnSpc>
                <a:spcBef>
                  <a:spcPts val="0"/>
                </a:spcBef>
                <a:spcAft>
                  <a:spcPts val="0"/>
                </a:spcAft>
                <a:buClrTx/>
                <a:buSzTx/>
                <a:buFontTx/>
                <a:buNone/>
                <a:tabLst/>
                <a:defRPr/>
              </a:pPr>
              <a:r>
                <a:rPr kumimoji="0" lang="ja-JP" altLang="en-US" sz="675"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就労</a:t>
              </a:r>
              <a:endParaRPr kumimoji="0" lang="en-US" altLang="ja-JP" sz="675"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a:sym typeface="Arial"/>
              </a:endParaRPr>
            </a:p>
            <a:p>
              <a:pPr marL="0" marR="0" lvl="0" indent="0" algn="ctr" defTabSz="257175" rtl="0" eaLnBrk="1" fontAlgn="auto" latinLnBrk="1" hangingPunct="0">
                <a:lnSpc>
                  <a:spcPct val="100000"/>
                </a:lnSpc>
                <a:spcBef>
                  <a:spcPts val="0"/>
                </a:spcBef>
                <a:spcAft>
                  <a:spcPts val="0"/>
                </a:spcAft>
                <a:buClrTx/>
                <a:buSzTx/>
                <a:buFontTx/>
                <a:buNone/>
                <a:tabLst/>
                <a:defRPr/>
              </a:pPr>
              <a:r>
                <a:rPr kumimoji="0" lang="ja-JP" altLang="en-US" sz="675"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マッチング</a:t>
              </a:r>
            </a:p>
          </p:txBody>
        </p:sp>
        <p:pic>
          <p:nvPicPr>
            <p:cNvPr id="103" name="図 102"/>
            <p:cNvPicPr>
              <a:picLocks noChangeAspect="1"/>
            </p:cNvPicPr>
            <p:nvPr/>
          </p:nvPicPr>
          <p:blipFill>
            <a:blip r:embed="rId14" cstate="screen">
              <a:biLevel thresh="25000"/>
              <a:extLst>
                <a:ext uri="{28A0092B-C50C-407E-A947-70E740481C1C}">
                  <a14:useLocalDpi xmlns:a14="http://schemas.microsoft.com/office/drawing/2010/main"/>
                </a:ext>
              </a:extLst>
            </a:blip>
            <a:stretch>
              <a:fillRect/>
            </a:stretch>
          </p:blipFill>
          <p:spPr>
            <a:xfrm>
              <a:off x="4604724" y="5441755"/>
              <a:ext cx="428759" cy="428759"/>
            </a:xfrm>
            <a:prstGeom prst="rect">
              <a:avLst/>
            </a:prstGeom>
          </p:spPr>
        </p:pic>
      </p:grpSp>
      <p:grpSp>
        <p:nvGrpSpPr>
          <p:cNvPr id="104" name="グループ化 103"/>
          <p:cNvGrpSpPr/>
          <p:nvPr/>
        </p:nvGrpSpPr>
        <p:grpSpPr>
          <a:xfrm>
            <a:off x="7491490" y="5978102"/>
            <a:ext cx="518663" cy="518663"/>
            <a:chOff x="5712886" y="5892457"/>
            <a:chExt cx="795689" cy="795689"/>
          </a:xfrm>
        </p:grpSpPr>
        <p:sp>
          <p:nvSpPr>
            <p:cNvPr id="105" name="楕円 104"/>
            <p:cNvSpPr/>
            <p:nvPr/>
          </p:nvSpPr>
          <p:spPr>
            <a:xfrm>
              <a:off x="5712886" y="5892457"/>
              <a:ext cx="795689" cy="79568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5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06" name="TextBox 25"/>
            <p:cNvSpPr txBox="1"/>
            <p:nvPr/>
          </p:nvSpPr>
          <p:spPr>
            <a:xfrm>
              <a:off x="5723699" y="6281128"/>
              <a:ext cx="762826" cy="34624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717" tIns="25717" rIns="25717" bIns="25717" numCol="1" spcCol="38100" rtlCol="0" anchor="t">
              <a:spAutoFit/>
            </a:bodyPr>
            <a:lstStyle/>
            <a:p>
              <a:pPr marL="0" marR="0" lvl="0" indent="0" algn="ctr" defTabSz="257175" rtl="0" eaLnBrk="1" fontAlgn="auto" latinLnBrk="1" hangingPunct="0">
                <a:lnSpc>
                  <a:spcPct val="100000"/>
                </a:lnSpc>
                <a:spcBef>
                  <a:spcPts val="0"/>
                </a:spcBef>
                <a:spcAft>
                  <a:spcPts val="0"/>
                </a:spcAft>
                <a:buClrTx/>
                <a:buSzTx/>
                <a:buFontTx/>
                <a:buNone/>
                <a:tabLst/>
                <a:defRPr/>
              </a:pPr>
              <a:r>
                <a:rPr kumimoji="0" lang="ja-JP" altLang="en-US" sz="675"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子や孫と</a:t>
              </a:r>
              <a:endParaRPr kumimoji="0" lang="en-US" altLang="ja-JP" sz="675"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a:sym typeface="Arial"/>
              </a:endParaRPr>
            </a:p>
            <a:p>
              <a:pPr marL="0" marR="0" lvl="0" indent="0" algn="ctr" defTabSz="257175" rtl="0" eaLnBrk="1" fontAlgn="auto" latinLnBrk="1" hangingPunct="0">
                <a:lnSpc>
                  <a:spcPct val="100000"/>
                </a:lnSpc>
                <a:spcBef>
                  <a:spcPts val="0"/>
                </a:spcBef>
                <a:spcAft>
                  <a:spcPts val="0"/>
                </a:spcAft>
                <a:buClrTx/>
                <a:buSzTx/>
                <a:buFontTx/>
                <a:buNone/>
                <a:tabLst/>
                <a:defRPr/>
              </a:pPr>
              <a:r>
                <a:rPr kumimoji="0" lang="ja-JP" altLang="en-US" sz="675"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テレビ電話</a:t>
              </a:r>
            </a:p>
          </p:txBody>
        </p:sp>
        <p:grpSp>
          <p:nvGrpSpPr>
            <p:cNvPr id="107" name="グループ化 106"/>
            <p:cNvGrpSpPr/>
            <p:nvPr/>
          </p:nvGrpSpPr>
          <p:grpSpPr>
            <a:xfrm>
              <a:off x="5905949" y="5924068"/>
              <a:ext cx="387240" cy="387240"/>
              <a:chOff x="5725820" y="5964493"/>
              <a:chExt cx="387240" cy="387240"/>
            </a:xfrm>
          </p:grpSpPr>
          <p:pic>
            <p:nvPicPr>
              <p:cNvPr id="108" name="図 107"/>
              <p:cNvPicPr>
                <a:picLocks noChangeAspect="1"/>
              </p:cNvPicPr>
              <p:nvPr/>
            </p:nvPicPr>
            <p:blipFill>
              <a:blip r:embed="rId15" cstate="screen">
                <a:biLevel thresh="25000"/>
                <a:extLst>
                  <a:ext uri="{28A0092B-C50C-407E-A947-70E740481C1C}">
                    <a14:useLocalDpi xmlns:a14="http://schemas.microsoft.com/office/drawing/2010/main"/>
                  </a:ext>
                </a:extLst>
              </a:blip>
              <a:stretch>
                <a:fillRect/>
              </a:stretch>
            </p:blipFill>
            <p:spPr>
              <a:xfrm>
                <a:off x="5725820" y="5964493"/>
                <a:ext cx="387240" cy="387240"/>
              </a:xfrm>
              <a:prstGeom prst="rect">
                <a:avLst/>
              </a:prstGeom>
            </p:spPr>
          </p:pic>
          <p:grpSp>
            <p:nvGrpSpPr>
              <p:cNvPr id="109" name="グループ化 108"/>
              <p:cNvGrpSpPr/>
              <p:nvPr/>
            </p:nvGrpSpPr>
            <p:grpSpPr>
              <a:xfrm>
                <a:off x="5861538" y="6033102"/>
                <a:ext cx="112048" cy="117086"/>
                <a:chOff x="6312312" y="6155044"/>
                <a:chExt cx="145934" cy="152495"/>
              </a:xfrm>
            </p:grpSpPr>
            <p:sp>
              <p:nvSpPr>
                <p:cNvPr id="118" name="フローチャート: 論理積ゲート 117"/>
                <p:cNvSpPr/>
                <p:nvPr/>
              </p:nvSpPr>
              <p:spPr>
                <a:xfrm rot="16200000">
                  <a:off x="6349862" y="6199156"/>
                  <a:ext cx="70833" cy="145934"/>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5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19" name="楕円 118"/>
                <p:cNvSpPr/>
                <p:nvPr/>
              </p:nvSpPr>
              <p:spPr>
                <a:xfrm>
                  <a:off x="6329763" y="6155044"/>
                  <a:ext cx="110864" cy="110864"/>
                </a:xfrm>
                <a:prstGeom prst="ellips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5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grpSp>
            <p:nvGrpSpPr>
              <p:cNvPr id="110" name="グループ化 109"/>
              <p:cNvGrpSpPr/>
              <p:nvPr/>
            </p:nvGrpSpPr>
            <p:grpSpPr>
              <a:xfrm>
                <a:off x="5849278" y="6190341"/>
                <a:ext cx="61204" cy="63956"/>
                <a:chOff x="6312312" y="6155044"/>
                <a:chExt cx="145934" cy="152495"/>
              </a:xfrm>
            </p:grpSpPr>
            <p:sp>
              <p:nvSpPr>
                <p:cNvPr id="116" name="フローチャート: 論理積ゲート 115"/>
                <p:cNvSpPr/>
                <p:nvPr/>
              </p:nvSpPr>
              <p:spPr>
                <a:xfrm rot="16200000">
                  <a:off x="6349862" y="6199156"/>
                  <a:ext cx="70833" cy="145934"/>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5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17" name="楕円 116"/>
                <p:cNvSpPr/>
                <p:nvPr/>
              </p:nvSpPr>
              <p:spPr>
                <a:xfrm>
                  <a:off x="6329763" y="6155044"/>
                  <a:ext cx="110864" cy="110864"/>
                </a:xfrm>
                <a:prstGeom prst="ellips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5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grpSp>
            <p:nvGrpSpPr>
              <p:cNvPr id="111" name="グループ化 110"/>
              <p:cNvGrpSpPr/>
              <p:nvPr/>
            </p:nvGrpSpPr>
            <p:grpSpPr>
              <a:xfrm>
                <a:off x="5928906" y="6192612"/>
                <a:ext cx="61204" cy="63956"/>
                <a:chOff x="6312312" y="6155044"/>
                <a:chExt cx="145934" cy="152495"/>
              </a:xfrm>
            </p:grpSpPr>
            <p:sp>
              <p:nvSpPr>
                <p:cNvPr id="114" name="フローチャート: 論理積ゲート 113"/>
                <p:cNvSpPr/>
                <p:nvPr/>
              </p:nvSpPr>
              <p:spPr>
                <a:xfrm rot="16200000">
                  <a:off x="6349862" y="6199156"/>
                  <a:ext cx="70833" cy="145934"/>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5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15" name="楕円 114"/>
                <p:cNvSpPr/>
                <p:nvPr/>
              </p:nvSpPr>
              <p:spPr>
                <a:xfrm>
                  <a:off x="6329763" y="6155044"/>
                  <a:ext cx="110864" cy="110864"/>
                </a:xfrm>
                <a:prstGeom prst="ellips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5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cxnSp>
            <p:nvCxnSpPr>
              <p:cNvPr id="112" name="直線コネクタ 111"/>
              <p:cNvCxnSpPr/>
              <p:nvPr/>
            </p:nvCxnSpPr>
            <p:spPr>
              <a:xfrm>
                <a:off x="5831323" y="6170208"/>
                <a:ext cx="18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rot="5400000">
                <a:off x="5865440" y="6224208"/>
                <a:ext cx="10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20" name="グループ化 119"/>
          <p:cNvGrpSpPr/>
          <p:nvPr/>
        </p:nvGrpSpPr>
        <p:grpSpPr>
          <a:xfrm>
            <a:off x="7672448" y="5442717"/>
            <a:ext cx="559978" cy="518663"/>
            <a:chOff x="7241149" y="5239796"/>
            <a:chExt cx="859072" cy="795689"/>
          </a:xfrm>
        </p:grpSpPr>
        <p:sp>
          <p:nvSpPr>
            <p:cNvPr id="121" name="楕円 120"/>
            <p:cNvSpPr/>
            <p:nvPr/>
          </p:nvSpPr>
          <p:spPr>
            <a:xfrm>
              <a:off x="7241149" y="5239796"/>
              <a:ext cx="795689" cy="79568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5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22" name="TextBox 37"/>
            <p:cNvSpPr txBox="1"/>
            <p:nvPr/>
          </p:nvSpPr>
          <p:spPr>
            <a:xfrm>
              <a:off x="7281838" y="5673926"/>
              <a:ext cx="818383" cy="25673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717" tIns="25717" rIns="25717" bIns="25717" numCol="1" spcCol="38100" rtlCol="0" anchor="t">
              <a:spAutoFit/>
            </a:bodyPr>
            <a:lstStyle/>
            <a:p>
              <a:pPr marL="0" marR="0" lvl="0" indent="0" algn="l" defTabSz="257175" rtl="0" eaLnBrk="1" fontAlgn="auto" latinLnBrk="1" hangingPunct="0">
                <a:lnSpc>
                  <a:spcPct val="100000"/>
                </a:lnSpc>
                <a:spcBef>
                  <a:spcPts val="0"/>
                </a:spcBef>
                <a:spcAft>
                  <a:spcPts val="0"/>
                </a:spcAft>
                <a:buClrTx/>
                <a:buSzTx/>
                <a:buFontTx/>
                <a:buNone/>
                <a:tabLst/>
                <a:defRPr/>
              </a:pPr>
              <a:r>
                <a:rPr kumimoji="0" lang="ja-JP" altLang="en-US" sz="7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運動の集い</a:t>
              </a:r>
            </a:p>
          </p:txBody>
        </p:sp>
        <p:pic>
          <p:nvPicPr>
            <p:cNvPr id="123" name="図 122"/>
            <p:cNvPicPr>
              <a:picLocks noChangeAspect="1"/>
            </p:cNvPicPr>
            <p:nvPr/>
          </p:nvPicPr>
          <p:blipFill>
            <a:blip r:embed="rId16" cstate="screen">
              <a:biLevel thresh="25000"/>
              <a:extLst>
                <a:ext uri="{28A0092B-C50C-407E-A947-70E740481C1C}">
                  <a14:useLocalDpi xmlns:a14="http://schemas.microsoft.com/office/drawing/2010/main"/>
                </a:ext>
              </a:extLst>
            </a:blip>
            <a:stretch>
              <a:fillRect/>
            </a:stretch>
          </p:blipFill>
          <p:spPr>
            <a:xfrm>
              <a:off x="7437816" y="5304992"/>
              <a:ext cx="355083" cy="355083"/>
            </a:xfrm>
            <a:prstGeom prst="rect">
              <a:avLst/>
            </a:prstGeom>
          </p:spPr>
        </p:pic>
      </p:grpSp>
      <p:grpSp>
        <p:nvGrpSpPr>
          <p:cNvPr id="124" name="グループ化 123"/>
          <p:cNvGrpSpPr/>
          <p:nvPr/>
        </p:nvGrpSpPr>
        <p:grpSpPr>
          <a:xfrm>
            <a:off x="7844086" y="4886416"/>
            <a:ext cx="518663" cy="518663"/>
            <a:chOff x="8243811" y="5727068"/>
            <a:chExt cx="795689" cy="795689"/>
          </a:xfrm>
        </p:grpSpPr>
        <p:sp>
          <p:nvSpPr>
            <p:cNvPr id="125" name="楕円 124"/>
            <p:cNvSpPr/>
            <p:nvPr/>
          </p:nvSpPr>
          <p:spPr>
            <a:xfrm>
              <a:off x="8243811" y="5727068"/>
              <a:ext cx="795689" cy="79568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5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26" name="TextBox 37">
              <a:extLst>
                <a:ext uri="{FF2B5EF4-FFF2-40B4-BE49-F238E27FC236}">
                  <a16:creationId xmlns:a16="http://schemas.microsoft.com/office/drawing/2014/main" id="{A24EAB9D-6CDC-4AF1-BA6B-A07A0781E1E5}"/>
                </a:ext>
              </a:extLst>
            </p:cNvPr>
            <p:cNvSpPr txBox="1"/>
            <p:nvPr/>
          </p:nvSpPr>
          <p:spPr>
            <a:xfrm>
              <a:off x="8317835" y="6189730"/>
              <a:ext cx="590758" cy="20774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25717" tIns="25717" rIns="25717" bIns="25717" numCol="1" spcCol="38100" rtlCol="0" anchor="t">
              <a:spAutoFit/>
            </a:bodyPr>
            <a:lstStyle/>
            <a:p>
              <a:pPr marL="0" marR="0" lvl="0" indent="0" algn="l" defTabSz="257175" rtl="0" eaLnBrk="1" fontAlgn="auto" latinLnBrk="1" hangingPunct="0">
                <a:lnSpc>
                  <a:spcPct val="100000"/>
                </a:lnSpc>
                <a:spcBef>
                  <a:spcPts val="0"/>
                </a:spcBef>
                <a:spcAft>
                  <a:spcPts val="0"/>
                </a:spcAft>
                <a:buClrTx/>
                <a:buSzTx/>
                <a:buFontTx/>
                <a:buNone/>
                <a:tabLst/>
                <a:defRPr/>
              </a:pPr>
              <a:r>
                <a:rPr kumimoji="0" lang="ja-JP" altLang="en-US" sz="675"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旅行・余暇</a:t>
              </a:r>
            </a:p>
          </p:txBody>
        </p:sp>
        <p:pic>
          <p:nvPicPr>
            <p:cNvPr id="127" name="図 126"/>
            <p:cNvPicPr>
              <a:picLocks noChangeAspect="1"/>
            </p:cNvPicPr>
            <p:nvPr/>
          </p:nvPicPr>
          <p:blipFill>
            <a:blip r:embed="rId17" cstate="screen">
              <a:biLevel thresh="25000"/>
              <a:extLst>
                <a:ext uri="{28A0092B-C50C-407E-A947-70E740481C1C}">
                  <a14:useLocalDpi xmlns:a14="http://schemas.microsoft.com/office/drawing/2010/main"/>
                </a:ext>
              </a:extLst>
            </a:blip>
            <a:stretch>
              <a:fillRect/>
            </a:stretch>
          </p:blipFill>
          <p:spPr>
            <a:xfrm>
              <a:off x="8468571" y="5811326"/>
              <a:ext cx="371001" cy="371001"/>
            </a:xfrm>
            <a:prstGeom prst="rect">
              <a:avLst/>
            </a:prstGeom>
          </p:spPr>
        </p:pic>
      </p:grpSp>
      <p:grpSp>
        <p:nvGrpSpPr>
          <p:cNvPr id="128" name="グループ化 127"/>
          <p:cNvGrpSpPr/>
          <p:nvPr/>
        </p:nvGrpSpPr>
        <p:grpSpPr>
          <a:xfrm>
            <a:off x="7672449" y="4330115"/>
            <a:ext cx="518663" cy="518663"/>
            <a:chOff x="5081172" y="5290618"/>
            <a:chExt cx="795689" cy="795689"/>
          </a:xfrm>
        </p:grpSpPr>
        <p:grpSp>
          <p:nvGrpSpPr>
            <p:cNvPr id="129" name="グループ化 128"/>
            <p:cNvGrpSpPr/>
            <p:nvPr/>
          </p:nvGrpSpPr>
          <p:grpSpPr>
            <a:xfrm>
              <a:off x="5081172" y="5290618"/>
              <a:ext cx="795689" cy="795689"/>
              <a:chOff x="8654072" y="5006006"/>
              <a:chExt cx="795689" cy="795689"/>
            </a:xfrm>
          </p:grpSpPr>
          <p:sp>
            <p:nvSpPr>
              <p:cNvPr id="131" name="楕円 130"/>
              <p:cNvSpPr/>
              <p:nvPr/>
            </p:nvSpPr>
            <p:spPr>
              <a:xfrm>
                <a:off x="8654072" y="5006006"/>
                <a:ext cx="795689" cy="79568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5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2" name="TextBox 48"/>
              <p:cNvSpPr txBox="1"/>
              <p:nvPr/>
            </p:nvSpPr>
            <p:spPr>
              <a:xfrm>
                <a:off x="8747412" y="5381544"/>
                <a:ext cx="596593" cy="3770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717" tIns="25717" rIns="25717" bIns="25717" numCol="1" spcCol="38100" rtlCol="0" anchor="t">
                <a:spAutoFit/>
              </a:bodyPr>
              <a:lstStyle/>
              <a:p>
                <a:pPr marL="0" marR="0" lvl="0" indent="0" algn="ctr" defTabSz="257175" rtl="0" eaLnBrk="1" fontAlgn="auto" latinLnBrk="1" hangingPunct="0">
                  <a:lnSpc>
                    <a:spcPct val="100000"/>
                  </a:lnSpc>
                  <a:spcBef>
                    <a:spcPts val="0"/>
                  </a:spcBef>
                  <a:spcAft>
                    <a:spcPts val="0"/>
                  </a:spcAft>
                  <a:buClrTx/>
                  <a:buSzTx/>
                  <a:buFontTx/>
                  <a:buNone/>
                  <a:tabLst/>
                  <a:defRPr/>
                </a:pPr>
                <a:r>
                  <a:rPr kumimoji="0" lang="ja-JP" altLang="en-US" sz="7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行政</a:t>
                </a:r>
                <a:endParaRPr kumimoji="0" lang="en-US" altLang="ja-JP" sz="7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a:sym typeface="Arial"/>
                </a:endParaRPr>
              </a:p>
              <a:p>
                <a:pPr marL="0" marR="0" lvl="0" indent="0" algn="ctr" defTabSz="257175" rtl="0" eaLnBrk="1" fontAlgn="auto" latinLnBrk="1" hangingPunct="0">
                  <a:lnSpc>
                    <a:spcPct val="100000"/>
                  </a:lnSpc>
                  <a:spcBef>
                    <a:spcPts val="0"/>
                  </a:spcBef>
                  <a:spcAft>
                    <a:spcPts val="0"/>
                  </a:spcAft>
                  <a:buClrTx/>
                  <a:buSzTx/>
                  <a:buFontTx/>
                  <a:buNone/>
                  <a:tabLst/>
                  <a:defRPr/>
                </a:pPr>
                <a:r>
                  <a:rPr kumimoji="0" lang="ja-JP" altLang="en-US" sz="7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サービス</a:t>
                </a:r>
              </a:p>
            </p:txBody>
          </p:sp>
        </p:grpSp>
        <p:pic>
          <p:nvPicPr>
            <p:cNvPr id="130" name="図 129"/>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5272304" y="5374403"/>
              <a:ext cx="424605" cy="298437"/>
            </a:xfrm>
            <a:prstGeom prst="rect">
              <a:avLst/>
            </a:prstGeom>
          </p:spPr>
        </p:pic>
      </p:grpSp>
      <p:grpSp>
        <p:nvGrpSpPr>
          <p:cNvPr id="133" name="グループ化 132"/>
          <p:cNvGrpSpPr/>
          <p:nvPr/>
        </p:nvGrpSpPr>
        <p:grpSpPr>
          <a:xfrm>
            <a:off x="7491490" y="3773814"/>
            <a:ext cx="540679" cy="518663"/>
            <a:chOff x="6219436" y="4373634"/>
            <a:chExt cx="829465" cy="795689"/>
          </a:xfrm>
        </p:grpSpPr>
        <p:sp>
          <p:nvSpPr>
            <p:cNvPr id="134" name="楕円 133"/>
            <p:cNvSpPr/>
            <p:nvPr/>
          </p:nvSpPr>
          <p:spPr>
            <a:xfrm>
              <a:off x="6219436" y="4373634"/>
              <a:ext cx="795689" cy="79568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5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5" name="TextBox 50"/>
            <p:cNvSpPr txBox="1"/>
            <p:nvPr/>
          </p:nvSpPr>
          <p:spPr>
            <a:xfrm>
              <a:off x="6365955" y="4735913"/>
              <a:ext cx="682946" cy="39258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717" tIns="25717" rIns="25717" bIns="25717" numCol="1" spcCol="38100" rtlCol="0" anchor="t">
              <a:spAutoFit/>
            </a:bodyPr>
            <a:lstStyle/>
            <a:p>
              <a:pPr marL="0" marR="0" lvl="0" indent="0" algn="l" defTabSz="257175" rtl="0" eaLnBrk="1" fontAlgn="auto" latinLnBrk="1" hangingPunct="0">
                <a:lnSpc>
                  <a:spcPct val="100000"/>
                </a:lnSpc>
                <a:spcBef>
                  <a:spcPts val="0"/>
                </a:spcBef>
                <a:spcAft>
                  <a:spcPts val="0"/>
                </a:spcAft>
                <a:buClrTx/>
                <a:buSzTx/>
                <a:buFontTx/>
                <a:buNone/>
                <a:tabLst/>
                <a:defRPr/>
              </a:pPr>
              <a:r>
                <a:rPr kumimoji="0" lang="ja-JP" altLang="en-US" sz="788"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見守り</a:t>
              </a:r>
              <a:endParaRPr kumimoji="0" lang="en-US" altLang="ja-JP" sz="788"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a:sym typeface="Arial"/>
              </a:endParaRPr>
            </a:p>
            <a:p>
              <a:pPr marL="0" marR="0" lvl="0" indent="0" algn="l" defTabSz="257175" rtl="0" eaLnBrk="1" fontAlgn="auto" latinLnBrk="1" hangingPunct="0">
                <a:lnSpc>
                  <a:spcPct val="100000"/>
                </a:lnSpc>
                <a:spcBef>
                  <a:spcPts val="0"/>
                </a:spcBef>
                <a:spcAft>
                  <a:spcPts val="0"/>
                </a:spcAft>
                <a:buClrTx/>
                <a:buSzTx/>
                <a:buFontTx/>
                <a:buNone/>
                <a:tabLst/>
                <a:defRPr/>
              </a:pPr>
              <a:r>
                <a:rPr kumimoji="0" lang="ja-JP" altLang="en-US" sz="788"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・防犯</a:t>
              </a:r>
            </a:p>
          </p:txBody>
        </p:sp>
        <p:pic>
          <p:nvPicPr>
            <p:cNvPr id="136" name="図 135"/>
            <p:cNvPicPr>
              <a:picLocks noChangeAspect="1"/>
            </p:cNvPicPr>
            <p:nvPr/>
          </p:nvPicPr>
          <p:blipFill>
            <a:blip r:embed="rId19" cstate="screen">
              <a:biLevel thresh="25000"/>
              <a:extLst>
                <a:ext uri="{28A0092B-C50C-407E-A947-70E740481C1C}">
                  <a14:useLocalDpi xmlns:a14="http://schemas.microsoft.com/office/drawing/2010/main"/>
                </a:ext>
              </a:extLst>
            </a:blip>
            <a:stretch>
              <a:fillRect/>
            </a:stretch>
          </p:blipFill>
          <p:spPr>
            <a:xfrm>
              <a:off x="6435796" y="4427458"/>
              <a:ext cx="353864" cy="353864"/>
            </a:xfrm>
            <a:prstGeom prst="rect">
              <a:avLst/>
            </a:prstGeom>
          </p:spPr>
        </p:pic>
      </p:grpSp>
      <p:grpSp>
        <p:nvGrpSpPr>
          <p:cNvPr id="137" name="グループ化 136"/>
          <p:cNvGrpSpPr/>
          <p:nvPr/>
        </p:nvGrpSpPr>
        <p:grpSpPr>
          <a:xfrm>
            <a:off x="6957205" y="3450544"/>
            <a:ext cx="518663" cy="518663"/>
            <a:chOff x="5355896" y="4092028"/>
            <a:chExt cx="795689" cy="795689"/>
          </a:xfrm>
        </p:grpSpPr>
        <p:sp>
          <p:nvSpPr>
            <p:cNvPr id="138" name="楕円 137"/>
            <p:cNvSpPr/>
            <p:nvPr/>
          </p:nvSpPr>
          <p:spPr>
            <a:xfrm>
              <a:off x="5355896" y="4092028"/>
              <a:ext cx="795689" cy="79568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5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9" name="TextBox 18"/>
            <p:cNvSpPr txBox="1"/>
            <p:nvPr/>
          </p:nvSpPr>
          <p:spPr>
            <a:xfrm flipH="1">
              <a:off x="5593521" y="4577358"/>
              <a:ext cx="416522" cy="2656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717" tIns="25717" rIns="25717" bIns="25717" numCol="1" spcCol="38100" rtlCol="0" anchor="t">
              <a:spAutoFit/>
            </a:bodyPr>
            <a:lstStyle/>
            <a:p>
              <a:pPr marL="0" marR="0" lvl="0" indent="0" algn="l" defTabSz="257175" rtl="0" eaLnBrk="1" fontAlgn="auto" latinLnBrk="1" hangingPunct="0">
                <a:lnSpc>
                  <a:spcPct val="100000"/>
                </a:lnSpc>
                <a:spcBef>
                  <a:spcPts val="0"/>
                </a:spcBef>
                <a:spcAft>
                  <a:spcPts val="0"/>
                </a:spcAft>
                <a:buClrTx/>
                <a:buSzTx/>
                <a:buFontTx/>
                <a:buNone/>
                <a:tabLst/>
                <a:defRPr/>
              </a:pPr>
              <a:r>
                <a:rPr kumimoji="0" lang="ja-JP" altLang="en-US" sz="788"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a:sym typeface="Arial"/>
                </a:rPr>
                <a:t>配食</a:t>
              </a:r>
            </a:p>
          </p:txBody>
        </p:sp>
        <p:pic>
          <p:nvPicPr>
            <p:cNvPr id="140" name="図 139"/>
            <p:cNvPicPr>
              <a:picLocks noChangeAspect="1"/>
            </p:cNvPicPr>
            <p:nvPr/>
          </p:nvPicPr>
          <p:blipFill>
            <a:blip r:embed="rId20" cstate="screen">
              <a:biLevel thresh="25000"/>
              <a:extLst>
                <a:ext uri="{28A0092B-C50C-407E-A947-70E740481C1C}">
                  <a14:useLocalDpi xmlns:a14="http://schemas.microsoft.com/office/drawing/2010/main"/>
                </a:ext>
              </a:extLst>
            </a:blip>
            <a:stretch>
              <a:fillRect/>
            </a:stretch>
          </p:blipFill>
          <p:spPr>
            <a:xfrm>
              <a:off x="5564948" y="4149345"/>
              <a:ext cx="415386" cy="415386"/>
            </a:xfrm>
            <a:prstGeom prst="rect">
              <a:avLst/>
            </a:prstGeom>
          </p:spPr>
        </p:pic>
      </p:grpSp>
      <p:sp>
        <p:nvSpPr>
          <p:cNvPr id="142" name="左矢印 4">
            <a:extLst>
              <a:ext uri="{FF2B5EF4-FFF2-40B4-BE49-F238E27FC236}">
                <a16:creationId xmlns:a16="http://schemas.microsoft.com/office/drawing/2014/main" id="{87C71E7E-A343-4822-9AFC-800979337349}"/>
              </a:ext>
            </a:extLst>
          </p:cNvPr>
          <p:cNvSpPr/>
          <p:nvPr/>
        </p:nvSpPr>
        <p:spPr bwMode="auto">
          <a:xfrm rot="10800000">
            <a:off x="3627846" y="5132832"/>
            <a:ext cx="317338" cy="1599047"/>
          </a:xfrm>
          <a:prstGeom prst="leftArrow">
            <a:avLst>
              <a:gd name="adj1" fmla="val 59467"/>
              <a:gd name="adj2" fmla="val 50000"/>
            </a:avLst>
          </a:prstGeom>
          <a:solidFill>
            <a:schemeClr val="bg1">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ja-JP" altLang="en-US" sz="2000" b="0" i="0" u="none" strike="noStrike" kern="1200" cap="none" spc="0" normalizeH="0" baseline="0" noProof="0">
              <a:ln>
                <a:noFill/>
              </a:ln>
              <a:solidFill>
                <a:srgbClr val="191919"/>
              </a:solidFill>
              <a:effectLst/>
              <a:uLnTx/>
              <a:uFillTx/>
              <a:latin typeface="HelvNeue Light for IBM" pitchFamily="34" charset="0"/>
              <a:ea typeface="游ゴシック" panose="020B0400000000000000" pitchFamily="50" charset="-128"/>
              <a:cs typeface="+mn-cs"/>
            </a:endParaRPr>
          </a:p>
        </p:txBody>
      </p:sp>
      <p:sp>
        <p:nvSpPr>
          <p:cNvPr id="143" name="TextBox 23">
            <a:extLst>
              <a:ext uri="{FF2B5EF4-FFF2-40B4-BE49-F238E27FC236}">
                <a16:creationId xmlns:a16="http://schemas.microsoft.com/office/drawing/2014/main" id="{A9EFDEBB-B65D-4778-9E78-11EC5DC6B79C}"/>
              </a:ext>
            </a:extLst>
          </p:cNvPr>
          <p:cNvSpPr txBox="1"/>
          <p:nvPr/>
        </p:nvSpPr>
        <p:spPr>
          <a:xfrm>
            <a:off x="3148114" y="5648144"/>
            <a:ext cx="1240472" cy="482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717" tIns="25717" rIns="25717" bIns="25717" numCol="1" spcCol="38100" rtlCol="0" anchor="t">
            <a:spAutoFit/>
          </a:bodyPr>
          <a:lstStyle/>
          <a:p>
            <a:pPr marL="0" marR="0" lvl="0" indent="0" algn="ctr" defTabSz="257175" rtl="0" eaLnBrk="1" fontAlgn="auto" latinLnBrk="1" hangingPunct="0">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34" charset="-128"/>
                <a:ea typeface="Meiryo UI" panose="020B0604030504040204" pitchFamily="34" charset="-128"/>
                <a:cs typeface="Arial"/>
                <a:sym typeface="Arial"/>
              </a:rPr>
              <a:t>生活</a:t>
            </a:r>
            <a:endParaRPr kumimoji="0" lang="en-US" altLang="ja-JP" sz="1400" b="1" i="0" u="none" strike="noStrike" kern="1200" cap="none" spc="0" normalizeH="0" baseline="0" noProof="0" dirty="0">
              <a:ln>
                <a:noFill/>
              </a:ln>
              <a:solidFill>
                <a:srgbClr val="002060"/>
              </a:solidFill>
              <a:effectLst/>
              <a:uLnTx/>
              <a:uFillTx/>
              <a:latin typeface="Meiryo UI" panose="020B0604030504040204" pitchFamily="34" charset="-128"/>
              <a:ea typeface="Meiryo UI" panose="020B0604030504040204" pitchFamily="34" charset="-128"/>
              <a:cs typeface="Arial"/>
              <a:sym typeface="Arial"/>
            </a:endParaRPr>
          </a:p>
          <a:p>
            <a:pPr marL="0" marR="0" lvl="0" indent="0" algn="ctr" defTabSz="257175" rtl="0" eaLnBrk="1" fontAlgn="auto" latinLnBrk="1" hangingPunct="0">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002060"/>
                </a:solidFill>
                <a:effectLst/>
                <a:uLnTx/>
                <a:uFillTx/>
                <a:latin typeface="Meiryo UI" panose="020B0604030504040204" pitchFamily="34" charset="-128"/>
                <a:ea typeface="Meiryo UI" panose="020B0604030504040204" pitchFamily="34" charset="-128"/>
                <a:cs typeface="Arial"/>
                <a:sym typeface="Arial"/>
              </a:rPr>
              <a:t>ビッグデータ</a:t>
            </a:r>
            <a:endParaRPr kumimoji="0" lang="en-US" altLang="ja-JP" sz="1400" b="1" i="0" u="none" strike="noStrike" kern="1200" cap="none" spc="0" normalizeH="0" baseline="0" noProof="0" dirty="0">
              <a:ln>
                <a:noFill/>
              </a:ln>
              <a:solidFill>
                <a:srgbClr val="002060"/>
              </a:solidFill>
              <a:effectLst/>
              <a:uLnTx/>
              <a:uFillTx/>
              <a:latin typeface="Meiryo UI" panose="020B0604030504040204" pitchFamily="34" charset="-128"/>
              <a:ea typeface="Meiryo UI" panose="020B0604030504040204" pitchFamily="34" charset="-128"/>
              <a:cs typeface="Arial"/>
              <a:sym typeface="Arial"/>
            </a:endParaRPr>
          </a:p>
        </p:txBody>
      </p:sp>
      <p:sp>
        <p:nvSpPr>
          <p:cNvPr id="159" name="テキスト ボックス 158">
            <a:extLst>
              <a:ext uri="{FF2B5EF4-FFF2-40B4-BE49-F238E27FC236}">
                <a16:creationId xmlns:a16="http://schemas.microsoft.com/office/drawing/2014/main" id="{6A7BE376-682E-4969-A69F-8A5C19A9EB77}"/>
              </a:ext>
            </a:extLst>
          </p:cNvPr>
          <p:cNvSpPr txBox="1"/>
          <p:nvPr/>
        </p:nvSpPr>
        <p:spPr>
          <a:xfrm>
            <a:off x="624306" y="225793"/>
            <a:ext cx="4662045" cy="461665"/>
          </a:xfrm>
          <a:prstGeom prst="rect">
            <a:avLst/>
          </a:prstGeom>
          <a:noFill/>
        </p:spPr>
        <p:txBody>
          <a:bodyPr wrap="square" rtlCol="0">
            <a:spAutoFit/>
          </a:bodyPr>
          <a:lstStyle/>
          <a:p>
            <a:pPr lvl="0">
              <a:defRPr/>
            </a:pPr>
            <a:r>
              <a:rPr kumimoji="1" lang="ja-JP" altLang="en-US" sz="2400" b="1" dirty="0">
                <a:gradFill>
                  <a:gsLst>
                    <a:gs pos="0">
                      <a:srgbClr val="0070C0"/>
                    </a:gs>
                    <a:gs pos="100000">
                      <a:srgbClr val="002060"/>
                    </a:gs>
                  </a:gsLst>
                  <a:lin ang="5400000" scaled="1"/>
                </a:gradFill>
                <a:latin typeface="HGP創英角ｺﾞｼｯｸUB" panose="020B0900000000000000" pitchFamily="50" charset="-128"/>
                <a:ea typeface="HGP創英角ｺﾞｼｯｸUB" panose="020B0900000000000000" pitchFamily="50" charset="-128"/>
              </a:rPr>
              <a:t>スマートシニアライフ事業の概要</a:t>
            </a:r>
          </a:p>
        </p:txBody>
      </p:sp>
      <p:grpSp>
        <p:nvGrpSpPr>
          <p:cNvPr id="8" name="グループ化 7"/>
          <p:cNvGrpSpPr/>
          <p:nvPr/>
        </p:nvGrpSpPr>
        <p:grpSpPr>
          <a:xfrm>
            <a:off x="390725" y="793162"/>
            <a:ext cx="8077359" cy="324912"/>
            <a:chOff x="449033" y="568369"/>
            <a:chExt cx="8077359" cy="324912"/>
          </a:xfrm>
        </p:grpSpPr>
        <p:sp>
          <p:nvSpPr>
            <p:cNvPr id="30" name="正方形/長方形 29"/>
            <p:cNvSpPr/>
            <p:nvPr/>
          </p:nvSpPr>
          <p:spPr>
            <a:xfrm>
              <a:off x="449034" y="568369"/>
              <a:ext cx="8077358" cy="324912"/>
            </a:xfrm>
            <a:prstGeom prst="rect">
              <a:avLst/>
            </a:prstGeom>
            <a:gradFill>
              <a:gsLst>
                <a:gs pos="0">
                  <a:srgbClr val="00206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449033" y="576631"/>
              <a:ext cx="1247457" cy="307777"/>
            </a:xfrm>
            <a:prstGeom prst="rect">
              <a:avLst/>
            </a:prstGeom>
          </p:spPr>
          <p:txBody>
            <a:bodyPr wrap="none">
              <a:spAutoFit/>
            </a:bodyPr>
            <a:lstStyle/>
            <a:p>
              <a:pPr lvl="0" algn="ctr" defTabSz="914400">
                <a:defRPr/>
              </a:pPr>
              <a:r>
                <a:rPr kumimoji="1" lang="ja-JP" altLang="en-US" sz="1400" b="1" dirty="0">
                  <a:solidFill>
                    <a:schemeClr val="bg1"/>
                  </a:solidFill>
                  <a:cs typeface="Times New Roman" panose="02020603050405020304" pitchFamily="18" charset="0"/>
                </a:rPr>
                <a:t>事業の必要性</a:t>
              </a:r>
            </a:p>
          </p:txBody>
        </p:sp>
      </p:grpSp>
      <p:sp>
        <p:nvSpPr>
          <p:cNvPr id="24" name="正方形/長方形 23"/>
          <p:cNvSpPr/>
          <p:nvPr/>
        </p:nvSpPr>
        <p:spPr>
          <a:xfrm>
            <a:off x="390725" y="1105494"/>
            <a:ext cx="6185988" cy="363882"/>
          </a:xfrm>
          <a:prstGeom prst="rect">
            <a:avLst/>
          </a:prstGeom>
        </p:spPr>
        <p:txBody>
          <a:bodyPr wrap="square">
            <a:spAutoFit/>
          </a:bodyPr>
          <a:lstStyle/>
          <a:p>
            <a:pPr lvl="0" defTabSz="914400">
              <a:lnSpc>
                <a:spcPts val="2400"/>
              </a:lnSpc>
              <a:defRPr/>
            </a:pPr>
            <a:r>
              <a:rPr kumimoji="1" lang="ja-JP" altLang="en-US" sz="1600" b="1" dirty="0">
                <a:gradFill>
                  <a:gsLst>
                    <a:gs pos="0">
                      <a:srgbClr val="002060"/>
                    </a:gs>
                    <a:gs pos="100000">
                      <a:srgbClr val="0070C0"/>
                    </a:gs>
                  </a:gsLst>
                  <a:lin ang="0" scaled="1"/>
                </a:gradFill>
              </a:rPr>
              <a:t>■大阪・関西万博のテーマ　「いのち輝く未来社会のデザイン」</a:t>
            </a:r>
          </a:p>
        </p:txBody>
      </p:sp>
      <p:sp>
        <p:nvSpPr>
          <p:cNvPr id="145" name="正方形/長方形 144"/>
          <p:cNvSpPr/>
          <p:nvPr/>
        </p:nvSpPr>
        <p:spPr>
          <a:xfrm>
            <a:off x="390725" y="1463058"/>
            <a:ext cx="6185988" cy="363882"/>
          </a:xfrm>
          <a:prstGeom prst="rect">
            <a:avLst/>
          </a:prstGeom>
        </p:spPr>
        <p:txBody>
          <a:bodyPr wrap="square">
            <a:spAutoFit/>
          </a:bodyPr>
          <a:lstStyle/>
          <a:p>
            <a:pPr lvl="0" defTabSz="914400">
              <a:lnSpc>
                <a:spcPts val="2400"/>
              </a:lnSpc>
              <a:defRPr/>
            </a:pPr>
            <a:r>
              <a:rPr kumimoji="1" lang="ja-JP" altLang="en-US" sz="1600" b="1" dirty="0">
                <a:gradFill>
                  <a:gsLst>
                    <a:gs pos="0">
                      <a:srgbClr val="002060"/>
                    </a:gs>
                    <a:gs pos="100000">
                      <a:srgbClr val="0070C0"/>
                    </a:gs>
                  </a:gsLst>
                  <a:lin ang="0" scaled="1"/>
                </a:gradFill>
              </a:rPr>
              <a:t>■</a:t>
            </a:r>
            <a:r>
              <a:rPr kumimoji="1" lang="en-US" altLang="ja-JP" sz="1600" b="1" dirty="0">
                <a:gradFill>
                  <a:gsLst>
                    <a:gs pos="0">
                      <a:srgbClr val="002060"/>
                    </a:gs>
                    <a:gs pos="100000">
                      <a:srgbClr val="0070C0"/>
                    </a:gs>
                  </a:gsLst>
                  <a:lin ang="0" scaled="1"/>
                </a:gradFill>
              </a:rPr>
              <a:t>2025</a:t>
            </a:r>
            <a:r>
              <a:rPr kumimoji="1" lang="ja-JP" altLang="en-US" sz="1600" b="1" dirty="0">
                <a:gradFill>
                  <a:gsLst>
                    <a:gs pos="0">
                      <a:srgbClr val="002060"/>
                    </a:gs>
                    <a:gs pos="100000">
                      <a:srgbClr val="0070C0"/>
                    </a:gs>
                  </a:gsLst>
                  <a:lin ang="0" scaled="1"/>
                </a:gradFill>
              </a:rPr>
              <a:t>年問題　団塊世代すべてが後期高齢者に</a:t>
            </a:r>
          </a:p>
        </p:txBody>
      </p:sp>
      <p:sp>
        <p:nvSpPr>
          <p:cNvPr id="146" name="正方形/長方形 145"/>
          <p:cNvSpPr/>
          <p:nvPr/>
        </p:nvSpPr>
        <p:spPr>
          <a:xfrm>
            <a:off x="390725" y="1838030"/>
            <a:ext cx="6185988" cy="363882"/>
          </a:xfrm>
          <a:prstGeom prst="rect">
            <a:avLst/>
          </a:prstGeom>
        </p:spPr>
        <p:txBody>
          <a:bodyPr wrap="square">
            <a:spAutoFit/>
          </a:bodyPr>
          <a:lstStyle/>
          <a:p>
            <a:pPr lvl="0" defTabSz="914400">
              <a:lnSpc>
                <a:spcPts val="2400"/>
              </a:lnSpc>
              <a:defRPr/>
            </a:pPr>
            <a:r>
              <a:rPr kumimoji="1" lang="ja-JP" altLang="en-US" sz="1600" b="1" dirty="0">
                <a:gradFill>
                  <a:gsLst>
                    <a:gs pos="0">
                      <a:srgbClr val="002060"/>
                    </a:gs>
                    <a:gs pos="100000">
                      <a:srgbClr val="0070C0"/>
                    </a:gs>
                  </a:gsLst>
                  <a:lin ang="0" scaled="1"/>
                </a:gradFill>
              </a:rPr>
              <a:t>■デジタル化の遅れが顕在化　コロナ禍は高齢者に大きな影響</a:t>
            </a:r>
          </a:p>
        </p:txBody>
      </p:sp>
      <p:grpSp>
        <p:nvGrpSpPr>
          <p:cNvPr id="4" name="グループ化 3"/>
          <p:cNvGrpSpPr/>
          <p:nvPr/>
        </p:nvGrpSpPr>
        <p:grpSpPr>
          <a:xfrm>
            <a:off x="390725" y="2344649"/>
            <a:ext cx="8112294" cy="307777"/>
            <a:chOff x="414098" y="2052842"/>
            <a:chExt cx="8112294" cy="307777"/>
          </a:xfrm>
        </p:grpSpPr>
        <p:sp>
          <p:nvSpPr>
            <p:cNvPr id="147" name="正方形/長方形 146"/>
            <p:cNvSpPr/>
            <p:nvPr/>
          </p:nvSpPr>
          <p:spPr>
            <a:xfrm>
              <a:off x="414098" y="2060773"/>
              <a:ext cx="8112294" cy="287323"/>
            </a:xfrm>
            <a:prstGeom prst="rect">
              <a:avLst/>
            </a:prstGeom>
            <a:gradFill>
              <a:gsLst>
                <a:gs pos="0">
                  <a:srgbClr val="002060"/>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正方形/長方形 147"/>
            <p:cNvSpPr/>
            <p:nvPr/>
          </p:nvSpPr>
          <p:spPr>
            <a:xfrm>
              <a:off x="466078" y="2052842"/>
              <a:ext cx="902811" cy="307777"/>
            </a:xfrm>
            <a:prstGeom prst="rect">
              <a:avLst/>
            </a:prstGeom>
          </p:spPr>
          <p:txBody>
            <a:bodyPr wrap="none">
              <a:spAutoFit/>
            </a:bodyPr>
            <a:lstStyle/>
            <a:p>
              <a:pPr lvl="0" algn="ctr" defTabSz="914400">
                <a:defRPr/>
              </a:pPr>
              <a:r>
                <a:rPr kumimoji="1" lang="ja-JP" altLang="en-US" sz="1400" b="1" dirty="0">
                  <a:solidFill>
                    <a:schemeClr val="bg1"/>
                  </a:solidFill>
                  <a:cs typeface="Times New Roman" panose="02020603050405020304" pitchFamily="18" charset="0"/>
                </a:rPr>
                <a:t>事業内容</a:t>
              </a:r>
            </a:p>
          </p:txBody>
        </p:sp>
      </p:grpSp>
      <p:sp>
        <p:nvSpPr>
          <p:cNvPr id="149" name="テキスト ボックス 148">
            <a:extLst>
              <a:ext uri="{FF2B5EF4-FFF2-40B4-BE49-F238E27FC236}">
                <a16:creationId xmlns:a16="http://schemas.microsoft.com/office/drawing/2014/main" id="{709FB29D-BEBD-412A-84D6-CD8396EFE5E0}"/>
              </a:ext>
            </a:extLst>
          </p:cNvPr>
          <p:cNvSpPr txBox="1"/>
          <p:nvPr/>
        </p:nvSpPr>
        <p:spPr>
          <a:xfrm>
            <a:off x="504017" y="2949367"/>
            <a:ext cx="8022375" cy="363882"/>
          </a:xfrm>
          <a:prstGeom prst="rect">
            <a:avLst/>
          </a:prstGeom>
          <a:noFill/>
        </p:spPr>
        <p:txBody>
          <a:bodyPr wrap="square" rtlCol="0">
            <a:spAutoFit/>
          </a:bodyPr>
          <a:lstStyle/>
          <a:p>
            <a:pPr marL="285750" indent="-285750">
              <a:lnSpc>
                <a:spcPts val="2400"/>
              </a:lnSpc>
              <a:buFont typeface="Wingdings" panose="05000000000000000000" pitchFamily="2" charset="2"/>
              <a:buChar char="l"/>
            </a:pPr>
            <a:r>
              <a:rPr lang="ja-JP" altLang="en-US" sz="1600" dirty="0"/>
              <a:t>異業種連携で高齢者の生活を支援するサービスプラットフォームを公民共同で構築。</a:t>
            </a:r>
          </a:p>
        </p:txBody>
      </p:sp>
      <p:sp>
        <p:nvSpPr>
          <p:cNvPr id="150" name="テキスト ボックス 149">
            <a:extLst>
              <a:ext uri="{FF2B5EF4-FFF2-40B4-BE49-F238E27FC236}">
                <a16:creationId xmlns:a16="http://schemas.microsoft.com/office/drawing/2014/main" id="{709FB29D-BEBD-412A-84D6-CD8396EFE5E0}"/>
              </a:ext>
            </a:extLst>
          </p:cNvPr>
          <p:cNvSpPr txBox="1"/>
          <p:nvPr/>
        </p:nvSpPr>
        <p:spPr>
          <a:xfrm>
            <a:off x="504017" y="2623603"/>
            <a:ext cx="8022375" cy="363882"/>
          </a:xfrm>
          <a:prstGeom prst="rect">
            <a:avLst/>
          </a:prstGeom>
          <a:noFill/>
        </p:spPr>
        <p:txBody>
          <a:bodyPr wrap="square" rtlCol="0">
            <a:spAutoFit/>
          </a:bodyPr>
          <a:lstStyle/>
          <a:p>
            <a:pPr marL="285750" indent="-285750">
              <a:lnSpc>
                <a:spcPts val="2400"/>
              </a:lnSpc>
              <a:buFont typeface="Wingdings" panose="05000000000000000000" pitchFamily="2" charset="2"/>
              <a:buChar char="l"/>
            </a:pPr>
            <a:r>
              <a:rPr lang="ja-JP" altLang="en-US" sz="1600" dirty="0"/>
              <a:t>高齢者に使いやすい設計で、行政＆民間オンラインサービスをワンストップで提供。</a:t>
            </a:r>
          </a:p>
        </p:txBody>
      </p:sp>
      <p:pic>
        <p:nvPicPr>
          <p:cNvPr id="151" name="図 2">
            <a:extLst>
              <a:ext uri="{FF2B5EF4-FFF2-40B4-BE49-F238E27FC236}">
                <a16:creationId xmlns:a16="http://schemas.microsoft.com/office/drawing/2014/main" id="{0E5BB3F7-9A7D-594E-99BE-991E9C6B7B7A}"/>
              </a:ext>
            </a:extLst>
          </p:cNvPr>
          <p:cNvPicPr>
            <a:picLocks noChangeAspect="1"/>
          </p:cNvPicPr>
          <p:nvPr/>
        </p:nvPicPr>
        <p:blipFill>
          <a:blip r:embed="rId21" cstate="screen">
            <a:extLst>
              <a:ext uri="{28A0092B-C50C-407E-A947-70E740481C1C}">
                <a14:useLocalDpi xmlns:a14="http://schemas.microsoft.com/office/drawing/2010/main"/>
              </a:ext>
            </a:extLst>
          </a:blip>
          <a:srcRect/>
          <a:stretch>
            <a:fillRect/>
          </a:stretch>
        </p:blipFill>
        <p:spPr bwMode="auto">
          <a:xfrm rot="5400000">
            <a:off x="4923663" y="4624577"/>
            <a:ext cx="188424" cy="132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 name="正方形/長方形 151">
            <a:extLst>
              <a:ext uri="{FF2B5EF4-FFF2-40B4-BE49-F238E27FC236}">
                <a16:creationId xmlns:a16="http://schemas.microsoft.com/office/drawing/2014/main" id="{E65999E1-448D-49A5-AC1E-C078D8558C86}"/>
              </a:ext>
            </a:extLst>
          </p:cNvPr>
          <p:cNvSpPr>
            <a:spLocks noChangeAspect="1"/>
          </p:cNvSpPr>
          <p:nvPr/>
        </p:nvSpPr>
        <p:spPr>
          <a:xfrm>
            <a:off x="579234" y="267501"/>
            <a:ext cx="62447" cy="419958"/>
          </a:xfrm>
          <a:prstGeom prst="rect">
            <a:avLst/>
          </a:prstGeom>
          <a:gradFill flip="none" rotWithShape="1">
            <a:gsLst>
              <a:gs pos="0">
                <a:srgbClr val="002060"/>
              </a:gs>
              <a:gs pos="100000">
                <a:srgbClr val="00B0F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6569D6C6-85FE-4D5A-8B64-D9ADB00607C5}"/>
              </a:ext>
            </a:extLst>
          </p:cNvPr>
          <p:cNvSpPr>
            <a:spLocks noGrp="1"/>
          </p:cNvSpPr>
          <p:nvPr>
            <p:ph type="sldNum" sz="quarter" idx="10"/>
          </p:nvPr>
        </p:nvSpPr>
        <p:spPr/>
        <p:txBody>
          <a:bodyPr/>
          <a:lstStyle/>
          <a:p>
            <a:fld id="{E7A0BC36-69FC-594C-BEE9-860AEC9816D6}" type="slidenum">
              <a:rPr kumimoji="1" lang="ja-JP" altLang="en-US" smtClean="0"/>
              <a:pPr/>
              <a:t>8</a:t>
            </a:fld>
            <a:endParaRPr kumimoji="1" lang="ja-JP" altLang="en-US"/>
          </a:p>
        </p:txBody>
      </p:sp>
    </p:spTree>
    <p:extLst>
      <p:ext uri="{BB962C8B-B14F-4D97-AF65-F5344CB8AC3E}">
        <p14:creationId xmlns:p14="http://schemas.microsoft.com/office/powerpoint/2010/main" val="92600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AADA5D4-22A1-4683-9F9C-D2ED1040F9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668" r="186" b="10579"/>
          <a:stretch/>
        </p:blipFill>
        <p:spPr>
          <a:xfrm>
            <a:off x="16935" y="814040"/>
            <a:ext cx="9127065" cy="5146493"/>
          </a:xfrm>
          <a:prstGeom prst="rect">
            <a:avLst/>
          </a:prstGeom>
        </p:spPr>
      </p:pic>
      <p:grpSp>
        <p:nvGrpSpPr>
          <p:cNvPr id="5" name="グループ化 4">
            <a:extLst>
              <a:ext uri="{FF2B5EF4-FFF2-40B4-BE49-F238E27FC236}">
                <a16:creationId xmlns:a16="http://schemas.microsoft.com/office/drawing/2014/main" id="{07AA87DD-F6D6-4BFA-8432-AE664A14FCED}"/>
              </a:ext>
            </a:extLst>
          </p:cNvPr>
          <p:cNvGrpSpPr/>
          <p:nvPr/>
        </p:nvGrpSpPr>
        <p:grpSpPr>
          <a:xfrm>
            <a:off x="406464" y="135122"/>
            <a:ext cx="5943511" cy="584621"/>
            <a:chOff x="406464" y="135122"/>
            <a:chExt cx="5943511" cy="584621"/>
          </a:xfrm>
        </p:grpSpPr>
        <p:sp>
          <p:nvSpPr>
            <p:cNvPr id="6" name="テキスト ボックス 5">
              <a:extLst>
                <a:ext uri="{FF2B5EF4-FFF2-40B4-BE49-F238E27FC236}">
                  <a16:creationId xmlns:a16="http://schemas.microsoft.com/office/drawing/2014/main" id="{6A7BE376-682E-4969-A69F-8A5C19A9EB77}"/>
                </a:ext>
              </a:extLst>
            </p:cNvPr>
            <p:cNvSpPr txBox="1"/>
            <p:nvPr/>
          </p:nvSpPr>
          <p:spPr>
            <a:xfrm>
              <a:off x="493396" y="147423"/>
              <a:ext cx="5856579" cy="523220"/>
            </a:xfrm>
            <a:prstGeom prst="rect">
              <a:avLst/>
            </a:prstGeom>
            <a:noFill/>
          </p:spPr>
          <p:txBody>
            <a:bodyPr wrap="square" rtlCol="0">
              <a:spAutoFit/>
            </a:bodyPr>
            <a:lstStyle/>
            <a:p>
              <a:pPr lvl="0">
                <a:defRPr/>
              </a:pPr>
              <a:r>
                <a:rPr kumimoji="1" lang="ja-JP" altLang="en-US" sz="2800" b="1" dirty="0">
                  <a:gradFill>
                    <a:gsLst>
                      <a:gs pos="0">
                        <a:srgbClr val="0070C0"/>
                      </a:gs>
                      <a:gs pos="100000">
                        <a:srgbClr val="002060"/>
                      </a:gs>
                    </a:gsLst>
                    <a:lin ang="5400000" scaled="1"/>
                  </a:gradFill>
                  <a:latin typeface="HGP創英角ｺﾞｼｯｸUB" panose="020B0900000000000000" pitchFamily="50" charset="-128"/>
                  <a:ea typeface="HGP創英角ｺﾞｼｯｸUB" panose="020B0900000000000000" pitchFamily="50" charset="-128"/>
                </a:rPr>
                <a:t>スマート・シニア・ライフ　イメージ</a:t>
              </a:r>
            </a:p>
          </p:txBody>
        </p:sp>
        <p:sp>
          <p:nvSpPr>
            <p:cNvPr id="7" name="正方形/長方形 6">
              <a:extLst>
                <a:ext uri="{FF2B5EF4-FFF2-40B4-BE49-F238E27FC236}">
                  <a16:creationId xmlns:a16="http://schemas.microsoft.com/office/drawing/2014/main" id="{E65999E1-448D-49A5-AC1E-C078D8558C86}"/>
                </a:ext>
              </a:extLst>
            </p:cNvPr>
            <p:cNvSpPr/>
            <p:nvPr/>
          </p:nvSpPr>
          <p:spPr>
            <a:xfrm>
              <a:off x="406464" y="135122"/>
              <a:ext cx="86932" cy="584621"/>
            </a:xfrm>
            <a:prstGeom prst="rect">
              <a:avLst/>
            </a:prstGeom>
            <a:gradFill flip="none" rotWithShape="1">
              <a:gsLst>
                <a:gs pos="0">
                  <a:srgbClr val="002060"/>
                </a:gs>
                <a:gs pos="100000">
                  <a:srgbClr val="00B0F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スライド番号プレースホルダー 1">
            <a:extLst>
              <a:ext uri="{FF2B5EF4-FFF2-40B4-BE49-F238E27FC236}">
                <a16:creationId xmlns:a16="http://schemas.microsoft.com/office/drawing/2014/main" id="{7C53A1A3-DC3D-4685-97B0-D11B617AFCDC}"/>
              </a:ext>
            </a:extLst>
          </p:cNvPr>
          <p:cNvSpPr>
            <a:spLocks noGrp="1"/>
          </p:cNvSpPr>
          <p:nvPr>
            <p:ph type="sldNum" sz="quarter" idx="10"/>
          </p:nvPr>
        </p:nvSpPr>
        <p:spPr/>
        <p:txBody>
          <a:bodyPr/>
          <a:lstStyle/>
          <a:p>
            <a:pPr>
              <a:defRPr/>
            </a:pPr>
            <a:fld id="{151592A0-F49E-4B06-8AFC-B0FBCC3ADB1C}" type="slidenum">
              <a:rPr lang="ja-JP" altLang="en-US" smtClean="0"/>
              <a:pPr>
                <a:defRPr/>
              </a:pPr>
              <a:t>9</a:t>
            </a:fld>
            <a:endParaRPr lang="en-US" altLang="ja-JP"/>
          </a:p>
        </p:txBody>
      </p:sp>
    </p:spTree>
    <p:extLst>
      <p:ext uri="{BB962C8B-B14F-4D97-AF65-F5344CB8AC3E}">
        <p14:creationId xmlns:p14="http://schemas.microsoft.com/office/powerpoint/2010/main" val="430831996"/>
      </p:ext>
    </p:extLst>
  </p:cSld>
  <p:clrMapOvr>
    <a:masterClrMapping/>
  </p:clrMapOvr>
  <p:transition spd="med"/>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4089</Words>
  <Application>Microsoft Office PowerPoint</Application>
  <PresentationFormat>画面に合わせる (4:3)</PresentationFormat>
  <Paragraphs>691</Paragraphs>
  <Slides>34</Slides>
  <Notes>6</Notes>
  <HiddenSlides>0</HiddenSlides>
  <MMClips>0</MMClips>
  <ScaleCrop>false</ScaleCrop>
  <HeadingPairs>
    <vt:vector size="6" baseType="variant">
      <vt:variant>
        <vt:lpstr>使用されているフォント</vt:lpstr>
      </vt:variant>
      <vt:variant>
        <vt:i4>16</vt:i4>
      </vt:variant>
      <vt:variant>
        <vt:lpstr>テーマ</vt:lpstr>
      </vt:variant>
      <vt:variant>
        <vt:i4>1</vt:i4>
      </vt:variant>
      <vt:variant>
        <vt:lpstr>スライド タイトル</vt:lpstr>
      </vt:variant>
      <vt:variant>
        <vt:i4>34</vt:i4>
      </vt:variant>
    </vt:vector>
  </HeadingPairs>
  <TitlesOfParts>
    <vt:vector size="51" baseType="lpstr">
      <vt:lpstr>BIZ UDPゴシック</vt:lpstr>
      <vt:lpstr>BIZ UDゴシック</vt:lpstr>
      <vt:lpstr>HelvNeue Light for IBM</vt:lpstr>
      <vt:lpstr>HGPｺﾞｼｯｸE</vt:lpstr>
      <vt:lpstr>HGPｺﾞｼｯｸM</vt:lpstr>
      <vt:lpstr>HGP創英角ｺﾞｼｯｸUB</vt:lpstr>
      <vt:lpstr>HGS創英角ｺﾞｼｯｸUB</vt:lpstr>
      <vt:lpstr>Meiryo UI</vt:lpstr>
      <vt:lpstr>ＭＳ Ｐゴシック</vt:lpstr>
      <vt:lpstr>メイリオ</vt:lpstr>
      <vt:lpstr>游ゴシック</vt:lpstr>
      <vt:lpstr>Arial</vt:lpstr>
      <vt:lpstr>Calibri</vt:lpstr>
      <vt:lpstr>Courier New</vt:lpstr>
      <vt:lpstr>Times New Roman</vt:lpstr>
      <vt:lpstr>Wingdings</vt:lpstr>
      <vt:lpstr>Office テーマ</vt:lpstr>
      <vt:lpstr>スマートシティの取り組み状況  【大阪府】</vt:lpstr>
      <vt:lpstr>大阪スマートシティ戦略Ver.1.0における取組み状況　【大阪府】　①</vt:lpstr>
      <vt:lpstr>大阪スマートシティ戦略Ver.1.0における取組み状況　【大阪府】　②</vt:lpstr>
      <vt:lpstr>資料目次</vt:lpstr>
      <vt:lpstr>１．スマートシニアライフ事業</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2 大阪スマートシティパートナーズフォーラムプロジェクト</vt:lpstr>
      <vt:lpstr>大阪スマートシティパートナーズフォーラムプロジェクト</vt:lpstr>
      <vt:lpstr>大阪スマートシティパートナーズフォーラム・企業・団体一覧</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３．市町村DXの推進</vt:lpstr>
      <vt:lpstr>PowerPoint プレゼンテーション</vt:lpstr>
      <vt:lpstr>４．大阪版デジタル庁の取組み</vt:lpstr>
      <vt:lpstr>１．なぜ今、「大阪版デジタル庁」なのか</vt:lpstr>
      <vt:lpstr>２．デジタル施策の課題と解決策</vt:lpstr>
      <vt:lpstr>３．デジタル課題の要素分解と改革の方向性</vt:lpstr>
      <vt:lpstr>４．デジタル改革／スマートシティ推進のための体制構築</vt:lpstr>
      <vt:lpstr>その他の事業</vt:lpstr>
      <vt:lpstr>PowerPoint プレゼンテーション</vt:lpstr>
      <vt:lpstr>② チャレンジフィールド／泉北ニュータウン</vt:lpstr>
      <vt:lpstr>③ OSA４３による高度化サービスの広域展開</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2022-02-24T11:42:00Z</dcterms:created>
  <dcterms:modified xsi:type="dcterms:W3CDTF">2022-02-25T05:09:20Z</dcterms:modified>
</cp:coreProperties>
</file>