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1572" y="-1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07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93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13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16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45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74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19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90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49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97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6209-2DE7-41F1-9432-A00B3965E0D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0EE2-C524-4C3D-B5D5-D0797B1F5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12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27766"/>
          <a:stretch/>
        </p:blipFill>
        <p:spPr>
          <a:xfrm>
            <a:off x="2674470" y="2041354"/>
            <a:ext cx="4192861" cy="5804556"/>
          </a:xfrm>
          <a:prstGeom prst="rect">
            <a:avLst/>
          </a:prstGeom>
          <a:effectLst>
            <a:outerShdw blurRad="177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56" name="正方形/長方形 55"/>
          <p:cNvSpPr/>
          <p:nvPr/>
        </p:nvSpPr>
        <p:spPr>
          <a:xfrm rot="2700000">
            <a:off x="806680" y="2829563"/>
            <a:ext cx="1663563" cy="1663563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45552" b="1"/>
          <a:stretch/>
        </p:blipFill>
        <p:spPr>
          <a:xfrm>
            <a:off x="562042" y="-21770"/>
            <a:ext cx="5316173" cy="3146772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38999" b="-1"/>
          <a:stretch/>
        </p:blipFill>
        <p:spPr>
          <a:xfrm rot="5400000" flipH="1" flipV="1">
            <a:off x="-905228" y="5447310"/>
            <a:ext cx="5316173" cy="352559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337765" y="8865364"/>
            <a:ext cx="163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大阪府・大阪市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37765" y="9279299"/>
            <a:ext cx="163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令和３年３月〇日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/>
          <a:srcRect t="37224" r="85217" b="1"/>
          <a:stretch/>
        </p:blipFill>
        <p:spPr>
          <a:xfrm>
            <a:off x="5725413" y="-18661"/>
            <a:ext cx="1141917" cy="484896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/>
          <a:srcRect t="31606" r="84940" b="36844"/>
          <a:stretch/>
        </p:blipFill>
        <p:spPr>
          <a:xfrm>
            <a:off x="5704101" y="7472108"/>
            <a:ext cx="1163229" cy="24370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b="10507"/>
          <a:stretch/>
        </p:blipFill>
        <p:spPr>
          <a:xfrm>
            <a:off x="2814778" y="7531075"/>
            <a:ext cx="2657199" cy="2378035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22800" y="352609"/>
            <a:ext cx="4874565" cy="2085791"/>
            <a:chOff x="122800" y="200209"/>
            <a:chExt cx="4874565" cy="2085791"/>
          </a:xfrm>
        </p:grpSpPr>
        <p:sp>
          <p:nvSpPr>
            <p:cNvPr id="6" name="正方形/長方形 5"/>
            <p:cNvSpPr/>
            <p:nvPr/>
          </p:nvSpPr>
          <p:spPr>
            <a:xfrm>
              <a:off x="122800" y="428891"/>
              <a:ext cx="4493255" cy="1857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0" name="グループ化 79"/>
            <p:cNvGrpSpPr/>
            <p:nvPr/>
          </p:nvGrpSpPr>
          <p:grpSpPr>
            <a:xfrm>
              <a:off x="312871" y="200209"/>
              <a:ext cx="4684494" cy="1934921"/>
              <a:chOff x="440551" y="559617"/>
              <a:chExt cx="4684494" cy="1934921"/>
            </a:xfrm>
            <a:noFill/>
          </p:grpSpPr>
          <p:sp>
            <p:nvSpPr>
              <p:cNvPr id="27" name="正方形/長方形 26"/>
              <p:cNvSpPr/>
              <p:nvPr/>
            </p:nvSpPr>
            <p:spPr>
              <a:xfrm>
                <a:off x="440551" y="559617"/>
                <a:ext cx="4684494" cy="144655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4400" dirty="0" smtClean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00B0F0"/>
                        </a:gs>
                      </a:gsLst>
                      <a:lin ang="10800000" scaled="1"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大阪スマートシティ</a:t>
                </a:r>
                <a:endParaRPr kumimoji="1" lang="en-US" altLang="ja-JP" sz="440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00B0F0"/>
                      </a:gs>
                    </a:gsLst>
                    <a:lin ang="10800000" scaled="1"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r>
                  <a:rPr kumimoji="1" lang="ja-JP" altLang="en-US" sz="4400" dirty="0" smtClean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00B0F0"/>
                        </a:gs>
                      </a:gsLst>
                      <a:lin ang="10800000" scaled="1"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戦略</a:t>
                </a:r>
                <a:endParaRPr kumimoji="1" lang="en-US" altLang="ja-JP" sz="4400" dirty="0">
                  <a:gradFill>
                    <a:gsLst>
                      <a:gs pos="100000">
                        <a:srgbClr val="0070C0"/>
                      </a:gs>
                      <a:gs pos="0">
                        <a:srgbClr val="00B0F0"/>
                      </a:gs>
                    </a:gsLst>
                    <a:lin ang="10800000" scaled="1"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444347" y="1971318"/>
                <a:ext cx="4387325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1" lang="en-US" altLang="ja-JP" sz="2800" b="1" dirty="0" smtClean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00B0F0"/>
                        </a:gs>
                      </a:gsLst>
                      <a:lin ang="10800000" scaled="1"/>
                    </a:gradFill>
                    <a:latin typeface="Bahnschrift SemiBold Condensed" panose="020B0502040204020203" pitchFamily="34" charset="0"/>
                    <a:ea typeface="BIZ UDP明朝 Medium" panose="02020500000000000000" pitchFamily="18" charset="-128"/>
                  </a:rPr>
                  <a:t>Osaka Smart City Strategy2.0</a:t>
                </a:r>
                <a:endParaRPr kumimoji="1" lang="en-US" altLang="ja-JP" sz="2800" b="1" dirty="0">
                  <a:gradFill>
                    <a:gsLst>
                      <a:gs pos="100000">
                        <a:srgbClr val="0070C0"/>
                      </a:gs>
                      <a:gs pos="0">
                        <a:srgbClr val="00B0F0"/>
                      </a:gs>
                    </a:gsLst>
                    <a:lin ang="10800000" scaled="1"/>
                  </a:gradFill>
                  <a:latin typeface="Bahnschrift SemiBold Condensed" panose="020B0502040204020203" pitchFamily="34" charset="0"/>
                  <a:ea typeface="BIZ UDP明朝 Medium" panose="02020500000000000000" pitchFamily="18" charset="-128"/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1720649" y="1404394"/>
                <a:ext cx="1221809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b="1" dirty="0" smtClean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00B0F0"/>
                        </a:gs>
                      </a:gsLst>
                      <a:lin ang="10800000" scaled="1"/>
                    </a:gradFill>
                    <a:latin typeface="Bahnschrift SemiBold Condensed" panose="020B0502040204020203" pitchFamily="34" charset="0"/>
                    <a:ea typeface="BIZ UDP明朝 Medium" panose="02020500000000000000" pitchFamily="18" charset="-128"/>
                    <a:cs typeface="Arial" panose="020B0604020202020204" pitchFamily="34" charset="0"/>
                  </a:rPr>
                  <a:t>- Ver.2.0 -</a:t>
                </a:r>
                <a:endParaRPr lang="ja-JP" altLang="en-US" sz="3600" b="1" dirty="0">
                  <a:gradFill>
                    <a:gsLst>
                      <a:gs pos="100000">
                        <a:srgbClr val="0070C0"/>
                      </a:gs>
                      <a:gs pos="0">
                        <a:srgbClr val="00B0F0"/>
                      </a:gs>
                    </a:gsLst>
                    <a:lin ang="10800000" scaled="1"/>
                  </a:gradFill>
                  <a:latin typeface="Bahnschrift SemiBold Condensed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r="33418"/>
          <a:stretch/>
        </p:blipFill>
        <p:spPr>
          <a:xfrm>
            <a:off x="1724304" y="1065682"/>
            <a:ext cx="5143028" cy="7724301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7765" y="6464639"/>
            <a:ext cx="2767760" cy="1490931"/>
            <a:chOff x="337765" y="6711342"/>
            <a:chExt cx="2767760" cy="1490931"/>
          </a:xfrm>
        </p:grpSpPr>
        <p:sp>
          <p:nvSpPr>
            <p:cNvPr id="84" name="正方形/長方形 83"/>
            <p:cNvSpPr/>
            <p:nvPr/>
          </p:nvSpPr>
          <p:spPr>
            <a:xfrm>
              <a:off x="375906" y="7727650"/>
              <a:ext cx="2552633" cy="474623"/>
            </a:xfrm>
            <a:prstGeom prst="rect">
              <a:avLst/>
            </a:prstGeom>
            <a:gradFill flip="none" rotWithShape="1"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375960" y="6711342"/>
              <a:ext cx="2665820" cy="474623"/>
            </a:xfrm>
            <a:prstGeom prst="rect">
              <a:avLst/>
            </a:prstGeom>
            <a:gradFill flip="none" rotWithShape="1"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337765" y="7770552"/>
              <a:ext cx="259077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大阪のスマートシティ戦略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2C8293D6-79C5-4F64-9252-D11769FE9C7D}"/>
                </a:ext>
              </a:extLst>
            </p:cNvPr>
            <p:cNvSpPr txBox="1"/>
            <p:nvPr/>
          </p:nvSpPr>
          <p:spPr>
            <a:xfrm>
              <a:off x="396109" y="6765040"/>
              <a:ext cx="2709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デジタル・</a:t>
              </a:r>
              <a:r>
                <a:rPr kumimoji="1" lang="ja-JP" altLang="en-US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ニューノーマルの</a:t>
              </a:r>
              <a:endParaRPr kumimoji="1" lang="en-US" altLang="ja-JP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75959" y="7220548"/>
              <a:ext cx="1348345" cy="474623"/>
            </a:xfrm>
            <a:prstGeom prst="rect">
              <a:avLst/>
            </a:prstGeom>
            <a:gradFill flip="none" rotWithShape="1"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96109" y="7250691"/>
              <a:ext cx="1220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1" lang="ja-JP" altLang="en-US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時代を築く</a:t>
              </a:r>
              <a:endParaRPr kumimoji="1" lang="en-US" altLang="ja-JP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5917347" y="121609"/>
            <a:ext cx="80021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資料８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59624" y="2333302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（骨子案）</a:t>
            </a:r>
            <a:endParaRPr kumimoji="1"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4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60397" y="1528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目次（案）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84742" y="98704"/>
            <a:ext cx="1456746" cy="5033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調整中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18940" y="1346192"/>
            <a:ext cx="6326715" cy="3459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0632" y="718115"/>
            <a:ext cx="1469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ONTENTS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18941" y="742810"/>
            <a:ext cx="663905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18941" y="1325057"/>
            <a:ext cx="1601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序章（はじめに）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09260" y="1660050"/>
            <a:ext cx="5516294" cy="55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コロナ禍における</a:t>
            </a:r>
            <a:r>
              <a:rPr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ICT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の効用と課題</a:t>
            </a:r>
          </a:p>
          <a:p>
            <a:pPr lvl="0">
              <a:lnSpc>
                <a:spcPct val="150000"/>
              </a:lnSpc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スマートシティを取り巻く状況（デジタル庁など）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34386" y="1701217"/>
            <a:ext cx="243148" cy="261610"/>
            <a:chOff x="1434017" y="1313986"/>
            <a:chExt cx="243148" cy="26161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34386" y="1946406"/>
            <a:ext cx="243148" cy="261610"/>
            <a:chOff x="1434017" y="1313986"/>
            <a:chExt cx="243148" cy="261610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218940" y="2301095"/>
            <a:ext cx="6326715" cy="3459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18941" y="2279960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en-US" altLang="zh-TW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zh-TW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　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取組み実績と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PDCA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54951" y="2663254"/>
            <a:ext cx="2723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第１章　新型コロナ危機への対応</a:t>
            </a:r>
            <a:endParaRPr lang="en-US" altLang="ja-JP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54950" y="3029731"/>
            <a:ext cx="5690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第２章　</a:t>
            </a:r>
            <a:r>
              <a:rPr lang="ja-JP" altLang="en-US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大阪スマートシティパートナーズフォーラム</a:t>
            </a:r>
            <a:endParaRPr lang="ja-JP" altLang="en-US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54950" y="3418042"/>
            <a:ext cx="5586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第３章　大阪スマートシティ戦略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Ver.1.0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の実践（行政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DX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／地域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DX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218940" y="3787051"/>
            <a:ext cx="6326715" cy="3459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218941" y="3765916"/>
            <a:ext cx="2202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第２部　</a:t>
            </a:r>
            <a:r>
              <a:rPr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プロジェクト</a:t>
            </a:r>
            <a:r>
              <a:rPr lang="zh-TW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編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54950" y="4154165"/>
            <a:ext cx="4771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第１章　ポストコロナを見据えた大阪のスマートシティ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354950" y="4532878"/>
            <a:ext cx="3651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第２章　大阪スマートシティの新たな挑戦</a:t>
            </a:r>
            <a:endParaRPr lang="en-US" altLang="ja-JP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67238" y="4840655"/>
            <a:ext cx="1321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第１節</a:t>
            </a:r>
            <a:r>
              <a:rPr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</a:t>
            </a:r>
            <a:r>
              <a:rPr lang="en-US" altLang="ja-JP" sz="12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DX</a:t>
            </a:r>
            <a:endParaRPr lang="en-US" altLang="ja-JP" sz="12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09259" y="5075379"/>
            <a:ext cx="503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行政手続き</a:t>
            </a:r>
            <a:r>
              <a:rPr lang="ja-JP" altLang="en-US" sz="12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オンライン化</a:t>
            </a:r>
            <a:endParaRPr lang="en-US" altLang="ja-JP" sz="12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ct val="150000"/>
              </a:lnSpc>
            </a:pPr>
            <a:r>
              <a:rPr lang="ja-JP" altLang="en-US" sz="12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デジタル庁創設を踏まえたスマートシティ戦略部の体制強化</a:t>
            </a:r>
            <a:endParaRPr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434386" y="5124836"/>
            <a:ext cx="243148" cy="261610"/>
            <a:chOff x="1434017" y="1313986"/>
            <a:chExt cx="243148" cy="261610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434386" y="5400605"/>
            <a:ext cx="243148" cy="261610"/>
            <a:chOff x="1434017" y="1313986"/>
            <a:chExt cx="243148" cy="261610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正方形/長方形 62"/>
          <p:cNvSpPr/>
          <p:nvPr/>
        </p:nvSpPr>
        <p:spPr>
          <a:xfrm>
            <a:off x="367237" y="5676374"/>
            <a:ext cx="3931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第２節</a:t>
            </a:r>
            <a:r>
              <a:rPr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公民共同エコシステム（</a:t>
            </a:r>
            <a:r>
              <a:rPr lang="en-US" altLang="ja-JP" sz="12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OSPF </a:t>
            </a:r>
            <a:r>
              <a:rPr lang="ja-JP" altLang="en-US" sz="12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プロジェクト）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609260" y="5911098"/>
            <a:ext cx="347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スマートヘルスシティ</a:t>
            </a:r>
          </a:p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スマートシニアライフ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434386" y="5960555"/>
            <a:ext cx="243148" cy="261610"/>
            <a:chOff x="1434017" y="1313986"/>
            <a:chExt cx="243148" cy="26161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34386" y="6236324"/>
            <a:ext cx="243148" cy="261610"/>
            <a:chOff x="1434017" y="1313986"/>
            <a:chExt cx="243148" cy="26161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609260" y="6454008"/>
            <a:ext cx="347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子育てしやすいまちづくり</a:t>
            </a:r>
          </a:p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移動がスムーズなまちづくり</a:t>
            </a:r>
          </a:p>
        </p:txBody>
      </p:sp>
      <p:grpSp>
        <p:nvGrpSpPr>
          <p:cNvPr id="72" name="グループ化 71"/>
          <p:cNvGrpSpPr/>
          <p:nvPr/>
        </p:nvGrpSpPr>
        <p:grpSpPr>
          <a:xfrm>
            <a:off x="434386" y="6503465"/>
            <a:ext cx="243148" cy="261610"/>
            <a:chOff x="1434017" y="1313986"/>
            <a:chExt cx="243148" cy="261610"/>
          </a:xfrm>
        </p:grpSpPr>
        <p:sp>
          <p:nvSpPr>
            <p:cNvPr id="73" name="テキスト ボックス 72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34386" y="6779234"/>
            <a:ext cx="243148" cy="261610"/>
            <a:chOff x="1434017" y="1313986"/>
            <a:chExt cx="243148" cy="261610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正方形/長方形 77"/>
          <p:cNvSpPr/>
          <p:nvPr/>
        </p:nvSpPr>
        <p:spPr>
          <a:xfrm>
            <a:off x="609260" y="7009016"/>
            <a:ext cx="347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インバウンド・観光の再生</a:t>
            </a:r>
          </a:p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大阪ものづくり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2.0</a:t>
            </a:r>
          </a:p>
        </p:txBody>
      </p:sp>
      <p:grpSp>
        <p:nvGrpSpPr>
          <p:cNvPr id="79" name="グループ化 78"/>
          <p:cNvGrpSpPr/>
          <p:nvPr/>
        </p:nvGrpSpPr>
        <p:grpSpPr>
          <a:xfrm>
            <a:off x="434386" y="7058473"/>
            <a:ext cx="243148" cy="261610"/>
            <a:chOff x="1434017" y="1313986"/>
            <a:chExt cx="243148" cy="261610"/>
          </a:xfrm>
        </p:grpSpPr>
        <p:sp>
          <p:nvSpPr>
            <p:cNvPr id="80" name="テキスト ボックス 79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434386" y="7334242"/>
            <a:ext cx="243148" cy="261610"/>
            <a:chOff x="1434017" y="1313986"/>
            <a:chExt cx="243148" cy="261610"/>
          </a:xfrm>
        </p:grpSpPr>
        <p:sp>
          <p:nvSpPr>
            <p:cNvPr id="83" name="テキスト ボックス 82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正方形/長方形 84"/>
          <p:cNvSpPr/>
          <p:nvPr/>
        </p:nvSpPr>
        <p:spPr>
          <a:xfrm>
            <a:off x="367238" y="7610011"/>
            <a:ext cx="21702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第３節</a:t>
            </a:r>
            <a:r>
              <a:rPr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重点地域プロジェクト</a:t>
            </a:r>
          </a:p>
        </p:txBody>
      </p:sp>
      <p:sp>
        <p:nvSpPr>
          <p:cNvPr id="86" name="正方形/長方形 85"/>
          <p:cNvSpPr/>
          <p:nvPr/>
        </p:nvSpPr>
        <p:spPr>
          <a:xfrm>
            <a:off x="609260" y="7844735"/>
            <a:ext cx="347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スーパーシティ構想</a:t>
            </a:r>
          </a:p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地域におけるスマートシティ社会実装　（泉北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NT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grpSp>
        <p:nvGrpSpPr>
          <p:cNvPr id="87" name="グループ化 86"/>
          <p:cNvGrpSpPr/>
          <p:nvPr/>
        </p:nvGrpSpPr>
        <p:grpSpPr>
          <a:xfrm>
            <a:off x="434386" y="7894192"/>
            <a:ext cx="243148" cy="261610"/>
            <a:chOff x="1434017" y="1313986"/>
            <a:chExt cx="243148" cy="261610"/>
          </a:xfrm>
        </p:grpSpPr>
        <p:sp>
          <p:nvSpPr>
            <p:cNvPr id="88" name="テキスト ボックス 87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434386" y="8169961"/>
            <a:ext cx="243148" cy="261610"/>
            <a:chOff x="1434017" y="1313986"/>
            <a:chExt cx="243148" cy="261610"/>
          </a:xfrm>
        </p:grpSpPr>
        <p:sp>
          <p:nvSpPr>
            <p:cNvPr id="91" name="テキスト ボックス 90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" name="正方形/長方形 92"/>
          <p:cNvSpPr/>
          <p:nvPr/>
        </p:nvSpPr>
        <p:spPr>
          <a:xfrm>
            <a:off x="367238" y="8485303"/>
            <a:ext cx="3290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第４節</a:t>
            </a:r>
            <a:r>
              <a:rPr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スマートシティを推進する基盤づくり</a:t>
            </a:r>
          </a:p>
        </p:txBody>
      </p:sp>
      <p:sp>
        <p:nvSpPr>
          <p:cNvPr id="94" name="正方形/長方形 93"/>
          <p:cNvSpPr/>
          <p:nvPr/>
        </p:nvSpPr>
        <p:spPr>
          <a:xfrm>
            <a:off x="609260" y="8720027"/>
            <a:ext cx="347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実現に向けた</a:t>
            </a:r>
            <a:r>
              <a:rPr lang="ja-JP" altLang="en-US" sz="12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取組み</a:t>
            </a:r>
            <a:endParaRPr lang="ja-JP" altLang="en-US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データマネジメントセンター</a:t>
            </a:r>
          </a:p>
        </p:txBody>
      </p:sp>
      <p:grpSp>
        <p:nvGrpSpPr>
          <p:cNvPr id="95" name="グループ化 94"/>
          <p:cNvGrpSpPr/>
          <p:nvPr/>
        </p:nvGrpSpPr>
        <p:grpSpPr>
          <a:xfrm>
            <a:off x="434386" y="8769484"/>
            <a:ext cx="243148" cy="261610"/>
            <a:chOff x="1434017" y="1313986"/>
            <a:chExt cx="243148" cy="261610"/>
          </a:xfrm>
        </p:grpSpPr>
        <p:sp>
          <p:nvSpPr>
            <p:cNvPr id="96" name="テキスト ボックス 95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434386" y="9045253"/>
            <a:ext cx="243148" cy="261610"/>
            <a:chOff x="1434017" y="1313986"/>
            <a:chExt cx="243148" cy="261610"/>
          </a:xfrm>
        </p:grpSpPr>
        <p:sp>
          <p:nvSpPr>
            <p:cNvPr id="99" name="テキスト ボックス 98"/>
            <p:cNvSpPr txBox="1"/>
            <p:nvPr/>
          </p:nvSpPr>
          <p:spPr>
            <a:xfrm>
              <a:off x="1434017" y="1313986"/>
              <a:ext cx="2431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endPara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1477330" y="1375147"/>
              <a:ext cx="156523" cy="1565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1" name="正方形/長方形 100"/>
          <p:cNvSpPr/>
          <p:nvPr/>
        </p:nvSpPr>
        <p:spPr>
          <a:xfrm>
            <a:off x="354949" y="9402870"/>
            <a:ext cx="4771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第３章　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年に向けたステップ（中長期スケジュール）</a:t>
            </a:r>
          </a:p>
        </p:txBody>
      </p:sp>
    </p:spTree>
    <p:extLst>
      <p:ext uri="{BB962C8B-B14F-4D97-AF65-F5344CB8AC3E}">
        <p14:creationId xmlns:p14="http://schemas.microsoft.com/office/powerpoint/2010/main" val="33035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217</Words>
  <PresentationFormat>A4 210 x 297 mm</PresentationFormat>
  <Paragraphs>55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UDPゴシック</vt:lpstr>
      <vt:lpstr>BIZ UDP明朝 Medium</vt:lpstr>
      <vt:lpstr>HGP創英角ｺﾞｼｯｸUB</vt:lpstr>
      <vt:lpstr>Meiryo UI</vt:lpstr>
      <vt:lpstr>游ゴシック</vt:lpstr>
      <vt:lpstr>游ゴシック Light</vt:lpstr>
      <vt:lpstr>Arial</vt:lpstr>
      <vt:lpstr>Bahnschrift SemiBold Condensed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2020-12-03T05:04:37Z</dcterms:created>
  <dcterms:modified xsi:type="dcterms:W3CDTF">2020-12-23T13:32:55Z</dcterms:modified>
</cp:coreProperties>
</file>