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3"/>
  </p:notesMasterIdLst>
  <p:sldIdLst>
    <p:sldId id="335" r:id="rId2"/>
    <p:sldId id="336" r:id="rId3"/>
    <p:sldId id="341" r:id="rId4"/>
    <p:sldId id="340" r:id="rId5"/>
    <p:sldId id="337" r:id="rId6"/>
    <p:sldId id="338" r:id="rId7"/>
    <p:sldId id="329" r:id="rId8"/>
    <p:sldId id="310" r:id="rId9"/>
    <p:sldId id="322" r:id="rId10"/>
    <p:sldId id="330" r:id="rId11"/>
    <p:sldId id="307" r:id="rId12"/>
    <p:sldId id="321" r:id="rId13"/>
    <p:sldId id="312" r:id="rId14"/>
    <p:sldId id="284" r:id="rId15"/>
    <p:sldId id="332" r:id="rId16"/>
    <p:sldId id="296" r:id="rId17"/>
    <p:sldId id="334" r:id="rId18"/>
    <p:sldId id="290" r:id="rId19"/>
    <p:sldId id="324" r:id="rId20"/>
    <p:sldId id="325" r:id="rId21"/>
    <p:sldId id="300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CC00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9E14A-8917-4F2D-B19B-601FD4AD9020}" v="297" dt="2020-12-23T16:11:53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12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俊明" userId="23998f0c9cc8e1d1" providerId="LiveId" clId="{0E59E14A-8917-4F2D-B19B-601FD4AD9020}"/>
    <pc:docChg chg="custSel addSld delSld modSld sldOrd">
      <pc:chgData name="俊明" userId="23998f0c9cc8e1d1" providerId="LiveId" clId="{0E59E14A-8917-4F2D-B19B-601FD4AD9020}" dt="2020-12-23T16:12:51.698" v="2282" actId="2696"/>
      <pc:docMkLst>
        <pc:docMk/>
      </pc:docMkLst>
      <pc:sldChg chg="del">
        <pc:chgData name="俊明" userId="23998f0c9cc8e1d1" providerId="LiveId" clId="{0E59E14A-8917-4F2D-B19B-601FD4AD9020}" dt="2020-12-23T16:12:51.698" v="2282" actId="2696"/>
        <pc:sldMkLst>
          <pc:docMk/>
          <pc:sldMk cId="3124349705" sldId="270"/>
        </pc:sldMkLst>
      </pc:sldChg>
      <pc:sldChg chg="delSp modSp mod">
        <pc:chgData name="俊明" userId="23998f0c9cc8e1d1" providerId="LiveId" clId="{0E59E14A-8917-4F2D-B19B-601FD4AD9020}" dt="2020-12-23T15:48:27.536" v="1138" actId="1076"/>
        <pc:sldMkLst>
          <pc:docMk/>
          <pc:sldMk cId="1476966372" sldId="307"/>
        </pc:sldMkLst>
        <pc:spChg chg="del">
          <ac:chgData name="俊明" userId="23998f0c9cc8e1d1" providerId="LiveId" clId="{0E59E14A-8917-4F2D-B19B-601FD4AD9020}" dt="2020-12-23T15:48:21.472" v="1137" actId="478"/>
          <ac:spMkLst>
            <pc:docMk/>
            <pc:sldMk cId="1476966372" sldId="307"/>
            <ac:spMk id="31" creationId="{00000000-0000-0000-0000-000000000000}"/>
          </ac:spMkLst>
        </pc:spChg>
        <pc:spChg chg="del">
          <ac:chgData name="俊明" userId="23998f0c9cc8e1d1" providerId="LiveId" clId="{0E59E14A-8917-4F2D-B19B-601FD4AD9020}" dt="2020-12-23T15:48:21.472" v="1137" actId="478"/>
          <ac:spMkLst>
            <pc:docMk/>
            <pc:sldMk cId="1476966372" sldId="307"/>
            <ac:spMk id="32" creationId="{00000000-0000-0000-0000-000000000000}"/>
          </ac:spMkLst>
        </pc:spChg>
        <pc:spChg chg="mod">
          <ac:chgData name="俊明" userId="23998f0c9cc8e1d1" providerId="LiveId" clId="{0E59E14A-8917-4F2D-B19B-601FD4AD9020}" dt="2020-12-23T15:48:27.536" v="1138" actId="1076"/>
          <ac:spMkLst>
            <pc:docMk/>
            <pc:sldMk cId="1476966372" sldId="307"/>
            <ac:spMk id="34" creationId="{00000000-0000-0000-0000-000000000000}"/>
          </ac:spMkLst>
        </pc:spChg>
      </pc:sldChg>
      <pc:sldChg chg="del">
        <pc:chgData name="俊明" userId="23998f0c9cc8e1d1" providerId="LiveId" clId="{0E59E14A-8917-4F2D-B19B-601FD4AD9020}" dt="2020-12-23T16:12:51.698" v="2282" actId="2696"/>
        <pc:sldMkLst>
          <pc:docMk/>
          <pc:sldMk cId="1596998151" sldId="309"/>
        </pc:sldMkLst>
      </pc:sldChg>
      <pc:sldChg chg="ord">
        <pc:chgData name="俊明" userId="23998f0c9cc8e1d1" providerId="LiveId" clId="{0E59E14A-8917-4F2D-B19B-601FD4AD9020}" dt="2020-12-23T15:50:34.637" v="1143"/>
        <pc:sldMkLst>
          <pc:docMk/>
          <pc:sldMk cId="3809085743" sldId="312"/>
        </pc:sldMkLst>
      </pc:sldChg>
      <pc:sldChg chg="del">
        <pc:chgData name="俊明" userId="23998f0c9cc8e1d1" providerId="LiveId" clId="{0E59E14A-8917-4F2D-B19B-601FD4AD9020}" dt="2020-12-23T15:50:00.987" v="1141" actId="2696"/>
        <pc:sldMkLst>
          <pc:docMk/>
          <pc:sldMk cId="3354618387" sldId="320"/>
        </pc:sldMkLst>
      </pc:sldChg>
      <pc:sldChg chg="delSp modSp mod ord">
        <pc:chgData name="俊明" userId="23998f0c9cc8e1d1" providerId="LiveId" clId="{0E59E14A-8917-4F2D-B19B-601FD4AD9020}" dt="2020-12-23T15:56:11.764" v="1184"/>
        <pc:sldMkLst>
          <pc:docMk/>
          <pc:sldMk cId="3420039463" sldId="321"/>
        </pc:sldMkLst>
        <pc:spChg chg="del">
          <ac:chgData name="俊明" userId="23998f0c9cc8e1d1" providerId="LiveId" clId="{0E59E14A-8917-4F2D-B19B-601FD4AD9020}" dt="2020-12-23T15:48:36.061" v="1139" actId="478"/>
          <ac:spMkLst>
            <pc:docMk/>
            <pc:sldMk cId="3420039463" sldId="321"/>
            <ac:spMk id="71" creationId="{00000000-0000-0000-0000-000000000000}"/>
          </ac:spMkLst>
        </pc:spChg>
        <pc:spChg chg="del">
          <ac:chgData name="俊明" userId="23998f0c9cc8e1d1" providerId="LiveId" clId="{0E59E14A-8917-4F2D-B19B-601FD4AD9020}" dt="2020-12-23T15:48:36.061" v="1139" actId="478"/>
          <ac:spMkLst>
            <pc:docMk/>
            <pc:sldMk cId="3420039463" sldId="321"/>
            <ac:spMk id="72" creationId="{00000000-0000-0000-0000-000000000000}"/>
          </ac:spMkLst>
        </pc:spChg>
        <pc:spChg chg="mod">
          <ac:chgData name="俊明" userId="23998f0c9cc8e1d1" providerId="LiveId" clId="{0E59E14A-8917-4F2D-B19B-601FD4AD9020}" dt="2020-12-23T15:48:40.159" v="1140" actId="1076"/>
          <ac:spMkLst>
            <pc:docMk/>
            <pc:sldMk cId="3420039463" sldId="321"/>
            <ac:spMk id="78" creationId="{00000000-0000-0000-0000-000000000000}"/>
          </ac:spMkLst>
        </pc:spChg>
      </pc:sldChg>
      <pc:sldChg chg="modSp mod">
        <pc:chgData name="俊明" userId="23998f0c9cc8e1d1" providerId="LiveId" clId="{0E59E14A-8917-4F2D-B19B-601FD4AD9020}" dt="2020-12-23T15:47:04.774" v="1136" actId="552"/>
        <pc:sldMkLst>
          <pc:docMk/>
          <pc:sldMk cId="1075797285" sldId="322"/>
        </pc:sldMkLst>
        <pc:spChg chg="mod">
          <ac:chgData name="俊明" userId="23998f0c9cc8e1d1" providerId="LiveId" clId="{0E59E14A-8917-4F2D-B19B-601FD4AD9020}" dt="2020-12-23T15:46:42.269" v="1120" actId="404"/>
          <ac:spMkLst>
            <pc:docMk/>
            <pc:sldMk cId="1075797285" sldId="322"/>
            <ac:spMk id="2" creationId="{00000000-0000-0000-0000-000000000000}"/>
          </ac:spMkLst>
        </pc:spChg>
        <pc:spChg chg="mod">
          <ac:chgData name="俊明" userId="23998f0c9cc8e1d1" providerId="LiveId" clId="{0E59E14A-8917-4F2D-B19B-601FD4AD9020}" dt="2020-12-23T15:47:04.774" v="1136" actId="552"/>
          <ac:spMkLst>
            <pc:docMk/>
            <pc:sldMk cId="1075797285" sldId="322"/>
            <ac:spMk id="5" creationId="{00000000-0000-0000-0000-000000000000}"/>
          </ac:spMkLst>
        </pc:spChg>
        <pc:spChg chg="mod">
          <ac:chgData name="俊明" userId="23998f0c9cc8e1d1" providerId="LiveId" clId="{0E59E14A-8917-4F2D-B19B-601FD4AD9020}" dt="2020-12-23T15:46:42.269" v="1120" actId="404"/>
          <ac:spMkLst>
            <pc:docMk/>
            <pc:sldMk cId="1075797285" sldId="322"/>
            <ac:spMk id="6" creationId="{00000000-0000-0000-0000-000000000000}"/>
          </ac:spMkLst>
        </pc:spChg>
        <pc:spChg chg="mod">
          <ac:chgData name="俊明" userId="23998f0c9cc8e1d1" providerId="LiveId" clId="{0E59E14A-8917-4F2D-B19B-601FD4AD9020}" dt="2020-12-23T15:46:42.269" v="1120" actId="404"/>
          <ac:spMkLst>
            <pc:docMk/>
            <pc:sldMk cId="1075797285" sldId="322"/>
            <ac:spMk id="7" creationId="{00000000-0000-0000-0000-000000000000}"/>
          </ac:spMkLst>
        </pc:spChg>
        <pc:spChg chg="mod">
          <ac:chgData name="俊明" userId="23998f0c9cc8e1d1" providerId="LiveId" clId="{0E59E14A-8917-4F2D-B19B-601FD4AD9020}" dt="2020-12-23T15:46:55.102" v="1135" actId="1037"/>
          <ac:spMkLst>
            <pc:docMk/>
            <pc:sldMk cId="1075797285" sldId="322"/>
            <ac:spMk id="8" creationId="{00000000-0000-0000-0000-000000000000}"/>
          </ac:spMkLst>
        </pc:spChg>
        <pc:spChg chg="mod">
          <ac:chgData name="俊明" userId="23998f0c9cc8e1d1" providerId="LiveId" clId="{0E59E14A-8917-4F2D-B19B-601FD4AD9020}" dt="2020-12-23T15:46:42.269" v="1120" actId="404"/>
          <ac:spMkLst>
            <pc:docMk/>
            <pc:sldMk cId="1075797285" sldId="322"/>
            <ac:spMk id="9" creationId="{00000000-0000-0000-0000-000000000000}"/>
          </ac:spMkLst>
        </pc:spChg>
        <pc:spChg chg="mod">
          <ac:chgData name="俊明" userId="23998f0c9cc8e1d1" providerId="LiveId" clId="{0E59E14A-8917-4F2D-B19B-601FD4AD9020}" dt="2020-12-23T15:47:04.774" v="1136" actId="552"/>
          <ac:spMkLst>
            <pc:docMk/>
            <pc:sldMk cId="1075797285" sldId="322"/>
            <ac:spMk id="10" creationId="{00000000-0000-0000-0000-000000000000}"/>
          </ac:spMkLst>
        </pc:spChg>
        <pc:spChg chg="mod">
          <ac:chgData name="俊明" userId="23998f0c9cc8e1d1" providerId="LiveId" clId="{0E59E14A-8917-4F2D-B19B-601FD4AD9020}" dt="2020-12-23T15:46:55.102" v="1135" actId="1037"/>
          <ac:spMkLst>
            <pc:docMk/>
            <pc:sldMk cId="1075797285" sldId="322"/>
            <ac:spMk id="11" creationId="{00000000-0000-0000-0000-000000000000}"/>
          </ac:spMkLst>
        </pc:spChg>
        <pc:spChg chg="mod">
          <ac:chgData name="俊明" userId="23998f0c9cc8e1d1" providerId="LiveId" clId="{0E59E14A-8917-4F2D-B19B-601FD4AD9020}" dt="2020-12-23T15:47:04.774" v="1136" actId="552"/>
          <ac:spMkLst>
            <pc:docMk/>
            <pc:sldMk cId="1075797285" sldId="322"/>
            <ac:spMk id="23" creationId="{00000000-0000-0000-0000-000000000000}"/>
          </ac:spMkLst>
        </pc:spChg>
        <pc:spChg chg="mod">
          <ac:chgData name="俊明" userId="23998f0c9cc8e1d1" providerId="LiveId" clId="{0E59E14A-8917-4F2D-B19B-601FD4AD9020}" dt="2020-12-23T15:46:55.102" v="1135" actId="1037"/>
          <ac:spMkLst>
            <pc:docMk/>
            <pc:sldMk cId="1075797285" sldId="322"/>
            <ac:spMk id="25" creationId="{00000000-0000-0000-0000-000000000000}"/>
          </ac:spMkLst>
        </pc:spChg>
        <pc:spChg chg="mod">
          <ac:chgData name="俊明" userId="23998f0c9cc8e1d1" providerId="LiveId" clId="{0E59E14A-8917-4F2D-B19B-601FD4AD9020}" dt="2020-12-23T15:46:42.269" v="1120" actId="404"/>
          <ac:spMkLst>
            <pc:docMk/>
            <pc:sldMk cId="1075797285" sldId="322"/>
            <ac:spMk id="26" creationId="{00000000-0000-0000-0000-000000000000}"/>
          </ac:spMkLst>
        </pc:spChg>
      </pc:sldChg>
      <pc:sldChg chg="addSp delSp modSp mod">
        <pc:chgData name="俊明" userId="23998f0c9cc8e1d1" providerId="LiveId" clId="{0E59E14A-8917-4F2D-B19B-601FD4AD9020}" dt="2020-12-23T15:20:24.411" v="133" actId="478"/>
        <pc:sldMkLst>
          <pc:docMk/>
          <pc:sldMk cId="2609137541" sldId="329"/>
        </pc:sldMkLst>
        <pc:spChg chg="del">
          <ac:chgData name="俊明" userId="23998f0c9cc8e1d1" providerId="LiveId" clId="{0E59E14A-8917-4F2D-B19B-601FD4AD9020}" dt="2020-12-23T15:19:43.918" v="125" actId="478"/>
          <ac:spMkLst>
            <pc:docMk/>
            <pc:sldMk cId="2609137541" sldId="329"/>
            <ac:spMk id="74" creationId="{00000000-0000-0000-0000-000000000000}"/>
          </ac:spMkLst>
        </pc:spChg>
        <pc:spChg chg="add mod">
          <ac:chgData name="俊明" userId="23998f0c9cc8e1d1" providerId="LiveId" clId="{0E59E14A-8917-4F2D-B19B-601FD4AD9020}" dt="2020-12-23T15:19:55.905" v="132" actId="20577"/>
          <ac:spMkLst>
            <pc:docMk/>
            <pc:sldMk cId="2609137541" sldId="329"/>
            <ac:spMk id="83" creationId="{436DA0CD-9364-4BAB-9F5C-75FC564A9C90}"/>
          </ac:spMkLst>
        </pc:spChg>
        <pc:graphicFrameChg chg="del">
          <ac:chgData name="俊明" userId="23998f0c9cc8e1d1" providerId="LiveId" clId="{0E59E14A-8917-4F2D-B19B-601FD4AD9020}" dt="2020-12-23T15:20:24.411" v="133" actId="478"/>
          <ac:graphicFrameMkLst>
            <pc:docMk/>
            <pc:sldMk cId="2609137541" sldId="329"/>
            <ac:graphicFrameMk id="7" creationId="{00000000-0000-0000-0000-000000000000}"/>
          </ac:graphicFrameMkLst>
        </pc:graphicFrameChg>
      </pc:sldChg>
      <pc:sldChg chg="del">
        <pc:chgData name="俊明" userId="23998f0c9cc8e1d1" providerId="LiveId" clId="{0E59E14A-8917-4F2D-B19B-601FD4AD9020}" dt="2020-12-23T16:12:51.698" v="2282" actId="2696"/>
        <pc:sldMkLst>
          <pc:docMk/>
          <pc:sldMk cId="4212380793" sldId="331"/>
        </pc:sldMkLst>
      </pc:sldChg>
      <pc:sldChg chg="modSp mod">
        <pc:chgData name="俊明" userId="23998f0c9cc8e1d1" providerId="LiveId" clId="{0E59E14A-8917-4F2D-B19B-601FD4AD9020}" dt="2020-12-23T16:11:53.195" v="2281"/>
        <pc:sldMkLst>
          <pc:docMk/>
          <pc:sldMk cId="1288151412" sldId="332"/>
        </pc:sldMkLst>
        <pc:spChg chg="mod">
          <ac:chgData name="俊明" userId="23998f0c9cc8e1d1" providerId="LiveId" clId="{0E59E14A-8917-4F2D-B19B-601FD4AD9020}" dt="2020-12-23T16:10:22.969" v="2219" actId="1036"/>
          <ac:spMkLst>
            <pc:docMk/>
            <pc:sldMk cId="1288151412" sldId="332"/>
            <ac:spMk id="3" creationId="{00000000-0000-0000-0000-000000000000}"/>
          </ac:spMkLst>
        </pc:spChg>
        <pc:spChg chg="mod">
          <ac:chgData name="俊明" userId="23998f0c9cc8e1d1" providerId="LiveId" clId="{0E59E14A-8917-4F2D-B19B-601FD4AD9020}" dt="2020-12-23T16:10:22.969" v="2219" actId="1036"/>
          <ac:spMkLst>
            <pc:docMk/>
            <pc:sldMk cId="1288151412" sldId="332"/>
            <ac:spMk id="9" creationId="{00000000-0000-0000-0000-000000000000}"/>
          </ac:spMkLst>
        </pc:spChg>
        <pc:spChg chg="mod">
          <ac:chgData name="俊明" userId="23998f0c9cc8e1d1" providerId="LiveId" clId="{0E59E14A-8917-4F2D-B19B-601FD4AD9020}" dt="2020-12-23T16:10:22.969" v="2219" actId="1036"/>
          <ac:spMkLst>
            <pc:docMk/>
            <pc:sldMk cId="1288151412" sldId="332"/>
            <ac:spMk id="10" creationId="{00000000-0000-0000-0000-000000000000}"/>
          </ac:spMkLst>
        </pc:spChg>
        <pc:spChg chg="mod">
          <ac:chgData name="俊明" userId="23998f0c9cc8e1d1" providerId="LiveId" clId="{0E59E14A-8917-4F2D-B19B-601FD4AD9020}" dt="2020-12-23T16:10:22.969" v="2219" actId="1036"/>
          <ac:spMkLst>
            <pc:docMk/>
            <pc:sldMk cId="1288151412" sldId="332"/>
            <ac:spMk id="11" creationId="{00000000-0000-0000-0000-000000000000}"/>
          </ac:spMkLst>
        </pc:spChg>
        <pc:spChg chg="mod">
          <ac:chgData name="俊明" userId="23998f0c9cc8e1d1" providerId="LiveId" clId="{0E59E14A-8917-4F2D-B19B-601FD4AD9020}" dt="2020-12-23T16:08:09.333" v="2129" actId="20577"/>
          <ac:spMkLst>
            <pc:docMk/>
            <pc:sldMk cId="1288151412" sldId="332"/>
            <ac:spMk id="15" creationId="{00000000-0000-0000-0000-000000000000}"/>
          </ac:spMkLst>
        </pc:spChg>
        <pc:spChg chg="mod">
          <ac:chgData name="俊明" userId="23998f0c9cc8e1d1" providerId="LiveId" clId="{0E59E14A-8917-4F2D-B19B-601FD4AD9020}" dt="2020-12-23T16:10:14.622" v="2208" actId="12"/>
          <ac:spMkLst>
            <pc:docMk/>
            <pc:sldMk cId="1288151412" sldId="332"/>
            <ac:spMk id="19" creationId="{00000000-0000-0000-0000-000000000000}"/>
          </ac:spMkLst>
        </pc:spChg>
        <pc:spChg chg="mod">
          <ac:chgData name="俊明" userId="23998f0c9cc8e1d1" providerId="LiveId" clId="{0E59E14A-8917-4F2D-B19B-601FD4AD9020}" dt="2020-12-23T16:11:53.195" v="2281"/>
          <ac:spMkLst>
            <pc:docMk/>
            <pc:sldMk cId="1288151412" sldId="332"/>
            <ac:spMk id="27" creationId="{00000000-0000-0000-0000-000000000000}"/>
          </ac:spMkLst>
        </pc:spChg>
        <pc:cxnChg chg="mod">
          <ac:chgData name="俊明" userId="23998f0c9cc8e1d1" providerId="LiveId" clId="{0E59E14A-8917-4F2D-B19B-601FD4AD9020}" dt="2020-12-23T16:10:22.969" v="2219" actId="1036"/>
          <ac:cxnSpMkLst>
            <pc:docMk/>
            <pc:sldMk cId="1288151412" sldId="332"/>
            <ac:cxnSpMk id="28" creationId="{00000000-0000-0000-0000-000000000000}"/>
          </ac:cxnSpMkLst>
        </pc:cxnChg>
      </pc:sldChg>
      <pc:sldChg chg="modSp mod">
        <pc:chgData name="俊明" userId="23998f0c9cc8e1d1" providerId="LiveId" clId="{0E59E14A-8917-4F2D-B19B-601FD4AD9020}" dt="2020-12-23T15:53:33.142" v="1182"/>
        <pc:sldMkLst>
          <pc:docMk/>
          <pc:sldMk cId="2121658402" sldId="337"/>
        </pc:sldMkLst>
        <pc:spChg chg="mod">
          <ac:chgData name="俊明" userId="23998f0c9cc8e1d1" providerId="LiveId" clId="{0E59E14A-8917-4F2D-B19B-601FD4AD9020}" dt="2020-12-23T15:53:28.741" v="1170"/>
          <ac:spMkLst>
            <pc:docMk/>
            <pc:sldMk cId="2121658402" sldId="337"/>
            <ac:spMk id="6" creationId="{00000000-0000-0000-0000-000000000000}"/>
          </ac:spMkLst>
        </pc:spChg>
        <pc:spChg chg="mod">
          <ac:chgData name="俊明" userId="23998f0c9cc8e1d1" providerId="LiveId" clId="{0E59E14A-8917-4F2D-B19B-601FD4AD9020}" dt="2020-12-23T15:53:33.142" v="1182"/>
          <ac:spMkLst>
            <pc:docMk/>
            <pc:sldMk cId="2121658402" sldId="337"/>
            <ac:spMk id="35" creationId="{00000000-0000-0000-0000-000000000000}"/>
          </ac:spMkLst>
        </pc:spChg>
      </pc:sldChg>
      <pc:sldChg chg="addSp modSp mod ord">
        <pc:chgData name="俊明" userId="23998f0c9cc8e1d1" providerId="LiveId" clId="{0E59E14A-8917-4F2D-B19B-601FD4AD9020}" dt="2020-12-23T15:51:47.589" v="1145"/>
        <pc:sldMkLst>
          <pc:docMk/>
          <pc:sldMk cId="2795814753" sldId="340"/>
        </pc:sldMkLst>
        <pc:spChg chg="mod">
          <ac:chgData name="俊明" userId="23998f0c9cc8e1d1" providerId="LiveId" clId="{0E59E14A-8917-4F2D-B19B-601FD4AD9020}" dt="2020-12-23T15:32:03.546" v="652" actId="1076"/>
          <ac:spMkLst>
            <pc:docMk/>
            <pc:sldMk cId="2795814753" sldId="340"/>
            <ac:spMk id="7" creationId="{EFCF7007-A248-4D5A-85F2-A8D661455C1F}"/>
          </ac:spMkLst>
        </pc:spChg>
        <pc:spChg chg="mod">
          <ac:chgData name="俊明" userId="23998f0c9cc8e1d1" providerId="LiveId" clId="{0E59E14A-8917-4F2D-B19B-601FD4AD9020}" dt="2020-12-23T15:32:03.546" v="652" actId="1076"/>
          <ac:spMkLst>
            <pc:docMk/>
            <pc:sldMk cId="2795814753" sldId="340"/>
            <ac:spMk id="8" creationId="{381B9A02-6EE9-44E4-9B9E-68BB4D09349A}"/>
          </ac:spMkLst>
        </pc:spChg>
        <pc:spChg chg="mod">
          <ac:chgData name="俊明" userId="23998f0c9cc8e1d1" providerId="LiveId" clId="{0E59E14A-8917-4F2D-B19B-601FD4AD9020}" dt="2020-12-23T15:32:03.546" v="652" actId="1076"/>
          <ac:spMkLst>
            <pc:docMk/>
            <pc:sldMk cId="2795814753" sldId="340"/>
            <ac:spMk id="9" creationId="{A9AD49A9-0295-485E-BDC7-EF9BED006882}"/>
          </ac:spMkLst>
        </pc:spChg>
        <pc:spChg chg="add mod">
          <ac:chgData name="俊明" userId="23998f0c9cc8e1d1" providerId="LiveId" clId="{0E59E14A-8917-4F2D-B19B-601FD4AD9020}" dt="2020-12-23T15:32:42.662" v="690" actId="1076"/>
          <ac:spMkLst>
            <pc:docMk/>
            <pc:sldMk cId="2795814753" sldId="340"/>
            <ac:spMk id="10" creationId="{C54D8D9E-8056-4303-BCA5-39BBD9EA08FE}"/>
          </ac:spMkLst>
        </pc:spChg>
        <pc:spChg chg="add mod">
          <ac:chgData name="俊明" userId="23998f0c9cc8e1d1" providerId="LiveId" clId="{0E59E14A-8917-4F2D-B19B-601FD4AD9020}" dt="2020-12-23T15:45:06.565" v="1119"/>
          <ac:spMkLst>
            <pc:docMk/>
            <pc:sldMk cId="2795814753" sldId="340"/>
            <ac:spMk id="12" creationId="{94697D7B-22D0-4118-9D34-2B280E43681F}"/>
          </ac:spMkLst>
        </pc:spChg>
        <pc:picChg chg="mod modCrop">
          <ac:chgData name="俊明" userId="23998f0c9cc8e1d1" providerId="LiveId" clId="{0E59E14A-8917-4F2D-B19B-601FD4AD9020}" dt="2020-12-23T15:32:03.546" v="652" actId="1076"/>
          <ac:picMkLst>
            <pc:docMk/>
            <pc:sldMk cId="2795814753" sldId="340"/>
            <ac:picMk id="6" creationId="{252CB7CD-DBB5-4F2E-BC3C-3714C127DFB2}"/>
          </ac:picMkLst>
        </pc:picChg>
        <pc:cxnChg chg="add mod">
          <ac:chgData name="俊明" userId="23998f0c9cc8e1d1" providerId="LiveId" clId="{0E59E14A-8917-4F2D-B19B-601FD4AD9020}" dt="2020-12-23T15:32:52.117" v="691"/>
          <ac:cxnSpMkLst>
            <pc:docMk/>
            <pc:sldMk cId="2795814753" sldId="340"/>
            <ac:cxnSpMk id="11" creationId="{39CEFC73-679C-42C5-938B-AFD59B726495}"/>
          </ac:cxnSpMkLst>
        </pc:cxnChg>
      </pc:sldChg>
      <pc:sldChg chg="addSp delSp modSp new mod ord">
        <pc:chgData name="俊明" userId="23998f0c9cc8e1d1" providerId="LiveId" clId="{0E59E14A-8917-4F2D-B19B-601FD4AD9020}" dt="2020-12-23T15:51:56.343" v="1147"/>
        <pc:sldMkLst>
          <pc:docMk/>
          <pc:sldMk cId="3257567081" sldId="341"/>
        </pc:sldMkLst>
        <pc:spChg chg="del">
          <ac:chgData name="俊明" userId="23998f0c9cc8e1d1" providerId="LiveId" clId="{0E59E14A-8917-4F2D-B19B-601FD4AD9020}" dt="2020-12-23T15:20:43.591" v="137" actId="478"/>
          <ac:spMkLst>
            <pc:docMk/>
            <pc:sldMk cId="3257567081" sldId="341"/>
            <ac:spMk id="2" creationId="{40337DAE-E1D6-4410-84EA-6F5BBC062D1C}"/>
          </ac:spMkLst>
        </pc:spChg>
        <pc:spChg chg="del">
          <ac:chgData name="俊明" userId="23998f0c9cc8e1d1" providerId="LiveId" clId="{0E59E14A-8917-4F2D-B19B-601FD4AD9020}" dt="2020-12-23T15:20:43.591" v="137" actId="478"/>
          <ac:spMkLst>
            <pc:docMk/>
            <pc:sldMk cId="3257567081" sldId="341"/>
            <ac:spMk id="3" creationId="{9C346470-60C3-4A85-84B3-A9A826413F57}"/>
          </ac:spMkLst>
        </pc:spChg>
        <pc:spChg chg="mod">
          <ac:chgData name="俊明" userId="23998f0c9cc8e1d1" providerId="LiveId" clId="{0E59E14A-8917-4F2D-B19B-601FD4AD9020}" dt="2020-12-23T15:41:05.774" v="767" actId="1076"/>
          <ac:spMkLst>
            <pc:docMk/>
            <pc:sldMk cId="3257567081" sldId="341"/>
            <ac:spMk id="4" creationId="{04BB0D94-C5DC-4301-8FD1-CDC2C63FD70A}"/>
          </ac:spMkLst>
        </pc:spChg>
        <pc:spChg chg="add mod">
          <ac:chgData name="俊明" userId="23998f0c9cc8e1d1" providerId="LiveId" clId="{0E59E14A-8917-4F2D-B19B-601FD4AD9020}" dt="2020-12-23T15:44:55.445" v="1090"/>
          <ac:spMkLst>
            <pc:docMk/>
            <pc:sldMk cId="3257567081" sldId="341"/>
            <ac:spMk id="12" creationId="{D42E7AE6-3472-4725-A54D-51E8CC9F365F}"/>
          </ac:spMkLst>
        </pc:spChg>
        <pc:spChg chg="add mod">
          <ac:chgData name="俊明" userId="23998f0c9cc8e1d1" providerId="LiveId" clId="{0E59E14A-8917-4F2D-B19B-601FD4AD9020}" dt="2020-12-23T15:44:25.264" v="1062" actId="1076"/>
          <ac:spMkLst>
            <pc:docMk/>
            <pc:sldMk cId="3257567081" sldId="341"/>
            <ac:spMk id="13" creationId="{AB75624B-4AC8-4A40-AC7B-F80173D130C7}"/>
          </ac:spMkLst>
        </pc:spChg>
        <pc:picChg chg="add mod modCrop">
          <ac:chgData name="俊明" userId="23998f0c9cc8e1d1" providerId="LiveId" clId="{0E59E14A-8917-4F2D-B19B-601FD4AD9020}" dt="2020-12-23T15:44:26.838" v="1063" actId="1076"/>
          <ac:picMkLst>
            <pc:docMk/>
            <pc:sldMk cId="3257567081" sldId="341"/>
            <ac:picMk id="6" creationId="{35777A83-57D5-44C6-A4F5-B2535DADCCBB}"/>
          </ac:picMkLst>
        </pc:picChg>
        <pc:picChg chg="add mod modCrop">
          <ac:chgData name="俊明" userId="23998f0c9cc8e1d1" providerId="LiveId" clId="{0E59E14A-8917-4F2D-B19B-601FD4AD9020}" dt="2020-12-23T15:42:16.553" v="787" actId="1076"/>
          <ac:picMkLst>
            <pc:docMk/>
            <pc:sldMk cId="3257567081" sldId="341"/>
            <ac:picMk id="8" creationId="{C0A9E9C9-1C86-433B-8F79-302B98652B83}"/>
          </ac:picMkLst>
        </pc:picChg>
        <pc:picChg chg="add mod modCrop">
          <ac:chgData name="俊明" userId="23998f0c9cc8e1d1" providerId="LiveId" clId="{0E59E14A-8917-4F2D-B19B-601FD4AD9020}" dt="2020-12-23T15:42:06.528" v="785" actId="1076"/>
          <ac:picMkLst>
            <pc:docMk/>
            <pc:sldMk cId="3257567081" sldId="341"/>
            <ac:picMk id="10" creationId="{4C79F2FA-E79D-4B69-B8AC-18B6921F5C4F}"/>
          </ac:picMkLst>
        </pc:picChg>
        <pc:cxnChg chg="add mod">
          <ac:chgData name="俊明" userId="23998f0c9cc8e1d1" providerId="LiveId" clId="{0E59E14A-8917-4F2D-B19B-601FD4AD9020}" dt="2020-12-23T15:41:59.526" v="784"/>
          <ac:cxnSpMkLst>
            <pc:docMk/>
            <pc:sldMk cId="3257567081" sldId="341"/>
            <ac:cxnSpMk id="11" creationId="{02895DA0-C403-40B3-AF5B-AD7678E42C3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4BD3E-04B2-4207-887E-3E7C6C902C55}" type="datetimeFigureOut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BFB83-6AFE-4D5B-995C-0C6D3792A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3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FB83-6AFE-4D5B-995C-0C6D3792AB5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81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83350-6152-4E7B-9FFC-774AC059648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18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71BB-AFF1-45C4-A8C3-C68BBDC50E63}" type="datetime1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49A7-7CB3-4CD6-BDE4-CB6BC8BAB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90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2F4D-BED9-41AA-8078-28EC956D2E68}" type="datetime1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49A7-7CB3-4CD6-BDE4-CB6BC8BAB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59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15E-2A15-44F4-A046-C0BBB0C04D77}" type="datetime1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49A7-7CB3-4CD6-BDE4-CB6BC8BAB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82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C34E-2FB3-4BA4-A6BB-FF03647C7AC9}" type="datetime1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49A7-7CB3-4CD6-BDE4-CB6BC8BAB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25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9E85-3B72-45B1-98EF-6F31EE8E4BCE}" type="datetime1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49A7-7CB3-4CD6-BDE4-CB6BC8BAB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14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F5B5-30A7-43EF-B208-AE0E9D973007}" type="datetime1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49A7-7CB3-4CD6-BDE4-CB6BC8BAB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65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12EC-2047-41DC-A329-7B5B38439BD4}" type="datetime1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49A7-7CB3-4CD6-BDE4-CB6BC8BAB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44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135D-C2A4-4328-91B0-16DA4A8CF6DA}" type="datetime1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49A7-7CB3-4CD6-BDE4-CB6BC8BAB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36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12EC-B995-4D18-AD8E-D423DAD7168E}" type="datetime1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49A7-7CB3-4CD6-BDE4-CB6BC8BAB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0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7AE4-556C-4EC3-AFBD-4033369B6BA0}" type="datetime1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49A7-7CB3-4CD6-BDE4-CB6BC8BAB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87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DBB2-B1D5-4939-B51C-AA64DCFA4D49}" type="datetime1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49A7-7CB3-4CD6-BDE4-CB6BC8BAB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00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E2801-DAF6-4D51-8672-ADFF36EC692E}" type="datetime1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49A7-7CB3-4CD6-BDE4-CB6BC8BAB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35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18" Type="http://schemas.microsoft.com/office/2007/relationships/hdphoto" Target="../media/hdphoto27.wdp"/><Relationship Id="rId3" Type="http://schemas.openxmlformats.org/officeDocument/2006/relationships/image" Target="../media/image36.png"/><Relationship Id="rId7" Type="http://schemas.openxmlformats.org/officeDocument/2006/relationships/image" Target="../media/image12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5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10" Type="http://schemas.microsoft.com/office/2007/relationships/hdphoto" Target="../media/hdphoto26.wdp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10" Type="http://schemas.openxmlformats.org/officeDocument/2006/relationships/image" Target="../media/image57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microsoft.com/office/2007/relationships/hdphoto" Target="../media/hdphoto28.wdp"/><Relationship Id="rId7" Type="http://schemas.microsoft.com/office/2007/relationships/hdphoto" Target="../media/hdphoto30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microsoft.com/office/2007/relationships/hdphoto" Target="../media/hdphoto32.wdp"/><Relationship Id="rId5" Type="http://schemas.microsoft.com/office/2007/relationships/hdphoto" Target="../media/hdphoto29.wdp"/><Relationship Id="rId10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microsoft.com/office/2007/relationships/hdphoto" Target="../media/hdphoto3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4.wdp"/><Relationship Id="rId3" Type="http://schemas.microsoft.com/office/2007/relationships/hdphoto" Target="../media/hdphoto33.wdp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microsoft.com/office/2007/relationships/hdphoto" Target="../media/hdphoto35.wdp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microsoft.com/office/2007/relationships/hdphoto" Target="../media/hdphoto11.wdp"/><Relationship Id="rId26" Type="http://schemas.microsoft.com/office/2007/relationships/hdphoto" Target="../media/hdphoto15.wdp"/><Relationship Id="rId39" Type="http://schemas.microsoft.com/office/2007/relationships/hdphoto" Target="../media/hdphoto21.wdp"/><Relationship Id="rId21" Type="http://schemas.openxmlformats.org/officeDocument/2006/relationships/image" Target="../media/image20.png"/><Relationship Id="rId34" Type="http://schemas.openxmlformats.org/officeDocument/2006/relationships/image" Target="../media/image27.png"/><Relationship Id="rId42" Type="http://schemas.microsoft.com/office/2007/relationships/hdphoto" Target="../media/hdphoto22.wdp"/><Relationship Id="rId47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6" Type="http://schemas.microsoft.com/office/2007/relationships/hdphoto" Target="../media/hdphoto10.wdp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24" Type="http://schemas.microsoft.com/office/2007/relationships/hdphoto" Target="../media/hdphoto14.wdp"/><Relationship Id="rId32" Type="http://schemas.openxmlformats.org/officeDocument/2006/relationships/image" Target="../media/image26.png"/><Relationship Id="rId37" Type="http://schemas.microsoft.com/office/2007/relationships/hdphoto" Target="../media/hdphoto20.wdp"/><Relationship Id="rId40" Type="http://schemas.openxmlformats.org/officeDocument/2006/relationships/image" Target="../media/image30.png"/><Relationship Id="rId45" Type="http://schemas.openxmlformats.org/officeDocument/2006/relationships/image" Target="../media/image33.png"/><Relationship Id="rId5" Type="http://schemas.microsoft.com/office/2007/relationships/hdphoto" Target="../media/hdphoto6.wdp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microsoft.com/office/2007/relationships/hdphoto" Target="../media/hdphoto16.wdp"/><Relationship Id="rId36" Type="http://schemas.openxmlformats.org/officeDocument/2006/relationships/image" Target="../media/image28.png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31" Type="http://schemas.microsoft.com/office/2007/relationships/hdphoto" Target="../media/hdphoto17.wdp"/><Relationship Id="rId44" Type="http://schemas.microsoft.com/office/2007/relationships/hdphoto" Target="../media/hdphoto23.wdp"/><Relationship Id="rId4" Type="http://schemas.openxmlformats.org/officeDocument/2006/relationships/image" Target="../media/image10.png"/><Relationship Id="rId9" Type="http://schemas.microsoft.com/office/2007/relationships/hdphoto" Target="../media/hdphoto7.wdp"/><Relationship Id="rId14" Type="http://schemas.microsoft.com/office/2007/relationships/hdphoto" Target="../media/hdphoto9.wdp"/><Relationship Id="rId22" Type="http://schemas.microsoft.com/office/2007/relationships/hdphoto" Target="../media/hdphoto13.wdp"/><Relationship Id="rId27" Type="http://schemas.openxmlformats.org/officeDocument/2006/relationships/image" Target="../media/image23.png"/><Relationship Id="rId30" Type="http://schemas.openxmlformats.org/officeDocument/2006/relationships/image" Target="../media/image25.png"/><Relationship Id="rId35" Type="http://schemas.microsoft.com/office/2007/relationships/hdphoto" Target="../media/hdphoto19.wdp"/><Relationship Id="rId43" Type="http://schemas.openxmlformats.org/officeDocument/2006/relationships/image" Target="../media/image32.png"/><Relationship Id="rId48" Type="http://schemas.microsoft.com/office/2007/relationships/hdphoto" Target="../media/hdphoto25.wdp"/><Relationship Id="rId8" Type="http://schemas.openxmlformats.org/officeDocument/2006/relationships/image" Target="../media/image13.png"/><Relationship Id="rId3" Type="http://schemas.microsoft.com/office/2007/relationships/hdphoto" Target="../media/hdphoto5.wdp"/><Relationship Id="rId12" Type="http://schemas.microsoft.com/office/2007/relationships/hdphoto" Target="../media/hdphoto8.wdp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microsoft.com/office/2007/relationships/hdphoto" Target="../media/hdphoto18.wdp"/><Relationship Id="rId38" Type="http://schemas.openxmlformats.org/officeDocument/2006/relationships/image" Target="../media/image29.png"/><Relationship Id="rId46" Type="http://schemas.microsoft.com/office/2007/relationships/hdphoto" Target="../media/hdphoto24.wdp"/><Relationship Id="rId20" Type="http://schemas.microsoft.com/office/2007/relationships/hdphoto" Target="../media/hdphoto12.wdp"/><Relationship Id="rId41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対角する 2 つの角を切り取った四角形 5"/>
          <p:cNvSpPr/>
          <p:nvPr/>
        </p:nvSpPr>
        <p:spPr>
          <a:xfrm flipV="1">
            <a:off x="0" y="1"/>
            <a:ext cx="9144000" cy="6858000"/>
          </a:xfrm>
          <a:prstGeom prst="snip2DiagRect">
            <a:avLst>
              <a:gd name="adj1" fmla="val 0"/>
              <a:gd name="adj2" fmla="val 378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0694" y="3075057"/>
            <a:ext cx="7202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大阪スマートシティ・データ戦略</a:t>
            </a: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0" y="704070"/>
            <a:ext cx="1527551" cy="15275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7927587" y="4567313"/>
            <a:ext cx="1216413" cy="12164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166872" y="3956289"/>
            <a:ext cx="1977128" cy="197712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960825" y="196572"/>
            <a:ext cx="800219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資料７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0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グループ化 155"/>
          <p:cNvGrpSpPr/>
          <p:nvPr/>
        </p:nvGrpSpPr>
        <p:grpSpPr>
          <a:xfrm>
            <a:off x="6112515" y="4934853"/>
            <a:ext cx="2714357" cy="1701037"/>
            <a:chOff x="302574" y="776233"/>
            <a:chExt cx="2714357" cy="1701037"/>
          </a:xfrm>
        </p:grpSpPr>
        <p:sp>
          <p:nvSpPr>
            <p:cNvPr id="157" name="1 つの角を切り取った四角形 156"/>
            <p:cNvSpPr/>
            <p:nvPr/>
          </p:nvSpPr>
          <p:spPr>
            <a:xfrm>
              <a:off x="302574" y="783059"/>
              <a:ext cx="2705372" cy="1694211"/>
            </a:xfrm>
            <a:prstGeom prst="snip1Rect">
              <a:avLst>
                <a:gd name="adj" fmla="val 10606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直角三角形 157"/>
            <p:cNvSpPr/>
            <p:nvPr/>
          </p:nvSpPr>
          <p:spPr>
            <a:xfrm>
              <a:off x="2819929" y="776233"/>
              <a:ext cx="197002" cy="197002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9" name="グループ化 148"/>
          <p:cNvGrpSpPr/>
          <p:nvPr/>
        </p:nvGrpSpPr>
        <p:grpSpPr>
          <a:xfrm>
            <a:off x="6109911" y="3036452"/>
            <a:ext cx="2705372" cy="1837955"/>
            <a:chOff x="302574" y="780692"/>
            <a:chExt cx="2705372" cy="1837955"/>
          </a:xfrm>
        </p:grpSpPr>
        <p:sp>
          <p:nvSpPr>
            <p:cNvPr id="150" name="1 つの角を切り取った四角形 149"/>
            <p:cNvSpPr/>
            <p:nvPr/>
          </p:nvSpPr>
          <p:spPr>
            <a:xfrm>
              <a:off x="302574" y="783059"/>
              <a:ext cx="2705372" cy="1835588"/>
            </a:xfrm>
            <a:prstGeom prst="snip1Rect">
              <a:avLst>
                <a:gd name="adj" fmla="val 10606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直角三角形 150"/>
            <p:cNvSpPr/>
            <p:nvPr/>
          </p:nvSpPr>
          <p:spPr>
            <a:xfrm>
              <a:off x="2806548" y="780692"/>
              <a:ext cx="198867" cy="198867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2" name="グループ化 141"/>
          <p:cNvGrpSpPr/>
          <p:nvPr/>
        </p:nvGrpSpPr>
        <p:grpSpPr>
          <a:xfrm>
            <a:off x="6109911" y="797573"/>
            <a:ext cx="2710385" cy="2158976"/>
            <a:chOff x="302574" y="779203"/>
            <a:chExt cx="2710385" cy="2158976"/>
          </a:xfrm>
        </p:grpSpPr>
        <p:sp>
          <p:nvSpPr>
            <p:cNvPr id="143" name="1 つの角を切り取った四角形 142"/>
            <p:cNvSpPr/>
            <p:nvPr/>
          </p:nvSpPr>
          <p:spPr>
            <a:xfrm>
              <a:off x="302574" y="783058"/>
              <a:ext cx="2705372" cy="2155121"/>
            </a:xfrm>
            <a:prstGeom prst="snip1Rect">
              <a:avLst>
                <a:gd name="adj" fmla="val 10606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直角三角形 143"/>
            <p:cNvSpPr/>
            <p:nvPr/>
          </p:nvSpPr>
          <p:spPr>
            <a:xfrm>
              <a:off x="2781397" y="779203"/>
              <a:ext cx="231562" cy="231562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7" name="グループ化 126"/>
          <p:cNvGrpSpPr/>
          <p:nvPr/>
        </p:nvGrpSpPr>
        <p:grpSpPr>
          <a:xfrm>
            <a:off x="293590" y="4913251"/>
            <a:ext cx="2714357" cy="1701037"/>
            <a:chOff x="302574" y="776233"/>
            <a:chExt cx="2714357" cy="1701037"/>
          </a:xfrm>
        </p:grpSpPr>
        <p:sp>
          <p:nvSpPr>
            <p:cNvPr id="128" name="1 つの角を切り取った四角形 127"/>
            <p:cNvSpPr/>
            <p:nvPr/>
          </p:nvSpPr>
          <p:spPr>
            <a:xfrm>
              <a:off x="302574" y="783059"/>
              <a:ext cx="2705372" cy="1694211"/>
            </a:xfrm>
            <a:prstGeom prst="snip1Rect">
              <a:avLst>
                <a:gd name="adj" fmla="val 10606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直角三角形 128"/>
            <p:cNvSpPr/>
            <p:nvPr/>
          </p:nvSpPr>
          <p:spPr>
            <a:xfrm>
              <a:off x="2819929" y="776233"/>
              <a:ext cx="197002" cy="197002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3" name="グループ化 122"/>
          <p:cNvGrpSpPr/>
          <p:nvPr/>
        </p:nvGrpSpPr>
        <p:grpSpPr>
          <a:xfrm>
            <a:off x="296121" y="2998879"/>
            <a:ext cx="2705372" cy="1837955"/>
            <a:chOff x="302574" y="780692"/>
            <a:chExt cx="2705372" cy="1837955"/>
          </a:xfrm>
        </p:grpSpPr>
        <p:sp>
          <p:nvSpPr>
            <p:cNvPr id="124" name="1 つの角を切り取った四角形 123"/>
            <p:cNvSpPr/>
            <p:nvPr/>
          </p:nvSpPr>
          <p:spPr>
            <a:xfrm>
              <a:off x="302574" y="783059"/>
              <a:ext cx="2705372" cy="1835588"/>
            </a:xfrm>
            <a:prstGeom prst="snip1Rect">
              <a:avLst>
                <a:gd name="adj" fmla="val 10606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直角三角形 124"/>
            <p:cNvSpPr/>
            <p:nvPr/>
          </p:nvSpPr>
          <p:spPr>
            <a:xfrm>
              <a:off x="2806548" y="780692"/>
              <a:ext cx="198867" cy="198867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9" name="グループ化 118"/>
          <p:cNvGrpSpPr/>
          <p:nvPr/>
        </p:nvGrpSpPr>
        <p:grpSpPr>
          <a:xfrm>
            <a:off x="302574" y="779203"/>
            <a:ext cx="2710385" cy="2158976"/>
            <a:chOff x="302574" y="779203"/>
            <a:chExt cx="2710385" cy="2158976"/>
          </a:xfrm>
        </p:grpSpPr>
        <p:sp>
          <p:nvSpPr>
            <p:cNvPr id="117" name="1 つの角を切り取った四角形 116"/>
            <p:cNvSpPr/>
            <p:nvPr/>
          </p:nvSpPr>
          <p:spPr>
            <a:xfrm>
              <a:off x="302574" y="783058"/>
              <a:ext cx="2705372" cy="2155121"/>
            </a:xfrm>
            <a:prstGeom prst="snip1Rect">
              <a:avLst>
                <a:gd name="adj" fmla="val 10606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直角三角形 117"/>
            <p:cNvSpPr/>
            <p:nvPr/>
          </p:nvSpPr>
          <p:spPr>
            <a:xfrm>
              <a:off x="2781397" y="779203"/>
              <a:ext cx="231562" cy="231562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570766" y="3442694"/>
            <a:ext cx="2276299" cy="1306334"/>
            <a:chOff x="570766" y="3480794"/>
            <a:chExt cx="2276299" cy="1306334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552" y="3480794"/>
              <a:ext cx="2227513" cy="1306334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766" y="3518643"/>
              <a:ext cx="540000" cy="312181"/>
            </a:xfrm>
            <a:prstGeom prst="rect">
              <a:avLst/>
            </a:prstGeom>
          </p:spPr>
        </p:pic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799994" y="6573941"/>
            <a:ext cx="2057400" cy="365125"/>
          </a:xfrm>
        </p:spPr>
        <p:txBody>
          <a:bodyPr/>
          <a:lstStyle/>
          <a:p>
            <a:fld id="{274049A7-7CB3-4CD6-BDE4-CB6BC8BABD24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fld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463454" y="2859192"/>
            <a:ext cx="2214194" cy="33855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大阪府河川防災情報</a:t>
            </a:r>
            <a:endParaRPr lang="ja-JP" altLang="en-US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5430" y="5401922"/>
            <a:ext cx="1436327" cy="113743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43" y="5365424"/>
            <a:ext cx="1533469" cy="115993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231118" y="800779"/>
            <a:ext cx="1527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河川で洪水のおそれのあるときに表示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239297" y="3006519"/>
            <a:ext cx="16095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河川の状況をわかり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やすい絵と色でお知らせ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143" y="1264538"/>
            <a:ext cx="1653951" cy="1546298"/>
          </a:xfrm>
          <a:prstGeom prst="rect">
            <a:avLst/>
          </a:prstGeom>
        </p:spPr>
      </p:pic>
      <p:sp>
        <p:nvSpPr>
          <p:cNvPr id="34" name="正方形/長方形 33"/>
          <p:cNvSpPr/>
          <p:nvPr/>
        </p:nvSpPr>
        <p:spPr>
          <a:xfrm>
            <a:off x="1208195" y="4941679"/>
            <a:ext cx="17231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最新の地下河川、調節池、ダムの状況を表示</a:t>
            </a:r>
          </a:p>
        </p:txBody>
      </p:sp>
      <p:pic>
        <p:nvPicPr>
          <p:cNvPr id="43" name="baseline_router_black_48dp.png" descr="baseline_router_black_48dp.png">
            <a:extLst>
              <a:ext uri="{FF2B5EF4-FFF2-40B4-BE49-F238E27FC236}">
                <a16:creationId xmlns:a16="http://schemas.microsoft.com/office/drawing/2014/main" id="{7EED89BE-B097-44F7-B1E3-593CA0580B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38220" y="3802285"/>
            <a:ext cx="360000" cy="3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正方形/長方形 37"/>
          <p:cNvSpPr/>
          <p:nvPr/>
        </p:nvSpPr>
        <p:spPr>
          <a:xfrm>
            <a:off x="7022799" y="810523"/>
            <a:ext cx="1542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最新の水位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雨量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潮位情報を観測局毎に表示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000" y="3181910"/>
            <a:ext cx="2196000" cy="174554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39" name="正方形/長方形 38"/>
          <p:cNvSpPr/>
          <p:nvPr/>
        </p:nvSpPr>
        <p:spPr>
          <a:xfrm>
            <a:off x="7049900" y="3032562"/>
            <a:ext cx="1346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河川の状態をライブカメラで確認</a:t>
            </a: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7106" y="2352266"/>
            <a:ext cx="372924" cy="300713"/>
          </a:xfrm>
          <a:prstGeom prst="rect">
            <a:avLst/>
          </a:prstGeom>
        </p:spPr>
      </p:pic>
      <p:sp>
        <p:nvSpPr>
          <p:cNvPr id="72" name="正方形/長方形 71"/>
          <p:cNvSpPr/>
          <p:nvPr/>
        </p:nvSpPr>
        <p:spPr>
          <a:xfrm>
            <a:off x="7418083" y="4957193"/>
            <a:ext cx="1211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洪水リスク表示図を表示</a:t>
            </a:r>
          </a:p>
        </p:txBody>
      </p:sp>
      <p:grpSp>
        <p:nvGrpSpPr>
          <p:cNvPr id="152" name="グループ化 151"/>
          <p:cNvGrpSpPr/>
          <p:nvPr/>
        </p:nvGrpSpPr>
        <p:grpSpPr>
          <a:xfrm>
            <a:off x="6476580" y="3432949"/>
            <a:ext cx="1946029" cy="1300693"/>
            <a:chOff x="6450128" y="3451912"/>
            <a:chExt cx="1946029" cy="1300693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4094" y="4238134"/>
              <a:ext cx="832063" cy="514471"/>
            </a:xfrm>
            <a:prstGeom prst="rect">
              <a:avLst/>
            </a:prstGeom>
          </p:spPr>
        </p:pic>
        <p:pic>
          <p:nvPicPr>
            <p:cNvPr id="58" name="図 57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50128" y="3482236"/>
              <a:ext cx="1063110" cy="1263037"/>
            </a:xfrm>
            <a:prstGeom prst="rect">
              <a:avLst/>
            </a:prstGeom>
          </p:spPr>
        </p:pic>
        <p:pic>
          <p:nvPicPr>
            <p:cNvPr id="63" name="図 62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74554" y="3487332"/>
              <a:ext cx="821603" cy="719791"/>
            </a:xfrm>
            <a:prstGeom prst="rect">
              <a:avLst/>
            </a:prstGeom>
          </p:spPr>
        </p:pic>
        <p:sp>
          <p:nvSpPr>
            <p:cNvPr id="73" name="正方形/長方形 72"/>
            <p:cNvSpPr/>
            <p:nvPr/>
          </p:nvSpPr>
          <p:spPr>
            <a:xfrm>
              <a:off x="6799994" y="3451912"/>
              <a:ext cx="89545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050" b="1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【93</a:t>
              </a:r>
              <a:r>
                <a:rPr lang="ja-JP" altLang="en-US" sz="1050" b="1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地点</a:t>
              </a:r>
              <a:r>
                <a:rPr lang="en-US" altLang="ja-JP" sz="1050" b="1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  <a:endParaRPr lang="ja-JP" altLang="en-US" sz="105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74" name="図 73">
            <a:extLst>
              <a:ext uri="{FF2B5EF4-FFF2-40B4-BE49-F238E27FC236}">
                <a16:creationId xmlns:a16="http://schemas.microsoft.com/office/drawing/2014/main" id="{7D89D170-14AC-4399-9DDF-5C84FAA669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245941" y="2209875"/>
            <a:ext cx="657584" cy="657584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 rotWithShape="1">
          <a:blip r:embed="rId1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88" b="14377"/>
          <a:stretch/>
        </p:blipFill>
        <p:spPr>
          <a:xfrm>
            <a:off x="5737909" y="3713522"/>
            <a:ext cx="424137" cy="326961"/>
          </a:xfrm>
          <a:prstGeom prst="rect">
            <a:avLst/>
          </a:prstGeom>
        </p:spPr>
      </p:pic>
      <p:sp>
        <p:nvSpPr>
          <p:cNvPr id="79" name="テキスト ボックス 78"/>
          <p:cNvSpPr txBox="1"/>
          <p:nvPr/>
        </p:nvSpPr>
        <p:spPr>
          <a:xfrm>
            <a:off x="3463034" y="4967294"/>
            <a:ext cx="2424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■発災時には、</a:t>
            </a:r>
            <a:endParaRPr kumimoji="1" lang="en-US" altLang="ja-JP" sz="14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住民の避難誘導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防災担当者の業務支援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■事後的には、</a:t>
            </a:r>
            <a:endParaRPr kumimoji="1" lang="en-US" altLang="ja-JP" sz="14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アーカイブデータで研究者等が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分析し、将来リスク予測に寄与</a:t>
            </a:r>
          </a:p>
        </p:txBody>
      </p:sp>
      <p:grpSp>
        <p:nvGrpSpPr>
          <p:cNvPr id="164" name="グループ化 163"/>
          <p:cNvGrpSpPr/>
          <p:nvPr/>
        </p:nvGrpSpPr>
        <p:grpSpPr>
          <a:xfrm>
            <a:off x="3336477" y="1227460"/>
            <a:ext cx="2433936" cy="311122"/>
            <a:chOff x="3263320" y="962813"/>
            <a:chExt cx="2433936" cy="314000"/>
          </a:xfrm>
        </p:grpSpPr>
        <p:sp>
          <p:nvSpPr>
            <p:cNvPr id="163" name="角丸四角形 162"/>
            <p:cNvSpPr/>
            <p:nvPr/>
          </p:nvSpPr>
          <p:spPr>
            <a:xfrm>
              <a:off x="3263320" y="987376"/>
              <a:ext cx="2433936" cy="289437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3365580" y="962813"/>
              <a:ext cx="2239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防災情報のワンストップ化</a:t>
              </a:r>
            </a:p>
          </p:txBody>
        </p:sp>
      </p:grpSp>
      <p:cxnSp>
        <p:nvCxnSpPr>
          <p:cNvPr id="57" name="直線コネクタ 56"/>
          <p:cNvCxnSpPr/>
          <p:nvPr/>
        </p:nvCxnSpPr>
        <p:spPr bwMode="gray">
          <a:xfrm>
            <a:off x="316615" y="708149"/>
            <a:ext cx="8498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207788" y="252187"/>
            <a:ext cx="859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　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都市データの活用事例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大阪府河川防災情報（リアルタイムデータの防災活用）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16615" y="867976"/>
            <a:ext cx="1080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2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 洪水予報</a:t>
            </a:r>
          </a:p>
        </p:txBody>
      </p:sp>
      <p:grpSp>
        <p:nvGrpSpPr>
          <p:cNvPr id="51" name="グループ化 50"/>
          <p:cNvGrpSpPr/>
          <p:nvPr/>
        </p:nvGrpSpPr>
        <p:grpSpPr>
          <a:xfrm>
            <a:off x="3018790" y="2324711"/>
            <a:ext cx="428663" cy="1202607"/>
            <a:chOff x="2810325" y="2075780"/>
            <a:chExt cx="428663" cy="1202607"/>
          </a:xfrm>
        </p:grpSpPr>
        <p:cxnSp>
          <p:nvCxnSpPr>
            <p:cNvPr id="21" name="直線コネクタ 20"/>
            <p:cNvCxnSpPr/>
            <p:nvPr/>
          </p:nvCxnSpPr>
          <p:spPr>
            <a:xfrm>
              <a:off x="2810325" y="2080114"/>
              <a:ext cx="197620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008862" y="2075780"/>
              <a:ext cx="0" cy="1202607"/>
            </a:xfrm>
            <a:prstGeom prst="line">
              <a:avLst/>
            </a:prstGeom>
            <a:ln w="127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3007945" y="3275897"/>
              <a:ext cx="231043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正方形/長方形 79"/>
          <p:cNvSpPr/>
          <p:nvPr/>
        </p:nvSpPr>
        <p:spPr>
          <a:xfrm>
            <a:off x="316615" y="3066627"/>
            <a:ext cx="1175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2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 河川情報</a:t>
            </a:r>
          </a:p>
        </p:txBody>
      </p:sp>
      <p:cxnSp>
        <p:nvCxnSpPr>
          <p:cNvPr id="83" name="直線コネクタ 82"/>
          <p:cNvCxnSpPr/>
          <p:nvPr/>
        </p:nvCxnSpPr>
        <p:spPr>
          <a:xfrm>
            <a:off x="3007946" y="4133961"/>
            <a:ext cx="439507" cy="0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正方形/長方形 84"/>
          <p:cNvSpPr/>
          <p:nvPr/>
        </p:nvSpPr>
        <p:spPr>
          <a:xfrm>
            <a:off x="336828" y="4981862"/>
            <a:ext cx="1007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2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 貯留情報</a:t>
            </a:r>
          </a:p>
        </p:txBody>
      </p:sp>
      <p:sp>
        <p:nvSpPr>
          <p:cNvPr id="90" name="正方形/長方形 89"/>
          <p:cNvSpPr/>
          <p:nvPr/>
        </p:nvSpPr>
        <p:spPr>
          <a:xfrm>
            <a:off x="6111822" y="871241"/>
            <a:ext cx="1175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2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 観測情報</a:t>
            </a:r>
          </a:p>
        </p:txBody>
      </p:sp>
      <p:sp>
        <p:nvSpPr>
          <p:cNvPr id="107" name="正方形/長方形 106"/>
          <p:cNvSpPr/>
          <p:nvPr/>
        </p:nvSpPr>
        <p:spPr>
          <a:xfrm>
            <a:off x="6131344" y="3075768"/>
            <a:ext cx="1175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2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 画像情報</a:t>
            </a:r>
          </a:p>
        </p:txBody>
      </p:sp>
      <p:sp>
        <p:nvSpPr>
          <p:cNvPr id="115" name="正方形/長方形 114"/>
          <p:cNvSpPr/>
          <p:nvPr/>
        </p:nvSpPr>
        <p:spPr>
          <a:xfrm>
            <a:off x="6130248" y="4998213"/>
            <a:ext cx="13879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2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■洪水リスク情報</a:t>
            </a:r>
          </a:p>
        </p:txBody>
      </p:sp>
      <p:pic>
        <p:nvPicPr>
          <p:cNvPr id="45" name="baseline_router_black_48dp.png" descr="baseline_router_black_48dp.png">
            <a:extLst>
              <a:ext uri="{FF2B5EF4-FFF2-40B4-BE49-F238E27FC236}">
                <a16:creationId xmlns:a16="http://schemas.microsoft.com/office/drawing/2014/main" id="{7EED89BE-B097-44F7-B1E3-593CA0580B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28198" y="2817576"/>
            <a:ext cx="360000" cy="360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7" name="グループ化 136"/>
          <p:cNvGrpSpPr/>
          <p:nvPr/>
        </p:nvGrpSpPr>
        <p:grpSpPr>
          <a:xfrm flipH="1">
            <a:off x="3007742" y="4745273"/>
            <a:ext cx="428663" cy="1202607"/>
            <a:chOff x="2810325" y="2075780"/>
            <a:chExt cx="428663" cy="1202607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2810325" y="2080114"/>
              <a:ext cx="197620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008862" y="2075780"/>
              <a:ext cx="0" cy="1202607"/>
            </a:xfrm>
            <a:prstGeom prst="line">
              <a:avLst/>
            </a:prstGeom>
            <a:ln w="127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3007945" y="3275897"/>
              <a:ext cx="231043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baseline_router_black_48dp.png" descr="baseline_router_black_48dp.png">
            <a:extLst>
              <a:ext uri="{FF2B5EF4-FFF2-40B4-BE49-F238E27FC236}">
                <a16:creationId xmlns:a16="http://schemas.microsoft.com/office/drawing/2014/main" id="{7EED89BE-B097-44F7-B1E3-593CA0580B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57868" y="5020148"/>
            <a:ext cx="360000" cy="360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41" name="直線コネクタ 140"/>
          <p:cNvCxnSpPr/>
          <p:nvPr/>
        </p:nvCxnSpPr>
        <p:spPr>
          <a:xfrm>
            <a:off x="5696548" y="4080326"/>
            <a:ext cx="396000" cy="0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グループ化 144"/>
          <p:cNvGrpSpPr/>
          <p:nvPr/>
        </p:nvGrpSpPr>
        <p:grpSpPr>
          <a:xfrm flipH="1">
            <a:off x="5683721" y="2316152"/>
            <a:ext cx="428663" cy="1202607"/>
            <a:chOff x="2810325" y="2075780"/>
            <a:chExt cx="428663" cy="1202607"/>
          </a:xfrm>
        </p:grpSpPr>
        <p:cxnSp>
          <p:nvCxnSpPr>
            <p:cNvPr id="146" name="直線コネクタ 145"/>
            <p:cNvCxnSpPr/>
            <p:nvPr/>
          </p:nvCxnSpPr>
          <p:spPr>
            <a:xfrm>
              <a:off x="2810325" y="2080114"/>
              <a:ext cx="197620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>
              <a:off x="3008862" y="2075780"/>
              <a:ext cx="0" cy="1202607"/>
            </a:xfrm>
            <a:prstGeom prst="line">
              <a:avLst/>
            </a:prstGeom>
            <a:ln w="127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>
              <a:off x="3007945" y="3275897"/>
              <a:ext cx="231043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6" name="図 75"/>
          <p:cNvPicPr>
            <a:picLocks noChangeAspect="1"/>
          </p:cNvPicPr>
          <p:nvPr/>
        </p:nvPicPr>
        <p:blipFill rotWithShape="1">
          <a:blip r:embed="rId1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88" b="14377"/>
          <a:stretch/>
        </p:blipFill>
        <p:spPr>
          <a:xfrm>
            <a:off x="5717367" y="2728214"/>
            <a:ext cx="401304" cy="309360"/>
          </a:xfrm>
          <a:prstGeom prst="rect">
            <a:avLst/>
          </a:prstGeom>
        </p:spPr>
      </p:pic>
      <p:pic>
        <p:nvPicPr>
          <p:cNvPr id="77" name="baseline_router_black_48dp.png" descr="baseline_router_black_48dp.png">
            <a:extLst>
              <a:ext uri="{FF2B5EF4-FFF2-40B4-BE49-F238E27FC236}">
                <a16:creationId xmlns:a16="http://schemas.microsoft.com/office/drawing/2014/main" id="{7EED89BE-B097-44F7-B1E3-593CA0580B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601049" y="2390904"/>
            <a:ext cx="360000" cy="360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" name="グループ化 158"/>
          <p:cNvGrpSpPr/>
          <p:nvPr/>
        </p:nvGrpSpPr>
        <p:grpSpPr>
          <a:xfrm flipH="1" flipV="1">
            <a:off x="5681248" y="4710500"/>
            <a:ext cx="428663" cy="1202607"/>
            <a:chOff x="2810325" y="2075780"/>
            <a:chExt cx="428663" cy="1202607"/>
          </a:xfrm>
        </p:grpSpPr>
        <p:cxnSp>
          <p:nvCxnSpPr>
            <p:cNvPr id="160" name="直線コネクタ 159"/>
            <p:cNvCxnSpPr/>
            <p:nvPr/>
          </p:nvCxnSpPr>
          <p:spPr>
            <a:xfrm>
              <a:off x="2810325" y="2080114"/>
              <a:ext cx="197620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>
              <a:off x="3008862" y="2075780"/>
              <a:ext cx="0" cy="1202607"/>
            </a:xfrm>
            <a:prstGeom prst="line">
              <a:avLst/>
            </a:prstGeom>
            <a:ln w="127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/>
            <p:nvPr/>
          </p:nvCxnSpPr>
          <p:spPr>
            <a:xfrm>
              <a:off x="3007945" y="3275897"/>
              <a:ext cx="231043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正方形/長方形 164"/>
          <p:cNvSpPr/>
          <p:nvPr/>
        </p:nvSpPr>
        <p:spPr>
          <a:xfrm>
            <a:off x="3389389" y="1587922"/>
            <a:ext cx="247645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00"/>
              </a:lnSpc>
            </a:pPr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府民がいつでもリアルタイムに河川の状況を見ることができる</a:t>
            </a:r>
          </a:p>
        </p:txBody>
      </p:sp>
      <p:cxnSp>
        <p:nvCxnSpPr>
          <p:cNvPr id="167" name="直線コネクタ 166"/>
          <p:cNvCxnSpPr/>
          <p:nvPr/>
        </p:nvCxnSpPr>
        <p:spPr>
          <a:xfrm>
            <a:off x="3479609" y="2090624"/>
            <a:ext cx="99391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4649342" y="2090624"/>
            <a:ext cx="99391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>
            <a:off x="4472711" y="2090624"/>
            <a:ext cx="86418" cy="12291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 flipV="1">
            <a:off x="4566704" y="2090624"/>
            <a:ext cx="86418" cy="12291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図 8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996" y="1463666"/>
            <a:ext cx="2265716" cy="1096314"/>
          </a:xfrm>
          <a:prstGeom prst="rect">
            <a:avLst/>
          </a:prstGeom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370" l="9730" r="897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7263" y="2358351"/>
            <a:ext cx="292524" cy="29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3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正方形/長方形 63"/>
          <p:cNvSpPr/>
          <p:nvPr/>
        </p:nvSpPr>
        <p:spPr>
          <a:xfrm>
            <a:off x="1513211" y="3823700"/>
            <a:ext cx="6505374" cy="128411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5286" y="836726"/>
            <a:ext cx="6673429" cy="290066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59"/>
          <a:stretch/>
        </p:blipFill>
        <p:spPr>
          <a:xfrm>
            <a:off x="6363834" y="4122548"/>
            <a:ext cx="1465280" cy="87801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945" y="4158234"/>
            <a:ext cx="1179373" cy="87988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197" y="5500081"/>
            <a:ext cx="1287157" cy="84469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130" y="5516619"/>
            <a:ext cx="1567844" cy="86541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022" y="5500081"/>
            <a:ext cx="850293" cy="84469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056" y="5509130"/>
            <a:ext cx="1443058" cy="83564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197" y="4132238"/>
            <a:ext cx="1307879" cy="86952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169" y="4158234"/>
            <a:ext cx="1542805" cy="872146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975971" y="3879847"/>
            <a:ext cx="12266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総合交通システム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86056" y="5216683"/>
            <a:ext cx="14189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防災シミュレーション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48267" y="3861407"/>
            <a:ext cx="12218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ドローン飛行管理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73945" y="3823699"/>
            <a:ext cx="1149674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まちづくり３</a:t>
            </a:r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</a:t>
            </a:r>
          </a:p>
          <a:p>
            <a:pPr algn="ctr">
              <a:lnSpc>
                <a:spcPts val="1100"/>
              </a:lnSpc>
            </a:pP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シミュレーション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58837" y="5238031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バリアフリー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89347" y="5240635"/>
            <a:ext cx="5757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見守り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09811" y="5216683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老朽化対策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82218" y="3861482"/>
            <a:ext cx="6944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観光３</a:t>
            </a:r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</a:t>
            </a:r>
            <a:endParaRPr kumimoji="1" lang="ja-JP" altLang="en-US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ストライプ矢印 5"/>
          <p:cNvSpPr/>
          <p:nvPr/>
        </p:nvSpPr>
        <p:spPr>
          <a:xfrm rot="5400000">
            <a:off x="4057230" y="2725709"/>
            <a:ext cx="844673" cy="937401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52418" y="6480117"/>
            <a:ext cx="61815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ダッソー・システムズ株式会社（大阪スマートシティパートナーズフォーラム会員）資料を参考に事務局作成</a:t>
            </a:r>
          </a:p>
        </p:txBody>
      </p:sp>
      <p:cxnSp>
        <p:nvCxnSpPr>
          <p:cNvPr id="33" name="直線コネクタ 32"/>
          <p:cNvCxnSpPr/>
          <p:nvPr/>
        </p:nvCxnSpPr>
        <p:spPr bwMode="gray">
          <a:xfrm>
            <a:off x="316615" y="708149"/>
            <a:ext cx="8498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424425" y="211882"/>
            <a:ext cx="727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都市系データの活用事例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都市の多様なデータまちづくりに生かす</a:t>
            </a:r>
          </a:p>
        </p:txBody>
      </p:sp>
      <p:grpSp>
        <p:nvGrpSpPr>
          <p:cNvPr id="62" name="グループ化 61"/>
          <p:cNvGrpSpPr/>
          <p:nvPr/>
        </p:nvGrpSpPr>
        <p:grpSpPr>
          <a:xfrm>
            <a:off x="3929730" y="870914"/>
            <a:ext cx="1078030" cy="2099438"/>
            <a:chOff x="1093" y="557833"/>
            <a:chExt cx="1078030" cy="2099438"/>
          </a:xfrm>
          <a:solidFill>
            <a:srgbClr val="0070C0"/>
          </a:solidFill>
        </p:grpSpPr>
        <p:sp>
          <p:nvSpPr>
            <p:cNvPr id="61" name="正方形/長方形 60"/>
            <p:cNvSpPr/>
            <p:nvPr/>
          </p:nvSpPr>
          <p:spPr>
            <a:xfrm>
              <a:off x="8238" y="699811"/>
              <a:ext cx="1070885" cy="18167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/>
            <p:cNvSpPr/>
            <p:nvPr/>
          </p:nvSpPr>
          <p:spPr>
            <a:xfrm>
              <a:off x="1093" y="2375917"/>
              <a:ext cx="1070832" cy="281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楕円 59"/>
            <p:cNvSpPr/>
            <p:nvPr/>
          </p:nvSpPr>
          <p:spPr>
            <a:xfrm>
              <a:off x="3271" y="557833"/>
              <a:ext cx="1070832" cy="281354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3" name="正方形/長方形 62"/>
          <p:cNvSpPr/>
          <p:nvPr/>
        </p:nvSpPr>
        <p:spPr>
          <a:xfrm>
            <a:off x="3836005" y="1761844"/>
            <a:ext cx="12871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都市系データの</a:t>
            </a:r>
            <a:endParaRPr kumimoji="1" lang="en-US" altLang="ja-JP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プラットフォーム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076241" y="3823699"/>
            <a:ext cx="441586" cy="1284111"/>
          </a:xfrm>
          <a:prstGeom prst="rect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正方形/長方形 66"/>
          <p:cNvSpPr/>
          <p:nvPr/>
        </p:nvSpPr>
        <p:spPr>
          <a:xfrm>
            <a:off x="1094433" y="3884986"/>
            <a:ext cx="400110" cy="116153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lvl="0" algn="ctr"/>
            <a:r>
              <a:rPr kumimoji="1" lang="ja-JP" altLang="en-US" sz="1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まちづくり系</a:t>
            </a:r>
          </a:p>
        </p:txBody>
      </p:sp>
      <p:sp>
        <p:nvSpPr>
          <p:cNvPr id="68" name="正方形/長方形 67"/>
          <p:cNvSpPr/>
          <p:nvPr/>
        </p:nvSpPr>
        <p:spPr>
          <a:xfrm>
            <a:off x="1517209" y="5187201"/>
            <a:ext cx="6505374" cy="12841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正方形/長方形 68"/>
          <p:cNvSpPr/>
          <p:nvPr/>
        </p:nvSpPr>
        <p:spPr>
          <a:xfrm>
            <a:off x="1080239" y="5187200"/>
            <a:ext cx="441586" cy="1284111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正方形/長方形 69"/>
          <p:cNvSpPr/>
          <p:nvPr/>
        </p:nvSpPr>
        <p:spPr>
          <a:xfrm>
            <a:off x="1090043" y="5334247"/>
            <a:ext cx="400110" cy="9900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lvl="0" algn="ctr"/>
            <a:r>
              <a:rPr kumimoji="1" lang="ja-JP" altLang="en-US" sz="1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安全安心系</a:t>
            </a:r>
          </a:p>
        </p:txBody>
      </p:sp>
      <p:sp>
        <p:nvSpPr>
          <p:cNvPr id="3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5816" y="6423250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049A7-7CB3-4CD6-BDE4-CB6BC8BABD2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96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楕円 138"/>
          <p:cNvSpPr/>
          <p:nvPr/>
        </p:nvSpPr>
        <p:spPr>
          <a:xfrm rot="20721649">
            <a:off x="4225474" y="4356744"/>
            <a:ext cx="2476070" cy="14848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楕円 134"/>
          <p:cNvSpPr/>
          <p:nvPr/>
        </p:nvSpPr>
        <p:spPr>
          <a:xfrm>
            <a:off x="1312779" y="4046897"/>
            <a:ext cx="28948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ホームベース 82"/>
          <p:cNvSpPr/>
          <p:nvPr/>
        </p:nvSpPr>
        <p:spPr>
          <a:xfrm rot="16200000" flipV="1">
            <a:off x="3803658" y="3477035"/>
            <a:ext cx="594852" cy="571315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ホームベース 48"/>
          <p:cNvSpPr/>
          <p:nvPr/>
        </p:nvSpPr>
        <p:spPr>
          <a:xfrm>
            <a:off x="6035504" y="2082306"/>
            <a:ext cx="922157" cy="3600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ホームベース 47"/>
          <p:cNvSpPr/>
          <p:nvPr/>
        </p:nvSpPr>
        <p:spPr>
          <a:xfrm>
            <a:off x="4522028" y="2082306"/>
            <a:ext cx="1711272" cy="3600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80" name="カギ線コネクタ 79"/>
          <p:cNvCxnSpPr/>
          <p:nvPr/>
        </p:nvCxnSpPr>
        <p:spPr>
          <a:xfrm>
            <a:off x="5951570" y="5587029"/>
            <a:ext cx="828000" cy="432000"/>
          </a:xfrm>
          <a:prstGeom prst="bentConnector3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カギ線コネクタ 78"/>
          <p:cNvCxnSpPr/>
          <p:nvPr/>
        </p:nvCxnSpPr>
        <p:spPr>
          <a:xfrm>
            <a:off x="5218360" y="5162700"/>
            <a:ext cx="684000" cy="432000"/>
          </a:xfrm>
          <a:prstGeom prst="bentConnector3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4841297" y="5163558"/>
            <a:ext cx="39218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カギ線コネクタ 64"/>
          <p:cNvCxnSpPr/>
          <p:nvPr/>
        </p:nvCxnSpPr>
        <p:spPr>
          <a:xfrm>
            <a:off x="4119793" y="4731558"/>
            <a:ext cx="684000" cy="432000"/>
          </a:xfrm>
          <a:prstGeom prst="bentConnector3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>
            <a:off x="3239392" y="4308153"/>
            <a:ext cx="904183" cy="423334"/>
          </a:xfrm>
          <a:prstGeom prst="bentConnector3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>
            <a:off x="2632558" y="3877888"/>
            <a:ext cx="828000" cy="432000"/>
          </a:xfrm>
          <a:prstGeom prst="bentConnector3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カギ線コネクタ 9"/>
          <p:cNvCxnSpPr/>
          <p:nvPr/>
        </p:nvCxnSpPr>
        <p:spPr>
          <a:xfrm>
            <a:off x="1466634" y="3623951"/>
            <a:ext cx="844494" cy="251559"/>
          </a:xfrm>
          <a:prstGeom prst="bentConnector3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2307339" y="3877529"/>
            <a:ext cx="360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278717" y="2529287"/>
            <a:ext cx="837128" cy="32400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行政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278717" y="3508593"/>
            <a:ext cx="837128" cy="36000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学校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278717" y="4405140"/>
            <a:ext cx="837128" cy="36000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健診機関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278717" y="3046652"/>
            <a:ext cx="837128" cy="36000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保健所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278717" y="4850511"/>
            <a:ext cx="837128" cy="360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291596" y="5290056"/>
            <a:ext cx="837128" cy="360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薬局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291596" y="5750613"/>
            <a:ext cx="837128" cy="360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介護施設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278717" y="6271909"/>
            <a:ext cx="837128" cy="324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民間</a:t>
            </a:r>
          </a:p>
        </p:txBody>
      </p:sp>
      <p:sp>
        <p:nvSpPr>
          <p:cNvPr id="47" name="ホームベース 46"/>
          <p:cNvSpPr/>
          <p:nvPr/>
        </p:nvSpPr>
        <p:spPr>
          <a:xfrm>
            <a:off x="3455286" y="2073790"/>
            <a:ext cx="1345833" cy="3600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1" name="楕円 50"/>
          <p:cNvSpPr>
            <a:spLocks noChangeAspect="1"/>
          </p:cNvSpPr>
          <p:nvPr/>
        </p:nvSpPr>
        <p:spPr>
          <a:xfrm>
            <a:off x="2151896" y="3837570"/>
            <a:ext cx="80356" cy="803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845" y="1521832"/>
            <a:ext cx="214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「データポータビリティ」とは・・・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78717" y="3946665"/>
            <a:ext cx="837128" cy="360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職場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617960" y="4443937"/>
            <a:ext cx="1253712" cy="267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ヘルスケア領域</a:t>
            </a:r>
            <a:endParaRPr kumimoji="1" lang="en-US" altLang="ja-JP" sz="11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939" r="89385">
                        <a14:foregroundMark x1="41899" y1="34444" x2="41899" y2="34444"/>
                        <a14:foregroundMark x1="58101" y1="36111" x2="58101" y2="36111"/>
                        <a14:foregroundMark x1="52514" y1="46667" x2="52514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708" y="3707271"/>
            <a:ext cx="360000" cy="362011"/>
          </a:xfrm>
          <a:prstGeom prst="rect">
            <a:avLst/>
          </a:prstGeom>
        </p:spPr>
      </p:pic>
      <p:grpSp>
        <p:nvGrpSpPr>
          <p:cNvPr id="84" name="グループ化 83"/>
          <p:cNvGrpSpPr/>
          <p:nvPr/>
        </p:nvGrpSpPr>
        <p:grpSpPr>
          <a:xfrm>
            <a:off x="6339557" y="5784714"/>
            <a:ext cx="434466" cy="450964"/>
            <a:chOff x="6799605" y="5808796"/>
            <a:chExt cx="434466" cy="450964"/>
          </a:xfrm>
        </p:grpSpPr>
        <p:sp>
          <p:nvSpPr>
            <p:cNvPr id="129" name="楕円 128"/>
            <p:cNvSpPr/>
            <p:nvPr/>
          </p:nvSpPr>
          <p:spPr>
            <a:xfrm>
              <a:off x="6838992" y="6188223"/>
              <a:ext cx="28948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88" b="90854" l="9494" r="892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9605" y="5808796"/>
              <a:ext cx="434466" cy="450964"/>
            </a:xfrm>
            <a:prstGeom prst="rect">
              <a:avLst/>
            </a:prstGeom>
          </p:spPr>
        </p:pic>
      </p:grpSp>
      <p:grpSp>
        <p:nvGrpSpPr>
          <p:cNvPr id="17" name="グループ化 16"/>
          <p:cNvGrpSpPr/>
          <p:nvPr/>
        </p:nvGrpSpPr>
        <p:grpSpPr>
          <a:xfrm>
            <a:off x="354005" y="1374708"/>
            <a:ext cx="607859" cy="1009628"/>
            <a:chOff x="196549" y="1439850"/>
            <a:chExt cx="607859" cy="1009628"/>
          </a:xfrm>
        </p:grpSpPr>
        <p:sp>
          <p:nvSpPr>
            <p:cNvPr id="112" name="正方形/長方形 111"/>
            <p:cNvSpPr/>
            <p:nvPr/>
          </p:nvSpPr>
          <p:spPr>
            <a:xfrm>
              <a:off x="305678" y="1716849"/>
              <a:ext cx="468000" cy="21600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公共</a:t>
              </a: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305678" y="1985508"/>
              <a:ext cx="468000" cy="216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準公共</a:t>
              </a: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305678" y="2233478"/>
              <a:ext cx="468000" cy="216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sz="10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民間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96549" y="1439850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（凡例）</a:t>
              </a: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47777" y="6477416"/>
            <a:ext cx="2057400" cy="365125"/>
          </a:xfrm>
        </p:spPr>
        <p:txBody>
          <a:bodyPr/>
          <a:lstStyle/>
          <a:p>
            <a:fld id="{274049A7-7CB3-4CD6-BDE4-CB6BC8BABD24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fld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761" l="4575" r="986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9913" y="4165768"/>
            <a:ext cx="396000" cy="34593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981309" y="3262151"/>
            <a:ext cx="2895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 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次世代医療基盤法に基づく事業者により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匿名化の可能性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604164" y="2738526"/>
            <a:ext cx="1308706" cy="167738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公的サービス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■健康指導</a:t>
            </a:r>
            <a:endParaRPr kumimoji="1"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・成人向け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・親向け（子ども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■政策立案</a:t>
            </a:r>
            <a:endParaRPr kumimoji="1"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・健康づくり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・医療計画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・子育て支援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7604164" y="4558205"/>
            <a:ext cx="1308706" cy="1862048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民間サービス</a:t>
            </a:r>
            <a:r>
              <a:rPr kumimoji="1"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■健康サービス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・情報銀行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・健康アプリ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・食事サポート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・健康づくり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7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■医療サービス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■創薬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724139" y="776409"/>
            <a:ext cx="759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ライフステージを通じて得られる 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自分のデータ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 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を、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①適切に保存し、②必要なものを選択し、③サービスとして使う</a:t>
            </a:r>
            <a:endParaRPr kumimoji="1" lang="en-US" altLang="ja-JP" sz="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94390" y="4103685"/>
            <a:ext cx="591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33</a:t>
            </a:r>
            <a:r>
              <a:rPr kumimoji="1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万人</a:t>
            </a:r>
          </a:p>
        </p:txBody>
      </p:sp>
      <p:sp>
        <p:nvSpPr>
          <p:cNvPr id="130" name="楕円 129"/>
          <p:cNvSpPr/>
          <p:nvPr/>
        </p:nvSpPr>
        <p:spPr>
          <a:xfrm>
            <a:off x="2258255" y="4075986"/>
            <a:ext cx="28948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6" b="98507" l="0" r="100000">
                        <a14:foregroundMark x1="55844" y1="21642" x2="55844" y2="21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9111" y="3647059"/>
            <a:ext cx="288000" cy="496001"/>
          </a:xfrm>
          <a:prstGeom prst="rect">
            <a:avLst/>
          </a:prstGeom>
        </p:spPr>
      </p:pic>
      <p:sp>
        <p:nvSpPr>
          <p:cNvPr id="67" name="テキスト ボックス 66"/>
          <p:cNvSpPr txBox="1"/>
          <p:nvPr/>
        </p:nvSpPr>
        <p:spPr>
          <a:xfrm>
            <a:off x="2108839" y="4123027"/>
            <a:ext cx="6639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160</a:t>
            </a:r>
            <a:r>
              <a:rPr kumimoji="1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万人</a:t>
            </a:r>
          </a:p>
        </p:txBody>
      </p:sp>
      <p:sp>
        <p:nvSpPr>
          <p:cNvPr id="73" name="楕円 72"/>
          <p:cNvSpPr/>
          <p:nvPr/>
        </p:nvSpPr>
        <p:spPr>
          <a:xfrm>
            <a:off x="2960616" y="4454723"/>
            <a:ext cx="28948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6" b="97778" l="9942" r="89474">
                        <a14:foregroundMark x1="49123" y1="20556" x2="49123" y2="2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654" y="4046538"/>
            <a:ext cx="440250" cy="463421"/>
          </a:xfrm>
          <a:prstGeom prst="rect">
            <a:avLst/>
          </a:prstGeom>
        </p:spPr>
      </p:pic>
      <p:sp>
        <p:nvSpPr>
          <p:cNvPr id="68" name="テキスト ボックス 67"/>
          <p:cNvSpPr txBox="1"/>
          <p:nvPr/>
        </p:nvSpPr>
        <p:spPr>
          <a:xfrm>
            <a:off x="2775292" y="4500294"/>
            <a:ext cx="6799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500</a:t>
            </a:r>
            <a:r>
              <a:rPr kumimoji="1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万人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419480" y="5313865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150</a:t>
            </a:r>
            <a:r>
              <a:rPr kumimoji="1"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万人</a:t>
            </a:r>
            <a:endParaRPr kumimoji="1"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（成人の約３割）</a:t>
            </a:r>
            <a:endParaRPr kumimoji="1"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13904" y="1520723"/>
            <a:ext cx="5841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あるサービスが特定のユーザーに関して収集・蓄積した利用履歴などのデータを他のサービスでも再利用できること、すなわち持ち運び可能であること。</a:t>
            </a:r>
          </a:p>
        </p:txBody>
      </p:sp>
      <p:sp>
        <p:nvSpPr>
          <p:cNvPr id="45" name="ホームベース 44"/>
          <p:cNvSpPr/>
          <p:nvPr/>
        </p:nvSpPr>
        <p:spPr>
          <a:xfrm>
            <a:off x="1244632" y="2073790"/>
            <a:ext cx="2553358" cy="3600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出生　～　未病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6226170" y="208257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ja-JP" altLang="en-US" sz="16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介護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4918308" y="2084142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ja-JP" altLang="en-US" sz="16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治療・予後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896944" y="207379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ja-JP" altLang="en-US" sz="16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予防</a:t>
            </a:r>
          </a:p>
        </p:txBody>
      </p:sp>
      <p:cxnSp>
        <p:nvCxnSpPr>
          <p:cNvPr id="77" name="直線コネクタ 76"/>
          <p:cNvCxnSpPr/>
          <p:nvPr/>
        </p:nvCxnSpPr>
        <p:spPr bwMode="gray">
          <a:xfrm>
            <a:off x="316615" y="708149"/>
            <a:ext cx="8498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381823" y="196838"/>
            <a:ext cx="787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1" lang="ja-JP" altLang="en-US" b="1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　</a:t>
            </a:r>
            <a:r>
              <a:rPr kumimoji="1"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人系データの活用例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データポータビリティの視点によるデータ利活用</a:t>
            </a:r>
          </a:p>
        </p:txBody>
      </p:sp>
      <p:sp>
        <p:nvSpPr>
          <p:cNvPr id="33" name="ホームベース 32"/>
          <p:cNvSpPr/>
          <p:nvPr/>
        </p:nvSpPr>
        <p:spPr>
          <a:xfrm rot="5400000">
            <a:off x="3803658" y="-38413"/>
            <a:ext cx="594852" cy="5713155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1733673" y="2523736"/>
            <a:ext cx="4722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行政統計データ</a:t>
            </a:r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世帯構成、年齢、性別、所得、職業、住居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244974" y="6280737"/>
            <a:ext cx="56634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生活ログデータ</a:t>
            </a:r>
            <a:r>
              <a:rPr kumimoji="1"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購買、移動、食生活、スポーツ、趣味、金融、遺伝</a:t>
            </a:r>
            <a:endParaRPr kumimoji="1" lang="en-US" altLang="ja-JP"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1929763" y="3193856"/>
            <a:ext cx="504720" cy="641077"/>
            <a:chOff x="1971176" y="3070645"/>
            <a:chExt cx="504720" cy="641077"/>
          </a:xfrm>
          <a:solidFill>
            <a:srgbClr val="00B0F0"/>
          </a:solidFill>
        </p:grpSpPr>
        <p:sp>
          <p:nvSpPr>
            <p:cNvPr id="56" name="楕円 55"/>
            <p:cNvSpPr/>
            <p:nvPr/>
          </p:nvSpPr>
          <p:spPr>
            <a:xfrm>
              <a:off x="1971176" y="3070645"/>
              <a:ext cx="504720" cy="50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二等辺三角形 56"/>
            <p:cNvSpPr/>
            <p:nvPr/>
          </p:nvSpPr>
          <p:spPr>
            <a:xfrm flipV="1">
              <a:off x="2176962" y="3530310"/>
              <a:ext cx="105446" cy="1814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8" name="テキスト ボックス 87"/>
          <p:cNvSpPr txBox="1"/>
          <p:nvPr/>
        </p:nvSpPr>
        <p:spPr>
          <a:xfrm>
            <a:off x="1962045" y="3230331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学校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健診</a:t>
            </a:r>
          </a:p>
        </p:txBody>
      </p:sp>
      <p:sp>
        <p:nvSpPr>
          <p:cNvPr id="89" name="楕円 88"/>
          <p:cNvSpPr>
            <a:spLocks noChangeAspect="1"/>
          </p:cNvSpPr>
          <p:nvPr/>
        </p:nvSpPr>
        <p:spPr>
          <a:xfrm>
            <a:off x="2682261" y="3834629"/>
            <a:ext cx="80356" cy="803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0" name="グループ化 89"/>
          <p:cNvGrpSpPr/>
          <p:nvPr/>
        </p:nvGrpSpPr>
        <p:grpSpPr>
          <a:xfrm>
            <a:off x="2460128" y="3190915"/>
            <a:ext cx="504720" cy="641077"/>
            <a:chOff x="1971176" y="3070645"/>
            <a:chExt cx="504720" cy="641077"/>
          </a:xfrm>
          <a:solidFill>
            <a:srgbClr val="00B0F0"/>
          </a:solidFill>
        </p:grpSpPr>
        <p:sp>
          <p:nvSpPr>
            <p:cNvPr id="91" name="楕円 90"/>
            <p:cNvSpPr/>
            <p:nvPr/>
          </p:nvSpPr>
          <p:spPr>
            <a:xfrm>
              <a:off x="1971176" y="3070645"/>
              <a:ext cx="504720" cy="50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二等辺三角形 91"/>
            <p:cNvSpPr/>
            <p:nvPr/>
          </p:nvSpPr>
          <p:spPr>
            <a:xfrm flipV="1">
              <a:off x="2176962" y="3530310"/>
              <a:ext cx="105446" cy="1814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0" name="テキスト ボックス 59"/>
          <p:cNvSpPr txBox="1"/>
          <p:nvPr/>
        </p:nvSpPr>
        <p:spPr>
          <a:xfrm>
            <a:off x="2487339" y="3236643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体力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測定</a:t>
            </a:r>
          </a:p>
        </p:txBody>
      </p:sp>
      <p:sp>
        <p:nvSpPr>
          <p:cNvPr id="93" name="楕円 92"/>
          <p:cNvSpPr>
            <a:spLocks noChangeAspect="1"/>
          </p:cNvSpPr>
          <p:nvPr/>
        </p:nvSpPr>
        <p:spPr>
          <a:xfrm>
            <a:off x="3325082" y="4259111"/>
            <a:ext cx="80356" cy="803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4" name="グループ化 93"/>
          <p:cNvGrpSpPr/>
          <p:nvPr/>
        </p:nvGrpSpPr>
        <p:grpSpPr>
          <a:xfrm>
            <a:off x="3102949" y="3615397"/>
            <a:ext cx="504720" cy="641077"/>
            <a:chOff x="1971176" y="3070645"/>
            <a:chExt cx="504720" cy="641077"/>
          </a:xfrm>
          <a:solidFill>
            <a:srgbClr val="00B0F0"/>
          </a:solidFill>
        </p:grpSpPr>
        <p:sp>
          <p:nvSpPr>
            <p:cNvPr id="95" name="楕円 94"/>
            <p:cNvSpPr/>
            <p:nvPr/>
          </p:nvSpPr>
          <p:spPr>
            <a:xfrm>
              <a:off x="1971176" y="3070645"/>
              <a:ext cx="504720" cy="50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二等辺三角形 95"/>
            <p:cNvSpPr/>
            <p:nvPr/>
          </p:nvSpPr>
          <p:spPr>
            <a:xfrm flipV="1">
              <a:off x="2176962" y="3530310"/>
              <a:ext cx="105446" cy="1814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5" name="テキスト ボックス 54"/>
          <p:cNvSpPr txBox="1"/>
          <p:nvPr/>
        </p:nvSpPr>
        <p:spPr>
          <a:xfrm>
            <a:off x="3141773" y="3650891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勤務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環境</a:t>
            </a:r>
          </a:p>
        </p:txBody>
      </p:sp>
      <p:sp>
        <p:nvSpPr>
          <p:cNvPr id="97" name="楕円 96"/>
          <p:cNvSpPr>
            <a:spLocks noChangeAspect="1"/>
          </p:cNvSpPr>
          <p:nvPr/>
        </p:nvSpPr>
        <p:spPr>
          <a:xfrm>
            <a:off x="4009408" y="4691309"/>
            <a:ext cx="80356" cy="803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9" name="グループ化 98"/>
          <p:cNvGrpSpPr/>
          <p:nvPr/>
        </p:nvGrpSpPr>
        <p:grpSpPr>
          <a:xfrm>
            <a:off x="3789427" y="4046695"/>
            <a:ext cx="504720" cy="641077"/>
            <a:chOff x="1971176" y="3070645"/>
            <a:chExt cx="504720" cy="641077"/>
          </a:xfrm>
          <a:solidFill>
            <a:srgbClr val="00B0F0"/>
          </a:solidFill>
        </p:grpSpPr>
        <p:sp>
          <p:nvSpPr>
            <p:cNvPr id="101" name="楕円 100"/>
            <p:cNvSpPr/>
            <p:nvPr/>
          </p:nvSpPr>
          <p:spPr>
            <a:xfrm>
              <a:off x="1971176" y="3070645"/>
              <a:ext cx="504720" cy="50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二等辺三角形 103"/>
            <p:cNvSpPr/>
            <p:nvPr/>
          </p:nvSpPr>
          <p:spPr>
            <a:xfrm flipV="1">
              <a:off x="2176962" y="3530310"/>
              <a:ext cx="105446" cy="1814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3816009" y="4087126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診断</a:t>
            </a:r>
          </a:p>
        </p:txBody>
      </p:sp>
      <p:sp>
        <p:nvSpPr>
          <p:cNvPr id="105" name="楕円 104"/>
          <p:cNvSpPr>
            <a:spLocks noChangeAspect="1"/>
          </p:cNvSpPr>
          <p:nvPr/>
        </p:nvSpPr>
        <p:spPr>
          <a:xfrm>
            <a:off x="4801119" y="5123380"/>
            <a:ext cx="80356" cy="803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6" name="グループ化 105"/>
          <p:cNvGrpSpPr/>
          <p:nvPr/>
        </p:nvGrpSpPr>
        <p:grpSpPr>
          <a:xfrm>
            <a:off x="4581138" y="4478766"/>
            <a:ext cx="504720" cy="641077"/>
            <a:chOff x="1971176" y="3070645"/>
            <a:chExt cx="504720" cy="641077"/>
          </a:xfrm>
          <a:solidFill>
            <a:srgbClr val="00B0F0"/>
          </a:solidFill>
        </p:grpSpPr>
        <p:sp>
          <p:nvSpPr>
            <p:cNvPr id="107" name="楕円 106"/>
            <p:cNvSpPr/>
            <p:nvPr/>
          </p:nvSpPr>
          <p:spPr>
            <a:xfrm>
              <a:off x="1971176" y="3070645"/>
              <a:ext cx="504720" cy="50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二等辺三角形 110"/>
            <p:cNvSpPr/>
            <p:nvPr/>
          </p:nvSpPr>
          <p:spPr>
            <a:xfrm flipV="1">
              <a:off x="2176962" y="3530310"/>
              <a:ext cx="105446" cy="1814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3" name="テキスト ボックス 62"/>
          <p:cNvSpPr txBox="1"/>
          <p:nvPr/>
        </p:nvSpPr>
        <p:spPr>
          <a:xfrm>
            <a:off x="4614312" y="4607815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診療</a:t>
            </a:r>
          </a:p>
        </p:txBody>
      </p:sp>
      <p:sp>
        <p:nvSpPr>
          <p:cNvPr id="117" name="楕円 116"/>
          <p:cNvSpPr>
            <a:spLocks noChangeAspect="1"/>
          </p:cNvSpPr>
          <p:nvPr/>
        </p:nvSpPr>
        <p:spPr>
          <a:xfrm>
            <a:off x="5381055" y="5124590"/>
            <a:ext cx="80356" cy="803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8" name="グループ化 117"/>
          <p:cNvGrpSpPr/>
          <p:nvPr/>
        </p:nvGrpSpPr>
        <p:grpSpPr>
          <a:xfrm>
            <a:off x="5161074" y="4479976"/>
            <a:ext cx="504720" cy="641077"/>
            <a:chOff x="1971176" y="3070645"/>
            <a:chExt cx="504720" cy="641077"/>
          </a:xfrm>
          <a:solidFill>
            <a:srgbClr val="00B0F0"/>
          </a:solidFill>
        </p:grpSpPr>
        <p:sp>
          <p:nvSpPr>
            <p:cNvPr id="119" name="楕円 118"/>
            <p:cNvSpPr/>
            <p:nvPr/>
          </p:nvSpPr>
          <p:spPr>
            <a:xfrm>
              <a:off x="1971176" y="3070645"/>
              <a:ext cx="504720" cy="50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二等辺三角形 119"/>
            <p:cNvSpPr/>
            <p:nvPr/>
          </p:nvSpPr>
          <p:spPr>
            <a:xfrm flipV="1">
              <a:off x="2176962" y="3530310"/>
              <a:ext cx="105446" cy="1814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8" name="テキスト ボックス 107"/>
          <p:cNvSpPr txBox="1"/>
          <p:nvPr/>
        </p:nvSpPr>
        <p:spPr>
          <a:xfrm>
            <a:off x="5197729" y="4599324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検査</a:t>
            </a:r>
          </a:p>
        </p:txBody>
      </p:sp>
      <p:sp>
        <p:nvSpPr>
          <p:cNvPr id="121" name="楕円 120"/>
          <p:cNvSpPr>
            <a:spLocks noChangeAspect="1"/>
          </p:cNvSpPr>
          <p:nvPr/>
        </p:nvSpPr>
        <p:spPr>
          <a:xfrm>
            <a:off x="5887711" y="5546295"/>
            <a:ext cx="80356" cy="803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22" name="グループ化 121"/>
          <p:cNvGrpSpPr/>
          <p:nvPr/>
        </p:nvGrpSpPr>
        <p:grpSpPr>
          <a:xfrm>
            <a:off x="5667730" y="4901681"/>
            <a:ext cx="504720" cy="641077"/>
            <a:chOff x="1971176" y="3070645"/>
            <a:chExt cx="504720" cy="641077"/>
          </a:xfrm>
          <a:solidFill>
            <a:srgbClr val="00B0F0"/>
          </a:solidFill>
        </p:grpSpPr>
        <p:sp>
          <p:nvSpPr>
            <p:cNvPr id="123" name="楕円 122"/>
            <p:cNvSpPr/>
            <p:nvPr/>
          </p:nvSpPr>
          <p:spPr>
            <a:xfrm>
              <a:off x="1971176" y="3070645"/>
              <a:ext cx="504720" cy="50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二等辺三角形 123"/>
            <p:cNvSpPr/>
            <p:nvPr/>
          </p:nvSpPr>
          <p:spPr>
            <a:xfrm flipV="1">
              <a:off x="2176962" y="3530310"/>
              <a:ext cx="105446" cy="1814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9" name="テキスト ボックス 108"/>
          <p:cNvSpPr txBox="1"/>
          <p:nvPr/>
        </p:nvSpPr>
        <p:spPr>
          <a:xfrm>
            <a:off x="5690587" y="5025473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処方</a:t>
            </a:r>
          </a:p>
        </p:txBody>
      </p:sp>
      <p:sp>
        <p:nvSpPr>
          <p:cNvPr id="125" name="楕円 124"/>
          <p:cNvSpPr>
            <a:spLocks noChangeAspect="1"/>
          </p:cNvSpPr>
          <p:nvPr/>
        </p:nvSpPr>
        <p:spPr>
          <a:xfrm>
            <a:off x="6733918" y="5972300"/>
            <a:ext cx="80356" cy="803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26" name="グループ化 125"/>
          <p:cNvGrpSpPr/>
          <p:nvPr/>
        </p:nvGrpSpPr>
        <p:grpSpPr>
          <a:xfrm>
            <a:off x="6513937" y="5327686"/>
            <a:ext cx="504720" cy="641077"/>
            <a:chOff x="1971176" y="3070645"/>
            <a:chExt cx="504720" cy="641077"/>
          </a:xfrm>
          <a:solidFill>
            <a:srgbClr val="00B0F0"/>
          </a:solidFill>
        </p:grpSpPr>
        <p:sp>
          <p:nvSpPr>
            <p:cNvPr id="127" name="楕円 126"/>
            <p:cNvSpPr/>
            <p:nvPr/>
          </p:nvSpPr>
          <p:spPr>
            <a:xfrm>
              <a:off x="1971176" y="3070645"/>
              <a:ext cx="504720" cy="50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二等辺三角形 127"/>
            <p:cNvSpPr/>
            <p:nvPr/>
          </p:nvSpPr>
          <p:spPr>
            <a:xfrm flipV="1">
              <a:off x="2176962" y="3530310"/>
              <a:ext cx="105446" cy="1814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0" name="テキスト ボックス 109"/>
          <p:cNvSpPr txBox="1"/>
          <p:nvPr/>
        </p:nvSpPr>
        <p:spPr>
          <a:xfrm>
            <a:off x="6547038" y="5432934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介護</a:t>
            </a:r>
          </a:p>
        </p:txBody>
      </p:sp>
      <p:sp>
        <p:nvSpPr>
          <p:cNvPr id="131" name="楕円 130"/>
          <p:cNvSpPr>
            <a:spLocks noChangeAspect="1"/>
          </p:cNvSpPr>
          <p:nvPr/>
        </p:nvSpPr>
        <p:spPr>
          <a:xfrm>
            <a:off x="1425711" y="3576551"/>
            <a:ext cx="80356" cy="803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32" name="グループ化 131"/>
          <p:cNvGrpSpPr/>
          <p:nvPr/>
        </p:nvGrpSpPr>
        <p:grpSpPr>
          <a:xfrm>
            <a:off x="1203578" y="2932837"/>
            <a:ext cx="504720" cy="641077"/>
            <a:chOff x="1971176" y="3070645"/>
            <a:chExt cx="504720" cy="641077"/>
          </a:xfrm>
          <a:solidFill>
            <a:srgbClr val="00B0F0"/>
          </a:solidFill>
        </p:grpSpPr>
        <p:sp>
          <p:nvSpPr>
            <p:cNvPr id="133" name="楕円 132"/>
            <p:cNvSpPr/>
            <p:nvPr/>
          </p:nvSpPr>
          <p:spPr>
            <a:xfrm>
              <a:off x="1971176" y="3070645"/>
              <a:ext cx="504720" cy="50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二等辺三角形 133"/>
            <p:cNvSpPr/>
            <p:nvPr/>
          </p:nvSpPr>
          <p:spPr>
            <a:xfrm flipV="1">
              <a:off x="2176962" y="3530310"/>
              <a:ext cx="105446" cy="1814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1228953" y="2964793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母子</a:t>
            </a:r>
            <a:endParaRPr kumimoji="1" lang="en-US" altLang="ja-JP" sz="105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手帳</a:t>
            </a:r>
          </a:p>
        </p:txBody>
      </p:sp>
      <p:grpSp>
        <p:nvGrpSpPr>
          <p:cNvPr id="136" name="グループ化 135"/>
          <p:cNvGrpSpPr/>
          <p:nvPr/>
        </p:nvGrpSpPr>
        <p:grpSpPr>
          <a:xfrm>
            <a:off x="1890445" y="4499933"/>
            <a:ext cx="1515603" cy="921215"/>
            <a:chOff x="1708298" y="4368841"/>
            <a:chExt cx="1515603" cy="921215"/>
          </a:xfrm>
        </p:grpSpPr>
        <p:sp>
          <p:nvSpPr>
            <p:cNvPr id="87" name="角丸四角形 86"/>
            <p:cNvSpPr/>
            <p:nvPr/>
          </p:nvSpPr>
          <p:spPr>
            <a:xfrm>
              <a:off x="1708298" y="4664657"/>
              <a:ext cx="1501656" cy="625399"/>
            </a:xfrm>
            <a:prstGeom prst="roundRect">
              <a:avLst>
                <a:gd name="adj" fmla="val 1298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1730283" y="4715746"/>
              <a:ext cx="14936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kumimoji="1" lang="ja-JP" altLang="en-US" sz="14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全ては「あなた」のデータ</a:t>
              </a:r>
              <a:endParaRPr kumimoji="1"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8" name="二等辺三角形 97"/>
            <p:cNvSpPr/>
            <p:nvPr/>
          </p:nvSpPr>
          <p:spPr>
            <a:xfrm rot="966883">
              <a:off x="2446896" y="4368841"/>
              <a:ext cx="176120" cy="334037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1" name="右矢印 140"/>
          <p:cNvSpPr/>
          <p:nvPr/>
        </p:nvSpPr>
        <p:spPr>
          <a:xfrm>
            <a:off x="7105844" y="3201106"/>
            <a:ext cx="405213" cy="904830"/>
          </a:xfrm>
          <a:prstGeom prst="rightArrow">
            <a:avLst>
              <a:gd name="adj1" fmla="val 50000"/>
              <a:gd name="adj2" fmla="val 6118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右矢印 142"/>
          <p:cNvSpPr/>
          <p:nvPr/>
        </p:nvSpPr>
        <p:spPr>
          <a:xfrm>
            <a:off x="7106161" y="5036814"/>
            <a:ext cx="405213" cy="904830"/>
          </a:xfrm>
          <a:prstGeom prst="rightArrow">
            <a:avLst>
              <a:gd name="adj1" fmla="val 50000"/>
              <a:gd name="adj2" fmla="val 611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039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正方形/長方形 53"/>
          <p:cNvSpPr/>
          <p:nvPr/>
        </p:nvSpPr>
        <p:spPr>
          <a:xfrm>
            <a:off x="217961" y="4287151"/>
            <a:ext cx="8499042" cy="2315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086600" y="6412047"/>
            <a:ext cx="2057400" cy="365125"/>
          </a:xfrm>
        </p:spPr>
        <p:txBody>
          <a:bodyPr/>
          <a:lstStyle/>
          <a:p>
            <a:fld id="{E41DC689-00BA-41C4-B8FE-CDE204FF4BFB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fld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AutoShape 38">
            <a:extLst>
              <a:ext uri="{FF2B5EF4-FFF2-40B4-BE49-F238E27FC236}">
                <a16:creationId xmlns:a16="http://schemas.microsoft.com/office/drawing/2014/main" id="{CA501A18-39D5-4CEF-AFB8-53C1D99B6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60" y="832025"/>
            <a:ext cx="7959446" cy="2526342"/>
          </a:xfrm>
          <a:prstGeom prst="roundRect">
            <a:avLst>
              <a:gd name="adj" fmla="val 5385"/>
            </a:avLst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685800" eaLnBrk="1" hangingPunct="1">
              <a:spcBef>
                <a:spcPct val="0"/>
              </a:spcBef>
              <a:buNone/>
              <a:defRPr/>
            </a:pPr>
            <a:endParaRPr lang="ja-JP" altLang="en-US" sz="105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AutoShape 23">
            <a:extLst>
              <a:ext uri="{FF2B5EF4-FFF2-40B4-BE49-F238E27FC236}">
                <a16:creationId xmlns:a16="http://schemas.microsoft.com/office/drawing/2014/main" id="{83C6F40E-4E0C-4714-A8F0-508384EEA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676" y="1012604"/>
            <a:ext cx="4143705" cy="2252216"/>
          </a:xfrm>
          <a:prstGeom prst="roundRect">
            <a:avLst>
              <a:gd name="adj" fmla="val 7123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685800" eaLnBrk="1" hangingPunct="1">
              <a:spcBef>
                <a:spcPct val="0"/>
              </a:spcBef>
              <a:buNone/>
              <a:defRPr/>
            </a:pPr>
            <a:endParaRPr lang="ja-JP" altLang="en-US" sz="105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38AED8EA-3A11-4574-936A-6ADE4F7A2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424" y="1399302"/>
            <a:ext cx="622736" cy="180639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  <a:defRPr/>
            </a:pPr>
            <a:r>
              <a:rPr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死亡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EE6DD3E7-0162-470E-84AE-D72DA1EA6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61" y="1376077"/>
            <a:ext cx="560982" cy="17759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wordArtVertRtl" anchor="ctr" anchorCtr="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685800" eaLnBrk="1" hangingPunct="1">
              <a:spcBef>
                <a:spcPct val="0"/>
              </a:spcBef>
              <a:buNone/>
              <a:defRPr/>
            </a:pPr>
            <a:r>
              <a:rPr lang="ja-JP" altLang="en-US" sz="1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生活（仕事）内容・</a:t>
            </a:r>
            <a:endParaRPr lang="en-US" altLang="ja-JP" sz="12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685800" eaLnBrk="1" hangingPunct="1">
              <a:spcBef>
                <a:spcPct val="0"/>
              </a:spcBef>
              <a:buNone/>
              <a:defRPr/>
            </a:pPr>
            <a:r>
              <a:rPr lang="ja-JP" altLang="en-US" sz="1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生活リズム</a:t>
            </a:r>
            <a:endParaRPr lang="ja-JP" altLang="en-US" sz="11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735936"/>
              </p:ext>
            </p:extLst>
          </p:nvPr>
        </p:nvGraphicFramePr>
        <p:xfrm>
          <a:off x="424204" y="4647678"/>
          <a:ext cx="6981002" cy="182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749">
                  <a:extLst>
                    <a:ext uri="{9D8B030D-6E8A-4147-A177-3AD203B41FA5}">
                      <a16:colId xmlns:a16="http://schemas.microsoft.com/office/drawing/2014/main" val="2451003447"/>
                    </a:ext>
                  </a:extLst>
                </a:gridCol>
                <a:gridCol w="812213">
                  <a:extLst>
                    <a:ext uri="{9D8B030D-6E8A-4147-A177-3AD203B41FA5}">
                      <a16:colId xmlns:a16="http://schemas.microsoft.com/office/drawing/2014/main" val="4183837214"/>
                    </a:ext>
                  </a:extLst>
                </a:gridCol>
                <a:gridCol w="1080713">
                  <a:extLst>
                    <a:ext uri="{9D8B030D-6E8A-4147-A177-3AD203B41FA5}">
                      <a16:colId xmlns:a16="http://schemas.microsoft.com/office/drawing/2014/main" val="1823287395"/>
                    </a:ext>
                  </a:extLst>
                </a:gridCol>
                <a:gridCol w="2759121">
                  <a:extLst>
                    <a:ext uri="{9D8B030D-6E8A-4147-A177-3AD203B41FA5}">
                      <a16:colId xmlns:a16="http://schemas.microsoft.com/office/drawing/2014/main" val="3745631140"/>
                    </a:ext>
                  </a:extLst>
                </a:gridCol>
                <a:gridCol w="1817206">
                  <a:extLst>
                    <a:ext uri="{9D8B030D-6E8A-4147-A177-3AD203B41FA5}">
                      <a16:colId xmlns:a16="http://schemas.microsoft.com/office/drawing/2014/main" val="3259707259"/>
                    </a:ext>
                  </a:extLst>
                </a:gridCol>
              </a:tblGrid>
              <a:tr h="2044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種別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年齢階層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データ様式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データの内容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行政の所管部局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210555"/>
                  </a:ext>
                </a:extLst>
              </a:tr>
              <a:tr h="128641">
                <a:tc rowSpan="3"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健診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乳幼児健診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身長、体重、胸囲、頭囲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、心音、反応等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子育て部局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6912"/>
                  </a:ext>
                </a:extLst>
              </a:tr>
              <a:tr h="128641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  <a:endParaRPr kumimoji="1" lang="en-US" altLang="ja-JP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学校健診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身長、体重、視力・聴力、尿、歯、栄養等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教育委員会（小中学校）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384302"/>
                  </a:ext>
                </a:extLst>
              </a:tr>
              <a:tr h="128641">
                <a:tc vMerge="1">
                  <a:txBody>
                    <a:bodyPr/>
                    <a:lstStyle/>
                    <a:p>
                      <a:endParaRPr kumimoji="1" lang="ja-JP" altLang="en-US" sz="13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②、③</a:t>
                      </a:r>
                      <a:endParaRPr kumimoji="1" lang="en-US" altLang="ja-JP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健康診断</a:t>
                      </a:r>
                      <a:endParaRPr kumimoji="1" lang="en-US" altLang="ja-JP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既往歴、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BMI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、血圧、血液、指導レベル等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健康部局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322708"/>
                  </a:ext>
                </a:extLst>
              </a:tr>
              <a:tr h="128641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医療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①、②、③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レセプトデータ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傷病、医学管理、投薬、注射、検査　等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福祉部局（国保所管）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26709"/>
                  </a:ext>
                </a:extLst>
              </a:tr>
              <a:tr h="128641">
                <a:tc rowSpan="2"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介護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要介護認定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身体機能、生活機能、認知機能　等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福祉部局（高齢者所管）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338308"/>
                  </a:ext>
                </a:extLst>
              </a:tr>
              <a:tr h="1286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介護記録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食事、移動、排せつ、就寝、サービス利用等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福祉部局（高齢者所管）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958364"/>
                  </a:ext>
                </a:extLst>
              </a:tr>
            </a:tbl>
          </a:graphicData>
        </a:graphic>
      </p:graphicFrame>
      <p:sp>
        <p:nvSpPr>
          <p:cNvPr id="22" name="AutoShape 33">
            <a:extLst>
              <a:ext uri="{FF2B5EF4-FFF2-40B4-BE49-F238E27FC236}">
                <a16:creationId xmlns:a16="http://schemas.microsoft.com/office/drawing/2014/main" id="{F3D22B32-C60A-4E97-BF40-454D0B195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270" y="3353997"/>
            <a:ext cx="1944000" cy="324000"/>
          </a:xfrm>
          <a:prstGeom prst="leftRightArrow">
            <a:avLst/>
          </a:prstGeom>
          <a:solidFill>
            <a:srgbClr val="00B05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①子ども・青少年</a:t>
            </a:r>
          </a:p>
        </p:txBody>
      </p:sp>
      <p:sp>
        <p:nvSpPr>
          <p:cNvPr id="23" name="AutoShape 35">
            <a:extLst>
              <a:ext uri="{FF2B5EF4-FFF2-40B4-BE49-F238E27FC236}">
                <a16:creationId xmlns:a16="http://schemas.microsoft.com/office/drawing/2014/main" id="{20191214-462E-421A-BD71-08D3F4063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733" y="3612386"/>
            <a:ext cx="4428000" cy="324000"/>
          </a:xfrm>
          <a:prstGeom prst="leftRightArrow">
            <a:avLst/>
          </a:prstGeom>
          <a:solidFill>
            <a:srgbClr val="FFC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②成人</a:t>
            </a:r>
          </a:p>
        </p:txBody>
      </p:sp>
      <p:sp>
        <p:nvSpPr>
          <p:cNvPr id="24" name="AutoShape 36">
            <a:extLst>
              <a:ext uri="{FF2B5EF4-FFF2-40B4-BE49-F238E27FC236}">
                <a16:creationId xmlns:a16="http://schemas.microsoft.com/office/drawing/2014/main" id="{EFA5A3E9-6BF3-42EB-A040-03776E366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866" y="3870587"/>
            <a:ext cx="3960000" cy="324000"/>
          </a:xfrm>
          <a:prstGeom prst="leftRightArrow">
            <a:avLst/>
          </a:prstGeom>
          <a:solidFill>
            <a:srgbClr val="C0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③高齢者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78460" y="3900430"/>
            <a:ext cx="335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PHR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はライフステージを通じたデータが重要！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4861" y="4311797"/>
            <a:ext cx="4612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健康系データはライフステージ別に、個々の所管局が保有している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5584435" y="4629976"/>
            <a:ext cx="1820772" cy="1824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右中かっこ 29"/>
          <p:cNvSpPr/>
          <p:nvPr/>
        </p:nvSpPr>
        <p:spPr>
          <a:xfrm>
            <a:off x="7473617" y="4891935"/>
            <a:ext cx="155448" cy="1512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683312" y="5178575"/>
            <a:ext cx="1051773" cy="9387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データを横串するための</a:t>
            </a:r>
            <a:endParaRPr kumimoji="1"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横断的マネジメント（権限）</a:t>
            </a:r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が必要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08359" y="3364360"/>
            <a:ext cx="1669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野口特別参与資料から</a:t>
            </a:r>
          </a:p>
        </p:txBody>
      </p:sp>
      <p:cxnSp>
        <p:nvCxnSpPr>
          <p:cNvPr id="33" name="直線コネクタ 32"/>
          <p:cNvCxnSpPr/>
          <p:nvPr/>
        </p:nvCxnSpPr>
        <p:spPr bwMode="gray">
          <a:xfrm>
            <a:off x="316615" y="708149"/>
            <a:ext cx="8498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207788" y="252187"/>
            <a:ext cx="737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　</a:t>
            </a:r>
            <a:r>
              <a:rPr kumimoji="1"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人系データの活用事例</a:t>
            </a:r>
            <a:r>
              <a:rPr kumimoji="1"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健康・医療データを活用したデータヘルス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1083807" y="1402329"/>
            <a:ext cx="1147263" cy="1752737"/>
          </a:xfrm>
          <a:prstGeom prst="roundRect">
            <a:avLst>
              <a:gd name="adj" fmla="val 91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191558" y="1429744"/>
            <a:ext cx="931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不健康な</a:t>
            </a:r>
            <a:endParaRPr lang="en-US" altLang="ja-JP" sz="11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生活習慣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109914" y="2293950"/>
            <a:ext cx="11256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・食べすぎ</a:t>
            </a:r>
          </a:p>
          <a:p>
            <a:pPr lvl="0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・運動不足</a:t>
            </a:r>
          </a:p>
          <a:p>
            <a:pPr lvl="0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・喫煙</a:t>
            </a: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など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2335211" y="1401306"/>
            <a:ext cx="1147263" cy="1752737"/>
          </a:xfrm>
          <a:prstGeom prst="roundRect">
            <a:avLst>
              <a:gd name="adj" fmla="val 91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442962" y="1510578"/>
            <a:ext cx="931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予備群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2374611" y="2313612"/>
            <a:ext cx="11256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・高血糖</a:t>
            </a:r>
          </a:p>
          <a:p>
            <a:pPr lvl="0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・高血圧</a:t>
            </a:r>
          </a:p>
          <a:p>
            <a:pPr lvl="0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コレステロール</a:t>
            </a:r>
          </a:p>
          <a:p>
            <a:pPr lvl="0" defTabSz="685800">
              <a:spcBef>
                <a:spcPct val="0"/>
              </a:spcBef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</a:p>
        </p:txBody>
      </p:sp>
      <p:sp>
        <p:nvSpPr>
          <p:cNvPr id="38" name="角丸四角形 37"/>
          <p:cNvSpPr/>
          <p:nvPr/>
        </p:nvSpPr>
        <p:spPr>
          <a:xfrm>
            <a:off x="3815229" y="1401081"/>
            <a:ext cx="1147263" cy="1752737"/>
          </a:xfrm>
          <a:prstGeom prst="roundRect">
            <a:avLst>
              <a:gd name="adj" fmla="val 91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3922980" y="1510353"/>
            <a:ext cx="9791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生活習慣病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3841336" y="2292702"/>
            <a:ext cx="11256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・糖尿病</a:t>
            </a:r>
          </a:p>
          <a:p>
            <a:pPr lvl="0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・高血圧症</a:t>
            </a:r>
          </a:p>
          <a:p>
            <a:pPr lvl="0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・脂質異常症　             　</a:t>
            </a:r>
          </a:p>
          <a:p>
            <a:pPr lvl="0" defTabSz="685800">
              <a:spcBef>
                <a:spcPct val="0"/>
              </a:spcBef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</a:p>
        </p:txBody>
      </p:sp>
      <p:sp>
        <p:nvSpPr>
          <p:cNvPr id="41" name="角丸四角形 40"/>
          <p:cNvSpPr/>
          <p:nvPr/>
        </p:nvSpPr>
        <p:spPr>
          <a:xfrm>
            <a:off x="5063500" y="1409534"/>
            <a:ext cx="1270310" cy="1752737"/>
          </a:xfrm>
          <a:prstGeom prst="roundRect">
            <a:avLst>
              <a:gd name="adj" fmla="val 91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5129392" y="1497905"/>
            <a:ext cx="1214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重症化・合併症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5052618" y="2309244"/>
            <a:ext cx="13934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・心筋梗塞・狭心症</a:t>
            </a:r>
          </a:p>
          <a:p>
            <a:pPr lvl="0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・脳卒中</a:t>
            </a:r>
          </a:p>
          <a:p>
            <a:pPr lvl="0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・糖尿病の合併症</a:t>
            </a:r>
          </a:p>
          <a:p>
            <a:pPr lvl="0" defTabSz="685800">
              <a:spcBef>
                <a:spcPct val="0"/>
              </a:spcBef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</a:p>
        </p:txBody>
      </p:sp>
      <p:sp>
        <p:nvSpPr>
          <p:cNvPr id="44" name="角丸四角形 43"/>
          <p:cNvSpPr/>
          <p:nvPr/>
        </p:nvSpPr>
        <p:spPr>
          <a:xfrm>
            <a:off x="6437803" y="1399302"/>
            <a:ext cx="1147263" cy="1752737"/>
          </a:xfrm>
          <a:prstGeom prst="roundRect">
            <a:avLst>
              <a:gd name="adj" fmla="val 91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6523944" y="1436237"/>
            <a:ext cx="1061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生活機能の　低下・要介護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463910" y="2290923"/>
            <a:ext cx="11256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・半身麻痺</a:t>
            </a:r>
          </a:p>
          <a:p>
            <a:pPr lvl="0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・人工透析　</a:t>
            </a:r>
          </a:p>
          <a:p>
            <a:pPr lvl="0" defTabSz="685800">
              <a:spcBef>
                <a:spcPct val="0"/>
              </a:spcBef>
              <a:defRPr/>
            </a:pPr>
            <a:r>
              <a:rPr lang="ja-JP" altLang="en-US" sz="11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・認知症</a:t>
            </a:r>
          </a:p>
          <a:p>
            <a:pPr lvl="0" defTabSz="685800">
              <a:spcBef>
                <a:spcPct val="0"/>
              </a:spcBef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</a:p>
        </p:txBody>
      </p:sp>
      <p:sp>
        <p:nvSpPr>
          <p:cNvPr id="17" name="AutoShape 24">
            <a:extLst>
              <a:ext uri="{FF2B5EF4-FFF2-40B4-BE49-F238E27FC236}">
                <a16:creationId xmlns:a16="http://schemas.microsoft.com/office/drawing/2014/main" id="{6E4EE0D1-1B7D-4D3F-A563-B61F093E8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43" y="1747067"/>
            <a:ext cx="7221564" cy="696299"/>
          </a:xfrm>
          <a:prstGeom prst="rightArrow">
            <a:avLst>
              <a:gd name="adj1" fmla="val 42657"/>
              <a:gd name="adj2" fmla="val 6955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685800" eaLnBrk="1" hangingPunct="1">
              <a:spcBef>
                <a:spcPct val="0"/>
              </a:spcBef>
              <a:buNone/>
              <a:defRPr/>
            </a:pPr>
            <a:r>
              <a:rPr lang="ja-JP" altLang="en-US" sz="18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生活習慣病の重症化</a:t>
            </a:r>
          </a:p>
        </p:txBody>
      </p:sp>
      <p:sp>
        <p:nvSpPr>
          <p:cNvPr id="8" name="二等辺三角形 7"/>
          <p:cNvSpPr/>
          <p:nvPr/>
        </p:nvSpPr>
        <p:spPr>
          <a:xfrm rot="5400000">
            <a:off x="1202131" y="1583718"/>
            <a:ext cx="123575" cy="10653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二等辺三角形 46"/>
          <p:cNvSpPr/>
          <p:nvPr/>
        </p:nvSpPr>
        <p:spPr>
          <a:xfrm rot="5400000">
            <a:off x="2551410" y="1582825"/>
            <a:ext cx="123575" cy="10653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二等辺三角形 47"/>
          <p:cNvSpPr/>
          <p:nvPr/>
        </p:nvSpPr>
        <p:spPr>
          <a:xfrm rot="5400000">
            <a:off x="3932989" y="1588880"/>
            <a:ext cx="123575" cy="10653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二等辺三角形 48"/>
          <p:cNvSpPr/>
          <p:nvPr/>
        </p:nvSpPr>
        <p:spPr>
          <a:xfrm rot="5400000">
            <a:off x="5127944" y="1583826"/>
            <a:ext cx="123575" cy="10653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二等辺三角形 49"/>
          <p:cNvSpPr/>
          <p:nvPr/>
        </p:nvSpPr>
        <p:spPr>
          <a:xfrm rot="5400000">
            <a:off x="6508896" y="1586616"/>
            <a:ext cx="123575" cy="10653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3938336" y="1046949"/>
            <a:ext cx="3411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spcBef>
                <a:spcPct val="0"/>
              </a:spcBef>
              <a:defRPr/>
            </a:pP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生活習慣病対策の結果＝財政構造に影響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338960" y="947424"/>
            <a:ext cx="3234406" cy="2881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329114" y="935496"/>
            <a:ext cx="31550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ja-JP" altLang="en-US" sz="1350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ライフステージを貫くヘルスケアの推移</a:t>
            </a:r>
          </a:p>
        </p:txBody>
      </p:sp>
    </p:spTree>
    <p:extLst>
      <p:ext uri="{BB962C8B-B14F-4D97-AF65-F5344CB8AC3E}">
        <p14:creationId xmlns:p14="http://schemas.microsoft.com/office/powerpoint/2010/main" val="38090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424663"/>
              </p:ext>
            </p:extLst>
          </p:nvPr>
        </p:nvGraphicFramePr>
        <p:xfrm>
          <a:off x="341194" y="1424681"/>
          <a:ext cx="4193744" cy="2941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46">
                  <a:extLst>
                    <a:ext uri="{9D8B030D-6E8A-4147-A177-3AD203B41FA5}">
                      <a16:colId xmlns:a16="http://schemas.microsoft.com/office/drawing/2014/main" val="2451003447"/>
                    </a:ext>
                  </a:extLst>
                </a:gridCol>
                <a:gridCol w="1208405">
                  <a:extLst>
                    <a:ext uri="{9D8B030D-6E8A-4147-A177-3AD203B41FA5}">
                      <a16:colId xmlns:a16="http://schemas.microsoft.com/office/drawing/2014/main" val="1823287395"/>
                    </a:ext>
                  </a:extLst>
                </a:gridCol>
                <a:gridCol w="2657793">
                  <a:extLst>
                    <a:ext uri="{9D8B030D-6E8A-4147-A177-3AD203B41FA5}">
                      <a16:colId xmlns:a16="http://schemas.microsoft.com/office/drawing/2014/main" val="3745631140"/>
                    </a:ext>
                  </a:extLst>
                </a:gridCol>
              </a:tblGrid>
              <a:tr h="4118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種別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分野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内容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210555"/>
                  </a:ext>
                </a:extLst>
              </a:tr>
              <a:tr h="247118">
                <a:tc rowSpan="4"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健診系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乳幼児健診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身長、体重、胸囲、頭囲</a:t>
                      </a:r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、心音、反応　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6912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学校健診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身長、体重、視力・聴力、尿、歯、栄養　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384302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後期高齢者健診</a:t>
                      </a:r>
                      <a:endParaRPr lang="en-US" altLang="ja-JP" sz="105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問診</a:t>
                      </a:r>
                      <a:r>
                        <a:rPr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</a:t>
                      </a:r>
                      <a:r>
                        <a:rPr lang="zh-TW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血圧</a:t>
                      </a:r>
                      <a:r>
                        <a:rPr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</a:t>
                      </a:r>
                      <a:r>
                        <a:rPr lang="zh-TW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身長、体重、</a:t>
                      </a:r>
                      <a:r>
                        <a:rPr lang="en-US" altLang="zh-TW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BMI</a:t>
                      </a:r>
                      <a:r>
                        <a:rPr lang="ja-JP" altLang="en-US" sz="1050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</a:t>
                      </a:r>
                      <a:r>
                        <a:rPr lang="zh-TW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血液</a:t>
                      </a:r>
                      <a:r>
                        <a:rPr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621478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 sz="13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特定健診</a:t>
                      </a:r>
                      <a:endParaRPr kumimoji="1" lang="en-US" altLang="ja-JP" sz="105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既往歴、</a:t>
                      </a:r>
                      <a:r>
                        <a:rPr kumimoji="1" lang="en-US" altLang="ja-JP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BMI</a:t>
                      </a:r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、血圧、血液、指導レベル　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322708"/>
                  </a:ext>
                </a:extLst>
              </a:tr>
              <a:tr h="247118">
                <a:tc rowSpan="3"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医療系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レセプトデータ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傷病、医学管理、投薬、注射、検査</a:t>
                      </a:r>
                      <a:r>
                        <a:rPr kumimoji="1" lang="ja-JP" altLang="en-US" sz="105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26709"/>
                  </a:ext>
                </a:extLst>
              </a:tr>
              <a:tr h="266349">
                <a:tc vMerge="1">
                  <a:txBody>
                    <a:bodyPr/>
                    <a:lstStyle/>
                    <a:p>
                      <a:endParaRPr kumimoji="1" lang="ja-JP" altLang="en-US" sz="13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電子カルテ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病名、処置、手術、投薬、検査、画像</a:t>
                      </a:r>
                      <a:r>
                        <a:rPr kumimoji="1" lang="ja-JP" altLang="en-US" sz="105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19471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臨床検査データ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血液、血清、尿、腎機能、内分泌</a:t>
                      </a:r>
                      <a:r>
                        <a:rPr kumimoji="1" lang="ja-JP" altLang="en-US" sz="105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274865"/>
                  </a:ext>
                </a:extLst>
              </a:tr>
              <a:tr h="247118">
                <a:tc rowSpan="3"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介護系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要介護認定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身体機能、生活機能、認知機能</a:t>
                      </a:r>
                      <a:r>
                        <a:rPr kumimoji="1" lang="ja-JP" altLang="en-US" sz="105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338308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介護記録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食事、移動、排せつ、就寝、サービス利用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958364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介護レセプト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サービス内容、回数、医療、特定疾患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38270"/>
                  </a:ext>
                </a:extLst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980240"/>
              </p:ext>
            </p:extLst>
          </p:nvPr>
        </p:nvGraphicFramePr>
        <p:xfrm>
          <a:off x="341194" y="4640783"/>
          <a:ext cx="4193744" cy="1930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46">
                  <a:extLst>
                    <a:ext uri="{9D8B030D-6E8A-4147-A177-3AD203B41FA5}">
                      <a16:colId xmlns:a16="http://schemas.microsoft.com/office/drawing/2014/main" val="2451003447"/>
                    </a:ext>
                  </a:extLst>
                </a:gridCol>
                <a:gridCol w="1208405">
                  <a:extLst>
                    <a:ext uri="{9D8B030D-6E8A-4147-A177-3AD203B41FA5}">
                      <a16:colId xmlns:a16="http://schemas.microsoft.com/office/drawing/2014/main" val="1823287395"/>
                    </a:ext>
                  </a:extLst>
                </a:gridCol>
                <a:gridCol w="2657793">
                  <a:extLst>
                    <a:ext uri="{9D8B030D-6E8A-4147-A177-3AD203B41FA5}">
                      <a16:colId xmlns:a16="http://schemas.microsoft.com/office/drawing/2014/main" val="3745631140"/>
                    </a:ext>
                  </a:extLst>
                </a:gridCol>
              </a:tblGrid>
              <a:tr h="2471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種別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分野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内容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56419"/>
                  </a:ext>
                </a:extLst>
              </a:tr>
              <a:tr h="247118">
                <a:tc rowSpan="3"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窓口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総合相談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相談先の問い、苦情、通報、各種相談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6912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行政手続き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マイナンバー、住民票、引っ越し、水道</a:t>
                      </a:r>
                      <a:r>
                        <a:rPr kumimoji="1" lang="ja-JP" altLang="en-US" sz="105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384302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 sz="13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社会福祉相談</a:t>
                      </a:r>
                      <a:endParaRPr kumimoji="1" lang="en-US" altLang="ja-JP" sz="105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高齢介護、児童相談、生活保護、雇用</a:t>
                      </a:r>
                      <a:r>
                        <a:rPr kumimoji="1" lang="ja-JP" altLang="en-US" sz="105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322708"/>
                  </a:ext>
                </a:extLst>
              </a:tr>
              <a:tr h="247118">
                <a:tc rowSpan="3"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統計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基幹統計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国勢調査、経済センサス、住宅土地統計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26709"/>
                  </a:ext>
                </a:extLst>
              </a:tr>
              <a:tr h="266349">
                <a:tc vMerge="1">
                  <a:txBody>
                    <a:bodyPr/>
                    <a:lstStyle/>
                    <a:p>
                      <a:endParaRPr kumimoji="1" lang="ja-JP" altLang="en-US" sz="13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健康医療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公衆衛生、健康づくり、福祉計画</a:t>
                      </a:r>
                      <a:r>
                        <a:rPr kumimoji="1" lang="ja-JP" altLang="en-US" sz="105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19471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産業・企業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観光統計、景況観測、消費者指数</a:t>
                      </a:r>
                      <a:r>
                        <a:rPr kumimoji="1" lang="ja-JP" altLang="en-US" sz="105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274865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82368" y="1142972"/>
            <a:ext cx="2151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個人の身体に関するデータ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9828" y="4363784"/>
            <a:ext cx="2618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自治体に記録（蓄積）されるデータ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769134"/>
              </p:ext>
            </p:extLst>
          </p:nvPr>
        </p:nvGraphicFramePr>
        <p:xfrm>
          <a:off x="4680701" y="1424681"/>
          <a:ext cx="4193744" cy="2941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46">
                  <a:extLst>
                    <a:ext uri="{9D8B030D-6E8A-4147-A177-3AD203B41FA5}">
                      <a16:colId xmlns:a16="http://schemas.microsoft.com/office/drawing/2014/main" val="2451003447"/>
                    </a:ext>
                  </a:extLst>
                </a:gridCol>
                <a:gridCol w="1119284">
                  <a:extLst>
                    <a:ext uri="{9D8B030D-6E8A-4147-A177-3AD203B41FA5}">
                      <a16:colId xmlns:a16="http://schemas.microsoft.com/office/drawing/2014/main" val="1823287395"/>
                    </a:ext>
                  </a:extLst>
                </a:gridCol>
                <a:gridCol w="2746914">
                  <a:extLst>
                    <a:ext uri="{9D8B030D-6E8A-4147-A177-3AD203B41FA5}">
                      <a16:colId xmlns:a16="http://schemas.microsoft.com/office/drawing/2014/main" val="3745631140"/>
                    </a:ext>
                  </a:extLst>
                </a:gridCol>
              </a:tblGrid>
              <a:tr h="4118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種別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分野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内容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210555"/>
                  </a:ext>
                </a:extLst>
              </a:tr>
              <a:tr h="247118">
                <a:tc rowSpan="4"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インフラ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道路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交通量、信号</a:t>
                      </a:r>
                      <a:r>
                        <a:rPr kumimoji="1" lang="ja-JP" altLang="en-US" sz="105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、道路構造、</a:t>
                      </a:r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老朽化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6912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河川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水位（センサー）、流量、高低、整備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384302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公園</a:t>
                      </a:r>
                      <a:endParaRPr lang="en-US" altLang="ja-JP" sz="105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施設、駐車場、利用形態、利用状況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621478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 sz="13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水道・下水道</a:t>
                      </a:r>
                      <a:endParaRPr kumimoji="1" lang="en-US" altLang="ja-JP" sz="105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使用量（センサー）、使用頻度、老朽化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322708"/>
                  </a:ext>
                </a:extLst>
              </a:tr>
              <a:tr h="247118">
                <a:tc rowSpan="3"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土地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都市計画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区域区分、用途地域、建蔽率、容積率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26709"/>
                  </a:ext>
                </a:extLst>
              </a:tr>
              <a:tr h="266349">
                <a:tc vMerge="1">
                  <a:txBody>
                    <a:bodyPr/>
                    <a:lstStyle/>
                    <a:p>
                      <a:endParaRPr kumimoji="1" lang="ja-JP" altLang="en-US" sz="13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地図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デジタル</a:t>
                      </a:r>
                      <a:r>
                        <a:rPr kumimoji="1" lang="en-US" altLang="ja-JP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MAP</a:t>
                      </a:r>
                      <a:r>
                        <a:rPr kumimoji="1" lang="ja-JP" altLang="en-US" sz="1050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</a:t>
                      </a:r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ハザード</a:t>
                      </a:r>
                      <a:r>
                        <a:rPr kumimoji="1" lang="en-US" altLang="ja-JP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MAP</a:t>
                      </a:r>
                      <a:r>
                        <a:rPr kumimoji="1" lang="ja-JP" altLang="en-US" sz="1050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</a:t>
                      </a:r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観光</a:t>
                      </a:r>
                      <a:r>
                        <a:rPr kumimoji="1" lang="en-US" altLang="ja-JP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MAP</a:t>
                      </a:r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19471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地価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地価公示、路線価、固定資産税評価額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274865"/>
                  </a:ext>
                </a:extLst>
              </a:tr>
              <a:tr h="247118">
                <a:tc rowSpan="3"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建物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住宅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種別、構造、規模、密集市街地、老朽化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338308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公共施設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種別、構造、利用頻度、付属物、老朽化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958364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商業施設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種別、構造、交通接続、利用状況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38270"/>
                  </a:ext>
                </a:extLst>
              </a:tr>
            </a:tbl>
          </a:graphicData>
        </a:graphic>
      </p:graphicFrame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21490"/>
              </p:ext>
            </p:extLst>
          </p:nvPr>
        </p:nvGraphicFramePr>
        <p:xfrm>
          <a:off x="4680701" y="4640783"/>
          <a:ext cx="4193744" cy="1930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46">
                  <a:extLst>
                    <a:ext uri="{9D8B030D-6E8A-4147-A177-3AD203B41FA5}">
                      <a16:colId xmlns:a16="http://schemas.microsoft.com/office/drawing/2014/main" val="2451003447"/>
                    </a:ext>
                  </a:extLst>
                </a:gridCol>
                <a:gridCol w="1119284">
                  <a:extLst>
                    <a:ext uri="{9D8B030D-6E8A-4147-A177-3AD203B41FA5}">
                      <a16:colId xmlns:a16="http://schemas.microsoft.com/office/drawing/2014/main" val="1823287395"/>
                    </a:ext>
                  </a:extLst>
                </a:gridCol>
                <a:gridCol w="2746914">
                  <a:extLst>
                    <a:ext uri="{9D8B030D-6E8A-4147-A177-3AD203B41FA5}">
                      <a16:colId xmlns:a16="http://schemas.microsoft.com/office/drawing/2014/main" val="3745631140"/>
                    </a:ext>
                  </a:extLst>
                </a:gridCol>
              </a:tblGrid>
              <a:tr h="2471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種別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分野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内容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931661"/>
                  </a:ext>
                </a:extLst>
              </a:tr>
              <a:tr h="247118">
                <a:tc rowSpan="3"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防犯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防犯カメラ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街頭カメラ、施設カメラ、ドラレコ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834225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防犯情報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ひったくり、不審者、痴漢、自転車盗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6912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刑法犯認知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空き巣、傷害、暴行、強盗、殺人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384302"/>
                  </a:ext>
                </a:extLst>
              </a:tr>
              <a:tr h="247118">
                <a:tc rowSpan="3"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防災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防災情報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震度、津波、洪水、土砂、避難所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26709"/>
                  </a:ext>
                </a:extLst>
              </a:tr>
              <a:tr h="266349">
                <a:tc vMerge="1">
                  <a:txBody>
                    <a:bodyPr/>
                    <a:lstStyle/>
                    <a:p>
                      <a:endParaRPr kumimoji="1" lang="ja-JP" altLang="en-US" sz="13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災害予知情報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台風、津波、雨量、土砂、洪水、竜巻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19471"/>
                  </a:ext>
                </a:extLst>
              </a:tr>
              <a:tr h="247118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消防・救急情報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火災状況、救急状況、救命状況 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274865"/>
                  </a:ext>
                </a:extLst>
              </a:tr>
            </a:tbl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4593764" y="1142972"/>
            <a:ext cx="1226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まち系データ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09428" y="4363784"/>
            <a:ext cx="1622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安全・安心系データ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0" name="直線コネクタ 19"/>
          <p:cNvCxnSpPr/>
          <p:nvPr/>
        </p:nvCxnSpPr>
        <p:spPr bwMode="gray">
          <a:xfrm>
            <a:off x="316615" y="708149"/>
            <a:ext cx="8498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07788" y="252187"/>
            <a:ext cx="4421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1"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　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自治体が持つ公的データの代表例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644534" y="788389"/>
            <a:ext cx="1587063" cy="315445"/>
            <a:chOff x="1629103" y="826946"/>
            <a:chExt cx="1587063" cy="315445"/>
          </a:xfrm>
        </p:grpSpPr>
        <p:sp>
          <p:nvSpPr>
            <p:cNvPr id="3" name="角丸四角形 2"/>
            <p:cNvSpPr/>
            <p:nvPr/>
          </p:nvSpPr>
          <p:spPr>
            <a:xfrm>
              <a:off x="1629103" y="855729"/>
              <a:ext cx="1587063" cy="2866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1922199" y="826946"/>
              <a:ext cx="9925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1" lang="ja-JP" altLang="en-US" sz="1400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人・企業系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984041" y="788389"/>
            <a:ext cx="1587063" cy="307873"/>
            <a:chOff x="4042964" y="850174"/>
            <a:chExt cx="1587063" cy="307873"/>
          </a:xfrm>
        </p:grpSpPr>
        <p:sp>
          <p:nvSpPr>
            <p:cNvPr id="22" name="角丸四角形 21"/>
            <p:cNvSpPr/>
            <p:nvPr/>
          </p:nvSpPr>
          <p:spPr>
            <a:xfrm>
              <a:off x="4042964" y="871385"/>
              <a:ext cx="1587063" cy="28666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4262321" y="850174"/>
              <a:ext cx="11400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1" lang="ja-JP" altLang="en-US" sz="1400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都市・モノ系</a:t>
              </a:r>
            </a:p>
          </p:txBody>
        </p:sp>
      </p:grpSp>
      <p:sp>
        <p:nvSpPr>
          <p:cNvPr id="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5816" y="6423250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049A7-7CB3-4CD6-BDE4-CB6BC8BABD2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50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 bwMode="gray">
          <a:xfrm>
            <a:off x="316615" y="708149"/>
            <a:ext cx="8498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07788" y="252187"/>
            <a:ext cx="6559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　</a:t>
            </a:r>
            <a:r>
              <a:rPr kumimoji="1"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データ戦略（都市</a:t>
            </a:r>
            <a:r>
              <a:rPr kumimoji="1" lang="en-US" altLang="ja-JP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kumimoji="1"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）を進めていくうえでの課題整理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16615" y="1002833"/>
            <a:ext cx="363071" cy="3630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32880" y="996572"/>
            <a:ext cx="33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endParaRPr lang="ja-JP" altLang="en-US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32113" y="992344"/>
            <a:ext cx="325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コンセプトづくり（領域の設定）</a:t>
            </a:r>
            <a:endParaRPr kumimoji="1" lang="en-US" altLang="ja-JP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16615" y="1335685"/>
            <a:ext cx="8498522" cy="54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</a:pP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住民</a:t>
            </a:r>
            <a:r>
              <a:rPr kumimoji="1"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QoL</a:t>
            </a: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向上のために、どのようなデータをどこから取得し、誰が管理・加工し、どのようなサービス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</a:t>
            </a:r>
            <a:endParaRPr kumimoji="1" lang="en-US" altLang="ja-JP" sz="14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ts val="1900"/>
              </a:lnSpc>
            </a:pP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繋げて</a:t>
            </a: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いくか、というコンセプトやルールづくりが必要であり、ステークホルダー間の目標の共有が重要。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16615" y="2235171"/>
            <a:ext cx="363071" cy="3630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18453" y="2228910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endParaRPr lang="ja-JP" altLang="en-US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32113" y="2224682"/>
            <a:ext cx="267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基盤となるデータの収集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16615" y="2594014"/>
            <a:ext cx="8300132" cy="788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</a:pP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あらゆる</a:t>
            </a: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サービスの源泉はデータ。既存のビッグデータが個人情報など様々な問題で使えていない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endParaRPr kumimoji="1" lang="en-US" altLang="ja-JP" sz="14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ts val="1900"/>
              </a:lnSpc>
            </a:pP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あるいは</a:t>
            </a: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センサー等によるリアルタイムデータが生かし切れていないなどの状況にあり、潜在価値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endParaRPr kumimoji="1" lang="en-US" altLang="ja-JP" sz="14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ts val="1900"/>
              </a:lnSpc>
            </a:pP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最大化</a:t>
            </a: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させる必要がある。</a:t>
            </a:r>
            <a:endParaRPr kumimoji="1"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32880" y="3817246"/>
            <a:ext cx="363071" cy="3630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34718" y="3810985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endParaRPr lang="ja-JP" altLang="en-US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48378" y="3806757"/>
            <a:ext cx="5184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官民データ連携プラットフォーム（都市</a:t>
            </a:r>
            <a:r>
              <a:rPr kumimoji="1"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kumimoji="1"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）の構築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32880" y="4176089"/>
            <a:ext cx="8300132" cy="788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</a:pP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各機関</a:t>
            </a: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が所有するデータは、その保存方法や様式、個人情報の取り扱いや第三者利用のルールなど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　</a:t>
            </a:r>
            <a:endParaRPr kumimoji="1" lang="en-US" altLang="ja-JP" sz="14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ts val="1900"/>
              </a:lnSpc>
            </a:pP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統一</a:t>
            </a: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されていないため、データ連携ができていない。ルール、認証、様式、マネタイズ、セキュリティ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endParaRPr kumimoji="1" lang="en-US" altLang="ja-JP" sz="14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ts val="1900"/>
              </a:lnSpc>
            </a:pP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運用</a:t>
            </a: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などの各機能について連携するための環境整備（都市</a:t>
            </a:r>
            <a:r>
              <a:rPr kumimoji="1"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の構築）が必要。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332880" y="5417685"/>
            <a:ext cx="363071" cy="3630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34718" y="541142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endParaRPr lang="ja-JP" altLang="en-US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48378" y="5407196"/>
            <a:ext cx="21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人材・組織のあり方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332880" y="5776528"/>
            <a:ext cx="8300132" cy="54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</a:pP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上記のコンセプトづくりやデータ整備、都市</a:t>
            </a:r>
            <a:r>
              <a:rPr kumimoji="1"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構築には、多種多様にわたるステークホルダー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を取り</a:t>
            </a:r>
            <a:endParaRPr kumimoji="1" lang="en-US" altLang="ja-JP" sz="14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ts val="1900"/>
              </a:lnSpc>
            </a:pP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まとめる</a:t>
            </a: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推進体制と、データを価値化させるアナリティクスなどのデータマネジメント人材が必要。</a:t>
            </a:r>
          </a:p>
        </p:txBody>
      </p:sp>
      <p:cxnSp>
        <p:nvCxnSpPr>
          <p:cNvPr id="28" name="直線コネクタ 27"/>
          <p:cNvCxnSpPr/>
          <p:nvPr/>
        </p:nvCxnSpPr>
        <p:spPr bwMode="gray">
          <a:xfrm>
            <a:off x="642253" y="1357443"/>
            <a:ext cx="786987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 bwMode="gray">
          <a:xfrm>
            <a:off x="642253" y="2586427"/>
            <a:ext cx="786987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 bwMode="gray">
          <a:xfrm>
            <a:off x="668443" y="4171065"/>
            <a:ext cx="786987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 bwMode="gray">
          <a:xfrm>
            <a:off x="668443" y="5774177"/>
            <a:ext cx="786987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5816" y="6423250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049A7-7CB3-4CD6-BDE4-CB6BC8BABD2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51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051333" y="3014874"/>
            <a:ext cx="5237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ja-JP" altLang="en-US" sz="4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データ戦略の推進体制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392985" y="3075057"/>
            <a:ext cx="612368" cy="707886"/>
            <a:chOff x="392985" y="2920621"/>
            <a:chExt cx="612368" cy="707886"/>
          </a:xfrm>
        </p:grpSpPr>
        <p:sp>
          <p:nvSpPr>
            <p:cNvPr id="8" name="正方形/長方形 7"/>
            <p:cNvSpPr/>
            <p:nvPr/>
          </p:nvSpPr>
          <p:spPr>
            <a:xfrm>
              <a:off x="392985" y="2968380"/>
              <a:ext cx="612368" cy="6123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12071" y="2920621"/>
              <a:ext cx="5741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３</a:t>
              </a: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cxnSp>
        <p:nvCxnSpPr>
          <p:cNvPr id="10" name="直線コネクタ 9"/>
          <p:cNvCxnSpPr/>
          <p:nvPr/>
        </p:nvCxnSpPr>
        <p:spPr>
          <a:xfrm>
            <a:off x="953405" y="3727079"/>
            <a:ext cx="819059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5816" y="6423250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049A7-7CB3-4CD6-BDE4-CB6BC8BABD2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112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322689" y="2746232"/>
            <a:ext cx="8475369" cy="2746102"/>
          </a:xfrm>
          <a:prstGeom prst="roundRect">
            <a:avLst>
              <a:gd name="adj" fmla="val 866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24207" y="4631868"/>
            <a:ext cx="583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・・・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80086" y="1819685"/>
            <a:ext cx="583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・・・</a:t>
            </a:r>
          </a:p>
        </p:txBody>
      </p:sp>
      <p:sp>
        <p:nvSpPr>
          <p:cNvPr id="29" name="角丸四角形 28"/>
          <p:cNvSpPr/>
          <p:nvPr/>
        </p:nvSpPr>
        <p:spPr>
          <a:xfrm>
            <a:off x="5740346" y="5683255"/>
            <a:ext cx="2423652" cy="612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大学と連携した</a:t>
            </a:r>
            <a:endParaRPr kumimoji="1"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アプリやシステムの開発</a:t>
            </a:r>
          </a:p>
        </p:txBody>
      </p:sp>
      <p:sp>
        <p:nvSpPr>
          <p:cNvPr id="32" name="角丸四角形 31"/>
          <p:cNvSpPr/>
          <p:nvPr/>
        </p:nvSpPr>
        <p:spPr>
          <a:xfrm>
            <a:off x="3180608" y="5683255"/>
            <a:ext cx="2423652" cy="612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市町村が既存のサービスフォーマットを提供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38573" y="904099"/>
            <a:ext cx="8066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各市町村が住民のニーズに合わせ、</a:t>
            </a:r>
            <a:r>
              <a:rPr kumimoji="1" lang="en-US" altLang="ja-JP" sz="1600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600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少ない投資</a:t>
            </a:r>
            <a:r>
              <a:rPr kumimoji="1" lang="en-US" altLang="ja-JP" sz="1600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で、</a:t>
            </a:r>
            <a:r>
              <a:rPr kumimoji="1" lang="en-US" altLang="ja-JP" sz="1600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600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共通のサービス</a:t>
            </a:r>
            <a:r>
              <a:rPr kumimoji="1" lang="en-US" altLang="ja-JP" sz="1600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を、</a:t>
            </a:r>
            <a:r>
              <a:rPr kumimoji="1" lang="en-US" altLang="ja-JP" sz="1600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600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迅速</a:t>
            </a:r>
            <a:r>
              <a:rPr kumimoji="1" lang="en-US" altLang="ja-JP" sz="1600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に展開</a:t>
            </a:r>
          </a:p>
        </p:txBody>
      </p:sp>
      <p:sp>
        <p:nvSpPr>
          <p:cNvPr id="39" name="角丸四角形 38"/>
          <p:cNvSpPr/>
          <p:nvPr/>
        </p:nvSpPr>
        <p:spPr>
          <a:xfrm>
            <a:off x="571269" y="5683255"/>
            <a:ext cx="2423652" cy="612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大阪府が開発・提供</a:t>
            </a:r>
          </a:p>
        </p:txBody>
      </p:sp>
      <p:cxnSp>
        <p:nvCxnSpPr>
          <p:cNvPr id="46" name="直線矢印コネクタ 45"/>
          <p:cNvCxnSpPr/>
          <p:nvPr/>
        </p:nvCxnSpPr>
        <p:spPr>
          <a:xfrm flipV="1">
            <a:off x="1077670" y="1328916"/>
            <a:ext cx="0" cy="1341375"/>
          </a:xfrm>
          <a:prstGeom prst="straightConnector1">
            <a:avLst/>
          </a:prstGeom>
          <a:ln w="127000" cap="rnd">
            <a:solidFill>
              <a:srgbClr val="00B0F0"/>
            </a:solidFill>
            <a:bevel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2338850" y="1328916"/>
            <a:ext cx="0" cy="1341375"/>
          </a:xfrm>
          <a:prstGeom prst="straightConnector1">
            <a:avLst/>
          </a:prstGeom>
          <a:ln w="127000" cap="rnd">
            <a:solidFill>
              <a:srgbClr val="00B0F0"/>
            </a:solidFill>
            <a:bevel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V="1">
            <a:off x="3600496" y="1328916"/>
            <a:ext cx="0" cy="1341375"/>
          </a:xfrm>
          <a:prstGeom prst="straightConnector1">
            <a:avLst/>
          </a:prstGeom>
          <a:ln w="127000" cap="rnd">
            <a:solidFill>
              <a:srgbClr val="00B0F0"/>
            </a:solidFill>
            <a:bevel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V="1">
            <a:off x="4861210" y="1328916"/>
            <a:ext cx="0" cy="1341375"/>
          </a:xfrm>
          <a:prstGeom prst="straightConnector1">
            <a:avLst/>
          </a:prstGeom>
          <a:ln w="127000" cap="rnd">
            <a:solidFill>
              <a:srgbClr val="00B0F0"/>
            </a:solidFill>
            <a:bevel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V="1">
            <a:off x="6088674" y="1328916"/>
            <a:ext cx="0" cy="1341375"/>
          </a:xfrm>
          <a:prstGeom prst="straightConnector1">
            <a:avLst/>
          </a:prstGeom>
          <a:ln w="127000" cap="rnd">
            <a:solidFill>
              <a:srgbClr val="00B0F0"/>
            </a:solidFill>
            <a:bevel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V="1">
            <a:off x="7281614" y="1328916"/>
            <a:ext cx="0" cy="1341375"/>
          </a:xfrm>
          <a:prstGeom prst="straightConnector1">
            <a:avLst/>
          </a:prstGeom>
          <a:ln w="127000" cap="rnd">
            <a:solidFill>
              <a:srgbClr val="00B0F0"/>
            </a:solidFill>
            <a:bevel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四角形: 角を丸くする 14">
            <a:extLst>
              <a:ext uri="{FF2B5EF4-FFF2-40B4-BE49-F238E27FC236}">
                <a16:creationId xmlns:a16="http://schemas.microsoft.com/office/drawing/2014/main" id="{A830A81C-B58C-45BC-AE2A-F065A8FFF646}"/>
              </a:ext>
            </a:extLst>
          </p:cNvPr>
          <p:cNvSpPr/>
          <p:nvPr/>
        </p:nvSpPr>
        <p:spPr>
          <a:xfrm>
            <a:off x="322688" y="2561107"/>
            <a:ext cx="8475370" cy="452395"/>
          </a:xfrm>
          <a:prstGeom prst="roundRect">
            <a:avLst>
              <a:gd name="adj" fmla="val 2487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楕円 13"/>
          <p:cNvSpPr/>
          <p:nvPr/>
        </p:nvSpPr>
        <p:spPr>
          <a:xfrm>
            <a:off x="801929" y="18113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</a:t>
            </a:r>
          </a:p>
        </p:txBody>
      </p:sp>
      <p:sp>
        <p:nvSpPr>
          <p:cNvPr id="16" name="楕円 15"/>
          <p:cNvSpPr/>
          <p:nvPr/>
        </p:nvSpPr>
        <p:spPr>
          <a:xfrm>
            <a:off x="2063109" y="18113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</a:t>
            </a:r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</a:t>
            </a:r>
          </a:p>
        </p:txBody>
      </p:sp>
      <p:sp>
        <p:nvSpPr>
          <p:cNvPr id="19" name="楕円 18"/>
          <p:cNvSpPr/>
          <p:nvPr/>
        </p:nvSpPr>
        <p:spPr>
          <a:xfrm>
            <a:off x="3324289" y="18113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</a:t>
            </a:r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</a:t>
            </a:r>
          </a:p>
        </p:txBody>
      </p:sp>
      <p:sp>
        <p:nvSpPr>
          <p:cNvPr id="20" name="楕円 19"/>
          <p:cNvSpPr/>
          <p:nvPr/>
        </p:nvSpPr>
        <p:spPr>
          <a:xfrm>
            <a:off x="4585469" y="18113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</a:t>
            </a:r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</a:t>
            </a:r>
          </a:p>
        </p:txBody>
      </p:sp>
      <p:sp>
        <p:nvSpPr>
          <p:cNvPr id="21" name="楕円 20"/>
          <p:cNvSpPr/>
          <p:nvPr/>
        </p:nvSpPr>
        <p:spPr>
          <a:xfrm>
            <a:off x="5812933" y="1829150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</a:t>
            </a:r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町</a:t>
            </a:r>
          </a:p>
        </p:txBody>
      </p:sp>
      <p:sp>
        <p:nvSpPr>
          <p:cNvPr id="22" name="楕円 21"/>
          <p:cNvSpPr/>
          <p:nvPr/>
        </p:nvSpPr>
        <p:spPr>
          <a:xfrm>
            <a:off x="7005873" y="1829150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</a:t>
            </a:r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町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124207" y="3717031"/>
            <a:ext cx="583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・・・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399632" y="3118161"/>
            <a:ext cx="5714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プログラムの共有化によって、市町村のアプリ提供やデータ分析を促進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07319" y="2298258"/>
            <a:ext cx="660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API</a:t>
            </a:r>
            <a:endParaRPr kumimoji="1" lang="ja-JP" altLang="en-US" sz="11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378618" y="2299432"/>
            <a:ext cx="660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API</a:t>
            </a:r>
            <a:endParaRPr kumimoji="1" lang="ja-JP" altLang="en-US" sz="11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664692" y="2300521"/>
            <a:ext cx="660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API</a:t>
            </a:r>
            <a:endParaRPr kumimoji="1" lang="ja-JP" altLang="en-US" sz="11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912405" y="2298258"/>
            <a:ext cx="660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API</a:t>
            </a:r>
            <a:endParaRPr kumimoji="1" lang="ja-JP" altLang="en-US" sz="11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153030" y="2300521"/>
            <a:ext cx="660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API</a:t>
            </a:r>
            <a:endParaRPr kumimoji="1" lang="ja-JP" altLang="en-US" sz="11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350600" y="2300521"/>
            <a:ext cx="660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API</a:t>
            </a:r>
            <a:endParaRPr kumimoji="1" lang="ja-JP" altLang="en-US" sz="11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D875F34E-22A9-427A-A1EE-EB7191612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4" b="98995" l="17588" r="82161">
                        <a14:foregroundMark x1="44975" y1="6533" x2="44975" y2="6533"/>
                        <a14:foregroundMark x1="44724" y1="2764" x2="44724" y2="2764"/>
                        <a14:foregroundMark x1="82161" y1="32412" x2="82161" y2="32412"/>
                        <a14:foregroundMark x1="30905" y1="93970" x2="30905" y2="93970"/>
                        <a14:foregroundMark x1="31910" y1="78392" x2="31910" y2="78392"/>
                        <a14:foregroundMark x1="22111" y1="98995" x2="22111" y2="9899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919" r="11663"/>
          <a:stretch/>
        </p:blipFill>
        <p:spPr>
          <a:xfrm>
            <a:off x="8006234" y="1498626"/>
            <a:ext cx="776746" cy="990515"/>
          </a:xfrm>
          <a:prstGeom prst="rect">
            <a:avLst/>
          </a:prstGeom>
        </p:spPr>
      </p:pic>
      <p:cxnSp>
        <p:nvCxnSpPr>
          <p:cNvPr id="64" name="直線コネクタ 63"/>
          <p:cNvCxnSpPr/>
          <p:nvPr/>
        </p:nvCxnSpPr>
        <p:spPr bwMode="gray">
          <a:xfrm>
            <a:off x="316615" y="708149"/>
            <a:ext cx="8498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207788" y="281288"/>
            <a:ext cx="834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　</a:t>
            </a:r>
            <a:r>
              <a:rPr kumimoji="1"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サービスプラットフォーム例</a:t>
            </a:r>
            <a:r>
              <a:rPr kumimoji="1"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市町村データ連携プラットフォーム（</a:t>
            </a:r>
            <a:r>
              <a:rPr kumimoji="1"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OSA43</a:t>
            </a:r>
            <a:r>
              <a:rPr kumimoji="1"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</p:txBody>
      </p:sp>
      <p:sp>
        <p:nvSpPr>
          <p:cNvPr id="66" name="四角形: 角を丸くする 14">
            <a:extLst>
              <a:ext uri="{FF2B5EF4-FFF2-40B4-BE49-F238E27FC236}">
                <a16:creationId xmlns:a16="http://schemas.microsoft.com/office/drawing/2014/main" id="{A830A81C-B58C-45BC-AE2A-F065A8FFF646}"/>
              </a:ext>
            </a:extLst>
          </p:cNvPr>
          <p:cNvSpPr/>
          <p:nvPr/>
        </p:nvSpPr>
        <p:spPr>
          <a:xfrm>
            <a:off x="322688" y="2722603"/>
            <a:ext cx="8475370" cy="338403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1192815" y="2616083"/>
            <a:ext cx="6758371" cy="369332"/>
            <a:chOff x="1889434" y="2713068"/>
            <a:chExt cx="6758371" cy="369332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6831282" y="2779205"/>
              <a:ext cx="18165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kumimoji="1" lang="ja-JP" altLang="en-US" sz="12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市町村共用のインフラ</a:t>
              </a:r>
              <a:r>
                <a:rPr kumimoji="1" lang="en-US" altLang="ja-JP" sz="12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  <a:endPara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1889434" y="2713068"/>
              <a:ext cx="50295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kumimoji="1" lang="ja-JP" altLang="en-US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市町村データ連携プラットフォーム（</a:t>
              </a:r>
              <a:r>
                <a:rPr kumimoji="1" lang="en-US" altLang="ja-JP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OSA43</a:t>
              </a:r>
              <a:r>
                <a:rPr kumimoji="1" lang="ja-JP" altLang="en-US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）</a:t>
              </a:r>
            </a:p>
          </p:txBody>
        </p:sp>
      </p:grpSp>
      <p:sp>
        <p:nvSpPr>
          <p:cNvPr id="17" name="二等辺三角形 16"/>
          <p:cNvSpPr/>
          <p:nvPr/>
        </p:nvSpPr>
        <p:spPr>
          <a:xfrm>
            <a:off x="1577821" y="5460273"/>
            <a:ext cx="379526" cy="22298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二等辺三角形 66"/>
          <p:cNvSpPr/>
          <p:nvPr/>
        </p:nvSpPr>
        <p:spPr>
          <a:xfrm>
            <a:off x="4202671" y="5458548"/>
            <a:ext cx="379526" cy="22298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二等辺三角形 67"/>
          <p:cNvSpPr/>
          <p:nvPr/>
        </p:nvSpPr>
        <p:spPr>
          <a:xfrm>
            <a:off x="6772423" y="5492334"/>
            <a:ext cx="379526" cy="22298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467999" y="3494382"/>
            <a:ext cx="1207623" cy="1802465"/>
          </a:xfrm>
          <a:prstGeom prst="roundRect">
            <a:avLst>
              <a:gd name="adj" fmla="val 1135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897" y="3713537"/>
            <a:ext cx="987825" cy="729656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359863" y="4566614"/>
            <a:ext cx="140740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</a:t>
            </a:r>
            <a:endParaRPr kumimoji="1" lang="en-US" altLang="ja-JP" sz="105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ja-JP" altLang="en-US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オープンデータ用サーバー</a:t>
            </a:r>
          </a:p>
        </p:txBody>
      </p:sp>
      <p:sp>
        <p:nvSpPr>
          <p:cNvPr id="69" name="角丸四角形 68"/>
          <p:cNvSpPr/>
          <p:nvPr/>
        </p:nvSpPr>
        <p:spPr>
          <a:xfrm>
            <a:off x="1794683" y="3494382"/>
            <a:ext cx="1207623" cy="1802465"/>
          </a:xfrm>
          <a:prstGeom prst="roundRect">
            <a:avLst>
              <a:gd name="adj" fmla="val 11357"/>
            </a:avLst>
          </a:prstGeom>
          <a:solidFill>
            <a:srgbClr val="FFFF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1686547" y="4566614"/>
            <a:ext cx="140740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スマートシティ</a:t>
            </a:r>
          </a:p>
          <a:p>
            <a:pPr lvl="0" algn="ctr"/>
            <a:r>
              <a:rPr kumimoji="1" lang="ja-JP" altLang="en-US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ダッシュボード</a:t>
            </a:r>
          </a:p>
          <a:p>
            <a:pPr lvl="0" algn="ctr"/>
            <a:r>
              <a:rPr kumimoji="1" lang="ja-JP" altLang="en-US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サーバー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8086" y="3671961"/>
            <a:ext cx="972000" cy="806335"/>
          </a:xfrm>
          <a:prstGeom prst="rect">
            <a:avLst/>
          </a:prstGeom>
        </p:spPr>
      </p:pic>
      <p:sp>
        <p:nvSpPr>
          <p:cNvPr id="71" name="角丸四角形 70"/>
          <p:cNvSpPr/>
          <p:nvPr/>
        </p:nvSpPr>
        <p:spPr>
          <a:xfrm>
            <a:off x="3098294" y="3513002"/>
            <a:ext cx="1207623" cy="1802465"/>
          </a:xfrm>
          <a:prstGeom prst="roundRect">
            <a:avLst>
              <a:gd name="adj" fmla="val 11357"/>
            </a:avLst>
          </a:prstGeom>
          <a:solidFill>
            <a:srgbClr val="FFFF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2990158" y="4559517"/>
            <a:ext cx="140740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赤ちゃんの駅</a:t>
            </a:r>
            <a:endParaRPr kumimoji="1" lang="en-US" altLang="ja-JP" sz="105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en-US" altLang="ja-JP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MAP</a:t>
            </a:r>
          </a:p>
          <a:p>
            <a:pPr lvl="0" algn="ctr"/>
            <a:r>
              <a:rPr kumimoji="1" lang="en-US" altLang="ja-JP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[</a:t>
            </a:r>
            <a:r>
              <a:rPr kumimoji="1" lang="ja-JP" altLang="en-US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大阪市提供</a:t>
            </a:r>
            <a:r>
              <a:rPr kumimoji="1" lang="en-US" altLang="ja-JP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]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3195569" y="3693515"/>
            <a:ext cx="1033243" cy="746650"/>
            <a:chOff x="3135033" y="3529154"/>
            <a:chExt cx="1033243" cy="746650"/>
          </a:xfrm>
        </p:grpSpPr>
        <p:pic>
          <p:nvPicPr>
            <p:cNvPr id="34" name="図 3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5033" y="3529154"/>
              <a:ext cx="1033243" cy="746650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31136" r="695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6382" r="24807"/>
            <a:stretch/>
          </p:blipFill>
          <p:spPr>
            <a:xfrm>
              <a:off x="3770047" y="3602681"/>
              <a:ext cx="346902" cy="476406"/>
            </a:xfrm>
            <a:prstGeom prst="rect">
              <a:avLst/>
            </a:prstGeom>
          </p:spPr>
        </p:pic>
      </p:grpSp>
      <p:sp>
        <p:nvSpPr>
          <p:cNvPr id="73" name="角丸四角形 72"/>
          <p:cNvSpPr/>
          <p:nvPr/>
        </p:nvSpPr>
        <p:spPr>
          <a:xfrm>
            <a:off x="4385414" y="3511111"/>
            <a:ext cx="1207623" cy="1802465"/>
          </a:xfrm>
          <a:prstGeom prst="roundRect">
            <a:avLst>
              <a:gd name="adj" fmla="val 11357"/>
            </a:avLst>
          </a:prstGeom>
          <a:solidFill>
            <a:srgbClr val="FFFF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4277278" y="4557626"/>
            <a:ext cx="140740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保育所空き情報</a:t>
            </a:r>
            <a:r>
              <a:rPr kumimoji="1" lang="en-US" altLang="ja-JP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MAP</a:t>
            </a:r>
          </a:p>
          <a:p>
            <a:pPr lvl="0" algn="ctr"/>
            <a:r>
              <a:rPr kumimoji="1" lang="en-US" altLang="ja-JP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[</a:t>
            </a:r>
            <a:r>
              <a:rPr kumimoji="1" lang="ja-JP" altLang="en-US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大阪市提供</a:t>
            </a:r>
            <a:r>
              <a:rPr kumimoji="1" lang="en-US" altLang="ja-JP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]</a:t>
            </a:r>
          </a:p>
        </p:txBody>
      </p:sp>
      <p:grpSp>
        <p:nvGrpSpPr>
          <p:cNvPr id="28" name="グループ化 27"/>
          <p:cNvGrpSpPr/>
          <p:nvPr/>
        </p:nvGrpSpPr>
        <p:grpSpPr>
          <a:xfrm>
            <a:off x="4517558" y="3670710"/>
            <a:ext cx="982939" cy="725202"/>
            <a:chOff x="4392434" y="3631768"/>
            <a:chExt cx="982939" cy="725202"/>
          </a:xfrm>
        </p:grpSpPr>
        <p:pic>
          <p:nvPicPr>
            <p:cNvPr id="40" name="図 39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92434" y="3631768"/>
              <a:ext cx="982939" cy="725202"/>
            </a:xfrm>
            <a:prstGeom prst="rect">
              <a:avLst/>
            </a:prstGeom>
          </p:spPr>
        </p:pic>
        <p:pic>
          <p:nvPicPr>
            <p:cNvPr id="42" name="図 41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31136" r="695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6382" r="24807"/>
            <a:stretch/>
          </p:blipFill>
          <p:spPr>
            <a:xfrm>
              <a:off x="5023129" y="3666366"/>
              <a:ext cx="346902" cy="476406"/>
            </a:xfrm>
            <a:prstGeom prst="rect">
              <a:avLst/>
            </a:prstGeom>
          </p:spPr>
        </p:pic>
      </p:grpSp>
      <p:sp>
        <p:nvSpPr>
          <p:cNvPr id="75" name="角丸四角形 74"/>
          <p:cNvSpPr/>
          <p:nvPr/>
        </p:nvSpPr>
        <p:spPr>
          <a:xfrm>
            <a:off x="5673936" y="3514728"/>
            <a:ext cx="1207623" cy="1802465"/>
          </a:xfrm>
          <a:prstGeom prst="roundRect">
            <a:avLst>
              <a:gd name="adj" fmla="val 1135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5574045" y="4469176"/>
            <a:ext cx="14074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＜例＞</a:t>
            </a:r>
          </a:p>
          <a:p>
            <a:pPr lvl="0" algn="ctr"/>
            <a:r>
              <a:rPr kumimoji="1" lang="ja-JP" altLang="en-US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防災アプリ</a:t>
            </a:r>
          </a:p>
          <a:p>
            <a:pPr lvl="0" algn="ctr"/>
            <a:r>
              <a:rPr kumimoji="1" lang="ja-JP" altLang="en-US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子育てアプリ</a:t>
            </a:r>
          </a:p>
          <a:p>
            <a:pPr lvl="0" algn="ctr"/>
            <a:r>
              <a:rPr kumimoji="1" lang="ja-JP" altLang="en-US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観光アプリ　等</a:t>
            </a: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655" y="3623523"/>
            <a:ext cx="474184" cy="742201"/>
          </a:xfrm>
          <a:prstGeom prst="rect">
            <a:avLst/>
          </a:prstGeom>
        </p:spPr>
      </p:pic>
      <p:sp>
        <p:nvSpPr>
          <p:cNvPr id="77" name="角丸四角形 76"/>
          <p:cNvSpPr/>
          <p:nvPr/>
        </p:nvSpPr>
        <p:spPr>
          <a:xfrm>
            <a:off x="6967129" y="3497704"/>
            <a:ext cx="1207623" cy="1802465"/>
          </a:xfrm>
          <a:prstGeom prst="roundRect">
            <a:avLst>
              <a:gd name="adj" fmla="val 1135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6881559" y="4448712"/>
            <a:ext cx="138234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05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＜例＞</a:t>
            </a:r>
          </a:p>
          <a:p>
            <a:pPr lvl="0" algn="ctr"/>
            <a:r>
              <a:rPr kumimoji="1" lang="en-US" altLang="ja-JP" sz="9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AI</a:t>
            </a:r>
            <a:r>
              <a:rPr kumimoji="1" lang="ja-JP" altLang="en-US" sz="9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チャットボット　等</a:t>
            </a:r>
          </a:p>
        </p:txBody>
      </p:sp>
      <p:pic>
        <p:nvPicPr>
          <p:cNvPr id="79" name="図 7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457" y="3651601"/>
            <a:ext cx="976965" cy="674244"/>
          </a:xfrm>
          <a:prstGeom prst="rect">
            <a:avLst/>
          </a:prstGeom>
        </p:spPr>
      </p:pic>
      <p:sp>
        <p:nvSpPr>
          <p:cNvPr id="63" name="正方形/長方形 62"/>
          <p:cNvSpPr/>
          <p:nvPr/>
        </p:nvSpPr>
        <p:spPr>
          <a:xfrm>
            <a:off x="7048303" y="3170438"/>
            <a:ext cx="1749197" cy="25391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月から運用開始</a:t>
            </a:r>
            <a:endParaRPr kumimoji="1" lang="ja-JP" altLang="en-US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5816" y="6423250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049A7-7CB3-4CD6-BDE4-CB6BC8BABD2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384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29701" y="6390588"/>
            <a:ext cx="2057400" cy="365125"/>
          </a:xfrm>
        </p:spPr>
        <p:txBody>
          <a:bodyPr/>
          <a:lstStyle/>
          <a:p>
            <a:fld id="{274049A7-7CB3-4CD6-BDE4-CB6BC8BABD24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fld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48" name="表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54880"/>
              </p:ext>
            </p:extLst>
          </p:nvPr>
        </p:nvGraphicFramePr>
        <p:xfrm>
          <a:off x="1144657" y="1144259"/>
          <a:ext cx="7405354" cy="4942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6767">
                  <a:extLst>
                    <a:ext uri="{9D8B030D-6E8A-4147-A177-3AD203B41FA5}">
                      <a16:colId xmlns:a16="http://schemas.microsoft.com/office/drawing/2014/main" val="2954590504"/>
                    </a:ext>
                  </a:extLst>
                </a:gridCol>
                <a:gridCol w="2464328">
                  <a:extLst>
                    <a:ext uri="{9D8B030D-6E8A-4147-A177-3AD203B41FA5}">
                      <a16:colId xmlns:a16="http://schemas.microsoft.com/office/drawing/2014/main" val="3485837113"/>
                    </a:ext>
                  </a:extLst>
                </a:gridCol>
                <a:gridCol w="2524259">
                  <a:extLst>
                    <a:ext uri="{9D8B030D-6E8A-4147-A177-3AD203B41FA5}">
                      <a16:colId xmlns:a16="http://schemas.microsoft.com/office/drawing/2014/main" val="20433472"/>
                    </a:ext>
                  </a:extLst>
                </a:gridCol>
              </a:tblGrid>
              <a:tr h="3840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企業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大阪市／市町村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大阪府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477967"/>
                  </a:ext>
                </a:extLst>
              </a:tr>
              <a:tr h="2143016">
                <a:tc>
                  <a:txBody>
                    <a:bodyPr/>
                    <a:lstStyle/>
                    <a:p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572054"/>
                  </a:ext>
                </a:extLst>
              </a:tr>
              <a:tr h="2415654">
                <a:tc>
                  <a:txBody>
                    <a:bodyPr/>
                    <a:lstStyle/>
                    <a:p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35631"/>
                  </a:ext>
                </a:extLst>
              </a:tr>
            </a:tbl>
          </a:graphicData>
        </a:graphic>
      </p:graphicFrame>
      <p:sp>
        <p:nvSpPr>
          <p:cNvPr id="49" name="テキスト ボックス 48"/>
          <p:cNvSpPr txBox="1"/>
          <p:nvPr/>
        </p:nvSpPr>
        <p:spPr>
          <a:xfrm>
            <a:off x="508917" y="1635073"/>
            <a:ext cx="468000" cy="196753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rtlCol="0" anchor="ctr" anchorCtr="0">
            <a:no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サービス</a:t>
            </a:r>
            <a:endParaRPr kumimoji="1"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08917" y="3833635"/>
            <a:ext cx="468000" cy="21240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rtlCol="0" anchor="ctr" anchorCtr="0">
            <a:no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組織・体制</a:t>
            </a:r>
            <a:endParaRPr kumimoji="1"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1" name="左右矢印 50"/>
          <p:cNvSpPr/>
          <p:nvPr/>
        </p:nvSpPr>
        <p:spPr>
          <a:xfrm>
            <a:off x="1475970" y="3297469"/>
            <a:ext cx="6904266" cy="756000"/>
          </a:xfrm>
          <a:prstGeom prst="leftRightArrow">
            <a:avLst>
              <a:gd name="adj1" fmla="val 61265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官民データ連携基盤（都市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OS)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2168644" y="2569890"/>
            <a:ext cx="2751119" cy="708601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【OSPF】</a:t>
            </a:r>
            <a:endParaRPr kumimoji="1" lang="en-US" altLang="ja-JP" sz="5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ヘルス、高齢者支援、子育て、</a:t>
            </a:r>
            <a:endParaRPr kumimoji="1" lang="en-US" altLang="ja-JP" sz="1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モビリティなどのサービスマッチング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5091495" y="2572468"/>
            <a:ext cx="2190341" cy="70860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【OSA43】</a:t>
            </a: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アプリサービスの基盤共有、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オープンデータの一元化など</a:t>
            </a:r>
            <a:endParaRPr kumimoji="1"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6124882" y="4086323"/>
            <a:ext cx="252000" cy="1836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総務部</a:t>
            </a:r>
          </a:p>
        </p:txBody>
      </p:sp>
      <p:sp>
        <p:nvSpPr>
          <p:cNvPr id="55" name="角丸四角形 54"/>
          <p:cNvSpPr/>
          <p:nvPr/>
        </p:nvSpPr>
        <p:spPr>
          <a:xfrm>
            <a:off x="6466951" y="4086323"/>
            <a:ext cx="252000" cy="1836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健康医療部</a:t>
            </a:r>
          </a:p>
        </p:txBody>
      </p:sp>
      <p:sp>
        <p:nvSpPr>
          <p:cNvPr id="56" name="角丸四角形 55"/>
          <p:cNvSpPr/>
          <p:nvPr/>
        </p:nvSpPr>
        <p:spPr>
          <a:xfrm>
            <a:off x="6809020" y="4086322"/>
            <a:ext cx="252000" cy="1836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福祉部</a:t>
            </a:r>
          </a:p>
        </p:txBody>
      </p:sp>
      <p:sp>
        <p:nvSpPr>
          <p:cNvPr id="57" name="角丸四角形 56"/>
          <p:cNvSpPr/>
          <p:nvPr/>
        </p:nvSpPr>
        <p:spPr>
          <a:xfrm>
            <a:off x="7151089" y="4086321"/>
            <a:ext cx="252000" cy="1836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商工労働部</a:t>
            </a:r>
          </a:p>
        </p:txBody>
      </p:sp>
      <p:sp>
        <p:nvSpPr>
          <p:cNvPr id="58" name="角丸四角形 57"/>
          <p:cNvSpPr/>
          <p:nvPr/>
        </p:nvSpPr>
        <p:spPr>
          <a:xfrm>
            <a:off x="7493158" y="4086320"/>
            <a:ext cx="252000" cy="1836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都市整備部</a:t>
            </a:r>
          </a:p>
        </p:txBody>
      </p:sp>
      <p:sp>
        <p:nvSpPr>
          <p:cNvPr id="59" name="角丸四角形 58"/>
          <p:cNvSpPr/>
          <p:nvPr/>
        </p:nvSpPr>
        <p:spPr>
          <a:xfrm>
            <a:off x="7839945" y="4086319"/>
            <a:ext cx="252000" cy="1836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教育庁</a:t>
            </a:r>
          </a:p>
        </p:txBody>
      </p:sp>
      <p:sp>
        <p:nvSpPr>
          <p:cNvPr id="60" name="左右矢印 59"/>
          <p:cNvSpPr/>
          <p:nvPr/>
        </p:nvSpPr>
        <p:spPr>
          <a:xfrm>
            <a:off x="6072481" y="5539730"/>
            <a:ext cx="2052000" cy="464734"/>
          </a:xfrm>
          <a:prstGeom prst="leftRightArrow">
            <a:avLst>
              <a:gd name="adj1" fmla="val 61265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庁内デジタル一元化</a:t>
            </a:r>
          </a:p>
        </p:txBody>
      </p:sp>
      <p:sp>
        <p:nvSpPr>
          <p:cNvPr id="61" name="角丸四角形 60"/>
          <p:cNvSpPr/>
          <p:nvPr/>
        </p:nvSpPr>
        <p:spPr>
          <a:xfrm>
            <a:off x="3677998" y="5069342"/>
            <a:ext cx="252000" cy="720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市民局</a:t>
            </a:r>
          </a:p>
        </p:txBody>
      </p:sp>
      <p:sp>
        <p:nvSpPr>
          <p:cNvPr id="62" name="角丸四角形 61"/>
          <p:cNvSpPr/>
          <p:nvPr/>
        </p:nvSpPr>
        <p:spPr>
          <a:xfrm>
            <a:off x="4020067" y="5069342"/>
            <a:ext cx="252000" cy="720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計画局</a:t>
            </a:r>
          </a:p>
        </p:txBody>
      </p:sp>
      <p:sp>
        <p:nvSpPr>
          <p:cNvPr id="63" name="角丸四角形 62"/>
          <p:cNvSpPr/>
          <p:nvPr/>
        </p:nvSpPr>
        <p:spPr>
          <a:xfrm>
            <a:off x="4362136" y="5069341"/>
            <a:ext cx="252000" cy="720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健康局</a:t>
            </a:r>
          </a:p>
        </p:txBody>
      </p:sp>
      <p:sp>
        <p:nvSpPr>
          <p:cNvPr id="64" name="角丸四角形 63"/>
          <p:cNvSpPr/>
          <p:nvPr/>
        </p:nvSpPr>
        <p:spPr>
          <a:xfrm>
            <a:off x="4704205" y="5069340"/>
            <a:ext cx="252000" cy="720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福祉局</a:t>
            </a:r>
          </a:p>
        </p:txBody>
      </p:sp>
      <p:sp>
        <p:nvSpPr>
          <p:cNvPr id="65" name="角丸四角形 64"/>
          <p:cNvSpPr/>
          <p:nvPr/>
        </p:nvSpPr>
        <p:spPr>
          <a:xfrm>
            <a:off x="5046274" y="5069339"/>
            <a:ext cx="252000" cy="720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環境局</a:t>
            </a:r>
          </a:p>
        </p:txBody>
      </p:sp>
      <p:sp>
        <p:nvSpPr>
          <p:cNvPr id="66" name="角丸四角形 65"/>
          <p:cNvSpPr/>
          <p:nvPr/>
        </p:nvSpPr>
        <p:spPr>
          <a:xfrm>
            <a:off x="5393061" y="5069338"/>
            <a:ext cx="252000" cy="720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水道局</a:t>
            </a:r>
          </a:p>
        </p:txBody>
      </p:sp>
      <p:sp>
        <p:nvSpPr>
          <p:cNvPr id="67" name="左右矢印 66"/>
          <p:cNvSpPr/>
          <p:nvPr/>
        </p:nvSpPr>
        <p:spPr>
          <a:xfrm>
            <a:off x="3663725" y="5605995"/>
            <a:ext cx="2052000" cy="464734"/>
          </a:xfrm>
          <a:prstGeom prst="leftRightArrow">
            <a:avLst>
              <a:gd name="adj1" fmla="val 61265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庁内デジタル一元化</a:t>
            </a:r>
          </a:p>
        </p:txBody>
      </p:sp>
      <p:sp>
        <p:nvSpPr>
          <p:cNvPr id="69" name="角丸四角形 68"/>
          <p:cNvSpPr/>
          <p:nvPr/>
        </p:nvSpPr>
        <p:spPr>
          <a:xfrm>
            <a:off x="4008941" y="4006506"/>
            <a:ext cx="252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lIns="36000" rIns="36000" rtlCol="0" anchor="t" anchorCtr="0"/>
          <a:lstStyle/>
          <a:p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▲▲市</a:t>
            </a:r>
          </a:p>
        </p:txBody>
      </p:sp>
      <p:sp>
        <p:nvSpPr>
          <p:cNvPr id="70" name="角丸四角形 69"/>
          <p:cNvSpPr/>
          <p:nvPr/>
        </p:nvSpPr>
        <p:spPr>
          <a:xfrm>
            <a:off x="4351010" y="4006505"/>
            <a:ext cx="252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lIns="36000" rIns="36000" rtlCol="0" anchor="t" anchorCtr="0"/>
          <a:lstStyle/>
          <a:p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■■市</a:t>
            </a:r>
          </a:p>
        </p:txBody>
      </p:sp>
      <p:sp>
        <p:nvSpPr>
          <p:cNvPr id="71" name="角丸四角形 70"/>
          <p:cNvSpPr/>
          <p:nvPr/>
        </p:nvSpPr>
        <p:spPr>
          <a:xfrm>
            <a:off x="4693079" y="4006504"/>
            <a:ext cx="252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lIns="36000" rIns="36000" rtlCol="0" anchor="t" anchorCtr="0"/>
          <a:lstStyle/>
          <a:p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〇〇市</a:t>
            </a:r>
          </a:p>
        </p:txBody>
      </p:sp>
      <p:sp>
        <p:nvSpPr>
          <p:cNvPr id="72" name="角丸四角形 71"/>
          <p:cNvSpPr/>
          <p:nvPr/>
        </p:nvSpPr>
        <p:spPr>
          <a:xfrm>
            <a:off x="5035148" y="4006503"/>
            <a:ext cx="252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lIns="36000" rIns="36000" rtlCol="0" anchor="t" anchorCtr="0"/>
          <a:lstStyle/>
          <a:p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△△町</a:t>
            </a:r>
          </a:p>
        </p:txBody>
      </p:sp>
      <p:sp>
        <p:nvSpPr>
          <p:cNvPr id="73" name="角丸四角形 72"/>
          <p:cNvSpPr/>
          <p:nvPr/>
        </p:nvSpPr>
        <p:spPr>
          <a:xfrm>
            <a:off x="5381935" y="4006502"/>
            <a:ext cx="252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lIns="36000" rIns="36000" rtlCol="0" anchor="t" anchorCtr="0"/>
          <a:lstStyle/>
          <a:p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□□町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6253375" y="1868213"/>
            <a:ext cx="19014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行政サービス電子化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まちのスマートシティ化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新型コロナ対策　等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762790" y="1868824"/>
            <a:ext cx="19014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行政サービス電子化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まちのスマートシティ化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新型コロナ対策　等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271366" y="1868824"/>
            <a:ext cx="207140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キャッシュレス、ネット販売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健康アプリ、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自動運転、</a:t>
            </a:r>
            <a:r>
              <a:rPr kumimoji="1" lang="en-US" altLang="ja-JP" sz="11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MaaS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等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1229365" y="4078903"/>
            <a:ext cx="252000" cy="1836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 anchorCtr="0"/>
          <a:lstStyle/>
          <a:p>
            <a:r>
              <a:rPr kumimoji="1" lang="en-US" altLang="ja-JP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IT</a:t>
            </a:r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ベンダー</a:t>
            </a:r>
          </a:p>
        </p:txBody>
      </p:sp>
      <p:sp>
        <p:nvSpPr>
          <p:cNvPr id="81" name="角丸四角形 80"/>
          <p:cNvSpPr/>
          <p:nvPr/>
        </p:nvSpPr>
        <p:spPr>
          <a:xfrm>
            <a:off x="1571434" y="4078903"/>
            <a:ext cx="252000" cy="1836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 anchorCtr="0"/>
          <a:lstStyle/>
          <a:p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プラットフォーマー</a:t>
            </a:r>
          </a:p>
        </p:txBody>
      </p:sp>
      <p:sp>
        <p:nvSpPr>
          <p:cNvPr id="82" name="角丸四角形 81"/>
          <p:cNvSpPr/>
          <p:nvPr/>
        </p:nvSpPr>
        <p:spPr>
          <a:xfrm>
            <a:off x="1900624" y="4078902"/>
            <a:ext cx="252000" cy="1836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 anchorCtr="0"/>
          <a:lstStyle/>
          <a:p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通信キャリア</a:t>
            </a:r>
          </a:p>
        </p:txBody>
      </p:sp>
      <p:sp>
        <p:nvSpPr>
          <p:cNvPr id="83" name="角丸四角形 82"/>
          <p:cNvSpPr/>
          <p:nvPr/>
        </p:nvSpPr>
        <p:spPr>
          <a:xfrm>
            <a:off x="2242693" y="4078901"/>
            <a:ext cx="252000" cy="1836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 anchorCtr="0"/>
          <a:lstStyle/>
          <a:p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コンサルティング</a:t>
            </a:r>
          </a:p>
        </p:txBody>
      </p:sp>
      <p:sp>
        <p:nvSpPr>
          <p:cNvPr id="84" name="角丸四角形 83"/>
          <p:cNvSpPr/>
          <p:nvPr/>
        </p:nvSpPr>
        <p:spPr>
          <a:xfrm>
            <a:off x="2584762" y="4078900"/>
            <a:ext cx="252000" cy="1836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 anchorCtr="0"/>
          <a:lstStyle/>
          <a:p>
            <a:r>
              <a:rPr kumimoji="1" lang="en-US" altLang="ja-JP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IT</a:t>
            </a:r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機器メーカー</a:t>
            </a:r>
          </a:p>
        </p:txBody>
      </p:sp>
      <p:sp>
        <p:nvSpPr>
          <p:cNvPr id="85" name="角丸四角形 84"/>
          <p:cNvSpPr/>
          <p:nvPr/>
        </p:nvSpPr>
        <p:spPr>
          <a:xfrm>
            <a:off x="2905791" y="4078899"/>
            <a:ext cx="252000" cy="183600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 anchorCtr="0"/>
          <a:lstStyle/>
          <a:p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学術・研究機関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483406" y="1571067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広域戦略を策定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846955" y="1589992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住民にサービス提供</a:t>
            </a: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309749" y="1589991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ユーザーにサービス販売</a:t>
            </a: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150203" y="4793637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・・・</a:t>
            </a: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5606925" y="4242664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・・・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633935" y="540123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・・・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8092497" y="4797918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・・・</a:t>
            </a:r>
          </a:p>
        </p:txBody>
      </p:sp>
      <p:sp>
        <p:nvSpPr>
          <p:cNvPr id="94" name="右中かっこ 93"/>
          <p:cNvSpPr/>
          <p:nvPr/>
        </p:nvSpPr>
        <p:spPr>
          <a:xfrm>
            <a:off x="7421500" y="2594491"/>
            <a:ext cx="155448" cy="684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7655445" y="2781406"/>
            <a:ext cx="82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先行基盤インフラ</a:t>
            </a:r>
          </a:p>
        </p:txBody>
      </p:sp>
      <p:sp>
        <p:nvSpPr>
          <p:cNvPr id="96" name="角丸四角形 95"/>
          <p:cNvSpPr/>
          <p:nvPr/>
        </p:nvSpPr>
        <p:spPr>
          <a:xfrm>
            <a:off x="3682657" y="3995238"/>
            <a:ext cx="252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lIns="36000" rIns="36000" rtlCol="0" anchor="t" anchorCtr="0"/>
          <a:lstStyle/>
          <a:p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●●市</a:t>
            </a:r>
          </a:p>
        </p:txBody>
      </p:sp>
      <p:sp>
        <p:nvSpPr>
          <p:cNvPr id="74" name="左右矢印 73"/>
          <p:cNvSpPr/>
          <p:nvPr/>
        </p:nvSpPr>
        <p:spPr>
          <a:xfrm>
            <a:off x="3663725" y="4522268"/>
            <a:ext cx="2052000" cy="464734"/>
          </a:xfrm>
          <a:prstGeom prst="leftRightArrow">
            <a:avLst>
              <a:gd name="adj1" fmla="val 61265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市町村間デジタル一元化</a:t>
            </a:r>
          </a:p>
        </p:txBody>
      </p:sp>
      <p:cxnSp>
        <p:nvCxnSpPr>
          <p:cNvPr id="68" name="直線コネクタ 67"/>
          <p:cNvCxnSpPr/>
          <p:nvPr/>
        </p:nvCxnSpPr>
        <p:spPr bwMode="gray">
          <a:xfrm>
            <a:off x="316615" y="708149"/>
            <a:ext cx="8498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207788" y="252187"/>
            <a:ext cx="5591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　</a:t>
            </a:r>
            <a:r>
              <a:rPr kumimoji="1"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大阪における官民連携データ基盤（都市</a:t>
            </a:r>
            <a:r>
              <a:rPr kumimoji="1" lang="en-US" altLang="ja-JP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kumimoji="1"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</p:txBody>
      </p:sp>
      <p:sp>
        <p:nvSpPr>
          <p:cNvPr id="98" name="右中かっこ 97"/>
          <p:cNvSpPr/>
          <p:nvPr/>
        </p:nvSpPr>
        <p:spPr>
          <a:xfrm rot="16200000" flipV="1">
            <a:off x="4578832" y="3999400"/>
            <a:ext cx="169503" cy="194612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449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29" y="1183991"/>
            <a:ext cx="8340897" cy="527077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16614" y="979086"/>
            <a:ext cx="8548529" cy="56045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5"/>
          <p:cNvSpPr txBox="1">
            <a:spLocks noChangeArrowheads="1"/>
          </p:cNvSpPr>
          <p:nvPr/>
        </p:nvSpPr>
        <p:spPr bwMode="auto">
          <a:xfrm>
            <a:off x="520505" y="883335"/>
            <a:ext cx="3722632" cy="236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3231" tIns="33231" rIns="33231" bIns="33231">
            <a:spAutoFit/>
          </a:bodyPr>
          <a:lstStyle>
            <a:defPPr>
              <a:defRPr lang="ja-JP"/>
            </a:defPPr>
            <a:lvl1pPr marL="0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7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5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3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0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88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5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3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0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第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10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回副首都推進本部会議　資料（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2017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年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8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29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日）</a:t>
            </a:r>
            <a:endParaRPr lang="en-US" altLang="ja-JP" sz="11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 bwMode="gray">
          <a:xfrm>
            <a:off x="316615" y="708149"/>
            <a:ext cx="8498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07788" y="252187"/>
            <a:ext cx="6263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　</a:t>
            </a:r>
            <a:r>
              <a:rPr kumimoji="1"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データマネジメントセンターとの連携（新大学構想）</a:t>
            </a:r>
          </a:p>
        </p:txBody>
      </p:sp>
      <p:sp>
        <p:nvSpPr>
          <p:cNvPr id="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5816" y="6492875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049A7-7CB3-4CD6-BDE4-CB6BC8BABD2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2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47618" y="3013651"/>
            <a:ext cx="6755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データ利活用の効果と必要性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392985" y="3075057"/>
            <a:ext cx="612368" cy="707886"/>
            <a:chOff x="392985" y="2920621"/>
            <a:chExt cx="612368" cy="707886"/>
          </a:xfrm>
        </p:grpSpPr>
        <p:sp>
          <p:nvSpPr>
            <p:cNvPr id="3" name="正方形/長方形 2"/>
            <p:cNvSpPr/>
            <p:nvPr/>
          </p:nvSpPr>
          <p:spPr>
            <a:xfrm>
              <a:off x="392985" y="2968380"/>
              <a:ext cx="612368" cy="6123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444932" y="2920621"/>
              <a:ext cx="5084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１</a:t>
              </a: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cxnSp>
        <p:nvCxnSpPr>
          <p:cNvPr id="8" name="直線コネクタ 7"/>
          <p:cNvCxnSpPr/>
          <p:nvPr/>
        </p:nvCxnSpPr>
        <p:spPr>
          <a:xfrm>
            <a:off x="953405" y="3727079"/>
            <a:ext cx="819059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5816" y="6423250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049A7-7CB3-4CD6-BDE4-CB6BC8BABD2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723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96" y="1180675"/>
            <a:ext cx="7785577" cy="5425196"/>
          </a:xfrm>
          <a:prstGeom prst="rect">
            <a:avLst/>
          </a:prstGeom>
        </p:spPr>
      </p:pic>
      <p:sp>
        <p:nvSpPr>
          <p:cNvPr id="61" name="正方形/長方形 60"/>
          <p:cNvSpPr/>
          <p:nvPr/>
        </p:nvSpPr>
        <p:spPr>
          <a:xfrm>
            <a:off x="316615" y="970671"/>
            <a:ext cx="8498522" cy="57170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5"/>
          <p:cNvSpPr txBox="1">
            <a:spLocks noChangeArrowheads="1"/>
          </p:cNvSpPr>
          <p:nvPr/>
        </p:nvSpPr>
        <p:spPr bwMode="auto">
          <a:xfrm>
            <a:off x="565592" y="862448"/>
            <a:ext cx="3655979" cy="236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3231" tIns="33231" rIns="33231" bIns="33231">
            <a:spAutoFit/>
          </a:bodyPr>
          <a:lstStyle>
            <a:defPPr>
              <a:defRPr lang="ja-JP"/>
            </a:defPPr>
            <a:lvl1pPr marL="0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7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5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3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0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88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5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3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0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第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10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回副首都推進本部会議　資料（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2017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年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8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29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日）</a:t>
            </a:r>
            <a:endParaRPr lang="en-US" altLang="ja-JP" sz="11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 bwMode="gray">
          <a:xfrm>
            <a:off x="316615" y="708149"/>
            <a:ext cx="8498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07788" y="252187"/>
            <a:ext cx="6378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　</a:t>
            </a:r>
            <a:r>
              <a:rPr kumimoji="1"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データマネジメントセンターと都市シンクタンク機能</a:t>
            </a:r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03397" y="658698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049A7-7CB3-4CD6-BDE4-CB6BC8BABD2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246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大阪府 地図 に対する画像結果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31776">
            <a:off x="2667889" y="1407739"/>
            <a:ext cx="3508107" cy="499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495726" y="993887"/>
            <a:ext cx="793858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府域でスマートシティが展開していくにつれて、多様なプラットフォームが次々に構築されていく。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それらのプラットフォームをつなぐ都市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（「プラットフォームのプラットフォーム」）がなければ、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1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個別最適化し、大阪府民全体へサービスの質向上が見込めない（全体最適にならない）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443478" y="5613179"/>
            <a:ext cx="625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広域自治体である大阪府と、市町村の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ICT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化の先導役である大阪市が連携して「全国初の本格都市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」を具体化</a:t>
            </a:r>
          </a:p>
        </p:txBody>
      </p:sp>
      <p:cxnSp>
        <p:nvCxnSpPr>
          <p:cNvPr id="51" name="直線コネクタ 50"/>
          <p:cNvCxnSpPr/>
          <p:nvPr/>
        </p:nvCxnSpPr>
        <p:spPr bwMode="gray">
          <a:xfrm>
            <a:off x="316615" y="708149"/>
            <a:ext cx="8498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207788" y="252187"/>
            <a:ext cx="4352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　</a:t>
            </a:r>
            <a:r>
              <a:rPr kumimoji="1"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大阪府が目指す都市</a:t>
            </a:r>
            <a:r>
              <a:rPr kumimoji="1" lang="en-US" altLang="ja-JP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kumimoji="1"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の将来像</a:t>
            </a:r>
          </a:p>
        </p:txBody>
      </p:sp>
      <p:grpSp>
        <p:nvGrpSpPr>
          <p:cNvPr id="53" name="グループ化 52"/>
          <p:cNvGrpSpPr/>
          <p:nvPr/>
        </p:nvGrpSpPr>
        <p:grpSpPr>
          <a:xfrm>
            <a:off x="731547" y="2165514"/>
            <a:ext cx="7680906" cy="2677794"/>
            <a:chOff x="806238" y="2900018"/>
            <a:chExt cx="7680906" cy="2677794"/>
          </a:xfrm>
        </p:grpSpPr>
        <p:sp>
          <p:nvSpPr>
            <p:cNvPr id="54" name="角丸四角形 53"/>
            <p:cNvSpPr/>
            <p:nvPr/>
          </p:nvSpPr>
          <p:spPr>
            <a:xfrm>
              <a:off x="822835" y="3677738"/>
              <a:ext cx="7664308" cy="27228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角丸四角形 54"/>
            <p:cNvSpPr/>
            <p:nvPr/>
          </p:nvSpPr>
          <p:spPr>
            <a:xfrm>
              <a:off x="806239" y="2900018"/>
              <a:ext cx="7680905" cy="75660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7110734" y="413802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・・・・</a:t>
              </a: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2882997" y="2923493"/>
              <a:ext cx="3522931" cy="823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kumimoji="1" lang="ja-JP" altLang="en-US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都市</a:t>
              </a:r>
              <a:r>
                <a:rPr kumimoji="1" lang="en-US" altLang="ja-JP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OS</a:t>
              </a:r>
            </a:p>
            <a:p>
              <a:pPr lvl="0" algn="ctr"/>
              <a:endParaRPr kumimoji="1" lang="en-US" altLang="ja-JP" sz="5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ctr"/>
              <a:r>
                <a:rPr kumimoji="1" lang="en-US" altLang="ja-JP" sz="1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プラットフォームのプラットフォーム</a:t>
              </a:r>
              <a:r>
                <a:rPr kumimoji="1" lang="en-US" altLang="ja-JP" sz="1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</a:p>
            <a:p>
              <a:pPr lvl="0" algn="ctr"/>
              <a:endPara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8" name="角丸四角形 57"/>
            <p:cNvSpPr/>
            <p:nvPr/>
          </p:nvSpPr>
          <p:spPr>
            <a:xfrm>
              <a:off x="890404" y="2950644"/>
              <a:ext cx="1674463" cy="6457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915226" y="2943137"/>
              <a:ext cx="154319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共通ルールづくり</a:t>
              </a:r>
              <a:endParaRPr kumimoji="1"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マネタイズ</a:t>
              </a:r>
              <a:endParaRPr kumimoji="1"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データマネジメント</a:t>
              </a:r>
              <a:endParaRPr kumimoji="1"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0" name="角丸四角形 59"/>
            <p:cNvSpPr/>
            <p:nvPr/>
          </p:nvSpPr>
          <p:spPr>
            <a:xfrm>
              <a:off x="6714189" y="2957582"/>
              <a:ext cx="1674463" cy="6457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6694429" y="2936177"/>
              <a:ext cx="17708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共通</a:t>
              </a:r>
              <a:r>
                <a:rPr kumimoji="1" lang="en-US" altLang="ja-JP" sz="12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API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個人情報の取り扱い</a:t>
              </a:r>
              <a:endParaRPr kumimoji="1"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認証／セキュリティ</a:t>
              </a:r>
              <a:endParaRPr kumimoji="1"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4219916" y="3654054"/>
              <a:ext cx="5293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1" lang="en-US" altLang="ja-JP" sz="1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API</a:t>
              </a:r>
              <a:endPara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3" name="直線コネクタ 62"/>
            <p:cNvCxnSpPr/>
            <p:nvPr/>
          </p:nvCxnSpPr>
          <p:spPr>
            <a:xfrm>
              <a:off x="1232843" y="3868952"/>
              <a:ext cx="0" cy="22543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2099532" y="3877621"/>
              <a:ext cx="0" cy="22543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3047518" y="3883491"/>
              <a:ext cx="0" cy="22543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3938843" y="3882922"/>
              <a:ext cx="0" cy="22543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4889838" y="3877621"/>
              <a:ext cx="0" cy="22543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5790413" y="3868952"/>
              <a:ext cx="0" cy="22543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6694429" y="3894141"/>
              <a:ext cx="0" cy="22543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グループ化 69"/>
            <p:cNvGrpSpPr/>
            <p:nvPr/>
          </p:nvGrpSpPr>
          <p:grpSpPr>
            <a:xfrm>
              <a:off x="815637" y="4054087"/>
              <a:ext cx="804106" cy="952540"/>
              <a:chOff x="815637" y="4054087"/>
              <a:chExt cx="804106" cy="952540"/>
            </a:xfrm>
          </p:grpSpPr>
          <p:sp>
            <p:nvSpPr>
              <p:cNvPr id="103" name="角丸四角形 102"/>
              <p:cNvSpPr/>
              <p:nvPr/>
            </p:nvSpPr>
            <p:spPr>
              <a:xfrm>
                <a:off x="815637" y="4054087"/>
                <a:ext cx="804106" cy="952540"/>
              </a:xfrm>
              <a:prstGeom prst="roundRect">
                <a:avLst>
                  <a:gd name="adj" fmla="val 1163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テキスト ボックス 103"/>
              <p:cNvSpPr txBox="1"/>
              <p:nvPr/>
            </p:nvSpPr>
            <p:spPr>
              <a:xfrm>
                <a:off x="992413" y="4684756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100" b="1" dirty="0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夢洲</a:t>
                </a:r>
              </a:p>
            </p:txBody>
          </p:sp>
          <p:pic>
            <p:nvPicPr>
              <p:cNvPr id="105" name="図 104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1728" y="4138027"/>
                <a:ext cx="601643" cy="479209"/>
              </a:xfrm>
              <a:prstGeom prst="rect">
                <a:avLst/>
              </a:prstGeom>
            </p:spPr>
          </p:pic>
        </p:grpSp>
        <p:grpSp>
          <p:nvGrpSpPr>
            <p:cNvPr id="71" name="グループ化 70"/>
            <p:cNvGrpSpPr/>
            <p:nvPr/>
          </p:nvGrpSpPr>
          <p:grpSpPr>
            <a:xfrm>
              <a:off x="2652298" y="4049162"/>
              <a:ext cx="804106" cy="952540"/>
              <a:chOff x="2652298" y="4075129"/>
              <a:chExt cx="804106" cy="952540"/>
            </a:xfrm>
          </p:grpSpPr>
          <p:sp>
            <p:nvSpPr>
              <p:cNvPr id="100" name="角丸四角形 99"/>
              <p:cNvSpPr/>
              <p:nvPr/>
            </p:nvSpPr>
            <p:spPr>
              <a:xfrm>
                <a:off x="2652298" y="4075129"/>
                <a:ext cx="804106" cy="952540"/>
              </a:xfrm>
              <a:prstGeom prst="roundRect">
                <a:avLst>
                  <a:gd name="adj" fmla="val 1163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テキスト ボックス 100"/>
              <p:cNvSpPr txBox="1"/>
              <p:nvPr/>
            </p:nvSpPr>
            <p:spPr>
              <a:xfrm>
                <a:off x="2705117" y="4692817"/>
                <a:ext cx="68480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100" b="1" dirty="0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泉北</a:t>
                </a:r>
                <a:r>
                  <a:rPr kumimoji="1" lang="en-US" altLang="ja-JP" sz="1100" b="1" dirty="0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NT</a:t>
                </a:r>
                <a:endParaRPr kumimoji="1" lang="ja-JP" altLang="en-US" sz="1100" b="1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102" name="図 101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34493" y="4131332"/>
                <a:ext cx="632009" cy="516070"/>
              </a:xfrm>
              <a:prstGeom prst="rect">
                <a:avLst/>
              </a:prstGeom>
            </p:spPr>
          </p:pic>
        </p:grpSp>
        <p:grpSp>
          <p:nvGrpSpPr>
            <p:cNvPr id="72" name="グループ化 71"/>
            <p:cNvGrpSpPr/>
            <p:nvPr/>
          </p:nvGrpSpPr>
          <p:grpSpPr>
            <a:xfrm>
              <a:off x="3508084" y="4051039"/>
              <a:ext cx="877163" cy="958635"/>
              <a:chOff x="3508084" y="4070204"/>
              <a:chExt cx="877163" cy="958635"/>
            </a:xfrm>
          </p:grpSpPr>
          <p:sp>
            <p:nvSpPr>
              <p:cNvPr id="97" name="角丸四角形 96"/>
              <p:cNvSpPr/>
              <p:nvPr/>
            </p:nvSpPr>
            <p:spPr>
              <a:xfrm>
                <a:off x="3541414" y="4070204"/>
                <a:ext cx="804106" cy="952540"/>
              </a:xfrm>
              <a:prstGeom prst="roundRect">
                <a:avLst>
                  <a:gd name="adj" fmla="val 1163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テキスト ボックス 97"/>
              <p:cNvSpPr txBox="1"/>
              <p:nvPr/>
            </p:nvSpPr>
            <p:spPr>
              <a:xfrm>
                <a:off x="3508084" y="4659507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900" b="1" dirty="0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大阪公立大学</a:t>
                </a:r>
                <a:endParaRPr kumimoji="1" lang="en-US" altLang="ja-JP" sz="900" b="1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/>
                <a:r>
                  <a:rPr kumimoji="1" lang="ja-JP" altLang="en-US" sz="900" b="1" dirty="0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（森ノ宮）</a:t>
                </a:r>
                <a:endParaRPr kumimoji="1" lang="en-US" altLang="ja-JP" sz="900" b="1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99" name="図 98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22839" y="4131332"/>
                <a:ext cx="632009" cy="507064"/>
              </a:xfrm>
              <a:prstGeom prst="rect">
                <a:avLst/>
              </a:prstGeom>
            </p:spPr>
          </p:pic>
        </p:grpSp>
        <p:grpSp>
          <p:nvGrpSpPr>
            <p:cNvPr id="73" name="グループ化 72"/>
            <p:cNvGrpSpPr/>
            <p:nvPr/>
          </p:nvGrpSpPr>
          <p:grpSpPr>
            <a:xfrm>
              <a:off x="4488170" y="4053462"/>
              <a:ext cx="804106" cy="952540"/>
              <a:chOff x="4488170" y="4070499"/>
              <a:chExt cx="804106" cy="952540"/>
            </a:xfrm>
          </p:grpSpPr>
          <p:sp>
            <p:nvSpPr>
              <p:cNvPr id="94" name="角丸四角形 93"/>
              <p:cNvSpPr/>
              <p:nvPr/>
            </p:nvSpPr>
            <p:spPr>
              <a:xfrm>
                <a:off x="4488170" y="4070499"/>
                <a:ext cx="804106" cy="952540"/>
              </a:xfrm>
              <a:prstGeom prst="roundRect">
                <a:avLst>
                  <a:gd name="adj" fmla="val 1163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テキスト ボックス 94"/>
              <p:cNvSpPr txBox="1"/>
              <p:nvPr/>
            </p:nvSpPr>
            <p:spPr>
              <a:xfrm>
                <a:off x="4579063" y="464454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900" b="1" dirty="0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OSA43</a:t>
                </a:r>
              </a:p>
              <a:p>
                <a:pPr algn="ctr"/>
                <a:r>
                  <a:rPr kumimoji="1" lang="ja-JP" altLang="en-US" sz="900" b="1" dirty="0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（市町村）</a:t>
                </a:r>
              </a:p>
            </p:txBody>
          </p:sp>
          <p:pic>
            <p:nvPicPr>
              <p:cNvPr id="96" name="図 95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71633" y="4131331"/>
                <a:ext cx="632009" cy="476605"/>
              </a:xfrm>
              <a:prstGeom prst="rect">
                <a:avLst/>
              </a:prstGeom>
            </p:spPr>
          </p:pic>
        </p:grpSp>
        <p:grpSp>
          <p:nvGrpSpPr>
            <p:cNvPr id="74" name="グループ化 73"/>
            <p:cNvGrpSpPr/>
            <p:nvPr/>
          </p:nvGrpSpPr>
          <p:grpSpPr>
            <a:xfrm>
              <a:off x="6293312" y="4073652"/>
              <a:ext cx="825867" cy="952540"/>
              <a:chOff x="6293312" y="4073652"/>
              <a:chExt cx="825867" cy="952540"/>
            </a:xfrm>
          </p:grpSpPr>
          <p:sp>
            <p:nvSpPr>
              <p:cNvPr id="91" name="角丸四角形 90"/>
              <p:cNvSpPr/>
              <p:nvPr/>
            </p:nvSpPr>
            <p:spPr>
              <a:xfrm>
                <a:off x="6299191" y="4073652"/>
                <a:ext cx="804106" cy="952540"/>
              </a:xfrm>
              <a:prstGeom prst="roundRect">
                <a:avLst>
                  <a:gd name="adj" fmla="val 1163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テキスト ボックス 91"/>
              <p:cNvSpPr txBox="1"/>
              <p:nvPr/>
            </p:nvSpPr>
            <p:spPr>
              <a:xfrm>
                <a:off x="6293312" y="4620287"/>
                <a:ext cx="8258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000" b="1" dirty="0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ヘルスケア</a:t>
                </a:r>
                <a:endParaRPr kumimoji="1" lang="en-US" altLang="ja-JP" sz="1000" b="1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/>
                <a:r>
                  <a:rPr kumimoji="1" lang="ja-JP" altLang="en-US" sz="1000" b="1" dirty="0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（情報銀行）</a:t>
                </a:r>
                <a:endParaRPr kumimoji="1" lang="en-US" altLang="ja-JP" sz="1000" b="1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93" name="図 92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75130" y="4094386"/>
                <a:ext cx="643701" cy="525618"/>
              </a:xfrm>
              <a:prstGeom prst="rect">
                <a:avLst/>
              </a:prstGeom>
            </p:spPr>
          </p:pic>
        </p:grpSp>
        <p:grpSp>
          <p:nvGrpSpPr>
            <p:cNvPr id="75" name="グループ化 74"/>
            <p:cNvGrpSpPr/>
            <p:nvPr/>
          </p:nvGrpSpPr>
          <p:grpSpPr>
            <a:xfrm>
              <a:off x="1704753" y="4049162"/>
              <a:ext cx="804106" cy="952540"/>
              <a:chOff x="1704753" y="4049162"/>
              <a:chExt cx="804106" cy="952540"/>
            </a:xfrm>
          </p:grpSpPr>
          <p:sp>
            <p:nvSpPr>
              <p:cNvPr id="88" name="角丸四角形 87"/>
              <p:cNvSpPr/>
              <p:nvPr/>
            </p:nvSpPr>
            <p:spPr>
              <a:xfrm>
                <a:off x="1704753" y="4049162"/>
                <a:ext cx="804106" cy="952540"/>
              </a:xfrm>
              <a:prstGeom prst="roundRect">
                <a:avLst>
                  <a:gd name="adj" fmla="val 1163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1729880" y="4684083"/>
                <a:ext cx="73930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100" b="1" dirty="0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うめきた</a:t>
                </a:r>
              </a:p>
            </p:txBody>
          </p:sp>
          <p:pic>
            <p:nvPicPr>
              <p:cNvPr id="90" name="図 89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94919" y="4131332"/>
                <a:ext cx="632009" cy="507064"/>
              </a:xfrm>
              <a:prstGeom prst="rect">
                <a:avLst/>
              </a:prstGeom>
            </p:spPr>
          </p:pic>
        </p:grpSp>
        <p:grpSp>
          <p:nvGrpSpPr>
            <p:cNvPr id="76" name="グループ化 75"/>
            <p:cNvGrpSpPr/>
            <p:nvPr/>
          </p:nvGrpSpPr>
          <p:grpSpPr>
            <a:xfrm>
              <a:off x="5377286" y="4065574"/>
              <a:ext cx="804106" cy="954681"/>
              <a:chOff x="5377286" y="4065574"/>
              <a:chExt cx="804106" cy="954681"/>
            </a:xfrm>
          </p:grpSpPr>
          <p:sp>
            <p:nvSpPr>
              <p:cNvPr id="85" name="角丸四角形 84"/>
              <p:cNvSpPr/>
              <p:nvPr/>
            </p:nvSpPr>
            <p:spPr>
              <a:xfrm>
                <a:off x="5377286" y="4065574"/>
                <a:ext cx="804106" cy="952540"/>
              </a:xfrm>
              <a:prstGeom prst="roundRect">
                <a:avLst>
                  <a:gd name="adj" fmla="val 1163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5391432" y="4620145"/>
                <a:ext cx="7745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000" b="1" dirty="0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モビリティ</a:t>
                </a:r>
                <a:endParaRPr kumimoji="1" lang="en-US" altLang="ja-JP" sz="1000" b="1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/>
                <a:r>
                  <a:rPr kumimoji="1" lang="ja-JP" altLang="en-US" sz="1000" b="1" dirty="0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kumimoji="1" lang="en-US" altLang="ja-JP" sz="1000" b="1" dirty="0" err="1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MaaS</a:t>
                </a:r>
                <a:r>
                  <a:rPr kumimoji="1" lang="ja-JP" altLang="en-US" sz="1000" b="1" dirty="0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）</a:t>
                </a:r>
                <a:endParaRPr kumimoji="1" lang="en-US" altLang="ja-JP" sz="1000" b="1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87" name="図 86"/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68563" y="4103055"/>
                <a:ext cx="643701" cy="518734"/>
              </a:xfrm>
              <a:prstGeom prst="rect">
                <a:avLst/>
              </a:prstGeom>
            </p:spPr>
          </p:pic>
        </p:grpSp>
        <p:sp>
          <p:nvSpPr>
            <p:cNvPr id="77" name="角丸四角形 76"/>
            <p:cNvSpPr/>
            <p:nvPr/>
          </p:nvSpPr>
          <p:spPr>
            <a:xfrm>
              <a:off x="806239" y="5032585"/>
              <a:ext cx="1702620" cy="238871"/>
            </a:xfrm>
            <a:prstGeom prst="roundRect">
              <a:avLst>
                <a:gd name="adj" fmla="val 2607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1132823" y="5018114"/>
              <a:ext cx="1107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スーパーシティ</a:t>
              </a:r>
            </a:p>
          </p:txBody>
        </p:sp>
        <p:sp>
          <p:nvSpPr>
            <p:cNvPr id="79" name="角丸四角形 78"/>
            <p:cNvSpPr/>
            <p:nvPr/>
          </p:nvSpPr>
          <p:spPr>
            <a:xfrm>
              <a:off x="806238" y="5329839"/>
              <a:ext cx="2650165" cy="238871"/>
            </a:xfrm>
            <a:prstGeom prst="roundRect">
              <a:avLst>
                <a:gd name="adj" fmla="val 2607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1399446" y="5316202"/>
              <a:ext cx="1625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地域別プラットフォーム</a:t>
              </a:r>
            </a:p>
          </p:txBody>
        </p:sp>
        <p:sp>
          <p:nvSpPr>
            <p:cNvPr id="81" name="角丸四角形 80"/>
            <p:cNvSpPr/>
            <p:nvPr/>
          </p:nvSpPr>
          <p:spPr>
            <a:xfrm>
              <a:off x="3547300" y="5316202"/>
              <a:ext cx="1744976" cy="238871"/>
            </a:xfrm>
            <a:prstGeom prst="roundRect">
              <a:avLst>
                <a:gd name="adj" fmla="val 2607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618420" y="5293463"/>
              <a:ext cx="1625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団体別プラットフォーム</a:t>
              </a:r>
            </a:p>
          </p:txBody>
        </p:sp>
        <p:sp>
          <p:nvSpPr>
            <p:cNvPr id="83" name="角丸四角形 82"/>
            <p:cNvSpPr/>
            <p:nvPr/>
          </p:nvSpPr>
          <p:spPr>
            <a:xfrm>
              <a:off x="5365758" y="5302312"/>
              <a:ext cx="1744976" cy="238871"/>
            </a:xfrm>
            <a:prstGeom prst="roundRect">
              <a:avLst>
                <a:gd name="adj" fmla="val 2607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5441208" y="5293463"/>
              <a:ext cx="1625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分野別プラットフォーム</a:t>
              </a:r>
            </a:p>
          </p:txBody>
        </p:sp>
      </p:grpSp>
      <p:sp>
        <p:nvSpPr>
          <p:cNvPr id="106" name="上矢印 105"/>
          <p:cNvSpPr/>
          <p:nvPr/>
        </p:nvSpPr>
        <p:spPr>
          <a:xfrm flipV="1">
            <a:off x="1806578" y="4928751"/>
            <a:ext cx="5530845" cy="53130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5816" y="6423250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049A7-7CB3-4CD6-BDE4-CB6BC8BABD2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98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5777A83-57D5-44C6-A4F5-B2535DADC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066" y="2209317"/>
            <a:ext cx="4613052" cy="357187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0A9E9C9-1C86-433B-8F79-302B98652B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146" y="752235"/>
            <a:ext cx="3232081" cy="25413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C79F2FA-E79D-4B69-B8AC-18B6921F5C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0431" y="3293610"/>
            <a:ext cx="4305781" cy="356439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2895DA0-C403-40B3-AF5B-AD7678E42C38}"/>
              </a:ext>
            </a:extLst>
          </p:cNvPr>
          <p:cNvCxnSpPr/>
          <p:nvPr/>
        </p:nvCxnSpPr>
        <p:spPr bwMode="gray">
          <a:xfrm>
            <a:off x="316615" y="708149"/>
            <a:ext cx="8498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2E7AE6-3472-4725-A54D-51E8CC9F365F}"/>
              </a:ext>
            </a:extLst>
          </p:cNvPr>
          <p:cNvSpPr txBox="1"/>
          <p:nvPr/>
        </p:nvSpPr>
        <p:spPr>
          <a:xfrm>
            <a:off x="207788" y="252187"/>
            <a:ext cx="7364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■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会津若松市におけるデータ利活用の先行事例（サービス内容）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B75624B-4AC8-4A40-AC7B-F80173D130C7}"/>
              </a:ext>
            </a:extLst>
          </p:cNvPr>
          <p:cNvSpPr txBox="1"/>
          <p:nvPr/>
        </p:nvSpPr>
        <p:spPr>
          <a:xfrm>
            <a:off x="172708" y="1250395"/>
            <a:ext cx="4457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個人の属性（年齢、性別、家族構成、趣味嗜好等）に応じて、その人にとって必要な情報をピックアップしておすすめを表示</a:t>
            </a:r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5816" y="6423250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049A7-7CB3-4CD6-BDE4-CB6BC8BABD2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56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52CB7CD-DBB5-4F2E-BC3C-3714C127DF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66" y="2189749"/>
            <a:ext cx="7512655" cy="440094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CF7007-A248-4D5A-85F2-A8D661455C1F}"/>
              </a:ext>
            </a:extLst>
          </p:cNvPr>
          <p:cNvSpPr txBox="1"/>
          <p:nvPr/>
        </p:nvSpPr>
        <p:spPr>
          <a:xfrm>
            <a:off x="7616784" y="24736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81B9A02-6EE9-44E4-9B9E-68BB4D09349A}"/>
              </a:ext>
            </a:extLst>
          </p:cNvPr>
          <p:cNvSpPr/>
          <p:nvPr/>
        </p:nvSpPr>
        <p:spPr>
          <a:xfrm>
            <a:off x="8032282" y="2378348"/>
            <a:ext cx="332071" cy="25603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奈良県橿原市（かしはらプラス）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AD49A9-0295-485E-BDC7-EF9BED006882}"/>
              </a:ext>
            </a:extLst>
          </p:cNvPr>
          <p:cNvSpPr txBox="1"/>
          <p:nvPr/>
        </p:nvSpPr>
        <p:spPr>
          <a:xfrm>
            <a:off x="8402854" y="244963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・・・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54D8D9E-8056-4303-BCA5-39BBD9EA08FE}"/>
              </a:ext>
            </a:extLst>
          </p:cNvPr>
          <p:cNvSpPr txBox="1"/>
          <p:nvPr/>
        </p:nvSpPr>
        <p:spPr>
          <a:xfrm>
            <a:off x="524731" y="840896"/>
            <a:ext cx="8141597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会津若松市では、データポータビリティの観点から、オプトインを原則とした個人データを含む市のデータ、民間のデータを利活用できる基盤「会津若松プラス」を構築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en-US" altLang="ja-JP" sz="16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レコメンド型の市民広報をはじめ、教育情報や母子健康情報、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AI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チャットボットや観光情報などを提供。今後もサービスを拡張する予定。他都市にも展開。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9CEFC73-679C-42C5-938B-AFD59B726495}"/>
              </a:ext>
            </a:extLst>
          </p:cNvPr>
          <p:cNvCxnSpPr/>
          <p:nvPr/>
        </p:nvCxnSpPr>
        <p:spPr bwMode="gray">
          <a:xfrm>
            <a:off x="316615" y="708149"/>
            <a:ext cx="8498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697D7B-22D0-4118-9D34-2B280E43681F}"/>
              </a:ext>
            </a:extLst>
          </p:cNvPr>
          <p:cNvSpPr txBox="1"/>
          <p:nvPr/>
        </p:nvSpPr>
        <p:spPr>
          <a:xfrm>
            <a:off x="207788" y="252187"/>
            <a:ext cx="8130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■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会津若松市におけるデータ利活用の先行事例（データ連携の仕組み）</a:t>
            </a:r>
          </a:p>
        </p:txBody>
      </p:sp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5816" y="6423250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049A7-7CB3-4CD6-BDE4-CB6BC8BABD2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81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641532" y="2950342"/>
            <a:ext cx="3274918" cy="37362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5A5205B-52CB-4FF8-925F-15D21B61673B}"/>
              </a:ext>
            </a:extLst>
          </p:cNvPr>
          <p:cNvSpPr/>
          <p:nvPr/>
        </p:nvSpPr>
        <p:spPr>
          <a:xfrm>
            <a:off x="6333678" y="4275015"/>
            <a:ext cx="1386641" cy="2264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5816" y="6423250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049A7-7CB3-4CD6-BDE4-CB6BC8BABD2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50981" y="2956441"/>
            <a:ext cx="3271221" cy="3730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40748" y="3152133"/>
            <a:ext cx="1281825" cy="3401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876038" y="3151887"/>
            <a:ext cx="1454436" cy="3401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579727" y="3314426"/>
            <a:ext cx="996290" cy="48907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サービス展開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982585" y="3329533"/>
            <a:ext cx="1260000" cy="48907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連携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基盤構築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586550" y="3903632"/>
            <a:ext cx="982644" cy="4913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モビリティ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586550" y="4464934"/>
            <a:ext cx="982644" cy="491319"/>
          </a:xfrm>
          <a:prstGeom prst="roundRect">
            <a:avLst>
              <a:gd name="adj" fmla="val 576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データヘルス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971816" y="3952950"/>
            <a:ext cx="1267218" cy="90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大阪スマートシティ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パートナーズ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フォーラム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【OSPF】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971816" y="5042864"/>
            <a:ext cx="1267218" cy="90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大阪市町村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スマートシティ</a:t>
            </a:r>
            <a:endParaRPr kumimoji="1" lang="en-US" altLang="ja-JP" sz="10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推進連絡会議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【</a:t>
            </a:r>
            <a:r>
              <a:rPr kumimoji="1" lang="en-US" altLang="ja-JP" sz="1100" b="1" dirty="0" err="1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GovTech</a:t>
            </a:r>
            <a:r>
              <a:rPr kumimoji="1" lang="ja-JP" altLang="en-US" sz="11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】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5" name="ホームベース 14"/>
          <p:cNvSpPr/>
          <p:nvPr/>
        </p:nvSpPr>
        <p:spPr>
          <a:xfrm>
            <a:off x="1250169" y="2070306"/>
            <a:ext cx="6666279" cy="374702"/>
          </a:xfrm>
          <a:prstGeom prst="homePlate">
            <a:avLst>
              <a:gd name="adj" fmla="val 2689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戦略</a:t>
            </a:r>
            <a:r>
              <a:rPr kumimoji="1" lang="en-US" altLang="ja-JP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Ver.1.0</a:t>
            </a:r>
            <a:r>
              <a:rPr kumimoji="1" lang="ja-JP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取組み（継続）</a:t>
            </a:r>
          </a:p>
        </p:txBody>
      </p:sp>
      <p:sp>
        <p:nvSpPr>
          <p:cNvPr id="16" name="ホームベース 15"/>
          <p:cNvSpPr/>
          <p:nvPr/>
        </p:nvSpPr>
        <p:spPr>
          <a:xfrm>
            <a:off x="4723753" y="2524041"/>
            <a:ext cx="3192695" cy="347268"/>
          </a:xfrm>
          <a:prstGeom prst="homePlate">
            <a:avLst>
              <a:gd name="adj" fmla="val 26891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戦略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Ver.2.0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587259" y="5807580"/>
            <a:ext cx="982644" cy="4913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オープンデータ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573872" y="5246278"/>
            <a:ext cx="1008000" cy="4913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行政手続電子化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92349" y="4914627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・・・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07805" y="6215314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・・・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4809800" y="3267222"/>
            <a:ext cx="2905451" cy="4499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データ戦略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（都市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OS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）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814868" y="4275015"/>
            <a:ext cx="1386641" cy="2264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814868" y="3818982"/>
            <a:ext cx="1386640" cy="52831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データ連携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328611" y="3838715"/>
            <a:ext cx="1386640" cy="52831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データ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マネジメント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295469" y="4552721"/>
            <a:ext cx="1467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データマネジメントによる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データの加工、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分析、解析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価値化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見える化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55885" y="4567160"/>
            <a:ext cx="1297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データ連携基盤</a:t>
            </a:r>
            <a:endParaRPr kumimoji="1" lang="en-US" altLang="ja-JP" sz="12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による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データの収集、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連携、管理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r>
              <a:rPr kumimoji="1" lang="ja-JP" altLang="en-US" sz="1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共有化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標準化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cxnSp>
        <p:nvCxnSpPr>
          <p:cNvPr id="31" name="直線コネクタ 30"/>
          <p:cNvCxnSpPr/>
          <p:nvPr/>
        </p:nvCxnSpPr>
        <p:spPr bwMode="gray">
          <a:xfrm>
            <a:off x="316615" y="708149"/>
            <a:ext cx="8498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07788" y="252187"/>
            <a:ext cx="774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■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大阪スマートシティ戦略における機能の拡張　「大阪データ戦略」</a:t>
            </a: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677" y1="70556" x2="31677" y2="70556"/>
                        <a14:foregroundMark x1="72671" y1="71667" x2="72671" y2="71667"/>
                        <a14:foregroundMark x1="47205" y1="32222" x2="47205" y2="32222"/>
                        <a14:foregroundMark x1="48447" y1="27222" x2="48447" y2="27222"/>
                        <a14:foregroundMark x1="51553" y1="22222" x2="51553" y2="2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973" y="4085852"/>
            <a:ext cx="289799" cy="32400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268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9735" y="4710593"/>
            <a:ext cx="256275" cy="216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322739" y="754843"/>
            <a:ext cx="8498522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 大阪スマートシティ戦略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Ver.1.0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で提示していた“サービス</a:t>
            </a:r>
            <a:r>
              <a:rPr kumimoji="1" lang="ja-JP" altLang="en-US" sz="1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展開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”や“基盤構築”について、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これまで着実に取り組みを進めており、引き続き推進していく。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 今後は加えて、“データマネジメント”や“データ連携”の機能を拡張させ、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2025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年大阪・関西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万博を目標とした、大阪のスマートシティ化に向けて着実に進化させていく。</a:t>
            </a: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8343" y1="72778" x2="18343" y2="72778"/>
                        <a14:foregroundMark x1="33136" y1="68889" x2="33136" y2="68889"/>
                        <a14:foregroundMark x1="46746" y1="63333" x2="46746" y2="63333"/>
                        <a14:foregroundMark x1="56213" y1="68333" x2="56213" y2="68333"/>
                        <a14:foregroundMark x1="68047" y1="61667" x2="68047" y2="61667"/>
                        <a14:foregroundMark x1="82840" y1="56111" x2="82840" y2="56111"/>
                        <a14:foregroundMark x1="60355" y1="85556" x2="60355" y2="8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581" y="5976267"/>
            <a:ext cx="288000" cy="306745"/>
          </a:xfrm>
          <a:prstGeom prst="rect">
            <a:avLst/>
          </a:prstGeom>
        </p:spPr>
      </p:pic>
      <p:pic>
        <p:nvPicPr>
          <p:cNvPr id="1026" name="Picture 2" descr="パソコン　アイコン に対する画像結果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473" y="5448979"/>
            <a:ext cx="28479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3CD0983-3579-4C80-8982-3B27AA16B87F}"/>
              </a:ext>
            </a:extLst>
          </p:cNvPr>
          <p:cNvSpPr txBox="1"/>
          <p:nvPr/>
        </p:nvSpPr>
        <p:spPr>
          <a:xfrm>
            <a:off x="3673959" y="6119774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・・・</a:t>
            </a:r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099AA86D-1F83-4490-8E30-CCAD4625FF0B}"/>
              </a:ext>
            </a:extLst>
          </p:cNvPr>
          <p:cNvSpPr/>
          <p:nvPr/>
        </p:nvSpPr>
        <p:spPr>
          <a:xfrm rot="10800000">
            <a:off x="5064967" y="5463359"/>
            <a:ext cx="879693" cy="259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3F4B121F-FBA5-4E30-8ED8-B86CE338DE1D}"/>
              </a:ext>
            </a:extLst>
          </p:cNvPr>
          <p:cNvSpPr/>
          <p:nvPr/>
        </p:nvSpPr>
        <p:spPr>
          <a:xfrm rot="10800000">
            <a:off x="6545969" y="5469197"/>
            <a:ext cx="879693" cy="259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65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正方形/長方形 204"/>
          <p:cNvSpPr/>
          <p:nvPr/>
        </p:nvSpPr>
        <p:spPr>
          <a:xfrm>
            <a:off x="7052147" y="2281299"/>
            <a:ext cx="1932590" cy="4200461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1" name="正方形/長方形 200"/>
          <p:cNvSpPr/>
          <p:nvPr/>
        </p:nvSpPr>
        <p:spPr>
          <a:xfrm>
            <a:off x="208000" y="2273481"/>
            <a:ext cx="1742068" cy="42082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2" name="1 つの角を切り取った四角形 201"/>
          <p:cNvSpPr/>
          <p:nvPr/>
        </p:nvSpPr>
        <p:spPr>
          <a:xfrm flipH="1">
            <a:off x="527031" y="2346138"/>
            <a:ext cx="1351192" cy="1635685"/>
          </a:xfrm>
          <a:prstGeom prst="snip1Rect">
            <a:avLst>
              <a:gd name="adj" fmla="val 2648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8" name="正方形/長方形 197"/>
          <p:cNvSpPr/>
          <p:nvPr/>
        </p:nvSpPr>
        <p:spPr>
          <a:xfrm>
            <a:off x="5347301" y="2273481"/>
            <a:ext cx="1618375" cy="42082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9" name="1 つの角を切り取った四角形 198"/>
          <p:cNvSpPr/>
          <p:nvPr/>
        </p:nvSpPr>
        <p:spPr>
          <a:xfrm flipH="1">
            <a:off x="5427365" y="2346138"/>
            <a:ext cx="1464665" cy="4051344"/>
          </a:xfrm>
          <a:prstGeom prst="snip1Rect">
            <a:avLst>
              <a:gd name="adj" fmla="val 2648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5" name="正方形/長方形 194"/>
          <p:cNvSpPr/>
          <p:nvPr/>
        </p:nvSpPr>
        <p:spPr>
          <a:xfrm>
            <a:off x="3682928" y="2273480"/>
            <a:ext cx="1618375" cy="42082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6" name="1 つの角を切り取った四角形 195"/>
          <p:cNvSpPr/>
          <p:nvPr/>
        </p:nvSpPr>
        <p:spPr>
          <a:xfrm flipH="1">
            <a:off x="3762992" y="2346137"/>
            <a:ext cx="1464665" cy="4051345"/>
          </a:xfrm>
          <a:prstGeom prst="snip1Rect">
            <a:avLst>
              <a:gd name="adj" fmla="val 2648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009239" y="2275393"/>
            <a:ext cx="1618375" cy="42082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4" name="1 つの角を切り取った四角形 193"/>
          <p:cNvSpPr/>
          <p:nvPr/>
        </p:nvSpPr>
        <p:spPr>
          <a:xfrm flipH="1">
            <a:off x="2089307" y="2348050"/>
            <a:ext cx="1464665" cy="4049433"/>
          </a:xfrm>
          <a:prstGeom prst="snip1Rect">
            <a:avLst>
              <a:gd name="adj" fmla="val 2648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ホームベース 110"/>
          <p:cNvSpPr/>
          <p:nvPr/>
        </p:nvSpPr>
        <p:spPr>
          <a:xfrm>
            <a:off x="6781606" y="1709219"/>
            <a:ext cx="2233324" cy="493271"/>
          </a:xfrm>
          <a:prstGeom prst="homePlate">
            <a:avLst>
              <a:gd name="adj" fmla="val 24253"/>
            </a:avLst>
          </a:prstGeom>
          <a:solidFill>
            <a:srgbClr val="FF66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00" name="ホームベース 99"/>
          <p:cNvSpPr/>
          <p:nvPr/>
        </p:nvSpPr>
        <p:spPr>
          <a:xfrm>
            <a:off x="5119332" y="1702676"/>
            <a:ext cx="1945320" cy="493271"/>
          </a:xfrm>
          <a:prstGeom prst="homePlate">
            <a:avLst>
              <a:gd name="adj" fmla="val 24253"/>
            </a:avLst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98" name="ホームベース 97"/>
          <p:cNvSpPr/>
          <p:nvPr/>
        </p:nvSpPr>
        <p:spPr>
          <a:xfrm>
            <a:off x="3499565" y="1696133"/>
            <a:ext cx="1850908" cy="493271"/>
          </a:xfrm>
          <a:prstGeom prst="homePlate">
            <a:avLst>
              <a:gd name="adj" fmla="val 24253"/>
            </a:avLst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91" name="ホームベース 90"/>
          <p:cNvSpPr/>
          <p:nvPr/>
        </p:nvSpPr>
        <p:spPr>
          <a:xfrm>
            <a:off x="1837291" y="1702676"/>
            <a:ext cx="1850908" cy="493271"/>
          </a:xfrm>
          <a:prstGeom prst="homePlate">
            <a:avLst>
              <a:gd name="adj" fmla="val 24253"/>
            </a:avLst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1" name="ホームベース 20"/>
          <p:cNvSpPr/>
          <p:nvPr/>
        </p:nvSpPr>
        <p:spPr>
          <a:xfrm>
            <a:off x="207789" y="1695933"/>
            <a:ext cx="1850908" cy="493271"/>
          </a:xfrm>
          <a:prstGeom prst="homePlate">
            <a:avLst>
              <a:gd name="adj" fmla="val 24253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348854" y="1775695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データ収集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35" r="100000">
                        <a14:foregroundMark x1="40187" y1="40376" x2="40187" y2="40376"/>
                        <a14:foregroundMark x1="17290" y1="20188" x2="17290" y2="20188"/>
                        <a14:foregroundMark x1="36449" y1="12207" x2="36449" y2="12207"/>
                        <a14:foregroundMark x1="65888" y1="23474" x2="65888" y2="23474"/>
                        <a14:foregroundMark x1="17290" y1="72770" x2="17290" y2="72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21" y="2646020"/>
            <a:ext cx="434028" cy="432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8966" y1="39444" x2="18966" y2="39444"/>
                        <a14:foregroundMark x1="31609" y1="33333" x2="31609" y2="33333"/>
                        <a14:foregroundMark x1="31609" y1="41111" x2="31609" y2="41111"/>
                        <a14:foregroundMark x1="20115" y1="52222" x2="20115" y2="52222"/>
                        <a14:foregroundMark x1="80460" y1="61111" x2="80460" y2="61111"/>
                        <a14:foregroundMark x1="80460" y1="70556" x2="80460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55" y="3435619"/>
            <a:ext cx="576000" cy="595863"/>
          </a:xfrm>
          <a:prstGeom prst="rect">
            <a:avLst/>
          </a:prstGeom>
        </p:spPr>
      </p:pic>
      <p:sp>
        <p:nvSpPr>
          <p:cNvPr id="90" name="テキスト ボックス 89"/>
          <p:cNvSpPr txBox="1"/>
          <p:nvPr/>
        </p:nvSpPr>
        <p:spPr>
          <a:xfrm>
            <a:off x="1228465" y="3605883"/>
            <a:ext cx="492443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防災</a:t>
            </a: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36" y="3160248"/>
            <a:ext cx="504000" cy="280000"/>
          </a:xfrm>
          <a:prstGeom prst="rect">
            <a:avLst/>
          </a:prstGeom>
        </p:spPr>
      </p:pic>
      <p:sp>
        <p:nvSpPr>
          <p:cNvPr id="93" name="テキスト ボックス 92"/>
          <p:cNvSpPr txBox="1"/>
          <p:nvPr/>
        </p:nvSpPr>
        <p:spPr>
          <a:xfrm>
            <a:off x="1225504" y="3140236"/>
            <a:ext cx="492443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道路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220289" y="2742997"/>
            <a:ext cx="492443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気候</a:t>
            </a: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172566" y="2723200"/>
            <a:ext cx="400110" cy="11551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都市系データ</a:t>
            </a: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173616" y="4143165"/>
            <a:ext cx="400110" cy="9755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人系データ</a:t>
            </a: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173241" y="5483033"/>
            <a:ext cx="400110" cy="9755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行政データ</a:t>
            </a:r>
          </a:p>
        </p:txBody>
      </p:sp>
      <p:sp>
        <p:nvSpPr>
          <p:cNvPr id="108" name="正方形/長方形 107"/>
          <p:cNvSpPr/>
          <p:nvPr/>
        </p:nvSpPr>
        <p:spPr>
          <a:xfrm>
            <a:off x="3976252" y="1775695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データ蓄積</a:t>
            </a:r>
          </a:p>
        </p:txBody>
      </p:sp>
      <p:sp>
        <p:nvSpPr>
          <p:cNvPr id="109" name="正方形/長方形 108"/>
          <p:cNvSpPr/>
          <p:nvPr/>
        </p:nvSpPr>
        <p:spPr>
          <a:xfrm>
            <a:off x="5603650" y="1801965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データ加工</a:t>
            </a:r>
          </a:p>
        </p:txBody>
      </p:sp>
      <p:sp>
        <p:nvSpPr>
          <p:cNvPr id="74" name="正方形/長方形 73"/>
          <p:cNvSpPr/>
          <p:nvPr/>
        </p:nvSpPr>
        <p:spPr>
          <a:xfrm>
            <a:off x="210329" y="1772458"/>
            <a:ext cx="177965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実社会のビックデータ</a:t>
            </a:r>
          </a:p>
        </p:txBody>
      </p:sp>
      <p:sp>
        <p:nvSpPr>
          <p:cNvPr id="76" name="正方形/長方形 75"/>
          <p:cNvSpPr/>
          <p:nvPr/>
        </p:nvSpPr>
        <p:spPr>
          <a:xfrm>
            <a:off x="7100589" y="1789871"/>
            <a:ext cx="182934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実社会のサービス提供</a:t>
            </a:r>
          </a:p>
        </p:txBody>
      </p:sp>
      <p:cxnSp>
        <p:nvCxnSpPr>
          <p:cNvPr id="83" name="直線コネクタ 82"/>
          <p:cNvCxnSpPr/>
          <p:nvPr/>
        </p:nvCxnSpPr>
        <p:spPr bwMode="gray">
          <a:xfrm>
            <a:off x="316615" y="708149"/>
            <a:ext cx="8498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207788" y="252187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■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ビッグデータの利活用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0378" y="729441"/>
            <a:ext cx="883270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 データには、都市系、人系、行政、又は動態、静態など、あらゆる分類が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ある。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 これらのビッグデータをシームレスに繋ぎ、有効に価値化することで、様々なサービスが生まれる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可能性がある。　⇒　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「データは新しい油田」と言われる所以</a:t>
            </a:r>
          </a:p>
        </p:txBody>
      </p:sp>
      <p:sp>
        <p:nvSpPr>
          <p:cNvPr id="103" name="サブタイトル 2">
            <a:extLst>
              <a:ext uri="{FF2B5EF4-FFF2-40B4-BE49-F238E27FC236}">
                <a16:creationId xmlns:a16="http://schemas.microsoft.com/office/drawing/2014/main" id="{5688C561-EDFB-4DFA-848E-C45CCB91218A}"/>
              </a:ext>
            </a:extLst>
          </p:cNvPr>
          <p:cNvSpPr txBox="1">
            <a:spLocks/>
          </p:cNvSpPr>
          <p:nvPr/>
        </p:nvSpPr>
        <p:spPr bwMode="gray">
          <a:xfrm>
            <a:off x="2489177" y="3912006"/>
            <a:ext cx="951836" cy="269273"/>
          </a:xfrm>
          <a:prstGeom prst="rect">
            <a:avLst/>
          </a:prstGeom>
          <a:noFill/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70" name="baseline_router_black_48dp.png" descr="baseline_router_black_48dp.png">
            <a:extLst>
              <a:ext uri="{FF2B5EF4-FFF2-40B4-BE49-F238E27FC236}">
                <a16:creationId xmlns:a16="http://schemas.microsoft.com/office/drawing/2014/main" id="{7EED89BE-B097-44F7-B1E3-593CA0580B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gray">
          <a:xfrm>
            <a:off x="2121289" y="2680872"/>
            <a:ext cx="648000" cy="6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テキスト ボックス 55"/>
          <p:cNvSpPr txBox="1"/>
          <p:nvPr/>
        </p:nvSpPr>
        <p:spPr>
          <a:xfrm>
            <a:off x="2689891" y="2958145"/>
            <a:ext cx="855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センサー</a:t>
            </a:r>
          </a:p>
        </p:txBody>
      </p:sp>
      <p:grpSp>
        <p:nvGrpSpPr>
          <p:cNvPr id="24" name="グループ化 23"/>
          <p:cNvGrpSpPr/>
          <p:nvPr/>
        </p:nvGrpSpPr>
        <p:grpSpPr>
          <a:xfrm>
            <a:off x="2123505" y="3531089"/>
            <a:ext cx="1244308" cy="504000"/>
            <a:chOff x="3082302" y="3301625"/>
            <a:chExt cx="1244308" cy="504000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48" b="89394" l="9942" r="89474">
                          <a14:foregroundMark x1="18129" y1="45455" x2="18129" y2="45455"/>
                          <a14:foregroundMark x1="62573" y1="76515" x2="62573" y2="76515"/>
                          <a14:foregroundMark x1="76608" y1="70455" x2="76608" y2="70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2302" y="3301625"/>
              <a:ext cx="653796" cy="504000"/>
            </a:xfrm>
            <a:prstGeom prst="rect">
              <a:avLst/>
            </a:prstGeom>
          </p:spPr>
        </p:pic>
        <p:sp>
          <p:nvSpPr>
            <p:cNvPr id="57" name="テキスト ボックス 56"/>
            <p:cNvSpPr txBox="1"/>
            <p:nvPr/>
          </p:nvSpPr>
          <p:spPr>
            <a:xfrm>
              <a:off x="3704324" y="3435965"/>
              <a:ext cx="622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カメラ</a:t>
              </a:r>
            </a:p>
          </p:txBody>
        </p:sp>
      </p:grpSp>
      <p:pic>
        <p:nvPicPr>
          <p:cNvPr id="84" name="baseline_phone_iphone_black_48dp.png" descr="baseline_phone_iphone_black_48dp.png">
            <a:extLst>
              <a:ext uri="{FF2B5EF4-FFF2-40B4-BE49-F238E27FC236}">
                <a16:creationId xmlns:a16="http://schemas.microsoft.com/office/drawing/2014/main" id="{3B63D347-BCEF-42BA-95AC-2794E48B664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201148" y="4236055"/>
            <a:ext cx="504000" cy="50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テキスト ボックス 109"/>
          <p:cNvSpPr txBox="1"/>
          <p:nvPr/>
        </p:nvSpPr>
        <p:spPr>
          <a:xfrm>
            <a:off x="2755425" y="4388503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スマホ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778" b="90000" l="2703" r="89865">
                        <a14:foregroundMark x1="16892" y1="21111" x2="16892" y2="21111"/>
                        <a14:foregroundMark x1="31757" y1="21111" x2="31757" y2="21111"/>
                        <a14:foregroundMark x1="54730" y1="21111" x2="54730" y2="21111"/>
                        <a14:foregroundMark x1="54730" y1="33333" x2="54730" y2="33333"/>
                        <a14:foregroundMark x1="18919" y1="34444" x2="18919" y2="34444"/>
                        <a14:foregroundMark x1="20946" y1="48889" x2="20946" y2="48889"/>
                        <a14:foregroundMark x1="31757" y1="51667" x2="31757" y2="51667"/>
                        <a14:foregroundMark x1="30405" y1="33889" x2="30405" y2="3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810" y="4939361"/>
            <a:ext cx="532800" cy="648000"/>
          </a:xfrm>
          <a:prstGeom prst="rect">
            <a:avLst/>
          </a:prstGeom>
        </p:spPr>
      </p:pic>
      <p:sp>
        <p:nvSpPr>
          <p:cNvPr id="58" name="テキスト ボックス 57"/>
          <p:cNvSpPr txBox="1"/>
          <p:nvPr/>
        </p:nvSpPr>
        <p:spPr>
          <a:xfrm>
            <a:off x="2810448" y="5084706"/>
            <a:ext cx="492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入力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091" b="88636" l="3930" r="95633">
                        <a14:foregroundMark x1="18777" y1="44545" x2="18777" y2="44545"/>
                        <a14:foregroundMark x1="89083" y1="35909" x2="89083" y2="35909"/>
                        <a14:foregroundMark x1="83843" y1="42273" x2="83843" y2="42273"/>
                        <a14:foregroundMark x1="73799" y1="41818" x2="73799" y2="4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490" y="5683918"/>
            <a:ext cx="587958" cy="562235"/>
          </a:xfrm>
          <a:prstGeom prst="rect">
            <a:avLst/>
          </a:prstGeom>
        </p:spPr>
      </p:pic>
      <p:sp>
        <p:nvSpPr>
          <p:cNvPr id="131" name="テキスト ボックス 130"/>
          <p:cNvSpPr txBox="1"/>
          <p:nvPr/>
        </p:nvSpPr>
        <p:spPr>
          <a:xfrm>
            <a:off x="2855841" y="5907947"/>
            <a:ext cx="434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５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G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4372368" y="3000837"/>
            <a:ext cx="855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サーバー</a:t>
            </a:r>
          </a:p>
        </p:txBody>
      </p:sp>
      <p:pic>
        <p:nvPicPr>
          <p:cNvPr id="135" name="図 134"/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9670" y1="31492" x2="29670" y2="31492"/>
                        <a14:foregroundMark x1="78571" y1="7735" x2="78571" y2="7735"/>
                        <a14:foregroundMark x1="86264" y1="23757" x2="86264" y2="23757"/>
                        <a14:foregroundMark x1="93407" y1="34807" x2="93407" y2="34807"/>
                        <a14:foregroundMark x1="75275" y1="40884" x2="75275" y2="40884"/>
                        <a14:foregroundMark x1="67582" y1="31492" x2="67582" y2="31492"/>
                        <a14:foregroundMark x1="64835" y1="30939" x2="64835" y2="30939"/>
                        <a14:foregroundMark x1="64286" y1="20442" x2="64286" y2="20442"/>
                        <a14:foregroundMark x1="15934" y1="70166" x2="15934" y2="70166"/>
                        <a14:foregroundMark x1="21429" y1="84530" x2="21429" y2="84530"/>
                        <a14:foregroundMark x1="22527" y1="96685" x2="22527" y2="96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991" y="2895628"/>
            <a:ext cx="493534" cy="490822"/>
          </a:xfrm>
          <a:prstGeom prst="rect">
            <a:avLst/>
          </a:prstGeom>
        </p:spPr>
      </p:pic>
      <p:sp>
        <p:nvSpPr>
          <p:cNvPr id="137" name="テキスト ボックス 136"/>
          <p:cNvSpPr txBox="1"/>
          <p:nvPr/>
        </p:nvSpPr>
        <p:spPr>
          <a:xfrm>
            <a:off x="4368277" y="3791254"/>
            <a:ext cx="855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クラウド</a:t>
            </a:r>
          </a:p>
        </p:txBody>
      </p:sp>
      <p:pic>
        <p:nvPicPr>
          <p:cNvPr id="139" name="図 138"/>
          <p:cNvPicPr>
            <a:picLocks noChangeAspect="1"/>
          </p:cNvPicPr>
          <p:nvPr/>
        </p:nvPicPr>
        <p:blipFill rotWithShape="1"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9816" r="94479">
                        <a14:foregroundMark x1="73620" y1="44800" x2="73620" y2="44800"/>
                        <a14:foregroundMark x1="75460" y1="53600" x2="75460" y2="53600"/>
                        <a14:foregroundMark x1="75460" y1="69600" x2="75460" y2="69600"/>
                        <a14:foregroundMark x1="76074" y1="81600" x2="76074" y2="8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336" y="3632478"/>
            <a:ext cx="777431" cy="594552"/>
          </a:xfrm>
          <a:prstGeom prst="rect">
            <a:avLst/>
          </a:prstGeom>
        </p:spPr>
      </p:pic>
      <p:sp>
        <p:nvSpPr>
          <p:cNvPr id="144" name="サブタイトル 2">
            <a:extLst>
              <a:ext uri="{FF2B5EF4-FFF2-40B4-BE49-F238E27FC236}">
                <a16:creationId xmlns:a16="http://schemas.microsoft.com/office/drawing/2014/main" id="{5688C561-EDFB-4DFA-848E-C45CCB91218A}"/>
              </a:ext>
            </a:extLst>
          </p:cNvPr>
          <p:cNvSpPr txBox="1">
            <a:spLocks/>
          </p:cNvSpPr>
          <p:nvPr/>
        </p:nvSpPr>
        <p:spPr bwMode="gray">
          <a:xfrm>
            <a:off x="5902104" y="4119475"/>
            <a:ext cx="951836" cy="269273"/>
          </a:xfrm>
          <a:prstGeom prst="rect">
            <a:avLst/>
          </a:prstGeom>
          <a:noFill/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5986319" y="3097073"/>
            <a:ext cx="855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AI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解析</a:t>
            </a: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5948932" y="3789629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データ分析</a:t>
            </a: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5915265" y="4559856"/>
            <a:ext cx="1107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プログラミング</a:t>
            </a: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5989527" y="5343992"/>
            <a:ext cx="886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マネタイズ</a:t>
            </a:r>
          </a:p>
        </p:txBody>
      </p:sp>
      <p:pic>
        <p:nvPicPr>
          <p:cNvPr id="153" name="Picture 2" descr="AI アイコン に対する画像結果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41954" y1="36667" x2="41954" y2="36667"/>
                        <a14:foregroundMark x1="54023" y1="37778" x2="54023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157" y="2891703"/>
            <a:ext cx="678593" cy="70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図 153"/>
          <p:cNvPicPr>
            <a:picLocks noChangeAspect="1"/>
          </p:cNvPicPr>
          <p:nvPr/>
        </p:nvPicPr>
        <p:blipFill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18343" y1="72778" x2="18343" y2="72778"/>
                        <a14:foregroundMark x1="33136" y1="68889" x2="33136" y2="68889"/>
                        <a14:foregroundMark x1="46746" y1="63333" x2="46746" y2="63333"/>
                        <a14:foregroundMark x1="56213" y1="68333" x2="56213" y2="68333"/>
                        <a14:foregroundMark x1="68047" y1="61667" x2="68047" y2="61667"/>
                        <a14:foregroundMark x1="82840" y1="56111" x2="82840" y2="56111"/>
                        <a14:foregroundMark x1="60355" y1="85556" x2="60355" y2="8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798" y="3635889"/>
            <a:ext cx="553820" cy="589867"/>
          </a:xfrm>
          <a:prstGeom prst="rect">
            <a:avLst/>
          </a:prstGeom>
        </p:spPr>
      </p:pic>
      <p:pic>
        <p:nvPicPr>
          <p:cNvPr id="155" name="図 154"/>
          <p:cNvPicPr>
            <a:picLocks noChangeAspect="1"/>
          </p:cNvPicPr>
          <p:nvPr/>
        </p:nvPicPr>
        <p:blipFill>
          <a:blip r:embed="rId23" cstate="screen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27642" y1="35938" x2="27642" y2="35938"/>
                        <a14:foregroundMark x1="52033" y1="35938" x2="52033" y2="35938"/>
                        <a14:foregroundMark x1="69919" y1="38281" x2="69919" y2="3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266" y="4475014"/>
            <a:ext cx="450370" cy="46867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5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302" b="89535" l="9524" r="89524">
                        <a14:foregroundMark x1="68571" y1="48837" x2="68571" y2="48837"/>
                        <a14:foregroundMark x1="57143" y1="44186" x2="57143" y2="44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4026" y="5128126"/>
            <a:ext cx="719961" cy="588624"/>
          </a:xfrm>
          <a:prstGeom prst="rect">
            <a:avLst/>
          </a:prstGeom>
        </p:spPr>
      </p:pic>
      <p:sp>
        <p:nvSpPr>
          <p:cNvPr id="65" name="サブタイトル 2">
            <a:extLst>
              <a:ext uri="{FF2B5EF4-FFF2-40B4-BE49-F238E27FC236}">
                <a16:creationId xmlns:a16="http://schemas.microsoft.com/office/drawing/2014/main" id="{D2E82945-BCB6-470F-AD7B-A0C0A1ECFC86}"/>
              </a:ext>
            </a:extLst>
          </p:cNvPr>
          <p:cNvSpPr txBox="1">
            <a:spLocks/>
          </p:cNvSpPr>
          <p:nvPr/>
        </p:nvSpPr>
        <p:spPr bwMode="gray">
          <a:xfrm>
            <a:off x="5348140" y="2544478"/>
            <a:ext cx="1649555" cy="463443"/>
          </a:xfrm>
          <a:prstGeom prst="rect">
            <a:avLst/>
          </a:prstGeom>
          <a:noFill/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データアナリティクス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987147" y="2230080"/>
            <a:ext cx="35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3660836" y="2228167"/>
            <a:ext cx="35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25209" y="2228168"/>
            <a:ext cx="35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4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27031" y="4038154"/>
            <a:ext cx="1351192" cy="14164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7" cstate="screen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39310" y1="21951" x2="39310" y2="21951"/>
                        <a14:foregroundMark x1="81379" y1="43293" x2="81379" y2="43293"/>
                        <a14:foregroundMark x1="67586" y1="75000" x2="67586" y2="75000"/>
                        <a14:foregroundMark x1="82069" y1="75000" x2="82069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45" y="4433320"/>
            <a:ext cx="541098" cy="6120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227774" y="4183012"/>
            <a:ext cx="492443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移動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227289" y="4599387"/>
            <a:ext cx="492443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買物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227289" y="5037728"/>
            <a:ext cx="492443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健康</a:t>
            </a:r>
          </a:p>
        </p:txBody>
      </p:sp>
      <p:grpSp>
        <p:nvGrpSpPr>
          <p:cNvPr id="49" name="グループ化 48"/>
          <p:cNvGrpSpPr/>
          <p:nvPr/>
        </p:nvGrpSpPr>
        <p:grpSpPr>
          <a:xfrm>
            <a:off x="631476" y="4082166"/>
            <a:ext cx="500270" cy="418158"/>
            <a:chOff x="671345" y="4094970"/>
            <a:chExt cx="500270" cy="418158"/>
          </a:xfrm>
        </p:grpSpPr>
        <p:pic>
          <p:nvPicPr>
            <p:cNvPr id="128" name="baseline_subway_black_48dp.png" descr="baseline_subway_black_48dp.png">
              <a:extLst>
                <a:ext uri="{FF2B5EF4-FFF2-40B4-BE49-F238E27FC236}">
                  <a16:creationId xmlns:a16="http://schemas.microsoft.com/office/drawing/2014/main" id="{6B0EF303-698C-4395-B2BE-CB12A4785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47614" y="4189128"/>
              <a:ext cx="324001" cy="324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0" cstate="screen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0" b="100000" l="9146" r="89024">
                          <a14:foregroundMark x1="52439" y1="8333" x2="52439" y2="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345" y="4094970"/>
              <a:ext cx="244388" cy="268231"/>
            </a:xfrm>
            <a:prstGeom prst="rect">
              <a:avLst/>
            </a:prstGeom>
          </p:spPr>
        </p:pic>
      </p:grpSp>
      <p:sp>
        <p:nvSpPr>
          <p:cNvPr id="203" name="正方形/長方形 202"/>
          <p:cNvSpPr/>
          <p:nvPr/>
        </p:nvSpPr>
        <p:spPr>
          <a:xfrm>
            <a:off x="526705" y="5496108"/>
            <a:ext cx="1351192" cy="901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32" cstate="screen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0" r="100000">
                        <a14:foregroundMark x1="16970" y1="79444" x2="16970" y2="79444"/>
                        <a14:foregroundMark x1="54545" y1="82222" x2="54545" y2="82222"/>
                        <a14:foregroundMark x1="89091" y1="80000" x2="89091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52" y="5683918"/>
            <a:ext cx="428014" cy="466924"/>
          </a:xfrm>
          <a:prstGeom prst="rect">
            <a:avLst/>
          </a:prstGeom>
        </p:spPr>
      </p:pic>
      <p:sp>
        <p:nvSpPr>
          <p:cNvPr id="92" name="テキスト ボックス 91"/>
          <p:cNvSpPr txBox="1"/>
          <p:nvPr/>
        </p:nvSpPr>
        <p:spPr>
          <a:xfrm>
            <a:off x="1007116" y="5717641"/>
            <a:ext cx="932788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行政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（統計・調査）</a:t>
            </a:r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220505" y="2250369"/>
            <a:ext cx="35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206" name="1 つの角を切り取った四角形 205"/>
          <p:cNvSpPr/>
          <p:nvPr/>
        </p:nvSpPr>
        <p:spPr>
          <a:xfrm flipH="1">
            <a:off x="7371178" y="2353956"/>
            <a:ext cx="1531836" cy="2106055"/>
          </a:xfrm>
          <a:prstGeom prst="snip1Rect">
            <a:avLst>
              <a:gd name="adj" fmla="val 2648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7016713" y="2731018"/>
            <a:ext cx="400110" cy="11439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民間サービス</a:t>
            </a:r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7064652" y="2258187"/>
            <a:ext cx="35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7521567" y="2679802"/>
            <a:ext cx="1085407" cy="432000"/>
            <a:chOff x="7516526" y="2596546"/>
            <a:chExt cx="1085407" cy="432000"/>
          </a:xfrm>
        </p:grpSpPr>
        <p:pic>
          <p:nvPicPr>
            <p:cNvPr id="157" name="baseline_phone_iphone_black_48dp.png" descr="baseline_phone_iphone_black_48dp.png">
              <a:extLst>
                <a:ext uri="{FF2B5EF4-FFF2-40B4-BE49-F238E27FC236}">
                  <a16:creationId xmlns:a16="http://schemas.microsoft.com/office/drawing/2014/main" id="{3B63D347-BCEF-42BA-95AC-2794E48B6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516526" y="2596546"/>
              <a:ext cx="432000" cy="4320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8" name="テキスト ボックス 157"/>
            <p:cNvSpPr txBox="1"/>
            <p:nvPr/>
          </p:nvSpPr>
          <p:spPr>
            <a:xfrm>
              <a:off x="7994074" y="2655677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アプリ</a:t>
              </a:r>
            </a:p>
          </p:txBody>
        </p:sp>
      </p:grpSp>
      <p:sp>
        <p:nvSpPr>
          <p:cNvPr id="209" name="テキスト ボックス 208"/>
          <p:cNvSpPr txBox="1"/>
          <p:nvPr/>
        </p:nvSpPr>
        <p:spPr>
          <a:xfrm>
            <a:off x="7940300" y="3167578"/>
            <a:ext cx="917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ヘルスケア</a:t>
            </a:r>
          </a:p>
        </p:txBody>
      </p:sp>
      <p:pic>
        <p:nvPicPr>
          <p:cNvPr id="210" name="図 209"/>
          <p:cNvPicPr>
            <a:picLocks noChangeAspect="1"/>
          </p:cNvPicPr>
          <p:nvPr/>
        </p:nvPicPr>
        <p:blipFill rotWithShape="1">
          <a:blip r:embed="rId34" cstate="screen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3268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0004" y="3160691"/>
            <a:ext cx="432000" cy="364110"/>
          </a:xfrm>
          <a:prstGeom prst="rect">
            <a:avLst/>
          </a:prstGeom>
        </p:spPr>
      </p:pic>
      <p:sp>
        <p:nvSpPr>
          <p:cNvPr id="211" name="テキスト ボックス 210"/>
          <p:cNvSpPr txBox="1"/>
          <p:nvPr/>
        </p:nvSpPr>
        <p:spPr>
          <a:xfrm>
            <a:off x="8032372" y="3629596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MaaS</a:t>
            </a:r>
          </a:p>
        </p:txBody>
      </p:sp>
      <p:pic>
        <p:nvPicPr>
          <p:cNvPr id="212" name="図 211"/>
          <p:cNvPicPr>
            <a:picLocks noChangeAspect="1"/>
          </p:cNvPicPr>
          <p:nvPr/>
        </p:nvPicPr>
        <p:blipFill>
          <a:blip r:embed="rId36" cstate="screen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>
                        <a14:foregroundMark x1="31677" y1="70556" x2="31677" y2="70556"/>
                        <a14:foregroundMark x1="72671" y1="71667" x2="72671" y2="71667"/>
                        <a14:foregroundMark x1="47205" y1="32222" x2="47205" y2="32222"/>
                        <a14:foregroundMark x1="48447" y1="27222" x2="48447" y2="27222"/>
                        <a14:foregroundMark x1="51553" y1="22222" x2="51553" y2="2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980" y="3484622"/>
            <a:ext cx="504000" cy="563479"/>
          </a:xfrm>
          <a:prstGeom prst="rect">
            <a:avLst/>
          </a:prstGeom>
        </p:spPr>
      </p:pic>
      <p:pic>
        <p:nvPicPr>
          <p:cNvPr id="213" name="図 212"/>
          <p:cNvPicPr>
            <a:picLocks noChangeAspect="1"/>
          </p:cNvPicPr>
          <p:nvPr/>
        </p:nvPicPr>
        <p:blipFill rotWithShape="1">
          <a:blip r:embed="rId38" cstate="screen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2239" r="97761">
                        <a14:foregroundMark x1="34328" y1="32759" x2="34328" y2="32759"/>
                        <a14:foregroundMark x1="21642" y1="30172" x2="21642" y2="30172"/>
                        <a14:foregroundMark x1="47015" y1="24138" x2="47015" y2="24138"/>
                        <a14:foregroundMark x1="62687" y1="22414" x2="62687" y2="2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377" y="4041761"/>
            <a:ext cx="396604" cy="345251"/>
          </a:xfrm>
          <a:prstGeom prst="rect">
            <a:avLst/>
          </a:prstGeom>
        </p:spPr>
      </p:pic>
      <p:sp>
        <p:nvSpPr>
          <p:cNvPr id="214" name="テキスト ボックス 213"/>
          <p:cNvSpPr txBox="1"/>
          <p:nvPr/>
        </p:nvSpPr>
        <p:spPr>
          <a:xfrm>
            <a:off x="7989168" y="4031329"/>
            <a:ext cx="750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産業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DX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7371178" y="4532668"/>
            <a:ext cx="1540424" cy="18892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8001924" y="467195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健康支援</a:t>
            </a:r>
          </a:p>
        </p:txBody>
      </p:sp>
      <p:sp>
        <p:nvSpPr>
          <p:cNvPr id="218" name="テキスト ボックス 217"/>
          <p:cNvSpPr txBox="1"/>
          <p:nvPr/>
        </p:nvSpPr>
        <p:spPr>
          <a:xfrm>
            <a:off x="8001924" y="510440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教育支援</a:t>
            </a:r>
          </a:p>
        </p:txBody>
      </p:sp>
      <p:pic>
        <p:nvPicPr>
          <p:cNvPr id="219" name="図 218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273" y="5105454"/>
            <a:ext cx="360000" cy="368184"/>
          </a:xfrm>
          <a:prstGeom prst="rect">
            <a:avLst/>
          </a:prstGeom>
        </p:spPr>
      </p:pic>
      <p:sp>
        <p:nvSpPr>
          <p:cNvPr id="220" name="テキスト ボックス 219"/>
          <p:cNvSpPr txBox="1"/>
          <p:nvPr/>
        </p:nvSpPr>
        <p:spPr>
          <a:xfrm>
            <a:off x="8001924" y="6056569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EBPM</a:t>
            </a:r>
          </a:p>
        </p:txBody>
      </p:sp>
      <p:sp>
        <p:nvSpPr>
          <p:cNvPr id="221" name="テキスト ボックス 220"/>
          <p:cNvSpPr txBox="1"/>
          <p:nvPr/>
        </p:nvSpPr>
        <p:spPr>
          <a:xfrm>
            <a:off x="8001924" y="557973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防災対策</a:t>
            </a:r>
          </a:p>
        </p:txBody>
      </p:sp>
      <p:pic>
        <p:nvPicPr>
          <p:cNvPr id="222" name="図 221"/>
          <p:cNvPicPr>
            <a:picLocks noChangeAspect="1"/>
          </p:cNvPicPr>
          <p:nvPr/>
        </p:nvPicPr>
        <p:blipFill>
          <a:blip r:embed="rId41" cstate="screen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10000" b="90000" l="10000" r="90000">
                        <a14:foregroundMark x1="50595" y1="17222" x2="50595" y2="17222"/>
                        <a14:foregroundMark x1="18452" y1="48889" x2="18452" y2="48889"/>
                        <a14:foregroundMark x1="82143" y1="48889" x2="82143" y2="4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161" y="5488497"/>
            <a:ext cx="468000" cy="501430"/>
          </a:xfrm>
          <a:prstGeom prst="rect">
            <a:avLst/>
          </a:prstGeom>
        </p:spPr>
      </p:pic>
      <p:pic>
        <p:nvPicPr>
          <p:cNvPr id="223" name="図 222"/>
          <p:cNvPicPr>
            <a:picLocks noChangeAspect="1"/>
          </p:cNvPicPr>
          <p:nvPr/>
        </p:nvPicPr>
        <p:blipFill>
          <a:blip r:embed="rId43" cstate="screen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10000" b="90000" l="10000" r="90000">
                        <a14:foregroundMark x1="39901" y1="54187" x2="39901" y2="54187"/>
                        <a14:foregroundMark x1="30049" y1="64039" x2="30049" y2="64039"/>
                        <a14:foregroundMark x1="60099" y1="69458" x2="60099" y2="69458"/>
                        <a14:foregroundMark x1="65025" y1="49754" x2="65025" y2="49754"/>
                        <a14:foregroundMark x1="76355" y1="44828" x2="76355" y2="44828"/>
                        <a14:foregroundMark x1="71921" y1="28079" x2="71921" y2="28079"/>
                        <a14:foregroundMark x1="56158" y1="21675" x2="56158" y2="21675"/>
                        <a14:foregroundMark x1="50739" y1="34975" x2="50739" y2="34975"/>
                        <a14:foregroundMark x1="53695" y1="45813" x2="53695" y2="45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303" y="5928529"/>
            <a:ext cx="540000" cy="540000"/>
          </a:xfrm>
          <a:prstGeom prst="rect">
            <a:avLst/>
          </a:prstGeom>
        </p:spPr>
      </p:pic>
      <p:sp>
        <p:nvSpPr>
          <p:cNvPr id="224" name="テキスト ボックス 223"/>
          <p:cNvSpPr txBox="1"/>
          <p:nvPr/>
        </p:nvSpPr>
        <p:spPr>
          <a:xfrm>
            <a:off x="7009714" y="4691409"/>
            <a:ext cx="400110" cy="11439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公共サービス</a:t>
            </a:r>
          </a:p>
        </p:txBody>
      </p:sp>
      <p:sp>
        <p:nvSpPr>
          <p:cNvPr id="9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5816" y="6423250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049A7-7CB3-4CD6-BDE4-CB6BC8BABD2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102" name="図 101"/>
          <p:cNvPicPr>
            <a:picLocks noChangeAspect="1"/>
          </p:cNvPicPr>
          <p:nvPr/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24" b="97906" l="0" r="100000">
                        <a14:foregroundMark x1="54777" y1="6806" x2="54777" y2="68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8760" y="4589202"/>
            <a:ext cx="355099" cy="432000"/>
          </a:xfrm>
          <a:prstGeom prst="rect">
            <a:avLst/>
          </a:prstGeom>
        </p:spPr>
      </p:pic>
      <p:pic>
        <p:nvPicPr>
          <p:cNvPr id="104" name="図 103"/>
          <p:cNvPicPr>
            <a:picLocks noChangeAspect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200">
                        <a14:foregroundMark x1="2400" y1="59091" x2="2400" y2="59091"/>
                        <a14:foregroundMark x1="92800" y1="53636" x2="92800" y2="53636"/>
                        <a14:foregroundMark x1="92000" y1="13182" x2="92000" y2="13182"/>
                        <a14:foregroundMark x1="88000" y1="83182" x2="88000" y2="831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378" y="5012182"/>
            <a:ext cx="40909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楕円 69"/>
          <p:cNvSpPr/>
          <p:nvPr/>
        </p:nvSpPr>
        <p:spPr>
          <a:xfrm>
            <a:off x="5954048" y="1149053"/>
            <a:ext cx="2426290" cy="240813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/>
          <p:cNvSpPr/>
          <p:nvPr/>
        </p:nvSpPr>
        <p:spPr>
          <a:xfrm>
            <a:off x="5938271" y="3947868"/>
            <a:ext cx="2426290" cy="24081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67"/>
          <p:cNvSpPr/>
          <p:nvPr/>
        </p:nvSpPr>
        <p:spPr>
          <a:xfrm>
            <a:off x="711816" y="1149053"/>
            <a:ext cx="2426290" cy="24081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/>
          <p:cNvSpPr/>
          <p:nvPr/>
        </p:nvSpPr>
        <p:spPr>
          <a:xfrm>
            <a:off x="723335" y="3988812"/>
            <a:ext cx="2426290" cy="24081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765601" y="3735006"/>
            <a:ext cx="766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4501941" y="1395340"/>
            <a:ext cx="0" cy="478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8318959" y="2835042"/>
            <a:ext cx="430887" cy="1938992"/>
          </a:xfrm>
          <a:prstGeom prst="rect">
            <a:avLst/>
          </a:prstGeom>
          <a:solidFill>
            <a:schemeClr val="tx2"/>
          </a:solidFill>
        </p:spPr>
        <p:txBody>
          <a:bodyPr vert="eaVert"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都市・モノのデータ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8872" y="2985428"/>
            <a:ext cx="430887" cy="1733808"/>
          </a:xfrm>
          <a:prstGeom prst="rect">
            <a:avLst/>
          </a:prstGeom>
          <a:solidFill>
            <a:schemeClr val="tx2"/>
          </a:solidFill>
        </p:spPr>
        <p:txBody>
          <a:bodyPr vert="eaVert"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人・企業のデータ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41672" y="1006608"/>
            <a:ext cx="2510624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リアルタイム＜連続・消費＞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28836" y="6164960"/>
            <a:ext cx="2390398" cy="338554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アーカイブ＜定点・蓄積＞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72191" y="4969145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★健康診断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72191" y="4728179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★レセプト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72191" y="4271142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☆電子お薬手帳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72191" y="525552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★学力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74315" y="5047123"/>
            <a:ext cx="1138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★消費者指数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47912" y="1516513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☆バイタル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71480" y="1403795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★☆街頭カメラ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08514" y="1404116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GPS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08514" y="1889419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★水位センサー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767751" y="1893232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★水道使用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908514" y="1641995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★気象センサー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120912" y="582814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★人口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69446" y="4495303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☆カルテ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430301" y="151651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☆携帯位置情報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697666" y="4499134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☆介護記録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033812" y="221337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☆駐車場満空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72191" y="5479232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★所得・課税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172191" y="5975801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★年齢・性別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22790" y="5085966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☆デジタル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MAP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172191" y="5726098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★住所・転入出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025264" y="250749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☆機械稼働率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646451" y="1643617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☆電車・バス位置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430429" y="285802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★防犯情報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413657" y="2252681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☆アプリアクセス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72924" y="2989334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EMS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BMS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296037" y="1741039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POS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403785" y="1741039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SNS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396264" y="200276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☆口コミ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964455" y="418602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☆空室率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574315" y="530662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★失業率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390367" y="4772183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★経済センサス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646451" y="1403795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☆列車位置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646451" y="188874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★下水道流量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908514" y="214870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★信号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908514" y="2386684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☆道路渋滞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397348" y="420344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★売上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18765" y="677254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★公的データ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☆民間データ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722790" y="4856672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☆３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D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・点群データ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676834" y="4595302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★ハザードマップ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359472" y="2524502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★防災情報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258988" y="5204233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★交通センサス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★パーソントリップ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722790" y="5829862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★インフラ基盤情報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722790" y="5341062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★土地・建物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08690" y="4910682"/>
            <a:ext cx="400110" cy="1708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人・静的データ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12593" y="1048293"/>
            <a:ext cx="400110" cy="1708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人・動的データ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8044051" y="1002583"/>
            <a:ext cx="400110" cy="18876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都市・動的データ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076243" y="4920504"/>
            <a:ext cx="400110" cy="18876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都市・静的データ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5" name="直線コネクタ 74"/>
          <p:cNvCxnSpPr/>
          <p:nvPr/>
        </p:nvCxnSpPr>
        <p:spPr>
          <a:xfrm>
            <a:off x="187937" y="527496"/>
            <a:ext cx="88060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6722790" y="559083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★施設耐震度</a:t>
            </a: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176681" y="3946489"/>
            <a:ext cx="1237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★自治体問合せ</a:t>
            </a: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576151" y="5567384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★公衆衛生統計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3392460" y="448752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★景況指数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92185" y="633416"/>
            <a:ext cx="1571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民間利活用向き</a:t>
            </a: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555892" y="6494490"/>
            <a:ext cx="197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EBPM</a:t>
            </a:r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（分析）向き</a:t>
            </a: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8727531" y="2628528"/>
            <a:ext cx="430887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まちづくりや社会基盤向き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-33711" y="2921110"/>
            <a:ext cx="430887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住民サービス向き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36DA0CD-9364-4BAB-9F5C-75FC564A9C90}"/>
              </a:ext>
            </a:extLst>
          </p:cNvPr>
          <p:cNvSpPr txBox="1"/>
          <p:nvPr/>
        </p:nvSpPr>
        <p:spPr>
          <a:xfrm>
            <a:off x="152475" y="54763"/>
            <a:ext cx="5618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■ </a:t>
            </a:r>
            <a:r>
              <a:rPr kumimoji="1"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データの種別　（人系</a:t>
            </a:r>
            <a:r>
              <a:rPr kumimoji="1" lang="en-US" altLang="ja-JP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都市系 ／ 動的</a:t>
            </a:r>
            <a:r>
              <a:rPr kumimoji="1" lang="en-US" altLang="ja-JP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静的）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7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5816" y="6423250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049A7-7CB3-4CD6-BDE4-CB6BC8BABD2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13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086253" y="3019193"/>
            <a:ext cx="6346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ja-JP" altLang="en-US" sz="4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データの活用</a:t>
            </a:r>
            <a:r>
              <a:rPr kumimoji="1" lang="ja-JP" altLang="en-US" sz="3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（ステップと事例）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392985" y="3075057"/>
            <a:ext cx="612368" cy="707886"/>
            <a:chOff x="392985" y="2920621"/>
            <a:chExt cx="612368" cy="707886"/>
          </a:xfrm>
        </p:grpSpPr>
        <p:sp>
          <p:nvSpPr>
            <p:cNvPr id="8" name="正方形/長方形 7"/>
            <p:cNvSpPr/>
            <p:nvPr/>
          </p:nvSpPr>
          <p:spPr>
            <a:xfrm>
              <a:off x="392985" y="2968380"/>
              <a:ext cx="612368" cy="6123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12071" y="2920621"/>
              <a:ext cx="5741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２</a:t>
              </a: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cxnSp>
        <p:nvCxnSpPr>
          <p:cNvPr id="10" name="直線コネクタ 9"/>
          <p:cNvCxnSpPr/>
          <p:nvPr/>
        </p:nvCxnSpPr>
        <p:spPr>
          <a:xfrm>
            <a:off x="953405" y="3727079"/>
            <a:ext cx="819059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5816" y="6423250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049A7-7CB3-4CD6-BDE4-CB6BC8BABD2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76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31338CD1-68EF-42B2-966D-4236F49CB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822540"/>
              </p:ext>
            </p:extLst>
          </p:nvPr>
        </p:nvGraphicFramePr>
        <p:xfrm>
          <a:off x="316616" y="2270919"/>
          <a:ext cx="7813932" cy="4166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32411236"/>
                    </a:ext>
                  </a:extLst>
                </a:gridCol>
                <a:gridCol w="800726">
                  <a:extLst>
                    <a:ext uri="{9D8B030D-6E8A-4147-A177-3AD203B41FA5}">
                      <a16:colId xmlns:a16="http://schemas.microsoft.com/office/drawing/2014/main" val="3747392165"/>
                    </a:ext>
                  </a:extLst>
                </a:gridCol>
                <a:gridCol w="1561914">
                  <a:extLst>
                    <a:ext uri="{9D8B030D-6E8A-4147-A177-3AD203B41FA5}">
                      <a16:colId xmlns:a16="http://schemas.microsoft.com/office/drawing/2014/main" val="271950155"/>
                    </a:ext>
                  </a:extLst>
                </a:gridCol>
                <a:gridCol w="1682554">
                  <a:extLst>
                    <a:ext uri="{9D8B030D-6E8A-4147-A177-3AD203B41FA5}">
                      <a16:colId xmlns:a16="http://schemas.microsoft.com/office/drawing/2014/main" val="2169758747"/>
                    </a:ext>
                  </a:extLst>
                </a:gridCol>
                <a:gridCol w="1783870">
                  <a:extLst>
                    <a:ext uri="{9D8B030D-6E8A-4147-A177-3AD203B41FA5}">
                      <a16:colId xmlns:a16="http://schemas.microsoft.com/office/drawing/2014/main" val="4018199082"/>
                    </a:ext>
                  </a:extLst>
                </a:gridCol>
                <a:gridCol w="1624868">
                  <a:extLst>
                    <a:ext uri="{9D8B030D-6E8A-4147-A177-3AD203B41FA5}">
                      <a16:colId xmlns:a16="http://schemas.microsoft.com/office/drawing/2014/main" val="4127247119"/>
                    </a:ext>
                  </a:extLst>
                </a:gridCol>
              </a:tblGrid>
              <a:tr h="314605">
                <a:tc gridSpan="2">
                  <a:txBody>
                    <a:bodyPr/>
                    <a:lstStyle/>
                    <a:p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人に関するデータ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都市に関するデータ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25079197"/>
                  </a:ext>
                </a:extLst>
              </a:tr>
              <a:tr h="13680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行政のデータ</a:t>
                      </a:r>
                    </a:p>
                  </a:txBody>
                  <a:tcPr vert="eaVert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オープン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データ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103302"/>
                  </a:ext>
                </a:extLst>
              </a:tr>
              <a:tr h="1152000"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クローズ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データ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669446"/>
                  </a:ext>
                </a:extLst>
              </a:tr>
              <a:tr h="1332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個人のデータ民間のデータ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445838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553108" y="2627293"/>
            <a:ext cx="1229824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統計データ</a:t>
            </a:r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・世帯、人口、年齢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・出生、死亡、婚姻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・健康、衛生、福祉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・収入、貯蓄、消費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・治安、防災、災害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・観光、外国人　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58657" y="2628385"/>
            <a:ext cx="1455848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記録データ</a:t>
            </a:r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・インフラ老朽化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・パーソントリップ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・住宅・土地調査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・公共施設、観光施設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・避難所、無線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LAN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・ハザードデータ　　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64530" y="2627293"/>
            <a:ext cx="1346844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調査結果データ</a:t>
            </a:r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・人口動態調査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・景気動向調査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・学力テスト調査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・健康状況調査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・生活保護調査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・住民アンケート　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27700" y="3972575"/>
            <a:ext cx="30544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生データ／個人情報データ</a:t>
            </a:r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・上記の統計や調査の生データ（元データ）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公表を前提としていないデータ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・住民からの申請、相談、問い合わせデータ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・保健所、児童相談、生活保護等の対応データ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・健診データ、レセプトデータ、感染症データ　等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51937" y="5126963"/>
            <a:ext cx="1430200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リアルタイムデータ</a:t>
            </a:r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・健康データ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⇒バイタルデータ　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・移動データ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⇒渋滞、位置情報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・購買データ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⇒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POS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58657" y="3966780"/>
            <a:ext cx="152975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生データ</a:t>
            </a:r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・上記記録データの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生データ（元データ）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公表を前提として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いないデータ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42393" y="3973465"/>
            <a:ext cx="143020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リアルタイムデータ</a:t>
            </a:r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・水道・下水道利用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・消防・救急位置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・交通管制データ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・公用車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GPS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・公用車ドラレコ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3" name="グループ化 52"/>
          <p:cNvGrpSpPr/>
          <p:nvPr/>
        </p:nvGrpSpPr>
        <p:grpSpPr>
          <a:xfrm>
            <a:off x="6532299" y="2021251"/>
            <a:ext cx="1646310" cy="246221"/>
            <a:chOff x="6822605" y="1816568"/>
            <a:chExt cx="1646310" cy="246221"/>
          </a:xfrm>
        </p:grpSpPr>
        <p:sp>
          <p:nvSpPr>
            <p:cNvPr id="3" name="正方形/長方形 2"/>
            <p:cNvSpPr/>
            <p:nvPr/>
          </p:nvSpPr>
          <p:spPr>
            <a:xfrm>
              <a:off x="6822605" y="1876166"/>
              <a:ext cx="424501" cy="134833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247106" y="1816568"/>
              <a:ext cx="12218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リアルタイムデータ</a:t>
              </a:r>
            </a:p>
          </p:txBody>
        </p:sp>
      </p:grpSp>
      <p:sp>
        <p:nvSpPr>
          <p:cNvPr id="16" name="二等辺三角形 15"/>
          <p:cNvSpPr/>
          <p:nvPr/>
        </p:nvSpPr>
        <p:spPr>
          <a:xfrm rot="5400000">
            <a:off x="7555861" y="3140647"/>
            <a:ext cx="1393707" cy="25108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416118" y="2823825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行政努力</a:t>
            </a:r>
            <a:endParaRPr kumimoji="1" lang="en-US" altLang="ja-JP" sz="14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7679595" y="4402443"/>
            <a:ext cx="1125862" cy="21132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428377" y="405390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規制緩和</a:t>
            </a:r>
          </a:p>
        </p:txBody>
      </p:sp>
      <p:sp>
        <p:nvSpPr>
          <p:cNvPr id="21" name="二等辺三角形 20"/>
          <p:cNvSpPr/>
          <p:nvPr/>
        </p:nvSpPr>
        <p:spPr>
          <a:xfrm rot="5400000">
            <a:off x="7578634" y="5637903"/>
            <a:ext cx="1365160" cy="23408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426548" y="5316693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個人情報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58657" y="5130345"/>
            <a:ext cx="164019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記録データ</a:t>
            </a:r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・デジタルマップ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・駅・商業施設情報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・観光文化情報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・イベント情報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・ビルメンテナンスデータ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27700" y="5125428"/>
            <a:ext cx="161846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記録データ</a:t>
            </a:r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・健康データ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⇒電カルテ、お薬手帳　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・経済活動データ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⇒売上、雇用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・金融データ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⇒預貯金、資産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6730907" y="6435265"/>
            <a:ext cx="2057400" cy="365125"/>
          </a:xfrm>
        </p:spPr>
        <p:txBody>
          <a:bodyPr/>
          <a:lstStyle/>
          <a:p>
            <a:fld id="{274049A7-7CB3-4CD6-BDE4-CB6BC8BABD24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fld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81964" y="893027"/>
            <a:ext cx="5222905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　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行政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 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のオープンデータの徹底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　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行政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 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の都市系データ（クローズ含む）の利活用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　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民間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 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の都市系データとの連携強化（掛け合わせ）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　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個人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 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の情報を含む全データ利活用（データポータビリティ）</a:t>
            </a:r>
          </a:p>
        </p:txBody>
      </p:sp>
      <p:sp>
        <p:nvSpPr>
          <p:cNvPr id="27" name="ホームベース 26"/>
          <p:cNvSpPr/>
          <p:nvPr/>
        </p:nvSpPr>
        <p:spPr>
          <a:xfrm>
            <a:off x="309679" y="932165"/>
            <a:ext cx="672285" cy="977440"/>
          </a:xfrm>
          <a:prstGeom prst="homePlate">
            <a:avLst>
              <a:gd name="adj" fmla="val 2070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着手の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容易度</a:t>
            </a:r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4094972" y="997053"/>
            <a:ext cx="241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6604397" y="811956"/>
            <a:ext cx="1975221" cy="339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企業等が自主的に利用</a:t>
            </a:r>
          </a:p>
        </p:txBody>
      </p:sp>
      <p:sp>
        <p:nvSpPr>
          <p:cNvPr id="39" name="右中かっこ 38"/>
          <p:cNvSpPr/>
          <p:nvPr/>
        </p:nvSpPr>
        <p:spPr>
          <a:xfrm>
            <a:off x="6308313" y="1160471"/>
            <a:ext cx="138728" cy="7800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569382" y="1207134"/>
            <a:ext cx="2268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大学、研究機関、企業等と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何らかの契約を結び、サービスに繋げる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93059" y="2590939"/>
            <a:ext cx="7437489" cy="13758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4724113" y="2597624"/>
            <a:ext cx="3406436" cy="381161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4715719" y="2597624"/>
            <a:ext cx="3414830" cy="24734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547212" y="2805832"/>
            <a:ext cx="331660" cy="338554"/>
            <a:chOff x="352829" y="2731214"/>
            <a:chExt cx="331660" cy="338554"/>
          </a:xfrm>
        </p:grpSpPr>
        <p:sp>
          <p:nvSpPr>
            <p:cNvPr id="29" name="楕円 28"/>
            <p:cNvSpPr/>
            <p:nvPr/>
          </p:nvSpPr>
          <p:spPr>
            <a:xfrm>
              <a:off x="352829" y="2738108"/>
              <a:ext cx="331660" cy="3316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62952" y="2731214"/>
              <a:ext cx="3145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1" lang="ja-JP" altLang="en-US" sz="1600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</a:t>
              </a: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6338623" y="4898704"/>
            <a:ext cx="340157" cy="338554"/>
            <a:chOff x="350128" y="2731214"/>
            <a:chExt cx="340157" cy="338554"/>
          </a:xfrm>
        </p:grpSpPr>
        <p:sp>
          <p:nvSpPr>
            <p:cNvPr id="48" name="楕円 47"/>
            <p:cNvSpPr/>
            <p:nvPr/>
          </p:nvSpPr>
          <p:spPr>
            <a:xfrm>
              <a:off x="352829" y="2738108"/>
              <a:ext cx="331660" cy="3316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350128" y="2731214"/>
              <a:ext cx="3401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1" lang="ja-JP" altLang="en-US" sz="1600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</a:t>
              </a: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6363768" y="6179490"/>
            <a:ext cx="340158" cy="338554"/>
            <a:chOff x="350128" y="2731214"/>
            <a:chExt cx="340158" cy="338554"/>
          </a:xfrm>
        </p:grpSpPr>
        <p:sp>
          <p:nvSpPr>
            <p:cNvPr id="51" name="楕円 50"/>
            <p:cNvSpPr/>
            <p:nvPr/>
          </p:nvSpPr>
          <p:spPr>
            <a:xfrm>
              <a:off x="352829" y="2738108"/>
              <a:ext cx="331660" cy="3316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350128" y="2731214"/>
              <a:ext cx="3401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1" lang="ja-JP" altLang="en-US" sz="1600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</a:t>
              </a:r>
            </a:p>
          </p:txBody>
        </p:sp>
      </p:grpSp>
      <p:sp>
        <p:nvSpPr>
          <p:cNvPr id="54" name="正方形/長方形 53"/>
          <p:cNvSpPr/>
          <p:nvPr/>
        </p:nvSpPr>
        <p:spPr>
          <a:xfrm>
            <a:off x="8260871" y="3557877"/>
            <a:ext cx="611842" cy="3385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r"/>
            <a:r>
              <a:rPr kumimoji="1" lang="en-US" altLang="ja-JP" sz="8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8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多くは公表済</a:t>
            </a:r>
          </a:p>
        </p:txBody>
      </p:sp>
      <p:cxnSp>
        <p:nvCxnSpPr>
          <p:cNvPr id="55" name="直線コネクタ 54"/>
          <p:cNvCxnSpPr/>
          <p:nvPr/>
        </p:nvCxnSpPr>
        <p:spPr bwMode="gray">
          <a:xfrm>
            <a:off x="316615" y="708149"/>
            <a:ext cx="8498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207788" y="252187"/>
            <a:ext cx="389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1"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　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データの種類と着手の容易度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576598" y="2619158"/>
            <a:ext cx="14879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リアルタイムデータ</a:t>
            </a:r>
            <a:r>
              <a:rPr kumimoji="1" lang="en-US" altLang="ja-JP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・河川防災情報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・防災カメラ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・道路渋滞情報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・環境観測データ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・天候データ　　等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599812" y="5162588"/>
            <a:ext cx="14879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リアルタイム</a:t>
            </a:r>
            <a:r>
              <a:rPr kumimoji="1" lang="ja-JP" altLang="en-US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</a:t>
            </a:r>
            <a:r>
              <a:rPr kumimoji="1" lang="en-US" altLang="ja-JP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GPS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・モバイル空間統計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・公共交通位置情報</a:t>
            </a:r>
          </a:p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・防犯カメラ（民）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・センサー情報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5797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3300</Words>
  <Application>Microsoft Office PowerPoint</Application>
  <PresentationFormat>画面に合わせる (4:3)</PresentationFormat>
  <Paragraphs>715</Paragraphs>
  <Slides>21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1" baseType="lpstr">
      <vt:lpstr>BIZ UDPゴシック</vt:lpstr>
      <vt:lpstr>HGPｺﾞｼｯｸE</vt:lpstr>
      <vt:lpstr>Meiryo UI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2022-02-24T11:47:09Z</dcterms:created>
  <dcterms:modified xsi:type="dcterms:W3CDTF">2022-02-25T04:58:27Z</dcterms:modified>
</cp:coreProperties>
</file>