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6" r:id="rId2"/>
    <p:sldId id="275" r:id="rId3"/>
    <p:sldId id="279" r:id="rId4"/>
    <p:sldId id="292" r:id="rId5"/>
    <p:sldId id="294" r:id="rId6"/>
    <p:sldId id="280" r:id="rId7"/>
    <p:sldId id="281" r:id="rId8"/>
    <p:sldId id="296" r:id="rId9"/>
    <p:sldId id="282" r:id="rId10"/>
    <p:sldId id="283" r:id="rId11"/>
    <p:sldId id="295" r:id="rId12"/>
    <p:sldId id="284" r:id="rId1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AC965-9230-4C57-BC97-266171650F74}" type="datetimeFigureOut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DCBC-929C-4453-BA39-9E90C652C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30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B8901-BB58-44E9-B1AB-6BF351162E8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86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8A3-CCAA-44A4-AE0E-D69A270866A7}" type="datetime1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8B8-28EF-469E-A50A-781CCFF9FE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06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7066-25B5-429F-B010-97B4EF1D1B4A}" type="datetime1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8B8-28EF-469E-A50A-781CCFF9FE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20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6C7E-CAD6-4A69-A1E0-A5185D4E9B86}" type="datetime1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8B8-28EF-469E-A50A-781CCFF9FE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79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F5A2-B98F-4FC8-8CB1-B2DC329A34F6}" type="datetime1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82B8B8-28EF-469E-A50A-781CCFF9FEC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896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32C5-A8FB-442C-8555-76B84B34B4D5}" type="datetime1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8B8-28EF-469E-A50A-781CCFF9FE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50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8594-69CC-4820-BB24-CA1D077DE608}" type="datetime1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8B8-28EF-469E-A50A-781CCFF9FE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02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6CDC-1CC7-45C4-97CF-813C0B144788}" type="datetime1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8B8-28EF-469E-A50A-781CCFF9FE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1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DC93-E974-48AC-A992-D1A5043BD3C7}" type="datetime1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8B8-28EF-469E-A50A-781CCFF9FE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72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DCA-371F-409E-9CEA-EA977F2842E2}" type="datetime1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8B8-28EF-469E-A50A-781CCFF9FE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60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D989-F5CF-4E46-83FA-AD7A1346F3E2}" type="datetime1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8B8-28EF-469E-A50A-781CCFF9FE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60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75F2-4081-41C4-BFB2-3455953D0539}" type="datetime1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8B8-28EF-469E-A50A-781CCFF9FE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23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84ED-DC23-4071-879F-907A3C0AD899}" type="datetime1">
              <a:rPr kumimoji="1" lang="ja-JP" altLang="en-US" smtClean="0"/>
              <a:t>2020/2/10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B8B8-28EF-469E-A50A-781CCFF9FE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49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84786" y="2523895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教育分野における</a:t>
            </a:r>
            <a:r>
              <a:rPr kumimoji="1" lang="en-US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kumimoji="1"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の活用について</a:t>
            </a:r>
            <a:endParaRPr kumimoji="1"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13765" y="110604"/>
            <a:ext cx="26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2020.2.10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回大阪スマートシティ戦略会議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42459" y="633824"/>
            <a:ext cx="16466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資料３－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30080" y="5189694"/>
            <a:ext cx="3961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スマートシティ戦略タスクフォース</a:t>
            </a:r>
          </a:p>
        </p:txBody>
      </p:sp>
    </p:spTree>
    <p:extLst>
      <p:ext uri="{BB962C8B-B14F-4D97-AF65-F5344CB8AC3E}">
        <p14:creationId xmlns:p14="http://schemas.microsoft.com/office/powerpoint/2010/main" val="40073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1EB130D-EF0F-4EBF-AF06-46CDF2CC5227}"/>
              </a:ext>
            </a:extLst>
          </p:cNvPr>
          <p:cNvCxnSpPr/>
          <p:nvPr/>
        </p:nvCxnSpPr>
        <p:spPr>
          <a:xfrm>
            <a:off x="121920" y="640080"/>
            <a:ext cx="8778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64499F85-73E4-409D-8FC4-501C914AB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1" y="2336578"/>
            <a:ext cx="8058150" cy="4274057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ACB2A2-AF65-4B8B-8F27-A6CFA667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154"/>
            <a:ext cx="2057400" cy="365125"/>
          </a:xfrm>
        </p:spPr>
        <p:txBody>
          <a:bodyPr/>
          <a:lstStyle/>
          <a:p>
            <a:fld id="{C02138F3-07C9-4D42-B9D1-447B3AAE03E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1920" y="906574"/>
            <a:ext cx="5550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kumimoji="1"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kumimoji="1"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年度より</a:t>
            </a:r>
            <a:r>
              <a:rPr kumimoji="1"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統合型校務支援システム」活用に加え、新たな学習データを実証実験として取得。これらの有益なデータを可視化し「①学力・体力向上」「②安全・安心な学校」「学校経営を支援する教育施策の企画立案」をテーマに、学校に新しい価値を提供</a:t>
            </a:r>
            <a:endParaRPr kumimoji="1" lang="ja-JP" altLang="en-US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1918" y="154472"/>
            <a:ext cx="720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77341" y="747484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＜活用するデータ＞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38253" y="160738"/>
            <a:ext cx="785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市の取組み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（滝川小学校・天王寺小学校・阿倍野小学校・旭陽中学校・大和川中学校）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フローチャート: 複数書類 10"/>
          <p:cNvSpPr/>
          <p:nvPr/>
        </p:nvSpPr>
        <p:spPr>
          <a:xfrm>
            <a:off x="5887500" y="1027638"/>
            <a:ext cx="1548000" cy="572348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総合型校務支援システム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フローチャート: 複数書類 11"/>
          <p:cNvSpPr/>
          <p:nvPr/>
        </p:nvSpPr>
        <p:spPr>
          <a:xfrm>
            <a:off x="7517949" y="1000014"/>
            <a:ext cx="1548000" cy="572348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デジタルドリル単元仕上げ</a:t>
            </a:r>
            <a:endParaRPr kumimoji="1" lang="en-US" altLang="ja-JP" sz="1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問題学習履歴結果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フローチャート: 複数書類 12"/>
          <p:cNvSpPr/>
          <p:nvPr/>
        </p:nvSpPr>
        <p:spPr>
          <a:xfrm>
            <a:off x="7557715" y="1591948"/>
            <a:ext cx="1548000" cy="572348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期末・定期テスト</a:t>
            </a:r>
            <a:endParaRPr kumimoji="1" lang="en-US" altLang="ja-JP" sz="1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学習履歴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結果</a:t>
            </a:r>
          </a:p>
        </p:txBody>
      </p:sp>
      <p:sp>
        <p:nvSpPr>
          <p:cNvPr id="14" name="フローチャート: 複数書類 13"/>
          <p:cNvSpPr/>
          <p:nvPr/>
        </p:nvSpPr>
        <p:spPr>
          <a:xfrm>
            <a:off x="5903587" y="1635678"/>
            <a:ext cx="1548000" cy="572348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児童生徒アンケート結果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14420" y="6590669"/>
            <a:ext cx="30145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文部科学省「次世代学校支援モデル構築事業」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03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60474" y="6446208"/>
            <a:ext cx="2057400" cy="365125"/>
          </a:xfrm>
        </p:spPr>
        <p:txBody>
          <a:bodyPr/>
          <a:lstStyle/>
          <a:p>
            <a:fld id="{C02138F3-07C9-4D42-B9D1-447B3AAE03E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BB6A00-2B57-4480-9638-B950E413D2C4}"/>
              </a:ext>
            </a:extLst>
          </p:cNvPr>
          <p:cNvSpPr txBox="1"/>
          <p:nvPr/>
        </p:nvSpPr>
        <p:spPr>
          <a:xfrm>
            <a:off x="1098073" y="141861"/>
            <a:ext cx="5141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1"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大阪府の取組み</a:t>
            </a:r>
            <a:r>
              <a:rPr kumimoji="1"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（府立高校及び府立支援学校）</a:t>
            </a:r>
            <a:endParaRPr kumimoji="1"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96914FA-14F7-4D07-A619-FF1D6C78B451}"/>
              </a:ext>
            </a:extLst>
          </p:cNvPr>
          <p:cNvCxnSpPr/>
          <p:nvPr/>
        </p:nvCxnSpPr>
        <p:spPr>
          <a:xfrm>
            <a:off x="121920" y="640080"/>
            <a:ext cx="8778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121918" y="154472"/>
            <a:ext cx="720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85" y="1845365"/>
            <a:ext cx="4288091" cy="476798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278" y="1845365"/>
            <a:ext cx="4116856" cy="4792983"/>
          </a:xfrm>
          <a:prstGeom prst="rect">
            <a:avLst/>
          </a:prstGeom>
        </p:spPr>
      </p:pic>
      <p:sp>
        <p:nvSpPr>
          <p:cNvPr id="40" name="正方形/長方形 39"/>
          <p:cNvSpPr/>
          <p:nvPr/>
        </p:nvSpPr>
        <p:spPr>
          <a:xfrm>
            <a:off x="4738278" y="791846"/>
            <a:ext cx="408156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VR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や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AI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ドリルを使った支援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学校での就労支援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4820549" y="1203169"/>
            <a:ext cx="3917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障がい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者を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含めて、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誰もが活躍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できる社会をつくるための人材を育成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63486" y="801514"/>
            <a:ext cx="428809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テレビ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会議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やタブレットを使った国際交流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89121" y="1203169"/>
            <a:ext cx="3917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コミュニケーション力、発信する力、多様な人たちと協働する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力の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育成＝国内外で活躍する人材の育成　</a:t>
            </a:r>
          </a:p>
        </p:txBody>
      </p:sp>
    </p:spTree>
    <p:extLst>
      <p:ext uri="{BB962C8B-B14F-4D97-AF65-F5344CB8AC3E}">
        <p14:creationId xmlns:p14="http://schemas.microsoft.com/office/powerpoint/2010/main" val="32302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BB6A00-2B57-4480-9638-B950E413D2C4}"/>
              </a:ext>
            </a:extLst>
          </p:cNvPr>
          <p:cNvSpPr txBox="1"/>
          <p:nvPr/>
        </p:nvSpPr>
        <p:spPr>
          <a:xfrm>
            <a:off x="915193" y="127648"/>
            <a:ext cx="5000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1"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遠隔・オンライン技術による「教育の質」の向上</a:t>
            </a:r>
            <a:endParaRPr kumimoji="1" lang="en-US" altLang="ja-JP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96914FA-14F7-4D07-A619-FF1D6C78B451}"/>
              </a:ext>
            </a:extLst>
          </p:cNvPr>
          <p:cNvCxnSpPr/>
          <p:nvPr/>
        </p:nvCxnSpPr>
        <p:spPr>
          <a:xfrm>
            <a:off x="121920" y="584660"/>
            <a:ext cx="8778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190978" y="792078"/>
            <a:ext cx="429789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Ａ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個々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の児童生徒の状況に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応じた遠隔教育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49633" y="1239575"/>
            <a:ext cx="398788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１．個々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の理解状況に応じた支援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個々の児童生徒と学習支援員等を個別につなぎ、児童生徒の理解状況に応じて、学習のサポートを行う。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．日本語指導支援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外国にルーツをもつ児童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生徒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と日本語指導教室等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14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つ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なぎ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、日本語指導の時間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より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多く確保する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３．不登校やハンディキャップ支援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自宅や適応指導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教室と教室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 をつなぎ、不登校生徒の学習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機会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増やす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病室と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教室をつないで、合同で授業を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行うこと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で、孤独感や不安を軽減する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657685" y="792078"/>
            <a:ext cx="429789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Ｂ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）遠隔交流授業・合同授業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1920" y="154472"/>
            <a:ext cx="720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Ｃ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49893" t="66761" r="33709" b="17140"/>
          <a:stretch/>
        </p:blipFill>
        <p:spPr>
          <a:xfrm>
            <a:off x="2610432" y="5775662"/>
            <a:ext cx="1434915" cy="792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49893" t="41261" r="33709" b="41989"/>
          <a:stretch/>
        </p:blipFill>
        <p:spPr>
          <a:xfrm>
            <a:off x="2594046" y="2086208"/>
            <a:ext cx="1477651" cy="84855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/>
          <a:srcRect l="31547" t="41057" r="50756" b="41615"/>
          <a:stretch/>
        </p:blipFill>
        <p:spPr>
          <a:xfrm>
            <a:off x="2580190" y="3192637"/>
            <a:ext cx="1584000" cy="871927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4685393" y="1263834"/>
            <a:ext cx="4242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他校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とつないで合同で授業を行うことで、協働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して取り組んだり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、多様な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意見に触れる機会を充実する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/>
          <a:srcRect l="30408" t="26610" r="32963" b="55398"/>
          <a:stretch/>
        </p:blipFill>
        <p:spPr>
          <a:xfrm>
            <a:off x="5106421" y="2442244"/>
            <a:ext cx="3621943" cy="1000245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472195" y="214421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遠隔交流学習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57899" y="215807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遠隔合同授業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685393" y="3716667"/>
            <a:ext cx="429789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Ｃ）専門家とつなぐ遠隔学習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740811" y="4190110"/>
            <a:ext cx="4242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遠方にいる講師等が参加して授業を支援することで、自校だけでは実施しにくい専門性の高い教育を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行う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/>
          <a:srcRect l="30727" t="45739" r="33176" b="36458"/>
          <a:stretch/>
        </p:blipFill>
        <p:spPr>
          <a:xfrm>
            <a:off x="5245507" y="5471309"/>
            <a:ext cx="3554095" cy="985502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706793" y="5152397"/>
            <a:ext cx="958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ALT*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と繋ぐ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75532" y="5137049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専門家とつなぐ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106421" y="6567662"/>
            <a:ext cx="17480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* ALT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･･･外国語指導助手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66046-4DB5-4705-A4AC-0E928DA5A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2555" y="6487855"/>
            <a:ext cx="2057400" cy="365125"/>
          </a:xfrm>
        </p:spPr>
        <p:txBody>
          <a:bodyPr/>
          <a:lstStyle/>
          <a:p>
            <a:fld id="{C02138F3-07C9-4D42-B9D1-447B3AAE03E2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3"/>
          <a:srcRect l="31670" t="66761" r="50958" b="17140"/>
          <a:stretch/>
        </p:blipFill>
        <p:spPr>
          <a:xfrm>
            <a:off x="2617360" y="4622493"/>
            <a:ext cx="1520157" cy="792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77909" y="6588661"/>
            <a:ext cx="36551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出典：遠隔教育システム活用ガイドブック　第１版（文部科学省）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94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37417" y="797823"/>
            <a:ext cx="89349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BA8D65-AA72-4CC2-ACF1-C0500987DA50}"/>
              </a:ext>
            </a:extLst>
          </p:cNvPr>
          <p:cNvSpPr txBox="1"/>
          <p:nvPr/>
        </p:nvSpPr>
        <p:spPr>
          <a:xfrm>
            <a:off x="879718" y="1921640"/>
            <a:ext cx="79251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Ａ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を活用した教育環境の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充実</a:t>
            </a:r>
            <a:endParaRPr kumimoji="1"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タブレット、電子黒板、デジタル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教材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、校務支援システムなどの活用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Ｂ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）ビッグデータを活用した教育の質の向上</a:t>
            </a:r>
            <a:endParaRPr kumimoji="1"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　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各種学校データ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に基づき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、最適な教材やドリルを提供できる仕組みづくり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Ｃ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）個別最適学習の環境づくりと自立的な学習の促進</a:t>
            </a:r>
            <a:endParaRPr kumimoji="1"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　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学習者一人一人の習熟度や関心度に合わせた教育環境の提供と、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それを通じた自立的学習の促進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02138F3-07C9-4D42-B9D1-447B3AAE03E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1340" y="216459"/>
            <a:ext cx="775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学習者の視点で「教育の質」を向上させるメニュー例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42504" y="1947766"/>
            <a:ext cx="720537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Ａ</a:t>
            </a:r>
            <a:endParaRPr kumimoji="1" lang="en-US" altLang="ja-JP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29442" y="3245239"/>
            <a:ext cx="720537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endParaRPr kumimoji="1" lang="en-US" altLang="ja-JP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29441" y="4498759"/>
            <a:ext cx="720537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endParaRPr kumimoji="1" lang="en-US" altLang="ja-JP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66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76122" y="6432468"/>
            <a:ext cx="2057400" cy="365125"/>
          </a:xfrm>
        </p:spPr>
        <p:txBody>
          <a:bodyPr/>
          <a:lstStyle/>
          <a:p>
            <a:fld id="{C02138F3-07C9-4D42-B9D1-447B3AAE03E2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127876" y="6103106"/>
            <a:ext cx="1260000" cy="432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幼保児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127876" y="5442204"/>
            <a:ext cx="1260000" cy="432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小学生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127876" y="4831119"/>
            <a:ext cx="1260000" cy="432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中学生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127876" y="4200182"/>
            <a:ext cx="1260000" cy="432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高校生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127876" y="3527814"/>
            <a:ext cx="1260000" cy="432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大学生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127876" y="2853522"/>
            <a:ext cx="1260000" cy="432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社会人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127876" y="2160362"/>
            <a:ext cx="1260000" cy="432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シニア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969686" y="100999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学ぶ人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977890" y="1009997"/>
            <a:ext cx="1534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学習する場所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7332127" y="985845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教える人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683185" y="4193901"/>
            <a:ext cx="360000" cy="1656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eaVert" wrap="none" anchor="ctr" anchorCtr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特別支援学校生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743282" y="2842826"/>
            <a:ext cx="900000" cy="3654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大学・院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高校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中学校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小学校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幼稚園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保育所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4249573" y="4193901"/>
            <a:ext cx="360000" cy="1656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学習塾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4666039" y="2842826"/>
            <a:ext cx="360000" cy="1766828"/>
          </a:xfrm>
          <a:prstGeom prst="roundRect">
            <a:avLst>
              <a:gd name="adj" fmla="val 2436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専門学校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7013512" y="2842827"/>
            <a:ext cx="900038" cy="3654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教授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教師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幼稚園教諭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保育士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5776685" y="2160362"/>
            <a:ext cx="725122" cy="433679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自宅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3710884" y="4193901"/>
            <a:ext cx="360000" cy="165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特別支援学校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5090876" y="2160362"/>
            <a:ext cx="360000" cy="10684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セミナー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2855354" y="161102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公的教育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4295750" y="161102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民間教育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5614182" y="161102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個人学習</a:t>
            </a:r>
          </a:p>
        </p:txBody>
      </p:sp>
      <p:sp>
        <p:nvSpPr>
          <p:cNvPr id="32" name="角丸四角形 31"/>
          <p:cNvSpPr/>
          <p:nvPr/>
        </p:nvSpPr>
        <p:spPr>
          <a:xfrm>
            <a:off x="8026367" y="2842826"/>
            <a:ext cx="360000" cy="30123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講師等</a:t>
            </a:r>
          </a:p>
        </p:txBody>
      </p:sp>
      <p:sp>
        <p:nvSpPr>
          <p:cNvPr id="33" name="角丸四角形 32"/>
          <p:cNvSpPr/>
          <p:nvPr/>
        </p:nvSpPr>
        <p:spPr>
          <a:xfrm>
            <a:off x="8516591" y="2160362"/>
            <a:ext cx="360000" cy="4336794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インターネット（遠隔講師）　／　保護者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B2B2EB3-E142-436D-8DA1-2D8F9252F89E}"/>
              </a:ext>
            </a:extLst>
          </p:cNvPr>
          <p:cNvSpPr txBox="1"/>
          <p:nvPr/>
        </p:nvSpPr>
        <p:spPr>
          <a:xfrm>
            <a:off x="3909210" y="54801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学習の範囲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66AA253-07ED-4D39-AF54-5959ED6B5E17}"/>
              </a:ext>
            </a:extLst>
          </p:cNvPr>
          <p:cNvCxnSpPr/>
          <p:nvPr/>
        </p:nvCxnSpPr>
        <p:spPr>
          <a:xfrm>
            <a:off x="141150" y="520365"/>
            <a:ext cx="8778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243261" y="2160362"/>
            <a:ext cx="360000" cy="433679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eaVert" wrap="none" anchor="ctr" anchorCtr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ハンディキャップを有する人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166AA253-07ED-4D39-AF54-5959ED6B5E17}"/>
              </a:ext>
            </a:extLst>
          </p:cNvPr>
          <p:cNvCxnSpPr/>
          <p:nvPr/>
        </p:nvCxnSpPr>
        <p:spPr>
          <a:xfrm>
            <a:off x="181163" y="1455851"/>
            <a:ext cx="22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166AA253-07ED-4D39-AF54-5959ED6B5E17}"/>
              </a:ext>
            </a:extLst>
          </p:cNvPr>
          <p:cNvCxnSpPr/>
          <p:nvPr/>
        </p:nvCxnSpPr>
        <p:spPr>
          <a:xfrm>
            <a:off x="6887550" y="1455851"/>
            <a:ext cx="205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166AA253-07ED-4D39-AF54-5959ED6B5E17}"/>
              </a:ext>
            </a:extLst>
          </p:cNvPr>
          <p:cNvCxnSpPr/>
          <p:nvPr/>
        </p:nvCxnSpPr>
        <p:spPr>
          <a:xfrm>
            <a:off x="2743282" y="1455851"/>
            <a:ext cx="385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166AA253-07ED-4D39-AF54-5959ED6B5E17}"/>
              </a:ext>
            </a:extLst>
          </p:cNvPr>
          <p:cNvCxnSpPr/>
          <p:nvPr/>
        </p:nvCxnSpPr>
        <p:spPr>
          <a:xfrm>
            <a:off x="2716804" y="1945010"/>
            <a:ext cx="126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166AA253-07ED-4D39-AF54-5959ED6B5E17}"/>
              </a:ext>
            </a:extLst>
          </p:cNvPr>
          <p:cNvCxnSpPr/>
          <p:nvPr/>
        </p:nvCxnSpPr>
        <p:spPr>
          <a:xfrm>
            <a:off x="4084739" y="1945010"/>
            <a:ext cx="14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166AA253-07ED-4D39-AF54-5959ED6B5E17}"/>
              </a:ext>
            </a:extLst>
          </p:cNvPr>
          <p:cNvCxnSpPr/>
          <p:nvPr/>
        </p:nvCxnSpPr>
        <p:spPr>
          <a:xfrm>
            <a:off x="5687609" y="1945010"/>
            <a:ext cx="82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二等辺三角形 43"/>
          <p:cNvSpPr/>
          <p:nvPr/>
        </p:nvSpPr>
        <p:spPr>
          <a:xfrm rot="5400000">
            <a:off x="2383282" y="1133412"/>
            <a:ext cx="540000" cy="180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二等辺三角形 44"/>
          <p:cNvSpPr/>
          <p:nvPr/>
        </p:nvSpPr>
        <p:spPr>
          <a:xfrm rot="16200000">
            <a:off x="6439585" y="1104663"/>
            <a:ext cx="540000" cy="180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F75DF9-E499-4ADB-8291-3DBB581DC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54" r="7754"/>
          <a:stretch/>
        </p:blipFill>
        <p:spPr>
          <a:xfrm>
            <a:off x="331083" y="924508"/>
            <a:ext cx="505780" cy="47420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1CB9C12-4BA0-4D64-97A7-B99D13B9A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588" y="918997"/>
            <a:ext cx="503028" cy="50302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55A3AD9-E750-4A5B-BAC7-FA7A4A53C2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99" b="12576"/>
          <a:stretch/>
        </p:blipFill>
        <p:spPr>
          <a:xfrm>
            <a:off x="3125906" y="929985"/>
            <a:ext cx="613369" cy="463248"/>
          </a:xfrm>
          <a:prstGeom prst="rect">
            <a:avLst/>
          </a:prstGeom>
        </p:spPr>
      </p:pic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F3CD3105-DE48-415D-897B-D8F160AD22E9}"/>
              </a:ext>
            </a:extLst>
          </p:cNvPr>
          <p:cNvCxnSpPr>
            <a:cxnSpLocks/>
          </p:cNvCxnSpPr>
          <p:nvPr/>
        </p:nvCxnSpPr>
        <p:spPr>
          <a:xfrm>
            <a:off x="2565578" y="1417060"/>
            <a:ext cx="1" cy="522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47BE76C4-481A-4AB0-AFD0-B7AD80D895BD}"/>
              </a:ext>
            </a:extLst>
          </p:cNvPr>
          <p:cNvCxnSpPr>
            <a:cxnSpLocks/>
          </p:cNvCxnSpPr>
          <p:nvPr/>
        </p:nvCxnSpPr>
        <p:spPr>
          <a:xfrm>
            <a:off x="6795865" y="1417060"/>
            <a:ext cx="1" cy="522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17AA810-199D-4012-BDE6-1315218FA35A}"/>
              </a:ext>
            </a:extLst>
          </p:cNvPr>
          <p:cNvSpPr/>
          <p:nvPr/>
        </p:nvSpPr>
        <p:spPr>
          <a:xfrm>
            <a:off x="7268550" y="1611027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公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63A8E943-E40C-4464-9308-0DC62EA27A1A}"/>
              </a:ext>
            </a:extLst>
          </p:cNvPr>
          <p:cNvSpPr/>
          <p:nvPr/>
        </p:nvSpPr>
        <p:spPr>
          <a:xfrm>
            <a:off x="8011442" y="1611027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民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36BC730B-2940-453D-A038-2D25E1A19711}"/>
              </a:ext>
            </a:extLst>
          </p:cNvPr>
          <p:cNvSpPr/>
          <p:nvPr/>
        </p:nvSpPr>
        <p:spPr>
          <a:xfrm>
            <a:off x="8501666" y="1611027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個</a:t>
            </a:r>
          </a:p>
        </p:txBody>
      </p:sp>
    </p:spTree>
    <p:extLst>
      <p:ext uri="{BB962C8B-B14F-4D97-AF65-F5344CB8AC3E}">
        <p14:creationId xmlns:p14="http://schemas.microsoft.com/office/powerpoint/2010/main" val="35785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E70A9D-9762-4316-8A29-9E0DD69123F6}"/>
              </a:ext>
            </a:extLst>
          </p:cNvPr>
          <p:cNvSpPr txBox="1"/>
          <p:nvPr/>
        </p:nvSpPr>
        <p:spPr>
          <a:xfrm>
            <a:off x="864340" y="89808"/>
            <a:ext cx="810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を活用した教育環境の充実により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、“児童生徒”の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「教育の質」が向上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2936D66-642D-49A3-830D-72F67E5ADC10}"/>
              </a:ext>
            </a:extLst>
          </p:cNvPr>
          <p:cNvCxnSpPr/>
          <p:nvPr/>
        </p:nvCxnSpPr>
        <p:spPr>
          <a:xfrm>
            <a:off x="141030" y="557186"/>
            <a:ext cx="892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102423" y="90491"/>
            <a:ext cx="720537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Ａ</a:t>
            </a:r>
            <a:endParaRPr kumimoji="1" lang="en-US" altLang="ja-JP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874175"/>
              </p:ext>
            </p:extLst>
          </p:nvPr>
        </p:nvGraphicFramePr>
        <p:xfrm>
          <a:off x="679268" y="1175658"/>
          <a:ext cx="7769198" cy="5146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4599">
                  <a:extLst>
                    <a:ext uri="{9D8B030D-6E8A-4147-A177-3AD203B41FA5}">
                      <a16:colId xmlns:a16="http://schemas.microsoft.com/office/drawing/2014/main" val="768611976"/>
                    </a:ext>
                  </a:extLst>
                </a:gridCol>
                <a:gridCol w="3884599">
                  <a:extLst>
                    <a:ext uri="{9D8B030D-6E8A-4147-A177-3AD203B41FA5}">
                      <a16:colId xmlns:a16="http://schemas.microsoft.com/office/drawing/2014/main" val="149288738"/>
                    </a:ext>
                  </a:extLst>
                </a:gridCol>
              </a:tblGrid>
              <a:tr h="25733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タブレット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電子黒板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437728"/>
                  </a:ext>
                </a:extLst>
              </a:tr>
              <a:tr h="25733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デジタル教材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学校内無線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LAN】</a:t>
                      </a:r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423922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848316" y="1596341"/>
            <a:ext cx="3487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画像や動画を使うことで、子どもが楽しみなが知識・技能・表現力などの意欲が高まる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書き込み、記録ができるため反復が容易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62148" y="4196695"/>
            <a:ext cx="3678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子どもの理解度に合わせた出題と、弱点を復習することができ、学習効果が向上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書き込み、保存が容易で学習効率が上がる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62149" y="1596341"/>
            <a:ext cx="3487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動画、画像、音声などで子供の関心を高めることができる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調べたいことを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等で検索でき、自発的な学習が可能になる。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928" y="2594184"/>
            <a:ext cx="1699853" cy="101991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750526" y="4196695"/>
            <a:ext cx="3487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電子黒板やタブレットとつなぐことで、協働学習が可能になり、コミュニケーション力を上げながら、楽しい学習が可能になる。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935" y="2492838"/>
            <a:ext cx="1524544" cy="109221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929" y="5204738"/>
            <a:ext cx="1962330" cy="95500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543" y="4977692"/>
            <a:ext cx="1930936" cy="1280854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8B8-28EF-469E-A50A-781CCFF9FEC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2936D66-642D-49A3-830D-72F67E5ADC10}"/>
              </a:ext>
            </a:extLst>
          </p:cNvPr>
          <p:cNvCxnSpPr/>
          <p:nvPr/>
        </p:nvCxnSpPr>
        <p:spPr>
          <a:xfrm>
            <a:off x="141030" y="557186"/>
            <a:ext cx="892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102423" y="90491"/>
            <a:ext cx="720537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Ａ</a:t>
            </a:r>
            <a:endParaRPr kumimoji="1" lang="en-US" altLang="ja-JP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E70A9D-9762-4316-8A29-9E0DD69123F6}"/>
              </a:ext>
            </a:extLst>
          </p:cNvPr>
          <p:cNvSpPr txBox="1"/>
          <p:nvPr/>
        </p:nvSpPr>
        <p:spPr>
          <a:xfrm>
            <a:off x="864340" y="89808"/>
            <a:ext cx="617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校務に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を活用することにより、“教職員”の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負担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を軽減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976752" y="6440768"/>
            <a:ext cx="2057400" cy="365125"/>
          </a:xfrm>
        </p:spPr>
        <p:txBody>
          <a:bodyPr/>
          <a:lstStyle/>
          <a:p>
            <a:fld id="{5B82B8B8-28EF-469E-A50A-781CCFF9FEC1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248194" y="1122889"/>
            <a:ext cx="5492909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教員の働き方改革にあたり、ＩＣＴの活用による業務改善に期待。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「統合型校務支援システム」とは、教務系（成績処理、出欠管理、時数等）・保健系（健康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診断票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、保健室管理等）、指導要録等の学籍関係、学校事務系など統合して機能を有している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システム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のことであり、「手書き」「手作業」が多い教員の業務の効率化を図る観点で有効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また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教職員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による学校・学級運営に必要な情報、児童生徒の状況の一元管理、共有を可能とする。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小規模自治体の負担や、教員の異動等を踏まえると、教員の業務負担軽減に向けては、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都道府県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単位での統合型校務支援システムの導入推進が不可欠。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7873" t="50981" r="18776" b="10804"/>
          <a:stretch/>
        </p:blipFill>
        <p:spPr>
          <a:xfrm>
            <a:off x="614595" y="4246471"/>
            <a:ext cx="6738355" cy="228527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674" y="1285192"/>
            <a:ext cx="3145124" cy="251609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61257" y="714155"/>
            <a:ext cx="5342709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「統合型校務支援システムの導入促進」の必要性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02423" y="6565040"/>
            <a:ext cx="790302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出典：「統合型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校務支援システムに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よる業務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の効率化に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ついて」　文部科学省：学校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における働き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方改革特別部会資料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22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32768" y="6552558"/>
            <a:ext cx="2057400" cy="228542"/>
          </a:xfrm>
        </p:spPr>
        <p:txBody>
          <a:bodyPr/>
          <a:lstStyle/>
          <a:p>
            <a:fld id="{C02138F3-07C9-4D42-B9D1-447B3AAE03E2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0185" t="40464" r="21250" b="9186"/>
          <a:stretch/>
        </p:blipFill>
        <p:spPr>
          <a:xfrm>
            <a:off x="726481" y="2461000"/>
            <a:ext cx="8292827" cy="400842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61695" y="97893"/>
            <a:ext cx="7758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教育ビッグデータを活用した教育の質の向上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644C919-54EB-4F7F-9467-4D1934B8EB2E}"/>
              </a:ext>
            </a:extLst>
          </p:cNvPr>
          <p:cNvCxnSpPr/>
          <p:nvPr/>
        </p:nvCxnSpPr>
        <p:spPr>
          <a:xfrm>
            <a:off x="211188" y="583040"/>
            <a:ext cx="8778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角丸四角形 7"/>
          <p:cNvSpPr/>
          <p:nvPr/>
        </p:nvSpPr>
        <p:spPr>
          <a:xfrm>
            <a:off x="199505" y="2651441"/>
            <a:ext cx="402286" cy="180995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教員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199505" y="4589204"/>
            <a:ext cx="402286" cy="188022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児童生徒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3BDEE51-A731-476D-9CF0-81B8D33E0C04}"/>
              </a:ext>
            </a:extLst>
          </p:cNvPr>
          <p:cNvSpPr txBox="1"/>
          <p:nvPr/>
        </p:nvSpPr>
        <p:spPr>
          <a:xfrm>
            <a:off x="6989571" y="2160511"/>
            <a:ext cx="1304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</a:t>
            </a:r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に基づく</a:t>
            </a:r>
            <a:endParaRPr kumimoji="1" lang="en-US" altLang="ja-JP" sz="11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学習</a:t>
            </a: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指導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F8CAC8-10EF-4D2D-8269-E10458AC21E1}"/>
              </a:ext>
            </a:extLst>
          </p:cNvPr>
          <p:cNvSpPr txBox="1"/>
          <p:nvPr/>
        </p:nvSpPr>
        <p:spPr>
          <a:xfrm>
            <a:off x="6747226" y="4539064"/>
            <a:ext cx="360000" cy="360000"/>
          </a:xfrm>
          <a:prstGeom prst="ellipse">
            <a:avLst/>
          </a:prstGeom>
          <a:solidFill>
            <a:schemeClr val="tx1"/>
          </a:solidFill>
        </p:spPr>
        <p:txBody>
          <a:bodyPr wrap="none" lIns="36000" tIns="36000" rIns="36000" bIns="36000" rtlCol="0" anchor="ctr" anchorCtr="1">
            <a:no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endParaRPr kumimoji="1" lang="ja-JP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8F6E0E-47CD-42D2-AEBC-7FA29E7DEA8E}"/>
              </a:ext>
            </a:extLst>
          </p:cNvPr>
          <p:cNvSpPr txBox="1"/>
          <p:nvPr/>
        </p:nvSpPr>
        <p:spPr>
          <a:xfrm>
            <a:off x="7075617" y="4502958"/>
            <a:ext cx="933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学習内容の</a:t>
            </a:r>
            <a:endParaRPr kumimoji="1"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個別最適化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66218" y="732990"/>
            <a:ext cx="7660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校務系システムや、授業・学習系で蓄積された様々なビッグデータを、集積、連携させ、これを可視化することで、データに基づく学習指導や、生徒一人一人に合った教育環境の提供など、教育の質の向上を図ることができる。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11186" y="100872"/>
            <a:ext cx="720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Ｂ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強調線吹き出し 2 (枠付き) 14"/>
          <p:cNvSpPr/>
          <p:nvPr/>
        </p:nvSpPr>
        <p:spPr>
          <a:xfrm>
            <a:off x="99586" y="1868312"/>
            <a:ext cx="1094509" cy="460163"/>
          </a:xfrm>
          <a:prstGeom prst="accentBorderCallout2">
            <a:avLst>
              <a:gd name="adj1" fmla="val 24772"/>
              <a:gd name="adj2" fmla="val 108123"/>
              <a:gd name="adj3" fmla="val 42836"/>
              <a:gd name="adj4" fmla="val 125105"/>
              <a:gd name="adj5" fmla="val 151640"/>
              <a:gd name="adj6" fmla="val 13308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kumimoji="1" lang="ja-JP" altLang="en-US" sz="11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化によりデータ化が進む</a:t>
            </a:r>
            <a:endParaRPr kumimoji="1" lang="ja-JP" altLang="en-US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強調線吹き出し 2 (枠付き) 15"/>
          <p:cNvSpPr/>
          <p:nvPr/>
        </p:nvSpPr>
        <p:spPr>
          <a:xfrm>
            <a:off x="1647842" y="1887540"/>
            <a:ext cx="1094509" cy="421709"/>
          </a:xfrm>
          <a:prstGeom prst="accentBorderCallout2">
            <a:avLst>
              <a:gd name="adj1" fmla="val 25321"/>
              <a:gd name="adj2" fmla="val 106857"/>
              <a:gd name="adj3" fmla="val 41747"/>
              <a:gd name="adj4" fmla="val 112447"/>
              <a:gd name="adj5" fmla="val 145618"/>
              <a:gd name="adj6" fmla="val 114092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各システムのデータを集約</a:t>
            </a:r>
            <a:endParaRPr kumimoji="1" lang="ja-JP" altLang="en-US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強調線吹き出し 2 (枠付き) 16"/>
          <p:cNvSpPr/>
          <p:nvPr/>
        </p:nvSpPr>
        <p:spPr>
          <a:xfrm>
            <a:off x="3778385" y="1850592"/>
            <a:ext cx="1094509" cy="460163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0565"/>
              <a:gd name="adj6" fmla="val 2675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データを個人</a:t>
            </a:r>
            <a:r>
              <a:rPr kumimoji="1" lang="en-US" altLang="ja-JP" sz="11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kumimoji="1" lang="ja-JP" altLang="en-US" sz="11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で連携</a:t>
            </a:r>
            <a:endParaRPr kumimoji="1" lang="ja-JP" altLang="en-US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強調線吹き出し 2 (枠付き) 17"/>
          <p:cNvSpPr/>
          <p:nvPr/>
        </p:nvSpPr>
        <p:spPr>
          <a:xfrm>
            <a:off x="5621108" y="1849086"/>
            <a:ext cx="1126118" cy="460163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2608"/>
              <a:gd name="adj6" fmla="val -23883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連携された</a:t>
            </a:r>
            <a:endParaRPr kumimoji="1" lang="en-US" altLang="ja-JP" sz="11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1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データを可視化</a:t>
            </a:r>
            <a:endParaRPr kumimoji="1" lang="ja-JP" altLang="en-US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強調線吹き出し 2 (枠付き) 18"/>
          <p:cNvSpPr/>
          <p:nvPr/>
        </p:nvSpPr>
        <p:spPr>
          <a:xfrm>
            <a:off x="7863310" y="1608166"/>
            <a:ext cx="1126118" cy="460163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6479"/>
              <a:gd name="adj6" fmla="val -3249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可視化データで</a:t>
            </a:r>
            <a:endParaRPr kumimoji="1" lang="en-US" altLang="ja-JP" sz="11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1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教育の質向上</a:t>
            </a:r>
            <a:endParaRPr kumimoji="1" lang="ja-JP" altLang="en-US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0525269-556F-4F0C-B738-BB54C6A24E5D}"/>
              </a:ext>
            </a:extLst>
          </p:cNvPr>
          <p:cNvSpPr txBox="1"/>
          <p:nvPr/>
        </p:nvSpPr>
        <p:spPr>
          <a:xfrm>
            <a:off x="6715617" y="2195954"/>
            <a:ext cx="360000" cy="360000"/>
          </a:xfrm>
          <a:prstGeom prst="ellipse">
            <a:avLst/>
          </a:prstGeom>
          <a:solidFill>
            <a:schemeClr val="tx1"/>
          </a:solidFill>
        </p:spPr>
        <p:txBody>
          <a:bodyPr wrap="none" lIns="36000" tIns="36000" rIns="36000" bIns="36000" rtlCol="0" anchor="ctr" anchorCtr="1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Ｂ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86494" y="6551481"/>
            <a:ext cx="56742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出典：教育の質の向上に向けた効果的なデータ連携・活用のポイントと学校改善事例集（文部科学省）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829934" y="46559"/>
            <a:ext cx="395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学校データの種類と活用例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644C919-54EB-4F7F-9467-4D1934B8EB2E}"/>
              </a:ext>
            </a:extLst>
          </p:cNvPr>
          <p:cNvCxnSpPr/>
          <p:nvPr/>
        </p:nvCxnSpPr>
        <p:spPr>
          <a:xfrm>
            <a:off x="211188" y="541475"/>
            <a:ext cx="8778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729881"/>
              </p:ext>
            </p:extLst>
          </p:nvPr>
        </p:nvGraphicFramePr>
        <p:xfrm>
          <a:off x="101547" y="1278285"/>
          <a:ext cx="4526471" cy="5186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68">
                  <a:extLst>
                    <a:ext uri="{9D8B030D-6E8A-4147-A177-3AD203B41FA5}">
                      <a16:colId xmlns:a16="http://schemas.microsoft.com/office/drawing/2014/main" val="3872007989"/>
                    </a:ext>
                  </a:extLst>
                </a:gridCol>
                <a:gridCol w="1576705">
                  <a:extLst>
                    <a:ext uri="{9D8B030D-6E8A-4147-A177-3AD203B41FA5}">
                      <a16:colId xmlns:a16="http://schemas.microsoft.com/office/drawing/2014/main" val="2517949423"/>
                    </a:ext>
                  </a:extLst>
                </a:gridCol>
                <a:gridCol w="2562098">
                  <a:extLst>
                    <a:ext uri="{9D8B030D-6E8A-4147-A177-3AD203B41FA5}">
                      <a16:colId xmlns:a16="http://schemas.microsoft.com/office/drawing/2014/main" val="51158654"/>
                    </a:ext>
                  </a:extLst>
                </a:gridCol>
              </a:tblGrid>
              <a:tr h="523340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区分</a:t>
                      </a:r>
                      <a:endParaRPr kumimoji="1" lang="ja-JP" altLang="en-US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データの種類</a:t>
                      </a:r>
                      <a:endParaRPr kumimoji="1" lang="ja-JP" altLang="en-US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内容</a:t>
                      </a:r>
                      <a:endParaRPr kumimoji="1" lang="ja-JP" altLang="en-US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999513"/>
                  </a:ext>
                </a:extLst>
              </a:tr>
              <a:tr h="302870">
                <a:tc rowSpan="9">
                  <a:txBody>
                    <a:bodyPr/>
                    <a:lstStyle/>
                    <a:p>
                      <a:r>
                        <a:rPr kumimoji="1" lang="ja-JP" alt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校務系</a:t>
                      </a:r>
                      <a:endParaRPr kumimoji="1" lang="ja-JP" alt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①学籍情報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生徒の氏名、学年、学級などの基本情報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37979"/>
                  </a:ext>
                </a:extLst>
              </a:tr>
              <a:tr h="302870"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②出欠情報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生徒の出欠席、遅刻・早退などの情報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2623"/>
                  </a:ext>
                </a:extLst>
              </a:tr>
              <a:tr h="302870">
                <a:tc vMerge="1">
                  <a:txBody>
                    <a:bodyPr/>
                    <a:lstStyle/>
                    <a:p>
                      <a:endParaRPr kumimoji="1" lang="ja-JP" altLang="en-US" sz="140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③日常所見情報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生徒の日々の様子などを記録した情報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544752"/>
                  </a:ext>
                </a:extLst>
              </a:tr>
              <a:tr h="302870"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④保健室利用記録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生徒が保健室に来室した記録</a:t>
                      </a:r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（理由等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980712"/>
                  </a:ext>
                </a:extLst>
              </a:tr>
              <a:tr h="302870">
                <a:tc vMerge="1">
                  <a:txBody>
                    <a:bodyPr/>
                    <a:lstStyle/>
                    <a:p>
                      <a:endParaRPr kumimoji="1" lang="ja-JP" altLang="en-US" sz="140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⑤指導計画情報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年間指導計画や週案などの情報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827331"/>
                  </a:ext>
                </a:extLst>
              </a:tr>
              <a:tr h="302870">
                <a:tc vMerge="1">
                  <a:txBody>
                    <a:bodyPr/>
                    <a:lstStyle/>
                    <a:p>
                      <a:endParaRPr kumimoji="1" lang="ja-JP" altLang="en-US" sz="140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⑥テスト結果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単元・定期テスト、全国学力状況調査等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54280"/>
                  </a:ext>
                </a:extLst>
              </a:tr>
              <a:tr h="302870">
                <a:tc vMerge="1">
                  <a:txBody>
                    <a:bodyPr/>
                    <a:lstStyle/>
                    <a:p>
                      <a:endParaRPr kumimoji="1" lang="ja-JP" altLang="en-US" sz="140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⑦成績評定情報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通知表などに掲載される生徒の評定結果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16173"/>
                  </a:ext>
                </a:extLst>
              </a:tr>
              <a:tr h="367170">
                <a:tc vMerge="1">
                  <a:txBody>
                    <a:bodyPr/>
                    <a:lstStyle/>
                    <a:p>
                      <a:endParaRPr kumimoji="1" lang="ja-JP" altLang="en-US" sz="140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⑧教員アンケート結果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教員に対して実施したアンケートの結果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371561"/>
                  </a:ext>
                </a:extLst>
              </a:tr>
              <a:tr h="302870">
                <a:tc vMerge="1">
                  <a:txBody>
                    <a:bodyPr/>
                    <a:lstStyle/>
                    <a:p>
                      <a:endParaRPr kumimoji="1" lang="ja-JP" altLang="en-US" sz="140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⑨端末利用記録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生徒が利用した情報端末の利用記録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01238"/>
                  </a:ext>
                </a:extLst>
              </a:tr>
              <a:tr h="624189">
                <a:tc rowSpan="3">
                  <a:txBody>
                    <a:bodyPr/>
                    <a:lstStyle/>
                    <a:p>
                      <a:r>
                        <a:rPr kumimoji="1" lang="ja-JP" alt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授業・学習系</a:t>
                      </a:r>
                      <a:endParaRPr kumimoji="1" lang="ja-JP" alt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⑩デジタルドリル</a:t>
                      </a:r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学習履歴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生徒がデジタルドリルに取り組んだ履歴や正答率等の情報（家庭学習履歴も含む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993274"/>
                  </a:ext>
                </a:extLst>
              </a:tr>
              <a:tr h="624189">
                <a:tc vMerge="1">
                  <a:txBody>
                    <a:bodyPr/>
                    <a:lstStyle/>
                    <a:p>
                      <a:endParaRPr kumimoji="1" lang="ja-JP" altLang="en-US" sz="140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⑪授業支援システム</a:t>
                      </a:r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学習履歴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生徒がデジタルノート内に書き込んだ内容や、他の生徒を評価した結果などの情報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4971"/>
                  </a:ext>
                </a:extLst>
              </a:tr>
              <a:tr h="624189">
                <a:tc vMerge="1">
                  <a:txBody>
                    <a:bodyPr/>
                    <a:lstStyle/>
                    <a:p>
                      <a:endParaRPr kumimoji="1" lang="ja-JP" altLang="en-US" sz="140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⑫児童生徒アンケート</a:t>
                      </a:r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結果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生徒に対して実施したアンケートの結果。定例・定期的なものや、随時実施分を含む。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688677"/>
                  </a:ext>
                </a:extLst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5176321" y="1278286"/>
            <a:ext cx="3911648" cy="5186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Ａ）学習面における指導の充実</a:t>
            </a:r>
            <a:endParaRPr kumimoji="1" lang="en-US" altLang="ja-JP" sz="14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① つまづきの早期発見と個に応じた指導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② 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教科・学年・校種をまたいだ連続性のある指導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③ 校内の学習状況の把握による適切な対応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Ｂ）客観的な情報に基づく振り返り</a:t>
            </a:r>
            <a:endParaRPr kumimoji="1" lang="en-US" altLang="ja-JP" sz="14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① 多様な情報による適正な評価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② 自分の学びの振り返り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9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Ｃ）客観的な指導状況に基づく授業改善</a:t>
            </a:r>
            <a:endParaRPr kumimoji="1" lang="en-US" altLang="ja-JP" sz="14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① 指導状況の客観的把握による授業改善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 指導状況の共有による授業改善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③ 実態を踏まえた教員への指導・助言・支援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Ｄ</a:t>
            </a:r>
            <a:r>
              <a:rPr kumimoji="1"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kumimoji="1"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生徒指導の充実（生活面の指導充実）</a:t>
            </a:r>
            <a:endParaRPr kumimoji="1" lang="en-US" altLang="ja-JP" sz="14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① 生活面の状況把握と個に応じた指導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 学校全体での情報共有による組織的な支援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③ 生活面で抱える問題の早期発見と適切対応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Ｅ）保護者への情報提供</a:t>
            </a:r>
            <a:endParaRPr kumimoji="1" lang="en-US" altLang="ja-JP" sz="14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 保護者への納得性・具体性のある説明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Ｆ）学校経営の充実</a:t>
            </a:r>
            <a:endParaRPr kumimoji="1" lang="en-US" altLang="ja-JP" sz="14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① 学校運営・経営に資する情報の分析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 教育施策に資する情報の分析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8483" y="6561305"/>
            <a:ext cx="2057400" cy="254285"/>
          </a:xfrm>
        </p:spPr>
        <p:txBody>
          <a:bodyPr/>
          <a:lstStyle/>
          <a:p>
            <a:fld id="{C02138F3-07C9-4D42-B9D1-447B3AAE03E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03535" y="689499"/>
            <a:ext cx="3722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学校内に蓄積されている様々なデータ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167504" y="659664"/>
            <a:ext cx="381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学校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データを活用した教育の質の向上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（主な事例）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二等辺三角形 14"/>
          <p:cNvSpPr/>
          <p:nvPr/>
        </p:nvSpPr>
        <p:spPr>
          <a:xfrm rot="5400000">
            <a:off x="2652318" y="3936286"/>
            <a:ext cx="4516581" cy="35125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240466" y="1353965"/>
            <a:ext cx="288147" cy="26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square" lIns="36000" rIns="36000">
            <a:spAutoFit/>
          </a:bodyPr>
          <a:lstStyle/>
          <a:p>
            <a:pPr algn="ctr"/>
            <a:r>
              <a:rPr kumimoji="1"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学習指導の充実</a:t>
            </a:r>
            <a:endParaRPr kumimoji="1" lang="en-US" altLang="ja-JP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6494" y="6551481"/>
            <a:ext cx="55697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出典：教育の質の向上に向けた効果的なデータ連携・活用のポイントと学校改善事例集（文部科学省）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11186" y="100872"/>
            <a:ext cx="720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Ｂ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326571" y="783772"/>
            <a:ext cx="8530046" cy="1041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BB6A00-2B57-4480-9638-B950E413D2C4}"/>
              </a:ext>
            </a:extLst>
          </p:cNvPr>
          <p:cNvSpPr txBox="1"/>
          <p:nvPr/>
        </p:nvSpPr>
        <p:spPr>
          <a:xfrm>
            <a:off x="1001832" y="139083"/>
            <a:ext cx="6745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1"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『N</a:t>
            </a:r>
            <a:r>
              <a:rPr kumimoji="1"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</a:t>
            </a:r>
            <a:r>
              <a:rPr kumimoji="1" lang="en-US" altLang="ja-JP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kumimoji="1"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・・・ネット</a:t>
            </a:r>
            <a:r>
              <a:rPr kumimoji="1"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と通信制高校の制度を活用した新しい</a:t>
            </a:r>
            <a:r>
              <a:rPr kumimoji="1"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高校</a:t>
            </a:r>
            <a:endParaRPr kumimoji="1" lang="en-US" altLang="ja-JP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96914FA-14F7-4D07-A619-FF1D6C78B451}"/>
              </a:ext>
            </a:extLst>
          </p:cNvPr>
          <p:cNvCxnSpPr/>
          <p:nvPr/>
        </p:nvCxnSpPr>
        <p:spPr>
          <a:xfrm>
            <a:off x="188027" y="576841"/>
            <a:ext cx="8778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184633" y="154472"/>
            <a:ext cx="720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endParaRPr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7380" y="835884"/>
            <a:ext cx="8175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高（</a:t>
            </a:r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高等学校）とは・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kumimoji="1"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学校法人角川ドワンゴ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学園が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2016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月に沖縄県うるま市に設置した通信制の私立高等学校。旧来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の教育システム・教育方針を変える新しい形の「ネットの高校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」を目指して設立された。正式名は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『N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高等学校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学校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教育法第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条に定められた高等学校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で、全日制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と同じ卒業資格を取得することが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できる。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26571" y="2009604"/>
            <a:ext cx="4117104" cy="2160000"/>
          </a:xfrm>
          <a:prstGeom prst="roundRect">
            <a:avLst>
              <a:gd name="adj" fmla="val 81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4739513" y="2009604"/>
            <a:ext cx="4117104" cy="2160000"/>
          </a:xfrm>
          <a:prstGeom prst="roundRect">
            <a:avLst>
              <a:gd name="adj" fmla="val 81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4728765" y="4306593"/>
            <a:ext cx="4117104" cy="2160000"/>
          </a:xfrm>
          <a:prstGeom prst="roundRect">
            <a:avLst>
              <a:gd name="adj" fmla="val 81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298125" y="4306593"/>
            <a:ext cx="4117104" cy="2160000"/>
          </a:xfrm>
          <a:prstGeom prst="roundRect">
            <a:avLst>
              <a:gd name="adj" fmla="val 81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6571" y="2009605"/>
            <a:ext cx="2263761" cy="307777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１）多様な学びの場を提供</a:t>
            </a:r>
            <a:endParaRPr kumimoji="1" lang="ja-JP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39513" y="2009604"/>
            <a:ext cx="2435282" cy="307777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２）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自分</a:t>
            </a:r>
            <a:r>
              <a:rPr kumimoji="1" lang="ja-JP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管理</a:t>
            </a:r>
            <a:r>
              <a:rPr kumimoji="1" lang="ja-JP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する授業時間</a:t>
            </a:r>
            <a:endParaRPr kumimoji="1" lang="ja-JP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5759" y="2398012"/>
            <a:ext cx="39943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全国各地からに入学できる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「ネットコース」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と提携した学校へ通える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「通学コース」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を選択可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endParaRPr kumimoji="1" lang="en-US" altLang="ja-JP" sz="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トップエンジニアが教えるプログラミング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授業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endParaRPr kumimoji="1" lang="en-US" altLang="ja-JP" sz="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実力派予備校講師による大学受験対策授業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endParaRPr kumimoji="1" lang="en-US" altLang="ja-JP" sz="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小説、漫画、イラスト、パティシエ等専門的授業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endParaRPr kumimoji="1" lang="en-US" altLang="ja-JP" sz="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世界の最先端を学ぶ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プログラム　　など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86384" y="2352737"/>
            <a:ext cx="2515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ネットの利点を生かし、学習の拘束時間が無いため、自分で時間を管理。余った時間を専門分野に充てることが可能。</a:t>
            </a:r>
            <a:endParaRPr kumimoji="1"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28765" y="4306594"/>
            <a:ext cx="3693640" cy="307777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r>
              <a:rPr kumimoji="1" lang="ja-JP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kumimoji="1" lang="en-US" altLang="ja-JP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kumimoji="1" lang="ja-JP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ツールを活かしたコミュニケーションと学習</a:t>
            </a:r>
            <a:endParaRPr kumimoji="1" lang="ja-JP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/>
          <a:srcRect l="54618" t="22590" r="14861" b="7768"/>
          <a:stretch/>
        </p:blipFill>
        <p:spPr>
          <a:xfrm>
            <a:off x="7470633" y="2181559"/>
            <a:ext cx="1353701" cy="1736656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4764259" y="4667441"/>
            <a:ext cx="38927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ニコニコ超会議が学校の文化祭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VR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を使った入学式・卒業式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ネット遠足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多彩な部活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683" y="4798071"/>
            <a:ext cx="1074667" cy="60023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298125" y="4303266"/>
            <a:ext cx="3424335" cy="307777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kumimoji="1" lang="ja-JP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）習熟度を可視化する“</a:t>
            </a:r>
            <a:r>
              <a:rPr kumimoji="1" lang="en-US" altLang="ja-JP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kumimoji="1" lang="ja-JP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高マイページ”</a:t>
            </a:r>
            <a:endParaRPr kumimoji="1" lang="ja-JP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81897" y="4620382"/>
            <a:ext cx="23315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パソコン、スマートフォン、タブレット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などからネット経由で、映像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学習等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のプログラム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学べる「マイページ」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学習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＆管理ツール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で、自分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学習の進捗度が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可視化されることで、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学習への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動機づけ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になる。</a:t>
            </a:r>
            <a:endParaRPr lang="ja-JP" altLang="en-US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642" y="4865779"/>
            <a:ext cx="1617030" cy="118802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86" y="5533835"/>
            <a:ext cx="1041319" cy="587675"/>
          </a:xfrm>
          <a:prstGeom prst="rect">
            <a:avLst/>
          </a:prstGeom>
        </p:spPr>
      </p:pic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8B8-28EF-469E-A50A-781CCFF9FEC1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9002" y="6518870"/>
            <a:ext cx="31438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出典：</a:t>
            </a:r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高等学校ホームページよりタスクフォース作成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817321" y="3266009"/>
            <a:ext cx="270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在校生：アイススケート紀平梨花選手のコメント</a:t>
            </a:r>
            <a:endParaRPr lang="en-US" altLang="ja-JP" sz="1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学校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生活とスケートを両立できる学校がなかなか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なく、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高は合間の時間を有効活用して勉強ができたり課題が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できる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ので、スケートにも集中できるというのがすごい良かった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です。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大かっこ 18"/>
          <p:cNvSpPr/>
          <p:nvPr/>
        </p:nvSpPr>
        <p:spPr>
          <a:xfrm>
            <a:off x="4817321" y="3272882"/>
            <a:ext cx="2664000" cy="828000"/>
          </a:xfrm>
          <a:prstGeom prst="bracketPair">
            <a:avLst>
              <a:gd name="adj" fmla="val 1095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80400" y="5840735"/>
            <a:ext cx="19046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　起業部、投資部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　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スポーツ部、コンピュータ部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　人狼部、クイズ研究会　など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82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36724" y="6437780"/>
            <a:ext cx="2057400" cy="365125"/>
          </a:xfrm>
        </p:spPr>
        <p:txBody>
          <a:bodyPr/>
          <a:lstStyle/>
          <a:p>
            <a:fld id="{C02138F3-07C9-4D42-B9D1-447B3AAE03E2}" type="slidenum">
              <a:rPr kumimoji="1" lang="ja-JP" altLang="en-US" smtClean="0"/>
              <a:t>9</a:t>
            </a:fld>
            <a:endParaRPr kumimoji="1" lang="ja-JP" alt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644C919-54EB-4F7F-9467-4D1934B8EB2E}"/>
              </a:ext>
            </a:extLst>
          </p:cNvPr>
          <p:cNvCxnSpPr/>
          <p:nvPr/>
        </p:nvCxnSpPr>
        <p:spPr>
          <a:xfrm>
            <a:off x="121920" y="640080"/>
            <a:ext cx="8778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図 33">
            <a:extLst>
              <a:ext uri="{FF2B5EF4-FFF2-40B4-BE49-F238E27FC236}">
                <a16:creationId xmlns:a16="http://schemas.microsoft.com/office/drawing/2014/main" id="{89E99776-D728-4C5C-A014-D5170488E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60" t="24405" r="13503" b="11189"/>
          <a:stretch/>
        </p:blipFill>
        <p:spPr>
          <a:xfrm>
            <a:off x="4017818" y="3798266"/>
            <a:ext cx="4882342" cy="2874092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808148" y="154472"/>
            <a:ext cx="7180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奈良市の取組み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（富雄第三小学校・佐保小学校・富雄第三中学校）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17629" t="22822" r="19120" b="12216"/>
          <a:stretch/>
        </p:blipFill>
        <p:spPr>
          <a:xfrm>
            <a:off x="3961220" y="776859"/>
            <a:ext cx="4995538" cy="288462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7384" y="979059"/>
            <a:ext cx="36241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データを活用し、①学びの残しの確実な防止、②問題点・課題をピンポイントで特定、③教員集団の学び合いの促進と深化に取り組むことにより、児童一人一人の学力保障や課題に対する早期発見の組織的な支援、教員の指導力向上を目指す。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フローチャート: 複数書類 5"/>
          <p:cNvSpPr/>
          <p:nvPr/>
        </p:nvSpPr>
        <p:spPr>
          <a:xfrm>
            <a:off x="677518" y="3661488"/>
            <a:ext cx="1759527" cy="540000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校務支援システムデータ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66364" y="169861"/>
            <a:ext cx="720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4420" y="3338931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＜活用するデータ＞</a:t>
            </a:r>
            <a:endParaRPr kumimoji="1" lang="ja-JP" altLang="en-US" sz="1400" dirty="0"/>
          </a:p>
        </p:txBody>
      </p:sp>
      <p:sp>
        <p:nvSpPr>
          <p:cNvPr id="12" name="フローチャート: 複数書類 11"/>
          <p:cNvSpPr/>
          <p:nvPr/>
        </p:nvSpPr>
        <p:spPr>
          <a:xfrm>
            <a:off x="677518" y="4249078"/>
            <a:ext cx="1759527" cy="540000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教員アンケート結果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フローチャート: 複数書類 12"/>
          <p:cNvSpPr/>
          <p:nvPr/>
        </p:nvSpPr>
        <p:spPr>
          <a:xfrm>
            <a:off x="618029" y="4847849"/>
            <a:ext cx="1759527" cy="540000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児童生徒アンケート結果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フローチャート: 複数書類 13"/>
          <p:cNvSpPr/>
          <p:nvPr/>
        </p:nvSpPr>
        <p:spPr>
          <a:xfrm>
            <a:off x="618029" y="5460475"/>
            <a:ext cx="1759527" cy="540000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単元テスト結果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14420" y="6590669"/>
            <a:ext cx="30145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文部科学省「次世代学校支援モデル構築事業」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179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1951</TotalTime>
  <Words>1652</Words>
  <PresentationFormat>画面に合わせる (4:3)</PresentationFormat>
  <Paragraphs>282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Meiryo UI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2020-02-06T04:10:33Z</cp:lastPrinted>
  <dcterms:created xsi:type="dcterms:W3CDTF">2020-02-05T01:50:56Z</dcterms:created>
  <dcterms:modified xsi:type="dcterms:W3CDTF">2020-02-10T07:03:57Z</dcterms:modified>
</cp:coreProperties>
</file>